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60" r:id="rId4"/>
    <p:sldId id="261" r:id="rId5"/>
    <p:sldId id="263" r:id="rId6"/>
    <p:sldId id="262" r:id="rId7"/>
    <p:sldId id="264" r:id="rId8"/>
    <p:sldId id="596" r:id="rId9"/>
    <p:sldId id="59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81908" autoAdjust="0"/>
  </p:normalViewPr>
  <p:slideViewPr>
    <p:cSldViewPr snapToGrid="0">
      <p:cViewPr varScale="1">
        <p:scale>
          <a:sx n="56" d="100"/>
          <a:sy n="56" d="100"/>
        </p:scale>
        <p:origin x="13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4BBE9D-701C-4E90-9793-B8E745E8EB1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745C41E-A921-4760-B0D3-4B48F41FE078}">
      <dgm:prSet custT="1"/>
      <dgm:spPr/>
      <dgm:t>
        <a:bodyPr/>
        <a:lstStyle/>
        <a:p>
          <a:r>
            <a:rPr lang="en-GB" sz="3200" b="1" i="0" dirty="0">
              <a:solidFill>
                <a:schemeClr val="tx1"/>
              </a:solidFill>
            </a:rPr>
            <a:t>Products &amp; services</a:t>
          </a:r>
          <a:r>
            <a:rPr lang="en-GB" sz="2800" b="0" i="0" dirty="0"/>
            <a:t>: </a:t>
          </a:r>
          <a:r>
            <a:rPr lang="en-GB" sz="2800" b="1" i="0" dirty="0"/>
            <a:t>house cleaning solutions, shampoo/conditioner refills, laundry detergents, cooking oils, bamboo toothbrushes, eco kitchen gadgets, delivery, sustainability workshops, corporate gifting.</a:t>
          </a:r>
        </a:p>
      </dgm:t>
    </dgm:pt>
    <dgm:pt modelId="{BC31538D-3A51-492A-8D73-C22F3E6891FD}" type="parTrans" cxnId="{C1CFE24A-6D36-4F5C-9276-75421980A027}">
      <dgm:prSet/>
      <dgm:spPr/>
      <dgm:t>
        <a:bodyPr/>
        <a:lstStyle/>
        <a:p>
          <a:endParaRPr lang="en-GB"/>
        </a:p>
      </dgm:t>
    </dgm:pt>
    <dgm:pt modelId="{5395AD9D-47A9-4F9B-80B8-5715904D739C}" type="sibTrans" cxnId="{C1CFE24A-6D36-4F5C-9276-75421980A027}">
      <dgm:prSet>
        <dgm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dgm:style>
      </dgm:prSet>
      <dgm:spPr>
        <a:solidFill>
          <a:srgbClr val="00B0F0"/>
        </a:solidFill>
        <a:ln/>
      </dgm:spPr>
      <dgm:t>
        <a:bodyPr/>
        <a:lstStyle/>
        <a:p>
          <a:endParaRPr lang="en-GB"/>
        </a:p>
      </dgm:t>
    </dgm:pt>
    <dgm:pt modelId="{E1BCD0CC-D26D-4C3A-9651-CC22B1A8F3A8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200" b="1" i="0" dirty="0">
              <a:solidFill>
                <a:schemeClr val="tx1"/>
              </a:solidFill>
            </a:rPr>
            <a:t>Subscriptions</a:t>
          </a:r>
          <a:r>
            <a:rPr lang="en-GB" sz="3500" b="0" i="0" dirty="0"/>
            <a:t>:</a:t>
          </a:r>
        </a:p>
      </dgm:t>
    </dgm:pt>
    <dgm:pt modelId="{7018E37E-C9F1-412C-822B-DCD75AA571A5}" type="parTrans" cxnId="{A6086D52-03A3-4435-9384-B29BD17D41A9}">
      <dgm:prSet/>
      <dgm:spPr/>
      <dgm:t>
        <a:bodyPr/>
        <a:lstStyle/>
        <a:p>
          <a:endParaRPr lang="en-GB"/>
        </a:p>
      </dgm:t>
    </dgm:pt>
    <dgm:pt modelId="{39742349-5D3F-4433-92D5-E326690D5B4A}" type="sibTrans" cxnId="{A6086D52-03A3-4435-9384-B29BD17D41A9}">
      <dgm:prSet/>
      <dgm:spPr/>
      <dgm:t>
        <a:bodyPr/>
        <a:lstStyle/>
        <a:p>
          <a:endParaRPr lang="en-GB"/>
        </a:p>
      </dgm:t>
    </dgm:pt>
    <dgm:pt modelId="{3E889BD2-220D-43D8-8B1B-56F7EE249B76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700" b="1" i="0" dirty="0"/>
            <a:t>Single: £19.99 / month</a:t>
          </a:r>
        </a:p>
      </dgm:t>
    </dgm:pt>
    <dgm:pt modelId="{664DE9A5-93B4-4EF2-9050-B66A9195BE2B}" type="parTrans" cxnId="{40003B99-1225-4475-A08E-DBFF4E1185A2}">
      <dgm:prSet/>
      <dgm:spPr/>
      <dgm:t>
        <a:bodyPr/>
        <a:lstStyle/>
        <a:p>
          <a:endParaRPr lang="en-GB"/>
        </a:p>
      </dgm:t>
    </dgm:pt>
    <dgm:pt modelId="{13809C58-FEB6-4F39-93BD-665AE1E2FB24}" type="sibTrans" cxnId="{40003B99-1225-4475-A08E-DBFF4E1185A2}">
      <dgm:prSet/>
      <dgm:spPr/>
      <dgm:t>
        <a:bodyPr/>
        <a:lstStyle/>
        <a:p>
          <a:endParaRPr lang="en-GB"/>
        </a:p>
      </dgm:t>
    </dgm:pt>
    <dgm:pt modelId="{E32A5057-833B-4AD8-AF3E-956D6A857679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700" b="1" i="0" dirty="0"/>
            <a:t>Family: £39.99 / month</a:t>
          </a:r>
        </a:p>
      </dgm:t>
    </dgm:pt>
    <dgm:pt modelId="{3D1C9CE3-FF9A-4BA1-9090-EE79D507AD46}" type="parTrans" cxnId="{0472400F-CD11-401A-81AC-95F1589CDDCE}">
      <dgm:prSet/>
      <dgm:spPr/>
      <dgm:t>
        <a:bodyPr/>
        <a:lstStyle/>
        <a:p>
          <a:endParaRPr lang="en-GB"/>
        </a:p>
      </dgm:t>
    </dgm:pt>
    <dgm:pt modelId="{00C40729-FA91-45B8-A9B3-53BFBB88789E}" type="sibTrans" cxnId="{0472400F-CD11-401A-81AC-95F1589CDDCE}">
      <dgm:prSet/>
      <dgm:spPr/>
      <dgm:t>
        <a:bodyPr/>
        <a:lstStyle/>
        <a:p>
          <a:endParaRPr lang="en-GB"/>
        </a:p>
      </dgm:t>
    </dgm:pt>
    <dgm:pt modelId="{61C915E1-EA79-411E-9BA1-C3AB8F55D184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700" b="1" i="0" dirty="0"/>
            <a:t>Premium: £59.99 / month</a:t>
          </a:r>
        </a:p>
      </dgm:t>
    </dgm:pt>
    <dgm:pt modelId="{287D02B9-E44E-4B4E-AC65-3B888C99BFD6}" type="parTrans" cxnId="{9FF7CCB8-E2B2-4EF7-99E9-3EEC3AF0206C}">
      <dgm:prSet/>
      <dgm:spPr/>
      <dgm:t>
        <a:bodyPr/>
        <a:lstStyle/>
        <a:p>
          <a:endParaRPr lang="en-GB"/>
        </a:p>
      </dgm:t>
    </dgm:pt>
    <dgm:pt modelId="{8C870654-1E8F-410F-A07E-B658C8A7038F}" type="sibTrans" cxnId="{9FF7CCB8-E2B2-4EF7-99E9-3EEC3AF0206C}">
      <dgm:prSet/>
      <dgm:spPr/>
      <dgm:t>
        <a:bodyPr/>
        <a:lstStyle/>
        <a:p>
          <a:endParaRPr lang="en-GB"/>
        </a:p>
      </dgm:t>
    </dgm:pt>
    <dgm:pt modelId="{D0F8AA09-82AB-469E-B152-521B06C69DAE}" type="pres">
      <dgm:prSet presAssocID="{4A4BBE9D-701C-4E90-9793-B8E745E8EB19}" presName="outerComposite" presStyleCnt="0">
        <dgm:presLayoutVars>
          <dgm:chMax val="5"/>
          <dgm:dir/>
          <dgm:resizeHandles val="exact"/>
        </dgm:presLayoutVars>
      </dgm:prSet>
      <dgm:spPr/>
    </dgm:pt>
    <dgm:pt modelId="{82E9CBEB-B9A7-4525-856E-5BA4CB515822}" type="pres">
      <dgm:prSet presAssocID="{4A4BBE9D-701C-4E90-9793-B8E745E8EB19}" presName="dummyMaxCanvas" presStyleCnt="0">
        <dgm:presLayoutVars/>
      </dgm:prSet>
      <dgm:spPr/>
    </dgm:pt>
    <dgm:pt modelId="{D99907AE-2D34-42F5-8D1D-1E264F21DF9D}" type="pres">
      <dgm:prSet presAssocID="{4A4BBE9D-701C-4E90-9793-B8E745E8EB19}" presName="TwoNodes_1" presStyleLbl="node1" presStyleIdx="0" presStyleCnt="2" custLinFactNeighborX="-4394" custLinFactNeighborY="-8793">
        <dgm:presLayoutVars>
          <dgm:bulletEnabled val="1"/>
        </dgm:presLayoutVars>
      </dgm:prSet>
      <dgm:spPr/>
    </dgm:pt>
    <dgm:pt modelId="{C6AE9C0F-C8DB-464C-996E-30E588B8A0F3}" type="pres">
      <dgm:prSet presAssocID="{4A4BBE9D-701C-4E90-9793-B8E745E8EB19}" presName="TwoNodes_2" presStyleLbl="node1" presStyleIdx="1" presStyleCnt="2" custLinFactNeighborX="-5607" custLinFactNeighborY="-5806">
        <dgm:presLayoutVars>
          <dgm:bulletEnabled val="1"/>
        </dgm:presLayoutVars>
      </dgm:prSet>
      <dgm:spPr/>
    </dgm:pt>
    <dgm:pt modelId="{1CD1843F-50C7-4E34-9D8E-F49DCCE15621}" type="pres">
      <dgm:prSet presAssocID="{4A4BBE9D-701C-4E90-9793-B8E745E8EB19}" presName="TwoConn_1-2" presStyleLbl="fgAccFollowNode1" presStyleIdx="0" presStyleCnt="1" custLinFactNeighborX="7869" custLinFactNeighborY="-981">
        <dgm:presLayoutVars>
          <dgm:bulletEnabled val="1"/>
        </dgm:presLayoutVars>
      </dgm:prSet>
      <dgm:spPr/>
    </dgm:pt>
    <dgm:pt modelId="{19AA6CA0-A50D-459B-8F82-4CB994EF0615}" type="pres">
      <dgm:prSet presAssocID="{4A4BBE9D-701C-4E90-9793-B8E745E8EB19}" presName="TwoNodes_1_text" presStyleLbl="node1" presStyleIdx="1" presStyleCnt="2">
        <dgm:presLayoutVars>
          <dgm:bulletEnabled val="1"/>
        </dgm:presLayoutVars>
      </dgm:prSet>
      <dgm:spPr/>
    </dgm:pt>
    <dgm:pt modelId="{D7A14B6D-3C21-41C2-A9AC-6597B351FA21}" type="pres">
      <dgm:prSet presAssocID="{4A4BBE9D-701C-4E90-9793-B8E745E8EB19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0E571803-CF00-4493-A8BE-599DACF0F066}" type="presOf" srcId="{61C915E1-EA79-411E-9BA1-C3AB8F55D184}" destId="{C6AE9C0F-C8DB-464C-996E-30E588B8A0F3}" srcOrd="0" destOrd="3" presId="urn:microsoft.com/office/officeart/2005/8/layout/vProcess5"/>
    <dgm:cxn modelId="{34007E0D-1C97-4811-A2E2-6BE7348FE52A}" type="presOf" srcId="{E1BCD0CC-D26D-4C3A-9651-CC22B1A8F3A8}" destId="{C6AE9C0F-C8DB-464C-996E-30E588B8A0F3}" srcOrd="0" destOrd="0" presId="urn:microsoft.com/office/officeart/2005/8/layout/vProcess5"/>
    <dgm:cxn modelId="{0472400F-CD11-401A-81AC-95F1589CDDCE}" srcId="{E1BCD0CC-D26D-4C3A-9651-CC22B1A8F3A8}" destId="{E32A5057-833B-4AD8-AF3E-956D6A857679}" srcOrd="1" destOrd="0" parTransId="{3D1C9CE3-FF9A-4BA1-9090-EE79D507AD46}" sibTransId="{00C40729-FA91-45B8-A9B3-53BFBB88789E}"/>
    <dgm:cxn modelId="{B2F85710-2041-4C32-BAC8-B3862F7FA4BB}" type="presOf" srcId="{61C915E1-EA79-411E-9BA1-C3AB8F55D184}" destId="{D7A14B6D-3C21-41C2-A9AC-6597B351FA21}" srcOrd="1" destOrd="3" presId="urn:microsoft.com/office/officeart/2005/8/layout/vProcess5"/>
    <dgm:cxn modelId="{8F868A19-6AEA-423A-8E59-F4A35F83FDB9}" type="presOf" srcId="{E32A5057-833B-4AD8-AF3E-956D6A857679}" destId="{D7A14B6D-3C21-41C2-A9AC-6597B351FA21}" srcOrd="1" destOrd="2" presId="urn:microsoft.com/office/officeart/2005/8/layout/vProcess5"/>
    <dgm:cxn modelId="{E2260A49-F41F-4CDC-BA44-760FC3A48A98}" type="presOf" srcId="{3E889BD2-220D-43D8-8B1B-56F7EE249B76}" destId="{D7A14B6D-3C21-41C2-A9AC-6597B351FA21}" srcOrd="1" destOrd="1" presId="urn:microsoft.com/office/officeart/2005/8/layout/vProcess5"/>
    <dgm:cxn modelId="{C1CFE24A-6D36-4F5C-9276-75421980A027}" srcId="{4A4BBE9D-701C-4E90-9793-B8E745E8EB19}" destId="{C745C41E-A921-4760-B0D3-4B48F41FE078}" srcOrd="0" destOrd="0" parTransId="{BC31538D-3A51-492A-8D73-C22F3E6891FD}" sibTransId="{5395AD9D-47A9-4F9B-80B8-5715904D739C}"/>
    <dgm:cxn modelId="{A6086D52-03A3-4435-9384-B29BD17D41A9}" srcId="{4A4BBE9D-701C-4E90-9793-B8E745E8EB19}" destId="{E1BCD0CC-D26D-4C3A-9651-CC22B1A8F3A8}" srcOrd="1" destOrd="0" parTransId="{7018E37E-C9F1-412C-822B-DCD75AA571A5}" sibTransId="{39742349-5D3F-4433-92D5-E326690D5B4A}"/>
    <dgm:cxn modelId="{D3FA8D8C-617E-4A07-9DAD-D60004615AA4}" type="presOf" srcId="{4A4BBE9D-701C-4E90-9793-B8E745E8EB19}" destId="{D0F8AA09-82AB-469E-B152-521B06C69DAE}" srcOrd="0" destOrd="0" presId="urn:microsoft.com/office/officeart/2005/8/layout/vProcess5"/>
    <dgm:cxn modelId="{40003B99-1225-4475-A08E-DBFF4E1185A2}" srcId="{E1BCD0CC-D26D-4C3A-9651-CC22B1A8F3A8}" destId="{3E889BD2-220D-43D8-8B1B-56F7EE249B76}" srcOrd="0" destOrd="0" parTransId="{664DE9A5-93B4-4EF2-9050-B66A9195BE2B}" sibTransId="{13809C58-FEB6-4F39-93BD-665AE1E2FB24}"/>
    <dgm:cxn modelId="{506F2EA0-C09D-40AC-9D36-CCB5A652B60A}" type="presOf" srcId="{5395AD9D-47A9-4F9B-80B8-5715904D739C}" destId="{1CD1843F-50C7-4E34-9D8E-F49DCCE15621}" srcOrd="0" destOrd="0" presId="urn:microsoft.com/office/officeart/2005/8/layout/vProcess5"/>
    <dgm:cxn modelId="{54615AA0-E07B-45EA-A7F4-BF32430FCA14}" type="presOf" srcId="{E1BCD0CC-D26D-4C3A-9651-CC22B1A8F3A8}" destId="{D7A14B6D-3C21-41C2-A9AC-6597B351FA21}" srcOrd="1" destOrd="0" presId="urn:microsoft.com/office/officeart/2005/8/layout/vProcess5"/>
    <dgm:cxn modelId="{E258A3A4-A832-48C3-BC46-521EE177A7AE}" type="presOf" srcId="{E32A5057-833B-4AD8-AF3E-956D6A857679}" destId="{C6AE9C0F-C8DB-464C-996E-30E588B8A0F3}" srcOrd="0" destOrd="2" presId="urn:microsoft.com/office/officeart/2005/8/layout/vProcess5"/>
    <dgm:cxn modelId="{9FF7CCB8-E2B2-4EF7-99E9-3EEC3AF0206C}" srcId="{E1BCD0CC-D26D-4C3A-9651-CC22B1A8F3A8}" destId="{61C915E1-EA79-411E-9BA1-C3AB8F55D184}" srcOrd="2" destOrd="0" parTransId="{287D02B9-E44E-4B4E-AC65-3B888C99BFD6}" sibTransId="{8C870654-1E8F-410F-A07E-B658C8A7038F}"/>
    <dgm:cxn modelId="{A2AE75BC-7230-47C9-9CB1-263EA6BF414A}" type="presOf" srcId="{C745C41E-A921-4760-B0D3-4B48F41FE078}" destId="{19AA6CA0-A50D-459B-8F82-4CB994EF0615}" srcOrd="1" destOrd="0" presId="urn:microsoft.com/office/officeart/2005/8/layout/vProcess5"/>
    <dgm:cxn modelId="{227507BE-389C-4C7E-AFB9-8BA83DDA68A8}" type="presOf" srcId="{3E889BD2-220D-43D8-8B1B-56F7EE249B76}" destId="{C6AE9C0F-C8DB-464C-996E-30E588B8A0F3}" srcOrd="0" destOrd="1" presId="urn:microsoft.com/office/officeart/2005/8/layout/vProcess5"/>
    <dgm:cxn modelId="{BDBFBAE5-2423-4508-9A19-A2A482F72DBB}" type="presOf" srcId="{C745C41E-A921-4760-B0D3-4B48F41FE078}" destId="{D99907AE-2D34-42F5-8D1D-1E264F21DF9D}" srcOrd="0" destOrd="0" presId="urn:microsoft.com/office/officeart/2005/8/layout/vProcess5"/>
    <dgm:cxn modelId="{F5A5E834-4AFB-45FA-9137-DD65D9F2F364}" type="presParOf" srcId="{D0F8AA09-82AB-469E-B152-521B06C69DAE}" destId="{82E9CBEB-B9A7-4525-856E-5BA4CB515822}" srcOrd="0" destOrd="0" presId="urn:microsoft.com/office/officeart/2005/8/layout/vProcess5"/>
    <dgm:cxn modelId="{F2EC12DF-8C7C-4526-8B02-5F59E56FBE06}" type="presParOf" srcId="{D0F8AA09-82AB-469E-B152-521B06C69DAE}" destId="{D99907AE-2D34-42F5-8D1D-1E264F21DF9D}" srcOrd="1" destOrd="0" presId="urn:microsoft.com/office/officeart/2005/8/layout/vProcess5"/>
    <dgm:cxn modelId="{E5DD8AF6-F67D-46AD-BF7F-2DFAE8E3B0DA}" type="presParOf" srcId="{D0F8AA09-82AB-469E-B152-521B06C69DAE}" destId="{C6AE9C0F-C8DB-464C-996E-30E588B8A0F3}" srcOrd="2" destOrd="0" presId="urn:microsoft.com/office/officeart/2005/8/layout/vProcess5"/>
    <dgm:cxn modelId="{B8542E63-A9B5-4AA1-BF61-46668F43CEB1}" type="presParOf" srcId="{D0F8AA09-82AB-469E-B152-521B06C69DAE}" destId="{1CD1843F-50C7-4E34-9D8E-F49DCCE15621}" srcOrd="3" destOrd="0" presId="urn:microsoft.com/office/officeart/2005/8/layout/vProcess5"/>
    <dgm:cxn modelId="{286CE3BF-7443-4CF9-980B-E709EA521E76}" type="presParOf" srcId="{D0F8AA09-82AB-469E-B152-521B06C69DAE}" destId="{19AA6CA0-A50D-459B-8F82-4CB994EF0615}" srcOrd="4" destOrd="0" presId="urn:microsoft.com/office/officeart/2005/8/layout/vProcess5"/>
    <dgm:cxn modelId="{B1193CE8-FE7E-4965-8170-54C85A8FBB78}" type="presParOf" srcId="{D0F8AA09-82AB-469E-B152-521B06C69DAE}" destId="{D7A14B6D-3C21-41C2-A9AC-6597B351FA21}" srcOrd="5" destOrd="0" presId="urn:microsoft.com/office/officeart/2005/8/layout/vProcess5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7257DD-7AAB-41D5-9DFA-97F2BB4871EB}" type="doc">
      <dgm:prSet loTypeId="urn:microsoft.com/office/officeart/2016/7/layout/HorizontalAction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1EB3E6-3D18-414E-89B8-E218A2606C11}">
      <dgm:prSet custT="1"/>
      <dgm:spPr/>
      <dgm:t>
        <a:bodyPr/>
        <a:lstStyle/>
        <a:p>
          <a:r>
            <a:rPr lang="en-US" sz="3200" b="1" dirty="0"/>
            <a:t>Political</a:t>
          </a:r>
        </a:p>
      </dgm:t>
    </dgm:pt>
    <dgm:pt modelId="{BAE00265-61A5-4988-A6FD-4EBB4FCFBE23}" type="parTrans" cxnId="{1E164218-02E9-4A1D-9C79-BAFC71082AD5}">
      <dgm:prSet/>
      <dgm:spPr/>
      <dgm:t>
        <a:bodyPr/>
        <a:lstStyle/>
        <a:p>
          <a:endParaRPr lang="en-US"/>
        </a:p>
      </dgm:t>
    </dgm:pt>
    <dgm:pt modelId="{0FD13CD0-918F-4E0F-83CB-7DA1E7A9E8C4}" type="sibTrans" cxnId="{1E164218-02E9-4A1D-9C79-BAFC71082AD5}">
      <dgm:prSet/>
      <dgm:spPr/>
      <dgm:t>
        <a:bodyPr/>
        <a:lstStyle/>
        <a:p>
          <a:endParaRPr lang="en-US"/>
        </a:p>
      </dgm:t>
    </dgm:pt>
    <dgm:pt modelId="{C7063BB6-30DD-496C-ACB0-AAF19B383D92}">
      <dgm:prSet custT="1"/>
      <dgm:spPr/>
      <dgm:t>
        <a:bodyPr/>
        <a:lstStyle/>
        <a:p>
          <a:pPr>
            <a:buNone/>
          </a:pPr>
          <a:r>
            <a:rPr lang="en-GB" sz="2400" b="1" i="0" dirty="0"/>
            <a:t>Growing government policies &amp; recycling programs supporting reduced plastic use.</a:t>
          </a:r>
          <a:endParaRPr lang="en-US" sz="2400" b="1" dirty="0"/>
        </a:p>
      </dgm:t>
    </dgm:pt>
    <dgm:pt modelId="{AF07C448-CDC8-4643-9691-D32CDF7DC825}" type="parTrans" cxnId="{1940AF22-FD8E-494F-BC3B-20F5A579B30B}">
      <dgm:prSet/>
      <dgm:spPr/>
      <dgm:t>
        <a:bodyPr/>
        <a:lstStyle/>
        <a:p>
          <a:endParaRPr lang="en-US"/>
        </a:p>
      </dgm:t>
    </dgm:pt>
    <dgm:pt modelId="{DEF3B7B8-6608-439D-8648-CACA19D9F03D}" type="sibTrans" cxnId="{1940AF22-FD8E-494F-BC3B-20F5A579B30B}">
      <dgm:prSet/>
      <dgm:spPr/>
      <dgm:t>
        <a:bodyPr/>
        <a:lstStyle/>
        <a:p>
          <a:endParaRPr lang="en-US"/>
        </a:p>
      </dgm:t>
    </dgm:pt>
    <dgm:pt modelId="{D42DBF9B-6DA1-4C96-96AA-D5C725973256}">
      <dgm:prSet custT="1"/>
      <dgm:spPr/>
      <dgm:t>
        <a:bodyPr/>
        <a:lstStyle/>
        <a:p>
          <a:r>
            <a:rPr lang="en-US" sz="3200" b="1" dirty="0"/>
            <a:t>Social</a:t>
          </a:r>
        </a:p>
      </dgm:t>
    </dgm:pt>
    <dgm:pt modelId="{DD95D3CF-56FA-4510-B005-1665C751B1FD}" type="parTrans" cxnId="{5767D534-BD26-4F84-A4AA-D56C70D07BE1}">
      <dgm:prSet/>
      <dgm:spPr/>
      <dgm:t>
        <a:bodyPr/>
        <a:lstStyle/>
        <a:p>
          <a:endParaRPr lang="en-US"/>
        </a:p>
      </dgm:t>
    </dgm:pt>
    <dgm:pt modelId="{DCEF9AEC-6E0F-47CE-AAFC-BC04ED728FF8}" type="sibTrans" cxnId="{5767D534-BD26-4F84-A4AA-D56C70D07BE1}">
      <dgm:prSet/>
      <dgm:spPr/>
      <dgm:t>
        <a:bodyPr/>
        <a:lstStyle/>
        <a:p>
          <a:endParaRPr lang="en-US"/>
        </a:p>
      </dgm:t>
    </dgm:pt>
    <dgm:pt modelId="{B86D750F-A480-4286-AB6D-A2F6EBA8C688}">
      <dgm:prSet custT="1"/>
      <dgm:spPr/>
      <dgm:t>
        <a:bodyPr/>
        <a:lstStyle/>
        <a:p>
          <a:pPr>
            <a:buNone/>
          </a:pPr>
          <a:r>
            <a:rPr lang="en-GB" sz="2400" b="1" i="0" dirty="0"/>
            <a:t>Rising consumer demand for sustainable products and local/community-focused businesses</a:t>
          </a:r>
          <a:r>
            <a:rPr lang="en-GB" sz="1900" b="0" i="0" dirty="0"/>
            <a:t>.</a:t>
          </a:r>
          <a:endParaRPr lang="en-US" sz="1900" dirty="0"/>
        </a:p>
      </dgm:t>
    </dgm:pt>
    <dgm:pt modelId="{225129A6-9BEB-4904-A10C-563F47381BA6}" type="parTrans" cxnId="{20A74F10-0C27-4260-B93A-36ABC7DBF3D0}">
      <dgm:prSet/>
      <dgm:spPr/>
      <dgm:t>
        <a:bodyPr/>
        <a:lstStyle/>
        <a:p>
          <a:endParaRPr lang="en-US"/>
        </a:p>
      </dgm:t>
    </dgm:pt>
    <dgm:pt modelId="{6E913B9B-780A-4B98-BEF7-5A54806DE60D}" type="sibTrans" cxnId="{20A74F10-0C27-4260-B93A-36ABC7DBF3D0}">
      <dgm:prSet/>
      <dgm:spPr/>
      <dgm:t>
        <a:bodyPr/>
        <a:lstStyle/>
        <a:p>
          <a:endParaRPr lang="en-US"/>
        </a:p>
      </dgm:t>
    </dgm:pt>
    <dgm:pt modelId="{E38135C3-D448-4C2A-832C-B482211561D1}">
      <dgm:prSet custT="1"/>
      <dgm:spPr/>
      <dgm:t>
        <a:bodyPr/>
        <a:lstStyle/>
        <a:p>
          <a:r>
            <a:rPr lang="en-US" sz="3600" b="1" dirty="0"/>
            <a:t>Technological</a:t>
          </a:r>
        </a:p>
      </dgm:t>
    </dgm:pt>
    <dgm:pt modelId="{A6209BBA-6D9C-4736-9F25-49588262E7AB}" type="parTrans" cxnId="{3DF32A40-D4BC-4E4F-BAAA-EC66B38EC515}">
      <dgm:prSet/>
      <dgm:spPr/>
      <dgm:t>
        <a:bodyPr/>
        <a:lstStyle/>
        <a:p>
          <a:endParaRPr lang="en-US"/>
        </a:p>
      </dgm:t>
    </dgm:pt>
    <dgm:pt modelId="{E85CD356-50DD-44B4-97B9-0E852B3322B2}" type="sibTrans" cxnId="{3DF32A40-D4BC-4E4F-BAAA-EC66B38EC515}">
      <dgm:prSet/>
      <dgm:spPr/>
      <dgm:t>
        <a:bodyPr/>
        <a:lstStyle/>
        <a:p>
          <a:endParaRPr lang="en-US"/>
        </a:p>
      </dgm:t>
    </dgm:pt>
    <dgm:pt modelId="{32EFCBD5-C5D1-4FFE-B99C-FFC1915841AD}">
      <dgm:prSet custT="1"/>
      <dgm:spPr/>
      <dgm:t>
        <a:bodyPr/>
        <a:lstStyle/>
        <a:p>
          <a:r>
            <a:rPr lang="en-GB" sz="2400" b="1" i="0" dirty="0"/>
            <a:t>App/online ordering, mobile payments, CRM and subscription systems enabling convenience and retention.</a:t>
          </a:r>
          <a:endParaRPr lang="en-US" sz="2400" dirty="0"/>
        </a:p>
      </dgm:t>
    </dgm:pt>
    <dgm:pt modelId="{96FE4271-1FD1-42A8-A00D-A66AA477A309}" type="parTrans" cxnId="{20B6E371-2245-4940-A687-67181E10ADBE}">
      <dgm:prSet/>
      <dgm:spPr/>
      <dgm:t>
        <a:bodyPr/>
        <a:lstStyle/>
        <a:p>
          <a:endParaRPr lang="en-US"/>
        </a:p>
      </dgm:t>
    </dgm:pt>
    <dgm:pt modelId="{B10F27F5-09F9-46A2-BCA7-E1A4AD56209D}" type="sibTrans" cxnId="{20B6E371-2245-4940-A687-67181E10ADBE}">
      <dgm:prSet/>
      <dgm:spPr/>
      <dgm:t>
        <a:bodyPr/>
        <a:lstStyle/>
        <a:p>
          <a:endParaRPr lang="en-US"/>
        </a:p>
      </dgm:t>
    </dgm:pt>
    <dgm:pt modelId="{042F65DC-7388-48F7-AC1C-81B905932A23}" type="pres">
      <dgm:prSet presAssocID="{247257DD-7AAB-41D5-9DFA-97F2BB4871EB}" presName="Name0" presStyleCnt="0">
        <dgm:presLayoutVars>
          <dgm:dir/>
          <dgm:animLvl val="lvl"/>
          <dgm:resizeHandles val="exact"/>
        </dgm:presLayoutVars>
      </dgm:prSet>
      <dgm:spPr/>
    </dgm:pt>
    <dgm:pt modelId="{55C49CA7-93C7-49F4-AFAB-6B1C93420E2D}" type="pres">
      <dgm:prSet presAssocID="{1D1EB3E6-3D18-414E-89B8-E218A2606C11}" presName="composite" presStyleCnt="0"/>
      <dgm:spPr/>
    </dgm:pt>
    <dgm:pt modelId="{FF9F6594-A0EB-44B0-A251-FBBDD11C8627}" type="pres">
      <dgm:prSet presAssocID="{1D1EB3E6-3D18-414E-89B8-E218A2606C11}" presName="parTx" presStyleLbl="alignNode1" presStyleIdx="0" presStyleCnt="3">
        <dgm:presLayoutVars>
          <dgm:chMax val="0"/>
          <dgm:chPref val="0"/>
        </dgm:presLayoutVars>
      </dgm:prSet>
      <dgm:spPr/>
    </dgm:pt>
    <dgm:pt modelId="{8E12338A-EA68-43DC-9191-F4E48D3E257F}" type="pres">
      <dgm:prSet presAssocID="{1D1EB3E6-3D18-414E-89B8-E218A2606C11}" presName="desTx" presStyleLbl="alignAccFollowNode1" presStyleIdx="0" presStyleCnt="3">
        <dgm:presLayoutVars/>
      </dgm:prSet>
      <dgm:spPr/>
    </dgm:pt>
    <dgm:pt modelId="{394EDD90-9628-47EE-B45F-F4518BB6015D}" type="pres">
      <dgm:prSet presAssocID="{0FD13CD0-918F-4E0F-83CB-7DA1E7A9E8C4}" presName="space" presStyleCnt="0"/>
      <dgm:spPr/>
    </dgm:pt>
    <dgm:pt modelId="{3E14A9B3-257C-4EDC-B689-AEACF8F23ED3}" type="pres">
      <dgm:prSet presAssocID="{D42DBF9B-6DA1-4C96-96AA-D5C725973256}" presName="composite" presStyleCnt="0"/>
      <dgm:spPr/>
    </dgm:pt>
    <dgm:pt modelId="{53A73A38-6746-42AB-9F9D-C783C17859E3}" type="pres">
      <dgm:prSet presAssocID="{D42DBF9B-6DA1-4C96-96AA-D5C725973256}" presName="parTx" presStyleLbl="alignNode1" presStyleIdx="1" presStyleCnt="3">
        <dgm:presLayoutVars>
          <dgm:chMax val="0"/>
          <dgm:chPref val="0"/>
        </dgm:presLayoutVars>
      </dgm:prSet>
      <dgm:spPr/>
    </dgm:pt>
    <dgm:pt modelId="{0966078A-4645-4E82-A0EF-94086BD9C975}" type="pres">
      <dgm:prSet presAssocID="{D42DBF9B-6DA1-4C96-96AA-D5C725973256}" presName="desTx" presStyleLbl="alignAccFollowNode1" presStyleIdx="1" presStyleCnt="3">
        <dgm:presLayoutVars/>
      </dgm:prSet>
      <dgm:spPr/>
    </dgm:pt>
    <dgm:pt modelId="{6DC21340-5C01-492B-BD7B-B4B03AC1BA9F}" type="pres">
      <dgm:prSet presAssocID="{DCEF9AEC-6E0F-47CE-AAFC-BC04ED728FF8}" presName="space" presStyleCnt="0"/>
      <dgm:spPr/>
    </dgm:pt>
    <dgm:pt modelId="{3C7591C2-7044-4830-A794-6CEB8F2006A7}" type="pres">
      <dgm:prSet presAssocID="{E38135C3-D448-4C2A-832C-B482211561D1}" presName="composite" presStyleCnt="0"/>
      <dgm:spPr/>
    </dgm:pt>
    <dgm:pt modelId="{94F30288-BB3F-40E3-8406-9105667FBA88}" type="pres">
      <dgm:prSet presAssocID="{E38135C3-D448-4C2A-832C-B482211561D1}" presName="parTx" presStyleLbl="alignNode1" presStyleIdx="2" presStyleCnt="3">
        <dgm:presLayoutVars>
          <dgm:chMax val="0"/>
          <dgm:chPref val="0"/>
        </dgm:presLayoutVars>
      </dgm:prSet>
      <dgm:spPr/>
    </dgm:pt>
    <dgm:pt modelId="{C06B79A1-1CFC-47AD-8B68-19ACEED56022}" type="pres">
      <dgm:prSet presAssocID="{E38135C3-D448-4C2A-832C-B482211561D1}" presName="desTx" presStyleLbl="alignAccFollowNode1" presStyleIdx="2" presStyleCnt="3">
        <dgm:presLayoutVars/>
      </dgm:prSet>
      <dgm:spPr/>
    </dgm:pt>
  </dgm:ptLst>
  <dgm:cxnLst>
    <dgm:cxn modelId="{E992A205-2C42-4378-9B7F-38B5626042AE}" type="presOf" srcId="{247257DD-7AAB-41D5-9DFA-97F2BB4871EB}" destId="{042F65DC-7388-48F7-AC1C-81B905932A23}" srcOrd="0" destOrd="0" presId="urn:microsoft.com/office/officeart/2016/7/layout/HorizontalActionList"/>
    <dgm:cxn modelId="{F092250A-5C5D-4ACA-85CD-3FE57B89E555}" type="presOf" srcId="{B86D750F-A480-4286-AB6D-A2F6EBA8C688}" destId="{0966078A-4645-4E82-A0EF-94086BD9C975}" srcOrd="0" destOrd="0" presId="urn:microsoft.com/office/officeart/2016/7/layout/HorizontalActionList"/>
    <dgm:cxn modelId="{20A74F10-0C27-4260-B93A-36ABC7DBF3D0}" srcId="{D42DBF9B-6DA1-4C96-96AA-D5C725973256}" destId="{B86D750F-A480-4286-AB6D-A2F6EBA8C688}" srcOrd="0" destOrd="0" parTransId="{225129A6-9BEB-4904-A10C-563F47381BA6}" sibTransId="{6E913B9B-780A-4B98-BEF7-5A54806DE60D}"/>
    <dgm:cxn modelId="{1E164218-02E9-4A1D-9C79-BAFC71082AD5}" srcId="{247257DD-7AAB-41D5-9DFA-97F2BB4871EB}" destId="{1D1EB3E6-3D18-414E-89B8-E218A2606C11}" srcOrd="0" destOrd="0" parTransId="{BAE00265-61A5-4988-A6FD-4EBB4FCFBE23}" sibTransId="{0FD13CD0-918F-4E0F-83CB-7DA1E7A9E8C4}"/>
    <dgm:cxn modelId="{E4457C21-F04F-425F-A346-86E4FADF3243}" type="presOf" srcId="{D42DBF9B-6DA1-4C96-96AA-D5C725973256}" destId="{53A73A38-6746-42AB-9F9D-C783C17859E3}" srcOrd="0" destOrd="0" presId="urn:microsoft.com/office/officeart/2016/7/layout/HorizontalActionList"/>
    <dgm:cxn modelId="{1940AF22-FD8E-494F-BC3B-20F5A579B30B}" srcId="{1D1EB3E6-3D18-414E-89B8-E218A2606C11}" destId="{C7063BB6-30DD-496C-ACB0-AAF19B383D92}" srcOrd="0" destOrd="0" parTransId="{AF07C448-CDC8-4643-9691-D32CDF7DC825}" sibTransId="{DEF3B7B8-6608-439D-8648-CACA19D9F03D}"/>
    <dgm:cxn modelId="{5767D534-BD26-4F84-A4AA-D56C70D07BE1}" srcId="{247257DD-7AAB-41D5-9DFA-97F2BB4871EB}" destId="{D42DBF9B-6DA1-4C96-96AA-D5C725973256}" srcOrd="1" destOrd="0" parTransId="{DD95D3CF-56FA-4510-B005-1665C751B1FD}" sibTransId="{DCEF9AEC-6E0F-47CE-AAFC-BC04ED728FF8}"/>
    <dgm:cxn modelId="{3DF32A40-D4BC-4E4F-BAAA-EC66B38EC515}" srcId="{247257DD-7AAB-41D5-9DFA-97F2BB4871EB}" destId="{E38135C3-D448-4C2A-832C-B482211561D1}" srcOrd="2" destOrd="0" parTransId="{A6209BBA-6D9C-4736-9F25-49588262E7AB}" sibTransId="{E85CD356-50DD-44B4-97B9-0E852B3322B2}"/>
    <dgm:cxn modelId="{D98B1B42-87AE-4D53-BF43-841725E824DE}" type="presOf" srcId="{1D1EB3E6-3D18-414E-89B8-E218A2606C11}" destId="{FF9F6594-A0EB-44B0-A251-FBBDD11C8627}" srcOrd="0" destOrd="0" presId="urn:microsoft.com/office/officeart/2016/7/layout/HorizontalActionList"/>
    <dgm:cxn modelId="{7EFC5C67-C6B9-43FB-9DE8-4F3D95434FA0}" type="presOf" srcId="{32EFCBD5-C5D1-4FFE-B99C-FFC1915841AD}" destId="{C06B79A1-1CFC-47AD-8B68-19ACEED56022}" srcOrd="0" destOrd="0" presId="urn:microsoft.com/office/officeart/2016/7/layout/HorizontalActionList"/>
    <dgm:cxn modelId="{20B6E371-2245-4940-A687-67181E10ADBE}" srcId="{E38135C3-D448-4C2A-832C-B482211561D1}" destId="{32EFCBD5-C5D1-4FFE-B99C-FFC1915841AD}" srcOrd="0" destOrd="0" parTransId="{96FE4271-1FD1-42A8-A00D-A66AA477A309}" sibTransId="{B10F27F5-09F9-46A2-BCA7-E1A4AD56209D}"/>
    <dgm:cxn modelId="{DEFA37C9-464E-4C29-A575-D459E05B32A3}" type="presOf" srcId="{E38135C3-D448-4C2A-832C-B482211561D1}" destId="{94F30288-BB3F-40E3-8406-9105667FBA88}" srcOrd="0" destOrd="0" presId="urn:microsoft.com/office/officeart/2016/7/layout/HorizontalActionList"/>
    <dgm:cxn modelId="{FEE7B5E6-3CC8-49CF-B65B-99F3E27F22E1}" type="presOf" srcId="{C7063BB6-30DD-496C-ACB0-AAF19B383D92}" destId="{8E12338A-EA68-43DC-9191-F4E48D3E257F}" srcOrd="0" destOrd="0" presId="urn:microsoft.com/office/officeart/2016/7/layout/HorizontalActionList"/>
    <dgm:cxn modelId="{99443ADB-D87D-4FA3-929A-90DF17F89222}" type="presParOf" srcId="{042F65DC-7388-48F7-AC1C-81B905932A23}" destId="{55C49CA7-93C7-49F4-AFAB-6B1C93420E2D}" srcOrd="0" destOrd="0" presId="urn:microsoft.com/office/officeart/2016/7/layout/HorizontalActionList"/>
    <dgm:cxn modelId="{47FC671D-FC02-4F25-A2E5-DFC7F1FDDDD6}" type="presParOf" srcId="{55C49CA7-93C7-49F4-AFAB-6B1C93420E2D}" destId="{FF9F6594-A0EB-44B0-A251-FBBDD11C8627}" srcOrd="0" destOrd="0" presId="urn:microsoft.com/office/officeart/2016/7/layout/HorizontalActionList"/>
    <dgm:cxn modelId="{CDC6FEDF-5CC4-4680-9CCC-57CAEFA8F4EE}" type="presParOf" srcId="{55C49CA7-93C7-49F4-AFAB-6B1C93420E2D}" destId="{8E12338A-EA68-43DC-9191-F4E48D3E257F}" srcOrd="1" destOrd="0" presId="urn:microsoft.com/office/officeart/2016/7/layout/HorizontalActionList"/>
    <dgm:cxn modelId="{0170162A-23C6-40BE-9D69-C2BFF2009D72}" type="presParOf" srcId="{042F65DC-7388-48F7-AC1C-81B905932A23}" destId="{394EDD90-9628-47EE-B45F-F4518BB6015D}" srcOrd="1" destOrd="0" presId="urn:microsoft.com/office/officeart/2016/7/layout/HorizontalActionList"/>
    <dgm:cxn modelId="{559E4E7D-E5D6-44EC-83A2-A9292E1B3412}" type="presParOf" srcId="{042F65DC-7388-48F7-AC1C-81B905932A23}" destId="{3E14A9B3-257C-4EDC-B689-AEACF8F23ED3}" srcOrd="2" destOrd="0" presId="urn:microsoft.com/office/officeart/2016/7/layout/HorizontalActionList"/>
    <dgm:cxn modelId="{6785BED1-50AA-4CAD-9FCB-55622C19134B}" type="presParOf" srcId="{3E14A9B3-257C-4EDC-B689-AEACF8F23ED3}" destId="{53A73A38-6746-42AB-9F9D-C783C17859E3}" srcOrd="0" destOrd="0" presId="urn:microsoft.com/office/officeart/2016/7/layout/HorizontalActionList"/>
    <dgm:cxn modelId="{6B59E071-1988-44E7-93CB-FDD4DADE6225}" type="presParOf" srcId="{3E14A9B3-257C-4EDC-B689-AEACF8F23ED3}" destId="{0966078A-4645-4E82-A0EF-94086BD9C975}" srcOrd="1" destOrd="0" presId="urn:microsoft.com/office/officeart/2016/7/layout/HorizontalActionList"/>
    <dgm:cxn modelId="{5A440AF1-CB8A-42C0-97B9-417331CC93A0}" type="presParOf" srcId="{042F65DC-7388-48F7-AC1C-81B905932A23}" destId="{6DC21340-5C01-492B-BD7B-B4B03AC1BA9F}" srcOrd="3" destOrd="0" presId="urn:microsoft.com/office/officeart/2016/7/layout/HorizontalActionList"/>
    <dgm:cxn modelId="{A07E0B3F-0BE5-462B-8678-61B4C91AAF3E}" type="presParOf" srcId="{042F65DC-7388-48F7-AC1C-81B905932A23}" destId="{3C7591C2-7044-4830-A794-6CEB8F2006A7}" srcOrd="4" destOrd="0" presId="urn:microsoft.com/office/officeart/2016/7/layout/HorizontalActionList"/>
    <dgm:cxn modelId="{21E2FD69-30B3-4874-B4BE-8529AE8B7576}" type="presParOf" srcId="{3C7591C2-7044-4830-A794-6CEB8F2006A7}" destId="{94F30288-BB3F-40E3-8406-9105667FBA88}" srcOrd="0" destOrd="0" presId="urn:microsoft.com/office/officeart/2016/7/layout/HorizontalActionList"/>
    <dgm:cxn modelId="{68B9B8D9-7F4C-46BC-A981-EC7C436FF4AA}" type="presParOf" srcId="{3C7591C2-7044-4830-A794-6CEB8F2006A7}" destId="{C06B79A1-1CFC-47AD-8B68-19ACEED56022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576485-CA42-4EAB-AAD7-FBDC65171C09}" type="doc">
      <dgm:prSet loTypeId="urn:microsoft.com/office/officeart/2005/8/layout/vList2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11A6E1A-FDCB-473A-B41B-90F265F275A8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600" b="1" i="0" dirty="0">
              <a:solidFill>
                <a:schemeClr val="accent1"/>
              </a:solidFill>
            </a:rPr>
            <a:t>Social media content</a:t>
          </a:r>
          <a:r>
            <a:rPr lang="en-GB" sz="3300" b="0" i="0" dirty="0"/>
            <a:t>: </a:t>
          </a:r>
          <a:r>
            <a:rPr lang="en-GB" sz="3300" b="1" i="0" dirty="0"/>
            <a:t>sustainable videos, product demos, testimonials, competitions to build awareness and drive subscriptions.</a:t>
          </a:r>
          <a:endParaRPr lang="en-GB" sz="3300" b="1" dirty="0"/>
        </a:p>
      </dgm:t>
    </dgm:pt>
    <dgm:pt modelId="{027B33D2-0B2A-4330-B2C9-9A58E10323A0}" type="parTrans" cxnId="{112EA398-7F24-4E7B-A749-EEC61A2ECE32}">
      <dgm:prSet/>
      <dgm:spPr/>
      <dgm:t>
        <a:bodyPr/>
        <a:lstStyle/>
        <a:p>
          <a:endParaRPr lang="en-GB"/>
        </a:p>
      </dgm:t>
    </dgm:pt>
    <dgm:pt modelId="{3B524849-89EE-408E-A1ED-2C9850227EA3}" type="sibTrans" cxnId="{112EA398-7F24-4E7B-A749-EEC61A2ECE32}">
      <dgm:prSet/>
      <dgm:spPr/>
      <dgm:t>
        <a:bodyPr/>
        <a:lstStyle/>
        <a:p>
          <a:endParaRPr lang="en-GB"/>
        </a:p>
      </dgm:t>
    </dgm:pt>
    <dgm:pt modelId="{6FE13715-B548-477E-A087-F6365C8D774D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600" b="1" i="0" dirty="0">
              <a:solidFill>
                <a:schemeClr val="accent4"/>
              </a:solidFill>
            </a:rPr>
            <a:t>Community partnerships</a:t>
          </a:r>
          <a:r>
            <a:rPr lang="en-GB" sz="3200" b="0" i="0" dirty="0"/>
            <a:t>: </a:t>
          </a:r>
          <a:r>
            <a:rPr lang="en-GB" sz="3200" b="1" i="0" dirty="0"/>
            <a:t>schools, universities, NGOs, local businesses and community centres — free workshops, student discounts, local events to build trust and loyalty</a:t>
          </a:r>
          <a:r>
            <a:rPr lang="en-GB" sz="3200" b="0" i="0" dirty="0"/>
            <a:t>.</a:t>
          </a:r>
          <a:endParaRPr lang="en-GB" sz="3200" dirty="0"/>
        </a:p>
      </dgm:t>
    </dgm:pt>
    <dgm:pt modelId="{B9331676-AF9F-49D8-9DBA-12EF3045B6B5}" type="parTrans" cxnId="{56CF0DF4-E878-4B4F-8D0F-0D1EF1E688FD}">
      <dgm:prSet/>
      <dgm:spPr/>
      <dgm:t>
        <a:bodyPr/>
        <a:lstStyle/>
        <a:p>
          <a:endParaRPr lang="en-GB"/>
        </a:p>
      </dgm:t>
    </dgm:pt>
    <dgm:pt modelId="{6F1E6247-5295-45E5-AD55-CC7FF5A0C00B}" type="sibTrans" cxnId="{56CF0DF4-E878-4B4F-8D0F-0D1EF1E688FD}">
      <dgm:prSet/>
      <dgm:spPr/>
      <dgm:t>
        <a:bodyPr/>
        <a:lstStyle/>
        <a:p>
          <a:endParaRPr lang="en-GB"/>
        </a:p>
      </dgm:t>
    </dgm:pt>
    <dgm:pt modelId="{D7DF4F9B-504E-4EC9-98C5-4F55801F48EE}" type="pres">
      <dgm:prSet presAssocID="{93576485-CA42-4EAB-AAD7-FBDC65171C09}" presName="linear" presStyleCnt="0">
        <dgm:presLayoutVars>
          <dgm:animLvl val="lvl"/>
          <dgm:resizeHandles val="exact"/>
        </dgm:presLayoutVars>
      </dgm:prSet>
      <dgm:spPr/>
    </dgm:pt>
    <dgm:pt modelId="{2BC15956-7945-4EE6-9764-A9F89DB275DF}" type="pres">
      <dgm:prSet presAssocID="{E11A6E1A-FDCB-473A-B41B-90F265F275A8}" presName="parentText" presStyleLbl="node1" presStyleIdx="0" presStyleCnt="2" custLinFactNeighborX="2133" custLinFactNeighborY="26373">
        <dgm:presLayoutVars>
          <dgm:chMax val="0"/>
          <dgm:bulletEnabled val="1"/>
        </dgm:presLayoutVars>
      </dgm:prSet>
      <dgm:spPr/>
    </dgm:pt>
    <dgm:pt modelId="{3C314715-42FF-48A7-A86B-1DD305058C2E}" type="pres">
      <dgm:prSet presAssocID="{3B524849-89EE-408E-A1ED-2C9850227EA3}" presName="spacer" presStyleCnt="0"/>
      <dgm:spPr/>
    </dgm:pt>
    <dgm:pt modelId="{C6976697-8CA9-4AB2-96A1-11BA6724C9E1}" type="pres">
      <dgm:prSet presAssocID="{6FE13715-B548-477E-A087-F6365C8D774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DC8FB5A-A67C-48BA-9F49-37BEC5721ADF}" type="presOf" srcId="{93576485-CA42-4EAB-AAD7-FBDC65171C09}" destId="{D7DF4F9B-504E-4EC9-98C5-4F55801F48EE}" srcOrd="0" destOrd="0" presId="urn:microsoft.com/office/officeart/2005/8/layout/vList2"/>
    <dgm:cxn modelId="{112EA398-7F24-4E7B-A749-EEC61A2ECE32}" srcId="{93576485-CA42-4EAB-AAD7-FBDC65171C09}" destId="{E11A6E1A-FDCB-473A-B41B-90F265F275A8}" srcOrd="0" destOrd="0" parTransId="{027B33D2-0B2A-4330-B2C9-9A58E10323A0}" sibTransId="{3B524849-89EE-408E-A1ED-2C9850227EA3}"/>
    <dgm:cxn modelId="{D3FDB3A8-DE93-4560-B22A-4E9D299C6AEF}" type="presOf" srcId="{E11A6E1A-FDCB-473A-B41B-90F265F275A8}" destId="{2BC15956-7945-4EE6-9764-A9F89DB275DF}" srcOrd="0" destOrd="0" presId="urn:microsoft.com/office/officeart/2005/8/layout/vList2"/>
    <dgm:cxn modelId="{590520EF-BE49-430E-A41E-C233B02B5258}" type="presOf" srcId="{6FE13715-B548-477E-A087-F6365C8D774D}" destId="{C6976697-8CA9-4AB2-96A1-11BA6724C9E1}" srcOrd="0" destOrd="0" presId="urn:microsoft.com/office/officeart/2005/8/layout/vList2"/>
    <dgm:cxn modelId="{56CF0DF4-E878-4B4F-8D0F-0D1EF1E688FD}" srcId="{93576485-CA42-4EAB-AAD7-FBDC65171C09}" destId="{6FE13715-B548-477E-A087-F6365C8D774D}" srcOrd="1" destOrd="0" parTransId="{B9331676-AF9F-49D8-9DBA-12EF3045B6B5}" sibTransId="{6F1E6247-5295-45E5-AD55-CC7FF5A0C00B}"/>
    <dgm:cxn modelId="{44743DC8-0EE0-48B2-A815-6BEA44CAC39E}" type="presParOf" srcId="{D7DF4F9B-504E-4EC9-98C5-4F55801F48EE}" destId="{2BC15956-7945-4EE6-9764-A9F89DB275DF}" srcOrd="0" destOrd="0" presId="urn:microsoft.com/office/officeart/2005/8/layout/vList2"/>
    <dgm:cxn modelId="{10D333D0-C34A-40B2-AAC4-D3DDBFF167FE}" type="presParOf" srcId="{D7DF4F9B-504E-4EC9-98C5-4F55801F48EE}" destId="{3C314715-42FF-48A7-A86B-1DD305058C2E}" srcOrd="1" destOrd="0" presId="urn:microsoft.com/office/officeart/2005/8/layout/vList2"/>
    <dgm:cxn modelId="{78CF8646-9372-457A-ADE8-313E90338E5F}" type="presParOf" srcId="{D7DF4F9B-504E-4EC9-98C5-4F55801F48EE}" destId="{C6976697-8CA9-4AB2-96A1-11BA6724C9E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9907AE-2D34-42F5-8D1D-1E264F21DF9D}">
      <dsp:nvSpPr>
        <dsp:cNvPr id="0" name=""/>
        <dsp:cNvSpPr/>
      </dsp:nvSpPr>
      <dsp:spPr>
        <a:xfrm>
          <a:off x="0" y="0"/>
          <a:ext cx="10045459" cy="23771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0" kern="1200" dirty="0">
              <a:solidFill>
                <a:schemeClr val="tx1"/>
              </a:solidFill>
            </a:rPr>
            <a:t>Products &amp; services</a:t>
          </a:r>
          <a:r>
            <a:rPr lang="en-GB" sz="2800" b="0" i="0" kern="1200" dirty="0"/>
            <a:t>: </a:t>
          </a:r>
          <a:r>
            <a:rPr lang="en-GB" sz="2800" b="1" i="0" kern="1200" dirty="0"/>
            <a:t>house cleaning solutions, shampoo/conditioner refills, laundry detergents, cooking oils, bamboo toothbrushes, eco kitchen gadgets, delivery, sustainability workshops, corporate gifting.</a:t>
          </a:r>
        </a:p>
      </dsp:txBody>
      <dsp:txXfrm>
        <a:off x="69624" y="69624"/>
        <a:ext cx="7588496" cy="2237895"/>
      </dsp:txXfrm>
    </dsp:sp>
    <dsp:sp modelId="{C6AE9C0F-C8DB-464C-996E-30E588B8A0F3}">
      <dsp:nvSpPr>
        <dsp:cNvPr id="0" name=""/>
        <dsp:cNvSpPr/>
      </dsp:nvSpPr>
      <dsp:spPr>
        <a:xfrm>
          <a:off x="1209479" y="2767380"/>
          <a:ext cx="10045459" cy="2377143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3200" b="1" i="0" kern="1200" dirty="0">
              <a:solidFill>
                <a:schemeClr val="tx1"/>
              </a:solidFill>
            </a:rPr>
            <a:t>Subscriptions</a:t>
          </a:r>
          <a:r>
            <a:rPr lang="en-GB" sz="3500" b="0" i="0" kern="1200" dirty="0"/>
            <a:t>: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700" b="1" i="0" kern="1200" dirty="0"/>
            <a:t>Single: £19.99 / month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700" b="1" i="0" kern="1200" dirty="0"/>
            <a:t>Family: £39.99 / month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700" b="1" i="0" kern="1200" dirty="0"/>
            <a:t>Premium: £59.99 / month</a:t>
          </a:r>
        </a:p>
      </dsp:txBody>
      <dsp:txXfrm>
        <a:off x="1279103" y="2837004"/>
        <a:ext cx="6588340" cy="2237895"/>
      </dsp:txXfrm>
    </dsp:sp>
    <dsp:sp modelId="{1CD1843F-50C7-4E34-9D8E-F49DCCE15621}">
      <dsp:nvSpPr>
        <dsp:cNvPr id="0" name=""/>
        <dsp:cNvSpPr/>
      </dsp:nvSpPr>
      <dsp:spPr>
        <a:xfrm>
          <a:off x="8621903" y="1853541"/>
          <a:ext cx="1545143" cy="1545143"/>
        </a:xfrm>
        <a:prstGeom prst="downArrow">
          <a:avLst>
            <a:gd name="adj1" fmla="val 55000"/>
            <a:gd name="adj2" fmla="val 45000"/>
          </a:avLst>
        </a:prstGeom>
        <a:solidFill>
          <a:srgbClr val="00B0F0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969560" y="1853541"/>
        <a:ext cx="849829" cy="11627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9F6594-A0EB-44B0-A251-FBBDD11C8627}">
      <dsp:nvSpPr>
        <dsp:cNvPr id="0" name=""/>
        <dsp:cNvSpPr/>
      </dsp:nvSpPr>
      <dsp:spPr>
        <a:xfrm>
          <a:off x="15214" y="303600"/>
          <a:ext cx="3423197" cy="102695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0509" tIns="270509" rIns="270509" bIns="270509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Political</a:t>
          </a:r>
        </a:p>
      </dsp:txBody>
      <dsp:txXfrm>
        <a:off x="15214" y="303600"/>
        <a:ext cx="3423197" cy="1026959"/>
      </dsp:txXfrm>
    </dsp:sp>
    <dsp:sp modelId="{8E12338A-EA68-43DC-9191-F4E48D3E257F}">
      <dsp:nvSpPr>
        <dsp:cNvPr id="0" name=""/>
        <dsp:cNvSpPr/>
      </dsp:nvSpPr>
      <dsp:spPr>
        <a:xfrm>
          <a:off x="15214" y="1330559"/>
          <a:ext cx="3423197" cy="271717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136" tIns="338136" rIns="338136" bIns="338136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/>
            <a:t>Growing government policies &amp; recycling programs supporting reduced plastic use.</a:t>
          </a:r>
          <a:endParaRPr lang="en-US" sz="2400" b="1" kern="1200" dirty="0"/>
        </a:p>
      </dsp:txBody>
      <dsp:txXfrm>
        <a:off x="15214" y="1330559"/>
        <a:ext cx="3423197" cy="2717178"/>
      </dsp:txXfrm>
    </dsp:sp>
    <dsp:sp modelId="{53A73A38-6746-42AB-9F9D-C783C17859E3}">
      <dsp:nvSpPr>
        <dsp:cNvPr id="0" name=""/>
        <dsp:cNvSpPr/>
      </dsp:nvSpPr>
      <dsp:spPr>
        <a:xfrm>
          <a:off x="3546201" y="303600"/>
          <a:ext cx="3423197" cy="1026959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0509" tIns="270509" rIns="270509" bIns="270509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Social</a:t>
          </a:r>
        </a:p>
      </dsp:txBody>
      <dsp:txXfrm>
        <a:off x="3546201" y="303600"/>
        <a:ext cx="3423197" cy="1026959"/>
      </dsp:txXfrm>
    </dsp:sp>
    <dsp:sp modelId="{0966078A-4645-4E82-A0EF-94086BD9C975}">
      <dsp:nvSpPr>
        <dsp:cNvPr id="0" name=""/>
        <dsp:cNvSpPr/>
      </dsp:nvSpPr>
      <dsp:spPr>
        <a:xfrm>
          <a:off x="3546201" y="1330559"/>
          <a:ext cx="3423197" cy="2717178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136" tIns="338136" rIns="338136" bIns="338136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/>
            <a:t>Rising consumer demand for sustainable products and local/community-focused businesses</a:t>
          </a:r>
          <a:r>
            <a:rPr lang="en-GB" sz="1900" b="0" i="0" kern="1200" dirty="0"/>
            <a:t>.</a:t>
          </a:r>
          <a:endParaRPr lang="en-US" sz="1900" kern="1200" dirty="0"/>
        </a:p>
      </dsp:txBody>
      <dsp:txXfrm>
        <a:off x="3546201" y="1330559"/>
        <a:ext cx="3423197" cy="2717178"/>
      </dsp:txXfrm>
    </dsp:sp>
    <dsp:sp modelId="{94F30288-BB3F-40E3-8406-9105667FBA88}">
      <dsp:nvSpPr>
        <dsp:cNvPr id="0" name=""/>
        <dsp:cNvSpPr/>
      </dsp:nvSpPr>
      <dsp:spPr>
        <a:xfrm>
          <a:off x="7077187" y="303600"/>
          <a:ext cx="3423197" cy="1026959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0509" tIns="270509" rIns="270509" bIns="270509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/>
            <a:t>Technological</a:t>
          </a:r>
        </a:p>
      </dsp:txBody>
      <dsp:txXfrm>
        <a:off x="7077187" y="303600"/>
        <a:ext cx="3423197" cy="1026959"/>
      </dsp:txXfrm>
    </dsp:sp>
    <dsp:sp modelId="{C06B79A1-1CFC-47AD-8B68-19ACEED56022}">
      <dsp:nvSpPr>
        <dsp:cNvPr id="0" name=""/>
        <dsp:cNvSpPr/>
      </dsp:nvSpPr>
      <dsp:spPr>
        <a:xfrm>
          <a:off x="7077187" y="1330559"/>
          <a:ext cx="3423197" cy="2717178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136" tIns="338136" rIns="338136" bIns="338136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 dirty="0"/>
            <a:t>App/online ordering, mobile payments, CRM and subscription systems enabling convenience and retention.</a:t>
          </a:r>
          <a:endParaRPr lang="en-US" sz="2400" kern="1200" dirty="0"/>
        </a:p>
      </dsp:txBody>
      <dsp:txXfrm>
        <a:off x="7077187" y="1330559"/>
        <a:ext cx="3423197" cy="27171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C15956-7945-4EE6-9764-A9F89DB275DF}">
      <dsp:nvSpPr>
        <dsp:cNvPr id="0" name=""/>
        <dsp:cNvSpPr/>
      </dsp:nvSpPr>
      <dsp:spPr>
        <a:xfrm>
          <a:off x="0" y="230189"/>
          <a:ext cx="10515600" cy="190125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3600" b="1" i="0" kern="1200" dirty="0">
              <a:solidFill>
                <a:schemeClr val="accent1"/>
              </a:solidFill>
            </a:rPr>
            <a:t>Social media content</a:t>
          </a:r>
          <a:r>
            <a:rPr lang="en-GB" sz="3300" b="0" i="0" kern="1200" dirty="0"/>
            <a:t>: </a:t>
          </a:r>
          <a:r>
            <a:rPr lang="en-GB" sz="3300" b="1" i="0" kern="1200" dirty="0"/>
            <a:t>sustainable videos, product demos, testimonials, competitions to build awareness and drive subscriptions.</a:t>
          </a:r>
          <a:endParaRPr lang="en-GB" sz="3300" b="1" kern="1200" dirty="0"/>
        </a:p>
      </dsp:txBody>
      <dsp:txXfrm>
        <a:off x="92811" y="323000"/>
        <a:ext cx="10329978" cy="1715628"/>
      </dsp:txXfrm>
    </dsp:sp>
    <dsp:sp modelId="{C6976697-8CA9-4AB2-96A1-11BA6724C9E1}">
      <dsp:nvSpPr>
        <dsp:cNvPr id="0" name=""/>
        <dsp:cNvSpPr/>
      </dsp:nvSpPr>
      <dsp:spPr>
        <a:xfrm>
          <a:off x="0" y="2269269"/>
          <a:ext cx="10515600" cy="1901250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3600" b="1" i="0" kern="1200" dirty="0">
              <a:solidFill>
                <a:schemeClr val="accent4"/>
              </a:solidFill>
            </a:rPr>
            <a:t>Community partnerships</a:t>
          </a:r>
          <a:r>
            <a:rPr lang="en-GB" sz="3200" b="0" i="0" kern="1200" dirty="0"/>
            <a:t>: </a:t>
          </a:r>
          <a:r>
            <a:rPr lang="en-GB" sz="3200" b="1" i="0" kern="1200" dirty="0"/>
            <a:t>schools, universities, NGOs, local businesses and community centres — free workshops, student discounts, local events to build trust and loyalty</a:t>
          </a:r>
          <a:r>
            <a:rPr lang="en-GB" sz="3200" b="0" i="0" kern="1200" dirty="0"/>
            <a:t>.</a:t>
          </a:r>
          <a:endParaRPr lang="en-GB" sz="3200" kern="1200" dirty="0"/>
        </a:p>
      </dsp:txBody>
      <dsp:txXfrm>
        <a:off x="92811" y="2362080"/>
        <a:ext cx="10329978" cy="1715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to week 3 slides: Legal format of Enterprises &amp; Building a Founding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dirty="0">
                <a:highlight>
                  <a:srgbClr val="FFFF00"/>
                </a:highlight>
              </a:rPr>
              <a:t>Apply PESTEL analysis </a:t>
            </a:r>
            <a:r>
              <a:rPr lang="en-GB" altLang="en-US" b="0" dirty="0">
                <a:solidFill>
                  <a:schemeClr val="accent2"/>
                </a:solidFill>
              </a:rPr>
              <a:t>taught in week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Analyse the following factors: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Political – Government policies, regulations, tax laws, trade restrictions.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Economic – Inflation, interest rates, economic growth, consumer spending.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Social – Demographics, cultural trends, lifestyle changes, education.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Technological – Innovation, digital transformation, automation.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Environmental – Sustainability, climate change regulations, waste management.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Legal – Employment laws, intellectual property rights, industry-specific regulations.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 dirty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2. Align PESTEL with Business Strategy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 dirty="0">
                <a:solidFill>
                  <a:schemeClr val="accent2"/>
                </a:solidFill>
              </a:rPr>
              <a:t>After identifying key external factors, explain how they impact your business and what strategies you will adopt to mitigate risks or leverage opportunities.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 dirty="0"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Refer to week 5: Market Segmentation, Targeting, Positioning and marketing mix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Here are some key aspects of </a:t>
            </a:r>
            <a:r>
              <a:rPr lang="en-GB" b="1" dirty="0">
                <a:effectLst/>
              </a:rPr>
              <a:t>Unique Selling Points</a:t>
            </a:r>
            <a:r>
              <a:rPr lang="en-GB" dirty="0">
                <a:effectLst/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Differentiation:</a:t>
            </a:r>
            <a:r>
              <a:rPr lang="en-GB" dirty="0">
                <a:effectLst/>
              </a:rPr>
              <a:t> USPs highlight what makes a product or service unique and differentiates it from similar offerings in the market. It can be a feature, quality, or capability that competitors do not offer or cannot replicate easily.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Customer-Centric:</a:t>
            </a:r>
            <a:r>
              <a:rPr lang="en-GB" dirty="0">
                <a:effectLst/>
              </a:rPr>
              <a:t> USPs are designed to address the needs, wants, or pain points of the target market. They showcase how the product or service </a:t>
            </a:r>
            <a:r>
              <a:rPr lang="en-GB" dirty="0" err="1">
                <a:effectLst/>
              </a:rPr>
              <a:t>fulfills</a:t>
            </a:r>
            <a:r>
              <a:rPr lang="en-GB" dirty="0">
                <a:effectLst/>
              </a:rPr>
              <a:t> a specific customer demand or solves a particular problem effectively.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Value and Benefits:</a:t>
            </a:r>
            <a:r>
              <a:rPr lang="en-GB" dirty="0">
                <a:effectLst/>
              </a:rPr>
              <a:t> USPs emphasize the value customers will gain by choosing the product or service. They demonstrate the benefits and advantages the customers will experience by using the offering.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Memorability:</a:t>
            </a:r>
            <a:r>
              <a:rPr lang="en-GB" dirty="0">
                <a:effectLst/>
              </a:rPr>
              <a:t> A compelling USP is memorable and easy to communicate. It should be concise, clear, and leave a lasting impression on the audience.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Emotional Appeal:</a:t>
            </a:r>
            <a:r>
              <a:rPr lang="en-GB" dirty="0">
                <a:effectLst/>
              </a:rPr>
              <a:t> USPs can tap into emotions and aspirations of customers. They can create an emotional connection, making the product or service more appealing and desirable.</a:t>
            </a:r>
          </a:p>
          <a:p>
            <a:pPr>
              <a:buFont typeface="+mj-lt"/>
              <a:buAutoNum type="arabicPeriod"/>
            </a:pPr>
            <a:r>
              <a:rPr lang="en-GB" b="1" dirty="0">
                <a:effectLst/>
              </a:rPr>
              <a:t>Competitive Advantage:</a:t>
            </a:r>
            <a:r>
              <a:rPr lang="en-GB" dirty="0">
                <a:effectLst/>
              </a:rPr>
              <a:t> USPs help companies gain a competitive edge in the market. They provide a reason for customers to choose their offerings over alternatives from competitors.</a:t>
            </a:r>
          </a:p>
          <a:p>
            <a:r>
              <a:rPr lang="en-GB" b="1" dirty="0">
                <a:effectLst/>
              </a:rPr>
              <a:t>Examples of Unique Selling Points: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smartphone with an exceptionally long-lasting battery life.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cleaning product that is eco-friendly and non-toxic, appealing to environmentally conscious consumers.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online platform that offers 24/7 customer support and assistance.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 A restaurant that serves unique fusion cuisine not available anywhere else in the area.</a:t>
            </a:r>
          </a:p>
          <a:p>
            <a:pPr>
              <a:buFont typeface="+mj-lt"/>
              <a:buAutoNum type="arabicPeriod"/>
            </a:pPr>
            <a:r>
              <a:rPr lang="en-GB" dirty="0">
                <a:effectLst/>
              </a:rPr>
              <a:t>An e-commerce website with free and fast shipping, setting it apart from competitors with longer delivery times and shipping fees.</a:t>
            </a:r>
          </a:p>
          <a:p>
            <a:r>
              <a:rPr lang="en-GB" dirty="0">
                <a:effectLst/>
              </a:rPr>
              <a:t>Identifying and effectively promoting USPs is crucial for successful marketing and business growth. It allows businesses to position themselves as the best solution for their target customers and build a loyal customer base.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Söhne"/>
              </a:rPr>
              <a:t>Regenerate</a:t>
            </a:r>
          </a:p>
          <a:p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726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 dirty="0">
                <a:solidFill>
                  <a:srgbClr val="FFFFFF"/>
                </a:solidFill>
                <a:latin typeface="Agency FB" panose="020B0503020202020204" pitchFamily="34" charset="0"/>
              </a:rPr>
              <a:t>Presentation</a:t>
            </a:r>
            <a:r>
              <a:rPr lang="en-US" sz="4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2266345"/>
            <a:ext cx="7339643" cy="391061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800" b="1" dirty="0">
                <a:solidFill>
                  <a:srgbClr val="FFFFFF"/>
                </a:solidFill>
              </a:rPr>
              <a:t>Module Name</a:t>
            </a:r>
            <a:r>
              <a:rPr lang="en-US" b="1" dirty="0">
                <a:solidFill>
                  <a:srgbClr val="FFFFFF"/>
                </a:solidFill>
              </a:rPr>
              <a:t>: Enterprise and Entrepreneurship</a:t>
            </a:r>
          </a:p>
          <a:p>
            <a:pPr algn="l"/>
            <a:r>
              <a:rPr lang="en-US" sz="2800" b="1" dirty="0">
                <a:solidFill>
                  <a:srgbClr val="FFFFFF"/>
                </a:solidFill>
              </a:rPr>
              <a:t>Assignment Title</a:t>
            </a:r>
            <a:r>
              <a:rPr lang="en-US" b="1" dirty="0">
                <a:solidFill>
                  <a:srgbClr val="FFFFFF"/>
                </a:solidFill>
              </a:rPr>
              <a:t>: Business Pan ( Eco Bloom Refill Market Ltd)</a:t>
            </a:r>
          </a:p>
          <a:p>
            <a:pPr algn="l"/>
            <a:r>
              <a:rPr lang="en-US" sz="2800" b="1" dirty="0">
                <a:solidFill>
                  <a:srgbClr val="FFFFFF"/>
                </a:solidFill>
              </a:rPr>
              <a:t>Student Name</a:t>
            </a:r>
            <a:r>
              <a:rPr lang="en-US" b="1" dirty="0">
                <a:solidFill>
                  <a:srgbClr val="FFFFFF"/>
                </a:solidFill>
              </a:rPr>
              <a:t>: Mihaela Vlas </a:t>
            </a:r>
          </a:p>
          <a:p>
            <a:pPr algn="l"/>
            <a:r>
              <a:rPr lang="en-US" sz="2800" b="1" dirty="0">
                <a:solidFill>
                  <a:srgbClr val="FFFFFF"/>
                </a:solidFill>
              </a:rPr>
              <a:t>Student Number</a:t>
            </a:r>
            <a:r>
              <a:rPr lang="en-US" b="1" dirty="0">
                <a:solidFill>
                  <a:srgbClr val="FFFFFF"/>
                </a:solidFill>
              </a:rPr>
              <a:t>:2510882</a:t>
            </a:r>
          </a:p>
          <a:p>
            <a:pPr algn="l"/>
            <a:r>
              <a:rPr lang="en-US" sz="2800" b="1" dirty="0">
                <a:solidFill>
                  <a:srgbClr val="FFFFFF"/>
                </a:solidFill>
              </a:rPr>
              <a:t>Lecturer’s Name</a:t>
            </a:r>
            <a:r>
              <a:rPr lang="en-US" b="1" dirty="0">
                <a:solidFill>
                  <a:srgbClr val="FFFFFF"/>
                </a:solidFill>
              </a:rPr>
              <a:t>: Riaz Bhatti </a:t>
            </a:r>
          </a:p>
          <a:p>
            <a:pPr algn="l"/>
            <a:r>
              <a:rPr lang="en-US" b="1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7264A61-6AE3-4DC0-A455-5EDC604E3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2F23900D-D5D0-4EE8-80F4-D25038DE2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C55310DE-258B-4134-9DA8-DC4C2D0EBE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691EE10-D5F3-48FA-BE55-F24A0BE59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7EF3BBC7-022F-4CD5-BE8E-BD8206C4B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A877CB3E-FE2B-43A7-A987-F921A92494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3958674" y="1007026"/>
            <a:ext cx="5155073" cy="134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kern="1200" dirty="0">
                <a:solidFill>
                  <a:schemeClr val="bg1"/>
                </a:solidFill>
                <a:latin typeface="Aptos Narrow" panose="020B0004020202020204" pitchFamily="34" charset="0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243" y="2434730"/>
            <a:ext cx="9918113" cy="35058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Eco Bloom is a sustainable retail startup offering a refill store and subscription-based online service that removes single-use plastic packaging. We provide affordable household and personal-care refills (shampoo, detergents, cooking oil, dry foods), reusable packaging options, local sourcing, and community sustainability workshops.</a:t>
            </a:r>
            <a:endParaRPr lang="en-US" sz="2400" b="1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 Fill">
            <a:extLst>
              <a:ext uri="{FF2B5EF4-FFF2-40B4-BE49-F238E27FC236}">
                <a16:creationId xmlns:a16="http://schemas.microsoft.com/office/drawing/2014/main" id="{9EBF13D5-64BB-423E-9E4C-F3911447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EBC7BED-6AA7-4C43-BEE8-A3CB5F8C1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30" name="Color Cover">
              <a:extLst>
                <a:ext uri="{FF2B5EF4-FFF2-40B4-BE49-F238E27FC236}">
                  <a16:creationId xmlns:a16="http://schemas.microsoft.com/office/drawing/2014/main" id="{1C89947A-0D9D-4559-A1F6-5F6CD1970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E0255540-1F77-4262-B834-1ED14250F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A19DEE5-2EE5-445A-B461-7D2879B05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FCA5807F-F210-4970-A34F-3573405B4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E9A8BB80-30A6-41EC-BE13-1B088DC3E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6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1014984" y="908263"/>
            <a:ext cx="10158984" cy="12675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i="0" kern="1200" dirty="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Overview of the Business Idea</a:t>
            </a:r>
            <a:endParaRPr lang="en-US" sz="48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667" y="2804001"/>
            <a:ext cx="10158984" cy="25968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0"/>
            <a:r>
              <a:rPr lang="en-GB" b="1" dirty="0"/>
              <a:t>Mission: "Making sustainable living simple, affordable, and accessible for everyone."</a:t>
            </a:r>
          </a:p>
          <a:p>
            <a:pPr lvl="0"/>
            <a:r>
              <a:rPr lang="en-GB" b="1" dirty="0"/>
              <a:t>What we do: Refill store + subscription-based online service (no plastic packaging).</a:t>
            </a:r>
          </a:p>
          <a:p>
            <a:pPr lvl="0"/>
            <a:r>
              <a:rPr lang="en-GB" b="1" dirty="0"/>
              <a:t>Key USPs: Affordable refills, reusable packaging, local sourcing, community focus.</a:t>
            </a:r>
          </a:p>
          <a:p>
            <a:pPr marL="0" indent="0">
              <a:buNone/>
            </a:pPr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116405" y="114625"/>
            <a:ext cx="10044023" cy="8777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 dirty="0">
                <a:solidFill>
                  <a:srgbClr val="FFFFFF"/>
                </a:solidFill>
                <a:latin typeface="Aptos Narrow" panose="020B0004020202020204" pitchFamily="34" charset="0"/>
                <a:ea typeface="+mj-ea"/>
                <a:cs typeface="+mj-cs"/>
              </a:rPr>
              <a:t>Products and Substruction Package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C122E2E-F7BF-F412-2BF4-3A945AEF9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464397"/>
              </p:ext>
            </p:extLst>
          </p:nvPr>
        </p:nvGraphicFramePr>
        <p:xfrm>
          <a:off x="138024" y="1575459"/>
          <a:ext cx="11818188" cy="52825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121D47C-7AD6-2D0E-B07E-619C774A339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 </a:t>
            </a:r>
            <a:r>
              <a:rPr lang="en-US" sz="4400" b="1" dirty="0">
                <a:latin typeface="Aptos Narrow" panose="020B0004020202020204" pitchFamily="34" charset="0"/>
                <a:ea typeface="+mj-ea"/>
                <a:cs typeface="+mj-cs"/>
              </a:rPr>
              <a:t>PASTEL Analysis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BEC61427-A407-B22E-AB42-ACA3E7E1F0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9724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accent6">
                    <a:lumMod val="75000"/>
                  </a:schemeClr>
                </a:solidFill>
                <a:latin typeface="Arial Narrow" panose="020B0606020202030204" pitchFamily="34" charset="0"/>
                <a:ea typeface="+mj-ea"/>
                <a:cs typeface="+mj-cs"/>
              </a:rPr>
              <a:t>Two Major Marketing Strategies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A8E5B51-23FA-DD6D-6E41-5EA94C3532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064681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088BB7-3F9E-6D74-6077-0A34CDDDE233}"/>
              </a:ext>
            </a:extLst>
          </p:cNvPr>
          <p:cNvSpPr txBox="1"/>
          <p:nvPr/>
        </p:nvSpPr>
        <p:spPr>
          <a:xfrm>
            <a:off x="367864" y="2171612"/>
            <a:ext cx="3323321" cy="43638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b="1" i="0" kern="1200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j-lt"/>
                <a:ea typeface="+mj-ea"/>
                <a:cs typeface="+mj-cs"/>
              </a:rPr>
              <a:t>Funding Requirements and Allocation</a:t>
            </a:r>
            <a:endParaRPr lang="en-US" sz="4400" b="1" kern="1200" dirty="0">
              <a:solidFill>
                <a:schemeClr val="accent5">
                  <a:lumMod val="60000"/>
                  <a:lumOff val="4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D8C8-03B0-FF56-CFE5-5F2528033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7742" y="1679906"/>
            <a:ext cx="3937569" cy="3122763"/>
          </a:xfr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b="1" dirty="0"/>
              <a:t>Total required: </a:t>
            </a:r>
            <a:r>
              <a:rPr lang="en-GB" b="1" dirty="0">
                <a:solidFill>
                  <a:srgbClr val="C00000"/>
                </a:solidFill>
              </a:rPr>
              <a:t>£50,000</a:t>
            </a:r>
          </a:p>
          <a:p>
            <a:pPr lvl="0"/>
            <a:r>
              <a:rPr lang="en-GB" b="1" dirty="0"/>
              <a:t>Funding mix: Personal investment </a:t>
            </a:r>
            <a:r>
              <a:rPr lang="en-GB" b="1" dirty="0">
                <a:solidFill>
                  <a:srgbClr val="C00000"/>
                </a:solidFill>
              </a:rPr>
              <a:t>£15,000</a:t>
            </a:r>
            <a:r>
              <a:rPr lang="en-GB" b="1" dirty="0"/>
              <a:t>; Loan </a:t>
            </a:r>
            <a:r>
              <a:rPr lang="en-GB" b="1" dirty="0">
                <a:solidFill>
                  <a:srgbClr val="C00000"/>
                </a:solidFill>
              </a:rPr>
              <a:t>£20,000</a:t>
            </a:r>
            <a:r>
              <a:rPr lang="en-GB" b="1" dirty="0"/>
              <a:t>; Private investor </a:t>
            </a:r>
            <a:r>
              <a:rPr lang="en-GB" b="1" dirty="0">
                <a:solidFill>
                  <a:srgbClr val="C00000"/>
                </a:solidFill>
              </a:rPr>
              <a:t>£15,000</a:t>
            </a:r>
          </a:p>
          <a:p>
            <a:pPr lvl="0"/>
            <a:r>
              <a:rPr lang="en-GB" b="1" dirty="0"/>
              <a:t>Start-up cost highlights (total = </a:t>
            </a:r>
            <a:r>
              <a:rPr lang="en-GB" b="1" dirty="0">
                <a:solidFill>
                  <a:srgbClr val="C00000"/>
                </a:solidFill>
              </a:rPr>
              <a:t>£50,000</a:t>
            </a:r>
            <a:r>
              <a:rPr lang="en-GB" b="1" dirty="0"/>
              <a:t>):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F1A7612-3640-8A46-6C53-23859B0F0D09}"/>
              </a:ext>
            </a:extLst>
          </p:cNvPr>
          <p:cNvSpPr txBox="1"/>
          <p:nvPr/>
        </p:nvSpPr>
        <p:spPr>
          <a:xfrm>
            <a:off x="8254432" y="1412487"/>
            <a:ext cx="4062128" cy="4108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 sz="2800" b="1" dirty="0">
                <a:highlight>
                  <a:srgbClr val="FFFF00"/>
                </a:highlight>
              </a:rPr>
              <a:t>Store deposit &amp; rent: </a:t>
            </a:r>
            <a:r>
              <a:rPr lang="en-GB" sz="2800" b="1" dirty="0">
                <a:solidFill>
                  <a:srgbClr val="C00000"/>
                </a:solidFill>
                <a:highlight>
                  <a:srgbClr val="FFFF00"/>
                </a:highlight>
              </a:rPr>
              <a:t>£10,000</a:t>
            </a:r>
          </a:p>
          <a:p>
            <a:pPr lvl="0"/>
            <a:r>
              <a:rPr lang="en-GB" sz="2800" b="1" dirty="0">
                <a:highlight>
                  <a:srgbClr val="FFFF00"/>
                </a:highlight>
              </a:rPr>
              <a:t>Inventory: </a:t>
            </a:r>
            <a:r>
              <a:rPr lang="en-GB" sz="2800" b="1" dirty="0">
                <a:solidFill>
                  <a:srgbClr val="C00000"/>
                </a:solidFill>
                <a:highlight>
                  <a:srgbClr val="FFFF00"/>
                </a:highlight>
              </a:rPr>
              <a:t>£8,000</a:t>
            </a:r>
          </a:p>
          <a:p>
            <a:pPr lvl="0"/>
            <a:r>
              <a:rPr lang="en-GB" sz="2800" b="1" dirty="0">
                <a:highlight>
                  <a:srgbClr val="FFFF00"/>
                </a:highlight>
              </a:rPr>
              <a:t>Store renovations: </a:t>
            </a:r>
            <a:r>
              <a:rPr lang="en-GB" sz="2800" b="1" dirty="0">
                <a:solidFill>
                  <a:srgbClr val="C00000"/>
                </a:solidFill>
                <a:highlight>
                  <a:srgbClr val="FFFF00"/>
                </a:highlight>
              </a:rPr>
              <a:t>£6,000</a:t>
            </a:r>
          </a:p>
          <a:p>
            <a:pPr lvl="0"/>
            <a:r>
              <a:rPr lang="en-GB" sz="2800" b="1" dirty="0">
                <a:highlight>
                  <a:srgbClr val="FFFF00"/>
                </a:highlight>
              </a:rPr>
              <a:t>Staff salaries: </a:t>
            </a:r>
            <a:r>
              <a:rPr lang="en-GB" sz="2800" b="1" dirty="0">
                <a:solidFill>
                  <a:srgbClr val="C00000"/>
                </a:solidFill>
                <a:highlight>
                  <a:srgbClr val="FFFF00"/>
                </a:highlight>
              </a:rPr>
              <a:t>£6,000</a:t>
            </a:r>
          </a:p>
          <a:p>
            <a:pPr lvl="0"/>
            <a:r>
              <a:rPr lang="en-GB" sz="2800" b="1" dirty="0">
                <a:highlight>
                  <a:srgbClr val="FFFF00"/>
                </a:highlight>
              </a:rPr>
              <a:t>Marketing: </a:t>
            </a:r>
            <a:r>
              <a:rPr lang="en-GB" sz="2800" b="1" dirty="0">
                <a:solidFill>
                  <a:srgbClr val="C00000"/>
                </a:solidFill>
                <a:highlight>
                  <a:srgbClr val="FFFF00"/>
                </a:highlight>
              </a:rPr>
              <a:t>£4,000</a:t>
            </a:r>
          </a:p>
          <a:p>
            <a:r>
              <a:rPr lang="en-GB" sz="2800" b="1" dirty="0">
                <a:highlight>
                  <a:srgbClr val="FFFF00"/>
                </a:highlight>
              </a:rPr>
              <a:t>Website: </a:t>
            </a:r>
            <a:r>
              <a:rPr lang="en-GB" sz="2800" b="1" dirty="0">
                <a:solidFill>
                  <a:srgbClr val="C00000"/>
                </a:solidFill>
                <a:highlight>
                  <a:srgbClr val="FFFF00"/>
                </a:highlight>
              </a:rPr>
              <a:t>£3,000</a:t>
            </a:r>
          </a:p>
          <a:p>
            <a:r>
              <a:rPr lang="en-GB" sz="2800" b="1" dirty="0">
                <a:highlight>
                  <a:srgbClr val="FFFF00"/>
                </a:highlight>
              </a:rPr>
              <a:t>Delivery equipment &amp; other: remaining balance</a:t>
            </a:r>
          </a:p>
          <a:p>
            <a:pPr lvl="0"/>
            <a:endParaRPr lang="en-GB" sz="2800" b="1" dirty="0">
              <a:solidFill>
                <a:srgbClr val="C00000"/>
              </a:solidFill>
              <a:highlight>
                <a:srgbClr val="FFFF00"/>
              </a:highlight>
            </a:endParaRPr>
          </a:p>
          <a:p>
            <a:pPr lvl="0"/>
            <a:endParaRPr lang="en-GB" sz="2800" b="1" dirty="0">
              <a:solidFill>
                <a:srgbClr val="C0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109722E-7E92-C7C2-F389-92A75EB72901}"/>
              </a:ext>
            </a:extLst>
          </p:cNvPr>
          <p:cNvSpPr txBox="1"/>
          <p:nvPr/>
        </p:nvSpPr>
        <p:spPr>
          <a:xfrm>
            <a:off x="8453887" y="377837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290EB88-BD1C-EE7C-1451-260CB6A75D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8675178"/>
              </p:ext>
            </p:extLst>
          </p:nvPr>
        </p:nvGraphicFramePr>
        <p:xfrm>
          <a:off x="500332" y="431321"/>
          <a:ext cx="11179840" cy="58659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97480">
                  <a:extLst>
                    <a:ext uri="{9D8B030D-6E8A-4147-A177-3AD203B41FA5}">
                      <a16:colId xmlns:a16="http://schemas.microsoft.com/office/drawing/2014/main" val="238208855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1327922854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3949919055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2747625667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2919500384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1018148763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3569999200"/>
                    </a:ext>
                  </a:extLst>
                </a:gridCol>
                <a:gridCol w="1397480">
                  <a:extLst>
                    <a:ext uri="{9D8B030D-6E8A-4147-A177-3AD203B41FA5}">
                      <a16:colId xmlns:a16="http://schemas.microsoft.com/office/drawing/2014/main" val="1076367179"/>
                    </a:ext>
                  </a:extLst>
                </a:gridCol>
              </a:tblGrid>
              <a:tr h="1415885">
                <a:tc>
                  <a:txBody>
                    <a:bodyPr/>
                    <a:lstStyle/>
                    <a:p>
                      <a:r>
                        <a:rPr lang="en-GB" sz="2000" b="1" dirty="0"/>
                        <a:t>Months </a:t>
                      </a:r>
                    </a:p>
                    <a:p>
                      <a:r>
                        <a:rPr lang="en-GB" sz="2000" b="1" dirty="0"/>
                        <a:t>And</a:t>
                      </a:r>
                    </a:p>
                    <a:p>
                      <a:r>
                        <a:rPr lang="en-GB" sz="2000" b="1" dirty="0"/>
                        <a:t>Invest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Jun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965203"/>
                  </a:ext>
                </a:extLst>
              </a:tr>
              <a:tr h="825473">
                <a:tc>
                  <a:txBody>
                    <a:bodyPr/>
                    <a:lstStyle/>
                    <a:p>
                      <a:r>
                        <a:rPr lang="en-GB" sz="2000" b="1" dirty="0"/>
                        <a:t>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£ 3.000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£ 4.500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£ 6.000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£ 8.000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£ 8.600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£ 9.500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£ 39.600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981848"/>
                  </a:ext>
                </a:extLst>
              </a:tr>
              <a:tr h="825473">
                <a:tc>
                  <a:txBody>
                    <a:bodyPr/>
                    <a:lstStyle/>
                    <a:p>
                      <a:r>
                        <a:rPr lang="en-GB" sz="2000" b="1" dirty="0"/>
                        <a:t>Fixed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£ 5.550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£ 5.550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£ 5.550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£33.300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0230434"/>
                  </a:ext>
                </a:extLst>
              </a:tr>
              <a:tr h="986829">
                <a:tc>
                  <a:txBody>
                    <a:bodyPr/>
                    <a:lstStyle/>
                    <a:p>
                      <a:r>
                        <a:rPr lang="en-GB" sz="2000" b="1" dirty="0"/>
                        <a:t>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£ 1.500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£ 1.650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£2.100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£2.450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£10.500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1049011"/>
                  </a:ext>
                </a:extLst>
              </a:tr>
              <a:tr h="825473">
                <a:tc>
                  <a:txBody>
                    <a:bodyPr/>
                    <a:lstStyle/>
                    <a:p>
                      <a:r>
                        <a:rPr lang="en-GB" sz="2000" b="1" dirty="0"/>
                        <a:t>Total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£ 6.250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£ 7.050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£ 7.200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£7.650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£7.650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£43.800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546866"/>
                  </a:ext>
                </a:extLst>
              </a:tr>
              <a:tr h="986829">
                <a:tc>
                  <a:txBody>
                    <a:bodyPr/>
                    <a:lstStyle/>
                    <a:p>
                      <a:r>
                        <a:rPr lang="en-GB" sz="2000" b="1" dirty="0"/>
                        <a:t>Profit/ (Loss)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-£ 3.250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-£ 2.550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-£1.200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£1.500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£-4.200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1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5348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Questions?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2230</TotalTime>
  <Words>936</Words>
  <Application>Microsoft Office PowerPoint</Application>
  <PresentationFormat>Widescreen</PresentationFormat>
  <Paragraphs>131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Agency FB</vt:lpstr>
      <vt:lpstr>Aptos Narrow</vt:lpstr>
      <vt:lpstr>Arial</vt:lpstr>
      <vt:lpstr>Arial Narrow</vt:lpstr>
      <vt:lpstr>Calibri</vt:lpstr>
      <vt:lpstr>Calibri Light</vt:lpstr>
      <vt:lpstr>Söhne</vt:lpstr>
      <vt:lpstr>Office Theme</vt:lpstr>
      <vt:lpstr>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Mihaela Vlas</cp:lastModifiedBy>
  <cp:revision>53</cp:revision>
  <dcterms:created xsi:type="dcterms:W3CDTF">2023-07-31T07:37:43Z</dcterms:created>
  <dcterms:modified xsi:type="dcterms:W3CDTF">2026-08-09T21:57:24Z</dcterms:modified>
</cp:coreProperties>
</file>