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autoCompressPictures="0">
  <p:sldMasterIdLst>
    <p:sldMasterId id="2147483672" r:id="rId4"/>
  </p:sldMasterIdLst>
  <p:notesMasterIdLst>
    <p:notesMasterId r:id="rId24"/>
  </p:notesMasterIdLst>
  <p:handoutMasterIdLst>
    <p:handoutMasterId r:id="rId25"/>
  </p:handoutMasterIdLst>
  <p:sldIdLst>
    <p:sldId id="256" r:id="rId5"/>
    <p:sldId id="263" r:id="rId6"/>
    <p:sldId id="264" r:id="rId7"/>
    <p:sldId id="262" r:id="rId8"/>
    <p:sldId id="279" r:id="rId9"/>
    <p:sldId id="280" r:id="rId10"/>
    <p:sldId id="265" r:id="rId11"/>
    <p:sldId id="266" r:id="rId12"/>
    <p:sldId id="271" r:id="rId13"/>
    <p:sldId id="273" r:id="rId14"/>
    <p:sldId id="274" r:id="rId15"/>
    <p:sldId id="275" r:id="rId16"/>
    <p:sldId id="277" r:id="rId17"/>
    <p:sldId id="268" r:id="rId18"/>
    <p:sldId id="276" r:id="rId19"/>
    <p:sldId id="269" r:id="rId20"/>
    <p:sldId id="278" r:id="rId21"/>
    <p:sldId id="270" r:id="rId22"/>
    <p:sldId id="260" r:id="rId2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6DD2EF5-0EBC-4684-A2CA-DD0795E5075C}" v="68" dt="2019-12-09T23:07:48.365"/>
    <p1510:client id="{3FAC1424-1E34-4EBE-804B-16CDBEEAE9E0}" v="158" dt="2019-12-09T22:41:07.644"/>
    <p1510:client id="{A699AFA7-A6F1-4D9D-A244-FB75C0A7B7B1}" v="28" dt="2019-12-10T10:48:56.35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1181" autoAdjust="0"/>
    <p:restoredTop sz="90353" autoAdjust="0"/>
  </p:normalViewPr>
  <p:slideViewPr>
    <p:cSldViewPr snapToGrid="0">
      <p:cViewPr varScale="1">
        <p:scale>
          <a:sx n="65" d="100"/>
          <a:sy n="65" d="100"/>
        </p:scale>
        <p:origin x="1092" y="66"/>
      </p:cViewPr>
      <p:guideLst/>
    </p:cSldViewPr>
  </p:slideViewPr>
  <p:notesTextViewPr>
    <p:cViewPr>
      <p:scale>
        <a:sx n="1" d="1"/>
        <a:sy n="1" d="1"/>
      </p:scale>
      <p:origin x="0" y="0"/>
    </p:cViewPr>
  </p:notesTextViewPr>
  <p:notesViewPr>
    <p:cSldViewPr snapToGrid="0">
      <p:cViewPr varScale="1">
        <p:scale>
          <a:sx n="68" d="100"/>
          <a:sy n="68" d="100"/>
        </p:scale>
        <p:origin x="3288" y="84"/>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viewProps" Target="viewProps.xml"/><Relationship Id="rId30" Type="http://schemas.microsoft.com/office/2015/10/relationships/revisionInfo" Target="revisionInfo.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E644646B-21C0-410B-BA17-64C59EB2927D}"/>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C289392C-F5C5-4C38-94CE-455C7F402790}"/>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4929A4FD-FAFB-4CDA-9DC5-D20CA18269A9}" type="datetimeFigureOut">
              <a:rPr lang="en-US" smtClean="0"/>
              <a:t>12/11/2019</a:t>
            </a:fld>
            <a:endParaRPr lang="en-US" dirty="0"/>
          </a:p>
        </p:txBody>
      </p:sp>
      <p:sp>
        <p:nvSpPr>
          <p:cNvPr id="4" name="Footer Placeholder 3">
            <a:extLst>
              <a:ext uri="{FF2B5EF4-FFF2-40B4-BE49-F238E27FC236}">
                <a16:creationId xmlns:a16="http://schemas.microsoft.com/office/drawing/2014/main" id="{A62F3D2C-86D2-4CEA-B1B8-750885E16DDF}"/>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EA6D5F72-69F2-4B4B-A943-B04C4B1E36A5}"/>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E3BEBA49-8001-49C3-9348-74483362155A}" type="slidenum">
              <a:rPr lang="en-US" smtClean="0"/>
              <a:t>‹#›</a:t>
            </a:fld>
            <a:endParaRPr lang="en-US" dirty="0"/>
          </a:p>
        </p:txBody>
      </p:sp>
    </p:spTree>
    <p:extLst>
      <p:ext uri="{BB962C8B-B14F-4D97-AF65-F5344CB8AC3E}">
        <p14:creationId xmlns:p14="http://schemas.microsoft.com/office/powerpoint/2010/main" val="274790609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B91E35E-F34C-4F0E-B8A1-D9F5F49CB3AD}" type="datetimeFigureOut">
              <a:rPr lang="en-US" smtClean="0"/>
              <a:t>12/10/2019</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D3F15BC-4AA1-41C4-8C26-91A7E3BB93DC}" type="slidenum">
              <a:rPr lang="en-US" smtClean="0"/>
              <a:t>‹#›</a:t>
            </a:fld>
            <a:endParaRPr lang="en-US" dirty="0"/>
          </a:p>
        </p:txBody>
      </p:sp>
    </p:spTree>
    <p:extLst>
      <p:ext uri="{BB962C8B-B14F-4D97-AF65-F5344CB8AC3E}">
        <p14:creationId xmlns:p14="http://schemas.microsoft.com/office/powerpoint/2010/main" val="141346768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D3F15BC-4AA1-41C4-8C26-91A7E3BB93DC}" type="slidenum">
              <a:rPr lang="en-US" smtClean="0"/>
              <a:t>1</a:t>
            </a:fld>
            <a:endParaRPr lang="en-US" dirty="0"/>
          </a:p>
        </p:txBody>
      </p:sp>
    </p:spTree>
    <p:extLst>
      <p:ext uri="{BB962C8B-B14F-4D97-AF65-F5344CB8AC3E}">
        <p14:creationId xmlns:p14="http://schemas.microsoft.com/office/powerpoint/2010/main" val="415005281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D3F15BC-4AA1-41C4-8C26-91A7E3BB93DC}" type="slidenum">
              <a:rPr lang="en-US" smtClean="0"/>
              <a:t>2</a:t>
            </a:fld>
            <a:endParaRPr lang="en-US" dirty="0"/>
          </a:p>
        </p:txBody>
      </p:sp>
    </p:spTree>
    <p:extLst>
      <p:ext uri="{BB962C8B-B14F-4D97-AF65-F5344CB8AC3E}">
        <p14:creationId xmlns:p14="http://schemas.microsoft.com/office/powerpoint/2010/main" val="340768382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D3F15BC-4AA1-41C4-8C26-91A7E3BB93DC}" type="slidenum">
              <a:rPr lang="en-US" smtClean="0"/>
              <a:t>8</a:t>
            </a:fld>
            <a:endParaRPr lang="en-US" dirty="0"/>
          </a:p>
        </p:txBody>
      </p:sp>
    </p:spTree>
    <p:extLst>
      <p:ext uri="{BB962C8B-B14F-4D97-AF65-F5344CB8AC3E}">
        <p14:creationId xmlns:p14="http://schemas.microsoft.com/office/powerpoint/2010/main" val="89875739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D3F15BC-4AA1-41C4-8C26-91A7E3BB93DC}" type="slidenum">
              <a:rPr lang="en-US" smtClean="0"/>
              <a:t>15</a:t>
            </a:fld>
            <a:endParaRPr lang="en-US" dirty="0"/>
          </a:p>
        </p:txBody>
      </p:sp>
    </p:spTree>
    <p:extLst>
      <p:ext uri="{BB962C8B-B14F-4D97-AF65-F5344CB8AC3E}">
        <p14:creationId xmlns:p14="http://schemas.microsoft.com/office/powerpoint/2010/main" val="306281129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D3F15BC-4AA1-41C4-8C26-91A7E3BB93DC}" type="slidenum">
              <a:rPr lang="en-US" smtClean="0"/>
              <a:t>16</a:t>
            </a:fld>
            <a:endParaRPr lang="en-US" dirty="0"/>
          </a:p>
        </p:txBody>
      </p:sp>
    </p:spTree>
    <p:extLst>
      <p:ext uri="{BB962C8B-B14F-4D97-AF65-F5344CB8AC3E}">
        <p14:creationId xmlns:p14="http://schemas.microsoft.com/office/powerpoint/2010/main" val="360804132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D3F15BC-4AA1-41C4-8C26-91A7E3BB93DC}" type="slidenum">
              <a:rPr lang="en-US" smtClean="0"/>
              <a:t>19</a:t>
            </a:fld>
            <a:endParaRPr lang="en-US" dirty="0"/>
          </a:p>
        </p:txBody>
      </p:sp>
    </p:spTree>
    <p:extLst>
      <p:ext uri="{BB962C8B-B14F-4D97-AF65-F5344CB8AC3E}">
        <p14:creationId xmlns:p14="http://schemas.microsoft.com/office/powerpoint/2010/main" val="312206447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5"/>
            <a:ext cx="11262866" cy="33048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605951" y="5956137"/>
            <a:ext cx="2844800" cy="365125"/>
          </a:xfrm>
        </p:spPr>
        <p:txBody>
          <a:bodyPr/>
          <a:lstStyle>
            <a:lvl1pPr>
              <a:defRPr>
                <a:solidFill>
                  <a:schemeClr val="accent1">
                    <a:lumMod val="75000"/>
                    <a:lumOff val="25000"/>
                  </a:schemeClr>
                </a:solidFill>
              </a:defRPr>
            </a:lvl1pPr>
          </a:lstStyle>
          <a:p>
            <a:fld id="{3CFBFF3C-ACAD-43A1-8AB1-3903D3877EC9}" type="datetime1">
              <a:rPr lang="en-US" smtClean="0"/>
              <a:t>12/10/2019</a:t>
            </a:fld>
            <a:endParaRPr lang="en-US" dirty="0"/>
          </a:p>
        </p:txBody>
      </p:sp>
      <p:sp>
        <p:nvSpPr>
          <p:cNvPr id="5" name="Footer Placeholder 4"/>
          <p:cNvSpPr>
            <a:spLocks noGrp="1"/>
          </p:cNvSpPr>
          <p:nvPr>
            <p:ph type="ftr" sz="quarter" idx="11"/>
          </p:nvPr>
        </p:nvSpPr>
        <p:spPr>
          <a:xfrm>
            <a:off x="581192" y="5951811"/>
            <a:ext cx="6917210" cy="365125"/>
          </a:xfrm>
        </p:spPr>
        <p:txBody>
          <a:bodyPr/>
          <a:lstStyle>
            <a:lvl1pPr>
              <a:defRPr>
                <a:solidFill>
                  <a:schemeClr val="accent1">
                    <a:lumMod val="75000"/>
                    <a:lumOff val="25000"/>
                  </a:schemeClr>
                </a:solidFill>
              </a:defRPr>
            </a:lvl1pPr>
          </a:lstStyle>
          <a:p>
            <a:endParaRPr lang="en-US" dirty="0"/>
          </a:p>
        </p:txBody>
      </p:sp>
      <p:sp>
        <p:nvSpPr>
          <p:cNvPr id="6" name="Slide Number Placeholder 5"/>
          <p:cNvSpPr>
            <a:spLocks noGrp="1"/>
          </p:cNvSpPr>
          <p:nvPr>
            <p:ph type="sldNum" sz="quarter" idx="12"/>
          </p:nvPr>
        </p:nvSpPr>
        <p:spPr>
          <a:xfrm>
            <a:off x="10558300" y="5956137"/>
            <a:ext cx="1016440" cy="365125"/>
          </a:xfrm>
        </p:spPr>
        <p:txBody>
          <a:bodyPr/>
          <a:lstStyle>
            <a:lvl1pPr>
              <a:defRPr>
                <a:solidFill>
                  <a:schemeClr val="accent1">
                    <a:lumMod val="75000"/>
                    <a:lumOff val="25000"/>
                  </a:schemeClr>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1030186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Rectangle 6"/>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180496"/>
            <a:ext cx="11029615" cy="367830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5203E9C-7670-42F0-9B99-4E87628B77B5}" type="datetime1">
              <a:rPr lang="en-US" smtClean="0"/>
              <a:t>12/10/2019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10558300" y="5956137"/>
            <a:ext cx="1052508"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73998163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3043910"/>
            <a:ext cx="11029615" cy="1497507"/>
          </a:xfrm>
        </p:spPr>
        <p:txBody>
          <a:bodyPr anchor="b">
            <a:normAutofit/>
          </a:bodyPr>
          <a:lstStyle>
            <a:lvl1pPr algn="l">
              <a:defRPr sz="3600" b="0" cap="all">
                <a:solidFill>
                  <a:schemeClr val="accent1"/>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solidFill>
                  <a:schemeClr val="accent1">
                    <a:lumMod val="75000"/>
                    <a:lumOff val="25000"/>
                  </a:schemeClr>
                </a:solidFill>
              </a:defRPr>
            </a:lvl1pPr>
          </a:lstStyle>
          <a:p>
            <a:fld id="{18D81818-799E-4FAD-B0AA-30C000426B30}" type="datetime1">
              <a:rPr lang="en-US" smtClean="0"/>
              <a:t>12/10/2019</a:t>
            </a:fld>
            <a:endParaRPr lang="en-US" dirty="0"/>
          </a:p>
        </p:txBody>
      </p:sp>
      <p:sp>
        <p:nvSpPr>
          <p:cNvPr id="5" name="Footer Placeholder 4"/>
          <p:cNvSpPr>
            <a:spLocks noGrp="1"/>
          </p:cNvSpPr>
          <p:nvPr>
            <p:ph type="ftr" sz="quarter" idx="11"/>
          </p:nvPr>
        </p:nvSpPr>
        <p:spPr/>
        <p:txBody>
          <a:bodyPr/>
          <a:lstStyle>
            <a:lvl1pPr>
              <a:defRPr>
                <a:solidFill>
                  <a:schemeClr val="accent1">
                    <a:lumMod val="75000"/>
                    <a:lumOff val="25000"/>
                  </a:schemeClr>
                </a:solidFill>
              </a:defRPr>
            </a:lvl1pPr>
          </a:lstStyle>
          <a:p>
            <a:endParaRPr lang="en-US" dirty="0"/>
          </a:p>
        </p:txBody>
      </p:sp>
      <p:sp>
        <p:nvSpPr>
          <p:cNvPr id="6" name="Slide Number Placeholder 5"/>
          <p:cNvSpPr>
            <a:spLocks noGrp="1"/>
          </p:cNvSpPr>
          <p:nvPr>
            <p:ph type="sldNum" sz="quarter" idx="12"/>
          </p:nvPr>
        </p:nvSpPr>
        <p:spPr/>
        <p:txBody>
          <a:bodyPr/>
          <a:lstStyle>
            <a:lvl1pPr>
              <a:defRPr>
                <a:solidFill>
                  <a:schemeClr val="accent1">
                    <a:lumMod val="75000"/>
                    <a:lumOff val="25000"/>
                  </a:schemeClr>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9092908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Rectangle 7"/>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422390"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8417" y="2228003"/>
            <a:ext cx="5422392"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6D6412-622D-4186-9A3B-F1211977A87A}" type="datetime1">
              <a:rPr lang="en-US" smtClean="0"/>
              <a:t>12/10/2019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6871674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1" name="Rectangle 10"/>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887219" y="2250892"/>
            <a:ext cx="5087075" cy="536005"/>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393100"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23735" y="2250892"/>
            <a:ext cx="5087073" cy="553373"/>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709" y="2926052"/>
            <a:ext cx="5393100"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8B00892-C4E4-4170-B4D3-EA08AEBB38AE}" type="datetime1">
              <a:rPr lang="en-US" smtClean="0"/>
              <a:t>12/10/2019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4285740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F36AD2F1-17B3-49B5-BB37-8C26148A5F9D}" type="datetime1">
              <a:rPr lang="en-US" smtClean="0"/>
              <a:t>12/10/2019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
        <p:nvSpPr>
          <p:cNvPr id="7" name="Rectangle 6"/>
          <p:cNvSpPr>
            <a:spLocks noChangeAspect="1"/>
          </p:cNvSpPr>
          <p:nvPr/>
        </p:nvSpPr>
        <p:spPr>
          <a:xfrm>
            <a:off x="440683"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Tree>
    <p:extLst>
      <p:ext uri="{BB962C8B-B14F-4D97-AF65-F5344CB8AC3E}">
        <p14:creationId xmlns:p14="http://schemas.microsoft.com/office/powerpoint/2010/main" val="116431827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B8BB695-A739-448F-AED7-92721346C0DB}" type="datetime1">
              <a:rPr lang="en-US" smtClean="0"/>
              <a:t>12/10/2019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4126904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5141973"/>
            <a:ext cx="11298200" cy="1274702"/>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5262296"/>
            <a:ext cx="4909445" cy="689514"/>
          </a:xfrm>
        </p:spPr>
        <p:txBody>
          <a:bodyPr anchor="ctr"/>
          <a:lstStyle>
            <a:lvl1pPr algn="l">
              <a:defRPr sz="2000" b="0">
                <a:solidFill>
                  <a:schemeClr val="accent1">
                    <a:lumMod val="75000"/>
                    <a:lumOff val="25000"/>
                  </a:schemeClr>
                </a:solidFill>
              </a:defRPr>
            </a:lvl1pPr>
          </a:lstStyle>
          <a:p>
            <a:r>
              <a:rPr lang="en-US"/>
              <a:t>Click to edit Master title style</a:t>
            </a:r>
            <a:endParaRPr lang="en-US" dirty="0"/>
          </a:p>
        </p:txBody>
      </p:sp>
      <p:sp>
        <p:nvSpPr>
          <p:cNvPr id="3" name="Content Placeholder 2"/>
          <p:cNvSpPr>
            <a:spLocks noGrp="1"/>
          </p:cNvSpPr>
          <p:nvPr>
            <p:ph idx="1"/>
          </p:nvPr>
        </p:nvSpPr>
        <p:spPr>
          <a:xfrm>
            <a:off x="447816" y="601200"/>
            <a:ext cx="11292840" cy="4204800"/>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5740823" y="5262296"/>
            <a:ext cx="5869987" cy="689515"/>
          </a:xfrm>
        </p:spPr>
        <p:txBody>
          <a:bodyPr anchor="ctr">
            <a:normAutofit/>
          </a:bodyPr>
          <a:lstStyle>
            <a:lvl1pPr marL="0" indent="0" algn="r">
              <a:buNone/>
              <a:defRPr sz="1100">
                <a:solidFill>
                  <a:schemeClr val="bg1"/>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solidFill>
                  <a:schemeClr val="accent1">
                    <a:lumMod val="75000"/>
                    <a:lumOff val="25000"/>
                  </a:schemeClr>
                </a:solidFill>
              </a:defRPr>
            </a:lvl1pPr>
          </a:lstStyle>
          <a:p>
            <a:fld id="{367E8EF3-5047-4AF6-A029-6D045B919658}" type="datetime1">
              <a:rPr lang="en-US" smtClean="0"/>
              <a:t>12/10/2019</a:t>
            </a:fld>
            <a:endParaRPr lang="en-US" dirty="0"/>
          </a:p>
        </p:txBody>
      </p:sp>
      <p:sp>
        <p:nvSpPr>
          <p:cNvPr id="6" name="Footer Placeholder 5"/>
          <p:cNvSpPr>
            <a:spLocks noGrp="1"/>
          </p:cNvSpPr>
          <p:nvPr>
            <p:ph type="ftr" sz="quarter" idx="11"/>
          </p:nvPr>
        </p:nvSpPr>
        <p:spPr/>
        <p:txBody>
          <a:bodyPr/>
          <a:lstStyle>
            <a:lvl1pPr>
              <a:defRPr>
                <a:solidFill>
                  <a:schemeClr val="accent1">
                    <a:lumMod val="75000"/>
                    <a:lumOff val="25000"/>
                  </a:schemeClr>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accent1">
                    <a:lumMod val="75000"/>
                    <a:lumOff val="25000"/>
                  </a:schemeClr>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9232962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accent1"/>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599725"/>
            <a:ext cx="11290859" cy="3557252"/>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598671"/>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1A03E52-A406-4053-8DC9-748CA8145450}" type="datetime1">
              <a:rPr lang="en-US" smtClean="0"/>
              <a:t>12/10/2019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2808037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8" name="Rectangle 7"/>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714C763-C12E-44EC-B9E9-73E1BCE2F3F5}" type="datetime1">
              <a:rPr lang="en-US" smtClean="0"/>
              <a:t>12/10/2019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4547011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839201" y="599725"/>
            <a:ext cx="2906817" cy="581695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839201" y="675726"/>
            <a:ext cx="2004164" cy="5183073"/>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774923" y="675726"/>
            <a:ext cx="7896279" cy="5183073"/>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8993673" y="5956137"/>
            <a:ext cx="1328141" cy="365125"/>
          </a:xfrm>
        </p:spPr>
        <p:txBody>
          <a:bodyPr/>
          <a:lstStyle>
            <a:lvl1pPr>
              <a:defRPr>
                <a:solidFill>
                  <a:schemeClr val="accent1">
                    <a:lumMod val="75000"/>
                    <a:lumOff val="25000"/>
                  </a:schemeClr>
                </a:solidFill>
              </a:defRPr>
            </a:lvl1pPr>
          </a:lstStyle>
          <a:p>
            <a:fld id="{7A3CF49C-267F-498A-A89D-33DE6C55CA9B}" type="datetime1">
              <a:rPr lang="en-US" smtClean="0"/>
              <a:t>12/10/2019</a:t>
            </a:fld>
            <a:endParaRPr lang="en-US" dirty="0"/>
          </a:p>
        </p:txBody>
      </p:sp>
      <p:sp>
        <p:nvSpPr>
          <p:cNvPr id="5" name="Footer Placeholder 4"/>
          <p:cNvSpPr>
            <a:spLocks noGrp="1"/>
          </p:cNvSpPr>
          <p:nvPr>
            <p:ph type="ftr" sz="quarter" idx="11"/>
          </p:nvPr>
        </p:nvSpPr>
        <p:spPr>
          <a:xfrm>
            <a:off x="774923" y="5951811"/>
            <a:ext cx="7896279" cy="365125"/>
          </a:xfrm>
        </p:spPr>
        <p:txBody>
          <a:bodyPr/>
          <a:lstStyle/>
          <a:p>
            <a:endParaRPr lang="en-US" dirty="0"/>
          </a:p>
        </p:txBody>
      </p:sp>
      <p:sp>
        <p:nvSpPr>
          <p:cNvPr id="6" name="Slide Number Placeholder 5"/>
          <p:cNvSpPr>
            <a:spLocks noGrp="1"/>
          </p:cNvSpPr>
          <p:nvPr>
            <p:ph type="sldNum" sz="quarter" idx="12"/>
          </p:nvPr>
        </p:nvSpPr>
        <p:spPr>
          <a:xfrm>
            <a:off x="10446615" y="5956137"/>
            <a:ext cx="1164195" cy="365125"/>
          </a:xfrm>
        </p:spPr>
        <p:txBody>
          <a:bodyPr/>
          <a:lstStyle>
            <a:lvl1pPr>
              <a:defRPr>
                <a:solidFill>
                  <a:schemeClr val="accent1">
                    <a:lumMod val="75000"/>
                    <a:lumOff val="25000"/>
                  </a:schemeClr>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2915268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3"/>
            <a:ext cx="11029616" cy="3522794"/>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5956137"/>
            <a:ext cx="2844799" cy="365125"/>
          </a:xfrm>
          <a:prstGeom prst="rect">
            <a:avLst/>
          </a:prstGeom>
        </p:spPr>
        <p:txBody>
          <a:bodyPr vert="horz" lIns="91440" tIns="45720" rIns="91440" bIns="45720" rtlCol="0" anchor="ctr"/>
          <a:lstStyle>
            <a:lvl1pPr algn="r">
              <a:defRPr sz="900">
                <a:solidFill>
                  <a:schemeClr val="accent2"/>
                </a:solidFill>
              </a:defRPr>
            </a:lvl1pPr>
          </a:lstStyle>
          <a:p>
            <a:fld id="{ECD95AB4-0704-4B17-A648-CFE50EBC1E2A}" type="datetime1">
              <a:rPr lang="en-US" smtClean="0"/>
              <a:t>12/10/2019</a:t>
            </a:fld>
            <a:endParaRPr lang="en-US" dirty="0"/>
          </a:p>
        </p:txBody>
      </p:sp>
      <p:sp>
        <p:nvSpPr>
          <p:cNvPr id="5" name="Footer Placeholder 4"/>
          <p:cNvSpPr>
            <a:spLocks noGrp="1"/>
          </p:cNvSpPr>
          <p:nvPr>
            <p:ph type="ftr" sz="quarter" idx="3"/>
          </p:nvPr>
        </p:nvSpPr>
        <p:spPr>
          <a:xfrm>
            <a:off x="581192" y="5951811"/>
            <a:ext cx="6917210" cy="365125"/>
          </a:xfrm>
          <a:prstGeom prst="rect">
            <a:avLst/>
          </a:prstGeom>
        </p:spPr>
        <p:txBody>
          <a:bodyPr vert="horz" lIns="91440" tIns="45720" rIns="91440" bIns="45720" rtlCol="0" anchor="ctr"/>
          <a:lstStyle>
            <a:lvl1pPr algn="l">
              <a:defRPr sz="900" cap="all">
                <a:solidFill>
                  <a:schemeClr val="accent2"/>
                </a:solidFill>
              </a:defRPr>
            </a:lvl1pPr>
          </a:lstStyle>
          <a:p>
            <a:endParaRPr lang="en-US" dirty="0"/>
          </a:p>
        </p:txBody>
      </p:sp>
      <p:sp>
        <p:nvSpPr>
          <p:cNvPr id="6" name="Slide Number Placeholder 5"/>
          <p:cNvSpPr>
            <a:spLocks noGrp="1"/>
          </p:cNvSpPr>
          <p:nvPr>
            <p:ph type="sldNum" sz="quarter" idx="4"/>
          </p:nvPr>
        </p:nvSpPr>
        <p:spPr>
          <a:xfrm>
            <a:off x="10558300" y="5956137"/>
            <a:ext cx="1052510" cy="365125"/>
          </a:xfrm>
          <a:prstGeom prst="rect">
            <a:avLst/>
          </a:prstGeom>
        </p:spPr>
        <p:txBody>
          <a:bodyPr vert="horz" lIns="91440" tIns="45720" rIns="91440" bIns="45720" rtlCol="0" anchor="ctr"/>
          <a:lstStyle>
            <a:lvl1pPr algn="r">
              <a:defRPr sz="900">
                <a:solidFill>
                  <a:schemeClr val="accent2"/>
                </a:solidFill>
              </a:defRPr>
            </a:lvl1pPr>
          </a:lstStyle>
          <a:p>
            <a:fld id="{D57F1E4F-1CFF-5643-939E-217C01CDF565}" type="slidenum">
              <a:rPr lang="en-US" smtClean="0"/>
              <a:pPr/>
              <a:t>‹#›</a:t>
            </a:fld>
            <a:endParaRPr lang="en-US" dirty="0"/>
          </a:p>
        </p:txBody>
      </p:sp>
      <p:sp>
        <p:nvSpPr>
          <p:cNvPr id="9" name="Rectangle 8"/>
          <p:cNvSpPr/>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82855549"/>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sldNum="0" hdr="0" ftr="0" dt="0"/>
  <p:txStyles>
    <p:titleStyle>
      <a:lvl1pPr algn="l" defTabSz="457200" rtl="0" eaLnBrk="1" latinLnBrk="0" hangingPunct="1">
        <a:spcBef>
          <a:spcPct val="0"/>
        </a:spcBef>
        <a:buNone/>
        <a:defRPr sz="2800" b="0" kern="1200" cap="all">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800" kern="1200">
          <a:solidFill>
            <a:schemeClr val="tx2"/>
          </a:solidFill>
          <a:latin typeface="+mn-lt"/>
          <a:ea typeface="+mn-ea"/>
          <a:cs typeface="+mn-cs"/>
        </a:defRPr>
      </a:lvl1pPr>
      <a:lvl2pPr marL="630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2pPr>
      <a:lvl3pPr marL="900000" indent="-270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400" kern="1200">
          <a:solidFill>
            <a:schemeClr val="tx2"/>
          </a:solidFill>
          <a:latin typeface="+mn-lt"/>
          <a:ea typeface="+mn-ea"/>
          <a:cs typeface="+mn-cs"/>
        </a:defRPr>
      </a:lvl3pPr>
      <a:lvl4pPr marL="124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4pPr>
      <a:lvl5pPr marL="160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7.xml"/><Relationship Id="rId5" Type="http://schemas.openxmlformats.org/officeDocument/2006/relationships/image" Target="../media/image4.png"/><Relationship Id="rId4" Type="http://schemas.openxmlformats.org/officeDocument/2006/relationships/image" Target="../media/image3.jpeg"/></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image" Target="../media/image8.jp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3.jpeg"/><Relationship Id="rId7" Type="http://schemas.openxmlformats.org/officeDocument/2006/relationships/hyperlink" Target="https://www.london.gov.uk/what-we-do/environment/pollution-and-air-quality/mayors-ultra-low-emission-zone-london" TargetMode="External"/><Relationship Id="rId2" Type="http://schemas.openxmlformats.org/officeDocument/2006/relationships/image" Target="../media/image12.jpeg"/><Relationship Id="rId1" Type="http://schemas.openxmlformats.org/officeDocument/2006/relationships/slideLayout" Target="../slideLayouts/slideLayout4.xml"/><Relationship Id="rId6" Type="http://schemas.openxmlformats.org/officeDocument/2006/relationships/image" Target="../media/image4.png"/><Relationship Id="rId5" Type="http://schemas.openxmlformats.org/officeDocument/2006/relationships/image" Target="../media/image15.jpeg"/><Relationship Id="rId4" Type="http://schemas.openxmlformats.org/officeDocument/2006/relationships/image" Target="../media/image14.jpeg"/></Relationships>
</file>

<file path=ppt/slides/_rels/slide15.xml.rels><?xml version="1.0" encoding="UTF-8" standalone="yes"?>
<Relationships xmlns="http://schemas.openxmlformats.org/package/2006/relationships"><Relationship Id="rId3" Type="http://schemas.openxmlformats.org/officeDocument/2006/relationships/image" Target="../media/image16.jpeg"/><Relationship Id="rId7"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4.xml"/><Relationship Id="rId6" Type="http://schemas.openxmlformats.org/officeDocument/2006/relationships/image" Target="../media/image19.jpeg"/><Relationship Id="rId5" Type="http://schemas.openxmlformats.org/officeDocument/2006/relationships/image" Target="../media/image18.jpeg"/><Relationship Id="rId4" Type="http://schemas.openxmlformats.org/officeDocument/2006/relationships/image" Target="../media/image17.jpeg"/></Relationships>
</file>

<file path=ppt/slides/_rels/slide1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4.xml"/><Relationship Id="rId6" Type="http://schemas.openxmlformats.org/officeDocument/2006/relationships/hyperlink" Target="https://www.google.com/imghp?hl=en" TargetMode="External"/><Relationship Id="rId5" Type="http://schemas.openxmlformats.org/officeDocument/2006/relationships/image" Target="../media/image21.jpeg"/><Relationship Id="rId4" Type="http://schemas.openxmlformats.org/officeDocument/2006/relationships/image" Target="../media/image20.jpeg"/></Relationships>
</file>

<file path=ppt/slides/_rels/slide17.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image" Target="../media/image22.jpeg"/><Relationship Id="rId1" Type="http://schemas.openxmlformats.org/officeDocument/2006/relationships/slideLayout" Target="../slideLayouts/slideLayout4.xml"/><Relationship Id="rId6" Type="http://schemas.openxmlformats.org/officeDocument/2006/relationships/hyperlink" Target="https://www.google.com/imghp?hl=en" TargetMode="External"/><Relationship Id="rId5" Type="http://schemas.openxmlformats.org/officeDocument/2006/relationships/image" Target="../media/image4.png"/><Relationship Id="rId4" Type="http://schemas.openxmlformats.org/officeDocument/2006/relationships/image" Target="../media/image24.jpeg"/></Relationships>
</file>

<file path=ppt/slides/_rels/slide18.xml.rels><?xml version="1.0" encoding="UTF-8" standalone="yes"?>
<Relationships xmlns="http://schemas.openxmlformats.org/package/2006/relationships"><Relationship Id="rId3" Type="http://schemas.openxmlformats.org/officeDocument/2006/relationships/hyperlink" Target="https://www.google.com/imghp?hl=en" TargetMode="External"/><Relationship Id="rId2" Type="http://schemas.openxmlformats.org/officeDocument/2006/relationships/hyperlink" Target="https://www.london.gov.uk/what-we-do/environment/pollution-and-air-quality/mayors-ultra-low-emission-zone-london" TargetMode="External"/><Relationship Id="rId1" Type="http://schemas.openxmlformats.org/officeDocument/2006/relationships/slideLayout" Target="../slideLayouts/slideLayout2.xml"/><Relationship Id="rId4" Type="http://schemas.openxmlformats.org/officeDocument/2006/relationships/image" Target="../media/image25.png"/></Relationships>
</file>

<file path=ppt/slides/_rels/slide19.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493D4EDA-58E0-40CC-B3CA-14CDEB349D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7" name="Picture 6" descr="Digital Connections">
            <a:extLst>
              <a:ext uri="{FF2B5EF4-FFF2-40B4-BE49-F238E27FC236}">
                <a16:creationId xmlns:a16="http://schemas.microsoft.com/office/drawing/2014/main" id="{3840F91C-EDD0-4D4E-A4AB-E6C77856C88C}"/>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l="13265" t="9091" r="3502" b="-1"/>
          <a:stretch/>
        </p:blipFill>
        <p:spPr>
          <a:xfrm>
            <a:off x="20" y="75752"/>
            <a:ext cx="12191980" cy="6857990"/>
          </a:xfrm>
          <a:prstGeom prst="rect">
            <a:avLst/>
          </a:prstGeom>
        </p:spPr>
      </p:pic>
      <p:grpSp>
        <p:nvGrpSpPr>
          <p:cNvPr id="17" name="Group 16">
            <a:extLst>
              <a:ext uri="{FF2B5EF4-FFF2-40B4-BE49-F238E27FC236}">
                <a16:creationId xmlns:a16="http://schemas.microsoft.com/office/drawing/2014/main" id="{AA9EB0BC-A85E-4C26-B355-5DFCEF6CCB4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46534" y="453643"/>
            <a:ext cx="11298933" cy="98554"/>
            <a:chOff x="446534" y="453643"/>
            <a:chExt cx="11298933" cy="98554"/>
          </a:xfrm>
        </p:grpSpPr>
        <p:sp>
          <p:nvSpPr>
            <p:cNvPr id="18" name="Rectangle 17">
              <a:extLst>
                <a:ext uri="{FF2B5EF4-FFF2-40B4-BE49-F238E27FC236}">
                  <a16:creationId xmlns:a16="http://schemas.microsoft.com/office/drawing/2014/main" id="{3643E56B-BD42-413D-B17D-7958270F5D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18">
              <a:extLst>
                <a:ext uri="{FF2B5EF4-FFF2-40B4-BE49-F238E27FC236}">
                  <a16:creationId xmlns:a16="http://schemas.microsoft.com/office/drawing/2014/main" id="{96C04F74-9467-4FA5-95DC-8D481A2974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20" name="Rectangle 19">
              <a:extLst>
                <a:ext uri="{FF2B5EF4-FFF2-40B4-BE49-F238E27FC236}">
                  <a16:creationId xmlns:a16="http://schemas.microsoft.com/office/drawing/2014/main" id="{D73DE1C3-5C37-42E9-A3F0-256F193832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grpSp>
      <p:sp>
        <p:nvSpPr>
          <p:cNvPr id="22" name="Rectangle 21">
            <a:extLst>
              <a:ext uri="{FF2B5EF4-FFF2-40B4-BE49-F238E27FC236}">
                <a16:creationId xmlns:a16="http://schemas.microsoft.com/office/drawing/2014/main" id="{4A2E7EC3-E07C-46CE-9B25-41865A5068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732" y="4428067"/>
            <a:ext cx="11260667" cy="1962497"/>
          </a:xfrm>
          <a:prstGeom prst="rect">
            <a:avLst/>
          </a:prstGeom>
          <a:solidFill>
            <a:schemeClr val="accent1">
              <a:alpha val="97000"/>
            </a:schemeClr>
          </a:solidFill>
          <a:ln w="6350" cmpd="sng">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C02C5318-1A1E-49D0-B2E2-A4B0FA9E8A40}"/>
              </a:ext>
            </a:extLst>
          </p:cNvPr>
          <p:cNvSpPr>
            <a:spLocks noGrp="1"/>
          </p:cNvSpPr>
          <p:nvPr>
            <p:ph type="ctrTitle"/>
          </p:nvPr>
        </p:nvSpPr>
        <p:spPr>
          <a:xfrm>
            <a:off x="446535" y="3504747"/>
            <a:ext cx="11128206" cy="2631010"/>
          </a:xfrm>
        </p:spPr>
        <p:txBody>
          <a:bodyPr>
            <a:noAutofit/>
          </a:bodyPr>
          <a:lstStyle/>
          <a:p>
            <a:br>
              <a:rPr lang="en-US" sz="6000" dirty="0">
                <a:solidFill>
                  <a:schemeClr val="bg1"/>
                </a:solidFill>
              </a:rPr>
            </a:br>
            <a:br>
              <a:rPr lang="en-US" sz="6000" dirty="0">
                <a:solidFill>
                  <a:schemeClr val="bg1"/>
                </a:solidFill>
              </a:rPr>
            </a:br>
            <a:br>
              <a:rPr lang="en-US" sz="6000" dirty="0">
                <a:solidFill>
                  <a:schemeClr val="bg1"/>
                </a:solidFill>
              </a:rPr>
            </a:br>
            <a:r>
              <a:rPr lang="en-US" sz="6000" dirty="0">
                <a:solidFill>
                  <a:schemeClr val="bg1"/>
                </a:solidFill>
              </a:rPr>
              <a:t>Digital skills &amp; Research methods</a:t>
            </a:r>
          </a:p>
        </p:txBody>
      </p:sp>
      <p:sp>
        <p:nvSpPr>
          <p:cNvPr id="4" name="TextBox 3">
            <a:extLst>
              <a:ext uri="{FF2B5EF4-FFF2-40B4-BE49-F238E27FC236}">
                <a16:creationId xmlns:a16="http://schemas.microsoft.com/office/drawing/2014/main" id="{C70BF26D-DEB7-47AA-931C-916EC9B2AD95}"/>
              </a:ext>
            </a:extLst>
          </p:cNvPr>
          <p:cNvSpPr txBox="1"/>
          <p:nvPr/>
        </p:nvSpPr>
        <p:spPr>
          <a:xfrm>
            <a:off x="7945150" y="768626"/>
            <a:ext cx="3540253" cy="400110"/>
          </a:xfrm>
          <a:prstGeom prst="rect">
            <a:avLst/>
          </a:prstGeom>
          <a:noFill/>
        </p:spPr>
        <p:txBody>
          <a:bodyPr wrap="square" rtlCol="0">
            <a:spAutoFit/>
          </a:bodyPr>
          <a:lstStyle/>
          <a:p>
            <a:r>
              <a:rPr lang="en-GB" dirty="0"/>
              <a:t>					</a:t>
            </a:r>
            <a:r>
              <a:rPr lang="en-GB" sz="2000" dirty="0">
                <a:solidFill>
                  <a:schemeClr val="bg1"/>
                </a:solidFill>
              </a:rPr>
              <a:t>GROUP</a:t>
            </a:r>
            <a:r>
              <a:rPr lang="en-GB" dirty="0">
                <a:solidFill>
                  <a:schemeClr val="bg1"/>
                </a:solidFill>
              </a:rPr>
              <a:t> 3</a:t>
            </a:r>
          </a:p>
        </p:txBody>
      </p:sp>
    </p:spTree>
    <p:extLst>
      <p:ext uri="{BB962C8B-B14F-4D97-AF65-F5344CB8AC3E}">
        <p14:creationId xmlns:p14="http://schemas.microsoft.com/office/powerpoint/2010/main" val="148770071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9871FB50-0611-45F2-8BF2-739990C2B9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7FA9C932-1785-4A1F-B97A-5248EE0DC5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7882" y="482556"/>
            <a:ext cx="5297251" cy="5897880"/>
          </a:xfrm>
          <a:prstGeom prst="rect">
            <a:avLst/>
          </a:prstGeom>
          <a:no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a:extLst>
              <a:ext uri="{FF2B5EF4-FFF2-40B4-BE49-F238E27FC236}">
                <a16:creationId xmlns:a16="http://schemas.microsoft.com/office/drawing/2014/main" id="{2E490B7E-8308-49C9-9C90-6752EE1304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336" y="645964"/>
            <a:ext cx="4993699" cy="557106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8" name="Picture 4" descr="Image result for london regional transport logo">
            <a:extLst>
              <a:ext uri="{FF2B5EF4-FFF2-40B4-BE49-F238E27FC236}">
                <a16:creationId xmlns:a16="http://schemas.microsoft.com/office/drawing/2014/main" id="{D7B0640F-CCC4-4705-8D97-71127E71179D}"/>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281348" y="1540157"/>
            <a:ext cx="4010318" cy="3776532"/>
          </a:xfrm>
          <a:prstGeom prst="rect">
            <a:avLst/>
          </a:prstGeom>
          <a:noFill/>
          <a:extLst>
            <a:ext uri="{909E8E84-426E-40DD-AFC4-6F175D3DCCD1}">
              <a14:hiddenFill xmlns:a14="http://schemas.microsoft.com/office/drawing/2010/main">
                <a:solidFill>
                  <a:srgbClr val="FFFFFF"/>
                </a:solidFill>
              </a14:hiddenFill>
            </a:ext>
          </a:extLst>
        </p:spPr>
      </p:pic>
      <p:sp>
        <p:nvSpPr>
          <p:cNvPr id="79" name="Rectangle 78">
            <a:extLst>
              <a:ext uri="{FF2B5EF4-FFF2-40B4-BE49-F238E27FC236}">
                <a16:creationId xmlns:a16="http://schemas.microsoft.com/office/drawing/2014/main" id="{E26B8CCE-6B07-4893-AAA1-800EDAEF11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51275" y="486882"/>
            <a:ext cx="5297251" cy="5897880"/>
          </a:xfrm>
          <a:prstGeom prst="rect">
            <a:avLst/>
          </a:prstGeom>
          <a:no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Rectangle 80">
            <a:extLst>
              <a:ext uri="{FF2B5EF4-FFF2-40B4-BE49-F238E27FC236}">
                <a16:creationId xmlns:a16="http://schemas.microsoft.com/office/drawing/2014/main" id="{C7765C21-6EFA-4B34-9F54-9CCD8B9533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6883" y="663258"/>
            <a:ext cx="4993699" cy="557106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Image result for tfl  logo">
            <a:extLst>
              <a:ext uri="{FF2B5EF4-FFF2-40B4-BE49-F238E27FC236}">
                <a16:creationId xmlns:a16="http://schemas.microsoft.com/office/drawing/2014/main" id="{D91FD4BB-A86B-4243-80D1-1F8504A55D6E}"/>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6894741" y="2198805"/>
            <a:ext cx="4010318" cy="2467888"/>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10"/>
          <p:cNvPicPr>
            <a:picLocks noChangeAspect="1"/>
          </p:cNvPicPr>
          <p:nvPr/>
        </p:nvPicPr>
        <p:blipFill>
          <a:blip r:embed="rId5"/>
          <a:stretch>
            <a:fillRect/>
          </a:stretch>
        </p:blipFill>
        <p:spPr>
          <a:xfrm>
            <a:off x="667238" y="5194186"/>
            <a:ext cx="2109830" cy="1186250"/>
          </a:xfrm>
          <a:prstGeom prst="rect">
            <a:avLst/>
          </a:prstGeom>
        </p:spPr>
      </p:pic>
    </p:spTree>
    <p:extLst>
      <p:ext uri="{BB962C8B-B14F-4D97-AF65-F5344CB8AC3E}">
        <p14:creationId xmlns:p14="http://schemas.microsoft.com/office/powerpoint/2010/main" val="140776517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4835F66B-5345-4AA8-9554-C33B8CF6B841}"/>
              </a:ext>
            </a:extLst>
          </p:cNvPr>
          <p:cNvSpPr>
            <a:spLocks noGrp="1"/>
          </p:cNvSpPr>
          <p:nvPr>
            <p:ph type="title"/>
          </p:nvPr>
        </p:nvSpPr>
        <p:spPr/>
        <p:txBody>
          <a:bodyPr/>
          <a:lstStyle/>
          <a:p>
            <a:r>
              <a:rPr lang="en-GB" dirty="0"/>
              <a:t>introduction</a:t>
            </a:r>
          </a:p>
        </p:txBody>
      </p:sp>
      <p:sp>
        <p:nvSpPr>
          <p:cNvPr id="4" name="Content Placeholder 3">
            <a:extLst>
              <a:ext uri="{FF2B5EF4-FFF2-40B4-BE49-F238E27FC236}">
                <a16:creationId xmlns:a16="http://schemas.microsoft.com/office/drawing/2014/main" id="{EC974B92-6FF6-47C9-B631-6615E6A57C0A}"/>
              </a:ext>
            </a:extLst>
          </p:cNvPr>
          <p:cNvSpPr>
            <a:spLocks noGrp="1"/>
          </p:cNvSpPr>
          <p:nvPr>
            <p:ph idx="1"/>
          </p:nvPr>
        </p:nvSpPr>
        <p:spPr>
          <a:xfrm>
            <a:off x="581192" y="1715956"/>
            <a:ext cx="11029615" cy="4142843"/>
          </a:xfrm>
        </p:spPr>
        <p:txBody>
          <a:bodyPr>
            <a:normAutofit/>
          </a:bodyPr>
          <a:lstStyle/>
          <a:p>
            <a:pPr marL="0" indent="0">
              <a:buNone/>
            </a:pPr>
            <a:r>
              <a:rPr lang="en-GB" sz="2400" dirty="0"/>
              <a:t>As a class we were asked to identify an organisation and research the evolution the organisation has gone through due to the impact on modern technology.</a:t>
            </a:r>
          </a:p>
          <a:p>
            <a:pPr marL="0" indent="0">
              <a:buNone/>
            </a:pPr>
            <a:r>
              <a:rPr lang="en-GB" sz="2400" dirty="0"/>
              <a:t>We were presented with five key areas of research, one of which was allocated to each group member. Initially we looked at each key area and created sub-areas within them to elaborate on and provide a detailed overview of the organisation.</a:t>
            </a:r>
          </a:p>
          <a:p>
            <a:pPr marL="0" indent="0">
              <a:buNone/>
            </a:pPr>
            <a:r>
              <a:rPr lang="en-GB" sz="2400" dirty="0"/>
              <a:t>Our goal was to present the purpose, mission and vision of the organisation whilst analysing its current status and service.</a:t>
            </a:r>
          </a:p>
        </p:txBody>
      </p:sp>
      <p:pic>
        <p:nvPicPr>
          <p:cNvPr id="6" name="Picture 5"/>
          <p:cNvPicPr>
            <a:picLocks noChangeAspect="1"/>
          </p:cNvPicPr>
          <p:nvPr/>
        </p:nvPicPr>
        <p:blipFill>
          <a:blip r:embed="rId2"/>
          <a:stretch>
            <a:fillRect/>
          </a:stretch>
        </p:blipFill>
        <p:spPr>
          <a:xfrm>
            <a:off x="765175" y="5535827"/>
            <a:ext cx="2109830" cy="1186250"/>
          </a:xfrm>
          <a:prstGeom prst="rect">
            <a:avLst/>
          </a:prstGeom>
        </p:spPr>
      </p:pic>
    </p:spTree>
    <p:extLst>
      <p:ext uri="{BB962C8B-B14F-4D97-AF65-F5344CB8AC3E}">
        <p14:creationId xmlns:p14="http://schemas.microsoft.com/office/powerpoint/2010/main" val="37527763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F3C229-8D29-4103-9701-C11569AF8D21}"/>
              </a:ext>
            </a:extLst>
          </p:cNvPr>
          <p:cNvSpPr>
            <a:spLocks noGrp="1"/>
          </p:cNvSpPr>
          <p:nvPr>
            <p:ph type="title"/>
          </p:nvPr>
        </p:nvSpPr>
        <p:spPr/>
        <p:txBody>
          <a:bodyPr/>
          <a:lstStyle/>
          <a:p>
            <a:r>
              <a:rPr lang="en-GB" dirty="0"/>
              <a:t>Team Phoenix										group leader: Shaker</a:t>
            </a:r>
          </a:p>
        </p:txBody>
      </p:sp>
      <p:sp>
        <p:nvSpPr>
          <p:cNvPr id="3" name="Content Placeholder 2">
            <a:extLst>
              <a:ext uri="{FF2B5EF4-FFF2-40B4-BE49-F238E27FC236}">
                <a16:creationId xmlns:a16="http://schemas.microsoft.com/office/drawing/2014/main" id="{3C114F5A-836A-4767-B63E-DF2FEA745863}"/>
              </a:ext>
            </a:extLst>
          </p:cNvPr>
          <p:cNvSpPr>
            <a:spLocks noGrp="1"/>
          </p:cNvSpPr>
          <p:nvPr>
            <p:ph idx="1"/>
          </p:nvPr>
        </p:nvSpPr>
        <p:spPr/>
        <p:txBody>
          <a:bodyPr>
            <a:normAutofit/>
          </a:bodyPr>
          <a:lstStyle/>
          <a:p>
            <a:r>
              <a:rPr lang="en-GB" sz="2400" dirty="0"/>
              <a:t>Shaker – Background of the organisation</a:t>
            </a:r>
          </a:p>
          <a:p>
            <a:r>
              <a:rPr lang="en-GB" sz="2400" dirty="0"/>
              <a:t>Ismail – The challenges before modern technology</a:t>
            </a:r>
          </a:p>
          <a:p>
            <a:r>
              <a:rPr lang="en-GB" sz="2400" dirty="0"/>
              <a:t>Marilou – Impact of technology introduced</a:t>
            </a:r>
          </a:p>
          <a:p>
            <a:r>
              <a:rPr lang="en-GB" sz="2400" dirty="0"/>
              <a:t>Romulo – Lesson that can be learnt</a:t>
            </a:r>
          </a:p>
        </p:txBody>
      </p:sp>
      <p:pic>
        <p:nvPicPr>
          <p:cNvPr id="4" name="Picture 3">
            <a:extLst>
              <a:ext uri="{FF2B5EF4-FFF2-40B4-BE49-F238E27FC236}">
                <a16:creationId xmlns:a16="http://schemas.microsoft.com/office/drawing/2014/main" id="{F8B02B0D-317A-4F53-A69B-A09BA7C0258F}"/>
              </a:ext>
            </a:extLst>
          </p:cNvPr>
          <p:cNvPicPr>
            <a:picLocks noChangeAspect="1"/>
          </p:cNvPicPr>
          <p:nvPr/>
        </p:nvPicPr>
        <p:blipFill>
          <a:blip r:embed="rId2"/>
          <a:stretch>
            <a:fillRect/>
          </a:stretch>
        </p:blipFill>
        <p:spPr>
          <a:xfrm>
            <a:off x="765175" y="5766486"/>
            <a:ext cx="2365203" cy="1091514"/>
          </a:xfrm>
          <a:prstGeom prst="rect">
            <a:avLst/>
          </a:prstGeom>
        </p:spPr>
      </p:pic>
    </p:spTree>
    <p:extLst>
      <p:ext uri="{BB962C8B-B14F-4D97-AF65-F5344CB8AC3E}">
        <p14:creationId xmlns:p14="http://schemas.microsoft.com/office/powerpoint/2010/main" val="32613594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4" presetClass="emph" presetSubtype="0" fill="hold" nodeType="clickEffect">
                                  <p:stCondLst>
                                    <p:cond delay="0"/>
                                  </p:stCondLst>
                                  <p:iterate type="lt">
                                    <p:tmPct val="10000"/>
                                  </p:iterate>
                                  <p:childTnLst>
                                    <p:animMotion origin="layout" path="M 0.0 0.0 L 0.0 -0.07213" pathEditMode="relative" ptsTypes="">
                                      <p:cBhvr>
                                        <p:cTn id="6" dur="250" accel="50000" decel="50000" autoRev="1" fill="hold">
                                          <p:stCondLst>
                                            <p:cond delay="0"/>
                                          </p:stCondLst>
                                        </p:cTn>
                                        <p:tgtEl>
                                          <p:spTgt spid="3">
                                            <p:txEl>
                                              <p:pRg st="0" end="0"/>
                                            </p:txEl>
                                          </p:spTgt>
                                        </p:tgtEl>
                                        <p:attrNameLst>
                                          <p:attrName>ppt_x</p:attrName>
                                          <p:attrName>ppt_y</p:attrName>
                                        </p:attrNameLst>
                                      </p:cBhvr>
                                    </p:animMotion>
                                    <p:animRot by="1500000">
                                      <p:cBhvr>
                                        <p:cTn id="7" dur="125" fill="hold">
                                          <p:stCondLst>
                                            <p:cond delay="0"/>
                                          </p:stCondLst>
                                        </p:cTn>
                                        <p:tgtEl>
                                          <p:spTgt spid="3">
                                            <p:txEl>
                                              <p:pRg st="0" end="0"/>
                                            </p:txEl>
                                          </p:spTgt>
                                        </p:tgtEl>
                                        <p:attrNameLst>
                                          <p:attrName>r</p:attrName>
                                        </p:attrNameLst>
                                      </p:cBhvr>
                                    </p:animRot>
                                    <p:animRot by="-1500000">
                                      <p:cBhvr>
                                        <p:cTn id="8" dur="125" fill="hold">
                                          <p:stCondLst>
                                            <p:cond delay="125"/>
                                          </p:stCondLst>
                                        </p:cTn>
                                        <p:tgtEl>
                                          <p:spTgt spid="3">
                                            <p:txEl>
                                              <p:pRg st="0" end="0"/>
                                            </p:txEl>
                                          </p:spTgt>
                                        </p:tgtEl>
                                        <p:attrNameLst>
                                          <p:attrName>r</p:attrName>
                                        </p:attrNameLst>
                                      </p:cBhvr>
                                    </p:animRot>
                                    <p:animRot by="-1500000">
                                      <p:cBhvr>
                                        <p:cTn id="9" dur="125" fill="hold">
                                          <p:stCondLst>
                                            <p:cond delay="250"/>
                                          </p:stCondLst>
                                        </p:cTn>
                                        <p:tgtEl>
                                          <p:spTgt spid="3">
                                            <p:txEl>
                                              <p:pRg st="0" end="0"/>
                                            </p:txEl>
                                          </p:spTgt>
                                        </p:tgtEl>
                                        <p:attrNameLst>
                                          <p:attrName>r</p:attrName>
                                        </p:attrNameLst>
                                      </p:cBhvr>
                                    </p:animRot>
                                    <p:animRot by="1500000">
                                      <p:cBhvr>
                                        <p:cTn id="10" dur="125" fill="hold">
                                          <p:stCondLst>
                                            <p:cond delay="375"/>
                                          </p:stCondLst>
                                        </p:cTn>
                                        <p:tgtEl>
                                          <p:spTgt spid="3">
                                            <p:txEl>
                                              <p:pRg st="0" end="0"/>
                                            </p:txEl>
                                          </p:spTgt>
                                        </p:tgtEl>
                                        <p:attrNameLst>
                                          <p:attrName>r</p:attrName>
                                        </p:attrNameLst>
                                      </p:cBhvr>
                                    </p:animRot>
                                  </p:childTnLst>
                                </p:cTn>
                              </p:par>
                              <p:par>
                                <p:cTn id="11" presetID="34" presetClass="emph" presetSubtype="0" fill="hold" nodeType="withEffect">
                                  <p:stCondLst>
                                    <p:cond delay="0"/>
                                  </p:stCondLst>
                                  <p:iterate type="lt">
                                    <p:tmPct val="10000"/>
                                  </p:iterate>
                                  <p:childTnLst>
                                    <p:animMotion origin="layout" path="M 0.0 0.0 L 0.0 -0.07213" pathEditMode="relative" ptsTypes="">
                                      <p:cBhvr>
                                        <p:cTn id="12" dur="250" accel="50000" decel="50000" autoRev="1" fill="hold">
                                          <p:stCondLst>
                                            <p:cond delay="0"/>
                                          </p:stCondLst>
                                        </p:cTn>
                                        <p:tgtEl>
                                          <p:spTgt spid="3">
                                            <p:txEl>
                                              <p:pRg st="1" end="1"/>
                                            </p:txEl>
                                          </p:spTgt>
                                        </p:tgtEl>
                                        <p:attrNameLst>
                                          <p:attrName>ppt_x</p:attrName>
                                          <p:attrName>ppt_y</p:attrName>
                                        </p:attrNameLst>
                                      </p:cBhvr>
                                    </p:animMotion>
                                    <p:animRot by="1500000">
                                      <p:cBhvr>
                                        <p:cTn id="13" dur="125" fill="hold">
                                          <p:stCondLst>
                                            <p:cond delay="0"/>
                                          </p:stCondLst>
                                        </p:cTn>
                                        <p:tgtEl>
                                          <p:spTgt spid="3">
                                            <p:txEl>
                                              <p:pRg st="1" end="1"/>
                                            </p:txEl>
                                          </p:spTgt>
                                        </p:tgtEl>
                                        <p:attrNameLst>
                                          <p:attrName>r</p:attrName>
                                        </p:attrNameLst>
                                      </p:cBhvr>
                                    </p:animRot>
                                    <p:animRot by="-1500000">
                                      <p:cBhvr>
                                        <p:cTn id="14" dur="125" fill="hold">
                                          <p:stCondLst>
                                            <p:cond delay="125"/>
                                          </p:stCondLst>
                                        </p:cTn>
                                        <p:tgtEl>
                                          <p:spTgt spid="3">
                                            <p:txEl>
                                              <p:pRg st="1" end="1"/>
                                            </p:txEl>
                                          </p:spTgt>
                                        </p:tgtEl>
                                        <p:attrNameLst>
                                          <p:attrName>r</p:attrName>
                                        </p:attrNameLst>
                                      </p:cBhvr>
                                    </p:animRot>
                                    <p:animRot by="-1500000">
                                      <p:cBhvr>
                                        <p:cTn id="15" dur="125" fill="hold">
                                          <p:stCondLst>
                                            <p:cond delay="250"/>
                                          </p:stCondLst>
                                        </p:cTn>
                                        <p:tgtEl>
                                          <p:spTgt spid="3">
                                            <p:txEl>
                                              <p:pRg st="1" end="1"/>
                                            </p:txEl>
                                          </p:spTgt>
                                        </p:tgtEl>
                                        <p:attrNameLst>
                                          <p:attrName>r</p:attrName>
                                        </p:attrNameLst>
                                      </p:cBhvr>
                                    </p:animRot>
                                    <p:animRot by="1500000">
                                      <p:cBhvr>
                                        <p:cTn id="16" dur="125" fill="hold">
                                          <p:stCondLst>
                                            <p:cond delay="375"/>
                                          </p:stCondLst>
                                        </p:cTn>
                                        <p:tgtEl>
                                          <p:spTgt spid="3">
                                            <p:txEl>
                                              <p:pRg st="1" end="1"/>
                                            </p:txEl>
                                          </p:spTgt>
                                        </p:tgtEl>
                                        <p:attrNameLst>
                                          <p:attrName>r</p:attrName>
                                        </p:attrNameLst>
                                      </p:cBhvr>
                                    </p:animRot>
                                  </p:childTnLst>
                                </p:cTn>
                              </p:par>
                              <p:par>
                                <p:cTn id="17" presetID="34" presetClass="emph" presetSubtype="0" fill="hold" nodeType="withEffect">
                                  <p:stCondLst>
                                    <p:cond delay="0"/>
                                  </p:stCondLst>
                                  <p:iterate type="lt">
                                    <p:tmPct val="10000"/>
                                  </p:iterate>
                                  <p:childTnLst>
                                    <p:animMotion origin="layout" path="M 0.0 0.0 L 0.0 -0.07213" pathEditMode="relative" ptsTypes="">
                                      <p:cBhvr>
                                        <p:cTn id="18" dur="250" accel="50000" decel="50000" autoRev="1" fill="hold">
                                          <p:stCondLst>
                                            <p:cond delay="0"/>
                                          </p:stCondLst>
                                        </p:cTn>
                                        <p:tgtEl>
                                          <p:spTgt spid="3">
                                            <p:txEl>
                                              <p:pRg st="2" end="2"/>
                                            </p:txEl>
                                          </p:spTgt>
                                        </p:tgtEl>
                                        <p:attrNameLst>
                                          <p:attrName>ppt_x</p:attrName>
                                          <p:attrName>ppt_y</p:attrName>
                                        </p:attrNameLst>
                                      </p:cBhvr>
                                    </p:animMotion>
                                    <p:animRot by="1500000">
                                      <p:cBhvr>
                                        <p:cTn id="19" dur="125" fill="hold">
                                          <p:stCondLst>
                                            <p:cond delay="0"/>
                                          </p:stCondLst>
                                        </p:cTn>
                                        <p:tgtEl>
                                          <p:spTgt spid="3">
                                            <p:txEl>
                                              <p:pRg st="2" end="2"/>
                                            </p:txEl>
                                          </p:spTgt>
                                        </p:tgtEl>
                                        <p:attrNameLst>
                                          <p:attrName>r</p:attrName>
                                        </p:attrNameLst>
                                      </p:cBhvr>
                                    </p:animRot>
                                    <p:animRot by="-1500000">
                                      <p:cBhvr>
                                        <p:cTn id="20" dur="125" fill="hold">
                                          <p:stCondLst>
                                            <p:cond delay="125"/>
                                          </p:stCondLst>
                                        </p:cTn>
                                        <p:tgtEl>
                                          <p:spTgt spid="3">
                                            <p:txEl>
                                              <p:pRg st="2" end="2"/>
                                            </p:txEl>
                                          </p:spTgt>
                                        </p:tgtEl>
                                        <p:attrNameLst>
                                          <p:attrName>r</p:attrName>
                                        </p:attrNameLst>
                                      </p:cBhvr>
                                    </p:animRot>
                                    <p:animRot by="-1500000">
                                      <p:cBhvr>
                                        <p:cTn id="21" dur="125" fill="hold">
                                          <p:stCondLst>
                                            <p:cond delay="250"/>
                                          </p:stCondLst>
                                        </p:cTn>
                                        <p:tgtEl>
                                          <p:spTgt spid="3">
                                            <p:txEl>
                                              <p:pRg st="2" end="2"/>
                                            </p:txEl>
                                          </p:spTgt>
                                        </p:tgtEl>
                                        <p:attrNameLst>
                                          <p:attrName>r</p:attrName>
                                        </p:attrNameLst>
                                      </p:cBhvr>
                                    </p:animRot>
                                    <p:animRot by="1500000">
                                      <p:cBhvr>
                                        <p:cTn id="22" dur="125" fill="hold">
                                          <p:stCondLst>
                                            <p:cond delay="375"/>
                                          </p:stCondLst>
                                        </p:cTn>
                                        <p:tgtEl>
                                          <p:spTgt spid="3">
                                            <p:txEl>
                                              <p:pRg st="2" end="2"/>
                                            </p:txEl>
                                          </p:spTgt>
                                        </p:tgtEl>
                                        <p:attrNameLst>
                                          <p:attrName>r</p:attrName>
                                        </p:attrNameLst>
                                      </p:cBhvr>
                                    </p:animRot>
                                  </p:childTnLst>
                                </p:cTn>
                              </p:par>
                              <p:par>
                                <p:cTn id="23" presetID="34" presetClass="emph" presetSubtype="0" fill="hold" nodeType="withEffect">
                                  <p:stCondLst>
                                    <p:cond delay="0"/>
                                  </p:stCondLst>
                                  <p:iterate type="lt">
                                    <p:tmPct val="10000"/>
                                  </p:iterate>
                                  <p:childTnLst>
                                    <p:animMotion origin="layout" path="M 0.0 0.0 L 0.0 -0.07213" pathEditMode="relative" ptsTypes="">
                                      <p:cBhvr>
                                        <p:cTn id="24" dur="250" accel="50000" decel="50000" autoRev="1" fill="hold">
                                          <p:stCondLst>
                                            <p:cond delay="0"/>
                                          </p:stCondLst>
                                        </p:cTn>
                                        <p:tgtEl>
                                          <p:spTgt spid="3">
                                            <p:txEl>
                                              <p:pRg st="3" end="3"/>
                                            </p:txEl>
                                          </p:spTgt>
                                        </p:tgtEl>
                                        <p:attrNameLst>
                                          <p:attrName>ppt_x</p:attrName>
                                          <p:attrName>ppt_y</p:attrName>
                                        </p:attrNameLst>
                                      </p:cBhvr>
                                    </p:animMotion>
                                    <p:animRot by="1500000">
                                      <p:cBhvr>
                                        <p:cTn id="25" dur="125" fill="hold">
                                          <p:stCondLst>
                                            <p:cond delay="0"/>
                                          </p:stCondLst>
                                        </p:cTn>
                                        <p:tgtEl>
                                          <p:spTgt spid="3">
                                            <p:txEl>
                                              <p:pRg st="3" end="3"/>
                                            </p:txEl>
                                          </p:spTgt>
                                        </p:tgtEl>
                                        <p:attrNameLst>
                                          <p:attrName>r</p:attrName>
                                        </p:attrNameLst>
                                      </p:cBhvr>
                                    </p:animRot>
                                    <p:animRot by="-1500000">
                                      <p:cBhvr>
                                        <p:cTn id="26" dur="125" fill="hold">
                                          <p:stCondLst>
                                            <p:cond delay="125"/>
                                          </p:stCondLst>
                                        </p:cTn>
                                        <p:tgtEl>
                                          <p:spTgt spid="3">
                                            <p:txEl>
                                              <p:pRg st="3" end="3"/>
                                            </p:txEl>
                                          </p:spTgt>
                                        </p:tgtEl>
                                        <p:attrNameLst>
                                          <p:attrName>r</p:attrName>
                                        </p:attrNameLst>
                                      </p:cBhvr>
                                    </p:animRot>
                                    <p:animRot by="-1500000">
                                      <p:cBhvr>
                                        <p:cTn id="27" dur="125" fill="hold">
                                          <p:stCondLst>
                                            <p:cond delay="250"/>
                                          </p:stCondLst>
                                        </p:cTn>
                                        <p:tgtEl>
                                          <p:spTgt spid="3">
                                            <p:txEl>
                                              <p:pRg st="3" end="3"/>
                                            </p:txEl>
                                          </p:spTgt>
                                        </p:tgtEl>
                                        <p:attrNameLst>
                                          <p:attrName>r</p:attrName>
                                        </p:attrNameLst>
                                      </p:cBhvr>
                                    </p:animRot>
                                    <p:animRot by="1500000">
                                      <p:cBhvr>
                                        <p:cTn id="28" dur="125" fill="hold">
                                          <p:stCondLst>
                                            <p:cond delay="375"/>
                                          </p:stCondLst>
                                        </p:cTn>
                                        <p:tgtEl>
                                          <p:spTgt spid="3">
                                            <p:txEl>
                                              <p:pRg st="3" end="3"/>
                                            </p:txEl>
                                          </p:spTgt>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3AF448-8603-4406-995B-891DCB886319}"/>
              </a:ext>
            </a:extLst>
          </p:cNvPr>
          <p:cNvSpPr>
            <a:spLocks noGrp="1"/>
          </p:cNvSpPr>
          <p:nvPr>
            <p:ph type="title"/>
          </p:nvPr>
        </p:nvSpPr>
        <p:spPr/>
        <p:txBody>
          <a:bodyPr numCol="1">
            <a:normAutofit/>
          </a:bodyPr>
          <a:lstStyle/>
          <a:p>
            <a:pPr algn="ctr"/>
            <a:r>
              <a:rPr lang="en-GB" altLang="en-GB" sz="3600" b="1" dirty="0"/>
              <a:t>Background of  </a:t>
            </a:r>
            <a:r>
              <a:rPr lang="en-GB" altLang="en-GB" sz="3600" b="1" dirty="0" err="1"/>
              <a:t>tfl</a:t>
            </a:r>
            <a:r>
              <a:rPr lang="en-GB" altLang="en-GB" sz="3600" b="1" dirty="0"/>
              <a:t> </a:t>
            </a:r>
          </a:p>
        </p:txBody>
      </p:sp>
      <p:sp>
        <p:nvSpPr>
          <p:cNvPr id="4" name="Content Placeholder 3"/>
          <p:cNvSpPr>
            <a:spLocks noGrp="1"/>
          </p:cNvSpPr>
          <p:nvPr>
            <p:ph idx="1"/>
          </p:nvPr>
        </p:nvSpPr>
        <p:spPr>
          <a:xfrm>
            <a:off x="581192" y="2377445"/>
            <a:ext cx="11029615" cy="3305904"/>
          </a:xfrm>
        </p:spPr>
        <p:txBody>
          <a:bodyPr numCol="1">
            <a:normAutofit lnSpcReduction="10000"/>
          </a:bodyPr>
          <a:lstStyle/>
          <a:p>
            <a:r>
              <a:rPr lang="en-GB" altLang="en-GB" sz="2400" dirty="0"/>
              <a:t>Transport For London was created in </a:t>
            </a:r>
            <a:r>
              <a:rPr lang="en-GB" altLang="en-GB" sz="2400" u="sng" dirty="0">
                <a:solidFill>
                  <a:srgbClr val="FF0000"/>
                </a:solidFill>
              </a:rPr>
              <a:t>2000</a:t>
            </a:r>
            <a:r>
              <a:rPr lang="en-GB" altLang="en-GB" sz="2400" dirty="0">
                <a:solidFill>
                  <a:srgbClr val="FF0000"/>
                </a:solidFill>
              </a:rPr>
              <a:t> </a:t>
            </a:r>
            <a:r>
              <a:rPr lang="en-GB" altLang="en-GB" sz="2400" dirty="0"/>
              <a:t>as part of the Greater London Authority.</a:t>
            </a:r>
          </a:p>
          <a:p>
            <a:r>
              <a:rPr lang="en-GB" altLang="en-GB" sz="2400" dirty="0"/>
              <a:t>Most of its functions came from the former organisation, which was named London Regional Transport.</a:t>
            </a:r>
          </a:p>
          <a:p>
            <a:r>
              <a:rPr lang="en-GB" altLang="en-GB" sz="2400" dirty="0"/>
              <a:t>First commissioner was Bob Kiley.</a:t>
            </a:r>
          </a:p>
          <a:p>
            <a:r>
              <a:rPr lang="en-GB" altLang="en-GB" sz="2400" dirty="0"/>
              <a:t>London underground’s history dates back to </a:t>
            </a:r>
            <a:r>
              <a:rPr lang="en-GB" altLang="en-GB" sz="2400" u="sng" dirty="0">
                <a:solidFill>
                  <a:srgbClr val="FF0000"/>
                </a:solidFill>
              </a:rPr>
              <a:t>1863</a:t>
            </a:r>
            <a:r>
              <a:rPr lang="en-GB" altLang="en-GB" sz="2400" dirty="0"/>
              <a:t>.</a:t>
            </a:r>
          </a:p>
          <a:p>
            <a:r>
              <a:rPr lang="en-GB" altLang="en-GB" sz="2400" dirty="0"/>
              <a:t>The first underground railway created was the Metropolitan Railway. </a:t>
            </a:r>
          </a:p>
          <a:p>
            <a:r>
              <a:rPr lang="en-GB" altLang="en-GB" sz="2400" dirty="0"/>
              <a:t>In</a:t>
            </a:r>
            <a:r>
              <a:rPr lang="en-GB" altLang="en-GB" sz="2400" dirty="0">
                <a:solidFill>
                  <a:srgbClr val="FF0000"/>
                </a:solidFill>
              </a:rPr>
              <a:t> </a:t>
            </a:r>
            <a:r>
              <a:rPr lang="en-GB" altLang="en-GB" sz="2400" u="sng" dirty="0">
                <a:solidFill>
                  <a:srgbClr val="FF0000"/>
                </a:solidFill>
              </a:rPr>
              <a:t>2003</a:t>
            </a:r>
            <a:r>
              <a:rPr lang="en-GB" altLang="en-GB" sz="2400" dirty="0">
                <a:solidFill>
                  <a:srgbClr val="FF0000"/>
                </a:solidFill>
              </a:rPr>
              <a:t> </a:t>
            </a:r>
            <a:r>
              <a:rPr lang="en-GB" altLang="en-GB" sz="2400" dirty="0"/>
              <a:t>London Underground became a wholly owned organisation of TFL.</a:t>
            </a:r>
          </a:p>
          <a:p>
            <a:pPr marL="0" indent="0">
              <a:buNone/>
            </a:pPr>
            <a:endParaRPr lang="en-GB" altLang="en-GB" sz="2400" dirty="0"/>
          </a:p>
        </p:txBody>
      </p:sp>
      <p:pic>
        <p:nvPicPr>
          <p:cNvPr id="5" name="Graphic 4" descr="Train">
            <a:extLst>
              <a:ext uri="{FF2B5EF4-FFF2-40B4-BE49-F238E27FC236}">
                <a16:creationId xmlns:a16="http://schemas.microsoft.com/office/drawing/2014/main" id="{0B01AFAD-5799-4971-BAAF-9D1AB606E757}"/>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64942" y="5887638"/>
            <a:ext cx="914400" cy="914400"/>
          </a:xfrm>
          <a:prstGeom prst="rect">
            <a:avLst/>
          </a:prstGeom>
        </p:spPr>
      </p:pic>
      <p:pic>
        <p:nvPicPr>
          <p:cNvPr id="7" name="Graphic 6" descr="Train">
            <a:extLst>
              <a:ext uri="{FF2B5EF4-FFF2-40B4-BE49-F238E27FC236}">
                <a16:creationId xmlns:a16="http://schemas.microsoft.com/office/drawing/2014/main" id="{6C86B844-72EF-473B-963F-B4A779608E02}"/>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11153607" y="5887638"/>
            <a:ext cx="914400" cy="914400"/>
          </a:xfrm>
          <a:prstGeom prst="rect">
            <a:avLst/>
          </a:prstGeom>
        </p:spPr>
      </p:pic>
      <p:pic>
        <p:nvPicPr>
          <p:cNvPr id="6" name="Picture 5">
            <a:extLst>
              <a:ext uri="{FF2B5EF4-FFF2-40B4-BE49-F238E27FC236}">
                <a16:creationId xmlns:a16="http://schemas.microsoft.com/office/drawing/2014/main" id="{21CC44D8-0ADC-488E-A953-982955B62CB8}"/>
              </a:ext>
            </a:extLst>
          </p:cNvPr>
          <p:cNvPicPr>
            <a:picLocks noChangeAspect="1"/>
          </p:cNvPicPr>
          <p:nvPr/>
        </p:nvPicPr>
        <p:blipFill>
          <a:blip r:embed="rId4"/>
          <a:stretch>
            <a:fillRect/>
          </a:stretch>
        </p:blipFill>
        <p:spPr>
          <a:xfrm>
            <a:off x="1789303" y="5799081"/>
            <a:ext cx="2365203" cy="1091514"/>
          </a:xfrm>
          <a:prstGeom prst="rect">
            <a:avLst/>
          </a:prstGeom>
        </p:spPr>
      </p:pic>
    </p:spTree>
    <p:extLst>
      <p:ext uri="{BB962C8B-B14F-4D97-AF65-F5344CB8AC3E}">
        <p14:creationId xmlns:p14="http://schemas.microsoft.com/office/powerpoint/2010/main" val="32762015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wheel(1)">
                                      <p:cBhvr>
                                        <p:cTn id="7" dur="2000"/>
                                        <p:tgtEl>
                                          <p:spTgt spid="4">
                                            <p:txEl>
                                              <p:pRg st="0" end="0"/>
                                            </p:txEl>
                                          </p:spTgt>
                                        </p:tgtEl>
                                      </p:cBhvr>
                                    </p:animEffect>
                                  </p:childTnLst>
                                </p:cTn>
                              </p:par>
                              <p:par>
                                <p:cTn id="8" presetID="21" presetClass="entr" presetSubtype="1" fill="hold" nodeType="withEffect">
                                  <p:stCondLst>
                                    <p:cond delay="0"/>
                                  </p:stCondLst>
                                  <p:childTnLst>
                                    <p:set>
                                      <p:cBhvr>
                                        <p:cTn id="9" dur="1" fill="hold">
                                          <p:stCondLst>
                                            <p:cond delay="0"/>
                                          </p:stCondLst>
                                        </p:cTn>
                                        <p:tgtEl>
                                          <p:spTgt spid="4">
                                            <p:txEl>
                                              <p:pRg st="1" end="1"/>
                                            </p:txEl>
                                          </p:spTgt>
                                        </p:tgtEl>
                                        <p:attrNameLst>
                                          <p:attrName>style.visibility</p:attrName>
                                        </p:attrNameLst>
                                      </p:cBhvr>
                                      <p:to>
                                        <p:strVal val="visible"/>
                                      </p:to>
                                    </p:set>
                                    <p:animEffect transition="in" filter="wheel(1)">
                                      <p:cBhvr>
                                        <p:cTn id="10" dur="2000"/>
                                        <p:tgtEl>
                                          <p:spTgt spid="4">
                                            <p:txEl>
                                              <p:pRg st="1" end="1"/>
                                            </p:txEl>
                                          </p:spTgt>
                                        </p:tgtEl>
                                      </p:cBhvr>
                                    </p:animEffect>
                                  </p:childTnLst>
                                </p:cTn>
                              </p:par>
                              <p:par>
                                <p:cTn id="11" presetID="21" presetClass="entr" presetSubtype="1" fill="hold" nodeType="withEffect">
                                  <p:stCondLst>
                                    <p:cond delay="0"/>
                                  </p:stCondLst>
                                  <p:childTnLst>
                                    <p:set>
                                      <p:cBhvr>
                                        <p:cTn id="12" dur="1" fill="hold">
                                          <p:stCondLst>
                                            <p:cond delay="0"/>
                                          </p:stCondLst>
                                        </p:cTn>
                                        <p:tgtEl>
                                          <p:spTgt spid="4">
                                            <p:txEl>
                                              <p:pRg st="2" end="2"/>
                                            </p:txEl>
                                          </p:spTgt>
                                        </p:tgtEl>
                                        <p:attrNameLst>
                                          <p:attrName>style.visibility</p:attrName>
                                        </p:attrNameLst>
                                      </p:cBhvr>
                                      <p:to>
                                        <p:strVal val="visible"/>
                                      </p:to>
                                    </p:set>
                                    <p:animEffect transition="in" filter="wheel(1)">
                                      <p:cBhvr>
                                        <p:cTn id="13" dur="2000"/>
                                        <p:tgtEl>
                                          <p:spTgt spid="4">
                                            <p:txEl>
                                              <p:pRg st="2" end="2"/>
                                            </p:txEl>
                                          </p:spTgt>
                                        </p:tgtEl>
                                      </p:cBhvr>
                                    </p:animEffect>
                                  </p:childTnLst>
                                </p:cTn>
                              </p:par>
                              <p:par>
                                <p:cTn id="14" presetID="21" presetClass="entr" presetSubtype="1" fill="hold" nodeType="withEffect">
                                  <p:stCondLst>
                                    <p:cond delay="0"/>
                                  </p:stCondLst>
                                  <p:childTnLst>
                                    <p:set>
                                      <p:cBhvr>
                                        <p:cTn id="15" dur="1" fill="hold">
                                          <p:stCondLst>
                                            <p:cond delay="0"/>
                                          </p:stCondLst>
                                        </p:cTn>
                                        <p:tgtEl>
                                          <p:spTgt spid="4">
                                            <p:txEl>
                                              <p:pRg st="3" end="3"/>
                                            </p:txEl>
                                          </p:spTgt>
                                        </p:tgtEl>
                                        <p:attrNameLst>
                                          <p:attrName>style.visibility</p:attrName>
                                        </p:attrNameLst>
                                      </p:cBhvr>
                                      <p:to>
                                        <p:strVal val="visible"/>
                                      </p:to>
                                    </p:set>
                                    <p:animEffect transition="in" filter="wheel(1)">
                                      <p:cBhvr>
                                        <p:cTn id="16" dur="2000"/>
                                        <p:tgtEl>
                                          <p:spTgt spid="4">
                                            <p:txEl>
                                              <p:pRg st="3" end="3"/>
                                            </p:txEl>
                                          </p:spTgt>
                                        </p:tgtEl>
                                      </p:cBhvr>
                                    </p:animEffect>
                                  </p:childTnLst>
                                </p:cTn>
                              </p:par>
                              <p:par>
                                <p:cTn id="17" presetID="21" presetClass="entr" presetSubtype="1" fill="hold" nodeType="withEffect">
                                  <p:stCondLst>
                                    <p:cond delay="0"/>
                                  </p:stCondLst>
                                  <p:childTnLst>
                                    <p:set>
                                      <p:cBhvr>
                                        <p:cTn id="18" dur="1" fill="hold">
                                          <p:stCondLst>
                                            <p:cond delay="0"/>
                                          </p:stCondLst>
                                        </p:cTn>
                                        <p:tgtEl>
                                          <p:spTgt spid="4">
                                            <p:txEl>
                                              <p:pRg st="4" end="4"/>
                                            </p:txEl>
                                          </p:spTgt>
                                        </p:tgtEl>
                                        <p:attrNameLst>
                                          <p:attrName>style.visibility</p:attrName>
                                        </p:attrNameLst>
                                      </p:cBhvr>
                                      <p:to>
                                        <p:strVal val="visible"/>
                                      </p:to>
                                    </p:set>
                                    <p:animEffect transition="in" filter="wheel(1)">
                                      <p:cBhvr>
                                        <p:cTn id="19" dur="2000"/>
                                        <p:tgtEl>
                                          <p:spTgt spid="4">
                                            <p:txEl>
                                              <p:pRg st="4" end="4"/>
                                            </p:txEl>
                                          </p:spTgt>
                                        </p:tgtEl>
                                      </p:cBhvr>
                                    </p:animEffect>
                                  </p:childTnLst>
                                </p:cTn>
                              </p:par>
                              <p:par>
                                <p:cTn id="20" presetID="21" presetClass="entr" presetSubtype="1" fill="hold" nodeType="withEffect">
                                  <p:stCondLst>
                                    <p:cond delay="0"/>
                                  </p:stCondLst>
                                  <p:childTnLst>
                                    <p:set>
                                      <p:cBhvr>
                                        <p:cTn id="21" dur="1" fill="hold">
                                          <p:stCondLst>
                                            <p:cond delay="0"/>
                                          </p:stCondLst>
                                        </p:cTn>
                                        <p:tgtEl>
                                          <p:spTgt spid="4">
                                            <p:txEl>
                                              <p:pRg st="5" end="5"/>
                                            </p:txEl>
                                          </p:spTgt>
                                        </p:tgtEl>
                                        <p:attrNameLst>
                                          <p:attrName>style.visibility</p:attrName>
                                        </p:attrNameLst>
                                      </p:cBhvr>
                                      <p:to>
                                        <p:strVal val="visible"/>
                                      </p:to>
                                    </p:set>
                                    <p:animEffect transition="in" filter="wheel(1)">
                                      <p:cBhvr>
                                        <p:cTn id="22" dur="2000"/>
                                        <p:tgtEl>
                                          <p:spTgt spid="4">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B2615C-D131-4850-B10D-59A70D34B9AA}"/>
              </a:ext>
            </a:extLst>
          </p:cNvPr>
          <p:cNvSpPr>
            <a:spLocks noGrp="1"/>
          </p:cNvSpPr>
          <p:nvPr>
            <p:ph type="title"/>
          </p:nvPr>
        </p:nvSpPr>
        <p:spPr/>
        <p:txBody>
          <a:bodyPr/>
          <a:lstStyle/>
          <a:p>
            <a:r>
              <a:rPr lang="en-GB" dirty="0"/>
              <a:t>                           </a:t>
            </a:r>
            <a:r>
              <a:rPr lang="en-GB" sz="3600" b="1" dirty="0"/>
              <a:t>Background of </a:t>
            </a:r>
            <a:r>
              <a:rPr lang="en-GB" sz="3600" b="1" dirty="0" err="1"/>
              <a:t>tfl</a:t>
            </a:r>
            <a:endParaRPr lang="en-GB" sz="3600" b="1" dirty="0"/>
          </a:p>
        </p:txBody>
      </p:sp>
      <p:sp>
        <p:nvSpPr>
          <p:cNvPr id="7" name="Content Placeholder 6">
            <a:extLst>
              <a:ext uri="{FF2B5EF4-FFF2-40B4-BE49-F238E27FC236}">
                <a16:creationId xmlns:a16="http://schemas.microsoft.com/office/drawing/2014/main" id="{9DC2D4E1-0F04-4869-86C3-387D9948489D}"/>
              </a:ext>
            </a:extLst>
          </p:cNvPr>
          <p:cNvSpPr>
            <a:spLocks noGrp="1"/>
          </p:cNvSpPr>
          <p:nvPr>
            <p:ph idx="1"/>
          </p:nvPr>
        </p:nvSpPr>
        <p:spPr/>
        <p:txBody>
          <a:bodyPr>
            <a:normAutofit/>
          </a:bodyPr>
          <a:lstStyle/>
          <a:p>
            <a:r>
              <a:rPr lang="en-GB" sz="2400" dirty="0"/>
              <a:t>When the first underground railway (Metropolitan Railway) opened, it had just </a:t>
            </a:r>
            <a:r>
              <a:rPr lang="en-GB" sz="2400" u="sng" dirty="0">
                <a:solidFill>
                  <a:srgbClr val="081FCA"/>
                </a:solidFill>
              </a:rPr>
              <a:t>6</a:t>
            </a:r>
            <a:r>
              <a:rPr lang="en-GB" sz="2400" dirty="0"/>
              <a:t> stations from Farringdon to Paddington.</a:t>
            </a:r>
          </a:p>
          <a:p>
            <a:r>
              <a:rPr lang="en-GB" sz="2400" dirty="0"/>
              <a:t>Today, the network which is known to be called “The Tube” has </a:t>
            </a:r>
            <a:r>
              <a:rPr lang="en-GB" sz="2400" u="sng" dirty="0">
                <a:solidFill>
                  <a:srgbClr val="081FCA"/>
                </a:solidFill>
              </a:rPr>
              <a:t>270</a:t>
            </a:r>
            <a:r>
              <a:rPr lang="en-GB" sz="2400" dirty="0"/>
              <a:t> stations and </a:t>
            </a:r>
            <a:r>
              <a:rPr lang="en-GB" sz="2400" u="sng" dirty="0">
                <a:solidFill>
                  <a:srgbClr val="081FCA"/>
                </a:solidFill>
              </a:rPr>
              <a:t>11</a:t>
            </a:r>
            <a:r>
              <a:rPr lang="en-GB" sz="2400" dirty="0">
                <a:solidFill>
                  <a:srgbClr val="081FCA"/>
                </a:solidFill>
              </a:rPr>
              <a:t> </a:t>
            </a:r>
            <a:r>
              <a:rPr lang="en-GB" sz="2400" dirty="0"/>
              <a:t>lines</a:t>
            </a:r>
            <a:r>
              <a:rPr lang="en-GB" sz="2400" dirty="0">
                <a:solidFill>
                  <a:srgbClr val="081FCA"/>
                </a:solidFill>
              </a:rPr>
              <a:t> </a:t>
            </a:r>
            <a:r>
              <a:rPr lang="en-GB" sz="2400" dirty="0"/>
              <a:t>which go beyond the outskirts of London.</a:t>
            </a:r>
          </a:p>
          <a:p>
            <a:r>
              <a:rPr lang="en-GB" sz="2400" dirty="0"/>
              <a:t>The first forms of transport were trains, trams and buses.</a:t>
            </a:r>
          </a:p>
          <a:p>
            <a:r>
              <a:rPr lang="en-GB" sz="2400" dirty="0"/>
              <a:t>Trains originally running from steam.</a:t>
            </a:r>
          </a:p>
        </p:txBody>
      </p:sp>
      <p:pic>
        <p:nvPicPr>
          <p:cNvPr id="9" name="Picture 8" descr="A train on a steel track&#10;&#10;Description automatically generated">
            <a:extLst>
              <a:ext uri="{FF2B5EF4-FFF2-40B4-BE49-F238E27FC236}">
                <a16:creationId xmlns:a16="http://schemas.microsoft.com/office/drawing/2014/main" id="{14F102C7-8D12-4B3D-B32D-60819561622C}"/>
              </a:ext>
            </a:extLst>
          </p:cNvPr>
          <p:cNvPicPr>
            <a:picLocks noChangeAspect="1"/>
          </p:cNvPicPr>
          <p:nvPr/>
        </p:nvPicPr>
        <p:blipFill rotWithShape="1">
          <a:blip r:embed="rId2"/>
          <a:srcRect t="13566" r="2580" b="8869"/>
          <a:stretch/>
        </p:blipFill>
        <p:spPr>
          <a:xfrm>
            <a:off x="8952203" y="4841114"/>
            <a:ext cx="2808388" cy="1696253"/>
          </a:xfrm>
          <a:prstGeom prst="rect">
            <a:avLst/>
          </a:prstGeom>
        </p:spPr>
      </p:pic>
      <p:cxnSp>
        <p:nvCxnSpPr>
          <p:cNvPr id="11" name="Straight Arrow Connector 10">
            <a:extLst>
              <a:ext uri="{FF2B5EF4-FFF2-40B4-BE49-F238E27FC236}">
                <a16:creationId xmlns:a16="http://schemas.microsoft.com/office/drawing/2014/main" id="{3DE82D80-26FB-42FE-AE0E-771BB493A7D4}"/>
              </a:ext>
            </a:extLst>
          </p:cNvPr>
          <p:cNvCxnSpPr>
            <a:cxnSpLocks/>
          </p:cNvCxnSpPr>
          <p:nvPr/>
        </p:nvCxnSpPr>
        <p:spPr>
          <a:xfrm>
            <a:off x="11357588" y="2782957"/>
            <a:ext cx="0" cy="1929720"/>
          </a:xfrm>
          <a:prstGeom prst="straightConnector1">
            <a:avLst/>
          </a:prstGeom>
          <a:ln>
            <a:tailEnd type="triangle"/>
          </a:ln>
        </p:spPr>
        <p:style>
          <a:lnRef idx="2">
            <a:schemeClr val="dk1"/>
          </a:lnRef>
          <a:fillRef idx="0">
            <a:schemeClr val="dk1"/>
          </a:fillRef>
          <a:effectRef idx="1">
            <a:schemeClr val="dk1"/>
          </a:effectRef>
          <a:fontRef idx="minor">
            <a:schemeClr val="tx1"/>
          </a:fontRef>
        </p:style>
      </p:cxnSp>
      <p:sp>
        <p:nvSpPr>
          <p:cNvPr id="14" name="Rectangle 13">
            <a:extLst>
              <a:ext uri="{FF2B5EF4-FFF2-40B4-BE49-F238E27FC236}">
                <a16:creationId xmlns:a16="http://schemas.microsoft.com/office/drawing/2014/main" id="{3FAC7632-D95C-41F3-A728-A0F160C1DC76}"/>
              </a:ext>
            </a:extLst>
          </p:cNvPr>
          <p:cNvSpPr/>
          <p:nvPr/>
        </p:nvSpPr>
        <p:spPr>
          <a:xfrm>
            <a:off x="8952203" y="1885071"/>
            <a:ext cx="2808388" cy="77911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Actual photo drawn in 1863 of first Underground Railway station.</a:t>
            </a:r>
          </a:p>
        </p:txBody>
      </p:sp>
      <p:pic>
        <p:nvPicPr>
          <p:cNvPr id="8" name="Picture 7">
            <a:extLst>
              <a:ext uri="{FF2B5EF4-FFF2-40B4-BE49-F238E27FC236}">
                <a16:creationId xmlns:a16="http://schemas.microsoft.com/office/drawing/2014/main" id="{CCBF2B62-490F-42FE-A4DA-F7AF3712D088}"/>
              </a:ext>
            </a:extLst>
          </p:cNvPr>
          <p:cNvPicPr>
            <a:picLocks noChangeAspect="1"/>
          </p:cNvPicPr>
          <p:nvPr/>
        </p:nvPicPr>
        <p:blipFill>
          <a:blip r:embed="rId3"/>
          <a:stretch>
            <a:fillRect/>
          </a:stretch>
        </p:blipFill>
        <p:spPr>
          <a:xfrm>
            <a:off x="765175" y="5766486"/>
            <a:ext cx="2365203" cy="1091514"/>
          </a:xfrm>
          <a:prstGeom prst="rect">
            <a:avLst/>
          </a:prstGeom>
        </p:spPr>
      </p:pic>
      <p:sp>
        <p:nvSpPr>
          <p:cNvPr id="3" name="Rectangle 2">
            <a:extLst>
              <a:ext uri="{FF2B5EF4-FFF2-40B4-BE49-F238E27FC236}">
                <a16:creationId xmlns:a16="http://schemas.microsoft.com/office/drawing/2014/main" id="{B1A45DF9-6634-4878-B2AB-446A5F5956F6}"/>
              </a:ext>
            </a:extLst>
          </p:cNvPr>
          <p:cNvSpPr/>
          <p:nvPr/>
        </p:nvSpPr>
        <p:spPr>
          <a:xfrm>
            <a:off x="3790122" y="5963478"/>
            <a:ext cx="5035826" cy="57388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Photo shows One of the first underground trains. London underground railway (2008) Alamy.com</a:t>
            </a:r>
          </a:p>
        </p:txBody>
      </p:sp>
    </p:spTree>
    <p:extLst>
      <p:ext uri="{BB962C8B-B14F-4D97-AF65-F5344CB8AC3E}">
        <p14:creationId xmlns:p14="http://schemas.microsoft.com/office/powerpoint/2010/main" val="9409185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Effect transition="in" filter="wipe(down)">
                                      <p:cBhvr>
                                        <p:cTn id="7" dur="580">
                                          <p:stCondLst>
                                            <p:cond delay="0"/>
                                          </p:stCondLst>
                                        </p:cTn>
                                        <p:tgtEl>
                                          <p:spTgt spid="7">
                                            <p:txEl>
                                              <p:pRg st="0" end="0"/>
                                            </p:txEl>
                                          </p:spTgt>
                                        </p:tgtEl>
                                      </p:cBhvr>
                                    </p:animEffect>
                                    <p:anim calcmode="lin" valueType="num">
                                      <p:cBhvr>
                                        <p:cTn id="8" dur="1822" tmFilter="0,0; 0.14,0.36; 0.43,0.73; 0.71,0.91; 1.0,1.0">
                                          <p:stCondLst>
                                            <p:cond delay="0"/>
                                          </p:stCondLst>
                                        </p:cTn>
                                        <p:tgtEl>
                                          <p:spTgt spid="7">
                                            <p:txEl>
                                              <p:pRg st="0" end="0"/>
                                            </p:txEl>
                                          </p:spTgt>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7">
                                            <p:txEl>
                                              <p:pRg st="0" end="0"/>
                                            </p:txEl>
                                          </p:spTgt>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7">
                                            <p:txEl>
                                              <p:pRg st="0" end="0"/>
                                            </p:txEl>
                                          </p:spTgt>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7">
                                            <p:txEl>
                                              <p:pRg st="0" end="0"/>
                                            </p:txEl>
                                          </p:spTgt>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7">
                                            <p:txEl>
                                              <p:pRg st="0" end="0"/>
                                            </p:txEl>
                                          </p:spTgt>
                                        </p:tgtEl>
                                        <p:attrNameLst>
                                          <p:attrName>ppt_y</p:attrName>
                                        </p:attrNameLst>
                                      </p:cBhvr>
                                      <p:tavLst>
                                        <p:tav tm="0" fmla="#ppt_y-sin(pi*$)/81">
                                          <p:val>
                                            <p:fltVal val="0"/>
                                          </p:val>
                                        </p:tav>
                                        <p:tav tm="100000">
                                          <p:val>
                                            <p:fltVal val="1"/>
                                          </p:val>
                                        </p:tav>
                                      </p:tavLst>
                                    </p:anim>
                                    <p:animScale>
                                      <p:cBhvr>
                                        <p:cTn id="13" dur="26">
                                          <p:stCondLst>
                                            <p:cond delay="650"/>
                                          </p:stCondLst>
                                        </p:cTn>
                                        <p:tgtEl>
                                          <p:spTgt spid="7">
                                            <p:txEl>
                                              <p:pRg st="0" end="0"/>
                                            </p:txEl>
                                          </p:spTgt>
                                        </p:tgtEl>
                                      </p:cBhvr>
                                      <p:to x="100000" y="60000"/>
                                    </p:animScale>
                                    <p:animScale>
                                      <p:cBhvr>
                                        <p:cTn id="14" dur="166" decel="50000">
                                          <p:stCondLst>
                                            <p:cond delay="676"/>
                                          </p:stCondLst>
                                        </p:cTn>
                                        <p:tgtEl>
                                          <p:spTgt spid="7">
                                            <p:txEl>
                                              <p:pRg st="0" end="0"/>
                                            </p:txEl>
                                          </p:spTgt>
                                        </p:tgtEl>
                                      </p:cBhvr>
                                      <p:to x="100000" y="100000"/>
                                    </p:animScale>
                                    <p:animScale>
                                      <p:cBhvr>
                                        <p:cTn id="15" dur="26">
                                          <p:stCondLst>
                                            <p:cond delay="1312"/>
                                          </p:stCondLst>
                                        </p:cTn>
                                        <p:tgtEl>
                                          <p:spTgt spid="7">
                                            <p:txEl>
                                              <p:pRg st="0" end="0"/>
                                            </p:txEl>
                                          </p:spTgt>
                                        </p:tgtEl>
                                      </p:cBhvr>
                                      <p:to x="100000" y="80000"/>
                                    </p:animScale>
                                    <p:animScale>
                                      <p:cBhvr>
                                        <p:cTn id="16" dur="166" decel="50000">
                                          <p:stCondLst>
                                            <p:cond delay="1338"/>
                                          </p:stCondLst>
                                        </p:cTn>
                                        <p:tgtEl>
                                          <p:spTgt spid="7">
                                            <p:txEl>
                                              <p:pRg st="0" end="0"/>
                                            </p:txEl>
                                          </p:spTgt>
                                        </p:tgtEl>
                                      </p:cBhvr>
                                      <p:to x="100000" y="100000"/>
                                    </p:animScale>
                                    <p:animScale>
                                      <p:cBhvr>
                                        <p:cTn id="17" dur="26">
                                          <p:stCondLst>
                                            <p:cond delay="1642"/>
                                          </p:stCondLst>
                                        </p:cTn>
                                        <p:tgtEl>
                                          <p:spTgt spid="7">
                                            <p:txEl>
                                              <p:pRg st="0" end="0"/>
                                            </p:txEl>
                                          </p:spTgt>
                                        </p:tgtEl>
                                      </p:cBhvr>
                                      <p:to x="100000" y="90000"/>
                                    </p:animScale>
                                    <p:animScale>
                                      <p:cBhvr>
                                        <p:cTn id="18" dur="166" decel="50000">
                                          <p:stCondLst>
                                            <p:cond delay="1668"/>
                                          </p:stCondLst>
                                        </p:cTn>
                                        <p:tgtEl>
                                          <p:spTgt spid="7">
                                            <p:txEl>
                                              <p:pRg st="0" end="0"/>
                                            </p:txEl>
                                          </p:spTgt>
                                        </p:tgtEl>
                                      </p:cBhvr>
                                      <p:to x="100000" y="100000"/>
                                    </p:animScale>
                                    <p:animScale>
                                      <p:cBhvr>
                                        <p:cTn id="19" dur="26">
                                          <p:stCondLst>
                                            <p:cond delay="1808"/>
                                          </p:stCondLst>
                                        </p:cTn>
                                        <p:tgtEl>
                                          <p:spTgt spid="7">
                                            <p:txEl>
                                              <p:pRg st="0" end="0"/>
                                            </p:txEl>
                                          </p:spTgt>
                                        </p:tgtEl>
                                      </p:cBhvr>
                                      <p:to x="100000" y="95000"/>
                                    </p:animScale>
                                    <p:animScale>
                                      <p:cBhvr>
                                        <p:cTn id="20" dur="166" decel="50000">
                                          <p:stCondLst>
                                            <p:cond delay="1834"/>
                                          </p:stCondLst>
                                        </p:cTn>
                                        <p:tgtEl>
                                          <p:spTgt spid="7">
                                            <p:txEl>
                                              <p:pRg st="0" end="0"/>
                                            </p:txEl>
                                          </p:spTgt>
                                        </p:tgtEl>
                                      </p:cBhvr>
                                      <p:to x="100000" y="100000"/>
                                    </p:animScale>
                                  </p:childTnLst>
                                </p:cTn>
                              </p:par>
                              <p:par>
                                <p:cTn id="21" presetID="26" presetClass="entr" presetSubtype="0" fill="hold" nodeType="withEffect">
                                  <p:stCondLst>
                                    <p:cond delay="0"/>
                                  </p:stCondLst>
                                  <p:childTnLst>
                                    <p:set>
                                      <p:cBhvr>
                                        <p:cTn id="22" dur="1" fill="hold">
                                          <p:stCondLst>
                                            <p:cond delay="0"/>
                                          </p:stCondLst>
                                        </p:cTn>
                                        <p:tgtEl>
                                          <p:spTgt spid="7">
                                            <p:txEl>
                                              <p:pRg st="1" end="1"/>
                                            </p:txEl>
                                          </p:spTgt>
                                        </p:tgtEl>
                                        <p:attrNameLst>
                                          <p:attrName>style.visibility</p:attrName>
                                        </p:attrNameLst>
                                      </p:cBhvr>
                                      <p:to>
                                        <p:strVal val="visible"/>
                                      </p:to>
                                    </p:set>
                                    <p:animEffect transition="in" filter="wipe(down)">
                                      <p:cBhvr>
                                        <p:cTn id="23" dur="580">
                                          <p:stCondLst>
                                            <p:cond delay="0"/>
                                          </p:stCondLst>
                                        </p:cTn>
                                        <p:tgtEl>
                                          <p:spTgt spid="7">
                                            <p:txEl>
                                              <p:pRg st="1" end="1"/>
                                            </p:txEl>
                                          </p:spTgt>
                                        </p:tgtEl>
                                      </p:cBhvr>
                                    </p:animEffect>
                                    <p:anim calcmode="lin" valueType="num">
                                      <p:cBhvr>
                                        <p:cTn id="24" dur="1822" tmFilter="0,0; 0.14,0.36; 0.43,0.73; 0.71,0.91; 1.0,1.0">
                                          <p:stCondLst>
                                            <p:cond delay="0"/>
                                          </p:stCondLst>
                                        </p:cTn>
                                        <p:tgtEl>
                                          <p:spTgt spid="7">
                                            <p:txEl>
                                              <p:pRg st="1" end="1"/>
                                            </p:txEl>
                                          </p:spTgt>
                                        </p:tgtEl>
                                        <p:attrNameLst>
                                          <p:attrName>ppt_x</p:attrName>
                                        </p:attrNameLst>
                                      </p:cBhvr>
                                      <p:tavLst>
                                        <p:tav tm="0">
                                          <p:val>
                                            <p:strVal val="#ppt_x-0.25"/>
                                          </p:val>
                                        </p:tav>
                                        <p:tav tm="100000">
                                          <p:val>
                                            <p:strVal val="#ppt_x"/>
                                          </p:val>
                                        </p:tav>
                                      </p:tavLst>
                                    </p:anim>
                                    <p:anim calcmode="lin" valueType="num">
                                      <p:cBhvr>
                                        <p:cTn id="25" dur="664" tmFilter="0.0,0.0; 0.25,0.07; 0.50,0.2; 0.75,0.467; 1.0,1.0">
                                          <p:stCondLst>
                                            <p:cond delay="0"/>
                                          </p:stCondLst>
                                        </p:cTn>
                                        <p:tgtEl>
                                          <p:spTgt spid="7">
                                            <p:txEl>
                                              <p:pRg st="1" end="1"/>
                                            </p:txEl>
                                          </p:spTgt>
                                        </p:tgtEl>
                                        <p:attrNameLst>
                                          <p:attrName>ppt_y</p:attrName>
                                        </p:attrNameLst>
                                      </p:cBhvr>
                                      <p:tavLst>
                                        <p:tav tm="0" fmla="#ppt_y-sin(pi*$)/3">
                                          <p:val>
                                            <p:fltVal val="0.5"/>
                                          </p:val>
                                        </p:tav>
                                        <p:tav tm="100000">
                                          <p:val>
                                            <p:fltVal val="1"/>
                                          </p:val>
                                        </p:tav>
                                      </p:tavLst>
                                    </p:anim>
                                    <p:anim calcmode="lin" valueType="num">
                                      <p:cBhvr>
                                        <p:cTn id="26" dur="664" tmFilter="0, 0; 0.125,0.2665; 0.25,0.4; 0.375,0.465; 0.5,0.5;  0.625,0.535; 0.75,0.6; 0.875,0.7335; 1,1">
                                          <p:stCondLst>
                                            <p:cond delay="664"/>
                                          </p:stCondLst>
                                        </p:cTn>
                                        <p:tgtEl>
                                          <p:spTgt spid="7">
                                            <p:txEl>
                                              <p:pRg st="1" end="1"/>
                                            </p:txEl>
                                          </p:spTgt>
                                        </p:tgtEl>
                                        <p:attrNameLst>
                                          <p:attrName>ppt_y</p:attrName>
                                        </p:attrNameLst>
                                      </p:cBhvr>
                                      <p:tavLst>
                                        <p:tav tm="0" fmla="#ppt_y-sin(pi*$)/9">
                                          <p:val>
                                            <p:fltVal val="0"/>
                                          </p:val>
                                        </p:tav>
                                        <p:tav tm="100000">
                                          <p:val>
                                            <p:fltVal val="1"/>
                                          </p:val>
                                        </p:tav>
                                      </p:tavLst>
                                    </p:anim>
                                    <p:anim calcmode="lin" valueType="num">
                                      <p:cBhvr>
                                        <p:cTn id="27" dur="332" tmFilter="0, 0; 0.125,0.2665; 0.25,0.4; 0.375,0.465; 0.5,0.5;  0.625,0.535; 0.75,0.6; 0.875,0.7335; 1,1">
                                          <p:stCondLst>
                                            <p:cond delay="1324"/>
                                          </p:stCondLst>
                                        </p:cTn>
                                        <p:tgtEl>
                                          <p:spTgt spid="7">
                                            <p:txEl>
                                              <p:pRg st="1" end="1"/>
                                            </p:txEl>
                                          </p:spTgt>
                                        </p:tgtEl>
                                        <p:attrNameLst>
                                          <p:attrName>ppt_y</p:attrName>
                                        </p:attrNameLst>
                                      </p:cBhvr>
                                      <p:tavLst>
                                        <p:tav tm="0" fmla="#ppt_y-sin(pi*$)/27">
                                          <p:val>
                                            <p:fltVal val="0"/>
                                          </p:val>
                                        </p:tav>
                                        <p:tav tm="100000">
                                          <p:val>
                                            <p:fltVal val="1"/>
                                          </p:val>
                                        </p:tav>
                                      </p:tavLst>
                                    </p:anim>
                                    <p:anim calcmode="lin" valueType="num">
                                      <p:cBhvr>
                                        <p:cTn id="28" dur="164" tmFilter="0, 0; 0.125,0.2665; 0.25,0.4; 0.375,0.465; 0.5,0.5;  0.625,0.535; 0.75,0.6; 0.875,0.7335; 1,1">
                                          <p:stCondLst>
                                            <p:cond delay="1656"/>
                                          </p:stCondLst>
                                        </p:cTn>
                                        <p:tgtEl>
                                          <p:spTgt spid="7">
                                            <p:txEl>
                                              <p:pRg st="1" end="1"/>
                                            </p:txEl>
                                          </p:spTgt>
                                        </p:tgtEl>
                                        <p:attrNameLst>
                                          <p:attrName>ppt_y</p:attrName>
                                        </p:attrNameLst>
                                      </p:cBhvr>
                                      <p:tavLst>
                                        <p:tav tm="0" fmla="#ppt_y-sin(pi*$)/81">
                                          <p:val>
                                            <p:fltVal val="0"/>
                                          </p:val>
                                        </p:tav>
                                        <p:tav tm="100000">
                                          <p:val>
                                            <p:fltVal val="1"/>
                                          </p:val>
                                        </p:tav>
                                      </p:tavLst>
                                    </p:anim>
                                    <p:animScale>
                                      <p:cBhvr>
                                        <p:cTn id="29" dur="26">
                                          <p:stCondLst>
                                            <p:cond delay="650"/>
                                          </p:stCondLst>
                                        </p:cTn>
                                        <p:tgtEl>
                                          <p:spTgt spid="7">
                                            <p:txEl>
                                              <p:pRg st="1" end="1"/>
                                            </p:txEl>
                                          </p:spTgt>
                                        </p:tgtEl>
                                      </p:cBhvr>
                                      <p:to x="100000" y="60000"/>
                                    </p:animScale>
                                    <p:animScale>
                                      <p:cBhvr>
                                        <p:cTn id="30" dur="166" decel="50000">
                                          <p:stCondLst>
                                            <p:cond delay="676"/>
                                          </p:stCondLst>
                                        </p:cTn>
                                        <p:tgtEl>
                                          <p:spTgt spid="7">
                                            <p:txEl>
                                              <p:pRg st="1" end="1"/>
                                            </p:txEl>
                                          </p:spTgt>
                                        </p:tgtEl>
                                      </p:cBhvr>
                                      <p:to x="100000" y="100000"/>
                                    </p:animScale>
                                    <p:animScale>
                                      <p:cBhvr>
                                        <p:cTn id="31" dur="26">
                                          <p:stCondLst>
                                            <p:cond delay="1312"/>
                                          </p:stCondLst>
                                        </p:cTn>
                                        <p:tgtEl>
                                          <p:spTgt spid="7">
                                            <p:txEl>
                                              <p:pRg st="1" end="1"/>
                                            </p:txEl>
                                          </p:spTgt>
                                        </p:tgtEl>
                                      </p:cBhvr>
                                      <p:to x="100000" y="80000"/>
                                    </p:animScale>
                                    <p:animScale>
                                      <p:cBhvr>
                                        <p:cTn id="32" dur="166" decel="50000">
                                          <p:stCondLst>
                                            <p:cond delay="1338"/>
                                          </p:stCondLst>
                                        </p:cTn>
                                        <p:tgtEl>
                                          <p:spTgt spid="7">
                                            <p:txEl>
                                              <p:pRg st="1" end="1"/>
                                            </p:txEl>
                                          </p:spTgt>
                                        </p:tgtEl>
                                      </p:cBhvr>
                                      <p:to x="100000" y="100000"/>
                                    </p:animScale>
                                    <p:animScale>
                                      <p:cBhvr>
                                        <p:cTn id="33" dur="26">
                                          <p:stCondLst>
                                            <p:cond delay="1642"/>
                                          </p:stCondLst>
                                        </p:cTn>
                                        <p:tgtEl>
                                          <p:spTgt spid="7">
                                            <p:txEl>
                                              <p:pRg st="1" end="1"/>
                                            </p:txEl>
                                          </p:spTgt>
                                        </p:tgtEl>
                                      </p:cBhvr>
                                      <p:to x="100000" y="90000"/>
                                    </p:animScale>
                                    <p:animScale>
                                      <p:cBhvr>
                                        <p:cTn id="34" dur="166" decel="50000">
                                          <p:stCondLst>
                                            <p:cond delay="1668"/>
                                          </p:stCondLst>
                                        </p:cTn>
                                        <p:tgtEl>
                                          <p:spTgt spid="7">
                                            <p:txEl>
                                              <p:pRg st="1" end="1"/>
                                            </p:txEl>
                                          </p:spTgt>
                                        </p:tgtEl>
                                      </p:cBhvr>
                                      <p:to x="100000" y="100000"/>
                                    </p:animScale>
                                    <p:animScale>
                                      <p:cBhvr>
                                        <p:cTn id="35" dur="26">
                                          <p:stCondLst>
                                            <p:cond delay="1808"/>
                                          </p:stCondLst>
                                        </p:cTn>
                                        <p:tgtEl>
                                          <p:spTgt spid="7">
                                            <p:txEl>
                                              <p:pRg st="1" end="1"/>
                                            </p:txEl>
                                          </p:spTgt>
                                        </p:tgtEl>
                                      </p:cBhvr>
                                      <p:to x="100000" y="95000"/>
                                    </p:animScale>
                                    <p:animScale>
                                      <p:cBhvr>
                                        <p:cTn id="36" dur="166" decel="50000">
                                          <p:stCondLst>
                                            <p:cond delay="1834"/>
                                          </p:stCondLst>
                                        </p:cTn>
                                        <p:tgtEl>
                                          <p:spTgt spid="7">
                                            <p:txEl>
                                              <p:pRg st="1" end="1"/>
                                            </p:txEl>
                                          </p:spTgt>
                                        </p:tgtEl>
                                      </p:cBhvr>
                                      <p:to x="100000" y="100000"/>
                                    </p:animScale>
                                  </p:childTnLst>
                                </p:cTn>
                              </p:par>
                              <p:par>
                                <p:cTn id="37" presetID="26" presetClass="entr" presetSubtype="0" fill="hold" nodeType="withEffect">
                                  <p:stCondLst>
                                    <p:cond delay="0"/>
                                  </p:stCondLst>
                                  <p:childTnLst>
                                    <p:set>
                                      <p:cBhvr>
                                        <p:cTn id="38" dur="1" fill="hold">
                                          <p:stCondLst>
                                            <p:cond delay="0"/>
                                          </p:stCondLst>
                                        </p:cTn>
                                        <p:tgtEl>
                                          <p:spTgt spid="7">
                                            <p:txEl>
                                              <p:pRg st="2" end="2"/>
                                            </p:txEl>
                                          </p:spTgt>
                                        </p:tgtEl>
                                        <p:attrNameLst>
                                          <p:attrName>style.visibility</p:attrName>
                                        </p:attrNameLst>
                                      </p:cBhvr>
                                      <p:to>
                                        <p:strVal val="visible"/>
                                      </p:to>
                                    </p:set>
                                    <p:animEffect transition="in" filter="wipe(down)">
                                      <p:cBhvr>
                                        <p:cTn id="39" dur="580">
                                          <p:stCondLst>
                                            <p:cond delay="0"/>
                                          </p:stCondLst>
                                        </p:cTn>
                                        <p:tgtEl>
                                          <p:spTgt spid="7">
                                            <p:txEl>
                                              <p:pRg st="2" end="2"/>
                                            </p:txEl>
                                          </p:spTgt>
                                        </p:tgtEl>
                                      </p:cBhvr>
                                    </p:animEffect>
                                    <p:anim calcmode="lin" valueType="num">
                                      <p:cBhvr>
                                        <p:cTn id="40" dur="1822" tmFilter="0,0; 0.14,0.36; 0.43,0.73; 0.71,0.91; 1.0,1.0">
                                          <p:stCondLst>
                                            <p:cond delay="0"/>
                                          </p:stCondLst>
                                        </p:cTn>
                                        <p:tgtEl>
                                          <p:spTgt spid="7">
                                            <p:txEl>
                                              <p:pRg st="2" end="2"/>
                                            </p:txEl>
                                          </p:spTgt>
                                        </p:tgtEl>
                                        <p:attrNameLst>
                                          <p:attrName>ppt_x</p:attrName>
                                        </p:attrNameLst>
                                      </p:cBhvr>
                                      <p:tavLst>
                                        <p:tav tm="0">
                                          <p:val>
                                            <p:strVal val="#ppt_x-0.25"/>
                                          </p:val>
                                        </p:tav>
                                        <p:tav tm="100000">
                                          <p:val>
                                            <p:strVal val="#ppt_x"/>
                                          </p:val>
                                        </p:tav>
                                      </p:tavLst>
                                    </p:anim>
                                    <p:anim calcmode="lin" valueType="num">
                                      <p:cBhvr>
                                        <p:cTn id="41" dur="664" tmFilter="0.0,0.0; 0.25,0.07; 0.50,0.2; 0.75,0.467; 1.0,1.0">
                                          <p:stCondLst>
                                            <p:cond delay="0"/>
                                          </p:stCondLst>
                                        </p:cTn>
                                        <p:tgtEl>
                                          <p:spTgt spid="7">
                                            <p:txEl>
                                              <p:pRg st="2" end="2"/>
                                            </p:txEl>
                                          </p:spTgt>
                                        </p:tgtEl>
                                        <p:attrNameLst>
                                          <p:attrName>ppt_y</p:attrName>
                                        </p:attrNameLst>
                                      </p:cBhvr>
                                      <p:tavLst>
                                        <p:tav tm="0" fmla="#ppt_y-sin(pi*$)/3">
                                          <p:val>
                                            <p:fltVal val="0.5"/>
                                          </p:val>
                                        </p:tav>
                                        <p:tav tm="100000">
                                          <p:val>
                                            <p:fltVal val="1"/>
                                          </p:val>
                                        </p:tav>
                                      </p:tavLst>
                                    </p:anim>
                                    <p:anim calcmode="lin" valueType="num">
                                      <p:cBhvr>
                                        <p:cTn id="42" dur="664" tmFilter="0, 0; 0.125,0.2665; 0.25,0.4; 0.375,0.465; 0.5,0.5;  0.625,0.535; 0.75,0.6; 0.875,0.7335; 1,1">
                                          <p:stCondLst>
                                            <p:cond delay="664"/>
                                          </p:stCondLst>
                                        </p:cTn>
                                        <p:tgtEl>
                                          <p:spTgt spid="7">
                                            <p:txEl>
                                              <p:pRg st="2" end="2"/>
                                            </p:txEl>
                                          </p:spTgt>
                                        </p:tgtEl>
                                        <p:attrNameLst>
                                          <p:attrName>ppt_y</p:attrName>
                                        </p:attrNameLst>
                                      </p:cBhvr>
                                      <p:tavLst>
                                        <p:tav tm="0" fmla="#ppt_y-sin(pi*$)/9">
                                          <p:val>
                                            <p:fltVal val="0"/>
                                          </p:val>
                                        </p:tav>
                                        <p:tav tm="100000">
                                          <p:val>
                                            <p:fltVal val="1"/>
                                          </p:val>
                                        </p:tav>
                                      </p:tavLst>
                                    </p:anim>
                                    <p:anim calcmode="lin" valueType="num">
                                      <p:cBhvr>
                                        <p:cTn id="43" dur="332" tmFilter="0, 0; 0.125,0.2665; 0.25,0.4; 0.375,0.465; 0.5,0.5;  0.625,0.535; 0.75,0.6; 0.875,0.7335; 1,1">
                                          <p:stCondLst>
                                            <p:cond delay="1324"/>
                                          </p:stCondLst>
                                        </p:cTn>
                                        <p:tgtEl>
                                          <p:spTgt spid="7">
                                            <p:txEl>
                                              <p:pRg st="2" end="2"/>
                                            </p:txEl>
                                          </p:spTgt>
                                        </p:tgtEl>
                                        <p:attrNameLst>
                                          <p:attrName>ppt_y</p:attrName>
                                        </p:attrNameLst>
                                      </p:cBhvr>
                                      <p:tavLst>
                                        <p:tav tm="0" fmla="#ppt_y-sin(pi*$)/27">
                                          <p:val>
                                            <p:fltVal val="0"/>
                                          </p:val>
                                        </p:tav>
                                        <p:tav tm="100000">
                                          <p:val>
                                            <p:fltVal val="1"/>
                                          </p:val>
                                        </p:tav>
                                      </p:tavLst>
                                    </p:anim>
                                    <p:anim calcmode="lin" valueType="num">
                                      <p:cBhvr>
                                        <p:cTn id="44" dur="164" tmFilter="0, 0; 0.125,0.2665; 0.25,0.4; 0.375,0.465; 0.5,0.5;  0.625,0.535; 0.75,0.6; 0.875,0.7335; 1,1">
                                          <p:stCondLst>
                                            <p:cond delay="1656"/>
                                          </p:stCondLst>
                                        </p:cTn>
                                        <p:tgtEl>
                                          <p:spTgt spid="7">
                                            <p:txEl>
                                              <p:pRg st="2" end="2"/>
                                            </p:txEl>
                                          </p:spTgt>
                                        </p:tgtEl>
                                        <p:attrNameLst>
                                          <p:attrName>ppt_y</p:attrName>
                                        </p:attrNameLst>
                                      </p:cBhvr>
                                      <p:tavLst>
                                        <p:tav tm="0" fmla="#ppt_y-sin(pi*$)/81">
                                          <p:val>
                                            <p:fltVal val="0"/>
                                          </p:val>
                                        </p:tav>
                                        <p:tav tm="100000">
                                          <p:val>
                                            <p:fltVal val="1"/>
                                          </p:val>
                                        </p:tav>
                                      </p:tavLst>
                                    </p:anim>
                                    <p:animScale>
                                      <p:cBhvr>
                                        <p:cTn id="45" dur="26">
                                          <p:stCondLst>
                                            <p:cond delay="650"/>
                                          </p:stCondLst>
                                        </p:cTn>
                                        <p:tgtEl>
                                          <p:spTgt spid="7">
                                            <p:txEl>
                                              <p:pRg st="2" end="2"/>
                                            </p:txEl>
                                          </p:spTgt>
                                        </p:tgtEl>
                                      </p:cBhvr>
                                      <p:to x="100000" y="60000"/>
                                    </p:animScale>
                                    <p:animScale>
                                      <p:cBhvr>
                                        <p:cTn id="46" dur="166" decel="50000">
                                          <p:stCondLst>
                                            <p:cond delay="676"/>
                                          </p:stCondLst>
                                        </p:cTn>
                                        <p:tgtEl>
                                          <p:spTgt spid="7">
                                            <p:txEl>
                                              <p:pRg st="2" end="2"/>
                                            </p:txEl>
                                          </p:spTgt>
                                        </p:tgtEl>
                                      </p:cBhvr>
                                      <p:to x="100000" y="100000"/>
                                    </p:animScale>
                                    <p:animScale>
                                      <p:cBhvr>
                                        <p:cTn id="47" dur="26">
                                          <p:stCondLst>
                                            <p:cond delay="1312"/>
                                          </p:stCondLst>
                                        </p:cTn>
                                        <p:tgtEl>
                                          <p:spTgt spid="7">
                                            <p:txEl>
                                              <p:pRg st="2" end="2"/>
                                            </p:txEl>
                                          </p:spTgt>
                                        </p:tgtEl>
                                      </p:cBhvr>
                                      <p:to x="100000" y="80000"/>
                                    </p:animScale>
                                    <p:animScale>
                                      <p:cBhvr>
                                        <p:cTn id="48" dur="166" decel="50000">
                                          <p:stCondLst>
                                            <p:cond delay="1338"/>
                                          </p:stCondLst>
                                        </p:cTn>
                                        <p:tgtEl>
                                          <p:spTgt spid="7">
                                            <p:txEl>
                                              <p:pRg st="2" end="2"/>
                                            </p:txEl>
                                          </p:spTgt>
                                        </p:tgtEl>
                                      </p:cBhvr>
                                      <p:to x="100000" y="100000"/>
                                    </p:animScale>
                                    <p:animScale>
                                      <p:cBhvr>
                                        <p:cTn id="49" dur="26">
                                          <p:stCondLst>
                                            <p:cond delay="1642"/>
                                          </p:stCondLst>
                                        </p:cTn>
                                        <p:tgtEl>
                                          <p:spTgt spid="7">
                                            <p:txEl>
                                              <p:pRg st="2" end="2"/>
                                            </p:txEl>
                                          </p:spTgt>
                                        </p:tgtEl>
                                      </p:cBhvr>
                                      <p:to x="100000" y="90000"/>
                                    </p:animScale>
                                    <p:animScale>
                                      <p:cBhvr>
                                        <p:cTn id="50" dur="166" decel="50000">
                                          <p:stCondLst>
                                            <p:cond delay="1668"/>
                                          </p:stCondLst>
                                        </p:cTn>
                                        <p:tgtEl>
                                          <p:spTgt spid="7">
                                            <p:txEl>
                                              <p:pRg st="2" end="2"/>
                                            </p:txEl>
                                          </p:spTgt>
                                        </p:tgtEl>
                                      </p:cBhvr>
                                      <p:to x="100000" y="100000"/>
                                    </p:animScale>
                                    <p:animScale>
                                      <p:cBhvr>
                                        <p:cTn id="51" dur="26">
                                          <p:stCondLst>
                                            <p:cond delay="1808"/>
                                          </p:stCondLst>
                                        </p:cTn>
                                        <p:tgtEl>
                                          <p:spTgt spid="7">
                                            <p:txEl>
                                              <p:pRg st="2" end="2"/>
                                            </p:txEl>
                                          </p:spTgt>
                                        </p:tgtEl>
                                      </p:cBhvr>
                                      <p:to x="100000" y="95000"/>
                                    </p:animScale>
                                    <p:animScale>
                                      <p:cBhvr>
                                        <p:cTn id="52" dur="166" decel="50000">
                                          <p:stCondLst>
                                            <p:cond delay="1834"/>
                                          </p:stCondLst>
                                        </p:cTn>
                                        <p:tgtEl>
                                          <p:spTgt spid="7">
                                            <p:txEl>
                                              <p:pRg st="2" end="2"/>
                                            </p:txEl>
                                          </p:spTgt>
                                        </p:tgtEl>
                                      </p:cBhvr>
                                      <p:to x="100000" y="100000"/>
                                    </p:animScale>
                                  </p:childTnLst>
                                </p:cTn>
                              </p:par>
                              <p:par>
                                <p:cTn id="53" presetID="26" presetClass="entr" presetSubtype="0" fill="hold" nodeType="withEffect">
                                  <p:stCondLst>
                                    <p:cond delay="0"/>
                                  </p:stCondLst>
                                  <p:childTnLst>
                                    <p:set>
                                      <p:cBhvr>
                                        <p:cTn id="54" dur="1" fill="hold">
                                          <p:stCondLst>
                                            <p:cond delay="0"/>
                                          </p:stCondLst>
                                        </p:cTn>
                                        <p:tgtEl>
                                          <p:spTgt spid="7">
                                            <p:txEl>
                                              <p:pRg st="3" end="3"/>
                                            </p:txEl>
                                          </p:spTgt>
                                        </p:tgtEl>
                                        <p:attrNameLst>
                                          <p:attrName>style.visibility</p:attrName>
                                        </p:attrNameLst>
                                      </p:cBhvr>
                                      <p:to>
                                        <p:strVal val="visible"/>
                                      </p:to>
                                    </p:set>
                                    <p:animEffect transition="in" filter="wipe(down)">
                                      <p:cBhvr>
                                        <p:cTn id="55" dur="580">
                                          <p:stCondLst>
                                            <p:cond delay="0"/>
                                          </p:stCondLst>
                                        </p:cTn>
                                        <p:tgtEl>
                                          <p:spTgt spid="7">
                                            <p:txEl>
                                              <p:pRg st="3" end="3"/>
                                            </p:txEl>
                                          </p:spTgt>
                                        </p:tgtEl>
                                      </p:cBhvr>
                                    </p:animEffect>
                                    <p:anim calcmode="lin" valueType="num">
                                      <p:cBhvr>
                                        <p:cTn id="56" dur="1822" tmFilter="0,0; 0.14,0.36; 0.43,0.73; 0.71,0.91; 1.0,1.0">
                                          <p:stCondLst>
                                            <p:cond delay="0"/>
                                          </p:stCondLst>
                                        </p:cTn>
                                        <p:tgtEl>
                                          <p:spTgt spid="7">
                                            <p:txEl>
                                              <p:pRg st="3" end="3"/>
                                            </p:txEl>
                                          </p:spTgt>
                                        </p:tgtEl>
                                        <p:attrNameLst>
                                          <p:attrName>ppt_x</p:attrName>
                                        </p:attrNameLst>
                                      </p:cBhvr>
                                      <p:tavLst>
                                        <p:tav tm="0">
                                          <p:val>
                                            <p:strVal val="#ppt_x-0.25"/>
                                          </p:val>
                                        </p:tav>
                                        <p:tav tm="100000">
                                          <p:val>
                                            <p:strVal val="#ppt_x"/>
                                          </p:val>
                                        </p:tav>
                                      </p:tavLst>
                                    </p:anim>
                                    <p:anim calcmode="lin" valueType="num">
                                      <p:cBhvr>
                                        <p:cTn id="57" dur="664" tmFilter="0.0,0.0; 0.25,0.07; 0.50,0.2; 0.75,0.467; 1.0,1.0">
                                          <p:stCondLst>
                                            <p:cond delay="0"/>
                                          </p:stCondLst>
                                        </p:cTn>
                                        <p:tgtEl>
                                          <p:spTgt spid="7">
                                            <p:txEl>
                                              <p:pRg st="3" end="3"/>
                                            </p:txEl>
                                          </p:spTgt>
                                        </p:tgtEl>
                                        <p:attrNameLst>
                                          <p:attrName>ppt_y</p:attrName>
                                        </p:attrNameLst>
                                      </p:cBhvr>
                                      <p:tavLst>
                                        <p:tav tm="0" fmla="#ppt_y-sin(pi*$)/3">
                                          <p:val>
                                            <p:fltVal val="0.5"/>
                                          </p:val>
                                        </p:tav>
                                        <p:tav tm="100000">
                                          <p:val>
                                            <p:fltVal val="1"/>
                                          </p:val>
                                        </p:tav>
                                      </p:tavLst>
                                    </p:anim>
                                    <p:anim calcmode="lin" valueType="num">
                                      <p:cBhvr>
                                        <p:cTn id="58" dur="664" tmFilter="0, 0; 0.125,0.2665; 0.25,0.4; 0.375,0.465; 0.5,0.5;  0.625,0.535; 0.75,0.6; 0.875,0.7335; 1,1">
                                          <p:stCondLst>
                                            <p:cond delay="664"/>
                                          </p:stCondLst>
                                        </p:cTn>
                                        <p:tgtEl>
                                          <p:spTgt spid="7">
                                            <p:txEl>
                                              <p:pRg st="3" end="3"/>
                                            </p:txEl>
                                          </p:spTgt>
                                        </p:tgtEl>
                                        <p:attrNameLst>
                                          <p:attrName>ppt_y</p:attrName>
                                        </p:attrNameLst>
                                      </p:cBhvr>
                                      <p:tavLst>
                                        <p:tav tm="0" fmla="#ppt_y-sin(pi*$)/9">
                                          <p:val>
                                            <p:fltVal val="0"/>
                                          </p:val>
                                        </p:tav>
                                        <p:tav tm="100000">
                                          <p:val>
                                            <p:fltVal val="1"/>
                                          </p:val>
                                        </p:tav>
                                      </p:tavLst>
                                    </p:anim>
                                    <p:anim calcmode="lin" valueType="num">
                                      <p:cBhvr>
                                        <p:cTn id="59" dur="332" tmFilter="0, 0; 0.125,0.2665; 0.25,0.4; 0.375,0.465; 0.5,0.5;  0.625,0.535; 0.75,0.6; 0.875,0.7335; 1,1">
                                          <p:stCondLst>
                                            <p:cond delay="1324"/>
                                          </p:stCondLst>
                                        </p:cTn>
                                        <p:tgtEl>
                                          <p:spTgt spid="7">
                                            <p:txEl>
                                              <p:pRg st="3" end="3"/>
                                            </p:txEl>
                                          </p:spTgt>
                                        </p:tgtEl>
                                        <p:attrNameLst>
                                          <p:attrName>ppt_y</p:attrName>
                                        </p:attrNameLst>
                                      </p:cBhvr>
                                      <p:tavLst>
                                        <p:tav tm="0" fmla="#ppt_y-sin(pi*$)/27">
                                          <p:val>
                                            <p:fltVal val="0"/>
                                          </p:val>
                                        </p:tav>
                                        <p:tav tm="100000">
                                          <p:val>
                                            <p:fltVal val="1"/>
                                          </p:val>
                                        </p:tav>
                                      </p:tavLst>
                                    </p:anim>
                                    <p:anim calcmode="lin" valueType="num">
                                      <p:cBhvr>
                                        <p:cTn id="60" dur="164" tmFilter="0, 0; 0.125,0.2665; 0.25,0.4; 0.375,0.465; 0.5,0.5;  0.625,0.535; 0.75,0.6; 0.875,0.7335; 1,1">
                                          <p:stCondLst>
                                            <p:cond delay="1656"/>
                                          </p:stCondLst>
                                        </p:cTn>
                                        <p:tgtEl>
                                          <p:spTgt spid="7">
                                            <p:txEl>
                                              <p:pRg st="3" end="3"/>
                                            </p:txEl>
                                          </p:spTgt>
                                        </p:tgtEl>
                                        <p:attrNameLst>
                                          <p:attrName>ppt_y</p:attrName>
                                        </p:attrNameLst>
                                      </p:cBhvr>
                                      <p:tavLst>
                                        <p:tav tm="0" fmla="#ppt_y-sin(pi*$)/81">
                                          <p:val>
                                            <p:fltVal val="0"/>
                                          </p:val>
                                        </p:tav>
                                        <p:tav tm="100000">
                                          <p:val>
                                            <p:fltVal val="1"/>
                                          </p:val>
                                        </p:tav>
                                      </p:tavLst>
                                    </p:anim>
                                    <p:animScale>
                                      <p:cBhvr>
                                        <p:cTn id="61" dur="26">
                                          <p:stCondLst>
                                            <p:cond delay="650"/>
                                          </p:stCondLst>
                                        </p:cTn>
                                        <p:tgtEl>
                                          <p:spTgt spid="7">
                                            <p:txEl>
                                              <p:pRg st="3" end="3"/>
                                            </p:txEl>
                                          </p:spTgt>
                                        </p:tgtEl>
                                      </p:cBhvr>
                                      <p:to x="100000" y="60000"/>
                                    </p:animScale>
                                    <p:animScale>
                                      <p:cBhvr>
                                        <p:cTn id="62" dur="166" decel="50000">
                                          <p:stCondLst>
                                            <p:cond delay="676"/>
                                          </p:stCondLst>
                                        </p:cTn>
                                        <p:tgtEl>
                                          <p:spTgt spid="7">
                                            <p:txEl>
                                              <p:pRg st="3" end="3"/>
                                            </p:txEl>
                                          </p:spTgt>
                                        </p:tgtEl>
                                      </p:cBhvr>
                                      <p:to x="100000" y="100000"/>
                                    </p:animScale>
                                    <p:animScale>
                                      <p:cBhvr>
                                        <p:cTn id="63" dur="26">
                                          <p:stCondLst>
                                            <p:cond delay="1312"/>
                                          </p:stCondLst>
                                        </p:cTn>
                                        <p:tgtEl>
                                          <p:spTgt spid="7">
                                            <p:txEl>
                                              <p:pRg st="3" end="3"/>
                                            </p:txEl>
                                          </p:spTgt>
                                        </p:tgtEl>
                                      </p:cBhvr>
                                      <p:to x="100000" y="80000"/>
                                    </p:animScale>
                                    <p:animScale>
                                      <p:cBhvr>
                                        <p:cTn id="64" dur="166" decel="50000">
                                          <p:stCondLst>
                                            <p:cond delay="1338"/>
                                          </p:stCondLst>
                                        </p:cTn>
                                        <p:tgtEl>
                                          <p:spTgt spid="7">
                                            <p:txEl>
                                              <p:pRg st="3" end="3"/>
                                            </p:txEl>
                                          </p:spTgt>
                                        </p:tgtEl>
                                      </p:cBhvr>
                                      <p:to x="100000" y="100000"/>
                                    </p:animScale>
                                    <p:animScale>
                                      <p:cBhvr>
                                        <p:cTn id="65" dur="26">
                                          <p:stCondLst>
                                            <p:cond delay="1642"/>
                                          </p:stCondLst>
                                        </p:cTn>
                                        <p:tgtEl>
                                          <p:spTgt spid="7">
                                            <p:txEl>
                                              <p:pRg st="3" end="3"/>
                                            </p:txEl>
                                          </p:spTgt>
                                        </p:tgtEl>
                                      </p:cBhvr>
                                      <p:to x="100000" y="90000"/>
                                    </p:animScale>
                                    <p:animScale>
                                      <p:cBhvr>
                                        <p:cTn id="66" dur="166" decel="50000">
                                          <p:stCondLst>
                                            <p:cond delay="1668"/>
                                          </p:stCondLst>
                                        </p:cTn>
                                        <p:tgtEl>
                                          <p:spTgt spid="7">
                                            <p:txEl>
                                              <p:pRg st="3" end="3"/>
                                            </p:txEl>
                                          </p:spTgt>
                                        </p:tgtEl>
                                      </p:cBhvr>
                                      <p:to x="100000" y="100000"/>
                                    </p:animScale>
                                    <p:animScale>
                                      <p:cBhvr>
                                        <p:cTn id="67" dur="26">
                                          <p:stCondLst>
                                            <p:cond delay="1808"/>
                                          </p:stCondLst>
                                        </p:cTn>
                                        <p:tgtEl>
                                          <p:spTgt spid="7">
                                            <p:txEl>
                                              <p:pRg st="3" end="3"/>
                                            </p:txEl>
                                          </p:spTgt>
                                        </p:tgtEl>
                                      </p:cBhvr>
                                      <p:to x="100000" y="95000"/>
                                    </p:animScale>
                                    <p:animScale>
                                      <p:cBhvr>
                                        <p:cTn id="68" dur="166" decel="50000">
                                          <p:stCondLst>
                                            <p:cond delay="1834"/>
                                          </p:stCondLst>
                                        </p:cTn>
                                        <p:tgtEl>
                                          <p:spTgt spid="7">
                                            <p:txEl>
                                              <p:pRg st="3" end="3"/>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3AF448-8603-4406-995B-891DCB886319}"/>
              </a:ext>
            </a:extLst>
          </p:cNvPr>
          <p:cNvSpPr>
            <a:spLocks noGrp="1"/>
          </p:cNvSpPr>
          <p:nvPr>
            <p:ph type="title"/>
          </p:nvPr>
        </p:nvSpPr>
        <p:spPr/>
        <p:txBody>
          <a:bodyPr>
            <a:normAutofit/>
          </a:bodyPr>
          <a:lstStyle/>
          <a:p>
            <a:pPr algn="ctr"/>
            <a:r>
              <a:rPr lang="en-GB" sz="3600" b="1" dirty="0"/>
              <a:t>Background of  </a:t>
            </a:r>
            <a:r>
              <a:rPr lang="en-GB" sz="3600" b="1" dirty="0" err="1"/>
              <a:t>tfl</a:t>
            </a:r>
            <a:r>
              <a:rPr lang="en-GB" sz="3600" b="1" dirty="0"/>
              <a:t> </a:t>
            </a:r>
          </a:p>
        </p:txBody>
      </p:sp>
      <p:sp>
        <p:nvSpPr>
          <p:cNvPr id="7" name="Content Placeholder 6"/>
          <p:cNvSpPr>
            <a:spLocks noGrp="1"/>
          </p:cNvSpPr>
          <p:nvPr>
            <p:ph idx="1"/>
          </p:nvPr>
        </p:nvSpPr>
        <p:spPr/>
        <p:txBody>
          <a:bodyPr>
            <a:normAutofit/>
          </a:bodyPr>
          <a:lstStyle/>
          <a:p>
            <a:r>
              <a:rPr lang="en-GB" sz="2400" dirty="0"/>
              <a:t>Developments within London would not have been possible in </a:t>
            </a:r>
            <a:r>
              <a:rPr lang="en-GB" sz="2400" dirty="0">
                <a:solidFill>
                  <a:srgbClr val="00B050"/>
                </a:solidFill>
              </a:rPr>
              <a:t>19</a:t>
            </a:r>
            <a:r>
              <a:rPr lang="en-GB" sz="2400" baseline="30000" dirty="0"/>
              <a:t>th</a:t>
            </a:r>
            <a:r>
              <a:rPr lang="en-GB" sz="2400" dirty="0"/>
              <a:t>, </a:t>
            </a:r>
            <a:r>
              <a:rPr lang="en-GB" sz="2400" dirty="0">
                <a:solidFill>
                  <a:srgbClr val="00B050"/>
                </a:solidFill>
              </a:rPr>
              <a:t>20</a:t>
            </a:r>
            <a:r>
              <a:rPr lang="en-GB" sz="2400" baseline="30000" dirty="0"/>
              <a:t>th</a:t>
            </a:r>
            <a:r>
              <a:rPr lang="en-GB" sz="2400" dirty="0"/>
              <a:t> and </a:t>
            </a:r>
            <a:r>
              <a:rPr lang="en-GB" sz="2400" dirty="0">
                <a:solidFill>
                  <a:srgbClr val="00B050"/>
                </a:solidFill>
              </a:rPr>
              <a:t>21</a:t>
            </a:r>
            <a:r>
              <a:rPr lang="en-GB" sz="2400" baseline="30000" dirty="0"/>
              <a:t>st</a:t>
            </a:r>
            <a:r>
              <a:rPr lang="en-GB" sz="2400" dirty="0"/>
              <a:t> century without transport provided by the Underground.</a:t>
            </a:r>
          </a:p>
          <a:p>
            <a:r>
              <a:rPr lang="en-GB" sz="2400" dirty="0"/>
              <a:t>From an early stage it was realised that most central London stations were becoming too small to compensate the amount of people passing through.</a:t>
            </a:r>
          </a:p>
          <a:p>
            <a:r>
              <a:rPr lang="en-GB" sz="2400" dirty="0"/>
              <a:t>Step free access was introduced while refurbishing these new stations.</a:t>
            </a:r>
          </a:p>
          <a:p>
            <a:r>
              <a:rPr lang="en-GB" sz="2400" dirty="0"/>
              <a:t>A decision was made to put all profits made back into the development of the organisation.</a:t>
            </a:r>
          </a:p>
        </p:txBody>
      </p:sp>
      <p:pic>
        <p:nvPicPr>
          <p:cNvPr id="4" name="Picture 3" descr="A picture containing drawing&#10;&#10;Description automatically generated">
            <a:extLst>
              <a:ext uri="{FF2B5EF4-FFF2-40B4-BE49-F238E27FC236}">
                <a16:creationId xmlns:a16="http://schemas.microsoft.com/office/drawing/2014/main" id="{A0F3D1E2-3BFE-4EE3-A8A4-9029E0391E9C}"/>
              </a:ext>
            </a:extLst>
          </p:cNvPr>
          <p:cNvPicPr>
            <a:picLocks noChangeAspect="1"/>
          </p:cNvPicPr>
          <p:nvPr/>
        </p:nvPicPr>
        <p:blipFill>
          <a:blip r:embed="rId2"/>
          <a:stretch>
            <a:fillRect/>
          </a:stretch>
        </p:blipFill>
        <p:spPr>
          <a:xfrm>
            <a:off x="9368460" y="5142045"/>
            <a:ext cx="2705100" cy="1559716"/>
          </a:xfrm>
          <a:prstGeom prst="rect">
            <a:avLst/>
          </a:prstGeom>
        </p:spPr>
      </p:pic>
      <p:pic>
        <p:nvPicPr>
          <p:cNvPr id="6" name="Picture 5" descr="A group of people standing in front of a crowd&#10;&#10;Description automatically generated">
            <a:extLst>
              <a:ext uri="{FF2B5EF4-FFF2-40B4-BE49-F238E27FC236}">
                <a16:creationId xmlns:a16="http://schemas.microsoft.com/office/drawing/2014/main" id="{20E88D98-A02C-48FD-BB48-72DECDAB609A}"/>
              </a:ext>
            </a:extLst>
          </p:cNvPr>
          <p:cNvPicPr>
            <a:picLocks noChangeAspect="1"/>
          </p:cNvPicPr>
          <p:nvPr/>
        </p:nvPicPr>
        <p:blipFill>
          <a:blip r:embed="rId3"/>
          <a:stretch>
            <a:fillRect/>
          </a:stretch>
        </p:blipFill>
        <p:spPr>
          <a:xfrm>
            <a:off x="118440" y="5516905"/>
            <a:ext cx="4386326" cy="1341095"/>
          </a:xfrm>
          <a:prstGeom prst="rect">
            <a:avLst/>
          </a:prstGeom>
        </p:spPr>
      </p:pic>
      <p:cxnSp>
        <p:nvCxnSpPr>
          <p:cNvPr id="9" name="Straight Arrow Connector 8">
            <a:extLst>
              <a:ext uri="{FF2B5EF4-FFF2-40B4-BE49-F238E27FC236}">
                <a16:creationId xmlns:a16="http://schemas.microsoft.com/office/drawing/2014/main" id="{28E645E8-D6D6-477E-B3EB-1EC118AEC81D}"/>
              </a:ext>
            </a:extLst>
          </p:cNvPr>
          <p:cNvCxnSpPr>
            <a:cxnSpLocks/>
          </p:cNvCxnSpPr>
          <p:nvPr/>
        </p:nvCxnSpPr>
        <p:spPr>
          <a:xfrm flipH="1">
            <a:off x="4667688" y="5964147"/>
            <a:ext cx="884973" cy="632265"/>
          </a:xfrm>
          <a:prstGeom prst="straightConnector1">
            <a:avLst/>
          </a:prstGeom>
          <a:ln>
            <a:tailEnd type="triangle"/>
          </a:ln>
        </p:spPr>
        <p:style>
          <a:lnRef idx="2">
            <a:schemeClr val="dk1"/>
          </a:lnRef>
          <a:fillRef idx="0">
            <a:schemeClr val="dk1"/>
          </a:fillRef>
          <a:effectRef idx="1">
            <a:schemeClr val="dk1"/>
          </a:effectRef>
          <a:fontRef idx="minor">
            <a:schemeClr val="tx1"/>
          </a:fontRef>
        </p:style>
      </p:cxnSp>
      <p:sp>
        <p:nvSpPr>
          <p:cNvPr id="12" name="Rectangle 11">
            <a:extLst>
              <a:ext uri="{FF2B5EF4-FFF2-40B4-BE49-F238E27FC236}">
                <a16:creationId xmlns:a16="http://schemas.microsoft.com/office/drawing/2014/main" id="{FBCBDEE0-DBBE-4812-AD3D-E2566F6EC2F1}"/>
              </a:ext>
            </a:extLst>
          </p:cNvPr>
          <p:cNvSpPr/>
          <p:nvPr/>
        </p:nvSpPr>
        <p:spPr>
          <a:xfrm>
            <a:off x="5552661" y="5284323"/>
            <a:ext cx="1974574" cy="46516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Packed Euston station</a:t>
            </a:r>
          </a:p>
        </p:txBody>
      </p:sp>
      <p:pic>
        <p:nvPicPr>
          <p:cNvPr id="8" name="Picture 7">
            <a:extLst>
              <a:ext uri="{FF2B5EF4-FFF2-40B4-BE49-F238E27FC236}">
                <a16:creationId xmlns:a16="http://schemas.microsoft.com/office/drawing/2014/main" id="{8C76EFE7-F158-4A1B-8FA9-54903CE4386F}"/>
              </a:ext>
            </a:extLst>
          </p:cNvPr>
          <p:cNvPicPr>
            <a:picLocks noChangeAspect="1"/>
          </p:cNvPicPr>
          <p:nvPr/>
        </p:nvPicPr>
        <p:blipFill>
          <a:blip r:embed="rId4"/>
          <a:stretch>
            <a:fillRect/>
          </a:stretch>
        </p:blipFill>
        <p:spPr>
          <a:xfrm>
            <a:off x="7687236" y="5858799"/>
            <a:ext cx="2036909" cy="940010"/>
          </a:xfrm>
          <a:prstGeom prst="rect">
            <a:avLst/>
          </a:prstGeom>
        </p:spPr>
      </p:pic>
      <p:sp>
        <p:nvSpPr>
          <p:cNvPr id="3" name="Rectangle 2">
            <a:extLst>
              <a:ext uri="{FF2B5EF4-FFF2-40B4-BE49-F238E27FC236}">
                <a16:creationId xmlns:a16="http://schemas.microsoft.com/office/drawing/2014/main" id="{B4F55682-6109-4048-866E-9ACD49DAB924}"/>
              </a:ext>
            </a:extLst>
          </p:cNvPr>
          <p:cNvSpPr/>
          <p:nvPr/>
        </p:nvSpPr>
        <p:spPr>
          <a:xfrm>
            <a:off x="5483182" y="5829204"/>
            <a:ext cx="2349415" cy="63226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 </a:t>
            </a:r>
            <a:r>
              <a:rPr lang="en-GB" sz="1200" dirty="0"/>
              <a:t>Chaos at London Euston after signal meltdown (August 2019) News.sky.com</a:t>
            </a:r>
          </a:p>
        </p:txBody>
      </p:sp>
      <p:sp>
        <p:nvSpPr>
          <p:cNvPr id="5" name="Rectangle 4">
            <a:extLst>
              <a:ext uri="{FF2B5EF4-FFF2-40B4-BE49-F238E27FC236}">
                <a16:creationId xmlns:a16="http://schemas.microsoft.com/office/drawing/2014/main" id="{A12FF161-D25C-43EA-974D-DFD906CAB1CF}"/>
              </a:ext>
            </a:extLst>
          </p:cNvPr>
          <p:cNvSpPr/>
          <p:nvPr/>
        </p:nvSpPr>
        <p:spPr>
          <a:xfrm>
            <a:off x="10190922" y="3909391"/>
            <a:ext cx="2001078" cy="54333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a:t>Transport Accessibility, Tfl.gov.uk</a:t>
            </a:r>
          </a:p>
        </p:txBody>
      </p:sp>
    </p:spTree>
    <p:extLst>
      <p:ext uri="{BB962C8B-B14F-4D97-AF65-F5344CB8AC3E}">
        <p14:creationId xmlns:p14="http://schemas.microsoft.com/office/powerpoint/2010/main" val="29300795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 calcmode="lin" valueType="num">
                                      <p:cBhvr>
                                        <p:cTn id="7" dur="1000" fill="hold"/>
                                        <p:tgtEl>
                                          <p:spTgt spid="7">
                                            <p:txEl>
                                              <p:pRg st="0" end="0"/>
                                            </p:txEl>
                                          </p:spTgt>
                                        </p:tgtEl>
                                        <p:attrNameLst>
                                          <p:attrName>ppt_w</p:attrName>
                                        </p:attrNameLst>
                                      </p:cBhvr>
                                      <p:tavLst>
                                        <p:tav tm="0">
                                          <p:val>
                                            <p:fltVal val="0"/>
                                          </p:val>
                                        </p:tav>
                                        <p:tav tm="100000">
                                          <p:val>
                                            <p:strVal val="#ppt_w"/>
                                          </p:val>
                                        </p:tav>
                                      </p:tavLst>
                                    </p:anim>
                                    <p:anim calcmode="lin" valueType="num">
                                      <p:cBhvr>
                                        <p:cTn id="8" dur="1000" fill="hold"/>
                                        <p:tgtEl>
                                          <p:spTgt spid="7">
                                            <p:txEl>
                                              <p:pRg st="0" end="0"/>
                                            </p:txEl>
                                          </p:spTgt>
                                        </p:tgtEl>
                                        <p:attrNameLst>
                                          <p:attrName>ppt_h</p:attrName>
                                        </p:attrNameLst>
                                      </p:cBhvr>
                                      <p:tavLst>
                                        <p:tav tm="0">
                                          <p:val>
                                            <p:fltVal val="0"/>
                                          </p:val>
                                        </p:tav>
                                        <p:tav tm="100000">
                                          <p:val>
                                            <p:strVal val="#ppt_h"/>
                                          </p:val>
                                        </p:tav>
                                      </p:tavLst>
                                    </p:anim>
                                    <p:anim calcmode="lin" valueType="num">
                                      <p:cBhvr>
                                        <p:cTn id="9" dur="1000" fill="hold"/>
                                        <p:tgtEl>
                                          <p:spTgt spid="7">
                                            <p:txEl>
                                              <p:pRg st="0" end="0"/>
                                            </p:txEl>
                                          </p:spTgt>
                                        </p:tgtEl>
                                        <p:attrNameLst>
                                          <p:attrName>style.rotation</p:attrName>
                                        </p:attrNameLst>
                                      </p:cBhvr>
                                      <p:tavLst>
                                        <p:tav tm="0">
                                          <p:val>
                                            <p:fltVal val="90"/>
                                          </p:val>
                                        </p:tav>
                                        <p:tav tm="100000">
                                          <p:val>
                                            <p:fltVal val="0"/>
                                          </p:val>
                                        </p:tav>
                                      </p:tavLst>
                                    </p:anim>
                                    <p:animEffect transition="in" filter="fade">
                                      <p:cBhvr>
                                        <p:cTn id="10" dur="1000"/>
                                        <p:tgtEl>
                                          <p:spTgt spid="7">
                                            <p:txEl>
                                              <p:pRg st="0" end="0"/>
                                            </p:txEl>
                                          </p:spTgt>
                                        </p:tgtEl>
                                      </p:cBhvr>
                                    </p:animEffect>
                                  </p:childTnLst>
                                </p:cTn>
                              </p:par>
                              <p:par>
                                <p:cTn id="11" presetID="31" presetClass="entr" presetSubtype="0" fill="hold" nodeType="withEffect">
                                  <p:stCondLst>
                                    <p:cond delay="0"/>
                                  </p:stCondLst>
                                  <p:childTnLst>
                                    <p:set>
                                      <p:cBhvr>
                                        <p:cTn id="12" dur="1" fill="hold">
                                          <p:stCondLst>
                                            <p:cond delay="0"/>
                                          </p:stCondLst>
                                        </p:cTn>
                                        <p:tgtEl>
                                          <p:spTgt spid="7">
                                            <p:txEl>
                                              <p:pRg st="1" end="1"/>
                                            </p:txEl>
                                          </p:spTgt>
                                        </p:tgtEl>
                                        <p:attrNameLst>
                                          <p:attrName>style.visibility</p:attrName>
                                        </p:attrNameLst>
                                      </p:cBhvr>
                                      <p:to>
                                        <p:strVal val="visible"/>
                                      </p:to>
                                    </p:set>
                                    <p:anim calcmode="lin" valueType="num">
                                      <p:cBhvr>
                                        <p:cTn id="13" dur="1000" fill="hold"/>
                                        <p:tgtEl>
                                          <p:spTgt spid="7">
                                            <p:txEl>
                                              <p:pRg st="1" end="1"/>
                                            </p:txEl>
                                          </p:spTgt>
                                        </p:tgtEl>
                                        <p:attrNameLst>
                                          <p:attrName>ppt_w</p:attrName>
                                        </p:attrNameLst>
                                      </p:cBhvr>
                                      <p:tavLst>
                                        <p:tav tm="0">
                                          <p:val>
                                            <p:fltVal val="0"/>
                                          </p:val>
                                        </p:tav>
                                        <p:tav tm="100000">
                                          <p:val>
                                            <p:strVal val="#ppt_w"/>
                                          </p:val>
                                        </p:tav>
                                      </p:tavLst>
                                    </p:anim>
                                    <p:anim calcmode="lin" valueType="num">
                                      <p:cBhvr>
                                        <p:cTn id="14" dur="1000" fill="hold"/>
                                        <p:tgtEl>
                                          <p:spTgt spid="7">
                                            <p:txEl>
                                              <p:pRg st="1" end="1"/>
                                            </p:txEl>
                                          </p:spTgt>
                                        </p:tgtEl>
                                        <p:attrNameLst>
                                          <p:attrName>ppt_h</p:attrName>
                                        </p:attrNameLst>
                                      </p:cBhvr>
                                      <p:tavLst>
                                        <p:tav tm="0">
                                          <p:val>
                                            <p:fltVal val="0"/>
                                          </p:val>
                                        </p:tav>
                                        <p:tav tm="100000">
                                          <p:val>
                                            <p:strVal val="#ppt_h"/>
                                          </p:val>
                                        </p:tav>
                                      </p:tavLst>
                                    </p:anim>
                                    <p:anim calcmode="lin" valueType="num">
                                      <p:cBhvr>
                                        <p:cTn id="15" dur="1000" fill="hold"/>
                                        <p:tgtEl>
                                          <p:spTgt spid="7">
                                            <p:txEl>
                                              <p:pRg st="1" end="1"/>
                                            </p:txEl>
                                          </p:spTgt>
                                        </p:tgtEl>
                                        <p:attrNameLst>
                                          <p:attrName>style.rotation</p:attrName>
                                        </p:attrNameLst>
                                      </p:cBhvr>
                                      <p:tavLst>
                                        <p:tav tm="0">
                                          <p:val>
                                            <p:fltVal val="90"/>
                                          </p:val>
                                        </p:tav>
                                        <p:tav tm="100000">
                                          <p:val>
                                            <p:fltVal val="0"/>
                                          </p:val>
                                        </p:tav>
                                      </p:tavLst>
                                    </p:anim>
                                    <p:animEffect transition="in" filter="fade">
                                      <p:cBhvr>
                                        <p:cTn id="16" dur="1000"/>
                                        <p:tgtEl>
                                          <p:spTgt spid="7">
                                            <p:txEl>
                                              <p:pRg st="1" end="1"/>
                                            </p:txEl>
                                          </p:spTgt>
                                        </p:tgtEl>
                                      </p:cBhvr>
                                    </p:animEffect>
                                  </p:childTnLst>
                                </p:cTn>
                              </p:par>
                              <p:par>
                                <p:cTn id="17" presetID="31" presetClass="entr" presetSubtype="0" fill="hold" nodeType="withEffect">
                                  <p:stCondLst>
                                    <p:cond delay="0"/>
                                  </p:stCondLst>
                                  <p:childTnLst>
                                    <p:set>
                                      <p:cBhvr>
                                        <p:cTn id="18" dur="1" fill="hold">
                                          <p:stCondLst>
                                            <p:cond delay="0"/>
                                          </p:stCondLst>
                                        </p:cTn>
                                        <p:tgtEl>
                                          <p:spTgt spid="7">
                                            <p:txEl>
                                              <p:pRg st="2" end="2"/>
                                            </p:txEl>
                                          </p:spTgt>
                                        </p:tgtEl>
                                        <p:attrNameLst>
                                          <p:attrName>style.visibility</p:attrName>
                                        </p:attrNameLst>
                                      </p:cBhvr>
                                      <p:to>
                                        <p:strVal val="visible"/>
                                      </p:to>
                                    </p:set>
                                    <p:anim calcmode="lin" valueType="num">
                                      <p:cBhvr>
                                        <p:cTn id="19" dur="1000" fill="hold"/>
                                        <p:tgtEl>
                                          <p:spTgt spid="7">
                                            <p:txEl>
                                              <p:pRg st="2" end="2"/>
                                            </p:txEl>
                                          </p:spTgt>
                                        </p:tgtEl>
                                        <p:attrNameLst>
                                          <p:attrName>ppt_w</p:attrName>
                                        </p:attrNameLst>
                                      </p:cBhvr>
                                      <p:tavLst>
                                        <p:tav tm="0">
                                          <p:val>
                                            <p:fltVal val="0"/>
                                          </p:val>
                                        </p:tav>
                                        <p:tav tm="100000">
                                          <p:val>
                                            <p:strVal val="#ppt_w"/>
                                          </p:val>
                                        </p:tav>
                                      </p:tavLst>
                                    </p:anim>
                                    <p:anim calcmode="lin" valueType="num">
                                      <p:cBhvr>
                                        <p:cTn id="20" dur="1000" fill="hold"/>
                                        <p:tgtEl>
                                          <p:spTgt spid="7">
                                            <p:txEl>
                                              <p:pRg st="2" end="2"/>
                                            </p:txEl>
                                          </p:spTgt>
                                        </p:tgtEl>
                                        <p:attrNameLst>
                                          <p:attrName>ppt_h</p:attrName>
                                        </p:attrNameLst>
                                      </p:cBhvr>
                                      <p:tavLst>
                                        <p:tav tm="0">
                                          <p:val>
                                            <p:fltVal val="0"/>
                                          </p:val>
                                        </p:tav>
                                        <p:tav tm="100000">
                                          <p:val>
                                            <p:strVal val="#ppt_h"/>
                                          </p:val>
                                        </p:tav>
                                      </p:tavLst>
                                    </p:anim>
                                    <p:anim calcmode="lin" valueType="num">
                                      <p:cBhvr>
                                        <p:cTn id="21" dur="1000" fill="hold"/>
                                        <p:tgtEl>
                                          <p:spTgt spid="7">
                                            <p:txEl>
                                              <p:pRg st="2" end="2"/>
                                            </p:txEl>
                                          </p:spTgt>
                                        </p:tgtEl>
                                        <p:attrNameLst>
                                          <p:attrName>style.rotation</p:attrName>
                                        </p:attrNameLst>
                                      </p:cBhvr>
                                      <p:tavLst>
                                        <p:tav tm="0">
                                          <p:val>
                                            <p:fltVal val="90"/>
                                          </p:val>
                                        </p:tav>
                                        <p:tav tm="100000">
                                          <p:val>
                                            <p:fltVal val="0"/>
                                          </p:val>
                                        </p:tav>
                                      </p:tavLst>
                                    </p:anim>
                                    <p:animEffect transition="in" filter="fade">
                                      <p:cBhvr>
                                        <p:cTn id="22" dur="1000"/>
                                        <p:tgtEl>
                                          <p:spTgt spid="7">
                                            <p:txEl>
                                              <p:pRg st="2" end="2"/>
                                            </p:txEl>
                                          </p:spTgt>
                                        </p:tgtEl>
                                      </p:cBhvr>
                                    </p:animEffect>
                                  </p:childTnLst>
                                </p:cTn>
                              </p:par>
                              <p:par>
                                <p:cTn id="23" presetID="31" presetClass="entr" presetSubtype="0" fill="hold" nodeType="withEffect">
                                  <p:stCondLst>
                                    <p:cond delay="0"/>
                                  </p:stCondLst>
                                  <p:childTnLst>
                                    <p:set>
                                      <p:cBhvr>
                                        <p:cTn id="24" dur="1" fill="hold">
                                          <p:stCondLst>
                                            <p:cond delay="0"/>
                                          </p:stCondLst>
                                        </p:cTn>
                                        <p:tgtEl>
                                          <p:spTgt spid="7">
                                            <p:txEl>
                                              <p:pRg st="3" end="3"/>
                                            </p:txEl>
                                          </p:spTgt>
                                        </p:tgtEl>
                                        <p:attrNameLst>
                                          <p:attrName>style.visibility</p:attrName>
                                        </p:attrNameLst>
                                      </p:cBhvr>
                                      <p:to>
                                        <p:strVal val="visible"/>
                                      </p:to>
                                    </p:set>
                                    <p:anim calcmode="lin" valueType="num">
                                      <p:cBhvr>
                                        <p:cTn id="25" dur="1000" fill="hold"/>
                                        <p:tgtEl>
                                          <p:spTgt spid="7">
                                            <p:txEl>
                                              <p:pRg st="3" end="3"/>
                                            </p:txEl>
                                          </p:spTgt>
                                        </p:tgtEl>
                                        <p:attrNameLst>
                                          <p:attrName>ppt_w</p:attrName>
                                        </p:attrNameLst>
                                      </p:cBhvr>
                                      <p:tavLst>
                                        <p:tav tm="0">
                                          <p:val>
                                            <p:fltVal val="0"/>
                                          </p:val>
                                        </p:tav>
                                        <p:tav tm="100000">
                                          <p:val>
                                            <p:strVal val="#ppt_w"/>
                                          </p:val>
                                        </p:tav>
                                      </p:tavLst>
                                    </p:anim>
                                    <p:anim calcmode="lin" valueType="num">
                                      <p:cBhvr>
                                        <p:cTn id="26" dur="1000" fill="hold"/>
                                        <p:tgtEl>
                                          <p:spTgt spid="7">
                                            <p:txEl>
                                              <p:pRg st="3" end="3"/>
                                            </p:txEl>
                                          </p:spTgt>
                                        </p:tgtEl>
                                        <p:attrNameLst>
                                          <p:attrName>ppt_h</p:attrName>
                                        </p:attrNameLst>
                                      </p:cBhvr>
                                      <p:tavLst>
                                        <p:tav tm="0">
                                          <p:val>
                                            <p:fltVal val="0"/>
                                          </p:val>
                                        </p:tav>
                                        <p:tav tm="100000">
                                          <p:val>
                                            <p:strVal val="#ppt_h"/>
                                          </p:val>
                                        </p:tav>
                                      </p:tavLst>
                                    </p:anim>
                                    <p:anim calcmode="lin" valueType="num">
                                      <p:cBhvr>
                                        <p:cTn id="27" dur="1000" fill="hold"/>
                                        <p:tgtEl>
                                          <p:spTgt spid="7">
                                            <p:txEl>
                                              <p:pRg st="3" end="3"/>
                                            </p:txEl>
                                          </p:spTgt>
                                        </p:tgtEl>
                                        <p:attrNameLst>
                                          <p:attrName>style.rotation</p:attrName>
                                        </p:attrNameLst>
                                      </p:cBhvr>
                                      <p:tavLst>
                                        <p:tav tm="0">
                                          <p:val>
                                            <p:fltVal val="90"/>
                                          </p:val>
                                        </p:tav>
                                        <p:tav tm="100000">
                                          <p:val>
                                            <p:fltVal val="0"/>
                                          </p:val>
                                        </p:tav>
                                      </p:tavLst>
                                    </p:anim>
                                    <p:animEffect transition="in" filter="fade">
                                      <p:cBhvr>
                                        <p:cTn id="28" dur="1000"/>
                                        <p:tgtEl>
                                          <p:spTgt spid="7">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2B93CC-A510-4A4E-AEF1-A60F178F9195}"/>
              </a:ext>
            </a:extLst>
          </p:cNvPr>
          <p:cNvSpPr>
            <a:spLocks noGrp="1"/>
          </p:cNvSpPr>
          <p:nvPr>
            <p:ph type="title"/>
          </p:nvPr>
        </p:nvSpPr>
        <p:spPr/>
        <p:txBody>
          <a:bodyPr/>
          <a:lstStyle/>
          <a:p>
            <a:r>
              <a:rPr lang="en-GB" dirty="0"/>
              <a:t>The challenges before modern technology</a:t>
            </a:r>
          </a:p>
        </p:txBody>
      </p:sp>
      <p:sp>
        <p:nvSpPr>
          <p:cNvPr id="3" name="Content Placeholder 2">
            <a:extLst>
              <a:ext uri="{FF2B5EF4-FFF2-40B4-BE49-F238E27FC236}">
                <a16:creationId xmlns:a16="http://schemas.microsoft.com/office/drawing/2014/main" id="{821FEB66-9E28-46A1-80CF-43B0457C077B}"/>
              </a:ext>
            </a:extLst>
          </p:cNvPr>
          <p:cNvSpPr>
            <a:spLocks noGrp="1"/>
          </p:cNvSpPr>
          <p:nvPr>
            <p:ph idx="1"/>
          </p:nvPr>
        </p:nvSpPr>
        <p:spPr>
          <a:xfrm>
            <a:off x="581192" y="2180496"/>
            <a:ext cx="11034159" cy="3678303"/>
          </a:xfrm>
        </p:spPr>
        <p:txBody>
          <a:bodyPr/>
          <a:lstStyle/>
          <a:p>
            <a:pPr>
              <a:buFont typeface="Wingdings" panose="05000000000000000000" pitchFamily="2" charset="2"/>
              <a:buChar char="Ø"/>
            </a:pPr>
            <a:r>
              <a:rPr lang="en-GB" sz="2800" b="1" dirty="0"/>
              <a:t>Road</a:t>
            </a:r>
          </a:p>
          <a:p>
            <a:pPr>
              <a:buFont typeface="Wingdings" panose="05000000000000000000" pitchFamily="2" charset="2"/>
              <a:buChar char="Ø"/>
            </a:pPr>
            <a:r>
              <a:rPr lang="en-GB" sz="2800" b="1" dirty="0"/>
              <a:t>Buses </a:t>
            </a:r>
          </a:p>
          <a:p>
            <a:pPr>
              <a:buFont typeface="Wingdings" panose="05000000000000000000" pitchFamily="2" charset="2"/>
              <a:buChar char="Ø"/>
            </a:pPr>
            <a:r>
              <a:rPr lang="en-GB" sz="2800" b="1" dirty="0"/>
              <a:t>Trains</a:t>
            </a:r>
          </a:p>
          <a:p>
            <a:pPr>
              <a:buFont typeface="Wingdings" panose="05000000000000000000" pitchFamily="2" charset="2"/>
              <a:buChar char="Ø"/>
            </a:pPr>
            <a:r>
              <a:rPr lang="en-GB" sz="2800" b="1" dirty="0"/>
              <a:t>Environmental</a:t>
            </a:r>
          </a:p>
          <a:p>
            <a:pPr>
              <a:buFont typeface="Wingdings" panose="05000000000000000000" pitchFamily="2" charset="2"/>
              <a:buChar char="Ø"/>
            </a:pPr>
            <a:r>
              <a:rPr lang="en-GB" sz="2800" b="1" dirty="0"/>
              <a:t>Security Challenge</a:t>
            </a:r>
          </a:p>
          <a:p>
            <a:pPr>
              <a:buFont typeface="Wingdings" panose="05000000000000000000" pitchFamily="2" charset="2"/>
              <a:buChar char="Ø"/>
            </a:pPr>
            <a:r>
              <a:rPr lang="en-GB" sz="2800" b="1" dirty="0"/>
              <a:t>Financial Challenges </a:t>
            </a:r>
          </a:p>
          <a:p>
            <a:pPr marL="0" indent="0">
              <a:buNone/>
            </a:pPr>
            <a:endParaRPr lang="en-GB" dirty="0"/>
          </a:p>
        </p:txBody>
      </p:sp>
      <p:pic>
        <p:nvPicPr>
          <p:cNvPr id="6" name="Picture 5"/>
          <p:cNvPicPr>
            <a:picLocks noChangeAspect="1"/>
          </p:cNvPicPr>
          <p:nvPr/>
        </p:nvPicPr>
        <p:blipFill>
          <a:blip r:embed="rId3"/>
          <a:stretch>
            <a:fillRect/>
          </a:stretch>
        </p:blipFill>
        <p:spPr>
          <a:xfrm>
            <a:off x="765175" y="5535827"/>
            <a:ext cx="2109830" cy="1186250"/>
          </a:xfrm>
          <a:prstGeom prst="rect">
            <a:avLst/>
          </a:prstGeom>
        </p:spPr>
      </p:pic>
    </p:spTree>
    <p:extLst>
      <p:ext uri="{BB962C8B-B14F-4D97-AF65-F5344CB8AC3E}">
        <p14:creationId xmlns:p14="http://schemas.microsoft.com/office/powerpoint/2010/main" val="79753947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3000" b="1" dirty="0"/>
              <a:t>The challenges before modern technology</a:t>
            </a:r>
          </a:p>
        </p:txBody>
      </p:sp>
      <p:sp>
        <p:nvSpPr>
          <p:cNvPr id="3" name="Content Placeholder 2"/>
          <p:cNvSpPr>
            <a:spLocks noGrp="1"/>
          </p:cNvSpPr>
          <p:nvPr>
            <p:ph idx="1"/>
          </p:nvPr>
        </p:nvSpPr>
        <p:spPr>
          <a:xfrm>
            <a:off x="581192" y="2551471"/>
            <a:ext cx="11029615" cy="3604373"/>
          </a:xfrm>
        </p:spPr>
        <p:txBody>
          <a:bodyPr>
            <a:normAutofit fontScale="85000" lnSpcReduction="20000"/>
          </a:bodyPr>
          <a:lstStyle/>
          <a:p>
            <a:pPr marL="0" indent="0" algn="just">
              <a:buNone/>
            </a:pPr>
            <a:r>
              <a:rPr lang="en-GB" sz="2200" dirty="0"/>
              <a:t>Before the TFL was established, it used to be called London Regional Transport.  In the 80s , there was unprecedented increase in population with people </a:t>
            </a:r>
            <a:r>
              <a:rPr lang="en-GB" sz="2200" dirty="0" err="1"/>
              <a:t>people</a:t>
            </a:r>
            <a:r>
              <a:rPr lang="en-GB" sz="2200" dirty="0"/>
              <a:t> migrating from former colonies, like India, Nigeria, Ghana, West Indies and Asian countries to come to United Kingdom.  The majority of the immigration want to settle in London.  The challenge therefore is the need to keep London working and how to improve the infrastructure, most especially transportations.</a:t>
            </a:r>
          </a:p>
          <a:p>
            <a:pPr marL="0" indent="0" algn="just">
              <a:buNone/>
            </a:pPr>
            <a:r>
              <a:rPr lang="en-GB" sz="2200" dirty="0"/>
              <a:t>Transport Infrastructures are rails road busses and water ways  and how to make it more efficient and meet the need of the teeming population.</a:t>
            </a:r>
          </a:p>
          <a:p>
            <a:pPr marL="0" indent="0" algn="just">
              <a:buNone/>
            </a:pPr>
            <a:r>
              <a:rPr lang="en-GB" sz="2200" dirty="0"/>
              <a:t>The needs for new roads, new rails new trains and new buses.</a:t>
            </a:r>
          </a:p>
          <a:p>
            <a:pPr marL="0" indent="0" algn="just">
              <a:buNone/>
            </a:pPr>
            <a:r>
              <a:rPr lang="en-GB" sz="2200" dirty="0"/>
              <a:t>The breakdown of the challenges can be classified as follows. </a:t>
            </a:r>
          </a:p>
          <a:p>
            <a:pPr algn="just">
              <a:buFont typeface="Wingdings" panose="05000000000000000000" pitchFamily="2" charset="2"/>
              <a:buChar char="Ø"/>
            </a:pPr>
            <a:r>
              <a:rPr lang="en-GB" sz="2200" dirty="0"/>
              <a:t>Roads – road resurfacing, road widening and create more road network.  Maintaining the roads to reduce delays and to have a smooth and friendly.  How to reduce congestions on the roads.  Congested road became a major problem for London and these becoming dis-incentive for major or potential investors. </a:t>
            </a:r>
          </a:p>
          <a:p>
            <a:pPr marL="0" indent="0">
              <a:buNone/>
            </a:pPr>
            <a:endParaRPr lang="en-GB" dirty="0"/>
          </a:p>
        </p:txBody>
      </p:sp>
      <p:pic>
        <p:nvPicPr>
          <p:cNvPr id="6" name="Picture 5"/>
          <p:cNvPicPr>
            <a:picLocks noChangeAspect="1"/>
          </p:cNvPicPr>
          <p:nvPr/>
        </p:nvPicPr>
        <p:blipFill>
          <a:blip r:embed="rId2"/>
          <a:stretch>
            <a:fillRect/>
          </a:stretch>
        </p:blipFill>
        <p:spPr>
          <a:xfrm>
            <a:off x="712166" y="5857461"/>
            <a:ext cx="2109830" cy="821844"/>
          </a:xfrm>
          <a:prstGeom prst="rect">
            <a:avLst/>
          </a:prstGeom>
        </p:spPr>
      </p:pic>
    </p:spTree>
    <p:extLst>
      <p:ext uri="{BB962C8B-B14F-4D97-AF65-F5344CB8AC3E}">
        <p14:creationId xmlns:p14="http://schemas.microsoft.com/office/powerpoint/2010/main" val="36555566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circle(in)">
                                      <p:cBhvr>
                                        <p:cTn id="7" dur="2000"/>
                                        <p:tgtEl>
                                          <p:spTgt spid="3">
                                            <p:txEl>
                                              <p:pRg st="0" end="0"/>
                                            </p:txEl>
                                          </p:spTgt>
                                        </p:tgtEl>
                                      </p:cBhvr>
                                    </p:animEffect>
                                  </p:childTnLst>
                                </p:cTn>
                              </p:par>
                              <p:par>
                                <p:cTn id="8" presetID="6" presetClass="entr" presetSubtype="16" fill="hold"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circle(in)">
                                      <p:cBhvr>
                                        <p:cTn id="10" dur="2000"/>
                                        <p:tgtEl>
                                          <p:spTgt spid="3">
                                            <p:txEl>
                                              <p:pRg st="1" end="1"/>
                                            </p:txEl>
                                          </p:spTgt>
                                        </p:tgtEl>
                                      </p:cBhvr>
                                    </p:animEffect>
                                  </p:childTnLst>
                                </p:cTn>
                              </p:par>
                              <p:par>
                                <p:cTn id="11" presetID="6" presetClass="entr" presetSubtype="16"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circle(in)">
                                      <p:cBhvr>
                                        <p:cTn id="13" dur="2000"/>
                                        <p:tgtEl>
                                          <p:spTgt spid="3">
                                            <p:txEl>
                                              <p:pRg st="2" end="2"/>
                                            </p:txEl>
                                          </p:spTgt>
                                        </p:tgtEl>
                                      </p:cBhvr>
                                    </p:animEffect>
                                  </p:childTnLst>
                                </p:cTn>
                              </p:par>
                              <p:par>
                                <p:cTn id="14" presetID="6" presetClass="entr" presetSubtype="16" fill="hold" nodeType="withEffect">
                                  <p:stCondLst>
                                    <p:cond delay="0"/>
                                  </p:stCondLst>
                                  <p:childTnLst>
                                    <p:set>
                                      <p:cBhvr>
                                        <p:cTn id="15" dur="1" fill="hold">
                                          <p:stCondLst>
                                            <p:cond delay="0"/>
                                          </p:stCondLst>
                                        </p:cTn>
                                        <p:tgtEl>
                                          <p:spTgt spid="3">
                                            <p:txEl>
                                              <p:pRg st="3" end="3"/>
                                            </p:txEl>
                                          </p:spTgt>
                                        </p:tgtEl>
                                        <p:attrNameLst>
                                          <p:attrName>style.visibility</p:attrName>
                                        </p:attrNameLst>
                                      </p:cBhvr>
                                      <p:to>
                                        <p:strVal val="visible"/>
                                      </p:to>
                                    </p:set>
                                    <p:animEffect transition="in" filter="circle(in)">
                                      <p:cBhvr>
                                        <p:cTn id="16" dur="2000"/>
                                        <p:tgtEl>
                                          <p:spTgt spid="3">
                                            <p:txEl>
                                              <p:pRg st="3" end="3"/>
                                            </p:txEl>
                                          </p:spTgt>
                                        </p:tgtEl>
                                      </p:cBhvr>
                                    </p:animEffect>
                                  </p:childTnLst>
                                </p:cTn>
                              </p:par>
                              <p:par>
                                <p:cTn id="17" presetID="6" presetClass="entr" presetSubtype="16" fill="hold"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Effect transition="in" filter="circle(in)">
                                      <p:cBhvr>
                                        <p:cTn id="19" dur="20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a:t>The challenges before modern technology</a:t>
            </a:r>
          </a:p>
        </p:txBody>
      </p:sp>
      <p:sp>
        <p:nvSpPr>
          <p:cNvPr id="3" name="Content Placeholder 2"/>
          <p:cNvSpPr>
            <a:spLocks noGrp="1"/>
          </p:cNvSpPr>
          <p:nvPr>
            <p:ph idx="1"/>
          </p:nvPr>
        </p:nvSpPr>
        <p:spPr>
          <a:xfrm>
            <a:off x="581193" y="1828800"/>
            <a:ext cx="11029615" cy="1828801"/>
          </a:xfrm>
        </p:spPr>
        <p:txBody>
          <a:bodyPr/>
          <a:lstStyle/>
          <a:p>
            <a:pPr>
              <a:buFont typeface="Wingdings" panose="05000000000000000000" pitchFamily="2" charset="2"/>
              <a:buChar char="Ø"/>
            </a:pPr>
            <a:r>
              <a:rPr lang="en-GB" sz="2000" dirty="0"/>
              <a:t>Buses -  There were delays in buses turning up at the bus stops that made it overcrowding.  Frequent breakdown of buses on the road, due to poor maintenance culture.</a:t>
            </a:r>
          </a:p>
          <a:p>
            <a:pPr marL="0" indent="0">
              <a:buNone/>
            </a:pPr>
            <a:endParaRPr lang="en-GB" dirty="0"/>
          </a:p>
        </p:txBody>
      </p:sp>
      <p:pic>
        <p:nvPicPr>
          <p:cNvPr id="4" name="Picture 2" descr="Image result for overcrowded buses before technology"/>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70421" y="3009234"/>
            <a:ext cx="6483178" cy="3273812"/>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p:cNvPicPr>
            <a:picLocks noChangeAspect="1"/>
          </p:cNvPicPr>
          <p:nvPr/>
        </p:nvPicPr>
        <p:blipFill>
          <a:blip r:embed="rId3"/>
          <a:stretch>
            <a:fillRect/>
          </a:stretch>
        </p:blipFill>
        <p:spPr>
          <a:xfrm>
            <a:off x="781651" y="5671750"/>
            <a:ext cx="2109830" cy="1186250"/>
          </a:xfrm>
          <a:prstGeom prst="rect">
            <a:avLst/>
          </a:prstGeom>
        </p:spPr>
      </p:pic>
    </p:spTree>
    <p:extLst>
      <p:ext uri="{BB962C8B-B14F-4D97-AF65-F5344CB8AC3E}">
        <p14:creationId xmlns:p14="http://schemas.microsoft.com/office/powerpoint/2010/main" val="16136836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arn(inVertical)">
                                      <p:cBhvr>
                                        <p:cTn id="7"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3000" b="1" dirty="0"/>
              <a:t>The challenges before modern technology</a:t>
            </a:r>
          </a:p>
        </p:txBody>
      </p:sp>
      <p:sp>
        <p:nvSpPr>
          <p:cNvPr id="3" name="Content Placeholder 2"/>
          <p:cNvSpPr>
            <a:spLocks noGrp="1"/>
          </p:cNvSpPr>
          <p:nvPr>
            <p:ph idx="1"/>
          </p:nvPr>
        </p:nvSpPr>
        <p:spPr>
          <a:xfrm>
            <a:off x="425617" y="1941600"/>
            <a:ext cx="11029615" cy="1946660"/>
          </a:xfrm>
        </p:spPr>
        <p:txBody>
          <a:bodyPr/>
          <a:lstStyle/>
          <a:p>
            <a:pPr>
              <a:buFont typeface="Wingdings" panose="05000000000000000000" pitchFamily="2" charset="2"/>
              <a:buChar char="Ø"/>
            </a:pPr>
            <a:r>
              <a:rPr lang="en-GB" sz="2400" dirty="0"/>
              <a:t>Trains -  Delays at the station and overcrowding.  The challenge is how to increase the number of trains and how to maintain and those that used as maintenance of the tracks and the train network too.</a:t>
            </a:r>
          </a:p>
          <a:p>
            <a:pPr marL="0" indent="0">
              <a:buNone/>
            </a:pPr>
            <a:endParaRPr lang="en-GB" dirty="0"/>
          </a:p>
        </p:txBody>
      </p:sp>
      <p:pic>
        <p:nvPicPr>
          <p:cNvPr id="2050" name="Picture 2" descr="Image result for overcrowded  trains&quot;"/>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878737" y="3255749"/>
            <a:ext cx="5857875" cy="2811419"/>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p:cNvPicPr>
            <a:picLocks noChangeAspect="1"/>
          </p:cNvPicPr>
          <p:nvPr/>
        </p:nvPicPr>
        <p:blipFill>
          <a:blip r:embed="rId3"/>
          <a:stretch>
            <a:fillRect/>
          </a:stretch>
        </p:blipFill>
        <p:spPr>
          <a:xfrm>
            <a:off x="768907" y="5774724"/>
            <a:ext cx="2109830" cy="1083276"/>
          </a:xfrm>
          <a:prstGeom prst="rect">
            <a:avLst/>
          </a:prstGeom>
        </p:spPr>
      </p:pic>
    </p:spTree>
    <p:extLst>
      <p:ext uri="{BB962C8B-B14F-4D97-AF65-F5344CB8AC3E}">
        <p14:creationId xmlns:p14="http://schemas.microsoft.com/office/powerpoint/2010/main" val="21662698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9"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a:t>The challenges before modern technology</a:t>
            </a:r>
          </a:p>
        </p:txBody>
      </p:sp>
      <p:sp>
        <p:nvSpPr>
          <p:cNvPr id="3" name="Content Placeholder 2"/>
          <p:cNvSpPr>
            <a:spLocks noGrp="1"/>
          </p:cNvSpPr>
          <p:nvPr>
            <p:ph idx="1"/>
          </p:nvPr>
        </p:nvSpPr>
        <p:spPr>
          <a:xfrm>
            <a:off x="581192" y="2180496"/>
            <a:ext cx="11029615" cy="3149385"/>
          </a:xfrm>
        </p:spPr>
        <p:txBody>
          <a:bodyPr/>
          <a:lstStyle/>
          <a:p>
            <a:pPr>
              <a:buFont typeface="Wingdings" panose="05000000000000000000" pitchFamily="2" charset="2"/>
              <a:buChar char="Ø"/>
            </a:pPr>
            <a:r>
              <a:rPr lang="en-GB" sz="2000" dirty="0"/>
              <a:t>Environmental – the pollution in London became so serious with emission of carbon dioxide into the atmosphere and people especially children having breathing difficulties.</a:t>
            </a:r>
          </a:p>
          <a:p>
            <a:pPr>
              <a:buFont typeface="Wingdings" panose="05000000000000000000" pitchFamily="2" charset="2"/>
              <a:buChar char="Ø"/>
            </a:pPr>
            <a:r>
              <a:rPr lang="en-GB" sz="2000" dirty="0"/>
              <a:t>Security Challenge – It needs improvement in security in London Transport, like buses, rails and water ways for the safety and security of the commuters.</a:t>
            </a:r>
          </a:p>
          <a:p>
            <a:pPr>
              <a:buFont typeface="Wingdings" panose="05000000000000000000" pitchFamily="2" charset="2"/>
              <a:buChar char="Ø"/>
            </a:pPr>
            <a:r>
              <a:rPr lang="en-GB" sz="2000" dirty="0"/>
              <a:t>Financial Challenge – the need to improve the infrastructure with limited resources available.  </a:t>
            </a:r>
          </a:p>
          <a:p>
            <a:pPr marL="0" indent="0">
              <a:buNone/>
            </a:pPr>
            <a:r>
              <a:rPr lang="en-GB" sz="2000" dirty="0"/>
              <a:t>     These are some of the challenges that necessities using technology to improve transport infrastructures. </a:t>
            </a:r>
          </a:p>
          <a:p>
            <a:pPr marL="0" indent="0">
              <a:buNone/>
            </a:pPr>
            <a:endParaRPr lang="en-GB" dirty="0"/>
          </a:p>
        </p:txBody>
      </p:sp>
      <p:pic>
        <p:nvPicPr>
          <p:cNvPr id="6" name="Picture 5"/>
          <p:cNvPicPr>
            <a:picLocks noChangeAspect="1"/>
          </p:cNvPicPr>
          <p:nvPr/>
        </p:nvPicPr>
        <p:blipFill>
          <a:blip r:embed="rId2"/>
          <a:stretch>
            <a:fillRect/>
          </a:stretch>
        </p:blipFill>
        <p:spPr>
          <a:xfrm>
            <a:off x="781650" y="5671750"/>
            <a:ext cx="2109830" cy="1186250"/>
          </a:xfrm>
          <a:prstGeom prst="rect">
            <a:avLst/>
          </a:prstGeom>
        </p:spPr>
      </p:pic>
      <p:sp>
        <p:nvSpPr>
          <p:cNvPr id="5" name="Rectangle 4">
            <a:extLst>
              <a:ext uri="{FF2B5EF4-FFF2-40B4-BE49-F238E27FC236}">
                <a16:creationId xmlns:a16="http://schemas.microsoft.com/office/drawing/2014/main" id="{AAB16550-D8B1-446E-A2F0-999D2E526E72}"/>
              </a:ext>
            </a:extLst>
          </p:cNvPr>
          <p:cNvSpPr/>
          <p:nvPr/>
        </p:nvSpPr>
        <p:spPr>
          <a:xfrm>
            <a:off x="3498574" y="5523039"/>
            <a:ext cx="8204998" cy="9144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GB" sz="1400" dirty="0"/>
              <a:t>1 M.G. Richards(2006) the mayor’s challenge, 2 Transport for London (2017) challenge and opportunity for London Network. 3 Ken Livingstone (mayor of London) (2007) The challenge of driving through change.</a:t>
            </a:r>
          </a:p>
        </p:txBody>
      </p:sp>
    </p:spTree>
    <p:extLst>
      <p:ext uri="{BB962C8B-B14F-4D97-AF65-F5344CB8AC3E}">
        <p14:creationId xmlns:p14="http://schemas.microsoft.com/office/powerpoint/2010/main" val="1012154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 calcmode="lin" valueType="num">
                                      <p:cBhvr additive="base">
                                        <p:cTn id="1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a:latin typeface="AcmeFont" pitchFamily="2" charset="0"/>
              </a:rPr>
              <a:t>Impact of technology introduced</a:t>
            </a:r>
          </a:p>
        </p:txBody>
      </p:sp>
      <p:sp>
        <p:nvSpPr>
          <p:cNvPr id="3" name="Content Placeholder 2"/>
          <p:cNvSpPr>
            <a:spLocks noGrp="1"/>
          </p:cNvSpPr>
          <p:nvPr>
            <p:ph idx="1"/>
          </p:nvPr>
        </p:nvSpPr>
        <p:spPr/>
        <p:txBody>
          <a:bodyPr/>
          <a:lstStyle/>
          <a:p>
            <a:pPr>
              <a:buFont typeface="Wingdings" panose="05000000000000000000" pitchFamily="2" charset="2"/>
              <a:buChar char="Ø"/>
            </a:pPr>
            <a:r>
              <a:rPr lang="en-GB" sz="2000" dirty="0"/>
              <a:t>Environmental Impact</a:t>
            </a:r>
          </a:p>
          <a:p>
            <a:pPr marL="305435" indent="-305435">
              <a:buFont typeface="Wingdings" panose="05000000000000000000" pitchFamily="2" charset="2"/>
              <a:buChar char="Ø"/>
            </a:pPr>
            <a:r>
              <a:rPr lang="en-GB" sz="2000" dirty="0"/>
              <a:t>Safety Standard  </a:t>
            </a:r>
          </a:p>
          <a:p>
            <a:pPr marL="305435" indent="-305435">
              <a:buFont typeface="Wingdings" panose="05000000000000000000" pitchFamily="2" charset="2"/>
              <a:buChar char="Ø"/>
            </a:pPr>
            <a:r>
              <a:rPr lang="en-GB" sz="2000" dirty="0"/>
              <a:t>Online Apps – Time Table </a:t>
            </a:r>
          </a:p>
          <a:p>
            <a:pPr marL="305435" indent="-305435">
              <a:buFont typeface="Wingdings" panose="05000000000000000000" pitchFamily="2" charset="2"/>
              <a:buChar char="Ø"/>
            </a:pPr>
            <a:r>
              <a:rPr lang="en-GB" sz="2000" dirty="0"/>
              <a:t> Fire Safety Measure </a:t>
            </a:r>
          </a:p>
          <a:p>
            <a:pPr>
              <a:buFont typeface="Wingdings" panose="05000000000000000000" pitchFamily="2" charset="2"/>
              <a:buChar char="Ø"/>
            </a:pPr>
            <a:endParaRPr lang="en-GB" dirty="0"/>
          </a:p>
          <a:p>
            <a:pPr>
              <a:buFont typeface="Wingdings" panose="05000000000000000000" pitchFamily="2" charset="2"/>
              <a:buChar char="Ø"/>
            </a:pPr>
            <a:endParaRPr lang="en-GB" dirty="0"/>
          </a:p>
        </p:txBody>
      </p:sp>
      <p:pic>
        <p:nvPicPr>
          <p:cNvPr id="6" name="Picture 5"/>
          <p:cNvPicPr>
            <a:picLocks noChangeAspect="1"/>
          </p:cNvPicPr>
          <p:nvPr/>
        </p:nvPicPr>
        <p:blipFill>
          <a:blip r:embed="rId2"/>
          <a:stretch>
            <a:fillRect/>
          </a:stretch>
        </p:blipFill>
        <p:spPr>
          <a:xfrm>
            <a:off x="765175" y="5535827"/>
            <a:ext cx="2109830" cy="1186250"/>
          </a:xfrm>
          <a:prstGeom prst="rect">
            <a:avLst/>
          </a:prstGeom>
        </p:spPr>
      </p:pic>
    </p:spTree>
    <p:extLst>
      <p:ext uri="{BB962C8B-B14F-4D97-AF65-F5344CB8AC3E}">
        <p14:creationId xmlns:p14="http://schemas.microsoft.com/office/powerpoint/2010/main" val="31932624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4" presetClass="emph" presetSubtype="0" fill="hold" nodeType="clickEffect">
                                  <p:stCondLst>
                                    <p:cond delay="0"/>
                                  </p:stCondLst>
                                  <p:iterate type="lt">
                                    <p:tmPct val="10000"/>
                                  </p:iterate>
                                  <p:childTnLst>
                                    <p:animMotion origin="layout" path="M -4.375E-6 -0.00741 L -4.375E-6 -0.07963 " pathEditMode="relative" rAng="0" ptsTypes="AA">
                                      <p:cBhvr>
                                        <p:cTn id="6" dur="250" accel="50000" decel="50000" autoRev="1" fill="hold">
                                          <p:stCondLst>
                                            <p:cond delay="0"/>
                                          </p:stCondLst>
                                        </p:cTn>
                                        <p:tgtEl>
                                          <p:spTgt spid="3">
                                            <p:txEl>
                                              <p:pRg st="0" end="0"/>
                                            </p:txEl>
                                          </p:spTgt>
                                        </p:tgtEl>
                                        <p:attrNameLst>
                                          <p:attrName>ppt_x</p:attrName>
                                          <p:attrName>ppt_y</p:attrName>
                                        </p:attrNameLst>
                                      </p:cBhvr>
                                      <p:rCtr x="0" y="-3611"/>
                                    </p:animMotion>
                                    <p:animRot by="1500000">
                                      <p:cBhvr>
                                        <p:cTn id="7" dur="125" fill="hold">
                                          <p:stCondLst>
                                            <p:cond delay="0"/>
                                          </p:stCondLst>
                                        </p:cTn>
                                        <p:tgtEl>
                                          <p:spTgt spid="3">
                                            <p:txEl>
                                              <p:pRg st="0" end="0"/>
                                            </p:txEl>
                                          </p:spTgt>
                                        </p:tgtEl>
                                        <p:attrNameLst>
                                          <p:attrName>r</p:attrName>
                                        </p:attrNameLst>
                                      </p:cBhvr>
                                    </p:animRot>
                                    <p:animRot by="-1500000">
                                      <p:cBhvr>
                                        <p:cTn id="8" dur="125" fill="hold">
                                          <p:stCondLst>
                                            <p:cond delay="125"/>
                                          </p:stCondLst>
                                        </p:cTn>
                                        <p:tgtEl>
                                          <p:spTgt spid="3">
                                            <p:txEl>
                                              <p:pRg st="0" end="0"/>
                                            </p:txEl>
                                          </p:spTgt>
                                        </p:tgtEl>
                                        <p:attrNameLst>
                                          <p:attrName>r</p:attrName>
                                        </p:attrNameLst>
                                      </p:cBhvr>
                                    </p:animRot>
                                    <p:animRot by="-1500000">
                                      <p:cBhvr>
                                        <p:cTn id="9" dur="125" fill="hold">
                                          <p:stCondLst>
                                            <p:cond delay="250"/>
                                          </p:stCondLst>
                                        </p:cTn>
                                        <p:tgtEl>
                                          <p:spTgt spid="3">
                                            <p:txEl>
                                              <p:pRg st="0" end="0"/>
                                            </p:txEl>
                                          </p:spTgt>
                                        </p:tgtEl>
                                        <p:attrNameLst>
                                          <p:attrName>r</p:attrName>
                                        </p:attrNameLst>
                                      </p:cBhvr>
                                    </p:animRot>
                                    <p:animRot by="1500000">
                                      <p:cBhvr>
                                        <p:cTn id="10" dur="125" fill="hold">
                                          <p:stCondLst>
                                            <p:cond delay="375"/>
                                          </p:stCondLst>
                                        </p:cTn>
                                        <p:tgtEl>
                                          <p:spTgt spid="3">
                                            <p:txEl>
                                              <p:pRg st="0" end="0"/>
                                            </p:txEl>
                                          </p:spTgt>
                                        </p:tgtEl>
                                        <p:attrNameLst>
                                          <p:attrName>r</p:attrName>
                                        </p:attrNameLst>
                                      </p:cBhvr>
                                    </p:animRot>
                                  </p:childTnLst>
                                </p:cTn>
                              </p:par>
                              <p:par>
                                <p:cTn id="11" presetID="34" presetClass="emph" presetSubtype="0" fill="hold" nodeType="withEffect">
                                  <p:stCondLst>
                                    <p:cond delay="0"/>
                                  </p:stCondLst>
                                  <p:iterate type="lt">
                                    <p:tmPct val="10000"/>
                                  </p:iterate>
                                  <p:childTnLst>
                                    <p:animMotion origin="layout" path="M -2.08333E-7 -0.0074 L -2.08333E-7 -0.07963 " pathEditMode="relative" rAng="0" ptsTypes="AA">
                                      <p:cBhvr>
                                        <p:cTn id="12" dur="250" accel="50000" decel="50000" autoRev="1" fill="hold">
                                          <p:stCondLst>
                                            <p:cond delay="0"/>
                                          </p:stCondLst>
                                        </p:cTn>
                                        <p:tgtEl>
                                          <p:spTgt spid="3">
                                            <p:txEl>
                                              <p:pRg st="1" end="1"/>
                                            </p:txEl>
                                          </p:spTgt>
                                        </p:tgtEl>
                                        <p:attrNameLst>
                                          <p:attrName>ppt_x</p:attrName>
                                          <p:attrName>ppt_y</p:attrName>
                                        </p:attrNameLst>
                                      </p:cBhvr>
                                      <p:rCtr x="0" y="-3611"/>
                                    </p:animMotion>
                                    <p:animRot by="1500000">
                                      <p:cBhvr>
                                        <p:cTn id="13" dur="125" fill="hold">
                                          <p:stCondLst>
                                            <p:cond delay="0"/>
                                          </p:stCondLst>
                                        </p:cTn>
                                        <p:tgtEl>
                                          <p:spTgt spid="3">
                                            <p:txEl>
                                              <p:pRg st="1" end="1"/>
                                            </p:txEl>
                                          </p:spTgt>
                                        </p:tgtEl>
                                        <p:attrNameLst>
                                          <p:attrName>r</p:attrName>
                                        </p:attrNameLst>
                                      </p:cBhvr>
                                    </p:animRot>
                                    <p:animRot by="-1500000">
                                      <p:cBhvr>
                                        <p:cTn id="14" dur="125" fill="hold">
                                          <p:stCondLst>
                                            <p:cond delay="125"/>
                                          </p:stCondLst>
                                        </p:cTn>
                                        <p:tgtEl>
                                          <p:spTgt spid="3">
                                            <p:txEl>
                                              <p:pRg st="1" end="1"/>
                                            </p:txEl>
                                          </p:spTgt>
                                        </p:tgtEl>
                                        <p:attrNameLst>
                                          <p:attrName>r</p:attrName>
                                        </p:attrNameLst>
                                      </p:cBhvr>
                                    </p:animRot>
                                    <p:animRot by="-1500000">
                                      <p:cBhvr>
                                        <p:cTn id="15" dur="125" fill="hold">
                                          <p:stCondLst>
                                            <p:cond delay="250"/>
                                          </p:stCondLst>
                                        </p:cTn>
                                        <p:tgtEl>
                                          <p:spTgt spid="3">
                                            <p:txEl>
                                              <p:pRg st="1" end="1"/>
                                            </p:txEl>
                                          </p:spTgt>
                                        </p:tgtEl>
                                        <p:attrNameLst>
                                          <p:attrName>r</p:attrName>
                                        </p:attrNameLst>
                                      </p:cBhvr>
                                    </p:animRot>
                                    <p:animRot by="1500000">
                                      <p:cBhvr>
                                        <p:cTn id="16" dur="125" fill="hold">
                                          <p:stCondLst>
                                            <p:cond delay="375"/>
                                          </p:stCondLst>
                                        </p:cTn>
                                        <p:tgtEl>
                                          <p:spTgt spid="3">
                                            <p:txEl>
                                              <p:pRg st="1" end="1"/>
                                            </p:txEl>
                                          </p:spTgt>
                                        </p:tgtEl>
                                        <p:attrNameLst>
                                          <p:attrName>r</p:attrName>
                                        </p:attrNameLst>
                                      </p:cBhvr>
                                    </p:animRot>
                                  </p:childTnLst>
                                </p:cTn>
                              </p:par>
                              <p:par>
                                <p:cTn id="17" presetID="34" presetClass="emph" presetSubtype="0" fill="hold" nodeType="withEffect">
                                  <p:stCondLst>
                                    <p:cond delay="0"/>
                                  </p:stCondLst>
                                  <p:iterate type="lt">
                                    <p:tmPct val="10000"/>
                                  </p:iterate>
                                  <p:childTnLst>
                                    <p:animMotion origin="layout" path="M 3.95833E-6 -0.00741 L 3.95833E-6 -0.07963 " pathEditMode="relative" rAng="0" ptsTypes="AA">
                                      <p:cBhvr>
                                        <p:cTn id="18" dur="250" accel="50000" decel="50000" autoRev="1" fill="hold">
                                          <p:stCondLst>
                                            <p:cond delay="0"/>
                                          </p:stCondLst>
                                        </p:cTn>
                                        <p:tgtEl>
                                          <p:spTgt spid="3">
                                            <p:txEl>
                                              <p:pRg st="2" end="2"/>
                                            </p:txEl>
                                          </p:spTgt>
                                        </p:tgtEl>
                                        <p:attrNameLst>
                                          <p:attrName>ppt_x</p:attrName>
                                          <p:attrName>ppt_y</p:attrName>
                                        </p:attrNameLst>
                                      </p:cBhvr>
                                      <p:rCtr x="0" y="-3611"/>
                                    </p:animMotion>
                                    <p:animRot by="1500000">
                                      <p:cBhvr>
                                        <p:cTn id="19" dur="125" fill="hold">
                                          <p:stCondLst>
                                            <p:cond delay="0"/>
                                          </p:stCondLst>
                                        </p:cTn>
                                        <p:tgtEl>
                                          <p:spTgt spid="3">
                                            <p:txEl>
                                              <p:pRg st="2" end="2"/>
                                            </p:txEl>
                                          </p:spTgt>
                                        </p:tgtEl>
                                        <p:attrNameLst>
                                          <p:attrName>r</p:attrName>
                                        </p:attrNameLst>
                                      </p:cBhvr>
                                    </p:animRot>
                                    <p:animRot by="-1500000">
                                      <p:cBhvr>
                                        <p:cTn id="20" dur="125" fill="hold">
                                          <p:stCondLst>
                                            <p:cond delay="125"/>
                                          </p:stCondLst>
                                        </p:cTn>
                                        <p:tgtEl>
                                          <p:spTgt spid="3">
                                            <p:txEl>
                                              <p:pRg st="2" end="2"/>
                                            </p:txEl>
                                          </p:spTgt>
                                        </p:tgtEl>
                                        <p:attrNameLst>
                                          <p:attrName>r</p:attrName>
                                        </p:attrNameLst>
                                      </p:cBhvr>
                                    </p:animRot>
                                    <p:animRot by="-1500000">
                                      <p:cBhvr>
                                        <p:cTn id="21" dur="125" fill="hold">
                                          <p:stCondLst>
                                            <p:cond delay="250"/>
                                          </p:stCondLst>
                                        </p:cTn>
                                        <p:tgtEl>
                                          <p:spTgt spid="3">
                                            <p:txEl>
                                              <p:pRg st="2" end="2"/>
                                            </p:txEl>
                                          </p:spTgt>
                                        </p:tgtEl>
                                        <p:attrNameLst>
                                          <p:attrName>r</p:attrName>
                                        </p:attrNameLst>
                                      </p:cBhvr>
                                    </p:animRot>
                                    <p:animRot by="1500000">
                                      <p:cBhvr>
                                        <p:cTn id="22" dur="125" fill="hold">
                                          <p:stCondLst>
                                            <p:cond delay="375"/>
                                          </p:stCondLst>
                                        </p:cTn>
                                        <p:tgtEl>
                                          <p:spTgt spid="3">
                                            <p:txEl>
                                              <p:pRg st="2" end="2"/>
                                            </p:txEl>
                                          </p:spTgt>
                                        </p:tgtEl>
                                        <p:attrNameLst>
                                          <p:attrName>r</p:attrName>
                                        </p:attrNameLst>
                                      </p:cBhvr>
                                    </p:animRot>
                                  </p:childTnLst>
                                </p:cTn>
                              </p:par>
                              <p:par>
                                <p:cTn id="23" presetID="34" presetClass="emph" presetSubtype="0" fill="hold" nodeType="withEffect">
                                  <p:stCondLst>
                                    <p:cond delay="0"/>
                                  </p:stCondLst>
                                  <p:iterate type="lt">
                                    <p:tmPct val="10000"/>
                                  </p:iterate>
                                  <p:childTnLst>
                                    <p:animMotion origin="layout" path="M 3.95833E-6 -0.00741 L 3.95833E-6 -0.07963 " pathEditMode="relative" rAng="0" ptsTypes="AA">
                                      <p:cBhvr>
                                        <p:cTn id="24" dur="250" accel="50000" decel="50000" autoRev="1" fill="hold">
                                          <p:stCondLst>
                                            <p:cond delay="0"/>
                                          </p:stCondLst>
                                        </p:cTn>
                                        <p:tgtEl>
                                          <p:spTgt spid="3">
                                            <p:txEl>
                                              <p:pRg st="3" end="3"/>
                                            </p:txEl>
                                          </p:spTgt>
                                        </p:tgtEl>
                                        <p:attrNameLst>
                                          <p:attrName>ppt_x</p:attrName>
                                          <p:attrName>ppt_y</p:attrName>
                                        </p:attrNameLst>
                                      </p:cBhvr>
                                      <p:rCtr x="0" y="-3611"/>
                                    </p:animMotion>
                                    <p:animRot by="1500000">
                                      <p:cBhvr>
                                        <p:cTn id="25" dur="125" fill="hold">
                                          <p:stCondLst>
                                            <p:cond delay="0"/>
                                          </p:stCondLst>
                                        </p:cTn>
                                        <p:tgtEl>
                                          <p:spTgt spid="3">
                                            <p:txEl>
                                              <p:pRg st="3" end="3"/>
                                            </p:txEl>
                                          </p:spTgt>
                                        </p:tgtEl>
                                        <p:attrNameLst>
                                          <p:attrName>r</p:attrName>
                                        </p:attrNameLst>
                                      </p:cBhvr>
                                    </p:animRot>
                                    <p:animRot by="-1500000">
                                      <p:cBhvr>
                                        <p:cTn id="26" dur="125" fill="hold">
                                          <p:stCondLst>
                                            <p:cond delay="125"/>
                                          </p:stCondLst>
                                        </p:cTn>
                                        <p:tgtEl>
                                          <p:spTgt spid="3">
                                            <p:txEl>
                                              <p:pRg st="3" end="3"/>
                                            </p:txEl>
                                          </p:spTgt>
                                        </p:tgtEl>
                                        <p:attrNameLst>
                                          <p:attrName>r</p:attrName>
                                        </p:attrNameLst>
                                      </p:cBhvr>
                                    </p:animRot>
                                    <p:animRot by="-1500000">
                                      <p:cBhvr>
                                        <p:cTn id="27" dur="125" fill="hold">
                                          <p:stCondLst>
                                            <p:cond delay="250"/>
                                          </p:stCondLst>
                                        </p:cTn>
                                        <p:tgtEl>
                                          <p:spTgt spid="3">
                                            <p:txEl>
                                              <p:pRg st="3" end="3"/>
                                            </p:txEl>
                                          </p:spTgt>
                                        </p:tgtEl>
                                        <p:attrNameLst>
                                          <p:attrName>r</p:attrName>
                                        </p:attrNameLst>
                                      </p:cBhvr>
                                    </p:animRot>
                                    <p:animRot by="1500000">
                                      <p:cBhvr>
                                        <p:cTn id="28" dur="125" fill="hold">
                                          <p:stCondLst>
                                            <p:cond delay="375"/>
                                          </p:stCondLst>
                                        </p:cTn>
                                        <p:tgtEl>
                                          <p:spTgt spid="3">
                                            <p:txEl>
                                              <p:pRg st="3" end="3"/>
                                            </p:txEl>
                                          </p:spTgt>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1D76E7-CE9C-49EC-B65E-CCFFD8E82F50}"/>
              </a:ext>
            </a:extLst>
          </p:cNvPr>
          <p:cNvSpPr>
            <a:spLocks noGrp="1"/>
          </p:cNvSpPr>
          <p:nvPr>
            <p:ph type="title"/>
          </p:nvPr>
        </p:nvSpPr>
        <p:spPr/>
        <p:txBody>
          <a:bodyPr/>
          <a:lstStyle/>
          <a:p>
            <a:pPr algn="ctr"/>
            <a:r>
              <a:rPr lang="en-GB" b="1" dirty="0">
                <a:latin typeface="AcmeFont" pitchFamily="2" charset="0"/>
              </a:rPr>
              <a:t>Impact of technology introduced</a:t>
            </a:r>
          </a:p>
        </p:txBody>
      </p:sp>
      <p:sp>
        <p:nvSpPr>
          <p:cNvPr id="3" name="Content Placeholder 2">
            <a:extLst>
              <a:ext uri="{FF2B5EF4-FFF2-40B4-BE49-F238E27FC236}">
                <a16:creationId xmlns:a16="http://schemas.microsoft.com/office/drawing/2014/main" id="{1F501177-70DE-49FC-A512-CD4A9976481F}"/>
              </a:ext>
            </a:extLst>
          </p:cNvPr>
          <p:cNvSpPr>
            <a:spLocks noGrp="1"/>
          </p:cNvSpPr>
          <p:nvPr>
            <p:ph sz="half" idx="1"/>
          </p:nvPr>
        </p:nvSpPr>
        <p:spPr/>
        <p:txBody>
          <a:bodyPr>
            <a:normAutofit/>
          </a:bodyPr>
          <a:lstStyle/>
          <a:p>
            <a:pPr marL="305435" indent="-305435" algn="just">
              <a:buFont typeface="Wingdings" panose="05000000000000000000" pitchFamily="2" charset="2"/>
              <a:buChar char="Ø"/>
            </a:pPr>
            <a:r>
              <a:rPr lang="en-GB" sz="1400" b="1" dirty="0">
                <a:solidFill>
                  <a:srgbClr val="002060"/>
                </a:solidFill>
              </a:rPr>
              <a:t>Safety Standard</a:t>
            </a:r>
            <a:r>
              <a:rPr lang="en-GB" sz="1400" b="1" dirty="0"/>
              <a:t> </a:t>
            </a:r>
            <a:r>
              <a:rPr lang="en-GB" sz="1400" dirty="0"/>
              <a:t>- the newly introduced technology in public transport is that it causes less accidents and tries to reduce human error whilst driving. This is done through an automatic breaking system that is fitted onto modern day busses which allow the technology, built in the bus, to detect surroundings and react to any pending accidents. This reduces the danger of a bus crashing and injuring many of its passengers aboard.</a:t>
            </a:r>
            <a:endParaRPr lang="en-US" dirty="0"/>
          </a:p>
          <a:p>
            <a:pPr marL="305435" indent="-305435" algn="just">
              <a:buFont typeface="Wingdings" panose="05000000000000000000" pitchFamily="2" charset="2"/>
              <a:buChar char="Ø"/>
            </a:pPr>
            <a:r>
              <a:rPr lang="en-GB" sz="1400" b="1" dirty="0">
                <a:solidFill>
                  <a:srgbClr val="002060"/>
                </a:solidFill>
              </a:rPr>
              <a:t>Environmental Impact</a:t>
            </a:r>
            <a:r>
              <a:rPr lang="en-GB" sz="1400" b="1" dirty="0"/>
              <a:t> </a:t>
            </a:r>
            <a:r>
              <a:rPr lang="en-GB" sz="1400" dirty="0"/>
              <a:t>- TfL developed technology on public transport the reduction of pollution output from busses, trains and other forms of public transport. Overtime, mankind have produced more energy efficient engines for busses and energy efficient trains to reduce carbon emissions which, as a result, have a positive effect on the environment.</a:t>
            </a:r>
          </a:p>
        </p:txBody>
      </p:sp>
      <p:pic>
        <p:nvPicPr>
          <p:cNvPr id="1032" name="Picture 8" descr="Image result for impact of technology in tfl safety measure&quot;"/>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6107456" y="2449561"/>
            <a:ext cx="3015048" cy="1661119"/>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descr="Image result for impact of technology in tfl safety measure&quot;"/>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226378" y="2466939"/>
            <a:ext cx="2603157" cy="1626364"/>
          </a:xfrm>
          <a:prstGeom prst="rect">
            <a:avLst/>
          </a:prstGeom>
          <a:noFill/>
          <a:extLst>
            <a:ext uri="{909E8E84-426E-40DD-AFC4-6F175D3DCCD1}">
              <a14:hiddenFill xmlns:a14="http://schemas.microsoft.com/office/drawing/2010/main">
                <a:solidFill>
                  <a:srgbClr val="FFFFFF"/>
                </a:solidFill>
              </a14:hiddenFill>
            </a:ext>
          </a:extLst>
        </p:spPr>
      </p:pic>
      <p:pic>
        <p:nvPicPr>
          <p:cNvPr id="1036" name="Picture 12" descr="Image result for Inviroental impact of technology in tfl&quot;"/>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107457" y="4267199"/>
            <a:ext cx="3015047" cy="1593851"/>
          </a:xfrm>
          <a:prstGeom prst="rect">
            <a:avLst/>
          </a:prstGeom>
          <a:noFill/>
          <a:extLst>
            <a:ext uri="{909E8E84-426E-40DD-AFC4-6F175D3DCCD1}">
              <a14:hiddenFill xmlns:a14="http://schemas.microsoft.com/office/drawing/2010/main">
                <a:solidFill>
                  <a:srgbClr val="FFFFFF"/>
                </a:solidFill>
              </a14:hiddenFill>
            </a:ext>
          </a:extLst>
        </p:spPr>
      </p:pic>
      <p:pic>
        <p:nvPicPr>
          <p:cNvPr id="1038" name="Picture 14" descr="Image result for Inviroental impact of technology in tfl&quot;"/>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226378" y="4267198"/>
            <a:ext cx="2603157" cy="1598141"/>
          </a:xfrm>
          <a:prstGeom prst="rect">
            <a:avLst/>
          </a:prstGeom>
          <a:noFill/>
          <a:extLst>
            <a:ext uri="{909E8E84-426E-40DD-AFC4-6F175D3DCCD1}">
              <a14:hiddenFill xmlns:a14="http://schemas.microsoft.com/office/drawing/2010/main">
                <a:solidFill>
                  <a:srgbClr val="FFFFFF"/>
                </a:solidFill>
              </a14:hiddenFill>
            </a:ext>
          </a:extLst>
        </p:spPr>
      </p:pic>
      <p:pic>
        <p:nvPicPr>
          <p:cNvPr id="18" name="Picture 17"/>
          <p:cNvPicPr>
            <a:picLocks noChangeAspect="1"/>
          </p:cNvPicPr>
          <p:nvPr/>
        </p:nvPicPr>
        <p:blipFill>
          <a:blip r:embed="rId6"/>
          <a:stretch>
            <a:fillRect/>
          </a:stretch>
        </p:blipFill>
        <p:spPr>
          <a:xfrm>
            <a:off x="765175" y="5791200"/>
            <a:ext cx="2233398" cy="1066800"/>
          </a:xfrm>
          <a:prstGeom prst="rect">
            <a:avLst/>
          </a:prstGeom>
        </p:spPr>
      </p:pic>
      <p:sp>
        <p:nvSpPr>
          <p:cNvPr id="6" name="Rectangle 5">
            <a:extLst>
              <a:ext uri="{FF2B5EF4-FFF2-40B4-BE49-F238E27FC236}">
                <a16:creationId xmlns:a16="http://schemas.microsoft.com/office/drawing/2014/main" id="{81D8A653-7FF7-4E5F-83D4-48B2694FFB23}"/>
              </a:ext>
            </a:extLst>
          </p:cNvPr>
          <p:cNvSpPr/>
          <p:nvPr/>
        </p:nvSpPr>
        <p:spPr>
          <a:xfrm>
            <a:off x="3292388" y="5953498"/>
            <a:ext cx="8646980" cy="50838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a:t>Related TfL  i</a:t>
            </a:r>
            <a:r>
              <a:rPr lang="en-GB" sz="1400">
                <a:ea typeface="+mn-lt"/>
                <a:cs typeface="+mn-lt"/>
              </a:rPr>
              <a:t>mages available online from: </a:t>
            </a:r>
            <a:r>
              <a:rPr lang="en-GB" sz="1400">
                <a:ea typeface="+mn-lt"/>
                <a:cs typeface="+mn-lt"/>
                <a:hlinkClick r:id="rId7"/>
              </a:rPr>
              <a:t>https://www.london.gov.uk/what-we-do/environment/pollution-and-air-quality/mayors-ultra-low-emission-zone-london</a:t>
            </a:r>
            <a:r>
              <a:rPr lang="en-GB" sz="1400">
                <a:ea typeface="+mn-lt"/>
                <a:cs typeface="+mn-lt"/>
              </a:rPr>
              <a:t>, </a:t>
            </a:r>
            <a:endParaRPr lang="en-GB" sz="1400"/>
          </a:p>
        </p:txBody>
      </p:sp>
    </p:spTree>
    <p:extLst>
      <p:ext uri="{BB962C8B-B14F-4D97-AF65-F5344CB8AC3E}">
        <p14:creationId xmlns:p14="http://schemas.microsoft.com/office/powerpoint/2010/main" val="295912443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a:latin typeface="AcmeFont" pitchFamily="2" charset="0"/>
              </a:rPr>
              <a:t>Impact of technology introduced</a:t>
            </a:r>
          </a:p>
        </p:txBody>
      </p:sp>
      <p:sp>
        <p:nvSpPr>
          <p:cNvPr id="3" name="Content Placeholder 2"/>
          <p:cNvSpPr>
            <a:spLocks noGrp="1"/>
          </p:cNvSpPr>
          <p:nvPr>
            <p:ph sz="half" idx="1"/>
          </p:nvPr>
        </p:nvSpPr>
        <p:spPr>
          <a:xfrm>
            <a:off x="581193" y="2271135"/>
            <a:ext cx="5422390" cy="3633047"/>
          </a:xfrm>
        </p:spPr>
        <p:txBody>
          <a:bodyPr>
            <a:normAutofit lnSpcReduction="10000"/>
          </a:bodyPr>
          <a:lstStyle/>
          <a:p>
            <a:endParaRPr lang="en-GB" dirty="0"/>
          </a:p>
          <a:p>
            <a:pPr marL="305435" indent="-305435" algn="just">
              <a:buFont typeface="Wingdings" panose="05000000000000000000" pitchFamily="2" charset="2"/>
              <a:buChar char="Ø"/>
            </a:pPr>
            <a:r>
              <a:rPr lang="en-GB" sz="1400" b="1" dirty="0">
                <a:solidFill>
                  <a:srgbClr val="002060"/>
                </a:solidFill>
              </a:rPr>
              <a:t>Time Table Online Apps</a:t>
            </a:r>
            <a:r>
              <a:rPr lang="en-GB" sz="1400" b="1" dirty="0"/>
              <a:t> </a:t>
            </a:r>
            <a:r>
              <a:rPr lang="en-GB" sz="1400" dirty="0"/>
              <a:t>- TfL have created online apps and websites where individuals are able to check arrival times of their transport. Previously, they were only written averages upon bus stops and train stations, however, now there are many apps you are able to use to find out the arrival time of a mode of transport, and it is very easily accessible through apps and the web. This has impacted people positively since it is efficient and time saving to citizens which commute around London, it helps them in their journey and makes it easier to plan.</a:t>
            </a:r>
          </a:p>
          <a:p>
            <a:pPr marL="305435" indent="-305435" algn="just">
              <a:buFont typeface="Wingdings" panose="05000000000000000000" pitchFamily="2" charset="2"/>
              <a:buChar char="Ø"/>
            </a:pPr>
            <a:r>
              <a:rPr lang="en-GB" sz="1400" b="1" dirty="0">
                <a:solidFill>
                  <a:srgbClr val="002060"/>
                </a:solidFill>
              </a:rPr>
              <a:t>Fire Safety Measure </a:t>
            </a:r>
            <a:r>
              <a:rPr lang="en-GB" sz="1400" dirty="0"/>
              <a:t>- TfL have improved their fire safety measures in their train stations by installing more advanced and technological fire alarms, detectors and water sprinkler system on their platforms and places which may have higher vulnerability to fire. The impact of this is that it increases the safety of commuters that use their services. </a:t>
            </a:r>
          </a:p>
          <a:p>
            <a:pPr marL="0" indent="0">
              <a:buNone/>
            </a:pPr>
            <a:endParaRPr lang="en-GB" dirty="0"/>
          </a:p>
          <a:p>
            <a:pPr algn="just">
              <a:buFont typeface="Wingdings" panose="05000000000000000000" pitchFamily="2" charset="2"/>
              <a:buChar char="Ø"/>
            </a:pPr>
            <a:endParaRPr lang="en-GB" dirty="0"/>
          </a:p>
        </p:txBody>
      </p:sp>
      <p:pic>
        <p:nvPicPr>
          <p:cNvPr id="2050" name="Picture 2" descr="Image result for safety measure impact of technology in tfl fire detectors"/>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tretch>
            <a:fillRect/>
          </a:stretch>
        </p:blipFill>
        <p:spPr bwMode="auto">
          <a:xfrm>
            <a:off x="6003583" y="4464906"/>
            <a:ext cx="2703812" cy="1380245"/>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Image result for safety measure impact of technology in tfl water sprinkler&quot;"/>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797073" y="4464905"/>
            <a:ext cx="2711186" cy="1380245"/>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thetrainline releases free iPhone timetable app "/>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003583" y="2397211"/>
            <a:ext cx="2703812" cy="1927654"/>
          </a:xfrm>
          <a:prstGeom prst="rect">
            <a:avLst/>
          </a:prstGeom>
          <a:noFill/>
          <a:extLst>
            <a:ext uri="{909E8E84-426E-40DD-AFC4-6F175D3DCCD1}">
              <a14:hiddenFill xmlns:a14="http://schemas.microsoft.com/office/drawing/2010/main">
                <a:solidFill>
                  <a:srgbClr val="FFFFFF"/>
                </a:solidFill>
              </a14:hiddenFill>
            </a:ext>
          </a:extLst>
        </p:spPr>
      </p:pic>
      <p:sp>
        <p:nvSpPr>
          <p:cNvPr id="5" name="AutoShape 8" descr="Image result for time table tfl&quot;"/>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6" name="AutoShape 10" descr="Image result for time table tfl&quot;"/>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7" name="AutoShape 12" descr="Image result for time table tfl&quot;"/>
          <p:cNvSpPr>
            <a:spLocks noChangeAspect="1" noChangeArrowheads="1"/>
          </p:cNvSpPr>
          <p:nvPr/>
        </p:nvSpPr>
        <p:spPr bwMode="auto">
          <a:xfrm>
            <a:off x="460375" y="1603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8" name="AutoShape 14" descr="Image result for time table tfl&quot;"/>
          <p:cNvSpPr>
            <a:spLocks noChangeAspect="1" noChangeArrowheads="1"/>
          </p:cNvSpPr>
          <p:nvPr/>
        </p:nvSpPr>
        <p:spPr bwMode="auto">
          <a:xfrm>
            <a:off x="10119240" y="3338491"/>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9" name="AutoShape 16" descr="Image result for time table tfl&quot;"/>
          <p:cNvSpPr>
            <a:spLocks noChangeAspect="1" noChangeArrowheads="1"/>
          </p:cNvSpPr>
          <p:nvPr/>
        </p:nvSpPr>
        <p:spPr bwMode="auto">
          <a:xfrm>
            <a:off x="612775" y="3127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2066" name="Picture 18" descr="Image result for time table tfl&quot;"/>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8753309" y="2397211"/>
            <a:ext cx="2857500" cy="1927654"/>
          </a:xfrm>
          <a:prstGeom prst="rect">
            <a:avLst/>
          </a:prstGeom>
          <a:noFill/>
          <a:extLst>
            <a:ext uri="{909E8E84-426E-40DD-AFC4-6F175D3DCCD1}">
              <a14:hiddenFill xmlns:a14="http://schemas.microsoft.com/office/drawing/2010/main">
                <a:solidFill>
                  <a:srgbClr val="FFFFFF"/>
                </a:solidFill>
              </a14:hiddenFill>
            </a:ext>
          </a:extLst>
        </p:spPr>
      </p:pic>
      <p:pic>
        <p:nvPicPr>
          <p:cNvPr id="22" name="Picture 21"/>
          <p:cNvPicPr>
            <a:picLocks noChangeAspect="1"/>
          </p:cNvPicPr>
          <p:nvPr/>
        </p:nvPicPr>
        <p:blipFill>
          <a:blip r:embed="rId7"/>
          <a:stretch>
            <a:fillRect/>
          </a:stretch>
        </p:blipFill>
        <p:spPr>
          <a:xfrm>
            <a:off x="765175" y="5766486"/>
            <a:ext cx="2365203" cy="1091514"/>
          </a:xfrm>
          <a:prstGeom prst="rect">
            <a:avLst/>
          </a:prstGeom>
        </p:spPr>
      </p:pic>
      <p:sp>
        <p:nvSpPr>
          <p:cNvPr id="10" name="Rectangle 9">
            <a:extLst>
              <a:ext uri="{FF2B5EF4-FFF2-40B4-BE49-F238E27FC236}">
                <a16:creationId xmlns:a16="http://schemas.microsoft.com/office/drawing/2014/main" id="{10A43FBB-35D7-403D-83FF-DCB695B3EE0D}"/>
              </a:ext>
            </a:extLst>
          </p:cNvPr>
          <p:cNvSpPr/>
          <p:nvPr/>
        </p:nvSpPr>
        <p:spPr>
          <a:xfrm>
            <a:off x="3314359" y="5904182"/>
            <a:ext cx="8296449" cy="67922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ea typeface="+mn-lt"/>
                <a:cs typeface="+mn-lt"/>
              </a:rPr>
              <a:t> https://www.fleetpoint.org/hgv-and-bus-news/bus-2/</a:t>
            </a:r>
            <a:r>
              <a:rPr lang="en-GB" sz="1400" dirty="0">
                <a:ea typeface="+mn-lt"/>
                <a:cs typeface="+mn-lt"/>
              </a:rPr>
              <a:t>tfl-launches-bus-safety-standard-to-eliminate</a:t>
            </a:r>
            <a:r>
              <a:rPr lang="en-GB" dirty="0">
                <a:ea typeface="+mn-lt"/>
                <a:cs typeface="+mn-lt"/>
              </a:rPr>
              <a:t>[Accessed on 1</a:t>
            </a:r>
            <a:r>
              <a:rPr lang="en-GB" baseline="30000" dirty="0">
                <a:ea typeface="+mn-lt"/>
                <a:cs typeface="+mn-lt"/>
              </a:rPr>
              <a:t>st</a:t>
            </a:r>
            <a:r>
              <a:rPr lang="en-GB" dirty="0">
                <a:ea typeface="+mn-lt"/>
                <a:cs typeface="+mn-lt"/>
              </a:rPr>
              <a:t> December 2019] es-bus-safety-standard-to-eliminate[Accessed on 1</a:t>
            </a:r>
            <a:r>
              <a:rPr lang="en-GB" baseline="30000" dirty="0">
                <a:ea typeface="+mn-lt"/>
                <a:cs typeface="+mn-lt"/>
              </a:rPr>
              <a:t>st</a:t>
            </a:r>
            <a:r>
              <a:rPr lang="en-GB" dirty="0">
                <a:ea typeface="+mn-lt"/>
                <a:cs typeface="+mn-lt"/>
              </a:rPr>
              <a:t> December 2019]</a:t>
            </a:r>
            <a:endParaRPr lang="en-GB" dirty="0"/>
          </a:p>
        </p:txBody>
      </p:sp>
    </p:spTree>
    <p:extLst>
      <p:ext uri="{BB962C8B-B14F-4D97-AF65-F5344CB8AC3E}">
        <p14:creationId xmlns:p14="http://schemas.microsoft.com/office/powerpoint/2010/main" val="21153580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052"/>
                                        </p:tgtEl>
                                        <p:attrNameLst>
                                          <p:attrName>style.visibility</p:attrName>
                                        </p:attrNameLst>
                                      </p:cBhvr>
                                      <p:to>
                                        <p:strVal val="visible"/>
                                      </p:to>
                                    </p:set>
                                    <p:anim calcmode="lin" valueType="num">
                                      <p:cBhvr additive="base">
                                        <p:cTn id="7" dur="500" fill="hold"/>
                                        <p:tgtEl>
                                          <p:spTgt spid="2052"/>
                                        </p:tgtEl>
                                        <p:attrNameLst>
                                          <p:attrName>ppt_x</p:attrName>
                                        </p:attrNameLst>
                                      </p:cBhvr>
                                      <p:tavLst>
                                        <p:tav tm="0">
                                          <p:val>
                                            <p:strVal val="#ppt_x"/>
                                          </p:val>
                                        </p:tav>
                                        <p:tav tm="100000">
                                          <p:val>
                                            <p:strVal val="#ppt_x"/>
                                          </p:val>
                                        </p:tav>
                                      </p:tavLst>
                                    </p:anim>
                                    <p:anim calcmode="lin" valueType="num">
                                      <p:cBhvr additive="base">
                                        <p:cTn id="8" dur="500" fill="hold"/>
                                        <p:tgtEl>
                                          <p:spTgt spid="205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054"/>
                                        </p:tgtEl>
                                        <p:attrNameLst>
                                          <p:attrName>style.visibility</p:attrName>
                                        </p:attrNameLst>
                                      </p:cBhvr>
                                      <p:to>
                                        <p:strVal val="visible"/>
                                      </p:to>
                                    </p:set>
                                    <p:anim calcmode="lin" valueType="num">
                                      <p:cBhvr additive="base">
                                        <p:cTn id="13" dur="500" fill="hold"/>
                                        <p:tgtEl>
                                          <p:spTgt spid="2054"/>
                                        </p:tgtEl>
                                        <p:attrNameLst>
                                          <p:attrName>ppt_x</p:attrName>
                                        </p:attrNameLst>
                                      </p:cBhvr>
                                      <p:tavLst>
                                        <p:tav tm="0">
                                          <p:val>
                                            <p:strVal val="#ppt_x"/>
                                          </p:val>
                                        </p:tav>
                                        <p:tav tm="100000">
                                          <p:val>
                                            <p:strVal val="#ppt_x"/>
                                          </p:val>
                                        </p:tav>
                                      </p:tavLst>
                                    </p:anim>
                                    <p:anim calcmode="lin" valueType="num">
                                      <p:cBhvr additive="base">
                                        <p:cTn id="14" dur="500" fill="hold"/>
                                        <p:tgtEl>
                                          <p:spTgt spid="2054"/>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2050"/>
                                        </p:tgtEl>
                                        <p:attrNameLst>
                                          <p:attrName>style.visibility</p:attrName>
                                        </p:attrNameLst>
                                      </p:cBhvr>
                                      <p:to>
                                        <p:strVal val="visible"/>
                                      </p:to>
                                    </p:set>
                                    <p:anim calcmode="lin" valueType="num">
                                      <p:cBhvr additive="base">
                                        <p:cTn id="19" dur="500" fill="hold"/>
                                        <p:tgtEl>
                                          <p:spTgt spid="2050"/>
                                        </p:tgtEl>
                                        <p:attrNameLst>
                                          <p:attrName>ppt_x</p:attrName>
                                        </p:attrNameLst>
                                      </p:cBhvr>
                                      <p:tavLst>
                                        <p:tav tm="0">
                                          <p:val>
                                            <p:strVal val="#ppt_x"/>
                                          </p:val>
                                        </p:tav>
                                        <p:tav tm="100000">
                                          <p:val>
                                            <p:strVal val="#ppt_x"/>
                                          </p:val>
                                        </p:tav>
                                      </p:tavLst>
                                    </p:anim>
                                    <p:anim calcmode="lin" valueType="num">
                                      <p:cBhvr additive="base">
                                        <p:cTn id="20" dur="500" fill="hold"/>
                                        <p:tgtEl>
                                          <p:spTgt spid="2050"/>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2066"/>
                                        </p:tgtEl>
                                        <p:attrNameLst>
                                          <p:attrName>style.visibility</p:attrName>
                                        </p:attrNameLst>
                                      </p:cBhvr>
                                      <p:to>
                                        <p:strVal val="visible"/>
                                      </p:to>
                                    </p:set>
                                    <p:anim calcmode="lin" valueType="num">
                                      <p:cBhvr additive="base">
                                        <p:cTn id="25" dur="500" fill="hold"/>
                                        <p:tgtEl>
                                          <p:spTgt spid="2066"/>
                                        </p:tgtEl>
                                        <p:attrNameLst>
                                          <p:attrName>ppt_x</p:attrName>
                                        </p:attrNameLst>
                                      </p:cBhvr>
                                      <p:tavLst>
                                        <p:tav tm="0">
                                          <p:val>
                                            <p:strVal val="#ppt_x"/>
                                          </p:val>
                                        </p:tav>
                                        <p:tav tm="100000">
                                          <p:val>
                                            <p:strVal val="#ppt_x"/>
                                          </p:val>
                                        </p:tav>
                                      </p:tavLst>
                                    </p:anim>
                                    <p:anim calcmode="lin" valueType="num">
                                      <p:cBhvr additive="base">
                                        <p:cTn id="26" dur="500" fill="hold"/>
                                        <p:tgtEl>
                                          <p:spTgt spid="2066"/>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2" presetClass="entr" presetSubtype="4" fill="hold" grpId="0" nodeType="clickEffect">
                                  <p:stCondLst>
                                    <p:cond delay="0"/>
                                  </p:stCondLst>
                                  <p:childTnLst>
                                    <p:set>
                                      <p:cBhvr>
                                        <p:cTn id="30" dur="1" fill="hold">
                                          <p:stCondLst>
                                            <p:cond delay="0"/>
                                          </p:stCondLst>
                                        </p:cTn>
                                        <p:tgtEl>
                                          <p:spTgt spid="3"/>
                                        </p:tgtEl>
                                        <p:attrNameLst>
                                          <p:attrName>style.visibility</p:attrName>
                                        </p:attrNameLst>
                                      </p:cBhvr>
                                      <p:to>
                                        <p:strVal val="visible"/>
                                      </p:to>
                                    </p:set>
                                    <p:animEffect transition="in" filter="wipe(down)">
                                      <p:cBhvr>
                                        <p:cTn id="31"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3FE7B6-7869-4E4F-AEE9-8B11B87657B8}"/>
              </a:ext>
            </a:extLst>
          </p:cNvPr>
          <p:cNvSpPr>
            <a:spLocks noGrp="1"/>
          </p:cNvSpPr>
          <p:nvPr>
            <p:ph type="title"/>
          </p:nvPr>
        </p:nvSpPr>
        <p:spPr/>
        <p:txBody>
          <a:bodyPr>
            <a:normAutofit/>
          </a:bodyPr>
          <a:lstStyle/>
          <a:p>
            <a:pPr algn="ctr"/>
            <a:r>
              <a:rPr lang="en-GB" sz="4000" dirty="0">
                <a:latin typeface="AcmeFont" pitchFamily="2" charset="0"/>
              </a:rPr>
              <a:t>Lessons that can be learnt</a:t>
            </a:r>
          </a:p>
        </p:txBody>
      </p:sp>
      <p:sp>
        <p:nvSpPr>
          <p:cNvPr id="3" name="Content Placeholder 2">
            <a:extLst>
              <a:ext uri="{FF2B5EF4-FFF2-40B4-BE49-F238E27FC236}">
                <a16:creationId xmlns:a16="http://schemas.microsoft.com/office/drawing/2014/main" id="{96D79472-EB7F-40ED-850F-31BE28882952}"/>
              </a:ext>
            </a:extLst>
          </p:cNvPr>
          <p:cNvSpPr>
            <a:spLocks noGrp="1"/>
          </p:cNvSpPr>
          <p:nvPr>
            <p:ph sz="half" idx="1"/>
          </p:nvPr>
        </p:nvSpPr>
        <p:spPr/>
        <p:txBody>
          <a:bodyPr>
            <a:normAutofit/>
          </a:bodyPr>
          <a:lstStyle/>
          <a:p>
            <a:pPr marL="305435" indent="-305435" algn="just">
              <a:buFont typeface="Wingdings" panose="05000000000000000000" pitchFamily="2" charset="2"/>
              <a:buChar char="Ø"/>
            </a:pPr>
            <a:r>
              <a:rPr lang="en-GB" sz="1400" b="1" dirty="0">
                <a:solidFill>
                  <a:srgbClr val="002060"/>
                </a:solidFill>
              </a:rPr>
              <a:t>Efficiency of Travel/Journey</a:t>
            </a:r>
            <a:r>
              <a:rPr lang="en-GB" sz="1400" b="1" dirty="0"/>
              <a:t> </a:t>
            </a:r>
            <a:r>
              <a:rPr lang="en-GB" sz="1400" dirty="0"/>
              <a:t>– The modern technology of TfL helped the people to travel more easier, accessible and quicker in a sense that you do not need to buy and queue in the till to get travel card or tickets.  People can purchase oyster card and top-up through online, self service machines, shops and or by telephone.  Also people can do it ahead of time of their journey.  The contactless such as, smart phones and contactless bank cards can be very useful too in terms of using it as an alternative pass. </a:t>
            </a:r>
            <a:endParaRPr lang="en-US"/>
          </a:p>
          <a:p>
            <a:pPr marL="305435" indent="-305435" algn="just">
              <a:buFont typeface="Wingdings" panose="05000000000000000000" pitchFamily="2" charset="2"/>
              <a:buChar char="Ø"/>
            </a:pPr>
            <a:r>
              <a:rPr lang="en-GB" sz="1400" b="1" dirty="0">
                <a:solidFill>
                  <a:srgbClr val="002060"/>
                </a:solidFill>
              </a:rPr>
              <a:t>Government can Track Citizens</a:t>
            </a:r>
            <a:r>
              <a:rPr lang="en-GB" sz="1400" b="1" dirty="0"/>
              <a:t> </a:t>
            </a:r>
            <a:r>
              <a:rPr lang="en-GB" sz="1400" dirty="0"/>
              <a:t>-  Through modern technology, government can track citizens, example on oyster card,  The history of people journey, the usage, the type of payment, the of top-up or buying travel card and so on.  Resulting to less crime and if crime become apparent, evidences can drawn or use from it.</a:t>
            </a:r>
          </a:p>
        </p:txBody>
      </p:sp>
      <p:pic>
        <p:nvPicPr>
          <p:cNvPr id="6" name="Picture 5"/>
          <p:cNvPicPr>
            <a:picLocks noChangeAspect="1"/>
          </p:cNvPicPr>
          <p:nvPr/>
        </p:nvPicPr>
        <p:blipFill>
          <a:blip r:embed="rId3"/>
          <a:stretch>
            <a:fillRect/>
          </a:stretch>
        </p:blipFill>
        <p:spPr>
          <a:xfrm>
            <a:off x="765175" y="5605385"/>
            <a:ext cx="1905000" cy="1083740"/>
          </a:xfrm>
          <a:prstGeom prst="rect">
            <a:avLst/>
          </a:prstGeom>
        </p:spPr>
      </p:pic>
      <p:pic>
        <p:nvPicPr>
          <p:cNvPr id="11266" name="Picture 2" descr="Image result for contactc less or oyster card&quot;"/>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188417" y="2228003"/>
            <a:ext cx="3178006" cy="1932106"/>
          </a:xfrm>
          <a:prstGeom prst="rect">
            <a:avLst/>
          </a:prstGeom>
          <a:noFill/>
          <a:extLst>
            <a:ext uri="{909E8E84-426E-40DD-AFC4-6F175D3DCCD1}">
              <a14:hiddenFill xmlns:a14="http://schemas.microsoft.com/office/drawing/2010/main">
                <a:solidFill>
                  <a:srgbClr val="FFFFFF"/>
                </a:solidFill>
              </a14:hiddenFill>
            </a:ext>
          </a:extLst>
        </p:spPr>
      </p:pic>
      <p:pic>
        <p:nvPicPr>
          <p:cNvPr id="11268" name="Picture 4" descr="Image result for Government can track citizens journey on tfl by technology cctv&quot;"/>
          <p:cNvPicPr>
            <a:picLocks noGrp="1" noChangeAspect="1" noChangeArrowheads="1"/>
          </p:cNvPicPr>
          <p:nvPr>
            <p:ph sz="half" idx="2"/>
          </p:nvPr>
        </p:nvPicPr>
        <p:blipFill>
          <a:blip r:embed="rId5">
            <a:extLst>
              <a:ext uri="{28A0092B-C50C-407E-A947-70E740481C1C}">
                <a14:useLocalDpi xmlns:a14="http://schemas.microsoft.com/office/drawing/2010/main" val="0"/>
              </a:ext>
            </a:extLst>
          </a:blip>
          <a:srcRect/>
          <a:stretch>
            <a:fillRect/>
          </a:stretch>
        </p:blipFill>
        <p:spPr bwMode="auto">
          <a:xfrm>
            <a:off x="6187565" y="4320856"/>
            <a:ext cx="3178348" cy="1583326"/>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a:extLst>
              <a:ext uri="{FF2B5EF4-FFF2-40B4-BE49-F238E27FC236}">
                <a16:creationId xmlns:a16="http://schemas.microsoft.com/office/drawing/2014/main" id="{07CB1B4F-C84B-4A93-81F5-E8BF29380662}"/>
              </a:ext>
            </a:extLst>
          </p:cNvPr>
          <p:cNvSpPr/>
          <p:nvPr/>
        </p:nvSpPr>
        <p:spPr>
          <a:xfrm>
            <a:off x="2854157" y="5998351"/>
            <a:ext cx="8756652" cy="54996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GB" sz="1400"/>
              <a:t>TfL Related</a:t>
            </a:r>
            <a:r>
              <a:rPr lang="en-GB" sz="1400">
                <a:ea typeface="+mn-lt"/>
                <a:cs typeface="+mn-lt"/>
              </a:rPr>
              <a:t> Images available online from: </a:t>
            </a:r>
            <a:r>
              <a:rPr lang="en-GB" sz="1400">
                <a:ea typeface="+mn-lt"/>
                <a:cs typeface="+mn-lt"/>
                <a:hlinkClick r:id="rId6"/>
              </a:rPr>
              <a:t>https://www.google.com/imghp?hl=en</a:t>
            </a:r>
            <a:r>
              <a:rPr lang="en-GB" sz="1400">
                <a:ea typeface="+mn-lt"/>
                <a:cs typeface="+mn-lt"/>
              </a:rPr>
              <a:t> [Accessed on 1</a:t>
            </a:r>
            <a:r>
              <a:rPr lang="en-GB" sz="1400" baseline="30000">
                <a:ea typeface="+mn-lt"/>
                <a:cs typeface="+mn-lt"/>
              </a:rPr>
              <a:t>st</a:t>
            </a:r>
            <a:r>
              <a:rPr lang="en-GB" sz="1400">
                <a:ea typeface="+mn-lt"/>
                <a:cs typeface="+mn-lt"/>
              </a:rPr>
              <a:t> December 2019 Images available online from: </a:t>
            </a:r>
            <a:r>
              <a:rPr lang="en-GB" sz="1400">
                <a:ea typeface="+mn-lt"/>
                <a:cs typeface="+mn-lt"/>
                <a:hlinkClick r:id="rId6"/>
              </a:rPr>
              <a:t>https://www.google.com/imghp?hl=en</a:t>
            </a:r>
            <a:r>
              <a:rPr lang="en-GB" sz="1400">
                <a:ea typeface="+mn-lt"/>
                <a:cs typeface="+mn-lt"/>
              </a:rPr>
              <a:t> [Accessed on 1</a:t>
            </a:r>
            <a:r>
              <a:rPr lang="en-GB" sz="1400" baseline="30000">
                <a:ea typeface="+mn-lt"/>
                <a:cs typeface="+mn-lt"/>
              </a:rPr>
              <a:t>st</a:t>
            </a:r>
            <a:r>
              <a:rPr lang="en-GB" sz="1400">
                <a:ea typeface="+mn-lt"/>
                <a:cs typeface="+mn-lt"/>
              </a:rPr>
              <a:t> December 2019]</a:t>
            </a:r>
            <a:endParaRPr lang="en-GB" sz="1400" dirty="0">
              <a:ea typeface="+mn-lt"/>
              <a:cs typeface="+mn-lt"/>
            </a:endParaRPr>
          </a:p>
        </p:txBody>
      </p:sp>
    </p:spTree>
    <p:extLst>
      <p:ext uri="{BB962C8B-B14F-4D97-AF65-F5344CB8AC3E}">
        <p14:creationId xmlns:p14="http://schemas.microsoft.com/office/powerpoint/2010/main" val="36403589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wipe(down)">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11266"/>
                                        </p:tgtEl>
                                        <p:attrNameLst>
                                          <p:attrName>style.visibility</p:attrName>
                                        </p:attrNameLst>
                                      </p:cBhvr>
                                      <p:to>
                                        <p:strVal val="visible"/>
                                      </p:to>
                                    </p:set>
                                    <p:animEffect transition="in" filter="wipe(down)">
                                      <p:cBhvr>
                                        <p:cTn id="12" dur="500"/>
                                        <p:tgtEl>
                                          <p:spTgt spid="11266"/>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nodeType="clickEffect">
                                  <p:stCondLst>
                                    <p:cond delay="0"/>
                                  </p:stCondLst>
                                  <p:childTnLst>
                                    <p:set>
                                      <p:cBhvr>
                                        <p:cTn id="16" dur="1" fill="hold">
                                          <p:stCondLst>
                                            <p:cond delay="0"/>
                                          </p:stCondLst>
                                        </p:cTn>
                                        <p:tgtEl>
                                          <p:spTgt spid="11268"/>
                                        </p:tgtEl>
                                        <p:attrNameLst>
                                          <p:attrName>style.visibility</p:attrName>
                                        </p:attrNameLst>
                                      </p:cBhvr>
                                      <p:to>
                                        <p:strVal val="visible"/>
                                      </p:to>
                                    </p:set>
                                    <p:animEffect transition="in" filter="wipe(down)">
                                      <p:cBhvr>
                                        <p:cTn id="17" dur="500"/>
                                        <p:tgtEl>
                                          <p:spTgt spid="1126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pPr algn="ctr"/>
            <a:r>
              <a:rPr lang="en-GB" sz="4000" dirty="0">
                <a:latin typeface="AcmeFont" pitchFamily="2" charset="0"/>
              </a:rPr>
              <a:t>Lessons that can be learnt</a:t>
            </a:r>
            <a:endParaRPr lang="en-GB" sz="4000" dirty="0"/>
          </a:p>
        </p:txBody>
      </p:sp>
      <p:sp>
        <p:nvSpPr>
          <p:cNvPr id="3" name="Content Placeholder 2"/>
          <p:cNvSpPr>
            <a:spLocks noGrp="1"/>
          </p:cNvSpPr>
          <p:nvPr>
            <p:ph sz="half" idx="1"/>
          </p:nvPr>
        </p:nvSpPr>
        <p:spPr/>
        <p:txBody>
          <a:bodyPr>
            <a:noAutofit/>
          </a:bodyPr>
          <a:lstStyle/>
          <a:p>
            <a:pPr marL="305435" indent="-305435" algn="just">
              <a:buFont typeface="Wingdings" panose="05000000000000000000" pitchFamily="2" charset="2"/>
              <a:buChar char="Ø"/>
            </a:pPr>
            <a:r>
              <a:rPr lang="en-GB" sz="2000" b="1" dirty="0">
                <a:solidFill>
                  <a:srgbClr val="002060"/>
                </a:solidFill>
              </a:rPr>
              <a:t>Accidents</a:t>
            </a:r>
            <a:r>
              <a:rPr lang="en-GB" sz="2000" b="1" dirty="0"/>
              <a:t> </a:t>
            </a:r>
            <a:r>
              <a:rPr lang="en-GB" sz="2000" dirty="0"/>
              <a:t>– TfL changed the escalators into a highly censored machine which can detect if something stuck, get wet and potential ruin or accident, it automatically stop or ceased the service to prevent further damages or accidents.  </a:t>
            </a:r>
            <a:endParaRPr lang="en-US" sz="2000" dirty="0"/>
          </a:p>
          <a:p>
            <a:pPr marL="305435" indent="-305435" algn="just">
              <a:buFont typeface="Wingdings" panose="05000000000000000000" pitchFamily="2" charset="2"/>
              <a:buChar char="Ø"/>
            </a:pPr>
            <a:r>
              <a:rPr lang="en-GB" sz="2000" b="1" dirty="0">
                <a:solidFill>
                  <a:srgbClr val="002060"/>
                </a:solidFill>
              </a:rPr>
              <a:t>Security and Crime</a:t>
            </a:r>
            <a:r>
              <a:rPr lang="en-GB" sz="2000" b="1" dirty="0"/>
              <a:t> </a:t>
            </a:r>
            <a:r>
              <a:rPr lang="en-GB" sz="2000" dirty="0"/>
              <a:t>-  More and new CCTV installed through modern technology in all platforms, trains, railways, buses and even in most roads and it helped to reduce crime. </a:t>
            </a:r>
          </a:p>
        </p:txBody>
      </p:sp>
      <p:pic>
        <p:nvPicPr>
          <p:cNvPr id="13314" name="Picture 2" descr="Image result for technology cctv in the trains platforms&quot;"/>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6096001" y="3811237"/>
            <a:ext cx="2782930" cy="2049813"/>
          </a:xfrm>
          <a:prstGeom prst="rect">
            <a:avLst/>
          </a:prstGeom>
          <a:noFill/>
          <a:extLst>
            <a:ext uri="{909E8E84-426E-40DD-AFC4-6F175D3DCCD1}">
              <a14:hiddenFill xmlns:a14="http://schemas.microsoft.com/office/drawing/2010/main">
                <a:solidFill>
                  <a:srgbClr val="FFFFFF"/>
                </a:solidFill>
              </a14:hiddenFill>
            </a:ext>
          </a:extLst>
        </p:spPr>
      </p:pic>
      <p:sp>
        <p:nvSpPr>
          <p:cNvPr id="6" name="AutoShape 4" descr="Image result for technology cctv in the roads"/>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7" name="AutoShape 6" descr="Image result for technology cctv in the roads"/>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8" name="AutoShape 8" descr="Image result for technology cctv in the roads"/>
          <p:cNvSpPr>
            <a:spLocks noChangeAspect="1" noChangeArrowheads="1"/>
          </p:cNvSpPr>
          <p:nvPr/>
        </p:nvSpPr>
        <p:spPr bwMode="auto">
          <a:xfrm>
            <a:off x="460375" y="12005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9" name="AutoShape 10" descr="Image result for technology cctv in the roads"/>
          <p:cNvSpPr>
            <a:spLocks noChangeAspect="1" noChangeArrowheads="1"/>
          </p:cNvSpPr>
          <p:nvPr/>
        </p:nvSpPr>
        <p:spPr bwMode="auto">
          <a:xfrm>
            <a:off x="612775" y="3127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0" name="AutoShape 12" descr="Image result for technology cctv in the roads"/>
          <p:cNvSpPr>
            <a:spLocks noChangeAspect="1" noChangeArrowheads="1"/>
          </p:cNvSpPr>
          <p:nvPr/>
        </p:nvSpPr>
        <p:spPr bwMode="auto">
          <a:xfrm>
            <a:off x="765175" y="42485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3328" name="Picture 16" descr="Image result for technology cctv in the road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971349" y="3811237"/>
            <a:ext cx="2639460" cy="2049813"/>
          </a:xfrm>
          <a:prstGeom prst="rect">
            <a:avLst/>
          </a:prstGeom>
          <a:noFill/>
          <a:extLst>
            <a:ext uri="{909E8E84-426E-40DD-AFC4-6F175D3DCCD1}">
              <a14:hiddenFill xmlns:a14="http://schemas.microsoft.com/office/drawing/2010/main">
                <a:solidFill>
                  <a:srgbClr val="FFFFFF"/>
                </a:solidFill>
              </a14:hiddenFill>
            </a:ext>
          </a:extLst>
        </p:spPr>
      </p:pic>
      <p:pic>
        <p:nvPicPr>
          <p:cNvPr id="13330" name="Picture 18" descr="Image result for technology escalators i london tubes&quot;"/>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096001" y="2125362"/>
            <a:ext cx="5514808" cy="1624164"/>
          </a:xfrm>
          <a:prstGeom prst="rect">
            <a:avLst/>
          </a:prstGeom>
          <a:noFill/>
          <a:extLst>
            <a:ext uri="{909E8E84-426E-40DD-AFC4-6F175D3DCCD1}">
              <a14:hiddenFill xmlns:a14="http://schemas.microsoft.com/office/drawing/2010/main">
                <a:solidFill>
                  <a:srgbClr val="FFFFFF"/>
                </a:solidFill>
              </a14:hiddenFill>
            </a:ext>
          </a:extLst>
        </p:spPr>
      </p:pic>
      <p:pic>
        <p:nvPicPr>
          <p:cNvPr id="15" name="Picture 14"/>
          <p:cNvPicPr>
            <a:picLocks noChangeAspect="1"/>
          </p:cNvPicPr>
          <p:nvPr/>
        </p:nvPicPr>
        <p:blipFill>
          <a:blip r:embed="rId5"/>
          <a:stretch>
            <a:fillRect/>
          </a:stretch>
        </p:blipFill>
        <p:spPr>
          <a:xfrm>
            <a:off x="765175" y="5605385"/>
            <a:ext cx="1905000" cy="1083740"/>
          </a:xfrm>
          <a:prstGeom prst="rect">
            <a:avLst/>
          </a:prstGeom>
        </p:spPr>
      </p:pic>
      <p:sp>
        <p:nvSpPr>
          <p:cNvPr id="2" name="Rectangle 1">
            <a:extLst>
              <a:ext uri="{FF2B5EF4-FFF2-40B4-BE49-F238E27FC236}">
                <a16:creationId xmlns:a16="http://schemas.microsoft.com/office/drawing/2014/main" id="{E310C4EB-D8AA-4319-ADFB-020D5D04C21E}"/>
              </a:ext>
            </a:extLst>
          </p:cNvPr>
          <p:cNvSpPr/>
          <p:nvPr/>
        </p:nvSpPr>
        <p:spPr>
          <a:xfrm>
            <a:off x="2854157" y="6102809"/>
            <a:ext cx="8756652" cy="58631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GB" sz="1400"/>
              <a:t>TfL Related</a:t>
            </a:r>
            <a:r>
              <a:rPr lang="en-GB" sz="1400">
                <a:ea typeface="+mn-lt"/>
                <a:cs typeface="+mn-lt"/>
              </a:rPr>
              <a:t> Images available online from: </a:t>
            </a:r>
            <a:r>
              <a:rPr lang="en-GB" sz="1400">
                <a:ea typeface="+mn-lt"/>
                <a:cs typeface="+mn-lt"/>
                <a:hlinkClick r:id="rId6"/>
              </a:rPr>
              <a:t>https://www.google.com/imghp?hl=en</a:t>
            </a:r>
            <a:r>
              <a:rPr lang="en-GB" sz="1400">
                <a:ea typeface="+mn-lt"/>
                <a:cs typeface="+mn-lt"/>
              </a:rPr>
              <a:t> [Accessed on 1</a:t>
            </a:r>
            <a:r>
              <a:rPr lang="en-GB" sz="1400" baseline="30000">
                <a:ea typeface="+mn-lt"/>
                <a:cs typeface="+mn-lt"/>
              </a:rPr>
              <a:t>st</a:t>
            </a:r>
            <a:r>
              <a:rPr lang="en-GB" sz="1400">
                <a:ea typeface="+mn-lt"/>
                <a:cs typeface="+mn-lt"/>
              </a:rPr>
              <a:t> December 2019 Images available online from: </a:t>
            </a:r>
            <a:r>
              <a:rPr lang="en-GB" sz="1400">
                <a:ea typeface="+mn-lt"/>
                <a:cs typeface="+mn-lt"/>
                <a:hlinkClick r:id="rId6"/>
              </a:rPr>
              <a:t>https://www.google.com/imghp?hl=en</a:t>
            </a:r>
            <a:r>
              <a:rPr lang="en-GB" sz="1400">
                <a:ea typeface="+mn-lt"/>
                <a:cs typeface="+mn-lt"/>
              </a:rPr>
              <a:t> [Accessed on 1</a:t>
            </a:r>
            <a:r>
              <a:rPr lang="en-GB" sz="1400" baseline="30000">
                <a:ea typeface="+mn-lt"/>
                <a:cs typeface="+mn-lt"/>
              </a:rPr>
              <a:t>st</a:t>
            </a:r>
            <a:r>
              <a:rPr lang="en-GB" sz="1400">
                <a:ea typeface="+mn-lt"/>
                <a:cs typeface="+mn-lt"/>
              </a:rPr>
              <a:t> December 2019]</a:t>
            </a:r>
            <a:endParaRPr lang="en-GB" sz="1400" dirty="0">
              <a:ea typeface="+mn-lt"/>
              <a:cs typeface="+mn-lt"/>
            </a:endParaRPr>
          </a:p>
        </p:txBody>
      </p:sp>
    </p:spTree>
    <p:extLst>
      <p:ext uri="{BB962C8B-B14F-4D97-AF65-F5344CB8AC3E}">
        <p14:creationId xmlns:p14="http://schemas.microsoft.com/office/powerpoint/2010/main" val="41749275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10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1000" fill="hold"/>
                                        <p:tgtEl>
                                          <p:spTgt spid="3">
                                            <p:txEl>
                                              <p:pRg st="0" end="0"/>
                                            </p:txEl>
                                          </p:spTgt>
                                        </p:tgtEl>
                                        <p:attrNameLst>
                                          <p:attrName>ppt_h</p:attrName>
                                        </p:attrNameLst>
                                      </p:cBhvr>
                                      <p:tavLst>
                                        <p:tav tm="0">
                                          <p:val>
                                            <p:fltVal val="0"/>
                                          </p:val>
                                        </p:tav>
                                        <p:tav tm="100000">
                                          <p:val>
                                            <p:strVal val="#ppt_h"/>
                                          </p:val>
                                        </p:tav>
                                      </p:tavLst>
                                    </p:anim>
                                    <p:anim calcmode="lin" valueType="num">
                                      <p:cBhvr>
                                        <p:cTn id="9" dur="1000" fill="hold"/>
                                        <p:tgtEl>
                                          <p:spTgt spid="3">
                                            <p:txEl>
                                              <p:pRg st="0" end="0"/>
                                            </p:txEl>
                                          </p:spTgt>
                                        </p:tgtEl>
                                        <p:attrNameLst>
                                          <p:attrName>style.rotation</p:attrName>
                                        </p:attrNameLst>
                                      </p:cBhvr>
                                      <p:tavLst>
                                        <p:tav tm="0">
                                          <p:val>
                                            <p:fltVal val="90"/>
                                          </p:val>
                                        </p:tav>
                                        <p:tav tm="100000">
                                          <p:val>
                                            <p:fltVal val="0"/>
                                          </p:val>
                                        </p:tav>
                                      </p:tavLst>
                                    </p:anim>
                                    <p:animEffect transition="in" filter="fade">
                                      <p:cBhvr>
                                        <p:cTn id="10" dur="1000"/>
                                        <p:tgtEl>
                                          <p:spTgt spid="3">
                                            <p:txEl>
                                              <p:pRg st="0" end="0"/>
                                            </p:txEl>
                                          </p:spTgt>
                                        </p:tgtEl>
                                      </p:cBhvr>
                                    </p:animEffect>
                                  </p:childTnLst>
                                </p:cTn>
                              </p:par>
                              <p:par>
                                <p:cTn id="11" presetID="31" presetClass="entr" presetSubtype="0" fill="hold" nodeType="with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p:cTn id="13" dur="1000" fill="hold"/>
                                        <p:tgtEl>
                                          <p:spTgt spid="3">
                                            <p:txEl>
                                              <p:pRg st="1" end="1"/>
                                            </p:txEl>
                                          </p:spTgt>
                                        </p:tgtEl>
                                        <p:attrNameLst>
                                          <p:attrName>ppt_w</p:attrName>
                                        </p:attrNameLst>
                                      </p:cBhvr>
                                      <p:tavLst>
                                        <p:tav tm="0">
                                          <p:val>
                                            <p:fltVal val="0"/>
                                          </p:val>
                                        </p:tav>
                                        <p:tav tm="100000">
                                          <p:val>
                                            <p:strVal val="#ppt_w"/>
                                          </p:val>
                                        </p:tav>
                                      </p:tavLst>
                                    </p:anim>
                                    <p:anim calcmode="lin" valueType="num">
                                      <p:cBhvr>
                                        <p:cTn id="14" dur="1000" fill="hold"/>
                                        <p:tgtEl>
                                          <p:spTgt spid="3">
                                            <p:txEl>
                                              <p:pRg st="1" end="1"/>
                                            </p:txEl>
                                          </p:spTgt>
                                        </p:tgtEl>
                                        <p:attrNameLst>
                                          <p:attrName>ppt_h</p:attrName>
                                        </p:attrNameLst>
                                      </p:cBhvr>
                                      <p:tavLst>
                                        <p:tav tm="0">
                                          <p:val>
                                            <p:fltVal val="0"/>
                                          </p:val>
                                        </p:tav>
                                        <p:tav tm="100000">
                                          <p:val>
                                            <p:strVal val="#ppt_h"/>
                                          </p:val>
                                        </p:tav>
                                      </p:tavLst>
                                    </p:anim>
                                    <p:anim calcmode="lin" valueType="num">
                                      <p:cBhvr>
                                        <p:cTn id="15" dur="1000" fill="hold"/>
                                        <p:tgtEl>
                                          <p:spTgt spid="3">
                                            <p:txEl>
                                              <p:pRg st="1" end="1"/>
                                            </p:txEl>
                                          </p:spTgt>
                                        </p:tgtEl>
                                        <p:attrNameLst>
                                          <p:attrName>style.rotation</p:attrName>
                                        </p:attrNameLst>
                                      </p:cBhvr>
                                      <p:tavLst>
                                        <p:tav tm="0">
                                          <p:val>
                                            <p:fltVal val="90"/>
                                          </p:val>
                                        </p:tav>
                                        <p:tav tm="100000">
                                          <p:val>
                                            <p:fltVal val="0"/>
                                          </p:val>
                                        </p:tav>
                                      </p:tavLst>
                                    </p:anim>
                                    <p:animEffect transition="in" filter="fade">
                                      <p:cBhvr>
                                        <p:cTn id="16" dur="10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055E5C-C621-4F83-BAA4-081FE05DA822}"/>
              </a:ext>
            </a:extLst>
          </p:cNvPr>
          <p:cNvSpPr>
            <a:spLocks noGrp="1"/>
          </p:cNvSpPr>
          <p:nvPr>
            <p:ph type="title"/>
          </p:nvPr>
        </p:nvSpPr>
        <p:spPr>
          <a:xfrm>
            <a:off x="531225" y="664681"/>
            <a:ext cx="11029616" cy="1013800"/>
          </a:xfrm>
        </p:spPr>
        <p:txBody>
          <a:bodyPr>
            <a:normAutofit/>
          </a:bodyPr>
          <a:lstStyle/>
          <a:p>
            <a:pPr algn="ctr"/>
            <a:r>
              <a:rPr lang="en-GB" sz="3200" b="1" dirty="0"/>
              <a:t>Conclusion &amp; references</a:t>
            </a:r>
            <a:endParaRPr lang="en-US" sz="3200" b="1"/>
          </a:p>
        </p:txBody>
      </p:sp>
      <p:sp>
        <p:nvSpPr>
          <p:cNvPr id="3" name="Content Placeholder 2">
            <a:extLst>
              <a:ext uri="{FF2B5EF4-FFF2-40B4-BE49-F238E27FC236}">
                <a16:creationId xmlns:a16="http://schemas.microsoft.com/office/drawing/2014/main" id="{907441C6-79D5-4B9C-9EA1-EBA8B5FFFB82}"/>
              </a:ext>
            </a:extLst>
          </p:cNvPr>
          <p:cNvSpPr>
            <a:spLocks noGrp="1"/>
          </p:cNvSpPr>
          <p:nvPr>
            <p:ph idx="1"/>
          </p:nvPr>
        </p:nvSpPr>
        <p:spPr>
          <a:xfrm>
            <a:off x="581192" y="1994609"/>
            <a:ext cx="11029615" cy="1808407"/>
          </a:xfrm>
        </p:spPr>
        <p:txBody>
          <a:bodyPr>
            <a:normAutofit/>
          </a:bodyPr>
          <a:lstStyle/>
          <a:p>
            <a:pPr marL="0" indent="0">
              <a:buNone/>
            </a:pPr>
            <a:r>
              <a:rPr lang="en-GB" b="1" u="sng" dirty="0">
                <a:solidFill>
                  <a:srgbClr val="002060"/>
                </a:solidFill>
              </a:rPr>
              <a:t>Conclusion</a:t>
            </a:r>
          </a:p>
          <a:p>
            <a:pPr marL="0" indent="0" algn="just">
              <a:buNone/>
            </a:pPr>
            <a:r>
              <a:rPr lang="en-GB" sz="1400" dirty="0"/>
              <a:t>This case study enhanced our knowledge in terms of the difference between traditional and modern technology being introduced and implemented in Transport for London. It showed the effectivity and efficiency of new technology nowadays in our modern society. Also it is beneficial to all concern and users, it clearly states that there is more to come in the future innovation of TfL. As a whole, we have understood how important technology is in the business world and evolution of mankind. </a:t>
            </a:r>
          </a:p>
          <a:p>
            <a:pPr marL="0" indent="0">
              <a:buNone/>
            </a:pPr>
            <a:endParaRPr lang="en-GB" b="1" u="sng" dirty="0"/>
          </a:p>
        </p:txBody>
      </p:sp>
      <p:sp>
        <p:nvSpPr>
          <p:cNvPr id="4" name="TextBox 3">
            <a:extLst>
              <a:ext uri="{FF2B5EF4-FFF2-40B4-BE49-F238E27FC236}">
                <a16:creationId xmlns:a16="http://schemas.microsoft.com/office/drawing/2014/main" id="{EB9F62FF-F57E-42C4-A2D8-649B6C9972C9}"/>
              </a:ext>
            </a:extLst>
          </p:cNvPr>
          <p:cNvSpPr txBox="1"/>
          <p:nvPr/>
        </p:nvSpPr>
        <p:spPr>
          <a:xfrm>
            <a:off x="552438" y="3500615"/>
            <a:ext cx="11058369" cy="3354765"/>
          </a:xfrm>
          <a:prstGeom prst="rect">
            <a:avLst/>
          </a:prstGeom>
          <a:noFill/>
        </p:spPr>
        <p:txBody>
          <a:bodyPr wrap="square" rtlCol="0" anchor="t">
            <a:spAutoFit/>
          </a:bodyPr>
          <a:lstStyle/>
          <a:p>
            <a:r>
              <a:rPr lang="en-GB" b="1" u="sng" dirty="0">
                <a:solidFill>
                  <a:srgbClr val="002060"/>
                </a:solidFill>
              </a:rPr>
              <a:t>References</a:t>
            </a:r>
          </a:p>
          <a:p>
            <a:pPr algn="just"/>
            <a:r>
              <a:rPr lang="en-GB" sz="1400" dirty="0">
                <a:solidFill>
                  <a:srgbClr val="FF0000"/>
                </a:solidFill>
              </a:rPr>
              <a:t>Shaker</a:t>
            </a:r>
            <a:r>
              <a:rPr lang="en-GB" sz="1400" dirty="0"/>
              <a:t> – 1 Photo shows One of the first underground trains. London underground railway (2008) Alamy.com, 2 Chaos at London Euston after signal meltdown (August 2019) News.sky.com, 3 Transport Accessibility, Tfl.gov.uk</a:t>
            </a:r>
          </a:p>
          <a:p>
            <a:pPr algn="just"/>
            <a:r>
              <a:rPr lang="en-GB" sz="1400" dirty="0">
                <a:solidFill>
                  <a:srgbClr val="FF0000"/>
                </a:solidFill>
              </a:rPr>
              <a:t>Ismail</a:t>
            </a:r>
            <a:r>
              <a:rPr lang="en-GB" sz="1400" dirty="0"/>
              <a:t> – 1 M.G. Richards(2006) the mayor’s challenge, 2 Transport for London (2017) challenge and opportunity for London Network. 3 Ken Livingstone (mayor of London) (2007) The challenge of driving through change.</a:t>
            </a:r>
          </a:p>
          <a:p>
            <a:pPr algn="just"/>
            <a:r>
              <a:rPr lang="en-GB" sz="1400" dirty="0">
                <a:solidFill>
                  <a:srgbClr val="FF0000"/>
                </a:solidFill>
              </a:rPr>
              <a:t>Marilou </a:t>
            </a:r>
            <a:r>
              <a:rPr lang="en-GB" sz="1400" dirty="0"/>
              <a:t>-</a:t>
            </a:r>
            <a:r>
              <a:rPr lang="en-GB" sz="1400" dirty="0">
                <a:solidFill>
                  <a:srgbClr val="FF0000"/>
                </a:solidFill>
              </a:rPr>
              <a:t>  </a:t>
            </a:r>
            <a:r>
              <a:rPr lang="en-GB" sz="1400" dirty="0"/>
              <a:t>Related TfL  i</a:t>
            </a:r>
            <a:r>
              <a:rPr lang="en-GB" sz="1400" dirty="0">
                <a:ea typeface="+mn-lt"/>
                <a:cs typeface="+mn-lt"/>
              </a:rPr>
              <a:t>mages available online from: </a:t>
            </a:r>
            <a:r>
              <a:rPr lang="en-GB" sz="1400" dirty="0">
                <a:ea typeface="+mn-lt"/>
                <a:cs typeface="+mn-lt"/>
                <a:hlinkClick r:id="rId2"/>
              </a:rPr>
              <a:t>https://www.london.gov.uk/what-we-do/environment/pollution-and-air-quality/mayors-ultra-low-emission-zone-london</a:t>
            </a:r>
            <a:r>
              <a:rPr lang="en-GB" sz="1400" dirty="0">
                <a:ea typeface="+mn-lt"/>
                <a:cs typeface="+mn-lt"/>
              </a:rPr>
              <a:t>, https://www.fleetpoint.org/hgv-and-bus-news/bus-2/tfl-launches-bus-safety-standard-to-eliminate[Accessed on 1</a:t>
            </a:r>
            <a:r>
              <a:rPr lang="en-GB" sz="1400" baseline="30000" dirty="0">
                <a:ea typeface="+mn-lt"/>
                <a:cs typeface="+mn-lt"/>
              </a:rPr>
              <a:t>st</a:t>
            </a:r>
            <a:r>
              <a:rPr lang="en-GB" sz="1400" dirty="0">
                <a:ea typeface="+mn-lt"/>
                <a:cs typeface="+mn-lt"/>
              </a:rPr>
              <a:t> December 2019]</a:t>
            </a:r>
            <a:endParaRPr lang="en-GB" sz="1400" dirty="0"/>
          </a:p>
          <a:p>
            <a:pPr algn="just"/>
            <a:r>
              <a:rPr lang="en-GB" sz="1400" dirty="0">
                <a:solidFill>
                  <a:srgbClr val="FF0000"/>
                </a:solidFill>
              </a:rPr>
              <a:t>Romulo</a:t>
            </a:r>
            <a:r>
              <a:rPr lang="en-GB" sz="1400" dirty="0"/>
              <a:t> -  TfL Related</a:t>
            </a:r>
            <a:r>
              <a:rPr lang="en-GB" sz="1400" dirty="0">
                <a:ea typeface="+mn-lt"/>
                <a:cs typeface="+mn-lt"/>
              </a:rPr>
              <a:t> Images available online from: </a:t>
            </a:r>
            <a:r>
              <a:rPr lang="en-GB" sz="1400" dirty="0">
                <a:ea typeface="+mn-lt"/>
                <a:cs typeface="+mn-lt"/>
                <a:hlinkClick r:id="rId3"/>
              </a:rPr>
              <a:t>https://www.google.com/imghp?hl=en</a:t>
            </a:r>
            <a:r>
              <a:rPr lang="en-GB" sz="1400" dirty="0">
                <a:ea typeface="+mn-lt"/>
                <a:cs typeface="+mn-lt"/>
              </a:rPr>
              <a:t> [Accessed on 1</a:t>
            </a:r>
            <a:r>
              <a:rPr lang="en-GB" sz="1400" baseline="30000" dirty="0">
                <a:ea typeface="+mn-lt"/>
                <a:cs typeface="+mn-lt"/>
              </a:rPr>
              <a:t>st</a:t>
            </a:r>
            <a:r>
              <a:rPr lang="en-GB" sz="1400" dirty="0">
                <a:ea typeface="+mn-lt"/>
                <a:cs typeface="+mn-lt"/>
              </a:rPr>
              <a:t> December 2019 Images available online from: </a:t>
            </a:r>
            <a:r>
              <a:rPr lang="en-GB" sz="1400" dirty="0">
                <a:ea typeface="+mn-lt"/>
                <a:cs typeface="+mn-lt"/>
                <a:hlinkClick r:id="rId3"/>
              </a:rPr>
              <a:t>https://www.google.com/imghp?hl=en</a:t>
            </a:r>
            <a:r>
              <a:rPr lang="en-GB" sz="1400" dirty="0">
                <a:ea typeface="+mn-lt"/>
                <a:cs typeface="+mn-lt"/>
              </a:rPr>
              <a:t> [Accessed on 1</a:t>
            </a:r>
            <a:r>
              <a:rPr lang="en-GB" sz="1400" baseline="30000" dirty="0">
                <a:ea typeface="+mn-lt"/>
                <a:cs typeface="+mn-lt"/>
              </a:rPr>
              <a:t>st</a:t>
            </a:r>
            <a:r>
              <a:rPr lang="en-GB" sz="1400" dirty="0">
                <a:ea typeface="+mn-lt"/>
                <a:cs typeface="+mn-lt"/>
              </a:rPr>
              <a:t> December 2019]</a:t>
            </a:r>
          </a:p>
          <a:p>
            <a:endParaRPr lang="en-GB" sz="1400" dirty="0">
              <a:ea typeface="+mn-lt"/>
              <a:cs typeface="+mn-lt"/>
            </a:endParaRPr>
          </a:p>
          <a:p>
            <a:endParaRPr lang="en-GB" dirty="0">
              <a:solidFill>
                <a:srgbClr val="FF0000"/>
              </a:solidFill>
            </a:endParaRPr>
          </a:p>
          <a:p>
            <a:endParaRPr lang="en-GB" dirty="0"/>
          </a:p>
          <a:p>
            <a:endParaRPr lang="en-GB" dirty="0"/>
          </a:p>
        </p:txBody>
      </p:sp>
      <p:pic>
        <p:nvPicPr>
          <p:cNvPr id="5" name="Picture 5" descr="A picture containing knife&#10;&#10;Description generated with very high confidence">
            <a:extLst>
              <a:ext uri="{FF2B5EF4-FFF2-40B4-BE49-F238E27FC236}">
                <a16:creationId xmlns:a16="http://schemas.microsoft.com/office/drawing/2014/main" id="{A9E5BCA1-3BFA-4CF6-AB11-206DA04558E2}"/>
              </a:ext>
            </a:extLst>
          </p:cNvPr>
          <p:cNvPicPr>
            <a:picLocks noChangeAspect="1"/>
          </p:cNvPicPr>
          <p:nvPr/>
        </p:nvPicPr>
        <p:blipFill>
          <a:blip r:embed="rId4"/>
          <a:stretch>
            <a:fillRect/>
          </a:stretch>
        </p:blipFill>
        <p:spPr>
          <a:xfrm>
            <a:off x="737875" y="5866853"/>
            <a:ext cx="2259299" cy="995442"/>
          </a:xfrm>
          <a:prstGeom prst="rect">
            <a:avLst/>
          </a:prstGeom>
        </p:spPr>
      </p:pic>
    </p:spTree>
    <p:extLst>
      <p:ext uri="{BB962C8B-B14F-4D97-AF65-F5344CB8AC3E}">
        <p14:creationId xmlns:p14="http://schemas.microsoft.com/office/powerpoint/2010/main" val="23561128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arn(inVertical)">
                                      <p:cBhvr>
                                        <p:cTn id="7" dur="500"/>
                                        <p:tgtEl>
                                          <p:spTgt spid="3">
                                            <p:txEl>
                                              <p:pRg st="0" end="0"/>
                                            </p:txEl>
                                          </p:spTgt>
                                        </p:tgtEl>
                                      </p:cBhvr>
                                    </p:animEffect>
                                  </p:childTnLst>
                                </p:cTn>
                              </p:par>
                              <p:par>
                                <p:cTn id="8" presetID="16" presetClass="entr" presetSubtype="21" fill="hold"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barn(inVertical)">
                                      <p:cBhvr>
                                        <p:cTn id="10" dur="500"/>
                                        <p:tgtEl>
                                          <p:spTgt spid="3">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42" presetClass="entr" presetSubtype="0" fill="hold" nodeType="clickEffect">
                                  <p:stCondLst>
                                    <p:cond delay="0"/>
                                  </p:stCondLst>
                                  <p:childTnLst>
                                    <p:set>
                                      <p:cBhvr>
                                        <p:cTn id="14" dur="1" fill="hold">
                                          <p:stCondLst>
                                            <p:cond delay="0"/>
                                          </p:stCondLst>
                                        </p:cTn>
                                        <p:tgtEl>
                                          <p:spTgt spid="4">
                                            <p:txEl>
                                              <p:pRg st="1" end="1"/>
                                            </p:txEl>
                                          </p:spTgt>
                                        </p:tgtEl>
                                        <p:attrNameLst>
                                          <p:attrName>style.visibility</p:attrName>
                                        </p:attrNameLst>
                                      </p:cBhvr>
                                      <p:to>
                                        <p:strVal val="visible"/>
                                      </p:to>
                                    </p:set>
                                    <p:animEffect transition="in" filter="fade">
                                      <p:cBhvr>
                                        <p:cTn id="15" dur="1000"/>
                                        <p:tgtEl>
                                          <p:spTgt spid="4">
                                            <p:txEl>
                                              <p:pRg st="1" end="1"/>
                                            </p:txEl>
                                          </p:spTgt>
                                        </p:tgtEl>
                                      </p:cBhvr>
                                    </p:animEffect>
                                    <p:anim calcmode="lin" valueType="num">
                                      <p:cBhvr>
                                        <p:cTn id="16"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17" dur="1000" fill="hold"/>
                                        <p:tgtEl>
                                          <p:spTgt spid="4">
                                            <p:txEl>
                                              <p:pRg st="1" end="1"/>
                                            </p:txEl>
                                          </p:spTgt>
                                        </p:tgtEl>
                                        <p:attrNameLst>
                                          <p:attrName>ppt_y</p:attrName>
                                        </p:attrNameLst>
                                      </p:cBhvr>
                                      <p:tavLst>
                                        <p:tav tm="0">
                                          <p:val>
                                            <p:strVal val="#ppt_y+.1"/>
                                          </p:val>
                                        </p:tav>
                                        <p:tav tm="100000">
                                          <p:val>
                                            <p:strVal val="#ppt_y"/>
                                          </p:val>
                                        </p:tav>
                                      </p:tavLst>
                                    </p:anim>
                                  </p:childTnLst>
                                </p:cTn>
                              </p:par>
                              <p:par>
                                <p:cTn id="18" presetID="42" presetClass="entr" presetSubtype="0" fill="hold" nodeType="withEffect">
                                  <p:stCondLst>
                                    <p:cond delay="0"/>
                                  </p:stCondLst>
                                  <p:childTnLst>
                                    <p:set>
                                      <p:cBhvr>
                                        <p:cTn id="19" dur="1" fill="hold">
                                          <p:stCondLst>
                                            <p:cond delay="0"/>
                                          </p:stCondLst>
                                        </p:cTn>
                                        <p:tgtEl>
                                          <p:spTgt spid="4">
                                            <p:txEl>
                                              <p:pRg st="2" end="2"/>
                                            </p:txEl>
                                          </p:spTgt>
                                        </p:tgtEl>
                                        <p:attrNameLst>
                                          <p:attrName>style.visibility</p:attrName>
                                        </p:attrNameLst>
                                      </p:cBhvr>
                                      <p:to>
                                        <p:strVal val="visible"/>
                                      </p:to>
                                    </p:set>
                                    <p:animEffect transition="in" filter="fade">
                                      <p:cBhvr>
                                        <p:cTn id="20" dur="1000"/>
                                        <p:tgtEl>
                                          <p:spTgt spid="4">
                                            <p:txEl>
                                              <p:pRg st="2" end="2"/>
                                            </p:txEl>
                                          </p:spTgt>
                                        </p:tgtEl>
                                      </p:cBhvr>
                                    </p:animEffect>
                                    <p:anim calcmode="lin" valueType="num">
                                      <p:cBhvr>
                                        <p:cTn id="21"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22" dur="1000" fill="hold"/>
                                        <p:tgtEl>
                                          <p:spTgt spid="4">
                                            <p:txEl>
                                              <p:pRg st="2" end="2"/>
                                            </p:txEl>
                                          </p:spTgt>
                                        </p:tgtEl>
                                        <p:attrNameLst>
                                          <p:attrName>ppt_y</p:attrName>
                                        </p:attrNameLst>
                                      </p:cBhvr>
                                      <p:tavLst>
                                        <p:tav tm="0">
                                          <p:val>
                                            <p:strVal val="#ppt_y+.1"/>
                                          </p:val>
                                        </p:tav>
                                        <p:tav tm="100000">
                                          <p:val>
                                            <p:strVal val="#ppt_y"/>
                                          </p:val>
                                        </p:tav>
                                      </p:tavLst>
                                    </p:anim>
                                  </p:childTnLst>
                                </p:cTn>
                              </p:par>
                              <p:par>
                                <p:cTn id="23" presetID="42" presetClass="entr" presetSubtype="0" fill="hold" nodeType="withEffect">
                                  <p:stCondLst>
                                    <p:cond delay="0"/>
                                  </p:stCondLst>
                                  <p:childTnLst>
                                    <p:set>
                                      <p:cBhvr>
                                        <p:cTn id="24" dur="1" fill="hold">
                                          <p:stCondLst>
                                            <p:cond delay="0"/>
                                          </p:stCondLst>
                                        </p:cTn>
                                        <p:tgtEl>
                                          <p:spTgt spid="4">
                                            <p:txEl>
                                              <p:pRg st="3" end="3"/>
                                            </p:txEl>
                                          </p:spTgt>
                                        </p:tgtEl>
                                        <p:attrNameLst>
                                          <p:attrName>style.visibility</p:attrName>
                                        </p:attrNameLst>
                                      </p:cBhvr>
                                      <p:to>
                                        <p:strVal val="visible"/>
                                      </p:to>
                                    </p:set>
                                    <p:animEffect transition="in" filter="fade">
                                      <p:cBhvr>
                                        <p:cTn id="25" dur="1000"/>
                                        <p:tgtEl>
                                          <p:spTgt spid="4">
                                            <p:txEl>
                                              <p:pRg st="3" end="3"/>
                                            </p:txEl>
                                          </p:spTgt>
                                        </p:tgtEl>
                                      </p:cBhvr>
                                    </p:animEffect>
                                    <p:anim calcmode="lin" valueType="num">
                                      <p:cBhvr>
                                        <p:cTn id="26"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27" dur="1000" fill="hold"/>
                                        <p:tgtEl>
                                          <p:spTgt spid="4">
                                            <p:txEl>
                                              <p:pRg st="3" end="3"/>
                                            </p:txEl>
                                          </p:spTgt>
                                        </p:tgtEl>
                                        <p:attrNameLst>
                                          <p:attrName>ppt_y</p:attrName>
                                        </p:attrNameLst>
                                      </p:cBhvr>
                                      <p:tavLst>
                                        <p:tav tm="0">
                                          <p:val>
                                            <p:strVal val="#ppt_y+.1"/>
                                          </p:val>
                                        </p:tav>
                                        <p:tav tm="100000">
                                          <p:val>
                                            <p:strVal val="#ppt_y"/>
                                          </p:val>
                                        </p:tav>
                                      </p:tavLst>
                                    </p:anim>
                                  </p:childTnLst>
                                </p:cTn>
                              </p:par>
                              <p:par>
                                <p:cTn id="28" presetID="42" presetClass="entr" presetSubtype="0" fill="hold" nodeType="withEffect">
                                  <p:stCondLst>
                                    <p:cond delay="0"/>
                                  </p:stCondLst>
                                  <p:childTnLst>
                                    <p:set>
                                      <p:cBhvr>
                                        <p:cTn id="29" dur="1" fill="hold">
                                          <p:stCondLst>
                                            <p:cond delay="0"/>
                                          </p:stCondLst>
                                        </p:cTn>
                                        <p:tgtEl>
                                          <p:spTgt spid="4">
                                            <p:txEl>
                                              <p:pRg st="4" end="4"/>
                                            </p:txEl>
                                          </p:spTgt>
                                        </p:tgtEl>
                                        <p:attrNameLst>
                                          <p:attrName>style.visibility</p:attrName>
                                        </p:attrNameLst>
                                      </p:cBhvr>
                                      <p:to>
                                        <p:strVal val="visible"/>
                                      </p:to>
                                    </p:set>
                                    <p:animEffect transition="in" filter="fade">
                                      <p:cBhvr>
                                        <p:cTn id="30" dur="1000"/>
                                        <p:tgtEl>
                                          <p:spTgt spid="4">
                                            <p:txEl>
                                              <p:pRg st="4" end="4"/>
                                            </p:txEl>
                                          </p:spTgt>
                                        </p:tgtEl>
                                      </p:cBhvr>
                                    </p:animEffect>
                                    <p:anim calcmode="lin" valueType="num">
                                      <p:cBhvr>
                                        <p:cTn id="31"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32" dur="1000" fill="hold"/>
                                        <p:tgtEl>
                                          <p:spTgt spid="4">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79F11E2-8BA5-4C5C-AE7C-361E5EA011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descr="Digital Numbers">
            <a:extLst>
              <a:ext uri="{FF2B5EF4-FFF2-40B4-BE49-F238E27FC236}">
                <a16:creationId xmlns:a16="http://schemas.microsoft.com/office/drawing/2014/main" id="{A21EA617-6D48-425F-97A8-7FEC82C8F401}"/>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l="2189" r="9642" b="1"/>
          <a:stretch/>
        </p:blipFill>
        <p:spPr>
          <a:xfrm>
            <a:off x="446534" y="723899"/>
            <a:ext cx="7498616" cy="5676901"/>
          </a:xfrm>
          <a:prstGeom prst="rect">
            <a:avLst/>
          </a:prstGeom>
        </p:spPr>
      </p:pic>
      <p:sp>
        <p:nvSpPr>
          <p:cNvPr id="12" name="Rectangle 11">
            <a:extLst>
              <a:ext uri="{FF2B5EF4-FFF2-40B4-BE49-F238E27FC236}">
                <a16:creationId xmlns:a16="http://schemas.microsoft.com/office/drawing/2014/main" id="{7C00E1DA-EC7C-40FC-95E3-11FDCD2E42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723899"/>
            <a:ext cx="3703320" cy="5666666"/>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0F87E73C-2B1A-4602-BFBE-CFE1E55D9B38}"/>
              </a:ext>
            </a:extLst>
          </p:cNvPr>
          <p:cNvSpPr>
            <a:spLocks noGrp="1"/>
          </p:cNvSpPr>
          <p:nvPr>
            <p:ph type="ctrTitle"/>
          </p:nvPr>
        </p:nvSpPr>
        <p:spPr>
          <a:xfrm>
            <a:off x="8296275" y="1419226"/>
            <a:ext cx="3081576" cy="1746762"/>
          </a:xfrm>
        </p:spPr>
        <p:txBody>
          <a:bodyPr>
            <a:normAutofit/>
          </a:bodyPr>
          <a:lstStyle/>
          <a:p>
            <a:r>
              <a:rPr lang="en-US" dirty="0">
                <a:solidFill>
                  <a:srgbClr val="FFFFFF"/>
                </a:solidFill>
              </a:rPr>
              <a:t>Thank You</a:t>
            </a:r>
          </a:p>
        </p:txBody>
      </p:sp>
      <p:grpSp>
        <p:nvGrpSpPr>
          <p:cNvPr id="14" name="Group 13">
            <a:extLst>
              <a:ext uri="{FF2B5EF4-FFF2-40B4-BE49-F238E27FC236}">
                <a16:creationId xmlns:a16="http://schemas.microsoft.com/office/drawing/2014/main" id="{9A421166-2996-41A7-B094-AE5316F347D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46534" y="453643"/>
            <a:ext cx="11298933" cy="98554"/>
            <a:chOff x="446534" y="453643"/>
            <a:chExt cx="11298933" cy="98554"/>
          </a:xfrm>
        </p:grpSpPr>
        <p:sp>
          <p:nvSpPr>
            <p:cNvPr id="15" name="Rectangle 14">
              <a:extLst>
                <a:ext uri="{FF2B5EF4-FFF2-40B4-BE49-F238E27FC236}">
                  <a16:creationId xmlns:a16="http://schemas.microsoft.com/office/drawing/2014/main" id="{FDBB1B92-A3EB-43E4-8FAB-D20E8ED14C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a16="http://schemas.microsoft.com/office/drawing/2014/main" id="{3F3972F4-FE7E-48EA-AAD8-9BE5750A66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16">
              <a:extLst>
                <a:ext uri="{FF2B5EF4-FFF2-40B4-BE49-F238E27FC236}">
                  <a16:creationId xmlns:a16="http://schemas.microsoft.com/office/drawing/2014/main" id="{221614E5-870B-4D5E-A43B-8FF7E53234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grpSp>
      <p:sp>
        <p:nvSpPr>
          <p:cNvPr id="4" name="Subtitle 3">
            <a:extLst>
              <a:ext uri="{FF2B5EF4-FFF2-40B4-BE49-F238E27FC236}">
                <a16:creationId xmlns:a16="http://schemas.microsoft.com/office/drawing/2014/main" id="{21CF235B-F438-47F0-A5BD-6832995489A6}"/>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3501347425"/>
      </p:ext>
    </p:extLst>
  </p:cSld>
  <p:clrMapOvr>
    <a:masterClrMapping/>
  </p:clrMapOvr>
</p:sld>
</file>

<file path=ppt/theme/theme1.xml><?xml version="1.0" encoding="utf-8"?>
<a:theme xmlns:a="http://schemas.openxmlformats.org/drawingml/2006/main" name="Dividend">
  <a:themeElements>
    <a:clrScheme name="Dividend">
      <a:dk1>
        <a:sysClr val="windowText" lastClr="000000"/>
      </a:dk1>
      <a:lt1>
        <a:sysClr val="window" lastClr="FFFFFF"/>
      </a:lt1>
      <a:dk2>
        <a:srgbClr val="3D3D3D"/>
      </a:dk2>
      <a:lt2>
        <a:srgbClr val="EBEBEB"/>
      </a:lt2>
      <a:accent1>
        <a:srgbClr val="1A3260"/>
      </a:accent1>
      <a:accent2>
        <a:srgbClr val="4590B8"/>
      </a:accent2>
      <a:accent3>
        <a:srgbClr val="45CBE8"/>
      </a:accent3>
      <a:accent4>
        <a:srgbClr val="969FA7"/>
      </a:accent4>
      <a:accent5>
        <a:srgbClr val="A2C777"/>
      </a:accent5>
      <a:accent6>
        <a:srgbClr val="42955F"/>
      </a:accent6>
      <a:hlink>
        <a:srgbClr val="828282"/>
      </a:hlink>
      <a:folHlink>
        <a:srgbClr val="A5A5A5"/>
      </a:folHlink>
    </a:clrScheme>
    <a:fontScheme name="Dividend">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 id="{9697A71B-4AB7-4A1A-BD5B-BB2D22835B57}" vid="{C21699FF-00E4-43C8-BBCC-D7E5536C371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F41A1A21BBEBA54384662FB8E075DA0F" ma:contentTypeVersion="10" ma:contentTypeDescription="Create a new document." ma:contentTypeScope="" ma:versionID="b7dd58e7a0bcfec57305bcf582b68386">
  <xsd:schema xmlns:xsd="http://www.w3.org/2001/XMLSchema" xmlns:xs="http://www.w3.org/2001/XMLSchema" xmlns:p="http://schemas.microsoft.com/office/2006/metadata/properties" xmlns:ns3="9129ae18-3fc0-4c05-9886-812847a6eb77" xmlns:ns4="01726188-a914-41ce-9dc7-58894f0276e9" targetNamespace="http://schemas.microsoft.com/office/2006/metadata/properties" ma:root="true" ma:fieldsID="d2c26efcea04f97bd0ae8b280302d623" ns3:_="" ns4:_="">
    <xsd:import namespace="9129ae18-3fc0-4c05-9886-812847a6eb77"/>
    <xsd:import namespace="01726188-a914-41ce-9dc7-58894f0276e9"/>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4:SharedWithUsers" minOccurs="0"/>
                <xsd:element ref="ns4:SharedWithDetails" minOccurs="0"/>
                <xsd:element ref="ns4:SharingHintHash" minOccurs="0"/>
                <xsd:element ref="ns3:MediaServiceGenerationTime" minOccurs="0"/>
                <xsd:element ref="ns3:MediaServiceEventHashCode" minOccurs="0"/>
                <xsd:element ref="ns3: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129ae18-3fc0-4c05-9886-812847a6eb7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MediaServiceAuto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DateTaken" ma:index="17"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01726188-a914-41ce-9dc7-58894f0276e9"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E3FC8A1C-A436-42C0-AC33-FAFFFAF219BC}">
  <ds:schemaRefs>
    <ds:schemaRef ds:uri="http://schemas.microsoft.com/sharepoint/v3/contenttype/forms"/>
  </ds:schemaRefs>
</ds:datastoreItem>
</file>

<file path=customXml/itemProps2.xml><?xml version="1.0" encoding="utf-8"?>
<ds:datastoreItem xmlns:ds="http://schemas.openxmlformats.org/officeDocument/2006/customXml" ds:itemID="{B52E1382-F1C7-45E0-8E08-ACCCCF1D961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129ae18-3fc0-4c05-9886-812847a6eb77"/>
    <ds:schemaRef ds:uri="01726188-a914-41ce-9dc7-58894f0276e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FF5C8BF1-B0E4-49A1-808F-40F2AD30E743}">
  <ds:schemaRefs>
    <ds:schemaRef ds:uri="http://schemas.microsoft.com/office/2006/documentManagement/types"/>
    <ds:schemaRef ds:uri="http://www.w3.org/XML/1998/namespace"/>
    <ds:schemaRef ds:uri="http://purl.org/dc/elements/1.1/"/>
    <ds:schemaRef ds:uri="http://purl.org/dc/dcmitype/"/>
    <ds:schemaRef ds:uri="9129ae18-3fc0-4c05-9886-812847a6eb77"/>
    <ds:schemaRef ds:uri="http://schemas.openxmlformats.org/package/2006/metadata/core-properties"/>
    <ds:schemaRef ds:uri="http://schemas.microsoft.com/office/infopath/2007/PartnerControls"/>
    <ds:schemaRef ds:uri="01726188-a914-41ce-9dc7-58894f0276e9"/>
    <ds:schemaRef ds:uri="http://schemas.microsoft.com/office/2006/metadata/properties"/>
    <ds:schemaRef ds:uri="http://purl.org/dc/terms/"/>
  </ds:schemaRefs>
</ds:datastoreItem>
</file>

<file path=docProps/app.xml><?xml version="1.0" encoding="utf-8"?>
<Properties xmlns="http://schemas.openxmlformats.org/officeDocument/2006/extended-properties" xmlns:vt="http://schemas.openxmlformats.org/officeDocument/2006/docPropsVTypes">
  <TotalTime>0</TotalTime>
  <Words>1867</Words>
  <Application>Microsoft Office PowerPoint</Application>
  <PresentationFormat>Widescreen</PresentationFormat>
  <Paragraphs>95</Paragraphs>
  <Slides>19</Slides>
  <Notes>6</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19</vt:i4>
      </vt:variant>
    </vt:vector>
  </HeadingPairs>
  <TitlesOfParts>
    <vt:vector size="25" baseType="lpstr">
      <vt:lpstr>AcmeFont</vt:lpstr>
      <vt:lpstr>Calibri</vt:lpstr>
      <vt:lpstr>Gill Sans MT</vt:lpstr>
      <vt:lpstr>Wingdings</vt:lpstr>
      <vt:lpstr>Wingdings 2</vt:lpstr>
      <vt:lpstr>Dividend</vt:lpstr>
      <vt:lpstr>   Digital skills &amp; Research methods</vt:lpstr>
      <vt:lpstr>PowerPoint Presentation</vt:lpstr>
      <vt:lpstr>introduction</vt:lpstr>
      <vt:lpstr>Team Phoenix          group leader: Shaker</vt:lpstr>
      <vt:lpstr>Background of  tfl </vt:lpstr>
      <vt:lpstr>                           Background of tfl</vt:lpstr>
      <vt:lpstr>Background of  tfl </vt:lpstr>
      <vt:lpstr>The challenges before modern technology</vt:lpstr>
      <vt:lpstr>The challenges before modern technology</vt:lpstr>
      <vt:lpstr>The challenges before modern technology</vt:lpstr>
      <vt:lpstr>The challenges before modern technology</vt:lpstr>
      <vt:lpstr>The challenges before modern technology</vt:lpstr>
      <vt:lpstr>Impact of technology introduced</vt:lpstr>
      <vt:lpstr>Impact of technology introduced</vt:lpstr>
      <vt:lpstr>Impact of technology introduced</vt:lpstr>
      <vt:lpstr>Lessons that can be learnt</vt:lpstr>
      <vt:lpstr>Lessons that can be learnt</vt:lpstr>
      <vt:lpstr>Conclusion &amp; references</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Digital skills &amp; Research methods</dc:title>
  <dc:creator/>
  <cp:lastModifiedBy/>
  <cp:revision>88</cp:revision>
  <dcterms:created xsi:type="dcterms:W3CDTF">2019-11-14T13:28:32Z</dcterms:created>
  <dcterms:modified xsi:type="dcterms:W3CDTF">2019-12-11T10:47:49Z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0x010100F41A1A21BBEBA54384662FB8E075DA0F</vt:lpwstr>
  </property>
</Properties>
</file>