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webextensions/webextension2.xml" ContentType="application/vnd.ms-office.webextension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878" r:id="rId1"/>
    <p:sldMasterId id="2147483880" r:id="rId2"/>
    <p:sldMasterId id="2147483892" r:id="rId3"/>
    <p:sldMasterId id="2147483895" r:id="rId4"/>
  </p:sldMasterIdLst>
  <p:notesMasterIdLst>
    <p:notesMasterId r:id="rId24"/>
  </p:notesMasterIdLst>
  <p:handoutMasterIdLst>
    <p:handoutMasterId r:id="rId25"/>
  </p:handoutMasterIdLst>
  <p:sldIdLst>
    <p:sldId id="793" r:id="rId5"/>
    <p:sldId id="794" r:id="rId6"/>
    <p:sldId id="807" r:id="rId7"/>
    <p:sldId id="830" r:id="rId8"/>
    <p:sldId id="390" r:id="rId9"/>
    <p:sldId id="391" r:id="rId10"/>
    <p:sldId id="824" r:id="rId11"/>
    <p:sldId id="828" r:id="rId12"/>
    <p:sldId id="829" r:id="rId13"/>
    <p:sldId id="393" r:id="rId14"/>
    <p:sldId id="394" r:id="rId15"/>
    <p:sldId id="395" r:id="rId16"/>
    <p:sldId id="826" r:id="rId17"/>
    <p:sldId id="396" r:id="rId18"/>
    <p:sldId id="367" r:id="rId19"/>
    <p:sldId id="827" r:id="rId20"/>
    <p:sldId id="353" r:id="rId21"/>
    <p:sldId id="401" r:id="rId22"/>
    <p:sldId id="825" r:id="rId23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85672"/>
    <a:srgbClr val="21B9EF"/>
    <a:srgbClr val="FFCC66"/>
    <a:srgbClr val="CC6600"/>
    <a:srgbClr val="255997"/>
    <a:srgbClr val="808000"/>
    <a:srgbClr val="008000"/>
    <a:srgbClr val="336600"/>
    <a:srgbClr val="006600"/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09" autoAdjust="0"/>
    <p:restoredTop sz="93187" autoAdjust="0"/>
  </p:normalViewPr>
  <p:slideViewPr>
    <p:cSldViewPr>
      <p:cViewPr varScale="1">
        <p:scale>
          <a:sx n="61" d="100"/>
          <a:sy n="61" d="100"/>
        </p:scale>
        <p:origin x="157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F3223E6B-DEE1-4891-9D2B-2BCCA413B9DA}"/>
    <pc:docChg chg="delSld modSld">
      <pc:chgData name="Julie Crossman" userId="d902ac89-ff56-4e5d-982f-3384b0284abe" providerId="ADAL" clId="{F3223E6B-DEE1-4891-9D2B-2BCCA413B9DA}" dt="2021-12-22T13:20:29.920" v="1" actId="47"/>
      <pc:docMkLst>
        <pc:docMk/>
      </pc:docMkLst>
      <pc:sldChg chg="modSp mod">
        <pc:chgData name="Julie Crossman" userId="d902ac89-ff56-4e5d-982f-3384b0284abe" providerId="ADAL" clId="{F3223E6B-DEE1-4891-9D2B-2BCCA413B9DA}" dt="2021-12-22T13:20:28.461" v="0" actId="6549"/>
        <pc:sldMkLst>
          <pc:docMk/>
          <pc:sldMk cId="1740544306" sldId="825"/>
        </pc:sldMkLst>
        <pc:spChg chg="mod">
          <ac:chgData name="Julie Crossman" userId="d902ac89-ff56-4e5d-982f-3384b0284abe" providerId="ADAL" clId="{F3223E6B-DEE1-4891-9D2B-2BCCA413B9DA}" dt="2021-12-22T13:20:28.461" v="0" actId="6549"/>
          <ac:spMkLst>
            <pc:docMk/>
            <pc:sldMk cId="1740544306" sldId="825"/>
            <ac:spMk id="3" creationId="{C6E73515-4D7F-4054-B14E-031329971AC0}"/>
          </ac:spMkLst>
        </pc:spChg>
      </pc:sldChg>
      <pc:sldChg chg="del">
        <pc:chgData name="Julie Crossman" userId="d902ac89-ff56-4e5d-982f-3384b0284abe" providerId="ADAL" clId="{F3223E6B-DEE1-4891-9D2B-2BCCA413B9DA}" dt="2021-12-22T13:20:29.920" v="1" actId="47"/>
        <pc:sldMkLst>
          <pc:docMk/>
          <pc:sldMk cId="2743772156" sldId="83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224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388A03F-A921-411A-AF2A-67D5AB8676D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7726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25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1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073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1940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0100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2208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821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223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1608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361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96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5.jp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22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691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BMPF7023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Leadership and Change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5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641690"/>
            <a:ext cx="8229600" cy="61803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GB" sz="4200" dirty="0">
                <a:solidFill>
                  <a:schemeClr val="bg1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rgbClr val="21B9EF"/>
                </a:solidFill>
                <a:latin typeface="Arial Black"/>
                <a:cs typeface="Arial Hebrew Scholar"/>
              </a:rPr>
              <a:t>• critically evaluate the influence of organisational culture in the context of change initiatives;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within.</a:t>
            </a: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46" y="-17379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792972"/>
            <a:ext cx="8229600" cy="61803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GB" sz="4200" dirty="0">
                <a:solidFill>
                  <a:schemeClr val="bg1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rgbClr val="085672"/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21B9EF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rgbClr val="085672"/>
                </a:solidFill>
                <a:latin typeface="Arial Black"/>
                <a:cs typeface="Arial Hebrew Scholar"/>
              </a:rPr>
              <a:t>critically evaluate the influence of organisational culture in the context of change initiatives;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within.</a:t>
            </a: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1399044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DF2BF525-D3C8-4D34-9B09-44BAEA036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085672"/>
                </a:solidFill>
              </a:rPr>
              <a:t>Stakeholder engagement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610A5C-4ADD-456C-88B1-4BCB0F601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615190"/>
            <a:ext cx="8991600" cy="362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612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Stakeholders 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6AEB1F51-CB63-4F02-824C-89251E93F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900" y="1371600"/>
            <a:ext cx="61722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358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2264" y="43907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Stakeholders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34616" y="1700808"/>
            <a:ext cx="8064896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A </a:t>
            </a: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stakeholder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 is an individual or a group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affected by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, or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has an effect on,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 an </a:t>
            </a:r>
            <a:r>
              <a:rPr kumimoji="0" lang="en-US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organisation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. So, the stakeholders in a business aren't just its owners, or its shareholders, or its employees. They're its customers, suppliers, local authority and national government.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ＭＳ Ｐゴシック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They can be internal, external or sometimes both!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rgbClr val="FF1622"/>
              </a:solidFill>
              <a:effectLst/>
              <a:uLnTx/>
              <a:uFillTx/>
              <a:latin typeface="Myriad Pro"/>
              <a:ea typeface="+mn-ea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925228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906AAB-8DEF-4083-A5DA-753990F4EA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0244" y="924787"/>
            <a:ext cx="6104513" cy="4654690"/>
          </a:xfrm>
          <a:noFill/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252CC60D-BB19-4B7F-867D-F1DF33A4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868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085672"/>
                </a:solidFill>
              </a:rPr>
              <a:t>Stakeholder Engagement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9DDD82-DD76-4628-ABEF-6066FE94E7E8}"/>
              </a:ext>
            </a:extLst>
          </p:cNvPr>
          <p:cNvSpPr txBox="1"/>
          <p:nvPr/>
        </p:nvSpPr>
        <p:spPr>
          <a:xfrm>
            <a:off x="1905000" y="5240923"/>
            <a:ext cx="5715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/>
              <a:t>Cranfield University School of Management (2009)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64365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DC2C7-0961-4CF8-A0E1-18E8F701A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85672"/>
                </a:solidFill>
              </a:rPr>
              <a:t>Identification of stakeholders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114950-649A-4AD1-AE94-A15162E72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1568" y="1276166"/>
            <a:ext cx="6900863" cy="4305667"/>
          </a:xfrm>
        </p:spPr>
      </p:pic>
    </p:spTree>
    <p:extLst>
      <p:ext uri="{BB962C8B-B14F-4D97-AF65-F5344CB8AC3E}">
        <p14:creationId xmlns:p14="http://schemas.microsoft.com/office/powerpoint/2010/main" val="3118110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 title="Mentimeter - Interactive Presentations">
                <a:extLst>
                  <a:ext uri="{FF2B5EF4-FFF2-40B4-BE49-F238E27FC236}">
                    <a16:creationId xmlns:a16="http://schemas.microsoft.com/office/drawing/2014/main" id="{7AB9C7F8-C7C0-4B3B-972A-AFE22DCF4B5A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370587903"/>
                  </p:ext>
                </p:extLst>
              </p:nvPr>
            </p:nvGraphicFramePr>
            <p:xfrm>
              <a:off x="0" y="381000"/>
              <a:ext cx="9067800" cy="51816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Content Placeholder 3" title="Mentimeter - Interactive Presentations">
                <a:extLst>
                  <a:ext uri="{FF2B5EF4-FFF2-40B4-BE49-F238E27FC236}">
                    <a16:creationId xmlns:a16="http://schemas.microsoft.com/office/drawing/2014/main" id="{7AB9C7F8-C7C0-4B3B-972A-AFE22DCF4B5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381000"/>
                <a:ext cx="9067800" cy="5181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52125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457200" y="404664"/>
            <a:ext cx="8229600" cy="1008111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Importance of stakeholders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28625" y="1643063"/>
            <a:ext cx="835818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Once a business has identified its stakeholders, managers must ask themselves some key questions about each.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   First, they need to determine: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Are they increasing or decreasing in importance and </a:t>
            </a: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power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?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What are their </a:t>
            </a: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interests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ＭＳ Ｐゴシック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831826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539552" y="285750"/>
            <a:ext cx="7947223" cy="98301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Mapping Stakeholders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7201" y="1284894"/>
            <a:ext cx="8472488" cy="78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Stakeholder interest and power can be mapped. The following example was produced by a private bus company.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</a:b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ＭＳ Ｐゴシック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432" y="2307681"/>
            <a:ext cx="4035902" cy="26215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 bwMode="auto">
          <a:xfrm>
            <a:off x="3794283" y="2114218"/>
            <a:ext cx="984885" cy="2571768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Power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Low    Some   High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4929188" y="4929188"/>
            <a:ext cx="40005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Low               Some          High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6143625" y="5214938"/>
            <a:ext cx="15033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Interest</a:t>
            </a:r>
          </a:p>
        </p:txBody>
      </p:sp>
    </p:spTree>
    <p:extLst>
      <p:ext uri="{BB962C8B-B14F-4D97-AF65-F5344CB8AC3E}">
        <p14:creationId xmlns:p14="http://schemas.microsoft.com/office/powerpoint/2010/main" val="153692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539552" y="285750"/>
            <a:ext cx="7947223" cy="98301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Mapping Stakeholders</a:t>
            </a:r>
          </a:p>
        </p:txBody>
      </p:sp>
      <p:graphicFrame>
        <p:nvGraphicFramePr>
          <p:cNvPr id="5" name="Content Placeholder 5"/>
          <p:cNvGraphicFramePr>
            <a:graphicFrameLocks/>
          </p:cNvGraphicFramePr>
          <p:nvPr/>
        </p:nvGraphicFramePr>
        <p:xfrm>
          <a:off x="4929188" y="2357438"/>
          <a:ext cx="4000500" cy="2571750"/>
        </p:xfrm>
        <a:graphic>
          <a:graphicData uri="http://schemas.openxmlformats.org/drawingml/2006/table">
            <a:tbl>
              <a:tblPr firstRow="1" bandRow="1"/>
              <a:tblGrid>
                <a:gridCol w="1333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572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106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34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dirty="0"/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Verdana"/>
                          <a:ea typeface="ＭＳ Ｐゴシック"/>
                        </a:defRPr>
                      </a:lvl9pPr>
                    </a:lstStyle>
                    <a:p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6812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322" y="2564904"/>
            <a:ext cx="646232" cy="4633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5674" y="3452902"/>
            <a:ext cx="646232" cy="46333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6322" y="4272615"/>
            <a:ext cx="646232" cy="4633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568" y="2564904"/>
            <a:ext cx="646232" cy="46333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568" y="3452902"/>
            <a:ext cx="646232" cy="46333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 bwMode="auto">
          <a:xfrm>
            <a:off x="3857620" y="2428868"/>
            <a:ext cx="984885" cy="2571768"/>
          </a:xfrm>
          <a:prstGeom prst="rect">
            <a:avLst/>
          </a:prstGeom>
          <a:noFill/>
        </p:spPr>
        <p:txBody>
          <a:bodyPr vert="vert27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Power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Low    Some   High</a:t>
            </a: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6143625" y="5214938"/>
            <a:ext cx="15033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Interest</a:t>
            </a: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4929188" y="4929188"/>
            <a:ext cx="40005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ＭＳ Ｐゴシック" panose="020B0600070205080204" pitchFamily="34" charset="-128"/>
                <a:cs typeface="+mn-cs"/>
              </a:rPr>
              <a:t>Low               Some          High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500063" y="1285875"/>
            <a:ext cx="8001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Try this example from a college. The stakeholders have been identified but you need to agree where they should be plotted:</a:t>
            </a:r>
          </a:p>
        </p:txBody>
      </p:sp>
      <p:sp>
        <p:nvSpPr>
          <p:cNvPr id="15" name="TextBox 6"/>
          <p:cNvSpPr txBox="1">
            <a:spLocks noChangeArrowheads="1"/>
          </p:cNvSpPr>
          <p:nvPr/>
        </p:nvSpPr>
        <p:spPr bwMode="auto">
          <a:xfrm>
            <a:off x="425698" y="2428500"/>
            <a:ext cx="3143250" cy="277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Central Government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Local residents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Funding body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Students and teachers</a:t>
            </a: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ＭＳ Ｐゴシック" panose="020B0600070205080204" pitchFamily="34" charset="-128"/>
                <a:cs typeface="+mn-cs"/>
              </a:rPr>
              <a:t>Local government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0406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9B2B0AD-2D15-4EC4-A35F-D506B7DF0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094" y="1066800"/>
            <a:ext cx="7460894" cy="45201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AB42A-76E5-4929-979C-5EC07A1FB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3579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85672"/>
                </a:solidFill>
              </a:rPr>
              <a:t>Stakeholder Mapping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6AE686-1F73-4DA5-B0F0-E8BDD500A63A}"/>
              </a:ext>
            </a:extLst>
          </p:cNvPr>
          <p:cNvSpPr txBox="1"/>
          <p:nvPr/>
        </p:nvSpPr>
        <p:spPr>
          <a:xfrm>
            <a:off x="152400" y="5029200"/>
            <a:ext cx="3048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Chartered Management Institute (2017)</a:t>
            </a:r>
          </a:p>
        </p:txBody>
      </p:sp>
    </p:spTree>
    <p:extLst>
      <p:ext uri="{BB962C8B-B14F-4D97-AF65-F5344CB8AC3E}">
        <p14:creationId xmlns:p14="http://schemas.microsoft.com/office/powerpoint/2010/main" val="3506737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457200" y="285750"/>
            <a:ext cx="8029575" cy="1127026"/>
          </a:xfrm>
          <a:prstGeom prst="rect">
            <a:avLst/>
          </a:prstGeom>
          <a:solidFill>
            <a:schemeClr val="accent5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ＭＳ Ｐゴシック"/>
                <a:cs typeface="ＭＳ Ｐゴシック"/>
              </a:rPr>
              <a:t>Importance of stakeholders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85787" y="1700808"/>
            <a:ext cx="77724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Having established the importance/power and interests of the stakeholders, managers need to estimate the strength of the relationship, in terms of: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What impact do we have on them?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ＭＳ Ｐゴシック"/>
              </a:rPr>
              <a:t>What impact can they have on us?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64660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Guidelines</a:t>
            </a:r>
          </a:p>
        </p:txBody>
      </p:sp>
      <p:sp>
        <p:nvSpPr>
          <p:cNvPr id="5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Identify and include all the 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stakeholders</a:t>
            </a:r>
            <a:r>
              <a:rPr lang="en-GB" sz="2800" dirty="0"/>
              <a:t>.</a:t>
            </a:r>
          </a:p>
          <a:p>
            <a:r>
              <a:rPr lang="en-GB" sz="2800" dirty="0"/>
              <a:t>Involve those affected in putting the plans together.  </a:t>
            </a:r>
          </a:p>
          <a:p>
            <a:r>
              <a:rPr lang="en-GB" sz="2800" dirty="0"/>
              <a:t>Have 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/>
              <a:t>objectives.</a:t>
            </a:r>
          </a:p>
          <a:p>
            <a:r>
              <a:rPr lang="en-GB" sz="2800" dirty="0"/>
              <a:t>Keep everyone regularly informed of progress using both formal and informal methods.</a:t>
            </a:r>
          </a:p>
          <a:p>
            <a:r>
              <a:rPr lang="en-GB" sz="2800" dirty="0"/>
              <a:t>Keep the momentum going by rewarding “wins” along the way.</a:t>
            </a:r>
          </a:p>
        </p:txBody>
      </p:sp>
    </p:spTree>
    <p:extLst>
      <p:ext uri="{BB962C8B-B14F-4D97-AF65-F5344CB8AC3E}">
        <p14:creationId xmlns:p14="http://schemas.microsoft.com/office/powerpoint/2010/main" val="41257578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66CC4-20B9-4931-94FB-F3484E080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8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85672"/>
                </a:solidFill>
              </a:rPr>
              <a:t>Stakeholder Management and Engagement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6F8492F-5A94-4CAE-A65F-2F23CA2EC1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992" y="1157868"/>
            <a:ext cx="8746016" cy="452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3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Essential components for managing change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4870" y="1723326"/>
            <a:ext cx="7974259" cy="367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3740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5733257"/>
          </a:xfrm>
        </p:spPr>
      </p:pic>
    </p:spTree>
    <p:extLst>
      <p:ext uri="{BB962C8B-B14F-4D97-AF65-F5344CB8AC3E}">
        <p14:creationId xmlns:p14="http://schemas.microsoft.com/office/powerpoint/2010/main" val="12114090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3091F-867F-40CF-85C5-041CF521D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8567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73515-4D7F-4054-B14E-031329971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Chartered Management Institute (2017) </a:t>
            </a:r>
            <a:r>
              <a:rPr lang="en-GB" sz="2800" i="1" dirty="0"/>
              <a:t>Models – Stakeholder Analysis</a:t>
            </a:r>
            <a:r>
              <a:rPr lang="en-GB" sz="2800" dirty="0"/>
              <a:t>. CMI: Corby</a:t>
            </a:r>
          </a:p>
          <a:p>
            <a:pPr marL="0" indent="0">
              <a:buNone/>
            </a:pPr>
            <a:r>
              <a:rPr lang="en-GB" sz="2800" dirty="0"/>
              <a:t>Cranfield University School of Management (2009) </a:t>
            </a:r>
            <a:r>
              <a:rPr lang="en-GB" sz="2800" i="1" dirty="0"/>
              <a:t>Stakeholder Engagement: A Road Map to Meaningful Engagement. </a:t>
            </a:r>
            <a:r>
              <a:rPr lang="en-GB" sz="2800" dirty="0"/>
              <a:t>Doughty Centre: Bedfordshire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4054430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D2872109-958B-4ABF-B1C6-A452E3640908}">
  <we:reference id="wa104379261" version="3.0.2.3" store="en-US" storeType="OMEX"/>
  <we:alternateReferences>
    <we:reference id="wa104379261" version="3.0.2.3" store="wa104379261" storeType="OMEX"/>
  </we:alternateReferences>
  <we:properties>
    <we:property name="mentimeter-slide" value="{&quot;seriesId&quot;:&quot;fddaaceec0cd9da50b3e4ee641c5e7e7&quot;,&quot;questionId&quot;:&quot;6be96c546cdc&quot;,&quot;link&quot;:&quot;https://www.mentimeter.com/s/fddaaceec0cd9da50b3e4ee641c5e7e7/6be96c546cdc/edit&quot;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473</Words>
  <Application>Microsoft Office PowerPoint</Application>
  <PresentationFormat>On-screen Show (4:3)</PresentationFormat>
  <Paragraphs>65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Myriad Pro</vt:lpstr>
      <vt:lpstr>Arial</vt:lpstr>
      <vt:lpstr>Arial Black</vt:lpstr>
      <vt:lpstr>Calibri</vt:lpstr>
      <vt:lpstr>Calibri Light</vt:lpstr>
      <vt:lpstr>Times New Roman</vt:lpstr>
      <vt:lpstr>Verdana</vt:lpstr>
      <vt:lpstr>Title Slide 1</vt:lpstr>
      <vt:lpstr>2_201500625PowerPointPresentationTemplate</vt:lpstr>
      <vt:lpstr>UWTSD 200_Text 1</vt:lpstr>
      <vt:lpstr>20140311PresentationUWTSDTemplate</vt:lpstr>
      <vt:lpstr>Module BMPF7023    Leadership and Change   Day 5</vt:lpstr>
      <vt:lpstr>Our Vision</vt:lpstr>
      <vt:lpstr>Our Vision</vt:lpstr>
      <vt:lpstr>Stakeholder engagement</vt:lpstr>
      <vt:lpstr>Stakeholders </vt:lpstr>
      <vt:lpstr>PowerPoint Presentation</vt:lpstr>
      <vt:lpstr>Stakeholder Engagement</vt:lpstr>
      <vt:lpstr>Identification of stakeholders</vt:lpstr>
      <vt:lpstr>PowerPoint Presentation</vt:lpstr>
      <vt:lpstr>PowerPoint Presentation</vt:lpstr>
      <vt:lpstr>PowerPoint Presentation</vt:lpstr>
      <vt:lpstr>PowerPoint Presentation</vt:lpstr>
      <vt:lpstr>Stakeholder Mapping</vt:lpstr>
      <vt:lpstr>PowerPoint Presentation</vt:lpstr>
      <vt:lpstr>Guidelines</vt:lpstr>
      <vt:lpstr>Stakeholder Management and Engagement</vt:lpstr>
      <vt:lpstr>Essential components for managing change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26</cp:revision>
  <dcterms:created xsi:type="dcterms:W3CDTF">2021-01-26T18:34:09Z</dcterms:created>
  <dcterms:modified xsi:type="dcterms:W3CDTF">2021-12-22T13:20:33Z</dcterms:modified>
</cp:coreProperties>
</file>