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D1B658-2F0A-F642-B0F1-1C372DD8C1AB}" v="172" dt="2026-03-06T16:54:39.1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omea Dragusin (2438370)" userId="S::2438370@student.uwtsd.ac.uk::a415a3f1-bc74-422f-883c-d2879dba6e54" providerId="AD" clId="Web-{36D1B658-2F0A-F642-B0F1-1C372DD8C1AB}"/>
    <pc:docChg chg="addSld delSld modSld sldOrd addMainMaster delMainMaster">
      <pc:chgData name="Salomea Dragusin (2438370)" userId="S::2438370@student.uwtsd.ac.uk::a415a3f1-bc74-422f-883c-d2879dba6e54" providerId="AD" clId="Web-{36D1B658-2F0A-F642-B0F1-1C372DD8C1AB}" dt="2026-03-06T16:54:39.137" v="198"/>
      <pc:docMkLst>
        <pc:docMk/>
      </pc:docMkLst>
      <pc:sldChg chg="addSp delSp modSp mod setBg modClrScheme chgLayout">
        <pc:chgData name="Salomea Dragusin (2438370)" userId="S::2438370@student.uwtsd.ac.uk::a415a3f1-bc74-422f-883c-d2879dba6e54" providerId="AD" clId="Web-{36D1B658-2F0A-F642-B0F1-1C372DD8C1AB}" dt="2026-03-06T16:43:50.578" v="167" actId="20577"/>
        <pc:sldMkLst>
          <pc:docMk/>
          <pc:sldMk cId="109857222" sldId="256"/>
        </pc:sldMkLst>
        <pc:spChg chg="mod">
          <ac:chgData name="Salomea Dragusin (2438370)" userId="S::2438370@student.uwtsd.ac.uk::a415a3f1-bc74-422f-883c-d2879dba6e54" providerId="AD" clId="Web-{36D1B658-2F0A-F642-B0F1-1C372DD8C1AB}" dt="2026-03-06T16:43:50.578" v="16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Salomea Dragusin (2438370)" userId="S::2438370@student.uwtsd.ac.uk::a415a3f1-bc74-422f-883c-d2879dba6e54" providerId="AD" clId="Web-{36D1B658-2F0A-F642-B0F1-1C372DD8C1AB}" dt="2026-03-06T15:40:09.994" v="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0:04.837" v="4"/>
          <ac:spMkLst>
            <pc:docMk/>
            <pc:sldMk cId="109857222" sldId="256"/>
            <ac:spMk id="9" creationId="{19F9BF86-FE94-4517-B97D-026C7515E589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0:09.931" v="6"/>
          <ac:spMkLst>
            <pc:docMk/>
            <pc:sldMk cId="109857222" sldId="256"/>
            <ac:spMk id="13" creationId="{9B7AD9F6-8CE7-4299-8FC6-328F4DCD3FF9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0:09.931" v="6"/>
          <ac:spMkLst>
            <pc:docMk/>
            <pc:sldMk cId="109857222" sldId="256"/>
            <ac:spMk id="14" creationId="{F49775AF-8896-43EE-92C6-83497D6DC56F}"/>
          </ac:spMkLst>
        </pc:spChg>
        <pc:spChg chg="add">
          <ac:chgData name="Salomea Dragusin (2438370)" userId="S::2438370@student.uwtsd.ac.uk::a415a3f1-bc74-422f-883c-d2879dba6e54" providerId="AD" clId="Web-{36D1B658-2F0A-F642-B0F1-1C372DD8C1AB}" dt="2026-03-06T15:40:09.994" v="7"/>
          <ac:spMkLst>
            <pc:docMk/>
            <pc:sldMk cId="109857222" sldId="256"/>
            <ac:spMk id="17" creationId="{19F9BF86-FE94-4517-B97D-026C7515E589}"/>
          </ac:spMkLst>
        </pc:spChg>
        <pc:picChg chg="add del">
          <ac:chgData name="Salomea Dragusin (2438370)" userId="S::2438370@student.uwtsd.ac.uk::a415a3f1-bc74-422f-883c-d2879dba6e54" providerId="AD" clId="Web-{36D1B658-2F0A-F642-B0F1-1C372DD8C1AB}" dt="2026-03-06T15:40:04.837" v="4"/>
          <ac:picMkLst>
            <pc:docMk/>
            <pc:sldMk cId="109857222" sldId="256"/>
            <ac:picMk id="4" creationId="{0FD3D5A0-9119-23FB-C709-82718E086B17}"/>
          </ac:picMkLst>
        </pc:picChg>
        <pc:picChg chg="add del">
          <ac:chgData name="Salomea Dragusin (2438370)" userId="S::2438370@student.uwtsd.ac.uk::a415a3f1-bc74-422f-883c-d2879dba6e54" providerId="AD" clId="Web-{36D1B658-2F0A-F642-B0F1-1C372DD8C1AB}" dt="2026-03-06T15:40:09.931" v="6"/>
          <ac:picMkLst>
            <pc:docMk/>
            <pc:sldMk cId="109857222" sldId="256"/>
            <ac:picMk id="15" creationId="{ECC951D5-AE2C-CCAE-10FF-8AB26892E33C}"/>
          </ac:picMkLst>
        </pc:picChg>
        <pc:picChg chg="add">
          <ac:chgData name="Salomea Dragusin (2438370)" userId="S::2438370@student.uwtsd.ac.uk::a415a3f1-bc74-422f-883c-d2879dba6e54" providerId="AD" clId="Web-{36D1B658-2F0A-F642-B0F1-1C372DD8C1AB}" dt="2026-03-06T15:40:09.994" v="7"/>
          <ac:picMkLst>
            <pc:docMk/>
            <pc:sldMk cId="109857222" sldId="256"/>
            <ac:picMk id="18" creationId="{0FD3D5A0-9119-23FB-C709-82718E086B17}"/>
          </ac:picMkLst>
        </pc:picChg>
        <pc:cxnChg chg="add del">
          <ac:chgData name="Salomea Dragusin (2438370)" userId="S::2438370@student.uwtsd.ac.uk::a415a3f1-bc74-422f-883c-d2879dba6e54" providerId="AD" clId="Web-{36D1B658-2F0A-F642-B0F1-1C372DD8C1AB}" dt="2026-03-06T15:40:04.837" v="4"/>
          <ac:cxnSpMkLst>
            <pc:docMk/>
            <pc:sldMk cId="109857222" sldId="256"/>
            <ac:cxnSpMk id="11" creationId="{6CA391F1-4B2C-521B-F6A5-52C74B30349D}"/>
          </ac:cxnSpMkLst>
        </pc:cxnChg>
        <pc:cxnChg chg="add">
          <ac:chgData name="Salomea Dragusin (2438370)" userId="S::2438370@student.uwtsd.ac.uk::a415a3f1-bc74-422f-883c-d2879dba6e54" providerId="AD" clId="Web-{36D1B658-2F0A-F642-B0F1-1C372DD8C1AB}" dt="2026-03-06T15:40:09.994" v="7"/>
          <ac:cxnSpMkLst>
            <pc:docMk/>
            <pc:sldMk cId="109857222" sldId="256"/>
            <ac:cxnSpMk id="19" creationId="{6CA391F1-4B2C-521B-F6A5-52C74B30349D}"/>
          </ac:cxnSpMkLst>
        </pc:cxnChg>
      </pc:sldChg>
      <pc:sldChg chg="addSp delSp modSp new mod setBg">
        <pc:chgData name="Salomea Dragusin (2438370)" userId="S::2438370@student.uwtsd.ac.uk::a415a3f1-bc74-422f-883c-d2879dba6e54" providerId="AD" clId="Web-{36D1B658-2F0A-F642-B0F1-1C372DD8C1AB}" dt="2026-03-06T15:48:48.223" v="59" actId="20577"/>
        <pc:sldMkLst>
          <pc:docMk/>
          <pc:sldMk cId="149339934" sldId="257"/>
        </pc:sldMkLst>
        <pc:spChg chg="mod">
          <ac:chgData name="Salomea Dragusin (2438370)" userId="S::2438370@student.uwtsd.ac.uk::a415a3f1-bc74-422f-883c-d2879dba6e54" providerId="AD" clId="Web-{36D1B658-2F0A-F642-B0F1-1C372DD8C1AB}" dt="2026-03-06T15:47:55.222" v="45" actId="14100"/>
          <ac:spMkLst>
            <pc:docMk/>
            <pc:sldMk cId="149339934" sldId="257"/>
            <ac:spMk id="2" creationId="{7B4209D0-3B24-74D8-2F41-9DFD9C03EB81}"/>
          </ac:spMkLst>
        </pc:spChg>
        <pc:spChg chg="mod ord">
          <ac:chgData name="Salomea Dragusin (2438370)" userId="S::2438370@student.uwtsd.ac.uk::a415a3f1-bc74-422f-883c-d2879dba6e54" providerId="AD" clId="Web-{36D1B658-2F0A-F642-B0F1-1C372DD8C1AB}" dt="2026-03-06T15:48:48.223" v="59" actId="20577"/>
          <ac:spMkLst>
            <pc:docMk/>
            <pc:sldMk cId="149339934" sldId="257"/>
            <ac:spMk id="3" creationId="{88E539E5-AE94-C780-8789-8917CD0F6C3A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6:18.221" v="29"/>
          <ac:spMkLst>
            <pc:docMk/>
            <pc:sldMk cId="149339934" sldId="257"/>
            <ac:spMk id="9" creationId="{744CAA32-F237-419C-A2DD-43C28D920D3C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6:18.174" v="28"/>
          <ac:spMkLst>
            <pc:docMk/>
            <pc:sldMk cId="149339934" sldId="257"/>
            <ac:spMk id="16" creationId="{8FCE029E-5073-4498-8104-8427AA987352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7:10.362" v="37"/>
          <ac:spMkLst>
            <pc:docMk/>
            <pc:sldMk cId="149339934" sldId="257"/>
            <ac:spMk id="21" creationId="{744CAA32-F237-419C-A2DD-43C28D920D3C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7:10.362" v="37"/>
          <ac:spMkLst>
            <pc:docMk/>
            <pc:sldMk cId="149339934" sldId="257"/>
            <ac:spMk id="22" creationId="{F7017262-EEEC-4F5E-917D-A55E68A1194C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7:10.315" v="36"/>
          <ac:spMkLst>
            <pc:docMk/>
            <pc:sldMk cId="149339934" sldId="257"/>
            <ac:spMk id="27" creationId="{744CAA32-F237-419C-A2DD-43C28D920D3C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5:47:10.315" v="36"/>
          <ac:spMkLst>
            <pc:docMk/>
            <pc:sldMk cId="149339934" sldId="257"/>
            <ac:spMk id="29" creationId="{F7017262-EEEC-4F5E-917D-A55E68A1194C}"/>
          </ac:spMkLst>
        </pc:spChg>
        <pc:spChg chg="add">
          <ac:chgData name="Salomea Dragusin (2438370)" userId="S::2438370@student.uwtsd.ac.uk::a415a3f1-bc74-422f-883c-d2879dba6e54" providerId="AD" clId="Web-{36D1B658-2F0A-F642-B0F1-1C372DD8C1AB}" dt="2026-03-06T15:47:10.362" v="37"/>
          <ac:spMkLst>
            <pc:docMk/>
            <pc:sldMk cId="149339934" sldId="257"/>
            <ac:spMk id="33" creationId="{744CAA32-F237-419C-A2DD-43C28D920D3C}"/>
          </ac:spMkLst>
        </pc:spChg>
        <pc:picChg chg="add del mod">
          <ac:chgData name="Salomea Dragusin (2438370)" userId="S::2438370@student.uwtsd.ac.uk::a415a3f1-bc74-422f-883c-d2879dba6e54" providerId="AD" clId="Web-{36D1B658-2F0A-F642-B0F1-1C372DD8C1AB}" dt="2026-03-06T15:44:07.890" v="25"/>
          <ac:picMkLst>
            <pc:docMk/>
            <pc:sldMk cId="149339934" sldId="257"/>
            <ac:picMk id="4" creationId="{C422A41B-579C-1254-1FCF-F3C1EC35E8F6}"/>
          </ac:picMkLst>
        </pc:picChg>
        <pc:picChg chg="add del">
          <ac:chgData name="Salomea Dragusin (2438370)" userId="S::2438370@student.uwtsd.ac.uk::a415a3f1-bc74-422f-883c-d2879dba6e54" providerId="AD" clId="Web-{36D1B658-2F0A-F642-B0F1-1C372DD8C1AB}" dt="2026-03-06T15:43:41.546" v="21"/>
          <ac:picMkLst>
            <pc:docMk/>
            <pc:sldMk cId="149339934" sldId="257"/>
            <ac:picMk id="5" creationId="{A090DEC3-D735-FA51-6F14-97C9529336F2}"/>
          </ac:picMkLst>
        </pc:picChg>
        <pc:picChg chg="add mod ord">
          <ac:chgData name="Salomea Dragusin (2438370)" userId="S::2438370@student.uwtsd.ac.uk::a415a3f1-bc74-422f-883c-d2879dba6e54" providerId="AD" clId="Web-{36D1B658-2F0A-F642-B0F1-1C372DD8C1AB}" dt="2026-03-06T15:47:10.362" v="37"/>
          <ac:picMkLst>
            <pc:docMk/>
            <pc:sldMk cId="149339934" sldId="257"/>
            <ac:picMk id="6" creationId="{3A71D5B7-D7BA-0996-74F1-9AA2BA563375}"/>
          </ac:picMkLst>
        </pc:picChg>
        <pc:cxnChg chg="add del">
          <ac:chgData name="Salomea Dragusin (2438370)" userId="S::2438370@student.uwtsd.ac.uk::a415a3f1-bc74-422f-883c-d2879dba6e54" providerId="AD" clId="Web-{36D1B658-2F0A-F642-B0F1-1C372DD8C1AB}" dt="2026-03-06T15:46:18.221" v="29"/>
          <ac:cxnSpMkLst>
            <pc:docMk/>
            <pc:sldMk cId="149339934" sldId="257"/>
            <ac:cxnSpMk id="11" creationId="{753FE100-D0AB-4AE2-824B-60CFA31EC6A2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5:46:18.174" v="28"/>
          <ac:cxnSpMkLst>
            <pc:docMk/>
            <pc:sldMk cId="149339934" sldId="257"/>
            <ac:cxnSpMk id="18" creationId="{BEFF515C-2521-4964-9DAC-2BFB8EC86AE4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5:47:10.362" v="37"/>
          <ac:cxnSpMkLst>
            <pc:docMk/>
            <pc:sldMk cId="149339934" sldId="257"/>
            <ac:cxnSpMk id="20" creationId="{9A3EDAAA-869E-4AA2-A7CE-BF2C025963E8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5:47:10.315" v="36"/>
          <ac:cxnSpMkLst>
            <pc:docMk/>
            <pc:sldMk cId="149339934" sldId="257"/>
            <ac:cxnSpMk id="31" creationId="{9A3EDAAA-869E-4AA2-A7CE-BF2C025963E8}"/>
          </ac:cxnSpMkLst>
        </pc:cxnChg>
        <pc:cxnChg chg="add">
          <ac:chgData name="Salomea Dragusin (2438370)" userId="S::2438370@student.uwtsd.ac.uk::a415a3f1-bc74-422f-883c-d2879dba6e54" providerId="AD" clId="Web-{36D1B658-2F0A-F642-B0F1-1C372DD8C1AB}" dt="2026-03-06T15:47:10.362" v="37"/>
          <ac:cxnSpMkLst>
            <pc:docMk/>
            <pc:sldMk cId="149339934" sldId="257"/>
            <ac:cxnSpMk id="34" creationId="{08052531-D50B-3899-B150-D05525F4F2BC}"/>
          </ac:cxnSpMkLst>
        </pc:cxnChg>
      </pc:sldChg>
      <pc:sldChg chg="modSp new del">
        <pc:chgData name="Salomea Dragusin (2438370)" userId="S::2438370@student.uwtsd.ac.uk::a415a3f1-bc74-422f-883c-d2879dba6e54" providerId="AD" clId="Web-{36D1B658-2F0A-F642-B0F1-1C372DD8C1AB}" dt="2026-03-06T15:50:23.943" v="63"/>
        <pc:sldMkLst>
          <pc:docMk/>
          <pc:sldMk cId="150686594" sldId="258"/>
        </pc:sldMkLst>
        <pc:spChg chg="mod">
          <ac:chgData name="Salomea Dragusin (2438370)" userId="S::2438370@student.uwtsd.ac.uk::a415a3f1-bc74-422f-883c-d2879dba6e54" providerId="AD" clId="Web-{36D1B658-2F0A-F642-B0F1-1C372DD8C1AB}" dt="2026-03-06T15:50:13.161" v="61" actId="20577"/>
          <ac:spMkLst>
            <pc:docMk/>
            <pc:sldMk cId="150686594" sldId="258"/>
            <ac:spMk id="3" creationId="{BD2B6AB1-D8FD-F56C-4A41-9B999C8F1D08}"/>
          </ac:spMkLst>
        </pc:spChg>
      </pc:sldChg>
      <pc:sldChg chg="modSp new">
        <pc:chgData name="Salomea Dragusin (2438370)" userId="S::2438370@student.uwtsd.ac.uk::a415a3f1-bc74-422f-883c-d2879dba6e54" providerId="AD" clId="Web-{36D1B658-2F0A-F642-B0F1-1C372DD8C1AB}" dt="2026-03-06T15:53:36.192" v="84" actId="1076"/>
        <pc:sldMkLst>
          <pc:docMk/>
          <pc:sldMk cId="2446975753" sldId="259"/>
        </pc:sldMkLst>
        <pc:spChg chg="mod">
          <ac:chgData name="Salomea Dragusin (2438370)" userId="S::2438370@student.uwtsd.ac.uk::a415a3f1-bc74-422f-883c-d2879dba6e54" providerId="AD" clId="Web-{36D1B658-2F0A-F642-B0F1-1C372DD8C1AB}" dt="2026-03-06T15:53:36.192" v="84" actId="1076"/>
          <ac:spMkLst>
            <pc:docMk/>
            <pc:sldMk cId="2446975753" sldId="259"/>
            <ac:spMk id="2" creationId="{3142235A-981A-01F2-4D4D-AA9C9ED0536C}"/>
          </ac:spMkLst>
        </pc:spChg>
        <pc:spChg chg="mod">
          <ac:chgData name="Salomea Dragusin (2438370)" userId="S::2438370@student.uwtsd.ac.uk::a415a3f1-bc74-422f-883c-d2879dba6e54" providerId="AD" clId="Web-{36D1B658-2F0A-F642-B0F1-1C372DD8C1AB}" dt="2026-03-06T15:52:35.187" v="80" actId="14100"/>
          <ac:spMkLst>
            <pc:docMk/>
            <pc:sldMk cId="2446975753" sldId="259"/>
            <ac:spMk id="3" creationId="{66ECB61E-E45A-88F0-A333-5B009D27EDFF}"/>
          </ac:spMkLst>
        </pc:spChg>
        <pc:spChg chg="mod">
          <ac:chgData name="Salomea Dragusin (2438370)" userId="S::2438370@student.uwtsd.ac.uk::a415a3f1-bc74-422f-883c-d2879dba6e54" providerId="AD" clId="Web-{36D1B658-2F0A-F642-B0F1-1C372DD8C1AB}" dt="2026-03-06T15:53:07.737" v="81" actId="1076"/>
          <ac:spMkLst>
            <pc:docMk/>
            <pc:sldMk cId="2446975753" sldId="259"/>
            <ac:spMk id="4" creationId="{5A5E1F9C-8965-D9C9-0F6B-D0F50F615CD3}"/>
          </ac:spMkLst>
        </pc:spChg>
      </pc:sldChg>
      <pc:sldChg chg="addSp delSp modSp new mod setBg">
        <pc:chgData name="Salomea Dragusin (2438370)" userId="S::2438370@student.uwtsd.ac.uk::a415a3f1-bc74-422f-883c-d2879dba6e54" providerId="AD" clId="Web-{36D1B658-2F0A-F642-B0F1-1C372DD8C1AB}" dt="2026-03-06T16:32:19.324" v="107" actId="1076"/>
        <pc:sldMkLst>
          <pc:docMk/>
          <pc:sldMk cId="1582321007" sldId="260"/>
        </pc:sldMkLst>
        <pc:spChg chg="add del mod">
          <ac:chgData name="Salomea Dragusin (2438370)" userId="S::2438370@student.uwtsd.ac.uk::a415a3f1-bc74-422f-883c-d2879dba6e54" providerId="AD" clId="Web-{36D1B658-2F0A-F642-B0F1-1C372DD8C1AB}" dt="2026-03-06T16:31:48.994" v="102"/>
          <ac:spMkLst>
            <pc:docMk/>
            <pc:sldMk cId="1582321007" sldId="260"/>
            <ac:spMk id="2" creationId="{DD711321-8E56-2F5F-6A2F-03496D2F1203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1:48.947" v="101"/>
          <ac:spMkLst>
            <pc:docMk/>
            <pc:sldMk cId="1582321007" sldId="260"/>
            <ac:spMk id="9" creationId="{DBDA151C-5770-45E4-AAFF-59E7F403866D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1:43.228" v="97"/>
          <ac:spMkLst>
            <pc:docMk/>
            <pc:sldMk cId="1582321007" sldId="260"/>
            <ac:spMk id="10" creationId="{744CAA32-F237-419C-A2DD-43C28D920D3C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1:46.150" v="99"/>
          <ac:spMkLst>
            <pc:docMk/>
            <pc:sldMk cId="1582321007" sldId="260"/>
            <ac:spMk id="15" creationId="{DBDA151C-5770-45E4-AAFF-59E7F403866D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1:48.947" v="101"/>
          <ac:spMkLst>
            <pc:docMk/>
            <pc:sldMk cId="1582321007" sldId="260"/>
            <ac:spMk id="19" creationId="{DD711321-8E56-2F5F-6A2F-03496D2F1203}"/>
          </ac:spMkLst>
        </pc:spChg>
        <pc:spChg chg="add">
          <ac:chgData name="Salomea Dragusin (2438370)" userId="S::2438370@student.uwtsd.ac.uk::a415a3f1-bc74-422f-883c-d2879dba6e54" providerId="AD" clId="Web-{36D1B658-2F0A-F642-B0F1-1C372DD8C1AB}" dt="2026-03-06T16:31:48.994" v="102"/>
          <ac:spMkLst>
            <pc:docMk/>
            <pc:sldMk cId="1582321007" sldId="260"/>
            <ac:spMk id="22" creationId="{DBDA151C-5770-45E4-AAFF-59E7F403866D}"/>
          </ac:spMkLst>
        </pc:spChg>
        <pc:graphicFrameChg chg="add del">
          <ac:chgData name="Salomea Dragusin (2438370)" userId="S::2438370@student.uwtsd.ac.uk::a415a3f1-bc74-422f-883c-d2879dba6e54" providerId="AD" clId="Web-{36D1B658-2F0A-F642-B0F1-1C372DD8C1AB}" dt="2026-03-06T16:31:46.150" v="99"/>
          <ac:graphicFrameMkLst>
            <pc:docMk/>
            <pc:sldMk cId="1582321007" sldId="260"/>
            <ac:graphicFrameMk id="17" creationId="{06D763FD-3856-AD11-A2E8-DC15C9C62225}"/>
          </ac:graphicFrameMkLst>
        </pc:graphicFrameChg>
        <pc:graphicFrameChg chg="add del mod modGraphic">
          <ac:chgData name="Salomea Dragusin (2438370)" userId="S::2438370@student.uwtsd.ac.uk::a415a3f1-bc74-422f-883c-d2879dba6e54" providerId="AD" clId="Web-{36D1B658-2F0A-F642-B0F1-1C372DD8C1AB}" dt="2026-03-06T16:32:19.324" v="107" actId="1076"/>
          <ac:graphicFrameMkLst>
            <pc:docMk/>
            <pc:sldMk cId="1582321007" sldId="260"/>
            <ac:graphicFrameMk id="24" creationId="{FAAEEE74-EDF1-383A-70A2-5B581C9C63A8}"/>
          </ac:graphicFrameMkLst>
        </pc:graphicFrameChg>
        <pc:picChg chg="add del">
          <ac:chgData name="Salomea Dragusin (2438370)" userId="S::2438370@student.uwtsd.ac.uk::a415a3f1-bc74-422f-883c-d2879dba6e54" providerId="AD" clId="Web-{36D1B658-2F0A-F642-B0F1-1C372DD8C1AB}" dt="2026-03-06T16:31:43.228" v="97"/>
          <ac:picMkLst>
            <pc:docMk/>
            <pc:sldMk cId="1582321007" sldId="260"/>
            <ac:picMk id="4" creationId="{471AFE9D-F23B-5E8A-59CE-58EBBDC573B3}"/>
          </ac:picMkLst>
        </pc:picChg>
        <pc:cxnChg chg="add del">
          <ac:chgData name="Salomea Dragusin (2438370)" userId="S::2438370@student.uwtsd.ac.uk::a415a3f1-bc74-422f-883c-d2879dba6e54" providerId="AD" clId="Web-{36D1B658-2F0A-F642-B0F1-1C372DD8C1AB}" dt="2026-03-06T16:31:48.947" v="101"/>
          <ac:cxnSpMkLst>
            <pc:docMk/>
            <pc:sldMk cId="1582321007" sldId="260"/>
            <ac:cxnSpMk id="7" creationId="{118E06E4-607B-144B-382B-AD3D06B1EE8C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1:43.228" v="97"/>
          <ac:cxnSpMkLst>
            <pc:docMk/>
            <pc:sldMk cId="1582321007" sldId="260"/>
            <ac:cxnSpMk id="8" creationId="{118E06E4-607B-144B-382B-AD3D06B1EE8C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1:48.947" v="101"/>
          <ac:cxnSpMkLst>
            <pc:docMk/>
            <pc:sldMk cId="1582321007" sldId="260"/>
            <ac:cxnSpMk id="11" creationId="{E62D3963-2153-4637-96E6-E31BD2CE5D0D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1:43.228" v="97"/>
          <ac:cxnSpMkLst>
            <pc:docMk/>
            <pc:sldMk cId="1582321007" sldId="260"/>
            <ac:cxnSpMk id="12" creationId="{02C7985C-B0C3-CC50-E86A-B5EBA40E01DF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1:46.150" v="99"/>
          <ac:cxnSpMkLst>
            <pc:docMk/>
            <pc:sldMk cId="1582321007" sldId="260"/>
            <ac:cxnSpMk id="14" creationId="{118E06E4-607B-144B-382B-AD3D06B1EE8C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1:46.150" v="99"/>
          <ac:cxnSpMkLst>
            <pc:docMk/>
            <pc:sldMk cId="1582321007" sldId="260"/>
            <ac:cxnSpMk id="16" creationId="{05ADA91C-AD52-A530-A898-AD6E69874598}"/>
          </ac:cxnSpMkLst>
        </pc:cxnChg>
        <pc:cxnChg chg="add">
          <ac:chgData name="Salomea Dragusin (2438370)" userId="S::2438370@student.uwtsd.ac.uk::a415a3f1-bc74-422f-883c-d2879dba6e54" providerId="AD" clId="Web-{36D1B658-2F0A-F642-B0F1-1C372DD8C1AB}" dt="2026-03-06T16:31:48.994" v="102"/>
          <ac:cxnSpMkLst>
            <pc:docMk/>
            <pc:sldMk cId="1582321007" sldId="260"/>
            <ac:cxnSpMk id="21" creationId="{118E06E4-607B-144B-382B-AD3D06B1EE8C}"/>
          </ac:cxnSpMkLst>
        </pc:cxnChg>
        <pc:cxnChg chg="add">
          <ac:chgData name="Salomea Dragusin (2438370)" userId="S::2438370@student.uwtsd.ac.uk::a415a3f1-bc74-422f-883c-d2879dba6e54" providerId="AD" clId="Web-{36D1B658-2F0A-F642-B0F1-1C372DD8C1AB}" dt="2026-03-06T16:31:48.994" v="102"/>
          <ac:cxnSpMkLst>
            <pc:docMk/>
            <pc:sldMk cId="1582321007" sldId="260"/>
            <ac:cxnSpMk id="23" creationId="{05ADA91C-AD52-A530-A898-AD6E69874598}"/>
          </ac:cxnSpMkLst>
        </pc:cxnChg>
      </pc:sldChg>
      <pc:sldChg chg="addSp delSp modSp new mod setBg">
        <pc:chgData name="Salomea Dragusin (2438370)" userId="S::2438370@student.uwtsd.ac.uk::a415a3f1-bc74-422f-883c-d2879dba6e54" providerId="AD" clId="Web-{36D1B658-2F0A-F642-B0F1-1C372DD8C1AB}" dt="2026-03-06T16:34:02.283" v="118" actId="1076"/>
        <pc:sldMkLst>
          <pc:docMk/>
          <pc:sldMk cId="867717107" sldId="261"/>
        </pc:sldMkLst>
        <pc:spChg chg="add del mod">
          <ac:chgData name="Salomea Dragusin (2438370)" userId="S::2438370@student.uwtsd.ac.uk::a415a3f1-bc74-422f-883c-d2879dba6e54" providerId="AD" clId="Web-{36D1B658-2F0A-F642-B0F1-1C372DD8C1AB}" dt="2026-03-06T16:32:33.731" v="108"/>
          <ac:spMkLst>
            <pc:docMk/>
            <pc:sldMk cId="867717107" sldId="261"/>
            <ac:spMk id="2" creationId="{17F3D4EA-0209-D96F-0C9B-2F4679497BF5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2:58.155" v="110"/>
          <ac:spMkLst>
            <pc:docMk/>
            <pc:sldMk cId="867717107" sldId="261"/>
            <ac:spMk id="10" creationId="{063F27BC-7079-4FF7-8F7C-ABC82FA3C247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3:35.407" v="114"/>
          <ac:spMkLst>
            <pc:docMk/>
            <pc:sldMk cId="867717107" sldId="261"/>
            <ac:spMk id="19" creationId="{21C69525-1BE4-4BA0-A23C-3BB6C162EFB9}"/>
          </ac:spMkLst>
        </pc:spChg>
        <pc:spChg chg="add del">
          <ac:chgData name="Salomea Dragusin (2438370)" userId="S::2438370@student.uwtsd.ac.uk::a415a3f1-bc74-422f-883c-d2879dba6e54" providerId="AD" clId="Web-{36D1B658-2F0A-F642-B0F1-1C372DD8C1AB}" dt="2026-03-06T16:33:55.283" v="117"/>
          <ac:spMkLst>
            <pc:docMk/>
            <pc:sldMk cId="867717107" sldId="261"/>
            <ac:spMk id="28" creationId="{A637580D-1176-4083-A9A1-BD8ED08996EC}"/>
          </ac:spMkLst>
        </pc:spChg>
        <pc:spChg chg="add">
          <ac:chgData name="Salomea Dragusin (2438370)" userId="S::2438370@student.uwtsd.ac.uk::a415a3f1-bc74-422f-883c-d2879dba6e54" providerId="AD" clId="Web-{36D1B658-2F0A-F642-B0F1-1C372DD8C1AB}" dt="2026-03-06T16:33:55.283" v="117"/>
          <ac:spMkLst>
            <pc:docMk/>
            <pc:sldMk cId="867717107" sldId="261"/>
            <ac:spMk id="37" creationId="{DBDA151C-5770-45E4-AAFF-59E7F403866D}"/>
          </ac:spMkLst>
        </pc:spChg>
        <pc:graphicFrameChg chg="add del mod modGraphic">
          <ac:chgData name="Salomea Dragusin (2438370)" userId="S::2438370@student.uwtsd.ac.uk::a415a3f1-bc74-422f-883c-d2879dba6e54" providerId="AD" clId="Web-{36D1B658-2F0A-F642-B0F1-1C372DD8C1AB}" dt="2026-03-06T16:34:02.283" v="118" actId="1076"/>
          <ac:graphicFrameMkLst>
            <pc:docMk/>
            <pc:sldMk cId="867717107" sldId="261"/>
            <ac:graphicFrameMk id="4" creationId="{07E30D6B-90FB-0DE3-E1FB-49EE5DCAE7C4}"/>
          </ac:graphicFrameMkLst>
        </pc:graphicFrameChg>
        <pc:cxnChg chg="add del">
          <ac:chgData name="Salomea Dragusin (2438370)" userId="S::2438370@student.uwtsd.ac.uk::a415a3f1-bc74-422f-883c-d2879dba6e54" providerId="AD" clId="Web-{36D1B658-2F0A-F642-B0F1-1C372DD8C1AB}" dt="2026-03-06T16:32:58.155" v="110"/>
          <ac:cxnSpMkLst>
            <pc:docMk/>
            <pc:sldMk cId="867717107" sldId="261"/>
            <ac:cxnSpMk id="8" creationId="{118E06E4-607B-144B-382B-AD3D06B1EE8C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2:58.155" v="110"/>
          <ac:cxnSpMkLst>
            <pc:docMk/>
            <pc:sldMk cId="867717107" sldId="261"/>
            <ac:cxnSpMk id="12" creationId="{40BBF191-9CC8-4313-B1CA-8DF1A53AE4F9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3:35.407" v="114"/>
          <ac:cxnSpMkLst>
            <pc:docMk/>
            <pc:sldMk cId="867717107" sldId="261"/>
            <ac:cxnSpMk id="17" creationId="{118E06E4-607B-144B-382B-AD3D06B1EE8C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3:35.407" v="114"/>
          <ac:cxnSpMkLst>
            <pc:docMk/>
            <pc:sldMk cId="867717107" sldId="261"/>
            <ac:cxnSpMk id="21" creationId="{B68AF875-C18B-4B48-AE4C-A63FD3CEFB11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3:55.283" v="117"/>
          <ac:cxnSpMkLst>
            <pc:docMk/>
            <pc:sldMk cId="867717107" sldId="261"/>
            <ac:cxnSpMk id="26" creationId="{118E06E4-607B-144B-382B-AD3D06B1EE8C}"/>
          </ac:cxnSpMkLst>
        </pc:cxnChg>
        <pc:cxnChg chg="add del">
          <ac:chgData name="Salomea Dragusin (2438370)" userId="S::2438370@student.uwtsd.ac.uk::a415a3f1-bc74-422f-883c-d2879dba6e54" providerId="AD" clId="Web-{36D1B658-2F0A-F642-B0F1-1C372DD8C1AB}" dt="2026-03-06T16:33:55.283" v="117"/>
          <ac:cxnSpMkLst>
            <pc:docMk/>
            <pc:sldMk cId="867717107" sldId="261"/>
            <ac:cxnSpMk id="30" creationId="{B9C96FDC-E4C2-7D8A-44BA-572E7CD9E899}"/>
          </ac:cxnSpMkLst>
        </pc:cxnChg>
        <pc:cxnChg chg="add">
          <ac:chgData name="Salomea Dragusin (2438370)" userId="S::2438370@student.uwtsd.ac.uk::a415a3f1-bc74-422f-883c-d2879dba6e54" providerId="AD" clId="Web-{36D1B658-2F0A-F642-B0F1-1C372DD8C1AB}" dt="2026-03-06T16:33:55.283" v="117"/>
          <ac:cxnSpMkLst>
            <pc:docMk/>
            <pc:sldMk cId="867717107" sldId="261"/>
            <ac:cxnSpMk id="35" creationId="{118E06E4-607B-144B-382B-AD3D06B1EE8C}"/>
          </ac:cxnSpMkLst>
        </pc:cxnChg>
        <pc:cxnChg chg="add">
          <ac:chgData name="Salomea Dragusin (2438370)" userId="S::2438370@student.uwtsd.ac.uk::a415a3f1-bc74-422f-883c-d2879dba6e54" providerId="AD" clId="Web-{36D1B658-2F0A-F642-B0F1-1C372DD8C1AB}" dt="2026-03-06T16:33:55.283" v="117"/>
          <ac:cxnSpMkLst>
            <pc:docMk/>
            <pc:sldMk cId="867717107" sldId="261"/>
            <ac:cxnSpMk id="39" creationId="{E62D3963-2153-4637-96E6-E31BD2CE5D0D}"/>
          </ac:cxnSpMkLst>
        </pc:cxnChg>
      </pc:sldChg>
      <pc:sldChg chg="addSp modSp new ord">
        <pc:chgData name="Salomea Dragusin (2438370)" userId="S::2438370@student.uwtsd.ac.uk::a415a3f1-bc74-422f-883c-d2879dba6e54" providerId="AD" clId="Web-{36D1B658-2F0A-F642-B0F1-1C372DD8C1AB}" dt="2026-03-06T16:52:05.351" v="197"/>
        <pc:sldMkLst>
          <pc:docMk/>
          <pc:sldMk cId="87755699" sldId="262"/>
        </pc:sldMkLst>
        <pc:spChg chg="add mod">
          <ac:chgData name="Salomea Dragusin (2438370)" userId="S::2438370@student.uwtsd.ac.uk::a415a3f1-bc74-422f-883c-d2879dba6e54" providerId="AD" clId="Web-{36D1B658-2F0A-F642-B0F1-1C372DD8C1AB}" dt="2026-03-06T16:35:38.490" v="125" actId="20577"/>
          <ac:spMkLst>
            <pc:docMk/>
            <pc:sldMk cId="87755699" sldId="262"/>
            <ac:spMk id="2" creationId="{19706485-0A74-CF5D-CBAB-03FB55005DC4}"/>
          </ac:spMkLst>
        </pc:spChg>
        <pc:picChg chg="add mod">
          <ac:chgData name="Salomea Dragusin (2438370)" userId="S::2438370@student.uwtsd.ac.uk::a415a3f1-bc74-422f-883c-d2879dba6e54" providerId="AD" clId="Web-{36D1B658-2F0A-F642-B0F1-1C372DD8C1AB}" dt="2026-03-06T16:37:00.555" v="129" actId="1076"/>
          <ac:picMkLst>
            <pc:docMk/>
            <pc:sldMk cId="87755699" sldId="262"/>
            <ac:picMk id="3" creationId="{7B408598-6FE2-3ED3-6D8E-C157D796DB49}"/>
          </ac:picMkLst>
        </pc:picChg>
      </pc:sldChg>
      <pc:sldChg chg="modSp new ord">
        <pc:chgData name="Salomea Dragusin (2438370)" userId="S::2438370@student.uwtsd.ac.uk::a415a3f1-bc74-422f-883c-d2879dba6e54" providerId="AD" clId="Web-{36D1B658-2F0A-F642-B0F1-1C372DD8C1AB}" dt="2026-03-06T16:54:39.137" v="198"/>
        <pc:sldMkLst>
          <pc:docMk/>
          <pc:sldMk cId="949784284" sldId="263"/>
        </pc:sldMkLst>
        <pc:spChg chg="mod">
          <ac:chgData name="Salomea Dragusin (2438370)" userId="S::2438370@student.uwtsd.ac.uk::a415a3f1-bc74-422f-883c-d2879dba6e54" providerId="AD" clId="Web-{36D1B658-2F0A-F642-B0F1-1C372DD8C1AB}" dt="2026-03-06T16:37:50.666" v="144" actId="20577"/>
          <ac:spMkLst>
            <pc:docMk/>
            <pc:sldMk cId="949784284" sldId="263"/>
            <ac:spMk id="2" creationId="{791DC740-91EB-040C-04BA-D1EB172E5A62}"/>
          </ac:spMkLst>
        </pc:spChg>
        <pc:spChg chg="mod">
          <ac:chgData name="Salomea Dragusin (2438370)" userId="S::2438370@student.uwtsd.ac.uk::a415a3f1-bc74-422f-883c-d2879dba6e54" providerId="AD" clId="Web-{36D1B658-2F0A-F642-B0F1-1C372DD8C1AB}" dt="2026-03-06T16:39:12.667" v="151" actId="20577"/>
          <ac:spMkLst>
            <pc:docMk/>
            <pc:sldMk cId="949784284" sldId="263"/>
            <ac:spMk id="3" creationId="{753CF5B2-2BD9-E106-FCA7-75401E2F42B8}"/>
          </ac:spMkLst>
        </pc:spChg>
      </pc:sldChg>
      <pc:sldChg chg="addSp delSp modSp new del">
        <pc:chgData name="Salomea Dragusin (2438370)" userId="S::2438370@student.uwtsd.ac.uk::a415a3f1-bc74-422f-883c-d2879dba6e54" providerId="AD" clId="Web-{36D1B658-2F0A-F642-B0F1-1C372DD8C1AB}" dt="2026-03-06T16:37:36.118" v="138"/>
        <pc:sldMkLst>
          <pc:docMk/>
          <pc:sldMk cId="1785162187" sldId="263"/>
        </pc:sldMkLst>
        <pc:spChg chg="add del mod">
          <ac:chgData name="Salomea Dragusin (2438370)" userId="S::2438370@student.uwtsd.ac.uk::a415a3f1-bc74-422f-883c-d2879dba6e54" providerId="AD" clId="Web-{36D1B658-2F0A-F642-B0F1-1C372DD8C1AB}" dt="2026-03-06T16:37:31.321" v="137"/>
          <ac:spMkLst>
            <pc:docMk/>
            <pc:sldMk cId="1785162187" sldId="263"/>
            <ac:spMk id="2" creationId="{D05104FB-7B69-7547-FC74-F16C024C06BB}"/>
          </ac:spMkLst>
        </pc:spChg>
      </pc:sldChg>
      <pc:sldChg chg="modSp new ord">
        <pc:chgData name="Salomea Dragusin (2438370)" userId="S::2438370@student.uwtsd.ac.uk::a415a3f1-bc74-422f-883c-d2879dba6e54" providerId="AD" clId="Web-{36D1B658-2F0A-F642-B0F1-1C372DD8C1AB}" dt="2026-03-06T16:50:51.770" v="196" actId="20577"/>
        <pc:sldMkLst>
          <pc:docMk/>
          <pc:sldMk cId="3680309700" sldId="264"/>
        </pc:sldMkLst>
        <pc:spChg chg="mod">
          <ac:chgData name="Salomea Dragusin (2438370)" userId="S::2438370@student.uwtsd.ac.uk::a415a3f1-bc74-422f-883c-d2879dba6e54" providerId="AD" clId="Web-{36D1B658-2F0A-F642-B0F1-1C372DD8C1AB}" dt="2026-03-06T16:50:51.770" v="196" actId="20577"/>
          <ac:spMkLst>
            <pc:docMk/>
            <pc:sldMk cId="3680309700" sldId="264"/>
            <ac:spMk id="2" creationId="{3FDB6609-3F9F-CD19-8C17-9FBC1BF17283}"/>
          </ac:spMkLst>
        </pc:spChg>
        <pc:spChg chg="mod">
          <ac:chgData name="Salomea Dragusin (2438370)" userId="S::2438370@student.uwtsd.ac.uk::a415a3f1-bc74-422f-883c-d2879dba6e54" providerId="AD" clId="Web-{36D1B658-2F0A-F642-B0F1-1C372DD8C1AB}" dt="2026-03-06T16:50:17.456" v="184" actId="20577"/>
          <ac:spMkLst>
            <pc:docMk/>
            <pc:sldMk cId="3680309700" sldId="264"/>
            <ac:spMk id="3" creationId="{5B61683D-8F4C-C560-6A38-6AFBCF7759A2}"/>
          </ac:spMkLst>
        </pc:spChg>
      </pc:sldChg>
      <pc:sldMasterChg chg="add del addSldLayout delSldLayout">
        <pc:chgData name="Salomea Dragusin (2438370)" userId="S::2438370@student.uwtsd.ac.uk::a415a3f1-bc74-422f-883c-d2879dba6e54" providerId="AD" clId="Web-{36D1B658-2F0A-F642-B0F1-1C372DD8C1AB}" dt="2026-03-06T15:40:09.994" v="7"/>
        <pc:sldMasterMkLst>
          <pc:docMk/>
          <pc:sldMasterMk cId="2460954070" sldId="2147483660"/>
        </pc:sldMasterMkLst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Salomea Dragusin (2438370)" userId="S::2438370@student.uwtsd.ac.uk::a415a3f1-bc74-422f-883c-d2879dba6e54" providerId="AD" clId="Web-{36D1B658-2F0A-F642-B0F1-1C372DD8C1AB}" dt="2026-03-06T15:40:09.994" v="7"/>
        <pc:sldMasterMkLst>
          <pc:docMk/>
          <pc:sldMasterMk cId="2995239877" sldId="2147483708"/>
        </pc:sldMasterMkLst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4208163888" sldId="2147483697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624414076" sldId="2147483698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2013901491" sldId="2147483699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3626690377" sldId="2147483700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2640630096" sldId="2147483701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4044682607" sldId="2147483702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4146565472" sldId="2147483703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314768560" sldId="2147483704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3310805316" sldId="2147483705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2724359142" sldId="2147483706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94" v="7"/>
          <pc:sldLayoutMkLst>
            <pc:docMk/>
            <pc:sldMasterMk cId="2995239877" sldId="2147483708"/>
            <pc:sldLayoutMk cId="3286562733" sldId="2147483707"/>
          </pc:sldLayoutMkLst>
        </pc:sldLayoutChg>
      </pc:sldMasterChg>
      <pc:sldMasterChg chg="add del addSldLayout delSldLayout">
        <pc:chgData name="Salomea Dragusin (2438370)" userId="S::2438370@student.uwtsd.ac.uk::a415a3f1-bc74-422f-883c-d2879dba6e54" providerId="AD" clId="Web-{36D1B658-2F0A-F642-B0F1-1C372DD8C1AB}" dt="2026-03-06T15:40:09.931" v="6"/>
        <pc:sldMasterMkLst>
          <pc:docMk/>
          <pc:sldMasterMk cId="3211624590" sldId="2147483747"/>
        </pc:sldMasterMkLst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2434231447" sldId="2147483736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1475982022" sldId="2147483737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3209301191" sldId="2147483738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2502901987" sldId="2147483739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1924329531" sldId="2147483740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1049638660" sldId="2147483741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3348936302" sldId="2147483742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1481241508" sldId="2147483743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2723495672" sldId="2147483744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3702791173" sldId="2147483745"/>
          </pc:sldLayoutMkLst>
        </pc:sldLayoutChg>
        <pc:sldLayoutChg chg="add del">
          <pc:chgData name="Salomea Dragusin (2438370)" userId="S::2438370@student.uwtsd.ac.uk::a415a3f1-bc74-422f-883c-d2879dba6e54" providerId="AD" clId="Web-{36D1B658-2F0A-F642-B0F1-1C372DD8C1AB}" dt="2026-03-06T15:40:09.931" v="6"/>
          <pc:sldLayoutMkLst>
            <pc:docMk/>
            <pc:sldMasterMk cId="3211624590" sldId="2147483747"/>
            <pc:sldLayoutMk cId="2058757393" sldId="2147483746"/>
          </pc:sldLayoutMkLst>
        </pc:sldLayoutChg>
      </pc:sldMaster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E59FF2-C8B0-41E3-82B2-86E1B00CCB2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AF131E2-3701-48CF-BD32-7342700BED0F}">
      <dgm:prSet/>
      <dgm:spPr/>
      <dgm:t>
        <a:bodyPr/>
        <a:lstStyle/>
        <a:p>
          <a:r>
            <a:rPr lang="en-US" b="1"/>
            <a:t>Key External Factors (PESTEL)</a:t>
          </a:r>
          <a:endParaRPr lang="en-US"/>
        </a:p>
      </dgm:t>
    </dgm:pt>
    <dgm:pt modelId="{F0992326-9E16-4C04-9B00-5B874633952D}" type="parTrans" cxnId="{6CB3439F-1359-4B90-8BFB-F40A81676FED}">
      <dgm:prSet/>
      <dgm:spPr/>
      <dgm:t>
        <a:bodyPr/>
        <a:lstStyle/>
        <a:p>
          <a:endParaRPr lang="en-US"/>
        </a:p>
      </dgm:t>
    </dgm:pt>
    <dgm:pt modelId="{7EB63C56-0A14-4775-9D34-21A85720B7EC}" type="sibTrans" cxnId="{6CB3439F-1359-4B90-8BFB-F40A81676FED}">
      <dgm:prSet/>
      <dgm:spPr/>
      <dgm:t>
        <a:bodyPr/>
        <a:lstStyle/>
        <a:p>
          <a:endParaRPr lang="en-US"/>
        </a:p>
      </dgm:t>
    </dgm:pt>
    <dgm:pt modelId="{5F722E67-0788-428B-B4DE-708A504808B7}">
      <dgm:prSet/>
      <dgm:spPr/>
      <dgm:t>
        <a:bodyPr/>
        <a:lstStyle/>
        <a:p>
          <a:r>
            <a:rPr lang="en-US" b="1"/>
            <a:t>Political</a:t>
          </a:r>
          <a:endParaRPr lang="en-US"/>
        </a:p>
      </dgm:t>
    </dgm:pt>
    <dgm:pt modelId="{3BC3A681-4CAF-4A61-B114-EBDE92BEE2E0}" type="parTrans" cxnId="{3497952F-AD89-4EEF-923D-0F0ABE67AA72}">
      <dgm:prSet/>
      <dgm:spPr/>
      <dgm:t>
        <a:bodyPr/>
        <a:lstStyle/>
        <a:p>
          <a:endParaRPr lang="en-US"/>
        </a:p>
      </dgm:t>
    </dgm:pt>
    <dgm:pt modelId="{FEA3456E-A1AC-4AF0-AF9B-95B64D44C3C6}" type="sibTrans" cxnId="{3497952F-AD89-4EEF-923D-0F0ABE67AA72}">
      <dgm:prSet/>
      <dgm:spPr/>
      <dgm:t>
        <a:bodyPr/>
        <a:lstStyle/>
        <a:p>
          <a:endParaRPr lang="en-US"/>
        </a:p>
      </dgm:t>
    </dgm:pt>
    <dgm:pt modelId="{BD8BEB58-5823-4349-84BC-7E2B252AE53E}">
      <dgm:prSet/>
      <dgm:spPr/>
      <dgm:t>
        <a:bodyPr/>
        <a:lstStyle/>
        <a:p>
          <a:r>
            <a:rPr lang="en-US" dirty="0"/>
            <a:t>Romania has a stable political environment that supports small business development, with government </a:t>
          </a:r>
          <a:r>
            <a:rPr lang="en-US" dirty="0" err="1"/>
            <a:t>programmes</a:t>
          </a:r>
          <a:r>
            <a:rPr lang="en-US" dirty="0"/>
            <a:t> encouraging entrepreneurship (European Commission, 2023).</a:t>
          </a:r>
        </a:p>
      </dgm:t>
    </dgm:pt>
    <dgm:pt modelId="{7F7A35DE-36CF-4F65-9116-84C14E66DC91}" type="parTrans" cxnId="{FA8A4EB5-DBF2-4F91-9B00-B7AC6ED3A6B3}">
      <dgm:prSet/>
      <dgm:spPr/>
      <dgm:t>
        <a:bodyPr/>
        <a:lstStyle/>
        <a:p>
          <a:endParaRPr lang="en-US"/>
        </a:p>
      </dgm:t>
    </dgm:pt>
    <dgm:pt modelId="{50C8412F-0072-4663-B344-1178BF2A39B7}" type="sibTrans" cxnId="{FA8A4EB5-DBF2-4F91-9B00-B7AC6ED3A6B3}">
      <dgm:prSet/>
      <dgm:spPr/>
      <dgm:t>
        <a:bodyPr/>
        <a:lstStyle/>
        <a:p>
          <a:endParaRPr lang="en-US"/>
        </a:p>
      </dgm:t>
    </dgm:pt>
    <dgm:pt modelId="{950E188D-5E73-4A18-A894-7348E0FF2ED6}">
      <dgm:prSet/>
      <dgm:spPr/>
      <dgm:t>
        <a:bodyPr/>
        <a:lstStyle/>
        <a:p>
          <a:r>
            <a:rPr lang="en-US" dirty="0"/>
            <a:t>The mini‑market must comply with strict food safety and hygiene regulations (Romanian Government, 2021).</a:t>
          </a:r>
        </a:p>
      </dgm:t>
    </dgm:pt>
    <dgm:pt modelId="{50B9ED70-B45C-4FDB-B169-F5D8C38893BC}" type="parTrans" cxnId="{7E5227D6-BD35-4482-8DB8-982F97B90ECC}">
      <dgm:prSet/>
      <dgm:spPr/>
      <dgm:t>
        <a:bodyPr/>
        <a:lstStyle/>
        <a:p>
          <a:endParaRPr lang="en-US"/>
        </a:p>
      </dgm:t>
    </dgm:pt>
    <dgm:pt modelId="{EA82528C-C91C-4F43-AB2F-D755E817F0D5}" type="sibTrans" cxnId="{7E5227D6-BD35-4482-8DB8-982F97B90ECC}">
      <dgm:prSet/>
      <dgm:spPr/>
      <dgm:t>
        <a:bodyPr/>
        <a:lstStyle/>
        <a:p>
          <a:endParaRPr lang="en-US"/>
        </a:p>
      </dgm:t>
    </dgm:pt>
    <dgm:pt modelId="{D042A86C-C80B-492E-A77C-84D9BD15F247}">
      <dgm:prSet/>
      <dgm:spPr/>
      <dgm:t>
        <a:bodyPr/>
        <a:lstStyle/>
        <a:p>
          <a:r>
            <a:rPr lang="en-US" b="1"/>
            <a:t>Economic</a:t>
          </a:r>
          <a:endParaRPr lang="en-US"/>
        </a:p>
      </dgm:t>
    </dgm:pt>
    <dgm:pt modelId="{B5ACFFB8-7069-420B-9A4C-9A594A9C27B0}" type="parTrans" cxnId="{2F9E6AAD-9612-475C-A1CE-E6452E0C6B34}">
      <dgm:prSet/>
      <dgm:spPr/>
      <dgm:t>
        <a:bodyPr/>
        <a:lstStyle/>
        <a:p>
          <a:endParaRPr lang="en-US"/>
        </a:p>
      </dgm:t>
    </dgm:pt>
    <dgm:pt modelId="{A7082C6F-9290-42E5-B77A-C51D1655D3FB}" type="sibTrans" cxnId="{2F9E6AAD-9612-475C-A1CE-E6452E0C6B34}">
      <dgm:prSet/>
      <dgm:spPr/>
      <dgm:t>
        <a:bodyPr/>
        <a:lstStyle/>
        <a:p>
          <a:endParaRPr lang="en-US"/>
        </a:p>
      </dgm:t>
    </dgm:pt>
    <dgm:pt modelId="{36DD8052-C322-4406-A52F-80E60DC0EE0F}">
      <dgm:prSet/>
      <dgm:spPr/>
      <dgm:t>
        <a:bodyPr/>
        <a:lstStyle/>
        <a:p>
          <a:r>
            <a:rPr lang="en-US"/>
            <a:t>Rising inflation and increased living costs affect both customers and business expenses (Eurostat, 2023).</a:t>
          </a:r>
        </a:p>
      </dgm:t>
    </dgm:pt>
    <dgm:pt modelId="{FEB96490-5902-4C6E-93A9-DDED579F2558}" type="parTrans" cxnId="{F03CFAB0-838E-49B9-92F3-26F980B5C420}">
      <dgm:prSet/>
      <dgm:spPr/>
      <dgm:t>
        <a:bodyPr/>
        <a:lstStyle/>
        <a:p>
          <a:endParaRPr lang="en-US"/>
        </a:p>
      </dgm:t>
    </dgm:pt>
    <dgm:pt modelId="{B59E0869-D26F-46D5-95C0-582401DB3422}" type="sibTrans" cxnId="{F03CFAB0-838E-49B9-92F3-26F980B5C420}">
      <dgm:prSet/>
      <dgm:spPr/>
      <dgm:t>
        <a:bodyPr/>
        <a:lstStyle/>
        <a:p>
          <a:endParaRPr lang="en-US"/>
        </a:p>
      </dgm:t>
    </dgm:pt>
    <dgm:pt modelId="{E8DCA65D-E0B4-4664-95F1-B79BAAA4CB7F}">
      <dgm:prSet/>
      <dgm:spPr/>
      <dgm:t>
        <a:bodyPr/>
        <a:lstStyle/>
        <a:p>
          <a:r>
            <a:rPr lang="en-US" dirty="0"/>
            <a:t>Despite this, demand for essential goods remains stable because food and household items are necessities (Kotler &amp; Armstrong, 2020).</a:t>
          </a:r>
        </a:p>
      </dgm:t>
    </dgm:pt>
    <dgm:pt modelId="{3F934E4E-745D-4EDA-B49F-64F5E66B162D}" type="parTrans" cxnId="{6FA2645E-F55E-4849-BD32-C1CE14693463}">
      <dgm:prSet/>
      <dgm:spPr/>
      <dgm:t>
        <a:bodyPr/>
        <a:lstStyle/>
        <a:p>
          <a:endParaRPr lang="en-US"/>
        </a:p>
      </dgm:t>
    </dgm:pt>
    <dgm:pt modelId="{8D068E1A-6F1B-49FC-BFDF-05819189C2C1}" type="sibTrans" cxnId="{6FA2645E-F55E-4849-BD32-C1CE14693463}">
      <dgm:prSet/>
      <dgm:spPr/>
      <dgm:t>
        <a:bodyPr/>
        <a:lstStyle/>
        <a:p>
          <a:endParaRPr lang="en-US"/>
        </a:p>
      </dgm:t>
    </dgm:pt>
    <dgm:pt modelId="{0A160FFE-E21E-4C05-82A2-6F5DCCB573AA}">
      <dgm:prSet/>
      <dgm:spPr/>
      <dgm:t>
        <a:bodyPr/>
        <a:lstStyle/>
        <a:p>
          <a:r>
            <a:rPr lang="en-US" b="1"/>
            <a:t>Social</a:t>
          </a:r>
          <a:endParaRPr lang="en-US"/>
        </a:p>
      </dgm:t>
    </dgm:pt>
    <dgm:pt modelId="{7298D706-2BBA-4591-8F03-C70DAC4BD9FD}" type="parTrans" cxnId="{6ECF0B38-C7E4-47A7-AE57-D05C308884B8}">
      <dgm:prSet/>
      <dgm:spPr/>
      <dgm:t>
        <a:bodyPr/>
        <a:lstStyle/>
        <a:p>
          <a:endParaRPr lang="en-US"/>
        </a:p>
      </dgm:t>
    </dgm:pt>
    <dgm:pt modelId="{49BFC0AA-98AC-43EE-B9B3-C2EF86D19DB1}" type="sibTrans" cxnId="{6ECF0B38-C7E4-47A7-AE57-D05C308884B8}">
      <dgm:prSet/>
      <dgm:spPr/>
      <dgm:t>
        <a:bodyPr/>
        <a:lstStyle/>
        <a:p>
          <a:endParaRPr lang="en-US"/>
        </a:p>
      </dgm:t>
    </dgm:pt>
    <dgm:pt modelId="{3431788F-88E3-4C27-AD06-39F48A1AA306}">
      <dgm:prSet/>
      <dgm:spPr/>
      <dgm:t>
        <a:bodyPr/>
        <a:lstStyle/>
        <a:p>
          <a:r>
            <a:rPr lang="en-US" dirty="0"/>
            <a:t>Romanian consumers prefer </a:t>
          </a:r>
          <a:r>
            <a:rPr lang="en-US" dirty="0" err="1"/>
            <a:t>neighbourhood</a:t>
          </a:r>
          <a:r>
            <a:rPr lang="en-US" dirty="0"/>
            <a:t> shops for convenience, speed, and a familiar environment (Nielsen, 2020).</a:t>
          </a:r>
        </a:p>
      </dgm:t>
    </dgm:pt>
    <dgm:pt modelId="{DA621B04-D35E-445B-8A16-C371D881CA03}" type="parTrans" cxnId="{66372628-6AC9-4A98-B471-880EDAA9B74B}">
      <dgm:prSet/>
      <dgm:spPr/>
      <dgm:t>
        <a:bodyPr/>
        <a:lstStyle/>
        <a:p>
          <a:endParaRPr lang="en-US"/>
        </a:p>
      </dgm:t>
    </dgm:pt>
    <dgm:pt modelId="{D9CEC5D3-2CA3-423F-AEDB-137B8D541C04}" type="sibTrans" cxnId="{66372628-6AC9-4A98-B471-880EDAA9B74B}">
      <dgm:prSet/>
      <dgm:spPr/>
      <dgm:t>
        <a:bodyPr/>
        <a:lstStyle/>
        <a:p>
          <a:endParaRPr lang="en-US"/>
        </a:p>
      </dgm:t>
    </dgm:pt>
    <dgm:pt modelId="{D569EEBF-2A59-46CA-823F-1716C15FF25F}">
      <dgm:prSet/>
      <dgm:spPr/>
      <dgm:t>
        <a:bodyPr/>
        <a:lstStyle/>
        <a:p>
          <a:r>
            <a:rPr lang="en-US"/>
            <a:t>Fresh local products and friendly service are highly valued by customers (Keller, 2013).</a:t>
          </a:r>
        </a:p>
      </dgm:t>
    </dgm:pt>
    <dgm:pt modelId="{B3CE391B-4F78-445C-81BB-71449AEB7337}" type="parTrans" cxnId="{9FEA1797-6705-4C18-83BB-CA4D58CE3817}">
      <dgm:prSet/>
      <dgm:spPr/>
      <dgm:t>
        <a:bodyPr/>
        <a:lstStyle/>
        <a:p>
          <a:endParaRPr lang="en-US"/>
        </a:p>
      </dgm:t>
    </dgm:pt>
    <dgm:pt modelId="{5182E51C-346E-42A0-B11A-4028C8F235FF}" type="sibTrans" cxnId="{9FEA1797-6705-4C18-83BB-CA4D58CE3817}">
      <dgm:prSet/>
      <dgm:spPr/>
      <dgm:t>
        <a:bodyPr/>
        <a:lstStyle/>
        <a:p>
          <a:endParaRPr lang="en-US"/>
        </a:p>
      </dgm:t>
    </dgm:pt>
    <dgm:pt modelId="{2E27B338-EAAC-4688-B708-B9EDAD6D6D5F}" type="pres">
      <dgm:prSet presAssocID="{E0E59FF2-C8B0-41E3-82B2-86E1B00CCB28}" presName="linear" presStyleCnt="0">
        <dgm:presLayoutVars>
          <dgm:animLvl val="lvl"/>
          <dgm:resizeHandles val="exact"/>
        </dgm:presLayoutVars>
      </dgm:prSet>
      <dgm:spPr/>
    </dgm:pt>
    <dgm:pt modelId="{8801CA24-C99F-49AE-866C-F6F4281FB407}" type="pres">
      <dgm:prSet presAssocID="{3AF131E2-3701-48CF-BD32-7342700BED0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8CFD8F1-D8DB-47EB-9C9B-DD85CE46325C}" type="pres">
      <dgm:prSet presAssocID="{7EB63C56-0A14-4775-9D34-21A85720B7EC}" presName="spacer" presStyleCnt="0"/>
      <dgm:spPr/>
    </dgm:pt>
    <dgm:pt modelId="{5DF8BF86-B5FA-467A-93C7-D1CB93752137}" type="pres">
      <dgm:prSet presAssocID="{5F722E67-0788-428B-B4DE-708A504808B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571C65E-10DF-4F7A-83E9-C1BD2C609704}" type="pres">
      <dgm:prSet presAssocID="{5F722E67-0788-428B-B4DE-708A504808B7}" presName="childText" presStyleLbl="revTx" presStyleIdx="0" presStyleCnt="3">
        <dgm:presLayoutVars>
          <dgm:bulletEnabled val="1"/>
        </dgm:presLayoutVars>
      </dgm:prSet>
      <dgm:spPr/>
    </dgm:pt>
    <dgm:pt modelId="{27C81F8A-BCE2-47A4-81B7-760E2B3CA882}" type="pres">
      <dgm:prSet presAssocID="{D042A86C-C80B-492E-A77C-84D9BD15F24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CE450E4-A9C6-4613-95BF-9C941641FB24}" type="pres">
      <dgm:prSet presAssocID="{D042A86C-C80B-492E-A77C-84D9BD15F247}" presName="childText" presStyleLbl="revTx" presStyleIdx="1" presStyleCnt="3">
        <dgm:presLayoutVars>
          <dgm:bulletEnabled val="1"/>
        </dgm:presLayoutVars>
      </dgm:prSet>
      <dgm:spPr/>
    </dgm:pt>
    <dgm:pt modelId="{2B2DA16D-3D66-4A3A-A23E-0727D2900E6C}" type="pres">
      <dgm:prSet presAssocID="{0A160FFE-E21E-4C05-82A2-6F5DCCB573AA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6C36D48A-7780-4300-9400-B07F062B588E}" type="pres">
      <dgm:prSet presAssocID="{0A160FFE-E21E-4C05-82A2-6F5DCCB573AA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7E18D219-FFD2-4626-A7A8-7866495227B0}" type="presOf" srcId="{3AF131E2-3701-48CF-BD32-7342700BED0F}" destId="{8801CA24-C99F-49AE-866C-F6F4281FB407}" srcOrd="0" destOrd="0" presId="urn:microsoft.com/office/officeart/2005/8/layout/vList2"/>
    <dgm:cxn modelId="{9DFF8426-4EFA-48F2-9FAD-452E5D1D2C6B}" type="presOf" srcId="{3431788F-88E3-4C27-AD06-39F48A1AA306}" destId="{6C36D48A-7780-4300-9400-B07F062B588E}" srcOrd="0" destOrd="0" presId="urn:microsoft.com/office/officeart/2005/8/layout/vList2"/>
    <dgm:cxn modelId="{66372628-6AC9-4A98-B471-880EDAA9B74B}" srcId="{0A160FFE-E21E-4C05-82A2-6F5DCCB573AA}" destId="{3431788F-88E3-4C27-AD06-39F48A1AA306}" srcOrd="0" destOrd="0" parTransId="{DA621B04-D35E-445B-8A16-C371D881CA03}" sibTransId="{D9CEC5D3-2CA3-423F-AEDB-137B8D541C04}"/>
    <dgm:cxn modelId="{3497952F-AD89-4EEF-923D-0F0ABE67AA72}" srcId="{E0E59FF2-C8B0-41E3-82B2-86E1B00CCB28}" destId="{5F722E67-0788-428B-B4DE-708A504808B7}" srcOrd="1" destOrd="0" parTransId="{3BC3A681-4CAF-4A61-B114-EBDE92BEE2E0}" sibTransId="{FEA3456E-A1AC-4AF0-AF9B-95B64D44C3C6}"/>
    <dgm:cxn modelId="{6ECF0B38-C7E4-47A7-AE57-D05C308884B8}" srcId="{E0E59FF2-C8B0-41E3-82B2-86E1B00CCB28}" destId="{0A160FFE-E21E-4C05-82A2-6F5DCCB573AA}" srcOrd="3" destOrd="0" parTransId="{7298D706-2BBA-4591-8F03-C70DAC4BD9FD}" sibTransId="{49BFC0AA-98AC-43EE-B9B3-C2EF86D19DB1}"/>
    <dgm:cxn modelId="{7EAAC43D-3282-4353-A22E-67E559153BD9}" type="presOf" srcId="{D042A86C-C80B-492E-A77C-84D9BD15F247}" destId="{27C81F8A-BCE2-47A4-81B7-760E2B3CA882}" srcOrd="0" destOrd="0" presId="urn:microsoft.com/office/officeart/2005/8/layout/vList2"/>
    <dgm:cxn modelId="{6FA2645E-F55E-4849-BD32-C1CE14693463}" srcId="{D042A86C-C80B-492E-A77C-84D9BD15F247}" destId="{E8DCA65D-E0B4-4664-95F1-B79BAAA4CB7F}" srcOrd="1" destOrd="0" parTransId="{3F934E4E-745D-4EDA-B49F-64F5E66B162D}" sibTransId="{8D068E1A-6F1B-49FC-BFDF-05819189C2C1}"/>
    <dgm:cxn modelId="{B3A28066-0584-44D1-A442-C549D56AA70C}" type="presOf" srcId="{0A160FFE-E21E-4C05-82A2-6F5DCCB573AA}" destId="{2B2DA16D-3D66-4A3A-A23E-0727D2900E6C}" srcOrd="0" destOrd="0" presId="urn:microsoft.com/office/officeart/2005/8/layout/vList2"/>
    <dgm:cxn modelId="{C955E87C-93E7-459B-8D93-9AFFF98E85A2}" type="presOf" srcId="{BD8BEB58-5823-4349-84BC-7E2B252AE53E}" destId="{4571C65E-10DF-4F7A-83E9-C1BD2C609704}" srcOrd="0" destOrd="0" presId="urn:microsoft.com/office/officeart/2005/8/layout/vList2"/>
    <dgm:cxn modelId="{9FEA1797-6705-4C18-83BB-CA4D58CE3817}" srcId="{0A160FFE-E21E-4C05-82A2-6F5DCCB573AA}" destId="{D569EEBF-2A59-46CA-823F-1716C15FF25F}" srcOrd="1" destOrd="0" parTransId="{B3CE391B-4F78-445C-81BB-71449AEB7337}" sibTransId="{5182E51C-346E-42A0-B11A-4028C8F235FF}"/>
    <dgm:cxn modelId="{6CB3439F-1359-4B90-8BFB-F40A81676FED}" srcId="{E0E59FF2-C8B0-41E3-82B2-86E1B00CCB28}" destId="{3AF131E2-3701-48CF-BD32-7342700BED0F}" srcOrd="0" destOrd="0" parTransId="{F0992326-9E16-4C04-9B00-5B874633952D}" sibTransId="{7EB63C56-0A14-4775-9D34-21A85720B7EC}"/>
    <dgm:cxn modelId="{63EA70A0-BB7D-428C-BDE6-ACFC3FFF7BFB}" type="presOf" srcId="{950E188D-5E73-4A18-A894-7348E0FF2ED6}" destId="{4571C65E-10DF-4F7A-83E9-C1BD2C609704}" srcOrd="0" destOrd="1" presId="urn:microsoft.com/office/officeart/2005/8/layout/vList2"/>
    <dgm:cxn modelId="{2F9E6AAD-9612-475C-A1CE-E6452E0C6B34}" srcId="{E0E59FF2-C8B0-41E3-82B2-86E1B00CCB28}" destId="{D042A86C-C80B-492E-A77C-84D9BD15F247}" srcOrd="2" destOrd="0" parTransId="{B5ACFFB8-7069-420B-9A4C-9A594A9C27B0}" sibTransId="{A7082C6F-9290-42E5-B77A-C51D1655D3FB}"/>
    <dgm:cxn modelId="{F03CFAB0-838E-49B9-92F3-26F980B5C420}" srcId="{D042A86C-C80B-492E-A77C-84D9BD15F247}" destId="{36DD8052-C322-4406-A52F-80E60DC0EE0F}" srcOrd="0" destOrd="0" parTransId="{FEB96490-5902-4C6E-93A9-DDED579F2558}" sibTransId="{B59E0869-D26F-46D5-95C0-582401DB3422}"/>
    <dgm:cxn modelId="{FA8A4EB5-DBF2-4F91-9B00-B7AC6ED3A6B3}" srcId="{5F722E67-0788-428B-B4DE-708A504808B7}" destId="{BD8BEB58-5823-4349-84BC-7E2B252AE53E}" srcOrd="0" destOrd="0" parTransId="{7F7A35DE-36CF-4F65-9116-84C14E66DC91}" sibTransId="{50C8412F-0072-4663-B344-1178BF2A39B7}"/>
    <dgm:cxn modelId="{7E5227D6-BD35-4482-8DB8-982F97B90ECC}" srcId="{5F722E67-0788-428B-B4DE-708A504808B7}" destId="{950E188D-5E73-4A18-A894-7348E0FF2ED6}" srcOrd="1" destOrd="0" parTransId="{50B9ED70-B45C-4FDB-B169-F5D8C38893BC}" sibTransId="{EA82528C-C91C-4F43-AB2F-D755E817F0D5}"/>
    <dgm:cxn modelId="{22FA3CE5-B497-4FA0-8FE6-F6E99E136A1E}" type="presOf" srcId="{E8DCA65D-E0B4-4664-95F1-B79BAAA4CB7F}" destId="{1CE450E4-A9C6-4613-95BF-9C941641FB24}" srcOrd="0" destOrd="1" presId="urn:microsoft.com/office/officeart/2005/8/layout/vList2"/>
    <dgm:cxn modelId="{6A2267EA-9CD6-49C1-8151-30C96B29F750}" type="presOf" srcId="{E0E59FF2-C8B0-41E3-82B2-86E1B00CCB28}" destId="{2E27B338-EAAC-4688-B708-B9EDAD6D6D5F}" srcOrd="0" destOrd="0" presId="urn:microsoft.com/office/officeart/2005/8/layout/vList2"/>
    <dgm:cxn modelId="{3C1A7CF2-EB93-4C6A-8794-15290A4F236C}" type="presOf" srcId="{D569EEBF-2A59-46CA-823F-1716C15FF25F}" destId="{6C36D48A-7780-4300-9400-B07F062B588E}" srcOrd="0" destOrd="1" presId="urn:microsoft.com/office/officeart/2005/8/layout/vList2"/>
    <dgm:cxn modelId="{C0C86DFB-9EF6-4F86-B855-A9C19CCE2238}" type="presOf" srcId="{5F722E67-0788-428B-B4DE-708A504808B7}" destId="{5DF8BF86-B5FA-467A-93C7-D1CB93752137}" srcOrd="0" destOrd="0" presId="urn:microsoft.com/office/officeart/2005/8/layout/vList2"/>
    <dgm:cxn modelId="{A637D0FF-410A-4395-B31B-9529B4A4A51A}" type="presOf" srcId="{36DD8052-C322-4406-A52F-80E60DC0EE0F}" destId="{1CE450E4-A9C6-4613-95BF-9C941641FB24}" srcOrd="0" destOrd="0" presId="urn:microsoft.com/office/officeart/2005/8/layout/vList2"/>
    <dgm:cxn modelId="{86C549E7-9E04-46A7-BDDC-515198A6D4B2}" type="presParOf" srcId="{2E27B338-EAAC-4688-B708-B9EDAD6D6D5F}" destId="{8801CA24-C99F-49AE-866C-F6F4281FB407}" srcOrd="0" destOrd="0" presId="urn:microsoft.com/office/officeart/2005/8/layout/vList2"/>
    <dgm:cxn modelId="{DF87913C-87F2-4363-BA7D-C51F678CBBFE}" type="presParOf" srcId="{2E27B338-EAAC-4688-B708-B9EDAD6D6D5F}" destId="{28CFD8F1-D8DB-47EB-9C9B-DD85CE46325C}" srcOrd="1" destOrd="0" presId="urn:microsoft.com/office/officeart/2005/8/layout/vList2"/>
    <dgm:cxn modelId="{36943137-5051-4895-B675-B6EA8AF1178C}" type="presParOf" srcId="{2E27B338-EAAC-4688-B708-B9EDAD6D6D5F}" destId="{5DF8BF86-B5FA-467A-93C7-D1CB93752137}" srcOrd="2" destOrd="0" presId="urn:microsoft.com/office/officeart/2005/8/layout/vList2"/>
    <dgm:cxn modelId="{802658AA-43B2-4E93-96F7-616013077767}" type="presParOf" srcId="{2E27B338-EAAC-4688-B708-B9EDAD6D6D5F}" destId="{4571C65E-10DF-4F7A-83E9-C1BD2C609704}" srcOrd="3" destOrd="0" presId="urn:microsoft.com/office/officeart/2005/8/layout/vList2"/>
    <dgm:cxn modelId="{952F711A-1E4A-4DB7-8E23-AE9E3FEDE403}" type="presParOf" srcId="{2E27B338-EAAC-4688-B708-B9EDAD6D6D5F}" destId="{27C81F8A-BCE2-47A4-81B7-760E2B3CA882}" srcOrd="4" destOrd="0" presId="urn:microsoft.com/office/officeart/2005/8/layout/vList2"/>
    <dgm:cxn modelId="{61639520-6A98-4BB1-9A66-61CDA5D2FE3B}" type="presParOf" srcId="{2E27B338-EAAC-4688-B708-B9EDAD6D6D5F}" destId="{1CE450E4-A9C6-4613-95BF-9C941641FB24}" srcOrd="5" destOrd="0" presId="urn:microsoft.com/office/officeart/2005/8/layout/vList2"/>
    <dgm:cxn modelId="{6E25AACA-6F4C-44F0-A443-8B9BCF886EB6}" type="presParOf" srcId="{2E27B338-EAAC-4688-B708-B9EDAD6D6D5F}" destId="{2B2DA16D-3D66-4A3A-A23E-0727D2900E6C}" srcOrd="6" destOrd="0" presId="urn:microsoft.com/office/officeart/2005/8/layout/vList2"/>
    <dgm:cxn modelId="{47F9F1C4-3639-441D-B081-8945B1E3B355}" type="presParOf" srcId="{2E27B338-EAAC-4688-B708-B9EDAD6D6D5F}" destId="{6C36D48A-7780-4300-9400-B07F062B588E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F66C10-49A5-4E54-B6B8-CCEF3A18C9FB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E23EC97-54F4-4088-B8E1-B225B9B86D6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u="sng"/>
            <a:t>Two Major Marketing Strategies</a:t>
          </a:r>
          <a:endParaRPr lang="en-US"/>
        </a:p>
      </dgm:t>
    </dgm:pt>
    <dgm:pt modelId="{B7907BC5-BDD0-480A-A5B7-9E88FB58E550}" type="parTrans" cxnId="{C386A9EB-2ADB-4E05-BF93-B8E123DBA10B}">
      <dgm:prSet/>
      <dgm:spPr/>
      <dgm:t>
        <a:bodyPr/>
        <a:lstStyle/>
        <a:p>
          <a:endParaRPr lang="en-US"/>
        </a:p>
      </dgm:t>
    </dgm:pt>
    <dgm:pt modelId="{ECBB642D-8D03-45CE-96D1-FA03E7A92DF6}" type="sibTrans" cxnId="{C386A9EB-2ADB-4E05-BF93-B8E123DBA10B}">
      <dgm:prSet/>
      <dgm:spPr/>
      <dgm:t>
        <a:bodyPr/>
        <a:lstStyle/>
        <a:p>
          <a:endParaRPr lang="en-US"/>
        </a:p>
      </dgm:t>
    </dgm:pt>
    <dgm:pt modelId="{19CDF308-993E-4A4D-B044-2992AD92B1C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1. Local Promotion</a:t>
          </a:r>
        </a:p>
      </dgm:t>
    </dgm:pt>
    <dgm:pt modelId="{7723C8C7-6BB4-4A2E-AB9E-989A4F5D8FBC}" type="parTrans" cxnId="{AD2FB1F2-B719-4E3A-BDE2-92C8CA3D2A52}">
      <dgm:prSet/>
      <dgm:spPr/>
      <dgm:t>
        <a:bodyPr/>
        <a:lstStyle/>
        <a:p>
          <a:endParaRPr lang="en-US"/>
        </a:p>
      </dgm:t>
    </dgm:pt>
    <dgm:pt modelId="{8736F621-6FBE-4D60-8A67-E8D4E5611C5A}" type="sibTrans" cxnId="{AD2FB1F2-B719-4E3A-BDE2-92C8CA3D2A52}">
      <dgm:prSet/>
      <dgm:spPr/>
      <dgm:t>
        <a:bodyPr/>
        <a:lstStyle/>
        <a:p>
          <a:endParaRPr lang="en-US"/>
        </a:p>
      </dgm:t>
    </dgm:pt>
    <dgm:pt modelId="{24BC5BC2-A9F4-4B58-8345-0EACE3F5024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 mini‑market will use flyers, posters, and word‑of‑mouth to attract nearby residents.</a:t>
          </a:r>
        </a:p>
      </dgm:t>
    </dgm:pt>
    <dgm:pt modelId="{ABA40E43-4312-4B19-B585-5629010659E0}" type="parTrans" cxnId="{870FA49E-1FBC-4069-8198-59020672B97A}">
      <dgm:prSet/>
      <dgm:spPr/>
      <dgm:t>
        <a:bodyPr/>
        <a:lstStyle/>
        <a:p>
          <a:endParaRPr lang="en-US"/>
        </a:p>
      </dgm:t>
    </dgm:pt>
    <dgm:pt modelId="{37FB38CA-DA5E-437C-B761-EB4685E23998}" type="sibTrans" cxnId="{870FA49E-1FBC-4069-8198-59020672B97A}">
      <dgm:prSet/>
      <dgm:spPr/>
      <dgm:t>
        <a:bodyPr/>
        <a:lstStyle/>
        <a:p>
          <a:endParaRPr lang="en-US"/>
        </a:p>
      </dgm:t>
    </dgm:pt>
    <dgm:pt modelId="{6155B0C9-09BB-426D-BD63-991D4E1E81F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These methods work well in small communities where personal recommendations are highly trusted (Burns, 2016).</a:t>
          </a:r>
        </a:p>
      </dgm:t>
    </dgm:pt>
    <dgm:pt modelId="{1FC37FC3-6FEF-4822-A01E-0D3BC5B11364}" type="parTrans" cxnId="{8E30B344-A148-44BA-9FF0-4A16EC2EAC21}">
      <dgm:prSet/>
      <dgm:spPr/>
      <dgm:t>
        <a:bodyPr/>
        <a:lstStyle/>
        <a:p>
          <a:endParaRPr lang="en-US"/>
        </a:p>
      </dgm:t>
    </dgm:pt>
    <dgm:pt modelId="{598751A0-F0B1-4BF5-94F6-D09A90E989CF}" type="sibTrans" cxnId="{8E30B344-A148-44BA-9FF0-4A16EC2EAC21}">
      <dgm:prSet/>
      <dgm:spPr/>
      <dgm:t>
        <a:bodyPr/>
        <a:lstStyle/>
        <a:p>
          <a:endParaRPr lang="en-US"/>
        </a:p>
      </dgm:t>
    </dgm:pt>
    <dgm:pt modelId="{4B31CF6C-2D6C-4212-93E0-9B13F137494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 clean, </a:t>
          </a:r>
          <a:r>
            <a:rPr lang="en-US" dirty="0" err="1"/>
            <a:t>organised</a:t>
          </a:r>
          <a:r>
            <a:rPr lang="en-US" dirty="0"/>
            <a:t>, and welcoming store environment will encourage repeat visits and build customer loyalty (Bitner, 1992).</a:t>
          </a:r>
        </a:p>
      </dgm:t>
    </dgm:pt>
    <dgm:pt modelId="{D74A196E-24F0-4488-8FC2-54CB5BA881C6}" type="parTrans" cxnId="{2066F485-0D34-4620-9718-C0BBF9388A82}">
      <dgm:prSet/>
      <dgm:spPr/>
      <dgm:t>
        <a:bodyPr/>
        <a:lstStyle/>
        <a:p>
          <a:endParaRPr lang="en-US"/>
        </a:p>
      </dgm:t>
    </dgm:pt>
    <dgm:pt modelId="{C3412743-F1BF-448B-9AAB-88C5170A44B2}" type="sibTrans" cxnId="{2066F485-0D34-4620-9718-C0BBF9388A82}">
      <dgm:prSet/>
      <dgm:spPr/>
      <dgm:t>
        <a:bodyPr/>
        <a:lstStyle/>
        <a:p>
          <a:endParaRPr lang="en-US"/>
        </a:p>
      </dgm:t>
    </dgm:pt>
    <dgm:pt modelId="{9923F327-103E-4A8A-9C51-AB0D1AB2240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Fresh products will be clearly displayed to make shopping quick and convenient (Keller, 2013).</a:t>
          </a:r>
        </a:p>
      </dgm:t>
    </dgm:pt>
    <dgm:pt modelId="{AC3D2130-7627-4100-9E15-59BF21D9F5FF}" type="parTrans" cxnId="{78FF5FAA-67DF-4D14-B1FD-6F3FDF42E3E5}">
      <dgm:prSet/>
      <dgm:spPr/>
      <dgm:t>
        <a:bodyPr/>
        <a:lstStyle/>
        <a:p>
          <a:endParaRPr lang="en-US"/>
        </a:p>
      </dgm:t>
    </dgm:pt>
    <dgm:pt modelId="{E387274A-2E38-4457-BCFF-35B154C83785}" type="sibTrans" cxnId="{78FF5FAA-67DF-4D14-B1FD-6F3FDF42E3E5}">
      <dgm:prSet/>
      <dgm:spPr/>
      <dgm:t>
        <a:bodyPr/>
        <a:lstStyle/>
        <a:p>
          <a:endParaRPr lang="en-US"/>
        </a:p>
      </dgm:t>
    </dgm:pt>
    <dgm:pt modelId="{54A40E20-43EA-458C-B02D-E0BDB1639A0D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2. Social Media Marketing</a:t>
          </a:r>
        </a:p>
      </dgm:t>
    </dgm:pt>
    <dgm:pt modelId="{17E31BBF-D4EE-408E-9BBE-1A5862BD1853}" type="parTrans" cxnId="{1977769F-5797-43C6-ADD7-EA859BE197C2}">
      <dgm:prSet/>
      <dgm:spPr/>
      <dgm:t>
        <a:bodyPr/>
        <a:lstStyle/>
        <a:p>
          <a:endParaRPr lang="en-US"/>
        </a:p>
      </dgm:t>
    </dgm:pt>
    <dgm:pt modelId="{4242EEA5-40CE-4BCE-BD00-306E543E118E}" type="sibTrans" cxnId="{1977769F-5797-43C6-ADD7-EA859BE197C2}">
      <dgm:prSet/>
      <dgm:spPr/>
      <dgm:t>
        <a:bodyPr/>
        <a:lstStyle/>
        <a:p>
          <a:endParaRPr lang="en-US"/>
        </a:p>
      </dgm:t>
    </dgm:pt>
    <dgm:pt modelId="{F60554D4-88D7-4715-9DF8-CE34FC666A2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business will maintain a basic Facebook page to share opening hours, special offers, and new products (Chaffey et al., 2020).</a:t>
          </a:r>
        </a:p>
      </dgm:t>
    </dgm:pt>
    <dgm:pt modelId="{EADCC01A-9CA3-49B6-BD40-CA699865DAEB}" type="parTrans" cxnId="{6215242F-A42B-4603-9375-D881B9F9992E}">
      <dgm:prSet/>
      <dgm:spPr/>
      <dgm:t>
        <a:bodyPr/>
        <a:lstStyle/>
        <a:p>
          <a:endParaRPr lang="en-US"/>
        </a:p>
      </dgm:t>
    </dgm:pt>
    <dgm:pt modelId="{F610C2D6-6E48-48ED-842D-C301A5DA548F}" type="sibTrans" cxnId="{6215242F-A42B-4603-9375-D881B9F9992E}">
      <dgm:prSet/>
      <dgm:spPr/>
      <dgm:t>
        <a:bodyPr/>
        <a:lstStyle/>
        <a:p>
          <a:endParaRPr lang="en-US"/>
        </a:p>
      </dgm:t>
    </dgm:pt>
    <dgm:pt modelId="{F8A94139-5BD9-4D09-A556-9192DD5314E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Social media visibility is important because many customers search online for nearby shops and reviews (Statista, 2023).</a:t>
          </a:r>
        </a:p>
      </dgm:t>
    </dgm:pt>
    <dgm:pt modelId="{A7FC26D4-DE57-444E-8EC7-5412B5CA29FB}" type="parTrans" cxnId="{9BFEF9C8-3F9D-4B5E-8CBF-DC1D1CFDB564}">
      <dgm:prSet/>
      <dgm:spPr/>
      <dgm:t>
        <a:bodyPr/>
        <a:lstStyle/>
        <a:p>
          <a:endParaRPr lang="en-US"/>
        </a:p>
      </dgm:t>
    </dgm:pt>
    <dgm:pt modelId="{2150C542-8AD6-4E92-B732-FACC9EF68E20}" type="sibTrans" cxnId="{9BFEF9C8-3F9D-4B5E-8CBF-DC1D1CFDB564}">
      <dgm:prSet/>
      <dgm:spPr/>
      <dgm:t>
        <a:bodyPr/>
        <a:lstStyle/>
        <a:p>
          <a:endParaRPr lang="en-US"/>
        </a:p>
      </dgm:t>
    </dgm:pt>
    <dgm:pt modelId="{740C50B5-8613-47E4-8B30-67975C63420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Regular posts will help the store stay visible in the community and attract younger, digitally active customers.</a:t>
          </a:r>
        </a:p>
      </dgm:t>
    </dgm:pt>
    <dgm:pt modelId="{23B6438F-6769-4DC8-B1EB-D7D9D164DD2A}" type="parTrans" cxnId="{3C459012-F5A5-4D0D-AF8A-97206056E5EC}">
      <dgm:prSet/>
      <dgm:spPr/>
      <dgm:t>
        <a:bodyPr/>
        <a:lstStyle/>
        <a:p>
          <a:endParaRPr lang="en-US"/>
        </a:p>
      </dgm:t>
    </dgm:pt>
    <dgm:pt modelId="{2E8D82EE-5FEE-4C8E-B0E8-EEB45A6365B5}" type="sibTrans" cxnId="{3C459012-F5A5-4D0D-AF8A-97206056E5EC}">
      <dgm:prSet/>
      <dgm:spPr/>
      <dgm:t>
        <a:bodyPr/>
        <a:lstStyle/>
        <a:p>
          <a:endParaRPr lang="en-US"/>
        </a:p>
      </dgm:t>
    </dgm:pt>
    <dgm:pt modelId="{9E402D1F-2AA6-4530-A3E8-49092713947E}" type="pres">
      <dgm:prSet presAssocID="{46F66C10-49A5-4E54-B6B8-CCEF3A18C9FB}" presName="root" presStyleCnt="0">
        <dgm:presLayoutVars>
          <dgm:dir/>
          <dgm:resizeHandles val="exact"/>
        </dgm:presLayoutVars>
      </dgm:prSet>
      <dgm:spPr/>
    </dgm:pt>
    <dgm:pt modelId="{6A437D3A-39BB-44C1-BAE8-313FBDD8BFB2}" type="pres">
      <dgm:prSet presAssocID="{DE23EC97-54F4-4088-B8E1-B225B9B86D6C}" presName="compNode" presStyleCnt="0"/>
      <dgm:spPr/>
    </dgm:pt>
    <dgm:pt modelId="{A9A0CAEA-CCF1-4D8B-ABCB-971E1CAB041A}" type="pres">
      <dgm:prSet presAssocID="{DE23EC97-54F4-4088-B8E1-B225B9B86D6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1B33E75D-4ECE-4204-913D-7F99A30C7C4F}" type="pres">
      <dgm:prSet presAssocID="{DE23EC97-54F4-4088-B8E1-B225B9B86D6C}" presName="iconSpace" presStyleCnt="0"/>
      <dgm:spPr/>
    </dgm:pt>
    <dgm:pt modelId="{C86C0DE2-52DE-468F-90F0-232F68DF26EC}" type="pres">
      <dgm:prSet presAssocID="{DE23EC97-54F4-4088-B8E1-B225B9B86D6C}" presName="parTx" presStyleLbl="revTx" presStyleIdx="0" presStyleCnt="6">
        <dgm:presLayoutVars>
          <dgm:chMax val="0"/>
          <dgm:chPref val="0"/>
        </dgm:presLayoutVars>
      </dgm:prSet>
      <dgm:spPr/>
    </dgm:pt>
    <dgm:pt modelId="{30CEE28D-F423-414A-94C5-76DE4BA1CB39}" type="pres">
      <dgm:prSet presAssocID="{DE23EC97-54F4-4088-B8E1-B225B9B86D6C}" presName="txSpace" presStyleCnt="0"/>
      <dgm:spPr/>
    </dgm:pt>
    <dgm:pt modelId="{79053E38-3FF1-4518-A0DB-61971375CC02}" type="pres">
      <dgm:prSet presAssocID="{DE23EC97-54F4-4088-B8E1-B225B9B86D6C}" presName="desTx" presStyleLbl="revTx" presStyleIdx="1" presStyleCnt="6">
        <dgm:presLayoutVars/>
      </dgm:prSet>
      <dgm:spPr/>
    </dgm:pt>
    <dgm:pt modelId="{3759EE36-9607-4E2B-A9EB-9A9F08ED8BD0}" type="pres">
      <dgm:prSet presAssocID="{ECBB642D-8D03-45CE-96D1-FA03E7A92DF6}" presName="sibTrans" presStyleCnt="0"/>
      <dgm:spPr/>
    </dgm:pt>
    <dgm:pt modelId="{96AB4416-1904-483E-811E-571ACD02D910}" type="pres">
      <dgm:prSet presAssocID="{19CDF308-993E-4A4D-B044-2992AD92B1CC}" presName="compNode" presStyleCnt="0"/>
      <dgm:spPr/>
    </dgm:pt>
    <dgm:pt modelId="{4BCCF102-CF46-4521-A107-D473E68B0C7E}" type="pres">
      <dgm:prSet presAssocID="{19CDF308-993E-4A4D-B044-2992AD92B1C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649F72BB-E1F1-4088-AB63-E01098A3A032}" type="pres">
      <dgm:prSet presAssocID="{19CDF308-993E-4A4D-B044-2992AD92B1CC}" presName="iconSpace" presStyleCnt="0"/>
      <dgm:spPr/>
    </dgm:pt>
    <dgm:pt modelId="{F738BD29-667B-44BA-9336-68B74E4E9C31}" type="pres">
      <dgm:prSet presAssocID="{19CDF308-993E-4A4D-B044-2992AD92B1CC}" presName="parTx" presStyleLbl="revTx" presStyleIdx="2" presStyleCnt="6">
        <dgm:presLayoutVars>
          <dgm:chMax val="0"/>
          <dgm:chPref val="0"/>
        </dgm:presLayoutVars>
      </dgm:prSet>
      <dgm:spPr/>
    </dgm:pt>
    <dgm:pt modelId="{E8F1818F-8352-4767-991E-0237D2F905CC}" type="pres">
      <dgm:prSet presAssocID="{19CDF308-993E-4A4D-B044-2992AD92B1CC}" presName="txSpace" presStyleCnt="0"/>
      <dgm:spPr/>
    </dgm:pt>
    <dgm:pt modelId="{E5600B86-5DDE-4CB1-8D58-34E5A7A68055}" type="pres">
      <dgm:prSet presAssocID="{19CDF308-993E-4A4D-B044-2992AD92B1CC}" presName="desTx" presStyleLbl="revTx" presStyleIdx="3" presStyleCnt="6">
        <dgm:presLayoutVars/>
      </dgm:prSet>
      <dgm:spPr/>
    </dgm:pt>
    <dgm:pt modelId="{79611BB1-099F-414A-BF95-277D36740E4B}" type="pres">
      <dgm:prSet presAssocID="{8736F621-6FBE-4D60-8A67-E8D4E5611C5A}" presName="sibTrans" presStyleCnt="0"/>
      <dgm:spPr/>
    </dgm:pt>
    <dgm:pt modelId="{A3C4EB19-3DFC-40CE-A0CA-407BB70849B8}" type="pres">
      <dgm:prSet presAssocID="{54A40E20-43EA-458C-B02D-E0BDB1639A0D}" presName="compNode" presStyleCnt="0"/>
      <dgm:spPr/>
    </dgm:pt>
    <dgm:pt modelId="{A83C176B-433D-4FEB-9A6E-322DDFEC0785}" type="pres">
      <dgm:prSet presAssocID="{54A40E20-43EA-458C-B02D-E0BDB1639A0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509E3C1C-1088-4CAA-9CA9-F1EA2B4ED1D7}" type="pres">
      <dgm:prSet presAssocID="{54A40E20-43EA-458C-B02D-E0BDB1639A0D}" presName="iconSpace" presStyleCnt="0"/>
      <dgm:spPr/>
    </dgm:pt>
    <dgm:pt modelId="{B007C736-6593-4B03-AAEF-72F56CA931E5}" type="pres">
      <dgm:prSet presAssocID="{54A40E20-43EA-458C-B02D-E0BDB1639A0D}" presName="parTx" presStyleLbl="revTx" presStyleIdx="4" presStyleCnt="6">
        <dgm:presLayoutVars>
          <dgm:chMax val="0"/>
          <dgm:chPref val="0"/>
        </dgm:presLayoutVars>
      </dgm:prSet>
      <dgm:spPr/>
    </dgm:pt>
    <dgm:pt modelId="{69F80924-F3B1-430D-9EEB-CC5C46F21F83}" type="pres">
      <dgm:prSet presAssocID="{54A40E20-43EA-458C-B02D-E0BDB1639A0D}" presName="txSpace" presStyleCnt="0"/>
      <dgm:spPr/>
    </dgm:pt>
    <dgm:pt modelId="{7568A8CD-56C9-4FEF-9D60-454354DCBC98}" type="pres">
      <dgm:prSet presAssocID="{54A40E20-43EA-458C-B02D-E0BDB1639A0D}" presName="desTx" presStyleLbl="revTx" presStyleIdx="5" presStyleCnt="6">
        <dgm:presLayoutVars/>
      </dgm:prSet>
      <dgm:spPr/>
    </dgm:pt>
  </dgm:ptLst>
  <dgm:cxnLst>
    <dgm:cxn modelId="{3C459012-F5A5-4D0D-AF8A-97206056E5EC}" srcId="{54A40E20-43EA-458C-B02D-E0BDB1639A0D}" destId="{740C50B5-8613-47E4-8B30-67975C634207}" srcOrd="2" destOrd="0" parTransId="{23B6438F-6769-4DC8-B1EB-D7D9D164DD2A}" sibTransId="{2E8D82EE-5FEE-4C8E-B0E8-EEB45A6365B5}"/>
    <dgm:cxn modelId="{E6A74B29-FC45-41AA-B75B-5B76F8E3F6B8}" type="presOf" srcId="{DE23EC97-54F4-4088-B8E1-B225B9B86D6C}" destId="{C86C0DE2-52DE-468F-90F0-232F68DF26EC}" srcOrd="0" destOrd="0" presId="urn:microsoft.com/office/officeart/2018/5/layout/CenteredIconLabelDescriptionList"/>
    <dgm:cxn modelId="{6215242F-A42B-4603-9375-D881B9F9992E}" srcId="{54A40E20-43EA-458C-B02D-E0BDB1639A0D}" destId="{F60554D4-88D7-4715-9DF8-CE34FC666A28}" srcOrd="0" destOrd="0" parTransId="{EADCC01A-9CA3-49B6-BD40-CA699865DAEB}" sibTransId="{F610C2D6-6E48-48ED-842D-C301A5DA548F}"/>
    <dgm:cxn modelId="{BEB01040-0C66-43E1-9615-F16E56F0C0FE}" type="presOf" srcId="{46F66C10-49A5-4E54-B6B8-CCEF3A18C9FB}" destId="{9E402D1F-2AA6-4530-A3E8-49092713947E}" srcOrd="0" destOrd="0" presId="urn:microsoft.com/office/officeart/2018/5/layout/CenteredIconLabelDescriptionList"/>
    <dgm:cxn modelId="{CE07505B-7320-4547-B38C-1EBBD8253869}" type="presOf" srcId="{54A40E20-43EA-458C-B02D-E0BDB1639A0D}" destId="{B007C736-6593-4B03-AAEF-72F56CA931E5}" srcOrd="0" destOrd="0" presId="urn:microsoft.com/office/officeart/2018/5/layout/CenteredIconLabelDescriptionList"/>
    <dgm:cxn modelId="{8E30B344-A148-44BA-9FF0-4A16EC2EAC21}" srcId="{19CDF308-993E-4A4D-B044-2992AD92B1CC}" destId="{6155B0C9-09BB-426D-BD63-991D4E1E81F1}" srcOrd="1" destOrd="0" parTransId="{1FC37FC3-6FEF-4822-A01E-0D3BC5B11364}" sibTransId="{598751A0-F0B1-4BF5-94F6-D09A90E989CF}"/>
    <dgm:cxn modelId="{4E079767-6BF7-4B45-AAEF-BCEDCC2829B6}" type="presOf" srcId="{6155B0C9-09BB-426D-BD63-991D4E1E81F1}" destId="{E5600B86-5DDE-4CB1-8D58-34E5A7A68055}" srcOrd="0" destOrd="1" presId="urn:microsoft.com/office/officeart/2018/5/layout/CenteredIconLabelDescriptionList"/>
    <dgm:cxn modelId="{10FBE968-9280-4C23-953A-23BA80C66B99}" type="presOf" srcId="{4B31CF6C-2D6C-4212-93E0-9B13F1374946}" destId="{E5600B86-5DDE-4CB1-8D58-34E5A7A68055}" srcOrd="0" destOrd="2" presId="urn:microsoft.com/office/officeart/2018/5/layout/CenteredIconLabelDescriptionList"/>
    <dgm:cxn modelId="{FA67C656-9D67-4C4F-8E1D-F28EB0AF570F}" type="presOf" srcId="{9923F327-103E-4A8A-9C51-AB0D1AB22401}" destId="{E5600B86-5DDE-4CB1-8D58-34E5A7A68055}" srcOrd="0" destOrd="3" presId="urn:microsoft.com/office/officeart/2018/5/layout/CenteredIconLabelDescriptionList"/>
    <dgm:cxn modelId="{62FA0A5A-9004-4E34-AACF-22A78FD089BA}" type="presOf" srcId="{24BC5BC2-A9F4-4B58-8345-0EACE3F5024C}" destId="{E5600B86-5DDE-4CB1-8D58-34E5A7A68055}" srcOrd="0" destOrd="0" presId="urn:microsoft.com/office/officeart/2018/5/layout/CenteredIconLabelDescriptionList"/>
    <dgm:cxn modelId="{2066F485-0D34-4620-9718-C0BBF9388A82}" srcId="{19CDF308-993E-4A4D-B044-2992AD92B1CC}" destId="{4B31CF6C-2D6C-4212-93E0-9B13F1374946}" srcOrd="2" destOrd="0" parTransId="{D74A196E-24F0-4488-8FC2-54CB5BA881C6}" sibTransId="{C3412743-F1BF-448B-9AAB-88C5170A44B2}"/>
    <dgm:cxn modelId="{A5854F9A-5F34-4168-B44A-E0F143C2B389}" type="presOf" srcId="{740C50B5-8613-47E4-8B30-67975C634207}" destId="{7568A8CD-56C9-4FEF-9D60-454354DCBC98}" srcOrd="0" destOrd="2" presId="urn:microsoft.com/office/officeart/2018/5/layout/CenteredIconLabelDescriptionList"/>
    <dgm:cxn modelId="{870FA49E-1FBC-4069-8198-59020672B97A}" srcId="{19CDF308-993E-4A4D-B044-2992AD92B1CC}" destId="{24BC5BC2-A9F4-4B58-8345-0EACE3F5024C}" srcOrd="0" destOrd="0" parTransId="{ABA40E43-4312-4B19-B585-5629010659E0}" sibTransId="{37FB38CA-DA5E-437C-B761-EB4685E23998}"/>
    <dgm:cxn modelId="{1977769F-5797-43C6-ADD7-EA859BE197C2}" srcId="{46F66C10-49A5-4E54-B6B8-CCEF3A18C9FB}" destId="{54A40E20-43EA-458C-B02D-E0BDB1639A0D}" srcOrd="2" destOrd="0" parTransId="{17E31BBF-D4EE-408E-9BBE-1A5862BD1853}" sibTransId="{4242EEA5-40CE-4BCE-BD00-306E543E118E}"/>
    <dgm:cxn modelId="{78FF5FAA-67DF-4D14-B1FD-6F3FDF42E3E5}" srcId="{19CDF308-993E-4A4D-B044-2992AD92B1CC}" destId="{9923F327-103E-4A8A-9C51-AB0D1AB22401}" srcOrd="3" destOrd="0" parTransId="{AC3D2130-7627-4100-9E15-59BF21D9F5FF}" sibTransId="{E387274A-2E38-4457-BCFF-35B154C83785}"/>
    <dgm:cxn modelId="{F77FA8BF-9605-47C5-8376-CA25B2E63B73}" type="presOf" srcId="{19CDF308-993E-4A4D-B044-2992AD92B1CC}" destId="{F738BD29-667B-44BA-9336-68B74E4E9C31}" srcOrd="0" destOrd="0" presId="urn:microsoft.com/office/officeart/2018/5/layout/CenteredIconLabelDescriptionList"/>
    <dgm:cxn modelId="{835C6EC3-8418-438A-9DCD-7AD43CD43084}" type="presOf" srcId="{F60554D4-88D7-4715-9DF8-CE34FC666A28}" destId="{7568A8CD-56C9-4FEF-9D60-454354DCBC98}" srcOrd="0" destOrd="0" presId="urn:microsoft.com/office/officeart/2018/5/layout/CenteredIconLabelDescriptionList"/>
    <dgm:cxn modelId="{9BFEF9C8-3F9D-4B5E-8CBF-DC1D1CFDB564}" srcId="{54A40E20-43EA-458C-B02D-E0BDB1639A0D}" destId="{F8A94139-5BD9-4D09-A556-9192DD5314E4}" srcOrd="1" destOrd="0" parTransId="{A7FC26D4-DE57-444E-8EC7-5412B5CA29FB}" sibTransId="{2150C542-8AD6-4E92-B732-FACC9EF68E20}"/>
    <dgm:cxn modelId="{6169B1D6-C21F-41FE-8E68-9A533D260236}" type="presOf" srcId="{F8A94139-5BD9-4D09-A556-9192DD5314E4}" destId="{7568A8CD-56C9-4FEF-9D60-454354DCBC98}" srcOrd="0" destOrd="1" presId="urn:microsoft.com/office/officeart/2018/5/layout/CenteredIconLabelDescriptionList"/>
    <dgm:cxn modelId="{C386A9EB-2ADB-4E05-BF93-B8E123DBA10B}" srcId="{46F66C10-49A5-4E54-B6B8-CCEF3A18C9FB}" destId="{DE23EC97-54F4-4088-B8E1-B225B9B86D6C}" srcOrd="0" destOrd="0" parTransId="{B7907BC5-BDD0-480A-A5B7-9E88FB58E550}" sibTransId="{ECBB642D-8D03-45CE-96D1-FA03E7A92DF6}"/>
    <dgm:cxn modelId="{AD2FB1F2-B719-4E3A-BDE2-92C8CA3D2A52}" srcId="{46F66C10-49A5-4E54-B6B8-CCEF3A18C9FB}" destId="{19CDF308-993E-4A4D-B044-2992AD92B1CC}" srcOrd="1" destOrd="0" parTransId="{7723C8C7-6BB4-4A2E-AB9E-989A4F5D8FBC}" sibTransId="{8736F621-6FBE-4D60-8A67-E8D4E5611C5A}"/>
    <dgm:cxn modelId="{35F45C1B-05E8-49ED-BDE0-83360B3F2918}" type="presParOf" srcId="{9E402D1F-2AA6-4530-A3E8-49092713947E}" destId="{6A437D3A-39BB-44C1-BAE8-313FBDD8BFB2}" srcOrd="0" destOrd="0" presId="urn:microsoft.com/office/officeart/2018/5/layout/CenteredIconLabelDescriptionList"/>
    <dgm:cxn modelId="{F13E96CF-FEB2-4B1B-8912-517265BD7DE6}" type="presParOf" srcId="{6A437D3A-39BB-44C1-BAE8-313FBDD8BFB2}" destId="{A9A0CAEA-CCF1-4D8B-ABCB-971E1CAB041A}" srcOrd="0" destOrd="0" presId="urn:microsoft.com/office/officeart/2018/5/layout/CenteredIconLabelDescriptionList"/>
    <dgm:cxn modelId="{E9A44ED2-94B1-429F-83E3-855E5D6F966E}" type="presParOf" srcId="{6A437D3A-39BB-44C1-BAE8-313FBDD8BFB2}" destId="{1B33E75D-4ECE-4204-913D-7F99A30C7C4F}" srcOrd="1" destOrd="0" presId="urn:microsoft.com/office/officeart/2018/5/layout/CenteredIconLabelDescriptionList"/>
    <dgm:cxn modelId="{AA3435CA-9966-4509-9FB2-DB7249AE5D6C}" type="presParOf" srcId="{6A437D3A-39BB-44C1-BAE8-313FBDD8BFB2}" destId="{C86C0DE2-52DE-468F-90F0-232F68DF26EC}" srcOrd="2" destOrd="0" presId="urn:microsoft.com/office/officeart/2018/5/layout/CenteredIconLabelDescriptionList"/>
    <dgm:cxn modelId="{6DD08F63-B241-401B-9D23-52684D175745}" type="presParOf" srcId="{6A437D3A-39BB-44C1-BAE8-313FBDD8BFB2}" destId="{30CEE28D-F423-414A-94C5-76DE4BA1CB39}" srcOrd="3" destOrd="0" presId="urn:microsoft.com/office/officeart/2018/5/layout/CenteredIconLabelDescriptionList"/>
    <dgm:cxn modelId="{14259B8C-41BE-4485-AF4E-E9F8F8825F63}" type="presParOf" srcId="{6A437D3A-39BB-44C1-BAE8-313FBDD8BFB2}" destId="{79053E38-3FF1-4518-A0DB-61971375CC02}" srcOrd="4" destOrd="0" presId="urn:microsoft.com/office/officeart/2018/5/layout/CenteredIconLabelDescriptionList"/>
    <dgm:cxn modelId="{113A914D-5945-4571-9F4B-B849141A2684}" type="presParOf" srcId="{9E402D1F-2AA6-4530-A3E8-49092713947E}" destId="{3759EE36-9607-4E2B-A9EB-9A9F08ED8BD0}" srcOrd="1" destOrd="0" presId="urn:microsoft.com/office/officeart/2018/5/layout/CenteredIconLabelDescriptionList"/>
    <dgm:cxn modelId="{4FE89E8C-87F6-4E3E-800C-20A3E412CF8B}" type="presParOf" srcId="{9E402D1F-2AA6-4530-A3E8-49092713947E}" destId="{96AB4416-1904-483E-811E-571ACD02D910}" srcOrd="2" destOrd="0" presId="urn:microsoft.com/office/officeart/2018/5/layout/CenteredIconLabelDescriptionList"/>
    <dgm:cxn modelId="{6F8CB1BA-79E6-4056-B705-4E01C63C33C4}" type="presParOf" srcId="{96AB4416-1904-483E-811E-571ACD02D910}" destId="{4BCCF102-CF46-4521-A107-D473E68B0C7E}" srcOrd="0" destOrd="0" presId="urn:microsoft.com/office/officeart/2018/5/layout/CenteredIconLabelDescriptionList"/>
    <dgm:cxn modelId="{5F7B1BB3-965B-4076-8439-AD3CB51E6624}" type="presParOf" srcId="{96AB4416-1904-483E-811E-571ACD02D910}" destId="{649F72BB-E1F1-4088-AB63-E01098A3A032}" srcOrd="1" destOrd="0" presId="urn:microsoft.com/office/officeart/2018/5/layout/CenteredIconLabelDescriptionList"/>
    <dgm:cxn modelId="{E1047DC9-9D25-4060-9176-94B1055CE58A}" type="presParOf" srcId="{96AB4416-1904-483E-811E-571ACD02D910}" destId="{F738BD29-667B-44BA-9336-68B74E4E9C31}" srcOrd="2" destOrd="0" presId="urn:microsoft.com/office/officeart/2018/5/layout/CenteredIconLabelDescriptionList"/>
    <dgm:cxn modelId="{8EBC579C-C752-4C09-8117-D70730A8EFBA}" type="presParOf" srcId="{96AB4416-1904-483E-811E-571ACD02D910}" destId="{E8F1818F-8352-4767-991E-0237D2F905CC}" srcOrd="3" destOrd="0" presId="urn:microsoft.com/office/officeart/2018/5/layout/CenteredIconLabelDescriptionList"/>
    <dgm:cxn modelId="{3B0C8ACB-140C-4272-95F0-A9EE1F085989}" type="presParOf" srcId="{96AB4416-1904-483E-811E-571ACD02D910}" destId="{E5600B86-5DDE-4CB1-8D58-34E5A7A68055}" srcOrd="4" destOrd="0" presId="urn:microsoft.com/office/officeart/2018/5/layout/CenteredIconLabelDescriptionList"/>
    <dgm:cxn modelId="{BC9C1418-8DC9-4319-9D35-D4285ADC36DF}" type="presParOf" srcId="{9E402D1F-2AA6-4530-A3E8-49092713947E}" destId="{79611BB1-099F-414A-BF95-277D36740E4B}" srcOrd="3" destOrd="0" presId="urn:microsoft.com/office/officeart/2018/5/layout/CenteredIconLabelDescriptionList"/>
    <dgm:cxn modelId="{4EE81111-C81D-4B26-905F-D2F8B9E1994F}" type="presParOf" srcId="{9E402D1F-2AA6-4530-A3E8-49092713947E}" destId="{A3C4EB19-3DFC-40CE-A0CA-407BB70849B8}" srcOrd="4" destOrd="0" presId="urn:microsoft.com/office/officeart/2018/5/layout/CenteredIconLabelDescriptionList"/>
    <dgm:cxn modelId="{21D5E7BA-BF0A-4441-BC2B-FE526D0F276F}" type="presParOf" srcId="{A3C4EB19-3DFC-40CE-A0CA-407BB70849B8}" destId="{A83C176B-433D-4FEB-9A6E-322DDFEC0785}" srcOrd="0" destOrd="0" presId="urn:microsoft.com/office/officeart/2018/5/layout/CenteredIconLabelDescriptionList"/>
    <dgm:cxn modelId="{F0C6369D-AB22-4FE8-8BC7-B3655AEAB611}" type="presParOf" srcId="{A3C4EB19-3DFC-40CE-A0CA-407BB70849B8}" destId="{509E3C1C-1088-4CAA-9CA9-F1EA2B4ED1D7}" srcOrd="1" destOrd="0" presId="urn:microsoft.com/office/officeart/2018/5/layout/CenteredIconLabelDescriptionList"/>
    <dgm:cxn modelId="{06CABBCB-3A8A-48B9-8111-99954C47CF85}" type="presParOf" srcId="{A3C4EB19-3DFC-40CE-A0CA-407BB70849B8}" destId="{B007C736-6593-4B03-AAEF-72F56CA931E5}" srcOrd="2" destOrd="0" presId="urn:microsoft.com/office/officeart/2018/5/layout/CenteredIconLabelDescriptionList"/>
    <dgm:cxn modelId="{743036E8-4A9D-4231-8B30-07CDA71EAB43}" type="presParOf" srcId="{A3C4EB19-3DFC-40CE-A0CA-407BB70849B8}" destId="{69F80924-F3B1-430D-9EEB-CC5C46F21F83}" srcOrd="3" destOrd="0" presId="urn:microsoft.com/office/officeart/2018/5/layout/CenteredIconLabelDescriptionList"/>
    <dgm:cxn modelId="{143CB9A2-430B-4E5F-BCDE-F1C504610EBF}" type="presParOf" srcId="{A3C4EB19-3DFC-40CE-A0CA-407BB70849B8}" destId="{7568A8CD-56C9-4FEF-9D60-454354DCBC98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1CA24-C99F-49AE-866C-F6F4281FB407}">
      <dsp:nvSpPr>
        <dsp:cNvPr id="0" name=""/>
        <dsp:cNvSpPr/>
      </dsp:nvSpPr>
      <dsp:spPr>
        <a:xfrm>
          <a:off x="0" y="122300"/>
          <a:ext cx="7216416" cy="4557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Key External Factors (PESTEL)</a:t>
          </a:r>
          <a:endParaRPr lang="en-US" sz="1900" kern="1200"/>
        </a:p>
      </dsp:txBody>
      <dsp:txXfrm>
        <a:off x="22246" y="144546"/>
        <a:ext cx="7171924" cy="411223"/>
      </dsp:txXfrm>
    </dsp:sp>
    <dsp:sp modelId="{5DF8BF86-B5FA-467A-93C7-D1CB93752137}">
      <dsp:nvSpPr>
        <dsp:cNvPr id="0" name=""/>
        <dsp:cNvSpPr/>
      </dsp:nvSpPr>
      <dsp:spPr>
        <a:xfrm>
          <a:off x="0" y="632735"/>
          <a:ext cx="7216416" cy="455715"/>
        </a:xfrm>
        <a:prstGeom prst="roundRect">
          <a:avLst/>
        </a:prstGeom>
        <a:solidFill>
          <a:schemeClr val="accent2">
            <a:hueOff val="2357366"/>
            <a:satOff val="-8879"/>
            <a:lumOff val="7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Political</a:t>
          </a:r>
          <a:endParaRPr lang="en-US" sz="1900" kern="1200"/>
        </a:p>
      </dsp:txBody>
      <dsp:txXfrm>
        <a:off x="22246" y="654981"/>
        <a:ext cx="7171924" cy="411223"/>
      </dsp:txXfrm>
    </dsp:sp>
    <dsp:sp modelId="{4571C65E-10DF-4F7A-83E9-C1BD2C609704}">
      <dsp:nvSpPr>
        <dsp:cNvPr id="0" name=""/>
        <dsp:cNvSpPr/>
      </dsp:nvSpPr>
      <dsp:spPr>
        <a:xfrm>
          <a:off x="0" y="1088450"/>
          <a:ext cx="7216416" cy="11405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9121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/>
            <a:t>Romania has a stable political environment that supports small business development, with government </a:t>
          </a:r>
          <a:r>
            <a:rPr lang="en-US" sz="1500" kern="1200" dirty="0" err="1"/>
            <a:t>programmes</a:t>
          </a:r>
          <a:r>
            <a:rPr lang="en-US" sz="1500" kern="1200" dirty="0"/>
            <a:t> encouraging entrepreneurship (European Commission, 2023).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/>
            <a:t>The mini‑market must comply with strict food safety and hygiene regulations (Romanian Government, 2021).</a:t>
          </a:r>
        </a:p>
      </dsp:txBody>
      <dsp:txXfrm>
        <a:off x="0" y="1088450"/>
        <a:ext cx="7216416" cy="1140570"/>
      </dsp:txXfrm>
    </dsp:sp>
    <dsp:sp modelId="{27C81F8A-BCE2-47A4-81B7-760E2B3CA882}">
      <dsp:nvSpPr>
        <dsp:cNvPr id="0" name=""/>
        <dsp:cNvSpPr/>
      </dsp:nvSpPr>
      <dsp:spPr>
        <a:xfrm>
          <a:off x="0" y="2229020"/>
          <a:ext cx="7216416" cy="455715"/>
        </a:xfrm>
        <a:prstGeom prst="roundRect">
          <a:avLst/>
        </a:prstGeom>
        <a:solidFill>
          <a:schemeClr val="accent2">
            <a:hueOff val="4714731"/>
            <a:satOff val="-17759"/>
            <a:lumOff val="14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Economic</a:t>
          </a:r>
          <a:endParaRPr lang="en-US" sz="1900" kern="1200"/>
        </a:p>
      </dsp:txBody>
      <dsp:txXfrm>
        <a:off x="22246" y="2251266"/>
        <a:ext cx="7171924" cy="411223"/>
      </dsp:txXfrm>
    </dsp:sp>
    <dsp:sp modelId="{1CE450E4-A9C6-4613-95BF-9C941641FB24}">
      <dsp:nvSpPr>
        <dsp:cNvPr id="0" name=""/>
        <dsp:cNvSpPr/>
      </dsp:nvSpPr>
      <dsp:spPr>
        <a:xfrm>
          <a:off x="0" y="2684735"/>
          <a:ext cx="7216416" cy="92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9121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Rising inflation and increased living costs affect both customers and business expenses (Eurostat, 2023).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/>
            <a:t>Despite this, demand for essential goods remains stable because food and household items are necessities (Kotler &amp; Armstrong, 2020).</a:t>
          </a:r>
        </a:p>
      </dsp:txBody>
      <dsp:txXfrm>
        <a:off x="0" y="2684735"/>
        <a:ext cx="7216416" cy="924255"/>
      </dsp:txXfrm>
    </dsp:sp>
    <dsp:sp modelId="{2B2DA16D-3D66-4A3A-A23E-0727D2900E6C}">
      <dsp:nvSpPr>
        <dsp:cNvPr id="0" name=""/>
        <dsp:cNvSpPr/>
      </dsp:nvSpPr>
      <dsp:spPr>
        <a:xfrm>
          <a:off x="0" y="3608990"/>
          <a:ext cx="7216416" cy="455715"/>
        </a:xfrm>
        <a:prstGeom prst="roundRect">
          <a:avLst/>
        </a:prstGeom>
        <a:solidFill>
          <a:schemeClr val="accent2">
            <a:hueOff val="7072097"/>
            <a:satOff val="-26638"/>
            <a:lumOff val="2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/>
            <a:t>Social</a:t>
          </a:r>
          <a:endParaRPr lang="en-US" sz="1900" kern="1200"/>
        </a:p>
      </dsp:txBody>
      <dsp:txXfrm>
        <a:off x="22246" y="3631236"/>
        <a:ext cx="7171924" cy="411223"/>
      </dsp:txXfrm>
    </dsp:sp>
    <dsp:sp modelId="{6C36D48A-7780-4300-9400-B07F062B588E}">
      <dsp:nvSpPr>
        <dsp:cNvPr id="0" name=""/>
        <dsp:cNvSpPr/>
      </dsp:nvSpPr>
      <dsp:spPr>
        <a:xfrm>
          <a:off x="0" y="4064705"/>
          <a:ext cx="7216416" cy="9242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9121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 dirty="0"/>
            <a:t>Romanian consumers prefer </a:t>
          </a:r>
          <a:r>
            <a:rPr lang="en-US" sz="1500" kern="1200" dirty="0" err="1"/>
            <a:t>neighbourhood</a:t>
          </a:r>
          <a:r>
            <a:rPr lang="en-US" sz="1500" kern="1200" dirty="0"/>
            <a:t> shops for convenience, speed, and a familiar environment (Nielsen, 2020).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500" kern="1200"/>
            <a:t>Fresh local products and friendly service are highly valued by customers (Keller, 2013).</a:t>
          </a:r>
        </a:p>
      </dsp:txBody>
      <dsp:txXfrm>
        <a:off x="0" y="4064705"/>
        <a:ext cx="7216416" cy="9242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A0CAEA-CCF1-4D8B-ABCB-971E1CAB041A}">
      <dsp:nvSpPr>
        <dsp:cNvPr id="0" name=""/>
        <dsp:cNvSpPr/>
      </dsp:nvSpPr>
      <dsp:spPr>
        <a:xfrm>
          <a:off x="1064356" y="0"/>
          <a:ext cx="1135842" cy="9431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6C0DE2-52DE-468F-90F0-232F68DF26EC}">
      <dsp:nvSpPr>
        <dsp:cNvPr id="0" name=""/>
        <dsp:cNvSpPr/>
      </dsp:nvSpPr>
      <dsp:spPr>
        <a:xfrm>
          <a:off x="9645" y="1076611"/>
          <a:ext cx="3245265" cy="404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u="sng" kern="1200"/>
            <a:t>Two Major Marketing Strategies</a:t>
          </a:r>
          <a:endParaRPr lang="en-US" sz="1800" kern="1200"/>
        </a:p>
      </dsp:txBody>
      <dsp:txXfrm>
        <a:off x="9645" y="1076611"/>
        <a:ext cx="3245265" cy="404193"/>
      </dsp:txXfrm>
    </dsp:sp>
    <dsp:sp modelId="{79053E38-3FF1-4518-A0DB-61971375CC02}">
      <dsp:nvSpPr>
        <dsp:cNvPr id="0" name=""/>
        <dsp:cNvSpPr/>
      </dsp:nvSpPr>
      <dsp:spPr>
        <a:xfrm>
          <a:off x="9645" y="1542894"/>
          <a:ext cx="3245265" cy="21959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CF102-CF46-4521-A107-D473E68B0C7E}">
      <dsp:nvSpPr>
        <dsp:cNvPr id="0" name=""/>
        <dsp:cNvSpPr/>
      </dsp:nvSpPr>
      <dsp:spPr>
        <a:xfrm>
          <a:off x="4877543" y="0"/>
          <a:ext cx="1135842" cy="9431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8BD29-667B-44BA-9336-68B74E4E9C31}">
      <dsp:nvSpPr>
        <dsp:cNvPr id="0" name=""/>
        <dsp:cNvSpPr/>
      </dsp:nvSpPr>
      <dsp:spPr>
        <a:xfrm>
          <a:off x="3822831" y="1076611"/>
          <a:ext cx="3245265" cy="404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/>
            <a:t>1. Local Promotion</a:t>
          </a:r>
        </a:p>
      </dsp:txBody>
      <dsp:txXfrm>
        <a:off x="3822831" y="1076611"/>
        <a:ext cx="3245265" cy="404193"/>
      </dsp:txXfrm>
    </dsp:sp>
    <dsp:sp modelId="{E5600B86-5DDE-4CB1-8D58-34E5A7A68055}">
      <dsp:nvSpPr>
        <dsp:cNvPr id="0" name=""/>
        <dsp:cNvSpPr/>
      </dsp:nvSpPr>
      <dsp:spPr>
        <a:xfrm>
          <a:off x="3822831" y="1542894"/>
          <a:ext cx="3245265" cy="21959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The mini‑market will use flyers, posters, and word‑of‑mouth to attract nearby residents.</a:t>
          </a:r>
        </a:p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These methods work well in small communities where personal recommendations are highly trusted (Burns, 2016).</a:t>
          </a:r>
        </a:p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A clean, </a:t>
          </a:r>
          <a:r>
            <a:rPr lang="en-US" sz="1300" kern="1200" dirty="0" err="1"/>
            <a:t>organised</a:t>
          </a:r>
          <a:r>
            <a:rPr lang="en-US" sz="1300" kern="1200" dirty="0"/>
            <a:t>, and welcoming store environment will encourage repeat visits and build customer loyalty (Bitner, 1992).</a:t>
          </a:r>
        </a:p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Fresh products will be clearly displayed to make shopping quick and convenient (Keller, 2013).</a:t>
          </a:r>
        </a:p>
      </dsp:txBody>
      <dsp:txXfrm>
        <a:off x="3822831" y="1542894"/>
        <a:ext cx="3245265" cy="2195968"/>
      </dsp:txXfrm>
    </dsp:sp>
    <dsp:sp modelId="{A83C176B-433D-4FEB-9A6E-322DDFEC0785}">
      <dsp:nvSpPr>
        <dsp:cNvPr id="0" name=""/>
        <dsp:cNvSpPr/>
      </dsp:nvSpPr>
      <dsp:spPr>
        <a:xfrm>
          <a:off x="8690729" y="0"/>
          <a:ext cx="1135842" cy="9431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07C736-6593-4B03-AAEF-72F56CA931E5}">
      <dsp:nvSpPr>
        <dsp:cNvPr id="0" name=""/>
        <dsp:cNvSpPr/>
      </dsp:nvSpPr>
      <dsp:spPr>
        <a:xfrm>
          <a:off x="7636018" y="1076611"/>
          <a:ext cx="3245265" cy="4041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/>
            <a:t>2. Social Media Marketing</a:t>
          </a:r>
        </a:p>
      </dsp:txBody>
      <dsp:txXfrm>
        <a:off x="7636018" y="1076611"/>
        <a:ext cx="3245265" cy="404193"/>
      </dsp:txXfrm>
    </dsp:sp>
    <dsp:sp modelId="{7568A8CD-56C9-4FEF-9D60-454354DCBC98}">
      <dsp:nvSpPr>
        <dsp:cNvPr id="0" name=""/>
        <dsp:cNvSpPr/>
      </dsp:nvSpPr>
      <dsp:spPr>
        <a:xfrm>
          <a:off x="7636018" y="1542894"/>
          <a:ext cx="3245265" cy="21959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The business will maintain a basic Facebook page to share opening hours, special offers, and new products (Chaffey et al., 2020).</a:t>
          </a:r>
        </a:p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Social media visibility is important because many customers search online for nearby shops and reviews (Statista, 2023).</a:t>
          </a:r>
        </a:p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Regular posts will help the store stay visible in the community and attract younger, digitally active customers.</a:t>
          </a:r>
        </a:p>
      </dsp:txBody>
      <dsp:txXfrm>
        <a:off x="7636018" y="1542894"/>
        <a:ext cx="3245265" cy="2195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565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68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0805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359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3/6/2026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562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63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3/6/2026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163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414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3/6/2026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901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690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4682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3/6/2026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5239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rc.ro" TargetMode="External"/><Relationship Id="rId2" Type="http://schemas.openxmlformats.org/officeDocument/2006/relationships/hyperlink" Target="https://europa.e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37528" y="1032764"/>
            <a:ext cx="4308672" cy="3224045"/>
          </a:xfrm>
        </p:spPr>
        <p:txBody>
          <a:bodyPr anchor="b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2300" cap="all" dirty="0">
                <a:latin typeface="Univers Condensed"/>
              </a:rPr>
              <a:t>module name :LCLM4006enterprise and entrepreneurship</a:t>
            </a:r>
            <a:br>
              <a:rPr lang="en-US" sz="2300" cap="all" dirty="0">
                <a:latin typeface="Univers Condensed"/>
              </a:rPr>
            </a:br>
            <a:r>
              <a:rPr lang="en-US" sz="2300" cap="all" dirty="0">
                <a:latin typeface="Univers Condensed"/>
              </a:rPr>
              <a:t>Business Presentation  component 2</a:t>
            </a:r>
            <a:br>
              <a:rPr lang="en-US" sz="2300" cap="all" dirty="0">
                <a:latin typeface="Univers Condensed"/>
              </a:rPr>
            </a:br>
            <a:r>
              <a:rPr lang="en-US" sz="2300" cap="all" dirty="0">
                <a:latin typeface="Univers Condensed"/>
              </a:rPr>
              <a:t> </a:t>
            </a:r>
            <a:br>
              <a:rPr lang="en-US" sz="2300" cap="all" dirty="0">
                <a:latin typeface="Univers Condensed"/>
              </a:rPr>
            </a:br>
            <a:r>
              <a:rPr lang="en-US" sz="2300" cap="all" dirty="0">
                <a:latin typeface="Univers Condensed"/>
              </a:rPr>
              <a:t> student name : </a:t>
            </a:r>
            <a:r>
              <a:rPr lang="en-US" sz="2300" cap="all" dirty="0" err="1">
                <a:latin typeface="Univers Condensed"/>
              </a:rPr>
              <a:t>salomea</a:t>
            </a:r>
            <a:r>
              <a:rPr lang="en-US" sz="2300" cap="all" dirty="0">
                <a:latin typeface="Univers Condensed"/>
              </a:rPr>
              <a:t> </a:t>
            </a:r>
            <a:r>
              <a:rPr lang="en-US" sz="2300" cap="all" dirty="0" err="1">
                <a:latin typeface="Univers Condensed"/>
              </a:rPr>
              <a:t>dragusin</a:t>
            </a:r>
            <a:r>
              <a:rPr lang="en-US" sz="2300" cap="all" dirty="0">
                <a:latin typeface="Univers Condensed"/>
              </a:rPr>
              <a:t> </a:t>
            </a:r>
            <a:br>
              <a:rPr lang="en-US" sz="2300" cap="all" dirty="0">
                <a:latin typeface="Univers Condensed"/>
              </a:rPr>
            </a:br>
            <a:r>
              <a:rPr lang="en-US" sz="2300" cap="all" dirty="0">
                <a:latin typeface="Univers Condensed"/>
              </a:rPr>
              <a:t> student id : 2438370</a:t>
            </a:r>
            <a:br>
              <a:rPr lang="en-US" sz="2300" cap="all" dirty="0">
                <a:latin typeface="Univers Condensed"/>
              </a:rPr>
            </a:br>
            <a:r>
              <a:rPr lang="en-US" sz="2300" cap="all" dirty="0">
                <a:latin typeface="Univers Condensed"/>
              </a:rPr>
              <a:t> lecture : </a:t>
            </a:r>
            <a:r>
              <a:rPr lang="en-US" sz="2300" cap="all" dirty="0" err="1">
                <a:latin typeface="Univers Condensed"/>
              </a:rPr>
              <a:t>mazen</a:t>
            </a:r>
            <a:r>
              <a:rPr lang="en-US" sz="2300" cap="all" dirty="0">
                <a:latin typeface="Univers Condensed"/>
              </a:rPr>
              <a:t> </a:t>
            </a:r>
            <a:r>
              <a:rPr lang="en-US" sz="2300" cap="all" dirty="0" err="1">
                <a:latin typeface="Univers Condensed"/>
              </a:rPr>
              <a:t>joureih</a:t>
            </a:r>
            <a:r>
              <a:rPr lang="en-US" sz="2300" cap="all" dirty="0">
                <a:latin typeface="Univers Condensed"/>
              </a:rPr>
              <a:t> </a:t>
            </a:r>
            <a:endParaRPr lang="en-US" sz="2300" dirty="0">
              <a:latin typeface="Univers Condense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35756" y="5046281"/>
            <a:ext cx="4308672" cy="1172408"/>
          </a:xfrm>
        </p:spPr>
        <p:txBody>
          <a:bodyPr anchor="t">
            <a:normAutofit/>
          </a:bodyPr>
          <a:lstStyle/>
          <a:p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FD3D5A0-9119-23FB-C709-82718E086B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199" r="4" b="4"/>
          <a:stretch>
            <a:fillRect/>
          </a:stretch>
        </p:blipFill>
        <p:spPr>
          <a:xfrm>
            <a:off x="20" y="10"/>
            <a:ext cx="6931132" cy="6857990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CA391F1-4B2C-521B-F6A5-52C74B3034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75848" y="47115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44CAA32-F237-419C-A2DD-43C28D920D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4209D0-3B24-74D8-2F41-9DFD9C03E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075" y="360218"/>
            <a:ext cx="5847563" cy="1097280"/>
          </a:xfrm>
        </p:spPr>
        <p:txBody>
          <a:bodyPr anchor="t">
            <a:normAutofit/>
          </a:bodyPr>
          <a:lstStyle/>
          <a:p>
            <a:r>
              <a:rPr lang="en-US" sz="2400" u="sng">
                <a:latin typeface="Arial Nova"/>
              </a:rPr>
              <a:t>Overview of the Business Idea</a:t>
            </a:r>
            <a:endParaRPr lang="en-US" sz="2400"/>
          </a:p>
        </p:txBody>
      </p:sp>
      <p:pic>
        <p:nvPicPr>
          <p:cNvPr id="6" name="Picture 5" descr="A grocery store with shelves of food&#10;&#10;AI-generated content may be incorrect.">
            <a:extLst>
              <a:ext uri="{FF2B5EF4-FFF2-40B4-BE49-F238E27FC236}">
                <a16:creationId xmlns:a16="http://schemas.microsoft.com/office/drawing/2014/main" id="{3A71D5B7-D7BA-0996-74F1-9AA2BA5633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590" r="-1" b="9589"/>
          <a:stretch>
            <a:fillRect/>
          </a:stretch>
        </p:blipFill>
        <p:spPr>
          <a:xfrm>
            <a:off x="-1" y="914399"/>
            <a:ext cx="6657255" cy="5353523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8052531-D50B-3899-B150-D05525F4F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0" y="6267922"/>
            <a:ext cx="6656832" cy="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539E5-AE94-C780-8789-8917CD0F6C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7675" y="364725"/>
            <a:ext cx="5085562" cy="5783295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en-US" sz="1600" b="1" u="sng">
                <a:latin typeface="Arial Nova"/>
              </a:rPr>
              <a:t>Overview of the Business Idea</a:t>
            </a:r>
            <a:endParaRPr lang="en-US" sz="1600" u="sng">
              <a:latin typeface="Arial Nova"/>
            </a:endParaRPr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Business Concept</a:t>
            </a:r>
            <a:endParaRPr lang="en-US"/>
          </a:p>
          <a:p>
            <a:pPr>
              <a:lnSpc>
                <a:spcPct val="110000"/>
              </a:lnSpc>
            </a:pPr>
            <a:r>
              <a:rPr lang="en-US" sz="1600" b="1" dirty="0">
                <a:latin typeface="Arial Nova"/>
              </a:rPr>
              <a:t>A </a:t>
            </a:r>
            <a:r>
              <a:rPr lang="en-US" sz="1600" b="1" dirty="0" err="1">
                <a:latin typeface="Arial Nova"/>
              </a:rPr>
              <a:t>neighbourhood</a:t>
            </a:r>
            <a:r>
              <a:rPr lang="en-US" sz="1600" b="1" dirty="0">
                <a:latin typeface="Arial Nova"/>
              </a:rPr>
              <a:t> mini‑market in Romania offering groceries, snacks, drinks, fresh bread, dairy, fruits, vegetables, and household goods. </a:t>
            </a:r>
            <a:r>
              <a:rPr lang="en-US" sz="1600" b="1" i="1" dirty="0">
                <a:latin typeface="Arial Nova"/>
              </a:rPr>
              <a:t>Cited:</a:t>
            </a:r>
            <a:r>
              <a:rPr lang="en-US" sz="1600" b="1" dirty="0">
                <a:latin typeface="Arial Nova"/>
              </a:rPr>
              <a:t> “The proposed business is a </a:t>
            </a:r>
            <a:r>
              <a:rPr lang="en-US" sz="1600" b="1" dirty="0" err="1">
                <a:latin typeface="Arial Nova"/>
              </a:rPr>
              <a:t>neighbourhood</a:t>
            </a:r>
            <a:r>
              <a:rPr lang="en-US" sz="1600" b="1" dirty="0">
                <a:latin typeface="Arial Nova"/>
              </a:rPr>
              <a:t> minimarket… offering a wide range of essential daily products.”</a:t>
            </a:r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Unique Selling Points</a:t>
            </a:r>
            <a:endParaRPr lang="en-US"/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Fresh local Romanian products</a:t>
            </a:r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Competitive pricing</a:t>
            </a:r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Clean, modern store layout</a:t>
            </a:r>
          </a:p>
          <a:p>
            <a:pPr>
              <a:lnSpc>
                <a:spcPct val="110000"/>
              </a:lnSpc>
            </a:pPr>
            <a:r>
              <a:rPr lang="en-US" sz="1600" b="1" dirty="0">
                <a:latin typeface="Arial Nova"/>
              </a:rPr>
              <a:t>Extended opening hours </a:t>
            </a:r>
            <a:r>
              <a:rPr lang="en-US" sz="1600" b="1" i="1" dirty="0">
                <a:latin typeface="Arial Nova"/>
              </a:rPr>
              <a:t>Cited:</a:t>
            </a:r>
            <a:r>
              <a:rPr lang="en-US" sz="1600" b="1" dirty="0">
                <a:latin typeface="Arial Nova"/>
              </a:rPr>
              <a:t> “A key focus will be sourcing fresh local products… The store will operate with extended opening hours.”</a:t>
            </a:r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Management Structure &amp; Legal Format</a:t>
            </a:r>
            <a:endParaRPr lang="en-US"/>
          </a:p>
          <a:p>
            <a:pPr>
              <a:lnSpc>
                <a:spcPct val="110000"/>
              </a:lnSpc>
            </a:pPr>
            <a:r>
              <a:rPr lang="en-US" sz="1600" b="1">
                <a:latin typeface="Arial Nova"/>
              </a:rPr>
              <a:t>Operates as an SRL (Romanian limited liability company)</a:t>
            </a:r>
          </a:p>
          <a:p>
            <a:pPr>
              <a:lnSpc>
                <a:spcPct val="110000"/>
              </a:lnSpc>
            </a:pPr>
            <a:r>
              <a:rPr lang="en-US" sz="1600" b="1" dirty="0">
                <a:latin typeface="Arial Nova"/>
              </a:rPr>
              <a:t>Simple structure: Owner as Administrator + 1–2 employees </a:t>
            </a:r>
            <a:r>
              <a:rPr lang="en-US" sz="1600" b="1" i="1" dirty="0">
                <a:latin typeface="Arial Nova"/>
              </a:rPr>
              <a:t>Cited:</a:t>
            </a:r>
            <a:r>
              <a:rPr lang="en-US" sz="1600" b="1" dirty="0">
                <a:latin typeface="Arial Nova"/>
              </a:rPr>
              <a:t> “The mini‑market will operate as a </a:t>
            </a:r>
            <a:r>
              <a:rPr lang="en-US" sz="1600" b="1" dirty="0" err="1">
                <a:latin typeface="Arial Nova"/>
              </a:rPr>
              <a:t>Societate</a:t>
            </a:r>
            <a:r>
              <a:rPr lang="en-US" sz="1600" b="1" dirty="0">
                <a:latin typeface="Arial Nova"/>
              </a:rPr>
              <a:t> cu </a:t>
            </a:r>
            <a:r>
              <a:rPr lang="en-US" sz="1600" b="1" dirty="0" err="1">
                <a:latin typeface="Arial Nova"/>
              </a:rPr>
              <a:t>Răspundere</a:t>
            </a:r>
            <a:r>
              <a:rPr lang="en-US" sz="1600" b="1" dirty="0">
                <a:latin typeface="Arial Nova"/>
              </a:rPr>
              <a:t> </a:t>
            </a:r>
            <a:r>
              <a:rPr lang="en-US" sz="1600" b="1" dirty="0" err="1">
                <a:latin typeface="Arial Nova"/>
              </a:rPr>
              <a:t>Limitată</a:t>
            </a:r>
            <a:r>
              <a:rPr lang="en-US" sz="1600" b="1" dirty="0">
                <a:latin typeface="Arial Nova"/>
              </a:rPr>
              <a:t>… The management structure wil</a:t>
            </a:r>
            <a:r>
              <a:rPr lang="en-US" sz="800" b="1" dirty="0">
                <a:latin typeface="Arial Nova"/>
              </a:rPr>
              <a:t>l be simple.”</a:t>
            </a:r>
          </a:p>
          <a:p>
            <a:pPr>
              <a:lnSpc>
                <a:spcPct val="110000"/>
              </a:lnSpc>
            </a:pPr>
            <a:endParaRPr lang="en-US" sz="800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149339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2235A-981A-01F2-4D4D-AA9C9ED05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9161" y="3482716"/>
            <a:ext cx="73027" cy="922394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CB61E-E45A-88F0-A333-5B009D27ED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772194"/>
            <a:ext cx="5212080" cy="5427438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US" b="1">
                <a:latin typeface="Arial Nova"/>
              </a:rPr>
              <a:t>Customer Problems</a:t>
            </a: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Customers lack convenient shopping options Many people don’t have time for long supermarket trips and need a quick, nearby place to buy daily essentials.</a:t>
            </a:r>
            <a:endParaRPr lang="en-US" b="1">
              <a:latin typeface="Arial Nova"/>
            </a:endParaRP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Difficulty finding fresh, local products Shoppers prefer Romanian fruits, vegetables, and bread, but many </a:t>
            </a:r>
            <a:r>
              <a:rPr lang="en-US" b="1" dirty="0" err="1">
                <a:latin typeface="Arial Nova"/>
                <a:ea typeface="+mn-lt"/>
                <a:cs typeface="+mn-lt"/>
              </a:rPr>
              <a:t>neighbourhood</a:t>
            </a:r>
            <a:r>
              <a:rPr lang="en-US" b="1" dirty="0">
                <a:latin typeface="Arial Nova"/>
                <a:ea typeface="+mn-lt"/>
                <a:cs typeface="+mn-lt"/>
              </a:rPr>
              <a:t> shops don’t offer consistently fresh or local goods.</a:t>
            </a:r>
            <a:endParaRPr lang="en-US" b="1">
              <a:latin typeface="Arial Nova"/>
            </a:endParaRPr>
          </a:p>
          <a:p>
            <a:r>
              <a:rPr lang="en-US" b="1">
                <a:latin typeface="Arial Nova"/>
                <a:ea typeface="+mn-lt"/>
                <a:cs typeface="+mn-lt"/>
              </a:rPr>
              <a:t>Limited store hours in existing small shops</a:t>
            </a:r>
            <a:r>
              <a:rPr lang="en-US" b="1" dirty="0">
                <a:latin typeface="Arial Nova"/>
                <a:ea typeface="+mn-lt"/>
                <a:cs typeface="+mn-lt"/>
              </a:rPr>
              <a:t> </a:t>
            </a:r>
            <a:r>
              <a:rPr lang="en-US" b="1">
                <a:latin typeface="Arial Nova"/>
                <a:ea typeface="+mn-lt"/>
                <a:cs typeface="+mn-lt"/>
              </a:rPr>
              <a:t>Traditional corner shops often close early, making it hard for people with busy schedules to shop when they need to.</a:t>
            </a:r>
            <a:endParaRPr lang="en-US" b="1">
              <a:latin typeface="Arial Nova"/>
            </a:endParaRPr>
          </a:p>
          <a:p>
            <a:r>
              <a:rPr lang="en-US" b="1">
                <a:latin typeface="Arial Nova"/>
                <a:ea typeface="+mn-lt"/>
                <a:cs typeface="+mn-lt"/>
              </a:rPr>
              <a:t>No single place to handle everyday tasks Customers must visit multiple locations for mobile top‑ups, bill payments, and prepaid utilities, which wastes time.</a:t>
            </a:r>
            <a:endParaRPr lang="en-US" b="1">
              <a:latin typeface="Arial Nova"/>
            </a:endParaRP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Poor shopping experience in many local stores Some </a:t>
            </a:r>
            <a:r>
              <a:rPr lang="en-US" b="1" dirty="0" err="1">
                <a:latin typeface="Arial Nova"/>
                <a:ea typeface="+mn-lt"/>
                <a:cs typeface="+mn-lt"/>
              </a:rPr>
              <a:t>neighbourhood</a:t>
            </a:r>
            <a:r>
              <a:rPr lang="en-US" b="1" dirty="0">
                <a:latin typeface="Arial Nova"/>
                <a:ea typeface="+mn-lt"/>
                <a:cs typeface="+mn-lt"/>
              </a:rPr>
              <a:t> shops are cluttered, outdated, or lack friendly customer service, leading to frustration and low satisfaction.</a:t>
            </a:r>
            <a:endParaRPr lang="en-US" b="1">
              <a:latin typeface="Arial Nova"/>
            </a:endParaRP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5E1F9C-8965-D9C9-0F6B-D0F50F615C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44174" y="947079"/>
            <a:ext cx="5212080" cy="4777865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US" b="1">
                <a:latin typeface="Arial Nova"/>
              </a:rPr>
              <a:t>The Solution</a:t>
            </a:r>
            <a:endParaRPr lang="en-US" b="1" dirty="0">
              <a:latin typeface="Arial Nova"/>
            </a:endParaRPr>
          </a:p>
          <a:p>
            <a:r>
              <a:rPr lang="en-US" b="1">
                <a:latin typeface="Arial Nova"/>
                <a:ea typeface="+mn-lt"/>
                <a:cs typeface="+mn-lt"/>
              </a:rPr>
              <a:t>Our mini‑market provides a simple, effective solution to the everyday problems customers face:</a:t>
            </a:r>
            <a:endParaRPr lang="en-US" b="1" dirty="0">
              <a:latin typeface="Arial Nova"/>
            </a:endParaRPr>
          </a:p>
          <a:p>
            <a:r>
              <a:rPr lang="en-US" b="1">
                <a:latin typeface="Arial Nova"/>
                <a:ea typeface="+mn-lt"/>
                <a:cs typeface="+mn-lt"/>
              </a:rPr>
              <a:t>Convenient, fast access to essential products A nearby store offering groceries, fresh bread, dairy, fruits, vegetables, snacks, and household items — all in one place.</a:t>
            </a:r>
            <a:endParaRPr lang="en-US" b="1" dirty="0">
              <a:latin typeface="Arial Nova"/>
            </a:endParaRP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Fresh, high‑quality local products We source from Romanian suppliers to offer fresher, more trusted goods than typical </a:t>
            </a:r>
            <a:r>
              <a:rPr lang="en-US" b="1" dirty="0" err="1">
                <a:latin typeface="Arial Nova"/>
                <a:ea typeface="+mn-lt"/>
                <a:cs typeface="+mn-lt"/>
              </a:rPr>
              <a:t>neighbourhood</a:t>
            </a:r>
            <a:r>
              <a:rPr lang="en-US" b="1" dirty="0">
                <a:latin typeface="Arial Nova"/>
                <a:ea typeface="+mn-lt"/>
                <a:cs typeface="+mn-lt"/>
              </a:rPr>
              <a:t> shops.</a:t>
            </a:r>
            <a:endParaRPr lang="en-US" b="1" dirty="0">
              <a:latin typeface="Arial Nova"/>
            </a:endParaRPr>
          </a:p>
          <a:p>
            <a:r>
              <a:rPr lang="en-US" b="1">
                <a:latin typeface="Arial Nova"/>
                <a:ea typeface="+mn-lt"/>
                <a:cs typeface="+mn-lt"/>
              </a:rPr>
              <a:t>Extended opening hours Early mornings, late evenings, and weekend availability make shopping easier for busy customers.</a:t>
            </a:r>
            <a:endParaRPr lang="en-US" b="1" dirty="0">
              <a:latin typeface="Arial Nova"/>
            </a:endParaRPr>
          </a:p>
          <a:p>
            <a:r>
              <a:rPr lang="en-US" b="1">
                <a:latin typeface="Arial Nova"/>
                <a:ea typeface="+mn-lt"/>
                <a:cs typeface="+mn-lt"/>
              </a:rPr>
              <a:t>A one‑stop shop for daily tasks Services such as mobile top‑ups, bill payments, and prepaid utilities save customers time and extra trips.</a:t>
            </a:r>
            <a:endParaRPr lang="en-US" b="1" dirty="0">
              <a:latin typeface="Arial Nova"/>
            </a:endParaRP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A clean, modern, friendly shopping environment A well‑</a:t>
            </a:r>
            <a:r>
              <a:rPr lang="en-US" b="1" dirty="0" err="1">
                <a:latin typeface="Arial Nova"/>
                <a:ea typeface="+mn-lt"/>
                <a:cs typeface="+mn-lt"/>
              </a:rPr>
              <a:t>organised</a:t>
            </a:r>
            <a:r>
              <a:rPr lang="en-US" b="1" dirty="0">
                <a:latin typeface="Arial Nova"/>
                <a:ea typeface="+mn-lt"/>
                <a:cs typeface="+mn-lt"/>
              </a:rPr>
              <a:t> store layout and excellent customer service create a pleasant and reliable shopping experience.</a:t>
            </a:r>
            <a:endParaRPr lang="en-US" b="1" dirty="0">
              <a:latin typeface="Arial Nova"/>
            </a:endParaRPr>
          </a:p>
          <a:p>
            <a:endParaRPr lang="en-US" b="1" dirty="0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2446975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05ADA91C-AD52-A530-A898-AD6E698745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2253" y="6272784"/>
            <a:ext cx="10847495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" name="TextBox 1">
            <a:extLst>
              <a:ext uri="{FF2B5EF4-FFF2-40B4-BE49-F238E27FC236}">
                <a16:creationId xmlns:a16="http://schemas.microsoft.com/office/drawing/2014/main" id="{FAAEEE74-EDF1-383A-70A2-5B581C9C63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36553300"/>
              </p:ext>
            </p:extLst>
          </p:nvPr>
        </p:nvGraphicFramePr>
        <p:xfrm>
          <a:off x="715005" y="392842"/>
          <a:ext cx="7216416" cy="5111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2321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BDA151C-5770-45E4-AAFF-59E7F403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62D3963-2153-4637-96E6-E31BD2CE5D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3232" y="23074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07E30D6B-90FB-0DE3-E1FB-49EE5DCAE7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010468"/>
              </p:ext>
            </p:extLst>
          </p:nvPr>
        </p:nvGraphicFramePr>
        <p:xfrm>
          <a:off x="653934" y="730250"/>
          <a:ext cx="10890929" cy="373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7717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B6609-3F9F-CD19-8C17-9FBC1BF17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CONCLUSION 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1683D-8F4C-C560-6A38-6AFBCF775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endParaRPr lang="en-US" b="1" dirty="0"/>
          </a:p>
          <a:p>
            <a:r>
              <a:rPr lang="en-US" b="1" dirty="0">
                <a:latin typeface="Arial Nova"/>
                <a:ea typeface="+mn-lt"/>
                <a:cs typeface="+mn-lt"/>
              </a:rPr>
              <a:t>The proposed </a:t>
            </a:r>
            <a:r>
              <a:rPr lang="en-US" b="1" dirty="0" err="1">
                <a:latin typeface="Arial Nova"/>
                <a:ea typeface="+mn-lt"/>
                <a:cs typeface="+mn-lt"/>
              </a:rPr>
              <a:t>neighbourhood</a:t>
            </a:r>
            <a:r>
              <a:rPr lang="en-US" b="1" dirty="0">
                <a:latin typeface="Arial Nova"/>
                <a:ea typeface="+mn-lt"/>
                <a:cs typeface="+mn-lt"/>
              </a:rPr>
              <a:t> mini‑market presents a solid and practical business opportunity tailored to the everyday needs of Romanian consumers. By combining essential daily products with fresh local goods, competitive pricing, and a clean, modern shopping environment, the store is positioned to become a trusted and convenient destination within the community. Its extended opening hours further enhance accessibility, ensuring customers can rely on the mini‑market throughout the day.</a:t>
            </a:r>
            <a:endParaRPr lang="en-US" b="1">
              <a:latin typeface="Arial Nova"/>
            </a:endParaRP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Operating as an SRL with a simple management structure—led by the owner‑administrator and supported by a small team—keeps operations efficient and cost‑effective. This lean approach allows the business to focus on delivering quality service, maintaining strong supplier relationships, and adapting quickly to customer preferences.</a:t>
            </a:r>
            <a:endParaRPr lang="en-US" b="1">
              <a:latin typeface="Arial Nova"/>
            </a:endParaRPr>
          </a:p>
          <a:p>
            <a:r>
              <a:rPr lang="en-US" b="1" dirty="0">
                <a:latin typeface="Arial Nova"/>
                <a:ea typeface="+mn-lt"/>
                <a:cs typeface="+mn-lt"/>
              </a:rPr>
              <a:t>Overall, the mini‑market’s clear value proposition, community‑oriented approach, and streamlined operational model create a strong foundation for long‑term sustainability and growth within the local retail landscape.</a:t>
            </a:r>
            <a:endParaRPr lang="en-US" b="1">
              <a:latin typeface="Arial Nova"/>
            </a:endParaRPr>
          </a:p>
          <a:p>
            <a:endParaRPr lang="en-US" b="1" dirty="0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3680309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706485-0A74-CF5D-CBAB-03FB55005DC4}"/>
              </a:ext>
            </a:extLst>
          </p:cNvPr>
          <p:cNvSpPr txBox="1"/>
          <p:nvPr/>
        </p:nvSpPr>
        <p:spPr>
          <a:xfrm>
            <a:off x="761999" y="623454"/>
            <a:ext cx="1136072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u="sng">
                <a:latin typeface="Arial Nova"/>
              </a:rPr>
              <a:t>Funding Sources</a:t>
            </a:r>
          </a:p>
          <a:p>
            <a:pPr marL="228600" indent="-228600">
              <a:buFont typeface=""/>
              <a:buChar char="•"/>
            </a:pPr>
            <a:r>
              <a:rPr lang="en-US">
                <a:latin typeface="Arial Nova"/>
              </a:rPr>
              <a:t>Personal savings to reduce reliance on borrowing</a:t>
            </a:r>
            <a:endParaRPr lang="en-US" dirty="0">
              <a:latin typeface="Arial Nova"/>
            </a:endParaRPr>
          </a:p>
          <a:p>
            <a:pPr marL="228600" indent="-228600">
              <a:buFont typeface=""/>
              <a:buChar char="•"/>
            </a:pPr>
            <a:r>
              <a:rPr lang="en-US">
                <a:latin typeface="Arial Nova"/>
              </a:rPr>
              <a:t>Small bank loan to support equipment and stock purchases</a:t>
            </a:r>
            <a:endParaRPr lang="en-US" dirty="0">
              <a:latin typeface="Arial Nova"/>
            </a:endParaRPr>
          </a:p>
          <a:p>
            <a:pPr marL="228600" indent="-228600">
              <a:buFont typeface=""/>
              <a:buChar char="•"/>
            </a:pPr>
            <a:r>
              <a:rPr lang="en-US" dirty="0">
                <a:latin typeface="Arial Nova"/>
              </a:rPr>
              <a:t>Optional support from government </a:t>
            </a:r>
            <a:r>
              <a:rPr lang="en-US" dirty="0" err="1">
                <a:latin typeface="Arial Nova"/>
              </a:rPr>
              <a:t>programmes</a:t>
            </a:r>
            <a:r>
              <a:rPr lang="en-US" dirty="0">
                <a:latin typeface="Arial Nova"/>
              </a:rPr>
              <a:t>, EU funds, or family contributions </a:t>
            </a:r>
            <a:r>
              <a:rPr lang="en-US" i="1" dirty="0">
                <a:latin typeface="Arial Nova"/>
              </a:rPr>
              <a:t>(“Personal savings… A small bank loan… Optional support such as government </a:t>
            </a:r>
            <a:r>
              <a:rPr lang="en-US" i="1" dirty="0" err="1">
                <a:latin typeface="Arial Nova"/>
              </a:rPr>
              <a:t>programmes</a:t>
            </a:r>
            <a:r>
              <a:rPr lang="en-US" i="1" dirty="0">
                <a:latin typeface="Arial Nova"/>
              </a:rPr>
              <a:t>.”)</a:t>
            </a:r>
            <a:endParaRPr lang="en-US" dirty="0">
              <a:latin typeface="Arial Nova"/>
            </a:endParaRPr>
          </a:p>
        </p:txBody>
      </p:sp>
      <p:pic>
        <p:nvPicPr>
          <p:cNvPr id="3" name="Picture 2" descr="A table with a list of items&#10;&#10;AI-generated content may be incorrect.">
            <a:extLst>
              <a:ext uri="{FF2B5EF4-FFF2-40B4-BE49-F238E27FC236}">
                <a16:creationId xmlns:a16="http://schemas.microsoft.com/office/drawing/2014/main" id="{7B408598-6FE2-3ED3-6D8E-C157D796D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399" y="2278165"/>
            <a:ext cx="7000875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55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DC740-91EB-040C-04BA-D1EB172E5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3CF5B2-2BD9-E106-FCA7-75401E2F42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850" y="1921439"/>
            <a:ext cx="10890928" cy="356616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600" dirty="0">
                <a:latin typeface="Arial Nova"/>
                <a:ea typeface="+mn-lt"/>
                <a:cs typeface="+mn-lt"/>
              </a:rPr>
              <a:t>Bitner, M.J. (1992) </a:t>
            </a:r>
            <a:r>
              <a:rPr lang="en-US" sz="1600" i="1" dirty="0" err="1">
                <a:latin typeface="Arial Nova"/>
                <a:ea typeface="+mn-lt"/>
                <a:cs typeface="+mn-lt"/>
              </a:rPr>
              <a:t>Servicescapes</a:t>
            </a:r>
            <a:r>
              <a:rPr lang="en-US" sz="1600" i="1" dirty="0">
                <a:latin typeface="Arial Nova"/>
                <a:ea typeface="+mn-lt"/>
                <a:cs typeface="+mn-lt"/>
              </a:rPr>
              <a:t>: The impact of physical surroundings on customers and employees</a:t>
            </a:r>
            <a:r>
              <a:rPr lang="en-US" sz="1600" dirty="0">
                <a:latin typeface="Arial Nova"/>
                <a:ea typeface="+mn-lt"/>
                <a:cs typeface="+mn-lt"/>
              </a:rPr>
              <a:t>. Journal of Marketing, 56(2), pp. 57–71.</a:t>
            </a:r>
            <a:endParaRPr lang="en-US" sz="1600" dirty="0">
              <a:latin typeface="Arial Nova"/>
            </a:endParaRPr>
          </a:p>
          <a:p>
            <a:r>
              <a:rPr lang="en-US" sz="1600" dirty="0">
                <a:latin typeface="Arial Nova"/>
                <a:ea typeface="+mn-lt"/>
                <a:cs typeface="+mn-lt"/>
              </a:rPr>
              <a:t>Burns, P. (2016) </a:t>
            </a:r>
            <a:r>
              <a:rPr lang="en-US" sz="1600" i="1" dirty="0">
                <a:latin typeface="Arial Nova"/>
                <a:ea typeface="+mn-lt"/>
                <a:cs typeface="+mn-lt"/>
              </a:rPr>
              <a:t>Entrepreneurship and Small Business</a:t>
            </a:r>
            <a:r>
              <a:rPr lang="en-US" sz="1600" dirty="0">
                <a:latin typeface="Arial Nova"/>
                <a:ea typeface="+mn-lt"/>
                <a:cs typeface="+mn-lt"/>
              </a:rPr>
              <a:t>. 4th </a:t>
            </a:r>
            <a:r>
              <a:rPr lang="en-US" sz="1600" dirty="0" err="1">
                <a:latin typeface="Arial Nova"/>
                <a:ea typeface="+mn-lt"/>
                <a:cs typeface="+mn-lt"/>
              </a:rPr>
              <a:t>edn</a:t>
            </a:r>
            <a:r>
              <a:rPr lang="en-US" sz="1600" dirty="0">
                <a:latin typeface="Arial Nova"/>
                <a:ea typeface="+mn-lt"/>
                <a:cs typeface="+mn-lt"/>
              </a:rPr>
              <a:t>. London: Palgrave Macmillan.</a:t>
            </a:r>
            <a:endParaRPr lang="en-US" sz="1600" dirty="0">
              <a:latin typeface="Arial Nova"/>
            </a:endParaRPr>
          </a:p>
          <a:p>
            <a:r>
              <a:rPr lang="en-US" sz="1600" dirty="0">
                <a:latin typeface="Arial Nova"/>
                <a:ea typeface="+mn-lt"/>
                <a:cs typeface="+mn-lt"/>
              </a:rPr>
              <a:t>Chaffey, D. et al. (2020) </a:t>
            </a:r>
            <a:r>
              <a:rPr lang="en-US" sz="1600" i="1" dirty="0">
                <a:latin typeface="Arial Nova"/>
                <a:ea typeface="+mn-lt"/>
                <a:cs typeface="+mn-lt"/>
              </a:rPr>
              <a:t>Digital Marketing</a:t>
            </a:r>
            <a:r>
              <a:rPr lang="en-US" sz="1600" dirty="0">
                <a:latin typeface="Arial Nova"/>
                <a:ea typeface="+mn-lt"/>
                <a:cs typeface="+mn-lt"/>
              </a:rPr>
              <a:t>. 8th </a:t>
            </a:r>
            <a:r>
              <a:rPr lang="en-US" sz="1600" dirty="0" err="1">
                <a:latin typeface="Arial Nova"/>
                <a:ea typeface="+mn-lt"/>
                <a:cs typeface="+mn-lt"/>
              </a:rPr>
              <a:t>edn</a:t>
            </a:r>
            <a:r>
              <a:rPr lang="en-US" sz="1600" dirty="0">
                <a:latin typeface="Arial Nova"/>
                <a:ea typeface="+mn-lt"/>
                <a:cs typeface="+mn-lt"/>
              </a:rPr>
              <a:t>. Harlow: Pearson.</a:t>
            </a:r>
            <a:endParaRPr lang="en-US" sz="1600" dirty="0">
              <a:latin typeface="Arial Nova"/>
            </a:endParaRPr>
          </a:p>
          <a:p>
            <a:r>
              <a:rPr lang="en-US" sz="1600">
                <a:latin typeface="Arial Nova"/>
                <a:ea typeface="+mn-lt"/>
                <a:cs typeface="+mn-lt"/>
              </a:rPr>
              <a:t>European Commission (2023) </a:t>
            </a:r>
            <a:r>
              <a:rPr lang="en-US" sz="1600" i="1">
                <a:latin typeface="Arial Nova"/>
                <a:ea typeface="+mn-lt"/>
                <a:cs typeface="+mn-lt"/>
              </a:rPr>
              <a:t>Support for SMEs</a:t>
            </a:r>
            <a:r>
              <a:rPr lang="en-US" sz="1600">
                <a:latin typeface="Arial Nova"/>
                <a:ea typeface="+mn-lt"/>
                <a:cs typeface="+mn-lt"/>
              </a:rPr>
              <a:t>. Available at: </a:t>
            </a:r>
            <a:r>
              <a:rPr lang="en-US" sz="1600" dirty="0">
                <a:latin typeface="Arial Nova"/>
                <a:ea typeface="+mn-lt"/>
                <a:cs typeface="+mn-lt"/>
                <a:hlinkClick r:id="rId2"/>
              </a:rPr>
              <a:t>https://europa.eu</a:t>
            </a:r>
            <a:endParaRPr lang="en-US" sz="1600" dirty="0">
              <a:latin typeface="Arial Nova"/>
            </a:endParaRPr>
          </a:p>
          <a:p>
            <a:r>
              <a:rPr lang="en-US" sz="1600">
                <a:latin typeface="Arial Nova"/>
                <a:ea typeface="+mn-lt"/>
                <a:cs typeface="+mn-lt"/>
              </a:rPr>
              <a:t>Eurostat (2023) </a:t>
            </a:r>
            <a:r>
              <a:rPr lang="en-US" sz="1600" i="1">
                <a:latin typeface="Arial Nova"/>
                <a:ea typeface="+mn-lt"/>
                <a:cs typeface="+mn-lt"/>
              </a:rPr>
              <a:t>Inflation and Cost of Living Statistics – Romania</a:t>
            </a:r>
            <a:r>
              <a:rPr lang="en-US" sz="1600">
                <a:latin typeface="Arial Nova"/>
                <a:ea typeface="+mn-lt"/>
                <a:cs typeface="+mn-lt"/>
              </a:rPr>
              <a:t>. Luxembourg: Eurostat.</a:t>
            </a:r>
            <a:endParaRPr lang="en-US" sz="1600" dirty="0">
              <a:latin typeface="Arial Nova"/>
            </a:endParaRPr>
          </a:p>
          <a:p>
            <a:r>
              <a:rPr lang="en-US" sz="1600">
                <a:latin typeface="Arial Nova"/>
                <a:ea typeface="+mn-lt"/>
                <a:cs typeface="+mn-lt"/>
              </a:rPr>
              <a:t>Government of Romania (2023) </a:t>
            </a:r>
            <a:r>
              <a:rPr lang="en-US" sz="1600" i="1">
                <a:latin typeface="Arial Nova"/>
                <a:ea typeface="+mn-lt"/>
                <a:cs typeface="+mn-lt"/>
              </a:rPr>
              <a:t>Business registration and SRL requirements</a:t>
            </a:r>
            <a:r>
              <a:rPr lang="en-US" sz="1600">
                <a:latin typeface="Arial Nova"/>
                <a:ea typeface="+mn-lt"/>
                <a:cs typeface="+mn-lt"/>
              </a:rPr>
              <a:t>. Available at: </a:t>
            </a:r>
            <a:r>
              <a:rPr lang="en-US" sz="1600" dirty="0">
                <a:latin typeface="Arial Nova"/>
                <a:ea typeface="+mn-lt"/>
                <a:cs typeface="+mn-lt"/>
                <a:hlinkClick r:id="rId3"/>
              </a:rPr>
              <a:t>https://www.onrc.ro</a:t>
            </a:r>
            <a:endParaRPr lang="en-US" sz="1600" dirty="0">
              <a:latin typeface="Arial Nova"/>
            </a:endParaRPr>
          </a:p>
          <a:p>
            <a:r>
              <a:rPr lang="en-US" sz="1600" dirty="0">
                <a:latin typeface="Arial Nova"/>
                <a:ea typeface="+mn-lt"/>
                <a:cs typeface="+mn-lt"/>
              </a:rPr>
              <a:t>Keller, K. (2013) </a:t>
            </a:r>
            <a:r>
              <a:rPr lang="en-US" sz="1600" i="1" dirty="0">
                <a:latin typeface="Arial Nova"/>
                <a:ea typeface="+mn-lt"/>
                <a:cs typeface="+mn-lt"/>
              </a:rPr>
              <a:t>Strategic Brand Management</a:t>
            </a:r>
            <a:r>
              <a:rPr lang="en-US" sz="1600" dirty="0">
                <a:latin typeface="Arial Nova"/>
                <a:ea typeface="+mn-lt"/>
                <a:cs typeface="+mn-lt"/>
              </a:rPr>
              <a:t>. 4th </a:t>
            </a:r>
            <a:r>
              <a:rPr lang="en-US" sz="1600" dirty="0" err="1">
                <a:latin typeface="Arial Nova"/>
                <a:ea typeface="+mn-lt"/>
                <a:cs typeface="+mn-lt"/>
              </a:rPr>
              <a:t>edn</a:t>
            </a:r>
            <a:r>
              <a:rPr lang="en-US" sz="1600" dirty="0">
                <a:latin typeface="Arial Nova"/>
                <a:ea typeface="+mn-lt"/>
                <a:cs typeface="+mn-lt"/>
              </a:rPr>
              <a:t>. Harlow: Pearson.</a:t>
            </a:r>
            <a:endParaRPr lang="en-US" sz="1600" dirty="0">
              <a:latin typeface="Arial Nova"/>
            </a:endParaRPr>
          </a:p>
          <a:p>
            <a:r>
              <a:rPr lang="en-US" sz="1600" dirty="0">
                <a:latin typeface="Arial Nova"/>
                <a:ea typeface="+mn-lt"/>
                <a:cs typeface="+mn-lt"/>
              </a:rPr>
              <a:t>Kotler, P. and Armstrong, G. (2020) </a:t>
            </a:r>
            <a:r>
              <a:rPr lang="en-US" sz="1600" i="1" dirty="0">
                <a:latin typeface="Arial Nova"/>
                <a:ea typeface="+mn-lt"/>
                <a:cs typeface="+mn-lt"/>
              </a:rPr>
              <a:t>Principles of Marketing</a:t>
            </a:r>
            <a:r>
              <a:rPr lang="en-US" sz="1600" dirty="0">
                <a:latin typeface="Arial Nova"/>
                <a:ea typeface="+mn-lt"/>
                <a:cs typeface="+mn-lt"/>
              </a:rPr>
              <a:t>. 18th </a:t>
            </a:r>
            <a:r>
              <a:rPr lang="en-US" sz="1600" dirty="0" err="1">
                <a:latin typeface="Arial Nova"/>
                <a:ea typeface="+mn-lt"/>
                <a:cs typeface="+mn-lt"/>
              </a:rPr>
              <a:t>edn</a:t>
            </a:r>
            <a:r>
              <a:rPr lang="en-US" sz="1600" dirty="0">
                <a:latin typeface="Arial Nova"/>
                <a:ea typeface="+mn-lt"/>
                <a:cs typeface="+mn-lt"/>
              </a:rPr>
              <a:t>. Harlow: Pearson.</a:t>
            </a:r>
            <a:endParaRPr lang="en-US" sz="1600" dirty="0">
              <a:latin typeface="Arial Nova"/>
            </a:endParaRPr>
          </a:p>
          <a:p>
            <a:r>
              <a:rPr lang="en-US" sz="1600">
                <a:latin typeface="Arial Nova"/>
                <a:ea typeface="+mn-lt"/>
                <a:cs typeface="+mn-lt"/>
              </a:rPr>
              <a:t>Nielsen (2020) </a:t>
            </a:r>
            <a:r>
              <a:rPr lang="en-US" sz="1600" i="1">
                <a:latin typeface="Arial Nova"/>
                <a:ea typeface="+mn-lt"/>
                <a:cs typeface="+mn-lt"/>
              </a:rPr>
              <a:t>Shopper Trends in Central and Eastern Europe</a:t>
            </a:r>
            <a:r>
              <a:rPr lang="en-US" sz="1600">
                <a:latin typeface="Arial Nova"/>
                <a:ea typeface="+mn-lt"/>
                <a:cs typeface="+mn-lt"/>
              </a:rPr>
              <a:t>. Copenhagen: Nielsen.</a:t>
            </a:r>
            <a:endParaRPr lang="en-US" sz="1600" dirty="0">
              <a:latin typeface="Arial Nova"/>
            </a:endParaRPr>
          </a:p>
          <a:p>
            <a:r>
              <a:rPr lang="en-US" sz="1600">
                <a:latin typeface="Arial Nova"/>
                <a:ea typeface="+mn-lt"/>
                <a:cs typeface="+mn-lt"/>
              </a:rPr>
              <a:t>OECD (2022) </a:t>
            </a:r>
            <a:r>
              <a:rPr lang="en-US" sz="1600" i="1">
                <a:latin typeface="Arial Nova"/>
                <a:ea typeface="+mn-lt"/>
                <a:cs typeface="+mn-lt"/>
              </a:rPr>
              <a:t>Entrepreneurship and SME Policy Review: Romania</a:t>
            </a:r>
            <a:r>
              <a:rPr lang="en-US" sz="1600">
                <a:latin typeface="Arial Nova"/>
                <a:ea typeface="+mn-lt"/>
                <a:cs typeface="+mn-lt"/>
              </a:rPr>
              <a:t>. Paris: OECD Publishing.</a:t>
            </a:r>
            <a:endParaRPr lang="en-US" sz="1600" dirty="0">
              <a:latin typeface="Arial Nova"/>
            </a:endParaRPr>
          </a:p>
          <a:p>
            <a:r>
              <a:rPr lang="en-US" sz="1600">
                <a:latin typeface="Arial Nova"/>
                <a:ea typeface="+mn-lt"/>
                <a:cs typeface="+mn-lt"/>
              </a:rPr>
              <a:t>Romanian Government (2021) </a:t>
            </a:r>
            <a:r>
              <a:rPr lang="en-US" sz="1600" i="1">
                <a:latin typeface="Arial Nova"/>
                <a:ea typeface="+mn-lt"/>
                <a:cs typeface="+mn-lt"/>
              </a:rPr>
              <a:t>Food Safety and Hygiene Regulations</a:t>
            </a:r>
            <a:r>
              <a:rPr lang="en-US" sz="1600">
                <a:latin typeface="Arial Nova"/>
                <a:ea typeface="+mn-lt"/>
                <a:cs typeface="+mn-lt"/>
              </a:rPr>
              <a:t>. Bucharest: Government of Romania.</a:t>
            </a:r>
            <a:endParaRPr lang="en-US" sz="1600" dirty="0">
              <a:latin typeface="Arial Nova"/>
            </a:endParaRPr>
          </a:p>
          <a:p>
            <a:endParaRPr lang="en-US" sz="1600" dirty="0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949784284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DashVTI</vt:lpstr>
      <vt:lpstr>module name :LCLM4006enterprise and entrepreneurship Business Presentation  component 2    student name : salomea dragusin   student id : 2438370  lecture : mazen joureih </vt:lpstr>
      <vt:lpstr>Overview of the Business Idea</vt:lpstr>
      <vt:lpstr>PowerPoint Presentation</vt:lpstr>
      <vt:lpstr>PowerPoint Presentation</vt:lpstr>
      <vt:lpstr>PowerPoint Presentation</vt:lpstr>
      <vt:lpstr>CONCLUSION    </vt:lpstr>
      <vt:lpstr>PowerPoint Presentation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123</cp:revision>
  <dcterms:created xsi:type="dcterms:W3CDTF">2026-03-06T15:39:33Z</dcterms:created>
  <dcterms:modified xsi:type="dcterms:W3CDTF">2026-03-06T16:54:39Z</dcterms:modified>
</cp:coreProperties>
</file>