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64" r:id="rId4"/>
    <p:sldId id="258" r:id="rId5"/>
    <p:sldId id="259" r:id="rId6"/>
    <p:sldId id="262" r:id="rId7"/>
    <p:sldId id="261" r:id="rId8"/>
    <p:sldId id="260"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0557" autoAdjust="0"/>
  </p:normalViewPr>
  <p:slideViewPr>
    <p:cSldViewPr snapToGrid="0">
      <p:cViewPr varScale="1">
        <p:scale>
          <a:sx n="75" d="100"/>
          <a:sy n="75" d="100"/>
        </p:scale>
        <p:origin x="974" y="6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5778BF-FA42-46CF-BE69-EE82E5D534ED}"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US"/>
        </a:p>
      </dgm:t>
    </dgm:pt>
    <dgm:pt modelId="{C8640671-6F41-4AC6-AE16-5543DA03CA1D}">
      <dgm:prSet phldrT="[Text]"/>
      <dgm:spPr/>
      <dgm:t>
        <a:bodyPr/>
        <a:lstStyle/>
        <a:p>
          <a:r>
            <a:rPr lang="en-US" dirty="0"/>
            <a:t>Causes of Absenteeism</a:t>
          </a:r>
        </a:p>
      </dgm:t>
    </dgm:pt>
    <dgm:pt modelId="{B878A231-A427-4082-8E21-D00CFFA9DA83}" type="parTrans" cxnId="{FD399E75-9D79-4015-B7CF-7FC34E9E1E83}">
      <dgm:prSet/>
      <dgm:spPr/>
      <dgm:t>
        <a:bodyPr/>
        <a:lstStyle/>
        <a:p>
          <a:endParaRPr lang="en-US"/>
        </a:p>
      </dgm:t>
    </dgm:pt>
    <dgm:pt modelId="{3B1C8C74-6945-4CE7-8CFD-BC609B9B3F66}" type="sibTrans" cxnId="{FD399E75-9D79-4015-B7CF-7FC34E9E1E83}">
      <dgm:prSet/>
      <dgm:spPr/>
      <dgm:t>
        <a:bodyPr/>
        <a:lstStyle/>
        <a:p>
          <a:endParaRPr lang="en-US"/>
        </a:p>
      </dgm:t>
    </dgm:pt>
    <dgm:pt modelId="{BC20327B-1BFC-40E8-8E6B-402652A74437}">
      <dgm:prSet phldrT="[Text]"/>
      <dgm:spPr/>
      <dgm:t>
        <a:bodyPr/>
        <a:lstStyle/>
        <a:p>
          <a:r>
            <a:rPr lang="en-GB" dirty="0">
              <a:latin typeface="Times New Roman" panose="02020603050405020304" pitchFamily="18" charset="0"/>
              <a:cs typeface="Times New Roman" panose="02020603050405020304" pitchFamily="18" charset="0"/>
            </a:rPr>
            <a:t>Pregnancy and Maternity Leave</a:t>
          </a:r>
          <a:endParaRPr lang="en-US" dirty="0"/>
        </a:p>
      </dgm:t>
    </dgm:pt>
    <dgm:pt modelId="{C1950C5F-805D-428C-8B05-2F51DD7E6DD7}" type="parTrans" cxnId="{38AF1B4F-0B0D-439B-AE1E-5C92B24FBD04}">
      <dgm:prSet/>
      <dgm:spPr/>
      <dgm:t>
        <a:bodyPr/>
        <a:lstStyle/>
        <a:p>
          <a:endParaRPr lang="en-US"/>
        </a:p>
      </dgm:t>
    </dgm:pt>
    <dgm:pt modelId="{DD5D2332-67D4-4093-AE74-491B734FAC1D}" type="sibTrans" cxnId="{38AF1B4F-0B0D-439B-AE1E-5C92B24FBD04}">
      <dgm:prSet/>
      <dgm:spPr/>
      <dgm:t>
        <a:bodyPr/>
        <a:lstStyle/>
        <a:p>
          <a:endParaRPr lang="en-US"/>
        </a:p>
      </dgm:t>
    </dgm:pt>
    <dgm:pt modelId="{D6A414F7-FA5D-41D8-9936-1D8E06ABB4DF}">
      <dgm:prSet phldrT="[Text]"/>
      <dgm:spPr/>
      <dgm:t>
        <a:bodyPr/>
        <a:lstStyle/>
        <a:p>
          <a:r>
            <a:rPr lang="en-GB" dirty="0">
              <a:latin typeface="Times New Roman" panose="02020603050405020304" pitchFamily="18" charset="0"/>
              <a:cs typeface="Times New Roman" panose="02020603050405020304" pitchFamily="18" charset="0"/>
            </a:rPr>
            <a:t>Minor illnesses</a:t>
          </a:r>
          <a:endParaRPr lang="en-US" dirty="0"/>
        </a:p>
      </dgm:t>
    </dgm:pt>
    <dgm:pt modelId="{F299DC43-745A-4D3A-A9A8-E6FCB8277A91}" type="parTrans" cxnId="{E4CA4B6B-98F3-4000-AD70-F52254B1640D}">
      <dgm:prSet/>
      <dgm:spPr/>
      <dgm:t>
        <a:bodyPr/>
        <a:lstStyle/>
        <a:p>
          <a:endParaRPr lang="en-US"/>
        </a:p>
      </dgm:t>
    </dgm:pt>
    <dgm:pt modelId="{E9538605-52BF-4F09-A561-776D66114AD5}" type="sibTrans" cxnId="{E4CA4B6B-98F3-4000-AD70-F52254B1640D}">
      <dgm:prSet/>
      <dgm:spPr/>
      <dgm:t>
        <a:bodyPr/>
        <a:lstStyle/>
        <a:p>
          <a:endParaRPr lang="en-US"/>
        </a:p>
      </dgm:t>
    </dgm:pt>
    <dgm:pt modelId="{475CF3EC-9376-4CD5-8749-F1AB49CEA858}">
      <dgm:prSet phldrT="[Text]"/>
      <dgm:spPr/>
      <dgm:t>
        <a:bodyPr/>
        <a:lstStyle/>
        <a:p>
          <a:r>
            <a:rPr lang="en-GB" dirty="0">
              <a:latin typeface="Times New Roman" panose="02020603050405020304" pitchFamily="18" charset="0"/>
              <a:cs typeface="Times New Roman" panose="02020603050405020304" pitchFamily="18" charset="0"/>
            </a:rPr>
            <a:t>Injuries</a:t>
          </a:r>
          <a:endParaRPr lang="en-US" dirty="0"/>
        </a:p>
      </dgm:t>
    </dgm:pt>
    <dgm:pt modelId="{938F6B2F-9E3A-4C52-983E-7FB707C32775}" type="parTrans" cxnId="{1283EC76-181B-4F30-99F1-C4E57F878744}">
      <dgm:prSet/>
      <dgm:spPr/>
      <dgm:t>
        <a:bodyPr/>
        <a:lstStyle/>
        <a:p>
          <a:endParaRPr lang="en-US"/>
        </a:p>
      </dgm:t>
    </dgm:pt>
    <dgm:pt modelId="{D640F6DF-31F2-433D-AFDF-2780D60193F0}" type="sibTrans" cxnId="{1283EC76-181B-4F30-99F1-C4E57F878744}">
      <dgm:prSet/>
      <dgm:spPr/>
      <dgm:t>
        <a:bodyPr/>
        <a:lstStyle/>
        <a:p>
          <a:endParaRPr lang="en-US"/>
        </a:p>
      </dgm:t>
    </dgm:pt>
    <dgm:pt modelId="{63865239-61AC-4FFD-B26C-C589C74AA403}">
      <dgm:prSet phldrT="[Text]"/>
      <dgm:spPr/>
      <dgm:t>
        <a:bodyPr/>
        <a:lstStyle/>
        <a:p>
          <a:r>
            <a:rPr lang="en-GB" dirty="0">
              <a:latin typeface="Times New Roman" panose="02020603050405020304" pitchFamily="18" charset="0"/>
              <a:cs typeface="Times New Roman" panose="02020603050405020304" pitchFamily="18" charset="0"/>
            </a:rPr>
            <a:t>Stress</a:t>
          </a:r>
          <a:endParaRPr lang="en-US" dirty="0"/>
        </a:p>
      </dgm:t>
    </dgm:pt>
    <dgm:pt modelId="{4EB0099D-94B4-41C0-9183-B7EC1DC7FA08}" type="parTrans" cxnId="{BA6FDB3C-B8A3-4D28-B60F-B73828FD2921}">
      <dgm:prSet/>
      <dgm:spPr/>
      <dgm:t>
        <a:bodyPr/>
        <a:lstStyle/>
        <a:p>
          <a:endParaRPr lang="en-US"/>
        </a:p>
      </dgm:t>
    </dgm:pt>
    <dgm:pt modelId="{6A177F2E-E8F0-4D0C-BF16-5BFCBE072E72}" type="sibTrans" cxnId="{BA6FDB3C-B8A3-4D28-B60F-B73828FD2921}">
      <dgm:prSet/>
      <dgm:spPr/>
      <dgm:t>
        <a:bodyPr/>
        <a:lstStyle/>
        <a:p>
          <a:endParaRPr lang="en-US"/>
        </a:p>
      </dgm:t>
    </dgm:pt>
    <dgm:pt modelId="{D2D00A0F-32A6-465A-A8B9-6B12FF0B0B9A}">
      <dgm:prSet phldrT="[Text]"/>
      <dgm:spPr/>
      <dgm:t>
        <a:bodyPr/>
        <a:lstStyle/>
        <a:p>
          <a:r>
            <a:rPr lang="en-GB" dirty="0">
              <a:latin typeface="Times New Roman" panose="02020603050405020304" pitchFamily="18" charset="0"/>
              <a:cs typeface="Times New Roman" panose="02020603050405020304" pitchFamily="18" charset="0"/>
            </a:rPr>
            <a:t>Alcohol- or drug-related conditions</a:t>
          </a:r>
          <a:endParaRPr lang="en-US" dirty="0"/>
        </a:p>
      </dgm:t>
    </dgm:pt>
    <dgm:pt modelId="{75825904-3315-4F2F-8B0A-00265782FF3E}" type="parTrans" cxnId="{EC900B8A-EC7A-45B0-AF77-263D1B5FD79D}">
      <dgm:prSet/>
      <dgm:spPr/>
      <dgm:t>
        <a:bodyPr/>
        <a:lstStyle/>
        <a:p>
          <a:endParaRPr lang="en-US"/>
        </a:p>
      </dgm:t>
    </dgm:pt>
    <dgm:pt modelId="{FB2CC61C-9648-4CDC-8E5D-CE937F930F15}" type="sibTrans" cxnId="{EC900B8A-EC7A-45B0-AF77-263D1B5FD79D}">
      <dgm:prSet/>
      <dgm:spPr/>
      <dgm:t>
        <a:bodyPr/>
        <a:lstStyle/>
        <a:p>
          <a:endParaRPr lang="en-US"/>
        </a:p>
      </dgm:t>
    </dgm:pt>
    <dgm:pt modelId="{D38E738B-8AB9-44A5-A9C4-61637473117B}">
      <dgm:prSet/>
      <dgm:spPr/>
      <dgm:t>
        <a:bodyPr/>
        <a:lstStyle/>
        <a:p>
          <a:r>
            <a:rPr lang="en-GB" dirty="0">
              <a:latin typeface="Times New Roman" panose="02020603050405020304" pitchFamily="18" charset="0"/>
              <a:cs typeface="Times New Roman" panose="02020603050405020304" pitchFamily="18" charset="0"/>
            </a:rPr>
            <a:t>Severe medical conditions</a:t>
          </a:r>
          <a:endParaRPr lang="en-US" dirty="0">
            <a:latin typeface="Times New Roman" panose="02020603050405020304" pitchFamily="18" charset="0"/>
            <a:cs typeface="Times New Roman" panose="02020603050405020304" pitchFamily="18" charset="0"/>
          </a:endParaRPr>
        </a:p>
      </dgm:t>
    </dgm:pt>
    <dgm:pt modelId="{A85F6783-216A-45B7-9752-FD0B89726347}" type="parTrans" cxnId="{A3D42F75-0851-4E06-9288-EB60C5794F95}">
      <dgm:prSet/>
      <dgm:spPr/>
      <dgm:t>
        <a:bodyPr/>
        <a:lstStyle/>
        <a:p>
          <a:endParaRPr lang="en-US"/>
        </a:p>
      </dgm:t>
    </dgm:pt>
    <dgm:pt modelId="{8B5B0CF1-AEE4-46D3-A620-8269B2E49A27}" type="sibTrans" cxnId="{A3D42F75-0851-4E06-9288-EB60C5794F95}">
      <dgm:prSet/>
      <dgm:spPr/>
      <dgm:t>
        <a:bodyPr/>
        <a:lstStyle/>
        <a:p>
          <a:endParaRPr lang="en-US"/>
        </a:p>
      </dgm:t>
    </dgm:pt>
    <dgm:pt modelId="{7BB545CE-9854-46D2-909D-299CCE26B675}" type="pres">
      <dgm:prSet presAssocID="{6D5778BF-FA42-46CF-BE69-EE82E5D534ED}" presName="Name0" presStyleCnt="0">
        <dgm:presLayoutVars>
          <dgm:chMax val="1"/>
          <dgm:chPref val="1"/>
          <dgm:dir/>
          <dgm:animOne val="branch"/>
          <dgm:animLvl val="lvl"/>
        </dgm:presLayoutVars>
      </dgm:prSet>
      <dgm:spPr/>
    </dgm:pt>
    <dgm:pt modelId="{B8FC83FA-A316-4565-86CB-F2C452FDC7D6}" type="pres">
      <dgm:prSet presAssocID="{C8640671-6F41-4AC6-AE16-5543DA03CA1D}" presName="Parent" presStyleLbl="node0" presStyleIdx="0" presStyleCnt="1" custScaleX="74416" custScaleY="71864" custLinFactNeighborX="4575" custLinFactNeighborY="-4929">
        <dgm:presLayoutVars>
          <dgm:chMax val="6"/>
          <dgm:chPref val="6"/>
        </dgm:presLayoutVars>
      </dgm:prSet>
      <dgm:spPr/>
    </dgm:pt>
    <dgm:pt modelId="{8923802E-0BC8-4265-A51F-C8C6EEBFDE84}" type="pres">
      <dgm:prSet presAssocID="{BC20327B-1BFC-40E8-8E6B-402652A74437}" presName="Accent1" presStyleCnt="0"/>
      <dgm:spPr/>
    </dgm:pt>
    <dgm:pt modelId="{DB4BB113-F01F-49D7-ACC4-0B83558F3750}" type="pres">
      <dgm:prSet presAssocID="{BC20327B-1BFC-40E8-8E6B-402652A74437}" presName="Accent" presStyleLbl="bgShp" presStyleIdx="0" presStyleCnt="6"/>
      <dgm:spPr/>
    </dgm:pt>
    <dgm:pt modelId="{F974595B-8B45-46CF-ABD3-62409598D184}" type="pres">
      <dgm:prSet presAssocID="{BC20327B-1BFC-40E8-8E6B-402652A74437}" presName="Child1" presStyleLbl="node1" presStyleIdx="0" presStyleCnt="6">
        <dgm:presLayoutVars>
          <dgm:chMax val="0"/>
          <dgm:chPref val="0"/>
          <dgm:bulletEnabled val="1"/>
        </dgm:presLayoutVars>
      </dgm:prSet>
      <dgm:spPr/>
    </dgm:pt>
    <dgm:pt modelId="{83BBEEE3-4AF8-45C1-80A6-7C64F80252AB}" type="pres">
      <dgm:prSet presAssocID="{D6A414F7-FA5D-41D8-9936-1D8E06ABB4DF}" presName="Accent2" presStyleCnt="0"/>
      <dgm:spPr/>
    </dgm:pt>
    <dgm:pt modelId="{1314830A-C0B2-418F-B5B6-B7D448511A80}" type="pres">
      <dgm:prSet presAssocID="{D6A414F7-FA5D-41D8-9936-1D8E06ABB4DF}" presName="Accent" presStyleLbl="bgShp" presStyleIdx="1" presStyleCnt="6"/>
      <dgm:spPr/>
    </dgm:pt>
    <dgm:pt modelId="{6CF77E5C-D090-44C2-A89E-D4C88FFA8E13}" type="pres">
      <dgm:prSet presAssocID="{D6A414F7-FA5D-41D8-9936-1D8E06ABB4DF}" presName="Child2" presStyleLbl="node1" presStyleIdx="1" presStyleCnt="6" custScaleY="81125">
        <dgm:presLayoutVars>
          <dgm:chMax val="0"/>
          <dgm:chPref val="0"/>
          <dgm:bulletEnabled val="1"/>
        </dgm:presLayoutVars>
      </dgm:prSet>
      <dgm:spPr/>
    </dgm:pt>
    <dgm:pt modelId="{F9F67729-FF8B-408A-A419-0FDFA3477FD3}" type="pres">
      <dgm:prSet presAssocID="{475CF3EC-9376-4CD5-8749-F1AB49CEA858}" presName="Accent3" presStyleCnt="0"/>
      <dgm:spPr/>
    </dgm:pt>
    <dgm:pt modelId="{EAD41A79-DDC3-43CB-8020-B6CEB83B47A4}" type="pres">
      <dgm:prSet presAssocID="{475CF3EC-9376-4CD5-8749-F1AB49CEA858}" presName="Accent" presStyleLbl="bgShp" presStyleIdx="2" presStyleCnt="6"/>
      <dgm:spPr/>
    </dgm:pt>
    <dgm:pt modelId="{A93D71A0-BE0D-4E95-9FEF-990663442974}" type="pres">
      <dgm:prSet presAssocID="{475CF3EC-9376-4CD5-8749-F1AB49CEA858}" presName="Child3" presStyleLbl="node1" presStyleIdx="2" presStyleCnt="6" custScaleX="53700" custScaleY="95653">
        <dgm:presLayoutVars>
          <dgm:chMax val="0"/>
          <dgm:chPref val="0"/>
          <dgm:bulletEnabled val="1"/>
        </dgm:presLayoutVars>
      </dgm:prSet>
      <dgm:spPr/>
    </dgm:pt>
    <dgm:pt modelId="{4C5F690D-76FF-4010-9F80-BE3995308812}" type="pres">
      <dgm:prSet presAssocID="{D38E738B-8AB9-44A5-A9C4-61637473117B}" presName="Accent4" presStyleCnt="0"/>
      <dgm:spPr/>
    </dgm:pt>
    <dgm:pt modelId="{88A62EAA-2252-4AC3-B529-B5E7EB1F20D2}" type="pres">
      <dgm:prSet presAssocID="{D38E738B-8AB9-44A5-A9C4-61637473117B}" presName="Accent" presStyleLbl="bgShp" presStyleIdx="3" presStyleCnt="6" custLinFactX="166344" custLinFactNeighborX="200000" custLinFactNeighborY="-69500"/>
      <dgm:spPr/>
    </dgm:pt>
    <dgm:pt modelId="{9BBDE92D-1F76-4F33-A680-BBFE6D2809B7}" type="pres">
      <dgm:prSet presAssocID="{D38E738B-8AB9-44A5-A9C4-61637473117B}" presName="Child4" presStyleLbl="node1" presStyleIdx="3" presStyleCnt="6" custAng="10800000" custFlipVert="1" custScaleY="85549" custLinFactNeighborX="5151" custLinFactNeighborY="-25248">
        <dgm:presLayoutVars>
          <dgm:chMax val="0"/>
          <dgm:chPref val="0"/>
          <dgm:bulletEnabled val="1"/>
        </dgm:presLayoutVars>
      </dgm:prSet>
      <dgm:spPr/>
    </dgm:pt>
    <dgm:pt modelId="{D2E9601E-C04D-4BC3-98FD-7B8BBBF0E64A}" type="pres">
      <dgm:prSet presAssocID="{63865239-61AC-4FFD-B26C-C589C74AA403}" presName="Accent5" presStyleCnt="0"/>
      <dgm:spPr/>
    </dgm:pt>
    <dgm:pt modelId="{7A96D419-2BD5-4043-8673-75574B02B0AE}" type="pres">
      <dgm:prSet presAssocID="{63865239-61AC-4FFD-B26C-C589C74AA403}" presName="Accent" presStyleLbl="bgShp" presStyleIdx="4" presStyleCnt="6" custLinFactX="-194524" custLinFactY="-57396" custLinFactNeighborX="-200000" custLinFactNeighborY="-100000"/>
      <dgm:spPr/>
    </dgm:pt>
    <dgm:pt modelId="{655B281F-E6F3-40F9-BC60-8CE48E81E58A}" type="pres">
      <dgm:prSet presAssocID="{63865239-61AC-4FFD-B26C-C589C74AA403}" presName="Child5" presStyleLbl="node1" presStyleIdx="4" presStyleCnt="6">
        <dgm:presLayoutVars>
          <dgm:chMax val="0"/>
          <dgm:chPref val="0"/>
          <dgm:bulletEnabled val="1"/>
        </dgm:presLayoutVars>
      </dgm:prSet>
      <dgm:spPr/>
    </dgm:pt>
    <dgm:pt modelId="{FFCAE459-EDAE-44AF-8251-822EBA2DF55A}" type="pres">
      <dgm:prSet presAssocID="{D2D00A0F-32A6-465A-A8B9-6B12FF0B0B9A}" presName="Accent6" presStyleCnt="0"/>
      <dgm:spPr/>
    </dgm:pt>
    <dgm:pt modelId="{FC739FA7-3790-4DB2-8098-20D3BD9A2763}" type="pres">
      <dgm:prSet presAssocID="{D2D00A0F-32A6-465A-A8B9-6B12FF0B0B9A}" presName="Accent" presStyleLbl="bgShp" presStyleIdx="5" presStyleCnt="6"/>
      <dgm:spPr/>
    </dgm:pt>
    <dgm:pt modelId="{DA8713E8-2FC2-40F0-B64D-05F27A1D3D4B}" type="pres">
      <dgm:prSet presAssocID="{D2D00A0F-32A6-465A-A8B9-6B12FF0B0B9A}" presName="Child6" presStyleLbl="node1" presStyleIdx="5" presStyleCnt="6">
        <dgm:presLayoutVars>
          <dgm:chMax val="0"/>
          <dgm:chPref val="0"/>
          <dgm:bulletEnabled val="1"/>
        </dgm:presLayoutVars>
      </dgm:prSet>
      <dgm:spPr/>
    </dgm:pt>
  </dgm:ptLst>
  <dgm:cxnLst>
    <dgm:cxn modelId="{6A678C24-E72D-4A21-A86D-A11DD02479DB}" type="presOf" srcId="{475CF3EC-9376-4CD5-8749-F1AB49CEA858}" destId="{A93D71A0-BE0D-4E95-9FEF-990663442974}" srcOrd="0" destOrd="0" presId="urn:microsoft.com/office/officeart/2011/layout/HexagonRadial"/>
    <dgm:cxn modelId="{A0564736-DDD0-4BB9-A3CE-533E15D45C07}" type="presOf" srcId="{BC20327B-1BFC-40E8-8E6B-402652A74437}" destId="{F974595B-8B45-46CF-ABD3-62409598D184}" srcOrd="0" destOrd="0" presId="urn:microsoft.com/office/officeart/2011/layout/HexagonRadial"/>
    <dgm:cxn modelId="{BA6FDB3C-B8A3-4D28-B60F-B73828FD2921}" srcId="{C8640671-6F41-4AC6-AE16-5543DA03CA1D}" destId="{63865239-61AC-4FFD-B26C-C589C74AA403}" srcOrd="4" destOrd="0" parTransId="{4EB0099D-94B4-41C0-9183-B7EC1DC7FA08}" sibTransId="{6A177F2E-E8F0-4D0C-BF16-5BFCBE072E72}"/>
    <dgm:cxn modelId="{598A325C-AB7B-45D2-BE3A-5838F90DD919}" type="presOf" srcId="{63865239-61AC-4FFD-B26C-C589C74AA403}" destId="{655B281F-E6F3-40F9-BC60-8CE48E81E58A}" srcOrd="0" destOrd="0" presId="urn:microsoft.com/office/officeart/2011/layout/HexagonRadial"/>
    <dgm:cxn modelId="{4E75746A-B000-4843-85A3-195A52F27891}" type="presOf" srcId="{C8640671-6F41-4AC6-AE16-5543DA03CA1D}" destId="{B8FC83FA-A316-4565-86CB-F2C452FDC7D6}" srcOrd="0" destOrd="0" presId="urn:microsoft.com/office/officeart/2011/layout/HexagonRadial"/>
    <dgm:cxn modelId="{E4CA4B6B-98F3-4000-AD70-F52254B1640D}" srcId="{C8640671-6F41-4AC6-AE16-5543DA03CA1D}" destId="{D6A414F7-FA5D-41D8-9936-1D8E06ABB4DF}" srcOrd="1" destOrd="0" parTransId="{F299DC43-745A-4D3A-A9A8-E6FCB8277A91}" sibTransId="{E9538605-52BF-4F09-A561-776D66114AD5}"/>
    <dgm:cxn modelId="{38AF1B4F-0B0D-439B-AE1E-5C92B24FBD04}" srcId="{C8640671-6F41-4AC6-AE16-5543DA03CA1D}" destId="{BC20327B-1BFC-40E8-8E6B-402652A74437}" srcOrd="0" destOrd="0" parTransId="{C1950C5F-805D-428C-8B05-2F51DD7E6DD7}" sibTransId="{DD5D2332-67D4-4093-AE74-491B734FAC1D}"/>
    <dgm:cxn modelId="{A3D42F75-0851-4E06-9288-EB60C5794F95}" srcId="{C8640671-6F41-4AC6-AE16-5543DA03CA1D}" destId="{D38E738B-8AB9-44A5-A9C4-61637473117B}" srcOrd="3" destOrd="0" parTransId="{A85F6783-216A-45B7-9752-FD0B89726347}" sibTransId="{8B5B0CF1-AEE4-46D3-A620-8269B2E49A27}"/>
    <dgm:cxn modelId="{FD399E75-9D79-4015-B7CF-7FC34E9E1E83}" srcId="{6D5778BF-FA42-46CF-BE69-EE82E5D534ED}" destId="{C8640671-6F41-4AC6-AE16-5543DA03CA1D}" srcOrd="0" destOrd="0" parTransId="{B878A231-A427-4082-8E21-D00CFFA9DA83}" sibTransId="{3B1C8C74-6945-4CE7-8CFD-BC609B9B3F66}"/>
    <dgm:cxn modelId="{1283EC76-181B-4F30-99F1-C4E57F878744}" srcId="{C8640671-6F41-4AC6-AE16-5543DA03CA1D}" destId="{475CF3EC-9376-4CD5-8749-F1AB49CEA858}" srcOrd="2" destOrd="0" parTransId="{938F6B2F-9E3A-4C52-983E-7FB707C32775}" sibTransId="{D640F6DF-31F2-433D-AFDF-2780D60193F0}"/>
    <dgm:cxn modelId="{B9A60A7E-63E3-4FEB-ABEA-F2F1AA6D5DF2}" type="presOf" srcId="{D6A414F7-FA5D-41D8-9936-1D8E06ABB4DF}" destId="{6CF77E5C-D090-44C2-A89E-D4C88FFA8E13}" srcOrd="0" destOrd="0" presId="urn:microsoft.com/office/officeart/2011/layout/HexagonRadial"/>
    <dgm:cxn modelId="{A4B73283-402F-4CCB-87D5-45BE9EBC962B}" type="presOf" srcId="{D2D00A0F-32A6-465A-A8B9-6B12FF0B0B9A}" destId="{DA8713E8-2FC2-40F0-B64D-05F27A1D3D4B}" srcOrd="0" destOrd="0" presId="urn:microsoft.com/office/officeart/2011/layout/HexagonRadial"/>
    <dgm:cxn modelId="{EC900B8A-EC7A-45B0-AF77-263D1B5FD79D}" srcId="{C8640671-6F41-4AC6-AE16-5543DA03CA1D}" destId="{D2D00A0F-32A6-465A-A8B9-6B12FF0B0B9A}" srcOrd="5" destOrd="0" parTransId="{75825904-3315-4F2F-8B0A-00265782FF3E}" sibTransId="{FB2CC61C-9648-4CDC-8E5D-CE937F930F15}"/>
    <dgm:cxn modelId="{7C2EBABC-3A9E-4689-A73C-2810A7303390}" type="presOf" srcId="{D38E738B-8AB9-44A5-A9C4-61637473117B}" destId="{9BBDE92D-1F76-4F33-A680-BBFE6D2809B7}" srcOrd="0" destOrd="0" presId="urn:microsoft.com/office/officeart/2011/layout/HexagonRadial"/>
    <dgm:cxn modelId="{E48C45F6-174A-462B-9698-A6FAE49263BC}" type="presOf" srcId="{6D5778BF-FA42-46CF-BE69-EE82E5D534ED}" destId="{7BB545CE-9854-46D2-909D-299CCE26B675}" srcOrd="0" destOrd="0" presId="urn:microsoft.com/office/officeart/2011/layout/HexagonRadial"/>
    <dgm:cxn modelId="{35E0AC08-2864-48EF-8391-3E19DF3FD1CC}" type="presParOf" srcId="{7BB545CE-9854-46D2-909D-299CCE26B675}" destId="{B8FC83FA-A316-4565-86CB-F2C452FDC7D6}" srcOrd="0" destOrd="0" presId="urn:microsoft.com/office/officeart/2011/layout/HexagonRadial"/>
    <dgm:cxn modelId="{0EE1F258-6540-4ACA-8D45-2F24901A9D40}" type="presParOf" srcId="{7BB545CE-9854-46D2-909D-299CCE26B675}" destId="{8923802E-0BC8-4265-A51F-C8C6EEBFDE84}" srcOrd="1" destOrd="0" presId="urn:microsoft.com/office/officeart/2011/layout/HexagonRadial"/>
    <dgm:cxn modelId="{C343D2FD-59BD-4F25-B65A-7D8819AAC5C7}" type="presParOf" srcId="{8923802E-0BC8-4265-A51F-C8C6EEBFDE84}" destId="{DB4BB113-F01F-49D7-ACC4-0B83558F3750}" srcOrd="0" destOrd="0" presId="urn:microsoft.com/office/officeart/2011/layout/HexagonRadial"/>
    <dgm:cxn modelId="{6CE81378-3EFA-4DBE-86A5-DDB4914D96DB}" type="presParOf" srcId="{7BB545CE-9854-46D2-909D-299CCE26B675}" destId="{F974595B-8B45-46CF-ABD3-62409598D184}" srcOrd="2" destOrd="0" presId="urn:microsoft.com/office/officeart/2011/layout/HexagonRadial"/>
    <dgm:cxn modelId="{3DE4EED6-2A3B-4E5E-B966-71AB5123FF84}" type="presParOf" srcId="{7BB545CE-9854-46D2-909D-299CCE26B675}" destId="{83BBEEE3-4AF8-45C1-80A6-7C64F80252AB}" srcOrd="3" destOrd="0" presId="urn:microsoft.com/office/officeart/2011/layout/HexagonRadial"/>
    <dgm:cxn modelId="{3ED6A654-DECE-47D8-AA94-65C2ACAFB9FD}" type="presParOf" srcId="{83BBEEE3-4AF8-45C1-80A6-7C64F80252AB}" destId="{1314830A-C0B2-418F-B5B6-B7D448511A80}" srcOrd="0" destOrd="0" presId="urn:microsoft.com/office/officeart/2011/layout/HexagonRadial"/>
    <dgm:cxn modelId="{30735982-A2CC-401C-933D-1213E2D2F58C}" type="presParOf" srcId="{7BB545CE-9854-46D2-909D-299CCE26B675}" destId="{6CF77E5C-D090-44C2-A89E-D4C88FFA8E13}" srcOrd="4" destOrd="0" presId="urn:microsoft.com/office/officeart/2011/layout/HexagonRadial"/>
    <dgm:cxn modelId="{C730A7AF-D00D-4E31-B572-94B2514F759F}" type="presParOf" srcId="{7BB545CE-9854-46D2-909D-299CCE26B675}" destId="{F9F67729-FF8B-408A-A419-0FDFA3477FD3}" srcOrd="5" destOrd="0" presId="urn:microsoft.com/office/officeart/2011/layout/HexagonRadial"/>
    <dgm:cxn modelId="{3C2147E2-5E0F-43D7-98D8-F610F8632974}" type="presParOf" srcId="{F9F67729-FF8B-408A-A419-0FDFA3477FD3}" destId="{EAD41A79-DDC3-43CB-8020-B6CEB83B47A4}" srcOrd="0" destOrd="0" presId="urn:microsoft.com/office/officeart/2011/layout/HexagonRadial"/>
    <dgm:cxn modelId="{F0AC840C-5EEE-44B0-A107-D45178363ED9}" type="presParOf" srcId="{7BB545CE-9854-46D2-909D-299CCE26B675}" destId="{A93D71A0-BE0D-4E95-9FEF-990663442974}" srcOrd="6" destOrd="0" presId="urn:microsoft.com/office/officeart/2011/layout/HexagonRadial"/>
    <dgm:cxn modelId="{099178A7-D9E4-4739-B9D1-AA2BC098CDB3}" type="presParOf" srcId="{7BB545CE-9854-46D2-909D-299CCE26B675}" destId="{4C5F690D-76FF-4010-9F80-BE3995308812}" srcOrd="7" destOrd="0" presId="urn:microsoft.com/office/officeart/2011/layout/HexagonRadial"/>
    <dgm:cxn modelId="{B487EC7B-5264-499E-B58B-593095618301}" type="presParOf" srcId="{4C5F690D-76FF-4010-9F80-BE3995308812}" destId="{88A62EAA-2252-4AC3-B529-B5E7EB1F20D2}" srcOrd="0" destOrd="0" presId="urn:microsoft.com/office/officeart/2011/layout/HexagonRadial"/>
    <dgm:cxn modelId="{6A2EDCD7-A359-4A2D-A088-75A278DDBA4E}" type="presParOf" srcId="{7BB545CE-9854-46D2-909D-299CCE26B675}" destId="{9BBDE92D-1F76-4F33-A680-BBFE6D2809B7}" srcOrd="8" destOrd="0" presId="urn:microsoft.com/office/officeart/2011/layout/HexagonRadial"/>
    <dgm:cxn modelId="{0360C029-CEC1-4E7D-B695-389C73BB9E31}" type="presParOf" srcId="{7BB545CE-9854-46D2-909D-299CCE26B675}" destId="{D2E9601E-C04D-4BC3-98FD-7B8BBBF0E64A}" srcOrd="9" destOrd="0" presId="urn:microsoft.com/office/officeart/2011/layout/HexagonRadial"/>
    <dgm:cxn modelId="{D7BB4EB2-7865-404E-8E0B-A7165FDD5716}" type="presParOf" srcId="{D2E9601E-C04D-4BC3-98FD-7B8BBBF0E64A}" destId="{7A96D419-2BD5-4043-8673-75574B02B0AE}" srcOrd="0" destOrd="0" presId="urn:microsoft.com/office/officeart/2011/layout/HexagonRadial"/>
    <dgm:cxn modelId="{397E9D1C-068A-4C02-B98A-57DB60915FC2}" type="presParOf" srcId="{7BB545CE-9854-46D2-909D-299CCE26B675}" destId="{655B281F-E6F3-40F9-BC60-8CE48E81E58A}" srcOrd="10" destOrd="0" presId="urn:microsoft.com/office/officeart/2011/layout/HexagonRadial"/>
    <dgm:cxn modelId="{900542A9-C947-49F2-B7A5-7C9EF7F1A941}" type="presParOf" srcId="{7BB545CE-9854-46D2-909D-299CCE26B675}" destId="{FFCAE459-EDAE-44AF-8251-822EBA2DF55A}" srcOrd="11" destOrd="0" presId="urn:microsoft.com/office/officeart/2011/layout/HexagonRadial"/>
    <dgm:cxn modelId="{756670E3-D958-4C7A-9371-DD4AB71B2E43}" type="presParOf" srcId="{FFCAE459-EDAE-44AF-8251-822EBA2DF55A}" destId="{FC739FA7-3790-4DB2-8098-20D3BD9A2763}" srcOrd="0" destOrd="0" presId="urn:microsoft.com/office/officeart/2011/layout/HexagonRadial"/>
    <dgm:cxn modelId="{06ADEE98-73AD-457E-924D-A8DE810DCDE8}" type="presParOf" srcId="{7BB545CE-9854-46D2-909D-299CCE26B675}" destId="{DA8713E8-2FC2-40F0-B64D-05F27A1D3D4B}"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184F19-45FF-4E2B-B99D-900E4532663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51FE90E-69BC-4DA4-9924-A04A4B5BD8B7}">
      <dgm:prSet phldrT="[Text]"/>
      <dgm:spPr/>
      <dgm:t>
        <a:bodyPr/>
        <a:lstStyle/>
        <a:p>
          <a:r>
            <a:rPr lang="en-US" dirty="0">
              <a:latin typeface="Times New Roman" panose="02020603050405020304" pitchFamily="18" charset="0"/>
              <a:cs typeface="Times New Roman" panose="02020603050405020304" pitchFamily="18" charset="0"/>
            </a:rPr>
            <a:t>Effects of Absenteeism</a:t>
          </a:r>
          <a:endParaRPr lang="en-US" dirty="0"/>
        </a:p>
      </dgm:t>
    </dgm:pt>
    <dgm:pt modelId="{1F956007-FE44-49A2-8FFC-D73ACB702500}" type="parTrans" cxnId="{5A797584-2000-4392-A4DE-48BB99EBAFF2}">
      <dgm:prSet/>
      <dgm:spPr/>
      <dgm:t>
        <a:bodyPr/>
        <a:lstStyle/>
        <a:p>
          <a:endParaRPr lang="en-US"/>
        </a:p>
      </dgm:t>
    </dgm:pt>
    <dgm:pt modelId="{1B391362-B62F-4E15-AEA0-9E7BEC137462}" type="sibTrans" cxnId="{5A797584-2000-4392-A4DE-48BB99EBAFF2}">
      <dgm:prSet/>
      <dgm:spPr/>
      <dgm:t>
        <a:bodyPr/>
        <a:lstStyle/>
        <a:p>
          <a:endParaRPr lang="en-US"/>
        </a:p>
      </dgm:t>
    </dgm:pt>
    <dgm:pt modelId="{481A7731-38A4-45B7-89EC-8DBE9F861437}">
      <dgm:prSet phldrT="[Text]"/>
      <dgm:spPr/>
      <dgm:t>
        <a:bodyPr/>
        <a:lstStyle/>
        <a:p>
          <a:r>
            <a:rPr lang="en-GB" dirty="0">
              <a:latin typeface="Times New Roman" panose="02020603050405020304" pitchFamily="18" charset="0"/>
              <a:cs typeface="Times New Roman" panose="02020603050405020304" pitchFamily="18" charset="0"/>
            </a:rPr>
            <a:t>Economic Loss</a:t>
          </a:r>
          <a:endParaRPr lang="en-US" dirty="0"/>
        </a:p>
      </dgm:t>
    </dgm:pt>
    <dgm:pt modelId="{4B4BAD67-833C-464A-BC45-CE59004B3D65}" type="parTrans" cxnId="{AAC1B153-4791-4F10-A5D8-778CC144B0A6}">
      <dgm:prSet/>
      <dgm:spPr/>
      <dgm:t>
        <a:bodyPr/>
        <a:lstStyle/>
        <a:p>
          <a:endParaRPr lang="en-US"/>
        </a:p>
      </dgm:t>
    </dgm:pt>
    <dgm:pt modelId="{4845124B-424A-45B9-8288-6E1A6DAA5F37}" type="sibTrans" cxnId="{AAC1B153-4791-4F10-A5D8-778CC144B0A6}">
      <dgm:prSet/>
      <dgm:spPr/>
      <dgm:t>
        <a:bodyPr/>
        <a:lstStyle/>
        <a:p>
          <a:endParaRPr lang="en-US"/>
        </a:p>
      </dgm:t>
    </dgm:pt>
    <dgm:pt modelId="{4327B15C-4623-455F-BA61-267A9EACF2D4}">
      <dgm:prSet phldrT="[Text]"/>
      <dgm:spPr/>
      <dgm:t>
        <a:bodyPr/>
        <a:lstStyle/>
        <a:p>
          <a:r>
            <a:rPr lang="en-GB" dirty="0">
              <a:latin typeface="Times New Roman" panose="02020603050405020304" pitchFamily="18" charset="0"/>
              <a:cs typeface="Times New Roman" panose="02020603050405020304" pitchFamily="18" charset="0"/>
            </a:rPr>
            <a:t>Workplace abuse</a:t>
          </a:r>
          <a:endParaRPr lang="en-US" dirty="0"/>
        </a:p>
      </dgm:t>
    </dgm:pt>
    <dgm:pt modelId="{7635D576-DABE-4275-BFA0-351E89D99DAA}" type="parTrans" cxnId="{75B2F86E-1420-4AC0-89E4-38CEAF917535}">
      <dgm:prSet/>
      <dgm:spPr/>
      <dgm:t>
        <a:bodyPr/>
        <a:lstStyle/>
        <a:p>
          <a:endParaRPr lang="en-US"/>
        </a:p>
      </dgm:t>
    </dgm:pt>
    <dgm:pt modelId="{90777332-D11A-4245-A0EB-0F0CD155C59B}" type="sibTrans" cxnId="{75B2F86E-1420-4AC0-89E4-38CEAF917535}">
      <dgm:prSet/>
      <dgm:spPr/>
      <dgm:t>
        <a:bodyPr/>
        <a:lstStyle/>
        <a:p>
          <a:endParaRPr lang="en-US"/>
        </a:p>
      </dgm:t>
    </dgm:pt>
    <dgm:pt modelId="{98E82A18-ABB5-4DEC-925B-548311688BDC}">
      <dgm:prSet phldrT="[Text]"/>
      <dgm:spPr/>
      <dgm:t>
        <a:bodyPr/>
        <a:lstStyle/>
        <a:p>
          <a:r>
            <a:rPr lang="en-GB" dirty="0">
              <a:latin typeface="Times New Roman" panose="02020603050405020304" pitchFamily="18" charset="0"/>
              <a:cs typeface="Times New Roman" panose="02020603050405020304" pitchFamily="18" charset="0"/>
            </a:rPr>
            <a:t>Weak supervision and control</a:t>
          </a:r>
          <a:endParaRPr lang="en-US" dirty="0">
            <a:latin typeface="Times New Roman" panose="02020603050405020304" pitchFamily="18" charset="0"/>
            <a:cs typeface="Times New Roman" panose="02020603050405020304" pitchFamily="18" charset="0"/>
          </a:endParaRPr>
        </a:p>
        <a:p>
          <a:endParaRPr lang="en-US" dirty="0"/>
        </a:p>
      </dgm:t>
    </dgm:pt>
    <dgm:pt modelId="{6B958A7C-B9BF-4B3A-BF8B-9AC76A624320}" type="parTrans" cxnId="{AC430E66-AF2E-4313-9CC4-2BAD09C649AD}">
      <dgm:prSet/>
      <dgm:spPr/>
      <dgm:t>
        <a:bodyPr/>
        <a:lstStyle/>
        <a:p>
          <a:endParaRPr lang="en-US"/>
        </a:p>
      </dgm:t>
    </dgm:pt>
    <dgm:pt modelId="{75B8A93D-45F8-4FF7-A962-902235F3020D}" type="sibTrans" cxnId="{AC430E66-AF2E-4313-9CC4-2BAD09C649AD}">
      <dgm:prSet/>
      <dgm:spPr/>
      <dgm:t>
        <a:bodyPr/>
        <a:lstStyle/>
        <a:p>
          <a:endParaRPr lang="en-US"/>
        </a:p>
      </dgm:t>
    </dgm:pt>
    <dgm:pt modelId="{4174AEFD-ABDA-46EE-8E6F-B148F384337B}">
      <dgm:prSet phldrT="[Text]"/>
      <dgm:spPr/>
      <dgm:t>
        <a:bodyPr/>
        <a:lstStyle/>
        <a:p>
          <a:r>
            <a:rPr lang="en-GB" dirty="0">
              <a:latin typeface="Times New Roman" panose="02020603050405020304" pitchFamily="18" charset="0"/>
              <a:cs typeface="Times New Roman" panose="02020603050405020304" pitchFamily="18" charset="0"/>
            </a:rPr>
            <a:t>Unmet expectations</a:t>
          </a:r>
          <a:endParaRPr lang="en-US" dirty="0"/>
        </a:p>
      </dgm:t>
    </dgm:pt>
    <dgm:pt modelId="{CA123B3E-8720-474E-B548-1B7D74611051}" type="parTrans" cxnId="{20627E41-9C2C-4B15-BAD7-6BB30CB474BE}">
      <dgm:prSet/>
      <dgm:spPr/>
      <dgm:t>
        <a:bodyPr/>
        <a:lstStyle/>
        <a:p>
          <a:endParaRPr lang="en-US"/>
        </a:p>
      </dgm:t>
    </dgm:pt>
    <dgm:pt modelId="{83C8462A-3D24-4BCF-B1E2-702A8ECE84A2}" type="sibTrans" cxnId="{20627E41-9C2C-4B15-BAD7-6BB30CB474BE}">
      <dgm:prSet/>
      <dgm:spPr/>
      <dgm:t>
        <a:bodyPr/>
        <a:lstStyle/>
        <a:p>
          <a:endParaRPr lang="en-US"/>
        </a:p>
      </dgm:t>
    </dgm:pt>
    <dgm:pt modelId="{E3640797-FC5F-40F7-813F-32BE94DCE62A}">
      <dgm:prSet phldrT="[Text]"/>
      <dgm:spPr/>
      <dgm:t>
        <a:bodyPr/>
        <a:lstStyle/>
        <a:p>
          <a:r>
            <a:rPr lang="en-US" dirty="0"/>
            <a:t>Loss of workforce and willingness to work</a:t>
          </a:r>
        </a:p>
      </dgm:t>
    </dgm:pt>
    <dgm:pt modelId="{F147849C-278B-41E6-B9D8-5F9B68A98A77}" type="parTrans" cxnId="{E4DA7991-3AC6-4064-94D7-47E24B93576C}">
      <dgm:prSet/>
      <dgm:spPr/>
      <dgm:t>
        <a:bodyPr/>
        <a:lstStyle/>
        <a:p>
          <a:endParaRPr lang="en-US"/>
        </a:p>
      </dgm:t>
    </dgm:pt>
    <dgm:pt modelId="{CBC6A387-E7E5-44AA-8B66-C1FFC69A18C2}" type="sibTrans" cxnId="{E4DA7991-3AC6-4064-94D7-47E24B93576C}">
      <dgm:prSet/>
      <dgm:spPr/>
      <dgm:t>
        <a:bodyPr/>
        <a:lstStyle/>
        <a:p>
          <a:endParaRPr lang="en-US"/>
        </a:p>
      </dgm:t>
    </dgm:pt>
    <dgm:pt modelId="{45408F93-CB3A-4B88-8779-A5F3D8885D81}" type="pres">
      <dgm:prSet presAssocID="{DC184F19-45FF-4E2B-B99D-900E4532663B}" presName="hierChild1" presStyleCnt="0">
        <dgm:presLayoutVars>
          <dgm:chPref val="1"/>
          <dgm:dir/>
          <dgm:animOne val="branch"/>
          <dgm:animLvl val="lvl"/>
          <dgm:resizeHandles/>
        </dgm:presLayoutVars>
      </dgm:prSet>
      <dgm:spPr/>
    </dgm:pt>
    <dgm:pt modelId="{F3083DA7-D98A-41D8-9AD9-520C8552E183}" type="pres">
      <dgm:prSet presAssocID="{051FE90E-69BC-4DA4-9924-A04A4B5BD8B7}" presName="hierRoot1" presStyleCnt="0"/>
      <dgm:spPr/>
    </dgm:pt>
    <dgm:pt modelId="{B52BCA2D-13F1-446A-A7F4-0072E86472F8}" type="pres">
      <dgm:prSet presAssocID="{051FE90E-69BC-4DA4-9924-A04A4B5BD8B7}" presName="composite" presStyleCnt="0"/>
      <dgm:spPr/>
    </dgm:pt>
    <dgm:pt modelId="{90F08FD4-9671-4FA3-97D2-92ED972D3A1E}" type="pres">
      <dgm:prSet presAssocID="{051FE90E-69BC-4DA4-9924-A04A4B5BD8B7}" presName="background" presStyleLbl="node0" presStyleIdx="0" presStyleCnt="1"/>
      <dgm:spPr/>
    </dgm:pt>
    <dgm:pt modelId="{495CCCD1-D041-485C-8758-A8C974B9C4EB}" type="pres">
      <dgm:prSet presAssocID="{051FE90E-69BC-4DA4-9924-A04A4B5BD8B7}" presName="text" presStyleLbl="fgAcc0" presStyleIdx="0" presStyleCnt="1">
        <dgm:presLayoutVars>
          <dgm:chPref val="3"/>
        </dgm:presLayoutVars>
      </dgm:prSet>
      <dgm:spPr/>
    </dgm:pt>
    <dgm:pt modelId="{198EFB5C-829A-4447-B228-C543563CFCFD}" type="pres">
      <dgm:prSet presAssocID="{051FE90E-69BC-4DA4-9924-A04A4B5BD8B7}" presName="hierChild2" presStyleCnt="0"/>
      <dgm:spPr/>
    </dgm:pt>
    <dgm:pt modelId="{632EFE3F-DB80-4CC6-9C96-9D24C31B9F0D}" type="pres">
      <dgm:prSet presAssocID="{4B4BAD67-833C-464A-BC45-CE59004B3D65}" presName="Name10" presStyleLbl="parChTrans1D2" presStyleIdx="0" presStyleCnt="2"/>
      <dgm:spPr/>
    </dgm:pt>
    <dgm:pt modelId="{3D38666F-9B8D-4019-9EC6-AA44F82AE408}" type="pres">
      <dgm:prSet presAssocID="{481A7731-38A4-45B7-89EC-8DBE9F861437}" presName="hierRoot2" presStyleCnt="0"/>
      <dgm:spPr/>
    </dgm:pt>
    <dgm:pt modelId="{0E3B96C2-655D-4F6B-8861-85A93563BC6F}" type="pres">
      <dgm:prSet presAssocID="{481A7731-38A4-45B7-89EC-8DBE9F861437}" presName="composite2" presStyleCnt="0"/>
      <dgm:spPr/>
    </dgm:pt>
    <dgm:pt modelId="{9E551A08-D8A9-4F13-949D-79B13E5C0098}" type="pres">
      <dgm:prSet presAssocID="{481A7731-38A4-45B7-89EC-8DBE9F861437}" presName="background2" presStyleLbl="node2" presStyleIdx="0" presStyleCnt="2"/>
      <dgm:spPr/>
    </dgm:pt>
    <dgm:pt modelId="{E9BDAC22-5016-49A0-8595-F2A358227905}" type="pres">
      <dgm:prSet presAssocID="{481A7731-38A4-45B7-89EC-8DBE9F861437}" presName="text2" presStyleLbl="fgAcc2" presStyleIdx="0" presStyleCnt="2">
        <dgm:presLayoutVars>
          <dgm:chPref val="3"/>
        </dgm:presLayoutVars>
      </dgm:prSet>
      <dgm:spPr/>
    </dgm:pt>
    <dgm:pt modelId="{999B54AC-A2AA-41C6-B973-0FA02EA74D07}" type="pres">
      <dgm:prSet presAssocID="{481A7731-38A4-45B7-89EC-8DBE9F861437}" presName="hierChild3" presStyleCnt="0"/>
      <dgm:spPr/>
    </dgm:pt>
    <dgm:pt modelId="{712537CE-D1D2-44B7-9BDF-E3B8594D83B5}" type="pres">
      <dgm:prSet presAssocID="{7635D576-DABE-4275-BFA0-351E89D99DAA}" presName="Name17" presStyleLbl="parChTrans1D3" presStyleIdx="0" presStyleCnt="3"/>
      <dgm:spPr/>
    </dgm:pt>
    <dgm:pt modelId="{42E0D565-B47B-4024-8B56-93A5E9CFD75F}" type="pres">
      <dgm:prSet presAssocID="{4327B15C-4623-455F-BA61-267A9EACF2D4}" presName="hierRoot3" presStyleCnt="0"/>
      <dgm:spPr/>
    </dgm:pt>
    <dgm:pt modelId="{A096F55B-0E39-4F07-897D-B9F7A835193E}" type="pres">
      <dgm:prSet presAssocID="{4327B15C-4623-455F-BA61-267A9EACF2D4}" presName="composite3" presStyleCnt="0"/>
      <dgm:spPr/>
    </dgm:pt>
    <dgm:pt modelId="{C29D94E6-1FD1-4859-9798-103C7647714C}" type="pres">
      <dgm:prSet presAssocID="{4327B15C-4623-455F-BA61-267A9EACF2D4}" presName="background3" presStyleLbl="node3" presStyleIdx="0" presStyleCnt="3"/>
      <dgm:spPr/>
    </dgm:pt>
    <dgm:pt modelId="{D20D6482-A16B-4CF7-BE70-012BA05B8AC7}" type="pres">
      <dgm:prSet presAssocID="{4327B15C-4623-455F-BA61-267A9EACF2D4}" presName="text3" presStyleLbl="fgAcc3" presStyleIdx="0" presStyleCnt="3">
        <dgm:presLayoutVars>
          <dgm:chPref val="3"/>
        </dgm:presLayoutVars>
      </dgm:prSet>
      <dgm:spPr/>
    </dgm:pt>
    <dgm:pt modelId="{749F6694-121A-42D0-BACB-523003517287}" type="pres">
      <dgm:prSet presAssocID="{4327B15C-4623-455F-BA61-267A9EACF2D4}" presName="hierChild4" presStyleCnt="0"/>
      <dgm:spPr/>
    </dgm:pt>
    <dgm:pt modelId="{F59BFFE7-954D-4C47-AEB7-4A027CC2998C}" type="pres">
      <dgm:prSet presAssocID="{6B958A7C-B9BF-4B3A-BF8B-9AC76A624320}" presName="Name17" presStyleLbl="parChTrans1D3" presStyleIdx="1" presStyleCnt="3"/>
      <dgm:spPr/>
    </dgm:pt>
    <dgm:pt modelId="{8D9603CA-D670-45CA-88FF-2D497D1BAFAE}" type="pres">
      <dgm:prSet presAssocID="{98E82A18-ABB5-4DEC-925B-548311688BDC}" presName="hierRoot3" presStyleCnt="0"/>
      <dgm:spPr/>
    </dgm:pt>
    <dgm:pt modelId="{1D796067-0C2D-41F3-92C9-C81B4A416980}" type="pres">
      <dgm:prSet presAssocID="{98E82A18-ABB5-4DEC-925B-548311688BDC}" presName="composite3" presStyleCnt="0"/>
      <dgm:spPr/>
    </dgm:pt>
    <dgm:pt modelId="{84FFF11A-0701-4446-B8D5-81A1D91ECB6E}" type="pres">
      <dgm:prSet presAssocID="{98E82A18-ABB5-4DEC-925B-548311688BDC}" presName="background3" presStyleLbl="node3" presStyleIdx="1" presStyleCnt="3"/>
      <dgm:spPr/>
    </dgm:pt>
    <dgm:pt modelId="{D4A48397-F3A8-4B87-B94C-B45EDB951B32}" type="pres">
      <dgm:prSet presAssocID="{98E82A18-ABB5-4DEC-925B-548311688BDC}" presName="text3" presStyleLbl="fgAcc3" presStyleIdx="1" presStyleCnt="3">
        <dgm:presLayoutVars>
          <dgm:chPref val="3"/>
        </dgm:presLayoutVars>
      </dgm:prSet>
      <dgm:spPr/>
    </dgm:pt>
    <dgm:pt modelId="{19A8FF2F-17BE-4447-8F41-F5A99C46EE8B}" type="pres">
      <dgm:prSet presAssocID="{98E82A18-ABB5-4DEC-925B-548311688BDC}" presName="hierChild4" presStyleCnt="0"/>
      <dgm:spPr/>
    </dgm:pt>
    <dgm:pt modelId="{6712DBA7-7B69-4086-B75C-5E640F35CBD5}" type="pres">
      <dgm:prSet presAssocID="{CA123B3E-8720-474E-B548-1B7D74611051}" presName="Name10" presStyleLbl="parChTrans1D2" presStyleIdx="1" presStyleCnt="2"/>
      <dgm:spPr/>
    </dgm:pt>
    <dgm:pt modelId="{4B469E1D-DD0C-4D43-934A-1DB75E274929}" type="pres">
      <dgm:prSet presAssocID="{4174AEFD-ABDA-46EE-8E6F-B148F384337B}" presName="hierRoot2" presStyleCnt="0"/>
      <dgm:spPr/>
    </dgm:pt>
    <dgm:pt modelId="{9FB4915E-5F83-40CA-A9D8-332FBEEF93B7}" type="pres">
      <dgm:prSet presAssocID="{4174AEFD-ABDA-46EE-8E6F-B148F384337B}" presName="composite2" presStyleCnt="0"/>
      <dgm:spPr/>
    </dgm:pt>
    <dgm:pt modelId="{A0382C19-6AAA-4610-921A-D05038C9EE2D}" type="pres">
      <dgm:prSet presAssocID="{4174AEFD-ABDA-46EE-8E6F-B148F384337B}" presName="background2" presStyleLbl="node2" presStyleIdx="1" presStyleCnt="2"/>
      <dgm:spPr/>
    </dgm:pt>
    <dgm:pt modelId="{A742954F-5D59-4C47-94F0-EFDFFE8064C0}" type="pres">
      <dgm:prSet presAssocID="{4174AEFD-ABDA-46EE-8E6F-B148F384337B}" presName="text2" presStyleLbl="fgAcc2" presStyleIdx="1" presStyleCnt="2">
        <dgm:presLayoutVars>
          <dgm:chPref val="3"/>
        </dgm:presLayoutVars>
      </dgm:prSet>
      <dgm:spPr/>
    </dgm:pt>
    <dgm:pt modelId="{B09B9944-F7E0-4B71-A9EC-2708AA960EBC}" type="pres">
      <dgm:prSet presAssocID="{4174AEFD-ABDA-46EE-8E6F-B148F384337B}" presName="hierChild3" presStyleCnt="0"/>
      <dgm:spPr/>
    </dgm:pt>
    <dgm:pt modelId="{5A80A2B8-6317-4823-B56E-3428EE49AE8A}" type="pres">
      <dgm:prSet presAssocID="{F147849C-278B-41E6-B9D8-5F9B68A98A77}" presName="Name17" presStyleLbl="parChTrans1D3" presStyleIdx="2" presStyleCnt="3"/>
      <dgm:spPr/>
    </dgm:pt>
    <dgm:pt modelId="{6888BC40-48FC-41EC-AE01-C58C1CE1A8AE}" type="pres">
      <dgm:prSet presAssocID="{E3640797-FC5F-40F7-813F-32BE94DCE62A}" presName="hierRoot3" presStyleCnt="0"/>
      <dgm:spPr/>
    </dgm:pt>
    <dgm:pt modelId="{4ACE0C30-43B3-480D-A20C-2242253F164A}" type="pres">
      <dgm:prSet presAssocID="{E3640797-FC5F-40F7-813F-32BE94DCE62A}" presName="composite3" presStyleCnt="0"/>
      <dgm:spPr/>
    </dgm:pt>
    <dgm:pt modelId="{FA29C755-097E-4E1E-B89F-EB77599C4BCD}" type="pres">
      <dgm:prSet presAssocID="{E3640797-FC5F-40F7-813F-32BE94DCE62A}" presName="background3" presStyleLbl="node3" presStyleIdx="2" presStyleCnt="3"/>
      <dgm:spPr/>
    </dgm:pt>
    <dgm:pt modelId="{EC256E98-B7D2-4945-93D7-41F6F305EBE8}" type="pres">
      <dgm:prSet presAssocID="{E3640797-FC5F-40F7-813F-32BE94DCE62A}" presName="text3" presStyleLbl="fgAcc3" presStyleIdx="2" presStyleCnt="3" custLinFactNeighborX="1989" custLinFactNeighborY="6047">
        <dgm:presLayoutVars>
          <dgm:chPref val="3"/>
        </dgm:presLayoutVars>
      </dgm:prSet>
      <dgm:spPr/>
    </dgm:pt>
    <dgm:pt modelId="{C87E2543-397A-4727-8443-4B2680A60858}" type="pres">
      <dgm:prSet presAssocID="{E3640797-FC5F-40F7-813F-32BE94DCE62A}" presName="hierChild4" presStyleCnt="0"/>
      <dgm:spPr/>
    </dgm:pt>
  </dgm:ptLst>
  <dgm:cxnLst>
    <dgm:cxn modelId="{BE33C606-9B85-4C9A-99D1-5B4C5ECCA329}" type="presOf" srcId="{F147849C-278B-41E6-B9D8-5F9B68A98A77}" destId="{5A80A2B8-6317-4823-B56E-3428EE49AE8A}" srcOrd="0" destOrd="0" presId="urn:microsoft.com/office/officeart/2005/8/layout/hierarchy1"/>
    <dgm:cxn modelId="{52A1F110-3447-46C4-9097-D760225FC6AD}" type="presOf" srcId="{481A7731-38A4-45B7-89EC-8DBE9F861437}" destId="{E9BDAC22-5016-49A0-8595-F2A358227905}" srcOrd="0" destOrd="0" presId="urn:microsoft.com/office/officeart/2005/8/layout/hierarchy1"/>
    <dgm:cxn modelId="{AD9D991E-50CB-4E28-9D85-5AC112F6208D}" type="presOf" srcId="{4B4BAD67-833C-464A-BC45-CE59004B3D65}" destId="{632EFE3F-DB80-4CC6-9C96-9D24C31B9F0D}" srcOrd="0" destOrd="0" presId="urn:microsoft.com/office/officeart/2005/8/layout/hierarchy1"/>
    <dgm:cxn modelId="{01D9C926-D7DC-4D3C-8033-564046E3E712}" type="presOf" srcId="{98E82A18-ABB5-4DEC-925B-548311688BDC}" destId="{D4A48397-F3A8-4B87-B94C-B45EDB951B32}" srcOrd="0" destOrd="0" presId="urn:microsoft.com/office/officeart/2005/8/layout/hierarchy1"/>
    <dgm:cxn modelId="{20627E41-9C2C-4B15-BAD7-6BB30CB474BE}" srcId="{051FE90E-69BC-4DA4-9924-A04A4B5BD8B7}" destId="{4174AEFD-ABDA-46EE-8E6F-B148F384337B}" srcOrd="1" destOrd="0" parTransId="{CA123B3E-8720-474E-B548-1B7D74611051}" sibTransId="{83C8462A-3D24-4BCF-B1E2-702A8ECE84A2}"/>
    <dgm:cxn modelId="{AC430E66-AF2E-4313-9CC4-2BAD09C649AD}" srcId="{481A7731-38A4-45B7-89EC-8DBE9F861437}" destId="{98E82A18-ABB5-4DEC-925B-548311688BDC}" srcOrd="1" destOrd="0" parTransId="{6B958A7C-B9BF-4B3A-BF8B-9AC76A624320}" sibTransId="{75B8A93D-45F8-4FF7-A962-902235F3020D}"/>
    <dgm:cxn modelId="{75B2F86E-1420-4AC0-89E4-38CEAF917535}" srcId="{481A7731-38A4-45B7-89EC-8DBE9F861437}" destId="{4327B15C-4623-455F-BA61-267A9EACF2D4}" srcOrd="0" destOrd="0" parTransId="{7635D576-DABE-4275-BFA0-351E89D99DAA}" sibTransId="{90777332-D11A-4245-A0EB-0F0CD155C59B}"/>
    <dgm:cxn modelId="{AAC1B153-4791-4F10-A5D8-778CC144B0A6}" srcId="{051FE90E-69BC-4DA4-9924-A04A4B5BD8B7}" destId="{481A7731-38A4-45B7-89EC-8DBE9F861437}" srcOrd="0" destOrd="0" parTransId="{4B4BAD67-833C-464A-BC45-CE59004B3D65}" sibTransId="{4845124B-424A-45B9-8288-6E1A6DAA5F37}"/>
    <dgm:cxn modelId="{E2DD1576-7699-4E4F-A4B8-624AC33AC946}" type="presOf" srcId="{DC184F19-45FF-4E2B-B99D-900E4532663B}" destId="{45408F93-CB3A-4B88-8779-A5F3D8885D81}" srcOrd="0" destOrd="0" presId="urn:microsoft.com/office/officeart/2005/8/layout/hierarchy1"/>
    <dgm:cxn modelId="{5A797584-2000-4392-A4DE-48BB99EBAFF2}" srcId="{DC184F19-45FF-4E2B-B99D-900E4532663B}" destId="{051FE90E-69BC-4DA4-9924-A04A4B5BD8B7}" srcOrd="0" destOrd="0" parTransId="{1F956007-FE44-49A2-8FFC-D73ACB702500}" sibTransId="{1B391362-B62F-4E15-AEA0-9E7BEC137462}"/>
    <dgm:cxn modelId="{E4DA7991-3AC6-4064-94D7-47E24B93576C}" srcId="{4174AEFD-ABDA-46EE-8E6F-B148F384337B}" destId="{E3640797-FC5F-40F7-813F-32BE94DCE62A}" srcOrd="0" destOrd="0" parTransId="{F147849C-278B-41E6-B9D8-5F9B68A98A77}" sibTransId="{CBC6A387-E7E5-44AA-8B66-C1FFC69A18C2}"/>
    <dgm:cxn modelId="{02E9F897-2416-4941-8E4C-55A56EE60B76}" type="presOf" srcId="{E3640797-FC5F-40F7-813F-32BE94DCE62A}" destId="{EC256E98-B7D2-4945-93D7-41F6F305EBE8}" srcOrd="0" destOrd="0" presId="urn:microsoft.com/office/officeart/2005/8/layout/hierarchy1"/>
    <dgm:cxn modelId="{86E1EBAC-853A-4C95-8143-57F17779CED0}" type="presOf" srcId="{4174AEFD-ABDA-46EE-8E6F-B148F384337B}" destId="{A742954F-5D59-4C47-94F0-EFDFFE8064C0}" srcOrd="0" destOrd="0" presId="urn:microsoft.com/office/officeart/2005/8/layout/hierarchy1"/>
    <dgm:cxn modelId="{B255AFB9-74D2-410B-A754-419B2D2ED294}" type="presOf" srcId="{6B958A7C-B9BF-4B3A-BF8B-9AC76A624320}" destId="{F59BFFE7-954D-4C47-AEB7-4A027CC2998C}" srcOrd="0" destOrd="0" presId="urn:microsoft.com/office/officeart/2005/8/layout/hierarchy1"/>
    <dgm:cxn modelId="{5B55FEBB-C3A8-4235-8F99-B0EF9F9FF807}" type="presOf" srcId="{4327B15C-4623-455F-BA61-267A9EACF2D4}" destId="{D20D6482-A16B-4CF7-BE70-012BA05B8AC7}" srcOrd="0" destOrd="0" presId="urn:microsoft.com/office/officeart/2005/8/layout/hierarchy1"/>
    <dgm:cxn modelId="{8EBB3DBC-CC3F-46B1-90D2-1B758D0E92E3}" type="presOf" srcId="{7635D576-DABE-4275-BFA0-351E89D99DAA}" destId="{712537CE-D1D2-44B7-9BDF-E3B8594D83B5}" srcOrd="0" destOrd="0" presId="urn:microsoft.com/office/officeart/2005/8/layout/hierarchy1"/>
    <dgm:cxn modelId="{C044BDC2-37A9-4684-A772-0E00F709218B}" type="presOf" srcId="{051FE90E-69BC-4DA4-9924-A04A4B5BD8B7}" destId="{495CCCD1-D041-485C-8758-A8C974B9C4EB}" srcOrd="0" destOrd="0" presId="urn:microsoft.com/office/officeart/2005/8/layout/hierarchy1"/>
    <dgm:cxn modelId="{940543EB-F10D-4C55-84C0-2DF5F5AD99C0}" type="presOf" srcId="{CA123B3E-8720-474E-B548-1B7D74611051}" destId="{6712DBA7-7B69-4086-B75C-5E640F35CBD5}" srcOrd="0" destOrd="0" presId="urn:microsoft.com/office/officeart/2005/8/layout/hierarchy1"/>
    <dgm:cxn modelId="{64F5EA36-21F5-4B74-A860-B5D640F3496F}" type="presParOf" srcId="{45408F93-CB3A-4B88-8779-A5F3D8885D81}" destId="{F3083DA7-D98A-41D8-9AD9-520C8552E183}" srcOrd="0" destOrd="0" presId="urn:microsoft.com/office/officeart/2005/8/layout/hierarchy1"/>
    <dgm:cxn modelId="{27153D47-31E7-47D6-A3FA-3DBDFD8DB3C1}" type="presParOf" srcId="{F3083DA7-D98A-41D8-9AD9-520C8552E183}" destId="{B52BCA2D-13F1-446A-A7F4-0072E86472F8}" srcOrd="0" destOrd="0" presId="urn:microsoft.com/office/officeart/2005/8/layout/hierarchy1"/>
    <dgm:cxn modelId="{A86116DB-7194-4DB6-B022-851F61600C39}" type="presParOf" srcId="{B52BCA2D-13F1-446A-A7F4-0072E86472F8}" destId="{90F08FD4-9671-4FA3-97D2-92ED972D3A1E}" srcOrd="0" destOrd="0" presId="urn:microsoft.com/office/officeart/2005/8/layout/hierarchy1"/>
    <dgm:cxn modelId="{940CBA3C-7A64-4B4B-9830-C3EC29863EC4}" type="presParOf" srcId="{B52BCA2D-13F1-446A-A7F4-0072E86472F8}" destId="{495CCCD1-D041-485C-8758-A8C974B9C4EB}" srcOrd="1" destOrd="0" presId="urn:microsoft.com/office/officeart/2005/8/layout/hierarchy1"/>
    <dgm:cxn modelId="{D7EFFC44-429E-4788-9D5D-D0ACECB182DC}" type="presParOf" srcId="{F3083DA7-D98A-41D8-9AD9-520C8552E183}" destId="{198EFB5C-829A-4447-B228-C543563CFCFD}" srcOrd="1" destOrd="0" presId="urn:microsoft.com/office/officeart/2005/8/layout/hierarchy1"/>
    <dgm:cxn modelId="{3919E19A-40CC-4746-8853-FCEA10D30651}" type="presParOf" srcId="{198EFB5C-829A-4447-B228-C543563CFCFD}" destId="{632EFE3F-DB80-4CC6-9C96-9D24C31B9F0D}" srcOrd="0" destOrd="0" presId="urn:microsoft.com/office/officeart/2005/8/layout/hierarchy1"/>
    <dgm:cxn modelId="{3E21D83A-2CF7-4DBF-819C-3E012E76B1E9}" type="presParOf" srcId="{198EFB5C-829A-4447-B228-C543563CFCFD}" destId="{3D38666F-9B8D-4019-9EC6-AA44F82AE408}" srcOrd="1" destOrd="0" presId="urn:microsoft.com/office/officeart/2005/8/layout/hierarchy1"/>
    <dgm:cxn modelId="{F1AFED0A-4DCB-4813-AAC3-521B69E27A90}" type="presParOf" srcId="{3D38666F-9B8D-4019-9EC6-AA44F82AE408}" destId="{0E3B96C2-655D-4F6B-8861-85A93563BC6F}" srcOrd="0" destOrd="0" presId="urn:microsoft.com/office/officeart/2005/8/layout/hierarchy1"/>
    <dgm:cxn modelId="{1B86A3AD-F8BD-49FB-A758-42229EC286D2}" type="presParOf" srcId="{0E3B96C2-655D-4F6B-8861-85A93563BC6F}" destId="{9E551A08-D8A9-4F13-949D-79B13E5C0098}" srcOrd="0" destOrd="0" presId="urn:microsoft.com/office/officeart/2005/8/layout/hierarchy1"/>
    <dgm:cxn modelId="{F35C4C5A-8667-45C3-9434-9BBE311098DF}" type="presParOf" srcId="{0E3B96C2-655D-4F6B-8861-85A93563BC6F}" destId="{E9BDAC22-5016-49A0-8595-F2A358227905}" srcOrd="1" destOrd="0" presId="urn:microsoft.com/office/officeart/2005/8/layout/hierarchy1"/>
    <dgm:cxn modelId="{2CDC4C6C-AC10-4E42-ADD9-7A03F3E267FD}" type="presParOf" srcId="{3D38666F-9B8D-4019-9EC6-AA44F82AE408}" destId="{999B54AC-A2AA-41C6-B973-0FA02EA74D07}" srcOrd="1" destOrd="0" presId="urn:microsoft.com/office/officeart/2005/8/layout/hierarchy1"/>
    <dgm:cxn modelId="{27923C02-7FE4-44A5-BEC4-07665C525980}" type="presParOf" srcId="{999B54AC-A2AA-41C6-B973-0FA02EA74D07}" destId="{712537CE-D1D2-44B7-9BDF-E3B8594D83B5}" srcOrd="0" destOrd="0" presId="urn:microsoft.com/office/officeart/2005/8/layout/hierarchy1"/>
    <dgm:cxn modelId="{E70E6F5A-C31C-4A00-97C0-2E83AA4AEE3F}" type="presParOf" srcId="{999B54AC-A2AA-41C6-B973-0FA02EA74D07}" destId="{42E0D565-B47B-4024-8B56-93A5E9CFD75F}" srcOrd="1" destOrd="0" presId="urn:microsoft.com/office/officeart/2005/8/layout/hierarchy1"/>
    <dgm:cxn modelId="{421F0AC2-BC3D-4726-977C-42A4DF95726A}" type="presParOf" srcId="{42E0D565-B47B-4024-8B56-93A5E9CFD75F}" destId="{A096F55B-0E39-4F07-897D-B9F7A835193E}" srcOrd="0" destOrd="0" presId="urn:microsoft.com/office/officeart/2005/8/layout/hierarchy1"/>
    <dgm:cxn modelId="{45D19AF4-6C56-4DE4-B5DD-4D6B063801F3}" type="presParOf" srcId="{A096F55B-0E39-4F07-897D-B9F7A835193E}" destId="{C29D94E6-1FD1-4859-9798-103C7647714C}" srcOrd="0" destOrd="0" presId="urn:microsoft.com/office/officeart/2005/8/layout/hierarchy1"/>
    <dgm:cxn modelId="{5DE7CAB8-4324-44FB-A829-1FA376E2F327}" type="presParOf" srcId="{A096F55B-0E39-4F07-897D-B9F7A835193E}" destId="{D20D6482-A16B-4CF7-BE70-012BA05B8AC7}" srcOrd="1" destOrd="0" presId="urn:microsoft.com/office/officeart/2005/8/layout/hierarchy1"/>
    <dgm:cxn modelId="{DE6DE885-A938-4039-8ADD-5C15FD821AD6}" type="presParOf" srcId="{42E0D565-B47B-4024-8B56-93A5E9CFD75F}" destId="{749F6694-121A-42D0-BACB-523003517287}" srcOrd="1" destOrd="0" presId="urn:microsoft.com/office/officeart/2005/8/layout/hierarchy1"/>
    <dgm:cxn modelId="{4628A40B-C5ED-4331-93DA-7AE1972235E5}" type="presParOf" srcId="{999B54AC-A2AA-41C6-B973-0FA02EA74D07}" destId="{F59BFFE7-954D-4C47-AEB7-4A027CC2998C}" srcOrd="2" destOrd="0" presId="urn:microsoft.com/office/officeart/2005/8/layout/hierarchy1"/>
    <dgm:cxn modelId="{9F37FD95-D0F0-43DE-852A-386D6019C6D5}" type="presParOf" srcId="{999B54AC-A2AA-41C6-B973-0FA02EA74D07}" destId="{8D9603CA-D670-45CA-88FF-2D497D1BAFAE}" srcOrd="3" destOrd="0" presId="urn:microsoft.com/office/officeart/2005/8/layout/hierarchy1"/>
    <dgm:cxn modelId="{3DE35D3B-D5B8-4CFD-82CD-4C3C6B3E46BC}" type="presParOf" srcId="{8D9603CA-D670-45CA-88FF-2D497D1BAFAE}" destId="{1D796067-0C2D-41F3-92C9-C81B4A416980}" srcOrd="0" destOrd="0" presId="urn:microsoft.com/office/officeart/2005/8/layout/hierarchy1"/>
    <dgm:cxn modelId="{48D2501A-5260-4A94-B8C3-05F841D2C5F8}" type="presParOf" srcId="{1D796067-0C2D-41F3-92C9-C81B4A416980}" destId="{84FFF11A-0701-4446-B8D5-81A1D91ECB6E}" srcOrd="0" destOrd="0" presId="urn:microsoft.com/office/officeart/2005/8/layout/hierarchy1"/>
    <dgm:cxn modelId="{B495872F-F0CD-4C80-9859-7637A90312F2}" type="presParOf" srcId="{1D796067-0C2D-41F3-92C9-C81B4A416980}" destId="{D4A48397-F3A8-4B87-B94C-B45EDB951B32}" srcOrd="1" destOrd="0" presId="urn:microsoft.com/office/officeart/2005/8/layout/hierarchy1"/>
    <dgm:cxn modelId="{B10B8C4A-8192-47CB-ADEB-9D7DEFCB476A}" type="presParOf" srcId="{8D9603CA-D670-45CA-88FF-2D497D1BAFAE}" destId="{19A8FF2F-17BE-4447-8F41-F5A99C46EE8B}" srcOrd="1" destOrd="0" presId="urn:microsoft.com/office/officeart/2005/8/layout/hierarchy1"/>
    <dgm:cxn modelId="{16860D52-302A-49E8-9247-9FC62D86B9DD}" type="presParOf" srcId="{198EFB5C-829A-4447-B228-C543563CFCFD}" destId="{6712DBA7-7B69-4086-B75C-5E640F35CBD5}" srcOrd="2" destOrd="0" presId="urn:microsoft.com/office/officeart/2005/8/layout/hierarchy1"/>
    <dgm:cxn modelId="{42AE73A7-9A2D-45BC-8FAA-A077C6E3E188}" type="presParOf" srcId="{198EFB5C-829A-4447-B228-C543563CFCFD}" destId="{4B469E1D-DD0C-4D43-934A-1DB75E274929}" srcOrd="3" destOrd="0" presId="urn:microsoft.com/office/officeart/2005/8/layout/hierarchy1"/>
    <dgm:cxn modelId="{5DBE6A96-42D4-496A-B053-B237459BDED8}" type="presParOf" srcId="{4B469E1D-DD0C-4D43-934A-1DB75E274929}" destId="{9FB4915E-5F83-40CA-A9D8-332FBEEF93B7}" srcOrd="0" destOrd="0" presId="urn:microsoft.com/office/officeart/2005/8/layout/hierarchy1"/>
    <dgm:cxn modelId="{D3A7E7BD-C60D-43B4-AE69-6F036E7CC9E4}" type="presParOf" srcId="{9FB4915E-5F83-40CA-A9D8-332FBEEF93B7}" destId="{A0382C19-6AAA-4610-921A-D05038C9EE2D}" srcOrd="0" destOrd="0" presId="urn:microsoft.com/office/officeart/2005/8/layout/hierarchy1"/>
    <dgm:cxn modelId="{13765CF9-30E7-4899-9794-CDC4AC90F0A1}" type="presParOf" srcId="{9FB4915E-5F83-40CA-A9D8-332FBEEF93B7}" destId="{A742954F-5D59-4C47-94F0-EFDFFE8064C0}" srcOrd="1" destOrd="0" presId="urn:microsoft.com/office/officeart/2005/8/layout/hierarchy1"/>
    <dgm:cxn modelId="{7137FD74-C2E3-4956-A5E2-10C86D7A2693}" type="presParOf" srcId="{4B469E1D-DD0C-4D43-934A-1DB75E274929}" destId="{B09B9944-F7E0-4B71-A9EC-2708AA960EBC}" srcOrd="1" destOrd="0" presId="urn:microsoft.com/office/officeart/2005/8/layout/hierarchy1"/>
    <dgm:cxn modelId="{AA56089C-6893-4B3B-850C-E64B7902E488}" type="presParOf" srcId="{B09B9944-F7E0-4B71-A9EC-2708AA960EBC}" destId="{5A80A2B8-6317-4823-B56E-3428EE49AE8A}" srcOrd="0" destOrd="0" presId="urn:microsoft.com/office/officeart/2005/8/layout/hierarchy1"/>
    <dgm:cxn modelId="{AD7FFF65-4957-4525-AF97-FFE14C7B523F}" type="presParOf" srcId="{B09B9944-F7E0-4B71-A9EC-2708AA960EBC}" destId="{6888BC40-48FC-41EC-AE01-C58C1CE1A8AE}" srcOrd="1" destOrd="0" presId="urn:microsoft.com/office/officeart/2005/8/layout/hierarchy1"/>
    <dgm:cxn modelId="{063A0D66-70E1-4AB3-8E96-E7C13523A0FF}" type="presParOf" srcId="{6888BC40-48FC-41EC-AE01-C58C1CE1A8AE}" destId="{4ACE0C30-43B3-480D-A20C-2242253F164A}" srcOrd="0" destOrd="0" presId="urn:microsoft.com/office/officeart/2005/8/layout/hierarchy1"/>
    <dgm:cxn modelId="{3124F7F5-8A06-4E1D-84D6-6E88130B8783}" type="presParOf" srcId="{4ACE0C30-43B3-480D-A20C-2242253F164A}" destId="{FA29C755-097E-4E1E-B89F-EB77599C4BCD}" srcOrd="0" destOrd="0" presId="urn:microsoft.com/office/officeart/2005/8/layout/hierarchy1"/>
    <dgm:cxn modelId="{25B2FB78-AEC6-4F45-B492-3AAEFEB7727D}" type="presParOf" srcId="{4ACE0C30-43B3-480D-A20C-2242253F164A}" destId="{EC256E98-B7D2-4945-93D7-41F6F305EBE8}" srcOrd="1" destOrd="0" presId="urn:microsoft.com/office/officeart/2005/8/layout/hierarchy1"/>
    <dgm:cxn modelId="{08A1C3E5-ADCA-4A22-8F16-D277B72DD390}" type="presParOf" srcId="{6888BC40-48FC-41EC-AE01-C58C1CE1A8AE}" destId="{C87E2543-397A-4727-8443-4B2680A6085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FC83FA-A316-4565-86CB-F2C452FDC7D6}">
      <dsp:nvSpPr>
        <dsp:cNvPr id="0" name=""/>
        <dsp:cNvSpPr/>
      </dsp:nvSpPr>
      <dsp:spPr>
        <a:xfrm>
          <a:off x="4518205" y="1934482"/>
          <a:ext cx="1614903" cy="1349050"/>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Causes of Absenteeism</a:t>
          </a:r>
        </a:p>
      </dsp:txBody>
      <dsp:txXfrm>
        <a:off x="4781255" y="2154227"/>
        <a:ext cx="1088803" cy="909560"/>
      </dsp:txXfrm>
    </dsp:sp>
    <dsp:sp modelId="{1314830A-C0B2-418F-B5B6-B7D448511A80}">
      <dsp:nvSpPr>
        <dsp:cNvPr id="0" name=""/>
        <dsp:cNvSpPr/>
      </dsp:nvSpPr>
      <dsp:spPr>
        <a:xfrm>
          <a:off x="5500225" y="864796"/>
          <a:ext cx="818773" cy="70548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74595B-8B45-46CF-ABD3-62409598D184}">
      <dsp:nvSpPr>
        <dsp:cNvPr id="0" name=""/>
        <dsp:cNvSpPr/>
      </dsp:nvSpPr>
      <dsp:spPr>
        <a:xfrm>
          <a:off x="4341221" y="55582"/>
          <a:ext cx="1778384" cy="1538511"/>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Pregnancy and Maternity Leave</a:t>
          </a:r>
          <a:endParaRPr lang="en-US" sz="1400" kern="1200" dirty="0"/>
        </a:p>
      </dsp:txBody>
      <dsp:txXfrm>
        <a:off x="4635937" y="310546"/>
        <a:ext cx="1188952" cy="1028583"/>
      </dsp:txXfrm>
    </dsp:sp>
    <dsp:sp modelId="{EAD41A79-DDC3-43CB-8020-B6CEB83B47A4}">
      <dsp:nvSpPr>
        <dsp:cNvPr id="0" name=""/>
        <dsp:cNvSpPr/>
      </dsp:nvSpPr>
      <dsp:spPr>
        <a:xfrm>
          <a:off x="6455797" y="2183671"/>
          <a:ext cx="818773" cy="70548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F77E5C-D090-44C2-A89E-D4C88FFA8E13}">
      <dsp:nvSpPr>
        <dsp:cNvPr id="0" name=""/>
        <dsp:cNvSpPr/>
      </dsp:nvSpPr>
      <dsp:spPr>
        <a:xfrm>
          <a:off x="5972206" y="1147067"/>
          <a:ext cx="1778384" cy="1248117"/>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Minor illnesses</a:t>
          </a:r>
          <a:endParaRPr lang="en-US" sz="1400" kern="1200" dirty="0"/>
        </a:p>
      </dsp:txBody>
      <dsp:txXfrm>
        <a:off x="6239267" y="1334497"/>
        <a:ext cx="1244262" cy="873257"/>
      </dsp:txXfrm>
    </dsp:sp>
    <dsp:sp modelId="{88A62EAA-2252-4AC3-B529-B5E7EB1F20D2}">
      <dsp:nvSpPr>
        <dsp:cNvPr id="0" name=""/>
        <dsp:cNvSpPr/>
      </dsp:nvSpPr>
      <dsp:spPr>
        <a:xfrm>
          <a:off x="8791523" y="3182123"/>
          <a:ext cx="818773" cy="70548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3D71A0-BE0D-4E95-9FEF-990663442974}">
      <dsp:nvSpPr>
        <dsp:cNvPr id="0" name=""/>
        <dsp:cNvSpPr/>
      </dsp:nvSpPr>
      <dsp:spPr>
        <a:xfrm>
          <a:off x="6383902" y="2895600"/>
          <a:ext cx="954992" cy="1471632"/>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Injuries</a:t>
          </a:r>
          <a:endParaRPr lang="en-US" sz="1400" kern="1200" dirty="0"/>
        </a:p>
      </dsp:txBody>
      <dsp:txXfrm>
        <a:off x="6560114" y="3167141"/>
        <a:ext cx="602568" cy="928550"/>
      </dsp:txXfrm>
    </dsp:sp>
    <dsp:sp modelId="{7A96D419-2BD5-4043-8673-75574B02B0AE}">
      <dsp:nvSpPr>
        <dsp:cNvPr id="0" name=""/>
        <dsp:cNvSpPr/>
      </dsp:nvSpPr>
      <dsp:spPr>
        <a:xfrm>
          <a:off x="915104" y="2716572"/>
          <a:ext cx="818773" cy="70548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BDE92D-1F76-4F33-A680-BBFE6D2809B7}">
      <dsp:nvSpPr>
        <dsp:cNvPr id="0" name=""/>
        <dsp:cNvSpPr/>
      </dsp:nvSpPr>
      <dsp:spPr>
        <a:xfrm rot="10800000" flipV="1">
          <a:off x="4432826" y="3532229"/>
          <a:ext cx="1778384" cy="1316180"/>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Severe medical conditions</a:t>
          </a:r>
          <a:endParaRPr lang="en-US" sz="1400" kern="1200" dirty="0">
            <a:latin typeface="Times New Roman" panose="02020603050405020304" pitchFamily="18" charset="0"/>
            <a:cs typeface="Times New Roman" panose="02020603050405020304" pitchFamily="18" charset="0"/>
          </a:endParaRPr>
        </a:p>
      </dsp:txBody>
      <dsp:txXfrm rot="-10800000">
        <a:off x="4706369" y="3734678"/>
        <a:ext cx="1231298" cy="911282"/>
      </dsp:txXfrm>
    </dsp:sp>
    <dsp:sp modelId="{FC739FA7-3790-4DB2-8098-20D3BD9A2763}">
      <dsp:nvSpPr>
        <dsp:cNvPr id="0" name=""/>
        <dsp:cNvSpPr/>
      </dsp:nvSpPr>
      <dsp:spPr>
        <a:xfrm>
          <a:off x="3174141" y="2508626"/>
          <a:ext cx="818773" cy="70548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5B281F-E6F3-40F9-BC60-8CE48E81E58A}">
      <dsp:nvSpPr>
        <dsp:cNvPr id="0" name=""/>
        <dsp:cNvSpPr/>
      </dsp:nvSpPr>
      <dsp:spPr>
        <a:xfrm>
          <a:off x="2702665" y="2863219"/>
          <a:ext cx="1778384" cy="1538511"/>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Stress</a:t>
          </a:r>
          <a:endParaRPr lang="en-US" sz="1400" kern="1200" dirty="0"/>
        </a:p>
      </dsp:txBody>
      <dsp:txXfrm>
        <a:off x="2997381" y="3118183"/>
        <a:ext cx="1188952" cy="1028583"/>
      </dsp:txXfrm>
    </dsp:sp>
    <dsp:sp modelId="{DA8713E8-2FC2-40F0-B64D-05F27A1D3D4B}">
      <dsp:nvSpPr>
        <dsp:cNvPr id="0" name=""/>
        <dsp:cNvSpPr/>
      </dsp:nvSpPr>
      <dsp:spPr>
        <a:xfrm>
          <a:off x="2702665" y="999753"/>
          <a:ext cx="1778384" cy="1538511"/>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Alcohol- or drug-related conditions</a:t>
          </a:r>
          <a:endParaRPr lang="en-US" sz="1400" kern="1200" dirty="0"/>
        </a:p>
      </dsp:txBody>
      <dsp:txXfrm>
        <a:off x="2997381" y="1254717"/>
        <a:ext cx="1188952" cy="10285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80A2B8-6317-4823-B56E-3428EE49AE8A}">
      <dsp:nvSpPr>
        <dsp:cNvPr id="0" name=""/>
        <dsp:cNvSpPr/>
      </dsp:nvSpPr>
      <dsp:spPr>
        <a:xfrm>
          <a:off x="7938714" y="3177813"/>
          <a:ext cx="91440" cy="594259"/>
        </a:xfrm>
        <a:custGeom>
          <a:avLst/>
          <a:gdLst/>
          <a:ahLst/>
          <a:cxnLst/>
          <a:rect l="0" t="0" r="0" b="0"/>
          <a:pathLst>
            <a:path>
              <a:moveTo>
                <a:pt x="45720" y="0"/>
              </a:moveTo>
              <a:lnTo>
                <a:pt x="45720" y="405805"/>
              </a:lnTo>
              <a:lnTo>
                <a:pt x="86182" y="405805"/>
              </a:lnTo>
              <a:lnTo>
                <a:pt x="86182" y="594259"/>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712DBA7-7B69-4086-B75C-5E640F35CBD5}">
      <dsp:nvSpPr>
        <dsp:cNvPr id="0" name=""/>
        <dsp:cNvSpPr/>
      </dsp:nvSpPr>
      <dsp:spPr>
        <a:xfrm>
          <a:off x="6119664" y="1294396"/>
          <a:ext cx="1864769" cy="591640"/>
        </a:xfrm>
        <a:custGeom>
          <a:avLst/>
          <a:gdLst/>
          <a:ahLst/>
          <a:cxnLst/>
          <a:rect l="0" t="0" r="0" b="0"/>
          <a:pathLst>
            <a:path>
              <a:moveTo>
                <a:pt x="0" y="0"/>
              </a:moveTo>
              <a:lnTo>
                <a:pt x="0" y="403185"/>
              </a:lnTo>
              <a:lnTo>
                <a:pt x="1864769" y="403185"/>
              </a:lnTo>
              <a:lnTo>
                <a:pt x="1864769" y="59164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59BFFE7-954D-4C47-AEB7-4A027CC2998C}">
      <dsp:nvSpPr>
        <dsp:cNvPr id="0" name=""/>
        <dsp:cNvSpPr/>
      </dsp:nvSpPr>
      <dsp:spPr>
        <a:xfrm>
          <a:off x="4254894" y="3177813"/>
          <a:ext cx="1243179" cy="591640"/>
        </a:xfrm>
        <a:custGeom>
          <a:avLst/>
          <a:gdLst/>
          <a:ahLst/>
          <a:cxnLst/>
          <a:rect l="0" t="0" r="0" b="0"/>
          <a:pathLst>
            <a:path>
              <a:moveTo>
                <a:pt x="0" y="0"/>
              </a:moveTo>
              <a:lnTo>
                <a:pt x="0" y="403185"/>
              </a:lnTo>
              <a:lnTo>
                <a:pt x="1243179" y="403185"/>
              </a:lnTo>
              <a:lnTo>
                <a:pt x="1243179" y="59164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12537CE-D1D2-44B7-9BDF-E3B8594D83B5}">
      <dsp:nvSpPr>
        <dsp:cNvPr id="0" name=""/>
        <dsp:cNvSpPr/>
      </dsp:nvSpPr>
      <dsp:spPr>
        <a:xfrm>
          <a:off x="3011714" y="3177813"/>
          <a:ext cx="1243179" cy="591640"/>
        </a:xfrm>
        <a:custGeom>
          <a:avLst/>
          <a:gdLst/>
          <a:ahLst/>
          <a:cxnLst/>
          <a:rect l="0" t="0" r="0" b="0"/>
          <a:pathLst>
            <a:path>
              <a:moveTo>
                <a:pt x="1243179" y="0"/>
              </a:moveTo>
              <a:lnTo>
                <a:pt x="1243179" y="403185"/>
              </a:lnTo>
              <a:lnTo>
                <a:pt x="0" y="403185"/>
              </a:lnTo>
              <a:lnTo>
                <a:pt x="0" y="591640"/>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32EFE3F-DB80-4CC6-9C96-9D24C31B9F0D}">
      <dsp:nvSpPr>
        <dsp:cNvPr id="0" name=""/>
        <dsp:cNvSpPr/>
      </dsp:nvSpPr>
      <dsp:spPr>
        <a:xfrm>
          <a:off x="4254894" y="1294396"/>
          <a:ext cx="1864769" cy="591640"/>
        </a:xfrm>
        <a:custGeom>
          <a:avLst/>
          <a:gdLst/>
          <a:ahLst/>
          <a:cxnLst/>
          <a:rect l="0" t="0" r="0" b="0"/>
          <a:pathLst>
            <a:path>
              <a:moveTo>
                <a:pt x="1864769" y="0"/>
              </a:moveTo>
              <a:lnTo>
                <a:pt x="1864769" y="403185"/>
              </a:lnTo>
              <a:lnTo>
                <a:pt x="0" y="403185"/>
              </a:lnTo>
              <a:lnTo>
                <a:pt x="0" y="59164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0F08FD4-9671-4FA3-97D2-92ED972D3A1E}">
      <dsp:nvSpPr>
        <dsp:cNvPr id="0" name=""/>
        <dsp:cNvSpPr/>
      </dsp:nvSpPr>
      <dsp:spPr>
        <a:xfrm>
          <a:off x="5102517" y="2619"/>
          <a:ext cx="2034294" cy="129177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5CCCD1-D041-485C-8758-A8C974B9C4EB}">
      <dsp:nvSpPr>
        <dsp:cNvPr id="0" name=""/>
        <dsp:cNvSpPr/>
      </dsp:nvSpPr>
      <dsp:spPr>
        <a:xfrm>
          <a:off x="5328550" y="217350"/>
          <a:ext cx="2034294" cy="129177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Times New Roman" panose="02020603050405020304" pitchFamily="18" charset="0"/>
              <a:cs typeface="Times New Roman" panose="02020603050405020304" pitchFamily="18" charset="0"/>
            </a:rPr>
            <a:t>Effects of Absenteeism</a:t>
          </a:r>
          <a:endParaRPr lang="en-US" sz="1900" kern="1200" dirty="0"/>
        </a:p>
      </dsp:txBody>
      <dsp:txXfrm>
        <a:off x="5366385" y="255185"/>
        <a:ext cx="1958624" cy="1216106"/>
      </dsp:txXfrm>
    </dsp:sp>
    <dsp:sp modelId="{9E551A08-D8A9-4F13-949D-79B13E5C0098}">
      <dsp:nvSpPr>
        <dsp:cNvPr id="0" name=""/>
        <dsp:cNvSpPr/>
      </dsp:nvSpPr>
      <dsp:spPr>
        <a:xfrm>
          <a:off x="3237747" y="1886036"/>
          <a:ext cx="2034294" cy="129177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BDAC22-5016-49A0-8595-F2A358227905}">
      <dsp:nvSpPr>
        <dsp:cNvPr id="0" name=""/>
        <dsp:cNvSpPr/>
      </dsp:nvSpPr>
      <dsp:spPr>
        <a:xfrm>
          <a:off x="3463780" y="2100768"/>
          <a:ext cx="2034294" cy="129177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Economic Loss</a:t>
          </a:r>
          <a:endParaRPr lang="en-US" sz="1900" kern="1200" dirty="0"/>
        </a:p>
      </dsp:txBody>
      <dsp:txXfrm>
        <a:off x="3501615" y="2138603"/>
        <a:ext cx="1958624" cy="1216106"/>
      </dsp:txXfrm>
    </dsp:sp>
    <dsp:sp modelId="{C29D94E6-1FD1-4859-9798-103C7647714C}">
      <dsp:nvSpPr>
        <dsp:cNvPr id="0" name=""/>
        <dsp:cNvSpPr/>
      </dsp:nvSpPr>
      <dsp:spPr>
        <a:xfrm>
          <a:off x="1994567" y="3769454"/>
          <a:ext cx="2034294" cy="129177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0D6482-A16B-4CF7-BE70-012BA05B8AC7}">
      <dsp:nvSpPr>
        <dsp:cNvPr id="0" name=""/>
        <dsp:cNvSpPr/>
      </dsp:nvSpPr>
      <dsp:spPr>
        <a:xfrm>
          <a:off x="2220600" y="3984185"/>
          <a:ext cx="2034294" cy="129177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Workplace abuse</a:t>
          </a:r>
          <a:endParaRPr lang="en-US" sz="1900" kern="1200" dirty="0"/>
        </a:p>
      </dsp:txBody>
      <dsp:txXfrm>
        <a:off x="2258435" y="4022020"/>
        <a:ext cx="1958624" cy="1216106"/>
      </dsp:txXfrm>
    </dsp:sp>
    <dsp:sp modelId="{84FFF11A-0701-4446-B8D5-81A1D91ECB6E}">
      <dsp:nvSpPr>
        <dsp:cNvPr id="0" name=""/>
        <dsp:cNvSpPr/>
      </dsp:nvSpPr>
      <dsp:spPr>
        <a:xfrm>
          <a:off x="4480927" y="3769454"/>
          <a:ext cx="2034294" cy="129177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A48397-F3A8-4B87-B94C-B45EDB951B32}">
      <dsp:nvSpPr>
        <dsp:cNvPr id="0" name=""/>
        <dsp:cNvSpPr/>
      </dsp:nvSpPr>
      <dsp:spPr>
        <a:xfrm>
          <a:off x="4706960" y="3984185"/>
          <a:ext cx="2034294" cy="129177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Weak supervision and control</a:t>
          </a:r>
          <a:endParaRPr lang="en-US" sz="1900" kern="1200" dirty="0">
            <a:latin typeface="Times New Roman" panose="02020603050405020304" pitchFamily="18" charset="0"/>
            <a:cs typeface="Times New Roman" panose="02020603050405020304" pitchFamily="18" charset="0"/>
          </a:endParaRPr>
        </a:p>
        <a:p>
          <a:pPr marL="0" lvl="0" indent="0" algn="ctr" defTabSz="844550">
            <a:lnSpc>
              <a:spcPct val="90000"/>
            </a:lnSpc>
            <a:spcBef>
              <a:spcPct val="0"/>
            </a:spcBef>
            <a:spcAft>
              <a:spcPct val="35000"/>
            </a:spcAft>
            <a:buNone/>
          </a:pPr>
          <a:endParaRPr lang="en-US" sz="1900" kern="1200" dirty="0"/>
        </a:p>
      </dsp:txBody>
      <dsp:txXfrm>
        <a:off x="4744795" y="4022020"/>
        <a:ext cx="1958624" cy="1216106"/>
      </dsp:txXfrm>
    </dsp:sp>
    <dsp:sp modelId="{A0382C19-6AAA-4610-921A-D05038C9EE2D}">
      <dsp:nvSpPr>
        <dsp:cNvPr id="0" name=""/>
        <dsp:cNvSpPr/>
      </dsp:nvSpPr>
      <dsp:spPr>
        <a:xfrm>
          <a:off x="6967287" y="1886036"/>
          <a:ext cx="2034294" cy="129177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42954F-5D59-4C47-94F0-EFDFFE8064C0}">
      <dsp:nvSpPr>
        <dsp:cNvPr id="0" name=""/>
        <dsp:cNvSpPr/>
      </dsp:nvSpPr>
      <dsp:spPr>
        <a:xfrm>
          <a:off x="7193320" y="2100768"/>
          <a:ext cx="2034294" cy="129177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Unmet expectations</a:t>
          </a:r>
          <a:endParaRPr lang="en-US" sz="1900" kern="1200" dirty="0"/>
        </a:p>
      </dsp:txBody>
      <dsp:txXfrm>
        <a:off x="7231155" y="2138603"/>
        <a:ext cx="1958624" cy="1216106"/>
      </dsp:txXfrm>
    </dsp:sp>
    <dsp:sp modelId="{FA29C755-097E-4E1E-B89F-EB77599C4BCD}">
      <dsp:nvSpPr>
        <dsp:cNvPr id="0" name=""/>
        <dsp:cNvSpPr/>
      </dsp:nvSpPr>
      <dsp:spPr>
        <a:xfrm>
          <a:off x="7007749" y="3772073"/>
          <a:ext cx="2034294" cy="129177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256E98-B7D2-4945-93D7-41F6F305EBE8}">
      <dsp:nvSpPr>
        <dsp:cNvPr id="0" name=""/>
        <dsp:cNvSpPr/>
      </dsp:nvSpPr>
      <dsp:spPr>
        <a:xfrm>
          <a:off x="7233782" y="3986805"/>
          <a:ext cx="2034294" cy="129177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Loss of workforce and willingness to work</a:t>
          </a:r>
        </a:p>
      </dsp:txBody>
      <dsp:txXfrm>
        <a:off x="7271617" y="4024640"/>
        <a:ext cx="1958624" cy="1216106"/>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32DF9A-6AA6-4108-BDA5-DD27AA1BC421}" type="datetimeFigureOut">
              <a:rPr lang="en-US" smtClean="0"/>
              <a:pPr/>
              <a:t>3/12/2022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791880-94BA-4B4E-BB37-C187A0209A16}" type="slidenum">
              <a:rPr lang="en-US" smtClean="0"/>
              <a:pPr/>
              <a:t>‹#›</a:t>
            </a:fld>
            <a:endParaRPr lang="en-US"/>
          </a:p>
        </p:txBody>
      </p:sp>
    </p:spTree>
    <p:extLst>
      <p:ext uri="{BB962C8B-B14F-4D97-AF65-F5344CB8AC3E}">
        <p14:creationId xmlns:p14="http://schemas.microsoft.com/office/powerpoint/2010/main" val="874686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When any problem cross</a:t>
            </a:r>
            <a:r>
              <a:rPr lang="en-US" baseline="0" dirty="0">
                <a:latin typeface="Times New Roman" panose="02020603050405020304" pitchFamily="18" charset="0"/>
                <a:cs typeface="Times New Roman" panose="02020603050405020304" pitchFamily="18" charset="0"/>
              </a:rPr>
              <a:t> the normal stage ,then it is very difficult to control the problem. So, every company has to think about this very consciously.</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A791880-94BA-4B4E-BB37-C187A0209A16}" type="slidenum">
              <a:rPr lang="en-US" smtClean="0"/>
              <a:pPr/>
              <a:t>2</a:t>
            </a:fld>
            <a:endParaRPr lang="en-US"/>
          </a:p>
        </p:txBody>
      </p:sp>
    </p:spTree>
    <p:extLst>
      <p:ext uri="{BB962C8B-B14F-4D97-AF65-F5344CB8AC3E}">
        <p14:creationId xmlns:p14="http://schemas.microsoft.com/office/powerpoint/2010/main" val="7531352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It is</a:t>
            </a:r>
            <a:r>
              <a:rPr lang="en-US" sz="1200" baseline="0" dirty="0">
                <a:latin typeface="Times New Roman" panose="02020603050405020304" pitchFamily="18" charset="0"/>
                <a:cs typeface="Times New Roman" panose="02020603050405020304" pitchFamily="18" charset="0"/>
              </a:rPr>
              <a:t> horrible that the annual loss productivity worth is around </a:t>
            </a:r>
            <a:r>
              <a:rPr lang="en-US" sz="1200" dirty="0">
                <a:effectLst/>
                <a:latin typeface="Times New Roman" panose="02020603050405020304" pitchFamily="18" charset="0"/>
                <a:cs typeface="Times New Roman" panose="02020603050405020304" pitchFamily="18" charset="0"/>
              </a:rPr>
              <a:t>$67.4 and it has a huge negative</a:t>
            </a:r>
            <a:r>
              <a:rPr lang="en-US" sz="1200" baseline="0" dirty="0">
                <a:effectLst/>
                <a:latin typeface="Times New Roman" panose="02020603050405020304" pitchFamily="18" charset="0"/>
                <a:cs typeface="Times New Roman" panose="02020603050405020304" pitchFamily="18" charset="0"/>
              </a:rPr>
              <a:t> impact for the UK company. By taking effective and required steps , only this loss can be minimized. The </a:t>
            </a:r>
            <a:r>
              <a:rPr lang="en-US" sz="1200" baseline="0" dirty="0" err="1">
                <a:effectLst/>
                <a:latin typeface="Times New Roman" panose="02020603050405020304" pitchFamily="18" charset="0"/>
                <a:cs typeface="Times New Roman" panose="02020603050405020304" pitchFamily="18" charset="0"/>
              </a:rPr>
              <a:t>administra</a:t>
            </a:r>
            <a:r>
              <a:rPr lang="en-US" sz="1200" baseline="0" dirty="0">
                <a:effectLst/>
                <a:latin typeface="Times New Roman" panose="02020603050405020304" pitchFamily="18" charset="0"/>
                <a:cs typeface="Times New Roman" panose="02020603050405020304" pitchFamily="18" charset="0"/>
              </a:rPr>
              <a:t> of the country and the HRM of a company have to generate effective roles and regulations for this issue. </a:t>
            </a:r>
            <a:endParaRPr lang="en-US" sz="1200" dirty="0">
              <a:effectLst/>
              <a:latin typeface="Times New Roman" panose="02020603050405020304" pitchFamily="18" charset="0"/>
              <a:ea typeface="Century Gothic" panose="020B0502020202020204" pitchFamily="34" charset="0"/>
              <a:cs typeface="Times New Roman" panose="02020603050405020304" pitchFamily="18" charset="0"/>
            </a:endParaRPr>
          </a:p>
          <a:p>
            <a:pPr algn="just"/>
            <a:r>
              <a:rPr lang="en-US" sz="1200" baseline="0" dirty="0">
                <a:latin typeface="Times New Roman" panose="02020603050405020304" pitchFamily="18" charset="0"/>
                <a:cs typeface="Times New Roman" panose="02020603050405020304" pitchFamily="18" charset="0"/>
              </a:rPr>
              <a:t> of the </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A791880-94BA-4B4E-BB37-C187A0209A16}" type="slidenum">
              <a:rPr lang="en-US" smtClean="0"/>
              <a:pPr/>
              <a:t>3</a:t>
            </a:fld>
            <a:endParaRPr lang="en-US"/>
          </a:p>
        </p:txBody>
      </p:sp>
    </p:spTree>
    <p:extLst>
      <p:ext uri="{BB962C8B-B14F-4D97-AF65-F5344CB8AC3E}">
        <p14:creationId xmlns:p14="http://schemas.microsoft.com/office/powerpoint/2010/main" val="1631371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Focusing on PESTLE</a:t>
            </a:r>
            <a:r>
              <a:rPr lang="en-US" baseline="0" dirty="0">
                <a:latin typeface="Times New Roman" panose="02020603050405020304" pitchFamily="18" charset="0"/>
                <a:cs typeface="Times New Roman" panose="02020603050405020304" pitchFamily="18" charset="0"/>
              </a:rPr>
              <a:t> analysis included factors, an organization can take effective decision to control this problem  later. Though it is difficult to solve all problems at a time, primary </a:t>
            </a:r>
            <a:r>
              <a:rPr lang="en-US" baseline="0" dirty="0" err="1">
                <a:latin typeface="Times New Roman" panose="02020603050405020304" pitchFamily="18" charset="0"/>
                <a:cs typeface="Times New Roman" panose="02020603050405020304" pitchFamily="18" charset="0"/>
              </a:rPr>
              <a:t>stpes</a:t>
            </a:r>
            <a:r>
              <a:rPr lang="en-US" baseline="0" dirty="0">
                <a:latin typeface="Times New Roman" panose="02020603050405020304" pitchFamily="18" charset="0"/>
                <a:cs typeface="Times New Roman" panose="02020603050405020304" pitchFamily="18" charset="0"/>
              </a:rPr>
              <a:t> can increase chances to tackle this.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A791880-94BA-4B4E-BB37-C187A0209A16}" type="slidenum">
              <a:rPr lang="en-US" smtClean="0"/>
              <a:pPr/>
              <a:t>4</a:t>
            </a:fld>
            <a:endParaRPr lang="en-US"/>
          </a:p>
        </p:txBody>
      </p:sp>
    </p:spTree>
    <p:extLst>
      <p:ext uri="{BB962C8B-B14F-4D97-AF65-F5344CB8AC3E}">
        <p14:creationId xmlns:p14="http://schemas.microsoft.com/office/powerpoint/2010/main" val="49259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There</a:t>
            </a:r>
            <a:r>
              <a:rPr lang="en-US" baseline="0" dirty="0">
                <a:latin typeface="Times New Roman" panose="02020603050405020304" pitchFamily="18" charset="0"/>
                <a:cs typeface="Times New Roman" panose="02020603050405020304" pitchFamily="18" charset="0"/>
              </a:rPr>
              <a:t> are some causes of absenteeism which never be skipped. Being flexible on these issue like maternity leave and serious disease, another issues must be solved by taking effective steps. </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A791880-94BA-4B4E-BB37-C187A0209A16}" type="slidenum">
              <a:rPr lang="en-US" smtClean="0"/>
              <a:pPr/>
              <a:t>5</a:t>
            </a:fld>
            <a:endParaRPr lang="en-US"/>
          </a:p>
        </p:txBody>
      </p:sp>
    </p:spTree>
    <p:extLst>
      <p:ext uri="{BB962C8B-B14F-4D97-AF65-F5344CB8AC3E}">
        <p14:creationId xmlns:p14="http://schemas.microsoft.com/office/powerpoint/2010/main" val="9057449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Absenteeism in workplace</a:t>
            </a:r>
            <a:r>
              <a:rPr lang="en-US" baseline="0" dirty="0">
                <a:latin typeface="Times New Roman" panose="02020603050405020304" pitchFamily="18" charset="0"/>
                <a:cs typeface="Times New Roman" panose="02020603050405020304" pitchFamily="18" charset="0"/>
              </a:rPr>
              <a:t> is very common at present time. It should be focused on a great scale. Besides, there needs to make unrealistic targets which are so tough for employee should be banned to keep energetic and </a:t>
            </a:r>
            <a:r>
              <a:rPr lang="en-US" baseline="0" dirty="0" err="1">
                <a:latin typeface="Times New Roman" panose="02020603050405020304" pitchFamily="18" charset="0"/>
                <a:cs typeface="Times New Roman" panose="02020603050405020304" pitchFamily="18" charset="0"/>
              </a:rPr>
              <a:t>motoivated</a:t>
            </a:r>
            <a:r>
              <a:rPr lang="en-US" baseline="0" dirty="0">
                <a:latin typeface="Times New Roman" panose="02020603050405020304" pitchFamily="18" charset="0"/>
                <a:cs typeface="Times New Roman" panose="02020603050405020304" pitchFamily="18" charset="0"/>
              </a:rPr>
              <a:t> all </a:t>
            </a:r>
            <a:r>
              <a:rPr lang="en-US" baseline="0" dirty="0" err="1">
                <a:latin typeface="Times New Roman" panose="02020603050405020304" pitchFamily="18" charset="0"/>
                <a:cs typeface="Times New Roman" panose="02020603050405020304" pitchFamily="18" charset="0"/>
              </a:rPr>
              <a:t>empoyess</a:t>
            </a:r>
            <a:r>
              <a:rPr lang="en-US" baseline="0" dirty="0">
                <a:latin typeface="Times New Roman" panose="02020603050405020304" pitchFamily="18" charset="0"/>
                <a:cs typeface="Times New Roman" panose="02020603050405020304" pitchFamily="18" charset="0"/>
              </a:rPr>
              <a:t>.</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A791880-94BA-4B4E-BB37-C187A0209A16}" type="slidenum">
              <a:rPr lang="en-US" smtClean="0"/>
              <a:pPr/>
              <a:t>6</a:t>
            </a:fld>
            <a:endParaRPr lang="en-US"/>
          </a:p>
        </p:txBody>
      </p:sp>
    </p:spTree>
    <p:extLst>
      <p:ext uri="{BB962C8B-B14F-4D97-AF65-F5344CB8AC3E}">
        <p14:creationId xmlns:p14="http://schemas.microsoft.com/office/powerpoint/2010/main" val="11460413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Every problem has</a:t>
            </a:r>
            <a:r>
              <a:rPr lang="en-US" baseline="0" dirty="0">
                <a:latin typeface="Times New Roman" panose="02020603050405020304" pitchFamily="18" charset="0"/>
                <a:cs typeface="Times New Roman" panose="02020603050405020304" pitchFamily="18" charset="0"/>
              </a:rPr>
              <a:t> solution if the solution ways is investigated in a proper way. Every organizations has to focus on this issue greatly so that for the second time, it dose not have to face .</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A791880-94BA-4B4E-BB37-C187A0209A16}" type="slidenum">
              <a:rPr lang="en-US" smtClean="0"/>
              <a:pPr/>
              <a:t>7</a:t>
            </a:fld>
            <a:endParaRPr lang="en-US"/>
          </a:p>
        </p:txBody>
      </p:sp>
    </p:spTree>
    <p:extLst>
      <p:ext uri="{BB962C8B-B14F-4D97-AF65-F5344CB8AC3E}">
        <p14:creationId xmlns:p14="http://schemas.microsoft.com/office/powerpoint/2010/main" val="10073260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Evaluation of solution ways bring more effective ways </a:t>
            </a:r>
            <a:r>
              <a:rPr lang="en-US" baseline="0" dirty="0">
                <a:latin typeface="Times New Roman" panose="02020603050405020304" pitchFamily="18" charset="0"/>
                <a:cs typeface="Times New Roman" panose="02020603050405020304" pitchFamily="18" charset="0"/>
              </a:rPr>
              <a:t> of existing problems. For this, concerned authorities has to focus on this issue properly and deliberately. </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A791880-94BA-4B4E-BB37-C187A0209A16}" type="slidenum">
              <a:rPr lang="en-US" smtClean="0"/>
              <a:pPr/>
              <a:t>8</a:t>
            </a:fld>
            <a:endParaRPr lang="en-US"/>
          </a:p>
        </p:txBody>
      </p:sp>
    </p:spTree>
    <p:extLst>
      <p:ext uri="{BB962C8B-B14F-4D97-AF65-F5344CB8AC3E}">
        <p14:creationId xmlns:p14="http://schemas.microsoft.com/office/powerpoint/2010/main" val="581108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2EB2715-14DF-45E3-93D7-BE68C88BBFF4}" type="datetimeFigureOut">
              <a:rPr lang="en-US" smtClean="0"/>
              <a:pPr/>
              <a:t>3/12/2022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14F8AE-B2C4-40F1-B84C-41EBC1FB7349}" type="slidenum">
              <a:rPr lang="en-US" smtClean="0"/>
              <a:pPr/>
              <a:t>‹#›</a:t>
            </a:fld>
            <a:endParaRPr lang="en-US"/>
          </a:p>
        </p:txBody>
      </p:sp>
    </p:spTree>
    <p:extLst>
      <p:ext uri="{BB962C8B-B14F-4D97-AF65-F5344CB8AC3E}">
        <p14:creationId xmlns:p14="http://schemas.microsoft.com/office/powerpoint/2010/main" val="93052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EB2715-14DF-45E3-93D7-BE68C88BBFF4}" type="datetimeFigureOut">
              <a:rPr lang="en-US" smtClean="0"/>
              <a:pPr/>
              <a:t>3/12/2022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14F8AE-B2C4-40F1-B84C-41EBC1FB7349}" type="slidenum">
              <a:rPr lang="en-US" smtClean="0"/>
              <a:pPr/>
              <a:t>‹#›</a:t>
            </a:fld>
            <a:endParaRPr lang="en-US"/>
          </a:p>
        </p:txBody>
      </p:sp>
    </p:spTree>
    <p:extLst>
      <p:ext uri="{BB962C8B-B14F-4D97-AF65-F5344CB8AC3E}">
        <p14:creationId xmlns:p14="http://schemas.microsoft.com/office/powerpoint/2010/main" val="163250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EB2715-14DF-45E3-93D7-BE68C88BBFF4}" type="datetimeFigureOut">
              <a:rPr lang="en-US" smtClean="0"/>
              <a:pPr/>
              <a:t>3/12/2022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14F8AE-B2C4-40F1-B84C-41EBC1FB7349}" type="slidenum">
              <a:rPr lang="en-US" smtClean="0"/>
              <a:pPr/>
              <a:t>‹#›</a:t>
            </a:fld>
            <a:endParaRPr lang="en-US"/>
          </a:p>
        </p:txBody>
      </p:sp>
    </p:spTree>
    <p:extLst>
      <p:ext uri="{BB962C8B-B14F-4D97-AF65-F5344CB8AC3E}">
        <p14:creationId xmlns:p14="http://schemas.microsoft.com/office/powerpoint/2010/main" val="2476306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2EB2715-14DF-45E3-93D7-BE68C88BBFF4}" type="datetimeFigureOut">
              <a:rPr lang="en-US" smtClean="0"/>
              <a:pPr/>
              <a:t>3/12/2022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14F8AE-B2C4-40F1-B84C-41EBC1FB7349}" type="slidenum">
              <a:rPr lang="en-US" smtClean="0"/>
              <a:pPr/>
              <a:t>‹#›</a:t>
            </a:fld>
            <a:endParaRPr lang="en-US"/>
          </a:p>
        </p:txBody>
      </p:sp>
    </p:spTree>
    <p:extLst>
      <p:ext uri="{BB962C8B-B14F-4D97-AF65-F5344CB8AC3E}">
        <p14:creationId xmlns:p14="http://schemas.microsoft.com/office/powerpoint/2010/main" val="1686928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2EB2715-14DF-45E3-93D7-BE68C88BBFF4}" type="datetimeFigureOut">
              <a:rPr lang="en-US" smtClean="0"/>
              <a:pPr/>
              <a:t>3/12/2022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14F8AE-B2C4-40F1-B84C-41EBC1FB7349}" type="slidenum">
              <a:rPr lang="en-US" smtClean="0"/>
              <a:pPr/>
              <a:t>‹#›</a:t>
            </a:fld>
            <a:endParaRPr lang="en-US"/>
          </a:p>
        </p:txBody>
      </p:sp>
    </p:spTree>
    <p:extLst>
      <p:ext uri="{BB962C8B-B14F-4D97-AF65-F5344CB8AC3E}">
        <p14:creationId xmlns:p14="http://schemas.microsoft.com/office/powerpoint/2010/main" val="2433570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2EB2715-14DF-45E3-93D7-BE68C88BBFF4}" type="datetimeFigureOut">
              <a:rPr lang="en-US" smtClean="0"/>
              <a:pPr/>
              <a:t>3/12/2022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14F8AE-B2C4-40F1-B84C-41EBC1FB7349}" type="slidenum">
              <a:rPr lang="en-US" smtClean="0"/>
              <a:pPr/>
              <a:t>‹#›</a:t>
            </a:fld>
            <a:endParaRPr lang="en-US"/>
          </a:p>
        </p:txBody>
      </p:sp>
    </p:spTree>
    <p:extLst>
      <p:ext uri="{BB962C8B-B14F-4D97-AF65-F5344CB8AC3E}">
        <p14:creationId xmlns:p14="http://schemas.microsoft.com/office/powerpoint/2010/main" val="2566161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EB2715-14DF-45E3-93D7-BE68C88BBFF4}" type="datetimeFigureOut">
              <a:rPr lang="en-US" smtClean="0"/>
              <a:pPr/>
              <a:t>3/12/2022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14F8AE-B2C4-40F1-B84C-41EBC1FB7349}" type="slidenum">
              <a:rPr lang="en-US" smtClean="0"/>
              <a:pPr/>
              <a:t>‹#›</a:t>
            </a:fld>
            <a:endParaRPr lang="en-US"/>
          </a:p>
        </p:txBody>
      </p:sp>
    </p:spTree>
    <p:extLst>
      <p:ext uri="{BB962C8B-B14F-4D97-AF65-F5344CB8AC3E}">
        <p14:creationId xmlns:p14="http://schemas.microsoft.com/office/powerpoint/2010/main" val="3434240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2EB2715-14DF-45E3-93D7-BE68C88BBFF4}" type="datetimeFigureOut">
              <a:rPr lang="en-US" smtClean="0"/>
              <a:pPr/>
              <a:t>3/12/2022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14F8AE-B2C4-40F1-B84C-41EBC1FB7349}" type="slidenum">
              <a:rPr lang="en-US" smtClean="0"/>
              <a:pPr/>
              <a:t>‹#›</a:t>
            </a:fld>
            <a:endParaRPr lang="en-US"/>
          </a:p>
        </p:txBody>
      </p:sp>
    </p:spTree>
    <p:extLst>
      <p:ext uri="{BB962C8B-B14F-4D97-AF65-F5344CB8AC3E}">
        <p14:creationId xmlns:p14="http://schemas.microsoft.com/office/powerpoint/2010/main" val="916774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2EB2715-14DF-45E3-93D7-BE68C88BBFF4}" type="datetimeFigureOut">
              <a:rPr lang="en-US" smtClean="0"/>
              <a:pPr/>
              <a:t>3/12/2022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14F8AE-B2C4-40F1-B84C-41EBC1FB7349}" type="slidenum">
              <a:rPr lang="en-US" smtClean="0"/>
              <a:pPr/>
              <a:t>‹#›</a:t>
            </a:fld>
            <a:endParaRPr lang="en-US"/>
          </a:p>
        </p:txBody>
      </p:sp>
    </p:spTree>
    <p:extLst>
      <p:ext uri="{BB962C8B-B14F-4D97-AF65-F5344CB8AC3E}">
        <p14:creationId xmlns:p14="http://schemas.microsoft.com/office/powerpoint/2010/main" val="2294833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EB2715-14DF-45E3-93D7-BE68C88BBFF4}" type="datetimeFigureOut">
              <a:rPr lang="en-US" smtClean="0"/>
              <a:pPr/>
              <a:t>3/12/2022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14F8AE-B2C4-40F1-B84C-41EBC1FB7349}" type="slidenum">
              <a:rPr lang="en-US" smtClean="0"/>
              <a:pPr/>
              <a:t>‹#›</a:t>
            </a:fld>
            <a:endParaRPr lang="en-US"/>
          </a:p>
        </p:txBody>
      </p:sp>
    </p:spTree>
    <p:extLst>
      <p:ext uri="{BB962C8B-B14F-4D97-AF65-F5344CB8AC3E}">
        <p14:creationId xmlns:p14="http://schemas.microsoft.com/office/powerpoint/2010/main" val="709230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EB2715-14DF-45E3-93D7-BE68C88BBFF4}" type="datetimeFigureOut">
              <a:rPr lang="en-US" smtClean="0"/>
              <a:pPr/>
              <a:t>3/12/2022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14F8AE-B2C4-40F1-B84C-41EBC1FB7349}"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85337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EB2715-14DF-45E3-93D7-BE68C88BBFF4}" type="datetimeFigureOut">
              <a:rPr lang="en-US" smtClean="0"/>
              <a:pPr/>
              <a:t>3/12/2022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14F8AE-B2C4-40F1-B84C-41EBC1FB7349}" type="slidenum">
              <a:rPr lang="en-US" smtClean="0"/>
              <a:pPr/>
              <a:t>‹#›</a:t>
            </a:fld>
            <a:endParaRPr lang="en-US"/>
          </a:p>
        </p:txBody>
      </p:sp>
    </p:spTree>
    <p:extLst>
      <p:ext uri="{BB962C8B-B14F-4D97-AF65-F5344CB8AC3E}">
        <p14:creationId xmlns:p14="http://schemas.microsoft.com/office/powerpoint/2010/main" val="7620027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EB2715-14DF-45E3-93D7-BE68C88BBFF4}" type="datetimeFigureOut">
              <a:rPr lang="en-US" smtClean="0"/>
              <a:pPr/>
              <a:t>3/12/2022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14F8AE-B2C4-40F1-B84C-41EBC1FB7349}"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92934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EB2715-14DF-45E3-93D7-BE68C88BBFF4}" type="datetimeFigureOut">
              <a:rPr lang="en-US" smtClean="0"/>
              <a:pPr/>
              <a:t>3/12/2022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14F8AE-B2C4-40F1-B84C-41EBC1FB7349}" type="slidenum">
              <a:rPr lang="en-US" smtClean="0"/>
              <a:pPr/>
              <a:t>‹#›</a:t>
            </a:fld>
            <a:endParaRPr lang="en-US"/>
          </a:p>
        </p:txBody>
      </p:sp>
    </p:spTree>
    <p:extLst>
      <p:ext uri="{BB962C8B-B14F-4D97-AF65-F5344CB8AC3E}">
        <p14:creationId xmlns:p14="http://schemas.microsoft.com/office/powerpoint/2010/main" val="4057013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EB2715-14DF-45E3-93D7-BE68C88BBFF4}" type="datetimeFigureOut">
              <a:rPr lang="en-US" smtClean="0"/>
              <a:pPr/>
              <a:t>3/12/2022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14F8AE-B2C4-40F1-B84C-41EBC1FB7349}" type="slidenum">
              <a:rPr lang="en-US" smtClean="0"/>
              <a:pPr/>
              <a:t>‹#›</a:t>
            </a:fld>
            <a:endParaRPr lang="en-US"/>
          </a:p>
        </p:txBody>
      </p:sp>
    </p:spTree>
    <p:extLst>
      <p:ext uri="{BB962C8B-B14F-4D97-AF65-F5344CB8AC3E}">
        <p14:creationId xmlns:p14="http://schemas.microsoft.com/office/powerpoint/2010/main" val="19460941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EB2715-14DF-45E3-93D7-BE68C88BBFF4}" type="datetimeFigureOut">
              <a:rPr lang="en-US" smtClean="0"/>
              <a:pPr/>
              <a:t>3/12/2022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14F8AE-B2C4-40F1-B84C-41EBC1FB7349}" type="slidenum">
              <a:rPr lang="en-US" smtClean="0"/>
              <a:pPr/>
              <a:t>‹#›</a:t>
            </a:fld>
            <a:endParaRPr lang="en-US"/>
          </a:p>
        </p:txBody>
      </p:sp>
    </p:spTree>
    <p:extLst>
      <p:ext uri="{BB962C8B-B14F-4D97-AF65-F5344CB8AC3E}">
        <p14:creationId xmlns:p14="http://schemas.microsoft.com/office/powerpoint/2010/main" val="1413572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2EB2715-14DF-45E3-93D7-BE68C88BBFF4}" type="datetimeFigureOut">
              <a:rPr lang="en-US" smtClean="0"/>
              <a:pPr/>
              <a:t>3/12/2022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F14F8AE-B2C4-40F1-B84C-41EBC1FB7349}" type="slidenum">
              <a:rPr lang="en-US" smtClean="0"/>
              <a:pPr/>
              <a:t>‹#›</a:t>
            </a:fld>
            <a:endParaRPr lang="en-US"/>
          </a:p>
        </p:txBody>
      </p:sp>
    </p:spTree>
    <p:extLst>
      <p:ext uri="{BB962C8B-B14F-4D97-AF65-F5344CB8AC3E}">
        <p14:creationId xmlns:p14="http://schemas.microsoft.com/office/powerpoint/2010/main" val="29098415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28255" y="391885"/>
            <a:ext cx="10880568" cy="1894115"/>
          </a:xfrm>
        </p:spPr>
        <p:txBody>
          <a:bodyPr>
            <a:normAutofit fontScale="90000"/>
          </a:bodyPr>
          <a:lstStyle/>
          <a:p>
            <a:pPr algn="l" fontAlgn="t"/>
            <a:r>
              <a:rPr lang="en-GB" sz="4000" dirty="0">
                <a:latin typeface="Times New Roman" panose="02020603050405020304" pitchFamily="18" charset="0"/>
                <a:cs typeface="Times New Roman" panose="02020603050405020304" pitchFamily="18" charset="0"/>
              </a:rPr>
              <a:t>Module: Problem Solving and Decision Making</a:t>
            </a:r>
            <a:br>
              <a:rPr lang="en-US" sz="4000" dirty="0">
                <a:latin typeface="Times New Roman" panose="02020603050405020304" pitchFamily="18" charset="0"/>
                <a:cs typeface="Times New Roman" panose="02020603050405020304" pitchFamily="18" charset="0"/>
              </a:rPr>
            </a:br>
            <a:r>
              <a:rPr lang="en-GB" sz="4000" dirty="0">
                <a:latin typeface="Times New Roman" panose="02020603050405020304" pitchFamily="18" charset="0"/>
                <a:cs typeface="Times New Roman" panose="02020603050405020304" pitchFamily="18" charset="0"/>
              </a:rPr>
              <a:t>Module code: BMSW 4004</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524000" y="2286000"/>
            <a:ext cx="9337964" cy="4323806"/>
          </a:xfrm>
        </p:spPr>
        <p:txBody>
          <a:bodyPr>
            <a:normAutofit/>
          </a:bodyPr>
          <a:lstStyle/>
          <a:p>
            <a:pPr algn="l"/>
            <a:r>
              <a:rPr lang="en-US" sz="3200" dirty="0">
                <a:latin typeface="Times New Roman" panose="02020603050405020304" pitchFamily="18" charset="0"/>
                <a:cs typeface="Times New Roman" panose="02020603050405020304" pitchFamily="18" charset="0"/>
              </a:rPr>
              <a:t>Name: Andreea </a:t>
            </a:r>
            <a:r>
              <a:rPr lang="en-US" sz="3200" dirty="0" err="1">
                <a:latin typeface="Times New Roman" panose="02020603050405020304" pitchFamily="18" charset="0"/>
                <a:cs typeface="Times New Roman" panose="02020603050405020304" pitchFamily="18" charset="0"/>
              </a:rPr>
              <a:t>Oana</a:t>
            </a:r>
            <a:r>
              <a:rPr lang="en-US" sz="3200" dirty="0">
                <a:latin typeface="Times New Roman" panose="02020603050405020304" pitchFamily="18" charset="0"/>
                <a:cs typeface="Times New Roman" panose="02020603050405020304" pitchFamily="18" charset="0"/>
              </a:rPr>
              <a:t> Vlasceanu</a:t>
            </a:r>
          </a:p>
          <a:p>
            <a:pPr algn="l"/>
            <a:r>
              <a:rPr lang="en-US" sz="3200" dirty="0">
                <a:latin typeface="Times New Roman" panose="02020603050405020304" pitchFamily="18" charset="0"/>
                <a:cs typeface="Times New Roman" panose="02020603050405020304" pitchFamily="18" charset="0"/>
              </a:rPr>
              <a:t>Student ID:2108084</a:t>
            </a:r>
          </a:p>
        </p:txBody>
      </p:sp>
      <p:pic>
        <p:nvPicPr>
          <p:cNvPr id="5" name="Picture 4" descr="Website&#10;&#10;Description automatically generated">
            <a:extLst>
              <a:ext uri="{FF2B5EF4-FFF2-40B4-BE49-F238E27FC236}">
                <a16:creationId xmlns:a16="http://schemas.microsoft.com/office/drawing/2014/main" id="{9B349D2C-A609-4A2C-A424-6218CED9DED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5726430" y="3590290"/>
            <a:ext cx="2956560" cy="2217420"/>
          </a:xfrm>
          <a:prstGeom prst="rect">
            <a:avLst/>
          </a:prstGeom>
        </p:spPr>
      </p:pic>
    </p:spTree>
    <p:extLst>
      <p:ext uri="{BB962C8B-B14F-4D97-AF65-F5344CB8AC3E}">
        <p14:creationId xmlns:p14="http://schemas.microsoft.com/office/powerpoint/2010/main" val="2136891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Times New Roman" panose="02020603050405020304" pitchFamily="18" charset="0"/>
                <a:cs typeface="Times New Roman" panose="02020603050405020304" pitchFamily="18" charset="0"/>
              </a:rPr>
              <a:t>Nature and Impact of the absenteeism on Organizations</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9491902" cy="3880773"/>
          </a:xfrm>
        </p:spPr>
        <p:txBody>
          <a:bodyPr>
            <a:normAutofit/>
          </a:bodyPr>
          <a:lstStyle/>
          <a:p>
            <a:pPr marL="0" indent="0" algn="just">
              <a:buNone/>
            </a:pPr>
            <a:r>
              <a:rPr lang="en-US" sz="2000" dirty="0">
                <a:latin typeface="Times New Roman" panose="02020603050405020304" pitchFamily="18" charset="0"/>
                <a:cs typeface="Times New Roman" panose="02020603050405020304" pitchFamily="18" charset="0"/>
              </a:rPr>
              <a:t>Absenteeism has turned into one of the major problems in any organizations. It severe impacts are seen in the health-care institutions. Especially, In health-care sector like </a:t>
            </a:r>
            <a:r>
              <a:rPr lang="en-GB" sz="2000" dirty="0">
                <a:latin typeface="Times New Roman" panose="02020603050405020304" pitchFamily="18" charset="0"/>
                <a:cs typeface="Times New Roman" panose="02020603050405020304" pitchFamily="18" charset="0"/>
              </a:rPr>
              <a:t>Mid Cheshire Hospitals, NHS Foundation Trust (MCHT) and districts hospitals , this problem has become very common and it bring adverse situation for all concerned authorities and people.</a:t>
            </a:r>
          </a:p>
          <a:p>
            <a:pPr algn="just"/>
            <a:r>
              <a:rPr lang="en-GB" sz="2000" dirty="0">
                <a:latin typeface="Times New Roman" panose="02020603050405020304" pitchFamily="18" charset="0"/>
                <a:cs typeface="Times New Roman" panose="02020603050405020304" pitchFamily="18" charset="0"/>
              </a:rPr>
              <a:t>The Following impacts are seen mostly:</a:t>
            </a:r>
          </a:p>
          <a:p>
            <a:pPr algn="just">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Patients died because of shortage of service from employees</a:t>
            </a:r>
          </a:p>
          <a:p>
            <a:pPr algn="just">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The amount of production in the industry decreases gradually.</a:t>
            </a:r>
          </a:p>
          <a:p>
            <a:pPr algn="just">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The organizations fail to complete regular activities on time and ensure all services for concerned authorities and consumers in home and abroad. </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0459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109" y="96982"/>
            <a:ext cx="11887199" cy="1343891"/>
          </a:xfrm>
        </p:spPr>
        <p:txBody>
          <a:bodyPr>
            <a:normAutofit fontScale="90000"/>
          </a:bodyPr>
          <a:lstStyle/>
          <a:p>
            <a:r>
              <a:rPr lang="en-US" b="1" dirty="0">
                <a:latin typeface="Times New Roman" panose="02020603050405020304" pitchFamily="18" charset="0"/>
                <a:cs typeface="Times New Roman" panose="02020603050405020304" pitchFamily="18" charset="0"/>
              </a:rPr>
              <a:t>Annual cost of lost productivity by major U.K. occupations in 2021</a:t>
            </a:r>
            <a:br>
              <a:rPr lang="en-US" dirty="0"/>
            </a:b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66273070"/>
              </p:ext>
            </p:extLst>
          </p:nvPr>
        </p:nvGraphicFramePr>
        <p:xfrm>
          <a:off x="387927" y="942108"/>
          <a:ext cx="9725890" cy="5592792"/>
        </p:xfrm>
        <a:graphic>
          <a:graphicData uri="http://schemas.openxmlformats.org/drawingml/2006/table">
            <a:tbl>
              <a:tblPr firstRow="1" firstCol="1" bandRow="1">
                <a:tableStyleId>{5C22544A-7EE6-4342-B048-85BDC9FD1C3A}</a:tableStyleId>
              </a:tblPr>
              <a:tblGrid>
                <a:gridCol w="4862945">
                  <a:extLst>
                    <a:ext uri="{9D8B030D-6E8A-4147-A177-3AD203B41FA5}">
                      <a16:colId xmlns:a16="http://schemas.microsoft.com/office/drawing/2014/main" val="2209004362"/>
                    </a:ext>
                  </a:extLst>
                </a:gridCol>
                <a:gridCol w="4862945">
                  <a:extLst>
                    <a:ext uri="{9D8B030D-6E8A-4147-A177-3AD203B41FA5}">
                      <a16:colId xmlns:a16="http://schemas.microsoft.com/office/drawing/2014/main" val="2711270088"/>
                    </a:ext>
                  </a:extLst>
                </a:gridCol>
              </a:tblGrid>
              <a:tr h="620075">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Occupation</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Annual cost of lost productivity due to absenteeism (in billions)</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784179485"/>
                  </a:ext>
                </a:extLst>
              </a:tr>
              <a:tr h="620075">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Professional (excluding nurses, physicians, and teachers)</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tc>
                  <a:txBody>
                    <a:bodyPr/>
                    <a:lstStyle/>
                    <a:p>
                      <a:pPr marL="0" marR="0" algn="ctr">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$21.2</a:t>
                      </a:r>
                      <a:endParaRPr lang="en-US" sz="1600" dirty="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346517841"/>
                  </a:ext>
                </a:extLst>
              </a:tr>
              <a:tr h="310903">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Managers/executives</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tc>
                  <a:txBody>
                    <a:bodyPr/>
                    <a:lstStyle/>
                    <a:p>
                      <a:pPr marL="0" marR="0" algn="ctr">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$19.7</a:t>
                      </a:r>
                      <a:endParaRPr lang="en-US" sz="1600" dirty="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118483235"/>
                  </a:ext>
                </a:extLst>
              </a:tr>
              <a:tr h="310903">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Service workers</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tc>
                  <a:txBody>
                    <a:bodyPr/>
                    <a:lstStyle/>
                    <a:p>
                      <a:pPr marL="0" marR="0" algn="ctr">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$5.5</a:t>
                      </a:r>
                      <a:endParaRPr lang="en-US" sz="1600" dirty="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127581354"/>
                  </a:ext>
                </a:extLst>
              </a:tr>
              <a:tr h="310903">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Clerical/office</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$3.1</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332632652"/>
                  </a:ext>
                </a:extLst>
              </a:tr>
              <a:tr h="310903">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Sales</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$4.8</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401533429"/>
                  </a:ext>
                </a:extLst>
              </a:tr>
              <a:tr h="310903">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School teachers (K-12)</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$3.6</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85268121"/>
                  </a:ext>
                </a:extLst>
              </a:tr>
              <a:tr h="310903">
                <a:tc>
                  <a:txBody>
                    <a:bodyPr/>
                    <a:lstStyle/>
                    <a:p>
                      <a:pPr marL="0" marR="0" algn="ctr">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Nurses</a:t>
                      </a:r>
                      <a:endParaRPr lang="en-US" sz="1600" dirty="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$1.6</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180925260"/>
                  </a:ext>
                </a:extLst>
              </a:tr>
              <a:tr h="310903">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Transportation</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$2.5</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194234019"/>
                  </a:ext>
                </a:extLst>
              </a:tr>
              <a:tr h="310903">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Manufacturing/production</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$1.8</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660295084"/>
                  </a:ext>
                </a:extLst>
              </a:tr>
              <a:tr h="310903">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Business owners</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$1.0</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574170249"/>
                  </a:ext>
                </a:extLst>
              </a:tr>
              <a:tr h="310903">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Installation/repair</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$1.</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171230963"/>
                  </a:ext>
                </a:extLst>
              </a:tr>
              <a:tr h="310903">
                <a:tc>
                  <a:txBody>
                    <a:bodyPr/>
                    <a:lstStyle/>
                    <a:p>
                      <a:pPr marL="0" marR="0" algn="ctr">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Construction/mining</a:t>
                      </a:r>
                      <a:endParaRPr lang="en-US" sz="1600" dirty="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$1.3</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214808514"/>
                  </a:ext>
                </a:extLst>
              </a:tr>
              <a:tr h="310903">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Physicians</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$0.2</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46145723"/>
                  </a:ext>
                </a:extLst>
              </a:tr>
              <a:tr h="310903">
                <a:tc>
                  <a:txBody>
                    <a:bodyPr/>
                    <a:lstStyle/>
                    <a:p>
                      <a:pPr marL="0" marR="0" algn="ctr">
                        <a:lnSpc>
                          <a:spcPct val="107000"/>
                        </a:lnSpc>
                        <a:spcBef>
                          <a:spcPts val="0"/>
                        </a:spcBef>
                        <a:spcAft>
                          <a:spcPts val="0"/>
                        </a:spcAft>
                      </a:pPr>
                      <a:r>
                        <a:rPr lang="en-US" sz="1600">
                          <a:effectLst/>
                          <a:latin typeface="Times New Roman" panose="02020603050405020304" pitchFamily="18" charset="0"/>
                          <a:cs typeface="Times New Roman" panose="02020603050405020304" pitchFamily="18" charset="0"/>
                        </a:rPr>
                        <a:t>Farmers/foresters/fishers</a:t>
                      </a:r>
                      <a:endParaRPr lang="en-US" sz="160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tc>
                  <a:txBody>
                    <a:bodyPr/>
                    <a:lstStyle/>
                    <a:p>
                      <a:pPr marL="0" marR="0" algn="ctr">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$0.1</a:t>
                      </a:r>
                      <a:endParaRPr lang="en-US" sz="1600" dirty="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889807006"/>
                  </a:ext>
                </a:extLst>
              </a:tr>
              <a:tr h="310903">
                <a:tc>
                  <a:txBody>
                    <a:bodyPr/>
                    <a:lstStyle/>
                    <a:p>
                      <a:pPr marL="0" marR="0" algn="ctr">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Total</a:t>
                      </a:r>
                      <a:endParaRPr lang="en-US" sz="1600" dirty="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tc>
                  <a:txBody>
                    <a:bodyPr/>
                    <a:lstStyle/>
                    <a:p>
                      <a:pPr marL="0" marR="0" algn="ctr">
                        <a:lnSpc>
                          <a:spcPct val="107000"/>
                        </a:lnSpc>
                        <a:spcBef>
                          <a:spcPts val="0"/>
                        </a:spcBef>
                        <a:spcAft>
                          <a:spcPts val="0"/>
                        </a:spcAft>
                      </a:pPr>
                      <a:r>
                        <a:rPr lang="en-US" sz="1600" dirty="0">
                          <a:effectLst/>
                          <a:latin typeface="Times New Roman" panose="02020603050405020304" pitchFamily="18" charset="0"/>
                          <a:cs typeface="Times New Roman" panose="02020603050405020304" pitchFamily="18" charset="0"/>
                        </a:rPr>
                        <a:t>$67.4</a:t>
                      </a:r>
                      <a:endParaRPr lang="en-US" sz="1600" dirty="0">
                        <a:effectLst/>
                        <a:latin typeface="Times New Roman" panose="02020603050405020304" pitchFamily="18" charset="0"/>
                        <a:ea typeface="Century Gothic" panose="020B0502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541456035"/>
                  </a:ext>
                </a:extLst>
              </a:tr>
            </a:tbl>
          </a:graphicData>
        </a:graphic>
      </p:graphicFrame>
    </p:spTree>
    <p:extLst>
      <p:ext uri="{BB962C8B-B14F-4D97-AF65-F5344CB8AC3E}">
        <p14:creationId xmlns:p14="http://schemas.microsoft.com/office/powerpoint/2010/main" val="1934084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193964"/>
            <a:ext cx="10156921" cy="900545"/>
          </a:xfrm>
        </p:spPr>
        <p:txBody>
          <a:bodyPr>
            <a:normAutofit fontScale="90000"/>
          </a:bodyPr>
          <a:lstStyle/>
          <a:p>
            <a:r>
              <a:rPr lang="en-US" sz="4000" dirty="0">
                <a:latin typeface="Times New Roman" panose="02020603050405020304" pitchFamily="18" charset="0"/>
                <a:cs typeface="Times New Roman" panose="02020603050405020304" pitchFamily="18" charset="0"/>
              </a:rPr>
              <a:t>PESTLE analysis of this critical problem</a:t>
            </a:r>
            <a:br>
              <a:rPr lang="en-US" dirty="0"/>
            </a:br>
            <a:endParaRPr lang="en-US" dirty="0"/>
          </a:p>
        </p:txBody>
      </p:sp>
      <p:sp>
        <p:nvSpPr>
          <p:cNvPr id="3" name="Content Placeholder 2"/>
          <p:cNvSpPr>
            <a:spLocks noGrp="1"/>
          </p:cNvSpPr>
          <p:nvPr>
            <p:ph idx="1"/>
          </p:nvPr>
        </p:nvSpPr>
        <p:spPr>
          <a:xfrm>
            <a:off x="554182" y="1227908"/>
            <a:ext cx="10799618" cy="5533109"/>
          </a:xfrm>
        </p:spPr>
        <p:txBody>
          <a:bodyPr>
            <a:normAutofit/>
          </a:bodyPr>
          <a:lstStyle/>
          <a:p>
            <a:pPr marL="0" indent="0" algn="just">
              <a:buNone/>
            </a:pPr>
            <a:r>
              <a:rPr lang="en-US" dirty="0">
                <a:latin typeface="Times New Roman" panose="02020603050405020304" pitchFamily="18" charset="0"/>
                <a:cs typeface="Times New Roman" panose="02020603050405020304" pitchFamily="18" charset="0"/>
              </a:rPr>
              <a:t>In any organization, absenteeism has a noticeable negative impact. If this problem occurs, the health-care sector will face serious problems. </a:t>
            </a:r>
          </a:p>
          <a:p>
            <a:pPr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Political Factors: unexpected incident created by political violence in the country causes absenteeism in the organization.</a:t>
            </a:r>
          </a:p>
          <a:p>
            <a:pPr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Legal Factors: Sometimes strict laws and legal limitations that work unfavorable of employee's interest inspires absenteeism in the company. </a:t>
            </a:r>
          </a:p>
          <a:p>
            <a:pPr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Economic Factor: Employees engage in absenteeism only when they believe their pay and opportunities are insufficient in comparison to their working hours.</a:t>
            </a:r>
          </a:p>
          <a:p>
            <a:pPr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Social Factor: Society and surroundings of the workplace and profession work as a factor of absenteeism.</a:t>
            </a:r>
          </a:p>
          <a:p>
            <a:pPr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Technological Factor: Modern technology makes an employee irregular for his or her duties and encourages to work by staying home. </a:t>
            </a:r>
          </a:p>
          <a:p>
            <a:pPr algn="just">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Environmental Factor: Suitable environment is very important for a company and it causes absenteeism among employees. </a:t>
            </a:r>
          </a:p>
        </p:txBody>
      </p:sp>
    </p:spTree>
    <p:extLst>
      <p:ext uri="{BB962C8B-B14F-4D97-AF65-F5344CB8AC3E}">
        <p14:creationId xmlns:p14="http://schemas.microsoft.com/office/powerpoint/2010/main" val="1631403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11514666" cy="609600"/>
          </a:xfrm>
        </p:spPr>
        <p:txBody>
          <a:bodyPr>
            <a:normAutofit fontScale="90000"/>
          </a:bodyPr>
          <a:lstStyle/>
          <a:p>
            <a:r>
              <a:rPr lang="en-US" dirty="0">
                <a:latin typeface="Times New Roman" panose="02020603050405020304" pitchFamily="18" charset="0"/>
                <a:cs typeface="Times New Roman" panose="02020603050405020304" pitchFamily="18" charset="0"/>
              </a:rPr>
              <a:t>Causes and Effects of Absenteeism </a:t>
            </a:r>
            <a:br>
              <a:rPr lang="en-US" dirty="0"/>
            </a:br>
            <a:endParaRPr lang="en-US" dirty="0"/>
          </a:p>
        </p:txBody>
      </p:sp>
      <p:sp>
        <p:nvSpPr>
          <p:cNvPr id="3" name="Content Placeholder 2"/>
          <p:cNvSpPr>
            <a:spLocks noGrp="1"/>
          </p:cNvSpPr>
          <p:nvPr>
            <p:ph idx="1"/>
          </p:nvPr>
        </p:nvSpPr>
        <p:spPr>
          <a:xfrm>
            <a:off x="838199" y="789709"/>
            <a:ext cx="10644051" cy="5929746"/>
          </a:xfrm>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There are many causes of absenteeism in the workplace and the most common and worth mention causes are</a:t>
            </a:r>
          </a:p>
          <a:p>
            <a:pPr marL="0" indent="0">
              <a:buNone/>
            </a:pPr>
            <a:endParaRPr lang="en-US" dirty="0"/>
          </a:p>
        </p:txBody>
      </p:sp>
      <p:graphicFrame>
        <p:nvGraphicFramePr>
          <p:cNvPr id="4" name="Diagram 3"/>
          <p:cNvGraphicFramePr/>
          <p:nvPr>
            <p:extLst>
              <p:ext uri="{D42A27DB-BD31-4B8C-83A1-F6EECF244321}">
                <p14:modId xmlns:p14="http://schemas.microsoft.com/office/powerpoint/2010/main" val="1865440834"/>
              </p:ext>
            </p:extLst>
          </p:nvPr>
        </p:nvGraphicFramePr>
        <p:xfrm>
          <a:off x="838199" y="1565564"/>
          <a:ext cx="10453256" cy="52924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3975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110836"/>
            <a:ext cx="5902036" cy="817419"/>
          </a:xfrm>
        </p:spPr>
        <p:txBody>
          <a:bodyPr/>
          <a:lstStyle/>
          <a:p>
            <a:r>
              <a:rPr lang="en-US" dirty="0">
                <a:latin typeface="Times New Roman" panose="02020603050405020304" pitchFamily="18" charset="0"/>
                <a:cs typeface="Times New Roman" panose="02020603050405020304" pitchFamily="18" charset="0"/>
              </a:rPr>
              <a:t>Effects of Absenteeism</a:t>
            </a:r>
          </a:p>
        </p:txBody>
      </p:sp>
      <p:sp>
        <p:nvSpPr>
          <p:cNvPr id="3" name="Content Placeholder 2"/>
          <p:cNvSpPr>
            <a:spLocks noGrp="1"/>
          </p:cNvSpPr>
          <p:nvPr>
            <p:ph idx="1"/>
          </p:nvPr>
        </p:nvSpPr>
        <p:spPr>
          <a:xfrm>
            <a:off x="677333" y="1551710"/>
            <a:ext cx="9810557" cy="3338946"/>
          </a:xfrm>
        </p:spPr>
        <p:txBody>
          <a:bodyPr>
            <a:normAutofit/>
          </a:bodyPr>
          <a:lstStyle/>
          <a:p>
            <a:pPr marL="0" indent="0" algn="just">
              <a:buNone/>
            </a:pPr>
            <a:endParaRPr lang="en-US" sz="2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endParaRPr lang="en-US" sz="2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endParaRPr lang="en-GB" sz="24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endParaRPr lang="en-GB" sz="2400" dirty="0">
              <a:latin typeface="Times New Roman" panose="02020603050405020304" pitchFamily="18" charset="0"/>
              <a:cs typeface="Times New Roman" panose="02020603050405020304" pitchFamily="18" charset="0"/>
            </a:endParaRPr>
          </a:p>
          <a:p>
            <a:pPr marL="0" indent="0" algn="just">
              <a:buNone/>
            </a:pPr>
            <a:endParaRPr lang="en-US" dirty="0"/>
          </a:p>
        </p:txBody>
      </p:sp>
      <p:graphicFrame>
        <p:nvGraphicFramePr>
          <p:cNvPr id="5" name="Diagram 4"/>
          <p:cNvGraphicFramePr/>
          <p:nvPr>
            <p:extLst>
              <p:ext uri="{D42A27DB-BD31-4B8C-83A1-F6EECF244321}">
                <p14:modId xmlns:p14="http://schemas.microsoft.com/office/powerpoint/2010/main" val="925163130"/>
              </p:ext>
            </p:extLst>
          </p:nvPr>
        </p:nvGraphicFramePr>
        <p:xfrm>
          <a:off x="429491" y="1052945"/>
          <a:ext cx="11222182" cy="52785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5859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Alternative Solutions to Absenteeism in an organization</a:t>
            </a:r>
          </a:p>
        </p:txBody>
      </p:sp>
      <p:sp>
        <p:nvSpPr>
          <p:cNvPr id="3" name="Content Placeholder 2"/>
          <p:cNvSpPr>
            <a:spLocks noGrp="1"/>
          </p:cNvSpPr>
          <p:nvPr>
            <p:ph idx="1"/>
          </p:nvPr>
        </p:nvSpPr>
        <p:spPr>
          <a:xfrm>
            <a:off x="677333" y="2160589"/>
            <a:ext cx="9768993" cy="4794393"/>
          </a:xfrm>
        </p:spPr>
        <p:txBody>
          <a:bodyPr>
            <a:normAutofit/>
          </a:bodyPr>
          <a:lstStyle/>
          <a:p>
            <a:pPr marL="0" indent="0" algn="just">
              <a:buNone/>
            </a:pPr>
            <a:r>
              <a:rPr lang="en-US" sz="2400" dirty="0">
                <a:latin typeface="Times New Roman" panose="02020603050405020304" pitchFamily="18" charset="0"/>
                <a:cs typeface="Times New Roman" panose="02020603050405020304" pitchFamily="18" charset="0"/>
              </a:rPr>
              <a:t>Though absenteeism problem is unpredictable and there is no scope to know before an employee stay absent from the workplace, some effective steps can be taken by an organization to tackle this problem. These probable solutions ways are following:</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At least , one substitute of employee has to recruited by the company</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Amenities and facilities must be increased so that employee stay happy and work properly.</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Suitable environment of workplace must be  ensured by the authority.</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Rigorous roles and regulations must be turned into flexible</a:t>
            </a:r>
          </a:p>
          <a:p>
            <a:pPr algn="just">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There must have emergency leave-taking scope for all employees.</a:t>
            </a:r>
          </a:p>
          <a:p>
            <a:pPr>
              <a:buFont typeface="Wingdings" panose="05000000000000000000" pitchFamily="2" charset="2"/>
              <a:buChar char="Ø"/>
            </a:pPr>
            <a:endParaRPr lang="en-US" dirty="0"/>
          </a:p>
          <a:p>
            <a:pPr>
              <a:buFont typeface="Wingdings" panose="05000000000000000000" pitchFamily="2" charset="2"/>
              <a:buChar char="Ø"/>
            </a:pPr>
            <a:endParaRPr lang="en-US" dirty="0"/>
          </a:p>
        </p:txBody>
      </p:sp>
    </p:spTree>
    <p:extLst>
      <p:ext uri="{BB962C8B-B14F-4D97-AF65-F5344CB8AC3E}">
        <p14:creationId xmlns:p14="http://schemas.microsoft.com/office/powerpoint/2010/main" val="4288604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Evaluation of Solution ways</a:t>
            </a:r>
          </a:p>
        </p:txBody>
      </p:sp>
      <p:sp>
        <p:nvSpPr>
          <p:cNvPr id="3" name="Content Placeholder 2"/>
          <p:cNvSpPr>
            <a:spLocks noGrp="1"/>
          </p:cNvSpPr>
          <p:nvPr>
            <p:ph idx="1"/>
          </p:nvPr>
        </p:nvSpPr>
        <p:spPr>
          <a:xfrm>
            <a:off x="401782" y="1825625"/>
            <a:ext cx="11211098" cy="4351338"/>
          </a:xfrm>
        </p:spPr>
        <p:txBody>
          <a:bodyPr>
            <a:normAutofit/>
          </a:bodyPr>
          <a:lstStyle/>
          <a:p>
            <a:pPr marL="0" indent="0" algn="just">
              <a:buNone/>
            </a:pPr>
            <a:r>
              <a:rPr lang="en-US" sz="2400" dirty="0">
                <a:latin typeface="Times New Roman" panose="02020603050405020304" pitchFamily="18" charset="0"/>
                <a:cs typeface="Times New Roman" panose="02020603050405020304" pitchFamily="18" charset="0"/>
              </a:rPr>
              <a:t>Absenteeism can be reduced by allowing employees to work from home and allowing them to take emergency leave. It is fairly typical for employees to be unable to return to work on a regular basis when they are dealing with a major health problem. Organizational leaders should consider all employees' health and manage treatment scope appropriately (Bush, 2022). At this vital period, stress is a fairly prevalent concern for most of us. It is critical to maintain mental fitness in both personal and professional life. If a company wishes to fix these challenges for the long term, it must take steps to thoroughly investigate the issues of all employees.</a:t>
            </a:r>
          </a:p>
        </p:txBody>
      </p:sp>
    </p:spTree>
    <p:extLst>
      <p:ext uri="{BB962C8B-B14F-4D97-AF65-F5344CB8AC3E}">
        <p14:creationId xmlns:p14="http://schemas.microsoft.com/office/powerpoint/2010/main" val="3651705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0"/>
            <a:ext cx="11182157" cy="706582"/>
          </a:xfrm>
        </p:spPr>
        <p:txBody>
          <a:bodyPr/>
          <a:lstStyle/>
          <a:p>
            <a:pPr algn="ctr"/>
            <a:r>
              <a:rPr lang="en-US"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677334" y="697252"/>
            <a:ext cx="11417684" cy="10238508"/>
          </a:xfrm>
        </p:spPr>
        <p:txBody>
          <a:bodyPr>
            <a:noAutofit/>
          </a:bodyPr>
          <a:lstStyle/>
          <a:p>
            <a:pPr>
              <a:buNone/>
            </a:pPr>
            <a:r>
              <a:rPr lang="en-GB" dirty="0"/>
              <a:t> </a:t>
            </a:r>
          </a:p>
          <a:p>
            <a:pPr>
              <a:buNone/>
            </a:pPr>
            <a:r>
              <a:rPr lang="en-GB" dirty="0"/>
              <a:t>Burke, J., 2017. </a:t>
            </a:r>
            <a:r>
              <a:rPr lang="en-US" i="1" dirty="0"/>
              <a:t>Building Your Early Years Business: Planning and Strategies for Growth and Success</a:t>
            </a:r>
            <a:r>
              <a:rPr lang="en-US" dirty="0"/>
              <a:t>. Jessica Kingsley Publishers.</a:t>
            </a:r>
            <a:endParaRPr lang="en-GB" dirty="0"/>
          </a:p>
          <a:p>
            <a:pPr>
              <a:buNone/>
            </a:pPr>
            <a:r>
              <a:rPr lang="en-US" dirty="0"/>
              <a:t>Bush, T., 2022. </a:t>
            </a:r>
            <a:r>
              <a:rPr lang="en-US" i="1" dirty="0"/>
              <a:t>PESTLE Analysis of the NHS</a:t>
            </a:r>
            <a:r>
              <a:rPr lang="en-US" dirty="0"/>
              <a:t>. [online] PESTLE Analysis. Available at: &lt;https://pestleanalysis.com/nhs-pestle-analysis/&gt; [Accessed 28 February 2022]. </a:t>
            </a:r>
            <a:endParaRPr lang="en-GB" dirty="0"/>
          </a:p>
          <a:p>
            <a:pPr>
              <a:buNone/>
            </a:pPr>
            <a:r>
              <a:rPr lang="en-GB" dirty="0"/>
              <a:t>Camden, M.C. and Ludwig, T.D., 2013. Absenteeism in health care: Using interlocking </a:t>
            </a:r>
            <a:r>
              <a:rPr lang="en-GB" dirty="0" err="1"/>
              <a:t>behavioral</a:t>
            </a:r>
            <a:r>
              <a:rPr lang="en-GB" dirty="0"/>
              <a:t> contingency feedback to increase attendance with certified nursing assistants. </a:t>
            </a:r>
            <a:r>
              <a:rPr lang="en-US" i="1" dirty="0"/>
              <a:t>Journal of Organizational Behavior Management</a:t>
            </a:r>
            <a:r>
              <a:rPr lang="en-US" dirty="0"/>
              <a:t>, </a:t>
            </a:r>
            <a:r>
              <a:rPr lang="en-US" i="1" dirty="0"/>
              <a:t>33</a:t>
            </a:r>
            <a:r>
              <a:rPr lang="en-US" dirty="0"/>
              <a:t>(3), pp.165-184.</a:t>
            </a:r>
            <a:endParaRPr lang="en-GB" dirty="0"/>
          </a:p>
          <a:p>
            <a:pPr>
              <a:buNone/>
            </a:pPr>
            <a:r>
              <a:rPr lang="en-GB" dirty="0"/>
              <a:t>Cohen, A. and Golan, R., 2007. Predicting absenteeism and turnover intentions by past absenteeism and work attitudes: An empirical examination of female employees in long term nursing care facilities. </a:t>
            </a:r>
            <a:r>
              <a:rPr lang="en-US" i="1" dirty="0"/>
              <a:t>Career Development International</a:t>
            </a:r>
            <a:r>
              <a:rPr lang="en-US" dirty="0"/>
              <a:t>.</a:t>
            </a:r>
            <a:endParaRPr lang="en-GB" dirty="0"/>
          </a:p>
          <a:p>
            <a:pPr>
              <a:buNone/>
            </a:pPr>
            <a:r>
              <a:rPr lang="en-US" dirty="0"/>
              <a:t>Essaykitchen.net. 2022. </a:t>
            </a:r>
            <a:r>
              <a:rPr lang="en-US" i="1" dirty="0"/>
              <a:t>PESTLE analysis Essay - 275 Words</a:t>
            </a:r>
            <a:r>
              <a:rPr lang="en-US" dirty="0"/>
              <a:t>. [online] Available at: &lt;https://essaykitchen.net/essay/apa/english/pestle-analysis.php&gt; [Accessed 28 February 2022]. </a:t>
            </a:r>
            <a:endParaRPr lang="en-GB" dirty="0"/>
          </a:p>
          <a:p>
            <a:pPr>
              <a:buNone/>
            </a:pPr>
            <a:r>
              <a:rPr lang="en-US" dirty="0"/>
              <a:t>Ewin.nhs.uk. 2022. </a:t>
            </a:r>
            <a:r>
              <a:rPr lang="en-US" i="1" dirty="0"/>
              <a:t>Reducing Long-term Absenteeism | </a:t>
            </a:r>
            <a:r>
              <a:rPr lang="en-US" i="1" dirty="0" err="1"/>
              <a:t>eWIN</a:t>
            </a:r>
            <a:r>
              <a:rPr lang="en-US" dirty="0"/>
              <a:t>. [online] Available at: &lt;http://www.ewin.nhs.uk/tools_and_resources/reducing-long-term-absenteeism&gt; [Accessed 28 February 2022]. </a:t>
            </a:r>
            <a:endParaRPr lang="en-GB" dirty="0"/>
          </a:p>
          <a:p>
            <a:pPr>
              <a:buNone/>
            </a:pPr>
            <a:r>
              <a:rPr lang="en-US" dirty="0" err="1"/>
              <a:t>Frue</a:t>
            </a:r>
            <a:r>
              <a:rPr lang="en-US" dirty="0"/>
              <a:t>, K., 2022. </a:t>
            </a:r>
            <a:r>
              <a:rPr lang="en-US" i="1" dirty="0"/>
              <a:t>PEST Analysis of The Healthcare Industry</a:t>
            </a:r>
            <a:r>
              <a:rPr lang="en-US" dirty="0"/>
              <a:t>. [online] PESTLE Analysis. Available at: &lt;https://pestleanalysis.com/pest-analysis-of-healthcare-industry/&gt; [Accessed 28 February 2022]. </a:t>
            </a:r>
            <a:endParaRPr lang="en-GB" dirty="0"/>
          </a:p>
          <a:p>
            <a:pPr marL="0" marR="0" algn="just">
              <a:lnSpc>
                <a:spcPct val="150000"/>
              </a:lnSpc>
              <a:spcBef>
                <a:spcPts val="0"/>
              </a:spcBef>
              <a:spcAft>
                <a:spcPts val="800"/>
              </a:spcAft>
              <a:buNone/>
            </a:pP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24479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466531"/>
            <a:ext cx="8596668" cy="5574831"/>
          </a:xfrm>
        </p:spPr>
        <p:txBody>
          <a:bodyPr>
            <a:noAutofit/>
          </a:bodyPr>
          <a:lstStyle/>
          <a:p>
            <a:pPr>
              <a:buNone/>
            </a:pPr>
            <a:r>
              <a:rPr lang="en-GB" dirty="0"/>
              <a:t>Hartmann, D. and </a:t>
            </a:r>
            <a:r>
              <a:rPr lang="en-GB" dirty="0" err="1"/>
              <a:t>Hattingh</a:t>
            </a:r>
            <a:r>
              <a:rPr lang="en-GB" dirty="0"/>
              <a:t>, T.S., 2018. In </a:t>
            </a:r>
            <a:r>
              <a:rPr lang="en-GB" dirty="0" err="1"/>
              <a:t>dis</a:t>
            </a:r>
            <a:r>
              <a:rPr lang="en-GB" dirty="0"/>
              <a:t> tree–4 what?. </a:t>
            </a:r>
            <a:r>
              <a:rPr lang="en-US" i="1" dirty="0"/>
              <a:t>South African Journal of Industrial Engineering</a:t>
            </a:r>
            <a:r>
              <a:rPr lang="en-US" dirty="0"/>
              <a:t>, </a:t>
            </a:r>
            <a:r>
              <a:rPr lang="en-US" i="1" dirty="0"/>
              <a:t>29</a:t>
            </a:r>
            <a:r>
              <a:rPr lang="en-US" dirty="0"/>
              <a:t>(3), pp.1-11.</a:t>
            </a:r>
            <a:endParaRPr lang="en-GB" dirty="0"/>
          </a:p>
          <a:p>
            <a:pPr>
              <a:buNone/>
            </a:pPr>
            <a:r>
              <a:rPr lang="en-GB" dirty="0" err="1"/>
              <a:t>Kasolo</a:t>
            </a:r>
            <a:r>
              <a:rPr lang="en-GB" dirty="0"/>
              <a:t>, Y., Joseph, A., Robertson, D. and Holroyd, E., 2017. 65 Quality improvement and cost savings associated with an update to the acute chest pain pathway and introduction of 3 hour rule-out </a:t>
            </a:r>
            <a:r>
              <a:rPr lang="en-GB" dirty="0" err="1"/>
              <a:t>troponin</a:t>
            </a:r>
            <a:r>
              <a:rPr lang="en-GB" dirty="0"/>
              <a:t> assay in a busy district general hospital setting. </a:t>
            </a:r>
            <a:r>
              <a:rPr lang="en-US" i="1" dirty="0"/>
              <a:t>Heart</a:t>
            </a:r>
            <a:r>
              <a:rPr lang="en-US" dirty="0"/>
              <a:t>, </a:t>
            </a:r>
            <a:r>
              <a:rPr lang="en-US" i="1" dirty="0"/>
              <a:t>103</a:t>
            </a:r>
            <a:r>
              <a:rPr lang="en-US" dirty="0"/>
              <a:t>(</a:t>
            </a:r>
            <a:r>
              <a:rPr lang="en-US" dirty="0" err="1"/>
              <a:t>Suppl</a:t>
            </a:r>
            <a:r>
              <a:rPr lang="en-US" dirty="0"/>
              <a:t> 5), pp.A49-A50.</a:t>
            </a:r>
            <a:endParaRPr lang="en-GB" dirty="0"/>
          </a:p>
          <a:p>
            <a:pPr>
              <a:buNone/>
            </a:pPr>
            <a:r>
              <a:rPr lang="en-GB" dirty="0" err="1"/>
              <a:t>Kisakye</a:t>
            </a:r>
            <a:r>
              <a:rPr lang="en-GB" dirty="0"/>
              <a:t>, A.N., </a:t>
            </a:r>
            <a:r>
              <a:rPr lang="en-GB" dirty="0" err="1"/>
              <a:t>Tweheyo</a:t>
            </a:r>
            <a:r>
              <a:rPr lang="en-GB" dirty="0"/>
              <a:t>, R., </a:t>
            </a:r>
            <a:r>
              <a:rPr lang="en-GB" dirty="0" err="1"/>
              <a:t>Ssengooba</a:t>
            </a:r>
            <a:r>
              <a:rPr lang="en-GB" dirty="0"/>
              <a:t>, F., </a:t>
            </a:r>
            <a:r>
              <a:rPr lang="en-GB" dirty="0" err="1"/>
              <a:t>Pariyo</a:t>
            </a:r>
            <a:r>
              <a:rPr lang="en-GB" dirty="0"/>
              <a:t>, G.W., </a:t>
            </a:r>
            <a:r>
              <a:rPr lang="en-GB" dirty="0" err="1"/>
              <a:t>Rutebemberwa</a:t>
            </a:r>
            <a:r>
              <a:rPr lang="en-GB" dirty="0"/>
              <a:t>, E. and </a:t>
            </a:r>
            <a:r>
              <a:rPr lang="en-GB" dirty="0" err="1"/>
              <a:t>Kiwanuka</a:t>
            </a:r>
            <a:r>
              <a:rPr lang="en-GB" dirty="0"/>
              <a:t>, S.N., 2016. Regulatory mechanisms for absenteeism in the health sector: a systematic review of strategies and their implementation. </a:t>
            </a:r>
            <a:r>
              <a:rPr lang="en-US" i="1" dirty="0"/>
              <a:t>Journal of healthcare leadership</a:t>
            </a:r>
            <a:r>
              <a:rPr lang="en-US" dirty="0"/>
              <a:t>, </a:t>
            </a:r>
            <a:r>
              <a:rPr lang="en-US" i="1" dirty="0"/>
              <a:t>8</a:t>
            </a:r>
            <a:r>
              <a:rPr lang="en-US" dirty="0"/>
              <a:t>, p.81.</a:t>
            </a:r>
            <a:endParaRPr lang="en-GB" dirty="0"/>
          </a:p>
          <a:p>
            <a:pPr>
              <a:buNone/>
            </a:pPr>
            <a:r>
              <a:rPr lang="en-US" dirty="0"/>
              <a:t>Researchleap.com. 2022. [online] Available at: &lt;https://researchleap.com/wp-content/uploads/2017/10/04_A-Critical-Risk-Analysis-of-Absenteeism.pdf&gt; [Accessed 28 February 2022]. </a:t>
            </a:r>
            <a:endParaRPr lang="en-GB" dirty="0"/>
          </a:p>
          <a:p>
            <a:pPr>
              <a:buNone/>
            </a:pPr>
            <a:r>
              <a:rPr lang="en-GB" dirty="0"/>
              <a:t>Sultana, T., 2021. POLICY OPTIONS FOR INCREASING UTILIZATION OF COMMUNITY CLINIC SERVICES: A STUDY IN RURAL BANGLADESH. </a:t>
            </a:r>
            <a:r>
              <a:rPr lang="en-US" i="1" dirty="0"/>
              <a:t>International Journal of New Economics and Social Sciences IJONESS</a:t>
            </a:r>
            <a:r>
              <a:rPr lang="en-US" dirty="0"/>
              <a:t>, </a:t>
            </a:r>
            <a:r>
              <a:rPr lang="en-US" i="1" dirty="0"/>
              <a:t>13</a:t>
            </a:r>
            <a:r>
              <a:rPr lang="en-US" dirty="0"/>
              <a:t>(1), pp.73-89.</a:t>
            </a:r>
            <a:endParaRPr lang="en-GB" dirty="0"/>
          </a:p>
          <a:p>
            <a:pPr>
              <a:buNone/>
            </a:pPr>
            <a:r>
              <a:rPr lang="en-US" dirty="0"/>
              <a:t>Ukessays.com. 2022. </a:t>
            </a:r>
            <a:r>
              <a:rPr lang="en-US" i="1" dirty="0"/>
              <a:t>PESTEL analysis of the macro-environments</a:t>
            </a:r>
            <a:r>
              <a:rPr lang="en-US" dirty="0"/>
              <a:t>. [online] Available at: &lt;https://www.ukessays.com/essays/economics/pestel-analysis-of-the-macro-environments-economics-essay.php&gt; [Accessed 28 February 2022]. </a:t>
            </a:r>
            <a:endParaRPr lang="en-GB" dirty="0"/>
          </a:p>
          <a:p>
            <a:pPr>
              <a:buNone/>
            </a:pPr>
            <a:endParaRPr lang="en-GB" dirty="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133</TotalTime>
  <Words>1517</Words>
  <Application>Microsoft Office PowerPoint</Application>
  <PresentationFormat>Widescreen</PresentationFormat>
  <Paragraphs>108</Paragraphs>
  <Slides>10</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Times New Roman</vt:lpstr>
      <vt:lpstr>Trebuchet MS</vt:lpstr>
      <vt:lpstr>Wingdings</vt:lpstr>
      <vt:lpstr>Wingdings 3</vt:lpstr>
      <vt:lpstr>Facet</vt:lpstr>
      <vt:lpstr>Module: Problem Solving and Decision Making Module code: BMSW 4004 </vt:lpstr>
      <vt:lpstr>Nature and Impact of the absenteeism on Organizations</vt:lpstr>
      <vt:lpstr>Annual cost of lost productivity by major U.K. occupations in 2021 </vt:lpstr>
      <vt:lpstr>PESTLE analysis of this critical problem </vt:lpstr>
      <vt:lpstr>Causes and Effects of Absenteeism  </vt:lpstr>
      <vt:lpstr>Effects of Absenteeism</vt:lpstr>
      <vt:lpstr>Alternative Solutions to Absenteeism in an organization</vt:lpstr>
      <vt:lpstr>Evaluation of Solution ways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Problem Solving and Decision Making Module code: BMSW 4004</dc:title>
  <dc:creator>user</dc:creator>
  <cp:lastModifiedBy>andreea vlasceanu</cp:lastModifiedBy>
  <cp:revision>16</cp:revision>
  <dcterms:created xsi:type="dcterms:W3CDTF">2022-02-28T10:20:31Z</dcterms:created>
  <dcterms:modified xsi:type="dcterms:W3CDTF">2022-03-12T21:45:05Z</dcterms:modified>
</cp:coreProperties>
</file>