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4" r:id="rId4"/>
  </p:sldMasterIdLst>
  <p:notesMasterIdLst>
    <p:notesMasterId r:id="rId32"/>
  </p:notesMasterIdLst>
  <p:sldIdLst>
    <p:sldId id="256" r:id="rId5"/>
    <p:sldId id="257" r:id="rId6"/>
    <p:sldId id="405" r:id="rId7"/>
    <p:sldId id="407" r:id="rId8"/>
    <p:sldId id="406" r:id="rId9"/>
    <p:sldId id="411" r:id="rId10"/>
    <p:sldId id="412" r:id="rId11"/>
    <p:sldId id="413" r:id="rId12"/>
    <p:sldId id="409" r:id="rId13"/>
    <p:sldId id="410" r:id="rId14"/>
    <p:sldId id="415" r:id="rId15"/>
    <p:sldId id="417" r:id="rId16"/>
    <p:sldId id="429" r:id="rId17"/>
    <p:sldId id="419" r:id="rId18"/>
    <p:sldId id="420" r:id="rId19"/>
    <p:sldId id="421" r:id="rId20"/>
    <p:sldId id="416" r:id="rId21"/>
    <p:sldId id="418" r:id="rId22"/>
    <p:sldId id="408" r:id="rId23"/>
    <p:sldId id="414" r:id="rId24"/>
    <p:sldId id="422" r:id="rId25"/>
    <p:sldId id="423" r:id="rId26"/>
    <p:sldId id="424" r:id="rId27"/>
    <p:sldId id="425" r:id="rId28"/>
    <p:sldId id="426" r:id="rId29"/>
    <p:sldId id="427" r:id="rId30"/>
    <p:sldId id="428" r:id="rId31"/>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BFEE002-7159-46A0-B2C6-C850E5A5CA40}" v="9" dt="2024-05-21T17:52:25.3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varScale="1">
        <p:scale>
          <a:sx n="56" d="100"/>
          <a:sy n="56" d="100"/>
        </p:scale>
        <p:origin x="59" y="507"/>
      </p:cViewPr>
      <p:guideLst/>
    </p:cSldViewPr>
  </p:slideViewPr>
  <p:notesTextViewPr>
    <p:cViewPr>
      <p:scale>
        <a:sx n="1" d="1"/>
        <a:sy n="1" d="1"/>
      </p:scale>
      <p:origin x="0" y="0"/>
    </p:cViewPr>
  </p:notesTextViewPr>
  <p:notesViewPr>
    <p:cSldViewPr snapToGrid="0">
      <p:cViewPr varScale="1">
        <p:scale>
          <a:sx n="70" d="100"/>
          <a:sy n="70" d="100"/>
        </p:scale>
        <p:origin x="2088" y="29"/>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37"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D1114DF5-8DF6-4FE5-BDDA-9974111053DC}" type="datetimeFigureOut">
              <a:rPr lang="en-GB" smtClean="0"/>
              <a:t>04/12/2024</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304967E0-0B8F-4EE9-9A9D-C66EA18D06E4}" type="slidenum">
              <a:rPr lang="en-GB" smtClean="0"/>
              <a:t>‹#›</a:t>
            </a:fld>
            <a:endParaRPr lang="en-GB"/>
          </a:p>
        </p:txBody>
      </p:sp>
    </p:spTree>
    <p:extLst>
      <p:ext uri="{BB962C8B-B14F-4D97-AF65-F5344CB8AC3E}">
        <p14:creationId xmlns:p14="http://schemas.microsoft.com/office/powerpoint/2010/main" val="35943457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11B6076-4A6E-4292-AA31-8EF23332E3FA}" type="datetimeFigureOut">
              <a:rPr lang="en-GB" smtClean="0"/>
              <a:t>04/12/2024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18947312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1B6076-4A6E-4292-AA31-8EF23332E3FA}" type="datetimeFigureOut">
              <a:rPr lang="en-GB" smtClean="0"/>
              <a:t>04/12/2024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41136098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04/12/2024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27906753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11B6076-4A6E-4292-AA31-8EF23332E3FA}" type="datetimeFigureOut">
              <a:rPr lang="en-GB" smtClean="0"/>
              <a:t>04/12/2024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2462843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11B6076-4A6E-4292-AA31-8EF23332E3FA}" type="datetimeFigureOut">
              <a:rPr lang="en-GB" smtClean="0"/>
              <a:t>04/12/2024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2749066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11B6076-4A6E-4292-AA31-8EF23332E3FA}" type="datetimeFigureOut">
              <a:rPr lang="en-GB" smtClean="0"/>
              <a:t>04/12/2024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9869237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11B6076-4A6E-4292-AA31-8EF23332E3FA}" type="datetimeFigureOut">
              <a:rPr lang="en-GB" smtClean="0"/>
              <a:t>04/12/2024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17333342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11B6076-4A6E-4292-AA31-8EF23332E3FA}" type="datetimeFigureOut">
              <a:rPr lang="en-GB" smtClean="0"/>
              <a:t>04/12/2024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39057601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66520D-F077-4E77-B570-8A5601BA4802}" type="slidenum">
              <a:rPr lang="en-GB" smtClean="0"/>
              <a:t>‹#›</a:t>
            </a:fld>
            <a:endParaRPr lang="en-GB"/>
          </a:p>
        </p:txBody>
      </p:sp>
      <p:sp>
        <p:nvSpPr>
          <p:cNvPr id="5" name="Date Placeholder 4"/>
          <p:cNvSpPr>
            <a:spLocks noGrp="1"/>
          </p:cNvSpPr>
          <p:nvPr>
            <p:ph type="dt" sz="half" idx="10"/>
          </p:nvPr>
        </p:nvSpPr>
        <p:spPr/>
        <p:txBody>
          <a:bodyPr/>
          <a:lstStyle/>
          <a:p>
            <a:fld id="{B11B6076-4A6E-4292-AA31-8EF23332E3FA}" type="datetimeFigureOut">
              <a:rPr lang="en-GB" smtClean="0"/>
              <a:t>04/12/2024</a:t>
            </a:fld>
            <a:endParaRPr lang="en-GB"/>
          </a:p>
        </p:txBody>
      </p:sp>
    </p:spTree>
    <p:extLst>
      <p:ext uri="{BB962C8B-B14F-4D97-AF65-F5344CB8AC3E}">
        <p14:creationId xmlns:p14="http://schemas.microsoft.com/office/powerpoint/2010/main" val="24054056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04/12/2024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148302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04/12/2024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7707165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04/12/2024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754709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04/12/2024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8420627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04/12/2024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16891449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1B6076-4A6E-4292-AA31-8EF23332E3FA}" type="datetimeFigureOut">
              <a:rPr lang="en-GB" smtClean="0"/>
              <a:t>04/12/2024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2414155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1B6076-4A6E-4292-AA31-8EF23332E3FA}" type="datetimeFigureOut">
              <a:rPr lang="en-GB" smtClean="0"/>
              <a:t>04/12/2024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420336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11B6076-4A6E-4292-AA31-8EF23332E3FA}" type="datetimeFigureOut">
              <a:rPr lang="en-GB" smtClean="0"/>
              <a:t>04/12/2024</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C66520D-F077-4E77-B570-8A5601BA4802}" type="slidenum">
              <a:rPr lang="en-GB" smtClean="0"/>
              <a:t>‹#›</a:t>
            </a:fld>
            <a:endParaRPr lang="en-GB"/>
          </a:p>
        </p:txBody>
      </p:sp>
    </p:spTree>
    <p:extLst>
      <p:ext uri="{BB962C8B-B14F-4D97-AF65-F5344CB8AC3E}">
        <p14:creationId xmlns:p14="http://schemas.microsoft.com/office/powerpoint/2010/main" val="1482906941"/>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 id="2147483707" r:id="rId13"/>
    <p:sldLayoutId id="2147483708" r:id="rId14"/>
    <p:sldLayoutId id="2147483709" r:id="rId15"/>
    <p:sldLayoutId id="214748371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file:///C:\Users\cerys.davies\Downloads\code-for-completion-by-post-2019.pdf"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gov.uk/guidance/stamp-duty-land-tax-relief-for-land-or-property-transactions#first-time-buyers-relief"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3BA62-DEB1-A696-DC3F-271259F1ABAF}"/>
              </a:ext>
            </a:extLst>
          </p:cNvPr>
          <p:cNvSpPr>
            <a:spLocks noGrp="1"/>
          </p:cNvSpPr>
          <p:nvPr>
            <p:ph type="ctrTitle"/>
          </p:nvPr>
        </p:nvSpPr>
        <p:spPr>
          <a:xfrm>
            <a:off x="1507067" y="1030883"/>
            <a:ext cx="7766936" cy="4187603"/>
          </a:xfrm>
        </p:spPr>
        <p:txBody>
          <a:bodyPr>
            <a:normAutofit/>
          </a:bodyPr>
          <a:lstStyle/>
          <a:p>
            <a:pPr algn="ctr"/>
            <a:r>
              <a:rPr lang="en-GB" dirty="0"/>
              <a:t>Week 13</a:t>
            </a:r>
            <a:br>
              <a:rPr lang="en-GB" dirty="0"/>
            </a:br>
            <a:r>
              <a:rPr lang="en-GB" dirty="0"/>
              <a:t>Completion and post completion</a:t>
            </a:r>
            <a:br>
              <a:rPr lang="en-GB" dirty="0"/>
            </a:br>
            <a:br>
              <a:rPr lang="en-GB" dirty="0"/>
            </a:br>
            <a:r>
              <a:rPr lang="en-GB" sz="3600" dirty="0"/>
              <a:t>(see Chapter 18)</a:t>
            </a:r>
          </a:p>
        </p:txBody>
      </p:sp>
    </p:spTree>
    <p:extLst>
      <p:ext uri="{BB962C8B-B14F-4D97-AF65-F5344CB8AC3E}">
        <p14:creationId xmlns:p14="http://schemas.microsoft.com/office/powerpoint/2010/main" val="501377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EB04D-94AC-3AC4-86BD-76CB40AD2418}"/>
              </a:ext>
            </a:extLst>
          </p:cNvPr>
          <p:cNvSpPr>
            <a:spLocks noGrp="1"/>
          </p:cNvSpPr>
          <p:nvPr>
            <p:ph type="title"/>
          </p:nvPr>
        </p:nvSpPr>
        <p:spPr>
          <a:xfrm>
            <a:off x="380300" y="149488"/>
            <a:ext cx="8596668" cy="846451"/>
          </a:xfrm>
        </p:spPr>
        <p:txBody>
          <a:bodyPr/>
          <a:lstStyle/>
          <a:p>
            <a:r>
              <a:rPr lang="en-GB" dirty="0"/>
              <a:t>Aims: to understand ……</a:t>
            </a:r>
          </a:p>
        </p:txBody>
      </p:sp>
      <p:sp>
        <p:nvSpPr>
          <p:cNvPr id="3" name="Content Placeholder 2">
            <a:extLst>
              <a:ext uri="{FF2B5EF4-FFF2-40B4-BE49-F238E27FC236}">
                <a16:creationId xmlns:a16="http://schemas.microsoft.com/office/drawing/2014/main" id="{F8EE66E2-D084-05B7-53D1-2DE7FB231903}"/>
              </a:ext>
            </a:extLst>
          </p:cNvPr>
          <p:cNvSpPr>
            <a:spLocks noGrp="1"/>
          </p:cNvSpPr>
          <p:nvPr>
            <p:ph idx="1"/>
          </p:nvPr>
        </p:nvSpPr>
        <p:spPr>
          <a:xfrm>
            <a:off x="485207" y="1537589"/>
            <a:ext cx="9584913" cy="3651701"/>
          </a:xfrm>
        </p:spPr>
        <p:txBody>
          <a:bodyPr>
            <a:noAutofit/>
          </a:bodyPr>
          <a:lstStyle/>
          <a:p>
            <a:r>
              <a:rPr lang="en-GB" sz="3200" dirty="0"/>
              <a:t>Steps to be taken by the conveyancers to complete</a:t>
            </a:r>
          </a:p>
          <a:p>
            <a:r>
              <a:rPr lang="en-GB" sz="3200" dirty="0"/>
              <a:t>Steps to take after completion to conclude all matters</a:t>
            </a:r>
          </a:p>
        </p:txBody>
      </p:sp>
    </p:spTree>
    <p:extLst>
      <p:ext uri="{BB962C8B-B14F-4D97-AF65-F5344CB8AC3E}">
        <p14:creationId xmlns:p14="http://schemas.microsoft.com/office/powerpoint/2010/main" val="39035729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7452B6-2379-1949-636E-8661827C3FCF}"/>
              </a:ext>
            </a:extLst>
          </p:cNvPr>
          <p:cNvSpPr>
            <a:spLocks noGrp="1"/>
          </p:cNvSpPr>
          <p:nvPr>
            <p:ph type="title"/>
          </p:nvPr>
        </p:nvSpPr>
        <p:spPr/>
        <p:txBody>
          <a:bodyPr/>
          <a:lstStyle/>
          <a:p>
            <a:r>
              <a:rPr lang="en-GB" dirty="0"/>
              <a:t>Final Document Check</a:t>
            </a:r>
          </a:p>
        </p:txBody>
      </p:sp>
      <p:sp>
        <p:nvSpPr>
          <p:cNvPr id="3" name="Content Placeholder 2">
            <a:extLst>
              <a:ext uri="{FF2B5EF4-FFF2-40B4-BE49-F238E27FC236}">
                <a16:creationId xmlns:a16="http://schemas.microsoft.com/office/drawing/2014/main" id="{40AD6806-6516-107B-38A0-4F0DBA6F48A6}"/>
              </a:ext>
            </a:extLst>
          </p:cNvPr>
          <p:cNvSpPr>
            <a:spLocks noGrp="1"/>
          </p:cNvSpPr>
          <p:nvPr>
            <p:ph idx="1"/>
          </p:nvPr>
        </p:nvSpPr>
        <p:spPr>
          <a:xfrm>
            <a:off x="570654" y="1665289"/>
            <a:ext cx="8596668" cy="3880773"/>
          </a:xfrm>
        </p:spPr>
        <p:txBody>
          <a:bodyPr>
            <a:normAutofit/>
          </a:bodyPr>
          <a:lstStyle/>
          <a:p>
            <a:r>
              <a:rPr lang="en-GB" sz="2800" dirty="0"/>
              <a:t>What documents will the Seller’s conveyancer need ready to go</a:t>
            </a:r>
          </a:p>
          <a:p>
            <a:r>
              <a:rPr lang="en-GB" sz="2800" dirty="0"/>
              <a:t>What documents will the Buyer’s conveyancer need ready to go</a:t>
            </a:r>
          </a:p>
          <a:p>
            <a:r>
              <a:rPr lang="en-GB" sz="2800" dirty="0"/>
              <a:t>If either party does not have relevant documents ready completion could be delayed.  What would be the consequences?</a:t>
            </a:r>
          </a:p>
        </p:txBody>
      </p:sp>
    </p:spTree>
    <p:extLst>
      <p:ext uri="{BB962C8B-B14F-4D97-AF65-F5344CB8AC3E}">
        <p14:creationId xmlns:p14="http://schemas.microsoft.com/office/powerpoint/2010/main" val="16860784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75F1A-DA88-C007-3ACA-32411BEF9CC1}"/>
              </a:ext>
            </a:extLst>
          </p:cNvPr>
          <p:cNvSpPr>
            <a:spLocks noGrp="1"/>
          </p:cNvSpPr>
          <p:nvPr>
            <p:ph type="title"/>
          </p:nvPr>
        </p:nvSpPr>
        <p:spPr/>
        <p:txBody>
          <a:bodyPr/>
          <a:lstStyle/>
          <a:p>
            <a:r>
              <a:rPr lang="en-GB" dirty="0"/>
              <a:t>Completion summary</a:t>
            </a:r>
          </a:p>
        </p:txBody>
      </p:sp>
      <p:sp>
        <p:nvSpPr>
          <p:cNvPr id="3" name="Content Placeholder 2">
            <a:extLst>
              <a:ext uri="{FF2B5EF4-FFF2-40B4-BE49-F238E27FC236}">
                <a16:creationId xmlns:a16="http://schemas.microsoft.com/office/drawing/2014/main" id="{DA481BBB-70C6-907A-EC62-4F58F3641D27}"/>
              </a:ext>
            </a:extLst>
          </p:cNvPr>
          <p:cNvSpPr>
            <a:spLocks noGrp="1"/>
          </p:cNvSpPr>
          <p:nvPr>
            <p:ph idx="1"/>
          </p:nvPr>
        </p:nvSpPr>
        <p:spPr/>
        <p:txBody>
          <a:bodyPr/>
          <a:lstStyle/>
          <a:p>
            <a:r>
              <a:rPr lang="en-GB" dirty="0"/>
              <a:t>Drafting purchase deed</a:t>
            </a:r>
          </a:p>
          <a:p>
            <a:r>
              <a:rPr lang="en-GB" dirty="0"/>
              <a:t>Pre completion requisitions</a:t>
            </a:r>
          </a:p>
          <a:p>
            <a:r>
              <a:rPr lang="en-GB" dirty="0"/>
              <a:t>Engrossing and executing purchase deed</a:t>
            </a:r>
          </a:p>
          <a:p>
            <a:r>
              <a:rPr lang="en-GB" dirty="0"/>
              <a:t>Further searches</a:t>
            </a:r>
          </a:p>
          <a:p>
            <a:r>
              <a:rPr lang="en-GB" dirty="0"/>
              <a:t>Obtaining completion funds from client</a:t>
            </a:r>
          </a:p>
          <a:p>
            <a:r>
              <a:rPr lang="en-GB" dirty="0"/>
              <a:t>Obtaining completion funds from lender</a:t>
            </a:r>
          </a:p>
          <a:p>
            <a:r>
              <a:rPr lang="en-GB" dirty="0"/>
              <a:t>Making completion arrangements</a:t>
            </a:r>
          </a:p>
        </p:txBody>
      </p:sp>
    </p:spTree>
    <p:extLst>
      <p:ext uri="{BB962C8B-B14F-4D97-AF65-F5344CB8AC3E}">
        <p14:creationId xmlns:p14="http://schemas.microsoft.com/office/powerpoint/2010/main" val="21804059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01CF92-8575-FC4E-0066-F2856DB9B80D}"/>
              </a:ext>
            </a:extLst>
          </p:cNvPr>
          <p:cNvSpPr>
            <a:spLocks noGrp="1"/>
          </p:cNvSpPr>
          <p:nvPr>
            <p:ph type="title"/>
          </p:nvPr>
        </p:nvSpPr>
        <p:spPr>
          <a:xfrm>
            <a:off x="410634" y="152400"/>
            <a:ext cx="8596668" cy="1320800"/>
          </a:xfrm>
        </p:spPr>
        <p:txBody>
          <a:bodyPr/>
          <a:lstStyle/>
          <a:p>
            <a:r>
              <a:rPr lang="en-GB" dirty="0"/>
              <a:t>Process of completion</a:t>
            </a:r>
          </a:p>
        </p:txBody>
      </p:sp>
      <p:sp>
        <p:nvSpPr>
          <p:cNvPr id="3" name="Content Placeholder 2">
            <a:extLst>
              <a:ext uri="{FF2B5EF4-FFF2-40B4-BE49-F238E27FC236}">
                <a16:creationId xmlns:a16="http://schemas.microsoft.com/office/drawing/2014/main" id="{2D4BF2BA-8C1A-ADB9-A109-FA51A6B8FB95}"/>
              </a:ext>
            </a:extLst>
          </p:cNvPr>
          <p:cNvSpPr>
            <a:spLocks noGrp="1"/>
          </p:cNvSpPr>
          <p:nvPr>
            <p:ph idx="1"/>
          </p:nvPr>
        </p:nvSpPr>
        <p:spPr>
          <a:xfrm>
            <a:off x="410634" y="1157806"/>
            <a:ext cx="9317000" cy="5108018"/>
          </a:xfrm>
        </p:spPr>
        <p:txBody>
          <a:bodyPr>
            <a:normAutofit/>
          </a:bodyPr>
          <a:lstStyle/>
          <a:p>
            <a:r>
              <a:rPr lang="en-GB" sz="2000" dirty="0"/>
              <a:t>Completion in person: B’s conveyancer attends office of S’s conveyancer, hands over money and collects documents.  </a:t>
            </a:r>
          </a:p>
          <a:p>
            <a:pPr lvl="1"/>
            <a:r>
              <a:rPr lang="en-GB" sz="2000" dirty="0"/>
              <a:t>Time consuming</a:t>
            </a:r>
          </a:p>
          <a:p>
            <a:pPr lvl="1"/>
            <a:r>
              <a:rPr lang="en-GB" sz="2000" dirty="0"/>
              <a:t>Use checklist – see example in 18.2.1</a:t>
            </a:r>
          </a:p>
          <a:p>
            <a:r>
              <a:rPr lang="en-GB" sz="2000" dirty="0"/>
              <a:t>Completion by agent: in person but with a representative of the B’s conveyancer</a:t>
            </a:r>
          </a:p>
          <a:p>
            <a:pPr lvl="1"/>
            <a:r>
              <a:rPr lang="en-GB" sz="2000" dirty="0"/>
              <a:t>Completion in person useful if need to inspect documents prior, or</a:t>
            </a:r>
          </a:p>
          <a:p>
            <a:pPr lvl="1"/>
            <a:r>
              <a:rPr lang="en-GB" sz="2000" dirty="0"/>
              <a:t>Uncertain whether S’s conveyancer will hand over documents promptly post completion</a:t>
            </a:r>
          </a:p>
          <a:p>
            <a:r>
              <a:rPr lang="en-GB" sz="2000" dirty="0"/>
              <a:t>Completion by post: most common method</a:t>
            </a:r>
          </a:p>
          <a:p>
            <a:pPr lvl="1"/>
            <a:r>
              <a:rPr lang="en-GB" sz="2000" dirty="0"/>
              <a:t>Money sent B to S, S checks money received and then posts out deeds and docs to B’s conveyancer</a:t>
            </a:r>
          </a:p>
        </p:txBody>
      </p:sp>
    </p:spTree>
    <p:extLst>
      <p:ext uri="{BB962C8B-B14F-4D97-AF65-F5344CB8AC3E}">
        <p14:creationId xmlns:p14="http://schemas.microsoft.com/office/powerpoint/2010/main" val="28530042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305721-A4B0-C70C-FF2E-E775F7FC96C3}"/>
              </a:ext>
            </a:extLst>
          </p:cNvPr>
          <p:cNvSpPr>
            <a:spLocks noGrp="1"/>
          </p:cNvSpPr>
          <p:nvPr>
            <p:ph type="title"/>
          </p:nvPr>
        </p:nvSpPr>
        <p:spPr>
          <a:xfrm>
            <a:off x="677334" y="609600"/>
            <a:ext cx="8596668" cy="881396"/>
          </a:xfrm>
        </p:spPr>
        <p:txBody>
          <a:bodyPr/>
          <a:lstStyle/>
          <a:p>
            <a:r>
              <a:rPr lang="en-GB" dirty="0"/>
              <a:t>Code for Completion by Post</a:t>
            </a:r>
          </a:p>
        </p:txBody>
      </p:sp>
      <p:sp>
        <p:nvSpPr>
          <p:cNvPr id="3" name="Content Placeholder 2">
            <a:extLst>
              <a:ext uri="{FF2B5EF4-FFF2-40B4-BE49-F238E27FC236}">
                <a16:creationId xmlns:a16="http://schemas.microsoft.com/office/drawing/2014/main" id="{5455FBDD-6E03-7668-7305-D585167CE2F8}"/>
              </a:ext>
            </a:extLst>
          </p:cNvPr>
          <p:cNvSpPr>
            <a:spLocks noGrp="1"/>
          </p:cNvSpPr>
          <p:nvPr>
            <p:ph idx="1"/>
          </p:nvPr>
        </p:nvSpPr>
        <p:spPr>
          <a:xfrm>
            <a:off x="479311" y="1488613"/>
            <a:ext cx="8596668" cy="3880773"/>
          </a:xfrm>
        </p:spPr>
        <p:txBody>
          <a:bodyPr>
            <a:noAutofit/>
          </a:bodyPr>
          <a:lstStyle/>
          <a:p>
            <a:r>
              <a:rPr lang="en-GB" sz="3200" dirty="0"/>
              <a:t>Procedural code on process for completion, with professional undertakings</a:t>
            </a:r>
          </a:p>
          <a:p>
            <a:r>
              <a:rPr lang="en-GB" sz="3200" dirty="0"/>
              <a:t>CQS (Conveyancing Quality Scheme) members must use the code as part of Protocol</a:t>
            </a:r>
          </a:p>
          <a:p>
            <a:r>
              <a:rPr lang="en-GB" sz="3200" dirty="0">
                <a:hlinkClick r:id="rId2"/>
              </a:rPr>
              <a:t>code-for-completion-by-post-2019.pdf</a:t>
            </a:r>
            <a:endParaRPr lang="en-GB" sz="3200" dirty="0"/>
          </a:p>
          <a:p>
            <a:r>
              <a:rPr lang="en-GB" sz="3200" dirty="0"/>
              <a:t>Task: Read, familiarise and summarise the code</a:t>
            </a:r>
          </a:p>
        </p:txBody>
      </p:sp>
    </p:spTree>
    <p:extLst>
      <p:ext uri="{BB962C8B-B14F-4D97-AF65-F5344CB8AC3E}">
        <p14:creationId xmlns:p14="http://schemas.microsoft.com/office/powerpoint/2010/main" val="10508485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E131C-318C-CD06-3013-8F2DEB93B5B7}"/>
              </a:ext>
            </a:extLst>
          </p:cNvPr>
          <p:cNvSpPr>
            <a:spLocks noGrp="1"/>
          </p:cNvSpPr>
          <p:nvPr>
            <p:ph type="title"/>
          </p:nvPr>
        </p:nvSpPr>
        <p:spPr/>
        <p:txBody>
          <a:bodyPr/>
          <a:lstStyle/>
          <a:p>
            <a:r>
              <a:rPr lang="en-GB" dirty="0"/>
              <a:t>Transferring funds on completion</a:t>
            </a:r>
          </a:p>
        </p:txBody>
      </p:sp>
      <p:sp>
        <p:nvSpPr>
          <p:cNvPr id="3" name="Content Placeholder 2">
            <a:extLst>
              <a:ext uri="{FF2B5EF4-FFF2-40B4-BE49-F238E27FC236}">
                <a16:creationId xmlns:a16="http://schemas.microsoft.com/office/drawing/2014/main" id="{4606B4C4-E3DA-B14C-704A-2C9EF438775E}"/>
              </a:ext>
            </a:extLst>
          </p:cNvPr>
          <p:cNvSpPr>
            <a:spLocks noGrp="1"/>
          </p:cNvSpPr>
          <p:nvPr>
            <p:ph idx="1"/>
          </p:nvPr>
        </p:nvSpPr>
        <p:spPr>
          <a:xfrm>
            <a:off x="677334" y="1733869"/>
            <a:ext cx="8596668" cy="3880773"/>
          </a:xfrm>
        </p:spPr>
        <p:txBody>
          <a:bodyPr>
            <a:normAutofit/>
          </a:bodyPr>
          <a:lstStyle/>
          <a:p>
            <a:r>
              <a:rPr lang="en-GB" sz="2800" dirty="0"/>
              <a:t>CHAPS transfer or TT transfer: electronic, direct transfer of funds from B’s conveyancer to S’s conveyancer</a:t>
            </a:r>
            <a:br>
              <a:rPr lang="en-GB" sz="2800" dirty="0"/>
            </a:br>
            <a:endParaRPr lang="en-GB" sz="2800" dirty="0"/>
          </a:p>
          <a:p>
            <a:r>
              <a:rPr lang="en-GB" sz="2800" dirty="0"/>
              <a:t>Required under the SCS</a:t>
            </a:r>
            <a:br>
              <a:rPr lang="en-GB" sz="2800" dirty="0"/>
            </a:br>
            <a:endParaRPr lang="en-GB" sz="2800" dirty="0"/>
          </a:p>
          <a:p>
            <a:r>
              <a:rPr lang="en-GB" sz="2800" dirty="0"/>
              <a:t>Banker’s draft  - old method, still valid but becoming less </a:t>
            </a:r>
            <a:r>
              <a:rPr lang="en-GB" sz="2800" dirty="0" err="1"/>
              <a:t>commonplance</a:t>
            </a:r>
            <a:endParaRPr lang="en-GB" sz="2800" dirty="0"/>
          </a:p>
        </p:txBody>
      </p:sp>
    </p:spTree>
    <p:extLst>
      <p:ext uri="{BB962C8B-B14F-4D97-AF65-F5344CB8AC3E}">
        <p14:creationId xmlns:p14="http://schemas.microsoft.com/office/powerpoint/2010/main" val="35048501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C1432-36DE-89C7-EDC7-60CD9BE1BC59}"/>
              </a:ext>
            </a:extLst>
          </p:cNvPr>
          <p:cNvSpPr>
            <a:spLocks noGrp="1"/>
          </p:cNvSpPr>
          <p:nvPr>
            <p:ph type="title"/>
          </p:nvPr>
        </p:nvSpPr>
        <p:spPr>
          <a:xfrm>
            <a:off x="147332" y="156238"/>
            <a:ext cx="9957662" cy="1320800"/>
          </a:xfrm>
        </p:spPr>
        <p:txBody>
          <a:bodyPr/>
          <a:lstStyle/>
          <a:p>
            <a:r>
              <a:rPr lang="en-GB" dirty="0"/>
              <a:t>Completion in linked ( chain) transactions</a:t>
            </a:r>
          </a:p>
        </p:txBody>
      </p:sp>
      <p:sp>
        <p:nvSpPr>
          <p:cNvPr id="3" name="Content Placeholder 2">
            <a:extLst>
              <a:ext uri="{FF2B5EF4-FFF2-40B4-BE49-F238E27FC236}">
                <a16:creationId xmlns:a16="http://schemas.microsoft.com/office/drawing/2014/main" id="{43F2465A-7157-6D23-2B4F-DC0EAB032912}"/>
              </a:ext>
            </a:extLst>
          </p:cNvPr>
          <p:cNvSpPr>
            <a:spLocks noGrp="1"/>
          </p:cNvSpPr>
          <p:nvPr>
            <p:ph idx="1"/>
          </p:nvPr>
        </p:nvSpPr>
        <p:spPr>
          <a:xfrm>
            <a:off x="337803" y="1135721"/>
            <a:ext cx="9569167" cy="5451454"/>
          </a:xfrm>
        </p:spPr>
        <p:txBody>
          <a:bodyPr>
            <a:normAutofit/>
          </a:bodyPr>
          <a:lstStyle/>
          <a:p>
            <a:r>
              <a:rPr lang="en-GB" dirty="0"/>
              <a:t>Funds sent by CHAPS</a:t>
            </a:r>
          </a:p>
          <a:p>
            <a:r>
              <a:rPr lang="en-GB" dirty="0"/>
              <a:t>Completion date agreed prior to exchange and written in contracts (same date for all parties where there is a chain)</a:t>
            </a:r>
          </a:p>
          <a:p>
            <a:r>
              <a:rPr lang="en-GB" dirty="0"/>
              <a:t>Sale must be completed  before the related purchase can take place (otherwise no funds) and in a chain the process starts at bottom of chain</a:t>
            </a:r>
          </a:p>
          <a:p>
            <a:r>
              <a:rPr lang="en-GB" dirty="0"/>
              <a:t>Process must be started early enough for all funds to have been transferred and banked that day.  So SCS provides that if completion takes place after 2pm it is deemed to have taken place the next working day ( penalty interest payment would apply to the party at fault)</a:t>
            </a:r>
          </a:p>
          <a:p>
            <a:r>
              <a:rPr lang="en-GB" dirty="0"/>
              <a:t>Timing is a key consideration in a chain transaction and conveyancer must ensure availability and keep attendance notes of all steps taken and when</a:t>
            </a:r>
          </a:p>
          <a:p>
            <a:r>
              <a:rPr lang="en-GB" dirty="0"/>
              <a:t>Once S’s conveyancer confirms with bank that completion money has arrived, the keys for the property can be released. Advise B that completion has taken place and post deeds and documents to them</a:t>
            </a:r>
          </a:p>
          <a:p>
            <a:r>
              <a:rPr lang="en-GB" dirty="0"/>
              <a:t>Practicalities of moving should not happen until both B and S have confirmation from respective conveyancers that completion has taken place</a:t>
            </a:r>
          </a:p>
          <a:p>
            <a:endParaRPr lang="en-GB" dirty="0"/>
          </a:p>
        </p:txBody>
      </p:sp>
    </p:spTree>
    <p:extLst>
      <p:ext uri="{BB962C8B-B14F-4D97-AF65-F5344CB8AC3E}">
        <p14:creationId xmlns:p14="http://schemas.microsoft.com/office/powerpoint/2010/main" val="19393332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D4C692-6DE4-2739-CB9E-FC669D60D7AC}"/>
              </a:ext>
            </a:extLst>
          </p:cNvPr>
          <p:cNvSpPr>
            <a:spLocks noGrp="1"/>
          </p:cNvSpPr>
          <p:nvPr>
            <p:ph type="title"/>
          </p:nvPr>
        </p:nvSpPr>
        <p:spPr>
          <a:xfrm>
            <a:off x="319194" y="327660"/>
            <a:ext cx="9121986" cy="967740"/>
          </a:xfrm>
        </p:spPr>
        <p:txBody>
          <a:bodyPr>
            <a:normAutofit/>
          </a:bodyPr>
          <a:lstStyle/>
          <a:p>
            <a:r>
              <a:rPr lang="en-GB" sz="3200" dirty="0"/>
              <a:t>Post completion steps for Seller’s Conveyancer</a:t>
            </a:r>
          </a:p>
        </p:txBody>
      </p:sp>
      <p:sp>
        <p:nvSpPr>
          <p:cNvPr id="3" name="Content Placeholder 2">
            <a:extLst>
              <a:ext uri="{FF2B5EF4-FFF2-40B4-BE49-F238E27FC236}">
                <a16:creationId xmlns:a16="http://schemas.microsoft.com/office/drawing/2014/main" id="{491A6FC3-8129-3550-C96C-255C941CA697}"/>
              </a:ext>
            </a:extLst>
          </p:cNvPr>
          <p:cNvSpPr>
            <a:spLocks noGrp="1"/>
          </p:cNvSpPr>
          <p:nvPr>
            <p:ph idx="1"/>
          </p:nvPr>
        </p:nvSpPr>
        <p:spPr>
          <a:xfrm>
            <a:off x="556260" y="1371601"/>
            <a:ext cx="9403080" cy="4669762"/>
          </a:xfrm>
        </p:spPr>
        <p:txBody>
          <a:bodyPr>
            <a:normAutofit/>
          </a:bodyPr>
          <a:lstStyle/>
          <a:p>
            <a:r>
              <a:rPr lang="en-GB" sz="2400" dirty="0"/>
              <a:t>Discharge existing mortgage – undertaking given in TA13</a:t>
            </a:r>
          </a:p>
          <a:p>
            <a:r>
              <a:rPr lang="en-GB" sz="2400" dirty="0"/>
              <a:t>Send TR1 (signed and dated transfer) to Buyer’s Conveyancer no later than day following completion</a:t>
            </a:r>
          </a:p>
          <a:p>
            <a:r>
              <a:rPr lang="en-GB" sz="2400" dirty="0"/>
              <a:t>Send any accompanying relevant documents ( original guarantees, planning permissions….) no later than the day following completion</a:t>
            </a:r>
          </a:p>
          <a:p>
            <a:r>
              <a:rPr lang="en-GB" sz="2400" dirty="0"/>
              <a:t>Bill and financial statement ( if not done prior to completion) sent to client</a:t>
            </a:r>
          </a:p>
          <a:p>
            <a:r>
              <a:rPr lang="en-GB" sz="2400" dirty="0"/>
              <a:t>Remaining steps for Seller’s conveyancer: pay estate agent’s fees, account for proceeds of sale.</a:t>
            </a:r>
          </a:p>
        </p:txBody>
      </p:sp>
    </p:spTree>
    <p:extLst>
      <p:ext uri="{BB962C8B-B14F-4D97-AF65-F5344CB8AC3E}">
        <p14:creationId xmlns:p14="http://schemas.microsoft.com/office/powerpoint/2010/main" val="20689769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D4C692-6DE4-2739-CB9E-FC669D60D7AC}"/>
              </a:ext>
            </a:extLst>
          </p:cNvPr>
          <p:cNvSpPr>
            <a:spLocks noGrp="1"/>
          </p:cNvSpPr>
          <p:nvPr>
            <p:ph type="title"/>
          </p:nvPr>
        </p:nvSpPr>
        <p:spPr>
          <a:xfrm>
            <a:off x="319194" y="306098"/>
            <a:ext cx="9632526" cy="1320800"/>
          </a:xfrm>
        </p:spPr>
        <p:txBody>
          <a:bodyPr>
            <a:normAutofit/>
          </a:bodyPr>
          <a:lstStyle/>
          <a:p>
            <a:r>
              <a:rPr lang="en-GB" sz="3200" dirty="0"/>
              <a:t>Post completion steps for Buyer’s Conveyancer</a:t>
            </a:r>
          </a:p>
        </p:txBody>
      </p:sp>
      <p:sp>
        <p:nvSpPr>
          <p:cNvPr id="3" name="Content Placeholder 2">
            <a:extLst>
              <a:ext uri="{FF2B5EF4-FFF2-40B4-BE49-F238E27FC236}">
                <a16:creationId xmlns:a16="http://schemas.microsoft.com/office/drawing/2014/main" id="{491A6FC3-8129-3550-C96C-255C941CA697}"/>
              </a:ext>
            </a:extLst>
          </p:cNvPr>
          <p:cNvSpPr>
            <a:spLocks noGrp="1"/>
          </p:cNvSpPr>
          <p:nvPr>
            <p:ph idx="1"/>
          </p:nvPr>
        </p:nvSpPr>
        <p:spPr>
          <a:xfrm>
            <a:off x="753534" y="2671129"/>
            <a:ext cx="8596668" cy="3880773"/>
          </a:xfrm>
        </p:spPr>
        <p:txBody>
          <a:bodyPr>
            <a:normAutofit/>
          </a:bodyPr>
          <a:lstStyle/>
          <a:p>
            <a:r>
              <a:rPr lang="en-GB" sz="2400" dirty="0"/>
              <a:t>Bill and financial statement to client ( if not already done)</a:t>
            </a:r>
            <a:br>
              <a:rPr lang="en-GB" sz="2400" dirty="0"/>
            </a:br>
            <a:endParaRPr lang="en-GB" sz="2400" dirty="0"/>
          </a:p>
          <a:p>
            <a:r>
              <a:rPr lang="en-GB" sz="2400" dirty="0"/>
              <a:t>Stamp duty land tax to be paid or LTT in Wales</a:t>
            </a:r>
          </a:p>
        </p:txBody>
      </p:sp>
    </p:spTree>
    <p:extLst>
      <p:ext uri="{BB962C8B-B14F-4D97-AF65-F5344CB8AC3E}">
        <p14:creationId xmlns:p14="http://schemas.microsoft.com/office/powerpoint/2010/main" val="17879333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E00531-20C9-8F2F-F67F-D3ECB49F641F}"/>
              </a:ext>
            </a:extLst>
          </p:cNvPr>
          <p:cNvSpPr>
            <a:spLocks noGrp="1"/>
          </p:cNvSpPr>
          <p:nvPr>
            <p:ph type="title"/>
          </p:nvPr>
        </p:nvSpPr>
        <p:spPr>
          <a:xfrm>
            <a:off x="616374" y="175260"/>
            <a:ext cx="8596668" cy="822960"/>
          </a:xfrm>
        </p:spPr>
        <p:txBody>
          <a:bodyPr/>
          <a:lstStyle/>
          <a:p>
            <a:r>
              <a:rPr lang="en-GB" dirty="0"/>
              <a:t>Stamp Duty Land Tax (SDLT)</a:t>
            </a:r>
          </a:p>
        </p:txBody>
      </p:sp>
      <p:sp>
        <p:nvSpPr>
          <p:cNvPr id="3" name="Content Placeholder 2">
            <a:extLst>
              <a:ext uri="{FF2B5EF4-FFF2-40B4-BE49-F238E27FC236}">
                <a16:creationId xmlns:a16="http://schemas.microsoft.com/office/drawing/2014/main" id="{C3F49D8F-394B-438E-8C57-86428E8F8569}"/>
              </a:ext>
            </a:extLst>
          </p:cNvPr>
          <p:cNvSpPr>
            <a:spLocks noGrp="1"/>
          </p:cNvSpPr>
          <p:nvPr>
            <p:ph idx="1"/>
          </p:nvPr>
        </p:nvSpPr>
        <p:spPr>
          <a:xfrm>
            <a:off x="495300" y="998220"/>
            <a:ext cx="9654540" cy="5288280"/>
          </a:xfrm>
        </p:spPr>
        <p:txBody>
          <a:bodyPr/>
          <a:lstStyle/>
          <a:p>
            <a:r>
              <a:rPr lang="en-GB" sz="2000" dirty="0"/>
              <a:t>Government tax, introduced in 2003, tax on transactions</a:t>
            </a:r>
          </a:p>
          <a:p>
            <a:r>
              <a:rPr lang="en-GB" sz="2000" dirty="0"/>
              <a:t>When SDLT applies B’s conveyancer must send Land Transaction Return ( LTR) to HMRC with payment</a:t>
            </a:r>
          </a:p>
          <a:p>
            <a:r>
              <a:rPr lang="en-GB" sz="2000" dirty="0"/>
              <a:t>Additional forms required if more than 2 Buyers or more than one property</a:t>
            </a:r>
          </a:p>
          <a:p>
            <a:r>
              <a:rPr lang="en-GB" sz="2000" dirty="0"/>
              <a:t>HMRC issues a certificate  - SDLT5</a:t>
            </a:r>
          </a:p>
          <a:p>
            <a:r>
              <a:rPr lang="en-GB" sz="2000" dirty="0"/>
              <a:t>SDLT5 required for registration</a:t>
            </a:r>
          </a:p>
          <a:p>
            <a:r>
              <a:rPr lang="en-GB" sz="2000" dirty="0"/>
              <a:t>The LTR must be paid within 14 days of completion – failure to do so accrues interest and a penalty of £100 or £200.  If more than 12 months late then penalty could be equivalent to the tax amount that has not been paid</a:t>
            </a:r>
          </a:p>
          <a:p>
            <a:r>
              <a:rPr lang="en-GB" sz="2000" dirty="0"/>
              <a:t>LTR must be signed by Buyer if in paper format</a:t>
            </a:r>
          </a:p>
          <a:p>
            <a:r>
              <a:rPr lang="en-GB" sz="2000" dirty="0"/>
              <a:t>If submitted electronically by conveyancer via HMRC Stamp Taxes Online service then payment can also be made electronically and linked.</a:t>
            </a:r>
          </a:p>
          <a:p>
            <a:endParaRPr lang="en-GB" dirty="0"/>
          </a:p>
        </p:txBody>
      </p:sp>
    </p:spTree>
    <p:extLst>
      <p:ext uri="{BB962C8B-B14F-4D97-AF65-F5344CB8AC3E}">
        <p14:creationId xmlns:p14="http://schemas.microsoft.com/office/powerpoint/2010/main" val="30282596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E00531-20C9-8F2F-F67F-D3ECB49F641F}"/>
              </a:ext>
            </a:extLst>
          </p:cNvPr>
          <p:cNvSpPr>
            <a:spLocks noGrp="1"/>
          </p:cNvSpPr>
          <p:nvPr>
            <p:ph type="title"/>
          </p:nvPr>
        </p:nvSpPr>
        <p:spPr>
          <a:xfrm>
            <a:off x="578322" y="190257"/>
            <a:ext cx="8596668" cy="1320800"/>
          </a:xfrm>
        </p:spPr>
        <p:txBody>
          <a:bodyPr/>
          <a:lstStyle/>
          <a:p>
            <a:r>
              <a:rPr lang="en-GB" dirty="0"/>
              <a:t>Stamp Duty Land Tax……. </a:t>
            </a:r>
            <a:r>
              <a:rPr lang="en-GB" dirty="0" err="1"/>
              <a:t>Contd</a:t>
            </a:r>
            <a:r>
              <a:rPr lang="en-GB" dirty="0"/>
              <a:t> ( correct as of 4/12/24).</a:t>
            </a:r>
          </a:p>
        </p:txBody>
      </p:sp>
      <p:pic>
        <p:nvPicPr>
          <p:cNvPr id="5" name="Picture 4">
            <a:extLst>
              <a:ext uri="{FF2B5EF4-FFF2-40B4-BE49-F238E27FC236}">
                <a16:creationId xmlns:a16="http://schemas.microsoft.com/office/drawing/2014/main" id="{7B373179-D7BA-F8A4-A360-9B013257DFCD}"/>
              </a:ext>
            </a:extLst>
          </p:cNvPr>
          <p:cNvPicPr>
            <a:picLocks noChangeAspect="1"/>
          </p:cNvPicPr>
          <p:nvPr/>
        </p:nvPicPr>
        <p:blipFill>
          <a:blip r:embed="rId2"/>
          <a:stretch>
            <a:fillRect/>
          </a:stretch>
        </p:blipFill>
        <p:spPr>
          <a:xfrm>
            <a:off x="922020" y="1782052"/>
            <a:ext cx="8862059" cy="4752932"/>
          </a:xfrm>
          <a:prstGeom prst="rect">
            <a:avLst/>
          </a:prstGeom>
        </p:spPr>
      </p:pic>
    </p:spTree>
    <p:extLst>
      <p:ext uri="{BB962C8B-B14F-4D97-AF65-F5344CB8AC3E}">
        <p14:creationId xmlns:p14="http://schemas.microsoft.com/office/powerpoint/2010/main" val="34654484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E00531-20C9-8F2F-F67F-D3ECB49F641F}"/>
              </a:ext>
            </a:extLst>
          </p:cNvPr>
          <p:cNvSpPr>
            <a:spLocks noGrp="1"/>
          </p:cNvSpPr>
          <p:nvPr>
            <p:ph type="title"/>
          </p:nvPr>
        </p:nvSpPr>
        <p:spPr>
          <a:xfrm>
            <a:off x="578322" y="190257"/>
            <a:ext cx="9274338" cy="457443"/>
          </a:xfrm>
        </p:spPr>
        <p:txBody>
          <a:bodyPr>
            <a:normAutofit fontScale="90000"/>
          </a:bodyPr>
          <a:lstStyle/>
          <a:p>
            <a:r>
              <a:rPr lang="en-GB" sz="2800" dirty="0"/>
              <a:t>Stamp Duty Land Tax……. </a:t>
            </a:r>
            <a:r>
              <a:rPr lang="en-GB" sz="2800" dirty="0" err="1"/>
              <a:t>Contd</a:t>
            </a:r>
            <a:r>
              <a:rPr lang="en-GB" sz="2800" dirty="0"/>
              <a:t> ( correct as of 4/12/24).</a:t>
            </a:r>
          </a:p>
        </p:txBody>
      </p:sp>
      <p:pic>
        <p:nvPicPr>
          <p:cNvPr id="4" name="Picture 3">
            <a:extLst>
              <a:ext uri="{FF2B5EF4-FFF2-40B4-BE49-F238E27FC236}">
                <a16:creationId xmlns:a16="http://schemas.microsoft.com/office/drawing/2014/main" id="{85B409AA-F0BD-B561-CFF3-4E8C754B3BAF}"/>
              </a:ext>
            </a:extLst>
          </p:cNvPr>
          <p:cNvPicPr>
            <a:picLocks noChangeAspect="1"/>
          </p:cNvPicPr>
          <p:nvPr/>
        </p:nvPicPr>
        <p:blipFill>
          <a:blip r:embed="rId2"/>
          <a:stretch>
            <a:fillRect/>
          </a:stretch>
        </p:blipFill>
        <p:spPr>
          <a:xfrm>
            <a:off x="1104901" y="1034846"/>
            <a:ext cx="8427719" cy="5282377"/>
          </a:xfrm>
          <a:prstGeom prst="rect">
            <a:avLst/>
          </a:prstGeom>
        </p:spPr>
      </p:pic>
    </p:spTree>
    <p:extLst>
      <p:ext uri="{BB962C8B-B14F-4D97-AF65-F5344CB8AC3E}">
        <p14:creationId xmlns:p14="http://schemas.microsoft.com/office/powerpoint/2010/main" val="17907015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162460-2A69-B571-911C-0EE7A61E0A84}"/>
              </a:ext>
            </a:extLst>
          </p:cNvPr>
          <p:cNvSpPr>
            <a:spLocks noGrp="1"/>
          </p:cNvSpPr>
          <p:nvPr>
            <p:ph type="title"/>
          </p:nvPr>
        </p:nvSpPr>
        <p:spPr>
          <a:xfrm>
            <a:off x="387774" y="156238"/>
            <a:ext cx="8596668" cy="660400"/>
          </a:xfrm>
        </p:spPr>
        <p:txBody>
          <a:bodyPr/>
          <a:lstStyle/>
          <a:p>
            <a:r>
              <a:rPr lang="en-GB" dirty="0"/>
              <a:t>SDLT – First Time Buyers</a:t>
            </a:r>
          </a:p>
        </p:txBody>
      </p:sp>
      <p:pic>
        <p:nvPicPr>
          <p:cNvPr id="5" name="Picture 4">
            <a:extLst>
              <a:ext uri="{FF2B5EF4-FFF2-40B4-BE49-F238E27FC236}">
                <a16:creationId xmlns:a16="http://schemas.microsoft.com/office/drawing/2014/main" id="{E3BEB8C6-1B12-903E-054B-B93B39AA2F07}"/>
              </a:ext>
            </a:extLst>
          </p:cNvPr>
          <p:cNvPicPr>
            <a:picLocks noChangeAspect="1"/>
          </p:cNvPicPr>
          <p:nvPr/>
        </p:nvPicPr>
        <p:blipFill>
          <a:blip r:embed="rId2"/>
          <a:stretch>
            <a:fillRect/>
          </a:stretch>
        </p:blipFill>
        <p:spPr>
          <a:xfrm>
            <a:off x="533208" y="1097280"/>
            <a:ext cx="8136630" cy="5193259"/>
          </a:xfrm>
          <a:prstGeom prst="rect">
            <a:avLst/>
          </a:prstGeom>
        </p:spPr>
      </p:pic>
      <p:sp>
        <p:nvSpPr>
          <p:cNvPr id="6" name="TextBox 5">
            <a:extLst>
              <a:ext uri="{FF2B5EF4-FFF2-40B4-BE49-F238E27FC236}">
                <a16:creationId xmlns:a16="http://schemas.microsoft.com/office/drawing/2014/main" id="{ADD12250-3BF8-8819-2037-4896EB13A74F}"/>
              </a:ext>
            </a:extLst>
          </p:cNvPr>
          <p:cNvSpPr txBox="1"/>
          <p:nvPr/>
        </p:nvSpPr>
        <p:spPr>
          <a:xfrm>
            <a:off x="5875020" y="484028"/>
            <a:ext cx="6316980" cy="646331"/>
          </a:xfrm>
          <a:prstGeom prst="rect">
            <a:avLst/>
          </a:prstGeom>
          <a:noFill/>
        </p:spPr>
        <p:txBody>
          <a:bodyPr wrap="square" rtlCol="0">
            <a:spAutoFit/>
          </a:bodyPr>
          <a:lstStyle/>
          <a:p>
            <a:r>
              <a:rPr lang="en-GB" dirty="0">
                <a:hlinkClick r:id="rId3"/>
              </a:rPr>
              <a:t>Stamp Duty Land Tax relief for land or property transactions - GOV.UK (www.gov.uk)</a:t>
            </a:r>
            <a:endParaRPr lang="en-GB" dirty="0"/>
          </a:p>
        </p:txBody>
      </p:sp>
    </p:spTree>
    <p:extLst>
      <p:ext uri="{BB962C8B-B14F-4D97-AF65-F5344CB8AC3E}">
        <p14:creationId xmlns:p14="http://schemas.microsoft.com/office/powerpoint/2010/main" val="15914380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162460-2A69-B571-911C-0EE7A61E0A84}"/>
              </a:ext>
            </a:extLst>
          </p:cNvPr>
          <p:cNvSpPr>
            <a:spLocks noGrp="1"/>
          </p:cNvSpPr>
          <p:nvPr>
            <p:ph type="title"/>
          </p:nvPr>
        </p:nvSpPr>
        <p:spPr/>
        <p:txBody>
          <a:bodyPr/>
          <a:lstStyle/>
          <a:p>
            <a:r>
              <a:rPr lang="en-GB" dirty="0"/>
              <a:t>SDLT – Additional Residential Property</a:t>
            </a:r>
          </a:p>
        </p:txBody>
      </p:sp>
      <p:sp>
        <p:nvSpPr>
          <p:cNvPr id="3" name="Content Placeholder 2">
            <a:extLst>
              <a:ext uri="{FF2B5EF4-FFF2-40B4-BE49-F238E27FC236}">
                <a16:creationId xmlns:a16="http://schemas.microsoft.com/office/drawing/2014/main" id="{1CCA3962-DA67-D86E-8FF5-ACB36428809A}"/>
              </a:ext>
            </a:extLst>
          </p:cNvPr>
          <p:cNvSpPr>
            <a:spLocks noGrp="1"/>
          </p:cNvSpPr>
          <p:nvPr>
            <p:ph idx="1"/>
          </p:nvPr>
        </p:nvSpPr>
        <p:spPr>
          <a:xfrm>
            <a:off x="677334" y="1558609"/>
            <a:ext cx="9640146" cy="3880773"/>
          </a:xfrm>
        </p:spPr>
        <p:txBody>
          <a:bodyPr>
            <a:noAutofit/>
          </a:bodyPr>
          <a:lstStyle/>
          <a:p>
            <a:r>
              <a:rPr lang="en-GB" sz="2800" dirty="0"/>
              <a:t>Higher rates applicable to additional residential properties </a:t>
            </a:r>
            <a:r>
              <a:rPr lang="en-GB" sz="2800" dirty="0" err="1"/>
              <a:t>e.g</a:t>
            </a:r>
            <a:r>
              <a:rPr lang="en-GB" sz="2800" dirty="0"/>
              <a:t> second homes or buy to let</a:t>
            </a:r>
          </a:p>
          <a:p>
            <a:r>
              <a:rPr lang="en-GB" sz="2800" dirty="0"/>
              <a:t>Question should be asked of the client at the outset</a:t>
            </a:r>
          </a:p>
          <a:p>
            <a:r>
              <a:rPr lang="en-GB" sz="2800" dirty="0"/>
              <a:t>Rate is PLUS 3% on top of any rate ordinarily applicable</a:t>
            </a:r>
          </a:p>
          <a:p>
            <a:r>
              <a:rPr lang="en-GB" sz="2800" dirty="0"/>
              <a:t>Does not apply where B is replacing main residence which has already been sold ( as long as within 36 months)</a:t>
            </a:r>
          </a:p>
        </p:txBody>
      </p:sp>
    </p:spTree>
    <p:extLst>
      <p:ext uri="{BB962C8B-B14F-4D97-AF65-F5344CB8AC3E}">
        <p14:creationId xmlns:p14="http://schemas.microsoft.com/office/powerpoint/2010/main" val="24595885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162460-2A69-B571-911C-0EE7A61E0A84}"/>
              </a:ext>
            </a:extLst>
          </p:cNvPr>
          <p:cNvSpPr>
            <a:spLocks noGrp="1"/>
          </p:cNvSpPr>
          <p:nvPr>
            <p:ph type="title"/>
          </p:nvPr>
        </p:nvSpPr>
        <p:spPr/>
        <p:txBody>
          <a:bodyPr/>
          <a:lstStyle/>
          <a:p>
            <a:r>
              <a:rPr lang="en-GB" dirty="0"/>
              <a:t>SDLT – Non UK residents</a:t>
            </a:r>
          </a:p>
        </p:txBody>
      </p:sp>
      <p:sp>
        <p:nvSpPr>
          <p:cNvPr id="3" name="Content Placeholder 2">
            <a:extLst>
              <a:ext uri="{FF2B5EF4-FFF2-40B4-BE49-F238E27FC236}">
                <a16:creationId xmlns:a16="http://schemas.microsoft.com/office/drawing/2014/main" id="{1CCA3962-DA67-D86E-8FF5-ACB36428809A}"/>
              </a:ext>
            </a:extLst>
          </p:cNvPr>
          <p:cNvSpPr>
            <a:spLocks noGrp="1"/>
          </p:cNvSpPr>
          <p:nvPr>
            <p:ph idx="1"/>
          </p:nvPr>
        </p:nvSpPr>
        <p:spPr>
          <a:xfrm>
            <a:off x="677334" y="1488613"/>
            <a:ext cx="8596668" cy="3880773"/>
          </a:xfrm>
        </p:spPr>
        <p:txBody>
          <a:bodyPr>
            <a:normAutofit/>
          </a:bodyPr>
          <a:lstStyle/>
          <a:p>
            <a:r>
              <a:rPr lang="en-GB" sz="3200" dirty="0"/>
              <a:t>Surcharge applies to non-UK residents</a:t>
            </a:r>
          </a:p>
          <a:p>
            <a:r>
              <a:rPr lang="en-GB" sz="3200" dirty="0"/>
              <a:t>Additional 2% payable if buying property in England and Northern Ireland</a:t>
            </a:r>
          </a:p>
          <a:p>
            <a:r>
              <a:rPr lang="en-GB" sz="3200" dirty="0"/>
              <a:t>Applies in addition to the 3% for second homes</a:t>
            </a:r>
          </a:p>
        </p:txBody>
      </p:sp>
    </p:spTree>
    <p:extLst>
      <p:ext uri="{BB962C8B-B14F-4D97-AF65-F5344CB8AC3E}">
        <p14:creationId xmlns:p14="http://schemas.microsoft.com/office/powerpoint/2010/main" val="37471803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BF83D-B708-6346-46EC-10C07EE7D580}"/>
              </a:ext>
            </a:extLst>
          </p:cNvPr>
          <p:cNvSpPr>
            <a:spLocks noGrp="1"/>
          </p:cNvSpPr>
          <p:nvPr>
            <p:ph type="title"/>
          </p:nvPr>
        </p:nvSpPr>
        <p:spPr>
          <a:xfrm>
            <a:off x="555414" y="156237"/>
            <a:ext cx="8596668" cy="803883"/>
          </a:xfrm>
        </p:spPr>
        <p:txBody>
          <a:bodyPr/>
          <a:lstStyle/>
          <a:p>
            <a:r>
              <a:rPr lang="en-GB" dirty="0"/>
              <a:t>Land Transaction Tax</a:t>
            </a:r>
          </a:p>
        </p:txBody>
      </p:sp>
      <p:sp>
        <p:nvSpPr>
          <p:cNvPr id="3" name="Content Placeholder 2">
            <a:extLst>
              <a:ext uri="{FF2B5EF4-FFF2-40B4-BE49-F238E27FC236}">
                <a16:creationId xmlns:a16="http://schemas.microsoft.com/office/drawing/2014/main" id="{ECDFB8A9-E6C2-8ACF-CED9-889270588AE3}"/>
              </a:ext>
            </a:extLst>
          </p:cNvPr>
          <p:cNvSpPr>
            <a:spLocks noGrp="1"/>
          </p:cNvSpPr>
          <p:nvPr>
            <p:ph idx="1"/>
          </p:nvPr>
        </p:nvSpPr>
        <p:spPr>
          <a:xfrm>
            <a:off x="457200" y="1013460"/>
            <a:ext cx="9776460" cy="5364480"/>
          </a:xfrm>
        </p:spPr>
        <p:txBody>
          <a:bodyPr>
            <a:normAutofit/>
          </a:bodyPr>
          <a:lstStyle/>
          <a:p>
            <a:r>
              <a:rPr lang="en-GB" sz="2400" dirty="0"/>
              <a:t>For properties in Wales since April 2018 </a:t>
            </a:r>
          </a:p>
          <a:p>
            <a:r>
              <a:rPr lang="en-GB" sz="2400" dirty="0"/>
              <a:t>Postcode check can be carried out to determine whether property is IN Wales</a:t>
            </a:r>
          </a:p>
          <a:p>
            <a:r>
              <a:rPr lang="en-GB" sz="2400" dirty="0"/>
              <a:t>Properties which straddle the Welsh/English border will necessitate an assessment of the part of the property in England ( SDLT payable) and how much is situation in Wales ( LTT payable on that part). </a:t>
            </a:r>
          </a:p>
          <a:p>
            <a:r>
              <a:rPr lang="en-GB" sz="2400" dirty="0"/>
              <a:t>LTT is </a:t>
            </a:r>
            <a:r>
              <a:rPr lang="en-GB" sz="2400" dirty="0" err="1"/>
              <a:t>payabe</a:t>
            </a:r>
            <a:r>
              <a:rPr lang="en-GB" sz="2400" dirty="0"/>
              <a:t> to the Welsh Revenue Authority ( WRA)</a:t>
            </a:r>
          </a:p>
          <a:p>
            <a:r>
              <a:rPr lang="en-GB" sz="2400" dirty="0"/>
              <a:t>Returns to be sent and tax paid within 30 days post completion</a:t>
            </a:r>
          </a:p>
          <a:p>
            <a:r>
              <a:rPr lang="en-GB" sz="2400" dirty="0"/>
              <a:t>If filed using WRA online service, an LTT certificate can be generated</a:t>
            </a:r>
          </a:p>
          <a:p>
            <a:r>
              <a:rPr lang="en-GB" sz="2400" dirty="0"/>
              <a:t>Certificate needed for registration at the Land Registry</a:t>
            </a:r>
          </a:p>
          <a:p>
            <a:endParaRPr lang="en-GB" dirty="0"/>
          </a:p>
        </p:txBody>
      </p:sp>
    </p:spTree>
    <p:extLst>
      <p:ext uri="{BB962C8B-B14F-4D97-AF65-F5344CB8AC3E}">
        <p14:creationId xmlns:p14="http://schemas.microsoft.com/office/powerpoint/2010/main" val="36780155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AAFAFA-F3A3-F453-4502-CA15210E7DE9}"/>
              </a:ext>
            </a:extLst>
          </p:cNvPr>
          <p:cNvSpPr>
            <a:spLocks noGrp="1"/>
          </p:cNvSpPr>
          <p:nvPr>
            <p:ph type="title"/>
          </p:nvPr>
        </p:nvSpPr>
        <p:spPr>
          <a:xfrm>
            <a:off x="555414" y="228600"/>
            <a:ext cx="8596668" cy="718318"/>
          </a:xfrm>
        </p:spPr>
        <p:txBody>
          <a:bodyPr>
            <a:normAutofit fontScale="90000"/>
          </a:bodyPr>
          <a:lstStyle/>
          <a:p>
            <a:r>
              <a:rPr lang="en-GB" dirty="0"/>
              <a:t>Land Transaction Tax (correct as of 4/12/24)</a:t>
            </a:r>
          </a:p>
        </p:txBody>
      </p:sp>
      <p:pic>
        <p:nvPicPr>
          <p:cNvPr id="5" name="Picture 4">
            <a:extLst>
              <a:ext uri="{FF2B5EF4-FFF2-40B4-BE49-F238E27FC236}">
                <a16:creationId xmlns:a16="http://schemas.microsoft.com/office/drawing/2014/main" id="{EC4BA906-063A-B513-1169-AB338280C966}"/>
              </a:ext>
            </a:extLst>
          </p:cNvPr>
          <p:cNvPicPr>
            <a:picLocks noChangeAspect="1"/>
          </p:cNvPicPr>
          <p:nvPr/>
        </p:nvPicPr>
        <p:blipFill>
          <a:blip r:embed="rId2"/>
          <a:stretch>
            <a:fillRect/>
          </a:stretch>
        </p:blipFill>
        <p:spPr>
          <a:xfrm>
            <a:off x="1363981" y="1386563"/>
            <a:ext cx="8252460" cy="5029754"/>
          </a:xfrm>
          <a:prstGeom prst="rect">
            <a:avLst/>
          </a:prstGeom>
        </p:spPr>
      </p:pic>
    </p:spTree>
    <p:extLst>
      <p:ext uri="{BB962C8B-B14F-4D97-AF65-F5344CB8AC3E}">
        <p14:creationId xmlns:p14="http://schemas.microsoft.com/office/powerpoint/2010/main" val="25396246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40A4B-0C81-F41E-1941-A506E1D0BA31}"/>
              </a:ext>
            </a:extLst>
          </p:cNvPr>
          <p:cNvSpPr>
            <a:spLocks noGrp="1"/>
          </p:cNvSpPr>
          <p:nvPr>
            <p:ph type="title"/>
          </p:nvPr>
        </p:nvSpPr>
        <p:spPr>
          <a:xfrm>
            <a:off x="310409" y="190258"/>
            <a:ext cx="8596668" cy="933814"/>
          </a:xfrm>
        </p:spPr>
        <p:txBody>
          <a:bodyPr/>
          <a:lstStyle/>
          <a:p>
            <a:r>
              <a:rPr lang="en-GB" dirty="0"/>
              <a:t>Change of ownership at HMLR</a:t>
            </a:r>
          </a:p>
        </p:txBody>
      </p:sp>
      <p:sp>
        <p:nvSpPr>
          <p:cNvPr id="3" name="Content Placeholder 2">
            <a:extLst>
              <a:ext uri="{FF2B5EF4-FFF2-40B4-BE49-F238E27FC236}">
                <a16:creationId xmlns:a16="http://schemas.microsoft.com/office/drawing/2014/main" id="{CA28C407-BE21-081D-5EA8-938EA9096DFC}"/>
              </a:ext>
            </a:extLst>
          </p:cNvPr>
          <p:cNvSpPr>
            <a:spLocks noGrp="1"/>
          </p:cNvSpPr>
          <p:nvPr>
            <p:ph idx="1"/>
          </p:nvPr>
        </p:nvSpPr>
        <p:spPr>
          <a:xfrm>
            <a:off x="310408" y="896926"/>
            <a:ext cx="10149861" cy="5666951"/>
          </a:xfrm>
        </p:spPr>
        <p:txBody>
          <a:bodyPr>
            <a:normAutofit/>
          </a:bodyPr>
          <a:lstStyle/>
          <a:p>
            <a:r>
              <a:rPr lang="en-GB" sz="2000" dirty="0"/>
              <a:t>Title ( Legal estate/legal ownership) only passes on REGISTRATION and NOT on completion</a:t>
            </a:r>
          </a:p>
          <a:p>
            <a:r>
              <a:rPr lang="en-GB" sz="2000" dirty="0"/>
              <a:t>Hence the consideration of registering an estate contract if there will be more than a couple of weeks between exchange and completion</a:t>
            </a:r>
          </a:p>
          <a:p>
            <a:r>
              <a:rPr lang="en-GB" sz="2000" dirty="0"/>
              <a:t>LRA 2002: TRANSFER must be registered</a:t>
            </a:r>
          </a:p>
          <a:p>
            <a:r>
              <a:rPr lang="en-GB" sz="2000" dirty="0"/>
              <a:t>If Transfer not registered then B only has a beneficial interest in the property at equity</a:t>
            </a:r>
          </a:p>
          <a:p>
            <a:r>
              <a:rPr lang="en-GB" sz="2000" dirty="0"/>
              <a:t>Likewise with the new mortgage ( will not take effect in law until registration)</a:t>
            </a:r>
          </a:p>
          <a:p>
            <a:r>
              <a:rPr lang="en-GB" sz="2000" dirty="0"/>
              <a:t>So Transfer MUST be registered, and</a:t>
            </a:r>
          </a:p>
          <a:p>
            <a:r>
              <a:rPr lang="en-GB" sz="2000" dirty="0"/>
              <a:t>Transfer MUST be registered WITHIN the Priority period of the HMLR pre-completion search ( OS1) – in order to protect against the registration of any entries by third parties during this period</a:t>
            </a:r>
          </a:p>
          <a:p>
            <a:r>
              <a:rPr lang="en-GB" sz="2000" dirty="0"/>
              <a:t>Failure to ensure this is NEGLIGENT</a:t>
            </a:r>
          </a:p>
        </p:txBody>
      </p:sp>
    </p:spTree>
    <p:extLst>
      <p:ext uri="{BB962C8B-B14F-4D97-AF65-F5344CB8AC3E}">
        <p14:creationId xmlns:p14="http://schemas.microsoft.com/office/powerpoint/2010/main" val="29237865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AB792-1601-AF44-9F2B-FC0AD2282107}"/>
              </a:ext>
            </a:extLst>
          </p:cNvPr>
          <p:cNvSpPr>
            <a:spLocks noGrp="1"/>
          </p:cNvSpPr>
          <p:nvPr>
            <p:ph type="title"/>
          </p:nvPr>
        </p:nvSpPr>
        <p:spPr>
          <a:xfrm>
            <a:off x="460112" y="156238"/>
            <a:ext cx="8596668" cy="1320800"/>
          </a:xfrm>
        </p:spPr>
        <p:txBody>
          <a:bodyPr/>
          <a:lstStyle/>
          <a:p>
            <a:r>
              <a:rPr lang="en-GB" dirty="0"/>
              <a:t>Registering the change of ownership</a:t>
            </a:r>
          </a:p>
        </p:txBody>
      </p:sp>
      <p:sp>
        <p:nvSpPr>
          <p:cNvPr id="3" name="Content Placeholder 2">
            <a:extLst>
              <a:ext uri="{FF2B5EF4-FFF2-40B4-BE49-F238E27FC236}">
                <a16:creationId xmlns:a16="http://schemas.microsoft.com/office/drawing/2014/main" id="{DC72F909-7427-E1CF-4391-81AE383A6D8B}"/>
              </a:ext>
            </a:extLst>
          </p:cNvPr>
          <p:cNvSpPr>
            <a:spLocks noGrp="1"/>
          </p:cNvSpPr>
          <p:nvPr>
            <p:ph idx="1"/>
          </p:nvPr>
        </p:nvSpPr>
        <p:spPr>
          <a:xfrm>
            <a:off x="331978" y="816844"/>
            <a:ext cx="10594227" cy="5884918"/>
          </a:xfrm>
        </p:spPr>
        <p:txBody>
          <a:bodyPr>
            <a:normAutofit/>
          </a:bodyPr>
          <a:lstStyle/>
          <a:p>
            <a:r>
              <a:rPr lang="en-GB" dirty="0"/>
              <a:t>B’s conveyancer sends form AP1 to HMLR – within 30 days of search result from OS1</a:t>
            </a:r>
          </a:p>
          <a:p>
            <a:r>
              <a:rPr lang="en-GB" dirty="0"/>
              <a:t>Include all documents relevant to other matters to be dealt with at the same time ( </a:t>
            </a:r>
            <a:r>
              <a:rPr lang="en-GB" b="1" dirty="0"/>
              <a:t>DTC – Discharge, Transfer, Charge </a:t>
            </a:r>
            <a:r>
              <a:rPr lang="en-GB" dirty="0"/>
              <a:t>would be standard where S has mortgage and B buying with a mortgage)</a:t>
            </a:r>
          </a:p>
          <a:p>
            <a:r>
              <a:rPr lang="en-GB" dirty="0"/>
              <a:t>DS1 – to discharge mortgage </a:t>
            </a:r>
          </a:p>
          <a:p>
            <a:r>
              <a:rPr lang="en-GB" dirty="0"/>
              <a:t>Certified copy of Transfer</a:t>
            </a:r>
          </a:p>
          <a:p>
            <a:r>
              <a:rPr lang="en-GB" dirty="0"/>
              <a:t>Certified copy of Mortgage Deed</a:t>
            </a:r>
          </a:p>
          <a:p>
            <a:r>
              <a:rPr lang="en-GB" dirty="0"/>
              <a:t>Land Registry Fee</a:t>
            </a:r>
          </a:p>
          <a:p>
            <a:r>
              <a:rPr lang="en-GB" dirty="0"/>
              <a:t>LTR certificate (SDLT5) OR LTT certificate ( Wales)</a:t>
            </a:r>
          </a:p>
          <a:p>
            <a:r>
              <a:rPr lang="en-GB" dirty="0"/>
              <a:t>Evidence of identity</a:t>
            </a:r>
          </a:p>
          <a:p>
            <a:r>
              <a:rPr lang="en-GB" dirty="0"/>
              <a:t>DI ( if disclosable overriding interests)</a:t>
            </a:r>
          </a:p>
          <a:p>
            <a:r>
              <a:rPr lang="en-GB" dirty="0"/>
              <a:t>If applicable :</a:t>
            </a:r>
          </a:p>
          <a:p>
            <a:pPr lvl="1"/>
            <a:r>
              <a:rPr lang="en-GB" dirty="0"/>
              <a:t>Grant of probate (if sale by executors)</a:t>
            </a:r>
          </a:p>
          <a:p>
            <a:pPr lvl="1"/>
            <a:r>
              <a:rPr lang="en-GB" dirty="0"/>
              <a:t>Marriage certificate ( if name change)</a:t>
            </a:r>
          </a:p>
          <a:p>
            <a:pPr lvl="1"/>
            <a:r>
              <a:rPr lang="en-GB" dirty="0"/>
              <a:t>Form JO (to declare trust information)</a:t>
            </a:r>
          </a:p>
          <a:p>
            <a:endParaRPr lang="en-GB" dirty="0"/>
          </a:p>
        </p:txBody>
      </p:sp>
    </p:spTree>
    <p:extLst>
      <p:ext uri="{BB962C8B-B14F-4D97-AF65-F5344CB8AC3E}">
        <p14:creationId xmlns:p14="http://schemas.microsoft.com/office/powerpoint/2010/main" val="34894107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03322-9139-CDCE-8EAE-13CA13D8CCAB}"/>
              </a:ext>
            </a:extLst>
          </p:cNvPr>
          <p:cNvSpPr>
            <a:spLocks noGrp="1"/>
          </p:cNvSpPr>
          <p:nvPr>
            <p:ph type="title"/>
          </p:nvPr>
        </p:nvSpPr>
        <p:spPr>
          <a:xfrm>
            <a:off x="374475" y="277621"/>
            <a:ext cx="8596668" cy="852275"/>
          </a:xfrm>
        </p:spPr>
        <p:txBody>
          <a:bodyPr/>
          <a:lstStyle/>
          <a:p>
            <a:r>
              <a:rPr lang="en-GB" dirty="0"/>
              <a:t>Remaining matters: HMLR</a:t>
            </a:r>
          </a:p>
        </p:txBody>
      </p:sp>
      <p:sp>
        <p:nvSpPr>
          <p:cNvPr id="3" name="Content Placeholder 2">
            <a:extLst>
              <a:ext uri="{FF2B5EF4-FFF2-40B4-BE49-F238E27FC236}">
                <a16:creationId xmlns:a16="http://schemas.microsoft.com/office/drawing/2014/main" id="{DAE821EB-571C-6BAE-41B7-9C588D0960FB}"/>
              </a:ext>
            </a:extLst>
          </p:cNvPr>
          <p:cNvSpPr>
            <a:spLocks noGrp="1"/>
          </p:cNvSpPr>
          <p:nvPr>
            <p:ph idx="1"/>
          </p:nvPr>
        </p:nvSpPr>
        <p:spPr>
          <a:xfrm>
            <a:off x="374474" y="1199595"/>
            <a:ext cx="10307115" cy="5300216"/>
          </a:xfrm>
        </p:spPr>
        <p:txBody>
          <a:bodyPr>
            <a:normAutofit lnSpcReduction="10000"/>
          </a:bodyPr>
          <a:lstStyle/>
          <a:p>
            <a:r>
              <a:rPr lang="en-GB" dirty="0"/>
              <a:t>Requisitions :  HMLR requesting further information/documents – 20 days to reply – if no reply after additional 20 days HMLR can cancel application entirely</a:t>
            </a:r>
          </a:p>
          <a:p>
            <a:r>
              <a:rPr lang="en-GB" dirty="0"/>
              <a:t>Completed Registration:  HMLR sends completed documentation electronically ( official copy of register, title information document TID and registration completion statement – B’s conveyance should check all registration docs to ensure all details are correct and mortgage also registered.</a:t>
            </a:r>
          </a:p>
          <a:p>
            <a:r>
              <a:rPr lang="en-GB" dirty="0"/>
              <a:t>TID:</a:t>
            </a:r>
          </a:p>
          <a:p>
            <a:pPr lvl="1"/>
            <a:r>
              <a:rPr lang="en-GB" dirty="0"/>
              <a:t>States that official register copy is attached</a:t>
            </a:r>
          </a:p>
          <a:p>
            <a:pPr lvl="1"/>
            <a:r>
              <a:rPr lang="en-GB" dirty="0"/>
              <a:t>Provide </a:t>
            </a:r>
            <a:r>
              <a:rPr lang="en-GB" dirty="0" err="1"/>
              <a:t>infor</a:t>
            </a:r>
            <a:r>
              <a:rPr lang="en-GB" dirty="0"/>
              <a:t> on how to obtain official copies in future</a:t>
            </a:r>
          </a:p>
          <a:p>
            <a:pPr lvl="1"/>
            <a:r>
              <a:rPr lang="en-GB" dirty="0"/>
              <a:t>Stress importance of keeping address details up to date</a:t>
            </a:r>
          </a:p>
          <a:p>
            <a:pPr lvl="1"/>
            <a:r>
              <a:rPr lang="en-GB" dirty="0"/>
              <a:t>Details of relevant HMLR office responsible</a:t>
            </a:r>
          </a:p>
          <a:p>
            <a:pPr lvl="1"/>
            <a:r>
              <a:rPr lang="en-GB" dirty="0"/>
              <a:t>Stresses that the document is for information purposes only.</a:t>
            </a:r>
          </a:p>
          <a:p>
            <a:r>
              <a:rPr lang="en-GB" dirty="0"/>
              <a:t>Remaining Steps:</a:t>
            </a:r>
          </a:p>
          <a:p>
            <a:pPr lvl="1"/>
            <a:r>
              <a:rPr lang="en-GB" dirty="0"/>
              <a:t>B’s conveyancer ascertains where title docs are to be kept ( kept by Lender if mortgage?)</a:t>
            </a:r>
          </a:p>
          <a:p>
            <a:pPr lvl="1"/>
            <a:r>
              <a:rPr lang="en-GB" dirty="0" err="1"/>
              <a:t>Protocoal</a:t>
            </a:r>
            <a:r>
              <a:rPr lang="en-GB" dirty="0"/>
              <a:t> requires B’s conveyancer should supply B with a copy of the title information</a:t>
            </a:r>
          </a:p>
          <a:p>
            <a:pPr lvl="1"/>
            <a:r>
              <a:rPr lang="en-GB" dirty="0"/>
              <a:t>Close file if accounts clear and bill has been settled</a:t>
            </a:r>
          </a:p>
        </p:txBody>
      </p:sp>
    </p:spTree>
    <p:extLst>
      <p:ext uri="{BB962C8B-B14F-4D97-AF65-F5344CB8AC3E}">
        <p14:creationId xmlns:p14="http://schemas.microsoft.com/office/powerpoint/2010/main" val="313625273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0FC9060-CB9D-D41C-1516-98E14CB7A5BF}"/>
              </a:ext>
            </a:extLst>
          </p:cNvPr>
          <p:cNvPicPr>
            <a:picLocks noChangeAspect="1"/>
          </p:cNvPicPr>
          <p:nvPr/>
        </p:nvPicPr>
        <p:blipFill>
          <a:blip r:embed="rId2"/>
          <a:stretch>
            <a:fillRect/>
          </a:stretch>
        </p:blipFill>
        <p:spPr>
          <a:xfrm>
            <a:off x="379354" y="510540"/>
            <a:ext cx="11109856" cy="5554980"/>
          </a:xfrm>
          <a:prstGeom prst="rect">
            <a:avLst/>
          </a:prstGeom>
        </p:spPr>
      </p:pic>
    </p:spTree>
    <p:extLst>
      <p:ext uri="{BB962C8B-B14F-4D97-AF65-F5344CB8AC3E}">
        <p14:creationId xmlns:p14="http://schemas.microsoft.com/office/powerpoint/2010/main" val="14380953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915F280-C85F-07F0-CFFA-881E27E4D4A5}"/>
              </a:ext>
            </a:extLst>
          </p:cNvPr>
          <p:cNvPicPr>
            <a:picLocks noChangeAspect="1"/>
          </p:cNvPicPr>
          <p:nvPr/>
        </p:nvPicPr>
        <p:blipFill>
          <a:blip r:embed="rId2"/>
          <a:stretch>
            <a:fillRect/>
          </a:stretch>
        </p:blipFill>
        <p:spPr>
          <a:xfrm>
            <a:off x="255515" y="775440"/>
            <a:ext cx="11509765" cy="5328180"/>
          </a:xfrm>
          <a:prstGeom prst="rect">
            <a:avLst/>
          </a:prstGeom>
        </p:spPr>
      </p:pic>
    </p:spTree>
    <p:extLst>
      <p:ext uri="{BB962C8B-B14F-4D97-AF65-F5344CB8AC3E}">
        <p14:creationId xmlns:p14="http://schemas.microsoft.com/office/powerpoint/2010/main" val="38269916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B34B2D6-7030-DAD6-B43B-1A5F0BF234F5}"/>
              </a:ext>
            </a:extLst>
          </p:cNvPr>
          <p:cNvPicPr>
            <a:picLocks noChangeAspect="1"/>
          </p:cNvPicPr>
          <p:nvPr/>
        </p:nvPicPr>
        <p:blipFill>
          <a:blip r:embed="rId2"/>
          <a:stretch>
            <a:fillRect/>
          </a:stretch>
        </p:blipFill>
        <p:spPr>
          <a:xfrm>
            <a:off x="452323" y="480060"/>
            <a:ext cx="11571220" cy="5341620"/>
          </a:xfrm>
          <a:prstGeom prst="rect">
            <a:avLst/>
          </a:prstGeom>
        </p:spPr>
      </p:pic>
    </p:spTree>
    <p:extLst>
      <p:ext uri="{BB962C8B-B14F-4D97-AF65-F5344CB8AC3E}">
        <p14:creationId xmlns:p14="http://schemas.microsoft.com/office/powerpoint/2010/main" val="86160757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49F25DE-978E-743B-50E1-8620BC93D670}"/>
              </a:ext>
            </a:extLst>
          </p:cNvPr>
          <p:cNvPicPr>
            <a:picLocks noChangeAspect="1"/>
          </p:cNvPicPr>
          <p:nvPr/>
        </p:nvPicPr>
        <p:blipFill>
          <a:blip r:embed="rId2"/>
          <a:stretch>
            <a:fillRect/>
          </a:stretch>
        </p:blipFill>
        <p:spPr>
          <a:xfrm>
            <a:off x="504610" y="525780"/>
            <a:ext cx="11253333" cy="5951220"/>
          </a:xfrm>
          <a:prstGeom prst="rect">
            <a:avLst/>
          </a:prstGeom>
        </p:spPr>
      </p:pic>
    </p:spTree>
    <p:extLst>
      <p:ext uri="{BB962C8B-B14F-4D97-AF65-F5344CB8AC3E}">
        <p14:creationId xmlns:p14="http://schemas.microsoft.com/office/powerpoint/2010/main" val="350078843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1E5E4D8-30CF-702B-A752-0910C12F1C8D}"/>
              </a:ext>
            </a:extLst>
          </p:cNvPr>
          <p:cNvPicPr>
            <a:picLocks noChangeAspect="1"/>
          </p:cNvPicPr>
          <p:nvPr/>
        </p:nvPicPr>
        <p:blipFill>
          <a:blip r:embed="rId2"/>
          <a:stretch>
            <a:fillRect/>
          </a:stretch>
        </p:blipFill>
        <p:spPr>
          <a:xfrm>
            <a:off x="252979" y="548640"/>
            <a:ext cx="11802704" cy="5234940"/>
          </a:xfrm>
          <a:prstGeom prst="rect">
            <a:avLst/>
          </a:prstGeom>
        </p:spPr>
      </p:pic>
    </p:spTree>
    <p:extLst>
      <p:ext uri="{BB962C8B-B14F-4D97-AF65-F5344CB8AC3E}">
        <p14:creationId xmlns:p14="http://schemas.microsoft.com/office/powerpoint/2010/main" val="72459022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5C12AF9-4FF7-901E-69A8-9FC2E155AF21}"/>
              </a:ext>
            </a:extLst>
          </p:cNvPr>
          <p:cNvPicPr>
            <a:picLocks noChangeAspect="1"/>
          </p:cNvPicPr>
          <p:nvPr/>
        </p:nvPicPr>
        <p:blipFill>
          <a:blip r:embed="rId2"/>
          <a:stretch>
            <a:fillRect/>
          </a:stretch>
        </p:blipFill>
        <p:spPr>
          <a:xfrm>
            <a:off x="183817" y="426720"/>
            <a:ext cx="11599281" cy="5890260"/>
          </a:xfrm>
          <a:prstGeom prst="rect">
            <a:avLst/>
          </a:prstGeom>
        </p:spPr>
      </p:pic>
    </p:spTree>
    <p:extLst>
      <p:ext uri="{BB962C8B-B14F-4D97-AF65-F5344CB8AC3E}">
        <p14:creationId xmlns:p14="http://schemas.microsoft.com/office/powerpoint/2010/main" val="423123976"/>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041b216b-d67c-40f0-8fda-c03876662904"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C5C159DBBD3BC47AF00505115A55CEB" ma:contentTypeVersion="12" ma:contentTypeDescription="Create a new document." ma:contentTypeScope="" ma:versionID="78c594e00067f950d8c8f6070082fffa">
  <xsd:schema xmlns:xsd="http://www.w3.org/2001/XMLSchema" xmlns:xs="http://www.w3.org/2001/XMLSchema" xmlns:p="http://schemas.microsoft.com/office/2006/metadata/properties" xmlns:ns3="041b216b-d67c-40f0-8fda-c03876662904" xmlns:ns4="aa0a0978-40ed-489e-9e56-6db48364def5" targetNamespace="http://schemas.microsoft.com/office/2006/metadata/properties" ma:root="true" ma:fieldsID="f7941d52e2699457c7a3072e45b81a80" ns3:_="" ns4:_="">
    <xsd:import namespace="041b216b-d67c-40f0-8fda-c03876662904"/>
    <xsd:import namespace="aa0a0978-40ed-489e-9e56-6db48364def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1b216b-d67c-40f0-8fda-c038766629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0a0978-40ed-489e-9e56-6db48364def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6E642FA-31E0-49CA-8F09-C32E1E0C9FA5}">
  <ds:schemaRefs>
    <ds:schemaRef ds:uri="http://schemas.microsoft.com/sharepoint/v3/contenttype/forms"/>
  </ds:schemaRefs>
</ds:datastoreItem>
</file>

<file path=customXml/itemProps2.xml><?xml version="1.0" encoding="utf-8"?>
<ds:datastoreItem xmlns:ds="http://schemas.openxmlformats.org/officeDocument/2006/customXml" ds:itemID="{0BC9243C-1BD0-4146-B7F0-0870530B08F5}">
  <ds:schemaRefs>
    <ds:schemaRef ds:uri="http://www.w3.org/XML/1998/namespace"/>
    <ds:schemaRef ds:uri="http://schemas.microsoft.com/office/2006/documentManagement/types"/>
    <ds:schemaRef ds:uri="http://purl.org/dc/terms/"/>
    <ds:schemaRef ds:uri="http://schemas.microsoft.com/office/infopath/2007/PartnerControls"/>
    <ds:schemaRef ds:uri="http://purl.org/dc/dcmitype/"/>
    <ds:schemaRef ds:uri="041b216b-d67c-40f0-8fda-c03876662904"/>
    <ds:schemaRef ds:uri="http://schemas.openxmlformats.org/package/2006/metadata/core-properties"/>
    <ds:schemaRef ds:uri="aa0a0978-40ed-489e-9e56-6db48364def5"/>
    <ds:schemaRef ds:uri="http://schemas.microsoft.com/office/2006/metadata/properties"/>
    <ds:schemaRef ds:uri="http://purl.org/dc/elements/1.1/"/>
  </ds:schemaRefs>
</ds:datastoreItem>
</file>

<file path=customXml/itemProps3.xml><?xml version="1.0" encoding="utf-8"?>
<ds:datastoreItem xmlns:ds="http://schemas.openxmlformats.org/officeDocument/2006/customXml" ds:itemID="{5F98A81B-E41E-4342-A24F-8E67FFBF547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1b216b-d67c-40f0-8fda-c03876662904"/>
    <ds:schemaRef ds:uri="aa0a0978-40ed-489e-9e56-6db48364def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Facet</Template>
  <TotalTime>0</TotalTime>
  <Words>1393</Words>
  <Application>Microsoft Office PowerPoint</Application>
  <PresentationFormat>Widescreen</PresentationFormat>
  <Paragraphs>118</Paragraphs>
  <Slides>27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Arial</vt:lpstr>
      <vt:lpstr>Calibri</vt:lpstr>
      <vt:lpstr>Trebuchet MS</vt:lpstr>
      <vt:lpstr>Wingdings 3</vt:lpstr>
      <vt:lpstr>Facet</vt:lpstr>
      <vt:lpstr>Week 13 Completion and post completion  (see Chapter 18)</vt:lpstr>
      <vt:lpstr>Aims: to understand ……</vt:lpstr>
      <vt:lpstr>Final Document Check</vt:lpstr>
      <vt:lpstr>Completion summary</vt:lpstr>
      <vt:lpstr>Process of completion</vt:lpstr>
      <vt:lpstr>Code for Completion by Post</vt:lpstr>
      <vt:lpstr>Transferring funds on completion</vt:lpstr>
      <vt:lpstr>Completion in linked ( chain) transactions</vt:lpstr>
      <vt:lpstr>Post completion steps for Seller’s Conveyancer</vt:lpstr>
      <vt:lpstr>Post completion steps for Buyer’s Conveyancer</vt:lpstr>
      <vt:lpstr>Stamp Duty Land Tax (SDLT)</vt:lpstr>
      <vt:lpstr>Stamp Duty Land Tax……. Contd ( correct as of 4/12/24).</vt:lpstr>
      <vt:lpstr>Stamp Duty Land Tax……. Contd ( correct as of 4/12/24).</vt:lpstr>
      <vt:lpstr>SDLT – First Time Buyers</vt:lpstr>
      <vt:lpstr>SDLT – Additional Residential Property</vt:lpstr>
      <vt:lpstr>SDLT – Non UK residents</vt:lpstr>
      <vt:lpstr>Land Transaction Tax</vt:lpstr>
      <vt:lpstr>Land Transaction Tax (correct as of 4/12/24)</vt:lpstr>
      <vt:lpstr>Change of ownership at HMLR</vt:lpstr>
      <vt:lpstr>Registering the change of ownership</vt:lpstr>
      <vt:lpstr>Remaining matters: HMLR</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2 Technical Basics  Property documents</dc:title>
  <dc:creator>Cerys Davies</dc:creator>
  <cp:lastModifiedBy>Cerys Davies</cp:lastModifiedBy>
  <cp:revision>17</cp:revision>
  <cp:lastPrinted>2024-04-30T14:29:31Z</cp:lastPrinted>
  <dcterms:created xsi:type="dcterms:W3CDTF">2024-01-31T18:59:05Z</dcterms:created>
  <dcterms:modified xsi:type="dcterms:W3CDTF">2024-12-04T10:20:30Z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0x0101008C5C159DBBD3BC47AF00505115A55CEB</vt:lpwstr>
  </property>
</Properties>
</file>