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75" r:id="rId3"/>
    <p:sldId id="276" r:id="rId4"/>
    <p:sldId id="277" r:id="rId5"/>
    <p:sldId id="281" r:id="rId6"/>
    <p:sldId id="261" r:id="rId7"/>
    <p:sldId id="262" r:id="rId8"/>
    <p:sldId id="263" r:id="rId9"/>
    <p:sldId id="264" r:id="rId10"/>
    <p:sldId id="265" r:id="rId11"/>
    <p:sldId id="278" r:id="rId12"/>
    <p:sldId id="266" r:id="rId13"/>
    <p:sldId id="267" r:id="rId14"/>
    <p:sldId id="283" r:id="rId15"/>
    <p:sldId id="279" r:id="rId16"/>
    <p:sldId id="284" r:id="rId17"/>
    <p:sldId id="285" r:id="rId18"/>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42" autoAdjust="0"/>
    <p:restoredTop sz="94660"/>
  </p:normalViewPr>
  <p:slideViewPr>
    <p:cSldViewPr snapToGrid="0">
      <p:cViewPr varScale="1">
        <p:scale>
          <a:sx n="115" d="100"/>
          <a:sy n="115" d="100"/>
        </p:scale>
        <p:origin x="14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7BA692B-85B8-4711-8C94-472585F2CC97}" type="datetimeFigureOut">
              <a:rPr lang="en-GB" smtClean="0"/>
              <a:t>08/06/2018</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844546C-6995-455F-9F41-6F9EEA4973C2}" type="slidenum">
              <a:rPr lang="en-GB" smtClean="0"/>
              <a:t>‹#›</a:t>
            </a:fld>
            <a:endParaRPr lang="en-GB"/>
          </a:p>
        </p:txBody>
      </p:sp>
    </p:spTree>
    <p:extLst>
      <p:ext uri="{BB962C8B-B14F-4D97-AF65-F5344CB8AC3E}">
        <p14:creationId xmlns:p14="http://schemas.microsoft.com/office/powerpoint/2010/main" val="1185152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7BA692B-85B8-4711-8C94-472585F2CC97}" type="datetimeFigureOut">
              <a:rPr lang="en-GB" smtClean="0"/>
              <a:t>08/06/2018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844546C-6995-455F-9F41-6F9EEA4973C2}" type="slidenum">
              <a:rPr lang="en-GB" smtClean="0"/>
              <a:t>‹#›</a:t>
            </a:fld>
            <a:endParaRPr lang="en-GB"/>
          </a:p>
        </p:txBody>
      </p:sp>
    </p:spTree>
    <p:extLst>
      <p:ext uri="{BB962C8B-B14F-4D97-AF65-F5344CB8AC3E}">
        <p14:creationId xmlns:p14="http://schemas.microsoft.com/office/powerpoint/2010/main" val="1859394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7BA692B-85B8-4711-8C94-472585F2CC97}" type="datetimeFigureOut">
              <a:rPr lang="en-GB" smtClean="0"/>
              <a:t>08/06/2018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844546C-6995-455F-9F41-6F9EEA4973C2}" type="slidenum">
              <a:rPr lang="en-GB" smtClean="0"/>
              <a:t>‹#›</a:t>
            </a:fld>
            <a:endParaRPr lang="en-GB"/>
          </a:p>
        </p:txBody>
      </p:sp>
    </p:spTree>
    <p:extLst>
      <p:ext uri="{BB962C8B-B14F-4D97-AF65-F5344CB8AC3E}">
        <p14:creationId xmlns:p14="http://schemas.microsoft.com/office/powerpoint/2010/main" val="2170199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7BA692B-85B8-4711-8C94-472585F2CC97}" type="datetimeFigureOut">
              <a:rPr lang="en-GB" smtClean="0"/>
              <a:t>08/06/2018</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844546C-6995-455F-9F41-6F9EEA4973C2}" type="slidenum">
              <a:rPr lang="en-GB" smtClean="0"/>
              <a:t>‹#›</a:t>
            </a:fld>
            <a:endParaRPr lang="en-GB"/>
          </a:p>
        </p:txBody>
      </p:sp>
    </p:spTree>
    <p:extLst>
      <p:ext uri="{BB962C8B-B14F-4D97-AF65-F5344CB8AC3E}">
        <p14:creationId xmlns:p14="http://schemas.microsoft.com/office/powerpoint/2010/main" val="2369572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7BA692B-85B8-4711-8C94-472585F2CC97}" type="datetimeFigureOut">
              <a:rPr lang="en-GB" smtClean="0"/>
              <a:t>08/06/2018</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844546C-6995-455F-9F41-6F9EEA4973C2}" type="slidenum">
              <a:rPr lang="en-GB" smtClean="0"/>
              <a:t>‹#›</a:t>
            </a:fld>
            <a:endParaRPr lang="en-GB"/>
          </a:p>
        </p:txBody>
      </p:sp>
    </p:spTree>
    <p:extLst>
      <p:ext uri="{BB962C8B-B14F-4D97-AF65-F5344CB8AC3E}">
        <p14:creationId xmlns:p14="http://schemas.microsoft.com/office/powerpoint/2010/main" val="15757380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7BA692B-85B8-4711-8C94-472585F2CC97}" type="datetimeFigureOut">
              <a:rPr lang="en-GB" smtClean="0"/>
              <a:t>08/06/2018</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844546C-6995-455F-9F41-6F9EEA4973C2}" type="slidenum">
              <a:rPr lang="en-GB" smtClean="0"/>
              <a:t>‹#›</a:t>
            </a:fld>
            <a:endParaRPr lang="en-GB"/>
          </a:p>
        </p:txBody>
      </p:sp>
    </p:spTree>
    <p:extLst>
      <p:ext uri="{BB962C8B-B14F-4D97-AF65-F5344CB8AC3E}">
        <p14:creationId xmlns:p14="http://schemas.microsoft.com/office/powerpoint/2010/main" val="1608168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BA692B-85B8-4711-8C94-472585F2CC97}" type="datetimeFigureOut">
              <a:rPr lang="en-GB" smtClean="0"/>
              <a:t>08/06/2018</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844546C-6995-455F-9F41-6F9EEA4973C2}" type="slidenum">
              <a:rPr lang="en-GB" smtClean="0"/>
              <a:t>‹#›</a:t>
            </a:fld>
            <a:endParaRPr lang="en-GB"/>
          </a:p>
        </p:txBody>
      </p:sp>
    </p:spTree>
    <p:extLst>
      <p:ext uri="{BB962C8B-B14F-4D97-AF65-F5344CB8AC3E}">
        <p14:creationId xmlns:p14="http://schemas.microsoft.com/office/powerpoint/2010/main" val="2720631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7BA692B-85B8-4711-8C94-472585F2CC97}" type="datetimeFigureOut">
              <a:rPr lang="en-GB" smtClean="0"/>
              <a:t>08/06/2018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844546C-6995-455F-9F41-6F9EEA4973C2}" type="slidenum">
              <a:rPr lang="en-GB" smtClean="0"/>
              <a:t>‹#›</a:t>
            </a:fld>
            <a:endParaRPr lang="en-GB"/>
          </a:p>
        </p:txBody>
      </p:sp>
    </p:spTree>
    <p:extLst>
      <p:ext uri="{BB962C8B-B14F-4D97-AF65-F5344CB8AC3E}">
        <p14:creationId xmlns:p14="http://schemas.microsoft.com/office/powerpoint/2010/main" val="3764290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7BA692B-85B8-4711-8C94-472585F2CC97}" type="datetimeFigureOut">
              <a:rPr lang="en-GB" smtClean="0"/>
              <a:t>08/06/2018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844546C-6995-455F-9F41-6F9EEA4973C2}" type="slidenum">
              <a:rPr lang="en-GB" smtClean="0"/>
              <a:t>‹#›</a:t>
            </a:fld>
            <a:endParaRPr lang="en-GB"/>
          </a:p>
        </p:txBody>
      </p:sp>
    </p:spTree>
    <p:extLst>
      <p:ext uri="{BB962C8B-B14F-4D97-AF65-F5344CB8AC3E}">
        <p14:creationId xmlns:p14="http://schemas.microsoft.com/office/powerpoint/2010/main" val="2812931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7BA692B-85B8-4711-8C94-472585F2CC97}" type="datetimeFigureOut">
              <a:rPr lang="en-GB" smtClean="0"/>
              <a:t>08/06/2018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844546C-6995-455F-9F41-6F9EEA4973C2}" type="slidenum">
              <a:rPr lang="en-GB" smtClean="0"/>
              <a:t>‹#›</a:t>
            </a:fld>
            <a:endParaRPr lang="en-GB"/>
          </a:p>
        </p:txBody>
      </p:sp>
    </p:spTree>
    <p:extLst>
      <p:ext uri="{BB962C8B-B14F-4D97-AF65-F5344CB8AC3E}">
        <p14:creationId xmlns:p14="http://schemas.microsoft.com/office/powerpoint/2010/main" val="1282845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7BA692B-85B8-4711-8C94-472585F2CC97}" type="datetimeFigureOut">
              <a:rPr lang="en-GB" smtClean="0"/>
              <a:t>08/06/2018</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844546C-6995-455F-9F41-6F9EEA4973C2}"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8403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07BA692B-85B8-4711-8C94-472585F2CC97}" type="datetimeFigureOut">
              <a:rPr lang="en-GB" smtClean="0"/>
              <a:t>08/06/2018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844546C-6995-455F-9F41-6F9EEA4973C2}" type="slidenum">
              <a:rPr lang="en-GB" smtClean="0"/>
              <a:t>‹#›</a:t>
            </a:fld>
            <a:endParaRPr lang="en-GB"/>
          </a:p>
        </p:txBody>
      </p:sp>
    </p:spTree>
    <p:extLst>
      <p:ext uri="{BB962C8B-B14F-4D97-AF65-F5344CB8AC3E}">
        <p14:creationId xmlns:p14="http://schemas.microsoft.com/office/powerpoint/2010/main" val="13009794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07BA692B-85B8-4711-8C94-472585F2CC97}" type="datetimeFigureOut">
              <a:rPr lang="en-GB" smtClean="0"/>
              <a:t>08/06/2018</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844546C-6995-455F-9F41-6F9EEA4973C2}"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458927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07BA692B-85B8-4711-8C94-472585F2CC97}" type="datetimeFigureOut">
              <a:rPr lang="en-GB" smtClean="0"/>
              <a:t>08/06/2018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844546C-6995-455F-9F41-6F9EEA4973C2}" type="slidenum">
              <a:rPr lang="en-GB" smtClean="0"/>
              <a:t>‹#›</a:t>
            </a:fld>
            <a:endParaRPr lang="en-GB"/>
          </a:p>
        </p:txBody>
      </p:sp>
    </p:spTree>
    <p:extLst>
      <p:ext uri="{BB962C8B-B14F-4D97-AF65-F5344CB8AC3E}">
        <p14:creationId xmlns:p14="http://schemas.microsoft.com/office/powerpoint/2010/main" val="25722438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7BA692B-85B8-4711-8C94-472585F2CC97}" type="datetimeFigureOut">
              <a:rPr lang="en-GB" smtClean="0"/>
              <a:t>08/06/2018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844546C-6995-455F-9F41-6F9EEA4973C2}" type="slidenum">
              <a:rPr lang="en-GB" smtClean="0"/>
              <a:t>‹#›</a:t>
            </a:fld>
            <a:endParaRPr lang="en-GB"/>
          </a:p>
        </p:txBody>
      </p:sp>
    </p:spTree>
    <p:extLst>
      <p:ext uri="{BB962C8B-B14F-4D97-AF65-F5344CB8AC3E}">
        <p14:creationId xmlns:p14="http://schemas.microsoft.com/office/powerpoint/2010/main" val="23636502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7BA692B-85B8-4711-8C94-472585F2CC97}" type="datetimeFigureOut">
              <a:rPr lang="en-GB" smtClean="0"/>
              <a:t>08/06/2018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844546C-6995-455F-9F41-6F9EEA4973C2}" type="slidenum">
              <a:rPr lang="en-GB" smtClean="0"/>
              <a:t>‹#›</a:t>
            </a:fld>
            <a:endParaRPr lang="en-GB"/>
          </a:p>
        </p:txBody>
      </p:sp>
    </p:spTree>
    <p:extLst>
      <p:ext uri="{BB962C8B-B14F-4D97-AF65-F5344CB8AC3E}">
        <p14:creationId xmlns:p14="http://schemas.microsoft.com/office/powerpoint/2010/main" val="22225901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7BA692B-85B8-4711-8C94-472585F2CC97}" type="datetimeFigureOut">
              <a:rPr lang="en-GB" smtClean="0"/>
              <a:t>08/06/2018</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844546C-6995-455F-9F41-6F9EEA4973C2}" type="slidenum">
              <a:rPr lang="en-GB" smtClean="0"/>
              <a:t>‹#›</a:t>
            </a:fld>
            <a:endParaRPr lang="en-GB"/>
          </a:p>
        </p:txBody>
      </p:sp>
    </p:spTree>
    <p:extLst>
      <p:ext uri="{BB962C8B-B14F-4D97-AF65-F5344CB8AC3E}">
        <p14:creationId xmlns:p14="http://schemas.microsoft.com/office/powerpoint/2010/main" val="145964260"/>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wales.nhs.uk/sitesplus" TargetMode="External"/><Relationship Id="rId2" Type="http://schemas.openxmlformats.org/officeDocument/2006/relationships/hyperlink" Target="http://www.actionforhappiness.org/"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wales.nhs.uk/sitesplus" TargetMode="External"/><Relationship Id="rId2" Type="http://schemas.openxmlformats.org/officeDocument/2006/relationships/hyperlink" Target="http://www.actionforhappiness.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just"/>
            <a:r>
              <a:rPr lang="en-GB" sz="2400" b="1" dirty="0" smtClean="0">
                <a:latin typeface="Arial Black" panose="020B0A04020102020204" pitchFamily="34" charset="0"/>
              </a:rPr>
              <a:t>A proposed evaluation on how The Well-being of Future Generations (Wales) Act 2015 depicts the sustainable development of working practices of </a:t>
            </a:r>
            <a:r>
              <a:rPr lang="en-GB" sz="2400" b="1" dirty="0">
                <a:latin typeface="Arial Black" panose="020B0A04020102020204" pitchFamily="34" charset="0"/>
              </a:rPr>
              <a:t>a</a:t>
            </a:r>
            <a:r>
              <a:rPr lang="en-GB" sz="2400" b="1" dirty="0" smtClean="0">
                <a:latin typeface="Arial Black" panose="020B0A04020102020204" pitchFamily="34" charset="0"/>
              </a:rPr>
              <a:t> Learner Support Directorate in a Further Education College in Wales</a:t>
            </a:r>
            <a:endParaRPr lang="en-GB" sz="2400" b="1" dirty="0">
              <a:latin typeface="Arial Black" panose="020B0A04020102020204" pitchFamily="34" charset="0"/>
            </a:endParaRPr>
          </a:p>
        </p:txBody>
      </p:sp>
      <p:sp>
        <p:nvSpPr>
          <p:cNvPr id="3" name="Subtitle 2"/>
          <p:cNvSpPr>
            <a:spLocks noGrp="1"/>
          </p:cNvSpPr>
          <p:nvPr>
            <p:ph type="body" idx="1"/>
          </p:nvPr>
        </p:nvSpPr>
        <p:spPr/>
        <p:txBody>
          <a:bodyPr>
            <a:normAutofit/>
          </a:bodyPr>
          <a:lstStyle/>
          <a:p>
            <a:r>
              <a:rPr lang="en-GB" sz="2400" b="1" dirty="0" smtClean="0">
                <a:latin typeface="Arial Black" panose="020B0A04020102020204" pitchFamily="34" charset="0"/>
              </a:rPr>
              <a:t>SJEQ7004</a:t>
            </a:r>
            <a:endParaRPr lang="en-GB" sz="2400" b="1" dirty="0">
              <a:latin typeface="Arial Black" panose="020B0A04020102020204" pitchFamily="34" charset="0"/>
            </a:endParaRPr>
          </a:p>
        </p:txBody>
      </p:sp>
    </p:spTree>
    <p:extLst>
      <p:ext uri="{BB962C8B-B14F-4D97-AF65-F5344CB8AC3E}">
        <p14:creationId xmlns:p14="http://schemas.microsoft.com/office/powerpoint/2010/main" val="27181214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smtClean="0">
                <a:latin typeface="Arial Black" panose="020B0A04020102020204" pitchFamily="34" charset="0"/>
              </a:rPr>
              <a:t>Introduction</a:t>
            </a:r>
            <a:endParaRPr lang="en-GB" sz="2800" b="1" dirty="0">
              <a:latin typeface="Arial Black" panose="020B0A04020102020204" pitchFamily="34" charset="0"/>
            </a:endParaRPr>
          </a:p>
        </p:txBody>
      </p:sp>
      <p:sp>
        <p:nvSpPr>
          <p:cNvPr id="3" name="Content Placeholder 2"/>
          <p:cNvSpPr>
            <a:spLocks noGrp="1"/>
          </p:cNvSpPr>
          <p:nvPr>
            <p:ph idx="1"/>
          </p:nvPr>
        </p:nvSpPr>
        <p:spPr/>
        <p:txBody>
          <a:bodyPr>
            <a:normAutofit lnSpcReduction="10000"/>
          </a:bodyPr>
          <a:lstStyle/>
          <a:p>
            <a:r>
              <a:rPr lang="en-GB" b="1" dirty="0" smtClean="0">
                <a:latin typeface="Arial Black" panose="020B0A04020102020204" pitchFamily="34" charset="0"/>
              </a:rPr>
              <a:t>How does the Well-being of Future generations (Wales) Act 2015 promote sustainable and an equal community? ( Welsh Government, 2015)</a:t>
            </a:r>
          </a:p>
          <a:p>
            <a:endParaRPr lang="en-GB" b="1" dirty="0">
              <a:latin typeface="Arial Black" panose="020B0A04020102020204" pitchFamily="34" charset="0"/>
            </a:endParaRPr>
          </a:p>
          <a:p>
            <a:r>
              <a:rPr lang="en-GB" b="1" dirty="0" smtClean="0">
                <a:latin typeface="Arial Black" panose="020B0A04020102020204" pitchFamily="34" charset="0"/>
              </a:rPr>
              <a:t>How does this translate from Government policies to practice?</a:t>
            </a:r>
          </a:p>
          <a:p>
            <a:endParaRPr lang="en-GB" b="1" dirty="0">
              <a:latin typeface="Arial Black" panose="020B0A04020102020204" pitchFamily="34" charset="0"/>
            </a:endParaRPr>
          </a:p>
          <a:p>
            <a:r>
              <a:rPr lang="en-GB" b="1" dirty="0" smtClean="0">
                <a:latin typeface="Arial Black" panose="020B0A04020102020204" pitchFamily="34" charset="0"/>
              </a:rPr>
              <a:t>How does the Well-being of Future Generations (Wales) Act 2015 &amp; Government policy relate to College X’s priorities?</a:t>
            </a:r>
          </a:p>
          <a:p>
            <a:endParaRPr lang="en-GB" b="1" dirty="0">
              <a:latin typeface="Arial Black" panose="020B0A04020102020204" pitchFamily="34" charset="0"/>
            </a:endParaRPr>
          </a:p>
          <a:p>
            <a:r>
              <a:rPr lang="en-GB" b="1" dirty="0" smtClean="0">
                <a:latin typeface="Arial Black" panose="020B0A04020102020204" pitchFamily="34" charset="0"/>
              </a:rPr>
              <a:t>How can College X ensure an inclusive practice within the support provision offered?</a:t>
            </a:r>
            <a:endParaRPr lang="en-GB" b="1" dirty="0">
              <a:latin typeface="Arial Black" panose="020B0A04020102020204" pitchFamily="34" charset="0"/>
            </a:endParaRPr>
          </a:p>
        </p:txBody>
      </p:sp>
    </p:spTree>
    <p:extLst>
      <p:ext uri="{BB962C8B-B14F-4D97-AF65-F5344CB8AC3E}">
        <p14:creationId xmlns:p14="http://schemas.microsoft.com/office/powerpoint/2010/main" val="42510042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smtClean="0">
                <a:latin typeface="Arial Black" panose="020B0A04020102020204" pitchFamily="34" charset="0"/>
              </a:rPr>
              <a:t>Well-being of Future Generations (Wales) Act, 2015</a:t>
            </a:r>
            <a:endParaRPr lang="en-GB" sz="2800" b="1" dirty="0">
              <a:latin typeface="Arial Black" panose="020B0A04020102020204" pitchFamily="34" charset="0"/>
            </a:endParaRPr>
          </a:p>
        </p:txBody>
      </p:sp>
      <p:sp>
        <p:nvSpPr>
          <p:cNvPr id="3" name="Content Placeholder 2"/>
          <p:cNvSpPr>
            <a:spLocks noGrp="1"/>
          </p:cNvSpPr>
          <p:nvPr>
            <p:ph idx="1"/>
          </p:nvPr>
        </p:nvSpPr>
        <p:spPr/>
        <p:txBody>
          <a:bodyPr/>
          <a:lstStyle/>
          <a:p>
            <a:pPr algn="just"/>
            <a:r>
              <a:rPr lang="en-GB" b="1" dirty="0" smtClean="0">
                <a:latin typeface="Arial Black" panose="020B0A04020102020204" pitchFamily="34" charset="0"/>
              </a:rPr>
              <a:t>‘In 2015, the Welsh Assembly passed the Well-being of Future Generations Act making it the first legislature in the world to enshrine in law a duty, falling on public bodies, to safeguard the well-being of future generations’ (Well-being of Future Generations (Wales) Act 2015: Duties and Aspirations</a:t>
            </a:r>
            <a:r>
              <a:rPr lang="en-GB" b="1" dirty="0" smtClean="0">
                <a:latin typeface="Arial Black" panose="020B0A04020102020204" pitchFamily="34" charset="0"/>
              </a:rPr>
              <a:t>?, Welsh Government.)</a:t>
            </a:r>
            <a:endParaRPr lang="en-GB" b="1" dirty="0" smtClean="0">
              <a:latin typeface="Arial Black" panose="020B0A04020102020204" pitchFamily="34" charset="0"/>
            </a:endParaRPr>
          </a:p>
          <a:p>
            <a:pPr algn="just"/>
            <a:r>
              <a:rPr lang="en-GB" b="1" dirty="0" smtClean="0">
                <a:latin typeface="Arial Black" panose="020B0A04020102020204" pitchFamily="34" charset="0"/>
              </a:rPr>
              <a:t>‘The well-being duty is based on the principle of sustainable development and encompasses economic, social, environmental and cultural factors’ (Well-being of Future Generations (Wales) Act, 2015: Duties and Aspirations</a:t>
            </a:r>
            <a:r>
              <a:rPr lang="en-GB" b="1" dirty="0" smtClean="0">
                <a:latin typeface="Arial Black" panose="020B0A04020102020204" pitchFamily="34" charset="0"/>
              </a:rPr>
              <a:t>?, Welsh Government.)</a:t>
            </a:r>
            <a:endParaRPr lang="en-GB" b="1" dirty="0" smtClean="0">
              <a:latin typeface="Arial Black" panose="020B0A04020102020204" pitchFamily="34" charset="0"/>
            </a:endParaRPr>
          </a:p>
          <a:p>
            <a:pPr algn="just"/>
            <a:r>
              <a:rPr lang="en-GB" b="1" dirty="0" smtClean="0">
                <a:latin typeface="Arial Black" panose="020B0A04020102020204" pitchFamily="34" charset="0"/>
              </a:rPr>
              <a:t>Within the seminar I plan to link how these points apply to College X’s future development</a:t>
            </a:r>
          </a:p>
          <a:p>
            <a:pPr algn="just"/>
            <a:endParaRPr lang="en-GB" b="1" dirty="0" smtClean="0">
              <a:latin typeface="Arial Black" panose="020B0A04020102020204" pitchFamily="34" charset="0"/>
            </a:endParaRPr>
          </a:p>
          <a:p>
            <a:pPr algn="just"/>
            <a:endParaRPr lang="en-GB" b="1" dirty="0">
              <a:latin typeface="Arial Black" panose="020B0A04020102020204" pitchFamily="34" charset="0"/>
            </a:endParaRPr>
          </a:p>
        </p:txBody>
      </p:sp>
    </p:spTree>
    <p:extLst>
      <p:ext uri="{BB962C8B-B14F-4D97-AF65-F5344CB8AC3E}">
        <p14:creationId xmlns:p14="http://schemas.microsoft.com/office/powerpoint/2010/main" val="356175537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smtClean="0">
                <a:latin typeface="Arial Black" panose="020B0A04020102020204" pitchFamily="34" charset="0"/>
              </a:rPr>
              <a:t>Aims of the evaluation</a:t>
            </a:r>
            <a:endParaRPr lang="en-GB" sz="2800" b="1" dirty="0">
              <a:latin typeface="Arial Black" panose="020B0A04020102020204" pitchFamily="34" charset="0"/>
            </a:endParaRPr>
          </a:p>
        </p:txBody>
      </p:sp>
      <p:sp>
        <p:nvSpPr>
          <p:cNvPr id="3" name="Content Placeholder 2"/>
          <p:cNvSpPr>
            <a:spLocks noGrp="1"/>
          </p:cNvSpPr>
          <p:nvPr>
            <p:ph idx="1"/>
          </p:nvPr>
        </p:nvSpPr>
        <p:spPr/>
        <p:txBody>
          <a:bodyPr/>
          <a:lstStyle/>
          <a:p>
            <a:r>
              <a:rPr lang="en-GB" b="1" dirty="0" smtClean="0">
                <a:latin typeface="Arial Black" panose="020B0A04020102020204" pitchFamily="34" charset="0"/>
              </a:rPr>
              <a:t>Localise the term of Sustainable Community in College X’s perspective</a:t>
            </a:r>
          </a:p>
          <a:p>
            <a:endParaRPr lang="en-GB" b="1" dirty="0">
              <a:latin typeface="Arial Black" panose="020B0A04020102020204" pitchFamily="34" charset="0"/>
            </a:endParaRPr>
          </a:p>
          <a:p>
            <a:r>
              <a:rPr lang="en-GB" b="1" dirty="0" smtClean="0">
                <a:latin typeface="Arial Black" panose="020B0A04020102020204" pitchFamily="34" charset="0"/>
              </a:rPr>
              <a:t>Triangulate the evaluation between Theory, Policy and Practice</a:t>
            </a:r>
          </a:p>
          <a:p>
            <a:endParaRPr lang="en-GB" b="1" dirty="0">
              <a:latin typeface="Arial Black" panose="020B0A04020102020204" pitchFamily="34" charset="0"/>
            </a:endParaRPr>
          </a:p>
          <a:p>
            <a:r>
              <a:rPr lang="en-GB" b="1" dirty="0" smtClean="0">
                <a:latin typeface="Arial Black" panose="020B0A04020102020204" pitchFamily="34" charset="0"/>
              </a:rPr>
              <a:t>Consider factors such as Economic, Environmental and Social and how they can impact on any changes</a:t>
            </a:r>
          </a:p>
          <a:p>
            <a:endParaRPr lang="en-GB" b="1" dirty="0">
              <a:latin typeface="Arial Black" panose="020B0A04020102020204" pitchFamily="34" charset="0"/>
            </a:endParaRPr>
          </a:p>
          <a:p>
            <a:r>
              <a:rPr lang="en-GB" b="1" dirty="0" smtClean="0">
                <a:latin typeface="Arial Black" panose="020B0A04020102020204" pitchFamily="34" charset="0"/>
              </a:rPr>
              <a:t>Endeavour to create conclusions within the evaluation</a:t>
            </a:r>
          </a:p>
          <a:p>
            <a:endParaRPr lang="en-GB" b="1" dirty="0">
              <a:latin typeface="Arial Black" panose="020B0A04020102020204" pitchFamily="34" charset="0"/>
            </a:endParaRPr>
          </a:p>
          <a:p>
            <a:endParaRPr lang="en-GB" b="1" dirty="0">
              <a:latin typeface="Arial Black" panose="020B0A04020102020204" pitchFamily="34" charset="0"/>
            </a:endParaRPr>
          </a:p>
        </p:txBody>
      </p:sp>
    </p:spTree>
    <p:extLst>
      <p:ext uri="{BB962C8B-B14F-4D97-AF65-F5344CB8AC3E}">
        <p14:creationId xmlns:p14="http://schemas.microsoft.com/office/powerpoint/2010/main" val="284875018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latin typeface="Arial Black" panose="020B0A04020102020204" pitchFamily="34" charset="0"/>
              </a:rPr>
              <a:t>Definitions of Sustainable Development and Communities</a:t>
            </a:r>
            <a:endParaRPr lang="en-GB" sz="2800" dirty="0">
              <a:latin typeface="Arial Black" panose="020B0A04020102020204" pitchFamily="34" charset="0"/>
            </a:endParaRPr>
          </a:p>
        </p:txBody>
      </p:sp>
      <p:sp>
        <p:nvSpPr>
          <p:cNvPr id="3" name="Content Placeholder 2"/>
          <p:cNvSpPr>
            <a:spLocks noGrp="1"/>
          </p:cNvSpPr>
          <p:nvPr>
            <p:ph idx="1"/>
          </p:nvPr>
        </p:nvSpPr>
        <p:spPr/>
        <p:txBody>
          <a:bodyPr>
            <a:normAutofit lnSpcReduction="10000"/>
          </a:bodyPr>
          <a:lstStyle/>
          <a:p>
            <a:pPr algn="just"/>
            <a:r>
              <a:rPr lang="en-GB" b="1" dirty="0" smtClean="0">
                <a:latin typeface="Arial Black" panose="020B0A04020102020204" pitchFamily="34" charset="0"/>
              </a:rPr>
              <a:t>“sustainable development means the process of improving the economic, social, environmental and cultural well-being of Wales by taking action, in accordance with the sustainable development principle, aimed at achieving the well-being goals” </a:t>
            </a:r>
            <a:r>
              <a:rPr lang="en-GB" b="1" dirty="0" smtClean="0">
                <a:latin typeface="Arial Black" panose="020B0A04020102020204" pitchFamily="34" charset="0"/>
              </a:rPr>
              <a:t>(Well-being </a:t>
            </a:r>
            <a:r>
              <a:rPr lang="en-GB" b="1" dirty="0" smtClean="0">
                <a:latin typeface="Arial Black" panose="020B0A04020102020204" pitchFamily="34" charset="0"/>
              </a:rPr>
              <a:t>of Future Generations (Wales) Act, </a:t>
            </a:r>
            <a:r>
              <a:rPr lang="en-GB" b="1" dirty="0" smtClean="0">
                <a:latin typeface="Arial Black" panose="020B0A04020102020204" pitchFamily="34" charset="0"/>
              </a:rPr>
              <a:t>2015, Welsh Government.)</a:t>
            </a:r>
            <a:endParaRPr lang="en-GB" b="1" dirty="0" smtClean="0">
              <a:latin typeface="Arial Black" panose="020B0A04020102020204" pitchFamily="34" charset="0"/>
            </a:endParaRPr>
          </a:p>
          <a:p>
            <a:pPr algn="just"/>
            <a:r>
              <a:rPr lang="en-GB" b="1" dirty="0" smtClean="0">
                <a:latin typeface="Arial Black" panose="020B0A04020102020204" pitchFamily="34" charset="0"/>
              </a:rPr>
              <a:t>“A sustainable community is one that is economically, environmentally and socially healthy and resilient. It meets challenges through integrated solutions rather than through fragmented approaches that meet one of these goals at the expense of others. It takes a long term perspective: one that is focussed both on the present and future, well beyond the next budget or election cycle” (The institute of Sustainable Communities, 2016)</a:t>
            </a:r>
          </a:p>
          <a:p>
            <a:pPr marL="0" indent="0" algn="just">
              <a:buNone/>
            </a:pPr>
            <a:endParaRPr lang="en-GB" b="1" dirty="0" smtClean="0">
              <a:latin typeface="Arial Black" panose="020B0A04020102020204" pitchFamily="34" charset="0"/>
            </a:endParaRPr>
          </a:p>
          <a:p>
            <a:pPr marL="0" indent="0" algn="just">
              <a:buNone/>
            </a:pPr>
            <a:endParaRPr lang="en-GB" b="1" dirty="0" smtClean="0">
              <a:latin typeface="Arial Black" panose="020B0A04020102020204" pitchFamily="34" charset="0"/>
            </a:endParaRPr>
          </a:p>
          <a:p>
            <a:pPr marL="0" indent="0">
              <a:buNone/>
            </a:pPr>
            <a:endParaRPr lang="en-GB" b="1" dirty="0">
              <a:latin typeface="Arial Black" panose="020B0A04020102020204" pitchFamily="34" charset="0"/>
            </a:endParaRPr>
          </a:p>
        </p:txBody>
      </p:sp>
    </p:spTree>
    <p:extLst>
      <p:ext uri="{BB962C8B-B14F-4D97-AF65-F5344CB8AC3E}">
        <p14:creationId xmlns:p14="http://schemas.microsoft.com/office/powerpoint/2010/main" val="2709340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smtClean="0">
                <a:latin typeface="Arial Black" panose="020B0A04020102020204" pitchFamily="34" charset="0"/>
              </a:rPr>
              <a:t>Well-being of Future Generations (Wales) Act, 2015. Well-being goals</a:t>
            </a:r>
            <a:endParaRPr lang="en-GB" sz="2800" b="1" dirty="0">
              <a:latin typeface="Arial Black" panose="020B0A04020102020204" pitchFamily="34" charset="0"/>
            </a:endParaRPr>
          </a:p>
        </p:txBody>
      </p:sp>
      <p:sp>
        <p:nvSpPr>
          <p:cNvPr id="3" name="Content Placeholder 2"/>
          <p:cNvSpPr>
            <a:spLocks noGrp="1"/>
          </p:cNvSpPr>
          <p:nvPr>
            <p:ph idx="1"/>
          </p:nvPr>
        </p:nvSpPr>
        <p:spPr/>
        <p:txBody>
          <a:bodyPr/>
          <a:lstStyle/>
          <a:p>
            <a:r>
              <a:rPr lang="en-GB" b="1" dirty="0" smtClean="0">
                <a:latin typeface="Arial Black" panose="020B0A04020102020204" pitchFamily="34" charset="0"/>
              </a:rPr>
              <a:t>Within the Well-being of Future Generations (Wales) Act 2015, there are seven Well-being goals for Wales</a:t>
            </a:r>
          </a:p>
          <a:p>
            <a:r>
              <a:rPr lang="en-GB" b="1" dirty="0" smtClean="0">
                <a:latin typeface="Arial Black" panose="020B0A04020102020204" pitchFamily="34" charset="0"/>
              </a:rPr>
              <a:t>Three of which I have highlighted as being critical within the evaluation and all resonate at local level within College X</a:t>
            </a:r>
          </a:p>
          <a:p>
            <a:r>
              <a:rPr lang="en-GB" b="1" dirty="0" smtClean="0">
                <a:latin typeface="Arial Black" panose="020B0A04020102020204" pitchFamily="34" charset="0"/>
              </a:rPr>
              <a:t>All of them are considered to be Inclusive Practice within College X, and also is underpinned within the college’s ethos</a:t>
            </a:r>
          </a:p>
          <a:p>
            <a:r>
              <a:rPr lang="en-GB" b="1" dirty="0" smtClean="0">
                <a:latin typeface="Arial Black" panose="020B0A04020102020204" pitchFamily="34" charset="0"/>
              </a:rPr>
              <a:t>All triangulate with College X priorities, Welsh Government and </a:t>
            </a:r>
            <a:r>
              <a:rPr lang="en-GB" b="1" dirty="0" err="1" smtClean="0">
                <a:latin typeface="Arial Black" panose="020B0A04020102020204" pitchFamily="34" charset="0"/>
              </a:rPr>
              <a:t>Estyn</a:t>
            </a:r>
            <a:r>
              <a:rPr lang="en-GB" b="1" dirty="0" smtClean="0">
                <a:latin typeface="Arial Black" panose="020B0A04020102020204" pitchFamily="34" charset="0"/>
              </a:rPr>
              <a:t> Inspection targets</a:t>
            </a:r>
          </a:p>
          <a:p>
            <a:endParaRPr lang="en-GB" b="1" dirty="0">
              <a:latin typeface="Arial Black" panose="020B0A04020102020204" pitchFamily="34" charset="0"/>
            </a:endParaRPr>
          </a:p>
        </p:txBody>
      </p:sp>
    </p:spTree>
    <p:extLst>
      <p:ext uri="{BB962C8B-B14F-4D97-AF65-F5344CB8AC3E}">
        <p14:creationId xmlns:p14="http://schemas.microsoft.com/office/powerpoint/2010/main" val="162303291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smtClean="0">
                <a:latin typeface="Arial Black" panose="020B0A04020102020204" pitchFamily="34" charset="0"/>
              </a:rPr>
              <a:t>Key features from Well-being of Future Generations (Wales) Act, 2015</a:t>
            </a:r>
            <a:endParaRPr lang="en-GB" sz="2800" b="1" dirty="0">
              <a:latin typeface="Arial Black" panose="020B0A04020102020204" pitchFamily="34" charset="0"/>
            </a:endParaRPr>
          </a:p>
        </p:txBody>
      </p:sp>
      <p:sp>
        <p:nvSpPr>
          <p:cNvPr id="3" name="Content Placeholder 2"/>
          <p:cNvSpPr>
            <a:spLocks noGrp="1"/>
          </p:cNvSpPr>
          <p:nvPr>
            <p:ph idx="1"/>
          </p:nvPr>
        </p:nvSpPr>
        <p:spPr/>
        <p:txBody>
          <a:bodyPr/>
          <a:lstStyle/>
          <a:p>
            <a:r>
              <a:rPr lang="en-GB" b="1" dirty="0" smtClean="0">
                <a:latin typeface="Arial Black" panose="020B0A04020102020204" pitchFamily="34" charset="0"/>
              </a:rPr>
              <a:t>A community that is Resilient</a:t>
            </a:r>
          </a:p>
          <a:p>
            <a:endParaRPr lang="en-GB" b="1" dirty="0">
              <a:latin typeface="Arial Black" panose="020B0A04020102020204" pitchFamily="34" charset="0"/>
            </a:endParaRPr>
          </a:p>
          <a:p>
            <a:r>
              <a:rPr lang="en-GB" b="1" dirty="0" smtClean="0">
                <a:latin typeface="Arial Black" panose="020B0A04020102020204" pitchFamily="34" charset="0"/>
              </a:rPr>
              <a:t>A Healthy community</a:t>
            </a:r>
          </a:p>
          <a:p>
            <a:endParaRPr lang="en-GB" b="1" dirty="0">
              <a:latin typeface="Arial Black" panose="020B0A04020102020204" pitchFamily="34" charset="0"/>
            </a:endParaRPr>
          </a:p>
          <a:p>
            <a:r>
              <a:rPr lang="en-GB" b="1" dirty="0" smtClean="0">
                <a:latin typeface="Arial Black" panose="020B0A04020102020204" pitchFamily="34" charset="0"/>
              </a:rPr>
              <a:t>A Prosperous community</a:t>
            </a:r>
          </a:p>
          <a:p>
            <a:endParaRPr lang="en-GB" b="1" dirty="0">
              <a:latin typeface="Arial Black" panose="020B0A04020102020204" pitchFamily="34" charset="0"/>
            </a:endParaRPr>
          </a:p>
          <a:p>
            <a:r>
              <a:rPr lang="en-GB" b="1" dirty="0" smtClean="0">
                <a:latin typeface="Arial Black" panose="020B0A04020102020204" pitchFamily="34" charset="0"/>
              </a:rPr>
              <a:t>All resonating with how College X have prioritised support</a:t>
            </a:r>
          </a:p>
          <a:p>
            <a:endParaRPr lang="en-GB" b="1" dirty="0">
              <a:latin typeface="Arial Black" panose="020B0A04020102020204" pitchFamily="34" charset="0"/>
            </a:endParaRPr>
          </a:p>
          <a:p>
            <a:endParaRPr lang="en-GB" b="1" dirty="0">
              <a:latin typeface="Arial Black" panose="020B0A04020102020204" pitchFamily="34" charset="0"/>
            </a:endParaRPr>
          </a:p>
        </p:txBody>
      </p:sp>
    </p:spTree>
    <p:extLst>
      <p:ext uri="{BB962C8B-B14F-4D97-AF65-F5344CB8AC3E}">
        <p14:creationId xmlns:p14="http://schemas.microsoft.com/office/powerpoint/2010/main" val="213292893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smtClean="0">
                <a:latin typeface="Arial Black" panose="020B0A04020102020204" pitchFamily="34" charset="0"/>
              </a:rPr>
              <a:t>A Resilient Community</a:t>
            </a:r>
            <a:endParaRPr lang="en-GB" sz="2800" b="1" dirty="0">
              <a:latin typeface="Arial Black" panose="020B0A04020102020204" pitchFamily="34" charset="0"/>
            </a:endParaRPr>
          </a:p>
        </p:txBody>
      </p:sp>
      <p:sp>
        <p:nvSpPr>
          <p:cNvPr id="3" name="Content Placeholder 2"/>
          <p:cNvSpPr>
            <a:spLocks noGrp="1"/>
          </p:cNvSpPr>
          <p:nvPr>
            <p:ph idx="1"/>
          </p:nvPr>
        </p:nvSpPr>
        <p:spPr/>
        <p:txBody>
          <a:bodyPr/>
          <a:lstStyle/>
          <a:p>
            <a:r>
              <a:rPr lang="en-GB" b="1" dirty="0" smtClean="0">
                <a:latin typeface="Arial Black" panose="020B0A04020102020204" pitchFamily="34" charset="0"/>
              </a:rPr>
              <a:t>Emphasis on a change to working practices</a:t>
            </a:r>
          </a:p>
          <a:p>
            <a:endParaRPr lang="en-GB" b="1" dirty="0">
              <a:latin typeface="Arial Black" panose="020B0A04020102020204" pitchFamily="34" charset="0"/>
            </a:endParaRPr>
          </a:p>
          <a:p>
            <a:r>
              <a:rPr lang="en-GB" b="1" dirty="0" smtClean="0">
                <a:latin typeface="Arial Black" panose="020B0A04020102020204" pitchFamily="34" charset="0"/>
              </a:rPr>
              <a:t>Utilising additional resources to build and improve Resilience of learners</a:t>
            </a:r>
          </a:p>
          <a:p>
            <a:endParaRPr lang="en-GB" b="1" dirty="0">
              <a:latin typeface="Arial Black" panose="020B0A04020102020204" pitchFamily="34" charset="0"/>
            </a:endParaRPr>
          </a:p>
          <a:p>
            <a:r>
              <a:rPr lang="en-GB" b="1" dirty="0" smtClean="0">
                <a:latin typeface="Arial Black" panose="020B0A04020102020204" pitchFamily="34" charset="0"/>
              </a:rPr>
              <a:t>Empowering Learners to take ownership of their situation and action plan solution focussed methodology</a:t>
            </a:r>
          </a:p>
          <a:p>
            <a:endParaRPr lang="en-GB" b="1" dirty="0">
              <a:latin typeface="Arial Black" panose="020B0A04020102020204" pitchFamily="34" charset="0"/>
            </a:endParaRPr>
          </a:p>
          <a:p>
            <a:r>
              <a:rPr lang="en-GB" b="1" dirty="0" smtClean="0">
                <a:latin typeface="Arial Black" panose="020B0A04020102020204" pitchFamily="34" charset="0"/>
              </a:rPr>
              <a:t>Support Learners to make rational &amp; educated decisions to enhance their Resilience </a:t>
            </a:r>
            <a:endParaRPr lang="en-GB" b="1" dirty="0">
              <a:latin typeface="Arial Black" panose="020B0A04020102020204" pitchFamily="34" charset="0"/>
            </a:endParaRPr>
          </a:p>
        </p:txBody>
      </p:sp>
    </p:spTree>
    <p:extLst>
      <p:ext uri="{BB962C8B-B14F-4D97-AF65-F5344CB8AC3E}">
        <p14:creationId xmlns:p14="http://schemas.microsoft.com/office/powerpoint/2010/main" val="209075286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smtClean="0">
                <a:latin typeface="Arial Black" panose="020B0A04020102020204" pitchFamily="34" charset="0"/>
              </a:rPr>
              <a:t>A Healthy community</a:t>
            </a:r>
            <a:endParaRPr lang="en-GB" sz="2800" b="1" dirty="0">
              <a:latin typeface="Arial Black" panose="020B0A04020102020204" pitchFamily="34" charset="0"/>
            </a:endParaRPr>
          </a:p>
        </p:txBody>
      </p:sp>
      <p:sp>
        <p:nvSpPr>
          <p:cNvPr id="3" name="Content Placeholder 2"/>
          <p:cNvSpPr>
            <a:spLocks noGrp="1"/>
          </p:cNvSpPr>
          <p:nvPr>
            <p:ph idx="1"/>
          </p:nvPr>
        </p:nvSpPr>
        <p:spPr/>
        <p:txBody>
          <a:bodyPr>
            <a:normAutofit lnSpcReduction="10000"/>
          </a:bodyPr>
          <a:lstStyle/>
          <a:p>
            <a:r>
              <a:rPr lang="en-GB" b="1" dirty="0" smtClean="0">
                <a:latin typeface="Arial Black" panose="020B0A04020102020204" pitchFamily="34" charset="0"/>
              </a:rPr>
              <a:t>The Directorate of Learner Support to look at utilising resources &amp; staff</a:t>
            </a:r>
          </a:p>
          <a:p>
            <a:endParaRPr lang="en-GB" b="1" dirty="0">
              <a:latin typeface="Arial Black" panose="020B0A04020102020204" pitchFamily="34" charset="0"/>
            </a:endParaRPr>
          </a:p>
          <a:p>
            <a:r>
              <a:rPr lang="en-GB" b="1" dirty="0" smtClean="0">
                <a:latin typeface="Arial Black" panose="020B0A04020102020204" pitchFamily="34" charset="0"/>
              </a:rPr>
              <a:t>The proposed change of current working practices &amp; introduction of more enrichment work delivered across all campuses</a:t>
            </a:r>
          </a:p>
          <a:p>
            <a:endParaRPr lang="en-GB" b="1" dirty="0">
              <a:latin typeface="Arial Black" panose="020B0A04020102020204" pitchFamily="34" charset="0"/>
            </a:endParaRPr>
          </a:p>
          <a:p>
            <a:r>
              <a:rPr lang="en-GB" b="1" dirty="0" smtClean="0">
                <a:latin typeface="Arial Black" panose="020B0A04020102020204" pitchFamily="34" charset="0"/>
              </a:rPr>
              <a:t>A proposed opportunity to bring 5x30 officers under the umbrella of Learner Support to offer more activity based sessions</a:t>
            </a:r>
          </a:p>
          <a:p>
            <a:endParaRPr lang="en-GB" b="1" dirty="0">
              <a:latin typeface="Arial Black" panose="020B0A04020102020204" pitchFamily="34" charset="0"/>
            </a:endParaRPr>
          </a:p>
          <a:p>
            <a:r>
              <a:rPr lang="en-GB" b="1" dirty="0" smtClean="0">
                <a:latin typeface="Arial Black" panose="020B0A04020102020204" pitchFamily="34" charset="0"/>
              </a:rPr>
              <a:t>Delivery of methods to overcome stress related concerns (exams and workloads)</a:t>
            </a:r>
            <a:endParaRPr lang="en-GB" b="1" dirty="0">
              <a:latin typeface="Arial Black" panose="020B0A04020102020204" pitchFamily="34" charset="0"/>
            </a:endParaRPr>
          </a:p>
        </p:txBody>
      </p:sp>
    </p:spTree>
    <p:extLst>
      <p:ext uri="{BB962C8B-B14F-4D97-AF65-F5344CB8AC3E}">
        <p14:creationId xmlns:p14="http://schemas.microsoft.com/office/powerpoint/2010/main" val="226204005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smtClean="0">
                <a:latin typeface="Arial Black" panose="020B0A04020102020204" pitchFamily="34" charset="0"/>
              </a:rPr>
              <a:t>A prosperous community</a:t>
            </a:r>
            <a:endParaRPr lang="en-GB" sz="2800" b="1" dirty="0">
              <a:latin typeface="Arial Black" panose="020B0A04020102020204" pitchFamily="34" charset="0"/>
            </a:endParaRPr>
          </a:p>
        </p:txBody>
      </p:sp>
      <p:sp>
        <p:nvSpPr>
          <p:cNvPr id="3" name="Content Placeholder 2"/>
          <p:cNvSpPr>
            <a:spLocks noGrp="1"/>
          </p:cNvSpPr>
          <p:nvPr>
            <p:ph idx="1"/>
          </p:nvPr>
        </p:nvSpPr>
        <p:spPr/>
        <p:txBody>
          <a:bodyPr/>
          <a:lstStyle/>
          <a:p>
            <a:r>
              <a:rPr lang="en-GB" b="1" dirty="0" smtClean="0">
                <a:latin typeface="Arial Black" panose="020B0A04020102020204" pitchFamily="34" charset="0"/>
              </a:rPr>
              <a:t>Allowing Learners to opportunity to thrive &amp; be immersed in a more sustainable community</a:t>
            </a:r>
          </a:p>
          <a:p>
            <a:endParaRPr lang="en-GB" b="1" dirty="0">
              <a:latin typeface="Arial Black" panose="020B0A04020102020204" pitchFamily="34" charset="0"/>
            </a:endParaRPr>
          </a:p>
          <a:p>
            <a:r>
              <a:rPr lang="en-GB" b="1" dirty="0" smtClean="0">
                <a:latin typeface="Arial Black" panose="020B0A04020102020204" pitchFamily="34" charset="0"/>
              </a:rPr>
              <a:t>Enhancing their ability to succeed in their chosen route</a:t>
            </a:r>
          </a:p>
          <a:p>
            <a:endParaRPr lang="en-GB" b="1" dirty="0">
              <a:latin typeface="Arial Black" panose="020B0A04020102020204" pitchFamily="34" charset="0"/>
            </a:endParaRPr>
          </a:p>
          <a:p>
            <a:r>
              <a:rPr lang="en-GB" b="1" dirty="0" smtClean="0">
                <a:latin typeface="Arial Black" panose="020B0A04020102020204" pitchFamily="34" charset="0"/>
              </a:rPr>
              <a:t>Enhancing the opportunities to progress to Higher Education or Employment</a:t>
            </a:r>
          </a:p>
          <a:p>
            <a:endParaRPr lang="en-GB" b="1" dirty="0">
              <a:latin typeface="Arial Black" panose="020B0A04020102020204" pitchFamily="34" charset="0"/>
            </a:endParaRPr>
          </a:p>
          <a:p>
            <a:endParaRPr lang="en-GB" b="1" dirty="0">
              <a:latin typeface="Arial Black" panose="020B0A04020102020204" pitchFamily="34" charset="0"/>
            </a:endParaRPr>
          </a:p>
        </p:txBody>
      </p:sp>
    </p:spTree>
    <p:extLst>
      <p:ext uri="{BB962C8B-B14F-4D97-AF65-F5344CB8AC3E}">
        <p14:creationId xmlns:p14="http://schemas.microsoft.com/office/powerpoint/2010/main" val="147555384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smtClean="0">
                <a:latin typeface="Arial Black" panose="020B0A04020102020204" pitchFamily="34" charset="0"/>
              </a:rPr>
              <a:t>Theoretical &amp; Scientific research</a:t>
            </a:r>
            <a:endParaRPr lang="en-GB" sz="2800" b="1" dirty="0">
              <a:latin typeface="Arial Black" panose="020B0A04020102020204" pitchFamily="34" charset="0"/>
            </a:endParaRPr>
          </a:p>
        </p:txBody>
      </p:sp>
      <p:sp>
        <p:nvSpPr>
          <p:cNvPr id="3" name="Content Placeholder 2"/>
          <p:cNvSpPr>
            <a:spLocks noGrp="1"/>
          </p:cNvSpPr>
          <p:nvPr>
            <p:ph idx="1"/>
          </p:nvPr>
        </p:nvSpPr>
        <p:spPr/>
        <p:txBody>
          <a:bodyPr/>
          <a:lstStyle/>
          <a:p>
            <a:r>
              <a:rPr lang="en-GB" b="1" dirty="0" smtClean="0">
                <a:latin typeface="Arial Black" panose="020B0A04020102020204" pitchFamily="34" charset="0"/>
              </a:rPr>
              <a:t>.b Foundation, Mindfulness </a:t>
            </a:r>
          </a:p>
          <a:p>
            <a:r>
              <a:rPr lang="en-GB" b="1" dirty="0" smtClean="0">
                <a:latin typeface="Arial Black" panose="020B0A04020102020204" pitchFamily="34" charset="0"/>
              </a:rPr>
              <a:t> </a:t>
            </a:r>
            <a:r>
              <a:rPr lang="en-GB" b="1" dirty="0" smtClean="0">
                <a:solidFill>
                  <a:schemeClr val="tx1"/>
                </a:solidFill>
                <a:latin typeface="Arial Black" panose="020B0A04020102020204" pitchFamily="34" charset="0"/>
                <a:hlinkClick r:id="rId2"/>
              </a:rPr>
              <a:t>http</a:t>
            </a:r>
            <a:r>
              <a:rPr lang="en-GB" b="1" dirty="0">
                <a:solidFill>
                  <a:schemeClr val="tx1"/>
                </a:solidFill>
                <a:latin typeface="Arial Black" panose="020B0A04020102020204" pitchFamily="34" charset="0"/>
                <a:hlinkClick r:id="rId2"/>
              </a:rPr>
              <a:t>://</a:t>
            </a:r>
            <a:r>
              <a:rPr lang="en-GB" b="1" dirty="0" smtClean="0">
                <a:solidFill>
                  <a:schemeClr val="tx1"/>
                </a:solidFill>
                <a:latin typeface="Arial Black" panose="020B0A04020102020204" pitchFamily="34" charset="0"/>
                <a:hlinkClick r:id="rId2"/>
              </a:rPr>
              <a:t>www.actionforhappiness.org</a:t>
            </a:r>
            <a:r>
              <a:rPr lang="en-GB" b="1" dirty="0" smtClean="0">
                <a:solidFill>
                  <a:schemeClr val="tx1"/>
                </a:solidFill>
                <a:latin typeface="Arial Black" panose="020B0A04020102020204" pitchFamily="34" charset="0"/>
              </a:rPr>
              <a:t> , Action for Happiness</a:t>
            </a:r>
            <a:endParaRPr lang="en-GB" b="1" dirty="0" smtClean="0">
              <a:latin typeface="Arial Black" panose="020B0A04020102020204" pitchFamily="34" charset="0"/>
            </a:endParaRPr>
          </a:p>
          <a:p>
            <a:r>
              <a:rPr lang="en-GB" b="1" dirty="0" smtClean="0">
                <a:latin typeface="Arial Black" panose="020B0A04020102020204" pitchFamily="34" charset="0"/>
                <a:hlinkClick r:id="rId3"/>
              </a:rPr>
              <a:t>http</a:t>
            </a:r>
            <a:r>
              <a:rPr lang="en-GB" b="1" dirty="0">
                <a:latin typeface="Arial Black" panose="020B0A04020102020204" pitchFamily="34" charset="0"/>
                <a:hlinkClick r:id="rId3"/>
              </a:rPr>
              <a:t>://</a:t>
            </a:r>
            <a:r>
              <a:rPr lang="en-GB" b="1" dirty="0" smtClean="0">
                <a:latin typeface="Arial Black" panose="020B0A04020102020204" pitchFamily="34" charset="0"/>
                <a:hlinkClick r:id="rId3"/>
              </a:rPr>
              <a:t>www.wales.nhs.uk/sitesplus</a:t>
            </a:r>
            <a:r>
              <a:rPr lang="en-GB" b="1" dirty="0" smtClean="0">
                <a:latin typeface="Arial Black" panose="020B0A04020102020204" pitchFamily="34" charset="0"/>
              </a:rPr>
              <a:t> , 5 Ways to Well-being</a:t>
            </a:r>
            <a:endParaRPr lang="en-GB" b="1" dirty="0" smtClean="0">
              <a:latin typeface="Arial Black" panose="020B0A04020102020204" pitchFamily="34" charset="0"/>
            </a:endParaRPr>
          </a:p>
          <a:p>
            <a:r>
              <a:rPr lang="en-GB" b="1" dirty="0" smtClean="0">
                <a:latin typeface="Arial Black" panose="020B0A04020102020204" pitchFamily="34" charset="0"/>
              </a:rPr>
              <a:t>Mental Health Foundation Resources</a:t>
            </a:r>
          </a:p>
          <a:p>
            <a:r>
              <a:rPr lang="en-GB" b="1" dirty="0" smtClean="0">
                <a:latin typeface="Arial Black" panose="020B0A04020102020204" pitchFamily="34" charset="0"/>
              </a:rPr>
              <a:t>Solution focussed support via self-help literature</a:t>
            </a:r>
          </a:p>
          <a:p>
            <a:r>
              <a:rPr lang="en-GB" b="1" dirty="0" smtClean="0">
                <a:latin typeface="Arial Black" panose="020B0A04020102020204" pitchFamily="34" charset="0"/>
              </a:rPr>
              <a:t>Enrichment support via group sessions and 5x30 officers</a:t>
            </a:r>
            <a:endParaRPr lang="en-GB" b="1" dirty="0">
              <a:latin typeface="Arial Black" panose="020B0A04020102020204" pitchFamily="34" charset="0"/>
            </a:endParaRPr>
          </a:p>
        </p:txBody>
      </p:sp>
    </p:spTree>
    <p:extLst>
      <p:ext uri="{BB962C8B-B14F-4D97-AF65-F5344CB8AC3E}">
        <p14:creationId xmlns:p14="http://schemas.microsoft.com/office/powerpoint/2010/main" val="403377147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err="1" smtClean="0">
                <a:latin typeface="Arial Black" panose="020B0A04020102020204" pitchFamily="34" charset="0"/>
              </a:rPr>
              <a:t>Estyn</a:t>
            </a:r>
            <a:r>
              <a:rPr lang="en-GB" sz="2800" b="1" dirty="0" smtClean="0">
                <a:latin typeface="Arial Black" panose="020B0A04020102020204" pitchFamily="34" charset="0"/>
              </a:rPr>
              <a:t> Inspection Guidelines, 2018</a:t>
            </a:r>
            <a:endParaRPr lang="en-GB" sz="2800" b="1" dirty="0">
              <a:latin typeface="Arial Black" panose="020B0A04020102020204" pitchFamily="34" charset="0"/>
            </a:endParaRPr>
          </a:p>
        </p:txBody>
      </p:sp>
      <p:sp>
        <p:nvSpPr>
          <p:cNvPr id="3" name="Content Placeholder 2"/>
          <p:cNvSpPr>
            <a:spLocks noGrp="1"/>
          </p:cNvSpPr>
          <p:nvPr>
            <p:ph idx="1"/>
          </p:nvPr>
        </p:nvSpPr>
        <p:spPr/>
        <p:txBody>
          <a:bodyPr/>
          <a:lstStyle/>
          <a:p>
            <a:r>
              <a:rPr lang="en-GB" b="1" dirty="0" smtClean="0">
                <a:latin typeface="Arial Black" panose="020B0A04020102020204" pitchFamily="34" charset="0"/>
              </a:rPr>
              <a:t>Targets the Well-being and Attitudes to Learning</a:t>
            </a:r>
          </a:p>
          <a:p>
            <a:r>
              <a:rPr lang="en-GB" b="1" dirty="0" smtClean="0">
                <a:latin typeface="Arial Black" panose="020B0A04020102020204" pitchFamily="34" charset="0"/>
              </a:rPr>
              <a:t>Consideration given to how Learners are able to make healthy choices when it comes to diet, physical activity and emotional Well-being</a:t>
            </a:r>
          </a:p>
          <a:p>
            <a:r>
              <a:rPr lang="en-GB" b="1" dirty="0" smtClean="0">
                <a:latin typeface="Arial Black" panose="020B0A04020102020204" pitchFamily="34" charset="0"/>
              </a:rPr>
              <a:t>Consideration of how Learners are using their understanding to prosper and progress onto Higher education</a:t>
            </a:r>
          </a:p>
          <a:p>
            <a:r>
              <a:rPr lang="en-GB" b="1" dirty="0" smtClean="0">
                <a:latin typeface="Arial Black" panose="020B0A04020102020204" pitchFamily="34" charset="0"/>
              </a:rPr>
              <a:t>Confidence building and an emphasis on Resilience keys factors within the guidelines</a:t>
            </a:r>
          </a:p>
          <a:p>
            <a:r>
              <a:rPr lang="en-GB" b="1" dirty="0" smtClean="0">
                <a:latin typeface="Arial Black" panose="020B0A04020102020204" pitchFamily="34" charset="0"/>
              </a:rPr>
              <a:t>An ethos on awareness of fairness, equality, sustainability and tolerance</a:t>
            </a:r>
          </a:p>
          <a:p>
            <a:endParaRPr lang="en-GB" b="1" dirty="0">
              <a:latin typeface="Arial Black" panose="020B0A04020102020204" pitchFamily="34" charset="0"/>
            </a:endParaRPr>
          </a:p>
        </p:txBody>
      </p:sp>
    </p:spTree>
    <p:extLst>
      <p:ext uri="{BB962C8B-B14F-4D97-AF65-F5344CB8AC3E}">
        <p14:creationId xmlns:p14="http://schemas.microsoft.com/office/powerpoint/2010/main" val="222986091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smtClean="0">
                <a:latin typeface="Arial Black" panose="020B0A04020102020204" pitchFamily="34" charset="0"/>
              </a:rPr>
              <a:t>Challenges </a:t>
            </a:r>
            <a:endParaRPr lang="en-GB" sz="2800" b="1" dirty="0">
              <a:latin typeface="Arial Black" panose="020B0A04020102020204" pitchFamily="34" charset="0"/>
            </a:endParaRPr>
          </a:p>
        </p:txBody>
      </p:sp>
      <p:sp>
        <p:nvSpPr>
          <p:cNvPr id="3" name="Content Placeholder 2"/>
          <p:cNvSpPr>
            <a:spLocks noGrp="1"/>
          </p:cNvSpPr>
          <p:nvPr>
            <p:ph idx="1"/>
          </p:nvPr>
        </p:nvSpPr>
        <p:spPr/>
        <p:txBody>
          <a:bodyPr/>
          <a:lstStyle/>
          <a:p>
            <a:r>
              <a:rPr lang="en-GB" b="1" dirty="0" smtClean="0">
                <a:latin typeface="Arial Black" panose="020B0A04020102020204" pitchFamily="34" charset="0"/>
              </a:rPr>
              <a:t>Economical – Will any structural changes be cost neutral and fit in with College X’s policies and procedures</a:t>
            </a:r>
          </a:p>
          <a:p>
            <a:r>
              <a:rPr lang="en-GB" b="1" dirty="0" smtClean="0">
                <a:latin typeface="Arial Black" panose="020B0A04020102020204" pitchFamily="34" charset="0"/>
              </a:rPr>
              <a:t>Environmental – Due to the logistical nature of the multi campus institution, will the changes suit every campus </a:t>
            </a:r>
          </a:p>
          <a:p>
            <a:r>
              <a:rPr lang="en-GB" b="1" dirty="0" smtClean="0">
                <a:latin typeface="Arial Black" panose="020B0A04020102020204" pitchFamily="34" charset="0"/>
              </a:rPr>
              <a:t>Social – Staff and learners adjusting to the change of working practices</a:t>
            </a:r>
          </a:p>
          <a:p>
            <a:r>
              <a:rPr lang="en-GB" b="1" dirty="0">
                <a:latin typeface="Arial Black" panose="020B0A04020102020204" pitchFamily="34" charset="0"/>
              </a:rPr>
              <a:t> An annual increase in referrals and workloads across all campuses</a:t>
            </a:r>
          </a:p>
          <a:p>
            <a:r>
              <a:rPr lang="en-GB" b="1" dirty="0">
                <a:latin typeface="Arial Black" panose="020B0A04020102020204" pitchFamily="34" charset="0"/>
              </a:rPr>
              <a:t>Current statistics show this is set to continue</a:t>
            </a:r>
          </a:p>
          <a:p>
            <a:r>
              <a:rPr lang="en-GB" b="1" dirty="0">
                <a:latin typeface="Arial Black" panose="020B0A04020102020204" pitchFamily="34" charset="0"/>
              </a:rPr>
              <a:t>Sustainability of current working practices is untenable </a:t>
            </a:r>
          </a:p>
          <a:p>
            <a:endParaRPr lang="en-GB" b="1" dirty="0" smtClean="0">
              <a:latin typeface="Arial Black" panose="020B0A04020102020204" pitchFamily="34" charset="0"/>
            </a:endParaRPr>
          </a:p>
          <a:p>
            <a:endParaRPr lang="en-GB" b="1" dirty="0">
              <a:latin typeface="Arial Black" panose="020B0A04020102020204" pitchFamily="34" charset="0"/>
            </a:endParaRPr>
          </a:p>
          <a:p>
            <a:endParaRPr lang="en-GB" b="1" dirty="0">
              <a:latin typeface="Arial Black" panose="020B0A04020102020204" pitchFamily="34" charset="0"/>
            </a:endParaRPr>
          </a:p>
        </p:txBody>
      </p:sp>
    </p:spTree>
    <p:extLst>
      <p:ext uri="{BB962C8B-B14F-4D97-AF65-F5344CB8AC3E}">
        <p14:creationId xmlns:p14="http://schemas.microsoft.com/office/powerpoint/2010/main" val="3081275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latin typeface="Arial Black" panose="020B0A04020102020204" pitchFamily="34" charset="0"/>
              </a:rPr>
              <a:t>College X’s Paradigm</a:t>
            </a:r>
            <a:endParaRPr lang="en-GB" sz="2800" dirty="0">
              <a:latin typeface="Arial Black" panose="020B0A04020102020204" pitchFamily="34" charset="0"/>
            </a:endParaRPr>
          </a:p>
        </p:txBody>
      </p:sp>
      <p:sp>
        <p:nvSpPr>
          <p:cNvPr id="3" name="Content Placeholder 2"/>
          <p:cNvSpPr>
            <a:spLocks noGrp="1"/>
          </p:cNvSpPr>
          <p:nvPr>
            <p:ph idx="1"/>
          </p:nvPr>
        </p:nvSpPr>
        <p:spPr/>
        <p:txBody>
          <a:bodyPr/>
          <a:lstStyle/>
          <a:p>
            <a:r>
              <a:rPr lang="en-GB" b="1" dirty="0" smtClean="0">
                <a:latin typeface="Arial Black" panose="020B0A04020102020204" pitchFamily="34" charset="0"/>
              </a:rPr>
              <a:t>To ensure the sustainability of the provision is enhanced</a:t>
            </a:r>
          </a:p>
          <a:p>
            <a:r>
              <a:rPr lang="en-GB" b="1" dirty="0" smtClean="0">
                <a:latin typeface="Arial Black" panose="020B0A04020102020204" pitchFamily="34" charset="0"/>
              </a:rPr>
              <a:t>To ensure staff and students are at the forefront of the evaluation</a:t>
            </a:r>
          </a:p>
          <a:p>
            <a:r>
              <a:rPr lang="en-GB" b="1" dirty="0" smtClean="0">
                <a:latin typeface="Arial Black" panose="020B0A04020102020204" pitchFamily="34" charset="0"/>
              </a:rPr>
              <a:t>To encapsulate the ethos of the Well-being of Future Generations (Wales) Act, 2015</a:t>
            </a:r>
          </a:p>
          <a:p>
            <a:r>
              <a:rPr lang="en-GB" b="1" dirty="0" smtClean="0">
                <a:latin typeface="Arial Black" panose="020B0A04020102020204" pitchFamily="34" charset="0"/>
              </a:rPr>
              <a:t>To target priorities from the </a:t>
            </a:r>
            <a:r>
              <a:rPr lang="en-GB" b="1" dirty="0" err="1" smtClean="0">
                <a:latin typeface="Arial Black" panose="020B0A04020102020204" pitchFamily="34" charset="0"/>
              </a:rPr>
              <a:t>Estyn</a:t>
            </a:r>
            <a:r>
              <a:rPr lang="en-GB" b="1" dirty="0" smtClean="0">
                <a:latin typeface="Arial Black" panose="020B0A04020102020204" pitchFamily="34" charset="0"/>
              </a:rPr>
              <a:t> Inspection guidance handbook 2018</a:t>
            </a:r>
          </a:p>
          <a:p>
            <a:r>
              <a:rPr lang="en-GB" b="1" dirty="0" smtClean="0">
                <a:latin typeface="Arial Black" panose="020B0A04020102020204" pitchFamily="34" charset="0"/>
              </a:rPr>
              <a:t>To ensure that the targets and priorities do not override the College X’s commitment to enriching their learners experience</a:t>
            </a:r>
          </a:p>
          <a:p>
            <a:r>
              <a:rPr lang="en-GB" b="1" dirty="0" smtClean="0">
                <a:latin typeface="Arial Black" panose="020B0A04020102020204" pitchFamily="34" charset="0"/>
              </a:rPr>
              <a:t>A national directive broken down to a local level </a:t>
            </a:r>
            <a:endParaRPr lang="en-GB" b="1" dirty="0">
              <a:latin typeface="Arial Black" panose="020B0A04020102020204" pitchFamily="34" charset="0"/>
            </a:endParaRPr>
          </a:p>
        </p:txBody>
      </p:sp>
    </p:spTree>
    <p:extLst>
      <p:ext uri="{BB962C8B-B14F-4D97-AF65-F5344CB8AC3E}">
        <p14:creationId xmlns:p14="http://schemas.microsoft.com/office/powerpoint/2010/main" val="128126035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smtClean="0">
                <a:latin typeface="Arial Black" panose="020B0A04020102020204" pitchFamily="34" charset="0"/>
              </a:rPr>
              <a:t>Conclusions</a:t>
            </a:r>
            <a:endParaRPr lang="en-GB" sz="2800" b="1" dirty="0">
              <a:latin typeface="Arial Black" panose="020B0A04020102020204" pitchFamily="34" charset="0"/>
            </a:endParaRPr>
          </a:p>
        </p:txBody>
      </p:sp>
      <p:sp>
        <p:nvSpPr>
          <p:cNvPr id="3" name="Content Placeholder 2"/>
          <p:cNvSpPr>
            <a:spLocks noGrp="1"/>
          </p:cNvSpPr>
          <p:nvPr>
            <p:ph idx="1"/>
          </p:nvPr>
        </p:nvSpPr>
        <p:spPr/>
        <p:txBody>
          <a:bodyPr/>
          <a:lstStyle/>
          <a:p>
            <a:r>
              <a:rPr lang="en-GB" b="1" smtClean="0">
                <a:latin typeface="Arial Black" panose="020B0A04020102020204" pitchFamily="34" charset="0"/>
              </a:rPr>
              <a:t>Similarities with </a:t>
            </a:r>
            <a:r>
              <a:rPr lang="en-GB" b="1" dirty="0" smtClean="0">
                <a:latin typeface="Arial Black" panose="020B0A04020102020204" pitchFamily="34" charset="0"/>
              </a:rPr>
              <a:t>the Well-being of Future Generations (Wales) Act, 2015</a:t>
            </a:r>
          </a:p>
          <a:p>
            <a:r>
              <a:rPr lang="en-GB" b="1" dirty="0" smtClean="0">
                <a:latin typeface="Arial Black" panose="020B0A04020102020204" pitchFamily="34" charset="0"/>
              </a:rPr>
              <a:t>Working within the ethos of a sustainable community</a:t>
            </a:r>
          </a:p>
          <a:p>
            <a:r>
              <a:rPr lang="en-GB" b="1" dirty="0" smtClean="0">
                <a:latin typeface="Arial Black" panose="020B0A04020102020204" pitchFamily="34" charset="0"/>
              </a:rPr>
              <a:t>Key factors shared within the Well-being of Future Generations (Wales) Act, 2015 &amp; </a:t>
            </a:r>
            <a:r>
              <a:rPr lang="en-GB" b="1" dirty="0" err="1" smtClean="0">
                <a:latin typeface="Arial Black" panose="020B0A04020102020204" pitchFamily="34" charset="0"/>
              </a:rPr>
              <a:t>Estyn</a:t>
            </a:r>
            <a:r>
              <a:rPr lang="en-GB" b="1" dirty="0" smtClean="0">
                <a:latin typeface="Arial Black" panose="020B0A04020102020204" pitchFamily="34" charset="0"/>
              </a:rPr>
              <a:t> Inspection Guidance 2018</a:t>
            </a:r>
          </a:p>
          <a:p>
            <a:r>
              <a:rPr lang="en-GB" b="1" dirty="0" smtClean="0">
                <a:latin typeface="Arial Black" panose="020B0A04020102020204" pitchFamily="34" charset="0"/>
              </a:rPr>
              <a:t>Triangulated with College X’s priorities, practices and policies</a:t>
            </a:r>
          </a:p>
          <a:p>
            <a:r>
              <a:rPr lang="en-GB" b="1" dirty="0" smtClean="0">
                <a:latin typeface="Arial Black" panose="020B0A04020102020204" pitchFamily="34" charset="0"/>
              </a:rPr>
              <a:t>Justification for an evaluation to be carried out </a:t>
            </a:r>
          </a:p>
          <a:p>
            <a:r>
              <a:rPr lang="en-GB" b="1" dirty="0" smtClean="0">
                <a:latin typeface="Arial Black" panose="020B0A04020102020204" pitchFamily="34" charset="0"/>
              </a:rPr>
              <a:t>Will it work consistently? </a:t>
            </a:r>
          </a:p>
        </p:txBody>
      </p:sp>
    </p:spTree>
    <p:extLst>
      <p:ext uri="{BB962C8B-B14F-4D97-AF65-F5344CB8AC3E}">
        <p14:creationId xmlns:p14="http://schemas.microsoft.com/office/powerpoint/2010/main" val="102910763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smtClean="0">
                <a:latin typeface="Arial Black" panose="020B0A04020102020204" pitchFamily="34" charset="0"/>
              </a:rPr>
              <a:t>Thank you</a:t>
            </a:r>
            <a:endParaRPr lang="en-GB" sz="2800" b="1" dirty="0">
              <a:latin typeface="Arial Black" panose="020B0A04020102020204" pitchFamily="34" charset="0"/>
            </a:endParaRPr>
          </a:p>
        </p:txBody>
      </p:sp>
      <p:sp>
        <p:nvSpPr>
          <p:cNvPr id="3" name="Content Placeholder 2"/>
          <p:cNvSpPr>
            <a:spLocks noGrp="1"/>
          </p:cNvSpPr>
          <p:nvPr>
            <p:ph idx="1"/>
          </p:nvPr>
        </p:nvSpPr>
        <p:spPr/>
        <p:txBody>
          <a:bodyPr>
            <a:normAutofit/>
          </a:bodyPr>
          <a:lstStyle/>
          <a:p>
            <a:pPr marL="0" indent="0" algn="ctr">
              <a:buNone/>
            </a:pPr>
            <a:endParaRPr lang="en-GB" sz="2800" b="1" dirty="0" smtClean="0">
              <a:latin typeface="Arial Black" panose="020B0A04020102020204" pitchFamily="34" charset="0"/>
            </a:endParaRPr>
          </a:p>
          <a:p>
            <a:pPr marL="0" indent="0" algn="ctr">
              <a:buNone/>
            </a:pPr>
            <a:endParaRPr lang="en-GB" sz="2800" b="1" dirty="0">
              <a:latin typeface="Arial Black" panose="020B0A04020102020204" pitchFamily="34" charset="0"/>
            </a:endParaRPr>
          </a:p>
          <a:p>
            <a:pPr marL="0" indent="0" algn="ctr">
              <a:buNone/>
            </a:pPr>
            <a:endParaRPr lang="en-GB" sz="2800" b="1" dirty="0" smtClean="0">
              <a:latin typeface="Arial Black" panose="020B0A04020102020204" pitchFamily="34" charset="0"/>
            </a:endParaRPr>
          </a:p>
          <a:p>
            <a:pPr marL="0" indent="0" algn="ctr">
              <a:buNone/>
            </a:pPr>
            <a:r>
              <a:rPr lang="en-GB" sz="2800" b="1" dirty="0" smtClean="0">
                <a:latin typeface="Arial Black" panose="020B0A04020102020204" pitchFamily="34" charset="0"/>
              </a:rPr>
              <a:t>Any questions?</a:t>
            </a:r>
            <a:endParaRPr lang="en-GB" sz="2800" b="1" dirty="0">
              <a:latin typeface="Arial Black" panose="020B0A04020102020204" pitchFamily="34" charset="0"/>
            </a:endParaRPr>
          </a:p>
        </p:txBody>
      </p:sp>
    </p:spTree>
    <p:extLst>
      <p:ext uri="{BB962C8B-B14F-4D97-AF65-F5344CB8AC3E}">
        <p14:creationId xmlns:p14="http://schemas.microsoft.com/office/powerpoint/2010/main" val="114765682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smtClean="0">
                <a:latin typeface="Arial Black" panose="020B0A04020102020204" pitchFamily="34" charset="0"/>
              </a:rPr>
              <a:t>References </a:t>
            </a:r>
            <a:endParaRPr lang="en-GB" sz="2800" b="1" dirty="0">
              <a:latin typeface="Arial Black" panose="020B0A04020102020204" pitchFamily="34" charset="0"/>
            </a:endParaRPr>
          </a:p>
        </p:txBody>
      </p:sp>
      <p:sp>
        <p:nvSpPr>
          <p:cNvPr id="3" name="Content Placeholder 2"/>
          <p:cNvSpPr>
            <a:spLocks noGrp="1"/>
          </p:cNvSpPr>
          <p:nvPr>
            <p:ph idx="1"/>
          </p:nvPr>
        </p:nvSpPr>
        <p:spPr/>
        <p:txBody>
          <a:bodyPr>
            <a:normAutofit lnSpcReduction="10000"/>
          </a:bodyPr>
          <a:lstStyle/>
          <a:p>
            <a:r>
              <a:rPr lang="en-GB" dirty="0" smtClean="0">
                <a:latin typeface="Arial Black" panose="020B0A04020102020204" pitchFamily="34" charset="0"/>
              </a:rPr>
              <a:t>Welsh Government - Well-being </a:t>
            </a:r>
            <a:r>
              <a:rPr lang="en-GB" dirty="0" smtClean="0">
                <a:latin typeface="Arial Black" panose="020B0A04020102020204" pitchFamily="34" charset="0"/>
              </a:rPr>
              <a:t>of Future Generations  (Wales) Act, </a:t>
            </a:r>
            <a:r>
              <a:rPr lang="en-GB" dirty="0" smtClean="0">
                <a:latin typeface="Arial Black" panose="020B0A04020102020204" pitchFamily="34" charset="0"/>
              </a:rPr>
              <a:t>2015.</a:t>
            </a:r>
            <a:endParaRPr lang="en-GB" dirty="0" smtClean="0">
              <a:latin typeface="Arial Black" panose="020B0A04020102020204" pitchFamily="34" charset="0"/>
            </a:endParaRPr>
          </a:p>
          <a:p>
            <a:r>
              <a:rPr lang="en-GB" dirty="0" smtClean="0">
                <a:latin typeface="Arial Black" panose="020B0A04020102020204" pitchFamily="34" charset="0"/>
              </a:rPr>
              <a:t>Hayden Davies, Birmingham City University - The </a:t>
            </a:r>
            <a:r>
              <a:rPr lang="en-GB" dirty="0" smtClean="0">
                <a:latin typeface="Arial Black" panose="020B0A04020102020204" pitchFamily="34" charset="0"/>
              </a:rPr>
              <a:t>Well-being of Future Generations (Wales) Act 2015: Duties 0r Aspirations</a:t>
            </a:r>
            <a:r>
              <a:rPr lang="en-GB" dirty="0" smtClean="0">
                <a:latin typeface="Arial Black" panose="020B0A04020102020204" pitchFamily="34" charset="0"/>
              </a:rPr>
              <a:t>? </a:t>
            </a:r>
            <a:endParaRPr lang="en-GB" dirty="0" smtClean="0">
              <a:latin typeface="Arial Black" panose="020B0A04020102020204" pitchFamily="34" charset="0"/>
            </a:endParaRPr>
          </a:p>
          <a:p>
            <a:r>
              <a:rPr lang="en-GB" dirty="0" err="1" smtClean="0">
                <a:latin typeface="Arial Black" panose="020B0A04020102020204" pitchFamily="34" charset="0"/>
              </a:rPr>
              <a:t>Estyn</a:t>
            </a:r>
            <a:r>
              <a:rPr lang="en-GB" dirty="0" smtClean="0">
                <a:latin typeface="Arial Black" panose="020B0A04020102020204" pitchFamily="34" charset="0"/>
              </a:rPr>
              <a:t> - Guidance </a:t>
            </a:r>
            <a:r>
              <a:rPr lang="en-GB" dirty="0" smtClean="0">
                <a:latin typeface="Arial Black" panose="020B0A04020102020204" pitchFamily="34" charset="0"/>
              </a:rPr>
              <a:t>handbook for the pilot inspection of further education </a:t>
            </a:r>
            <a:r>
              <a:rPr lang="en-GB" dirty="0" smtClean="0">
                <a:latin typeface="Arial Black" panose="020B0A04020102020204" pitchFamily="34" charset="0"/>
              </a:rPr>
              <a:t>colleges</a:t>
            </a:r>
          </a:p>
          <a:p>
            <a:r>
              <a:rPr lang="en-GB" dirty="0" smtClean="0">
                <a:latin typeface="Arial Black" panose="020B0A04020102020204" pitchFamily="34" charset="0"/>
              </a:rPr>
              <a:t>.b Foundation - 2018</a:t>
            </a:r>
            <a:r>
              <a:rPr lang="en-GB" b="1" dirty="0" smtClean="0">
                <a:latin typeface="Arial Black" panose="020B0A04020102020204" pitchFamily="34" charset="0"/>
              </a:rPr>
              <a:t>Mindfulness </a:t>
            </a:r>
            <a:endParaRPr lang="en-GB" b="1" dirty="0">
              <a:latin typeface="Arial Black" panose="020B0A04020102020204" pitchFamily="34" charset="0"/>
            </a:endParaRPr>
          </a:p>
          <a:p>
            <a:r>
              <a:rPr lang="en-GB" b="1" dirty="0" smtClean="0">
                <a:solidFill>
                  <a:schemeClr val="tx1"/>
                </a:solidFill>
                <a:latin typeface="Arial Black" panose="020B0A04020102020204" pitchFamily="34" charset="0"/>
                <a:hlinkClick r:id="rId2"/>
              </a:rPr>
              <a:t>Action for Happiness - http</a:t>
            </a:r>
            <a:r>
              <a:rPr lang="en-GB" b="1" dirty="0">
                <a:solidFill>
                  <a:schemeClr val="tx1"/>
                </a:solidFill>
                <a:latin typeface="Arial Black" panose="020B0A04020102020204" pitchFamily="34" charset="0"/>
                <a:hlinkClick r:id="rId2"/>
              </a:rPr>
              <a:t>://</a:t>
            </a:r>
            <a:r>
              <a:rPr lang="en-GB" b="1" dirty="0" smtClean="0">
                <a:solidFill>
                  <a:schemeClr val="tx1"/>
                </a:solidFill>
                <a:latin typeface="Arial Black" panose="020B0A04020102020204" pitchFamily="34" charset="0"/>
                <a:hlinkClick r:id="rId2"/>
              </a:rPr>
              <a:t>www.actionforhappiness.org</a:t>
            </a:r>
            <a:endParaRPr lang="en-GB" b="1" dirty="0">
              <a:latin typeface="Arial Black" panose="020B0A04020102020204" pitchFamily="34" charset="0"/>
            </a:endParaRPr>
          </a:p>
          <a:p>
            <a:r>
              <a:rPr lang="en-GB" b="1" dirty="0" smtClean="0">
                <a:latin typeface="Arial Black" panose="020B0A04020102020204" pitchFamily="34" charset="0"/>
                <a:hlinkClick r:id="rId3"/>
              </a:rPr>
              <a:t>5 Ways to well-being - http</a:t>
            </a:r>
            <a:r>
              <a:rPr lang="en-GB" b="1" dirty="0">
                <a:latin typeface="Arial Black" panose="020B0A04020102020204" pitchFamily="34" charset="0"/>
                <a:hlinkClick r:id="rId3"/>
              </a:rPr>
              <a:t>://</a:t>
            </a:r>
            <a:r>
              <a:rPr lang="en-GB" b="1" dirty="0" smtClean="0">
                <a:latin typeface="Arial Black" panose="020B0A04020102020204" pitchFamily="34" charset="0"/>
                <a:hlinkClick r:id="rId3"/>
              </a:rPr>
              <a:t>www.wales.nhs.uk/sitesplus</a:t>
            </a:r>
            <a:r>
              <a:rPr lang="en-GB" b="1" dirty="0" smtClean="0">
                <a:latin typeface="Arial Black" panose="020B0A04020102020204" pitchFamily="34" charset="0"/>
              </a:rPr>
              <a:t> </a:t>
            </a:r>
            <a:endParaRPr lang="en-GB" b="1" dirty="0">
              <a:latin typeface="Arial Black" panose="020B0A04020102020204" pitchFamily="34" charset="0"/>
            </a:endParaRPr>
          </a:p>
          <a:p>
            <a:r>
              <a:rPr lang="en-GB" b="1" dirty="0">
                <a:latin typeface="Arial Black" panose="020B0A04020102020204" pitchFamily="34" charset="0"/>
              </a:rPr>
              <a:t>Mental Health Foundation Resources</a:t>
            </a:r>
          </a:p>
          <a:p>
            <a:r>
              <a:rPr lang="en-GB" dirty="0" err="1" smtClean="0">
                <a:latin typeface="Arial Black" panose="020B0A04020102020204" pitchFamily="34" charset="0"/>
              </a:rPr>
              <a:t>Coleg</a:t>
            </a:r>
            <a:r>
              <a:rPr lang="en-GB" smtClean="0">
                <a:latin typeface="Arial Black" panose="020B0A04020102020204" pitchFamily="34" charset="0"/>
              </a:rPr>
              <a:t> Sir Gar - </a:t>
            </a:r>
            <a:r>
              <a:rPr lang="en-GB" dirty="0" smtClean="0">
                <a:latin typeface="Arial Black" panose="020B0A04020102020204" pitchFamily="34" charset="0"/>
              </a:rPr>
              <a:t>Well-being policies &amp; </a:t>
            </a:r>
            <a:r>
              <a:rPr lang="en-GB" dirty="0" smtClean="0">
                <a:latin typeface="Arial Black" panose="020B0A04020102020204" pitchFamily="34" charset="0"/>
              </a:rPr>
              <a:t>procedures </a:t>
            </a:r>
            <a:endParaRPr lang="en-GB" dirty="0" smtClean="0">
              <a:latin typeface="Arial Black" panose="020B0A04020102020204" pitchFamily="34" charset="0"/>
            </a:endParaRPr>
          </a:p>
          <a:p>
            <a:endParaRPr lang="en-GB" dirty="0" smtClean="0">
              <a:latin typeface="Arial Black" panose="020B0A04020102020204" pitchFamily="34" charset="0"/>
            </a:endParaRPr>
          </a:p>
          <a:p>
            <a:endParaRPr lang="en-GB" dirty="0">
              <a:latin typeface="Arial Black" panose="020B0A04020102020204" pitchFamily="34" charset="0"/>
            </a:endParaRPr>
          </a:p>
        </p:txBody>
      </p:sp>
    </p:spTree>
    <p:extLst>
      <p:ext uri="{BB962C8B-B14F-4D97-AF65-F5344CB8AC3E}">
        <p14:creationId xmlns:p14="http://schemas.microsoft.com/office/powerpoint/2010/main" val="417768552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415</TotalTime>
  <Words>1102</Words>
  <Application>Microsoft Office PowerPoint</Application>
  <PresentationFormat>Widescreen</PresentationFormat>
  <Paragraphs>110</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Arial Black</vt:lpstr>
      <vt:lpstr>Century Gothic</vt:lpstr>
      <vt:lpstr>Wingdings 3</vt:lpstr>
      <vt:lpstr>Wisp</vt:lpstr>
      <vt:lpstr>A proposed evaluation on how The Well-being of Future Generations (Wales) Act 2015 depicts the sustainable development of working practices of a Learner Support Directorate in a Further Education College in Wales</vt:lpstr>
      <vt:lpstr>Introduction</vt:lpstr>
      <vt:lpstr>Well-being of Future Generations (Wales) Act, 2015</vt:lpstr>
      <vt:lpstr>Aims of the evaluation</vt:lpstr>
      <vt:lpstr>Definitions of Sustainable Development and Communities</vt:lpstr>
      <vt:lpstr>Well-being of Future Generations (Wales) Act, 2015. Well-being goals</vt:lpstr>
      <vt:lpstr>Key features from Well-being of Future Generations (Wales) Act, 2015</vt:lpstr>
      <vt:lpstr>A Resilient Community</vt:lpstr>
      <vt:lpstr>A Healthy community</vt:lpstr>
      <vt:lpstr>A prosperous community</vt:lpstr>
      <vt:lpstr>Theoretical &amp; Scientific research</vt:lpstr>
      <vt:lpstr>Estyn Inspection Guidelines, 2018</vt:lpstr>
      <vt:lpstr>Challenges </vt:lpstr>
      <vt:lpstr>College X’s Paradigm</vt:lpstr>
      <vt:lpstr>Conclusions</vt:lpstr>
      <vt:lpstr>Thank you</vt:lpstr>
      <vt:lpstr>References </vt:lpstr>
    </vt:vector>
  </TitlesOfParts>
  <Company>Coleg Sir Gar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evaluation of working practices in a Further Education Institution in Wales can be affected by government policy, and the importance of promoting a more sustainable community within the Learner Support Directorate.</dc:title>
  <dc:creator>CSG User</dc:creator>
  <cp:lastModifiedBy>MatthewM</cp:lastModifiedBy>
  <cp:revision>88</cp:revision>
  <cp:lastPrinted>2018-06-08T13:13:46Z</cp:lastPrinted>
  <dcterms:created xsi:type="dcterms:W3CDTF">2018-06-03T12:46:17Z</dcterms:created>
  <dcterms:modified xsi:type="dcterms:W3CDTF">2018-06-08T13:17:59Z</dcterms:modified>
</cp:coreProperties>
</file>