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0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91F62-1FB6-4872-A39D-2D85E341E172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1470A-AB69-4AF7-9642-02E54372CFD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91F62-1FB6-4872-A39D-2D85E341E172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1470A-AB69-4AF7-9642-02E54372CFD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91F62-1FB6-4872-A39D-2D85E341E172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9731470A-AB69-4AF7-9642-02E54372CFD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91F62-1FB6-4872-A39D-2D85E341E172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1470A-AB69-4AF7-9642-02E54372CFD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91F62-1FB6-4872-A39D-2D85E341E172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1470A-AB69-4AF7-9642-02E54372CFD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91F62-1FB6-4872-A39D-2D85E341E172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1470A-AB69-4AF7-9642-02E54372CFD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91F62-1FB6-4872-A39D-2D85E341E172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1470A-AB69-4AF7-9642-02E54372CFD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91F62-1FB6-4872-A39D-2D85E341E172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1470A-AB69-4AF7-9642-02E54372CFD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91F62-1FB6-4872-A39D-2D85E341E172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1470A-AB69-4AF7-9642-02E54372CFD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91F62-1FB6-4872-A39D-2D85E341E172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1470A-AB69-4AF7-9642-02E54372CFD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91F62-1FB6-4872-A39D-2D85E341E172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1470A-AB69-4AF7-9642-02E54372CFD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4ED91F62-1FB6-4872-A39D-2D85E341E172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731470A-AB69-4AF7-9642-02E54372CFD9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CATHERINE THE GREAT</a:t>
            </a:r>
            <a:endParaRPr lang="en-GB" dirty="0"/>
          </a:p>
        </p:txBody>
      </p:sp>
      <p:pic>
        <p:nvPicPr>
          <p:cNvPr id="6" name="Content Placeholder 5" descr="catherine-the-great-empress-of-russi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979712" y="1340768"/>
            <a:ext cx="4896543" cy="5246017"/>
          </a:xfr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CATHERINE THE GREAT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Empress of Russia 1762-96</a:t>
            </a:r>
          </a:p>
          <a:p>
            <a:r>
              <a:rPr lang="en-GB" dirty="0" smtClean="0"/>
              <a:t>Her ambitious reign saw Russian influence grow</a:t>
            </a:r>
          </a:p>
          <a:p>
            <a:r>
              <a:rPr lang="en-GB" dirty="0" smtClean="0"/>
              <a:t>Like Frederick the Great, she was steeped in Enlightenment thought (or that is the image she portrayed)</a:t>
            </a:r>
          </a:p>
          <a:p>
            <a:r>
              <a:rPr lang="en-GB" dirty="0" smtClean="0"/>
              <a:t>She corresponded with Voltaire, </a:t>
            </a:r>
            <a:r>
              <a:rPr lang="en-GB" dirty="0" err="1" smtClean="0"/>
              <a:t>D’Alembert</a:t>
            </a:r>
            <a:r>
              <a:rPr lang="en-GB" dirty="0" smtClean="0"/>
              <a:t> et al</a:t>
            </a:r>
          </a:p>
          <a:p>
            <a:r>
              <a:rPr lang="en-GB" dirty="0" smtClean="0"/>
              <a:t>Epitomised within </a:t>
            </a:r>
            <a:r>
              <a:rPr lang="en-GB" i="1" dirty="0" smtClean="0"/>
              <a:t>the </a:t>
            </a:r>
            <a:r>
              <a:rPr lang="en-GB" i="1" dirty="0" err="1" smtClean="0"/>
              <a:t>Nakaz</a:t>
            </a:r>
            <a:r>
              <a:rPr lang="en-GB" i="1" dirty="0" smtClean="0"/>
              <a:t> – </a:t>
            </a:r>
            <a:r>
              <a:rPr lang="en-GB" dirty="0" smtClean="0"/>
              <a:t>her statement of legal principles 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RUSSIA IN THE 18</a:t>
            </a:r>
            <a:r>
              <a:rPr lang="en-GB" baseline="30000" dirty="0" smtClean="0"/>
              <a:t>TH</a:t>
            </a:r>
            <a:r>
              <a:rPr lang="en-GB" dirty="0" smtClean="0"/>
              <a:t> CENTURY</a:t>
            </a:r>
            <a:endParaRPr lang="en-GB" dirty="0"/>
          </a:p>
        </p:txBody>
      </p:sp>
      <p:pic>
        <p:nvPicPr>
          <p:cNvPr id="4" name="Content Placeholder 3" descr="Asian_expansion_map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50294" y="1600200"/>
            <a:ext cx="7843411" cy="4708525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RUSSIA IN THE 18</a:t>
            </a:r>
            <a:r>
              <a:rPr lang="en-GB" baseline="30000" dirty="0" smtClean="0"/>
              <a:t>TH</a:t>
            </a:r>
            <a:r>
              <a:rPr lang="en-GB" dirty="0" smtClean="0"/>
              <a:t> CENTURY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Vast lands, extended from the Baltic to the Pacific</a:t>
            </a:r>
          </a:p>
          <a:p>
            <a:r>
              <a:rPr lang="en-GB" dirty="0" smtClean="0"/>
              <a:t>Influence on European affairs limited until the reign of Peter the Great (1696-1725); period of westernisation, challenge to Swedish hegemony in the Baltic, challenge to Poland and the Ottomans</a:t>
            </a:r>
          </a:p>
          <a:p>
            <a:r>
              <a:rPr lang="en-GB" dirty="0" smtClean="0"/>
              <a:t>Population around 20 million by mid 18</a:t>
            </a:r>
            <a:r>
              <a:rPr lang="en-GB" baseline="30000" dirty="0" smtClean="0"/>
              <a:t>th</a:t>
            </a:r>
            <a:r>
              <a:rPr lang="en-GB" dirty="0" smtClean="0"/>
              <a:t> century (but low density, only 1 million town dwellers, the majority were peasants)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RUSSIA IN THE 18</a:t>
            </a:r>
            <a:r>
              <a:rPr lang="en-GB" baseline="30000" dirty="0" smtClean="0"/>
              <a:t>TH</a:t>
            </a:r>
            <a:r>
              <a:rPr lang="en-GB" dirty="0" smtClean="0"/>
              <a:t> CENTURY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50% of peasants chattels of nobles; the remainder to the church or state</a:t>
            </a:r>
          </a:p>
          <a:p>
            <a:r>
              <a:rPr lang="en-GB" dirty="0" smtClean="0"/>
              <a:t>Peasants could be bought and sold at auction, forced to carry out compulsory labour, liable to conscription, and forced to pay poll tax</a:t>
            </a:r>
          </a:p>
          <a:p>
            <a:r>
              <a:rPr lang="en-GB" dirty="0" smtClean="0"/>
              <a:t>Autocratic rule maintained through officials and government ministries</a:t>
            </a:r>
          </a:p>
          <a:p>
            <a:r>
              <a:rPr lang="en-GB" dirty="0" smtClean="0"/>
              <a:t>1725-1762 succession determined by palace revolutions and coups backed by the Imperial Guard     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CATHERINE’S REIGN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1744 – brought to Russia from </a:t>
            </a:r>
            <a:r>
              <a:rPr lang="en-GB" dirty="0" err="1" smtClean="0"/>
              <a:t>Anhalt-Zerbst</a:t>
            </a:r>
            <a:r>
              <a:rPr lang="en-GB" dirty="0" smtClean="0"/>
              <a:t> (Saxony) to marry the heir to the Russian throne</a:t>
            </a:r>
          </a:p>
          <a:p>
            <a:r>
              <a:rPr lang="en-GB" dirty="0" smtClean="0"/>
              <a:t>1744-61 Catherine builds her influence at the Russian court</a:t>
            </a:r>
          </a:p>
          <a:p>
            <a:r>
              <a:rPr lang="en-GB" dirty="0" smtClean="0"/>
              <a:t>1761 – her husband succeeds the throne as Peter III;  </a:t>
            </a:r>
          </a:p>
          <a:p>
            <a:r>
              <a:rPr lang="en-GB" dirty="0" smtClean="0"/>
              <a:t>1762 – Peter III murdered in court coup by nobles (the </a:t>
            </a:r>
            <a:r>
              <a:rPr lang="en-GB" dirty="0" err="1" smtClean="0"/>
              <a:t>Orlovs</a:t>
            </a:r>
            <a:r>
              <a:rPr lang="en-GB" dirty="0" smtClean="0"/>
              <a:t>); Peter’s policy towards war with Prussia had isolated him at court; Catherine proclaimed Empress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CATHERINE’S REIGN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Reign centre at St Petersburg</a:t>
            </a:r>
          </a:p>
          <a:p>
            <a:r>
              <a:rPr lang="en-GB" dirty="0" smtClean="0"/>
              <a:t>1766-67 – Catherine draws up a new code of laws </a:t>
            </a:r>
            <a:r>
              <a:rPr lang="en-GB" i="1" dirty="0" smtClean="0"/>
              <a:t>the </a:t>
            </a:r>
            <a:r>
              <a:rPr lang="en-GB" i="1" dirty="0" err="1" smtClean="0"/>
              <a:t>Nakaz</a:t>
            </a:r>
            <a:r>
              <a:rPr lang="en-GB" i="1" dirty="0" smtClean="0"/>
              <a:t> </a:t>
            </a:r>
            <a:r>
              <a:rPr lang="en-GB" dirty="0" smtClean="0"/>
              <a:t>(the instruction) – many hoped that it represented a nascent Russian constitution, but power would not be diluted</a:t>
            </a:r>
          </a:p>
          <a:p>
            <a:r>
              <a:rPr lang="en-GB" dirty="0" smtClean="0"/>
              <a:t>1773-4: the </a:t>
            </a:r>
            <a:r>
              <a:rPr lang="en-GB" dirty="0" err="1" smtClean="0"/>
              <a:t>Pugachov</a:t>
            </a:r>
            <a:r>
              <a:rPr lang="en-GB" dirty="0" smtClean="0"/>
              <a:t> rebellion; most serious European uprising before France in 1789</a:t>
            </a:r>
          </a:p>
          <a:p>
            <a:r>
              <a:rPr lang="en-GB" dirty="0" smtClean="0"/>
              <a:t>Popular uprising involving peasant unrest and incessant war against the Turks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PUGACHOV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Began in the Urals amongst Cossacks and non-Russians (north of the Caspian, and in name of </a:t>
            </a:r>
            <a:r>
              <a:rPr lang="en-GB" dirty="0" err="1" smtClean="0"/>
              <a:t>PeterIII</a:t>
            </a:r>
            <a:r>
              <a:rPr lang="en-GB" dirty="0" smtClean="0"/>
              <a:t>)</a:t>
            </a:r>
          </a:p>
          <a:p>
            <a:r>
              <a:rPr lang="en-GB" dirty="0" smtClean="0"/>
              <a:t>Spread west to the Volga – spread terror among landowners and officials; 1500 nobles massacred</a:t>
            </a:r>
          </a:p>
          <a:p>
            <a:r>
              <a:rPr lang="en-GB" dirty="0" smtClean="0"/>
              <a:t>Rebels called for end of serfdom</a:t>
            </a:r>
            <a:endParaRPr lang="en-GB" dirty="0"/>
          </a:p>
        </p:txBody>
      </p:sp>
      <p:pic>
        <p:nvPicPr>
          <p:cNvPr id="6" name="Content Placeholder 5" descr="83481853157391007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04048" y="1772816"/>
            <a:ext cx="3096344" cy="4176464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PUGACHOV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Uprising ruthlessly suppressed</a:t>
            </a:r>
          </a:p>
          <a:p>
            <a:r>
              <a:rPr lang="en-GB" dirty="0" smtClean="0"/>
              <a:t>Battle of Kazan July 1774; </a:t>
            </a:r>
            <a:r>
              <a:rPr lang="en-GB" dirty="0" err="1" smtClean="0"/>
              <a:t>Pugachov</a:t>
            </a:r>
            <a:r>
              <a:rPr lang="en-GB" dirty="0" smtClean="0"/>
              <a:t> captured and executed in January 1775</a:t>
            </a:r>
          </a:p>
          <a:p>
            <a:r>
              <a:rPr lang="en-GB" dirty="0" smtClean="0"/>
              <a:t>Legacy of rebellion:</a:t>
            </a:r>
          </a:p>
          <a:p>
            <a:r>
              <a:rPr lang="en-GB" dirty="0" smtClean="0"/>
              <a:t>1. Positive – radical change to how Russia administered; school and hospital provision extended; court access given to peasants – reforming absolutism!</a:t>
            </a:r>
          </a:p>
          <a:p>
            <a:r>
              <a:rPr lang="en-GB" dirty="0" smtClean="0"/>
              <a:t>2.Negative – held back the emancipation of the serfs; emboldened conservative nature of Catherine’s reign (underlined by events in 1789) 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FOREIGN POLICY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Ambitious and expansive – linked to economic growth and expansion to the Black Sea</a:t>
            </a:r>
          </a:p>
          <a:p>
            <a:r>
              <a:rPr lang="en-GB" dirty="0" smtClean="0"/>
              <a:t>Annexation of Polish-Lithuanian territories </a:t>
            </a:r>
          </a:p>
          <a:p>
            <a:r>
              <a:rPr lang="en-GB" dirty="0" smtClean="0"/>
              <a:t>Increasing on state spending, to meet costs of provisional government, warfare, and expansion</a:t>
            </a:r>
          </a:p>
          <a:p>
            <a:r>
              <a:rPr lang="en-GB" dirty="0" smtClean="0"/>
              <a:t>Increasing debt, spiralling inflation, and unpopular poll tax</a:t>
            </a:r>
          </a:p>
          <a:p>
            <a:r>
              <a:rPr lang="en-GB" dirty="0" smtClean="0"/>
              <a:t>State expansionism fed greater arbitrary state security</a:t>
            </a:r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‘ENLIGHTENED’ CATHERINE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Catherine was widely read, including the </a:t>
            </a:r>
            <a:r>
              <a:rPr lang="en-GB" i="1" dirty="0" err="1" smtClean="0"/>
              <a:t>Encyclopdie</a:t>
            </a:r>
            <a:r>
              <a:rPr lang="en-GB" i="1" dirty="0" smtClean="0"/>
              <a:t>; </a:t>
            </a:r>
            <a:r>
              <a:rPr lang="en-GB" dirty="0" smtClean="0"/>
              <a:t>including Plutarch and Tacitus</a:t>
            </a:r>
          </a:p>
          <a:p>
            <a:r>
              <a:rPr lang="en-GB" dirty="0" smtClean="0"/>
              <a:t>Corresponded with </a:t>
            </a:r>
            <a:r>
              <a:rPr lang="en-GB" dirty="0" err="1" smtClean="0"/>
              <a:t>D’Alembert</a:t>
            </a:r>
            <a:r>
              <a:rPr lang="en-GB" dirty="0" smtClean="0"/>
              <a:t>, Voltaire, Diderot – invited </a:t>
            </a:r>
            <a:r>
              <a:rPr lang="en-GB" dirty="0" err="1" smtClean="0"/>
              <a:t>Beccaria</a:t>
            </a:r>
            <a:r>
              <a:rPr lang="en-GB" dirty="0" smtClean="0"/>
              <a:t>, Howard, Diderot to her court</a:t>
            </a:r>
          </a:p>
          <a:p>
            <a:r>
              <a:rPr lang="en-GB" dirty="0" smtClean="0"/>
              <a:t>Her aim was to rule with humane and liberal-minded policies, and to empathise with her subjects</a:t>
            </a:r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ENLIGHTENED?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Strict social structure - serfs were not emancipated until the 1860s!</a:t>
            </a:r>
          </a:p>
          <a:p>
            <a:r>
              <a:rPr lang="en-GB" dirty="0" smtClean="0"/>
              <a:t>Stern response to the </a:t>
            </a:r>
            <a:r>
              <a:rPr lang="en-GB" dirty="0" err="1" smtClean="0"/>
              <a:t>Pugachov</a:t>
            </a:r>
            <a:r>
              <a:rPr lang="en-GB" dirty="0" smtClean="0"/>
              <a:t> rebellion; underlined following 1789 and her response to the French Revolution</a:t>
            </a:r>
          </a:p>
          <a:p>
            <a:r>
              <a:rPr lang="en-GB" dirty="0" smtClean="0"/>
              <a:t>Her alluding to enlightened rule reflected a desire to seal a reputation in the west – based upon vainglory and vanity </a:t>
            </a:r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WAR!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Catherine’s policy remained aggressive and expansionist – against the Ottoman territories and the Poles</a:t>
            </a:r>
          </a:p>
          <a:p>
            <a:r>
              <a:rPr lang="en-GB" dirty="0" smtClean="0"/>
              <a:t>At war with the Turks between 1768-74, and 1787-90 (the ‘Greek Project’, the aim of throwing the Turks out of Europe)</a:t>
            </a:r>
          </a:p>
          <a:p>
            <a:r>
              <a:rPr lang="en-GB" dirty="0" smtClean="0"/>
              <a:t>The Partition of the Poland-Lithuanian territories – 1772, 1793, 1795</a:t>
            </a:r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ON RELIGION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Converted to Lutheranism to Russian Orthodox</a:t>
            </a:r>
          </a:p>
          <a:p>
            <a:r>
              <a:rPr lang="en-GB" dirty="0" smtClean="0"/>
              <a:t>However her ‘enlightened’ portrayal put forward an anti-religion stance, including the need for religious tolerance</a:t>
            </a:r>
          </a:p>
          <a:p>
            <a:r>
              <a:rPr lang="en-GB" dirty="0" smtClean="0"/>
              <a:t>Political expediency:  expressed religious conviction to win over her subjects – a foreigner with a weak claim to rule Russia!!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CATHERINE ON ‘LAW’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Expressed through the ‘</a:t>
            </a:r>
            <a:r>
              <a:rPr lang="en-GB" dirty="0" err="1" smtClean="0"/>
              <a:t>Nakaz</a:t>
            </a:r>
            <a:r>
              <a:rPr lang="en-GB" dirty="0" smtClean="0"/>
              <a:t>’</a:t>
            </a:r>
          </a:p>
          <a:p>
            <a:r>
              <a:rPr lang="en-GB" dirty="0" smtClean="0"/>
              <a:t>All peoples should enjoy the ‘rule of law’ – it guaranteed freedom and security</a:t>
            </a:r>
          </a:p>
          <a:p>
            <a:r>
              <a:rPr lang="en-GB" dirty="0" smtClean="0"/>
              <a:t>‘Absolutism’ but checked by the courts (not despotism)</a:t>
            </a:r>
          </a:p>
          <a:p>
            <a:r>
              <a:rPr lang="en-GB" dirty="0" smtClean="0"/>
              <a:t>‘Absolutism’ in the interest of the state</a:t>
            </a:r>
          </a:p>
          <a:p>
            <a:r>
              <a:rPr lang="en-GB" dirty="0" smtClean="0"/>
              <a:t>Stance criticised by Diderot – the acid test was serfdom and its abolition</a:t>
            </a:r>
          </a:p>
          <a:p>
            <a:r>
              <a:rPr lang="en-GB" dirty="0" smtClean="0"/>
              <a:t>The removal of serfdom would undermine the nobles and their interests, and the </a:t>
            </a:r>
            <a:r>
              <a:rPr lang="en-GB" dirty="0" err="1" smtClean="0"/>
              <a:t>Purgachov</a:t>
            </a:r>
            <a:r>
              <a:rPr lang="en-GB" dirty="0" smtClean="0"/>
              <a:t> experience hardened stance – but in theory opposed to serfdom as it contradicted ‘natural law’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ON PENAL REFORM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The </a:t>
            </a:r>
            <a:r>
              <a:rPr lang="en-GB" i="1" dirty="0" err="1" smtClean="0"/>
              <a:t>Nakaz</a:t>
            </a:r>
            <a:r>
              <a:rPr lang="en-GB" i="1" dirty="0" smtClean="0"/>
              <a:t> </a:t>
            </a:r>
            <a:r>
              <a:rPr lang="en-GB" dirty="0" smtClean="0"/>
              <a:t>followed the work of </a:t>
            </a:r>
            <a:r>
              <a:rPr lang="en-GB" dirty="0" err="1" smtClean="0"/>
              <a:t>Cesare</a:t>
            </a:r>
            <a:r>
              <a:rPr lang="en-GB" dirty="0" smtClean="0"/>
              <a:t> </a:t>
            </a:r>
            <a:r>
              <a:rPr lang="en-GB" dirty="0" err="1" smtClean="0"/>
              <a:t>Beccaria</a:t>
            </a:r>
            <a:r>
              <a:rPr lang="en-GB" dirty="0" smtClean="0"/>
              <a:t>; stress on crime prevention not punishment:</a:t>
            </a:r>
          </a:p>
          <a:p>
            <a:r>
              <a:rPr lang="en-GB" dirty="0" smtClean="0"/>
              <a:t>Aim: to see crime reduced through enlightened ideas</a:t>
            </a:r>
          </a:p>
          <a:p>
            <a:r>
              <a:rPr lang="en-GB" dirty="0" smtClean="0"/>
              <a:t>Due process of law; and equality before the law</a:t>
            </a:r>
          </a:p>
          <a:p>
            <a:r>
              <a:rPr lang="en-GB" dirty="0" smtClean="0"/>
              <a:t>Punishment meted out to be proportionate</a:t>
            </a:r>
          </a:p>
          <a:p>
            <a:r>
              <a:rPr lang="en-GB" dirty="0" smtClean="0"/>
              <a:t>Torture forbidden in Catherine’s Russia, although knouting (whipping) a reality</a:t>
            </a:r>
          </a:p>
          <a:p>
            <a:r>
              <a:rPr lang="en-GB" dirty="0" smtClean="0"/>
              <a:t>The death penalty suspended in Russia, save for treason (</a:t>
            </a:r>
            <a:r>
              <a:rPr lang="en-GB" dirty="0" err="1" smtClean="0"/>
              <a:t>Pugachov</a:t>
            </a:r>
            <a:r>
              <a:rPr lang="en-GB" dirty="0" smtClean="0"/>
              <a:t>); Catherine commuted many death sentences, and forbade torture in the </a:t>
            </a:r>
            <a:r>
              <a:rPr lang="en-GB" dirty="0" err="1" smtClean="0"/>
              <a:t>Pugachov</a:t>
            </a:r>
            <a:r>
              <a:rPr lang="en-GB" dirty="0" smtClean="0"/>
              <a:t> case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ON EDUCATION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Determined to spread western ideas and philosophy, and translated western literature</a:t>
            </a:r>
          </a:p>
          <a:p>
            <a:r>
              <a:rPr lang="en-GB" dirty="0" smtClean="0"/>
              <a:t>Advocated the freedom of the press</a:t>
            </a:r>
          </a:p>
          <a:p>
            <a:r>
              <a:rPr lang="en-GB" dirty="0" smtClean="0"/>
              <a:t>Catherine, unlike Frederick, patronised home-nurtured talent</a:t>
            </a:r>
          </a:p>
          <a:p>
            <a:r>
              <a:rPr lang="en-GB" dirty="0" smtClean="0"/>
              <a:t>Advocated education reform for both the young and women (although the latter from within set realms of gender and class i.e. for motherhood and governess positions)  </a:t>
            </a:r>
          </a:p>
          <a:p>
            <a:r>
              <a:rPr lang="en-GB" dirty="0" smtClean="0"/>
              <a:t>Advocated secular education, but welcomed Jesuit teachers</a:t>
            </a:r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SCANDAL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Enjoyed a succession of lovers – even in her sixties preference for partners in their 20s and 30s</a:t>
            </a:r>
          </a:p>
          <a:p>
            <a:r>
              <a:rPr lang="en-GB" dirty="0" smtClean="0"/>
              <a:t>Most prominent </a:t>
            </a:r>
            <a:r>
              <a:rPr lang="en-GB" dirty="0" err="1" smtClean="0"/>
              <a:t>Grigori</a:t>
            </a:r>
            <a:r>
              <a:rPr lang="en-GB" dirty="0" smtClean="0"/>
              <a:t> </a:t>
            </a:r>
            <a:r>
              <a:rPr lang="en-GB" dirty="0" err="1" smtClean="0"/>
              <a:t>Orlov</a:t>
            </a:r>
            <a:r>
              <a:rPr lang="en-GB" dirty="0" smtClean="0"/>
              <a:t> (1734-83), nobleman and diplomat, whose family were behind the assassination of Peter III; and </a:t>
            </a:r>
            <a:r>
              <a:rPr lang="en-GB" dirty="0" err="1" smtClean="0"/>
              <a:t>Grigori</a:t>
            </a:r>
            <a:r>
              <a:rPr lang="en-GB" dirty="0" smtClean="0"/>
              <a:t> Potemkin (1731-91), General, statesman, and favourite, who shared Catherine’s Enlightenment ideas; involved in the annexation and governorship of the Crimea/Black Sea acquisitions – were they </a:t>
            </a:r>
            <a:r>
              <a:rPr lang="en-GB" smtClean="0"/>
              <a:t>secretly married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DOCUMENTS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Source: Simon Eliot, and Keith Whitlock, (</a:t>
            </a:r>
            <a:r>
              <a:rPr lang="en-GB" dirty="0" err="1" smtClean="0"/>
              <a:t>eds</a:t>
            </a:r>
            <a:r>
              <a:rPr lang="en-GB" dirty="0" smtClean="0"/>
              <a:t>), </a:t>
            </a:r>
            <a:r>
              <a:rPr lang="en-GB" i="1" dirty="0" smtClean="0"/>
              <a:t>The Enlightenment – Texts 1 </a:t>
            </a:r>
            <a:r>
              <a:rPr lang="en-GB" dirty="0" smtClean="0"/>
              <a:t>(Milton Keynes: Open University, 1992), pp.68-92.</a:t>
            </a:r>
          </a:p>
          <a:p>
            <a:r>
              <a:rPr lang="en-GB" dirty="0" smtClean="0"/>
              <a:t>Document 2 - on the conduct of a ruler</a:t>
            </a:r>
          </a:p>
          <a:p>
            <a:r>
              <a:rPr lang="en-GB" dirty="0" smtClean="0"/>
              <a:t>Document 3 – 6 on </a:t>
            </a:r>
            <a:r>
              <a:rPr lang="en-GB" dirty="0" err="1" smtClean="0"/>
              <a:t>philosophes</a:t>
            </a:r>
            <a:r>
              <a:rPr lang="en-GB" dirty="0" smtClean="0"/>
              <a:t>/</a:t>
            </a:r>
            <a:r>
              <a:rPr lang="en-GB" dirty="0" err="1" smtClean="0"/>
              <a:t>Encyclopedie</a:t>
            </a:r>
            <a:endParaRPr lang="en-GB" dirty="0" smtClean="0"/>
          </a:p>
          <a:p>
            <a:r>
              <a:rPr lang="en-GB" dirty="0" smtClean="0"/>
              <a:t>Documents 9-12 on war</a:t>
            </a:r>
          </a:p>
          <a:p>
            <a:r>
              <a:rPr lang="en-GB" dirty="0" smtClean="0"/>
              <a:t>Documents 13-17 on religion</a:t>
            </a:r>
          </a:p>
          <a:p>
            <a:r>
              <a:rPr lang="en-GB" dirty="0" smtClean="0"/>
              <a:t>Documents 21-27 0n the rule of law and the ‘</a:t>
            </a:r>
            <a:r>
              <a:rPr lang="en-GB" dirty="0" err="1" smtClean="0"/>
              <a:t>Nakaz</a:t>
            </a:r>
            <a:r>
              <a:rPr lang="en-GB" dirty="0" smtClean="0"/>
              <a:t>’</a:t>
            </a:r>
            <a:endParaRPr lang="en-GB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DOCUMENTS contd...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Documents 28 – 32 on serfdom</a:t>
            </a:r>
          </a:p>
          <a:p>
            <a:r>
              <a:rPr lang="en-GB" dirty="0" smtClean="0"/>
              <a:t>Documents 33-38 on crime, penal reform and </a:t>
            </a:r>
            <a:r>
              <a:rPr lang="en-GB" dirty="0" err="1" smtClean="0"/>
              <a:t>Pugachov</a:t>
            </a:r>
            <a:endParaRPr lang="en-GB" dirty="0" smtClean="0"/>
          </a:p>
          <a:p>
            <a:r>
              <a:rPr lang="en-GB" dirty="0" smtClean="0"/>
              <a:t>Documents 39-44 on education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151</TotalTime>
  <Words>1106</Words>
  <Application>Microsoft Office PowerPoint</Application>
  <PresentationFormat>On-screen Show (4:3)</PresentationFormat>
  <Paragraphs>93</Paragraphs>
  <Slides>20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Apex</vt:lpstr>
      <vt:lpstr>CATHERINE THE GREAT</vt:lpstr>
      <vt:lpstr>CATHERINE THE GREAT</vt:lpstr>
      <vt:lpstr>RUSSIA IN THE 18TH CENTURY</vt:lpstr>
      <vt:lpstr>RUSSIA IN THE 18TH CENTURY</vt:lpstr>
      <vt:lpstr>RUSSIA IN THE 18TH CENTURY</vt:lpstr>
      <vt:lpstr>CATHERINE’S REIGN</vt:lpstr>
      <vt:lpstr>CATHERINE’S REIGN</vt:lpstr>
      <vt:lpstr>PUGACHOV</vt:lpstr>
      <vt:lpstr>PUGACHOV</vt:lpstr>
      <vt:lpstr>FOREIGN POLICY</vt:lpstr>
      <vt:lpstr>‘ENLIGHTENED’ CATHERINE</vt:lpstr>
      <vt:lpstr>ENLIGHTENED?</vt:lpstr>
      <vt:lpstr>WAR!</vt:lpstr>
      <vt:lpstr>ON RELIGION</vt:lpstr>
      <vt:lpstr>CATHERINE ON ‘LAW’</vt:lpstr>
      <vt:lpstr>ON PENAL REFORM</vt:lpstr>
      <vt:lpstr>ON EDUCATION</vt:lpstr>
      <vt:lpstr>SCANDAL</vt:lpstr>
      <vt:lpstr>DOCUMENTS</vt:lpstr>
      <vt:lpstr>DOCUMENTS contd...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Sony</dc:creator>
  <cp:lastModifiedBy>Lester Mason</cp:lastModifiedBy>
  <cp:revision>21</cp:revision>
  <dcterms:created xsi:type="dcterms:W3CDTF">2011-02-21T19:13:11Z</dcterms:created>
  <dcterms:modified xsi:type="dcterms:W3CDTF">2018-09-13T15:36:17Z</dcterms:modified>
</cp:coreProperties>
</file>