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4"/>
  </p:sldMasterIdLst>
  <p:notesMasterIdLst>
    <p:notesMasterId r:id="rId19"/>
  </p:notesMasterIdLst>
  <p:sldIdLst>
    <p:sldId id="256" r:id="rId5"/>
    <p:sldId id="271" r:id="rId6"/>
    <p:sldId id="258" r:id="rId7"/>
    <p:sldId id="260" r:id="rId8"/>
    <p:sldId id="270" r:id="rId9"/>
    <p:sldId id="269" r:id="rId10"/>
    <p:sldId id="266" r:id="rId11"/>
    <p:sldId id="261" r:id="rId12"/>
    <p:sldId id="268" r:id="rId13"/>
    <p:sldId id="267" r:id="rId14"/>
    <p:sldId id="265" r:id="rId15"/>
    <p:sldId id="259" r:id="rId16"/>
    <p:sldId id="262" r:id="rId17"/>
    <p:sldId id="26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390EEE-C92F-4780-AA4A-7B3A1902E3B6}" v="9114" dt="2019-12-11T20:42:21.7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62" autoAdjust="0"/>
    <p:restoredTop sz="61938" autoAdjust="0"/>
  </p:normalViewPr>
  <p:slideViewPr>
    <p:cSldViewPr snapToGrid="0">
      <p:cViewPr varScale="1">
        <p:scale>
          <a:sx n="48" d="100"/>
          <a:sy n="48" d="100"/>
        </p:scale>
        <p:origin x="1656" y="4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FF8B992-0375-42B0-945F-BC2AFBD1D3F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1EBB54-360D-4BFA-B28B-7B2862CD8398}">
      <dgm:prSet/>
      <dgm:spPr/>
      <dgm:t>
        <a:bodyPr/>
        <a:lstStyle/>
        <a:p>
          <a:r>
            <a:rPr lang="en-GB" dirty="0"/>
            <a:t>I have learned the purpose of procedure. </a:t>
          </a:r>
          <a:endParaRPr lang="en-US" dirty="0"/>
        </a:p>
      </dgm:t>
    </dgm:pt>
    <dgm:pt modelId="{F6FE93F5-921B-4904-8548-EE941CECA2B1}" type="parTrans" cxnId="{4465CC4C-0F7C-4480-9B93-61FFBDDB9C34}">
      <dgm:prSet/>
      <dgm:spPr/>
      <dgm:t>
        <a:bodyPr/>
        <a:lstStyle/>
        <a:p>
          <a:endParaRPr lang="en-US"/>
        </a:p>
      </dgm:t>
    </dgm:pt>
    <dgm:pt modelId="{31875D6C-A9B3-4A67-BB8D-F4E863002E61}" type="sibTrans" cxnId="{4465CC4C-0F7C-4480-9B93-61FFBDDB9C34}">
      <dgm:prSet/>
      <dgm:spPr/>
      <dgm:t>
        <a:bodyPr/>
        <a:lstStyle/>
        <a:p>
          <a:endParaRPr lang="en-US"/>
        </a:p>
      </dgm:t>
    </dgm:pt>
    <dgm:pt modelId="{D31A54BC-5009-4F17-BC5D-458CC3559330}">
      <dgm:prSet/>
      <dgm:spPr/>
      <dgm:t>
        <a:bodyPr/>
        <a:lstStyle/>
        <a:p>
          <a:r>
            <a:rPr lang="en-GB" dirty="0"/>
            <a:t>I have acquired knowledge in project management</a:t>
          </a:r>
          <a:endParaRPr lang="en-US" dirty="0"/>
        </a:p>
      </dgm:t>
    </dgm:pt>
    <dgm:pt modelId="{C5D3637A-4951-41BF-A1B7-2FC288B782E0}" type="parTrans" cxnId="{6C5C862D-29F7-4BC5-82C6-83304C75C432}">
      <dgm:prSet/>
      <dgm:spPr/>
      <dgm:t>
        <a:bodyPr/>
        <a:lstStyle/>
        <a:p>
          <a:endParaRPr lang="en-US"/>
        </a:p>
      </dgm:t>
    </dgm:pt>
    <dgm:pt modelId="{66B68D63-377C-4EE8-ACFA-F01065DD06D3}" type="sibTrans" cxnId="{6C5C862D-29F7-4BC5-82C6-83304C75C432}">
      <dgm:prSet/>
      <dgm:spPr/>
      <dgm:t>
        <a:bodyPr/>
        <a:lstStyle/>
        <a:p>
          <a:endParaRPr lang="en-US"/>
        </a:p>
      </dgm:t>
    </dgm:pt>
    <dgm:pt modelId="{142F98F7-4259-415E-B0FB-B7BC11508D32}">
      <dgm:prSet/>
      <dgm:spPr/>
      <dgm:t>
        <a:bodyPr/>
        <a:lstStyle/>
        <a:p>
          <a:r>
            <a:rPr lang="en-GB" dirty="0"/>
            <a:t>I am familiarised with tools and techniques applied during management. </a:t>
          </a:r>
          <a:endParaRPr lang="en-US" dirty="0"/>
        </a:p>
      </dgm:t>
    </dgm:pt>
    <dgm:pt modelId="{F33EEB93-C737-4B13-A292-B45405F6419F}" type="parTrans" cxnId="{89961D12-B731-4659-A7AD-49225D2D2762}">
      <dgm:prSet/>
      <dgm:spPr/>
      <dgm:t>
        <a:bodyPr/>
        <a:lstStyle/>
        <a:p>
          <a:endParaRPr lang="en-US"/>
        </a:p>
      </dgm:t>
    </dgm:pt>
    <dgm:pt modelId="{99E21043-6DCE-41B9-A2FB-8703AF7B7189}" type="sibTrans" cxnId="{89961D12-B731-4659-A7AD-49225D2D2762}">
      <dgm:prSet/>
      <dgm:spPr/>
      <dgm:t>
        <a:bodyPr/>
        <a:lstStyle/>
        <a:p>
          <a:endParaRPr lang="en-US"/>
        </a:p>
      </dgm:t>
    </dgm:pt>
    <dgm:pt modelId="{553D1204-D063-42E3-826C-7B89C1CBFD6B}">
      <dgm:prSet/>
      <dgm:spPr/>
      <dgm:t>
        <a:bodyPr/>
        <a:lstStyle/>
        <a:p>
          <a:r>
            <a:rPr lang="en-GB" dirty="0"/>
            <a:t>I have also attained a wider understanding of communication in aspect of managing and consulting between relationships internally and externally from the module. </a:t>
          </a:r>
          <a:endParaRPr lang="en-US" dirty="0"/>
        </a:p>
      </dgm:t>
    </dgm:pt>
    <dgm:pt modelId="{BA34C092-F480-4D86-82E5-A159418328F3}" type="parTrans" cxnId="{CDC4C055-F418-4290-964F-34C52923D7F8}">
      <dgm:prSet/>
      <dgm:spPr/>
      <dgm:t>
        <a:bodyPr/>
        <a:lstStyle/>
        <a:p>
          <a:endParaRPr lang="en-US"/>
        </a:p>
      </dgm:t>
    </dgm:pt>
    <dgm:pt modelId="{7F09AD8C-C1D9-4D53-83ED-4A78576EA2F4}" type="sibTrans" cxnId="{CDC4C055-F418-4290-964F-34C52923D7F8}">
      <dgm:prSet/>
      <dgm:spPr/>
      <dgm:t>
        <a:bodyPr/>
        <a:lstStyle/>
        <a:p>
          <a:endParaRPr lang="en-US"/>
        </a:p>
      </dgm:t>
    </dgm:pt>
    <dgm:pt modelId="{D5326D52-0337-4E44-89DC-45DB861A2BA7}" type="pres">
      <dgm:prSet presAssocID="{AFF8B992-0375-42B0-945F-BC2AFBD1D3F7}" presName="root" presStyleCnt="0">
        <dgm:presLayoutVars>
          <dgm:dir/>
          <dgm:resizeHandles val="exact"/>
        </dgm:presLayoutVars>
      </dgm:prSet>
      <dgm:spPr/>
    </dgm:pt>
    <dgm:pt modelId="{4CCBCEF0-9335-4E21-93C1-2AEE8CD06CBD}" type="pres">
      <dgm:prSet presAssocID="{0E1EBB54-360D-4BFA-B28B-7B2862CD8398}" presName="compNode" presStyleCnt="0"/>
      <dgm:spPr/>
    </dgm:pt>
    <dgm:pt modelId="{216C77AE-57FA-4484-80E1-5A4402E8A6A6}" type="pres">
      <dgm:prSet presAssocID="{0E1EBB54-360D-4BFA-B28B-7B2862CD8398}" presName="bgRect" presStyleLbl="bgShp" presStyleIdx="0" presStyleCnt="4"/>
      <dgm:spPr/>
    </dgm:pt>
    <dgm:pt modelId="{78A17707-6A14-46DD-A3B6-4548E45FDCFD}" type="pres">
      <dgm:prSet presAssocID="{0E1EBB54-360D-4BFA-B28B-7B2862CD839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3FEE9BF9-8EBC-4711-94DF-336AF3B1DAAB}" type="pres">
      <dgm:prSet presAssocID="{0E1EBB54-360D-4BFA-B28B-7B2862CD8398}" presName="spaceRect" presStyleCnt="0"/>
      <dgm:spPr/>
    </dgm:pt>
    <dgm:pt modelId="{A01F4608-BAB5-4D85-ABFD-4BB8D373CA38}" type="pres">
      <dgm:prSet presAssocID="{0E1EBB54-360D-4BFA-B28B-7B2862CD8398}" presName="parTx" presStyleLbl="revTx" presStyleIdx="0" presStyleCnt="4">
        <dgm:presLayoutVars>
          <dgm:chMax val="0"/>
          <dgm:chPref val="0"/>
        </dgm:presLayoutVars>
      </dgm:prSet>
      <dgm:spPr/>
    </dgm:pt>
    <dgm:pt modelId="{F9E605E5-3EDA-4BF2-A631-8317AA02DE93}" type="pres">
      <dgm:prSet presAssocID="{31875D6C-A9B3-4A67-BB8D-F4E863002E61}" presName="sibTrans" presStyleCnt="0"/>
      <dgm:spPr/>
    </dgm:pt>
    <dgm:pt modelId="{77D3A801-259E-46AF-83B6-70F2DEC93A72}" type="pres">
      <dgm:prSet presAssocID="{D31A54BC-5009-4F17-BC5D-458CC3559330}" presName="compNode" presStyleCnt="0"/>
      <dgm:spPr/>
    </dgm:pt>
    <dgm:pt modelId="{B2B611D5-38BE-4672-884F-A226C2C878D0}" type="pres">
      <dgm:prSet presAssocID="{D31A54BC-5009-4F17-BC5D-458CC3559330}" presName="bgRect" presStyleLbl="bgShp" presStyleIdx="1" presStyleCnt="4"/>
      <dgm:spPr/>
    </dgm:pt>
    <dgm:pt modelId="{A8101859-1854-4218-B2CF-B8D0AF31086E}" type="pres">
      <dgm:prSet presAssocID="{D31A54BC-5009-4F17-BC5D-458CC355933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FFE4DF7-B574-4EED-9583-38E506008322}" type="pres">
      <dgm:prSet presAssocID="{D31A54BC-5009-4F17-BC5D-458CC3559330}" presName="spaceRect" presStyleCnt="0"/>
      <dgm:spPr/>
    </dgm:pt>
    <dgm:pt modelId="{C979C872-018D-46E9-922D-843CDEB5BA6C}" type="pres">
      <dgm:prSet presAssocID="{D31A54BC-5009-4F17-BC5D-458CC3559330}" presName="parTx" presStyleLbl="revTx" presStyleIdx="1" presStyleCnt="4">
        <dgm:presLayoutVars>
          <dgm:chMax val="0"/>
          <dgm:chPref val="0"/>
        </dgm:presLayoutVars>
      </dgm:prSet>
      <dgm:spPr/>
    </dgm:pt>
    <dgm:pt modelId="{5A9C6AD1-3A4A-46E0-8C00-205307B77F2A}" type="pres">
      <dgm:prSet presAssocID="{66B68D63-377C-4EE8-ACFA-F01065DD06D3}" presName="sibTrans" presStyleCnt="0"/>
      <dgm:spPr/>
    </dgm:pt>
    <dgm:pt modelId="{315EBBDF-DED9-4C70-9600-E3A23D53C685}" type="pres">
      <dgm:prSet presAssocID="{142F98F7-4259-415E-B0FB-B7BC11508D32}" presName="compNode" presStyleCnt="0"/>
      <dgm:spPr/>
    </dgm:pt>
    <dgm:pt modelId="{74A8B0EC-1B05-4EB1-A91D-FED803AB3AF1}" type="pres">
      <dgm:prSet presAssocID="{142F98F7-4259-415E-B0FB-B7BC11508D32}" presName="bgRect" presStyleLbl="bgShp" presStyleIdx="2" presStyleCnt="4"/>
      <dgm:spPr/>
    </dgm:pt>
    <dgm:pt modelId="{B4870D8A-141A-4322-8537-4740DD4E5C75}" type="pres">
      <dgm:prSet presAssocID="{142F98F7-4259-415E-B0FB-B7BC11508D3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E8C3875C-E7A0-49DF-BC29-1BEEA0D20B2F}" type="pres">
      <dgm:prSet presAssocID="{142F98F7-4259-415E-B0FB-B7BC11508D32}" presName="spaceRect" presStyleCnt="0"/>
      <dgm:spPr/>
    </dgm:pt>
    <dgm:pt modelId="{EBE46D66-F394-4AE5-8589-1010187E94F5}" type="pres">
      <dgm:prSet presAssocID="{142F98F7-4259-415E-B0FB-B7BC11508D32}" presName="parTx" presStyleLbl="revTx" presStyleIdx="2" presStyleCnt="4">
        <dgm:presLayoutVars>
          <dgm:chMax val="0"/>
          <dgm:chPref val="0"/>
        </dgm:presLayoutVars>
      </dgm:prSet>
      <dgm:spPr/>
    </dgm:pt>
    <dgm:pt modelId="{ED9F4B6E-7263-4827-A6EF-B0EFA293386A}" type="pres">
      <dgm:prSet presAssocID="{99E21043-6DCE-41B9-A2FB-8703AF7B7189}" presName="sibTrans" presStyleCnt="0"/>
      <dgm:spPr/>
    </dgm:pt>
    <dgm:pt modelId="{AB85F244-BF1D-41AC-AB8E-BAE4543B7146}" type="pres">
      <dgm:prSet presAssocID="{553D1204-D063-42E3-826C-7B89C1CBFD6B}" presName="compNode" presStyleCnt="0"/>
      <dgm:spPr/>
    </dgm:pt>
    <dgm:pt modelId="{B68C31F9-6960-4F74-A915-44C485EF7089}" type="pres">
      <dgm:prSet presAssocID="{553D1204-D063-42E3-826C-7B89C1CBFD6B}" presName="bgRect" presStyleLbl="bgShp" presStyleIdx="3" presStyleCnt="4"/>
      <dgm:spPr/>
    </dgm:pt>
    <dgm:pt modelId="{7919B309-D248-40E3-8C26-758ED89D364A}" type="pres">
      <dgm:prSet presAssocID="{553D1204-D063-42E3-826C-7B89C1CBFD6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Network"/>
        </a:ext>
      </dgm:extLst>
    </dgm:pt>
    <dgm:pt modelId="{CC207CE8-328F-4463-B22B-255F2207B64C}" type="pres">
      <dgm:prSet presAssocID="{553D1204-D063-42E3-826C-7B89C1CBFD6B}" presName="spaceRect" presStyleCnt="0"/>
      <dgm:spPr/>
    </dgm:pt>
    <dgm:pt modelId="{EECE46E2-2699-40BB-AEC5-9DB1843EBEAA}" type="pres">
      <dgm:prSet presAssocID="{553D1204-D063-42E3-826C-7B89C1CBFD6B}" presName="parTx" presStyleLbl="revTx" presStyleIdx="3" presStyleCnt="4">
        <dgm:presLayoutVars>
          <dgm:chMax val="0"/>
          <dgm:chPref val="0"/>
        </dgm:presLayoutVars>
      </dgm:prSet>
      <dgm:spPr/>
    </dgm:pt>
  </dgm:ptLst>
  <dgm:cxnLst>
    <dgm:cxn modelId="{89961D12-B731-4659-A7AD-49225D2D2762}" srcId="{AFF8B992-0375-42B0-945F-BC2AFBD1D3F7}" destId="{142F98F7-4259-415E-B0FB-B7BC11508D32}" srcOrd="2" destOrd="0" parTransId="{F33EEB93-C737-4B13-A292-B45405F6419F}" sibTransId="{99E21043-6DCE-41B9-A2FB-8703AF7B7189}"/>
    <dgm:cxn modelId="{F4D42319-0FA7-4B66-B98C-0301F08CF58C}" type="presOf" srcId="{AFF8B992-0375-42B0-945F-BC2AFBD1D3F7}" destId="{D5326D52-0337-4E44-89DC-45DB861A2BA7}" srcOrd="0" destOrd="0" presId="urn:microsoft.com/office/officeart/2018/2/layout/IconVerticalSolidList"/>
    <dgm:cxn modelId="{EC92BA22-860E-4F31-A410-EF569232B17A}" type="presOf" srcId="{553D1204-D063-42E3-826C-7B89C1CBFD6B}" destId="{EECE46E2-2699-40BB-AEC5-9DB1843EBEAA}" srcOrd="0" destOrd="0" presId="urn:microsoft.com/office/officeart/2018/2/layout/IconVerticalSolidList"/>
    <dgm:cxn modelId="{6C5C862D-29F7-4BC5-82C6-83304C75C432}" srcId="{AFF8B992-0375-42B0-945F-BC2AFBD1D3F7}" destId="{D31A54BC-5009-4F17-BC5D-458CC3559330}" srcOrd="1" destOrd="0" parTransId="{C5D3637A-4951-41BF-A1B7-2FC288B782E0}" sibTransId="{66B68D63-377C-4EE8-ACFA-F01065DD06D3}"/>
    <dgm:cxn modelId="{4465CC4C-0F7C-4480-9B93-61FFBDDB9C34}" srcId="{AFF8B992-0375-42B0-945F-BC2AFBD1D3F7}" destId="{0E1EBB54-360D-4BFA-B28B-7B2862CD8398}" srcOrd="0" destOrd="0" parTransId="{F6FE93F5-921B-4904-8548-EE941CECA2B1}" sibTransId="{31875D6C-A9B3-4A67-BB8D-F4E863002E61}"/>
    <dgm:cxn modelId="{CDC4C055-F418-4290-964F-34C52923D7F8}" srcId="{AFF8B992-0375-42B0-945F-BC2AFBD1D3F7}" destId="{553D1204-D063-42E3-826C-7B89C1CBFD6B}" srcOrd="3" destOrd="0" parTransId="{BA34C092-F480-4D86-82E5-A159418328F3}" sibTransId="{7F09AD8C-C1D9-4D53-83ED-4A78576EA2F4}"/>
    <dgm:cxn modelId="{33356659-B812-48A6-9C4A-3F56392CE68C}" type="presOf" srcId="{142F98F7-4259-415E-B0FB-B7BC11508D32}" destId="{EBE46D66-F394-4AE5-8589-1010187E94F5}" srcOrd="0" destOrd="0" presId="urn:microsoft.com/office/officeart/2018/2/layout/IconVerticalSolidList"/>
    <dgm:cxn modelId="{9F584D84-C84E-439E-BE0C-F3C83806378E}" type="presOf" srcId="{D31A54BC-5009-4F17-BC5D-458CC3559330}" destId="{C979C872-018D-46E9-922D-843CDEB5BA6C}" srcOrd="0" destOrd="0" presId="urn:microsoft.com/office/officeart/2018/2/layout/IconVerticalSolidList"/>
    <dgm:cxn modelId="{D24B81ED-B3D2-473F-8522-EB1BBB0678FE}" type="presOf" srcId="{0E1EBB54-360D-4BFA-B28B-7B2862CD8398}" destId="{A01F4608-BAB5-4D85-ABFD-4BB8D373CA38}" srcOrd="0" destOrd="0" presId="urn:microsoft.com/office/officeart/2018/2/layout/IconVerticalSolidList"/>
    <dgm:cxn modelId="{28A20249-F54A-49A6-BDB3-72F365C876BE}" type="presParOf" srcId="{D5326D52-0337-4E44-89DC-45DB861A2BA7}" destId="{4CCBCEF0-9335-4E21-93C1-2AEE8CD06CBD}" srcOrd="0" destOrd="0" presId="urn:microsoft.com/office/officeart/2018/2/layout/IconVerticalSolidList"/>
    <dgm:cxn modelId="{4899DC9E-47CA-4098-A337-06FC80D56D77}" type="presParOf" srcId="{4CCBCEF0-9335-4E21-93C1-2AEE8CD06CBD}" destId="{216C77AE-57FA-4484-80E1-5A4402E8A6A6}" srcOrd="0" destOrd="0" presId="urn:microsoft.com/office/officeart/2018/2/layout/IconVerticalSolidList"/>
    <dgm:cxn modelId="{5E52B9D6-6A20-4A6D-89E0-DB0203E6CAD8}" type="presParOf" srcId="{4CCBCEF0-9335-4E21-93C1-2AEE8CD06CBD}" destId="{78A17707-6A14-46DD-A3B6-4548E45FDCFD}" srcOrd="1" destOrd="0" presId="urn:microsoft.com/office/officeart/2018/2/layout/IconVerticalSolidList"/>
    <dgm:cxn modelId="{7EDA78ED-ACFB-4FB3-B59F-8BB1AD0701F6}" type="presParOf" srcId="{4CCBCEF0-9335-4E21-93C1-2AEE8CD06CBD}" destId="{3FEE9BF9-8EBC-4711-94DF-336AF3B1DAAB}" srcOrd="2" destOrd="0" presId="urn:microsoft.com/office/officeart/2018/2/layout/IconVerticalSolidList"/>
    <dgm:cxn modelId="{AD13FFB6-FD5C-4373-8BAB-19A2BF9CA368}" type="presParOf" srcId="{4CCBCEF0-9335-4E21-93C1-2AEE8CD06CBD}" destId="{A01F4608-BAB5-4D85-ABFD-4BB8D373CA38}" srcOrd="3" destOrd="0" presId="urn:microsoft.com/office/officeart/2018/2/layout/IconVerticalSolidList"/>
    <dgm:cxn modelId="{D7EE0DBE-2E40-4318-96CB-8045F598F5D6}" type="presParOf" srcId="{D5326D52-0337-4E44-89DC-45DB861A2BA7}" destId="{F9E605E5-3EDA-4BF2-A631-8317AA02DE93}" srcOrd="1" destOrd="0" presId="urn:microsoft.com/office/officeart/2018/2/layout/IconVerticalSolidList"/>
    <dgm:cxn modelId="{335D9313-621F-4EDA-8461-BDE6B88A4A46}" type="presParOf" srcId="{D5326D52-0337-4E44-89DC-45DB861A2BA7}" destId="{77D3A801-259E-46AF-83B6-70F2DEC93A72}" srcOrd="2" destOrd="0" presId="urn:microsoft.com/office/officeart/2018/2/layout/IconVerticalSolidList"/>
    <dgm:cxn modelId="{D598958B-9C2F-4EAB-AE28-6AC2D93897FA}" type="presParOf" srcId="{77D3A801-259E-46AF-83B6-70F2DEC93A72}" destId="{B2B611D5-38BE-4672-884F-A226C2C878D0}" srcOrd="0" destOrd="0" presId="urn:microsoft.com/office/officeart/2018/2/layout/IconVerticalSolidList"/>
    <dgm:cxn modelId="{140B9B6D-7E1A-4A31-9FF4-44C255B73904}" type="presParOf" srcId="{77D3A801-259E-46AF-83B6-70F2DEC93A72}" destId="{A8101859-1854-4218-B2CF-B8D0AF31086E}" srcOrd="1" destOrd="0" presId="urn:microsoft.com/office/officeart/2018/2/layout/IconVerticalSolidList"/>
    <dgm:cxn modelId="{CECF2D6D-F4C9-4851-A951-6C8B27DDB3B5}" type="presParOf" srcId="{77D3A801-259E-46AF-83B6-70F2DEC93A72}" destId="{BFFE4DF7-B574-4EED-9583-38E506008322}" srcOrd="2" destOrd="0" presId="urn:microsoft.com/office/officeart/2018/2/layout/IconVerticalSolidList"/>
    <dgm:cxn modelId="{E3900B3D-16F0-4AB3-8C80-21F241EC3460}" type="presParOf" srcId="{77D3A801-259E-46AF-83B6-70F2DEC93A72}" destId="{C979C872-018D-46E9-922D-843CDEB5BA6C}" srcOrd="3" destOrd="0" presId="urn:microsoft.com/office/officeart/2018/2/layout/IconVerticalSolidList"/>
    <dgm:cxn modelId="{83569B7E-3197-46BF-976E-4366C5A5EF4E}" type="presParOf" srcId="{D5326D52-0337-4E44-89DC-45DB861A2BA7}" destId="{5A9C6AD1-3A4A-46E0-8C00-205307B77F2A}" srcOrd="3" destOrd="0" presId="urn:microsoft.com/office/officeart/2018/2/layout/IconVerticalSolidList"/>
    <dgm:cxn modelId="{8FB8915A-AB5A-4985-A114-46A4EFBF3A64}" type="presParOf" srcId="{D5326D52-0337-4E44-89DC-45DB861A2BA7}" destId="{315EBBDF-DED9-4C70-9600-E3A23D53C685}" srcOrd="4" destOrd="0" presId="urn:microsoft.com/office/officeart/2018/2/layout/IconVerticalSolidList"/>
    <dgm:cxn modelId="{300E1768-BEED-4FFE-9E44-2330F34B8EC1}" type="presParOf" srcId="{315EBBDF-DED9-4C70-9600-E3A23D53C685}" destId="{74A8B0EC-1B05-4EB1-A91D-FED803AB3AF1}" srcOrd="0" destOrd="0" presId="urn:microsoft.com/office/officeart/2018/2/layout/IconVerticalSolidList"/>
    <dgm:cxn modelId="{6C5E8B51-E99D-4B61-AD3E-1CE872005790}" type="presParOf" srcId="{315EBBDF-DED9-4C70-9600-E3A23D53C685}" destId="{B4870D8A-141A-4322-8537-4740DD4E5C75}" srcOrd="1" destOrd="0" presId="urn:microsoft.com/office/officeart/2018/2/layout/IconVerticalSolidList"/>
    <dgm:cxn modelId="{71DEA467-8D37-4D51-8F1C-FACBE625357B}" type="presParOf" srcId="{315EBBDF-DED9-4C70-9600-E3A23D53C685}" destId="{E8C3875C-E7A0-49DF-BC29-1BEEA0D20B2F}" srcOrd="2" destOrd="0" presId="urn:microsoft.com/office/officeart/2018/2/layout/IconVerticalSolidList"/>
    <dgm:cxn modelId="{2BBFED73-FF1C-479F-BCC9-0476B07B4AEA}" type="presParOf" srcId="{315EBBDF-DED9-4C70-9600-E3A23D53C685}" destId="{EBE46D66-F394-4AE5-8589-1010187E94F5}" srcOrd="3" destOrd="0" presId="urn:microsoft.com/office/officeart/2018/2/layout/IconVerticalSolidList"/>
    <dgm:cxn modelId="{6A090115-C5F2-4B04-AA08-1C82C3C2B15F}" type="presParOf" srcId="{D5326D52-0337-4E44-89DC-45DB861A2BA7}" destId="{ED9F4B6E-7263-4827-A6EF-B0EFA293386A}" srcOrd="5" destOrd="0" presId="urn:microsoft.com/office/officeart/2018/2/layout/IconVerticalSolidList"/>
    <dgm:cxn modelId="{B47D24F0-B7AE-4599-81E9-5AAD72B7542A}" type="presParOf" srcId="{D5326D52-0337-4E44-89DC-45DB861A2BA7}" destId="{AB85F244-BF1D-41AC-AB8E-BAE4543B7146}" srcOrd="6" destOrd="0" presId="urn:microsoft.com/office/officeart/2018/2/layout/IconVerticalSolidList"/>
    <dgm:cxn modelId="{4866DE86-9812-4AC0-BBB1-2A2339A5CD33}" type="presParOf" srcId="{AB85F244-BF1D-41AC-AB8E-BAE4543B7146}" destId="{B68C31F9-6960-4F74-A915-44C485EF7089}" srcOrd="0" destOrd="0" presId="urn:microsoft.com/office/officeart/2018/2/layout/IconVerticalSolidList"/>
    <dgm:cxn modelId="{ABEA5291-8F78-4BC4-A68C-1FFC7921DC28}" type="presParOf" srcId="{AB85F244-BF1D-41AC-AB8E-BAE4543B7146}" destId="{7919B309-D248-40E3-8C26-758ED89D364A}" srcOrd="1" destOrd="0" presId="urn:microsoft.com/office/officeart/2018/2/layout/IconVerticalSolidList"/>
    <dgm:cxn modelId="{B37CBDAF-F4F5-47FF-A0FD-CA76FE80E90A}" type="presParOf" srcId="{AB85F244-BF1D-41AC-AB8E-BAE4543B7146}" destId="{CC207CE8-328F-4463-B22B-255F2207B64C}" srcOrd="2" destOrd="0" presId="urn:microsoft.com/office/officeart/2018/2/layout/IconVerticalSolidList"/>
    <dgm:cxn modelId="{500ADAFD-FDFB-475E-83BC-C4C2478A2548}" type="presParOf" srcId="{AB85F244-BF1D-41AC-AB8E-BAE4543B7146}" destId="{EECE46E2-2699-40BB-AEC5-9DB1843EBEA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C77AE-57FA-4484-80E1-5A4402E8A6A6}">
      <dsp:nvSpPr>
        <dsp:cNvPr id="0" name=""/>
        <dsp:cNvSpPr/>
      </dsp:nvSpPr>
      <dsp:spPr>
        <a:xfrm>
          <a:off x="0" y="1954"/>
          <a:ext cx="7012370" cy="99057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A17707-6A14-46DD-A3B6-4548E45FDCFD}">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1F4608-BAB5-4D85-ABFD-4BB8D373CA38}">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GB" sz="1700" kern="1200" dirty="0"/>
            <a:t>I have learned the purpose of procedure. </a:t>
          </a:r>
          <a:endParaRPr lang="en-US" sz="1700" kern="1200" dirty="0"/>
        </a:p>
      </dsp:txBody>
      <dsp:txXfrm>
        <a:off x="1144111" y="1954"/>
        <a:ext cx="5868258" cy="990573"/>
      </dsp:txXfrm>
    </dsp:sp>
    <dsp:sp modelId="{B2B611D5-38BE-4672-884F-A226C2C878D0}">
      <dsp:nvSpPr>
        <dsp:cNvPr id="0" name=""/>
        <dsp:cNvSpPr/>
      </dsp:nvSpPr>
      <dsp:spPr>
        <a:xfrm>
          <a:off x="0" y="1240170"/>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101859-1854-4218-B2CF-B8D0AF31086E}">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79C872-018D-46E9-922D-843CDEB5BA6C}">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GB" sz="1700" kern="1200" dirty="0"/>
            <a:t>I have acquired knowledge in project management</a:t>
          </a:r>
          <a:endParaRPr lang="en-US" sz="1700" kern="1200" dirty="0"/>
        </a:p>
      </dsp:txBody>
      <dsp:txXfrm>
        <a:off x="1144111" y="1240170"/>
        <a:ext cx="5868258" cy="990573"/>
      </dsp:txXfrm>
    </dsp:sp>
    <dsp:sp modelId="{74A8B0EC-1B05-4EB1-A91D-FED803AB3AF1}">
      <dsp:nvSpPr>
        <dsp:cNvPr id="0" name=""/>
        <dsp:cNvSpPr/>
      </dsp:nvSpPr>
      <dsp:spPr>
        <a:xfrm>
          <a:off x="0" y="2478387"/>
          <a:ext cx="7012370" cy="9905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870D8A-141A-4322-8537-4740DD4E5C75}">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E46D66-F394-4AE5-8589-1010187E94F5}">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GB" sz="1700" kern="1200" dirty="0"/>
            <a:t>I am familiarised with tools and techniques applied during management. </a:t>
          </a:r>
          <a:endParaRPr lang="en-US" sz="1700" kern="1200" dirty="0"/>
        </a:p>
      </dsp:txBody>
      <dsp:txXfrm>
        <a:off x="1144111" y="2478387"/>
        <a:ext cx="5868258" cy="990573"/>
      </dsp:txXfrm>
    </dsp:sp>
    <dsp:sp modelId="{B68C31F9-6960-4F74-A915-44C485EF7089}">
      <dsp:nvSpPr>
        <dsp:cNvPr id="0" name=""/>
        <dsp:cNvSpPr/>
      </dsp:nvSpPr>
      <dsp:spPr>
        <a:xfrm>
          <a:off x="0" y="3716603"/>
          <a:ext cx="7012370" cy="99057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19B309-D248-40E3-8C26-758ED89D364A}">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CE46E2-2699-40BB-AEC5-9DB1843EBEAA}">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GB" sz="1700" kern="1200" dirty="0"/>
            <a:t>I have also attained a wider understanding of communication in aspect of managing and consulting between relationships internally and externally from the module. </a:t>
          </a:r>
          <a:endParaRPr lang="en-US" sz="1700" kern="1200" dirty="0"/>
        </a:p>
      </dsp:txBody>
      <dsp:txXfrm>
        <a:off x="1144111" y="3716603"/>
        <a:ext cx="5868258" cy="99057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D44C1-7912-48AA-AA41-C0C204A3DFB4}" type="datetimeFigureOut">
              <a:rPr lang="en-GB" smtClean="0"/>
              <a:t>12/12/2019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2807B5-F2C5-4D92-837B-2CD0D363E384}" type="slidenum">
              <a:rPr lang="en-GB" smtClean="0"/>
              <a:t>‹#›</a:t>
            </a:fld>
            <a:endParaRPr lang="en-GB"/>
          </a:p>
        </p:txBody>
      </p:sp>
    </p:spTree>
    <p:extLst>
      <p:ext uri="{BB962C8B-B14F-4D97-AF65-F5344CB8AC3E}">
        <p14:creationId xmlns:p14="http://schemas.microsoft.com/office/powerpoint/2010/main" val="1606280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ww.method123.com/risk-management.php" TargetMode="External"/><Relationship Id="rId3" Type="http://schemas.openxmlformats.org/officeDocument/2006/relationships/hyperlink" Target="https://www-oxfordhandbooks-com.ezproxy.uwtsd.ac.uk/view/10.1093/oxfordhb/9780199563142.001.0001/oxfordhb-9780199563142" TargetMode="External"/><Relationship Id="rId7" Type="http://schemas.openxmlformats.org/officeDocument/2006/relationships/hyperlink" Target="https://pmstudycircle.com/2012/06/stakeholder-register-project-management/"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eb-a-ebscohost-com.ezproxy.uwtsd.ac.uk/ehost/pdfviewer/pdfviewer?vid=1&amp;sid=71e029a2-fc8c-4d40-a51c-f0c56df8abd9%40sdc-v-sessmgr02" TargetMode="External"/><Relationship Id="rId5" Type="http://schemas.openxmlformats.org/officeDocument/2006/relationships/hyperlink" Target="https://simplicable.com/new/business-constraints" TargetMode="External"/><Relationship Id="rId4" Type="http://schemas.openxmlformats.org/officeDocument/2006/relationships/hyperlink" Target="https://www.sciencedirect.com/science/article/abs/pii/0167268182900087" TargetMode="External"/><Relationship Id="rId9" Type="http://schemas.openxmlformats.org/officeDocument/2006/relationships/hyperlink" Target="https://www-jstor-org.ezproxy.uwtsd.ac.uk/stable/1830427?seq=1#metadata_info_tab_content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Context: per slide;–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b="0" u="none" dirty="0">
                <a:latin typeface="Arial Black" panose="020B0A04020102020204" pitchFamily="34" charset="0"/>
                <a:cs typeface="Arial" panose="020B0604020202020204" pitchFamily="34" charset="0"/>
              </a:rPr>
              <a:t>Definition Of Project Management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0" u="none" dirty="0">
                <a:latin typeface="Arial Black" panose="020B0A04020102020204" pitchFamily="34" charset="0"/>
                <a:cs typeface="Arial" panose="020B0604020202020204" pitchFamily="34" charset="0"/>
              </a:rPr>
              <a:t>PROJECT LIFECYCLE THEORY: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0" u="none" dirty="0">
                <a:latin typeface="Arial Black" panose="020B0A04020102020204" pitchFamily="34" charset="0"/>
                <a:ea typeface="Ebrima" panose="02000000000000000000" pitchFamily="2" charset="0"/>
                <a:cs typeface="Arial" panose="020B0604020202020204" pitchFamily="34" charset="0"/>
              </a:rPr>
              <a:t>THEORIES APPLIED TO PROJECT MANAGEMENT</a:t>
            </a:r>
            <a:endParaRPr lang="en-GB" b="0" u="none" dirty="0">
              <a:latin typeface="Arial Black" panose="020B0A04020102020204" pitchFamily="34" charset="0"/>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b="0" u="none" dirty="0">
                <a:latin typeface="Arial Black" panose="020B0A04020102020204" pitchFamily="34" charset="0"/>
                <a:cs typeface="Arial" panose="020B0604020202020204" pitchFamily="34" charset="0"/>
              </a:rPr>
              <a:t>Who are Stakeholders?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b="0" u="none" dirty="0">
                <a:latin typeface="Arial Black" panose="020B0A04020102020204" pitchFamily="34" charset="0"/>
                <a:cs typeface="Arial" panose="020B0604020202020204" pitchFamily="34" charset="0"/>
              </a:rPr>
              <a:t>Stakeholder analysis</a:t>
            </a:r>
          </a:p>
          <a:p>
            <a:pPr marL="228600" indent="-228600">
              <a:buFont typeface="+mj-lt"/>
              <a:buAutoNum type="arabicPeriod"/>
            </a:pPr>
            <a:r>
              <a:rPr lang="en-GB" b="0" u="none" dirty="0">
                <a:latin typeface="Arial Black" panose="020B0A04020102020204" pitchFamily="34" charset="0"/>
                <a:cs typeface="Arial" panose="020B0604020202020204" pitchFamily="34" charset="0"/>
              </a:rPr>
              <a:t>Stakeholder approach</a:t>
            </a:r>
          </a:p>
          <a:p>
            <a:pPr marL="228600" indent="-228600">
              <a:buFont typeface="+mj-lt"/>
              <a:buAutoNum type="arabicPeriod"/>
            </a:pPr>
            <a:r>
              <a:rPr lang="en-GB" b="0" u="none" dirty="0">
                <a:latin typeface="Arial Black" panose="020B0A04020102020204" pitchFamily="34" charset="0"/>
                <a:cs typeface="Arial" panose="020B0604020202020204" pitchFamily="34" charset="0"/>
              </a:rPr>
              <a:t>Why use tools during project management?</a:t>
            </a:r>
          </a:p>
          <a:p>
            <a:pPr marL="228600" indent="-228600">
              <a:buFont typeface="+mj-lt"/>
              <a:buAutoNum type="arabicPeriod"/>
            </a:pPr>
            <a:r>
              <a:rPr lang="en-US" sz="1200" b="0" u="none" kern="1200" cap="all" dirty="0">
                <a:solidFill>
                  <a:schemeClr val="tx2"/>
                </a:solidFill>
                <a:latin typeface="Arial Black" panose="020B0A04020102020204" pitchFamily="34" charset="0"/>
                <a:ea typeface="+mn-ea"/>
                <a:cs typeface="Arial" panose="020B0604020202020204" pitchFamily="34" charset="0"/>
              </a:rPr>
              <a:t>Gantt chart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b="0" u="none" dirty="0">
                <a:ln w="0"/>
                <a:effectLst>
                  <a:outerShdw blurRad="38100" dist="19050" dir="2700000" algn="tl" rotWithShape="0">
                    <a:schemeClr val="dk1">
                      <a:alpha val="40000"/>
                    </a:schemeClr>
                  </a:outerShdw>
                </a:effectLst>
                <a:latin typeface="Arial Black" panose="020B0A04020102020204" pitchFamily="34" charset="0"/>
                <a:cs typeface="Arial" panose="020B0604020202020204" pitchFamily="34" charset="0"/>
              </a:rPr>
              <a:t>stakeholder</a:t>
            </a:r>
            <a:r>
              <a:rPr lang="en-GB" sz="1200" b="0" u="none" cap="none" spc="0" dirty="0">
                <a:ln w="0"/>
                <a:solidFill>
                  <a:schemeClr val="tx1"/>
                </a:solidFill>
                <a:effectLst>
                  <a:outerShdw blurRad="38100" dist="19050" dir="2700000" algn="tl" rotWithShape="0">
                    <a:schemeClr val="dk1">
                      <a:alpha val="40000"/>
                    </a:schemeClr>
                  </a:outerShdw>
                </a:effectLst>
                <a:latin typeface="Arial Black" panose="020B0A04020102020204" pitchFamily="34" charset="0"/>
                <a:cs typeface="Arial" panose="020B0604020202020204" pitchFamily="34" charset="0"/>
              </a:rPr>
              <a:t> power / interest  grid   </a:t>
            </a:r>
          </a:p>
          <a:p>
            <a:pPr marL="228600" indent="-228600">
              <a:buFont typeface="+mj-lt"/>
              <a:buAutoNum type="arabicPeriod"/>
            </a:pPr>
            <a:r>
              <a:rPr lang="en-GB" b="0" u="none" dirty="0">
                <a:solidFill>
                  <a:schemeClr val="tx2"/>
                </a:solidFill>
                <a:latin typeface="Arial Black" panose="020B0A04020102020204" pitchFamily="34" charset="0"/>
                <a:cs typeface="Arial" panose="020B0604020202020204" pitchFamily="34" charset="0"/>
              </a:rPr>
              <a:t>Oxford Handbook concept of project management</a:t>
            </a:r>
          </a:p>
          <a:p>
            <a:pPr marL="228600" indent="-228600">
              <a:buFont typeface="+mj-lt"/>
              <a:buAutoNum type="arabicPeriod"/>
            </a:pPr>
            <a:r>
              <a:rPr lang="en-GB" b="0" u="none" dirty="0">
                <a:latin typeface="Arial Black" panose="020B0A04020102020204" pitchFamily="34" charset="0"/>
                <a:cs typeface="Arial" panose="020B0604020202020204" pitchFamily="34" charset="0"/>
              </a:rPr>
              <a:t>Risk process</a:t>
            </a:r>
          </a:p>
          <a:p>
            <a:pPr marL="228600" indent="-228600">
              <a:buFont typeface="+mj-lt"/>
              <a:buAutoNum type="arabicPeriod"/>
            </a:pPr>
            <a:r>
              <a:rPr lang="en-GB" b="0" u="none" dirty="0">
                <a:solidFill>
                  <a:schemeClr val="bg1">
                    <a:lumMod val="85000"/>
                    <a:lumOff val="15000"/>
                  </a:schemeClr>
                </a:solidFill>
                <a:latin typeface="Arial Black" panose="020B0A04020102020204" pitchFamily="34" charset="0"/>
                <a:cs typeface="Arial" panose="020B0604020202020204" pitchFamily="34" charset="0"/>
              </a:rPr>
              <a:t>TO CONCLUDE</a:t>
            </a:r>
          </a:p>
          <a:p>
            <a:pPr marL="228600" indent="-228600">
              <a:buFont typeface="+mj-lt"/>
              <a:buAutoNum type="arabicPeriod"/>
            </a:pPr>
            <a:r>
              <a:rPr lang="en-GB" b="0" u="none" dirty="0">
                <a:solidFill>
                  <a:schemeClr val="bg1">
                    <a:lumMod val="85000"/>
                    <a:lumOff val="15000"/>
                  </a:schemeClr>
                </a:solidFill>
                <a:latin typeface="Arial Black" panose="020B0A04020102020204" pitchFamily="34" charset="0"/>
                <a:cs typeface="Arial" panose="020B0604020202020204" pitchFamily="34" charset="0"/>
              </a:rPr>
              <a:t>references</a:t>
            </a:r>
          </a:p>
          <a:p>
            <a:pPr marL="228600" indent="-228600">
              <a:buFont typeface="+mj-lt"/>
              <a:buAutoNum type="arabicPeriod"/>
            </a:pPr>
            <a:endParaRPr lang="en-GB" b="1" u="sng" dirty="0">
              <a:solidFill>
                <a:schemeClr val="bg1">
                  <a:lumMod val="85000"/>
                  <a:lumOff val="15000"/>
                </a:schemeClr>
              </a:solidFill>
              <a:latin typeface="Arial Black" panose="020B0A04020102020204" pitchFamily="34" charset="0"/>
              <a:cs typeface="Arial" panose="020B0604020202020204" pitchFamily="34" charset="0"/>
            </a:endParaRPr>
          </a:p>
          <a:p>
            <a:pPr marL="228600" indent="-228600">
              <a:buFont typeface="+mj-lt"/>
              <a:buAutoNum type="arabicPeriod"/>
            </a:pPr>
            <a:endParaRPr lang="en-GB" b="1" u="sng" dirty="0">
              <a:solidFill>
                <a:schemeClr val="bg1">
                  <a:lumMod val="85000"/>
                  <a:lumOff val="15000"/>
                </a:schemeClr>
              </a:solidFill>
              <a:latin typeface="Arial Black" panose="020B0A040201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Through animations (play from beginning slide)  tis to promote participation for those who watch the presentation  or would like to be involved.  DUE date on the 12</a:t>
            </a:r>
            <a:r>
              <a:rPr lang="en-GB" baseline="30000" dirty="0"/>
              <a:t>th</a:t>
            </a:r>
            <a:r>
              <a:rPr lang="en-GB" dirty="0"/>
              <a:t> December, 2019. 4pm. </a:t>
            </a:r>
          </a:p>
          <a:p>
            <a:endParaRPr lang="en-GB" dirty="0"/>
          </a:p>
          <a:p>
            <a:pPr marL="228600" indent="-228600">
              <a:buFont typeface="+mj-lt"/>
              <a:buAutoNum type="arabicPeriod"/>
            </a:pPr>
            <a:endParaRPr lang="en-GB" b="1" u="sng" dirty="0">
              <a:solidFill>
                <a:schemeClr val="bg1">
                  <a:lumMod val="85000"/>
                  <a:lumOff val="15000"/>
                </a:schemeClr>
              </a:solidFill>
              <a:latin typeface="Arial Black" panose="020B0A040201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42807B5-F2C5-4D92-837B-2CD0D363E384}" type="slidenum">
              <a:rPr lang="en-GB" smtClean="0"/>
              <a:t>1</a:t>
            </a:fld>
            <a:endParaRPr lang="en-GB" dirty="0"/>
          </a:p>
        </p:txBody>
      </p:sp>
    </p:spTree>
    <p:extLst>
      <p:ext uri="{BB962C8B-B14F-4D97-AF65-F5344CB8AC3E}">
        <p14:creationId xmlns:p14="http://schemas.microsoft.com/office/powerpoint/2010/main" val="13655428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picture represents some of the key functions of managing a project. it allows me to understand project management as a whole, tis the process of planning, organising, tracking resources, time along  meeting requirements.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2</a:t>
            </a:fld>
            <a:endParaRPr lang="en-GB"/>
          </a:p>
        </p:txBody>
      </p:sp>
    </p:spTree>
    <p:extLst>
      <p:ext uri="{BB962C8B-B14F-4D97-AF65-F5344CB8AC3E}">
        <p14:creationId xmlns:p14="http://schemas.microsoft.com/office/powerpoint/2010/main" val="1070501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project lifecycle is ultimately a method of phases that  construct a simple process of what to consider when managing a project.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Initiation is the beginning phase,  usually to </a:t>
            </a:r>
            <a:r>
              <a:rPr lang="en-GB" sz="1200" b="0" i="0" kern="1200" dirty="0">
                <a:solidFill>
                  <a:schemeClr val="tx1"/>
                </a:solidFill>
                <a:effectLst/>
                <a:latin typeface="+mn-lt"/>
                <a:ea typeface="+mn-ea"/>
                <a:cs typeface="+mn-cs"/>
              </a:rPr>
              <a:t>study and explore whether requirements can be addressed in the aspect of project objectives. For instance, can</a:t>
            </a:r>
            <a:r>
              <a:rPr lang="en-GB" dirty="0"/>
              <a:t> the project can be completed according to plan? – the method consists in different studies and justifying whether  organisation can essentially, pull it off. </a:t>
            </a:r>
            <a:r>
              <a:rPr lang="en-GB" sz="1200" b="0" i="0" u="none" kern="1200" dirty="0">
                <a:solidFill>
                  <a:schemeClr val="tx1"/>
                </a:solidFill>
                <a:effectLst/>
                <a:latin typeface="+mn-lt"/>
                <a:ea typeface="+mn-ea"/>
                <a:cs typeface="+mn-cs"/>
              </a:rPr>
              <a:t> I understand  the point, which is to determine feasibility  and establish project objectives.</a:t>
            </a:r>
          </a:p>
          <a:p>
            <a:pPr marL="171450" indent="-171450">
              <a:buFont typeface="Arial" panose="020B0604020202020204" pitchFamily="34" charset="0"/>
              <a:buChar char="•"/>
            </a:pPr>
            <a:endParaRPr lang="en-GB" sz="1200" b="0" i="0" u="none" kern="1200" dirty="0">
              <a:solidFill>
                <a:schemeClr val="tx1"/>
              </a:solidFill>
              <a:effectLst/>
              <a:latin typeface="+mn-lt"/>
              <a:ea typeface="+mn-ea"/>
              <a:cs typeface="+mn-cs"/>
            </a:endParaRPr>
          </a:p>
          <a:p>
            <a:pPr marL="0" indent="0">
              <a:buFont typeface="Arial" panose="020B0604020202020204" pitchFamily="34" charset="0"/>
              <a:buNone/>
            </a:pPr>
            <a:r>
              <a:rPr lang="en-GB" sz="1200" b="0" i="0" u="none" kern="1200" dirty="0">
                <a:solidFill>
                  <a:schemeClr val="tx1"/>
                </a:solidFill>
                <a:effectLst/>
                <a:latin typeface="+mn-lt"/>
                <a:ea typeface="+mn-ea"/>
                <a:cs typeface="+mn-cs"/>
              </a:rPr>
              <a:t>The following phase is planning.  This is a timeline plan of when ,what and how implementation will be functional, breaking down the bigger picture of the project and segmenting it into smaller achievable goals. l have learnt that planning is a crucial role during project management, by following a project plan enhances  exactness of what is next required. Planning is in my opinion the most significant role during the project lifecycle, as it involves creating a project plan. Taking in mind design, finance, resources, quality, and risks. planning  avoids any unexpected occurrences  and  can identify risks before execution. </a:t>
            </a:r>
          </a:p>
          <a:p>
            <a:pPr marL="0" indent="0">
              <a:buFont typeface="Arial" panose="020B0604020202020204" pitchFamily="34" charset="0"/>
              <a:buNone/>
            </a:pPr>
            <a:endParaRPr lang="en-GB" sz="1200" b="0" i="0" u="none" kern="1200" dirty="0">
              <a:solidFill>
                <a:schemeClr val="tx1"/>
              </a:solidFill>
              <a:effectLst/>
              <a:latin typeface="+mn-lt"/>
              <a:ea typeface="+mn-ea"/>
              <a:cs typeface="+mn-cs"/>
            </a:endParaRPr>
          </a:p>
          <a:p>
            <a:pPr marL="0" indent="0">
              <a:buFont typeface="Arial" panose="020B0604020202020204" pitchFamily="34" charset="0"/>
              <a:buNone/>
            </a:pPr>
            <a:r>
              <a:rPr lang="en-GB" sz="1200" b="0" i="0" u="none" kern="1200" dirty="0">
                <a:solidFill>
                  <a:schemeClr val="tx1"/>
                </a:solidFill>
                <a:effectLst/>
                <a:latin typeface="+mn-lt"/>
                <a:ea typeface="+mn-ea"/>
                <a:cs typeface="+mn-cs"/>
              </a:rPr>
              <a:t>Thirdly execution, this stage is usually the most time consuming.  As projects tend to spend most of their time throughout this phase. This can include updating the team, assigning workflows or keeping the project  on  track. However,  to ensure the project stays on track, managers can employ the Gantt Chart to allow surveillance</a:t>
            </a:r>
          </a:p>
          <a:p>
            <a:pPr marL="0" indent="0">
              <a:buFont typeface="Arial" panose="020B0604020202020204" pitchFamily="34" charset="0"/>
              <a:buNone/>
            </a:pPr>
            <a:r>
              <a:rPr lang="en-GB" sz="1200" b="0" i="0" u="none" kern="1200" dirty="0">
                <a:solidFill>
                  <a:schemeClr val="tx1"/>
                </a:solidFill>
                <a:effectLst/>
                <a:latin typeface="+mn-lt"/>
                <a:ea typeface="+mn-ea"/>
                <a:cs typeface="+mn-cs"/>
              </a:rPr>
              <a:t>over activities that could bring the project to a halt. This is method is the practical stage when Implementing product performance. ‘how well is the project fitting together?” - Taking into regard time, cost, change , risk and communication management.</a:t>
            </a:r>
          </a:p>
          <a:p>
            <a:pPr marL="0" indent="0">
              <a:buFont typeface="Arial" panose="020B0604020202020204" pitchFamily="34" charset="0"/>
              <a:buNone/>
            </a:pPr>
            <a:endParaRPr lang="en-GB" sz="1200" b="0" i="0" u="none" kern="1200" dirty="0">
              <a:solidFill>
                <a:schemeClr val="tx1"/>
              </a:solidFill>
              <a:effectLst/>
              <a:latin typeface="+mn-lt"/>
              <a:ea typeface="+mn-ea"/>
              <a:cs typeface="+mn-cs"/>
            </a:endParaRPr>
          </a:p>
          <a:p>
            <a:pPr marL="0" indent="0">
              <a:buFont typeface="Arial" panose="020B0604020202020204" pitchFamily="34" charset="0"/>
              <a:buNone/>
            </a:pPr>
            <a:r>
              <a:rPr lang="en-GB" sz="1200" b="0" i="0" u="none" kern="1200" dirty="0">
                <a:solidFill>
                  <a:schemeClr val="tx1"/>
                </a:solidFill>
                <a:effectLst/>
                <a:latin typeface="+mn-lt"/>
                <a:ea typeface="+mn-ea"/>
                <a:cs typeface="+mn-cs"/>
              </a:rPr>
              <a:t>Closure – the final stage of the project lifecycle is analysing performance . Fundamentally, evaluating what worked and what did not. This stage analyses if plan requirements and deadlines have been met.  Potentially, closure is the recording phase which can promote yet to come project  developments, in perspective of probability risks, length of tasks or how well a group worked together. </a:t>
            </a:r>
          </a:p>
          <a:p>
            <a:endParaRPr lang="en-GB" dirty="0"/>
          </a:p>
          <a:p>
            <a:r>
              <a:rPr lang="en-GB" dirty="0"/>
              <a:t>Essentially, the project lifecycle process is a step by step process of what to do next when managing a project, this method could be useful for individual's new to the project scene.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3</a:t>
            </a:fld>
            <a:endParaRPr lang="en-GB" dirty="0"/>
          </a:p>
        </p:txBody>
      </p:sp>
    </p:spTree>
    <p:extLst>
      <p:ext uri="{BB962C8B-B14F-4D97-AF65-F5344CB8AC3E}">
        <p14:creationId xmlns:p14="http://schemas.microsoft.com/office/powerpoint/2010/main" val="1487851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From an article I found  evaluated construct of the top five theories of Project Management, over the duration of 15 years (1999 – 2013)  theories, journals and over 273 articles analysed to  identify the most used theorises.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228600" indent="-228600">
              <a:buFont typeface="+mj-lt"/>
              <a:buAutoNum type="arabicPeriod"/>
            </a:pPr>
            <a:r>
              <a:rPr lang="en-GB" dirty="0"/>
              <a:t>Utility theory – this theory on an economic level of measurements of satisfaction from consumption of goods. For example, on a marketing research trait this theory utilizes observing preference from  competitors or stakeholders.  Because this means it sells, increasing productivity constructing  a report of profitability. Taking into consideration of value,</a:t>
            </a:r>
            <a:r>
              <a:rPr lang="en-GB" sz="1200" b="0" i="0" kern="1200" dirty="0">
                <a:solidFill>
                  <a:schemeClr val="tx1"/>
                </a:solidFill>
                <a:effectLst/>
                <a:latin typeface="+mn-lt"/>
                <a:ea typeface="+mn-ea"/>
                <a:cs typeface="+mn-cs"/>
              </a:rPr>
              <a:t> performance, resources, time and utilities consumed. (Political Economy, 1972).</a:t>
            </a:r>
          </a:p>
          <a:p>
            <a:pPr marL="0" indent="0">
              <a:buFont typeface="+mj-lt"/>
              <a:buNone/>
            </a:pPr>
            <a:endParaRPr lang="en-GB" dirty="0"/>
          </a:p>
          <a:p>
            <a:pPr marL="228600" indent="-228600">
              <a:buFont typeface="+mj-lt"/>
              <a:buAutoNum type="arabicPeriod"/>
            </a:pPr>
            <a:r>
              <a:rPr lang="en-GB" dirty="0"/>
              <a:t>Constraints Theory –  limitation upon resources, or limited use of services, there will always be a constraint during business. For example, three main constraints are time , culture, risk. John Spacey, (2015).</a:t>
            </a:r>
          </a:p>
          <a:p>
            <a:pPr marL="228600" indent="-228600">
              <a:buFont typeface="+mj-lt"/>
              <a:buAutoNum type="arabicPeriod"/>
            </a:pPr>
            <a:endParaRPr lang="en-GB" dirty="0"/>
          </a:p>
          <a:p>
            <a:pPr marL="228600" indent="-228600">
              <a:buFont typeface="+mj-lt"/>
              <a:buAutoNum type="arabicPeriod"/>
            </a:pPr>
            <a:r>
              <a:rPr lang="en-GB" dirty="0"/>
              <a:t>Stakeholder theory – is basically an organisational management that addresses morals and values, detailed by R. Freeman in  his stakeholder philosophy . </a:t>
            </a:r>
          </a:p>
          <a:p>
            <a:pPr marL="228600" indent="-228600">
              <a:buFont typeface="+mj-lt"/>
              <a:buAutoNum type="arabicPeriod"/>
            </a:pPr>
            <a:endParaRPr lang="en-GB" dirty="0"/>
          </a:p>
          <a:p>
            <a:pPr marL="228600" indent="-228600">
              <a:buFont typeface="+mj-lt"/>
              <a:buAutoNum type="arabicPeriod"/>
            </a:pPr>
            <a:endParaRPr lang="en-GB"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Principally, justifying what really matters, based on constituent stakeholders theory argues that all parties involved are important like employees,  customers, suppliers</a:t>
            </a:r>
            <a:r>
              <a:rPr lang="en-GB" sz="1200" kern="1200" dirty="0">
                <a:solidFill>
                  <a:schemeClr val="tx1"/>
                </a:solidFill>
                <a:effectLst/>
                <a:latin typeface="+mn-lt"/>
                <a:ea typeface="+mn-ea"/>
                <a:cs typeface="+mn-cs"/>
              </a:rPr>
              <a:t> sponsors and customers. For example, understanding what is expected from customers or investors by addressing and listening to feedback of what is required.  (</a:t>
            </a:r>
            <a:r>
              <a:rPr lang="en-GB" dirty="0"/>
              <a:t>1988, Eliyahu M. Goldratt). R. Freeman quote “</a:t>
            </a:r>
            <a:r>
              <a:rPr lang="en-GB" sz="1200" kern="1200" dirty="0">
                <a:solidFill>
                  <a:schemeClr val="tx1"/>
                </a:solidFill>
                <a:effectLst/>
                <a:latin typeface="+mn-lt"/>
                <a:ea typeface="+mn-ea"/>
                <a:cs typeface="+mn-cs"/>
              </a:rPr>
              <a:t>those groups without whose support the organization would cease to exist” This quote symbolises  that communication is important within all stakeholders to essentially to identify the need of who to bare in mind and who to be satisfied most, according to </a:t>
            </a:r>
            <a:r>
              <a:rPr lang="en-GB" sz="1200" kern="1200" dirty="0" err="1">
                <a:solidFill>
                  <a:schemeClr val="tx1"/>
                </a:solidFill>
                <a:effectLst/>
                <a:latin typeface="+mn-lt"/>
                <a:ea typeface="+mn-ea"/>
                <a:cs typeface="+mn-cs"/>
              </a:rPr>
              <a:t>contributition</a:t>
            </a:r>
            <a:endParaRPr lang="en-GB"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b="0" i="0" kern="1200">
                <a:solidFill>
                  <a:schemeClr val="tx1"/>
                </a:solidFill>
                <a:effectLst/>
                <a:latin typeface="+mn-lt"/>
                <a:ea typeface="+mn-ea"/>
                <a:cs typeface="+mn-cs"/>
              </a:rPr>
              <a:t>co-orporate </a:t>
            </a:r>
            <a:r>
              <a:rPr lang="en-GB" sz="1200" b="0" i="0" kern="1200" dirty="0">
                <a:solidFill>
                  <a:schemeClr val="tx1"/>
                </a:solidFill>
                <a:effectLst/>
                <a:latin typeface="+mn-lt"/>
                <a:ea typeface="+mn-ea"/>
                <a:cs typeface="+mn-cs"/>
              </a:rPr>
              <a:t>environment as an ecosystem of related groups, all of whom need to be considered and satisfied.</a:t>
            </a:r>
            <a:endParaRPr lang="en-GB" sz="1200" kern="1200" dirty="0">
              <a:solidFill>
                <a:schemeClr val="tx1"/>
              </a:solidFill>
              <a:effectLst/>
              <a:latin typeface="+mn-lt"/>
              <a:ea typeface="+mn-ea"/>
              <a:cs typeface="+mn-cs"/>
            </a:endParaRPr>
          </a:p>
          <a:p>
            <a:pPr marL="228600" indent="-228600">
              <a:buFont typeface="+mj-lt"/>
              <a:buAutoNum type="arabicPeriod"/>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4</a:t>
            </a:fld>
            <a:endParaRPr lang="en-GB" dirty="0"/>
          </a:p>
        </p:txBody>
      </p:sp>
    </p:spTree>
    <p:extLst>
      <p:ext uri="{BB962C8B-B14F-4D97-AF65-F5344CB8AC3E}">
        <p14:creationId xmlns:p14="http://schemas.microsoft.com/office/powerpoint/2010/main" val="3858553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stakeholders are those who share an interest in the competition of goal objectives. </a:t>
            </a:r>
          </a:p>
          <a:p>
            <a:endParaRPr lang="en-GB" dirty="0"/>
          </a:p>
          <a:p>
            <a:r>
              <a:rPr lang="en-GB" dirty="0"/>
              <a:t>Key stakeholders in my opinion are financial entities  with interest of power towards a project. furthermore, Stakeholders  impact towards the overall objective can be positive or negative depending on the requirements needed to resource the project. </a:t>
            </a:r>
          </a:p>
          <a:p>
            <a:endParaRPr lang="en-GB" dirty="0"/>
          </a:p>
          <a:p>
            <a:r>
              <a:rPr lang="en-GB" dirty="0"/>
              <a:t>A positive impact of having knowledgeable stakeholders is can hold advantage when considering  their prior experience on project objectives.  Permitting a wider understandings of data when planning or implementation of tasks. For example, if a stakeholder has attempted to a accomplish a similar goal and it failed. This a learning curve to prevent reoccurrences.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Bearing in mind, </a:t>
            </a:r>
            <a:r>
              <a:rPr lang="en-GB"/>
              <a:t>the mutlpli </a:t>
            </a:r>
            <a:r>
              <a:rPr lang="en-GB" dirty="0"/>
              <a:t>stakeholders on a whole,  realistically they could affect either negatively or positively, at anytime.  For example if stakeholders requirement's are not discussed or are clearly disregarding resulting in the needs not being met</a:t>
            </a:r>
            <a:r>
              <a:rPr lang="en-GB"/>
              <a: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impact in a case like this could cause the withdrawal vital investors  resulting in possible operational shut down.  Through research,  I now understand the importance of being able to communicate efficiently specifically during a project management, to ensure all parties are satisfied along with task objectives being followed according to plan.  Building a relationship between stakeholders will allow good communication, stakeholders are useful especially when completing similar tasks, as they might have what  the project requires to get the project of the ground,  promoting tools, resources  or approaches.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5</a:t>
            </a:fld>
            <a:endParaRPr lang="en-GB"/>
          </a:p>
        </p:txBody>
      </p:sp>
    </p:spTree>
    <p:extLst>
      <p:ext uri="{BB962C8B-B14F-4D97-AF65-F5344CB8AC3E}">
        <p14:creationId xmlns:p14="http://schemas.microsoft.com/office/powerpoint/2010/main" val="10388638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none" dirty="0"/>
              <a:t>Theory was originated from R. Edward Freeman in 1984 (google,2019). The philosophy  was about stakeholder management is a systematic processes of collecting information when developing or attempting to introduce new schemes. This analysis is used to recognise issues, interrelationships and materials consisting in  a four step process. </a:t>
            </a:r>
          </a:p>
          <a:p>
            <a:endParaRPr lang="en-GB" u="none" dirty="0">
              <a:solidFill>
                <a:srgbClr val="FF0000"/>
              </a:solidFill>
            </a:endParaRPr>
          </a:p>
          <a:p>
            <a:pPr marL="342900" indent="-342900">
              <a:buFont typeface="+mj-lt"/>
              <a:buAutoNum type="arabicPeriod"/>
            </a:pPr>
            <a:r>
              <a:rPr lang="en-GB" sz="1200" dirty="0">
                <a:solidFill>
                  <a:schemeClr val="tx1"/>
                </a:solidFill>
                <a:latin typeface="Arial" panose="020B0604020202020204" pitchFamily="34" charset="0"/>
                <a:cs typeface="Arial" panose="020B0604020202020204" pitchFamily="34" charset="0"/>
              </a:rPr>
              <a:t>Identify / analyse, who Is affected? </a:t>
            </a:r>
          </a:p>
          <a:p>
            <a:pPr marL="342900" indent="-342900">
              <a:buFont typeface="+mj-lt"/>
              <a:buAutoNum type="arabicPeriod"/>
            </a:pPr>
            <a:r>
              <a:rPr lang="en-GB" sz="1200" dirty="0">
                <a:solidFill>
                  <a:schemeClr val="tx1"/>
                </a:solidFill>
                <a:latin typeface="Arial" panose="020B0604020202020204" pitchFamily="34" charset="0"/>
                <a:cs typeface="Arial" panose="020B0604020202020204" pitchFamily="34" charset="0"/>
              </a:rPr>
              <a:t>Categorise, level of importance.</a:t>
            </a:r>
          </a:p>
          <a:p>
            <a:pPr marL="342900" indent="-342900">
              <a:buFont typeface="+mj-lt"/>
              <a:buAutoNum type="arabicPeriod"/>
            </a:pPr>
            <a:r>
              <a:rPr lang="en-GB" sz="1200" dirty="0">
                <a:solidFill>
                  <a:schemeClr val="tx1"/>
                </a:solidFill>
                <a:latin typeface="Arial" panose="020B0604020202020204" pitchFamily="34" charset="0"/>
                <a:cs typeface="Arial" panose="020B0604020202020204" pitchFamily="34" charset="0"/>
              </a:rPr>
              <a:t>Understand your stakeholders- “what are their requirements?” </a:t>
            </a:r>
          </a:p>
          <a:p>
            <a:pPr marL="342900" indent="-342900">
              <a:buFont typeface="+mj-lt"/>
              <a:buAutoNum type="arabicPeriod"/>
            </a:pPr>
            <a:r>
              <a:rPr lang="en-GB" sz="1200" dirty="0">
                <a:solidFill>
                  <a:schemeClr val="tx1"/>
                </a:solidFill>
                <a:latin typeface="Arial" panose="020B0604020202020204" pitchFamily="34" charset="0"/>
                <a:cs typeface="Arial" panose="020B0604020202020204" pitchFamily="34" charset="0"/>
              </a:rPr>
              <a:t>Managing stakeholders – “do they need to be informed?”</a:t>
            </a:r>
          </a:p>
          <a:p>
            <a:endParaRPr lang="en-GB" u="none" dirty="0">
              <a:solidFill>
                <a:srgbClr val="FF0000"/>
              </a:solidFill>
            </a:endParaRPr>
          </a:p>
          <a:p>
            <a:r>
              <a:rPr lang="en-GB" u="none" dirty="0">
                <a:solidFill>
                  <a:srgbClr val="FF0000"/>
                </a:solidFill>
              </a:rPr>
              <a:t>Understanding stakeholders and their needs sounds easy, right? Well,  when combining multiple requirements can be a difficult . Although to tally importance of requirements that need to be addressed originally descending from high importance,  using a disclosed  stakeholder document to total the power of influence can allow clear representation of who has the most input. (</a:t>
            </a:r>
            <a:r>
              <a:rPr lang="en-GB" dirty="0">
                <a:effectLst/>
              </a:rPr>
              <a:t>Fahad </a:t>
            </a:r>
            <a:r>
              <a:rPr lang="en-GB" dirty="0" err="1">
                <a:effectLst/>
              </a:rPr>
              <a:t>Usmani</a:t>
            </a:r>
            <a:r>
              <a:rPr lang="en-GB" dirty="0">
                <a:effectLst/>
              </a:rPr>
              <a:t>).</a:t>
            </a:r>
            <a:endParaRPr lang="en-GB" u="none" dirty="0">
              <a:solidFill>
                <a:srgbClr val="FF0000"/>
              </a:solidFill>
            </a:endParaRPr>
          </a:p>
          <a:p>
            <a:endParaRPr lang="en-GB" u="none" dirty="0">
              <a:solidFill>
                <a:srgbClr val="FF0000"/>
              </a:solidFill>
            </a:endParaRPr>
          </a:p>
          <a:p>
            <a:pPr marL="285750" indent="-285750">
              <a:buFont typeface="Arial" panose="020B0604020202020204" pitchFamily="34" charset="0"/>
              <a:buChar char="•"/>
            </a:pPr>
            <a:r>
              <a:rPr lang="en-GB" dirty="0">
                <a:solidFill>
                  <a:srgbClr val="FF0000"/>
                </a:solidFill>
              </a:rPr>
              <a:t>The Theory of Project management is an approach of  strategic management. Originally theorised by R. Edward Freeman </a:t>
            </a:r>
          </a:p>
          <a:p>
            <a:pPr marL="285750" indent="-285750">
              <a:buFont typeface="Arial" panose="020B0604020202020204" pitchFamily="34" charset="0"/>
              <a:buChar char="•"/>
            </a:pPr>
            <a:r>
              <a:rPr lang="en-GB" dirty="0">
                <a:solidFill>
                  <a:srgbClr val="FF0000"/>
                </a:solidFill>
              </a:rPr>
              <a:t>The purpose of identifying  stakeholders is to review who is the most important </a:t>
            </a:r>
          </a:p>
          <a:p>
            <a:pPr marL="285750" indent="-285750">
              <a:buFont typeface="Arial" panose="020B0604020202020204" pitchFamily="34" charset="0"/>
              <a:buChar char="•"/>
            </a:pPr>
            <a:endParaRPr lang="en-GB" dirty="0">
              <a:solidFill>
                <a:srgbClr val="FF0000"/>
              </a:solidFill>
            </a:endParaRPr>
          </a:p>
          <a:p>
            <a:pPr marL="0" indent="0">
              <a:buFont typeface="+mj-lt"/>
              <a:buNone/>
            </a:pPr>
            <a:r>
              <a:rPr lang="en-GB" dirty="0">
                <a:solidFill>
                  <a:srgbClr val="FF0000"/>
                </a:solidFill>
              </a:rPr>
              <a:t>Yet, in my own opinion the steps are critically correct but what about d</a:t>
            </a:r>
            <a:r>
              <a:rPr lang="en-GB" sz="1200" dirty="0">
                <a:solidFill>
                  <a:schemeClr val="tx1"/>
                </a:solidFill>
                <a:latin typeface="Arial" panose="020B0604020202020204" pitchFamily="34" charset="0"/>
                <a:cs typeface="Arial" panose="020B0604020202020204" pitchFamily="34" charset="0"/>
              </a:rPr>
              <a:t>etect relationships between stakeholders - Can they work well together? If a major influencer departs? And on the other hand, d</a:t>
            </a:r>
            <a:r>
              <a:rPr lang="en-GB" dirty="0">
                <a:solidFill>
                  <a:schemeClr val="tx1"/>
                </a:solidFill>
                <a:latin typeface="Arial" panose="020B0604020202020204" pitchFamily="34" charset="0"/>
                <a:cs typeface="Arial" panose="020B0604020202020204" pitchFamily="34" charset="0"/>
              </a:rPr>
              <a:t>ocumentation of  interest should be higher prioritised.</a:t>
            </a:r>
            <a:endParaRPr lang="en-GB" dirty="0">
              <a:solidFill>
                <a:srgbClr val="FF0000"/>
              </a:solidFill>
            </a:endParaRPr>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6</a:t>
            </a:fld>
            <a:endParaRPr lang="en-GB"/>
          </a:p>
        </p:txBody>
      </p:sp>
    </p:spTree>
    <p:extLst>
      <p:ext uri="{BB962C8B-B14F-4D97-AF65-F5344CB8AC3E}">
        <p14:creationId xmlns:p14="http://schemas.microsoft.com/office/powerpoint/2010/main" val="1577208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Stakeholder management Theory of  R. Edward Freeman published in 1984. which is for all intents and purposes  a process of  identification and characterising influence on project  probability. Once identified stake holders are categorised, </a:t>
            </a:r>
            <a:r>
              <a:rPr lang="en-GB" sz="1200" b="0" i="0" kern="1200" dirty="0">
                <a:solidFill>
                  <a:schemeClr val="tx1"/>
                </a:solidFill>
                <a:effectLst/>
                <a:latin typeface="+mn-lt"/>
                <a:ea typeface="+mn-ea"/>
                <a:cs typeface="+mn-cs"/>
              </a:rPr>
              <a:t> The goal is to define the requests of those who could affect the project  by the aforementioned actions. Hereafter, stakeholder analysis the approach of understanding</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assessing stakeholders, It is extremely important to know who has an important stake at the table. For example, this is in aid of preparing a risk response in case of stakeholder withdrawal, or allowing requirements to be priorities according to impact of the project objective.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method of prioritising is  literally links in with  risk management, “expecting ,the unexpected”.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solidFill>
                  <a:schemeClr val="tx1"/>
                </a:solidFill>
              </a:rPr>
              <a:t>Managers should formulate a process of  implementing tasks to the satisfy external and internal stakeholder requirements – in order for success.</a:t>
            </a:r>
          </a:p>
          <a:p>
            <a:r>
              <a:rPr lang="en-GB" dirty="0">
                <a:solidFill>
                  <a:schemeClr val="tx1"/>
                </a:solidFill>
              </a:rPr>
              <a:t>Stakeholders concept suggests that the purpose is to  maximise and the value and representation of bodies.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342900" indent="-342900">
              <a:buFont typeface="+mj-lt"/>
              <a:buAutoNum type="arabicPeriod"/>
            </a:pPr>
            <a:r>
              <a:rPr lang="en-GB" dirty="0"/>
              <a:t>ln and discuss approaches towards stakeholders</a:t>
            </a:r>
          </a:p>
          <a:p>
            <a:pPr marL="342900" indent="-342900">
              <a:buFont typeface="+mj-lt"/>
              <a:buAutoNum type="arabicPeriod"/>
            </a:pPr>
            <a:r>
              <a:rPr lang="en-GB" dirty="0"/>
              <a:t>Identify what you need to deliver.</a:t>
            </a:r>
          </a:p>
          <a:p>
            <a:pPr marL="342900" indent="-342900">
              <a:buFont typeface="+mj-lt"/>
              <a:buAutoNum type="arabicPeriod"/>
            </a:pPr>
            <a:r>
              <a:rPr lang="en-GB" dirty="0"/>
              <a:t>Recognise active communication </a:t>
            </a:r>
          </a:p>
          <a:p>
            <a:pPr marL="342900" indent="-342900">
              <a:buFont typeface="+mj-lt"/>
              <a:buAutoNum type="arabicPeriod"/>
            </a:pPr>
            <a:r>
              <a:rPr lang="en-GB" dirty="0"/>
              <a:t>Implement plan</a:t>
            </a:r>
          </a:p>
          <a:p>
            <a:endParaRPr lang="en-GB" sz="1200" b="0" i="0" kern="1200" dirty="0">
              <a:solidFill>
                <a:schemeClr val="tx1"/>
              </a:solidFill>
              <a:effectLst/>
              <a:latin typeface="+mn-lt"/>
              <a:ea typeface="+mn-ea"/>
              <a:cs typeface="+mn-cs"/>
            </a:endParaRPr>
          </a:p>
          <a:p>
            <a:r>
              <a:rPr lang="en-GB" dirty="0"/>
              <a:t>Approaches towards stakeholders is mainly to  consider the complexity of supplies the project needs to complete what is asked.  The theory of stakeholders approach  implies that managers should implement processes that satisfy stakeholders, for successful accomplishments. Doing this will create a relationship simplifying communication, and structing a reputation. </a:t>
            </a:r>
          </a:p>
          <a:p>
            <a:endParaRPr lang="en-GB" dirty="0"/>
          </a:p>
          <a:p>
            <a:r>
              <a:rPr lang="en-GB" dirty="0"/>
              <a:t>Stakeholders requirements must be satisfactory.  However to help meet limits scoping and  gathering data to analyse experience on a  marketing perspective, observing competitors  and their failures or successive tactics  to then be applied to our own reflection (GIBBS ,</a:t>
            </a:r>
            <a:r>
              <a:rPr lang="en-GB" sz="1200" b="0" i="0" kern="1200" dirty="0">
                <a:solidFill>
                  <a:schemeClr val="tx1"/>
                </a:solidFill>
                <a:effectLst/>
                <a:latin typeface="+mn-lt"/>
                <a:ea typeface="+mn-ea"/>
                <a:cs typeface="+mn-cs"/>
              </a:rPr>
              <a:t>1988).</a:t>
            </a:r>
            <a:endParaRPr lang="en-GB" dirty="0"/>
          </a:p>
          <a:p>
            <a:endParaRPr lang="en-GB" dirty="0"/>
          </a:p>
          <a:p>
            <a:r>
              <a:rPr lang="en-GB" dirty="0"/>
              <a:t>The project should go beyond quality  using theirs approach as a guide of what is favoured and what is not. This approach primarily understands what is expected  to satisfy  or at least  discuss possible adjustment so all parties are pleased.</a:t>
            </a:r>
          </a:p>
          <a:p>
            <a:endParaRPr lang="en-GB" dirty="0"/>
          </a:p>
          <a:p>
            <a:r>
              <a:rPr lang="en-GB" dirty="0"/>
              <a:t>Assessing  competitors can produce a link between stakeholders. For example, if an organisation exceeds their limits to a customer, the customer is likely to return. Leaving the question of, “what satisfied them?”, Analysing performance  and  evaluating what was implemented so well, which resulted in their return. Debate  between any influencer upon the project build’s relationships allowing a trusted comforting environment, which is a  useful opportunity when stakeholders utilities could benefit the project more.</a:t>
            </a:r>
          </a:p>
          <a:p>
            <a:endParaRPr lang="en-GB" dirty="0">
              <a:latin typeface="Arial "/>
            </a:endParaRPr>
          </a:p>
          <a:p>
            <a:endParaRPr lang="en-GB" dirty="0">
              <a:latin typeface="Arial "/>
            </a:endParaRPr>
          </a:p>
          <a:p>
            <a:r>
              <a:rPr lang="en-GB" dirty="0">
                <a:latin typeface="Arial "/>
              </a:rPr>
              <a:t>Stakeholders like customers  engage feedback which allows an  understanding of what satisfies who most. In order to process feedback competitor sales are reviewed to help   exceed requirements and implement strategical satisfactory adjustments. </a:t>
            </a:r>
            <a:r>
              <a:rPr lang="en-GB" dirty="0"/>
              <a:t>the firms reputation  increases a value on society and how the project can be beneficial towards internal and external parties. </a:t>
            </a:r>
          </a:p>
        </p:txBody>
      </p:sp>
      <p:sp>
        <p:nvSpPr>
          <p:cNvPr id="4" name="Slide Number Placeholder 3"/>
          <p:cNvSpPr>
            <a:spLocks noGrp="1"/>
          </p:cNvSpPr>
          <p:nvPr>
            <p:ph type="sldNum" sz="quarter" idx="5"/>
          </p:nvPr>
        </p:nvSpPr>
        <p:spPr/>
        <p:txBody>
          <a:bodyPr/>
          <a:lstStyle/>
          <a:p>
            <a:fld id="{442807B5-F2C5-4D92-837B-2CD0D363E384}" type="slidenum">
              <a:rPr lang="en-GB" smtClean="0"/>
              <a:t>7</a:t>
            </a:fld>
            <a:endParaRPr lang="en-GB" dirty="0"/>
          </a:p>
        </p:txBody>
      </p:sp>
    </p:spTree>
    <p:extLst>
      <p:ext uri="{BB962C8B-B14F-4D97-AF65-F5344CB8AC3E}">
        <p14:creationId xmlns:p14="http://schemas.microsoft.com/office/powerpoint/2010/main" val="1479527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dirty="0">
                <a:latin typeface="Arial" panose="020B0604020202020204" pitchFamily="34" charset="0"/>
                <a:cs typeface="Arial" panose="020B0604020202020204" pitchFamily="34" charset="0"/>
              </a:rPr>
              <a:t>Tools are equipment that can be applied to management of a project to improve performance.  </a:t>
            </a:r>
          </a:p>
          <a:p>
            <a:endParaRPr lang="en-GB" b="0" i="0" u="none"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dirty="0">
                <a:latin typeface="Arial" panose="020B0604020202020204" pitchFamily="34" charset="0"/>
                <a:cs typeface="Arial" panose="020B0604020202020204" pitchFamily="34" charset="0"/>
              </a:rPr>
              <a:t>Applying tools promote efficiency and strategic developments in essence, saving costs, time and resources. </a:t>
            </a:r>
            <a:r>
              <a:rPr lang="en-GB" sz="1200" b="0" i="0" u="none" kern="1200" dirty="0">
                <a:solidFill>
                  <a:schemeClr val="tx1"/>
                </a:solidFill>
                <a:effectLst/>
                <a:latin typeface="Arial" panose="020B0604020202020204" pitchFamily="34" charset="0"/>
                <a:ea typeface="+mn-ea"/>
                <a:cs typeface="Arial" panose="020B0604020202020204" pitchFamily="34" charset="0"/>
              </a:rPr>
              <a:t>Project management tools are usually defined by  different features, capabilities and usefulness to in the accomplishment of goals, recording, communicating or analyzation: For example, here are some roles that tools play a big apart of.  </a:t>
            </a:r>
          </a:p>
          <a:p>
            <a:endParaRPr lang="en-GB" sz="1200" b="0" i="0" u="none" kern="1200" dirty="0">
              <a:solidFill>
                <a:schemeClr val="tx1"/>
              </a:solidFill>
              <a:effectLst/>
              <a:latin typeface="Arial" panose="020B0604020202020204" pitchFamily="34" charset="0"/>
              <a:ea typeface="+mn-ea"/>
              <a:cs typeface="Arial" panose="020B0604020202020204" pitchFamily="34" charset="0"/>
            </a:endParaRPr>
          </a:p>
          <a:p>
            <a:pPr marL="228600" indent="-228600">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Scheduling/planning – tools for planning allow project managers to delegate remotely within tasks, workflows, deadlines and expenses.</a:t>
            </a:r>
          </a:p>
          <a:p>
            <a:pPr marL="228600" indent="-228600">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An important tool for PM is collaboration – email, social media any form of communication is classed as a useful tool to either assign jobs, give feedback organize schedules or explain objectives to the team. </a:t>
            </a:r>
          </a:p>
          <a:p>
            <a:pPr marL="228600" indent="-228600">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Document tools are to avoid miss placing important information,  tools like using online facilities to access documents anywhere remotely. </a:t>
            </a:r>
          </a:p>
          <a:p>
            <a:pPr marL="228600" indent="-228600">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Analysing - Track and assess productivity and maintain resource management  when conducting reports. - Kerzner, H. (2017). Project management: a systems approach to planning, scheduling, and controlling. John Wiley &amp; Sons.</a:t>
            </a:r>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8</a:t>
            </a:fld>
            <a:endParaRPr lang="en-GB" dirty="0"/>
          </a:p>
        </p:txBody>
      </p:sp>
    </p:spTree>
    <p:extLst>
      <p:ext uri="{BB962C8B-B14F-4D97-AF65-F5344CB8AC3E}">
        <p14:creationId xmlns:p14="http://schemas.microsoft.com/office/powerpoint/2010/main" val="1320027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theory was developed in by Henry Gantt (1861–1919).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Gantt chart is essentially used to record tasks, although it can be applied whilst planning, co-ordinating and tracking resources between activities.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example, relating the Gantt chart back to project lifecycle, you will see  useful tendencies during any stage when estimating the length of performance. However, closure is the stage where the Gantt Chart could be exceptionally useful by being </a:t>
            </a:r>
            <a:r>
              <a:rPr lang="en-GB" sz="1200" b="0" i="0" kern="1200" dirty="0">
                <a:solidFill>
                  <a:schemeClr val="tx1"/>
                </a:solidFill>
                <a:effectLst/>
                <a:latin typeface="+mn-lt"/>
                <a:ea typeface="+mn-ea"/>
                <a:cs typeface="+mn-cs"/>
              </a:rPr>
              <a:t>prepared to take past experience learned and implement it for  next project.</a:t>
            </a:r>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9</a:t>
            </a:fld>
            <a:endParaRPr lang="en-GB" dirty="0"/>
          </a:p>
        </p:txBody>
      </p:sp>
    </p:spTree>
    <p:extLst>
      <p:ext uri="{BB962C8B-B14F-4D97-AF65-F5344CB8AC3E}">
        <p14:creationId xmlns:p14="http://schemas.microsoft.com/office/powerpoint/2010/main" val="1951627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diagram power tool shows what actions should be followed according to categorised stakeholders.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Along accountability  for stakeholders prevents any miscommunication along with preventing repercussions for the project.  Key stakeholders are influenced upon financial power within a project, and not addressing requirements can apparently unfortunately lead to objectives not being met, allowing an unsuccessful project.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Keeping track of  project influencers. Those with high power are those who need to be kept up to date as they could affect the impact greatly.</a:t>
            </a:r>
          </a:p>
          <a:p>
            <a:r>
              <a:rPr lang="en-GB" dirty="0"/>
              <a:t>Low power and high interest individuals, can be helpful to gathering information or aiding the promotion of the project, bearing in mind those with high power and less attention are those who need to be addressed, the reason for all the categorising Is to assort obligatory Communication and engagement of up-to-date of decisions</a:t>
            </a:r>
          </a:p>
          <a:p>
            <a:endParaRPr lang="en-GB" dirty="0"/>
          </a:p>
          <a:p>
            <a:endParaRPr lang="en-GB" dirty="0"/>
          </a:p>
          <a:p>
            <a:endParaRPr lang="en-GB" dirty="0"/>
          </a:p>
          <a:p>
            <a:pPr lvl="0"/>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10</a:t>
            </a:fld>
            <a:endParaRPr lang="en-GB" dirty="0"/>
          </a:p>
        </p:txBody>
      </p:sp>
    </p:spTree>
    <p:extLst>
      <p:ext uri="{BB962C8B-B14F-4D97-AF65-F5344CB8AC3E}">
        <p14:creationId xmlns:p14="http://schemas.microsoft.com/office/powerpoint/2010/main" val="273252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From the book oxford of project management, published in 2011, it suggests that  project management strategies are being evolved on the basis of technical advancement. The book says that management is  entering a ‘third wave’  stage  of analysis and interpretation,   when relating to technological  tools.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Proposing a shift in focus during projects and how they are managed. By this I believe it implies a  innovative stage of  how technology  will affect procedures of management in the future.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For example, to allow comprehension ill give you a scenario;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the future, technology could be so advanced  in artificial terms or </a:t>
            </a:r>
            <a:r>
              <a:rPr lang="en-GB" sz="1200" b="0" i="0" kern="1200" dirty="0" err="1">
                <a:solidFill>
                  <a:schemeClr val="tx1"/>
                </a:solidFill>
                <a:effectLst/>
                <a:latin typeface="+mn-lt"/>
                <a:ea typeface="+mn-ea"/>
                <a:cs typeface="+mn-cs"/>
              </a:rPr>
              <a:t>quantitive</a:t>
            </a:r>
            <a:r>
              <a:rPr lang="en-GB" sz="1200" b="0" i="0" kern="1200" dirty="0">
                <a:solidFill>
                  <a:schemeClr val="tx1"/>
                </a:solidFill>
                <a:effectLst/>
                <a:latin typeface="+mn-lt"/>
                <a:ea typeface="+mn-ea"/>
                <a:cs typeface="+mn-cs"/>
              </a:rPr>
              <a:t> supremacy, either way  digital entities could  possibly manage projects for us.  Purposely  tracking, recording, communicating and implementing  tasks 1000 X the pace of hand made.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Through research it was difficult for me to sum up a theory of project management as it doesn’t entail to one domain. It’s the complexity of management is applying more than one stakeholder, approach, tools or strategy to overall achieve project goals. This book made me think of how  constant our tools and abilities change. Yet, addressing some of the key factors within obvious stages of managing a project  gathers a summary.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11</a:t>
            </a:fld>
            <a:endParaRPr lang="en-GB" dirty="0"/>
          </a:p>
        </p:txBody>
      </p:sp>
    </p:spTree>
    <p:extLst>
      <p:ext uri="{BB962C8B-B14F-4D97-AF65-F5344CB8AC3E}">
        <p14:creationId xmlns:p14="http://schemas.microsoft.com/office/powerpoint/2010/main" val="31554055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Risk analysis ,methodologically address es law, regulations , copy right and policy’s , to fundamentally comply with new legislations, minimising risk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risk is applied throughout management of a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Documented to remind potential impacts.  estimates in view of cost, value, time. Etc. supports focus concentration on </a:t>
            </a:r>
            <a:r>
              <a:rPr lang="en-GB" dirty="0" err="1">
                <a:solidFill>
                  <a:schemeClr val="tx1"/>
                </a:solidFill>
              </a:rPr>
              <a:t>identifiying</a:t>
            </a:r>
            <a:r>
              <a:rPr lang="en-GB" sz="1200" kern="1200" dirty="0">
                <a:solidFill>
                  <a:schemeClr val="tx1"/>
                </a:solidFill>
                <a:effectLst/>
                <a:latin typeface="+mn-lt"/>
                <a:ea typeface="+mn-ea"/>
                <a:cs typeface="+mn-cs"/>
              </a:rPr>
              <a:t> dangers in advance to prevent impact of hazardous barriers. in my opinion this </a:t>
            </a:r>
            <a:r>
              <a:rPr lang="en-GB" dirty="0">
                <a:solidFill>
                  <a:schemeClr val="tx1"/>
                </a:solidFill>
              </a:rPr>
              <a:t>permit organisation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Locating possible risks and formulate a response. if they barriers do a rise, you’ll be ready. </a:t>
            </a:r>
          </a:p>
          <a:p>
            <a:pPr marL="0" indent="0">
              <a:buNone/>
            </a:pPr>
            <a:endParaRPr lang="en-GB" dirty="0">
              <a:solidFill>
                <a:schemeClr val="tx1"/>
              </a:solidFill>
            </a:endParaRPr>
          </a:p>
          <a:p>
            <a:pPr marL="0" indent="0">
              <a:buNone/>
            </a:pPr>
            <a:r>
              <a:rPr lang="en-GB" dirty="0">
                <a:solidFill>
                  <a:schemeClr val="tx1"/>
                </a:solidFill>
              </a:rPr>
              <a:t>An example, equipment that can link in with risk management is predominately the power of interest grid, meant to scope out key investors defending the project at all costs.</a:t>
            </a:r>
          </a:p>
        </p:txBody>
      </p:sp>
      <p:sp>
        <p:nvSpPr>
          <p:cNvPr id="4" name="Slide Number Placeholder 3"/>
          <p:cNvSpPr>
            <a:spLocks noGrp="1"/>
          </p:cNvSpPr>
          <p:nvPr>
            <p:ph type="sldNum" sz="quarter" idx="5"/>
          </p:nvPr>
        </p:nvSpPr>
        <p:spPr/>
        <p:txBody>
          <a:bodyPr/>
          <a:lstStyle/>
          <a:p>
            <a:fld id="{442807B5-F2C5-4D92-837B-2CD0D363E384}" type="slidenum">
              <a:rPr lang="en-GB" smtClean="0"/>
              <a:t>12</a:t>
            </a:fld>
            <a:endParaRPr lang="en-GB" dirty="0"/>
          </a:p>
        </p:txBody>
      </p:sp>
    </p:spTree>
    <p:extLst>
      <p:ext uri="{BB962C8B-B14F-4D97-AF65-F5344CB8AC3E}">
        <p14:creationId xmlns:p14="http://schemas.microsoft.com/office/powerpoint/2010/main" val="2197713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conclude; from this module I have learned that project management is a combination of processes based on planning, monitoring and executing tasks within a limited time frame or set budget. However with the use of tools tasks during project management can be improved. For example, applying the stakeholder power grid tool, to identify the importance of stakeholders is a very useful utility to recognise who could affect the project the most, this tool allows project managers to present an analysed diagram of priority stakeholders and their requirements.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Through research and watching project managers experiences on social media,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found the importance of communication is a huge factor when managing a project. As lack of communication could lead to wasted time and deadlines not met. So, in reliance to risk management, communication tools should be a prioritised and have a wide capacity to inform all those in favour of the project.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 also learned that their are multiple stakeholders who could affect the project on an internal and external basis. For instance, customers are a stakeholder that could affect the project as if their needs aren’t taken into consideration then the project would not be feasible or in simple terms, pointless.</a:t>
            </a:r>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13</a:t>
            </a:fld>
            <a:endParaRPr lang="en-GB"/>
          </a:p>
        </p:txBody>
      </p:sp>
    </p:spTree>
    <p:extLst>
      <p:ext uri="{BB962C8B-B14F-4D97-AF65-F5344CB8AC3E}">
        <p14:creationId xmlns:p14="http://schemas.microsoft.com/office/powerpoint/2010/main" val="7937820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150000"/>
              </a:lnSpc>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Kerzner, H. (2017). Project management: a systems approach to planning, scheduling, and controlling. John Wiley &amp; Sons.</a:t>
            </a:r>
          </a:p>
          <a:p>
            <a:pPr marL="228600" indent="-228600">
              <a:lnSpc>
                <a:spcPct val="150000"/>
              </a:lnSpc>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Peter Morris, Jeff Pinto, and Jonas </a:t>
            </a:r>
            <a:r>
              <a:rPr lang="en-GB" sz="1200" b="0" i="0" u="none" kern="1200" dirty="0" err="1">
                <a:solidFill>
                  <a:schemeClr val="tx1"/>
                </a:solidFill>
                <a:effectLst/>
                <a:latin typeface="Arial" panose="020B0604020202020204" pitchFamily="34" charset="0"/>
                <a:ea typeface="+mn-ea"/>
                <a:cs typeface="Arial" panose="020B0604020202020204" pitchFamily="34" charset="0"/>
              </a:rPr>
              <a:t>Söderlund</a:t>
            </a:r>
            <a:r>
              <a:rPr lang="en-GB" sz="1200" b="0" i="0" u="none" kern="1200" dirty="0">
                <a:solidFill>
                  <a:schemeClr val="tx1"/>
                </a:solidFill>
                <a:effectLst/>
                <a:latin typeface="Arial" panose="020B0604020202020204" pitchFamily="34" charset="0"/>
                <a:ea typeface="+mn-ea"/>
                <a:cs typeface="Arial" panose="020B0604020202020204" pitchFamily="34" charset="0"/>
              </a:rPr>
              <a:t> (2011). Oxford Handbook of Project </a:t>
            </a:r>
            <a:r>
              <a:rPr lang="en-GB" sz="1200" b="0" i="0" u="none" kern="1200" dirty="0" err="1">
                <a:solidFill>
                  <a:schemeClr val="tx1"/>
                </a:solidFill>
                <a:effectLst/>
                <a:latin typeface="Arial" panose="020B0604020202020204" pitchFamily="34" charset="0"/>
                <a:ea typeface="+mn-ea"/>
                <a:cs typeface="Arial" panose="020B0604020202020204" pitchFamily="34" charset="0"/>
              </a:rPr>
              <a:t>Managemennt</a:t>
            </a:r>
            <a:r>
              <a:rPr lang="en-GB" sz="1200" b="0" i="0" u="none" kern="1200" dirty="0">
                <a:solidFill>
                  <a:schemeClr val="tx1"/>
                </a:solidFill>
                <a:effectLst/>
                <a:latin typeface="Arial" panose="020B0604020202020204" pitchFamily="34" charset="0"/>
                <a:ea typeface="+mn-ea"/>
                <a:cs typeface="Arial" panose="020B0604020202020204" pitchFamily="34" charset="0"/>
              </a:rPr>
              <a:t>, sourced from: </a:t>
            </a:r>
            <a:r>
              <a:rPr lang="en-GB" b="0" i="0" u="non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https://www-oxfordhandbooks-com.ezproxy.uwtsd.ac.uk/view/10.1093/oxfordhb/9780199563142.001.0001/oxfordhb-9780199563142</a:t>
            </a:r>
            <a:endParaRPr lang="en-GB" b="0" i="0" u="non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endParaRPr>
          </a:p>
          <a:p>
            <a:pPr marL="228600" indent="-228600">
              <a:lnSpc>
                <a:spcPct val="150000"/>
              </a:lnSpc>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Quiggin, J. (1982). A theory of anticipated utility. Journal of Economic Behaviour &amp; Organization, 3(4), 323-343.Found at; </a:t>
            </a:r>
            <a:r>
              <a:rPr lang="en-GB" b="0" i="0" u="non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https://www.sciencedirect.com/science/article/abs/pii/0167268182900087</a:t>
            </a:r>
            <a:endParaRPr lang="en-GB" b="0" i="0" u="none" dirty="0">
              <a:effectLst/>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b="0" i="0" u="none" dirty="0">
                <a:effectLst/>
                <a:latin typeface="Arial" panose="020B0604020202020204" pitchFamily="34" charset="0"/>
                <a:cs typeface="Arial" panose="020B0604020202020204" pitchFamily="34" charset="0"/>
              </a:rPr>
              <a:t>John Spacey, (2015).10 types of Business Constraints. Retrieved from;  </a:t>
            </a:r>
            <a:r>
              <a:rPr lang="en-GB" b="0" i="0" u="non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https://simplicable.com/new/business-constraints</a:t>
            </a:r>
            <a:endParaRPr lang="en-GB" b="0" i="0" u="none" dirty="0">
              <a:effectLst/>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b="0" i="0" u="none" dirty="0">
                <a:effectLst/>
                <a:latin typeface="Arial" panose="020B0604020202020204" pitchFamily="34" charset="0"/>
                <a:cs typeface="Arial" panose="020B0604020202020204" pitchFamily="34" charset="0"/>
              </a:rPr>
              <a:t>Theory of fuzzy set, </a:t>
            </a:r>
            <a:r>
              <a:rPr lang="en-GB" b="0" i="0" u="none" dirty="0" err="1">
                <a:effectLst/>
                <a:latin typeface="Arial" panose="020B0604020202020204" pitchFamily="34" charset="0"/>
                <a:cs typeface="Arial" panose="020B0604020202020204" pitchFamily="34" charset="0"/>
              </a:rPr>
              <a:t>Lofti</a:t>
            </a:r>
            <a:r>
              <a:rPr lang="en-GB" b="0" i="0" u="none" dirty="0">
                <a:effectLst/>
                <a:latin typeface="Arial" panose="020B0604020202020204" pitchFamily="34" charset="0"/>
                <a:cs typeface="Arial" panose="020B0604020202020204" pitchFamily="34" charset="0"/>
              </a:rPr>
              <a:t> Zadeh,  (1965). - Eliyahu M. Goldratt 1984, Theory Of Constraints,  </a:t>
            </a:r>
            <a:r>
              <a:rPr lang="en-GB" sz="1200" b="0" i="0" u="none" kern="1200" dirty="0">
                <a:solidFill>
                  <a:schemeClr val="tx1"/>
                </a:solidFill>
                <a:effectLst/>
                <a:latin typeface="Arial" panose="020B0604020202020204" pitchFamily="34" charset="0"/>
                <a:ea typeface="+mn-ea"/>
                <a:cs typeface="Arial" panose="020B0604020202020204" pitchFamily="34" charset="0"/>
              </a:rPr>
              <a:t>Sourced from: International Journal of Project Management, Date: July 1, 2015 constructed article by </a:t>
            </a:r>
            <a:r>
              <a:rPr lang="en-GB" b="0" i="0" u="none" dirty="0">
                <a:effectLst/>
                <a:latin typeface="Arial" panose="020B0604020202020204" pitchFamily="34" charset="0"/>
                <a:cs typeface="Arial" panose="020B0604020202020204" pitchFamily="34" charset="0"/>
              </a:rPr>
              <a:t>Nathan Johnson , Todd Creasy , and Yang Fan</a:t>
            </a:r>
            <a:r>
              <a:rPr lang="en-GB" sz="1200" b="0" i="0" u="none" kern="1200" dirty="0">
                <a:solidFill>
                  <a:schemeClr val="tx1"/>
                </a:solidFill>
                <a:effectLst/>
                <a:latin typeface="Arial" panose="020B0604020202020204" pitchFamily="34" charset="0"/>
                <a:ea typeface="+mn-ea"/>
                <a:cs typeface="Arial" panose="020B0604020202020204" pitchFamily="34" charset="0"/>
              </a:rPr>
              <a:t>; </a:t>
            </a:r>
            <a:r>
              <a:rPr lang="en-GB" b="0" i="0" u="none" dirty="0">
                <a:effectLst/>
                <a:latin typeface="Arial" panose="020B0604020202020204" pitchFamily="34" charset="0"/>
                <a:cs typeface="Arial" panose="020B0604020202020204" pitchFamily="34" charset="0"/>
              </a:rPr>
              <a:t>Volume 7, Number 2. </a:t>
            </a:r>
            <a:r>
              <a:rPr lang="en-GB" sz="1200" b="0" i="0" u="none" kern="1200" dirty="0">
                <a:solidFill>
                  <a:schemeClr val="tx1"/>
                </a:solidFill>
                <a:effectLst/>
                <a:latin typeface="Arial" panose="020B0604020202020204" pitchFamily="34" charset="0"/>
                <a:ea typeface="+mn-ea"/>
                <a:cs typeface="Arial" panose="020B0604020202020204" pitchFamily="34" charset="0"/>
              </a:rPr>
              <a:t>  </a:t>
            </a:r>
            <a:r>
              <a:rPr lang="en-GB" b="0" i="0" u="none"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https://web-a-ebscohost-com.ezproxy.uwtsd.ac.uk/ehost/pdfviewer/pdfviewer?vid=1&amp;sid=71e029a2-fc8c-4d40-a51c-f0c56df8abd9%40sdc-v-sessmgr02</a:t>
            </a:r>
            <a:endParaRPr lang="en-GB" b="0" i="0" u="none" dirty="0">
              <a:effectLst/>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b="0" i="0" u="none" dirty="0">
                <a:effectLst/>
                <a:latin typeface="Arial" panose="020B0604020202020204" pitchFamily="34" charset="0"/>
                <a:cs typeface="Arial" panose="020B0604020202020204" pitchFamily="34" charset="0"/>
              </a:rPr>
              <a:t>Fahad </a:t>
            </a:r>
            <a:r>
              <a:rPr lang="en-GB" b="0" i="0" u="none" dirty="0" err="1">
                <a:effectLst/>
                <a:latin typeface="Arial" panose="020B0604020202020204" pitchFamily="34" charset="0"/>
                <a:cs typeface="Arial" panose="020B0604020202020204" pitchFamily="34" charset="0"/>
              </a:rPr>
              <a:t>Usmani</a:t>
            </a:r>
            <a:r>
              <a:rPr lang="en-GB" b="0" i="0" u="none" dirty="0">
                <a:effectLst/>
                <a:latin typeface="Arial" panose="020B0604020202020204" pitchFamily="34" charset="0"/>
                <a:cs typeface="Arial" panose="020B0604020202020204" pitchFamily="34" charset="0"/>
              </a:rPr>
              <a:t>. Stakeholder Register in Project Management  PM Study Circle, </a:t>
            </a:r>
            <a:r>
              <a:rPr lang="en-GB" b="0" i="0" u="none" dirty="0">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https://pmstudycircle.com/2012/06/stakeholder-register-project-management/</a:t>
            </a:r>
            <a:r>
              <a:rPr lang="en-GB" b="0" i="0" u="none" dirty="0">
                <a:effectLst/>
                <a:latin typeface="Arial" panose="020B0604020202020204" pitchFamily="34" charset="0"/>
                <a:cs typeface="Arial" panose="020B0604020202020204" pitchFamily="34" charset="0"/>
              </a:rPr>
              <a:t> </a:t>
            </a: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b="0" i="0" u="none" dirty="0">
                <a:effectLst/>
                <a:latin typeface="Arial" panose="020B0604020202020204" pitchFamily="34" charset="0"/>
                <a:cs typeface="Arial" panose="020B0604020202020204" pitchFamily="34" charset="0"/>
              </a:rPr>
              <a:t>Method123,</a:t>
            </a:r>
            <a:r>
              <a:rPr lang="en-GB" b="0" i="0" u="none" dirty="0">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https://www.method123.com/risk-management.php</a:t>
            </a:r>
            <a:endParaRPr lang="en-GB" b="0" i="0" u="none" dirty="0">
              <a:solidFill>
                <a:srgbClr val="FF0000"/>
              </a:solidFill>
              <a:effectLst/>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sz="1200" b="0" i="0" u="none" kern="1200" dirty="0">
                <a:solidFill>
                  <a:schemeClr val="tx1"/>
                </a:solidFill>
                <a:effectLst/>
                <a:latin typeface="Arial" panose="020B0604020202020204" pitchFamily="34" charset="0"/>
                <a:ea typeface="+mn-ea"/>
                <a:cs typeface="Arial" panose="020B0604020202020204" pitchFamily="34" charset="0"/>
              </a:rPr>
              <a:t>Journal </a:t>
            </a:r>
            <a:r>
              <a:rPr lang="en-GB" b="0" i="0" u="none" dirty="0">
                <a:effectLst/>
                <a:latin typeface="Arial" panose="020B0604020202020204" pitchFamily="34" charset="0"/>
                <a:cs typeface="Arial" panose="020B0604020202020204" pitchFamily="34" charset="0"/>
              </a:rPr>
              <a:t>of</a:t>
            </a:r>
            <a:r>
              <a:rPr lang="en-GB" sz="1200" b="0" i="0" u="none" kern="1200" dirty="0">
                <a:solidFill>
                  <a:schemeClr val="tx1"/>
                </a:solidFill>
                <a:effectLst/>
                <a:latin typeface="Arial" panose="020B0604020202020204" pitchFamily="34" charset="0"/>
                <a:ea typeface="+mn-ea"/>
                <a:cs typeface="Arial" panose="020B0604020202020204" pitchFamily="34" charset="0"/>
              </a:rPr>
              <a:t> Political Economy, 1972, Vol.80 (5), p.1056-1060 </a:t>
            </a:r>
            <a:r>
              <a:rPr lang="en-GB" b="0" i="0" u="none" dirty="0">
                <a:solidFill>
                  <a:srgbClr val="00B0F0"/>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https://www-jstor-org.ezproxy.uwtsd.ac.uk/stable/1830427?seq=1#metadata_info_tab_contents</a:t>
            </a:r>
            <a:endParaRPr lang="en-GB" sz="1200" b="0" i="0" u="none" kern="1200" dirty="0">
              <a:solidFill>
                <a:srgbClr val="00B0F0"/>
              </a:solidFill>
              <a:effectLst/>
              <a:latin typeface="Arial" panose="020B0604020202020204" pitchFamily="34" charset="0"/>
              <a:ea typeface="+mn-ea"/>
              <a:cs typeface="Arial" panose="020B0604020202020204" pitchFamily="34" charset="0"/>
            </a:endParaRPr>
          </a:p>
          <a:p>
            <a:pPr marL="228600" indent="-228600">
              <a:lnSpc>
                <a:spcPct val="150000"/>
              </a:lnSpc>
              <a:buFont typeface="+mj-lt"/>
              <a:buAutoNum type="arabicPeriod"/>
            </a:pPr>
            <a:endParaRPr lang="en-GB" b="0" i="0" u="none"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42807B5-F2C5-4D92-837B-2CD0D363E384}" type="slidenum">
              <a:rPr lang="en-GB" smtClean="0"/>
              <a:t>14</a:t>
            </a:fld>
            <a:endParaRPr lang="en-GB"/>
          </a:p>
        </p:txBody>
      </p:sp>
    </p:spTree>
    <p:extLst>
      <p:ext uri="{BB962C8B-B14F-4D97-AF65-F5344CB8AC3E}">
        <p14:creationId xmlns:p14="http://schemas.microsoft.com/office/powerpoint/2010/main" val="2290902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12/12/2019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6911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12/12/2019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7600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12/12/2019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7217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3094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9282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27776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30887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12/12/2019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4079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12/12/2019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90850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6924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12/12/2019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0819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12/12/2019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848618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3">
            <a:extLst>
              <a:ext uri="{FF2B5EF4-FFF2-40B4-BE49-F238E27FC236}">
                <a16:creationId xmlns:a16="http://schemas.microsoft.com/office/drawing/2014/main" id="{66F1F0F7-768C-445D-A482-FB044E87C031}"/>
              </a:ext>
            </a:extLst>
          </p:cNvPr>
          <p:cNvPicPr>
            <a:picLocks noChangeAspect="1"/>
          </p:cNvPicPr>
          <p:nvPr/>
        </p:nvPicPr>
        <p:blipFill rotWithShape="1">
          <a:blip r:embed="rId3"/>
          <a:srcRect b="15730"/>
          <a:stretch/>
        </p:blipFill>
        <p:spPr>
          <a:xfrm>
            <a:off x="20" y="10"/>
            <a:ext cx="12191980" cy="6857988"/>
          </a:xfrm>
          <a:prstGeom prst="rect">
            <a:avLst/>
          </a:prstGeom>
        </p:spPr>
      </p:pic>
      <p:sp>
        <p:nvSpPr>
          <p:cNvPr id="11" name="Rectangle 10">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1197"/>
            <a:ext cx="5009388" cy="57893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CFF23CE-B90F-418C-B7CA-2E5B1A17BCE9}"/>
              </a:ext>
            </a:extLst>
          </p:cNvPr>
          <p:cNvSpPr>
            <a:spLocks noGrp="1"/>
          </p:cNvSpPr>
          <p:nvPr>
            <p:ph type="ctrTitle"/>
          </p:nvPr>
        </p:nvSpPr>
        <p:spPr>
          <a:xfrm>
            <a:off x="837126" y="1419225"/>
            <a:ext cx="4320227" cy="2395117"/>
          </a:xfrm>
        </p:spPr>
        <p:txBody>
          <a:bodyPr>
            <a:normAutofit/>
          </a:bodyPr>
          <a:lstStyle/>
          <a:p>
            <a:r>
              <a:rPr lang="en-GB" sz="4000" b="1" dirty="0">
                <a:solidFill>
                  <a:srgbClr val="FFFFFF"/>
                </a:solidFill>
              </a:rPr>
              <a:t>Project Management for Sustainability</a:t>
            </a:r>
            <a:endParaRPr lang="en-GB" sz="4000" dirty="0">
              <a:solidFill>
                <a:srgbClr val="FFFFFF"/>
              </a:solidFill>
            </a:endParaRPr>
          </a:p>
        </p:txBody>
      </p:sp>
      <p:sp>
        <p:nvSpPr>
          <p:cNvPr id="3" name="Subtitle 2">
            <a:extLst>
              <a:ext uri="{FF2B5EF4-FFF2-40B4-BE49-F238E27FC236}">
                <a16:creationId xmlns:a16="http://schemas.microsoft.com/office/drawing/2014/main" id="{8621CCF2-853F-42DC-9B82-E39493033A2E}"/>
              </a:ext>
            </a:extLst>
          </p:cNvPr>
          <p:cNvSpPr>
            <a:spLocks noGrp="1"/>
          </p:cNvSpPr>
          <p:nvPr>
            <p:ph type="subTitle" idx="1"/>
          </p:nvPr>
        </p:nvSpPr>
        <p:spPr>
          <a:xfrm>
            <a:off x="837126" y="3824577"/>
            <a:ext cx="4320228" cy="1614198"/>
          </a:xfrm>
        </p:spPr>
        <p:txBody>
          <a:bodyPr>
            <a:normAutofit fontScale="70000" lnSpcReduction="20000"/>
          </a:bodyPr>
          <a:lstStyle/>
          <a:p>
            <a:r>
              <a:rPr lang="en-GB" sz="1800" b="1" dirty="0">
                <a:solidFill>
                  <a:srgbClr val="FFFFFF">
                    <a:alpha val="75000"/>
                  </a:srgbClr>
                </a:solidFill>
              </a:rPr>
              <a:t>Module code: BMSP5008</a:t>
            </a:r>
          </a:p>
          <a:p>
            <a:endParaRPr lang="en-GB" sz="1800" b="1" dirty="0">
              <a:solidFill>
                <a:srgbClr val="FFFFFF">
                  <a:alpha val="75000"/>
                </a:srgbClr>
              </a:solidFill>
            </a:endParaRPr>
          </a:p>
          <a:p>
            <a:endParaRPr lang="en-GB" sz="1800" b="1" dirty="0">
              <a:solidFill>
                <a:srgbClr val="FFFFFF">
                  <a:alpha val="75000"/>
                </a:srgbClr>
              </a:solidFill>
            </a:endParaRPr>
          </a:p>
          <a:p>
            <a:endParaRPr lang="en-GB" sz="1800" b="1" dirty="0">
              <a:solidFill>
                <a:srgbClr val="FFFFFF">
                  <a:alpha val="75000"/>
                </a:srgbClr>
              </a:solidFill>
            </a:endParaRPr>
          </a:p>
          <a:p>
            <a:r>
              <a:rPr lang="en-GB" sz="1800" b="1" dirty="0">
                <a:solidFill>
                  <a:srgbClr val="FFFFFF">
                    <a:alpha val="75000"/>
                  </a:srgbClr>
                </a:solidFill>
              </a:rPr>
              <a:t>By; Brendan parker.</a:t>
            </a:r>
          </a:p>
        </p:txBody>
      </p:sp>
    </p:spTree>
    <p:extLst>
      <p:ext uri="{BB962C8B-B14F-4D97-AF65-F5344CB8AC3E}">
        <p14:creationId xmlns:p14="http://schemas.microsoft.com/office/powerpoint/2010/main" val="3830173882"/>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6E9247-DEF8-49A5-9235-93C6BDCF8A41}"/>
              </a:ext>
            </a:extLst>
          </p:cNvPr>
          <p:cNvSpPr txBox="1"/>
          <p:nvPr/>
        </p:nvSpPr>
        <p:spPr>
          <a:xfrm>
            <a:off x="521677" y="894019"/>
            <a:ext cx="10861431" cy="584775"/>
          </a:xfrm>
          <a:prstGeom prst="rect">
            <a:avLst/>
          </a:prstGeom>
          <a:noFill/>
        </p:spPr>
        <p:txBody>
          <a:bodyPr wrap="square" rtlCol="0">
            <a:spAutoFit/>
          </a:bodyPr>
          <a:lstStyle/>
          <a:p>
            <a:pPr algn="ctr"/>
            <a:r>
              <a:rPr lang="en-GB" sz="3200" dirty="0"/>
              <a:t>Definition Of Project Management</a:t>
            </a:r>
          </a:p>
        </p:txBody>
      </p:sp>
      <p:sp>
        <p:nvSpPr>
          <p:cNvPr id="3" name="TextBox 2">
            <a:extLst>
              <a:ext uri="{FF2B5EF4-FFF2-40B4-BE49-F238E27FC236}">
                <a16:creationId xmlns:a16="http://schemas.microsoft.com/office/drawing/2014/main" id="{62370B5D-74FA-414B-B3F1-66D2FCCE4157}"/>
              </a:ext>
            </a:extLst>
          </p:cNvPr>
          <p:cNvSpPr txBox="1"/>
          <p:nvPr/>
        </p:nvSpPr>
        <p:spPr>
          <a:xfrm>
            <a:off x="521677" y="1690261"/>
            <a:ext cx="11148646" cy="646331"/>
          </a:xfrm>
          <a:prstGeom prst="rect">
            <a:avLst/>
          </a:prstGeom>
          <a:noFill/>
        </p:spPr>
        <p:txBody>
          <a:bodyPr wrap="square" rtlCol="0">
            <a:spAutoFit/>
          </a:bodyPr>
          <a:lstStyle/>
          <a:p>
            <a:r>
              <a:rPr lang="en-GB" dirty="0"/>
              <a:t>Tis the practice of  resourcefully  applying  ;  plan, monitor, implement and analysation performance. </a:t>
            </a:r>
          </a:p>
          <a:p>
            <a:r>
              <a:rPr lang="en-GB" dirty="0"/>
              <a:t>What are considered when controlling a project?</a:t>
            </a:r>
          </a:p>
        </p:txBody>
      </p:sp>
      <p:sp>
        <p:nvSpPr>
          <p:cNvPr id="4" name="TextBox 3">
            <a:extLst>
              <a:ext uri="{FF2B5EF4-FFF2-40B4-BE49-F238E27FC236}">
                <a16:creationId xmlns:a16="http://schemas.microsoft.com/office/drawing/2014/main" id="{D4ED0911-9598-4E42-9888-40AB306800A4}"/>
              </a:ext>
            </a:extLst>
          </p:cNvPr>
          <p:cNvSpPr txBox="1"/>
          <p:nvPr/>
        </p:nvSpPr>
        <p:spPr>
          <a:xfrm>
            <a:off x="521677" y="2422610"/>
            <a:ext cx="7379677" cy="2862322"/>
          </a:xfrm>
          <a:prstGeom prst="rect">
            <a:avLst/>
          </a:prstGeom>
          <a:noFill/>
        </p:spPr>
        <p:txBody>
          <a:bodyPr wrap="square" rtlCol="0">
            <a:spAutoFit/>
          </a:bodyPr>
          <a:lstStyle/>
          <a:p>
            <a:endParaRPr lang="en-GB" dirty="0"/>
          </a:p>
          <a:p>
            <a:pPr marL="285750" indent="-285750">
              <a:buFont typeface="Wingdings" panose="05000000000000000000" pitchFamily="2" charset="2"/>
              <a:buChar char="ü"/>
            </a:pPr>
            <a:r>
              <a:rPr lang="en-GB" dirty="0"/>
              <a:t>Leadership</a:t>
            </a:r>
          </a:p>
          <a:p>
            <a:pPr marL="285750" indent="-285750">
              <a:buFont typeface="Wingdings" panose="05000000000000000000" pitchFamily="2" charset="2"/>
              <a:buChar char="ü"/>
            </a:pPr>
            <a:r>
              <a:rPr lang="en-GB" dirty="0"/>
              <a:t>Plan </a:t>
            </a:r>
          </a:p>
          <a:p>
            <a:pPr marL="285750" indent="-285750">
              <a:buFont typeface="Wingdings" panose="05000000000000000000" pitchFamily="2" charset="2"/>
              <a:buChar char="ü"/>
            </a:pPr>
            <a:r>
              <a:rPr lang="en-GB" dirty="0"/>
              <a:t>Outline risks</a:t>
            </a:r>
          </a:p>
          <a:p>
            <a:pPr marL="285750" indent="-285750">
              <a:buFont typeface="Wingdings" panose="05000000000000000000" pitchFamily="2" charset="2"/>
              <a:buChar char="ü"/>
            </a:pPr>
            <a:r>
              <a:rPr lang="en-GB" dirty="0"/>
              <a:t>Cooperation and collaboration </a:t>
            </a:r>
          </a:p>
          <a:p>
            <a:pPr marL="285750" indent="-285750">
              <a:buFont typeface="Wingdings" panose="05000000000000000000" pitchFamily="2" charset="2"/>
              <a:buChar char="ü"/>
            </a:pPr>
            <a:r>
              <a:rPr lang="en-GB" dirty="0"/>
              <a:t>Implement </a:t>
            </a:r>
          </a:p>
          <a:p>
            <a:pPr marL="285750" indent="-285750">
              <a:buFont typeface="Wingdings" panose="05000000000000000000" pitchFamily="2" charset="2"/>
              <a:buChar char="ü"/>
            </a:pPr>
            <a:r>
              <a:rPr lang="en-GB" dirty="0"/>
              <a:t>Resolve problems</a:t>
            </a:r>
          </a:p>
          <a:p>
            <a:pPr marL="285750" indent="-285750">
              <a:buFont typeface="Wingdings" panose="05000000000000000000" pitchFamily="2" charset="2"/>
              <a:buChar char="ü"/>
            </a:pPr>
            <a:r>
              <a:rPr lang="en-GB" dirty="0"/>
              <a:t>Tracking resources (expense, time, performance)</a:t>
            </a:r>
          </a:p>
          <a:p>
            <a:pPr marL="285750" indent="-285750">
              <a:buFont typeface="Wingdings" panose="05000000000000000000" pitchFamily="2" charset="2"/>
              <a:buChar char="ü"/>
            </a:pPr>
            <a:r>
              <a:rPr lang="en-GB" dirty="0"/>
              <a:t>Analyse </a:t>
            </a:r>
          </a:p>
          <a:p>
            <a:pPr marL="285750" indent="-285750">
              <a:buFont typeface="Wingdings" panose="05000000000000000000" pitchFamily="2" charset="2"/>
              <a:buChar char="ü"/>
            </a:pPr>
            <a:r>
              <a:rPr lang="en-GB" dirty="0"/>
              <a:t>Closure</a:t>
            </a:r>
          </a:p>
        </p:txBody>
      </p:sp>
      <p:pic>
        <p:nvPicPr>
          <p:cNvPr id="4100" name="Picture 4" descr="Image result for project management concepts">
            <a:extLst>
              <a:ext uri="{FF2B5EF4-FFF2-40B4-BE49-F238E27FC236}">
                <a16:creationId xmlns:a16="http://schemas.microsoft.com/office/drawing/2014/main" id="{17D09439-B083-44C4-8A88-5C4C063DF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4923" y="2803940"/>
            <a:ext cx="5216769" cy="3692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2549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100"/>
                                        </p:tgtEl>
                                        <p:attrNameLst>
                                          <p:attrName>style.visibility</p:attrName>
                                        </p:attrNameLst>
                                      </p:cBhvr>
                                      <p:to>
                                        <p:strVal val="visible"/>
                                      </p:to>
                                    </p:set>
                                    <p:animEffect transition="in" filter="circle(in)">
                                      <p:cBhvr>
                                        <p:cTn id="17" dur="2000"/>
                                        <p:tgtEl>
                                          <p:spTgt spid="4100"/>
                                        </p:tgtEl>
                                      </p:cBhvr>
                                    </p:animEffect>
                                  </p:childTnLst>
                                </p:cTn>
                              </p:par>
                              <p:par>
                                <p:cTn id="18" presetID="1" presetClass="entr" presetSubtype="0" fill="hold" nodeType="with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 calcmode="lin" valueType="num">
                                      <p:cBhvr additive="base">
                                        <p:cTn id="24"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 calcmode="lin" valueType="num">
                                      <p:cBhvr additive="base">
                                        <p:cTn id="30"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 calcmode="lin" valueType="num">
                                      <p:cBhvr additive="base">
                                        <p:cTn id="36"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fade">
                                      <p:cBhvr>
                                        <p:cTn id="42" dur="1000"/>
                                        <p:tgtEl>
                                          <p:spTgt spid="4">
                                            <p:txEl>
                                              <p:pRg st="6" end="6"/>
                                            </p:txEl>
                                          </p:spTgt>
                                        </p:tgtEl>
                                      </p:cBhvr>
                                    </p:animEffect>
                                    <p:anim calcmode="lin" valueType="num">
                                      <p:cBhvr>
                                        <p:cTn id="4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fade">
                                      <p:cBhvr>
                                        <p:cTn id="47" dur="1000"/>
                                        <p:tgtEl>
                                          <p:spTgt spid="4">
                                            <p:txEl>
                                              <p:pRg st="7" end="7"/>
                                            </p:txEl>
                                          </p:spTgt>
                                        </p:tgtEl>
                                      </p:cBhvr>
                                    </p:animEffect>
                                    <p:anim calcmode="lin" valueType="num">
                                      <p:cBhvr>
                                        <p:cTn id="48"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7" end="7"/>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4">
                                            <p:txEl>
                                              <p:pRg st="8" end="8"/>
                                            </p:txEl>
                                          </p:spTgt>
                                        </p:tgtEl>
                                        <p:attrNameLst>
                                          <p:attrName>style.visibility</p:attrName>
                                        </p:attrNameLst>
                                      </p:cBhvr>
                                      <p:to>
                                        <p:strVal val="visible"/>
                                      </p:to>
                                    </p:set>
                                    <p:animEffect transition="in" filter="fade">
                                      <p:cBhvr>
                                        <p:cTn id="52" dur="1000"/>
                                        <p:tgtEl>
                                          <p:spTgt spid="4">
                                            <p:txEl>
                                              <p:pRg st="8" end="8"/>
                                            </p:txEl>
                                          </p:spTgt>
                                        </p:tgtEl>
                                      </p:cBhvr>
                                    </p:animEffect>
                                    <p:anim calcmode="lin" valueType="num">
                                      <p:cBhvr>
                                        <p:cTn id="53"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4" dur="1000" fill="hold"/>
                                        <p:tgtEl>
                                          <p:spTgt spid="4">
                                            <p:txEl>
                                              <p:pRg st="8" end="8"/>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4">
                                            <p:txEl>
                                              <p:pRg st="9" end="9"/>
                                            </p:txEl>
                                          </p:spTgt>
                                        </p:tgtEl>
                                        <p:attrNameLst>
                                          <p:attrName>style.visibility</p:attrName>
                                        </p:attrNameLst>
                                      </p:cBhvr>
                                      <p:to>
                                        <p:strVal val="visible"/>
                                      </p:to>
                                    </p:set>
                                    <p:animEffect transition="in" filter="fade">
                                      <p:cBhvr>
                                        <p:cTn id="57" dur="1000"/>
                                        <p:tgtEl>
                                          <p:spTgt spid="4">
                                            <p:txEl>
                                              <p:pRg st="9" end="9"/>
                                            </p:txEl>
                                          </p:spTgt>
                                        </p:tgtEl>
                                      </p:cBhvr>
                                    </p:animEffect>
                                    <p:anim calcmode="lin" valueType="num">
                                      <p:cBhvr>
                                        <p:cTn id="58"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nodeType="clickEffect">
                                  <p:stCondLst>
                                    <p:cond delay="0"/>
                                  </p:stCondLst>
                                  <p:childTnLst>
                                    <p:set>
                                      <p:cBhvr>
                                        <p:cTn id="63"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CA59BF9-6B4A-4513-A761-F0F7B7651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98C949DA-AD3D-4D8C-8B43-091F8E8B2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199632"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B3AAE564-1BB5-4C9F-815D-432D99AFB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6079" y="453643"/>
            <a:ext cx="5010912"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4" name="Rectangle 33">
            <a:extLst>
              <a:ext uri="{FF2B5EF4-FFF2-40B4-BE49-F238E27FC236}">
                <a16:creationId xmlns:a16="http://schemas.microsoft.com/office/drawing/2014/main" id="{6DB34C8E-19EE-4246-8A53-5C278DB44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See the source image">
            <a:extLst>
              <a:ext uri="{FF2B5EF4-FFF2-40B4-BE49-F238E27FC236}">
                <a16:creationId xmlns:a16="http://schemas.microsoft.com/office/drawing/2014/main" id="{8C2C58F5-A812-4C31-9FB8-9B7BE3523E49}"/>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392988" y="1146006"/>
            <a:ext cx="6199633" cy="5029453"/>
          </a:xfrm>
          <a:prstGeom prst="rect">
            <a:avLst/>
          </a:prstGeom>
          <a:noFill/>
        </p:spPr>
      </p:pic>
      <p:sp>
        <p:nvSpPr>
          <p:cNvPr id="36" name="Rectangle 35">
            <a:extLst>
              <a:ext uri="{FF2B5EF4-FFF2-40B4-BE49-F238E27FC236}">
                <a16:creationId xmlns:a16="http://schemas.microsoft.com/office/drawing/2014/main" id="{CF766FAB-51B8-4B1C-A418-CDF2F6C0F1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6079"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TextBox 17">
            <a:extLst>
              <a:ext uri="{FF2B5EF4-FFF2-40B4-BE49-F238E27FC236}">
                <a16:creationId xmlns:a16="http://schemas.microsoft.com/office/drawing/2014/main" id="{DD3F6282-3B1B-4EE4-BCF3-E7C31482D225}"/>
              </a:ext>
            </a:extLst>
          </p:cNvPr>
          <p:cNvSpPr txBox="1"/>
          <p:nvPr/>
        </p:nvSpPr>
        <p:spPr>
          <a:xfrm>
            <a:off x="446533" y="601200"/>
            <a:ext cx="5649467" cy="369332"/>
          </a:xfrm>
          <a:prstGeom prst="rect">
            <a:avLst/>
          </a:prstGeom>
          <a:noFill/>
        </p:spPr>
        <p:txBody>
          <a:bodyPr wrap="square" rtlCol="0">
            <a:spAutoFit/>
          </a:bodyPr>
          <a:lstStyle/>
          <a:p>
            <a:r>
              <a:rPr lang="en-GB" dirty="0"/>
              <a:t>PROJECT LIFECYCLE THEORY:</a:t>
            </a:r>
          </a:p>
        </p:txBody>
      </p:sp>
      <p:sp>
        <p:nvSpPr>
          <p:cNvPr id="2" name="TextBox 1">
            <a:extLst>
              <a:ext uri="{FF2B5EF4-FFF2-40B4-BE49-F238E27FC236}">
                <a16:creationId xmlns:a16="http://schemas.microsoft.com/office/drawing/2014/main" id="{2CFA652B-1829-4499-B594-409D98B58D33}"/>
              </a:ext>
            </a:extLst>
          </p:cNvPr>
          <p:cNvSpPr txBox="1"/>
          <p:nvPr/>
        </p:nvSpPr>
        <p:spPr>
          <a:xfrm>
            <a:off x="6916315" y="1588666"/>
            <a:ext cx="4065273" cy="5078313"/>
          </a:xfrm>
          <a:prstGeom prst="rect">
            <a:avLst/>
          </a:prstGeom>
          <a:noFill/>
        </p:spPr>
        <p:txBody>
          <a:bodyPr wrap="square" rtlCol="0">
            <a:spAutoFit/>
          </a:bodyPr>
          <a:lstStyle/>
          <a:p>
            <a:pPr marL="342900" indent="-342900">
              <a:buFont typeface="+mj-lt"/>
              <a:buAutoNum type="arabicPeriod"/>
            </a:pPr>
            <a:r>
              <a:rPr lang="en-GB" dirty="0">
                <a:solidFill>
                  <a:schemeClr val="bg1"/>
                </a:solidFill>
              </a:rPr>
              <a:t>Initiation - Investigates project feasibility, identification deliverables. </a:t>
            </a: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Planning  – is the ability to schedule deadlines, expenses, resources and possible risks.</a:t>
            </a: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rgbClr val="FFFFFF"/>
                </a:solidFill>
              </a:rPr>
              <a:t>Execution –  Explaining tasks, contacting clients, . </a:t>
            </a:r>
            <a:r>
              <a:rPr lang="en-GB" dirty="0">
                <a:solidFill>
                  <a:schemeClr val="bg1"/>
                </a:solidFill>
              </a:rPr>
              <a:t>Concentrating on communication and manufacture of the product. </a:t>
            </a: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rgbClr val="FFFFFF"/>
                </a:solidFill>
              </a:rPr>
              <a:t>Closure – Is the analyses of performance. For example,  did the execution go to plan?</a:t>
            </a:r>
          </a:p>
          <a:p>
            <a:endParaRPr lang="en-GB" dirty="0">
              <a:solidFill>
                <a:schemeClr val="bg1"/>
              </a:solidFill>
            </a:endParaRPr>
          </a:p>
          <a:p>
            <a:pPr marL="342900" indent="-342900">
              <a:buAutoNum type="arabicPeriod"/>
            </a:pPr>
            <a:endParaRPr lang="en-GB" dirty="0">
              <a:solidFill>
                <a:schemeClr val="bg1"/>
              </a:solidFill>
            </a:endParaRPr>
          </a:p>
          <a:p>
            <a:endParaRPr lang="en-GB" dirty="0"/>
          </a:p>
        </p:txBody>
      </p:sp>
      <p:sp>
        <p:nvSpPr>
          <p:cNvPr id="3" name="TextBox 2">
            <a:extLst>
              <a:ext uri="{FF2B5EF4-FFF2-40B4-BE49-F238E27FC236}">
                <a16:creationId xmlns:a16="http://schemas.microsoft.com/office/drawing/2014/main" id="{77CD396F-7DA6-4D78-8DCC-1407B510434E}"/>
              </a:ext>
            </a:extLst>
          </p:cNvPr>
          <p:cNvSpPr txBox="1"/>
          <p:nvPr/>
        </p:nvSpPr>
        <p:spPr>
          <a:xfrm>
            <a:off x="7022995" y="822841"/>
            <a:ext cx="4400740" cy="646331"/>
          </a:xfrm>
          <a:prstGeom prst="rect">
            <a:avLst/>
          </a:prstGeom>
          <a:noFill/>
        </p:spPr>
        <p:txBody>
          <a:bodyPr wrap="square" rtlCol="0">
            <a:spAutoFit/>
          </a:bodyPr>
          <a:lstStyle/>
          <a:p>
            <a:r>
              <a:rPr lang="en-GB" dirty="0">
                <a:solidFill>
                  <a:schemeClr val="bg1"/>
                </a:solidFill>
              </a:rPr>
              <a:t>Project lifecycle is broken-down into four phases;</a:t>
            </a:r>
          </a:p>
        </p:txBody>
      </p:sp>
    </p:spTree>
    <p:extLst>
      <p:ext uri="{BB962C8B-B14F-4D97-AF65-F5344CB8AC3E}">
        <p14:creationId xmlns:p14="http://schemas.microsoft.com/office/powerpoint/2010/main" val="8591853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ppt_x"/>
                                          </p:val>
                                        </p:tav>
                                        <p:tav tm="100000">
                                          <p:val>
                                            <p:strVal val="#ppt_x"/>
                                          </p:val>
                                        </p:tav>
                                      </p:tavLst>
                                    </p:anim>
                                    <p:anim calcmode="lin" valueType="num">
                                      <p:cBhvr additive="base">
                                        <p:cTn id="2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B6E18-17FB-404B-8174-7F57D6162D9C}"/>
              </a:ext>
            </a:extLst>
          </p:cNvPr>
          <p:cNvSpPr>
            <a:spLocks noGrp="1"/>
          </p:cNvSpPr>
          <p:nvPr>
            <p:ph type="title"/>
          </p:nvPr>
        </p:nvSpPr>
        <p:spPr>
          <a:xfrm>
            <a:off x="610097" y="1257197"/>
            <a:ext cx="11029616" cy="988332"/>
          </a:xfrm>
        </p:spPr>
        <p:txBody>
          <a:bodyPr>
            <a:normAutofit fontScale="90000"/>
          </a:bodyPr>
          <a:lstStyle/>
          <a:p>
            <a:r>
              <a:rPr lang="en-GB" dirty="0">
                <a:latin typeface="Ebrima" panose="02000000000000000000" pitchFamily="2" charset="0"/>
                <a:ea typeface="Ebrima" panose="02000000000000000000" pitchFamily="2" charset="0"/>
                <a:cs typeface="Ebrima" panose="02000000000000000000" pitchFamily="2" charset="0"/>
              </a:rPr>
              <a:t>THEORIES APPLIED TO PROJECT MANAGEMENT</a:t>
            </a:r>
            <a:br>
              <a:rPr lang="en-GB" dirty="0"/>
            </a:br>
            <a:br>
              <a:rPr lang="en-GB" dirty="0"/>
            </a:br>
            <a:endParaRPr lang="en-GB" dirty="0"/>
          </a:p>
        </p:txBody>
      </p:sp>
      <p:sp>
        <p:nvSpPr>
          <p:cNvPr id="5" name="Text Placeholder 4">
            <a:extLst>
              <a:ext uri="{FF2B5EF4-FFF2-40B4-BE49-F238E27FC236}">
                <a16:creationId xmlns:a16="http://schemas.microsoft.com/office/drawing/2014/main" id="{C64AA180-264D-4977-A5EC-81979E50D824}"/>
              </a:ext>
            </a:extLst>
          </p:cNvPr>
          <p:cNvSpPr>
            <a:spLocks noGrp="1"/>
          </p:cNvSpPr>
          <p:nvPr>
            <p:ph type="body" sz="quarter" idx="3"/>
          </p:nvPr>
        </p:nvSpPr>
        <p:spPr>
          <a:xfrm>
            <a:off x="358392" y="1751363"/>
            <a:ext cx="6096000" cy="4414421"/>
          </a:xfrm>
        </p:spPr>
        <p:txBody>
          <a:bodyPr/>
          <a:lstStyle/>
          <a:p>
            <a:pPr marL="457200" indent="-457200">
              <a:buFont typeface="+mj-lt"/>
              <a:buAutoNum type="arabicPeriod"/>
            </a:pPr>
            <a:r>
              <a:rPr lang="en-GB" dirty="0"/>
              <a:t>Utility  - Measures between consumption of goods.  For example, market research analyses brand-preference – “ Evaluation of choice, what makes a brand better?”</a:t>
            </a:r>
          </a:p>
          <a:p>
            <a:pPr marL="457200" indent="-457200">
              <a:buFont typeface="+mj-lt"/>
              <a:buAutoNum type="arabicPeriod"/>
            </a:pPr>
            <a:endParaRPr lang="en-GB" dirty="0"/>
          </a:p>
          <a:p>
            <a:pPr marL="457200" indent="-457200">
              <a:buFont typeface="+mj-lt"/>
              <a:buAutoNum type="arabicPeriod"/>
            </a:pPr>
            <a:r>
              <a:rPr lang="en-GB" dirty="0"/>
              <a:t>Constraints –  Managing limited resources and workflows. For example a restriction of time.</a:t>
            </a:r>
          </a:p>
          <a:p>
            <a:pPr marL="457200" indent="-457200">
              <a:buFont typeface="+mj-lt"/>
              <a:buAutoNum type="arabicPeriod"/>
            </a:pPr>
            <a:endParaRPr lang="en-GB" dirty="0"/>
          </a:p>
          <a:p>
            <a:pPr marL="457200" indent="-457200">
              <a:buFont typeface="+mj-lt"/>
              <a:buAutoNum type="arabicPeriod"/>
            </a:pPr>
            <a:r>
              <a:rPr lang="en-GB" dirty="0"/>
              <a:t>Stakeholder  Theory  -  is a Management of communication and  addressing requirements, morals and values  shared by stakeholders.</a:t>
            </a:r>
          </a:p>
        </p:txBody>
      </p:sp>
      <p:pic>
        <p:nvPicPr>
          <p:cNvPr id="8" name="Content Placeholder 7">
            <a:extLst>
              <a:ext uri="{FF2B5EF4-FFF2-40B4-BE49-F238E27FC236}">
                <a16:creationId xmlns:a16="http://schemas.microsoft.com/office/drawing/2014/main" id="{8A15AB94-F531-45D9-8064-8588A4E8F2E4}"/>
              </a:ext>
            </a:extLst>
          </p:cNvPr>
          <p:cNvPicPr>
            <a:picLocks noGrp="1" noChangeAspect="1"/>
          </p:cNvPicPr>
          <p:nvPr>
            <p:ph sz="half" idx="2"/>
          </p:nvPr>
        </p:nvPicPr>
        <p:blipFill rotWithShape="1">
          <a:blip r:embed="rId3"/>
          <a:srcRect l="24844" t="25039" r="16915" b="7688"/>
          <a:stretch/>
        </p:blipFill>
        <p:spPr>
          <a:xfrm>
            <a:off x="6124905" y="1566909"/>
            <a:ext cx="5863753" cy="4598875"/>
          </a:xfrm>
          <a:prstGeom prst="rect">
            <a:avLst/>
          </a:prstGeom>
        </p:spPr>
      </p:pic>
    </p:spTree>
    <p:extLst>
      <p:ext uri="{BB962C8B-B14F-4D97-AF65-F5344CB8AC3E}">
        <p14:creationId xmlns:p14="http://schemas.microsoft.com/office/powerpoint/2010/main" val="18839477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randombar(horizontal)">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5"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2000"/>
                                        <p:tgtEl>
                                          <p:spTgt spid="8"/>
                                        </p:tgtEl>
                                      </p:cBhvr>
                                    </p:animEffect>
                                    <p:anim calcmode="lin" valueType="num">
                                      <p:cBhvr>
                                        <p:cTn id="23" dur="2000" fill="hold"/>
                                        <p:tgtEl>
                                          <p:spTgt spid="8"/>
                                        </p:tgtEl>
                                        <p:attrNameLst>
                                          <p:attrName>ppt_w</p:attrName>
                                        </p:attrNameLst>
                                      </p:cBhvr>
                                      <p:tavLst>
                                        <p:tav tm="0" fmla="#ppt_w*sin(2.5*pi*$)">
                                          <p:val>
                                            <p:fltVal val="0"/>
                                          </p:val>
                                        </p:tav>
                                        <p:tav tm="100000">
                                          <p:val>
                                            <p:fltVal val="1"/>
                                          </p:val>
                                        </p:tav>
                                      </p:tavLst>
                                    </p:anim>
                                    <p:anim calcmode="lin" valueType="num">
                                      <p:cBhvr>
                                        <p:cTn id="24"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B9E4004-17F4-43ED-B14E-67FCD3E9D3BC}"/>
              </a:ext>
            </a:extLst>
          </p:cNvPr>
          <p:cNvSpPr>
            <a:spLocks noGrp="1"/>
          </p:cNvSpPr>
          <p:nvPr>
            <p:ph type="body" sz="half" idx="2"/>
          </p:nvPr>
        </p:nvSpPr>
        <p:spPr>
          <a:xfrm>
            <a:off x="581191" y="5628478"/>
            <a:ext cx="11029617" cy="998148"/>
          </a:xfrm>
        </p:spPr>
        <p:txBody>
          <a:bodyPr>
            <a:normAutofit/>
          </a:bodyPr>
          <a:lstStyle/>
          <a:p>
            <a:r>
              <a:rPr lang="en-GB" sz="2000" dirty="0"/>
              <a:t>Stakeholders are individuals that can affect the project either Internal and external sources.</a:t>
            </a:r>
          </a:p>
          <a:p>
            <a:endParaRPr lang="en-GB" dirty="0"/>
          </a:p>
        </p:txBody>
      </p:sp>
      <p:pic>
        <p:nvPicPr>
          <p:cNvPr id="5" name="Picture 4">
            <a:extLst>
              <a:ext uri="{FF2B5EF4-FFF2-40B4-BE49-F238E27FC236}">
                <a16:creationId xmlns:a16="http://schemas.microsoft.com/office/drawing/2014/main" id="{0F48CC08-2321-45DE-818A-0CB10650BE00}"/>
              </a:ext>
            </a:extLst>
          </p:cNvPr>
          <p:cNvPicPr>
            <a:picLocks noChangeAspect="1"/>
          </p:cNvPicPr>
          <p:nvPr/>
        </p:nvPicPr>
        <p:blipFill>
          <a:blip r:embed="rId3"/>
          <a:stretch>
            <a:fillRect/>
          </a:stretch>
        </p:blipFill>
        <p:spPr>
          <a:xfrm>
            <a:off x="4644732" y="914400"/>
            <a:ext cx="7212029" cy="4469130"/>
          </a:xfrm>
          <a:prstGeom prst="rect">
            <a:avLst/>
          </a:prstGeom>
        </p:spPr>
      </p:pic>
      <p:sp>
        <p:nvSpPr>
          <p:cNvPr id="6" name="Rectangle 5">
            <a:extLst>
              <a:ext uri="{FF2B5EF4-FFF2-40B4-BE49-F238E27FC236}">
                <a16:creationId xmlns:a16="http://schemas.microsoft.com/office/drawing/2014/main" id="{BBB16C87-BBB5-4F14-A2C8-0EDE24668C12}"/>
              </a:ext>
            </a:extLst>
          </p:cNvPr>
          <p:cNvSpPr/>
          <p:nvPr/>
        </p:nvSpPr>
        <p:spPr>
          <a:xfrm>
            <a:off x="655320" y="1658422"/>
            <a:ext cx="4707113" cy="3877985"/>
          </a:xfrm>
          <a:prstGeom prst="rect">
            <a:avLst/>
          </a:prstGeom>
        </p:spPr>
        <p:txBody>
          <a:bodyPr wrap="square">
            <a:spAutoFit/>
          </a:bodyPr>
          <a:lstStyle/>
          <a:p>
            <a:pPr algn="ctr"/>
            <a:endParaRPr lang="en-GB" sz="2400" u="sng" dirty="0"/>
          </a:p>
          <a:p>
            <a:pPr marL="342900" indent="-342900">
              <a:buFont typeface="Arial" panose="020B0604020202020204" pitchFamily="34" charset="0"/>
              <a:buChar char="•"/>
            </a:pPr>
            <a:r>
              <a:rPr lang="en-GB" sz="2400" dirty="0"/>
              <a:t>Project team</a:t>
            </a:r>
          </a:p>
          <a:p>
            <a:pPr marL="342900" indent="-342900">
              <a:buFont typeface="Arial" panose="020B0604020202020204" pitchFamily="34" charset="0"/>
              <a:buChar char="•"/>
            </a:pPr>
            <a:r>
              <a:rPr lang="en-GB" sz="2400" dirty="0"/>
              <a:t>Investors </a:t>
            </a:r>
          </a:p>
          <a:p>
            <a:pPr marL="342900" indent="-342900">
              <a:buFont typeface="Arial" panose="020B0604020202020204" pitchFamily="34" charset="0"/>
              <a:buChar char="•"/>
            </a:pPr>
            <a:r>
              <a:rPr lang="en-GB" sz="2400" dirty="0"/>
              <a:t>Sponsors  </a:t>
            </a:r>
          </a:p>
          <a:p>
            <a:pPr marL="342900" indent="-342900">
              <a:buFont typeface="Arial" panose="020B0604020202020204" pitchFamily="34" charset="0"/>
              <a:buChar char="•"/>
            </a:pPr>
            <a:r>
              <a:rPr lang="en-GB" sz="2400" dirty="0"/>
              <a:t>Suppliers</a:t>
            </a:r>
          </a:p>
          <a:p>
            <a:pPr marL="342900" indent="-342900">
              <a:buFont typeface="Arial" panose="020B0604020202020204" pitchFamily="34" charset="0"/>
              <a:buChar char="•"/>
            </a:pPr>
            <a:r>
              <a:rPr lang="en-GB" sz="2400" dirty="0"/>
              <a:t>Customers</a:t>
            </a:r>
          </a:p>
          <a:p>
            <a:pPr marL="342900" indent="-342900">
              <a:buFont typeface="Arial" panose="020B0604020202020204" pitchFamily="34" charset="0"/>
              <a:buChar char="•"/>
            </a:pPr>
            <a:r>
              <a:rPr lang="en-GB" sz="2400" dirty="0"/>
              <a:t>Government</a:t>
            </a:r>
          </a:p>
          <a:p>
            <a:pPr marL="342900" indent="-342900">
              <a:buFont typeface="Arial" panose="020B0604020202020204" pitchFamily="34" charset="0"/>
              <a:buChar char="•"/>
            </a:pPr>
            <a:r>
              <a:rPr lang="en-GB" sz="2400" dirty="0"/>
              <a:t>Media</a:t>
            </a:r>
          </a:p>
          <a:p>
            <a:endParaRPr lang="en-GB" dirty="0"/>
          </a:p>
          <a:p>
            <a:endParaRPr lang="en-GB" dirty="0"/>
          </a:p>
          <a:p>
            <a:endParaRPr lang="en-GB" dirty="0"/>
          </a:p>
        </p:txBody>
      </p:sp>
      <p:sp>
        <p:nvSpPr>
          <p:cNvPr id="8" name="TextBox 7">
            <a:extLst>
              <a:ext uri="{FF2B5EF4-FFF2-40B4-BE49-F238E27FC236}">
                <a16:creationId xmlns:a16="http://schemas.microsoft.com/office/drawing/2014/main" id="{0BACE59C-EE8E-4816-BAE0-3B8A31AB5581}"/>
              </a:ext>
            </a:extLst>
          </p:cNvPr>
          <p:cNvSpPr txBox="1"/>
          <p:nvPr/>
        </p:nvSpPr>
        <p:spPr>
          <a:xfrm>
            <a:off x="655320" y="1051560"/>
            <a:ext cx="4590448" cy="830997"/>
          </a:xfrm>
          <a:prstGeom prst="rect">
            <a:avLst/>
          </a:prstGeom>
          <a:noFill/>
        </p:spPr>
        <p:txBody>
          <a:bodyPr wrap="square" rtlCol="0">
            <a:spAutoFit/>
          </a:bodyPr>
          <a:lstStyle/>
          <a:p>
            <a:r>
              <a:rPr lang="en-GB" sz="2400" u="sng" dirty="0"/>
              <a:t>Who are Stakeholders? </a:t>
            </a:r>
          </a:p>
          <a:p>
            <a:endParaRPr lang="en-GB" sz="2400" dirty="0"/>
          </a:p>
        </p:txBody>
      </p:sp>
    </p:spTree>
    <p:extLst>
      <p:ext uri="{BB962C8B-B14F-4D97-AF65-F5344CB8AC3E}">
        <p14:creationId xmlns:p14="http://schemas.microsoft.com/office/powerpoint/2010/main" val="246688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ipe(down)">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A687F0F-D306-44FA-9128-A01E1D4D4C9E}"/>
              </a:ext>
            </a:extLst>
          </p:cNvPr>
          <p:cNvSpPr txBox="1"/>
          <p:nvPr/>
        </p:nvSpPr>
        <p:spPr>
          <a:xfrm>
            <a:off x="5722457" y="5239669"/>
            <a:ext cx="5624500" cy="1631216"/>
          </a:xfrm>
          <a:prstGeom prst="rect">
            <a:avLst/>
          </a:prstGeom>
          <a:noFill/>
        </p:spPr>
        <p:txBody>
          <a:bodyPr wrap="square" rtlCol="0">
            <a:spAutoFit/>
          </a:bodyPr>
          <a:lstStyle/>
          <a:p>
            <a:pPr algn="ctr"/>
            <a:r>
              <a:rPr lang="en-GB" sz="2000" u="sng" dirty="0"/>
              <a:t>What is the Purpose of stakeholder management?</a:t>
            </a:r>
          </a:p>
          <a:p>
            <a:pPr algn="ctr"/>
            <a:endParaRPr lang="en-GB" sz="2000" dirty="0"/>
          </a:p>
          <a:p>
            <a:pPr algn="ctr"/>
            <a:r>
              <a:rPr lang="en-GB" sz="2000" dirty="0">
                <a:latin typeface="Arial" panose="020B0604020202020204" pitchFamily="34" charset="0"/>
                <a:cs typeface="Arial" panose="020B0604020202020204" pitchFamily="34" charset="0"/>
              </a:rPr>
              <a:t>stakeholder analysis basically represents levels from least to high importance which establishes appropriate communication.</a:t>
            </a:r>
            <a:endParaRPr lang="en-GB" sz="2000" dirty="0"/>
          </a:p>
        </p:txBody>
      </p:sp>
      <p:sp>
        <p:nvSpPr>
          <p:cNvPr id="7" name="TextBox 6">
            <a:extLst>
              <a:ext uri="{FF2B5EF4-FFF2-40B4-BE49-F238E27FC236}">
                <a16:creationId xmlns:a16="http://schemas.microsoft.com/office/drawing/2014/main" id="{CC922EAB-EE8A-407C-89EC-A1F63FEE69D3}"/>
              </a:ext>
            </a:extLst>
          </p:cNvPr>
          <p:cNvSpPr txBox="1"/>
          <p:nvPr/>
        </p:nvSpPr>
        <p:spPr>
          <a:xfrm>
            <a:off x="283415" y="983244"/>
            <a:ext cx="6159643" cy="400110"/>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Stakeholder analysis</a:t>
            </a:r>
          </a:p>
        </p:txBody>
      </p:sp>
      <p:pic>
        <p:nvPicPr>
          <p:cNvPr id="2050" name="Picture 2" descr="Image result for analysing">
            <a:extLst>
              <a:ext uri="{FF2B5EF4-FFF2-40B4-BE49-F238E27FC236}">
                <a16:creationId xmlns:a16="http://schemas.microsoft.com/office/drawing/2014/main" id="{B76E0799-ED3A-4D34-9596-EAAA837B6E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1925" y="560070"/>
            <a:ext cx="5181386" cy="4546282"/>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a:extLst>
              <a:ext uri="{FF2B5EF4-FFF2-40B4-BE49-F238E27FC236}">
                <a16:creationId xmlns:a16="http://schemas.microsoft.com/office/drawing/2014/main" id="{CC805203-381F-4C2C-BD2B-2F426EB6C3E5}"/>
              </a:ext>
            </a:extLst>
          </p:cNvPr>
          <p:cNvSpPr txBox="1">
            <a:spLocks/>
          </p:cNvSpPr>
          <p:nvPr/>
        </p:nvSpPr>
        <p:spPr>
          <a:xfrm>
            <a:off x="283415" y="1684454"/>
            <a:ext cx="5194767" cy="5735457"/>
          </a:xfrm>
          <a:prstGeom prst="rect">
            <a:avLst/>
          </a:prstGeom>
        </p:spPr>
        <p:txBody>
          <a:bodyPr>
            <a:normAutofit/>
          </a:bodyPr>
          <a:lst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42900" indent="-342900">
              <a:buFont typeface="+mj-lt"/>
              <a:buAutoNum type="arabicPeriod"/>
            </a:pPr>
            <a:r>
              <a:rPr lang="en-GB" sz="2000" dirty="0">
                <a:solidFill>
                  <a:schemeClr val="tx1"/>
                </a:solidFill>
                <a:latin typeface="Arial" panose="020B0604020202020204" pitchFamily="34" charset="0"/>
                <a:cs typeface="Arial" panose="020B0604020202020204" pitchFamily="34" charset="0"/>
              </a:rPr>
              <a:t>Identify / analyse, who Is affected? </a:t>
            </a:r>
          </a:p>
          <a:p>
            <a:pPr marL="342900" indent="-342900">
              <a:buFont typeface="+mj-lt"/>
              <a:buAutoNum type="arabicPeriod"/>
            </a:pPr>
            <a:r>
              <a:rPr lang="en-GB" sz="2000" dirty="0">
                <a:solidFill>
                  <a:schemeClr val="tx1"/>
                </a:solidFill>
                <a:latin typeface="Arial" panose="020B0604020202020204" pitchFamily="34" charset="0"/>
                <a:cs typeface="Arial" panose="020B0604020202020204" pitchFamily="34" charset="0"/>
              </a:rPr>
              <a:t>prioritise level of importance, power of impact.</a:t>
            </a:r>
          </a:p>
          <a:p>
            <a:pPr marL="342900" indent="-342900">
              <a:buFont typeface="+mj-lt"/>
              <a:buAutoNum type="arabicPeriod"/>
            </a:pPr>
            <a:r>
              <a:rPr lang="en-GB" sz="2000" dirty="0">
                <a:solidFill>
                  <a:schemeClr val="tx1"/>
                </a:solidFill>
                <a:latin typeface="Arial" panose="020B0604020202020204" pitchFamily="34" charset="0"/>
                <a:cs typeface="Arial" panose="020B0604020202020204" pitchFamily="34" charset="0"/>
              </a:rPr>
              <a:t>Understand your stakeholders- “what are their requirements?”</a:t>
            </a:r>
          </a:p>
          <a:p>
            <a:pPr marL="342900" indent="-342900">
              <a:buFont typeface="+mj-lt"/>
              <a:buAutoNum type="arabicPeriod"/>
            </a:pPr>
            <a:r>
              <a:rPr lang="en-GB" sz="2000" dirty="0">
                <a:solidFill>
                  <a:schemeClr val="tx1"/>
                </a:solidFill>
                <a:latin typeface="Arial" panose="020B0604020202020204" pitchFamily="34" charset="0"/>
                <a:cs typeface="Arial" panose="020B0604020202020204" pitchFamily="34" charset="0"/>
              </a:rPr>
              <a:t>Managing stakeholders – “do they need to be informed?”  </a:t>
            </a:r>
          </a:p>
          <a:p>
            <a:pPr marL="342900" indent="-342900">
              <a:buFont typeface="+mj-lt"/>
              <a:buAutoNum type="arabicPeriod"/>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Tools can support the recognition to analysing impacts of stakeholder influence. Commonly known as the power of interest grid.  </a:t>
            </a:r>
          </a:p>
          <a:p>
            <a:pPr marL="342900" indent="-342900">
              <a:buFont typeface="+mj-lt"/>
              <a:buAutoNum type="arabicPeriod"/>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mj-lt"/>
              <a:buAutoNum type="arabicPeriod"/>
            </a:pPr>
            <a:endParaRPr lang="en-GB" dirty="0"/>
          </a:p>
        </p:txBody>
      </p:sp>
      <p:sp>
        <p:nvSpPr>
          <p:cNvPr id="2" name="TextBox 1">
            <a:extLst>
              <a:ext uri="{FF2B5EF4-FFF2-40B4-BE49-F238E27FC236}">
                <a16:creationId xmlns:a16="http://schemas.microsoft.com/office/drawing/2014/main" id="{4FD05E26-EA2A-0649-823D-D7C337BE8077}"/>
              </a:ext>
            </a:extLst>
          </p:cNvPr>
          <p:cNvSpPr txBox="1"/>
          <p:nvPr/>
        </p:nvSpPr>
        <p:spPr>
          <a:xfrm>
            <a:off x="5187795" y="3344746"/>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4162318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wipe(down)">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wipe(down)">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wipe(down)">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wipe(down)">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10">
                                            <p:txEl>
                                              <p:pRg st="5" end="5"/>
                                            </p:txEl>
                                          </p:spTgt>
                                        </p:tgtEl>
                                        <p:attrNameLst>
                                          <p:attrName>style.visibility</p:attrName>
                                        </p:attrNameLst>
                                      </p:cBhvr>
                                      <p:to>
                                        <p:strVal val="visible"/>
                                      </p:to>
                                    </p:set>
                                    <p:animEffect transition="in" filter="wipe(down)">
                                      <p:cBhvr>
                                        <p:cTn id="42" dur="500"/>
                                        <p:tgtEl>
                                          <p:spTgt spid="1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D4A2E-172A-41A1-8A6B-29BB1008050F}"/>
              </a:ext>
            </a:extLst>
          </p:cNvPr>
          <p:cNvSpPr>
            <a:spLocks noGrp="1"/>
          </p:cNvSpPr>
          <p:nvPr>
            <p:ph type="title"/>
          </p:nvPr>
        </p:nvSpPr>
        <p:spPr>
          <a:xfrm>
            <a:off x="581193" y="729657"/>
            <a:ext cx="11029616" cy="718143"/>
          </a:xfrm>
        </p:spPr>
        <p:txBody>
          <a:bodyPr/>
          <a:lstStyle/>
          <a:p>
            <a:r>
              <a:rPr lang="en-GB" dirty="0"/>
              <a:t>Stakeholder approach</a:t>
            </a:r>
          </a:p>
        </p:txBody>
      </p:sp>
      <p:pic>
        <p:nvPicPr>
          <p:cNvPr id="5122" name="Picture 2" descr="Image result for stakeholders approach">
            <a:extLst>
              <a:ext uri="{FF2B5EF4-FFF2-40B4-BE49-F238E27FC236}">
                <a16:creationId xmlns:a16="http://schemas.microsoft.com/office/drawing/2014/main" id="{E1983633-F55F-474B-A789-3F7673A334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2397" y="922162"/>
            <a:ext cx="5002022" cy="307816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E9CF515-53BA-4439-9867-7918F3CC9C8C}"/>
              </a:ext>
            </a:extLst>
          </p:cNvPr>
          <p:cNvSpPr txBox="1"/>
          <p:nvPr/>
        </p:nvSpPr>
        <p:spPr>
          <a:xfrm>
            <a:off x="338193" y="1502688"/>
            <a:ext cx="5757807" cy="5355312"/>
          </a:xfrm>
          <a:prstGeom prst="rect">
            <a:avLst/>
          </a:prstGeom>
          <a:noFill/>
        </p:spPr>
        <p:txBody>
          <a:bodyPr wrap="square" rtlCol="0">
            <a:spAutoFit/>
          </a:bodyPr>
          <a:lstStyle/>
          <a:p>
            <a:r>
              <a:rPr lang="en-GB" dirty="0">
                <a:latin typeface="Arial "/>
              </a:rPr>
              <a:t>The theory of R. Edward Freemans approach to stakeholders suggests to keep all parties satisfied. </a:t>
            </a:r>
          </a:p>
          <a:p>
            <a:endParaRPr lang="en-GB" dirty="0">
              <a:latin typeface="Arial "/>
            </a:endParaRPr>
          </a:p>
          <a:p>
            <a:r>
              <a:rPr lang="en-GB" dirty="0">
                <a:latin typeface="Arial "/>
              </a:rPr>
              <a:t>Applying skills and tools to uphold needs,  such as:</a:t>
            </a:r>
          </a:p>
          <a:p>
            <a:pPr marL="342900" indent="-342900">
              <a:buFont typeface="+mj-lt"/>
              <a:buAutoNum type="alphaLcParenR"/>
            </a:pPr>
            <a:r>
              <a:rPr lang="en-GB" dirty="0">
                <a:latin typeface="Arial "/>
              </a:rPr>
              <a:t>Planning - </a:t>
            </a:r>
          </a:p>
          <a:p>
            <a:pPr marL="342900" indent="-342900">
              <a:buFont typeface="+mj-lt"/>
              <a:buAutoNum type="alphaLcParenR"/>
            </a:pPr>
            <a:r>
              <a:rPr lang="en-GB" dirty="0">
                <a:latin typeface="Arial "/>
              </a:rPr>
              <a:t>Identification </a:t>
            </a:r>
          </a:p>
          <a:p>
            <a:pPr marL="342900" indent="-342900">
              <a:buFont typeface="+mj-lt"/>
              <a:buAutoNum type="alphaLcParenR"/>
            </a:pPr>
            <a:r>
              <a:rPr lang="en-GB" dirty="0">
                <a:latin typeface="Arial "/>
              </a:rPr>
              <a:t>Communication </a:t>
            </a:r>
          </a:p>
          <a:p>
            <a:pPr marL="342900" indent="-342900">
              <a:buFont typeface="+mj-lt"/>
              <a:buAutoNum type="alphaLcParenR"/>
            </a:pPr>
            <a:r>
              <a:rPr lang="en-GB" dirty="0">
                <a:latin typeface="Arial "/>
              </a:rPr>
              <a:t>Implementation</a:t>
            </a:r>
          </a:p>
          <a:p>
            <a:pPr marL="342900" indent="-342900">
              <a:buFont typeface="+mj-lt"/>
              <a:buAutoNum type="alphaLcParenR"/>
            </a:pPr>
            <a:r>
              <a:rPr lang="en-GB" dirty="0">
                <a:latin typeface="Arial "/>
              </a:rPr>
              <a:t>Analysation </a:t>
            </a:r>
          </a:p>
          <a:p>
            <a:endParaRPr lang="en-GB" dirty="0">
              <a:latin typeface="Arial "/>
            </a:endParaRPr>
          </a:p>
          <a:p>
            <a:r>
              <a:rPr lang="en-GB" dirty="0">
                <a:latin typeface="Arial "/>
              </a:rPr>
              <a:t>Key skill components when  juggling   happiness of all parties. </a:t>
            </a:r>
          </a:p>
          <a:p>
            <a:endParaRPr lang="en-GB" dirty="0">
              <a:latin typeface="Arial "/>
            </a:endParaRPr>
          </a:p>
          <a:p>
            <a:r>
              <a:rPr lang="en-GB" dirty="0"/>
              <a:t>The Stakeholder approach assesses identification of power,  prioritising each stakeholders requirements in relation  to who can impact the project the most. using tools like the power of interest grid to apply appropriate communication. </a:t>
            </a:r>
          </a:p>
          <a:p>
            <a:endParaRPr lang="en-GB" dirty="0">
              <a:latin typeface="Arial "/>
            </a:endParaRPr>
          </a:p>
        </p:txBody>
      </p:sp>
      <p:sp>
        <p:nvSpPr>
          <p:cNvPr id="12" name="Content Placeholder 11">
            <a:extLst>
              <a:ext uri="{FF2B5EF4-FFF2-40B4-BE49-F238E27FC236}">
                <a16:creationId xmlns:a16="http://schemas.microsoft.com/office/drawing/2014/main" id="{BC8657CE-A414-4D2B-8220-2B28C9EF5309}"/>
              </a:ext>
            </a:extLst>
          </p:cNvPr>
          <p:cNvSpPr>
            <a:spLocks noGrp="1"/>
          </p:cNvSpPr>
          <p:nvPr>
            <p:ph sz="half" idx="2"/>
          </p:nvPr>
        </p:nvSpPr>
        <p:spPr>
          <a:xfrm>
            <a:off x="6562397" y="3210799"/>
            <a:ext cx="5194769" cy="3633047"/>
          </a:xfrm>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 power of stakeholders are not equal - usually stakeholders care for their own interests.</a:t>
            </a:r>
          </a:p>
          <a:p>
            <a:r>
              <a:rPr lang="en-GB" dirty="0">
                <a:latin typeface="Arial" panose="020B0604020202020204" pitchFamily="34" charset="0"/>
                <a:cs typeface="Arial" panose="020B0604020202020204" pitchFamily="34" charset="0"/>
              </a:rPr>
              <a:t>Prioritise power and analyse majority stakeholders demands to lead in the maximising returns.</a:t>
            </a:r>
          </a:p>
        </p:txBody>
      </p:sp>
    </p:spTree>
    <p:extLst>
      <p:ext uri="{BB962C8B-B14F-4D97-AF65-F5344CB8AC3E}">
        <p14:creationId xmlns:p14="http://schemas.microsoft.com/office/powerpoint/2010/main" val="2103770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xEl>
                                              <p:pRg st="2" end="2"/>
                                            </p:txEl>
                                          </p:spTgt>
                                        </p:tgtEl>
                                        <p:attrNameLst>
                                          <p:attrName>style.visibility</p:attrName>
                                        </p:attrNameLst>
                                      </p:cBhvr>
                                      <p:to>
                                        <p:strVal val="visible"/>
                                      </p:to>
                                    </p:set>
                                    <p:animEffect transition="in" filter="barn(inVertical)">
                                      <p:cBhvr>
                                        <p:cTn id="7" dur="500"/>
                                        <p:tgtEl>
                                          <p:spTgt spid="10">
                                            <p:txEl>
                                              <p:pRg st="2" end="2"/>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0">
                                            <p:txEl>
                                              <p:pRg st="3" end="3"/>
                                            </p:txEl>
                                          </p:spTgt>
                                        </p:tgtEl>
                                        <p:attrNameLst>
                                          <p:attrName>style.visibility</p:attrName>
                                        </p:attrNameLst>
                                      </p:cBhvr>
                                      <p:to>
                                        <p:strVal val="visible"/>
                                      </p:to>
                                    </p:set>
                                    <p:animEffect transition="in" filter="barn(inVertical)">
                                      <p:cBhvr>
                                        <p:cTn id="10" dur="500"/>
                                        <p:tgtEl>
                                          <p:spTgt spid="10">
                                            <p:txEl>
                                              <p:pRg st="3" end="3"/>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10">
                                            <p:txEl>
                                              <p:pRg st="4" end="4"/>
                                            </p:txEl>
                                          </p:spTgt>
                                        </p:tgtEl>
                                        <p:attrNameLst>
                                          <p:attrName>style.visibility</p:attrName>
                                        </p:attrNameLst>
                                      </p:cBhvr>
                                      <p:to>
                                        <p:strVal val="visible"/>
                                      </p:to>
                                    </p:set>
                                    <p:animEffect transition="in" filter="barn(inVertical)">
                                      <p:cBhvr>
                                        <p:cTn id="13" dur="500"/>
                                        <p:tgtEl>
                                          <p:spTgt spid="10">
                                            <p:txEl>
                                              <p:pRg st="4" end="4"/>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10">
                                            <p:txEl>
                                              <p:pRg st="5" end="5"/>
                                            </p:txEl>
                                          </p:spTgt>
                                        </p:tgtEl>
                                        <p:attrNameLst>
                                          <p:attrName>style.visibility</p:attrName>
                                        </p:attrNameLst>
                                      </p:cBhvr>
                                      <p:to>
                                        <p:strVal val="visible"/>
                                      </p:to>
                                    </p:set>
                                    <p:animEffect transition="in" filter="barn(inVertical)">
                                      <p:cBhvr>
                                        <p:cTn id="16" dur="500"/>
                                        <p:tgtEl>
                                          <p:spTgt spid="10">
                                            <p:txEl>
                                              <p:pRg st="5" end="5"/>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10">
                                            <p:txEl>
                                              <p:pRg st="6" end="6"/>
                                            </p:txEl>
                                          </p:spTgt>
                                        </p:tgtEl>
                                        <p:attrNameLst>
                                          <p:attrName>style.visibility</p:attrName>
                                        </p:attrNameLst>
                                      </p:cBhvr>
                                      <p:to>
                                        <p:strVal val="visible"/>
                                      </p:to>
                                    </p:set>
                                    <p:animEffect transition="in" filter="barn(inVertical)">
                                      <p:cBhvr>
                                        <p:cTn id="19" dur="500"/>
                                        <p:tgtEl>
                                          <p:spTgt spid="10">
                                            <p:txEl>
                                              <p:pRg st="6" end="6"/>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10">
                                            <p:txEl>
                                              <p:pRg st="7" end="7"/>
                                            </p:txEl>
                                          </p:spTgt>
                                        </p:tgtEl>
                                        <p:attrNameLst>
                                          <p:attrName>style.visibility</p:attrName>
                                        </p:attrNameLst>
                                      </p:cBhvr>
                                      <p:to>
                                        <p:strVal val="visible"/>
                                      </p:to>
                                    </p:set>
                                    <p:animEffect transition="in" filter="barn(inVertical)">
                                      <p:cBhvr>
                                        <p:cTn id="22" dur="500"/>
                                        <p:tgtEl>
                                          <p:spTgt spid="10">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0">
                                            <p:txEl>
                                              <p:pRg st="9" end="9"/>
                                            </p:txEl>
                                          </p:spTgt>
                                        </p:tgtEl>
                                        <p:attrNameLst>
                                          <p:attrName>style.visibility</p:attrName>
                                        </p:attrNameLst>
                                      </p:cBhvr>
                                      <p:to>
                                        <p:strVal val="visible"/>
                                      </p:to>
                                    </p:set>
                                    <p:animEffect transition="in" filter="circle(in)">
                                      <p:cBhvr>
                                        <p:cTn id="27" dur="2000"/>
                                        <p:tgtEl>
                                          <p:spTgt spid="10">
                                            <p:txEl>
                                              <p:pRg st="9" end="9"/>
                                            </p:txEl>
                                          </p:spTgt>
                                        </p:tgtEl>
                                      </p:cBhvr>
                                    </p:animEffect>
                                  </p:childTnLst>
                                </p:cTn>
                              </p:par>
                              <p:par>
                                <p:cTn id="28" presetID="6" presetClass="entr" presetSubtype="16" fill="hold" nodeType="withEffect">
                                  <p:stCondLst>
                                    <p:cond delay="0"/>
                                  </p:stCondLst>
                                  <p:childTnLst>
                                    <p:set>
                                      <p:cBhvr>
                                        <p:cTn id="29" dur="1" fill="hold">
                                          <p:stCondLst>
                                            <p:cond delay="0"/>
                                          </p:stCondLst>
                                        </p:cTn>
                                        <p:tgtEl>
                                          <p:spTgt spid="10">
                                            <p:txEl>
                                              <p:pRg st="11" end="11"/>
                                            </p:txEl>
                                          </p:spTgt>
                                        </p:tgtEl>
                                        <p:attrNameLst>
                                          <p:attrName>style.visibility</p:attrName>
                                        </p:attrNameLst>
                                      </p:cBhvr>
                                      <p:to>
                                        <p:strVal val="visible"/>
                                      </p:to>
                                    </p:set>
                                    <p:animEffect transition="in" filter="circle(in)">
                                      <p:cBhvr>
                                        <p:cTn id="30" dur="2000"/>
                                        <p:tgtEl>
                                          <p:spTgt spid="10">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255AB-6DF8-4192-918C-BEC446937388}"/>
              </a:ext>
            </a:extLst>
          </p:cNvPr>
          <p:cNvSpPr>
            <a:spLocks noGrp="1"/>
          </p:cNvSpPr>
          <p:nvPr>
            <p:ph type="title"/>
          </p:nvPr>
        </p:nvSpPr>
        <p:spPr>
          <a:xfrm>
            <a:off x="986172" y="482575"/>
            <a:ext cx="11029616" cy="988332"/>
          </a:xfrm>
        </p:spPr>
        <p:txBody>
          <a:bodyPr/>
          <a:lstStyle/>
          <a:p>
            <a:r>
              <a:rPr lang="en-GB" dirty="0"/>
              <a:t>Why use tools during project management?</a:t>
            </a:r>
          </a:p>
        </p:txBody>
      </p:sp>
      <p:sp>
        <p:nvSpPr>
          <p:cNvPr id="3" name="Content Placeholder 2">
            <a:extLst>
              <a:ext uri="{FF2B5EF4-FFF2-40B4-BE49-F238E27FC236}">
                <a16:creationId xmlns:a16="http://schemas.microsoft.com/office/drawing/2014/main" id="{F339699B-83E7-4909-8EA1-16ACE9F4C934}"/>
              </a:ext>
            </a:extLst>
          </p:cNvPr>
          <p:cNvSpPr>
            <a:spLocks noGrp="1"/>
          </p:cNvSpPr>
          <p:nvPr>
            <p:ph sz="half" idx="1"/>
          </p:nvPr>
        </p:nvSpPr>
        <p:spPr>
          <a:xfrm>
            <a:off x="139700" y="1223824"/>
            <a:ext cx="5194767" cy="3633047"/>
          </a:xfrm>
        </p:spPr>
        <p:txBody>
          <a:bodyPr/>
          <a:lstStyle/>
          <a:p>
            <a:pPr marL="0" indent="0" algn="ctr">
              <a:buNone/>
            </a:pPr>
            <a:r>
              <a:rPr lang="en-GB" u="sng" dirty="0"/>
              <a:t>What do we use tools for?</a:t>
            </a:r>
          </a:p>
          <a:p>
            <a:pPr>
              <a:buFont typeface="Wingdings" panose="05000000000000000000" pitchFamily="2" charset="2"/>
              <a:buChar char="v"/>
            </a:pPr>
            <a:r>
              <a:rPr lang="en-GB" dirty="0"/>
              <a:t>Planning </a:t>
            </a:r>
          </a:p>
          <a:p>
            <a:pPr>
              <a:buFont typeface="Wingdings" panose="05000000000000000000" pitchFamily="2" charset="2"/>
              <a:buChar char="v"/>
            </a:pPr>
            <a:r>
              <a:rPr lang="en-GB" dirty="0"/>
              <a:t>Collaboration </a:t>
            </a:r>
          </a:p>
          <a:p>
            <a:pPr>
              <a:buFont typeface="Wingdings" panose="05000000000000000000" pitchFamily="2" charset="2"/>
              <a:buChar char="v"/>
            </a:pPr>
            <a:r>
              <a:rPr lang="en-GB" dirty="0"/>
              <a:t>Documentation</a:t>
            </a:r>
          </a:p>
          <a:p>
            <a:pPr>
              <a:buFont typeface="Wingdings" panose="05000000000000000000" pitchFamily="2" charset="2"/>
              <a:buChar char="v"/>
            </a:pPr>
            <a:r>
              <a:rPr lang="en-GB" dirty="0"/>
              <a:t>Tracking use of resources, time, or cost.</a:t>
            </a:r>
          </a:p>
          <a:p>
            <a:pPr>
              <a:buFont typeface="Wingdings" panose="05000000000000000000" pitchFamily="2" charset="2"/>
              <a:buChar char="v"/>
            </a:pPr>
            <a:endParaRPr lang="en-GB" dirty="0"/>
          </a:p>
        </p:txBody>
      </p:sp>
      <p:sp>
        <p:nvSpPr>
          <p:cNvPr id="4" name="Content Placeholder 3">
            <a:extLst>
              <a:ext uri="{FF2B5EF4-FFF2-40B4-BE49-F238E27FC236}">
                <a16:creationId xmlns:a16="http://schemas.microsoft.com/office/drawing/2014/main" id="{FB3BBB8C-D3B3-4063-B869-29A4440AD989}"/>
              </a:ext>
            </a:extLst>
          </p:cNvPr>
          <p:cNvSpPr>
            <a:spLocks noGrp="1"/>
          </p:cNvSpPr>
          <p:nvPr>
            <p:ph sz="half" idx="2"/>
          </p:nvPr>
        </p:nvSpPr>
        <p:spPr>
          <a:xfrm>
            <a:off x="3409000" y="3871588"/>
            <a:ext cx="5194769" cy="3633047"/>
          </a:xfrm>
        </p:spPr>
        <p:txBody>
          <a:bodyPr/>
          <a:lstStyle/>
          <a:p>
            <a:pPr marL="0" indent="0">
              <a:buNone/>
            </a:pPr>
            <a:r>
              <a:rPr lang="en-GB" u="sng" dirty="0"/>
              <a:t>Example;</a:t>
            </a:r>
          </a:p>
          <a:p>
            <a:pPr>
              <a:buFont typeface="Wingdings" panose="05000000000000000000" pitchFamily="2" charset="2"/>
              <a:buChar char="v"/>
            </a:pPr>
            <a:r>
              <a:rPr lang="en-GB" dirty="0"/>
              <a:t>Collaboration tools for communication such as social media is a useful utility for communication and being informative. </a:t>
            </a:r>
          </a:p>
        </p:txBody>
      </p:sp>
      <p:pic>
        <p:nvPicPr>
          <p:cNvPr id="1026" name="Picture 2" descr="Image result for tools equipment">
            <a:extLst>
              <a:ext uri="{FF2B5EF4-FFF2-40B4-BE49-F238E27FC236}">
                <a16:creationId xmlns:a16="http://schemas.microsoft.com/office/drawing/2014/main" id="{ADDD4E82-BFE0-4C54-99BE-7EE05FD3C1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410" y="1470907"/>
            <a:ext cx="3197690" cy="3228873"/>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a:extLst>
              <a:ext uri="{FF2B5EF4-FFF2-40B4-BE49-F238E27FC236}">
                <a16:creationId xmlns:a16="http://schemas.microsoft.com/office/drawing/2014/main" id="{34B65903-B7B9-4837-A53C-D048017C6FFA}"/>
              </a:ext>
            </a:extLst>
          </p:cNvPr>
          <p:cNvSpPr txBox="1">
            <a:spLocks/>
          </p:cNvSpPr>
          <p:nvPr/>
        </p:nvSpPr>
        <p:spPr>
          <a:xfrm>
            <a:off x="8782999" y="1223824"/>
            <a:ext cx="5194769" cy="3633047"/>
          </a:xfrm>
          <a:prstGeom prst="rect">
            <a:avLst/>
          </a:prstGeom>
        </p:spPr>
        <p:txBody>
          <a:bodyPr vert="horz" lIns="91440" tIns="45720" rIns="91440" bIns="45720" rtlCol="0" anchor="ctr">
            <a:normAutofit fontScale="92500" lnSpcReduction="20000"/>
          </a:bodyPr>
          <a:lst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u="sng" dirty="0"/>
              <a:t>Advantages</a:t>
            </a:r>
          </a:p>
          <a:p>
            <a:pPr>
              <a:buFont typeface="Wingdings" panose="05000000000000000000" pitchFamily="2" charset="2"/>
              <a:buChar char="Ø"/>
            </a:pPr>
            <a:r>
              <a:rPr lang="en-GB" dirty="0"/>
              <a:t>Track of resources </a:t>
            </a:r>
          </a:p>
          <a:p>
            <a:pPr>
              <a:buFont typeface="Wingdings" panose="05000000000000000000" pitchFamily="2" charset="2"/>
              <a:buChar char="Ø"/>
            </a:pPr>
            <a:r>
              <a:rPr lang="en-GB" dirty="0"/>
              <a:t>Track of time </a:t>
            </a:r>
          </a:p>
          <a:p>
            <a:pPr>
              <a:buFont typeface="Wingdings" panose="05000000000000000000" pitchFamily="2" charset="2"/>
              <a:buChar char="Ø"/>
            </a:pPr>
            <a:r>
              <a:rPr lang="en-GB" dirty="0"/>
              <a:t>Track of expense</a:t>
            </a:r>
          </a:p>
          <a:p>
            <a:pPr>
              <a:buFont typeface="Wingdings" panose="05000000000000000000" pitchFamily="2" charset="2"/>
              <a:buChar char="Ø"/>
            </a:pPr>
            <a:r>
              <a:rPr lang="en-GB" dirty="0"/>
              <a:t>Track of stakeholders</a:t>
            </a:r>
          </a:p>
          <a:p>
            <a:pPr>
              <a:buFont typeface="Wingdings" panose="05000000000000000000" pitchFamily="2" charset="2"/>
              <a:buChar char="Ø"/>
            </a:pPr>
            <a:r>
              <a:rPr lang="en-GB" dirty="0"/>
              <a:t>Improving communication </a:t>
            </a:r>
          </a:p>
          <a:p>
            <a:endParaRPr lang="en-GB" dirty="0"/>
          </a:p>
          <a:p>
            <a:r>
              <a:rPr lang="en-GB" u="sng" dirty="0"/>
              <a:t>Disadvantages</a:t>
            </a:r>
          </a:p>
          <a:p>
            <a:r>
              <a:rPr lang="en-GB" dirty="0"/>
              <a:t>Finding a tool useful tools</a:t>
            </a:r>
          </a:p>
          <a:p>
            <a:r>
              <a:rPr lang="en-GB" dirty="0"/>
              <a:t>Time consuming</a:t>
            </a:r>
          </a:p>
        </p:txBody>
      </p:sp>
      <p:pic>
        <p:nvPicPr>
          <p:cNvPr id="1028" name="Picture 4" descr="Image result for analysing">
            <a:extLst>
              <a:ext uri="{FF2B5EF4-FFF2-40B4-BE49-F238E27FC236}">
                <a16:creationId xmlns:a16="http://schemas.microsoft.com/office/drawing/2014/main" id="{95C0D7F8-C3A2-4BBD-A588-E0131DD459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82999" y="4744876"/>
            <a:ext cx="3232790" cy="194484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useful tools for project">
            <a:extLst>
              <a:ext uri="{FF2B5EF4-FFF2-40B4-BE49-F238E27FC236}">
                <a16:creationId xmlns:a16="http://schemas.microsoft.com/office/drawing/2014/main" id="{A51DCCBE-0CBF-4F3D-894E-35E81FF845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0364" y="4056770"/>
            <a:ext cx="3058638" cy="2827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332889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grpId="0"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 calcmode="lin" valueType="num">
                                      <p:cBhvr>
                                        <p:cTn id="3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3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39" dur="500"/>
                                        <p:tgtEl>
                                          <p:spTgt spid="4">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53" presetClass="entr" presetSubtype="16" fill="hold" grpId="0" nodeType="clickEffect">
                                  <p:stCondLst>
                                    <p:cond delay="0"/>
                                  </p:stCondLst>
                                  <p:childTnLst>
                                    <p:set>
                                      <p:cBhvr>
                                        <p:cTn id="43" dur="1" fill="hold">
                                          <p:stCondLst>
                                            <p:cond delay="0"/>
                                          </p:stCondLst>
                                        </p:cTn>
                                        <p:tgtEl>
                                          <p:spTgt spid="4">
                                            <p:txEl>
                                              <p:pRg st="1" end="1"/>
                                            </p:txEl>
                                          </p:spTgt>
                                        </p:tgtEl>
                                        <p:attrNameLst>
                                          <p:attrName>style.visibility</p:attrName>
                                        </p:attrNameLst>
                                      </p:cBhvr>
                                      <p:to>
                                        <p:strVal val="visible"/>
                                      </p:to>
                                    </p:set>
                                    <p:anim calcmode="lin" valueType="num">
                                      <p:cBhvr>
                                        <p:cTn id="44"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45"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46" dur="500"/>
                                        <p:tgtEl>
                                          <p:spTgt spid="4">
                                            <p:txEl>
                                              <p:pRg st="1" end="1"/>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47" presetClass="entr" presetSubtype="0" fill="hold" grpId="0" nodeType="clickEffect">
                                  <p:stCondLst>
                                    <p:cond delay="0"/>
                                  </p:stCondLst>
                                  <p:childTnLst>
                                    <p:set>
                                      <p:cBhvr>
                                        <p:cTn id="50" dur="1" fill="hold">
                                          <p:stCondLst>
                                            <p:cond delay="0"/>
                                          </p:stCondLst>
                                        </p:cTn>
                                        <p:tgtEl>
                                          <p:spTgt spid="6">
                                            <p:txEl>
                                              <p:pRg st="0" end="0"/>
                                            </p:txEl>
                                          </p:spTgt>
                                        </p:tgtEl>
                                        <p:attrNameLst>
                                          <p:attrName>style.visibility</p:attrName>
                                        </p:attrNameLst>
                                      </p:cBhvr>
                                      <p:to>
                                        <p:strVal val="visible"/>
                                      </p:to>
                                    </p:set>
                                    <p:animEffect transition="in" filter="fade">
                                      <p:cBhvr>
                                        <p:cTn id="51" dur="1000"/>
                                        <p:tgtEl>
                                          <p:spTgt spid="6">
                                            <p:txEl>
                                              <p:pRg st="0" end="0"/>
                                            </p:txEl>
                                          </p:spTgt>
                                        </p:tgtEl>
                                      </p:cBhvr>
                                    </p:animEffect>
                                    <p:anim calcmode="lin" valueType="num">
                                      <p:cBhvr>
                                        <p:cTn id="5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7" presetClass="entr" presetSubtype="0" fill="hold" grpId="0" nodeType="clickEffect">
                                  <p:stCondLst>
                                    <p:cond delay="0"/>
                                  </p:stCondLst>
                                  <p:childTnLst>
                                    <p:set>
                                      <p:cBhvr>
                                        <p:cTn id="57" dur="1" fill="hold">
                                          <p:stCondLst>
                                            <p:cond delay="0"/>
                                          </p:stCondLst>
                                        </p:cTn>
                                        <p:tgtEl>
                                          <p:spTgt spid="6">
                                            <p:txEl>
                                              <p:pRg st="1" end="1"/>
                                            </p:txEl>
                                          </p:spTgt>
                                        </p:tgtEl>
                                        <p:attrNameLst>
                                          <p:attrName>style.visibility</p:attrName>
                                        </p:attrNameLst>
                                      </p:cBhvr>
                                      <p:to>
                                        <p:strVal val="visible"/>
                                      </p:to>
                                    </p:set>
                                    <p:animEffect transition="in" filter="fade">
                                      <p:cBhvr>
                                        <p:cTn id="58" dur="1000"/>
                                        <p:tgtEl>
                                          <p:spTgt spid="6">
                                            <p:txEl>
                                              <p:pRg st="1" end="1"/>
                                            </p:txEl>
                                          </p:spTgt>
                                        </p:tgtEl>
                                      </p:cBhvr>
                                    </p:animEffect>
                                    <p:anim calcmode="lin" valueType="num">
                                      <p:cBhvr>
                                        <p:cTn id="5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6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7" presetClass="entr" presetSubtype="0" fill="hold" grpId="0" nodeType="clickEffect">
                                  <p:stCondLst>
                                    <p:cond delay="0"/>
                                  </p:stCondLst>
                                  <p:childTnLst>
                                    <p:set>
                                      <p:cBhvr>
                                        <p:cTn id="64" dur="1" fill="hold">
                                          <p:stCondLst>
                                            <p:cond delay="0"/>
                                          </p:stCondLst>
                                        </p:cTn>
                                        <p:tgtEl>
                                          <p:spTgt spid="6">
                                            <p:txEl>
                                              <p:pRg st="2" end="2"/>
                                            </p:txEl>
                                          </p:spTgt>
                                        </p:tgtEl>
                                        <p:attrNameLst>
                                          <p:attrName>style.visibility</p:attrName>
                                        </p:attrNameLst>
                                      </p:cBhvr>
                                      <p:to>
                                        <p:strVal val="visible"/>
                                      </p:to>
                                    </p:set>
                                    <p:animEffect transition="in" filter="fade">
                                      <p:cBhvr>
                                        <p:cTn id="65" dur="1000"/>
                                        <p:tgtEl>
                                          <p:spTgt spid="6">
                                            <p:txEl>
                                              <p:pRg st="2" end="2"/>
                                            </p:txEl>
                                          </p:spTgt>
                                        </p:tgtEl>
                                      </p:cBhvr>
                                    </p:animEffect>
                                    <p:anim calcmode="lin" valueType="num">
                                      <p:cBhvr>
                                        <p:cTn id="6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6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7" presetClass="entr" presetSubtype="0" fill="hold" grpId="0" nodeType="clickEffect">
                                  <p:stCondLst>
                                    <p:cond delay="0"/>
                                  </p:stCondLst>
                                  <p:childTnLst>
                                    <p:set>
                                      <p:cBhvr>
                                        <p:cTn id="71" dur="1" fill="hold">
                                          <p:stCondLst>
                                            <p:cond delay="0"/>
                                          </p:stCondLst>
                                        </p:cTn>
                                        <p:tgtEl>
                                          <p:spTgt spid="6">
                                            <p:txEl>
                                              <p:pRg st="3" end="3"/>
                                            </p:txEl>
                                          </p:spTgt>
                                        </p:tgtEl>
                                        <p:attrNameLst>
                                          <p:attrName>style.visibility</p:attrName>
                                        </p:attrNameLst>
                                      </p:cBhvr>
                                      <p:to>
                                        <p:strVal val="visible"/>
                                      </p:to>
                                    </p:set>
                                    <p:animEffect transition="in" filter="fade">
                                      <p:cBhvr>
                                        <p:cTn id="72" dur="1000"/>
                                        <p:tgtEl>
                                          <p:spTgt spid="6">
                                            <p:txEl>
                                              <p:pRg st="3" end="3"/>
                                            </p:txEl>
                                          </p:spTgt>
                                        </p:tgtEl>
                                      </p:cBhvr>
                                    </p:animEffect>
                                    <p:anim calcmode="lin" valueType="num">
                                      <p:cBhvr>
                                        <p:cTn id="7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7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47" presetClass="entr" presetSubtype="0" fill="hold" grpId="0" nodeType="clickEffect">
                                  <p:stCondLst>
                                    <p:cond delay="0"/>
                                  </p:stCondLst>
                                  <p:childTnLst>
                                    <p:set>
                                      <p:cBhvr>
                                        <p:cTn id="78" dur="1" fill="hold">
                                          <p:stCondLst>
                                            <p:cond delay="0"/>
                                          </p:stCondLst>
                                        </p:cTn>
                                        <p:tgtEl>
                                          <p:spTgt spid="6">
                                            <p:txEl>
                                              <p:pRg st="4" end="4"/>
                                            </p:txEl>
                                          </p:spTgt>
                                        </p:tgtEl>
                                        <p:attrNameLst>
                                          <p:attrName>style.visibility</p:attrName>
                                        </p:attrNameLst>
                                      </p:cBhvr>
                                      <p:to>
                                        <p:strVal val="visible"/>
                                      </p:to>
                                    </p:set>
                                    <p:animEffect transition="in" filter="fade">
                                      <p:cBhvr>
                                        <p:cTn id="79" dur="1000"/>
                                        <p:tgtEl>
                                          <p:spTgt spid="6">
                                            <p:txEl>
                                              <p:pRg st="4" end="4"/>
                                            </p:txEl>
                                          </p:spTgt>
                                        </p:tgtEl>
                                      </p:cBhvr>
                                    </p:animEffect>
                                    <p:anim calcmode="lin" valueType="num">
                                      <p:cBhvr>
                                        <p:cTn id="8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81"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47" presetClass="entr" presetSubtype="0" fill="hold" grpId="0" nodeType="clickEffect">
                                  <p:stCondLst>
                                    <p:cond delay="0"/>
                                  </p:stCondLst>
                                  <p:childTnLst>
                                    <p:set>
                                      <p:cBhvr>
                                        <p:cTn id="85" dur="1" fill="hold">
                                          <p:stCondLst>
                                            <p:cond delay="0"/>
                                          </p:stCondLst>
                                        </p:cTn>
                                        <p:tgtEl>
                                          <p:spTgt spid="6">
                                            <p:txEl>
                                              <p:pRg st="5" end="5"/>
                                            </p:txEl>
                                          </p:spTgt>
                                        </p:tgtEl>
                                        <p:attrNameLst>
                                          <p:attrName>style.visibility</p:attrName>
                                        </p:attrNameLst>
                                      </p:cBhvr>
                                      <p:to>
                                        <p:strVal val="visible"/>
                                      </p:to>
                                    </p:set>
                                    <p:animEffect transition="in" filter="fade">
                                      <p:cBhvr>
                                        <p:cTn id="86" dur="1000"/>
                                        <p:tgtEl>
                                          <p:spTgt spid="6">
                                            <p:txEl>
                                              <p:pRg st="5" end="5"/>
                                            </p:txEl>
                                          </p:spTgt>
                                        </p:tgtEl>
                                      </p:cBhvr>
                                    </p:animEffect>
                                    <p:anim calcmode="lin" valueType="num">
                                      <p:cBhvr>
                                        <p:cTn id="87"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88"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47" presetClass="entr" presetSubtype="0" fill="hold" grpId="0" nodeType="clickEffect">
                                  <p:stCondLst>
                                    <p:cond delay="0"/>
                                  </p:stCondLst>
                                  <p:childTnLst>
                                    <p:set>
                                      <p:cBhvr>
                                        <p:cTn id="92" dur="1" fill="hold">
                                          <p:stCondLst>
                                            <p:cond delay="0"/>
                                          </p:stCondLst>
                                        </p:cTn>
                                        <p:tgtEl>
                                          <p:spTgt spid="6">
                                            <p:txEl>
                                              <p:pRg st="7" end="7"/>
                                            </p:txEl>
                                          </p:spTgt>
                                        </p:tgtEl>
                                        <p:attrNameLst>
                                          <p:attrName>style.visibility</p:attrName>
                                        </p:attrNameLst>
                                      </p:cBhvr>
                                      <p:to>
                                        <p:strVal val="visible"/>
                                      </p:to>
                                    </p:set>
                                    <p:animEffect transition="in" filter="fade">
                                      <p:cBhvr>
                                        <p:cTn id="93" dur="1000"/>
                                        <p:tgtEl>
                                          <p:spTgt spid="6">
                                            <p:txEl>
                                              <p:pRg st="7" end="7"/>
                                            </p:txEl>
                                          </p:spTgt>
                                        </p:tgtEl>
                                      </p:cBhvr>
                                    </p:animEffect>
                                    <p:anim calcmode="lin" valueType="num">
                                      <p:cBhvr>
                                        <p:cTn id="94"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95"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47" presetClass="entr" presetSubtype="0" fill="hold" grpId="0" nodeType="clickEffect">
                                  <p:stCondLst>
                                    <p:cond delay="0"/>
                                  </p:stCondLst>
                                  <p:childTnLst>
                                    <p:set>
                                      <p:cBhvr>
                                        <p:cTn id="99" dur="1" fill="hold">
                                          <p:stCondLst>
                                            <p:cond delay="0"/>
                                          </p:stCondLst>
                                        </p:cTn>
                                        <p:tgtEl>
                                          <p:spTgt spid="6">
                                            <p:txEl>
                                              <p:pRg st="8" end="8"/>
                                            </p:txEl>
                                          </p:spTgt>
                                        </p:tgtEl>
                                        <p:attrNameLst>
                                          <p:attrName>style.visibility</p:attrName>
                                        </p:attrNameLst>
                                      </p:cBhvr>
                                      <p:to>
                                        <p:strVal val="visible"/>
                                      </p:to>
                                    </p:set>
                                    <p:animEffect transition="in" filter="fade">
                                      <p:cBhvr>
                                        <p:cTn id="100" dur="1000"/>
                                        <p:tgtEl>
                                          <p:spTgt spid="6">
                                            <p:txEl>
                                              <p:pRg st="8" end="8"/>
                                            </p:txEl>
                                          </p:spTgt>
                                        </p:tgtEl>
                                      </p:cBhvr>
                                    </p:animEffect>
                                    <p:anim calcmode="lin" valueType="num">
                                      <p:cBhvr>
                                        <p:cTn id="101"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102"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47" presetClass="entr" presetSubtype="0" fill="hold" grpId="0" nodeType="clickEffect">
                                  <p:stCondLst>
                                    <p:cond delay="0"/>
                                  </p:stCondLst>
                                  <p:childTnLst>
                                    <p:set>
                                      <p:cBhvr>
                                        <p:cTn id="106" dur="1" fill="hold">
                                          <p:stCondLst>
                                            <p:cond delay="0"/>
                                          </p:stCondLst>
                                        </p:cTn>
                                        <p:tgtEl>
                                          <p:spTgt spid="6">
                                            <p:txEl>
                                              <p:pRg st="9" end="9"/>
                                            </p:txEl>
                                          </p:spTgt>
                                        </p:tgtEl>
                                        <p:attrNameLst>
                                          <p:attrName>style.visibility</p:attrName>
                                        </p:attrNameLst>
                                      </p:cBhvr>
                                      <p:to>
                                        <p:strVal val="visible"/>
                                      </p:to>
                                    </p:set>
                                    <p:animEffect transition="in" filter="fade">
                                      <p:cBhvr>
                                        <p:cTn id="107" dur="1000"/>
                                        <p:tgtEl>
                                          <p:spTgt spid="6">
                                            <p:txEl>
                                              <p:pRg st="9" end="9"/>
                                            </p:txEl>
                                          </p:spTgt>
                                        </p:tgtEl>
                                      </p:cBhvr>
                                    </p:animEffect>
                                    <p:anim calcmode="lin" valueType="num">
                                      <p:cBhvr>
                                        <p:cTn id="108"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109"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6" presetClass="entr" presetSubtype="16" fill="hold" nodeType="clickEffect">
                                  <p:stCondLst>
                                    <p:cond delay="0"/>
                                  </p:stCondLst>
                                  <p:childTnLst>
                                    <p:set>
                                      <p:cBhvr>
                                        <p:cTn id="113" dur="1" fill="hold">
                                          <p:stCondLst>
                                            <p:cond delay="0"/>
                                          </p:stCondLst>
                                        </p:cTn>
                                        <p:tgtEl>
                                          <p:spTgt spid="1026"/>
                                        </p:tgtEl>
                                        <p:attrNameLst>
                                          <p:attrName>style.visibility</p:attrName>
                                        </p:attrNameLst>
                                      </p:cBhvr>
                                      <p:to>
                                        <p:strVal val="visible"/>
                                      </p:to>
                                    </p:set>
                                    <p:animEffect transition="in" filter="circle(in)">
                                      <p:cBhvr>
                                        <p:cTn id="114" dur="2000"/>
                                        <p:tgtEl>
                                          <p:spTgt spid="1026"/>
                                        </p:tgtEl>
                                      </p:cBhvr>
                                    </p:animEffect>
                                  </p:childTnLst>
                                </p:cTn>
                              </p:par>
                            </p:childTnLst>
                          </p:cTn>
                        </p:par>
                      </p:childTnLst>
                    </p:cTn>
                  </p:par>
                  <p:par>
                    <p:cTn id="115" fill="hold">
                      <p:stCondLst>
                        <p:cond delay="indefinite"/>
                      </p:stCondLst>
                      <p:childTnLst>
                        <p:par>
                          <p:cTn id="116" fill="hold">
                            <p:stCondLst>
                              <p:cond delay="0"/>
                            </p:stCondLst>
                            <p:childTnLst>
                              <p:par>
                                <p:cTn id="117" presetID="26" presetClass="entr" presetSubtype="0" fill="hold" nodeType="clickEffect">
                                  <p:stCondLst>
                                    <p:cond delay="0"/>
                                  </p:stCondLst>
                                  <p:childTnLst>
                                    <p:set>
                                      <p:cBhvr>
                                        <p:cTn id="118" dur="1" fill="hold">
                                          <p:stCondLst>
                                            <p:cond delay="0"/>
                                          </p:stCondLst>
                                        </p:cTn>
                                        <p:tgtEl>
                                          <p:spTgt spid="1028"/>
                                        </p:tgtEl>
                                        <p:attrNameLst>
                                          <p:attrName>style.visibility</p:attrName>
                                        </p:attrNameLst>
                                      </p:cBhvr>
                                      <p:to>
                                        <p:strVal val="visible"/>
                                      </p:to>
                                    </p:set>
                                    <p:animEffect transition="in" filter="wipe(down)">
                                      <p:cBhvr>
                                        <p:cTn id="119" dur="580">
                                          <p:stCondLst>
                                            <p:cond delay="0"/>
                                          </p:stCondLst>
                                        </p:cTn>
                                        <p:tgtEl>
                                          <p:spTgt spid="1028"/>
                                        </p:tgtEl>
                                      </p:cBhvr>
                                    </p:animEffect>
                                    <p:anim calcmode="lin" valueType="num">
                                      <p:cBhvr>
                                        <p:cTn id="120" dur="1822" tmFilter="0,0; 0.14,0.36; 0.43,0.73; 0.71,0.91; 1.0,1.0">
                                          <p:stCondLst>
                                            <p:cond delay="0"/>
                                          </p:stCondLst>
                                        </p:cTn>
                                        <p:tgtEl>
                                          <p:spTgt spid="1028"/>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1028"/>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1028"/>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1028"/>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1028"/>
                                        </p:tgtEl>
                                        <p:attrNameLst>
                                          <p:attrName>ppt_y</p:attrName>
                                        </p:attrNameLst>
                                      </p:cBhvr>
                                      <p:tavLst>
                                        <p:tav tm="0" fmla="#ppt_y-sin(pi*$)/81">
                                          <p:val>
                                            <p:fltVal val="0"/>
                                          </p:val>
                                        </p:tav>
                                        <p:tav tm="100000">
                                          <p:val>
                                            <p:fltVal val="1"/>
                                          </p:val>
                                        </p:tav>
                                      </p:tavLst>
                                    </p:anim>
                                    <p:animScale>
                                      <p:cBhvr>
                                        <p:cTn id="125" dur="26">
                                          <p:stCondLst>
                                            <p:cond delay="650"/>
                                          </p:stCondLst>
                                        </p:cTn>
                                        <p:tgtEl>
                                          <p:spTgt spid="1028"/>
                                        </p:tgtEl>
                                      </p:cBhvr>
                                      <p:to x="100000" y="60000"/>
                                    </p:animScale>
                                    <p:animScale>
                                      <p:cBhvr>
                                        <p:cTn id="126" dur="166" decel="50000">
                                          <p:stCondLst>
                                            <p:cond delay="676"/>
                                          </p:stCondLst>
                                        </p:cTn>
                                        <p:tgtEl>
                                          <p:spTgt spid="1028"/>
                                        </p:tgtEl>
                                      </p:cBhvr>
                                      <p:to x="100000" y="100000"/>
                                    </p:animScale>
                                    <p:animScale>
                                      <p:cBhvr>
                                        <p:cTn id="127" dur="26">
                                          <p:stCondLst>
                                            <p:cond delay="1312"/>
                                          </p:stCondLst>
                                        </p:cTn>
                                        <p:tgtEl>
                                          <p:spTgt spid="1028"/>
                                        </p:tgtEl>
                                      </p:cBhvr>
                                      <p:to x="100000" y="80000"/>
                                    </p:animScale>
                                    <p:animScale>
                                      <p:cBhvr>
                                        <p:cTn id="128" dur="166" decel="50000">
                                          <p:stCondLst>
                                            <p:cond delay="1338"/>
                                          </p:stCondLst>
                                        </p:cTn>
                                        <p:tgtEl>
                                          <p:spTgt spid="1028"/>
                                        </p:tgtEl>
                                      </p:cBhvr>
                                      <p:to x="100000" y="100000"/>
                                    </p:animScale>
                                    <p:animScale>
                                      <p:cBhvr>
                                        <p:cTn id="129" dur="26">
                                          <p:stCondLst>
                                            <p:cond delay="1642"/>
                                          </p:stCondLst>
                                        </p:cTn>
                                        <p:tgtEl>
                                          <p:spTgt spid="1028"/>
                                        </p:tgtEl>
                                      </p:cBhvr>
                                      <p:to x="100000" y="90000"/>
                                    </p:animScale>
                                    <p:animScale>
                                      <p:cBhvr>
                                        <p:cTn id="130" dur="166" decel="50000">
                                          <p:stCondLst>
                                            <p:cond delay="1668"/>
                                          </p:stCondLst>
                                        </p:cTn>
                                        <p:tgtEl>
                                          <p:spTgt spid="1028"/>
                                        </p:tgtEl>
                                      </p:cBhvr>
                                      <p:to x="100000" y="100000"/>
                                    </p:animScale>
                                    <p:animScale>
                                      <p:cBhvr>
                                        <p:cTn id="131" dur="26">
                                          <p:stCondLst>
                                            <p:cond delay="1808"/>
                                          </p:stCondLst>
                                        </p:cTn>
                                        <p:tgtEl>
                                          <p:spTgt spid="1028"/>
                                        </p:tgtEl>
                                      </p:cBhvr>
                                      <p:to x="100000" y="95000"/>
                                    </p:animScale>
                                    <p:animScale>
                                      <p:cBhvr>
                                        <p:cTn id="132" dur="166" decel="50000">
                                          <p:stCondLst>
                                            <p:cond delay="1834"/>
                                          </p:stCondLst>
                                        </p:cTn>
                                        <p:tgtEl>
                                          <p:spTgt spid="1028"/>
                                        </p:tgtEl>
                                      </p:cBhvr>
                                      <p:to x="100000" y="100000"/>
                                    </p:animScale>
                                  </p:childTnLst>
                                </p:cTn>
                              </p:par>
                            </p:childTnLst>
                          </p:cTn>
                        </p:par>
                      </p:childTnLst>
                    </p:cTn>
                  </p:par>
                  <p:par>
                    <p:cTn id="133" fill="hold">
                      <p:stCondLst>
                        <p:cond delay="indefinite"/>
                      </p:stCondLst>
                      <p:childTnLst>
                        <p:par>
                          <p:cTn id="134" fill="hold">
                            <p:stCondLst>
                              <p:cond delay="0"/>
                            </p:stCondLst>
                            <p:childTnLst>
                              <p:par>
                                <p:cTn id="135" presetID="1" presetClass="emph" presetSubtype="2" fill="hold" nodeType="clickEffect">
                                  <p:stCondLst>
                                    <p:cond delay="0"/>
                                  </p:stCondLst>
                                  <p:childTnLst>
                                    <p:animClr clrSpc="rgb" dir="cw">
                                      <p:cBhvr>
                                        <p:cTn id="136" dur="2000" fill="hold"/>
                                        <p:tgtEl>
                                          <p:spTgt spid="1032"/>
                                        </p:tgtEl>
                                        <p:attrNameLst>
                                          <p:attrName>fillcolor</p:attrName>
                                        </p:attrNameLst>
                                      </p:cBhvr>
                                      <p:to>
                                        <a:schemeClr val="accent2"/>
                                      </p:to>
                                    </p:animClr>
                                    <p:set>
                                      <p:cBhvr>
                                        <p:cTn id="137" dur="2000" fill="hold"/>
                                        <p:tgtEl>
                                          <p:spTgt spid="1032"/>
                                        </p:tgtEl>
                                        <p:attrNameLst>
                                          <p:attrName>fill.type</p:attrName>
                                        </p:attrNameLst>
                                      </p:cBhvr>
                                      <p:to>
                                        <p:strVal val="solid"/>
                                      </p:to>
                                    </p:set>
                                    <p:set>
                                      <p:cBhvr>
                                        <p:cTn id="138" dur="2000" fill="hold"/>
                                        <p:tgtEl>
                                          <p:spTgt spid="1032"/>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0" name="Rectangle 135">
            <a:extLst>
              <a:ext uri="{FF2B5EF4-FFF2-40B4-BE49-F238E27FC236}">
                <a16:creationId xmlns:a16="http://schemas.microsoft.com/office/drawing/2014/main" id="{77F2BB43-1E8B-40A7-9733-9AEE76BFE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101" name="Rectangle 137">
            <a:extLst>
              <a:ext uri="{FF2B5EF4-FFF2-40B4-BE49-F238E27FC236}">
                <a16:creationId xmlns:a16="http://schemas.microsoft.com/office/drawing/2014/main" id="{2F2499BD-C67D-4CD4-9747-4DCC7EF1F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102" name="Rectangle 139">
            <a:extLst>
              <a:ext uri="{FF2B5EF4-FFF2-40B4-BE49-F238E27FC236}">
                <a16:creationId xmlns:a16="http://schemas.microsoft.com/office/drawing/2014/main" id="{80D02CAC-A533-4E24-84A6-B3171E16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103" name="Rectangle 14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C39280-835D-422B-99CB-6FE84C2DF48D}"/>
              </a:ext>
            </a:extLst>
          </p:cNvPr>
          <p:cNvSpPr>
            <a:spLocks noGrp="1"/>
          </p:cNvSpPr>
          <p:nvPr>
            <p:ph type="title"/>
          </p:nvPr>
        </p:nvSpPr>
        <p:spPr>
          <a:xfrm>
            <a:off x="513863" y="453643"/>
            <a:ext cx="6540462" cy="1013800"/>
          </a:xfrm>
        </p:spPr>
        <p:txBody>
          <a:bodyPr vert="horz" lIns="91440" tIns="45720" rIns="91440" bIns="45720" rtlCol="0" anchor="b">
            <a:normAutofit/>
          </a:bodyPr>
          <a:lstStyle/>
          <a:p>
            <a:r>
              <a:rPr lang="en-US" sz="2800" b="0" kern="1200" cap="all" dirty="0">
                <a:solidFill>
                  <a:schemeClr val="tx2"/>
                </a:solidFill>
                <a:latin typeface="+mj-lt"/>
                <a:ea typeface="+mj-ea"/>
                <a:cs typeface="+mj-cs"/>
              </a:rPr>
              <a:t>Gantt chart  </a:t>
            </a:r>
          </a:p>
        </p:txBody>
      </p:sp>
      <p:sp>
        <p:nvSpPr>
          <p:cNvPr id="4104" name="Rectangle 14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F50413A-8FCB-41D6-A358-222BAB2D4083}"/>
              </a:ext>
            </a:extLst>
          </p:cNvPr>
          <p:cNvSpPr>
            <a:spLocks noGrp="1"/>
          </p:cNvSpPr>
          <p:nvPr>
            <p:ph sz="half" idx="1"/>
          </p:nvPr>
        </p:nvSpPr>
        <p:spPr>
          <a:xfrm>
            <a:off x="254212" y="1660270"/>
            <a:ext cx="6309003" cy="3962266"/>
          </a:xfrm>
        </p:spPr>
        <p:txBody>
          <a:bodyPr vert="horz" lIns="91440" tIns="45720" rIns="91440" bIns="45720" rtlCol="0" anchor="ctr">
            <a:normAutofit/>
          </a:bodyPr>
          <a:lstStyle/>
          <a:p>
            <a:pPr marL="0" indent="0">
              <a:buNone/>
            </a:pPr>
            <a:r>
              <a:rPr lang="en-US" dirty="0">
                <a:solidFill>
                  <a:schemeClr val="tx2"/>
                </a:solidFill>
              </a:rPr>
              <a:t>A Gantt Chart is a horizontal bar chart Commonly used  in project management, created by Henry Gantt. Purposely to record; </a:t>
            </a:r>
          </a:p>
          <a:p>
            <a:pPr marL="342900" indent="-342900">
              <a:buFont typeface="+mj-lt"/>
              <a:buAutoNum type="arabicPeriod"/>
            </a:pPr>
            <a:r>
              <a:rPr lang="en-US" dirty="0">
                <a:solidFill>
                  <a:schemeClr val="tx2"/>
                </a:solidFill>
              </a:rPr>
              <a:t>Duration of  activities </a:t>
            </a:r>
          </a:p>
          <a:p>
            <a:pPr marL="342900" indent="-342900">
              <a:buFont typeface="+mj-lt"/>
              <a:buAutoNum type="arabicPeriod"/>
            </a:pPr>
            <a:r>
              <a:rPr lang="en-US" dirty="0">
                <a:solidFill>
                  <a:schemeClr val="tx2"/>
                </a:solidFill>
              </a:rPr>
              <a:t>Plan</a:t>
            </a:r>
          </a:p>
          <a:p>
            <a:pPr marL="342900" indent="-342900">
              <a:buFont typeface="+mj-lt"/>
              <a:buAutoNum type="arabicPeriod"/>
            </a:pPr>
            <a:r>
              <a:rPr lang="en-US" dirty="0">
                <a:solidFill>
                  <a:schemeClr val="tx2"/>
                </a:solidFill>
              </a:rPr>
              <a:t>Co-ordinate </a:t>
            </a:r>
          </a:p>
          <a:p>
            <a:pPr marL="342900" indent="-342900">
              <a:buFont typeface="+mj-lt"/>
              <a:buAutoNum type="arabicPeriod"/>
            </a:pPr>
            <a:r>
              <a:rPr lang="en-US" dirty="0">
                <a:solidFill>
                  <a:schemeClr val="tx2"/>
                </a:solidFill>
              </a:rPr>
              <a:t> Track </a:t>
            </a:r>
          </a:p>
          <a:p>
            <a:pPr>
              <a:buFont typeface="Wingdings" panose="05000000000000000000" pitchFamily="2" charset="2"/>
              <a:buChar char="q"/>
            </a:pPr>
            <a:r>
              <a:rPr lang="en-US" dirty="0">
                <a:solidFill>
                  <a:schemeClr val="tx2"/>
                </a:solidFill>
              </a:rPr>
              <a:t>Fundamentally to  define the sequence of tasks that require completion.</a:t>
            </a:r>
          </a:p>
          <a:p>
            <a:pPr>
              <a:buFont typeface="Wingdings" panose="05000000000000000000" pitchFamily="2" charset="2"/>
              <a:buChar char="q"/>
            </a:pPr>
            <a:r>
              <a:rPr lang="en-US" dirty="0">
                <a:solidFill>
                  <a:schemeClr val="tx2"/>
                </a:solidFill>
              </a:rPr>
              <a:t>For example, deploying identical tasks for future developments critically used to estimate the length of performance time.</a:t>
            </a:r>
          </a:p>
        </p:txBody>
      </p:sp>
      <p:pic>
        <p:nvPicPr>
          <p:cNvPr id="4098" name="Picture 2" descr="Image result for gantt chart diagram">
            <a:extLst>
              <a:ext uri="{FF2B5EF4-FFF2-40B4-BE49-F238E27FC236}">
                <a16:creationId xmlns:a16="http://schemas.microsoft.com/office/drawing/2014/main" id="{8A2C11CC-7DB5-4091-82DB-7C88D4F0CC2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61" r="-1" b="-1"/>
          <a:stretch/>
        </p:blipFill>
        <p:spPr bwMode="auto">
          <a:xfrm>
            <a:off x="7424251" y="-1"/>
            <a:ext cx="4623812" cy="338150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gantt chart template">
            <a:extLst>
              <a:ext uri="{FF2B5EF4-FFF2-40B4-BE49-F238E27FC236}">
                <a16:creationId xmlns:a16="http://schemas.microsoft.com/office/drawing/2014/main" id="{F5F159F0-E0BB-4227-AA7C-6107B5D504F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281" r="9857" b="1"/>
          <a:stretch/>
        </p:blipFill>
        <p:spPr bwMode="auto">
          <a:xfrm>
            <a:off x="7435311" y="3200402"/>
            <a:ext cx="4620649" cy="338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911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C892C1A-B4A4-4CC9-9A23-537648989171}"/>
              </a:ext>
            </a:extLst>
          </p:cNvPr>
          <p:cNvSpPr>
            <a:spLocks noGrp="1"/>
          </p:cNvSpPr>
          <p:nvPr>
            <p:ph sz="half" idx="2"/>
          </p:nvPr>
        </p:nvSpPr>
        <p:spPr>
          <a:xfrm>
            <a:off x="5348496" y="1136895"/>
            <a:ext cx="5194769" cy="5151416"/>
          </a:xfrm>
        </p:spPr>
        <p:txBody>
          <a:bodyPr>
            <a:normAutofit fontScale="85000" lnSpcReduction="10000"/>
          </a:bodyPr>
          <a:lstStyle/>
          <a:p>
            <a:pPr marL="0" indent="0">
              <a:lnSpc>
                <a:spcPct val="150000"/>
              </a:lnSpc>
              <a:buNone/>
            </a:pPr>
            <a:r>
              <a:rPr lang="en-GB" dirty="0">
                <a:cs typeface="Arial" panose="020B0604020202020204" pitchFamily="34" charset="0"/>
              </a:rPr>
              <a:t>To sort influence and  power  that affect  project goals, positions on the grid represent what to actions should be applied, to who. </a:t>
            </a:r>
          </a:p>
          <a:p>
            <a:pPr>
              <a:lnSpc>
                <a:spcPct val="150000"/>
              </a:lnSpc>
              <a:buFont typeface="+mj-lt"/>
              <a:buAutoNum type="alphaUcPeriod"/>
            </a:pPr>
            <a:r>
              <a:rPr lang="en-GB" b="1" dirty="0">
                <a:cs typeface="Arial" panose="020B0604020202020204" pitchFamily="34" charset="0"/>
              </a:rPr>
              <a:t>Keep satisfied – (high influence, importance)</a:t>
            </a:r>
            <a:r>
              <a:rPr lang="en-GB" dirty="0">
                <a:cs typeface="Arial" panose="020B0604020202020204" pitchFamily="34" charset="0"/>
              </a:rPr>
              <a:t> individuals  positioned here,  means they are powerful enough to cause implications. (investors)</a:t>
            </a:r>
          </a:p>
          <a:p>
            <a:pPr>
              <a:lnSpc>
                <a:spcPct val="150000"/>
              </a:lnSpc>
              <a:buFont typeface="+mj-lt"/>
              <a:buAutoNum type="alphaUcPeriod"/>
            </a:pPr>
            <a:r>
              <a:rPr lang="en-GB" b="1" dirty="0">
                <a:cs typeface="Arial" panose="020B0604020202020204" pitchFamily="34" charset="0"/>
              </a:rPr>
              <a:t>Manage Closely –   (high influence, importance) internal  </a:t>
            </a:r>
            <a:r>
              <a:rPr lang="en-GB" dirty="0">
                <a:cs typeface="Arial" panose="020B0604020202020204" pitchFamily="34" charset="0"/>
              </a:rPr>
              <a:t>roles with high power such as managerial positions, someone with great impact.  (hierarchy roles, director, boss).</a:t>
            </a:r>
          </a:p>
          <a:p>
            <a:pPr>
              <a:lnSpc>
                <a:spcPct val="150000"/>
              </a:lnSpc>
              <a:buFont typeface="+mj-lt"/>
              <a:buAutoNum type="alphaUcPeriod"/>
            </a:pPr>
            <a:r>
              <a:rPr lang="en-GB" b="1" dirty="0">
                <a:cs typeface="Arial" panose="020B0604020202020204" pitchFamily="34" charset="0"/>
              </a:rPr>
              <a:t>Monitor – (low power, importance)  </a:t>
            </a:r>
            <a:r>
              <a:rPr lang="en-GB" dirty="0">
                <a:cs typeface="Arial" panose="020B0604020202020204" pitchFamily="34" charset="0"/>
              </a:rPr>
              <a:t>communication requires on point activity, keeping stakeholders informed. </a:t>
            </a:r>
          </a:p>
          <a:p>
            <a:pPr>
              <a:lnSpc>
                <a:spcPct val="150000"/>
              </a:lnSpc>
              <a:buFont typeface="+mj-lt"/>
              <a:buAutoNum type="alphaUcPeriod"/>
            </a:pPr>
            <a:r>
              <a:rPr lang="en-GB" b="1" dirty="0">
                <a:solidFill>
                  <a:schemeClr val="tx1"/>
                </a:solidFill>
                <a:cs typeface="Arial" panose="020B0604020202020204" pitchFamily="34" charset="0"/>
              </a:rPr>
              <a:t>Keep informed  - </a:t>
            </a:r>
            <a:r>
              <a:rPr lang="en-GB" b="1" dirty="0">
                <a:cs typeface="Arial" panose="020B0604020202020204" pitchFamily="34" charset="0"/>
              </a:rPr>
              <a:t>(low power, little importance</a:t>
            </a:r>
            <a:r>
              <a:rPr lang="en-GB" dirty="0">
                <a:cs typeface="Arial" panose="020B0604020202020204" pitchFamily="34" charset="0"/>
              </a:rPr>
              <a:t>) </a:t>
            </a:r>
            <a:r>
              <a:rPr lang="en-GB" dirty="0">
                <a:solidFill>
                  <a:schemeClr val="tx1"/>
                </a:solidFill>
                <a:cs typeface="Arial" panose="020B0604020202020204" pitchFamily="34" charset="0"/>
              </a:rPr>
              <a:t> least power holders , due to the lack of input applied.  for instance, family. However low power and high interest can be beneficial when supporting.</a:t>
            </a:r>
            <a:endParaRPr lang="en-GB" dirty="0">
              <a:cs typeface="Arial" panose="020B0604020202020204" pitchFamily="34" charset="0"/>
            </a:endParaRPr>
          </a:p>
        </p:txBody>
      </p:sp>
      <p:pic>
        <p:nvPicPr>
          <p:cNvPr id="1026" name="Picture 2" descr="Image result for the power of importance grid stakeholders">
            <a:extLst>
              <a:ext uri="{FF2B5EF4-FFF2-40B4-BE49-F238E27FC236}">
                <a16:creationId xmlns:a16="http://schemas.microsoft.com/office/drawing/2014/main" id="{017C5FBE-1D22-4FE1-9547-5F8E9399A1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023" y="1580016"/>
            <a:ext cx="4364977" cy="496048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C3DEE0-80AD-47B9-A747-CCBD37E6D4F9}"/>
              </a:ext>
            </a:extLst>
          </p:cNvPr>
          <p:cNvSpPr txBox="1"/>
          <p:nvPr/>
        </p:nvSpPr>
        <p:spPr>
          <a:xfrm>
            <a:off x="5527296" y="6236312"/>
            <a:ext cx="6664704"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To identify stakeholders according to finance,  power and interest of the project. </a:t>
            </a:r>
          </a:p>
          <a:p>
            <a:endParaRPr lang="en-GB" dirty="0"/>
          </a:p>
        </p:txBody>
      </p:sp>
      <p:sp>
        <p:nvSpPr>
          <p:cNvPr id="6" name="Rectangle 5">
            <a:extLst>
              <a:ext uri="{FF2B5EF4-FFF2-40B4-BE49-F238E27FC236}">
                <a16:creationId xmlns:a16="http://schemas.microsoft.com/office/drawing/2014/main" id="{534E29FD-42EA-4795-92F6-8A0D2788A155}"/>
              </a:ext>
            </a:extLst>
          </p:cNvPr>
          <p:cNvSpPr/>
          <p:nvPr/>
        </p:nvSpPr>
        <p:spPr>
          <a:xfrm>
            <a:off x="483160" y="604119"/>
            <a:ext cx="6952119" cy="646331"/>
          </a:xfrm>
          <a:prstGeom prst="rect">
            <a:avLst/>
          </a:prstGeom>
          <a:noFill/>
        </p:spPr>
        <p:txBody>
          <a:bodyPr wrap="square" lIns="91440" tIns="45720" rIns="91440" bIns="45720">
            <a:spAutoFit/>
          </a:bodyPr>
          <a:lstStyle/>
          <a:p>
            <a:pPr algn="ctr"/>
            <a:r>
              <a:rPr lang="en-GB" sz="3600" dirty="0">
                <a:ln w="0"/>
                <a:effectLst>
                  <a:outerShdw blurRad="38100" dist="19050" dir="2700000" algn="tl" rotWithShape="0">
                    <a:schemeClr val="dk1">
                      <a:alpha val="40000"/>
                    </a:schemeClr>
                  </a:outerShdw>
                </a:effectLst>
              </a:rPr>
              <a:t>stakeholder</a:t>
            </a:r>
            <a:r>
              <a:rPr lang="en-GB" sz="3600" b="0" cap="none" spc="0" dirty="0">
                <a:ln w="0"/>
                <a:solidFill>
                  <a:schemeClr val="tx1"/>
                </a:solidFill>
                <a:effectLst>
                  <a:outerShdw blurRad="38100" dist="19050" dir="2700000" algn="tl" rotWithShape="0">
                    <a:schemeClr val="dk1">
                      <a:alpha val="40000"/>
                    </a:schemeClr>
                  </a:outerShdw>
                </a:effectLst>
              </a:rPr>
              <a:t> power / interest  grid   </a:t>
            </a:r>
          </a:p>
        </p:txBody>
      </p:sp>
    </p:spTree>
    <p:extLst>
      <p:ext uri="{BB962C8B-B14F-4D97-AF65-F5344CB8AC3E}">
        <p14:creationId xmlns:p14="http://schemas.microsoft.com/office/powerpoint/2010/main" val="263250612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4">
                                            <p:txEl>
                                              <p:pRg st="3" end="3"/>
                                            </p:txEl>
                                          </p:spTgt>
                                        </p:tgtEl>
                                        <p:attrNameLst>
                                          <p:attrName>style.visibility</p:attrName>
                                        </p:attrNameLst>
                                      </p:cBhvr>
                                      <p:to>
                                        <p:strVal val="visible"/>
                                      </p:to>
                                    </p:set>
                                    <p:anim calcmode="lin" valueType="num">
                                      <p:cBhvr additive="base">
                                        <p:cTn id="3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4">
                                            <p:txEl>
                                              <p:pRg st="4" end="4"/>
                                            </p:txEl>
                                          </p:spTgt>
                                        </p:tgtEl>
                                        <p:attrNameLst>
                                          <p:attrName>style.visibility</p:attrName>
                                        </p:attrNameLst>
                                      </p:cBhvr>
                                      <p:to>
                                        <p:strVal val="visible"/>
                                      </p:to>
                                    </p:set>
                                    <p:anim calcmode="lin" valueType="num">
                                      <p:cBhvr additive="base">
                                        <p:cTn id="3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4" presetClass="emph" presetSubtype="0" fill="hold" grpId="0" nodeType="clickEffect">
                                  <p:stCondLst>
                                    <p:cond delay="0"/>
                                  </p:stCondLst>
                                  <p:iterate type="lt">
                                    <p:tmPct val="10000"/>
                                  </p:iterate>
                                  <p:childTnLst>
                                    <p:animMotion origin="layout" path="M 8.33333E-7 0.07222 L 8.33333E-7 3.33333E-6 " pathEditMode="relative" rAng="0" ptsTypes="AA">
                                      <p:cBhvr>
                                        <p:cTn id="41" dur="250" accel="50000" decel="50000" autoRev="1" fill="hold">
                                          <p:stCondLst>
                                            <p:cond delay="0"/>
                                          </p:stCondLst>
                                        </p:cTn>
                                        <p:tgtEl>
                                          <p:spTgt spid="5"/>
                                        </p:tgtEl>
                                        <p:attrNameLst>
                                          <p:attrName>ppt_x</p:attrName>
                                          <p:attrName>ppt_y</p:attrName>
                                        </p:attrNameLst>
                                      </p:cBhvr>
                                      <p:rCtr x="0" y="-3611"/>
                                    </p:animMotion>
                                    <p:animRot by="1500000">
                                      <p:cBhvr>
                                        <p:cTn id="42" dur="125" fill="hold">
                                          <p:stCondLst>
                                            <p:cond delay="0"/>
                                          </p:stCondLst>
                                        </p:cTn>
                                        <p:tgtEl>
                                          <p:spTgt spid="5"/>
                                        </p:tgtEl>
                                        <p:attrNameLst>
                                          <p:attrName>r</p:attrName>
                                        </p:attrNameLst>
                                      </p:cBhvr>
                                    </p:animRot>
                                    <p:animRot by="-1500000">
                                      <p:cBhvr>
                                        <p:cTn id="43" dur="125" fill="hold">
                                          <p:stCondLst>
                                            <p:cond delay="125"/>
                                          </p:stCondLst>
                                        </p:cTn>
                                        <p:tgtEl>
                                          <p:spTgt spid="5"/>
                                        </p:tgtEl>
                                        <p:attrNameLst>
                                          <p:attrName>r</p:attrName>
                                        </p:attrNameLst>
                                      </p:cBhvr>
                                    </p:animRot>
                                    <p:animRot by="-1500000">
                                      <p:cBhvr>
                                        <p:cTn id="44" dur="125" fill="hold">
                                          <p:stCondLst>
                                            <p:cond delay="250"/>
                                          </p:stCondLst>
                                        </p:cTn>
                                        <p:tgtEl>
                                          <p:spTgt spid="5"/>
                                        </p:tgtEl>
                                        <p:attrNameLst>
                                          <p:attrName>r</p:attrName>
                                        </p:attrNameLst>
                                      </p:cBhvr>
                                    </p:animRot>
                                    <p:animRot by="1500000">
                                      <p:cBhvr>
                                        <p:cTn id="45" dur="125" fill="hold">
                                          <p:stCondLst>
                                            <p:cond delay="375"/>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966FD1-5ADA-4749-9CF6-BAB6EFB6D5B6}"/>
              </a:ext>
            </a:extLst>
          </p:cNvPr>
          <p:cNvSpPr>
            <a:spLocks noGrp="1"/>
          </p:cNvSpPr>
          <p:nvPr>
            <p:ph type="title"/>
          </p:nvPr>
        </p:nvSpPr>
        <p:spPr>
          <a:xfrm>
            <a:off x="581193" y="702156"/>
            <a:ext cx="6540462" cy="1013800"/>
          </a:xfrm>
        </p:spPr>
        <p:txBody>
          <a:bodyPr>
            <a:normAutofit/>
          </a:bodyPr>
          <a:lstStyle/>
          <a:p>
            <a:r>
              <a:rPr lang="en-GB" dirty="0">
                <a:solidFill>
                  <a:schemeClr val="tx2"/>
                </a:solidFill>
              </a:rPr>
              <a:t>Oxford Handbook concept of project management</a:t>
            </a:r>
          </a:p>
        </p:txBody>
      </p:sp>
      <p:sp>
        <p:nvSpPr>
          <p:cNvPr id="73" name="Rectangle 7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BEC609E-1363-4BD6-9ACF-27F76000AA7A}"/>
              </a:ext>
            </a:extLst>
          </p:cNvPr>
          <p:cNvSpPr>
            <a:spLocks noGrp="1"/>
          </p:cNvSpPr>
          <p:nvPr>
            <p:ph idx="1"/>
          </p:nvPr>
        </p:nvSpPr>
        <p:spPr>
          <a:xfrm>
            <a:off x="581194" y="1896533"/>
            <a:ext cx="6309003" cy="3962266"/>
          </a:xfrm>
        </p:spPr>
        <p:txBody>
          <a:bodyPr>
            <a:normAutofit/>
          </a:bodyPr>
          <a:lstStyle/>
          <a:p>
            <a:pPr>
              <a:buFont typeface="Wingdings" panose="05000000000000000000" pitchFamily="2" charset="2"/>
              <a:buChar char="q"/>
            </a:pPr>
            <a:r>
              <a:rPr lang="en-GB" dirty="0">
                <a:solidFill>
                  <a:schemeClr val="tx2"/>
                </a:solidFill>
              </a:rPr>
              <a:t>The Oxford Handbook book published in 2011. Suggests that a new point of management called the ‘third wave’ is emerging. </a:t>
            </a:r>
          </a:p>
          <a:p>
            <a:pPr marL="0" indent="0" algn="ctr">
              <a:buNone/>
            </a:pPr>
            <a:r>
              <a:rPr lang="en-GB" u="sng" dirty="0">
                <a:solidFill>
                  <a:schemeClr val="tx2"/>
                </a:solidFill>
              </a:rPr>
              <a:t> - In A Nutshell -</a:t>
            </a:r>
          </a:p>
          <a:p>
            <a:pPr>
              <a:buFont typeface="Courier New" panose="02070309020205020404" pitchFamily="49" charset="0"/>
              <a:buChar char="o"/>
            </a:pPr>
            <a:r>
              <a:rPr lang="en-GB" dirty="0">
                <a:solidFill>
                  <a:schemeClr val="tx2"/>
                </a:solidFill>
              </a:rPr>
              <a:t>Since, technological advancements are being applied to organisation's continuously. On the basis that innovative  tools are practically, shifting focus from manual  to automated. Hypothetically proposing a  change in procedure of how  projects are are managed. </a:t>
            </a:r>
          </a:p>
          <a:p>
            <a:pPr>
              <a:buFont typeface="Courier New" panose="02070309020205020404" pitchFamily="49" charset="0"/>
              <a:buChar char="o"/>
            </a:pPr>
            <a:r>
              <a:rPr lang="en-GB" dirty="0">
                <a:solidFill>
                  <a:schemeClr val="tx2"/>
                </a:solidFill>
              </a:rPr>
              <a:t>An example, from handmade products to machinery that can produce at a faster pace.</a:t>
            </a:r>
          </a:p>
          <a:p>
            <a:endParaRPr lang="en-GB" dirty="0">
              <a:solidFill>
                <a:schemeClr val="tx2"/>
              </a:solidFill>
            </a:endParaRPr>
          </a:p>
        </p:txBody>
      </p:sp>
      <p:pic>
        <p:nvPicPr>
          <p:cNvPr id="3074" name="Picture 2" descr="Image result for Oxford Handbook theory of project management">
            <a:extLst>
              <a:ext uri="{FF2B5EF4-FFF2-40B4-BE49-F238E27FC236}">
                <a16:creationId xmlns:a16="http://schemas.microsoft.com/office/drawing/2014/main" id="{A1BB6D04-7E20-4181-AC58-2250F84A08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36"/>
          <a:stretch/>
        </p:blipFill>
        <p:spPr bwMode="auto">
          <a:xfrm>
            <a:off x="7521283" y="10"/>
            <a:ext cx="467071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210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5" presetClass="entr" presetSubtype="0" fill="hold" nodeType="clickEffect">
                                  <p:stCondLst>
                                    <p:cond delay="0"/>
                                  </p:stCondLst>
                                  <p:childTnLst>
                                    <p:set>
                                      <p:cBhvr>
                                        <p:cTn id="26" dur="1" fill="hold">
                                          <p:stCondLst>
                                            <p:cond delay="0"/>
                                          </p:stCondLst>
                                        </p:cTn>
                                        <p:tgtEl>
                                          <p:spTgt spid="3074"/>
                                        </p:tgtEl>
                                        <p:attrNameLst>
                                          <p:attrName>style.visibility</p:attrName>
                                        </p:attrNameLst>
                                      </p:cBhvr>
                                      <p:to>
                                        <p:strVal val="visible"/>
                                      </p:to>
                                    </p:set>
                                    <p:animEffect transition="in" filter="fade">
                                      <p:cBhvr>
                                        <p:cTn id="27" dur="2000"/>
                                        <p:tgtEl>
                                          <p:spTgt spid="3074"/>
                                        </p:tgtEl>
                                      </p:cBhvr>
                                    </p:animEffect>
                                    <p:anim calcmode="lin" valueType="num">
                                      <p:cBhvr>
                                        <p:cTn id="28" dur="2000" fill="hold"/>
                                        <p:tgtEl>
                                          <p:spTgt spid="3074"/>
                                        </p:tgtEl>
                                        <p:attrNameLst>
                                          <p:attrName>style.rotation</p:attrName>
                                        </p:attrNameLst>
                                      </p:cBhvr>
                                      <p:tavLst>
                                        <p:tav tm="0">
                                          <p:val>
                                            <p:fltVal val="720"/>
                                          </p:val>
                                        </p:tav>
                                        <p:tav tm="100000">
                                          <p:val>
                                            <p:fltVal val="0"/>
                                          </p:val>
                                        </p:tav>
                                      </p:tavLst>
                                    </p:anim>
                                    <p:anim calcmode="lin" valueType="num">
                                      <p:cBhvr>
                                        <p:cTn id="29" dur="2000" fill="hold"/>
                                        <p:tgtEl>
                                          <p:spTgt spid="3074"/>
                                        </p:tgtEl>
                                        <p:attrNameLst>
                                          <p:attrName>ppt_h</p:attrName>
                                        </p:attrNameLst>
                                      </p:cBhvr>
                                      <p:tavLst>
                                        <p:tav tm="0">
                                          <p:val>
                                            <p:fltVal val="0"/>
                                          </p:val>
                                        </p:tav>
                                        <p:tav tm="100000">
                                          <p:val>
                                            <p:strVal val="#ppt_h"/>
                                          </p:val>
                                        </p:tav>
                                      </p:tavLst>
                                    </p:anim>
                                    <p:anim calcmode="lin" valueType="num">
                                      <p:cBhvr>
                                        <p:cTn id="30" dur="2000" fill="hold"/>
                                        <p:tgtEl>
                                          <p:spTgt spid="3074"/>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0" name="Rectangle 72">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6647D-79C8-40CA-B78F-2FEAED2FC8B2}"/>
              </a:ext>
            </a:extLst>
          </p:cNvPr>
          <p:cNvSpPr>
            <a:spLocks noGrp="1"/>
          </p:cNvSpPr>
          <p:nvPr>
            <p:ph type="title"/>
          </p:nvPr>
        </p:nvSpPr>
        <p:spPr>
          <a:xfrm>
            <a:off x="581193" y="533690"/>
            <a:ext cx="11029616" cy="1188720"/>
          </a:xfrm>
        </p:spPr>
        <p:txBody>
          <a:bodyPr>
            <a:normAutofit/>
          </a:bodyPr>
          <a:lstStyle/>
          <a:p>
            <a:r>
              <a:rPr lang="en-GB" dirty="0"/>
              <a:t>Risk process</a:t>
            </a:r>
          </a:p>
        </p:txBody>
      </p:sp>
      <p:sp>
        <p:nvSpPr>
          <p:cNvPr id="6151" name="Rectangle 74">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80">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Image result for risk identification process">
            <a:extLst>
              <a:ext uri="{FF2B5EF4-FFF2-40B4-BE49-F238E27FC236}">
                <a16:creationId xmlns:a16="http://schemas.microsoft.com/office/drawing/2014/main" id="{790DD708-DC10-4D47-BD7D-763CBFB2164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52372" y="2499053"/>
            <a:ext cx="3405393" cy="34053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337A1B8-0E7F-40F1-9EC7-58745CC2AA4B}"/>
              </a:ext>
            </a:extLst>
          </p:cNvPr>
          <p:cNvSpPr>
            <a:spLocks noGrp="1"/>
          </p:cNvSpPr>
          <p:nvPr>
            <p:ph idx="1"/>
          </p:nvPr>
        </p:nvSpPr>
        <p:spPr>
          <a:xfrm>
            <a:off x="6335805" y="2180496"/>
            <a:ext cx="5275001" cy="4045683"/>
          </a:xfrm>
        </p:spPr>
        <p:txBody>
          <a:bodyPr>
            <a:normAutofit/>
          </a:bodyPr>
          <a:lstStyle/>
          <a:p>
            <a:pPr marL="0" indent="0">
              <a:lnSpc>
                <a:spcPct val="110000"/>
              </a:lnSpc>
              <a:buClr>
                <a:srgbClr val="FF9500"/>
              </a:buClr>
              <a:buNone/>
            </a:pPr>
            <a:r>
              <a:rPr lang="en-GB" dirty="0"/>
              <a:t>Methods of  identifying /  prioritising risks.</a:t>
            </a:r>
          </a:p>
          <a:p>
            <a:pPr marL="342900" indent="-342900">
              <a:lnSpc>
                <a:spcPct val="110000"/>
              </a:lnSpc>
              <a:buClr>
                <a:srgbClr val="FF9500"/>
              </a:buClr>
              <a:buFont typeface="+mj-lt"/>
              <a:buAutoNum type="arabicPeriod"/>
            </a:pPr>
            <a:r>
              <a:rPr lang="en-GB" b="1" dirty="0"/>
              <a:t>Identify</a:t>
            </a:r>
            <a:r>
              <a:rPr lang="en-GB" dirty="0"/>
              <a:t> likely risks – by  brainstorming, analysing and assume impacts from  internal and external sources.</a:t>
            </a:r>
          </a:p>
          <a:p>
            <a:pPr marL="342900" indent="-342900">
              <a:lnSpc>
                <a:spcPct val="110000"/>
              </a:lnSpc>
              <a:buClr>
                <a:srgbClr val="FF9500"/>
              </a:buClr>
              <a:buFont typeface="+mj-lt"/>
              <a:buAutoNum type="arabicPeriod"/>
            </a:pPr>
            <a:r>
              <a:rPr lang="en-GB" b="1" dirty="0"/>
              <a:t>Define</a:t>
            </a:r>
            <a:r>
              <a:rPr lang="en-GB" dirty="0"/>
              <a:t>  risk impacts – noticeably define each risk and how it will disturb the outcome of the project.</a:t>
            </a:r>
          </a:p>
          <a:p>
            <a:pPr marL="342900" indent="-342900">
              <a:lnSpc>
                <a:spcPct val="110000"/>
              </a:lnSpc>
              <a:buClr>
                <a:srgbClr val="FF9500"/>
              </a:buClr>
              <a:buFont typeface="+mj-lt"/>
              <a:buAutoNum type="arabicPeriod"/>
            </a:pPr>
            <a:r>
              <a:rPr lang="en-GB" b="1" dirty="0"/>
              <a:t>Prioritise</a:t>
            </a:r>
            <a:r>
              <a:rPr lang="en-GB" dirty="0"/>
              <a:t> threat impacts, at that point categorise them according to project power.</a:t>
            </a:r>
          </a:p>
          <a:p>
            <a:pPr marL="342900" indent="-342900">
              <a:lnSpc>
                <a:spcPct val="110000"/>
              </a:lnSpc>
              <a:buClr>
                <a:srgbClr val="FF9500"/>
              </a:buClr>
              <a:buFont typeface="+mj-lt"/>
              <a:buAutoNum type="arabicPeriod"/>
            </a:pPr>
            <a:r>
              <a:rPr lang="en-GB" b="1" dirty="0"/>
              <a:t>Prepare</a:t>
            </a:r>
            <a:r>
              <a:rPr lang="en-GB" dirty="0"/>
              <a:t> risk response –in the circumstance of transferring or soften the impact. “expect the unexpected”.</a:t>
            </a:r>
          </a:p>
          <a:p>
            <a:pPr marL="0" indent="0">
              <a:lnSpc>
                <a:spcPct val="110000"/>
              </a:lnSpc>
              <a:buClr>
                <a:srgbClr val="FF9500"/>
              </a:buClr>
              <a:buNone/>
            </a:pPr>
            <a:r>
              <a:rPr lang="en-GB" dirty="0"/>
              <a:t> for all intents and purposes is to predict implications and plan for the invoked. Effectively, having a plan B. </a:t>
            </a:r>
          </a:p>
          <a:p>
            <a:pPr marL="342900" indent="-342900">
              <a:lnSpc>
                <a:spcPct val="110000"/>
              </a:lnSpc>
              <a:buClr>
                <a:srgbClr val="FF9500"/>
              </a:buClr>
              <a:buFont typeface="+mj-lt"/>
              <a:buAutoNum type="arabicPeriod"/>
            </a:pPr>
            <a:endParaRPr lang="en-GB" dirty="0"/>
          </a:p>
        </p:txBody>
      </p:sp>
    </p:spTree>
    <p:extLst>
      <p:ext uri="{BB962C8B-B14F-4D97-AF65-F5344CB8AC3E}">
        <p14:creationId xmlns:p14="http://schemas.microsoft.com/office/powerpoint/2010/main" val="2054159526"/>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40E427-9380-44DE-A66F-E3F28F6CDF9F}"/>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TO CONCLUDE</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7A8FF01-3D35-4E9E-BB32-EFD23C8F202A}"/>
              </a:ext>
            </a:extLst>
          </p:cNvPr>
          <p:cNvGraphicFramePr>
            <a:graphicFrameLocks noGrp="1"/>
          </p:cNvGraphicFramePr>
          <p:nvPr>
            <p:ph idx="1"/>
            <p:extLst>
              <p:ext uri="{D42A27DB-BD31-4B8C-83A1-F6EECF244321}">
                <p14:modId xmlns:p14="http://schemas.microsoft.com/office/powerpoint/2010/main" val="32991995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66799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79" name="Rectangle 7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1" name="Group 8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82" name="Rectangle 8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6179052-8436-4922-B35E-E481F1ACB8AA}"/>
              </a:ext>
            </a:extLst>
          </p:cNvPr>
          <p:cNvSpPr>
            <a:spLocks noGrp="1"/>
          </p:cNvSpPr>
          <p:nvPr>
            <p:ph type="title"/>
          </p:nvPr>
        </p:nvSpPr>
        <p:spPr>
          <a:xfrm>
            <a:off x="482572" y="597317"/>
            <a:ext cx="3657630" cy="4343122"/>
          </a:xfrm>
        </p:spPr>
        <p:txBody>
          <a:bodyPr vert="horz" lIns="91440" tIns="45720" rIns="91440" bIns="45720" rtlCol="0" anchor="b">
            <a:normAutofit/>
          </a:bodyPr>
          <a:lstStyle/>
          <a:p>
            <a:r>
              <a:rPr lang="en-US" sz="1600" dirty="0">
                <a:solidFill>
                  <a:srgbClr val="FFFFFF"/>
                </a:solidFill>
                <a:latin typeface="Arial" panose="020B0604020202020204" pitchFamily="34" charset="0"/>
                <a:cs typeface="Arial" panose="020B0604020202020204" pitchFamily="34" charset="0"/>
              </a:rPr>
              <a:t>Thank you for A  fragment OF YOUR TIME.</a:t>
            </a: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Do you have any questions?</a:t>
            </a: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Contact me via email: 1802865@student.uwtsd.ac.uk</a:t>
            </a:r>
          </a:p>
        </p:txBody>
      </p:sp>
      <p:sp>
        <p:nvSpPr>
          <p:cNvPr id="3" name="Text Placeholder 2">
            <a:extLst>
              <a:ext uri="{FF2B5EF4-FFF2-40B4-BE49-F238E27FC236}">
                <a16:creationId xmlns:a16="http://schemas.microsoft.com/office/drawing/2014/main" id="{CFAC707F-BF89-4DFB-9E1E-DA9AE18BB0D2}"/>
              </a:ext>
            </a:extLst>
          </p:cNvPr>
          <p:cNvSpPr>
            <a:spLocks noGrp="1"/>
          </p:cNvSpPr>
          <p:nvPr>
            <p:ph type="body" idx="1"/>
          </p:nvPr>
        </p:nvSpPr>
        <p:spPr>
          <a:xfrm>
            <a:off x="584200" y="5145513"/>
            <a:ext cx="3412067" cy="738820"/>
          </a:xfrm>
        </p:spPr>
        <p:txBody>
          <a:bodyPr vert="horz" lIns="91440" tIns="45720" rIns="91440" bIns="45720" rtlCol="0" anchor="t">
            <a:normAutofit/>
          </a:bodyPr>
          <a:lstStyle/>
          <a:p>
            <a:r>
              <a:rPr lang="en-US" sz="1600" dirty="0">
                <a:solidFill>
                  <a:srgbClr val="FFFFFF">
                    <a:alpha val="75000"/>
                  </a:srgbClr>
                </a:solidFill>
              </a:rPr>
              <a:t>References below;</a:t>
            </a:r>
          </a:p>
        </p:txBody>
      </p:sp>
      <p:pic>
        <p:nvPicPr>
          <p:cNvPr id="2050" name="Picture 2" descr="Image result for thankyou pics">
            <a:extLst>
              <a:ext uri="{FF2B5EF4-FFF2-40B4-BE49-F238E27FC236}">
                <a16:creationId xmlns:a16="http://schemas.microsoft.com/office/drawing/2014/main" id="{F640D923-500D-4FB4-937E-634F6C5B7E3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65053" y="1245584"/>
            <a:ext cx="6764864" cy="4343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0065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DividendVTI">
  <a:themeElements>
    <a:clrScheme name="AnalogousFromLightSeedRightStep">
      <a:dk1>
        <a:srgbClr val="000000"/>
      </a:dk1>
      <a:lt1>
        <a:srgbClr val="FFFFFF"/>
      </a:lt1>
      <a:dk2>
        <a:srgbClr val="412D24"/>
      </a:dk2>
      <a:lt2>
        <a:srgbClr val="E8E6E2"/>
      </a:lt2>
      <a:accent1>
        <a:srgbClr val="92A4C4"/>
      </a:accent1>
      <a:accent2>
        <a:srgbClr val="827FBA"/>
      </a:accent2>
      <a:accent3>
        <a:srgbClr val="AD96C6"/>
      </a:accent3>
      <a:accent4>
        <a:srgbClr val="B37FBA"/>
      </a:accent4>
      <a:accent5>
        <a:srgbClr val="C593B5"/>
      </a:accent5>
      <a:accent6>
        <a:srgbClr val="BA7F8F"/>
      </a:accent6>
      <a:hlink>
        <a:srgbClr val="95805A"/>
      </a:hlink>
      <a:folHlink>
        <a:srgbClr val="7F7F7F"/>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5" ma:contentTypeDescription="Create a new document." ma:contentTypeScope="" ma:versionID="735539a0e2569807402e38bb8e09f625">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5705078b153f6f9e67fce31c34b19af6"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BEDA35F-96FD-42DD-A52E-02A9C4377006}">
  <ds:schemaRefs>
    <ds:schemaRef ds:uri="c05bfcf6-161a-4012-bab6-aa68b8b9ab0d"/>
    <ds:schemaRef ds:uri="http://schemas.microsoft.com/office/2006/documentManagement/types"/>
    <ds:schemaRef ds:uri="a0d56cd8-48d2-4815-8e01-6dcb6cd2ab35"/>
    <ds:schemaRef ds:uri="http://purl.org/dc/elements/1.1/"/>
    <ds:schemaRef ds:uri="http://schemas.microsoft.com/office/2006/metadata/properties"/>
    <ds:schemaRef ds:uri="http://schemas.microsoft.com/office/infopath/2007/PartnerControls"/>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DD96508C-5165-40A6-9831-C52FBE903951}">
  <ds:schemaRefs>
    <ds:schemaRef ds:uri="http://schemas.microsoft.com/sharepoint/v3/contenttype/forms"/>
  </ds:schemaRefs>
</ds:datastoreItem>
</file>

<file path=customXml/itemProps3.xml><?xml version="1.0" encoding="utf-8"?>
<ds:datastoreItem xmlns:ds="http://schemas.openxmlformats.org/officeDocument/2006/customXml" ds:itemID="{C1D982C6-8332-4812-AF89-7AE498707F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387</TotalTime>
  <Words>4114</Words>
  <Application>Microsoft Office PowerPoint</Application>
  <PresentationFormat>Widescreen</PresentationFormat>
  <Paragraphs>279</Paragraphs>
  <Slides>14</Slides>
  <Notes>14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Arial</vt:lpstr>
      <vt:lpstr>Arial </vt:lpstr>
      <vt:lpstr>Arial Black</vt:lpstr>
      <vt:lpstr>Arial Nova Light</vt:lpstr>
      <vt:lpstr>Calibri</vt:lpstr>
      <vt:lpstr>Courier New</vt:lpstr>
      <vt:lpstr>Ebrima</vt:lpstr>
      <vt:lpstr>Wingdings</vt:lpstr>
      <vt:lpstr>Wingdings 2</vt:lpstr>
      <vt:lpstr>DividendVTI</vt:lpstr>
      <vt:lpstr>Project Management for Sustainability</vt:lpstr>
      <vt:lpstr>PowerPoint Presentation</vt:lpstr>
      <vt:lpstr>PowerPoint Presentation</vt:lpstr>
      <vt:lpstr>THEORIES APPLIED TO PROJECT MANAGEMENT  </vt:lpstr>
      <vt:lpstr>PowerPoint Presentation</vt:lpstr>
      <vt:lpstr>PowerPoint Presentation</vt:lpstr>
      <vt:lpstr>Stakeholder approach</vt:lpstr>
      <vt:lpstr>Why use tools during project management?</vt:lpstr>
      <vt:lpstr>Gantt chart  </vt:lpstr>
      <vt:lpstr>PowerPoint Presentation</vt:lpstr>
      <vt:lpstr>Oxford Handbook concept of project management</vt:lpstr>
      <vt:lpstr>Risk process</vt:lpstr>
      <vt:lpstr>TO CONCLUDE</vt:lpstr>
      <vt:lpstr>Thank you for A  fragment OF YOUR TIME.         Do you have any questions?      Contact me via email: 1802865@student.uwtsd.ac.uk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dc:title>
  <dc:creator>brendan</dc:creator>
  <cp:lastModifiedBy> </cp:lastModifiedBy>
  <cp:revision>5</cp:revision>
  <dcterms:created xsi:type="dcterms:W3CDTF">2019-12-09T18:19:05Z</dcterms:created>
  <dcterms:modified xsi:type="dcterms:W3CDTF">2019-12-12T15:32:49Z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