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15"/>
  </p:notesMasterIdLst>
  <p:sldIdLst>
    <p:sldId id="258" r:id="rId2"/>
    <p:sldId id="259" r:id="rId3"/>
    <p:sldId id="262" r:id="rId4"/>
    <p:sldId id="325" r:id="rId5"/>
    <p:sldId id="263" r:id="rId6"/>
    <p:sldId id="324" r:id="rId7"/>
    <p:sldId id="322" r:id="rId8"/>
    <p:sldId id="266" r:id="rId9"/>
    <p:sldId id="267" r:id="rId10"/>
    <p:sldId id="318" r:id="rId11"/>
    <p:sldId id="268" r:id="rId12"/>
    <p:sldId id="270" r:id="rId13"/>
    <p:sldId id="319" r:id="rId14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4" d="100"/>
          <a:sy n="114" d="100"/>
        </p:scale>
        <p:origin x="152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E4D892-916C-4E2D-A463-4C84ED5F663B}" type="datetimeFigureOut">
              <a:rPr lang="en-GB" smtClean="0"/>
              <a:t>03/11/2020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98538" y="728663"/>
            <a:ext cx="4860925" cy="36464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18038"/>
            <a:ext cx="5486400" cy="43767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500A5E-C715-4F1B-9146-F977D42645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795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F7184259-8F3D-4D4C-A1F4-472E156C7223}" type="slidenum">
              <a:rPr lang="en-US" sz="1300" b="0" smtClean="0"/>
              <a:pPr/>
              <a:t>1</a:t>
            </a:fld>
            <a:endParaRPr lang="en-US" sz="1300" b="0" dirty="0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MU_header_banner.jpg"/>
          <p:cNvPicPr>
            <a:picLocks noChangeAspect="1"/>
          </p:cNvPicPr>
          <p:nvPr userDrawn="1"/>
        </p:nvPicPr>
        <p:blipFill>
          <a:blip r:embed="rId2" cstate="print"/>
          <a:srcRect r="17261"/>
          <a:stretch>
            <a:fillRect/>
          </a:stretch>
        </p:blipFill>
        <p:spPr bwMode="auto">
          <a:xfrm>
            <a:off x="182563" y="246063"/>
            <a:ext cx="8713787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Line 48"/>
          <p:cNvSpPr>
            <a:spLocks noChangeShapeType="1"/>
          </p:cNvSpPr>
          <p:nvPr/>
        </p:nvSpPr>
        <p:spPr bwMode="auto">
          <a:xfrm>
            <a:off x="0" y="1203325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 dirty="0"/>
          </a:p>
        </p:txBody>
      </p:sp>
      <p:sp>
        <p:nvSpPr>
          <p:cNvPr id="1029" name="Text Box 49"/>
          <p:cNvSpPr txBox="1">
            <a:spLocks noChangeArrowheads="1"/>
          </p:cNvSpPr>
          <p:nvPr/>
        </p:nvSpPr>
        <p:spPr bwMode="auto">
          <a:xfrm>
            <a:off x="120650" y="6513513"/>
            <a:ext cx="8893175" cy="2794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90000" tIns="46800" rIns="90000" bIns="46800">
            <a:spAutoFit/>
          </a:bodyPr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GB" sz="1200" b="0" i="1" dirty="0" smtClean="0"/>
              <a:t>P. M.</a:t>
            </a:r>
            <a:r>
              <a:rPr lang="en-GB" sz="1200" b="0" i="1" baseline="0" dirty="0" smtClean="0"/>
              <a:t> Ferreira 2013</a:t>
            </a:r>
            <a:endParaRPr lang="en-GB" sz="1200" b="0" i="1" dirty="0" smtClean="0"/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 dirty="0"/>
          </a:p>
        </p:txBody>
      </p:sp>
      <p:pic>
        <p:nvPicPr>
          <p:cNvPr id="6151" name="Picture 7" descr="SMU_header_banner.jpg"/>
          <p:cNvPicPr>
            <a:picLocks noChangeAspect="1"/>
          </p:cNvPicPr>
          <p:nvPr/>
        </p:nvPicPr>
        <p:blipFill>
          <a:blip r:embed="rId14" cstate="print"/>
          <a:srcRect l="2695" t="11290" r="64796" b="10484"/>
          <a:stretch>
            <a:fillRect/>
          </a:stretch>
        </p:blipFill>
        <p:spPr bwMode="auto">
          <a:xfrm>
            <a:off x="5327650" y="141288"/>
            <a:ext cx="368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Light_commercial_vehicle" TargetMode="External"/><Relationship Id="rId3" Type="http://schemas.openxmlformats.org/officeDocument/2006/relationships/hyperlink" Target="http://en.wikipedia.org/wiki/Hydrocarbon" TargetMode="External"/><Relationship Id="rId7" Type="http://schemas.openxmlformats.org/officeDocument/2006/relationships/hyperlink" Target="http://en.wikipedia.org/wiki/Particle_number" TargetMode="External"/><Relationship Id="rId2" Type="http://schemas.openxmlformats.org/officeDocument/2006/relationships/hyperlink" Target="http://en.wikipedia.org/wiki/Carbon_monoxi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Atmospheric_particulate_matter" TargetMode="External"/><Relationship Id="rId5" Type="http://schemas.openxmlformats.org/officeDocument/2006/relationships/hyperlink" Target="http://en.wikipedia.org/wiki/Nitrogen_oxides" TargetMode="External"/><Relationship Id="rId4" Type="http://schemas.openxmlformats.org/officeDocument/2006/relationships/hyperlink" Target="http://en.wikipedia.org/wiki/Non-methane_hydrocarbon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Hydrocarbon" TargetMode="External"/><Relationship Id="rId2" Type="http://schemas.openxmlformats.org/officeDocument/2006/relationships/hyperlink" Target="http://en.wikipedia.org/wiki/Carbon_monoxi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Atmospheric_particulate_matter" TargetMode="External"/><Relationship Id="rId5" Type="http://schemas.openxmlformats.org/officeDocument/2006/relationships/hyperlink" Target="http://en.wikipedia.org/wiki/Nitrogen_oxides" TargetMode="External"/><Relationship Id="rId4" Type="http://schemas.openxmlformats.org/officeDocument/2006/relationships/hyperlink" Target="http://en.wikipedia.org/wiki/Non-methane_hydrocarbons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Light_commercial_vehicle" TargetMode="External"/><Relationship Id="rId3" Type="http://schemas.openxmlformats.org/officeDocument/2006/relationships/hyperlink" Target="http://en.wikipedia.org/wiki/Hydrocarbon" TargetMode="External"/><Relationship Id="rId7" Type="http://schemas.openxmlformats.org/officeDocument/2006/relationships/hyperlink" Target="http://en.wikipedia.org/wiki/Particle_number" TargetMode="External"/><Relationship Id="rId2" Type="http://schemas.openxmlformats.org/officeDocument/2006/relationships/hyperlink" Target="http://en.wikipedia.org/wiki/Carbon_monoxi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Atmospheric_particulate_matter" TargetMode="External"/><Relationship Id="rId5" Type="http://schemas.openxmlformats.org/officeDocument/2006/relationships/hyperlink" Target="http://en.wikipedia.org/wiki/Nitrogen_oxides" TargetMode="External"/><Relationship Id="rId4" Type="http://schemas.openxmlformats.org/officeDocument/2006/relationships/hyperlink" Target="http://en.wikipedia.org/wiki/Non-methane_hydrocarbons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860800"/>
            <a:ext cx="6000750" cy="2260600"/>
          </a:xfrm>
        </p:spPr>
        <p:txBody>
          <a:bodyPr/>
          <a:lstStyle/>
          <a:p>
            <a:pPr eaLnBrk="1" hangingPunct="1"/>
            <a:r>
              <a:rPr lang="en-GB" dirty="0" smtClean="0"/>
              <a:t>Andrew Gibson</a:t>
            </a:r>
          </a:p>
          <a:p>
            <a:pPr eaLnBrk="1" hangingPunct="1"/>
            <a:r>
              <a:rPr lang="en-GB" dirty="0" smtClean="0"/>
              <a:t>andrew.gibson@uwtsd.ac.uk</a:t>
            </a:r>
          </a:p>
        </p:txBody>
      </p:sp>
      <p:sp>
        <p:nvSpPr>
          <p:cNvPr id="5123" name="Rectangle 6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2700" dirty="0" smtClean="0">
                <a:solidFill>
                  <a:srgbClr val="FF0000"/>
                </a:solidFill>
              </a:rPr>
              <a:t>Pollution</a:t>
            </a:r>
          </a:p>
        </p:txBody>
      </p:sp>
      <p:sp>
        <p:nvSpPr>
          <p:cNvPr id="5124" name="Text Box 63"/>
          <p:cNvSpPr txBox="1">
            <a:spLocks noChangeArrowheads="1"/>
          </p:cNvSpPr>
          <p:nvPr/>
        </p:nvSpPr>
        <p:spPr bwMode="auto">
          <a:xfrm>
            <a:off x="573088" y="2381250"/>
            <a:ext cx="3343275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endParaRPr lang="en-GB" dirty="0"/>
          </a:p>
        </p:txBody>
      </p:sp>
      <p:grpSp>
        <p:nvGrpSpPr>
          <p:cNvPr id="5125" name="Group 96"/>
          <p:cNvGrpSpPr>
            <a:grpSpLocks/>
          </p:cNvGrpSpPr>
          <p:nvPr/>
        </p:nvGrpSpPr>
        <p:grpSpPr bwMode="auto">
          <a:xfrm>
            <a:off x="573088" y="2660650"/>
            <a:ext cx="4935537" cy="1003300"/>
            <a:chOff x="425" y="1700"/>
            <a:chExt cx="2437" cy="458"/>
          </a:xfrm>
        </p:grpSpPr>
        <p:sp>
          <p:nvSpPr>
            <p:cNvPr id="5127" name="Line 97"/>
            <p:cNvSpPr>
              <a:spLocks noChangeShapeType="1"/>
            </p:cNvSpPr>
            <p:nvPr/>
          </p:nvSpPr>
          <p:spPr bwMode="auto">
            <a:xfrm>
              <a:off x="425" y="2158"/>
              <a:ext cx="2437" cy="0"/>
            </a:xfrm>
            <a:prstGeom prst="line">
              <a:avLst/>
            </a:prstGeom>
            <a:noFill/>
            <a:ln w="63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5128" name="Line 98"/>
            <p:cNvSpPr>
              <a:spLocks noChangeShapeType="1"/>
            </p:cNvSpPr>
            <p:nvPr/>
          </p:nvSpPr>
          <p:spPr bwMode="auto">
            <a:xfrm>
              <a:off x="425" y="1700"/>
              <a:ext cx="2437" cy="0"/>
            </a:xfrm>
            <a:prstGeom prst="line">
              <a:avLst/>
            </a:prstGeom>
            <a:noFill/>
            <a:ln w="63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5126" name="Text Box 128"/>
          <p:cNvSpPr txBox="1">
            <a:spLocks noChangeArrowheads="1"/>
          </p:cNvSpPr>
          <p:nvPr/>
        </p:nvSpPr>
        <p:spPr bwMode="auto">
          <a:xfrm>
            <a:off x="573088" y="2381250"/>
            <a:ext cx="6000750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r>
              <a:rPr lang="en-US" dirty="0" smtClean="0"/>
              <a:t>Thermodynamics &amp; Control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5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sz="1800" dirty="0" smtClean="0">
                <a:solidFill>
                  <a:schemeClr val="tx1"/>
                </a:solidFill>
              </a:rPr>
              <a:t>Emissions Control and Diagnostics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800" dirty="0" smtClean="0"/>
              <a:t>Pollution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8002587" cy="5084763"/>
          </a:xfrm>
        </p:spPr>
        <p:txBody>
          <a:bodyPr/>
          <a:lstStyle/>
          <a:p>
            <a:r>
              <a:rPr lang="en-GB" smtClean="0"/>
              <a:t>What </a:t>
            </a:r>
            <a:r>
              <a:rPr lang="en-GB" dirty="0" smtClean="0"/>
              <a:t>pollution?</a:t>
            </a:r>
          </a:p>
          <a:p>
            <a:pPr marL="204788" lvl="1" indent="0">
              <a:buNone/>
            </a:pPr>
            <a:endParaRPr lang="en-GB" dirty="0" smtClean="0"/>
          </a:p>
          <a:p>
            <a:pPr marL="204788" lvl="1" indent="0">
              <a:buNone/>
            </a:pPr>
            <a:endParaRPr lang="en-GB" dirty="0"/>
          </a:p>
          <a:p>
            <a:pPr marL="204788" lvl="1" indent="0">
              <a:buNone/>
            </a:pPr>
            <a:r>
              <a:rPr lang="en-GB" dirty="0" smtClean="0"/>
              <a:t>For vehicles the most critical forms of pollution are</a:t>
            </a:r>
          </a:p>
          <a:p>
            <a:pPr marL="661988" lvl="1" indent="-457200">
              <a:buFont typeface="+mj-lt"/>
              <a:buAutoNum type="arabicPeriod"/>
            </a:pPr>
            <a:r>
              <a:rPr lang="en-GB" dirty="0" smtClean="0"/>
              <a:t>Air Pollution</a:t>
            </a:r>
          </a:p>
          <a:p>
            <a:pPr marL="661988" lvl="1" indent="-457200">
              <a:buFont typeface="+mj-lt"/>
              <a:buAutoNum type="arabicPeriod"/>
            </a:pPr>
            <a:r>
              <a:rPr lang="en-GB" dirty="0" smtClean="0"/>
              <a:t>Noise</a:t>
            </a:r>
          </a:p>
          <a:p>
            <a:pPr marL="661988" lvl="1" indent="-457200">
              <a:buFont typeface="+mj-lt"/>
              <a:buAutoNum type="arabicPeriod"/>
            </a:pPr>
            <a:r>
              <a:rPr lang="en-GB" dirty="0" smtClean="0"/>
              <a:t>Soil and water contamination</a:t>
            </a:r>
          </a:p>
          <a:p>
            <a:pPr marL="204788" lvl="1" indent="0">
              <a:buNone/>
            </a:pPr>
            <a:endParaRPr lang="en-GB" dirty="0"/>
          </a:p>
          <a:p>
            <a:pPr marL="204788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236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7131050" cy="754063"/>
          </a:xfrm>
        </p:spPr>
        <p:txBody>
          <a:bodyPr/>
          <a:lstStyle/>
          <a:p>
            <a:r>
              <a:rPr lang="en-GB" sz="1800" dirty="0" smtClean="0">
                <a:solidFill>
                  <a:schemeClr val="tx1"/>
                </a:solidFill>
              </a:rPr>
              <a:t>Emissions Control and Diagnostics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800" dirty="0" smtClean="0"/>
              <a:t>Pollution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412776"/>
            <a:ext cx="8002587" cy="5084763"/>
          </a:xfrm>
        </p:spPr>
        <p:txBody>
          <a:bodyPr/>
          <a:lstStyle/>
          <a:p>
            <a:r>
              <a:rPr lang="en-GB" dirty="0" smtClean="0"/>
              <a:t>First concerns raised about automobile exhaust emissions in 1915</a:t>
            </a:r>
          </a:p>
          <a:p>
            <a:r>
              <a:rPr lang="en-GB" dirty="0" smtClean="0"/>
              <a:t>Smog problem in California attributed to vehicles in 1945</a:t>
            </a:r>
          </a:p>
          <a:p>
            <a:r>
              <a:rPr lang="en-GB" dirty="0" smtClean="0"/>
              <a:t>Air Pollution definition by the Council of Europe (1967)</a:t>
            </a:r>
          </a:p>
          <a:p>
            <a:pPr lvl="1"/>
            <a:r>
              <a:rPr lang="en-GB" i="1" dirty="0" smtClean="0"/>
              <a:t>“Air pollution occurs when the presence of a foreign substance or a large variation in the proportion of its components is liable to cause a harmful effect, according to the scientific knowledge of the time, or create a discomfort” </a:t>
            </a:r>
            <a:r>
              <a:rPr lang="en-GB" dirty="0" smtClean="0"/>
              <a:t>(</a:t>
            </a:r>
            <a:r>
              <a:rPr lang="en-GB" dirty="0" err="1" smtClean="0"/>
              <a:t>Degobert</a:t>
            </a:r>
            <a:r>
              <a:rPr lang="en-GB" dirty="0" smtClean="0"/>
              <a:t>, 1995)</a:t>
            </a:r>
          </a:p>
          <a:p>
            <a:pPr lvl="2"/>
            <a:endParaRPr lang="en-GB" sz="1000" dirty="0"/>
          </a:p>
          <a:p>
            <a:pPr lvl="2"/>
            <a:r>
              <a:rPr lang="en-GB" i="1" dirty="0" smtClean="0"/>
              <a:t>Knowledge of the time</a:t>
            </a:r>
            <a:r>
              <a:rPr lang="en-GB" dirty="0" smtClean="0"/>
              <a:t>: new risks may be determined</a:t>
            </a:r>
          </a:p>
          <a:p>
            <a:pPr lvl="2"/>
            <a:r>
              <a:rPr lang="en-GB" i="1" dirty="0" smtClean="0"/>
              <a:t>Create a discomfort:</a:t>
            </a:r>
            <a:r>
              <a:rPr lang="en-GB" dirty="0" smtClean="0"/>
              <a:t> bad odours, reduced visibility and noise, etc.</a:t>
            </a:r>
            <a:endParaRPr lang="en-GB" i="1" dirty="0"/>
          </a:p>
          <a:p>
            <a:pPr marL="204788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87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11150"/>
            <a:ext cx="6444506" cy="754063"/>
          </a:xfrm>
        </p:spPr>
        <p:txBody>
          <a:bodyPr/>
          <a:lstStyle/>
          <a:p>
            <a:r>
              <a:rPr lang="en-GB" sz="2800" dirty="0">
                <a:solidFill>
                  <a:srgbClr val="000000"/>
                </a:solidFill>
              </a:rPr>
              <a:t>Emissions Control and Diagnostics</a:t>
            </a:r>
            <a:r>
              <a:rPr lang="en-GB" sz="2800" dirty="0">
                <a:solidFill>
                  <a:srgbClr val="FF0000"/>
                </a:solidFill>
              </a:rPr>
              <a:t/>
            </a:r>
            <a:br>
              <a:rPr lang="en-GB" sz="2800" dirty="0">
                <a:solidFill>
                  <a:srgbClr val="FF0000"/>
                </a:solidFill>
              </a:rPr>
            </a:br>
            <a:r>
              <a:rPr lang="en-GB" sz="2800" dirty="0">
                <a:solidFill>
                  <a:srgbClr val="FF0000"/>
                </a:solidFill>
              </a:rPr>
              <a:t>Pollutants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FF0000"/>
              </a:buClr>
            </a:pPr>
            <a:r>
              <a:rPr lang="en-GB" dirty="0" smtClean="0">
                <a:solidFill>
                  <a:srgbClr val="000000"/>
                </a:solidFill>
              </a:rPr>
              <a:t>Definition</a:t>
            </a:r>
            <a:endParaRPr lang="en-GB" dirty="0">
              <a:solidFill>
                <a:srgbClr val="000000"/>
              </a:solidFill>
            </a:endParaRPr>
          </a:p>
          <a:p>
            <a:pPr lvl="1"/>
            <a:r>
              <a:rPr lang="en-GB" i="1" dirty="0">
                <a:solidFill>
                  <a:srgbClr val="000000"/>
                </a:solidFill>
              </a:rPr>
              <a:t>Normally applied to any substance added to the environment is sufficient concentration to have a measureable effect on humans, animals, vegetation or building materials </a:t>
            </a:r>
            <a:r>
              <a:rPr lang="en-GB" dirty="0">
                <a:solidFill>
                  <a:srgbClr val="000000"/>
                </a:solidFill>
              </a:rPr>
              <a:t>(Chambers,1968)</a:t>
            </a:r>
          </a:p>
          <a:p>
            <a:pPr lvl="0">
              <a:buClr>
                <a:srgbClr val="FF0000"/>
              </a:buClr>
            </a:pPr>
            <a:r>
              <a:rPr lang="en-US" sz="2000" dirty="0">
                <a:solidFill>
                  <a:srgbClr val="000000"/>
                </a:solidFill>
              </a:rPr>
              <a:t>According to the United States Environmental Protection Agency (EPA) Emissions are defined as the gases and particles which are put into the air or emitted by various sources. (EPA, 2016) </a:t>
            </a:r>
            <a:endParaRPr lang="en-GB" sz="2000" dirty="0">
              <a:solidFill>
                <a:srgbClr val="000000"/>
              </a:solidFill>
            </a:endParaRPr>
          </a:p>
          <a:p>
            <a:pPr marL="0" lvl="0" indent="0">
              <a:buNone/>
            </a:pPr>
            <a:r>
              <a:rPr lang="en-GB" dirty="0" smtClean="0">
                <a:solidFill>
                  <a:srgbClr val="000000"/>
                </a:solidFill>
              </a:rPr>
              <a:t>What </a:t>
            </a:r>
            <a:r>
              <a:rPr lang="en-GB" dirty="0">
                <a:solidFill>
                  <a:srgbClr val="000000"/>
                </a:solidFill>
              </a:rPr>
              <a:t>are the main air pollutants resulting from vehicle and industrial emissions?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95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</a:rPr>
              <a:t>Emissions Control and Diagnostics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2800" dirty="0" smtClean="0"/>
              <a:t>Atmosphere Petrol</a:t>
            </a:r>
            <a:endParaRPr lang="en-GB" sz="28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1037726"/>
              </p:ext>
            </p:extLst>
          </p:nvPr>
        </p:nvGraphicFramePr>
        <p:xfrm>
          <a:off x="827584" y="1412776"/>
          <a:ext cx="8002584" cy="353644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891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Tier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Date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 dirty="0">
                          <a:effectLst/>
                          <a:hlinkClick r:id="rId2" tooltip="Carbon monoxide"/>
                        </a:rPr>
                        <a:t>CO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3" tooltip="Hydrocarbon"/>
                        </a:rPr>
                        <a:t>THC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4" tooltip="Non-methane hydrocarbons"/>
                        </a:rPr>
                        <a:t>NMHC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5" tooltip="Nitrogen oxides"/>
                        </a:rPr>
                        <a:t>NO</a:t>
                      </a:r>
                      <a:r>
                        <a:rPr lang="en-GB" sz="1000" u="sng">
                          <a:effectLst/>
                          <a:hlinkClick r:id="rId5" tooltip="Nitrogen oxides"/>
                        </a:rPr>
                        <a:t>x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3" tooltip="Hydrocarbon"/>
                        </a:rPr>
                        <a:t>HC</a:t>
                      </a:r>
                      <a:r>
                        <a:rPr lang="en-GB" sz="1200">
                          <a:effectLst/>
                        </a:rPr>
                        <a:t>+</a:t>
                      </a:r>
                      <a:r>
                        <a:rPr lang="en-GB" sz="1200" u="sng">
                          <a:effectLst/>
                          <a:hlinkClick r:id="rId5" tooltip="Nitrogen oxides"/>
                        </a:rPr>
                        <a:t>NO</a:t>
                      </a:r>
                      <a:r>
                        <a:rPr lang="en-GB" sz="1000" u="sng">
                          <a:effectLst/>
                          <a:hlinkClick r:id="rId5" tooltip="Nitrogen oxides"/>
                        </a:rPr>
                        <a:t>x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6" tooltip="Atmospheric particulate matter"/>
                        </a:rPr>
                        <a:t>PM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7" tooltip="Particle number"/>
                        </a:rPr>
                        <a:t>P</a:t>
                      </a:r>
                      <a:r>
                        <a:rPr lang="en-GB" sz="1200">
                          <a:effectLst/>
                        </a:rPr>
                        <a:t>***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Petrol (Gasoline</a:t>
                      </a:r>
                      <a:r>
                        <a:rPr lang="en-GB" sz="1200" dirty="0" smtClean="0">
                          <a:effectLst/>
                        </a:rPr>
                        <a:t>) Car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1†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July 1992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2.72 (3.16)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0.97 (1.13)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1996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2000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0.20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2005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0.08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September 2009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1.0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0.10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0.068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0.060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0.005**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6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September 2014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0.10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0.068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0.060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0.005**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 gridSpan="9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* Before Euro 5, passenger vehicles &gt; 2500 kg were type approved as </a:t>
                      </a:r>
                      <a:r>
                        <a:rPr lang="en-GB" sz="1200" u="sng" dirty="0">
                          <a:effectLst/>
                          <a:hlinkClick r:id="rId8" tooltip="Light commercial vehicle"/>
                        </a:rPr>
                        <a:t>light commercial vehicles</a:t>
                      </a:r>
                      <a:r>
                        <a:rPr lang="en-GB" sz="1200" dirty="0">
                          <a:effectLst/>
                        </a:rPr>
                        <a:t> N</a:t>
                      </a:r>
                      <a:r>
                        <a:rPr lang="en-GB" sz="950" baseline="-25000" dirty="0">
                          <a:effectLst/>
                        </a:rPr>
                        <a:t>1</a:t>
                      </a:r>
                      <a:r>
                        <a:rPr lang="en-GB" sz="1200" dirty="0">
                          <a:effectLst/>
                        </a:rPr>
                        <a:t>-I</a:t>
                      </a:r>
                      <a:br>
                        <a:rPr lang="en-GB" sz="1200" dirty="0">
                          <a:effectLst/>
                        </a:rPr>
                      </a:br>
                      <a:r>
                        <a:rPr lang="en-GB" sz="1200" dirty="0">
                          <a:effectLst/>
                        </a:rPr>
                        <a:t>** Applies only to vehicles with direct injection engines</a:t>
                      </a:r>
                      <a:br>
                        <a:rPr lang="en-GB" sz="1200" dirty="0">
                          <a:effectLst/>
                        </a:rPr>
                      </a:br>
                      <a:r>
                        <a:rPr lang="en-GB" sz="1200" dirty="0">
                          <a:effectLst/>
                        </a:rPr>
                        <a:t>*** A number standard is to be defined as soon as possible and at the latest upon entry into force of Euro 6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220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</a:rPr>
              <a:t>Emissions Control and Diagnostics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2800" dirty="0" smtClean="0"/>
              <a:t>Atmosphere Petrol</a:t>
            </a:r>
            <a:endParaRPr lang="en-GB" sz="28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3352923"/>
              </p:ext>
            </p:extLst>
          </p:nvPr>
        </p:nvGraphicFramePr>
        <p:xfrm>
          <a:off x="827584" y="1196752"/>
          <a:ext cx="7792847" cy="40236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891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3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Tier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Date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 dirty="0">
                          <a:effectLst/>
                          <a:hlinkClick r:id="rId2" tooltip="Carbon monoxide"/>
                        </a:rPr>
                        <a:t>CO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3" tooltip="Hydrocarbon"/>
                        </a:rPr>
                        <a:t>THC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4" tooltip="Non-methane hydrocarbons"/>
                        </a:rPr>
                        <a:t>NMHC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5" tooltip="Nitrogen oxides"/>
                        </a:rPr>
                        <a:t>NO</a:t>
                      </a:r>
                      <a:r>
                        <a:rPr lang="en-GB" sz="1000" u="sng">
                          <a:effectLst/>
                          <a:hlinkClick r:id="rId5" tooltip="Nitrogen oxides"/>
                        </a:rPr>
                        <a:t>x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3" tooltip="Hydrocarbon"/>
                        </a:rPr>
                        <a:t>HC</a:t>
                      </a:r>
                      <a:r>
                        <a:rPr lang="en-GB" sz="1200">
                          <a:effectLst/>
                        </a:rPr>
                        <a:t>+</a:t>
                      </a:r>
                      <a:r>
                        <a:rPr lang="en-GB" sz="1200" u="sng">
                          <a:effectLst/>
                          <a:hlinkClick r:id="rId5" tooltip="Nitrogen oxides"/>
                        </a:rPr>
                        <a:t>NO</a:t>
                      </a:r>
                      <a:r>
                        <a:rPr lang="en-GB" sz="1000" u="sng">
                          <a:effectLst/>
                          <a:hlinkClick r:id="rId5" tooltip="Nitrogen oxides"/>
                        </a:rPr>
                        <a:t>x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6" tooltip="Atmospheric particulate matter"/>
                        </a:rPr>
                        <a:t>PM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Petrol (Gasoline</a:t>
                      </a:r>
                      <a:r>
                        <a:rPr lang="en-GB" sz="1200" dirty="0" smtClean="0">
                          <a:effectLst/>
                        </a:rPr>
                        <a:t>) 2</a:t>
                      </a:r>
                      <a:r>
                        <a:rPr lang="en-GB" sz="1200" baseline="0" dirty="0" smtClean="0">
                          <a:effectLst/>
                        </a:rPr>
                        <a:t> Wheel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1†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June 1999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2.72 (3.16)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Not Legislated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-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-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April 2004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5.5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1.20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Not Legislated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0.30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-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2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January </a:t>
                      </a:r>
                      <a:r>
                        <a:rPr lang="en-GB" sz="1200" dirty="0" smtClean="0">
                          <a:effectLst/>
                        </a:rPr>
                        <a:t>2006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solidFill>
                            <a:schemeClr val="tx1"/>
                          </a:solidFill>
                          <a:effectLst/>
                        </a:rPr>
                        <a:t>2.0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solidFill>
                            <a:schemeClr val="tx1"/>
                          </a:solidFill>
                          <a:effectLst/>
                        </a:rPr>
                        <a:t>0.30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Not Legislated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solidFill>
                            <a:schemeClr val="tx1"/>
                          </a:solidFill>
                          <a:effectLst/>
                        </a:rPr>
                        <a:t>0.15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-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January </a:t>
                      </a:r>
                      <a:r>
                        <a:rPr lang="en-GB" sz="1200" dirty="0" smtClean="0">
                          <a:effectLst/>
                        </a:rPr>
                        <a:t>2016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1.14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0.17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Not Legislated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0.09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0.08*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-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January 2000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1.0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 0.10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 smtClean="0">
                          <a:effectLst/>
                        </a:rPr>
                        <a:t>0.068</a:t>
                      </a:r>
                      <a:endParaRPr lang="en-GB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0.060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0.0045*</a:t>
                      </a:r>
                      <a:endParaRPr lang="en-GB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-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 gridSpan="9"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200" dirty="0" smtClean="0">
                          <a:effectLst/>
                        </a:rPr>
                        <a:t> * Applies </a:t>
                      </a:r>
                      <a:r>
                        <a:rPr lang="en-GB" sz="1200" dirty="0">
                          <a:effectLst/>
                        </a:rPr>
                        <a:t>only to vehicles with direct injection </a:t>
                      </a:r>
                      <a:r>
                        <a:rPr lang="en-GB" sz="1200" dirty="0" smtClean="0">
                          <a:effectLst/>
                        </a:rPr>
                        <a:t>engines</a:t>
                      </a:r>
                    </a:p>
                    <a:p>
                      <a:pPr marL="0" inden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200" dirty="0" smtClean="0">
                          <a:effectLst/>
                        </a:rPr>
                        <a:t> Euro 5 Test Cycle WMTC</a:t>
                      </a:r>
                      <a:r>
                        <a:rPr lang="en-GB" sz="1200" dirty="0">
                          <a:effectLst/>
                        </a:rPr>
                        <a:t/>
                      </a:r>
                      <a:br>
                        <a:rPr lang="en-GB" sz="1200" dirty="0">
                          <a:effectLst/>
                        </a:rPr>
                      </a:b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712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</a:rPr>
              <a:t>Emissions Control and Diagnostics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2800" dirty="0" smtClean="0"/>
              <a:t>Atmosphere Diesel</a:t>
            </a:r>
            <a:endParaRPr lang="en-GB" sz="28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93865"/>
              </p:ext>
            </p:extLst>
          </p:nvPr>
        </p:nvGraphicFramePr>
        <p:xfrm>
          <a:off x="899592" y="1700808"/>
          <a:ext cx="7820097" cy="33126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066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8917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Tier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Date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2" tooltip="Carbon monoxide"/>
                        </a:rPr>
                        <a:t>CO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3" tooltip="Hydrocarbon"/>
                        </a:rPr>
                        <a:t>THC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4" tooltip="Non-methane hydrocarbons"/>
                        </a:rPr>
                        <a:t>NMHC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5" tooltip="Nitrogen oxides"/>
                        </a:rPr>
                        <a:t>NO</a:t>
                      </a:r>
                      <a:r>
                        <a:rPr lang="en-GB" sz="1000" u="sng">
                          <a:effectLst/>
                          <a:hlinkClick r:id="rId5" tooltip="Nitrogen oxides"/>
                        </a:rPr>
                        <a:t>x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3" tooltip="Hydrocarbon"/>
                        </a:rPr>
                        <a:t>HC</a:t>
                      </a:r>
                      <a:r>
                        <a:rPr lang="en-GB" sz="1200">
                          <a:effectLst/>
                        </a:rPr>
                        <a:t>+</a:t>
                      </a:r>
                      <a:r>
                        <a:rPr lang="en-GB" sz="1200" u="sng">
                          <a:effectLst/>
                          <a:hlinkClick r:id="rId5" tooltip="Nitrogen oxides"/>
                        </a:rPr>
                        <a:t>NO</a:t>
                      </a:r>
                      <a:r>
                        <a:rPr lang="en-GB" sz="1000" u="sng">
                          <a:effectLst/>
                          <a:hlinkClick r:id="rId5" tooltip="Nitrogen oxides"/>
                        </a:rPr>
                        <a:t>x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6" tooltip="Atmospheric particulate matter"/>
                        </a:rPr>
                        <a:t>PM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  <a:hlinkClick r:id="rId7" tooltip="Particle number"/>
                        </a:rPr>
                        <a:t>P</a:t>
                      </a:r>
                      <a:r>
                        <a:rPr lang="en-GB" sz="1200">
                          <a:effectLst/>
                        </a:rPr>
                        <a:t>***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Diesel Car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1†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July 1992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2.72 (3.16)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0.97 (1.13)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0.14 (0.18)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1996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0.7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0.08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2000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0.64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0.56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January 2005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0.25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0.30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0.025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September 2009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0.180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0.230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0.005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Euro 6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September 2014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0.50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0.080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0.170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0.005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 gridSpan="9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* Before Euro 5, passenger vehicles &gt; 2500 kg were type approved as </a:t>
                      </a:r>
                      <a:r>
                        <a:rPr lang="en-GB" sz="1200" u="sng" dirty="0">
                          <a:effectLst/>
                          <a:hlinkClick r:id="rId8" tooltip="Light commercial vehicle"/>
                        </a:rPr>
                        <a:t>light commercial vehicles</a:t>
                      </a:r>
                      <a:r>
                        <a:rPr lang="en-GB" sz="1200" dirty="0">
                          <a:effectLst/>
                        </a:rPr>
                        <a:t> N</a:t>
                      </a:r>
                      <a:r>
                        <a:rPr lang="en-GB" sz="950" baseline="-25000" dirty="0">
                          <a:effectLst/>
                        </a:rPr>
                        <a:t>1</a:t>
                      </a:r>
                      <a:r>
                        <a:rPr lang="en-GB" sz="1200" dirty="0">
                          <a:effectLst/>
                        </a:rPr>
                        <a:t>-I</a:t>
                      </a:r>
                      <a:br>
                        <a:rPr lang="en-GB" sz="1200" dirty="0">
                          <a:effectLst/>
                        </a:rPr>
                      </a:br>
                      <a:r>
                        <a:rPr lang="en-GB" sz="1200" dirty="0" smtClean="0">
                          <a:effectLst/>
                        </a:rPr>
                        <a:t>*** </a:t>
                      </a:r>
                      <a:r>
                        <a:rPr lang="en-GB" sz="1200" dirty="0">
                          <a:effectLst/>
                        </a:rPr>
                        <a:t>A number standard is to be defined as soon as possible and at the latest upon entry into force of Euro 6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827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Main constituents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8132" y="1412776"/>
            <a:ext cx="8247384" cy="5084763"/>
          </a:xfrm>
        </p:spPr>
        <p:txBody>
          <a:bodyPr/>
          <a:lstStyle/>
          <a:p>
            <a:r>
              <a:rPr lang="en-GB" dirty="0" smtClean="0"/>
              <a:t>Nitrogen</a:t>
            </a:r>
          </a:p>
          <a:p>
            <a:pPr lvl="1"/>
            <a:r>
              <a:rPr lang="en-GB" dirty="0" smtClean="0"/>
              <a:t>Non toxic, in very high concentrations disperses essential oxygen</a:t>
            </a:r>
          </a:p>
          <a:p>
            <a:pPr lvl="1"/>
            <a:r>
              <a:rPr lang="en-GB" dirty="0" smtClean="0"/>
              <a:t>Essential as retained by soil bacteria to life sustaining process</a:t>
            </a:r>
          </a:p>
          <a:p>
            <a:r>
              <a:rPr lang="en-GB" dirty="0" smtClean="0"/>
              <a:t>Oxygen</a:t>
            </a:r>
          </a:p>
          <a:p>
            <a:pPr lvl="1"/>
            <a:r>
              <a:rPr lang="en-GB" dirty="0" smtClean="0"/>
              <a:t>Necessary to aerobic life</a:t>
            </a:r>
          </a:p>
          <a:p>
            <a:pPr lvl="1"/>
            <a:r>
              <a:rPr lang="en-GB" dirty="0" smtClean="0"/>
              <a:t>Toxic at very high concentrations</a:t>
            </a:r>
          </a:p>
          <a:p>
            <a:pPr lvl="1"/>
            <a:r>
              <a:rPr lang="en-GB" dirty="0" smtClean="0"/>
              <a:t>Danger of combustion of certain materials at high concentrations</a:t>
            </a:r>
          </a:p>
          <a:p>
            <a:pPr marL="204788" lvl="1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61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>
                <a:solidFill>
                  <a:srgbClr val="FF0000"/>
                </a:solidFill>
              </a:rPr>
              <a:t>Main constituents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8002587" cy="5084763"/>
          </a:xfrm>
        </p:spPr>
        <p:txBody>
          <a:bodyPr/>
          <a:lstStyle/>
          <a:p>
            <a:r>
              <a:rPr lang="en-GB" dirty="0" smtClean="0"/>
              <a:t>Carbon </a:t>
            </a:r>
            <a:r>
              <a:rPr lang="en-GB" dirty="0"/>
              <a:t>Dioxide</a:t>
            </a:r>
          </a:p>
          <a:p>
            <a:pPr lvl="1"/>
            <a:r>
              <a:rPr lang="en-GB" dirty="0"/>
              <a:t>Non toxic at normal concentrations but an asphyxia at 100x</a:t>
            </a:r>
          </a:p>
          <a:p>
            <a:pPr lvl="1"/>
            <a:r>
              <a:rPr lang="en-GB" dirty="0"/>
              <a:t>Essential to life as major component of plant’s photosynthesis of </a:t>
            </a:r>
            <a:r>
              <a:rPr lang="en-GB" dirty="0" smtClean="0"/>
              <a:t>chlorophyll</a:t>
            </a:r>
          </a:p>
          <a:p>
            <a:pPr marL="204788" lvl="1" indent="0">
              <a:buNone/>
            </a:pPr>
            <a:endParaRPr lang="en-GB" dirty="0"/>
          </a:p>
          <a:p>
            <a:r>
              <a:rPr lang="en-GB" dirty="0" smtClean="0"/>
              <a:t>Water Vapour</a:t>
            </a:r>
          </a:p>
          <a:p>
            <a:pPr lvl="1"/>
            <a:r>
              <a:rPr lang="en-GB" dirty="0" smtClean="0"/>
              <a:t>Necessary constituent for life</a:t>
            </a:r>
          </a:p>
          <a:p>
            <a:pPr lvl="1"/>
            <a:r>
              <a:rPr lang="en-GB" dirty="0" smtClean="0"/>
              <a:t>Limited in concentration as saturation leads to formation of clouds and subsequent rain!</a:t>
            </a:r>
          </a:p>
        </p:txBody>
      </p:sp>
    </p:spTree>
    <p:extLst>
      <p:ext uri="{BB962C8B-B14F-4D97-AF65-F5344CB8AC3E}">
        <p14:creationId xmlns:p14="http://schemas.microsoft.com/office/powerpoint/2010/main" val="280206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>
                <a:solidFill>
                  <a:srgbClr val="FF0000"/>
                </a:solidFill>
              </a:rPr>
              <a:t>Main constituents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764287"/>
            <a:ext cx="8002587" cy="5084763"/>
          </a:xfrm>
        </p:spPr>
        <p:txBody>
          <a:bodyPr/>
          <a:lstStyle/>
          <a:p>
            <a:r>
              <a:rPr lang="en-GB" dirty="0" smtClean="0"/>
              <a:t>Ozone</a:t>
            </a:r>
          </a:p>
          <a:p>
            <a:pPr lvl="1"/>
            <a:r>
              <a:rPr lang="en-GB" dirty="0" smtClean="0"/>
              <a:t>Essential in Stratosphere as a UV radiation filter</a:t>
            </a:r>
          </a:p>
          <a:p>
            <a:pPr lvl="1"/>
            <a:r>
              <a:rPr lang="en-GB" dirty="0" smtClean="0"/>
              <a:t>Occurs by the dissociation of Oxygen molecule into free atoms though solar radiation and their subsequent link to an Oxygen molecule</a:t>
            </a:r>
          </a:p>
          <a:p>
            <a:pPr lvl="1"/>
            <a:r>
              <a:rPr lang="en-GB" dirty="0" smtClean="0"/>
              <a:t>At ground level it is formed as a sub product of other emission and is a pollutant.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52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Earth’s Energy Balance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844824"/>
            <a:ext cx="8002587" cy="3788682"/>
          </a:xfrm>
        </p:spPr>
        <p:txBody>
          <a:bodyPr/>
          <a:lstStyle/>
          <a:p>
            <a:r>
              <a:rPr lang="en-GB" dirty="0" smtClean="0"/>
              <a:t>Atmospheric gases participate in filtering wavelengths of sunlight</a:t>
            </a:r>
          </a:p>
          <a:p>
            <a:pPr lvl="1"/>
            <a:r>
              <a:rPr lang="en-GB" dirty="0" smtClean="0"/>
              <a:t>Ozone absorbs UV radiation at high altitude</a:t>
            </a:r>
          </a:p>
          <a:p>
            <a:pPr lvl="1"/>
            <a:r>
              <a:rPr lang="en-GB" dirty="0" smtClean="0"/>
              <a:t>Water vapour absorbs near infra-red radiation 0.4 to 0.8 µm (both ways)</a:t>
            </a:r>
          </a:p>
          <a:p>
            <a:pPr lvl="1"/>
            <a:r>
              <a:rPr lang="en-GB" dirty="0" smtClean="0"/>
              <a:t>C0</a:t>
            </a:r>
            <a:r>
              <a:rPr lang="en-GB" baseline="-25000" dirty="0" smtClean="0"/>
              <a:t>2</a:t>
            </a:r>
            <a:r>
              <a:rPr lang="en-GB" dirty="0" smtClean="0"/>
              <a:t> absorbs wavelengths around 15</a:t>
            </a:r>
            <a:r>
              <a:rPr lang="en-GB" dirty="0"/>
              <a:t> </a:t>
            </a:r>
            <a:r>
              <a:rPr lang="en-GB" dirty="0" smtClean="0"/>
              <a:t>µm – same as maximum energy is radiated by the Earth that pass through the water vapour</a:t>
            </a:r>
          </a:p>
          <a:p>
            <a:pPr lvl="1"/>
            <a:r>
              <a:rPr lang="en-GB" dirty="0" smtClean="0"/>
              <a:t>Other trace gases absorb infrared at the wavelengths that both Carbon Dioxide and water are transparent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15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340768"/>
            <a:ext cx="8002587" cy="4596919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331640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Greenhouse effect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07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Primary</a:t>
            </a:r>
          </a:p>
          <a:p>
            <a:pPr lvl="1"/>
            <a:r>
              <a:rPr lang="en-GB" dirty="0" smtClean="0"/>
              <a:t>Emitted directly by identifiable polluting sources</a:t>
            </a:r>
          </a:p>
          <a:p>
            <a:r>
              <a:rPr lang="en-GB" dirty="0" smtClean="0"/>
              <a:t>Secondary</a:t>
            </a:r>
          </a:p>
          <a:p>
            <a:pPr lvl="1"/>
            <a:r>
              <a:rPr lang="en-GB" dirty="0" smtClean="0"/>
              <a:t>As a result of interactions from primary pollutants or between these and the normal constituents of the atmosphere with or without sunlight radiation assistance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Pollutants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1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edro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Pedro</Template>
  <TotalTime>3327</TotalTime>
  <Words>792</Words>
  <Application>Microsoft Office PowerPoint</Application>
  <PresentationFormat>On-screen Show (4:3)</PresentationFormat>
  <Paragraphs>251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ＭＳ Ｐゴシック</vt:lpstr>
      <vt:lpstr>Arial</vt:lpstr>
      <vt:lpstr>Calibri</vt:lpstr>
      <vt:lpstr>Times New Roman</vt:lpstr>
      <vt:lpstr>SMU Pedro</vt:lpstr>
      <vt:lpstr>Pollution</vt:lpstr>
      <vt:lpstr>Emissions Control and Diagnostics Pollution</vt:lpstr>
      <vt:lpstr>Emissions Control and Diagnostics Pollution</vt:lpstr>
      <vt:lpstr>Emissions Control and Diagnostics Pollutants</vt:lpstr>
      <vt:lpstr>Emissions Control and Diagnostics Atmosphere Petrol</vt:lpstr>
      <vt:lpstr>Emissions Control and Diagnostics Atmosphere Petrol</vt:lpstr>
      <vt:lpstr>Emissions Control and Diagnostics Atmosphere Diesel</vt:lpstr>
      <vt:lpstr>Emissions Control and Diagnostics Main constituents</vt:lpstr>
      <vt:lpstr>Emissions Control and Diagnostics Main constituents</vt:lpstr>
      <vt:lpstr>Emissions Control and Diagnostics Main constituents</vt:lpstr>
      <vt:lpstr>Emissions Control and Diagnostics Earth’s Energy Balance</vt:lpstr>
      <vt:lpstr>Emissions Control and Diagnostics Greenhouse effect</vt:lpstr>
      <vt:lpstr>Emissions Control and Diagnostics Pollutants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Monteiro Ferreira, Pedro</dc:creator>
  <cp:lastModifiedBy>Andrew Gibson</cp:lastModifiedBy>
  <cp:revision>121</cp:revision>
  <dcterms:created xsi:type="dcterms:W3CDTF">2013-01-08T11:48:19Z</dcterms:created>
  <dcterms:modified xsi:type="dcterms:W3CDTF">2020-11-03T11:40:02Z</dcterms:modified>
</cp:coreProperties>
</file>