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18"/>
  </p:notesMasterIdLst>
  <p:handoutMasterIdLst>
    <p:handoutMasterId r:id="rId19"/>
  </p:handoutMasterIdLst>
  <p:sldIdLst>
    <p:sldId id="284" r:id="rId2"/>
    <p:sldId id="285" r:id="rId3"/>
    <p:sldId id="286" r:id="rId4"/>
    <p:sldId id="345" r:id="rId5"/>
    <p:sldId id="342" r:id="rId6"/>
    <p:sldId id="343" r:id="rId7"/>
    <p:sldId id="287" r:id="rId8"/>
    <p:sldId id="288" r:id="rId9"/>
    <p:sldId id="339" r:id="rId10"/>
    <p:sldId id="290" r:id="rId11"/>
    <p:sldId id="338" r:id="rId12"/>
    <p:sldId id="335" r:id="rId13"/>
    <p:sldId id="327" r:id="rId14"/>
    <p:sldId id="329" r:id="rId15"/>
    <p:sldId id="326" r:id="rId16"/>
    <p:sldId id="323" r:id="rId17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 smtClean="0"/>
              <a:t>Topic </a:t>
            </a:r>
            <a:r>
              <a:rPr lang="en-US" b="1" dirty="0" smtClean="0"/>
              <a:t>11b </a:t>
            </a:r>
            <a:r>
              <a:rPr lang="en-US" b="1" dirty="0" smtClean="0"/>
              <a:t>- Java </a:t>
            </a:r>
            <a:r>
              <a:rPr lang="en-US" b="1" dirty="0" smtClean="0"/>
              <a:t>Collections Interfaces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403648" y="400506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Dr Stephen Hole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Collections Framework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GB" sz="2000" dirty="0"/>
              <a:t>The Collections Framework is a sophisticated hierarchy of interfaces and </a:t>
            </a:r>
            <a:r>
              <a:rPr lang="en-GB" sz="2000" dirty="0" smtClean="0"/>
              <a:t>classes that </a:t>
            </a:r>
            <a:r>
              <a:rPr lang="en-GB" sz="2000" dirty="0"/>
              <a:t>provide state-of-the-art technology for managing groups of objects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The Java Collections Framework </a:t>
            </a:r>
            <a:r>
              <a:rPr lang="en-GB" sz="2000" dirty="0" smtClean="0"/>
              <a:t>standardises </a:t>
            </a:r>
            <a:r>
              <a:rPr lang="en-GB" sz="2000" dirty="0"/>
              <a:t>the way in which groups of objects are </a:t>
            </a:r>
            <a:r>
              <a:rPr lang="en-GB" sz="2000" dirty="0" smtClean="0"/>
              <a:t>handled by Java </a:t>
            </a:r>
            <a:r>
              <a:rPr lang="en-GB" sz="2000" dirty="0"/>
              <a:t>programs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The Collections Framework was designed to meet several goals. </a:t>
            </a:r>
            <a:endParaRPr lang="en-GB" sz="2000" dirty="0" smtClean="0"/>
          </a:p>
          <a:p>
            <a:pPr lvl="1"/>
            <a:r>
              <a:rPr lang="en-GB" sz="1600" dirty="0" smtClean="0"/>
              <a:t>First</a:t>
            </a:r>
            <a:r>
              <a:rPr lang="en-GB" sz="1600" dirty="0"/>
              <a:t>, the framework </a:t>
            </a:r>
            <a:r>
              <a:rPr lang="en-GB" sz="1600" dirty="0" smtClean="0"/>
              <a:t>had to </a:t>
            </a:r>
            <a:r>
              <a:rPr lang="en-GB" sz="1600" dirty="0"/>
              <a:t>be high-performance</a:t>
            </a:r>
            <a:r>
              <a:rPr lang="en-GB" sz="1600" dirty="0" smtClean="0"/>
              <a:t>.</a:t>
            </a:r>
          </a:p>
          <a:p>
            <a:pPr lvl="1"/>
            <a:r>
              <a:rPr lang="en-GB" sz="1600" dirty="0"/>
              <a:t>Second, the framework had to allow different types </a:t>
            </a:r>
            <a:r>
              <a:rPr lang="en-GB" sz="1600" dirty="0" smtClean="0"/>
              <a:t>of collections </a:t>
            </a:r>
            <a:r>
              <a:rPr lang="en-GB" sz="1600" dirty="0"/>
              <a:t>to work in a similar manner and with a high degree of interoperability</a:t>
            </a:r>
            <a:r>
              <a:rPr lang="en-GB" sz="1600" dirty="0" smtClean="0"/>
              <a:t>.</a:t>
            </a:r>
          </a:p>
          <a:p>
            <a:pPr lvl="1"/>
            <a:r>
              <a:rPr lang="en-GB" sz="1600" dirty="0"/>
              <a:t>Third</a:t>
            </a:r>
            <a:r>
              <a:rPr lang="en-GB" sz="1600" dirty="0" smtClean="0"/>
              <a:t>, extending </a:t>
            </a:r>
            <a:r>
              <a:rPr lang="en-GB" sz="1600" dirty="0"/>
              <a:t>and/or adapting a collection had to be easy.</a:t>
            </a:r>
            <a:endParaRPr lang="en-GB" sz="1600" dirty="0" smtClean="0"/>
          </a:p>
          <a:p>
            <a:endParaRPr lang="en-GB" sz="2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36482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Main Collection Interfaces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000" dirty="0" smtClean="0"/>
              <a:t>There are 3 main types of </a:t>
            </a:r>
            <a:r>
              <a:rPr lang="en-GB" sz="2000" b="1" dirty="0"/>
              <a:t>C</a:t>
            </a:r>
            <a:r>
              <a:rPr lang="en-GB" sz="2000" b="1" dirty="0" smtClean="0"/>
              <a:t>ollection</a:t>
            </a:r>
            <a:r>
              <a:rPr lang="en-GB" sz="2000" dirty="0" smtClean="0"/>
              <a:t> in the Collections API all of which are defined via interfaces:</a:t>
            </a:r>
          </a:p>
          <a:p>
            <a:pPr lvl="1"/>
            <a:r>
              <a:rPr lang="en-GB" sz="1600" dirty="0" smtClean="0"/>
              <a:t>List: a list is an ordered collection of objects, and allows duplicate elements.</a:t>
            </a:r>
          </a:p>
          <a:p>
            <a:pPr lvl="1"/>
            <a:r>
              <a:rPr lang="en-GB" sz="1600" dirty="0" smtClean="0"/>
              <a:t>Set: a set is a collection of unique elements that may or may not be sorted.</a:t>
            </a:r>
          </a:p>
          <a:p>
            <a:pPr lvl="1"/>
            <a:r>
              <a:rPr lang="en-GB" sz="1600" dirty="0" smtClean="0"/>
              <a:t>Map: a map is a set of key / value pairs, and allows fast lookup of values via their key.</a:t>
            </a:r>
          </a:p>
          <a:p>
            <a:r>
              <a:rPr lang="en-GB" sz="2000" dirty="0" smtClean="0"/>
              <a:t>Collections can only hold objects (not primitives) and their size does not need to be specified in advance, they will grow as new data is added to them.</a:t>
            </a:r>
            <a:endParaRPr lang="en-GB" sz="2000" dirty="0"/>
          </a:p>
          <a:p>
            <a:pPr lvl="1"/>
            <a:endParaRPr lang="en-GB" sz="1600" dirty="0" smtClean="0"/>
          </a:p>
          <a:p>
            <a:endParaRPr lang="en-GB" sz="2000" dirty="0" smtClean="0"/>
          </a:p>
          <a:p>
            <a:endParaRPr lang="en-GB" sz="2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55221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Collection Interfaces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000" dirty="0"/>
              <a:t>In addition to the collection interfaces, collections also use the </a:t>
            </a:r>
            <a:r>
              <a:rPr lang="en-GB" sz="2000" b="1" dirty="0"/>
              <a:t>Comparator</a:t>
            </a:r>
            <a:r>
              <a:rPr lang="en-GB" sz="2000" dirty="0"/>
              <a:t>, </a:t>
            </a:r>
            <a:r>
              <a:rPr lang="en-GB" sz="2000" b="1" dirty="0" err="1"/>
              <a:t>RandomAccess</a:t>
            </a:r>
            <a:r>
              <a:rPr lang="en-GB" sz="2000" dirty="0" smtClean="0"/>
              <a:t>, </a:t>
            </a:r>
            <a:r>
              <a:rPr lang="en-GB" sz="2000" b="1" dirty="0" smtClean="0"/>
              <a:t>Iterator</a:t>
            </a:r>
            <a:r>
              <a:rPr lang="en-GB" sz="2000" dirty="0"/>
              <a:t>, and </a:t>
            </a:r>
            <a:r>
              <a:rPr lang="en-GB" sz="2000" b="1" dirty="0" err="1"/>
              <a:t>ListIterator</a:t>
            </a:r>
            <a:r>
              <a:rPr lang="en-GB" sz="2000" dirty="0"/>
              <a:t> </a:t>
            </a:r>
            <a:r>
              <a:rPr lang="en-GB" sz="2000" dirty="0" smtClean="0"/>
              <a:t>interfaces.</a:t>
            </a:r>
            <a:endParaRPr lang="en-GB" sz="2000" dirty="0"/>
          </a:p>
          <a:p>
            <a:r>
              <a:rPr lang="en-GB" sz="2000" b="1" dirty="0"/>
              <a:t>Comparator</a:t>
            </a:r>
            <a:r>
              <a:rPr lang="en-GB" sz="2000" dirty="0"/>
              <a:t> defines how two objects are compared; </a:t>
            </a:r>
            <a:endParaRPr lang="en-GB" sz="2000" dirty="0" smtClean="0"/>
          </a:p>
          <a:p>
            <a:r>
              <a:rPr lang="en-GB" sz="2000" b="1" dirty="0" smtClean="0"/>
              <a:t>Iterator</a:t>
            </a:r>
            <a:r>
              <a:rPr lang="en-GB" sz="2000" dirty="0" smtClean="0"/>
              <a:t> </a:t>
            </a:r>
            <a:r>
              <a:rPr lang="en-GB" sz="2000" dirty="0"/>
              <a:t>and </a:t>
            </a:r>
            <a:r>
              <a:rPr lang="en-GB" sz="2000" b="1" dirty="0" err="1"/>
              <a:t>ListIterator</a:t>
            </a:r>
            <a:r>
              <a:rPr lang="en-GB" sz="2000" dirty="0"/>
              <a:t> enumerate </a:t>
            </a:r>
            <a:r>
              <a:rPr lang="en-GB" sz="2000" dirty="0" smtClean="0"/>
              <a:t>the objects </a:t>
            </a:r>
            <a:r>
              <a:rPr lang="en-GB" sz="2000" dirty="0"/>
              <a:t>within a collection. </a:t>
            </a:r>
            <a:endParaRPr lang="en-GB" sz="2000" dirty="0" smtClean="0"/>
          </a:p>
          <a:p>
            <a:r>
              <a:rPr lang="en-GB" sz="2000" dirty="0" smtClean="0"/>
              <a:t>By </a:t>
            </a:r>
            <a:r>
              <a:rPr lang="en-GB" sz="2000" dirty="0"/>
              <a:t>implementing </a:t>
            </a:r>
            <a:r>
              <a:rPr lang="en-GB" sz="2000" b="1" dirty="0" err="1"/>
              <a:t>RandomAccess</a:t>
            </a:r>
            <a:r>
              <a:rPr lang="en-GB" sz="2000" dirty="0"/>
              <a:t>, a list indicates that it </a:t>
            </a:r>
            <a:r>
              <a:rPr lang="en-GB" sz="2000" dirty="0" smtClean="0"/>
              <a:t>supports efficient</a:t>
            </a:r>
            <a:r>
              <a:rPr lang="en-GB" sz="2000" dirty="0"/>
              <a:t>, random access to its elements.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5166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Collections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7713"/>
            <a:ext cx="8631560" cy="4114800"/>
          </a:xfrm>
        </p:spPr>
        <p:txBody>
          <a:bodyPr/>
          <a:lstStyle/>
          <a:p>
            <a:r>
              <a:rPr lang="en-GB" sz="2000" dirty="0"/>
              <a:t>The </a:t>
            </a:r>
            <a:r>
              <a:rPr lang="en-GB" sz="2000" b="1" dirty="0"/>
              <a:t>Collection</a:t>
            </a:r>
            <a:r>
              <a:rPr lang="en-GB" sz="2000" dirty="0"/>
              <a:t> interface is the foundation upon which the Collections Framework is </a:t>
            </a:r>
            <a:r>
              <a:rPr lang="en-GB" sz="2000" dirty="0" smtClean="0"/>
              <a:t>built because </a:t>
            </a:r>
            <a:r>
              <a:rPr lang="en-GB" sz="2000" dirty="0"/>
              <a:t>it must be implemented by any class that defines a collection. </a:t>
            </a:r>
            <a:endParaRPr lang="en-GB" sz="2000" dirty="0" smtClean="0"/>
          </a:p>
          <a:p>
            <a:r>
              <a:rPr lang="en-GB" sz="2000" b="1" dirty="0" smtClean="0"/>
              <a:t>Collection</a:t>
            </a:r>
            <a:r>
              <a:rPr lang="en-GB" sz="2000" dirty="0" smtClean="0"/>
              <a:t> </a:t>
            </a:r>
            <a:r>
              <a:rPr lang="en-GB" sz="2000" dirty="0"/>
              <a:t>is a </a:t>
            </a:r>
            <a:r>
              <a:rPr lang="en-GB" sz="2000" dirty="0" smtClean="0"/>
              <a:t>generic interface </a:t>
            </a:r>
            <a:r>
              <a:rPr lang="en-GB" sz="2000" dirty="0"/>
              <a:t>that has this declaration:</a:t>
            </a:r>
          </a:p>
          <a:p>
            <a:pPr lvl="1"/>
            <a:r>
              <a:rPr lang="en-GB" sz="1600" dirty="0"/>
              <a:t>interface Collection&lt;E</a:t>
            </a:r>
            <a:r>
              <a:rPr lang="en-GB" sz="1600" dirty="0" smtClean="0"/>
              <a:t>&gt;</a:t>
            </a:r>
          </a:p>
          <a:p>
            <a:r>
              <a:rPr lang="en-GB" sz="2000" dirty="0"/>
              <a:t>Objects are added to a collection by calling add( ). </a:t>
            </a:r>
            <a:endParaRPr lang="en-GB" sz="2000" dirty="0" smtClean="0"/>
          </a:p>
          <a:p>
            <a:r>
              <a:rPr lang="en-GB" sz="2000" dirty="0" smtClean="0"/>
              <a:t>Notice </a:t>
            </a:r>
            <a:r>
              <a:rPr lang="en-GB" sz="2000" dirty="0"/>
              <a:t>that add( ) takes an </a:t>
            </a:r>
            <a:r>
              <a:rPr lang="en-GB" sz="2000" dirty="0" smtClean="0"/>
              <a:t>argument of </a:t>
            </a:r>
            <a:r>
              <a:rPr lang="en-GB" sz="2000" dirty="0"/>
              <a:t>type E, which means that objects added to a collection must be compatible with the type </a:t>
            </a:r>
            <a:r>
              <a:rPr lang="en-GB" sz="2000" dirty="0" smtClean="0"/>
              <a:t>of data </a:t>
            </a:r>
            <a:r>
              <a:rPr lang="en-GB" sz="2000" dirty="0"/>
              <a:t>expected by the collection. </a:t>
            </a:r>
            <a:endParaRPr lang="en-GB" sz="2000" dirty="0" smtClean="0"/>
          </a:p>
          <a:p>
            <a:r>
              <a:rPr lang="en-GB" sz="2000" dirty="0" smtClean="0"/>
              <a:t>You </a:t>
            </a:r>
            <a:r>
              <a:rPr lang="en-GB" sz="2000" dirty="0"/>
              <a:t>can add the entire contents of one collection to </a:t>
            </a:r>
            <a:r>
              <a:rPr lang="en-GB" sz="2000" dirty="0" smtClean="0"/>
              <a:t>another by </a:t>
            </a:r>
            <a:r>
              <a:rPr lang="en-GB" sz="2000" dirty="0"/>
              <a:t>calling </a:t>
            </a:r>
            <a:r>
              <a:rPr lang="en-GB" sz="2000" dirty="0" err="1"/>
              <a:t>addAll</a:t>
            </a:r>
            <a:r>
              <a:rPr lang="en-GB" sz="2000" dirty="0"/>
              <a:t>( ).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8809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Collections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r>
              <a:rPr lang="en-GB" sz="2000" dirty="0"/>
              <a:t>You can remove an object by using remove( ). </a:t>
            </a:r>
            <a:endParaRPr lang="en-GB" sz="2000" dirty="0" smtClean="0"/>
          </a:p>
          <a:p>
            <a:r>
              <a:rPr lang="en-GB" sz="2000" dirty="0" smtClean="0"/>
              <a:t>To </a:t>
            </a:r>
            <a:r>
              <a:rPr lang="en-GB" sz="2000" dirty="0"/>
              <a:t>remove a group of objects, </a:t>
            </a:r>
            <a:r>
              <a:rPr lang="en-GB" sz="2000" dirty="0" smtClean="0"/>
              <a:t>call </a:t>
            </a:r>
            <a:r>
              <a:rPr lang="en-GB" sz="2000" dirty="0" err="1" smtClean="0"/>
              <a:t>removeAll</a:t>
            </a:r>
            <a:r>
              <a:rPr lang="en-GB" sz="2000" dirty="0"/>
              <a:t>( ). </a:t>
            </a:r>
            <a:endParaRPr lang="en-GB" sz="2000" dirty="0" smtClean="0"/>
          </a:p>
          <a:p>
            <a:r>
              <a:rPr lang="en-GB" sz="2000" dirty="0" smtClean="0"/>
              <a:t>You </a:t>
            </a:r>
            <a:r>
              <a:rPr lang="en-GB" sz="2000" dirty="0"/>
              <a:t>can remove all elements except those of a specified group by </a:t>
            </a:r>
            <a:r>
              <a:rPr lang="en-GB" sz="2000" dirty="0" smtClean="0"/>
              <a:t>calling </a:t>
            </a:r>
            <a:r>
              <a:rPr lang="en-GB" sz="2000" dirty="0" err="1" smtClean="0"/>
              <a:t>retainAll</a:t>
            </a:r>
            <a:r>
              <a:rPr lang="en-GB" sz="2000" dirty="0"/>
              <a:t>( ). </a:t>
            </a:r>
            <a:endParaRPr lang="en-GB" sz="2000" dirty="0" smtClean="0"/>
          </a:p>
          <a:p>
            <a:r>
              <a:rPr lang="en-GB" sz="2000" dirty="0" smtClean="0"/>
              <a:t>To </a:t>
            </a:r>
            <a:r>
              <a:rPr lang="en-GB" sz="2000" dirty="0"/>
              <a:t>empty a collection, call clear( </a:t>
            </a:r>
            <a:r>
              <a:rPr lang="en-GB" sz="2000" dirty="0" smtClean="0"/>
              <a:t>).</a:t>
            </a:r>
          </a:p>
          <a:p>
            <a:r>
              <a:rPr lang="en-GB" sz="2000" dirty="0"/>
              <a:t>You can determine whether a collection contains a specific object by calling contains( </a:t>
            </a:r>
            <a:r>
              <a:rPr lang="en-GB" sz="2000" dirty="0" smtClean="0"/>
              <a:t>).</a:t>
            </a:r>
          </a:p>
          <a:p>
            <a:r>
              <a:rPr lang="en-GB" sz="2000" dirty="0"/>
              <a:t>To determine whether one collection contains all the members of another, call </a:t>
            </a:r>
            <a:r>
              <a:rPr lang="en-GB" sz="2000" dirty="0" err="1"/>
              <a:t>containsAll</a:t>
            </a:r>
            <a:r>
              <a:rPr lang="en-GB" sz="2000" dirty="0"/>
              <a:t>( </a:t>
            </a:r>
            <a:r>
              <a:rPr lang="en-GB" sz="2000" dirty="0" smtClean="0"/>
              <a:t>).</a:t>
            </a:r>
          </a:p>
          <a:p>
            <a:r>
              <a:rPr lang="en-GB" sz="2000" dirty="0"/>
              <a:t>Two collections can be compared for equality by calling equals( ). </a:t>
            </a:r>
            <a:endParaRPr lang="en-GB" sz="2000" dirty="0" smtClean="0"/>
          </a:p>
          <a:p>
            <a:r>
              <a:rPr lang="en-GB" sz="2000" dirty="0" smtClean="0"/>
              <a:t>The </a:t>
            </a:r>
            <a:r>
              <a:rPr lang="en-GB" sz="2000" dirty="0"/>
              <a:t>precise meaning </a:t>
            </a:r>
            <a:r>
              <a:rPr lang="en-GB" sz="2000" dirty="0" smtClean="0"/>
              <a:t>of “</a:t>
            </a:r>
            <a:r>
              <a:rPr lang="en-GB" sz="2000" dirty="0"/>
              <a:t>equality” may differ from collection to collection.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943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List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400" dirty="0"/>
              <a:t>The List interface extends Collection and declares the </a:t>
            </a:r>
            <a:r>
              <a:rPr lang="en-GB" sz="2400" dirty="0" smtClean="0"/>
              <a:t>behaviour </a:t>
            </a:r>
            <a:r>
              <a:rPr lang="en-GB" sz="2400" dirty="0"/>
              <a:t>of a collection that stores </a:t>
            </a:r>
            <a:r>
              <a:rPr lang="en-GB" sz="2400" dirty="0" smtClean="0"/>
              <a:t>a sequence </a:t>
            </a:r>
            <a:r>
              <a:rPr lang="en-GB" sz="2400" dirty="0"/>
              <a:t>of elements. </a:t>
            </a:r>
            <a:endParaRPr lang="en-GB" sz="2400" dirty="0" smtClean="0"/>
          </a:p>
          <a:p>
            <a:r>
              <a:rPr lang="en-GB" sz="2400" dirty="0" smtClean="0"/>
              <a:t>Elements </a:t>
            </a:r>
            <a:r>
              <a:rPr lang="en-GB" sz="2400" dirty="0"/>
              <a:t>can be inserted or accessed by their position in the list, using a zero-based index. </a:t>
            </a:r>
            <a:endParaRPr lang="en-GB" sz="2400" dirty="0" smtClean="0"/>
          </a:p>
          <a:p>
            <a:r>
              <a:rPr lang="en-GB" sz="2400" dirty="0" smtClean="0"/>
              <a:t>A </a:t>
            </a:r>
            <a:r>
              <a:rPr lang="en-GB" sz="2400" dirty="0"/>
              <a:t>list may contain duplicate elements. </a:t>
            </a:r>
            <a:endParaRPr lang="en-GB" sz="2400" dirty="0" smtClean="0"/>
          </a:p>
          <a:p>
            <a:r>
              <a:rPr lang="en-GB" sz="2400" dirty="0" smtClean="0"/>
              <a:t>List </a:t>
            </a:r>
            <a:r>
              <a:rPr lang="en-GB" sz="2400" dirty="0"/>
              <a:t>is a generic interface that </a:t>
            </a:r>
            <a:r>
              <a:rPr lang="en-GB" sz="2400" dirty="0" smtClean="0"/>
              <a:t>has this </a:t>
            </a:r>
            <a:r>
              <a:rPr lang="en-GB" sz="2400" dirty="0"/>
              <a:t>declaration</a:t>
            </a:r>
            <a:r>
              <a:rPr lang="en-GB" sz="2400" dirty="0" smtClean="0"/>
              <a:t>:</a:t>
            </a:r>
          </a:p>
          <a:p>
            <a:pPr lvl="1"/>
            <a:r>
              <a:rPr lang="en-GB" sz="2000" dirty="0"/>
              <a:t>interface List&lt;E</a:t>
            </a:r>
            <a:r>
              <a:rPr lang="en-GB" sz="2000" dirty="0" smtClean="0"/>
              <a:t>&gt;</a:t>
            </a:r>
          </a:p>
          <a:p>
            <a:pPr lvl="1"/>
            <a:r>
              <a:rPr lang="en-GB" sz="2000" dirty="0"/>
              <a:t>Here, </a:t>
            </a:r>
            <a:r>
              <a:rPr lang="en-GB" sz="2000" b="1" dirty="0"/>
              <a:t>E </a:t>
            </a:r>
            <a:r>
              <a:rPr lang="en-GB" sz="2000" dirty="0"/>
              <a:t>specifies the type of objects that the list will hold.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71326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List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000" dirty="0" smtClean="0"/>
              <a:t>The Collections API uses generics to allow for type safe operations.</a:t>
            </a:r>
          </a:p>
          <a:p>
            <a:r>
              <a:rPr lang="en-GB" sz="2000" dirty="0" smtClean="0"/>
              <a:t>This allows the programmer to specify the types another class will use at compile time.</a:t>
            </a:r>
          </a:p>
          <a:p>
            <a:r>
              <a:rPr lang="en-GB" sz="2000" dirty="0" smtClean="0"/>
              <a:t>Provides the flexibility to operate on any type of object.</a:t>
            </a:r>
          </a:p>
          <a:p>
            <a:r>
              <a:rPr lang="en-GB" sz="2000" dirty="0"/>
              <a:t>The List interface extends Collection and declares the </a:t>
            </a:r>
            <a:r>
              <a:rPr lang="en-GB" sz="2000" dirty="0" err="1"/>
              <a:t>behavior</a:t>
            </a:r>
            <a:r>
              <a:rPr lang="en-GB" sz="2000" dirty="0"/>
              <a:t> of a collection that stores </a:t>
            </a:r>
            <a:r>
              <a:rPr lang="en-GB" sz="2000" dirty="0" smtClean="0"/>
              <a:t>a sequence </a:t>
            </a:r>
            <a:r>
              <a:rPr lang="en-GB" sz="2000" dirty="0"/>
              <a:t>of elements. </a:t>
            </a:r>
            <a:endParaRPr lang="en-GB" sz="2000" dirty="0" smtClean="0"/>
          </a:p>
          <a:p>
            <a:r>
              <a:rPr lang="en-GB" sz="2000" dirty="0" smtClean="0"/>
              <a:t>Elements </a:t>
            </a:r>
            <a:r>
              <a:rPr lang="en-GB" sz="2000" dirty="0"/>
              <a:t>can be inserted or accessed by their position in the list, using a zero-based index. </a:t>
            </a:r>
            <a:endParaRPr lang="en-GB" sz="2000" dirty="0" smtClean="0"/>
          </a:p>
          <a:p>
            <a:r>
              <a:rPr lang="en-GB" sz="2000" dirty="0" smtClean="0"/>
              <a:t>A </a:t>
            </a:r>
            <a:r>
              <a:rPr lang="en-GB" sz="2000" dirty="0"/>
              <a:t>list may contain duplicate elements</a:t>
            </a:r>
            <a:r>
              <a:rPr lang="en-GB" sz="2000" dirty="0" smtClean="0"/>
              <a:t>.</a:t>
            </a:r>
          </a:p>
          <a:p>
            <a:r>
              <a:rPr lang="en-GB" sz="2000" dirty="0" smtClean="0"/>
              <a:t> </a:t>
            </a:r>
            <a:r>
              <a:rPr lang="en-GB" sz="2000" dirty="0"/>
              <a:t>List is a generic interface that </a:t>
            </a:r>
            <a:r>
              <a:rPr lang="en-GB" sz="2000" dirty="0" smtClean="0"/>
              <a:t>has this </a:t>
            </a:r>
            <a:r>
              <a:rPr lang="en-GB" sz="2000" dirty="0"/>
              <a:t>declaration:</a:t>
            </a:r>
          </a:p>
          <a:p>
            <a:pPr lvl="1"/>
            <a:r>
              <a:rPr lang="en-GB" sz="1600" dirty="0"/>
              <a:t>interface List&lt;E&gt;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4960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List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7713"/>
            <a:ext cx="8631560" cy="4114800"/>
          </a:xfrm>
        </p:spPr>
        <p:txBody>
          <a:bodyPr/>
          <a:lstStyle/>
          <a:p>
            <a:r>
              <a:rPr lang="en-GB" sz="2000" dirty="0"/>
              <a:t>To the versions of add( ) and </a:t>
            </a:r>
            <a:r>
              <a:rPr lang="en-GB" sz="2000" dirty="0" err="1"/>
              <a:t>addAll</a:t>
            </a:r>
            <a:r>
              <a:rPr lang="en-GB" sz="2000" dirty="0"/>
              <a:t>( ) defined by Collection, </a:t>
            </a:r>
            <a:r>
              <a:rPr lang="en-GB" sz="2000" b="1" dirty="0"/>
              <a:t>List</a:t>
            </a:r>
            <a:r>
              <a:rPr lang="en-GB" sz="2000" dirty="0"/>
              <a:t> adds the </a:t>
            </a:r>
            <a:r>
              <a:rPr lang="en-GB" sz="2000" dirty="0" smtClean="0"/>
              <a:t>methods:</a:t>
            </a:r>
            <a:endParaRPr lang="en-GB" sz="2000" dirty="0"/>
          </a:p>
          <a:p>
            <a:pPr lvl="1"/>
            <a:r>
              <a:rPr lang="en-GB" sz="1600" dirty="0"/>
              <a:t>add(</a:t>
            </a:r>
            <a:r>
              <a:rPr lang="en-GB" sz="1600" dirty="0" err="1"/>
              <a:t>int</a:t>
            </a:r>
            <a:r>
              <a:rPr lang="en-GB" sz="1600" dirty="0"/>
              <a:t>, E) and </a:t>
            </a:r>
            <a:r>
              <a:rPr lang="en-GB" sz="1600" dirty="0" err="1"/>
              <a:t>addAll</a:t>
            </a:r>
            <a:r>
              <a:rPr lang="en-GB" sz="1600" dirty="0"/>
              <a:t>(</a:t>
            </a:r>
            <a:r>
              <a:rPr lang="en-GB" sz="1600" dirty="0" err="1"/>
              <a:t>int</a:t>
            </a:r>
            <a:r>
              <a:rPr lang="en-GB" sz="1600" dirty="0"/>
              <a:t>, Collection). </a:t>
            </a:r>
            <a:endParaRPr lang="en-GB" sz="1600" dirty="0" smtClean="0"/>
          </a:p>
          <a:p>
            <a:pPr lvl="1"/>
            <a:r>
              <a:rPr lang="en-GB" sz="1600" dirty="0" smtClean="0"/>
              <a:t>These </a:t>
            </a:r>
            <a:r>
              <a:rPr lang="en-GB" sz="1600" dirty="0"/>
              <a:t>methods insert elements at the specified index</a:t>
            </a:r>
            <a:r>
              <a:rPr lang="en-GB" sz="1600" dirty="0" smtClean="0"/>
              <a:t>.</a:t>
            </a:r>
          </a:p>
          <a:p>
            <a:r>
              <a:rPr lang="en-GB" sz="2000" dirty="0"/>
              <a:t>To obtain the object stored at a specific location, call get( ) with the index of the object.</a:t>
            </a:r>
          </a:p>
          <a:p>
            <a:r>
              <a:rPr lang="en-GB" sz="2000" dirty="0"/>
              <a:t>To assign a value to an element in the list, call set( ), specifying the index of the object to </a:t>
            </a:r>
            <a:r>
              <a:rPr lang="en-GB" sz="2000" dirty="0" smtClean="0"/>
              <a:t>be changed</a:t>
            </a:r>
            <a:r>
              <a:rPr lang="en-GB" sz="2000" dirty="0"/>
              <a:t>. </a:t>
            </a:r>
            <a:endParaRPr lang="en-GB" sz="2000" dirty="0" smtClean="0"/>
          </a:p>
          <a:p>
            <a:r>
              <a:rPr lang="en-GB" sz="2000" dirty="0" smtClean="0"/>
              <a:t>To </a:t>
            </a:r>
            <a:r>
              <a:rPr lang="en-GB" sz="2000" dirty="0"/>
              <a:t>find the index of an object, use </a:t>
            </a:r>
            <a:r>
              <a:rPr lang="en-GB" sz="2000" dirty="0" err="1"/>
              <a:t>indexOf</a:t>
            </a:r>
            <a:r>
              <a:rPr lang="en-GB" sz="2000" dirty="0"/>
              <a:t>( ) or </a:t>
            </a:r>
            <a:r>
              <a:rPr lang="en-GB" sz="2000" dirty="0" err="1"/>
              <a:t>lastIndexOf</a:t>
            </a:r>
            <a:r>
              <a:rPr lang="en-GB" sz="2000" dirty="0"/>
              <a:t>( ).</a:t>
            </a:r>
          </a:p>
          <a:p>
            <a:r>
              <a:rPr lang="en-GB" sz="2000" dirty="0"/>
              <a:t>You can obtain a </a:t>
            </a:r>
            <a:r>
              <a:rPr lang="en-GB" sz="2000" dirty="0" err="1"/>
              <a:t>sublist</a:t>
            </a:r>
            <a:r>
              <a:rPr lang="en-GB" sz="2000" dirty="0"/>
              <a:t> of a list by calling </a:t>
            </a:r>
            <a:r>
              <a:rPr lang="en-GB" sz="2000" dirty="0" err="1"/>
              <a:t>subList</a:t>
            </a:r>
            <a:r>
              <a:rPr lang="en-GB" sz="2000" dirty="0"/>
              <a:t>( ), specifying the beginning and </a:t>
            </a:r>
            <a:r>
              <a:rPr lang="en-GB" sz="2000" dirty="0" smtClean="0"/>
              <a:t>ending indexes </a:t>
            </a:r>
            <a:r>
              <a:rPr lang="en-GB" sz="2000" dirty="0"/>
              <a:t>of the </a:t>
            </a:r>
            <a:r>
              <a:rPr lang="en-GB" sz="2000" dirty="0" err="1"/>
              <a:t>sublist</a:t>
            </a:r>
            <a:r>
              <a:rPr lang="en-GB" sz="2000" dirty="0"/>
              <a:t>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40754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Set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400" dirty="0"/>
              <a:t>The </a:t>
            </a:r>
            <a:r>
              <a:rPr lang="en-GB" sz="2400" b="1" dirty="0"/>
              <a:t>Set</a:t>
            </a:r>
            <a:r>
              <a:rPr lang="en-GB" sz="2400" dirty="0"/>
              <a:t> interface defines a set. </a:t>
            </a:r>
            <a:endParaRPr lang="en-GB" sz="2400" dirty="0" smtClean="0"/>
          </a:p>
          <a:p>
            <a:r>
              <a:rPr lang="en-GB" sz="2400" dirty="0" smtClean="0"/>
              <a:t>It </a:t>
            </a:r>
            <a:r>
              <a:rPr lang="en-GB" sz="2400" dirty="0"/>
              <a:t>extends Collection and declares the </a:t>
            </a:r>
            <a:r>
              <a:rPr lang="en-GB" sz="2400" dirty="0" smtClean="0"/>
              <a:t>behaviour </a:t>
            </a:r>
            <a:r>
              <a:rPr lang="en-GB" sz="2400" dirty="0"/>
              <a:t>of a </a:t>
            </a:r>
            <a:r>
              <a:rPr lang="en-GB" sz="2400" dirty="0" smtClean="0"/>
              <a:t>collection that </a:t>
            </a:r>
            <a:r>
              <a:rPr lang="en-GB" sz="2400" dirty="0"/>
              <a:t>does </a:t>
            </a:r>
            <a:r>
              <a:rPr lang="en-GB" sz="2400" b="1" dirty="0"/>
              <a:t>not</a:t>
            </a:r>
            <a:r>
              <a:rPr lang="en-GB" sz="2400" dirty="0"/>
              <a:t> allow duplicate elements. </a:t>
            </a:r>
            <a:endParaRPr lang="en-GB" sz="2400" dirty="0" smtClean="0"/>
          </a:p>
          <a:p>
            <a:r>
              <a:rPr lang="en-GB" sz="2400" dirty="0" smtClean="0"/>
              <a:t>Therefore, the add( ) method returns false if an </a:t>
            </a:r>
            <a:r>
              <a:rPr lang="en-GB" sz="2400" dirty="0"/>
              <a:t>attempt is made to add duplicate elements to a set. </a:t>
            </a:r>
            <a:endParaRPr lang="en-GB" sz="2400" dirty="0" smtClean="0"/>
          </a:p>
          <a:p>
            <a:r>
              <a:rPr lang="en-GB" sz="2400" dirty="0" smtClean="0"/>
              <a:t>It </a:t>
            </a:r>
            <a:r>
              <a:rPr lang="en-GB" sz="2400" dirty="0"/>
              <a:t>does not define any additional methods of </a:t>
            </a:r>
            <a:r>
              <a:rPr lang="en-GB" sz="2400" dirty="0" smtClean="0"/>
              <a:t>its own</a:t>
            </a:r>
            <a:r>
              <a:rPr lang="en-GB" sz="2400" dirty="0"/>
              <a:t>. </a:t>
            </a:r>
            <a:endParaRPr lang="en-GB" sz="2400" dirty="0" smtClean="0"/>
          </a:p>
          <a:p>
            <a:r>
              <a:rPr lang="en-GB" sz="2400" dirty="0" smtClean="0"/>
              <a:t>Set </a:t>
            </a:r>
            <a:r>
              <a:rPr lang="en-GB" sz="2400" dirty="0"/>
              <a:t>is a generic interface that has this declaration</a:t>
            </a:r>
            <a:r>
              <a:rPr lang="en-GB" sz="2400" dirty="0" smtClean="0"/>
              <a:t>:</a:t>
            </a:r>
          </a:p>
          <a:p>
            <a:pPr lvl="1"/>
            <a:r>
              <a:rPr lang="en-GB" sz="2000" dirty="0"/>
              <a:t>interface Set&lt;E</a:t>
            </a:r>
            <a:r>
              <a:rPr lang="en-GB" sz="2000" dirty="0" smtClean="0"/>
              <a:t>&gt;</a:t>
            </a:r>
            <a:endParaRPr lang="en-GB" sz="2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7793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err="1" smtClean="0"/>
              <a:t>SortedSet</a:t>
            </a:r>
            <a:r>
              <a:rPr lang="en-GB" dirty="0" smtClean="0"/>
              <a:t> </a:t>
            </a:r>
            <a:r>
              <a:rPr lang="en-GB" dirty="0" err="1" smtClean="0"/>
              <a:t>Inerface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r>
              <a:rPr lang="en-GB" sz="1800" dirty="0"/>
              <a:t>The </a:t>
            </a:r>
            <a:r>
              <a:rPr lang="en-GB" sz="1800" b="1" dirty="0" err="1"/>
              <a:t>SortedSet</a:t>
            </a:r>
            <a:r>
              <a:rPr lang="en-GB" sz="1800" dirty="0"/>
              <a:t> interface extends Set and declares the </a:t>
            </a:r>
            <a:r>
              <a:rPr lang="en-GB" sz="1800" dirty="0" smtClean="0"/>
              <a:t>behaviour </a:t>
            </a:r>
            <a:r>
              <a:rPr lang="en-GB" sz="1800" dirty="0"/>
              <a:t>of a set sorted in </a:t>
            </a:r>
            <a:r>
              <a:rPr lang="en-GB" sz="1800" dirty="0" smtClean="0"/>
              <a:t>ascending order</a:t>
            </a:r>
            <a:r>
              <a:rPr lang="en-GB" sz="1800" dirty="0"/>
              <a:t>. </a:t>
            </a:r>
            <a:endParaRPr lang="en-GB" sz="1800" dirty="0" smtClean="0"/>
          </a:p>
          <a:p>
            <a:r>
              <a:rPr lang="en-GB" sz="1800" b="1" dirty="0" err="1" smtClean="0"/>
              <a:t>SortedSet</a:t>
            </a:r>
            <a:r>
              <a:rPr lang="en-GB" sz="1800" dirty="0" smtClean="0"/>
              <a:t> </a:t>
            </a:r>
            <a:r>
              <a:rPr lang="en-GB" sz="1800" dirty="0"/>
              <a:t>is a generic interface that has this declaration:</a:t>
            </a:r>
          </a:p>
          <a:p>
            <a:pPr lvl="1"/>
            <a:r>
              <a:rPr lang="en-GB" sz="1600" dirty="0"/>
              <a:t>interface </a:t>
            </a:r>
            <a:r>
              <a:rPr lang="en-GB" sz="1600" b="1" dirty="0" err="1"/>
              <a:t>SortedSet</a:t>
            </a:r>
            <a:r>
              <a:rPr lang="en-GB" sz="1600" b="1" dirty="0"/>
              <a:t>&lt;E</a:t>
            </a:r>
            <a:r>
              <a:rPr lang="en-GB" sz="1600" dirty="0"/>
              <a:t>&gt;</a:t>
            </a:r>
          </a:p>
          <a:p>
            <a:r>
              <a:rPr lang="en-GB" sz="1800" b="1" dirty="0" err="1"/>
              <a:t>SortedSet</a:t>
            </a:r>
            <a:r>
              <a:rPr lang="en-GB" sz="1800" dirty="0"/>
              <a:t> defines several methods that make set processing more convenient. </a:t>
            </a:r>
            <a:endParaRPr lang="en-GB" sz="1800" dirty="0" smtClean="0"/>
          </a:p>
          <a:p>
            <a:r>
              <a:rPr lang="en-GB" sz="1800" dirty="0" smtClean="0"/>
              <a:t>To obtain the </a:t>
            </a:r>
            <a:r>
              <a:rPr lang="en-GB" sz="1800" dirty="0"/>
              <a:t>first object in the set, call first( ). </a:t>
            </a:r>
            <a:endParaRPr lang="en-GB" sz="1800" dirty="0" smtClean="0"/>
          </a:p>
          <a:p>
            <a:r>
              <a:rPr lang="en-GB" sz="1800" dirty="0" smtClean="0"/>
              <a:t>To </a:t>
            </a:r>
            <a:r>
              <a:rPr lang="en-GB" sz="1800" dirty="0"/>
              <a:t>get the last element, use last( ). </a:t>
            </a:r>
            <a:endParaRPr lang="en-GB" sz="1800" dirty="0" smtClean="0"/>
          </a:p>
          <a:p>
            <a:r>
              <a:rPr lang="en-GB" sz="1800" dirty="0" smtClean="0"/>
              <a:t>You </a:t>
            </a:r>
            <a:r>
              <a:rPr lang="en-GB" sz="1800" dirty="0"/>
              <a:t>can obtain a </a:t>
            </a:r>
            <a:r>
              <a:rPr lang="en-GB" sz="1800" dirty="0" smtClean="0"/>
              <a:t>subset of </a:t>
            </a:r>
            <a:r>
              <a:rPr lang="en-GB" sz="1800" dirty="0"/>
              <a:t>a sorted set by calling </a:t>
            </a:r>
            <a:r>
              <a:rPr lang="en-GB" sz="1800" dirty="0" err="1"/>
              <a:t>subSet</a:t>
            </a:r>
            <a:r>
              <a:rPr lang="en-GB" sz="1800" dirty="0"/>
              <a:t>( ), specifying the first and last object in the set. </a:t>
            </a:r>
            <a:endParaRPr lang="en-GB" sz="1800" dirty="0" smtClean="0"/>
          </a:p>
          <a:p>
            <a:r>
              <a:rPr lang="en-GB" sz="1800" dirty="0" smtClean="0"/>
              <a:t>If </a:t>
            </a:r>
            <a:r>
              <a:rPr lang="en-GB" sz="1800" dirty="0"/>
              <a:t>you </a:t>
            </a:r>
            <a:r>
              <a:rPr lang="en-GB" sz="1800" dirty="0" smtClean="0"/>
              <a:t>need the </a:t>
            </a:r>
            <a:r>
              <a:rPr lang="en-GB" sz="1800" dirty="0"/>
              <a:t>subset that starts with the first element in the set, use </a:t>
            </a:r>
            <a:r>
              <a:rPr lang="en-GB" sz="1800" dirty="0" err="1"/>
              <a:t>headSet</a:t>
            </a:r>
            <a:r>
              <a:rPr lang="en-GB" sz="1800" dirty="0"/>
              <a:t>( ). </a:t>
            </a:r>
            <a:endParaRPr lang="en-GB" sz="1800" dirty="0" smtClean="0"/>
          </a:p>
          <a:p>
            <a:r>
              <a:rPr lang="en-GB" sz="1800" dirty="0" smtClean="0"/>
              <a:t>If </a:t>
            </a:r>
            <a:r>
              <a:rPr lang="en-GB" sz="1800" dirty="0"/>
              <a:t>you want the </a:t>
            </a:r>
            <a:r>
              <a:rPr lang="en-GB" sz="1800" dirty="0" smtClean="0"/>
              <a:t>subset that </a:t>
            </a:r>
            <a:r>
              <a:rPr lang="en-GB" sz="1800" dirty="0"/>
              <a:t>ends the set, use </a:t>
            </a:r>
            <a:r>
              <a:rPr lang="en-GB" sz="1800" dirty="0" err="1"/>
              <a:t>tailSet</a:t>
            </a:r>
            <a:r>
              <a:rPr lang="en-GB" sz="1800" dirty="0"/>
              <a:t>( ).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6100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err="1" smtClean="0"/>
              <a:t>NavigableSet</a:t>
            </a:r>
            <a:r>
              <a:rPr lang="en-GB" dirty="0" smtClean="0"/>
              <a:t>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r>
              <a:rPr lang="en-GB" sz="2000" dirty="0"/>
              <a:t>The </a:t>
            </a:r>
            <a:r>
              <a:rPr lang="en-GB" sz="2000" b="1" dirty="0" err="1"/>
              <a:t>NavigableSet</a:t>
            </a:r>
            <a:r>
              <a:rPr lang="en-GB" sz="2000" dirty="0"/>
              <a:t> interface </a:t>
            </a:r>
            <a:r>
              <a:rPr lang="en-GB" sz="2000" dirty="0" smtClean="0"/>
              <a:t>extends </a:t>
            </a:r>
            <a:r>
              <a:rPr lang="en-GB" sz="2000" b="1" dirty="0" err="1"/>
              <a:t>SortedSet</a:t>
            </a:r>
            <a:r>
              <a:rPr lang="en-GB" sz="2000" dirty="0"/>
              <a:t> and declares the</a:t>
            </a:r>
          </a:p>
          <a:p>
            <a:r>
              <a:rPr lang="en-GB" sz="2000" dirty="0" smtClean="0"/>
              <a:t>behaviour </a:t>
            </a:r>
            <a:r>
              <a:rPr lang="en-GB" sz="2000" dirty="0"/>
              <a:t>of a collection that supports the retrieval of elements based on the closest match </a:t>
            </a:r>
            <a:r>
              <a:rPr lang="en-GB" sz="2000" dirty="0" smtClean="0"/>
              <a:t>to a </a:t>
            </a:r>
            <a:r>
              <a:rPr lang="en-GB" sz="2000" dirty="0"/>
              <a:t>given value or values. </a:t>
            </a:r>
            <a:endParaRPr lang="en-GB" sz="2000" dirty="0" smtClean="0"/>
          </a:p>
          <a:p>
            <a:r>
              <a:rPr lang="en-GB" sz="2000" b="1" dirty="0" err="1" smtClean="0"/>
              <a:t>NavigableSet</a:t>
            </a:r>
            <a:r>
              <a:rPr lang="en-GB" sz="2000" dirty="0" smtClean="0"/>
              <a:t> </a:t>
            </a:r>
            <a:r>
              <a:rPr lang="en-GB" sz="2000" dirty="0"/>
              <a:t>is a generic interface that has this declaration:</a:t>
            </a:r>
          </a:p>
          <a:p>
            <a:pPr lvl="1"/>
            <a:r>
              <a:rPr lang="en-GB" sz="1600" dirty="0"/>
              <a:t>interface </a:t>
            </a:r>
            <a:r>
              <a:rPr lang="en-GB" sz="1600" dirty="0" err="1"/>
              <a:t>NavigableSet</a:t>
            </a:r>
            <a:r>
              <a:rPr lang="en-GB" sz="1600" dirty="0"/>
              <a:t>&lt;E&gt;</a:t>
            </a:r>
          </a:p>
          <a:p>
            <a:r>
              <a:rPr lang="en-GB" sz="2000" dirty="0"/>
              <a:t>Here, E specifies the type of objects that the set will hold. </a:t>
            </a:r>
            <a:endParaRPr lang="en-GB" sz="20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658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04800"/>
            <a:ext cx="8612510" cy="1143000"/>
          </a:xfrm>
        </p:spPr>
        <p:txBody>
          <a:bodyPr/>
          <a:lstStyle/>
          <a:p>
            <a:pPr algn="ctr"/>
            <a:r>
              <a:rPr lang="en-GB" dirty="0" smtClean="0"/>
              <a:t>Queue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7713"/>
            <a:ext cx="8631560" cy="4114800"/>
          </a:xfrm>
        </p:spPr>
        <p:txBody>
          <a:bodyPr/>
          <a:lstStyle/>
          <a:p>
            <a:r>
              <a:rPr lang="en-GB" sz="2000" dirty="0"/>
              <a:t>The Queue interface extends Collection and declares the </a:t>
            </a:r>
            <a:r>
              <a:rPr lang="en-GB" sz="2000" dirty="0" smtClean="0"/>
              <a:t>behaviour </a:t>
            </a:r>
            <a:r>
              <a:rPr lang="en-GB" sz="2000" dirty="0"/>
              <a:t>of a queue, which is often </a:t>
            </a:r>
            <a:r>
              <a:rPr lang="en-GB" sz="2000" dirty="0" smtClean="0"/>
              <a:t>a first-in</a:t>
            </a:r>
            <a:r>
              <a:rPr lang="en-GB" sz="2000" dirty="0"/>
              <a:t>, first-out list. </a:t>
            </a:r>
            <a:endParaRPr lang="en-GB" sz="2000" dirty="0" smtClean="0"/>
          </a:p>
          <a:p>
            <a:r>
              <a:rPr lang="en-GB" sz="2000" dirty="0" smtClean="0"/>
              <a:t>However</a:t>
            </a:r>
            <a:r>
              <a:rPr lang="en-GB" sz="2000" dirty="0"/>
              <a:t>, there are types of queues in which the ordering is based </a:t>
            </a:r>
            <a:r>
              <a:rPr lang="en-GB" sz="2000" dirty="0" smtClean="0"/>
              <a:t>upon other </a:t>
            </a:r>
            <a:r>
              <a:rPr lang="en-GB" sz="2000" dirty="0"/>
              <a:t>criteria. </a:t>
            </a:r>
            <a:endParaRPr lang="en-GB" sz="2000" dirty="0" smtClean="0"/>
          </a:p>
          <a:p>
            <a:r>
              <a:rPr lang="en-GB" sz="2000" dirty="0" smtClean="0"/>
              <a:t>Queue </a:t>
            </a:r>
            <a:r>
              <a:rPr lang="en-GB" sz="2000" dirty="0"/>
              <a:t>is a generic interface that has this declaration:</a:t>
            </a:r>
          </a:p>
          <a:p>
            <a:pPr lvl="1"/>
            <a:r>
              <a:rPr lang="en-GB" sz="1600" dirty="0"/>
              <a:t>interface Queue&lt;E</a:t>
            </a:r>
            <a:r>
              <a:rPr lang="en-GB" sz="1600" dirty="0" smtClean="0"/>
              <a:t>&gt;</a:t>
            </a:r>
          </a:p>
          <a:p>
            <a:r>
              <a:rPr lang="en-GB" sz="2000" dirty="0" smtClean="0"/>
              <a:t>Points to note:</a:t>
            </a:r>
          </a:p>
          <a:p>
            <a:pPr lvl="1"/>
            <a:r>
              <a:rPr lang="en-GB" sz="1600" dirty="0" smtClean="0"/>
              <a:t>First</a:t>
            </a:r>
            <a:r>
              <a:rPr lang="en-GB" sz="1600" dirty="0"/>
              <a:t>, elements can only </a:t>
            </a:r>
            <a:r>
              <a:rPr lang="en-GB" sz="1600" dirty="0" smtClean="0"/>
              <a:t>be removed </a:t>
            </a:r>
            <a:r>
              <a:rPr lang="en-GB" sz="1600" dirty="0"/>
              <a:t>from the head of the queue. </a:t>
            </a:r>
            <a:endParaRPr lang="en-GB" sz="1600" dirty="0" smtClean="0"/>
          </a:p>
          <a:p>
            <a:pPr lvl="1"/>
            <a:r>
              <a:rPr lang="en-GB" sz="1600" dirty="0" smtClean="0"/>
              <a:t>Second</a:t>
            </a:r>
            <a:r>
              <a:rPr lang="en-GB" sz="1600" dirty="0"/>
              <a:t>, there are two methods that obtain and </a:t>
            </a:r>
            <a:r>
              <a:rPr lang="en-GB" sz="1600" dirty="0" smtClean="0"/>
              <a:t>remove elements</a:t>
            </a:r>
            <a:r>
              <a:rPr lang="en-GB" sz="1600" dirty="0"/>
              <a:t>: </a:t>
            </a:r>
            <a:endParaRPr lang="en-GB" sz="1600" dirty="0" smtClean="0"/>
          </a:p>
          <a:p>
            <a:pPr lvl="2"/>
            <a:r>
              <a:rPr lang="en-GB" sz="1400" dirty="0" smtClean="0"/>
              <a:t>poll</a:t>
            </a:r>
            <a:r>
              <a:rPr lang="en-GB" sz="1400" dirty="0"/>
              <a:t>( ) and remove( </a:t>
            </a:r>
            <a:r>
              <a:rPr lang="en-GB" sz="1400" dirty="0" smtClean="0"/>
              <a:t>).</a:t>
            </a:r>
          </a:p>
          <a:p>
            <a:pPr lvl="2"/>
            <a:r>
              <a:rPr lang="en-GB" sz="1400" dirty="0"/>
              <a:t>The difference between them is that poll( ) returns null if </a:t>
            </a:r>
            <a:r>
              <a:rPr lang="en-GB" sz="1400" dirty="0" smtClean="0"/>
              <a:t>the queue </a:t>
            </a:r>
            <a:r>
              <a:rPr lang="en-GB" sz="1400" dirty="0"/>
              <a:t>is empty, but remove( ) throws an exception.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9741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Queue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pPr lvl="2"/>
            <a:r>
              <a:rPr lang="en-GB" sz="1400" dirty="0"/>
              <a:t>Third, there are two methods, element( )</a:t>
            </a:r>
          </a:p>
          <a:p>
            <a:pPr lvl="2"/>
            <a:r>
              <a:rPr lang="en-GB" sz="1400" dirty="0"/>
              <a:t>and peek( ), that obtain but don’t remove the element at the head of the queue. They differ</a:t>
            </a:r>
          </a:p>
          <a:p>
            <a:pPr lvl="2"/>
            <a:r>
              <a:rPr lang="en-GB" sz="1400" dirty="0"/>
              <a:t>only in that element( ) throws an exception if the queue is empty, but peek( ) returns null.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5645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04800"/>
            <a:ext cx="8612510" cy="1143000"/>
          </a:xfrm>
        </p:spPr>
        <p:txBody>
          <a:bodyPr/>
          <a:lstStyle/>
          <a:p>
            <a:pPr algn="ctr"/>
            <a:r>
              <a:rPr lang="en-GB" dirty="0" err="1" smtClean="0"/>
              <a:t>Deque</a:t>
            </a:r>
            <a:r>
              <a:rPr lang="en-GB" dirty="0" smtClean="0"/>
              <a:t>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7713"/>
            <a:ext cx="8631560" cy="4114800"/>
          </a:xfrm>
        </p:spPr>
        <p:txBody>
          <a:bodyPr/>
          <a:lstStyle/>
          <a:p>
            <a:r>
              <a:rPr lang="en-GB" sz="2000" dirty="0"/>
              <a:t>The </a:t>
            </a:r>
            <a:r>
              <a:rPr lang="en-GB" sz="2000" dirty="0" err="1"/>
              <a:t>Deque</a:t>
            </a:r>
            <a:r>
              <a:rPr lang="en-GB" sz="2000" dirty="0"/>
              <a:t> interface </a:t>
            </a:r>
            <a:r>
              <a:rPr lang="en-GB" sz="2000" dirty="0" smtClean="0"/>
              <a:t>extends </a:t>
            </a:r>
            <a:r>
              <a:rPr lang="en-GB" sz="2000" dirty="0"/>
              <a:t>Queue and declares the </a:t>
            </a:r>
            <a:r>
              <a:rPr lang="en-GB" sz="2000" dirty="0" smtClean="0"/>
              <a:t>behaviour </a:t>
            </a:r>
            <a:r>
              <a:rPr lang="en-GB" sz="2000" dirty="0"/>
              <a:t>of</a:t>
            </a:r>
          </a:p>
          <a:p>
            <a:r>
              <a:rPr lang="en-GB" sz="2000" dirty="0"/>
              <a:t>a double-ended queue. </a:t>
            </a:r>
            <a:endParaRPr lang="en-GB" sz="2000" dirty="0" smtClean="0"/>
          </a:p>
          <a:p>
            <a:r>
              <a:rPr lang="en-GB" sz="2000" dirty="0" smtClean="0"/>
              <a:t>Double-ended </a:t>
            </a:r>
            <a:r>
              <a:rPr lang="en-GB" sz="2000" dirty="0"/>
              <a:t>queues can function as standard, first-in, </a:t>
            </a:r>
            <a:r>
              <a:rPr lang="en-GB" sz="2000" dirty="0" smtClean="0"/>
              <a:t>first-out queues </a:t>
            </a:r>
            <a:r>
              <a:rPr lang="en-GB" sz="2000" dirty="0"/>
              <a:t>or as last-in, first-out stacks. </a:t>
            </a:r>
            <a:endParaRPr lang="en-GB" sz="2000" dirty="0" smtClean="0"/>
          </a:p>
          <a:p>
            <a:r>
              <a:rPr lang="en-GB" sz="2000" dirty="0" err="1" smtClean="0"/>
              <a:t>Deque</a:t>
            </a:r>
            <a:r>
              <a:rPr lang="en-GB" sz="2000" dirty="0" smtClean="0"/>
              <a:t> </a:t>
            </a:r>
            <a:r>
              <a:rPr lang="en-GB" sz="2000" dirty="0"/>
              <a:t>is a generic interface that has this declaration:</a:t>
            </a:r>
          </a:p>
          <a:p>
            <a:pPr lvl="1"/>
            <a:r>
              <a:rPr lang="en-GB" sz="1600" dirty="0"/>
              <a:t>interface </a:t>
            </a:r>
            <a:r>
              <a:rPr lang="en-GB" sz="1600" dirty="0" err="1"/>
              <a:t>Deque</a:t>
            </a:r>
            <a:r>
              <a:rPr lang="en-GB" sz="1600" dirty="0"/>
              <a:t>&lt;E</a:t>
            </a:r>
            <a:r>
              <a:rPr lang="en-GB" sz="1600" dirty="0" smtClean="0"/>
              <a:t>&gt;</a:t>
            </a:r>
          </a:p>
          <a:p>
            <a:r>
              <a:rPr lang="en-GB" sz="2000" dirty="0"/>
              <a:t>Notice that </a:t>
            </a:r>
            <a:r>
              <a:rPr lang="en-GB" sz="2000" dirty="0" err="1"/>
              <a:t>Deque</a:t>
            </a:r>
            <a:r>
              <a:rPr lang="en-GB" sz="2000" dirty="0"/>
              <a:t> includes the methods push( ) and pop( ). </a:t>
            </a:r>
            <a:endParaRPr lang="en-GB" sz="2000" dirty="0" smtClean="0"/>
          </a:p>
          <a:p>
            <a:r>
              <a:rPr lang="en-GB" sz="2000" dirty="0" smtClean="0"/>
              <a:t>These </a:t>
            </a:r>
            <a:r>
              <a:rPr lang="en-GB" sz="2000" dirty="0"/>
              <a:t>methods enable a </a:t>
            </a:r>
            <a:r>
              <a:rPr lang="en-GB" sz="2000" dirty="0" err="1" smtClean="0"/>
              <a:t>Deque</a:t>
            </a:r>
            <a:r>
              <a:rPr lang="en-GB" sz="2000" dirty="0" smtClean="0"/>
              <a:t> to </a:t>
            </a:r>
            <a:r>
              <a:rPr lang="en-GB" sz="2000" dirty="0"/>
              <a:t>function as a stack. </a:t>
            </a:r>
            <a:endParaRPr lang="en-GB" sz="2000" dirty="0" smtClean="0"/>
          </a:p>
          <a:p>
            <a:r>
              <a:rPr lang="en-GB" sz="2000" dirty="0" smtClean="0"/>
              <a:t>Also</a:t>
            </a:r>
            <a:r>
              <a:rPr lang="en-GB" sz="2000" dirty="0"/>
              <a:t>, notice the </a:t>
            </a:r>
            <a:r>
              <a:rPr lang="en-GB" sz="2000" dirty="0" err="1"/>
              <a:t>descendingIterator</a:t>
            </a:r>
            <a:r>
              <a:rPr lang="en-GB" sz="2000" dirty="0"/>
              <a:t>( ) method. </a:t>
            </a:r>
            <a:endParaRPr lang="en-GB" sz="2000" dirty="0" smtClean="0"/>
          </a:p>
          <a:p>
            <a:r>
              <a:rPr lang="en-GB" sz="2000" dirty="0" smtClean="0"/>
              <a:t>It </a:t>
            </a:r>
            <a:r>
              <a:rPr lang="en-GB" sz="2000" dirty="0"/>
              <a:t>returns an iterator </a:t>
            </a:r>
            <a:r>
              <a:rPr lang="en-GB" sz="2000" dirty="0" smtClean="0"/>
              <a:t>that returns </a:t>
            </a:r>
            <a:r>
              <a:rPr lang="en-GB" sz="2000" dirty="0"/>
              <a:t>elements in reverse order.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9558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304800"/>
            <a:ext cx="8756526" cy="1143000"/>
          </a:xfrm>
        </p:spPr>
        <p:txBody>
          <a:bodyPr/>
          <a:lstStyle/>
          <a:p>
            <a:pPr algn="ctr"/>
            <a:r>
              <a:rPr lang="en-GB" dirty="0" smtClean="0"/>
              <a:t>Collection Classes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447799"/>
            <a:ext cx="8928992" cy="4746149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18237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1472217076</TotalTime>
  <Words>1376</Words>
  <Application>Microsoft Office PowerPoint</Application>
  <PresentationFormat>On-screen Show (4:3)</PresentationFormat>
  <Paragraphs>141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ＭＳ Ｐゴシック</vt:lpstr>
      <vt:lpstr>ＭＳ Ｐゴシック</vt:lpstr>
      <vt:lpstr>Tahoma</vt:lpstr>
      <vt:lpstr>Wingdings</vt:lpstr>
      <vt:lpstr>Blends</vt:lpstr>
      <vt:lpstr>Topic 11b - Java Collections Interfaces</vt:lpstr>
      <vt:lpstr>Collections Framework</vt:lpstr>
      <vt:lpstr>Main Collection Interfaces</vt:lpstr>
      <vt:lpstr>Collection Interfaces</vt:lpstr>
      <vt:lpstr>Collections Interface</vt:lpstr>
      <vt:lpstr>Collections Interface</vt:lpstr>
      <vt:lpstr>List Interface</vt:lpstr>
      <vt:lpstr>List Interface</vt:lpstr>
      <vt:lpstr>List Interface</vt:lpstr>
      <vt:lpstr>Set Interface</vt:lpstr>
      <vt:lpstr>SortedSet Inerface</vt:lpstr>
      <vt:lpstr>NavigableSet Interface</vt:lpstr>
      <vt:lpstr>Queue Interface</vt:lpstr>
      <vt:lpstr>Queue Interface</vt:lpstr>
      <vt:lpstr>Deque Interface</vt:lpstr>
      <vt:lpstr>Collection Classes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185</cp:revision>
  <cp:lastPrinted>2018-10-31T08:24:02Z</cp:lastPrinted>
  <dcterms:created xsi:type="dcterms:W3CDTF">1996-12-09T10:09:10Z</dcterms:created>
  <dcterms:modified xsi:type="dcterms:W3CDTF">2021-03-03T18:04:11Z</dcterms:modified>
</cp:coreProperties>
</file>