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24"/>
  </p:notesMasterIdLst>
  <p:sldIdLst>
    <p:sldId id="256" r:id="rId2"/>
    <p:sldId id="273" r:id="rId3"/>
    <p:sldId id="257" r:id="rId4"/>
    <p:sldId id="258" r:id="rId5"/>
    <p:sldId id="259" r:id="rId6"/>
    <p:sldId id="269" r:id="rId7"/>
    <p:sldId id="260" r:id="rId8"/>
    <p:sldId id="270" r:id="rId9"/>
    <p:sldId id="261" r:id="rId10"/>
    <p:sldId id="274" r:id="rId11"/>
    <p:sldId id="275" r:id="rId12"/>
    <p:sldId id="262" r:id="rId13"/>
    <p:sldId id="263" r:id="rId14"/>
    <p:sldId id="267" r:id="rId15"/>
    <p:sldId id="264" r:id="rId16"/>
    <p:sldId id="276" r:id="rId17"/>
    <p:sldId id="266" r:id="rId18"/>
    <p:sldId id="271" r:id="rId19"/>
    <p:sldId id="272" r:id="rId20"/>
    <p:sldId id="268" r:id="rId21"/>
    <p:sldId id="277" r:id="rId22"/>
    <p:sldId id="265" r:id="rId23"/>
  </p:sldIdLst>
  <p:sldSz cx="18288000" cy="10287000"/>
  <p:notesSz cx="6858000" cy="9144000"/>
  <p:embeddedFontLst>
    <p:embeddedFont>
      <p:font typeface="Sailors Condensed" panose="020B0604020202020204" charset="0"/>
      <p:regular r:id="rId25"/>
    </p:embeddedFont>
    <p:embeddedFont>
      <p:font typeface="Calibri" panose="020F0502020204030204" pitchFamily="34" charset="0"/>
      <p:regular r:id="rId26"/>
      <p:bold r:id="rId27"/>
      <p:italic r:id="rId28"/>
      <p:boldItalic r:id="rId29"/>
    </p:embeddedFont>
    <p:embeddedFont>
      <p:font typeface="Poppins" panose="020B0604020202020204" charset="0"/>
      <p:regular r:id="rId30"/>
    </p:embeddedFont>
    <p:embeddedFont>
      <p:font typeface="Poppins Semi-Bold" panose="020B0604020202020204" charset="0"/>
      <p:regular r:id="rId31"/>
    </p:embeddedFont>
    <p:embeddedFont>
      <p:font typeface="Montserrat Bold" panose="020B0604020202020204" charset="0"/>
      <p:regular r:id="rId3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userDrawn="1">
          <p15:clr>
            <a:srgbClr val="A4A3A4"/>
          </p15:clr>
        </p15:guide>
        <p15:guide id="3" orient="horz"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75714" autoAdjust="0"/>
  </p:normalViewPr>
  <p:slideViewPr>
    <p:cSldViewPr>
      <p:cViewPr varScale="1">
        <p:scale>
          <a:sx n="38" d="100"/>
          <a:sy n="38" d="100"/>
        </p:scale>
        <p:origin x="1236" y="30"/>
      </p:cViewPr>
      <p:guideLst>
        <p:guide/>
        <p:guide orient="horz"/>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2.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1.fntdata"/><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32" Type="http://schemas.openxmlformats.org/officeDocument/2006/relationships/font" Target="fonts/font8.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4.fntdata"/><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3.fntdata"/><Relationship Id="rId30" Type="http://schemas.openxmlformats.org/officeDocument/2006/relationships/font" Target="fonts/font6.fntdata"/><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AE0018F-3B21-426A-B5D9-8FD57966327E}" type="datetimeFigureOut">
              <a:rPr lang="en-GB" smtClean="0"/>
              <a:t>16/04/2026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CA2EDD9-9E39-4A28-B90E-F6ED76B84F5D}" type="slidenum">
              <a:rPr lang="en-GB" smtClean="0"/>
              <a:t>‹#›</a:t>
            </a:fld>
            <a:endParaRPr lang="en-GB"/>
          </a:p>
        </p:txBody>
      </p:sp>
    </p:spTree>
    <p:extLst>
      <p:ext uri="{BB962C8B-B14F-4D97-AF65-F5344CB8AC3E}">
        <p14:creationId xmlns:p14="http://schemas.microsoft.com/office/powerpoint/2010/main" val="13876305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CA2EDD9-9E39-4A28-B90E-F6ED76B84F5D}" type="slidenum">
              <a:rPr lang="en-GB" smtClean="0"/>
              <a:t>1</a:t>
            </a:fld>
            <a:endParaRPr lang="en-GB"/>
          </a:p>
        </p:txBody>
      </p:sp>
    </p:spTree>
    <p:extLst>
      <p:ext uri="{BB962C8B-B14F-4D97-AF65-F5344CB8AC3E}">
        <p14:creationId xmlns:p14="http://schemas.microsoft.com/office/powerpoint/2010/main" val="24287366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CA2EDD9-9E39-4A28-B90E-F6ED76B84F5D}" type="slidenum">
              <a:rPr lang="en-GB" smtClean="0"/>
              <a:t>2</a:t>
            </a:fld>
            <a:endParaRPr lang="en-GB"/>
          </a:p>
        </p:txBody>
      </p:sp>
    </p:spTree>
    <p:extLst>
      <p:ext uri="{BB962C8B-B14F-4D97-AF65-F5344CB8AC3E}">
        <p14:creationId xmlns:p14="http://schemas.microsoft.com/office/powerpoint/2010/main" val="40778865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CA2EDD9-9E39-4A28-B90E-F6ED76B84F5D}" type="slidenum">
              <a:rPr lang="en-GB" smtClean="0"/>
              <a:t>3</a:t>
            </a:fld>
            <a:endParaRPr lang="en-GB"/>
          </a:p>
        </p:txBody>
      </p:sp>
    </p:spTree>
    <p:extLst>
      <p:ext uri="{BB962C8B-B14F-4D97-AF65-F5344CB8AC3E}">
        <p14:creationId xmlns:p14="http://schemas.microsoft.com/office/powerpoint/2010/main" val="20427395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CA2EDD9-9E39-4A28-B90E-F6ED76B84F5D}" type="slidenum">
              <a:rPr lang="en-GB" smtClean="0"/>
              <a:t>4</a:t>
            </a:fld>
            <a:endParaRPr lang="en-GB"/>
          </a:p>
        </p:txBody>
      </p:sp>
    </p:spTree>
    <p:extLst>
      <p:ext uri="{BB962C8B-B14F-4D97-AF65-F5344CB8AC3E}">
        <p14:creationId xmlns:p14="http://schemas.microsoft.com/office/powerpoint/2010/main" val="32776826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CA2EDD9-9E39-4A28-B90E-F6ED76B84F5D}" type="slidenum">
              <a:rPr lang="en-GB" smtClean="0"/>
              <a:t>5</a:t>
            </a:fld>
            <a:endParaRPr lang="en-GB"/>
          </a:p>
        </p:txBody>
      </p:sp>
    </p:spTree>
    <p:extLst>
      <p:ext uri="{BB962C8B-B14F-4D97-AF65-F5344CB8AC3E}">
        <p14:creationId xmlns:p14="http://schemas.microsoft.com/office/powerpoint/2010/main" val="11499856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CA2EDD9-9E39-4A28-B90E-F6ED76B84F5D}" type="slidenum">
              <a:rPr lang="en-GB" smtClean="0"/>
              <a:t>6</a:t>
            </a:fld>
            <a:endParaRPr lang="en-GB"/>
          </a:p>
        </p:txBody>
      </p:sp>
    </p:spTree>
    <p:extLst>
      <p:ext uri="{BB962C8B-B14F-4D97-AF65-F5344CB8AC3E}">
        <p14:creationId xmlns:p14="http://schemas.microsoft.com/office/powerpoint/2010/main" val="302725370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CA2EDD9-9E39-4A28-B90E-F6ED76B84F5D}" type="slidenum">
              <a:rPr lang="en-GB" smtClean="0"/>
              <a:t>7</a:t>
            </a:fld>
            <a:endParaRPr lang="en-GB"/>
          </a:p>
        </p:txBody>
      </p:sp>
    </p:spTree>
    <p:extLst>
      <p:ext uri="{BB962C8B-B14F-4D97-AF65-F5344CB8AC3E}">
        <p14:creationId xmlns:p14="http://schemas.microsoft.com/office/powerpoint/2010/main" val="2119558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CA2EDD9-9E39-4A28-B90E-F6ED76B84F5D}" type="slidenum">
              <a:rPr lang="en-GB" smtClean="0"/>
              <a:t>8</a:t>
            </a:fld>
            <a:endParaRPr lang="en-GB"/>
          </a:p>
        </p:txBody>
      </p:sp>
    </p:spTree>
    <p:extLst>
      <p:ext uri="{BB962C8B-B14F-4D97-AF65-F5344CB8AC3E}">
        <p14:creationId xmlns:p14="http://schemas.microsoft.com/office/powerpoint/2010/main" val="40621129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CA2EDD9-9E39-4A28-B90E-F6ED76B84F5D}" type="slidenum">
              <a:rPr lang="en-GB" smtClean="0"/>
              <a:t>9</a:t>
            </a:fld>
            <a:endParaRPr lang="en-GB"/>
          </a:p>
        </p:txBody>
      </p:sp>
    </p:spTree>
    <p:extLst>
      <p:ext uri="{BB962C8B-B14F-4D97-AF65-F5344CB8AC3E}">
        <p14:creationId xmlns:p14="http://schemas.microsoft.com/office/powerpoint/2010/main" val="6490983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CA2EDD9-9E39-4A28-B90E-F6ED76B84F5D}" type="slidenum">
              <a:rPr lang="en-GB" smtClean="0"/>
              <a:t>10</a:t>
            </a:fld>
            <a:endParaRPr lang="en-GB"/>
          </a:p>
        </p:txBody>
      </p:sp>
    </p:spTree>
    <p:extLst>
      <p:ext uri="{BB962C8B-B14F-4D97-AF65-F5344CB8AC3E}">
        <p14:creationId xmlns:p14="http://schemas.microsoft.com/office/powerpoint/2010/main" val="15438315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CA2EDD9-9E39-4A28-B90E-F6ED76B84F5D}" type="slidenum">
              <a:rPr lang="en-GB" smtClean="0"/>
              <a:t>11</a:t>
            </a:fld>
            <a:endParaRPr lang="en-GB"/>
          </a:p>
        </p:txBody>
      </p:sp>
    </p:spTree>
    <p:extLst>
      <p:ext uri="{BB962C8B-B14F-4D97-AF65-F5344CB8AC3E}">
        <p14:creationId xmlns:p14="http://schemas.microsoft.com/office/powerpoint/2010/main" val="317692042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CA2EDD9-9E39-4A28-B90E-F6ED76B84F5D}" type="slidenum">
              <a:rPr lang="en-GB" smtClean="0"/>
              <a:t>12</a:t>
            </a:fld>
            <a:endParaRPr lang="en-GB"/>
          </a:p>
        </p:txBody>
      </p:sp>
    </p:spTree>
    <p:extLst>
      <p:ext uri="{BB962C8B-B14F-4D97-AF65-F5344CB8AC3E}">
        <p14:creationId xmlns:p14="http://schemas.microsoft.com/office/powerpoint/2010/main" val="25085636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CA2EDD9-9E39-4A28-B90E-F6ED76B84F5D}" type="slidenum">
              <a:rPr lang="en-GB" smtClean="0"/>
              <a:t>13</a:t>
            </a:fld>
            <a:endParaRPr lang="en-GB"/>
          </a:p>
        </p:txBody>
      </p:sp>
    </p:spTree>
    <p:extLst>
      <p:ext uri="{BB962C8B-B14F-4D97-AF65-F5344CB8AC3E}">
        <p14:creationId xmlns:p14="http://schemas.microsoft.com/office/powerpoint/2010/main" val="2439607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CA2EDD9-9E39-4A28-B90E-F6ED76B84F5D}" type="slidenum">
              <a:rPr lang="en-GB" smtClean="0"/>
              <a:t>14</a:t>
            </a:fld>
            <a:endParaRPr lang="en-GB"/>
          </a:p>
        </p:txBody>
      </p:sp>
    </p:spTree>
    <p:extLst>
      <p:ext uri="{BB962C8B-B14F-4D97-AF65-F5344CB8AC3E}">
        <p14:creationId xmlns:p14="http://schemas.microsoft.com/office/powerpoint/2010/main" val="131464796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CA2EDD9-9E39-4A28-B90E-F6ED76B84F5D}" type="slidenum">
              <a:rPr lang="en-GB" smtClean="0"/>
              <a:t>15</a:t>
            </a:fld>
            <a:endParaRPr lang="en-GB"/>
          </a:p>
        </p:txBody>
      </p:sp>
    </p:spTree>
    <p:extLst>
      <p:ext uri="{BB962C8B-B14F-4D97-AF65-F5344CB8AC3E}">
        <p14:creationId xmlns:p14="http://schemas.microsoft.com/office/powerpoint/2010/main" val="79404201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CA2EDD9-9E39-4A28-B90E-F6ED76B84F5D}" type="slidenum">
              <a:rPr lang="en-GB" smtClean="0"/>
              <a:t>16</a:t>
            </a:fld>
            <a:endParaRPr lang="en-GB"/>
          </a:p>
        </p:txBody>
      </p:sp>
    </p:spTree>
    <p:extLst>
      <p:ext uri="{BB962C8B-B14F-4D97-AF65-F5344CB8AC3E}">
        <p14:creationId xmlns:p14="http://schemas.microsoft.com/office/powerpoint/2010/main" val="371427540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CA2EDD9-9E39-4A28-B90E-F6ED76B84F5D}" type="slidenum">
              <a:rPr lang="en-GB" smtClean="0"/>
              <a:t>17</a:t>
            </a:fld>
            <a:endParaRPr lang="en-GB"/>
          </a:p>
        </p:txBody>
      </p:sp>
    </p:spTree>
    <p:extLst>
      <p:ext uri="{BB962C8B-B14F-4D97-AF65-F5344CB8AC3E}">
        <p14:creationId xmlns:p14="http://schemas.microsoft.com/office/powerpoint/2010/main" val="185782526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CA2EDD9-9E39-4A28-B90E-F6ED76B84F5D}" type="slidenum">
              <a:rPr lang="en-GB" smtClean="0"/>
              <a:t>18</a:t>
            </a:fld>
            <a:endParaRPr lang="en-GB"/>
          </a:p>
        </p:txBody>
      </p:sp>
    </p:spTree>
    <p:extLst>
      <p:ext uri="{BB962C8B-B14F-4D97-AF65-F5344CB8AC3E}">
        <p14:creationId xmlns:p14="http://schemas.microsoft.com/office/powerpoint/2010/main" val="177389311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CA2EDD9-9E39-4A28-B90E-F6ED76B84F5D}" type="slidenum">
              <a:rPr lang="en-GB" smtClean="0"/>
              <a:t>19</a:t>
            </a:fld>
            <a:endParaRPr lang="en-GB"/>
          </a:p>
        </p:txBody>
      </p:sp>
    </p:spTree>
    <p:extLst>
      <p:ext uri="{BB962C8B-B14F-4D97-AF65-F5344CB8AC3E}">
        <p14:creationId xmlns:p14="http://schemas.microsoft.com/office/powerpoint/2010/main" val="9963569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4/16/2026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4/16/2026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4/16/2026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4/16/2026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4/16/2026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4/16/2026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4/16/2026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4/16/2026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4/16/2026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4/16/2026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4/16/2026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4/16/2026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3" Type="http://schemas.openxmlformats.org/officeDocument/2006/relationships/image" Target="../media/image11.svg"/><Relationship Id="rId3" Type="http://schemas.openxmlformats.org/officeDocument/2006/relationships/image" Target="../media/image1.jpeg"/><Relationship Id="rId12" Type="http://schemas.openxmlformats.org/officeDocument/2006/relationships/image" Target="../media/image5.png"/><Relationship Id="rId2" Type="http://schemas.openxmlformats.org/officeDocument/2006/relationships/notesSlide" Target="../notesSlides/notesSlide1.xml"/><Relationship Id="rId16"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3.png"/><Relationship Id="rId11" Type="http://schemas.openxmlformats.org/officeDocument/2006/relationships/image" Target="../media/image9.svg"/><Relationship Id="rId5" Type="http://schemas.openxmlformats.org/officeDocument/2006/relationships/image" Target="../media/image3.svg"/><Relationship Id="rId15" Type="http://schemas.openxmlformats.org/officeDocument/2006/relationships/image" Target="NULL"/><Relationship Id="rId10" Type="http://schemas.openxmlformats.org/officeDocument/2006/relationships/image" Target="../media/image4.png"/><Relationship Id="rId4" Type="http://schemas.openxmlformats.org/officeDocument/2006/relationships/image" Target="../media/image2.png"/><Relationship Id="rId9" Type="http://schemas.openxmlformats.org/officeDocument/2006/relationships/image" Target="../media/image7.svg"/><Relationship Id="rId14" Type="http://schemas.openxmlformats.org/officeDocument/2006/relationships/image" Target="../media/image6.png"/></Relationships>
</file>

<file path=ppt/slides/_rels/slide2.xml.rels><?xml version="1.0" encoding="UTF-8" standalone="yes"?>
<Relationships xmlns="http://schemas.openxmlformats.org/package/2006/relationships"><Relationship Id="rId13" Type="http://schemas.openxmlformats.org/officeDocument/2006/relationships/image" Target="../media/image9.svg"/><Relationship Id="rId3" Type="http://schemas.openxmlformats.org/officeDocument/2006/relationships/image" Target="../media/image8.png"/><Relationship Id="rId12" Type="http://schemas.openxmlformats.org/officeDocument/2006/relationships/image" Target="../media/image4.png"/><Relationship Id="rId2" Type="http://schemas.openxmlformats.org/officeDocument/2006/relationships/notesSlide" Target="../notesSlides/notesSlide2.xml"/><Relationship Id="rId16" Type="http://schemas.openxmlformats.org/officeDocument/2006/relationships/image" Target="../media/image11.png"/><Relationship Id="rId1" Type="http://schemas.openxmlformats.org/officeDocument/2006/relationships/slideLayout" Target="../slideLayouts/slideLayout7.xml"/><Relationship Id="rId11" Type="http://schemas.openxmlformats.org/officeDocument/2006/relationships/image" Target="../media/image7.svg"/><Relationship Id="rId5" Type="http://schemas.openxmlformats.org/officeDocument/2006/relationships/image" Target="../media/image9.png"/><Relationship Id="rId15" Type="http://schemas.openxmlformats.org/officeDocument/2006/relationships/image" Target="../media/image17.svg"/><Relationship Id="rId10" Type="http://schemas.openxmlformats.org/officeDocument/2006/relationships/image" Target="../media/image3.png"/><Relationship Id="rId4" Type="http://schemas.openxmlformats.org/officeDocument/2006/relationships/image" Target="../media/image22.svg"/><Relationship Id="rId9" Type="http://schemas.openxmlformats.org/officeDocument/2006/relationships/image" Target="../media/image5.svg"/><Relationship Id="rId14" Type="http://schemas.openxmlformats.org/officeDocument/2006/relationships/image" Target="../media/image10.png"/></Relationships>
</file>

<file path=ppt/slides/_rels/slide3.xml.rels><?xml version="1.0" encoding="UTF-8" standalone="yes"?>
<Relationships xmlns="http://schemas.openxmlformats.org/package/2006/relationships"><Relationship Id="rId8" Type="http://schemas.openxmlformats.org/officeDocument/2006/relationships/image" Target="../media/image5.svg"/><Relationship Id="rId13" Type="http://schemas.openxmlformats.org/officeDocument/2006/relationships/image" Target="../media/image5.png"/><Relationship Id="rId3" Type="http://schemas.openxmlformats.org/officeDocument/2006/relationships/image" Target="../media/image2.png"/><Relationship Id="rId12" Type="http://schemas.openxmlformats.org/officeDocument/2006/relationships/image" Target="../media/image9.svg"/><Relationship Id="rId2" Type="http://schemas.openxmlformats.org/officeDocument/2006/relationships/notesSlide" Target="../notesSlides/notesSlide3.xml"/><Relationship Id="rId1" Type="http://schemas.openxmlformats.org/officeDocument/2006/relationships/slideLayout" Target="../slideLayouts/slideLayout7.xml"/><Relationship Id="rId11" Type="http://schemas.openxmlformats.org/officeDocument/2006/relationships/image" Target="../media/image4.png"/><Relationship Id="rId5" Type="http://schemas.openxmlformats.org/officeDocument/2006/relationships/image" Target="../media/image9.png"/><Relationship Id="rId15" Type="http://schemas.openxmlformats.org/officeDocument/2006/relationships/image" Target="../media/image12.jpg"/><Relationship Id="rId10" Type="http://schemas.openxmlformats.org/officeDocument/2006/relationships/image" Target="../media/image7.svg"/><Relationship Id="rId4" Type="http://schemas.openxmlformats.org/officeDocument/2006/relationships/image" Target="../media/image3.svg"/><Relationship Id="rId9" Type="http://schemas.openxmlformats.org/officeDocument/2006/relationships/image" Target="../media/image3.png"/><Relationship Id="rId14" Type="http://schemas.openxmlformats.org/officeDocument/2006/relationships/image" Target="../media/image11.svg"/></Relationships>
</file>

<file path=ppt/slides/_rels/slide4.xml.rels><?xml version="1.0" encoding="UTF-8" standalone="yes"?>
<Relationships xmlns="http://schemas.openxmlformats.org/package/2006/relationships"><Relationship Id="rId8" Type="http://schemas.openxmlformats.org/officeDocument/2006/relationships/image" Target="../media/image5.svg"/><Relationship Id="rId13" Type="http://schemas.openxmlformats.org/officeDocument/2006/relationships/image" Target="../media/image10.png"/><Relationship Id="rId3" Type="http://schemas.openxmlformats.org/officeDocument/2006/relationships/image" Target="../media/image2.png"/><Relationship Id="rId12" Type="http://schemas.openxmlformats.org/officeDocument/2006/relationships/image" Target="../media/image9.svg"/><Relationship Id="rId2" Type="http://schemas.openxmlformats.org/officeDocument/2006/relationships/notesSlide" Target="../notesSlides/notesSlide4.xml"/><Relationship Id="rId1" Type="http://schemas.openxmlformats.org/officeDocument/2006/relationships/slideLayout" Target="../slideLayouts/slideLayout7.xml"/><Relationship Id="rId11" Type="http://schemas.openxmlformats.org/officeDocument/2006/relationships/image" Target="../media/image4.png"/><Relationship Id="rId5" Type="http://schemas.openxmlformats.org/officeDocument/2006/relationships/image" Target="../media/image9.png"/><Relationship Id="rId15" Type="http://schemas.openxmlformats.org/officeDocument/2006/relationships/image" Target="../media/image13.png"/><Relationship Id="rId10" Type="http://schemas.openxmlformats.org/officeDocument/2006/relationships/image" Target="../media/image7.svg"/><Relationship Id="rId4" Type="http://schemas.openxmlformats.org/officeDocument/2006/relationships/image" Target="../media/image3.svg"/><Relationship Id="rId9" Type="http://schemas.openxmlformats.org/officeDocument/2006/relationships/image" Target="../media/image3.png"/><Relationship Id="rId14" Type="http://schemas.openxmlformats.org/officeDocument/2006/relationships/image" Target="../media/image17.svg"/></Relationships>
</file>

<file path=ppt/slides/_rels/slide5.xml.rels><?xml version="1.0" encoding="UTF-8" standalone="yes"?>
<Relationships xmlns="http://schemas.openxmlformats.org/package/2006/relationships"><Relationship Id="rId8" Type="http://schemas.openxmlformats.org/officeDocument/2006/relationships/image" Target="../media/image3.png"/><Relationship Id="rId13" Type="http://schemas.openxmlformats.org/officeDocument/2006/relationships/image" Target="../media/image11.svg"/><Relationship Id="rId3" Type="http://schemas.openxmlformats.org/officeDocument/2006/relationships/image" Target="../media/image2.png"/><Relationship Id="rId7" Type="http://schemas.openxmlformats.org/officeDocument/2006/relationships/image" Target="../media/image5.svg"/><Relationship Id="rId12" Type="http://schemas.openxmlformats.org/officeDocument/2006/relationships/image" Target="../media/image5.png"/><Relationship Id="rId2" Type="http://schemas.openxmlformats.org/officeDocument/2006/relationships/notesSlide" Target="../notesSlides/notesSlide5.xml"/><Relationship Id="rId16" Type="http://schemas.openxmlformats.org/officeDocument/2006/relationships/image" Target="../media/image15.png"/><Relationship Id="rId1" Type="http://schemas.openxmlformats.org/officeDocument/2006/relationships/slideLayout" Target="../slideLayouts/slideLayout7.xml"/><Relationship Id="rId11" Type="http://schemas.openxmlformats.org/officeDocument/2006/relationships/image" Target="../media/image9.svg"/><Relationship Id="rId5" Type="http://schemas.openxmlformats.org/officeDocument/2006/relationships/image" Target="../media/image9.png"/><Relationship Id="rId15" Type="http://schemas.openxmlformats.org/officeDocument/2006/relationships/image" Target="../media/image20.svg"/><Relationship Id="rId10" Type="http://schemas.openxmlformats.org/officeDocument/2006/relationships/image" Target="../media/image4.png"/><Relationship Id="rId4" Type="http://schemas.openxmlformats.org/officeDocument/2006/relationships/image" Target="../media/image3.svg"/><Relationship Id="rId9" Type="http://schemas.openxmlformats.org/officeDocument/2006/relationships/image" Target="../media/image7.svg"/><Relationship Id="rId14" Type="http://schemas.openxmlformats.org/officeDocument/2006/relationships/image" Target="../media/image14.png"/></Relationships>
</file>

<file path=ppt/slides/_rels/slide6.xml.rels><?xml version="1.0" encoding="UTF-8" standalone="yes"?>
<Relationships xmlns="http://schemas.openxmlformats.org/package/2006/relationships"><Relationship Id="rId8" Type="http://schemas.openxmlformats.org/officeDocument/2006/relationships/image" Target="../media/image5.svg"/><Relationship Id="rId13" Type="http://schemas.openxmlformats.org/officeDocument/2006/relationships/image" Target="../media/image5.png"/><Relationship Id="rId3" Type="http://schemas.openxmlformats.org/officeDocument/2006/relationships/image" Target="../media/image2.png"/><Relationship Id="rId12" Type="http://schemas.openxmlformats.org/officeDocument/2006/relationships/image" Target="../media/image9.svg"/><Relationship Id="rId2" Type="http://schemas.openxmlformats.org/officeDocument/2006/relationships/notesSlide" Target="../notesSlides/notesSlide6.xml"/><Relationship Id="rId1" Type="http://schemas.openxmlformats.org/officeDocument/2006/relationships/slideLayout" Target="../slideLayouts/slideLayout7.xml"/><Relationship Id="rId11" Type="http://schemas.openxmlformats.org/officeDocument/2006/relationships/image" Target="../media/image4.png"/><Relationship Id="rId5" Type="http://schemas.openxmlformats.org/officeDocument/2006/relationships/image" Target="../media/image9.png"/><Relationship Id="rId15" Type="http://schemas.openxmlformats.org/officeDocument/2006/relationships/image" Target="../media/image16.png"/><Relationship Id="rId10" Type="http://schemas.openxmlformats.org/officeDocument/2006/relationships/image" Target="../media/image7.svg"/><Relationship Id="rId4" Type="http://schemas.openxmlformats.org/officeDocument/2006/relationships/image" Target="../media/image3.svg"/><Relationship Id="rId9" Type="http://schemas.openxmlformats.org/officeDocument/2006/relationships/image" Target="../media/image3.png"/><Relationship Id="rId14" Type="http://schemas.openxmlformats.org/officeDocument/2006/relationships/image" Target="../media/image11.svg"/></Relationships>
</file>

<file path=ppt/slides/_rels/slide7.xml.rels><?xml version="1.0" encoding="UTF-8" standalone="yes"?>
<Relationships xmlns="http://schemas.openxmlformats.org/package/2006/relationships"><Relationship Id="rId13" Type="http://schemas.openxmlformats.org/officeDocument/2006/relationships/image" Target="../media/image9.svg"/><Relationship Id="rId3" Type="http://schemas.openxmlformats.org/officeDocument/2006/relationships/image" Target="../media/image8.png"/><Relationship Id="rId12" Type="http://schemas.openxmlformats.org/officeDocument/2006/relationships/image" Target="../media/image4.png"/><Relationship Id="rId2" Type="http://schemas.openxmlformats.org/officeDocument/2006/relationships/notesSlide" Target="../notesSlides/notesSlide7.xml"/><Relationship Id="rId16" Type="http://schemas.openxmlformats.org/officeDocument/2006/relationships/image" Target="../media/image18.png"/><Relationship Id="rId1" Type="http://schemas.openxmlformats.org/officeDocument/2006/relationships/slideLayout" Target="../slideLayouts/slideLayout7.xml"/><Relationship Id="rId6" Type="http://schemas.openxmlformats.org/officeDocument/2006/relationships/image" Target="../media/image9.png"/><Relationship Id="rId11" Type="http://schemas.openxmlformats.org/officeDocument/2006/relationships/image" Target="../media/image7.svg"/><Relationship Id="rId5" Type="http://schemas.openxmlformats.org/officeDocument/2006/relationships/image" Target="../media/image17.jpeg"/><Relationship Id="rId15" Type="http://schemas.openxmlformats.org/officeDocument/2006/relationships/image" Target="../media/image17.svg"/><Relationship Id="rId10" Type="http://schemas.openxmlformats.org/officeDocument/2006/relationships/image" Target="../media/image3.png"/><Relationship Id="rId4" Type="http://schemas.openxmlformats.org/officeDocument/2006/relationships/image" Target="../media/image22.svg"/><Relationship Id="rId9" Type="http://schemas.openxmlformats.org/officeDocument/2006/relationships/image" Target="../media/image5.svg"/><Relationship Id="rId14" Type="http://schemas.openxmlformats.org/officeDocument/2006/relationships/image" Target="../media/image10.png"/></Relationships>
</file>

<file path=ppt/slides/_rels/slide8.xml.rels><?xml version="1.0" encoding="UTF-8" standalone="yes"?>
<Relationships xmlns="http://schemas.openxmlformats.org/package/2006/relationships"><Relationship Id="rId8" Type="http://schemas.openxmlformats.org/officeDocument/2006/relationships/image" Target="../media/image5.svg"/><Relationship Id="rId13" Type="http://schemas.openxmlformats.org/officeDocument/2006/relationships/image" Target="../media/image10.png"/><Relationship Id="rId3" Type="http://schemas.openxmlformats.org/officeDocument/2006/relationships/image" Target="../media/image2.png"/><Relationship Id="rId12" Type="http://schemas.openxmlformats.org/officeDocument/2006/relationships/image" Target="../media/image9.svg"/><Relationship Id="rId2" Type="http://schemas.openxmlformats.org/officeDocument/2006/relationships/notesSlide" Target="../notesSlides/notesSlide8.xml"/><Relationship Id="rId1" Type="http://schemas.openxmlformats.org/officeDocument/2006/relationships/slideLayout" Target="../slideLayouts/slideLayout7.xml"/><Relationship Id="rId11" Type="http://schemas.openxmlformats.org/officeDocument/2006/relationships/image" Target="../media/image4.png"/><Relationship Id="rId5" Type="http://schemas.openxmlformats.org/officeDocument/2006/relationships/image" Target="../media/image9.png"/><Relationship Id="rId15" Type="http://schemas.openxmlformats.org/officeDocument/2006/relationships/image" Target="../media/image19.png"/><Relationship Id="rId10" Type="http://schemas.openxmlformats.org/officeDocument/2006/relationships/image" Target="../media/image7.svg"/><Relationship Id="rId4" Type="http://schemas.openxmlformats.org/officeDocument/2006/relationships/image" Target="../media/image3.svg"/><Relationship Id="rId9" Type="http://schemas.openxmlformats.org/officeDocument/2006/relationships/image" Target="../media/image3.png"/><Relationship Id="rId14" Type="http://schemas.openxmlformats.org/officeDocument/2006/relationships/image" Target="../media/image17.svg"/></Relationships>
</file>

<file path=ppt/slides/_rels/slide9.xml.rels><?xml version="1.0" encoding="UTF-8" standalone="yes"?>
<Relationships xmlns="http://schemas.openxmlformats.org/package/2006/relationships"><Relationship Id="rId8" Type="http://schemas.openxmlformats.org/officeDocument/2006/relationships/image" Target="../media/image3.png"/><Relationship Id="rId13" Type="http://schemas.openxmlformats.org/officeDocument/2006/relationships/image" Target="../media/image11.svg"/><Relationship Id="rId3" Type="http://schemas.openxmlformats.org/officeDocument/2006/relationships/image" Target="../media/image2.png"/><Relationship Id="rId7" Type="http://schemas.openxmlformats.org/officeDocument/2006/relationships/image" Target="../media/image5.svg"/><Relationship Id="rId12" Type="http://schemas.openxmlformats.org/officeDocument/2006/relationships/image" Target="../media/image5.png"/><Relationship Id="rId2" Type="http://schemas.openxmlformats.org/officeDocument/2006/relationships/notesSlide" Target="../notesSlides/notesSlide9.xml"/><Relationship Id="rId16" Type="http://schemas.openxmlformats.org/officeDocument/2006/relationships/image" Target="../media/image20.png"/><Relationship Id="rId1" Type="http://schemas.openxmlformats.org/officeDocument/2006/relationships/slideLayout" Target="../slideLayouts/slideLayout7.xml"/><Relationship Id="rId11" Type="http://schemas.openxmlformats.org/officeDocument/2006/relationships/image" Target="../media/image9.svg"/><Relationship Id="rId5" Type="http://schemas.openxmlformats.org/officeDocument/2006/relationships/image" Target="../media/image9.png"/><Relationship Id="rId15" Type="http://schemas.openxmlformats.org/officeDocument/2006/relationships/image" Target="../media/image20.svg"/><Relationship Id="rId10" Type="http://schemas.openxmlformats.org/officeDocument/2006/relationships/image" Target="../media/image4.png"/><Relationship Id="rId4" Type="http://schemas.openxmlformats.org/officeDocument/2006/relationships/image" Target="../media/image3.svg"/><Relationship Id="rId9" Type="http://schemas.openxmlformats.org/officeDocument/2006/relationships/image" Target="../media/image7.svg"/><Relationship Id="rId14" Type="http://schemas.openxmlformats.org/officeDocument/2006/relationships/image" Target="../media/image14.png"/></Relationships>
</file>

<file path=ppt/slides/_rels/slide10.xml.rels><?xml version="1.0" encoding="UTF-8" standalone="yes"?>
<Relationships xmlns="http://schemas.openxmlformats.org/package/2006/relationships"><Relationship Id="rId8" Type="http://schemas.openxmlformats.org/officeDocument/2006/relationships/image" Target="../media/image3.png"/><Relationship Id="rId13" Type="http://schemas.openxmlformats.org/officeDocument/2006/relationships/image" Target="../media/image11.svg"/><Relationship Id="rId3" Type="http://schemas.openxmlformats.org/officeDocument/2006/relationships/image" Target="../media/image2.png"/><Relationship Id="rId7" Type="http://schemas.openxmlformats.org/officeDocument/2006/relationships/image" Target="../media/image5.svg"/><Relationship Id="rId12" Type="http://schemas.openxmlformats.org/officeDocument/2006/relationships/image" Target="../media/image5.png"/><Relationship Id="rId2" Type="http://schemas.openxmlformats.org/officeDocument/2006/relationships/notesSlide" Target="../notesSlides/notesSlide10.xml"/><Relationship Id="rId16" Type="http://schemas.openxmlformats.org/officeDocument/2006/relationships/image" Target="../media/image21.png"/><Relationship Id="rId1" Type="http://schemas.openxmlformats.org/officeDocument/2006/relationships/slideLayout" Target="../slideLayouts/slideLayout7.xml"/><Relationship Id="rId11" Type="http://schemas.openxmlformats.org/officeDocument/2006/relationships/image" Target="../media/image9.svg"/><Relationship Id="rId5" Type="http://schemas.openxmlformats.org/officeDocument/2006/relationships/image" Target="../media/image9.png"/><Relationship Id="rId15" Type="http://schemas.openxmlformats.org/officeDocument/2006/relationships/image" Target="../media/image20.svg"/><Relationship Id="rId10" Type="http://schemas.openxmlformats.org/officeDocument/2006/relationships/image" Target="../media/image4.png"/><Relationship Id="rId4" Type="http://schemas.openxmlformats.org/officeDocument/2006/relationships/image" Target="../media/image3.svg"/><Relationship Id="rId9" Type="http://schemas.openxmlformats.org/officeDocument/2006/relationships/image" Target="../media/image7.svg"/><Relationship Id="rId14" Type="http://schemas.openxmlformats.org/officeDocument/2006/relationships/image" Target="../media/image14.png"/></Relationships>
</file>

<file path=ppt/slides/_rels/slide11.xml.rels><?xml version="1.0" encoding="UTF-8" standalone="yes"?>
<Relationships xmlns="http://schemas.openxmlformats.org/package/2006/relationships"><Relationship Id="rId8" Type="http://schemas.openxmlformats.org/officeDocument/2006/relationships/image" Target="../media/image3.png"/><Relationship Id="rId13" Type="http://schemas.openxmlformats.org/officeDocument/2006/relationships/image" Target="../media/image11.svg"/><Relationship Id="rId3" Type="http://schemas.openxmlformats.org/officeDocument/2006/relationships/image" Target="../media/image2.png"/><Relationship Id="rId7" Type="http://schemas.openxmlformats.org/officeDocument/2006/relationships/image" Target="../media/image5.svg"/><Relationship Id="rId12" Type="http://schemas.openxmlformats.org/officeDocument/2006/relationships/image" Target="../media/image5.png"/><Relationship Id="rId2" Type="http://schemas.openxmlformats.org/officeDocument/2006/relationships/notesSlide" Target="../notesSlides/notesSlide11.xml"/><Relationship Id="rId16" Type="http://schemas.openxmlformats.org/officeDocument/2006/relationships/image" Target="../media/image22.png"/><Relationship Id="rId1" Type="http://schemas.openxmlformats.org/officeDocument/2006/relationships/slideLayout" Target="../slideLayouts/slideLayout7.xml"/><Relationship Id="rId11" Type="http://schemas.openxmlformats.org/officeDocument/2006/relationships/image" Target="../media/image9.svg"/><Relationship Id="rId5" Type="http://schemas.openxmlformats.org/officeDocument/2006/relationships/image" Target="../media/image9.png"/><Relationship Id="rId15" Type="http://schemas.openxmlformats.org/officeDocument/2006/relationships/image" Target="../media/image20.svg"/><Relationship Id="rId10" Type="http://schemas.openxmlformats.org/officeDocument/2006/relationships/image" Target="../media/image4.png"/><Relationship Id="rId4" Type="http://schemas.openxmlformats.org/officeDocument/2006/relationships/image" Target="../media/image3.svg"/><Relationship Id="rId9" Type="http://schemas.openxmlformats.org/officeDocument/2006/relationships/image" Target="../media/image7.svg"/><Relationship Id="rId14" Type="http://schemas.openxmlformats.org/officeDocument/2006/relationships/image" Target="../media/image14.png"/></Relationships>
</file>

<file path=ppt/slides/_rels/slide12.xml.rels><?xml version="1.0" encoding="UTF-8" standalone="yes"?>
<Relationships xmlns="http://schemas.openxmlformats.org/package/2006/relationships"><Relationship Id="rId8" Type="http://schemas.openxmlformats.org/officeDocument/2006/relationships/image" Target="../media/image5.svg"/><Relationship Id="rId13" Type="http://schemas.openxmlformats.org/officeDocument/2006/relationships/image" Target="../media/image10.png"/><Relationship Id="rId3" Type="http://schemas.openxmlformats.org/officeDocument/2006/relationships/image" Target="../media/image2.png"/><Relationship Id="rId12" Type="http://schemas.openxmlformats.org/officeDocument/2006/relationships/image" Target="../media/image9.svg"/><Relationship Id="rId2" Type="http://schemas.openxmlformats.org/officeDocument/2006/relationships/notesSlide" Target="../notesSlides/notesSlide12.xml"/><Relationship Id="rId1" Type="http://schemas.openxmlformats.org/officeDocument/2006/relationships/slideLayout" Target="../slideLayouts/slideLayout7.xml"/><Relationship Id="rId11" Type="http://schemas.openxmlformats.org/officeDocument/2006/relationships/image" Target="../media/image4.png"/><Relationship Id="rId5" Type="http://schemas.openxmlformats.org/officeDocument/2006/relationships/image" Target="../media/image9.png"/><Relationship Id="rId15" Type="http://schemas.openxmlformats.org/officeDocument/2006/relationships/image" Target="../media/image23.png"/><Relationship Id="rId10" Type="http://schemas.openxmlformats.org/officeDocument/2006/relationships/image" Target="../media/image7.svg"/><Relationship Id="rId4" Type="http://schemas.openxmlformats.org/officeDocument/2006/relationships/image" Target="../media/image3.svg"/><Relationship Id="rId9" Type="http://schemas.openxmlformats.org/officeDocument/2006/relationships/image" Target="../media/image3.png"/><Relationship Id="rId14" Type="http://schemas.openxmlformats.org/officeDocument/2006/relationships/image" Target="../media/image17.svg"/></Relationships>
</file>

<file path=ppt/slides/_rels/slide13.xml.rels><?xml version="1.0" encoding="UTF-8" standalone="yes"?>
<Relationships xmlns="http://schemas.openxmlformats.org/package/2006/relationships"><Relationship Id="rId13" Type="http://schemas.openxmlformats.org/officeDocument/2006/relationships/image" Target="../media/image9.svg"/><Relationship Id="rId3" Type="http://schemas.openxmlformats.org/officeDocument/2006/relationships/image" Target="../media/image8.png"/><Relationship Id="rId12" Type="http://schemas.openxmlformats.org/officeDocument/2006/relationships/image" Target="../media/image4.png"/><Relationship Id="rId2" Type="http://schemas.openxmlformats.org/officeDocument/2006/relationships/notesSlide" Target="../notesSlides/notesSlide13.xml"/><Relationship Id="rId16" Type="http://schemas.openxmlformats.org/officeDocument/2006/relationships/image" Target="../media/image24.png"/><Relationship Id="rId1" Type="http://schemas.openxmlformats.org/officeDocument/2006/relationships/slideLayout" Target="../slideLayouts/slideLayout7.xml"/><Relationship Id="rId11" Type="http://schemas.openxmlformats.org/officeDocument/2006/relationships/image" Target="../media/image7.svg"/><Relationship Id="rId5" Type="http://schemas.openxmlformats.org/officeDocument/2006/relationships/image" Target="../media/image9.png"/><Relationship Id="rId15" Type="http://schemas.openxmlformats.org/officeDocument/2006/relationships/image" Target="../media/image17.svg"/><Relationship Id="rId10" Type="http://schemas.openxmlformats.org/officeDocument/2006/relationships/image" Target="../media/image3.png"/><Relationship Id="rId4" Type="http://schemas.openxmlformats.org/officeDocument/2006/relationships/image" Target="../media/image22.svg"/><Relationship Id="rId9" Type="http://schemas.openxmlformats.org/officeDocument/2006/relationships/image" Target="../media/image5.svg"/><Relationship Id="rId14" Type="http://schemas.openxmlformats.org/officeDocument/2006/relationships/image" Target="../media/image10.png"/></Relationships>
</file>

<file path=ppt/slides/_rels/slide14.xml.rels><?xml version="1.0" encoding="UTF-8" standalone="yes"?>
<Relationships xmlns="http://schemas.openxmlformats.org/package/2006/relationships"><Relationship Id="rId8" Type="http://schemas.openxmlformats.org/officeDocument/2006/relationships/image" Target="../media/image3.png"/><Relationship Id="rId13" Type="http://schemas.openxmlformats.org/officeDocument/2006/relationships/image" Target="../media/image11.svg"/><Relationship Id="rId3" Type="http://schemas.openxmlformats.org/officeDocument/2006/relationships/image" Target="../media/image2.png"/><Relationship Id="rId7" Type="http://schemas.openxmlformats.org/officeDocument/2006/relationships/image" Target="../media/image5.svg"/><Relationship Id="rId12" Type="http://schemas.openxmlformats.org/officeDocument/2006/relationships/image" Target="../media/image5.png"/><Relationship Id="rId2" Type="http://schemas.openxmlformats.org/officeDocument/2006/relationships/notesSlide" Target="../notesSlides/notesSlide14.xml"/><Relationship Id="rId16" Type="http://schemas.openxmlformats.org/officeDocument/2006/relationships/image" Target="../media/image25.png"/><Relationship Id="rId1" Type="http://schemas.openxmlformats.org/officeDocument/2006/relationships/slideLayout" Target="../slideLayouts/slideLayout7.xml"/><Relationship Id="rId11" Type="http://schemas.openxmlformats.org/officeDocument/2006/relationships/image" Target="../media/image9.svg"/><Relationship Id="rId5" Type="http://schemas.openxmlformats.org/officeDocument/2006/relationships/image" Target="../media/image9.png"/><Relationship Id="rId15" Type="http://schemas.openxmlformats.org/officeDocument/2006/relationships/image" Target="../media/image20.svg"/><Relationship Id="rId10" Type="http://schemas.openxmlformats.org/officeDocument/2006/relationships/image" Target="../media/image4.png"/><Relationship Id="rId4" Type="http://schemas.openxmlformats.org/officeDocument/2006/relationships/image" Target="../media/image3.svg"/><Relationship Id="rId9" Type="http://schemas.openxmlformats.org/officeDocument/2006/relationships/image" Target="../media/image7.svg"/><Relationship Id="rId14" Type="http://schemas.openxmlformats.org/officeDocument/2006/relationships/image" Target="../media/image14.png"/></Relationships>
</file>

<file path=ppt/slides/_rels/slide15.xml.rels><?xml version="1.0" encoding="UTF-8" standalone="yes"?>
<Relationships xmlns="http://schemas.openxmlformats.org/package/2006/relationships"><Relationship Id="rId8" Type="http://schemas.openxmlformats.org/officeDocument/2006/relationships/image" Target="../media/image5.svg"/><Relationship Id="rId13" Type="http://schemas.openxmlformats.org/officeDocument/2006/relationships/image" Target="../media/image5.png"/><Relationship Id="rId3" Type="http://schemas.openxmlformats.org/officeDocument/2006/relationships/image" Target="../media/image2.png"/><Relationship Id="rId12" Type="http://schemas.openxmlformats.org/officeDocument/2006/relationships/image" Target="../media/image9.svg"/><Relationship Id="rId2" Type="http://schemas.openxmlformats.org/officeDocument/2006/relationships/notesSlide" Target="../notesSlides/notesSlide15.xml"/><Relationship Id="rId1" Type="http://schemas.openxmlformats.org/officeDocument/2006/relationships/slideLayout" Target="../slideLayouts/slideLayout7.xml"/><Relationship Id="rId11" Type="http://schemas.openxmlformats.org/officeDocument/2006/relationships/image" Target="../media/image4.png"/><Relationship Id="rId5" Type="http://schemas.openxmlformats.org/officeDocument/2006/relationships/image" Target="../media/image9.png"/><Relationship Id="rId15" Type="http://schemas.openxmlformats.org/officeDocument/2006/relationships/image" Target="../media/image26.png"/><Relationship Id="rId10" Type="http://schemas.openxmlformats.org/officeDocument/2006/relationships/image" Target="../media/image7.svg"/><Relationship Id="rId4" Type="http://schemas.openxmlformats.org/officeDocument/2006/relationships/image" Target="../media/image3.svg"/><Relationship Id="rId9" Type="http://schemas.openxmlformats.org/officeDocument/2006/relationships/image" Target="../media/image3.png"/><Relationship Id="rId14" Type="http://schemas.openxmlformats.org/officeDocument/2006/relationships/image" Target="../media/image11.svg"/></Relationships>
</file>

<file path=ppt/slides/_rels/slide16.xml.rels><?xml version="1.0" encoding="UTF-8" standalone="yes"?>
<Relationships xmlns="http://schemas.openxmlformats.org/package/2006/relationships"><Relationship Id="rId13" Type="http://schemas.openxmlformats.org/officeDocument/2006/relationships/image" Target="../media/image9.svg"/><Relationship Id="rId3" Type="http://schemas.openxmlformats.org/officeDocument/2006/relationships/image" Target="../media/image8.png"/><Relationship Id="rId12" Type="http://schemas.openxmlformats.org/officeDocument/2006/relationships/image" Target="../media/image4.png"/><Relationship Id="rId2" Type="http://schemas.openxmlformats.org/officeDocument/2006/relationships/notesSlide" Target="../notesSlides/notesSlide16.xml"/><Relationship Id="rId16" Type="http://schemas.openxmlformats.org/officeDocument/2006/relationships/image" Target="../media/image27.png"/><Relationship Id="rId1" Type="http://schemas.openxmlformats.org/officeDocument/2006/relationships/slideLayout" Target="../slideLayouts/slideLayout7.xml"/><Relationship Id="rId11" Type="http://schemas.openxmlformats.org/officeDocument/2006/relationships/image" Target="../media/image7.svg"/><Relationship Id="rId5" Type="http://schemas.openxmlformats.org/officeDocument/2006/relationships/image" Target="../media/image3.png"/><Relationship Id="rId15" Type="http://schemas.openxmlformats.org/officeDocument/2006/relationships/image" Target="../media/image17.svg"/><Relationship Id="rId4" Type="http://schemas.openxmlformats.org/officeDocument/2006/relationships/image" Target="../media/image22.svg"/><Relationship Id="rId14" Type="http://schemas.openxmlformats.org/officeDocument/2006/relationships/image" Target="../media/image10.png"/></Relationships>
</file>

<file path=ppt/slides/_rels/slide17.xml.rels><?xml version="1.0" encoding="UTF-8" standalone="yes"?>
<Relationships xmlns="http://schemas.openxmlformats.org/package/2006/relationships"><Relationship Id="rId8" Type="http://schemas.openxmlformats.org/officeDocument/2006/relationships/image" Target="../media/image3.png"/><Relationship Id="rId13" Type="http://schemas.openxmlformats.org/officeDocument/2006/relationships/image" Target="../media/image11.svg"/><Relationship Id="rId3" Type="http://schemas.openxmlformats.org/officeDocument/2006/relationships/image" Target="../media/image2.png"/><Relationship Id="rId7" Type="http://schemas.openxmlformats.org/officeDocument/2006/relationships/image" Target="../media/image5.svg"/><Relationship Id="rId12" Type="http://schemas.openxmlformats.org/officeDocument/2006/relationships/image" Target="../media/image5.png"/><Relationship Id="rId2" Type="http://schemas.openxmlformats.org/officeDocument/2006/relationships/notesSlide" Target="../notesSlides/notesSlide17.xml"/><Relationship Id="rId16" Type="http://schemas.openxmlformats.org/officeDocument/2006/relationships/image" Target="../media/image28.png"/><Relationship Id="rId1" Type="http://schemas.openxmlformats.org/officeDocument/2006/relationships/slideLayout" Target="../slideLayouts/slideLayout7.xml"/><Relationship Id="rId11" Type="http://schemas.openxmlformats.org/officeDocument/2006/relationships/image" Target="../media/image9.svg"/><Relationship Id="rId5" Type="http://schemas.openxmlformats.org/officeDocument/2006/relationships/image" Target="../media/image9.png"/><Relationship Id="rId15" Type="http://schemas.openxmlformats.org/officeDocument/2006/relationships/image" Target="../media/image20.svg"/><Relationship Id="rId10" Type="http://schemas.openxmlformats.org/officeDocument/2006/relationships/image" Target="../media/image4.png"/><Relationship Id="rId4" Type="http://schemas.openxmlformats.org/officeDocument/2006/relationships/image" Target="../media/image3.svg"/><Relationship Id="rId9" Type="http://schemas.openxmlformats.org/officeDocument/2006/relationships/image" Target="../media/image7.svg"/><Relationship Id="rId14" Type="http://schemas.openxmlformats.org/officeDocument/2006/relationships/image" Target="../media/image14.png"/></Relationships>
</file>

<file path=ppt/slides/_rels/slide18.xml.rels><?xml version="1.0" encoding="UTF-8" standalone="yes"?>
<Relationships xmlns="http://schemas.openxmlformats.org/package/2006/relationships"><Relationship Id="rId8" Type="http://schemas.openxmlformats.org/officeDocument/2006/relationships/image" Target="../media/image5.svg"/><Relationship Id="rId13" Type="http://schemas.openxmlformats.org/officeDocument/2006/relationships/image" Target="../media/image10.png"/><Relationship Id="rId3" Type="http://schemas.openxmlformats.org/officeDocument/2006/relationships/image" Target="../media/image2.png"/><Relationship Id="rId12" Type="http://schemas.openxmlformats.org/officeDocument/2006/relationships/image" Target="../media/image9.svg"/><Relationship Id="rId2" Type="http://schemas.openxmlformats.org/officeDocument/2006/relationships/notesSlide" Target="../notesSlides/notesSlide18.xml"/><Relationship Id="rId1" Type="http://schemas.openxmlformats.org/officeDocument/2006/relationships/slideLayout" Target="../slideLayouts/slideLayout7.xml"/><Relationship Id="rId11" Type="http://schemas.openxmlformats.org/officeDocument/2006/relationships/image" Target="../media/image4.png"/><Relationship Id="rId5" Type="http://schemas.openxmlformats.org/officeDocument/2006/relationships/image" Target="../media/image9.png"/><Relationship Id="rId15" Type="http://schemas.openxmlformats.org/officeDocument/2006/relationships/image" Target="../media/image29.png"/><Relationship Id="rId10" Type="http://schemas.openxmlformats.org/officeDocument/2006/relationships/image" Target="../media/image7.svg"/><Relationship Id="rId4" Type="http://schemas.openxmlformats.org/officeDocument/2006/relationships/image" Target="../media/image3.svg"/><Relationship Id="rId9" Type="http://schemas.openxmlformats.org/officeDocument/2006/relationships/image" Target="../media/image3.png"/><Relationship Id="rId14" Type="http://schemas.openxmlformats.org/officeDocument/2006/relationships/image" Target="../media/image17.svg"/></Relationships>
</file>

<file path=ppt/slides/_rels/slide19.xml.rels><?xml version="1.0" encoding="UTF-8" standalone="yes"?>
<Relationships xmlns="http://schemas.openxmlformats.org/package/2006/relationships"><Relationship Id="rId13" Type="http://schemas.openxmlformats.org/officeDocument/2006/relationships/image" Target="../media/image9.svg"/><Relationship Id="rId3" Type="http://schemas.openxmlformats.org/officeDocument/2006/relationships/image" Target="../media/image8.png"/><Relationship Id="rId12" Type="http://schemas.openxmlformats.org/officeDocument/2006/relationships/image" Target="../media/image4.png"/><Relationship Id="rId2" Type="http://schemas.openxmlformats.org/officeDocument/2006/relationships/notesSlide" Target="../notesSlides/notesSlide19.xml"/><Relationship Id="rId16" Type="http://schemas.openxmlformats.org/officeDocument/2006/relationships/image" Target="../media/image30.png"/><Relationship Id="rId1" Type="http://schemas.openxmlformats.org/officeDocument/2006/relationships/slideLayout" Target="../slideLayouts/slideLayout7.xml"/><Relationship Id="rId11" Type="http://schemas.openxmlformats.org/officeDocument/2006/relationships/image" Target="../media/image7.svg"/><Relationship Id="rId5" Type="http://schemas.openxmlformats.org/officeDocument/2006/relationships/image" Target="../media/image9.png"/><Relationship Id="rId15" Type="http://schemas.openxmlformats.org/officeDocument/2006/relationships/image" Target="../media/image17.svg"/><Relationship Id="rId10" Type="http://schemas.openxmlformats.org/officeDocument/2006/relationships/image" Target="../media/image3.png"/><Relationship Id="rId4" Type="http://schemas.openxmlformats.org/officeDocument/2006/relationships/image" Target="../media/image22.svg"/><Relationship Id="rId9" Type="http://schemas.openxmlformats.org/officeDocument/2006/relationships/image" Target="../media/image5.svg"/><Relationship Id="rId14" Type="http://schemas.openxmlformats.org/officeDocument/2006/relationships/image" Target="../media/image10.png"/></Relationships>
</file>

<file path=ppt/slides/_rels/slide20.xml.rels><?xml version="1.0" encoding="UTF-8" standalone="yes"?>
<Relationships xmlns="http://schemas.openxmlformats.org/package/2006/relationships"><Relationship Id="rId8" Type="http://schemas.openxmlformats.org/officeDocument/2006/relationships/image" Target="../media/image7.svg"/><Relationship Id="rId13" Type="http://schemas.openxmlformats.org/officeDocument/2006/relationships/image" Target="../media/image14.png"/><Relationship Id="rId3" Type="http://schemas.openxmlformats.org/officeDocument/2006/relationships/image" Target="../media/image3.svg"/><Relationship Id="rId7" Type="http://schemas.openxmlformats.org/officeDocument/2006/relationships/image" Target="../media/image3.png"/><Relationship Id="rId12" Type="http://schemas.openxmlformats.org/officeDocument/2006/relationships/image" Target="../media/image11.sv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5.svg"/><Relationship Id="rId15" Type="http://schemas.openxmlformats.org/officeDocument/2006/relationships/hyperlink" Target="https://goldcopd.org/" TargetMode="External"/><Relationship Id="rId4" Type="http://schemas.openxmlformats.org/officeDocument/2006/relationships/image" Target="../media/image9.png"/><Relationship Id="rId9" Type="http://schemas.openxmlformats.org/officeDocument/2006/relationships/image" Target="../media/image5.png"/><Relationship Id="rId14" Type="http://schemas.openxmlformats.org/officeDocument/2006/relationships/image" Target="../media/image20.svg"/></Relationships>
</file>

<file path=ppt/slides/_rels/slide21.xml.rels><?xml version="1.0" encoding="UTF-8" standalone="yes"?>
<Relationships xmlns="http://schemas.openxmlformats.org/package/2006/relationships"><Relationship Id="rId8" Type="http://schemas.openxmlformats.org/officeDocument/2006/relationships/image" Target="../media/image7.svg"/><Relationship Id="rId13" Type="http://schemas.openxmlformats.org/officeDocument/2006/relationships/image" Target="../media/image14.png"/><Relationship Id="rId3" Type="http://schemas.openxmlformats.org/officeDocument/2006/relationships/image" Target="../media/image3.svg"/><Relationship Id="rId7" Type="http://schemas.openxmlformats.org/officeDocument/2006/relationships/image" Target="../media/image3.png"/><Relationship Id="rId12" Type="http://schemas.openxmlformats.org/officeDocument/2006/relationships/image" Target="../media/image11.sv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5.svg"/><Relationship Id="rId15" Type="http://schemas.openxmlformats.org/officeDocument/2006/relationships/hyperlink" Target="https://www.england.nhs.uk/personalisedcare/comprehensive-model-of-personalised-care/?utm_source=chatgpt.com" TargetMode="External"/><Relationship Id="rId4" Type="http://schemas.openxmlformats.org/officeDocument/2006/relationships/image" Target="../media/image9.png"/><Relationship Id="rId9" Type="http://schemas.openxmlformats.org/officeDocument/2006/relationships/image" Target="../media/image5.png"/><Relationship Id="rId14" Type="http://schemas.openxmlformats.org/officeDocument/2006/relationships/image" Target="../media/image20.svg"/></Relationships>
</file>

<file path=ppt/slides/_rels/slide22.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2.png"/><Relationship Id="rId7" Type="http://schemas.openxmlformats.org/officeDocument/2006/relationships/image" Target="../media/image3.png"/><Relationship Id="rId12" Type="http://schemas.openxmlformats.org/officeDocument/2006/relationships/image" Target="../media/image11.sv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svg"/><Relationship Id="rId11" Type="http://schemas.openxmlformats.org/officeDocument/2006/relationships/image" Target="../media/image5.png"/><Relationship Id="rId5" Type="http://schemas.openxmlformats.org/officeDocument/2006/relationships/image" Target="../media/image9.png"/><Relationship Id="rId10" Type="http://schemas.openxmlformats.org/officeDocument/2006/relationships/image" Target="../media/image9.svg"/><Relationship Id="rId4" Type="http://schemas.openxmlformats.org/officeDocument/2006/relationships/image" Target="../media/image3.svg"/><Relationship Id="rId9"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flipH="1">
            <a:off x="-13855" y="0"/>
            <a:ext cx="18288000" cy="10287000"/>
          </a:xfrm>
          <a:custGeom>
            <a:avLst/>
            <a:gdLst/>
            <a:ahLst/>
            <a:cxnLst/>
            <a:rect l="l" t="t" r="r" b="b"/>
            <a:pathLst>
              <a:path w="18288000" h="10287000">
                <a:moveTo>
                  <a:pt x="18288000" y="0"/>
                </a:moveTo>
                <a:lnTo>
                  <a:pt x="0" y="0"/>
                </a:lnTo>
                <a:lnTo>
                  <a:pt x="0" y="10287000"/>
                </a:lnTo>
                <a:lnTo>
                  <a:pt x="18288000" y="10287000"/>
                </a:lnTo>
                <a:lnTo>
                  <a:pt x="18288000" y="0"/>
                </a:lnTo>
                <a:close/>
              </a:path>
            </a:pathLst>
          </a:custGeom>
          <a:blipFill>
            <a:blip r:embed="rId3"/>
            <a:stretch>
              <a:fillRect l="-14287" t="-28290" b="-7076"/>
            </a:stretch>
          </a:blipFill>
        </p:spPr>
      </p:sp>
      <p:grpSp>
        <p:nvGrpSpPr>
          <p:cNvPr id="3" name="Group 3"/>
          <p:cNvGrpSpPr/>
          <p:nvPr/>
        </p:nvGrpSpPr>
        <p:grpSpPr>
          <a:xfrm>
            <a:off x="-304800" y="-10391"/>
            <a:ext cx="16496626" cy="10287000"/>
            <a:chOff x="0" y="0"/>
            <a:chExt cx="4344790" cy="2709333"/>
          </a:xfrm>
        </p:grpSpPr>
        <p:sp>
          <p:nvSpPr>
            <p:cNvPr id="4" name="Freeform 4"/>
            <p:cNvSpPr/>
            <p:nvPr/>
          </p:nvSpPr>
          <p:spPr>
            <a:xfrm>
              <a:off x="0" y="0"/>
              <a:ext cx="4344791" cy="2709333"/>
            </a:xfrm>
            <a:custGeom>
              <a:avLst/>
              <a:gdLst/>
              <a:ahLst/>
              <a:cxnLst/>
              <a:rect l="l" t="t" r="r" b="b"/>
              <a:pathLst>
                <a:path w="4344791" h="2709333">
                  <a:moveTo>
                    <a:pt x="0" y="0"/>
                  </a:moveTo>
                  <a:lnTo>
                    <a:pt x="4344791" y="0"/>
                  </a:lnTo>
                  <a:lnTo>
                    <a:pt x="4344791" y="2709333"/>
                  </a:lnTo>
                  <a:lnTo>
                    <a:pt x="0" y="2709333"/>
                  </a:lnTo>
                  <a:close/>
                </a:path>
              </a:pathLst>
            </a:custGeom>
            <a:gradFill rotWithShape="1">
              <a:gsLst>
                <a:gs pos="0">
                  <a:srgbClr val="FFFFFF">
                    <a:alpha val="100000"/>
                  </a:srgbClr>
                </a:gs>
                <a:gs pos="33333">
                  <a:srgbClr val="FFFFFF">
                    <a:alpha val="100000"/>
                  </a:srgbClr>
                </a:gs>
                <a:gs pos="66667">
                  <a:srgbClr val="FFFFFF">
                    <a:alpha val="100000"/>
                  </a:srgbClr>
                </a:gs>
                <a:gs pos="100000">
                  <a:srgbClr val="FFFFFF">
                    <a:alpha val="0"/>
                  </a:srgbClr>
                </a:gs>
              </a:gsLst>
              <a:lin ang="0"/>
            </a:gradFill>
          </p:spPr>
        </p:sp>
        <p:sp>
          <p:nvSpPr>
            <p:cNvPr id="5" name="TextBox 5"/>
            <p:cNvSpPr txBox="1"/>
            <p:nvPr/>
          </p:nvSpPr>
          <p:spPr>
            <a:xfrm>
              <a:off x="0" y="-38100"/>
              <a:ext cx="4344790" cy="2747433"/>
            </a:xfrm>
            <a:prstGeom prst="rect">
              <a:avLst/>
            </a:prstGeom>
          </p:spPr>
          <p:txBody>
            <a:bodyPr lIns="50800" tIns="50800" rIns="50800" bIns="50800" rtlCol="0" anchor="ctr"/>
            <a:lstStyle/>
            <a:p>
              <a:pPr algn="ctr">
                <a:lnSpc>
                  <a:spcPts val="2659"/>
                </a:lnSpc>
              </a:pPr>
              <a:endParaRPr/>
            </a:p>
          </p:txBody>
        </p:sp>
      </p:grpSp>
      <p:sp>
        <p:nvSpPr>
          <p:cNvPr id="6" name="Freeform 6"/>
          <p:cNvSpPr/>
          <p:nvPr/>
        </p:nvSpPr>
        <p:spPr>
          <a:xfrm rot="-5931620" flipH="1">
            <a:off x="5277259" y="-5894618"/>
            <a:ext cx="5404519" cy="10214726"/>
          </a:xfrm>
          <a:custGeom>
            <a:avLst/>
            <a:gdLst/>
            <a:ahLst/>
            <a:cxnLst/>
            <a:rect l="l" t="t" r="r" b="b"/>
            <a:pathLst>
              <a:path w="5404519" h="10214726">
                <a:moveTo>
                  <a:pt x="5404519" y="0"/>
                </a:moveTo>
                <a:lnTo>
                  <a:pt x="0" y="0"/>
                </a:lnTo>
                <a:lnTo>
                  <a:pt x="0" y="10214726"/>
                </a:lnTo>
                <a:lnTo>
                  <a:pt x="5404519" y="10214726"/>
                </a:lnTo>
                <a:lnTo>
                  <a:pt x="5404519" y="0"/>
                </a:lnTo>
                <a:close/>
              </a:path>
            </a:pathLst>
          </a:custGeom>
          <a:blipFill>
            <a:blip r:embed="rId4">
              <a:alphaModFix amt="50000"/>
              <a:extLst>
                <a:ext uri="{96DAC541-7B7A-43D3-8B79-37D633B846F1}">
                  <asvg:svgBlip xmlns:asvg="http://schemas.microsoft.com/office/drawing/2016/SVG/main" xmlns="" r:embed="rId5"/>
                </a:ext>
              </a:extLst>
            </a:blip>
            <a:stretch>
              <a:fillRect/>
            </a:stretch>
          </a:blipFill>
        </p:spPr>
      </p:sp>
      <p:sp>
        <p:nvSpPr>
          <p:cNvPr id="7" name="Freeform 7"/>
          <p:cNvSpPr/>
          <p:nvPr/>
        </p:nvSpPr>
        <p:spPr>
          <a:xfrm rot="8510065" flipH="1" flipV="1">
            <a:off x="-220504" y="6541392"/>
            <a:ext cx="4147622" cy="7839148"/>
          </a:xfrm>
          <a:custGeom>
            <a:avLst/>
            <a:gdLst/>
            <a:ahLst/>
            <a:cxnLst/>
            <a:rect l="l" t="t" r="r" b="b"/>
            <a:pathLst>
              <a:path w="4147622" h="7839148">
                <a:moveTo>
                  <a:pt x="4147622" y="7839149"/>
                </a:moveTo>
                <a:lnTo>
                  <a:pt x="0" y="7839149"/>
                </a:lnTo>
                <a:lnTo>
                  <a:pt x="0" y="0"/>
                </a:lnTo>
                <a:lnTo>
                  <a:pt x="4147622" y="0"/>
                </a:lnTo>
                <a:lnTo>
                  <a:pt x="4147622" y="7839149"/>
                </a:lnTo>
                <a:close/>
              </a:path>
            </a:pathLst>
          </a:custGeom>
          <a:blipFill>
            <a:blip r:embed="rId4">
              <a:alphaModFix amt="50000"/>
              <a:extLst>
                <a:ext uri="{96DAC541-7B7A-43D3-8B79-37D633B846F1}">
                  <asvg:svgBlip xmlns:asvg="http://schemas.microsoft.com/office/drawing/2016/SVG/main" xmlns="" r:embed="rId5"/>
                </a:ext>
              </a:extLst>
            </a:blip>
            <a:stretch>
              <a:fillRect/>
            </a:stretch>
          </a:blipFill>
        </p:spPr>
      </p:sp>
      <p:sp>
        <p:nvSpPr>
          <p:cNvPr id="9" name="Freeform 9"/>
          <p:cNvSpPr/>
          <p:nvPr/>
        </p:nvSpPr>
        <p:spPr>
          <a:xfrm rot="-823344">
            <a:off x="8558149" y="2490447"/>
            <a:ext cx="920651" cy="920651"/>
          </a:xfrm>
          <a:custGeom>
            <a:avLst/>
            <a:gdLst/>
            <a:ahLst/>
            <a:cxnLst/>
            <a:rect l="l" t="t" r="r" b="b"/>
            <a:pathLst>
              <a:path w="920651" h="920651">
                <a:moveTo>
                  <a:pt x="0" y="0"/>
                </a:moveTo>
                <a:lnTo>
                  <a:pt x="920651" y="0"/>
                </a:lnTo>
                <a:lnTo>
                  <a:pt x="920651" y="920651"/>
                </a:lnTo>
                <a:lnTo>
                  <a:pt x="0" y="920651"/>
                </a:lnTo>
                <a:lnTo>
                  <a:pt x="0" y="0"/>
                </a:lnTo>
                <a:close/>
              </a:path>
            </a:pathLst>
          </a:custGeom>
          <a:blipFill>
            <a:blip r:embed="rId6">
              <a:extLst>
                <a:ext uri="{96DAC541-7B7A-43D3-8B79-37D633B846F1}">
                  <asvg:svgBlip xmlns:asvg="http://schemas.microsoft.com/office/drawing/2016/SVG/main" xmlns="" r:embed="rId9"/>
                </a:ext>
              </a:extLst>
            </a:blip>
            <a:stretch>
              <a:fillRect/>
            </a:stretch>
          </a:blipFill>
        </p:spPr>
      </p:sp>
      <p:grpSp>
        <p:nvGrpSpPr>
          <p:cNvPr id="10" name="Group 10"/>
          <p:cNvGrpSpPr/>
          <p:nvPr/>
        </p:nvGrpSpPr>
        <p:grpSpPr>
          <a:xfrm>
            <a:off x="613530" y="5735477"/>
            <a:ext cx="300229" cy="300229"/>
            <a:chOff x="0" y="0"/>
            <a:chExt cx="812800" cy="812800"/>
          </a:xfrm>
        </p:grpSpPr>
        <p:sp>
          <p:nvSpPr>
            <p:cNvPr id="11" name="Freeform 11"/>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ED665"/>
            </a:solidFill>
          </p:spPr>
        </p:sp>
        <p:sp>
          <p:nvSpPr>
            <p:cNvPr id="12" name="TextBox 12"/>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grpSp>
        <p:nvGrpSpPr>
          <p:cNvPr id="13" name="Group 13"/>
          <p:cNvGrpSpPr/>
          <p:nvPr/>
        </p:nvGrpSpPr>
        <p:grpSpPr>
          <a:xfrm>
            <a:off x="8057810" y="8094092"/>
            <a:ext cx="474357" cy="474357"/>
            <a:chOff x="0" y="0"/>
            <a:chExt cx="812800" cy="812800"/>
          </a:xfrm>
        </p:grpSpPr>
        <p:sp>
          <p:nvSpPr>
            <p:cNvPr id="14" name="Freeform 1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ED665"/>
            </a:solidFill>
          </p:spPr>
        </p:sp>
        <p:sp>
          <p:nvSpPr>
            <p:cNvPr id="15" name="TextBox 15"/>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16" name="Freeform 16"/>
          <p:cNvSpPr/>
          <p:nvPr/>
        </p:nvSpPr>
        <p:spPr>
          <a:xfrm>
            <a:off x="852735" y="719851"/>
            <a:ext cx="358463" cy="235643"/>
          </a:xfrm>
          <a:custGeom>
            <a:avLst/>
            <a:gdLst/>
            <a:ahLst/>
            <a:cxnLst/>
            <a:rect l="l" t="t" r="r" b="b"/>
            <a:pathLst>
              <a:path w="358463" h="235643">
                <a:moveTo>
                  <a:pt x="0" y="0"/>
                </a:moveTo>
                <a:lnTo>
                  <a:pt x="358463" y="0"/>
                </a:lnTo>
                <a:lnTo>
                  <a:pt x="358463" y="235643"/>
                </a:lnTo>
                <a:lnTo>
                  <a:pt x="0" y="235643"/>
                </a:lnTo>
                <a:lnTo>
                  <a:pt x="0" y="0"/>
                </a:lnTo>
                <a:close/>
              </a:path>
            </a:pathLst>
          </a:custGeom>
          <a:blipFill>
            <a:blip r:embed="rId10">
              <a:extLst>
                <a:ext uri="{96DAC541-7B7A-43D3-8B79-37D633B846F1}">
                  <asvg:svgBlip xmlns:asvg="http://schemas.microsoft.com/office/drawing/2016/SVG/main" xmlns="" r:embed="rId11"/>
                </a:ext>
              </a:extLst>
            </a:blip>
            <a:stretch>
              <a:fillRect/>
            </a:stretch>
          </a:blipFill>
        </p:spPr>
      </p:sp>
      <p:sp>
        <p:nvSpPr>
          <p:cNvPr id="17" name="TextBox 17"/>
          <p:cNvSpPr txBox="1"/>
          <p:nvPr/>
        </p:nvSpPr>
        <p:spPr>
          <a:xfrm>
            <a:off x="1297225" y="691276"/>
            <a:ext cx="1022123" cy="264218"/>
          </a:xfrm>
          <a:prstGeom prst="rect">
            <a:avLst/>
          </a:prstGeom>
        </p:spPr>
        <p:txBody>
          <a:bodyPr lIns="0" tIns="0" rIns="0" bIns="0" rtlCol="0" anchor="t">
            <a:spAutoFit/>
          </a:bodyPr>
          <a:lstStyle/>
          <a:p>
            <a:pPr algn="l">
              <a:lnSpc>
                <a:spcPts val="2240"/>
              </a:lnSpc>
              <a:spcBef>
                <a:spcPct val="0"/>
              </a:spcBef>
            </a:pPr>
            <a:r>
              <a:rPr lang="en-US" sz="1600" b="1" spc="-64">
                <a:solidFill>
                  <a:srgbClr val="171C20"/>
                </a:solidFill>
                <a:latin typeface="Montserrat Bold"/>
                <a:ea typeface="Montserrat Bold"/>
                <a:cs typeface="Montserrat Bold"/>
                <a:sym typeface="Montserrat Bold"/>
              </a:rPr>
              <a:t>Fauget</a:t>
            </a:r>
          </a:p>
        </p:txBody>
      </p:sp>
      <p:grpSp>
        <p:nvGrpSpPr>
          <p:cNvPr id="18" name="Group 18"/>
          <p:cNvGrpSpPr/>
          <p:nvPr/>
        </p:nvGrpSpPr>
        <p:grpSpPr>
          <a:xfrm>
            <a:off x="2036025" y="872188"/>
            <a:ext cx="39377" cy="39377"/>
            <a:chOff x="0" y="0"/>
            <a:chExt cx="812800" cy="812800"/>
          </a:xfrm>
        </p:grpSpPr>
        <p:sp>
          <p:nvSpPr>
            <p:cNvPr id="19" name="Freeform 1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5C9B4"/>
            </a:solidFill>
          </p:spPr>
        </p:sp>
        <p:sp>
          <p:nvSpPr>
            <p:cNvPr id="20" name="TextBox 20"/>
            <p:cNvSpPr txBox="1"/>
            <p:nvPr/>
          </p:nvSpPr>
          <p:spPr>
            <a:xfrm>
              <a:off x="76200" y="38100"/>
              <a:ext cx="660400" cy="698500"/>
            </a:xfrm>
            <a:prstGeom prst="rect">
              <a:avLst/>
            </a:prstGeom>
          </p:spPr>
          <p:txBody>
            <a:bodyPr lIns="74078" tIns="74078" rIns="74078" bIns="74078" rtlCol="0" anchor="ctr"/>
            <a:lstStyle/>
            <a:p>
              <a:pPr algn="ctr">
                <a:lnSpc>
                  <a:spcPts val="2659"/>
                </a:lnSpc>
              </a:pPr>
              <a:endParaRPr/>
            </a:p>
          </p:txBody>
        </p:sp>
      </p:grpSp>
      <p:sp>
        <p:nvSpPr>
          <p:cNvPr id="21" name="Freeform 21"/>
          <p:cNvSpPr/>
          <p:nvPr/>
        </p:nvSpPr>
        <p:spPr>
          <a:xfrm>
            <a:off x="16997119" y="693219"/>
            <a:ext cx="433631" cy="288907"/>
          </a:xfrm>
          <a:custGeom>
            <a:avLst/>
            <a:gdLst/>
            <a:ahLst/>
            <a:cxnLst/>
            <a:rect l="l" t="t" r="r" b="b"/>
            <a:pathLst>
              <a:path w="433631" h="288907">
                <a:moveTo>
                  <a:pt x="0" y="0"/>
                </a:moveTo>
                <a:lnTo>
                  <a:pt x="433631" y="0"/>
                </a:lnTo>
                <a:lnTo>
                  <a:pt x="433631" y="288906"/>
                </a:lnTo>
                <a:lnTo>
                  <a:pt x="0" y="288906"/>
                </a:lnTo>
                <a:lnTo>
                  <a:pt x="0" y="0"/>
                </a:lnTo>
                <a:close/>
              </a:path>
            </a:pathLst>
          </a:custGeom>
          <a:blipFill>
            <a:blip r:embed="rId12">
              <a:extLst>
                <a:ext uri="{96DAC541-7B7A-43D3-8B79-37D633B846F1}">
                  <asvg:svgBlip xmlns:asvg="http://schemas.microsoft.com/office/drawing/2016/SVG/main" xmlns="" r:embed="rId13"/>
                </a:ext>
              </a:extLst>
            </a:blip>
            <a:stretch>
              <a:fillRect/>
            </a:stretch>
          </a:blipFill>
        </p:spPr>
      </p:sp>
      <p:sp>
        <p:nvSpPr>
          <p:cNvPr id="32" name="Freeform 6"/>
          <p:cNvSpPr/>
          <p:nvPr/>
        </p:nvSpPr>
        <p:spPr>
          <a:xfrm rot="9699567">
            <a:off x="-2857270" y="-3634904"/>
            <a:ext cx="10522093" cy="7269810"/>
          </a:xfrm>
          <a:custGeom>
            <a:avLst/>
            <a:gdLst/>
            <a:ahLst/>
            <a:cxnLst/>
            <a:rect l="l" t="t" r="r" b="b"/>
            <a:pathLst>
              <a:path w="10522093" h="7269810">
                <a:moveTo>
                  <a:pt x="0" y="0"/>
                </a:moveTo>
                <a:lnTo>
                  <a:pt x="10522094" y="0"/>
                </a:lnTo>
                <a:lnTo>
                  <a:pt x="10522094" y="7269810"/>
                </a:lnTo>
                <a:lnTo>
                  <a:pt x="0" y="7269810"/>
                </a:lnTo>
                <a:lnTo>
                  <a:pt x="0" y="0"/>
                </a:lnTo>
                <a:close/>
              </a:path>
            </a:pathLst>
          </a:custGeom>
          <a:blipFill>
            <a:blip r:embed="rId14">
              <a:extLst>
                <a:ext uri="{96DAC541-7B7A-43D3-8B79-37D633B846F1}">
                  <asvg:svgBlip xmlns="" xmlns:asvg="http://schemas.microsoft.com/office/drawing/2016/SVG/main" r:embed="rId15"/>
                </a:ext>
              </a:extLst>
            </a:blip>
            <a:stretch>
              <a:fillRect/>
            </a:stretch>
          </a:blipFill>
        </p:spPr>
      </p:sp>
      <p:sp>
        <p:nvSpPr>
          <p:cNvPr id="34" name="TextBox 9"/>
          <p:cNvSpPr txBox="1"/>
          <p:nvPr/>
        </p:nvSpPr>
        <p:spPr>
          <a:xfrm>
            <a:off x="2057400" y="4076700"/>
            <a:ext cx="15773400" cy="3462486"/>
          </a:xfrm>
          <a:prstGeom prst="rect">
            <a:avLst/>
          </a:prstGeom>
        </p:spPr>
        <p:txBody>
          <a:bodyPr wrap="square" lIns="0" tIns="0" rIns="0" bIns="0" rtlCol="0" anchor="t">
            <a:spAutoFit/>
          </a:bodyPr>
          <a:lstStyle/>
          <a:p>
            <a:pPr algn="ctr">
              <a:lnSpc>
                <a:spcPts val="4480"/>
              </a:lnSpc>
              <a:spcBef>
                <a:spcPct val="0"/>
              </a:spcBef>
            </a:pPr>
            <a:r>
              <a:rPr lang="en-US" sz="2800" b="1" spc="435" dirty="0" err="1" smtClean="0">
                <a:solidFill>
                  <a:srgbClr val="000000"/>
                </a:solidFill>
                <a:latin typeface="Poppins"/>
                <a:ea typeface="Poppins"/>
                <a:cs typeface="Poppins"/>
                <a:sym typeface="Poppins"/>
              </a:rPr>
              <a:t>Programme</a:t>
            </a:r>
            <a:r>
              <a:rPr lang="en-US" sz="2800" b="1" spc="435" dirty="0" smtClean="0">
                <a:solidFill>
                  <a:srgbClr val="000000"/>
                </a:solidFill>
                <a:latin typeface="Poppins"/>
                <a:ea typeface="Poppins"/>
                <a:cs typeface="Poppins"/>
                <a:sym typeface="Poppins"/>
              </a:rPr>
              <a:t>: MSc Public Health and Social Care in Practice</a:t>
            </a:r>
          </a:p>
          <a:p>
            <a:pPr algn="ctr">
              <a:lnSpc>
                <a:spcPts val="4480"/>
              </a:lnSpc>
              <a:spcBef>
                <a:spcPct val="0"/>
              </a:spcBef>
            </a:pPr>
            <a:r>
              <a:rPr lang="en-US" sz="2800" b="1" spc="435" dirty="0" smtClean="0">
                <a:solidFill>
                  <a:srgbClr val="000000"/>
                </a:solidFill>
                <a:latin typeface="Poppins"/>
                <a:ea typeface="Poppins"/>
                <a:cs typeface="Poppins"/>
                <a:sym typeface="Poppins"/>
              </a:rPr>
              <a:t> Module: Community Care and Management of Longer-term Conditions(</a:t>
            </a:r>
            <a:r>
              <a:rPr lang="en-US" sz="2800" b="1" dirty="0" smtClean="0"/>
              <a:t>LCHS7003</a:t>
            </a:r>
            <a:r>
              <a:rPr lang="en-US" sz="2800" b="1" spc="435" dirty="0" smtClean="0">
                <a:solidFill>
                  <a:srgbClr val="000000"/>
                </a:solidFill>
                <a:latin typeface="Poppins"/>
                <a:ea typeface="Poppins"/>
                <a:cs typeface="Poppins"/>
                <a:sym typeface="Poppins"/>
              </a:rPr>
              <a:t>) </a:t>
            </a:r>
          </a:p>
          <a:p>
            <a:pPr algn="ctr">
              <a:lnSpc>
                <a:spcPts val="4480"/>
              </a:lnSpc>
              <a:spcBef>
                <a:spcPct val="0"/>
              </a:spcBef>
            </a:pPr>
            <a:r>
              <a:rPr lang="nl-NL" sz="2800" b="1" spc="435" dirty="0" smtClean="0">
                <a:solidFill>
                  <a:srgbClr val="000000"/>
                </a:solidFill>
                <a:latin typeface="Poppins"/>
                <a:ea typeface="Poppins"/>
                <a:cs typeface="Poppins"/>
                <a:sym typeface="Poppins"/>
              </a:rPr>
              <a:t>Student Name: MD ASEIQUR RAHAMAN</a:t>
            </a:r>
          </a:p>
          <a:p>
            <a:pPr algn="ctr">
              <a:lnSpc>
                <a:spcPts val="4480"/>
              </a:lnSpc>
              <a:spcBef>
                <a:spcPct val="0"/>
              </a:spcBef>
            </a:pPr>
            <a:r>
              <a:rPr lang="nl-NL" sz="2800" b="1" spc="435" dirty="0" smtClean="0">
                <a:solidFill>
                  <a:srgbClr val="000000"/>
                </a:solidFill>
                <a:latin typeface="Poppins"/>
                <a:ea typeface="Poppins"/>
                <a:cs typeface="Poppins"/>
                <a:sym typeface="Poppins"/>
              </a:rPr>
              <a:t>Student ID: 2524402</a:t>
            </a:r>
          </a:p>
          <a:p>
            <a:pPr algn="ctr">
              <a:lnSpc>
                <a:spcPts val="4480"/>
              </a:lnSpc>
              <a:spcBef>
                <a:spcPct val="0"/>
              </a:spcBef>
            </a:pPr>
            <a:r>
              <a:rPr lang="en-US" sz="2800" b="1" spc="435" dirty="0" smtClean="0">
                <a:solidFill>
                  <a:srgbClr val="000000"/>
                </a:solidFill>
                <a:latin typeface="Poppins"/>
                <a:ea typeface="Poppins"/>
                <a:cs typeface="Poppins"/>
                <a:sym typeface="Poppins"/>
              </a:rPr>
              <a:t>Lecturer: Muhammed Khan </a:t>
            </a:r>
            <a:endParaRPr lang="en-US" sz="2800" b="1" spc="435" dirty="0">
              <a:solidFill>
                <a:srgbClr val="000000"/>
              </a:solidFill>
              <a:latin typeface="Poppins"/>
              <a:ea typeface="Poppins"/>
              <a:cs typeface="Poppins"/>
              <a:sym typeface="Poppins"/>
            </a:endParaRPr>
          </a:p>
        </p:txBody>
      </p:sp>
      <p:pic>
        <p:nvPicPr>
          <p:cNvPr id="35" name="Picture 34"/>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7239000" y="495300"/>
            <a:ext cx="3581400" cy="1987023"/>
          </a:xfrm>
          <a:prstGeom prst="rect">
            <a:avLst/>
          </a:prstGeom>
        </p:spPr>
      </p:pic>
      <p:sp>
        <p:nvSpPr>
          <p:cNvPr id="26" name="TextBox 9"/>
          <p:cNvSpPr txBox="1"/>
          <p:nvPr/>
        </p:nvSpPr>
        <p:spPr>
          <a:xfrm>
            <a:off x="1828800" y="2552700"/>
            <a:ext cx="15773400" cy="1231619"/>
          </a:xfrm>
          <a:prstGeom prst="rect">
            <a:avLst/>
          </a:prstGeom>
        </p:spPr>
        <p:txBody>
          <a:bodyPr wrap="square" lIns="0" tIns="0" rIns="0" bIns="0" rtlCol="0" anchor="t">
            <a:spAutoFit/>
          </a:bodyPr>
          <a:lstStyle/>
          <a:p>
            <a:pPr algn="ctr">
              <a:lnSpc>
                <a:spcPct val="150000"/>
              </a:lnSpc>
              <a:spcBef>
                <a:spcPct val="0"/>
              </a:spcBef>
            </a:pPr>
            <a:r>
              <a:rPr lang="en-US" sz="2800" b="1" dirty="0" smtClean="0">
                <a:solidFill>
                  <a:srgbClr val="000000"/>
                </a:solidFill>
                <a:latin typeface="Poppins" panose="020B0604020202020204" charset="0"/>
                <a:ea typeface="Sailors Condensed"/>
                <a:cs typeface="Poppins" panose="020B0604020202020204" charset="0"/>
                <a:sym typeface="Sailors Condensed"/>
              </a:rPr>
              <a:t>Title</a:t>
            </a:r>
            <a:r>
              <a:rPr lang="en-US" sz="2800" b="1" spc="435" dirty="0">
                <a:solidFill>
                  <a:srgbClr val="000000"/>
                </a:solidFill>
                <a:latin typeface="Poppins"/>
                <a:ea typeface="Poppins"/>
                <a:cs typeface="Poppins"/>
                <a:sym typeface="Poppins"/>
              </a:rPr>
              <a:t> : </a:t>
            </a:r>
            <a:r>
              <a:rPr lang="en-US" sz="2800" b="1" dirty="0" smtClean="0">
                <a:solidFill>
                  <a:srgbClr val="000000"/>
                </a:solidFill>
                <a:latin typeface="Poppins" panose="020B0604020202020204" charset="0"/>
                <a:ea typeface="Sailors Condensed"/>
                <a:cs typeface="Poppins" panose="020B0604020202020204" charset="0"/>
                <a:sym typeface="Sailors Condensed"/>
              </a:rPr>
              <a:t>Personalized </a:t>
            </a:r>
            <a:r>
              <a:rPr lang="en-US" sz="2800" b="1" dirty="0">
                <a:solidFill>
                  <a:srgbClr val="000000"/>
                </a:solidFill>
                <a:latin typeface="Poppins" panose="020B0604020202020204" charset="0"/>
                <a:ea typeface="Sailors Condensed"/>
                <a:cs typeface="Poppins" panose="020B0604020202020204" charset="0"/>
                <a:sym typeface="Sailors Condensed"/>
              </a:rPr>
              <a:t>Care in Managing Chronic Obstructive Pulmonary Disease (COPD) within Community  Nursing Practice </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4967294">
            <a:off x="3523082" y="6387744"/>
            <a:ext cx="5404519" cy="10214726"/>
          </a:xfrm>
          <a:custGeom>
            <a:avLst/>
            <a:gdLst/>
            <a:ahLst/>
            <a:cxnLst/>
            <a:rect l="l" t="t" r="r" b="b"/>
            <a:pathLst>
              <a:path w="5404519" h="10214726">
                <a:moveTo>
                  <a:pt x="0" y="0"/>
                </a:moveTo>
                <a:lnTo>
                  <a:pt x="5404519" y="0"/>
                </a:lnTo>
                <a:lnTo>
                  <a:pt x="5404519" y="10214726"/>
                </a:lnTo>
                <a:lnTo>
                  <a:pt x="0" y="10214726"/>
                </a:lnTo>
                <a:lnTo>
                  <a:pt x="0" y="0"/>
                </a:lnTo>
                <a:close/>
              </a:path>
            </a:pathLst>
          </a:custGeom>
          <a:blipFill>
            <a:blip r:embed="rId3">
              <a:alphaModFix amt="50000"/>
              <a:extLst>
                <a:ext uri="{96DAC541-7B7A-43D3-8B79-37D633B846F1}">
                  <asvg:svgBlip xmlns:asvg="http://schemas.microsoft.com/office/drawing/2016/SVG/main" xmlns="" r:embed="rId4"/>
                </a:ext>
              </a:extLst>
            </a:blip>
            <a:stretch>
              <a:fillRect/>
            </a:stretch>
          </a:blipFill>
        </p:spPr>
      </p:sp>
      <p:grpSp>
        <p:nvGrpSpPr>
          <p:cNvPr id="3" name="Group 3"/>
          <p:cNvGrpSpPr/>
          <p:nvPr/>
        </p:nvGrpSpPr>
        <p:grpSpPr>
          <a:xfrm>
            <a:off x="11811000" y="4914900"/>
            <a:ext cx="7847157" cy="7847157"/>
            <a:chOff x="0" y="0"/>
            <a:chExt cx="812800" cy="812800"/>
          </a:xfrm>
        </p:grpSpPr>
        <p:sp>
          <p:nvSpPr>
            <p:cNvPr id="4" name="Freeform 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5C9B4"/>
            </a:solidFill>
            <a:ln cap="sq">
              <a:noFill/>
              <a:prstDash val="solid"/>
              <a:miter/>
            </a:ln>
          </p:spPr>
        </p:sp>
        <p:sp>
          <p:nvSpPr>
            <p:cNvPr id="5" name="TextBox 5"/>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grpSp>
        <p:nvGrpSpPr>
          <p:cNvPr id="8" name="Group 8"/>
          <p:cNvGrpSpPr/>
          <p:nvPr/>
        </p:nvGrpSpPr>
        <p:grpSpPr>
          <a:xfrm>
            <a:off x="8876301" y="2534781"/>
            <a:ext cx="5217437" cy="5217437"/>
            <a:chOff x="0" y="0"/>
            <a:chExt cx="812800" cy="812800"/>
          </a:xfrm>
        </p:grpSpPr>
        <p:sp>
          <p:nvSpPr>
            <p:cNvPr id="9" name="Freeform 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p:spPr>
        </p:sp>
        <p:sp>
          <p:nvSpPr>
            <p:cNvPr id="10" name="TextBox 10"/>
            <p:cNvSpPr txBox="1"/>
            <p:nvPr/>
          </p:nvSpPr>
          <p:spPr>
            <a:xfrm>
              <a:off x="76200" y="38100"/>
              <a:ext cx="660400" cy="698500"/>
            </a:xfrm>
            <a:prstGeom prst="rect">
              <a:avLst/>
            </a:prstGeom>
          </p:spPr>
          <p:txBody>
            <a:bodyPr lIns="50800" tIns="50800" rIns="50800" bIns="50800" rtlCol="0" anchor="ctr"/>
            <a:lstStyle/>
            <a:p>
              <a:pPr algn="ctr">
                <a:lnSpc>
                  <a:spcPts val="2520"/>
                </a:lnSpc>
              </a:pPr>
              <a:endParaRPr/>
            </a:p>
          </p:txBody>
        </p:sp>
      </p:grpSp>
      <p:grpSp>
        <p:nvGrpSpPr>
          <p:cNvPr id="13" name="Group 13"/>
          <p:cNvGrpSpPr/>
          <p:nvPr/>
        </p:nvGrpSpPr>
        <p:grpSpPr>
          <a:xfrm>
            <a:off x="14533685" y="5734117"/>
            <a:ext cx="2988562" cy="2988562"/>
            <a:chOff x="0" y="0"/>
            <a:chExt cx="812800" cy="812800"/>
          </a:xfrm>
        </p:grpSpPr>
        <p:sp>
          <p:nvSpPr>
            <p:cNvPr id="14" name="Freeform 1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ED665"/>
            </a:solidFill>
          </p:spPr>
        </p:sp>
        <p:sp>
          <p:nvSpPr>
            <p:cNvPr id="15" name="TextBox 15"/>
            <p:cNvSpPr txBox="1"/>
            <p:nvPr/>
          </p:nvSpPr>
          <p:spPr>
            <a:xfrm>
              <a:off x="76200" y="38100"/>
              <a:ext cx="660400" cy="698500"/>
            </a:xfrm>
            <a:prstGeom prst="rect">
              <a:avLst/>
            </a:prstGeom>
          </p:spPr>
          <p:txBody>
            <a:bodyPr lIns="50800" tIns="50800" rIns="50800" bIns="50800" rtlCol="0" anchor="ctr"/>
            <a:lstStyle/>
            <a:p>
              <a:pPr algn="ctr">
                <a:lnSpc>
                  <a:spcPts val="2520"/>
                </a:lnSpc>
              </a:pPr>
              <a:endParaRPr/>
            </a:p>
          </p:txBody>
        </p:sp>
      </p:grpSp>
      <p:grpSp>
        <p:nvGrpSpPr>
          <p:cNvPr id="18" name="Group 18"/>
          <p:cNvGrpSpPr/>
          <p:nvPr/>
        </p:nvGrpSpPr>
        <p:grpSpPr>
          <a:xfrm>
            <a:off x="574633" y="6403573"/>
            <a:ext cx="300229" cy="300229"/>
            <a:chOff x="0" y="0"/>
            <a:chExt cx="812800" cy="812800"/>
          </a:xfrm>
        </p:grpSpPr>
        <p:sp>
          <p:nvSpPr>
            <p:cNvPr id="19" name="Freeform 1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ED665"/>
            </a:solidFill>
          </p:spPr>
        </p:sp>
        <p:sp>
          <p:nvSpPr>
            <p:cNvPr id="20" name="TextBox 20"/>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21" name="Freeform 21"/>
          <p:cNvSpPr/>
          <p:nvPr/>
        </p:nvSpPr>
        <p:spPr>
          <a:xfrm rot="-823344">
            <a:off x="7974483" y="1657313"/>
            <a:ext cx="920651" cy="920651"/>
          </a:xfrm>
          <a:custGeom>
            <a:avLst/>
            <a:gdLst/>
            <a:ahLst/>
            <a:cxnLst/>
            <a:rect l="l" t="t" r="r" b="b"/>
            <a:pathLst>
              <a:path w="920651" h="920651">
                <a:moveTo>
                  <a:pt x="0" y="0"/>
                </a:moveTo>
                <a:lnTo>
                  <a:pt x="920651" y="0"/>
                </a:lnTo>
                <a:lnTo>
                  <a:pt x="920651" y="920650"/>
                </a:lnTo>
                <a:lnTo>
                  <a:pt x="0" y="920650"/>
                </a:lnTo>
                <a:lnTo>
                  <a:pt x="0" y="0"/>
                </a:lnTo>
                <a:close/>
              </a:path>
            </a:pathLst>
          </a:custGeom>
          <a:blipFill>
            <a:blip r:embed="rId5">
              <a:extLst>
                <a:ext uri="{96DAC541-7B7A-43D3-8B79-37D633B846F1}">
                  <asvg:svgBlip xmlns:asvg="http://schemas.microsoft.com/office/drawing/2016/SVG/main" xmlns="" r:embed="rId9"/>
                </a:ext>
              </a:extLst>
            </a:blip>
            <a:stretch>
              <a:fillRect/>
            </a:stretch>
          </a:blipFill>
        </p:spPr>
      </p:sp>
      <p:sp>
        <p:nvSpPr>
          <p:cNvPr id="22" name="Freeform 22"/>
          <p:cNvSpPr/>
          <p:nvPr/>
        </p:nvSpPr>
        <p:spPr>
          <a:xfrm rot="-823344">
            <a:off x="7780582" y="1977249"/>
            <a:ext cx="920651" cy="920651"/>
          </a:xfrm>
          <a:custGeom>
            <a:avLst/>
            <a:gdLst/>
            <a:ahLst/>
            <a:cxnLst/>
            <a:rect l="l" t="t" r="r" b="b"/>
            <a:pathLst>
              <a:path w="920651" h="920651">
                <a:moveTo>
                  <a:pt x="0" y="0"/>
                </a:moveTo>
                <a:lnTo>
                  <a:pt x="920651" y="0"/>
                </a:lnTo>
                <a:lnTo>
                  <a:pt x="920651" y="920651"/>
                </a:lnTo>
                <a:lnTo>
                  <a:pt x="0" y="920651"/>
                </a:lnTo>
                <a:lnTo>
                  <a:pt x="0" y="0"/>
                </a:lnTo>
                <a:close/>
              </a:path>
            </a:pathLst>
          </a:custGeom>
          <a:blipFill>
            <a:blip r:embed="rId10">
              <a:extLst>
                <a:ext uri="{96DAC541-7B7A-43D3-8B79-37D633B846F1}">
                  <asvg:svgBlip xmlns:asvg="http://schemas.microsoft.com/office/drawing/2016/SVG/main" xmlns="" r:embed="rId11"/>
                </a:ext>
              </a:extLst>
            </a:blip>
            <a:stretch>
              <a:fillRect/>
            </a:stretch>
          </a:blipFill>
        </p:spPr>
      </p:sp>
      <p:grpSp>
        <p:nvGrpSpPr>
          <p:cNvPr id="23" name="Group 23"/>
          <p:cNvGrpSpPr/>
          <p:nvPr/>
        </p:nvGrpSpPr>
        <p:grpSpPr>
          <a:xfrm>
            <a:off x="8423583" y="8038569"/>
            <a:ext cx="474357" cy="474357"/>
            <a:chOff x="0" y="0"/>
            <a:chExt cx="812800" cy="812800"/>
          </a:xfrm>
        </p:grpSpPr>
        <p:sp>
          <p:nvSpPr>
            <p:cNvPr id="24" name="Freeform 2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ED665"/>
            </a:solidFill>
          </p:spPr>
        </p:sp>
        <p:sp>
          <p:nvSpPr>
            <p:cNvPr id="25" name="TextBox 25"/>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26" name="Freeform 26"/>
          <p:cNvSpPr/>
          <p:nvPr/>
        </p:nvSpPr>
        <p:spPr>
          <a:xfrm>
            <a:off x="852735" y="719851"/>
            <a:ext cx="358463" cy="235643"/>
          </a:xfrm>
          <a:custGeom>
            <a:avLst/>
            <a:gdLst/>
            <a:ahLst/>
            <a:cxnLst/>
            <a:rect l="l" t="t" r="r" b="b"/>
            <a:pathLst>
              <a:path w="358463" h="235643">
                <a:moveTo>
                  <a:pt x="0" y="0"/>
                </a:moveTo>
                <a:lnTo>
                  <a:pt x="358463" y="0"/>
                </a:lnTo>
                <a:lnTo>
                  <a:pt x="358463" y="235643"/>
                </a:lnTo>
                <a:lnTo>
                  <a:pt x="0" y="235643"/>
                </a:lnTo>
                <a:lnTo>
                  <a:pt x="0" y="0"/>
                </a:lnTo>
                <a:close/>
              </a:path>
            </a:pathLst>
          </a:custGeom>
          <a:blipFill>
            <a:blip r:embed="rId12">
              <a:extLst>
                <a:ext uri="{96DAC541-7B7A-43D3-8B79-37D633B846F1}">
                  <asvg:svgBlip xmlns:asvg="http://schemas.microsoft.com/office/drawing/2016/SVG/main" xmlns="" r:embed="rId13"/>
                </a:ext>
              </a:extLst>
            </a:blip>
            <a:stretch>
              <a:fillRect/>
            </a:stretch>
          </a:blipFill>
        </p:spPr>
      </p:sp>
      <p:sp>
        <p:nvSpPr>
          <p:cNvPr id="27" name="TextBox 27"/>
          <p:cNvSpPr txBox="1"/>
          <p:nvPr/>
        </p:nvSpPr>
        <p:spPr>
          <a:xfrm>
            <a:off x="1297225" y="691276"/>
            <a:ext cx="1022123" cy="264218"/>
          </a:xfrm>
          <a:prstGeom prst="rect">
            <a:avLst/>
          </a:prstGeom>
        </p:spPr>
        <p:txBody>
          <a:bodyPr lIns="0" tIns="0" rIns="0" bIns="0" rtlCol="0" anchor="t">
            <a:spAutoFit/>
          </a:bodyPr>
          <a:lstStyle/>
          <a:p>
            <a:pPr algn="l">
              <a:lnSpc>
                <a:spcPts val="2240"/>
              </a:lnSpc>
              <a:spcBef>
                <a:spcPct val="0"/>
              </a:spcBef>
            </a:pPr>
            <a:r>
              <a:rPr lang="en-US" sz="1600" b="1" spc="-64">
                <a:solidFill>
                  <a:srgbClr val="171C20"/>
                </a:solidFill>
                <a:latin typeface="Montserrat Bold"/>
                <a:ea typeface="Montserrat Bold"/>
                <a:cs typeface="Montserrat Bold"/>
                <a:sym typeface="Montserrat Bold"/>
              </a:rPr>
              <a:t>Fauget</a:t>
            </a:r>
          </a:p>
        </p:txBody>
      </p:sp>
      <p:grpSp>
        <p:nvGrpSpPr>
          <p:cNvPr id="28" name="Group 28"/>
          <p:cNvGrpSpPr/>
          <p:nvPr/>
        </p:nvGrpSpPr>
        <p:grpSpPr>
          <a:xfrm>
            <a:off x="2036025" y="872188"/>
            <a:ext cx="39377" cy="39377"/>
            <a:chOff x="0" y="0"/>
            <a:chExt cx="812800" cy="812800"/>
          </a:xfrm>
        </p:grpSpPr>
        <p:sp>
          <p:nvSpPr>
            <p:cNvPr id="29" name="Freeform 2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5C9B4"/>
            </a:solidFill>
          </p:spPr>
        </p:sp>
        <p:sp>
          <p:nvSpPr>
            <p:cNvPr id="30" name="TextBox 30"/>
            <p:cNvSpPr txBox="1"/>
            <p:nvPr/>
          </p:nvSpPr>
          <p:spPr>
            <a:xfrm>
              <a:off x="76200" y="38100"/>
              <a:ext cx="660400" cy="698500"/>
            </a:xfrm>
            <a:prstGeom prst="rect">
              <a:avLst/>
            </a:prstGeom>
          </p:spPr>
          <p:txBody>
            <a:bodyPr lIns="74078" tIns="74078" rIns="74078" bIns="74078" rtlCol="0" anchor="ctr"/>
            <a:lstStyle/>
            <a:p>
              <a:pPr algn="ctr">
                <a:lnSpc>
                  <a:spcPts val="2659"/>
                </a:lnSpc>
              </a:pPr>
              <a:endParaRPr/>
            </a:p>
          </p:txBody>
        </p:sp>
      </p:grpSp>
      <p:sp>
        <p:nvSpPr>
          <p:cNvPr id="31" name="Freeform 31"/>
          <p:cNvSpPr/>
          <p:nvPr/>
        </p:nvSpPr>
        <p:spPr>
          <a:xfrm>
            <a:off x="16997119" y="693219"/>
            <a:ext cx="433631" cy="288907"/>
          </a:xfrm>
          <a:custGeom>
            <a:avLst/>
            <a:gdLst/>
            <a:ahLst/>
            <a:cxnLst/>
            <a:rect l="l" t="t" r="r" b="b"/>
            <a:pathLst>
              <a:path w="433631" h="288907">
                <a:moveTo>
                  <a:pt x="0" y="0"/>
                </a:moveTo>
                <a:lnTo>
                  <a:pt x="433631" y="0"/>
                </a:lnTo>
                <a:lnTo>
                  <a:pt x="433631" y="288906"/>
                </a:lnTo>
                <a:lnTo>
                  <a:pt x="0" y="288906"/>
                </a:lnTo>
                <a:lnTo>
                  <a:pt x="0" y="0"/>
                </a:lnTo>
                <a:close/>
              </a:path>
            </a:pathLst>
          </a:custGeom>
          <a:blipFill>
            <a:blip r:embed="rId14">
              <a:extLst>
                <a:ext uri="{96DAC541-7B7A-43D3-8B79-37D633B846F1}">
                  <asvg:svgBlip xmlns:asvg="http://schemas.microsoft.com/office/drawing/2016/SVG/main" xmlns="" r:embed="rId15"/>
                </a:ext>
              </a:extLst>
            </a:blip>
            <a:stretch>
              <a:fillRect/>
            </a:stretch>
          </a:blipFill>
        </p:spPr>
      </p:sp>
      <p:sp>
        <p:nvSpPr>
          <p:cNvPr id="32" name="TextBox 32"/>
          <p:cNvSpPr txBox="1"/>
          <p:nvPr/>
        </p:nvSpPr>
        <p:spPr>
          <a:xfrm>
            <a:off x="1066800" y="1562100"/>
            <a:ext cx="6515231" cy="718145"/>
          </a:xfrm>
          <a:prstGeom prst="rect">
            <a:avLst/>
          </a:prstGeom>
        </p:spPr>
        <p:txBody>
          <a:bodyPr lIns="0" tIns="0" rIns="0" bIns="0" rtlCol="0" anchor="t">
            <a:spAutoFit/>
          </a:bodyPr>
          <a:lstStyle/>
          <a:p>
            <a:pPr>
              <a:lnSpc>
                <a:spcPts val="5567"/>
              </a:lnSpc>
            </a:pPr>
            <a:r>
              <a:rPr lang="en-US" sz="4800" b="1" spc="-67" dirty="0" smtClean="0">
                <a:solidFill>
                  <a:srgbClr val="85C9B4"/>
                </a:solidFill>
                <a:latin typeface="Poppins Semi-Bold"/>
                <a:ea typeface="Poppins Semi-Bold"/>
                <a:cs typeface="Poppins Semi-Bold"/>
                <a:sym typeface="Poppins Semi-Bold"/>
              </a:rPr>
              <a:t>Definition</a:t>
            </a:r>
            <a:endParaRPr lang="en-US" sz="4800" b="1" spc="-67" dirty="0">
              <a:solidFill>
                <a:srgbClr val="85C9B4"/>
              </a:solidFill>
              <a:latin typeface="Poppins Semi-Bold"/>
              <a:ea typeface="Poppins Semi-Bold"/>
              <a:cs typeface="Poppins Semi-Bold"/>
              <a:sym typeface="Poppins Semi-Bold"/>
            </a:endParaRPr>
          </a:p>
        </p:txBody>
      </p:sp>
      <p:sp>
        <p:nvSpPr>
          <p:cNvPr id="33" name="TextBox 33"/>
          <p:cNvSpPr txBox="1"/>
          <p:nvPr/>
        </p:nvSpPr>
        <p:spPr>
          <a:xfrm>
            <a:off x="1295400" y="2628900"/>
            <a:ext cx="7848600" cy="5078313"/>
          </a:xfrm>
          <a:prstGeom prst="rect">
            <a:avLst/>
          </a:prstGeom>
        </p:spPr>
        <p:txBody>
          <a:bodyPr wrap="square" lIns="0" tIns="0" rIns="0" bIns="0" rtlCol="0" anchor="t">
            <a:spAutoFit/>
          </a:bodyPr>
          <a:lstStyle/>
          <a:p>
            <a:pPr algn="just">
              <a:lnSpc>
                <a:spcPct val="150000"/>
              </a:lnSpc>
            </a:pPr>
            <a:r>
              <a:rPr lang="en-US" sz="2000" b="1" dirty="0">
                <a:solidFill>
                  <a:srgbClr val="171C20"/>
                </a:solidFill>
                <a:latin typeface="Poppins"/>
                <a:ea typeface="Poppins"/>
                <a:cs typeface="Poppins"/>
                <a:sym typeface="Poppins"/>
              </a:rPr>
              <a:t>Chronic Obstructive Pulmonary Disease (COPD) is a progressive and long-term respiratory condition </a:t>
            </a:r>
            <a:r>
              <a:rPr lang="en-US" sz="2000" b="1" dirty="0" err="1">
                <a:solidFill>
                  <a:srgbClr val="171C20"/>
                </a:solidFill>
                <a:latin typeface="Poppins"/>
                <a:ea typeface="Poppins"/>
                <a:cs typeface="Poppins"/>
                <a:sym typeface="Poppins"/>
              </a:rPr>
              <a:t>characterised</a:t>
            </a:r>
            <a:r>
              <a:rPr lang="en-US" sz="2000" b="1" dirty="0">
                <a:solidFill>
                  <a:srgbClr val="171C20"/>
                </a:solidFill>
                <a:latin typeface="Poppins"/>
                <a:ea typeface="Poppins"/>
                <a:cs typeface="Poppins"/>
                <a:sym typeface="Poppins"/>
              </a:rPr>
              <a:t> by persistent airflow limitation that makes breathing difficult. It mainly includes chronic bronchitis and emphysema, leading to symptoms such as breathlessness, chronic cough, and sputum production. The condition is most commonly caused by long-term exposure to harmful particles or gases, especially cigarette smoke and air pollution. COPD is irreversible but can be managed effectively through early diagnosis, lifestyle changes, and appropriate medical treatment (GOLD, 2025; NHS England, 2026).</a:t>
            </a:r>
          </a:p>
        </p:txBody>
      </p:sp>
      <p:pic>
        <p:nvPicPr>
          <p:cNvPr id="6" name="Picture 5"/>
          <p:cNvPicPr>
            <a:picLocks noChangeAspect="1"/>
          </p:cNvPicPr>
          <p:nvPr/>
        </p:nvPicPr>
        <p:blipFill>
          <a:blip r:embed="rId16"/>
          <a:stretch>
            <a:fillRect/>
          </a:stretch>
        </p:blipFill>
        <p:spPr>
          <a:xfrm>
            <a:off x="9906000" y="190500"/>
            <a:ext cx="8001000" cy="8458200"/>
          </a:xfrm>
          <a:prstGeom prst="rect">
            <a:avLst/>
          </a:prstGeom>
        </p:spPr>
      </p:pic>
      <p:sp>
        <p:nvSpPr>
          <p:cNvPr id="11" name="Rectangle 10"/>
          <p:cNvSpPr/>
          <p:nvPr/>
        </p:nvSpPr>
        <p:spPr>
          <a:xfrm>
            <a:off x="9982200" y="8572500"/>
            <a:ext cx="8077200" cy="830997"/>
          </a:xfrm>
          <a:prstGeom prst="rect">
            <a:avLst/>
          </a:prstGeom>
        </p:spPr>
        <p:txBody>
          <a:bodyPr wrap="square">
            <a:spAutoFit/>
          </a:bodyPr>
          <a:lstStyle/>
          <a:p>
            <a:r>
              <a:rPr lang="en-US" sz="2400" dirty="0" smtClean="0">
                <a:latin typeface="Poppins" panose="020B0604020202020204" charset="0"/>
                <a:cs typeface="Poppins" panose="020B0604020202020204" charset="0"/>
              </a:rPr>
              <a:t>Sources- Global </a:t>
            </a:r>
            <a:r>
              <a:rPr lang="en-US" sz="2400" dirty="0">
                <a:latin typeface="Poppins" panose="020B0604020202020204" charset="0"/>
                <a:cs typeface="Poppins" panose="020B0604020202020204" charset="0"/>
              </a:rPr>
              <a:t>Initiative for Chronic Obstructive Lung Disease (GOLD, 2026). </a:t>
            </a:r>
            <a:endParaRPr lang="en-GB" sz="2400" dirty="0">
              <a:latin typeface="Poppins" panose="020B0604020202020204" charset="0"/>
              <a:cs typeface="Poppins" panose="020B0604020202020204" charset="0"/>
            </a:endParaRPr>
          </a:p>
        </p:txBody>
      </p:sp>
    </p:spTree>
    <p:extLst>
      <p:ext uri="{BB962C8B-B14F-4D97-AF65-F5344CB8AC3E}">
        <p14:creationId xmlns:p14="http://schemas.microsoft.com/office/powerpoint/2010/main" val="164738025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4817078" flipH="1">
            <a:off x="7584624" y="-5318040"/>
            <a:ext cx="5404519" cy="10214726"/>
          </a:xfrm>
          <a:custGeom>
            <a:avLst/>
            <a:gdLst/>
            <a:ahLst/>
            <a:cxnLst/>
            <a:rect l="l" t="t" r="r" b="b"/>
            <a:pathLst>
              <a:path w="5404519" h="10214726">
                <a:moveTo>
                  <a:pt x="5404519" y="0"/>
                </a:moveTo>
                <a:lnTo>
                  <a:pt x="0" y="0"/>
                </a:lnTo>
                <a:lnTo>
                  <a:pt x="0" y="10214727"/>
                </a:lnTo>
                <a:lnTo>
                  <a:pt x="5404519" y="10214727"/>
                </a:lnTo>
                <a:lnTo>
                  <a:pt x="5404519" y="0"/>
                </a:lnTo>
                <a:close/>
              </a:path>
            </a:pathLst>
          </a:custGeom>
          <a:blipFill>
            <a:blip r:embed="rId3">
              <a:alphaModFix amt="50000"/>
              <a:extLst>
                <a:ext uri="{96DAC541-7B7A-43D3-8B79-37D633B846F1}">
                  <asvg:svgBlip xmlns:asvg="http://schemas.microsoft.com/office/drawing/2016/SVG/main" xmlns="" r:embed="rId4"/>
                </a:ext>
              </a:extLst>
            </a:blip>
            <a:stretch>
              <a:fillRect/>
            </a:stretch>
          </a:blipFill>
        </p:spPr>
      </p:sp>
      <p:grpSp>
        <p:nvGrpSpPr>
          <p:cNvPr id="3" name="Group 3"/>
          <p:cNvGrpSpPr/>
          <p:nvPr/>
        </p:nvGrpSpPr>
        <p:grpSpPr>
          <a:xfrm>
            <a:off x="-2074875" y="7084054"/>
            <a:ext cx="7847157" cy="7847157"/>
            <a:chOff x="0" y="0"/>
            <a:chExt cx="812800" cy="812800"/>
          </a:xfrm>
        </p:grpSpPr>
        <p:sp>
          <p:nvSpPr>
            <p:cNvPr id="4" name="Freeform 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5C9B4"/>
            </a:solidFill>
            <a:ln cap="sq">
              <a:noFill/>
              <a:prstDash val="solid"/>
              <a:miter/>
            </a:ln>
          </p:spPr>
        </p:sp>
        <p:sp>
          <p:nvSpPr>
            <p:cNvPr id="5" name="TextBox 5"/>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grpSp>
        <p:nvGrpSpPr>
          <p:cNvPr id="10" name="Group 10"/>
          <p:cNvGrpSpPr/>
          <p:nvPr/>
        </p:nvGrpSpPr>
        <p:grpSpPr>
          <a:xfrm>
            <a:off x="574633" y="6403573"/>
            <a:ext cx="300229" cy="300229"/>
            <a:chOff x="0" y="0"/>
            <a:chExt cx="812800" cy="812800"/>
          </a:xfrm>
        </p:grpSpPr>
        <p:sp>
          <p:nvSpPr>
            <p:cNvPr id="11" name="Freeform 11"/>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ED665"/>
            </a:solidFill>
          </p:spPr>
        </p:sp>
        <p:sp>
          <p:nvSpPr>
            <p:cNvPr id="12" name="TextBox 12"/>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grpSp>
        <p:nvGrpSpPr>
          <p:cNvPr id="13" name="Group 13"/>
          <p:cNvGrpSpPr/>
          <p:nvPr/>
        </p:nvGrpSpPr>
        <p:grpSpPr>
          <a:xfrm>
            <a:off x="8802047" y="5276562"/>
            <a:ext cx="474357" cy="474357"/>
            <a:chOff x="0" y="0"/>
            <a:chExt cx="812800" cy="812800"/>
          </a:xfrm>
        </p:grpSpPr>
        <p:sp>
          <p:nvSpPr>
            <p:cNvPr id="14" name="Freeform 1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ED665"/>
            </a:solidFill>
          </p:spPr>
        </p:sp>
        <p:sp>
          <p:nvSpPr>
            <p:cNvPr id="15" name="TextBox 15"/>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16" name="Freeform 16"/>
          <p:cNvSpPr/>
          <p:nvPr/>
        </p:nvSpPr>
        <p:spPr>
          <a:xfrm rot="-823344">
            <a:off x="16660060" y="8513734"/>
            <a:ext cx="920651" cy="920651"/>
          </a:xfrm>
          <a:custGeom>
            <a:avLst/>
            <a:gdLst/>
            <a:ahLst/>
            <a:cxnLst/>
            <a:rect l="l" t="t" r="r" b="b"/>
            <a:pathLst>
              <a:path w="920651" h="920651">
                <a:moveTo>
                  <a:pt x="0" y="0"/>
                </a:moveTo>
                <a:lnTo>
                  <a:pt x="920650" y="0"/>
                </a:lnTo>
                <a:lnTo>
                  <a:pt x="920650" y="920650"/>
                </a:lnTo>
                <a:lnTo>
                  <a:pt x="0" y="920650"/>
                </a:lnTo>
                <a:lnTo>
                  <a:pt x="0" y="0"/>
                </a:lnTo>
                <a:close/>
              </a:path>
            </a:pathLst>
          </a:custGeom>
          <a:blipFill>
            <a:blip r:embed="rId5">
              <a:extLst>
                <a:ext uri="{96DAC541-7B7A-43D3-8B79-37D633B846F1}">
                  <asvg:svgBlip xmlns:asvg="http://schemas.microsoft.com/office/drawing/2016/SVG/main" xmlns="" r:embed="rId8"/>
                </a:ext>
              </a:extLst>
            </a:blip>
            <a:stretch>
              <a:fillRect/>
            </a:stretch>
          </a:blipFill>
        </p:spPr>
      </p:sp>
      <p:sp>
        <p:nvSpPr>
          <p:cNvPr id="17" name="Freeform 17"/>
          <p:cNvSpPr/>
          <p:nvPr/>
        </p:nvSpPr>
        <p:spPr>
          <a:xfrm rot="-823344">
            <a:off x="16466159" y="8833670"/>
            <a:ext cx="920651" cy="920651"/>
          </a:xfrm>
          <a:custGeom>
            <a:avLst/>
            <a:gdLst/>
            <a:ahLst/>
            <a:cxnLst/>
            <a:rect l="l" t="t" r="r" b="b"/>
            <a:pathLst>
              <a:path w="920651" h="920651">
                <a:moveTo>
                  <a:pt x="0" y="0"/>
                </a:moveTo>
                <a:lnTo>
                  <a:pt x="920650" y="0"/>
                </a:lnTo>
                <a:lnTo>
                  <a:pt x="920650" y="920650"/>
                </a:lnTo>
                <a:lnTo>
                  <a:pt x="0" y="920650"/>
                </a:lnTo>
                <a:lnTo>
                  <a:pt x="0" y="0"/>
                </a:lnTo>
                <a:close/>
              </a:path>
            </a:pathLst>
          </a:custGeom>
          <a:blipFill>
            <a:blip r:embed="rId9">
              <a:extLst>
                <a:ext uri="{96DAC541-7B7A-43D3-8B79-37D633B846F1}">
                  <asvg:svgBlip xmlns:asvg="http://schemas.microsoft.com/office/drawing/2016/SVG/main" xmlns="" r:embed="rId10"/>
                </a:ext>
              </a:extLst>
            </a:blip>
            <a:stretch>
              <a:fillRect/>
            </a:stretch>
          </a:blipFill>
        </p:spPr>
      </p:sp>
      <p:sp>
        <p:nvSpPr>
          <p:cNvPr id="18" name="Freeform 18"/>
          <p:cNvSpPr/>
          <p:nvPr/>
        </p:nvSpPr>
        <p:spPr>
          <a:xfrm>
            <a:off x="852735" y="719851"/>
            <a:ext cx="358463" cy="235643"/>
          </a:xfrm>
          <a:custGeom>
            <a:avLst/>
            <a:gdLst/>
            <a:ahLst/>
            <a:cxnLst/>
            <a:rect l="l" t="t" r="r" b="b"/>
            <a:pathLst>
              <a:path w="358463" h="235643">
                <a:moveTo>
                  <a:pt x="0" y="0"/>
                </a:moveTo>
                <a:lnTo>
                  <a:pt x="358463" y="0"/>
                </a:lnTo>
                <a:lnTo>
                  <a:pt x="358463" y="235643"/>
                </a:lnTo>
                <a:lnTo>
                  <a:pt x="0" y="235643"/>
                </a:lnTo>
                <a:lnTo>
                  <a:pt x="0" y="0"/>
                </a:lnTo>
                <a:close/>
              </a:path>
            </a:pathLst>
          </a:custGeom>
          <a:blipFill>
            <a:blip r:embed="rId11">
              <a:extLst>
                <a:ext uri="{96DAC541-7B7A-43D3-8B79-37D633B846F1}">
                  <asvg:svgBlip xmlns:asvg="http://schemas.microsoft.com/office/drawing/2016/SVG/main" xmlns="" r:embed="rId12"/>
                </a:ext>
              </a:extLst>
            </a:blip>
            <a:stretch>
              <a:fillRect/>
            </a:stretch>
          </a:blipFill>
        </p:spPr>
      </p:sp>
      <p:sp>
        <p:nvSpPr>
          <p:cNvPr id="19" name="TextBox 19"/>
          <p:cNvSpPr txBox="1"/>
          <p:nvPr/>
        </p:nvSpPr>
        <p:spPr>
          <a:xfrm>
            <a:off x="1297225" y="691276"/>
            <a:ext cx="1022123" cy="264218"/>
          </a:xfrm>
          <a:prstGeom prst="rect">
            <a:avLst/>
          </a:prstGeom>
        </p:spPr>
        <p:txBody>
          <a:bodyPr lIns="0" tIns="0" rIns="0" bIns="0" rtlCol="0" anchor="t">
            <a:spAutoFit/>
          </a:bodyPr>
          <a:lstStyle/>
          <a:p>
            <a:pPr algn="l">
              <a:lnSpc>
                <a:spcPts val="2240"/>
              </a:lnSpc>
              <a:spcBef>
                <a:spcPct val="0"/>
              </a:spcBef>
            </a:pPr>
            <a:r>
              <a:rPr lang="en-US" sz="1600" b="1" spc="-64">
                <a:solidFill>
                  <a:srgbClr val="171C20"/>
                </a:solidFill>
                <a:latin typeface="Montserrat Bold"/>
                <a:ea typeface="Montserrat Bold"/>
                <a:cs typeface="Montserrat Bold"/>
                <a:sym typeface="Montserrat Bold"/>
              </a:rPr>
              <a:t>Fauget</a:t>
            </a:r>
          </a:p>
        </p:txBody>
      </p:sp>
      <p:grpSp>
        <p:nvGrpSpPr>
          <p:cNvPr id="20" name="Group 20"/>
          <p:cNvGrpSpPr/>
          <p:nvPr/>
        </p:nvGrpSpPr>
        <p:grpSpPr>
          <a:xfrm>
            <a:off x="2036025" y="872188"/>
            <a:ext cx="39377" cy="39377"/>
            <a:chOff x="0" y="0"/>
            <a:chExt cx="812800" cy="812800"/>
          </a:xfrm>
        </p:grpSpPr>
        <p:sp>
          <p:nvSpPr>
            <p:cNvPr id="21" name="Freeform 21"/>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5C9B4"/>
            </a:solidFill>
          </p:spPr>
        </p:sp>
        <p:sp>
          <p:nvSpPr>
            <p:cNvPr id="22" name="TextBox 22"/>
            <p:cNvSpPr txBox="1"/>
            <p:nvPr/>
          </p:nvSpPr>
          <p:spPr>
            <a:xfrm>
              <a:off x="76200" y="38100"/>
              <a:ext cx="660400" cy="698500"/>
            </a:xfrm>
            <a:prstGeom prst="rect">
              <a:avLst/>
            </a:prstGeom>
          </p:spPr>
          <p:txBody>
            <a:bodyPr lIns="74078" tIns="74078" rIns="74078" bIns="74078" rtlCol="0" anchor="ctr"/>
            <a:lstStyle/>
            <a:p>
              <a:pPr algn="ctr">
                <a:lnSpc>
                  <a:spcPts val="2659"/>
                </a:lnSpc>
              </a:pPr>
              <a:endParaRPr/>
            </a:p>
          </p:txBody>
        </p:sp>
      </p:grpSp>
      <p:sp>
        <p:nvSpPr>
          <p:cNvPr id="23" name="Freeform 23"/>
          <p:cNvSpPr/>
          <p:nvPr/>
        </p:nvSpPr>
        <p:spPr>
          <a:xfrm>
            <a:off x="16997119" y="693219"/>
            <a:ext cx="433631" cy="288907"/>
          </a:xfrm>
          <a:custGeom>
            <a:avLst/>
            <a:gdLst/>
            <a:ahLst/>
            <a:cxnLst/>
            <a:rect l="l" t="t" r="r" b="b"/>
            <a:pathLst>
              <a:path w="433631" h="288907">
                <a:moveTo>
                  <a:pt x="0" y="0"/>
                </a:moveTo>
                <a:lnTo>
                  <a:pt x="433631" y="0"/>
                </a:lnTo>
                <a:lnTo>
                  <a:pt x="433631" y="288906"/>
                </a:lnTo>
                <a:lnTo>
                  <a:pt x="0" y="288906"/>
                </a:lnTo>
                <a:lnTo>
                  <a:pt x="0" y="0"/>
                </a:lnTo>
                <a:close/>
              </a:path>
            </a:pathLst>
          </a:custGeom>
          <a:blipFill>
            <a:blip r:embed="rId13">
              <a:extLst>
                <a:ext uri="{96DAC541-7B7A-43D3-8B79-37D633B846F1}">
                  <asvg:svgBlip xmlns:asvg="http://schemas.microsoft.com/office/drawing/2016/SVG/main" xmlns="" r:embed="rId14"/>
                </a:ext>
              </a:extLst>
            </a:blip>
            <a:stretch>
              <a:fillRect/>
            </a:stretch>
          </a:blipFill>
        </p:spPr>
      </p:sp>
      <p:sp>
        <p:nvSpPr>
          <p:cNvPr id="31" name="TextBox 31"/>
          <p:cNvSpPr txBox="1"/>
          <p:nvPr/>
        </p:nvSpPr>
        <p:spPr>
          <a:xfrm>
            <a:off x="6934200" y="1485900"/>
            <a:ext cx="10820400" cy="7767255"/>
          </a:xfrm>
          <a:prstGeom prst="rect">
            <a:avLst/>
          </a:prstGeom>
        </p:spPr>
        <p:txBody>
          <a:bodyPr wrap="square" lIns="0" tIns="0" rIns="0" bIns="0" rtlCol="0" anchor="t">
            <a:spAutoFit/>
          </a:bodyPr>
          <a:lstStyle/>
          <a:p>
            <a:pPr algn="just">
              <a:lnSpc>
                <a:spcPct val="150000"/>
              </a:lnSpc>
              <a:spcBef>
                <a:spcPct val="0"/>
              </a:spcBef>
            </a:pPr>
            <a:r>
              <a:rPr lang="en-US" sz="2103" spc="-29" dirty="0">
                <a:solidFill>
                  <a:srgbClr val="171C20"/>
                </a:solidFill>
                <a:latin typeface="Poppins"/>
                <a:ea typeface="Poppins"/>
                <a:cs typeface="Poppins"/>
                <a:sym typeface="Poppins"/>
              </a:rPr>
              <a:t>COPD is a major long-term health condition that affects the lungs and significantly impacts daily life, particularly in older adults and people with a history of smoking. It develops gradually over time and often leads to worsening breathing difficulties, reduced physical activity, and frequent hospital admissions if not properly managed. Because COPD is progressive and often linked with other chronic illnesses, it requires continuous monitoring, </a:t>
            </a:r>
            <a:r>
              <a:rPr lang="en-US" sz="2103" spc="-29" dirty="0" err="1">
                <a:solidFill>
                  <a:srgbClr val="171C20"/>
                </a:solidFill>
                <a:latin typeface="Poppins"/>
                <a:ea typeface="Poppins"/>
                <a:cs typeface="Poppins"/>
                <a:sym typeface="Poppins"/>
              </a:rPr>
              <a:t>personalised</a:t>
            </a:r>
            <a:r>
              <a:rPr lang="en-US" sz="2103" spc="-29" dirty="0">
                <a:solidFill>
                  <a:srgbClr val="171C20"/>
                </a:solidFill>
                <a:latin typeface="Poppins"/>
                <a:ea typeface="Poppins"/>
                <a:cs typeface="Poppins"/>
                <a:sym typeface="Poppins"/>
              </a:rPr>
              <a:t> treatment, and coordinated care to improve quality of life and reduce complications (NHS England, 2026; GOLD, 2025)..</a:t>
            </a:r>
            <a:endParaRPr lang="en-US" sz="2103" spc="-29" dirty="0" smtClean="0">
              <a:solidFill>
                <a:srgbClr val="171C20"/>
              </a:solidFill>
              <a:latin typeface="Poppins"/>
              <a:ea typeface="Poppins"/>
              <a:cs typeface="Poppins"/>
              <a:sym typeface="Poppins"/>
            </a:endParaRPr>
          </a:p>
          <a:p>
            <a:pPr algn="just">
              <a:lnSpc>
                <a:spcPct val="150000"/>
              </a:lnSpc>
              <a:spcBef>
                <a:spcPct val="0"/>
              </a:spcBef>
            </a:pPr>
            <a:r>
              <a:rPr lang="en-US" sz="2103" b="1" spc="-29" dirty="0" err="1" smtClean="0">
                <a:solidFill>
                  <a:srgbClr val="171C20"/>
                </a:solidFill>
                <a:latin typeface="Poppins"/>
                <a:ea typeface="Poppins"/>
                <a:cs typeface="Poppins"/>
                <a:sym typeface="Poppins"/>
              </a:rPr>
              <a:t>Aetiology</a:t>
            </a:r>
            <a:r>
              <a:rPr lang="en-US" sz="2103" b="1" spc="-29" dirty="0" smtClean="0">
                <a:solidFill>
                  <a:srgbClr val="171C20"/>
                </a:solidFill>
                <a:latin typeface="Poppins"/>
                <a:ea typeface="Poppins"/>
                <a:cs typeface="Poppins"/>
                <a:sym typeface="Poppins"/>
              </a:rPr>
              <a:t>:</a:t>
            </a:r>
          </a:p>
          <a:p>
            <a:pPr algn="just">
              <a:lnSpc>
                <a:spcPct val="150000"/>
              </a:lnSpc>
              <a:spcBef>
                <a:spcPct val="0"/>
              </a:spcBef>
            </a:pPr>
            <a:r>
              <a:rPr lang="en-US" sz="2103" spc="-29" dirty="0" smtClean="0">
                <a:solidFill>
                  <a:srgbClr val="171C20"/>
                </a:solidFill>
                <a:latin typeface="Poppins"/>
                <a:ea typeface="Poppins"/>
                <a:cs typeface="Poppins"/>
                <a:sym typeface="Poppins"/>
              </a:rPr>
              <a:t>Major </a:t>
            </a:r>
            <a:r>
              <a:rPr lang="en-US" sz="2103" spc="-29" dirty="0">
                <a:solidFill>
                  <a:srgbClr val="171C20"/>
                </a:solidFill>
                <a:latin typeface="Poppins"/>
                <a:ea typeface="Poppins"/>
                <a:cs typeface="Poppins"/>
                <a:sym typeface="Poppins"/>
              </a:rPr>
              <a:t>causes include tobacco smoking, air pollution exposure, occupational dusts and genetic factors such as alpha‑1 antitrypsin deficiency (Medical GSK, 2026</a:t>
            </a:r>
            <a:r>
              <a:rPr lang="en-US" sz="2103" spc="-29" dirty="0" smtClean="0">
                <a:solidFill>
                  <a:srgbClr val="171C20"/>
                </a:solidFill>
                <a:latin typeface="Poppins"/>
                <a:ea typeface="Poppins"/>
                <a:cs typeface="Poppins"/>
                <a:sym typeface="Poppins"/>
              </a:rPr>
              <a:t>).</a:t>
            </a:r>
          </a:p>
          <a:p>
            <a:pPr algn="just">
              <a:lnSpc>
                <a:spcPct val="150000"/>
              </a:lnSpc>
              <a:spcBef>
                <a:spcPct val="0"/>
              </a:spcBef>
            </a:pPr>
            <a:r>
              <a:rPr lang="en-US" sz="2103" b="1" spc="-29" dirty="0" smtClean="0">
                <a:solidFill>
                  <a:srgbClr val="171C20"/>
                </a:solidFill>
                <a:latin typeface="Poppins"/>
                <a:ea typeface="Poppins"/>
                <a:cs typeface="Poppins"/>
                <a:sym typeface="Poppins"/>
              </a:rPr>
              <a:t>Symptoms:</a:t>
            </a:r>
          </a:p>
          <a:p>
            <a:pPr marL="342900" indent="-342900" algn="just">
              <a:lnSpc>
                <a:spcPct val="150000"/>
              </a:lnSpc>
              <a:spcBef>
                <a:spcPct val="0"/>
              </a:spcBef>
              <a:buFont typeface="Wingdings" panose="05000000000000000000" pitchFamily="2" charset="2"/>
              <a:buChar char="Ø"/>
            </a:pPr>
            <a:r>
              <a:rPr lang="en-US" sz="2103" spc="-29" dirty="0">
                <a:solidFill>
                  <a:srgbClr val="171C20"/>
                </a:solidFill>
                <a:latin typeface="Poppins"/>
                <a:ea typeface="Poppins"/>
                <a:cs typeface="Poppins"/>
                <a:sym typeface="Poppins"/>
              </a:rPr>
              <a:t>Breathlessness (GOLD, 2025</a:t>
            </a:r>
            <a:r>
              <a:rPr lang="en-US" sz="2103" spc="-29" dirty="0" smtClean="0">
                <a:solidFill>
                  <a:srgbClr val="171C20"/>
                </a:solidFill>
                <a:latin typeface="Poppins"/>
                <a:ea typeface="Poppins"/>
                <a:cs typeface="Poppins"/>
                <a:sym typeface="Poppins"/>
              </a:rPr>
              <a:t>)</a:t>
            </a:r>
          </a:p>
          <a:p>
            <a:pPr marL="342900" indent="-342900" algn="just">
              <a:lnSpc>
                <a:spcPct val="150000"/>
              </a:lnSpc>
              <a:spcBef>
                <a:spcPct val="0"/>
              </a:spcBef>
              <a:buFont typeface="Wingdings" panose="05000000000000000000" pitchFamily="2" charset="2"/>
              <a:buChar char="Ø"/>
            </a:pPr>
            <a:r>
              <a:rPr lang="en-US" sz="2103" spc="-29" dirty="0" smtClean="0">
                <a:solidFill>
                  <a:srgbClr val="171C20"/>
                </a:solidFill>
                <a:latin typeface="Poppins"/>
                <a:ea typeface="Poppins"/>
                <a:cs typeface="Poppins"/>
                <a:sym typeface="Poppins"/>
              </a:rPr>
              <a:t>Chronic </a:t>
            </a:r>
            <a:r>
              <a:rPr lang="en-US" sz="2103" spc="-29" dirty="0">
                <a:solidFill>
                  <a:srgbClr val="171C20"/>
                </a:solidFill>
                <a:latin typeface="Poppins"/>
                <a:ea typeface="Poppins"/>
                <a:cs typeface="Poppins"/>
                <a:sym typeface="Poppins"/>
              </a:rPr>
              <a:t>cough (NHS England, 2026</a:t>
            </a:r>
            <a:r>
              <a:rPr lang="en-US" sz="2103" spc="-29" dirty="0" smtClean="0">
                <a:solidFill>
                  <a:srgbClr val="171C20"/>
                </a:solidFill>
                <a:latin typeface="Poppins"/>
                <a:ea typeface="Poppins"/>
                <a:cs typeface="Poppins"/>
                <a:sym typeface="Poppins"/>
              </a:rPr>
              <a:t>)</a:t>
            </a:r>
          </a:p>
          <a:p>
            <a:pPr marL="342900" indent="-342900" algn="just">
              <a:lnSpc>
                <a:spcPct val="150000"/>
              </a:lnSpc>
              <a:spcBef>
                <a:spcPct val="0"/>
              </a:spcBef>
              <a:buFont typeface="Wingdings" panose="05000000000000000000" pitchFamily="2" charset="2"/>
              <a:buChar char="Ø"/>
            </a:pPr>
            <a:r>
              <a:rPr lang="en-US" sz="2103" spc="-29" dirty="0" smtClean="0">
                <a:solidFill>
                  <a:srgbClr val="171C20"/>
                </a:solidFill>
                <a:latin typeface="Poppins"/>
                <a:ea typeface="Poppins"/>
                <a:cs typeface="Poppins"/>
                <a:sym typeface="Poppins"/>
              </a:rPr>
              <a:t>Frequent </a:t>
            </a:r>
            <a:r>
              <a:rPr lang="en-US" sz="2103" spc="-29" dirty="0">
                <a:solidFill>
                  <a:srgbClr val="171C20"/>
                </a:solidFill>
                <a:latin typeface="Poppins"/>
                <a:ea typeface="Poppins"/>
                <a:cs typeface="Poppins"/>
                <a:sym typeface="Poppins"/>
              </a:rPr>
              <a:t>respiratory infections (WHO, 2024</a:t>
            </a:r>
            <a:r>
              <a:rPr lang="en-US" sz="2103" spc="-29" dirty="0" smtClean="0">
                <a:solidFill>
                  <a:srgbClr val="171C20"/>
                </a:solidFill>
                <a:latin typeface="Poppins"/>
                <a:ea typeface="Poppins"/>
                <a:cs typeface="Poppins"/>
                <a:sym typeface="Poppins"/>
              </a:rPr>
              <a:t>)</a:t>
            </a:r>
          </a:p>
          <a:p>
            <a:pPr marL="342900" indent="-342900" algn="just">
              <a:lnSpc>
                <a:spcPct val="150000"/>
              </a:lnSpc>
              <a:spcBef>
                <a:spcPct val="0"/>
              </a:spcBef>
              <a:buFont typeface="Wingdings" panose="05000000000000000000" pitchFamily="2" charset="2"/>
              <a:buChar char="Ø"/>
            </a:pPr>
            <a:r>
              <a:rPr lang="en-US" sz="2103" spc="-29" dirty="0" smtClean="0">
                <a:solidFill>
                  <a:srgbClr val="171C20"/>
                </a:solidFill>
                <a:latin typeface="Poppins"/>
                <a:ea typeface="Poppins"/>
                <a:cs typeface="Poppins"/>
                <a:sym typeface="Poppins"/>
              </a:rPr>
              <a:t>Fatigue </a:t>
            </a:r>
            <a:r>
              <a:rPr lang="en-US" sz="2103" spc="-29" dirty="0">
                <a:solidFill>
                  <a:srgbClr val="171C20"/>
                </a:solidFill>
                <a:latin typeface="Poppins"/>
                <a:ea typeface="Poppins"/>
                <a:cs typeface="Poppins"/>
                <a:sym typeface="Poppins"/>
              </a:rPr>
              <a:t>(GOLD, 2025)</a:t>
            </a:r>
          </a:p>
        </p:txBody>
      </p:sp>
      <p:sp>
        <p:nvSpPr>
          <p:cNvPr id="45" name="Rectangle 44"/>
          <p:cNvSpPr/>
          <p:nvPr/>
        </p:nvSpPr>
        <p:spPr>
          <a:xfrm>
            <a:off x="7848600" y="495300"/>
            <a:ext cx="5472204" cy="923330"/>
          </a:xfrm>
          <a:prstGeom prst="rect">
            <a:avLst/>
          </a:prstGeom>
        </p:spPr>
        <p:txBody>
          <a:bodyPr wrap="none">
            <a:spAutoFit/>
          </a:bodyPr>
          <a:lstStyle/>
          <a:p>
            <a:pPr algn="just"/>
            <a:r>
              <a:rPr lang="en-GB" sz="5400" b="1" dirty="0"/>
              <a:t>Overview of COPD</a:t>
            </a:r>
          </a:p>
        </p:txBody>
      </p:sp>
      <p:pic>
        <p:nvPicPr>
          <p:cNvPr id="6" name="Picture 5"/>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152400" y="1714500"/>
            <a:ext cx="6451988" cy="6400800"/>
          </a:xfrm>
          <a:prstGeom prst="rect">
            <a:avLst/>
          </a:prstGeom>
        </p:spPr>
      </p:pic>
      <p:sp>
        <p:nvSpPr>
          <p:cNvPr id="7" name="Rectangle 6"/>
          <p:cNvSpPr/>
          <p:nvPr/>
        </p:nvSpPr>
        <p:spPr>
          <a:xfrm>
            <a:off x="228600" y="8267700"/>
            <a:ext cx="5626861" cy="400110"/>
          </a:xfrm>
          <a:prstGeom prst="rect">
            <a:avLst/>
          </a:prstGeom>
        </p:spPr>
        <p:txBody>
          <a:bodyPr wrap="none">
            <a:spAutoFit/>
          </a:bodyPr>
          <a:lstStyle/>
          <a:p>
            <a:r>
              <a:rPr lang="en-GB" sz="2000" b="1" dirty="0" smtClean="0">
                <a:latin typeface="Poppins" panose="020B0604020202020204" charset="0"/>
                <a:cs typeface="Poppins" panose="020B0604020202020204" charset="0"/>
              </a:rPr>
              <a:t>Sources- World </a:t>
            </a:r>
            <a:r>
              <a:rPr lang="en-GB" sz="2000" b="1" dirty="0">
                <a:latin typeface="Poppins" panose="020B0604020202020204" charset="0"/>
                <a:cs typeface="Poppins" panose="020B0604020202020204" charset="0"/>
              </a:rPr>
              <a:t>Health Organization, 2024)</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931620" flipH="1">
            <a:off x="5277259" y="-6466118"/>
            <a:ext cx="5404519" cy="10214726"/>
          </a:xfrm>
          <a:custGeom>
            <a:avLst/>
            <a:gdLst/>
            <a:ahLst/>
            <a:cxnLst/>
            <a:rect l="l" t="t" r="r" b="b"/>
            <a:pathLst>
              <a:path w="5404519" h="10214726">
                <a:moveTo>
                  <a:pt x="5404519" y="0"/>
                </a:moveTo>
                <a:lnTo>
                  <a:pt x="0" y="0"/>
                </a:lnTo>
                <a:lnTo>
                  <a:pt x="0" y="10214726"/>
                </a:lnTo>
                <a:lnTo>
                  <a:pt x="5404519" y="10214726"/>
                </a:lnTo>
                <a:lnTo>
                  <a:pt x="5404519" y="0"/>
                </a:lnTo>
                <a:close/>
              </a:path>
            </a:pathLst>
          </a:custGeom>
          <a:blipFill>
            <a:blip r:embed="rId3">
              <a:alphaModFix amt="50000"/>
              <a:extLst>
                <a:ext uri="{96DAC541-7B7A-43D3-8B79-37D633B846F1}">
                  <asvg:svgBlip xmlns:asvg="http://schemas.microsoft.com/office/drawing/2016/SVG/main" xmlns="" r:embed="rId4"/>
                </a:ext>
              </a:extLst>
            </a:blip>
            <a:stretch>
              <a:fillRect/>
            </a:stretch>
          </a:blipFill>
        </p:spPr>
      </p:sp>
      <p:grpSp>
        <p:nvGrpSpPr>
          <p:cNvPr id="3" name="Group 3"/>
          <p:cNvGrpSpPr/>
          <p:nvPr/>
        </p:nvGrpSpPr>
        <p:grpSpPr>
          <a:xfrm>
            <a:off x="12283342" y="-1659732"/>
            <a:ext cx="7847157" cy="7847157"/>
            <a:chOff x="0" y="0"/>
            <a:chExt cx="812800" cy="812800"/>
          </a:xfrm>
        </p:grpSpPr>
        <p:sp>
          <p:nvSpPr>
            <p:cNvPr id="4" name="Freeform 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5C9B4"/>
            </a:solidFill>
            <a:ln cap="sq">
              <a:noFill/>
              <a:prstDash val="solid"/>
              <a:miter/>
            </a:ln>
          </p:spPr>
        </p:sp>
        <p:sp>
          <p:nvSpPr>
            <p:cNvPr id="5" name="TextBox 5"/>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10" name="Freeform 10"/>
          <p:cNvSpPr/>
          <p:nvPr/>
        </p:nvSpPr>
        <p:spPr>
          <a:xfrm rot="-823344">
            <a:off x="1104594" y="8474105"/>
            <a:ext cx="920651" cy="920651"/>
          </a:xfrm>
          <a:custGeom>
            <a:avLst/>
            <a:gdLst/>
            <a:ahLst/>
            <a:cxnLst/>
            <a:rect l="l" t="t" r="r" b="b"/>
            <a:pathLst>
              <a:path w="920651" h="920651">
                <a:moveTo>
                  <a:pt x="0" y="0"/>
                </a:moveTo>
                <a:lnTo>
                  <a:pt x="920650" y="0"/>
                </a:lnTo>
                <a:lnTo>
                  <a:pt x="920650" y="920651"/>
                </a:lnTo>
                <a:lnTo>
                  <a:pt x="0" y="920651"/>
                </a:lnTo>
                <a:lnTo>
                  <a:pt x="0" y="0"/>
                </a:lnTo>
                <a:close/>
              </a:path>
            </a:pathLst>
          </a:custGeom>
          <a:blipFill>
            <a:blip r:embed="rId5">
              <a:extLst>
                <a:ext uri="{96DAC541-7B7A-43D3-8B79-37D633B846F1}">
                  <asvg:svgBlip xmlns:asvg="http://schemas.microsoft.com/office/drawing/2016/SVG/main" xmlns="" r:embed="rId8"/>
                </a:ext>
              </a:extLst>
            </a:blip>
            <a:stretch>
              <a:fillRect/>
            </a:stretch>
          </a:blipFill>
        </p:spPr>
      </p:sp>
      <p:sp>
        <p:nvSpPr>
          <p:cNvPr id="11" name="Freeform 11"/>
          <p:cNvSpPr/>
          <p:nvPr/>
        </p:nvSpPr>
        <p:spPr>
          <a:xfrm rot="-823344">
            <a:off x="910693" y="8794041"/>
            <a:ext cx="920651" cy="920651"/>
          </a:xfrm>
          <a:custGeom>
            <a:avLst/>
            <a:gdLst/>
            <a:ahLst/>
            <a:cxnLst/>
            <a:rect l="l" t="t" r="r" b="b"/>
            <a:pathLst>
              <a:path w="920651" h="920651">
                <a:moveTo>
                  <a:pt x="0" y="0"/>
                </a:moveTo>
                <a:lnTo>
                  <a:pt x="920650" y="0"/>
                </a:lnTo>
                <a:lnTo>
                  <a:pt x="920650" y="920651"/>
                </a:lnTo>
                <a:lnTo>
                  <a:pt x="0" y="920651"/>
                </a:lnTo>
                <a:lnTo>
                  <a:pt x="0" y="0"/>
                </a:lnTo>
                <a:close/>
              </a:path>
            </a:pathLst>
          </a:custGeom>
          <a:blipFill>
            <a:blip r:embed="rId9">
              <a:extLst>
                <a:ext uri="{96DAC541-7B7A-43D3-8B79-37D633B846F1}">
                  <asvg:svgBlip xmlns:asvg="http://schemas.microsoft.com/office/drawing/2016/SVG/main" xmlns="" r:embed="rId10"/>
                </a:ext>
              </a:extLst>
            </a:blip>
            <a:stretch>
              <a:fillRect/>
            </a:stretch>
          </a:blipFill>
        </p:spPr>
      </p:sp>
      <p:grpSp>
        <p:nvGrpSpPr>
          <p:cNvPr id="12" name="Group 12"/>
          <p:cNvGrpSpPr/>
          <p:nvPr/>
        </p:nvGrpSpPr>
        <p:grpSpPr>
          <a:xfrm>
            <a:off x="7679121" y="6326980"/>
            <a:ext cx="474357" cy="474357"/>
            <a:chOff x="0" y="0"/>
            <a:chExt cx="812800" cy="812800"/>
          </a:xfrm>
        </p:grpSpPr>
        <p:sp>
          <p:nvSpPr>
            <p:cNvPr id="13" name="Freeform 1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ED665"/>
            </a:solidFill>
          </p:spPr>
        </p:sp>
        <p:sp>
          <p:nvSpPr>
            <p:cNvPr id="14" name="TextBox 14"/>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grpSp>
        <p:nvGrpSpPr>
          <p:cNvPr id="15" name="Group 15"/>
          <p:cNvGrpSpPr/>
          <p:nvPr/>
        </p:nvGrpSpPr>
        <p:grpSpPr>
          <a:xfrm>
            <a:off x="11267812" y="1182423"/>
            <a:ext cx="300229" cy="300229"/>
            <a:chOff x="0" y="0"/>
            <a:chExt cx="812800" cy="812800"/>
          </a:xfrm>
        </p:grpSpPr>
        <p:sp>
          <p:nvSpPr>
            <p:cNvPr id="16" name="Freeform 1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ED665"/>
            </a:solidFill>
          </p:spPr>
        </p:sp>
        <p:sp>
          <p:nvSpPr>
            <p:cNvPr id="17" name="TextBox 17"/>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18" name="Freeform 18"/>
          <p:cNvSpPr/>
          <p:nvPr/>
        </p:nvSpPr>
        <p:spPr>
          <a:xfrm>
            <a:off x="852735" y="719851"/>
            <a:ext cx="358463" cy="235643"/>
          </a:xfrm>
          <a:custGeom>
            <a:avLst/>
            <a:gdLst/>
            <a:ahLst/>
            <a:cxnLst/>
            <a:rect l="l" t="t" r="r" b="b"/>
            <a:pathLst>
              <a:path w="358463" h="235643">
                <a:moveTo>
                  <a:pt x="0" y="0"/>
                </a:moveTo>
                <a:lnTo>
                  <a:pt x="358463" y="0"/>
                </a:lnTo>
                <a:lnTo>
                  <a:pt x="358463" y="235643"/>
                </a:lnTo>
                <a:lnTo>
                  <a:pt x="0" y="235643"/>
                </a:lnTo>
                <a:lnTo>
                  <a:pt x="0" y="0"/>
                </a:lnTo>
                <a:close/>
              </a:path>
            </a:pathLst>
          </a:custGeom>
          <a:blipFill>
            <a:blip r:embed="rId11">
              <a:extLst>
                <a:ext uri="{96DAC541-7B7A-43D3-8B79-37D633B846F1}">
                  <asvg:svgBlip xmlns:asvg="http://schemas.microsoft.com/office/drawing/2016/SVG/main" xmlns="" r:embed="rId12"/>
                </a:ext>
              </a:extLst>
            </a:blip>
            <a:stretch>
              <a:fillRect/>
            </a:stretch>
          </a:blipFill>
        </p:spPr>
      </p:sp>
      <p:sp>
        <p:nvSpPr>
          <p:cNvPr id="19" name="TextBox 19"/>
          <p:cNvSpPr txBox="1"/>
          <p:nvPr/>
        </p:nvSpPr>
        <p:spPr>
          <a:xfrm>
            <a:off x="1297225" y="691276"/>
            <a:ext cx="1022123" cy="264218"/>
          </a:xfrm>
          <a:prstGeom prst="rect">
            <a:avLst/>
          </a:prstGeom>
        </p:spPr>
        <p:txBody>
          <a:bodyPr lIns="0" tIns="0" rIns="0" bIns="0" rtlCol="0" anchor="t">
            <a:spAutoFit/>
          </a:bodyPr>
          <a:lstStyle/>
          <a:p>
            <a:pPr algn="l">
              <a:lnSpc>
                <a:spcPts val="2240"/>
              </a:lnSpc>
              <a:spcBef>
                <a:spcPct val="0"/>
              </a:spcBef>
            </a:pPr>
            <a:r>
              <a:rPr lang="en-US" sz="1600" b="1" spc="-64">
                <a:solidFill>
                  <a:srgbClr val="171C20"/>
                </a:solidFill>
                <a:latin typeface="Montserrat Bold"/>
                <a:ea typeface="Montserrat Bold"/>
                <a:cs typeface="Montserrat Bold"/>
                <a:sym typeface="Montserrat Bold"/>
              </a:rPr>
              <a:t>Fauget</a:t>
            </a:r>
          </a:p>
        </p:txBody>
      </p:sp>
      <p:grpSp>
        <p:nvGrpSpPr>
          <p:cNvPr id="20" name="Group 20"/>
          <p:cNvGrpSpPr/>
          <p:nvPr/>
        </p:nvGrpSpPr>
        <p:grpSpPr>
          <a:xfrm>
            <a:off x="2036025" y="872188"/>
            <a:ext cx="39377" cy="39377"/>
            <a:chOff x="0" y="0"/>
            <a:chExt cx="812800" cy="812800"/>
          </a:xfrm>
        </p:grpSpPr>
        <p:sp>
          <p:nvSpPr>
            <p:cNvPr id="21" name="Freeform 21"/>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5C9B4"/>
            </a:solidFill>
          </p:spPr>
        </p:sp>
        <p:sp>
          <p:nvSpPr>
            <p:cNvPr id="22" name="TextBox 22"/>
            <p:cNvSpPr txBox="1"/>
            <p:nvPr/>
          </p:nvSpPr>
          <p:spPr>
            <a:xfrm>
              <a:off x="76200" y="38100"/>
              <a:ext cx="660400" cy="698500"/>
            </a:xfrm>
            <a:prstGeom prst="rect">
              <a:avLst/>
            </a:prstGeom>
          </p:spPr>
          <p:txBody>
            <a:bodyPr lIns="74078" tIns="74078" rIns="74078" bIns="74078" rtlCol="0" anchor="ctr"/>
            <a:lstStyle/>
            <a:p>
              <a:pPr algn="ctr">
                <a:lnSpc>
                  <a:spcPts val="2659"/>
                </a:lnSpc>
              </a:pPr>
              <a:endParaRPr/>
            </a:p>
          </p:txBody>
        </p:sp>
      </p:grpSp>
      <p:sp>
        <p:nvSpPr>
          <p:cNvPr id="23" name="Freeform 23"/>
          <p:cNvSpPr/>
          <p:nvPr/>
        </p:nvSpPr>
        <p:spPr>
          <a:xfrm>
            <a:off x="16997119" y="693219"/>
            <a:ext cx="433631" cy="288907"/>
          </a:xfrm>
          <a:custGeom>
            <a:avLst/>
            <a:gdLst/>
            <a:ahLst/>
            <a:cxnLst/>
            <a:rect l="l" t="t" r="r" b="b"/>
            <a:pathLst>
              <a:path w="433631" h="288907">
                <a:moveTo>
                  <a:pt x="0" y="0"/>
                </a:moveTo>
                <a:lnTo>
                  <a:pt x="433631" y="0"/>
                </a:lnTo>
                <a:lnTo>
                  <a:pt x="433631" y="288906"/>
                </a:lnTo>
                <a:lnTo>
                  <a:pt x="0" y="288906"/>
                </a:lnTo>
                <a:lnTo>
                  <a:pt x="0" y="0"/>
                </a:lnTo>
                <a:close/>
              </a:path>
            </a:pathLst>
          </a:custGeom>
          <a:blipFill>
            <a:blip r:embed="rId13">
              <a:extLst>
                <a:ext uri="{96DAC541-7B7A-43D3-8B79-37D633B846F1}">
                  <asvg:svgBlip xmlns:asvg="http://schemas.microsoft.com/office/drawing/2016/SVG/main" xmlns="" r:embed="rId14"/>
                </a:ext>
              </a:extLst>
            </a:blip>
            <a:stretch>
              <a:fillRect/>
            </a:stretch>
          </a:blipFill>
        </p:spPr>
      </p:sp>
      <p:sp>
        <p:nvSpPr>
          <p:cNvPr id="24" name="TextBox 24"/>
          <p:cNvSpPr txBox="1"/>
          <p:nvPr/>
        </p:nvSpPr>
        <p:spPr>
          <a:xfrm>
            <a:off x="1905000" y="1181100"/>
            <a:ext cx="8458200" cy="1436291"/>
          </a:xfrm>
          <a:prstGeom prst="rect">
            <a:avLst/>
          </a:prstGeom>
        </p:spPr>
        <p:txBody>
          <a:bodyPr wrap="square" lIns="0" tIns="0" rIns="0" bIns="0" rtlCol="0" anchor="t">
            <a:spAutoFit/>
          </a:bodyPr>
          <a:lstStyle/>
          <a:p>
            <a:pPr>
              <a:lnSpc>
                <a:spcPts val="5567"/>
              </a:lnSpc>
            </a:pPr>
            <a:r>
              <a:rPr lang="en-US" sz="4800" b="1" spc="-67" dirty="0">
                <a:solidFill>
                  <a:srgbClr val="85C9B4"/>
                </a:solidFill>
                <a:latin typeface="Poppins Semi-Bold"/>
                <a:ea typeface="Poppins Semi-Bold"/>
                <a:cs typeface="Poppins Semi-Bold"/>
                <a:sym typeface="Poppins Semi-Bold"/>
              </a:rPr>
              <a:t>Prevalence in the UK and Worldwide</a:t>
            </a:r>
          </a:p>
        </p:txBody>
      </p:sp>
      <p:sp>
        <p:nvSpPr>
          <p:cNvPr id="25" name="TextBox 25"/>
          <p:cNvSpPr txBox="1"/>
          <p:nvPr/>
        </p:nvSpPr>
        <p:spPr>
          <a:xfrm>
            <a:off x="1143000" y="3009900"/>
            <a:ext cx="9525000" cy="6647974"/>
          </a:xfrm>
          <a:prstGeom prst="rect">
            <a:avLst/>
          </a:prstGeom>
        </p:spPr>
        <p:txBody>
          <a:bodyPr wrap="square" lIns="0" tIns="0" rIns="0" bIns="0" rtlCol="0" anchor="t">
            <a:spAutoFit/>
          </a:bodyPr>
          <a:lstStyle/>
          <a:p>
            <a:pPr marL="285750" indent="-285750" algn="just">
              <a:lnSpc>
                <a:spcPct val="150000"/>
              </a:lnSpc>
              <a:buFont typeface="Arial" panose="020B0604020202020204" pitchFamily="34" charset="0"/>
              <a:buChar char="•"/>
            </a:pPr>
            <a:r>
              <a:rPr lang="en-US" sz="2400" dirty="0">
                <a:solidFill>
                  <a:srgbClr val="171C20"/>
                </a:solidFill>
                <a:latin typeface="Poppins"/>
                <a:ea typeface="Poppins"/>
                <a:cs typeface="Poppins"/>
                <a:sym typeface="Poppins"/>
              </a:rPr>
              <a:t>In the UK, around 3 million people are living with COPD, but many remain undiagnosed. Only about one‑third of cases are </a:t>
            </a:r>
            <a:r>
              <a:rPr lang="en-US" sz="2400" dirty="0" err="1">
                <a:solidFill>
                  <a:srgbClr val="171C20"/>
                </a:solidFill>
                <a:latin typeface="Poppins"/>
                <a:ea typeface="Poppins"/>
                <a:cs typeface="Poppins"/>
                <a:sym typeface="Poppins"/>
              </a:rPr>
              <a:t>recognised</a:t>
            </a:r>
            <a:r>
              <a:rPr lang="en-US" sz="2400" dirty="0">
                <a:solidFill>
                  <a:srgbClr val="171C20"/>
                </a:solidFill>
                <a:latin typeface="Poppins"/>
                <a:ea typeface="Poppins"/>
                <a:cs typeface="Poppins"/>
                <a:sym typeface="Poppins"/>
              </a:rPr>
              <a:t> clinically (Medical GSK, 2026</a:t>
            </a:r>
            <a:r>
              <a:rPr lang="en-US" sz="2400" dirty="0" smtClean="0">
                <a:solidFill>
                  <a:srgbClr val="171C20"/>
                </a:solidFill>
                <a:latin typeface="Poppins"/>
                <a:ea typeface="Poppins"/>
                <a:cs typeface="Poppins"/>
                <a:sym typeface="Poppins"/>
              </a:rPr>
              <a:t>).</a:t>
            </a:r>
          </a:p>
          <a:p>
            <a:pPr marL="285750" indent="-285750" algn="just">
              <a:lnSpc>
                <a:spcPct val="150000"/>
              </a:lnSpc>
              <a:buFont typeface="Arial" panose="020B0604020202020204" pitchFamily="34" charset="0"/>
              <a:buChar char="•"/>
            </a:pPr>
            <a:r>
              <a:rPr lang="en-US" sz="2400" dirty="0" smtClean="0">
                <a:solidFill>
                  <a:srgbClr val="171C20"/>
                </a:solidFill>
                <a:latin typeface="Poppins"/>
                <a:ea typeface="Poppins"/>
                <a:cs typeface="Poppins"/>
                <a:sym typeface="Poppins"/>
              </a:rPr>
              <a:t>COPD </a:t>
            </a:r>
            <a:r>
              <a:rPr lang="en-US" sz="2400" dirty="0">
                <a:solidFill>
                  <a:srgbClr val="171C20"/>
                </a:solidFill>
                <a:latin typeface="Poppins"/>
                <a:ea typeface="Poppins"/>
                <a:cs typeface="Poppins"/>
                <a:sym typeface="Poppins"/>
              </a:rPr>
              <a:t>prevalence varies across regions, with higher rates in areas of older population and socioeconomic deprivation (GOV.UK, 2025</a:t>
            </a:r>
            <a:r>
              <a:rPr lang="en-US" sz="2400" dirty="0" smtClean="0">
                <a:solidFill>
                  <a:srgbClr val="171C20"/>
                </a:solidFill>
                <a:latin typeface="Poppins"/>
                <a:ea typeface="Poppins"/>
                <a:cs typeface="Poppins"/>
                <a:sym typeface="Poppins"/>
              </a:rPr>
              <a:t>).</a:t>
            </a:r>
          </a:p>
          <a:p>
            <a:pPr algn="just">
              <a:lnSpc>
                <a:spcPct val="150000"/>
              </a:lnSpc>
            </a:pPr>
            <a:r>
              <a:rPr lang="en-US" sz="2400" dirty="0" smtClean="0">
                <a:solidFill>
                  <a:srgbClr val="171C20"/>
                </a:solidFill>
                <a:latin typeface="Poppins"/>
                <a:ea typeface="Poppins"/>
                <a:cs typeface="Poppins"/>
                <a:sym typeface="Poppins"/>
              </a:rPr>
              <a:t>Worldwide</a:t>
            </a:r>
            <a:r>
              <a:rPr lang="en-US" sz="2400" dirty="0">
                <a:solidFill>
                  <a:srgbClr val="171C20"/>
                </a:solidFill>
                <a:latin typeface="Poppins"/>
                <a:ea typeface="Poppins"/>
                <a:cs typeface="Poppins"/>
                <a:sym typeface="Poppins"/>
              </a:rPr>
              <a:t>, COPD remains a leading cause of morbidity and mortality, contributing substantially to global disease burden, especially where smoking and pollution prevalence are high. Early and accurate diagnosis improves outcomes and resource allocation (NHS England, NHS respiratory interventions).</a:t>
            </a:r>
          </a:p>
        </p:txBody>
      </p:sp>
      <p:pic>
        <p:nvPicPr>
          <p:cNvPr id="8" name="Picture 7"/>
          <p:cNvPicPr>
            <a:picLocks noChangeAspect="1"/>
          </p:cNvPicPr>
          <p:nvPr/>
        </p:nvPicPr>
        <p:blipFill>
          <a:blip r:embed="rId15"/>
          <a:stretch>
            <a:fillRect/>
          </a:stretch>
        </p:blipFill>
        <p:spPr>
          <a:xfrm>
            <a:off x="10896600" y="1714500"/>
            <a:ext cx="7391400" cy="6400800"/>
          </a:xfrm>
          <a:prstGeom prst="rect">
            <a:avLst/>
          </a:prstGeom>
        </p:spPr>
      </p:pic>
      <p:sp>
        <p:nvSpPr>
          <p:cNvPr id="9" name="Rectangle 8"/>
          <p:cNvSpPr/>
          <p:nvPr/>
        </p:nvSpPr>
        <p:spPr>
          <a:xfrm>
            <a:off x="11828666" y="7734300"/>
            <a:ext cx="6452407" cy="400110"/>
          </a:xfrm>
          <a:prstGeom prst="rect">
            <a:avLst/>
          </a:prstGeom>
        </p:spPr>
        <p:txBody>
          <a:bodyPr wrap="none">
            <a:spAutoFit/>
          </a:bodyPr>
          <a:lstStyle/>
          <a:p>
            <a:r>
              <a:rPr lang="en-GB" sz="2000" b="1" dirty="0">
                <a:latin typeface="Poppins" panose="020B0604020202020204" charset="0"/>
                <a:cs typeface="Poppins" panose="020B0604020202020204" charset="0"/>
              </a:rPr>
              <a:t>Source: NICE CKS – COPD Prevalence &amp; Incidence</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1381670" flipH="1" flipV="1">
            <a:off x="14985666" y="-4997558"/>
            <a:ext cx="5404519" cy="10214726"/>
          </a:xfrm>
          <a:custGeom>
            <a:avLst/>
            <a:gdLst/>
            <a:ahLst/>
            <a:cxnLst/>
            <a:rect l="l" t="t" r="r" b="b"/>
            <a:pathLst>
              <a:path w="5404519" h="10214726">
                <a:moveTo>
                  <a:pt x="5404518" y="10214727"/>
                </a:moveTo>
                <a:lnTo>
                  <a:pt x="0" y="10214727"/>
                </a:lnTo>
                <a:lnTo>
                  <a:pt x="0" y="0"/>
                </a:lnTo>
                <a:lnTo>
                  <a:pt x="5404518" y="0"/>
                </a:lnTo>
                <a:lnTo>
                  <a:pt x="5404518" y="10214727"/>
                </a:lnTo>
                <a:close/>
              </a:path>
            </a:pathLst>
          </a:custGeom>
          <a:blipFill>
            <a:blip r:embed="rId3">
              <a:alphaModFix amt="50000"/>
              <a:extLst>
                <a:ext uri="{96DAC541-7B7A-43D3-8B79-37D633B846F1}">
                  <asvg:svgBlip xmlns:asvg="http://schemas.microsoft.com/office/drawing/2016/SVG/main" xmlns="" r:embed="rId4"/>
                </a:ext>
              </a:extLst>
            </a:blip>
            <a:stretch>
              <a:fillRect/>
            </a:stretch>
          </a:blipFill>
        </p:spPr>
      </p:sp>
      <p:grpSp>
        <p:nvGrpSpPr>
          <p:cNvPr id="3" name="Group 3"/>
          <p:cNvGrpSpPr/>
          <p:nvPr/>
        </p:nvGrpSpPr>
        <p:grpSpPr>
          <a:xfrm>
            <a:off x="-2074875" y="7084054"/>
            <a:ext cx="7847157" cy="7847157"/>
            <a:chOff x="0" y="0"/>
            <a:chExt cx="812800" cy="812800"/>
          </a:xfrm>
        </p:grpSpPr>
        <p:sp>
          <p:nvSpPr>
            <p:cNvPr id="4" name="Freeform 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5C9B4"/>
            </a:solidFill>
            <a:ln cap="sq">
              <a:noFill/>
              <a:prstDash val="solid"/>
              <a:miter/>
            </a:ln>
          </p:spPr>
        </p:sp>
        <p:sp>
          <p:nvSpPr>
            <p:cNvPr id="5" name="TextBox 5"/>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grpSp>
        <p:nvGrpSpPr>
          <p:cNvPr id="8" name="Group 8"/>
          <p:cNvGrpSpPr/>
          <p:nvPr/>
        </p:nvGrpSpPr>
        <p:grpSpPr>
          <a:xfrm>
            <a:off x="574633" y="6403573"/>
            <a:ext cx="300229" cy="300229"/>
            <a:chOff x="0" y="0"/>
            <a:chExt cx="812800" cy="812800"/>
          </a:xfrm>
        </p:grpSpPr>
        <p:sp>
          <p:nvSpPr>
            <p:cNvPr id="9" name="Freeform 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ED665"/>
            </a:solidFill>
          </p:spPr>
        </p:sp>
        <p:sp>
          <p:nvSpPr>
            <p:cNvPr id="10" name="TextBox 10"/>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grpSp>
        <p:nvGrpSpPr>
          <p:cNvPr id="11" name="Group 11"/>
          <p:cNvGrpSpPr/>
          <p:nvPr/>
        </p:nvGrpSpPr>
        <p:grpSpPr>
          <a:xfrm>
            <a:off x="8194229" y="1257300"/>
            <a:ext cx="474357" cy="474357"/>
            <a:chOff x="0" y="0"/>
            <a:chExt cx="812800" cy="812800"/>
          </a:xfrm>
        </p:grpSpPr>
        <p:sp>
          <p:nvSpPr>
            <p:cNvPr id="12" name="Freeform 12"/>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ED665"/>
            </a:solidFill>
          </p:spPr>
        </p:sp>
        <p:sp>
          <p:nvSpPr>
            <p:cNvPr id="13" name="TextBox 13"/>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14" name="Freeform 14"/>
          <p:cNvSpPr/>
          <p:nvPr/>
        </p:nvSpPr>
        <p:spPr>
          <a:xfrm rot="-823344">
            <a:off x="16410931" y="8647532"/>
            <a:ext cx="920651" cy="920651"/>
          </a:xfrm>
          <a:custGeom>
            <a:avLst/>
            <a:gdLst/>
            <a:ahLst/>
            <a:cxnLst/>
            <a:rect l="l" t="t" r="r" b="b"/>
            <a:pathLst>
              <a:path w="920651" h="920651">
                <a:moveTo>
                  <a:pt x="0" y="0"/>
                </a:moveTo>
                <a:lnTo>
                  <a:pt x="920650" y="0"/>
                </a:lnTo>
                <a:lnTo>
                  <a:pt x="920650" y="920650"/>
                </a:lnTo>
                <a:lnTo>
                  <a:pt x="0" y="920650"/>
                </a:lnTo>
                <a:lnTo>
                  <a:pt x="0" y="0"/>
                </a:lnTo>
                <a:close/>
              </a:path>
            </a:pathLst>
          </a:custGeom>
          <a:blipFill>
            <a:blip r:embed="rId5">
              <a:extLst>
                <a:ext uri="{96DAC541-7B7A-43D3-8B79-37D633B846F1}">
                  <asvg:svgBlip xmlns:asvg="http://schemas.microsoft.com/office/drawing/2016/SVG/main" xmlns="" r:embed="rId7"/>
                </a:ext>
              </a:extLst>
            </a:blip>
            <a:stretch>
              <a:fillRect/>
            </a:stretch>
          </a:blipFill>
        </p:spPr>
      </p:sp>
      <p:sp>
        <p:nvSpPr>
          <p:cNvPr id="15" name="Freeform 15"/>
          <p:cNvSpPr/>
          <p:nvPr/>
        </p:nvSpPr>
        <p:spPr>
          <a:xfrm rot="-823344">
            <a:off x="16217030" y="8967468"/>
            <a:ext cx="920651" cy="920651"/>
          </a:xfrm>
          <a:custGeom>
            <a:avLst/>
            <a:gdLst/>
            <a:ahLst/>
            <a:cxnLst/>
            <a:rect l="l" t="t" r="r" b="b"/>
            <a:pathLst>
              <a:path w="920651" h="920651">
                <a:moveTo>
                  <a:pt x="0" y="0"/>
                </a:moveTo>
                <a:lnTo>
                  <a:pt x="920650" y="0"/>
                </a:lnTo>
                <a:lnTo>
                  <a:pt x="920650" y="920650"/>
                </a:lnTo>
                <a:lnTo>
                  <a:pt x="0" y="920650"/>
                </a:lnTo>
                <a:lnTo>
                  <a:pt x="0" y="0"/>
                </a:lnTo>
                <a:close/>
              </a:path>
            </a:pathLst>
          </a:custGeom>
          <a:blipFill>
            <a:blip r:embed="rId8">
              <a:extLst>
                <a:ext uri="{96DAC541-7B7A-43D3-8B79-37D633B846F1}">
                  <asvg:svgBlip xmlns:asvg="http://schemas.microsoft.com/office/drawing/2016/SVG/main" xmlns="" r:embed="rId9"/>
                </a:ext>
              </a:extLst>
            </a:blip>
            <a:stretch>
              <a:fillRect/>
            </a:stretch>
          </a:blipFill>
        </p:spPr>
      </p:sp>
      <p:sp>
        <p:nvSpPr>
          <p:cNvPr id="16" name="Freeform 16"/>
          <p:cNvSpPr/>
          <p:nvPr/>
        </p:nvSpPr>
        <p:spPr>
          <a:xfrm>
            <a:off x="852735" y="719851"/>
            <a:ext cx="358463" cy="235643"/>
          </a:xfrm>
          <a:custGeom>
            <a:avLst/>
            <a:gdLst/>
            <a:ahLst/>
            <a:cxnLst/>
            <a:rect l="l" t="t" r="r" b="b"/>
            <a:pathLst>
              <a:path w="358463" h="235643">
                <a:moveTo>
                  <a:pt x="0" y="0"/>
                </a:moveTo>
                <a:lnTo>
                  <a:pt x="358463" y="0"/>
                </a:lnTo>
                <a:lnTo>
                  <a:pt x="358463" y="235643"/>
                </a:lnTo>
                <a:lnTo>
                  <a:pt x="0" y="235643"/>
                </a:lnTo>
                <a:lnTo>
                  <a:pt x="0" y="0"/>
                </a:lnTo>
                <a:close/>
              </a:path>
            </a:pathLst>
          </a:custGeom>
          <a:blipFill>
            <a:blip r:embed="rId10">
              <a:extLst>
                <a:ext uri="{96DAC541-7B7A-43D3-8B79-37D633B846F1}">
                  <asvg:svgBlip xmlns:asvg="http://schemas.microsoft.com/office/drawing/2016/SVG/main" xmlns="" r:embed="rId11"/>
                </a:ext>
              </a:extLst>
            </a:blip>
            <a:stretch>
              <a:fillRect/>
            </a:stretch>
          </a:blipFill>
        </p:spPr>
      </p:sp>
      <p:sp>
        <p:nvSpPr>
          <p:cNvPr id="17" name="TextBox 17"/>
          <p:cNvSpPr txBox="1"/>
          <p:nvPr/>
        </p:nvSpPr>
        <p:spPr>
          <a:xfrm>
            <a:off x="1297225" y="691276"/>
            <a:ext cx="1022123" cy="264218"/>
          </a:xfrm>
          <a:prstGeom prst="rect">
            <a:avLst/>
          </a:prstGeom>
        </p:spPr>
        <p:txBody>
          <a:bodyPr lIns="0" tIns="0" rIns="0" bIns="0" rtlCol="0" anchor="t">
            <a:spAutoFit/>
          </a:bodyPr>
          <a:lstStyle/>
          <a:p>
            <a:pPr algn="l">
              <a:lnSpc>
                <a:spcPts val="2240"/>
              </a:lnSpc>
              <a:spcBef>
                <a:spcPct val="0"/>
              </a:spcBef>
            </a:pPr>
            <a:r>
              <a:rPr lang="en-US" sz="1600" b="1" spc="-64">
                <a:solidFill>
                  <a:srgbClr val="171C20"/>
                </a:solidFill>
                <a:latin typeface="Montserrat Bold"/>
                <a:ea typeface="Montserrat Bold"/>
                <a:cs typeface="Montserrat Bold"/>
                <a:sym typeface="Montserrat Bold"/>
              </a:rPr>
              <a:t>Fauget</a:t>
            </a:r>
          </a:p>
        </p:txBody>
      </p:sp>
      <p:grpSp>
        <p:nvGrpSpPr>
          <p:cNvPr id="18" name="Group 18"/>
          <p:cNvGrpSpPr/>
          <p:nvPr/>
        </p:nvGrpSpPr>
        <p:grpSpPr>
          <a:xfrm>
            <a:off x="2036025" y="872188"/>
            <a:ext cx="39377" cy="39377"/>
            <a:chOff x="0" y="0"/>
            <a:chExt cx="812800" cy="812800"/>
          </a:xfrm>
        </p:grpSpPr>
        <p:sp>
          <p:nvSpPr>
            <p:cNvPr id="19" name="Freeform 1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5C9B4"/>
            </a:solidFill>
          </p:spPr>
        </p:sp>
        <p:sp>
          <p:nvSpPr>
            <p:cNvPr id="20" name="TextBox 20"/>
            <p:cNvSpPr txBox="1"/>
            <p:nvPr/>
          </p:nvSpPr>
          <p:spPr>
            <a:xfrm>
              <a:off x="76200" y="38100"/>
              <a:ext cx="660400" cy="698500"/>
            </a:xfrm>
            <a:prstGeom prst="rect">
              <a:avLst/>
            </a:prstGeom>
          </p:spPr>
          <p:txBody>
            <a:bodyPr lIns="74078" tIns="74078" rIns="74078" bIns="74078" rtlCol="0" anchor="ctr"/>
            <a:lstStyle/>
            <a:p>
              <a:pPr algn="ctr">
                <a:lnSpc>
                  <a:spcPts val="2659"/>
                </a:lnSpc>
              </a:pPr>
              <a:endParaRPr/>
            </a:p>
          </p:txBody>
        </p:sp>
      </p:grpSp>
      <p:sp>
        <p:nvSpPr>
          <p:cNvPr id="21" name="Freeform 21"/>
          <p:cNvSpPr/>
          <p:nvPr/>
        </p:nvSpPr>
        <p:spPr>
          <a:xfrm>
            <a:off x="16997119" y="693219"/>
            <a:ext cx="433631" cy="288907"/>
          </a:xfrm>
          <a:custGeom>
            <a:avLst/>
            <a:gdLst/>
            <a:ahLst/>
            <a:cxnLst/>
            <a:rect l="l" t="t" r="r" b="b"/>
            <a:pathLst>
              <a:path w="433631" h="288907">
                <a:moveTo>
                  <a:pt x="0" y="0"/>
                </a:moveTo>
                <a:lnTo>
                  <a:pt x="433631" y="0"/>
                </a:lnTo>
                <a:lnTo>
                  <a:pt x="433631" y="288906"/>
                </a:lnTo>
                <a:lnTo>
                  <a:pt x="0" y="288906"/>
                </a:lnTo>
                <a:lnTo>
                  <a:pt x="0" y="0"/>
                </a:lnTo>
                <a:close/>
              </a:path>
            </a:pathLst>
          </a:custGeom>
          <a:blipFill>
            <a:blip r:embed="rId12">
              <a:extLst>
                <a:ext uri="{96DAC541-7B7A-43D3-8B79-37D633B846F1}">
                  <asvg:svgBlip xmlns:asvg="http://schemas.microsoft.com/office/drawing/2016/SVG/main" xmlns="" r:embed="rId13"/>
                </a:ext>
              </a:extLst>
            </a:blip>
            <a:stretch>
              <a:fillRect/>
            </a:stretch>
          </a:blipFill>
        </p:spPr>
      </p:sp>
      <p:sp>
        <p:nvSpPr>
          <p:cNvPr id="22" name="TextBox 22"/>
          <p:cNvSpPr txBox="1"/>
          <p:nvPr/>
        </p:nvSpPr>
        <p:spPr>
          <a:xfrm>
            <a:off x="8763000" y="1485900"/>
            <a:ext cx="8686800" cy="718145"/>
          </a:xfrm>
          <a:prstGeom prst="rect">
            <a:avLst/>
          </a:prstGeom>
        </p:spPr>
        <p:txBody>
          <a:bodyPr wrap="square" lIns="0" tIns="0" rIns="0" bIns="0" rtlCol="0" anchor="t">
            <a:spAutoFit/>
          </a:bodyPr>
          <a:lstStyle/>
          <a:p>
            <a:pPr>
              <a:lnSpc>
                <a:spcPts val="5567"/>
              </a:lnSpc>
            </a:pPr>
            <a:r>
              <a:rPr lang="en-US" sz="4800" b="1" spc="-67" dirty="0">
                <a:solidFill>
                  <a:srgbClr val="85C9B4"/>
                </a:solidFill>
                <a:latin typeface="Poppins Semi-Bold"/>
                <a:ea typeface="Poppins Semi-Bold"/>
                <a:cs typeface="Poppins Semi-Bold"/>
                <a:sym typeface="Poppins Semi-Bold"/>
              </a:rPr>
              <a:t>Economic Burden (COPD)</a:t>
            </a:r>
          </a:p>
        </p:txBody>
      </p:sp>
      <p:sp>
        <p:nvSpPr>
          <p:cNvPr id="23" name="TextBox 23"/>
          <p:cNvSpPr txBox="1"/>
          <p:nvPr/>
        </p:nvSpPr>
        <p:spPr>
          <a:xfrm>
            <a:off x="9372600" y="2400300"/>
            <a:ext cx="7772400" cy="4154984"/>
          </a:xfrm>
          <a:prstGeom prst="rect">
            <a:avLst/>
          </a:prstGeom>
        </p:spPr>
        <p:txBody>
          <a:bodyPr wrap="square" lIns="0" tIns="0" rIns="0" bIns="0" rtlCol="0" anchor="t">
            <a:spAutoFit/>
          </a:bodyPr>
          <a:lstStyle/>
          <a:p>
            <a:pPr marL="342900" indent="-342900" algn="just">
              <a:lnSpc>
                <a:spcPct val="150000"/>
              </a:lnSpc>
              <a:buFont typeface="Wingdings" panose="05000000000000000000" pitchFamily="2" charset="2"/>
              <a:buChar char="Ø"/>
            </a:pPr>
            <a:r>
              <a:rPr lang="en-US" sz="2000" dirty="0">
                <a:solidFill>
                  <a:srgbClr val="171C20"/>
                </a:solidFill>
                <a:latin typeface="Poppins"/>
                <a:ea typeface="Poppins"/>
                <a:cs typeface="Poppins"/>
                <a:sym typeface="Poppins"/>
              </a:rPr>
              <a:t>COPD costs the UK NHS about £1.9 billion </a:t>
            </a:r>
            <a:r>
              <a:rPr lang="en-US" sz="2000" dirty="0" smtClean="0">
                <a:solidFill>
                  <a:srgbClr val="171C20"/>
                </a:solidFill>
                <a:latin typeface="Poppins"/>
                <a:ea typeface="Poppins"/>
                <a:cs typeface="Poppins"/>
                <a:sym typeface="Poppins"/>
              </a:rPr>
              <a:t>annually </a:t>
            </a:r>
            <a:r>
              <a:rPr lang="en-GB" sz="2000" i="1" dirty="0"/>
              <a:t>(NHS England, 2026</a:t>
            </a:r>
            <a:r>
              <a:rPr lang="en-GB" sz="2000" i="1" dirty="0" smtClean="0"/>
              <a:t>)</a:t>
            </a:r>
            <a:r>
              <a:rPr lang="en-US" sz="2000" dirty="0" smtClean="0">
                <a:solidFill>
                  <a:srgbClr val="171C20"/>
                </a:solidFill>
                <a:latin typeface="Poppins"/>
                <a:ea typeface="Poppins"/>
                <a:cs typeface="Poppins"/>
                <a:sym typeface="Poppins"/>
              </a:rPr>
              <a:t>.</a:t>
            </a:r>
          </a:p>
          <a:p>
            <a:pPr marL="342900" indent="-342900" algn="just">
              <a:lnSpc>
                <a:spcPct val="150000"/>
              </a:lnSpc>
              <a:buFont typeface="Wingdings" panose="05000000000000000000" pitchFamily="2" charset="2"/>
              <a:buChar char="Ø"/>
            </a:pPr>
            <a:r>
              <a:rPr lang="en-US" sz="2000" dirty="0" smtClean="0">
                <a:solidFill>
                  <a:srgbClr val="171C20"/>
                </a:solidFill>
                <a:latin typeface="Poppins"/>
                <a:ea typeface="Poppins"/>
                <a:cs typeface="Poppins"/>
                <a:sym typeface="Poppins"/>
              </a:rPr>
              <a:t>Major </a:t>
            </a:r>
            <a:r>
              <a:rPr lang="en-US" sz="2000" dirty="0">
                <a:solidFill>
                  <a:srgbClr val="171C20"/>
                </a:solidFill>
                <a:latin typeface="Poppins"/>
                <a:ea typeface="Poppins"/>
                <a:cs typeface="Poppins"/>
                <a:sym typeface="Poppins"/>
              </a:rPr>
              <a:t>costs come from hospital admissions, emergency exacerbation treatment, and long-term medication </a:t>
            </a:r>
            <a:r>
              <a:rPr lang="en-US" sz="2000" dirty="0" smtClean="0">
                <a:solidFill>
                  <a:srgbClr val="171C20"/>
                </a:solidFill>
                <a:latin typeface="Poppins"/>
                <a:ea typeface="Poppins"/>
                <a:cs typeface="Poppins"/>
                <a:sym typeface="Poppins"/>
              </a:rPr>
              <a:t>use </a:t>
            </a:r>
            <a:r>
              <a:rPr lang="en-GB" sz="2000" i="1" dirty="0" smtClean="0"/>
              <a:t>(</a:t>
            </a:r>
            <a:r>
              <a:rPr lang="en-GB" sz="2000" i="1" dirty="0"/>
              <a:t>NHS England, 2026)</a:t>
            </a:r>
            <a:r>
              <a:rPr lang="en-GB" sz="2000" dirty="0"/>
              <a:t>.</a:t>
            </a:r>
            <a:r>
              <a:rPr lang="en-US" sz="2000" dirty="0" smtClean="0">
                <a:solidFill>
                  <a:srgbClr val="171C20"/>
                </a:solidFill>
                <a:latin typeface="Poppins"/>
                <a:ea typeface="Poppins"/>
                <a:cs typeface="Poppins"/>
                <a:sym typeface="Poppins"/>
              </a:rPr>
              <a:t>.</a:t>
            </a:r>
          </a:p>
          <a:p>
            <a:pPr marL="342900" indent="-342900" algn="just">
              <a:lnSpc>
                <a:spcPct val="150000"/>
              </a:lnSpc>
              <a:buFont typeface="Wingdings" panose="05000000000000000000" pitchFamily="2" charset="2"/>
              <a:buChar char="Ø"/>
            </a:pPr>
            <a:r>
              <a:rPr lang="en-US" sz="2000" dirty="0" smtClean="0">
                <a:solidFill>
                  <a:srgbClr val="171C20"/>
                </a:solidFill>
                <a:latin typeface="Poppins"/>
                <a:ea typeface="Poppins"/>
                <a:cs typeface="Poppins"/>
                <a:sym typeface="Poppins"/>
              </a:rPr>
              <a:t>Frequent </a:t>
            </a:r>
            <a:r>
              <a:rPr lang="en-US" sz="2000" dirty="0">
                <a:solidFill>
                  <a:srgbClr val="171C20"/>
                </a:solidFill>
                <a:latin typeface="Poppins"/>
                <a:ea typeface="Poppins"/>
                <a:cs typeface="Poppins"/>
                <a:sym typeface="Poppins"/>
              </a:rPr>
              <a:t>exacerbations increase healthcare spending and resource </a:t>
            </a:r>
            <a:r>
              <a:rPr lang="en-US" sz="2000" dirty="0" smtClean="0">
                <a:solidFill>
                  <a:srgbClr val="171C20"/>
                </a:solidFill>
                <a:latin typeface="Poppins"/>
                <a:ea typeface="Poppins"/>
                <a:cs typeface="Poppins"/>
                <a:sym typeface="Poppins"/>
              </a:rPr>
              <a:t>pressure </a:t>
            </a:r>
            <a:r>
              <a:rPr lang="en-GB" sz="2000" i="1" dirty="0" smtClean="0"/>
              <a:t>(</a:t>
            </a:r>
            <a:r>
              <a:rPr lang="en-GB" sz="2000" i="1" dirty="0"/>
              <a:t>GOLD, 2025</a:t>
            </a:r>
            <a:r>
              <a:rPr lang="en-GB" sz="2000" i="1" dirty="0" smtClean="0"/>
              <a:t>)</a:t>
            </a:r>
            <a:r>
              <a:rPr lang="en-GB" sz="2000" dirty="0" smtClean="0"/>
              <a:t>.</a:t>
            </a:r>
            <a:endParaRPr lang="en-US" sz="2000" dirty="0" smtClean="0">
              <a:solidFill>
                <a:srgbClr val="171C20"/>
              </a:solidFill>
              <a:latin typeface="Poppins"/>
              <a:ea typeface="Poppins"/>
              <a:cs typeface="Poppins"/>
              <a:sym typeface="Poppins"/>
            </a:endParaRPr>
          </a:p>
          <a:p>
            <a:pPr marL="342900" indent="-342900" algn="just">
              <a:lnSpc>
                <a:spcPct val="150000"/>
              </a:lnSpc>
              <a:buFont typeface="Wingdings" panose="05000000000000000000" pitchFamily="2" charset="2"/>
              <a:buChar char="Ø"/>
            </a:pPr>
            <a:r>
              <a:rPr lang="en-US" sz="2000" dirty="0" smtClean="0">
                <a:solidFill>
                  <a:srgbClr val="171C20"/>
                </a:solidFill>
                <a:latin typeface="Poppins"/>
                <a:ea typeface="Poppins"/>
                <a:cs typeface="Poppins"/>
                <a:sym typeface="Poppins"/>
              </a:rPr>
              <a:t>Indirect </a:t>
            </a:r>
            <a:r>
              <a:rPr lang="en-US" sz="2000" dirty="0">
                <a:solidFill>
                  <a:srgbClr val="171C20"/>
                </a:solidFill>
                <a:latin typeface="Poppins"/>
                <a:ea typeface="Poppins"/>
                <a:cs typeface="Poppins"/>
                <a:sym typeface="Poppins"/>
              </a:rPr>
              <a:t>burden includes lost productivity, work absence, and caregiver </a:t>
            </a:r>
            <a:r>
              <a:rPr lang="en-US" sz="2000" dirty="0" smtClean="0">
                <a:solidFill>
                  <a:srgbClr val="171C20"/>
                </a:solidFill>
                <a:latin typeface="Poppins"/>
                <a:ea typeface="Poppins"/>
                <a:cs typeface="Poppins"/>
                <a:sym typeface="Poppins"/>
              </a:rPr>
              <a:t>costs </a:t>
            </a:r>
            <a:r>
              <a:rPr lang="en-GB" sz="2000" i="1" dirty="0"/>
              <a:t>(GSK Medical, 2026</a:t>
            </a:r>
            <a:r>
              <a:rPr lang="en-GB" sz="2000" i="1" dirty="0" smtClean="0"/>
              <a:t>)</a:t>
            </a:r>
            <a:r>
              <a:rPr lang="en-US" sz="2000" dirty="0" smtClean="0">
                <a:solidFill>
                  <a:srgbClr val="171C20"/>
                </a:solidFill>
                <a:latin typeface="Poppins"/>
                <a:ea typeface="Poppins"/>
                <a:cs typeface="Poppins"/>
                <a:sym typeface="Poppins"/>
              </a:rPr>
              <a:t>.</a:t>
            </a:r>
          </a:p>
        </p:txBody>
      </p:sp>
      <p:sp>
        <p:nvSpPr>
          <p:cNvPr id="24" name="Freeform 24"/>
          <p:cNvSpPr/>
          <p:nvPr/>
        </p:nvSpPr>
        <p:spPr>
          <a:xfrm rot="-1175460">
            <a:off x="11182702" y="7484281"/>
            <a:ext cx="3905319" cy="4114800"/>
          </a:xfrm>
          <a:custGeom>
            <a:avLst/>
            <a:gdLst/>
            <a:ahLst/>
            <a:cxnLst/>
            <a:rect l="l" t="t" r="r" b="b"/>
            <a:pathLst>
              <a:path w="3905319" h="4114800">
                <a:moveTo>
                  <a:pt x="0" y="0"/>
                </a:moveTo>
                <a:lnTo>
                  <a:pt x="3905319" y="0"/>
                </a:lnTo>
                <a:lnTo>
                  <a:pt x="3905319" y="4114800"/>
                </a:lnTo>
                <a:lnTo>
                  <a:pt x="0" y="4114800"/>
                </a:lnTo>
                <a:lnTo>
                  <a:pt x="0" y="0"/>
                </a:lnTo>
                <a:close/>
              </a:path>
            </a:pathLst>
          </a:custGeom>
          <a:blipFill>
            <a:blip r:embed="rId14">
              <a:alphaModFix amt="19999"/>
              <a:extLst>
                <a:ext uri="{96DAC541-7B7A-43D3-8B79-37D633B846F1}">
                  <asvg:svgBlip xmlns:asvg="http://schemas.microsoft.com/office/drawing/2016/SVG/main" xmlns="" r:embed="rId15"/>
                </a:ext>
              </a:extLst>
            </a:blip>
            <a:stretch>
              <a:fillRect/>
            </a:stretch>
          </a:blipFill>
        </p:spPr>
      </p:sp>
      <p:pic>
        <p:nvPicPr>
          <p:cNvPr id="6" name="Picture 5"/>
          <p:cNvPicPr>
            <a:picLocks noChangeAspect="1"/>
          </p:cNvPicPr>
          <p:nvPr/>
        </p:nvPicPr>
        <p:blipFill>
          <a:blip r:embed="rId16"/>
          <a:stretch>
            <a:fillRect/>
          </a:stretch>
        </p:blipFill>
        <p:spPr>
          <a:xfrm>
            <a:off x="533400" y="1104900"/>
            <a:ext cx="7543800" cy="6934200"/>
          </a:xfrm>
          <a:prstGeom prst="rect">
            <a:avLst/>
          </a:prstGeom>
        </p:spPr>
      </p:pic>
      <p:sp>
        <p:nvSpPr>
          <p:cNvPr id="7" name="Rectangle 6"/>
          <p:cNvSpPr/>
          <p:nvPr/>
        </p:nvSpPr>
        <p:spPr>
          <a:xfrm>
            <a:off x="838200" y="8039100"/>
            <a:ext cx="5328703" cy="400110"/>
          </a:xfrm>
          <a:prstGeom prst="rect">
            <a:avLst/>
          </a:prstGeom>
        </p:spPr>
        <p:txBody>
          <a:bodyPr wrap="none">
            <a:spAutoFit/>
          </a:bodyPr>
          <a:lstStyle/>
          <a:p>
            <a:r>
              <a:rPr lang="en-US" sz="2000" b="1" dirty="0" smtClean="0">
                <a:latin typeface="Poppins" panose="020B0604020202020204" charset="0"/>
                <a:cs typeface="Poppins" panose="020B0604020202020204" charset="0"/>
              </a:rPr>
              <a:t>Sources- The </a:t>
            </a:r>
            <a:r>
              <a:rPr lang="en-US" sz="2000" b="1" dirty="0">
                <a:latin typeface="Poppins" panose="020B0604020202020204" charset="0"/>
                <a:cs typeface="Poppins" panose="020B0604020202020204" charset="0"/>
              </a:rPr>
              <a:t>Lancet Global Health, </a:t>
            </a:r>
            <a:r>
              <a:rPr lang="en-US" sz="2000" b="1" dirty="0" smtClean="0">
                <a:latin typeface="Poppins" panose="020B0604020202020204" charset="0"/>
                <a:cs typeface="Poppins" panose="020B0604020202020204" charset="0"/>
              </a:rPr>
              <a:t>2023</a:t>
            </a:r>
            <a:endParaRPr lang="en-GB" sz="2000" b="1" dirty="0">
              <a:latin typeface="Poppins" panose="020B0604020202020204" charset="0"/>
              <a:cs typeface="Poppins" panose="020B0604020202020204"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4817078" flipH="1">
            <a:off x="7584624" y="-5318040"/>
            <a:ext cx="5404519" cy="10214726"/>
          </a:xfrm>
          <a:custGeom>
            <a:avLst/>
            <a:gdLst/>
            <a:ahLst/>
            <a:cxnLst/>
            <a:rect l="l" t="t" r="r" b="b"/>
            <a:pathLst>
              <a:path w="5404519" h="10214726">
                <a:moveTo>
                  <a:pt x="5404519" y="0"/>
                </a:moveTo>
                <a:lnTo>
                  <a:pt x="0" y="0"/>
                </a:lnTo>
                <a:lnTo>
                  <a:pt x="0" y="10214727"/>
                </a:lnTo>
                <a:lnTo>
                  <a:pt x="5404519" y="10214727"/>
                </a:lnTo>
                <a:lnTo>
                  <a:pt x="5404519" y="0"/>
                </a:lnTo>
                <a:close/>
              </a:path>
            </a:pathLst>
          </a:custGeom>
          <a:blipFill>
            <a:blip r:embed="rId3">
              <a:alphaModFix amt="50000"/>
              <a:extLst>
                <a:ext uri="{96DAC541-7B7A-43D3-8B79-37D633B846F1}">
                  <asvg:svgBlip xmlns:asvg="http://schemas.microsoft.com/office/drawing/2016/SVG/main" xmlns="" r:embed="rId4"/>
                </a:ext>
              </a:extLst>
            </a:blip>
            <a:stretch>
              <a:fillRect/>
            </a:stretch>
          </a:blipFill>
        </p:spPr>
      </p:sp>
      <p:grpSp>
        <p:nvGrpSpPr>
          <p:cNvPr id="3" name="Group 3"/>
          <p:cNvGrpSpPr/>
          <p:nvPr/>
        </p:nvGrpSpPr>
        <p:grpSpPr>
          <a:xfrm>
            <a:off x="-2074875" y="7084054"/>
            <a:ext cx="7847157" cy="7847157"/>
            <a:chOff x="0" y="0"/>
            <a:chExt cx="812800" cy="812800"/>
          </a:xfrm>
        </p:grpSpPr>
        <p:sp>
          <p:nvSpPr>
            <p:cNvPr id="4" name="Freeform 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5C9B4"/>
            </a:solidFill>
            <a:ln cap="sq">
              <a:noFill/>
              <a:prstDash val="solid"/>
              <a:miter/>
            </a:ln>
          </p:spPr>
        </p:sp>
        <p:sp>
          <p:nvSpPr>
            <p:cNvPr id="5" name="TextBox 5"/>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grpSp>
        <p:nvGrpSpPr>
          <p:cNvPr id="10" name="Group 10"/>
          <p:cNvGrpSpPr/>
          <p:nvPr/>
        </p:nvGrpSpPr>
        <p:grpSpPr>
          <a:xfrm>
            <a:off x="574633" y="6403573"/>
            <a:ext cx="300229" cy="300229"/>
            <a:chOff x="0" y="0"/>
            <a:chExt cx="812800" cy="812800"/>
          </a:xfrm>
        </p:grpSpPr>
        <p:sp>
          <p:nvSpPr>
            <p:cNvPr id="11" name="Freeform 11"/>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ED665"/>
            </a:solidFill>
          </p:spPr>
        </p:sp>
        <p:sp>
          <p:nvSpPr>
            <p:cNvPr id="12" name="TextBox 12"/>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grpSp>
        <p:nvGrpSpPr>
          <p:cNvPr id="13" name="Group 13"/>
          <p:cNvGrpSpPr/>
          <p:nvPr/>
        </p:nvGrpSpPr>
        <p:grpSpPr>
          <a:xfrm>
            <a:off x="8802047" y="5276562"/>
            <a:ext cx="474357" cy="474357"/>
            <a:chOff x="0" y="0"/>
            <a:chExt cx="812800" cy="812800"/>
          </a:xfrm>
        </p:grpSpPr>
        <p:sp>
          <p:nvSpPr>
            <p:cNvPr id="14" name="Freeform 1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ED665"/>
            </a:solidFill>
          </p:spPr>
        </p:sp>
        <p:sp>
          <p:nvSpPr>
            <p:cNvPr id="15" name="TextBox 15"/>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16" name="Freeform 16"/>
          <p:cNvSpPr/>
          <p:nvPr/>
        </p:nvSpPr>
        <p:spPr>
          <a:xfrm rot="-823344">
            <a:off x="16660060" y="8513734"/>
            <a:ext cx="920651" cy="920651"/>
          </a:xfrm>
          <a:custGeom>
            <a:avLst/>
            <a:gdLst/>
            <a:ahLst/>
            <a:cxnLst/>
            <a:rect l="l" t="t" r="r" b="b"/>
            <a:pathLst>
              <a:path w="920651" h="920651">
                <a:moveTo>
                  <a:pt x="0" y="0"/>
                </a:moveTo>
                <a:lnTo>
                  <a:pt x="920650" y="0"/>
                </a:lnTo>
                <a:lnTo>
                  <a:pt x="920650" y="920650"/>
                </a:lnTo>
                <a:lnTo>
                  <a:pt x="0" y="920650"/>
                </a:lnTo>
                <a:lnTo>
                  <a:pt x="0" y="0"/>
                </a:lnTo>
                <a:close/>
              </a:path>
            </a:pathLst>
          </a:custGeom>
          <a:blipFill>
            <a:blip r:embed="rId5">
              <a:extLst>
                <a:ext uri="{96DAC541-7B7A-43D3-8B79-37D633B846F1}">
                  <asvg:svgBlip xmlns:asvg="http://schemas.microsoft.com/office/drawing/2016/SVG/main" xmlns="" r:embed="rId8"/>
                </a:ext>
              </a:extLst>
            </a:blip>
            <a:stretch>
              <a:fillRect/>
            </a:stretch>
          </a:blipFill>
        </p:spPr>
      </p:sp>
      <p:sp>
        <p:nvSpPr>
          <p:cNvPr id="17" name="Freeform 17"/>
          <p:cNvSpPr/>
          <p:nvPr/>
        </p:nvSpPr>
        <p:spPr>
          <a:xfrm rot="-823344">
            <a:off x="16466159" y="8833670"/>
            <a:ext cx="920651" cy="920651"/>
          </a:xfrm>
          <a:custGeom>
            <a:avLst/>
            <a:gdLst/>
            <a:ahLst/>
            <a:cxnLst/>
            <a:rect l="l" t="t" r="r" b="b"/>
            <a:pathLst>
              <a:path w="920651" h="920651">
                <a:moveTo>
                  <a:pt x="0" y="0"/>
                </a:moveTo>
                <a:lnTo>
                  <a:pt x="920650" y="0"/>
                </a:lnTo>
                <a:lnTo>
                  <a:pt x="920650" y="920650"/>
                </a:lnTo>
                <a:lnTo>
                  <a:pt x="0" y="920650"/>
                </a:lnTo>
                <a:lnTo>
                  <a:pt x="0" y="0"/>
                </a:lnTo>
                <a:close/>
              </a:path>
            </a:pathLst>
          </a:custGeom>
          <a:blipFill>
            <a:blip r:embed="rId9">
              <a:extLst>
                <a:ext uri="{96DAC541-7B7A-43D3-8B79-37D633B846F1}">
                  <asvg:svgBlip xmlns:asvg="http://schemas.microsoft.com/office/drawing/2016/SVG/main" xmlns="" r:embed="rId10"/>
                </a:ext>
              </a:extLst>
            </a:blip>
            <a:stretch>
              <a:fillRect/>
            </a:stretch>
          </a:blipFill>
        </p:spPr>
      </p:sp>
      <p:sp>
        <p:nvSpPr>
          <p:cNvPr id="18" name="Freeform 18"/>
          <p:cNvSpPr/>
          <p:nvPr/>
        </p:nvSpPr>
        <p:spPr>
          <a:xfrm>
            <a:off x="852735" y="719851"/>
            <a:ext cx="358463" cy="235643"/>
          </a:xfrm>
          <a:custGeom>
            <a:avLst/>
            <a:gdLst/>
            <a:ahLst/>
            <a:cxnLst/>
            <a:rect l="l" t="t" r="r" b="b"/>
            <a:pathLst>
              <a:path w="358463" h="235643">
                <a:moveTo>
                  <a:pt x="0" y="0"/>
                </a:moveTo>
                <a:lnTo>
                  <a:pt x="358463" y="0"/>
                </a:lnTo>
                <a:lnTo>
                  <a:pt x="358463" y="235643"/>
                </a:lnTo>
                <a:lnTo>
                  <a:pt x="0" y="235643"/>
                </a:lnTo>
                <a:lnTo>
                  <a:pt x="0" y="0"/>
                </a:lnTo>
                <a:close/>
              </a:path>
            </a:pathLst>
          </a:custGeom>
          <a:blipFill>
            <a:blip r:embed="rId11">
              <a:extLst>
                <a:ext uri="{96DAC541-7B7A-43D3-8B79-37D633B846F1}">
                  <asvg:svgBlip xmlns:asvg="http://schemas.microsoft.com/office/drawing/2016/SVG/main" xmlns="" r:embed="rId12"/>
                </a:ext>
              </a:extLst>
            </a:blip>
            <a:stretch>
              <a:fillRect/>
            </a:stretch>
          </a:blipFill>
        </p:spPr>
      </p:sp>
      <p:sp>
        <p:nvSpPr>
          <p:cNvPr id="19" name="TextBox 19"/>
          <p:cNvSpPr txBox="1"/>
          <p:nvPr/>
        </p:nvSpPr>
        <p:spPr>
          <a:xfrm>
            <a:off x="1297225" y="691276"/>
            <a:ext cx="1022123" cy="264218"/>
          </a:xfrm>
          <a:prstGeom prst="rect">
            <a:avLst/>
          </a:prstGeom>
        </p:spPr>
        <p:txBody>
          <a:bodyPr lIns="0" tIns="0" rIns="0" bIns="0" rtlCol="0" anchor="t">
            <a:spAutoFit/>
          </a:bodyPr>
          <a:lstStyle/>
          <a:p>
            <a:pPr algn="l">
              <a:lnSpc>
                <a:spcPts val="2240"/>
              </a:lnSpc>
              <a:spcBef>
                <a:spcPct val="0"/>
              </a:spcBef>
            </a:pPr>
            <a:r>
              <a:rPr lang="en-US" sz="1600" b="1" spc="-64">
                <a:solidFill>
                  <a:srgbClr val="171C20"/>
                </a:solidFill>
                <a:latin typeface="Montserrat Bold"/>
                <a:ea typeface="Montserrat Bold"/>
                <a:cs typeface="Montserrat Bold"/>
                <a:sym typeface="Montserrat Bold"/>
              </a:rPr>
              <a:t>Fauget</a:t>
            </a:r>
          </a:p>
        </p:txBody>
      </p:sp>
      <p:grpSp>
        <p:nvGrpSpPr>
          <p:cNvPr id="20" name="Group 20"/>
          <p:cNvGrpSpPr/>
          <p:nvPr/>
        </p:nvGrpSpPr>
        <p:grpSpPr>
          <a:xfrm>
            <a:off x="2036025" y="872188"/>
            <a:ext cx="39377" cy="39377"/>
            <a:chOff x="0" y="0"/>
            <a:chExt cx="812800" cy="812800"/>
          </a:xfrm>
        </p:grpSpPr>
        <p:sp>
          <p:nvSpPr>
            <p:cNvPr id="21" name="Freeform 21"/>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5C9B4"/>
            </a:solidFill>
          </p:spPr>
        </p:sp>
        <p:sp>
          <p:nvSpPr>
            <p:cNvPr id="22" name="TextBox 22"/>
            <p:cNvSpPr txBox="1"/>
            <p:nvPr/>
          </p:nvSpPr>
          <p:spPr>
            <a:xfrm>
              <a:off x="76200" y="38100"/>
              <a:ext cx="660400" cy="698500"/>
            </a:xfrm>
            <a:prstGeom prst="rect">
              <a:avLst/>
            </a:prstGeom>
          </p:spPr>
          <p:txBody>
            <a:bodyPr lIns="74078" tIns="74078" rIns="74078" bIns="74078" rtlCol="0" anchor="ctr"/>
            <a:lstStyle/>
            <a:p>
              <a:pPr algn="ctr">
                <a:lnSpc>
                  <a:spcPts val="2659"/>
                </a:lnSpc>
              </a:pPr>
              <a:endParaRPr/>
            </a:p>
          </p:txBody>
        </p:sp>
      </p:grpSp>
      <p:sp>
        <p:nvSpPr>
          <p:cNvPr id="23" name="Freeform 23"/>
          <p:cNvSpPr/>
          <p:nvPr/>
        </p:nvSpPr>
        <p:spPr>
          <a:xfrm>
            <a:off x="16997119" y="693219"/>
            <a:ext cx="433631" cy="288907"/>
          </a:xfrm>
          <a:custGeom>
            <a:avLst/>
            <a:gdLst/>
            <a:ahLst/>
            <a:cxnLst/>
            <a:rect l="l" t="t" r="r" b="b"/>
            <a:pathLst>
              <a:path w="433631" h="288907">
                <a:moveTo>
                  <a:pt x="0" y="0"/>
                </a:moveTo>
                <a:lnTo>
                  <a:pt x="433631" y="0"/>
                </a:lnTo>
                <a:lnTo>
                  <a:pt x="433631" y="288906"/>
                </a:lnTo>
                <a:lnTo>
                  <a:pt x="0" y="288906"/>
                </a:lnTo>
                <a:lnTo>
                  <a:pt x="0" y="0"/>
                </a:lnTo>
                <a:close/>
              </a:path>
            </a:pathLst>
          </a:custGeom>
          <a:blipFill>
            <a:blip r:embed="rId13">
              <a:extLst>
                <a:ext uri="{96DAC541-7B7A-43D3-8B79-37D633B846F1}">
                  <asvg:svgBlip xmlns:asvg="http://schemas.microsoft.com/office/drawing/2016/SVG/main" xmlns="" r:embed="rId14"/>
                </a:ext>
              </a:extLst>
            </a:blip>
            <a:stretch>
              <a:fillRect/>
            </a:stretch>
          </a:blipFill>
        </p:spPr>
      </p:sp>
      <p:sp>
        <p:nvSpPr>
          <p:cNvPr id="31" name="TextBox 31"/>
          <p:cNvSpPr txBox="1"/>
          <p:nvPr/>
        </p:nvSpPr>
        <p:spPr>
          <a:xfrm>
            <a:off x="8229600" y="1714500"/>
            <a:ext cx="8763000" cy="4917436"/>
          </a:xfrm>
          <a:prstGeom prst="rect">
            <a:avLst/>
          </a:prstGeom>
        </p:spPr>
        <p:txBody>
          <a:bodyPr wrap="square" lIns="0" tIns="0" rIns="0" bIns="0" rtlCol="0" anchor="t">
            <a:spAutoFit/>
          </a:bodyPr>
          <a:lstStyle/>
          <a:p>
            <a:pPr marL="342900" indent="-342900" algn="just">
              <a:lnSpc>
                <a:spcPct val="150000"/>
              </a:lnSpc>
              <a:spcBef>
                <a:spcPct val="0"/>
              </a:spcBef>
              <a:buFont typeface="Arial" panose="020B0604020202020204" pitchFamily="34" charset="0"/>
              <a:buChar char="•"/>
            </a:pPr>
            <a:r>
              <a:rPr lang="en-US" sz="2400" b="1" spc="-29" dirty="0">
                <a:solidFill>
                  <a:srgbClr val="171C20"/>
                </a:solidFill>
                <a:latin typeface="Poppins"/>
                <a:ea typeface="Poppins"/>
                <a:cs typeface="Poppins"/>
                <a:sym typeface="Poppins"/>
              </a:rPr>
              <a:t>COPD reduces quality of life due to breathlessness and limited mobility</a:t>
            </a:r>
            <a:r>
              <a:rPr lang="en-US" sz="2400" b="1" spc="-29" dirty="0" smtClean="0">
                <a:solidFill>
                  <a:srgbClr val="171C20"/>
                </a:solidFill>
                <a:latin typeface="Poppins"/>
                <a:ea typeface="Poppins"/>
                <a:cs typeface="Poppins"/>
                <a:sym typeface="Poppins"/>
              </a:rPr>
              <a:t>.</a:t>
            </a:r>
          </a:p>
          <a:p>
            <a:pPr marL="342900" indent="-342900" algn="just">
              <a:lnSpc>
                <a:spcPct val="150000"/>
              </a:lnSpc>
              <a:spcBef>
                <a:spcPct val="0"/>
              </a:spcBef>
              <a:buFont typeface="Arial" panose="020B0604020202020204" pitchFamily="34" charset="0"/>
              <a:buChar char="•"/>
            </a:pPr>
            <a:r>
              <a:rPr lang="en-US" sz="2400" b="1" spc="-29" dirty="0" smtClean="0">
                <a:solidFill>
                  <a:srgbClr val="171C20"/>
                </a:solidFill>
                <a:latin typeface="Poppins"/>
                <a:ea typeface="Poppins"/>
                <a:cs typeface="Poppins"/>
                <a:sym typeface="Poppins"/>
              </a:rPr>
              <a:t>Many </a:t>
            </a:r>
            <a:r>
              <a:rPr lang="en-US" sz="2400" b="1" spc="-29" dirty="0">
                <a:solidFill>
                  <a:srgbClr val="171C20"/>
                </a:solidFill>
                <a:latin typeface="Poppins"/>
                <a:ea typeface="Poppins"/>
                <a:cs typeface="Poppins"/>
                <a:sym typeface="Poppins"/>
              </a:rPr>
              <a:t>patients experience social isolation, anxiety, and depression</a:t>
            </a:r>
            <a:r>
              <a:rPr lang="en-US" sz="2400" b="1" spc="-29" dirty="0" smtClean="0">
                <a:solidFill>
                  <a:srgbClr val="171C20"/>
                </a:solidFill>
                <a:latin typeface="Poppins"/>
                <a:ea typeface="Poppins"/>
                <a:cs typeface="Poppins"/>
                <a:sym typeface="Poppins"/>
              </a:rPr>
              <a:t>.</a:t>
            </a:r>
          </a:p>
          <a:p>
            <a:pPr marL="342900" indent="-342900" algn="just">
              <a:lnSpc>
                <a:spcPct val="150000"/>
              </a:lnSpc>
              <a:spcBef>
                <a:spcPct val="0"/>
              </a:spcBef>
              <a:buFont typeface="Arial" panose="020B0604020202020204" pitchFamily="34" charset="0"/>
              <a:buChar char="•"/>
            </a:pPr>
            <a:r>
              <a:rPr lang="en-US" sz="2400" b="1" spc="-29" dirty="0" smtClean="0">
                <a:solidFill>
                  <a:srgbClr val="171C20"/>
                </a:solidFill>
                <a:latin typeface="Poppins"/>
                <a:ea typeface="Poppins"/>
                <a:cs typeface="Poppins"/>
                <a:sym typeface="Poppins"/>
              </a:rPr>
              <a:t>Daily </a:t>
            </a:r>
            <a:r>
              <a:rPr lang="en-US" sz="2400" b="1" spc="-29" dirty="0">
                <a:solidFill>
                  <a:srgbClr val="171C20"/>
                </a:solidFill>
                <a:latin typeface="Poppins"/>
                <a:ea typeface="Poppins"/>
                <a:cs typeface="Poppins"/>
                <a:sym typeface="Poppins"/>
              </a:rPr>
              <a:t>activities such as work, exercise, and family roles become difficult</a:t>
            </a:r>
            <a:r>
              <a:rPr lang="en-US" sz="2400" b="1" spc="-29" dirty="0" smtClean="0">
                <a:solidFill>
                  <a:srgbClr val="171C20"/>
                </a:solidFill>
                <a:latin typeface="Poppins"/>
                <a:ea typeface="Poppins"/>
                <a:cs typeface="Poppins"/>
                <a:sym typeface="Poppins"/>
              </a:rPr>
              <a:t>.</a:t>
            </a:r>
          </a:p>
          <a:p>
            <a:pPr marL="342900" indent="-342900" algn="just">
              <a:lnSpc>
                <a:spcPct val="150000"/>
              </a:lnSpc>
              <a:spcBef>
                <a:spcPct val="0"/>
              </a:spcBef>
              <a:buFont typeface="Arial" panose="020B0604020202020204" pitchFamily="34" charset="0"/>
              <a:buChar char="•"/>
            </a:pPr>
            <a:r>
              <a:rPr lang="en-US" sz="2400" b="1" spc="-29" dirty="0" smtClean="0">
                <a:solidFill>
                  <a:srgbClr val="171C20"/>
                </a:solidFill>
                <a:latin typeface="Poppins"/>
                <a:ea typeface="Poppins"/>
                <a:cs typeface="Poppins"/>
                <a:sym typeface="Poppins"/>
              </a:rPr>
              <a:t>Family </a:t>
            </a:r>
            <a:r>
              <a:rPr lang="en-US" sz="2400" b="1" spc="-29" dirty="0">
                <a:solidFill>
                  <a:srgbClr val="171C20"/>
                </a:solidFill>
                <a:latin typeface="Poppins"/>
                <a:ea typeface="Poppins"/>
                <a:cs typeface="Poppins"/>
                <a:sym typeface="Poppins"/>
              </a:rPr>
              <a:t>members and caregivers often face emotional and physical stress</a:t>
            </a:r>
            <a:r>
              <a:rPr lang="en-US" sz="2103" spc="-29" dirty="0" smtClean="0">
                <a:solidFill>
                  <a:srgbClr val="171C20"/>
                </a:solidFill>
                <a:latin typeface="Poppins"/>
                <a:ea typeface="Poppins"/>
                <a:cs typeface="Poppins"/>
                <a:sym typeface="Poppins"/>
              </a:rPr>
              <a:t>.</a:t>
            </a:r>
          </a:p>
          <a:p>
            <a:pPr algn="just">
              <a:lnSpc>
                <a:spcPct val="150000"/>
              </a:lnSpc>
              <a:spcBef>
                <a:spcPct val="0"/>
              </a:spcBef>
            </a:pPr>
            <a:r>
              <a:rPr lang="en-US" sz="2103" spc="-29" dirty="0" smtClean="0">
                <a:solidFill>
                  <a:srgbClr val="171C20"/>
                </a:solidFill>
                <a:latin typeface="Poppins"/>
                <a:ea typeface="Poppins"/>
                <a:cs typeface="Poppins"/>
                <a:sym typeface="Poppins"/>
              </a:rPr>
              <a:t>(WHO</a:t>
            </a:r>
            <a:r>
              <a:rPr lang="en-US" sz="2103" spc="-29" dirty="0">
                <a:solidFill>
                  <a:srgbClr val="171C20"/>
                </a:solidFill>
                <a:latin typeface="Poppins"/>
                <a:ea typeface="Poppins"/>
                <a:cs typeface="Poppins"/>
                <a:sym typeface="Poppins"/>
              </a:rPr>
              <a:t>, 2024; NHS England, 2026).</a:t>
            </a:r>
          </a:p>
        </p:txBody>
      </p:sp>
      <p:sp>
        <p:nvSpPr>
          <p:cNvPr id="45" name="Rectangle 44"/>
          <p:cNvSpPr/>
          <p:nvPr/>
        </p:nvSpPr>
        <p:spPr>
          <a:xfrm>
            <a:off x="9677400" y="495300"/>
            <a:ext cx="6543523" cy="923330"/>
          </a:xfrm>
          <a:prstGeom prst="rect">
            <a:avLst/>
          </a:prstGeom>
        </p:spPr>
        <p:txBody>
          <a:bodyPr wrap="none">
            <a:spAutoFit/>
          </a:bodyPr>
          <a:lstStyle/>
          <a:p>
            <a:pPr algn="just"/>
            <a:r>
              <a:rPr lang="en-GB" sz="5400" b="1" dirty="0"/>
              <a:t>Social Impact of COPD</a:t>
            </a:r>
          </a:p>
        </p:txBody>
      </p:sp>
      <p:pic>
        <p:nvPicPr>
          <p:cNvPr id="6" name="Picture 5"/>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304800" y="342900"/>
            <a:ext cx="7696200" cy="7620000"/>
          </a:xfrm>
          <a:prstGeom prst="rect">
            <a:avLst/>
          </a:prstGeom>
        </p:spPr>
      </p:pic>
      <p:sp>
        <p:nvSpPr>
          <p:cNvPr id="7" name="Rectangle 6"/>
          <p:cNvSpPr/>
          <p:nvPr/>
        </p:nvSpPr>
        <p:spPr>
          <a:xfrm>
            <a:off x="762000" y="8191500"/>
            <a:ext cx="4876800" cy="1323439"/>
          </a:xfrm>
          <a:prstGeom prst="rect">
            <a:avLst/>
          </a:prstGeom>
        </p:spPr>
        <p:txBody>
          <a:bodyPr wrap="square">
            <a:spAutoFit/>
          </a:bodyPr>
          <a:lstStyle/>
          <a:p>
            <a:r>
              <a:rPr lang="en-GB" sz="2000" b="1" dirty="0" smtClean="0">
                <a:latin typeface="Poppins" panose="020B0604020202020204" charset="0"/>
                <a:cs typeface="Poppins" panose="020B0604020202020204" charset="0"/>
              </a:rPr>
              <a:t>Sources- </a:t>
            </a:r>
            <a:r>
              <a:rPr lang="en-US" sz="2000" b="1" dirty="0" err="1">
                <a:latin typeface="Poppins" panose="020B0604020202020204" charset="0"/>
                <a:cs typeface="Poppins" panose="020B0604020202020204" charset="0"/>
              </a:rPr>
              <a:t>Geeniva</a:t>
            </a:r>
            <a:r>
              <a:rPr lang="en-US" sz="2000" b="1" dirty="0">
                <a:latin typeface="Poppins" panose="020B0604020202020204" charset="0"/>
                <a:cs typeface="Poppins" panose="020B0604020202020204" charset="0"/>
              </a:rPr>
              <a:t> et al. (2023). </a:t>
            </a:r>
            <a:r>
              <a:rPr lang="en-US" sz="2000" b="1" i="1" dirty="0">
                <a:latin typeface="Poppins" panose="020B0604020202020204" charset="0"/>
                <a:cs typeface="Poppins" panose="020B0604020202020204" charset="0"/>
              </a:rPr>
              <a:t>Social Consequences of Chronic Obstructive Pulmonary Disease.</a:t>
            </a:r>
            <a:r>
              <a:rPr lang="en-US" sz="2000" b="1" dirty="0">
                <a:latin typeface="Poppins" panose="020B0604020202020204" charset="0"/>
                <a:cs typeface="Poppins" panose="020B0604020202020204" charset="0"/>
              </a:rPr>
              <a:t> Elsevier.</a:t>
            </a:r>
            <a:endParaRPr lang="en-GB" sz="2000" b="1" dirty="0">
              <a:latin typeface="Poppins" panose="020B0604020202020204" charset="0"/>
              <a:cs typeface="Poppins" panose="020B0604020202020204" charset="0"/>
            </a:endParaRPr>
          </a:p>
        </p:txBody>
      </p:sp>
    </p:spTree>
    <p:extLst>
      <p:ext uri="{BB962C8B-B14F-4D97-AF65-F5344CB8AC3E}">
        <p14:creationId xmlns:p14="http://schemas.microsoft.com/office/powerpoint/2010/main" val="211535007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4967294">
            <a:off x="3523082" y="6387744"/>
            <a:ext cx="5404519" cy="10214726"/>
          </a:xfrm>
          <a:custGeom>
            <a:avLst/>
            <a:gdLst/>
            <a:ahLst/>
            <a:cxnLst/>
            <a:rect l="l" t="t" r="r" b="b"/>
            <a:pathLst>
              <a:path w="5404519" h="10214726">
                <a:moveTo>
                  <a:pt x="0" y="0"/>
                </a:moveTo>
                <a:lnTo>
                  <a:pt x="5404519" y="0"/>
                </a:lnTo>
                <a:lnTo>
                  <a:pt x="5404519" y="10214726"/>
                </a:lnTo>
                <a:lnTo>
                  <a:pt x="0" y="10214726"/>
                </a:lnTo>
                <a:lnTo>
                  <a:pt x="0" y="0"/>
                </a:lnTo>
                <a:close/>
              </a:path>
            </a:pathLst>
          </a:custGeom>
          <a:blipFill>
            <a:blip r:embed="rId3">
              <a:alphaModFix amt="50000"/>
              <a:extLst>
                <a:ext uri="{96DAC541-7B7A-43D3-8B79-37D633B846F1}">
                  <asvg:svgBlip xmlns:asvg="http://schemas.microsoft.com/office/drawing/2016/SVG/main" xmlns="" r:embed="rId4"/>
                </a:ext>
              </a:extLst>
            </a:blip>
            <a:stretch>
              <a:fillRect/>
            </a:stretch>
          </a:blipFill>
        </p:spPr>
      </p:sp>
      <p:grpSp>
        <p:nvGrpSpPr>
          <p:cNvPr id="3" name="Group 3"/>
          <p:cNvGrpSpPr/>
          <p:nvPr/>
        </p:nvGrpSpPr>
        <p:grpSpPr>
          <a:xfrm>
            <a:off x="11732670" y="4894350"/>
            <a:ext cx="7847157" cy="7847157"/>
            <a:chOff x="0" y="0"/>
            <a:chExt cx="812800" cy="812800"/>
          </a:xfrm>
        </p:grpSpPr>
        <p:sp>
          <p:nvSpPr>
            <p:cNvPr id="4" name="Freeform 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5C9B4"/>
            </a:solidFill>
            <a:ln cap="sq">
              <a:noFill/>
              <a:prstDash val="solid"/>
              <a:miter/>
            </a:ln>
          </p:spPr>
        </p:sp>
        <p:sp>
          <p:nvSpPr>
            <p:cNvPr id="5" name="TextBox 5"/>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grpSp>
        <p:nvGrpSpPr>
          <p:cNvPr id="8" name="Group 8"/>
          <p:cNvGrpSpPr/>
          <p:nvPr/>
        </p:nvGrpSpPr>
        <p:grpSpPr>
          <a:xfrm>
            <a:off x="8876301" y="2534781"/>
            <a:ext cx="5217437" cy="5217437"/>
            <a:chOff x="0" y="0"/>
            <a:chExt cx="812800" cy="812800"/>
          </a:xfrm>
        </p:grpSpPr>
        <p:sp>
          <p:nvSpPr>
            <p:cNvPr id="9" name="Freeform 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p:spPr>
        </p:sp>
        <p:sp>
          <p:nvSpPr>
            <p:cNvPr id="10" name="TextBox 10"/>
            <p:cNvSpPr txBox="1"/>
            <p:nvPr/>
          </p:nvSpPr>
          <p:spPr>
            <a:xfrm>
              <a:off x="76200" y="38100"/>
              <a:ext cx="660400" cy="698500"/>
            </a:xfrm>
            <a:prstGeom prst="rect">
              <a:avLst/>
            </a:prstGeom>
          </p:spPr>
          <p:txBody>
            <a:bodyPr lIns="50800" tIns="50800" rIns="50800" bIns="50800" rtlCol="0" anchor="ctr"/>
            <a:lstStyle/>
            <a:p>
              <a:pPr algn="ctr">
                <a:lnSpc>
                  <a:spcPts val="2520"/>
                </a:lnSpc>
              </a:pPr>
              <a:endParaRPr/>
            </a:p>
          </p:txBody>
        </p:sp>
      </p:grpSp>
      <p:grpSp>
        <p:nvGrpSpPr>
          <p:cNvPr id="13" name="Group 13"/>
          <p:cNvGrpSpPr/>
          <p:nvPr/>
        </p:nvGrpSpPr>
        <p:grpSpPr>
          <a:xfrm>
            <a:off x="14533685" y="5734117"/>
            <a:ext cx="2988562" cy="2988562"/>
            <a:chOff x="0" y="0"/>
            <a:chExt cx="812800" cy="812800"/>
          </a:xfrm>
        </p:grpSpPr>
        <p:sp>
          <p:nvSpPr>
            <p:cNvPr id="14" name="Freeform 1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ED665"/>
            </a:solidFill>
          </p:spPr>
        </p:sp>
        <p:sp>
          <p:nvSpPr>
            <p:cNvPr id="15" name="TextBox 15"/>
            <p:cNvSpPr txBox="1"/>
            <p:nvPr/>
          </p:nvSpPr>
          <p:spPr>
            <a:xfrm>
              <a:off x="76200" y="38100"/>
              <a:ext cx="660400" cy="698500"/>
            </a:xfrm>
            <a:prstGeom prst="rect">
              <a:avLst/>
            </a:prstGeom>
          </p:spPr>
          <p:txBody>
            <a:bodyPr lIns="50800" tIns="50800" rIns="50800" bIns="50800" rtlCol="0" anchor="ctr"/>
            <a:lstStyle/>
            <a:p>
              <a:pPr algn="ctr">
                <a:lnSpc>
                  <a:spcPts val="2520"/>
                </a:lnSpc>
              </a:pPr>
              <a:endParaRPr/>
            </a:p>
          </p:txBody>
        </p:sp>
      </p:grpSp>
      <p:grpSp>
        <p:nvGrpSpPr>
          <p:cNvPr id="16" name="Group 16"/>
          <p:cNvGrpSpPr/>
          <p:nvPr/>
        </p:nvGrpSpPr>
        <p:grpSpPr>
          <a:xfrm>
            <a:off x="14743438" y="5943869"/>
            <a:ext cx="2569056" cy="2569056"/>
            <a:chOff x="0" y="0"/>
            <a:chExt cx="812800" cy="812800"/>
          </a:xfrm>
        </p:grpSpPr>
        <p:sp>
          <p:nvSpPr>
            <p:cNvPr id="17" name="Freeform 1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5"/>
              <a:stretch>
                <a:fillRect l="-59890" r="-59890"/>
              </a:stretch>
            </a:blipFill>
          </p:spPr>
        </p:sp>
      </p:grpSp>
      <p:grpSp>
        <p:nvGrpSpPr>
          <p:cNvPr id="18" name="Group 18"/>
          <p:cNvGrpSpPr/>
          <p:nvPr/>
        </p:nvGrpSpPr>
        <p:grpSpPr>
          <a:xfrm>
            <a:off x="574633" y="6403573"/>
            <a:ext cx="300229" cy="300229"/>
            <a:chOff x="0" y="0"/>
            <a:chExt cx="812800" cy="812800"/>
          </a:xfrm>
        </p:grpSpPr>
        <p:sp>
          <p:nvSpPr>
            <p:cNvPr id="19" name="Freeform 1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ED665"/>
            </a:solidFill>
          </p:spPr>
        </p:sp>
        <p:sp>
          <p:nvSpPr>
            <p:cNvPr id="20" name="TextBox 20"/>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21" name="Freeform 21"/>
          <p:cNvSpPr/>
          <p:nvPr/>
        </p:nvSpPr>
        <p:spPr>
          <a:xfrm rot="-823344">
            <a:off x="7974483" y="1657313"/>
            <a:ext cx="920651" cy="920651"/>
          </a:xfrm>
          <a:custGeom>
            <a:avLst/>
            <a:gdLst/>
            <a:ahLst/>
            <a:cxnLst/>
            <a:rect l="l" t="t" r="r" b="b"/>
            <a:pathLst>
              <a:path w="920651" h="920651">
                <a:moveTo>
                  <a:pt x="0" y="0"/>
                </a:moveTo>
                <a:lnTo>
                  <a:pt x="920651" y="0"/>
                </a:lnTo>
                <a:lnTo>
                  <a:pt x="920651" y="920650"/>
                </a:lnTo>
                <a:lnTo>
                  <a:pt x="0" y="920650"/>
                </a:lnTo>
                <a:lnTo>
                  <a:pt x="0" y="0"/>
                </a:lnTo>
                <a:close/>
              </a:path>
            </a:pathLst>
          </a:custGeom>
          <a:blipFill>
            <a:blip r:embed="rId6">
              <a:extLst>
                <a:ext uri="{96DAC541-7B7A-43D3-8B79-37D633B846F1}">
                  <asvg:svgBlip xmlns:asvg="http://schemas.microsoft.com/office/drawing/2016/SVG/main" xmlns="" r:embed="rId9"/>
                </a:ext>
              </a:extLst>
            </a:blip>
            <a:stretch>
              <a:fillRect/>
            </a:stretch>
          </a:blipFill>
        </p:spPr>
      </p:sp>
      <p:sp>
        <p:nvSpPr>
          <p:cNvPr id="22" name="Freeform 22"/>
          <p:cNvSpPr/>
          <p:nvPr/>
        </p:nvSpPr>
        <p:spPr>
          <a:xfrm rot="-823344">
            <a:off x="7780582" y="1977249"/>
            <a:ext cx="920651" cy="920651"/>
          </a:xfrm>
          <a:custGeom>
            <a:avLst/>
            <a:gdLst/>
            <a:ahLst/>
            <a:cxnLst/>
            <a:rect l="l" t="t" r="r" b="b"/>
            <a:pathLst>
              <a:path w="920651" h="920651">
                <a:moveTo>
                  <a:pt x="0" y="0"/>
                </a:moveTo>
                <a:lnTo>
                  <a:pt x="920651" y="0"/>
                </a:lnTo>
                <a:lnTo>
                  <a:pt x="920651" y="920651"/>
                </a:lnTo>
                <a:lnTo>
                  <a:pt x="0" y="920651"/>
                </a:lnTo>
                <a:lnTo>
                  <a:pt x="0" y="0"/>
                </a:lnTo>
                <a:close/>
              </a:path>
            </a:pathLst>
          </a:custGeom>
          <a:blipFill>
            <a:blip r:embed="rId10">
              <a:extLst>
                <a:ext uri="{96DAC541-7B7A-43D3-8B79-37D633B846F1}">
                  <asvg:svgBlip xmlns:asvg="http://schemas.microsoft.com/office/drawing/2016/SVG/main" xmlns="" r:embed="rId11"/>
                </a:ext>
              </a:extLst>
            </a:blip>
            <a:stretch>
              <a:fillRect/>
            </a:stretch>
          </a:blipFill>
        </p:spPr>
      </p:sp>
      <p:grpSp>
        <p:nvGrpSpPr>
          <p:cNvPr id="23" name="Group 23"/>
          <p:cNvGrpSpPr/>
          <p:nvPr/>
        </p:nvGrpSpPr>
        <p:grpSpPr>
          <a:xfrm>
            <a:off x="8423583" y="8038569"/>
            <a:ext cx="474357" cy="474357"/>
            <a:chOff x="0" y="0"/>
            <a:chExt cx="812800" cy="812800"/>
          </a:xfrm>
        </p:grpSpPr>
        <p:sp>
          <p:nvSpPr>
            <p:cNvPr id="24" name="Freeform 2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ED665"/>
            </a:solidFill>
          </p:spPr>
        </p:sp>
        <p:sp>
          <p:nvSpPr>
            <p:cNvPr id="25" name="TextBox 25"/>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26" name="Freeform 26"/>
          <p:cNvSpPr/>
          <p:nvPr/>
        </p:nvSpPr>
        <p:spPr>
          <a:xfrm>
            <a:off x="852735" y="719851"/>
            <a:ext cx="358463" cy="235643"/>
          </a:xfrm>
          <a:custGeom>
            <a:avLst/>
            <a:gdLst/>
            <a:ahLst/>
            <a:cxnLst/>
            <a:rect l="l" t="t" r="r" b="b"/>
            <a:pathLst>
              <a:path w="358463" h="235643">
                <a:moveTo>
                  <a:pt x="0" y="0"/>
                </a:moveTo>
                <a:lnTo>
                  <a:pt x="358463" y="0"/>
                </a:lnTo>
                <a:lnTo>
                  <a:pt x="358463" y="235643"/>
                </a:lnTo>
                <a:lnTo>
                  <a:pt x="0" y="235643"/>
                </a:lnTo>
                <a:lnTo>
                  <a:pt x="0" y="0"/>
                </a:lnTo>
                <a:close/>
              </a:path>
            </a:pathLst>
          </a:custGeom>
          <a:blipFill>
            <a:blip r:embed="rId12">
              <a:extLst>
                <a:ext uri="{96DAC541-7B7A-43D3-8B79-37D633B846F1}">
                  <asvg:svgBlip xmlns:asvg="http://schemas.microsoft.com/office/drawing/2016/SVG/main" xmlns="" r:embed="rId13"/>
                </a:ext>
              </a:extLst>
            </a:blip>
            <a:stretch>
              <a:fillRect/>
            </a:stretch>
          </a:blipFill>
        </p:spPr>
      </p:sp>
      <p:sp>
        <p:nvSpPr>
          <p:cNvPr id="27" name="TextBox 27"/>
          <p:cNvSpPr txBox="1"/>
          <p:nvPr/>
        </p:nvSpPr>
        <p:spPr>
          <a:xfrm>
            <a:off x="1297225" y="691276"/>
            <a:ext cx="1022123" cy="264218"/>
          </a:xfrm>
          <a:prstGeom prst="rect">
            <a:avLst/>
          </a:prstGeom>
        </p:spPr>
        <p:txBody>
          <a:bodyPr lIns="0" tIns="0" rIns="0" bIns="0" rtlCol="0" anchor="t">
            <a:spAutoFit/>
          </a:bodyPr>
          <a:lstStyle/>
          <a:p>
            <a:pPr algn="l">
              <a:lnSpc>
                <a:spcPts val="2240"/>
              </a:lnSpc>
              <a:spcBef>
                <a:spcPct val="0"/>
              </a:spcBef>
            </a:pPr>
            <a:r>
              <a:rPr lang="en-US" sz="1600" b="1" spc="-64">
                <a:solidFill>
                  <a:srgbClr val="171C20"/>
                </a:solidFill>
                <a:latin typeface="Montserrat Bold"/>
                <a:ea typeface="Montserrat Bold"/>
                <a:cs typeface="Montserrat Bold"/>
                <a:sym typeface="Montserrat Bold"/>
              </a:rPr>
              <a:t>Fauget</a:t>
            </a:r>
          </a:p>
        </p:txBody>
      </p:sp>
      <p:grpSp>
        <p:nvGrpSpPr>
          <p:cNvPr id="28" name="Group 28"/>
          <p:cNvGrpSpPr/>
          <p:nvPr/>
        </p:nvGrpSpPr>
        <p:grpSpPr>
          <a:xfrm>
            <a:off x="2036025" y="872188"/>
            <a:ext cx="39377" cy="39377"/>
            <a:chOff x="0" y="0"/>
            <a:chExt cx="812800" cy="812800"/>
          </a:xfrm>
        </p:grpSpPr>
        <p:sp>
          <p:nvSpPr>
            <p:cNvPr id="29" name="Freeform 2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5C9B4"/>
            </a:solidFill>
          </p:spPr>
        </p:sp>
        <p:sp>
          <p:nvSpPr>
            <p:cNvPr id="30" name="TextBox 30"/>
            <p:cNvSpPr txBox="1"/>
            <p:nvPr/>
          </p:nvSpPr>
          <p:spPr>
            <a:xfrm>
              <a:off x="76200" y="38100"/>
              <a:ext cx="660400" cy="698500"/>
            </a:xfrm>
            <a:prstGeom prst="rect">
              <a:avLst/>
            </a:prstGeom>
          </p:spPr>
          <p:txBody>
            <a:bodyPr lIns="74078" tIns="74078" rIns="74078" bIns="74078" rtlCol="0" anchor="ctr"/>
            <a:lstStyle/>
            <a:p>
              <a:pPr algn="ctr">
                <a:lnSpc>
                  <a:spcPts val="2659"/>
                </a:lnSpc>
              </a:pPr>
              <a:endParaRPr/>
            </a:p>
          </p:txBody>
        </p:sp>
      </p:grpSp>
      <p:sp>
        <p:nvSpPr>
          <p:cNvPr id="31" name="Freeform 31"/>
          <p:cNvSpPr/>
          <p:nvPr/>
        </p:nvSpPr>
        <p:spPr>
          <a:xfrm>
            <a:off x="16997119" y="693219"/>
            <a:ext cx="433631" cy="288907"/>
          </a:xfrm>
          <a:custGeom>
            <a:avLst/>
            <a:gdLst/>
            <a:ahLst/>
            <a:cxnLst/>
            <a:rect l="l" t="t" r="r" b="b"/>
            <a:pathLst>
              <a:path w="433631" h="288907">
                <a:moveTo>
                  <a:pt x="0" y="0"/>
                </a:moveTo>
                <a:lnTo>
                  <a:pt x="433631" y="0"/>
                </a:lnTo>
                <a:lnTo>
                  <a:pt x="433631" y="288906"/>
                </a:lnTo>
                <a:lnTo>
                  <a:pt x="0" y="288906"/>
                </a:lnTo>
                <a:lnTo>
                  <a:pt x="0" y="0"/>
                </a:lnTo>
                <a:close/>
              </a:path>
            </a:pathLst>
          </a:custGeom>
          <a:blipFill>
            <a:blip r:embed="rId14">
              <a:extLst>
                <a:ext uri="{96DAC541-7B7A-43D3-8B79-37D633B846F1}">
                  <asvg:svgBlip xmlns:asvg="http://schemas.microsoft.com/office/drawing/2016/SVG/main" xmlns="" r:embed="rId15"/>
                </a:ext>
              </a:extLst>
            </a:blip>
            <a:stretch>
              <a:fillRect/>
            </a:stretch>
          </a:blipFill>
        </p:spPr>
      </p:sp>
      <p:sp>
        <p:nvSpPr>
          <p:cNvPr id="32" name="TextBox 32"/>
          <p:cNvSpPr txBox="1"/>
          <p:nvPr/>
        </p:nvSpPr>
        <p:spPr>
          <a:xfrm>
            <a:off x="1143000" y="1562100"/>
            <a:ext cx="6515231" cy="718145"/>
          </a:xfrm>
          <a:prstGeom prst="rect">
            <a:avLst/>
          </a:prstGeom>
        </p:spPr>
        <p:txBody>
          <a:bodyPr lIns="0" tIns="0" rIns="0" bIns="0" rtlCol="0" anchor="t">
            <a:spAutoFit/>
          </a:bodyPr>
          <a:lstStyle/>
          <a:p>
            <a:pPr>
              <a:lnSpc>
                <a:spcPts val="5567"/>
              </a:lnSpc>
            </a:pPr>
            <a:r>
              <a:rPr lang="en-US" sz="4800" b="1" spc="-67" dirty="0">
                <a:solidFill>
                  <a:srgbClr val="85C9B4"/>
                </a:solidFill>
                <a:latin typeface="Poppins Semi-Bold"/>
                <a:ea typeface="Poppins Semi-Bold"/>
                <a:cs typeface="Poppins Semi-Bold"/>
                <a:sym typeface="Poppins Semi-Bold"/>
              </a:rPr>
              <a:t>Diagnosis of COPD</a:t>
            </a:r>
          </a:p>
        </p:txBody>
      </p:sp>
      <p:sp>
        <p:nvSpPr>
          <p:cNvPr id="33" name="TextBox 33"/>
          <p:cNvSpPr txBox="1"/>
          <p:nvPr/>
        </p:nvSpPr>
        <p:spPr>
          <a:xfrm>
            <a:off x="914400" y="2933700"/>
            <a:ext cx="8153400" cy="3693319"/>
          </a:xfrm>
          <a:prstGeom prst="rect">
            <a:avLst/>
          </a:prstGeom>
        </p:spPr>
        <p:txBody>
          <a:bodyPr wrap="square" lIns="0" tIns="0" rIns="0" bIns="0" rtlCol="0" anchor="t">
            <a:spAutoFit/>
          </a:bodyPr>
          <a:lstStyle/>
          <a:p>
            <a:pPr marL="342900" indent="-342900" algn="just">
              <a:lnSpc>
                <a:spcPct val="150000"/>
              </a:lnSpc>
              <a:buFont typeface="Wingdings" panose="05000000000000000000" pitchFamily="2" charset="2"/>
              <a:buChar char="Ø"/>
            </a:pPr>
            <a:r>
              <a:rPr lang="en-US" sz="2000" b="1" dirty="0" smtClean="0">
                <a:solidFill>
                  <a:srgbClr val="171C20"/>
                </a:solidFill>
                <a:latin typeface="Poppins"/>
                <a:ea typeface="Poppins"/>
                <a:cs typeface="Poppins"/>
                <a:sym typeface="Poppins"/>
              </a:rPr>
              <a:t>Spirometry </a:t>
            </a:r>
            <a:r>
              <a:rPr lang="en-US" sz="2000" b="1" dirty="0">
                <a:solidFill>
                  <a:srgbClr val="171C20"/>
                </a:solidFill>
                <a:latin typeface="Poppins"/>
                <a:ea typeface="Poppins"/>
                <a:cs typeface="Poppins"/>
                <a:sym typeface="Poppins"/>
              </a:rPr>
              <a:t>is the main test used to diagnose COPD</a:t>
            </a:r>
            <a:r>
              <a:rPr lang="en-US" sz="2000" b="1" dirty="0" smtClean="0">
                <a:solidFill>
                  <a:srgbClr val="171C20"/>
                </a:solidFill>
                <a:latin typeface="Poppins"/>
                <a:ea typeface="Poppins"/>
                <a:cs typeface="Poppins"/>
                <a:sym typeface="Poppins"/>
              </a:rPr>
              <a:t>. </a:t>
            </a:r>
          </a:p>
          <a:p>
            <a:pPr marL="342900" indent="-342900" algn="just">
              <a:lnSpc>
                <a:spcPct val="150000"/>
              </a:lnSpc>
              <a:buFont typeface="Wingdings" panose="05000000000000000000" pitchFamily="2" charset="2"/>
              <a:buChar char="Ø"/>
            </a:pPr>
            <a:r>
              <a:rPr lang="en-US" sz="2000" b="1" dirty="0" smtClean="0">
                <a:solidFill>
                  <a:srgbClr val="171C20"/>
                </a:solidFill>
                <a:latin typeface="Poppins"/>
                <a:ea typeface="Poppins"/>
                <a:cs typeface="Poppins"/>
                <a:sym typeface="Poppins"/>
              </a:rPr>
              <a:t>Confirms </a:t>
            </a:r>
            <a:r>
              <a:rPr lang="en-US" sz="2000" b="1" dirty="0">
                <a:solidFill>
                  <a:srgbClr val="171C20"/>
                </a:solidFill>
                <a:latin typeface="Poppins"/>
                <a:ea typeface="Poppins"/>
                <a:cs typeface="Poppins"/>
                <a:sym typeface="Poppins"/>
              </a:rPr>
              <a:t>airflow obstruction when FEV1/FVC ratio is below 0.70</a:t>
            </a:r>
            <a:r>
              <a:rPr lang="en-US" sz="2000" b="1" dirty="0" smtClean="0">
                <a:solidFill>
                  <a:srgbClr val="171C20"/>
                </a:solidFill>
                <a:latin typeface="Poppins"/>
                <a:ea typeface="Poppins"/>
                <a:cs typeface="Poppins"/>
                <a:sym typeface="Poppins"/>
              </a:rPr>
              <a:t>.</a:t>
            </a:r>
          </a:p>
          <a:p>
            <a:pPr marL="342900" indent="-342900" algn="just">
              <a:lnSpc>
                <a:spcPct val="150000"/>
              </a:lnSpc>
              <a:buFont typeface="Wingdings" panose="05000000000000000000" pitchFamily="2" charset="2"/>
              <a:buChar char="Ø"/>
            </a:pPr>
            <a:r>
              <a:rPr lang="en-US" sz="2000" b="1" dirty="0" smtClean="0">
                <a:solidFill>
                  <a:srgbClr val="171C20"/>
                </a:solidFill>
                <a:latin typeface="Poppins"/>
                <a:ea typeface="Poppins"/>
                <a:cs typeface="Poppins"/>
                <a:sym typeface="Poppins"/>
              </a:rPr>
              <a:t>Diagnosis </a:t>
            </a:r>
            <a:r>
              <a:rPr lang="en-US" sz="2000" b="1" dirty="0">
                <a:solidFill>
                  <a:srgbClr val="171C20"/>
                </a:solidFill>
                <a:latin typeface="Poppins"/>
                <a:ea typeface="Poppins"/>
                <a:cs typeface="Poppins"/>
                <a:sym typeface="Poppins"/>
              </a:rPr>
              <a:t>also includes reviewing symptoms such as cough, breathlessness, and smoking history</a:t>
            </a:r>
            <a:r>
              <a:rPr lang="en-US" sz="2000" b="1" dirty="0" smtClean="0">
                <a:solidFill>
                  <a:srgbClr val="171C20"/>
                </a:solidFill>
                <a:latin typeface="Poppins"/>
                <a:ea typeface="Poppins"/>
                <a:cs typeface="Poppins"/>
                <a:sym typeface="Poppins"/>
              </a:rPr>
              <a:t>.</a:t>
            </a:r>
          </a:p>
          <a:p>
            <a:pPr marL="342900" indent="-342900" algn="just">
              <a:lnSpc>
                <a:spcPct val="150000"/>
              </a:lnSpc>
              <a:buFont typeface="Wingdings" panose="05000000000000000000" pitchFamily="2" charset="2"/>
              <a:buChar char="Ø"/>
            </a:pPr>
            <a:r>
              <a:rPr lang="en-US" sz="2000" b="1" dirty="0" smtClean="0">
                <a:solidFill>
                  <a:srgbClr val="171C20"/>
                </a:solidFill>
                <a:latin typeface="Poppins"/>
                <a:ea typeface="Poppins"/>
                <a:cs typeface="Poppins"/>
                <a:sym typeface="Poppins"/>
              </a:rPr>
              <a:t>Chest </a:t>
            </a:r>
            <a:r>
              <a:rPr lang="en-US" sz="2000" b="1" dirty="0">
                <a:solidFill>
                  <a:srgbClr val="171C20"/>
                </a:solidFill>
                <a:latin typeface="Poppins"/>
                <a:ea typeface="Poppins"/>
                <a:cs typeface="Poppins"/>
                <a:sym typeface="Poppins"/>
              </a:rPr>
              <a:t>X-ray or CT scan may be used to exclude other lung diseases</a:t>
            </a:r>
            <a:r>
              <a:rPr lang="en-US" sz="2000" b="1" dirty="0" smtClean="0">
                <a:solidFill>
                  <a:srgbClr val="171C20"/>
                </a:solidFill>
                <a:latin typeface="Poppins"/>
                <a:ea typeface="Poppins"/>
                <a:cs typeface="Poppins"/>
                <a:sym typeface="Poppins"/>
              </a:rPr>
              <a:t>.</a:t>
            </a:r>
          </a:p>
          <a:p>
            <a:pPr algn="just">
              <a:lnSpc>
                <a:spcPct val="150000"/>
              </a:lnSpc>
            </a:pPr>
            <a:r>
              <a:rPr lang="en-US" sz="2000" b="1" dirty="0" smtClean="0">
                <a:solidFill>
                  <a:srgbClr val="171C20"/>
                </a:solidFill>
                <a:latin typeface="Poppins"/>
                <a:ea typeface="Poppins"/>
                <a:cs typeface="Poppins"/>
                <a:sym typeface="Poppins"/>
              </a:rPr>
              <a:t>(GOLD</a:t>
            </a:r>
            <a:r>
              <a:rPr lang="en-US" sz="2000" b="1" dirty="0">
                <a:solidFill>
                  <a:srgbClr val="171C20"/>
                </a:solidFill>
                <a:latin typeface="Poppins"/>
                <a:ea typeface="Poppins"/>
                <a:cs typeface="Poppins"/>
                <a:sym typeface="Poppins"/>
              </a:rPr>
              <a:t>, 2025; NHS England, 2026).</a:t>
            </a:r>
          </a:p>
        </p:txBody>
      </p:sp>
      <p:pic>
        <p:nvPicPr>
          <p:cNvPr id="34" name="Picture 33"/>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9582066" y="2095500"/>
            <a:ext cx="7904761" cy="6324600"/>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
        <p:nvSpPr>
          <p:cNvPr id="6" name="Rectangle 5"/>
          <p:cNvSpPr/>
          <p:nvPr/>
        </p:nvSpPr>
        <p:spPr>
          <a:xfrm>
            <a:off x="10591800" y="9182100"/>
            <a:ext cx="6629400" cy="707886"/>
          </a:xfrm>
          <a:prstGeom prst="rect">
            <a:avLst/>
          </a:prstGeom>
        </p:spPr>
        <p:txBody>
          <a:bodyPr wrap="square">
            <a:spAutoFit/>
          </a:bodyPr>
          <a:lstStyle/>
          <a:p>
            <a:r>
              <a:rPr lang="en-GB" sz="2000" b="1" dirty="0" smtClean="0">
                <a:latin typeface="Poppins" panose="020B0604020202020204" charset="0"/>
                <a:cs typeface="Poppins" panose="020B0604020202020204" charset="0"/>
              </a:rPr>
              <a:t>Sources- </a:t>
            </a:r>
            <a:r>
              <a:rPr lang="en-US" sz="2000" b="1" dirty="0">
                <a:latin typeface="Poppins" panose="020B0604020202020204" charset="0"/>
                <a:cs typeface="Poppins" panose="020B0604020202020204" charset="0"/>
              </a:rPr>
              <a:t>Global Initiative for Chronic Obstructive Lung Disease (GOLD, 2026).</a:t>
            </a:r>
            <a:endParaRPr lang="en-GB" sz="2000" b="1" dirty="0">
              <a:latin typeface="Poppins" panose="020B0604020202020204" charset="0"/>
              <a:cs typeface="Poppins" panose="020B0604020202020204"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931620" flipH="1">
            <a:off x="5277259" y="-6466118"/>
            <a:ext cx="5404519" cy="10214726"/>
          </a:xfrm>
          <a:custGeom>
            <a:avLst/>
            <a:gdLst/>
            <a:ahLst/>
            <a:cxnLst/>
            <a:rect l="l" t="t" r="r" b="b"/>
            <a:pathLst>
              <a:path w="5404519" h="10214726">
                <a:moveTo>
                  <a:pt x="5404519" y="0"/>
                </a:moveTo>
                <a:lnTo>
                  <a:pt x="0" y="0"/>
                </a:lnTo>
                <a:lnTo>
                  <a:pt x="0" y="10214726"/>
                </a:lnTo>
                <a:lnTo>
                  <a:pt x="5404519" y="10214726"/>
                </a:lnTo>
                <a:lnTo>
                  <a:pt x="5404519" y="0"/>
                </a:lnTo>
                <a:close/>
              </a:path>
            </a:pathLst>
          </a:custGeom>
          <a:blipFill>
            <a:blip r:embed="rId3">
              <a:alphaModFix amt="50000"/>
              <a:extLst>
                <a:ext uri="{96DAC541-7B7A-43D3-8B79-37D633B846F1}">
                  <asvg:svgBlip xmlns:asvg="http://schemas.microsoft.com/office/drawing/2016/SVG/main" xmlns="" r:embed="rId4"/>
                </a:ext>
              </a:extLst>
            </a:blip>
            <a:stretch>
              <a:fillRect/>
            </a:stretch>
          </a:blipFill>
        </p:spPr>
      </p:sp>
      <p:grpSp>
        <p:nvGrpSpPr>
          <p:cNvPr id="3" name="Group 3"/>
          <p:cNvGrpSpPr/>
          <p:nvPr/>
        </p:nvGrpSpPr>
        <p:grpSpPr>
          <a:xfrm>
            <a:off x="12283342" y="-1659732"/>
            <a:ext cx="7847157" cy="7847157"/>
            <a:chOff x="0" y="0"/>
            <a:chExt cx="812800" cy="812800"/>
          </a:xfrm>
        </p:grpSpPr>
        <p:sp>
          <p:nvSpPr>
            <p:cNvPr id="4" name="Freeform 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5C9B4"/>
            </a:solidFill>
            <a:ln cap="sq">
              <a:noFill/>
              <a:prstDash val="solid"/>
              <a:miter/>
            </a:ln>
          </p:spPr>
        </p:sp>
        <p:sp>
          <p:nvSpPr>
            <p:cNvPr id="5" name="TextBox 5"/>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10" name="Freeform 10"/>
          <p:cNvSpPr/>
          <p:nvPr/>
        </p:nvSpPr>
        <p:spPr>
          <a:xfrm rot="-823344">
            <a:off x="1104594" y="8474105"/>
            <a:ext cx="920651" cy="920651"/>
          </a:xfrm>
          <a:custGeom>
            <a:avLst/>
            <a:gdLst/>
            <a:ahLst/>
            <a:cxnLst/>
            <a:rect l="l" t="t" r="r" b="b"/>
            <a:pathLst>
              <a:path w="920651" h="920651">
                <a:moveTo>
                  <a:pt x="0" y="0"/>
                </a:moveTo>
                <a:lnTo>
                  <a:pt x="920650" y="0"/>
                </a:lnTo>
                <a:lnTo>
                  <a:pt x="920650" y="920651"/>
                </a:lnTo>
                <a:lnTo>
                  <a:pt x="0" y="920651"/>
                </a:lnTo>
                <a:lnTo>
                  <a:pt x="0" y="0"/>
                </a:lnTo>
                <a:close/>
              </a:path>
            </a:pathLst>
          </a:custGeom>
          <a:blipFill>
            <a:blip r:embed="rId5">
              <a:extLst>
                <a:ext uri="{96DAC541-7B7A-43D3-8B79-37D633B846F1}">
                  <asvg:svgBlip xmlns:asvg="http://schemas.microsoft.com/office/drawing/2016/SVG/main" xmlns="" r:embed="rId8"/>
                </a:ext>
              </a:extLst>
            </a:blip>
            <a:stretch>
              <a:fillRect/>
            </a:stretch>
          </a:blipFill>
        </p:spPr>
      </p:sp>
      <p:sp>
        <p:nvSpPr>
          <p:cNvPr id="11" name="Freeform 11"/>
          <p:cNvSpPr/>
          <p:nvPr/>
        </p:nvSpPr>
        <p:spPr>
          <a:xfrm rot="-823344">
            <a:off x="910693" y="8794041"/>
            <a:ext cx="920651" cy="920651"/>
          </a:xfrm>
          <a:custGeom>
            <a:avLst/>
            <a:gdLst/>
            <a:ahLst/>
            <a:cxnLst/>
            <a:rect l="l" t="t" r="r" b="b"/>
            <a:pathLst>
              <a:path w="920651" h="920651">
                <a:moveTo>
                  <a:pt x="0" y="0"/>
                </a:moveTo>
                <a:lnTo>
                  <a:pt x="920650" y="0"/>
                </a:lnTo>
                <a:lnTo>
                  <a:pt x="920650" y="920651"/>
                </a:lnTo>
                <a:lnTo>
                  <a:pt x="0" y="920651"/>
                </a:lnTo>
                <a:lnTo>
                  <a:pt x="0" y="0"/>
                </a:lnTo>
                <a:close/>
              </a:path>
            </a:pathLst>
          </a:custGeom>
          <a:blipFill>
            <a:blip r:embed="rId9">
              <a:extLst>
                <a:ext uri="{96DAC541-7B7A-43D3-8B79-37D633B846F1}">
                  <asvg:svgBlip xmlns:asvg="http://schemas.microsoft.com/office/drawing/2016/SVG/main" xmlns="" r:embed="rId10"/>
                </a:ext>
              </a:extLst>
            </a:blip>
            <a:stretch>
              <a:fillRect/>
            </a:stretch>
          </a:blipFill>
        </p:spPr>
      </p:sp>
      <p:grpSp>
        <p:nvGrpSpPr>
          <p:cNvPr id="12" name="Group 12"/>
          <p:cNvGrpSpPr/>
          <p:nvPr/>
        </p:nvGrpSpPr>
        <p:grpSpPr>
          <a:xfrm>
            <a:off x="7679121" y="6326980"/>
            <a:ext cx="474357" cy="474357"/>
            <a:chOff x="0" y="0"/>
            <a:chExt cx="812800" cy="812800"/>
          </a:xfrm>
        </p:grpSpPr>
        <p:sp>
          <p:nvSpPr>
            <p:cNvPr id="13" name="Freeform 1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ED665"/>
            </a:solidFill>
          </p:spPr>
        </p:sp>
        <p:sp>
          <p:nvSpPr>
            <p:cNvPr id="14" name="TextBox 14"/>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grpSp>
        <p:nvGrpSpPr>
          <p:cNvPr id="15" name="Group 15"/>
          <p:cNvGrpSpPr/>
          <p:nvPr/>
        </p:nvGrpSpPr>
        <p:grpSpPr>
          <a:xfrm>
            <a:off x="11267812" y="1182423"/>
            <a:ext cx="300229" cy="300229"/>
            <a:chOff x="0" y="0"/>
            <a:chExt cx="812800" cy="812800"/>
          </a:xfrm>
        </p:grpSpPr>
        <p:sp>
          <p:nvSpPr>
            <p:cNvPr id="16" name="Freeform 1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ED665"/>
            </a:solidFill>
          </p:spPr>
        </p:sp>
        <p:sp>
          <p:nvSpPr>
            <p:cNvPr id="17" name="TextBox 17"/>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18" name="Freeform 18"/>
          <p:cNvSpPr/>
          <p:nvPr/>
        </p:nvSpPr>
        <p:spPr>
          <a:xfrm>
            <a:off x="852735" y="719851"/>
            <a:ext cx="358463" cy="235643"/>
          </a:xfrm>
          <a:custGeom>
            <a:avLst/>
            <a:gdLst/>
            <a:ahLst/>
            <a:cxnLst/>
            <a:rect l="l" t="t" r="r" b="b"/>
            <a:pathLst>
              <a:path w="358463" h="235643">
                <a:moveTo>
                  <a:pt x="0" y="0"/>
                </a:moveTo>
                <a:lnTo>
                  <a:pt x="358463" y="0"/>
                </a:lnTo>
                <a:lnTo>
                  <a:pt x="358463" y="235643"/>
                </a:lnTo>
                <a:lnTo>
                  <a:pt x="0" y="235643"/>
                </a:lnTo>
                <a:lnTo>
                  <a:pt x="0" y="0"/>
                </a:lnTo>
                <a:close/>
              </a:path>
            </a:pathLst>
          </a:custGeom>
          <a:blipFill>
            <a:blip r:embed="rId11">
              <a:extLst>
                <a:ext uri="{96DAC541-7B7A-43D3-8B79-37D633B846F1}">
                  <asvg:svgBlip xmlns:asvg="http://schemas.microsoft.com/office/drawing/2016/SVG/main" xmlns="" r:embed="rId12"/>
                </a:ext>
              </a:extLst>
            </a:blip>
            <a:stretch>
              <a:fillRect/>
            </a:stretch>
          </a:blipFill>
        </p:spPr>
      </p:sp>
      <p:sp>
        <p:nvSpPr>
          <p:cNvPr id="19" name="TextBox 19"/>
          <p:cNvSpPr txBox="1"/>
          <p:nvPr/>
        </p:nvSpPr>
        <p:spPr>
          <a:xfrm>
            <a:off x="1297225" y="691276"/>
            <a:ext cx="1022123" cy="264218"/>
          </a:xfrm>
          <a:prstGeom prst="rect">
            <a:avLst/>
          </a:prstGeom>
        </p:spPr>
        <p:txBody>
          <a:bodyPr lIns="0" tIns="0" rIns="0" bIns="0" rtlCol="0" anchor="t">
            <a:spAutoFit/>
          </a:bodyPr>
          <a:lstStyle/>
          <a:p>
            <a:pPr algn="l">
              <a:lnSpc>
                <a:spcPts val="2240"/>
              </a:lnSpc>
              <a:spcBef>
                <a:spcPct val="0"/>
              </a:spcBef>
            </a:pPr>
            <a:r>
              <a:rPr lang="en-US" sz="1600" b="1" spc="-64">
                <a:solidFill>
                  <a:srgbClr val="171C20"/>
                </a:solidFill>
                <a:latin typeface="Montserrat Bold"/>
                <a:ea typeface="Montserrat Bold"/>
                <a:cs typeface="Montserrat Bold"/>
                <a:sym typeface="Montserrat Bold"/>
              </a:rPr>
              <a:t>Fauget</a:t>
            </a:r>
          </a:p>
        </p:txBody>
      </p:sp>
      <p:grpSp>
        <p:nvGrpSpPr>
          <p:cNvPr id="20" name="Group 20"/>
          <p:cNvGrpSpPr/>
          <p:nvPr/>
        </p:nvGrpSpPr>
        <p:grpSpPr>
          <a:xfrm>
            <a:off x="2036025" y="872188"/>
            <a:ext cx="39377" cy="39377"/>
            <a:chOff x="0" y="0"/>
            <a:chExt cx="812800" cy="812800"/>
          </a:xfrm>
        </p:grpSpPr>
        <p:sp>
          <p:nvSpPr>
            <p:cNvPr id="21" name="Freeform 21"/>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5C9B4"/>
            </a:solidFill>
          </p:spPr>
        </p:sp>
        <p:sp>
          <p:nvSpPr>
            <p:cNvPr id="22" name="TextBox 22"/>
            <p:cNvSpPr txBox="1"/>
            <p:nvPr/>
          </p:nvSpPr>
          <p:spPr>
            <a:xfrm>
              <a:off x="76200" y="38100"/>
              <a:ext cx="660400" cy="698500"/>
            </a:xfrm>
            <a:prstGeom prst="rect">
              <a:avLst/>
            </a:prstGeom>
          </p:spPr>
          <p:txBody>
            <a:bodyPr lIns="74078" tIns="74078" rIns="74078" bIns="74078" rtlCol="0" anchor="ctr"/>
            <a:lstStyle/>
            <a:p>
              <a:pPr algn="ctr">
                <a:lnSpc>
                  <a:spcPts val="2659"/>
                </a:lnSpc>
              </a:pPr>
              <a:endParaRPr/>
            </a:p>
          </p:txBody>
        </p:sp>
      </p:grpSp>
      <p:sp>
        <p:nvSpPr>
          <p:cNvPr id="23" name="Freeform 23"/>
          <p:cNvSpPr/>
          <p:nvPr/>
        </p:nvSpPr>
        <p:spPr>
          <a:xfrm>
            <a:off x="16997119" y="693219"/>
            <a:ext cx="433631" cy="288907"/>
          </a:xfrm>
          <a:custGeom>
            <a:avLst/>
            <a:gdLst/>
            <a:ahLst/>
            <a:cxnLst/>
            <a:rect l="l" t="t" r="r" b="b"/>
            <a:pathLst>
              <a:path w="433631" h="288907">
                <a:moveTo>
                  <a:pt x="0" y="0"/>
                </a:moveTo>
                <a:lnTo>
                  <a:pt x="433631" y="0"/>
                </a:lnTo>
                <a:lnTo>
                  <a:pt x="433631" y="288906"/>
                </a:lnTo>
                <a:lnTo>
                  <a:pt x="0" y="288906"/>
                </a:lnTo>
                <a:lnTo>
                  <a:pt x="0" y="0"/>
                </a:lnTo>
                <a:close/>
              </a:path>
            </a:pathLst>
          </a:custGeom>
          <a:blipFill>
            <a:blip r:embed="rId13">
              <a:extLst>
                <a:ext uri="{96DAC541-7B7A-43D3-8B79-37D633B846F1}">
                  <asvg:svgBlip xmlns:asvg="http://schemas.microsoft.com/office/drawing/2016/SVG/main" xmlns="" r:embed="rId14"/>
                </a:ext>
              </a:extLst>
            </a:blip>
            <a:stretch>
              <a:fillRect/>
            </a:stretch>
          </a:blipFill>
        </p:spPr>
      </p:sp>
      <p:sp>
        <p:nvSpPr>
          <p:cNvPr id="24" name="TextBox 24"/>
          <p:cNvSpPr txBox="1"/>
          <p:nvPr/>
        </p:nvSpPr>
        <p:spPr>
          <a:xfrm>
            <a:off x="2133600" y="1181100"/>
            <a:ext cx="8458200" cy="718145"/>
          </a:xfrm>
          <a:prstGeom prst="rect">
            <a:avLst/>
          </a:prstGeom>
        </p:spPr>
        <p:txBody>
          <a:bodyPr wrap="square" lIns="0" tIns="0" rIns="0" bIns="0" rtlCol="0" anchor="t">
            <a:spAutoFit/>
          </a:bodyPr>
          <a:lstStyle/>
          <a:p>
            <a:pPr>
              <a:lnSpc>
                <a:spcPts val="5567"/>
              </a:lnSpc>
            </a:pPr>
            <a:r>
              <a:rPr lang="en-US" sz="4800" b="1" spc="-67" dirty="0">
                <a:solidFill>
                  <a:srgbClr val="85C9B4"/>
                </a:solidFill>
                <a:latin typeface="Poppins Semi-Bold"/>
                <a:ea typeface="Poppins Semi-Bold"/>
                <a:cs typeface="Poppins Semi-Bold"/>
                <a:sym typeface="Poppins Semi-Bold"/>
              </a:rPr>
              <a:t>Initial Assessment of COPD</a:t>
            </a:r>
          </a:p>
        </p:txBody>
      </p:sp>
      <p:sp>
        <p:nvSpPr>
          <p:cNvPr id="25" name="TextBox 25"/>
          <p:cNvSpPr txBox="1"/>
          <p:nvPr/>
        </p:nvSpPr>
        <p:spPr>
          <a:xfrm>
            <a:off x="1143000" y="3009900"/>
            <a:ext cx="9525000" cy="4524315"/>
          </a:xfrm>
          <a:prstGeom prst="rect">
            <a:avLst/>
          </a:prstGeom>
        </p:spPr>
        <p:txBody>
          <a:bodyPr wrap="square" lIns="0" tIns="0" rIns="0" bIns="0" rtlCol="0" anchor="t">
            <a:spAutoFit/>
          </a:bodyPr>
          <a:lstStyle/>
          <a:p>
            <a:pPr marL="285750" indent="-285750" algn="just">
              <a:lnSpc>
                <a:spcPct val="150000"/>
              </a:lnSpc>
              <a:buFont typeface="Arial" panose="020B0604020202020204" pitchFamily="34" charset="0"/>
              <a:buChar char="•"/>
            </a:pPr>
            <a:r>
              <a:rPr lang="en-US" sz="2800" b="1" dirty="0">
                <a:solidFill>
                  <a:srgbClr val="171C20"/>
                </a:solidFill>
                <a:latin typeface="Poppins"/>
                <a:ea typeface="Poppins"/>
                <a:cs typeface="Poppins"/>
                <a:sym typeface="Poppins"/>
              </a:rPr>
              <a:t>Assess severity of symptoms using CAT score or </a:t>
            </a:r>
            <a:r>
              <a:rPr lang="en-US" sz="2800" b="1" dirty="0" err="1">
                <a:solidFill>
                  <a:srgbClr val="171C20"/>
                </a:solidFill>
                <a:latin typeface="Poppins"/>
                <a:ea typeface="Poppins"/>
                <a:cs typeface="Poppins"/>
                <a:sym typeface="Poppins"/>
              </a:rPr>
              <a:t>mMRC</a:t>
            </a:r>
            <a:r>
              <a:rPr lang="en-US" sz="2800" b="1" dirty="0">
                <a:solidFill>
                  <a:srgbClr val="171C20"/>
                </a:solidFill>
                <a:latin typeface="Poppins"/>
                <a:ea typeface="Poppins"/>
                <a:cs typeface="Poppins"/>
                <a:sym typeface="Poppins"/>
              </a:rPr>
              <a:t> breathlessness scale</a:t>
            </a:r>
            <a:r>
              <a:rPr lang="en-US" sz="2800" b="1" dirty="0" smtClean="0">
                <a:solidFill>
                  <a:srgbClr val="171C20"/>
                </a:solidFill>
                <a:latin typeface="Poppins"/>
                <a:ea typeface="Poppins"/>
                <a:cs typeface="Poppins"/>
                <a:sym typeface="Poppins"/>
              </a:rPr>
              <a:t>.</a:t>
            </a:r>
          </a:p>
          <a:p>
            <a:pPr marL="285750" indent="-285750" algn="just">
              <a:lnSpc>
                <a:spcPct val="150000"/>
              </a:lnSpc>
              <a:buFont typeface="Arial" panose="020B0604020202020204" pitchFamily="34" charset="0"/>
              <a:buChar char="•"/>
            </a:pPr>
            <a:r>
              <a:rPr lang="en-US" sz="2800" b="1" dirty="0" smtClean="0">
                <a:solidFill>
                  <a:srgbClr val="171C20"/>
                </a:solidFill>
                <a:latin typeface="Poppins"/>
                <a:ea typeface="Poppins"/>
                <a:cs typeface="Poppins"/>
                <a:sym typeface="Poppins"/>
              </a:rPr>
              <a:t>Review </a:t>
            </a:r>
            <a:r>
              <a:rPr lang="en-US" sz="2800" b="1" dirty="0">
                <a:solidFill>
                  <a:srgbClr val="171C20"/>
                </a:solidFill>
                <a:latin typeface="Poppins"/>
                <a:ea typeface="Poppins"/>
                <a:cs typeface="Poppins"/>
                <a:sym typeface="Poppins"/>
              </a:rPr>
              <a:t>smoking history, exposure to pollutants, and past exacerbations</a:t>
            </a:r>
            <a:r>
              <a:rPr lang="en-US" sz="2800" b="1" dirty="0" smtClean="0">
                <a:solidFill>
                  <a:srgbClr val="171C20"/>
                </a:solidFill>
                <a:latin typeface="Poppins"/>
                <a:ea typeface="Poppins"/>
                <a:cs typeface="Poppins"/>
                <a:sym typeface="Poppins"/>
              </a:rPr>
              <a:t>.</a:t>
            </a:r>
          </a:p>
          <a:p>
            <a:pPr marL="285750" indent="-285750" algn="just">
              <a:lnSpc>
                <a:spcPct val="150000"/>
              </a:lnSpc>
              <a:buFont typeface="Arial" panose="020B0604020202020204" pitchFamily="34" charset="0"/>
              <a:buChar char="•"/>
            </a:pPr>
            <a:r>
              <a:rPr lang="en-US" sz="2800" b="1" dirty="0" smtClean="0">
                <a:solidFill>
                  <a:srgbClr val="171C20"/>
                </a:solidFill>
                <a:latin typeface="Poppins"/>
                <a:ea typeface="Poppins"/>
                <a:cs typeface="Poppins"/>
                <a:sym typeface="Poppins"/>
              </a:rPr>
              <a:t>Check </a:t>
            </a:r>
            <a:r>
              <a:rPr lang="en-US" sz="2800" b="1" dirty="0">
                <a:solidFill>
                  <a:srgbClr val="171C20"/>
                </a:solidFill>
                <a:latin typeface="Poppins"/>
                <a:ea typeface="Poppins"/>
                <a:cs typeface="Poppins"/>
                <a:sym typeface="Poppins"/>
              </a:rPr>
              <a:t>oxygen levels and identify comorbidities</a:t>
            </a:r>
            <a:r>
              <a:rPr lang="en-US" sz="2800" b="1" dirty="0" smtClean="0">
                <a:solidFill>
                  <a:srgbClr val="171C20"/>
                </a:solidFill>
                <a:latin typeface="Poppins"/>
                <a:ea typeface="Poppins"/>
                <a:cs typeface="Poppins"/>
                <a:sym typeface="Poppins"/>
              </a:rPr>
              <a:t>.</a:t>
            </a:r>
          </a:p>
          <a:p>
            <a:pPr marL="285750" indent="-285750" algn="just">
              <a:lnSpc>
                <a:spcPct val="150000"/>
              </a:lnSpc>
              <a:buFont typeface="Arial" panose="020B0604020202020204" pitchFamily="34" charset="0"/>
              <a:buChar char="•"/>
            </a:pPr>
            <a:r>
              <a:rPr lang="en-US" sz="2800" b="1" dirty="0" smtClean="0">
                <a:solidFill>
                  <a:srgbClr val="171C20"/>
                </a:solidFill>
                <a:latin typeface="Poppins"/>
                <a:ea typeface="Poppins"/>
                <a:cs typeface="Poppins"/>
                <a:sym typeface="Poppins"/>
              </a:rPr>
              <a:t>Evaluate </a:t>
            </a:r>
            <a:r>
              <a:rPr lang="en-US" sz="2800" b="1" dirty="0">
                <a:solidFill>
                  <a:srgbClr val="171C20"/>
                </a:solidFill>
                <a:latin typeface="Poppins"/>
                <a:ea typeface="Poppins"/>
                <a:cs typeface="Poppins"/>
                <a:sym typeface="Poppins"/>
              </a:rPr>
              <a:t>impact on daily life and physical activity</a:t>
            </a:r>
            <a:r>
              <a:rPr lang="en-US" sz="2800" b="1" dirty="0" smtClean="0">
                <a:solidFill>
                  <a:srgbClr val="171C20"/>
                </a:solidFill>
                <a:latin typeface="Poppins"/>
                <a:ea typeface="Poppins"/>
                <a:cs typeface="Poppins"/>
                <a:sym typeface="Poppins"/>
              </a:rPr>
              <a:t>.</a:t>
            </a:r>
          </a:p>
          <a:p>
            <a:pPr algn="just">
              <a:lnSpc>
                <a:spcPct val="150000"/>
              </a:lnSpc>
            </a:pPr>
            <a:r>
              <a:rPr lang="en-US" sz="2800" b="1" dirty="0" smtClean="0">
                <a:solidFill>
                  <a:srgbClr val="171C20"/>
                </a:solidFill>
                <a:latin typeface="Poppins"/>
                <a:ea typeface="Poppins"/>
                <a:cs typeface="Poppins"/>
                <a:sym typeface="Poppins"/>
              </a:rPr>
              <a:t>(GOLD</a:t>
            </a:r>
            <a:r>
              <a:rPr lang="en-US" sz="2800" b="1" dirty="0">
                <a:solidFill>
                  <a:srgbClr val="171C20"/>
                </a:solidFill>
                <a:latin typeface="Poppins"/>
                <a:ea typeface="Poppins"/>
                <a:cs typeface="Poppins"/>
                <a:sym typeface="Poppins"/>
              </a:rPr>
              <a:t>, 2025; NHS England, 2026)</a:t>
            </a:r>
          </a:p>
        </p:txBody>
      </p:sp>
      <p:pic>
        <p:nvPicPr>
          <p:cNvPr id="6" name="Picture 5"/>
          <p:cNvPicPr>
            <a:picLocks noChangeAspect="1"/>
          </p:cNvPicPr>
          <p:nvPr/>
        </p:nvPicPr>
        <p:blipFill>
          <a:blip r:embed="rId15"/>
          <a:stretch>
            <a:fillRect/>
          </a:stretch>
        </p:blipFill>
        <p:spPr>
          <a:xfrm>
            <a:off x="11049000" y="723900"/>
            <a:ext cx="7239000" cy="7467600"/>
          </a:xfrm>
          <a:prstGeom prst="rect">
            <a:avLst/>
          </a:prstGeom>
        </p:spPr>
      </p:pic>
      <p:sp>
        <p:nvSpPr>
          <p:cNvPr id="7" name="Rectangle 6"/>
          <p:cNvSpPr/>
          <p:nvPr/>
        </p:nvSpPr>
        <p:spPr>
          <a:xfrm>
            <a:off x="11658600" y="8343900"/>
            <a:ext cx="5257800" cy="1015663"/>
          </a:xfrm>
          <a:prstGeom prst="rect">
            <a:avLst/>
          </a:prstGeom>
        </p:spPr>
        <p:txBody>
          <a:bodyPr wrap="square">
            <a:spAutoFit/>
          </a:bodyPr>
          <a:lstStyle/>
          <a:p>
            <a:r>
              <a:rPr lang="en-US" sz="2000" b="1" dirty="0">
                <a:latin typeface="Poppins" panose="020B0604020202020204" charset="0"/>
                <a:cs typeface="Poppins" panose="020B0604020202020204" charset="0"/>
              </a:rPr>
              <a:t>Source: WVCTSI – Diagnosis and Initial Assessment of COPD (2024).</a:t>
            </a:r>
            <a:endParaRPr lang="en-GB" sz="2000" b="1" dirty="0">
              <a:latin typeface="Poppins" panose="020B0604020202020204" charset="0"/>
              <a:cs typeface="Poppins" panose="020B0604020202020204" charset="0"/>
            </a:endParaRPr>
          </a:p>
        </p:txBody>
      </p:sp>
    </p:spTree>
    <p:extLst>
      <p:ext uri="{BB962C8B-B14F-4D97-AF65-F5344CB8AC3E}">
        <p14:creationId xmlns:p14="http://schemas.microsoft.com/office/powerpoint/2010/main" val="23018032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1381670" flipH="1" flipV="1">
            <a:off x="14985666" y="-4997558"/>
            <a:ext cx="5404519" cy="10214726"/>
          </a:xfrm>
          <a:custGeom>
            <a:avLst/>
            <a:gdLst/>
            <a:ahLst/>
            <a:cxnLst/>
            <a:rect l="l" t="t" r="r" b="b"/>
            <a:pathLst>
              <a:path w="5404519" h="10214726">
                <a:moveTo>
                  <a:pt x="5404518" y="10214727"/>
                </a:moveTo>
                <a:lnTo>
                  <a:pt x="0" y="10214727"/>
                </a:lnTo>
                <a:lnTo>
                  <a:pt x="0" y="0"/>
                </a:lnTo>
                <a:lnTo>
                  <a:pt x="5404518" y="0"/>
                </a:lnTo>
                <a:lnTo>
                  <a:pt x="5404518" y="10214727"/>
                </a:lnTo>
                <a:close/>
              </a:path>
            </a:pathLst>
          </a:custGeom>
          <a:blipFill>
            <a:blip r:embed="rId3">
              <a:alphaModFix amt="50000"/>
              <a:extLst>
                <a:ext uri="{96DAC541-7B7A-43D3-8B79-37D633B846F1}">
                  <asvg:svgBlip xmlns:asvg="http://schemas.microsoft.com/office/drawing/2016/SVG/main" xmlns="" r:embed="rId4"/>
                </a:ext>
              </a:extLst>
            </a:blip>
            <a:stretch>
              <a:fillRect/>
            </a:stretch>
          </a:blipFill>
        </p:spPr>
      </p:sp>
      <p:grpSp>
        <p:nvGrpSpPr>
          <p:cNvPr id="3" name="Group 3"/>
          <p:cNvGrpSpPr/>
          <p:nvPr/>
        </p:nvGrpSpPr>
        <p:grpSpPr>
          <a:xfrm>
            <a:off x="-2074875" y="7084054"/>
            <a:ext cx="7847157" cy="7847157"/>
            <a:chOff x="0" y="0"/>
            <a:chExt cx="812800" cy="812800"/>
          </a:xfrm>
        </p:grpSpPr>
        <p:sp>
          <p:nvSpPr>
            <p:cNvPr id="4" name="Freeform 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5C9B4"/>
            </a:solidFill>
            <a:ln cap="sq">
              <a:noFill/>
              <a:prstDash val="solid"/>
              <a:miter/>
            </a:ln>
          </p:spPr>
        </p:sp>
        <p:sp>
          <p:nvSpPr>
            <p:cNvPr id="5" name="TextBox 5"/>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grpSp>
        <p:nvGrpSpPr>
          <p:cNvPr id="8" name="Group 8"/>
          <p:cNvGrpSpPr/>
          <p:nvPr/>
        </p:nvGrpSpPr>
        <p:grpSpPr>
          <a:xfrm>
            <a:off x="574633" y="6403573"/>
            <a:ext cx="300229" cy="300229"/>
            <a:chOff x="0" y="0"/>
            <a:chExt cx="812800" cy="812800"/>
          </a:xfrm>
        </p:grpSpPr>
        <p:sp>
          <p:nvSpPr>
            <p:cNvPr id="9" name="Freeform 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ED665"/>
            </a:solidFill>
          </p:spPr>
        </p:sp>
        <p:sp>
          <p:nvSpPr>
            <p:cNvPr id="10" name="TextBox 10"/>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grpSp>
        <p:nvGrpSpPr>
          <p:cNvPr id="11" name="Group 11"/>
          <p:cNvGrpSpPr/>
          <p:nvPr/>
        </p:nvGrpSpPr>
        <p:grpSpPr>
          <a:xfrm>
            <a:off x="8194229" y="1257300"/>
            <a:ext cx="474357" cy="474357"/>
            <a:chOff x="0" y="0"/>
            <a:chExt cx="812800" cy="812800"/>
          </a:xfrm>
        </p:grpSpPr>
        <p:sp>
          <p:nvSpPr>
            <p:cNvPr id="12" name="Freeform 12"/>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ED665"/>
            </a:solidFill>
          </p:spPr>
        </p:sp>
        <p:sp>
          <p:nvSpPr>
            <p:cNvPr id="13" name="TextBox 13"/>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14" name="Freeform 14"/>
          <p:cNvSpPr/>
          <p:nvPr/>
        </p:nvSpPr>
        <p:spPr>
          <a:xfrm rot="-823344">
            <a:off x="16410931" y="8647532"/>
            <a:ext cx="920651" cy="920651"/>
          </a:xfrm>
          <a:custGeom>
            <a:avLst/>
            <a:gdLst/>
            <a:ahLst/>
            <a:cxnLst/>
            <a:rect l="l" t="t" r="r" b="b"/>
            <a:pathLst>
              <a:path w="920651" h="920651">
                <a:moveTo>
                  <a:pt x="0" y="0"/>
                </a:moveTo>
                <a:lnTo>
                  <a:pt x="920650" y="0"/>
                </a:lnTo>
                <a:lnTo>
                  <a:pt x="920650" y="920650"/>
                </a:lnTo>
                <a:lnTo>
                  <a:pt x="0" y="920650"/>
                </a:lnTo>
                <a:lnTo>
                  <a:pt x="0" y="0"/>
                </a:lnTo>
                <a:close/>
              </a:path>
            </a:pathLst>
          </a:custGeom>
          <a:blipFill>
            <a:blip r:embed="rId5">
              <a:extLst>
                <a:ext uri="{96DAC541-7B7A-43D3-8B79-37D633B846F1}">
                  <asvg:svgBlip xmlns:asvg="http://schemas.microsoft.com/office/drawing/2016/SVG/main" xmlns="" r:embed="rId7"/>
                </a:ext>
              </a:extLst>
            </a:blip>
            <a:stretch>
              <a:fillRect/>
            </a:stretch>
          </a:blipFill>
        </p:spPr>
      </p:sp>
      <p:sp>
        <p:nvSpPr>
          <p:cNvPr id="15" name="Freeform 15"/>
          <p:cNvSpPr/>
          <p:nvPr/>
        </p:nvSpPr>
        <p:spPr>
          <a:xfrm rot="-823344">
            <a:off x="16217030" y="8967468"/>
            <a:ext cx="920651" cy="920651"/>
          </a:xfrm>
          <a:custGeom>
            <a:avLst/>
            <a:gdLst/>
            <a:ahLst/>
            <a:cxnLst/>
            <a:rect l="l" t="t" r="r" b="b"/>
            <a:pathLst>
              <a:path w="920651" h="920651">
                <a:moveTo>
                  <a:pt x="0" y="0"/>
                </a:moveTo>
                <a:lnTo>
                  <a:pt x="920650" y="0"/>
                </a:lnTo>
                <a:lnTo>
                  <a:pt x="920650" y="920650"/>
                </a:lnTo>
                <a:lnTo>
                  <a:pt x="0" y="920650"/>
                </a:lnTo>
                <a:lnTo>
                  <a:pt x="0" y="0"/>
                </a:lnTo>
                <a:close/>
              </a:path>
            </a:pathLst>
          </a:custGeom>
          <a:blipFill>
            <a:blip r:embed="rId8">
              <a:extLst>
                <a:ext uri="{96DAC541-7B7A-43D3-8B79-37D633B846F1}">
                  <asvg:svgBlip xmlns:asvg="http://schemas.microsoft.com/office/drawing/2016/SVG/main" xmlns="" r:embed="rId9"/>
                </a:ext>
              </a:extLst>
            </a:blip>
            <a:stretch>
              <a:fillRect/>
            </a:stretch>
          </a:blipFill>
        </p:spPr>
      </p:sp>
      <p:sp>
        <p:nvSpPr>
          <p:cNvPr id="16" name="Freeform 16"/>
          <p:cNvSpPr/>
          <p:nvPr/>
        </p:nvSpPr>
        <p:spPr>
          <a:xfrm>
            <a:off x="852735" y="719851"/>
            <a:ext cx="358463" cy="235643"/>
          </a:xfrm>
          <a:custGeom>
            <a:avLst/>
            <a:gdLst/>
            <a:ahLst/>
            <a:cxnLst/>
            <a:rect l="l" t="t" r="r" b="b"/>
            <a:pathLst>
              <a:path w="358463" h="235643">
                <a:moveTo>
                  <a:pt x="0" y="0"/>
                </a:moveTo>
                <a:lnTo>
                  <a:pt x="358463" y="0"/>
                </a:lnTo>
                <a:lnTo>
                  <a:pt x="358463" y="235643"/>
                </a:lnTo>
                <a:lnTo>
                  <a:pt x="0" y="235643"/>
                </a:lnTo>
                <a:lnTo>
                  <a:pt x="0" y="0"/>
                </a:lnTo>
                <a:close/>
              </a:path>
            </a:pathLst>
          </a:custGeom>
          <a:blipFill>
            <a:blip r:embed="rId10">
              <a:extLst>
                <a:ext uri="{96DAC541-7B7A-43D3-8B79-37D633B846F1}">
                  <asvg:svgBlip xmlns:asvg="http://schemas.microsoft.com/office/drawing/2016/SVG/main" xmlns="" r:embed="rId11"/>
                </a:ext>
              </a:extLst>
            </a:blip>
            <a:stretch>
              <a:fillRect/>
            </a:stretch>
          </a:blipFill>
        </p:spPr>
      </p:sp>
      <p:sp>
        <p:nvSpPr>
          <p:cNvPr id="17" name="TextBox 17"/>
          <p:cNvSpPr txBox="1"/>
          <p:nvPr/>
        </p:nvSpPr>
        <p:spPr>
          <a:xfrm>
            <a:off x="1297225" y="691276"/>
            <a:ext cx="1022123" cy="264218"/>
          </a:xfrm>
          <a:prstGeom prst="rect">
            <a:avLst/>
          </a:prstGeom>
        </p:spPr>
        <p:txBody>
          <a:bodyPr lIns="0" tIns="0" rIns="0" bIns="0" rtlCol="0" anchor="t">
            <a:spAutoFit/>
          </a:bodyPr>
          <a:lstStyle/>
          <a:p>
            <a:pPr algn="l">
              <a:lnSpc>
                <a:spcPts val="2240"/>
              </a:lnSpc>
              <a:spcBef>
                <a:spcPct val="0"/>
              </a:spcBef>
            </a:pPr>
            <a:r>
              <a:rPr lang="en-US" sz="1600" b="1" spc="-64">
                <a:solidFill>
                  <a:srgbClr val="171C20"/>
                </a:solidFill>
                <a:latin typeface="Montserrat Bold"/>
                <a:ea typeface="Montserrat Bold"/>
                <a:cs typeface="Montserrat Bold"/>
                <a:sym typeface="Montserrat Bold"/>
              </a:rPr>
              <a:t>Fauget</a:t>
            </a:r>
          </a:p>
        </p:txBody>
      </p:sp>
      <p:grpSp>
        <p:nvGrpSpPr>
          <p:cNvPr id="18" name="Group 18"/>
          <p:cNvGrpSpPr/>
          <p:nvPr/>
        </p:nvGrpSpPr>
        <p:grpSpPr>
          <a:xfrm>
            <a:off x="2036025" y="872188"/>
            <a:ext cx="39377" cy="39377"/>
            <a:chOff x="0" y="0"/>
            <a:chExt cx="812800" cy="812800"/>
          </a:xfrm>
        </p:grpSpPr>
        <p:sp>
          <p:nvSpPr>
            <p:cNvPr id="19" name="Freeform 1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5C9B4"/>
            </a:solidFill>
          </p:spPr>
        </p:sp>
        <p:sp>
          <p:nvSpPr>
            <p:cNvPr id="20" name="TextBox 20"/>
            <p:cNvSpPr txBox="1"/>
            <p:nvPr/>
          </p:nvSpPr>
          <p:spPr>
            <a:xfrm>
              <a:off x="76200" y="38100"/>
              <a:ext cx="660400" cy="698500"/>
            </a:xfrm>
            <a:prstGeom prst="rect">
              <a:avLst/>
            </a:prstGeom>
          </p:spPr>
          <p:txBody>
            <a:bodyPr lIns="74078" tIns="74078" rIns="74078" bIns="74078" rtlCol="0" anchor="ctr"/>
            <a:lstStyle/>
            <a:p>
              <a:pPr algn="ctr">
                <a:lnSpc>
                  <a:spcPts val="2659"/>
                </a:lnSpc>
              </a:pPr>
              <a:endParaRPr/>
            </a:p>
          </p:txBody>
        </p:sp>
      </p:grpSp>
      <p:sp>
        <p:nvSpPr>
          <p:cNvPr id="21" name="Freeform 21"/>
          <p:cNvSpPr/>
          <p:nvPr/>
        </p:nvSpPr>
        <p:spPr>
          <a:xfrm>
            <a:off x="16997119" y="693219"/>
            <a:ext cx="433631" cy="288907"/>
          </a:xfrm>
          <a:custGeom>
            <a:avLst/>
            <a:gdLst/>
            <a:ahLst/>
            <a:cxnLst/>
            <a:rect l="l" t="t" r="r" b="b"/>
            <a:pathLst>
              <a:path w="433631" h="288907">
                <a:moveTo>
                  <a:pt x="0" y="0"/>
                </a:moveTo>
                <a:lnTo>
                  <a:pt x="433631" y="0"/>
                </a:lnTo>
                <a:lnTo>
                  <a:pt x="433631" y="288906"/>
                </a:lnTo>
                <a:lnTo>
                  <a:pt x="0" y="288906"/>
                </a:lnTo>
                <a:lnTo>
                  <a:pt x="0" y="0"/>
                </a:lnTo>
                <a:close/>
              </a:path>
            </a:pathLst>
          </a:custGeom>
          <a:blipFill>
            <a:blip r:embed="rId12">
              <a:extLst>
                <a:ext uri="{96DAC541-7B7A-43D3-8B79-37D633B846F1}">
                  <asvg:svgBlip xmlns:asvg="http://schemas.microsoft.com/office/drawing/2016/SVG/main" xmlns="" r:embed="rId13"/>
                </a:ext>
              </a:extLst>
            </a:blip>
            <a:stretch>
              <a:fillRect/>
            </a:stretch>
          </a:blipFill>
        </p:spPr>
      </p:sp>
      <p:sp>
        <p:nvSpPr>
          <p:cNvPr id="22" name="TextBox 22"/>
          <p:cNvSpPr txBox="1"/>
          <p:nvPr/>
        </p:nvSpPr>
        <p:spPr>
          <a:xfrm>
            <a:off x="9448800" y="1485900"/>
            <a:ext cx="7467599" cy="718145"/>
          </a:xfrm>
          <a:prstGeom prst="rect">
            <a:avLst/>
          </a:prstGeom>
        </p:spPr>
        <p:txBody>
          <a:bodyPr wrap="square" lIns="0" tIns="0" rIns="0" bIns="0" rtlCol="0" anchor="t">
            <a:spAutoFit/>
          </a:bodyPr>
          <a:lstStyle/>
          <a:p>
            <a:pPr>
              <a:lnSpc>
                <a:spcPts val="5567"/>
              </a:lnSpc>
            </a:pPr>
            <a:r>
              <a:rPr lang="en-US" sz="4800" b="1" spc="-67" dirty="0">
                <a:solidFill>
                  <a:srgbClr val="85C9B4"/>
                </a:solidFill>
                <a:latin typeface="Poppins Semi-Bold"/>
                <a:ea typeface="Poppins Semi-Bold"/>
                <a:cs typeface="Poppins Semi-Bold"/>
                <a:sym typeface="Poppins Semi-Bold"/>
              </a:rPr>
              <a:t>Management in the UK</a:t>
            </a:r>
          </a:p>
        </p:txBody>
      </p:sp>
      <p:sp>
        <p:nvSpPr>
          <p:cNvPr id="23" name="TextBox 23"/>
          <p:cNvSpPr txBox="1"/>
          <p:nvPr/>
        </p:nvSpPr>
        <p:spPr>
          <a:xfrm>
            <a:off x="9067800" y="2857500"/>
            <a:ext cx="8001000" cy="5958041"/>
          </a:xfrm>
          <a:prstGeom prst="rect">
            <a:avLst/>
          </a:prstGeom>
        </p:spPr>
        <p:txBody>
          <a:bodyPr wrap="square" lIns="0" tIns="0" rIns="0" bIns="0" rtlCol="0" anchor="t">
            <a:spAutoFit/>
          </a:bodyPr>
          <a:lstStyle/>
          <a:p>
            <a:pPr algn="just">
              <a:lnSpc>
                <a:spcPct val="150000"/>
              </a:lnSpc>
            </a:pPr>
            <a:r>
              <a:rPr lang="en-US" sz="2000" b="1" dirty="0">
                <a:solidFill>
                  <a:srgbClr val="171C20"/>
                </a:solidFill>
                <a:latin typeface="Poppins"/>
                <a:ea typeface="Poppins"/>
                <a:cs typeface="Poppins"/>
                <a:sym typeface="Poppins"/>
              </a:rPr>
              <a:t>Non‑pharmacological care</a:t>
            </a:r>
            <a:r>
              <a:rPr lang="en-US" sz="2000" b="1" dirty="0" smtClean="0">
                <a:solidFill>
                  <a:srgbClr val="171C20"/>
                </a:solidFill>
                <a:latin typeface="Poppins"/>
                <a:ea typeface="Poppins"/>
                <a:cs typeface="Poppins"/>
                <a:sym typeface="Poppins"/>
              </a:rPr>
              <a:t>:</a:t>
            </a:r>
          </a:p>
          <a:p>
            <a:pPr algn="just">
              <a:lnSpc>
                <a:spcPct val="150000"/>
              </a:lnSpc>
            </a:pPr>
            <a:r>
              <a:rPr lang="en-US" sz="2000" dirty="0" smtClean="0">
                <a:solidFill>
                  <a:srgbClr val="171C20"/>
                </a:solidFill>
                <a:latin typeface="Poppins"/>
                <a:ea typeface="Poppins"/>
                <a:cs typeface="Poppins"/>
                <a:sym typeface="Poppins"/>
              </a:rPr>
              <a:t>Pulmonary </a:t>
            </a:r>
            <a:r>
              <a:rPr lang="en-US" sz="2000" dirty="0">
                <a:solidFill>
                  <a:srgbClr val="171C20"/>
                </a:solidFill>
                <a:latin typeface="Poppins"/>
                <a:ea typeface="Poppins"/>
                <a:cs typeface="Poppins"/>
                <a:sym typeface="Poppins"/>
              </a:rPr>
              <a:t>rehabilitation, smoking cessation support, vaccinations against influenza and pneumococcal disease</a:t>
            </a:r>
            <a:r>
              <a:rPr lang="en-US" sz="2000" dirty="0" smtClean="0">
                <a:solidFill>
                  <a:srgbClr val="171C20"/>
                </a:solidFill>
                <a:latin typeface="Poppins"/>
                <a:ea typeface="Poppins"/>
                <a:cs typeface="Poppins"/>
                <a:sym typeface="Poppins"/>
              </a:rPr>
              <a:t>.</a:t>
            </a:r>
          </a:p>
          <a:p>
            <a:pPr algn="just">
              <a:lnSpc>
                <a:spcPct val="150000"/>
              </a:lnSpc>
            </a:pPr>
            <a:r>
              <a:rPr lang="en-US" sz="2000" b="1" dirty="0" smtClean="0">
                <a:solidFill>
                  <a:srgbClr val="171C20"/>
                </a:solidFill>
                <a:latin typeface="Poppins"/>
                <a:ea typeface="Poppins"/>
                <a:cs typeface="Poppins"/>
                <a:sym typeface="Poppins"/>
              </a:rPr>
              <a:t>Pharmacological </a:t>
            </a:r>
            <a:r>
              <a:rPr lang="en-US" sz="2000" b="1" dirty="0">
                <a:solidFill>
                  <a:srgbClr val="171C20"/>
                </a:solidFill>
                <a:latin typeface="Poppins"/>
                <a:ea typeface="Poppins"/>
                <a:cs typeface="Poppins"/>
                <a:sym typeface="Poppins"/>
              </a:rPr>
              <a:t>care</a:t>
            </a:r>
            <a:r>
              <a:rPr lang="en-US" sz="2000" b="1" dirty="0" smtClean="0">
                <a:solidFill>
                  <a:srgbClr val="171C20"/>
                </a:solidFill>
                <a:latin typeface="Poppins"/>
                <a:ea typeface="Poppins"/>
                <a:cs typeface="Poppins"/>
                <a:sym typeface="Poppins"/>
              </a:rPr>
              <a:t>:</a:t>
            </a:r>
          </a:p>
          <a:p>
            <a:pPr algn="just">
              <a:lnSpc>
                <a:spcPct val="150000"/>
              </a:lnSpc>
            </a:pPr>
            <a:r>
              <a:rPr lang="en-US" sz="2000" dirty="0" smtClean="0">
                <a:solidFill>
                  <a:srgbClr val="171C20"/>
                </a:solidFill>
                <a:latin typeface="Poppins"/>
                <a:ea typeface="Poppins"/>
                <a:cs typeface="Poppins"/>
                <a:sym typeface="Poppins"/>
              </a:rPr>
              <a:t>Bronchodilators </a:t>
            </a:r>
            <a:r>
              <a:rPr lang="en-US" sz="2000" dirty="0">
                <a:solidFill>
                  <a:srgbClr val="171C20"/>
                </a:solidFill>
                <a:latin typeface="Poppins"/>
                <a:ea typeface="Poppins"/>
                <a:cs typeface="Poppins"/>
                <a:sym typeface="Poppins"/>
              </a:rPr>
              <a:t>(LABA/LAMA), inhaled corticosteroids, and combinations tailored to symptom severity and exacerbation risk. Dual therapy has shown improved lung function and reduced exacerbations compared with monotherapy (BMJ Open, 2024</a:t>
            </a:r>
            <a:r>
              <a:rPr lang="en-US" sz="2000" dirty="0" smtClean="0">
                <a:solidFill>
                  <a:srgbClr val="171C20"/>
                </a:solidFill>
                <a:latin typeface="Poppins"/>
                <a:ea typeface="Poppins"/>
                <a:cs typeface="Poppins"/>
                <a:sym typeface="Poppins"/>
              </a:rPr>
              <a:t>).</a:t>
            </a:r>
          </a:p>
          <a:p>
            <a:pPr algn="just">
              <a:lnSpc>
                <a:spcPct val="150000"/>
              </a:lnSpc>
            </a:pPr>
            <a:r>
              <a:rPr lang="en-US" sz="2000" b="1" dirty="0" smtClean="0">
                <a:solidFill>
                  <a:srgbClr val="171C20"/>
                </a:solidFill>
                <a:latin typeface="Poppins"/>
                <a:ea typeface="Poppins"/>
                <a:cs typeface="Poppins"/>
                <a:sym typeface="Poppins"/>
              </a:rPr>
              <a:t>Optimized </a:t>
            </a:r>
            <a:r>
              <a:rPr lang="en-US" sz="2000" b="1" dirty="0">
                <a:solidFill>
                  <a:srgbClr val="171C20"/>
                </a:solidFill>
                <a:latin typeface="Poppins"/>
                <a:ea typeface="Poppins"/>
                <a:cs typeface="Poppins"/>
                <a:sym typeface="Poppins"/>
              </a:rPr>
              <a:t>care</a:t>
            </a:r>
            <a:r>
              <a:rPr lang="en-US" sz="2000" b="1" dirty="0" smtClean="0">
                <a:solidFill>
                  <a:srgbClr val="171C20"/>
                </a:solidFill>
                <a:latin typeface="Poppins"/>
                <a:ea typeface="Poppins"/>
                <a:cs typeface="Poppins"/>
                <a:sym typeface="Poppins"/>
              </a:rPr>
              <a:t>:</a:t>
            </a:r>
          </a:p>
          <a:p>
            <a:pPr algn="just">
              <a:lnSpc>
                <a:spcPct val="150000"/>
              </a:lnSpc>
            </a:pPr>
            <a:r>
              <a:rPr lang="en-US" sz="2000" dirty="0" smtClean="0">
                <a:solidFill>
                  <a:srgbClr val="171C20"/>
                </a:solidFill>
                <a:latin typeface="Poppins"/>
                <a:ea typeface="Poppins"/>
                <a:cs typeface="Poppins"/>
                <a:sym typeface="Poppins"/>
              </a:rPr>
              <a:t>Regular </a:t>
            </a:r>
            <a:r>
              <a:rPr lang="en-US" sz="2000" dirty="0">
                <a:solidFill>
                  <a:srgbClr val="171C20"/>
                </a:solidFill>
                <a:latin typeface="Poppins"/>
                <a:ea typeface="Poppins"/>
                <a:cs typeface="Poppins"/>
                <a:sym typeface="Poppins"/>
              </a:rPr>
              <a:t>reviews and treatment adjustments are crucial, as many patients continue to experience symptoms despite therapy (NHS commissioning guidance, 2026).</a:t>
            </a:r>
          </a:p>
        </p:txBody>
      </p:sp>
      <p:sp>
        <p:nvSpPr>
          <p:cNvPr id="24" name="Freeform 24"/>
          <p:cNvSpPr/>
          <p:nvPr/>
        </p:nvSpPr>
        <p:spPr>
          <a:xfrm rot="-1175460">
            <a:off x="11182702" y="7484281"/>
            <a:ext cx="3905319" cy="4114800"/>
          </a:xfrm>
          <a:custGeom>
            <a:avLst/>
            <a:gdLst/>
            <a:ahLst/>
            <a:cxnLst/>
            <a:rect l="l" t="t" r="r" b="b"/>
            <a:pathLst>
              <a:path w="3905319" h="4114800">
                <a:moveTo>
                  <a:pt x="0" y="0"/>
                </a:moveTo>
                <a:lnTo>
                  <a:pt x="3905319" y="0"/>
                </a:lnTo>
                <a:lnTo>
                  <a:pt x="3905319" y="4114800"/>
                </a:lnTo>
                <a:lnTo>
                  <a:pt x="0" y="4114800"/>
                </a:lnTo>
                <a:lnTo>
                  <a:pt x="0" y="0"/>
                </a:lnTo>
                <a:close/>
              </a:path>
            </a:pathLst>
          </a:custGeom>
          <a:blipFill>
            <a:blip r:embed="rId14">
              <a:alphaModFix amt="19999"/>
              <a:extLst>
                <a:ext uri="{96DAC541-7B7A-43D3-8B79-37D633B846F1}">
                  <asvg:svgBlip xmlns:asvg="http://schemas.microsoft.com/office/drawing/2016/SVG/main" xmlns="" r:embed="rId15"/>
                </a:ext>
              </a:extLst>
            </a:blip>
            <a:stretch>
              <a:fillRect/>
            </a:stretch>
          </a:blipFill>
        </p:spPr>
      </p:sp>
      <p:sp>
        <p:nvSpPr>
          <p:cNvPr id="7" name="Rectangle 6"/>
          <p:cNvSpPr/>
          <p:nvPr/>
        </p:nvSpPr>
        <p:spPr>
          <a:xfrm>
            <a:off x="304800" y="8496300"/>
            <a:ext cx="7543800" cy="1015663"/>
          </a:xfrm>
          <a:prstGeom prst="rect">
            <a:avLst/>
          </a:prstGeom>
        </p:spPr>
        <p:txBody>
          <a:bodyPr wrap="square">
            <a:spAutoFit/>
          </a:bodyPr>
          <a:lstStyle/>
          <a:p>
            <a:r>
              <a:rPr lang="en-GB" sz="2000" b="1" dirty="0" smtClean="0">
                <a:latin typeface="Poppins" panose="020B0604020202020204" charset="0"/>
                <a:cs typeface="Poppins" panose="020B0604020202020204" charset="0"/>
              </a:rPr>
              <a:t>Sources- </a:t>
            </a:r>
            <a:r>
              <a:rPr lang="en-US" sz="2000" b="1" dirty="0">
                <a:latin typeface="Poppins" panose="020B0604020202020204" charset="0"/>
                <a:cs typeface="Poppins" panose="020B0604020202020204" charset="0"/>
              </a:rPr>
              <a:t>National Institute for Health and Care Excellence (NICE, 2025). </a:t>
            </a:r>
            <a:r>
              <a:rPr lang="en-US" sz="2000" b="1" i="1" dirty="0">
                <a:latin typeface="Poppins" panose="020B0604020202020204" charset="0"/>
                <a:cs typeface="Poppins" panose="020B0604020202020204" charset="0"/>
              </a:rPr>
              <a:t>Chronic Obstructive Pulmonary Disease in Over 16s: Diagnosis and Management (NG115).</a:t>
            </a:r>
            <a:endParaRPr lang="en-GB" sz="2000" b="1" dirty="0">
              <a:latin typeface="Poppins" panose="020B0604020202020204" charset="0"/>
              <a:cs typeface="Poppins" panose="020B0604020202020204" charset="0"/>
            </a:endParaRPr>
          </a:p>
        </p:txBody>
      </p:sp>
      <p:pic>
        <p:nvPicPr>
          <p:cNvPr id="26" name="Picture 25"/>
          <p:cNvPicPr>
            <a:picLocks noChangeAspect="1"/>
          </p:cNvPicPr>
          <p:nvPr/>
        </p:nvPicPr>
        <p:blipFill>
          <a:blip r:embed="rId16"/>
          <a:stretch>
            <a:fillRect/>
          </a:stretch>
        </p:blipFill>
        <p:spPr>
          <a:xfrm>
            <a:off x="304800" y="571500"/>
            <a:ext cx="8382000" cy="7772400"/>
          </a:xfrm>
          <a:prstGeom prst="rect">
            <a:avLst/>
          </a:prstGeom>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1381670" flipH="1" flipV="1">
            <a:off x="14985666" y="-4997558"/>
            <a:ext cx="5404519" cy="10214726"/>
          </a:xfrm>
          <a:custGeom>
            <a:avLst/>
            <a:gdLst/>
            <a:ahLst/>
            <a:cxnLst/>
            <a:rect l="l" t="t" r="r" b="b"/>
            <a:pathLst>
              <a:path w="5404519" h="10214726">
                <a:moveTo>
                  <a:pt x="5404518" y="10214727"/>
                </a:moveTo>
                <a:lnTo>
                  <a:pt x="0" y="10214727"/>
                </a:lnTo>
                <a:lnTo>
                  <a:pt x="0" y="0"/>
                </a:lnTo>
                <a:lnTo>
                  <a:pt x="5404518" y="0"/>
                </a:lnTo>
                <a:lnTo>
                  <a:pt x="5404518" y="10214727"/>
                </a:lnTo>
                <a:close/>
              </a:path>
            </a:pathLst>
          </a:custGeom>
          <a:blipFill>
            <a:blip r:embed="rId3">
              <a:alphaModFix amt="50000"/>
              <a:extLst>
                <a:ext uri="{96DAC541-7B7A-43D3-8B79-37D633B846F1}">
                  <asvg:svgBlip xmlns:asvg="http://schemas.microsoft.com/office/drawing/2016/SVG/main" xmlns="" r:embed="rId4"/>
                </a:ext>
              </a:extLst>
            </a:blip>
            <a:stretch>
              <a:fillRect/>
            </a:stretch>
          </a:blipFill>
        </p:spPr>
      </p:sp>
      <p:grpSp>
        <p:nvGrpSpPr>
          <p:cNvPr id="3" name="Group 3"/>
          <p:cNvGrpSpPr/>
          <p:nvPr/>
        </p:nvGrpSpPr>
        <p:grpSpPr>
          <a:xfrm>
            <a:off x="-2074875" y="7084054"/>
            <a:ext cx="7847157" cy="7847157"/>
            <a:chOff x="0" y="0"/>
            <a:chExt cx="812800" cy="812800"/>
          </a:xfrm>
        </p:grpSpPr>
        <p:sp>
          <p:nvSpPr>
            <p:cNvPr id="4" name="Freeform 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5C9B4"/>
            </a:solidFill>
            <a:ln cap="sq">
              <a:noFill/>
              <a:prstDash val="solid"/>
              <a:miter/>
            </a:ln>
          </p:spPr>
        </p:sp>
        <p:sp>
          <p:nvSpPr>
            <p:cNvPr id="5" name="TextBox 5"/>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grpSp>
        <p:nvGrpSpPr>
          <p:cNvPr id="8" name="Group 8"/>
          <p:cNvGrpSpPr/>
          <p:nvPr/>
        </p:nvGrpSpPr>
        <p:grpSpPr>
          <a:xfrm>
            <a:off x="574633" y="6403573"/>
            <a:ext cx="300229" cy="300229"/>
            <a:chOff x="0" y="0"/>
            <a:chExt cx="812800" cy="812800"/>
          </a:xfrm>
        </p:grpSpPr>
        <p:sp>
          <p:nvSpPr>
            <p:cNvPr id="9" name="Freeform 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ED665"/>
            </a:solidFill>
          </p:spPr>
        </p:sp>
        <p:sp>
          <p:nvSpPr>
            <p:cNvPr id="10" name="TextBox 10"/>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grpSp>
        <p:nvGrpSpPr>
          <p:cNvPr id="11" name="Group 11"/>
          <p:cNvGrpSpPr/>
          <p:nvPr/>
        </p:nvGrpSpPr>
        <p:grpSpPr>
          <a:xfrm>
            <a:off x="8194229" y="1257300"/>
            <a:ext cx="474357" cy="474357"/>
            <a:chOff x="0" y="0"/>
            <a:chExt cx="812800" cy="812800"/>
          </a:xfrm>
        </p:grpSpPr>
        <p:sp>
          <p:nvSpPr>
            <p:cNvPr id="12" name="Freeform 12"/>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ED665"/>
            </a:solidFill>
          </p:spPr>
        </p:sp>
        <p:sp>
          <p:nvSpPr>
            <p:cNvPr id="13" name="TextBox 13"/>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14" name="Freeform 14"/>
          <p:cNvSpPr/>
          <p:nvPr/>
        </p:nvSpPr>
        <p:spPr>
          <a:xfrm rot="-823344">
            <a:off x="16410931" y="8647532"/>
            <a:ext cx="920651" cy="920651"/>
          </a:xfrm>
          <a:custGeom>
            <a:avLst/>
            <a:gdLst/>
            <a:ahLst/>
            <a:cxnLst/>
            <a:rect l="l" t="t" r="r" b="b"/>
            <a:pathLst>
              <a:path w="920651" h="920651">
                <a:moveTo>
                  <a:pt x="0" y="0"/>
                </a:moveTo>
                <a:lnTo>
                  <a:pt x="920650" y="0"/>
                </a:lnTo>
                <a:lnTo>
                  <a:pt x="920650" y="920650"/>
                </a:lnTo>
                <a:lnTo>
                  <a:pt x="0" y="920650"/>
                </a:lnTo>
                <a:lnTo>
                  <a:pt x="0" y="0"/>
                </a:lnTo>
                <a:close/>
              </a:path>
            </a:pathLst>
          </a:custGeom>
          <a:blipFill>
            <a:blip r:embed="rId5">
              <a:extLst>
                <a:ext uri="{96DAC541-7B7A-43D3-8B79-37D633B846F1}">
                  <asvg:svgBlip xmlns:asvg="http://schemas.microsoft.com/office/drawing/2016/SVG/main" xmlns="" r:embed="rId7"/>
                </a:ext>
              </a:extLst>
            </a:blip>
            <a:stretch>
              <a:fillRect/>
            </a:stretch>
          </a:blipFill>
        </p:spPr>
      </p:sp>
      <p:sp>
        <p:nvSpPr>
          <p:cNvPr id="15" name="Freeform 15"/>
          <p:cNvSpPr/>
          <p:nvPr/>
        </p:nvSpPr>
        <p:spPr>
          <a:xfrm rot="-823344">
            <a:off x="16217030" y="8967468"/>
            <a:ext cx="920651" cy="920651"/>
          </a:xfrm>
          <a:custGeom>
            <a:avLst/>
            <a:gdLst/>
            <a:ahLst/>
            <a:cxnLst/>
            <a:rect l="l" t="t" r="r" b="b"/>
            <a:pathLst>
              <a:path w="920651" h="920651">
                <a:moveTo>
                  <a:pt x="0" y="0"/>
                </a:moveTo>
                <a:lnTo>
                  <a:pt x="920650" y="0"/>
                </a:lnTo>
                <a:lnTo>
                  <a:pt x="920650" y="920650"/>
                </a:lnTo>
                <a:lnTo>
                  <a:pt x="0" y="920650"/>
                </a:lnTo>
                <a:lnTo>
                  <a:pt x="0" y="0"/>
                </a:lnTo>
                <a:close/>
              </a:path>
            </a:pathLst>
          </a:custGeom>
          <a:blipFill>
            <a:blip r:embed="rId8">
              <a:extLst>
                <a:ext uri="{96DAC541-7B7A-43D3-8B79-37D633B846F1}">
                  <asvg:svgBlip xmlns:asvg="http://schemas.microsoft.com/office/drawing/2016/SVG/main" xmlns="" r:embed="rId9"/>
                </a:ext>
              </a:extLst>
            </a:blip>
            <a:stretch>
              <a:fillRect/>
            </a:stretch>
          </a:blipFill>
        </p:spPr>
      </p:sp>
      <p:sp>
        <p:nvSpPr>
          <p:cNvPr id="16" name="Freeform 16"/>
          <p:cNvSpPr/>
          <p:nvPr/>
        </p:nvSpPr>
        <p:spPr>
          <a:xfrm>
            <a:off x="852735" y="719851"/>
            <a:ext cx="358463" cy="235643"/>
          </a:xfrm>
          <a:custGeom>
            <a:avLst/>
            <a:gdLst/>
            <a:ahLst/>
            <a:cxnLst/>
            <a:rect l="l" t="t" r="r" b="b"/>
            <a:pathLst>
              <a:path w="358463" h="235643">
                <a:moveTo>
                  <a:pt x="0" y="0"/>
                </a:moveTo>
                <a:lnTo>
                  <a:pt x="358463" y="0"/>
                </a:lnTo>
                <a:lnTo>
                  <a:pt x="358463" y="235643"/>
                </a:lnTo>
                <a:lnTo>
                  <a:pt x="0" y="235643"/>
                </a:lnTo>
                <a:lnTo>
                  <a:pt x="0" y="0"/>
                </a:lnTo>
                <a:close/>
              </a:path>
            </a:pathLst>
          </a:custGeom>
          <a:blipFill>
            <a:blip r:embed="rId10">
              <a:extLst>
                <a:ext uri="{96DAC541-7B7A-43D3-8B79-37D633B846F1}">
                  <asvg:svgBlip xmlns:asvg="http://schemas.microsoft.com/office/drawing/2016/SVG/main" xmlns="" r:embed="rId11"/>
                </a:ext>
              </a:extLst>
            </a:blip>
            <a:stretch>
              <a:fillRect/>
            </a:stretch>
          </a:blipFill>
        </p:spPr>
      </p:sp>
      <p:sp>
        <p:nvSpPr>
          <p:cNvPr id="17" name="TextBox 17"/>
          <p:cNvSpPr txBox="1"/>
          <p:nvPr/>
        </p:nvSpPr>
        <p:spPr>
          <a:xfrm>
            <a:off x="1297225" y="691276"/>
            <a:ext cx="1022123" cy="264218"/>
          </a:xfrm>
          <a:prstGeom prst="rect">
            <a:avLst/>
          </a:prstGeom>
        </p:spPr>
        <p:txBody>
          <a:bodyPr lIns="0" tIns="0" rIns="0" bIns="0" rtlCol="0" anchor="t">
            <a:spAutoFit/>
          </a:bodyPr>
          <a:lstStyle/>
          <a:p>
            <a:pPr algn="l">
              <a:lnSpc>
                <a:spcPts val="2240"/>
              </a:lnSpc>
              <a:spcBef>
                <a:spcPct val="0"/>
              </a:spcBef>
            </a:pPr>
            <a:r>
              <a:rPr lang="en-US" sz="1600" b="1" spc="-64">
                <a:solidFill>
                  <a:srgbClr val="171C20"/>
                </a:solidFill>
                <a:latin typeface="Montserrat Bold"/>
                <a:ea typeface="Montserrat Bold"/>
                <a:cs typeface="Montserrat Bold"/>
                <a:sym typeface="Montserrat Bold"/>
              </a:rPr>
              <a:t>Fauget</a:t>
            </a:r>
          </a:p>
        </p:txBody>
      </p:sp>
      <p:grpSp>
        <p:nvGrpSpPr>
          <p:cNvPr id="18" name="Group 18"/>
          <p:cNvGrpSpPr/>
          <p:nvPr/>
        </p:nvGrpSpPr>
        <p:grpSpPr>
          <a:xfrm>
            <a:off x="2036025" y="872188"/>
            <a:ext cx="39377" cy="39377"/>
            <a:chOff x="0" y="0"/>
            <a:chExt cx="812800" cy="812800"/>
          </a:xfrm>
        </p:grpSpPr>
        <p:sp>
          <p:nvSpPr>
            <p:cNvPr id="19" name="Freeform 1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5C9B4"/>
            </a:solidFill>
          </p:spPr>
        </p:sp>
        <p:sp>
          <p:nvSpPr>
            <p:cNvPr id="20" name="TextBox 20"/>
            <p:cNvSpPr txBox="1"/>
            <p:nvPr/>
          </p:nvSpPr>
          <p:spPr>
            <a:xfrm>
              <a:off x="76200" y="38100"/>
              <a:ext cx="660400" cy="698500"/>
            </a:xfrm>
            <a:prstGeom prst="rect">
              <a:avLst/>
            </a:prstGeom>
          </p:spPr>
          <p:txBody>
            <a:bodyPr lIns="74078" tIns="74078" rIns="74078" bIns="74078" rtlCol="0" anchor="ctr"/>
            <a:lstStyle/>
            <a:p>
              <a:pPr algn="ctr">
                <a:lnSpc>
                  <a:spcPts val="2659"/>
                </a:lnSpc>
              </a:pPr>
              <a:endParaRPr/>
            </a:p>
          </p:txBody>
        </p:sp>
      </p:grpSp>
      <p:sp>
        <p:nvSpPr>
          <p:cNvPr id="21" name="Freeform 21"/>
          <p:cNvSpPr/>
          <p:nvPr/>
        </p:nvSpPr>
        <p:spPr>
          <a:xfrm>
            <a:off x="16997119" y="693219"/>
            <a:ext cx="433631" cy="288907"/>
          </a:xfrm>
          <a:custGeom>
            <a:avLst/>
            <a:gdLst/>
            <a:ahLst/>
            <a:cxnLst/>
            <a:rect l="l" t="t" r="r" b="b"/>
            <a:pathLst>
              <a:path w="433631" h="288907">
                <a:moveTo>
                  <a:pt x="0" y="0"/>
                </a:moveTo>
                <a:lnTo>
                  <a:pt x="433631" y="0"/>
                </a:lnTo>
                <a:lnTo>
                  <a:pt x="433631" y="288906"/>
                </a:lnTo>
                <a:lnTo>
                  <a:pt x="0" y="288906"/>
                </a:lnTo>
                <a:lnTo>
                  <a:pt x="0" y="0"/>
                </a:lnTo>
                <a:close/>
              </a:path>
            </a:pathLst>
          </a:custGeom>
          <a:blipFill>
            <a:blip r:embed="rId12">
              <a:extLst>
                <a:ext uri="{96DAC541-7B7A-43D3-8B79-37D633B846F1}">
                  <asvg:svgBlip xmlns:asvg="http://schemas.microsoft.com/office/drawing/2016/SVG/main" xmlns="" r:embed="rId13"/>
                </a:ext>
              </a:extLst>
            </a:blip>
            <a:stretch>
              <a:fillRect/>
            </a:stretch>
          </a:blipFill>
        </p:spPr>
      </p:sp>
      <p:sp>
        <p:nvSpPr>
          <p:cNvPr id="22" name="TextBox 22"/>
          <p:cNvSpPr txBox="1"/>
          <p:nvPr/>
        </p:nvSpPr>
        <p:spPr>
          <a:xfrm>
            <a:off x="9296400" y="723900"/>
            <a:ext cx="7467599" cy="2154436"/>
          </a:xfrm>
          <a:prstGeom prst="rect">
            <a:avLst/>
          </a:prstGeom>
        </p:spPr>
        <p:txBody>
          <a:bodyPr wrap="square" lIns="0" tIns="0" rIns="0" bIns="0" rtlCol="0" anchor="t">
            <a:spAutoFit/>
          </a:bodyPr>
          <a:lstStyle/>
          <a:p>
            <a:pPr>
              <a:lnSpc>
                <a:spcPts val="5567"/>
              </a:lnSpc>
            </a:pPr>
            <a:r>
              <a:rPr lang="en-US" sz="4800" b="1" spc="-67" dirty="0">
                <a:solidFill>
                  <a:srgbClr val="85C9B4"/>
                </a:solidFill>
                <a:latin typeface="Poppins Semi-Bold"/>
                <a:ea typeface="Poppins Semi-Bold"/>
                <a:cs typeface="Poppins Semi-Bold"/>
                <a:sym typeface="Poppins Semi-Bold"/>
              </a:rPr>
              <a:t>Models &amp; Frameworks for COPD Management (UK)</a:t>
            </a:r>
          </a:p>
        </p:txBody>
      </p:sp>
      <p:sp>
        <p:nvSpPr>
          <p:cNvPr id="23" name="TextBox 23"/>
          <p:cNvSpPr txBox="1"/>
          <p:nvPr/>
        </p:nvSpPr>
        <p:spPr>
          <a:xfrm>
            <a:off x="9067800" y="3162300"/>
            <a:ext cx="8686800" cy="5029200"/>
          </a:xfrm>
          <a:prstGeom prst="rect">
            <a:avLst/>
          </a:prstGeom>
        </p:spPr>
        <p:txBody>
          <a:bodyPr wrap="square" lIns="0" tIns="0" rIns="0" bIns="0" rtlCol="0" anchor="t">
            <a:spAutoFit/>
          </a:bodyPr>
          <a:lstStyle/>
          <a:p>
            <a:pPr marL="342900" indent="-342900" algn="just">
              <a:lnSpc>
                <a:spcPct val="150000"/>
              </a:lnSpc>
              <a:buFont typeface="Wingdings" panose="05000000000000000000" pitchFamily="2" charset="2"/>
              <a:buChar char="Ø"/>
            </a:pPr>
            <a:r>
              <a:rPr lang="en-US" sz="2400" b="1" dirty="0">
                <a:solidFill>
                  <a:srgbClr val="171C20"/>
                </a:solidFill>
                <a:latin typeface="Poppins"/>
                <a:ea typeface="Poppins"/>
                <a:cs typeface="Poppins"/>
                <a:sym typeface="Poppins"/>
              </a:rPr>
              <a:t>Chronic Care Model: </a:t>
            </a:r>
            <a:r>
              <a:rPr lang="en-US" sz="2400" dirty="0">
                <a:solidFill>
                  <a:srgbClr val="171C20"/>
                </a:solidFill>
                <a:latin typeface="Poppins"/>
                <a:ea typeface="Poppins"/>
                <a:cs typeface="Poppins"/>
                <a:sym typeface="Poppins"/>
              </a:rPr>
              <a:t>supports proactive, long-term management and self-care (Wagner et al., 2021</a:t>
            </a:r>
            <a:r>
              <a:rPr lang="en-US" sz="2400" dirty="0" smtClean="0">
                <a:solidFill>
                  <a:srgbClr val="171C20"/>
                </a:solidFill>
                <a:latin typeface="Poppins"/>
                <a:ea typeface="Poppins"/>
                <a:cs typeface="Poppins"/>
                <a:sym typeface="Poppins"/>
              </a:rPr>
              <a:t>)</a:t>
            </a:r>
          </a:p>
          <a:p>
            <a:pPr marL="342900" indent="-342900" algn="just">
              <a:lnSpc>
                <a:spcPct val="150000"/>
              </a:lnSpc>
              <a:buFont typeface="Wingdings" panose="05000000000000000000" pitchFamily="2" charset="2"/>
              <a:buChar char="Ø"/>
            </a:pPr>
            <a:r>
              <a:rPr lang="en-US" sz="2400" b="1" dirty="0" smtClean="0">
                <a:solidFill>
                  <a:srgbClr val="171C20"/>
                </a:solidFill>
                <a:latin typeface="Poppins"/>
                <a:ea typeface="Poppins"/>
                <a:cs typeface="Poppins"/>
                <a:sym typeface="Poppins"/>
              </a:rPr>
              <a:t>NHS </a:t>
            </a:r>
            <a:r>
              <a:rPr lang="en-US" sz="2400" b="1" dirty="0" err="1">
                <a:solidFill>
                  <a:srgbClr val="171C20"/>
                </a:solidFill>
                <a:latin typeface="Poppins"/>
                <a:ea typeface="Poppins"/>
                <a:cs typeface="Poppins"/>
                <a:sym typeface="Poppins"/>
              </a:rPr>
              <a:t>Personalised</a:t>
            </a:r>
            <a:r>
              <a:rPr lang="en-US" sz="2400" b="1" dirty="0">
                <a:solidFill>
                  <a:srgbClr val="171C20"/>
                </a:solidFill>
                <a:latin typeface="Poppins"/>
                <a:ea typeface="Poppins"/>
                <a:cs typeface="Poppins"/>
                <a:sym typeface="Poppins"/>
              </a:rPr>
              <a:t> Care Model: </a:t>
            </a:r>
            <a:r>
              <a:rPr lang="en-US" sz="2400" dirty="0">
                <a:solidFill>
                  <a:srgbClr val="171C20"/>
                </a:solidFill>
                <a:latin typeface="Poppins"/>
                <a:ea typeface="Poppins"/>
                <a:cs typeface="Poppins"/>
                <a:sym typeface="Poppins"/>
              </a:rPr>
              <a:t>focuses on shared decision-making and self-management (NHS England, 2026</a:t>
            </a:r>
            <a:r>
              <a:rPr lang="en-US" sz="2400" dirty="0" smtClean="0">
                <a:solidFill>
                  <a:srgbClr val="171C20"/>
                </a:solidFill>
                <a:latin typeface="Poppins"/>
                <a:ea typeface="Poppins"/>
                <a:cs typeface="Poppins"/>
                <a:sym typeface="Poppins"/>
              </a:rPr>
              <a:t>)</a:t>
            </a:r>
          </a:p>
          <a:p>
            <a:pPr marL="342900" indent="-342900" algn="just">
              <a:lnSpc>
                <a:spcPct val="150000"/>
              </a:lnSpc>
              <a:buFont typeface="Wingdings" panose="05000000000000000000" pitchFamily="2" charset="2"/>
              <a:buChar char="Ø"/>
            </a:pPr>
            <a:r>
              <a:rPr lang="en-US" sz="2400" b="1" dirty="0" smtClean="0">
                <a:solidFill>
                  <a:srgbClr val="171C20"/>
                </a:solidFill>
                <a:latin typeface="Poppins"/>
                <a:ea typeface="Poppins"/>
                <a:cs typeface="Poppins"/>
                <a:sym typeface="Poppins"/>
              </a:rPr>
              <a:t>NICE </a:t>
            </a:r>
            <a:r>
              <a:rPr lang="en-US" sz="2400" b="1" dirty="0">
                <a:solidFill>
                  <a:srgbClr val="171C20"/>
                </a:solidFill>
                <a:latin typeface="Poppins"/>
                <a:ea typeface="Poppins"/>
                <a:cs typeface="Poppins"/>
                <a:sym typeface="Poppins"/>
              </a:rPr>
              <a:t>Guidelines: </a:t>
            </a:r>
            <a:r>
              <a:rPr lang="en-US" sz="2400" dirty="0">
                <a:solidFill>
                  <a:srgbClr val="171C20"/>
                </a:solidFill>
                <a:latin typeface="Poppins"/>
                <a:ea typeface="Poppins"/>
                <a:cs typeface="Poppins"/>
                <a:sym typeface="Poppins"/>
              </a:rPr>
              <a:t>provide evidence-based standards for COPD diagnosis and treatment (NICE, 2023</a:t>
            </a:r>
            <a:r>
              <a:rPr lang="en-US" sz="2400" dirty="0" smtClean="0">
                <a:solidFill>
                  <a:srgbClr val="171C20"/>
                </a:solidFill>
                <a:latin typeface="Poppins"/>
                <a:ea typeface="Poppins"/>
                <a:cs typeface="Poppins"/>
                <a:sym typeface="Poppins"/>
              </a:rPr>
              <a:t>)</a:t>
            </a:r>
          </a:p>
          <a:p>
            <a:pPr marL="342900" indent="-342900" algn="just">
              <a:lnSpc>
                <a:spcPct val="150000"/>
              </a:lnSpc>
              <a:buFont typeface="Wingdings" panose="05000000000000000000" pitchFamily="2" charset="2"/>
              <a:buChar char="Ø"/>
            </a:pPr>
            <a:r>
              <a:rPr lang="en-US" sz="2400" b="1" dirty="0" smtClean="0">
                <a:solidFill>
                  <a:srgbClr val="171C20"/>
                </a:solidFill>
                <a:latin typeface="Poppins"/>
                <a:ea typeface="Poppins"/>
                <a:cs typeface="Poppins"/>
                <a:sym typeface="Poppins"/>
              </a:rPr>
              <a:t>GOLD </a:t>
            </a:r>
            <a:r>
              <a:rPr lang="en-US" sz="2400" b="1" dirty="0">
                <a:solidFill>
                  <a:srgbClr val="171C20"/>
                </a:solidFill>
                <a:latin typeface="Poppins"/>
                <a:ea typeface="Poppins"/>
                <a:cs typeface="Poppins"/>
                <a:sym typeface="Poppins"/>
              </a:rPr>
              <a:t>Framework: </a:t>
            </a:r>
            <a:r>
              <a:rPr lang="en-US" sz="2400" dirty="0">
                <a:solidFill>
                  <a:srgbClr val="171C20"/>
                </a:solidFill>
                <a:latin typeface="Poppins"/>
                <a:ea typeface="Poppins"/>
                <a:cs typeface="Poppins"/>
                <a:sym typeface="Poppins"/>
              </a:rPr>
              <a:t>global strategy for classification and treatment planning (GOLD, 2025)).</a:t>
            </a:r>
          </a:p>
        </p:txBody>
      </p:sp>
      <p:sp>
        <p:nvSpPr>
          <p:cNvPr id="24" name="Freeform 24"/>
          <p:cNvSpPr/>
          <p:nvPr/>
        </p:nvSpPr>
        <p:spPr>
          <a:xfrm rot="-1175460">
            <a:off x="11182702" y="7484281"/>
            <a:ext cx="3905319" cy="4114800"/>
          </a:xfrm>
          <a:custGeom>
            <a:avLst/>
            <a:gdLst/>
            <a:ahLst/>
            <a:cxnLst/>
            <a:rect l="l" t="t" r="r" b="b"/>
            <a:pathLst>
              <a:path w="3905319" h="4114800">
                <a:moveTo>
                  <a:pt x="0" y="0"/>
                </a:moveTo>
                <a:lnTo>
                  <a:pt x="3905319" y="0"/>
                </a:lnTo>
                <a:lnTo>
                  <a:pt x="3905319" y="4114800"/>
                </a:lnTo>
                <a:lnTo>
                  <a:pt x="0" y="4114800"/>
                </a:lnTo>
                <a:lnTo>
                  <a:pt x="0" y="0"/>
                </a:lnTo>
                <a:close/>
              </a:path>
            </a:pathLst>
          </a:custGeom>
          <a:blipFill>
            <a:blip r:embed="rId14">
              <a:alphaModFix amt="19999"/>
              <a:extLst>
                <a:ext uri="{96DAC541-7B7A-43D3-8B79-37D633B846F1}">
                  <asvg:svgBlip xmlns:asvg="http://schemas.microsoft.com/office/drawing/2016/SVG/main" xmlns="" r:embed="rId15"/>
                </a:ext>
              </a:extLst>
            </a:blip>
            <a:stretch>
              <a:fillRect/>
            </a:stretch>
          </a:blipFill>
        </p:spPr>
      </p:sp>
      <p:sp>
        <p:nvSpPr>
          <p:cNvPr id="7" name="Rectangle 6"/>
          <p:cNvSpPr/>
          <p:nvPr/>
        </p:nvSpPr>
        <p:spPr>
          <a:xfrm>
            <a:off x="304800" y="8496300"/>
            <a:ext cx="7543800" cy="707886"/>
          </a:xfrm>
          <a:prstGeom prst="rect">
            <a:avLst/>
          </a:prstGeom>
        </p:spPr>
        <p:txBody>
          <a:bodyPr wrap="square">
            <a:spAutoFit/>
          </a:bodyPr>
          <a:lstStyle/>
          <a:p>
            <a:r>
              <a:rPr lang="en-GB" sz="2000" b="1" dirty="0" smtClean="0">
                <a:latin typeface="Poppins" panose="020B0604020202020204" charset="0"/>
                <a:cs typeface="Poppins" panose="020B0604020202020204" charset="0"/>
              </a:rPr>
              <a:t>Sources- </a:t>
            </a:r>
            <a:r>
              <a:rPr lang="en-US" sz="2000" b="1" dirty="0">
                <a:latin typeface="Poppins" panose="020B0604020202020204" charset="0"/>
                <a:cs typeface="Poppins" panose="020B0604020202020204" charset="0"/>
              </a:rPr>
              <a:t>National Institute for Health and Care Excellence (NICE, 2025).</a:t>
            </a:r>
            <a:endParaRPr lang="en-GB" sz="2000" b="1" dirty="0">
              <a:latin typeface="Poppins" panose="020B0604020202020204" charset="0"/>
              <a:cs typeface="Poppins" panose="020B0604020202020204" charset="0"/>
            </a:endParaRPr>
          </a:p>
        </p:txBody>
      </p:sp>
      <p:pic>
        <p:nvPicPr>
          <p:cNvPr id="27" name="Picture 26"/>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34636" y="10391"/>
            <a:ext cx="8950036" cy="8476539"/>
          </a:xfrm>
          <a:prstGeom prst="rect">
            <a:avLst/>
          </a:prstGeom>
        </p:spPr>
      </p:pic>
    </p:spTree>
    <p:extLst>
      <p:ext uri="{BB962C8B-B14F-4D97-AF65-F5344CB8AC3E}">
        <p14:creationId xmlns:p14="http://schemas.microsoft.com/office/powerpoint/2010/main" val="141002358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1381670" flipH="1" flipV="1">
            <a:off x="14985666" y="-4997558"/>
            <a:ext cx="5404519" cy="10214726"/>
          </a:xfrm>
          <a:custGeom>
            <a:avLst/>
            <a:gdLst/>
            <a:ahLst/>
            <a:cxnLst/>
            <a:rect l="l" t="t" r="r" b="b"/>
            <a:pathLst>
              <a:path w="5404519" h="10214726">
                <a:moveTo>
                  <a:pt x="5404518" y="10214727"/>
                </a:moveTo>
                <a:lnTo>
                  <a:pt x="0" y="10214727"/>
                </a:lnTo>
                <a:lnTo>
                  <a:pt x="0" y="0"/>
                </a:lnTo>
                <a:lnTo>
                  <a:pt x="5404518" y="0"/>
                </a:lnTo>
                <a:lnTo>
                  <a:pt x="5404518" y="10214727"/>
                </a:lnTo>
                <a:close/>
              </a:path>
            </a:pathLst>
          </a:custGeom>
          <a:blipFill>
            <a:blip r:embed="rId3">
              <a:alphaModFix amt="50000"/>
              <a:extLst>
                <a:ext uri="{96DAC541-7B7A-43D3-8B79-37D633B846F1}">
                  <asvg:svgBlip xmlns:asvg="http://schemas.microsoft.com/office/drawing/2016/SVG/main" xmlns="" r:embed="rId4"/>
                </a:ext>
              </a:extLst>
            </a:blip>
            <a:stretch>
              <a:fillRect/>
            </a:stretch>
          </a:blipFill>
        </p:spPr>
      </p:sp>
      <p:grpSp>
        <p:nvGrpSpPr>
          <p:cNvPr id="3" name="Group 3"/>
          <p:cNvGrpSpPr/>
          <p:nvPr/>
        </p:nvGrpSpPr>
        <p:grpSpPr>
          <a:xfrm>
            <a:off x="-2074875" y="7084054"/>
            <a:ext cx="7847157" cy="7847157"/>
            <a:chOff x="0" y="0"/>
            <a:chExt cx="812800" cy="812800"/>
          </a:xfrm>
        </p:grpSpPr>
        <p:sp>
          <p:nvSpPr>
            <p:cNvPr id="4" name="Freeform 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5C9B4"/>
            </a:solidFill>
            <a:ln cap="sq">
              <a:noFill/>
              <a:prstDash val="solid"/>
              <a:miter/>
            </a:ln>
          </p:spPr>
        </p:sp>
        <p:sp>
          <p:nvSpPr>
            <p:cNvPr id="5" name="TextBox 5"/>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grpSp>
        <p:nvGrpSpPr>
          <p:cNvPr id="8" name="Group 8"/>
          <p:cNvGrpSpPr/>
          <p:nvPr/>
        </p:nvGrpSpPr>
        <p:grpSpPr>
          <a:xfrm>
            <a:off x="574633" y="6403573"/>
            <a:ext cx="300229" cy="300229"/>
            <a:chOff x="0" y="0"/>
            <a:chExt cx="812800" cy="812800"/>
          </a:xfrm>
        </p:grpSpPr>
        <p:sp>
          <p:nvSpPr>
            <p:cNvPr id="9" name="Freeform 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ED665"/>
            </a:solidFill>
          </p:spPr>
        </p:sp>
        <p:sp>
          <p:nvSpPr>
            <p:cNvPr id="10" name="TextBox 10"/>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grpSp>
        <p:nvGrpSpPr>
          <p:cNvPr id="11" name="Group 11"/>
          <p:cNvGrpSpPr/>
          <p:nvPr/>
        </p:nvGrpSpPr>
        <p:grpSpPr>
          <a:xfrm>
            <a:off x="8194229" y="1257300"/>
            <a:ext cx="474357" cy="474357"/>
            <a:chOff x="0" y="0"/>
            <a:chExt cx="812800" cy="812800"/>
          </a:xfrm>
        </p:grpSpPr>
        <p:sp>
          <p:nvSpPr>
            <p:cNvPr id="12" name="Freeform 12"/>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ED665"/>
            </a:solidFill>
          </p:spPr>
        </p:sp>
        <p:sp>
          <p:nvSpPr>
            <p:cNvPr id="13" name="TextBox 13"/>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14" name="Freeform 14"/>
          <p:cNvSpPr/>
          <p:nvPr/>
        </p:nvSpPr>
        <p:spPr>
          <a:xfrm rot="-823344">
            <a:off x="16410931" y="8647532"/>
            <a:ext cx="920651" cy="920651"/>
          </a:xfrm>
          <a:custGeom>
            <a:avLst/>
            <a:gdLst/>
            <a:ahLst/>
            <a:cxnLst/>
            <a:rect l="l" t="t" r="r" b="b"/>
            <a:pathLst>
              <a:path w="920651" h="920651">
                <a:moveTo>
                  <a:pt x="0" y="0"/>
                </a:moveTo>
                <a:lnTo>
                  <a:pt x="920650" y="0"/>
                </a:lnTo>
                <a:lnTo>
                  <a:pt x="920650" y="920650"/>
                </a:lnTo>
                <a:lnTo>
                  <a:pt x="0" y="920650"/>
                </a:lnTo>
                <a:lnTo>
                  <a:pt x="0" y="0"/>
                </a:lnTo>
                <a:close/>
              </a:path>
            </a:pathLst>
          </a:custGeom>
          <a:blipFill>
            <a:blip r:embed="rId5">
              <a:extLst>
                <a:ext uri="{96DAC541-7B7A-43D3-8B79-37D633B846F1}">
                  <asvg:svgBlip xmlns:asvg="http://schemas.microsoft.com/office/drawing/2016/SVG/main" xmlns="" r:embed="rId7"/>
                </a:ext>
              </a:extLst>
            </a:blip>
            <a:stretch>
              <a:fillRect/>
            </a:stretch>
          </a:blipFill>
        </p:spPr>
      </p:sp>
      <p:sp>
        <p:nvSpPr>
          <p:cNvPr id="15" name="Freeform 15"/>
          <p:cNvSpPr/>
          <p:nvPr/>
        </p:nvSpPr>
        <p:spPr>
          <a:xfrm rot="-823344">
            <a:off x="16217030" y="8967468"/>
            <a:ext cx="920651" cy="920651"/>
          </a:xfrm>
          <a:custGeom>
            <a:avLst/>
            <a:gdLst/>
            <a:ahLst/>
            <a:cxnLst/>
            <a:rect l="l" t="t" r="r" b="b"/>
            <a:pathLst>
              <a:path w="920651" h="920651">
                <a:moveTo>
                  <a:pt x="0" y="0"/>
                </a:moveTo>
                <a:lnTo>
                  <a:pt x="920650" y="0"/>
                </a:lnTo>
                <a:lnTo>
                  <a:pt x="920650" y="920650"/>
                </a:lnTo>
                <a:lnTo>
                  <a:pt x="0" y="920650"/>
                </a:lnTo>
                <a:lnTo>
                  <a:pt x="0" y="0"/>
                </a:lnTo>
                <a:close/>
              </a:path>
            </a:pathLst>
          </a:custGeom>
          <a:blipFill>
            <a:blip r:embed="rId8">
              <a:extLst>
                <a:ext uri="{96DAC541-7B7A-43D3-8B79-37D633B846F1}">
                  <asvg:svgBlip xmlns:asvg="http://schemas.microsoft.com/office/drawing/2016/SVG/main" xmlns="" r:embed="rId9"/>
                </a:ext>
              </a:extLst>
            </a:blip>
            <a:stretch>
              <a:fillRect/>
            </a:stretch>
          </a:blipFill>
        </p:spPr>
      </p:sp>
      <p:sp>
        <p:nvSpPr>
          <p:cNvPr id="16" name="Freeform 16"/>
          <p:cNvSpPr/>
          <p:nvPr/>
        </p:nvSpPr>
        <p:spPr>
          <a:xfrm>
            <a:off x="852735" y="719851"/>
            <a:ext cx="358463" cy="235643"/>
          </a:xfrm>
          <a:custGeom>
            <a:avLst/>
            <a:gdLst/>
            <a:ahLst/>
            <a:cxnLst/>
            <a:rect l="l" t="t" r="r" b="b"/>
            <a:pathLst>
              <a:path w="358463" h="235643">
                <a:moveTo>
                  <a:pt x="0" y="0"/>
                </a:moveTo>
                <a:lnTo>
                  <a:pt x="358463" y="0"/>
                </a:lnTo>
                <a:lnTo>
                  <a:pt x="358463" y="235643"/>
                </a:lnTo>
                <a:lnTo>
                  <a:pt x="0" y="235643"/>
                </a:lnTo>
                <a:lnTo>
                  <a:pt x="0" y="0"/>
                </a:lnTo>
                <a:close/>
              </a:path>
            </a:pathLst>
          </a:custGeom>
          <a:blipFill>
            <a:blip r:embed="rId10">
              <a:extLst>
                <a:ext uri="{96DAC541-7B7A-43D3-8B79-37D633B846F1}">
                  <asvg:svgBlip xmlns:asvg="http://schemas.microsoft.com/office/drawing/2016/SVG/main" xmlns="" r:embed="rId11"/>
                </a:ext>
              </a:extLst>
            </a:blip>
            <a:stretch>
              <a:fillRect/>
            </a:stretch>
          </a:blipFill>
        </p:spPr>
      </p:sp>
      <p:sp>
        <p:nvSpPr>
          <p:cNvPr id="17" name="TextBox 17"/>
          <p:cNvSpPr txBox="1"/>
          <p:nvPr/>
        </p:nvSpPr>
        <p:spPr>
          <a:xfrm>
            <a:off x="1297225" y="691276"/>
            <a:ext cx="1022123" cy="264218"/>
          </a:xfrm>
          <a:prstGeom prst="rect">
            <a:avLst/>
          </a:prstGeom>
        </p:spPr>
        <p:txBody>
          <a:bodyPr lIns="0" tIns="0" rIns="0" bIns="0" rtlCol="0" anchor="t">
            <a:spAutoFit/>
          </a:bodyPr>
          <a:lstStyle/>
          <a:p>
            <a:pPr algn="l">
              <a:lnSpc>
                <a:spcPts val="2240"/>
              </a:lnSpc>
              <a:spcBef>
                <a:spcPct val="0"/>
              </a:spcBef>
            </a:pPr>
            <a:r>
              <a:rPr lang="en-US" sz="1600" b="1" spc="-64">
                <a:solidFill>
                  <a:srgbClr val="171C20"/>
                </a:solidFill>
                <a:latin typeface="Montserrat Bold"/>
                <a:ea typeface="Montserrat Bold"/>
                <a:cs typeface="Montserrat Bold"/>
                <a:sym typeface="Montserrat Bold"/>
              </a:rPr>
              <a:t>Fauget</a:t>
            </a:r>
          </a:p>
        </p:txBody>
      </p:sp>
      <p:grpSp>
        <p:nvGrpSpPr>
          <p:cNvPr id="18" name="Group 18"/>
          <p:cNvGrpSpPr/>
          <p:nvPr/>
        </p:nvGrpSpPr>
        <p:grpSpPr>
          <a:xfrm>
            <a:off x="2036025" y="872188"/>
            <a:ext cx="39377" cy="39377"/>
            <a:chOff x="0" y="0"/>
            <a:chExt cx="812800" cy="812800"/>
          </a:xfrm>
        </p:grpSpPr>
        <p:sp>
          <p:nvSpPr>
            <p:cNvPr id="19" name="Freeform 1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5C9B4"/>
            </a:solidFill>
          </p:spPr>
        </p:sp>
        <p:sp>
          <p:nvSpPr>
            <p:cNvPr id="20" name="TextBox 20"/>
            <p:cNvSpPr txBox="1"/>
            <p:nvPr/>
          </p:nvSpPr>
          <p:spPr>
            <a:xfrm>
              <a:off x="76200" y="38100"/>
              <a:ext cx="660400" cy="698500"/>
            </a:xfrm>
            <a:prstGeom prst="rect">
              <a:avLst/>
            </a:prstGeom>
          </p:spPr>
          <p:txBody>
            <a:bodyPr lIns="74078" tIns="74078" rIns="74078" bIns="74078" rtlCol="0" anchor="ctr"/>
            <a:lstStyle/>
            <a:p>
              <a:pPr algn="ctr">
                <a:lnSpc>
                  <a:spcPts val="2659"/>
                </a:lnSpc>
              </a:pPr>
              <a:endParaRPr/>
            </a:p>
          </p:txBody>
        </p:sp>
      </p:grpSp>
      <p:sp>
        <p:nvSpPr>
          <p:cNvPr id="21" name="Freeform 21"/>
          <p:cNvSpPr/>
          <p:nvPr/>
        </p:nvSpPr>
        <p:spPr>
          <a:xfrm>
            <a:off x="16997119" y="693219"/>
            <a:ext cx="433631" cy="288907"/>
          </a:xfrm>
          <a:custGeom>
            <a:avLst/>
            <a:gdLst/>
            <a:ahLst/>
            <a:cxnLst/>
            <a:rect l="l" t="t" r="r" b="b"/>
            <a:pathLst>
              <a:path w="433631" h="288907">
                <a:moveTo>
                  <a:pt x="0" y="0"/>
                </a:moveTo>
                <a:lnTo>
                  <a:pt x="433631" y="0"/>
                </a:lnTo>
                <a:lnTo>
                  <a:pt x="433631" y="288906"/>
                </a:lnTo>
                <a:lnTo>
                  <a:pt x="0" y="288906"/>
                </a:lnTo>
                <a:lnTo>
                  <a:pt x="0" y="0"/>
                </a:lnTo>
                <a:close/>
              </a:path>
            </a:pathLst>
          </a:custGeom>
          <a:blipFill>
            <a:blip r:embed="rId12">
              <a:extLst>
                <a:ext uri="{96DAC541-7B7A-43D3-8B79-37D633B846F1}">
                  <asvg:svgBlip xmlns:asvg="http://schemas.microsoft.com/office/drawing/2016/SVG/main" xmlns="" r:embed="rId13"/>
                </a:ext>
              </a:extLst>
            </a:blip>
            <a:stretch>
              <a:fillRect/>
            </a:stretch>
          </a:blipFill>
        </p:spPr>
      </p:sp>
      <p:sp>
        <p:nvSpPr>
          <p:cNvPr id="22" name="TextBox 22"/>
          <p:cNvSpPr txBox="1"/>
          <p:nvPr/>
        </p:nvSpPr>
        <p:spPr>
          <a:xfrm>
            <a:off x="9448800" y="1485900"/>
            <a:ext cx="7467599" cy="718145"/>
          </a:xfrm>
          <a:prstGeom prst="rect">
            <a:avLst/>
          </a:prstGeom>
        </p:spPr>
        <p:txBody>
          <a:bodyPr wrap="square" lIns="0" tIns="0" rIns="0" bIns="0" rtlCol="0" anchor="t">
            <a:spAutoFit/>
          </a:bodyPr>
          <a:lstStyle/>
          <a:p>
            <a:pPr>
              <a:lnSpc>
                <a:spcPts val="5567"/>
              </a:lnSpc>
            </a:pPr>
            <a:r>
              <a:rPr lang="en-US" sz="4800" b="1" spc="-67" dirty="0">
                <a:solidFill>
                  <a:srgbClr val="85C9B4"/>
                </a:solidFill>
                <a:latin typeface="Poppins Semi-Bold"/>
                <a:ea typeface="Poppins Semi-Bold"/>
                <a:cs typeface="Poppins Semi-Bold"/>
                <a:sym typeface="Poppins Semi-Bold"/>
              </a:rPr>
              <a:t>Treatment of COPD (UK)</a:t>
            </a:r>
          </a:p>
        </p:txBody>
      </p:sp>
      <p:sp>
        <p:nvSpPr>
          <p:cNvPr id="23" name="TextBox 23"/>
          <p:cNvSpPr txBox="1"/>
          <p:nvPr/>
        </p:nvSpPr>
        <p:spPr>
          <a:xfrm>
            <a:off x="9067800" y="2857500"/>
            <a:ext cx="8001000" cy="5404043"/>
          </a:xfrm>
          <a:prstGeom prst="rect">
            <a:avLst/>
          </a:prstGeom>
        </p:spPr>
        <p:txBody>
          <a:bodyPr wrap="square" lIns="0" tIns="0" rIns="0" bIns="0" rtlCol="0" anchor="t">
            <a:spAutoFit/>
          </a:bodyPr>
          <a:lstStyle/>
          <a:p>
            <a:pPr marL="342900" indent="-342900" algn="just">
              <a:lnSpc>
                <a:spcPct val="150000"/>
              </a:lnSpc>
              <a:buFont typeface="Wingdings" panose="05000000000000000000" pitchFamily="2" charset="2"/>
              <a:buChar char="Ø"/>
            </a:pPr>
            <a:r>
              <a:rPr lang="en-US" sz="2400" dirty="0">
                <a:solidFill>
                  <a:srgbClr val="171C20"/>
                </a:solidFill>
                <a:latin typeface="Poppins"/>
                <a:ea typeface="Poppins"/>
                <a:cs typeface="Poppins"/>
                <a:sym typeface="Poppins"/>
              </a:rPr>
              <a:t>Bronchodilators (short-acting and long-acting) to relieve symptoms (NICE, 2023</a:t>
            </a:r>
            <a:r>
              <a:rPr lang="en-US" sz="2400" dirty="0" smtClean="0">
                <a:solidFill>
                  <a:srgbClr val="171C20"/>
                </a:solidFill>
                <a:latin typeface="Poppins"/>
                <a:ea typeface="Poppins"/>
                <a:cs typeface="Poppins"/>
                <a:sym typeface="Poppins"/>
              </a:rPr>
              <a:t>)</a:t>
            </a:r>
          </a:p>
          <a:p>
            <a:pPr marL="342900" indent="-342900" algn="just">
              <a:lnSpc>
                <a:spcPct val="150000"/>
              </a:lnSpc>
              <a:buFont typeface="Wingdings" panose="05000000000000000000" pitchFamily="2" charset="2"/>
              <a:buChar char="Ø"/>
            </a:pPr>
            <a:r>
              <a:rPr lang="en-US" sz="2400" dirty="0" smtClean="0">
                <a:solidFill>
                  <a:srgbClr val="171C20"/>
                </a:solidFill>
                <a:latin typeface="Poppins"/>
                <a:ea typeface="Poppins"/>
                <a:cs typeface="Poppins"/>
                <a:sym typeface="Poppins"/>
              </a:rPr>
              <a:t>Inhaled </a:t>
            </a:r>
            <a:r>
              <a:rPr lang="en-US" sz="2400" dirty="0">
                <a:solidFill>
                  <a:srgbClr val="171C20"/>
                </a:solidFill>
                <a:latin typeface="Poppins"/>
                <a:ea typeface="Poppins"/>
                <a:cs typeface="Poppins"/>
                <a:sym typeface="Poppins"/>
              </a:rPr>
              <a:t>corticosteroids to reduce inflammation (GOLD, 2025</a:t>
            </a:r>
            <a:r>
              <a:rPr lang="en-US" sz="2400" dirty="0" smtClean="0">
                <a:solidFill>
                  <a:srgbClr val="171C20"/>
                </a:solidFill>
                <a:latin typeface="Poppins"/>
                <a:ea typeface="Poppins"/>
                <a:cs typeface="Poppins"/>
                <a:sym typeface="Poppins"/>
              </a:rPr>
              <a:t>)</a:t>
            </a:r>
          </a:p>
          <a:p>
            <a:pPr marL="342900" indent="-342900" algn="just">
              <a:lnSpc>
                <a:spcPct val="150000"/>
              </a:lnSpc>
              <a:buFont typeface="Wingdings" panose="05000000000000000000" pitchFamily="2" charset="2"/>
              <a:buChar char="Ø"/>
            </a:pPr>
            <a:r>
              <a:rPr lang="en-US" sz="2400" dirty="0" smtClean="0">
                <a:solidFill>
                  <a:srgbClr val="171C20"/>
                </a:solidFill>
                <a:latin typeface="Poppins"/>
                <a:ea typeface="Poppins"/>
                <a:cs typeface="Poppins"/>
                <a:sym typeface="Poppins"/>
              </a:rPr>
              <a:t>Combination </a:t>
            </a:r>
            <a:r>
              <a:rPr lang="en-US" sz="2400" dirty="0">
                <a:solidFill>
                  <a:srgbClr val="171C20"/>
                </a:solidFill>
                <a:latin typeface="Poppins"/>
                <a:ea typeface="Poppins"/>
                <a:cs typeface="Poppins"/>
                <a:sym typeface="Poppins"/>
              </a:rPr>
              <a:t>therapy (LABA + LAMA or ICS) for severe cases (NHS England, 2026</a:t>
            </a:r>
            <a:r>
              <a:rPr lang="en-US" sz="2400" dirty="0" smtClean="0">
                <a:solidFill>
                  <a:srgbClr val="171C20"/>
                </a:solidFill>
                <a:latin typeface="Poppins"/>
                <a:ea typeface="Poppins"/>
                <a:cs typeface="Poppins"/>
                <a:sym typeface="Poppins"/>
              </a:rPr>
              <a:t>)</a:t>
            </a:r>
          </a:p>
          <a:p>
            <a:pPr marL="342900" indent="-342900" algn="just">
              <a:lnSpc>
                <a:spcPct val="150000"/>
              </a:lnSpc>
              <a:buFont typeface="Wingdings" panose="05000000000000000000" pitchFamily="2" charset="2"/>
              <a:buChar char="Ø"/>
            </a:pPr>
            <a:r>
              <a:rPr lang="en-US" sz="2400" dirty="0" smtClean="0">
                <a:solidFill>
                  <a:srgbClr val="171C20"/>
                </a:solidFill>
                <a:latin typeface="Poppins"/>
                <a:ea typeface="Poppins"/>
                <a:cs typeface="Poppins"/>
                <a:sym typeface="Poppins"/>
              </a:rPr>
              <a:t>Oxygen </a:t>
            </a:r>
            <a:r>
              <a:rPr lang="en-US" sz="2400" dirty="0">
                <a:solidFill>
                  <a:srgbClr val="171C20"/>
                </a:solidFill>
                <a:latin typeface="Poppins"/>
                <a:ea typeface="Poppins"/>
                <a:cs typeface="Poppins"/>
                <a:sym typeface="Poppins"/>
              </a:rPr>
              <a:t>therapy for patients with low oxygen levels (NICE, 2023</a:t>
            </a:r>
            <a:r>
              <a:rPr lang="en-US" sz="2400" dirty="0" smtClean="0">
                <a:solidFill>
                  <a:srgbClr val="171C20"/>
                </a:solidFill>
                <a:latin typeface="Poppins"/>
                <a:ea typeface="Poppins"/>
                <a:cs typeface="Poppins"/>
                <a:sym typeface="Poppins"/>
              </a:rPr>
              <a:t>)</a:t>
            </a:r>
          </a:p>
          <a:p>
            <a:pPr marL="342900" indent="-342900" algn="just">
              <a:lnSpc>
                <a:spcPct val="150000"/>
              </a:lnSpc>
              <a:buFont typeface="Wingdings" panose="05000000000000000000" pitchFamily="2" charset="2"/>
              <a:buChar char="Ø"/>
            </a:pPr>
            <a:r>
              <a:rPr lang="en-US" sz="2400" dirty="0" smtClean="0">
                <a:solidFill>
                  <a:srgbClr val="171C20"/>
                </a:solidFill>
                <a:latin typeface="Poppins"/>
                <a:ea typeface="Poppins"/>
                <a:cs typeface="Poppins"/>
                <a:sym typeface="Poppins"/>
              </a:rPr>
              <a:t>Pulmonary </a:t>
            </a:r>
            <a:r>
              <a:rPr lang="en-US" sz="2000" dirty="0">
                <a:solidFill>
                  <a:srgbClr val="171C20"/>
                </a:solidFill>
                <a:latin typeface="Poppins"/>
                <a:ea typeface="Poppins"/>
                <a:cs typeface="Poppins"/>
                <a:sym typeface="Poppins"/>
              </a:rPr>
              <a:t>rehabilitation to improve physical function (WHO, 2024)</a:t>
            </a:r>
          </a:p>
        </p:txBody>
      </p:sp>
      <p:sp>
        <p:nvSpPr>
          <p:cNvPr id="24" name="Freeform 24"/>
          <p:cNvSpPr/>
          <p:nvPr/>
        </p:nvSpPr>
        <p:spPr>
          <a:xfrm rot="-1175460">
            <a:off x="11182702" y="7484281"/>
            <a:ext cx="3905319" cy="4114800"/>
          </a:xfrm>
          <a:custGeom>
            <a:avLst/>
            <a:gdLst/>
            <a:ahLst/>
            <a:cxnLst/>
            <a:rect l="l" t="t" r="r" b="b"/>
            <a:pathLst>
              <a:path w="3905319" h="4114800">
                <a:moveTo>
                  <a:pt x="0" y="0"/>
                </a:moveTo>
                <a:lnTo>
                  <a:pt x="3905319" y="0"/>
                </a:lnTo>
                <a:lnTo>
                  <a:pt x="3905319" y="4114800"/>
                </a:lnTo>
                <a:lnTo>
                  <a:pt x="0" y="4114800"/>
                </a:lnTo>
                <a:lnTo>
                  <a:pt x="0" y="0"/>
                </a:lnTo>
                <a:close/>
              </a:path>
            </a:pathLst>
          </a:custGeom>
          <a:blipFill>
            <a:blip r:embed="rId14">
              <a:alphaModFix amt="19999"/>
              <a:extLst>
                <a:ext uri="{96DAC541-7B7A-43D3-8B79-37D633B846F1}">
                  <asvg:svgBlip xmlns:asvg="http://schemas.microsoft.com/office/drawing/2016/SVG/main" xmlns="" r:embed="rId15"/>
                </a:ext>
              </a:extLst>
            </a:blip>
            <a:stretch>
              <a:fillRect/>
            </a:stretch>
          </a:blipFill>
        </p:spPr>
      </p:sp>
      <p:sp>
        <p:nvSpPr>
          <p:cNvPr id="7" name="Rectangle 6"/>
          <p:cNvSpPr/>
          <p:nvPr/>
        </p:nvSpPr>
        <p:spPr>
          <a:xfrm>
            <a:off x="304800" y="8496300"/>
            <a:ext cx="7543800" cy="707886"/>
          </a:xfrm>
          <a:prstGeom prst="rect">
            <a:avLst/>
          </a:prstGeom>
        </p:spPr>
        <p:txBody>
          <a:bodyPr wrap="square">
            <a:spAutoFit/>
          </a:bodyPr>
          <a:lstStyle/>
          <a:p>
            <a:r>
              <a:rPr lang="en-GB" sz="2000" b="1" dirty="0" smtClean="0">
                <a:latin typeface="Poppins" panose="020B0604020202020204" charset="0"/>
                <a:cs typeface="Poppins" panose="020B0604020202020204" charset="0"/>
              </a:rPr>
              <a:t>Sources- </a:t>
            </a:r>
            <a:r>
              <a:rPr lang="en-US" sz="2000" b="1" dirty="0">
                <a:latin typeface="Poppins" panose="020B0604020202020204" charset="0"/>
                <a:cs typeface="Poppins" panose="020B0604020202020204" charset="0"/>
              </a:rPr>
              <a:t>Public Health England (2023). Tobacco Control and COPD Prevention Policy Brief.</a:t>
            </a:r>
            <a:endParaRPr lang="en-GB" sz="2000" b="1" dirty="0">
              <a:latin typeface="Poppins" panose="020B0604020202020204" charset="0"/>
              <a:cs typeface="Poppins" panose="020B0604020202020204" charset="0"/>
            </a:endParaRPr>
          </a:p>
        </p:txBody>
      </p:sp>
      <p:pic>
        <p:nvPicPr>
          <p:cNvPr id="6" name="Picture 5"/>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32951" y="419100"/>
            <a:ext cx="9029700" cy="7924800"/>
          </a:xfrm>
          <a:prstGeom prst="rect">
            <a:avLst/>
          </a:prstGeom>
        </p:spPr>
      </p:pic>
    </p:spTree>
    <p:extLst>
      <p:ext uri="{BB962C8B-B14F-4D97-AF65-F5344CB8AC3E}">
        <p14:creationId xmlns:p14="http://schemas.microsoft.com/office/powerpoint/2010/main" val="46534964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931620" flipH="1">
            <a:off x="5277259" y="-6466118"/>
            <a:ext cx="5404519" cy="10214726"/>
          </a:xfrm>
          <a:custGeom>
            <a:avLst/>
            <a:gdLst/>
            <a:ahLst/>
            <a:cxnLst/>
            <a:rect l="l" t="t" r="r" b="b"/>
            <a:pathLst>
              <a:path w="5404519" h="10214726">
                <a:moveTo>
                  <a:pt x="5404519" y="0"/>
                </a:moveTo>
                <a:lnTo>
                  <a:pt x="0" y="0"/>
                </a:lnTo>
                <a:lnTo>
                  <a:pt x="0" y="10214726"/>
                </a:lnTo>
                <a:lnTo>
                  <a:pt x="5404519" y="10214726"/>
                </a:lnTo>
                <a:lnTo>
                  <a:pt x="5404519" y="0"/>
                </a:lnTo>
                <a:close/>
              </a:path>
            </a:pathLst>
          </a:custGeom>
          <a:blipFill>
            <a:blip r:embed="rId3">
              <a:alphaModFix amt="50000"/>
              <a:extLst>
                <a:ext uri="{96DAC541-7B7A-43D3-8B79-37D633B846F1}">
                  <asvg:svgBlip xmlns:asvg="http://schemas.microsoft.com/office/drawing/2016/SVG/main" xmlns="" r:embed="rId4"/>
                </a:ext>
              </a:extLst>
            </a:blip>
            <a:stretch>
              <a:fillRect/>
            </a:stretch>
          </a:blipFill>
        </p:spPr>
      </p:sp>
      <p:grpSp>
        <p:nvGrpSpPr>
          <p:cNvPr id="3" name="Group 3"/>
          <p:cNvGrpSpPr/>
          <p:nvPr/>
        </p:nvGrpSpPr>
        <p:grpSpPr>
          <a:xfrm>
            <a:off x="12283342" y="-1659732"/>
            <a:ext cx="7847157" cy="7847157"/>
            <a:chOff x="0" y="0"/>
            <a:chExt cx="812800" cy="812800"/>
          </a:xfrm>
        </p:grpSpPr>
        <p:sp>
          <p:nvSpPr>
            <p:cNvPr id="4" name="Freeform 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5C9B4"/>
            </a:solidFill>
            <a:ln cap="sq">
              <a:noFill/>
              <a:prstDash val="solid"/>
              <a:miter/>
            </a:ln>
          </p:spPr>
        </p:sp>
        <p:sp>
          <p:nvSpPr>
            <p:cNvPr id="5" name="TextBox 5"/>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10" name="Freeform 10"/>
          <p:cNvSpPr/>
          <p:nvPr/>
        </p:nvSpPr>
        <p:spPr>
          <a:xfrm rot="-823344">
            <a:off x="1104594" y="8474105"/>
            <a:ext cx="920651" cy="920651"/>
          </a:xfrm>
          <a:custGeom>
            <a:avLst/>
            <a:gdLst/>
            <a:ahLst/>
            <a:cxnLst/>
            <a:rect l="l" t="t" r="r" b="b"/>
            <a:pathLst>
              <a:path w="920651" h="920651">
                <a:moveTo>
                  <a:pt x="0" y="0"/>
                </a:moveTo>
                <a:lnTo>
                  <a:pt x="920650" y="0"/>
                </a:lnTo>
                <a:lnTo>
                  <a:pt x="920650" y="920651"/>
                </a:lnTo>
                <a:lnTo>
                  <a:pt x="0" y="920651"/>
                </a:lnTo>
                <a:lnTo>
                  <a:pt x="0" y="0"/>
                </a:lnTo>
                <a:close/>
              </a:path>
            </a:pathLst>
          </a:custGeom>
          <a:blipFill>
            <a:blip r:embed="rId5">
              <a:extLst>
                <a:ext uri="{96DAC541-7B7A-43D3-8B79-37D633B846F1}">
                  <asvg:svgBlip xmlns:asvg="http://schemas.microsoft.com/office/drawing/2016/SVG/main" xmlns="" r:embed="rId8"/>
                </a:ext>
              </a:extLst>
            </a:blip>
            <a:stretch>
              <a:fillRect/>
            </a:stretch>
          </a:blipFill>
        </p:spPr>
      </p:sp>
      <p:sp>
        <p:nvSpPr>
          <p:cNvPr id="11" name="Freeform 11"/>
          <p:cNvSpPr/>
          <p:nvPr/>
        </p:nvSpPr>
        <p:spPr>
          <a:xfrm rot="-823344">
            <a:off x="910693" y="8794041"/>
            <a:ext cx="920651" cy="920651"/>
          </a:xfrm>
          <a:custGeom>
            <a:avLst/>
            <a:gdLst/>
            <a:ahLst/>
            <a:cxnLst/>
            <a:rect l="l" t="t" r="r" b="b"/>
            <a:pathLst>
              <a:path w="920651" h="920651">
                <a:moveTo>
                  <a:pt x="0" y="0"/>
                </a:moveTo>
                <a:lnTo>
                  <a:pt x="920650" y="0"/>
                </a:lnTo>
                <a:lnTo>
                  <a:pt x="920650" y="920651"/>
                </a:lnTo>
                <a:lnTo>
                  <a:pt x="0" y="920651"/>
                </a:lnTo>
                <a:lnTo>
                  <a:pt x="0" y="0"/>
                </a:lnTo>
                <a:close/>
              </a:path>
            </a:pathLst>
          </a:custGeom>
          <a:blipFill>
            <a:blip r:embed="rId9">
              <a:extLst>
                <a:ext uri="{96DAC541-7B7A-43D3-8B79-37D633B846F1}">
                  <asvg:svgBlip xmlns:asvg="http://schemas.microsoft.com/office/drawing/2016/SVG/main" xmlns="" r:embed="rId10"/>
                </a:ext>
              </a:extLst>
            </a:blip>
            <a:stretch>
              <a:fillRect/>
            </a:stretch>
          </a:blipFill>
        </p:spPr>
      </p:sp>
      <p:grpSp>
        <p:nvGrpSpPr>
          <p:cNvPr id="12" name="Group 12"/>
          <p:cNvGrpSpPr/>
          <p:nvPr/>
        </p:nvGrpSpPr>
        <p:grpSpPr>
          <a:xfrm>
            <a:off x="7679121" y="6326980"/>
            <a:ext cx="474357" cy="474357"/>
            <a:chOff x="0" y="0"/>
            <a:chExt cx="812800" cy="812800"/>
          </a:xfrm>
        </p:grpSpPr>
        <p:sp>
          <p:nvSpPr>
            <p:cNvPr id="13" name="Freeform 1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ED665"/>
            </a:solidFill>
          </p:spPr>
        </p:sp>
        <p:sp>
          <p:nvSpPr>
            <p:cNvPr id="14" name="TextBox 14"/>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grpSp>
        <p:nvGrpSpPr>
          <p:cNvPr id="15" name="Group 15"/>
          <p:cNvGrpSpPr/>
          <p:nvPr/>
        </p:nvGrpSpPr>
        <p:grpSpPr>
          <a:xfrm>
            <a:off x="11267812" y="1182423"/>
            <a:ext cx="300229" cy="300229"/>
            <a:chOff x="0" y="0"/>
            <a:chExt cx="812800" cy="812800"/>
          </a:xfrm>
        </p:grpSpPr>
        <p:sp>
          <p:nvSpPr>
            <p:cNvPr id="16" name="Freeform 1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ED665"/>
            </a:solidFill>
          </p:spPr>
        </p:sp>
        <p:sp>
          <p:nvSpPr>
            <p:cNvPr id="17" name="TextBox 17"/>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18" name="Freeform 18"/>
          <p:cNvSpPr/>
          <p:nvPr/>
        </p:nvSpPr>
        <p:spPr>
          <a:xfrm>
            <a:off x="852735" y="719851"/>
            <a:ext cx="358463" cy="235643"/>
          </a:xfrm>
          <a:custGeom>
            <a:avLst/>
            <a:gdLst/>
            <a:ahLst/>
            <a:cxnLst/>
            <a:rect l="l" t="t" r="r" b="b"/>
            <a:pathLst>
              <a:path w="358463" h="235643">
                <a:moveTo>
                  <a:pt x="0" y="0"/>
                </a:moveTo>
                <a:lnTo>
                  <a:pt x="358463" y="0"/>
                </a:lnTo>
                <a:lnTo>
                  <a:pt x="358463" y="235643"/>
                </a:lnTo>
                <a:lnTo>
                  <a:pt x="0" y="235643"/>
                </a:lnTo>
                <a:lnTo>
                  <a:pt x="0" y="0"/>
                </a:lnTo>
                <a:close/>
              </a:path>
            </a:pathLst>
          </a:custGeom>
          <a:blipFill>
            <a:blip r:embed="rId11">
              <a:extLst>
                <a:ext uri="{96DAC541-7B7A-43D3-8B79-37D633B846F1}">
                  <asvg:svgBlip xmlns:asvg="http://schemas.microsoft.com/office/drawing/2016/SVG/main" xmlns="" r:embed="rId12"/>
                </a:ext>
              </a:extLst>
            </a:blip>
            <a:stretch>
              <a:fillRect/>
            </a:stretch>
          </a:blipFill>
        </p:spPr>
      </p:sp>
      <p:sp>
        <p:nvSpPr>
          <p:cNvPr id="19" name="TextBox 19"/>
          <p:cNvSpPr txBox="1"/>
          <p:nvPr/>
        </p:nvSpPr>
        <p:spPr>
          <a:xfrm>
            <a:off x="1297225" y="691276"/>
            <a:ext cx="1022123" cy="264218"/>
          </a:xfrm>
          <a:prstGeom prst="rect">
            <a:avLst/>
          </a:prstGeom>
        </p:spPr>
        <p:txBody>
          <a:bodyPr lIns="0" tIns="0" rIns="0" bIns="0" rtlCol="0" anchor="t">
            <a:spAutoFit/>
          </a:bodyPr>
          <a:lstStyle/>
          <a:p>
            <a:pPr algn="l">
              <a:lnSpc>
                <a:spcPts val="2240"/>
              </a:lnSpc>
              <a:spcBef>
                <a:spcPct val="0"/>
              </a:spcBef>
            </a:pPr>
            <a:r>
              <a:rPr lang="en-US" sz="1600" b="1" spc="-64">
                <a:solidFill>
                  <a:srgbClr val="171C20"/>
                </a:solidFill>
                <a:latin typeface="Montserrat Bold"/>
                <a:ea typeface="Montserrat Bold"/>
                <a:cs typeface="Montserrat Bold"/>
                <a:sym typeface="Montserrat Bold"/>
              </a:rPr>
              <a:t>Fauget</a:t>
            </a:r>
          </a:p>
        </p:txBody>
      </p:sp>
      <p:grpSp>
        <p:nvGrpSpPr>
          <p:cNvPr id="20" name="Group 20"/>
          <p:cNvGrpSpPr/>
          <p:nvPr/>
        </p:nvGrpSpPr>
        <p:grpSpPr>
          <a:xfrm>
            <a:off x="2036025" y="872188"/>
            <a:ext cx="39377" cy="39377"/>
            <a:chOff x="0" y="0"/>
            <a:chExt cx="812800" cy="812800"/>
          </a:xfrm>
        </p:grpSpPr>
        <p:sp>
          <p:nvSpPr>
            <p:cNvPr id="21" name="Freeform 21"/>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5C9B4"/>
            </a:solidFill>
          </p:spPr>
        </p:sp>
        <p:sp>
          <p:nvSpPr>
            <p:cNvPr id="22" name="TextBox 22"/>
            <p:cNvSpPr txBox="1"/>
            <p:nvPr/>
          </p:nvSpPr>
          <p:spPr>
            <a:xfrm>
              <a:off x="76200" y="38100"/>
              <a:ext cx="660400" cy="698500"/>
            </a:xfrm>
            <a:prstGeom prst="rect">
              <a:avLst/>
            </a:prstGeom>
          </p:spPr>
          <p:txBody>
            <a:bodyPr lIns="74078" tIns="74078" rIns="74078" bIns="74078" rtlCol="0" anchor="ctr"/>
            <a:lstStyle/>
            <a:p>
              <a:pPr algn="ctr">
                <a:lnSpc>
                  <a:spcPts val="2659"/>
                </a:lnSpc>
              </a:pPr>
              <a:endParaRPr/>
            </a:p>
          </p:txBody>
        </p:sp>
      </p:grpSp>
      <p:sp>
        <p:nvSpPr>
          <p:cNvPr id="23" name="Freeform 23"/>
          <p:cNvSpPr/>
          <p:nvPr/>
        </p:nvSpPr>
        <p:spPr>
          <a:xfrm>
            <a:off x="16997119" y="693219"/>
            <a:ext cx="433631" cy="288907"/>
          </a:xfrm>
          <a:custGeom>
            <a:avLst/>
            <a:gdLst/>
            <a:ahLst/>
            <a:cxnLst/>
            <a:rect l="l" t="t" r="r" b="b"/>
            <a:pathLst>
              <a:path w="433631" h="288907">
                <a:moveTo>
                  <a:pt x="0" y="0"/>
                </a:moveTo>
                <a:lnTo>
                  <a:pt x="433631" y="0"/>
                </a:lnTo>
                <a:lnTo>
                  <a:pt x="433631" y="288906"/>
                </a:lnTo>
                <a:lnTo>
                  <a:pt x="0" y="288906"/>
                </a:lnTo>
                <a:lnTo>
                  <a:pt x="0" y="0"/>
                </a:lnTo>
                <a:close/>
              </a:path>
            </a:pathLst>
          </a:custGeom>
          <a:blipFill>
            <a:blip r:embed="rId13">
              <a:extLst>
                <a:ext uri="{96DAC541-7B7A-43D3-8B79-37D633B846F1}">
                  <asvg:svgBlip xmlns:asvg="http://schemas.microsoft.com/office/drawing/2016/SVG/main" xmlns="" r:embed="rId14"/>
                </a:ext>
              </a:extLst>
            </a:blip>
            <a:stretch>
              <a:fillRect/>
            </a:stretch>
          </a:blipFill>
        </p:spPr>
      </p:sp>
      <p:sp>
        <p:nvSpPr>
          <p:cNvPr id="24" name="TextBox 24"/>
          <p:cNvSpPr txBox="1"/>
          <p:nvPr/>
        </p:nvSpPr>
        <p:spPr>
          <a:xfrm>
            <a:off x="1143000" y="1409700"/>
            <a:ext cx="7235648" cy="718145"/>
          </a:xfrm>
          <a:prstGeom prst="rect">
            <a:avLst/>
          </a:prstGeom>
        </p:spPr>
        <p:txBody>
          <a:bodyPr wrap="square" lIns="0" tIns="0" rIns="0" bIns="0" rtlCol="0" anchor="t">
            <a:spAutoFit/>
          </a:bodyPr>
          <a:lstStyle/>
          <a:p>
            <a:pPr>
              <a:lnSpc>
                <a:spcPts val="5567"/>
              </a:lnSpc>
            </a:pPr>
            <a:r>
              <a:rPr lang="en-US" sz="4800" b="1" spc="-67" dirty="0">
                <a:solidFill>
                  <a:srgbClr val="85C9B4"/>
                </a:solidFill>
                <a:latin typeface="Poppins Semi-Bold"/>
                <a:ea typeface="Poppins Semi-Bold"/>
                <a:cs typeface="Poppins Semi-Bold"/>
                <a:sym typeface="Poppins Semi-Bold"/>
              </a:rPr>
              <a:t>Comorbidities in COPD</a:t>
            </a:r>
          </a:p>
        </p:txBody>
      </p:sp>
      <p:sp>
        <p:nvSpPr>
          <p:cNvPr id="25" name="TextBox 25"/>
          <p:cNvSpPr txBox="1"/>
          <p:nvPr/>
        </p:nvSpPr>
        <p:spPr>
          <a:xfrm>
            <a:off x="1524000" y="3009900"/>
            <a:ext cx="7391400" cy="6242735"/>
          </a:xfrm>
          <a:prstGeom prst="rect">
            <a:avLst/>
          </a:prstGeom>
        </p:spPr>
        <p:txBody>
          <a:bodyPr wrap="square" lIns="0" tIns="0" rIns="0" bIns="0" rtlCol="0" anchor="t">
            <a:spAutoFit/>
          </a:bodyPr>
          <a:lstStyle/>
          <a:p>
            <a:pPr marL="342900" indent="-342900" algn="just">
              <a:lnSpc>
                <a:spcPct val="150000"/>
              </a:lnSpc>
              <a:buFont typeface="Wingdings" panose="05000000000000000000" pitchFamily="2" charset="2"/>
              <a:buChar char="Ø"/>
            </a:pPr>
            <a:r>
              <a:rPr lang="en-US" sz="3200" dirty="0">
                <a:solidFill>
                  <a:srgbClr val="171C20"/>
                </a:solidFill>
                <a:latin typeface="Poppins"/>
                <a:ea typeface="Poppins"/>
                <a:cs typeface="Poppins"/>
                <a:sym typeface="Poppins"/>
              </a:rPr>
              <a:t>COPD often occurs with heart disease, osteoporosis, anxiety, and depression</a:t>
            </a:r>
            <a:r>
              <a:rPr lang="en-US" sz="3200" dirty="0" smtClean="0">
                <a:solidFill>
                  <a:srgbClr val="171C20"/>
                </a:solidFill>
                <a:latin typeface="Poppins"/>
                <a:ea typeface="Poppins"/>
                <a:cs typeface="Poppins"/>
                <a:sym typeface="Poppins"/>
              </a:rPr>
              <a:t>.</a:t>
            </a:r>
          </a:p>
          <a:p>
            <a:pPr marL="342900" indent="-342900" algn="just">
              <a:lnSpc>
                <a:spcPct val="150000"/>
              </a:lnSpc>
              <a:buFont typeface="Wingdings" panose="05000000000000000000" pitchFamily="2" charset="2"/>
              <a:buChar char="Ø"/>
            </a:pPr>
            <a:r>
              <a:rPr lang="en-US" sz="3200" dirty="0" smtClean="0">
                <a:solidFill>
                  <a:srgbClr val="171C20"/>
                </a:solidFill>
                <a:latin typeface="Poppins"/>
                <a:ea typeface="Poppins"/>
                <a:cs typeface="Poppins"/>
                <a:sym typeface="Poppins"/>
              </a:rPr>
              <a:t>Comorbidities </a:t>
            </a:r>
            <a:r>
              <a:rPr lang="en-US" sz="3200" dirty="0">
                <a:solidFill>
                  <a:srgbClr val="171C20"/>
                </a:solidFill>
                <a:latin typeface="Poppins"/>
                <a:ea typeface="Poppins"/>
                <a:cs typeface="Poppins"/>
                <a:sym typeface="Poppins"/>
              </a:rPr>
              <a:t>increase hospital admissions and complicate management</a:t>
            </a:r>
            <a:r>
              <a:rPr lang="en-US" sz="3200" dirty="0" smtClean="0">
                <a:solidFill>
                  <a:srgbClr val="171C20"/>
                </a:solidFill>
                <a:latin typeface="Poppins"/>
                <a:ea typeface="Poppins"/>
                <a:cs typeface="Poppins"/>
                <a:sym typeface="Poppins"/>
              </a:rPr>
              <a:t>.</a:t>
            </a:r>
          </a:p>
          <a:p>
            <a:pPr marL="342900" indent="-342900" algn="just">
              <a:lnSpc>
                <a:spcPct val="150000"/>
              </a:lnSpc>
              <a:buFont typeface="Wingdings" panose="05000000000000000000" pitchFamily="2" charset="2"/>
              <a:buChar char="Ø"/>
            </a:pPr>
            <a:r>
              <a:rPr lang="en-US" sz="3200" dirty="0" smtClean="0">
                <a:solidFill>
                  <a:srgbClr val="171C20"/>
                </a:solidFill>
                <a:latin typeface="Poppins"/>
                <a:ea typeface="Poppins"/>
                <a:cs typeface="Poppins"/>
                <a:sym typeface="Poppins"/>
              </a:rPr>
              <a:t>Integrated </a:t>
            </a:r>
            <a:r>
              <a:rPr lang="en-US" sz="3200" dirty="0">
                <a:solidFill>
                  <a:srgbClr val="171C20"/>
                </a:solidFill>
                <a:latin typeface="Poppins"/>
                <a:ea typeface="Poppins"/>
                <a:cs typeface="Poppins"/>
                <a:sym typeface="Poppins"/>
              </a:rPr>
              <a:t>care improves outcomes and quality of life</a:t>
            </a:r>
            <a:r>
              <a:rPr lang="en-US" sz="3200" dirty="0" smtClean="0">
                <a:solidFill>
                  <a:srgbClr val="171C20"/>
                </a:solidFill>
                <a:latin typeface="Poppins"/>
                <a:ea typeface="Poppins"/>
                <a:cs typeface="Poppins"/>
                <a:sym typeface="Poppins"/>
              </a:rPr>
              <a:t>.</a:t>
            </a:r>
          </a:p>
          <a:p>
            <a:pPr algn="just">
              <a:lnSpc>
                <a:spcPts val="2623"/>
              </a:lnSpc>
            </a:pPr>
            <a:r>
              <a:rPr lang="en-US" sz="2000" dirty="0" smtClean="0">
                <a:solidFill>
                  <a:srgbClr val="171C20"/>
                </a:solidFill>
                <a:latin typeface="Poppins"/>
                <a:ea typeface="Poppins"/>
                <a:cs typeface="Poppins"/>
                <a:sym typeface="Poppins"/>
              </a:rPr>
              <a:t>(NHS </a:t>
            </a:r>
            <a:r>
              <a:rPr lang="en-US" sz="2000" dirty="0">
                <a:solidFill>
                  <a:srgbClr val="171C20"/>
                </a:solidFill>
                <a:latin typeface="Poppins"/>
                <a:ea typeface="Poppins"/>
                <a:cs typeface="Poppins"/>
                <a:sym typeface="Poppins"/>
              </a:rPr>
              <a:t>England, 2026; BMJ Open, 2024)</a:t>
            </a:r>
          </a:p>
        </p:txBody>
      </p:sp>
      <p:pic>
        <p:nvPicPr>
          <p:cNvPr id="6" name="Picture 5"/>
          <p:cNvPicPr>
            <a:picLocks noChangeAspect="1"/>
          </p:cNvPicPr>
          <p:nvPr/>
        </p:nvPicPr>
        <p:blipFill>
          <a:blip r:embed="rId15"/>
          <a:stretch>
            <a:fillRect/>
          </a:stretch>
        </p:blipFill>
        <p:spPr>
          <a:xfrm>
            <a:off x="9372600" y="1257300"/>
            <a:ext cx="8915400" cy="7391400"/>
          </a:xfrm>
          <a:prstGeom prst="rect">
            <a:avLst/>
          </a:prstGeom>
        </p:spPr>
      </p:pic>
      <p:sp>
        <p:nvSpPr>
          <p:cNvPr id="7" name="Rectangle 6"/>
          <p:cNvSpPr/>
          <p:nvPr/>
        </p:nvSpPr>
        <p:spPr>
          <a:xfrm>
            <a:off x="10744200" y="8953500"/>
            <a:ext cx="6934200" cy="707886"/>
          </a:xfrm>
          <a:prstGeom prst="rect">
            <a:avLst/>
          </a:prstGeom>
        </p:spPr>
        <p:txBody>
          <a:bodyPr wrap="square">
            <a:spAutoFit/>
          </a:bodyPr>
          <a:lstStyle/>
          <a:p>
            <a:r>
              <a:rPr lang="en-GB" sz="2000" b="1" dirty="0" smtClean="0">
                <a:latin typeface="Poppins" panose="020B0604020202020204" charset="0"/>
                <a:cs typeface="Poppins" panose="020B0604020202020204" charset="0"/>
              </a:rPr>
              <a:t>Sources- </a:t>
            </a:r>
            <a:r>
              <a:rPr lang="en-US" sz="2000" b="1" dirty="0">
                <a:latin typeface="Poppins" panose="020B0604020202020204" charset="0"/>
                <a:cs typeface="Poppins" panose="020B0604020202020204" charset="0"/>
              </a:rPr>
              <a:t>European Respiratory Journal (2024). </a:t>
            </a:r>
            <a:r>
              <a:rPr lang="en-US" sz="2000" b="1" i="1" dirty="0">
                <a:latin typeface="Poppins" panose="020B0604020202020204" charset="0"/>
                <a:cs typeface="Poppins" panose="020B0604020202020204" charset="0"/>
              </a:rPr>
              <a:t>COPD Comorbidities: Impact and Implications</a:t>
            </a:r>
            <a:endParaRPr lang="en-GB" sz="2000" b="1" dirty="0">
              <a:latin typeface="Poppins" panose="020B0604020202020204" charset="0"/>
              <a:cs typeface="Poppins" panose="020B0604020202020204"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4967294">
            <a:off x="3618332" y="6406181"/>
            <a:ext cx="5404519" cy="10214726"/>
          </a:xfrm>
          <a:custGeom>
            <a:avLst/>
            <a:gdLst/>
            <a:ahLst/>
            <a:cxnLst/>
            <a:rect l="l" t="t" r="r" b="b"/>
            <a:pathLst>
              <a:path w="5404519" h="10214726">
                <a:moveTo>
                  <a:pt x="0" y="0"/>
                </a:moveTo>
                <a:lnTo>
                  <a:pt x="5404519" y="0"/>
                </a:lnTo>
                <a:lnTo>
                  <a:pt x="5404519" y="10214726"/>
                </a:lnTo>
                <a:lnTo>
                  <a:pt x="0" y="10214726"/>
                </a:lnTo>
                <a:lnTo>
                  <a:pt x="0" y="0"/>
                </a:lnTo>
                <a:close/>
              </a:path>
            </a:pathLst>
          </a:custGeom>
          <a:blipFill>
            <a:blip r:embed="rId3">
              <a:alphaModFix amt="50000"/>
              <a:extLst>
                <a:ext uri="{96DAC541-7B7A-43D3-8B79-37D633B846F1}">
                  <asvg:svgBlip xmlns:asvg="http://schemas.microsoft.com/office/drawing/2016/SVG/main" xmlns="" r:embed="rId4"/>
                </a:ext>
              </a:extLst>
            </a:blip>
            <a:stretch>
              <a:fillRect/>
            </a:stretch>
          </a:blipFill>
        </p:spPr>
      </p:sp>
      <p:grpSp>
        <p:nvGrpSpPr>
          <p:cNvPr id="3" name="Group 3"/>
          <p:cNvGrpSpPr/>
          <p:nvPr/>
        </p:nvGrpSpPr>
        <p:grpSpPr>
          <a:xfrm>
            <a:off x="11732670" y="4894350"/>
            <a:ext cx="7847157" cy="7847157"/>
            <a:chOff x="0" y="0"/>
            <a:chExt cx="812800" cy="812800"/>
          </a:xfrm>
        </p:grpSpPr>
        <p:sp>
          <p:nvSpPr>
            <p:cNvPr id="4" name="Freeform 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5C9B4"/>
            </a:solidFill>
            <a:ln cap="sq">
              <a:noFill/>
              <a:prstDash val="solid"/>
              <a:miter/>
            </a:ln>
          </p:spPr>
        </p:sp>
        <p:sp>
          <p:nvSpPr>
            <p:cNvPr id="5" name="TextBox 5"/>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10" name="TextBox 10"/>
          <p:cNvSpPr txBox="1"/>
          <p:nvPr/>
        </p:nvSpPr>
        <p:spPr>
          <a:xfrm>
            <a:off x="11385735" y="2949667"/>
            <a:ext cx="4239168" cy="4483735"/>
          </a:xfrm>
          <a:prstGeom prst="rect">
            <a:avLst/>
          </a:prstGeom>
        </p:spPr>
        <p:txBody>
          <a:bodyPr lIns="50800" tIns="50800" rIns="50800" bIns="50800" rtlCol="0" anchor="ctr"/>
          <a:lstStyle/>
          <a:p>
            <a:pPr algn="ctr">
              <a:lnSpc>
                <a:spcPts val="2520"/>
              </a:lnSpc>
            </a:pPr>
            <a:endParaRPr/>
          </a:p>
        </p:txBody>
      </p:sp>
      <p:grpSp>
        <p:nvGrpSpPr>
          <p:cNvPr id="18" name="Group 18"/>
          <p:cNvGrpSpPr/>
          <p:nvPr/>
        </p:nvGrpSpPr>
        <p:grpSpPr>
          <a:xfrm>
            <a:off x="574633" y="6403573"/>
            <a:ext cx="300229" cy="300229"/>
            <a:chOff x="0" y="0"/>
            <a:chExt cx="812800" cy="812800"/>
          </a:xfrm>
        </p:grpSpPr>
        <p:sp>
          <p:nvSpPr>
            <p:cNvPr id="19" name="Freeform 1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ED665"/>
            </a:solidFill>
          </p:spPr>
        </p:sp>
        <p:sp>
          <p:nvSpPr>
            <p:cNvPr id="20" name="TextBox 20"/>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21" name="Freeform 21"/>
          <p:cNvSpPr/>
          <p:nvPr/>
        </p:nvSpPr>
        <p:spPr>
          <a:xfrm rot="-823344">
            <a:off x="7974483" y="1657313"/>
            <a:ext cx="920651" cy="920651"/>
          </a:xfrm>
          <a:custGeom>
            <a:avLst/>
            <a:gdLst/>
            <a:ahLst/>
            <a:cxnLst/>
            <a:rect l="l" t="t" r="r" b="b"/>
            <a:pathLst>
              <a:path w="920651" h="920651">
                <a:moveTo>
                  <a:pt x="0" y="0"/>
                </a:moveTo>
                <a:lnTo>
                  <a:pt x="920651" y="0"/>
                </a:lnTo>
                <a:lnTo>
                  <a:pt x="920651" y="920650"/>
                </a:lnTo>
                <a:lnTo>
                  <a:pt x="0" y="920650"/>
                </a:lnTo>
                <a:lnTo>
                  <a:pt x="0" y="0"/>
                </a:lnTo>
                <a:close/>
              </a:path>
            </a:pathLst>
          </a:custGeom>
          <a:blipFill>
            <a:blip r:embed="rId5">
              <a:extLst>
                <a:ext uri="{96DAC541-7B7A-43D3-8B79-37D633B846F1}">
                  <asvg:svgBlip xmlns:asvg="http://schemas.microsoft.com/office/drawing/2016/SVG/main" xmlns="" r:embed="rId9"/>
                </a:ext>
              </a:extLst>
            </a:blip>
            <a:stretch>
              <a:fillRect/>
            </a:stretch>
          </a:blipFill>
        </p:spPr>
      </p:sp>
      <p:sp>
        <p:nvSpPr>
          <p:cNvPr id="22" name="Freeform 22"/>
          <p:cNvSpPr/>
          <p:nvPr/>
        </p:nvSpPr>
        <p:spPr>
          <a:xfrm rot="-823344">
            <a:off x="7780582" y="1977249"/>
            <a:ext cx="920651" cy="920651"/>
          </a:xfrm>
          <a:custGeom>
            <a:avLst/>
            <a:gdLst/>
            <a:ahLst/>
            <a:cxnLst/>
            <a:rect l="l" t="t" r="r" b="b"/>
            <a:pathLst>
              <a:path w="920651" h="920651">
                <a:moveTo>
                  <a:pt x="0" y="0"/>
                </a:moveTo>
                <a:lnTo>
                  <a:pt x="920651" y="0"/>
                </a:lnTo>
                <a:lnTo>
                  <a:pt x="920651" y="920651"/>
                </a:lnTo>
                <a:lnTo>
                  <a:pt x="0" y="920651"/>
                </a:lnTo>
                <a:lnTo>
                  <a:pt x="0" y="0"/>
                </a:lnTo>
                <a:close/>
              </a:path>
            </a:pathLst>
          </a:custGeom>
          <a:blipFill>
            <a:blip r:embed="rId10">
              <a:extLst>
                <a:ext uri="{96DAC541-7B7A-43D3-8B79-37D633B846F1}">
                  <asvg:svgBlip xmlns:asvg="http://schemas.microsoft.com/office/drawing/2016/SVG/main" xmlns="" r:embed="rId11"/>
                </a:ext>
              </a:extLst>
            </a:blip>
            <a:stretch>
              <a:fillRect/>
            </a:stretch>
          </a:blipFill>
        </p:spPr>
      </p:sp>
      <p:grpSp>
        <p:nvGrpSpPr>
          <p:cNvPr id="23" name="Group 23"/>
          <p:cNvGrpSpPr/>
          <p:nvPr/>
        </p:nvGrpSpPr>
        <p:grpSpPr>
          <a:xfrm>
            <a:off x="8423583" y="8038569"/>
            <a:ext cx="474357" cy="474357"/>
            <a:chOff x="0" y="0"/>
            <a:chExt cx="812800" cy="812800"/>
          </a:xfrm>
        </p:grpSpPr>
        <p:sp>
          <p:nvSpPr>
            <p:cNvPr id="24" name="Freeform 2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ED665"/>
            </a:solidFill>
          </p:spPr>
        </p:sp>
        <p:sp>
          <p:nvSpPr>
            <p:cNvPr id="25" name="TextBox 25"/>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26" name="Freeform 26"/>
          <p:cNvSpPr/>
          <p:nvPr/>
        </p:nvSpPr>
        <p:spPr>
          <a:xfrm>
            <a:off x="852735" y="719851"/>
            <a:ext cx="358463" cy="235643"/>
          </a:xfrm>
          <a:custGeom>
            <a:avLst/>
            <a:gdLst/>
            <a:ahLst/>
            <a:cxnLst/>
            <a:rect l="l" t="t" r="r" b="b"/>
            <a:pathLst>
              <a:path w="358463" h="235643">
                <a:moveTo>
                  <a:pt x="0" y="0"/>
                </a:moveTo>
                <a:lnTo>
                  <a:pt x="358463" y="0"/>
                </a:lnTo>
                <a:lnTo>
                  <a:pt x="358463" y="235643"/>
                </a:lnTo>
                <a:lnTo>
                  <a:pt x="0" y="235643"/>
                </a:lnTo>
                <a:lnTo>
                  <a:pt x="0" y="0"/>
                </a:lnTo>
                <a:close/>
              </a:path>
            </a:pathLst>
          </a:custGeom>
          <a:blipFill>
            <a:blip r:embed="rId12">
              <a:extLst>
                <a:ext uri="{96DAC541-7B7A-43D3-8B79-37D633B846F1}">
                  <asvg:svgBlip xmlns:asvg="http://schemas.microsoft.com/office/drawing/2016/SVG/main" xmlns="" r:embed="rId13"/>
                </a:ext>
              </a:extLst>
            </a:blip>
            <a:stretch>
              <a:fillRect/>
            </a:stretch>
          </a:blipFill>
        </p:spPr>
      </p:sp>
      <p:sp>
        <p:nvSpPr>
          <p:cNvPr id="27" name="TextBox 27"/>
          <p:cNvSpPr txBox="1"/>
          <p:nvPr/>
        </p:nvSpPr>
        <p:spPr>
          <a:xfrm>
            <a:off x="1297225" y="691276"/>
            <a:ext cx="1022123" cy="264218"/>
          </a:xfrm>
          <a:prstGeom prst="rect">
            <a:avLst/>
          </a:prstGeom>
        </p:spPr>
        <p:txBody>
          <a:bodyPr lIns="0" tIns="0" rIns="0" bIns="0" rtlCol="0" anchor="t">
            <a:spAutoFit/>
          </a:bodyPr>
          <a:lstStyle/>
          <a:p>
            <a:pPr algn="l">
              <a:lnSpc>
                <a:spcPts val="2240"/>
              </a:lnSpc>
              <a:spcBef>
                <a:spcPct val="0"/>
              </a:spcBef>
            </a:pPr>
            <a:r>
              <a:rPr lang="en-US" sz="1600" b="1" spc="-64">
                <a:solidFill>
                  <a:srgbClr val="171C20"/>
                </a:solidFill>
                <a:latin typeface="Montserrat Bold"/>
                <a:ea typeface="Montserrat Bold"/>
                <a:cs typeface="Montserrat Bold"/>
                <a:sym typeface="Montserrat Bold"/>
              </a:rPr>
              <a:t>Fauget</a:t>
            </a:r>
          </a:p>
        </p:txBody>
      </p:sp>
      <p:grpSp>
        <p:nvGrpSpPr>
          <p:cNvPr id="28" name="Group 28"/>
          <p:cNvGrpSpPr/>
          <p:nvPr/>
        </p:nvGrpSpPr>
        <p:grpSpPr>
          <a:xfrm>
            <a:off x="2036025" y="872188"/>
            <a:ext cx="39377" cy="39377"/>
            <a:chOff x="0" y="0"/>
            <a:chExt cx="812800" cy="812800"/>
          </a:xfrm>
        </p:grpSpPr>
        <p:sp>
          <p:nvSpPr>
            <p:cNvPr id="29" name="Freeform 2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5C9B4"/>
            </a:solidFill>
          </p:spPr>
        </p:sp>
        <p:sp>
          <p:nvSpPr>
            <p:cNvPr id="30" name="TextBox 30"/>
            <p:cNvSpPr txBox="1"/>
            <p:nvPr/>
          </p:nvSpPr>
          <p:spPr>
            <a:xfrm>
              <a:off x="76200" y="38100"/>
              <a:ext cx="660400" cy="698500"/>
            </a:xfrm>
            <a:prstGeom prst="rect">
              <a:avLst/>
            </a:prstGeom>
          </p:spPr>
          <p:txBody>
            <a:bodyPr lIns="74078" tIns="74078" rIns="74078" bIns="74078" rtlCol="0" anchor="ctr"/>
            <a:lstStyle/>
            <a:p>
              <a:pPr algn="ctr">
                <a:lnSpc>
                  <a:spcPts val="2659"/>
                </a:lnSpc>
              </a:pPr>
              <a:endParaRPr/>
            </a:p>
          </p:txBody>
        </p:sp>
      </p:grpSp>
      <p:sp>
        <p:nvSpPr>
          <p:cNvPr id="31" name="Freeform 31"/>
          <p:cNvSpPr/>
          <p:nvPr/>
        </p:nvSpPr>
        <p:spPr>
          <a:xfrm>
            <a:off x="16997119" y="693219"/>
            <a:ext cx="433631" cy="288907"/>
          </a:xfrm>
          <a:custGeom>
            <a:avLst/>
            <a:gdLst/>
            <a:ahLst/>
            <a:cxnLst/>
            <a:rect l="l" t="t" r="r" b="b"/>
            <a:pathLst>
              <a:path w="433631" h="288907">
                <a:moveTo>
                  <a:pt x="0" y="0"/>
                </a:moveTo>
                <a:lnTo>
                  <a:pt x="433631" y="0"/>
                </a:lnTo>
                <a:lnTo>
                  <a:pt x="433631" y="288906"/>
                </a:lnTo>
                <a:lnTo>
                  <a:pt x="0" y="288906"/>
                </a:lnTo>
                <a:lnTo>
                  <a:pt x="0" y="0"/>
                </a:lnTo>
                <a:close/>
              </a:path>
            </a:pathLst>
          </a:custGeom>
          <a:blipFill>
            <a:blip r:embed="rId14">
              <a:extLst>
                <a:ext uri="{96DAC541-7B7A-43D3-8B79-37D633B846F1}">
                  <asvg:svgBlip xmlns:asvg="http://schemas.microsoft.com/office/drawing/2016/SVG/main" xmlns="" r:embed="rId15"/>
                </a:ext>
              </a:extLst>
            </a:blip>
            <a:stretch>
              <a:fillRect/>
            </a:stretch>
          </a:blipFill>
        </p:spPr>
      </p:sp>
      <p:sp>
        <p:nvSpPr>
          <p:cNvPr id="32" name="TextBox 32"/>
          <p:cNvSpPr txBox="1"/>
          <p:nvPr/>
        </p:nvSpPr>
        <p:spPr>
          <a:xfrm>
            <a:off x="1371600" y="1714500"/>
            <a:ext cx="6515231" cy="718145"/>
          </a:xfrm>
          <a:prstGeom prst="rect">
            <a:avLst/>
          </a:prstGeom>
        </p:spPr>
        <p:txBody>
          <a:bodyPr lIns="0" tIns="0" rIns="0" bIns="0" rtlCol="0" anchor="t">
            <a:spAutoFit/>
          </a:bodyPr>
          <a:lstStyle/>
          <a:p>
            <a:pPr>
              <a:lnSpc>
                <a:spcPts val="5567"/>
              </a:lnSpc>
            </a:pPr>
            <a:r>
              <a:rPr lang="en-US" sz="4800" b="1" spc="-67" dirty="0">
                <a:solidFill>
                  <a:srgbClr val="85C9B4"/>
                </a:solidFill>
                <a:latin typeface="Poppins Semi-Bold"/>
                <a:ea typeface="Poppins Semi-Bold"/>
                <a:cs typeface="Poppins Semi-Bold"/>
                <a:sym typeface="Poppins Semi-Bold"/>
              </a:rPr>
              <a:t>Prevention Strategies</a:t>
            </a:r>
          </a:p>
        </p:txBody>
      </p:sp>
      <p:sp>
        <p:nvSpPr>
          <p:cNvPr id="33" name="TextBox 33"/>
          <p:cNvSpPr txBox="1"/>
          <p:nvPr/>
        </p:nvSpPr>
        <p:spPr>
          <a:xfrm>
            <a:off x="1447800" y="3009900"/>
            <a:ext cx="7848600" cy="4616648"/>
          </a:xfrm>
          <a:prstGeom prst="rect">
            <a:avLst/>
          </a:prstGeom>
        </p:spPr>
        <p:txBody>
          <a:bodyPr wrap="square" lIns="0" tIns="0" rIns="0" bIns="0" rtlCol="0" anchor="t">
            <a:spAutoFit/>
          </a:bodyPr>
          <a:lstStyle/>
          <a:p>
            <a:pPr marL="285750" indent="-285750" algn="just">
              <a:lnSpc>
                <a:spcPct val="150000"/>
              </a:lnSpc>
              <a:buFont typeface="Wingdings" panose="05000000000000000000" pitchFamily="2" charset="2"/>
              <a:buChar char="Ø"/>
            </a:pPr>
            <a:r>
              <a:rPr lang="en-US" sz="2000" b="1" dirty="0">
                <a:solidFill>
                  <a:srgbClr val="171C20"/>
                </a:solidFill>
                <a:latin typeface="Poppins"/>
                <a:ea typeface="Poppins"/>
                <a:cs typeface="Poppins"/>
                <a:sym typeface="Poppins"/>
              </a:rPr>
              <a:t>Smoking cessation – </a:t>
            </a:r>
            <a:r>
              <a:rPr lang="en-US" sz="2000" dirty="0">
                <a:solidFill>
                  <a:srgbClr val="171C20"/>
                </a:solidFill>
                <a:latin typeface="Poppins"/>
                <a:ea typeface="Poppins"/>
                <a:cs typeface="Poppins"/>
                <a:sym typeface="Poppins"/>
              </a:rPr>
              <a:t>most effective way to prevent COPD</a:t>
            </a:r>
            <a:r>
              <a:rPr lang="en-US" sz="2000" dirty="0" smtClean="0">
                <a:solidFill>
                  <a:srgbClr val="171C20"/>
                </a:solidFill>
                <a:latin typeface="Poppins"/>
                <a:ea typeface="Poppins"/>
                <a:cs typeface="Poppins"/>
                <a:sym typeface="Poppins"/>
              </a:rPr>
              <a:t>.</a:t>
            </a:r>
          </a:p>
          <a:p>
            <a:pPr marL="285750" indent="-285750" algn="just">
              <a:lnSpc>
                <a:spcPct val="150000"/>
              </a:lnSpc>
              <a:buFont typeface="Wingdings" panose="05000000000000000000" pitchFamily="2" charset="2"/>
              <a:buChar char="Ø"/>
            </a:pPr>
            <a:r>
              <a:rPr lang="en-US" sz="2000" b="1" dirty="0" smtClean="0">
                <a:solidFill>
                  <a:srgbClr val="171C20"/>
                </a:solidFill>
                <a:latin typeface="Poppins"/>
                <a:ea typeface="Poppins"/>
                <a:cs typeface="Poppins"/>
                <a:sym typeface="Poppins"/>
              </a:rPr>
              <a:t>Vaccinations</a:t>
            </a:r>
            <a:r>
              <a:rPr lang="en-US" sz="2000" dirty="0" smtClean="0">
                <a:solidFill>
                  <a:srgbClr val="171C20"/>
                </a:solidFill>
                <a:latin typeface="Poppins"/>
                <a:ea typeface="Poppins"/>
                <a:cs typeface="Poppins"/>
                <a:sym typeface="Poppins"/>
              </a:rPr>
              <a:t> </a:t>
            </a:r>
            <a:r>
              <a:rPr lang="en-US" sz="2000" dirty="0">
                <a:solidFill>
                  <a:srgbClr val="171C20"/>
                </a:solidFill>
                <a:latin typeface="Poppins"/>
                <a:ea typeface="Poppins"/>
                <a:cs typeface="Poppins"/>
                <a:sym typeface="Poppins"/>
              </a:rPr>
              <a:t>– flu and pneumococcal vaccines to reduce infections</a:t>
            </a:r>
            <a:r>
              <a:rPr lang="en-US" sz="2000" dirty="0" smtClean="0">
                <a:solidFill>
                  <a:srgbClr val="171C20"/>
                </a:solidFill>
                <a:latin typeface="Poppins"/>
                <a:ea typeface="Poppins"/>
                <a:cs typeface="Poppins"/>
                <a:sym typeface="Poppins"/>
              </a:rPr>
              <a:t>.</a:t>
            </a:r>
          </a:p>
          <a:p>
            <a:pPr marL="285750" indent="-285750" algn="just">
              <a:lnSpc>
                <a:spcPct val="150000"/>
              </a:lnSpc>
              <a:buFont typeface="Wingdings" panose="05000000000000000000" pitchFamily="2" charset="2"/>
              <a:buChar char="Ø"/>
            </a:pPr>
            <a:r>
              <a:rPr lang="en-US" sz="2000" b="1" dirty="0" smtClean="0">
                <a:solidFill>
                  <a:srgbClr val="171C20"/>
                </a:solidFill>
                <a:latin typeface="Poppins"/>
                <a:ea typeface="Poppins"/>
                <a:cs typeface="Poppins"/>
                <a:sym typeface="Poppins"/>
              </a:rPr>
              <a:t>Air </a:t>
            </a:r>
            <a:r>
              <a:rPr lang="en-US" sz="2000" b="1" dirty="0">
                <a:solidFill>
                  <a:srgbClr val="171C20"/>
                </a:solidFill>
                <a:latin typeface="Poppins"/>
                <a:ea typeface="Poppins"/>
                <a:cs typeface="Poppins"/>
                <a:sym typeface="Poppins"/>
              </a:rPr>
              <a:t>quality improvements </a:t>
            </a:r>
            <a:r>
              <a:rPr lang="en-US" sz="2000" dirty="0">
                <a:solidFill>
                  <a:srgbClr val="171C20"/>
                </a:solidFill>
                <a:latin typeface="Poppins"/>
                <a:ea typeface="Poppins"/>
                <a:cs typeface="Poppins"/>
                <a:sym typeface="Poppins"/>
              </a:rPr>
              <a:t>– reduce exposure to pollutants and occupational hazards</a:t>
            </a:r>
            <a:r>
              <a:rPr lang="en-US" sz="2000" dirty="0" smtClean="0">
                <a:solidFill>
                  <a:srgbClr val="171C20"/>
                </a:solidFill>
                <a:latin typeface="Poppins"/>
                <a:ea typeface="Poppins"/>
                <a:cs typeface="Poppins"/>
                <a:sym typeface="Poppins"/>
              </a:rPr>
              <a:t>.</a:t>
            </a:r>
          </a:p>
          <a:p>
            <a:pPr marL="285750" indent="-285750" algn="just">
              <a:lnSpc>
                <a:spcPct val="150000"/>
              </a:lnSpc>
              <a:buFont typeface="Wingdings" panose="05000000000000000000" pitchFamily="2" charset="2"/>
              <a:buChar char="Ø"/>
            </a:pPr>
            <a:r>
              <a:rPr lang="en-US" sz="2000" b="1" dirty="0" smtClean="0">
                <a:solidFill>
                  <a:srgbClr val="171C20"/>
                </a:solidFill>
                <a:latin typeface="Poppins"/>
                <a:ea typeface="Poppins"/>
                <a:cs typeface="Poppins"/>
                <a:sym typeface="Poppins"/>
              </a:rPr>
              <a:t>Healthy </a:t>
            </a:r>
            <a:r>
              <a:rPr lang="en-US" sz="2000" b="1" dirty="0">
                <a:solidFill>
                  <a:srgbClr val="171C20"/>
                </a:solidFill>
                <a:latin typeface="Poppins"/>
                <a:ea typeface="Poppins"/>
                <a:cs typeface="Poppins"/>
                <a:sym typeface="Poppins"/>
              </a:rPr>
              <a:t>lifestyle </a:t>
            </a:r>
            <a:r>
              <a:rPr lang="en-US" sz="2000" dirty="0">
                <a:solidFill>
                  <a:srgbClr val="171C20"/>
                </a:solidFill>
                <a:latin typeface="Poppins"/>
                <a:ea typeface="Poppins"/>
                <a:cs typeface="Poppins"/>
                <a:sym typeface="Poppins"/>
              </a:rPr>
              <a:t>– regular exercise, balanced diet, and maintaining a healthy weight</a:t>
            </a:r>
            <a:r>
              <a:rPr lang="en-US" sz="2000" dirty="0" smtClean="0">
                <a:solidFill>
                  <a:srgbClr val="171C20"/>
                </a:solidFill>
                <a:latin typeface="Poppins"/>
                <a:ea typeface="Poppins"/>
                <a:cs typeface="Poppins"/>
                <a:sym typeface="Poppins"/>
              </a:rPr>
              <a:t>.</a:t>
            </a:r>
          </a:p>
          <a:p>
            <a:pPr marL="285750" indent="-285750" algn="just">
              <a:lnSpc>
                <a:spcPct val="150000"/>
              </a:lnSpc>
              <a:buFont typeface="Wingdings" panose="05000000000000000000" pitchFamily="2" charset="2"/>
              <a:buChar char="Ø"/>
            </a:pPr>
            <a:r>
              <a:rPr lang="en-US" sz="2000" b="1" dirty="0" smtClean="0">
                <a:solidFill>
                  <a:srgbClr val="171C20"/>
                </a:solidFill>
                <a:latin typeface="Poppins"/>
                <a:ea typeface="Poppins"/>
                <a:cs typeface="Poppins"/>
                <a:sym typeface="Poppins"/>
              </a:rPr>
              <a:t>Early </a:t>
            </a:r>
            <a:r>
              <a:rPr lang="en-US" sz="2000" b="1" dirty="0">
                <a:solidFill>
                  <a:srgbClr val="171C20"/>
                </a:solidFill>
                <a:latin typeface="Poppins"/>
                <a:ea typeface="Poppins"/>
                <a:cs typeface="Poppins"/>
                <a:sym typeface="Poppins"/>
              </a:rPr>
              <a:t>screening </a:t>
            </a:r>
            <a:r>
              <a:rPr lang="en-US" sz="2000" dirty="0">
                <a:solidFill>
                  <a:srgbClr val="171C20"/>
                </a:solidFill>
                <a:latin typeface="Poppins"/>
                <a:ea typeface="Poppins"/>
                <a:cs typeface="Poppins"/>
                <a:sym typeface="Poppins"/>
              </a:rPr>
              <a:t>– for at-risk populations (smokers, occupational exposure</a:t>
            </a:r>
            <a:r>
              <a:rPr lang="en-US" sz="2000" dirty="0" smtClean="0">
                <a:solidFill>
                  <a:srgbClr val="171C20"/>
                </a:solidFill>
                <a:latin typeface="Poppins"/>
                <a:ea typeface="Poppins"/>
                <a:cs typeface="Poppins"/>
                <a:sym typeface="Poppins"/>
              </a:rPr>
              <a:t>)</a:t>
            </a:r>
          </a:p>
          <a:p>
            <a:pPr algn="just">
              <a:lnSpc>
                <a:spcPct val="150000"/>
              </a:lnSpc>
            </a:pPr>
            <a:r>
              <a:rPr lang="en-US" sz="2000" dirty="0" smtClean="0">
                <a:solidFill>
                  <a:srgbClr val="171C20"/>
                </a:solidFill>
                <a:latin typeface="Poppins"/>
                <a:ea typeface="Poppins"/>
                <a:cs typeface="Poppins"/>
                <a:sym typeface="Poppins"/>
              </a:rPr>
              <a:t>.( </a:t>
            </a:r>
            <a:r>
              <a:rPr lang="en-US" sz="2000" dirty="0">
                <a:solidFill>
                  <a:srgbClr val="171C20"/>
                </a:solidFill>
                <a:latin typeface="Poppins"/>
                <a:ea typeface="Poppins"/>
                <a:cs typeface="Poppins"/>
                <a:sym typeface="Poppins"/>
              </a:rPr>
              <a:t>GOLD, 2025; Public Health England, 2023)</a:t>
            </a:r>
          </a:p>
        </p:txBody>
      </p:sp>
      <p:pic>
        <p:nvPicPr>
          <p:cNvPr id="6" name="Picture 5"/>
          <p:cNvPicPr>
            <a:picLocks noChangeAspect="1"/>
          </p:cNvPicPr>
          <p:nvPr/>
        </p:nvPicPr>
        <p:blipFill>
          <a:blip r:embed="rId16"/>
          <a:stretch>
            <a:fillRect/>
          </a:stretch>
        </p:blipFill>
        <p:spPr>
          <a:xfrm>
            <a:off x="10210800" y="190500"/>
            <a:ext cx="8077200" cy="8229600"/>
          </a:xfrm>
          <a:prstGeom prst="rect">
            <a:avLst/>
          </a:prstGeom>
        </p:spPr>
      </p:pic>
      <p:sp>
        <p:nvSpPr>
          <p:cNvPr id="7" name="Rectangle 6"/>
          <p:cNvSpPr/>
          <p:nvPr/>
        </p:nvSpPr>
        <p:spPr>
          <a:xfrm>
            <a:off x="12039600" y="8420100"/>
            <a:ext cx="5562600" cy="707886"/>
          </a:xfrm>
          <a:prstGeom prst="rect">
            <a:avLst/>
          </a:prstGeom>
        </p:spPr>
        <p:txBody>
          <a:bodyPr wrap="square">
            <a:spAutoFit/>
          </a:bodyPr>
          <a:lstStyle/>
          <a:p>
            <a:r>
              <a:rPr lang="en-US" sz="2000" b="1" dirty="0" smtClean="0">
                <a:latin typeface="Poppins" panose="020B0604020202020204" charset="0"/>
                <a:cs typeface="Poppins" panose="020B0604020202020204" charset="0"/>
              </a:rPr>
              <a:t>Sources- </a:t>
            </a:r>
            <a:r>
              <a:rPr lang="en-US" sz="2000" b="1" dirty="0">
                <a:latin typeface="Poppins" panose="020B0604020202020204" charset="0"/>
                <a:cs typeface="Poppins" panose="020B0604020202020204" charset="0"/>
              </a:rPr>
              <a:t>National Heart, Lung, and Blood Institute (NHLBI, 2024).</a:t>
            </a:r>
            <a:endParaRPr lang="en-GB" sz="2000" b="1" dirty="0">
              <a:latin typeface="Poppins" panose="020B0604020202020204" charset="0"/>
              <a:cs typeface="Poppins" panose="020B0604020202020204"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1381670" flipH="1" flipV="1">
            <a:off x="14985666" y="-4997558"/>
            <a:ext cx="5404519" cy="10214726"/>
          </a:xfrm>
          <a:custGeom>
            <a:avLst/>
            <a:gdLst/>
            <a:ahLst/>
            <a:cxnLst/>
            <a:rect l="l" t="t" r="r" b="b"/>
            <a:pathLst>
              <a:path w="5404519" h="10214726">
                <a:moveTo>
                  <a:pt x="5404518" y="10214727"/>
                </a:moveTo>
                <a:lnTo>
                  <a:pt x="0" y="10214727"/>
                </a:lnTo>
                <a:lnTo>
                  <a:pt x="0" y="0"/>
                </a:lnTo>
                <a:lnTo>
                  <a:pt x="5404518" y="0"/>
                </a:lnTo>
                <a:lnTo>
                  <a:pt x="5404518" y="10214727"/>
                </a:lnTo>
                <a:close/>
              </a:path>
            </a:pathLst>
          </a:custGeom>
          <a:blipFill>
            <a:blip r:embed="rId3">
              <a:alphaModFix amt="50000"/>
              <a:extLst>
                <a:ext uri="{96DAC541-7B7A-43D3-8B79-37D633B846F1}">
                  <asvg:svgBlip xmlns:asvg="http://schemas.microsoft.com/office/drawing/2016/SVG/main" xmlns="" r:embed="rId4"/>
                </a:ext>
              </a:extLst>
            </a:blip>
            <a:stretch>
              <a:fillRect/>
            </a:stretch>
          </a:blipFill>
        </p:spPr>
      </p:sp>
      <p:grpSp>
        <p:nvGrpSpPr>
          <p:cNvPr id="3" name="Group 3"/>
          <p:cNvGrpSpPr/>
          <p:nvPr/>
        </p:nvGrpSpPr>
        <p:grpSpPr>
          <a:xfrm>
            <a:off x="-2074875" y="7084054"/>
            <a:ext cx="7847157" cy="7847157"/>
            <a:chOff x="0" y="0"/>
            <a:chExt cx="812800" cy="812800"/>
          </a:xfrm>
        </p:grpSpPr>
        <p:sp>
          <p:nvSpPr>
            <p:cNvPr id="4" name="Freeform 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5C9B4"/>
            </a:solidFill>
            <a:ln cap="sq">
              <a:noFill/>
              <a:prstDash val="solid"/>
              <a:miter/>
            </a:ln>
          </p:spPr>
        </p:sp>
        <p:sp>
          <p:nvSpPr>
            <p:cNvPr id="5" name="TextBox 5"/>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grpSp>
        <p:nvGrpSpPr>
          <p:cNvPr id="8" name="Group 8"/>
          <p:cNvGrpSpPr/>
          <p:nvPr/>
        </p:nvGrpSpPr>
        <p:grpSpPr>
          <a:xfrm>
            <a:off x="574633" y="6403573"/>
            <a:ext cx="300229" cy="300229"/>
            <a:chOff x="0" y="0"/>
            <a:chExt cx="812800" cy="812800"/>
          </a:xfrm>
        </p:grpSpPr>
        <p:sp>
          <p:nvSpPr>
            <p:cNvPr id="9" name="Freeform 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ED665"/>
            </a:solidFill>
          </p:spPr>
        </p:sp>
        <p:sp>
          <p:nvSpPr>
            <p:cNvPr id="10" name="TextBox 10"/>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14" name="Freeform 14"/>
          <p:cNvSpPr/>
          <p:nvPr/>
        </p:nvSpPr>
        <p:spPr>
          <a:xfrm rot="-823344">
            <a:off x="16410931" y="8647532"/>
            <a:ext cx="920651" cy="920651"/>
          </a:xfrm>
          <a:custGeom>
            <a:avLst/>
            <a:gdLst/>
            <a:ahLst/>
            <a:cxnLst/>
            <a:rect l="l" t="t" r="r" b="b"/>
            <a:pathLst>
              <a:path w="920651" h="920651">
                <a:moveTo>
                  <a:pt x="0" y="0"/>
                </a:moveTo>
                <a:lnTo>
                  <a:pt x="920650" y="0"/>
                </a:lnTo>
                <a:lnTo>
                  <a:pt x="920650" y="920650"/>
                </a:lnTo>
                <a:lnTo>
                  <a:pt x="0" y="920650"/>
                </a:lnTo>
                <a:lnTo>
                  <a:pt x="0" y="0"/>
                </a:lnTo>
                <a:close/>
              </a:path>
            </a:pathLst>
          </a:custGeom>
          <a:blipFill>
            <a:blip r:embed="rId5">
              <a:extLst>
                <a:ext uri="{96DAC541-7B7A-43D3-8B79-37D633B846F1}">
                  <asvg:svgBlip xmlns:asvg="http://schemas.microsoft.com/office/drawing/2016/SVG/main" xmlns="" r:embed="rId7"/>
                </a:ext>
              </a:extLst>
            </a:blip>
            <a:stretch>
              <a:fillRect/>
            </a:stretch>
          </a:blipFill>
        </p:spPr>
      </p:sp>
      <p:sp>
        <p:nvSpPr>
          <p:cNvPr id="15" name="Freeform 15"/>
          <p:cNvSpPr/>
          <p:nvPr/>
        </p:nvSpPr>
        <p:spPr>
          <a:xfrm rot="-823344">
            <a:off x="16217030" y="8967468"/>
            <a:ext cx="920651" cy="920651"/>
          </a:xfrm>
          <a:custGeom>
            <a:avLst/>
            <a:gdLst/>
            <a:ahLst/>
            <a:cxnLst/>
            <a:rect l="l" t="t" r="r" b="b"/>
            <a:pathLst>
              <a:path w="920651" h="920651">
                <a:moveTo>
                  <a:pt x="0" y="0"/>
                </a:moveTo>
                <a:lnTo>
                  <a:pt x="920650" y="0"/>
                </a:lnTo>
                <a:lnTo>
                  <a:pt x="920650" y="920650"/>
                </a:lnTo>
                <a:lnTo>
                  <a:pt x="0" y="920650"/>
                </a:lnTo>
                <a:lnTo>
                  <a:pt x="0" y="0"/>
                </a:lnTo>
                <a:close/>
              </a:path>
            </a:pathLst>
          </a:custGeom>
          <a:blipFill>
            <a:blip r:embed="rId8">
              <a:extLst>
                <a:ext uri="{96DAC541-7B7A-43D3-8B79-37D633B846F1}">
                  <asvg:svgBlip xmlns:asvg="http://schemas.microsoft.com/office/drawing/2016/SVG/main" xmlns="" r:embed="rId9"/>
                </a:ext>
              </a:extLst>
            </a:blip>
            <a:stretch>
              <a:fillRect/>
            </a:stretch>
          </a:blipFill>
        </p:spPr>
      </p:sp>
      <p:sp>
        <p:nvSpPr>
          <p:cNvPr id="16" name="Freeform 16"/>
          <p:cNvSpPr/>
          <p:nvPr/>
        </p:nvSpPr>
        <p:spPr>
          <a:xfrm>
            <a:off x="852735" y="719851"/>
            <a:ext cx="358463" cy="235643"/>
          </a:xfrm>
          <a:custGeom>
            <a:avLst/>
            <a:gdLst/>
            <a:ahLst/>
            <a:cxnLst/>
            <a:rect l="l" t="t" r="r" b="b"/>
            <a:pathLst>
              <a:path w="358463" h="235643">
                <a:moveTo>
                  <a:pt x="0" y="0"/>
                </a:moveTo>
                <a:lnTo>
                  <a:pt x="358463" y="0"/>
                </a:lnTo>
                <a:lnTo>
                  <a:pt x="358463" y="235643"/>
                </a:lnTo>
                <a:lnTo>
                  <a:pt x="0" y="235643"/>
                </a:lnTo>
                <a:lnTo>
                  <a:pt x="0" y="0"/>
                </a:lnTo>
                <a:close/>
              </a:path>
            </a:pathLst>
          </a:custGeom>
          <a:blipFill>
            <a:blip r:embed="rId10">
              <a:extLst>
                <a:ext uri="{96DAC541-7B7A-43D3-8B79-37D633B846F1}">
                  <asvg:svgBlip xmlns:asvg="http://schemas.microsoft.com/office/drawing/2016/SVG/main" xmlns="" r:embed="rId11"/>
                </a:ext>
              </a:extLst>
            </a:blip>
            <a:stretch>
              <a:fillRect/>
            </a:stretch>
          </a:blipFill>
        </p:spPr>
      </p:sp>
      <p:sp>
        <p:nvSpPr>
          <p:cNvPr id="17" name="TextBox 17"/>
          <p:cNvSpPr txBox="1"/>
          <p:nvPr/>
        </p:nvSpPr>
        <p:spPr>
          <a:xfrm>
            <a:off x="1297225" y="691276"/>
            <a:ext cx="1022123" cy="264218"/>
          </a:xfrm>
          <a:prstGeom prst="rect">
            <a:avLst/>
          </a:prstGeom>
        </p:spPr>
        <p:txBody>
          <a:bodyPr lIns="0" tIns="0" rIns="0" bIns="0" rtlCol="0" anchor="t">
            <a:spAutoFit/>
          </a:bodyPr>
          <a:lstStyle/>
          <a:p>
            <a:pPr algn="l">
              <a:lnSpc>
                <a:spcPts val="2240"/>
              </a:lnSpc>
              <a:spcBef>
                <a:spcPct val="0"/>
              </a:spcBef>
            </a:pPr>
            <a:r>
              <a:rPr lang="en-US" sz="1600" b="1" spc="-64">
                <a:solidFill>
                  <a:srgbClr val="171C20"/>
                </a:solidFill>
                <a:latin typeface="Montserrat Bold"/>
                <a:ea typeface="Montserrat Bold"/>
                <a:cs typeface="Montserrat Bold"/>
                <a:sym typeface="Montserrat Bold"/>
              </a:rPr>
              <a:t>Fauget</a:t>
            </a:r>
          </a:p>
        </p:txBody>
      </p:sp>
      <p:grpSp>
        <p:nvGrpSpPr>
          <p:cNvPr id="18" name="Group 18"/>
          <p:cNvGrpSpPr/>
          <p:nvPr/>
        </p:nvGrpSpPr>
        <p:grpSpPr>
          <a:xfrm>
            <a:off x="2036025" y="872188"/>
            <a:ext cx="39377" cy="39377"/>
            <a:chOff x="0" y="0"/>
            <a:chExt cx="812800" cy="812800"/>
          </a:xfrm>
        </p:grpSpPr>
        <p:sp>
          <p:nvSpPr>
            <p:cNvPr id="19" name="Freeform 1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5C9B4"/>
            </a:solidFill>
          </p:spPr>
        </p:sp>
        <p:sp>
          <p:nvSpPr>
            <p:cNvPr id="20" name="TextBox 20"/>
            <p:cNvSpPr txBox="1"/>
            <p:nvPr/>
          </p:nvSpPr>
          <p:spPr>
            <a:xfrm>
              <a:off x="76200" y="38100"/>
              <a:ext cx="660400" cy="698500"/>
            </a:xfrm>
            <a:prstGeom prst="rect">
              <a:avLst/>
            </a:prstGeom>
          </p:spPr>
          <p:txBody>
            <a:bodyPr lIns="74078" tIns="74078" rIns="74078" bIns="74078" rtlCol="0" anchor="ctr"/>
            <a:lstStyle/>
            <a:p>
              <a:pPr algn="ctr">
                <a:lnSpc>
                  <a:spcPts val="2659"/>
                </a:lnSpc>
              </a:pPr>
              <a:endParaRPr/>
            </a:p>
          </p:txBody>
        </p:sp>
      </p:grpSp>
      <p:sp>
        <p:nvSpPr>
          <p:cNvPr id="21" name="Freeform 21"/>
          <p:cNvSpPr/>
          <p:nvPr/>
        </p:nvSpPr>
        <p:spPr>
          <a:xfrm>
            <a:off x="16997119" y="693219"/>
            <a:ext cx="433631" cy="288907"/>
          </a:xfrm>
          <a:custGeom>
            <a:avLst/>
            <a:gdLst/>
            <a:ahLst/>
            <a:cxnLst/>
            <a:rect l="l" t="t" r="r" b="b"/>
            <a:pathLst>
              <a:path w="433631" h="288907">
                <a:moveTo>
                  <a:pt x="0" y="0"/>
                </a:moveTo>
                <a:lnTo>
                  <a:pt x="433631" y="0"/>
                </a:lnTo>
                <a:lnTo>
                  <a:pt x="433631" y="288906"/>
                </a:lnTo>
                <a:lnTo>
                  <a:pt x="0" y="288906"/>
                </a:lnTo>
                <a:lnTo>
                  <a:pt x="0" y="0"/>
                </a:lnTo>
                <a:close/>
              </a:path>
            </a:pathLst>
          </a:custGeom>
          <a:blipFill>
            <a:blip r:embed="rId12">
              <a:extLst>
                <a:ext uri="{96DAC541-7B7A-43D3-8B79-37D633B846F1}">
                  <asvg:svgBlip xmlns:asvg="http://schemas.microsoft.com/office/drawing/2016/SVG/main" xmlns="" r:embed="rId13"/>
                </a:ext>
              </a:extLst>
            </a:blip>
            <a:stretch>
              <a:fillRect/>
            </a:stretch>
          </a:blipFill>
        </p:spPr>
      </p:sp>
      <p:sp>
        <p:nvSpPr>
          <p:cNvPr id="22" name="TextBox 22"/>
          <p:cNvSpPr txBox="1"/>
          <p:nvPr/>
        </p:nvSpPr>
        <p:spPr>
          <a:xfrm>
            <a:off x="3200400" y="495300"/>
            <a:ext cx="14325600" cy="1436291"/>
          </a:xfrm>
          <a:prstGeom prst="rect">
            <a:avLst/>
          </a:prstGeom>
        </p:spPr>
        <p:txBody>
          <a:bodyPr wrap="square" lIns="0" tIns="0" rIns="0" bIns="0" rtlCol="0" anchor="t">
            <a:spAutoFit/>
          </a:bodyPr>
          <a:lstStyle/>
          <a:p>
            <a:pPr>
              <a:lnSpc>
                <a:spcPts val="5567"/>
              </a:lnSpc>
            </a:pPr>
            <a:r>
              <a:rPr lang="en-US" sz="4800" b="1" spc="-67" dirty="0">
                <a:solidFill>
                  <a:srgbClr val="85C9B4"/>
                </a:solidFill>
                <a:latin typeface="Poppins Semi-Bold"/>
                <a:ea typeface="Poppins Semi-Bold"/>
                <a:cs typeface="Poppins Semi-Bold"/>
                <a:sym typeface="Poppins Semi-Bold"/>
              </a:rPr>
              <a:t>Skills, Values &amp; </a:t>
            </a:r>
            <a:r>
              <a:rPr lang="en-US" sz="4800" b="1" spc="-67" dirty="0" smtClean="0">
                <a:solidFill>
                  <a:srgbClr val="85C9B4"/>
                </a:solidFill>
                <a:latin typeface="Poppins Semi-Bold"/>
                <a:ea typeface="Poppins Semi-Bold"/>
                <a:cs typeface="Poppins Semi-Bold"/>
                <a:sym typeface="Poppins Semi-Bold"/>
              </a:rPr>
              <a:t>Behaviors </a:t>
            </a:r>
            <a:r>
              <a:rPr lang="en-US" sz="4800" b="1" spc="-67" dirty="0">
                <a:solidFill>
                  <a:srgbClr val="85C9B4"/>
                </a:solidFill>
                <a:latin typeface="Poppins Semi-Bold"/>
                <a:ea typeface="Poppins Semi-Bold"/>
                <a:cs typeface="Poppins Semi-Bold"/>
                <a:sym typeface="Poppins Semi-Bold"/>
              </a:rPr>
              <a:t>for Co‑productive COPD Care</a:t>
            </a:r>
          </a:p>
        </p:txBody>
      </p:sp>
      <p:sp>
        <p:nvSpPr>
          <p:cNvPr id="23" name="TextBox 23"/>
          <p:cNvSpPr txBox="1"/>
          <p:nvPr/>
        </p:nvSpPr>
        <p:spPr>
          <a:xfrm>
            <a:off x="9753600" y="2400300"/>
            <a:ext cx="7391400" cy="5816977"/>
          </a:xfrm>
          <a:prstGeom prst="rect">
            <a:avLst/>
          </a:prstGeom>
        </p:spPr>
        <p:txBody>
          <a:bodyPr wrap="square" lIns="0" tIns="0" rIns="0" bIns="0" rtlCol="0" anchor="t">
            <a:spAutoFit/>
          </a:bodyPr>
          <a:lstStyle/>
          <a:p>
            <a:pPr algn="just">
              <a:lnSpc>
                <a:spcPct val="150000"/>
              </a:lnSpc>
            </a:pPr>
            <a:r>
              <a:rPr lang="en-US" sz="2800" b="1" dirty="0">
                <a:latin typeface="Arial" panose="020B0604020202020204" pitchFamily="34" charset="0"/>
                <a:cs typeface="Arial" panose="020B0604020202020204" pitchFamily="34" charset="0"/>
              </a:rPr>
              <a:t>Effective COPD care requires:</a:t>
            </a:r>
          </a:p>
          <a:p>
            <a:pPr marL="457200" indent="-457200" algn="just">
              <a:lnSpc>
                <a:spcPct val="150000"/>
              </a:lnSpc>
              <a:buFont typeface="Wingdings" panose="05000000000000000000" pitchFamily="2" charset="2"/>
              <a:buChar char="Ø"/>
            </a:pPr>
            <a:r>
              <a:rPr lang="en-US" sz="2800" dirty="0">
                <a:latin typeface="Arial" panose="020B0604020202020204" pitchFamily="34" charset="0"/>
                <a:cs typeface="Arial" panose="020B0604020202020204" pitchFamily="34" charset="0"/>
              </a:rPr>
              <a:t>Communication and motivational interviewing skills </a:t>
            </a:r>
          </a:p>
          <a:p>
            <a:pPr marL="457200" indent="-457200" algn="just">
              <a:lnSpc>
                <a:spcPct val="150000"/>
              </a:lnSpc>
              <a:buFont typeface="Wingdings" panose="05000000000000000000" pitchFamily="2" charset="2"/>
              <a:buChar char="Ø"/>
            </a:pPr>
            <a:r>
              <a:rPr lang="en-US" sz="2800" dirty="0">
                <a:latin typeface="Arial" panose="020B0604020202020204" pitchFamily="34" charset="0"/>
                <a:cs typeface="Arial" panose="020B0604020202020204" pitchFamily="34" charset="0"/>
              </a:rPr>
              <a:t>Empathy and patient‑</a:t>
            </a:r>
            <a:r>
              <a:rPr lang="en-US" sz="2800" dirty="0" err="1">
                <a:latin typeface="Arial" panose="020B0604020202020204" pitchFamily="34" charset="0"/>
                <a:cs typeface="Arial" panose="020B0604020202020204" pitchFamily="34" charset="0"/>
              </a:rPr>
              <a:t>centred</a:t>
            </a:r>
            <a:r>
              <a:rPr lang="en-US" sz="2800" dirty="0">
                <a:latin typeface="Arial" panose="020B0604020202020204" pitchFamily="34" charset="0"/>
                <a:cs typeface="Arial" panose="020B0604020202020204" pitchFamily="34" charset="0"/>
              </a:rPr>
              <a:t> values </a:t>
            </a:r>
          </a:p>
          <a:p>
            <a:pPr marL="457200" indent="-457200" algn="just">
              <a:lnSpc>
                <a:spcPct val="150000"/>
              </a:lnSpc>
              <a:buFont typeface="Wingdings" panose="05000000000000000000" pitchFamily="2" charset="2"/>
              <a:buChar char="Ø"/>
            </a:pPr>
            <a:r>
              <a:rPr lang="en-US" sz="2800" dirty="0">
                <a:latin typeface="Arial" panose="020B0604020202020204" pitchFamily="34" charset="0"/>
                <a:cs typeface="Arial" panose="020B0604020202020204" pitchFamily="34" charset="0"/>
              </a:rPr>
              <a:t>Ability to co‑produce care plans with patients </a:t>
            </a:r>
          </a:p>
          <a:p>
            <a:pPr marL="457200" indent="-457200" algn="just">
              <a:lnSpc>
                <a:spcPct val="150000"/>
              </a:lnSpc>
              <a:buFont typeface="Wingdings" panose="05000000000000000000" pitchFamily="2" charset="2"/>
              <a:buChar char="Ø"/>
            </a:pPr>
            <a:r>
              <a:rPr lang="en-US" sz="2800" dirty="0">
                <a:latin typeface="Arial" panose="020B0604020202020204" pitchFamily="34" charset="0"/>
                <a:cs typeface="Arial" panose="020B0604020202020204" pitchFamily="34" charset="0"/>
              </a:rPr>
              <a:t>Reflective and evidence‑informed practice</a:t>
            </a:r>
            <a:br>
              <a:rPr lang="en-US" sz="2800" dirty="0">
                <a:latin typeface="Arial" panose="020B0604020202020204" pitchFamily="34" charset="0"/>
                <a:cs typeface="Arial" panose="020B0604020202020204" pitchFamily="34" charset="0"/>
              </a:rPr>
            </a:br>
            <a:r>
              <a:rPr lang="en-US" sz="2800" dirty="0">
                <a:latin typeface="Arial" panose="020B0604020202020204" pitchFamily="34" charset="0"/>
                <a:cs typeface="Arial" panose="020B0604020202020204" pitchFamily="34" charset="0"/>
              </a:rPr>
              <a:t>These promote engagement, adherence to treatment and better health outcomes.</a:t>
            </a:r>
          </a:p>
        </p:txBody>
      </p:sp>
      <p:sp>
        <p:nvSpPr>
          <p:cNvPr id="24" name="Freeform 24"/>
          <p:cNvSpPr/>
          <p:nvPr/>
        </p:nvSpPr>
        <p:spPr>
          <a:xfrm rot="-1175460">
            <a:off x="11397214" y="7584131"/>
            <a:ext cx="3905319" cy="4114800"/>
          </a:xfrm>
          <a:custGeom>
            <a:avLst/>
            <a:gdLst/>
            <a:ahLst/>
            <a:cxnLst/>
            <a:rect l="l" t="t" r="r" b="b"/>
            <a:pathLst>
              <a:path w="3905319" h="4114800">
                <a:moveTo>
                  <a:pt x="0" y="0"/>
                </a:moveTo>
                <a:lnTo>
                  <a:pt x="3905319" y="0"/>
                </a:lnTo>
                <a:lnTo>
                  <a:pt x="3905319" y="4114800"/>
                </a:lnTo>
                <a:lnTo>
                  <a:pt x="0" y="4114800"/>
                </a:lnTo>
                <a:lnTo>
                  <a:pt x="0" y="0"/>
                </a:lnTo>
                <a:close/>
              </a:path>
            </a:pathLst>
          </a:custGeom>
          <a:blipFill>
            <a:blip r:embed="rId14">
              <a:alphaModFix amt="19999"/>
              <a:extLst>
                <a:ext uri="{96DAC541-7B7A-43D3-8B79-37D633B846F1}">
                  <asvg:svgBlip xmlns:asvg="http://schemas.microsoft.com/office/drawing/2016/SVG/main" xmlns="" r:embed="rId15"/>
                </a:ext>
              </a:extLst>
            </a:blip>
            <a:stretch>
              <a:fillRect/>
            </a:stretch>
          </a:blipFill>
        </p:spPr>
      </p:sp>
      <p:pic>
        <p:nvPicPr>
          <p:cNvPr id="6" name="Picture 5"/>
          <p:cNvPicPr>
            <a:picLocks noChangeAspect="1"/>
          </p:cNvPicPr>
          <p:nvPr/>
        </p:nvPicPr>
        <p:blipFill>
          <a:blip r:embed="rId16"/>
          <a:stretch>
            <a:fillRect/>
          </a:stretch>
        </p:blipFill>
        <p:spPr>
          <a:xfrm>
            <a:off x="381000" y="2095500"/>
            <a:ext cx="8572500" cy="6934200"/>
          </a:xfrm>
          <a:prstGeom prst="rect">
            <a:avLst/>
          </a:prstGeom>
        </p:spPr>
      </p:pic>
      <p:sp>
        <p:nvSpPr>
          <p:cNvPr id="7" name="Rectangle 6"/>
          <p:cNvSpPr/>
          <p:nvPr/>
        </p:nvSpPr>
        <p:spPr>
          <a:xfrm>
            <a:off x="457200" y="9182100"/>
            <a:ext cx="6514925" cy="400110"/>
          </a:xfrm>
          <a:prstGeom prst="rect">
            <a:avLst/>
          </a:prstGeom>
        </p:spPr>
        <p:txBody>
          <a:bodyPr wrap="none">
            <a:spAutoFit/>
          </a:bodyPr>
          <a:lstStyle/>
          <a:p>
            <a:r>
              <a:rPr lang="en-US" sz="2000" b="1" dirty="0" smtClean="0">
                <a:latin typeface="Poppins" panose="020B0604020202020204" charset="0"/>
                <a:cs typeface="Poppins" panose="020B0604020202020204" charset="0"/>
              </a:rPr>
              <a:t>Sources- </a:t>
            </a:r>
            <a:r>
              <a:rPr lang="en-US" sz="2000" b="1" dirty="0">
                <a:latin typeface="Poppins" panose="020B0604020202020204" charset="0"/>
                <a:cs typeface="Poppins" panose="020B0604020202020204" charset="0"/>
              </a:rPr>
              <a:t>BMJ Open Respiratory Research (2023). </a:t>
            </a:r>
            <a:endParaRPr lang="en-GB" sz="2000" b="1" dirty="0">
              <a:latin typeface="Poppins" panose="020B0604020202020204" charset="0"/>
              <a:cs typeface="Poppins" panose="020B0604020202020204" charset="0"/>
            </a:endParaRPr>
          </a:p>
        </p:txBody>
      </p:sp>
    </p:spTree>
    <p:extLst>
      <p:ext uri="{BB962C8B-B14F-4D97-AF65-F5344CB8AC3E}">
        <p14:creationId xmlns:p14="http://schemas.microsoft.com/office/powerpoint/2010/main" val="253852583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4817078" flipH="1">
            <a:off x="7584624" y="-5318198"/>
            <a:ext cx="5404519" cy="10214726"/>
          </a:xfrm>
          <a:custGeom>
            <a:avLst/>
            <a:gdLst/>
            <a:ahLst/>
            <a:cxnLst/>
            <a:rect l="l" t="t" r="r" b="b"/>
            <a:pathLst>
              <a:path w="5404519" h="10214726">
                <a:moveTo>
                  <a:pt x="5404519" y="0"/>
                </a:moveTo>
                <a:lnTo>
                  <a:pt x="0" y="0"/>
                </a:lnTo>
                <a:lnTo>
                  <a:pt x="0" y="10214726"/>
                </a:lnTo>
                <a:lnTo>
                  <a:pt x="5404519" y="10214726"/>
                </a:lnTo>
                <a:lnTo>
                  <a:pt x="5404519" y="0"/>
                </a:lnTo>
                <a:close/>
              </a:path>
            </a:pathLst>
          </a:custGeom>
          <a:blipFill>
            <a:blip r:embed="rId3">
              <a:alphaModFix amt="50000"/>
              <a:extLst>
                <a:ext uri="{96DAC541-7B7A-43D3-8B79-37D633B846F1}">
                  <asvg:svgBlip xmlns:asvg="http://schemas.microsoft.com/office/drawing/2016/SVG/main" xmlns="" r:embed="rId4"/>
                </a:ext>
              </a:extLst>
            </a:blip>
            <a:stretch>
              <a:fillRect/>
            </a:stretch>
          </a:blipFill>
        </p:spPr>
      </p:sp>
      <p:grpSp>
        <p:nvGrpSpPr>
          <p:cNvPr id="3" name="Group 3"/>
          <p:cNvGrpSpPr/>
          <p:nvPr/>
        </p:nvGrpSpPr>
        <p:grpSpPr>
          <a:xfrm>
            <a:off x="-2074875" y="7084054"/>
            <a:ext cx="7847157" cy="7847157"/>
            <a:chOff x="0" y="0"/>
            <a:chExt cx="812800" cy="812800"/>
          </a:xfrm>
        </p:grpSpPr>
        <p:sp>
          <p:nvSpPr>
            <p:cNvPr id="4" name="Freeform 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5C9B4"/>
            </a:solidFill>
            <a:ln cap="sq">
              <a:noFill/>
              <a:prstDash val="solid"/>
              <a:miter/>
            </a:ln>
          </p:spPr>
        </p:sp>
        <p:sp>
          <p:nvSpPr>
            <p:cNvPr id="5" name="TextBox 5"/>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grpSp>
        <p:nvGrpSpPr>
          <p:cNvPr id="10" name="Group 10"/>
          <p:cNvGrpSpPr/>
          <p:nvPr/>
        </p:nvGrpSpPr>
        <p:grpSpPr>
          <a:xfrm>
            <a:off x="574633" y="6403573"/>
            <a:ext cx="300229" cy="300229"/>
            <a:chOff x="0" y="0"/>
            <a:chExt cx="812800" cy="812800"/>
          </a:xfrm>
        </p:grpSpPr>
        <p:sp>
          <p:nvSpPr>
            <p:cNvPr id="11" name="Freeform 11"/>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ED665"/>
            </a:solidFill>
          </p:spPr>
        </p:sp>
        <p:sp>
          <p:nvSpPr>
            <p:cNvPr id="12" name="TextBox 12"/>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grpSp>
        <p:nvGrpSpPr>
          <p:cNvPr id="13" name="Group 13"/>
          <p:cNvGrpSpPr/>
          <p:nvPr/>
        </p:nvGrpSpPr>
        <p:grpSpPr>
          <a:xfrm>
            <a:off x="8802047" y="5276562"/>
            <a:ext cx="474357" cy="474357"/>
            <a:chOff x="0" y="0"/>
            <a:chExt cx="812800" cy="812800"/>
          </a:xfrm>
        </p:grpSpPr>
        <p:sp>
          <p:nvSpPr>
            <p:cNvPr id="14" name="Freeform 1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ED665"/>
            </a:solidFill>
          </p:spPr>
        </p:sp>
        <p:sp>
          <p:nvSpPr>
            <p:cNvPr id="15" name="TextBox 15"/>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16" name="Freeform 16"/>
          <p:cNvSpPr/>
          <p:nvPr/>
        </p:nvSpPr>
        <p:spPr>
          <a:xfrm rot="-823344">
            <a:off x="16660060" y="8513734"/>
            <a:ext cx="920651" cy="920651"/>
          </a:xfrm>
          <a:custGeom>
            <a:avLst/>
            <a:gdLst/>
            <a:ahLst/>
            <a:cxnLst/>
            <a:rect l="l" t="t" r="r" b="b"/>
            <a:pathLst>
              <a:path w="920651" h="920651">
                <a:moveTo>
                  <a:pt x="0" y="0"/>
                </a:moveTo>
                <a:lnTo>
                  <a:pt x="920650" y="0"/>
                </a:lnTo>
                <a:lnTo>
                  <a:pt x="920650" y="920650"/>
                </a:lnTo>
                <a:lnTo>
                  <a:pt x="0" y="920650"/>
                </a:lnTo>
                <a:lnTo>
                  <a:pt x="0" y="0"/>
                </a:lnTo>
                <a:close/>
              </a:path>
            </a:pathLst>
          </a:custGeom>
          <a:blipFill>
            <a:blip r:embed="rId5">
              <a:extLst>
                <a:ext uri="{96DAC541-7B7A-43D3-8B79-37D633B846F1}">
                  <asvg:svgBlip xmlns:asvg="http://schemas.microsoft.com/office/drawing/2016/SVG/main" xmlns="" r:embed="rId8"/>
                </a:ext>
              </a:extLst>
            </a:blip>
            <a:stretch>
              <a:fillRect/>
            </a:stretch>
          </a:blipFill>
        </p:spPr>
      </p:sp>
      <p:sp>
        <p:nvSpPr>
          <p:cNvPr id="17" name="Freeform 17"/>
          <p:cNvSpPr/>
          <p:nvPr/>
        </p:nvSpPr>
        <p:spPr>
          <a:xfrm rot="-823344">
            <a:off x="16466159" y="8833670"/>
            <a:ext cx="920651" cy="920651"/>
          </a:xfrm>
          <a:custGeom>
            <a:avLst/>
            <a:gdLst/>
            <a:ahLst/>
            <a:cxnLst/>
            <a:rect l="l" t="t" r="r" b="b"/>
            <a:pathLst>
              <a:path w="920651" h="920651">
                <a:moveTo>
                  <a:pt x="0" y="0"/>
                </a:moveTo>
                <a:lnTo>
                  <a:pt x="920650" y="0"/>
                </a:lnTo>
                <a:lnTo>
                  <a:pt x="920650" y="920650"/>
                </a:lnTo>
                <a:lnTo>
                  <a:pt x="0" y="920650"/>
                </a:lnTo>
                <a:lnTo>
                  <a:pt x="0" y="0"/>
                </a:lnTo>
                <a:close/>
              </a:path>
            </a:pathLst>
          </a:custGeom>
          <a:blipFill>
            <a:blip r:embed="rId9">
              <a:extLst>
                <a:ext uri="{96DAC541-7B7A-43D3-8B79-37D633B846F1}">
                  <asvg:svgBlip xmlns:asvg="http://schemas.microsoft.com/office/drawing/2016/SVG/main" xmlns="" r:embed="rId10"/>
                </a:ext>
              </a:extLst>
            </a:blip>
            <a:stretch>
              <a:fillRect/>
            </a:stretch>
          </a:blipFill>
        </p:spPr>
      </p:sp>
      <p:sp>
        <p:nvSpPr>
          <p:cNvPr id="18" name="Freeform 18"/>
          <p:cNvSpPr/>
          <p:nvPr/>
        </p:nvSpPr>
        <p:spPr>
          <a:xfrm>
            <a:off x="852735" y="719851"/>
            <a:ext cx="358463" cy="235643"/>
          </a:xfrm>
          <a:custGeom>
            <a:avLst/>
            <a:gdLst/>
            <a:ahLst/>
            <a:cxnLst/>
            <a:rect l="l" t="t" r="r" b="b"/>
            <a:pathLst>
              <a:path w="358463" h="235643">
                <a:moveTo>
                  <a:pt x="0" y="0"/>
                </a:moveTo>
                <a:lnTo>
                  <a:pt x="358463" y="0"/>
                </a:lnTo>
                <a:lnTo>
                  <a:pt x="358463" y="235643"/>
                </a:lnTo>
                <a:lnTo>
                  <a:pt x="0" y="235643"/>
                </a:lnTo>
                <a:lnTo>
                  <a:pt x="0" y="0"/>
                </a:lnTo>
                <a:close/>
              </a:path>
            </a:pathLst>
          </a:custGeom>
          <a:blipFill>
            <a:blip r:embed="rId11">
              <a:extLst>
                <a:ext uri="{96DAC541-7B7A-43D3-8B79-37D633B846F1}">
                  <asvg:svgBlip xmlns:asvg="http://schemas.microsoft.com/office/drawing/2016/SVG/main" xmlns="" r:embed="rId12"/>
                </a:ext>
              </a:extLst>
            </a:blip>
            <a:stretch>
              <a:fillRect/>
            </a:stretch>
          </a:blipFill>
        </p:spPr>
      </p:sp>
      <p:sp>
        <p:nvSpPr>
          <p:cNvPr id="19" name="TextBox 19"/>
          <p:cNvSpPr txBox="1"/>
          <p:nvPr/>
        </p:nvSpPr>
        <p:spPr>
          <a:xfrm>
            <a:off x="1297225" y="691276"/>
            <a:ext cx="1022123" cy="264218"/>
          </a:xfrm>
          <a:prstGeom prst="rect">
            <a:avLst/>
          </a:prstGeom>
        </p:spPr>
        <p:txBody>
          <a:bodyPr lIns="0" tIns="0" rIns="0" bIns="0" rtlCol="0" anchor="t">
            <a:spAutoFit/>
          </a:bodyPr>
          <a:lstStyle/>
          <a:p>
            <a:pPr algn="l">
              <a:lnSpc>
                <a:spcPts val="2240"/>
              </a:lnSpc>
              <a:spcBef>
                <a:spcPct val="0"/>
              </a:spcBef>
            </a:pPr>
            <a:r>
              <a:rPr lang="en-US" sz="1600" b="1" spc="-64">
                <a:solidFill>
                  <a:srgbClr val="171C20"/>
                </a:solidFill>
                <a:latin typeface="Montserrat Bold"/>
                <a:ea typeface="Montserrat Bold"/>
                <a:cs typeface="Montserrat Bold"/>
                <a:sym typeface="Montserrat Bold"/>
              </a:rPr>
              <a:t>Fauget</a:t>
            </a:r>
          </a:p>
        </p:txBody>
      </p:sp>
      <p:grpSp>
        <p:nvGrpSpPr>
          <p:cNvPr id="20" name="Group 20"/>
          <p:cNvGrpSpPr/>
          <p:nvPr/>
        </p:nvGrpSpPr>
        <p:grpSpPr>
          <a:xfrm>
            <a:off x="2036025" y="872188"/>
            <a:ext cx="39377" cy="39377"/>
            <a:chOff x="0" y="0"/>
            <a:chExt cx="812800" cy="812800"/>
          </a:xfrm>
        </p:grpSpPr>
        <p:sp>
          <p:nvSpPr>
            <p:cNvPr id="21" name="Freeform 21"/>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5C9B4"/>
            </a:solidFill>
          </p:spPr>
        </p:sp>
        <p:sp>
          <p:nvSpPr>
            <p:cNvPr id="22" name="TextBox 22"/>
            <p:cNvSpPr txBox="1"/>
            <p:nvPr/>
          </p:nvSpPr>
          <p:spPr>
            <a:xfrm>
              <a:off x="76200" y="38100"/>
              <a:ext cx="660400" cy="698500"/>
            </a:xfrm>
            <a:prstGeom prst="rect">
              <a:avLst/>
            </a:prstGeom>
          </p:spPr>
          <p:txBody>
            <a:bodyPr lIns="74078" tIns="74078" rIns="74078" bIns="74078" rtlCol="0" anchor="ctr"/>
            <a:lstStyle/>
            <a:p>
              <a:pPr algn="ctr">
                <a:lnSpc>
                  <a:spcPts val="2659"/>
                </a:lnSpc>
              </a:pPr>
              <a:endParaRPr/>
            </a:p>
          </p:txBody>
        </p:sp>
      </p:grpSp>
      <p:sp>
        <p:nvSpPr>
          <p:cNvPr id="23" name="Freeform 23"/>
          <p:cNvSpPr/>
          <p:nvPr/>
        </p:nvSpPr>
        <p:spPr>
          <a:xfrm>
            <a:off x="16997119" y="693219"/>
            <a:ext cx="433631" cy="288907"/>
          </a:xfrm>
          <a:custGeom>
            <a:avLst/>
            <a:gdLst/>
            <a:ahLst/>
            <a:cxnLst/>
            <a:rect l="l" t="t" r="r" b="b"/>
            <a:pathLst>
              <a:path w="433631" h="288907">
                <a:moveTo>
                  <a:pt x="0" y="0"/>
                </a:moveTo>
                <a:lnTo>
                  <a:pt x="433631" y="0"/>
                </a:lnTo>
                <a:lnTo>
                  <a:pt x="433631" y="288906"/>
                </a:lnTo>
                <a:lnTo>
                  <a:pt x="0" y="288906"/>
                </a:lnTo>
                <a:lnTo>
                  <a:pt x="0" y="0"/>
                </a:lnTo>
                <a:close/>
              </a:path>
            </a:pathLst>
          </a:custGeom>
          <a:blipFill>
            <a:blip r:embed="rId13">
              <a:extLst>
                <a:ext uri="{96DAC541-7B7A-43D3-8B79-37D633B846F1}">
                  <asvg:svgBlip xmlns:asvg="http://schemas.microsoft.com/office/drawing/2016/SVG/main" xmlns="" r:embed="rId14"/>
                </a:ext>
              </a:extLst>
            </a:blip>
            <a:stretch>
              <a:fillRect/>
            </a:stretch>
          </a:blipFill>
        </p:spPr>
      </p:sp>
      <p:sp>
        <p:nvSpPr>
          <p:cNvPr id="24" name="TextBox 24"/>
          <p:cNvSpPr txBox="1"/>
          <p:nvPr/>
        </p:nvSpPr>
        <p:spPr>
          <a:xfrm>
            <a:off x="8077200" y="1181100"/>
            <a:ext cx="9905999" cy="1436291"/>
          </a:xfrm>
          <a:prstGeom prst="rect">
            <a:avLst/>
          </a:prstGeom>
        </p:spPr>
        <p:txBody>
          <a:bodyPr wrap="square" lIns="0" tIns="0" rIns="0" bIns="0" rtlCol="0" anchor="t">
            <a:spAutoFit/>
          </a:bodyPr>
          <a:lstStyle/>
          <a:p>
            <a:pPr>
              <a:lnSpc>
                <a:spcPts val="5567"/>
              </a:lnSpc>
            </a:pPr>
            <a:r>
              <a:rPr lang="en-US" sz="4800" b="1" spc="-67" dirty="0">
                <a:solidFill>
                  <a:srgbClr val="85C9B4"/>
                </a:solidFill>
                <a:latin typeface="Poppins Semi-Bold"/>
                <a:ea typeface="Poppins Semi-Bold"/>
                <a:cs typeface="Poppins Semi-Bold"/>
                <a:sym typeface="Poppins Semi-Bold"/>
              </a:rPr>
              <a:t>The NHS Comprehensive Model of </a:t>
            </a:r>
            <a:r>
              <a:rPr lang="en-US" sz="4800" b="1" spc="-67" dirty="0" smtClean="0">
                <a:solidFill>
                  <a:srgbClr val="85C9B4"/>
                </a:solidFill>
                <a:latin typeface="Poppins Semi-Bold"/>
                <a:ea typeface="Poppins Semi-Bold"/>
                <a:cs typeface="Poppins Semi-Bold"/>
                <a:sym typeface="Poppins Semi-Bold"/>
              </a:rPr>
              <a:t>Personalized </a:t>
            </a:r>
            <a:r>
              <a:rPr lang="en-US" sz="4800" b="1" spc="-67" dirty="0">
                <a:solidFill>
                  <a:srgbClr val="85C9B4"/>
                </a:solidFill>
                <a:latin typeface="Poppins Semi-Bold"/>
                <a:ea typeface="Poppins Semi-Bold"/>
                <a:cs typeface="Poppins Semi-Bold"/>
                <a:sym typeface="Poppins Semi-Bold"/>
              </a:rPr>
              <a:t>Care</a:t>
            </a:r>
          </a:p>
        </p:txBody>
      </p:sp>
      <p:sp>
        <p:nvSpPr>
          <p:cNvPr id="25" name="TextBox 25"/>
          <p:cNvSpPr txBox="1"/>
          <p:nvPr/>
        </p:nvSpPr>
        <p:spPr>
          <a:xfrm>
            <a:off x="8458200" y="2933700"/>
            <a:ext cx="9144000" cy="6867970"/>
          </a:xfrm>
          <a:prstGeom prst="rect">
            <a:avLst/>
          </a:prstGeom>
        </p:spPr>
        <p:txBody>
          <a:bodyPr wrap="square" lIns="0" tIns="0" rIns="0" bIns="0" rtlCol="0" anchor="t">
            <a:spAutoFit/>
          </a:bodyPr>
          <a:lstStyle/>
          <a:p>
            <a:pPr algn="just">
              <a:lnSpc>
                <a:spcPct val="150000"/>
              </a:lnSpc>
            </a:pPr>
            <a:r>
              <a:rPr lang="en-US" sz="2000" dirty="0">
                <a:latin typeface="Arial" panose="020B0604020202020204" pitchFamily="34" charset="0"/>
                <a:cs typeface="Arial" panose="020B0604020202020204" pitchFamily="34" charset="0"/>
              </a:rPr>
              <a:t>The six evidence‑based components of the UK Comprehensive Model of </a:t>
            </a:r>
            <a:r>
              <a:rPr lang="en-US" sz="2000" dirty="0" err="1">
                <a:latin typeface="Arial" panose="020B0604020202020204" pitchFamily="34" charset="0"/>
                <a:cs typeface="Arial" panose="020B0604020202020204" pitchFamily="34" charset="0"/>
              </a:rPr>
              <a:t>Personalised</a:t>
            </a:r>
            <a:r>
              <a:rPr lang="en-US" sz="2000" dirty="0">
                <a:latin typeface="Arial" panose="020B0604020202020204" pitchFamily="34" charset="0"/>
                <a:cs typeface="Arial" panose="020B0604020202020204" pitchFamily="34" charset="0"/>
              </a:rPr>
              <a:t> Care, which should be applied together to improve COPD outcomes, include:</a:t>
            </a:r>
          </a:p>
          <a:p>
            <a:pPr algn="just">
              <a:lnSpc>
                <a:spcPct val="150000"/>
              </a:lnSpc>
              <a:buFont typeface="+mj-lt"/>
              <a:buAutoNum type="arabicPeriod"/>
            </a:pPr>
            <a:r>
              <a:rPr lang="en-US" sz="2000" b="1" dirty="0">
                <a:latin typeface="Arial" panose="020B0604020202020204" pitchFamily="34" charset="0"/>
                <a:cs typeface="Arial" panose="020B0604020202020204" pitchFamily="34" charset="0"/>
              </a:rPr>
              <a:t>Shared decision‑making</a:t>
            </a:r>
            <a:r>
              <a:rPr lang="en-US" sz="2000" dirty="0">
                <a:latin typeface="Arial" panose="020B0604020202020204" pitchFamily="34" charset="0"/>
                <a:cs typeface="Arial" panose="020B0604020202020204" pitchFamily="34" charset="0"/>
              </a:rPr>
              <a:t> – collaborative decisions that reflect patient preferences. </a:t>
            </a:r>
          </a:p>
          <a:p>
            <a:pPr algn="just">
              <a:lnSpc>
                <a:spcPct val="150000"/>
              </a:lnSpc>
              <a:buFont typeface="+mj-lt"/>
              <a:buAutoNum type="arabicPeriod"/>
            </a:pPr>
            <a:r>
              <a:rPr lang="en-US" sz="2000" b="1" dirty="0" err="1">
                <a:latin typeface="Arial" panose="020B0604020202020204" pitchFamily="34" charset="0"/>
                <a:cs typeface="Arial" panose="020B0604020202020204" pitchFamily="34" charset="0"/>
              </a:rPr>
              <a:t>Personalised</a:t>
            </a:r>
            <a:r>
              <a:rPr lang="en-US" sz="2000" b="1" dirty="0">
                <a:latin typeface="Arial" panose="020B0604020202020204" pitchFamily="34" charset="0"/>
                <a:cs typeface="Arial" panose="020B0604020202020204" pitchFamily="34" charset="0"/>
              </a:rPr>
              <a:t> care and support planning</a:t>
            </a:r>
            <a:r>
              <a:rPr lang="en-US" sz="2000" dirty="0">
                <a:latin typeface="Arial" panose="020B0604020202020204" pitchFamily="34" charset="0"/>
                <a:cs typeface="Arial" panose="020B0604020202020204" pitchFamily="34" charset="0"/>
              </a:rPr>
              <a:t> – holistic care plans based on individual goals. </a:t>
            </a:r>
          </a:p>
          <a:p>
            <a:pPr algn="just">
              <a:lnSpc>
                <a:spcPct val="150000"/>
              </a:lnSpc>
              <a:buFont typeface="+mj-lt"/>
              <a:buAutoNum type="arabicPeriod"/>
            </a:pPr>
            <a:r>
              <a:rPr lang="en-US" sz="2000" b="1" dirty="0">
                <a:latin typeface="Arial" panose="020B0604020202020204" pitchFamily="34" charset="0"/>
                <a:cs typeface="Arial" panose="020B0604020202020204" pitchFamily="34" charset="0"/>
              </a:rPr>
              <a:t>Enabling choice</a:t>
            </a:r>
            <a:r>
              <a:rPr lang="en-US" sz="2000" dirty="0">
                <a:latin typeface="Arial" panose="020B0604020202020204" pitchFamily="34" charset="0"/>
                <a:cs typeface="Arial" panose="020B0604020202020204" pitchFamily="34" charset="0"/>
              </a:rPr>
              <a:t> – empowering individuals to choose services appropriate to their needs. </a:t>
            </a:r>
          </a:p>
          <a:p>
            <a:pPr algn="just">
              <a:lnSpc>
                <a:spcPct val="150000"/>
              </a:lnSpc>
              <a:buFont typeface="+mj-lt"/>
              <a:buAutoNum type="arabicPeriod"/>
            </a:pPr>
            <a:r>
              <a:rPr lang="en-US" sz="2000" b="1" dirty="0">
                <a:latin typeface="Arial" panose="020B0604020202020204" pitchFamily="34" charset="0"/>
                <a:cs typeface="Arial" panose="020B0604020202020204" pitchFamily="34" charset="0"/>
              </a:rPr>
              <a:t>Social prescribing &amp; community support</a:t>
            </a:r>
            <a:r>
              <a:rPr lang="en-US" sz="2000" dirty="0">
                <a:latin typeface="Arial" panose="020B0604020202020204" pitchFamily="34" charset="0"/>
                <a:cs typeface="Arial" panose="020B0604020202020204" pitchFamily="34" charset="0"/>
              </a:rPr>
              <a:t> – linking to local resources for wellbeing. </a:t>
            </a:r>
          </a:p>
          <a:p>
            <a:pPr algn="just">
              <a:lnSpc>
                <a:spcPct val="150000"/>
              </a:lnSpc>
              <a:buFont typeface="+mj-lt"/>
              <a:buAutoNum type="arabicPeriod"/>
            </a:pPr>
            <a:r>
              <a:rPr lang="en-US" sz="2000" b="1" dirty="0">
                <a:latin typeface="Arial" panose="020B0604020202020204" pitchFamily="34" charset="0"/>
                <a:cs typeface="Arial" panose="020B0604020202020204" pitchFamily="34" charset="0"/>
              </a:rPr>
              <a:t>Supported self‑management</a:t>
            </a:r>
            <a:r>
              <a:rPr lang="en-US" sz="2000" dirty="0">
                <a:latin typeface="Arial" panose="020B0604020202020204" pitchFamily="34" charset="0"/>
                <a:cs typeface="Arial" panose="020B0604020202020204" pitchFamily="34" charset="0"/>
              </a:rPr>
              <a:t> – building the skills, knowledge and confidence to manage COPD daily. </a:t>
            </a:r>
          </a:p>
          <a:p>
            <a:pPr algn="just">
              <a:lnSpc>
                <a:spcPct val="150000"/>
              </a:lnSpc>
              <a:buFont typeface="+mj-lt"/>
              <a:buAutoNum type="arabicPeriod"/>
            </a:pPr>
            <a:r>
              <a:rPr lang="en-US" sz="2000" b="1" dirty="0">
                <a:latin typeface="Arial" panose="020B0604020202020204" pitchFamily="34" charset="0"/>
                <a:cs typeface="Arial" panose="020B0604020202020204" pitchFamily="34" charset="0"/>
              </a:rPr>
              <a:t>Personal health budgets</a:t>
            </a:r>
            <a:r>
              <a:rPr lang="en-US" sz="2000" dirty="0">
                <a:latin typeface="Arial" panose="020B0604020202020204" pitchFamily="34" charset="0"/>
                <a:cs typeface="Arial" panose="020B0604020202020204" pitchFamily="34" charset="0"/>
              </a:rPr>
              <a:t> – where applicable, offering flexible funding for care options (NHS England, 2026). </a:t>
            </a:r>
          </a:p>
        </p:txBody>
      </p:sp>
      <p:sp>
        <p:nvSpPr>
          <p:cNvPr id="7" name="Rectangle 6"/>
          <p:cNvSpPr/>
          <p:nvPr/>
        </p:nvSpPr>
        <p:spPr>
          <a:xfrm>
            <a:off x="990600" y="9486900"/>
            <a:ext cx="4076757" cy="400110"/>
          </a:xfrm>
          <a:prstGeom prst="rect">
            <a:avLst/>
          </a:prstGeom>
        </p:spPr>
        <p:txBody>
          <a:bodyPr wrap="none">
            <a:spAutoFit/>
          </a:bodyPr>
          <a:lstStyle/>
          <a:p>
            <a:r>
              <a:rPr lang="en-GB" sz="2000" b="1" dirty="0" smtClean="0">
                <a:latin typeface="Poppins" panose="020B0604020202020204" charset="0"/>
                <a:cs typeface="Poppins" panose="020B0604020202020204" charset="0"/>
              </a:rPr>
              <a:t>Sources- </a:t>
            </a:r>
            <a:r>
              <a:rPr lang="en-GB" sz="2000" b="1" dirty="0">
                <a:latin typeface="Poppins" panose="020B0604020202020204" charset="0"/>
                <a:cs typeface="Poppins" panose="020B0604020202020204" charset="0"/>
              </a:rPr>
              <a:t>NHS England (2025). </a:t>
            </a:r>
          </a:p>
        </p:txBody>
      </p:sp>
      <p:pic>
        <p:nvPicPr>
          <p:cNvPr id="8" name="Picture 7"/>
          <p:cNvPicPr>
            <a:picLocks noChangeAspect="1"/>
          </p:cNvPicPr>
          <p:nvPr/>
        </p:nvPicPr>
        <p:blipFill>
          <a:blip r:embed="rId15"/>
          <a:stretch>
            <a:fillRect/>
          </a:stretch>
        </p:blipFill>
        <p:spPr>
          <a:xfrm>
            <a:off x="457200" y="1104900"/>
            <a:ext cx="7315200" cy="8229600"/>
          </a:xfrm>
          <a:prstGeom prst="rect">
            <a:avLst/>
          </a:prstGeom>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4967294">
            <a:off x="3618332" y="6406181"/>
            <a:ext cx="5404519" cy="10214726"/>
          </a:xfrm>
          <a:custGeom>
            <a:avLst/>
            <a:gdLst/>
            <a:ahLst/>
            <a:cxnLst/>
            <a:rect l="l" t="t" r="r" b="b"/>
            <a:pathLst>
              <a:path w="5404519" h="10214726">
                <a:moveTo>
                  <a:pt x="0" y="0"/>
                </a:moveTo>
                <a:lnTo>
                  <a:pt x="5404519" y="0"/>
                </a:lnTo>
                <a:lnTo>
                  <a:pt x="5404519" y="10214726"/>
                </a:lnTo>
                <a:lnTo>
                  <a:pt x="0" y="10214726"/>
                </a:lnTo>
                <a:lnTo>
                  <a:pt x="0" y="0"/>
                </a:lnTo>
                <a:close/>
              </a:path>
            </a:pathLst>
          </a:custGeom>
          <a:blipFill>
            <a:blip r:embed="rId3">
              <a:alphaModFix amt="50000"/>
              <a:extLst>
                <a:ext uri="{96DAC541-7B7A-43D3-8B79-37D633B846F1}">
                  <asvg:svgBlip xmlns:asvg="http://schemas.microsoft.com/office/drawing/2016/SVG/main" xmlns="" r:embed="rId4"/>
                </a:ext>
              </a:extLst>
            </a:blip>
            <a:stretch>
              <a:fillRect/>
            </a:stretch>
          </a:blipFill>
        </p:spPr>
      </p:sp>
      <p:grpSp>
        <p:nvGrpSpPr>
          <p:cNvPr id="3" name="Group 3"/>
          <p:cNvGrpSpPr/>
          <p:nvPr/>
        </p:nvGrpSpPr>
        <p:grpSpPr>
          <a:xfrm>
            <a:off x="11732670" y="4894350"/>
            <a:ext cx="7847157" cy="7847157"/>
            <a:chOff x="0" y="0"/>
            <a:chExt cx="812800" cy="812800"/>
          </a:xfrm>
        </p:grpSpPr>
        <p:sp>
          <p:nvSpPr>
            <p:cNvPr id="4" name="Freeform 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5C9B4"/>
            </a:solidFill>
            <a:ln cap="sq">
              <a:noFill/>
              <a:prstDash val="solid"/>
              <a:miter/>
            </a:ln>
          </p:spPr>
        </p:sp>
        <p:sp>
          <p:nvSpPr>
            <p:cNvPr id="5" name="TextBox 5"/>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10" name="TextBox 10"/>
          <p:cNvSpPr txBox="1"/>
          <p:nvPr/>
        </p:nvSpPr>
        <p:spPr>
          <a:xfrm>
            <a:off x="11385735" y="2949667"/>
            <a:ext cx="4239168" cy="4483735"/>
          </a:xfrm>
          <a:prstGeom prst="rect">
            <a:avLst/>
          </a:prstGeom>
        </p:spPr>
        <p:txBody>
          <a:bodyPr lIns="50800" tIns="50800" rIns="50800" bIns="50800" rtlCol="0" anchor="ctr"/>
          <a:lstStyle/>
          <a:p>
            <a:pPr algn="ctr">
              <a:lnSpc>
                <a:spcPts val="2520"/>
              </a:lnSpc>
            </a:pPr>
            <a:endParaRPr/>
          </a:p>
        </p:txBody>
      </p:sp>
      <p:grpSp>
        <p:nvGrpSpPr>
          <p:cNvPr id="18" name="Group 18"/>
          <p:cNvGrpSpPr/>
          <p:nvPr/>
        </p:nvGrpSpPr>
        <p:grpSpPr>
          <a:xfrm>
            <a:off x="574633" y="6403573"/>
            <a:ext cx="300229" cy="300229"/>
            <a:chOff x="0" y="0"/>
            <a:chExt cx="812800" cy="812800"/>
          </a:xfrm>
        </p:grpSpPr>
        <p:sp>
          <p:nvSpPr>
            <p:cNvPr id="19" name="Freeform 1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ED665"/>
            </a:solidFill>
          </p:spPr>
        </p:sp>
        <p:sp>
          <p:nvSpPr>
            <p:cNvPr id="20" name="TextBox 20"/>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22" name="Freeform 22"/>
          <p:cNvSpPr/>
          <p:nvPr/>
        </p:nvSpPr>
        <p:spPr>
          <a:xfrm rot="-823344">
            <a:off x="7780582" y="1977249"/>
            <a:ext cx="920651" cy="920651"/>
          </a:xfrm>
          <a:custGeom>
            <a:avLst/>
            <a:gdLst/>
            <a:ahLst/>
            <a:cxnLst/>
            <a:rect l="l" t="t" r="r" b="b"/>
            <a:pathLst>
              <a:path w="920651" h="920651">
                <a:moveTo>
                  <a:pt x="0" y="0"/>
                </a:moveTo>
                <a:lnTo>
                  <a:pt x="920651" y="0"/>
                </a:lnTo>
                <a:lnTo>
                  <a:pt x="920651" y="920651"/>
                </a:lnTo>
                <a:lnTo>
                  <a:pt x="0" y="920651"/>
                </a:lnTo>
                <a:lnTo>
                  <a:pt x="0" y="0"/>
                </a:lnTo>
                <a:close/>
              </a:path>
            </a:pathLst>
          </a:custGeom>
          <a:blipFill>
            <a:blip r:embed="rId5">
              <a:extLst>
                <a:ext uri="{96DAC541-7B7A-43D3-8B79-37D633B846F1}">
                  <asvg:svgBlip xmlns:asvg="http://schemas.microsoft.com/office/drawing/2016/SVG/main" xmlns="" r:embed="rId11"/>
                </a:ext>
              </a:extLst>
            </a:blip>
            <a:stretch>
              <a:fillRect/>
            </a:stretch>
          </a:blipFill>
        </p:spPr>
      </p:sp>
      <p:grpSp>
        <p:nvGrpSpPr>
          <p:cNvPr id="23" name="Group 23"/>
          <p:cNvGrpSpPr/>
          <p:nvPr/>
        </p:nvGrpSpPr>
        <p:grpSpPr>
          <a:xfrm>
            <a:off x="8423583" y="8038569"/>
            <a:ext cx="474357" cy="474357"/>
            <a:chOff x="0" y="0"/>
            <a:chExt cx="812800" cy="812800"/>
          </a:xfrm>
        </p:grpSpPr>
        <p:sp>
          <p:nvSpPr>
            <p:cNvPr id="24" name="Freeform 2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ED665"/>
            </a:solidFill>
          </p:spPr>
        </p:sp>
        <p:sp>
          <p:nvSpPr>
            <p:cNvPr id="25" name="TextBox 25"/>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26" name="Freeform 26"/>
          <p:cNvSpPr/>
          <p:nvPr/>
        </p:nvSpPr>
        <p:spPr>
          <a:xfrm>
            <a:off x="852735" y="719851"/>
            <a:ext cx="358463" cy="235643"/>
          </a:xfrm>
          <a:custGeom>
            <a:avLst/>
            <a:gdLst/>
            <a:ahLst/>
            <a:cxnLst/>
            <a:rect l="l" t="t" r="r" b="b"/>
            <a:pathLst>
              <a:path w="358463" h="235643">
                <a:moveTo>
                  <a:pt x="0" y="0"/>
                </a:moveTo>
                <a:lnTo>
                  <a:pt x="358463" y="0"/>
                </a:lnTo>
                <a:lnTo>
                  <a:pt x="358463" y="235643"/>
                </a:lnTo>
                <a:lnTo>
                  <a:pt x="0" y="235643"/>
                </a:lnTo>
                <a:lnTo>
                  <a:pt x="0" y="0"/>
                </a:lnTo>
                <a:close/>
              </a:path>
            </a:pathLst>
          </a:custGeom>
          <a:blipFill>
            <a:blip r:embed="rId12">
              <a:extLst>
                <a:ext uri="{96DAC541-7B7A-43D3-8B79-37D633B846F1}">
                  <asvg:svgBlip xmlns:asvg="http://schemas.microsoft.com/office/drawing/2016/SVG/main" xmlns="" r:embed="rId13"/>
                </a:ext>
              </a:extLst>
            </a:blip>
            <a:stretch>
              <a:fillRect/>
            </a:stretch>
          </a:blipFill>
        </p:spPr>
      </p:sp>
      <p:sp>
        <p:nvSpPr>
          <p:cNvPr id="27" name="TextBox 27"/>
          <p:cNvSpPr txBox="1"/>
          <p:nvPr/>
        </p:nvSpPr>
        <p:spPr>
          <a:xfrm>
            <a:off x="1297225" y="691276"/>
            <a:ext cx="1022123" cy="264218"/>
          </a:xfrm>
          <a:prstGeom prst="rect">
            <a:avLst/>
          </a:prstGeom>
        </p:spPr>
        <p:txBody>
          <a:bodyPr lIns="0" tIns="0" rIns="0" bIns="0" rtlCol="0" anchor="t">
            <a:spAutoFit/>
          </a:bodyPr>
          <a:lstStyle/>
          <a:p>
            <a:pPr algn="l">
              <a:lnSpc>
                <a:spcPts val="2240"/>
              </a:lnSpc>
              <a:spcBef>
                <a:spcPct val="0"/>
              </a:spcBef>
            </a:pPr>
            <a:r>
              <a:rPr lang="en-US" sz="1600" b="1" spc="-64">
                <a:solidFill>
                  <a:srgbClr val="171C20"/>
                </a:solidFill>
                <a:latin typeface="Montserrat Bold"/>
                <a:ea typeface="Montserrat Bold"/>
                <a:cs typeface="Montserrat Bold"/>
                <a:sym typeface="Montserrat Bold"/>
              </a:rPr>
              <a:t>Fauget</a:t>
            </a:r>
          </a:p>
        </p:txBody>
      </p:sp>
      <p:grpSp>
        <p:nvGrpSpPr>
          <p:cNvPr id="28" name="Group 28"/>
          <p:cNvGrpSpPr/>
          <p:nvPr/>
        </p:nvGrpSpPr>
        <p:grpSpPr>
          <a:xfrm>
            <a:off x="2036025" y="872188"/>
            <a:ext cx="39377" cy="39377"/>
            <a:chOff x="0" y="0"/>
            <a:chExt cx="812800" cy="812800"/>
          </a:xfrm>
        </p:grpSpPr>
        <p:sp>
          <p:nvSpPr>
            <p:cNvPr id="29" name="Freeform 2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5C9B4"/>
            </a:solidFill>
          </p:spPr>
        </p:sp>
        <p:sp>
          <p:nvSpPr>
            <p:cNvPr id="30" name="TextBox 30"/>
            <p:cNvSpPr txBox="1"/>
            <p:nvPr/>
          </p:nvSpPr>
          <p:spPr>
            <a:xfrm>
              <a:off x="76200" y="38100"/>
              <a:ext cx="660400" cy="698500"/>
            </a:xfrm>
            <a:prstGeom prst="rect">
              <a:avLst/>
            </a:prstGeom>
          </p:spPr>
          <p:txBody>
            <a:bodyPr lIns="74078" tIns="74078" rIns="74078" bIns="74078" rtlCol="0" anchor="ctr"/>
            <a:lstStyle/>
            <a:p>
              <a:pPr algn="ctr">
                <a:lnSpc>
                  <a:spcPts val="2659"/>
                </a:lnSpc>
              </a:pPr>
              <a:endParaRPr/>
            </a:p>
          </p:txBody>
        </p:sp>
      </p:grpSp>
      <p:sp>
        <p:nvSpPr>
          <p:cNvPr id="31" name="Freeform 31"/>
          <p:cNvSpPr/>
          <p:nvPr/>
        </p:nvSpPr>
        <p:spPr>
          <a:xfrm>
            <a:off x="16997119" y="693219"/>
            <a:ext cx="433631" cy="288907"/>
          </a:xfrm>
          <a:custGeom>
            <a:avLst/>
            <a:gdLst/>
            <a:ahLst/>
            <a:cxnLst/>
            <a:rect l="l" t="t" r="r" b="b"/>
            <a:pathLst>
              <a:path w="433631" h="288907">
                <a:moveTo>
                  <a:pt x="0" y="0"/>
                </a:moveTo>
                <a:lnTo>
                  <a:pt x="433631" y="0"/>
                </a:lnTo>
                <a:lnTo>
                  <a:pt x="433631" y="288906"/>
                </a:lnTo>
                <a:lnTo>
                  <a:pt x="0" y="288906"/>
                </a:lnTo>
                <a:lnTo>
                  <a:pt x="0" y="0"/>
                </a:lnTo>
                <a:close/>
              </a:path>
            </a:pathLst>
          </a:custGeom>
          <a:blipFill>
            <a:blip r:embed="rId14">
              <a:extLst>
                <a:ext uri="{96DAC541-7B7A-43D3-8B79-37D633B846F1}">
                  <asvg:svgBlip xmlns:asvg="http://schemas.microsoft.com/office/drawing/2016/SVG/main" xmlns="" r:embed="rId15"/>
                </a:ext>
              </a:extLst>
            </a:blip>
            <a:stretch>
              <a:fillRect/>
            </a:stretch>
          </a:blipFill>
        </p:spPr>
      </p:sp>
      <p:sp>
        <p:nvSpPr>
          <p:cNvPr id="32" name="TextBox 32"/>
          <p:cNvSpPr txBox="1"/>
          <p:nvPr/>
        </p:nvSpPr>
        <p:spPr>
          <a:xfrm>
            <a:off x="914400" y="1333500"/>
            <a:ext cx="9220200" cy="1436291"/>
          </a:xfrm>
          <a:prstGeom prst="rect">
            <a:avLst/>
          </a:prstGeom>
        </p:spPr>
        <p:txBody>
          <a:bodyPr wrap="square" lIns="0" tIns="0" rIns="0" bIns="0" rtlCol="0" anchor="t">
            <a:spAutoFit/>
          </a:bodyPr>
          <a:lstStyle/>
          <a:p>
            <a:pPr>
              <a:lnSpc>
                <a:spcPts val="5567"/>
              </a:lnSpc>
            </a:pPr>
            <a:r>
              <a:rPr lang="en-US" sz="4800" b="1" spc="-67" dirty="0">
                <a:solidFill>
                  <a:srgbClr val="85C9B4"/>
                </a:solidFill>
                <a:latin typeface="Poppins Semi-Bold"/>
                <a:ea typeface="Poppins Semi-Bold"/>
                <a:cs typeface="Poppins Semi-Bold"/>
                <a:sym typeface="Poppins Semi-Bold"/>
              </a:rPr>
              <a:t>Self-Management Support (COPD)</a:t>
            </a:r>
          </a:p>
        </p:txBody>
      </p:sp>
      <p:sp>
        <p:nvSpPr>
          <p:cNvPr id="33" name="TextBox 33"/>
          <p:cNvSpPr txBox="1"/>
          <p:nvPr/>
        </p:nvSpPr>
        <p:spPr>
          <a:xfrm>
            <a:off x="1447800" y="3009900"/>
            <a:ext cx="8382000" cy="6001643"/>
          </a:xfrm>
          <a:prstGeom prst="rect">
            <a:avLst/>
          </a:prstGeom>
        </p:spPr>
        <p:txBody>
          <a:bodyPr wrap="square" lIns="0" tIns="0" rIns="0" bIns="0" rtlCol="0" anchor="t">
            <a:spAutoFit/>
          </a:bodyPr>
          <a:lstStyle/>
          <a:p>
            <a:pPr marL="342900" indent="-342900" algn="just">
              <a:lnSpc>
                <a:spcPct val="150000"/>
              </a:lnSpc>
              <a:buFont typeface="Wingdings" panose="05000000000000000000" pitchFamily="2" charset="2"/>
              <a:buChar char="Ø"/>
            </a:pPr>
            <a:r>
              <a:rPr lang="en-US" sz="2800" dirty="0">
                <a:solidFill>
                  <a:srgbClr val="171C20"/>
                </a:solidFill>
                <a:latin typeface="Poppins"/>
                <a:ea typeface="Poppins"/>
                <a:cs typeface="Poppins"/>
                <a:sym typeface="Poppins"/>
              </a:rPr>
              <a:t>Education on disease and symptom recognition (NHS England, 2026</a:t>
            </a:r>
            <a:r>
              <a:rPr lang="en-US" sz="2800" dirty="0" smtClean="0">
                <a:solidFill>
                  <a:srgbClr val="171C20"/>
                </a:solidFill>
                <a:latin typeface="Poppins"/>
                <a:ea typeface="Poppins"/>
                <a:cs typeface="Poppins"/>
                <a:sym typeface="Poppins"/>
              </a:rPr>
              <a:t>)</a:t>
            </a:r>
          </a:p>
          <a:p>
            <a:pPr marL="342900" indent="-342900" algn="just">
              <a:lnSpc>
                <a:spcPct val="150000"/>
              </a:lnSpc>
              <a:buFont typeface="Wingdings" panose="05000000000000000000" pitchFamily="2" charset="2"/>
              <a:buChar char="Ø"/>
            </a:pPr>
            <a:r>
              <a:rPr lang="en-US" sz="2800" dirty="0" err="1" smtClean="0">
                <a:solidFill>
                  <a:srgbClr val="171C20"/>
                </a:solidFill>
                <a:latin typeface="Poppins"/>
                <a:ea typeface="Poppins"/>
                <a:cs typeface="Poppins"/>
                <a:sym typeface="Poppins"/>
              </a:rPr>
              <a:t>Personalised</a:t>
            </a:r>
            <a:r>
              <a:rPr lang="en-US" sz="2800" dirty="0" smtClean="0">
                <a:solidFill>
                  <a:srgbClr val="171C20"/>
                </a:solidFill>
                <a:latin typeface="Poppins"/>
                <a:ea typeface="Poppins"/>
                <a:cs typeface="Poppins"/>
                <a:sym typeface="Poppins"/>
              </a:rPr>
              <a:t> </a:t>
            </a:r>
            <a:r>
              <a:rPr lang="en-US" sz="2800" dirty="0">
                <a:solidFill>
                  <a:srgbClr val="171C20"/>
                </a:solidFill>
                <a:latin typeface="Poppins"/>
                <a:ea typeface="Poppins"/>
                <a:cs typeface="Poppins"/>
                <a:sym typeface="Poppins"/>
              </a:rPr>
              <a:t>COPD action plans (NICE, 2023</a:t>
            </a:r>
            <a:r>
              <a:rPr lang="en-US" sz="2800" dirty="0" smtClean="0">
                <a:solidFill>
                  <a:srgbClr val="171C20"/>
                </a:solidFill>
                <a:latin typeface="Poppins"/>
                <a:ea typeface="Poppins"/>
                <a:cs typeface="Poppins"/>
                <a:sym typeface="Poppins"/>
              </a:rPr>
              <a:t>)</a:t>
            </a:r>
          </a:p>
          <a:p>
            <a:pPr marL="342900" indent="-342900" algn="just">
              <a:lnSpc>
                <a:spcPct val="150000"/>
              </a:lnSpc>
              <a:buFont typeface="Wingdings" panose="05000000000000000000" pitchFamily="2" charset="2"/>
              <a:buChar char="Ø"/>
            </a:pPr>
            <a:r>
              <a:rPr lang="en-US" sz="2800" dirty="0" smtClean="0">
                <a:solidFill>
                  <a:srgbClr val="171C20"/>
                </a:solidFill>
                <a:latin typeface="Poppins"/>
                <a:ea typeface="Poppins"/>
                <a:cs typeface="Poppins"/>
                <a:sym typeface="Poppins"/>
              </a:rPr>
              <a:t>Medication </a:t>
            </a:r>
            <a:r>
              <a:rPr lang="en-US" sz="2800" dirty="0">
                <a:solidFill>
                  <a:srgbClr val="171C20"/>
                </a:solidFill>
                <a:latin typeface="Poppins"/>
                <a:ea typeface="Poppins"/>
                <a:cs typeface="Poppins"/>
                <a:sym typeface="Poppins"/>
              </a:rPr>
              <a:t>adherence and correct inhaler use (GOLD, 2025</a:t>
            </a:r>
            <a:r>
              <a:rPr lang="en-US" sz="2800" dirty="0" smtClean="0">
                <a:solidFill>
                  <a:srgbClr val="171C20"/>
                </a:solidFill>
                <a:latin typeface="Poppins"/>
                <a:ea typeface="Poppins"/>
                <a:cs typeface="Poppins"/>
                <a:sym typeface="Poppins"/>
              </a:rPr>
              <a:t>)</a:t>
            </a:r>
          </a:p>
          <a:p>
            <a:pPr marL="342900" indent="-342900" algn="just">
              <a:lnSpc>
                <a:spcPct val="150000"/>
              </a:lnSpc>
              <a:buFont typeface="Wingdings" panose="05000000000000000000" pitchFamily="2" charset="2"/>
              <a:buChar char="Ø"/>
            </a:pPr>
            <a:r>
              <a:rPr lang="en-US" sz="2800" dirty="0" smtClean="0">
                <a:solidFill>
                  <a:srgbClr val="171C20"/>
                </a:solidFill>
                <a:latin typeface="Poppins"/>
                <a:ea typeface="Poppins"/>
                <a:cs typeface="Poppins"/>
                <a:sym typeface="Poppins"/>
              </a:rPr>
              <a:t>Lifestyle </a:t>
            </a:r>
            <a:r>
              <a:rPr lang="en-US" sz="2800" dirty="0">
                <a:solidFill>
                  <a:srgbClr val="171C20"/>
                </a:solidFill>
                <a:latin typeface="Poppins"/>
                <a:ea typeface="Poppins"/>
                <a:cs typeface="Poppins"/>
                <a:sym typeface="Poppins"/>
              </a:rPr>
              <a:t>changes: smoking cessation, exercise, nutrition (WHO, 2024</a:t>
            </a:r>
            <a:r>
              <a:rPr lang="en-US" sz="2800" dirty="0" smtClean="0">
                <a:solidFill>
                  <a:srgbClr val="171C20"/>
                </a:solidFill>
                <a:latin typeface="Poppins"/>
                <a:ea typeface="Poppins"/>
                <a:cs typeface="Poppins"/>
                <a:sym typeface="Poppins"/>
              </a:rPr>
              <a:t>)</a:t>
            </a:r>
          </a:p>
          <a:p>
            <a:pPr marL="342900" indent="-342900" algn="just">
              <a:lnSpc>
                <a:spcPct val="150000"/>
              </a:lnSpc>
              <a:buFont typeface="Wingdings" panose="05000000000000000000" pitchFamily="2" charset="2"/>
              <a:buChar char="Ø"/>
            </a:pPr>
            <a:r>
              <a:rPr lang="en-US" sz="2800" dirty="0" smtClean="0">
                <a:solidFill>
                  <a:srgbClr val="171C20"/>
                </a:solidFill>
                <a:latin typeface="Poppins"/>
                <a:ea typeface="Poppins"/>
                <a:cs typeface="Poppins"/>
                <a:sym typeface="Poppins"/>
              </a:rPr>
              <a:t>Monitoring</a:t>
            </a:r>
            <a:r>
              <a:rPr lang="en-US" sz="3200" dirty="0" smtClean="0">
                <a:solidFill>
                  <a:srgbClr val="171C20"/>
                </a:solidFill>
                <a:latin typeface="Poppins"/>
                <a:ea typeface="Poppins"/>
                <a:cs typeface="Poppins"/>
                <a:sym typeface="Poppins"/>
              </a:rPr>
              <a:t> </a:t>
            </a:r>
            <a:r>
              <a:rPr lang="en-US" sz="2800" dirty="0">
                <a:solidFill>
                  <a:srgbClr val="171C20"/>
                </a:solidFill>
                <a:latin typeface="Poppins"/>
                <a:ea typeface="Poppins"/>
                <a:cs typeface="Poppins"/>
                <a:sym typeface="Poppins"/>
              </a:rPr>
              <a:t>symptoms to prevent exacerbations (NHS England, 2026)</a:t>
            </a:r>
          </a:p>
        </p:txBody>
      </p:sp>
      <p:sp>
        <p:nvSpPr>
          <p:cNvPr id="7" name="Rectangle 6"/>
          <p:cNvSpPr/>
          <p:nvPr/>
        </p:nvSpPr>
        <p:spPr>
          <a:xfrm>
            <a:off x="12039600" y="8420100"/>
            <a:ext cx="5562600" cy="1015663"/>
          </a:xfrm>
          <a:prstGeom prst="rect">
            <a:avLst/>
          </a:prstGeom>
        </p:spPr>
        <p:txBody>
          <a:bodyPr wrap="square">
            <a:spAutoFit/>
          </a:bodyPr>
          <a:lstStyle/>
          <a:p>
            <a:r>
              <a:rPr lang="en-US" sz="2000" b="1" dirty="0" smtClean="0">
                <a:latin typeface="Poppins" panose="020B0604020202020204" charset="0"/>
                <a:cs typeface="Poppins" panose="020B0604020202020204" charset="0"/>
              </a:rPr>
              <a:t>Sources- </a:t>
            </a:r>
            <a:r>
              <a:rPr lang="en-US" sz="2000" b="1" dirty="0">
                <a:latin typeface="Poppins" panose="020B0604020202020204" charset="0"/>
                <a:cs typeface="Poppins" panose="020B0604020202020204" charset="0"/>
              </a:rPr>
              <a:t>Adapted from NICE (2023), NHS England (2026), British Thoracic Society (2024).</a:t>
            </a:r>
            <a:endParaRPr lang="en-GB" sz="2000" b="1" dirty="0">
              <a:latin typeface="Poppins" panose="020B0604020202020204" charset="0"/>
              <a:cs typeface="Poppins" panose="020B0604020202020204" charset="0"/>
            </a:endParaRPr>
          </a:p>
        </p:txBody>
      </p:sp>
      <p:pic>
        <p:nvPicPr>
          <p:cNvPr id="8" name="Picture 7"/>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10058400" y="647700"/>
            <a:ext cx="8458200" cy="7239000"/>
          </a:xfrm>
          <a:prstGeom prst="rect">
            <a:avLst/>
          </a:prstGeom>
        </p:spPr>
      </p:pic>
    </p:spTree>
    <p:extLst>
      <p:ext uri="{BB962C8B-B14F-4D97-AF65-F5344CB8AC3E}">
        <p14:creationId xmlns:p14="http://schemas.microsoft.com/office/powerpoint/2010/main" val="325973892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1381670" flipH="1" flipV="1">
            <a:off x="14985666" y="-4997558"/>
            <a:ext cx="5404519" cy="10214726"/>
          </a:xfrm>
          <a:custGeom>
            <a:avLst/>
            <a:gdLst/>
            <a:ahLst/>
            <a:cxnLst/>
            <a:rect l="l" t="t" r="r" b="b"/>
            <a:pathLst>
              <a:path w="5404519" h="10214726">
                <a:moveTo>
                  <a:pt x="5404518" y="10214727"/>
                </a:moveTo>
                <a:lnTo>
                  <a:pt x="0" y="10214727"/>
                </a:lnTo>
                <a:lnTo>
                  <a:pt x="0" y="0"/>
                </a:lnTo>
                <a:lnTo>
                  <a:pt x="5404518" y="0"/>
                </a:lnTo>
                <a:lnTo>
                  <a:pt x="5404518" y="10214727"/>
                </a:lnTo>
                <a:close/>
              </a:path>
            </a:pathLst>
          </a:custGeom>
          <a:blipFill>
            <a:blip r:embed="rId3">
              <a:alphaModFix amt="50000"/>
              <a:extLst>
                <a:ext uri="{96DAC541-7B7A-43D3-8B79-37D633B846F1}">
                  <asvg:svgBlip xmlns:asvg="http://schemas.microsoft.com/office/drawing/2016/SVG/main" xmlns="" r:embed="rId4"/>
                </a:ext>
              </a:extLst>
            </a:blip>
            <a:stretch>
              <a:fillRect/>
            </a:stretch>
          </a:blipFill>
        </p:spPr>
      </p:sp>
      <p:grpSp>
        <p:nvGrpSpPr>
          <p:cNvPr id="3" name="Group 3"/>
          <p:cNvGrpSpPr/>
          <p:nvPr/>
        </p:nvGrpSpPr>
        <p:grpSpPr>
          <a:xfrm>
            <a:off x="-2074875" y="7084054"/>
            <a:ext cx="7847157" cy="7847157"/>
            <a:chOff x="0" y="0"/>
            <a:chExt cx="812800" cy="812800"/>
          </a:xfrm>
        </p:grpSpPr>
        <p:sp>
          <p:nvSpPr>
            <p:cNvPr id="4" name="Freeform 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5C9B4"/>
            </a:solidFill>
            <a:ln cap="sq">
              <a:noFill/>
              <a:prstDash val="solid"/>
              <a:miter/>
            </a:ln>
          </p:spPr>
        </p:sp>
        <p:sp>
          <p:nvSpPr>
            <p:cNvPr id="5" name="TextBox 5"/>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grpSp>
        <p:nvGrpSpPr>
          <p:cNvPr id="8" name="Group 8"/>
          <p:cNvGrpSpPr/>
          <p:nvPr/>
        </p:nvGrpSpPr>
        <p:grpSpPr>
          <a:xfrm>
            <a:off x="574633" y="6403573"/>
            <a:ext cx="300229" cy="300229"/>
            <a:chOff x="0" y="0"/>
            <a:chExt cx="812800" cy="812800"/>
          </a:xfrm>
        </p:grpSpPr>
        <p:sp>
          <p:nvSpPr>
            <p:cNvPr id="9" name="Freeform 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ED665"/>
            </a:solidFill>
          </p:spPr>
        </p:sp>
        <p:sp>
          <p:nvSpPr>
            <p:cNvPr id="10" name="TextBox 10"/>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14" name="Freeform 14"/>
          <p:cNvSpPr/>
          <p:nvPr/>
        </p:nvSpPr>
        <p:spPr>
          <a:xfrm rot="-823344">
            <a:off x="16410931" y="8647532"/>
            <a:ext cx="920651" cy="920651"/>
          </a:xfrm>
          <a:custGeom>
            <a:avLst/>
            <a:gdLst/>
            <a:ahLst/>
            <a:cxnLst/>
            <a:rect l="l" t="t" r="r" b="b"/>
            <a:pathLst>
              <a:path w="920651" h="920651">
                <a:moveTo>
                  <a:pt x="0" y="0"/>
                </a:moveTo>
                <a:lnTo>
                  <a:pt x="920650" y="0"/>
                </a:lnTo>
                <a:lnTo>
                  <a:pt x="920650" y="920650"/>
                </a:lnTo>
                <a:lnTo>
                  <a:pt x="0" y="920650"/>
                </a:lnTo>
                <a:lnTo>
                  <a:pt x="0" y="0"/>
                </a:lnTo>
                <a:close/>
              </a:path>
            </a:pathLst>
          </a:custGeom>
          <a:blipFill>
            <a:blip r:embed="rId5">
              <a:extLst>
                <a:ext uri="{96DAC541-7B7A-43D3-8B79-37D633B846F1}">
                  <asvg:svgBlip xmlns:asvg="http://schemas.microsoft.com/office/drawing/2016/SVG/main" xmlns="" r:embed="rId7"/>
                </a:ext>
              </a:extLst>
            </a:blip>
            <a:stretch>
              <a:fillRect/>
            </a:stretch>
          </a:blipFill>
        </p:spPr>
      </p:sp>
      <p:sp>
        <p:nvSpPr>
          <p:cNvPr id="15" name="Freeform 15"/>
          <p:cNvSpPr/>
          <p:nvPr/>
        </p:nvSpPr>
        <p:spPr>
          <a:xfrm rot="-823344">
            <a:off x="16217030" y="8967468"/>
            <a:ext cx="920651" cy="920651"/>
          </a:xfrm>
          <a:custGeom>
            <a:avLst/>
            <a:gdLst/>
            <a:ahLst/>
            <a:cxnLst/>
            <a:rect l="l" t="t" r="r" b="b"/>
            <a:pathLst>
              <a:path w="920651" h="920651">
                <a:moveTo>
                  <a:pt x="0" y="0"/>
                </a:moveTo>
                <a:lnTo>
                  <a:pt x="920650" y="0"/>
                </a:lnTo>
                <a:lnTo>
                  <a:pt x="920650" y="920650"/>
                </a:lnTo>
                <a:lnTo>
                  <a:pt x="0" y="920650"/>
                </a:lnTo>
                <a:lnTo>
                  <a:pt x="0" y="0"/>
                </a:lnTo>
                <a:close/>
              </a:path>
            </a:pathLst>
          </a:custGeom>
          <a:blipFill>
            <a:blip r:embed="rId8">
              <a:extLst>
                <a:ext uri="{96DAC541-7B7A-43D3-8B79-37D633B846F1}">
                  <asvg:svgBlip xmlns:asvg="http://schemas.microsoft.com/office/drawing/2016/SVG/main" xmlns="" r:embed="rId9"/>
                </a:ext>
              </a:extLst>
            </a:blip>
            <a:stretch>
              <a:fillRect/>
            </a:stretch>
          </a:blipFill>
        </p:spPr>
      </p:sp>
      <p:sp>
        <p:nvSpPr>
          <p:cNvPr id="16" name="Freeform 16"/>
          <p:cNvSpPr/>
          <p:nvPr/>
        </p:nvSpPr>
        <p:spPr>
          <a:xfrm>
            <a:off x="852735" y="719851"/>
            <a:ext cx="358463" cy="235643"/>
          </a:xfrm>
          <a:custGeom>
            <a:avLst/>
            <a:gdLst/>
            <a:ahLst/>
            <a:cxnLst/>
            <a:rect l="l" t="t" r="r" b="b"/>
            <a:pathLst>
              <a:path w="358463" h="235643">
                <a:moveTo>
                  <a:pt x="0" y="0"/>
                </a:moveTo>
                <a:lnTo>
                  <a:pt x="358463" y="0"/>
                </a:lnTo>
                <a:lnTo>
                  <a:pt x="358463" y="235643"/>
                </a:lnTo>
                <a:lnTo>
                  <a:pt x="0" y="235643"/>
                </a:lnTo>
                <a:lnTo>
                  <a:pt x="0" y="0"/>
                </a:lnTo>
                <a:close/>
              </a:path>
            </a:pathLst>
          </a:custGeom>
          <a:blipFill>
            <a:blip r:embed="rId10">
              <a:extLst>
                <a:ext uri="{96DAC541-7B7A-43D3-8B79-37D633B846F1}">
                  <asvg:svgBlip xmlns:asvg="http://schemas.microsoft.com/office/drawing/2016/SVG/main" xmlns="" r:embed="rId11"/>
                </a:ext>
              </a:extLst>
            </a:blip>
            <a:stretch>
              <a:fillRect/>
            </a:stretch>
          </a:blipFill>
        </p:spPr>
      </p:sp>
      <p:sp>
        <p:nvSpPr>
          <p:cNvPr id="17" name="TextBox 17"/>
          <p:cNvSpPr txBox="1"/>
          <p:nvPr/>
        </p:nvSpPr>
        <p:spPr>
          <a:xfrm>
            <a:off x="1297225" y="691276"/>
            <a:ext cx="1022123" cy="264218"/>
          </a:xfrm>
          <a:prstGeom prst="rect">
            <a:avLst/>
          </a:prstGeom>
        </p:spPr>
        <p:txBody>
          <a:bodyPr lIns="0" tIns="0" rIns="0" bIns="0" rtlCol="0" anchor="t">
            <a:spAutoFit/>
          </a:bodyPr>
          <a:lstStyle/>
          <a:p>
            <a:pPr algn="l">
              <a:lnSpc>
                <a:spcPts val="2240"/>
              </a:lnSpc>
              <a:spcBef>
                <a:spcPct val="0"/>
              </a:spcBef>
            </a:pPr>
            <a:r>
              <a:rPr lang="en-US" sz="1600" b="1" spc="-64">
                <a:solidFill>
                  <a:srgbClr val="171C20"/>
                </a:solidFill>
                <a:latin typeface="Montserrat Bold"/>
                <a:ea typeface="Montserrat Bold"/>
                <a:cs typeface="Montserrat Bold"/>
                <a:sym typeface="Montserrat Bold"/>
              </a:rPr>
              <a:t>Fauget</a:t>
            </a:r>
          </a:p>
        </p:txBody>
      </p:sp>
      <p:grpSp>
        <p:nvGrpSpPr>
          <p:cNvPr id="18" name="Group 18"/>
          <p:cNvGrpSpPr/>
          <p:nvPr/>
        </p:nvGrpSpPr>
        <p:grpSpPr>
          <a:xfrm>
            <a:off x="2036025" y="872188"/>
            <a:ext cx="39377" cy="39377"/>
            <a:chOff x="0" y="0"/>
            <a:chExt cx="812800" cy="812800"/>
          </a:xfrm>
        </p:grpSpPr>
        <p:sp>
          <p:nvSpPr>
            <p:cNvPr id="19" name="Freeform 1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5C9B4"/>
            </a:solidFill>
          </p:spPr>
        </p:sp>
        <p:sp>
          <p:nvSpPr>
            <p:cNvPr id="20" name="TextBox 20"/>
            <p:cNvSpPr txBox="1"/>
            <p:nvPr/>
          </p:nvSpPr>
          <p:spPr>
            <a:xfrm>
              <a:off x="76200" y="38100"/>
              <a:ext cx="660400" cy="698500"/>
            </a:xfrm>
            <a:prstGeom prst="rect">
              <a:avLst/>
            </a:prstGeom>
          </p:spPr>
          <p:txBody>
            <a:bodyPr lIns="74078" tIns="74078" rIns="74078" bIns="74078" rtlCol="0" anchor="ctr"/>
            <a:lstStyle/>
            <a:p>
              <a:pPr algn="ctr">
                <a:lnSpc>
                  <a:spcPts val="2659"/>
                </a:lnSpc>
              </a:pPr>
              <a:endParaRPr/>
            </a:p>
          </p:txBody>
        </p:sp>
      </p:grpSp>
      <p:sp>
        <p:nvSpPr>
          <p:cNvPr id="21" name="Freeform 21"/>
          <p:cNvSpPr/>
          <p:nvPr/>
        </p:nvSpPr>
        <p:spPr>
          <a:xfrm>
            <a:off x="16997119" y="693219"/>
            <a:ext cx="433631" cy="288907"/>
          </a:xfrm>
          <a:custGeom>
            <a:avLst/>
            <a:gdLst/>
            <a:ahLst/>
            <a:cxnLst/>
            <a:rect l="l" t="t" r="r" b="b"/>
            <a:pathLst>
              <a:path w="433631" h="288907">
                <a:moveTo>
                  <a:pt x="0" y="0"/>
                </a:moveTo>
                <a:lnTo>
                  <a:pt x="433631" y="0"/>
                </a:lnTo>
                <a:lnTo>
                  <a:pt x="433631" y="288906"/>
                </a:lnTo>
                <a:lnTo>
                  <a:pt x="0" y="288906"/>
                </a:lnTo>
                <a:lnTo>
                  <a:pt x="0" y="0"/>
                </a:lnTo>
                <a:close/>
              </a:path>
            </a:pathLst>
          </a:custGeom>
          <a:blipFill>
            <a:blip r:embed="rId12">
              <a:extLst>
                <a:ext uri="{96DAC541-7B7A-43D3-8B79-37D633B846F1}">
                  <asvg:svgBlip xmlns:asvg="http://schemas.microsoft.com/office/drawing/2016/SVG/main" xmlns="" r:embed="rId13"/>
                </a:ext>
              </a:extLst>
            </a:blip>
            <a:stretch>
              <a:fillRect/>
            </a:stretch>
          </a:blipFill>
        </p:spPr>
      </p:sp>
      <p:sp>
        <p:nvSpPr>
          <p:cNvPr id="22" name="TextBox 22"/>
          <p:cNvSpPr txBox="1"/>
          <p:nvPr/>
        </p:nvSpPr>
        <p:spPr>
          <a:xfrm>
            <a:off x="4267200" y="876300"/>
            <a:ext cx="12649199" cy="718145"/>
          </a:xfrm>
          <a:prstGeom prst="rect">
            <a:avLst/>
          </a:prstGeom>
        </p:spPr>
        <p:txBody>
          <a:bodyPr wrap="square" lIns="0" tIns="0" rIns="0" bIns="0" rtlCol="0" anchor="t">
            <a:spAutoFit/>
          </a:bodyPr>
          <a:lstStyle/>
          <a:p>
            <a:pPr>
              <a:lnSpc>
                <a:spcPts val="5567"/>
              </a:lnSpc>
            </a:pPr>
            <a:r>
              <a:rPr lang="en-US" sz="4800" b="1" spc="-67" dirty="0">
                <a:solidFill>
                  <a:srgbClr val="85C9B4"/>
                </a:solidFill>
                <a:latin typeface="Poppins Semi-Bold"/>
                <a:ea typeface="Poppins Semi-Bold"/>
                <a:cs typeface="Poppins Semi-Bold"/>
                <a:sym typeface="Poppins Semi-Bold"/>
              </a:rPr>
              <a:t>Applying the Six Components to COPD</a:t>
            </a:r>
          </a:p>
        </p:txBody>
      </p:sp>
      <p:sp>
        <p:nvSpPr>
          <p:cNvPr id="23" name="TextBox 23"/>
          <p:cNvSpPr txBox="1"/>
          <p:nvPr/>
        </p:nvSpPr>
        <p:spPr>
          <a:xfrm>
            <a:off x="7391400" y="1714500"/>
            <a:ext cx="10210800" cy="8309967"/>
          </a:xfrm>
          <a:prstGeom prst="rect">
            <a:avLst/>
          </a:prstGeom>
        </p:spPr>
        <p:txBody>
          <a:bodyPr wrap="square" lIns="0" tIns="0" rIns="0" bIns="0" rtlCol="0" anchor="t">
            <a:spAutoFit/>
          </a:bodyPr>
          <a:lstStyle/>
          <a:p>
            <a:pPr marL="342900" indent="-342900" algn="just">
              <a:lnSpc>
                <a:spcPct val="150000"/>
              </a:lnSpc>
              <a:buFont typeface="Wingdings" panose="05000000000000000000" pitchFamily="2" charset="2"/>
              <a:buChar char="Ø"/>
            </a:pPr>
            <a:r>
              <a:rPr lang="en-US" sz="2400" b="1" dirty="0">
                <a:latin typeface="Arial" panose="020B0604020202020204" pitchFamily="34" charset="0"/>
                <a:cs typeface="Arial" panose="020B0604020202020204" pitchFamily="34" charset="0"/>
              </a:rPr>
              <a:t>Shared </a:t>
            </a:r>
            <a:r>
              <a:rPr lang="en-US" sz="2400" b="1" dirty="0" smtClean="0">
                <a:latin typeface="Arial" panose="020B0604020202020204" pitchFamily="34" charset="0"/>
                <a:cs typeface="Arial" panose="020B0604020202020204" pitchFamily="34" charset="0"/>
              </a:rPr>
              <a:t>decision‑making: </a:t>
            </a:r>
            <a:r>
              <a:rPr lang="en-US" sz="2400" dirty="0" smtClean="0">
                <a:latin typeface="Arial" panose="020B0604020202020204" pitchFamily="34" charset="0"/>
                <a:cs typeface="Arial" panose="020B0604020202020204" pitchFamily="34" charset="0"/>
              </a:rPr>
              <a:t>Discuss </a:t>
            </a:r>
            <a:r>
              <a:rPr lang="en-US" sz="2400" dirty="0">
                <a:latin typeface="Arial" panose="020B0604020202020204" pitchFamily="34" charset="0"/>
                <a:cs typeface="Arial" panose="020B0604020202020204" pitchFamily="34" charset="0"/>
              </a:rPr>
              <a:t>maintenance therapy options and goals with COPD </a:t>
            </a:r>
            <a:r>
              <a:rPr lang="en-US" sz="2400" dirty="0" smtClean="0">
                <a:latin typeface="Arial" panose="020B0604020202020204" pitchFamily="34" charset="0"/>
                <a:cs typeface="Arial" panose="020B0604020202020204" pitchFamily="34" charset="0"/>
              </a:rPr>
              <a:t>patients (</a:t>
            </a:r>
            <a:r>
              <a:rPr lang="en-US" sz="2400" dirty="0">
                <a:latin typeface="Arial" panose="020B0604020202020204" pitchFamily="34" charset="0"/>
                <a:cs typeface="Arial" panose="020B0604020202020204" pitchFamily="34" charset="0"/>
              </a:rPr>
              <a:t>NHS England, 2026).</a:t>
            </a:r>
          </a:p>
          <a:p>
            <a:pPr marL="342900" indent="-342900" algn="just">
              <a:lnSpc>
                <a:spcPct val="150000"/>
              </a:lnSpc>
              <a:buFont typeface="Wingdings" panose="05000000000000000000" pitchFamily="2" charset="2"/>
              <a:buChar char="Ø"/>
            </a:pPr>
            <a:r>
              <a:rPr lang="en-US" sz="2400" b="1" dirty="0">
                <a:latin typeface="Arial" panose="020B0604020202020204" pitchFamily="34" charset="0"/>
                <a:cs typeface="Arial" panose="020B0604020202020204" pitchFamily="34" charset="0"/>
              </a:rPr>
              <a:t>Care and support </a:t>
            </a:r>
            <a:r>
              <a:rPr lang="en-US" sz="2400" b="1" dirty="0" smtClean="0">
                <a:latin typeface="Arial" panose="020B0604020202020204" pitchFamily="34" charset="0"/>
                <a:cs typeface="Arial" panose="020B0604020202020204" pitchFamily="34" charset="0"/>
              </a:rPr>
              <a:t>planning: </a:t>
            </a:r>
            <a:r>
              <a:rPr lang="en-US" sz="2400" dirty="0" smtClean="0">
                <a:latin typeface="Arial" panose="020B0604020202020204" pitchFamily="34" charset="0"/>
                <a:cs typeface="Arial" panose="020B0604020202020204" pitchFamily="34" charset="0"/>
              </a:rPr>
              <a:t>Develop </a:t>
            </a:r>
            <a:r>
              <a:rPr lang="en-US" sz="2400" dirty="0">
                <a:latin typeface="Arial" panose="020B0604020202020204" pitchFamily="34" charset="0"/>
                <a:cs typeface="Arial" panose="020B0604020202020204" pitchFamily="34" charset="0"/>
              </a:rPr>
              <a:t>tailored plans including exacerbation action plans, vaccinations and rehab </a:t>
            </a:r>
            <a:r>
              <a:rPr lang="en-US" sz="2400" dirty="0" smtClean="0">
                <a:latin typeface="Arial" panose="020B0604020202020204" pitchFamily="34" charset="0"/>
                <a:cs typeface="Arial" panose="020B0604020202020204" pitchFamily="34" charset="0"/>
              </a:rPr>
              <a:t>referrals(NICE</a:t>
            </a:r>
            <a:r>
              <a:rPr lang="en-US" sz="2400" dirty="0">
                <a:latin typeface="Arial" panose="020B0604020202020204" pitchFamily="34" charset="0"/>
                <a:cs typeface="Arial" panose="020B0604020202020204" pitchFamily="34" charset="0"/>
              </a:rPr>
              <a:t>, 2023).</a:t>
            </a:r>
          </a:p>
          <a:p>
            <a:pPr marL="342900" indent="-342900" algn="just">
              <a:lnSpc>
                <a:spcPct val="150000"/>
              </a:lnSpc>
              <a:buFont typeface="Wingdings" panose="05000000000000000000" pitchFamily="2" charset="2"/>
              <a:buChar char="Ø"/>
            </a:pPr>
            <a:r>
              <a:rPr lang="en-US" sz="2400" b="1" dirty="0" smtClean="0">
                <a:latin typeface="Arial" panose="020B0604020202020204" pitchFamily="34" charset="0"/>
                <a:cs typeface="Arial" panose="020B0604020202020204" pitchFamily="34" charset="0"/>
              </a:rPr>
              <a:t>Choice: </a:t>
            </a:r>
            <a:r>
              <a:rPr lang="en-US" sz="2400" dirty="0" smtClean="0">
                <a:latin typeface="Arial" panose="020B0604020202020204" pitchFamily="34" charset="0"/>
                <a:cs typeface="Arial" panose="020B0604020202020204" pitchFamily="34" charset="0"/>
              </a:rPr>
              <a:t>Inform </a:t>
            </a:r>
            <a:r>
              <a:rPr lang="en-US" sz="2400" dirty="0">
                <a:latin typeface="Arial" panose="020B0604020202020204" pitchFamily="34" charset="0"/>
                <a:cs typeface="Arial" panose="020B0604020202020204" pitchFamily="34" charset="0"/>
              </a:rPr>
              <a:t>patients of available services including community‑based </a:t>
            </a:r>
            <a:r>
              <a:rPr lang="en-US" sz="2400" dirty="0" smtClean="0">
                <a:latin typeface="Arial" panose="020B0604020202020204" pitchFamily="34" charset="0"/>
                <a:cs typeface="Arial" panose="020B0604020202020204" pitchFamily="34" charset="0"/>
              </a:rPr>
              <a:t>programmed (NHS </a:t>
            </a:r>
            <a:r>
              <a:rPr lang="en-US" sz="2400" dirty="0">
                <a:latin typeface="Arial" panose="020B0604020202020204" pitchFamily="34" charset="0"/>
                <a:cs typeface="Arial" panose="020B0604020202020204" pitchFamily="34" charset="0"/>
              </a:rPr>
              <a:t>England, 2026).</a:t>
            </a:r>
          </a:p>
          <a:p>
            <a:pPr marL="342900" indent="-342900" algn="just">
              <a:lnSpc>
                <a:spcPct val="150000"/>
              </a:lnSpc>
              <a:buFont typeface="Wingdings" panose="05000000000000000000" pitchFamily="2" charset="2"/>
              <a:buChar char="Ø"/>
            </a:pPr>
            <a:r>
              <a:rPr lang="en-US" sz="2400" b="1" dirty="0">
                <a:latin typeface="Arial" panose="020B0604020202020204" pitchFamily="34" charset="0"/>
                <a:cs typeface="Arial" panose="020B0604020202020204" pitchFamily="34" charset="0"/>
              </a:rPr>
              <a:t>Social prescribing &amp; community </a:t>
            </a:r>
            <a:r>
              <a:rPr lang="en-US" sz="2400" b="1" dirty="0" smtClean="0">
                <a:latin typeface="Arial" panose="020B0604020202020204" pitchFamily="34" charset="0"/>
                <a:cs typeface="Arial" panose="020B0604020202020204" pitchFamily="34" charset="0"/>
              </a:rPr>
              <a:t>support: </a:t>
            </a:r>
            <a:r>
              <a:rPr lang="en-US" sz="2400" dirty="0" smtClean="0">
                <a:latin typeface="Arial" panose="020B0604020202020204" pitchFamily="34" charset="0"/>
                <a:cs typeface="Arial" panose="020B0604020202020204" pitchFamily="34" charset="0"/>
              </a:rPr>
              <a:t>Refer </a:t>
            </a:r>
            <a:r>
              <a:rPr lang="en-US" sz="2400" dirty="0">
                <a:latin typeface="Arial" panose="020B0604020202020204" pitchFamily="34" charset="0"/>
                <a:cs typeface="Arial" panose="020B0604020202020204" pitchFamily="34" charset="0"/>
              </a:rPr>
              <a:t>to smoking cessation groups, breathing exercises, exercise </a:t>
            </a:r>
            <a:r>
              <a:rPr lang="en-US" sz="2400" dirty="0" smtClean="0">
                <a:latin typeface="Arial" panose="020B0604020202020204" pitchFamily="34" charset="0"/>
                <a:cs typeface="Arial" panose="020B0604020202020204" pitchFamily="34" charset="0"/>
              </a:rPr>
              <a:t>classes (</a:t>
            </a:r>
            <a:r>
              <a:rPr lang="en-US" sz="2400" dirty="0">
                <a:latin typeface="Arial" panose="020B0604020202020204" pitchFamily="34" charset="0"/>
                <a:cs typeface="Arial" panose="020B0604020202020204" pitchFamily="34" charset="0"/>
              </a:rPr>
              <a:t>WHO, 2024).</a:t>
            </a:r>
          </a:p>
          <a:p>
            <a:pPr marL="342900" indent="-342900" algn="just">
              <a:lnSpc>
                <a:spcPct val="150000"/>
              </a:lnSpc>
              <a:buFont typeface="Wingdings" panose="05000000000000000000" pitchFamily="2" charset="2"/>
              <a:buChar char="Ø"/>
            </a:pPr>
            <a:r>
              <a:rPr lang="en-US" sz="2400" b="1" dirty="0">
                <a:latin typeface="Arial" panose="020B0604020202020204" pitchFamily="34" charset="0"/>
                <a:cs typeface="Arial" panose="020B0604020202020204" pitchFamily="34" charset="0"/>
              </a:rPr>
              <a:t>Supported </a:t>
            </a:r>
            <a:r>
              <a:rPr lang="en-US" sz="2400" b="1" dirty="0" smtClean="0">
                <a:latin typeface="Arial" panose="020B0604020202020204" pitchFamily="34" charset="0"/>
                <a:cs typeface="Arial" panose="020B0604020202020204" pitchFamily="34" charset="0"/>
              </a:rPr>
              <a:t>self‑management: </a:t>
            </a:r>
            <a:r>
              <a:rPr lang="en-US" sz="2400" dirty="0" smtClean="0">
                <a:latin typeface="Arial" panose="020B0604020202020204" pitchFamily="34" charset="0"/>
                <a:cs typeface="Arial" panose="020B0604020202020204" pitchFamily="34" charset="0"/>
              </a:rPr>
              <a:t>Train </a:t>
            </a:r>
            <a:r>
              <a:rPr lang="en-US" sz="2400" dirty="0">
                <a:latin typeface="Arial" panose="020B0604020202020204" pitchFamily="34" charset="0"/>
                <a:cs typeface="Arial" panose="020B0604020202020204" pitchFamily="34" charset="0"/>
              </a:rPr>
              <a:t>patients on inhaler technique and daily symptom monitoring, which reduces emergency appointments and admissions (NHS England supported self‑management framework) (NHS England, 2026).</a:t>
            </a:r>
          </a:p>
          <a:p>
            <a:pPr marL="342900" indent="-342900" algn="just">
              <a:lnSpc>
                <a:spcPct val="150000"/>
              </a:lnSpc>
              <a:buFont typeface="Wingdings" panose="05000000000000000000" pitchFamily="2" charset="2"/>
              <a:buChar char="Ø"/>
            </a:pPr>
            <a:r>
              <a:rPr lang="en-US" sz="2400" b="1" dirty="0">
                <a:latin typeface="Arial" panose="020B0604020202020204" pitchFamily="34" charset="0"/>
                <a:cs typeface="Arial" panose="020B0604020202020204" pitchFamily="34" charset="0"/>
              </a:rPr>
              <a:t>Personal health </a:t>
            </a:r>
            <a:r>
              <a:rPr lang="en-US" sz="2400" b="1" dirty="0" smtClean="0">
                <a:latin typeface="Arial" panose="020B0604020202020204" pitchFamily="34" charset="0"/>
                <a:cs typeface="Arial" panose="020B0604020202020204" pitchFamily="34" charset="0"/>
              </a:rPr>
              <a:t>budgets: </a:t>
            </a:r>
            <a:r>
              <a:rPr lang="en-US" sz="2400" dirty="0" smtClean="0">
                <a:latin typeface="Arial" panose="020B0604020202020204" pitchFamily="34" charset="0"/>
                <a:cs typeface="Arial" panose="020B0604020202020204" pitchFamily="34" charset="0"/>
              </a:rPr>
              <a:t>For </a:t>
            </a:r>
            <a:r>
              <a:rPr lang="en-US" sz="2400" dirty="0">
                <a:latin typeface="Arial" panose="020B0604020202020204" pitchFamily="34" charset="0"/>
                <a:cs typeface="Arial" panose="020B0604020202020204" pitchFamily="34" charset="0"/>
              </a:rPr>
              <a:t>complex cases, budgets may fund supportive devices or community‑based </a:t>
            </a:r>
            <a:r>
              <a:rPr lang="en-US" sz="2400" dirty="0" err="1">
                <a:latin typeface="Arial" panose="020B0604020202020204" pitchFamily="34" charset="0"/>
                <a:cs typeface="Arial" panose="020B0604020202020204" pitchFamily="34" charset="0"/>
              </a:rPr>
              <a:t>programmes</a:t>
            </a:r>
            <a:r>
              <a:rPr lang="en-US" sz="2400" dirty="0">
                <a:latin typeface="Arial" panose="020B0604020202020204" pitchFamily="34" charset="0"/>
                <a:cs typeface="Arial" panose="020B0604020202020204" pitchFamily="34" charset="0"/>
              </a:rPr>
              <a:t> aligned with </a:t>
            </a:r>
            <a:r>
              <a:rPr lang="en-US" sz="2400" dirty="0" smtClean="0">
                <a:latin typeface="Arial" panose="020B0604020202020204" pitchFamily="34" charset="0"/>
                <a:cs typeface="Arial" panose="020B0604020202020204" pitchFamily="34" charset="0"/>
              </a:rPr>
              <a:t>goals (</a:t>
            </a:r>
            <a:r>
              <a:rPr lang="en-US" sz="2400" dirty="0">
                <a:latin typeface="Arial" panose="020B0604020202020204" pitchFamily="34" charset="0"/>
                <a:cs typeface="Arial" panose="020B0604020202020204" pitchFamily="34" charset="0"/>
              </a:rPr>
              <a:t>NHS England, 2026)</a:t>
            </a:r>
            <a:r>
              <a:rPr lang="en-US" sz="2000" dirty="0" smtClean="0">
                <a:latin typeface="Arial" panose="020B0604020202020204" pitchFamily="34" charset="0"/>
                <a:cs typeface="Arial" panose="020B0604020202020204" pitchFamily="34" charset="0"/>
              </a:rPr>
              <a:t>. </a:t>
            </a:r>
            <a:endParaRPr lang="en-US" sz="2000" dirty="0">
              <a:latin typeface="Arial" panose="020B0604020202020204" pitchFamily="34" charset="0"/>
              <a:cs typeface="Arial" panose="020B0604020202020204" pitchFamily="34" charset="0"/>
            </a:endParaRPr>
          </a:p>
        </p:txBody>
      </p:sp>
      <p:sp>
        <p:nvSpPr>
          <p:cNvPr id="24" name="Freeform 24"/>
          <p:cNvSpPr/>
          <p:nvPr/>
        </p:nvSpPr>
        <p:spPr>
          <a:xfrm rot="-1175460">
            <a:off x="11182702" y="7484281"/>
            <a:ext cx="3905319" cy="4114800"/>
          </a:xfrm>
          <a:custGeom>
            <a:avLst/>
            <a:gdLst/>
            <a:ahLst/>
            <a:cxnLst/>
            <a:rect l="l" t="t" r="r" b="b"/>
            <a:pathLst>
              <a:path w="3905319" h="4114800">
                <a:moveTo>
                  <a:pt x="0" y="0"/>
                </a:moveTo>
                <a:lnTo>
                  <a:pt x="3905319" y="0"/>
                </a:lnTo>
                <a:lnTo>
                  <a:pt x="3905319" y="4114800"/>
                </a:lnTo>
                <a:lnTo>
                  <a:pt x="0" y="4114800"/>
                </a:lnTo>
                <a:lnTo>
                  <a:pt x="0" y="0"/>
                </a:lnTo>
                <a:close/>
              </a:path>
            </a:pathLst>
          </a:custGeom>
          <a:blipFill>
            <a:blip r:embed="rId14">
              <a:alphaModFix amt="19999"/>
              <a:extLst>
                <a:ext uri="{96DAC541-7B7A-43D3-8B79-37D633B846F1}">
                  <asvg:svgBlip xmlns:asvg="http://schemas.microsoft.com/office/drawing/2016/SVG/main" xmlns="" r:embed="rId15"/>
                </a:ext>
              </a:extLst>
            </a:blip>
            <a:stretch>
              <a:fillRect/>
            </a:stretch>
          </a:blipFill>
        </p:spPr>
      </p:sp>
      <p:pic>
        <p:nvPicPr>
          <p:cNvPr id="6" name="Picture 5"/>
          <p:cNvPicPr>
            <a:picLocks noChangeAspect="1"/>
          </p:cNvPicPr>
          <p:nvPr/>
        </p:nvPicPr>
        <p:blipFill>
          <a:blip r:embed="rId16"/>
          <a:stretch>
            <a:fillRect/>
          </a:stretch>
        </p:blipFill>
        <p:spPr>
          <a:xfrm>
            <a:off x="0" y="1790700"/>
            <a:ext cx="7162800" cy="7543800"/>
          </a:xfrm>
          <a:prstGeom prst="rect">
            <a:avLst/>
          </a:prstGeom>
        </p:spPr>
      </p:pic>
      <p:sp>
        <p:nvSpPr>
          <p:cNvPr id="7" name="Rectangle 6"/>
          <p:cNvSpPr/>
          <p:nvPr/>
        </p:nvSpPr>
        <p:spPr>
          <a:xfrm>
            <a:off x="533400" y="9410700"/>
            <a:ext cx="5486400" cy="400110"/>
          </a:xfrm>
          <a:prstGeom prst="rect">
            <a:avLst/>
          </a:prstGeom>
        </p:spPr>
        <p:txBody>
          <a:bodyPr wrap="square">
            <a:spAutoFit/>
          </a:bodyPr>
          <a:lstStyle/>
          <a:p>
            <a:pPr lvl="0"/>
            <a:r>
              <a:rPr lang="en-GB" sz="2000" b="1" dirty="0">
                <a:solidFill>
                  <a:prstClr val="black"/>
                </a:solidFill>
                <a:latin typeface="Poppins" panose="020B0604020202020204" charset="0"/>
                <a:cs typeface="Poppins" panose="020B0604020202020204" charset="0"/>
              </a:rPr>
              <a:t>Sources- NHS England (2025). </a:t>
            </a:r>
          </a:p>
        </p:txBody>
      </p:sp>
    </p:spTree>
    <p:extLst>
      <p:ext uri="{BB962C8B-B14F-4D97-AF65-F5344CB8AC3E}">
        <p14:creationId xmlns:p14="http://schemas.microsoft.com/office/powerpoint/2010/main" val="282784759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931620" flipH="1">
            <a:off x="5277259" y="-6466118"/>
            <a:ext cx="5404519" cy="10214726"/>
          </a:xfrm>
          <a:custGeom>
            <a:avLst/>
            <a:gdLst/>
            <a:ahLst/>
            <a:cxnLst/>
            <a:rect l="l" t="t" r="r" b="b"/>
            <a:pathLst>
              <a:path w="5404519" h="10214726">
                <a:moveTo>
                  <a:pt x="5404519" y="0"/>
                </a:moveTo>
                <a:lnTo>
                  <a:pt x="0" y="0"/>
                </a:lnTo>
                <a:lnTo>
                  <a:pt x="0" y="10214726"/>
                </a:lnTo>
                <a:lnTo>
                  <a:pt x="5404519" y="10214726"/>
                </a:lnTo>
                <a:lnTo>
                  <a:pt x="5404519" y="0"/>
                </a:lnTo>
                <a:close/>
              </a:path>
            </a:pathLst>
          </a:custGeom>
          <a:blipFill>
            <a:blip r:embed="rId3">
              <a:alphaModFix amt="50000"/>
              <a:extLst>
                <a:ext uri="{96DAC541-7B7A-43D3-8B79-37D633B846F1}">
                  <asvg:svgBlip xmlns:asvg="http://schemas.microsoft.com/office/drawing/2016/SVG/main" xmlns="" r:embed="rId4"/>
                </a:ext>
              </a:extLst>
            </a:blip>
            <a:stretch>
              <a:fillRect/>
            </a:stretch>
          </a:blipFill>
        </p:spPr>
      </p:sp>
      <p:grpSp>
        <p:nvGrpSpPr>
          <p:cNvPr id="3" name="Group 3"/>
          <p:cNvGrpSpPr/>
          <p:nvPr/>
        </p:nvGrpSpPr>
        <p:grpSpPr>
          <a:xfrm>
            <a:off x="12649200" y="-1562100"/>
            <a:ext cx="7847157" cy="7847157"/>
            <a:chOff x="0" y="0"/>
            <a:chExt cx="812800" cy="812800"/>
          </a:xfrm>
        </p:grpSpPr>
        <p:sp>
          <p:nvSpPr>
            <p:cNvPr id="4" name="Freeform 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5C9B4"/>
            </a:solidFill>
            <a:ln cap="sq">
              <a:noFill/>
              <a:prstDash val="solid"/>
              <a:miter/>
            </a:ln>
          </p:spPr>
        </p:sp>
        <p:sp>
          <p:nvSpPr>
            <p:cNvPr id="5" name="TextBox 5"/>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10" name="Freeform 10"/>
          <p:cNvSpPr/>
          <p:nvPr/>
        </p:nvSpPr>
        <p:spPr>
          <a:xfrm rot="-823344">
            <a:off x="1104594" y="8474105"/>
            <a:ext cx="920651" cy="920651"/>
          </a:xfrm>
          <a:custGeom>
            <a:avLst/>
            <a:gdLst/>
            <a:ahLst/>
            <a:cxnLst/>
            <a:rect l="l" t="t" r="r" b="b"/>
            <a:pathLst>
              <a:path w="920651" h="920651">
                <a:moveTo>
                  <a:pt x="0" y="0"/>
                </a:moveTo>
                <a:lnTo>
                  <a:pt x="920650" y="0"/>
                </a:lnTo>
                <a:lnTo>
                  <a:pt x="920650" y="920651"/>
                </a:lnTo>
                <a:lnTo>
                  <a:pt x="0" y="920651"/>
                </a:lnTo>
                <a:lnTo>
                  <a:pt x="0" y="0"/>
                </a:lnTo>
                <a:close/>
              </a:path>
            </a:pathLst>
          </a:custGeom>
          <a:blipFill>
            <a:blip r:embed="rId5">
              <a:extLst>
                <a:ext uri="{96DAC541-7B7A-43D3-8B79-37D633B846F1}">
                  <asvg:svgBlip xmlns:asvg="http://schemas.microsoft.com/office/drawing/2016/SVG/main" xmlns="" r:embed="rId8"/>
                </a:ext>
              </a:extLst>
            </a:blip>
            <a:stretch>
              <a:fillRect/>
            </a:stretch>
          </a:blipFill>
        </p:spPr>
      </p:sp>
      <p:sp>
        <p:nvSpPr>
          <p:cNvPr id="11" name="Freeform 11"/>
          <p:cNvSpPr/>
          <p:nvPr/>
        </p:nvSpPr>
        <p:spPr>
          <a:xfrm rot="-823344">
            <a:off x="910693" y="8794041"/>
            <a:ext cx="920651" cy="920651"/>
          </a:xfrm>
          <a:custGeom>
            <a:avLst/>
            <a:gdLst/>
            <a:ahLst/>
            <a:cxnLst/>
            <a:rect l="l" t="t" r="r" b="b"/>
            <a:pathLst>
              <a:path w="920651" h="920651">
                <a:moveTo>
                  <a:pt x="0" y="0"/>
                </a:moveTo>
                <a:lnTo>
                  <a:pt x="920650" y="0"/>
                </a:lnTo>
                <a:lnTo>
                  <a:pt x="920650" y="920651"/>
                </a:lnTo>
                <a:lnTo>
                  <a:pt x="0" y="920651"/>
                </a:lnTo>
                <a:lnTo>
                  <a:pt x="0" y="0"/>
                </a:lnTo>
                <a:close/>
              </a:path>
            </a:pathLst>
          </a:custGeom>
          <a:blipFill>
            <a:blip r:embed="rId9">
              <a:extLst>
                <a:ext uri="{96DAC541-7B7A-43D3-8B79-37D633B846F1}">
                  <asvg:svgBlip xmlns:asvg="http://schemas.microsoft.com/office/drawing/2016/SVG/main" xmlns="" r:embed="rId10"/>
                </a:ext>
              </a:extLst>
            </a:blip>
            <a:stretch>
              <a:fillRect/>
            </a:stretch>
          </a:blipFill>
        </p:spPr>
      </p:sp>
      <p:grpSp>
        <p:nvGrpSpPr>
          <p:cNvPr id="12" name="Group 12"/>
          <p:cNvGrpSpPr/>
          <p:nvPr/>
        </p:nvGrpSpPr>
        <p:grpSpPr>
          <a:xfrm>
            <a:off x="7679121" y="6326980"/>
            <a:ext cx="474357" cy="474357"/>
            <a:chOff x="0" y="0"/>
            <a:chExt cx="812800" cy="812800"/>
          </a:xfrm>
        </p:grpSpPr>
        <p:sp>
          <p:nvSpPr>
            <p:cNvPr id="13" name="Freeform 1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ED665"/>
            </a:solidFill>
          </p:spPr>
        </p:sp>
        <p:sp>
          <p:nvSpPr>
            <p:cNvPr id="14" name="TextBox 14"/>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grpSp>
        <p:nvGrpSpPr>
          <p:cNvPr id="15" name="Group 15"/>
          <p:cNvGrpSpPr/>
          <p:nvPr/>
        </p:nvGrpSpPr>
        <p:grpSpPr>
          <a:xfrm>
            <a:off x="11267812" y="1182423"/>
            <a:ext cx="300229" cy="300229"/>
            <a:chOff x="0" y="0"/>
            <a:chExt cx="812800" cy="812800"/>
          </a:xfrm>
        </p:grpSpPr>
        <p:sp>
          <p:nvSpPr>
            <p:cNvPr id="16" name="Freeform 1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ED665"/>
            </a:solidFill>
          </p:spPr>
        </p:sp>
        <p:sp>
          <p:nvSpPr>
            <p:cNvPr id="17" name="TextBox 17"/>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18" name="Freeform 18"/>
          <p:cNvSpPr/>
          <p:nvPr/>
        </p:nvSpPr>
        <p:spPr>
          <a:xfrm>
            <a:off x="852735" y="719851"/>
            <a:ext cx="358463" cy="235643"/>
          </a:xfrm>
          <a:custGeom>
            <a:avLst/>
            <a:gdLst/>
            <a:ahLst/>
            <a:cxnLst/>
            <a:rect l="l" t="t" r="r" b="b"/>
            <a:pathLst>
              <a:path w="358463" h="235643">
                <a:moveTo>
                  <a:pt x="0" y="0"/>
                </a:moveTo>
                <a:lnTo>
                  <a:pt x="358463" y="0"/>
                </a:lnTo>
                <a:lnTo>
                  <a:pt x="358463" y="235643"/>
                </a:lnTo>
                <a:lnTo>
                  <a:pt x="0" y="235643"/>
                </a:lnTo>
                <a:lnTo>
                  <a:pt x="0" y="0"/>
                </a:lnTo>
                <a:close/>
              </a:path>
            </a:pathLst>
          </a:custGeom>
          <a:blipFill>
            <a:blip r:embed="rId11">
              <a:extLst>
                <a:ext uri="{96DAC541-7B7A-43D3-8B79-37D633B846F1}">
                  <asvg:svgBlip xmlns:asvg="http://schemas.microsoft.com/office/drawing/2016/SVG/main" xmlns="" r:embed="rId12"/>
                </a:ext>
              </a:extLst>
            </a:blip>
            <a:stretch>
              <a:fillRect/>
            </a:stretch>
          </a:blipFill>
        </p:spPr>
      </p:sp>
      <p:sp>
        <p:nvSpPr>
          <p:cNvPr id="19" name="TextBox 19"/>
          <p:cNvSpPr txBox="1"/>
          <p:nvPr/>
        </p:nvSpPr>
        <p:spPr>
          <a:xfrm>
            <a:off x="1297225" y="691276"/>
            <a:ext cx="1022123" cy="264218"/>
          </a:xfrm>
          <a:prstGeom prst="rect">
            <a:avLst/>
          </a:prstGeom>
        </p:spPr>
        <p:txBody>
          <a:bodyPr lIns="0" tIns="0" rIns="0" bIns="0" rtlCol="0" anchor="t">
            <a:spAutoFit/>
          </a:bodyPr>
          <a:lstStyle/>
          <a:p>
            <a:pPr algn="l">
              <a:lnSpc>
                <a:spcPts val="2240"/>
              </a:lnSpc>
              <a:spcBef>
                <a:spcPct val="0"/>
              </a:spcBef>
            </a:pPr>
            <a:r>
              <a:rPr lang="en-US" sz="1600" b="1" spc="-64">
                <a:solidFill>
                  <a:srgbClr val="171C20"/>
                </a:solidFill>
                <a:latin typeface="Montserrat Bold"/>
                <a:ea typeface="Montserrat Bold"/>
                <a:cs typeface="Montserrat Bold"/>
                <a:sym typeface="Montserrat Bold"/>
              </a:rPr>
              <a:t>Fauget</a:t>
            </a:r>
          </a:p>
        </p:txBody>
      </p:sp>
      <p:grpSp>
        <p:nvGrpSpPr>
          <p:cNvPr id="20" name="Group 20"/>
          <p:cNvGrpSpPr/>
          <p:nvPr/>
        </p:nvGrpSpPr>
        <p:grpSpPr>
          <a:xfrm>
            <a:off x="2036025" y="872188"/>
            <a:ext cx="39377" cy="39377"/>
            <a:chOff x="0" y="0"/>
            <a:chExt cx="812800" cy="812800"/>
          </a:xfrm>
        </p:grpSpPr>
        <p:sp>
          <p:nvSpPr>
            <p:cNvPr id="21" name="Freeform 21"/>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5C9B4"/>
            </a:solidFill>
          </p:spPr>
        </p:sp>
        <p:sp>
          <p:nvSpPr>
            <p:cNvPr id="22" name="TextBox 22"/>
            <p:cNvSpPr txBox="1"/>
            <p:nvPr/>
          </p:nvSpPr>
          <p:spPr>
            <a:xfrm>
              <a:off x="76200" y="38100"/>
              <a:ext cx="660400" cy="698500"/>
            </a:xfrm>
            <a:prstGeom prst="rect">
              <a:avLst/>
            </a:prstGeom>
          </p:spPr>
          <p:txBody>
            <a:bodyPr lIns="74078" tIns="74078" rIns="74078" bIns="74078" rtlCol="0" anchor="ctr"/>
            <a:lstStyle/>
            <a:p>
              <a:pPr algn="ctr">
                <a:lnSpc>
                  <a:spcPts val="2659"/>
                </a:lnSpc>
              </a:pPr>
              <a:endParaRPr/>
            </a:p>
          </p:txBody>
        </p:sp>
      </p:grpSp>
      <p:sp>
        <p:nvSpPr>
          <p:cNvPr id="23" name="Freeform 23"/>
          <p:cNvSpPr/>
          <p:nvPr/>
        </p:nvSpPr>
        <p:spPr>
          <a:xfrm>
            <a:off x="16997119" y="693219"/>
            <a:ext cx="433631" cy="288907"/>
          </a:xfrm>
          <a:custGeom>
            <a:avLst/>
            <a:gdLst/>
            <a:ahLst/>
            <a:cxnLst/>
            <a:rect l="l" t="t" r="r" b="b"/>
            <a:pathLst>
              <a:path w="433631" h="288907">
                <a:moveTo>
                  <a:pt x="0" y="0"/>
                </a:moveTo>
                <a:lnTo>
                  <a:pt x="433631" y="0"/>
                </a:lnTo>
                <a:lnTo>
                  <a:pt x="433631" y="288906"/>
                </a:lnTo>
                <a:lnTo>
                  <a:pt x="0" y="288906"/>
                </a:lnTo>
                <a:lnTo>
                  <a:pt x="0" y="0"/>
                </a:lnTo>
                <a:close/>
              </a:path>
            </a:pathLst>
          </a:custGeom>
          <a:blipFill>
            <a:blip r:embed="rId13">
              <a:extLst>
                <a:ext uri="{96DAC541-7B7A-43D3-8B79-37D633B846F1}">
                  <asvg:svgBlip xmlns:asvg="http://schemas.microsoft.com/office/drawing/2016/SVG/main" xmlns="" r:embed="rId14"/>
                </a:ext>
              </a:extLst>
            </a:blip>
            <a:stretch>
              <a:fillRect/>
            </a:stretch>
          </a:blipFill>
        </p:spPr>
      </p:sp>
      <p:sp>
        <p:nvSpPr>
          <p:cNvPr id="24" name="TextBox 24"/>
          <p:cNvSpPr txBox="1"/>
          <p:nvPr/>
        </p:nvSpPr>
        <p:spPr>
          <a:xfrm>
            <a:off x="1143000" y="1409700"/>
            <a:ext cx="9448800" cy="1436291"/>
          </a:xfrm>
          <a:prstGeom prst="rect">
            <a:avLst/>
          </a:prstGeom>
        </p:spPr>
        <p:txBody>
          <a:bodyPr wrap="square" lIns="0" tIns="0" rIns="0" bIns="0" rtlCol="0" anchor="t">
            <a:spAutoFit/>
          </a:bodyPr>
          <a:lstStyle/>
          <a:p>
            <a:pPr>
              <a:lnSpc>
                <a:spcPts val="5567"/>
              </a:lnSpc>
            </a:pPr>
            <a:r>
              <a:rPr lang="en-US" sz="4800" b="1" spc="-67" dirty="0">
                <a:solidFill>
                  <a:srgbClr val="85C9B4"/>
                </a:solidFill>
                <a:latin typeface="Poppins Semi-Bold"/>
                <a:ea typeface="Poppins Semi-Bold"/>
                <a:cs typeface="Poppins Semi-Bold"/>
                <a:sym typeface="Poppins Semi-Bold"/>
              </a:rPr>
              <a:t>Critical Evaluation of COPD Care</a:t>
            </a:r>
          </a:p>
        </p:txBody>
      </p:sp>
      <p:sp>
        <p:nvSpPr>
          <p:cNvPr id="25" name="TextBox 25"/>
          <p:cNvSpPr txBox="1"/>
          <p:nvPr/>
        </p:nvSpPr>
        <p:spPr>
          <a:xfrm>
            <a:off x="1524000" y="3009900"/>
            <a:ext cx="7391400" cy="5447645"/>
          </a:xfrm>
          <a:prstGeom prst="rect">
            <a:avLst/>
          </a:prstGeom>
        </p:spPr>
        <p:txBody>
          <a:bodyPr wrap="square" lIns="0" tIns="0" rIns="0" bIns="0" rtlCol="0" anchor="t">
            <a:spAutoFit/>
          </a:bodyPr>
          <a:lstStyle/>
          <a:p>
            <a:pPr marL="342900" indent="-342900" algn="just">
              <a:lnSpc>
                <a:spcPct val="150000"/>
              </a:lnSpc>
              <a:buFont typeface="Wingdings" panose="05000000000000000000" pitchFamily="2" charset="2"/>
              <a:buChar char="Ø"/>
            </a:pPr>
            <a:r>
              <a:rPr lang="en-US" sz="2400" b="1" dirty="0">
                <a:solidFill>
                  <a:srgbClr val="171C20"/>
                </a:solidFill>
                <a:latin typeface="Poppins"/>
                <a:ea typeface="Poppins"/>
                <a:cs typeface="Poppins"/>
                <a:sym typeface="Poppins"/>
              </a:rPr>
              <a:t>Current COPD care improves symptom control but remains uneven across regions</a:t>
            </a:r>
            <a:r>
              <a:rPr lang="en-US" sz="2400" b="1" dirty="0" smtClean="0">
                <a:solidFill>
                  <a:srgbClr val="171C20"/>
                </a:solidFill>
                <a:latin typeface="Poppins"/>
                <a:ea typeface="Poppins"/>
                <a:cs typeface="Poppins"/>
                <a:sym typeface="Poppins"/>
              </a:rPr>
              <a:t>.</a:t>
            </a:r>
          </a:p>
          <a:p>
            <a:pPr marL="342900" indent="-342900" algn="just">
              <a:lnSpc>
                <a:spcPct val="150000"/>
              </a:lnSpc>
              <a:buFont typeface="Wingdings" panose="05000000000000000000" pitchFamily="2" charset="2"/>
              <a:buChar char="Ø"/>
            </a:pPr>
            <a:r>
              <a:rPr lang="en-US" sz="2400" b="1" dirty="0" smtClean="0">
                <a:solidFill>
                  <a:srgbClr val="171C20"/>
                </a:solidFill>
                <a:latin typeface="Poppins"/>
                <a:ea typeface="Poppins"/>
                <a:cs typeface="Poppins"/>
                <a:sym typeface="Poppins"/>
              </a:rPr>
              <a:t>Delayed </a:t>
            </a:r>
            <a:r>
              <a:rPr lang="en-US" sz="2400" b="1" dirty="0">
                <a:solidFill>
                  <a:srgbClr val="171C20"/>
                </a:solidFill>
                <a:latin typeface="Poppins"/>
                <a:ea typeface="Poppins"/>
                <a:cs typeface="Poppins"/>
                <a:sym typeface="Poppins"/>
              </a:rPr>
              <a:t>diagnosis often leads to advanced disease before treatment begins</a:t>
            </a:r>
            <a:r>
              <a:rPr lang="en-US" sz="2400" b="1" dirty="0" smtClean="0">
                <a:solidFill>
                  <a:srgbClr val="171C20"/>
                </a:solidFill>
                <a:latin typeface="Poppins"/>
                <a:ea typeface="Poppins"/>
                <a:cs typeface="Poppins"/>
                <a:sym typeface="Poppins"/>
              </a:rPr>
              <a:t>.</a:t>
            </a:r>
          </a:p>
          <a:p>
            <a:pPr marL="342900" indent="-342900" algn="just">
              <a:lnSpc>
                <a:spcPct val="150000"/>
              </a:lnSpc>
              <a:buFont typeface="Wingdings" panose="05000000000000000000" pitchFamily="2" charset="2"/>
              <a:buChar char="Ø"/>
            </a:pPr>
            <a:r>
              <a:rPr lang="en-US" sz="2400" b="1" dirty="0" err="1" smtClean="0">
                <a:solidFill>
                  <a:srgbClr val="171C20"/>
                </a:solidFill>
                <a:latin typeface="Poppins"/>
                <a:ea typeface="Poppins"/>
                <a:cs typeface="Poppins"/>
                <a:sym typeface="Poppins"/>
              </a:rPr>
              <a:t>Personalised</a:t>
            </a:r>
            <a:r>
              <a:rPr lang="en-US" sz="2400" b="1" dirty="0" smtClean="0">
                <a:solidFill>
                  <a:srgbClr val="171C20"/>
                </a:solidFill>
                <a:latin typeface="Poppins"/>
                <a:ea typeface="Poppins"/>
                <a:cs typeface="Poppins"/>
                <a:sym typeface="Poppins"/>
              </a:rPr>
              <a:t> </a:t>
            </a:r>
            <a:r>
              <a:rPr lang="en-US" sz="2400" b="1" dirty="0">
                <a:solidFill>
                  <a:srgbClr val="171C20"/>
                </a:solidFill>
                <a:latin typeface="Poppins"/>
                <a:ea typeface="Poppins"/>
                <a:cs typeface="Poppins"/>
                <a:sym typeface="Poppins"/>
              </a:rPr>
              <a:t>care improves outcomes, but access to services is unequal</a:t>
            </a:r>
            <a:r>
              <a:rPr lang="en-US" sz="2400" b="1" dirty="0" smtClean="0">
                <a:solidFill>
                  <a:srgbClr val="171C20"/>
                </a:solidFill>
                <a:latin typeface="Poppins"/>
                <a:ea typeface="Poppins"/>
                <a:cs typeface="Poppins"/>
                <a:sym typeface="Poppins"/>
              </a:rPr>
              <a:t>.</a:t>
            </a:r>
          </a:p>
          <a:p>
            <a:pPr marL="342900" indent="-342900" algn="just">
              <a:lnSpc>
                <a:spcPct val="150000"/>
              </a:lnSpc>
              <a:buFont typeface="Wingdings" panose="05000000000000000000" pitchFamily="2" charset="2"/>
              <a:buChar char="Ø"/>
            </a:pPr>
            <a:r>
              <a:rPr lang="en-US" sz="2400" b="1" dirty="0" smtClean="0">
                <a:solidFill>
                  <a:srgbClr val="171C20"/>
                </a:solidFill>
                <a:latin typeface="Poppins"/>
                <a:ea typeface="Poppins"/>
                <a:cs typeface="Poppins"/>
                <a:sym typeface="Poppins"/>
              </a:rPr>
              <a:t>More </a:t>
            </a:r>
            <a:r>
              <a:rPr lang="en-US" sz="2400" b="1" dirty="0">
                <a:solidFill>
                  <a:srgbClr val="171C20"/>
                </a:solidFill>
                <a:latin typeface="Poppins"/>
                <a:ea typeface="Poppins"/>
                <a:cs typeface="Poppins"/>
                <a:sym typeface="Poppins"/>
              </a:rPr>
              <a:t>integrated, community-based approaches are needed for better long-term management</a:t>
            </a:r>
            <a:r>
              <a:rPr lang="en-US" sz="2000" dirty="0" smtClean="0">
                <a:solidFill>
                  <a:srgbClr val="171C20"/>
                </a:solidFill>
                <a:latin typeface="Poppins"/>
                <a:ea typeface="Poppins"/>
                <a:cs typeface="Poppins"/>
                <a:sym typeface="Poppins"/>
              </a:rPr>
              <a:t>.</a:t>
            </a:r>
          </a:p>
          <a:p>
            <a:pPr algn="just">
              <a:lnSpc>
                <a:spcPct val="150000"/>
              </a:lnSpc>
            </a:pPr>
            <a:r>
              <a:rPr lang="en-US" sz="2000" dirty="0" smtClean="0">
                <a:solidFill>
                  <a:srgbClr val="171C20"/>
                </a:solidFill>
                <a:latin typeface="Poppins"/>
                <a:ea typeface="Poppins"/>
                <a:cs typeface="Poppins"/>
                <a:sym typeface="Poppins"/>
              </a:rPr>
              <a:t>(NHS </a:t>
            </a:r>
            <a:r>
              <a:rPr lang="en-US" sz="2000" dirty="0">
                <a:solidFill>
                  <a:srgbClr val="171C20"/>
                </a:solidFill>
                <a:latin typeface="Poppins"/>
                <a:ea typeface="Poppins"/>
                <a:cs typeface="Poppins"/>
                <a:sym typeface="Poppins"/>
              </a:rPr>
              <a:t>England, 2026; GOLD, 2025; Barnes, 2024)</a:t>
            </a:r>
            <a:endParaRPr lang="en-US" sz="1599" dirty="0">
              <a:solidFill>
                <a:srgbClr val="171C20"/>
              </a:solidFill>
              <a:latin typeface="Poppins"/>
              <a:ea typeface="Poppins"/>
              <a:cs typeface="Poppins"/>
              <a:sym typeface="Poppins"/>
            </a:endParaRPr>
          </a:p>
        </p:txBody>
      </p:sp>
      <p:pic>
        <p:nvPicPr>
          <p:cNvPr id="8" name="Picture 7"/>
          <p:cNvPicPr>
            <a:picLocks noChangeAspect="1"/>
          </p:cNvPicPr>
          <p:nvPr/>
        </p:nvPicPr>
        <p:blipFill>
          <a:blip r:embed="rId15"/>
          <a:stretch>
            <a:fillRect/>
          </a:stretch>
        </p:blipFill>
        <p:spPr>
          <a:xfrm>
            <a:off x="9677400" y="1409700"/>
            <a:ext cx="7848600" cy="7482840"/>
          </a:xfrm>
          <a:prstGeom prst="rect">
            <a:avLst/>
          </a:prstGeom>
        </p:spPr>
      </p:pic>
      <p:sp>
        <p:nvSpPr>
          <p:cNvPr id="26" name="Rectangle 25"/>
          <p:cNvSpPr/>
          <p:nvPr/>
        </p:nvSpPr>
        <p:spPr>
          <a:xfrm>
            <a:off x="12420600" y="9105900"/>
            <a:ext cx="5410200" cy="707886"/>
          </a:xfrm>
          <a:prstGeom prst="rect">
            <a:avLst/>
          </a:prstGeom>
        </p:spPr>
        <p:txBody>
          <a:bodyPr wrap="square">
            <a:spAutoFit/>
          </a:bodyPr>
          <a:lstStyle/>
          <a:p>
            <a:r>
              <a:rPr lang="en-US" sz="2000" b="1" dirty="0" smtClean="0">
                <a:latin typeface="Poppins" panose="020B0604020202020204" charset="0"/>
                <a:cs typeface="Poppins" panose="020B0604020202020204" charset="0"/>
              </a:rPr>
              <a:t>Sources- </a:t>
            </a:r>
            <a:r>
              <a:rPr lang="en-US" sz="2000" b="1" dirty="0">
                <a:latin typeface="Poppins" panose="020B0604020202020204" charset="0"/>
                <a:cs typeface="Poppins" panose="020B0604020202020204" charset="0"/>
              </a:rPr>
              <a:t>The Lancet Respiratory Medicine (2023).</a:t>
            </a:r>
            <a:endParaRPr lang="en-GB" sz="2000" b="1" dirty="0">
              <a:latin typeface="Poppins" panose="020B0604020202020204" charset="0"/>
              <a:cs typeface="Poppins" panose="020B0604020202020204" charset="0"/>
            </a:endParaRPr>
          </a:p>
        </p:txBody>
      </p:sp>
    </p:spTree>
    <p:extLst>
      <p:ext uri="{BB962C8B-B14F-4D97-AF65-F5344CB8AC3E}">
        <p14:creationId xmlns:p14="http://schemas.microsoft.com/office/powerpoint/2010/main" val="174575501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4967294">
            <a:off x="3694533" y="6482383"/>
            <a:ext cx="5404519" cy="10214726"/>
          </a:xfrm>
          <a:custGeom>
            <a:avLst/>
            <a:gdLst/>
            <a:ahLst/>
            <a:cxnLst/>
            <a:rect l="l" t="t" r="r" b="b"/>
            <a:pathLst>
              <a:path w="5404519" h="10214726">
                <a:moveTo>
                  <a:pt x="0" y="0"/>
                </a:moveTo>
                <a:lnTo>
                  <a:pt x="5404519" y="0"/>
                </a:lnTo>
                <a:lnTo>
                  <a:pt x="5404519" y="10214726"/>
                </a:lnTo>
                <a:lnTo>
                  <a:pt x="0" y="10214726"/>
                </a:lnTo>
                <a:lnTo>
                  <a:pt x="0" y="0"/>
                </a:lnTo>
                <a:close/>
              </a:path>
            </a:pathLst>
          </a:custGeom>
          <a:blipFill>
            <a:blip r:embed="rId3">
              <a:alphaModFix amt="50000"/>
              <a:extLst>
                <a:ext uri="{96DAC541-7B7A-43D3-8B79-37D633B846F1}">
                  <asvg:svgBlip xmlns:asvg="http://schemas.microsoft.com/office/drawing/2016/SVG/main" xmlns="" r:embed="rId4"/>
                </a:ext>
              </a:extLst>
            </a:blip>
            <a:stretch>
              <a:fillRect/>
            </a:stretch>
          </a:blipFill>
        </p:spPr>
      </p:sp>
      <p:grpSp>
        <p:nvGrpSpPr>
          <p:cNvPr id="3" name="Group 3"/>
          <p:cNvGrpSpPr/>
          <p:nvPr/>
        </p:nvGrpSpPr>
        <p:grpSpPr>
          <a:xfrm>
            <a:off x="11732670" y="4894350"/>
            <a:ext cx="7847157" cy="7847157"/>
            <a:chOff x="0" y="0"/>
            <a:chExt cx="812800" cy="812800"/>
          </a:xfrm>
        </p:grpSpPr>
        <p:sp>
          <p:nvSpPr>
            <p:cNvPr id="4" name="Freeform 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5C9B4"/>
            </a:solidFill>
            <a:ln cap="sq">
              <a:noFill/>
              <a:prstDash val="solid"/>
              <a:miter/>
            </a:ln>
          </p:spPr>
        </p:sp>
        <p:sp>
          <p:nvSpPr>
            <p:cNvPr id="5" name="TextBox 5"/>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grpSp>
        <p:nvGrpSpPr>
          <p:cNvPr id="8" name="Group 8"/>
          <p:cNvGrpSpPr/>
          <p:nvPr/>
        </p:nvGrpSpPr>
        <p:grpSpPr>
          <a:xfrm>
            <a:off x="8876301" y="2534781"/>
            <a:ext cx="5217437" cy="5217437"/>
            <a:chOff x="0" y="0"/>
            <a:chExt cx="812800" cy="812800"/>
          </a:xfrm>
        </p:grpSpPr>
        <p:sp>
          <p:nvSpPr>
            <p:cNvPr id="9" name="Freeform 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p:spPr>
        </p:sp>
        <p:sp>
          <p:nvSpPr>
            <p:cNvPr id="10" name="TextBox 10"/>
            <p:cNvSpPr txBox="1"/>
            <p:nvPr/>
          </p:nvSpPr>
          <p:spPr>
            <a:xfrm>
              <a:off x="76200" y="38100"/>
              <a:ext cx="660400" cy="698500"/>
            </a:xfrm>
            <a:prstGeom prst="rect">
              <a:avLst/>
            </a:prstGeom>
          </p:spPr>
          <p:txBody>
            <a:bodyPr lIns="50800" tIns="50800" rIns="50800" bIns="50800" rtlCol="0" anchor="ctr"/>
            <a:lstStyle/>
            <a:p>
              <a:pPr algn="ctr">
                <a:lnSpc>
                  <a:spcPts val="2520"/>
                </a:lnSpc>
              </a:pPr>
              <a:endParaRPr/>
            </a:p>
          </p:txBody>
        </p:sp>
      </p:grpSp>
      <p:grpSp>
        <p:nvGrpSpPr>
          <p:cNvPr id="13" name="Group 13"/>
          <p:cNvGrpSpPr/>
          <p:nvPr/>
        </p:nvGrpSpPr>
        <p:grpSpPr>
          <a:xfrm>
            <a:off x="14533685" y="5734117"/>
            <a:ext cx="2988562" cy="2988562"/>
            <a:chOff x="0" y="0"/>
            <a:chExt cx="812800" cy="812800"/>
          </a:xfrm>
        </p:grpSpPr>
        <p:sp>
          <p:nvSpPr>
            <p:cNvPr id="14" name="Freeform 1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ED665"/>
            </a:solidFill>
          </p:spPr>
        </p:sp>
        <p:sp>
          <p:nvSpPr>
            <p:cNvPr id="15" name="TextBox 15"/>
            <p:cNvSpPr txBox="1"/>
            <p:nvPr/>
          </p:nvSpPr>
          <p:spPr>
            <a:xfrm>
              <a:off x="76200" y="38100"/>
              <a:ext cx="660400" cy="698500"/>
            </a:xfrm>
            <a:prstGeom prst="rect">
              <a:avLst/>
            </a:prstGeom>
          </p:spPr>
          <p:txBody>
            <a:bodyPr lIns="50800" tIns="50800" rIns="50800" bIns="50800" rtlCol="0" anchor="ctr"/>
            <a:lstStyle/>
            <a:p>
              <a:pPr algn="ctr">
                <a:lnSpc>
                  <a:spcPts val="2520"/>
                </a:lnSpc>
              </a:pPr>
              <a:endParaRPr/>
            </a:p>
          </p:txBody>
        </p:sp>
      </p:grpSp>
      <p:grpSp>
        <p:nvGrpSpPr>
          <p:cNvPr id="18" name="Group 18"/>
          <p:cNvGrpSpPr/>
          <p:nvPr/>
        </p:nvGrpSpPr>
        <p:grpSpPr>
          <a:xfrm>
            <a:off x="574633" y="6403573"/>
            <a:ext cx="300229" cy="300229"/>
            <a:chOff x="0" y="0"/>
            <a:chExt cx="812800" cy="812800"/>
          </a:xfrm>
        </p:grpSpPr>
        <p:sp>
          <p:nvSpPr>
            <p:cNvPr id="19" name="Freeform 1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ED665"/>
            </a:solidFill>
          </p:spPr>
        </p:sp>
        <p:sp>
          <p:nvSpPr>
            <p:cNvPr id="20" name="TextBox 20"/>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21" name="Freeform 21"/>
          <p:cNvSpPr/>
          <p:nvPr/>
        </p:nvSpPr>
        <p:spPr>
          <a:xfrm rot="-823344">
            <a:off x="7974483" y="1657313"/>
            <a:ext cx="920651" cy="920651"/>
          </a:xfrm>
          <a:custGeom>
            <a:avLst/>
            <a:gdLst/>
            <a:ahLst/>
            <a:cxnLst/>
            <a:rect l="l" t="t" r="r" b="b"/>
            <a:pathLst>
              <a:path w="920651" h="920651">
                <a:moveTo>
                  <a:pt x="0" y="0"/>
                </a:moveTo>
                <a:lnTo>
                  <a:pt x="920651" y="0"/>
                </a:lnTo>
                <a:lnTo>
                  <a:pt x="920651" y="920650"/>
                </a:lnTo>
                <a:lnTo>
                  <a:pt x="0" y="920650"/>
                </a:lnTo>
                <a:lnTo>
                  <a:pt x="0" y="0"/>
                </a:lnTo>
                <a:close/>
              </a:path>
            </a:pathLst>
          </a:custGeom>
          <a:blipFill>
            <a:blip r:embed="rId5">
              <a:extLst>
                <a:ext uri="{96DAC541-7B7A-43D3-8B79-37D633B846F1}">
                  <asvg:svgBlip xmlns:asvg="http://schemas.microsoft.com/office/drawing/2016/SVG/main" xmlns="" r:embed="rId9"/>
                </a:ext>
              </a:extLst>
            </a:blip>
            <a:stretch>
              <a:fillRect/>
            </a:stretch>
          </a:blipFill>
        </p:spPr>
      </p:sp>
      <p:sp>
        <p:nvSpPr>
          <p:cNvPr id="22" name="Freeform 22"/>
          <p:cNvSpPr/>
          <p:nvPr/>
        </p:nvSpPr>
        <p:spPr>
          <a:xfrm rot="-823344">
            <a:off x="7780582" y="1977249"/>
            <a:ext cx="920651" cy="920651"/>
          </a:xfrm>
          <a:custGeom>
            <a:avLst/>
            <a:gdLst/>
            <a:ahLst/>
            <a:cxnLst/>
            <a:rect l="l" t="t" r="r" b="b"/>
            <a:pathLst>
              <a:path w="920651" h="920651">
                <a:moveTo>
                  <a:pt x="0" y="0"/>
                </a:moveTo>
                <a:lnTo>
                  <a:pt x="920651" y="0"/>
                </a:lnTo>
                <a:lnTo>
                  <a:pt x="920651" y="920651"/>
                </a:lnTo>
                <a:lnTo>
                  <a:pt x="0" y="920651"/>
                </a:lnTo>
                <a:lnTo>
                  <a:pt x="0" y="0"/>
                </a:lnTo>
                <a:close/>
              </a:path>
            </a:pathLst>
          </a:custGeom>
          <a:blipFill>
            <a:blip r:embed="rId10">
              <a:extLst>
                <a:ext uri="{96DAC541-7B7A-43D3-8B79-37D633B846F1}">
                  <asvg:svgBlip xmlns:asvg="http://schemas.microsoft.com/office/drawing/2016/SVG/main" xmlns="" r:embed="rId11"/>
                </a:ext>
              </a:extLst>
            </a:blip>
            <a:stretch>
              <a:fillRect/>
            </a:stretch>
          </a:blipFill>
        </p:spPr>
      </p:sp>
      <p:grpSp>
        <p:nvGrpSpPr>
          <p:cNvPr id="23" name="Group 23"/>
          <p:cNvGrpSpPr/>
          <p:nvPr/>
        </p:nvGrpSpPr>
        <p:grpSpPr>
          <a:xfrm>
            <a:off x="8423583" y="8038569"/>
            <a:ext cx="474357" cy="474357"/>
            <a:chOff x="0" y="0"/>
            <a:chExt cx="812800" cy="812800"/>
          </a:xfrm>
        </p:grpSpPr>
        <p:sp>
          <p:nvSpPr>
            <p:cNvPr id="24" name="Freeform 2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ED665"/>
            </a:solidFill>
          </p:spPr>
        </p:sp>
        <p:sp>
          <p:nvSpPr>
            <p:cNvPr id="25" name="TextBox 25"/>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26" name="Freeform 26"/>
          <p:cNvSpPr/>
          <p:nvPr/>
        </p:nvSpPr>
        <p:spPr>
          <a:xfrm>
            <a:off x="852735" y="719851"/>
            <a:ext cx="358463" cy="235643"/>
          </a:xfrm>
          <a:custGeom>
            <a:avLst/>
            <a:gdLst/>
            <a:ahLst/>
            <a:cxnLst/>
            <a:rect l="l" t="t" r="r" b="b"/>
            <a:pathLst>
              <a:path w="358463" h="235643">
                <a:moveTo>
                  <a:pt x="0" y="0"/>
                </a:moveTo>
                <a:lnTo>
                  <a:pt x="358463" y="0"/>
                </a:lnTo>
                <a:lnTo>
                  <a:pt x="358463" y="235643"/>
                </a:lnTo>
                <a:lnTo>
                  <a:pt x="0" y="235643"/>
                </a:lnTo>
                <a:lnTo>
                  <a:pt x="0" y="0"/>
                </a:lnTo>
                <a:close/>
              </a:path>
            </a:pathLst>
          </a:custGeom>
          <a:blipFill>
            <a:blip r:embed="rId12">
              <a:extLst>
                <a:ext uri="{96DAC541-7B7A-43D3-8B79-37D633B846F1}">
                  <asvg:svgBlip xmlns:asvg="http://schemas.microsoft.com/office/drawing/2016/SVG/main" xmlns="" r:embed="rId13"/>
                </a:ext>
              </a:extLst>
            </a:blip>
            <a:stretch>
              <a:fillRect/>
            </a:stretch>
          </a:blipFill>
        </p:spPr>
      </p:sp>
      <p:sp>
        <p:nvSpPr>
          <p:cNvPr id="27" name="TextBox 27"/>
          <p:cNvSpPr txBox="1"/>
          <p:nvPr/>
        </p:nvSpPr>
        <p:spPr>
          <a:xfrm>
            <a:off x="1297225" y="691276"/>
            <a:ext cx="1022123" cy="264218"/>
          </a:xfrm>
          <a:prstGeom prst="rect">
            <a:avLst/>
          </a:prstGeom>
        </p:spPr>
        <p:txBody>
          <a:bodyPr lIns="0" tIns="0" rIns="0" bIns="0" rtlCol="0" anchor="t">
            <a:spAutoFit/>
          </a:bodyPr>
          <a:lstStyle/>
          <a:p>
            <a:pPr algn="l">
              <a:lnSpc>
                <a:spcPts val="2240"/>
              </a:lnSpc>
              <a:spcBef>
                <a:spcPct val="0"/>
              </a:spcBef>
            </a:pPr>
            <a:r>
              <a:rPr lang="en-US" sz="1600" b="1" spc="-64">
                <a:solidFill>
                  <a:srgbClr val="171C20"/>
                </a:solidFill>
                <a:latin typeface="Montserrat Bold"/>
                <a:ea typeface="Montserrat Bold"/>
                <a:cs typeface="Montserrat Bold"/>
                <a:sym typeface="Montserrat Bold"/>
              </a:rPr>
              <a:t>Fauget</a:t>
            </a:r>
          </a:p>
        </p:txBody>
      </p:sp>
      <p:grpSp>
        <p:nvGrpSpPr>
          <p:cNvPr id="28" name="Group 28"/>
          <p:cNvGrpSpPr/>
          <p:nvPr/>
        </p:nvGrpSpPr>
        <p:grpSpPr>
          <a:xfrm>
            <a:off x="2036025" y="872188"/>
            <a:ext cx="39377" cy="39377"/>
            <a:chOff x="0" y="0"/>
            <a:chExt cx="812800" cy="812800"/>
          </a:xfrm>
        </p:grpSpPr>
        <p:sp>
          <p:nvSpPr>
            <p:cNvPr id="29" name="Freeform 2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5C9B4"/>
            </a:solidFill>
          </p:spPr>
        </p:sp>
        <p:sp>
          <p:nvSpPr>
            <p:cNvPr id="30" name="TextBox 30"/>
            <p:cNvSpPr txBox="1"/>
            <p:nvPr/>
          </p:nvSpPr>
          <p:spPr>
            <a:xfrm>
              <a:off x="76200" y="38100"/>
              <a:ext cx="660400" cy="698500"/>
            </a:xfrm>
            <a:prstGeom prst="rect">
              <a:avLst/>
            </a:prstGeom>
          </p:spPr>
          <p:txBody>
            <a:bodyPr lIns="74078" tIns="74078" rIns="74078" bIns="74078" rtlCol="0" anchor="ctr"/>
            <a:lstStyle/>
            <a:p>
              <a:pPr algn="ctr">
                <a:lnSpc>
                  <a:spcPts val="2659"/>
                </a:lnSpc>
              </a:pPr>
              <a:endParaRPr/>
            </a:p>
          </p:txBody>
        </p:sp>
      </p:grpSp>
      <p:sp>
        <p:nvSpPr>
          <p:cNvPr id="31" name="Freeform 31"/>
          <p:cNvSpPr/>
          <p:nvPr/>
        </p:nvSpPr>
        <p:spPr>
          <a:xfrm>
            <a:off x="16997119" y="693219"/>
            <a:ext cx="433631" cy="288907"/>
          </a:xfrm>
          <a:custGeom>
            <a:avLst/>
            <a:gdLst/>
            <a:ahLst/>
            <a:cxnLst/>
            <a:rect l="l" t="t" r="r" b="b"/>
            <a:pathLst>
              <a:path w="433631" h="288907">
                <a:moveTo>
                  <a:pt x="0" y="0"/>
                </a:moveTo>
                <a:lnTo>
                  <a:pt x="433631" y="0"/>
                </a:lnTo>
                <a:lnTo>
                  <a:pt x="433631" y="288906"/>
                </a:lnTo>
                <a:lnTo>
                  <a:pt x="0" y="288906"/>
                </a:lnTo>
                <a:lnTo>
                  <a:pt x="0" y="0"/>
                </a:lnTo>
                <a:close/>
              </a:path>
            </a:pathLst>
          </a:custGeom>
          <a:blipFill>
            <a:blip r:embed="rId14">
              <a:extLst>
                <a:ext uri="{96DAC541-7B7A-43D3-8B79-37D633B846F1}">
                  <asvg:svgBlip xmlns:asvg="http://schemas.microsoft.com/office/drawing/2016/SVG/main" xmlns="" r:embed="rId15"/>
                </a:ext>
              </a:extLst>
            </a:blip>
            <a:stretch>
              <a:fillRect/>
            </a:stretch>
          </a:blipFill>
        </p:spPr>
      </p:sp>
      <p:sp>
        <p:nvSpPr>
          <p:cNvPr id="32" name="TextBox 32"/>
          <p:cNvSpPr txBox="1"/>
          <p:nvPr/>
        </p:nvSpPr>
        <p:spPr>
          <a:xfrm>
            <a:off x="685800" y="1028700"/>
            <a:ext cx="9753600" cy="1436291"/>
          </a:xfrm>
          <a:prstGeom prst="rect">
            <a:avLst/>
          </a:prstGeom>
        </p:spPr>
        <p:txBody>
          <a:bodyPr wrap="square" lIns="0" tIns="0" rIns="0" bIns="0" rtlCol="0" anchor="t">
            <a:spAutoFit/>
          </a:bodyPr>
          <a:lstStyle/>
          <a:p>
            <a:pPr>
              <a:lnSpc>
                <a:spcPts val="5567"/>
              </a:lnSpc>
            </a:pPr>
            <a:r>
              <a:rPr lang="en-US" sz="4800" b="1" spc="-67" dirty="0">
                <a:solidFill>
                  <a:srgbClr val="85C9B4"/>
                </a:solidFill>
                <a:latin typeface="Poppins Semi-Bold"/>
                <a:ea typeface="Poppins Semi-Bold"/>
                <a:cs typeface="Poppins Semi-Bold"/>
                <a:sym typeface="Poppins Semi-Bold"/>
              </a:rPr>
              <a:t>Recommendations (COPD Care Improvement)</a:t>
            </a:r>
          </a:p>
        </p:txBody>
      </p:sp>
      <p:sp>
        <p:nvSpPr>
          <p:cNvPr id="33" name="TextBox 33"/>
          <p:cNvSpPr txBox="1"/>
          <p:nvPr/>
        </p:nvSpPr>
        <p:spPr>
          <a:xfrm>
            <a:off x="1447800" y="3009900"/>
            <a:ext cx="7848600" cy="6001643"/>
          </a:xfrm>
          <a:prstGeom prst="rect">
            <a:avLst/>
          </a:prstGeom>
        </p:spPr>
        <p:txBody>
          <a:bodyPr wrap="square" lIns="0" tIns="0" rIns="0" bIns="0" rtlCol="0" anchor="t">
            <a:spAutoFit/>
          </a:bodyPr>
          <a:lstStyle/>
          <a:p>
            <a:pPr marL="285750" indent="-285750" algn="just">
              <a:lnSpc>
                <a:spcPct val="150000"/>
              </a:lnSpc>
              <a:buFont typeface="Wingdings" panose="05000000000000000000" pitchFamily="2" charset="2"/>
              <a:buChar char="Ø"/>
            </a:pPr>
            <a:r>
              <a:rPr lang="en-US" sz="2400" b="1" dirty="0">
                <a:solidFill>
                  <a:srgbClr val="171C20"/>
                </a:solidFill>
                <a:latin typeface="Poppins"/>
                <a:ea typeface="Poppins"/>
                <a:cs typeface="Poppins"/>
                <a:sym typeface="Poppins"/>
              </a:rPr>
              <a:t>Improve early diagnosis using wider spirometry screening for high-risk groups</a:t>
            </a:r>
            <a:r>
              <a:rPr lang="en-US" sz="2400" b="1" dirty="0" smtClean="0">
                <a:solidFill>
                  <a:srgbClr val="171C20"/>
                </a:solidFill>
                <a:latin typeface="Poppins"/>
                <a:ea typeface="Poppins"/>
                <a:cs typeface="Poppins"/>
                <a:sym typeface="Poppins"/>
              </a:rPr>
              <a:t>.</a:t>
            </a:r>
          </a:p>
          <a:p>
            <a:pPr marL="285750" indent="-285750" algn="just">
              <a:lnSpc>
                <a:spcPct val="150000"/>
              </a:lnSpc>
              <a:buFont typeface="Wingdings" panose="05000000000000000000" pitchFamily="2" charset="2"/>
              <a:buChar char="Ø"/>
            </a:pPr>
            <a:r>
              <a:rPr lang="en-US" sz="2400" b="1" dirty="0" smtClean="0">
                <a:solidFill>
                  <a:srgbClr val="171C20"/>
                </a:solidFill>
                <a:latin typeface="Poppins"/>
                <a:ea typeface="Poppins"/>
                <a:cs typeface="Poppins"/>
                <a:sym typeface="Poppins"/>
              </a:rPr>
              <a:t>Strengthen </a:t>
            </a:r>
            <a:r>
              <a:rPr lang="en-US" sz="2400" b="1" dirty="0">
                <a:solidFill>
                  <a:srgbClr val="171C20"/>
                </a:solidFill>
                <a:latin typeface="Poppins"/>
                <a:ea typeface="Poppins"/>
                <a:cs typeface="Poppins"/>
                <a:sym typeface="Poppins"/>
              </a:rPr>
              <a:t>smoking cessation programs at community level</a:t>
            </a:r>
            <a:r>
              <a:rPr lang="en-US" sz="2400" b="1" dirty="0" smtClean="0">
                <a:solidFill>
                  <a:srgbClr val="171C20"/>
                </a:solidFill>
                <a:latin typeface="Poppins"/>
                <a:ea typeface="Poppins"/>
                <a:cs typeface="Poppins"/>
                <a:sym typeface="Poppins"/>
              </a:rPr>
              <a:t>.</a:t>
            </a:r>
          </a:p>
          <a:p>
            <a:pPr marL="285750" indent="-285750" algn="just">
              <a:lnSpc>
                <a:spcPct val="150000"/>
              </a:lnSpc>
              <a:buFont typeface="Wingdings" panose="05000000000000000000" pitchFamily="2" charset="2"/>
              <a:buChar char="Ø"/>
            </a:pPr>
            <a:r>
              <a:rPr lang="en-US" sz="2400" b="1" dirty="0" smtClean="0">
                <a:solidFill>
                  <a:srgbClr val="171C20"/>
                </a:solidFill>
                <a:latin typeface="Poppins"/>
                <a:ea typeface="Poppins"/>
                <a:cs typeface="Poppins"/>
                <a:sym typeface="Poppins"/>
              </a:rPr>
              <a:t>Expand </a:t>
            </a:r>
            <a:r>
              <a:rPr lang="en-US" sz="2400" b="1" dirty="0">
                <a:solidFill>
                  <a:srgbClr val="171C20"/>
                </a:solidFill>
                <a:latin typeface="Poppins"/>
                <a:ea typeface="Poppins"/>
                <a:cs typeface="Poppins"/>
                <a:sym typeface="Poppins"/>
              </a:rPr>
              <a:t>access to pulmonary rehabilitation and self-management support</a:t>
            </a:r>
            <a:r>
              <a:rPr lang="en-US" sz="2400" b="1" dirty="0" smtClean="0">
                <a:solidFill>
                  <a:srgbClr val="171C20"/>
                </a:solidFill>
                <a:latin typeface="Poppins"/>
                <a:ea typeface="Poppins"/>
                <a:cs typeface="Poppins"/>
                <a:sym typeface="Poppins"/>
              </a:rPr>
              <a:t>.</a:t>
            </a:r>
          </a:p>
          <a:p>
            <a:pPr marL="285750" indent="-285750" algn="just">
              <a:lnSpc>
                <a:spcPct val="150000"/>
              </a:lnSpc>
              <a:buFont typeface="Wingdings" panose="05000000000000000000" pitchFamily="2" charset="2"/>
              <a:buChar char="Ø"/>
            </a:pPr>
            <a:r>
              <a:rPr lang="en-US" sz="2400" b="1" dirty="0" smtClean="0">
                <a:solidFill>
                  <a:srgbClr val="171C20"/>
                </a:solidFill>
                <a:latin typeface="Poppins"/>
                <a:ea typeface="Poppins"/>
                <a:cs typeface="Poppins"/>
                <a:sym typeface="Poppins"/>
              </a:rPr>
              <a:t>Improve </a:t>
            </a:r>
            <a:r>
              <a:rPr lang="en-US" sz="2400" b="1" dirty="0">
                <a:solidFill>
                  <a:srgbClr val="171C20"/>
                </a:solidFill>
                <a:latin typeface="Poppins"/>
                <a:ea typeface="Poppins"/>
                <a:cs typeface="Poppins"/>
                <a:sym typeface="Poppins"/>
              </a:rPr>
              <a:t>integration between primary, secondary, and community care</a:t>
            </a:r>
            <a:r>
              <a:rPr lang="en-US" sz="2400" b="1" dirty="0" smtClean="0">
                <a:solidFill>
                  <a:srgbClr val="171C20"/>
                </a:solidFill>
                <a:latin typeface="Poppins"/>
                <a:ea typeface="Poppins"/>
                <a:cs typeface="Poppins"/>
                <a:sym typeface="Poppins"/>
              </a:rPr>
              <a:t>.</a:t>
            </a:r>
          </a:p>
          <a:p>
            <a:pPr marL="285750" indent="-285750" algn="just">
              <a:lnSpc>
                <a:spcPct val="150000"/>
              </a:lnSpc>
              <a:buFont typeface="Wingdings" panose="05000000000000000000" pitchFamily="2" charset="2"/>
              <a:buChar char="Ø"/>
            </a:pPr>
            <a:r>
              <a:rPr lang="en-US" sz="2400" b="1" dirty="0" smtClean="0">
                <a:solidFill>
                  <a:srgbClr val="171C20"/>
                </a:solidFill>
                <a:latin typeface="Poppins"/>
                <a:ea typeface="Poppins"/>
                <a:cs typeface="Poppins"/>
                <a:sym typeface="Poppins"/>
              </a:rPr>
              <a:t>Reduce </a:t>
            </a:r>
            <a:r>
              <a:rPr lang="en-US" sz="2400" b="1" dirty="0">
                <a:solidFill>
                  <a:srgbClr val="171C20"/>
                </a:solidFill>
                <a:latin typeface="Poppins"/>
                <a:ea typeface="Poppins"/>
                <a:cs typeface="Poppins"/>
                <a:sym typeface="Poppins"/>
              </a:rPr>
              <a:t>health inequalities through targeted COPD services in deprived areas</a:t>
            </a:r>
            <a:r>
              <a:rPr lang="en-US" sz="2400" b="1" dirty="0" smtClean="0">
                <a:solidFill>
                  <a:srgbClr val="171C20"/>
                </a:solidFill>
                <a:latin typeface="Poppins"/>
                <a:ea typeface="Poppins"/>
                <a:cs typeface="Poppins"/>
                <a:sym typeface="Poppins"/>
              </a:rPr>
              <a:t>.</a:t>
            </a:r>
          </a:p>
          <a:p>
            <a:pPr algn="just">
              <a:lnSpc>
                <a:spcPct val="150000"/>
              </a:lnSpc>
            </a:pPr>
            <a:r>
              <a:rPr lang="en-US" sz="2000" b="1" dirty="0" smtClean="0">
                <a:solidFill>
                  <a:srgbClr val="171C20"/>
                </a:solidFill>
                <a:latin typeface="Poppins"/>
                <a:ea typeface="Poppins"/>
                <a:cs typeface="Poppins"/>
                <a:sym typeface="Poppins"/>
              </a:rPr>
              <a:t>(NHS </a:t>
            </a:r>
            <a:r>
              <a:rPr lang="en-US" sz="2000" b="1" dirty="0">
                <a:solidFill>
                  <a:srgbClr val="171C20"/>
                </a:solidFill>
                <a:latin typeface="Poppins"/>
                <a:ea typeface="Poppins"/>
                <a:cs typeface="Poppins"/>
                <a:sym typeface="Poppins"/>
              </a:rPr>
              <a:t>England, 2026; GOLD, 2025; WHO, 2024)</a:t>
            </a:r>
            <a:endParaRPr lang="en-US" sz="2000" dirty="0">
              <a:solidFill>
                <a:srgbClr val="171C20"/>
              </a:solidFill>
              <a:latin typeface="Poppins"/>
              <a:ea typeface="Poppins"/>
              <a:cs typeface="Poppins"/>
              <a:sym typeface="Poppins"/>
            </a:endParaRPr>
          </a:p>
        </p:txBody>
      </p:sp>
      <p:pic>
        <p:nvPicPr>
          <p:cNvPr id="6" name="Picture 5"/>
          <p:cNvPicPr>
            <a:picLocks noChangeAspect="1"/>
          </p:cNvPicPr>
          <p:nvPr/>
        </p:nvPicPr>
        <p:blipFill>
          <a:blip r:embed="rId16"/>
          <a:stretch>
            <a:fillRect/>
          </a:stretch>
        </p:blipFill>
        <p:spPr>
          <a:xfrm>
            <a:off x="10363200" y="1485900"/>
            <a:ext cx="7924800" cy="7391400"/>
          </a:xfrm>
          <a:prstGeom prst="rect">
            <a:avLst/>
          </a:prstGeom>
        </p:spPr>
      </p:pic>
      <p:sp>
        <p:nvSpPr>
          <p:cNvPr id="7" name="Rectangle 6"/>
          <p:cNvSpPr/>
          <p:nvPr/>
        </p:nvSpPr>
        <p:spPr>
          <a:xfrm>
            <a:off x="12192000" y="9105900"/>
            <a:ext cx="5334000" cy="400110"/>
          </a:xfrm>
          <a:prstGeom prst="rect">
            <a:avLst/>
          </a:prstGeom>
        </p:spPr>
        <p:txBody>
          <a:bodyPr wrap="square">
            <a:spAutoFit/>
          </a:bodyPr>
          <a:lstStyle/>
          <a:p>
            <a:r>
              <a:rPr lang="en-US" sz="2000" b="1" dirty="0" smtClean="0">
                <a:latin typeface="Poppins" panose="020B0604020202020204" charset="0"/>
                <a:cs typeface="Poppins" panose="020B0604020202020204" charset="0"/>
              </a:rPr>
              <a:t>Sources- </a:t>
            </a:r>
            <a:r>
              <a:rPr lang="en-GB" sz="2000" b="1" dirty="0">
                <a:latin typeface="Poppins" panose="020B0604020202020204" charset="0"/>
                <a:cs typeface="Poppins" panose="020B0604020202020204" charset="0"/>
              </a:rPr>
              <a:t>British Thoracic Society (2025). </a:t>
            </a:r>
          </a:p>
        </p:txBody>
      </p:sp>
    </p:spTree>
    <p:extLst>
      <p:ext uri="{BB962C8B-B14F-4D97-AF65-F5344CB8AC3E}">
        <p14:creationId xmlns:p14="http://schemas.microsoft.com/office/powerpoint/2010/main" val="323614685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1381670" flipH="1" flipV="1">
            <a:off x="14985666" y="-4997558"/>
            <a:ext cx="5404519" cy="10214726"/>
          </a:xfrm>
          <a:custGeom>
            <a:avLst/>
            <a:gdLst/>
            <a:ahLst/>
            <a:cxnLst/>
            <a:rect l="l" t="t" r="r" b="b"/>
            <a:pathLst>
              <a:path w="5404519" h="10214726">
                <a:moveTo>
                  <a:pt x="5404518" y="10214727"/>
                </a:moveTo>
                <a:lnTo>
                  <a:pt x="0" y="10214727"/>
                </a:lnTo>
                <a:lnTo>
                  <a:pt x="0" y="0"/>
                </a:lnTo>
                <a:lnTo>
                  <a:pt x="5404518" y="0"/>
                </a:lnTo>
                <a:lnTo>
                  <a:pt x="5404518" y="10214727"/>
                </a:lnTo>
                <a:close/>
              </a:path>
            </a:pathLst>
          </a:custGeom>
          <a:blipFill>
            <a:blip r:embed="rId2">
              <a:alphaModFix amt="50000"/>
              <a:extLst>
                <a:ext uri="{96DAC541-7B7A-43D3-8B79-37D633B846F1}">
                  <asvg:svgBlip xmlns:asvg="http://schemas.microsoft.com/office/drawing/2016/SVG/main" xmlns="" r:embed="rId3"/>
                </a:ext>
              </a:extLst>
            </a:blip>
            <a:stretch>
              <a:fillRect/>
            </a:stretch>
          </a:blipFill>
        </p:spPr>
      </p:sp>
      <p:grpSp>
        <p:nvGrpSpPr>
          <p:cNvPr id="8" name="Group 8"/>
          <p:cNvGrpSpPr/>
          <p:nvPr/>
        </p:nvGrpSpPr>
        <p:grpSpPr>
          <a:xfrm>
            <a:off x="574633" y="6403573"/>
            <a:ext cx="300229" cy="300229"/>
            <a:chOff x="0" y="0"/>
            <a:chExt cx="812800" cy="812800"/>
          </a:xfrm>
        </p:grpSpPr>
        <p:sp>
          <p:nvSpPr>
            <p:cNvPr id="9" name="Freeform 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ED665"/>
            </a:solidFill>
          </p:spPr>
        </p:sp>
        <p:sp>
          <p:nvSpPr>
            <p:cNvPr id="10" name="TextBox 10"/>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14" name="Freeform 14"/>
          <p:cNvSpPr/>
          <p:nvPr/>
        </p:nvSpPr>
        <p:spPr>
          <a:xfrm rot="-823344">
            <a:off x="16410931" y="8647532"/>
            <a:ext cx="920651" cy="920651"/>
          </a:xfrm>
          <a:custGeom>
            <a:avLst/>
            <a:gdLst/>
            <a:ahLst/>
            <a:cxnLst/>
            <a:rect l="l" t="t" r="r" b="b"/>
            <a:pathLst>
              <a:path w="920651" h="920651">
                <a:moveTo>
                  <a:pt x="0" y="0"/>
                </a:moveTo>
                <a:lnTo>
                  <a:pt x="920650" y="0"/>
                </a:lnTo>
                <a:lnTo>
                  <a:pt x="920650" y="920650"/>
                </a:lnTo>
                <a:lnTo>
                  <a:pt x="0" y="920650"/>
                </a:lnTo>
                <a:lnTo>
                  <a:pt x="0" y="0"/>
                </a:lnTo>
                <a:close/>
              </a:path>
            </a:pathLst>
          </a:custGeom>
          <a:blipFill>
            <a:blip r:embed="rId4">
              <a:extLst>
                <a:ext uri="{96DAC541-7B7A-43D3-8B79-37D633B846F1}">
                  <asvg:svgBlip xmlns:asvg="http://schemas.microsoft.com/office/drawing/2016/SVG/main" xmlns="" r:embed="rId6"/>
                </a:ext>
              </a:extLst>
            </a:blip>
            <a:stretch>
              <a:fillRect/>
            </a:stretch>
          </a:blipFill>
        </p:spPr>
      </p:sp>
      <p:sp>
        <p:nvSpPr>
          <p:cNvPr id="15" name="Freeform 15"/>
          <p:cNvSpPr/>
          <p:nvPr/>
        </p:nvSpPr>
        <p:spPr>
          <a:xfrm rot="-823344">
            <a:off x="16217030" y="8967468"/>
            <a:ext cx="920651" cy="920651"/>
          </a:xfrm>
          <a:custGeom>
            <a:avLst/>
            <a:gdLst/>
            <a:ahLst/>
            <a:cxnLst/>
            <a:rect l="l" t="t" r="r" b="b"/>
            <a:pathLst>
              <a:path w="920651" h="920651">
                <a:moveTo>
                  <a:pt x="0" y="0"/>
                </a:moveTo>
                <a:lnTo>
                  <a:pt x="920650" y="0"/>
                </a:lnTo>
                <a:lnTo>
                  <a:pt x="920650" y="920650"/>
                </a:lnTo>
                <a:lnTo>
                  <a:pt x="0" y="920650"/>
                </a:lnTo>
                <a:lnTo>
                  <a:pt x="0" y="0"/>
                </a:lnTo>
                <a:close/>
              </a:path>
            </a:pathLst>
          </a:custGeom>
          <a:blipFill>
            <a:blip r:embed="rId7">
              <a:extLst>
                <a:ext uri="{96DAC541-7B7A-43D3-8B79-37D633B846F1}">
                  <asvg:svgBlip xmlns:asvg="http://schemas.microsoft.com/office/drawing/2016/SVG/main" xmlns="" r:embed="rId8"/>
                </a:ext>
              </a:extLst>
            </a:blip>
            <a:stretch>
              <a:fillRect/>
            </a:stretch>
          </a:blipFill>
        </p:spPr>
      </p:sp>
      <p:grpSp>
        <p:nvGrpSpPr>
          <p:cNvPr id="18" name="Group 18"/>
          <p:cNvGrpSpPr/>
          <p:nvPr/>
        </p:nvGrpSpPr>
        <p:grpSpPr>
          <a:xfrm>
            <a:off x="2036025" y="872188"/>
            <a:ext cx="39377" cy="39377"/>
            <a:chOff x="0" y="0"/>
            <a:chExt cx="812800" cy="812800"/>
          </a:xfrm>
        </p:grpSpPr>
        <p:sp>
          <p:nvSpPr>
            <p:cNvPr id="19" name="Freeform 1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5C9B4"/>
            </a:solidFill>
          </p:spPr>
        </p:sp>
        <p:sp>
          <p:nvSpPr>
            <p:cNvPr id="20" name="TextBox 20"/>
            <p:cNvSpPr txBox="1"/>
            <p:nvPr/>
          </p:nvSpPr>
          <p:spPr>
            <a:xfrm>
              <a:off x="76200" y="38100"/>
              <a:ext cx="660400" cy="698500"/>
            </a:xfrm>
            <a:prstGeom prst="rect">
              <a:avLst/>
            </a:prstGeom>
          </p:spPr>
          <p:txBody>
            <a:bodyPr lIns="74078" tIns="74078" rIns="74078" bIns="74078" rtlCol="0" anchor="ctr"/>
            <a:lstStyle/>
            <a:p>
              <a:pPr algn="ctr">
                <a:lnSpc>
                  <a:spcPts val="2659"/>
                </a:lnSpc>
              </a:pPr>
              <a:endParaRPr/>
            </a:p>
          </p:txBody>
        </p:sp>
      </p:grpSp>
      <p:sp>
        <p:nvSpPr>
          <p:cNvPr id="21" name="Freeform 21"/>
          <p:cNvSpPr/>
          <p:nvPr/>
        </p:nvSpPr>
        <p:spPr>
          <a:xfrm>
            <a:off x="16997119" y="693219"/>
            <a:ext cx="433631" cy="288907"/>
          </a:xfrm>
          <a:custGeom>
            <a:avLst/>
            <a:gdLst/>
            <a:ahLst/>
            <a:cxnLst/>
            <a:rect l="l" t="t" r="r" b="b"/>
            <a:pathLst>
              <a:path w="433631" h="288907">
                <a:moveTo>
                  <a:pt x="0" y="0"/>
                </a:moveTo>
                <a:lnTo>
                  <a:pt x="433631" y="0"/>
                </a:lnTo>
                <a:lnTo>
                  <a:pt x="433631" y="288906"/>
                </a:lnTo>
                <a:lnTo>
                  <a:pt x="0" y="288906"/>
                </a:lnTo>
                <a:lnTo>
                  <a:pt x="0" y="0"/>
                </a:lnTo>
                <a:close/>
              </a:path>
            </a:pathLst>
          </a:custGeom>
          <a:blipFill>
            <a:blip r:embed="rId9">
              <a:extLst>
                <a:ext uri="{96DAC541-7B7A-43D3-8B79-37D633B846F1}">
                  <asvg:svgBlip xmlns:asvg="http://schemas.microsoft.com/office/drawing/2016/SVG/main" xmlns="" r:embed="rId12"/>
                </a:ext>
              </a:extLst>
            </a:blip>
            <a:stretch>
              <a:fillRect/>
            </a:stretch>
          </a:blipFill>
        </p:spPr>
      </p:sp>
      <p:sp>
        <p:nvSpPr>
          <p:cNvPr id="22" name="TextBox 22"/>
          <p:cNvSpPr txBox="1"/>
          <p:nvPr/>
        </p:nvSpPr>
        <p:spPr>
          <a:xfrm>
            <a:off x="7772400" y="-2540"/>
            <a:ext cx="3048000" cy="718145"/>
          </a:xfrm>
          <a:prstGeom prst="rect">
            <a:avLst/>
          </a:prstGeom>
        </p:spPr>
        <p:txBody>
          <a:bodyPr wrap="square" lIns="0" tIns="0" rIns="0" bIns="0" rtlCol="0" anchor="t">
            <a:spAutoFit/>
          </a:bodyPr>
          <a:lstStyle/>
          <a:p>
            <a:pPr>
              <a:lnSpc>
                <a:spcPts val="5567"/>
              </a:lnSpc>
            </a:pPr>
            <a:r>
              <a:rPr lang="en-US" sz="3200" b="1" spc="-67" dirty="0">
                <a:solidFill>
                  <a:srgbClr val="85C9B4"/>
                </a:solidFill>
                <a:latin typeface="Poppins Semi-Bold"/>
                <a:ea typeface="Poppins Semi-Bold"/>
                <a:cs typeface="Poppins Semi-Bold"/>
                <a:sym typeface="Poppins Semi-Bold"/>
              </a:rPr>
              <a:t>References</a:t>
            </a:r>
          </a:p>
        </p:txBody>
      </p:sp>
      <p:sp>
        <p:nvSpPr>
          <p:cNvPr id="24" name="Freeform 24"/>
          <p:cNvSpPr/>
          <p:nvPr/>
        </p:nvSpPr>
        <p:spPr>
          <a:xfrm rot="-1175460">
            <a:off x="11182702" y="7484281"/>
            <a:ext cx="3905319" cy="4114800"/>
          </a:xfrm>
          <a:custGeom>
            <a:avLst/>
            <a:gdLst/>
            <a:ahLst/>
            <a:cxnLst/>
            <a:rect l="l" t="t" r="r" b="b"/>
            <a:pathLst>
              <a:path w="3905319" h="4114800">
                <a:moveTo>
                  <a:pt x="0" y="0"/>
                </a:moveTo>
                <a:lnTo>
                  <a:pt x="3905319" y="0"/>
                </a:lnTo>
                <a:lnTo>
                  <a:pt x="3905319" y="4114800"/>
                </a:lnTo>
                <a:lnTo>
                  <a:pt x="0" y="4114800"/>
                </a:lnTo>
                <a:lnTo>
                  <a:pt x="0" y="0"/>
                </a:lnTo>
                <a:close/>
              </a:path>
            </a:pathLst>
          </a:custGeom>
          <a:blipFill>
            <a:blip r:embed="rId13">
              <a:alphaModFix amt="19999"/>
              <a:extLst>
                <a:ext uri="{96DAC541-7B7A-43D3-8B79-37D633B846F1}">
                  <asvg:svgBlip xmlns:asvg="http://schemas.microsoft.com/office/drawing/2016/SVG/main" xmlns="" r:embed="rId14"/>
                </a:ext>
              </a:extLst>
            </a:blip>
            <a:stretch>
              <a:fillRect/>
            </a:stretch>
          </a:blipFill>
        </p:spPr>
      </p:sp>
      <p:sp>
        <p:nvSpPr>
          <p:cNvPr id="26" name="Rectangle 2"/>
          <p:cNvSpPr>
            <a:spLocks noChangeArrowheads="1"/>
          </p:cNvSpPr>
          <p:nvPr/>
        </p:nvSpPr>
        <p:spPr bwMode="auto">
          <a:xfrm>
            <a:off x="762000" y="676754"/>
            <a:ext cx="17068800" cy="91409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R="0" lvl="0" algn="just" defTabSz="914400" rtl="0" eaLnBrk="0" fontAlgn="base" latinLnBrk="0" hangingPunct="0">
              <a:lnSpc>
                <a:spcPct val="150000"/>
              </a:lnSpc>
              <a:spcBef>
                <a:spcPct val="0"/>
              </a:spcBef>
              <a:spcAft>
                <a:spcPct val="0"/>
              </a:spcAft>
              <a:buClrTx/>
              <a:buSzTx/>
              <a:tabLst/>
            </a:pPr>
            <a:endParaRPr kumimoji="0" lang="en-US" altLang="en-US" sz="1200" b="0" i="0" u="none" strike="noStrike" cap="none" normalizeH="0" baseline="0" dirty="0" smtClean="0">
              <a:ln>
                <a:noFill/>
              </a:ln>
              <a:solidFill>
                <a:schemeClr val="tx1"/>
              </a:solidFill>
              <a:effectLst/>
              <a:latin typeface="Arial" panose="020B0604020202020204" pitchFamily="34" charset="0"/>
            </a:endParaRPr>
          </a:p>
          <a:p>
            <a:pPr marL="342900" marR="0" lvl="0" indent="-342900" algn="just" defTabSz="914400" rtl="0" eaLnBrk="0" fontAlgn="base" latinLnBrk="0" hangingPunct="0">
              <a:lnSpc>
                <a:spcPct val="150000"/>
              </a:lnSpc>
              <a:spcBef>
                <a:spcPct val="0"/>
              </a:spcBef>
              <a:spcAft>
                <a:spcPct val="0"/>
              </a:spcAft>
              <a:buClrTx/>
              <a:buSzTx/>
              <a:buFont typeface="+mj-lt"/>
              <a:buAutoNum type="arabicPeriod"/>
              <a:tabLst/>
            </a:pPr>
            <a:r>
              <a:rPr kumimoji="0" lang="en-US" altLang="en-US" sz="2000" b="0" i="0" u="none" strike="noStrike" cap="none" normalizeH="0" baseline="0" dirty="0" err="1" smtClean="0">
                <a:ln>
                  <a:noFill/>
                </a:ln>
                <a:solidFill>
                  <a:schemeClr val="tx1"/>
                </a:solidFill>
                <a:effectLst/>
                <a:latin typeface="Arial" panose="020B0604020202020204" pitchFamily="34" charset="0"/>
              </a:rPr>
              <a:t>Adeloye</a:t>
            </a:r>
            <a:r>
              <a:rPr kumimoji="0" lang="en-US" altLang="en-US" sz="2000" b="0" i="0" u="none" strike="noStrike" cap="none" normalizeH="0" baseline="0" dirty="0" smtClean="0">
                <a:ln>
                  <a:noFill/>
                </a:ln>
                <a:solidFill>
                  <a:schemeClr val="tx1"/>
                </a:solidFill>
                <a:effectLst/>
                <a:latin typeface="Arial" panose="020B0604020202020204" pitchFamily="34" charset="0"/>
              </a:rPr>
              <a:t>, D. et al. (2022) ‘Global prevalence of chronic obstructive pulmonary disease: systematic review and meta‑analysis’, </a:t>
            </a:r>
            <a:r>
              <a:rPr kumimoji="0" lang="en-US" altLang="en-US" sz="2000" b="0" i="1" u="none" strike="noStrike" cap="none" normalizeH="0" baseline="0" dirty="0" smtClean="0">
                <a:ln>
                  <a:noFill/>
                </a:ln>
                <a:solidFill>
                  <a:schemeClr val="tx1"/>
                </a:solidFill>
                <a:effectLst/>
                <a:latin typeface="Arial" panose="020B0604020202020204" pitchFamily="34" charset="0"/>
              </a:rPr>
              <a:t>Journal of Global Health</a:t>
            </a:r>
            <a:r>
              <a:rPr kumimoji="0" lang="en-US" altLang="en-US" sz="2000" b="0" i="0" u="none" strike="noStrike" cap="none" normalizeH="0" baseline="0" dirty="0" smtClean="0">
                <a:ln>
                  <a:noFill/>
                </a:ln>
                <a:solidFill>
                  <a:schemeClr val="tx1"/>
                </a:solidFill>
                <a:effectLst/>
                <a:latin typeface="Arial" panose="020B0604020202020204" pitchFamily="34" charset="0"/>
              </a:rPr>
              <a:t>, 12, p. 04051. </a:t>
            </a:r>
          </a:p>
          <a:p>
            <a:pPr marL="342900" marR="0" lvl="0" indent="-342900" algn="just" defTabSz="914400" rtl="0" eaLnBrk="0" fontAlgn="base" latinLnBrk="0" hangingPunct="0">
              <a:lnSpc>
                <a:spcPct val="150000"/>
              </a:lnSpc>
              <a:spcBef>
                <a:spcPct val="0"/>
              </a:spcBef>
              <a:spcAft>
                <a:spcPct val="0"/>
              </a:spcAft>
              <a:buClrTx/>
              <a:buSzTx/>
              <a:buFont typeface="+mj-lt"/>
              <a:buAutoNum type="arabicPeriod"/>
              <a:tabLst/>
            </a:pPr>
            <a:r>
              <a:rPr kumimoji="0" lang="en-US" altLang="en-US" sz="2000" b="0" i="0" u="none" strike="noStrike" cap="none" normalizeH="0" baseline="0" dirty="0" smtClean="0">
                <a:ln>
                  <a:noFill/>
                </a:ln>
                <a:solidFill>
                  <a:schemeClr val="tx1"/>
                </a:solidFill>
                <a:effectLst/>
                <a:latin typeface="Arial" panose="020B0604020202020204" pitchFamily="34" charset="0"/>
              </a:rPr>
              <a:t>Barnes, P.J. (2024) ‘COPD: current therapeutic updates and future directions’, </a:t>
            </a:r>
            <a:r>
              <a:rPr kumimoji="0" lang="en-US" altLang="en-US" sz="2000" b="0" i="1" u="none" strike="noStrike" cap="none" normalizeH="0" baseline="0" dirty="0" smtClean="0">
                <a:ln>
                  <a:noFill/>
                </a:ln>
                <a:solidFill>
                  <a:schemeClr val="tx1"/>
                </a:solidFill>
                <a:effectLst/>
                <a:latin typeface="Arial" panose="020B0604020202020204" pitchFamily="34" charset="0"/>
              </a:rPr>
              <a:t>Lancet Respiratory Medicine</a:t>
            </a:r>
            <a:r>
              <a:rPr kumimoji="0" lang="en-US" altLang="en-US" sz="2000" b="0" i="0" u="none" strike="noStrike" cap="none" normalizeH="0" baseline="0" dirty="0" smtClean="0">
                <a:ln>
                  <a:noFill/>
                </a:ln>
                <a:solidFill>
                  <a:schemeClr val="tx1"/>
                </a:solidFill>
                <a:effectLst/>
                <a:latin typeface="Arial" panose="020B0604020202020204" pitchFamily="34" charset="0"/>
              </a:rPr>
              <a:t>, 12(3), pp. 215–229. </a:t>
            </a:r>
          </a:p>
          <a:p>
            <a:pPr marL="342900" marR="0" lvl="0" indent="-342900" algn="just" defTabSz="914400" rtl="0" eaLnBrk="0" fontAlgn="base" latinLnBrk="0" hangingPunct="0">
              <a:lnSpc>
                <a:spcPct val="150000"/>
              </a:lnSpc>
              <a:spcBef>
                <a:spcPct val="0"/>
              </a:spcBef>
              <a:spcAft>
                <a:spcPct val="0"/>
              </a:spcAft>
              <a:buClrTx/>
              <a:buSzTx/>
              <a:buFont typeface="+mj-lt"/>
              <a:buAutoNum type="arabicPeriod"/>
              <a:tabLst/>
            </a:pPr>
            <a:r>
              <a:rPr kumimoji="0" lang="en-US" altLang="en-US" sz="2000" b="0" i="0" u="none" strike="noStrike" cap="none" normalizeH="0" baseline="0" dirty="0" smtClean="0">
                <a:ln>
                  <a:noFill/>
                </a:ln>
                <a:solidFill>
                  <a:schemeClr val="tx1"/>
                </a:solidFill>
                <a:effectLst/>
                <a:latin typeface="Arial" panose="020B0604020202020204" pitchFamily="34" charset="0"/>
              </a:rPr>
              <a:t>British Thoracic Society (2023) </a:t>
            </a:r>
            <a:r>
              <a:rPr kumimoji="0" lang="en-US" altLang="en-US" sz="2000" b="0" i="1" u="none" strike="noStrike" cap="none" normalizeH="0" baseline="0" dirty="0" smtClean="0">
                <a:ln>
                  <a:noFill/>
                </a:ln>
                <a:solidFill>
                  <a:schemeClr val="tx1"/>
                </a:solidFill>
                <a:effectLst/>
                <a:latin typeface="Arial" panose="020B0604020202020204" pitchFamily="34" charset="0"/>
              </a:rPr>
              <a:t>Guideline for COPD Management</a:t>
            </a:r>
            <a:r>
              <a:rPr kumimoji="0" lang="en-US" altLang="en-US" sz="2000" b="0" i="0" u="none" strike="noStrike" cap="none" normalizeH="0" baseline="0" dirty="0" smtClean="0">
                <a:ln>
                  <a:noFill/>
                </a:ln>
                <a:solidFill>
                  <a:schemeClr val="tx1"/>
                </a:solidFill>
                <a:effectLst/>
                <a:latin typeface="Arial" panose="020B0604020202020204" pitchFamily="34" charset="0"/>
              </a:rPr>
              <a:t>. London: BTS Press. </a:t>
            </a:r>
          </a:p>
          <a:p>
            <a:pPr marL="342900" marR="0" lvl="0" indent="-342900" algn="just" defTabSz="914400" rtl="0" eaLnBrk="0" fontAlgn="base" latinLnBrk="0" hangingPunct="0">
              <a:lnSpc>
                <a:spcPct val="150000"/>
              </a:lnSpc>
              <a:spcBef>
                <a:spcPct val="0"/>
              </a:spcBef>
              <a:spcAft>
                <a:spcPct val="0"/>
              </a:spcAft>
              <a:buClrTx/>
              <a:buSzTx/>
              <a:buFont typeface="+mj-lt"/>
              <a:buAutoNum type="arabicPeriod"/>
              <a:tabLst/>
            </a:pPr>
            <a:r>
              <a:rPr kumimoji="0" lang="en-US" altLang="en-US" sz="2000" b="0" i="0" u="none" strike="noStrike" cap="none" normalizeH="0" baseline="0" dirty="0" smtClean="0">
                <a:ln>
                  <a:noFill/>
                </a:ln>
                <a:solidFill>
                  <a:schemeClr val="tx1"/>
                </a:solidFill>
                <a:effectLst/>
                <a:latin typeface="Arial" panose="020B0604020202020204" pitchFamily="34" charset="0"/>
              </a:rPr>
              <a:t>Calverley, P.M.A. and Anderson, J.A. (2021) </a:t>
            </a:r>
            <a:r>
              <a:rPr kumimoji="0" lang="en-US" altLang="en-US" sz="2000" b="0" i="1" u="none" strike="noStrike" cap="none" normalizeH="0" baseline="0" dirty="0" smtClean="0">
                <a:ln>
                  <a:noFill/>
                </a:ln>
                <a:solidFill>
                  <a:schemeClr val="tx1"/>
                </a:solidFill>
                <a:effectLst/>
                <a:latin typeface="Arial" panose="020B0604020202020204" pitchFamily="34" charset="0"/>
              </a:rPr>
              <a:t>COPD: Pathophysiology and Clinical Management</a:t>
            </a:r>
            <a:r>
              <a:rPr kumimoji="0" lang="en-US" altLang="en-US" sz="2000" b="0" i="0" u="none" strike="noStrike" cap="none" normalizeH="0" baseline="0" dirty="0" smtClean="0">
                <a:ln>
                  <a:noFill/>
                </a:ln>
                <a:solidFill>
                  <a:schemeClr val="tx1"/>
                </a:solidFill>
                <a:effectLst/>
                <a:latin typeface="Arial" panose="020B0604020202020204" pitchFamily="34" charset="0"/>
              </a:rPr>
              <a:t>. 2nd </a:t>
            </a:r>
            <a:r>
              <a:rPr kumimoji="0" lang="en-US" altLang="en-US" sz="2000" b="0" i="0" u="none" strike="noStrike" cap="none" normalizeH="0" baseline="0" dirty="0" err="1" smtClean="0">
                <a:ln>
                  <a:noFill/>
                </a:ln>
                <a:solidFill>
                  <a:schemeClr val="tx1"/>
                </a:solidFill>
                <a:effectLst/>
                <a:latin typeface="Arial" panose="020B0604020202020204" pitchFamily="34" charset="0"/>
              </a:rPr>
              <a:t>edn</a:t>
            </a:r>
            <a:r>
              <a:rPr kumimoji="0" lang="en-US" altLang="en-US" sz="2000" b="0" i="0" u="none" strike="noStrike" cap="none" normalizeH="0" baseline="0" dirty="0" smtClean="0">
                <a:ln>
                  <a:noFill/>
                </a:ln>
                <a:solidFill>
                  <a:schemeClr val="tx1"/>
                </a:solidFill>
                <a:effectLst/>
                <a:latin typeface="Arial" panose="020B0604020202020204" pitchFamily="34" charset="0"/>
              </a:rPr>
              <a:t>. Oxford: Oxford University Press. </a:t>
            </a:r>
          </a:p>
          <a:p>
            <a:pPr marL="342900" marR="0" lvl="0" indent="-342900" algn="just" defTabSz="914400" rtl="0" eaLnBrk="0" fontAlgn="base" latinLnBrk="0" hangingPunct="0">
              <a:lnSpc>
                <a:spcPct val="150000"/>
              </a:lnSpc>
              <a:spcBef>
                <a:spcPct val="0"/>
              </a:spcBef>
              <a:spcAft>
                <a:spcPct val="0"/>
              </a:spcAft>
              <a:buClrTx/>
              <a:buSzTx/>
              <a:buFont typeface="+mj-lt"/>
              <a:buAutoNum type="arabicPeriod"/>
              <a:tabLst/>
            </a:pPr>
            <a:r>
              <a:rPr kumimoji="0" lang="en-US" altLang="en-US" sz="2000" b="0" i="0" u="none" strike="noStrike" cap="none" normalizeH="0" baseline="0" dirty="0" err="1" smtClean="0">
                <a:ln>
                  <a:noFill/>
                </a:ln>
                <a:solidFill>
                  <a:schemeClr val="tx1"/>
                </a:solidFill>
                <a:effectLst/>
                <a:latin typeface="Arial" panose="020B0604020202020204" pitchFamily="34" charset="0"/>
              </a:rPr>
              <a:t>Criner</a:t>
            </a:r>
            <a:r>
              <a:rPr kumimoji="0" lang="en-US" altLang="en-US" sz="2000" b="0" i="0" u="none" strike="noStrike" cap="none" normalizeH="0" baseline="0" dirty="0" smtClean="0">
                <a:ln>
                  <a:noFill/>
                </a:ln>
                <a:solidFill>
                  <a:schemeClr val="tx1"/>
                </a:solidFill>
                <a:effectLst/>
                <a:latin typeface="Arial" panose="020B0604020202020204" pitchFamily="34" charset="0"/>
              </a:rPr>
              <a:t>, G.J. et al. (2024) ‘A global strategy for diagnosis, management, and prevention of COPD’, </a:t>
            </a:r>
            <a:r>
              <a:rPr kumimoji="0" lang="en-US" altLang="en-US" sz="2000" b="0" i="1" u="none" strike="noStrike" cap="none" normalizeH="0" baseline="0" dirty="0" smtClean="0">
                <a:ln>
                  <a:noFill/>
                </a:ln>
                <a:solidFill>
                  <a:schemeClr val="tx1"/>
                </a:solidFill>
                <a:effectLst/>
                <a:latin typeface="Arial" panose="020B0604020202020204" pitchFamily="34" charset="0"/>
              </a:rPr>
              <a:t>American Journal of Respiratory and Critical Care Medicine</a:t>
            </a:r>
            <a:r>
              <a:rPr kumimoji="0" lang="en-US" altLang="en-US" sz="2000" b="0" i="0" u="none" strike="noStrike" cap="none" normalizeH="0" baseline="0" dirty="0" smtClean="0">
                <a:ln>
                  <a:noFill/>
                </a:ln>
                <a:solidFill>
                  <a:schemeClr val="tx1"/>
                </a:solidFill>
                <a:effectLst/>
                <a:latin typeface="Arial" panose="020B0604020202020204" pitchFamily="34" charset="0"/>
              </a:rPr>
              <a:t>, 200(8), pp. e14–e60. </a:t>
            </a:r>
          </a:p>
          <a:p>
            <a:pPr marL="342900" marR="0" lvl="0" indent="-342900" algn="just" defTabSz="914400" rtl="0" eaLnBrk="0" fontAlgn="base" latinLnBrk="0" hangingPunct="0">
              <a:lnSpc>
                <a:spcPct val="150000"/>
              </a:lnSpc>
              <a:spcBef>
                <a:spcPct val="0"/>
              </a:spcBef>
              <a:spcAft>
                <a:spcPct val="0"/>
              </a:spcAft>
              <a:buClrTx/>
              <a:buSzTx/>
              <a:buFont typeface="+mj-lt"/>
              <a:buAutoNum type="arabicPeriod"/>
              <a:tabLst/>
            </a:pPr>
            <a:r>
              <a:rPr kumimoji="0" lang="en-US" altLang="en-US" sz="2000" b="0" i="0" u="none" strike="noStrike" cap="none" normalizeH="0" baseline="0" dirty="0" err="1" smtClean="0">
                <a:ln>
                  <a:noFill/>
                </a:ln>
                <a:solidFill>
                  <a:schemeClr val="tx1"/>
                </a:solidFill>
                <a:effectLst/>
                <a:latin typeface="Arial" panose="020B0604020202020204" pitchFamily="34" charset="0"/>
              </a:rPr>
              <a:t>Elkington</a:t>
            </a:r>
            <a:r>
              <a:rPr kumimoji="0" lang="en-US" altLang="en-US" sz="2000" b="0" i="0" u="none" strike="noStrike" cap="none" normalizeH="0" baseline="0" dirty="0" smtClean="0">
                <a:ln>
                  <a:noFill/>
                </a:ln>
                <a:solidFill>
                  <a:schemeClr val="tx1"/>
                </a:solidFill>
                <a:effectLst/>
                <a:latin typeface="Arial" panose="020B0604020202020204" pitchFamily="34" charset="0"/>
              </a:rPr>
              <a:t>, H. and Green, M. (2021) ‘Comorbidity in COPD: implications for </a:t>
            </a:r>
            <a:r>
              <a:rPr kumimoji="0" lang="en-US" altLang="en-US" sz="2000" b="0" i="0" u="none" strike="noStrike" cap="none" normalizeH="0" baseline="0" dirty="0" err="1" smtClean="0">
                <a:ln>
                  <a:noFill/>
                </a:ln>
                <a:solidFill>
                  <a:schemeClr val="tx1"/>
                </a:solidFill>
                <a:effectLst/>
                <a:latin typeface="Arial" panose="020B0604020202020204" pitchFamily="34" charset="0"/>
              </a:rPr>
              <a:t>personalised</a:t>
            </a:r>
            <a:r>
              <a:rPr kumimoji="0" lang="en-US" altLang="en-US" sz="2000" b="0" i="0" u="none" strike="noStrike" cap="none" normalizeH="0" baseline="0" dirty="0" smtClean="0">
                <a:ln>
                  <a:noFill/>
                </a:ln>
                <a:solidFill>
                  <a:schemeClr val="tx1"/>
                </a:solidFill>
                <a:effectLst/>
                <a:latin typeface="Arial" panose="020B0604020202020204" pitchFamily="34" charset="0"/>
              </a:rPr>
              <a:t> care’, </a:t>
            </a:r>
            <a:r>
              <a:rPr kumimoji="0" lang="en-US" altLang="en-US" sz="2000" b="0" i="1" u="none" strike="noStrike" cap="none" normalizeH="0" baseline="0" dirty="0" smtClean="0">
                <a:ln>
                  <a:noFill/>
                </a:ln>
                <a:solidFill>
                  <a:schemeClr val="tx1"/>
                </a:solidFill>
                <a:effectLst/>
                <a:latin typeface="Arial" panose="020B0604020202020204" pitchFamily="34" charset="0"/>
              </a:rPr>
              <a:t>Respiratory Medicine</a:t>
            </a:r>
            <a:r>
              <a:rPr kumimoji="0" lang="en-US" altLang="en-US" sz="2000" b="0" i="0" u="none" strike="noStrike" cap="none" normalizeH="0" baseline="0" dirty="0" smtClean="0">
                <a:ln>
                  <a:noFill/>
                </a:ln>
                <a:solidFill>
                  <a:schemeClr val="tx1"/>
                </a:solidFill>
                <a:effectLst/>
                <a:latin typeface="Arial" panose="020B0604020202020204" pitchFamily="34" charset="0"/>
              </a:rPr>
              <a:t>, 191, p. 106712. </a:t>
            </a:r>
          </a:p>
          <a:p>
            <a:pPr marL="342900" marR="0" lvl="0" indent="-342900" algn="just" defTabSz="914400" rtl="0" eaLnBrk="0" fontAlgn="base" latinLnBrk="0" hangingPunct="0">
              <a:lnSpc>
                <a:spcPct val="150000"/>
              </a:lnSpc>
              <a:spcBef>
                <a:spcPct val="0"/>
              </a:spcBef>
              <a:spcAft>
                <a:spcPct val="0"/>
              </a:spcAft>
              <a:buClrTx/>
              <a:buSzTx/>
              <a:buFont typeface="+mj-lt"/>
              <a:buAutoNum type="arabicPeriod"/>
              <a:tabLst/>
            </a:pPr>
            <a:r>
              <a:rPr kumimoji="0" lang="en-US" altLang="en-US" sz="2000" b="0" i="0" u="none" strike="noStrike" cap="none" normalizeH="0" baseline="0" dirty="0" smtClean="0">
                <a:ln>
                  <a:noFill/>
                </a:ln>
                <a:solidFill>
                  <a:schemeClr val="tx1"/>
                </a:solidFill>
                <a:effectLst/>
                <a:latin typeface="Arial" panose="020B0604020202020204" pitchFamily="34" charset="0"/>
              </a:rPr>
              <a:t>Ford, E.S., Guthrie, S.K. and Croft, J.B. (2023) ‘Smoking‑related COPD trends in the UK’, </a:t>
            </a:r>
            <a:r>
              <a:rPr kumimoji="0" lang="en-US" altLang="en-US" sz="2000" b="0" i="1" u="none" strike="noStrike" cap="none" normalizeH="0" baseline="0" dirty="0" smtClean="0">
                <a:ln>
                  <a:noFill/>
                </a:ln>
                <a:solidFill>
                  <a:schemeClr val="tx1"/>
                </a:solidFill>
                <a:effectLst/>
                <a:latin typeface="Arial" panose="020B0604020202020204" pitchFamily="34" charset="0"/>
              </a:rPr>
              <a:t>BMJ Open Respiratory Research</a:t>
            </a:r>
            <a:r>
              <a:rPr kumimoji="0" lang="en-US" altLang="en-US" sz="2000" b="0" i="0" u="none" strike="noStrike" cap="none" normalizeH="0" baseline="0" dirty="0" smtClean="0">
                <a:ln>
                  <a:noFill/>
                </a:ln>
                <a:solidFill>
                  <a:schemeClr val="tx1"/>
                </a:solidFill>
                <a:effectLst/>
                <a:latin typeface="Arial" panose="020B0604020202020204" pitchFamily="34" charset="0"/>
              </a:rPr>
              <a:t>, 10(1), e001123. </a:t>
            </a:r>
          </a:p>
          <a:p>
            <a:pPr marL="342900" marR="0" lvl="0" indent="-342900" algn="just" defTabSz="914400" rtl="0" eaLnBrk="0" fontAlgn="base" latinLnBrk="0" hangingPunct="0">
              <a:lnSpc>
                <a:spcPct val="150000"/>
              </a:lnSpc>
              <a:spcBef>
                <a:spcPct val="0"/>
              </a:spcBef>
              <a:spcAft>
                <a:spcPct val="0"/>
              </a:spcAft>
              <a:buClrTx/>
              <a:buSzTx/>
              <a:buFont typeface="+mj-lt"/>
              <a:buAutoNum type="arabicPeriod"/>
              <a:tabLst/>
            </a:pPr>
            <a:r>
              <a:rPr kumimoji="0" lang="en-US" altLang="en-US" sz="2000" b="0" i="0" u="none" strike="noStrike" cap="none" normalizeH="0" baseline="0" dirty="0" smtClean="0">
                <a:ln>
                  <a:noFill/>
                </a:ln>
                <a:solidFill>
                  <a:schemeClr val="tx1"/>
                </a:solidFill>
                <a:effectLst/>
                <a:latin typeface="Arial" panose="020B0604020202020204" pitchFamily="34" charset="0"/>
              </a:rPr>
              <a:t>Global Initiative for Chronic Obstructive Lung Disease (GOLD) (2025) </a:t>
            </a:r>
            <a:r>
              <a:rPr kumimoji="0" lang="en-US" altLang="en-US" sz="2000" b="0" i="1" u="none" strike="noStrike" cap="none" normalizeH="0" baseline="0" dirty="0" smtClean="0">
                <a:ln>
                  <a:noFill/>
                </a:ln>
                <a:solidFill>
                  <a:schemeClr val="tx1"/>
                </a:solidFill>
                <a:effectLst/>
                <a:latin typeface="Arial" panose="020B0604020202020204" pitchFamily="34" charset="0"/>
              </a:rPr>
              <a:t>Global Strategy for COPD Management 2025</a:t>
            </a:r>
            <a:r>
              <a:rPr kumimoji="0" lang="en-US" altLang="en-US" sz="2000" b="0" i="0" u="none" strike="noStrike" cap="none" normalizeH="0" baseline="0" dirty="0" smtClean="0">
                <a:ln>
                  <a:noFill/>
                </a:ln>
                <a:solidFill>
                  <a:schemeClr val="tx1"/>
                </a:solidFill>
                <a:effectLst/>
                <a:latin typeface="Arial" panose="020B0604020202020204" pitchFamily="34" charset="0"/>
              </a:rPr>
              <a:t>. Available at: </a:t>
            </a:r>
            <a:r>
              <a:rPr kumimoji="0" lang="en-US" altLang="en-US" sz="2000" b="0" i="0" u="none" strike="noStrike" cap="none" normalizeH="0" baseline="0" dirty="0" smtClean="0">
                <a:ln>
                  <a:noFill/>
                </a:ln>
                <a:solidFill>
                  <a:schemeClr val="tx1"/>
                </a:solidFill>
                <a:effectLst/>
                <a:latin typeface="Arial" panose="020B0604020202020204" pitchFamily="34" charset="0"/>
                <a:hlinkClick r:id="rId15"/>
              </a:rPr>
              <a:t>https://goldcopd.org</a:t>
            </a:r>
            <a:r>
              <a:rPr kumimoji="0" lang="en-US" altLang="en-US" sz="2000" b="0" i="0" u="none" strike="noStrike" cap="none" normalizeH="0" baseline="0" dirty="0" smtClean="0">
                <a:ln>
                  <a:noFill/>
                </a:ln>
                <a:solidFill>
                  <a:schemeClr val="tx1"/>
                </a:solidFill>
                <a:effectLst/>
                <a:latin typeface="Arial" panose="020B0604020202020204" pitchFamily="34" charset="0"/>
              </a:rPr>
              <a:t> (Accessed: 4 April 2026). </a:t>
            </a:r>
          </a:p>
          <a:p>
            <a:pPr marL="342900" marR="0" lvl="0" indent="-342900" algn="just" defTabSz="914400" rtl="0" eaLnBrk="0" fontAlgn="base" latinLnBrk="0" hangingPunct="0">
              <a:lnSpc>
                <a:spcPct val="150000"/>
              </a:lnSpc>
              <a:spcBef>
                <a:spcPct val="0"/>
              </a:spcBef>
              <a:spcAft>
                <a:spcPct val="0"/>
              </a:spcAft>
              <a:buClrTx/>
              <a:buSzTx/>
              <a:buFont typeface="+mj-lt"/>
              <a:buAutoNum type="arabicPeriod"/>
              <a:tabLst/>
            </a:pPr>
            <a:r>
              <a:rPr kumimoji="0" lang="en-US" altLang="en-US" sz="2000" b="0" i="0" u="none" strike="noStrike" cap="none" normalizeH="0" baseline="0" dirty="0" smtClean="0">
                <a:ln>
                  <a:noFill/>
                </a:ln>
                <a:solidFill>
                  <a:schemeClr val="tx1"/>
                </a:solidFill>
                <a:effectLst/>
                <a:latin typeface="Arial" panose="020B0604020202020204" pitchFamily="34" charset="0"/>
              </a:rPr>
              <a:t>GOV.UK (2025) </a:t>
            </a:r>
            <a:r>
              <a:rPr kumimoji="0" lang="en-US" altLang="en-US" sz="2000" b="0" i="1" u="none" strike="noStrike" cap="none" normalizeH="0" baseline="0" dirty="0" smtClean="0">
                <a:ln>
                  <a:noFill/>
                </a:ln>
                <a:solidFill>
                  <a:schemeClr val="tx1"/>
                </a:solidFill>
                <a:effectLst/>
                <a:latin typeface="Arial" panose="020B0604020202020204" pitchFamily="34" charset="0"/>
              </a:rPr>
              <a:t>Health inequalities and COPD in England</a:t>
            </a:r>
            <a:r>
              <a:rPr kumimoji="0" lang="en-US" altLang="en-US" sz="2000" b="0" i="0" u="none" strike="noStrike" cap="none" normalizeH="0" baseline="0" dirty="0" smtClean="0">
                <a:ln>
                  <a:noFill/>
                </a:ln>
                <a:solidFill>
                  <a:schemeClr val="tx1"/>
                </a:solidFill>
                <a:effectLst/>
                <a:latin typeface="Arial" panose="020B0604020202020204" pitchFamily="34" charset="0"/>
              </a:rPr>
              <a:t>. London: UK Government. </a:t>
            </a:r>
          </a:p>
          <a:p>
            <a:pPr marL="342900" marR="0" lvl="0" indent="-342900" algn="just" defTabSz="914400" rtl="0" eaLnBrk="0" fontAlgn="base" latinLnBrk="0" hangingPunct="0">
              <a:lnSpc>
                <a:spcPct val="150000"/>
              </a:lnSpc>
              <a:spcBef>
                <a:spcPct val="0"/>
              </a:spcBef>
              <a:spcAft>
                <a:spcPct val="0"/>
              </a:spcAft>
              <a:buClrTx/>
              <a:buSzTx/>
              <a:buFont typeface="+mj-lt"/>
              <a:buAutoNum type="arabicPeriod"/>
              <a:tabLst/>
            </a:pPr>
            <a:r>
              <a:rPr kumimoji="0" lang="en-US" altLang="en-US" sz="2000" b="0" i="0" u="none" strike="noStrike" cap="none" normalizeH="0" baseline="0" dirty="0" err="1" smtClean="0">
                <a:ln>
                  <a:noFill/>
                </a:ln>
                <a:solidFill>
                  <a:schemeClr val="tx1"/>
                </a:solidFill>
                <a:effectLst/>
                <a:latin typeface="Arial" panose="020B0604020202020204" pitchFamily="34" charset="0"/>
              </a:rPr>
              <a:t>Halpin</a:t>
            </a:r>
            <a:r>
              <a:rPr kumimoji="0" lang="en-US" altLang="en-US" sz="2000" b="0" i="0" u="none" strike="noStrike" cap="none" normalizeH="0" baseline="0" dirty="0" smtClean="0">
                <a:ln>
                  <a:noFill/>
                </a:ln>
                <a:solidFill>
                  <a:schemeClr val="tx1"/>
                </a:solidFill>
                <a:effectLst/>
                <a:latin typeface="Arial" panose="020B0604020202020204" pitchFamily="34" charset="0"/>
              </a:rPr>
              <a:t>, D.M.G. et al. (2022) ‘Exacerbation management in COPD’, </a:t>
            </a:r>
            <a:r>
              <a:rPr kumimoji="0" lang="en-US" altLang="en-US" sz="2000" b="0" i="1" u="none" strike="noStrike" cap="none" normalizeH="0" baseline="0" dirty="0" smtClean="0">
                <a:ln>
                  <a:noFill/>
                </a:ln>
                <a:solidFill>
                  <a:schemeClr val="tx1"/>
                </a:solidFill>
                <a:effectLst/>
                <a:latin typeface="Arial" panose="020B0604020202020204" pitchFamily="34" charset="0"/>
              </a:rPr>
              <a:t>European Respiratory Review</a:t>
            </a:r>
            <a:r>
              <a:rPr kumimoji="0" lang="en-US" altLang="en-US" sz="2000" b="0" i="0" u="none" strike="noStrike" cap="none" normalizeH="0" baseline="0" dirty="0" smtClean="0">
                <a:ln>
                  <a:noFill/>
                </a:ln>
                <a:solidFill>
                  <a:schemeClr val="tx1"/>
                </a:solidFill>
                <a:effectLst/>
                <a:latin typeface="Arial" panose="020B0604020202020204" pitchFamily="34" charset="0"/>
              </a:rPr>
              <a:t>, 31(165), p. 220139. </a:t>
            </a:r>
          </a:p>
          <a:p>
            <a:pPr marL="342900" marR="0" lvl="0" indent="-342900" algn="just" defTabSz="914400" rtl="0" eaLnBrk="0" fontAlgn="base" latinLnBrk="0" hangingPunct="0">
              <a:lnSpc>
                <a:spcPct val="150000"/>
              </a:lnSpc>
              <a:spcBef>
                <a:spcPct val="0"/>
              </a:spcBef>
              <a:spcAft>
                <a:spcPct val="0"/>
              </a:spcAft>
              <a:buClrTx/>
              <a:buSzTx/>
              <a:buFont typeface="+mj-lt"/>
              <a:buAutoNum type="arabicPeriod"/>
              <a:tabLst/>
            </a:pPr>
            <a:r>
              <a:rPr kumimoji="0" lang="en-US" altLang="en-US" sz="2000" b="0" i="0" u="none" strike="noStrike" cap="none" normalizeH="0" baseline="0" dirty="0" smtClean="0">
                <a:ln>
                  <a:noFill/>
                </a:ln>
                <a:solidFill>
                  <a:schemeClr val="tx1"/>
                </a:solidFill>
                <a:effectLst/>
                <a:latin typeface="Arial" panose="020B0604020202020204" pitchFamily="34" charset="0"/>
              </a:rPr>
              <a:t>Harris, M. et al. (2024) ‘Pulmonary rehabilitation effectiveness in COPD’, </a:t>
            </a:r>
            <a:r>
              <a:rPr kumimoji="0" lang="en-US" altLang="en-US" sz="2000" b="0" i="1" u="none" strike="noStrike" cap="none" normalizeH="0" baseline="0" dirty="0" smtClean="0">
                <a:ln>
                  <a:noFill/>
                </a:ln>
                <a:solidFill>
                  <a:schemeClr val="tx1"/>
                </a:solidFill>
                <a:effectLst/>
                <a:latin typeface="Arial" panose="020B0604020202020204" pitchFamily="34" charset="0"/>
              </a:rPr>
              <a:t>Thorax</a:t>
            </a:r>
            <a:r>
              <a:rPr kumimoji="0" lang="en-US" altLang="en-US" sz="2000" b="0" i="0" u="none" strike="noStrike" cap="none" normalizeH="0" baseline="0" dirty="0" smtClean="0">
                <a:ln>
                  <a:noFill/>
                </a:ln>
                <a:solidFill>
                  <a:schemeClr val="tx1"/>
                </a:solidFill>
                <a:effectLst/>
                <a:latin typeface="Arial" panose="020B0604020202020204" pitchFamily="34" charset="0"/>
              </a:rPr>
              <a:t>, 79(2), pp. 131–139. </a:t>
            </a:r>
          </a:p>
          <a:p>
            <a:pPr marL="342900" marR="0" lvl="0" indent="-342900" algn="just" defTabSz="914400" rtl="0" eaLnBrk="0" fontAlgn="base" latinLnBrk="0" hangingPunct="0">
              <a:lnSpc>
                <a:spcPct val="150000"/>
              </a:lnSpc>
              <a:spcBef>
                <a:spcPct val="0"/>
              </a:spcBef>
              <a:spcAft>
                <a:spcPct val="0"/>
              </a:spcAft>
              <a:buClrTx/>
              <a:buSzTx/>
              <a:buFont typeface="+mj-lt"/>
              <a:buAutoNum type="arabicPeriod"/>
              <a:tabLst/>
            </a:pPr>
            <a:r>
              <a:rPr kumimoji="0" lang="en-US" altLang="en-US" sz="2000" b="0" i="0" u="none" strike="noStrike" cap="none" normalizeH="0" baseline="0" dirty="0" smtClean="0">
                <a:ln>
                  <a:noFill/>
                </a:ln>
                <a:solidFill>
                  <a:schemeClr val="tx1"/>
                </a:solidFill>
                <a:effectLst/>
                <a:latin typeface="Arial" panose="020B0604020202020204" pitchFamily="34" charset="0"/>
              </a:rPr>
              <a:t>Hill, K. et al. (2024) ‘Self‑management interventions for COPD: a systematic review’, </a:t>
            </a:r>
            <a:r>
              <a:rPr kumimoji="0" lang="en-US" altLang="en-US" sz="2000" b="0" i="1" u="none" strike="noStrike" cap="none" normalizeH="0" baseline="0" dirty="0" smtClean="0">
                <a:ln>
                  <a:noFill/>
                </a:ln>
                <a:solidFill>
                  <a:schemeClr val="tx1"/>
                </a:solidFill>
                <a:effectLst/>
                <a:latin typeface="Arial" panose="020B0604020202020204" pitchFamily="34" charset="0"/>
              </a:rPr>
              <a:t>Chest</a:t>
            </a:r>
            <a:r>
              <a:rPr kumimoji="0" lang="en-US" altLang="en-US" sz="2000" b="0" i="0" u="none" strike="noStrike" cap="none" normalizeH="0" baseline="0" dirty="0" smtClean="0">
                <a:ln>
                  <a:noFill/>
                </a:ln>
                <a:solidFill>
                  <a:schemeClr val="tx1"/>
                </a:solidFill>
                <a:effectLst/>
                <a:latin typeface="Arial" panose="020B0604020202020204" pitchFamily="34" charset="0"/>
              </a:rPr>
              <a:t>, 165(1), pp. 64–76. </a:t>
            </a:r>
          </a:p>
          <a:p>
            <a:pPr marL="342900" marR="0" lvl="0" indent="-342900" algn="just" defTabSz="914400" rtl="0" eaLnBrk="0" fontAlgn="base" latinLnBrk="0" hangingPunct="0">
              <a:lnSpc>
                <a:spcPct val="150000"/>
              </a:lnSpc>
              <a:spcBef>
                <a:spcPct val="0"/>
              </a:spcBef>
              <a:spcAft>
                <a:spcPct val="0"/>
              </a:spcAft>
              <a:buClrTx/>
              <a:buSzTx/>
              <a:buFont typeface="+mj-lt"/>
              <a:buAutoNum type="arabicPeriod"/>
              <a:tabLst/>
            </a:pPr>
            <a:r>
              <a:rPr kumimoji="0" lang="en-US" altLang="en-US" sz="2000" b="0" i="0" u="none" strike="noStrike" cap="none" normalizeH="0" baseline="0" dirty="0" smtClean="0">
                <a:ln>
                  <a:noFill/>
                </a:ln>
                <a:solidFill>
                  <a:schemeClr val="tx1"/>
                </a:solidFill>
                <a:effectLst/>
                <a:latin typeface="Arial" panose="020B0604020202020204" pitchFamily="34" charset="0"/>
              </a:rPr>
              <a:t>Jones, R.L. and </a:t>
            </a:r>
            <a:r>
              <a:rPr kumimoji="0" lang="en-US" altLang="en-US" sz="2000" b="0" i="0" u="none" strike="noStrike" cap="none" normalizeH="0" baseline="0" dirty="0" err="1" smtClean="0">
                <a:ln>
                  <a:noFill/>
                </a:ln>
                <a:solidFill>
                  <a:schemeClr val="tx1"/>
                </a:solidFill>
                <a:effectLst/>
                <a:latin typeface="Arial" panose="020B0604020202020204" pitchFamily="34" charset="0"/>
              </a:rPr>
              <a:t>Nenad</a:t>
            </a:r>
            <a:r>
              <a:rPr kumimoji="0" lang="en-US" altLang="en-US" sz="2000" b="0" i="0" u="none" strike="noStrike" cap="none" normalizeH="0" baseline="0" dirty="0" smtClean="0">
                <a:ln>
                  <a:noFill/>
                </a:ln>
                <a:solidFill>
                  <a:schemeClr val="tx1"/>
                </a:solidFill>
                <a:effectLst/>
                <a:latin typeface="Arial" panose="020B0604020202020204" pitchFamily="34" charset="0"/>
              </a:rPr>
              <a:t>, T. (2023) ‘COPD exacerbation action plans and patient outcomes’, </a:t>
            </a:r>
            <a:r>
              <a:rPr kumimoji="0" lang="en-US" altLang="en-US" sz="2000" b="0" i="1" u="none" strike="noStrike" cap="none" normalizeH="0" baseline="0" dirty="0" smtClean="0">
                <a:ln>
                  <a:noFill/>
                </a:ln>
                <a:solidFill>
                  <a:schemeClr val="tx1"/>
                </a:solidFill>
                <a:effectLst/>
                <a:latin typeface="Arial" panose="020B0604020202020204" pitchFamily="34" charset="0"/>
              </a:rPr>
              <a:t>Respiratory Medicine</a:t>
            </a:r>
            <a:r>
              <a:rPr kumimoji="0" lang="en-US" altLang="en-US" sz="2000" b="0" i="0" u="none" strike="noStrike" cap="none" normalizeH="0" baseline="0" dirty="0" smtClean="0">
                <a:ln>
                  <a:noFill/>
                </a:ln>
                <a:solidFill>
                  <a:schemeClr val="tx1"/>
                </a:solidFill>
                <a:effectLst/>
                <a:latin typeface="Arial" panose="020B0604020202020204" pitchFamily="34" charset="0"/>
              </a:rPr>
              <a:t>, 191, p. 106704. </a:t>
            </a:r>
          </a:p>
          <a:p>
            <a:pPr marL="342900" marR="0" lvl="0" indent="-342900" algn="just" defTabSz="914400" rtl="0" eaLnBrk="0" fontAlgn="base" latinLnBrk="0" hangingPunct="0">
              <a:lnSpc>
                <a:spcPct val="150000"/>
              </a:lnSpc>
              <a:spcBef>
                <a:spcPct val="0"/>
              </a:spcBef>
              <a:spcAft>
                <a:spcPct val="0"/>
              </a:spcAft>
              <a:buClrTx/>
              <a:buSzTx/>
              <a:buFont typeface="+mj-lt"/>
              <a:buAutoNum type="arabicPeriod"/>
              <a:tabLst/>
            </a:pPr>
            <a:r>
              <a:rPr kumimoji="0" lang="en-US" altLang="en-US" sz="2000" b="0" i="0" u="none" strike="noStrike" cap="none" normalizeH="0" baseline="0" dirty="0" err="1" smtClean="0">
                <a:ln>
                  <a:noFill/>
                </a:ln>
                <a:solidFill>
                  <a:schemeClr val="tx1"/>
                </a:solidFill>
                <a:effectLst/>
                <a:latin typeface="Arial" panose="020B0604020202020204" pitchFamily="34" charset="0"/>
              </a:rPr>
              <a:t>Khakban</a:t>
            </a:r>
            <a:r>
              <a:rPr kumimoji="0" lang="en-US" altLang="en-US" sz="2000" b="0" i="0" u="none" strike="noStrike" cap="none" normalizeH="0" baseline="0" dirty="0" smtClean="0">
                <a:ln>
                  <a:noFill/>
                </a:ln>
                <a:solidFill>
                  <a:schemeClr val="tx1"/>
                </a:solidFill>
                <a:effectLst/>
                <a:latin typeface="Arial" panose="020B0604020202020204" pitchFamily="34" charset="0"/>
              </a:rPr>
              <a:t>, A. et al. (2022) ‘Quality of life and social burden in COPD patients’, </a:t>
            </a:r>
            <a:r>
              <a:rPr kumimoji="0" lang="en-US" altLang="en-US" sz="2000" b="0" i="1" u="none" strike="noStrike" cap="none" normalizeH="0" baseline="0" dirty="0" smtClean="0">
                <a:ln>
                  <a:noFill/>
                </a:ln>
                <a:solidFill>
                  <a:schemeClr val="tx1"/>
                </a:solidFill>
                <a:effectLst/>
                <a:latin typeface="Arial" panose="020B0604020202020204" pitchFamily="34" charset="0"/>
              </a:rPr>
              <a:t>International Journal of Chronic Diseases</a:t>
            </a:r>
            <a:r>
              <a:rPr kumimoji="0" lang="en-US" altLang="en-US" sz="2000" b="0" i="0" u="none" strike="noStrike" cap="none" normalizeH="0" baseline="0" dirty="0" smtClean="0">
                <a:ln>
                  <a:noFill/>
                </a:ln>
                <a:solidFill>
                  <a:schemeClr val="tx1"/>
                </a:solidFill>
                <a:effectLst/>
                <a:latin typeface="Arial" panose="020B0604020202020204" pitchFamily="34" charset="0"/>
              </a:rPr>
              <a:t>, 2022, p. 7810564. </a:t>
            </a:r>
          </a:p>
          <a:p>
            <a:pPr marL="342900" marR="0" lvl="0" indent="-342900" algn="just" defTabSz="914400" rtl="0" eaLnBrk="0" fontAlgn="base" latinLnBrk="0" hangingPunct="0">
              <a:lnSpc>
                <a:spcPct val="150000"/>
              </a:lnSpc>
              <a:spcBef>
                <a:spcPct val="0"/>
              </a:spcBef>
              <a:spcAft>
                <a:spcPct val="0"/>
              </a:spcAft>
              <a:buClrTx/>
              <a:buSzTx/>
              <a:buFont typeface="+mj-lt"/>
              <a:buAutoNum type="arabicPeriod"/>
              <a:tabLst/>
            </a:pPr>
            <a:r>
              <a:rPr kumimoji="0" lang="en-US" altLang="en-US" sz="2000" b="0" i="0" u="none" strike="noStrike" cap="none" normalizeH="0" baseline="0" dirty="0" smtClean="0">
                <a:ln>
                  <a:noFill/>
                </a:ln>
                <a:solidFill>
                  <a:schemeClr val="tx1"/>
                </a:solidFill>
                <a:effectLst/>
                <a:latin typeface="Arial" panose="020B0604020202020204" pitchFamily="34" charset="0"/>
              </a:rPr>
              <a:t>Littman‑Osborne, B. et al. (2023) ‘Mental health comorbidity in COPD: prevalence and care implications’, </a:t>
            </a:r>
            <a:r>
              <a:rPr kumimoji="0" lang="en-US" altLang="en-US" sz="2000" b="0" i="1" u="none" strike="noStrike" cap="none" normalizeH="0" baseline="0" dirty="0" smtClean="0">
                <a:ln>
                  <a:noFill/>
                </a:ln>
                <a:solidFill>
                  <a:schemeClr val="tx1"/>
                </a:solidFill>
                <a:effectLst/>
                <a:latin typeface="Arial" panose="020B0604020202020204" pitchFamily="34" charset="0"/>
              </a:rPr>
              <a:t>Journal of Clinical Psychology in Medical Settings</a:t>
            </a:r>
            <a:r>
              <a:rPr kumimoji="0" lang="en-US" altLang="en-US" sz="2000" b="0" i="0" u="none" strike="noStrike" cap="none" normalizeH="0" baseline="0" dirty="0" smtClean="0">
                <a:ln>
                  <a:noFill/>
                </a:ln>
                <a:solidFill>
                  <a:schemeClr val="tx1"/>
                </a:solidFill>
                <a:effectLst/>
                <a:latin typeface="Arial" panose="020B0604020202020204" pitchFamily="34" charset="0"/>
              </a:rPr>
              <a:t>, 30(4), pp. 843–857.</a:t>
            </a:r>
          </a:p>
        </p:txBody>
      </p:sp>
    </p:spTree>
    <p:extLst>
      <p:ext uri="{BB962C8B-B14F-4D97-AF65-F5344CB8AC3E}">
        <p14:creationId xmlns:p14="http://schemas.microsoft.com/office/powerpoint/2010/main" val="270365988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1381670" flipH="1" flipV="1">
            <a:off x="14985666" y="-4997558"/>
            <a:ext cx="5404519" cy="10214726"/>
          </a:xfrm>
          <a:custGeom>
            <a:avLst/>
            <a:gdLst/>
            <a:ahLst/>
            <a:cxnLst/>
            <a:rect l="l" t="t" r="r" b="b"/>
            <a:pathLst>
              <a:path w="5404519" h="10214726">
                <a:moveTo>
                  <a:pt x="5404518" y="10214727"/>
                </a:moveTo>
                <a:lnTo>
                  <a:pt x="0" y="10214727"/>
                </a:lnTo>
                <a:lnTo>
                  <a:pt x="0" y="0"/>
                </a:lnTo>
                <a:lnTo>
                  <a:pt x="5404518" y="0"/>
                </a:lnTo>
                <a:lnTo>
                  <a:pt x="5404518" y="10214727"/>
                </a:lnTo>
                <a:close/>
              </a:path>
            </a:pathLst>
          </a:custGeom>
          <a:blipFill>
            <a:blip r:embed="rId2">
              <a:alphaModFix amt="50000"/>
              <a:extLst>
                <a:ext uri="{96DAC541-7B7A-43D3-8B79-37D633B846F1}">
                  <asvg:svgBlip xmlns:asvg="http://schemas.microsoft.com/office/drawing/2016/SVG/main" xmlns="" r:embed="rId3"/>
                </a:ext>
              </a:extLst>
            </a:blip>
            <a:stretch>
              <a:fillRect/>
            </a:stretch>
          </a:blipFill>
        </p:spPr>
      </p:sp>
      <p:grpSp>
        <p:nvGrpSpPr>
          <p:cNvPr id="8" name="Group 8"/>
          <p:cNvGrpSpPr/>
          <p:nvPr/>
        </p:nvGrpSpPr>
        <p:grpSpPr>
          <a:xfrm>
            <a:off x="574633" y="6403573"/>
            <a:ext cx="300229" cy="300229"/>
            <a:chOff x="0" y="0"/>
            <a:chExt cx="812800" cy="812800"/>
          </a:xfrm>
        </p:grpSpPr>
        <p:sp>
          <p:nvSpPr>
            <p:cNvPr id="9" name="Freeform 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ED665"/>
            </a:solidFill>
          </p:spPr>
        </p:sp>
        <p:sp>
          <p:nvSpPr>
            <p:cNvPr id="10" name="TextBox 10"/>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14" name="Freeform 14"/>
          <p:cNvSpPr/>
          <p:nvPr/>
        </p:nvSpPr>
        <p:spPr>
          <a:xfrm rot="-823344">
            <a:off x="16410931" y="8647532"/>
            <a:ext cx="920651" cy="920651"/>
          </a:xfrm>
          <a:custGeom>
            <a:avLst/>
            <a:gdLst/>
            <a:ahLst/>
            <a:cxnLst/>
            <a:rect l="l" t="t" r="r" b="b"/>
            <a:pathLst>
              <a:path w="920651" h="920651">
                <a:moveTo>
                  <a:pt x="0" y="0"/>
                </a:moveTo>
                <a:lnTo>
                  <a:pt x="920650" y="0"/>
                </a:lnTo>
                <a:lnTo>
                  <a:pt x="920650" y="920650"/>
                </a:lnTo>
                <a:lnTo>
                  <a:pt x="0" y="920650"/>
                </a:lnTo>
                <a:lnTo>
                  <a:pt x="0" y="0"/>
                </a:lnTo>
                <a:close/>
              </a:path>
            </a:pathLst>
          </a:custGeom>
          <a:blipFill>
            <a:blip r:embed="rId4">
              <a:extLst>
                <a:ext uri="{96DAC541-7B7A-43D3-8B79-37D633B846F1}">
                  <asvg:svgBlip xmlns:asvg="http://schemas.microsoft.com/office/drawing/2016/SVG/main" xmlns="" r:embed="rId6"/>
                </a:ext>
              </a:extLst>
            </a:blip>
            <a:stretch>
              <a:fillRect/>
            </a:stretch>
          </a:blipFill>
        </p:spPr>
      </p:sp>
      <p:sp>
        <p:nvSpPr>
          <p:cNvPr id="15" name="Freeform 15"/>
          <p:cNvSpPr/>
          <p:nvPr/>
        </p:nvSpPr>
        <p:spPr>
          <a:xfrm rot="-823344">
            <a:off x="16217030" y="8967468"/>
            <a:ext cx="920651" cy="920651"/>
          </a:xfrm>
          <a:custGeom>
            <a:avLst/>
            <a:gdLst/>
            <a:ahLst/>
            <a:cxnLst/>
            <a:rect l="l" t="t" r="r" b="b"/>
            <a:pathLst>
              <a:path w="920651" h="920651">
                <a:moveTo>
                  <a:pt x="0" y="0"/>
                </a:moveTo>
                <a:lnTo>
                  <a:pt x="920650" y="0"/>
                </a:lnTo>
                <a:lnTo>
                  <a:pt x="920650" y="920650"/>
                </a:lnTo>
                <a:lnTo>
                  <a:pt x="0" y="920650"/>
                </a:lnTo>
                <a:lnTo>
                  <a:pt x="0" y="0"/>
                </a:lnTo>
                <a:close/>
              </a:path>
            </a:pathLst>
          </a:custGeom>
          <a:blipFill>
            <a:blip r:embed="rId7">
              <a:extLst>
                <a:ext uri="{96DAC541-7B7A-43D3-8B79-37D633B846F1}">
                  <asvg:svgBlip xmlns:asvg="http://schemas.microsoft.com/office/drawing/2016/SVG/main" xmlns="" r:embed="rId8"/>
                </a:ext>
              </a:extLst>
            </a:blip>
            <a:stretch>
              <a:fillRect/>
            </a:stretch>
          </a:blipFill>
        </p:spPr>
      </p:sp>
      <p:grpSp>
        <p:nvGrpSpPr>
          <p:cNvPr id="18" name="Group 18"/>
          <p:cNvGrpSpPr/>
          <p:nvPr/>
        </p:nvGrpSpPr>
        <p:grpSpPr>
          <a:xfrm>
            <a:off x="2036025" y="872188"/>
            <a:ext cx="39377" cy="39377"/>
            <a:chOff x="0" y="0"/>
            <a:chExt cx="812800" cy="812800"/>
          </a:xfrm>
        </p:grpSpPr>
        <p:sp>
          <p:nvSpPr>
            <p:cNvPr id="19" name="Freeform 1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5C9B4"/>
            </a:solidFill>
          </p:spPr>
        </p:sp>
        <p:sp>
          <p:nvSpPr>
            <p:cNvPr id="20" name="TextBox 20"/>
            <p:cNvSpPr txBox="1"/>
            <p:nvPr/>
          </p:nvSpPr>
          <p:spPr>
            <a:xfrm>
              <a:off x="76200" y="38100"/>
              <a:ext cx="660400" cy="698500"/>
            </a:xfrm>
            <a:prstGeom prst="rect">
              <a:avLst/>
            </a:prstGeom>
          </p:spPr>
          <p:txBody>
            <a:bodyPr lIns="74078" tIns="74078" rIns="74078" bIns="74078" rtlCol="0" anchor="ctr"/>
            <a:lstStyle/>
            <a:p>
              <a:pPr algn="ctr">
                <a:lnSpc>
                  <a:spcPts val="2659"/>
                </a:lnSpc>
              </a:pPr>
              <a:endParaRPr/>
            </a:p>
          </p:txBody>
        </p:sp>
      </p:grpSp>
      <p:sp>
        <p:nvSpPr>
          <p:cNvPr id="21" name="Freeform 21"/>
          <p:cNvSpPr/>
          <p:nvPr/>
        </p:nvSpPr>
        <p:spPr>
          <a:xfrm>
            <a:off x="16997119" y="693219"/>
            <a:ext cx="433631" cy="288907"/>
          </a:xfrm>
          <a:custGeom>
            <a:avLst/>
            <a:gdLst/>
            <a:ahLst/>
            <a:cxnLst/>
            <a:rect l="l" t="t" r="r" b="b"/>
            <a:pathLst>
              <a:path w="433631" h="288907">
                <a:moveTo>
                  <a:pt x="0" y="0"/>
                </a:moveTo>
                <a:lnTo>
                  <a:pt x="433631" y="0"/>
                </a:lnTo>
                <a:lnTo>
                  <a:pt x="433631" y="288906"/>
                </a:lnTo>
                <a:lnTo>
                  <a:pt x="0" y="288906"/>
                </a:lnTo>
                <a:lnTo>
                  <a:pt x="0" y="0"/>
                </a:lnTo>
                <a:close/>
              </a:path>
            </a:pathLst>
          </a:custGeom>
          <a:blipFill>
            <a:blip r:embed="rId9">
              <a:extLst>
                <a:ext uri="{96DAC541-7B7A-43D3-8B79-37D633B846F1}">
                  <asvg:svgBlip xmlns:asvg="http://schemas.microsoft.com/office/drawing/2016/SVG/main" xmlns="" r:embed="rId12"/>
                </a:ext>
              </a:extLst>
            </a:blip>
            <a:stretch>
              <a:fillRect/>
            </a:stretch>
          </a:blipFill>
        </p:spPr>
      </p:sp>
      <p:sp>
        <p:nvSpPr>
          <p:cNvPr id="22" name="TextBox 22"/>
          <p:cNvSpPr txBox="1"/>
          <p:nvPr/>
        </p:nvSpPr>
        <p:spPr>
          <a:xfrm>
            <a:off x="7772400" y="-2540"/>
            <a:ext cx="3048000" cy="718145"/>
          </a:xfrm>
          <a:prstGeom prst="rect">
            <a:avLst/>
          </a:prstGeom>
        </p:spPr>
        <p:txBody>
          <a:bodyPr wrap="square" lIns="0" tIns="0" rIns="0" bIns="0" rtlCol="0" anchor="t">
            <a:spAutoFit/>
          </a:bodyPr>
          <a:lstStyle/>
          <a:p>
            <a:pPr>
              <a:lnSpc>
                <a:spcPts val="5567"/>
              </a:lnSpc>
            </a:pPr>
            <a:r>
              <a:rPr lang="en-US" sz="3200" b="1" spc="-67" dirty="0">
                <a:solidFill>
                  <a:srgbClr val="85C9B4"/>
                </a:solidFill>
                <a:latin typeface="Poppins Semi-Bold"/>
                <a:ea typeface="Poppins Semi-Bold"/>
                <a:cs typeface="Poppins Semi-Bold"/>
                <a:sym typeface="Poppins Semi-Bold"/>
              </a:rPr>
              <a:t>References</a:t>
            </a:r>
          </a:p>
        </p:txBody>
      </p:sp>
      <p:sp>
        <p:nvSpPr>
          <p:cNvPr id="24" name="Freeform 24"/>
          <p:cNvSpPr/>
          <p:nvPr/>
        </p:nvSpPr>
        <p:spPr>
          <a:xfrm rot="-1175460">
            <a:off x="11182702" y="7484281"/>
            <a:ext cx="3905319" cy="4114800"/>
          </a:xfrm>
          <a:custGeom>
            <a:avLst/>
            <a:gdLst/>
            <a:ahLst/>
            <a:cxnLst/>
            <a:rect l="l" t="t" r="r" b="b"/>
            <a:pathLst>
              <a:path w="3905319" h="4114800">
                <a:moveTo>
                  <a:pt x="0" y="0"/>
                </a:moveTo>
                <a:lnTo>
                  <a:pt x="3905319" y="0"/>
                </a:lnTo>
                <a:lnTo>
                  <a:pt x="3905319" y="4114800"/>
                </a:lnTo>
                <a:lnTo>
                  <a:pt x="0" y="4114800"/>
                </a:lnTo>
                <a:lnTo>
                  <a:pt x="0" y="0"/>
                </a:lnTo>
                <a:close/>
              </a:path>
            </a:pathLst>
          </a:custGeom>
          <a:blipFill>
            <a:blip r:embed="rId13">
              <a:alphaModFix amt="19999"/>
              <a:extLst>
                <a:ext uri="{96DAC541-7B7A-43D3-8B79-37D633B846F1}">
                  <asvg:svgBlip xmlns:asvg="http://schemas.microsoft.com/office/drawing/2016/SVG/main" xmlns="" r:embed="rId14"/>
                </a:ext>
              </a:extLst>
            </a:blip>
            <a:stretch>
              <a:fillRect/>
            </a:stretch>
          </a:blipFill>
        </p:spPr>
      </p:sp>
      <p:sp>
        <p:nvSpPr>
          <p:cNvPr id="26" name="Rectangle 2"/>
          <p:cNvSpPr>
            <a:spLocks noChangeArrowheads="1"/>
          </p:cNvSpPr>
          <p:nvPr/>
        </p:nvSpPr>
        <p:spPr bwMode="auto">
          <a:xfrm>
            <a:off x="762000" y="445922"/>
            <a:ext cx="16459200" cy="96026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R="0" lvl="0" algn="just" defTabSz="914400" rtl="0" eaLnBrk="0" fontAlgn="base" latinLnBrk="0" hangingPunct="0">
              <a:lnSpc>
                <a:spcPct val="150000"/>
              </a:lnSpc>
              <a:spcBef>
                <a:spcPct val="0"/>
              </a:spcBef>
              <a:spcAft>
                <a:spcPct val="0"/>
              </a:spcAft>
              <a:buClrTx/>
              <a:buSzTx/>
              <a:tabLst/>
            </a:pPr>
            <a:endParaRPr kumimoji="0" lang="en-US" altLang="en-US" sz="1200" b="0" i="0" u="none" strike="noStrike" cap="none" normalizeH="0" baseline="0" dirty="0" smtClean="0">
              <a:ln>
                <a:noFill/>
              </a:ln>
              <a:solidFill>
                <a:schemeClr val="tx1"/>
              </a:solidFill>
              <a:effectLst/>
              <a:latin typeface="Arial" panose="020B0604020202020204" pitchFamily="34" charset="0"/>
            </a:endParaRPr>
          </a:p>
          <a:p>
            <a:pPr marR="0" lvl="0" algn="just" defTabSz="914400" rtl="0" eaLnBrk="0" fontAlgn="base" latinLnBrk="0" hangingPunct="0">
              <a:lnSpc>
                <a:spcPct val="150000"/>
              </a:lnSpc>
              <a:spcBef>
                <a:spcPct val="0"/>
              </a:spcBef>
              <a:spcAft>
                <a:spcPct val="0"/>
              </a:spcAft>
              <a:buClrTx/>
              <a:buSzTx/>
              <a:tabLst/>
            </a:pPr>
            <a:r>
              <a:rPr kumimoji="0" lang="en-US" altLang="en-US" sz="2000" b="0" i="0" u="none" strike="noStrike" cap="none" normalizeH="0" baseline="0" dirty="0" smtClean="0">
                <a:ln>
                  <a:noFill/>
                </a:ln>
                <a:solidFill>
                  <a:schemeClr val="tx1"/>
                </a:solidFill>
                <a:effectLst/>
                <a:latin typeface="Arial" panose="020B0604020202020204" pitchFamily="34" charset="0"/>
              </a:rPr>
              <a:t>16.McAllister, D.A. et al. (2025) ‘COPD prevalence and diagnosis patterns in UK primary care’, </a:t>
            </a:r>
            <a:r>
              <a:rPr kumimoji="0" lang="en-US" altLang="en-US" sz="2000" b="0" i="1" u="none" strike="noStrike" cap="none" normalizeH="0" baseline="0" dirty="0" smtClean="0">
                <a:ln>
                  <a:noFill/>
                </a:ln>
                <a:solidFill>
                  <a:schemeClr val="tx1"/>
                </a:solidFill>
                <a:effectLst/>
                <a:latin typeface="Arial" panose="020B0604020202020204" pitchFamily="34" charset="0"/>
              </a:rPr>
              <a:t>British Journal of General Practice</a:t>
            </a:r>
            <a:r>
              <a:rPr kumimoji="0" lang="en-US" altLang="en-US" sz="2000" b="0" i="0" u="none" strike="noStrike" cap="none" normalizeH="0" baseline="0" dirty="0" smtClean="0">
                <a:ln>
                  <a:noFill/>
                </a:ln>
                <a:solidFill>
                  <a:schemeClr val="tx1"/>
                </a:solidFill>
                <a:effectLst/>
                <a:latin typeface="Arial" panose="020B0604020202020204" pitchFamily="34" charset="0"/>
              </a:rPr>
              <a:t>, 75(741), e410–e418. </a:t>
            </a:r>
          </a:p>
          <a:p>
            <a:pPr marR="0" lvl="0" algn="just" defTabSz="914400" rtl="0" eaLnBrk="0" fontAlgn="base" latinLnBrk="0" hangingPunct="0">
              <a:lnSpc>
                <a:spcPct val="150000"/>
              </a:lnSpc>
              <a:spcBef>
                <a:spcPct val="0"/>
              </a:spcBef>
              <a:spcAft>
                <a:spcPct val="0"/>
              </a:spcAft>
              <a:buClrTx/>
              <a:buSzTx/>
              <a:tabLst/>
            </a:pPr>
            <a:r>
              <a:rPr lang="en-US" altLang="en-US" sz="2000" dirty="0" smtClean="0">
                <a:latin typeface="Arial" panose="020B0604020202020204" pitchFamily="34" charset="0"/>
              </a:rPr>
              <a:t>17</a:t>
            </a:r>
            <a:r>
              <a:rPr kumimoji="0" lang="en-US" altLang="en-US" sz="2000" b="0" i="0" u="none" strike="noStrike" cap="none" normalizeH="0" baseline="0" dirty="0" smtClean="0">
                <a:ln>
                  <a:noFill/>
                </a:ln>
                <a:solidFill>
                  <a:schemeClr val="tx1"/>
                </a:solidFill>
                <a:effectLst/>
                <a:latin typeface="Arial" panose="020B0604020202020204" pitchFamily="34" charset="0"/>
              </a:rPr>
              <a:t>. Medical GSK (2026) </a:t>
            </a:r>
            <a:r>
              <a:rPr kumimoji="0" lang="en-US" altLang="en-US" sz="2000" b="0" i="1" u="none" strike="noStrike" cap="none" normalizeH="0" baseline="0" dirty="0" smtClean="0">
                <a:ln>
                  <a:noFill/>
                </a:ln>
                <a:solidFill>
                  <a:schemeClr val="tx1"/>
                </a:solidFill>
                <a:effectLst/>
                <a:latin typeface="Arial" panose="020B0604020202020204" pitchFamily="34" charset="0"/>
              </a:rPr>
              <a:t>Chronic obstructive pulmonary disease (COPD)</a:t>
            </a:r>
            <a:r>
              <a:rPr kumimoji="0" lang="en-US" altLang="en-US" sz="2000" b="0" i="0" u="none" strike="noStrike" cap="none" normalizeH="0" baseline="0" dirty="0" smtClean="0">
                <a:ln>
                  <a:noFill/>
                </a:ln>
                <a:solidFill>
                  <a:schemeClr val="tx1"/>
                </a:solidFill>
                <a:effectLst/>
                <a:latin typeface="Arial" panose="020B0604020202020204" pitchFamily="34" charset="0"/>
              </a:rPr>
              <a:t>. Available at: https://www.medicalgsk.com/</a:t>
            </a:r>
            <a:r>
              <a:rPr kumimoji="0" lang="en-US" altLang="en-US" sz="2000" b="0" i="0" u="none" strike="noStrike" cap="none" normalizeH="0" baseline="0" dirty="0" err="1" smtClean="0">
                <a:ln>
                  <a:noFill/>
                </a:ln>
                <a:solidFill>
                  <a:schemeClr val="tx1"/>
                </a:solidFill>
                <a:effectLst/>
                <a:latin typeface="Arial" panose="020B0604020202020204" pitchFamily="34" charset="0"/>
              </a:rPr>
              <a:t>en‑gb</a:t>
            </a:r>
            <a:r>
              <a:rPr kumimoji="0" lang="en-US" altLang="en-US" sz="2000" b="0" i="0" u="none" strike="noStrike" cap="none" normalizeH="0" baseline="0" dirty="0" smtClean="0">
                <a:ln>
                  <a:noFill/>
                </a:ln>
                <a:solidFill>
                  <a:schemeClr val="tx1"/>
                </a:solidFill>
                <a:effectLst/>
                <a:latin typeface="Arial" panose="020B0604020202020204" pitchFamily="34" charset="0"/>
              </a:rPr>
              <a:t>/conditions/</a:t>
            </a:r>
            <a:r>
              <a:rPr kumimoji="0" lang="en-US" altLang="en-US" sz="2000" b="0" i="0" u="none" strike="noStrike" cap="none" normalizeH="0" baseline="0" dirty="0" err="1" smtClean="0">
                <a:ln>
                  <a:noFill/>
                </a:ln>
                <a:solidFill>
                  <a:schemeClr val="tx1"/>
                </a:solidFill>
                <a:effectLst/>
                <a:latin typeface="Arial" panose="020B0604020202020204" pitchFamily="34" charset="0"/>
              </a:rPr>
              <a:t>copd</a:t>
            </a:r>
            <a:r>
              <a:rPr kumimoji="0" lang="en-US" altLang="en-US" sz="2000" b="0" i="0" u="none" strike="noStrike" cap="none" normalizeH="0" baseline="0" dirty="0" smtClean="0">
                <a:ln>
                  <a:noFill/>
                </a:ln>
                <a:solidFill>
                  <a:schemeClr val="tx1"/>
                </a:solidFill>
                <a:effectLst/>
                <a:latin typeface="Arial" panose="020B0604020202020204" pitchFamily="34" charset="0"/>
              </a:rPr>
              <a:t>/ (Accessed: 4 April 2026). </a:t>
            </a:r>
          </a:p>
          <a:p>
            <a:pPr marR="0" lvl="0" algn="just" defTabSz="914400" rtl="0" eaLnBrk="0" fontAlgn="base" latinLnBrk="0" hangingPunct="0">
              <a:lnSpc>
                <a:spcPct val="150000"/>
              </a:lnSpc>
              <a:spcBef>
                <a:spcPct val="0"/>
              </a:spcBef>
              <a:spcAft>
                <a:spcPct val="0"/>
              </a:spcAft>
              <a:buClrTx/>
              <a:buSzTx/>
              <a:tabLst/>
            </a:pPr>
            <a:r>
              <a:rPr lang="en-US" altLang="en-US" sz="2000" dirty="0" smtClean="0">
                <a:latin typeface="Arial" panose="020B0604020202020204" pitchFamily="34" charset="0"/>
              </a:rPr>
              <a:t>18</a:t>
            </a:r>
            <a:r>
              <a:rPr kumimoji="0" lang="en-US" altLang="en-US" sz="2000" b="0" i="0" u="none" strike="noStrike" cap="none" normalizeH="0" baseline="0" dirty="0" smtClean="0">
                <a:ln>
                  <a:noFill/>
                </a:ln>
                <a:solidFill>
                  <a:schemeClr val="tx1"/>
                </a:solidFill>
                <a:effectLst/>
                <a:latin typeface="Arial" panose="020B0604020202020204" pitchFamily="34" charset="0"/>
              </a:rPr>
              <a:t>. NHS England (2026) </a:t>
            </a:r>
            <a:r>
              <a:rPr kumimoji="0" lang="en-US" altLang="en-US" sz="2000" b="0" i="1" u="none" strike="noStrike" cap="none" normalizeH="0" baseline="0" dirty="0" smtClean="0">
                <a:ln>
                  <a:noFill/>
                </a:ln>
                <a:solidFill>
                  <a:schemeClr val="tx1"/>
                </a:solidFill>
                <a:effectLst/>
                <a:latin typeface="Arial" panose="020B0604020202020204" pitchFamily="34" charset="0"/>
              </a:rPr>
              <a:t>Chronic Obstructive Pulmonary Disease: commissioning and management guidance</a:t>
            </a:r>
            <a:r>
              <a:rPr kumimoji="0" lang="en-US" altLang="en-US" sz="2000" b="0" i="0" u="none" strike="noStrike" cap="none" normalizeH="0" baseline="0" dirty="0" smtClean="0">
                <a:ln>
                  <a:noFill/>
                </a:ln>
                <a:solidFill>
                  <a:schemeClr val="tx1"/>
                </a:solidFill>
                <a:effectLst/>
                <a:latin typeface="Arial" panose="020B0604020202020204" pitchFamily="34" charset="0"/>
              </a:rPr>
              <a:t>. London: NHS England. </a:t>
            </a:r>
          </a:p>
          <a:p>
            <a:pPr marR="0" lvl="0" algn="just" defTabSz="914400" rtl="0" eaLnBrk="0" fontAlgn="base" latinLnBrk="0" hangingPunct="0">
              <a:lnSpc>
                <a:spcPct val="150000"/>
              </a:lnSpc>
              <a:spcBef>
                <a:spcPct val="0"/>
              </a:spcBef>
              <a:spcAft>
                <a:spcPct val="0"/>
              </a:spcAft>
              <a:buClrTx/>
              <a:buSzTx/>
              <a:tabLst/>
            </a:pPr>
            <a:r>
              <a:rPr lang="en-US" altLang="en-US" sz="2000" dirty="0" smtClean="0">
                <a:latin typeface="Arial" panose="020B0604020202020204" pitchFamily="34" charset="0"/>
              </a:rPr>
              <a:t>19</a:t>
            </a:r>
            <a:r>
              <a:rPr kumimoji="0" lang="en-US" altLang="en-US" sz="2000" b="0" i="0" u="none" strike="noStrike" cap="none" normalizeH="0" baseline="0" dirty="0" smtClean="0">
                <a:ln>
                  <a:noFill/>
                </a:ln>
                <a:solidFill>
                  <a:schemeClr val="tx1"/>
                </a:solidFill>
                <a:effectLst/>
                <a:latin typeface="Arial" panose="020B0604020202020204" pitchFamily="34" charset="0"/>
              </a:rPr>
              <a:t>.NHS England (2026) </a:t>
            </a:r>
            <a:r>
              <a:rPr kumimoji="0" lang="en-US" altLang="en-US" sz="2000" b="0" i="1" u="none" strike="noStrike" cap="none" normalizeH="0" baseline="0" dirty="0" err="1" smtClean="0">
                <a:ln>
                  <a:noFill/>
                </a:ln>
                <a:solidFill>
                  <a:schemeClr val="tx1"/>
                </a:solidFill>
                <a:effectLst/>
                <a:latin typeface="Arial" panose="020B0604020202020204" pitchFamily="34" charset="0"/>
              </a:rPr>
              <a:t>Personalised</a:t>
            </a:r>
            <a:r>
              <a:rPr kumimoji="0" lang="en-US" altLang="en-US" sz="2000" b="0" i="1" u="none" strike="noStrike" cap="none" normalizeH="0" baseline="0" dirty="0" smtClean="0">
                <a:ln>
                  <a:noFill/>
                </a:ln>
                <a:solidFill>
                  <a:schemeClr val="tx1"/>
                </a:solidFill>
                <a:effectLst/>
                <a:latin typeface="Arial" panose="020B0604020202020204" pitchFamily="34" charset="0"/>
              </a:rPr>
              <a:t> care: comprehensive model of </a:t>
            </a:r>
            <a:r>
              <a:rPr kumimoji="0" lang="en-US" altLang="en-US" sz="2000" b="0" i="1" u="none" strike="noStrike" cap="none" normalizeH="0" baseline="0" dirty="0" err="1" smtClean="0">
                <a:ln>
                  <a:noFill/>
                </a:ln>
                <a:solidFill>
                  <a:schemeClr val="tx1"/>
                </a:solidFill>
                <a:effectLst/>
                <a:latin typeface="Arial" panose="020B0604020202020204" pitchFamily="34" charset="0"/>
              </a:rPr>
              <a:t>personalised</a:t>
            </a:r>
            <a:r>
              <a:rPr kumimoji="0" lang="en-US" altLang="en-US" sz="2000" b="0" i="1" u="none" strike="noStrike" cap="none" normalizeH="0" baseline="0" dirty="0" smtClean="0">
                <a:ln>
                  <a:noFill/>
                </a:ln>
                <a:solidFill>
                  <a:schemeClr val="tx1"/>
                </a:solidFill>
                <a:effectLst/>
                <a:latin typeface="Arial" panose="020B0604020202020204" pitchFamily="34" charset="0"/>
              </a:rPr>
              <a:t> care</a:t>
            </a:r>
            <a:r>
              <a:rPr kumimoji="0" lang="en-US" altLang="en-US" sz="2000" b="0" i="0" u="none" strike="noStrike" cap="none" normalizeH="0" baseline="0" dirty="0" smtClean="0">
                <a:ln>
                  <a:noFill/>
                </a:ln>
                <a:solidFill>
                  <a:schemeClr val="tx1"/>
                </a:solidFill>
                <a:effectLst/>
                <a:latin typeface="Arial" panose="020B0604020202020204" pitchFamily="34" charset="0"/>
              </a:rPr>
              <a:t>. Available at: </a:t>
            </a:r>
            <a:r>
              <a:rPr kumimoji="0" lang="en-US" altLang="en-US" sz="2000" b="0" i="0" u="none" strike="noStrike" cap="none" normalizeH="0" baseline="0" dirty="0" smtClean="0">
                <a:ln>
                  <a:noFill/>
                </a:ln>
                <a:solidFill>
                  <a:schemeClr val="tx1"/>
                </a:solidFill>
                <a:effectLst/>
                <a:latin typeface="Arial" panose="020B0604020202020204" pitchFamily="34" charset="0"/>
                <a:hlinkClick r:id="rId15"/>
              </a:rPr>
              <a:t>https://www.england.nhs.uk/personalisedcare/comprehensive-model-of-personalised-care/</a:t>
            </a:r>
            <a:r>
              <a:rPr kumimoji="0" lang="en-US" altLang="en-US" sz="2000" b="0" i="0" u="none" strike="noStrike" cap="none" normalizeH="0" baseline="0" dirty="0" smtClean="0">
                <a:ln>
                  <a:noFill/>
                </a:ln>
                <a:solidFill>
                  <a:schemeClr val="tx1"/>
                </a:solidFill>
                <a:effectLst/>
                <a:latin typeface="Arial" panose="020B0604020202020204" pitchFamily="34" charset="0"/>
              </a:rPr>
              <a:t> (Accessed: 4 April 2026). </a:t>
            </a:r>
          </a:p>
          <a:p>
            <a:pPr marR="0" lvl="0" algn="just" defTabSz="914400" rtl="0" eaLnBrk="0" fontAlgn="base" latinLnBrk="0" hangingPunct="0">
              <a:lnSpc>
                <a:spcPct val="150000"/>
              </a:lnSpc>
              <a:spcBef>
                <a:spcPct val="0"/>
              </a:spcBef>
              <a:spcAft>
                <a:spcPct val="0"/>
              </a:spcAft>
              <a:buClrTx/>
              <a:buSzTx/>
              <a:tabLst/>
            </a:pPr>
            <a:r>
              <a:rPr lang="en-US" altLang="en-US" sz="2000" dirty="0" smtClean="0">
                <a:latin typeface="Arial" panose="020B0604020202020204" pitchFamily="34" charset="0"/>
              </a:rPr>
              <a:t>20</a:t>
            </a:r>
            <a:r>
              <a:rPr kumimoji="0" lang="en-US" altLang="en-US" sz="2000" b="0" i="0" u="none" strike="noStrike" cap="none" normalizeH="0" baseline="0" dirty="0" smtClean="0">
                <a:ln>
                  <a:noFill/>
                </a:ln>
                <a:solidFill>
                  <a:schemeClr val="tx1"/>
                </a:solidFill>
                <a:effectLst/>
                <a:latin typeface="Arial" panose="020B0604020202020204" pitchFamily="34" charset="0"/>
              </a:rPr>
              <a:t>.NHS England (2026) </a:t>
            </a:r>
            <a:r>
              <a:rPr kumimoji="0" lang="en-US" altLang="en-US" sz="2000" b="0" i="1" u="none" strike="noStrike" cap="none" normalizeH="0" baseline="0" dirty="0" smtClean="0">
                <a:ln>
                  <a:noFill/>
                </a:ln>
                <a:solidFill>
                  <a:schemeClr val="tx1"/>
                </a:solidFill>
                <a:effectLst/>
                <a:latin typeface="Arial" panose="020B0604020202020204" pitchFamily="34" charset="0"/>
              </a:rPr>
              <a:t>Supported self‑management for long‑term conditions</a:t>
            </a:r>
            <a:r>
              <a:rPr kumimoji="0" lang="en-US" altLang="en-US" sz="2000" b="0" i="0" u="none" strike="noStrike" cap="none" normalizeH="0" baseline="0" dirty="0" smtClean="0">
                <a:ln>
                  <a:noFill/>
                </a:ln>
                <a:solidFill>
                  <a:schemeClr val="tx1"/>
                </a:solidFill>
                <a:effectLst/>
                <a:latin typeface="Arial" panose="020B0604020202020204" pitchFamily="34" charset="0"/>
              </a:rPr>
              <a:t>. London: NHS England. </a:t>
            </a:r>
          </a:p>
          <a:p>
            <a:pPr marR="0" lvl="0" algn="just" defTabSz="914400" rtl="0" eaLnBrk="0" fontAlgn="base" latinLnBrk="0" hangingPunct="0">
              <a:lnSpc>
                <a:spcPct val="150000"/>
              </a:lnSpc>
              <a:spcBef>
                <a:spcPct val="0"/>
              </a:spcBef>
              <a:spcAft>
                <a:spcPct val="0"/>
              </a:spcAft>
              <a:buClrTx/>
              <a:buSzTx/>
              <a:tabLst/>
            </a:pPr>
            <a:r>
              <a:rPr lang="en-US" altLang="en-US" sz="2000" dirty="0" smtClean="0">
                <a:latin typeface="Arial" panose="020B0604020202020204" pitchFamily="34" charset="0"/>
              </a:rPr>
              <a:t>21</a:t>
            </a:r>
            <a:r>
              <a:rPr kumimoji="0" lang="en-US" altLang="en-US" sz="2000" b="0" i="0" u="none" strike="noStrike" cap="none" normalizeH="0" baseline="0" dirty="0" smtClean="0">
                <a:ln>
                  <a:noFill/>
                </a:ln>
                <a:solidFill>
                  <a:schemeClr val="tx1"/>
                </a:solidFill>
                <a:effectLst/>
                <a:latin typeface="Arial" panose="020B0604020202020204" pitchFamily="34" charset="0"/>
              </a:rPr>
              <a:t>.NHS Quality and Outcomes Framework (2025) </a:t>
            </a:r>
            <a:r>
              <a:rPr kumimoji="0" lang="en-US" altLang="en-US" sz="2000" b="0" i="1" u="none" strike="noStrike" cap="none" normalizeH="0" baseline="0" dirty="0" smtClean="0">
                <a:ln>
                  <a:noFill/>
                </a:ln>
                <a:solidFill>
                  <a:schemeClr val="tx1"/>
                </a:solidFill>
                <a:effectLst/>
                <a:latin typeface="Arial" panose="020B0604020202020204" pitchFamily="34" charset="0"/>
              </a:rPr>
              <a:t>COPD indicators and primary care performance</a:t>
            </a:r>
            <a:r>
              <a:rPr kumimoji="0" lang="en-US" altLang="en-US" sz="2000" b="0" i="0" u="none" strike="noStrike" cap="none" normalizeH="0" baseline="0" dirty="0" smtClean="0">
                <a:ln>
                  <a:noFill/>
                </a:ln>
                <a:solidFill>
                  <a:schemeClr val="tx1"/>
                </a:solidFill>
                <a:effectLst/>
                <a:latin typeface="Arial" panose="020B0604020202020204" pitchFamily="34" charset="0"/>
              </a:rPr>
              <a:t>. London: NHS Digital. </a:t>
            </a:r>
          </a:p>
          <a:p>
            <a:pPr marR="0" lvl="0" algn="just" defTabSz="914400" rtl="0" eaLnBrk="0" fontAlgn="base" latinLnBrk="0" hangingPunct="0">
              <a:lnSpc>
                <a:spcPct val="150000"/>
              </a:lnSpc>
              <a:spcBef>
                <a:spcPct val="0"/>
              </a:spcBef>
              <a:spcAft>
                <a:spcPct val="0"/>
              </a:spcAft>
              <a:buClrTx/>
              <a:buSzTx/>
              <a:tabLst/>
            </a:pPr>
            <a:r>
              <a:rPr lang="en-US" altLang="en-US" sz="2000" dirty="0" smtClean="0">
                <a:latin typeface="Arial" panose="020B0604020202020204" pitchFamily="34" charset="0"/>
              </a:rPr>
              <a:t>22</a:t>
            </a:r>
            <a:r>
              <a:rPr kumimoji="0" lang="en-US" altLang="en-US" sz="2000" b="0" i="0" u="none" strike="noStrike" cap="none" normalizeH="0" baseline="0" dirty="0" smtClean="0">
                <a:ln>
                  <a:noFill/>
                </a:ln>
                <a:solidFill>
                  <a:schemeClr val="tx1"/>
                </a:solidFill>
                <a:effectLst/>
                <a:latin typeface="Arial" panose="020B0604020202020204" pitchFamily="34" charset="0"/>
              </a:rPr>
              <a:t>.O’Donnell, R. et al. (2024) ‘Air pollution exposure and COPD risk’, </a:t>
            </a:r>
            <a:r>
              <a:rPr kumimoji="0" lang="en-US" altLang="en-US" sz="2000" b="0" i="1" u="none" strike="noStrike" cap="none" normalizeH="0" baseline="0" dirty="0" smtClean="0">
                <a:ln>
                  <a:noFill/>
                </a:ln>
                <a:solidFill>
                  <a:schemeClr val="tx1"/>
                </a:solidFill>
                <a:effectLst/>
                <a:latin typeface="Arial" panose="020B0604020202020204" pitchFamily="34" charset="0"/>
              </a:rPr>
              <a:t>Environmental Research</a:t>
            </a:r>
            <a:r>
              <a:rPr kumimoji="0" lang="en-US" altLang="en-US" sz="2000" b="0" i="0" u="none" strike="noStrike" cap="none" normalizeH="0" baseline="0" dirty="0" smtClean="0">
                <a:ln>
                  <a:noFill/>
                </a:ln>
                <a:solidFill>
                  <a:schemeClr val="tx1"/>
                </a:solidFill>
                <a:effectLst/>
                <a:latin typeface="Arial" panose="020B0604020202020204" pitchFamily="34" charset="0"/>
              </a:rPr>
              <a:t>, 216, p. 114593. </a:t>
            </a:r>
          </a:p>
          <a:p>
            <a:pPr marR="0" lvl="0" algn="just" defTabSz="914400" rtl="0" eaLnBrk="0" fontAlgn="base" latinLnBrk="0" hangingPunct="0">
              <a:lnSpc>
                <a:spcPct val="150000"/>
              </a:lnSpc>
              <a:spcBef>
                <a:spcPct val="0"/>
              </a:spcBef>
              <a:spcAft>
                <a:spcPct val="0"/>
              </a:spcAft>
              <a:buClrTx/>
              <a:buSzTx/>
              <a:tabLst/>
            </a:pPr>
            <a:r>
              <a:rPr lang="en-US" altLang="en-US" sz="2000" dirty="0" smtClean="0">
                <a:latin typeface="Arial" panose="020B0604020202020204" pitchFamily="34" charset="0"/>
              </a:rPr>
              <a:t>23</a:t>
            </a:r>
            <a:r>
              <a:rPr kumimoji="0" lang="en-US" altLang="en-US" sz="2000" b="0" i="0" u="none" strike="noStrike" cap="none" normalizeH="0" baseline="0" dirty="0" smtClean="0">
                <a:ln>
                  <a:noFill/>
                </a:ln>
                <a:solidFill>
                  <a:schemeClr val="tx1"/>
                </a:solidFill>
                <a:effectLst/>
                <a:latin typeface="Arial" panose="020B0604020202020204" pitchFamily="34" charset="0"/>
              </a:rPr>
              <a:t>.Patel, M.S. et al. (2023) ‘Comprehensive COPD care teams in community settings’, </a:t>
            </a:r>
            <a:r>
              <a:rPr kumimoji="0" lang="en-US" altLang="en-US" sz="2000" b="0" i="1" u="none" strike="noStrike" cap="none" normalizeH="0" baseline="0" dirty="0" smtClean="0">
                <a:ln>
                  <a:noFill/>
                </a:ln>
                <a:solidFill>
                  <a:schemeClr val="tx1"/>
                </a:solidFill>
                <a:effectLst/>
                <a:latin typeface="Arial" panose="020B0604020202020204" pitchFamily="34" charset="0"/>
              </a:rPr>
              <a:t>Journal of Community Health</a:t>
            </a:r>
            <a:r>
              <a:rPr kumimoji="0" lang="en-US" altLang="en-US" sz="2000" b="0" i="0" u="none" strike="noStrike" cap="none" normalizeH="0" baseline="0" dirty="0" smtClean="0">
                <a:ln>
                  <a:noFill/>
                </a:ln>
                <a:solidFill>
                  <a:schemeClr val="tx1"/>
                </a:solidFill>
                <a:effectLst/>
                <a:latin typeface="Arial" panose="020B0604020202020204" pitchFamily="34" charset="0"/>
              </a:rPr>
              <a:t>, 48(3), pp. 501–510. </a:t>
            </a:r>
          </a:p>
          <a:p>
            <a:pPr marR="0" lvl="0" algn="just" defTabSz="914400" rtl="0" eaLnBrk="0" fontAlgn="base" latinLnBrk="0" hangingPunct="0">
              <a:lnSpc>
                <a:spcPct val="150000"/>
              </a:lnSpc>
              <a:spcBef>
                <a:spcPct val="0"/>
              </a:spcBef>
              <a:spcAft>
                <a:spcPct val="0"/>
              </a:spcAft>
              <a:buClrTx/>
              <a:buSzTx/>
              <a:tabLst/>
            </a:pPr>
            <a:r>
              <a:rPr lang="en-US" altLang="en-US" sz="2000" dirty="0" smtClean="0">
                <a:latin typeface="Arial" panose="020B0604020202020204" pitchFamily="34" charset="0"/>
              </a:rPr>
              <a:t>24</a:t>
            </a:r>
            <a:r>
              <a:rPr kumimoji="0" lang="en-US" altLang="en-US" sz="2000" b="0" i="0" u="none" strike="noStrike" cap="none" normalizeH="0" baseline="0" dirty="0" smtClean="0">
                <a:ln>
                  <a:noFill/>
                </a:ln>
                <a:solidFill>
                  <a:schemeClr val="tx1"/>
                </a:solidFill>
                <a:effectLst/>
                <a:latin typeface="Arial" panose="020B0604020202020204" pitchFamily="34" charset="0"/>
              </a:rPr>
              <a:t>.Public Health England (2023) </a:t>
            </a:r>
            <a:r>
              <a:rPr kumimoji="0" lang="en-US" altLang="en-US" sz="2000" b="0" i="1" u="none" strike="noStrike" cap="none" normalizeH="0" baseline="0" dirty="0" smtClean="0">
                <a:ln>
                  <a:noFill/>
                </a:ln>
                <a:solidFill>
                  <a:schemeClr val="tx1"/>
                </a:solidFill>
                <a:effectLst/>
                <a:latin typeface="Arial" panose="020B0604020202020204" pitchFamily="34" charset="0"/>
              </a:rPr>
              <a:t>Smoking cessation support and long‑term respiratory disease</a:t>
            </a:r>
            <a:r>
              <a:rPr kumimoji="0" lang="en-US" altLang="en-US" sz="2000" b="0" i="0" u="none" strike="noStrike" cap="none" normalizeH="0" baseline="0" dirty="0" smtClean="0">
                <a:ln>
                  <a:noFill/>
                </a:ln>
                <a:solidFill>
                  <a:schemeClr val="tx1"/>
                </a:solidFill>
                <a:effectLst/>
                <a:latin typeface="Arial" panose="020B0604020202020204" pitchFamily="34" charset="0"/>
              </a:rPr>
              <a:t>. London: PHE. </a:t>
            </a:r>
          </a:p>
          <a:p>
            <a:pPr marR="0" lvl="0" algn="just" defTabSz="914400" rtl="0" eaLnBrk="0" fontAlgn="base" latinLnBrk="0" hangingPunct="0">
              <a:lnSpc>
                <a:spcPct val="150000"/>
              </a:lnSpc>
              <a:spcBef>
                <a:spcPct val="0"/>
              </a:spcBef>
              <a:spcAft>
                <a:spcPct val="0"/>
              </a:spcAft>
              <a:buClrTx/>
              <a:buSzTx/>
              <a:tabLst/>
            </a:pPr>
            <a:r>
              <a:rPr lang="en-US" altLang="en-US" sz="2000" dirty="0" smtClean="0">
                <a:latin typeface="Arial" panose="020B0604020202020204" pitchFamily="34" charset="0"/>
              </a:rPr>
              <a:t>25</a:t>
            </a:r>
            <a:r>
              <a:rPr kumimoji="0" lang="en-US" altLang="en-US" sz="2000" b="0" i="0" u="none" strike="noStrike" cap="none" normalizeH="0" baseline="0" dirty="0" smtClean="0">
                <a:ln>
                  <a:noFill/>
                </a:ln>
                <a:solidFill>
                  <a:schemeClr val="tx1"/>
                </a:solidFill>
                <a:effectLst/>
                <a:latin typeface="Arial" panose="020B0604020202020204" pitchFamily="34" charset="0"/>
              </a:rPr>
              <a:t>.Price, D.B. et al. (2024) ‘Inhaler technique training and outcomes in COPD’, </a:t>
            </a:r>
            <a:r>
              <a:rPr kumimoji="0" lang="en-US" altLang="en-US" sz="2000" b="0" i="1" u="none" strike="noStrike" cap="none" normalizeH="0" baseline="0" dirty="0" smtClean="0">
                <a:ln>
                  <a:noFill/>
                </a:ln>
                <a:solidFill>
                  <a:schemeClr val="tx1"/>
                </a:solidFill>
                <a:effectLst/>
                <a:latin typeface="Arial" panose="020B0604020202020204" pitchFamily="34" charset="0"/>
              </a:rPr>
              <a:t>NPJ Primary Care Respiratory Medicine</a:t>
            </a:r>
            <a:r>
              <a:rPr kumimoji="0" lang="en-US" altLang="en-US" sz="2000" b="0" i="0" u="none" strike="noStrike" cap="none" normalizeH="0" baseline="0" dirty="0" smtClean="0">
                <a:ln>
                  <a:noFill/>
                </a:ln>
                <a:solidFill>
                  <a:schemeClr val="tx1"/>
                </a:solidFill>
                <a:effectLst/>
                <a:latin typeface="Arial" panose="020B0604020202020204" pitchFamily="34" charset="0"/>
              </a:rPr>
              <a:t>, 34(1), p. 24. </a:t>
            </a:r>
          </a:p>
          <a:p>
            <a:pPr marR="0" lvl="0" algn="just" defTabSz="914400" rtl="0" eaLnBrk="0" fontAlgn="base" latinLnBrk="0" hangingPunct="0">
              <a:lnSpc>
                <a:spcPct val="150000"/>
              </a:lnSpc>
              <a:spcBef>
                <a:spcPct val="0"/>
              </a:spcBef>
              <a:spcAft>
                <a:spcPct val="0"/>
              </a:spcAft>
              <a:buClrTx/>
              <a:buSzTx/>
              <a:tabLst/>
            </a:pPr>
            <a:r>
              <a:rPr kumimoji="0" lang="en-US" altLang="en-US" sz="2000" b="0" i="0" u="none" strike="noStrike" cap="none" normalizeH="0" baseline="0" dirty="0" smtClean="0">
                <a:ln>
                  <a:noFill/>
                </a:ln>
                <a:solidFill>
                  <a:schemeClr val="tx1"/>
                </a:solidFill>
                <a:effectLst/>
                <a:latin typeface="Arial" panose="020B0604020202020204" pitchFamily="34" charset="0"/>
              </a:rPr>
              <a:t>26.Rabe, K.F. et al. (2025) ‘Pharmacological therapy in stable COPD’, </a:t>
            </a:r>
            <a:r>
              <a:rPr kumimoji="0" lang="en-US" altLang="en-US" sz="2000" b="0" i="1" u="none" strike="noStrike" cap="none" normalizeH="0" baseline="0" dirty="0" smtClean="0">
                <a:ln>
                  <a:noFill/>
                </a:ln>
                <a:solidFill>
                  <a:schemeClr val="tx1"/>
                </a:solidFill>
                <a:effectLst/>
                <a:latin typeface="Arial" panose="020B0604020202020204" pitchFamily="34" charset="0"/>
              </a:rPr>
              <a:t>European Respiratory Journal</a:t>
            </a:r>
            <a:r>
              <a:rPr kumimoji="0" lang="en-US" altLang="en-US" sz="2000" b="0" i="0" u="none" strike="noStrike" cap="none" normalizeH="0" baseline="0" dirty="0" smtClean="0">
                <a:ln>
                  <a:noFill/>
                </a:ln>
                <a:solidFill>
                  <a:schemeClr val="tx1"/>
                </a:solidFill>
                <a:effectLst/>
                <a:latin typeface="Arial" panose="020B0604020202020204" pitchFamily="34" charset="0"/>
              </a:rPr>
              <a:t>, 55(3), p. 2102419. </a:t>
            </a:r>
          </a:p>
          <a:p>
            <a:pPr marR="0" lvl="0" algn="just" defTabSz="914400" rtl="0" eaLnBrk="0" fontAlgn="base" latinLnBrk="0" hangingPunct="0">
              <a:lnSpc>
                <a:spcPct val="150000"/>
              </a:lnSpc>
              <a:spcBef>
                <a:spcPct val="0"/>
              </a:spcBef>
              <a:spcAft>
                <a:spcPct val="0"/>
              </a:spcAft>
              <a:buClrTx/>
              <a:buSzTx/>
              <a:tabLst/>
            </a:pPr>
            <a:r>
              <a:rPr kumimoji="0" lang="en-US" altLang="en-US" sz="2000" b="0" i="0" u="none" strike="noStrike" cap="none" normalizeH="0" baseline="0" dirty="0" smtClean="0">
                <a:ln>
                  <a:noFill/>
                </a:ln>
                <a:solidFill>
                  <a:schemeClr val="tx1"/>
                </a:solidFill>
                <a:effectLst/>
                <a:latin typeface="Arial" panose="020B0604020202020204" pitchFamily="34" charset="0"/>
              </a:rPr>
              <a:t>27.Roberts, C.M. et al. (2023) ‘Hospital admissions for COPD: current trends and future directions’, </a:t>
            </a:r>
            <a:r>
              <a:rPr kumimoji="0" lang="en-US" altLang="en-US" sz="2000" b="0" i="1" u="none" strike="noStrike" cap="none" normalizeH="0" baseline="0" dirty="0" smtClean="0">
                <a:ln>
                  <a:noFill/>
                </a:ln>
                <a:solidFill>
                  <a:schemeClr val="tx1"/>
                </a:solidFill>
                <a:effectLst/>
                <a:latin typeface="Arial" panose="020B0604020202020204" pitchFamily="34" charset="0"/>
              </a:rPr>
              <a:t>Journal of Respiratory Diseases</a:t>
            </a:r>
            <a:r>
              <a:rPr kumimoji="0" lang="en-US" altLang="en-US" sz="2000" b="0" i="0" u="none" strike="noStrike" cap="none" normalizeH="0" baseline="0" dirty="0" smtClean="0">
                <a:ln>
                  <a:noFill/>
                </a:ln>
                <a:solidFill>
                  <a:schemeClr val="tx1"/>
                </a:solidFill>
                <a:effectLst/>
                <a:latin typeface="Arial" panose="020B0604020202020204" pitchFamily="34" charset="0"/>
              </a:rPr>
              <a:t>, 44(2), pp. 89–99. </a:t>
            </a:r>
          </a:p>
          <a:p>
            <a:pPr marR="0" lvl="0" algn="just" defTabSz="914400" rtl="0" eaLnBrk="0" fontAlgn="base" latinLnBrk="0" hangingPunct="0">
              <a:lnSpc>
                <a:spcPct val="150000"/>
              </a:lnSpc>
              <a:spcBef>
                <a:spcPct val="0"/>
              </a:spcBef>
              <a:spcAft>
                <a:spcPct val="0"/>
              </a:spcAft>
              <a:buClrTx/>
              <a:buSzTx/>
              <a:tabLst/>
            </a:pPr>
            <a:r>
              <a:rPr kumimoji="0" lang="en-US" altLang="en-US" sz="2000" b="0" i="0" u="none" strike="noStrike" cap="none" normalizeH="0" baseline="0" dirty="0" smtClean="0">
                <a:ln>
                  <a:noFill/>
                </a:ln>
                <a:solidFill>
                  <a:schemeClr val="tx1"/>
                </a:solidFill>
                <a:effectLst/>
                <a:latin typeface="Arial" panose="020B0604020202020204" pitchFamily="34" charset="0"/>
              </a:rPr>
              <a:t>28Smith, L.J. et al. (2022) ‘Osteoporosis and COPD: clinical interactions’, </a:t>
            </a:r>
            <a:r>
              <a:rPr kumimoji="0" lang="en-US" altLang="en-US" sz="2000" b="0" i="1" u="none" strike="noStrike" cap="none" normalizeH="0" baseline="0" dirty="0" smtClean="0">
                <a:ln>
                  <a:noFill/>
                </a:ln>
                <a:solidFill>
                  <a:schemeClr val="tx1"/>
                </a:solidFill>
                <a:effectLst/>
                <a:latin typeface="Arial" panose="020B0604020202020204" pitchFamily="34" charset="0"/>
              </a:rPr>
              <a:t>Journal of Bone and Mineral Research</a:t>
            </a:r>
            <a:r>
              <a:rPr kumimoji="0" lang="en-US" altLang="en-US" sz="2000" b="0" i="0" u="none" strike="noStrike" cap="none" normalizeH="0" baseline="0" dirty="0" smtClean="0">
                <a:ln>
                  <a:noFill/>
                </a:ln>
                <a:solidFill>
                  <a:schemeClr val="tx1"/>
                </a:solidFill>
                <a:effectLst/>
                <a:latin typeface="Arial" panose="020B0604020202020204" pitchFamily="34" charset="0"/>
              </a:rPr>
              <a:t>, 37(8), pp. 1560–1568. </a:t>
            </a:r>
          </a:p>
          <a:p>
            <a:pPr marR="0" lvl="0" algn="just" defTabSz="914400" rtl="0" eaLnBrk="0" fontAlgn="base" latinLnBrk="0" hangingPunct="0">
              <a:lnSpc>
                <a:spcPct val="150000"/>
              </a:lnSpc>
              <a:spcBef>
                <a:spcPct val="0"/>
              </a:spcBef>
              <a:spcAft>
                <a:spcPct val="0"/>
              </a:spcAft>
              <a:buClrTx/>
              <a:buSzTx/>
              <a:tabLst/>
            </a:pPr>
            <a:r>
              <a:rPr kumimoji="0" lang="en-US" altLang="en-US" sz="2000" b="0" i="0" u="none" strike="noStrike" cap="none" normalizeH="0" baseline="0" dirty="0" smtClean="0">
                <a:ln>
                  <a:noFill/>
                </a:ln>
                <a:solidFill>
                  <a:schemeClr val="tx1"/>
                </a:solidFill>
                <a:effectLst/>
                <a:latin typeface="Arial" panose="020B0604020202020204" pitchFamily="34" charset="0"/>
              </a:rPr>
              <a:t>29Wilkinson, T.M.A. et al. (2024) ‘COPD action plans delivered through digital self‑management tools’, </a:t>
            </a:r>
            <a:r>
              <a:rPr kumimoji="0" lang="en-US" altLang="en-US" sz="2000" b="0" i="1" u="none" strike="noStrike" cap="none" normalizeH="0" baseline="0" dirty="0" smtClean="0">
                <a:ln>
                  <a:noFill/>
                </a:ln>
                <a:solidFill>
                  <a:schemeClr val="tx1"/>
                </a:solidFill>
                <a:effectLst/>
                <a:latin typeface="Arial" panose="020B0604020202020204" pitchFamily="34" charset="0"/>
              </a:rPr>
              <a:t>Digital Health</a:t>
            </a:r>
            <a:r>
              <a:rPr kumimoji="0" lang="en-US" altLang="en-US" sz="2000" b="0" i="0" u="none" strike="noStrike" cap="none" normalizeH="0" baseline="0" dirty="0" smtClean="0">
                <a:ln>
                  <a:noFill/>
                </a:ln>
                <a:solidFill>
                  <a:schemeClr val="tx1"/>
                </a:solidFill>
                <a:effectLst/>
                <a:latin typeface="Arial" panose="020B0604020202020204" pitchFamily="34" charset="0"/>
              </a:rPr>
              <a:t>, 10, p. 20552076241009123. </a:t>
            </a:r>
          </a:p>
          <a:p>
            <a:pPr marR="0" lvl="0" algn="just" defTabSz="914400" rtl="0" eaLnBrk="0" fontAlgn="base" latinLnBrk="0" hangingPunct="0">
              <a:lnSpc>
                <a:spcPct val="150000"/>
              </a:lnSpc>
              <a:spcBef>
                <a:spcPct val="0"/>
              </a:spcBef>
              <a:spcAft>
                <a:spcPct val="0"/>
              </a:spcAft>
              <a:buClrTx/>
              <a:buSzTx/>
              <a:tabLst/>
            </a:pPr>
            <a:r>
              <a:rPr kumimoji="0" lang="en-US" altLang="en-US" sz="2000" b="0" i="0" u="none" strike="noStrike" cap="none" normalizeH="0" baseline="0" dirty="0" smtClean="0">
                <a:ln>
                  <a:noFill/>
                </a:ln>
                <a:solidFill>
                  <a:schemeClr val="tx1"/>
                </a:solidFill>
                <a:effectLst/>
                <a:latin typeface="Arial" panose="020B0604020202020204" pitchFamily="34" charset="0"/>
              </a:rPr>
              <a:t>30.World Health Organization (2024) </a:t>
            </a:r>
            <a:r>
              <a:rPr kumimoji="0" lang="en-US" altLang="en-US" sz="2000" b="0" i="1" u="none" strike="noStrike" cap="none" normalizeH="0" baseline="0" dirty="0" smtClean="0">
                <a:ln>
                  <a:noFill/>
                </a:ln>
                <a:solidFill>
                  <a:schemeClr val="tx1"/>
                </a:solidFill>
                <a:effectLst/>
                <a:latin typeface="Arial" panose="020B0604020202020204" pitchFamily="34" charset="0"/>
              </a:rPr>
              <a:t>Chronic Respiratory Diseases Factsheet</a:t>
            </a:r>
            <a:r>
              <a:rPr kumimoji="0" lang="en-US" altLang="en-US" sz="2000" b="0" i="0" u="none" strike="noStrike" cap="none" normalizeH="0" baseline="0" dirty="0" smtClean="0">
                <a:ln>
                  <a:noFill/>
                </a:ln>
                <a:solidFill>
                  <a:schemeClr val="tx1"/>
                </a:solidFill>
                <a:effectLst/>
                <a:latin typeface="Arial" panose="020B0604020202020204" pitchFamily="34" charset="0"/>
              </a:rPr>
              <a:t>. Geneva: WHO. </a:t>
            </a:r>
          </a:p>
        </p:txBody>
      </p:sp>
    </p:spTree>
    <p:extLst>
      <p:ext uri="{BB962C8B-B14F-4D97-AF65-F5344CB8AC3E}">
        <p14:creationId xmlns:p14="http://schemas.microsoft.com/office/powerpoint/2010/main" val="256896319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flipH="1">
            <a:off x="0" y="0"/>
            <a:ext cx="18288000" cy="10287000"/>
          </a:xfrm>
          <a:custGeom>
            <a:avLst/>
            <a:gdLst/>
            <a:ahLst/>
            <a:cxnLst/>
            <a:rect l="l" t="t" r="r" b="b"/>
            <a:pathLst>
              <a:path w="18288000" h="10287000">
                <a:moveTo>
                  <a:pt x="18288000" y="0"/>
                </a:moveTo>
                <a:lnTo>
                  <a:pt x="0" y="0"/>
                </a:lnTo>
                <a:lnTo>
                  <a:pt x="0" y="10287000"/>
                </a:lnTo>
                <a:lnTo>
                  <a:pt x="18288000" y="10287000"/>
                </a:lnTo>
                <a:lnTo>
                  <a:pt x="18288000" y="0"/>
                </a:lnTo>
                <a:close/>
              </a:path>
            </a:pathLst>
          </a:custGeom>
          <a:blipFill>
            <a:blip r:embed="rId2"/>
            <a:stretch>
              <a:fillRect l="-14287" t="-28290" b="-7076"/>
            </a:stretch>
          </a:blipFill>
        </p:spPr>
      </p:sp>
      <p:grpSp>
        <p:nvGrpSpPr>
          <p:cNvPr id="3" name="Group 3"/>
          <p:cNvGrpSpPr/>
          <p:nvPr/>
        </p:nvGrpSpPr>
        <p:grpSpPr>
          <a:xfrm>
            <a:off x="0" y="0"/>
            <a:ext cx="16496626" cy="10287000"/>
            <a:chOff x="0" y="0"/>
            <a:chExt cx="4344790" cy="2709333"/>
          </a:xfrm>
        </p:grpSpPr>
        <p:sp>
          <p:nvSpPr>
            <p:cNvPr id="4" name="Freeform 4"/>
            <p:cNvSpPr/>
            <p:nvPr/>
          </p:nvSpPr>
          <p:spPr>
            <a:xfrm>
              <a:off x="0" y="0"/>
              <a:ext cx="4344791" cy="2709333"/>
            </a:xfrm>
            <a:custGeom>
              <a:avLst/>
              <a:gdLst/>
              <a:ahLst/>
              <a:cxnLst/>
              <a:rect l="l" t="t" r="r" b="b"/>
              <a:pathLst>
                <a:path w="4344791" h="2709333">
                  <a:moveTo>
                    <a:pt x="0" y="0"/>
                  </a:moveTo>
                  <a:lnTo>
                    <a:pt x="4344791" y="0"/>
                  </a:lnTo>
                  <a:lnTo>
                    <a:pt x="4344791" y="2709333"/>
                  </a:lnTo>
                  <a:lnTo>
                    <a:pt x="0" y="2709333"/>
                  </a:lnTo>
                  <a:close/>
                </a:path>
              </a:pathLst>
            </a:custGeom>
            <a:gradFill rotWithShape="1">
              <a:gsLst>
                <a:gs pos="0">
                  <a:srgbClr val="FFFFFF">
                    <a:alpha val="100000"/>
                  </a:srgbClr>
                </a:gs>
                <a:gs pos="33333">
                  <a:srgbClr val="FFFFFF">
                    <a:alpha val="100000"/>
                  </a:srgbClr>
                </a:gs>
                <a:gs pos="66667">
                  <a:srgbClr val="FFFFFF">
                    <a:alpha val="100000"/>
                  </a:srgbClr>
                </a:gs>
                <a:gs pos="100000">
                  <a:srgbClr val="FFFFFF">
                    <a:alpha val="0"/>
                  </a:srgbClr>
                </a:gs>
              </a:gsLst>
              <a:lin ang="0"/>
            </a:gradFill>
          </p:spPr>
        </p:sp>
        <p:sp>
          <p:nvSpPr>
            <p:cNvPr id="5" name="TextBox 5"/>
            <p:cNvSpPr txBox="1"/>
            <p:nvPr/>
          </p:nvSpPr>
          <p:spPr>
            <a:xfrm>
              <a:off x="0" y="-38100"/>
              <a:ext cx="4344790" cy="2747433"/>
            </a:xfrm>
            <a:prstGeom prst="rect">
              <a:avLst/>
            </a:prstGeom>
          </p:spPr>
          <p:txBody>
            <a:bodyPr lIns="50800" tIns="50800" rIns="50800" bIns="50800" rtlCol="0" anchor="ctr"/>
            <a:lstStyle/>
            <a:p>
              <a:pPr algn="ctr">
                <a:lnSpc>
                  <a:spcPts val="2659"/>
                </a:lnSpc>
              </a:pPr>
              <a:endParaRPr/>
            </a:p>
          </p:txBody>
        </p:sp>
      </p:grpSp>
      <p:sp>
        <p:nvSpPr>
          <p:cNvPr id="6" name="Freeform 6"/>
          <p:cNvSpPr/>
          <p:nvPr/>
        </p:nvSpPr>
        <p:spPr>
          <a:xfrm rot="-5931620" flipH="1">
            <a:off x="5277259" y="-5894618"/>
            <a:ext cx="5404519" cy="10214726"/>
          </a:xfrm>
          <a:custGeom>
            <a:avLst/>
            <a:gdLst/>
            <a:ahLst/>
            <a:cxnLst/>
            <a:rect l="l" t="t" r="r" b="b"/>
            <a:pathLst>
              <a:path w="5404519" h="10214726">
                <a:moveTo>
                  <a:pt x="5404519" y="0"/>
                </a:moveTo>
                <a:lnTo>
                  <a:pt x="0" y="0"/>
                </a:lnTo>
                <a:lnTo>
                  <a:pt x="0" y="10214726"/>
                </a:lnTo>
                <a:lnTo>
                  <a:pt x="5404519" y="10214726"/>
                </a:lnTo>
                <a:lnTo>
                  <a:pt x="5404519" y="0"/>
                </a:lnTo>
                <a:close/>
              </a:path>
            </a:pathLst>
          </a:custGeom>
          <a:blipFill>
            <a:blip r:embed="rId3">
              <a:alphaModFix amt="50000"/>
              <a:extLst>
                <a:ext uri="{96DAC541-7B7A-43D3-8B79-37D633B846F1}">
                  <asvg:svgBlip xmlns:asvg="http://schemas.microsoft.com/office/drawing/2016/SVG/main" xmlns="" r:embed="rId4"/>
                </a:ext>
              </a:extLst>
            </a:blip>
            <a:stretch>
              <a:fillRect/>
            </a:stretch>
          </a:blipFill>
        </p:spPr>
      </p:sp>
      <p:sp>
        <p:nvSpPr>
          <p:cNvPr id="7" name="Freeform 7"/>
          <p:cNvSpPr/>
          <p:nvPr/>
        </p:nvSpPr>
        <p:spPr>
          <a:xfrm rot="8510065" flipH="1" flipV="1">
            <a:off x="-220504" y="6541392"/>
            <a:ext cx="4147622" cy="7839148"/>
          </a:xfrm>
          <a:custGeom>
            <a:avLst/>
            <a:gdLst/>
            <a:ahLst/>
            <a:cxnLst/>
            <a:rect l="l" t="t" r="r" b="b"/>
            <a:pathLst>
              <a:path w="4147622" h="7839148">
                <a:moveTo>
                  <a:pt x="4147622" y="7839149"/>
                </a:moveTo>
                <a:lnTo>
                  <a:pt x="0" y="7839149"/>
                </a:lnTo>
                <a:lnTo>
                  <a:pt x="0" y="0"/>
                </a:lnTo>
                <a:lnTo>
                  <a:pt x="4147622" y="0"/>
                </a:lnTo>
                <a:lnTo>
                  <a:pt x="4147622" y="7839149"/>
                </a:lnTo>
                <a:close/>
              </a:path>
            </a:pathLst>
          </a:custGeom>
          <a:blipFill>
            <a:blip r:embed="rId3">
              <a:alphaModFix amt="50000"/>
              <a:extLst>
                <a:ext uri="{96DAC541-7B7A-43D3-8B79-37D633B846F1}">
                  <asvg:svgBlip xmlns:asvg="http://schemas.microsoft.com/office/drawing/2016/SVG/main" xmlns="" r:embed="rId4"/>
                </a:ext>
              </a:extLst>
            </a:blip>
            <a:stretch>
              <a:fillRect/>
            </a:stretch>
          </a:blipFill>
        </p:spPr>
      </p:sp>
      <p:sp>
        <p:nvSpPr>
          <p:cNvPr id="8" name="Freeform 8"/>
          <p:cNvSpPr/>
          <p:nvPr/>
        </p:nvSpPr>
        <p:spPr>
          <a:xfrm rot="-823344">
            <a:off x="8752050" y="2170511"/>
            <a:ext cx="920651" cy="920651"/>
          </a:xfrm>
          <a:custGeom>
            <a:avLst/>
            <a:gdLst/>
            <a:ahLst/>
            <a:cxnLst/>
            <a:rect l="l" t="t" r="r" b="b"/>
            <a:pathLst>
              <a:path w="920651" h="920651">
                <a:moveTo>
                  <a:pt x="0" y="0"/>
                </a:moveTo>
                <a:lnTo>
                  <a:pt x="920651" y="0"/>
                </a:lnTo>
                <a:lnTo>
                  <a:pt x="920651" y="920651"/>
                </a:lnTo>
                <a:lnTo>
                  <a:pt x="0" y="920651"/>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sp>
      <p:sp>
        <p:nvSpPr>
          <p:cNvPr id="9" name="Freeform 9"/>
          <p:cNvSpPr/>
          <p:nvPr/>
        </p:nvSpPr>
        <p:spPr>
          <a:xfrm rot="-823344">
            <a:off x="8558149" y="2490447"/>
            <a:ext cx="920651" cy="920651"/>
          </a:xfrm>
          <a:custGeom>
            <a:avLst/>
            <a:gdLst/>
            <a:ahLst/>
            <a:cxnLst/>
            <a:rect l="l" t="t" r="r" b="b"/>
            <a:pathLst>
              <a:path w="920651" h="920651">
                <a:moveTo>
                  <a:pt x="0" y="0"/>
                </a:moveTo>
                <a:lnTo>
                  <a:pt x="920651" y="0"/>
                </a:lnTo>
                <a:lnTo>
                  <a:pt x="920651" y="920651"/>
                </a:lnTo>
                <a:lnTo>
                  <a:pt x="0" y="920651"/>
                </a:lnTo>
                <a:lnTo>
                  <a:pt x="0" y="0"/>
                </a:lnTo>
                <a:close/>
              </a:path>
            </a:pathLst>
          </a:custGeom>
          <a:blipFill>
            <a:blip r:embed="rId7">
              <a:extLst>
                <a:ext uri="{96DAC541-7B7A-43D3-8B79-37D633B846F1}">
                  <asvg:svgBlip xmlns:asvg="http://schemas.microsoft.com/office/drawing/2016/SVG/main" xmlns="" r:embed="rId8"/>
                </a:ext>
              </a:extLst>
            </a:blip>
            <a:stretch>
              <a:fillRect/>
            </a:stretch>
          </a:blipFill>
        </p:spPr>
      </p:sp>
      <p:grpSp>
        <p:nvGrpSpPr>
          <p:cNvPr id="10" name="Group 10"/>
          <p:cNvGrpSpPr/>
          <p:nvPr/>
        </p:nvGrpSpPr>
        <p:grpSpPr>
          <a:xfrm>
            <a:off x="613530" y="5735477"/>
            <a:ext cx="300229" cy="300229"/>
            <a:chOff x="0" y="0"/>
            <a:chExt cx="812800" cy="812800"/>
          </a:xfrm>
        </p:grpSpPr>
        <p:sp>
          <p:nvSpPr>
            <p:cNvPr id="11" name="Freeform 11"/>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ED665"/>
            </a:solidFill>
          </p:spPr>
        </p:sp>
        <p:sp>
          <p:nvSpPr>
            <p:cNvPr id="12" name="TextBox 12"/>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grpSp>
        <p:nvGrpSpPr>
          <p:cNvPr id="13" name="Group 13"/>
          <p:cNvGrpSpPr/>
          <p:nvPr/>
        </p:nvGrpSpPr>
        <p:grpSpPr>
          <a:xfrm>
            <a:off x="8057810" y="8094092"/>
            <a:ext cx="474357" cy="474357"/>
            <a:chOff x="0" y="0"/>
            <a:chExt cx="812800" cy="812800"/>
          </a:xfrm>
        </p:grpSpPr>
        <p:sp>
          <p:nvSpPr>
            <p:cNvPr id="14" name="Freeform 1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ED665"/>
            </a:solidFill>
          </p:spPr>
        </p:sp>
        <p:sp>
          <p:nvSpPr>
            <p:cNvPr id="15" name="TextBox 15"/>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16" name="Freeform 16"/>
          <p:cNvSpPr/>
          <p:nvPr/>
        </p:nvSpPr>
        <p:spPr>
          <a:xfrm>
            <a:off x="852735" y="719851"/>
            <a:ext cx="358463" cy="235643"/>
          </a:xfrm>
          <a:custGeom>
            <a:avLst/>
            <a:gdLst/>
            <a:ahLst/>
            <a:cxnLst/>
            <a:rect l="l" t="t" r="r" b="b"/>
            <a:pathLst>
              <a:path w="358463" h="235643">
                <a:moveTo>
                  <a:pt x="0" y="0"/>
                </a:moveTo>
                <a:lnTo>
                  <a:pt x="358463" y="0"/>
                </a:lnTo>
                <a:lnTo>
                  <a:pt x="358463" y="235643"/>
                </a:lnTo>
                <a:lnTo>
                  <a:pt x="0" y="235643"/>
                </a:lnTo>
                <a:lnTo>
                  <a:pt x="0" y="0"/>
                </a:lnTo>
                <a:close/>
              </a:path>
            </a:pathLst>
          </a:custGeom>
          <a:blipFill>
            <a:blip r:embed="rId9">
              <a:extLst>
                <a:ext uri="{96DAC541-7B7A-43D3-8B79-37D633B846F1}">
                  <asvg:svgBlip xmlns:asvg="http://schemas.microsoft.com/office/drawing/2016/SVG/main" xmlns="" r:embed="rId10"/>
                </a:ext>
              </a:extLst>
            </a:blip>
            <a:stretch>
              <a:fillRect/>
            </a:stretch>
          </a:blipFill>
        </p:spPr>
      </p:sp>
      <p:sp>
        <p:nvSpPr>
          <p:cNvPr id="17" name="TextBox 17"/>
          <p:cNvSpPr txBox="1"/>
          <p:nvPr/>
        </p:nvSpPr>
        <p:spPr>
          <a:xfrm>
            <a:off x="1297225" y="691276"/>
            <a:ext cx="1022123" cy="264218"/>
          </a:xfrm>
          <a:prstGeom prst="rect">
            <a:avLst/>
          </a:prstGeom>
        </p:spPr>
        <p:txBody>
          <a:bodyPr lIns="0" tIns="0" rIns="0" bIns="0" rtlCol="0" anchor="t">
            <a:spAutoFit/>
          </a:bodyPr>
          <a:lstStyle/>
          <a:p>
            <a:pPr algn="l">
              <a:lnSpc>
                <a:spcPts val="2240"/>
              </a:lnSpc>
              <a:spcBef>
                <a:spcPct val="0"/>
              </a:spcBef>
            </a:pPr>
            <a:r>
              <a:rPr lang="en-US" sz="1600" b="1" spc="-64">
                <a:solidFill>
                  <a:srgbClr val="171C20"/>
                </a:solidFill>
                <a:latin typeface="Montserrat Bold"/>
                <a:ea typeface="Montserrat Bold"/>
                <a:cs typeface="Montserrat Bold"/>
                <a:sym typeface="Montserrat Bold"/>
              </a:rPr>
              <a:t>Fauget</a:t>
            </a:r>
          </a:p>
        </p:txBody>
      </p:sp>
      <p:grpSp>
        <p:nvGrpSpPr>
          <p:cNvPr id="18" name="Group 18"/>
          <p:cNvGrpSpPr/>
          <p:nvPr/>
        </p:nvGrpSpPr>
        <p:grpSpPr>
          <a:xfrm>
            <a:off x="2036025" y="872188"/>
            <a:ext cx="39377" cy="39377"/>
            <a:chOff x="0" y="0"/>
            <a:chExt cx="812800" cy="812800"/>
          </a:xfrm>
        </p:grpSpPr>
        <p:sp>
          <p:nvSpPr>
            <p:cNvPr id="19" name="Freeform 1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5C9B4"/>
            </a:solidFill>
          </p:spPr>
        </p:sp>
        <p:sp>
          <p:nvSpPr>
            <p:cNvPr id="20" name="TextBox 20"/>
            <p:cNvSpPr txBox="1"/>
            <p:nvPr/>
          </p:nvSpPr>
          <p:spPr>
            <a:xfrm>
              <a:off x="76200" y="38100"/>
              <a:ext cx="660400" cy="698500"/>
            </a:xfrm>
            <a:prstGeom prst="rect">
              <a:avLst/>
            </a:prstGeom>
          </p:spPr>
          <p:txBody>
            <a:bodyPr lIns="74078" tIns="74078" rIns="74078" bIns="74078" rtlCol="0" anchor="ctr"/>
            <a:lstStyle/>
            <a:p>
              <a:pPr algn="ctr">
                <a:lnSpc>
                  <a:spcPts val="2659"/>
                </a:lnSpc>
              </a:pPr>
              <a:endParaRPr/>
            </a:p>
          </p:txBody>
        </p:sp>
      </p:grpSp>
      <p:sp>
        <p:nvSpPr>
          <p:cNvPr id="21" name="Freeform 21"/>
          <p:cNvSpPr/>
          <p:nvPr/>
        </p:nvSpPr>
        <p:spPr>
          <a:xfrm>
            <a:off x="16997119" y="693219"/>
            <a:ext cx="433631" cy="288907"/>
          </a:xfrm>
          <a:custGeom>
            <a:avLst/>
            <a:gdLst/>
            <a:ahLst/>
            <a:cxnLst/>
            <a:rect l="l" t="t" r="r" b="b"/>
            <a:pathLst>
              <a:path w="433631" h="288907">
                <a:moveTo>
                  <a:pt x="0" y="0"/>
                </a:moveTo>
                <a:lnTo>
                  <a:pt x="433631" y="0"/>
                </a:lnTo>
                <a:lnTo>
                  <a:pt x="433631" y="288906"/>
                </a:lnTo>
                <a:lnTo>
                  <a:pt x="0" y="288906"/>
                </a:lnTo>
                <a:lnTo>
                  <a:pt x="0" y="0"/>
                </a:lnTo>
                <a:close/>
              </a:path>
            </a:pathLst>
          </a:custGeom>
          <a:blipFill>
            <a:blip r:embed="rId11">
              <a:extLst>
                <a:ext uri="{96DAC541-7B7A-43D3-8B79-37D633B846F1}">
                  <asvg:svgBlip xmlns:asvg="http://schemas.microsoft.com/office/drawing/2016/SVG/main" xmlns="" r:embed="rId12"/>
                </a:ext>
              </a:extLst>
            </a:blip>
            <a:stretch>
              <a:fillRect/>
            </a:stretch>
          </a:blipFill>
        </p:spPr>
      </p:sp>
      <p:sp>
        <p:nvSpPr>
          <p:cNvPr id="22" name="TextBox 22"/>
          <p:cNvSpPr txBox="1"/>
          <p:nvPr/>
        </p:nvSpPr>
        <p:spPr>
          <a:xfrm>
            <a:off x="1770171" y="3164458"/>
            <a:ext cx="8050116" cy="1444626"/>
          </a:xfrm>
          <a:prstGeom prst="rect">
            <a:avLst/>
          </a:prstGeom>
        </p:spPr>
        <p:txBody>
          <a:bodyPr lIns="0" tIns="0" rIns="0" bIns="0" rtlCol="0" anchor="t">
            <a:spAutoFit/>
          </a:bodyPr>
          <a:lstStyle/>
          <a:p>
            <a:pPr algn="l">
              <a:lnSpc>
                <a:spcPts val="11199"/>
              </a:lnSpc>
              <a:spcBef>
                <a:spcPct val="0"/>
              </a:spcBef>
            </a:pPr>
            <a:r>
              <a:rPr lang="en-US" sz="7999" b="1" spc="79">
                <a:solidFill>
                  <a:srgbClr val="171C20"/>
                </a:solidFill>
                <a:latin typeface="Poppins Semi-Bold"/>
                <a:ea typeface="Poppins Semi-Bold"/>
                <a:cs typeface="Poppins Semi-Bold"/>
                <a:sym typeface="Poppins Semi-Bold"/>
              </a:rPr>
              <a:t>THANK</a:t>
            </a:r>
          </a:p>
        </p:txBody>
      </p:sp>
      <p:sp>
        <p:nvSpPr>
          <p:cNvPr id="23" name="TextBox 23"/>
          <p:cNvSpPr txBox="1"/>
          <p:nvPr/>
        </p:nvSpPr>
        <p:spPr>
          <a:xfrm>
            <a:off x="1770171" y="4309901"/>
            <a:ext cx="8050116" cy="1444626"/>
          </a:xfrm>
          <a:prstGeom prst="rect">
            <a:avLst/>
          </a:prstGeom>
        </p:spPr>
        <p:txBody>
          <a:bodyPr lIns="0" tIns="0" rIns="0" bIns="0" rtlCol="0" anchor="t">
            <a:spAutoFit/>
          </a:bodyPr>
          <a:lstStyle/>
          <a:p>
            <a:pPr algn="l">
              <a:lnSpc>
                <a:spcPts val="11199"/>
              </a:lnSpc>
              <a:spcBef>
                <a:spcPct val="0"/>
              </a:spcBef>
            </a:pPr>
            <a:r>
              <a:rPr lang="en-US" sz="7999" b="1" spc="79">
                <a:solidFill>
                  <a:srgbClr val="171C20"/>
                </a:solidFill>
                <a:latin typeface="Poppins Semi-Bold"/>
                <a:ea typeface="Poppins Semi-Bold"/>
                <a:cs typeface="Poppins Semi-Bold"/>
                <a:sym typeface="Poppins Semi-Bold"/>
              </a:rPr>
              <a:t>YOU</a:t>
            </a:r>
          </a:p>
        </p:txBody>
      </p:sp>
      <p:grpSp>
        <p:nvGrpSpPr>
          <p:cNvPr id="24" name="Group 24"/>
          <p:cNvGrpSpPr/>
          <p:nvPr/>
        </p:nvGrpSpPr>
        <p:grpSpPr>
          <a:xfrm>
            <a:off x="1519366" y="6364504"/>
            <a:ext cx="8062796" cy="529438"/>
            <a:chOff x="0" y="0"/>
            <a:chExt cx="6279434" cy="412335"/>
          </a:xfrm>
        </p:grpSpPr>
        <p:sp>
          <p:nvSpPr>
            <p:cNvPr id="25" name="Freeform 25"/>
            <p:cNvSpPr/>
            <p:nvPr/>
          </p:nvSpPr>
          <p:spPr>
            <a:xfrm>
              <a:off x="0" y="0"/>
              <a:ext cx="6279434" cy="412335"/>
            </a:xfrm>
            <a:custGeom>
              <a:avLst/>
              <a:gdLst/>
              <a:ahLst/>
              <a:cxnLst/>
              <a:rect l="l" t="t" r="r" b="b"/>
              <a:pathLst>
                <a:path w="6279434" h="412335">
                  <a:moveTo>
                    <a:pt x="6076234" y="0"/>
                  </a:moveTo>
                  <a:cubicBezTo>
                    <a:pt x="6188458" y="0"/>
                    <a:pt x="6279434" y="92304"/>
                    <a:pt x="6279434" y="206167"/>
                  </a:cubicBezTo>
                  <a:cubicBezTo>
                    <a:pt x="6279434" y="320030"/>
                    <a:pt x="6188458" y="412335"/>
                    <a:pt x="6076234" y="412335"/>
                  </a:cubicBezTo>
                  <a:lnTo>
                    <a:pt x="203200" y="412335"/>
                  </a:lnTo>
                  <a:cubicBezTo>
                    <a:pt x="90976" y="412335"/>
                    <a:pt x="0" y="320030"/>
                    <a:pt x="0" y="206167"/>
                  </a:cubicBezTo>
                  <a:cubicBezTo>
                    <a:pt x="0" y="92304"/>
                    <a:pt x="90976" y="0"/>
                    <a:pt x="203200" y="0"/>
                  </a:cubicBezTo>
                  <a:lnTo>
                    <a:pt x="6076234" y="0"/>
                  </a:lnTo>
                  <a:close/>
                </a:path>
              </a:pathLst>
            </a:custGeom>
            <a:solidFill>
              <a:srgbClr val="85C9B4"/>
            </a:solidFill>
          </p:spPr>
        </p:sp>
        <p:sp>
          <p:nvSpPr>
            <p:cNvPr id="26" name="TextBox 26"/>
            <p:cNvSpPr txBox="1"/>
            <p:nvPr/>
          </p:nvSpPr>
          <p:spPr>
            <a:xfrm>
              <a:off x="0" y="-38100"/>
              <a:ext cx="6279434" cy="450435"/>
            </a:xfrm>
            <a:prstGeom prst="rect">
              <a:avLst/>
            </a:prstGeom>
          </p:spPr>
          <p:txBody>
            <a:bodyPr lIns="50800" tIns="50800" rIns="50800" bIns="50800" rtlCol="0" anchor="ctr"/>
            <a:lstStyle/>
            <a:p>
              <a:pPr algn="ctr">
                <a:lnSpc>
                  <a:spcPts val="2520"/>
                </a:lnSpc>
              </a:pPr>
              <a:endParaRPr/>
            </a:p>
          </p:txBody>
        </p:sp>
      </p:gr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286</TotalTime>
  <Words>2547</Words>
  <Application>Microsoft Office PowerPoint</Application>
  <PresentationFormat>Custom</PresentationFormat>
  <Paragraphs>207</Paragraphs>
  <Slides>22</Slides>
  <Notes>19</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22</vt:i4>
      </vt:variant>
    </vt:vector>
  </HeadingPairs>
  <TitlesOfParts>
    <vt:vector size="30" baseType="lpstr">
      <vt:lpstr>Sailors Condensed</vt:lpstr>
      <vt:lpstr>Calibri</vt:lpstr>
      <vt:lpstr>Poppins</vt:lpstr>
      <vt:lpstr>Poppins Semi-Bold</vt:lpstr>
      <vt:lpstr>Montserrat Bold</vt:lpstr>
      <vt:lpstr>Arial</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White and Green Minimalist Medical Presentation</dc:title>
  <dc:creator>MLC</dc:creator>
  <cp:lastModifiedBy>MLC</cp:lastModifiedBy>
  <cp:revision>40</cp:revision>
  <dcterms:created xsi:type="dcterms:W3CDTF">2006-08-16T00:00:00Z</dcterms:created>
  <dcterms:modified xsi:type="dcterms:W3CDTF">2026-04-16T10:11:39Z</dcterms:modified>
  <dc:identifier>DAG60qvUmpU</dc:identifier>
</cp:coreProperties>
</file>