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64" r:id="rId2"/>
    <p:sldId id="383" r:id="rId3"/>
    <p:sldId id="380" r:id="rId4"/>
    <p:sldId id="365" r:id="rId5"/>
    <p:sldId id="386" r:id="rId6"/>
    <p:sldId id="378" r:id="rId7"/>
    <p:sldId id="384" r:id="rId8"/>
    <p:sldId id="385" r:id="rId9"/>
    <p:sldId id="379" r:id="rId10"/>
    <p:sldId id="38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E06BF5-3E87-4756-919A-63DDB2A3BA7A}" v="1" dt="2025-11-08T20:55:09.5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4689"/>
  </p:normalViewPr>
  <p:slideViewPr>
    <p:cSldViewPr snapToGrid="0" showGuides="1">
      <p:cViewPr varScale="1">
        <p:scale>
          <a:sx n="55" d="100"/>
          <a:sy n="55" d="100"/>
        </p:scale>
        <p:origin x="121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ndra cristina orozco carvajal" userId="ee1f8352c3d644fe" providerId="LiveId" clId="{BB0E7E69-AE04-44D5-A595-B2C8122053FE}"/>
    <pc:docChg chg="custSel addSld delSld modSld">
      <pc:chgData name="sandra cristina orozco carvajal" userId="ee1f8352c3d644fe" providerId="LiveId" clId="{BB0E7E69-AE04-44D5-A595-B2C8122053FE}" dt="2025-11-09T15:57:05.174" v="1111" actId="20577"/>
      <pc:docMkLst>
        <pc:docMk/>
      </pc:docMkLst>
      <pc:sldChg chg="modSp mod">
        <pc:chgData name="sandra cristina orozco carvajal" userId="ee1f8352c3d644fe" providerId="LiveId" clId="{BB0E7E69-AE04-44D5-A595-B2C8122053FE}" dt="2025-11-09T15:57:05.174" v="1111" actId="20577"/>
        <pc:sldMkLst>
          <pc:docMk/>
          <pc:sldMk cId="0" sldId="378"/>
        </pc:sldMkLst>
        <pc:spChg chg="mod">
          <ac:chgData name="sandra cristina orozco carvajal" userId="ee1f8352c3d644fe" providerId="LiveId" clId="{BB0E7E69-AE04-44D5-A595-B2C8122053FE}" dt="2025-11-09T15:57:05.174" v="1111" actId="20577"/>
          <ac:spMkLst>
            <pc:docMk/>
            <pc:sldMk cId="0" sldId="378"/>
            <ac:spMk id="6" creationId="{509BE14E-9AAE-B0FA-CAEF-F687324E6BA7}"/>
          </ac:spMkLst>
        </pc:spChg>
        <pc:spChg chg="mod">
          <ac:chgData name="sandra cristina orozco carvajal" userId="ee1f8352c3d644fe" providerId="LiveId" clId="{BB0E7E69-AE04-44D5-A595-B2C8122053FE}" dt="2025-11-08T21:05:57.349" v="1107" actId="20577"/>
          <ac:spMkLst>
            <pc:docMk/>
            <pc:sldMk cId="0" sldId="378"/>
            <ac:spMk id="9" creationId="{6ED0A35B-0378-4A23-6E8E-0B01671357FF}"/>
          </ac:spMkLst>
        </pc:spChg>
      </pc:sldChg>
      <pc:sldChg chg="modSp mod">
        <pc:chgData name="sandra cristina orozco carvajal" userId="ee1f8352c3d644fe" providerId="LiveId" clId="{BB0E7E69-AE04-44D5-A595-B2C8122053FE}" dt="2025-11-08T21:02:54.898" v="1029" actId="20577"/>
        <pc:sldMkLst>
          <pc:docMk/>
          <pc:sldMk cId="0" sldId="380"/>
        </pc:sldMkLst>
        <pc:spChg chg="mod">
          <ac:chgData name="sandra cristina orozco carvajal" userId="ee1f8352c3d644fe" providerId="LiveId" clId="{BB0E7E69-AE04-44D5-A595-B2C8122053FE}" dt="2025-11-08T21:02:54.898" v="1029" actId="20577"/>
          <ac:spMkLst>
            <pc:docMk/>
            <pc:sldMk cId="0" sldId="380"/>
            <ac:spMk id="17411" creationId="{5FF0828E-3873-85A7-99B1-9569FFB07C15}"/>
          </ac:spMkLst>
        </pc:spChg>
      </pc:sldChg>
      <pc:sldChg chg="modSp mod">
        <pc:chgData name="sandra cristina orozco carvajal" userId="ee1f8352c3d644fe" providerId="LiveId" clId="{BB0E7E69-AE04-44D5-A595-B2C8122053FE}" dt="2025-11-08T20:54:51.854" v="578" actId="20577"/>
        <pc:sldMkLst>
          <pc:docMk/>
          <pc:sldMk cId="1287151132" sldId="383"/>
        </pc:sldMkLst>
        <pc:spChg chg="mod">
          <ac:chgData name="sandra cristina orozco carvajal" userId="ee1f8352c3d644fe" providerId="LiveId" clId="{BB0E7E69-AE04-44D5-A595-B2C8122053FE}" dt="2025-11-08T20:54:51.854" v="578" actId="20577"/>
          <ac:spMkLst>
            <pc:docMk/>
            <pc:sldMk cId="1287151132" sldId="383"/>
            <ac:spMk id="3" creationId="{327D09FF-04AE-863D-9637-E0C72C8D8B8E}"/>
          </ac:spMkLst>
        </pc:spChg>
      </pc:sldChg>
      <pc:sldChg chg="new del">
        <pc:chgData name="sandra cristina orozco carvajal" userId="ee1f8352c3d644fe" providerId="LiveId" clId="{BB0E7E69-AE04-44D5-A595-B2C8122053FE}" dt="2025-11-09T15:54:56.583" v="1108" actId="2696"/>
        <pc:sldMkLst>
          <pc:docMk/>
          <pc:sldMk cId="3057007260" sldId="387"/>
        </pc:sldMkLst>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09/11/2025</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‹Nº›</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09/11/2025</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‹Nº›</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09/11/2025</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‹Nº›</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09/11/2025</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‹Nº›</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09/11/2025</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‹Nº›</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09/11/2025</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‹Nº›</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09/11/2025</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‹Nº›</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09/11/2025</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‹Nº›</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09/11/2025</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‹Nº›</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09/11/2025</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‹Nº›</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09/11/2025</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‹Nº›</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09/11/2025</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‹Nº›</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Sandra Cristina Orozco Carvajal </a:t>
            </a:r>
          </a:p>
          <a:p>
            <a:r>
              <a:rPr lang="en-GB" altLang="en-US" u="sng" dirty="0"/>
              <a:t>Student ID: 2416899</a:t>
            </a:r>
            <a:endParaRPr lang="en-GB" altLang="en-US" b="1" i="1" dirty="0"/>
          </a:p>
          <a:p>
            <a:r>
              <a:rPr lang="en-GB" altLang="en-US" u="sng" dirty="0"/>
              <a:t>Lecturer’s Name</a:t>
            </a:r>
            <a:r>
              <a:rPr lang="en-GB" altLang="en-US" b="1" i="1" dirty="0"/>
              <a:t>: Odette Jack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On this page state whether you have or have not used AI. </a:t>
            </a:r>
            <a:r>
              <a:rPr lang="en-GB" sz="2000" dirty="0"/>
              <a:t>Include the AI source if you have!</a:t>
            </a:r>
          </a:p>
          <a:p>
            <a:pPr marL="0" indent="0" algn="ctr">
              <a:buNone/>
            </a:pPr>
            <a:endParaRPr lang="en-GB" sz="2000" dirty="0"/>
          </a:p>
          <a:p>
            <a:pPr marL="0" indent="0" algn="ctr">
              <a:buNone/>
            </a:pPr>
            <a:endParaRPr lang="en-GB" sz="2000" dirty="0"/>
          </a:p>
          <a:p>
            <a:pPr marL="0" indent="0" algn="ctr">
              <a:buNone/>
            </a:pPr>
            <a:r>
              <a:rPr lang="en-GB" sz="2000" dirty="0">
                <a:latin typeface="Arial Black" panose="020B0A04020102020204" pitchFamily="34" charset="0"/>
              </a:rPr>
              <a:t>Before  preparing  this  presentation, I only used tools  (such  as co –pilot),  to correct </a:t>
            </a:r>
            <a:r>
              <a:rPr lang="en-GB" sz="1800" dirty="0">
                <a:latin typeface="Arial Black" panose="020B0A04020102020204" pitchFamily="34" charset="0"/>
              </a:rPr>
              <a:t>my writing and to better understand ideas  found  challenging.</a:t>
            </a:r>
          </a:p>
          <a:p>
            <a:pPr marL="0" indent="0">
              <a:buNone/>
            </a:pPr>
            <a:endParaRPr lang="en-GB" dirty="0"/>
          </a:p>
          <a:p>
            <a:pPr marL="0" indent="0" algn="ctr">
              <a:buNone/>
            </a:pPr>
            <a:endParaRPr lang="en-GB" dirty="0"/>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37CAAEC-4CD3-D3A1-CC31-1121EF7CC7EA}"/>
              </a:ext>
            </a:extLst>
          </p:cNvPr>
          <p:cNvSpPr>
            <a:spLocks noGrp="1"/>
          </p:cNvSpPr>
          <p:nvPr>
            <p:ph type="title"/>
          </p:nvPr>
        </p:nvSpPr>
        <p:spPr/>
        <p:txBody>
          <a:bodyPr/>
          <a:lstStyle/>
          <a:p>
            <a:r>
              <a:rPr lang="en-GB" altLang="en-US" b="1" dirty="0"/>
              <a:t>Overview</a:t>
            </a:r>
          </a:p>
        </p:txBody>
      </p:sp>
      <p:sp>
        <p:nvSpPr>
          <p:cNvPr id="17411" name="Content Placeholder 2">
            <a:extLst>
              <a:ext uri="{FF2B5EF4-FFF2-40B4-BE49-F238E27FC236}">
                <a16:creationId xmlns:a16="http://schemas.microsoft.com/office/drawing/2014/main" id="{5FF0828E-3873-85A7-99B1-9569FFB07C15}"/>
              </a:ext>
            </a:extLst>
          </p:cNvPr>
          <p:cNvSpPr>
            <a:spLocks noGrp="1"/>
          </p:cNvSpPr>
          <p:nvPr>
            <p:ph idx="1"/>
          </p:nvPr>
        </p:nvSpPr>
        <p:spPr>
          <a:xfrm>
            <a:off x="1379317" y="998318"/>
            <a:ext cx="8229600" cy="4060825"/>
          </a:xfrm>
        </p:spPr>
        <p:txBody>
          <a:bodyPr/>
          <a:lstStyle/>
          <a:p>
            <a:pPr marL="0" indent="0">
              <a:lnSpc>
                <a:spcPct val="150000"/>
              </a:lnSpc>
              <a:buNone/>
              <a:defRPr/>
            </a:pPr>
            <a:r>
              <a:rPr lang="en-GB" altLang="en-US" sz="2000" dirty="0">
                <a:latin typeface="Arial Black" panose="020B0A04020102020204" pitchFamily="34" charset="0"/>
              </a:rPr>
              <a:t>In this presentation, the research discusses how self awareness contributes to personal , and professional  development  in  health  social care.</a:t>
            </a:r>
          </a:p>
          <a:p>
            <a:pPr marL="0" indent="0">
              <a:lnSpc>
                <a:spcPct val="150000"/>
              </a:lnSpc>
              <a:buNone/>
              <a:defRPr/>
            </a:pPr>
            <a:r>
              <a:rPr lang="en-GB" altLang="en-US" sz="2000" dirty="0">
                <a:latin typeface="Arial Black" panose="020B0A04020102020204" pitchFamily="34" charset="0"/>
              </a:rPr>
              <a:t>Swot analysis and why  is it important to your personal and professional, development,  strengths, weaknesses,  opportunities  and  threat  table,  because  this analysis  it  important for future career</a:t>
            </a:r>
          </a:p>
          <a:p>
            <a:pPr>
              <a:defRPr/>
            </a:pPr>
            <a:endParaRPr lang="en-GB" altLang="en-US" dirty="0"/>
          </a:p>
        </p:txBody>
      </p:sp>
      <p:sp>
        <p:nvSpPr>
          <p:cNvPr id="4" name="Date Placeholder 3">
            <a:extLst>
              <a:ext uri="{FF2B5EF4-FFF2-40B4-BE49-F238E27FC236}">
                <a16:creationId xmlns:a16="http://schemas.microsoft.com/office/drawing/2014/main" id="{836534C0-F26B-E03E-B6DE-F41139592B54}"/>
              </a:ext>
            </a:extLst>
          </p:cNvPr>
          <p:cNvSpPr>
            <a:spLocks noGrp="1"/>
          </p:cNvSpPr>
          <p:nvPr>
            <p:ph type="dt" sz="quarter" idx="10"/>
          </p:nvPr>
        </p:nvSpPr>
        <p:spPr/>
        <p:txBody>
          <a:bodyPr/>
          <a:lstStyle/>
          <a:p>
            <a:pPr>
              <a:defRPr/>
            </a:pPr>
            <a:fld id="{9F458A58-9170-4293-9FCB-97B777C99F2B}" type="datetime1">
              <a:rPr lang="en-GB" altLang="en-US" smtClean="0"/>
              <a:pPr>
                <a:defRPr/>
              </a:pPr>
              <a:t>09/11/2025</a:t>
            </a:fld>
            <a:endParaRPr lang="en-GB" altLang="en-US"/>
          </a:p>
        </p:txBody>
      </p:sp>
      <p:sp>
        <p:nvSpPr>
          <p:cNvPr id="7173" name="Slide Number Placeholder 4">
            <a:extLst>
              <a:ext uri="{FF2B5EF4-FFF2-40B4-BE49-F238E27FC236}">
                <a16:creationId xmlns:a16="http://schemas.microsoft.com/office/drawing/2014/main" id="{BF6032E4-8687-CDA8-6A56-B310EB9F7A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3F62C13-3DF8-4B55-9E1B-D07C54478AE3}" type="slidenum">
              <a:rPr lang="en-GB" altLang="en-US" sz="1200">
                <a:solidFill>
                  <a:srgbClr val="898989"/>
                </a:solidFill>
              </a:rPr>
              <a:pPr>
                <a:spcBef>
                  <a:spcPct val="0"/>
                </a:spcBef>
                <a:buFontTx/>
                <a:buNone/>
              </a:pPr>
              <a:t>3</a:t>
            </a:fld>
            <a:endParaRPr lang="en-GB" altLang="en-US" sz="120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FF99867-3357-4233-5905-8EE9CCE8EEFE}"/>
              </a:ext>
            </a:extLst>
          </p:cNvPr>
          <p:cNvSpPr>
            <a:spLocks noGrp="1"/>
          </p:cNvSpPr>
          <p:nvPr>
            <p:ph type="title"/>
          </p:nvPr>
        </p:nvSpPr>
        <p:spPr>
          <a:xfrm>
            <a:off x="1981200" y="274639"/>
            <a:ext cx="8229600" cy="777875"/>
          </a:xfrm>
        </p:spPr>
        <p:txBody>
          <a:bodyPr/>
          <a:lstStyle/>
          <a:p>
            <a:r>
              <a:rPr lang="en-GB" altLang="en-US" b="1" u="sng" dirty="0"/>
              <a:t>Introduction</a:t>
            </a:r>
            <a:endParaRPr lang="en-US" altLang="en-US" b="1" i="1" u="sng" dirty="0">
              <a:solidFill>
                <a:srgbClr val="FF0000"/>
              </a:solidFill>
            </a:endParaRPr>
          </a:p>
        </p:txBody>
      </p:sp>
      <p:sp>
        <p:nvSpPr>
          <p:cNvPr id="4" name="Date Placeholder 3">
            <a:extLst>
              <a:ext uri="{FF2B5EF4-FFF2-40B4-BE49-F238E27FC236}">
                <a16:creationId xmlns:a16="http://schemas.microsoft.com/office/drawing/2014/main" id="{DC53B14B-BF33-2508-AD1A-B195373A4763}"/>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8196" name="Slide Number Placeholder 4">
            <a:extLst>
              <a:ext uri="{FF2B5EF4-FFF2-40B4-BE49-F238E27FC236}">
                <a16:creationId xmlns:a16="http://schemas.microsoft.com/office/drawing/2014/main" id="{886431FF-65F4-96D9-3AC1-A1CF78A656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ED4D28C-0A3F-4416-BB82-3A291C9C4B30}" type="slidenum">
              <a:rPr lang="en-GB" altLang="en-US" sz="1200">
                <a:solidFill>
                  <a:srgbClr val="898989"/>
                </a:solidFill>
                <a:cs typeface="Arial" panose="020B0604020202020204" pitchFamily="34" charset="0"/>
              </a:rPr>
              <a:pPr fontAlgn="base">
                <a:spcBef>
                  <a:spcPct val="0"/>
                </a:spcBef>
                <a:spcAft>
                  <a:spcPct val="0"/>
                </a:spcAft>
                <a:buNone/>
              </a:pPr>
              <a:t>4</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F7D47917-3C8A-D3F7-6E1D-4C05B41225B1}"/>
              </a:ext>
            </a:extLst>
          </p:cNvPr>
          <p:cNvSpPr>
            <a:spLocks noGrp="1"/>
          </p:cNvSpPr>
          <p:nvPr>
            <p:ph idx="1"/>
          </p:nvPr>
        </p:nvSpPr>
        <p:spPr>
          <a:xfrm>
            <a:off x="896470" y="946709"/>
            <a:ext cx="10094259" cy="4808631"/>
          </a:xfrm>
        </p:spPr>
        <p:txBody>
          <a:bodyPr/>
          <a:lstStyle/>
          <a:p>
            <a:pPr marL="0" indent="0" algn="ctr">
              <a:buNone/>
              <a:defRPr/>
            </a:pPr>
            <a:r>
              <a:rPr lang="en-GB" dirty="0"/>
              <a:t> </a:t>
            </a:r>
          </a:p>
          <a:p>
            <a:pPr marL="0" indent="0">
              <a:lnSpc>
                <a:spcPct val="150000"/>
              </a:lnSpc>
              <a:buNone/>
              <a:defRPr/>
            </a:pPr>
            <a:r>
              <a:rPr lang="en-GB" sz="1800" b="1" dirty="0">
                <a:latin typeface="Arial" panose="020B0604020202020204" pitchFamily="34" charset="0"/>
                <a:cs typeface="Arial" panose="020B0604020202020204" pitchFamily="34" charset="0"/>
              </a:rPr>
              <a:t>My name is  Sandra Cristina Orozco Carvajal, the presentation talks about my continuation studies, from my time in Spain. </a:t>
            </a:r>
          </a:p>
          <a:p>
            <a:pPr marL="0" indent="0">
              <a:lnSpc>
                <a:spcPct val="150000"/>
              </a:lnSpc>
              <a:buNone/>
              <a:defRPr/>
            </a:pPr>
            <a:r>
              <a:rPr lang="en-GB" sz="1800" b="1" dirty="0">
                <a:latin typeface="Arial" panose="020B0604020202020204" pitchFamily="34" charset="0"/>
                <a:cs typeface="Arial" panose="020B0604020202020204" pitchFamily="34" charset="0"/>
              </a:rPr>
              <a:t> I studied</a:t>
            </a:r>
          </a:p>
          <a:p>
            <a:pPr>
              <a:lnSpc>
                <a:spcPct val="150000"/>
              </a:lnSpc>
              <a:buFontTx/>
              <a:buChar char="-"/>
              <a:defRPr/>
            </a:pPr>
            <a:r>
              <a:rPr lang="en-GB" sz="1800" b="1" dirty="0">
                <a:latin typeface="Arial" panose="020B0604020202020204" pitchFamily="34" charset="0"/>
                <a:cs typeface="Arial" panose="020B0604020202020204" pitchFamily="34" charset="0"/>
              </a:rPr>
              <a:t>Technology  in Pathological  Anatomy. </a:t>
            </a:r>
          </a:p>
          <a:p>
            <a:pPr>
              <a:lnSpc>
                <a:spcPct val="150000"/>
              </a:lnSpc>
              <a:buFontTx/>
              <a:buChar char="-"/>
              <a:defRPr/>
            </a:pPr>
            <a:r>
              <a:rPr lang="en-GB" sz="1800" b="1" dirty="0">
                <a:latin typeface="Arial" panose="020B0604020202020204" pitchFamily="34" charset="0"/>
                <a:cs typeface="Arial" panose="020B0604020202020204" pitchFamily="34" charset="0"/>
              </a:rPr>
              <a:t>Technology   in  Laboratory   analysis.</a:t>
            </a:r>
          </a:p>
          <a:p>
            <a:pPr marL="0" indent="0">
              <a:lnSpc>
                <a:spcPct val="150000"/>
              </a:lnSpc>
              <a:buNone/>
              <a:defRPr/>
            </a:pPr>
            <a:r>
              <a:rPr lang="en-GB" sz="1800" b="1" dirty="0">
                <a:latin typeface="Arial" panose="020B0604020202020204" pitchFamily="34" charset="0"/>
                <a:cs typeface="Arial" panose="020B0604020202020204" pitchFamily="34" charset="0"/>
              </a:rPr>
              <a:t>My  main  objective  is  to  continue  my  studies, my  aim  is  clear  and  definitive to  continue  with  my  studies  in  the  same   way  that  I can  contribute  in  a  positive and  enriching  way to  the  degree of  Health and Social care.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3CEB37-B370-7ABB-C2E6-A33EA4747051}"/>
              </a:ext>
            </a:extLst>
          </p:cNvPr>
          <p:cNvSpPr>
            <a:spLocks noGrp="1"/>
          </p:cNvSpPr>
          <p:nvPr>
            <p:ph type="title"/>
          </p:nvPr>
        </p:nvSpPr>
        <p:spPr/>
        <p:txBody>
          <a:bodyPr/>
          <a:lstStyle/>
          <a:p>
            <a:r>
              <a:rPr kumimoji="0" lang="en-GB" sz="3200" b="1" i="0" u="none" strike="noStrike" kern="1200" cap="none" spc="0" normalizeH="0" baseline="0" noProof="0" dirty="0">
                <a:ln>
                  <a:noFill/>
                </a:ln>
                <a:solidFill>
                  <a:prstClr val="black"/>
                </a:solidFill>
                <a:effectLst/>
                <a:uLnTx/>
                <a:uFillTx/>
                <a:latin typeface="Myriad Pro"/>
                <a:ea typeface="+mj-ea"/>
                <a:cs typeface="+mj-cs"/>
              </a:rPr>
              <a:t>What is a SWOT Analysis and why is it important to your personal and professional development?</a:t>
            </a:r>
            <a:endParaRPr lang="en-GB" dirty="0"/>
          </a:p>
        </p:txBody>
      </p:sp>
      <p:sp>
        <p:nvSpPr>
          <p:cNvPr id="3" name="Marcador de contenido 2">
            <a:extLst>
              <a:ext uri="{FF2B5EF4-FFF2-40B4-BE49-F238E27FC236}">
                <a16:creationId xmlns:a16="http://schemas.microsoft.com/office/drawing/2014/main" id="{9A350492-560A-27C6-0E51-38C3EF895D45}"/>
              </a:ext>
            </a:extLst>
          </p:cNvPr>
          <p:cNvSpPr>
            <a:spLocks noGrp="1"/>
          </p:cNvSpPr>
          <p:nvPr>
            <p:ph idx="1"/>
          </p:nvPr>
        </p:nvSpPr>
        <p:spPr/>
        <p:txBody>
          <a:bodyPr/>
          <a:lstStyle/>
          <a:p>
            <a:pPr eaLnBrk="1" fontAlgn="auto" hangingPunct="1">
              <a:lnSpc>
                <a:spcPct val="150000"/>
              </a:lnSpc>
              <a:spcBef>
                <a:spcPts val="0"/>
              </a:spcBef>
              <a:spcAft>
                <a:spcPts val="0"/>
              </a:spcAf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Analysis is the  process of breaking  down  an  object,  problem, or a situation into its constituent part. To better understand  its structure, function or the relationships between its elements, it involves examining something in detail to gain a deeper  understanding and identify patterns that causes and effects to solve problems.</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en-GB"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eaLnBrk="1" fontAlgn="auto" hangingPunct="1">
              <a:lnSpc>
                <a:spcPct val="150000"/>
              </a:lnSpc>
              <a:spcBef>
                <a:spcPts val="0"/>
              </a:spcBef>
              <a:spcAft>
                <a:spcPts val="0"/>
              </a:spcAf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 importance of analysis for personal and professional self development is awareness  that allows  individuals to </a:t>
            </a:r>
            <a:r>
              <a:rPr lang="en-GB" sz="1600" b="1" dirty="0">
                <a:solidFill>
                  <a:prstClr val="black"/>
                </a:solidFill>
                <a:latin typeface="Arial" panose="020B0604020202020204" pitchFamily="34" charset="0"/>
                <a:cs typeface="Arial" panose="020B0604020202020204" pitchFamily="34" charset="0"/>
              </a:rPr>
              <a:t>understand</a:t>
            </a:r>
            <a:r>
              <a:rPr kumimoji="0" lang="en-GB"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their emotions and motivations. The analysis is  crucial for personal and professional development because it promotes self awareness, improves decision  making, and supports continuous growth, by critically reflecting, on experiences and  outcomes. Individuals  can identify  their strengths and weaknesses leading to better performance and fulfilment.</a:t>
            </a:r>
          </a:p>
          <a:p>
            <a:endParaRPr lang="en-GB" dirty="0"/>
          </a:p>
        </p:txBody>
      </p:sp>
      <p:sp>
        <p:nvSpPr>
          <p:cNvPr id="4" name="Marcador de fecha 3">
            <a:extLst>
              <a:ext uri="{FF2B5EF4-FFF2-40B4-BE49-F238E27FC236}">
                <a16:creationId xmlns:a16="http://schemas.microsoft.com/office/drawing/2014/main" id="{6972F145-7F73-0C08-43F0-538E77DE1262}"/>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Marcador de número de diapositiva 4">
            <a:extLst>
              <a:ext uri="{FF2B5EF4-FFF2-40B4-BE49-F238E27FC236}">
                <a16:creationId xmlns:a16="http://schemas.microsoft.com/office/drawing/2014/main" id="{B9A04767-2A27-3F13-51E3-5A2A42429FAF}"/>
              </a:ext>
            </a:extLst>
          </p:cNvPr>
          <p:cNvSpPr>
            <a:spLocks noGrp="1"/>
          </p:cNvSpPr>
          <p:nvPr>
            <p:ph type="sldNum" sz="quarter" idx="12"/>
          </p:nvPr>
        </p:nvSpPr>
        <p:spPr/>
        <p:txBody>
          <a:bodyPr/>
          <a:lstStyle/>
          <a:p>
            <a:pPr>
              <a:defRPr/>
            </a:pPr>
            <a:fld id="{9AFB928A-D6AD-4F2A-B2DD-923741E90643}" type="slidenum">
              <a:rPr lang="en-GB" altLang="en-US" smtClean="0"/>
              <a:pPr>
                <a:defRPr/>
              </a:pPr>
              <a:t>5</a:t>
            </a:fld>
            <a:endParaRPr lang="en-GB" altLang="en-US"/>
          </a:p>
        </p:txBody>
      </p:sp>
    </p:spTree>
    <p:extLst>
      <p:ext uri="{BB962C8B-B14F-4D97-AF65-F5344CB8AC3E}">
        <p14:creationId xmlns:p14="http://schemas.microsoft.com/office/powerpoint/2010/main" val="4031115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4BA63B0-57B7-4749-A8AB-75E15FE4EF80}" type="slidenum">
              <a:rPr lang="en-GB" altLang="en-US" sz="1200">
                <a:solidFill>
                  <a:srgbClr val="898989"/>
                </a:solidFill>
                <a:cs typeface="Arial" panose="020B0604020202020204" pitchFamily="34" charset="0"/>
              </a:rPr>
              <a:pPr fontAlgn="base">
                <a:spcBef>
                  <a:spcPct val="0"/>
                </a:spcBef>
                <a:spcAft>
                  <a:spcPct val="0"/>
                </a:spcAft>
                <a:buNone/>
              </a:pPr>
              <a:t>6</a:t>
            </a:fld>
            <a:endParaRPr lang="en-GB" altLang="en-US" sz="1200">
              <a:solidFill>
                <a:srgbClr val="898989"/>
              </a:solidFill>
              <a:cs typeface="Arial" panose="020B0604020202020204" pitchFamily="34" charset="0"/>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509752" y="310897"/>
            <a:ext cx="10972800" cy="859535"/>
          </a:xfrm>
        </p:spPr>
        <p:txBody>
          <a:bodyPr/>
          <a:lstStyle/>
          <a:p>
            <a:r>
              <a:rPr lang="en-GB" sz="2800" b="1" dirty="0"/>
              <a:t>Describe your own Strengths, Weaknesses, Opportunities, and Threats</a:t>
            </a:r>
            <a:endParaRPr lang="en-GB" sz="1000" b="1" dirty="0"/>
          </a:p>
        </p:txBody>
      </p:sp>
      <p:cxnSp>
        <p:nvCxnSpPr>
          <p:cNvPr id="5" name="Straight Connector 4">
            <a:extLst>
              <a:ext uri="{FF2B5EF4-FFF2-40B4-BE49-F238E27FC236}">
                <a16:creationId xmlns:a16="http://schemas.microsoft.com/office/drawing/2014/main" id="{CE6D86FC-4A3E-6173-D8D8-FD370BDE3508}"/>
              </a:ext>
            </a:extLst>
          </p:cNvPr>
          <p:cNvCxnSpPr>
            <a:cxnSpLocks/>
          </p:cNvCxnSpPr>
          <p:nvPr/>
        </p:nvCxnSpPr>
        <p:spPr>
          <a:xfrm>
            <a:off x="1062182" y="3364992"/>
            <a:ext cx="9892330" cy="0"/>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9" name="TextBox 8">
            <a:extLst>
              <a:ext uri="{FF2B5EF4-FFF2-40B4-BE49-F238E27FC236}">
                <a16:creationId xmlns:a16="http://schemas.microsoft.com/office/drawing/2014/main" id="{6ED0A35B-0378-4A23-6E8E-0B01671357FF}"/>
              </a:ext>
            </a:extLst>
          </p:cNvPr>
          <p:cNvSpPr txBox="1"/>
          <p:nvPr/>
        </p:nvSpPr>
        <p:spPr>
          <a:xfrm>
            <a:off x="334433" y="1349829"/>
            <a:ext cx="5445879" cy="1883296"/>
          </a:xfrm>
          <a:prstGeom prst="rect">
            <a:avLst/>
          </a:prstGeom>
          <a:solidFill>
            <a:schemeClr val="accent5">
              <a:lumMod val="20000"/>
              <a:lumOff val="80000"/>
            </a:schemeClr>
          </a:solidFill>
          <a:ln w="19050">
            <a:solidFill>
              <a:srgbClr val="4BACC6"/>
            </a:solidFill>
          </a:ln>
        </p:spPr>
        <p:txBody>
          <a:bodyPr wrap="square" rtlCol="0">
            <a:noAutofit/>
          </a:bodyPr>
          <a:lstStyle/>
          <a:p>
            <a:pPr>
              <a:lnSpc>
                <a:spcPct val="150000"/>
              </a:lnSpc>
            </a:pPr>
            <a:r>
              <a:rPr lang="en-GB" sz="2000" b="1" dirty="0">
                <a:latin typeface="Arial" panose="020B0604020202020204" pitchFamily="34" charset="0"/>
                <a:cs typeface="Arial" panose="020B0604020202020204" pitchFamily="34" charset="0"/>
              </a:rPr>
              <a:t>STRENGTHS: </a:t>
            </a:r>
            <a:r>
              <a:rPr lang="en-GB" sz="1400" b="1" dirty="0">
                <a:latin typeface="Arial" panose="020B0604020202020204" pitchFamily="34" charset="0"/>
                <a:cs typeface="Arial" panose="020B0604020202020204" pitchFamily="34" charset="0"/>
              </a:rPr>
              <a:t>the most important for this project</a:t>
            </a:r>
          </a:p>
          <a:p>
            <a:pPr>
              <a:lnSpc>
                <a:spcPct val="150000"/>
              </a:lnSpc>
            </a:pPr>
            <a:r>
              <a:rPr lang="en-GB" sz="1400" b="1" dirty="0">
                <a:latin typeface="Arial" panose="020B0604020202020204" pitchFamily="34" charset="0"/>
                <a:cs typeface="Arial" panose="020B0604020202020204" pitchFamily="34" charset="0"/>
              </a:rPr>
              <a:t>- Responsibility</a:t>
            </a:r>
          </a:p>
          <a:p>
            <a:pPr>
              <a:lnSpc>
                <a:spcPct val="150000"/>
              </a:lnSpc>
            </a:pPr>
            <a:r>
              <a:rPr lang="en-GB" sz="1400" b="1" dirty="0">
                <a:latin typeface="Arial" panose="020B0604020202020204" pitchFamily="34" charset="0"/>
                <a:cs typeface="Arial" panose="020B0604020202020204" pitchFamily="34" charset="0"/>
              </a:rPr>
              <a:t>- Honesty</a:t>
            </a:r>
          </a:p>
          <a:p>
            <a:pPr>
              <a:lnSpc>
                <a:spcPct val="150000"/>
              </a:lnSpc>
            </a:pPr>
            <a:r>
              <a:rPr lang="en-GB" sz="1400" b="1" dirty="0">
                <a:latin typeface="Arial" panose="020B0604020202020204" pitchFamily="34" charset="0"/>
                <a:cs typeface="Arial" panose="020B0604020202020204" pitchFamily="34" charset="0"/>
              </a:rPr>
              <a:t>- Communication </a:t>
            </a:r>
          </a:p>
          <a:p>
            <a:pPr>
              <a:lnSpc>
                <a:spcPct val="150000"/>
              </a:lnSpc>
            </a:pPr>
            <a:r>
              <a:rPr lang="en-GB" sz="1400" b="1" dirty="0">
                <a:latin typeface="Arial" panose="020B0604020202020204" pitchFamily="34" charset="0"/>
                <a:cs typeface="Arial" panose="020B0604020202020204" pitchFamily="34" charset="0"/>
              </a:rPr>
              <a:t>- Empathy                                       -</a:t>
            </a:r>
            <a:r>
              <a:rPr lang="en-GB" sz="1400" b="1">
                <a:latin typeface="Arial" panose="020B0604020202020204" pitchFamily="34" charset="0"/>
                <a:cs typeface="Arial" panose="020B0604020202020204" pitchFamily="34" charset="0"/>
              </a:rPr>
              <a:t>positive  attitude</a:t>
            </a:r>
            <a:endParaRPr lang="en-GB" sz="14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80538F9-C306-0F3E-28E1-89A72A735427}"/>
              </a:ext>
            </a:extLst>
          </p:cNvPr>
          <p:cNvSpPr txBox="1"/>
          <p:nvPr/>
        </p:nvSpPr>
        <p:spPr>
          <a:xfrm>
            <a:off x="6411689" y="1326064"/>
            <a:ext cx="5246910" cy="1883296"/>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noAutofit/>
          </a:bodyPr>
          <a:lstStyle/>
          <a:p>
            <a:pPr>
              <a:lnSpc>
                <a:spcPct val="150000"/>
              </a:lnSpc>
            </a:pPr>
            <a:r>
              <a:rPr lang="en-GB" sz="2000" b="1" dirty="0">
                <a:latin typeface="Arial" panose="020B0604020202020204" pitchFamily="34" charset="0"/>
                <a:cs typeface="Arial" panose="020B0604020202020204" pitchFamily="34" charset="0"/>
              </a:rPr>
              <a:t>WEAKNESSES:</a:t>
            </a:r>
          </a:p>
          <a:p>
            <a:pPr>
              <a:lnSpc>
                <a:spcPct val="150000"/>
              </a:lnSpc>
            </a:pPr>
            <a:r>
              <a:rPr lang="en-GB" sz="1400" b="1" dirty="0">
                <a:latin typeface="Arial" panose="020B0604020202020204" pitchFamily="34" charset="0"/>
                <a:cs typeface="Arial" panose="020B0604020202020204" pitchFamily="34" charset="0"/>
              </a:rPr>
              <a:t>- Impatience</a:t>
            </a:r>
          </a:p>
          <a:p>
            <a:pPr>
              <a:lnSpc>
                <a:spcPct val="150000"/>
              </a:lnSpc>
            </a:pPr>
            <a:r>
              <a:rPr lang="en-GB" sz="1400" b="1" dirty="0">
                <a:latin typeface="Arial" panose="020B0604020202020204" pitchFamily="34" charset="0"/>
                <a:cs typeface="Arial" panose="020B0604020202020204" pitchFamily="34" charset="0"/>
              </a:rPr>
              <a:t>- Fear of failure</a:t>
            </a:r>
          </a:p>
          <a:p>
            <a:pPr>
              <a:lnSpc>
                <a:spcPct val="150000"/>
              </a:lnSpc>
            </a:pPr>
            <a:r>
              <a:rPr lang="en-GB" sz="1400" b="1" dirty="0">
                <a:latin typeface="Arial" panose="020B0604020202020204" pitchFamily="34" charset="0"/>
                <a:cs typeface="Arial" panose="020B0604020202020204" pitchFamily="34" charset="0"/>
              </a:rPr>
              <a:t>- Conformism</a:t>
            </a:r>
          </a:p>
          <a:p>
            <a:pPr>
              <a:lnSpc>
                <a:spcPct val="150000"/>
              </a:lnSpc>
            </a:pPr>
            <a:r>
              <a:rPr lang="en-GB" sz="1400" b="1" dirty="0">
                <a:latin typeface="Arial" panose="020B0604020202020204" pitchFamily="34" charset="0"/>
                <a:cs typeface="Arial" panose="020B0604020202020204" pitchFamily="34" charset="0"/>
              </a:rPr>
              <a:t>- Shyness</a:t>
            </a:r>
          </a:p>
        </p:txBody>
      </p:sp>
      <p:sp>
        <p:nvSpPr>
          <p:cNvPr id="6" name="TextBox 5">
            <a:extLst>
              <a:ext uri="{FF2B5EF4-FFF2-40B4-BE49-F238E27FC236}">
                <a16:creationId xmlns:a16="http://schemas.microsoft.com/office/drawing/2014/main" id="{509BE14E-9AAE-B0FA-CAEF-F687324E6BA7}"/>
              </a:ext>
            </a:extLst>
          </p:cNvPr>
          <p:cNvSpPr txBox="1"/>
          <p:nvPr/>
        </p:nvSpPr>
        <p:spPr>
          <a:xfrm>
            <a:off x="334441" y="3520284"/>
            <a:ext cx="5445871" cy="2144789"/>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noAutofit/>
          </a:bodyPr>
          <a:lstStyle/>
          <a:p>
            <a:pPr>
              <a:lnSpc>
                <a:spcPct val="150000"/>
              </a:lnSpc>
            </a:pPr>
            <a:r>
              <a:rPr lang="en-GB" sz="2000" b="1">
                <a:latin typeface="Arial" panose="020B0604020202020204" pitchFamily="34" charset="0"/>
                <a:cs typeface="Arial" panose="020B0604020202020204" pitchFamily="34" charset="0"/>
              </a:rPr>
              <a:t>OPPORTUNITIES:</a:t>
            </a:r>
            <a:endParaRPr lang="en-GB" sz="1400" b="1" dirty="0">
              <a:latin typeface="Arial" panose="020B0604020202020204" pitchFamily="34" charset="0"/>
              <a:cs typeface="Arial" panose="020B0604020202020204" pitchFamily="34" charset="0"/>
            </a:endParaRPr>
          </a:p>
          <a:p>
            <a:pPr>
              <a:lnSpc>
                <a:spcPct val="150000"/>
              </a:lnSpc>
            </a:pPr>
            <a:r>
              <a:rPr lang="en-GB" sz="1400" b="1" dirty="0">
                <a:latin typeface="Arial" panose="020B0604020202020204" pitchFamily="34" charset="0"/>
                <a:cs typeface="Arial" panose="020B0604020202020204" pitchFamily="34" charset="0"/>
              </a:rPr>
              <a:t>- I am open to learn and try new things</a:t>
            </a:r>
          </a:p>
          <a:p>
            <a:pPr>
              <a:lnSpc>
                <a:spcPct val="150000"/>
              </a:lnSpc>
            </a:pPr>
            <a:r>
              <a:rPr lang="en-GB" sz="1400" b="1" dirty="0">
                <a:latin typeface="Arial" panose="020B0604020202020204" pitchFamily="34" charset="0"/>
                <a:cs typeface="Arial" panose="020B0604020202020204" pitchFamily="34" charset="0"/>
              </a:rPr>
              <a:t>- Self development  and  growth  mindset</a:t>
            </a:r>
          </a:p>
          <a:p>
            <a:pPr>
              <a:lnSpc>
                <a:spcPct val="150000"/>
              </a:lnSpc>
            </a:pPr>
            <a:r>
              <a:rPr lang="en-GB" sz="1400" b="1" dirty="0">
                <a:latin typeface="Arial" panose="020B0604020202020204" pitchFamily="34" charset="0"/>
                <a:cs typeface="Arial" panose="020B0604020202020204" pitchFamily="34" charset="0"/>
              </a:rPr>
              <a:t>- Resilience and empathy </a:t>
            </a:r>
          </a:p>
          <a:p>
            <a:pPr>
              <a:lnSpc>
                <a:spcPct val="150000"/>
              </a:lnSpc>
            </a:pPr>
            <a:r>
              <a:rPr lang="en-GB" sz="1400" b="1" dirty="0">
                <a:latin typeface="Arial" panose="020B0604020202020204" pitchFamily="34" charset="0"/>
                <a:cs typeface="Arial" panose="020B0604020202020204" pitchFamily="34" charset="0"/>
              </a:rPr>
              <a:t>- Personal growth</a:t>
            </a:r>
          </a:p>
        </p:txBody>
      </p:sp>
      <p:sp>
        <p:nvSpPr>
          <p:cNvPr id="8" name="TextBox 7">
            <a:extLst>
              <a:ext uri="{FF2B5EF4-FFF2-40B4-BE49-F238E27FC236}">
                <a16:creationId xmlns:a16="http://schemas.microsoft.com/office/drawing/2014/main" id="{0AE4A104-A4EE-B803-A9E6-7110FFC0A54D}"/>
              </a:ext>
            </a:extLst>
          </p:cNvPr>
          <p:cNvSpPr txBox="1"/>
          <p:nvPr/>
        </p:nvSpPr>
        <p:spPr>
          <a:xfrm>
            <a:off x="6411689" y="3493008"/>
            <a:ext cx="5246909" cy="2144788"/>
          </a:xfrm>
          <a:prstGeom prst="rect">
            <a:avLst/>
          </a:prstGeom>
          <a:ln/>
        </p:spPr>
        <p:style>
          <a:lnRef idx="1">
            <a:schemeClr val="dk1"/>
          </a:lnRef>
          <a:fillRef idx="2">
            <a:schemeClr val="dk1"/>
          </a:fillRef>
          <a:effectRef idx="1">
            <a:schemeClr val="dk1"/>
          </a:effectRef>
          <a:fontRef idx="minor">
            <a:schemeClr val="dk1"/>
          </a:fontRef>
        </p:style>
        <p:txBody>
          <a:bodyPr wrap="square" rtlCol="0">
            <a:noAutofit/>
          </a:bodyPr>
          <a:lstStyle/>
          <a:p>
            <a:pPr>
              <a:lnSpc>
                <a:spcPct val="150000"/>
              </a:lnSpc>
            </a:pPr>
            <a:r>
              <a:rPr lang="en-GB" sz="2000" b="1" dirty="0">
                <a:latin typeface="Arial" panose="020B0604020202020204" pitchFamily="34" charset="0"/>
                <a:cs typeface="Arial" panose="020B0604020202020204" pitchFamily="34" charset="0"/>
              </a:rPr>
              <a:t>THREATS:</a:t>
            </a:r>
          </a:p>
          <a:p>
            <a:pPr>
              <a:lnSpc>
                <a:spcPct val="150000"/>
              </a:lnSpc>
            </a:pPr>
            <a:r>
              <a:rPr lang="en-GB" sz="1400" b="1" dirty="0">
                <a:latin typeface="Arial" panose="020B0604020202020204" pitchFamily="34" charset="0"/>
                <a:cs typeface="Arial" panose="020B0604020202020204" pitchFamily="34" charset="0"/>
              </a:rPr>
              <a:t>- Mental and emotional health</a:t>
            </a:r>
          </a:p>
          <a:p>
            <a:pPr>
              <a:lnSpc>
                <a:spcPct val="150000"/>
              </a:lnSpc>
            </a:pPr>
            <a:r>
              <a:rPr lang="en-GB" sz="1400" b="1" dirty="0">
                <a:latin typeface="Arial" panose="020B0604020202020204" pitchFamily="34" charset="0"/>
                <a:cs typeface="Arial" panose="020B0604020202020204" pitchFamily="34" charset="0"/>
              </a:rPr>
              <a:t>- Long working hours</a:t>
            </a:r>
          </a:p>
          <a:p>
            <a:pPr>
              <a:lnSpc>
                <a:spcPct val="150000"/>
              </a:lnSpc>
            </a:pPr>
            <a:r>
              <a:rPr lang="en-GB" sz="1400" b="1" dirty="0">
                <a:latin typeface="Arial" panose="020B0604020202020204" pitchFamily="34" charset="0"/>
                <a:cs typeface="Arial" panose="020B0604020202020204" pitchFamily="34" charset="0"/>
              </a:rPr>
              <a:t>- Pessimistic</a:t>
            </a:r>
          </a:p>
          <a:p>
            <a:pPr>
              <a:lnSpc>
                <a:spcPct val="150000"/>
              </a:lnSpc>
            </a:pPr>
            <a:r>
              <a:rPr lang="en-GB" sz="1400" b="1" dirty="0">
                <a:latin typeface="Arial" panose="020B0604020202020204" pitchFamily="34" charset="0"/>
                <a:cs typeface="Arial" panose="020B0604020202020204" pitchFamily="34" charset="0"/>
              </a:rPr>
              <a:t>- Lack of  positivism</a:t>
            </a:r>
          </a:p>
        </p:txBody>
      </p:sp>
      <p:cxnSp>
        <p:nvCxnSpPr>
          <p:cNvPr id="12" name="Straight Connector 11">
            <a:extLst>
              <a:ext uri="{FF2B5EF4-FFF2-40B4-BE49-F238E27FC236}">
                <a16:creationId xmlns:a16="http://schemas.microsoft.com/office/drawing/2014/main" id="{AFCFDF46-9465-2CDC-F3D1-9C91B323CB0E}"/>
              </a:ext>
            </a:extLst>
          </p:cNvPr>
          <p:cNvCxnSpPr>
            <a:cxnSpLocks/>
          </p:cNvCxnSpPr>
          <p:nvPr/>
        </p:nvCxnSpPr>
        <p:spPr>
          <a:xfrm flipV="1">
            <a:off x="6096000" y="1349828"/>
            <a:ext cx="0" cy="4077857"/>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7" name="CuadroTexto 6">
            <a:extLst>
              <a:ext uri="{FF2B5EF4-FFF2-40B4-BE49-F238E27FC236}">
                <a16:creationId xmlns:a16="http://schemas.microsoft.com/office/drawing/2014/main" id="{BC8194B9-8178-6263-78E6-71F2490E0839}"/>
              </a:ext>
            </a:extLst>
          </p:cNvPr>
          <p:cNvSpPr txBox="1"/>
          <p:nvPr/>
        </p:nvSpPr>
        <p:spPr>
          <a:xfrm>
            <a:off x="3057372" y="1910104"/>
            <a:ext cx="1387944" cy="1021690"/>
          </a:xfrm>
          <a:prstGeom prst="rect">
            <a:avLst/>
          </a:prstGeom>
          <a:noFill/>
        </p:spPr>
        <p:txBody>
          <a:bodyPr wrap="none" rtlCol="0">
            <a:spAutoFit/>
          </a:bodyPr>
          <a:lstStyle/>
          <a:p>
            <a:pPr marL="285750" indent="-285750">
              <a:lnSpc>
                <a:spcPct val="150000"/>
              </a:lnSpc>
              <a:buFontTx/>
              <a:buChar char="-"/>
            </a:pPr>
            <a:r>
              <a:rPr lang="en-GB" sz="1400" b="1" dirty="0"/>
              <a:t>Discipline</a:t>
            </a:r>
          </a:p>
          <a:p>
            <a:pPr marL="285750" indent="-285750">
              <a:lnSpc>
                <a:spcPct val="150000"/>
              </a:lnSpc>
              <a:buFontTx/>
              <a:buChar char="-"/>
            </a:pPr>
            <a:r>
              <a:rPr lang="en-GB" sz="1400" b="1" dirty="0"/>
              <a:t>Leadership</a:t>
            </a:r>
          </a:p>
          <a:p>
            <a:pPr marL="285750" indent="-285750">
              <a:lnSpc>
                <a:spcPct val="150000"/>
              </a:lnSpc>
              <a:buFontTx/>
              <a:buChar char="-"/>
            </a:pPr>
            <a:r>
              <a:rPr lang="en-GB" sz="1400" b="1" dirty="0"/>
              <a:t>Creative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p:txBody>
          <a:bodyPr/>
          <a:lstStyle/>
          <a:p>
            <a:r>
              <a:rPr lang="en-GB" sz="3200" b="1" dirty="0"/>
              <a:t>Using examples: Explain how you could leverage your strengths to overcome your weaknesses and minimise threats</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546847" y="2009308"/>
            <a:ext cx="10972800" cy="2762389"/>
          </a:xfrm>
        </p:spPr>
        <p:txBody>
          <a:bodyPr/>
          <a:lstStyle/>
          <a:p>
            <a:pPr>
              <a:lnSpc>
                <a:spcPct val="150000"/>
              </a:lnSpc>
            </a:pPr>
            <a:r>
              <a:rPr lang="en-GB" sz="1600" b="1" dirty="0">
                <a:latin typeface="Arial" panose="020B0604020202020204" pitchFamily="34" charset="0"/>
                <a:cs typeface="Arial" panose="020B0604020202020204" pitchFamily="34" charset="0"/>
              </a:rPr>
              <a:t>My  greatest  strength is responsibility, I take ownership of my decision’s and set clear goals. I am aware of my actions, and I learn from mistakes, in this way, I allow myself to have control over my own development.</a:t>
            </a:r>
          </a:p>
          <a:p>
            <a:pPr marL="0" indent="0">
              <a:lnSpc>
                <a:spcPct val="150000"/>
              </a:lnSpc>
              <a:buNone/>
            </a:pPr>
            <a:endParaRPr lang="en-GB" sz="1600" b="1" dirty="0">
              <a:latin typeface="Arial" panose="020B0604020202020204" pitchFamily="34" charset="0"/>
              <a:cs typeface="Arial" panose="020B0604020202020204" pitchFamily="34" charset="0"/>
            </a:endParaRPr>
          </a:p>
          <a:p>
            <a:pPr>
              <a:lnSpc>
                <a:spcPct val="150000"/>
              </a:lnSpc>
            </a:pPr>
            <a:r>
              <a:rPr lang="en-GB" sz="1600" b="1" dirty="0">
                <a:latin typeface="Arial" panose="020B0604020202020204" pitchFamily="34" charset="0"/>
                <a:cs typeface="Arial" panose="020B0604020202020204" pitchFamily="34" charset="0"/>
              </a:rPr>
              <a:t>I avoid denial, I take responsibility for the consequences of my actions  instead of blaming others.</a:t>
            </a:r>
          </a:p>
          <a:p>
            <a:pPr marL="0" indent="0">
              <a:lnSpc>
                <a:spcPct val="150000"/>
              </a:lnSpc>
              <a:buNone/>
            </a:pPr>
            <a:endParaRPr lang="en-GB" sz="1600" b="1" dirty="0">
              <a:latin typeface="Arial" panose="020B0604020202020204" pitchFamily="34" charset="0"/>
              <a:cs typeface="Arial" panose="020B0604020202020204" pitchFamily="34" charset="0"/>
            </a:endParaRPr>
          </a:p>
          <a:p>
            <a:pPr>
              <a:lnSpc>
                <a:spcPct val="150000"/>
              </a:lnSpc>
            </a:pPr>
            <a:r>
              <a:rPr lang="en-GB" sz="1600" b="1" dirty="0">
                <a:latin typeface="Arial" panose="020B0604020202020204" pitchFamily="34" charset="0"/>
                <a:cs typeface="Arial" panose="020B0604020202020204" pitchFamily="34" charset="0"/>
              </a:rPr>
              <a:t>I overcome my weaknesses through, for example a positive mental  and emotional attitude with clear goals that  will give me control over my mental and emotional life.</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2941668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p:txBody>
          <a:bodyPr/>
          <a:lstStyle/>
          <a:p>
            <a:r>
              <a:rPr lang="en-GB" sz="3200" b="1" dirty="0"/>
              <a:t>What opportunities are available to you, and how do you utilise them with your strengths?</a:t>
            </a:r>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515007" y="2325415"/>
            <a:ext cx="10972800" cy="1752599"/>
          </a:xfrm>
        </p:spPr>
        <p:txBody>
          <a:bodyPr/>
          <a:lstStyle/>
          <a:p>
            <a:pPr>
              <a:lnSpc>
                <a:spcPct val="150000"/>
              </a:lnSpc>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My opportunities is responsibility and self development, which I would take full advantage of personal growth by combining it with a growth mindset and positive attitude. All of this, combined with my sense of responsibility, would create a great opportunity to achieve my goal. </a:t>
            </a:r>
            <a:endParaRPr lang="en-GB" sz="18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09/11/2025</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981200" y="228600"/>
            <a:ext cx="8229600" cy="1143000"/>
          </a:xfrm>
        </p:spPr>
        <p:txBody>
          <a:bodyPr/>
          <a:lstStyle/>
          <a:p>
            <a:r>
              <a:rPr lang="en-GB" altLang="en-US" b="1" dirty="0"/>
              <a:t>Conclusion</a:t>
            </a:r>
            <a:endParaRPr lang="en-GB" altLang="en-US" b="1" i="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314300" y="1371600"/>
            <a:ext cx="11563400" cy="3916363"/>
          </a:xfrm>
        </p:spPr>
        <p:txBody>
          <a:bodyPr/>
          <a:lstStyle/>
          <a:p>
            <a:pPr marL="0" indent="0" algn="ctr">
              <a:lnSpc>
                <a:spcPct val="150000"/>
              </a:lnSpc>
              <a:buNone/>
            </a:pPr>
            <a:endParaRPr lang="en-GB" altLang="en-US" sz="1800" b="1" dirty="0">
              <a:latin typeface="Arial" panose="020B0604020202020204" pitchFamily="34" charset="0"/>
              <a:cs typeface="Arial" panose="020B0604020202020204" pitchFamily="34" charset="0"/>
            </a:endParaRPr>
          </a:p>
          <a:p>
            <a:pPr>
              <a:lnSpc>
                <a:spcPct val="150000"/>
              </a:lnSpc>
            </a:pPr>
            <a:r>
              <a:rPr lang="en-GB" altLang="en-US" sz="1800" b="1" dirty="0">
                <a:latin typeface="Arial" panose="020B0604020202020204" pitchFamily="34" charset="0"/>
                <a:cs typeface="Arial" panose="020B0604020202020204" pitchFamily="34" charset="0"/>
              </a:rPr>
              <a:t>In conclusion swot analysis and  synthesizes the internal strengths and weaknesses with external  opportunities   including  professional  networking, and technological advancement,  emphasize the need for resilience and  balance  overall , personal and professional growth is a dynamic process   that requires reflection, adaptability  and a proactive mindset to transform challenges into opportunities for success.</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2F02BF59-C96F-4ED8-9D13-E093DFC18094}" type="slidenum">
              <a:rPr lang="en-GB" altLang="en-US" sz="1200">
                <a:solidFill>
                  <a:srgbClr val="898989"/>
                </a:solidFill>
                <a:cs typeface="Arial" panose="020B0604020202020204" pitchFamily="34" charset="0"/>
              </a:rPr>
              <a:pPr fontAlgn="base">
                <a:spcBef>
                  <a:spcPct val="0"/>
                </a:spcBef>
                <a:spcAft>
                  <a:spcPct val="0"/>
                </a:spcAft>
                <a:buNone/>
              </a:pPr>
              <a:t>9</a:t>
            </a:fld>
            <a:endParaRPr lang="en-GB" altLang="en-US" sz="1200">
              <a:solidFill>
                <a:srgbClr val="898989"/>
              </a:solidFill>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797441" y="1440862"/>
            <a:ext cx="10887739" cy="3868993"/>
          </a:xfrm>
        </p:spPr>
        <p:txBody>
          <a:bodyPr/>
          <a:lstStyle/>
          <a:p>
            <a:pPr>
              <a:lnSpc>
                <a:spcPct val="150000"/>
              </a:lnSpc>
            </a:pPr>
            <a:endParaRPr lang="en-GB" sz="1600" b="1" i="0" dirty="0">
              <a:solidFill>
                <a:srgbClr val="000000"/>
              </a:solidFill>
              <a:effectLst/>
              <a:latin typeface="Arial" panose="020B0604020202020204" pitchFamily="34" charset="0"/>
              <a:cs typeface="Arial" panose="020B0604020202020204" pitchFamily="34" charset="0"/>
            </a:endParaRPr>
          </a:p>
          <a:p>
            <a:pPr>
              <a:lnSpc>
                <a:spcPct val="150000"/>
              </a:lnSpc>
              <a:spcBef>
                <a:spcPct val="0"/>
              </a:spcBef>
              <a:defRPr/>
            </a:pPr>
            <a:r>
              <a:rPr kumimoji="0" lang="en-US" alt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Books, G. (2025a). </a:t>
            </a:r>
            <a:r>
              <a:rPr kumimoji="0" lang="en-US" altLang="en-US" sz="1600" b="1" i="1"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Organisational</a:t>
            </a:r>
            <a:r>
              <a:rPr kumimoji="0" lang="en-US" altLang="en-US" sz="1600" b="1" i="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1600" b="1" i="1"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Behaviour</a:t>
            </a:r>
            <a:r>
              <a:rPr kumimoji="0" lang="en-US" altLang="en-US" sz="1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[online] Google Books. Available at: https://books.google.co.uk/books?hl=en&amp;lr=&amp;id=-C7iBAAAQBAJ&amp;oi=fnd&amp;pg=PP1&amp;dq=Robbins [Accessed 6 Nov. 2025].</a:t>
            </a:r>
            <a:endParaRPr kumimoji="0" lang="en-GB" altLang="en-US" sz="1600" b="1" u="none" strike="noStrike" kern="1200" cap="none" spc="0" normalizeH="0" baseline="0" noProof="0" dirty="0">
              <a:ln>
                <a:noFill/>
              </a:ln>
              <a:solidFill>
                <a:srgbClr val="000000"/>
              </a:solidFill>
              <a:uLnTx/>
              <a:uFillTx/>
              <a:latin typeface="Arial" panose="020B0604020202020204" pitchFamily="34" charset="0"/>
              <a:cs typeface="Arial" panose="020B0604020202020204" pitchFamily="34" charset="0"/>
            </a:endParaRPr>
          </a:p>
          <a:p>
            <a:pPr marL="0" indent="0">
              <a:lnSpc>
                <a:spcPct val="150000"/>
              </a:lnSpc>
              <a:spcBef>
                <a:spcPct val="0"/>
              </a:spcBef>
              <a:buNone/>
              <a:defRPr/>
            </a:pPr>
            <a:endParaRPr lang="en-GB" sz="1600" b="1" i="0" dirty="0">
              <a:solidFill>
                <a:srgbClr val="000000"/>
              </a:solidFill>
              <a:effectLst/>
              <a:latin typeface="Arial" panose="020B0604020202020204" pitchFamily="34" charset="0"/>
              <a:cs typeface="Arial" panose="020B0604020202020204" pitchFamily="34" charset="0"/>
            </a:endParaRPr>
          </a:p>
          <a:p>
            <a:pPr>
              <a:lnSpc>
                <a:spcPct val="150000"/>
              </a:lnSpc>
            </a:pPr>
            <a:r>
              <a:rPr lang="en-GB" sz="1600" b="1" i="0" dirty="0">
                <a:solidFill>
                  <a:srgbClr val="000000"/>
                </a:solidFill>
                <a:effectLst/>
                <a:latin typeface="Arial" panose="020B0604020202020204" pitchFamily="34" charset="0"/>
                <a:cs typeface="Arial" panose="020B0604020202020204" pitchFamily="34" charset="0"/>
              </a:rPr>
              <a:t>Google Books. (2025). </a:t>
            </a:r>
            <a:r>
              <a:rPr lang="en-GB" sz="1600" b="1" i="1" dirty="0">
                <a:solidFill>
                  <a:srgbClr val="000000"/>
                </a:solidFill>
                <a:effectLst/>
                <a:latin typeface="Arial" panose="020B0604020202020204" pitchFamily="34" charset="0"/>
                <a:cs typeface="Arial" panose="020B0604020202020204" pitchFamily="34" charset="0"/>
              </a:rPr>
              <a:t>A </a:t>
            </a:r>
            <a:r>
              <a:rPr lang="en-GB" sz="1600" b="1" i="1" dirty="0" err="1">
                <a:solidFill>
                  <a:srgbClr val="000000"/>
                </a:solidFill>
                <a:effectLst/>
                <a:latin typeface="Arial" panose="020B0604020202020204" pitchFamily="34" charset="0"/>
                <a:cs typeface="Arial" panose="020B0604020202020204" pitchFamily="34" charset="0"/>
              </a:rPr>
              <a:t>Manager’S</a:t>
            </a:r>
            <a:r>
              <a:rPr lang="en-GB" sz="1600" b="1" i="1" dirty="0">
                <a:solidFill>
                  <a:srgbClr val="000000"/>
                </a:solidFill>
                <a:effectLst/>
                <a:latin typeface="Arial" panose="020B0604020202020204" pitchFamily="34" charset="0"/>
                <a:cs typeface="Arial" panose="020B0604020202020204" pitchFamily="34" charset="0"/>
              </a:rPr>
              <a:t> Guide To Self-Development</a:t>
            </a:r>
            <a:r>
              <a:rPr lang="en-GB" sz="1600" b="1" i="0" dirty="0">
                <a:solidFill>
                  <a:srgbClr val="000000"/>
                </a:solidFill>
                <a:effectLst/>
                <a:latin typeface="Arial" panose="020B0604020202020204" pitchFamily="34" charset="0"/>
                <a:cs typeface="Arial" panose="020B0604020202020204" pitchFamily="34" charset="0"/>
              </a:rPr>
              <a:t>. [online] Available at: https://books.google.co.uk/books?hl=en&amp;lr=&amp;id=by-oAJbApcMC&amp;oi=fnd&amp;pg=PP1&amp;dq=pedler+m+burgoyne+j+boydell%2Bbuydell+(2013)+a+managers+guide+to+self+development+6th+edition [Accessed 6 Nov. 2025].</a:t>
            </a:r>
          </a:p>
          <a:p>
            <a:pPr algn="l">
              <a:buNone/>
            </a:pPr>
            <a:r>
              <a:rPr lang="en-GB" b="0" i="0" dirty="0">
                <a:solidFill>
                  <a:srgbClr val="000000"/>
                </a:solidFill>
                <a:effectLst/>
                <a:latin typeface="Calibri" panose="020F0502020204030204" pitchFamily="34" charset="0"/>
              </a:rPr>
              <a:t>‌</a:t>
            </a:r>
          </a:p>
          <a:p>
            <a:pPr marL="0" indent="0" algn="ctr">
              <a:buNone/>
            </a:pPr>
            <a:endParaRPr lang="en-GB" altLang="en-US" dirty="0"/>
          </a:p>
          <a:p>
            <a:pPr marL="0" indent="0" algn="ctr">
              <a:buNone/>
            </a:pPr>
            <a:endParaRPr lang="en-GB" altLang="en-US" dirty="0"/>
          </a:p>
          <a:p>
            <a:pPr marL="0" indent="0" algn="ctr">
              <a:buNone/>
            </a:pPr>
            <a:endParaRPr lang="en-GB" altLang="en-US"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09/11/2025</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355A216-6885-427F-A634-39F7E4E2D5B0}" type="slidenum">
              <a:rPr lang="en-GB" altLang="en-US" sz="1200">
                <a:solidFill>
                  <a:srgbClr val="898989"/>
                </a:solidFill>
                <a:cs typeface="Arial" panose="020B0604020202020204" pitchFamily="34" charset="0"/>
              </a:rPr>
              <a:pPr fontAlgn="base">
                <a:spcBef>
                  <a:spcPct val="0"/>
                </a:spcBef>
                <a:spcAft>
                  <a:spcPct val="0"/>
                </a:spcAft>
                <a:buNone/>
              </a:pPr>
              <a:t>10</a:t>
            </a:fld>
            <a:endParaRPr lang="en-GB" altLang="en-US" sz="1200">
              <a:solidFill>
                <a:srgbClr val="898989"/>
              </a:solidFill>
              <a:cs typeface="Arial" panose="020B0604020202020204" pitchFamily="34" charset="0"/>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856</Words>
  <Application>Microsoft Office PowerPoint</Application>
  <PresentationFormat>Panorámica</PresentationFormat>
  <Paragraphs>87</Paragraphs>
  <Slides>10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10</vt:i4>
      </vt:variant>
    </vt:vector>
  </HeadingPairs>
  <TitlesOfParts>
    <vt:vector size="15" baseType="lpstr">
      <vt:lpstr>Arial</vt:lpstr>
      <vt:lpstr>Arial Black</vt:lpstr>
      <vt:lpstr>Calibri</vt:lpstr>
      <vt:lpstr>Myriad Pro</vt:lpstr>
      <vt:lpstr>20140311PresentationUWTSDTemplate</vt:lpstr>
      <vt:lpstr>Presentación de PowerPoint</vt:lpstr>
      <vt:lpstr>Acknowledge use of AI</vt:lpstr>
      <vt:lpstr>Overview</vt:lpstr>
      <vt:lpstr>Introduction</vt:lpstr>
      <vt:lpstr>What is a SWOT Analysis and why is it important to your personal and professional development?</vt:lpstr>
      <vt:lpstr>Describe your own Strengths, Weaknesses, Opportunities, and Threats</vt:lpstr>
      <vt:lpstr>Using examples: Explain how you could leverage your strengths to overcome your weaknesses and minimise threats</vt:lpstr>
      <vt:lpstr>What opportunities are available to you, and how do you utilise them with your strengths?</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sandra cristina orozco carvajal</cp:lastModifiedBy>
  <cp:revision>26</cp:revision>
  <dcterms:created xsi:type="dcterms:W3CDTF">2025-02-21T18:28:54Z</dcterms:created>
  <dcterms:modified xsi:type="dcterms:W3CDTF">2025-11-09T15:57:09Z</dcterms:modified>
</cp:coreProperties>
</file>