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4" r:id="rId5"/>
    <p:sldId id="260" r:id="rId6"/>
    <p:sldId id="261" r:id="rId7"/>
    <p:sldId id="262" r:id="rId8"/>
    <p:sldId id="267" r:id="rId9"/>
    <p:sldId id="263"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46" autoAdjust="0"/>
    <p:restoredTop sz="94660"/>
  </p:normalViewPr>
  <p:slideViewPr>
    <p:cSldViewPr snapToGrid="0">
      <p:cViewPr varScale="1">
        <p:scale>
          <a:sx n="78" d="100"/>
          <a:sy n="78" d="100"/>
        </p:scale>
        <p:origin x="67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C2488-2356-D109-8CFC-D8CBB67F71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2BD4296-C20E-6DBA-5D3A-2FA9D6AFDE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F390AF2-D394-3D3F-AF2E-6D77BECEAB58}"/>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5" name="Footer Placeholder 4">
            <a:extLst>
              <a:ext uri="{FF2B5EF4-FFF2-40B4-BE49-F238E27FC236}">
                <a16:creationId xmlns:a16="http://schemas.microsoft.com/office/drawing/2014/main" id="{8930323C-C98F-6220-B46D-B9273DC302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5C326-B7E8-154D-C0D0-40C72544AF06}"/>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3638454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5EBF-5EC7-3271-B91C-720EF9F43C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E240AD-6135-1FFB-F3F6-25026B98D8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028481-5EA6-3A1A-A008-6B3A9FA07548}"/>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5" name="Footer Placeholder 4">
            <a:extLst>
              <a:ext uri="{FF2B5EF4-FFF2-40B4-BE49-F238E27FC236}">
                <a16:creationId xmlns:a16="http://schemas.microsoft.com/office/drawing/2014/main" id="{7DA8FBD5-2F38-26A3-4EAB-914C5D5B2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2D44E-5210-58AC-A383-11C5C33F3A6E}"/>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37108527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5B80-E632-5153-FBB5-9855D3F212B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F16AEB-DA25-1B1F-D4C7-2AD987A594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DB7DF9-A7DC-0928-A5F0-B4BDE283AE00}"/>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5" name="Footer Placeholder 4">
            <a:extLst>
              <a:ext uri="{FF2B5EF4-FFF2-40B4-BE49-F238E27FC236}">
                <a16:creationId xmlns:a16="http://schemas.microsoft.com/office/drawing/2014/main" id="{66A92BC9-F1B3-9777-D08C-27ACCE0903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88B69A-BB2C-6F5E-57EC-500482A737BF}"/>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27081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6D81B-7DD8-FA1F-3571-577FD68E8B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4CCC4A-EDC5-F6D4-45F7-151D47EA48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CFE717-A6CF-1DC0-8630-69F3AEB27C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F66B81-4B21-D0F4-B8BC-8D05C77A85D1}"/>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6" name="Footer Placeholder 5">
            <a:extLst>
              <a:ext uri="{FF2B5EF4-FFF2-40B4-BE49-F238E27FC236}">
                <a16:creationId xmlns:a16="http://schemas.microsoft.com/office/drawing/2014/main" id="{8BCC73F8-AE37-B707-A9F2-9482B3228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AAD51B-1A3C-0DD5-42B8-5EFAC47151AB}"/>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68751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7BF64-D23B-58C3-3FC1-3A74D71761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B723C0C-6D1E-5271-A809-31D37AE150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700465-C024-F506-E1B8-8D5BC51A02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487739-229E-D099-BD72-973D2A2A5F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EB47571-574C-39C4-92BC-F171EFE1714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BC0712-254D-50A1-E2BD-BAC865DFFB17}"/>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8" name="Footer Placeholder 7">
            <a:extLst>
              <a:ext uri="{FF2B5EF4-FFF2-40B4-BE49-F238E27FC236}">
                <a16:creationId xmlns:a16="http://schemas.microsoft.com/office/drawing/2014/main" id="{4D6C0989-FAB9-0EBD-2697-C7C71A18DE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B03208-A36C-E28D-5F28-DED15B1A87BB}"/>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2201841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99097-CDBD-4EC6-A7BD-D89CB36045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456472B-7873-E674-EDE0-78AB57666C0B}"/>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4" name="Footer Placeholder 3">
            <a:extLst>
              <a:ext uri="{FF2B5EF4-FFF2-40B4-BE49-F238E27FC236}">
                <a16:creationId xmlns:a16="http://schemas.microsoft.com/office/drawing/2014/main" id="{B2251D12-B79C-2203-5CFA-5077362EEB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901D01-7678-62E6-0971-6E074909D4A1}"/>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3917851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693C1A-67F7-1E0B-53BA-49D401A7DBD3}"/>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3" name="Footer Placeholder 2">
            <a:extLst>
              <a:ext uri="{FF2B5EF4-FFF2-40B4-BE49-F238E27FC236}">
                <a16:creationId xmlns:a16="http://schemas.microsoft.com/office/drawing/2014/main" id="{D337FFF9-9B65-FF5D-BB68-0C7D348D3B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41B5806-0B2D-F0C2-5716-D005BCD4C08C}"/>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1543007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88BA-E52F-EF50-A5F4-96AA08FE87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549636-B886-37B2-3A5A-7A9E67D969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914FE6-89D2-D981-D072-9939CD8B37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07DDB8-7D95-35B4-4E4E-DFAA9F7BE0A4}"/>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6" name="Footer Placeholder 5">
            <a:extLst>
              <a:ext uri="{FF2B5EF4-FFF2-40B4-BE49-F238E27FC236}">
                <a16:creationId xmlns:a16="http://schemas.microsoft.com/office/drawing/2014/main" id="{041C2509-CFA3-2A9E-603D-28403C10E5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294B7-C6FD-1847-13CD-2D16D212291C}"/>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1117207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30E8C-56CD-A20D-1F88-124B7B20B8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95E2F8-0388-D6F5-37A5-4487364878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437D42-69B2-DE95-368C-B999D711BB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54DE97-31B1-D534-71AB-93906AE90634}"/>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6" name="Footer Placeholder 5">
            <a:extLst>
              <a:ext uri="{FF2B5EF4-FFF2-40B4-BE49-F238E27FC236}">
                <a16:creationId xmlns:a16="http://schemas.microsoft.com/office/drawing/2014/main" id="{410E8E69-E627-54A4-ADDA-C100C05426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A0A302-5A65-FE6A-ABC7-1ABAC11B8922}"/>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2837411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98FB4-40B2-9D3C-B0BE-DB35D66820D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C4DD8A-BFB5-E157-498D-FC4FDC0EF0A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E0D502-C35C-C629-2E66-27219E0EEB5E}"/>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5" name="Footer Placeholder 4">
            <a:extLst>
              <a:ext uri="{FF2B5EF4-FFF2-40B4-BE49-F238E27FC236}">
                <a16:creationId xmlns:a16="http://schemas.microsoft.com/office/drawing/2014/main" id="{AB84A653-E694-5B02-6D90-DFA7D48DE4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3F8307-F107-B4DE-5ADB-B3E365346ACF}"/>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35481934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A2AB34-DABA-76E5-4AF1-D31BDEB073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503452-E0E8-7B12-01A6-135E7F7B6C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969831-93BE-7B73-D87E-CED9BC8977B8}"/>
              </a:ext>
            </a:extLst>
          </p:cNvPr>
          <p:cNvSpPr>
            <a:spLocks noGrp="1"/>
          </p:cNvSpPr>
          <p:nvPr>
            <p:ph type="dt" sz="half" idx="10"/>
          </p:nvPr>
        </p:nvSpPr>
        <p:spPr/>
        <p:txBody>
          <a:bodyPr/>
          <a:lstStyle/>
          <a:p>
            <a:fld id="{6FCB0F0D-4AA6-4BF2-A9BA-63DF1CEDB64B}" type="datetimeFigureOut">
              <a:rPr lang="en-GB" smtClean="0"/>
              <a:t>30/11/2025</a:t>
            </a:fld>
            <a:endParaRPr lang="en-GB"/>
          </a:p>
        </p:txBody>
      </p:sp>
      <p:sp>
        <p:nvSpPr>
          <p:cNvPr id="5" name="Footer Placeholder 4">
            <a:extLst>
              <a:ext uri="{FF2B5EF4-FFF2-40B4-BE49-F238E27FC236}">
                <a16:creationId xmlns:a16="http://schemas.microsoft.com/office/drawing/2014/main" id="{588171B0-23D9-DF91-214E-4ECD8C248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219852-82FA-0F7A-5FDF-AD1EB4E102C4}"/>
              </a:ext>
            </a:extLst>
          </p:cNvPr>
          <p:cNvSpPr>
            <a:spLocks noGrp="1"/>
          </p:cNvSpPr>
          <p:nvPr>
            <p:ph type="sldNum" sz="quarter" idx="12"/>
          </p:nvPr>
        </p:nvSpPr>
        <p:spPr/>
        <p:txBody>
          <a:bodyPr/>
          <a:lstStyle/>
          <a:p>
            <a:fld id="{ED224113-D898-41DA-80F6-44103A550CCA}" type="slidenum">
              <a:rPr lang="en-GB" smtClean="0"/>
              <a:t>‹#›</a:t>
            </a:fld>
            <a:endParaRPr lang="en-GB"/>
          </a:p>
        </p:txBody>
      </p:sp>
    </p:spTree>
    <p:extLst>
      <p:ext uri="{BB962C8B-B14F-4D97-AF65-F5344CB8AC3E}">
        <p14:creationId xmlns:p14="http://schemas.microsoft.com/office/powerpoint/2010/main" val="34181746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38A19E-5BDF-0333-07CE-B521050F0B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02CE1B9-E7CB-0085-BB97-579A11D793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AB10F2-D517-F762-2DFC-58340B5B91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CB0F0D-4AA6-4BF2-A9BA-63DF1CEDB64B}" type="datetimeFigureOut">
              <a:rPr lang="en-GB" smtClean="0"/>
              <a:t>30/11/2025</a:t>
            </a:fld>
            <a:endParaRPr lang="en-GB"/>
          </a:p>
        </p:txBody>
      </p:sp>
      <p:sp>
        <p:nvSpPr>
          <p:cNvPr id="5" name="Footer Placeholder 4">
            <a:extLst>
              <a:ext uri="{FF2B5EF4-FFF2-40B4-BE49-F238E27FC236}">
                <a16:creationId xmlns:a16="http://schemas.microsoft.com/office/drawing/2014/main" id="{8AEA857C-7D52-3AAB-DBA6-92F10FB664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F084FB-F571-182F-05BF-9F533CF53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D224113-D898-41DA-80F6-44103A550CCA}" type="slidenum">
              <a:rPr lang="en-GB" smtClean="0"/>
              <a:t>‹#›</a:t>
            </a:fld>
            <a:endParaRPr lang="en-GB"/>
          </a:p>
        </p:txBody>
      </p:sp>
    </p:spTree>
    <p:extLst>
      <p:ext uri="{BB962C8B-B14F-4D97-AF65-F5344CB8AC3E}">
        <p14:creationId xmlns:p14="http://schemas.microsoft.com/office/powerpoint/2010/main" val="1568115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u.edu/blog/computer-science-skills/" TargetMode="External"/><Relationship Id="rId2" Type="http://schemas.openxmlformats.org/officeDocument/2006/relationships/hyperlink" Target="https://corporatefinanceinstitute.com/resources/excel/excel-definition-overview/" TargetMode="External"/><Relationship Id="rId1" Type="http://schemas.openxmlformats.org/officeDocument/2006/relationships/slideLayout" Target="../slideLayouts/slideLayout2.xml"/><Relationship Id="rId4" Type="http://schemas.openxmlformats.org/officeDocument/2006/relationships/hyperlink" Target="https://www.ctl.ox.ac.uk/sites/default/files/ctl/documents/media/academic_skills_literature_review.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Video 19" descr="People In A Meeting">
            <a:extLst>
              <a:ext uri="{FF2B5EF4-FFF2-40B4-BE49-F238E27FC236}">
                <a16:creationId xmlns:a16="http://schemas.microsoft.com/office/drawing/2014/main" id="{D261768D-EA52-BF74-6812-647B2EB8149A}"/>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26" name="Rectangle 25">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4F804-D8A6-160D-1D1F-6D985075BC7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Reflective Presentation </a:t>
            </a:r>
          </a:p>
        </p:txBody>
      </p:sp>
      <p:sp>
        <p:nvSpPr>
          <p:cNvPr id="3" name="Subtitle 2">
            <a:extLst>
              <a:ext uri="{FF2B5EF4-FFF2-40B4-BE49-F238E27FC236}">
                <a16:creationId xmlns:a16="http://schemas.microsoft.com/office/drawing/2014/main" id="{60AC2B14-834B-AE04-5AFD-8FADCB1768B0}"/>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a:solidFill>
                  <a:srgbClr val="FFFFFF"/>
                </a:solidFill>
              </a:rPr>
              <a:t>Analysis of Academic Skills Developed During the Module </a:t>
            </a:r>
          </a:p>
          <a:p>
            <a:r>
              <a:rPr lang="en-GB" sz="2200">
                <a:solidFill>
                  <a:srgbClr val="FFFFFF"/>
                </a:solidFill>
              </a:rPr>
              <a:t>Author: Serena Farmer </a:t>
            </a:r>
          </a:p>
          <a:p>
            <a:r>
              <a:rPr lang="en-GB" sz="2200">
                <a:solidFill>
                  <a:srgbClr val="FFFFFF"/>
                </a:solidFill>
              </a:rPr>
              <a:t>Date: 30.11.2025</a:t>
            </a:r>
          </a:p>
        </p:txBody>
      </p:sp>
    </p:spTree>
    <p:extLst>
      <p:ext uri="{BB962C8B-B14F-4D97-AF65-F5344CB8AC3E}">
        <p14:creationId xmlns:p14="http://schemas.microsoft.com/office/powerpoint/2010/main" val="1853187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0"/>
                                        </p:tgtEl>
                                      </p:cBhvr>
                                    </p:cmd>
                                  </p:childTnLst>
                                </p:cTn>
                              </p:par>
                            </p:childTnLst>
                          </p:cTn>
                        </p:par>
                      </p:childTnLst>
                    </p:cTn>
                  </p:par>
                </p:childTnLst>
              </p:cTn>
              <p:nextCondLst>
                <p:cond evt="onClick" delay="0">
                  <p:tgtEl>
                    <p:spTgt spid="20"/>
                  </p:tgtEl>
                </p:cond>
              </p:nextCondLst>
            </p:seq>
            <p:video>
              <p:cMediaNode mute="1">
                <p:cTn id="12" repeatCount="indefinite" fill="hold" display="0">
                  <p:stCondLst>
                    <p:cond delay="indefinite"/>
                  </p:stCondLst>
                </p:cTn>
                <p:tgtEl>
                  <p:spTgt spid="20"/>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BC7A70-8BC9-7B43-9DD2-AF2BA715C12C}"/>
              </a:ext>
            </a:extLst>
          </p:cNvPr>
          <p:cNvSpPr>
            <a:spLocks noGrp="1"/>
          </p:cNvSpPr>
          <p:nvPr>
            <p:ph type="title"/>
          </p:nvPr>
        </p:nvSpPr>
        <p:spPr>
          <a:xfrm>
            <a:off x="1137034" y="609597"/>
            <a:ext cx="9392421" cy="1330841"/>
          </a:xfrm>
        </p:spPr>
        <p:txBody>
          <a:bodyPr>
            <a:normAutofit/>
          </a:bodyPr>
          <a:lstStyle/>
          <a:p>
            <a:r>
              <a:rPr lang="en-GB"/>
              <a:t>Introduction </a:t>
            </a:r>
            <a:endParaRPr lang="en-GB" dirty="0"/>
          </a:p>
        </p:txBody>
      </p:sp>
      <p:sp>
        <p:nvSpPr>
          <p:cNvPr id="3" name="Content Placeholder 2">
            <a:extLst>
              <a:ext uri="{FF2B5EF4-FFF2-40B4-BE49-F238E27FC236}">
                <a16:creationId xmlns:a16="http://schemas.microsoft.com/office/drawing/2014/main" id="{A78A232C-E92F-EBB2-3311-AB50E9A947F2}"/>
              </a:ext>
            </a:extLst>
          </p:cNvPr>
          <p:cNvSpPr>
            <a:spLocks noGrp="1"/>
          </p:cNvSpPr>
          <p:nvPr>
            <p:ph idx="1"/>
          </p:nvPr>
        </p:nvSpPr>
        <p:spPr>
          <a:xfrm>
            <a:off x="1137034" y="2198362"/>
            <a:ext cx="4958966" cy="3917773"/>
          </a:xfrm>
        </p:spPr>
        <p:txBody>
          <a:bodyPr>
            <a:normAutofit/>
          </a:bodyPr>
          <a:lstStyle/>
          <a:p>
            <a:r>
              <a:rPr lang="en-GB" sz="1900"/>
              <a:t>This presentation seeks to offer a reflective account of the skills I have developed throughout the module.</a:t>
            </a:r>
          </a:p>
          <a:p>
            <a:r>
              <a:rPr lang="en-GB" sz="1900"/>
              <a:t>The presentation will highlight the different skills and explain how I plan to use them in the future. </a:t>
            </a:r>
          </a:p>
          <a:p>
            <a:r>
              <a:rPr lang="en-GB" sz="1900"/>
              <a:t>The reflection will consider the knowledge gained from composing the essay.</a:t>
            </a:r>
          </a:p>
          <a:p>
            <a:r>
              <a:rPr lang="en-GB" sz="1900"/>
              <a:t>The analysis will demonstrate my understanding of the application of Excel spreadsheets, JISC AND LinkedIn Learning Office 365.</a:t>
            </a:r>
          </a:p>
          <a:p>
            <a:endParaRPr lang="en-GB" sz="1900"/>
          </a:p>
        </p:txBody>
      </p:sp>
      <p:pic>
        <p:nvPicPr>
          <p:cNvPr id="4" name="Picture 3" descr="A piece of paper with black text">
            <a:extLst>
              <a:ext uri="{FF2B5EF4-FFF2-40B4-BE49-F238E27FC236}">
                <a16:creationId xmlns:a16="http://schemas.microsoft.com/office/drawing/2014/main" id="{4E8CB177-006F-A829-B57F-2E04DDDEDD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719367" y="2716104"/>
            <a:ext cx="4788505" cy="2693534"/>
          </a:xfrm>
          <a:prstGeom prst="rect">
            <a:avLst/>
          </a:prstGeom>
          <a:noFill/>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82932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64934-6FF3-44F2-3945-D241DE1BD7E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List of  Skills I have Developed  </a:t>
            </a:r>
          </a:p>
        </p:txBody>
      </p:sp>
      <p:sp>
        <p:nvSpPr>
          <p:cNvPr id="3" name="Content Placeholder 2">
            <a:extLst>
              <a:ext uri="{FF2B5EF4-FFF2-40B4-BE49-F238E27FC236}">
                <a16:creationId xmlns:a16="http://schemas.microsoft.com/office/drawing/2014/main" id="{F746510E-6779-F72F-3D7B-11A06109F0AE}"/>
              </a:ext>
            </a:extLst>
          </p:cNvPr>
          <p:cNvSpPr>
            <a:spLocks noGrp="1"/>
          </p:cNvSpPr>
          <p:nvPr>
            <p:ph idx="1"/>
          </p:nvPr>
        </p:nvSpPr>
        <p:spPr>
          <a:xfrm>
            <a:off x="4810259" y="649480"/>
            <a:ext cx="6555347" cy="5546047"/>
          </a:xfrm>
        </p:spPr>
        <p:txBody>
          <a:bodyPr anchor="ctr">
            <a:normAutofit/>
          </a:bodyPr>
          <a:lstStyle/>
          <a:p>
            <a:pPr algn="just"/>
            <a:r>
              <a:rPr lang="en-GB" sz="2000" dirty="0"/>
              <a:t>Analysis skill: I can analyse information to understand its meaning from different perspectives. </a:t>
            </a:r>
          </a:p>
          <a:p>
            <a:pPr algn="just"/>
            <a:r>
              <a:rPr lang="en-GB" sz="2000" dirty="0"/>
              <a:t>Time management skills: I have learnt how to prioritise my time to achieve my goal effectively. </a:t>
            </a:r>
          </a:p>
          <a:p>
            <a:pPr algn="just"/>
            <a:r>
              <a:rPr lang="en-GB" sz="2000" dirty="0"/>
              <a:t>Goal planning: I have gained the understanding and skill to plan my goals efficiently using tools such as a calendar and Google Docs.   </a:t>
            </a:r>
          </a:p>
          <a:p>
            <a:pPr algn="just"/>
            <a:r>
              <a:rPr lang="en-GB" sz="2000" dirty="0"/>
              <a:t>Critical thinking: I have gained the ability to examine information critically by comparing and contrasting gathered information. </a:t>
            </a:r>
          </a:p>
          <a:p>
            <a:pPr algn="just"/>
            <a:r>
              <a:rPr lang="en-GB" sz="2000" dirty="0"/>
              <a:t>Research skills: I can research topics to gain an in-depth understanding of the subject.  </a:t>
            </a:r>
          </a:p>
          <a:p>
            <a:pPr algn="just"/>
            <a:r>
              <a:rPr lang="en-GB" sz="2000" dirty="0"/>
              <a:t>Communication skills: I can express myself clearly within an academic context. </a:t>
            </a:r>
          </a:p>
        </p:txBody>
      </p:sp>
    </p:spTree>
    <p:extLst>
      <p:ext uri="{BB962C8B-B14F-4D97-AF65-F5344CB8AC3E}">
        <p14:creationId xmlns:p14="http://schemas.microsoft.com/office/powerpoint/2010/main" val="3477605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mputer Skills: Definitions and Examples | Indeed.com">
            <a:extLst>
              <a:ext uri="{FF2B5EF4-FFF2-40B4-BE49-F238E27FC236}">
                <a16:creationId xmlns:a16="http://schemas.microsoft.com/office/drawing/2014/main" id="{F9812C76-CCBE-C1F2-419E-3EEAA1AC3AD5}"/>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bwMode="auto">
          <a:xfrm>
            <a:off x="-424543" y="-152390"/>
            <a:ext cx="12485913" cy="6857990"/>
          </a:xfrm>
          <a:prstGeom prst="rect">
            <a:avLst/>
          </a:prstGeom>
          <a:noFill/>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0A8418-D5C2-4B0E-749A-DB0C2756C11B}"/>
              </a:ext>
            </a:extLst>
          </p:cNvPr>
          <p:cNvSpPr>
            <a:spLocks noGrp="1"/>
          </p:cNvSpPr>
          <p:nvPr>
            <p:ph type="title"/>
          </p:nvPr>
        </p:nvSpPr>
        <p:spPr>
          <a:xfrm>
            <a:off x="7531610" y="365125"/>
            <a:ext cx="3822189" cy="1899912"/>
          </a:xfrm>
        </p:spPr>
        <p:txBody>
          <a:bodyPr>
            <a:normAutofit/>
          </a:bodyPr>
          <a:lstStyle/>
          <a:p>
            <a:r>
              <a:rPr lang="en-GB" sz="4000"/>
              <a:t>Computer Skills </a:t>
            </a:r>
          </a:p>
        </p:txBody>
      </p:sp>
      <p:sp>
        <p:nvSpPr>
          <p:cNvPr id="3" name="Content Placeholder 2">
            <a:extLst>
              <a:ext uri="{FF2B5EF4-FFF2-40B4-BE49-F238E27FC236}">
                <a16:creationId xmlns:a16="http://schemas.microsoft.com/office/drawing/2014/main" id="{0713A4A7-847B-5CFC-3D95-E01F0D7CA584}"/>
              </a:ext>
            </a:extLst>
          </p:cNvPr>
          <p:cNvSpPr>
            <a:spLocks noGrp="1"/>
          </p:cNvSpPr>
          <p:nvPr>
            <p:ph idx="1"/>
          </p:nvPr>
        </p:nvSpPr>
        <p:spPr>
          <a:xfrm>
            <a:off x="5617030" y="1894114"/>
            <a:ext cx="5736770" cy="4282849"/>
          </a:xfrm>
        </p:spPr>
        <p:txBody>
          <a:bodyPr>
            <a:normAutofit fontScale="92500" lnSpcReduction="10000"/>
          </a:bodyPr>
          <a:lstStyle/>
          <a:p>
            <a:endParaRPr lang="en-GB" sz="2000" dirty="0"/>
          </a:p>
          <a:p>
            <a:endParaRPr lang="en-GB" sz="2000" dirty="0"/>
          </a:p>
          <a:p>
            <a:endParaRPr lang="en-GB" sz="2000" dirty="0"/>
          </a:p>
          <a:p>
            <a:endParaRPr lang="en-GB" sz="2000" dirty="0"/>
          </a:p>
          <a:p>
            <a:r>
              <a:rPr lang="en-GB" sz="2000" dirty="0"/>
              <a:t>Computer Skill is defined as the ability to use information technology effectively—this ranges from using software applications such as Microsoft packages. </a:t>
            </a:r>
          </a:p>
          <a:p>
            <a:endParaRPr lang="en-GB" sz="2000" dirty="0"/>
          </a:p>
          <a:p>
            <a:r>
              <a:rPr lang="en-GB" sz="2000" dirty="0"/>
              <a:t>The skills I have developed include using Excel spreadsheets and Word documents. </a:t>
            </a:r>
          </a:p>
          <a:p>
            <a:r>
              <a:rPr lang="en-GB" sz="2000" dirty="0"/>
              <a:t>On reflection, I believe the improvement of these skills is important to achieve academic competence. </a:t>
            </a:r>
          </a:p>
          <a:p>
            <a:endParaRPr lang="en-GB" sz="2000" dirty="0"/>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196049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919AF-1DD1-ED65-E686-C8D2556A9A55}"/>
              </a:ext>
            </a:extLst>
          </p:cNvPr>
          <p:cNvSpPr>
            <a:spLocks noGrp="1"/>
          </p:cNvSpPr>
          <p:nvPr>
            <p:ph type="title"/>
          </p:nvPr>
        </p:nvSpPr>
        <p:spPr>
          <a:xfrm>
            <a:off x="1137033" y="670559"/>
            <a:ext cx="4683321" cy="2148841"/>
          </a:xfrm>
        </p:spPr>
        <p:txBody>
          <a:bodyPr anchor="t">
            <a:normAutofit/>
          </a:bodyPr>
          <a:lstStyle/>
          <a:p>
            <a:r>
              <a:rPr lang="en-GB" dirty="0"/>
              <a:t>JISC Assessment and Action Plan </a:t>
            </a:r>
          </a:p>
        </p:txBody>
      </p:sp>
      <p:pic>
        <p:nvPicPr>
          <p:cNvPr id="4" name="Picture 3" descr="The future of assessment: five principles, five targets for 2025 - Jisc -  Jisc">
            <a:extLst>
              <a:ext uri="{FF2B5EF4-FFF2-40B4-BE49-F238E27FC236}">
                <a16:creationId xmlns:a16="http://schemas.microsoft.com/office/drawing/2014/main" id="{128B7010-F81A-BDDB-AB4A-8DEF5CFFE6E6}"/>
              </a:ext>
            </a:extLst>
          </p:cNvPr>
          <p:cNvPicPr>
            <a:picLocks noChangeAspect="1"/>
          </p:cNvPicPr>
          <p:nvPr/>
        </p:nvPicPr>
        <p:blipFill>
          <a:blip r:embed="rId2">
            <a:extLst>
              <a:ext uri="{28A0092B-C50C-407E-A947-70E740481C1C}">
                <a14:useLocalDpi xmlns:a14="http://schemas.microsoft.com/office/drawing/2010/main" val="0"/>
              </a:ext>
            </a:extLst>
          </a:blip>
          <a:srcRect r="11510" b="2"/>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p:spPr>
      </p:pic>
      <p:sp>
        <p:nvSpPr>
          <p:cNvPr id="3" name="Content Placeholder 2">
            <a:extLst>
              <a:ext uri="{FF2B5EF4-FFF2-40B4-BE49-F238E27FC236}">
                <a16:creationId xmlns:a16="http://schemas.microsoft.com/office/drawing/2014/main" id="{CECCF4EE-4B6A-2C1A-F8FE-2877DFA60D1B}"/>
              </a:ext>
            </a:extLst>
          </p:cNvPr>
          <p:cNvSpPr>
            <a:spLocks noGrp="1"/>
          </p:cNvSpPr>
          <p:nvPr>
            <p:ph idx="1"/>
          </p:nvPr>
        </p:nvSpPr>
        <p:spPr>
          <a:xfrm>
            <a:off x="6797004" y="670559"/>
            <a:ext cx="4555782" cy="5445076"/>
          </a:xfrm>
        </p:spPr>
        <p:txBody>
          <a:bodyPr anchor="t">
            <a:normAutofit/>
          </a:bodyPr>
          <a:lstStyle/>
          <a:p>
            <a:r>
              <a:rPr lang="en-GB" sz="2000"/>
              <a:t>JISC is a vital tool that helps educators and students develop an action plan. The development of the action plan can assist the student and the educator in enhancing their assessment and encouraging digital transformation. </a:t>
            </a:r>
          </a:p>
          <a:p>
            <a:r>
              <a:rPr lang="en-GB" sz="2000"/>
              <a:t> The tools include a digital Elevation tool for self-assessment. </a:t>
            </a:r>
          </a:p>
          <a:p>
            <a:r>
              <a:rPr lang="en-GB" sz="2000"/>
              <a:t>Action plan: Based on the assessment, the student can identify priority areas that may require changes to improve their circumstances. </a:t>
            </a:r>
          </a:p>
          <a:p>
            <a:endParaRPr lang="en-GB" sz="2000"/>
          </a:p>
        </p:txBody>
      </p:sp>
    </p:spTree>
    <p:extLst>
      <p:ext uri="{BB962C8B-B14F-4D97-AF65-F5344CB8AC3E}">
        <p14:creationId xmlns:p14="http://schemas.microsoft.com/office/powerpoint/2010/main" val="1575964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8EBA7F-AD52-A887-8D99-2E8E1E1F2F04}"/>
              </a:ext>
            </a:extLst>
          </p:cNvPr>
          <p:cNvSpPr>
            <a:spLocks noGrp="1"/>
          </p:cNvSpPr>
          <p:nvPr>
            <p:ph type="title"/>
          </p:nvPr>
        </p:nvSpPr>
        <p:spPr>
          <a:xfrm>
            <a:off x="1136397" y="502020"/>
            <a:ext cx="5323715" cy="1642970"/>
          </a:xfrm>
        </p:spPr>
        <p:txBody>
          <a:bodyPr vert="horz" lIns="91440" tIns="45720" rIns="91440" bIns="45720" rtlCol="0" anchor="b">
            <a:normAutofit/>
          </a:bodyPr>
          <a:lstStyle/>
          <a:p>
            <a:r>
              <a:rPr lang="en-US" sz="4000" kern="1200">
                <a:solidFill>
                  <a:schemeClr val="tx1"/>
                </a:solidFill>
                <a:latin typeface="+mj-lt"/>
                <a:ea typeface="+mj-ea"/>
                <a:cs typeface="+mj-cs"/>
              </a:rPr>
              <a:t>Excel  Spreadsheet</a:t>
            </a:r>
            <a:endParaRPr lang="en-US" sz="4000" kern="1200" dirty="0">
              <a:solidFill>
                <a:schemeClr val="tx1"/>
              </a:solidFill>
              <a:latin typeface="+mj-lt"/>
              <a:ea typeface="+mj-ea"/>
              <a:cs typeface="+mj-cs"/>
            </a:endParaRPr>
          </a:p>
        </p:txBody>
      </p:sp>
      <p:sp>
        <p:nvSpPr>
          <p:cNvPr id="6" name="TextBox 5">
            <a:extLst>
              <a:ext uri="{FF2B5EF4-FFF2-40B4-BE49-F238E27FC236}">
                <a16:creationId xmlns:a16="http://schemas.microsoft.com/office/drawing/2014/main" id="{9D9EA07B-2A80-8E93-574F-051A47C4336B}"/>
              </a:ext>
            </a:extLst>
          </p:cNvPr>
          <p:cNvSpPr txBox="1"/>
          <p:nvPr/>
        </p:nvSpPr>
        <p:spPr>
          <a:xfrm>
            <a:off x="1144923" y="2405894"/>
            <a:ext cx="5315189" cy="3535083"/>
          </a:xfrm>
          <a:prstGeom prst="rect">
            <a:avLst/>
          </a:prstGeom>
        </p:spPr>
        <p:txBody>
          <a:bodyPr vert="horz" lIns="91440" tIns="45720" rIns="91440" bIns="45720" rtlCol="0" anchor="t">
            <a:normAutofit/>
          </a:bodyPr>
          <a:lstStyle/>
          <a:p>
            <a:pPr indent="-228600">
              <a:lnSpc>
                <a:spcPct val="90000"/>
              </a:lnSpc>
              <a:buFont typeface="Arial" panose="020B0604020202020204" pitchFamily="34" charset="0"/>
              <a:buChar char="•"/>
            </a:pPr>
            <a:r>
              <a:rPr lang="en-US" sz="1600">
                <a:effectLst/>
              </a:rPr>
              <a:t>The Excel spreadsheet plays a fundamental role in education.  </a:t>
            </a:r>
          </a:p>
          <a:p>
            <a:pPr indent="-228600">
              <a:lnSpc>
                <a:spcPct val="90000"/>
              </a:lnSpc>
              <a:buFont typeface="Arial" panose="020B0604020202020204" pitchFamily="34" charset="0"/>
              <a:buChar char="•"/>
            </a:pPr>
            <a:endParaRPr lang="en-US" sz="1600">
              <a:effectLst/>
            </a:endParaRPr>
          </a:p>
          <a:p>
            <a:pPr indent="-228600">
              <a:lnSpc>
                <a:spcPct val="90000"/>
              </a:lnSpc>
              <a:buFont typeface="Arial" panose="020B0604020202020204" pitchFamily="34" charset="0"/>
              <a:buChar char="•"/>
            </a:pPr>
            <a:r>
              <a:rPr lang="en-US" sz="1600">
                <a:effectLst/>
              </a:rPr>
              <a:t>The spreadsheet is a digitalised Microsoft software that assists the student in organising information (Data) into rows and columns. </a:t>
            </a:r>
          </a:p>
          <a:p>
            <a:pPr indent="-228600">
              <a:lnSpc>
                <a:spcPct val="90000"/>
              </a:lnSpc>
              <a:buFont typeface="Arial" panose="020B0604020202020204" pitchFamily="34" charset="0"/>
              <a:buChar char="•"/>
            </a:pPr>
            <a:r>
              <a:rPr lang="en-US" sz="1600">
                <a:effectLst/>
              </a:rPr>
              <a:t>The tool contains formulas allowing the student to calculate complete details.</a:t>
            </a:r>
          </a:p>
          <a:p>
            <a:pPr indent="-228600">
              <a:lnSpc>
                <a:spcPct val="90000"/>
              </a:lnSpc>
              <a:buFont typeface="Arial" panose="020B0604020202020204" pitchFamily="34" charset="0"/>
              <a:buChar char="•"/>
            </a:pPr>
            <a:r>
              <a:rPr lang="en-US" sz="1600">
                <a:effectLst/>
              </a:rPr>
              <a:t>It also expresses data in visual forms such as Graphs and charts.</a:t>
            </a:r>
          </a:p>
          <a:p>
            <a:pPr indent="-228600">
              <a:lnSpc>
                <a:spcPct val="90000"/>
              </a:lnSpc>
              <a:buFont typeface="Arial" panose="020B0604020202020204" pitchFamily="34" charset="0"/>
              <a:buChar char="•"/>
            </a:pPr>
            <a:r>
              <a:rPr lang="en-US" sz="1600">
                <a:effectLst/>
              </a:rPr>
              <a:t>These visuals are essential in education because they facilitate the interpretation of information.  </a:t>
            </a:r>
          </a:p>
          <a:p>
            <a:pPr indent="-228600">
              <a:lnSpc>
                <a:spcPct val="90000"/>
              </a:lnSpc>
              <a:buFont typeface="Arial" panose="020B0604020202020204" pitchFamily="34" charset="0"/>
              <a:buChar char="•"/>
            </a:pPr>
            <a:r>
              <a:rPr lang="en-US" sz="1600">
                <a:effectLst/>
              </a:rPr>
              <a:t> </a:t>
            </a:r>
          </a:p>
          <a:p>
            <a:pPr indent="-228600">
              <a:lnSpc>
                <a:spcPct val="90000"/>
              </a:lnSpc>
              <a:buFont typeface="Arial" panose="020B0604020202020204" pitchFamily="34" charset="0"/>
              <a:buChar char="•"/>
            </a:pPr>
            <a:r>
              <a:rPr lang="en-US" sz="1600">
                <a:effectLst/>
              </a:rPr>
              <a:t>Other benefits of using this software include being able to manage academic projects efficiently.</a:t>
            </a:r>
          </a:p>
          <a:p>
            <a:pPr indent="-228600">
              <a:lnSpc>
                <a:spcPct val="90000"/>
              </a:lnSpc>
              <a:spcAft>
                <a:spcPts val="900"/>
              </a:spcAft>
              <a:buFont typeface="Arial" panose="020B0604020202020204" pitchFamily="34" charset="0"/>
              <a:buChar char="•"/>
            </a:pPr>
            <a:endParaRPr lang="en-US" sz="1600">
              <a:effectLst/>
            </a:endParaRPr>
          </a:p>
        </p:txBody>
      </p:sp>
      <p:sp>
        <p:nvSpPr>
          <p:cNvPr id="62" name="Rectangle 6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 name="Rectangle 6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Black pen against a sheet with shaded numbers">
            <a:extLst>
              <a:ext uri="{FF2B5EF4-FFF2-40B4-BE49-F238E27FC236}">
                <a16:creationId xmlns:a16="http://schemas.microsoft.com/office/drawing/2014/main" id="{B6DEB06F-FC19-211B-F53D-45F6C25AA146}"/>
              </a:ext>
            </a:extLst>
          </p:cNvPr>
          <p:cNvPicPr>
            <a:picLocks noChangeAspect="1"/>
          </p:cNvPicPr>
          <p:nvPr/>
        </p:nvPicPr>
        <p:blipFill>
          <a:blip r:embed="rId2"/>
          <a:srcRect l="35782" r="2" b="2"/>
          <a:stretch>
            <a:fillRect/>
          </a:stretch>
        </p:blipFill>
        <p:spPr>
          <a:xfrm>
            <a:off x="7075967" y="1277439"/>
            <a:ext cx="4170530" cy="4335015"/>
          </a:xfrm>
          <a:prstGeom prst="rect">
            <a:avLst/>
          </a:prstGeom>
        </p:spPr>
      </p:pic>
    </p:spTree>
    <p:extLst>
      <p:ext uri="{BB962C8B-B14F-4D97-AF65-F5344CB8AC3E}">
        <p14:creationId xmlns:p14="http://schemas.microsoft.com/office/powerpoint/2010/main" val="846111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8D385-4B7E-E272-DEE7-B5995485C234}"/>
              </a:ext>
            </a:extLst>
          </p:cNvPr>
          <p:cNvSpPr>
            <a:spLocks noGrp="1"/>
          </p:cNvSpPr>
          <p:nvPr>
            <p:ph type="title"/>
          </p:nvPr>
        </p:nvSpPr>
        <p:spPr>
          <a:xfrm>
            <a:off x="1136397" y="502020"/>
            <a:ext cx="5323715" cy="1642970"/>
          </a:xfrm>
        </p:spPr>
        <p:txBody>
          <a:bodyPr anchor="b">
            <a:normAutofit/>
          </a:bodyPr>
          <a:lstStyle/>
          <a:p>
            <a:r>
              <a:rPr lang="en-GB" sz="4000"/>
              <a:t>The LinkedIn Learning Office365 Certificates,</a:t>
            </a:r>
          </a:p>
        </p:txBody>
      </p:sp>
      <p:sp>
        <p:nvSpPr>
          <p:cNvPr id="3" name="Content Placeholder 2">
            <a:extLst>
              <a:ext uri="{FF2B5EF4-FFF2-40B4-BE49-F238E27FC236}">
                <a16:creationId xmlns:a16="http://schemas.microsoft.com/office/drawing/2014/main" id="{38FA8183-DD93-9267-B052-F55DEBCFB35B}"/>
              </a:ext>
            </a:extLst>
          </p:cNvPr>
          <p:cNvSpPr>
            <a:spLocks noGrp="1"/>
          </p:cNvSpPr>
          <p:nvPr>
            <p:ph idx="1"/>
          </p:nvPr>
        </p:nvSpPr>
        <p:spPr>
          <a:xfrm>
            <a:off x="1144923" y="2405894"/>
            <a:ext cx="5315189" cy="3535083"/>
          </a:xfrm>
        </p:spPr>
        <p:txBody>
          <a:bodyPr anchor="t">
            <a:normAutofit/>
          </a:bodyPr>
          <a:lstStyle/>
          <a:p>
            <a:r>
              <a:rPr lang="en-GB" sz="1400"/>
              <a:t>LinkedIn Microsoft 365 is an online video course designed to improve students' understanding of the Microsoft suite. </a:t>
            </a:r>
          </a:p>
          <a:p>
            <a:r>
              <a:rPr lang="en-GB" sz="1400"/>
              <a:t> </a:t>
            </a:r>
          </a:p>
          <a:p>
            <a:r>
              <a:rPr lang="en-GB" sz="1400"/>
              <a:t>In hindsight, I believe the course helped me develop computer skills in the areas mentioned above. Before the course, I had difficulty effectively using the package. </a:t>
            </a:r>
          </a:p>
          <a:p>
            <a:r>
              <a:rPr lang="en-GB" sz="1400"/>
              <a:t> </a:t>
            </a:r>
          </a:p>
          <a:p>
            <a:r>
              <a:rPr lang="en-GB" sz="1400"/>
              <a:t>As the course comprises beginner basics, which allow the student to combine the use of OneDrive and SharePoint.</a:t>
            </a:r>
          </a:p>
          <a:p>
            <a:r>
              <a:rPr lang="en-GB" sz="1400"/>
              <a:t> </a:t>
            </a:r>
          </a:p>
          <a:p>
            <a:r>
              <a:rPr lang="en-GB" sz="1400"/>
              <a:t>I believe that the knowledge gained from the course will improve my application of the tool as I pursue further education. </a:t>
            </a:r>
          </a:p>
          <a:p>
            <a:endParaRPr lang="en-GB" sz="1400"/>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Learning Microsoft 365 (Office 365)">
            <a:extLst>
              <a:ext uri="{FF2B5EF4-FFF2-40B4-BE49-F238E27FC236}">
                <a16:creationId xmlns:a16="http://schemas.microsoft.com/office/drawing/2014/main" id="{DF83D22D-FFFD-0844-E2E4-228BCEF07A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7075967" y="1849719"/>
            <a:ext cx="4170530" cy="3190455"/>
          </a:xfrm>
          <a:prstGeom prst="rect">
            <a:avLst/>
          </a:prstGeom>
          <a:noFill/>
        </p:spPr>
      </p:pic>
    </p:spTree>
    <p:extLst>
      <p:ext uri="{BB962C8B-B14F-4D97-AF65-F5344CB8AC3E}">
        <p14:creationId xmlns:p14="http://schemas.microsoft.com/office/powerpoint/2010/main" val="123511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58C3F-96FD-A545-2806-B518A9CBDC7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How I Plan to Use the Skills in Future </a:t>
            </a:r>
          </a:p>
        </p:txBody>
      </p:sp>
      <p:sp>
        <p:nvSpPr>
          <p:cNvPr id="3" name="Content Placeholder 2">
            <a:extLst>
              <a:ext uri="{FF2B5EF4-FFF2-40B4-BE49-F238E27FC236}">
                <a16:creationId xmlns:a16="http://schemas.microsoft.com/office/drawing/2014/main" id="{F2E5E92C-4A61-A6EC-AE44-4879007BBA8E}"/>
              </a:ext>
            </a:extLst>
          </p:cNvPr>
          <p:cNvSpPr>
            <a:spLocks noGrp="1"/>
          </p:cNvSpPr>
          <p:nvPr>
            <p:ph idx="1"/>
          </p:nvPr>
        </p:nvSpPr>
        <p:spPr>
          <a:xfrm>
            <a:off x="1371599" y="2318197"/>
            <a:ext cx="9724031" cy="3683358"/>
          </a:xfrm>
        </p:spPr>
        <p:txBody>
          <a:bodyPr anchor="ctr">
            <a:normAutofit/>
          </a:bodyPr>
          <a:lstStyle/>
          <a:p>
            <a:r>
              <a:rPr lang="en-GB" sz="2000" dirty="0"/>
              <a:t>My acquired skills are vital for my academic development.</a:t>
            </a:r>
          </a:p>
          <a:p>
            <a:r>
              <a:rPr lang="en-GB" sz="2000" dirty="0"/>
              <a:t>My time management skills will assist me in meeting my deadline and managing my class attendance </a:t>
            </a:r>
          </a:p>
          <a:p>
            <a:r>
              <a:rPr lang="en-GB" sz="2000" dirty="0"/>
              <a:t>The analysis skill is essential when composing my essay, as it will assist me in gaining a comprehensive understanding of the subject I am researching. </a:t>
            </a:r>
          </a:p>
          <a:p>
            <a:r>
              <a:rPr lang="en-GB" sz="2000" dirty="0"/>
              <a:t>As research plays an essential role in my education, this skill will assist me in unearthing information that can answer academic questions. </a:t>
            </a:r>
          </a:p>
          <a:p>
            <a:r>
              <a:rPr lang="en-GB" sz="2000" dirty="0"/>
              <a:t>The computer tools mentioned in the presentation, such as Excel and JISC, are needed to increase work efficiency.  </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744854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BF699-4C2C-BC96-7274-DAA6F25FF4FE}"/>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Conclusion </a:t>
            </a:r>
          </a:p>
        </p:txBody>
      </p:sp>
      <p:sp>
        <p:nvSpPr>
          <p:cNvPr id="3" name="Content Placeholder 2">
            <a:extLst>
              <a:ext uri="{FF2B5EF4-FFF2-40B4-BE49-F238E27FC236}">
                <a16:creationId xmlns:a16="http://schemas.microsoft.com/office/drawing/2014/main" id="{D9808B23-FEAD-55AE-A8EF-54073E04A246}"/>
              </a:ext>
            </a:extLst>
          </p:cNvPr>
          <p:cNvSpPr>
            <a:spLocks noGrp="1"/>
          </p:cNvSpPr>
          <p:nvPr>
            <p:ph idx="1"/>
          </p:nvPr>
        </p:nvSpPr>
        <p:spPr>
          <a:xfrm>
            <a:off x="1371599" y="2318197"/>
            <a:ext cx="9724031" cy="3683358"/>
          </a:xfrm>
        </p:spPr>
        <p:txBody>
          <a:bodyPr anchor="ctr">
            <a:normAutofit/>
          </a:bodyPr>
          <a:lstStyle/>
          <a:p>
            <a:endParaRPr lang="en-GB" sz="2000" dirty="0"/>
          </a:p>
          <a:p>
            <a:endParaRPr lang="en-GB" sz="2000" dirty="0"/>
          </a:p>
          <a:p>
            <a:endParaRPr lang="en-GB" sz="2000" dirty="0"/>
          </a:p>
          <a:p>
            <a:endParaRPr lang="en-GB" sz="2000" dirty="0"/>
          </a:p>
          <a:p>
            <a:endParaRPr lang="en-GB" sz="2000" dirty="0"/>
          </a:p>
          <a:p>
            <a:pPr marL="0" indent="0">
              <a:buNone/>
            </a:pPr>
            <a:r>
              <a:rPr lang="en-GB" sz="2000" dirty="0"/>
              <a:t>                                                                                         </a:t>
            </a:r>
          </a:p>
          <a:p>
            <a:endParaRPr lang="en-GB" sz="2000" dirty="0"/>
          </a:p>
        </p:txBody>
      </p:sp>
      <p:sp>
        <p:nvSpPr>
          <p:cNvPr id="6" name="TextBox 5">
            <a:extLst>
              <a:ext uri="{FF2B5EF4-FFF2-40B4-BE49-F238E27FC236}">
                <a16:creationId xmlns:a16="http://schemas.microsoft.com/office/drawing/2014/main" id="{063851AB-4C3F-D19F-DF06-B52919F81550}"/>
              </a:ext>
            </a:extLst>
          </p:cNvPr>
          <p:cNvSpPr txBox="1"/>
          <p:nvPr/>
        </p:nvSpPr>
        <p:spPr>
          <a:xfrm>
            <a:off x="1208314" y="1610280"/>
            <a:ext cx="10059236" cy="3554819"/>
          </a:xfrm>
          <a:prstGeom prst="rect">
            <a:avLst/>
          </a:prstGeom>
          <a:noFill/>
        </p:spPr>
        <p:txBody>
          <a:bodyPr wrap="square">
            <a:spAutoFit/>
          </a:bodyPr>
          <a:lstStyle/>
          <a:p>
            <a:pPr>
              <a:lnSpc>
                <a:spcPts val="1800"/>
              </a:lnSpc>
              <a:buNone/>
            </a:pPr>
            <a:endParaRPr lang="en-GB" sz="1800" dirty="0">
              <a:solidFill>
                <a:srgbClr val="0A0A0A"/>
              </a:solidFill>
              <a:effectLst/>
              <a:latin typeface="Roboto" panose="02000000000000000000" pitchFamily="2" charset="0"/>
              <a:ea typeface="Times New Roman" panose="02020603050405020304" pitchFamily="18" charset="0"/>
            </a:endParaRPr>
          </a:p>
          <a:p>
            <a:pPr>
              <a:lnSpc>
                <a:spcPts val="1800"/>
              </a:lnSpc>
              <a:buNone/>
            </a:pPr>
            <a:endParaRPr lang="en-GB" dirty="0">
              <a:solidFill>
                <a:srgbClr val="0A0A0A"/>
              </a:solidFill>
              <a:latin typeface="Roboto" panose="02000000000000000000" pitchFamily="2" charset="0"/>
              <a:ea typeface="Times New Roman" panose="02020603050405020304" pitchFamily="18" charset="0"/>
            </a:endParaRPr>
          </a:p>
          <a:p>
            <a:pPr>
              <a:lnSpc>
                <a:spcPts val="1800"/>
              </a:lnSpc>
              <a:buNone/>
            </a:pPr>
            <a:endParaRPr lang="en-GB" sz="1800" dirty="0">
              <a:solidFill>
                <a:srgbClr val="0A0A0A"/>
              </a:solidFill>
              <a:effectLst/>
              <a:latin typeface="Roboto" panose="02000000000000000000" pitchFamily="2" charset="0"/>
              <a:ea typeface="Times New Roman" panose="02020603050405020304" pitchFamily="18" charset="0"/>
            </a:endParaRPr>
          </a:p>
          <a:p>
            <a:pPr>
              <a:lnSpc>
                <a:spcPts val="1800"/>
              </a:lnSpc>
              <a:buNone/>
            </a:pPr>
            <a:endParaRPr lang="en-GB" dirty="0">
              <a:solidFill>
                <a:srgbClr val="0A0A0A"/>
              </a:solidFill>
              <a:latin typeface="Roboto" panose="02000000000000000000" pitchFamily="2"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The purpose of this presentation is to provide a reflective account of what I have learnt when producing my essay. </a:t>
            </a:r>
            <a:endParaRPr lang="en-GB" sz="1200" dirty="0">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In the presentation, I have outlined the skills I have gained during this module. These are both academic and computer skills. </a:t>
            </a:r>
            <a:endParaRPr lang="en-GB" sz="1200" dirty="0">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The presentation has explained the importance of this skill to my academic future. </a:t>
            </a:r>
            <a:endParaRPr lang="en-GB" sz="1200" dirty="0">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marL="285750" indent="-285750">
              <a:lnSpc>
                <a:spcPts val="1800"/>
              </a:lnSpc>
              <a:buFont typeface="Arial" panose="020B0604020202020204" pitchFamily="34" charset="0"/>
              <a:buChar char="•"/>
            </a:pPr>
            <a:endParaRPr lang="en-GB" sz="1200" dirty="0">
              <a:solidFill>
                <a:srgbClr val="0A0A0A"/>
              </a:solidFill>
              <a:effectLst/>
              <a:latin typeface="Times New Roman" panose="02020603050405020304" pitchFamily="18" charset="0"/>
              <a:ea typeface="Times New Roman" panose="02020603050405020304" pitchFamily="18" charset="0"/>
            </a:endParaRPr>
          </a:p>
          <a:p>
            <a:pPr>
              <a:lnSpc>
                <a:spcPts val="1800"/>
              </a:lnSpc>
            </a:pPr>
            <a:r>
              <a:rPr lang="en-GB" sz="1800" dirty="0">
                <a:solidFill>
                  <a:srgbClr val="0A0A0A"/>
                </a:solidFill>
                <a:effectLst/>
                <a:latin typeface="Roboto" panose="02000000000000000000" pitchFamily="2" charset="0"/>
                <a:ea typeface="Times New Roman" panose="02020603050405020304" pitchFamily="18" charset="0"/>
              </a:rPr>
              <a:t>This is not neglecting to offer a case-by-case understanding of the roles of the individual skills in improving my academic performance.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441066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5CA36-F58E-9045-ED98-56A9BF8ED5B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a:t>
            </a:r>
          </a:p>
        </p:txBody>
      </p:sp>
      <p:sp>
        <p:nvSpPr>
          <p:cNvPr id="3" name="Content Placeholder 2">
            <a:extLst>
              <a:ext uri="{FF2B5EF4-FFF2-40B4-BE49-F238E27FC236}">
                <a16:creationId xmlns:a16="http://schemas.microsoft.com/office/drawing/2014/main" id="{738CAAB4-E32A-0EED-9F2C-1C5EDBC729CA}"/>
              </a:ext>
            </a:extLst>
          </p:cNvPr>
          <p:cNvSpPr>
            <a:spLocks noGrp="1"/>
          </p:cNvSpPr>
          <p:nvPr>
            <p:ph idx="1"/>
          </p:nvPr>
        </p:nvSpPr>
        <p:spPr>
          <a:xfrm>
            <a:off x="1371599" y="2318197"/>
            <a:ext cx="9724031" cy="3683358"/>
          </a:xfrm>
        </p:spPr>
        <p:txBody>
          <a:bodyPr anchor="ctr">
            <a:normAutofit/>
          </a:bodyPr>
          <a:lstStyle/>
          <a:p>
            <a:r>
              <a:rPr lang="en-GB" sz="2000" dirty="0"/>
              <a:t>Corporate Finance Institute (2025) Excel Definition. Available at:  </a:t>
            </a:r>
            <a:r>
              <a:rPr lang="en-GB" sz="2000" dirty="0">
                <a:hlinkClick r:id="rId2"/>
              </a:rPr>
              <a:t>Excel Definition - What is Microsoft Excel? Overview, Definition</a:t>
            </a:r>
            <a:r>
              <a:rPr lang="en-GB" sz="2000" dirty="0"/>
              <a:t> (Access, 30/11/2025)</a:t>
            </a:r>
          </a:p>
          <a:p>
            <a:r>
              <a:rPr lang="en-GB" sz="2000" dirty="0"/>
              <a:t>National University (2023) Computer Science Definition: Definition and Example. Available at: </a:t>
            </a:r>
            <a:r>
              <a:rPr lang="en-GB" sz="2000" dirty="0">
                <a:hlinkClick r:id="rId3"/>
              </a:rPr>
              <a:t>Computer Science Skills: Definitions and Examples | NU</a:t>
            </a:r>
            <a:r>
              <a:rPr lang="en-GB" sz="2000" dirty="0"/>
              <a:t>(Access, 30/11/2025)</a:t>
            </a:r>
          </a:p>
          <a:p>
            <a:r>
              <a:rPr lang="en-GB" sz="2000" dirty="0"/>
              <a:t>Henau, J (2024). Impact of Academic Skills Development on Student Outcomes in Higher Education – Literature Review. Available at: </a:t>
            </a:r>
            <a:r>
              <a:rPr lang="en-GB" sz="2000" dirty="0">
                <a:hlinkClick r:id="rId4"/>
              </a:rPr>
              <a:t>Academic Skills Literature Review</a:t>
            </a:r>
            <a:r>
              <a:rPr lang="en-GB" sz="2000" dirty="0"/>
              <a:t>(Access, 30/11/2025)</a:t>
            </a:r>
          </a:p>
          <a:p>
            <a:pPr marL="0" indent="0">
              <a:buNone/>
            </a:pPr>
            <a:endParaRPr lang="en-GB" sz="2000" dirty="0"/>
          </a:p>
          <a:p>
            <a:endParaRPr lang="en-GB" sz="2000" dirty="0"/>
          </a:p>
          <a:p>
            <a:endParaRPr lang="en-GB" sz="2000" dirty="0"/>
          </a:p>
        </p:txBody>
      </p:sp>
    </p:spTree>
    <p:extLst>
      <p:ext uri="{BB962C8B-B14F-4D97-AF65-F5344CB8AC3E}">
        <p14:creationId xmlns:p14="http://schemas.microsoft.com/office/powerpoint/2010/main" val="2086021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TotalTime>
  <Words>805</Words>
  <Application>Microsoft Office PowerPoint</Application>
  <PresentationFormat>Widescreen</PresentationFormat>
  <Paragraphs>79</Paragraphs>
  <Slides>10</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Aptos</vt:lpstr>
      <vt:lpstr>Aptos Display</vt:lpstr>
      <vt:lpstr>Arial</vt:lpstr>
      <vt:lpstr>Roboto</vt:lpstr>
      <vt:lpstr>Times New Roman</vt:lpstr>
      <vt:lpstr>Office Theme</vt:lpstr>
      <vt:lpstr>Reflective Presentation </vt:lpstr>
      <vt:lpstr>Introduction </vt:lpstr>
      <vt:lpstr>List of  Skills I have Developed  </vt:lpstr>
      <vt:lpstr>Computer Skills </vt:lpstr>
      <vt:lpstr>JISC Assessment and Action Plan </vt:lpstr>
      <vt:lpstr>Excel  Spreadsheet</vt:lpstr>
      <vt:lpstr>The LinkedIn Learning Office365 Certificates,</vt:lpstr>
      <vt:lpstr>How I Plan to Use the Skills in Future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 ofosu</dc:creator>
  <cp:lastModifiedBy>Serena Farmer (2431608)</cp:lastModifiedBy>
  <cp:revision>2</cp:revision>
  <dcterms:created xsi:type="dcterms:W3CDTF">2025-11-30T16:42:19Z</dcterms:created>
  <dcterms:modified xsi:type="dcterms:W3CDTF">2025-11-30T22:06:13Z</dcterms:modified>
</cp:coreProperties>
</file>