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80" r:id="rId3"/>
    <p:sldId id="257" r:id="rId4"/>
    <p:sldId id="258" r:id="rId5"/>
    <p:sldId id="259" r:id="rId6"/>
    <p:sldId id="260" r:id="rId7"/>
    <p:sldId id="264" r:id="rId8"/>
    <p:sldId id="281" r:id="rId9"/>
    <p:sldId id="282" r:id="rId10"/>
    <p:sldId id="283" r:id="rId11"/>
    <p:sldId id="284" r:id="rId12"/>
    <p:sldId id="285" r:id="rId13"/>
    <p:sldId id="286" r:id="rId14"/>
    <p:sldId id="287" r:id="rId15"/>
    <p:sldId id="288" r:id="rId16"/>
    <p:sldId id="289" r:id="rId17"/>
    <p:sldId id="261" r:id="rId18"/>
    <p:sldId id="290" r:id="rId19"/>
    <p:sldId id="291" r:id="rId20"/>
    <p:sldId id="292" r:id="rId21"/>
    <p:sldId id="293" r:id="rId22"/>
    <p:sldId id="294"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710"/>
  </p:normalViewPr>
  <p:slideViewPr>
    <p:cSldViewPr snapToObjects="1">
      <p:cViewPr varScale="1">
        <p:scale>
          <a:sx n="125" d="100"/>
          <a:sy n="125" d="100"/>
        </p:scale>
        <p:origin x="-7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B9739B-CD6D-2F4D-AC41-3F1628D35334}" type="datetimeFigureOut">
              <a:rPr lang="en-US" smtClean="0"/>
              <a:t>13/11/2018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A99D79-0220-9C43-B04D-CE4B25D73C1D}" type="slidenum">
              <a:rPr lang="en-US" smtClean="0"/>
              <a:t>‹#›</a:t>
            </a:fld>
            <a:endParaRPr lang="en-US"/>
          </a:p>
        </p:txBody>
      </p:sp>
    </p:spTree>
    <p:extLst>
      <p:ext uri="{BB962C8B-B14F-4D97-AF65-F5344CB8AC3E}">
        <p14:creationId xmlns:p14="http://schemas.microsoft.com/office/powerpoint/2010/main" val="1238752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FA99D79-0220-9C43-B04D-CE4B25D73C1D}" type="slidenum">
              <a:rPr lang="en-US" smtClean="0"/>
              <a:t>1</a:t>
            </a:fld>
            <a:endParaRPr lang="en-US"/>
          </a:p>
        </p:txBody>
      </p:sp>
    </p:spTree>
    <p:extLst>
      <p:ext uri="{BB962C8B-B14F-4D97-AF65-F5344CB8AC3E}">
        <p14:creationId xmlns:p14="http://schemas.microsoft.com/office/powerpoint/2010/main" val="2001297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13/11/2018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13/11/2018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20E05BA-8DD3-1D40-BC0E-71996AC817C1}" type="datetimeFigureOut">
              <a:rPr lang="en-US" smtClean="0"/>
              <a:t>13/11/2018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20E05BA-8DD3-1D40-BC0E-71996AC817C1}" type="datetimeFigureOut">
              <a:rPr lang="en-US" smtClean="0"/>
              <a:t>13/11/2018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20E05BA-8DD3-1D40-BC0E-71996AC817C1}" type="datetimeFigureOut">
              <a:rPr lang="en-US" smtClean="0"/>
              <a:t>13/11/2018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20E05BA-8DD3-1D40-BC0E-71996AC817C1}" type="datetimeFigureOut">
              <a:rPr lang="en-US" smtClean="0"/>
              <a:t>13/11/2018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0E05BA-8DD3-1D40-BC0E-71996AC817C1}" type="datetimeFigureOut">
              <a:rPr lang="en-US" smtClean="0"/>
              <a:t>13/11/2018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20E05BA-8DD3-1D40-BC0E-71996AC817C1}" type="datetimeFigureOut">
              <a:rPr lang="en-US" smtClean="0"/>
              <a:t>13/11/2018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20E05BA-8DD3-1D40-BC0E-71996AC817C1}" type="datetimeFigureOut">
              <a:rPr lang="en-US" smtClean="0"/>
              <a:t>13/11/2018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13/11/2018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13/11/2018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0E05BA-8DD3-1D40-BC0E-71996AC817C1}" type="datetimeFigureOut">
              <a:rPr lang="en-US" smtClean="0"/>
              <a:t>13/11/2018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023A92-FDB0-CC4C-A916-B72C7A5EF4FB}"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jpeg"/><Relationship Id="rId5"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 Id="rId3"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4" Type="http://schemas.openxmlformats.org/officeDocument/2006/relationships/image" Target="../media/image9.jpeg"/><Relationship Id="rId1" Type="http://schemas.openxmlformats.org/officeDocument/2006/relationships/slideLayout" Target="../slideLayouts/slideLayout7.xml"/><Relationship Id="rId2"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jpeg"/><Relationship Id="rId5" Type="http://schemas.openxmlformats.org/officeDocument/2006/relationships/image" Target="../media/image16.jpeg"/><Relationship Id="rId1" Type="http://schemas.openxmlformats.org/officeDocument/2006/relationships/slideLayout" Target="../slideLayouts/slideLayout7.xml"/><Relationship Id="rId2"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959129"/>
            <a:ext cx="7772400" cy="1155671"/>
          </a:xfrm>
        </p:spPr>
        <p:txBody>
          <a:bodyPr>
            <a:normAutofit/>
          </a:bodyPr>
          <a:lstStyle/>
          <a:p>
            <a:r>
              <a:rPr lang="en-US" dirty="0" smtClean="0"/>
              <a:t>Judaism: Texts and Traditions</a:t>
            </a:r>
            <a:endParaRPr lang="en-US" dirty="0"/>
          </a:p>
        </p:txBody>
      </p:sp>
      <p:sp>
        <p:nvSpPr>
          <p:cNvPr id="3" name="Subtitle 2"/>
          <p:cNvSpPr>
            <a:spLocks noGrp="1"/>
          </p:cNvSpPr>
          <p:nvPr>
            <p:ph type="subTitle" idx="1"/>
          </p:nvPr>
        </p:nvSpPr>
        <p:spPr>
          <a:xfrm>
            <a:off x="3276600" y="4876800"/>
            <a:ext cx="4495800" cy="1143000"/>
          </a:xfrm>
        </p:spPr>
        <p:txBody>
          <a:bodyPr>
            <a:normAutofit/>
          </a:bodyPr>
          <a:lstStyle/>
          <a:p>
            <a:r>
              <a:rPr lang="en-US" dirty="0" smtClean="0"/>
              <a:t>The </a:t>
            </a:r>
            <a:r>
              <a:rPr lang="en-US" dirty="0" err="1" smtClean="0"/>
              <a:t>Shoah</a:t>
            </a:r>
            <a:r>
              <a:rPr lang="en-US" dirty="0" smtClean="0"/>
              <a:t> and Jewish-Christian Dialogue</a:t>
            </a:r>
            <a:endParaRPr lang="en-US" dirty="0"/>
          </a:p>
        </p:txBody>
      </p:sp>
      <p:pic>
        <p:nvPicPr>
          <p:cNvPr id="4" name="Picture 3" descr="images.jpeg"/>
          <p:cNvPicPr>
            <a:picLocks noChangeAspect="1"/>
          </p:cNvPicPr>
          <p:nvPr/>
        </p:nvPicPr>
        <p:blipFill>
          <a:blip r:embed="rId3"/>
          <a:stretch>
            <a:fillRect/>
          </a:stretch>
        </p:blipFill>
        <p:spPr>
          <a:xfrm>
            <a:off x="357929" y="4495800"/>
            <a:ext cx="2400336" cy="1940428"/>
          </a:xfrm>
          <a:prstGeom prst="rect">
            <a:avLst/>
          </a:prstGeom>
        </p:spPr>
      </p:pic>
      <p:pic>
        <p:nvPicPr>
          <p:cNvPr id="5" name="Picture 4" descr="03b.jpg"/>
          <p:cNvPicPr>
            <a:picLocks noChangeAspect="1"/>
          </p:cNvPicPr>
          <p:nvPr/>
        </p:nvPicPr>
        <p:blipFill>
          <a:blip r:embed="rId4"/>
          <a:stretch>
            <a:fillRect/>
          </a:stretch>
        </p:blipFill>
        <p:spPr>
          <a:xfrm>
            <a:off x="6324600" y="314379"/>
            <a:ext cx="2540000" cy="264475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2465" y="698529"/>
            <a:ext cx="3911600" cy="20701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Questions Raised after the </a:t>
            </a:r>
            <a:r>
              <a:rPr lang="en-US" sz="3200" dirty="0" err="1" smtClean="0"/>
              <a:t>Shoah</a:t>
            </a:r>
            <a:endParaRPr lang="en-US" sz="3200" dirty="0"/>
          </a:p>
        </p:txBody>
      </p:sp>
      <p:sp>
        <p:nvSpPr>
          <p:cNvPr id="3" name="Content Placeholder 2"/>
          <p:cNvSpPr>
            <a:spLocks noGrp="1"/>
          </p:cNvSpPr>
          <p:nvPr>
            <p:ph idx="1"/>
          </p:nvPr>
        </p:nvSpPr>
        <p:spPr/>
        <p:txBody>
          <a:bodyPr>
            <a:normAutofit lnSpcReduction="10000"/>
          </a:bodyPr>
          <a:lstStyle/>
          <a:p>
            <a:pPr>
              <a:buNone/>
            </a:pPr>
            <a:r>
              <a:rPr lang="en-US" dirty="0" smtClean="0"/>
              <a:t>	After 20 years of silence, groups and individuals began to ask the following questions:</a:t>
            </a:r>
          </a:p>
          <a:p>
            <a:pPr>
              <a:buNone/>
            </a:pPr>
            <a:endParaRPr lang="en-US" dirty="0" smtClean="0"/>
          </a:p>
          <a:p>
            <a:r>
              <a:rPr lang="en-US" dirty="0" smtClean="0"/>
              <a:t>Why did God allow the </a:t>
            </a:r>
            <a:r>
              <a:rPr lang="en-US" dirty="0" err="1" smtClean="0"/>
              <a:t>Shoah</a:t>
            </a:r>
            <a:r>
              <a:rPr lang="en-US" dirty="0" smtClean="0"/>
              <a:t> to happen?</a:t>
            </a:r>
          </a:p>
          <a:p>
            <a:r>
              <a:rPr lang="en-US" dirty="0" smtClean="0"/>
              <a:t>In what ways did the Church contribute to anti-Judaism and anti-Semitism? </a:t>
            </a:r>
          </a:p>
          <a:p>
            <a:r>
              <a:rPr lang="en-US" dirty="0" smtClean="0"/>
              <a:t>How can Jews and Christians now build bridges?</a:t>
            </a:r>
          </a:p>
          <a:p>
            <a:pPr>
              <a:buNone/>
            </a:pPr>
            <a:endParaRPr lang="en-US" dirty="0"/>
          </a:p>
        </p:txBody>
      </p:sp>
    </p:spTree>
    <p:extLst>
      <p:ext uri="{BB962C8B-B14F-4D97-AF65-F5344CB8AC3E}">
        <p14:creationId xmlns:p14="http://schemas.microsoft.com/office/powerpoint/2010/main" val="2032428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After the </a:t>
            </a:r>
            <a:r>
              <a:rPr lang="en-US" dirty="0" err="1" smtClean="0"/>
              <a:t>Shoah</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Contemporary dialogue between Jews and Christians.</a:t>
            </a:r>
          </a:p>
          <a:p>
            <a:pPr>
              <a:buNone/>
            </a:pPr>
            <a:endParaRPr lang="en-US" dirty="0" smtClean="0"/>
          </a:p>
          <a:p>
            <a:pPr>
              <a:buNone/>
            </a:pPr>
            <a:r>
              <a:rPr lang="en-US" dirty="0" smtClean="0"/>
              <a:t>	‘It is not enough merely to assert some kind of continuity between the present-day Jews – whether religious or not – and ancient Israel, but that they are still Israel’ (World Council of Churches, 1967). </a:t>
            </a:r>
          </a:p>
          <a:p>
            <a:pPr>
              <a:buNone/>
            </a:pPr>
            <a:endParaRPr lang="en-US" dirty="0"/>
          </a:p>
        </p:txBody>
      </p:sp>
      <p:sp>
        <p:nvSpPr>
          <p:cNvPr id="4" name="Content Placeholder 3"/>
          <p:cNvSpPr>
            <a:spLocks noGrp="1"/>
          </p:cNvSpPr>
          <p:nvPr>
            <p:ph sz="half" idx="2"/>
          </p:nvPr>
        </p:nvSpPr>
        <p:spPr/>
        <p:txBody>
          <a:bodyPr>
            <a:normAutofit fontScale="92500" lnSpcReduction="20000"/>
          </a:bodyPr>
          <a:lstStyle/>
          <a:p>
            <a:pPr>
              <a:buNone/>
            </a:pPr>
            <a:r>
              <a:rPr lang="en-US" dirty="0" smtClean="0"/>
              <a:t>	</a:t>
            </a:r>
            <a:r>
              <a:rPr lang="en-US" dirty="0" smtClean="0">
                <a:solidFill>
                  <a:srgbClr val="FFFF00"/>
                </a:solidFill>
              </a:rPr>
              <a:t>Christianity, so long an instigator of violence against Jews, rediscovered a respect and admiration for Judaism, and the once close relationship, which had become a distant memory, has been to a large extent restored’ (Edward Kessler</a:t>
            </a:r>
            <a:r>
              <a:rPr lang="en-US" dirty="0" smtClean="0"/>
              <a: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mtClean="0"/>
              <a:t>Developments within Christianity</a:t>
            </a:r>
            <a:endParaRPr lang="en-US" dirty="0"/>
          </a:p>
        </p:txBody>
      </p:sp>
      <p:sp>
        <p:nvSpPr>
          <p:cNvPr id="6" name="Content Placeholder 5"/>
          <p:cNvSpPr>
            <a:spLocks noGrp="1"/>
          </p:cNvSpPr>
          <p:nvPr>
            <p:ph idx="1"/>
          </p:nvPr>
        </p:nvSpPr>
        <p:spPr/>
        <p:txBody>
          <a:bodyPr>
            <a:normAutofit lnSpcReduction="10000"/>
          </a:bodyPr>
          <a:lstStyle/>
          <a:p>
            <a:r>
              <a:rPr lang="en-US" dirty="0" smtClean="0"/>
              <a:t>Christian acknowledgement of their involvement in the development of the </a:t>
            </a:r>
            <a:r>
              <a:rPr lang="en-US" i="1" dirty="0" err="1" smtClean="0"/>
              <a:t>Adversus</a:t>
            </a:r>
            <a:r>
              <a:rPr lang="en-US" i="1" dirty="0" smtClean="0"/>
              <a:t> </a:t>
            </a:r>
            <a:r>
              <a:rPr lang="en-US" i="1" dirty="0" err="1" smtClean="0"/>
              <a:t>Iudaeos</a:t>
            </a:r>
            <a:r>
              <a:rPr lang="en-US" i="1" dirty="0" smtClean="0"/>
              <a:t> </a:t>
            </a:r>
            <a:r>
              <a:rPr lang="en-US" dirty="0" smtClean="0"/>
              <a:t>(anti-Jewish literature).</a:t>
            </a:r>
          </a:p>
          <a:p>
            <a:r>
              <a:rPr lang="en-US" dirty="0" smtClean="0"/>
              <a:t>Acknowledgement of the value and significance of Jewish interpretations of the Scriptures (‘Old Testament’ &gt; Hebrew Bible / </a:t>
            </a:r>
            <a:r>
              <a:rPr lang="en-US" dirty="0" err="1" smtClean="0"/>
              <a:t>Tanakh</a:t>
            </a:r>
            <a:r>
              <a:rPr lang="en-US" dirty="0" smtClean="0"/>
              <a:t>).</a:t>
            </a:r>
          </a:p>
          <a:p>
            <a:r>
              <a:rPr lang="en-US" dirty="0" smtClean="0"/>
              <a:t>Understanding of important developments in Judaism over the centuries.</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Developments within Christianity</a:t>
            </a:r>
            <a:endParaRPr lang="en-US" dirty="0"/>
          </a:p>
        </p:txBody>
      </p:sp>
      <p:sp>
        <p:nvSpPr>
          <p:cNvPr id="4" name="Content Placeholder 3"/>
          <p:cNvSpPr>
            <a:spLocks noGrp="1"/>
          </p:cNvSpPr>
          <p:nvPr>
            <p:ph sz="half" idx="1"/>
          </p:nvPr>
        </p:nvSpPr>
        <p:spPr/>
        <p:txBody>
          <a:bodyPr/>
          <a:lstStyle/>
          <a:p>
            <a:endParaRPr lang="en-US" dirty="0" smtClean="0"/>
          </a:p>
          <a:p>
            <a:r>
              <a:rPr lang="en-US" dirty="0" smtClean="0"/>
              <a:t>Importance of Judaism from a Christian perspective.</a:t>
            </a:r>
          </a:p>
          <a:p>
            <a:pPr>
              <a:buNone/>
            </a:pPr>
            <a:endParaRPr lang="en-US" dirty="0" smtClean="0"/>
          </a:p>
          <a:p>
            <a:r>
              <a:rPr lang="en-US" dirty="0" smtClean="0"/>
              <a:t>Rediscovery of ‘Jesus the Jew’.</a:t>
            </a:r>
            <a:endParaRPr lang="en-US" dirty="0"/>
          </a:p>
        </p:txBody>
      </p:sp>
      <p:sp>
        <p:nvSpPr>
          <p:cNvPr id="5" name="Content Placeholder 4"/>
          <p:cNvSpPr>
            <a:spLocks noGrp="1"/>
          </p:cNvSpPr>
          <p:nvPr>
            <p:ph sz="half" idx="2"/>
          </p:nvPr>
        </p:nvSpPr>
        <p:spPr>
          <a:xfrm>
            <a:off x="5257800" y="1600200"/>
            <a:ext cx="3048000" cy="4525963"/>
          </a:xfrm>
        </p:spPr>
        <p:txBody>
          <a:bodyPr/>
          <a:lstStyle/>
          <a:p>
            <a:endParaRPr lang="en-US" dirty="0"/>
          </a:p>
        </p:txBody>
      </p:sp>
      <p:pic>
        <p:nvPicPr>
          <p:cNvPr id="6" name="Picture 5" descr="images-1.jpeg"/>
          <p:cNvPicPr>
            <a:picLocks noChangeAspect="1"/>
          </p:cNvPicPr>
          <p:nvPr/>
        </p:nvPicPr>
        <p:blipFill>
          <a:blip r:embed="rId2"/>
          <a:stretch>
            <a:fillRect/>
          </a:stretch>
        </p:blipFill>
        <p:spPr>
          <a:xfrm>
            <a:off x="4876800" y="1417638"/>
            <a:ext cx="3429000" cy="2444485"/>
          </a:xfrm>
          <a:prstGeom prst="rect">
            <a:avLst/>
          </a:prstGeom>
        </p:spPr>
      </p:pic>
      <p:pic>
        <p:nvPicPr>
          <p:cNvPr id="7" name="Picture 6" descr="images.jpeg"/>
          <p:cNvPicPr>
            <a:picLocks noChangeAspect="1"/>
          </p:cNvPicPr>
          <p:nvPr/>
        </p:nvPicPr>
        <p:blipFill>
          <a:blip r:embed="rId3"/>
          <a:stretch>
            <a:fillRect/>
          </a:stretch>
        </p:blipFill>
        <p:spPr>
          <a:xfrm>
            <a:off x="4876800" y="3862123"/>
            <a:ext cx="3429000" cy="227938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Developments within Judaism</a:t>
            </a:r>
            <a:endParaRPr lang="en-US" dirty="0"/>
          </a:p>
        </p:txBody>
      </p:sp>
      <p:sp>
        <p:nvSpPr>
          <p:cNvPr id="3" name="Content Placeholder 2"/>
          <p:cNvSpPr>
            <a:spLocks noGrp="1"/>
          </p:cNvSpPr>
          <p:nvPr>
            <p:ph sz="half" idx="1"/>
          </p:nvPr>
        </p:nvSpPr>
        <p:spPr/>
        <p:txBody>
          <a:bodyPr/>
          <a:lstStyle/>
          <a:p>
            <a:r>
              <a:rPr lang="en-US" dirty="0" smtClean="0"/>
              <a:t>Establishing dialogue with Christian groups in order to eradicate anti-Semitism.</a:t>
            </a:r>
          </a:p>
          <a:p>
            <a:r>
              <a:rPr lang="en-US" dirty="0" smtClean="0"/>
              <a:t>Focus on the Jewish character of Jesus: ‘our fellow Jew’, ‘our older brother’ (Martin Buber, 1878-1965)</a:t>
            </a:r>
            <a:endParaRPr lang="en-US" dirty="0"/>
          </a:p>
        </p:txBody>
      </p:sp>
      <p:sp>
        <p:nvSpPr>
          <p:cNvPr id="4" name="Content Placeholder 3"/>
          <p:cNvSpPr>
            <a:spLocks noGrp="1"/>
          </p:cNvSpPr>
          <p:nvPr>
            <p:ph sz="half" idx="2"/>
          </p:nvPr>
        </p:nvSpPr>
        <p:spPr>
          <a:xfrm>
            <a:off x="4648200" y="1600200"/>
            <a:ext cx="4038600" cy="4876799"/>
          </a:xfrm>
        </p:spPr>
        <p:txBody>
          <a:bodyPr/>
          <a:lstStyle/>
          <a:p>
            <a:pPr>
              <a:buNone/>
            </a:pPr>
            <a:r>
              <a:rPr lang="en-US" dirty="0" smtClean="0"/>
              <a:t>	</a:t>
            </a:r>
            <a:r>
              <a:rPr lang="en-US" sz="2000" dirty="0" smtClean="0">
                <a:solidFill>
                  <a:srgbClr val="FFFF00"/>
                </a:solidFill>
              </a:rPr>
              <a:t>Jews and Christians seek authority from the same book – the Bible [what Jews calls “</a:t>
            </a:r>
            <a:r>
              <a:rPr lang="en-US" sz="2000" dirty="0" err="1" smtClean="0">
                <a:solidFill>
                  <a:srgbClr val="FFFF00"/>
                </a:solidFill>
              </a:rPr>
              <a:t>Tanakh</a:t>
            </a:r>
            <a:r>
              <a:rPr lang="en-US" sz="2000" dirty="0" smtClean="0">
                <a:solidFill>
                  <a:srgbClr val="FFFF00"/>
                </a:solidFill>
              </a:rPr>
              <a:t>” and Christians call the “Old Testament”]’</a:t>
            </a:r>
          </a:p>
          <a:p>
            <a:pPr>
              <a:buNone/>
            </a:pPr>
            <a:r>
              <a:rPr lang="en-US" sz="2000" dirty="0" smtClean="0">
                <a:solidFill>
                  <a:srgbClr val="FFFF00"/>
                </a:solidFill>
              </a:rPr>
              <a:t>	</a:t>
            </a:r>
            <a:r>
              <a:rPr lang="en-US" sz="2000" i="1" dirty="0" err="1" smtClean="0">
                <a:solidFill>
                  <a:srgbClr val="FFFF00"/>
                </a:solidFill>
              </a:rPr>
              <a:t>Dabru</a:t>
            </a:r>
            <a:r>
              <a:rPr lang="en-US" sz="2000" i="1" dirty="0" smtClean="0">
                <a:solidFill>
                  <a:srgbClr val="FFFF00"/>
                </a:solidFill>
              </a:rPr>
              <a:t> </a:t>
            </a:r>
            <a:r>
              <a:rPr lang="en-US" sz="2000" i="1" dirty="0" err="1" smtClean="0">
                <a:solidFill>
                  <a:srgbClr val="FFFF00"/>
                </a:solidFill>
              </a:rPr>
              <a:t>Emet</a:t>
            </a:r>
            <a:r>
              <a:rPr lang="en-US" sz="2000" i="1" dirty="0" smtClean="0">
                <a:solidFill>
                  <a:srgbClr val="FFFF00"/>
                </a:solidFill>
              </a:rPr>
              <a:t> – </a:t>
            </a:r>
            <a:r>
              <a:rPr lang="en-US" sz="2000" dirty="0" smtClean="0">
                <a:solidFill>
                  <a:srgbClr val="FFFF00"/>
                </a:solidFill>
              </a:rPr>
              <a:t>Speak the Truth, 2000</a:t>
            </a:r>
            <a:endParaRPr lang="en-US" sz="2000" dirty="0">
              <a:solidFill>
                <a:srgbClr val="FFFF00"/>
              </a:solidFill>
            </a:endParaRPr>
          </a:p>
        </p:txBody>
      </p:sp>
      <p:pic>
        <p:nvPicPr>
          <p:cNvPr id="6" name="Picture 5" descr="images.jpeg"/>
          <p:cNvPicPr>
            <a:picLocks noChangeAspect="1"/>
          </p:cNvPicPr>
          <p:nvPr/>
        </p:nvPicPr>
        <p:blipFill>
          <a:blip r:embed="rId2"/>
          <a:stretch>
            <a:fillRect/>
          </a:stretch>
        </p:blipFill>
        <p:spPr>
          <a:xfrm>
            <a:off x="4648200" y="4313237"/>
            <a:ext cx="4038600" cy="216376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Jewish Questions after the </a:t>
            </a:r>
            <a:r>
              <a:rPr lang="en-US" dirty="0" err="1" smtClean="0"/>
              <a:t>Shoah</a:t>
            </a:r>
            <a:endParaRPr lang="en-US" dirty="0"/>
          </a:p>
        </p:txBody>
      </p:sp>
      <p:sp>
        <p:nvSpPr>
          <p:cNvPr id="6" name="Content Placeholder 5"/>
          <p:cNvSpPr>
            <a:spLocks noGrp="1"/>
          </p:cNvSpPr>
          <p:nvPr>
            <p:ph idx="1"/>
          </p:nvPr>
        </p:nvSpPr>
        <p:spPr/>
        <p:txBody>
          <a:bodyPr/>
          <a:lstStyle/>
          <a:p>
            <a:r>
              <a:rPr lang="en-US" dirty="0" smtClean="0"/>
              <a:t>Why did God allow the </a:t>
            </a:r>
            <a:r>
              <a:rPr lang="en-US" dirty="0" err="1" smtClean="0"/>
              <a:t>Shoah</a:t>
            </a:r>
            <a:r>
              <a:rPr lang="en-US" dirty="0" smtClean="0"/>
              <a:t> to happen?</a:t>
            </a:r>
          </a:p>
          <a:p>
            <a:r>
              <a:rPr lang="en-US" dirty="0" smtClean="0"/>
              <a:t>What does it say about the nature of God?</a:t>
            </a:r>
          </a:p>
          <a:p>
            <a:r>
              <a:rPr lang="en-US" dirty="0" smtClean="0"/>
              <a:t>The disappearance of the almighty and merciful God?</a:t>
            </a:r>
          </a:p>
          <a:p>
            <a:r>
              <a:rPr lang="en-US" dirty="0" smtClean="0"/>
              <a:t>Did God suffer with his people in Auschwitz?</a:t>
            </a:r>
          </a:p>
          <a:p>
            <a:r>
              <a:rPr lang="en-US" dirty="0" smtClean="0"/>
              <a:t>Punishment for the sins of European Jews?</a:t>
            </a:r>
          </a:p>
          <a:p>
            <a:r>
              <a:rPr lang="en-US" dirty="0" smtClean="0"/>
              <a:t>Is it the devil – rather than God – who was responsible for the concentration camps?</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4" y="476672"/>
            <a:ext cx="5400599" cy="439248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3429000"/>
            <a:ext cx="5904655" cy="331236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37023" y="1700808"/>
            <a:ext cx="3479800" cy="2336800"/>
          </a:xfrm>
          <a:prstGeom prst="rect">
            <a:avLst/>
          </a:prstGeom>
        </p:spPr>
      </p:pic>
    </p:spTree>
    <p:extLst>
      <p:ext uri="{BB962C8B-B14F-4D97-AF65-F5344CB8AC3E}">
        <p14:creationId xmlns:p14="http://schemas.microsoft.com/office/powerpoint/2010/main" val="1951640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Theological Implications</a:t>
            </a:r>
            <a:endParaRPr lang="en-US" dirty="0"/>
          </a:p>
        </p:txBody>
      </p:sp>
      <p:sp>
        <p:nvSpPr>
          <p:cNvPr id="3" name="Content Placeholder 2"/>
          <p:cNvSpPr>
            <a:spLocks noGrp="1"/>
          </p:cNvSpPr>
          <p:nvPr>
            <p:ph idx="1"/>
          </p:nvPr>
        </p:nvSpPr>
        <p:spPr/>
        <p:txBody>
          <a:bodyPr/>
          <a:lstStyle/>
          <a:p>
            <a:endParaRPr lang="en-US" dirty="0" smtClean="0"/>
          </a:p>
          <a:p>
            <a:r>
              <a:rPr lang="en-US" dirty="0" smtClean="0"/>
              <a:t>The Nature of God</a:t>
            </a:r>
          </a:p>
          <a:p>
            <a:r>
              <a:rPr lang="en-US" dirty="0" err="1" smtClean="0"/>
              <a:t>Supersessionist</a:t>
            </a:r>
            <a:r>
              <a:rPr lang="en-US" dirty="0" smtClean="0"/>
              <a:t> theology</a:t>
            </a:r>
          </a:p>
          <a:p>
            <a:r>
              <a:rPr lang="en-US" dirty="0" smtClean="0"/>
              <a:t>The covenant</a:t>
            </a:r>
          </a:p>
          <a:p>
            <a:r>
              <a:rPr lang="en-US" dirty="0" smtClean="0"/>
              <a:t>Deicide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152" y="2060848"/>
            <a:ext cx="2171700" cy="3251200"/>
          </a:xfrm>
          <a:prstGeom prst="rect">
            <a:avLst/>
          </a:prstGeom>
        </p:spPr>
      </p:pic>
    </p:spTree>
    <p:extLst>
      <p:ext uri="{BB962C8B-B14F-4D97-AF65-F5344CB8AC3E}">
        <p14:creationId xmlns:p14="http://schemas.microsoft.com/office/powerpoint/2010/main" val="1819477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Jewish Perspectives</a:t>
            </a:r>
            <a:endParaRPr lang="en-US" dirty="0"/>
          </a:p>
        </p:txBody>
      </p:sp>
      <p:sp>
        <p:nvSpPr>
          <p:cNvPr id="3" name="Content Placeholder 2"/>
          <p:cNvSpPr>
            <a:spLocks noGrp="1"/>
          </p:cNvSpPr>
          <p:nvPr>
            <p:ph idx="1"/>
          </p:nvPr>
        </p:nvSpPr>
        <p:spPr>
          <a:xfrm>
            <a:off x="457200" y="1417638"/>
            <a:ext cx="8229600" cy="4983162"/>
          </a:xfrm>
        </p:spPr>
        <p:txBody>
          <a:bodyPr>
            <a:noAutofit/>
          </a:bodyPr>
          <a:lstStyle/>
          <a:p>
            <a:r>
              <a:rPr lang="en-US" sz="2400" dirty="0" smtClean="0"/>
              <a:t>What happened to the merciful and omnipotent God of Israel?</a:t>
            </a:r>
          </a:p>
          <a:p>
            <a:r>
              <a:rPr lang="en-US" sz="2400" dirty="0" smtClean="0"/>
              <a:t>Punishment for the sin of European Jews (the view of orthodox Jews in accordance with rabbinic traditions).</a:t>
            </a:r>
          </a:p>
          <a:p>
            <a:pPr>
              <a:buNone/>
            </a:pPr>
            <a:endParaRPr lang="en-US" sz="2400" dirty="0" smtClean="0"/>
          </a:p>
          <a:p>
            <a:r>
              <a:rPr lang="en-US" sz="2400" dirty="0" smtClean="0"/>
              <a:t>Objection to the notion of punishment:</a:t>
            </a:r>
          </a:p>
          <a:p>
            <a:pPr marL="514350" indent="-514350">
              <a:buFont typeface="+mj-lt"/>
              <a:buAutoNum type="arabicPeriod"/>
            </a:pPr>
            <a:r>
              <a:rPr lang="en-US" sz="2400" dirty="0" smtClean="0">
                <a:solidFill>
                  <a:srgbClr val="FFFF00"/>
                </a:solidFill>
              </a:rPr>
              <a:t>Condemnation of Jews who had already experienced the ultimate depths of suffering.</a:t>
            </a:r>
          </a:p>
          <a:p>
            <a:pPr marL="514350" indent="-514350">
              <a:buFont typeface="+mj-lt"/>
              <a:buAutoNum type="arabicPeriod"/>
            </a:pPr>
            <a:r>
              <a:rPr lang="en-US" sz="2400" dirty="0" smtClean="0">
                <a:solidFill>
                  <a:srgbClr val="FFFF00"/>
                </a:solidFill>
              </a:rPr>
              <a:t>God was hidden during the </a:t>
            </a:r>
            <a:r>
              <a:rPr lang="en-US" sz="2400" dirty="0" err="1" smtClean="0">
                <a:solidFill>
                  <a:srgbClr val="FFFF00"/>
                </a:solidFill>
              </a:rPr>
              <a:t>Shoah</a:t>
            </a:r>
            <a:r>
              <a:rPr lang="en-US" sz="2400" dirty="0" smtClean="0">
                <a:solidFill>
                  <a:srgbClr val="FFFF00"/>
                </a:solidFill>
              </a:rPr>
              <a:t> but he manifests himself with the establishment of the Jewish state (</a:t>
            </a:r>
            <a:r>
              <a:rPr lang="en-US" sz="2400" dirty="0" err="1" smtClean="0">
                <a:solidFill>
                  <a:srgbClr val="FFFF00"/>
                </a:solidFill>
              </a:rPr>
              <a:t>Eliezer</a:t>
            </a:r>
            <a:r>
              <a:rPr lang="en-US" sz="2400" dirty="0" smtClean="0">
                <a:solidFill>
                  <a:srgbClr val="FFFF00"/>
                </a:solidFill>
              </a:rPr>
              <a:t> </a:t>
            </a:r>
            <a:r>
              <a:rPr lang="en-US" sz="2400" dirty="0" err="1" smtClean="0">
                <a:solidFill>
                  <a:srgbClr val="FFFF00"/>
                </a:solidFill>
              </a:rPr>
              <a:t>Berkovitz</a:t>
            </a:r>
            <a:r>
              <a:rPr lang="en-US" sz="2400" dirty="0" smtClean="0">
                <a:solidFill>
                  <a:srgbClr val="FFFF00"/>
                </a:solidFill>
              </a:rPr>
              <a:t>): ‘the resurrection of the nation’.</a:t>
            </a:r>
          </a:p>
          <a:p>
            <a:pPr>
              <a:buNone/>
            </a:pPr>
            <a:r>
              <a:rPr lang="en-US" sz="2400" dirty="0" smtClean="0">
                <a:solidFill>
                  <a:srgbClr val="FFFF00"/>
                </a:solidFill>
              </a:rPr>
              <a:t>	</a:t>
            </a:r>
          </a:p>
        </p:txBody>
      </p:sp>
    </p:spTree>
    <p:extLst>
      <p:ext uri="{BB962C8B-B14F-4D97-AF65-F5344CB8AC3E}">
        <p14:creationId xmlns:p14="http://schemas.microsoft.com/office/powerpoint/2010/main" val="480966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Jewish Perspectives</a:t>
            </a:r>
            <a:endParaRPr lang="en-US" dirty="0"/>
          </a:p>
        </p:txBody>
      </p:sp>
      <p:sp>
        <p:nvSpPr>
          <p:cNvPr id="3" name="Content Placeholder 2"/>
          <p:cNvSpPr>
            <a:spLocks noGrp="1"/>
          </p:cNvSpPr>
          <p:nvPr>
            <p:ph sz="half" idx="1"/>
          </p:nvPr>
        </p:nvSpPr>
        <p:spPr>
          <a:xfrm>
            <a:off x="457200" y="1600200"/>
            <a:ext cx="4038600" cy="5069160"/>
          </a:xfrm>
        </p:spPr>
        <p:txBody>
          <a:bodyPr>
            <a:normAutofit fontScale="62500" lnSpcReduction="20000"/>
          </a:bodyPr>
          <a:lstStyle/>
          <a:p>
            <a:pPr marL="514350" indent="-514350">
              <a:buFont typeface="+mj-lt"/>
              <a:buAutoNum type="arabicPeriod"/>
            </a:pPr>
            <a:endParaRPr lang="en-US" sz="2800" dirty="0" smtClean="0">
              <a:solidFill>
                <a:srgbClr val="FFFF00"/>
              </a:solidFill>
            </a:endParaRPr>
          </a:p>
          <a:p>
            <a:r>
              <a:rPr lang="en-US" sz="3400" dirty="0" smtClean="0">
                <a:solidFill>
                  <a:srgbClr val="FFFF00"/>
                </a:solidFill>
              </a:rPr>
              <a:t>God was present in Auschwitz and called upon his people to survive and to withstand the Nazis (Emil </a:t>
            </a:r>
            <a:r>
              <a:rPr lang="en-US" sz="3400" dirty="0" err="1" smtClean="0">
                <a:solidFill>
                  <a:srgbClr val="FFFF00"/>
                </a:solidFill>
              </a:rPr>
              <a:t>Fackenheim</a:t>
            </a:r>
            <a:r>
              <a:rPr lang="en-US" sz="3400" dirty="0" smtClean="0">
                <a:solidFill>
                  <a:srgbClr val="FFFF00"/>
                </a:solidFill>
              </a:rPr>
              <a:t>). The following should be added to the 613 biblical commandments: it is the duty of the Jew to ensure that Hitler is not victorious.</a:t>
            </a:r>
          </a:p>
          <a:p>
            <a:pPr marL="514350" indent="-514350">
              <a:buFont typeface="+mj-lt"/>
              <a:buAutoNum type="arabicPeriod"/>
            </a:pPr>
            <a:endParaRPr lang="en-US" sz="3400" dirty="0" smtClean="0">
              <a:solidFill>
                <a:srgbClr val="FFFF00"/>
              </a:solidFill>
            </a:endParaRPr>
          </a:p>
          <a:p>
            <a:r>
              <a:rPr lang="en-US" sz="3400" dirty="0" smtClean="0">
                <a:solidFill>
                  <a:srgbClr val="FFFF00"/>
                </a:solidFill>
              </a:rPr>
              <a:t>Should not the existence of God be denied? Does not the </a:t>
            </a:r>
            <a:r>
              <a:rPr lang="en-US" sz="3400" dirty="0" err="1" smtClean="0">
                <a:solidFill>
                  <a:srgbClr val="FFFF00"/>
                </a:solidFill>
              </a:rPr>
              <a:t>Shoah</a:t>
            </a:r>
            <a:r>
              <a:rPr lang="en-US" sz="3400" dirty="0" smtClean="0">
                <a:solidFill>
                  <a:srgbClr val="FFFF00"/>
                </a:solidFill>
              </a:rPr>
              <a:t> prove that Israel is not the elect nation (Richard Rubenstein)? God is dead. Only people can create meaning and value.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2060848"/>
            <a:ext cx="4038600" cy="3888432"/>
          </a:xfrm>
        </p:spPr>
      </p:pic>
    </p:spTree>
    <p:extLst>
      <p:ext uri="{BB962C8B-B14F-4D97-AF65-F5344CB8AC3E}">
        <p14:creationId xmlns:p14="http://schemas.microsoft.com/office/powerpoint/2010/main" val="646372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Jewish Perspectives</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132856"/>
            <a:ext cx="4038600" cy="3096344"/>
          </a:xfrm>
        </p:spPr>
      </p:pic>
      <p:sp>
        <p:nvSpPr>
          <p:cNvPr id="4" name="Content Placeholder 3"/>
          <p:cNvSpPr>
            <a:spLocks noGrp="1"/>
          </p:cNvSpPr>
          <p:nvPr>
            <p:ph sz="half" idx="2"/>
          </p:nvPr>
        </p:nvSpPr>
        <p:spPr>
          <a:xfrm>
            <a:off x="4648200" y="1600200"/>
            <a:ext cx="4038600" cy="4925144"/>
          </a:xfrm>
        </p:spPr>
        <p:txBody>
          <a:bodyPr>
            <a:noAutofit/>
          </a:bodyPr>
          <a:lstStyle/>
          <a:p>
            <a:r>
              <a:rPr lang="en-US" sz="2400" dirty="0" smtClean="0">
                <a:solidFill>
                  <a:srgbClr val="FFFF00"/>
                </a:solidFill>
              </a:rPr>
              <a:t>God was not present in Auschwitz</a:t>
            </a:r>
            <a:r>
              <a:rPr lang="en-US" sz="2400" dirty="0">
                <a:solidFill>
                  <a:srgbClr val="FFFF00"/>
                </a:solidFill>
              </a:rPr>
              <a:t>; </a:t>
            </a:r>
            <a:r>
              <a:rPr lang="en-US" sz="2400" dirty="0" smtClean="0">
                <a:solidFill>
                  <a:srgbClr val="FFFF00"/>
                </a:solidFill>
              </a:rPr>
              <a:t>the voice that was heard was the voice of the devil.</a:t>
            </a:r>
            <a:endParaRPr lang="en-US" sz="2400" dirty="0">
              <a:solidFill>
                <a:srgbClr val="FFFF00"/>
              </a:solidFill>
            </a:endParaRPr>
          </a:p>
          <a:p>
            <a:pPr marL="514350" indent="-514350">
              <a:buFont typeface="+mj-lt"/>
              <a:buAutoNum type="arabicPeriod"/>
            </a:pPr>
            <a:endParaRPr lang="en-US" sz="2400" dirty="0">
              <a:solidFill>
                <a:srgbClr val="FFFF00"/>
              </a:solidFill>
            </a:endParaRPr>
          </a:p>
          <a:p>
            <a:r>
              <a:rPr lang="en-US" sz="2400" dirty="0" smtClean="0">
                <a:solidFill>
                  <a:srgbClr val="FFFF00"/>
                </a:solidFill>
              </a:rPr>
              <a:t>No theological turning-point: </a:t>
            </a:r>
            <a:r>
              <a:rPr lang="en-US" sz="2400" dirty="0">
                <a:solidFill>
                  <a:srgbClr val="FFFF00"/>
                </a:solidFill>
              </a:rPr>
              <a:t>‘Jews find in the Holocaust no new definition of Jewish identity because we need none. Nothing has changed. The tradition endures’ (Jacob </a:t>
            </a:r>
            <a:r>
              <a:rPr lang="en-US" sz="2400" dirty="0" err="1">
                <a:solidFill>
                  <a:srgbClr val="FFFF00"/>
                </a:solidFill>
              </a:rPr>
              <a:t>Neusner</a:t>
            </a:r>
            <a:r>
              <a:rPr lang="en-US" sz="2400" dirty="0">
                <a:solidFill>
                  <a:srgbClr val="FFFF00"/>
                </a:solidFill>
              </a:rPr>
              <a:t>). </a:t>
            </a:r>
          </a:p>
          <a:p>
            <a:pPr>
              <a:buNone/>
            </a:pPr>
            <a:r>
              <a:rPr lang="en-US" sz="2400" dirty="0">
                <a:solidFill>
                  <a:srgbClr val="FFFF00"/>
                </a:solidFill>
              </a:rPr>
              <a:t>	</a:t>
            </a:r>
          </a:p>
          <a:p>
            <a:endParaRPr lang="en-US" sz="2400" dirty="0"/>
          </a:p>
        </p:txBody>
      </p:sp>
    </p:spTree>
    <p:extLst>
      <p:ext uri="{BB962C8B-B14F-4D97-AF65-F5344CB8AC3E}">
        <p14:creationId xmlns:p14="http://schemas.microsoft.com/office/powerpoint/2010/main" val="278028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692696"/>
            <a:ext cx="3454400" cy="23495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7744" y="3042196"/>
            <a:ext cx="3175000" cy="256540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08" y="1484784"/>
            <a:ext cx="4152900" cy="19558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91076" y="3595836"/>
            <a:ext cx="2857500" cy="2857500"/>
          </a:xfrm>
          <a:prstGeom prst="rect">
            <a:avLst/>
          </a:prstGeom>
        </p:spPr>
      </p:pic>
    </p:spTree>
    <p:extLst>
      <p:ext uri="{BB962C8B-B14F-4D97-AF65-F5344CB8AC3E}">
        <p14:creationId xmlns:p14="http://schemas.microsoft.com/office/powerpoint/2010/main" val="858169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Perspectives</a:t>
            </a:r>
            <a:endParaRPr lang="en-US" dirty="0"/>
          </a:p>
        </p:txBody>
      </p:sp>
      <p:sp>
        <p:nvSpPr>
          <p:cNvPr id="3" name="Content Placeholder 2"/>
          <p:cNvSpPr>
            <a:spLocks noGrp="1"/>
          </p:cNvSpPr>
          <p:nvPr>
            <p:ph idx="1"/>
          </p:nvPr>
        </p:nvSpPr>
        <p:spPr/>
        <p:txBody>
          <a:bodyPr/>
          <a:lstStyle/>
          <a:p>
            <a:pPr>
              <a:buNone/>
            </a:pPr>
            <a:r>
              <a:rPr lang="en-US" dirty="0" smtClean="0"/>
              <a:t>	‘Nazism was not a Christian phenomenon. Without the long history of Christian anti-Judaism and Christian violence against Jews, Nazi ideology could not have taken hold nor could it have been carried out…. But Nazism itself was not an inevitable outcome of Christianity’ (</a:t>
            </a:r>
            <a:r>
              <a:rPr lang="en-US" i="1" dirty="0" err="1" smtClean="0"/>
              <a:t>Dabru</a:t>
            </a:r>
            <a:r>
              <a:rPr lang="en-US" i="1" dirty="0" smtClean="0"/>
              <a:t> </a:t>
            </a:r>
            <a:r>
              <a:rPr lang="en-US" i="1" dirty="0" err="1" smtClean="0"/>
              <a:t>Emet</a:t>
            </a:r>
            <a:r>
              <a:rPr lang="en-US" i="1" dirty="0" smtClean="0"/>
              <a:t>, </a:t>
            </a:r>
            <a:r>
              <a:rPr lang="en-US" dirty="0" smtClean="0"/>
              <a:t>2000). </a:t>
            </a:r>
            <a:endParaRPr lang="en-US" dirty="0"/>
          </a:p>
        </p:txBody>
      </p:sp>
    </p:spTree>
    <p:extLst>
      <p:ext uri="{BB962C8B-B14F-4D97-AF65-F5344CB8AC3E}">
        <p14:creationId xmlns:p14="http://schemas.microsoft.com/office/powerpoint/2010/main" val="689152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692696"/>
            <a:ext cx="8229600" cy="5616624"/>
          </a:xfrm>
        </p:spPr>
      </p:pic>
    </p:spTree>
    <p:extLst>
      <p:ext uri="{BB962C8B-B14F-4D97-AF65-F5344CB8AC3E}">
        <p14:creationId xmlns:p14="http://schemas.microsoft.com/office/powerpoint/2010/main" val="542107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Christian Perspectives </a:t>
            </a:r>
            <a:endParaRPr lang="en-US" dirty="0"/>
          </a:p>
        </p:txBody>
      </p:sp>
      <p:sp>
        <p:nvSpPr>
          <p:cNvPr id="3" name="Content Placeholder 2"/>
          <p:cNvSpPr>
            <a:spLocks noGrp="1"/>
          </p:cNvSpPr>
          <p:nvPr>
            <p:ph sz="half" idx="1"/>
          </p:nvPr>
        </p:nvSpPr>
        <p:spPr>
          <a:xfrm>
            <a:off x="457200" y="1772816"/>
            <a:ext cx="4038600" cy="4353347"/>
          </a:xfrm>
        </p:spPr>
        <p:txBody>
          <a:bodyPr>
            <a:normAutofit fontScale="77500" lnSpcReduction="20000"/>
          </a:bodyPr>
          <a:lstStyle/>
          <a:p>
            <a:r>
              <a:rPr lang="en-US" dirty="0" smtClean="0"/>
              <a:t>Is the belief in an omnipotent God not inconsistent given that God failed to intervene in Auschwitz?</a:t>
            </a:r>
          </a:p>
          <a:p>
            <a:endParaRPr lang="en-US" dirty="0" smtClean="0"/>
          </a:p>
          <a:p>
            <a:r>
              <a:rPr lang="en-US" dirty="0" smtClean="0"/>
              <a:t>Did God suffer with his people? This became the view after the </a:t>
            </a:r>
            <a:r>
              <a:rPr lang="en-US" dirty="0" err="1" smtClean="0"/>
              <a:t>Shoah</a:t>
            </a:r>
            <a:r>
              <a:rPr lang="en-US" dirty="0" smtClean="0"/>
              <a:t> and the experience of Jews in the concentration camps. See especially Jürgen </a:t>
            </a:r>
            <a:r>
              <a:rPr lang="en-US" dirty="0" err="1" smtClean="0"/>
              <a:t>Moltmann</a:t>
            </a:r>
            <a:r>
              <a:rPr lang="en-US" dirty="0" smtClean="0"/>
              <a:t>, </a:t>
            </a:r>
            <a:r>
              <a:rPr lang="en-US" i="1" dirty="0" smtClean="0"/>
              <a:t>The Crucified </a:t>
            </a:r>
            <a:r>
              <a:rPr lang="en-US" dirty="0" smtClean="0"/>
              <a:t>God (1974): God suffers in every disaster that befalls his children.</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0072" y="1772816"/>
            <a:ext cx="2828726" cy="4525963"/>
          </a:xfrm>
        </p:spPr>
      </p:pic>
    </p:spTree>
    <p:extLst>
      <p:ext uri="{BB962C8B-B14F-4D97-AF65-F5344CB8AC3E}">
        <p14:creationId xmlns:p14="http://schemas.microsoft.com/office/powerpoint/2010/main" val="216405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Second Vatican Council </a:t>
            </a:r>
            <a:br>
              <a:rPr lang="en-US" dirty="0" smtClean="0"/>
            </a:b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Reassessment of the attitude of the Church to the Jewish people.</a:t>
            </a:r>
          </a:p>
          <a:p>
            <a:r>
              <a:rPr lang="en-US" dirty="0" smtClean="0"/>
              <a:t>Pope John XXIII (1881-1963).</a:t>
            </a:r>
          </a:p>
          <a:p>
            <a:r>
              <a:rPr lang="en-US" dirty="0" smtClean="0"/>
              <a:t>Abraham Joshua </a:t>
            </a:r>
            <a:r>
              <a:rPr lang="en-US" dirty="0" err="1" smtClean="0"/>
              <a:t>Heschel</a:t>
            </a:r>
            <a:r>
              <a:rPr lang="en-US" dirty="0" smtClean="0"/>
              <a:t> (1907-1972) and Jules Isaac (1877-1963).</a:t>
            </a:r>
            <a:endParaRPr lang="en-US" dirty="0"/>
          </a:p>
        </p:txBody>
      </p:sp>
      <p:sp>
        <p:nvSpPr>
          <p:cNvPr id="4" name="Content Placeholder 3"/>
          <p:cNvSpPr>
            <a:spLocks noGrp="1"/>
          </p:cNvSpPr>
          <p:nvPr>
            <p:ph sz="half" idx="2"/>
          </p:nvPr>
        </p:nvSpPr>
        <p:spPr/>
        <p:txBody>
          <a:bodyPr>
            <a:normAutofit fontScale="92500" lnSpcReduction="10000"/>
          </a:bodyPr>
          <a:lstStyle/>
          <a:p>
            <a:r>
              <a:rPr lang="en-US" i="1" dirty="0" smtClean="0"/>
              <a:t>Nostra </a:t>
            </a:r>
            <a:r>
              <a:rPr lang="en-US" i="1" dirty="0" err="1" smtClean="0"/>
              <a:t>Aetate</a:t>
            </a:r>
            <a:r>
              <a:rPr lang="en-US" i="1" dirty="0" smtClean="0"/>
              <a:t> </a:t>
            </a:r>
            <a:r>
              <a:rPr lang="en-US" dirty="0" smtClean="0"/>
              <a:t>(‘In our Time’, 1965): condemnation of anti-Semitism, eradication of anti-Judaism, acknowledgement of the value of Judaism.</a:t>
            </a:r>
            <a:endParaRPr lang="en-US" i="1" dirty="0" smtClean="0"/>
          </a:p>
          <a:p>
            <a:r>
              <a:rPr lang="en-US" dirty="0" smtClean="0"/>
              <a:t>Pope John Paul II (1920-2005): call for the Catholic Church to acknowledge the existence of Israel (1994).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Covenant</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The old covenant and the new covenant? Who is the ‘true Israel’?</a:t>
            </a:r>
          </a:p>
          <a:p>
            <a:pPr>
              <a:buNone/>
            </a:pPr>
            <a:endParaRPr lang="en-US" dirty="0" smtClean="0"/>
          </a:p>
          <a:p>
            <a:pPr>
              <a:buNone/>
            </a:pPr>
            <a:r>
              <a:rPr lang="en-US" dirty="0" smtClean="0"/>
              <a:t>	Covenant (</a:t>
            </a:r>
            <a:r>
              <a:rPr lang="en-US" i="1" dirty="0" err="1" smtClean="0"/>
              <a:t>berith</a:t>
            </a:r>
            <a:r>
              <a:rPr lang="en-US" i="1" dirty="0" smtClean="0"/>
              <a:t>)</a:t>
            </a:r>
            <a:r>
              <a:rPr lang="en-US" dirty="0" smtClean="0"/>
              <a:t>: God establishes a relationship with his people; they are to behave as covenantal partners. It is an agreement based on relationship.</a:t>
            </a:r>
          </a:p>
          <a:p>
            <a:pPr>
              <a:buNone/>
            </a:pPr>
            <a:r>
              <a:rPr lang="en-US" dirty="0" smtClean="0"/>
              <a:t>	For Christians God establishes a new covenant on the basis of the death and resurrection of Jesus. Christians are the elect people of God. </a:t>
            </a:r>
            <a:endParaRPr lang="en-US" dirty="0"/>
          </a:p>
        </p:txBody>
      </p:sp>
      <p:sp>
        <p:nvSpPr>
          <p:cNvPr id="4" name="Text Placeholder 3"/>
          <p:cNvSpPr>
            <a:spLocks noGrp="1"/>
          </p:cNvSpPr>
          <p:nvPr>
            <p:ph type="body" sz="half" idx="2"/>
          </p:nvPr>
        </p:nvSpPr>
        <p:spPr/>
        <p:txBody>
          <a:bodyPr/>
          <a:lstStyle/>
          <a:p>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35101"/>
            <a:ext cx="3117850" cy="4691062"/>
          </a:xfrm>
          <a:prstGeom prst="rect">
            <a:avLst/>
          </a:prstGeom>
        </p:spPr>
      </p:pic>
    </p:spTree>
    <p:extLst>
      <p:ext uri="{BB962C8B-B14F-4D97-AF65-F5344CB8AC3E}">
        <p14:creationId xmlns:p14="http://schemas.microsoft.com/office/powerpoint/2010/main" val="1550382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Covenant: </a:t>
            </a:r>
            <a:br>
              <a:rPr lang="en-US" dirty="0" smtClean="0"/>
            </a:br>
            <a:r>
              <a:rPr lang="en-US" dirty="0" smtClean="0"/>
              <a:t>Jewish-Christian Perspectives</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One covenant (one people) comprising of Jews and Christians. God continues to reveal himself in and  through modern Judaism; Jesus Christ gives Gentiles the opportunity to establish a relationship with the God of Abraham.</a:t>
            </a:r>
          </a:p>
          <a:p>
            <a:pPr>
              <a:buNone/>
            </a:pPr>
            <a:r>
              <a:rPr lang="en-US" dirty="0" smtClean="0"/>
              <a:t>	Not all expectations have been fulfilled in Christ. </a:t>
            </a:r>
          </a:p>
          <a:p>
            <a:pPr>
              <a:buNone/>
            </a:pPr>
            <a:r>
              <a:rPr lang="en-US" dirty="0" smtClean="0"/>
              <a:t>	</a:t>
            </a:r>
            <a:endParaRPr lang="en-US" dirty="0"/>
          </a:p>
        </p:txBody>
      </p:sp>
    </p:spTree>
    <p:extLst>
      <p:ext uri="{BB962C8B-B14F-4D97-AF65-F5344CB8AC3E}">
        <p14:creationId xmlns:p14="http://schemas.microsoft.com/office/powerpoint/2010/main" val="1997406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Covenant: </a:t>
            </a:r>
            <a:br>
              <a:rPr lang="en-US" dirty="0" smtClean="0"/>
            </a:br>
            <a:r>
              <a:rPr lang="en-US" dirty="0" smtClean="0"/>
              <a:t>Jewish-Christian Perspectives</a:t>
            </a:r>
            <a:endParaRPr lang="en-US" dirty="0"/>
          </a:p>
        </p:txBody>
      </p:sp>
      <p:sp>
        <p:nvSpPr>
          <p:cNvPr id="3" name="Content Placeholder 2"/>
          <p:cNvSpPr>
            <a:spLocks noGrp="1"/>
          </p:cNvSpPr>
          <p:nvPr>
            <p:ph sz="half" idx="1"/>
          </p:nvPr>
        </p:nvSpPr>
        <p:spPr/>
        <p:txBody>
          <a:bodyPr>
            <a:normAutofit/>
          </a:bodyPr>
          <a:lstStyle/>
          <a:p>
            <a:pPr>
              <a:buNone/>
            </a:pPr>
            <a:r>
              <a:rPr lang="en-US" dirty="0" smtClean="0"/>
              <a:t>	Two covenants (people) side by side – Sinai and Calvary – and they are of equal value.</a:t>
            </a:r>
          </a:p>
          <a:p>
            <a:pPr>
              <a:buNone/>
            </a:pPr>
            <a:r>
              <a:rPr lang="en-US" dirty="0" smtClean="0"/>
              <a:t>	Franz </a:t>
            </a:r>
            <a:r>
              <a:rPr lang="en-US" dirty="0" err="1" smtClean="0"/>
              <a:t>Rosenzweig</a:t>
            </a:r>
            <a:r>
              <a:rPr lang="en-US" dirty="0" smtClean="0"/>
              <a:t>: God reveals himself to Jews and to Christians.</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772816"/>
            <a:ext cx="2880320" cy="4353347"/>
          </a:xfrm>
        </p:spPr>
      </p:pic>
    </p:spTree>
    <p:extLst>
      <p:ext uri="{BB962C8B-B14F-4D97-AF65-F5344CB8AC3E}">
        <p14:creationId xmlns:p14="http://schemas.microsoft.com/office/powerpoint/2010/main" val="18636616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Deicide</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Auschwitz was the response of the Nazis to Jewish deicide. ‘The Holocaust was God’s vengeance and retribution because they rejected Christ and crucified him; they cannot blame anyone other than themselves’ (The Evangelical Church of Germany).</a:t>
            </a:r>
          </a:p>
          <a:p>
            <a:r>
              <a:rPr lang="en-US" dirty="0" smtClean="0"/>
              <a:t>The Jews of the present should not be blamed for the failings of their past fathers (what about the responsibility of the Romans according to the gospel narratives?). This is the emphasis in the </a:t>
            </a:r>
            <a:r>
              <a:rPr lang="en-US" i="1" dirty="0" smtClean="0"/>
              <a:t>Nostra </a:t>
            </a:r>
            <a:r>
              <a:rPr lang="en-US" i="1" dirty="0" err="1" smtClean="0"/>
              <a:t>aetate</a:t>
            </a:r>
            <a:r>
              <a:rPr lang="en-US" i="1" dirty="0" smtClean="0"/>
              <a:t>.</a:t>
            </a:r>
          </a:p>
          <a:p>
            <a:endParaRPr lang="en-US" dirty="0" smtClean="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2204864"/>
            <a:ext cx="3390900" cy="2400300"/>
          </a:xfrm>
        </p:spPr>
      </p:pic>
    </p:spTree>
    <p:extLst>
      <p:ext uri="{BB962C8B-B14F-4D97-AF65-F5344CB8AC3E}">
        <p14:creationId xmlns:p14="http://schemas.microsoft.com/office/powerpoint/2010/main" val="20609199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Mission</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Incorporation of the Jews in the missionary work of the Church, but without giving them particular attention.</a:t>
            </a:r>
          </a:p>
          <a:p>
            <a:r>
              <a:rPr lang="en-US" dirty="0" smtClean="0"/>
              <a:t>Others suppose that the focus should be on the Jews because a) theirs is a dead religion; b) the conversion of the Jews will promote the second coming of the Messiah; c) the only way for them to receive forgiveness.</a:t>
            </a:r>
          </a:p>
          <a:p>
            <a:r>
              <a:rPr lang="en-US" dirty="0" smtClean="0"/>
              <a:t>However, not all the Protestant churches embrace this view. The two religions can exist side by side without being fused together.</a:t>
            </a:r>
            <a:endParaRPr lang="en-US" dirty="0"/>
          </a:p>
        </p:txBody>
      </p:sp>
    </p:spTree>
    <p:extLst>
      <p:ext uri="{BB962C8B-B14F-4D97-AF65-F5344CB8AC3E}">
        <p14:creationId xmlns:p14="http://schemas.microsoft.com/office/powerpoint/2010/main" val="1719639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400</TotalTime>
  <Words>828</Words>
  <Application>Microsoft Macintosh PowerPoint</Application>
  <PresentationFormat>On-screen Show (4:3)</PresentationFormat>
  <Paragraphs>90</Paragraphs>
  <Slides>22</Slides>
  <Notes>1</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Judaism: Texts and Traditions</vt:lpstr>
      <vt:lpstr>Questions Raised after the Shoah</vt:lpstr>
      <vt:lpstr>After the Shoah</vt:lpstr>
      <vt:lpstr>Developments within Christianity</vt:lpstr>
      <vt:lpstr>Developments within Christianity</vt:lpstr>
      <vt:lpstr>Developments within Judaism</vt:lpstr>
      <vt:lpstr>Jewish Questions after the Shoah</vt:lpstr>
      <vt:lpstr>PowerPoint Presentation</vt:lpstr>
      <vt:lpstr>Theological Implications</vt:lpstr>
      <vt:lpstr>The Nature of God:  Jewish Perspectives</vt:lpstr>
      <vt:lpstr>The Nature of God:  Jewish Perspectives</vt:lpstr>
      <vt:lpstr>The Nature of God:  Jewish Perspectives</vt:lpstr>
      <vt:lpstr>PowerPoint Presentation</vt:lpstr>
      <vt:lpstr>Jewish Perspectives</vt:lpstr>
      <vt:lpstr>PowerPoint Presentation</vt:lpstr>
      <vt:lpstr>The Nature of God:  Christian Perspectives </vt:lpstr>
      <vt:lpstr>Second Vatican Council  </vt:lpstr>
      <vt:lpstr>The Covenant</vt:lpstr>
      <vt:lpstr>The Covenant:  Jewish-Christian Perspectives</vt:lpstr>
      <vt:lpstr>The Covenant:  Jewish-Christian Perspectives</vt:lpstr>
      <vt:lpstr>Deicide</vt:lpstr>
      <vt:lpstr>Mission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Judaism</dc:title>
  <dc:creator>Catrin Williams</dc:creator>
  <cp:lastModifiedBy>Catrin Haf Williams</cp:lastModifiedBy>
  <cp:revision>24</cp:revision>
  <dcterms:created xsi:type="dcterms:W3CDTF">2013-12-09T10:44:27Z</dcterms:created>
  <dcterms:modified xsi:type="dcterms:W3CDTF">2018-11-13T11:12:48Z</dcterms:modified>
</cp:coreProperties>
</file>