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5"/>
  </p:notes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7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31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Lecture </a:t>
            </a:r>
            <a:r>
              <a:rPr lang="en-GB" dirty="0"/>
              <a:t>8</a:t>
            </a:r>
            <a:endParaRPr lang="en-GB" dirty="0" smtClean="0"/>
          </a:p>
          <a:p>
            <a:r>
              <a:rPr lang="en-GB" dirty="0" smtClean="0"/>
              <a:t>Choosing a layout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Basic steps in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you present your data depends on </a:t>
            </a:r>
          </a:p>
          <a:p>
            <a:pPr lvl="1"/>
            <a:r>
              <a:rPr lang="en-GB" dirty="0" smtClean="0"/>
              <a:t>What you are trying to say</a:t>
            </a:r>
          </a:p>
          <a:p>
            <a:pPr lvl="1"/>
            <a:r>
              <a:rPr lang="en-GB" dirty="0" smtClean="0"/>
              <a:t>To whom you are trying to say it</a:t>
            </a:r>
          </a:p>
          <a:p>
            <a:pPr lvl="1"/>
            <a:endParaRPr lang="en-GB" dirty="0"/>
          </a:p>
          <a:p>
            <a:r>
              <a:rPr lang="en-GB" dirty="0" smtClean="0"/>
              <a:t>There are 3 fundamental steps in the design process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Determine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Select the best means to display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Design the  display to show the information </a:t>
            </a:r>
            <a:r>
              <a:rPr lang="en-GB" b="1" dirty="0" smtClean="0"/>
              <a:t>simply</a:t>
            </a:r>
            <a:r>
              <a:rPr lang="en-GB" dirty="0" smtClean="0"/>
              <a:t>, </a:t>
            </a:r>
            <a:r>
              <a:rPr lang="en-GB" b="1" dirty="0" smtClean="0"/>
              <a:t>clearly</a:t>
            </a:r>
            <a:r>
              <a:rPr lang="en-GB" dirty="0" smtClean="0"/>
              <a:t> and </a:t>
            </a:r>
            <a:r>
              <a:rPr lang="en-GB" b="1" dirty="0" smtClean="0"/>
              <a:t>accurately</a:t>
            </a:r>
            <a:endParaRPr lang="en-GB" dirty="0" smtClean="0"/>
          </a:p>
          <a:p>
            <a:pPr marL="925830" lvl="1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76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Determining your message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message is normally closely related to your aim and objectives</a:t>
            </a:r>
          </a:p>
          <a:p>
            <a:pPr lvl="1"/>
            <a:r>
              <a:rPr lang="en-GB" dirty="0" smtClean="0"/>
              <a:t>The objectives are the things that you intend to do/show to meet your aim</a:t>
            </a:r>
          </a:p>
          <a:p>
            <a:r>
              <a:rPr lang="en-GB" dirty="0" smtClean="0"/>
              <a:t>Objectives are often of the forms</a:t>
            </a:r>
          </a:p>
          <a:p>
            <a:pPr lvl="1"/>
            <a:r>
              <a:rPr lang="en-GB" i="1" dirty="0" smtClean="0"/>
              <a:t>Identify a relationship between…</a:t>
            </a:r>
          </a:p>
          <a:p>
            <a:pPr lvl="1"/>
            <a:r>
              <a:rPr lang="en-GB" i="1" dirty="0" smtClean="0"/>
              <a:t>Compare the responses of…</a:t>
            </a:r>
          </a:p>
          <a:p>
            <a:pPr lvl="1"/>
            <a:r>
              <a:rPr lang="en-GB" i="1" dirty="0"/>
              <a:t>M</a:t>
            </a:r>
            <a:r>
              <a:rPr lang="en-GB" i="1" dirty="0" smtClean="0"/>
              <a:t>easure the performance of…</a:t>
            </a:r>
          </a:p>
          <a:p>
            <a:r>
              <a:rPr lang="en-GB" dirty="0" smtClean="0"/>
              <a:t>The data presentation is therefore likely to show</a:t>
            </a:r>
          </a:p>
          <a:p>
            <a:pPr lvl="1"/>
            <a:r>
              <a:rPr lang="en-GB" dirty="0" smtClean="0"/>
              <a:t>Relationships</a:t>
            </a:r>
          </a:p>
          <a:p>
            <a:pPr lvl="1"/>
            <a:r>
              <a:rPr lang="en-GB" dirty="0" smtClean="0"/>
              <a:t>Comparisons</a:t>
            </a:r>
            <a:endParaRPr lang="en-GB" dirty="0"/>
          </a:p>
          <a:p>
            <a:pPr lvl="1"/>
            <a:r>
              <a:rPr lang="en-GB" dirty="0" smtClean="0"/>
              <a:t>Measurements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872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Selecting the display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main forms of data display within technical reports and papers</a:t>
            </a:r>
          </a:p>
          <a:p>
            <a:pPr lvl="1"/>
            <a:r>
              <a:rPr lang="en-GB" dirty="0" smtClean="0"/>
              <a:t>Tables</a:t>
            </a:r>
          </a:p>
          <a:p>
            <a:pPr lvl="1"/>
            <a:r>
              <a:rPr lang="en-GB" dirty="0" smtClean="0"/>
              <a:t>Graphs</a:t>
            </a:r>
          </a:p>
          <a:p>
            <a:endParaRPr lang="en-GB" dirty="0"/>
          </a:p>
          <a:p>
            <a:r>
              <a:rPr lang="en-GB" dirty="0" smtClean="0"/>
              <a:t>These are </a:t>
            </a:r>
            <a:r>
              <a:rPr lang="en-GB" b="1" dirty="0" smtClean="0"/>
              <a:t>not</a:t>
            </a:r>
            <a:r>
              <a:rPr lang="en-GB" dirty="0" smtClean="0"/>
              <a:t> interchangeable</a:t>
            </a:r>
          </a:p>
          <a:p>
            <a:endParaRPr lang="en-GB" dirty="0"/>
          </a:p>
          <a:p>
            <a:r>
              <a:rPr lang="en-GB" dirty="0" smtClean="0"/>
              <a:t>‘Graphs’ includes a wide range of displays including (but not limited to!) classic histograms and line graphs</a:t>
            </a:r>
          </a:p>
          <a:p>
            <a:pPr lvl="1"/>
            <a:r>
              <a:rPr lang="en-GB" dirty="0" smtClean="0"/>
              <a:t>We’ve seen these before in earlier lectures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289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 smtClean="0"/>
              <a:t>Use tables when:</a:t>
            </a:r>
          </a:p>
          <a:p>
            <a:r>
              <a:rPr lang="en-GB" dirty="0" smtClean="0"/>
              <a:t>The display will be used to look up individual values</a:t>
            </a:r>
          </a:p>
          <a:p>
            <a:r>
              <a:rPr lang="en-GB" dirty="0" smtClean="0"/>
              <a:t>The display will only be used to compare individual values rather than whole series of values</a:t>
            </a:r>
          </a:p>
          <a:p>
            <a:r>
              <a:rPr lang="en-GB" dirty="0" smtClean="0"/>
              <a:t>Precise values are required</a:t>
            </a:r>
          </a:p>
          <a:p>
            <a:r>
              <a:rPr lang="en-GB" dirty="0" smtClean="0"/>
              <a:t>Values involve more than one unit of measurement</a:t>
            </a:r>
          </a:p>
          <a:p>
            <a:r>
              <a:rPr lang="en-GB" dirty="0" smtClean="0"/>
              <a:t>Values must be presented at various levels of aggregation (e.g. summary and detail)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399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Graphs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 smtClean="0"/>
              <a:t>Use graphs when:</a:t>
            </a:r>
          </a:p>
          <a:p>
            <a:r>
              <a:rPr lang="en-GB" dirty="0" smtClean="0"/>
              <a:t>The message in contained in patterns, trends and exceptions</a:t>
            </a:r>
          </a:p>
          <a:p>
            <a:r>
              <a:rPr lang="en-GB" dirty="0" smtClean="0"/>
              <a:t>Entire series must be seen as a whole</a:t>
            </a:r>
          </a:p>
          <a:p>
            <a:r>
              <a:rPr lang="en-GB" dirty="0" smtClean="0"/>
              <a:t>Entire series must be compared with each other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68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Tables are used to communicate lists of quantitative information</a:t>
            </a:r>
          </a:p>
          <a:p>
            <a:r>
              <a:rPr lang="en-GB" dirty="0" smtClean="0"/>
              <a:t>Tables consist of two components</a:t>
            </a:r>
          </a:p>
          <a:p>
            <a:pPr lvl="1"/>
            <a:r>
              <a:rPr lang="en-GB" dirty="0" smtClean="0"/>
              <a:t>Information components</a:t>
            </a:r>
          </a:p>
          <a:p>
            <a:pPr lvl="2"/>
            <a:r>
              <a:rPr lang="en-GB" dirty="0" smtClean="0"/>
              <a:t>Categorical labels</a:t>
            </a:r>
          </a:p>
          <a:p>
            <a:pPr lvl="2"/>
            <a:r>
              <a:rPr lang="en-GB" dirty="0" smtClean="0"/>
              <a:t>Quantitative values</a:t>
            </a:r>
          </a:p>
          <a:p>
            <a:pPr lvl="2"/>
            <a:r>
              <a:rPr lang="en-GB" dirty="0" smtClean="0"/>
              <a:t>Complementary text</a:t>
            </a:r>
          </a:p>
          <a:p>
            <a:pPr lvl="1"/>
            <a:r>
              <a:rPr lang="en-GB" dirty="0" smtClean="0"/>
              <a:t>Support components</a:t>
            </a:r>
          </a:p>
          <a:p>
            <a:pPr lvl="2"/>
            <a:r>
              <a:rPr lang="en-GB" dirty="0" smtClean="0"/>
              <a:t>White space</a:t>
            </a:r>
          </a:p>
          <a:p>
            <a:pPr lvl="2"/>
            <a:r>
              <a:rPr lang="en-GB" dirty="0" smtClean="0"/>
              <a:t>Rules and grids</a:t>
            </a:r>
          </a:p>
          <a:p>
            <a:pPr lvl="2"/>
            <a:r>
              <a:rPr lang="en-GB" dirty="0" smtClean="0"/>
              <a:t>Fill colours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760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 I – with lines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360585"/>
              </p:ext>
            </p:extLst>
          </p:nvPr>
        </p:nvGraphicFramePr>
        <p:xfrm>
          <a:off x="457200" y="1221968"/>
          <a:ext cx="8229600" cy="4348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Phase</a:t>
                      </a:r>
                      <a:r>
                        <a:rPr lang="en-GB" baseline="0" dirty="0" smtClean="0"/>
                        <a:t> average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26.0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26.3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25.0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694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 I - white space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760282"/>
              </p:ext>
            </p:extLst>
          </p:nvPr>
        </p:nvGraphicFramePr>
        <p:xfrm>
          <a:off x="457200" y="1221968"/>
          <a:ext cx="8229600" cy="4348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Phase</a:t>
                      </a:r>
                      <a:r>
                        <a:rPr lang="en-GB" baseline="0" dirty="0" smtClean="0"/>
                        <a:t> average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26.0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26.3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25.0</a:t>
                      </a:r>
                      <a:endParaRPr lang="en-GB" b="0" dirty="0"/>
                    </a:p>
                  </a:txBody>
                  <a:tcPr anchor="ctr" anchorCtr="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241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 I – MS ‘standard’ colouring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5362315"/>
              </p:ext>
            </p:extLst>
          </p:nvPr>
        </p:nvGraphicFramePr>
        <p:xfrm>
          <a:off x="457200" y="1221968"/>
          <a:ext cx="8229600" cy="43484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Phase</a:t>
                      </a:r>
                      <a:r>
                        <a:rPr lang="en-GB" baseline="0" dirty="0" smtClean="0"/>
                        <a:t> average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26.0</a:t>
                      </a:r>
                      <a:endParaRPr lang="en-GB" b="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26.3</a:t>
                      </a:r>
                      <a:endParaRPr lang="en-GB" b="0" dirty="0"/>
                    </a:p>
                  </a:txBody>
                  <a:tcPr anchor="ctr" anchorCtr="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 smtClean="0"/>
                        <a:t>25.0</a:t>
                      </a:r>
                      <a:endParaRPr lang="en-GB" b="0" dirty="0"/>
                    </a:p>
                  </a:txBody>
                  <a:tcPr anchor="ctr" anchorCtr="1"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241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 I - combined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171520"/>
              </p:ext>
            </p:extLst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 smtClean="0"/>
                        <a:t>Config</a:t>
                      </a:r>
                      <a:r>
                        <a:rPr lang="en-GB" b="1" dirty="0" smtClean="0"/>
                        <a:t>.</a:t>
                      </a:r>
                      <a:r>
                        <a:rPr lang="en-GB" b="1" baseline="0" dirty="0" smtClean="0"/>
                        <a:t> 1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 smtClean="0"/>
                        <a:t>Config</a:t>
                      </a:r>
                      <a:r>
                        <a:rPr lang="en-GB" b="1" dirty="0" smtClean="0"/>
                        <a:t>. 2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 smtClean="0"/>
                        <a:t>Config</a:t>
                      </a:r>
                      <a:r>
                        <a:rPr lang="en-GB" b="1" dirty="0" smtClean="0"/>
                        <a:t>. 3</a:t>
                      </a:r>
                      <a:endParaRPr lang="en-GB" b="1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DBED3"/>
                    </a:solidFill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Phase</a:t>
                      </a:r>
                      <a:r>
                        <a:rPr lang="en-GB" b="1" baseline="0" dirty="0" smtClean="0"/>
                        <a:t> average</a:t>
                      </a:r>
                      <a:endParaRPr lang="en-GB" b="1" dirty="0" smtClean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26.0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26.3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25.0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2417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 I – with varied lines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4292310"/>
              </p:ext>
            </p:extLst>
          </p:nvPr>
        </p:nvGraphicFramePr>
        <p:xfrm>
          <a:off x="457200" y="1221968"/>
          <a:ext cx="8229600" cy="4079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4480"/>
                <a:gridCol w="1512168"/>
                <a:gridCol w="1872208"/>
                <a:gridCol w="1800200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Config</a:t>
                      </a:r>
                      <a:r>
                        <a:rPr lang="en-GB" dirty="0" smtClean="0"/>
                        <a:t>.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Phase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Running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Shutdown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Phase</a:t>
                      </a:r>
                      <a:r>
                        <a:rPr lang="en-GB" b="1" baseline="0" dirty="0" smtClean="0"/>
                        <a:t> average</a:t>
                      </a:r>
                      <a:endParaRPr lang="en-GB" b="1" dirty="0" smtClean="0"/>
                    </a:p>
                  </a:txBody>
                  <a:tcPr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26.0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26.3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25.0</a:t>
                      </a:r>
                      <a:endParaRPr lang="en-GB" b="1" dirty="0"/>
                    </a:p>
                  </a:txBody>
                  <a:tcPr anchor="ctr" anchorCtr="1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4238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8A42-0F1F-4575-A884-26A6CBB8C26B}" type="slidenum">
              <a:rPr lang="en-GB"/>
              <a:pPr/>
              <a:t>13</a:t>
            </a:fld>
            <a:endParaRPr lang="en-GB"/>
          </a:p>
        </p:txBody>
      </p:sp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Graphs</a:t>
            </a:r>
            <a:endParaRPr lang="en-US" dirty="0"/>
          </a:p>
        </p:txBody>
      </p:sp>
      <p:sp>
        <p:nvSpPr>
          <p:cNvPr id="225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052736"/>
            <a:ext cx="8229600" cy="532859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Selecting graphs is more complicated, given that there are often more variables to be shown</a:t>
            </a:r>
          </a:p>
          <a:p>
            <a:pPr>
              <a:lnSpc>
                <a:spcPct val="90000"/>
              </a:lnSpc>
            </a:pPr>
            <a:endParaRPr lang="en-GB" sz="800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There are many different types of graph that can be used, but the really useful ones can be divided into 4 types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Point graphs (e.g. scatterplots)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Line graphs (e.g. continuous lines, lines through points)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Bar charts (horizontal or vertical)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Box charts (e.g. boxplots, horizontal or vertical)</a:t>
            </a:r>
          </a:p>
          <a:p>
            <a:pPr>
              <a:lnSpc>
                <a:spcPct val="90000"/>
              </a:lnSpc>
            </a:pPr>
            <a:endParaRPr lang="en-GB" sz="800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Each of the types has more than one use</a:t>
            </a:r>
          </a:p>
        </p:txBody>
      </p:sp>
    </p:spTree>
    <p:extLst>
      <p:ext uri="{BB962C8B-B14F-4D97-AF65-F5344CB8AC3E}">
        <p14:creationId xmlns:p14="http://schemas.microsoft.com/office/powerpoint/2010/main" val="3303305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4 graph types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1259632" y="1124744"/>
            <a:ext cx="3312368" cy="2520280"/>
            <a:chOff x="683568" y="980728"/>
            <a:chExt cx="3312368" cy="2520280"/>
          </a:xfrm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97126"/>
              <a:ext cx="13051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Scatterplot</a:t>
              </a:r>
              <a:endParaRPr lang="en-GB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1259632" y="3645024"/>
            <a:ext cx="3312368" cy="2520280"/>
            <a:chOff x="683568" y="3501008"/>
            <a:chExt cx="3312368" cy="2520280"/>
          </a:xfrm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6" y="5651956"/>
              <a:ext cx="12907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Line graph</a:t>
              </a:r>
              <a:endParaRPr lang="en-GB" dirty="0"/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4572000" y="1124744"/>
            <a:ext cx="3312368" cy="2520280"/>
            <a:chOff x="3995936" y="980728"/>
            <a:chExt cx="3312368" cy="2520280"/>
          </a:xfrm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106902"/>
              <a:ext cx="10775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Barchart</a:t>
              </a:r>
              <a:endParaRPr lang="en-GB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4572000" y="3645024"/>
            <a:ext cx="3312368" cy="2520280"/>
            <a:chOff x="3995936" y="3501008"/>
            <a:chExt cx="3312368" cy="2520280"/>
          </a:xfrm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2" y="5651956"/>
              <a:ext cx="97975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Boxplot</a:t>
              </a:r>
              <a:endParaRPr lang="en-GB" dirty="0"/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20146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Time series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/>
          <a:lstStyle/>
          <a:p>
            <a:r>
              <a:rPr lang="en-GB" dirty="0" smtClean="0"/>
              <a:t>Time series show how something changed over a period of time</a:t>
            </a:r>
          </a:p>
          <a:p>
            <a:pPr lvl="1"/>
            <a:r>
              <a:rPr lang="en-GB" dirty="0" smtClean="0"/>
              <a:t>Line graphs and bar charts are good, and can be used with multiple attributes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 smtClean="0"/>
              <a:t>Scatterplots should only be used if you’re calculating a trend</a:t>
            </a:r>
          </a:p>
          <a:p>
            <a:pPr lvl="1"/>
            <a:r>
              <a:rPr lang="en-GB" dirty="0" smtClean="0"/>
              <a:t>Boxplots should be only be used to show how a distribution varies over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6088833" y="980728"/>
            <a:ext cx="1840369" cy="1269722"/>
            <a:chOff x="683568" y="980728"/>
            <a:chExt cx="3312368" cy="2614134"/>
          </a:xfrm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56253"/>
              <a:ext cx="1555671" cy="538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/>
                <a:t>Scatterplot</a:t>
              </a:r>
              <a:endParaRPr lang="en-GB" sz="1050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7" y="5527891"/>
              <a:ext cx="1437382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Line graph</a:t>
              </a:r>
              <a:endParaRPr lang="en-GB" sz="1000" dirty="0"/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043530"/>
              <a:ext cx="1223880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/>
                <a:t>Barchart</a:t>
              </a:r>
              <a:endParaRPr lang="en-GB" sz="1000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3" y="5563890"/>
              <a:ext cx="1125785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Boxplot</a:t>
              </a:r>
              <a:endParaRPr lang="en-GB" sz="1000" dirty="0"/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490839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875835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5347103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124744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1289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/>
          <a:lstStyle/>
          <a:p>
            <a:r>
              <a:rPr lang="en-GB" dirty="0" smtClean="0"/>
              <a:t>Values are ordered by size (ascending or descending)</a:t>
            </a:r>
          </a:p>
          <a:p>
            <a:pPr lvl="1"/>
            <a:r>
              <a:rPr lang="en-GB" dirty="0" smtClean="0"/>
              <a:t>Bar charts are good 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/>
              <a:t>Scatterplots are good when the quantitative scale does not start at zero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 smtClean="0"/>
              <a:t>Boxplots should only be used when displaying a ranked set of dispersions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6088833" y="980728"/>
            <a:ext cx="1840369" cy="1269722"/>
            <a:chOff x="683568" y="980728"/>
            <a:chExt cx="3312368" cy="2614134"/>
          </a:xfrm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56253"/>
              <a:ext cx="1555671" cy="538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/>
                <a:t>Scatterplot</a:t>
              </a:r>
              <a:endParaRPr lang="en-GB" sz="1050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7" y="5527891"/>
              <a:ext cx="1437382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Line graph</a:t>
              </a:r>
              <a:endParaRPr lang="en-GB" sz="1000" dirty="0"/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043530"/>
              <a:ext cx="1223880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/>
                <a:t>Barchart</a:t>
              </a:r>
              <a:endParaRPr lang="en-GB" sz="1000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3" y="5563890"/>
              <a:ext cx="1125785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Boxplot</a:t>
              </a:r>
              <a:endParaRPr lang="en-GB" sz="1000" dirty="0"/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3056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480" y="2550053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123508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5347103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003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Differences between two sets of values (e.g. expected and actual values)</a:t>
            </a:r>
          </a:p>
          <a:p>
            <a:pPr lvl="1"/>
            <a:r>
              <a:rPr lang="en-GB" dirty="0" smtClean="0"/>
              <a:t>Line graphs  and bar charts are good</a:t>
            </a:r>
          </a:p>
          <a:p>
            <a:pPr lvl="2"/>
            <a:r>
              <a:rPr lang="en-GB" dirty="0"/>
              <a:t>O</a:t>
            </a:r>
            <a:r>
              <a:rPr lang="en-GB" dirty="0" smtClean="0"/>
              <a:t>ne axis may set to the predicted value, in which case the difference between values, not the actual value, is shown 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/>
              <a:t>Scatterplots </a:t>
            </a:r>
            <a:r>
              <a:rPr lang="en-GB" dirty="0" smtClean="0"/>
              <a:t>should only be used when </a:t>
            </a:r>
            <a:r>
              <a:rPr lang="en-GB" dirty="0"/>
              <a:t>the quantitative scale does not start at </a:t>
            </a:r>
            <a:r>
              <a:rPr lang="en-GB" dirty="0" smtClean="0"/>
              <a:t>zero</a:t>
            </a:r>
          </a:p>
          <a:p>
            <a:r>
              <a:rPr lang="en-GB" dirty="0" smtClean="0"/>
              <a:t>Use colour or shape to identify the two sets of values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6088833" y="980728"/>
            <a:ext cx="1840369" cy="1269722"/>
            <a:chOff x="683568" y="980728"/>
            <a:chExt cx="3312368" cy="2614134"/>
          </a:xfrm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56253"/>
              <a:ext cx="1555671" cy="538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/>
                <a:t>Scatterplot</a:t>
              </a:r>
              <a:endParaRPr lang="en-GB" sz="1050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7" y="5527891"/>
              <a:ext cx="1437382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Line graph</a:t>
              </a:r>
              <a:endParaRPr lang="en-GB" sz="1000" dirty="0"/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043530"/>
              <a:ext cx="1223880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/>
                <a:t>Barchart</a:t>
              </a:r>
              <a:endParaRPr lang="en-GB" sz="1000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3" y="5563890"/>
              <a:ext cx="1125785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Boxplot</a:t>
              </a:r>
              <a:endParaRPr lang="en-GB" sz="1000" dirty="0"/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3056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480" y="5454640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563668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052736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143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Distribution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Differences between two sets of values (e.g. expected and actual values)</a:t>
            </a:r>
          </a:p>
          <a:p>
            <a:pPr lvl="1"/>
            <a:r>
              <a:rPr lang="en-GB" dirty="0" smtClean="0"/>
              <a:t>Line graphs  and bar charts are good</a:t>
            </a:r>
          </a:p>
          <a:p>
            <a:pPr lvl="2"/>
            <a:r>
              <a:rPr lang="en-GB" dirty="0"/>
              <a:t>O</a:t>
            </a:r>
            <a:r>
              <a:rPr lang="en-GB" dirty="0" smtClean="0"/>
              <a:t>ne axis may set to the predicted value, in which case the difference between values, not the actual value, is shown 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/>
              <a:t>Scatterplots </a:t>
            </a:r>
            <a:r>
              <a:rPr lang="en-GB" dirty="0" smtClean="0"/>
              <a:t>should only be used when </a:t>
            </a:r>
            <a:r>
              <a:rPr lang="en-GB" dirty="0"/>
              <a:t>the quantitative scale does not start at </a:t>
            </a:r>
            <a:r>
              <a:rPr lang="en-GB" dirty="0" smtClean="0"/>
              <a:t>zero</a:t>
            </a:r>
          </a:p>
          <a:p>
            <a:r>
              <a:rPr lang="en-GB" dirty="0" smtClean="0"/>
              <a:t>Use colour or shape to identify the two sets of values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6088833" y="980728"/>
            <a:ext cx="1840369" cy="1269722"/>
            <a:chOff x="683568" y="980728"/>
            <a:chExt cx="3312368" cy="2614134"/>
          </a:xfrm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56253"/>
              <a:ext cx="1555671" cy="538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/>
                <a:t>Scatterplot</a:t>
              </a:r>
              <a:endParaRPr lang="en-GB" sz="1050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7" y="5527891"/>
              <a:ext cx="1437382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Line graph</a:t>
              </a:r>
              <a:endParaRPr lang="en-GB" sz="1000" dirty="0"/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043530"/>
              <a:ext cx="1223880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/>
                <a:t>Barchart</a:t>
              </a:r>
              <a:endParaRPr lang="en-GB" sz="1000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3" y="5563890"/>
              <a:ext cx="1125785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Boxplot</a:t>
              </a:r>
              <a:endParaRPr lang="en-GB" sz="1000" dirty="0"/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7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3056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480" y="5454640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563668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052736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6238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Correlation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Comparison of two paired sets of values (e.g. the heights and weights of people) to see if there is a relationship between them</a:t>
            </a:r>
          </a:p>
          <a:p>
            <a:pPr lvl="1"/>
            <a:r>
              <a:rPr lang="en-GB" dirty="0" smtClean="0"/>
              <a:t>Scatterplots are good</a:t>
            </a:r>
          </a:p>
          <a:p>
            <a:pPr lvl="2"/>
            <a:r>
              <a:rPr lang="en-GB" dirty="0" smtClean="0"/>
              <a:t>Positive correlation – as x increases, y increases</a:t>
            </a:r>
          </a:p>
          <a:p>
            <a:pPr lvl="2"/>
            <a:r>
              <a:rPr lang="en-GB" dirty="0" smtClean="0"/>
              <a:t>Negative correlation – as x increases, y decreases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6088833" y="980728"/>
            <a:ext cx="1840369" cy="1269722"/>
            <a:chOff x="683568" y="980728"/>
            <a:chExt cx="3312368" cy="2614134"/>
          </a:xfrm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56253"/>
              <a:ext cx="1555671" cy="538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/>
                <a:t>Scatterplot</a:t>
              </a:r>
              <a:endParaRPr lang="en-GB" sz="1050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7" y="5527891"/>
              <a:ext cx="1437382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Line graph</a:t>
              </a:r>
              <a:endParaRPr lang="en-GB" sz="1000" dirty="0"/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043530"/>
              <a:ext cx="1223880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/>
                <a:t>Barchart</a:t>
              </a:r>
              <a:endParaRPr lang="en-GB" sz="1000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3" y="5563890"/>
              <a:ext cx="1125785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Boxplot</a:t>
              </a:r>
              <a:endParaRPr lang="en-GB" sz="1000" dirty="0"/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552016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124744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263984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408000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623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Simple comparison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555496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A simple comparison of the values of a set of unordered items (e.g. types of user, algorithm used)</a:t>
            </a:r>
          </a:p>
          <a:p>
            <a:pPr lvl="1"/>
            <a:r>
              <a:rPr lang="en-GB" dirty="0" smtClean="0"/>
              <a:t>Bar charts are good</a:t>
            </a:r>
          </a:p>
          <a:p>
            <a:pPr lvl="1"/>
            <a:endParaRPr lang="en-GB" sz="800" dirty="0" smtClean="0"/>
          </a:p>
          <a:p>
            <a:pPr lvl="1"/>
            <a:r>
              <a:rPr lang="en-GB" dirty="0"/>
              <a:t>Scatterplots should only be used when the quantitative scale does not start at zero</a:t>
            </a:r>
          </a:p>
          <a:p>
            <a:pPr marL="411480" lvl="1" indent="0">
              <a:buNone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grpSp>
        <p:nvGrpSpPr>
          <p:cNvPr id="113" name="Group 112"/>
          <p:cNvGrpSpPr/>
          <p:nvPr/>
        </p:nvGrpSpPr>
        <p:grpSpPr>
          <a:xfrm>
            <a:off x="6088833" y="980728"/>
            <a:ext cx="1840369" cy="1269722"/>
            <a:chOff x="683568" y="980728"/>
            <a:chExt cx="3312368" cy="2614134"/>
          </a:xfrm>
        </p:grpSpPr>
        <p:sp>
          <p:nvSpPr>
            <p:cNvPr id="5" name="Rectangle 4"/>
            <p:cNvSpPr/>
            <p:nvPr/>
          </p:nvSpPr>
          <p:spPr>
            <a:xfrm>
              <a:off x="683568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687169" y="3056253"/>
              <a:ext cx="1555671" cy="53860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50" dirty="0" smtClean="0"/>
                <a:t>Scatterplot</a:t>
              </a:r>
              <a:endParaRPr lang="en-GB" sz="1050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87624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1187624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al 25"/>
            <p:cNvSpPr/>
            <p:nvPr/>
          </p:nvSpPr>
          <p:spPr>
            <a:xfrm>
              <a:off x="1687169" y="244357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/>
            <p:cNvSpPr/>
            <p:nvPr/>
          </p:nvSpPr>
          <p:spPr>
            <a:xfrm>
              <a:off x="2123728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/>
            <p:cNvSpPr/>
            <p:nvPr/>
          </p:nvSpPr>
          <p:spPr>
            <a:xfrm>
              <a:off x="2555776" y="2102768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/>
            <p:cNvSpPr/>
            <p:nvPr/>
          </p:nvSpPr>
          <p:spPr>
            <a:xfrm>
              <a:off x="2045635" y="238762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Oval 29"/>
            <p:cNvSpPr/>
            <p:nvPr/>
          </p:nvSpPr>
          <p:spPr>
            <a:xfrm>
              <a:off x="1403648" y="268153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Oval 30"/>
            <p:cNvSpPr/>
            <p:nvPr/>
          </p:nvSpPr>
          <p:spPr>
            <a:xfrm>
              <a:off x="2502802" y="191683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/>
            <p:cNvSpPr/>
            <p:nvPr/>
          </p:nvSpPr>
          <p:spPr>
            <a:xfrm>
              <a:off x="2931821" y="1844824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/>
            <p:cNvSpPr/>
            <p:nvPr/>
          </p:nvSpPr>
          <p:spPr>
            <a:xfrm>
              <a:off x="3059832" y="1556792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Oval 33"/>
            <p:cNvSpPr/>
            <p:nvPr/>
          </p:nvSpPr>
          <p:spPr>
            <a:xfrm>
              <a:off x="3347864" y="147907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4" name="Group 113"/>
          <p:cNvGrpSpPr/>
          <p:nvPr/>
        </p:nvGrpSpPr>
        <p:grpSpPr>
          <a:xfrm>
            <a:off x="6088832" y="2420888"/>
            <a:ext cx="1840369" cy="1230706"/>
            <a:chOff x="683568" y="3501008"/>
            <a:chExt cx="3312368" cy="2533809"/>
          </a:xfrm>
        </p:grpSpPr>
        <p:sp>
          <p:nvSpPr>
            <p:cNvPr id="6" name="Rectangle 5"/>
            <p:cNvSpPr/>
            <p:nvPr/>
          </p:nvSpPr>
          <p:spPr>
            <a:xfrm>
              <a:off x="683568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701597" y="5527891"/>
              <a:ext cx="1437382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Line graph</a:t>
              </a:r>
              <a:endParaRPr lang="en-GB" sz="1000" dirty="0"/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1187624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1187624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Oval 34"/>
            <p:cNvSpPr/>
            <p:nvPr/>
          </p:nvSpPr>
          <p:spPr>
            <a:xfrm>
              <a:off x="1462033" y="5229200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/>
            <p:cNvSpPr/>
            <p:nvPr/>
          </p:nvSpPr>
          <p:spPr>
            <a:xfrm>
              <a:off x="2025284" y="5013176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37" name="Straight Connector 36"/>
            <p:cNvCxnSpPr/>
            <p:nvPr/>
          </p:nvCxnSpPr>
          <p:spPr>
            <a:xfrm flipH="1">
              <a:off x="1187624" y="4579303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Oval 37"/>
            <p:cNvSpPr/>
            <p:nvPr/>
          </p:nvSpPr>
          <p:spPr>
            <a:xfrm>
              <a:off x="2771800" y="4937279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Oval 38"/>
            <p:cNvSpPr/>
            <p:nvPr/>
          </p:nvSpPr>
          <p:spPr>
            <a:xfrm>
              <a:off x="3419872" y="4865271"/>
              <a:ext cx="72008" cy="72008"/>
            </a:xfrm>
            <a:prstGeom prst="ellips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1" name="Straight Connector 40"/>
            <p:cNvCxnSpPr>
              <a:stCxn id="35" idx="7"/>
              <a:endCxn id="36" idx="3"/>
            </p:cNvCxnSpPr>
            <p:nvPr/>
          </p:nvCxnSpPr>
          <p:spPr>
            <a:xfrm flipV="1">
              <a:off x="1523496" y="5074639"/>
              <a:ext cx="512333" cy="1651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endCxn id="38" idx="2"/>
            </p:cNvCxnSpPr>
            <p:nvPr/>
          </p:nvCxnSpPr>
          <p:spPr>
            <a:xfrm flipV="1">
              <a:off x="2097292" y="4973283"/>
              <a:ext cx="674508" cy="75897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>
              <a:stCxn id="38" idx="6"/>
              <a:endCxn id="39" idx="2"/>
            </p:cNvCxnSpPr>
            <p:nvPr/>
          </p:nvCxnSpPr>
          <p:spPr>
            <a:xfrm flipV="1">
              <a:off x="2843808" y="4901275"/>
              <a:ext cx="576064" cy="72008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1321128" y="4019498"/>
              <a:ext cx="563251" cy="21602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flipV="1">
              <a:off x="1884379" y="4005064"/>
              <a:ext cx="771975" cy="1443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flipV="1">
              <a:off x="2656354" y="3933058"/>
              <a:ext cx="648072" cy="7200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Group 114"/>
          <p:cNvGrpSpPr/>
          <p:nvPr/>
        </p:nvGrpSpPr>
        <p:grpSpPr>
          <a:xfrm>
            <a:off x="6088833" y="3837031"/>
            <a:ext cx="1840369" cy="1248153"/>
            <a:chOff x="3995936" y="980728"/>
            <a:chExt cx="3312368" cy="2569728"/>
          </a:xfrm>
        </p:grpSpPr>
        <p:sp>
          <p:nvSpPr>
            <p:cNvPr id="8" name="Rectangle 7"/>
            <p:cNvSpPr/>
            <p:nvPr/>
          </p:nvSpPr>
          <p:spPr>
            <a:xfrm>
              <a:off x="3995936" y="98072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3350" y="3043530"/>
              <a:ext cx="1223880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err="1" smtClean="0"/>
                <a:t>Barchart</a:t>
              </a:r>
              <a:endParaRPr lang="en-GB" sz="1000" dirty="0"/>
            </a:p>
          </p:txBody>
        </p:sp>
        <p:cxnSp>
          <p:nvCxnSpPr>
            <p:cNvPr id="22" name="Straight Connector 21"/>
            <p:cNvCxnSpPr/>
            <p:nvPr/>
          </p:nvCxnSpPr>
          <p:spPr>
            <a:xfrm>
              <a:off x="4463988" y="1052736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4463988" y="2924944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flipH="1">
              <a:off x="4463987" y="1988840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59"/>
            <p:cNvSpPr/>
            <p:nvPr/>
          </p:nvSpPr>
          <p:spPr>
            <a:xfrm>
              <a:off x="4644008" y="1733954"/>
              <a:ext cx="216024" cy="25488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5004048" y="1592796"/>
              <a:ext cx="216024" cy="39604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ectangle 61"/>
            <p:cNvSpPr/>
            <p:nvPr/>
          </p:nvSpPr>
          <p:spPr>
            <a:xfrm>
              <a:off x="5364088" y="1479070"/>
              <a:ext cx="216024" cy="50977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ectangle 62"/>
            <p:cNvSpPr/>
            <p:nvPr/>
          </p:nvSpPr>
          <p:spPr>
            <a:xfrm>
              <a:off x="6444208" y="1733954"/>
              <a:ext cx="216024" cy="26191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4" name="Rectangle 63"/>
            <p:cNvSpPr/>
            <p:nvPr/>
          </p:nvSpPr>
          <p:spPr>
            <a:xfrm>
              <a:off x="6084168" y="1515074"/>
              <a:ext cx="216024" cy="473766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5" name="Rectangle 64"/>
            <p:cNvSpPr/>
            <p:nvPr/>
          </p:nvSpPr>
          <p:spPr>
            <a:xfrm>
              <a:off x="5724128" y="1268760"/>
              <a:ext cx="216024" cy="72008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 rot="5400000">
              <a:off x="4842030" y="1682806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ectangle 66"/>
            <p:cNvSpPr/>
            <p:nvPr/>
          </p:nvSpPr>
          <p:spPr>
            <a:xfrm rot="5400000">
              <a:off x="5491963" y="1324627"/>
              <a:ext cx="216024" cy="2264529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 rot="5400000">
              <a:off x="5256076" y="1853444"/>
              <a:ext cx="216024" cy="18002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6" name="Group 115"/>
          <p:cNvGrpSpPr/>
          <p:nvPr/>
        </p:nvGrpSpPr>
        <p:grpSpPr>
          <a:xfrm>
            <a:off x="6084168" y="5277152"/>
            <a:ext cx="1840369" cy="1248192"/>
            <a:chOff x="3995936" y="3501008"/>
            <a:chExt cx="3312368" cy="2569808"/>
          </a:xfrm>
        </p:grpSpPr>
        <p:sp>
          <p:nvSpPr>
            <p:cNvPr id="7" name="Rectangle 6"/>
            <p:cNvSpPr/>
            <p:nvPr/>
          </p:nvSpPr>
          <p:spPr>
            <a:xfrm>
              <a:off x="3995936" y="3501008"/>
              <a:ext cx="3312368" cy="252028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162243" y="5563890"/>
              <a:ext cx="1125785" cy="50692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 smtClean="0"/>
                <a:t>Boxplot</a:t>
              </a:r>
              <a:endParaRPr lang="en-GB" sz="1000" dirty="0"/>
            </a:p>
          </p:txBody>
        </p:sp>
        <p:cxnSp>
          <p:nvCxnSpPr>
            <p:cNvPr id="24" name="Straight Connector 23"/>
            <p:cNvCxnSpPr/>
            <p:nvPr/>
          </p:nvCxnSpPr>
          <p:spPr>
            <a:xfrm>
              <a:off x="4463987" y="3645024"/>
              <a:ext cx="0" cy="187220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flipH="1">
              <a:off x="4463987" y="5517232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flipH="1">
              <a:off x="4468152" y="4572508"/>
              <a:ext cx="237626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Rectangle 70"/>
            <p:cNvSpPr/>
            <p:nvPr/>
          </p:nvSpPr>
          <p:spPr>
            <a:xfrm>
              <a:off x="4716016" y="4127510"/>
              <a:ext cx="216024" cy="30960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5220072" y="3933056"/>
              <a:ext cx="216024" cy="3657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/>
            <p:cNvSpPr/>
            <p:nvPr/>
          </p:nvSpPr>
          <p:spPr>
            <a:xfrm>
              <a:off x="6228184" y="4005064"/>
              <a:ext cx="216024" cy="23688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5" name="Rectangle 74"/>
            <p:cNvSpPr/>
            <p:nvPr/>
          </p:nvSpPr>
          <p:spPr>
            <a:xfrm>
              <a:off x="5728293" y="3735034"/>
              <a:ext cx="216024" cy="4860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 rot="5400000">
              <a:off x="5274078" y="4419110"/>
              <a:ext cx="216024" cy="97210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ectangle 76"/>
            <p:cNvSpPr/>
            <p:nvPr/>
          </p:nvSpPr>
          <p:spPr>
            <a:xfrm rot="5400000">
              <a:off x="5841311" y="4478122"/>
              <a:ext cx="216024" cy="1574163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0" name="Straight Connector 79"/>
            <p:cNvCxnSpPr/>
            <p:nvPr/>
          </p:nvCxnSpPr>
          <p:spPr>
            <a:xfrm>
              <a:off x="4824028" y="3735034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>
              <a:off x="4716016" y="373503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>
              <a:off x="4716016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>
              <a:off x="4715002" y="4365104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>
              <a:off x="5328084" y="3703200"/>
              <a:ext cx="0" cy="774086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>
              <a:off x="5220072" y="370320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>
              <a:off x="5220072" y="4477286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>
              <a:off x="5219058" y="4077072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>
              <a:off x="5836305" y="3591018"/>
              <a:ext cx="0" cy="918102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/>
            <p:nvPr/>
          </p:nvCxnSpPr>
          <p:spPr>
            <a:xfrm>
              <a:off x="5728293" y="3591018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/>
            <p:cNvCxnSpPr/>
            <p:nvPr/>
          </p:nvCxnSpPr>
          <p:spPr>
            <a:xfrm>
              <a:off x="5728293" y="450912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/>
            <p:cNvCxnSpPr/>
            <p:nvPr/>
          </p:nvCxnSpPr>
          <p:spPr>
            <a:xfrm>
              <a:off x="5727279" y="4086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/>
            <p:nvPr/>
          </p:nvCxnSpPr>
          <p:spPr>
            <a:xfrm>
              <a:off x="6336196" y="3789040"/>
              <a:ext cx="0" cy="56706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/>
            <p:cNvCxnSpPr/>
            <p:nvPr/>
          </p:nvCxnSpPr>
          <p:spPr>
            <a:xfrm>
              <a:off x="6228184" y="3789040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/>
            <p:cNvCxnSpPr/>
            <p:nvPr/>
          </p:nvCxnSpPr>
          <p:spPr>
            <a:xfrm>
              <a:off x="6228184" y="4356104"/>
              <a:ext cx="216024" cy="0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/>
            <p:cNvCxnSpPr/>
            <p:nvPr/>
          </p:nvCxnSpPr>
          <p:spPr>
            <a:xfrm>
              <a:off x="6227170" y="4077225"/>
              <a:ext cx="216024" cy="0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/>
            <p:cNvCxnSpPr/>
            <p:nvPr/>
          </p:nvCxnSpPr>
          <p:spPr>
            <a:xfrm>
              <a:off x="4644008" y="4901275"/>
              <a:ext cx="1800200" cy="3889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4644008" y="4797152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6434689" y="478712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5328084" y="4787121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flipV="1">
              <a:off x="4860032" y="5265203"/>
              <a:ext cx="1944216" cy="1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>
              <a:off x="4860032" y="5157191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>
              <a:off x="6794729" y="5147160"/>
              <a:ext cx="0" cy="216024"/>
            </a:xfrm>
            <a:prstGeom prst="line">
              <a:avLst/>
            </a:prstGeom>
            <a:ln w="22225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6444208" y="5147160"/>
              <a:ext cx="0" cy="216024"/>
            </a:xfrm>
            <a:prstGeom prst="line">
              <a:avLst/>
            </a:prstGeom>
            <a:ln w="222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552016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4" descr="C:\Users\sc-nw\AppData\Local\Microsoft\Windows\Temporary Internet Files\Content.IE5\3B05KYOT\PngMedium-wrong-check-6060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332" y="2639844"/>
            <a:ext cx="789156" cy="78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3" descr="C:\Users\sc-nw\AppData\Local\Microsoft\Windows\Temporary Internet Files\Content.IE5\9GZYYVC4\Yes_check.sv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931820"/>
            <a:ext cx="1009348" cy="100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5" descr="C:\Users\sc-nw\AppData\Local\Microsoft\Windows\Temporary Internet Files\Content.IE5\3B05KYOT\large-question-mark-0-3887[1].gi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779" y="1052736"/>
            <a:ext cx="618558" cy="101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4663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you present your data depends on </a:t>
            </a:r>
          </a:p>
          <a:p>
            <a:pPr lvl="1"/>
            <a:r>
              <a:rPr lang="en-GB" dirty="0" smtClean="0"/>
              <a:t>What you are trying to say</a:t>
            </a:r>
          </a:p>
          <a:p>
            <a:pPr lvl="1"/>
            <a:r>
              <a:rPr lang="en-GB" dirty="0" smtClean="0"/>
              <a:t>To whom you are trying to say it</a:t>
            </a:r>
          </a:p>
          <a:p>
            <a:pPr lvl="1"/>
            <a:endParaRPr lang="en-GB" dirty="0"/>
          </a:p>
          <a:p>
            <a:r>
              <a:rPr lang="en-GB" dirty="0" smtClean="0"/>
              <a:t>There are 3 fundamental steps in the design process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Determine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Select the best means to display your message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Design the  display to show the information </a:t>
            </a:r>
            <a:r>
              <a:rPr lang="en-GB" b="1" dirty="0" smtClean="0"/>
              <a:t>simply</a:t>
            </a:r>
            <a:r>
              <a:rPr lang="en-GB" dirty="0" smtClean="0"/>
              <a:t>, </a:t>
            </a:r>
            <a:r>
              <a:rPr lang="en-GB" b="1" dirty="0" smtClean="0"/>
              <a:t>clearly</a:t>
            </a:r>
            <a:r>
              <a:rPr lang="en-GB" dirty="0" smtClean="0"/>
              <a:t> and </a:t>
            </a:r>
            <a:r>
              <a:rPr lang="en-GB" b="1" dirty="0" smtClean="0"/>
              <a:t>accurately</a:t>
            </a:r>
            <a:endParaRPr lang="en-GB" dirty="0" smtClean="0"/>
          </a:p>
          <a:p>
            <a:pPr marL="925830" lvl="1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2802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i="1" dirty="0" smtClean="0"/>
              <a:t>Show </a:t>
            </a:r>
            <a:r>
              <a:rPr lang="en-GB" i="1" dirty="0"/>
              <a:t>Me The Numbers – Designing Tables and Graphs to Enlighten (2</a:t>
            </a:r>
            <a:r>
              <a:rPr lang="en-GB" i="1" baseline="30000" dirty="0"/>
              <a:t>nd</a:t>
            </a:r>
            <a:r>
              <a:rPr lang="en-GB" i="1" dirty="0"/>
              <a:t> Edition)</a:t>
            </a:r>
            <a:r>
              <a:rPr lang="en-GB" dirty="0"/>
              <a:t>, Stephen Few (2012), Analytics Press, ISBN </a:t>
            </a:r>
            <a:r>
              <a:rPr lang="en-GB" dirty="0" smtClean="0"/>
              <a:t>978-0-9706019-7-1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i="1" dirty="0" smtClean="0"/>
              <a:t>Information Graphics: A Comprehensive Illustrated Reference</a:t>
            </a:r>
            <a:r>
              <a:rPr lang="en-GB" dirty="0" smtClean="0"/>
              <a:t>, Robert L. Harris (2000), Oxford University Press, ISBN 978-0195135329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57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Coming soon…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Next week:</a:t>
            </a:r>
          </a:p>
          <a:p>
            <a:pPr lvl="1"/>
            <a:r>
              <a:rPr lang="en-GB" dirty="0" smtClean="0"/>
              <a:t>Case study: the Challenger explosion. An example of how poor data visualisation led to the loss of the space shuttle and its crew.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</a:t>
            </a:r>
          </a:p>
          <a:p>
            <a:pPr lvl="1"/>
            <a:r>
              <a:rPr lang="en-GB" dirty="0" smtClean="0"/>
              <a:t>Watch the episode of “Seconds From Disaster” linked to from Moodle in the case study section</a:t>
            </a:r>
            <a:endParaRPr lang="en-GB" dirty="0" smtClean="0"/>
          </a:p>
          <a:p>
            <a:endParaRPr lang="en-GB" dirty="0" smtClean="0"/>
          </a:p>
          <a:p>
            <a:pPr marL="109728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3787</TotalTime>
  <Words>1232</Words>
  <Application>Microsoft Office PowerPoint</Application>
  <PresentationFormat>On-screen Show (4:3)</PresentationFormat>
  <Paragraphs>410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Calibri</vt:lpstr>
      <vt:lpstr>Georgia</vt:lpstr>
      <vt:lpstr>Trebuchet MS</vt:lpstr>
      <vt:lpstr>Wingdings 2</vt:lpstr>
      <vt:lpstr>Nik2013</vt:lpstr>
      <vt:lpstr>Data Visualisation</vt:lpstr>
      <vt:lpstr>Basic steps in design</vt:lpstr>
      <vt:lpstr>Determining your message</vt:lpstr>
      <vt:lpstr>Selecting the display form</vt:lpstr>
      <vt:lpstr>Tables</vt:lpstr>
      <vt:lpstr>Graphs</vt:lpstr>
      <vt:lpstr>Table types</vt:lpstr>
      <vt:lpstr>Table I – with lines</vt:lpstr>
      <vt:lpstr>Table I - white space</vt:lpstr>
      <vt:lpstr>Table I – MS ‘standard’ colouring</vt:lpstr>
      <vt:lpstr>Table I - combined</vt:lpstr>
      <vt:lpstr>Table I – with varied lines</vt:lpstr>
      <vt:lpstr>Graphs</vt:lpstr>
      <vt:lpstr>4 graph types</vt:lpstr>
      <vt:lpstr>Time series</vt:lpstr>
      <vt:lpstr>Ranking</vt:lpstr>
      <vt:lpstr>Deviation</vt:lpstr>
      <vt:lpstr>Distribution</vt:lpstr>
      <vt:lpstr>Correlation</vt:lpstr>
      <vt:lpstr>Simple comparison</vt:lpstr>
      <vt:lpstr>Summary</vt:lpstr>
      <vt:lpstr>Further reading</vt:lpstr>
      <vt:lpstr>Coming soon…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250</cp:revision>
  <dcterms:created xsi:type="dcterms:W3CDTF">2011-09-13T10:27:46Z</dcterms:created>
  <dcterms:modified xsi:type="dcterms:W3CDTF">2016-01-22T12:17:23Z</dcterms:modified>
</cp:coreProperties>
</file>