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84"/>
  </p:normalViewPr>
  <p:slideViewPr>
    <p:cSldViewPr snapToGrid="0">
      <p:cViewPr varScale="1">
        <p:scale>
          <a:sx n="112" d="100"/>
          <a:sy n="112" d="100"/>
        </p:scale>
        <p:origin x="5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17706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6632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69956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069760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920807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67773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70496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085404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2875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987518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11/4/24</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02782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11/4/24</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118220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bbc.co.uk/sounds/play/m00100b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anker.com/list/athletes-who-are-vegan/people-in-sports" TargetMode="External"/><Relationship Id="rId2" Type="http://schemas.openxmlformats.org/officeDocument/2006/relationships/hyperlink" Target="https://www.veganrunner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4A1FC3-D51F-49C5-A520-3CB3BF1C0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D6A395-8B77-4B2D-AA7E-1B4CE370C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getables in a crate">
            <a:extLst>
              <a:ext uri="{FF2B5EF4-FFF2-40B4-BE49-F238E27FC236}">
                <a16:creationId xmlns:a16="http://schemas.microsoft.com/office/drawing/2014/main" id="{9B060C83-8E6E-CE61-8901-0BADE04A15B5}"/>
              </a:ext>
            </a:extLst>
          </p:cNvPr>
          <p:cNvPicPr>
            <a:picLocks noChangeAspect="1"/>
          </p:cNvPicPr>
          <p:nvPr/>
        </p:nvPicPr>
        <p:blipFill rotWithShape="1">
          <a:blip r:embed="rId2">
            <a:alphaModFix amt="50000"/>
          </a:blip>
          <a:srcRect t="3535" b="12195"/>
          <a:stretch/>
        </p:blipFill>
        <p:spPr>
          <a:xfrm>
            <a:off x="0" y="11430"/>
            <a:ext cx="12191980" cy="6858000"/>
          </a:xfrm>
          <a:prstGeom prst="rect">
            <a:avLst/>
          </a:prstGeom>
        </p:spPr>
      </p:pic>
      <p:sp>
        <p:nvSpPr>
          <p:cNvPr id="2" name="Title 1">
            <a:extLst>
              <a:ext uri="{FF2B5EF4-FFF2-40B4-BE49-F238E27FC236}">
                <a16:creationId xmlns:a16="http://schemas.microsoft.com/office/drawing/2014/main" id="{ED3B6627-098A-158E-D089-B73B7D7D101F}"/>
              </a:ext>
            </a:extLst>
          </p:cNvPr>
          <p:cNvSpPr>
            <a:spLocks noGrp="1"/>
          </p:cNvSpPr>
          <p:nvPr>
            <p:ph type="ctrTitle"/>
          </p:nvPr>
        </p:nvSpPr>
        <p:spPr>
          <a:xfrm>
            <a:off x="548640" y="952499"/>
            <a:ext cx="5060498" cy="3251855"/>
          </a:xfrm>
        </p:spPr>
        <p:txBody>
          <a:bodyPr>
            <a:normAutofit/>
          </a:bodyPr>
          <a:lstStyle/>
          <a:p>
            <a:r>
              <a:rPr lang="en-US" sz="3600" dirty="0">
                <a:solidFill>
                  <a:srgbClr val="FFFFFF"/>
                </a:solidFill>
              </a:rPr>
              <a:t>A Plant Based Diet…</a:t>
            </a:r>
            <a:br>
              <a:rPr lang="en-US" sz="3600" dirty="0">
                <a:solidFill>
                  <a:srgbClr val="FFFFFF"/>
                </a:solidFill>
              </a:rPr>
            </a:br>
            <a:br>
              <a:rPr lang="en-US" sz="3600" dirty="0">
                <a:solidFill>
                  <a:srgbClr val="FFFFFF"/>
                </a:solidFill>
              </a:rPr>
            </a:br>
            <a:r>
              <a:rPr lang="en-US" sz="3600" dirty="0">
                <a:solidFill>
                  <a:srgbClr val="FFFFFF"/>
                </a:solidFill>
              </a:rPr>
              <a:t>Discussion </a:t>
            </a:r>
            <a:r>
              <a:rPr lang="en-US" sz="3600">
                <a:solidFill>
                  <a:srgbClr val="FFFFFF"/>
                </a:solidFill>
              </a:rPr>
              <a:t>of Issues. </a:t>
            </a:r>
            <a:br>
              <a:rPr lang="en-US" sz="3600" dirty="0">
                <a:solidFill>
                  <a:srgbClr val="FFFFFF"/>
                </a:solidFill>
              </a:rPr>
            </a:br>
            <a:r>
              <a:rPr lang="en-US" sz="3600" dirty="0">
                <a:solidFill>
                  <a:srgbClr val="FFFFFF"/>
                </a:solidFill>
              </a:rPr>
              <a:t> </a:t>
            </a:r>
          </a:p>
        </p:txBody>
      </p:sp>
      <p:sp>
        <p:nvSpPr>
          <p:cNvPr id="3" name="Subtitle 2">
            <a:extLst>
              <a:ext uri="{FF2B5EF4-FFF2-40B4-BE49-F238E27FC236}">
                <a16:creationId xmlns:a16="http://schemas.microsoft.com/office/drawing/2014/main" id="{0A005734-2E9E-365C-221E-7E66230A4D42}"/>
              </a:ext>
            </a:extLst>
          </p:cNvPr>
          <p:cNvSpPr>
            <a:spLocks noGrp="1"/>
          </p:cNvSpPr>
          <p:nvPr>
            <p:ph type="subTitle" idx="1"/>
          </p:nvPr>
        </p:nvSpPr>
        <p:spPr>
          <a:xfrm>
            <a:off x="554776" y="4527857"/>
            <a:ext cx="5054362" cy="1520988"/>
          </a:xfrm>
        </p:spPr>
        <p:txBody>
          <a:bodyPr anchor="b">
            <a:normAutofit/>
          </a:bodyPr>
          <a:lstStyle/>
          <a:p>
            <a:r>
              <a:rPr lang="en-US" dirty="0">
                <a:solidFill>
                  <a:srgbClr val="FFFFFF"/>
                </a:solidFill>
              </a:rPr>
              <a:t>BMPE6003 – Week 6 </a:t>
            </a:r>
          </a:p>
        </p:txBody>
      </p:sp>
      <p:cxnSp>
        <p:nvCxnSpPr>
          <p:cNvPr id="13" name="Straight Connector 12">
            <a:extLst>
              <a:ext uri="{FF2B5EF4-FFF2-40B4-BE49-F238E27FC236}">
                <a16:creationId xmlns:a16="http://schemas.microsoft.com/office/drawing/2014/main" id="{1C5372E1-5D0A-4FE4-B20F-D0CF85FD06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13081F5-C318-4421-A7E9-D7F6810B65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45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B94A4-B682-C044-8277-D1D43EFAFBC8}"/>
              </a:ext>
            </a:extLst>
          </p:cNvPr>
          <p:cNvSpPr>
            <a:spLocks noGrp="1"/>
          </p:cNvSpPr>
          <p:nvPr>
            <p:ph type="title"/>
          </p:nvPr>
        </p:nvSpPr>
        <p:spPr/>
        <p:txBody>
          <a:bodyPr/>
          <a:lstStyle/>
          <a:p>
            <a:r>
              <a:rPr lang="en-US" dirty="0"/>
              <a:t>The Vegan Society…</a:t>
            </a:r>
          </a:p>
        </p:txBody>
      </p:sp>
      <p:sp>
        <p:nvSpPr>
          <p:cNvPr id="3" name="Content Placeholder 2">
            <a:extLst>
              <a:ext uri="{FF2B5EF4-FFF2-40B4-BE49-F238E27FC236}">
                <a16:creationId xmlns:a16="http://schemas.microsoft.com/office/drawing/2014/main" id="{6ECB19E8-63D0-F32F-4984-D2D7B3893C42}"/>
              </a:ext>
            </a:extLst>
          </p:cNvPr>
          <p:cNvSpPr>
            <a:spLocks noGrp="1"/>
          </p:cNvSpPr>
          <p:nvPr>
            <p:ph idx="1"/>
          </p:nvPr>
        </p:nvSpPr>
        <p:spPr/>
        <p:txBody>
          <a:bodyPr>
            <a:normAutofit fontScale="92500" lnSpcReduction="10000"/>
          </a:bodyPr>
          <a:lstStyle/>
          <a:p>
            <a:r>
              <a:rPr lang="en-GB" b="1" i="1" dirty="0">
                <a:effectLst/>
              </a:rPr>
              <a:t>"Veganism is a philosophy and way of living which seeks to exclude—as far as is possible and practicable—all forms of exploitation of, and cruelty to, animals for food, clothing or any other purpose; and by extension, promotes the development and use of animal-free alternatives for the benefit of animals, humans and the environment. In dietary terms it denotes the practice of dispensing with all products derived wholly or partly from animals</a:t>
            </a:r>
            <a:r>
              <a:rPr lang="en-GB" b="1" dirty="0">
                <a:effectLst/>
              </a:rPr>
              <a:t>.”</a:t>
            </a:r>
          </a:p>
          <a:p>
            <a:endParaRPr lang="en-GB" b="1" dirty="0"/>
          </a:p>
          <a:p>
            <a:r>
              <a:rPr lang="en-GB" b="1" dirty="0">
                <a:effectLst/>
              </a:rPr>
              <a:t>Not just diet.</a:t>
            </a:r>
          </a:p>
          <a:p>
            <a:r>
              <a:rPr lang="en-GB" b="1" dirty="0">
                <a:effectLst/>
              </a:rPr>
              <a:t>Avoiding animal exploitation – Entertainment (Zoos / Aquariums / Animal Racing / Blood Sports)</a:t>
            </a:r>
          </a:p>
          <a:p>
            <a:pPr marL="0" indent="0">
              <a:buNone/>
            </a:pPr>
            <a:br>
              <a:rPr lang="en-GB" dirty="0"/>
            </a:br>
            <a:endParaRPr lang="en-US" dirty="0"/>
          </a:p>
        </p:txBody>
      </p:sp>
    </p:spTree>
    <p:extLst>
      <p:ext uri="{BB962C8B-B14F-4D97-AF65-F5344CB8AC3E}">
        <p14:creationId xmlns:p14="http://schemas.microsoft.com/office/powerpoint/2010/main" val="3453779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572E2-8240-B794-10EB-4C4389D7E018}"/>
              </a:ext>
            </a:extLst>
          </p:cNvPr>
          <p:cNvSpPr>
            <a:spLocks noGrp="1"/>
          </p:cNvSpPr>
          <p:nvPr>
            <p:ph type="title"/>
          </p:nvPr>
        </p:nvSpPr>
        <p:spPr/>
        <p:txBody>
          <a:bodyPr/>
          <a:lstStyle/>
          <a:p>
            <a:r>
              <a:rPr lang="en-US" dirty="0"/>
              <a:t>Different Types of Diet… Clem &amp; Barthel (2021)</a:t>
            </a:r>
          </a:p>
        </p:txBody>
      </p:sp>
      <p:sp>
        <p:nvSpPr>
          <p:cNvPr id="3" name="Content Placeholder 2">
            <a:extLst>
              <a:ext uri="{FF2B5EF4-FFF2-40B4-BE49-F238E27FC236}">
                <a16:creationId xmlns:a16="http://schemas.microsoft.com/office/drawing/2014/main" id="{CC1299B7-F2F2-3B08-B654-D93ACFB7E225}"/>
              </a:ext>
            </a:extLst>
          </p:cNvPr>
          <p:cNvSpPr>
            <a:spLocks noGrp="1"/>
          </p:cNvSpPr>
          <p:nvPr>
            <p:ph idx="1"/>
          </p:nvPr>
        </p:nvSpPr>
        <p:spPr/>
        <p:txBody>
          <a:bodyPr>
            <a:normAutofit fontScale="92500" lnSpcReduction="20000"/>
          </a:bodyPr>
          <a:lstStyle/>
          <a:p>
            <a:r>
              <a:rPr lang="en-GB" dirty="0"/>
              <a:t>Vegetarian: Also known as ovo-lactovegetarian, this diet includes all plant-based foods, as well as allowing eggs and dairy. </a:t>
            </a:r>
          </a:p>
          <a:p>
            <a:r>
              <a:rPr lang="en-GB" dirty="0"/>
              <a:t>Vegan: This is a diet that consists of plant-based foods only and excludes meat, dairy, eggs, and often honey. Many who follow this lifestyle do so for ethical or environmental reasons, and other lifestyle modifications are typically included in addition to the dietary changes. </a:t>
            </a:r>
          </a:p>
          <a:p>
            <a:r>
              <a:rPr lang="en-GB" dirty="0"/>
              <a:t>Pescatarian: This is a largely vegetarian diet that also includes seafood. </a:t>
            </a:r>
          </a:p>
          <a:p>
            <a:r>
              <a:rPr lang="en-GB" dirty="0"/>
              <a:t>Whole-foods, plant-based (</a:t>
            </a:r>
            <a:r>
              <a:rPr lang="en-GB" dirty="0" err="1"/>
              <a:t>WfPB</a:t>
            </a:r>
            <a:r>
              <a:rPr lang="en-GB" dirty="0"/>
              <a:t>): Extremely similar to a vegan diet, this diet eschews the ethical side and focuses on the health aspect. High in fruit, vegetables and whole grains while typically low in fat. </a:t>
            </a:r>
          </a:p>
          <a:p>
            <a:r>
              <a:rPr lang="en-GB" dirty="0" err="1"/>
              <a:t>Flexetarian</a:t>
            </a:r>
            <a:r>
              <a:rPr lang="en-GB" dirty="0"/>
              <a:t>: This is a broad term used by those who primarily follow a vegetarian or plant-based diet, but allow for some meat, dairy, and seafood on occasion. </a:t>
            </a:r>
            <a:endParaRPr lang="en-US" dirty="0"/>
          </a:p>
        </p:txBody>
      </p:sp>
    </p:spTree>
    <p:extLst>
      <p:ext uri="{BB962C8B-B14F-4D97-AF65-F5344CB8AC3E}">
        <p14:creationId xmlns:p14="http://schemas.microsoft.com/office/powerpoint/2010/main" val="58994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E8AD7-A71D-DC71-6EBC-EAD23207D6A3}"/>
              </a:ext>
            </a:extLst>
          </p:cNvPr>
          <p:cNvSpPr>
            <a:spLocks noGrp="1"/>
          </p:cNvSpPr>
          <p:nvPr>
            <p:ph type="title"/>
          </p:nvPr>
        </p:nvSpPr>
        <p:spPr>
          <a:xfrm>
            <a:off x="548640" y="952499"/>
            <a:ext cx="5205343" cy="2476501"/>
          </a:xfrm>
        </p:spPr>
        <p:txBody>
          <a:bodyPr>
            <a:normAutofit/>
          </a:bodyPr>
          <a:lstStyle/>
          <a:p>
            <a:r>
              <a:rPr lang="en-US" dirty="0"/>
              <a:t>Health: Positive and Negative Effects Associated With a Vegan Diet</a:t>
            </a:r>
          </a:p>
        </p:txBody>
      </p:sp>
      <p:sp>
        <p:nvSpPr>
          <p:cNvPr id="8"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61048" y="127792"/>
            <a:ext cx="5205342" cy="420512"/>
          </a:xfrm>
        </p:spPr>
        <p:txBody>
          <a:bodyPr/>
          <a:lstStyle/>
          <a:p>
            <a:pPr>
              <a:spcAft>
                <a:spcPts val="600"/>
              </a:spcAft>
            </a:pPr>
            <a:r>
              <a:rPr lang="en-US" dirty="0"/>
              <a:t>Sample Footer Text</a:t>
            </a:r>
          </a:p>
        </p:txBody>
      </p:sp>
      <p:sp>
        <p:nvSpPr>
          <p:cNvPr id="3" name="Content Placeholder 2">
            <a:extLst>
              <a:ext uri="{FF2B5EF4-FFF2-40B4-BE49-F238E27FC236}">
                <a16:creationId xmlns:a16="http://schemas.microsoft.com/office/drawing/2014/main" id="{1587B241-13DF-E693-122D-70DD3A15AC74}"/>
              </a:ext>
            </a:extLst>
          </p:cNvPr>
          <p:cNvSpPr>
            <a:spLocks noGrp="1"/>
          </p:cNvSpPr>
          <p:nvPr>
            <p:ph idx="1"/>
          </p:nvPr>
        </p:nvSpPr>
        <p:spPr>
          <a:xfrm>
            <a:off x="6323465" y="952499"/>
            <a:ext cx="5205343" cy="5105399"/>
          </a:xfrm>
        </p:spPr>
        <p:txBody>
          <a:bodyPr>
            <a:normAutofit lnSpcReduction="10000"/>
          </a:bodyPr>
          <a:lstStyle/>
          <a:p>
            <a:pPr marL="0" indent="0">
              <a:lnSpc>
                <a:spcPct val="110000"/>
              </a:lnSpc>
              <a:buNone/>
            </a:pPr>
            <a:r>
              <a:rPr lang="en-US" sz="1700" dirty="0"/>
              <a:t>Group 1 – Positive effects</a:t>
            </a:r>
          </a:p>
          <a:p>
            <a:pPr marL="0" indent="0">
              <a:lnSpc>
                <a:spcPct val="110000"/>
              </a:lnSpc>
              <a:buNone/>
            </a:pPr>
            <a:endParaRPr lang="en-US" sz="1700" dirty="0"/>
          </a:p>
          <a:p>
            <a:pPr marL="0" indent="0">
              <a:lnSpc>
                <a:spcPct val="110000"/>
              </a:lnSpc>
              <a:buNone/>
            </a:pPr>
            <a:r>
              <a:rPr lang="en-US" sz="1700" dirty="0"/>
              <a:t>Group 2 – Negative effects</a:t>
            </a:r>
          </a:p>
          <a:p>
            <a:pPr marL="0" indent="0">
              <a:lnSpc>
                <a:spcPct val="110000"/>
              </a:lnSpc>
              <a:buNone/>
            </a:pPr>
            <a:endParaRPr lang="en-US" sz="1700" dirty="0"/>
          </a:p>
          <a:p>
            <a:pPr marL="0" indent="0">
              <a:lnSpc>
                <a:spcPct val="110000"/>
              </a:lnSpc>
              <a:buNone/>
            </a:pPr>
            <a:r>
              <a:rPr lang="en-US" sz="1700" b="1" dirty="0"/>
              <a:t>Consider the following:</a:t>
            </a:r>
          </a:p>
          <a:p>
            <a:pPr marL="0" indent="0">
              <a:lnSpc>
                <a:spcPct val="110000"/>
              </a:lnSpc>
              <a:buNone/>
            </a:pPr>
            <a:r>
              <a:rPr lang="en-US" sz="1700" dirty="0"/>
              <a:t>Mental health</a:t>
            </a:r>
          </a:p>
          <a:p>
            <a:pPr marL="0" indent="0">
              <a:lnSpc>
                <a:spcPct val="110000"/>
              </a:lnSpc>
              <a:buNone/>
            </a:pPr>
            <a:r>
              <a:rPr lang="en-US" sz="1700" dirty="0"/>
              <a:t>Diabetes</a:t>
            </a:r>
          </a:p>
          <a:p>
            <a:pPr marL="0" indent="0">
              <a:lnSpc>
                <a:spcPct val="110000"/>
              </a:lnSpc>
              <a:buNone/>
            </a:pPr>
            <a:r>
              <a:rPr lang="en-US" sz="1700" dirty="0"/>
              <a:t>Vitamin B12</a:t>
            </a:r>
          </a:p>
          <a:p>
            <a:pPr marL="0" indent="0">
              <a:lnSpc>
                <a:spcPct val="110000"/>
              </a:lnSpc>
              <a:buNone/>
            </a:pPr>
            <a:r>
              <a:rPr lang="en-US" sz="1700" dirty="0"/>
              <a:t>Pregnancy and breastfeeding</a:t>
            </a:r>
          </a:p>
          <a:p>
            <a:pPr marL="0" indent="0">
              <a:lnSpc>
                <a:spcPct val="110000"/>
              </a:lnSpc>
              <a:buNone/>
            </a:pPr>
            <a:r>
              <a:rPr lang="en-US" sz="1700" dirty="0"/>
              <a:t>Obesity </a:t>
            </a:r>
          </a:p>
          <a:p>
            <a:pPr marL="0" indent="0">
              <a:lnSpc>
                <a:spcPct val="110000"/>
              </a:lnSpc>
              <a:buNone/>
            </a:pPr>
            <a:r>
              <a:rPr lang="en-US" sz="1700" dirty="0"/>
              <a:t>Cardiovascular disease</a:t>
            </a:r>
          </a:p>
          <a:p>
            <a:pPr marL="0" indent="0">
              <a:lnSpc>
                <a:spcPct val="110000"/>
              </a:lnSpc>
              <a:buNone/>
            </a:pPr>
            <a:r>
              <a:rPr lang="en-US" sz="1700" dirty="0"/>
              <a:t>Hypertension</a:t>
            </a:r>
          </a:p>
          <a:p>
            <a:pPr marL="0" indent="0">
              <a:lnSpc>
                <a:spcPct val="110000"/>
              </a:lnSpc>
              <a:buNone/>
            </a:pPr>
            <a:r>
              <a:rPr lang="en-US" sz="1700" dirty="0"/>
              <a:t>Disordered eating</a:t>
            </a:r>
          </a:p>
          <a:p>
            <a:pPr marL="0" indent="0">
              <a:lnSpc>
                <a:spcPct val="110000"/>
              </a:lnSpc>
              <a:buNone/>
            </a:pPr>
            <a:endParaRPr lang="en-US" sz="1700" dirty="0"/>
          </a:p>
        </p:txBody>
      </p:sp>
      <p:sp>
        <p:nvSpPr>
          <p:cNvPr id="10"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lstStyle/>
          <a:p>
            <a:pPr>
              <a:spcAft>
                <a:spcPts val="600"/>
              </a:spcAft>
            </a:pPr>
            <a:fld id="{E669529A-5E6F-4BA7-BE39-BCFD08258044}" type="datetime1">
              <a:rPr lang="en-US" smtClean="0"/>
              <a:pPr>
                <a:spcAft>
                  <a:spcPts val="600"/>
                </a:spcAft>
              </a:pPr>
              <a:t>11/4/24</a:t>
            </a:fld>
            <a:endParaRPr lang="en-US"/>
          </a:p>
        </p:txBody>
      </p:sp>
      <p:sp>
        <p:nvSpPr>
          <p:cNvPr id="12"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4</a:t>
            </a:fld>
            <a:endParaRPr lang="en-US"/>
          </a:p>
        </p:txBody>
      </p:sp>
    </p:spTree>
    <p:extLst>
      <p:ext uri="{BB962C8B-B14F-4D97-AF65-F5344CB8AC3E}">
        <p14:creationId xmlns:p14="http://schemas.microsoft.com/office/powerpoint/2010/main" val="379526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1268-917B-CC64-CA10-228A29CB4C06}"/>
              </a:ext>
            </a:extLst>
          </p:cNvPr>
          <p:cNvSpPr>
            <a:spLocks noGrp="1"/>
          </p:cNvSpPr>
          <p:nvPr>
            <p:ph type="title"/>
          </p:nvPr>
        </p:nvSpPr>
        <p:spPr/>
        <p:txBody>
          <a:bodyPr/>
          <a:lstStyle/>
          <a:p>
            <a:r>
              <a:rPr lang="en-US" dirty="0"/>
              <a:t>Barriers (perceived and actual) associated with switching to a plant based diet. </a:t>
            </a:r>
          </a:p>
        </p:txBody>
      </p:sp>
      <p:sp>
        <p:nvSpPr>
          <p:cNvPr id="3" name="Content Placeholder 2">
            <a:extLst>
              <a:ext uri="{FF2B5EF4-FFF2-40B4-BE49-F238E27FC236}">
                <a16:creationId xmlns:a16="http://schemas.microsoft.com/office/drawing/2014/main" id="{9AEB1F1F-5DD4-D163-B117-DA70F25E9EC9}"/>
              </a:ext>
            </a:extLst>
          </p:cNvPr>
          <p:cNvSpPr>
            <a:spLocks noGrp="1"/>
          </p:cNvSpPr>
          <p:nvPr>
            <p:ph idx="1"/>
          </p:nvPr>
        </p:nvSpPr>
        <p:spPr/>
        <p:txBody>
          <a:bodyPr/>
          <a:lstStyle/>
          <a:p>
            <a:r>
              <a:rPr lang="en-US" dirty="0"/>
              <a:t>Identify the potential barriers that someone may face…</a:t>
            </a:r>
          </a:p>
          <a:p>
            <a:endParaRPr lang="en-US" dirty="0"/>
          </a:p>
          <a:p>
            <a:r>
              <a:rPr lang="en-US" dirty="0"/>
              <a:t>Some points to consider as a starting point:</a:t>
            </a:r>
          </a:p>
          <a:p>
            <a:r>
              <a:rPr lang="en-US" dirty="0"/>
              <a:t>Ethical and environmental beliefs</a:t>
            </a:r>
          </a:p>
          <a:p>
            <a:r>
              <a:rPr lang="en-US" dirty="0"/>
              <a:t>Stigma / discrimination / popularity currently</a:t>
            </a:r>
          </a:p>
          <a:p>
            <a:r>
              <a:rPr lang="en-US" dirty="0"/>
              <a:t>Taste</a:t>
            </a:r>
          </a:p>
          <a:p>
            <a:r>
              <a:rPr lang="en-US" dirty="0"/>
              <a:t>Convenience</a:t>
            </a:r>
          </a:p>
          <a:p>
            <a:r>
              <a:rPr lang="en-US" dirty="0"/>
              <a:t>Cost</a:t>
            </a:r>
          </a:p>
        </p:txBody>
      </p:sp>
    </p:spTree>
    <p:extLst>
      <p:ext uri="{BB962C8B-B14F-4D97-AF65-F5344CB8AC3E}">
        <p14:creationId xmlns:p14="http://schemas.microsoft.com/office/powerpoint/2010/main" val="315835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3975-ED5E-2367-C4CC-7C0BD6107BDC}"/>
              </a:ext>
            </a:extLst>
          </p:cNvPr>
          <p:cNvSpPr>
            <a:spLocks noGrp="1"/>
          </p:cNvSpPr>
          <p:nvPr>
            <p:ph type="title"/>
          </p:nvPr>
        </p:nvSpPr>
        <p:spPr/>
        <p:txBody>
          <a:bodyPr/>
          <a:lstStyle/>
          <a:p>
            <a:r>
              <a:rPr lang="en-US" dirty="0"/>
              <a:t>Ultra processed vegetarian and vegan food</a:t>
            </a:r>
          </a:p>
        </p:txBody>
      </p:sp>
      <p:sp>
        <p:nvSpPr>
          <p:cNvPr id="3" name="Content Placeholder 2">
            <a:extLst>
              <a:ext uri="{FF2B5EF4-FFF2-40B4-BE49-F238E27FC236}">
                <a16:creationId xmlns:a16="http://schemas.microsoft.com/office/drawing/2014/main" id="{867B795F-5FA3-2A65-EFB2-19F9D763BE48}"/>
              </a:ext>
            </a:extLst>
          </p:cNvPr>
          <p:cNvSpPr>
            <a:spLocks noGrp="1"/>
          </p:cNvSpPr>
          <p:nvPr>
            <p:ph idx="1"/>
          </p:nvPr>
        </p:nvSpPr>
        <p:spPr/>
        <p:txBody>
          <a:bodyPr/>
          <a:lstStyle/>
          <a:p>
            <a:pPr marL="0" indent="0">
              <a:buNone/>
            </a:pPr>
            <a:r>
              <a:rPr lang="en-GB" dirty="0"/>
              <a:t>Radio programme</a:t>
            </a:r>
            <a:endParaRPr lang="en-US" dirty="0"/>
          </a:p>
          <a:p>
            <a:pPr marL="0" indent="0">
              <a:buNone/>
            </a:pPr>
            <a:endParaRPr lang="en-GB" dirty="0">
              <a:hlinkClick r:id="rId2"/>
            </a:endParaRPr>
          </a:p>
          <a:p>
            <a:r>
              <a:rPr lang="en-GB" dirty="0">
                <a:hlinkClick r:id="rId2"/>
              </a:rPr>
              <a:t>Inside Health - Ultra-processed vegetarian &amp; vegan foods - BBC Sounds</a:t>
            </a:r>
            <a:endParaRPr lang="en-GB" dirty="0"/>
          </a:p>
          <a:p>
            <a:r>
              <a:rPr lang="en-GB" dirty="0"/>
              <a:t>September 2021</a:t>
            </a:r>
          </a:p>
        </p:txBody>
      </p:sp>
    </p:spTree>
    <p:extLst>
      <p:ext uri="{BB962C8B-B14F-4D97-AF65-F5344CB8AC3E}">
        <p14:creationId xmlns:p14="http://schemas.microsoft.com/office/powerpoint/2010/main" val="2684118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05F29-509A-69E7-EC41-4D0B88BC43A7}"/>
              </a:ext>
            </a:extLst>
          </p:cNvPr>
          <p:cNvSpPr>
            <a:spLocks noGrp="1"/>
          </p:cNvSpPr>
          <p:nvPr>
            <p:ph type="title"/>
          </p:nvPr>
        </p:nvSpPr>
        <p:spPr/>
        <p:txBody>
          <a:bodyPr/>
          <a:lstStyle/>
          <a:p>
            <a:r>
              <a:rPr lang="en-US" dirty="0"/>
              <a:t>Vegan athletes…</a:t>
            </a:r>
          </a:p>
        </p:txBody>
      </p:sp>
      <p:sp>
        <p:nvSpPr>
          <p:cNvPr id="3" name="Content Placeholder 2">
            <a:extLst>
              <a:ext uri="{FF2B5EF4-FFF2-40B4-BE49-F238E27FC236}">
                <a16:creationId xmlns:a16="http://schemas.microsoft.com/office/drawing/2014/main" id="{FCE91E77-D040-6293-A1C7-9DA6B143D2DB}"/>
              </a:ext>
            </a:extLst>
          </p:cNvPr>
          <p:cNvSpPr>
            <a:spLocks noGrp="1"/>
          </p:cNvSpPr>
          <p:nvPr>
            <p:ph idx="1"/>
          </p:nvPr>
        </p:nvSpPr>
        <p:spPr/>
        <p:txBody>
          <a:bodyPr>
            <a:normAutofit/>
          </a:bodyPr>
          <a:lstStyle/>
          <a:p>
            <a:endParaRPr lang="en-US" dirty="0"/>
          </a:p>
          <a:p>
            <a:pPr marL="0" indent="0">
              <a:buNone/>
            </a:pPr>
            <a:r>
              <a:rPr lang="en-US" dirty="0"/>
              <a:t>What do athletes / exercisers need to do to ensure that they are managing their diet effectively?</a:t>
            </a:r>
          </a:p>
          <a:p>
            <a:endParaRPr lang="en-US" dirty="0"/>
          </a:p>
          <a:p>
            <a:r>
              <a:rPr lang="en-US" dirty="0"/>
              <a:t>Article: Vegan Diets – Practical advice for athletes and exercisers. </a:t>
            </a:r>
          </a:p>
          <a:p>
            <a:pPr marL="0" indent="0">
              <a:buNone/>
            </a:pPr>
            <a:endParaRPr lang="en-US" dirty="0"/>
          </a:p>
          <a:p>
            <a:r>
              <a:rPr lang="en-GB" dirty="0">
                <a:hlinkClick r:id="rId2"/>
              </a:rPr>
              <a:t>Vegan Runners UK | Be Kind - Run - Inspire - Repeat</a:t>
            </a:r>
            <a:endParaRPr lang="en-US" dirty="0"/>
          </a:p>
          <a:p>
            <a:r>
              <a:rPr lang="en-GB" dirty="0">
                <a:hlinkClick r:id="rId3"/>
              </a:rPr>
              <a:t>50 Professional Athletes Who Are Vegan (ranker.com)</a:t>
            </a:r>
            <a:endParaRPr lang="en-US" dirty="0"/>
          </a:p>
        </p:txBody>
      </p:sp>
    </p:spTree>
    <p:extLst>
      <p:ext uri="{BB962C8B-B14F-4D97-AF65-F5344CB8AC3E}">
        <p14:creationId xmlns:p14="http://schemas.microsoft.com/office/powerpoint/2010/main" val="3290666170"/>
      </p:ext>
    </p:extLst>
  </p:cSld>
  <p:clrMapOvr>
    <a:masterClrMapping/>
  </p:clrMapOvr>
</p:sld>
</file>

<file path=ppt/theme/theme1.xml><?xml version="1.0" encoding="utf-8"?>
<a:theme xmlns:a="http://schemas.openxmlformats.org/drawingml/2006/main" name="TribuneVTI">
  <a:themeElements>
    <a:clrScheme name="AnalogousFromDarkSeedLeftStep">
      <a:dk1>
        <a:srgbClr val="000000"/>
      </a:dk1>
      <a:lt1>
        <a:srgbClr val="FFFFFF"/>
      </a:lt1>
      <a:dk2>
        <a:srgbClr val="393620"/>
      </a:dk2>
      <a:lt2>
        <a:srgbClr val="E8E2E7"/>
      </a:lt2>
      <a:accent1>
        <a:srgbClr val="48B757"/>
      </a:accent1>
      <a:accent2>
        <a:srgbClr val="5DB13B"/>
      </a:accent2>
      <a:accent3>
        <a:srgbClr val="8DAC43"/>
      </a:accent3>
      <a:accent4>
        <a:srgbClr val="B1A33B"/>
      </a:accent4>
      <a:accent5>
        <a:srgbClr val="C3844D"/>
      </a:accent5>
      <a:accent6>
        <a:srgbClr val="B1413B"/>
      </a:accent6>
      <a:hlink>
        <a:srgbClr val="A07935"/>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otalTime>39</TotalTime>
  <Words>462</Words>
  <Application>Microsoft Macintosh PowerPoint</Application>
  <PresentationFormat>Widescreen</PresentationFormat>
  <Paragraphs>53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Amasis MT Pro Medium</vt:lpstr>
      <vt:lpstr>Arial</vt:lpstr>
      <vt:lpstr>Univers Light</vt:lpstr>
      <vt:lpstr>TribuneVTI</vt:lpstr>
      <vt:lpstr>A Plant Based Diet…  Discussion of Issues.   </vt:lpstr>
      <vt:lpstr>The Vegan Society…</vt:lpstr>
      <vt:lpstr>Different Types of Diet… Clem &amp; Barthel (2021)</vt:lpstr>
      <vt:lpstr>Health: Positive and Negative Effects Associated With a Vegan Diet</vt:lpstr>
      <vt:lpstr>Barriers (perceived and actual) associated with switching to a plant based diet. </vt:lpstr>
      <vt:lpstr>Ultra processed vegetarian and vegan food</vt:lpstr>
      <vt:lpstr>Vegan athletes…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Plant Based Diet…  Discussion of Issues.   </dc:title>
  <dc:creator>Alison Connaughton</dc:creator>
  <cp:lastModifiedBy>Alison Connaughton</cp:lastModifiedBy>
  <cp:revision>4</cp:revision>
  <dcterms:created xsi:type="dcterms:W3CDTF">2023-11-22T15:33:20Z</dcterms:created>
  <dcterms:modified xsi:type="dcterms:W3CDTF">2024-11-04T19:55:41Z</dcterms:modified>
</cp:coreProperties>
</file>