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0" r:id="rId1"/>
  </p:sldMasterIdLst>
  <p:sldIdLst>
    <p:sldId id="256" r:id="rId2"/>
    <p:sldId id="258" r:id="rId3"/>
    <p:sldId id="257"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96" d="100"/>
          <a:sy n="96" d="100"/>
        </p:scale>
        <p:origin x="86"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e de titr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fr-FR" smtClean="0"/>
              <a:t>Modifiez le style du titre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smtClean="0"/>
              <a:t>Modifier le style des sous-titres du masque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B61BEF0D-F0BB-DE4B-95CE-6DB70DBA9567}" type="datetimeFigureOut">
              <a:rPr lang="en-US" smtClean="0"/>
              <a:pPr/>
              <a:t>2/19/2026</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D57F1E4F-1CFF-5643-939E-217C01CDF565}" type="slidenum">
              <a:rPr lang="en-US" smtClean="0"/>
              <a:pPr/>
              <a:t>‹N°›</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31378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en-US" dirty="0"/>
          </a:p>
        </p:txBody>
      </p:sp>
      <p:sp>
        <p:nvSpPr>
          <p:cNvPr id="3" name="Content Placeholder 2"/>
          <p:cNvSpPr>
            <a:spLocks noGrp="1"/>
          </p:cNvSpPr>
          <p:nvPr>
            <p:ph idx="1"/>
          </p:nvPr>
        </p:nvSpPr>
        <p:spPr/>
        <p:txBody>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a:t>
            </a:fld>
            <a:endParaRPr lang="en-US" dirty="0"/>
          </a:p>
        </p:txBody>
      </p:sp>
    </p:spTree>
    <p:extLst>
      <p:ext uri="{BB962C8B-B14F-4D97-AF65-F5344CB8AC3E}">
        <p14:creationId xmlns:p14="http://schemas.microsoft.com/office/powerpoint/2010/main" val="2110301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Titre de sec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fr-FR" smtClean="0"/>
              <a:t>Modifiez le style du titre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smtClean="0"/>
              <a:t>Modifier les styles du texte du masque</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B61BEF0D-F0BB-DE4B-95CE-6DB70DBA9567}" type="datetimeFigureOut">
              <a:rPr lang="en-US" smtClean="0"/>
              <a:pPr/>
              <a:t>2/19/2026</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D57F1E4F-1CFF-5643-939E-217C01CDF565}" type="slidenum">
              <a:rPr lang="en-US" smtClean="0"/>
              <a:pPr/>
              <a:t>‹N°›</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2241073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2/19/2026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‹N°›</a:t>
            </a:fld>
            <a:endParaRPr lang="en-US" dirty="0"/>
          </a:p>
        </p:txBody>
      </p:sp>
    </p:spTree>
    <p:extLst>
      <p:ext uri="{BB962C8B-B14F-4D97-AF65-F5344CB8AC3E}">
        <p14:creationId xmlns:p14="http://schemas.microsoft.com/office/powerpoint/2010/main" val="1394669444"/>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fr-FR" smtClean="0"/>
              <a:t>Modifiez le style du titre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Modifier les styles du texte du masque</a:t>
            </a:r>
          </a:p>
        </p:txBody>
      </p:sp>
      <p:sp>
        <p:nvSpPr>
          <p:cNvPr id="4" name="Content Placeholder 3"/>
          <p:cNvSpPr>
            <a:spLocks noGrp="1"/>
          </p:cNvSpPr>
          <p:nvPr>
            <p:ph sz="half" idx="2"/>
          </p:nvPr>
        </p:nvSpPr>
        <p:spPr>
          <a:xfrm>
            <a:off x="1257300" y="2909102"/>
            <a:ext cx="4800600" cy="2996398"/>
          </a:xfrm>
        </p:spPr>
        <p:txBody>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Modifier les styles du texte du masque</a:t>
            </a:r>
          </a:p>
        </p:txBody>
      </p:sp>
      <p:sp>
        <p:nvSpPr>
          <p:cNvPr id="6" name="Content Placeholder 5"/>
          <p:cNvSpPr>
            <a:spLocks noGrp="1"/>
          </p:cNvSpPr>
          <p:nvPr>
            <p:ph sz="quarter" idx="4"/>
          </p:nvPr>
        </p:nvSpPr>
        <p:spPr>
          <a:xfrm>
            <a:off x="6633864" y="2909102"/>
            <a:ext cx="4800600" cy="2996398"/>
          </a:xfrm>
        </p:spPr>
        <p:txBody>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‹N°›</a:t>
            </a:fld>
            <a:endParaRPr lang="en-US" dirty="0"/>
          </a:p>
        </p:txBody>
      </p:sp>
    </p:spTree>
    <p:extLst>
      <p:ext uri="{BB962C8B-B14F-4D97-AF65-F5344CB8AC3E}">
        <p14:creationId xmlns:p14="http://schemas.microsoft.com/office/powerpoint/2010/main" val="3774099897"/>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‹N°›</a:t>
            </a:fld>
            <a:endParaRPr lang="en-US" dirty="0"/>
          </a:p>
        </p:txBody>
      </p:sp>
    </p:spTree>
    <p:extLst>
      <p:ext uri="{BB962C8B-B14F-4D97-AF65-F5344CB8AC3E}">
        <p14:creationId xmlns:p14="http://schemas.microsoft.com/office/powerpoint/2010/main" val="2120607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‹N°›</a:t>
            </a:fld>
            <a:endParaRPr lang="en-US" dirty="0"/>
          </a:p>
        </p:txBody>
      </p:sp>
    </p:spTree>
    <p:extLst>
      <p:ext uri="{BB962C8B-B14F-4D97-AF65-F5344CB8AC3E}">
        <p14:creationId xmlns:p14="http://schemas.microsoft.com/office/powerpoint/2010/main" val="3066900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u avec légende">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fr-FR" smtClean="0"/>
              <a:t>Modifiez le style du titre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smtClean="0"/>
              <a:t>Modifier les styles du texte du masque</a:t>
            </a:r>
          </a:p>
        </p:txBody>
      </p:sp>
      <p:sp>
        <p:nvSpPr>
          <p:cNvPr id="5" name="Date Placeholder 4"/>
          <p:cNvSpPr>
            <a:spLocks noGrp="1"/>
          </p:cNvSpPr>
          <p:nvPr>
            <p:ph type="dt" sz="half" idx="10"/>
          </p:nvPr>
        </p:nvSpPr>
        <p:spPr>
          <a:xfrm>
            <a:off x="765051" y="6375679"/>
            <a:ext cx="1233355" cy="348462"/>
          </a:xfrm>
        </p:spPr>
        <p:txBody>
          <a:bodyPr/>
          <a:lstStyle/>
          <a:p>
            <a:fld id="{42A54C80-263E-416B-A8E0-580EDEADCBDC}" type="datetimeFigureOut">
              <a:rPr lang="en-US" smtClean="0"/>
              <a:t>2/19/2026</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519954A3-9DFD-4C44-94BA-B95130A3BA1C}" type="slidenum">
              <a:rPr lang="en-US" smtClean="0"/>
              <a:t>‹N°›</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72650716"/>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age avec légende">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smtClean="0"/>
              <a:t>Cliquez sur l'icône pour ajouter une image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fr-FR" smtClean="0"/>
              <a:t>Modifiez le style du titre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smtClean="0"/>
              <a:t>Modifier les styles du texte du masque</a:t>
            </a:r>
          </a:p>
        </p:txBody>
      </p:sp>
      <p:sp>
        <p:nvSpPr>
          <p:cNvPr id="5" name="Date Placeholder 4"/>
          <p:cNvSpPr>
            <a:spLocks noGrp="1"/>
          </p:cNvSpPr>
          <p:nvPr>
            <p:ph type="dt" sz="half" idx="10"/>
          </p:nvPr>
        </p:nvSpPr>
        <p:spPr>
          <a:xfrm>
            <a:off x="765950" y="6375679"/>
            <a:ext cx="1232456" cy="348462"/>
          </a:xfrm>
        </p:spPr>
        <p:txBody>
          <a:bodyPr/>
          <a:lstStyle/>
          <a:p>
            <a:fld id="{B61BEF0D-F0BB-DE4B-95CE-6DB70DBA9567}" type="datetimeFigureOut">
              <a:rPr lang="en-US" smtClean="0"/>
              <a:pPr/>
              <a:t>2/19/2026</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D57F1E4F-1CFF-5643-939E-217C01CDF565}" type="slidenum">
              <a:rPr lang="en-US" smtClean="0"/>
              <a:pPr/>
              <a:t>‹N°›</a:t>
            </a:fld>
            <a:endParaRPr lang="en-US" dirty="0"/>
          </a:p>
        </p:txBody>
      </p:sp>
    </p:spTree>
    <p:extLst>
      <p:ext uri="{BB962C8B-B14F-4D97-AF65-F5344CB8AC3E}">
        <p14:creationId xmlns:p14="http://schemas.microsoft.com/office/powerpoint/2010/main" val="4288309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en-US" dirty="0"/>
          </a:p>
        </p:txBody>
      </p:sp>
      <p:sp>
        <p:nvSpPr>
          <p:cNvPr id="3" name="Vertical Text Placeholder 2"/>
          <p:cNvSpPr>
            <a:spLocks noGrp="1"/>
          </p:cNvSpPr>
          <p:nvPr>
            <p:ph type="body" orient="vert" idx="1"/>
          </p:nvPr>
        </p:nvSpPr>
        <p:spPr/>
        <p:txBody>
          <a:bodyPr vert="eaVert"/>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2/19/2026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‹N°›</a:t>
            </a:fld>
            <a:endParaRPr lang="en-US" dirty="0"/>
          </a:p>
        </p:txBody>
      </p:sp>
    </p:spTree>
    <p:extLst>
      <p:ext uri="{BB962C8B-B14F-4D97-AF65-F5344CB8AC3E}">
        <p14:creationId xmlns:p14="http://schemas.microsoft.com/office/powerpoint/2010/main" val="3125391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fr-FR" smtClean="0"/>
              <a:t>Modifiez le style du titre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‹N°›</a:t>
            </a:fld>
            <a:endParaRPr lang="en-US" dirty="0"/>
          </a:p>
        </p:txBody>
      </p:sp>
    </p:spTree>
    <p:extLst>
      <p:ext uri="{BB962C8B-B14F-4D97-AF65-F5344CB8AC3E}">
        <p14:creationId xmlns:p14="http://schemas.microsoft.com/office/powerpoint/2010/main" val="771807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fr-FR" smtClean="0"/>
              <a:t>Modifiez le style du titre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B61BEF0D-F0BB-DE4B-95CE-6DB70DBA9567}" type="datetimeFigureOut">
              <a:rPr lang="en-US" smtClean="0"/>
              <a:pPr/>
              <a:t>2/19/2026</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D57F1E4F-1CFF-5643-939E-217C01CDF565}" type="slidenum">
              <a:rPr lang="en-US" smtClean="0"/>
              <a:pPr/>
              <a:t>‹N°›</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062024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ctrTitle"/>
          </p:nvPr>
        </p:nvSpPr>
        <p:spPr>
          <a:xfrm>
            <a:off x="1078523" y="1098388"/>
            <a:ext cx="10318418" cy="3664443"/>
          </a:xfrm>
        </p:spPr>
        <p:txBody>
          <a:bodyPr/>
          <a:lstStyle/>
          <a:p>
            <a:r>
              <a:rPr lang="en-US" sz="2000" dirty="0" smtClean="0">
                <a:solidFill>
                  <a:schemeClr val="tx1"/>
                </a:solidFill>
                <a:latin typeface="Arial" panose="020B0604020202020204" pitchFamily="34" charset="0"/>
                <a:cs typeface="Arial" panose="020B0604020202020204" pitchFamily="34" charset="0"/>
              </a:rPr>
              <a:t>Communication</a:t>
            </a:r>
            <a:br>
              <a:rPr lang="en-US" sz="2000" dirty="0" smtClean="0">
                <a:solidFill>
                  <a:schemeClr val="tx1"/>
                </a:solidFill>
                <a:latin typeface="Arial" panose="020B0604020202020204" pitchFamily="34" charset="0"/>
                <a:cs typeface="Arial" panose="020B0604020202020204" pitchFamily="34" charset="0"/>
              </a:rPr>
            </a:br>
            <a:r>
              <a:rPr lang="en-US" sz="2000" dirty="0" smtClean="0">
                <a:solidFill>
                  <a:schemeClr val="tx1"/>
                </a:solidFill>
                <a:latin typeface="Arial" panose="020B0604020202020204" pitchFamily="34" charset="0"/>
                <a:cs typeface="Arial" panose="020B0604020202020204" pitchFamily="34" charset="0"/>
              </a:rPr>
              <a:t> </a:t>
            </a:r>
            <a:br>
              <a:rPr lang="en-US" sz="2000" dirty="0" smtClean="0">
                <a:solidFill>
                  <a:schemeClr val="tx1"/>
                </a:solidFill>
                <a:latin typeface="Arial" panose="020B0604020202020204" pitchFamily="34" charset="0"/>
                <a:cs typeface="Arial" panose="020B0604020202020204" pitchFamily="34" charset="0"/>
              </a:rPr>
            </a:br>
            <a:r>
              <a:rPr lang="en-US" sz="2000" dirty="0" smtClean="0">
                <a:solidFill>
                  <a:schemeClr val="tx1"/>
                </a:solidFill>
                <a:latin typeface="Arial" panose="020B0604020202020204" pitchFamily="34" charset="0"/>
                <a:cs typeface="Arial" panose="020B0604020202020204" pitchFamily="34" charset="0"/>
              </a:rPr>
              <a:t>in healthcare</a:t>
            </a:r>
            <a:endParaRPr lang="fr-FR" sz="2000" dirty="0">
              <a:solidFill>
                <a:schemeClr val="tx1"/>
              </a:solidFill>
              <a:latin typeface="Arial" panose="020B0604020202020204" pitchFamily="34" charset="0"/>
              <a:cs typeface="Arial" panose="020B0604020202020204" pitchFamily="34" charset="0"/>
            </a:endParaRPr>
          </a:p>
        </p:txBody>
      </p:sp>
      <p:sp>
        <p:nvSpPr>
          <p:cNvPr id="3" name="ZoneTexte 2"/>
          <p:cNvSpPr txBox="1"/>
          <p:nvPr/>
        </p:nvSpPr>
        <p:spPr>
          <a:xfrm>
            <a:off x="341905" y="82725"/>
            <a:ext cx="4420925" cy="2031325"/>
          </a:xfrm>
          <a:prstGeom prst="rect">
            <a:avLst/>
          </a:prstGeom>
          <a:noFill/>
        </p:spPr>
        <p:txBody>
          <a:bodyPr wrap="square" rtlCol="0">
            <a:spAutoFit/>
          </a:bodyPr>
          <a:lstStyle/>
          <a:p>
            <a:r>
              <a:rPr lang="en-US" dirty="0" smtClean="0">
                <a:latin typeface="Arial" panose="020B0604020202020204" pitchFamily="34" charset="0"/>
                <a:cs typeface="Arial" panose="020B0604020202020204" pitchFamily="34" charset="0"/>
              </a:rPr>
              <a:t>Student Name :Marie achille kouakou</a:t>
            </a:r>
          </a:p>
          <a:p>
            <a:r>
              <a:rPr lang="en-US" dirty="0" smtClean="0">
                <a:latin typeface="Arial" panose="020B0604020202020204" pitchFamily="34" charset="0"/>
                <a:cs typeface="Arial" panose="020B0604020202020204" pitchFamily="34" charset="0"/>
              </a:rPr>
              <a:t>Id Number :</a:t>
            </a:r>
            <a:r>
              <a:rPr lang="fr-FR" dirty="0">
                <a:latin typeface="Arial" panose="020B0604020202020204" pitchFamily="34" charset="0"/>
                <a:cs typeface="Arial" panose="020B0604020202020204" pitchFamily="34" charset="0"/>
              </a:rPr>
              <a:t>2438126</a:t>
            </a:r>
            <a:endParaRPr lang="en-US" dirty="0" smtClean="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Lecturer: </a:t>
            </a:r>
            <a:r>
              <a:rPr lang="fr-FR" dirty="0" err="1">
                <a:latin typeface="Arial" panose="020B0604020202020204" pitchFamily="34" charset="0"/>
                <a:cs typeface="Arial" panose="020B0604020202020204" pitchFamily="34" charset="0"/>
              </a:rPr>
              <a:t>Aishat</a:t>
            </a:r>
            <a:r>
              <a:rPr lang="fr-FR" dirty="0">
                <a:latin typeface="Arial" panose="020B0604020202020204" pitchFamily="34" charset="0"/>
                <a:cs typeface="Arial" panose="020B0604020202020204" pitchFamily="34" charset="0"/>
              </a:rPr>
              <a:t> </a:t>
            </a:r>
            <a:r>
              <a:rPr lang="fr-FR" dirty="0" err="1">
                <a:latin typeface="Arial" panose="020B0604020202020204" pitchFamily="34" charset="0"/>
                <a:cs typeface="Arial" panose="020B0604020202020204" pitchFamily="34" charset="0"/>
              </a:rPr>
              <a:t>Bakre</a:t>
            </a:r>
            <a:endParaRPr lang="en-US" dirty="0" smtClean="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Module: Professional </a:t>
            </a:r>
            <a:r>
              <a:rPr lang="en-US" dirty="0">
                <a:latin typeface="Arial" panose="020B0604020202020204" pitchFamily="34" charset="0"/>
                <a:cs typeface="Arial" panose="020B0604020202020204" pitchFamily="34" charset="0"/>
              </a:rPr>
              <a:t>Development within Health and Social Care (</a:t>
            </a:r>
            <a:r>
              <a:rPr lang="en-US" dirty="0" smtClean="0">
                <a:latin typeface="Arial" panose="020B0604020202020204" pitchFamily="34" charset="0"/>
                <a:cs typeface="Arial" panose="020B0604020202020204" pitchFamily="34" charset="0"/>
              </a:rPr>
              <a:t>LCHS4009_BIRM)</a:t>
            </a:r>
          </a:p>
          <a:p>
            <a:r>
              <a:rPr lang="en-US" dirty="0" smtClean="0">
                <a:latin typeface="Arial" panose="020B0604020202020204" pitchFamily="34" charset="0"/>
                <a:cs typeface="Arial" panose="020B0604020202020204" pitchFamily="34" charset="0"/>
              </a:rPr>
              <a:t>Date: 20/02/2026</a:t>
            </a:r>
            <a:endParaRPr lang="fr-FR"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16795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nsées 1"/>
          <p:cNvSpPr/>
          <p:nvPr/>
        </p:nvSpPr>
        <p:spPr>
          <a:xfrm>
            <a:off x="5502302" y="1288110"/>
            <a:ext cx="6281532" cy="4691270"/>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latin typeface="Arial" panose="020B0604020202020204" pitchFamily="34" charset="0"/>
                <a:cs typeface="Arial" panose="020B0604020202020204" pitchFamily="34" charset="0"/>
              </a:rPr>
              <a:t>Effective communication ensures patients understand their diagnosis and treatment plan. Poor communication has been identified as a major cause of preventable medical errors (WHO, 2017). According to the Joint Commission (2015), communication failures are among the leading causes of sentinel events in healthcare</a:t>
            </a:r>
            <a:r>
              <a:rPr lang="en-US" dirty="0">
                <a:solidFill>
                  <a:schemeClr val="tx1"/>
                </a:solidFill>
                <a:latin typeface="Arial" panose="020B0604020202020204" pitchFamily="34" charset="0"/>
                <a:cs typeface="Arial" panose="020B0604020202020204" pitchFamily="34" charset="0"/>
              </a:rPr>
              <a:t>.</a:t>
            </a:r>
            <a:endParaRPr lang="fr-FR" dirty="0">
              <a:solidFill>
                <a:schemeClr val="tx1"/>
              </a:solidFill>
              <a:latin typeface="Arial" panose="020B0604020202020204" pitchFamily="34" charset="0"/>
              <a:cs typeface="Arial" panose="020B0604020202020204" pitchFamily="34" charset="0"/>
            </a:endParaRPr>
          </a:p>
        </p:txBody>
      </p:sp>
      <p:sp>
        <p:nvSpPr>
          <p:cNvPr id="3" name="Rectangle 2"/>
          <p:cNvSpPr/>
          <p:nvPr/>
        </p:nvSpPr>
        <p:spPr>
          <a:xfrm>
            <a:off x="1582310" y="31806"/>
            <a:ext cx="8587408" cy="763325"/>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fr-FR" sz="2000" dirty="0">
                <a:solidFill>
                  <a:schemeClr val="tx1"/>
                </a:solidFill>
                <a:latin typeface="Arial" panose="020B0604020202020204" pitchFamily="34" charset="0"/>
                <a:cs typeface="Arial" panose="020B0604020202020204" pitchFamily="34" charset="0"/>
              </a:rPr>
              <a:t>Introduction to Healthcare Communication</a:t>
            </a:r>
          </a:p>
        </p:txBody>
      </p:sp>
      <p:sp>
        <p:nvSpPr>
          <p:cNvPr id="4" name="ZoneTexte 3"/>
          <p:cNvSpPr txBox="1"/>
          <p:nvPr/>
        </p:nvSpPr>
        <p:spPr>
          <a:xfrm>
            <a:off x="1121134" y="2456952"/>
            <a:ext cx="4269850" cy="2554545"/>
          </a:xfrm>
          <a:prstGeom prst="rect">
            <a:avLst/>
          </a:prstGeom>
          <a:noFill/>
        </p:spPr>
        <p:txBody>
          <a:bodyPr wrap="square" rtlCol="0">
            <a:spAutoFit/>
          </a:bodyPr>
          <a:lstStyle/>
          <a:p>
            <a:pPr marL="285750" indent="-285750">
              <a:buFont typeface="Courier New" panose="02070309020205020404" pitchFamily="49" charset="0"/>
              <a:buChar char="o"/>
            </a:pPr>
            <a:r>
              <a:rPr lang="en-US" sz="2000" dirty="0" smtClean="0">
                <a:latin typeface="Arial" panose="020B0604020202020204" pitchFamily="34" charset="0"/>
                <a:cs typeface="Arial" panose="020B0604020202020204" pitchFamily="34" charset="0"/>
              </a:rPr>
              <a:t>Exchange of information in healthcare </a:t>
            </a:r>
            <a:r>
              <a:rPr lang="en-US" sz="2000" dirty="0" smtClean="0">
                <a:latin typeface="Arial" panose="020B0604020202020204" pitchFamily="34" charset="0"/>
                <a:cs typeface="Arial" panose="020B0604020202020204" pitchFamily="34" charset="0"/>
              </a:rPr>
              <a:t>setting.</a:t>
            </a:r>
            <a:endParaRPr lang="en-US" sz="2000" dirty="0" smtClean="0">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r>
              <a:rPr lang="en-US" sz="2000" dirty="0" smtClean="0">
                <a:latin typeface="Arial" panose="020B0604020202020204" pitchFamily="34" charset="0"/>
                <a:cs typeface="Arial" panose="020B0604020202020204" pitchFamily="34" charset="0"/>
              </a:rPr>
              <a:t>Involve patients , families, and healthcare </a:t>
            </a:r>
            <a:r>
              <a:rPr lang="en-US" sz="2000" dirty="0" smtClean="0">
                <a:latin typeface="Arial" panose="020B0604020202020204" pitchFamily="34" charset="0"/>
                <a:cs typeface="Arial" panose="020B0604020202020204" pitchFamily="34" charset="0"/>
              </a:rPr>
              <a:t>teams.</a:t>
            </a:r>
            <a:endParaRPr lang="en-US" sz="2000" dirty="0" smtClean="0">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r>
              <a:rPr lang="en-US" sz="2000" dirty="0" smtClean="0">
                <a:latin typeface="Arial" panose="020B0604020202020204" pitchFamily="34" charset="0"/>
                <a:cs typeface="Arial" panose="020B0604020202020204" pitchFamily="34" charset="0"/>
              </a:rPr>
              <a:t>Verbal , nonverbal and written </a:t>
            </a:r>
            <a:r>
              <a:rPr lang="en-US" sz="2000" dirty="0" smtClean="0">
                <a:latin typeface="Arial" panose="020B0604020202020204" pitchFamily="34" charset="0"/>
                <a:cs typeface="Arial" panose="020B0604020202020204" pitchFamily="34" charset="0"/>
              </a:rPr>
              <a:t>communication.</a:t>
            </a:r>
            <a:endParaRPr lang="en-US" sz="2000" dirty="0" smtClean="0">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r>
              <a:rPr lang="en-US" sz="2000" dirty="0" smtClean="0">
                <a:latin typeface="Arial" panose="020B0604020202020204" pitchFamily="34" charset="0"/>
                <a:cs typeface="Arial" panose="020B0604020202020204" pitchFamily="34" charset="0"/>
              </a:rPr>
              <a:t>Essential for safe effective </a:t>
            </a:r>
            <a:r>
              <a:rPr lang="en-US" sz="2000" dirty="0" smtClean="0">
                <a:latin typeface="Arial" panose="020B0604020202020204" pitchFamily="34" charset="0"/>
                <a:cs typeface="Arial" panose="020B0604020202020204" pitchFamily="34" charset="0"/>
              </a:rPr>
              <a:t>care.</a:t>
            </a:r>
            <a:endParaRPr lang="en-US" sz="2000" dirty="0" smtClean="0">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endParaRPr lang="fr-FR"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40989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726768" y="286969"/>
            <a:ext cx="9228141" cy="675138"/>
          </a:xfrm>
          <a:solidFill>
            <a:schemeClr val="accent1">
              <a:lumMod val="40000"/>
              <a:lumOff val="60000"/>
            </a:schemeClr>
          </a:solidFill>
        </p:spPr>
        <p:txBody>
          <a:bodyPr>
            <a:normAutofit/>
          </a:bodyPr>
          <a:lstStyle/>
          <a:p>
            <a:r>
              <a:rPr lang="en-US" sz="2000" dirty="0">
                <a:latin typeface="Arial" panose="020B0604020202020204" pitchFamily="34" charset="0"/>
                <a:cs typeface="Arial" panose="020B0604020202020204" pitchFamily="34" charset="0"/>
              </a:rPr>
              <a:t>Types of Communication in Healthcare</a:t>
            </a:r>
            <a:endParaRPr lang="fr-FR" sz="2000" dirty="0">
              <a:latin typeface="Arial" panose="020B0604020202020204" pitchFamily="34" charset="0"/>
              <a:cs typeface="Arial" panose="020B0604020202020204" pitchFamily="34" charset="0"/>
            </a:endParaRPr>
          </a:p>
        </p:txBody>
      </p:sp>
      <p:sp>
        <p:nvSpPr>
          <p:cNvPr id="4" name="Rectangle 1"/>
          <p:cNvSpPr>
            <a:spLocks noGrp="1" noChangeArrowheads="1"/>
          </p:cNvSpPr>
          <p:nvPr>
            <p:ph idx="1"/>
          </p:nvPr>
        </p:nvSpPr>
        <p:spPr bwMode="auto">
          <a:xfrm>
            <a:off x="1316911" y="961835"/>
            <a:ext cx="10047853" cy="53245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b="1" i="0" u="none" strike="noStrike" cap="none" normalizeH="0" baseline="0" dirty="0" smtClean="0">
                <a:ln>
                  <a:noFill/>
                </a:ln>
                <a:solidFill>
                  <a:srgbClr val="00B050"/>
                </a:solidFill>
                <a:effectLst/>
                <a:latin typeface="Arial" panose="020B0604020202020204" pitchFamily="34" charset="0"/>
                <a:cs typeface="Arial" panose="020B0604020202020204" pitchFamily="34" charset="0"/>
              </a:rPr>
              <a:t>Verbal communication</a:t>
            </a:r>
          </a:p>
          <a:p>
            <a:pPr marL="0" indent="0" eaLnBrk="0" fontAlgn="base" hangingPunct="0">
              <a:lnSpc>
                <a:spcPct val="100000"/>
              </a:lnSpc>
              <a:spcBef>
                <a:spcPct val="0"/>
              </a:spcBef>
              <a:spcAft>
                <a:spcPct val="0"/>
              </a:spcAft>
              <a:buClrTx/>
              <a:buNone/>
            </a:pPr>
            <a:r>
              <a:rPr lang="en-US" altLang="fr-FR" dirty="0">
                <a:solidFill>
                  <a:schemeClr val="tx1"/>
                </a:solidFill>
                <a:latin typeface="Arial" panose="020B0604020202020204" pitchFamily="34" charset="0"/>
                <a:cs typeface="Arial" panose="020B0604020202020204" pitchFamily="34" charset="0"/>
              </a:rPr>
              <a:t> </a:t>
            </a:r>
            <a:r>
              <a:rPr lang="en-US" altLang="fr-FR" dirty="0" smtClean="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Verbal communication is the use of spoken words to share information between healthcare professionals, patients, and families</a:t>
            </a:r>
            <a:r>
              <a:rPr lang="en-US" dirty="0" smtClean="0">
                <a:solidFill>
                  <a:schemeClr val="tx1"/>
                </a:solidFill>
                <a:latin typeface="Arial" panose="020B0604020202020204" pitchFamily="34" charset="0"/>
                <a:cs typeface="Arial" panose="020B0604020202020204" pitchFamily="34" charset="0"/>
              </a:rPr>
              <a:t>. </a:t>
            </a:r>
          </a:p>
          <a:p>
            <a:pPr marL="0" indent="0" eaLnBrk="0" fontAlgn="base" hangingPunct="0">
              <a:lnSpc>
                <a:spcPct val="100000"/>
              </a:lnSpc>
              <a:spcBef>
                <a:spcPct val="0"/>
              </a:spcBef>
              <a:spcAft>
                <a:spcPct val="0"/>
              </a:spcAft>
              <a:buClrTx/>
              <a:buNone/>
            </a:pPr>
            <a:r>
              <a:rPr lang="en-US" dirty="0" smtClean="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V</a:t>
            </a:r>
            <a:r>
              <a:rPr lang="en-US" dirty="0" smtClean="0">
                <a:solidFill>
                  <a:schemeClr val="tx1"/>
                </a:solidFill>
                <a:latin typeface="Arial" panose="020B0604020202020204" pitchFamily="34" charset="0"/>
                <a:cs typeface="Arial" panose="020B0604020202020204" pitchFamily="34" charset="0"/>
              </a:rPr>
              <a:t>erbal </a:t>
            </a:r>
            <a:r>
              <a:rPr lang="en-US" dirty="0">
                <a:solidFill>
                  <a:schemeClr val="tx1"/>
                </a:solidFill>
                <a:latin typeface="Arial" panose="020B0604020202020204" pitchFamily="34" charset="0"/>
                <a:cs typeface="Arial" panose="020B0604020202020204" pitchFamily="34" charset="0"/>
              </a:rPr>
              <a:t>communication should be clear, simple, and free from medical jargon so patients can </a:t>
            </a:r>
            <a:r>
              <a:rPr lang="en-US" dirty="0" smtClean="0">
                <a:solidFill>
                  <a:schemeClr val="tx1"/>
                </a:solidFill>
                <a:latin typeface="Arial" panose="020B0604020202020204" pitchFamily="34" charset="0"/>
                <a:cs typeface="Arial" panose="020B0604020202020204" pitchFamily="34" charset="0"/>
              </a:rPr>
              <a:t>understand.    </a:t>
            </a:r>
          </a:p>
          <a:p>
            <a:pPr marL="0" marR="0" lvl="0" indent="0" algn="l" defTabSz="914400" rtl="0" eaLnBrk="0" fontAlgn="base" latinLnBrk="0" hangingPunct="0">
              <a:lnSpc>
                <a:spcPct val="100000"/>
              </a:lnSpc>
              <a:spcBef>
                <a:spcPct val="0"/>
              </a:spcBef>
              <a:spcAft>
                <a:spcPct val="0"/>
              </a:spcAft>
              <a:buClrTx/>
              <a:buSzTx/>
              <a:buNone/>
              <a:tabLst/>
            </a:pPr>
            <a:endParaRPr kumimoji="0" lang="fr-FR" altLang="fr-FR"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b="0" i="0" u="none" strike="noStrike" cap="none" normalizeH="0" baseline="0" dirty="0" err="1" smtClean="0">
                <a:ln>
                  <a:noFill/>
                </a:ln>
                <a:solidFill>
                  <a:srgbClr val="00B050"/>
                </a:solidFill>
                <a:effectLst/>
                <a:latin typeface="Arial" panose="020B0604020202020204" pitchFamily="34" charset="0"/>
                <a:cs typeface="Arial" panose="020B0604020202020204" pitchFamily="34" charset="0"/>
              </a:rPr>
              <a:t>Nonverbal</a:t>
            </a:r>
            <a:r>
              <a:rPr kumimoji="0" lang="fr-FR" altLang="fr-FR" b="0" i="0" u="none" strike="noStrike" cap="none" normalizeH="0" baseline="0" dirty="0" smtClean="0">
                <a:ln>
                  <a:noFill/>
                </a:ln>
                <a:solidFill>
                  <a:srgbClr val="00B050"/>
                </a:solidFill>
                <a:effectLst/>
                <a:latin typeface="Arial" panose="020B0604020202020204" pitchFamily="34" charset="0"/>
                <a:cs typeface="Arial" panose="020B0604020202020204" pitchFamily="34" charset="0"/>
              </a:rPr>
              <a:t> communication</a:t>
            </a:r>
          </a:p>
          <a:p>
            <a:pPr marL="0" lvl="0" indent="0" eaLnBrk="0" fontAlgn="base" hangingPunct="0">
              <a:lnSpc>
                <a:spcPct val="100000"/>
              </a:lnSpc>
              <a:spcBef>
                <a:spcPct val="0"/>
              </a:spcBef>
              <a:spcAft>
                <a:spcPct val="0"/>
              </a:spcAft>
              <a:buClrTx/>
              <a:buNone/>
            </a:pPr>
            <a:r>
              <a:rPr lang="en-US" altLang="fr-FR" dirty="0" smtClean="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Nonverbal communication is the use of body language, facial expressions, gestures, eye contact, posture, and tone of voice to convey messages</a:t>
            </a:r>
            <a:r>
              <a:rPr lang="en-US" dirty="0" smtClean="0">
                <a:solidFill>
                  <a:schemeClr val="tx1"/>
                </a:solidFill>
                <a:latin typeface="Arial" panose="020B0604020202020204" pitchFamily="34" charset="0"/>
                <a:cs typeface="Arial" panose="020B0604020202020204" pitchFamily="34" charset="0"/>
              </a:rPr>
              <a:t>.</a:t>
            </a:r>
          </a:p>
          <a:p>
            <a:pPr marL="0" lvl="0" indent="0" eaLnBrk="0" fontAlgn="base" hangingPunct="0">
              <a:lnSpc>
                <a:spcPct val="100000"/>
              </a:lnSpc>
              <a:spcBef>
                <a:spcPct val="0"/>
              </a:spcBef>
              <a:spcAft>
                <a:spcPct val="0"/>
              </a:spcAft>
              <a:buClrTx/>
              <a:buNone/>
            </a:pPr>
            <a:r>
              <a:rPr kumimoji="0" lang="en-US" altLang="fr-FR"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fr-FR"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Nonverbal communication can support or contradict spoken words. Positive body language helps build </a:t>
            </a:r>
            <a:r>
              <a:rPr lang="en-US" dirty="0" smtClean="0">
                <a:solidFill>
                  <a:schemeClr val="tx1"/>
                </a:solidFill>
                <a:latin typeface="Arial" panose="020B0604020202020204" pitchFamily="34" charset="0"/>
                <a:cs typeface="Arial" panose="020B0604020202020204" pitchFamily="34" charset="0"/>
              </a:rPr>
              <a:t>  trust </a:t>
            </a:r>
            <a:r>
              <a:rPr lang="en-US" dirty="0">
                <a:solidFill>
                  <a:schemeClr val="tx1"/>
                </a:solidFill>
                <a:latin typeface="Arial" panose="020B0604020202020204" pitchFamily="34" charset="0"/>
                <a:cs typeface="Arial" panose="020B0604020202020204" pitchFamily="34" charset="0"/>
              </a:rPr>
              <a:t>and comfort</a:t>
            </a:r>
            <a:r>
              <a:rPr lang="en-US" dirty="0" smtClean="0">
                <a:latin typeface="Arial" panose="020B0604020202020204" pitchFamily="34" charset="0"/>
                <a:cs typeface="Arial" panose="020B0604020202020204" pitchFamily="34" charset="0"/>
              </a:rPr>
              <a:t>.</a:t>
            </a:r>
          </a:p>
          <a:p>
            <a:pPr marL="0" lvl="0" indent="0" eaLnBrk="0" fontAlgn="base" hangingPunct="0">
              <a:lnSpc>
                <a:spcPct val="100000"/>
              </a:lnSpc>
              <a:spcBef>
                <a:spcPct val="0"/>
              </a:spcBef>
              <a:spcAft>
                <a:spcPct val="0"/>
              </a:spcAft>
              <a:buClrTx/>
              <a:buNone/>
            </a:pPr>
            <a:endParaRPr kumimoji="0" lang="fr-FR" altLang="fr-FR"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b="0" i="0" u="none" strike="noStrike" cap="none" normalizeH="0" baseline="0" dirty="0" err="1" smtClean="0">
                <a:ln>
                  <a:noFill/>
                </a:ln>
                <a:solidFill>
                  <a:srgbClr val="00B050"/>
                </a:solidFill>
                <a:effectLst/>
                <a:latin typeface="Arial" panose="020B0604020202020204" pitchFamily="34" charset="0"/>
                <a:cs typeface="Arial" panose="020B0604020202020204" pitchFamily="34" charset="0"/>
              </a:rPr>
              <a:t>Written</a:t>
            </a:r>
            <a:r>
              <a:rPr kumimoji="0" lang="fr-FR" altLang="fr-FR" b="0" i="0" u="none" strike="noStrike" cap="none" normalizeH="0" baseline="0" dirty="0" smtClean="0">
                <a:ln>
                  <a:noFill/>
                </a:ln>
                <a:solidFill>
                  <a:srgbClr val="00B050"/>
                </a:solidFill>
                <a:effectLst/>
                <a:latin typeface="Arial" panose="020B0604020202020204" pitchFamily="34" charset="0"/>
                <a:cs typeface="Arial" panose="020B0604020202020204" pitchFamily="34" charset="0"/>
              </a:rPr>
              <a:t> communication</a:t>
            </a:r>
          </a:p>
          <a:p>
            <a:pPr marL="0" lvl="0" indent="0" eaLnBrk="0" fontAlgn="base" hangingPunct="0">
              <a:lnSpc>
                <a:spcPct val="100000"/>
              </a:lnSpc>
              <a:spcBef>
                <a:spcPct val="0"/>
              </a:spcBef>
              <a:spcAft>
                <a:spcPct val="0"/>
              </a:spcAft>
              <a:buClrTx/>
              <a:buNone/>
            </a:pPr>
            <a:r>
              <a:rPr lang="en-US" altLang="fr-FR" dirty="0" smtClean="0">
                <a:solidFill>
                  <a:srgbClr val="00B050"/>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Written communication is the documentation of patient information and healthcare instructions in written or electronic form</a:t>
            </a:r>
            <a:r>
              <a:rPr lang="en-US" dirty="0" smtClean="0">
                <a:solidFill>
                  <a:schemeClr val="tx1"/>
                </a:solidFill>
                <a:latin typeface="Arial" panose="020B0604020202020204" pitchFamily="34" charset="0"/>
                <a:cs typeface="Arial" panose="020B0604020202020204" pitchFamily="34" charset="0"/>
              </a:rPr>
              <a:t>.</a:t>
            </a:r>
          </a:p>
          <a:p>
            <a:pPr marL="0" lvl="0" indent="0" eaLnBrk="0" fontAlgn="base" hangingPunct="0">
              <a:lnSpc>
                <a:spcPct val="100000"/>
              </a:lnSpc>
              <a:spcBef>
                <a:spcPct val="0"/>
              </a:spcBef>
              <a:spcAft>
                <a:spcPct val="0"/>
              </a:spcAft>
              <a:buClrTx/>
              <a:buNone/>
            </a:pPr>
            <a:r>
              <a:rPr kumimoji="0" lang="en-US" altLang="fr-FR"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This includes medical records, prescriptions, discharge instructions, referral letters, and electronic health </a:t>
            </a:r>
            <a:r>
              <a:rPr lang="en-US" dirty="0" smtClean="0">
                <a:solidFill>
                  <a:schemeClr val="tx1"/>
                </a:solidFill>
                <a:latin typeface="Arial" panose="020B0604020202020204" pitchFamily="34" charset="0"/>
                <a:cs typeface="Arial" panose="020B0604020202020204" pitchFamily="34" charset="0"/>
              </a:rPr>
              <a:t>records</a:t>
            </a:r>
            <a:r>
              <a:rPr lang="en-US" sz="1800" dirty="0" smtClean="0">
                <a:latin typeface="Arial" panose="020B0604020202020204" pitchFamily="34" charset="0"/>
                <a:cs typeface="Arial" panose="020B0604020202020204" pitchFamily="34" charset="0"/>
              </a:rPr>
              <a:t>.</a:t>
            </a:r>
            <a:endParaRPr kumimoji="0" lang="fr-FR" altLang="fr-FR" sz="1800" b="0" i="0" u="none" strike="noStrike" cap="none" normalizeH="0" baseline="0" dirty="0" smtClean="0">
              <a:ln>
                <a:noFill/>
              </a:ln>
              <a:solidFill>
                <a:srgbClr val="00B05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90050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423281" y="47881"/>
            <a:ext cx="9772155" cy="698992"/>
          </a:xfrm>
          <a:solidFill>
            <a:schemeClr val="accent1">
              <a:lumMod val="40000"/>
              <a:lumOff val="60000"/>
            </a:schemeClr>
          </a:solidFill>
        </p:spPr>
        <p:txBody>
          <a:bodyPr>
            <a:normAutofit/>
          </a:bodyPr>
          <a:lstStyle/>
          <a:p>
            <a:r>
              <a:rPr lang="fr-FR" sz="2000" dirty="0">
                <a:latin typeface="Arial" panose="020B0604020202020204" pitchFamily="34" charset="0"/>
                <a:cs typeface="Arial" panose="020B0604020202020204" pitchFamily="34" charset="0"/>
              </a:rPr>
              <a:t>Importance of Effective Communication</a:t>
            </a:r>
          </a:p>
        </p:txBody>
      </p:sp>
      <p:sp>
        <p:nvSpPr>
          <p:cNvPr id="5" name="Rectangle 1"/>
          <p:cNvSpPr>
            <a:spLocks noGrp="1" noChangeArrowheads="1"/>
          </p:cNvSpPr>
          <p:nvPr>
            <p:ph sz="half" idx="1"/>
          </p:nvPr>
        </p:nvSpPr>
        <p:spPr bwMode="auto">
          <a:xfrm>
            <a:off x="1137036" y="760918"/>
            <a:ext cx="5235933" cy="5286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endParaRPr kumimoji="0" lang="fr-FR" altLang="fr-FR"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fr-FR" altLang="fr-FR" sz="1800" b="0" i="0" u="none" strike="noStrike" cap="none" normalizeH="0" baseline="0" dirty="0" smtClean="0">
              <a:ln>
                <a:noFill/>
              </a:ln>
              <a:solidFill>
                <a:schemeClr val="tx1"/>
              </a:solidFill>
              <a:effectLst/>
              <a:latin typeface="Arial" panose="020B0604020202020204" pitchFamily="34" charset="0"/>
            </a:endParaRPr>
          </a:p>
          <a:p>
            <a:pPr marL="0" indent="0">
              <a:buNone/>
            </a:pPr>
            <a:r>
              <a:rPr lang="en-US" dirty="0">
                <a:solidFill>
                  <a:schemeClr val="tx1"/>
                </a:solidFill>
                <a:latin typeface="Arial" panose="020B0604020202020204" pitchFamily="34" charset="0"/>
                <a:cs typeface="Arial" panose="020B0604020202020204" pitchFamily="34" charset="0"/>
              </a:rPr>
              <a:t>Effective communication prevents mistakes. For example, confirming patient identity before giving medication avoids errors.</a:t>
            </a:r>
          </a:p>
          <a:p>
            <a:pPr marL="0" indent="0">
              <a:buNone/>
            </a:pPr>
            <a:r>
              <a:rPr lang="en-US" dirty="0">
                <a:solidFill>
                  <a:schemeClr val="tx1"/>
                </a:solidFill>
                <a:latin typeface="Arial" panose="020B0604020202020204" pitchFamily="34" charset="0"/>
                <a:cs typeface="Arial" panose="020B0604020202020204" pitchFamily="34" charset="0"/>
              </a:rPr>
              <a:t>Trust is built when patients feel heard and respected. When patients trust their healthcare providers, they are more likely to follow treatment plans.</a:t>
            </a:r>
          </a:p>
          <a:p>
            <a:pPr marL="0" indent="0">
              <a:buNone/>
            </a:pPr>
            <a:r>
              <a:rPr lang="en-US" dirty="0">
                <a:solidFill>
                  <a:schemeClr val="tx1"/>
                </a:solidFill>
                <a:latin typeface="Arial" panose="020B0604020202020204" pitchFamily="34" charset="0"/>
                <a:cs typeface="Arial" panose="020B0604020202020204" pitchFamily="34" charset="0"/>
              </a:rPr>
              <a:t>Good communication among healthcare workers improves teamwork. When nurses and doctors clearly share information, patient care becomes more coordinated and efficient.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fr-FR" altLang="fr-FR"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
        <p:nvSpPr>
          <p:cNvPr id="6" name="Nuage 5"/>
          <p:cNvSpPr/>
          <p:nvPr/>
        </p:nvSpPr>
        <p:spPr>
          <a:xfrm>
            <a:off x="7097549" y="4895712"/>
            <a:ext cx="1910790" cy="1256094"/>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latin typeface="Arial" panose="020B0604020202020204" pitchFamily="34" charset="0"/>
                <a:cs typeface="Arial" panose="020B0604020202020204" pitchFamily="34" charset="0"/>
              </a:rPr>
              <a:t>Improve patient safety</a:t>
            </a:r>
            <a:endParaRPr lang="fr-FR" sz="2000" dirty="0">
              <a:latin typeface="Arial" panose="020B0604020202020204" pitchFamily="34" charset="0"/>
              <a:cs typeface="Arial" panose="020B0604020202020204" pitchFamily="34" charset="0"/>
            </a:endParaRPr>
          </a:p>
        </p:txBody>
      </p:sp>
      <p:sp>
        <p:nvSpPr>
          <p:cNvPr id="7" name="Nuage 6"/>
          <p:cNvSpPr/>
          <p:nvPr/>
        </p:nvSpPr>
        <p:spPr>
          <a:xfrm>
            <a:off x="9462557" y="847975"/>
            <a:ext cx="1693628" cy="1267961"/>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latin typeface="Arial" panose="020B0604020202020204" pitchFamily="34" charset="0"/>
                <a:cs typeface="Arial" panose="020B0604020202020204" pitchFamily="34" charset="0"/>
              </a:rPr>
              <a:t>Reduce medical errors</a:t>
            </a:r>
            <a:endParaRPr lang="fr-FR" sz="2000" dirty="0">
              <a:latin typeface="Arial" panose="020B0604020202020204" pitchFamily="34" charset="0"/>
              <a:cs typeface="Arial" panose="020B0604020202020204" pitchFamily="34" charset="0"/>
            </a:endParaRPr>
          </a:p>
        </p:txBody>
      </p:sp>
      <p:sp>
        <p:nvSpPr>
          <p:cNvPr id="8" name="Nuage 7"/>
          <p:cNvSpPr/>
          <p:nvPr/>
        </p:nvSpPr>
        <p:spPr>
          <a:xfrm>
            <a:off x="10378439" y="5523759"/>
            <a:ext cx="1633993" cy="1200647"/>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latin typeface="Arial" panose="020B0604020202020204" pitchFamily="34" charset="0"/>
                <a:cs typeface="Arial" panose="020B0604020202020204" pitchFamily="34" charset="0"/>
              </a:rPr>
              <a:t>Builds trust</a:t>
            </a:r>
            <a:endParaRPr lang="fr-FR" sz="2000" dirty="0">
              <a:latin typeface="Arial" panose="020B0604020202020204" pitchFamily="34" charset="0"/>
              <a:cs typeface="Arial" panose="020B0604020202020204" pitchFamily="34" charset="0"/>
            </a:endParaRPr>
          </a:p>
        </p:txBody>
      </p:sp>
      <p:sp>
        <p:nvSpPr>
          <p:cNvPr id="9" name="Nuage 8"/>
          <p:cNvSpPr/>
          <p:nvPr/>
        </p:nvSpPr>
        <p:spPr>
          <a:xfrm>
            <a:off x="8386899" y="3064888"/>
            <a:ext cx="2331720" cy="108980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latin typeface="Arial" panose="020B0604020202020204" pitchFamily="34" charset="0"/>
                <a:cs typeface="Arial" panose="020B0604020202020204" pitchFamily="34" charset="0"/>
              </a:rPr>
              <a:t>Increases patient satisfaction</a:t>
            </a:r>
            <a:endParaRPr lang="fr-FR" sz="2000" dirty="0">
              <a:latin typeface="Arial" panose="020B0604020202020204" pitchFamily="34" charset="0"/>
              <a:cs typeface="Arial" panose="020B0604020202020204" pitchFamily="34" charset="0"/>
            </a:endParaRPr>
          </a:p>
        </p:txBody>
      </p:sp>
      <p:sp>
        <p:nvSpPr>
          <p:cNvPr id="10" name="Nuage 9"/>
          <p:cNvSpPr/>
          <p:nvPr/>
        </p:nvSpPr>
        <p:spPr>
          <a:xfrm>
            <a:off x="6583680" y="957655"/>
            <a:ext cx="2075289" cy="147544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latin typeface="Arial" panose="020B0604020202020204" pitchFamily="34" charset="0"/>
                <a:cs typeface="Arial" panose="020B0604020202020204" pitchFamily="34" charset="0"/>
              </a:rPr>
              <a:t>Enhances teamwork</a:t>
            </a:r>
            <a:endParaRPr lang="fr-FR"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59528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251678" y="382385"/>
            <a:ext cx="10178322" cy="627431"/>
          </a:xfrm>
          <a:solidFill>
            <a:schemeClr val="accent1">
              <a:lumMod val="40000"/>
              <a:lumOff val="60000"/>
            </a:schemeClr>
          </a:solidFill>
        </p:spPr>
        <p:txBody>
          <a:bodyPr>
            <a:normAutofit/>
          </a:bodyPr>
          <a:lstStyle/>
          <a:p>
            <a:r>
              <a:rPr lang="fr-FR" sz="2000" dirty="0">
                <a:latin typeface="Arial" panose="020B0604020202020204" pitchFamily="34" charset="0"/>
                <a:cs typeface="Arial" panose="020B0604020202020204" pitchFamily="34" charset="0"/>
              </a:rPr>
              <a:t>Communication </a:t>
            </a:r>
            <a:r>
              <a:rPr lang="fr-FR" sz="2000" dirty="0" err="1">
                <a:latin typeface="Arial" panose="020B0604020202020204" pitchFamily="34" charset="0"/>
                <a:cs typeface="Arial" panose="020B0604020202020204" pitchFamily="34" charset="0"/>
              </a:rPr>
              <a:t>Between</a:t>
            </a:r>
            <a:r>
              <a:rPr lang="fr-FR" sz="2000" dirty="0">
                <a:latin typeface="Arial" panose="020B0604020202020204" pitchFamily="34" charset="0"/>
                <a:cs typeface="Arial" panose="020B0604020202020204" pitchFamily="34" charset="0"/>
              </a:rPr>
              <a:t> Healthcare </a:t>
            </a:r>
            <a:r>
              <a:rPr lang="fr-FR" sz="2000" dirty="0" err="1">
                <a:latin typeface="Arial" panose="020B0604020202020204" pitchFamily="34" charset="0"/>
                <a:cs typeface="Arial" panose="020B0604020202020204" pitchFamily="34" charset="0"/>
              </a:rPr>
              <a:t>Professionals</a:t>
            </a:r>
            <a:endParaRPr lang="fr-FR" sz="2000" dirty="0">
              <a:latin typeface="Arial" panose="020B0604020202020204" pitchFamily="34" charset="0"/>
              <a:cs typeface="Arial" panose="020B0604020202020204" pitchFamily="34" charset="0"/>
            </a:endParaRPr>
          </a:p>
        </p:txBody>
      </p:sp>
      <p:sp>
        <p:nvSpPr>
          <p:cNvPr id="3" name="Espace réservé du contenu 2"/>
          <p:cNvSpPr>
            <a:spLocks noGrp="1"/>
          </p:cNvSpPr>
          <p:nvPr>
            <p:ph idx="1"/>
          </p:nvPr>
        </p:nvSpPr>
        <p:spPr>
          <a:xfrm>
            <a:off x="1251678" y="1168842"/>
            <a:ext cx="10178322" cy="5689158"/>
          </a:xfrm>
        </p:spPr>
        <p:txBody>
          <a:bodyPr>
            <a:normAutofit/>
          </a:bodyPr>
          <a:lstStyle/>
          <a:p>
            <a:pPr>
              <a:buFont typeface="Courier New" panose="02070309020205020404" pitchFamily="49" charset="0"/>
              <a:buChar char="o"/>
            </a:pPr>
            <a:r>
              <a:rPr lang="fr-FR" dirty="0">
                <a:solidFill>
                  <a:schemeClr val="tx1"/>
                </a:solidFill>
                <a:latin typeface="Arial" panose="020B0604020202020204" pitchFamily="34" charset="0"/>
                <a:cs typeface="Arial" panose="020B0604020202020204" pitchFamily="34" charset="0"/>
              </a:rPr>
              <a:t>Team-</a:t>
            </a:r>
            <a:r>
              <a:rPr lang="fr-FR" dirty="0" err="1">
                <a:solidFill>
                  <a:schemeClr val="tx1"/>
                </a:solidFill>
                <a:latin typeface="Arial" panose="020B0604020202020204" pitchFamily="34" charset="0"/>
                <a:cs typeface="Arial" panose="020B0604020202020204" pitchFamily="34" charset="0"/>
              </a:rPr>
              <a:t>based</a:t>
            </a:r>
            <a:r>
              <a:rPr lang="fr-FR" dirty="0">
                <a:solidFill>
                  <a:schemeClr val="tx1"/>
                </a:solidFill>
                <a:latin typeface="Arial" panose="020B0604020202020204" pitchFamily="34" charset="0"/>
                <a:cs typeface="Arial" panose="020B0604020202020204" pitchFamily="34" charset="0"/>
              </a:rPr>
              <a:t> </a:t>
            </a:r>
            <a:r>
              <a:rPr lang="fr-FR" dirty="0" smtClean="0">
                <a:solidFill>
                  <a:schemeClr val="tx1"/>
                </a:solidFill>
                <a:latin typeface="Arial" panose="020B0604020202020204" pitchFamily="34" charset="0"/>
                <a:cs typeface="Arial" panose="020B0604020202020204" pitchFamily="34" charset="0"/>
              </a:rPr>
              <a:t>care</a:t>
            </a:r>
          </a:p>
          <a:p>
            <a:pPr>
              <a:buFont typeface="Courier New" panose="02070309020205020404" pitchFamily="49" charset="0"/>
              <a:buChar char="o"/>
            </a:pPr>
            <a:r>
              <a:rPr lang="fr-FR" dirty="0">
                <a:solidFill>
                  <a:schemeClr val="tx1"/>
                </a:solidFill>
                <a:latin typeface="Arial" panose="020B0604020202020204" pitchFamily="34" charset="0"/>
                <a:cs typeface="Arial" panose="020B0604020202020204" pitchFamily="34" charset="0"/>
              </a:rPr>
              <a:t>Shift </a:t>
            </a:r>
            <a:r>
              <a:rPr lang="fr-FR" dirty="0" err="1" smtClean="0">
                <a:solidFill>
                  <a:schemeClr val="tx1"/>
                </a:solidFill>
                <a:latin typeface="Arial" panose="020B0604020202020204" pitchFamily="34" charset="0"/>
                <a:cs typeface="Arial" panose="020B0604020202020204" pitchFamily="34" charset="0"/>
              </a:rPr>
              <a:t>handovers</a:t>
            </a:r>
            <a:endParaRPr lang="fr-FR" dirty="0" smtClean="0">
              <a:solidFill>
                <a:schemeClr val="tx1"/>
              </a:solidFill>
              <a:latin typeface="Arial" panose="020B0604020202020204" pitchFamily="34" charset="0"/>
              <a:cs typeface="Arial" panose="020B0604020202020204" pitchFamily="34" charset="0"/>
            </a:endParaRPr>
          </a:p>
          <a:p>
            <a:pPr>
              <a:buFont typeface="Courier New" panose="02070309020205020404" pitchFamily="49" charset="0"/>
              <a:buChar char="o"/>
            </a:pPr>
            <a:r>
              <a:rPr lang="fr-FR" dirty="0" err="1">
                <a:solidFill>
                  <a:schemeClr val="tx1"/>
                </a:solidFill>
                <a:latin typeface="Arial" panose="020B0604020202020204" pitchFamily="34" charset="0"/>
                <a:cs typeface="Arial" panose="020B0604020202020204" pitchFamily="34" charset="0"/>
              </a:rPr>
              <a:t>Interdisciplinary</a:t>
            </a:r>
            <a:r>
              <a:rPr lang="fr-FR" dirty="0">
                <a:solidFill>
                  <a:schemeClr val="tx1"/>
                </a:solidFill>
                <a:latin typeface="Arial" panose="020B0604020202020204" pitchFamily="34" charset="0"/>
                <a:cs typeface="Arial" panose="020B0604020202020204" pitchFamily="34" charset="0"/>
              </a:rPr>
              <a:t> </a:t>
            </a:r>
            <a:r>
              <a:rPr lang="fr-FR" dirty="0" smtClean="0">
                <a:solidFill>
                  <a:schemeClr val="tx1"/>
                </a:solidFill>
                <a:latin typeface="Arial" panose="020B0604020202020204" pitchFamily="34" charset="0"/>
                <a:cs typeface="Arial" panose="020B0604020202020204" pitchFamily="34" charset="0"/>
              </a:rPr>
              <a:t>communication</a:t>
            </a:r>
          </a:p>
          <a:p>
            <a:pPr>
              <a:buFont typeface="Courier New" panose="02070309020205020404" pitchFamily="49" charset="0"/>
              <a:buChar char="o"/>
            </a:pPr>
            <a:r>
              <a:rPr lang="en-US" dirty="0" smtClean="0">
                <a:solidFill>
                  <a:schemeClr val="tx1"/>
                </a:solidFill>
                <a:latin typeface="Arial" panose="020B0604020202020204" pitchFamily="34" charset="0"/>
                <a:cs typeface="Arial" panose="020B0604020202020204" pitchFamily="34" charset="0"/>
              </a:rPr>
              <a:t>SBAR method: Situation , Background,  Assessment , Recommendation</a:t>
            </a:r>
          </a:p>
          <a:p>
            <a:pPr marL="0" indent="0">
              <a:buNone/>
            </a:pPr>
            <a:r>
              <a:rPr lang="en-US" dirty="0" smtClean="0">
                <a:solidFill>
                  <a:schemeClr val="tx1"/>
                </a:solidFill>
                <a:latin typeface="Arial" panose="020B0604020202020204" pitchFamily="34" charset="0"/>
                <a:cs typeface="Arial" panose="020B0604020202020204" pitchFamily="34" charset="0"/>
              </a:rPr>
              <a:t>Healthcare </a:t>
            </a:r>
            <a:r>
              <a:rPr lang="en-US" dirty="0">
                <a:solidFill>
                  <a:schemeClr val="tx1"/>
                </a:solidFill>
                <a:latin typeface="Arial" panose="020B0604020202020204" pitchFamily="34" charset="0"/>
                <a:cs typeface="Arial" panose="020B0604020202020204" pitchFamily="34" charset="0"/>
              </a:rPr>
              <a:t>is delivered by teams, not individuals. Doctors, nurses, pharmacists, therapists, and technicians must work </a:t>
            </a:r>
            <a:r>
              <a:rPr lang="en-US" dirty="0" smtClean="0">
                <a:solidFill>
                  <a:schemeClr val="tx1"/>
                </a:solidFill>
                <a:latin typeface="Arial" panose="020B0604020202020204" pitchFamily="34" charset="0"/>
                <a:cs typeface="Arial" panose="020B0604020202020204" pitchFamily="34" charset="0"/>
              </a:rPr>
              <a:t>together.</a:t>
            </a:r>
          </a:p>
          <a:p>
            <a:pPr marL="0" indent="0">
              <a:buNone/>
            </a:pPr>
            <a:r>
              <a:rPr lang="en-US" dirty="0" smtClean="0">
                <a:solidFill>
                  <a:schemeClr val="tx1"/>
                </a:solidFill>
                <a:latin typeface="Arial" panose="020B0604020202020204" pitchFamily="34" charset="0"/>
                <a:cs typeface="Arial" panose="020B0604020202020204" pitchFamily="34" charset="0"/>
              </a:rPr>
              <a:t>Clear </a:t>
            </a:r>
            <a:r>
              <a:rPr lang="en-US" dirty="0">
                <a:solidFill>
                  <a:schemeClr val="tx1"/>
                </a:solidFill>
                <a:latin typeface="Arial" panose="020B0604020202020204" pitchFamily="34" charset="0"/>
                <a:cs typeface="Arial" panose="020B0604020202020204" pitchFamily="34" charset="0"/>
              </a:rPr>
              <a:t>handovers are essential for patient safety. Structured communication tools such as SBAR improve clarity and reduce misunderstandings (Haig, Sutton and Whittington, 2006). </a:t>
            </a:r>
            <a:r>
              <a:rPr lang="en-US" dirty="0" err="1">
                <a:solidFill>
                  <a:schemeClr val="tx1"/>
                </a:solidFill>
                <a:latin typeface="Arial" panose="020B0604020202020204" pitchFamily="34" charset="0"/>
                <a:cs typeface="Arial" panose="020B0604020202020204" pitchFamily="34" charset="0"/>
              </a:rPr>
              <a:t>Interprofessional</a:t>
            </a:r>
            <a:r>
              <a:rPr lang="en-US" dirty="0">
                <a:solidFill>
                  <a:schemeClr val="tx1"/>
                </a:solidFill>
                <a:latin typeface="Arial" panose="020B0604020202020204" pitchFamily="34" charset="0"/>
                <a:cs typeface="Arial" panose="020B0604020202020204" pitchFamily="34" charset="0"/>
              </a:rPr>
              <a:t> communication strengthens collaboration and reduces adverse events (WHO, 2010).</a:t>
            </a: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472192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633341" y="1"/>
            <a:ext cx="9641609" cy="437322"/>
          </a:xfrm>
          <a:solidFill>
            <a:schemeClr val="accent1">
              <a:lumMod val="40000"/>
              <a:lumOff val="60000"/>
            </a:schemeClr>
          </a:solidFill>
        </p:spPr>
        <p:txBody>
          <a:bodyPr>
            <a:normAutofit/>
          </a:bodyPr>
          <a:lstStyle/>
          <a:p>
            <a:r>
              <a:rPr lang="fr-FR" sz="2000" dirty="0" err="1">
                <a:latin typeface="Arial" panose="020B0604020202020204" pitchFamily="34" charset="0"/>
                <a:cs typeface="Arial" panose="020B0604020202020204" pitchFamily="34" charset="0"/>
              </a:rPr>
              <a:t>Barriers</a:t>
            </a:r>
            <a:r>
              <a:rPr lang="fr-FR" sz="2000" dirty="0">
                <a:latin typeface="Arial" panose="020B0604020202020204" pitchFamily="34" charset="0"/>
                <a:cs typeface="Arial" panose="020B0604020202020204" pitchFamily="34" charset="0"/>
              </a:rPr>
              <a:t> to Communication</a:t>
            </a:r>
          </a:p>
        </p:txBody>
      </p:sp>
      <p:sp>
        <p:nvSpPr>
          <p:cNvPr id="4" name="Rectangle 1"/>
          <p:cNvSpPr>
            <a:spLocks noGrp="1" noChangeArrowheads="1"/>
          </p:cNvSpPr>
          <p:nvPr>
            <p:ph idx="1"/>
          </p:nvPr>
        </p:nvSpPr>
        <p:spPr bwMode="auto">
          <a:xfrm>
            <a:off x="1633341" y="437323"/>
            <a:ext cx="7567047" cy="72327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buFont typeface="Courier New" panose="02070309020205020404" pitchFamily="49" charset="0"/>
              <a:buChar char="o"/>
            </a:pPr>
            <a:r>
              <a:rPr kumimoji="0" lang="fr-FR" altLang="fr-FR" b="0" i="0" u="none" strike="noStrike" cap="none" normalizeH="0" baseline="0" dirty="0" err="1" smtClean="0">
                <a:ln>
                  <a:noFill/>
                </a:ln>
                <a:solidFill>
                  <a:schemeClr val="accent1">
                    <a:lumMod val="75000"/>
                  </a:schemeClr>
                </a:solidFill>
                <a:effectLst/>
                <a:latin typeface="Arial" panose="020B0604020202020204" pitchFamily="34" charset="0"/>
                <a:cs typeface="Arial" panose="020B0604020202020204" pitchFamily="34" charset="0"/>
              </a:rPr>
              <a:t>Language</a:t>
            </a:r>
            <a:r>
              <a:rPr kumimoji="0" lang="fr-FR" altLang="fr-FR" b="0" i="0" u="none" strike="noStrike" cap="none" normalizeH="0" baseline="0" dirty="0" smtClean="0">
                <a:ln>
                  <a:noFill/>
                </a:ln>
                <a:solidFill>
                  <a:schemeClr val="accent1">
                    <a:lumMod val="75000"/>
                  </a:schemeClr>
                </a:solidFill>
                <a:effectLst/>
                <a:latin typeface="Arial" panose="020B0604020202020204" pitchFamily="34" charset="0"/>
                <a:cs typeface="Arial" panose="020B0604020202020204" pitchFamily="34" charset="0"/>
              </a:rPr>
              <a:t> </a:t>
            </a:r>
            <a:r>
              <a:rPr kumimoji="0" lang="fr-FR" altLang="fr-FR" b="0" i="0" u="none" strike="noStrike" cap="none" normalizeH="0" baseline="0" dirty="0" err="1" smtClean="0">
                <a:ln>
                  <a:noFill/>
                </a:ln>
                <a:solidFill>
                  <a:schemeClr val="accent1">
                    <a:lumMod val="75000"/>
                  </a:schemeClr>
                </a:solidFill>
                <a:effectLst/>
                <a:latin typeface="Arial" panose="020B0604020202020204" pitchFamily="34" charset="0"/>
                <a:cs typeface="Arial" panose="020B0604020202020204" pitchFamily="34" charset="0"/>
              </a:rPr>
              <a:t>differences</a:t>
            </a:r>
            <a:r>
              <a:rPr kumimoji="0" lang="fr-FR" altLang="fr-FR" b="0" i="0" u="none" strike="noStrike" cap="none" normalizeH="0" baseline="0" dirty="0" smtClean="0">
                <a:ln>
                  <a:noFill/>
                </a:ln>
                <a:solidFill>
                  <a:schemeClr val="accent1">
                    <a:lumMod val="75000"/>
                  </a:schemeClr>
                </a:solidFill>
                <a:effectLst/>
                <a:latin typeface="Arial" panose="020B0604020202020204" pitchFamily="34" charset="0"/>
                <a:cs typeface="Arial" panose="020B0604020202020204" pitchFamily="34" charset="0"/>
              </a:rPr>
              <a:t> </a:t>
            </a:r>
            <a:r>
              <a:rPr kumimoji="0" lang="fr-FR" altLang="fr-FR"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When patients and healthcare professionals do not speak the same language </a:t>
            </a:r>
            <a:r>
              <a:rPr lang="en-US" dirty="0" smtClean="0">
                <a:solidFill>
                  <a:schemeClr val="tx1"/>
                </a:solidFill>
                <a:latin typeface="Arial" panose="020B0604020202020204" pitchFamily="34" charset="0"/>
                <a:cs typeface="Arial" panose="020B0604020202020204" pitchFamily="34" charset="0"/>
              </a:rPr>
              <a:t>fluently. </a:t>
            </a:r>
            <a:r>
              <a:rPr lang="en-US" dirty="0">
                <a:solidFill>
                  <a:schemeClr val="tx1"/>
                </a:solidFill>
                <a:latin typeface="Arial" panose="020B0604020202020204" pitchFamily="34" charset="0"/>
                <a:cs typeface="Arial" panose="020B0604020202020204" pitchFamily="34" charset="0"/>
              </a:rPr>
              <a:t>This may affect diagnosis, treatment, and medication instructions</a:t>
            </a:r>
            <a:r>
              <a:rPr lang="en-US" dirty="0" smtClean="0">
                <a:solidFill>
                  <a:schemeClr val="tx1"/>
                </a:solidFill>
                <a:latin typeface="Arial" panose="020B0604020202020204" pitchFamily="34" charset="0"/>
                <a:cs typeface="Arial" panose="020B0604020202020204" pitchFamily="34" charset="0"/>
              </a:rPr>
              <a:t>.</a:t>
            </a:r>
            <a:endParaRPr kumimoji="0" lang="fr-FR" altLang="fr-FR"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lvl="0" eaLnBrk="0" fontAlgn="base" hangingPunct="0">
              <a:lnSpc>
                <a:spcPct val="100000"/>
              </a:lnSpc>
              <a:spcBef>
                <a:spcPct val="0"/>
              </a:spcBef>
              <a:spcAft>
                <a:spcPct val="0"/>
              </a:spcAft>
              <a:buClrTx/>
              <a:buFont typeface="Courier New" panose="02070309020205020404" pitchFamily="49" charset="0"/>
              <a:buChar char="o"/>
            </a:pPr>
            <a:r>
              <a:rPr kumimoji="0" lang="fr-FR" altLang="fr-FR" b="0" i="0" u="none" strike="noStrike" cap="none" normalizeH="0" baseline="0" dirty="0" smtClean="0">
                <a:ln>
                  <a:noFill/>
                </a:ln>
                <a:solidFill>
                  <a:schemeClr val="accent1">
                    <a:lumMod val="75000"/>
                  </a:schemeClr>
                </a:solidFill>
                <a:effectLst/>
                <a:latin typeface="Arial" panose="020B0604020202020204" pitchFamily="34" charset="0"/>
                <a:cs typeface="Arial" panose="020B0604020202020204" pitchFamily="34" charset="0"/>
              </a:rPr>
              <a:t>Cultural </a:t>
            </a:r>
            <a:r>
              <a:rPr kumimoji="0" lang="fr-FR" altLang="fr-FR" b="0" i="0" u="none" strike="noStrike" cap="none" normalizeH="0" baseline="0" dirty="0" err="1" smtClean="0">
                <a:ln>
                  <a:noFill/>
                </a:ln>
                <a:solidFill>
                  <a:schemeClr val="accent1">
                    <a:lumMod val="75000"/>
                  </a:schemeClr>
                </a:solidFill>
                <a:effectLst/>
                <a:latin typeface="Arial" panose="020B0604020202020204" pitchFamily="34" charset="0"/>
                <a:cs typeface="Arial" panose="020B0604020202020204" pitchFamily="34" charset="0"/>
              </a:rPr>
              <a:t>differences</a:t>
            </a:r>
            <a:r>
              <a:rPr kumimoji="0" lang="fr-FR" altLang="fr-FR"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Different cultures have different beliefs about illness, treatment, pain expression, gender roles, and decision-making. If healthcare providers are not culturally aware, communication may break </a:t>
            </a:r>
            <a:r>
              <a:rPr lang="en-US" dirty="0" smtClean="0">
                <a:solidFill>
                  <a:schemeClr val="tx1"/>
                </a:solidFill>
                <a:latin typeface="Arial" panose="020B0604020202020204" pitchFamily="34" charset="0"/>
                <a:cs typeface="Arial" panose="020B0604020202020204" pitchFamily="34" charset="0"/>
              </a:rPr>
              <a:t>down</a:t>
            </a:r>
            <a:endParaRPr kumimoji="0" lang="fr-FR" altLang="fr-FR"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lvl="0" eaLnBrk="0" fontAlgn="base" hangingPunct="0">
              <a:lnSpc>
                <a:spcPct val="100000"/>
              </a:lnSpc>
              <a:spcBef>
                <a:spcPct val="0"/>
              </a:spcBef>
              <a:spcAft>
                <a:spcPct val="0"/>
              </a:spcAft>
              <a:buClrTx/>
              <a:buFont typeface="Courier New" panose="02070309020205020404" pitchFamily="49" charset="0"/>
              <a:buChar char="o"/>
            </a:pPr>
            <a:r>
              <a:rPr kumimoji="0" lang="fr-FR" altLang="fr-FR" b="0" i="0" u="none" strike="noStrike" cap="none" normalizeH="0" baseline="0" dirty="0" err="1" smtClean="0">
                <a:ln>
                  <a:noFill/>
                </a:ln>
                <a:solidFill>
                  <a:schemeClr val="accent1">
                    <a:lumMod val="75000"/>
                  </a:schemeClr>
                </a:solidFill>
                <a:effectLst/>
                <a:latin typeface="Arial" panose="020B0604020202020204" pitchFamily="34" charset="0"/>
                <a:cs typeface="Arial" panose="020B0604020202020204" pitchFamily="34" charset="0"/>
              </a:rPr>
              <a:t>Medical</a:t>
            </a:r>
            <a:r>
              <a:rPr kumimoji="0" lang="fr-FR" altLang="fr-FR" b="0" i="0" u="none" strike="noStrike" cap="none" normalizeH="0" baseline="0" dirty="0" smtClean="0">
                <a:ln>
                  <a:noFill/>
                </a:ln>
                <a:solidFill>
                  <a:schemeClr val="accent1">
                    <a:lumMod val="75000"/>
                  </a:schemeClr>
                </a:solidFill>
                <a:effectLst/>
                <a:latin typeface="Arial" panose="020B0604020202020204" pitchFamily="34" charset="0"/>
                <a:cs typeface="Arial" panose="020B0604020202020204" pitchFamily="34" charset="0"/>
              </a:rPr>
              <a:t> jargon </a:t>
            </a:r>
            <a:r>
              <a:rPr kumimoji="0" lang="fr-FR" altLang="fr-FR"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Healthcare professionals often use technical terms that patients may not understand</a:t>
            </a:r>
            <a:r>
              <a:rPr lang="en-US" dirty="0" smtClean="0">
                <a:solidFill>
                  <a:schemeClr val="tx1"/>
                </a:solidFill>
                <a:latin typeface="Arial" panose="020B0604020202020204" pitchFamily="34" charset="0"/>
                <a:cs typeface="Arial" panose="020B0604020202020204" pitchFamily="34" charset="0"/>
              </a:rPr>
              <a:t>.</a:t>
            </a:r>
            <a:endParaRPr kumimoji="0" lang="fr-FR" altLang="fr-FR"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lvl="0" eaLnBrk="0" fontAlgn="base" hangingPunct="0">
              <a:lnSpc>
                <a:spcPct val="100000"/>
              </a:lnSpc>
              <a:spcBef>
                <a:spcPct val="0"/>
              </a:spcBef>
              <a:spcAft>
                <a:spcPct val="0"/>
              </a:spcAft>
              <a:buClrTx/>
              <a:buFont typeface="Courier New" panose="02070309020205020404" pitchFamily="49" charset="0"/>
              <a:buChar char="o"/>
            </a:pPr>
            <a:r>
              <a:rPr kumimoji="0" lang="fr-FR" altLang="fr-FR" b="0" i="0" u="none" strike="noStrike" cap="none" normalizeH="0" baseline="0" dirty="0" err="1" smtClean="0">
                <a:ln>
                  <a:noFill/>
                </a:ln>
                <a:solidFill>
                  <a:schemeClr val="accent1">
                    <a:lumMod val="75000"/>
                  </a:schemeClr>
                </a:solidFill>
                <a:effectLst/>
                <a:latin typeface="Arial" panose="020B0604020202020204" pitchFamily="34" charset="0"/>
                <a:cs typeface="Arial" panose="020B0604020202020204" pitchFamily="34" charset="0"/>
              </a:rPr>
              <a:t>Emotional</a:t>
            </a:r>
            <a:r>
              <a:rPr kumimoji="0" lang="fr-FR" altLang="fr-FR" b="0" i="0" u="none" strike="noStrike" cap="none" normalizeH="0" baseline="0" dirty="0" smtClean="0">
                <a:ln>
                  <a:noFill/>
                </a:ln>
                <a:solidFill>
                  <a:schemeClr val="accent1">
                    <a:lumMod val="75000"/>
                  </a:schemeClr>
                </a:solidFill>
                <a:effectLst/>
                <a:latin typeface="Arial" panose="020B0604020202020204" pitchFamily="34" charset="0"/>
                <a:cs typeface="Arial" panose="020B0604020202020204" pitchFamily="34" charset="0"/>
              </a:rPr>
              <a:t> </a:t>
            </a:r>
            <a:r>
              <a:rPr kumimoji="0" lang="fr-FR" altLang="fr-FR" b="0" i="0" u="none" strike="noStrike" cap="none" normalizeH="0" baseline="0" dirty="0" err="1" smtClean="0">
                <a:ln>
                  <a:noFill/>
                </a:ln>
                <a:solidFill>
                  <a:schemeClr val="accent1">
                    <a:lumMod val="75000"/>
                  </a:schemeClr>
                </a:solidFill>
                <a:effectLst/>
                <a:latin typeface="Arial" panose="020B0604020202020204" pitchFamily="34" charset="0"/>
                <a:cs typeface="Arial" panose="020B0604020202020204" pitchFamily="34" charset="0"/>
              </a:rPr>
              <a:t>distress</a:t>
            </a:r>
            <a:r>
              <a:rPr kumimoji="0" lang="fr-FR" altLang="fr-FR" b="0" i="0" u="none" strike="noStrike" cap="none" normalizeH="0" baseline="0" dirty="0" smtClean="0">
                <a:ln>
                  <a:noFill/>
                </a:ln>
                <a:solidFill>
                  <a:schemeClr val="accent1">
                    <a:lumMod val="75000"/>
                  </a:schemeClr>
                </a:solidFill>
                <a:effectLst/>
                <a:latin typeface="Arial" panose="020B0604020202020204" pitchFamily="34" charset="0"/>
                <a:cs typeface="Arial" panose="020B0604020202020204" pitchFamily="34" charset="0"/>
              </a:rPr>
              <a:t> </a:t>
            </a:r>
            <a:r>
              <a:rPr kumimoji="0" lang="fr-FR" altLang="fr-FR"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r>
              <a:rPr lang="en-US" dirty="0">
                <a:solidFill>
                  <a:schemeClr val="tx1"/>
                </a:solidFill>
                <a:latin typeface="Arial" panose="020B0604020202020204" pitchFamily="34" charset="0"/>
                <a:cs typeface="Arial" panose="020B0604020202020204" pitchFamily="34" charset="0"/>
              </a:rPr>
              <a:t>Patients who are anxious, scared, in pain, or stressed may have difficulty concentrating or remembering information</a:t>
            </a:r>
            <a:r>
              <a:rPr lang="en-US" dirty="0" smtClean="0">
                <a:solidFill>
                  <a:schemeClr val="tx1"/>
                </a:solidFill>
                <a:latin typeface="Arial" panose="020B0604020202020204" pitchFamily="34" charset="0"/>
                <a:cs typeface="Arial" panose="020B0604020202020204" pitchFamily="34" charset="0"/>
              </a:rPr>
              <a:t>.</a:t>
            </a:r>
          </a:p>
          <a:p>
            <a:pPr marL="0" lvl="0" indent="0" eaLnBrk="0" fontAlgn="base" hangingPunct="0">
              <a:lnSpc>
                <a:spcPct val="100000"/>
              </a:lnSpc>
              <a:spcBef>
                <a:spcPct val="0"/>
              </a:spcBef>
              <a:spcAft>
                <a:spcPct val="0"/>
              </a:spcAft>
              <a:buClrTx/>
              <a:buNone/>
            </a:pPr>
            <a:endParaRPr kumimoji="0" lang="fr-FR" altLang="fr-FR"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lvl="0" eaLnBrk="0" fontAlgn="base" hangingPunct="0">
              <a:lnSpc>
                <a:spcPct val="100000"/>
              </a:lnSpc>
              <a:spcBef>
                <a:spcPct val="0"/>
              </a:spcBef>
              <a:spcAft>
                <a:spcPct val="0"/>
              </a:spcAft>
              <a:buClrTx/>
              <a:buFont typeface="Courier New" panose="02070309020205020404" pitchFamily="49" charset="0"/>
              <a:buChar char="o"/>
            </a:pPr>
            <a:r>
              <a:rPr kumimoji="0" lang="fr-FR" altLang="fr-FR"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Time pressure:</a:t>
            </a:r>
            <a:r>
              <a:rPr lang="en-US" dirty="0">
                <a:solidFill>
                  <a:schemeClr val="tx1"/>
                </a:solidFill>
                <a:latin typeface="Arial" panose="020B0604020202020204" pitchFamily="34" charset="0"/>
                <a:cs typeface="Arial" panose="020B0604020202020204" pitchFamily="34" charset="0"/>
              </a:rPr>
              <a:t>Healthcare professionals often work under time constraints and heavy </a:t>
            </a:r>
            <a:r>
              <a:rPr lang="en-US" dirty="0" smtClean="0">
                <a:solidFill>
                  <a:schemeClr val="tx1"/>
                </a:solidFill>
                <a:latin typeface="Arial" panose="020B0604020202020204" pitchFamily="34" charset="0"/>
                <a:cs typeface="Arial" panose="020B0604020202020204" pitchFamily="34" charset="0"/>
              </a:rPr>
              <a:t>workloads</a:t>
            </a:r>
            <a:endParaRPr lang="en-US" altLang="fr-FR" dirty="0">
              <a:solidFill>
                <a:schemeClr val="tx1"/>
              </a:solidFill>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ClrTx/>
              <a:buNone/>
            </a:pPr>
            <a:r>
              <a:rPr lang="en-US" dirty="0">
                <a:solidFill>
                  <a:schemeClr val="tx1"/>
                </a:solidFill>
                <a:latin typeface="Arial" panose="020B0604020202020204" pitchFamily="34" charset="0"/>
                <a:cs typeface="Arial" panose="020B0604020202020204" pitchFamily="34" charset="0"/>
              </a:rPr>
              <a:t>Language and cultural barriers can significantly impact healthcare quality (Betancourt et al., 2005). Emotional distress can reduce a patient’s ability to process information. Time constraints in healthcare settings also reduce communication effectiveness (WHO, 2017).</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fr-FR"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lang="en-US" altLang="fr-FR" dirty="0">
              <a:solidFill>
                <a:schemeClr val="tx1"/>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fr-FR" altLang="fr-FR"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68224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251678" y="382385"/>
            <a:ext cx="10178322" cy="547918"/>
          </a:xfrm>
          <a:solidFill>
            <a:schemeClr val="accent1">
              <a:lumMod val="40000"/>
              <a:lumOff val="60000"/>
            </a:schemeClr>
          </a:solidFill>
        </p:spPr>
        <p:txBody>
          <a:bodyPr>
            <a:normAutofit/>
          </a:bodyPr>
          <a:lstStyle/>
          <a:p>
            <a:r>
              <a:rPr lang="fr-FR" sz="2000" dirty="0" err="1">
                <a:latin typeface="Arial" panose="020B0604020202020204" pitchFamily="34" charset="0"/>
                <a:cs typeface="Arial" panose="020B0604020202020204" pitchFamily="34" charset="0"/>
              </a:rPr>
              <a:t>Strategies</a:t>
            </a:r>
            <a:r>
              <a:rPr lang="fr-FR" sz="2000" dirty="0">
                <a:latin typeface="Arial" panose="020B0604020202020204" pitchFamily="34" charset="0"/>
                <a:cs typeface="Arial" panose="020B0604020202020204" pitchFamily="34" charset="0"/>
              </a:rPr>
              <a:t> to </a:t>
            </a:r>
            <a:r>
              <a:rPr lang="fr-FR" sz="2000" dirty="0" err="1">
                <a:latin typeface="Arial" panose="020B0604020202020204" pitchFamily="34" charset="0"/>
                <a:cs typeface="Arial" panose="020B0604020202020204" pitchFamily="34" charset="0"/>
              </a:rPr>
              <a:t>Improve</a:t>
            </a:r>
            <a:r>
              <a:rPr lang="fr-FR" sz="2000" dirty="0">
                <a:latin typeface="Arial" panose="020B0604020202020204" pitchFamily="34" charset="0"/>
                <a:cs typeface="Arial" panose="020B0604020202020204" pitchFamily="34" charset="0"/>
              </a:rPr>
              <a:t> Communication</a:t>
            </a:r>
          </a:p>
        </p:txBody>
      </p:sp>
      <p:sp>
        <p:nvSpPr>
          <p:cNvPr id="3" name="Espace réservé du contenu 2"/>
          <p:cNvSpPr>
            <a:spLocks noGrp="1"/>
          </p:cNvSpPr>
          <p:nvPr>
            <p:ph idx="1"/>
          </p:nvPr>
        </p:nvSpPr>
        <p:spPr>
          <a:xfrm>
            <a:off x="1251678" y="1272209"/>
            <a:ext cx="10178322" cy="5335325"/>
          </a:xfrm>
        </p:spPr>
        <p:txBody>
          <a:bodyPr/>
          <a:lstStyle/>
          <a:p>
            <a:pPr marL="0" indent="0">
              <a:buNone/>
            </a:pPr>
            <a:r>
              <a:rPr lang="en-US" dirty="0">
                <a:solidFill>
                  <a:schemeClr val="accent1">
                    <a:lumMod val="75000"/>
                  </a:schemeClr>
                </a:solidFill>
                <a:latin typeface="Arial" panose="020B0604020202020204" pitchFamily="34" charset="0"/>
                <a:cs typeface="Arial" panose="020B0604020202020204" pitchFamily="34" charset="0"/>
              </a:rPr>
              <a:t>Use Clear and Simple </a:t>
            </a:r>
            <a:r>
              <a:rPr lang="en-US" dirty="0" smtClean="0">
                <a:solidFill>
                  <a:schemeClr val="accent1">
                    <a:lumMod val="75000"/>
                  </a:schemeClr>
                </a:solidFill>
                <a:latin typeface="Arial" panose="020B0604020202020204" pitchFamily="34" charset="0"/>
                <a:cs typeface="Arial" panose="020B0604020202020204" pitchFamily="34" charset="0"/>
              </a:rPr>
              <a:t>Language </a:t>
            </a:r>
            <a:r>
              <a:rPr lang="en-US" dirty="0">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Healthcare professionals should explain conditions and treatments using everyday language instead of complex medical terminology</a:t>
            </a:r>
            <a:r>
              <a:rPr lang="en-US" dirty="0">
                <a:latin typeface="Arial" panose="020B0604020202020204" pitchFamily="34" charset="0"/>
                <a:cs typeface="Arial" panose="020B0604020202020204" pitchFamily="34" charset="0"/>
              </a:rPr>
              <a:t>. </a:t>
            </a:r>
            <a:endParaRPr lang="en-US" dirty="0" smtClean="0">
              <a:latin typeface="Arial" panose="020B0604020202020204" pitchFamily="34" charset="0"/>
              <a:cs typeface="Arial" panose="020B0604020202020204" pitchFamily="34" charset="0"/>
            </a:endParaRPr>
          </a:p>
          <a:p>
            <a:pPr marL="0" indent="0">
              <a:buNone/>
            </a:pPr>
            <a:r>
              <a:rPr lang="fr-FR" dirty="0">
                <a:solidFill>
                  <a:schemeClr val="accent1">
                    <a:lumMod val="75000"/>
                  </a:schemeClr>
                </a:solidFill>
                <a:latin typeface="Arial" panose="020B0604020202020204" pitchFamily="34" charset="0"/>
                <a:cs typeface="Arial" panose="020B0604020202020204" pitchFamily="34" charset="0"/>
              </a:rPr>
              <a:t>Practice Active </a:t>
            </a:r>
            <a:r>
              <a:rPr lang="fr-FR" dirty="0" err="1" smtClean="0">
                <a:solidFill>
                  <a:schemeClr val="accent1">
                    <a:lumMod val="75000"/>
                  </a:schemeClr>
                </a:solidFill>
                <a:latin typeface="Arial" panose="020B0604020202020204" pitchFamily="34" charset="0"/>
                <a:cs typeface="Arial" panose="020B0604020202020204" pitchFamily="34" charset="0"/>
              </a:rPr>
              <a:t>Listening</a:t>
            </a:r>
            <a:r>
              <a:rPr lang="fr-FR" dirty="0">
                <a:solidFill>
                  <a:schemeClr val="accent1">
                    <a:lumMod val="75000"/>
                  </a:schemeClr>
                </a:solidFill>
                <a:latin typeface="Arial" panose="020B0604020202020204" pitchFamily="34" charset="0"/>
                <a:cs typeface="Arial" panose="020B0604020202020204" pitchFamily="34" charset="0"/>
              </a:rPr>
              <a:t> </a:t>
            </a:r>
            <a:r>
              <a:rPr lang="fr-FR" dirty="0" smtClean="0">
                <a:latin typeface="Arial" panose="020B0604020202020204" pitchFamily="34" charset="0"/>
                <a:cs typeface="Arial" panose="020B0604020202020204" pitchFamily="34" charset="0"/>
              </a:rPr>
              <a:t>:  </a:t>
            </a:r>
            <a:r>
              <a:rPr lang="en-US" dirty="0" smtClean="0">
                <a:solidFill>
                  <a:schemeClr val="tx1"/>
                </a:solidFill>
                <a:latin typeface="Arial" panose="020B0604020202020204" pitchFamily="34" charset="0"/>
                <a:cs typeface="Arial" panose="020B0604020202020204" pitchFamily="34" charset="0"/>
              </a:rPr>
              <a:t>Active </a:t>
            </a:r>
            <a:r>
              <a:rPr lang="en-US" dirty="0">
                <a:solidFill>
                  <a:schemeClr val="tx1"/>
                </a:solidFill>
                <a:latin typeface="Arial" panose="020B0604020202020204" pitchFamily="34" charset="0"/>
                <a:cs typeface="Arial" panose="020B0604020202020204" pitchFamily="34" charset="0"/>
              </a:rPr>
              <a:t>listening means giving full attention to the speaker, avoiding interruptions, and responding </a:t>
            </a:r>
            <a:r>
              <a:rPr lang="en-US" dirty="0" smtClean="0">
                <a:solidFill>
                  <a:schemeClr val="tx1"/>
                </a:solidFill>
                <a:latin typeface="Arial" panose="020B0604020202020204" pitchFamily="34" charset="0"/>
                <a:cs typeface="Arial" panose="020B0604020202020204" pitchFamily="34" charset="0"/>
              </a:rPr>
              <a:t>appropriately</a:t>
            </a:r>
          </a:p>
          <a:p>
            <a:pPr marL="0" indent="0">
              <a:buNone/>
            </a:pPr>
            <a:r>
              <a:rPr lang="en-US" dirty="0">
                <a:solidFill>
                  <a:schemeClr val="accent1">
                    <a:lumMod val="75000"/>
                  </a:schemeClr>
                </a:solidFill>
                <a:latin typeface="Arial" panose="020B0604020202020204" pitchFamily="34" charset="0"/>
                <a:cs typeface="Arial" panose="020B0604020202020204" pitchFamily="34" charset="0"/>
              </a:rPr>
              <a:t>Show Empathy and Emotional Intelligence </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 </a:t>
            </a:r>
            <a:r>
              <a:rPr lang="en-US" dirty="0" smtClean="0">
                <a:solidFill>
                  <a:schemeClr val="tx1"/>
                </a:solidFill>
                <a:latin typeface="Arial" panose="020B0604020202020204" pitchFamily="34" charset="0"/>
                <a:cs typeface="Arial" panose="020B0604020202020204" pitchFamily="34" charset="0"/>
              </a:rPr>
              <a:t>Empathy </a:t>
            </a:r>
            <a:r>
              <a:rPr lang="en-US" dirty="0">
                <a:solidFill>
                  <a:schemeClr val="tx1"/>
                </a:solidFill>
                <a:latin typeface="Arial" panose="020B0604020202020204" pitchFamily="34" charset="0"/>
                <a:cs typeface="Arial" panose="020B0604020202020204" pitchFamily="34" charset="0"/>
              </a:rPr>
              <a:t>means understanding and acknowledging a patient’s </a:t>
            </a:r>
            <a:r>
              <a:rPr lang="en-US" dirty="0" smtClean="0">
                <a:solidFill>
                  <a:schemeClr val="tx1"/>
                </a:solidFill>
                <a:latin typeface="Arial" panose="020B0604020202020204" pitchFamily="34" charset="0"/>
                <a:cs typeface="Arial" panose="020B0604020202020204" pitchFamily="34" charset="0"/>
              </a:rPr>
              <a:t>feelings.</a:t>
            </a:r>
            <a:r>
              <a:rPr lang="fr-FR" dirty="0" err="1" smtClean="0">
                <a:solidFill>
                  <a:schemeClr val="tx1"/>
                </a:solidFill>
                <a:latin typeface="Arial" panose="020B0604020202020204" pitchFamily="34" charset="0"/>
                <a:cs typeface="Arial" panose="020B0604020202020204" pitchFamily="34" charset="0"/>
              </a:rPr>
              <a:t>Empathy</a:t>
            </a:r>
            <a:r>
              <a:rPr lang="fr-FR" dirty="0" smtClean="0">
                <a:solidFill>
                  <a:schemeClr val="tx1"/>
                </a:solidFill>
                <a:latin typeface="Arial" panose="020B0604020202020204" pitchFamily="34" charset="0"/>
                <a:cs typeface="Arial" panose="020B0604020202020204" pitchFamily="34" charset="0"/>
              </a:rPr>
              <a:t> </a:t>
            </a:r>
            <a:r>
              <a:rPr lang="fr-FR" dirty="0" err="1">
                <a:solidFill>
                  <a:schemeClr val="tx1"/>
                </a:solidFill>
                <a:latin typeface="Arial" panose="020B0604020202020204" pitchFamily="34" charset="0"/>
                <a:cs typeface="Arial" panose="020B0604020202020204" pitchFamily="34" charset="0"/>
              </a:rPr>
              <a:t>enhances</a:t>
            </a:r>
            <a:r>
              <a:rPr lang="fr-FR" dirty="0">
                <a:solidFill>
                  <a:schemeClr val="tx1"/>
                </a:solidFill>
                <a:latin typeface="Arial" panose="020B0604020202020204" pitchFamily="34" charset="0"/>
                <a:cs typeface="Arial" panose="020B0604020202020204" pitchFamily="34" charset="0"/>
              </a:rPr>
              <a:t> patient satisfaction and trust (</a:t>
            </a:r>
            <a:r>
              <a:rPr lang="fr-FR" dirty="0" err="1">
                <a:solidFill>
                  <a:schemeClr val="tx1"/>
                </a:solidFill>
                <a:latin typeface="Arial" panose="020B0604020202020204" pitchFamily="34" charset="0"/>
                <a:cs typeface="Arial" panose="020B0604020202020204" pitchFamily="34" charset="0"/>
              </a:rPr>
              <a:t>O’Hagan</a:t>
            </a:r>
            <a:r>
              <a:rPr lang="fr-FR" dirty="0">
                <a:solidFill>
                  <a:schemeClr val="tx1"/>
                </a:solidFill>
                <a:latin typeface="Arial" panose="020B0604020202020204" pitchFamily="34" charset="0"/>
                <a:cs typeface="Arial" panose="020B0604020202020204" pitchFamily="34" charset="0"/>
              </a:rPr>
              <a:t> et al., 2014</a:t>
            </a:r>
            <a:r>
              <a:rPr lang="fr-FR" dirty="0" smtClean="0">
                <a:solidFill>
                  <a:schemeClr val="tx1"/>
                </a:solidFill>
                <a:latin typeface="Arial" panose="020B0604020202020204" pitchFamily="34" charset="0"/>
                <a:cs typeface="Arial" panose="020B0604020202020204" pitchFamily="34" charset="0"/>
              </a:rPr>
              <a:t>).</a:t>
            </a:r>
            <a:endParaRPr lang="fr-FR" dirty="0">
              <a:solidFill>
                <a:schemeClr val="tx1"/>
              </a:solidFill>
              <a:latin typeface="Arial" panose="020B0604020202020204" pitchFamily="34" charset="0"/>
              <a:cs typeface="Arial" panose="020B0604020202020204" pitchFamily="34" charset="0"/>
            </a:endParaRPr>
          </a:p>
          <a:p>
            <a:pPr marL="0" indent="0">
              <a:buNone/>
            </a:pPr>
            <a:r>
              <a:rPr lang="en-US" dirty="0">
                <a:solidFill>
                  <a:schemeClr val="accent1">
                    <a:lumMod val="75000"/>
                  </a:schemeClr>
                </a:solidFill>
                <a:latin typeface="Arial" panose="020B0604020202020204" pitchFamily="34" charset="0"/>
                <a:cs typeface="Arial" panose="020B0604020202020204" pitchFamily="34" charset="0"/>
              </a:rPr>
              <a:t>Provide Written and Visual </a:t>
            </a:r>
            <a:r>
              <a:rPr lang="en-US" dirty="0" smtClean="0">
                <a:solidFill>
                  <a:schemeClr val="accent1">
                    <a:lumMod val="75000"/>
                  </a:schemeClr>
                </a:solidFill>
                <a:latin typeface="Arial" panose="020B0604020202020204" pitchFamily="34" charset="0"/>
                <a:cs typeface="Arial" panose="020B0604020202020204" pitchFamily="34" charset="0"/>
              </a:rPr>
              <a:t>Information: </a:t>
            </a:r>
            <a:r>
              <a:rPr lang="en-US" dirty="0" smtClean="0">
                <a:solidFill>
                  <a:schemeClr val="tx1"/>
                </a:solidFill>
                <a:latin typeface="Arial" panose="020B0604020202020204" pitchFamily="34" charset="0"/>
                <a:cs typeface="Arial" panose="020B0604020202020204" pitchFamily="34" charset="0"/>
              </a:rPr>
              <a:t>Supplementing </a:t>
            </a:r>
            <a:r>
              <a:rPr lang="en-US" dirty="0">
                <a:solidFill>
                  <a:schemeClr val="tx1"/>
                </a:solidFill>
                <a:latin typeface="Arial" panose="020B0604020202020204" pitchFamily="34" charset="0"/>
                <a:cs typeface="Arial" panose="020B0604020202020204" pitchFamily="34" charset="0"/>
              </a:rPr>
              <a:t>verbal explanations with written materials reinforces understanding (Tamura-Lis, 2013). This is especially helpful when patients are stressed or anxious</a:t>
            </a:r>
            <a:r>
              <a:rPr lang="en-US" dirty="0" smtClean="0">
                <a:solidFill>
                  <a:schemeClr val="tx1"/>
                </a:solidFill>
              </a:rPr>
              <a:t>.</a:t>
            </a:r>
          </a:p>
          <a:p>
            <a:pPr marL="0" indent="0">
              <a:buNone/>
            </a:pPr>
            <a:endParaRPr lang="en-US" dirty="0"/>
          </a:p>
        </p:txBody>
      </p:sp>
    </p:spTree>
    <p:extLst>
      <p:ext uri="{BB962C8B-B14F-4D97-AF65-F5344CB8AC3E}">
        <p14:creationId xmlns:p14="http://schemas.microsoft.com/office/powerpoint/2010/main" val="41634359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251678" y="382385"/>
            <a:ext cx="10178322" cy="539966"/>
          </a:xfrm>
          <a:solidFill>
            <a:schemeClr val="accent1">
              <a:lumMod val="40000"/>
              <a:lumOff val="60000"/>
            </a:schemeClr>
          </a:solidFill>
        </p:spPr>
        <p:txBody>
          <a:bodyPr>
            <a:normAutofit/>
          </a:bodyPr>
          <a:lstStyle/>
          <a:p>
            <a:r>
              <a:rPr lang="fr-FR" sz="2000" dirty="0" err="1">
                <a:solidFill>
                  <a:schemeClr val="tx1"/>
                </a:solidFill>
                <a:latin typeface="Arial" panose="020B0604020202020204" pitchFamily="34" charset="0"/>
                <a:cs typeface="Arial" panose="020B0604020202020204" pitchFamily="34" charset="0"/>
              </a:rPr>
              <a:t>Technology</a:t>
            </a:r>
            <a:r>
              <a:rPr lang="fr-FR" sz="2000" dirty="0">
                <a:solidFill>
                  <a:schemeClr val="tx1"/>
                </a:solidFill>
                <a:latin typeface="Arial" panose="020B0604020202020204" pitchFamily="34" charset="0"/>
                <a:cs typeface="Arial" panose="020B0604020202020204" pitchFamily="34" charset="0"/>
              </a:rPr>
              <a:t> and Communication</a:t>
            </a:r>
          </a:p>
        </p:txBody>
      </p:sp>
      <p:sp>
        <p:nvSpPr>
          <p:cNvPr id="3" name="Espace réservé du contenu 2"/>
          <p:cNvSpPr>
            <a:spLocks noGrp="1"/>
          </p:cNvSpPr>
          <p:nvPr>
            <p:ph idx="1"/>
          </p:nvPr>
        </p:nvSpPr>
        <p:spPr>
          <a:xfrm>
            <a:off x="1251678" y="1272209"/>
            <a:ext cx="10178322" cy="4607383"/>
          </a:xfrm>
        </p:spPr>
        <p:txBody>
          <a:bodyPr/>
          <a:lstStyle/>
          <a:p>
            <a:pPr marL="0" indent="0">
              <a:buNone/>
            </a:pPr>
            <a:r>
              <a:rPr lang="fr-FR" dirty="0" err="1">
                <a:solidFill>
                  <a:schemeClr val="accent1">
                    <a:lumMod val="75000"/>
                  </a:schemeClr>
                </a:solidFill>
                <a:latin typeface="Arial" panose="020B0604020202020204" pitchFamily="34" charset="0"/>
                <a:cs typeface="Arial" panose="020B0604020202020204" pitchFamily="34" charset="0"/>
              </a:rPr>
              <a:t>Electronic</a:t>
            </a:r>
            <a:r>
              <a:rPr lang="fr-FR" dirty="0">
                <a:solidFill>
                  <a:schemeClr val="accent1">
                    <a:lumMod val="75000"/>
                  </a:schemeClr>
                </a:solidFill>
                <a:latin typeface="Arial" panose="020B0604020202020204" pitchFamily="34" charset="0"/>
                <a:cs typeface="Arial" panose="020B0604020202020204" pitchFamily="34" charset="0"/>
              </a:rPr>
              <a:t> </a:t>
            </a:r>
            <a:r>
              <a:rPr lang="fr-FR" dirty="0" err="1">
                <a:solidFill>
                  <a:schemeClr val="accent1">
                    <a:lumMod val="75000"/>
                  </a:schemeClr>
                </a:solidFill>
                <a:latin typeface="Arial" panose="020B0604020202020204" pitchFamily="34" charset="0"/>
                <a:cs typeface="Arial" panose="020B0604020202020204" pitchFamily="34" charset="0"/>
              </a:rPr>
              <a:t>Health</a:t>
            </a:r>
            <a:r>
              <a:rPr lang="fr-FR" dirty="0">
                <a:solidFill>
                  <a:schemeClr val="accent1">
                    <a:lumMod val="75000"/>
                  </a:schemeClr>
                </a:solidFill>
                <a:latin typeface="Arial" panose="020B0604020202020204" pitchFamily="34" charset="0"/>
                <a:cs typeface="Arial" panose="020B0604020202020204" pitchFamily="34" charset="0"/>
              </a:rPr>
              <a:t> Records (</a:t>
            </a:r>
            <a:r>
              <a:rPr lang="fr-FR" dirty="0" err="1">
                <a:solidFill>
                  <a:schemeClr val="accent1">
                    <a:lumMod val="75000"/>
                  </a:schemeClr>
                </a:solidFill>
                <a:latin typeface="Arial" panose="020B0604020202020204" pitchFamily="34" charset="0"/>
                <a:cs typeface="Arial" panose="020B0604020202020204" pitchFamily="34" charset="0"/>
              </a:rPr>
              <a:t>EHRs</a:t>
            </a:r>
            <a:r>
              <a:rPr lang="fr-FR" dirty="0" smtClean="0">
                <a:solidFill>
                  <a:schemeClr val="accent1">
                    <a:lumMod val="75000"/>
                  </a:schemeClr>
                </a:solidFill>
                <a:latin typeface="Arial" panose="020B0604020202020204" pitchFamily="34" charset="0"/>
                <a:cs typeface="Arial" panose="020B0604020202020204" pitchFamily="34" charset="0"/>
              </a:rPr>
              <a:t>) </a:t>
            </a:r>
            <a:r>
              <a:rPr lang="fr-FR" dirty="0" smtClean="0">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Electronic Health Records are digital versions of patient medical histories. They allow healthcare professionals to access patient information quickly and securely. Research shows that EHRs improve communication efficiency and care coordination (Kruse et al., 2017</a:t>
            </a:r>
            <a:r>
              <a:rPr lang="en-US" dirty="0" smtClean="0">
                <a:solidFill>
                  <a:schemeClr val="tx1"/>
                </a:solidFill>
                <a:latin typeface="Arial" panose="020B0604020202020204" pitchFamily="34" charset="0"/>
                <a:cs typeface="Arial" panose="020B0604020202020204" pitchFamily="34" charset="0"/>
              </a:rPr>
              <a:t>).</a:t>
            </a:r>
          </a:p>
          <a:p>
            <a:pPr marL="0" indent="0">
              <a:buNone/>
            </a:pPr>
            <a:endParaRPr lang="en-US" dirty="0" smtClean="0">
              <a:latin typeface="Arial" panose="020B0604020202020204" pitchFamily="34" charset="0"/>
              <a:cs typeface="Arial" panose="020B0604020202020204" pitchFamily="34" charset="0"/>
            </a:endParaRPr>
          </a:p>
          <a:p>
            <a:pPr marL="0" indent="0">
              <a:buNone/>
            </a:pPr>
            <a:r>
              <a:rPr lang="fr-FR" dirty="0" err="1" smtClean="0">
                <a:solidFill>
                  <a:schemeClr val="accent1">
                    <a:lumMod val="75000"/>
                  </a:schemeClr>
                </a:solidFill>
                <a:latin typeface="Arial" panose="020B0604020202020204" pitchFamily="34" charset="0"/>
                <a:cs typeface="Arial" panose="020B0604020202020204" pitchFamily="34" charset="0"/>
              </a:rPr>
              <a:t>Telemedicine</a:t>
            </a:r>
            <a:r>
              <a:rPr lang="fr-FR" dirty="0" smtClean="0">
                <a:solidFill>
                  <a:schemeClr val="accent1">
                    <a:lumMod val="75000"/>
                  </a:schemeClr>
                </a:solidFill>
                <a:latin typeface="Arial" panose="020B0604020202020204" pitchFamily="34" charset="0"/>
                <a:cs typeface="Arial" panose="020B0604020202020204" pitchFamily="34" charset="0"/>
              </a:rPr>
              <a:t> : </a:t>
            </a:r>
            <a:r>
              <a:rPr lang="en-US" dirty="0">
                <a:solidFill>
                  <a:schemeClr val="tx1"/>
                </a:solidFill>
                <a:latin typeface="Arial" panose="020B0604020202020204" pitchFamily="34" charset="0"/>
                <a:cs typeface="Arial" panose="020B0604020202020204" pitchFamily="34" charset="0"/>
              </a:rPr>
              <a:t>Telemedicine uses video calls, phone consultations, and digital platforms to provide remote healthcare services. The World Health Organization (2017) highlights telemedicine as an important tool for improving healthcare access globally</a:t>
            </a:r>
            <a:r>
              <a:rPr lang="en-US" dirty="0" smtClean="0">
                <a:latin typeface="Arial" panose="020B0604020202020204" pitchFamily="34" charset="0"/>
                <a:cs typeface="Arial" panose="020B0604020202020204" pitchFamily="34" charset="0"/>
              </a:rPr>
              <a:t>.</a:t>
            </a:r>
          </a:p>
          <a:p>
            <a:pPr marL="0" indent="0">
              <a:buNone/>
            </a:pPr>
            <a:endParaRPr lang="en-US" dirty="0" smtClean="0">
              <a:solidFill>
                <a:schemeClr val="accent1">
                  <a:lumMod val="75000"/>
                </a:schemeClr>
              </a:solidFill>
              <a:latin typeface="Arial" panose="020B0604020202020204" pitchFamily="34" charset="0"/>
              <a:cs typeface="Arial" panose="020B0604020202020204" pitchFamily="34" charset="0"/>
            </a:endParaRPr>
          </a:p>
          <a:p>
            <a:pPr marL="0" indent="0">
              <a:buNone/>
            </a:pPr>
            <a:r>
              <a:rPr lang="fr-FR" dirty="0">
                <a:solidFill>
                  <a:schemeClr val="accent1">
                    <a:lumMod val="75000"/>
                  </a:schemeClr>
                </a:solidFill>
                <a:latin typeface="Arial" panose="020B0604020202020204" pitchFamily="34" charset="0"/>
                <a:cs typeface="Arial" panose="020B0604020202020204" pitchFamily="34" charset="0"/>
              </a:rPr>
              <a:t>Patient </a:t>
            </a:r>
            <a:r>
              <a:rPr lang="fr-FR" dirty="0" err="1" smtClean="0">
                <a:solidFill>
                  <a:schemeClr val="accent1">
                    <a:lumMod val="75000"/>
                  </a:schemeClr>
                </a:solidFill>
                <a:latin typeface="Arial" panose="020B0604020202020204" pitchFamily="34" charset="0"/>
                <a:cs typeface="Arial" panose="020B0604020202020204" pitchFamily="34" charset="0"/>
              </a:rPr>
              <a:t>Portals</a:t>
            </a:r>
            <a:r>
              <a:rPr lang="fr-FR" dirty="0" smtClean="0">
                <a:solidFill>
                  <a:schemeClr val="accent1">
                    <a:lumMod val="75000"/>
                  </a:schemeClr>
                </a:solidFill>
                <a:latin typeface="Arial" panose="020B0604020202020204" pitchFamily="34" charset="0"/>
                <a:cs typeface="Arial" panose="020B0604020202020204" pitchFamily="34" charset="0"/>
              </a:rPr>
              <a:t> : </a:t>
            </a:r>
            <a:r>
              <a:rPr lang="en-US" dirty="0">
                <a:solidFill>
                  <a:schemeClr val="tx1"/>
                </a:solidFill>
                <a:latin typeface="Arial" panose="020B0604020202020204" pitchFamily="34" charset="0"/>
                <a:cs typeface="Arial" panose="020B0604020202020204" pitchFamily="34" charset="0"/>
              </a:rPr>
              <a:t>Patient portals are secure online systems that allow patients to access their medical records, test results, and appointment schedules. Studies show that patient portals increase engagement and satisfaction (Kruse et al., 2017).</a:t>
            </a:r>
            <a:endParaRPr lang="fr-FR"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92939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251678" y="382385"/>
            <a:ext cx="10178322" cy="539966"/>
          </a:xfrm>
          <a:solidFill>
            <a:schemeClr val="accent1">
              <a:lumMod val="40000"/>
              <a:lumOff val="60000"/>
            </a:schemeClr>
          </a:solidFill>
        </p:spPr>
        <p:txBody>
          <a:bodyPr>
            <a:normAutofit/>
          </a:bodyPr>
          <a:lstStyle/>
          <a:p>
            <a:r>
              <a:rPr lang="en-US" sz="2000" dirty="0" smtClean="0">
                <a:latin typeface="Arial" panose="020B0604020202020204" pitchFamily="34" charset="0"/>
                <a:cs typeface="Arial" panose="020B0604020202020204" pitchFamily="34" charset="0"/>
              </a:rPr>
              <a:t>conclusion</a:t>
            </a:r>
            <a:endParaRPr lang="fr-FR" sz="2000" dirty="0">
              <a:latin typeface="Arial" panose="020B0604020202020204" pitchFamily="34" charset="0"/>
              <a:cs typeface="Arial" panose="020B0604020202020204" pitchFamily="34" charset="0"/>
            </a:endParaRPr>
          </a:p>
        </p:txBody>
      </p:sp>
      <p:sp>
        <p:nvSpPr>
          <p:cNvPr id="3" name="Espace réservé du contenu 2"/>
          <p:cNvSpPr>
            <a:spLocks noGrp="1"/>
          </p:cNvSpPr>
          <p:nvPr>
            <p:ph idx="1"/>
          </p:nvPr>
        </p:nvSpPr>
        <p:spPr>
          <a:xfrm>
            <a:off x="1251678" y="1749287"/>
            <a:ext cx="10178322" cy="4090549"/>
          </a:xfrm>
        </p:spPr>
        <p:txBody>
          <a:bodyPr/>
          <a:lstStyle/>
          <a:p>
            <a:pPr marL="0" indent="0">
              <a:buNone/>
            </a:pPr>
            <a:r>
              <a:rPr lang="en-US" dirty="0">
                <a:solidFill>
                  <a:schemeClr val="tx1"/>
                </a:solidFill>
                <a:latin typeface="Arial" panose="020B0604020202020204" pitchFamily="34" charset="0"/>
                <a:cs typeface="Arial" panose="020B0604020202020204" pitchFamily="34" charset="0"/>
              </a:rPr>
              <a:t>Communication is essential in healthcare because it improves patient safety, builds trust, and supports teamwork. Clear verbal, nonverbal, written, and digital communication helps patients understand their condition and treatment. Although barriers such as language differences and time pressure exist, they can be reduced by using simple language, active listening, empathy, and structured tools like SBAR. Overall, effective communication is a key professional skill that improves quality of care and helps protect patients</a:t>
            </a:r>
            <a:r>
              <a:rPr lang="en-US" dirty="0">
                <a:solidFill>
                  <a:schemeClr val="tx1"/>
                </a:solidFill>
              </a:rPr>
              <a:t>.</a:t>
            </a:r>
          </a:p>
        </p:txBody>
      </p:sp>
    </p:spTree>
    <p:extLst>
      <p:ext uri="{BB962C8B-B14F-4D97-AF65-F5344CB8AC3E}">
        <p14:creationId xmlns:p14="http://schemas.microsoft.com/office/powerpoint/2010/main" val="6460559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1251678" y="228600"/>
            <a:ext cx="10178322" cy="520784"/>
          </a:xfrm>
          <a:solidFill>
            <a:schemeClr val="accent1">
              <a:lumMod val="40000"/>
              <a:lumOff val="60000"/>
            </a:schemeClr>
          </a:solidFill>
        </p:spPr>
        <p:txBody>
          <a:bodyPr>
            <a:normAutofit/>
          </a:bodyPr>
          <a:lstStyle/>
          <a:p>
            <a:r>
              <a:rPr lang="fr-FR" sz="2000" dirty="0" err="1">
                <a:latin typeface="Arial" panose="020B0604020202020204" pitchFamily="34" charset="0"/>
                <a:cs typeface="Arial" panose="020B0604020202020204" pitchFamily="34" charset="0"/>
              </a:rPr>
              <a:t>References</a:t>
            </a:r>
            <a:endParaRPr lang="fr-FR" sz="2000" dirty="0">
              <a:latin typeface="Arial" panose="020B0604020202020204" pitchFamily="34" charset="0"/>
              <a:cs typeface="Arial" panose="020B0604020202020204" pitchFamily="34" charset="0"/>
            </a:endParaRPr>
          </a:p>
        </p:txBody>
      </p:sp>
      <p:sp>
        <p:nvSpPr>
          <p:cNvPr id="3" name="Espace réservé du contenu 2"/>
          <p:cNvSpPr>
            <a:spLocks noGrp="1"/>
          </p:cNvSpPr>
          <p:nvPr>
            <p:ph idx="1"/>
          </p:nvPr>
        </p:nvSpPr>
        <p:spPr>
          <a:xfrm>
            <a:off x="1251678" y="1057727"/>
            <a:ext cx="10178322" cy="5454540"/>
          </a:xfrm>
        </p:spPr>
        <p:txBody>
          <a:bodyPr>
            <a:normAutofit lnSpcReduction="10000"/>
          </a:bodyPr>
          <a:lstStyle/>
          <a:p>
            <a:r>
              <a:rPr lang="en-US" dirty="0">
                <a:solidFill>
                  <a:schemeClr val="tx1"/>
                </a:solidFill>
                <a:latin typeface="Arial" panose="020B0604020202020204" pitchFamily="34" charset="0"/>
                <a:cs typeface="Arial" panose="020B0604020202020204" pitchFamily="34" charset="0"/>
              </a:rPr>
              <a:t>WHO, 2017. </a:t>
            </a:r>
            <a:r>
              <a:rPr lang="en-US" i="1" dirty="0">
                <a:solidFill>
                  <a:schemeClr val="tx1"/>
                </a:solidFill>
                <a:latin typeface="Arial" panose="020B0604020202020204" pitchFamily="34" charset="0"/>
                <a:cs typeface="Arial" panose="020B0604020202020204" pitchFamily="34" charset="0"/>
              </a:rPr>
              <a:t>Patient safety: Making health care safer</a:t>
            </a:r>
            <a:r>
              <a:rPr lang="en-US" dirty="0">
                <a:solidFill>
                  <a:schemeClr val="tx1"/>
                </a:solidFill>
                <a:latin typeface="Arial" panose="020B0604020202020204" pitchFamily="34" charset="0"/>
                <a:cs typeface="Arial" panose="020B0604020202020204" pitchFamily="34" charset="0"/>
              </a:rPr>
              <a:t>. Geneva: World Health Organization</a:t>
            </a:r>
            <a:r>
              <a:rPr lang="en-US" dirty="0" smtClean="0">
                <a:solidFill>
                  <a:schemeClr val="tx1"/>
                </a:solidFill>
                <a:latin typeface="Arial" panose="020B0604020202020204" pitchFamily="34" charset="0"/>
                <a:cs typeface="Arial" panose="020B0604020202020204" pitchFamily="34" charset="0"/>
              </a:rPr>
              <a:t>.</a:t>
            </a:r>
          </a:p>
          <a:p>
            <a:r>
              <a:rPr lang="en-US" dirty="0">
                <a:solidFill>
                  <a:schemeClr val="tx1"/>
                </a:solidFill>
                <a:latin typeface="Arial" panose="020B0604020202020204" pitchFamily="34" charset="0"/>
                <a:cs typeface="Arial" panose="020B0604020202020204" pitchFamily="34" charset="0"/>
              </a:rPr>
              <a:t>The World Health Organization (2017</a:t>
            </a:r>
            <a:r>
              <a:rPr lang="en-US" dirty="0" smtClean="0">
                <a:solidFill>
                  <a:schemeClr val="tx1"/>
                </a:solidFill>
                <a:latin typeface="Arial" panose="020B0604020202020204" pitchFamily="34" charset="0"/>
                <a:cs typeface="Arial" panose="020B0604020202020204" pitchFamily="34" charset="0"/>
              </a:rPr>
              <a:t>)</a:t>
            </a:r>
          </a:p>
          <a:p>
            <a:r>
              <a:rPr lang="nb-NO" dirty="0">
                <a:solidFill>
                  <a:schemeClr val="tx1"/>
                </a:solidFill>
                <a:latin typeface="Arial" panose="020B0604020202020204" pitchFamily="34" charset="0"/>
                <a:cs typeface="Arial" panose="020B0604020202020204" pitchFamily="34" charset="0"/>
              </a:rPr>
              <a:t>(Silverman, Kurtz and Draper, 2013</a:t>
            </a:r>
            <a:r>
              <a:rPr lang="nb-NO" dirty="0" smtClean="0">
                <a:solidFill>
                  <a:schemeClr val="tx1"/>
                </a:solidFill>
                <a:latin typeface="Arial" panose="020B0604020202020204" pitchFamily="34" charset="0"/>
                <a:cs typeface="Arial" panose="020B0604020202020204" pitchFamily="34" charset="0"/>
              </a:rPr>
              <a:t>)</a:t>
            </a:r>
          </a:p>
          <a:p>
            <a:r>
              <a:rPr lang="en-US" dirty="0">
                <a:solidFill>
                  <a:schemeClr val="tx1"/>
                </a:solidFill>
                <a:latin typeface="Arial" panose="020B0604020202020204" pitchFamily="34" charset="0"/>
                <a:cs typeface="Arial" panose="020B0604020202020204" pitchFamily="34" charset="0"/>
              </a:rPr>
              <a:t>Betancourt, J.R., Green, A.R., Carrillo, J.E. and Park, E.R., 2005. Cultural competence and health care disparities: key perspectives and trends. </a:t>
            </a:r>
            <a:r>
              <a:rPr lang="en-US" i="1" dirty="0">
                <a:solidFill>
                  <a:schemeClr val="tx1"/>
                </a:solidFill>
                <a:latin typeface="Arial" panose="020B0604020202020204" pitchFamily="34" charset="0"/>
                <a:cs typeface="Arial" panose="020B0604020202020204" pitchFamily="34" charset="0"/>
              </a:rPr>
              <a:t>Health Affairs</a:t>
            </a:r>
            <a:r>
              <a:rPr lang="en-US" dirty="0">
                <a:solidFill>
                  <a:schemeClr val="tx1"/>
                </a:solidFill>
                <a:latin typeface="Arial" panose="020B0604020202020204" pitchFamily="34" charset="0"/>
                <a:cs typeface="Arial" panose="020B0604020202020204" pitchFamily="34" charset="0"/>
              </a:rPr>
              <a:t>, 24(2), pp.499–505</a:t>
            </a:r>
            <a:r>
              <a:rPr lang="en-US" dirty="0" smtClean="0">
                <a:solidFill>
                  <a:schemeClr val="tx1"/>
                </a:solidFill>
                <a:latin typeface="Arial" panose="020B0604020202020204" pitchFamily="34" charset="0"/>
                <a:cs typeface="Arial" panose="020B0604020202020204" pitchFamily="34" charset="0"/>
              </a:rPr>
              <a:t>.</a:t>
            </a:r>
          </a:p>
          <a:p>
            <a:r>
              <a:rPr lang="en-US" dirty="0">
                <a:solidFill>
                  <a:schemeClr val="tx1"/>
                </a:solidFill>
                <a:latin typeface="Arial" panose="020B0604020202020204" pitchFamily="34" charset="0"/>
                <a:cs typeface="Arial" panose="020B0604020202020204" pitchFamily="34" charset="0"/>
              </a:rPr>
              <a:t>Kruse, C.S., Kristof, C., Jones, B., Mitchell, E. and Martinez, A., 2017. Barriers to electronic health record adoption: A systematic literature review. </a:t>
            </a:r>
            <a:r>
              <a:rPr lang="en-US" i="1" dirty="0">
                <a:solidFill>
                  <a:schemeClr val="tx1"/>
                </a:solidFill>
                <a:latin typeface="Arial" panose="020B0604020202020204" pitchFamily="34" charset="0"/>
                <a:cs typeface="Arial" panose="020B0604020202020204" pitchFamily="34" charset="0"/>
              </a:rPr>
              <a:t>Journal of Medical Systems</a:t>
            </a:r>
            <a:r>
              <a:rPr lang="en-US" dirty="0">
                <a:solidFill>
                  <a:schemeClr val="tx1"/>
                </a:solidFill>
                <a:latin typeface="Arial" panose="020B0604020202020204" pitchFamily="34" charset="0"/>
                <a:cs typeface="Arial" panose="020B0604020202020204" pitchFamily="34" charset="0"/>
              </a:rPr>
              <a:t>, 40(12), pp.1–</a:t>
            </a:r>
            <a:endParaRPr lang="nb-NO" dirty="0" smtClean="0">
              <a:solidFill>
                <a:schemeClr val="tx1"/>
              </a:solidFill>
              <a:latin typeface="Arial" panose="020B0604020202020204" pitchFamily="34" charset="0"/>
              <a:cs typeface="Arial" panose="020B0604020202020204" pitchFamily="34" charset="0"/>
            </a:endParaRPr>
          </a:p>
          <a:p>
            <a:r>
              <a:rPr lang="en-US" dirty="0">
                <a:solidFill>
                  <a:schemeClr val="tx1"/>
                </a:solidFill>
                <a:latin typeface="Arial" panose="020B0604020202020204" pitchFamily="34" charset="0"/>
                <a:cs typeface="Arial" panose="020B0604020202020204" pitchFamily="34" charset="0"/>
              </a:rPr>
              <a:t>O’Hagan, S., Manias, E., Elder, C., Pill, J., Woodward-</a:t>
            </a:r>
            <a:r>
              <a:rPr lang="en-US" dirty="0" err="1">
                <a:solidFill>
                  <a:schemeClr val="tx1"/>
                </a:solidFill>
                <a:latin typeface="Arial" panose="020B0604020202020204" pitchFamily="34" charset="0"/>
                <a:cs typeface="Arial" panose="020B0604020202020204" pitchFamily="34" charset="0"/>
              </a:rPr>
              <a:t>Kron</a:t>
            </a:r>
            <a:r>
              <a:rPr lang="en-US" dirty="0">
                <a:solidFill>
                  <a:schemeClr val="tx1"/>
                </a:solidFill>
                <a:latin typeface="Arial" panose="020B0604020202020204" pitchFamily="34" charset="0"/>
                <a:cs typeface="Arial" panose="020B0604020202020204" pitchFamily="34" charset="0"/>
              </a:rPr>
              <a:t>, R., McNamara, T. and Webb, G., 2014. What counts as effective communication in nursing? </a:t>
            </a:r>
            <a:r>
              <a:rPr lang="en-US" i="1" dirty="0">
                <a:solidFill>
                  <a:schemeClr val="tx1"/>
                </a:solidFill>
                <a:latin typeface="Arial" panose="020B0604020202020204" pitchFamily="34" charset="0"/>
                <a:cs typeface="Arial" panose="020B0604020202020204" pitchFamily="34" charset="0"/>
              </a:rPr>
              <a:t>Journal of Advanced Nursing</a:t>
            </a:r>
            <a:r>
              <a:rPr lang="en-US" dirty="0">
                <a:solidFill>
                  <a:schemeClr val="tx1"/>
                </a:solidFill>
                <a:latin typeface="Arial" panose="020B0604020202020204" pitchFamily="34" charset="0"/>
                <a:cs typeface="Arial" panose="020B0604020202020204" pitchFamily="34" charset="0"/>
              </a:rPr>
              <a:t>, 70(2), </a:t>
            </a:r>
            <a:r>
              <a:rPr lang="en-US" dirty="0" smtClean="0">
                <a:solidFill>
                  <a:schemeClr val="tx1"/>
                </a:solidFill>
                <a:latin typeface="Arial" panose="020B0604020202020204" pitchFamily="34" charset="0"/>
                <a:cs typeface="Arial" panose="020B0604020202020204" pitchFamily="34" charset="0"/>
              </a:rPr>
              <a:t>pp.457–467</a:t>
            </a:r>
          </a:p>
          <a:p>
            <a:r>
              <a:rPr lang="en-US" dirty="0">
                <a:solidFill>
                  <a:schemeClr val="tx1"/>
                </a:solidFill>
                <a:latin typeface="Arial" panose="020B0604020202020204" pitchFamily="34" charset="0"/>
                <a:cs typeface="Arial" panose="020B0604020202020204" pitchFamily="34" charset="0"/>
              </a:rPr>
              <a:t>Tamura-Lis, W., 2013. Teach-back for quality education and patient safety. </a:t>
            </a:r>
            <a:r>
              <a:rPr lang="en-US" i="1" dirty="0">
                <a:solidFill>
                  <a:schemeClr val="tx1"/>
                </a:solidFill>
                <a:latin typeface="Arial" panose="020B0604020202020204" pitchFamily="34" charset="0"/>
                <a:cs typeface="Arial" panose="020B0604020202020204" pitchFamily="34" charset="0"/>
              </a:rPr>
              <a:t>Urologic Nursing</a:t>
            </a:r>
            <a:r>
              <a:rPr lang="en-US" dirty="0">
                <a:solidFill>
                  <a:schemeClr val="tx1"/>
                </a:solidFill>
                <a:latin typeface="Arial" panose="020B0604020202020204" pitchFamily="34" charset="0"/>
                <a:cs typeface="Arial" panose="020B0604020202020204" pitchFamily="34" charset="0"/>
              </a:rPr>
              <a:t>, 33(6), pp.267–298.</a:t>
            </a:r>
            <a:endParaRPr lang="en-US" dirty="0" smtClean="0">
              <a:solidFill>
                <a:schemeClr val="tx1"/>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7" name="Rectangle 4"/>
          <p:cNvSpPr>
            <a:spLocks noChangeArrowheads="1"/>
          </p:cNvSpPr>
          <p:nvPr/>
        </p:nvSpPr>
        <p:spPr bwMode="auto">
          <a:xfrm>
            <a:off x="0" y="43934"/>
            <a:ext cx="51809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fr-FR" altLang="fr-FR" sz="1800" b="0" i="0" u="none" strike="noStrike" cap="none" normalizeH="0" baseline="0" dirty="0" smtClean="0">
                <a:ln>
                  <a:noFill/>
                </a:ln>
                <a:solidFill>
                  <a:schemeClr val="tx1"/>
                </a:solidFill>
                <a:effectLst/>
                <a:latin typeface="Arial" panose="020B0604020202020204" pitchFamily="34" charset="0"/>
              </a:rPr>
              <a:t>(Sil</a:t>
            </a:r>
          </a:p>
        </p:txBody>
      </p:sp>
      <p:sp>
        <p:nvSpPr>
          <p:cNvPr id="9" name="Rectangle 6"/>
          <p:cNvSpPr>
            <a:spLocks noChangeArrowheads="1"/>
          </p:cNvSpPr>
          <p:nvPr/>
        </p:nvSpPr>
        <p:spPr bwMode="auto">
          <a:xfrm>
            <a:off x="0" y="85875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fr-FR" sz="1600" b="1" i="0" u="none" strike="noStrike" cap="none" normalizeH="0" baseline="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fr-FR" altLang="fr-FR" sz="1800" b="0" i="0" u="none" strike="noStrike" cap="none" normalizeH="0" baseline="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8229178"/>
      </p:ext>
    </p:extLst>
  </p:cSld>
  <p:clrMapOvr>
    <a:masterClrMapping/>
  </p:clrMapOvr>
  <p:timing>
    <p:tnLst>
      <p:par>
        <p:cTn id="1" dur="indefinite" restart="never" nodeType="tmRoot"/>
      </p:par>
    </p:tnLst>
  </p:timing>
</p:sld>
</file>

<file path=ppt/theme/theme1.xml><?xml version="1.0" encoding="utf-8"?>
<a:theme xmlns:a="http://schemas.openxmlformats.org/drawingml/2006/main" name="Badge">
  <a:themeElements>
    <a:clrScheme name="Badge">
      <a:dk1>
        <a:sysClr val="windowText" lastClr="000000"/>
      </a:dk1>
      <a:lt1>
        <a:sysClr val="window" lastClr="FFFFFF"/>
      </a:lt1>
      <a:dk2>
        <a:srgbClr val="171312"/>
      </a:dk2>
      <a:lt2>
        <a:srgbClr val="F7F0DF"/>
      </a:lt2>
      <a:accent1>
        <a:srgbClr val="53AE6E"/>
      </a:accent1>
      <a:accent2>
        <a:srgbClr val="326267"/>
      </a:accent2>
      <a:accent3>
        <a:srgbClr val="C5C34A"/>
      </a:accent3>
      <a:accent4>
        <a:srgbClr val="BF6546"/>
      </a:accent4>
      <a:accent5>
        <a:srgbClr val="81B5A8"/>
      </a:accent5>
      <a:accent6>
        <a:srgbClr val="636455"/>
      </a:accent6>
      <a:hlink>
        <a:srgbClr val="81B5A8"/>
      </a:hlink>
      <a:folHlink>
        <a:srgbClr val="936888"/>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A1A3E1F0-B5EF-49C5-810A-B1B32AEDDC80}"/>
    </a:ext>
  </a:extLst>
</a:theme>
</file>

<file path=docProps/app.xml><?xml version="1.0" encoding="utf-8"?>
<Properties xmlns="http://schemas.openxmlformats.org/officeDocument/2006/extended-properties" xmlns:vt="http://schemas.openxmlformats.org/officeDocument/2006/docPropsVTypes">
  <Template>Badge</Template>
  <TotalTime>254</TotalTime>
  <Words>1077</Words>
  <Application>Microsoft Office PowerPoint</Application>
  <PresentationFormat>Grand écran</PresentationFormat>
  <Paragraphs>73</Paragraphs>
  <Slides>10</Slides>
  <Notes>0</Notes>
  <HiddenSlides>0</HiddenSlides>
  <MMClips>0</MMClips>
  <ScaleCrop>false</ScaleCrop>
  <HeadingPairs>
    <vt:vector size="6" baseType="variant">
      <vt:variant>
        <vt:lpstr>Polices utilisées</vt:lpstr>
      </vt:variant>
      <vt:variant>
        <vt:i4>4</vt:i4>
      </vt:variant>
      <vt:variant>
        <vt:lpstr>Thème</vt:lpstr>
      </vt:variant>
      <vt:variant>
        <vt:i4>1</vt:i4>
      </vt:variant>
      <vt:variant>
        <vt:lpstr>Titres des diapositives</vt:lpstr>
      </vt:variant>
      <vt:variant>
        <vt:i4>10</vt:i4>
      </vt:variant>
    </vt:vector>
  </HeadingPairs>
  <TitlesOfParts>
    <vt:vector size="15" baseType="lpstr">
      <vt:lpstr>Arial</vt:lpstr>
      <vt:lpstr>Courier New</vt:lpstr>
      <vt:lpstr>Gill Sans MT</vt:lpstr>
      <vt:lpstr>Impact</vt:lpstr>
      <vt:lpstr>Badge</vt:lpstr>
      <vt:lpstr>Communication   in healthcare</vt:lpstr>
      <vt:lpstr>Présentation PowerPoint</vt:lpstr>
      <vt:lpstr>Types of Communication in Healthcare</vt:lpstr>
      <vt:lpstr>Importance of Effective Communication</vt:lpstr>
      <vt:lpstr>Communication Between Healthcare Professionals</vt:lpstr>
      <vt:lpstr>Barriers to Communication</vt:lpstr>
      <vt:lpstr>Strategies to Improve Communication</vt:lpstr>
      <vt:lpstr>Technology and Communication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in healthcare</dc:title>
  <dc:creator>Utilisateur Windows</dc:creator>
  <cp:lastModifiedBy>Utilisateur Windows</cp:lastModifiedBy>
  <cp:revision>19</cp:revision>
  <dcterms:created xsi:type="dcterms:W3CDTF">2026-02-12T12:56:18Z</dcterms:created>
  <dcterms:modified xsi:type="dcterms:W3CDTF">2026-02-19T01:15:43Z</dcterms:modified>
</cp:coreProperties>
</file>