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56" r:id="rId2"/>
    <p:sldId id="270" r:id="rId3"/>
    <p:sldId id="262" r:id="rId4"/>
    <p:sldId id="263" r:id="rId5"/>
    <p:sldId id="264" r:id="rId6"/>
    <p:sldId id="265" r:id="rId7"/>
    <p:sldId id="266" r:id="rId8"/>
    <p:sldId id="267" r:id="rId9"/>
    <p:sldId id="268" r:id="rId10"/>
    <p:sldId id="258"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025FD1-89E3-4F13-AFCE-9696B0746BAC}" type="doc">
      <dgm:prSet loTypeId="urn:microsoft.com/office/officeart/2005/8/layout/radial3" loCatId="relationship" qsTypeId="urn:microsoft.com/office/officeart/2005/8/quickstyle/3d4" qsCatId="3D" csTypeId="urn:microsoft.com/office/officeart/2005/8/colors/colorful5" csCatId="colorful" phldr="1"/>
      <dgm:spPr/>
      <dgm:t>
        <a:bodyPr/>
        <a:lstStyle/>
        <a:p>
          <a:endParaRPr lang="en-GB"/>
        </a:p>
      </dgm:t>
    </dgm:pt>
    <dgm:pt modelId="{9594C350-5D65-4C19-B8DE-46184740CC58}">
      <dgm:prSet phldrT="[Text]"/>
      <dgm:spPr/>
      <dgm:t>
        <a:bodyPr/>
        <a:lstStyle/>
        <a:p>
          <a:r>
            <a:rPr lang="en-GB" dirty="0">
              <a:latin typeface="Verdana" pitchFamily="34" charset="0"/>
              <a:ea typeface="Verdana" pitchFamily="34" charset="0"/>
              <a:cs typeface="Verdana" pitchFamily="34" charset="0"/>
            </a:rPr>
            <a:t>ACE</a:t>
          </a:r>
          <a:r>
            <a:rPr lang="en-GB" dirty="0"/>
            <a:t>s</a:t>
          </a:r>
        </a:p>
      </dgm:t>
    </dgm:pt>
    <dgm:pt modelId="{87743CA1-3FD1-488F-B830-970091BB560B}" type="parTrans" cxnId="{A15DD3A5-0327-4775-8A91-AC1DC22644BB}">
      <dgm:prSet/>
      <dgm:spPr/>
      <dgm:t>
        <a:bodyPr/>
        <a:lstStyle/>
        <a:p>
          <a:endParaRPr lang="en-GB"/>
        </a:p>
      </dgm:t>
    </dgm:pt>
    <dgm:pt modelId="{99166D01-439E-45E4-BF9F-5701D50B9BAC}" type="sibTrans" cxnId="{A15DD3A5-0327-4775-8A91-AC1DC22644BB}">
      <dgm:prSet/>
      <dgm:spPr/>
      <dgm:t>
        <a:bodyPr/>
        <a:lstStyle/>
        <a:p>
          <a:endParaRPr lang="en-GB"/>
        </a:p>
      </dgm:t>
    </dgm:pt>
    <dgm:pt modelId="{A1DE3407-E9FF-4ED7-B371-E3329BD2E999}">
      <dgm:prSet phldrT="[Text]"/>
      <dgm:spPr/>
      <dgm:t>
        <a:bodyPr/>
        <a:lstStyle/>
        <a:p>
          <a:r>
            <a:rPr lang="en-GB" dirty="0">
              <a:latin typeface="Verdana" pitchFamily="34" charset="0"/>
              <a:ea typeface="Verdana" pitchFamily="34" charset="0"/>
              <a:cs typeface="Verdana" pitchFamily="34" charset="0"/>
            </a:rPr>
            <a:t>Radicalisation</a:t>
          </a:r>
        </a:p>
      </dgm:t>
    </dgm:pt>
    <dgm:pt modelId="{6A17FA7C-235F-4122-9088-E8369093381D}" type="parTrans" cxnId="{DA834C29-77B9-4884-A45F-40232BD59133}">
      <dgm:prSet/>
      <dgm:spPr/>
      <dgm:t>
        <a:bodyPr/>
        <a:lstStyle/>
        <a:p>
          <a:endParaRPr lang="en-GB"/>
        </a:p>
      </dgm:t>
    </dgm:pt>
    <dgm:pt modelId="{1873B1CD-6262-4430-8ADB-C546146430FA}" type="sibTrans" cxnId="{DA834C29-77B9-4884-A45F-40232BD59133}">
      <dgm:prSet/>
      <dgm:spPr/>
      <dgm:t>
        <a:bodyPr/>
        <a:lstStyle/>
        <a:p>
          <a:endParaRPr lang="en-GB"/>
        </a:p>
      </dgm:t>
    </dgm:pt>
    <dgm:pt modelId="{CAB95247-E784-403E-A0BE-EE67AB0B59B2}">
      <dgm:prSet/>
      <dgm:spPr/>
      <dgm:t>
        <a:bodyPr/>
        <a:lstStyle/>
        <a:p>
          <a:r>
            <a:rPr lang="en-GB" dirty="0">
              <a:latin typeface="Verdana" pitchFamily="34" charset="0"/>
              <a:ea typeface="Verdana" pitchFamily="34" charset="0"/>
              <a:cs typeface="Verdana" pitchFamily="34" charset="0"/>
            </a:rPr>
            <a:t>CSE</a:t>
          </a:r>
        </a:p>
      </dgm:t>
    </dgm:pt>
    <dgm:pt modelId="{72E7AF82-EC5B-4C66-AF5A-CCB56DD26464}" type="parTrans" cxnId="{1CF35AFA-F4EE-4792-8356-65633E1E7E43}">
      <dgm:prSet/>
      <dgm:spPr/>
      <dgm:t>
        <a:bodyPr/>
        <a:lstStyle/>
        <a:p>
          <a:endParaRPr lang="en-GB"/>
        </a:p>
      </dgm:t>
    </dgm:pt>
    <dgm:pt modelId="{1D4A6C41-2A65-4ADC-B1BB-49AB73FAF154}" type="sibTrans" cxnId="{1CF35AFA-F4EE-4792-8356-65633E1E7E43}">
      <dgm:prSet/>
      <dgm:spPr/>
      <dgm:t>
        <a:bodyPr/>
        <a:lstStyle/>
        <a:p>
          <a:endParaRPr lang="en-GB"/>
        </a:p>
      </dgm:t>
    </dgm:pt>
    <dgm:pt modelId="{AA93368D-7A67-4D53-9C99-D5F71A25F300}">
      <dgm:prSet/>
      <dgm:spPr/>
      <dgm:t>
        <a:bodyPr/>
        <a:lstStyle/>
        <a:p>
          <a:r>
            <a:rPr lang="en-GB" dirty="0">
              <a:latin typeface="Verdana" pitchFamily="34" charset="0"/>
              <a:ea typeface="Verdana" pitchFamily="34" charset="0"/>
              <a:cs typeface="Verdana" pitchFamily="34" charset="0"/>
            </a:rPr>
            <a:t>Human Trafficking</a:t>
          </a:r>
        </a:p>
      </dgm:t>
    </dgm:pt>
    <dgm:pt modelId="{5BCEF82F-0C65-4E77-936F-B4C586CE8BEE}" type="parTrans" cxnId="{C68D9896-DCAC-4320-8AF0-E73DA80AEB23}">
      <dgm:prSet/>
      <dgm:spPr/>
      <dgm:t>
        <a:bodyPr/>
        <a:lstStyle/>
        <a:p>
          <a:endParaRPr lang="en-GB"/>
        </a:p>
      </dgm:t>
    </dgm:pt>
    <dgm:pt modelId="{7DE40C36-9FF0-443F-93D6-E44077067385}" type="sibTrans" cxnId="{C68D9896-DCAC-4320-8AF0-E73DA80AEB23}">
      <dgm:prSet/>
      <dgm:spPr/>
      <dgm:t>
        <a:bodyPr/>
        <a:lstStyle/>
        <a:p>
          <a:endParaRPr lang="en-GB"/>
        </a:p>
      </dgm:t>
    </dgm:pt>
    <dgm:pt modelId="{92505C61-F1CD-4692-A10A-5D94B5D87448}">
      <dgm:prSet/>
      <dgm:spPr/>
      <dgm:t>
        <a:bodyPr/>
        <a:lstStyle/>
        <a:p>
          <a:r>
            <a:rPr lang="en-GB" dirty="0">
              <a:latin typeface="Verdana" pitchFamily="34" charset="0"/>
              <a:ea typeface="Verdana" pitchFamily="34" charset="0"/>
              <a:cs typeface="Verdana" pitchFamily="34" charset="0"/>
            </a:rPr>
            <a:t>Cultural issues </a:t>
          </a:r>
          <a:r>
            <a:rPr lang="en-GB" dirty="0" err="1">
              <a:latin typeface="Verdana" pitchFamily="34" charset="0"/>
              <a:ea typeface="Verdana" pitchFamily="34" charset="0"/>
              <a:cs typeface="Verdana" pitchFamily="34" charset="0"/>
            </a:rPr>
            <a:t>eg</a:t>
          </a:r>
          <a:r>
            <a:rPr lang="en-GB" dirty="0">
              <a:latin typeface="Verdana" pitchFamily="34" charset="0"/>
              <a:ea typeface="Verdana" pitchFamily="34" charset="0"/>
              <a:cs typeface="Verdana" pitchFamily="34" charset="0"/>
            </a:rPr>
            <a:t> FGM</a:t>
          </a:r>
        </a:p>
      </dgm:t>
    </dgm:pt>
    <dgm:pt modelId="{DCE1B093-F29A-4476-9A5A-A0CF8FD73936}" type="parTrans" cxnId="{A695FBAA-1510-4824-A95F-2906E9706DD1}">
      <dgm:prSet/>
      <dgm:spPr/>
      <dgm:t>
        <a:bodyPr/>
        <a:lstStyle/>
        <a:p>
          <a:endParaRPr lang="en-GB"/>
        </a:p>
      </dgm:t>
    </dgm:pt>
    <dgm:pt modelId="{1C8008F0-435A-47CA-8994-5AE1B5FB823D}" type="sibTrans" cxnId="{A695FBAA-1510-4824-A95F-2906E9706DD1}">
      <dgm:prSet/>
      <dgm:spPr/>
      <dgm:t>
        <a:bodyPr/>
        <a:lstStyle/>
        <a:p>
          <a:endParaRPr lang="en-GB"/>
        </a:p>
      </dgm:t>
    </dgm:pt>
    <dgm:pt modelId="{2B455002-51CB-4537-BDEB-CD401D12FD20}">
      <dgm:prSet/>
      <dgm:spPr/>
      <dgm:t>
        <a:bodyPr/>
        <a:lstStyle/>
        <a:p>
          <a:r>
            <a:rPr lang="en-GB" dirty="0">
              <a:latin typeface="Verdana" pitchFamily="34" charset="0"/>
              <a:ea typeface="Verdana" pitchFamily="34" charset="0"/>
              <a:cs typeface="Verdana" pitchFamily="34" charset="0"/>
            </a:rPr>
            <a:t>Well-being of Future Generations Act</a:t>
          </a:r>
        </a:p>
      </dgm:t>
    </dgm:pt>
    <dgm:pt modelId="{3E478A63-FF26-4AF0-A009-179C4BEB8EEE}" type="parTrans" cxnId="{0B1FEF20-B5DB-4E01-8443-E1664C98A811}">
      <dgm:prSet/>
      <dgm:spPr/>
      <dgm:t>
        <a:bodyPr/>
        <a:lstStyle/>
        <a:p>
          <a:endParaRPr lang="en-GB"/>
        </a:p>
      </dgm:t>
    </dgm:pt>
    <dgm:pt modelId="{5D11A849-6801-4D92-BABF-1389FAB22E01}" type="sibTrans" cxnId="{0B1FEF20-B5DB-4E01-8443-E1664C98A811}">
      <dgm:prSet/>
      <dgm:spPr/>
      <dgm:t>
        <a:bodyPr/>
        <a:lstStyle/>
        <a:p>
          <a:endParaRPr lang="en-GB"/>
        </a:p>
      </dgm:t>
    </dgm:pt>
    <dgm:pt modelId="{9C62379B-89B1-4527-B543-34470FE45C5F}">
      <dgm:prSet phldrT="[Text]"/>
      <dgm:spPr/>
      <dgm:t>
        <a:bodyPr/>
        <a:lstStyle/>
        <a:p>
          <a:r>
            <a:rPr lang="en-GB" dirty="0">
              <a:latin typeface="Verdana" pitchFamily="34" charset="0"/>
              <a:ea typeface="Verdana" pitchFamily="34" charset="0"/>
              <a:cs typeface="Verdana" pitchFamily="34" charset="0"/>
            </a:rPr>
            <a:t>Current Issues </a:t>
          </a:r>
        </a:p>
      </dgm:t>
    </dgm:pt>
    <dgm:pt modelId="{48C6A5E7-62DE-421D-B465-4A323E12DF78}" type="sibTrans" cxnId="{AC4A2A85-2204-4440-8B3B-36231C234A70}">
      <dgm:prSet/>
      <dgm:spPr/>
      <dgm:t>
        <a:bodyPr/>
        <a:lstStyle/>
        <a:p>
          <a:endParaRPr lang="en-GB"/>
        </a:p>
      </dgm:t>
    </dgm:pt>
    <dgm:pt modelId="{5BFE7AD7-BAD6-4F1A-B27B-B470DB4A73EA}" type="parTrans" cxnId="{AC4A2A85-2204-4440-8B3B-36231C234A70}">
      <dgm:prSet/>
      <dgm:spPr/>
      <dgm:t>
        <a:bodyPr/>
        <a:lstStyle/>
        <a:p>
          <a:endParaRPr lang="en-GB"/>
        </a:p>
      </dgm:t>
    </dgm:pt>
    <dgm:pt modelId="{4A23A5B0-8167-4CCB-A06A-BE6B0FBD9040}" type="pres">
      <dgm:prSet presAssocID="{93025FD1-89E3-4F13-AFCE-9696B0746BAC}" presName="composite" presStyleCnt="0">
        <dgm:presLayoutVars>
          <dgm:chMax val="1"/>
          <dgm:dir/>
          <dgm:resizeHandles val="exact"/>
        </dgm:presLayoutVars>
      </dgm:prSet>
      <dgm:spPr/>
    </dgm:pt>
    <dgm:pt modelId="{89A3BF1B-4E0C-4749-9BBC-A9B4663BF2D1}" type="pres">
      <dgm:prSet presAssocID="{93025FD1-89E3-4F13-AFCE-9696B0746BAC}" presName="radial" presStyleCnt="0">
        <dgm:presLayoutVars>
          <dgm:animLvl val="ctr"/>
        </dgm:presLayoutVars>
      </dgm:prSet>
      <dgm:spPr/>
    </dgm:pt>
    <dgm:pt modelId="{AF186EB0-389E-480B-B039-478C6F309DB7}" type="pres">
      <dgm:prSet presAssocID="{9C62379B-89B1-4527-B543-34470FE45C5F}" presName="centerShape" presStyleLbl="vennNode1" presStyleIdx="0" presStyleCnt="7" custLinFactNeighborX="349" custLinFactNeighborY="88"/>
      <dgm:spPr/>
    </dgm:pt>
    <dgm:pt modelId="{44289AD5-2CFE-4590-9004-AC66AAED3D0F}" type="pres">
      <dgm:prSet presAssocID="{9594C350-5D65-4C19-B8DE-46184740CC58}" presName="node" presStyleLbl="vennNode1" presStyleIdx="1" presStyleCnt="7" custRadScaleRad="100028" custRadScaleInc="444">
        <dgm:presLayoutVars>
          <dgm:bulletEnabled val="1"/>
        </dgm:presLayoutVars>
      </dgm:prSet>
      <dgm:spPr/>
    </dgm:pt>
    <dgm:pt modelId="{8EDD0FB9-16D1-43FB-9633-E1A037124325}" type="pres">
      <dgm:prSet presAssocID="{A1DE3407-E9FF-4ED7-B371-E3329BD2E999}" presName="node" presStyleLbl="vennNode1" presStyleIdx="2" presStyleCnt="7">
        <dgm:presLayoutVars>
          <dgm:bulletEnabled val="1"/>
        </dgm:presLayoutVars>
      </dgm:prSet>
      <dgm:spPr/>
    </dgm:pt>
    <dgm:pt modelId="{66606F04-D674-4AF4-A28C-623A3A07A89F}" type="pres">
      <dgm:prSet presAssocID="{CAB95247-E784-403E-A0BE-EE67AB0B59B2}" presName="node" presStyleLbl="vennNode1" presStyleIdx="3" presStyleCnt="7">
        <dgm:presLayoutVars>
          <dgm:bulletEnabled val="1"/>
        </dgm:presLayoutVars>
      </dgm:prSet>
      <dgm:spPr/>
    </dgm:pt>
    <dgm:pt modelId="{4BF11336-1A33-48B1-9F12-D037713CC203}" type="pres">
      <dgm:prSet presAssocID="{AA93368D-7A67-4D53-9C99-D5F71A25F300}" presName="node" presStyleLbl="vennNode1" presStyleIdx="4" presStyleCnt="7">
        <dgm:presLayoutVars>
          <dgm:bulletEnabled val="1"/>
        </dgm:presLayoutVars>
      </dgm:prSet>
      <dgm:spPr/>
    </dgm:pt>
    <dgm:pt modelId="{B87596D4-CEAD-4E32-8A69-BE8B12F7106E}" type="pres">
      <dgm:prSet presAssocID="{92505C61-F1CD-4692-A10A-5D94B5D87448}" presName="node" presStyleLbl="vennNode1" presStyleIdx="5" presStyleCnt="7">
        <dgm:presLayoutVars>
          <dgm:bulletEnabled val="1"/>
        </dgm:presLayoutVars>
      </dgm:prSet>
      <dgm:spPr/>
    </dgm:pt>
    <dgm:pt modelId="{A97969C5-5B91-4D11-80FB-C40607FA9BCA}" type="pres">
      <dgm:prSet presAssocID="{2B455002-51CB-4537-BDEB-CD401D12FD20}" presName="node" presStyleLbl="vennNode1" presStyleIdx="6" presStyleCnt="7">
        <dgm:presLayoutVars>
          <dgm:bulletEnabled val="1"/>
        </dgm:presLayoutVars>
      </dgm:prSet>
      <dgm:spPr/>
    </dgm:pt>
  </dgm:ptLst>
  <dgm:cxnLst>
    <dgm:cxn modelId="{0B1FEF20-B5DB-4E01-8443-E1664C98A811}" srcId="{9C62379B-89B1-4527-B543-34470FE45C5F}" destId="{2B455002-51CB-4537-BDEB-CD401D12FD20}" srcOrd="5" destOrd="0" parTransId="{3E478A63-FF26-4AF0-A009-179C4BEB8EEE}" sibTransId="{5D11A849-6801-4D92-BABF-1389FAB22E01}"/>
    <dgm:cxn modelId="{DA834C29-77B9-4884-A45F-40232BD59133}" srcId="{9C62379B-89B1-4527-B543-34470FE45C5F}" destId="{A1DE3407-E9FF-4ED7-B371-E3329BD2E999}" srcOrd="1" destOrd="0" parTransId="{6A17FA7C-235F-4122-9088-E8369093381D}" sibTransId="{1873B1CD-6262-4430-8ADB-C546146430FA}"/>
    <dgm:cxn modelId="{AC4A2A85-2204-4440-8B3B-36231C234A70}" srcId="{93025FD1-89E3-4F13-AFCE-9696B0746BAC}" destId="{9C62379B-89B1-4527-B543-34470FE45C5F}" srcOrd="0" destOrd="0" parTransId="{5BFE7AD7-BAD6-4F1A-B27B-B470DB4A73EA}" sibTransId="{48C6A5E7-62DE-421D-B465-4A323E12DF78}"/>
    <dgm:cxn modelId="{3C005A8B-3999-46C4-879B-E40872607D02}" type="presOf" srcId="{CAB95247-E784-403E-A0BE-EE67AB0B59B2}" destId="{66606F04-D674-4AF4-A28C-623A3A07A89F}" srcOrd="0" destOrd="0" presId="urn:microsoft.com/office/officeart/2005/8/layout/radial3"/>
    <dgm:cxn modelId="{C68D9896-DCAC-4320-8AF0-E73DA80AEB23}" srcId="{9C62379B-89B1-4527-B543-34470FE45C5F}" destId="{AA93368D-7A67-4D53-9C99-D5F71A25F300}" srcOrd="3" destOrd="0" parTransId="{5BCEF82F-0C65-4E77-936F-B4C586CE8BEE}" sibTransId="{7DE40C36-9FF0-443F-93D6-E44077067385}"/>
    <dgm:cxn modelId="{460E889E-F56D-405F-B640-A6DE79769B78}" type="presOf" srcId="{A1DE3407-E9FF-4ED7-B371-E3329BD2E999}" destId="{8EDD0FB9-16D1-43FB-9633-E1A037124325}" srcOrd="0" destOrd="0" presId="urn:microsoft.com/office/officeart/2005/8/layout/radial3"/>
    <dgm:cxn modelId="{A15DD3A5-0327-4775-8A91-AC1DC22644BB}" srcId="{9C62379B-89B1-4527-B543-34470FE45C5F}" destId="{9594C350-5D65-4C19-B8DE-46184740CC58}" srcOrd="0" destOrd="0" parTransId="{87743CA1-3FD1-488F-B830-970091BB560B}" sibTransId="{99166D01-439E-45E4-BF9F-5701D50B9BAC}"/>
    <dgm:cxn modelId="{A695FBAA-1510-4824-A95F-2906E9706DD1}" srcId="{9C62379B-89B1-4527-B543-34470FE45C5F}" destId="{92505C61-F1CD-4692-A10A-5D94B5D87448}" srcOrd="4" destOrd="0" parTransId="{DCE1B093-F29A-4476-9A5A-A0CF8FD73936}" sibTransId="{1C8008F0-435A-47CA-8994-5AE1B5FB823D}"/>
    <dgm:cxn modelId="{F92D98BC-AA13-4366-A4D5-84F8CCF17398}" type="presOf" srcId="{9C62379B-89B1-4527-B543-34470FE45C5F}" destId="{AF186EB0-389E-480B-B039-478C6F309DB7}" srcOrd="0" destOrd="0" presId="urn:microsoft.com/office/officeart/2005/8/layout/radial3"/>
    <dgm:cxn modelId="{217106D0-6C9C-4863-8B09-1CE1439BAFEF}" type="presOf" srcId="{2B455002-51CB-4537-BDEB-CD401D12FD20}" destId="{A97969C5-5B91-4D11-80FB-C40607FA9BCA}" srcOrd="0" destOrd="0" presId="urn:microsoft.com/office/officeart/2005/8/layout/radial3"/>
    <dgm:cxn modelId="{FC5596D3-C498-4715-81C6-CB5FEAB7642C}" type="presOf" srcId="{93025FD1-89E3-4F13-AFCE-9696B0746BAC}" destId="{4A23A5B0-8167-4CCB-A06A-BE6B0FBD9040}" srcOrd="0" destOrd="0" presId="urn:microsoft.com/office/officeart/2005/8/layout/radial3"/>
    <dgm:cxn modelId="{379A46F0-5002-4633-AE67-4A0770012B56}" type="presOf" srcId="{AA93368D-7A67-4D53-9C99-D5F71A25F300}" destId="{4BF11336-1A33-48B1-9F12-D037713CC203}" srcOrd="0" destOrd="0" presId="urn:microsoft.com/office/officeart/2005/8/layout/radial3"/>
    <dgm:cxn modelId="{E5305CF7-3F6E-43D8-B3D1-4E8EA2D01C20}" type="presOf" srcId="{92505C61-F1CD-4692-A10A-5D94B5D87448}" destId="{B87596D4-CEAD-4E32-8A69-BE8B12F7106E}" srcOrd="0" destOrd="0" presId="urn:microsoft.com/office/officeart/2005/8/layout/radial3"/>
    <dgm:cxn modelId="{7525D8F7-3734-4C8C-B09A-1B6AD2B58FF5}" type="presOf" srcId="{9594C350-5D65-4C19-B8DE-46184740CC58}" destId="{44289AD5-2CFE-4590-9004-AC66AAED3D0F}" srcOrd="0" destOrd="0" presId="urn:microsoft.com/office/officeart/2005/8/layout/radial3"/>
    <dgm:cxn modelId="{1CF35AFA-F4EE-4792-8356-65633E1E7E43}" srcId="{9C62379B-89B1-4527-B543-34470FE45C5F}" destId="{CAB95247-E784-403E-A0BE-EE67AB0B59B2}" srcOrd="2" destOrd="0" parTransId="{72E7AF82-EC5B-4C66-AF5A-CCB56DD26464}" sibTransId="{1D4A6C41-2A65-4ADC-B1BB-49AB73FAF154}"/>
    <dgm:cxn modelId="{AB3340B2-0AE3-420C-A1F3-BE86E47889A4}" type="presParOf" srcId="{4A23A5B0-8167-4CCB-A06A-BE6B0FBD9040}" destId="{89A3BF1B-4E0C-4749-9BBC-A9B4663BF2D1}" srcOrd="0" destOrd="0" presId="urn:microsoft.com/office/officeart/2005/8/layout/radial3"/>
    <dgm:cxn modelId="{5228DCB1-A8D6-4616-89EE-D4EE1855965C}" type="presParOf" srcId="{89A3BF1B-4E0C-4749-9BBC-A9B4663BF2D1}" destId="{AF186EB0-389E-480B-B039-478C6F309DB7}" srcOrd="0" destOrd="0" presId="urn:microsoft.com/office/officeart/2005/8/layout/radial3"/>
    <dgm:cxn modelId="{79503A35-3E66-442D-A08A-B679329EC1D4}" type="presParOf" srcId="{89A3BF1B-4E0C-4749-9BBC-A9B4663BF2D1}" destId="{44289AD5-2CFE-4590-9004-AC66AAED3D0F}" srcOrd="1" destOrd="0" presId="urn:microsoft.com/office/officeart/2005/8/layout/radial3"/>
    <dgm:cxn modelId="{25932C7E-0465-428C-B550-D3864DB6E214}" type="presParOf" srcId="{89A3BF1B-4E0C-4749-9BBC-A9B4663BF2D1}" destId="{8EDD0FB9-16D1-43FB-9633-E1A037124325}" srcOrd="2" destOrd="0" presId="urn:microsoft.com/office/officeart/2005/8/layout/radial3"/>
    <dgm:cxn modelId="{823572B6-CA77-4639-89D4-10A8ADCE219D}" type="presParOf" srcId="{89A3BF1B-4E0C-4749-9BBC-A9B4663BF2D1}" destId="{66606F04-D674-4AF4-A28C-623A3A07A89F}" srcOrd="3" destOrd="0" presId="urn:microsoft.com/office/officeart/2005/8/layout/radial3"/>
    <dgm:cxn modelId="{38E6548B-F3D8-46AF-A2A5-448E482F2A9A}" type="presParOf" srcId="{89A3BF1B-4E0C-4749-9BBC-A9B4663BF2D1}" destId="{4BF11336-1A33-48B1-9F12-D037713CC203}" srcOrd="4" destOrd="0" presId="urn:microsoft.com/office/officeart/2005/8/layout/radial3"/>
    <dgm:cxn modelId="{264D1AC5-276B-4F5E-966A-05DABF9293DF}" type="presParOf" srcId="{89A3BF1B-4E0C-4749-9BBC-A9B4663BF2D1}" destId="{B87596D4-CEAD-4E32-8A69-BE8B12F7106E}" srcOrd="5" destOrd="0" presId="urn:microsoft.com/office/officeart/2005/8/layout/radial3"/>
    <dgm:cxn modelId="{16960397-8D72-4CE8-8F4E-4D3BE7AC788E}" type="presParOf" srcId="{89A3BF1B-4E0C-4749-9BBC-A9B4663BF2D1}" destId="{A97969C5-5B91-4D11-80FB-C40607FA9BCA}"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E70AAE-C8EC-462C-A55D-2ACEE0ACBBA4}" type="doc">
      <dgm:prSet loTypeId="urn:microsoft.com/office/officeart/2005/8/layout/radial1" loCatId="cycle" qsTypeId="urn:microsoft.com/office/officeart/2005/8/quickstyle/simple1" qsCatId="simple" csTypeId="urn:microsoft.com/office/officeart/2005/8/colors/accent2_2" csCatId="accent2" phldr="1"/>
      <dgm:spPr/>
      <dgm:t>
        <a:bodyPr/>
        <a:lstStyle/>
        <a:p>
          <a:endParaRPr lang="en-GB"/>
        </a:p>
      </dgm:t>
    </dgm:pt>
    <dgm:pt modelId="{6BD59571-2C03-4760-918D-E72B3D76051E}">
      <dgm:prSet phldrT="[Text]"/>
      <dgm:spPr/>
      <dgm:t>
        <a:bodyPr/>
        <a:lstStyle/>
        <a:p>
          <a:r>
            <a:rPr lang="en-GB" dirty="0">
              <a:solidFill>
                <a:schemeClr val="tx1"/>
              </a:solidFill>
            </a:rPr>
            <a:t>CSE</a:t>
          </a:r>
        </a:p>
      </dgm:t>
    </dgm:pt>
    <dgm:pt modelId="{5F4FB094-4E44-473F-9210-6A520115F7DD}" type="parTrans" cxnId="{1B6BD2B8-50F0-4C2B-8E4F-AFF3F51B5796}">
      <dgm:prSet/>
      <dgm:spPr/>
      <dgm:t>
        <a:bodyPr/>
        <a:lstStyle/>
        <a:p>
          <a:endParaRPr lang="en-GB"/>
        </a:p>
      </dgm:t>
    </dgm:pt>
    <dgm:pt modelId="{147099A4-1E31-4C87-B788-2B9C4F481A2A}" type="sibTrans" cxnId="{1B6BD2B8-50F0-4C2B-8E4F-AFF3F51B5796}">
      <dgm:prSet/>
      <dgm:spPr/>
      <dgm:t>
        <a:bodyPr/>
        <a:lstStyle/>
        <a:p>
          <a:endParaRPr lang="en-GB"/>
        </a:p>
      </dgm:t>
    </dgm:pt>
    <dgm:pt modelId="{A822578A-6886-4A90-A714-A9164B7A07EE}">
      <dgm:prSet phldrT="[Text]"/>
      <dgm:spPr/>
      <dgm:t>
        <a:bodyPr/>
        <a:lstStyle/>
        <a:p>
          <a:r>
            <a:rPr lang="en-GB" dirty="0">
              <a:solidFill>
                <a:schemeClr val="tx1"/>
              </a:solidFill>
            </a:rPr>
            <a:t>Organised crime networks</a:t>
          </a:r>
        </a:p>
      </dgm:t>
    </dgm:pt>
    <dgm:pt modelId="{F52C21A1-B5E0-4BEE-A3D0-3CB5C7B91D06}" type="parTrans" cxnId="{D8300EA5-160A-4AAB-B2BB-EE53D4BEA6FD}">
      <dgm:prSet/>
      <dgm:spPr/>
      <dgm:t>
        <a:bodyPr/>
        <a:lstStyle/>
        <a:p>
          <a:endParaRPr lang="en-GB"/>
        </a:p>
      </dgm:t>
    </dgm:pt>
    <dgm:pt modelId="{670602C4-CFF2-4FD0-B914-17D7D7E4AC2D}" type="sibTrans" cxnId="{D8300EA5-160A-4AAB-B2BB-EE53D4BEA6FD}">
      <dgm:prSet/>
      <dgm:spPr/>
      <dgm:t>
        <a:bodyPr/>
        <a:lstStyle/>
        <a:p>
          <a:endParaRPr lang="en-GB"/>
        </a:p>
      </dgm:t>
    </dgm:pt>
    <dgm:pt modelId="{B3206CFF-FBFF-44A1-94EE-869D5F8C4D94}">
      <dgm:prSet phldrT="[Text]"/>
      <dgm:spPr/>
      <dgm:t>
        <a:bodyPr/>
        <a:lstStyle/>
        <a:p>
          <a:r>
            <a:rPr lang="en-GB" dirty="0">
              <a:solidFill>
                <a:schemeClr val="tx1"/>
              </a:solidFill>
            </a:rPr>
            <a:t>Peer to peer or gang associated</a:t>
          </a:r>
        </a:p>
      </dgm:t>
    </dgm:pt>
    <dgm:pt modelId="{5EAF3523-E170-4D61-AC72-571CC9A658F2}" type="parTrans" cxnId="{0F250EF2-4657-4266-98FD-5716888242F3}">
      <dgm:prSet/>
      <dgm:spPr/>
      <dgm:t>
        <a:bodyPr/>
        <a:lstStyle/>
        <a:p>
          <a:endParaRPr lang="en-GB"/>
        </a:p>
      </dgm:t>
    </dgm:pt>
    <dgm:pt modelId="{804DBC9D-EE15-4E21-8D39-76ECDA2CB47B}" type="sibTrans" cxnId="{0F250EF2-4657-4266-98FD-5716888242F3}">
      <dgm:prSet/>
      <dgm:spPr/>
      <dgm:t>
        <a:bodyPr/>
        <a:lstStyle/>
        <a:p>
          <a:endParaRPr lang="en-GB"/>
        </a:p>
      </dgm:t>
    </dgm:pt>
    <dgm:pt modelId="{FFB7E077-77F7-49F7-96E0-A559E8D15C76}">
      <dgm:prSet phldrT="[Text]"/>
      <dgm:spPr/>
      <dgm:t>
        <a:bodyPr/>
        <a:lstStyle/>
        <a:p>
          <a:r>
            <a:rPr lang="en-GB" dirty="0">
              <a:solidFill>
                <a:schemeClr val="tx1"/>
              </a:solidFill>
            </a:rPr>
            <a:t>Older partner model</a:t>
          </a:r>
        </a:p>
      </dgm:t>
    </dgm:pt>
    <dgm:pt modelId="{42D07CD1-B4DD-4E38-B9F7-82B2136F4B8D}" type="parTrans" cxnId="{252E29FE-494F-447B-9C79-9705170F2742}">
      <dgm:prSet/>
      <dgm:spPr/>
      <dgm:t>
        <a:bodyPr/>
        <a:lstStyle/>
        <a:p>
          <a:endParaRPr lang="en-GB"/>
        </a:p>
      </dgm:t>
    </dgm:pt>
    <dgm:pt modelId="{1B810DBC-BF55-4400-83A3-D97D9CA04568}" type="sibTrans" cxnId="{252E29FE-494F-447B-9C79-9705170F2742}">
      <dgm:prSet/>
      <dgm:spPr/>
      <dgm:t>
        <a:bodyPr/>
        <a:lstStyle/>
        <a:p>
          <a:endParaRPr lang="en-GB"/>
        </a:p>
      </dgm:t>
    </dgm:pt>
    <dgm:pt modelId="{867B71A7-DCD5-4CE0-9EF9-AB087F4271EF}">
      <dgm:prSet phldrT="[Text]"/>
      <dgm:spPr/>
      <dgm:t>
        <a:bodyPr/>
        <a:lstStyle/>
        <a:p>
          <a:r>
            <a:rPr lang="en-GB" dirty="0">
              <a:solidFill>
                <a:schemeClr val="tx1"/>
              </a:solidFill>
            </a:rPr>
            <a:t>Informal networks</a:t>
          </a:r>
        </a:p>
      </dgm:t>
    </dgm:pt>
    <dgm:pt modelId="{224202D5-6295-45F0-94C7-840452EDC4BC}" type="parTrans" cxnId="{4AD015EC-DF82-4E58-B6D1-19CB5E1EE806}">
      <dgm:prSet/>
      <dgm:spPr/>
      <dgm:t>
        <a:bodyPr/>
        <a:lstStyle/>
        <a:p>
          <a:endParaRPr lang="en-GB"/>
        </a:p>
      </dgm:t>
    </dgm:pt>
    <dgm:pt modelId="{1AAB8F2D-8756-4547-96F2-A97F479F0117}" type="sibTrans" cxnId="{4AD015EC-DF82-4E58-B6D1-19CB5E1EE806}">
      <dgm:prSet/>
      <dgm:spPr/>
      <dgm:t>
        <a:bodyPr/>
        <a:lstStyle/>
        <a:p>
          <a:endParaRPr lang="en-GB"/>
        </a:p>
      </dgm:t>
    </dgm:pt>
    <dgm:pt modelId="{444E812F-7D8E-4476-9FEB-389A2C080795}">
      <dgm:prSet/>
      <dgm:spPr/>
      <dgm:t>
        <a:bodyPr/>
        <a:lstStyle/>
        <a:p>
          <a:r>
            <a:rPr lang="en-GB" dirty="0">
              <a:solidFill>
                <a:schemeClr val="tx1"/>
              </a:solidFill>
            </a:rPr>
            <a:t>Occurring around transport hubs</a:t>
          </a:r>
        </a:p>
      </dgm:t>
    </dgm:pt>
    <dgm:pt modelId="{3D70FB16-97AD-43A6-91D9-74253194B833}" type="parTrans" cxnId="{05736D8A-9D9C-42F8-B5B2-E20809A9F910}">
      <dgm:prSet/>
      <dgm:spPr/>
      <dgm:t>
        <a:bodyPr/>
        <a:lstStyle/>
        <a:p>
          <a:endParaRPr lang="en-GB"/>
        </a:p>
      </dgm:t>
    </dgm:pt>
    <dgm:pt modelId="{F4744AC7-3EB6-4282-800F-968FFED2A44D}" type="sibTrans" cxnId="{05736D8A-9D9C-42F8-B5B2-E20809A9F910}">
      <dgm:prSet/>
      <dgm:spPr/>
      <dgm:t>
        <a:bodyPr/>
        <a:lstStyle/>
        <a:p>
          <a:endParaRPr lang="en-GB"/>
        </a:p>
      </dgm:t>
    </dgm:pt>
    <dgm:pt modelId="{58859A40-AAB4-417E-829B-922AB227871E}" type="pres">
      <dgm:prSet presAssocID="{61E70AAE-C8EC-462C-A55D-2ACEE0ACBBA4}" presName="cycle" presStyleCnt="0">
        <dgm:presLayoutVars>
          <dgm:chMax val="1"/>
          <dgm:dir/>
          <dgm:animLvl val="ctr"/>
          <dgm:resizeHandles val="exact"/>
        </dgm:presLayoutVars>
      </dgm:prSet>
      <dgm:spPr/>
    </dgm:pt>
    <dgm:pt modelId="{B2BF5C79-EF81-492F-9AD2-6F6842713778}" type="pres">
      <dgm:prSet presAssocID="{6BD59571-2C03-4760-918D-E72B3D76051E}" presName="centerShape" presStyleLbl="node0" presStyleIdx="0" presStyleCnt="1" custLinFactNeighborX="1488" custLinFactNeighborY="-1319"/>
      <dgm:spPr/>
    </dgm:pt>
    <dgm:pt modelId="{FC302F6B-FEF2-44EF-9FAB-DE20A146599F}" type="pres">
      <dgm:prSet presAssocID="{F52C21A1-B5E0-4BEE-A3D0-3CB5C7B91D06}" presName="Name9" presStyleLbl="parChTrans1D2" presStyleIdx="0" presStyleCnt="5"/>
      <dgm:spPr/>
    </dgm:pt>
    <dgm:pt modelId="{5BD81587-23B9-41FF-90C6-4486B6E88F29}" type="pres">
      <dgm:prSet presAssocID="{F52C21A1-B5E0-4BEE-A3D0-3CB5C7B91D06}" presName="connTx" presStyleLbl="parChTrans1D2" presStyleIdx="0" presStyleCnt="5"/>
      <dgm:spPr/>
    </dgm:pt>
    <dgm:pt modelId="{CD46360C-199A-4A6F-932A-FD19781A1A39}" type="pres">
      <dgm:prSet presAssocID="{A822578A-6886-4A90-A714-A9164B7A07EE}" presName="node" presStyleLbl="node1" presStyleIdx="0" presStyleCnt="5" custRadScaleRad="97102" custRadScaleInc="-1573">
        <dgm:presLayoutVars>
          <dgm:bulletEnabled val="1"/>
        </dgm:presLayoutVars>
      </dgm:prSet>
      <dgm:spPr/>
    </dgm:pt>
    <dgm:pt modelId="{D20AFC0D-6E78-470D-86BE-3E68708C61ED}" type="pres">
      <dgm:prSet presAssocID="{5EAF3523-E170-4D61-AC72-571CC9A658F2}" presName="Name9" presStyleLbl="parChTrans1D2" presStyleIdx="1" presStyleCnt="5"/>
      <dgm:spPr/>
    </dgm:pt>
    <dgm:pt modelId="{981F6F37-AAC6-49C0-92A7-AAB6C169201D}" type="pres">
      <dgm:prSet presAssocID="{5EAF3523-E170-4D61-AC72-571CC9A658F2}" presName="connTx" presStyleLbl="parChTrans1D2" presStyleIdx="1" presStyleCnt="5"/>
      <dgm:spPr/>
    </dgm:pt>
    <dgm:pt modelId="{82F2D60A-21C8-47FC-BF59-E68FFAF10965}" type="pres">
      <dgm:prSet presAssocID="{B3206CFF-FBFF-44A1-94EE-869D5F8C4D94}" presName="node" presStyleLbl="node1" presStyleIdx="1" presStyleCnt="5">
        <dgm:presLayoutVars>
          <dgm:bulletEnabled val="1"/>
        </dgm:presLayoutVars>
      </dgm:prSet>
      <dgm:spPr/>
    </dgm:pt>
    <dgm:pt modelId="{58B86433-B8EA-4598-8E2D-D31ADF17F097}" type="pres">
      <dgm:prSet presAssocID="{42D07CD1-B4DD-4E38-B9F7-82B2136F4B8D}" presName="Name9" presStyleLbl="parChTrans1D2" presStyleIdx="2" presStyleCnt="5"/>
      <dgm:spPr/>
    </dgm:pt>
    <dgm:pt modelId="{5D20103A-C37E-49F3-AC7A-A3BE26300538}" type="pres">
      <dgm:prSet presAssocID="{42D07CD1-B4DD-4E38-B9F7-82B2136F4B8D}" presName="connTx" presStyleLbl="parChTrans1D2" presStyleIdx="2" presStyleCnt="5"/>
      <dgm:spPr/>
    </dgm:pt>
    <dgm:pt modelId="{CD52E12C-3F6F-4926-ACF7-66AE8885E127}" type="pres">
      <dgm:prSet presAssocID="{FFB7E077-77F7-49F7-96E0-A559E8D15C76}" presName="node" presStyleLbl="node1" presStyleIdx="2" presStyleCnt="5">
        <dgm:presLayoutVars>
          <dgm:bulletEnabled val="1"/>
        </dgm:presLayoutVars>
      </dgm:prSet>
      <dgm:spPr/>
    </dgm:pt>
    <dgm:pt modelId="{C3EBE62A-A1B4-4469-8BD5-90EFF991CF2C}" type="pres">
      <dgm:prSet presAssocID="{224202D5-6295-45F0-94C7-840452EDC4BC}" presName="Name9" presStyleLbl="parChTrans1D2" presStyleIdx="3" presStyleCnt="5"/>
      <dgm:spPr/>
    </dgm:pt>
    <dgm:pt modelId="{43B45754-EF49-45A5-A238-8308FB68EAE1}" type="pres">
      <dgm:prSet presAssocID="{224202D5-6295-45F0-94C7-840452EDC4BC}" presName="connTx" presStyleLbl="parChTrans1D2" presStyleIdx="3" presStyleCnt="5"/>
      <dgm:spPr/>
    </dgm:pt>
    <dgm:pt modelId="{93D97638-C724-4D4C-B360-9194A6007EB6}" type="pres">
      <dgm:prSet presAssocID="{867B71A7-DCD5-4CE0-9EF9-AB087F4271EF}" presName="node" presStyleLbl="node1" presStyleIdx="3" presStyleCnt="5">
        <dgm:presLayoutVars>
          <dgm:bulletEnabled val="1"/>
        </dgm:presLayoutVars>
      </dgm:prSet>
      <dgm:spPr/>
    </dgm:pt>
    <dgm:pt modelId="{C5802D5D-1B89-4B91-B425-791022CB5D20}" type="pres">
      <dgm:prSet presAssocID="{3D70FB16-97AD-43A6-91D9-74253194B833}" presName="Name9" presStyleLbl="parChTrans1D2" presStyleIdx="4" presStyleCnt="5"/>
      <dgm:spPr/>
    </dgm:pt>
    <dgm:pt modelId="{CAA824A6-AD53-4CEA-8A42-EB9ABEB5C36E}" type="pres">
      <dgm:prSet presAssocID="{3D70FB16-97AD-43A6-91D9-74253194B833}" presName="connTx" presStyleLbl="parChTrans1D2" presStyleIdx="4" presStyleCnt="5"/>
      <dgm:spPr/>
    </dgm:pt>
    <dgm:pt modelId="{6B6081E2-249C-4E7C-8B92-51FEE62D7B6C}" type="pres">
      <dgm:prSet presAssocID="{444E812F-7D8E-4476-9FEB-389A2C080795}" presName="node" presStyleLbl="node1" presStyleIdx="4" presStyleCnt="5">
        <dgm:presLayoutVars>
          <dgm:bulletEnabled val="1"/>
        </dgm:presLayoutVars>
      </dgm:prSet>
      <dgm:spPr/>
    </dgm:pt>
  </dgm:ptLst>
  <dgm:cxnLst>
    <dgm:cxn modelId="{52821901-D144-47B6-859F-B08FC80905C0}" type="presOf" srcId="{42D07CD1-B4DD-4E38-B9F7-82B2136F4B8D}" destId="{5D20103A-C37E-49F3-AC7A-A3BE26300538}" srcOrd="1" destOrd="0" presId="urn:microsoft.com/office/officeart/2005/8/layout/radial1"/>
    <dgm:cxn modelId="{7AF1421E-494C-4AE3-AD7C-4034C2FB1FC9}" type="presOf" srcId="{444E812F-7D8E-4476-9FEB-389A2C080795}" destId="{6B6081E2-249C-4E7C-8B92-51FEE62D7B6C}" srcOrd="0" destOrd="0" presId="urn:microsoft.com/office/officeart/2005/8/layout/radial1"/>
    <dgm:cxn modelId="{95695834-9ECC-4CDE-9028-978A3AE232FE}" type="presOf" srcId="{224202D5-6295-45F0-94C7-840452EDC4BC}" destId="{43B45754-EF49-45A5-A238-8308FB68EAE1}" srcOrd="1" destOrd="0" presId="urn:microsoft.com/office/officeart/2005/8/layout/radial1"/>
    <dgm:cxn modelId="{46299B62-C8B2-44EB-B9CC-7BA38E00ED1B}" type="presOf" srcId="{42D07CD1-B4DD-4E38-B9F7-82B2136F4B8D}" destId="{58B86433-B8EA-4598-8E2D-D31ADF17F097}" srcOrd="0" destOrd="0" presId="urn:microsoft.com/office/officeart/2005/8/layout/radial1"/>
    <dgm:cxn modelId="{EA6F6665-26A6-4A6C-BFF4-23948D44AABF}" type="presOf" srcId="{FFB7E077-77F7-49F7-96E0-A559E8D15C76}" destId="{CD52E12C-3F6F-4926-ACF7-66AE8885E127}" srcOrd="0" destOrd="0" presId="urn:microsoft.com/office/officeart/2005/8/layout/radial1"/>
    <dgm:cxn modelId="{4BBB9071-14CE-40E2-B40B-1B575BBCDE21}" type="presOf" srcId="{224202D5-6295-45F0-94C7-840452EDC4BC}" destId="{C3EBE62A-A1B4-4469-8BD5-90EFF991CF2C}" srcOrd="0" destOrd="0" presId="urn:microsoft.com/office/officeart/2005/8/layout/radial1"/>
    <dgm:cxn modelId="{F4065579-B7E0-41BD-91DF-94D4F1DE3452}" type="presOf" srcId="{B3206CFF-FBFF-44A1-94EE-869D5F8C4D94}" destId="{82F2D60A-21C8-47FC-BF59-E68FFAF10965}" srcOrd="0" destOrd="0" presId="urn:microsoft.com/office/officeart/2005/8/layout/radial1"/>
    <dgm:cxn modelId="{FF422F82-60A2-4AF1-9A5A-527A5842FF23}" type="presOf" srcId="{3D70FB16-97AD-43A6-91D9-74253194B833}" destId="{CAA824A6-AD53-4CEA-8A42-EB9ABEB5C36E}" srcOrd="1" destOrd="0" presId="urn:microsoft.com/office/officeart/2005/8/layout/radial1"/>
    <dgm:cxn modelId="{05736D8A-9D9C-42F8-B5B2-E20809A9F910}" srcId="{6BD59571-2C03-4760-918D-E72B3D76051E}" destId="{444E812F-7D8E-4476-9FEB-389A2C080795}" srcOrd="4" destOrd="0" parTransId="{3D70FB16-97AD-43A6-91D9-74253194B833}" sibTransId="{F4744AC7-3EB6-4282-800F-968FFED2A44D}"/>
    <dgm:cxn modelId="{3D98778E-27E8-4F4D-884E-1CDF347D3946}" type="presOf" srcId="{867B71A7-DCD5-4CE0-9EF9-AB087F4271EF}" destId="{93D97638-C724-4D4C-B360-9194A6007EB6}" srcOrd="0" destOrd="0" presId="urn:microsoft.com/office/officeart/2005/8/layout/radial1"/>
    <dgm:cxn modelId="{58FC9C8E-16F6-4331-91F4-C5225883AE9F}" type="presOf" srcId="{A822578A-6886-4A90-A714-A9164B7A07EE}" destId="{CD46360C-199A-4A6F-932A-FD19781A1A39}" srcOrd="0" destOrd="0" presId="urn:microsoft.com/office/officeart/2005/8/layout/radial1"/>
    <dgm:cxn modelId="{63B1CCA0-C611-4E52-BE3B-FEB3F174300F}" type="presOf" srcId="{5EAF3523-E170-4D61-AC72-571CC9A658F2}" destId="{D20AFC0D-6E78-470D-86BE-3E68708C61ED}" srcOrd="0" destOrd="0" presId="urn:microsoft.com/office/officeart/2005/8/layout/radial1"/>
    <dgm:cxn modelId="{50A25BA1-EE73-4BD4-98B4-DEA98DC429E0}" type="presOf" srcId="{3D70FB16-97AD-43A6-91D9-74253194B833}" destId="{C5802D5D-1B89-4B91-B425-791022CB5D20}" srcOrd="0" destOrd="0" presId="urn:microsoft.com/office/officeart/2005/8/layout/radial1"/>
    <dgm:cxn modelId="{D8300EA5-160A-4AAB-B2BB-EE53D4BEA6FD}" srcId="{6BD59571-2C03-4760-918D-E72B3D76051E}" destId="{A822578A-6886-4A90-A714-A9164B7A07EE}" srcOrd="0" destOrd="0" parTransId="{F52C21A1-B5E0-4BEE-A3D0-3CB5C7B91D06}" sibTransId="{670602C4-CFF2-4FD0-B914-17D7D7E4AC2D}"/>
    <dgm:cxn modelId="{2E3511A6-27EA-423C-8D0B-0103AEB60568}" type="presOf" srcId="{6BD59571-2C03-4760-918D-E72B3D76051E}" destId="{B2BF5C79-EF81-492F-9AD2-6F6842713778}" srcOrd="0" destOrd="0" presId="urn:microsoft.com/office/officeart/2005/8/layout/radial1"/>
    <dgm:cxn modelId="{BD4DACAD-F865-464B-B692-35F0655E3CF2}" type="presOf" srcId="{61E70AAE-C8EC-462C-A55D-2ACEE0ACBBA4}" destId="{58859A40-AAB4-417E-829B-922AB227871E}" srcOrd="0" destOrd="0" presId="urn:microsoft.com/office/officeart/2005/8/layout/radial1"/>
    <dgm:cxn modelId="{1B6BD2B8-50F0-4C2B-8E4F-AFF3F51B5796}" srcId="{61E70AAE-C8EC-462C-A55D-2ACEE0ACBBA4}" destId="{6BD59571-2C03-4760-918D-E72B3D76051E}" srcOrd="0" destOrd="0" parTransId="{5F4FB094-4E44-473F-9210-6A520115F7DD}" sibTransId="{147099A4-1E31-4C87-B788-2B9C4F481A2A}"/>
    <dgm:cxn modelId="{16533AC0-4F88-480B-985F-A63D4B0EA0B7}" type="presOf" srcId="{F52C21A1-B5E0-4BEE-A3D0-3CB5C7B91D06}" destId="{FC302F6B-FEF2-44EF-9FAB-DE20A146599F}" srcOrd="0" destOrd="0" presId="urn:microsoft.com/office/officeart/2005/8/layout/radial1"/>
    <dgm:cxn modelId="{4FC072CB-01E4-4FD7-B758-F57825CBAD9A}" type="presOf" srcId="{5EAF3523-E170-4D61-AC72-571CC9A658F2}" destId="{981F6F37-AAC6-49C0-92A7-AAB6C169201D}" srcOrd="1" destOrd="0" presId="urn:microsoft.com/office/officeart/2005/8/layout/radial1"/>
    <dgm:cxn modelId="{12DE2FE8-CF5C-457E-AD93-9817999E4F73}" type="presOf" srcId="{F52C21A1-B5E0-4BEE-A3D0-3CB5C7B91D06}" destId="{5BD81587-23B9-41FF-90C6-4486B6E88F29}" srcOrd="1" destOrd="0" presId="urn:microsoft.com/office/officeart/2005/8/layout/radial1"/>
    <dgm:cxn modelId="{4AD015EC-DF82-4E58-B6D1-19CB5E1EE806}" srcId="{6BD59571-2C03-4760-918D-E72B3D76051E}" destId="{867B71A7-DCD5-4CE0-9EF9-AB087F4271EF}" srcOrd="3" destOrd="0" parTransId="{224202D5-6295-45F0-94C7-840452EDC4BC}" sibTransId="{1AAB8F2D-8756-4547-96F2-A97F479F0117}"/>
    <dgm:cxn modelId="{0F250EF2-4657-4266-98FD-5716888242F3}" srcId="{6BD59571-2C03-4760-918D-E72B3D76051E}" destId="{B3206CFF-FBFF-44A1-94EE-869D5F8C4D94}" srcOrd="1" destOrd="0" parTransId="{5EAF3523-E170-4D61-AC72-571CC9A658F2}" sibTransId="{804DBC9D-EE15-4E21-8D39-76ECDA2CB47B}"/>
    <dgm:cxn modelId="{252E29FE-494F-447B-9C79-9705170F2742}" srcId="{6BD59571-2C03-4760-918D-E72B3D76051E}" destId="{FFB7E077-77F7-49F7-96E0-A559E8D15C76}" srcOrd="2" destOrd="0" parTransId="{42D07CD1-B4DD-4E38-B9F7-82B2136F4B8D}" sibTransId="{1B810DBC-BF55-4400-83A3-D97D9CA04568}"/>
    <dgm:cxn modelId="{7D754047-3856-4775-9747-361B8753EDB2}" type="presParOf" srcId="{58859A40-AAB4-417E-829B-922AB227871E}" destId="{B2BF5C79-EF81-492F-9AD2-6F6842713778}" srcOrd="0" destOrd="0" presId="urn:microsoft.com/office/officeart/2005/8/layout/radial1"/>
    <dgm:cxn modelId="{E46EC888-14E3-4442-913F-583E5825A07D}" type="presParOf" srcId="{58859A40-AAB4-417E-829B-922AB227871E}" destId="{FC302F6B-FEF2-44EF-9FAB-DE20A146599F}" srcOrd="1" destOrd="0" presId="urn:microsoft.com/office/officeart/2005/8/layout/radial1"/>
    <dgm:cxn modelId="{01F8A701-4C92-47F1-8E95-F74EE11171B6}" type="presParOf" srcId="{FC302F6B-FEF2-44EF-9FAB-DE20A146599F}" destId="{5BD81587-23B9-41FF-90C6-4486B6E88F29}" srcOrd="0" destOrd="0" presId="urn:microsoft.com/office/officeart/2005/8/layout/radial1"/>
    <dgm:cxn modelId="{1480FE51-D632-45E9-B40C-B60EA2352140}" type="presParOf" srcId="{58859A40-AAB4-417E-829B-922AB227871E}" destId="{CD46360C-199A-4A6F-932A-FD19781A1A39}" srcOrd="2" destOrd="0" presId="urn:microsoft.com/office/officeart/2005/8/layout/radial1"/>
    <dgm:cxn modelId="{B243252E-5E36-40AF-A9D4-6C40B90B8AD9}" type="presParOf" srcId="{58859A40-AAB4-417E-829B-922AB227871E}" destId="{D20AFC0D-6E78-470D-86BE-3E68708C61ED}" srcOrd="3" destOrd="0" presId="urn:microsoft.com/office/officeart/2005/8/layout/radial1"/>
    <dgm:cxn modelId="{DE5707A3-9365-4FB5-A2CF-B7352F193DB8}" type="presParOf" srcId="{D20AFC0D-6E78-470D-86BE-3E68708C61ED}" destId="{981F6F37-AAC6-49C0-92A7-AAB6C169201D}" srcOrd="0" destOrd="0" presId="urn:microsoft.com/office/officeart/2005/8/layout/radial1"/>
    <dgm:cxn modelId="{850982A9-01A0-4C7F-AA00-F33D1669B723}" type="presParOf" srcId="{58859A40-AAB4-417E-829B-922AB227871E}" destId="{82F2D60A-21C8-47FC-BF59-E68FFAF10965}" srcOrd="4" destOrd="0" presId="urn:microsoft.com/office/officeart/2005/8/layout/radial1"/>
    <dgm:cxn modelId="{29D715B0-7962-471D-9721-C7B706A4E61E}" type="presParOf" srcId="{58859A40-AAB4-417E-829B-922AB227871E}" destId="{58B86433-B8EA-4598-8E2D-D31ADF17F097}" srcOrd="5" destOrd="0" presId="urn:microsoft.com/office/officeart/2005/8/layout/radial1"/>
    <dgm:cxn modelId="{4C6015BA-D310-481D-A688-629F49D04F6F}" type="presParOf" srcId="{58B86433-B8EA-4598-8E2D-D31ADF17F097}" destId="{5D20103A-C37E-49F3-AC7A-A3BE26300538}" srcOrd="0" destOrd="0" presId="urn:microsoft.com/office/officeart/2005/8/layout/radial1"/>
    <dgm:cxn modelId="{92CCFB65-795A-4300-8F65-0F7607B06033}" type="presParOf" srcId="{58859A40-AAB4-417E-829B-922AB227871E}" destId="{CD52E12C-3F6F-4926-ACF7-66AE8885E127}" srcOrd="6" destOrd="0" presId="urn:microsoft.com/office/officeart/2005/8/layout/radial1"/>
    <dgm:cxn modelId="{246D7CD3-3CC5-41FC-9A87-288B47F2C4D3}" type="presParOf" srcId="{58859A40-AAB4-417E-829B-922AB227871E}" destId="{C3EBE62A-A1B4-4469-8BD5-90EFF991CF2C}" srcOrd="7" destOrd="0" presId="urn:microsoft.com/office/officeart/2005/8/layout/radial1"/>
    <dgm:cxn modelId="{6AAA7C83-7B6A-4A78-ACC5-39EEB2072D20}" type="presParOf" srcId="{C3EBE62A-A1B4-4469-8BD5-90EFF991CF2C}" destId="{43B45754-EF49-45A5-A238-8308FB68EAE1}" srcOrd="0" destOrd="0" presId="urn:microsoft.com/office/officeart/2005/8/layout/radial1"/>
    <dgm:cxn modelId="{95F2DB70-D8C1-4416-9CAA-6208BAF6E19F}" type="presParOf" srcId="{58859A40-AAB4-417E-829B-922AB227871E}" destId="{93D97638-C724-4D4C-B360-9194A6007EB6}" srcOrd="8" destOrd="0" presId="urn:microsoft.com/office/officeart/2005/8/layout/radial1"/>
    <dgm:cxn modelId="{5D135348-21C2-4B00-A8E7-68191C50CAB0}" type="presParOf" srcId="{58859A40-AAB4-417E-829B-922AB227871E}" destId="{C5802D5D-1B89-4B91-B425-791022CB5D20}" srcOrd="9" destOrd="0" presId="urn:microsoft.com/office/officeart/2005/8/layout/radial1"/>
    <dgm:cxn modelId="{4E1F8499-E22C-46E9-9DA2-E0A225802DF6}" type="presParOf" srcId="{C5802D5D-1B89-4B91-B425-791022CB5D20}" destId="{CAA824A6-AD53-4CEA-8A42-EB9ABEB5C36E}" srcOrd="0" destOrd="0" presId="urn:microsoft.com/office/officeart/2005/8/layout/radial1"/>
    <dgm:cxn modelId="{EC6DC117-E69D-4341-B60F-07AB6C831056}" type="presParOf" srcId="{58859A40-AAB4-417E-829B-922AB227871E}" destId="{6B6081E2-249C-4E7C-8B92-51FEE62D7B6C}" srcOrd="10"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CFBF4F2-8F8F-47A5-B737-082FC92005DA}" type="doc">
      <dgm:prSet loTypeId="urn:microsoft.com/office/officeart/2005/8/layout/chart3" loCatId="cycle" qsTypeId="urn:microsoft.com/office/officeart/2005/8/quickstyle/simple4" qsCatId="simple" csTypeId="urn:microsoft.com/office/officeart/2005/8/colors/colorful2" csCatId="colorful" phldr="1"/>
      <dgm:spPr/>
    </dgm:pt>
    <dgm:pt modelId="{CDA43164-14FD-4144-B9D6-EC30A1F7B7CA}">
      <dgm:prSet phldrT="[Text]" custT="1"/>
      <dgm:spPr/>
      <dgm:t>
        <a:bodyPr/>
        <a:lstStyle/>
        <a:p>
          <a:r>
            <a:rPr lang="en-GB" sz="1200" b="1" dirty="0">
              <a:solidFill>
                <a:schemeClr val="tx1"/>
              </a:solidFill>
            </a:rPr>
            <a:t>Movemen</a:t>
          </a:r>
          <a:r>
            <a:rPr lang="en-GB" sz="1100" b="1" dirty="0">
              <a:solidFill>
                <a:schemeClr val="tx1"/>
              </a:solidFill>
            </a:rPr>
            <a:t>t</a:t>
          </a:r>
        </a:p>
      </dgm:t>
    </dgm:pt>
    <dgm:pt modelId="{76AE021C-FCA6-4573-8C8F-6DDC00453BF8}" type="parTrans" cxnId="{3E35F63B-B583-4BD6-9F4D-D8BCB6DAFB55}">
      <dgm:prSet/>
      <dgm:spPr/>
      <dgm:t>
        <a:bodyPr/>
        <a:lstStyle/>
        <a:p>
          <a:endParaRPr lang="en-GB"/>
        </a:p>
      </dgm:t>
    </dgm:pt>
    <dgm:pt modelId="{0C612D7A-0711-4BD1-9531-15354B2D0B00}" type="sibTrans" cxnId="{3E35F63B-B583-4BD6-9F4D-D8BCB6DAFB55}">
      <dgm:prSet/>
      <dgm:spPr/>
      <dgm:t>
        <a:bodyPr/>
        <a:lstStyle/>
        <a:p>
          <a:endParaRPr lang="en-GB"/>
        </a:p>
      </dgm:t>
    </dgm:pt>
    <dgm:pt modelId="{B9317789-F575-4527-9745-804DA086B95D}">
      <dgm:prSet phldrT="[Text]" custT="1"/>
      <dgm:spPr/>
      <dgm:t>
        <a:bodyPr/>
        <a:lstStyle/>
        <a:p>
          <a:r>
            <a:rPr lang="en-GB" sz="1200" b="1" dirty="0">
              <a:solidFill>
                <a:schemeClr val="tx1"/>
              </a:solidFill>
            </a:rPr>
            <a:t>Contro</a:t>
          </a:r>
          <a:r>
            <a:rPr lang="en-GB" sz="1400" b="1" dirty="0">
              <a:solidFill>
                <a:schemeClr val="tx1"/>
              </a:solidFill>
            </a:rPr>
            <a:t>l</a:t>
          </a:r>
        </a:p>
      </dgm:t>
    </dgm:pt>
    <dgm:pt modelId="{638DC572-3999-4A15-874B-388087381533}" type="parTrans" cxnId="{7E177941-963C-4FF0-A811-0352D7FF4B01}">
      <dgm:prSet/>
      <dgm:spPr/>
      <dgm:t>
        <a:bodyPr/>
        <a:lstStyle/>
        <a:p>
          <a:endParaRPr lang="en-GB"/>
        </a:p>
      </dgm:t>
    </dgm:pt>
    <dgm:pt modelId="{6E27E025-19BA-49A8-AC98-0A62BBEAF415}" type="sibTrans" cxnId="{7E177941-963C-4FF0-A811-0352D7FF4B01}">
      <dgm:prSet/>
      <dgm:spPr/>
      <dgm:t>
        <a:bodyPr/>
        <a:lstStyle/>
        <a:p>
          <a:endParaRPr lang="en-GB"/>
        </a:p>
      </dgm:t>
    </dgm:pt>
    <dgm:pt modelId="{DE1E5CA1-2EFA-4638-A9C6-17918A1AE9A3}">
      <dgm:prSet phldrT="[Text]" custT="1"/>
      <dgm:spPr/>
      <dgm:t>
        <a:bodyPr/>
        <a:lstStyle/>
        <a:p>
          <a:r>
            <a:rPr lang="en-GB" sz="1200" b="1" dirty="0">
              <a:solidFill>
                <a:schemeClr val="tx1"/>
              </a:solidFill>
            </a:rPr>
            <a:t>Purpose</a:t>
          </a:r>
        </a:p>
      </dgm:t>
    </dgm:pt>
    <dgm:pt modelId="{B7048A8B-19FB-4B9B-A70C-858D88380625}" type="parTrans" cxnId="{07F3CC05-4B36-41D2-A116-FB62090BBC3D}">
      <dgm:prSet/>
      <dgm:spPr/>
      <dgm:t>
        <a:bodyPr/>
        <a:lstStyle/>
        <a:p>
          <a:endParaRPr lang="en-GB"/>
        </a:p>
      </dgm:t>
    </dgm:pt>
    <dgm:pt modelId="{F0A81883-D44A-4AEC-8B25-70811F54B040}" type="sibTrans" cxnId="{07F3CC05-4B36-41D2-A116-FB62090BBC3D}">
      <dgm:prSet/>
      <dgm:spPr/>
      <dgm:t>
        <a:bodyPr/>
        <a:lstStyle/>
        <a:p>
          <a:endParaRPr lang="en-GB"/>
        </a:p>
      </dgm:t>
    </dgm:pt>
    <dgm:pt modelId="{5B818BDE-C15E-408A-9C96-8B4761D289D0}" type="pres">
      <dgm:prSet presAssocID="{ACFBF4F2-8F8F-47A5-B737-082FC92005DA}" presName="compositeShape" presStyleCnt="0">
        <dgm:presLayoutVars>
          <dgm:chMax val="7"/>
          <dgm:dir/>
          <dgm:resizeHandles val="exact"/>
        </dgm:presLayoutVars>
      </dgm:prSet>
      <dgm:spPr/>
    </dgm:pt>
    <dgm:pt modelId="{66FB59F8-BF4B-4CC2-B250-34DBF55B729E}" type="pres">
      <dgm:prSet presAssocID="{ACFBF4F2-8F8F-47A5-B737-082FC92005DA}" presName="wedge1" presStyleLbl="node1" presStyleIdx="0" presStyleCnt="3"/>
      <dgm:spPr/>
    </dgm:pt>
    <dgm:pt modelId="{F9E4DFE2-6CEF-4AC8-8E7D-A9E1A5B7EE55}" type="pres">
      <dgm:prSet presAssocID="{ACFBF4F2-8F8F-47A5-B737-082FC92005DA}" presName="wedge1Tx" presStyleLbl="node1" presStyleIdx="0" presStyleCnt="3">
        <dgm:presLayoutVars>
          <dgm:chMax val="0"/>
          <dgm:chPref val="0"/>
          <dgm:bulletEnabled val="1"/>
        </dgm:presLayoutVars>
      </dgm:prSet>
      <dgm:spPr/>
    </dgm:pt>
    <dgm:pt modelId="{DB0043AA-37C2-4583-A6A5-00BDC2277A0F}" type="pres">
      <dgm:prSet presAssocID="{ACFBF4F2-8F8F-47A5-B737-082FC92005DA}" presName="wedge2" presStyleLbl="node1" presStyleIdx="1" presStyleCnt="3"/>
      <dgm:spPr/>
    </dgm:pt>
    <dgm:pt modelId="{124C5E0B-E6F1-4785-8817-BE671F9CFD85}" type="pres">
      <dgm:prSet presAssocID="{ACFBF4F2-8F8F-47A5-B737-082FC92005DA}" presName="wedge2Tx" presStyleLbl="node1" presStyleIdx="1" presStyleCnt="3">
        <dgm:presLayoutVars>
          <dgm:chMax val="0"/>
          <dgm:chPref val="0"/>
          <dgm:bulletEnabled val="1"/>
        </dgm:presLayoutVars>
      </dgm:prSet>
      <dgm:spPr/>
    </dgm:pt>
    <dgm:pt modelId="{5D5E3D77-A383-42D6-B30C-CAF4D034A3D5}" type="pres">
      <dgm:prSet presAssocID="{ACFBF4F2-8F8F-47A5-B737-082FC92005DA}" presName="wedge3" presStyleLbl="node1" presStyleIdx="2" presStyleCnt="3"/>
      <dgm:spPr/>
    </dgm:pt>
    <dgm:pt modelId="{585336F2-9347-425D-8495-865FD61C525F}" type="pres">
      <dgm:prSet presAssocID="{ACFBF4F2-8F8F-47A5-B737-082FC92005DA}" presName="wedge3Tx" presStyleLbl="node1" presStyleIdx="2" presStyleCnt="3">
        <dgm:presLayoutVars>
          <dgm:chMax val="0"/>
          <dgm:chPref val="0"/>
          <dgm:bulletEnabled val="1"/>
        </dgm:presLayoutVars>
      </dgm:prSet>
      <dgm:spPr/>
    </dgm:pt>
  </dgm:ptLst>
  <dgm:cxnLst>
    <dgm:cxn modelId="{07F3CC05-4B36-41D2-A116-FB62090BBC3D}" srcId="{ACFBF4F2-8F8F-47A5-B737-082FC92005DA}" destId="{DE1E5CA1-2EFA-4638-A9C6-17918A1AE9A3}" srcOrd="2" destOrd="0" parTransId="{B7048A8B-19FB-4B9B-A70C-858D88380625}" sibTransId="{F0A81883-D44A-4AEC-8B25-70811F54B040}"/>
    <dgm:cxn modelId="{A736A60E-53CF-45EB-913C-54037DA052E9}" type="presOf" srcId="{CDA43164-14FD-4144-B9D6-EC30A1F7B7CA}" destId="{66FB59F8-BF4B-4CC2-B250-34DBF55B729E}" srcOrd="0" destOrd="0" presId="urn:microsoft.com/office/officeart/2005/8/layout/chart3"/>
    <dgm:cxn modelId="{3E35F63B-B583-4BD6-9F4D-D8BCB6DAFB55}" srcId="{ACFBF4F2-8F8F-47A5-B737-082FC92005DA}" destId="{CDA43164-14FD-4144-B9D6-EC30A1F7B7CA}" srcOrd="0" destOrd="0" parTransId="{76AE021C-FCA6-4573-8C8F-6DDC00453BF8}" sibTransId="{0C612D7A-0711-4BD1-9531-15354B2D0B00}"/>
    <dgm:cxn modelId="{7E177941-963C-4FF0-A811-0352D7FF4B01}" srcId="{ACFBF4F2-8F8F-47A5-B737-082FC92005DA}" destId="{B9317789-F575-4527-9745-804DA086B95D}" srcOrd="1" destOrd="0" parTransId="{638DC572-3999-4A15-874B-388087381533}" sibTransId="{6E27E025-19BA-49A8-AC98-0A62BBEAF415}"/>
    <dgm:cxn modelId="{EB57368B-BB93-4FBD-BC0C-E92F56DA751F}" type="presOf" srcId="{DE1E5CA1-2EFA-4638-A9C6-17918A1AE9A3}" destId="{585336F2-9347-425D-8495-865FD61C525F}" srcOrd="1" destOrd="0" presId="urn:microsoft.com/office/officeart/2005/8/layout/chart3"/>
    <dgm:cxn modelId="{C71EC8A7-9AC6-4716-8C51-C3F92CFCFB80}" type="presOf" srcId="{DE1E5CA1-2EFA-4638-A9C6-17918A1AE9A3}" destId="{5D5E3D77-A383-42D6-B30C-CAF4D034A3D5}" srcOrd="0" destOrd="0" presId="urn:microsoft.com/office/officeart/2005/8/layout/chart3"/>
    <dgm:cxn modelId="{46C136C2-8401-4B73-8BD2-BDD8DDFDDAD2}" type="presOf" srcId="{B9317789-F575-4527-9745-804DA086B95D}" destId="{DB0043AA-37C2-4583-A6A5-00BDC2277A0F}" srcOrd="0" destOrd="0" presId="urn:microsoft.com/office/officeart/2005/8/layout/chart3"/>
    <dgm:cxn modelId="{ACCC69D6-4DDD-4A2D-B145-696F7061C0E3}" type="presOf" srcId="{ACFBF4F2-8F8F-47A5-B737-082FC92005DA}" destId="{5B818BDE-C15E-408A-9C96-8B4761D289D0}" srcOrd="0" destOrd="0" presId="urn:microsoft.com/office/officeart/2005/8/layout/chart3"/>
    <dgm:cxn modelId="{FB52ABDA-B677-45F8-8764-E6808CE18797}" type="presOf" srcId="{B9317789-F575-4527-9745-804DA086B95D}" destId="{124C5E0B-E6F1-4785-8817-BE671F9CFD85}" srcOrd="1" destOrd="0" presId="urn:microsoft.com/office/officeart/2005/8/layout/chart3"/>
    <dgm:cxn modelId="{DF22CBDD-EF88-45CD-9AB3-2EC442C65D5C}" type="presOf" srcId="{CDA43164-14FD-4144-B9D6-EC30A1F7B7CA}" destId="{F9E4DFE2-6CEF-4AC8-8E7D-A9E1A5B7EE55}" srcOrd="1" destOrd="0" presId="urn:microsoft.com/office/officeart/2005/8/layout/chart3"/>
    <dgm:cxn modelId="{3F81B942-6719-45F6-97E7-53A2660D3743}" type="presParOf" srcId="{5B818BDE-C15E-408A-9C96-8B4761D289D0}" destId="{66FB59F8-BF4B-4CC2-B250-34DBF55B729E}" srcOrd="0" destOrd="0" presId="urn:microsoft.com/office/officeart/2005/8/layout/chart3"/>
    <dgm:cxn modelId="{1AF4BDBF-6BB8-4C95-9BA2-80B32A5AA71A}" type="presParOf" srcId="{5B818BDE-C15E-408A-9C96-8B4761D289D0}" destId="{F9E4DFE2-6CEF-4AC8-8E7D-A9E1A5B7EE55}" srcOrd="1" destOrd="0" presId="urn:microsoft.com/office/officeart/2005/8/layout/chart3"/>
    <dgm:cxn modelId="{991A9D28-EF58-4E6F-BBB1-9531DA64DDF9}" type="presParOf" srcId="{5B818BDE-C15E-408A-9C96-8B4761D289D0}" destId="{DB0043AA-37C2-4583-A6A5-00BDC2277A0F}" srcOrd="2" destOrd="0" presId="urn:microsoft.com/office/officeart/2005/8/layout/chart3"/>
    <dgm:cxn modelId="{55CCDB87-D926-472D-AA23-B53058637B21}" type="presParOf" srcId="{5B818BDE-C15E-408A-9C96-8B4761D289D0}" destId="{124C5E0B-E6F1-4785-8817-BE671F9CFD85}" srcOrd="3" destOrd="0" presId="urn:microsoft.com/office/officeart/2005/8/layout/chart3"/>
    <dgm:cxn modelId="{139DD53C-7ED1-4E7D-B45B-CCE2452A28DD}" type="presParOf" srcId="{5B818BDE-C15E-408A-9C96-8B4761D289D0}" destId="{5D5E3D77-A383-42D6-B30C-CAF4D034A3D5}" srcOrd="4" destOrd="0" presId="urn:microsoft.com/office/officeart/2005/8/layout/chart3"/>
    <dgm:cxn modelId="{3E300EE0-D2C2-400C-8C21-68A00BB225C2}" type="presParOf" srcId="{5B818BDE-C15E-408A-9C96-8B4761D289D0}" destId="{585336F2-9347-425D-8495-865FD61C525F}"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186EB0-389E-480B-B039-478C6F309DB7}">
      <dsp:nvSpPr>
        <dsp:cNvPr id="0" name=""/>
        <dsp:cNvSpPr/>
      </dsp:nvSpPr>
      <dsp:spPr>
        <a:xfrm>
          <a:off x="1895878" y="936093"/>
          <a:ext cx="2325383" cy="2325383"/>
        </a:xfrm>
        <a:prstGeom prst="ellipse">
          <a:avLst/>
        </a:prstGeom>
        <a:solidFill>
          <a:schemeClr val="accent5">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Verdana" pitchFamily="34" charset="0"/>
              <a:ea typeface="Verdana" pitchFamily="34" charset="0"/>
              <a:cs typeface="Verdana" pitchFamily="34" charset="0"/>
            </a:rPr>
            <a:t>Current Issues </a:t>
          </a:r>
        </a:p>
      </dsp:txBody>
      <dsp:txXfrm>
        <a:off x="2236422" y="1276637"/>
        <a:ext cx="1644295" cy="1644295"/>
      </dsp:txXfrm>
    </dsp:sp>
    <dsp:sp modelId="{44289AD5-2CFE-4590-9004-AC66AAED3D0F}">
      <dsp:nvSpPr>
        <dsp:cNvPr id="0" name=""/>
        <dsp:cNvSpPr/>
      </dsp:nvSpPr>
      <dsp:spPr>
        <a:xfrm>
          <a:off x="2473697" y="7"/>
          <a:ext cx="1162691" cy="1162691"/>
        </a:xfrm>
        <a:prstGeom prst="ellipse">
          <a:avLst/>
        </a:prstGeom>
        <a:solidFill>
          <a:schemeClr val="accent5">
            <a:alpha val="50000"/>
            <a:hueOff val="-306190"/>
            <a:satOff val="45"/>
            <a:lumOff val="-1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ACE</a:t>
          </a:r>
          <a:r>
            <a:rPr lang="en-GB" sz="900" kern="1200" dirty="0"/>
            <a:t>s</a:t>
          </a:r>
        </a:p>
      </dsp:txBody>
      <dsp:txXfrm>
        <a:off x="2643969" y="170279"/>
        <a:ext cx="822147" cy="822147"/>
      </dsp:txXfrm>
    </dsp:sp>
    <dsp:sp modelId="{8EDD0FB9-16D1-43FB-9633-E1A037124325}">
      <dsp:nvSpPr>
        <dsp:cNvPr id="0" name=""/>
        <dsp:cNvSpPr/>
      </dsp:nvSpPr>
      <dsp:spPr>
        <a:xfrm>
          <a:off x="3778127" y="757594"/>
          <a:ext cx="1162691" cy="1162691"/>
        </a:xfrm>
        <a:prstGeom prst="ellipse">
          <a:avLst/>
        </a:prstGeom>
        <a:solidFill>
          <a:schemeClr val="accent5">
            <a:alpha val="50000"/>
            <a:hueOff val="-612379"/>
            <a:satOff val="90"/>
            <a:lumOff val="-2157"/>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Radicalisation</a:t>
          </a:r>
        </a:p>
      </dsp:txBody>
      <dsp:txXfrm>
        <a:off x="3948399" y="927866"/>
        <a:ext cx="822147" cy="822147"/>
      </dsp:txXfrm>
    </dsp:sp>
    <dsp:sp modelId="{66606F04-D674-4AF4-A28C-623A3A07A89F}">
      <dsp:nvSpPr>
        <dsp:cNvPr id="0" name=""/>
        <dsp:cNvSpPr/>
      </dsp:nvSpPr>
      <dsp:spPr>
        <a:xfrm>
          <a:off x="3778127" y="2271953"/>
          <a:ext cx="1162691" cy="1162691"/>
        </a:xfrm>
        <a:prstGeom prst="ellipse">
          <a:avLst/>
        </a:prstGeom>
        <a:solidFill>
          <a:schemeClr val="accent5">
            <a:alpha val="50000"/>
            <a:hueOff val="-918568"/>
            <a:satOff val="135"/>
            <a:lumOff val="-323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CSE</a:t>
          </a:r>
        </a:p>
      </dsp:txBody>
      <dsp:txXfrm>
        <a:off x="3948399" y="2442225"/>
        <a:ext cx="822147" cy="822147"/>
      </dsp:txXfrm>
    </dsp:sp>
    <dsp:sp modelId="{4BF11336-1A33-48B1-9F12-D037713CC203}">
      <dsp:nvSpPr>
        <dsp:cNvPr id="0" name=""/>
        <dsp:cNvSpPr/>
      </dsp:nvSpPr>
      <dsp:spPr>
        <a:xfrm>
          <a:off x="2466654" y="3029133"/>
          <a:ext cx="1162691" cy="1162691"/>
        </a:xfrm>
        <a:prstGeom prst="ellipse">
          <a:avLst/>
        </a:prstGeom>
        <a:solidFill>
          <a:schemeClr val="accent5">
            <a:alpha val="50000"/>
            <a:hueOff val="-1224758"/>
            <a:satOff val="180"/>
            <a:lumOff val="-431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Human Trafficking</a:t>
          </a:r>
        </a:p>
      </dsp:txBody>
      <dsp:txXfrm>
        <a:off x="2636926" y="3199405"/>
        <a:ext cx="822147" cy="822147"/>
      </dsp:txXfrm>
    </dsp:sp>
    <dsp:sp modelId="{B87596D4-CEAD-4E32-8A69-BE8B12F7106E}">
      <dsp:nvSpPr>
        <dsp:cNvPr id="0" name=""/>
        <dsp:cNvSpPr/>
      </dsp:nvSpPr>
      <dsp:spPr>
        <a:xfrm>
          <a:off x="1155180" y="2271953"/>
          <a:ext cx="1162691" cy="1162691"/>
        </a:xfrm>
        <a:prstGeom prst="ellipse">
          <a:avLst/>
        </a:prstGeom>
        <a:solidFill>
          <a:schemeClr val="accent5">
            <a:alpha val="50000"/>
            <a:hueOff val="-1530947"/>
            <a:satOff val="225"/>
            <a:lumOff val="-539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Cultural issues </a:t>
          </a:r>
          <a:r>
            <a:rPr lang="en-GB" sz="900" kern="1200" dirty="0" err="1">
              <a:latin typeface="Verdana" pitchFamily="34" charset="0"/>
              <a:ea typeface="Verdana" pitchFamily="34" charset="0"/>
              <a:cs typeface="Verdana" pitchFamily="34" charset="0"/>
            </a:rPr>
            <a:t>eg</a:t>
          </a:r>
          <a:r>
            <a:rPr lang="en-GB" sz="900" kern="1200" dirty="0">
              <a:latin typeface="Verdana" pitchFamily="34" charset="0"/>
              <a:ea typeface="Verdana" pitchFamily="34" charset="0"/>
              <a:cs typeface="Verdana" pitchFamily="34" charset="0"/>
            </a:rPr>
            <a:t> FGM</a:t>
          </a:r>
        </a:p>
      </dsp:txBody>
      <dsp:txXfrm>
        <a:off x="1325452" y="2442225"/>
        <a:ext cx="822147" cy="822147"/>
      </dsp:txXfrm>
    </dsp:sp>
    <dsp:sp modelId="{A97969C5-5B91-4D11-80FB-C40607FA9BCA}">
      <dsp:nvSpPr>
        <dsp:cNvPr id="0" name=""/>
        <dsp:cNvSpPr/>
      </dsp:nvSpPr>
      <dsp:spPr>
        <a:xfrm>
          <a:off x="1155180" y="757594"/>
          <a:ext cx="1162691" cy="1162691"/>
        </a:xfrm>
        <a:prstGeom prst="ellipse">
          <a:avLst/>
        </a:prstGeom>
        <a:solidFill>
          <a:schemeClr val="accent5">
            <a:alpha val="50000"/>
            <a:hueOff val="-1837137"/>
            <a:satOff val="270"/>
            <a:lumOff val="-6471"/>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latin typeface="Verdana" pitchFamily="34" charset="0"/>
              <a:ea typeface="Verdana" pitchFamily="34" charset="0"/>
              <a:cs typeface="Verdana" pitchFamily="34" charset="0"/>
            </a:rPr>
            <a:t>Well-being of Future Generations Act</a:t>
          </a:r>
        </a:p>
      </dsp:txBody>
      <dsp:txXfrm>
        <a:off x="1325452" y="927866"/>
        <a:ext cx="822147" cy="8221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BF5C79-EF81-492F-9AD2-6F6842713778}">
      <dsp:nvSpPr>
        <dsp:cNvPr id="0" name=""/>
        <dsp:cNvSpPr/>
      </dsp:nvSpPr>
      <dsp:spPr>
        <a:xfrm>
          <a:off x="2460193" y="1631357"/>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r>
            <a:rPr lang="en-GB" sz="4400" kern="1200" dirty="0">
              <a:solidFill>
                <a:schemeClr val="tx1"/>
              </a:solidFill>
            </a:rPr>
            <a:t>CSE</a:t>
          </a:r>
        </a:p>
      </dsp:txBody>
      <dsp:txXfrm>
        <a:off x="2646818" y="1817982"/>
        <a:ext cx="901102" cy="901102"/>
      </dsp:txXfrm>
    </dsp:sp>
    <dsp:sp modelId="{FC302F6B-FEF2-44EF-9FAB-DE20A146599F}">
      <dsp:nvSpPr>
        <dsp:cNvPr id="0" name=""/>
        <dsp:cNvSpPr/>
      </dsp:nvSpPr>
      <dsp:spPr>
        <a:xfrm rot="16056848">
          <a:off x="2917710" y="1466208"/>
          <a:ext cx="294028" cy="37628"/>
        </a:xfrm>
        <a:custGeom>
          <a:avLst/>
          <a:gdLst/>
          <a:ahLst/>
          <a:cxnLst/>
          <a:rect l="0" t="0" r="0" b="0"/>
          <a:pathLst>
            <a:path>
              <a:moveTo>
                <a:pt x="0" y="18814"/>
              </a:moveTo>
              <a:lnTo>
                <a:pt x="294028" y="1881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3057373" y="1477672"/>
        <a:ext cx="14701" cy="14701"/>
      </dsp:txXfrm>
    </dsp:sp>
    <dsp:sp modelId="{CD46360C-199A-4A6F-932A-FD19781A1A39}">
      <dsp:nvSpPr>
        <dsp:cNvPr id="0" name=""/>
        <dsp:cNvSpPr/>
      </dsp:nvSpPr>
      <dsp:spPr>
        <a:xfrm>
          <a:off x="2394903" y="64336"/>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Organised crime networks</a:t>
          </a:r>
        </a:p>
      </dsp:txBody>
      <dsp:txXfrm>
        <a:off x="2581528" y="250961"/>
        <a:ext cx="901102" cy="901102"/>
      </dsp:txXfrm>
    </dsp:sp>
    <dsp:sp modelId="{D20AFC0D-6E78-470D-86BE-3E68708C61ED}">
      <dsp:nvSpPr>
        <dsp:cNvPr id="0" name=""/>
        <dsp:cNvSpPr/>
      </dsp:nvSpPr>
      <dsp:spPr>
        <a:xfrm rot="20576696">
          <a:off x="3699393" y="2015280"/>
          <a:ext cx="324326" cy="37628"/>
        </a:xfrm>
        <a:custGeom>
          <a:avLst/>
          <a:gdLst/>
          <a:ahLst/>
          <a:cxnLst/>
          <a:rect l="0" t="0" r="0" b="0"/>
          <a:pathLst>
            <a:path>
              <a:moveTo>
                <a:pt x="0" y="18814"/>
              </a:moveTo>
              <a:lnTo>
                <a:pt x="324326" y="1881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853449" y="2025986"/>
        <a:ext cx="16216" cy="16216"/>
      </dsp:txXfrm>
    </dsp:sp>
    <dsp:sp modelId="{82F2D60A-21C8-47FC-BF59-E68FFAF10965}">
      <dsp:nvSpPr>
        <dsp:cNvPr id="0" name=""/>
        <dsp:cNvSpPr/>
      </dsp:nvSpPr>
      <dsp:spPr>
        <a:xfrm>
          <a:off x="3988568" y="1162480"/>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Peer to peer or gang associated</a:t>
          </a:r>
        </a:p>
      </dsp:txBody>
      <dsp:txXfrm>
        <a:off x="4175193" y="1349105"/>
        <a:ext cx="901102" cy="901102"/>
      </dsp:txXfrm>
    </dsp:sp>
    <dsp:sp modelId="{58B86433-B8EA-4598-8E2D-D31ADF17F097}">
      <dsp:nvSpPr>
        <dsp:cNvPr id="0" name=""/>
        <dsp:cNvSpPr/>
      </dsp:nvSpPr>
      <dsp:spPr>
        <a:xfrm rot="3375481">
          <a:off x="3364101" y="2942655"/>
          <a:ext cx="392266" cy="37628"/>
        </a:xfrm>
        <a:custGeom>
          <a:avLst/>
          <a:gdLst/>
          <a:ahLst/>
          <a:cxnLst/>
          <a:rect l="0" t="0" r="0" b="0"/>
          <a:pathLst>
            <a:path>
              <a:moveTo>
                <a:pt x="0" y="18814"/>
              </a:moveTo>
              <a:lnTo>
                <a:pt x="392266" y="1881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a:off x="3550428" y="2951663"/>
        <a:ext cx="19613" cy="19613"/>
      </dsp:txXfrm>
    </dsp:sp>
    <dsp:sp modelId="{CD52E12C-3F6F-4926-ACF7-66AE8885E127}">
      <dsp:nvSpPr>
        <dsp:cNvPr id="0" name=""/>
        <dsp:cNvSpPr/>
      </dsp:nvSpPr>
      <dsp:spPr>
        <a:xfrm>
          <a:off x="3385923" y="3017229"/>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Older partner model</a:t>
          </a:r>
        </a:p>
      </dsp:txBody>
      <dsp:txXfrm>
        <a:off x="3572548" y="3203854"/>
        <a:ext cx="901102" cy="901102"/>
      </dsp:txXfrm>
    </dsp:sp>
    <dsp:sp modelId="{C3EBE62A-A1B4-4469-8BD5-90EFF991CF2C}">
      <dsp:nvSpPr>
        <dsp:cNvPr id="0" name=""/>
        <dsp:cNvSpPr/>
      </dsp:nvSpPr>
      <dsp:spPr>
        <a:xfrm rot="7588361">
          <a:off x="2360600" y="2942655"/>
          <a:ext cx="449068" cy="37628"/>
        </a:xfrm>
        <a:custGeom>
          <a:avLst/>
          <a:gdLst/>
          <a:ahLst/>
          <a:cxnLst/>
          <a:rect l="0" t="0" r="0" b="0"/>
          <a:pathLst>
            <a:path>
              <a:moveTo>
                <a:pt x="0" y="18814"/>
              </a:moveTo>
              <a:lnTo>
                <a:pt x="449068" y="1881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573908" y="2950243"/>
        <a:ext cx="22453" cy="22453"/>
      </dsp:txXfrm>
    </dsp:sp>
    <dsp:sp modelId="{93D97638-C724-4D4C-B360-9194A6007EB6}">
      <dsp:nvSpPr>
        <dsp:cNvPr id="0" name=""/>
        <dsp:cNvSpPr/>
      </dsp:nvSpPr>
      <dsp:spPr>
        <a:xfrm>
          <a:off x="1435724" y="3017229"/>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Informal networks</a:t>
          </a:r>
        </a:p>
      </dsp:txBody>
      <dsp:txXfrm>
        <a:off x="1622349" y="3203854"/>
        <a:ext cx="901102" cy="901102"/>
      </dsp:txXfrm>
    </dsp:sp>
    <dsp:sp modelId="{C5802D5D-1B89-4B91-B425-791022CB5D20}">
      <dsp:nvSpPr>
        <dsp:cNvPr id="0" name=""/>
        <dsp:cNvSpPr/>
      </dsp:nvSpPr>
      <dsp:spPr>
        <a:xfrm rot="11764508">
          <a:off x="2074326" y="2015280"/>
          <a:ext cx="418971" cy="37628"/>
        </a:xfrm>
        <a:custGeom>
          <a:avLst/>
          <a:gdLst/>
          <a:ahLst/>
          <a:cxnLst/>
          <a:rect l="0" t="0" r="0" b="0"/>
          <a:pathLst>
            <a:path>
              <a:moveTo>
                <a:pt x="0" y="18814"/>
              </a:moveTo>
              <a:lnTo>
                <a:pt x="418971" y="18814"/>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GB" sz="500" kern="1200"/>
        </a:p>
      </dsp:txBody>
      <dsp:txXfrm rot="10800000">
        <a:off x="2273338" y="2023620"/>
        <a:ext cx="20948" cy="20948"/>
      </dsp:txXfrm>
    </dsp:sp>
    <dsp:sp modelId="{6B6081E2-249C-4E7C-8B92-51FEE62D7B6C}">
      <dsp:nvSpPr>
        <dsp:cNvPr id="0" name=""/>
        <dsp:cNvSpPr/>
      </dsp:nvSpPr>
      <dsp:spPr>
        <a:xfrm>
          <a:off x="833079" y="1162480"/>
          <a:ext cx="1274352" cy="1274352"/>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GB" sz="1500" kern="1200" dirty="0">
              <a:solidFill>
                <a:schemeClr val="tx1"/>
              </a:solidFill>
            </a:rPr>
            <a:t>Occurring around transport hubs</a:t>
          </a:r>
        </a:p>
      </dsp:txBody>
      <dsp:txXfrm>
        <a:off x="1019704" y="1349105"/>
        <a:ext cx="901102" cy="9011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FB59F8-BF4B-4CC2-B250-34DBF55B729E}">
      <dsp:nvSpPr>
        <dsp:cNvPr id="0" name=""/>
        <dsp:cNvSpPr/>
      </dsp:nvSpPr>
      <dsp:spPr>
        <a:xfrm>
          <a:off x="3154035" y="240272"/>
          <a:ext cx="2990058" cy="2990058"/>
        </a:xfrm>
        <a:prstGeom prst="pie">
          <a:avLst>
            <a:gd name="adj1" fmla="val 16200000"/>
            <a:gd name="adj2" fmla="val 1800000"/>
          </a:avLst>
        </a:prstGeom>
        <a:gradFill rotWithShape="0">
          <a:gsLst>
            <a:gs pos="0">
              <a:schemeClr val="accent2">
                <a:hueOff val="0"/>
                <a:satOff val="0"/>
                <a:lumOff val="0"/>
                <a:alphaOff val="0"/>
                <a:shade val="85000"/>
                <a:satMod val="130000"/>
              </a:schemeClr>
            </a:gs>
            <a:gs pos="34000">
              <a:schemeClr val="accent2">
                <a:hueOff val="0"/>
                <a:satOff val="0"/>
                <a:lumOff val="0"/>
                <a:alphaOff val="0"/>
                <a:shade val="87000"/>
                <a:satMod val="125000"/>
              </a:schemeClr>
            </a:gs>
            <a:gs pos="70000">
              <a:schemeClr val="accent2">
                <a:hueOff val="0"/>
                <a:satOff val="0"/>
                <a:lumOff val="0"/>
                <a:alphaOff val="0"/>
                <a:tint val="100000"/>
                <a:shade val="90000"/>
                <a:satMod val="130000"/>
              </a:schemeClr>
            </a:gs>
            <a:gs pos="100000">
              <a:schemeClr val="accent2">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1"/>
              </a:solidFill>
            </a:rPr>
            <a:t>Movemen</a:t>
          </a:r>
          <a:r>
            <a:rPr lang="en-GB" sz="1100" b="1" kern="1200" dirty="0">
              <a:solidFill>
                <a:schemeClr val="tx1"/>
              </a:solidFill>
            </a:rPr>
            <a:t>t</a:t>
          </a:r>
        </a:p>
      </dsp:txBody>
      <dsp:txXfrm>
        <a:off x="4779702" y="792009"/>
        <a:ext cx="1014484" cy="996686"/>
      </dsp:txXfrm>
    </dsp:sp>
    <dsp:sp modelId="{DB0043AA-37C2-4583-A6A5-00BDC2277A0F}">
      <dsp:nvSpPr>
        <dsp:cNvPr id="0" name=""/>
        <dsp:cNvSpPr/>
      </dsp:nvSpPr>
      <dsp:spPr>
        <a:xfrm>
          <a:off x="2999905" y="329262"/>
          <a:ext cx="2990058" cy="2990058"/>
        </a:xfrm>
        <a:prstGeom prst="pie">
          <a:avLst>
            <a:gd name="adj1" fmla="val 1800000"/>
            <a:gd name="adj2" fmla="val 9000000"/>
          </a:avLst>
        </a:prstGeom>
        <a:gradFill rotWithShape="0">
          <a:gsLst>
            <a:gs pos="0">
              <a:schemeClr val="accent2">
                <a:hueOff val="-419062"/>
                <a:satOff val="-4829"/>
                <a:lumOff val="1079"/>
                <a:alphaOff val="0"/>
                <a:shade val="85000"/>
                <a:satMod val="130000"/>
              </a:schemeClr>
            </a:gs>
            <a:gs pos="34000">
              <a:schemeClr val="accent2">
                <a:hueOff val="-419062"/>
                <a:satOff val="-4829"/>
                <a:lumOff val="1079"/>
                <a:alphaOff val="0"/>
                <a:shade val="87000"/>
                <a:satMod val="125000"/>
              </a:schemeClr>
            </a:gs>
            <a:gs pos="70000">
              <a:schemeClr val="accent2">
                <a:hueOff val="-419062"/>
                <a:satOff val="-4829"/>
                <a:lumOff val="1079"/>
                <a:alphaOff val="0"/>
                <a:tint val="100000"/>
                <a:shade val="90000"/>
                <a:satMod val="130000"/>
              </a:schemeClr>
            </a:gs>
            <a:gs pos="100000">
              <a:schemeClr val="accent2">
                <a:hueOff val="-419062"/>
                <a:satOff val="-4829"/>
                <a:lumOff val="1079"/>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1"/>
              </a:solidFill>
            </a:rPr>
            <a:t>Contro</a:t>
          </a:r>
          <a:r>
            <a:rPr lang="en-GB" sz="1400" b="1" kern="1200" dirty="0">
              <a:solidFill>
                <a:schemeClr val="tx1"/>
              </a:solidFill>
            </a:rPr>
            <a:t>l</a:t>
          </a:r>
        </a:p>
      </dsp:txBody>
      <dsp:txXfrm>
        <a:off x="3818611" y="2215847"/>
        <a:ext cx="1352645" cy="925494"/>
      </dsp:txXfrm>
    </dsp:sp>
    <dsp:sp modelId="{5D5E3D77-A383-42D6-B30C-CAF4D034A3D5}">
      <dsp:nvSpPr>
        <dsp:cNvPr id="0" name=""/>
        <dsp:cNvSpPr/>
      </dsp:nvSpPr>
      <dsp:spPr>
        <a:xfrm>
          <a:off x="2999905" y="329262"/>
          <a:ext cx="2990058" cy="2990058"/>
        </a:xfrm>
        <a:prstGeom prst="pie">
          <a:avLst>
            <a:gd name="adj1" fmla="val 9000000"/>
            <a:gd name="adj2" fmla="val 16200000"/>
          </a:avLst>
        </a:prstGeom>
        <a:gradFill rotWithShape="0">
          <a:gsLst>
            <a:gs pos="0">
              <a:schemeClr val="accent2">
                <a:hueOff val="-838123"/>
                <a:satOff val="-9658"/>
                <a:lumOff val="2159"/>
                <a:alphaOff val="0"/>
                <a:shade val="85000"/>
                <a:satMod val="130000"/>
              </a:schemeClr>
            </a:gs>
            <a:gs pos="34000">
              <a:schemeClr val="accent2">
                <a:hueOff val="-838123"/>
                <a:satOff val="-9658"/>
                <a:lumOff val="2159"/>
                <a:alphaOff val="0"/>
                <a:shade val="87000"/>
                <a:satMod val="125000"/>
              </a:schemeClr>
            </a:gs>
            <a:gs pos="70000">
              <a:schemeClr val="accent2">
                <a:hueOff val="-838123"/>
                <a:satOff val="-9658"/>
                <a:lumOff val="2159"/>
                <a:alphaOff val="0"/>
                <a:tint val="100000"/>
                <a:shade val="90000"/>
                <a:satMod val="130000"/>
              </a:schemeClr>
            </a:gs>
            <a:gs pos="100000">
              <a:schemeClr val="accent2">
                <a:hueOff val="-838123"/>
                <a:satOff val="-9658"/>
                <a:lumOff val="2159"/>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b="1" kern="1200" dirty="0">
              <a:solidFill>
                <a:schemeClr val="tx1"/>
              </a:solidFill>
            </a:rPr>
            <a:t>Purpose</a:t>
          </a:r>
        </a:p>
      </dsp:txBody>
      <dsp:txXfrm>
        <a:off x="3320268" y="916595"/>
        <a:ext cx="1014484" cy="996686"/>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8FEC4E-1124-4BE8-AE17-90C582127968}" type="datetimeFigureOut">
              <a:rPr lang="en-GB" smtClean="0"/>
              <a:t>04/10/2017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E5537B-6D65-4A90-B45F-6299DF11A91A}" type="slidenum">
              <a:rPr lang="en-GB" smtClean="0"/>
              <a:t>‹#›</a:t>
            </a:fld>
            <a:endParaRPr lang="en-GB"/>
          </a:p>
        </p:txBody>
      </p:sp>
    </p:spTree>
    <p:extLst>
      <p:ext uri="{BB962C8B-B14F-4D97-AF65-F5344CB8AC3E}">
        <p14:creationId xmlns:p14="http://schemas.microsoft.com/office/powerpoint/2010/main" val="2219304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What are the drivers for organisations</a:t>
            </a:r>
            <a:r>
              <a:rPr lang="en-GB" baseline="0" dirty="0"/>
              <a:t> and staff in safeguarding in Wales currently?</a:t>
            </a:r>
          </a:p>
          <a:p>
            <a:r>
              <a:rPr lang="en-GB" dirty="0"/>
              <a:t> ACEs</a:t>
            </a:r>
          </a:p>
          <a:p>
            <a:r>
              <a:rPr lang="en-GB" dirty="0"/>
              <a:t>Social Services and Well-being (Wales) Act 2014</a:t>
            </a:r>
          </a:p>
          <a:p>
            <a:r>
              <a:rPr lang="en-GB" dirty="0"/>
              <a:t>Violence against Women, Domestic Abuse and Sexual Violence Act 2015</a:t>
            </a:r>
          </a:p>
          <a:p>
            <a:r>
              <a:rPr lang="en-GB" dirty="0"/>
              <a:t>Child Sexual Exploitation</a:t>
            </a:r>
          </a:p>
          <a:p>
            <a:r>
              <a:rPr lang="en-GB" dirty="0"/>
              <a:t>Human Trafficking</a:t>
            </a:r>
          </a:p>
          <a:p>
            <a:r>
              <a:rPr lang="en-GB" dirty="0"/>
              <a:t>Radicalisation</a:t>
            </a:r>
          </a:p>
          <a:p>
            <a:r>
              <a:rPr lang="en-GB" dirty="0"/>
              <a:t>Cultural issues inc FGM</a:t>
            </a:r>
          </a:p>
          <a:p>
            <a:r>
              <a:rPr lang="en-GB" dirty="0"/>
              <a:t>Well-being of Future Generations (Wales) Act 2015</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C78B7827-9A4D-4F11-8C9A-6D29FB99F2FC}" type="slidenum">
              <a:rPr lang="en-GB" smtClean="0"/>
              <a:pPr/>
              <a:t>12</a:t>
            </a:fld>
            <a:endParaRPr lang="en-GB"/>
          </a:p>
        </p:txBody>
      </p:sp>
    </p:spTree>
    <p:extLst>
      <p:ext uri="{BB962C8B-B14F-4D97-AF65-F5344CB8AC3E}">
        <p14:creationId xmlns:p14="http://schemas.microsoft.com/office/powerpoint/2010/main" val="14277877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In</a:t>
            </a:r>
            <a:r>
              <a:rPr lang="en-GB" baseline="0" dirty="0"/>
              <a:t> 2015 Public Health Wales undertook the first national survey exploring the prevalence and health impact of ACEs among adults in Wales. Approx 2000 people aged 18-69 from across Wales were interviewed. </a:t>
            </a:r>
          </a:p>
          <a:p>
            <a:r>
              <a:rPr lang="en-GB" baseline="0" dirty="0"/>
              <a:t>3 reports have been produced from the original study outlining the impact of ACEs  on adults including the risks of developing health harming behaviours; effect on mental well-being in adulthood and the association with chronic disease development and health service use in adulthood.</a:t>
            </a:r>
            <a:endParaRPr lang="en-GB" dirty="0"/>
          </a:p>
        </p:txBody>
      </p:sp>
      <p:sp>
        <p:nvSpPr>
          <p:cNvPr id="4" name="Slide Number Placeholder 3"/>
          <p:cNvSpPr>
            <a:spLocks noGrp="1"/>
          </p:cNvSpPr>
          <p:nvPr>
            <p:ph type="sldNum" sz="quarter" idx="10"/>
          </p:nvPr>
        </p:nvSpPr>
        <p:spPr/>
        <p:txBody>
          <a:bodyPr/>
          <a:lstStyle/>
          <a:p>
            <a:fld id="{C78B7827-9A4D-4F11-8C9A-6D29FB99F2FC}" type="slidenum">
              <a:rPr lang="en-GB" smtClean="0"/>
              <a:pPr/>
              <a:t>14</a:t>
            </a:fld>
            <a:endParaRPr lang="en-GB"/>
          </a:p>
        </p:txBody>
      </p:sp>
    </p:spTree>
    <p:extLst>
      <p:ext uri="{BB962C8B-B14F-4D97-AF65-F5344CB8AC3E}">
        <p14:creationId xmlns:p14="http://schemas.microsoft.com/office/powerpoint/2010/main" val="34592038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p:spPr>
        <p:txBody>
          <a:bodyPr/>
          <a:lstStyle/>
          <a:p>
            <a:endParaRPr lang="en-GB" b="1" dirty="0">
              <a:ea typeface="ＭＳ Ｐゴシック" pitchFamily="34" charset="-128"/>
            </a:endParaRPr>
          </a:p>
        </p:txBody>
      </p:sp>
      <p:sp>
        <p:nvSpPr>
          <p:cNvPr id="114692" name="Slide Number Placeholder 3"/>
          <p:cNvSpPr>
            <a:spLocks noGrp="1"/>
          </p:cNvSpPr>
          <p:nvPr>
            <p:ph type="sldNum" sz="quarter" idx="5"/>
          </p:nvPr>
        </p:nvSpPr>
        <p:spPr>
          <a:noFill/>
        </p:spPr>
        <p:txBody>
          <a:bodyPr/>
          <a:lstStyle/>
          <a:p>
            <a:fld id="{E16B97AE-CB19-47D7-ADF6-C7D07B1A2036}" type="slidenum">
              <a:rPr lang="en-GB" smtClean="0">
                <a:ea typeface="ＭＳ Ｐゴシック" pitchFamily="34" charset="-128"/>
              </a:rPr>
              <a:pPr/>
              <a:t>15</a:t>
            </a:fld>
            <a:endParaRPr lang="en-GB">
              <a:ea typeface="ＭＳ Ｐゴシック" pitchFamily="34" charset="-128"/>
            </a:endParaRPr>
          </a:p>
        </p:txBody>
      </p:sp>
    </p:spTree>
    <p:extLst>
      <p:ext uri="{BB962C8B-B14F-4D97-AF65-F5344CB8AC3E}">
        <p14:creationId xmlns:p14="http://schemas.microsoft.com/office/powerpoint/2010/main" val="3921087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p:spPr>
        <p:txBody>
          <a:bodyPr/>
          <a:lstStyle/>
          <a:p>
            <a:endParaRPr lang="en-GB" dirty="0">
              <a:ea typeface="ＭＳ Ｐゴシック" pitchFamily="34" charset="-128"/>
            </a:endParaRPr>
          </a:p>
        </p:txBody>
      </p:sp>
      <p:sp>
        <p:nvSpPr>
          <p:cNvPr id="122884" name="Slide Number Placeholder 3"/>
          <p:cNvSpPr>
            <a:spLocks noGrp="1"/>
          </p:cNvSpPr>
          <p:nvPr>
            <p:ph type="sldNum" sz="quarter" idx="5"/>
          </p:nvPr>
        </p:nvSpPr>
        <p:spPr>
          <a:noFill/>
        </p:spPr>
        <p:txBody>
          <a:bodyPr/>
          <a:lstStyle/>
          <a:p>
            <a:fld id="{AD68EBEF-6BD3-4208-A912-0F48B40CEC3F}" type="slidenum">
              <a:rPr lang="en-GB" smtClean="0">
                <a:ea typeface="ＭＳ Ｐゴシック" pitchFamily="34" charset="-128"/>
              </a:rPr>
              <a:pPr/>
              <a:t>16</a:t>
            </a:fld>
            <a:endParaRPr lang="en-GB">
              <a:ea typeface="ＭＳ Ｐゴシック" pitchFamily="34" charset="-128"/>
            </a:endParaRPr>
          </a:p>
        </p:txBody>
      </p:sp>
    </p:spTree>
    <p:extLst>
      <p:ext uri="{BB962C8B-B14F-4D97-AF65-F5344CB8AC3E}">
        <p14:creationId xmlns:p14="http://schemas.microsoft.com/office/powerpoint/2010/main" val="1719285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Image Placeholder 1"/>
          <p:cNvSpPr>
            <a:spLocks noGrp="1" noRot="1" noChangeAspect="1" noTextEdit="1"/>
          </p:cNvSpPr>
          <p:nvPr>
            <p:ph type="sldImg"/>
          </p:nvPr>
        </p:nvSpPr>
        <p:spPr>
          <a:ln/>
        </p:spPr>
      </p:sp>
      <p:sp>
        <p:nvSpPr>
          <p:cNvPr id="105475" name="Notes Placeholder 2"/>
          <p:cNvSpPr>
            <a:spLocks noGrp="1"/>
          </p:cNvSpPr>
          <p:nvPr>
            <p:ph type="body" idx="1"/>
          </p:nvPr>
        </p:nvSpPr>
        <p:spPr>
          <a:noFill/>
          <a:ln/>
        </p:spPr>
        <p:txBody>
          <a:bodyPr/>
          <a:lstStyle/>
          <a:p>
            <a:r>
              <a:rPr lang="en-GB" dirty="0">
                <a:ea typeface="ＭＳ Ｐゴシック" pitchFamily="34" charset="-128"/>
              </a:rPr>
              <a:t>Risk factors</a:t>
            </a:r>
          </a:p>
          <a:p>
            <a:r>
              <a:rPr lang="en-GB" b="1" dirty="0"/>
              <a:t>Official definition of child sexual exploitation</a:t>
            </a:r>
          </a:p>
          <a:p>
            <a:r>
              <a:rPr lang="en-GB" dirty="0"/>
              <a:t>Sexual exploitation of children and young people under 18 involves exploitative situations, contexts and relationships where young people (or a third person or persons) receive 'something' (e.g. food, accommodation, drugs, alcohol, cigarettes, affection, gifts, money) as a result of them performing, and/or another or others performing on them, sexual activities. Child sexual exploitation can occur through the use of technology without the child's immediate recognition; for example being persuaded to post sexual images on the Internet/mobile phones without immediate payment or gain. In all cases, those exploiting the child/young person have power over them by virtue of their age, gender, intellect, physical strength and/or economic or other resources. Violence, coercion and intimidation are common, involvement in exploitative relationships being characterised in the main by the child or young person's limited availability of choice resulting from their social/economic and/or emotional vulnerability. </a:t>
            </a:r>
          </a:p>
          <a:p>
            <a:endParaRPr lang="en-GB" dirty="0">
              <a:ea typeface="ＭＳ Ｐゴシック" pitchFamily="34" charset="-128"/>
            </a:endParaRPr>
          </a:p>
          <a:p>
            <a:endParaRPr lang="en-GB" dirty="0">
              <a:ea typeface="ＭＳ Ｐゴシック" pitchFamily="34" charset="-128"/>
            </a:endParaRPr>
          </a:p>
        </p:txBody>
      </p:sp>
      <p:sp>
        <p:nvSpPr>
          <p:cNvPr id="105476" name="Slide Number Placeholder 3"/>
          <p:cNvSpPr>
            <a:spLocks noGrp="1"/>
          </p:cNvSpPr>
          <p:nvPr>
            <p:ph type="sldNum" sz="quarter" idx="5"/>
          </p:nvPr>
        </p:nvSpPr>
        <p:spPr>
          <a:noFill/>
        </p:spPr>
        <p:txBody>
          <a:bodyPr/>
          <a:lstStyle/>
          <a:p>
            <a:fld id="{0A6AD926-731F-4EC2-849A-4790AE2C92CF}" type="slidenum">
              <a:rPr lang="en-GB" smtClean="0">
                <a:ea typeface="ＭＳ Ｐゴシック" pitchFamily="34" charset="-128"/>
              </a:rPr>
              <a:pPr/>
              <a:t>17</a:t>
            </a:fld>
            <a:endParaRPr lang="en-GB">
              <a:ea typeface="ＭＳ Ｐゴシック" pitchFamily="34" charset="-128"/>
            </a:endParaRPr>
          </a:p>
        </p:txBody>
      </p:sp>
    </p:spTree>
    <p:extLst>
      <p:ext uri="{BB962C8B-B14F-4D97-AF65-F5344CB8AC3E}">
        <p14:creationId xmlns:p14="http://schemas.microsoft.com/office/powerpoint/2010/main" val="2282521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0E2F7BCD-1BA6-4C5D-BFF2-F8807BA3925E}" type="slidenum">
              <a:rPr lang="en-GB" smtClean="0"/>
              <a:pPr>
                <a:defRPr/>
              </a:pPr>
              <a:t>18</a:t>
            </a:fld>
            <a:endParaRPr lang="en-GB"/>
          </a:p>
        </p:txBody>
      </p:sp>
    </p:spTree>
    <p:extLst>
      <p:ext uri="{BB962C8B-B14F-4D97-AF65-F5344CB8AC3E}">
        <p14:creationId xmlns:p14="http://schemas.microsoft.com/office/powerpoint/2010/main" val="2729075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0E2F7BCD-1BA6-4C5D-BFF2-F8807BA3925E}" type="slidenum">
              <a:rPr lang="en-GB" smtClean="0"/>
              <a:pPr>
                <a:defRPr/>
              </a:pPr>
              <a:t>20</a:t>
            </a:fld>
            <a:endParaRPr lang="en-GB"/>
          </a:p>
        </p:txBody>
      </p:sp>
    </p:spTree>
    <p:extLst>
      <p:ext uri="{BB962C8B-B14F-4D97-AF65-F5344CB8AC3E}">
        <p14:creationId xmlns:p14="http://schemas.microsoft.com/office/powerpoint/2010/main" val="3802973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p:spPr>
        <p:txBody>
          <a:bodyPr/>
          <a:lstStyle/>
          <a:p>
            <a:r>
              <a:rPr lang="en-US">
                <a:ea typeface="ＭＳ Ｐゴシック" pitchFamily="34" charset="-128"/>
              </a:rPr>
              <a:t>IWF are an independent charity and is the UK hotline for reporting online criminal content and also work internationally to remove online images and videos of child sexual abuse </a:t>
            </a:r>
          </a:p>
          <a:p>
            <a:r>
              <a:rPr lang="en-US">
                <a:ea typeface="ＭＳ Ｐゴシック" pitchFamily="34" charset="-128"/>
              </a:rPr>
              <a:t>CEOP is a law enforcement agency, which is full of useful information on internet safety for young people</a:t>
            </a:r>
          </a:p>
          <a:p>
            <a:endParaRPr lang="en-US">
              <a:ea typeface="ＭＳ Ｐゴシック" pitchFamily="34" charset="-128"/>
            </a:endParaRPr>
          </a:p>
        </p:txBody>
      </p:sp>
      <p:sp>
        <p:nvSpPr>
          <p:cNvPr id="107524" name="Slide Number Placeholder 3"/>
          <p:cNvSpPr>
            <a:spLocks noGrp="1"/>
          </p:cNvSpPr>
          <p:nvPr>
            <p:ph type="sldNum" sz="quarter" idx="5"/>
          </p:nvPr>
        </p:nvSpPr>
        <p:spPr>
          <a:noFill/>
        </p:spPr>
        <p:txBody>
          <a:bodyPr/>
          <a:lstStyle/>
          <a:p>
            <a:fld id="{6AE08697-42F5-4D38-872C-1EE20BCA7286}" type="slidenum">
              <a:rPr lang="en-GB" smtClean="0">
                <a:ea typeface="ＭＳ Ｐゴシック" pitchFamily="34" charset="-128"/>
              </a:rPr>
              <a:pPr/>
              <a:t>22</a:t>
            </a:fld>
            <a:endParaRPr lang="en-GB">
              <a:ea typeface="ＭＳ Ｐゴシック" pitchFamily="34" charset="-128"/>
            </a:endParaRPr>
          </a:p>
        </p:txBody>
      </p:sp>
    </p:spTree>
    <p:extLst>
      <p:ext uri="{BB962C8B-B14F-4D97-AF65-F5344CB8AC3E}">
        <p14:creationId xmlns:p14="http://schemas.microsoft.com/office/powerpoint/2010/main" val="21871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p:spPr>
        <p:txBody>
          <a:bodyPr/>
          <a:lstStyle/>
          <a:p>
            <a:r>
              <a:rPr lang="en-GB" b="1">
                <a:ea typeface="ＭＳ Ｐゴシック" pitchFamily="34" charset="-128"/>
              </a:rPr>
              <a:t>Movement</a:t>
            </a:r>
            <a:r>
              <a:rPr lang="en-GB">
                <a:ea typeface="ＭＳ Ｐゴシック" pitchFamily="34" charset="-128"/>
              </a:rPr>
              <a:t>:- recruitment, transportation, transfer, harbouring or receipt of persons.</a:t>
            </a:r>
          </a:p>
          <a:p>
            <a:r>
              <a:rPr lang="en-GB" b="1">
                <a:ea typeface="ＭＳ Ｐゴシック" pitchFamily="34" charset="-128"/>
              </a:rPr>
              <a:t>Control</a:t>
            </a:r>
            <a:r>
              <a:rPr lang="en-GB">
                <a:ea typeface="ＭＳ Ｐゴシック" pitchFamily="34" charset="-128"/>
              </a:rPr>
              <a:t>:- threat, use of force, coercion, abduction, fraud, deception, abuse of power or vulnerability, or the giving of payments or benefits to a person in control of the victim</a:t>
            </a:r>
          </a:p>
          <a:p>
            <a:r>
              <a:rPr lang="en-GB" b="1">
                <a:ea typeface="ＭＳ Ｐゴシック" pitchFamily="34" charset="-128"/>
              </a:rPr>
              <a:t>The Purpose</a:t>
            </a:r>
            <a:r>
              <a:rPr lang="en-GB">
                <a:ea typeface="ＭＳ Ｐゴシック" pitchFamily="34" charset="-128"/>
              </a:rPr>
              <a:t>:- exploitation of a person, which included prostitution and other sexual exploitation, forced labour, slavery or similar practices, and the removal of organs.</a:t>
            </a:r>
          </a:p>
          <a:p>
            <a:r>
              <a:rPr lang="en-GB">
                <a:ea typeface="ＭＳ Ｐゴシック" pitchFamily="34" charset="-128"/>
              </a:rPr>
              <a:t>Concerns that an individual is also a vulnerable adult the adult protection process may apply depending on the circumstances.</a:t>
            </a:r>
          </a:p>
          <a:p>
            <a:r>
              <a:rPr lang="en-GB">
                <a:ea typeface="ＭＳ Ｐゴシック" pitchFamily="34" charset="-128"/>
              </a:rPr>
              <a:t>Different types of slavery can include:</a:t>
            </a:r>
          </a:p>
          <a:p>
            <a:r>
              <a:rPr lang="en-GB" b="1">
                <a:ea typeface="ＭＳ Ｐゴシック" pitchFamily="34" charset="-128"/>
              </a:rPr>
              <a:t>Forced labour</a:t>
            </a:r>
            <a:r>
              <a:rPr lang="en-GB">
                <a:ea typeface="ＭＳ Ｐゴシック" pitchFamily="34" charset="-128"/>
              </a:rPr>
              <a:t>:- victims are forced to work against their will, often working very long hours for little or no pay in dire conditions under verbal or physical threats of violence to them or their families. This can also include sexual exploitation of adults or children, working in nail bars and agricultural working</a:t>
            </a:r>
          </a:p>
          <a:p>
            <a:r>
              <a:rPr lang="en-GB" b="1">
                <a:ea typeface="ＭＳ Ｐゴシック" pitchFamily="34" charset="-128"/>
              </a:rPr>
              <a:t>Debt bondage</a:t>
            </a:r>
            <a:r>
              <a:rPr lang="en-GB">
                <a:ea typeface="ＭＳ Ｐゴシック" pitchFamily="34" charset="-128"/>
              </a:rPr>
              <a:t>:-victims are forced to work to pay off debts that realistically they never will be able to. Low wages and increased debts mean not only that they cannot ever hope to pay off the loan, but the debt may be passed down to their children</a:t>
            </a:r>
          </a:p>
          <a:p>
            <a:r>
              <a:rPr lang="en-GB" b="1">
                <a:ea typeface="ＭＳ Ｐゴシック" pitchFamily="34" charset="-128"/>
              </a:rPr>
              <a:t>Criminal exploitation</a:t>
            </a:r>
            <a:r>
              <a:rPr lang="en-GB">
                <a:ea typeface="ＭＳ Ｐゴシック" pitchFamily="34" charset="-128"/>
              </a:rPr>
              <a:t>:- Victims are often controlled and maltreated and forced into crimes such as cannabis cultivation or pick pocketing against their will</a:t>
            </a:r>
          </a:p>
          <a:p>
            <a:r>
              <a:rPr lang="en-GB" b="1">
                <a:ea typeface="ＭＳ Ｐゴシック" pitchFamily="34" charset="-128"/>
              </a:rPr>
              <a:t>Domestic servitude:- </a:t>
            </a:r>
            <a:r>
              <a:rPr lang="en-GB">
                <a:ea typeface="ＭＳ Ｐゴシック" pitchFamily="34" charset="-128"/>
              </a:rPr>
              <a:t>victims are forced to carry out housework and domestic chores in private households with little or no pay, restricted movement, very little or no free time and minimal privacy, often sleeping where they work</a:t>
            </a:r>
          </a:p>
          <a:p>
            <a:r>
              <a:rPr lang="en-GB">
                <a:ea typeface="ＭＳ Ｐゴシック" pitchFamily="34" charset="-128"/>
              </a:rPr>
              <a:t>www.modernslavery.co.uk</a:t>
            </a:r>
          </a:p>
          <a:p>
            <a:endParaRPr lang="en-GB" b="1">
              <a:ea typeface="ＭＳ Ｐゴシック" pitchFamily="34" charset="-128"/>
            </a:endParaRPr>
          </a:p>
          <a:p>
            <a:endParaRPr lang="en-GB">
              <a:ea typeface="ＭＳ Ｐゴシック" pitchFamily="34" charset="-128"/>
            </a:endParaRPr>
          </a:p>
        </p:txBody>
      </p:sp>
      <p:sp>
        <p:nvSpPr>
          <p:cNvPr id="121860" name="Slide Number Placeholder 3"/>
          <p:cNvSpPr>
            <a:spLocks noGrp="1"/>
          </p:cNvSpPr>
          <p:nvPr>
            <p:ph type="sldNum" sz="quarter" idx="5"/>
          </p:nvPr>
        </p:nvSpPr>
        <p:spPr>
          <a:noFill/>
        </p:spPr>
        <p:txBody>
          <a:bodyPr/>
          <a:lstStyle/>
          <a:p>
            <a:fld id="{9D10BCDE-9583-4FDC-8EB7-BE2500954C97}" type="slidenum">
              <a:rPr lang="en-GB" smtClean="0">
                <a:ea typeface="ＭＳ Ｐゴシック" pitchFamily="34" charset="-128"/>
              </a:rPr>
              <a:pPr/>
              <a:t>23</a:t>
            </a:fld>
            <a:endParaRPr lang="en-GB">
              <a:ea typeface="ＭＳ Ｐゴシック" pitchFamily="34" charset="-128"/>
            </a:endParaRPr>
          </a:p>
        </p:txBody>
      </p:sp>
    </p:spTree>
    <p:extLst>
      <p:ext uri="{BB962C8B-B14F-4D97-AF65-F5344CB8AC3E}">
        <p14:creationId xmlns:p14="http://schemas.microsoft.com/office/powerpoint/2010/main" val="26720635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p:spPr>
        <p:txBody>
          <a:bodyPr/>
          <a:lstStyle/>
          <a:p>
            <a:endParaRPr lang="en-US" b="1" dirty="0">
              <a:ea typeface="ＭＳ Ｐゴシック" pitchFamily="34" charset="-128"/>
            </a:endParaRPr>
          </a:p>
        </p:txBody>
      </p:sp>
      <p:sp>
        <p:nvSpPr>
          <p:cNvPr id="123908" name="Slide Number Placeholder 3"/>
          <p:cNvSpPr>
            <a:spLocks noGrp="1"/>
          </p:cNvSpPr>
          <p:nvPr>
            <p:ph type="sldNum" sz="quarter" idx="5"/>
          </p:nvPr>
        </p:nvSpPr>
        <p:spPr>
          <a:noFill/>
        </p:spPr>
        <p:txBody>
          <a:bodyPr/>
          <a:lstStyle/>
          <a:p>
            <a:fld id="{0FB50E36-FBB0-4587-AFA8-676B0DF2F164}" type="slidenum">
              <a:rPr lang="en-GB" smtClean="0">
                <a:ea typeface="ＭＳ Ｐゴシック" pitchFamily="34" charset="-128"/>
              </a:rPr>
              <a:pPr/>
              <a:t>25</a:t>
            </a:fld>
            <a:endParaRPr lang="en-GB">
              <a:ea typeface="ＭＳ Ｐゴシック" pitchFamily="34" charset="-128"/>
            </a:endParaRPr>
          </a:p>
        </p:txBody>
      </p:sp>
    </p:spTree>
    <p:extLst>
      <p:ext uri="{BB962C8B-B14F-4D97-AF65-F5344CB8AC3E}">
        <p14:creationId xmlns:p14="http://schemas.microsoft.com/office/powerpoint/2010/main" val="15374428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p:spPr>
        <p:txBody>
          <a:bodyPr/>
          <a:lstStyle/>
          <a:p>
            <a:pPr defTabSz="1039813" eaLnBrk="1" hangingPunct="1">
              <a:spcBef>
                <a:spcPct val="0"/>
              </a:spcBef>
            </a:pPr>
            <a:endParaRPr lang="en-US">
              <a:ea typeface="ＭＳ Ｐゴシック" pitchFamily="34" charset="-128"/>
            </a:endParaRPr>
          </a:p>
        </p:txBody>
      </p:sp>
      <p:sp>
        <p:nvSpPr>
          <p:cNvPr id="124932" name="Slide Number Placeholder 3"/>
          <p:cNvSpPr>
            <a:spLocks noGrp="1"/>
          </p:cNvSpPr>
          <p:nvPr>
            <p:ph type="sldNum" sz="quarter" idx="5"/>
          </p:nvPr>
        </p:nvSpPr>
        <p:spPr>
          <a:noFill/>
        </p:spPr>
        <p:txBody>
          <a:bodyPr/>
          <a:lstStyle/>
          <a:p>
            <a:fld id="{B197F58C-ABF1-424C-8909-E4E317BBD7E3}" type="slidenum">
              <a:rPr lang="en-GB" smtClean="0">
                <a:ea typeface="ＭＳ Ｐゴシック" pitchFamily="34" charset="-128"/>
              </a:rPr>
              <a:pPr/>
              <a:t>26</a:t>
            </a:fld>
            <a:endParaRPr lang="en-GB">
              <a:ea typeface="ＭＳ Ｐゴシック" pitchFamily="34" charset="-128"/>
            </a:endParaRPr>
          </a:p>
        </p:txBody>
      </p:sp>
    </p:spTree>
    <p:extLst>
      <p:ext uri="{BB962C8B-B14F-4D97-AF65-F5344CB8AC3E}">
        <p14:creationId xmlns:p14="http://schemas.microsoft.com/office/powerpoint/2010/main" val="21165450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p:cNvSpPr>
            <a:spLocks noGrp="1" noRot="1" noChangeAspect="1" noTextEdit="1"/>
          </p:cNvSpPr>
          <p:nvPr>
            <p:ph type="sldImg"/>
          </p:nvPr>
        </p:nvSpPr>
        <p:spPr>
          <a:ln/>
        </p:spPr>
      </p:sp>
      <p:sp>
        <p:nvSpPr>
          <p:cNvPr id="126979" name="Notes Placeholder 2"/>
          <p:cNvSpPr>
            <a:spLocks noGrp="1"/>
          </p:cNvSpPr>
          <p:nvPr>
            <p:ph type="body" idx="1"/>
          </p:nvPr>
        </p:nvSpPr>
        <p:spPr>
          <a:noFill/>
          <a:ln/>
        </p:spPr>
        <p:txBody>
          <a:bodyPr/>
          <a:lstStyle/>
          <a:p>
            <a:endParaRPr lang="en-GB" dirty="0">
              <a:ea typeface="ＭＳ Ｐゴシック" pitchFamily="34" charset="-128"/>
            </a:endParaRPr>
          </a:p>
        </p:txBody>
      </p:sp>
      <p:sp>
        <p:nvSpPr>
          <p:cNvPr id="126980" name="Slide Number Placeholder 3"/>
          <p:cNvSpPr>
            <a:spLocks noGrp="1"/>
          </p:cNvSpPr>
          <p:nvPr>
            <p:ph type="sldNum" sz="quarter" idx="5"/>
          </p:nvPr>
        </p:nvSpPr>
        <p:spPr>
          <a:noFill/>
        </p:spPr>
        <p:txBody>
          <a:bodyPr/>
          <a:lstStyle/>
          <a:p>
            <a:fld id="{D6607474-A901-4B9C-8200-DE0B963C9554}" type="slidenum">
              <a:rPr lang="en-GB" smtClean="0">
                <a:ea typeface="ＭＳ Ｐゴシック" pitchFamily="34" charset="-128"/>
              </a:rPr>
              <a:pPr/>
              <a:t>28</a:t>
            </a:fld>
            <a:endParaRPr lang="en-GB">
              <a:ea typeface="ＭＳ Ｐゴシック" pitchFamily="34" charset="-128"/>
            </a:endParaRPr>
          </a:p>
        </p:txBody>
      </p:sp>
    </p:spTree>
    <p:extLst>
      <p:ext uri="{BB962C8B-B14F-4D97-AF65-F5344CB8AC3E}">
        <p14:creationId xmlns:p14="http://schemas.microsoft.com/office/powerpoint/2010/main" val="91558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Well-being of Future Generations (Wales) Act is about improving the social, economic,</a:t>
            </a:r>
            <a:r>
              <a:rPr lang="en-GB" baseline="0" dirty="0"/>
              <a:t> environmental and cultural well-being of Wales.</a:t>
            </a:r>
          </a:p>
          <a:p>
            <a:r>
              <a:rPr lang="en-GB" baseline="0" dirty="0"/>
              <a:t>It makes public bodies think more about the long term, work better with people and communities and each other, look to prevent problems and take a more joined up approach.</a:t>
            </a:r>
          </a:p>
          <a:p>
            <a:r>
              <a:rPr lang="en-GB" dirty="0"/>
              <a:t>Safeguarding our population runs through each of</a:t>
            </a:r>
            <a:r>
              <a:rPr lang="en-GB" baseline="0" dirty="0"/>
              <a:t> </a:t>
            </a:r>
            <a:r>
              <a:rPr lang="en-GB" dirty="0"/>
              <a:t>the</a:t>
            </a:r>
            <a:r>
              <a:rPr lang="en-GB" baseline="0" dirty="0"/>
              <a:t> Act’s goals. Some are more obvious such as ensuring a healthier Wales whereby people’s physical and mental well being is maximised and in which choices and behaviours that benefit future health are understood., but if we protect and safeguard individuals from abuse and neglect they will be able to be more integrated into society helping to achieve the other goals.</a:t>
            </a:r>
          </a:p>
          <a:p>
            <a:endParaRPr lang="en-GB" dirty="0"/>
          </a:p>
        </p:txBody>
      </p:sp>
      <p:sp>
        <p:nvSpPr>
          <p:cNvPr id="4" name="Slide Number Placeholder 3"/>
          <p:cNvSpPr>
            <a:spLocks noGrp="1"/>
          </p:cNvSpPr>
          <p:nvPr>
            <p:ph type="sldNum" sz="quarter" idx="10"/>
          </p:nvPr>
        </p:nvSpPr>
        <p:spPr/>
        <p:txBody>
          <a:bodyPr/>
          <a:lstStyle/>
          <a:p>
            <a:fld id="{C78B7827-9A4D-4F11-8C9A-6D29FB99F2FC}" type="slidenum">
              <a:rPr lang="en-GB" smtClean="0"/>
              <a:pPr/>
              <a:t>30</a:t>
            </a:fld>
            <a:endParaRPr lang="en-GB"/>
          </a:p>
        </p:txBody>
      </p:sp>
    </p:spTree>
    <p:extLst>
      <p:ext uri="{BB962C8B-B14F-4D97-AF65-F5344CB8AC3E}">
        <p14:creationId xmlns:p14="http://schemas.microsoft.com/office/powerpoint/2010/main" val="3220840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D56792D-DF5E-4A77-9405-E2306DE7EFE7}" type="datetimeFigureOut">
              <a:rPr lang="en-GB" smtClean="0"/>
              <a:t>04/10/2017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429F05-67C7-4BEC-B712-8EAFC688501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75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56792D-DF5E-4A77-9405-E2306DE7EFE7}" type="datetimeFigureOut">
              <a:rPr lang="en-GB" smtClean="0"/>
              <a:t>04/10/2017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3049166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56792D-DF5E-4A77-9405-E2306DE7EFE7}" type="datetimeFigureOut">
              <a:rPr lang="en-GB" smtClean="0"/>
              <a:t>04/10/2017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429F05-67C7-4BEC-B712-8EAFC688501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519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56792D-DF5E-4A77-9405-E2306DE7EFE7}" type="datetimeFigureOut">
              <a:rPr lang="en-GB" smtClean="0"/>
              <a:t>04/10/2017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2912611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D56792D-DF5E-4A77-9405-E2306DE7EFE7}" type="datetimeFigureOut">
              <a:rPr lang="en-GB" smtClean="0"/>
              <a:t>04/10/2017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4214255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56792D-DF5E-4A77-9405-E2306DE7EFE7}" type="datetimeFigureOut">
              <a:rPr lang="en-GB" smtClean="0"/>
              <a:t>04/10/2017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2353205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D56792D-DF5E-4A77-9405-E2306DE7EFE7}" type="datetimeFigureOut">
              <a:rPr lang="en-GB" smtClean="0"/>
              <a:t>04/10/2017</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2233303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D56792D-DF5E-4A77-9405-E2306DE7EFE7}" type="datetimeFigureOut">
              <a:rPr lang="en-GB" smtClean="0"/>
              <a:t>04/10/2017</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429F05-67C7-4BEC-B712-8EAFC688501D}" type="slidenum">
              <a:rPr lang="en-GB" smtClean="0"/>
              <a:t>‹#›</a:t>
            </a:fld>
            <a:endParaRPr lang="en-GB"/>
          </a:p>
        </p:txBody>
      </p:sp>
    </p:spTree>
    <p:extLst>
      <p:ext uri="{BB962C8B-B14F-4D97-AF65-F5344CB8AC3E}">
        <p14:creationId xmlns:p14="http://schemas.microsoft.com/office/powerpoint/2010/main" val="607961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5D56792D-DF5E-4A77-9405-E2306DE7EFE7}" type="datetimeFigureOut">
              <a:rPr lang="en-GB" smtClean="0"/>
              <a:t>04/10/2017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514286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56792D-DF5E-4A77-9405-E2306DE7EFE7}" type="datetimeFigureOut">
              <a:rPr lang="en-GB" smtClean="0"/>
              <a:t>04/10/2017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3671732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D56792D-DF5E-4A77-9405-E2306DE7EFE7}" type="datetimeFigureOut">
              <a:rPr lang="en-GB" smtClean="0"/>
              <a:t>04/10/2017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429F05-67C7-4BEC-B712-8EAFC688501D}" type="slidenum">
              <a:rPr lang="en-GB" smtClean="0"/>
              <a:t>‹#›</a:t>
            </a:fld>
            <a:endParaRPr lang="en-GB"/>
          </a:p>
        </p:txBody>
      </p:sp>
    </p:spTree>
    <p:extLst>
      <p:ext uri="{BB962C8B-B14F-4D97-AF65-F5344CB8AC3E}">
        <p14:creationId xmlns:p14="http://schemas.microsoft.com/office/powerpoint/2010/main" val="3956067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56792D-DF5E-4A77-9405-E2306DE7EFE7}" type="datetimeFigureOut">
              <a:rPr lang="en-GB" smtClean="0"/>
              <a:t>04/10/2017</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429F05-67C7-4BEC-B712-8EAFC688501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61435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www.childrenscommissioner.gov.uk/force_download.php?fp=/client_assets/cp/publication/636/FINAL_REPORT_FOR_WEBSITE_Child_Sexual_Exploitation_in_Gangs_and_Groups_Inquiry_Interim_Report__21_11_12.pdf"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hyperlink" Target="http://www.nationalcrimeagency.gov.uk/publications/399-nca-strategic-assessment-the-nature-and-scale-of-human-trafficking-in-2013/file"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www.nationalcrimeagency.gov.uk/publications/656-nca-strategic-assessment-the-nature-and-scale-of-human-trafficking-in-2014/file"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hyperlink" Target="http://www.google.co.uk/imgres?imgurl=http://4.bp.blogspot.com/_zmoEeqomXD4/Sbk3r1E92QI/AAAAAAAABic/OlAiyBlwVss/s400/nintendo-logo.jpg&amp;imgrefurl=http://freevectorlogo.blogspot.com/2009/03/nintendo-logo.html&amp;usg=__3roTCR1FheoeUh6R9PMuntEyVgQ=&amp;h=300&amp;w=300&amp;sz=27&amp;hl=en&amp;start=1&amp;zoom=1&amp;itbs=1&amp;tbnid=xE7oP21T5AakJM:&amp;tbnh=116&amp;tbnw=116&amp;prev=/images?q=nintendo+logo&amp;hl=en&amp;gbv=2&amp;tbm=isch&amp;ei=keGuTfStPMKBOsq2kOQB" TargetMode="External"/><Relationship Id="rId18" Type="http://schemas.openxmlformats.org/officeDocument/2006/relationships/image" Target="../media/image15.jpeg"/><Relationship Id="rId3" Type="http://schemas.openxmlformats.org/officeDocument/2006/relationships/hyperlink" Target="http://www.quadronation.com/blog/wp-content/uploads/2011/02/socialnetworking.jpg" TargetMode="External"/><Relationship Id="rId7" Type="http://schemas.openxmlformats.org/officeDocument/2006/relationships/hyperlink" Target="http://www.google.co.uk/imgres?imgurl=http://www.gearlog.com/images/World-of-Warcraft-logo.jpg&amp;imgrefurl=http://www.gearlog.com/2010/11/the_best_gifts_for_world_of_wa.php&amp;usg=__IPe_gzMgAy81g7mxk5YRF_OQJgU=&amp;h=330&amp;w=580&amp;sz=42&amp;hl=en&amp;start=1&amp;zoom=1&amp;itbs=1&amp;tbnid=DzZkD20hApIFiM:&amp;tbnh=76&amp;tbnw=134&amp;prev=/images?q=world+of+warcraft+logo&amp;hl=en&amp;gbv=2&amp;tbm=isch&amp;ei=4eGuTeW-NcnsOYTD7OMB" TargetMode="External"/><Relationship Id="rId12" Type="http://schemas.openxmlformats.org/officeDocument/2006/relationships/image" Target="../media/image12.jpeg"/><Relationship Id="rId17" Type="http://schemas.openxmlformats.org/officeDocument/2006/relationships/hyperlink" Target="http://www.google.co.uk/imgres?imgurl=http://1.bp.blogspot.com/_cV8nTNXSMAc/SoIPWnteqHI/AAAAAAAAADw/n2iQSTbXjwI/s320/mirc-logo-nuevo-nov.jpg&amp;imgrefurl=http://rssproxy.blogspot.com/2010_08_01_archive.html&amp;usg=__QXcKaFIfMFZeD-cj8g0Hk7n2jX4=&amp;h=236&amp;w=250&amp;sz=8&amp;hl=en&amp;start=3&amp;zoom=1&amp;itbs=1&amp;tbnid=T8M_36mfgeZZZM:&amp;tbnh=105&amp;tbnw=111&amp;prev=/images?q=irc+logo&amp;hl=en&amp;sa=G&amp;gbv=2&amp;tbm=isch&amp;ei=0QSwTaGhAc-xhAfJ7c3_Bg" TargetMode="External"/><Relationship Id="rId2" Type="http://schemas.openxmlformats.org/officeDocument/2006/relationships/notesSlide" Target="../notesSlides/notesSlide8.xml"/><Relationship Id="rId16" Type="http://schemas.openxmlformats.org/officeDocument/2006/relationships/image" Target="../media/image14.jpeg"/><Relationship Id="rId20"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hyperlink" Target="http://www.google.co.uk/imgres?imgurl=http://xbox360-flashing-uk.co.uk/Billing/images/wii-logo.jpg&amp;imgrefurl=http://xbox360-flashing-uk.co.uk/Billing/&amp;usg=__-BHaqRv2ZZ5TIkTJ3NymdjZrryY=&amp;h=300&amp;w=400&amp;sz=13&amp;hl=en&amp;start=2&amp;zoom=1&amp;itbs=1&amp;tbnid=ArgiZ-On9Sk3UM:&amp;tbnh=93&amp;tbnw=124&amp;prev=/images?q=wii+logo&amp;hl=en&amp;sa=X&amp;gbv=2&amp;tbm=isch&amp;ei=oeGuTYuGPMzsOdan-OMB" TargetMode="External"/><Relationship Id="rId5" Type="http://schemas.openxmlformats.org/officeDocument/2006/relationships/hyperlink" Target="http://www.google.co.uk/imgres?imgurl=https://secure.friendsreunited.co.uk/IMAGE/logos/friendsReunited-hires.jpg&amp;imgrefurl=https://secure.friendsreunited.co.uk/press/imagelogo.htm&amp;usg=__t0mYtJaz3FtT2DBfHzf_FW8iraw=&amp;h=342&amp;w=928&amp;sz=160&amp;hl=en&amp;start=1&amp;zoom=1&amp;itbs=1&amp;tbnid=AFem71AS4PoXUM:&amp;tbnh=54&amp;tbnw=147&amp;prev=/images?q=friendsreunited+logo&amp;hl=en&amp;sa=G&amp;gbv=2&amp;tbm=isch&amp;ei=v-GuTZ6XNISAOqKcveQB" TargetMode="External"/><Relationship Id="rId15" Type="http://schemas.openxmlformats.org/officeDocument/2006/relationships/hyperlink" Target="http://www.google.co.uk/imgres?imgurl=http://martectraining-online.org.uk/file.php/49/msn_messenger_logo.jpg&amp;imgrefurl=http://martectraining-online.org.uk/mod/lesson/view.php?id=485&amp;usg=__LDY2yTmLa5rdYbRxmwxVRtVTxrA=&amp;h=254&amp;w=313&amp;sz=14&amp;hl=en&amp;start=5&amp;zoom=1&amp;itbs=1&amp;tbnid=JJNp4e6BH-q9GM:&amp;tbnh=95&amp;tbnw=117&amp;prev=/images?q=msn+logo&amp;hl=en&amp;gbv=2&amp;tbm=isch&amp;ei=jwSwTcX0CcyxhAe70OyCBw" TargetMode="External"/><Relationship Id="rId10" Type="http://schemas.openxmlformats.org/officeDocument/2006/relationships/image" Target="../media/image11.jpeg"/><Relationship Id="rId19" Type="http://schemas.openxmlformats.org/officeDocument/2006/relationships/image" Target="../media/image16.png"/><Relationship Id="rId4" Type="http://schemas.openxmlformats.org/officeDocument/2006/relationships/image" Target="../media/image8.jpeg"/><Relationship Id="rId9" Type="http://schemas.openxmlformats.org/officeDocument/2006/relationships/hyperlink" Target="http://sl-charts.com/images/secondlife_logo.jpg" TargetMode="External"/><Relationship Id="rId14" Type="http://schemas.openxmlformats.org/officeDocument/2006/relationships/image" Target="../media/image13.jpeg"/></Relationships>
</file>

<file path=ppt/slides/_rels/slide2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fgmhelp@nspcc.org.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72B4C-9844-497F-AA45-3ADC68EAC1F4}"/>
              </a:ext>
            </a:extLst>
          </p:cNvPr>
          <p:cNvSpPr>
            <a:spLocks noGrp="1"/>
          </p:cNvSpPr>
          <p:nvPr>
            <p:ph type="ctrTitle"/>
          </p:nvPr>
        </p:nvSpPr>
        <p:spPr/>
        <p:txBody>
          <a:bodyPr/>
          <a:lstStyle/>
          <a:p>
            <a:r>
              <a:rPr lang="en-GB" dirty="0"/>
              <a:t>Community Development</a:t>
            </a:r>
          </a:p>
        </p:txBody>
      </p:sp>
      <p:sp>
        <p:nvSpPr>
          <p:cNvPr id="3" name="Subtitle 2">
            <a:extLst>
              <a:ext uri="{FF2B5EF4-FFF2-40B4-BE49-F238E27FC236}">
                <a16:creationId xmlns:a16="http://schemas.microsoft.com/office/drawing/2014/main" id="{961E0BDD-3F8B-4695-B2AB-C7456B8E4940}"/>
              </a:ext>
            </a:extLst>
          </p:cNvPr>
          <p:cNvSpPr>
            <a:spLocks noGrp="1"/>
          </p:cNvSpPr>
          <p:nvPr>
            <p:ph type="subTitle" idx="1"/>
          </p:nvPr>
        </p:nvSpPr>
        <p:spPr/>
        <p:txBody>
          <a:bodyPr/>
          <a:lstStyle/>
          <a:p>
            <a:r>
              <a:rPr lang="en-GB" dirty="0"/>
              <a:t>Health Campaigns</a:t>
            </a:r>
          </a:p>
        </p:txBody>
      </p:sp>
    </p:spTree>
    <p:extLst>
      <p:ext uri="{BB962C8B-B14F-4D97-AF65-F5344CB8AC3E}">
        <p14:creationId xmlns:p14="http://schemas.microsoft.com/office/powerpoint/2010/main" val="1710743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53A83-1406-410F-B0BE-2343707493CF}"/>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F0335DE9-B27F-43F1-91C0-8A5E035A3772}"/>
              </a:ext>
            </a:extLst>
          </p:cNvPr>
          <p:cNvSpPr>
            <a:spLocks noGrp="1"/>
          </p:cNvSpPr>
          <p:nvPr>
            <p:ph idx="1"/>
          </p:nvPr>
        </p:nvSpPr>
        <p:spPr/>
        <p:txBody>
          <a:bodyPr/>
          <a:lstStyle/>
          <a:p>
            <a:r>
              <a:rPr lang="en-GB" dirty="0"/>
              <a:t>Community </a:t>
            </a:r>
          </a:p>
          <a:p>
            <a:r>
              <a:rPr lang="en-GB" dirty="0"/>
              <a:t>Meanings </a:t>
            </a:r>
          </a:p>
          <a:p>
            <a:r>
              <a:rPr lang="en-GB" dirty="0"/>
              <a:t>Characteristics </a:t>
            </a:r>
          </a:p>
          <a:p>
            <a:r>
              <a:rPr lang="en-GB" dirty="0"/>
              <a:t>Current Community issues </a:t>
            </a:r>
          </a:p>
        </p:txBody>
      </p:sp>
    </p:spTree>
    <p:extLst>
      <p:ext uri="{BB962C8B-B14F-4D97-AF65-F5344CB8AC3E}">
        <p14:creationId xmlns:p14="http://schemas.microsoft.com/office/powerpoint/2010/main" val="2064268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360EA-C077-4F51-952F-6CF8CD05B16D}"/>
              </a:ext>
            </a:extLst>
          </p:cNvPr>
          <p:cNvSpPr>
            <a:spLocks noGrp="1"/>
          </p:cNvSpPr>
          <p:nvPr>
            <p:ph type="title"/>
          </p:nvPr>
        </p:nvSpPr>
        <p:spPr/>
        <p:txBody>
          <a:bodyPr/>
          <a:lstStyle/>
          <a:p>
            <a:r>
              <a:rPr lang="en-GB" dirty="0"/>
              <a:t>Community </a:t>
            </a:r>
          </a:p>
        </p:txBody>
      </p:sp>
      <p:sp>
        <p:nvSpPr>
          <p:cNvPr id="3" name="Content Placeholder 2">
            <a:extLst>
              <a:ext uri="{FF2B5EF4-FFF2-40B4-BE49-F238E27FC236}">
                <a16:creationId xmlns:a16="http://schemas.microsoft.com/office/drawing/2014/main" id="{60FEF3F7-3A38-45F2-9F57-91E9065C9363}"/>
              </a:ext>
            </a:extLst>
          </p:cNvPr>
          <p:cNvSpPr>
            <a:spLocks noGrp="1"/>
          </p:cNvSpPr>
          <p:nvPr>
            <p:ph idx="1"/>
          </p:nvPr>
        </p:nvSpPr>
        <p:spPr/>
        <p:txBody>
          <a:bodyPr/>
          <a:lstStyle/>
          <a:p>
            <a:r>
              <a:rPr lang="en-GB" dirty="0"/>
              <a:t>What communities do you belong to?</a:t>
            </a:r>
          </a:p>
          <a:p>
            <a:endParaRPr lang="en-GB" dirty="0"/>
          </a:p>
          <a:p>
            <a:r>
              <a:rPr lang="en-GB" dirty="0"/>
              <a:t>How do you know they are a community?</a:t>
            </a:r>
          </a:p>
          <a:p>
            <a:endParaRPr lang="en-GB" dirty="0"/>
          </a:p>
          <a:p>
            <a:r>
              <a:rPr lang="en-GB" dirty="0"/>
              <a:t>In groups write one sentence to describe a community </a:t>
            </a:r>
          </a:p>
        </p:txBody>
      </p:sp>
    </p:spTree>
    <p:extLst>
      <p:ext uri="{BB962C8B-B14F-4D97-AF65-F5344CB8AC3E}">
        <p14:creationId xmlns:p14="http://schemas.microsoft.com/office/powerpoint/2010/main" val="1874018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DA39C-67F0-4ADB-B1A2-585E5D801DF8}"/>
              </a:ext>
            </a:extLst>
          </p:cNvPr>
          <p:cNvSpPr>
            <a:spLocks noGrp="1"/>
          </p:cNvSpPr>
          <p:nvPr>
            <p:ph type="title"/>
          </p:nvPr>
        </p:nvSpPr>
        <p:spPr/>
        <p:txBody>
          <a:bodyPr/>
          <a:lstStyle/>
          <a:p>
            <a:r>
              <a:rPr lang="en-GB" dirty="0"/>
              <a:t>Definition </a:t>
            </a:r>
          </a:p>
        </p:txBody>
      </p:sp>
      <p:sp>
        <p:nvSpPr>
          <p:cNvPr id="3" name="Content Placeholder 2">
            <a:extLst>
              <a:ext uri="{FF2B5EF4-FFF2-40B4-BE49-F238E27FC236}">
                <a16:creationId xmlns:a16="http://schemas.microsoft.com/office/drawing/2014/main" id="{7CCD1769-39FA-43C7-B1FC-D750D4446039}"/>
              </a:ext>
            </a:extLst>
          </p:cNvPr>
          <p:cNvSpPr>
            <a:spLocks noGrp="1"/>
          </p:cNvSpPr>
          <p:nvPr>
            <p:ph idx="1"/>
          </p:nvPr>
        </p:nvSpPr>
        <p:spPr/>
        <p:txBody>
          <a:bodyPr/>
          <a:lstStyle/>
          <a:p>
            <a:r>
              <a:rPr lang="en-GB" dirty="0"/>
              <a:t>A group of people living in the same place or having a particular </a:t>
            </a:r>
            <a:r>
              <a:rPr lang="en-GB" b="1" dirty="0"/>
              <a:t>characteristic</a:t>
            </a:r>
            <a:r>
              <a:rPr lang="en-GB" dirty="0"/>
              <a:t> in common</a:t>
            </a:r>
          </a:p>
          <a:p>
            <a:r>
              <a:rPr lang="en-GB" dirty="0"/>
              <a:t> A particular </a:t>
            </a:r>
            <a:r>
              <a:rPr lang="en-GB" b="1" dirty="0"/>
              <a:t>area or place </a:t>
            </a:r>
            <a:r>
              <a:rPr lang="en-GB" dirty="0"/>
              <a:t>considered together with its inhabitants</a:t>
            </a:r>
          </a:p>
          <a:p>
            <a:endParaRPr lang="en-GB" dirty="0"/>
          </a:p>
        </p:txBody>
      </p:sp>
    </p:spTree>
    <p:extLst>
      <p:ext uri="{BB962C8B-B14F-4D97-AF65-F5344CB8AC3E}">
        <p14:creationId xmlns:p14="http://schemas.microsoft.com/office/powerpoint/2010/main" val="615414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8E736-BB87-4446-A304-6D7683A687E3}"/>
              </a:ext>
            </a:extLst>
          </p:cNvPr>
          <p:cNvSpPr>
            <a:spLocks noGrp="1"/>
          </p:cNvSpPr>
          <p:nvPr>
            <p:ph type="title"/>
          </p:nvPr>
        </p:nvSpPr>
        <p:spPr/>
        <p:txBody>
          <a:bodyPr/>
          <a:lstStyle/>
          <a:p>
            <a:r>
              <a:rPr lang="en-GB" dirty="0"/>
              <a:t>Characteristics </a:t>
            </a:r>
          </a:p>
        </p:txBody>
      </p:sp>
      <p:sp>
        <p:nvSpPr>
          <p:cNvPr id="3" name="Content Placeholder 2">
            <a:extLst>
              <a:ext uri="{FF2B5EF4-FFF2-40B4-BE49-F238E27FC236}">
                <a16:creationId xmlns:a16="http://schemas.microsoft.com/office/drawing/2014/main" id="{6EC52DE7-DE28-402B-B6AB-3C3978506D45}"/>
              </a:ext>
            </a:extLst>
          </p:cNvPr>
          <p:cNvSpPr>
            <a:spLocks noGrp="1"/>
          </p:cNvSpPr>
          <p:nvPr>
            <p:ph idx="1"/>
          </p:nvPr>
        </p:nvSpPr>
        <p:spPr/>
        <p:txBody>
          <a:bodyPr/>
          <a:lstStyle/>
          <a:p>
            <a:r>
              <a:rPr lang="en-GB" dirty="0"/>
              <a:t>How many of the 9 protected characteristics can you name?</a:t>
            </a:r>
          </a:p>
        </p:txBody>
      </p:sp>
    </p:spTree>
    <p:extLst>
      <p:ext uri="{BB962C8B-B14F-4D97-AF65-F5344CB8AC3E}">
        <p14:creationId xmlns:p14="http://schemas.microsoft.com/office/powerpoint/2010/main" val="2415027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52BA2-93DF-4C6F-923B-48471EDA4D21}"/>
              </a:ext>
            </a:extLst>
          </p:cNvPr>
          <p:cNvSpPr>
            <a:spLocks noGrp="1"/>
          </p:cNvSpPr>
          <p:nvPr>
            <p:ph type="title"/>
          </p:nvPr>
        </p:nvSpPr>
        <p:spPr/>
        <p:txBody>
          <a:bodyPr/>
          <a:lstStyle/>
          <a:p>
            <a:r>
              <a:rPr lang="en-GB" dirty="0"/>
              <a:t>Equalities Act 2010</a:t>
            </a:r>
          </a:p>
        </p:txBody>
      </p:sp>
      <p:sp>
        <p:nvSpPr>
          <p:cNvPr id="3" name="Content Placeholder 2">
            <a:extLst>
              <a:ext uri="{FF2B5EF4-FFF2-40B4-BE49-F238E27FC236}">
                <a16:creationId xmlns:a16="http://schemas.microsoft.com/office/drawing/2014/main" id="{5F6F357C-9843-4CBA-A84F-560EFC26E50E}"/>
              </a:ext>
            </a:extLst>
          </p:cNvPr>
          <p:cNvSpPr>
            <a:spLocks noGrp="1"/>
          </p:cNvSpPr>
          <p:nvPr>
            <p:ph idx="1"/>
          </p:nvPr>
        </p:nvSpPr>
        <p:spPr/>
        <p:txBody>
          <a:bodyPr>
            <a:normAutofit/>
          </a:bodyPr>
          <a:lstStyle/>
          <a:p>
            <a:r>
              <a:rPr lang="en-GB" dirty="0"/>
              <a:t>Age</a:t>
            </a:r>
          </a:p>
          <a:p>
            <a:r>
              <a:rPr lang="en-GB" dirty="0"/>
              <a:t>Disability</a:t>
            </a:r>
          </a:p>
          <a:p>
            <a:r>
              <a:rPr lang="en-GB" dirty="0"/>
              <a:t>Gender reassignment</a:t>
            </a:r>
          </a:p>
          <a:p>
            <a:r>
              <a:rPr lang="en-GB" dirty="0"/>
              <a:t>Marriage and civil partnership</a:t>
            </a:r>
          </a:p>
          <a:p>
            <a:r>
              <a:rPr lang="en-GB" dirty="0"/>
              <a:t>Pregnancy and maternity</a:t>
            </a:r>
          </a:p>
          <a:p>
            <a:r>
              <a:rPr lang="en-GB" dirty="0"/>
              <a:t>Race</a:t>
            </a:r>
          </a:p>
          <a:p>
            <a:r>
              <a:rPr lang="en-GB" dirty="0"/>
              <a:t>Religion and belief</a:t>
            </a:r>
          </a:p>
          <a:p>
            <a:r>
              <a:rPr lang="en-GB" dirty="0"/>
              <a:t>Sex</a:t>
            </a:r>
          </a:p>
          <a:p>
            <a:r>
              <a:rPr lang="en-GB" dirty="0"/>
              <a:t>Sexual orientation</a:t>
            </a:r>
          </a:p>
          <a:p>
            <a:endParaRPr lang="en-GB" dirty="0"/>
          </a:p>
        </p:txBody>
      </p:sp>
    </p:spTree>
    <p:extLst>
      <p:ext uri="{BB962C8B-B14F-4D97-AF65-F5344CB8AC3E}">
        <p14:creationId xmlns:p14="http://schemas.microsoft.com/office/powerpoint/2010/main" val="3426933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2ED0E-A32D-4544-B04C-4802EE8A9845}"/>
              </a:ext>
            </a:extLst>
          </p:cNvPr>
          <p:cNvSpPr>
            <a:spLocks noGrp="1"/>
          </p:cNvSpPr>
          <p:nvPr>
            <p:ph type="title"/>
          </p:nvPr>
        </p:nvSpPr>
        <p:spPr/>
        <p:txBody>
          <a:bodyPr/>
          <a:lstStyle/>
          <a:p>
            <a:r>
              <a:rPr lang="en-GB" dirty="0"/>
              <a:t>Differences </a:t>
            </a:r>
          </a:p>
        </p:txBody>
      </p:sp>
      <p:sp>
        <p:nvSpPr>
          <p:cNvPr id="3" name="Content Placeholder 2">
            <a:extLst>
              <a:ext uri="{FF2B5EF4-FFF2-40B4-BE49-F238E27FC236}">
                <a16:creationId xmlns:a16="http://schemas.microsoft.com/office/drawing/2014/main" id="{FF2925E9-2411-4CE8-B2D4-3D5ED5CAFC0D}"/>
              </a:ext>
            </a:extLst>
          </p:cNvPr>
          <p:cNvSpPr>
            <a:spLocks noGrp="1"/>
          </p:cNvSpPr>
          <p:nvPr>
            <p:ph idx="1"/>
          </p:nvPr>
        </p:nvSpPr>
        <p:spPr/>
        <p:txBody>
          <a:bodyPr/>
          <a:lstStyle/>
          <a:p>
            <a:r>
              <a:rPr lang="en-GB" dirty="0"/>
              <a:t>Race</a:t>
            </a:r>
          </a:p>
          <a:p>
            <a:r>
              <a:rPr lang="en-GB" dirty="0"/>
              <a:t>Ethnicity </a:t>
            </a:r>
          </a:p>
          <a:p>
            <a:r>
              <a:rPr lang="en-GB" dirty="0"/>
              <a:t>Culture </a:t>
            </a:r>
          </a:p>
          <a:p>
            <a:r>
              <a:rPr lang="en-GB" dirty="0"/>
              <a:t>Community </a:t>
            </a:r>
          </a:p>
          <a:p>
            <a:endParaRPr lang="en-GB" dirty="0"/>
          </a:p>
          <a:p>
            <a:r>
              <a:rPr lang="en-GB" dirty="0"/>
              <a:t>How could you tell ...?</a:t>
            </a:r>
          </a:p>
        </p:txBody>
      </p:sp>
    </p:spTree>
    <p:extLst>
      <p:ext uri="{BB962C8B-B14F-4D97-AF65-F5344CB8AC3E}">
        <p14:creationId xmlns:p14="http://schemas.microsoft.com/office/powerpoint/2010/main" val="1748678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3CBD3-CE23-44FD-8FE7-E800EF713B2F}"/>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38240D7D-C824-4854-BAEF-2CDD259D0694}"/>
              </a:ext>
            </a:extLst>
          </p:cNvPr>
          <p:cNvSpPr>
            <a:spLocks noGrp="1"/>
          </p:cNvSpPr>
          <p:nvPr>
            <p:ph idx="1"/>
          </p:nvPr>
        </p:nvSpPr>
        <p:spPr/>
        <p:txBody>
          <a:bodyPr/>
          <a:lstStyle/>
          <a:p>
            <a:r>
              <a:rPr lang="en-GB" dirty="0"/>
              <a:t>Race – biological only (DNA / genetics)</a:t>
            </a:r>
          </a:p>
          <a:p>
            <a:r>
              <a:rPr lang="en-GB" dirty="0"/>
              <a:t>Ethnicity – Categorisation of races and cultures </a:t>
            </a:r>
          </a:p>
          <a:p>
            <a:r>
              <a:rPr lang="en-GB" dirty="0"/>
              <a:t>Culture - beliefs, social norms, and material traits of a racial, religious, or social group, macro</a:t>
            </a:r>
          </a:p>
          <a:p>
            <a:r>
              <a:rPr lang="en-GB" dirty="0"/>
              <a:t>Community – interests, geography, one or few shared characteristic, micro</a:t>
            </a:r>
          </a:p>
        </p:txBody>
      </p:sp>
    </p:spTree>
    <p:extLst>
      <p:ext uri="{BB962C8B-B14F-4D97-AF65-F5344CB8AC3E}">
        <p14:creationId xmlns:p14="http://schemas.microsoft.com/office/powerpoint/2010/main" val="3224011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906B7-6979-4F2B-ADCA-26EC9026D5DA}"/>
              </a:ext>
            </a:extLst>
          </p:cNvPr>
          <p:cNvSpPr>
            <a:spLocks noGrp="1"/>
          </p:cNvSpPr>
          <p:nvPr>
            <p:ph type="title"/>
          </p:nvPr>
        </p:nvSpPr>
        <p:spPr/>
        <p:txBody>
          <a:bodyPr/>
          <a:lstStyle/>
          <a:p>
            <a:r>
              <a:rPr lang="en-GB" dirty="0"/>
              <a:t>Your aim </a:t>
            </a:r>
          </a:p>
        </p:txBody>
      </p:sp>
      <p:sp>
        <p:nvSpPr>
          <p:cNvPr id="3" name="Content Placeholder 2">
            <a:extLst>
              <a:ext uri="{FF2B5EF4-FFF2-40B4-BE49-F238E27FC236}">
                <a16:creationId xmlns:a16="http://schemas.microsoft.com/office/drawing/2014/main" id="{1D6566B2-BBA4-4671-9640-611895254E1B}"/>
              </a:ext>
            </a:extLst>
          </p:cNvPr>
          <p:cNvSpPr>
            <a:spLocks noGrp="1"/>
          </p:cNvSpPr>
          <p:nvPr>
            <p:ph idx="1"/>
          </p:nvPr>
        </p:nvSpPr>
        <p:spPr/>
        <p:txBody>
          <a:bodyPr/>
          <a:lstStyle/>
          <a:p>
            <a:r>
              <a:rPr lang="en-GB" dirty="0"/>
              <a:t>To create an event which raises awareness of an issue within THIS community</a:t>
            </a:r>
          </a:p>
          <a:p>
            <a:r>
              <a:rPr lang="en-GB" dirty="0"/>
              <a:t>Linked to a vulnerable community group</a:t>
            </a:r>
          </a:p>
          <a:p>
            <a:r>
              <a:rPr lang="en-GB" dirty="0"/>
              <a:t>A specific disorder or disability </a:t>
            </a:r>
          </a:p>
          <a:p>
            <a:r>
              <a:rPr lang="en-GB" dirty="0"/>
              <a:t>A geographically Swansea based problem </a:t>
            </a:r>
          </a:p>
          <a:p>
            <a:endParaRPr lang="en-GB" dirty="0"/>
          </a:p>
          <a:p>
            <a:endParaRPr lang="en-GB" dirty="0"/>
          </a:p>
          <a:p>
            <a:r>
              <a:rPr lang="en-GB" dirty="0"/>
              <a:t>Ideas? </a:t>
            </a:r>
          </a:p>
        </p:txBody>
      </p:sp>
    </p:spTree>
    <p:extLst>
      <p:ext uri="{BB962C8B-B14F-4D97-AF65-F5344CB8AC3E}">
        <p14:creationId xmlns:p14="http://schemas.microsoft.com/office/powerpoint/2010/main" val="1231307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2E685-24EF-4F2B-B680-4EE76172C3AE}"/>
              </a:ext>
            </a:extLst>
          </p:cNvPr>
          <p:cNvSpPr>
            <a:spLocks noGrp="1"/>
          </p:cNvSpPr>
          <p:nvPr>
            <p:ph type="title"/>
          </p:nvPr>
        </p:nvSpPr>
        <p:spPr/>
        <p:txBody>
          <a:bodyPr/>
          <a:lstStyle/>
          <a:p>
            <a:r>
              <a:rPr lang="en-GB" dirty="0"/>
              <a:t>Vulnerable Community: </a:t>
            </a:r>
            <a:br>
              <a:rPr lang="en-GB" dirty="0"/>
            </a:br>
            <a:r>
              <a:rPr lang="en-GB" dirty="0"/>
              <a:t>Swansea and West Wales </a:t>
            </a:r>
          </a:p>
        </p:txBody>
      </p:sp>
      <p:sp>
        <p:nvSpPr>
          <p:cNvPr id="3" name="Content Placeholder 2">
            <a:extLst>
              <a:ext uri="{FF2B5EF4-FFF2-40B4-BE49-F238E27FC236}">
                <a16:creationId xmlns:a16="http://schemas.microsoft.com/office/drawing/2014/main" id="{7B8D3010-284E-407B-88E1-DBF0E39552E7}"/>
              </a:ext>
            </a:extLst>
          </p:cNvPr>
          <p:cNvSpPr>
            <a:spLocks noGrp="1"/>
          </p:cNvSpPr>
          <p:nvPr>
            <p:ph idx="1"/>
          </p:nvPr>
        </p:nvSpPr>
        <p:spPr/>
        <p:txBody>
          <a:bodyPr>
            <a:normAutofit fontScale="70000" lnSpcReduction="20000"/>
          </a:bodyPr>
          <a:lstStyle/>
          <a:p>
            <a:r>
              <a:rPr lang="en-GB" dirty="0"/>
              <a:t>Children and young people / Older person </a:t>
            </a:r>
          </a:p>
          <a:p>
            <a:r>
              <a:rPr lang="en-GB" dirty="0"/>
              <a:t>Women</a:t>
            </a:r>
          </a:p>
          <a:p>
            <a:r>
              <a:rPr lang="en-GB" dirty="0"/>
              <a:t>Disabilities (behavioural, mental, physical)</a:t>
            </a:r>
          </a:p>
          <a:p>
            <a:r>
              <a:rPr lang="en-GB" dirty="0"/>
              <a:t>Ethnic minorities</a:t>
            </a:r>
          </a:p>
          <a:p>
            <a:r>
              <a:rPr lang="en-GB" dirty="0"/>
              <a:t>Travellers</a:t>
            </a:r>
          </a:p>
          <a:p>
            <a:r>
              <a:rPr lang="en-GB" dirty="0"/>
              <a:t>Prisoners</a:t>
            </a:r>
          </a:p>
          <a:p>
            <a:r>
              <a:rPr lang="en-GB" dirty="0"/>
              <a:t>Health care service users</a:t>
            </a:r>
          </a:p>
          <a:p>
            <a:r>
              <a:rPr lang="en-GB" dirty="0"/>
              <a:t>Unemployed/NEETS</a:t>
            </a:r>
          </a:p>
          <a:p>
            <a:r>
              <a:rPr lang="en-GB" dirty="0"/>
              <a:t>Homeless</a:t>
            </a:r>
          </a:p>
          <a:p>
            <a:r>
              <a:rPr lang="en-GB" dirty="0"/>
              <a:t>Rurally isolated</a:t>
            </a:r>
          </a:p>
          <a:p>
            <a:r>
              <a:rPr lang="en-GB" dirty="0"/>
              <a:t>Deprived </a:t>
            </a:r>
          </a:p>
          <a:p>
            <a:r>
              <a:rPr lang="en-GB" dirty="0">
                <a:effectLst/>
              </a:rPr>
              <a:t>Drugs </a:t>
            </a:r>
          </a:p>
          <a:p>
            <a:endParaRPr lang="en-GB" dirty="0"/>
          </a:p>
        </p:txBody>
      </p:sp>
    </p:spTree>
    <p:extLst>
      <p:ext uri="{BB962C8B-B14F-4D97-AF65-F5344CB8AC3E}">
        <p14:creationId xmlns:p14="http://schemas.microsoft.com/office/powerpoint/2010/main" val="3511717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0471FF9-E866-4607-8729-96D1CA7D408B}"/>
              </a:ext>
            </a:extLst>
          </p:cNvPr>
          <p:cNvSpPr>
            <a:spLocks noGrp="1"/>
          </p:cNvSpPr>
          <p:nvPr>
            <p:ph type="ctrTitle"/>
          </p:nvPr>
        </p:nvSpPr>
        <p:spPr/>
        <p:txBody>
          <a:bodyPr/>
          <a:lstStyle/>
          <a:p>
            <a:r>
              <a:rPr lang="en-GB" dirty="0"/>
              <a:t>Current Community Issues</a:t>
            </a:r>
          </a:p>
        </p:txBody>
      </p:sp>
      <p:sp>
        <p:nvSpPr>
          <p:cNvPr id="2" name="Subtitle 1">
            <a:extLst>
              <a:ext uri="{FF2B5EF4-FFF2-40B4-BE49-F238E27FC236}">
                <a16:creationId xmlns:a16="http://schemas.microsoft.com/office/drawing/2014/main" id="{468FCA4B-7B3A-4012-89AD-2632ABC55962}"/>
              </a:ext>
            </a:extLst>
          </p:cNvPr>
          <p:cNvSpPr>
            <a:spLocks noGrp="1"/>
          </p:cNvSpPr>
          <p:nvPr>
            <p:ph type="subTitle" idx="1"/>
          </p:nvPr>
        </p:nvSpPr>
        <p:spPr/>
        <p:txBody>
          <a:bodyPr/>
          <a:lstStyle/>
          <a:p>
            <a:r>
              <a:rPr lang="en-GB" dirty="0"/>
              <a:t>Raising awareness of issues on the welsh government agenda </a:t>
            </a:r>
          </a:p>
        </p:txBody>
      </p:sp>
    </p:spTree>
    <p:extLst>
      <p:ext uri="{BB962C8B-B14F-4D97-AF65-F5344CB8AC3E}">
        <p14:creationId xmlns:p14="http://schemas.microsoft.com/office/powerpoint/2010/main" val="3042974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3048000" y="1268760"/>
          <a:ext cx="6096000" cy="41922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640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Verdana" pitchFamily="34" charset="0"/>
                <a:ea typeface="Verdana" pitchFamily="34" charset="0"/>
                <a:cs typeface="Verdana" pitchFamily="34" charset="0"/>
              </a:rPr>
              <a:t>What are ACEs?</a:t>
            </a:r>
          </a:p>
        </p:txBody>
      </p:sp>
      <p:sp>
        <p:nvSpPr>
          <p:cNvPr id="3" name="Content Placeholder 2"/>
          <p:cNvSpPr>
            <a:spLocks noGrp="1"/>
          </p:cNvSpPr>
          <p:nvPr>
            <p:ph idx="1"/>
          </p:nvPr>
        </p:nvSpPr>
        <p:spPr/>
        <p:txBody>
          <a:bodyPr>
            <a:normAutofit/>
          </a:bodyPr>
          <a:lstStyle/>
          <a:p>
            <a:r>
              <a:rPr lang="en-GB" dirty="0">
                <a:latin typeface="Verdana" pitchFamily="34" charset="0"/>
                <a:ea typeface="Verdana" pitchFamily="34" charset="0"/>
                <a:cs typeface="Verdana" pitchFamily="34" charset="0"/>
              </a:rPr>
              <a:t>ACEs are stressful experiences occurring during childhood that directly harm a child</a:t>
            </a:r>
          </a:p>
          <a:p>
            <a:r>
              <a:rPr lang="en-GB" dirty="0">
                <a:latin typeface="Verdana" pitchFamily="34" charset="0"/>
                <a:ea typeface="Verdana" pitchFamily="34" charset="0"/>
                <a:cs typeface="Verdana" pitchFamily="34" charset="0"/>
              </a:rPr>
              <a:t>Any stressful experience which affects the environment in which they live</a:t>
            </a:r>
            <a:endParaRPr lang="en-GB" dirty="0"/>
          </a:p>
        </p:txBody>
      </p:sp>
    </p:spTree>
    <p:extLst>
      <p:ext uri="{BB962C8B-B14F-4D97-AF65-F5344CB8AC3E}">
        <p14:creationId xmlns:p14="http://schemas.microsoft.com/office/powerpoint/2010/main" val="172006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ACE 1.png"/>
          <p:cNvPicPr>
            <a:picLocks noChangeAspect="1"/>
          </p:cNvPicPr>
          <p:nvPr/>
        </p:nvPicPr>
        <p:blipFill>
          <a:blip r:embed="rId3" cstate="print"/>
          <a:srcRect/>
          <a:stretch>
            <a:fillRect/>
          </a:stretch>
        </p:blipFill>
        <p:spPr bwMode="auto">
          <a:xfrm>
            <a:off x="2063552" y="1556793"/>
            <a:ext cx="2316896" cy="3519691"/>
          </a:xfrm>
          <a:prstGeom prst="rect">
            <a:avLst/>
          </a:prstGeom>
          <a:noFill/>
          <a:ln w="9525">
            <a:noFill/>
            <a:miter lim="800000"/>
            <a:headEnd/>
            <a:tailEnd/>
          </a:ln>
        </p:spPr>
      </p:pic>
      <p:pic>
        <p:nvPicPr>
          <p:cNvPr id="14339" name="Picture 4" descr="ACE2.png"/>
          <p:cNvPicPr>
            <a:picLocks noChangeAspect="1"/>
          </p:cNvPicPr>
          <p:nvPr/>
        </p:nvPicPr>
        <p:blipFill>
          <a:blip r:embed="rId4" cstate="print"/>
          <a:srcRect/>
          <a:stretch>
            <a:fillRect/>
          </a:stretch>
        </p:blipFill>
        <p:spPr bwMode="auto">
          <a:xfrm>
            <a:off x="4655841" y="2276873"/>
            <a:ext cx="2323687" cy="3488021"/>
          </a:xfrm>
          <a:prstGeom prst="rect">
            <a:avLst/>
          </a:prstGeom>
          <a:noFill/>
          <a:ln w="9525">
            <a:noFill/>
            <a:miter lim="800000"/>
            <a:headEnd/>
            <a:tailEnd/>
          </a:ln>
        </p:spPr>
      </p:pic>
      <p:pic>
        <p:nvPicPr>
          <p:cNvPr id="14340" name="Picture 5" descr="ACE3.jpg"/>
          <p:cNvPicPr>
            <a:picLocks noChangeAspect="1"/>
          </p:cNvPicPr>
          <p:nvPr/>
        </p:nvPicPr>
        <p:blipFill>
          <a:blip r:embed="rId5" cstate="print"/>
          <a:srcRect/>
          <a:stretch>
            <a:fillRect/>
          </a:stretch>
        </p:blipFill>
        <p:spPr bwMode="auto">
          <a:xfrm>
            <a:off x="7680176" y="2996952"/>
            <a:ext cx="2278870" cy="3333990"/>
          </a:xfrm>
          <a:prstGeom prst="rect">
            <a:avLst/>
          </a:prstGeom>
          <a:noFill/>
          <a:ln w="9525">
            <a:noFill/>
            <a:miter lim="800000"/>
            <a:headEnd/>
            <a:tailEnd/>
          </a:ln>
        </p:spPr>
      </p:pic>
      <p:sp>
        <p:nvSpPr>
          <p:cNvPr id="5" name="Title 4"/>
          <p:cNvSpPr>
            <a:spLocks noGrp="1"/>
          </p:cNvSpPr>
          <p:nvPr>
            <p:ph type="title"/>
          </p:nvPr>
        </p:nvSpPr>
        <p:spPr>
          <a:xfrm>
            <a:off x="1825752" y="0"/>
            <a:ext cx="8534400" cy="1268760"/>
          </a:xfrm>
        </p:spPr>
        <p:txBody>
          <a:bodyPr>
            <a:noAutofit/>
          </a:bodyPr>
          <a:lstStyle/>
          <a:p>
            <a:r>
              <a:rPr lang="en-GB" sz="3600" dirty="0">
                <a:latin typeface="Verdana" pitchFamily="34" charset="0"/>
                <a:ea typeface="Verdana" pitchFamily="34" charset="0"/>
                <a:cs typeface="Verdana" pitchFamily="34" charset="0"/>
              </a:rPr>
              <a:t>Adverse Childhood Experiences (ACEs)</a:t>
            </a:r>
          </a:p>
        </p:txBody>
      </p:sp>
    </p:spTree>
    <p:extLst>
      <p:ext uri="{BB962C8B-B14F-4D97-AF65-F5344CB8AC3E}">
        <p14:creationId xmlns:p14="http://schemas.microsoft.com/office/powerpoint/2010/main" val="232180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968096" y="260648"/>
            <a:ext cx="8014071" cy="792088"/>
          </a:xfrm>
        </p:spPr>
        <p:txBody>
          <a:bodyPr vert="horz" lIns="80165" tIns="40083" rIns="80165" bIns="40083" rtlCol="0" anchor="ctr">
            <a:normAutofit/>
          </a:bodyPr>
          <a:lstStyle/>
          <a:p>
            <a:pPr algn="ctr" eaLnBrk="1" hangingPunct="1"/>
            <a:r>
              <a:rPr lang="en-GB" sz="3700" dirty="0"/>
              <a:t> </a:t>
            </a:r>
            <a:r>
              <a:rPr lang="en-GB" sz="3600" dirty="0">
                <a:latin typeface="Verdana" pitchFamily="34" charset="0"/>
                <a:ea typeface="Verdana" pitchFamily="34" charset="0"/>
                <a:cs typeface="Verdana" pitchFamily="34" charset="0"/>
              </a:rPr>
              <a:t>Domestic Abuse </a:t>
            </a:r>
          </a:p>
        </p:txBody>
      </p:sp>
      <p:sp>
        <p:nvSpPr>
          <p:cNvPr id="45059" name="Rectangle 3"/>
          <p:cNvSpPr>
            <a:spLocks noGrp="1" noChangeArrowheads="1"/>
          </p:cNvSpPr>
          <p:nvPr>
            <p:ph idx="1"/>
          </p:nvPr>
        </p:nvSpPr>
        <p:spPr>
          <a:xfrm>
            <a:off x="1053092" y="1800664"/>
            <a:ext cx="9844077" cy="4612138"/>
          </a:xfrm>
        </p:spPr>
        <p:txBody>
          <a:bodyPr vert="horz" lIns="80165" tIns="40083" rIns="80165" bIns="40083" rtlCol="0">
            <a:normAutofit fontScale="92500"/>
          </a:bodyPr>
          <a:lstStyle/>
          <a:p>
            <a:pPr eaLnBrk="1" hangingPunct="1">
              <a:buFontTx/>
              <a:buNone/>
            </a:pPr>
            <a:r>
              <a:rPr lang="en-GB" sz="2000" dirty="0">
                <a:latin typeface="Verdana" pitchFamily="34" charset="0"/>
                <a:ea typeface="Verdana" pitchFamily="34" charset="0"/>
                <a:cs typeface="Verdana" pitchFamily="34" charset="0"/>
              </a:rPr>
              <a:t>Domestic abuse is defined by the Home Office as: </a:t>
            </a:r>
          </a:p>
          <a:p>
            <a:pPr eaLnBrk="1" hangingPunct="1">
              <a:buFontTx/>
              <a:buNone/>
            </a:pPr>
            <a:r>
              <a:rPr lang="en-GB" sz="2000" b="1" dirty="0">
                <a:latin typeface="Verdana" pitchFamily="34" charset="0"/>
                <a:ea typeface="Verdana" pitchFamily="34" charset="0"/>
                <a:cs typeface="Verdana" pitchFamily="34" charset="0"/>
              </a:rPr>
              <a:t>  ‘</a:t>
            </a:r>
            <a:r>
              <a:rPr lang="en-GB" sz="2000" dirty="0">
                <a:latin typeface="Verdana" pitchFamily="34" charset="0"/>
                <a:ea typeface="Verdana" pitchFamily="34" charset="0"/>
                <a:cs typeface="Verdana" pitchFamily="34" charset="0"/>
              </a:rPr>
              <a:t>Any incident of threatening behaviour, violence or abuse (psychological, physical, sexual, financial or emotional) between adults who are or have been intimate partners or family members, regardless of gender or sexuality‘. </a:t>
            </a:r>
          </a:p>
          <a:p>
            <a:pPr eaLnBrk="1" hangingPunct="1">
              <a:buFontTx/>
              <a:buNone/>
            </a:pPr>
            <a:endParaRPr lang="en-GB" sz="2000" dirty="0">
              <a:latin typeface="Verdana" pitchFamily="34" charset="0"/>
              <a:ea typeface="Verdana" pitchFamily="34" charset="0"/>
              <a:cs typeface="Verdana" pitchFamily="34" charset="0"/>
            </a:endParaRPr>
          </a:p>
          <a:p>
            <a:pPr eaLnBrk="1" hangingPunct="1">
              <a:buFontTx/>
              <a:buNone/>
            </a:pPr>
            <a:r>
              <a:rPr lang="en-GB" sz="2000" dirty="0">
                <a:latin typeface="Verdana" pitchFamily="34" charset="0"/>
                <a:ea typeface="Verdana" pitchFamily="34" charset="0"/>
                <a:cs typeface="Verdana" pitchFamily="34" charset="0"/>
              </a:rPr>
              <a:t>The main characteristic of domestic abuse is that the behaviour is intentional and is calculated to exercise power and control within a relationship. </a:t>
            </a:r>
          </a:p>
          <a:p>
            <a:pPr eaLnBrk="1" hangingPunct="1">
              <a:buFontTx/>
              <a:buNone/>
            </a:pPr>
            <a:endParaRPr lang="en-GB" sz="2000" dirty="0">
              <a:latin typeface="Verdana" pitchFamily="34" charset="0"/>
              <a:ea typeface="Verdana" pitchFamily="34" charset="0"/>
              <a:cs typeface="Verdana" pitchFamily="34" charset="0"/>
            </a:endParaRPr>
          </a:p>
          <a:p>
            <a:pPr eaLnBrk="1" hangingPunct="1">
              <a:buFontTx/>
              <a:buNone/>
            </a:pPr>
            <a:r>
              <a:rPr lang="en-GB" sz="2000" dirty="0">
                <a:latin typeface="Verdana" pitchFamily="34" charset="0"/>
                <a:ea typeface="Verdana" pitchFamily="34" charset="0"/>
                <a:cs typeface="Verdana" pitchFamily="34" charset="0"/>
              </a:rPr>
              <a:t>Domestic abuse occurs across society regardless of age, gender, race, sexuality, wealth and geography.  </a:t>
            </a:r>
          </a:p>
          <a:p>
            <a:pPr eaLnBrk="1" hangingPunct="1">
              <a:buFontTx/>
              <a:buNone/>
            </a:pPr>
            <a:endParaRPr lang="en-GB" sz="2000" dirty="0">
              <a:latin typeface="Verdana" pitchFamily="34" charset="0"/>
              <a:ea typeface="Verdana" pitchFamily="34" charset="0"/>
              <a:cs typeface="Verdana" pitchFamily="34" charset="0"/>
            </a:endParaRPr>
          </a:p>
          <a:p>
            <a:pPr eaLnBrk="1" hangingPunct="1">
              <a:buFontTx/>
              <a:buNone/>
            </a:pPr>
            <a:r>
              <a:rPr lang="en-GB" sz="2000" dirty="0">
                <a:latin typeface="Verdana" pitchFamily="34" charset="0"/>
                <a:ea typeface="Verdana" pitchFamily="34" charset="0"/>
                <a:cs typeface="Verdana" pitchFamily="34" charset="0"/>
              </a:rPr>
              <a:t>Coercive control has now been categorised as a form of domestic abuse</a:t>
            </a:r>
          </a:p>
        </p:txBody>
      </p:sp>
    </p:spTree>
    <p:extLst>
      <p:ext uri="{BB962C8B-B14F-4D97-AF65-F5344CB8AC3E}">
        <p14:creationId xmlns:p14="http://schemas.microsoft.com/office/powerpoint/2010/main" val="3894345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2215268" y="0"/>
            <a:ext cx="7766899" cy="947222"/>
          </a:xfrm>
        </p:spPr>
        <p:txBody>
          <a:bodyPr vert="horz" lIns="80165" tIns="40083" rIns="80165" bIns="40083" rtlCol="0" anchor="ctr">
            <a:normAutofit/>
          </a:bodyPr>
          <a:lstStyle/>
          <a:p>
            <a:pPr algn="ctr"/>
            <a:r>
              <a:rPr lang="en-GB" sz="3200" dirty="0">
                <a:latin typeface="Verdana" pitchFamily="34" charset="0"/>
                <a:ea typeface="Verdana" pitchFamily="34" charset="0"/>
                <a:cs typeface="Verdana" pitchFamily="34" charset="0"/>
              </a:rPr>
              <a:t>Radicalisation</a:t>
            </a:r>
          </a:p>
        </p:txBody>
      </p:sp>
      <p:sp>
        <p:nvSpPr>
          <p:cNvPr id="55299" name="Content Placeholder 2"/>
          <p:cNvSpPr>
            <a:spLocks noGrp="1"/>
          </p:cNvSpPr>
          <p:nvPr>
            <p:ph idx="1"/>
          </p:nvPr>
        </p:nvSpPr>
        <p:spPr>
          <a:xfrm>
            <a:off x="1775520" y="1916832"/>
            <a:ext cx="8568952" cy="4392488"/>
          </a:xfrm>
        </p:spPr>
        <p:txBody>
          <a:bodyPr vert="horz" lIns="80165" tIns="40083" rIns="80165" bIns="40083" rtlCol="0">
            <a:normAutofit fontScale="85000" lnSpcReduction="20000"/>
          </a:bodyPr>
          <a:lstStyle/>
          <a:p>
            <a:pPr>
              <a:buNone/>
            </a:pPr>
            <a:r>
              <a:rPr lang="en-GB" sz="2100" dirty="0"/>
              <a:t> </a:t>
            </a:r>
            <a:r>
              <a:rPr lang="en-GB" sz="2000" b="1" dirty="0">
                <a:latin typeface="Verdana" pitchFamily="34" charset="0"/>
                <a:ea typeface="Verdana" pitchFamily="34" charset="0"/>
                <a:cs typeface="Verdana" pitchFamily="34" charset="0"/>
              </a:rPr>
              <a:t>Prevent</a:t>
            </a:r>
            <a:r>
              <a:rPr lang="en-GB" sz="2000" dirty="0">
                <a:latin typeface="Verdana" pitchFamily="34" charset="0"/>
                <a:ea typeface="Verdana" pitchFamily="34" charset="0"/>
                <a:cs typeface="Verdana" pitchFamily="34" charset="0"/>
              </a:rPr>
              <a:t> is part of the UK’s counter-terrorism strategy, preventing people from becoming involved in or supporting terrorism </a:t>
            </a:r>
          </a:p>
          <a:p>
            <a:pPr>
              <a:buNone/>
            </a:pPr>
            <a:endParaRPr lang="en-GB" sz="2000" dirty="0">
              <a:latin typeface="Verdana" pitchFamily="34" charset="0"/>
              <a:ea typeface="Verdana" pitchFamily="34" charset="0"/>
              <a:cs typeface="Verdana" pitchFamily="34" charset="0"/>
            </a:endParaRPr>
          </a:p>
          <a:p>
            <a:pPr>
              <a:buNone/>
            </a:pPr>
            <a:r>
              <a:rPr lang="en-GB" sz="2000" dirty="0">
                <a:latin typeface="Verdana" pitchFamily="34" charset="0"/>
                <a:ea typeface="Verdana" pitchFamily="34" charset="0"/>
                <a:cs typeface="Verdana" pitchFamily="34" charset="0"/>
              </a:rPr>
              <a:t>Section 26 of the Counter-terrorism and Security Act 2015 places a duty on certain bodies (including the NHS) to have due regard to the need to prevent people from being drawn into terrorism.</a:t>
            </a:r>
          </a:p>
          <a:p>
            <a:pPr>
              <a:buNone/>
            </a:pPr>
            <a:endParaRPr lang="en-GB" sz="2000" dirty="0">
              <a:latin typeface="Verdana" pitchFamily="34" charset="0"/>
              <a:ea typeface="Verdana" pitchFamily="34" charset="0"/>
              <a:cs typeface="Verdana" pitchFamily="34" charset="0"/>
            </a:endParaRPr>
          </a:p>
          <a:p>
            <a:pPr>
              <a:buNone/>
            </a:pPr>
            <a:r>
              <a:rPr lang="en-GB" sz="2000" dirty="0">
                <a:latin typeface="Verdana" pitchFamily="34" charset="0"/>
                <a:ea typeface="Verdana" pitchFamily="34" charset="0"/>
                <a:cs typeface="Verdana" pitchFamily="34" charset="0"/>
              </a:rPr>
              <a:t>Prevent strategy has 3 specific strategic objectives:-</a:t>
            </a:r>
          </a:p>
          <a:p>
            <a:r>
              <a:rPr lang="en-GB" sz="2000" dirty="0">
                <a:latin typeface="Verdana" pitchFamily="34" charset="0"/>
                <a:ea typeface="Verdana" pitchFamily="34" charset="0"/>
                <a:cs typeface="Verdana" pitchFamily="34" charset="0"/>
              </a:rPr>
              <a:t>Respond to the ideological challenge of terrorism and the threat we face from those who promote it</a:t>
            </a:r>
          </a:p>
          <a:p>
            <a:r>
              <a:rPr lang="en-GB" sz="2000" dirty="0">
                <a:latin typeface="Verdana" pitchFamily="34" charset="0"/>
                <a:ea typeface="Verdana" pitchFamily="34" charset="0"/>
                <a:cs typeface="Verdana" pitchFamily="34" charset="0"/>
              </a:rPr>
              <a:t>Prevent people from being drawn into terrorism and ensure that they are given appropriate advice and support</a:t>
            </a:r>
          </a:p>
          <a:p>
            <a:r>
              <a:rPr lang="en-GB" sz="2000" dirty="0">
                <a:latin typeface="Verdana" pitchFamily="34" charset="0"/>
                <a:ea typeface="Verdana" pitchFamily="34" charset="0"/>
                <a:cs typeface="Verdana" pitchFamily="34" charset="0"/>
              </a:rPr>
              <a:t>Work with sectors and institutions where there are risks of radicalisation that we need to address.</a:t>
            </a:r>
          </a:p>
          <a:p>
            <a:pPr eaLnBrk="1" hangingPunct="1">
              <a:buFontTx/>
              <a:buNone/>
            </a:pPr>
            <a:r>
              <a:rPr lang="en-GB" sz="2000" dirty="0">
                <a:latin typeface="Verdana" pitchFamily="34" charset="0"/>
                <a:ea typeface="Verdana" pitchFamily="34" charset="0"/>
                <a:cs typeface="Verdana" pitchFamily="34" charset="0"/>
              </a:rPr>
              <a:t>    </a:t>
            </a:r>
          </a:p>
          <a:p>
            <a:pPr eaLnBrk="1" hangingPunct="1">
              <a:buFontTx/>
              <a:buNone/>
            </a:pPr>
            <a:endParaRPr lang="en-GB" sz="2000" dirty="0">
              <a:latin typeface="Verdana" pitchFamily="34" charset="0"/>
              <a:ea typeface="Verdana" pitchFamily="34" charset="0"/>
              <a:cs typeface="Verdana" pitchFamily="34" charset="0"/>
            </a:endParaRPr>
          </a:p>
        </p:txBody>
      </p:sp>
      <p:pic>
        <p:nvPicPr>
          <p:cNvPr id="55300" name="Picture 4" descr="C:\Users\ka123377\AppData\Local\Microsoft\Windows\Temporary Internet Files\Content.IE5\9U38LQT8\gunman_silhouette[1].jpg"/>
          <p:cNvPicPr>
            <a:picLocks noChangeAspect="1" noChangeArrowheads="1"/>
          </p:cNvPicPr>
          <p:nvPr/>
        </p:nvPicPr>
        <p:blipFill>
          <a:blip r:embed="rId3" cstate="print"/>
          <a:srcRect/>
          <a:stretch>
            <a:fillRect/>
          </a:stretch>
        </p:blipFill>
        <p:spPr bwMode="auto">
          <a:xfrm>
            <a:off x="8760296" y="476672"/>
            <a:ext cx="1245366" cy="1320064"/>
          </a:xfrm>
          <a:prstGeom prst="rect">
            <a:avLst/>
          </a:prstGeom>
          <a:noFill/>
          <a:ln w="9525">
            <a:noFill/>
            <a:miter lim="800000"/>
            <a:headEnd/>
            <a:tailEnd/>
          </a:ln>
        </p:spPr>
      </p:pic>
    </p:spTree>
    <p:extLst>
      <p:ext uri="{BB962C8B-B14F-4D97-AF65-F5344CB8AC3E}">
        <p14:creationId xmlns:p14="http://schemas.microsoft.com/office/powerpoint/2010/main" val="263687178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2241070" y="483688"/>
            <a:ext cx="7796778" cy="690982"/>
          </a:xfrm>
        </p:spPr>
        <p:txBody>
          <a:bodyPr vert="horz" lIns="80165" tIns="40083" rIns="80165" bIns="40083" rtlCol="0" anchor="ctr">
            <a:normAutofit/>
          </a:bodyPr>
          <a:lstStyle/>
          <a:p>
            <a:pPr algn="ctr"/>
            <a:r>
              <a:rPr lang="en-GB" sz="3600" dirty="0">
                <a:latin typeface="Verdana" pitchFamily="34" charset="0"/>
                <a:ea typeface="Verdana" pitchFamily="34" charset="0"/>
                <a:cs typeface="Verdana" pitchFamily="34" charset="0"/>
              </a:rPr>
              <a:t>Child Sexual Exploitation</a:t>
            </a:r>
          </a:p>
        </p:txBody>
      </p:sp>
      <p:sp>
        <p:nvSpPr>
          <p:cNvPr id="36867" name="Content Placeholder 2"/>
          <p:cNvSpPr>
            <a:spLocks noGrp="1"/>
          </p:cNvSpPr>
          <p:nvPr>
            <p:ph idx="1"/>
          </p:nvPr>
        </p:nvSpPr>
        <p:spPr/>
        <p:txBody>
          <a:bodyPr vert="horz" lIns="80165" tIns="40083" rIns="80165" bIns="40083" rtlCol="0">
            <a:normAutofit fontScale="85000" lnSpcReduction="20000"/>
          </a:bodyPr>
          <a:lstStyle/>
          <a:p>
            <a:r>
              <a:rPr lang="en-GB" sz="1900" dirty="0">
                <a:latin typeface="Verdana" pitchFamily="34" charset="0"/>
                <a:ea typeface="Verdana" pitchFamily="34" charset="0"/>
                <a:cs typeface="Verdana" pitchFamily="34" charset="0"/>
              </a:rPr>
              <a:t>Child sexual exploitation (CSE) is a type of sexual abuse in which children are sexually exploited for money, power or status.</a:t>
            </a:r>
          </a:p>
          <a:p>
            <a:pPr>
              <a:buNone/>
            </a:pPr>
            <a:endParaRPr lang="en-GB" sz="1900" dirty="0">
              <a:latin typeface="Verdana" pitchFamily="34" charset="0"/>
              <a:ea typeface="Verdana" pitchFamily="34" charset="0"/>
              <a:cs typeface="Verdana" pitchFamily="34" charset="0"/>
            </a:endParaRPr>
          </a:p>
          <a:p>
            <a:r>
              <a:rPr lang="en-GB" sz="1900" dirty="0">
                <a:latin typeface="Verdana" pitchFamily="34" charset="0"/>
                <a:ea typeface="Verdana" pitchFamily="34" charset="0"/>
                <a:cs typeface="Verdana" pitchFamily="34" charset="0"/>
              </a:rPr>
              <a:t>The coercion or manipulation of children and young people into taking part in sexual activities</a:t>
            </a:r>
          </a:p>
          <a:p>
            <a:endParaRPr lang="en-GB" sz="1900" dirty="0">
              <a:latin typeface="Verdana" pitchFamily="34" charset="0"/>
              <a:ea typeface="Verdana" pitchFamily="34" charset="0"/>
              <a:cs typeface="Verdana" pitchFamily="34" charset="0"/>
            </a:endParaRPr>
          </a:p>
          <a:p>
            <a:r>
              <a:rPr lang="en-GB" sz="1900" dirty="0">
                <a:latin typeface="Verdana" pitchFamily="34" charset="0"/>
                <a:ea typeface="Verdana" pitchFamily="34" charset="0"/>
                <a:cs typeface="Verdana" pitchFamily="34" charset="0"/>
              </a:rPr>
              <a:t>It is a form of sexual abuse involving an exchange of payment for sex e.g. Money, drugs, alcohol, mobile phones, cigarettes, place to stay etc.</a:t>
            </a:r>
          </a:p>
          <a:p>
            <a:endParaRPr lang="en-GB" sz="1900" dirty="0">
              <a:latin typeface="Verdana" pitchFamily="34" charset="0"/>
              <a:ea typeface="Verdana" pitchFamily="34" charset="0"/>
              <a:cs typeface="Verdana" pitchFamily="34" charset="0"/>
            </a:endParaRPr>
          </a:p>
          <a:p>
            <a:r>
              <a:rPr lang="en-GB" sz="1900" dirty="0">
                <a:latin typeface="Verdana" pitchFamily="34" charset="0"/>
                <a:ea typeface="Verdana" pitchFamily="34" charset="0"/>
                <a:cs typeface="Verdana" pitchFamily="34" charset="0"/>
              </a:rPr>
              <a:t>The grooming process renders the child/young person powerless to recognise the exploitive nature of the relationships and therefore  are unable to give informed consent for sex. </a:t>
            </a:r>
          </a:p>
          <a:p>
            <a:pPr>
              <a:buNone/>
            </a:pPr>
            <a:endParaRPr lang="en-GB" sz="1900" dirty="0">
              <a:latin typeface="Verdana" pitchFamily="34" charset="0"/>
              <a:ea typeface="Verdana" pitchFamily="34" charset="0"/>
              <a:cs typeface="Verdana" pitchFamily="34" charset="0"/>
            </a:endParaRPr>
          </a:p>
          <a:p>
            <a:r>
              <a:rPr lang="en-GB" sz="1900" dirty="0">
                <a:latin typeface="Verdana" pitchFamily="34" charset="0"/>
                <a:ea typeface="Verdana" pitchFamily="34" charset="0"/>
                <a:cs typeface="Verdana" pitchFamily="34" charset="0"/>
              </a:rPr>
              <a:t>Some children and young people are trafficked into or within the UK for the purpose of sexual exploitation</a:t>
            </a:r>
          </a:p>
          <a:p>
            <a:endParaRPr lang="en-GB" sz="2100" dirty="0">
              <a:latin typeface="Arial" pitchFamily="34" charset="0"/>
              <a:cs typeface="Arial" pitchFamily="34" charset="0"/>
            </a:endParaRPr>
          </a:p>
          <a:p>
            <a:endParaRPr lang="en-GB" sz="2100" dirty="0">
              <a:latin typeface="Arial" pitchFamily="34" charset="0"/>
              <a:cs typeface="Arial" pitchFamily="34" charset="0"/>
            </a:endParaRPr>
          </a:p>
          <a:p>
            <a:endParaRPr lang="en-GB" sz="2100" dirty="0">
              <a:latin typeface="Arial" pitchFamily="34" charset="0"/>
              <a:cs typeface="Arial" pitchFamily="34" charset="0"/>
            </a:endParaRPr>
          </a:p>
        </p:txBody>
      </p:sp>
    </p:spTree>
    <p:extLst>
      <p:ext uri="{BB962C8B-B14F-4D97-AF65-F5344CB8AC3E}">
        <p14:creationId xmlns:p14="http://schemas.microsoft.com/office/powerpoint/2010/main" val="1143665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3048000" y="1275118"/>
          <a:ext cx="6096000" cy="43077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845465" y="360044"/>
            <a:ext cx="4875367" cy="804224"/>
          </a:xfrm>
          <a:prstGeom prst="rect">
            <a:avLst/>
          </a:prstGeom>
          <a:noFill/>
        </p:spPr>
        <p:txBody>
          <a:bodyPr wrap="square" lIns="80165" tIns="40083" rIns="80165" bIns="40083">
            <a:spAutoFit/>
          </a:bodyPr>
          <a:lstStyle/>
          <a:p>
            <a:pPr algn="ctr"/>
            <a:r>
              <a:rPr lang="en-US" sz="47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Models of Abuse</a:t>
            </a:r>
            <a:endParaRPr lang="en-GB" sz="47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4252311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eople-blue.png"/>
          <p:cNvPicPr>
            <a:picLocks noChangeAspect="1"/>
          </p:cNvPicPr>
          <p:nvPr/>
        </p:nvPicPr>
        <p:blipFill>
          <a:blip r:embed="rId2" cstate="print"/>
          <a:stretch>
            <a:fillRect/>
          </a:stretch>
        </p:blipFill>
        <p:spPr>
          <a:xfrm>
            <a:off x="4466068" y="1555796"/>
            <a:ext cx="4771632" cy="2845035"/>
          </a:xfrm>
          <a:prstGeom prst="rect">
            <a:avLst/>
          </a:prstGeom>
        </p:spPr>
      </p:pic>
      <p:sp>
        <p:nvSpPr>
          <p:cNvPr id="4" name="TextBox 3"/>
          <p:cNvSpPr txBox="1"/>
          <p:nvPr/>
        </p:nvSpPr>
        <p:spPr>
          <a:xfrm>
            <a:off x="2338281" y="882420"/>
            <a:ext cx="1848059" cy="2850938"/>
          </a:xfrm>
          <a:prstGeom prst="rect">
            <a:avLst/>
          </a:prstGeom>
          <a:noFill/>
        </p:spPr>
        <p:txBody>
          <a:bodyPr wrap="square" lIns="80165" tIns="40083" rIns="80165" bIns="40083" rtlCol="0">
            <a:spAutoFit/>
          </a:bodyPr>
          <a:lstStyle/>
          <a:p>
            <a:r>
              <a:rPr lang="en-GB" dirty="0">
                <a:latin typeface="Verdana" pitchFamily="34" charset="0"/>
                <a:ea typeface="Verdana" pitchFamily="34" charset="0"/>
                <a:cs typeface="Verdana" pitchFamily="34" charset="0"/>
              </a:rPr>
              <a:t>Over 2,400 children were victims of sexual exploitation in gangs and groups from August 2010 to October 2011</a:t>
            </a:r>
          </a:p>
        </p:txBody>
      </p:sp>
      <p:sp>
        <p:nvSpPr>
          <p:cNvPr id="5" name="TextBox 4"/>
          <p:cNvSpPr txBox="1"/>
          <p:nvPr/>
        </p:nvSpPr>
        <p:spPr>
          <a:xfrm>
            <a:off x="3077504" y="4930830"/>
            <a:ext cx="6837819" cy="727280"/>
          </a:xfrm>
          <a:prstGeom prst="rect">
            <a:avLst/>
          </a:prstGeom>
          <a:noFill/>
        </p:spPr>
        <p:txBody>
          <a:bodyPr wrap="square" lIns="80165" tIns="40083" rIns="80165" bIns="40083" rtlCol="0">
            <a:spAutoFit/>
          </a:bodyPr>
          <a:lstStyle/>
          <a:p>
            <a:r>
              <a:rPr lang="en-GB" sz="1400" b="1" dirty="0"/>
              <a:t>Source:</a:t>
            </a:r>
            <a:r>
              <a:rPr lang="en-GB" sz="1400" dirty="0"/>
              <a:t> </a:t>
            </a:r>
            <a:r>
              <a:rPr lang="en-GB" sz="1400" dirty="0" err="1"/>
              <a:t>Berelowitz</a:t>
            </a:r>
            <a:r>
              <a:rPr lang="en-GB" sz="1400" dirty="0"/>
              <a:t>, S. et al (2012) “I thought I was the only one. The only one in the world.” </a:t>
            </a:r>
            <a:r>
              <a:rPr lang="en-GB" sz="1400" dirty="0">
                <a:hlinkClick r:id="rId3" tooltip="The Office of the Children’s Commissioner’s inquiry in to child sexual exploitation in gangs and groups: interim report London - Office of the Children's Commissioner"/>
              </a:rPr>
              <a:t>The Office of the Children’s Commissioner’s inquiry in to child sexual exploitation in gangs and groups: interim report London</a:t>
            </a:r>
            <a:r>
              <a:rPr lang="en-GB" sz="1400" dirty="0"/>
              <a:t>: Office of the Children’s Commissioner.</a:t>
            </a:r>
          </a:p>
        </p:txBody>
      </p:sp>
    </p:spTree>
    <p:extLst>
      <p:ext uri="{BB962C8B-B14F-4D97-AF65-F5344CB8AC3E}">
        <p14:creationId xmlns:p14="http://schemas.microsoft.com/office/powerpoint/2010/main" val="2587014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eople-pink.png"/>
          <p:cNvPicPr>
            <a:picLocks noChangeAspect="1"/>
          </p:cNvPicPr>
          <p:nvPr/>
        </p:nvPicPr>
        <p:blipFill>
          <a:blip r:embed="rId3" cstate="print"/>
          <a:stretch>
            <a:fillRect/>
          </a:stretch>
        </p:blipFill>
        <p:spPr>
          <a:xfrm>
            <a:off x="3699466" y="1339499"/>
            <a:ext cx="5134400" cy="3061331"/>
          </a:xfrm>
          <a:prstGeom prst="rect">
            <a:avLst/>
          </a:prstGeom>
          <a:solidFill>
            <a:schemeClr val="bg2">
              <a:lumMod val="50000"/>
            </a:schemeClr>
          </a:solidFill>
        </p:spPr>
      </p:pic>
      <p:sp>
        <p:nvSpPr>
          <p:cNvPr id="4" name="Rectangle 3"/>
          <p:cNvSpPr/>
          <p:nvPr/>
        </p:nvSpPr>
        <p:spPr>
          <a:xfrm>
            <a:off x="1919536" y="1772817"/>
            <a:ext cx="1656184" cy="2019941"/>
          </a:xfrm>
          <a:prstGeom prst="rect">
            <a:avLst/>
          </a:prstGeom>
        </p:spPr>
        <p:txBody>
          <a:bodyPr wrap="square" lIns="80165" tIns="40083" rIns="80165" bIns="40083">
            <a:spAutoFit/>
          </a:bodyPr>
          <a:lstStyle/>
          <a:p>
            <a:r>
              <a:rPr lang="en-GB" dirty="0">
                <a:latin typeface="Verdana" pitchFamily="34" charset="0"/>
                <a:ea typeface="Verdana" pitchFamily="34" charset="0"/>
                <a:cs typeface="Verdana" pitchFamily="34" charset="0"/>
              </a:rPr>
              <a:t>Over 230 children were trafficked for sexual exploitation in 2014</a:t>
            </a:r>
          </a:p>
        </p:txBody>
      </p:sp>
      <p:sp>
        <p:nvSpPr>
          <p:cNvPr id="5" name="Rectangle 4"/>
          <p:cNvSpPr/>
          <p:nvPr/>
        </p:nvSpPr>
        <p:spPr>
          <a:xfrm>
            <a:off x="3139106" y="5223755"/>
            <a:ext cx="6098595" cy="511836"/>
          </a:xfrm>
          <a:prstGeom prst="rect">
            <a:avLst/>
          </a:prstGeom>
        </p:spPr>
        <p:txBody>
          <a:bodyPr wrap="square" lIns="80165" tIns="40083" rIns="80165" bIns="40083">
            <a:spAutoFit/>
          </a:bodyPr>
          <a:lstStyle/>
          <a:p>
            <a:r>
              <a:rPr lang="en-GB" sz="1400" b="1" dirty="0"/>
              <a:t>Source:</a:t>
            </a:r>
            <a:r>
              <a:rPr lang="en-GB" sz="1400" dirty="0"/>
              <a:t> National Crime Agency (2014) </a:t>
            </a:r>
            <a:r>
              <a:rPr lang="en-GB" sz="1400" dirty="0">
                <a:hlinkClick r:id="rId4" tooltip="NCA strategic assessment: the nature and scale of human trafficking in 2013"/>
              </a:rPr>
              <a:t>NCA strategic assessment: the nature and scale of human trafficking in 2013</a:t>
            </a:r>
            <a:r>
              <a:rPr lang="en-GB" sz="1400" dirty="0"/>
              <a:t>.</a:t>
            </a:r>
          </a:p>
        </p:txBody>
      </p:sp>
    </p:spTree>
    <p:extLst>
      <p:ext uri="{BB962C8B-B14F-4D97-AF65-F5344CB8AC3E}">
        <p14:creationId xmlns:p14="http://schemas.microsoft.com/office/powerpoint/2010/main" val="3789394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mbrella_illustration.png"/>
          <p:cNvPicPr>
            <a:picLocks noChangeAspect="1"/>
          </p:cNvPicPr>
          <p:nvPr/>
        </p:nvPicPr>
        <p:blipFill>
          <a:blip r:embed="rId2" cstate="print"/>
          <a:stretch>
            <a:fillRect/>
          </a:stretch>
        </p:blipFill>
        <p:spPr>
          <a:xfrm>
            <a:off x="4466069" y="1404795"/>
            <a:ext cx="5024885" cy="2996034"/>
          </a:xfrm>
          <a:prstGeom prst="rect">
            <a:avLst/>
          </a:prstGeom>
        </p:spPr>
      </p:pic>
      <p:sp>
        <p:nvSpPr>
          <p:cNvPr id="4" name="Rectangle 3"/>
          <p:cNvSpPr/>
          <p:nvPr/>
        </p:nvSpPr>
        <p:spPr>
          <a:xfrm>
            <a:off x="1907067" y="1665984"/>
            <a:ext cx="2895292" cy="1465943"/>
          </a:xfrm>
          <a:prstGeom prst="rect">
            <a:avLst/>
          </a:prstGeom>
        </p:spPr>
        <p:txBody>
          <a:bodyPr wrap="square" lIns="80165" tIns="40083" rIns="80165" bIns="40083">
            <a:spAutoFit/>
          </a:bodyPr>
          <a:lstStyle/>
          <a:p>
            <a:r>
              <a:rPr lang="en-GB" dirty="0">
                <a:latin typeface="Verdana" pitchFamily="34" charset="0"/>
                <a:ea typeface="Verdana" pitchFamily="34" charset="0"/>
                <a:cs typeface="Verdana" pitchFamily="34" charset="0"/>
              </a:rPr>
              <a:t>The most common reasons for children to be trafficked are sexual exploitation and criminal exploitation</a:t>
            </a:r>
          </a:p>
        </p:txBody>
      </p:sp>
      <p:sp>
        <p:nvSpPr>
          <p:cNvPr id="5" name="Rectangle 4"/>
          <p:cNvSpPr/>
          <p:nvPr/>
        </p:nvSpPr>
        <p:spPr>
          <a:xfrm>
            <a:off x="2892698" y="5257314"/>
            <a:ext cx="6480982" cy="511836"/>
          </a:xfrm>
          <a:prstGeom prst="rect">
            <a:avLst/>
          </a:prstGeom>
        </p:spPr>
        <p:txBody>
          <a:bodyPr wrap="square" lIns="80165" tIns="40083" rIns="80165" bIns="40083">
            <a:spAutoFit/>
          </a:bodyPr>
          <a:lstStyle/>
          <a:p>
            <a:r>
              <a:rPr lang="en-GB" sz="1400" b="1" dirty="0"/>
              <a:t>Source:</a:t>
            </a:r>
            <a:r>
              <a:rPr lang="en-GB" sz="1400" dirty="0"/>
              <a:t> National Crime Agency (2015) </a:t>
            </a:r>
            <a:r>
              <a:rPr lang="en-GB" sz="1400" dirty="0">
                <a:hlinkClick r:id="rId3" tooltip="NCA strategic assessment: the nature and scale of human trafficking in 2014 | nationalcrimeagency.gov.uk"/>
              </a:rPr>
              <a:t>NCA strategic assessment: the nature and scale of human trafficking in 2014</a:t>
            </a:r>
            <a:endParaRPr lang="en-GB" sz="1400" dirty="0"/>
          </a:p>
        </p:txBody>
      </p:sp>
    </p:spTree>
    <p:extLst>
      <p:ext uri="{BB962C8B-B14F-4D97-AF65-F5344CB8AC3E}">
        <p14:creationId xmlns:p14="http://schemas.microsoft.com/office/powerpoint/2010/main" val="1654118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1939576" y="548680"/>
            <a:ext cx="6723889" cy="936104"/>
          </a:xfrm>
        </p:spPr>
        <p:txBody>
          <a:bodyPr vert="horz" lIns="80165" tIns="40083" rIns="80165" bIns="40083" rtlCol="0" anchor="ctr">
            <a:normAutofit fontScale="90000"/>
          </a:bodyPr>
          <a:lstStyle/>
          <a:p>
            <a:pPr algn="ctr"/>
            <a:br>
              <a:rPr lang="en-GB" sz="3200" b="1" dirty="0"/>
            </a:br>
            <a:r>
              <a:rPr lang="en-GB" sz="3200" b="1" dirty="0"/>
              <a:t> </a:t>
            </a:r>
            <a:r>
              <a:rPr lang="en-GB" sz="3100" b="1" dirty="0">
                <a:latin typeface="Verdana" pitchFamily="34" charset="0"/>
                <a:ea typeface="Verdana" pitchFamily="34" charset="0"/>
                <a:cs typeface="Verdana" pitchFamily="34" charset="0"/>
              </a:rPr>
              <a:t>Internet, Social Networking, </a:t>
            </a:r>
            <a:br>
              <a:rPr lang="en-GB" sz="3100" b="1" dirty="0">
                <a:latin typeface="Verdana" pitchFamily="34" charset="0"/>
                <a:ea typeface="Verdana" pitchFamily="34" charset="0"/>
                <a:cs typeface="Verdana" pitchFamily="34" charset="0"/>
              </a:rPr>
            </a:br>
            <a:r>
              <a:rPr lang="en-GB" sz="3100" b="1" dirty="0">
                <a:latin typeface="Verdana" pitchFamily="34" charset="0"/>
                <a:ea typeface="Verdana" pitchFamily="34" charset="0"/>
                <a:cs typeface="Verdana" pitchFamily="34" charset="0"/>
              </a:rPr>
              <a:t>Chat rooms, phones</a:t>
            </a:r>
            <a:br>
              <a:rPr lang="en-GB" sz="3200" b="1" dirty="0"/>
            </a:br>
            <a:endParaRPr lang="en-GB" sz="3200" dirty="0"/>
          </a:p>
        </p:txBody>
      </p:sp>
      <p:sp>
        <p:nvSpPr>
          <p:cNvPr id="38915" name="Content Placeholder 2"/>
          <p:cNvSpPr>
            <a:spLocks noGrp="1"/>
          </p:cNvSpPr>
          <p:nvPr>
            <p:ph idx="1"/>
          </p:nvPr>
        </p:nvSpPr>
        <p:spPr>
          <a:xfrm>
            <a:off x="1939575" y="2276872"/>
            <a:ext cx="5440496" cy="3548974"/>
          </a:xfrm>
        </p:spPr>
        <p:txBody>
          <a:bodyPr vert="horz" lIns="80165" tIns="40083" rIns="80165" bIns="40083" rtlCol="0">
            <a:normAutofit/>
          </a:bodyPr>
          <a:lstStyle/>
          <a:p>
            <a:r>
              <a:rPr lang="en-GB" sz="2000" dirty="0">
                <a:latin typeface="Verdana" pitchFamily="34" charset="0"/>
                <a:ea typeface="Verdana" pitchFamily="34" charset="0"/>
                <a:cs typeface="Verdana" pitchFamily="34" charset="0"/>
              </a:rPr>
              <a:t>Internet Watch Foundation (IWF) www.iwf.org.uk</a:t>
            </a:r>
          </a:p>
          <a:p>
            <a:r>
              <a:rPr lang="en-GB" sz="2000" dirty="0">
                <a:latin typeface="Verdana" pitchFamily="34" charset="0"/>
                <a:ea typeface="Verdana" pitchFamily="34" charset="0"/>
                <a:cs typeface="Verdana" pitchFamily="34" charset="0"/>
              </a:rPr>
              <a:t>Child Exploitation and Online Protection (CEOP) www.ceop.gov.uk</a:t>
            </a:r>
          </a:p>
          <a:p>
            <a:r>
              <a:rPr lang="en-GB" sz="2000" dirty="0" err="1">
                <a:latin typeface="Verdana" pitchFamily="34" charset="0"/>
                <a:ea typeface="Verdana" pitchFamily="34" charset="0"/>
                <a:cs typeface="Verdana" pitchFamily="34" charset="0"/>
              </a:rPr>
              <a:t>Sexting</a:t>
            </a:r>
            <a:endParaRPr lang="en-GB" sz="2000" dirty="0">
              <a:latin typeface="Verdana" pitchFamily="34" charset="0"/>
              <a:ea typeface="Verdana" pitchFamily="34" charset="0"/>
              <a:cs typeface="Verdana" pitchFamily="34" charset="0"/>
            </a:endParaRPr>
          </a:p>
          <a:p>
            <a:r>
              <a:rPr lang="en-GB" sz="2000" dirty="0">
                <a:latin typeface="Verdana" pitchFamily="34" charset="0"/>
                <a:ea typeface="Verdana" pitchFamily="34" charset="0"/>
                <a:cs typeface="Verdana" pitchFamily="34" charset="0"/>
              </a:rPr>
              <a:t>Social networking, chat rooms or chat areas on websites are a great way to stay in touch and meet people...however...</a:t>
            </a:r>
          </a:p>
          <a:p>
            <a:pPr>
              <a:buFontTx/>
              <a:buNone/>
            </a:pPr>
            <a:endParaRPr lang="en-GB" sz="1600" dirty="0"/>
          </a:p>
          <a:p>
            <a:endParaRPr lang="en-GB" sz="1600" dirty="0"/>
          </a:p>
        </p:txBody>
      </p:sp>
      <p:pic>
        <p:nvPicPr>
          <p:cNvPr id="38916" name="Picture 9" descr="social networking">
            <a:hlinkClick r:id="rId3"/>
          </p:cNvPr>
          <p:cNvPicPr>
            <a:picLocks noChangeAspect="1" noChangeArrowheads="1"/>
          </p:cNvPicPr>
          <p:nvPr/>
        </p:nvPicPr>
        <p:blipFill>
          <a:blip r:embed="rId4" cstate="print"/>
          <a:srcRect/>
          <a:stretch>
            <a:fillRect/>
          </a:stretch>
        </p:blipFill>
        <p:spPr bwMode="auto">
          <a:xfrm>
            <a:off x="7868983" y="1939071"/>
            <a:ext cx="2615676" cy="2072947"/>
          </a:xfrm>
          <a:prstGeom prst="rect">
            <a:avLst/>
          </a:prstGeom>
          <a:noFill/>
          <a:ln w="9525">
            <a:noFill/>
            <a:miter lim="800000"/>
            <a:headEnd/>
            <a:tailEnd/>
          </a:ln>
        </p:spPr>
      </p:pic>
      <p:pic>
        <p:nvPicPr>
          <p:cNvPr id="38917" name="Picture 15" descr="http://t2.gstatic.com/images?q=tbn:ANd9GcS0rGn47CA4NfGJVPwYNd-8Y1Bu3v1Obsl5thifOHzizGV-BiNyFFKtHtc2">
            <a:hlinkClick r:id="rId5"/>
          </p:cNvPr>
          <p:cNvPicPr>
            <a:picLocks noChangeAspect="1" noChangeArrowheads="1"/>
          </p:cNvPicPr>
          <p:nvPr/>
        </p:nvPicPr>
        <p:blipFill>
          <a:blip r:embed="rId6" cstate="print"/>
          <a:srcRect/>
          <a:stretch>
            <a:fillRect/>
          </a:stretch>
        </p:blipFill>
        <p:spPr bwMode="auto">
          <a:xfrm>
            <a:off x="6402250" y="5307610"/>
            <a:ext cx="1197833" cy="466413"/>
          </a:xfrm>
          <a:prstGeom prst="rect">
            <a:avLst/>
          </a:prstGeom>
          <a:noFill/>
          <a:ln w="9525">
            <a:noFill/>
            <a:miter lim="800000"/>
            <a:headEnd/>
            <a:tailEnd/>
          </a:ln>
        </p:spPr>
      </p:pic>
      <p:pic>
        <p:nvPicPr>
          <p:cNvPr id="38918" name="Picture 17" descr="http://t0.gstatic.com/images?q=tbn:ANd9GcTvUfuPbx62ZdexmNNfRYDMb5_Ts1WYJJh2L-4fMQdzBJxZdrTK5tEA-yTw">
            <a:hlinkClick r:id="rId7"/>
          </p:cNvPr>
          <p:cNvPicPr>
            <a:picLocks noChangeAspect="1" noChangeArrowheads="1"/>
          </p:cNvPicPr>
          <p:nvPr/>
        </p:nvPicPr>
        <p:blipFill>
          <a:blip r:embed="rId8" cstate="print"/>
          <a:srcRect/>
          <a:stretch>
            <a:fillRect/>
          </a:stretch>
        </p:blipFill>
        <p:spPr bwMode="auto">
          <a:xfrm>
            <a:off x="5117498" y="5178051"/>
            <a:ext cx="1091902" cy="656433"/>
          </a:xfrm>
          <a:prstGeom prst="rect">
            <a:avLst/>
          </a:prstGeom>
          <a:noFill/>
          <a:ln w="9525">
            <a:noFill/>
            <a:miter lim="800000"/>
            <a:headEnd/>
            <a:tailEnd/>
          </a:ln>
        </p:spPr>
      </p:pic>
      <p:pic>
        <p:nvPicPr>
          <p:cNvPr id="38919" name="Picture 19" descr="See full size image">
            <a:hlinkClick r:id="rId9"/>
          </p:cNvPr>
          <p:cNvPicPr>
            <a:picLocks noChangeAspect="1" noChangeArrowheads="1"/>
          </p:cNvPicPr>
          <p:nvPr/>
        </p:nvPicPr>
        <p:blipFill>
          <a:blip r:embed="rId10" cstate="print"/>
          <a:srcRect/>
          <a:stretch>
            <a:fillRect/>
          </a:stretch>
        </p:blipFill>
        <p:spPr bwMode="auto">
          <a:xfrm>
            <a:off x="10024268" y="4400695"/>
            <a:ext cx="643733" cy="712575"/>
          </a:xfrm>
          <a:prstGeom prst="rect">
            <a:avLst/>
          </a:prstGeom>
          <a:noFill/>
          <a:ln w="9525">
            <a:noFill/>
            <a:miter lim="800000"/>
            <a:headEnd/>
            <a:tailEnd/>
          </a:ln>
        </p:spPr>
      </p:pic>
      <p:pic>
        <p:nvPicPr>
          <p:cNvPr id="38920" name="Picture 13" descr="http://t2.gstatic.com/images?q=tbn:ANd9GcT4JRI-EQtDCjPcmhuqnGAjCY0QV_ffA_RjkwGb3cbxR-VqDnmeLCD1m-M">
            <a:hlinkClick r:id="rId11"/>
          </p:cNvPr>
          <p:cNvPicPr>
            <a:picLocks noChangeAspect="1" noChangeArrowheads="1"/>
          </p:cNvPicPr>
          <p:nvPr/>
        </p:nvPicPr>
        <p:blipFill>
          <a:blip r:embed="rId12" cstate="print"/>
          <a:srcRect/>
          <a:stretch>
            <a:fillRect/>
          </a:stretch>
        </p:blipFill>
        <p:spPr bwMode="auto">
          <a:xfrm>
            <a:off x="7746755" y="4076797"/>
            <a:ext cx="1010417" cy="803267"/>
          </a:xfrm>
          <a:prstGeom prst="rect">
            <a:avLst/>
          </a:prstGeom>
          <a:noFill/>
          <a:ln w="9525">
            <a:noFill/>
            <a:miter lim="800000"/>
            <a:headEnd/>
            <a:tailEnd/>
          </a:ln>
        </p:spPr>
      </p:pic>
      <p:pic>
        <p:nvPicPr>
          <p:cNvPr id="38921" name="Picture 11" descr="http://t0.gstatic.com/images?q=tbn:ANd9GcQ8ewPTeQw3XTdaxrdXc717rf68PGsddnf1dKZqzr_X_OOZjTNZcXh5SA">
            <a:hlinkClick r:id="rId13"/>
          </p:cNvPr>
          <p:cNvPicPr>
            <a:picLocks noChangeAspect="1" noChangeArrowheads="1"/>
          </p:cNvPicPr>
          <p:nvPr/>
        </p:nvPicPr>
        <p:blipFill>
          <a:blip r:embed="rId14" cstate="print"/>
          <a:srcRect/>
          <a:stretch>
            <a:fillRect/>
          </a:stretch>
        </p:blipFill>
        <p:spPr bwMode="auto">
          <a:xfrm>
            <a:off x="8907921" y="4465474"/>
            <a:ext cx="805345" cy="742806"/>
          </a:xfrm>
          <a:prstGeom prst="rect">
            <a:avLst/>
          </a:prstGeom>
          <a:noFill/>
          <a:ln w="9525">
            <a:noFill/>
            <a:miter lim="800000"/>
            <a:headEnd/>
            <a:tailEnd/>
          </a:ln>
        </p:spPr>
      </p:pic>
      <p:pic>
        <p:nvPicPr>
          <p:cNvPr id="38922" name="Picture 6" descr="http://t1.gstatic.com/images?q=tbn:ANd9GcR2Yo8Tl5d_VdhfkOJIEy-x-M1M2lDFnhrvLg0ukFZ9zBLbv1eES0Bzjw">
            <a:hlinkClick r:id="rId15"/>
          </p:cNvPr>
          <p:cNvPicPr>
            <a:picLocks noChangeAspect="1" noChangeArrowheads="1"/>
          </p:cNvPicPr>
          <p:nvPr/>
        </p:nvPicPr>
        <p:blipFill>
          <a:blip r:embed="rId16" cstate="print"/>
          <a:srcRect/>
          <a:stretch>
            <a:fillRect/>
          </a:stretch>
        </p:blipFill>
        <p:spPr bwMode="auto">
          <a:xfrm>
            <a:off x="9457946" y="5048491"/>
            <a:ext cx="953377" cy="820542"/>
          </a:xfrm>
          <a:prstGeom prst="rect">
            <a:avLst/>
          </a:prstGeom>
          <a:noFill/>
          <a:ln w="9525">
            <a:noFill/>
            <a:miter lim="800000"/>
            <a:headEnd/>
            <a:tailEnd/>
          </a:ln>
        </p:spPr>
      </p:pic>
      <p:pic>
        <p:nvPicPr>
          <p:cNvPr id="38923" name="Picture 8" descr="http://t3.gstatic.com/images?q=tbn:ANd9GcTVYliWP6OxwC4_dm_OXop-lZlROfurhBhr4Ct1WdNwdY3zaZ8gPQ3Q604">
            <a:hlinkClick r:id="rId17"/>
          </p:cNvPr>
          <p:cNvPicPr>
            <a:picLocks noChangeAspect="1" noChangeArrowheads="1"/>
          </p:cNvPicPr>
          <p:nvPr/>
        </p:nvPicPr>
        <p:blipFill>
          <a:blip r:embed="rId18" cstate="print"/>
          <a:srcRect/>
          <a:stretch>
            <a:fillRect/>
          </a:stretch>
        </p:blipFill>
        <p:spPr bwMode="auto">
          <a:xfrm>
            <a:off x="8541236" y="4918932"/>
            <a:ext cx="904486" cy="906914"/>
          </a:xfrm>
          <a:prstGeom prst="rect">
            <a:avLst/>
          </a:prstGeom>
          <a:noFill/>
          <a:ln w="9525">
            <a:noFill/>
            <a:miter lim="800000"/>
            <a:headEnd/>
            <a:tailEnd/>
          </a:ln>
        </p:spPr>
      </p:pic>
      <p:pic>
        <p:nvPicPr>
          <p:cNvPr id="38924" name="Picture 4" descr="C:\Documents and Settings\Ka123377\Local Settings\Temporary Internet Files\Content.IE5\P0JULVWM\MC900439835[1].png"/>
          <p:cNvPicPr>
            <a:picLocks noChangeAspect="1" noChangeArrowheads="1"/>
          </p:cNvPicPr>
          <p:nvPr/>
        </p:nvPicPr>
        <p:blipFill>
          <a:blip r:embed="rId19" cstate="print"/>
          <a:srcRect/>
          <a:stretch>
            <a:fillRect/>
          </a:stretch>
        </p:blipFill>
        <p:spPr bwMode="auto">
          <a:xfrm>
            <a:off x="7563415" y="4789372"/>
            <a:ext cx="855595" cy="1047990"/>
          </a:xfrm>
          <a:prstGeom prst="rect">
            <a:avLst/>
          </a:prstGeom>
          <a:noFill/>
          <a:ln w="9525">
            <a:noFill/>
            <a:miter lim="800000"/>
            <a:headEnd/>
            <a:tailEnd/>
          </a:ln>
        </p:spPr>
      </p:pic>
      <p:pic>
        <p:nvPicPr>
          <p:cNvPr id="38925" name="Picture 5" descr="\\ryt6esrvfil0001\users\Ka123377\My Documents\My Pictures\child-at-laptop.jpg"/>
          <p:cNvPicPr>
            <a:picLocks noChangeAspect="1" noChangeArrowheads="1"/>
          </p:cNvPicPr>
          <p:nvPr/>
        </p:nvPicPr>
        <p:blipFill>
          <a:blip r:embed="rId20" cstate="print"/>
          <a:srcRect/>
          <a:stretch>
            <a:fillRect/>
          </a:stretch>
        </p:blipFill>
        <p:spPr bwMode="auto">
          <a:xfrm>
            <a:off x="8541237" y="254801"/>
            <a:ext cx="1833417" cy="1502887"/>
          </a:xfrm>
          <a:prstGeom prst="rect">
            <a:avLst/>
          </a:prstGeom>
          <a:noFill/>
          <a:ln w="9525">
            <a:noFill/>
            <a:miter lim="800000"/>
            <a:headEnd/>
            <a:tailEnd/>
          </a:ln>
        </p:spPr>
      </p:pic>
    </p:spTree>
    <p:extLst>
      <p:ext uri="{BB962C8B-B14F-4D97-AF65-F5344CB8AC3E}">
        <p14:creationId xmlns:p14="http://schemas.microsoft.com/office/powerpoint/2010/main" val="4140802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2241071" y="295108"/>
            <a:ext cx="8105063" cy="879563"/>
          </a:xfrm>
        </p:spPr>
        <p:txBody>
          <a:bodyPr vert="horz" lIns="80165" tIns="40083" rIns="80165" bIns="40083" rtlCol="0" anchor="ctr">
            <a:normAutofit fontScale="90000"/>
          </a:bodyPr>
          <a:lstStyle/>
          <a:p>
            <a:pPr algn="ctr"/>
            <a:r>
              <a:rPr lang="en-GB" sz="3500" dirty="0">
                <a:latin typeface="Verdana" pitchFamily="34" charset="0"/>
                <a:ea typeface="Verdana" pitchFamily="34" charset="0"/>
                <a:cs typeface="Verdana" pitchFamily="34" charset="0"/>
              </a:rPr>
              <a:t>Human Trafficking </a:t>
            </a:r>
            <a:br>
              <a:rPr lang="en-GB" sz="3500" dirty="0">
                <a:latin typeface="Verdana" pitchFamily="34" charset="0"/>
                <a:ea typeface="Verdana" pitchFamily="34" charset="0"/>
                <a:cs typeface="Verdana" pitchFamily="34" charset="0"/>
              </a:rPr>
            </a:br>
            <a:r>
              <a:rPr lang="en-GB" sz="3500" dirty="0">
                <a:latin typeface="Verdana" pitchFamily="34" charset="0"/>
                <a:ea typeface="Verdana" pitchFamily="34" charset="0"/>
                <a:cs typeface="Verdana" pitchFamily="34" charset="0"/>
              </a:rPr>
              <a:t>(Modern Day Slavery)</a:t>
            </a:r>
          </a:p>
        </p:txBody>
      </p:sp>
      <p:sp>
        <p:nvSpPr>
          <p:cNvPr id="54275" name="TextBox 5"/>
          <p:cNvSpPr txBox="1">
            <a:spLocks noChangeArrowheads="1"/>
          </p:cNvSpPr>
          <p:nvPr/>
        </p:nvSpPr>
        <p:spPr bwMode="auto">
          <a:xfrm>
            <a:off x="282439" y="1835521"/>
            <a:ext cx="4444306" cy="2850938"/>
          </a:xfrm>
          <a:prstGeom prst="rect">
            <a:avLst/>
          </a:prstGeom>
          <a:noFill/>
          <a:ln w="9525">
            <a:noFill/>
            <a:miter lim="800000"/>
            <a:headEnd/>
            <a:tailEnd/>
          </a:ln>
        </p:spPr>
        <p:txBody>
          <a:bodyPr wrap="square" lIns="80165" tIns="40083" rIns="80165" bIns="40083">
            <a:spAutoFit/>
          </a:bodyPr>
          <a:lstStyle/>
          <a:p>
            <a:r>
              <a:rPr lang="en-GB" sz="2000" dirty="0">
                <a:latin typeface="Verdana" pitchFamily="34" charset="0"/>
              </a:rPr>
              <a:t>Human Trafficking is the movement of a person from one place to another into conditions of exploitation, using deception, coercion, the abuse of power or the abuse of someone’s vulnerability. </a:t>
            </a:r>
          </a:p>
          <a:p>
            <a:r>
              <a:rPr lang="en-GB" sz="2000" dirty="0">
                <a:latin typeface="Verdana" pitchFamily="34" charset="0"/>
              </a:rPr>
              <a:t>There are 3 constituent elements:-</a:t>
            </a:r>
          </a:p>
        </p:txBody>
      </p:sp>
      <p:graphicFrame>
        <p:nvGraphicFramePr>
          <p:cNvPr id="9" name="Diagram 8"/>
          <p:cNvGraphicFramePr/>
          <p:nvPr/>
        </p:nvGraphicFramePr>
        <p:xfrm>
          <a:off x="1524000" y="2645437"/>
          <a:ext cx="9144000" cy="3559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4277" name="TextBox 4"/>
          <p:cNvSpPr txBox="1">
            <a:spLocks noChangeArrowheads="1"/>
          </p:cNvSpPr>
          <p:nvPr/>
        </p:nvSpPr>
        <p:spPr bwMode="auto">
          <a:xfrm>
            <a:off x="7680959" y="5219934"/>
            <a:ext cx="4228603" cy="1373610"/>
          </a:xfrm>
          <a:prstGeom prst="rect">
            <a:avLst/>
          </a:prstGeom>
          <a:noFill/>
          <a:ln w="9525">
            <a:noFill/>
            <a:miter lim="800000"/>
            <a:headEnd/>
            <a:tailEnd/>
          </a:ln>
        </p:spPr>
        <p:txBody>
          <a:bodyPr wrap="square" lIns="80165" tIns="40083" rIns="80165" bIns="40083">
            <a:spAutoFit/>
          </a:bodyPr>
          <a:lstStyle/>
          <a:p>
            <a:r>
              <a:rPr lang="en-GB" sz="2100" dirty="0">
                <a:latin typeface="Verdana" pitchFamily="34" charset="0"/>
              </a:rPr>
              <a:t>If you suspect slavery is happening phone the police or the helpline 0800 0121 700</a:t>
            </a:r>
          </a:p>
        </p:txBody>
      </p:sp>
      <p:pic>
        <p:nvPicPr>
          <p:cNvPr id="54278" name="Picture 4" descr="C:\Users\ka123377\AppData\Local\Microsoft\Windows\Temporary Internet Files\Content.IE5\TE7V1HKL\secretsofgreatmy00oudirich_00733b[1].png"/>
          <p:cNvPicPr>
            <a:picLocks noChangeAspect="1" noChangeArrowheads="1"/>
          </p:cNvPicPr>
          <p:nvPr/>
        </p:nvPicPr>
        <p:blipFill>
          <a:blip r:embed="rId8" cstate="print"/>
          <a:srcRect/>
          <a:stretch>
            <a:fillRect/>
          </a:stretch>
        </p:blipFill>
        <p:spPr bwMode="auto">
          <a:xfrm>
            <a:off x="8322585" y="3433320"/>
            <a:ext cx="1485747" cy="1528798"/>
          </a:xfrm>
          <a:prstGeom prst="rect">
            <a:avLst/>
          </a:prstGeom>
          <a:noFill/>
          <a:ln w="9525">
            <a:noFill/>
            <a:miter lim="800000"/>
            <a:headEnd/>
            <a:tailEnd/>
          </a:ln>
        </p:spPr>
      </p:pic>
    </p:spTree>
    <p:extLst>
      <p:ext uri="{BB962C8B-B14F-4D97-AF65-F5344CB8AC3E}">
        <p14:creationId xmlns:p14="http://schemas.microsoft.com/office/powerpoint/2010/main" val="203614611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847528" y="260648"/>
            <a:ext cx="8534400" cy="758952"/>
          </a:xfrm>
        </p:spPr>
        <p:txBody>
          <a:bodyPr vert="horz" lIns="80165" tIns="40083" rIns="80165" bIns="40083" rtlCol="0" anchor="ctr">
            <a:normAutofit/>
          </a:bodyPr>
          <a:lstStyle/>
          <a:p>
            <a:pPr eaLnBrk="1" hangingPunct="1"/>
            <a:r>
              <a:rPr lang="en-GB" sz="3200" dirty="0">
                <a:latin typeface="Verdana" pitchFamily="34" charset="0"/>
                <a:ea typeface="Verdana" pitchFamily="34" charset="0"/>
                <a:cs typeface="Verdana" pitchFamily="34" charset="0"/>
              </a:rPr>
              <a:t>Cultural Issues…</a:t>
            </a:r>
          </a:p>
        </p:txBody>
      </p:sp>
      <p:sp>
        <p:nvSpPr>
          <p:cNvPr id="56323" name="Rectangle 3"/>
          <p:cNvSpPr>
            <a:spLocks noGrp="1" noChangeArrowheads="1"/>
          </p:cNvSpPr>
          <p:nvPr>
            <p:ph idx="1"/>
          </p:nvPr>
        </p:nvSpPr>
        <p:spPr>
          <a:xfrm>
            <a:off x="941661" y="1859604"/>
            <a:ext cx="10346133" cy="4896543"/>
          </a:xfrm>
        </p:spPr>
        <p:txBody>
          <a:bodyPr vert="horz" lIns="80165" tIns="40083" rIns="80165" bIns="40083" rtlCol="0">
            <a:noAutofit/>
          </a:bodyPr>
          <a:lstStyle/>
          <a:p>
            <a:r>
              <a:rPr lang="en-GB" sz="1800" b="1" dirty="0">
                <a:latin typeface="Verdana" pitchFamily="34" charset="0"/>
                <a:ea typeface="Verdana" pitchFamily="34" charset="0"/>
                <a:cs typeface="Verdana" pitchFamily="34" charset="0"/>
              </a:rPr>
              <a:t>Honour based violence </a:t>
            </a:r>
            <a:r>
              <a:rPr lang="en-GB" sz="1800" dirty="0">
                <a:latin typeface="Verdana" pitchFamily="34" charset="0"/>
                <a:ea typeface="Verdana" pitchFamily="34" charset="0"/>
                <a:cs typeface="Verdana" pitchFamily="34" charset="0"/>
              </a:rPr>
              <a:t>violence inflicted upon another individual in the name of ‘honour’</a:t>
            </a:r>
          </a:p>
          <a:p>
            <a:r>
              <a:rPr lang="en-GB" sz="1800" b="1" dirty="0">
                <a:latin typeface="Verdana" pitchFamily="34" charset="0"/>
                <a:ea typeface="Verdana" pitchFamily="34" charset="0"/>
                <a:cs typeface="Verdana" pitchFamily="34" charset="0"/>
              </a:rPr>
              <a:t>Forced Marriages: </a:t>
            </a:r>
            <a:r>
              <a:rPr lang="en-GB" sz="1800" dirty="0">
                <a:latin typeface="Verdana" pitchFamily="34" charset="0"/>
                <a:ea typeface="Verdana" pitchFamily="34" charset="0"/>
                <a:cs typeface="Verdana" pitchFamily="34" charset="0"/>
              </a:rPr>
              <a:t>no faith supports forcing someone to marry without their consent. This should not be confused with arranged marriages between consenting adults. UK Forced Marriage Unit: 1500 cases dealt with last year, 29% involved minors, the youngest of these was five years old and some related to adults with disabilities.</a:t>
            </a:r>
            <a:endParaRPr lang="en-GB" sz="1800" b="1" dirty="0">
              <a:latin typeface="Verdana" pitchFamily="34" charset="0"/>
              <a:ea typeface="Verdana" pitchFamily="34" charset="0"/>
              <a:cs typeface="Verdana" pitchFamily="34" charset="0"/>
            </a:endParaRPr>
          </a:p>
          <a:p>
            <a:pPr eaLnBrk="1" hangingPunct="1">
              <a:lnSpc>
                <a:spcPct val="80000"/>
              </a:lnSpc>
            </a:pPr>
            <a:r>
              <a:rPr lang="en-GB" sz="1800" b="1" dirty="0">
                <a:latin typeface="Verdana" pitchFamily="34" charset="0"/>
                <a:ea typeface="Verdana" pitchFamily="34" charset="0"/>
                <a:cs typeface="Verdana" pitchFamily="34" charset="0"/>
              </a:rPr>
              <a:t>Under-age Marriages:</a:t>
            </a:r>
            <a:r>
              <a:rPr lang="en-GB" sz="1800" dirty="0">
                <a:latin typeface="Verdana" pitchFamily="34" charset="0"/>
                <a:ea typeface="Verdana" pitchFamily="34" charset="0"/>
                <a:cs typeface="Verdana" pitchFamily="34" charset="0"/>
              </a:rPr>
              <a:t> in Wales, a young person cannot legally marry until they are 16 years old or more.</a:t>
            </a:r>
            <a:endParaRPr lang="en-GB" sz="1800" b="1" dirty="0">
              <a:latin typeface="Verdana" pitchFamily="34" charset="0"/>
              <a:ea typeface="Verdana" pitchFamily="34" charset="0"/>
              <a:cs typeface="Verdana" pitchFamily="34" charset="0"/>
            </a:endParaRPr>
          </a:p>
          <a:p>
            <a:pPr eaLnBrk="1" hangingPunct="1">
              <a:lnSpc>
                <a:spcPct val="80000"/>
              </a:lnSpc>
            </a:pPr>
            <a:r>
              <a:rPr lang="en-GB" sz="1800" b="1" dirty="0">
                <a:latin typeface="Verdana" pitchFamily="34" charset="0"/>
                <a:ea typeface="Verdana" pitchFamily="34" charset="0"/>
                <a:cs typeface="Verdana" pitchFamily="34" charset="0"/>
              </a:rPr>
              <a:t>Female Genital Mutilation:</a:t>
            </a:r>
            <a:r>
              <a:rPr lang="en-GB" sz="1800" dirty="0">
                <a:latin typeface="Verdana" pitchFamily="34" charset="0"/>
                <a:ea typeface="Verdana" pitchFamily="34" charset="0"/>
                <a:cs typeface="Verdana" pitchFamily="34" charset="0"/>
              </a:rPr>
              <a:t> this is against the law yet we know that for some it is considered both a religious and cultural requirement. It is also illegal for someone to arrange for a child to go abroad with the intention of having her circumcised.</a:t>
            </a:r>
          </a:p>
          <a:p>
            <a:pPr eaLnBrk="1" hangingPunct="1">
              <a:lnSpc>
                <a:spcPct val="80000"/>
              </a:lnSpc>
            </a:pPr>
            <a:r>
              <a:rPr lang="en-GB" sz="1800" b="1" dirty="0">
                <a:latin typeface="Verdana" pitchFamily="34" charset="0"/>
                <a:ea typeface="Verdana" pitchFamily="34" charset="0"/>
                <a:cs typeface="Verdana" pitchFamily="34" charset="0"/>
              </a:rPr>
              <a:t>Ritualistic Abuse: </a:t>
            </a:r>
            <a:r>
              <a:rPr lang="en-GB" sz="1800" dirty="0">
                <a:latin typeface="Verdana" pitchFamily="34" charset="0"/>
                <a:ea typeface="Verdana" pitchFamily="34" charset="0"/>
                <a:cs typeface="Verdana" pitchFamily="34" charset="0"/>
              </a:rPr>
              <a:t>some faiths believe that spirits can possess children, the elderly and the disabled. The use of any physical violence to get rid of the spirit is never condoned and people can be prosecuted even if they meant to help the person.</a:t>
            </a:r>
          </a:p>
        </p:txBody>
      </p:sp>
    </p:spTree>
    <p:extLst>
      <p:ext uri="{BB962C8B-B14F-4D97-AF65-F5344CB8AC3E}">
        <p14:creationId xmlns:p14="http://schemas.microsoft.com/office/powerpoint/2010/main" val="1089152963"/>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2241070" y="483688"/>
            <a:ext cx="7796778" cy="690982"/>
          </a:xfrm>
        </p:spPr>
        <p:txBody>
          <a:bodyPr vert="horz" lIns="80165" tIns="40083" rIns="80165" bIns="40083" rtlCol="0" anchor="ctr">
            <a:normAutofit/>
          </a:bodyPr>
          <a:lstStyle/>
          <a:p>
            <a:r>
              <a:rPr lang="en-GB" sz="3600" dirty="0">
                <a:latin typeface="Verdana" pitchFamily="34" charset="0"/>
                <a:ea typeface="Verdana" pitchFamily="34" charset="0"/>
                <a:cs typeface="Verdana" pitchFamily="34" charset="0"/>
              </a:rPr>
              <a:t>Female Genital Mutilation</a:t>
            </a:r>
          </a:p>
        </p:txBody>
      </p:sp>
      <p:sp>
        <p:nvSpPr>
          <p:cNvPr id="57347" name="Content Placeholder 2"/>
          <p:cNvSpPr>
            <a:spLocks noGrp="1"/>
          </p:cNvSpPr>
          <p:nvPr>
            <p:ph idx="1"/>
          </p:nvPr>
        </p:nvSpPr>
        <p:spPr/>
        <p:txBody>
          <a:bodyPr vert="horz" lIns="80165" tIns="40083" rIns="80165" bIns="40083" rtlCol="0">
            <a:normAutofit/>
          </a:bodyPr>
          <a:lstStyle/>
          <a:p>
            <a:r>
              <a:rPr lang="en-GB" sz="2000" dirty="0">
                <a:latin typeface="Verdana" pitchFamily="34" charset="0"/>
                <a:ea typeface="Verdana" pitchFamily="34" charset="0"/>
                <a:cs typeface="Verdana" pitchFamily="34" charset="0"/>
              </a:rPr>
              <a:t>FGM is perceived in the UK as a form of child abuse, or violence against women</a:t>
            </a:r>
          </a:p>
          <a:p>
            <a:r>
              <a:rPr lang="en-GB" sz="2000" dirty="0">
                <a:latin typeface="Verdana" pitchFamily="34" charset="0"/>
                <a:ea typeface="Verdana" pitchFamily="34" charset="0"/>
                <a:cs typeface="Verdana" pitchFamily="34" charset="0"/>
              </a:rPr>
              <a:t>It is medically unnecessary, extremely painful and poses severe health risks</a:t>
            </a:r>
          </a:p>
          <a:p>
            <a:r>
              <a:rPr lang="en-GB" sz="2000" dirty="0">
                <a:latin typeface="Verdana" pitchFamily="34" charset="0"/>
                <a:ea typeface="Verdana" pitchFamily="34" charset="0"/>
                <a:cs typeface="Verdana" pitchFamily="34" charset="0"/>
              </a:rPr>
              <a:t>It has been illegal since 2003 which also extends to acts performed outside of the UK</a:t>
            </a:r>
          </a:p>
          <a:p>
            <a:r>
              <a:rPr lang="en-GB" sz="2000" dirty="0">
                <a:latin typeface="Verdana" pitchFamily="34" charset="0"/>
                <a:ea typeface="Verdana" pitchFamily="34" charset="0"/>
                <a:cs typeface="Verdana" pitchFamily="34" charset="0"/>
              </a:rPr>
              <a:t>The age at which such procedures are performed vary from a few days old to just before marriage</a:t>
            </a:r>
          </a:p>
          <a:p>
            <a:r>
              <a:rPr lang="en-GB" sz="2000" dirty="0">
                <a:latin typeface="Verdana" pitchFamily="34" charset="0"/>
                <a:ea typeface="Verdana" pitchFamily="34" charset="0"/>
                <a:cs typeface="Verdana" pitchFamily="34" charset="0"/>
              </a:rPr>
              <a:t>It is estimated that 7,400 women in the UK have been subjected to FGM and 7,00 girls under the age of 16 are at risk </a:t>
            </a:r>
          </a:p>
        </p:txBody>
      </p:sp>
    </p:spTree>
    <p:extLst>
      <p:ext uri="{BB962C8B-B14F-4D97-AF65-F5344CB8AC3E}">
        <p14:creationId xmlns:p14="http://schemas.microsoft.com/office/powerpoint/2010/main" val="3077627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vert="horz" lIns="80165" tIns="40083" rIns="80165" bIns="40083" rtlCol="0" anchor="ctr">
            <a:normAutofit/>
          </a:bodyPr>
          <a:lstStyle/>
          <a:p>
            <a:pPr algn="ctr" eaLnBrk="1" hangingPunct="1"/>
            <a:r>
              <a:rPr lang="en-GB" sz="3600" dirty="0">
                <a:latin typeface="Verdana" pitchFamily="34" charset="0"/>
                <a:ea typeface="Verdana" pitchFamily="34" charset="0"/>
                <a:cs typeface="Verdana" pitchFamily="34" charset="0"/>
              </a:rPr>
              <a:t>Female Genital Mutilation Act 2003</a:t>
            </a:r>
          </a:p>
        </p:txBody>
      </p:sp>
      <p:sp>
        <p:nvSpPr>
          <p:cNvPr id="58371" name="Rectangle 3"/>
          <p:cNvSpPr>
            <a:spLocks noGrp="1" noChangeArrowheads="1"/>
          </p:cNvSpPr>
          <p:nvPr>
            <p:ph idx="1"/>
          </p:nvPr>
        </p:nvSpPr>
        <p:spPr/>
        <p:txBody>
          <a:bodyPr vert="horz" lIns="80165" tIns="40083" rIns="80165" bIns="40083" rtlCol="0">
            <a:normAutofit fontScale="92500" lnSpcReduction="10000"/>
          </a:bodyPr>
          <a:lstStyle/>
          <a:p>
            <a:pPr defTabSz="911604"/>
            <a:endParaRPr lang="en-GB" sz="1800" dirty="0"/>
          </a:p>
          <a:p>
            <a:pPr defTabSz="911604"/>
            <a:r>
              <a:rPr lang="en-GB" sz="2500" dirty="0">
                <a:latin typeface="Verdana" pitchFamily="34" charset="0"/>
                <a:ea typeface="Verdana" pitchFamily="34" charset="0"/>
                <a:cs typeface="Verdana" pitchFamily="34" charset="0"/>
              </a:rPr>
              <a:t>Makes it an offence to perform any Female Genital Mutilation procedure.</a:t>
            </a:r>
          </a:p>
          <a:p>
            <a:pPr defTabSz="911604"/>
            <a:r>
              <a:rPr lang="en-GB" sz="2500" dirty="0">
                <a:latin typeface="Verdana" pitchFamily="34" charset="0"/>
                <a:ea typeface="Verdana" pitchFamily="34" charset="0"/>
                <a:cs typeface="Verdana" pitchFamily="34" charset="0"/>
              </a:rPr>
              <a:t>The Act makes it a criminal offence to take a girl out of the country for that purpose or to arrange it.</a:t>
            </a:r>
          </a:p>
          <a:p>
            <a:pPr defTabSz="911604"/>
            <a:r>
              <a:rPr lang="en-GB" sz="2500" dirty="0">
                <a:latin typeface="Verdana" pitchFamily="34" charset="0"/>
                <a:ea typeface="Verdana" pitchFamily="34" charset="0"/>
                <a:cs typeface="Verdana" pitchFamily="34" charset="0"/>
              </a:rPr>
              <a:t>Penalty is 14 years imprisonment </a:t>
            </a:r>
          </a:p>
          <a:p>
            <a:pPr defTabSz="911604"/>
            <a:r>
              <a:rPr lang="en-GB" sz="2500" dirty="0">
                <a:latin typeface="Verdana" pitchFamily="34" charset="0"/>
                <a:ea typeface="Verdana" pitchFamily="34" charset="0"/>
                <a:cs typeface="Verdana" pitchFamily="34" charset="0"/>
              </a:rPr>
              <a:t>No prosecutions yet.</a:t>
            </a:r>
          </a:p>
          <a:p>
            <a:pPr defTabSz="911604">
              <a:buNone/>
            </a:pPr>
            <a:endParaRPr lang="en-GB" sz="1800" dirty="0"/>
          </a:p>
          <a:p>
            <a:pPr defTabSz="911604">
              <a:buNone/>
            </a:pPr>
            <a:r>
              <a:rPr lang="en-GB" sz="1800" dirty="0">
                <a:latin typeface="Verdana" pitchFamily="34" charset="0"/>
                <a:ea typeface="Verdana" pitchFamily="34" charset="0"/>
                <a:cs typeface="Verdana" pitchFamily="34" charset="0"/>
              </a:rPr>
              <a:t>NSPCC have launched a free 24 hour helpline on 0800 028 3550</a:t>
            </a:r>
          </a:p>
          <a:p>
            <a:pPr defTabSz="911604">
              <a:buNone/>
            </a:pPr>
            <a:r>
              <a:rPr lang="cy-GB" sz="1800" b="1" u="sng" dirty="0">
                <a:latin typeface="Verdana" pitchFamily="34" charset="0"/>
                <a:ea typeface="Verdana" pitchFamily="34" charset="0"/>
                <a:cs typeface="Verdana" pitchFamily="34" charset="0"/>
                <a:hlinkClick r:id="rId3"/>
              </a:rPr>
              <a:t>fgmhelp@nspcc.org.uk</a:t>
            </a:r>
            <a:endParaRPr lang="cy-GB" sz="1800" b="1" dirty="0">
              <a:latin typeface="Verdana" pitchFamily="34" charset="0"/>
              <a:ea typeface="Verdana" pitchFamily="34" charset="0"/>
              <a:cs typeface="Verdana" pitchFamily="34" charset="0"/>
            </a:endParaRPr>
          </a:p>
          <a:p>
            <a:pPr defTabSz="911604">
              <a:buNone/>
            </a:pPr>
            <a:endParaRPr lang="en-GB" sz="1800" dirty="0"/>
          </a:p>
          <a:p>
            <a:pPr defTabSz="911604"/>
            <a:endParaRPr lang="en-GB" sz="1800" dirty="0"/>
          </a:p>
        </p:txBody>
      </p:sp>
    </p:spTree>
    <p:extLst>
      <p:ext uri="{BB962C8B-B14F-4D97-AF65-F5344CB8AC3E}">
        <p14:creationId xmlns:p14="http://schemas.microsoft.com/office/powerpoint/2010/main" val="393539262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2241071" y="260648"/>
            <a:ext cx="7982835" cy="914022"/>
          </a:xfrm>
        </p:spPr>
        <p:txBody>
          <a:bodyPr vert="horz" lIns="80165" tIns="40083" rIns="80165" bIns="40083" rtlCol="0" anchor="ctr">
            <a:normAutofit/>
          </a:bodyPr>
          <a:lstStyle/>
          <a:p>
            <a:r>
              <a:rPr lang="en-GB" sz="3600" dirty="0">
                <a:latin typeface="Verdana" pitchFamily="34" charset="0"/>
                <a:ea typeface="Verdana" pitchFamily="34" charset="0"/>
                <a:cs typeface="Verdana" pitchFamily="34" charset="0"/>
              </a:rPr>
              <a:t>Serious Crime Act 2015</a:t>
            </a:r>
          </a:p>
        </p:txBody>
      </p:sp>
      <p:sp>
        <p:nvSpPr>
          <p:cNvPr id="59395" name="Content Placeholder 2"/>
          <p:cNvSpPr>
            <a:spLocks noGrp="1"/>
          </p:cNvSpPr>
          <p:nvPr>
            <p:ph idx="1"/>
          </p:nvPr>
        </p:nvSpPr>
        <p:spPr/>
        <p:txBody>
          <a:bodyPr vert="horz" lIns="80165" tIns="40083" rIns="80165" bIns="40083" rtlCol="0">
            <a:normAutofit/>
          </a:bodyPr>
          <a:lstStyle/>
          <a:p>
            <a:pPr>
              <a:buFontTx/>
              <a:buNone/>
            </a:pPr>
            <a:r>
              <a:rPr lang="en-GB" dirty="0"/>
              <a:t>   </a:t>
            </a:r>
            <a:r>
              <a:rPr lang="en-GB" dirty="0">
                <a:latin typeface="Verdana" pitchFamily="34" charset="0"/>
                <a:ea typeface="Verdana" pitchFamily="34" charset="0"/>
                <a:cs typeface="Verdana" pitchFamily="34" charset="0"/>
              </a:rPr>
              <a:t>As part of the Serious Crime Act, in October 2015 there came into force the FGM mandatory reporting duty which requires health and social care professionals and teachers in England and Wales to report known cases of FGM in under 18 year olds to the police.</a:t>
            </a:r>
          </a:p>
        </p:txBody>
      </p:sp>
    </p:spTree>
    <p:extLst>
      <p:ext uri="{BB962C8B-B14F-4D97-AF65-F5344CB8AC3E}">
        <p14:creationId xmlns:p14="http://schemas.microsoft.com/office/powerpoint/2010/main" val="294467099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2241070" y="260648"/>
            <a:ext cx="7796778" cy="914022"/>
          </a:xfrm>
        </p:spPr>
        <p:txBody>
          <a:bodyPr vert="horz" lIns="80165" tIns="40083" rIns="80165" bIns="40083" rtlCol="0" anchor="ctr">
            <a:normAutofit/>
          </a:bodyPr>
          <a:lstStyle/>
          <a:p>
            <a:r>
              <a:rPr lang="en-GB" sz="3200" dirty="0">
                <a:latin typeface="Verdana" pitchFamily="34" charset="0"/>
                <a:ea typeface="Verdana" pitchFamily="34" charset="0"/>
                <a:cs typeface="Verdana" pitchFamily="34" charset="0"/>
              </a:rPr>
              <a:t>Honour Based Violence</a:t>
            </a:r>
          </a:p>
        </p:txBody>
      </p:sp>
      <p:pic>
        <p:nvPicPr>
          <p:cNvPr id="61443" name="Content Placeholder 4" descr="honour based violence.jpg"/>
          <p:cNvPicPr>
            <a:picLocks noGrp="1" noChangeAspect="1"/>
          </p:cNvPicPr>
          <p:nvPr>
            <p:ph idx="1"/>
          </p:nvPr>
        </p:nvPicPr>
        <p:blipFill>
          <a:blip r:embed="rId3" cstate="print"/>
          <a:srcRect/>
          <a:stretch>
            <a:fillRect/>
          </a:stretch>
        </p:blipFill>
        <p:spPr>
          <a:xfrm>
            <a:off x="6692463" y="2367565"/>
            <a:ext cx="3942527" cy="2549437"/>
          </a:xfrm>
        </p:spPr>
      </p:pic>
      <p:sp>
        <p:nvSpPr>
          <p:cNvPr id="61444" name="TextBox 3"/>
          <p:cNvSpPr txBox="1">
            <a:spLocks noChangeArrowheads="1"/>
          </p:cNvSpPr>
          <p:nvPr/>
        </p:nvSpPr>
        <p:spPr bwMode="auto">
          <a:xfrm>
            <a:off x="633656" y="2367565"/>
            <a:ext cx="4754270" cy="2235385"/>
          </a:xfrm>
          <a:prstGeom prst="rect">
            <a:avLst/>
          </a:prstGeom>
          <a:noFill/>
          <a:ln w="9525">
            <a:noFill/>
            <a:miter lim="800000"/>
            <a:headEnd/>
            <a:tailEnd/>
          </a:ln>
        </p:spPr>
        <p:txBody>
          <a:bodyPr wrap="square" lIns="80165" tIns="40083" rIns="80165" bIns="40083">
            <a:spAutoFit/>
          </a:bodyPr>
          <a:lstStyle/>
          <a:p>
            <a:r>
              <a:rPr lang="en-GB" sz="2000" dirty="0">
                <a:latin typeface="Verdana" pitchFamily="34" charset="0"/>
              </a:rPr>
              <a:t>Honour Based Violence or crime is an act explained by the abused as being committed in order to protect or defend the honour of the family/community. The victims are usually but not exclusively young females</a:t>
            </a:r>
          </a:p>
        </p:txBody>
      </p:sp>
      <p:sp>
        <p:nvSpPr>
          <p:cNvPr id="61445" name="TextBox 5"/>
          <p:cNvSpPr txBox="1">
            <a:spLocks noChangeArrowheads="1"/>
          </p:cNvSpPr>
          <p:nvPr/>
        </p:nvSpPr>
        <p:spPr bwMode="auto">
          <a:xfrm>
            <a:off x="8128377" y="5192446"/>
            <a:ext cx="2156642" cy="333975"/>
          </a:xfrm>
          <a:prstGeom prst="rect">
            <a:avLst/>
          </a:prstGeom>
          <a:noFill/>
          <a:ln w="9525">
            <a:noFill/>
            <a:miter lim="800000"/>
            <a:headEnd/>
            <a:tailEnd/>
          </a:ln>
        </p:spPr>
        <p:txBody>
          <a:bodyPr lIns="80165" tIns="40083" rIns="80165" bIns="40083">
            <a:spAutoFit/>
          </a:bodyPr>
          <a:lstStyle/>
          <a:p>
            <a:r>
              <a:rPr lang="en-GB" sz="1600" dirty="0">
                <a:latin typeface="Verdana" pitchFamily="34" charset="0"/>
              </a:rPr>
              <a:t> www.iwrko.org.uk</a:t>
            </a:r>
          </a:p>
        </p:txBody>
      </p:sp>
    </p:spTree>
    <p:extLst>
      <p:ext uri="{BB962C8B-B14F-4D97-AF65-F5344CB8AC3E}">
        <p14:creationId xmlns:p14="http://schemas.microsoft.com/office/powerpoint/2010/main" val="3186549707"/>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ChangeArrowheads="1"/>
          </p:cNvSpPr>
          <p:nvPr/>
        </p:nvSpPr>
        <p:spPr bwMode="auto">
          <a:xfrm>
            <a:off x="492369" y="295109"/>
            <a:ext cx="9669064" cy="5590149"/>
          </a:xfrm>
          <a:prstGeom prst="rect">
            <a:avLst/>
          </a:prstGeom>
          <a:noFill/>
          <a:ln w="9525">
            <a:noFill/>
            <a:miter lim="800000"/>
            <a:headEnd/>
            <a:tailEnd/>
          </a:ln>
        </p:spPr>
        <p:txBody>
          <a:bodyPr wrap="square" lIns="80165" tIns="40083" rIns="80165" bIns="40083">
            <a:spAutoFit/>
          </a:bodyPr>
          <a:lstStyle/>
          <a:p>
            <a:r>
              <a:rPr lang="en-GB" sz="2800" b="1" dirty="0">
                <a:latin typeface="Verdana" pitchFamily="34" charset="0"/>
              </a:rPr>
              <a:t>These crimes include:</a:t>
            </a:r>
          </a:p>
          <a:p>
            <a:endParaRPr lang="en-GB" sz="2100" b="1" dirty="0">
              <a:latin typeface="Verdana" pitchFamily="34" charset="0"/>
            </a:endParaRPr>
          </a:p>
          <a:p>
            <a:pPr>
              <a:buFont typeface="Arial" charset="0"/>
              <a:buChar char="•"/>
            </a:pPr>
            <a:r>
              <a:rPr lang="en-GB" dirty="0">
                <a:latin typeface="Verdana" pitchFamily="34" charset="0"/>
              </a:rPr>
              <a:t> </a:t>
            </a:r>
            <a:r>
              <a:rPr lang="en-GB" sz="2400" dirty="0">
                <a:latin typeface="Verdana" pitchFamily="34" charset="0"/>
              </a:rPr>
              <a:t>Domestic/ sexual violence. Forced marriage. Social rejection.</a:t>
            </a:r>
          </a:p>
          <a:p>
            <a:r>
              <a:rPr lang="en-GB" sz="2400" dirty="0">
                <a:latin typeface="Verdana" pitchFamily="34" charset="0"/>
              </a:rPr>
              <a:t>Controlling and abusive practices carried out by the family/community members.</a:t>
            </a:r>
          </a:p>
          <a:p>
            <a:pPr>
              <a:buFont typeface="Arial" charset="0"/>
              <a:buChar char="•"/>
            </a:pPr>
            <a:r>
              <a:rPr lang="en-GB" sz="2400" dirty="0">
                <a:latin typeface="Verdana" pitchFamily="34" charset="0"/>
              </a:rPr>
              <a:t> Assault, imprisonment and murder (honour killings).</a:t>
            </a:r>
          </a:p>
          <a:p>
            <a:pPr>
              <a:buFont typeface="Arial" charset="0"/>
              <a:buChar char="•"/>
            </a:pPr>
            <a:r>
              <a:rPr lang="en-GB" sz="2400" dirty="0">
                <a:latin typeface="Verdana" pitchFamily="34" charset="0"/>
              </a:rPr>
              <a:t> More than 12 women are killed every year in this country in the name  of honour.</a:t>
            </a:r>
          </a:p>
          <a:p>
            <a:pPr>
              <a:buFont typeface="Arial" charset="0"/>
              <a:buChar char="•"/>
            </a:pPr>
            <a:r>
              <a:rPr lang="en-GB" sz="2400" dirty="0">
                <a:latin typeface="Verdana" pitchFamily="34" charset="0"/>
              </a:rPr>
              <a:t> UK estimate that a minimum of 5000 women world wide each year are killed in the name of honour.</a:t>
            </a:r>
          </a:p>
          <a:p>
            <a:pPr>
              <a:buFont typeface="Arial" charset="0"/>
              <a:buChar char="•"/>
            </a:pPr>
            <a:r>
              <a:rPr lang="en-GB" sz="2400" dirty="0">
                <a:latin typeface="Verdana" pitchFamily="34" charset="0"/>
              </a:rPr>
              <a:t> New research by IKWRO has found that more than 2800 incidents of ‘honour’ based violence were reported to police across the UK last year.</a:t>
            </a:r>
          </a:p>
          <a:p>
            <a:endParaRPr lang="en-GB" sz="2100" dirty="0">
              <a:latin typeface="Verdana" pitchFamily="34" charset="0"/>
            </a:endParaRPr>
          </a:p>
        </p:txBody>
      </p:sp>
    </p:spTree>
    <p:extLst>
      <p:ext uri="{BB962C8B-B14F-4D97-AF65-F5344CB8AC3E}">
        <p14:creationId xmlns:p14="http://schemas.microsoft.com/office/powerpoint/2010/main" val="153882207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9820" y="509954"/>
            <a:ext cx="8534400" cy="896144"/>
          </a:xfrm>
        </p:spPr>
        <p:txBody>
          <a:bodyPr>
            <a:normAutofit fontScale="90000"/>
          </a:bodyPr>
          <a:lstStyle/>
          <a:p>
            <a:r>
              <a:rPr lang="en-GB" dirty="0">
                <a:latin typeface="Verdana" pitchFamily="34" charset="0"/>
                <a:ea typeface="Verdana" pitchFamily="34" charset="0"/>
                <a:cs typeface="Verdana" pitchFamily="34" charset="0"/>
              </a:rPr>
              <a:t>Well-being of Future Generations (Wales) Act 2015</a:t>
            </a:r>
          </a:p>
        </p:txBody>
      </p:sp>
      <p:pic>
        <p:nvPicPr>
          <p:cNvPr id="10" name="Content Placeholder 9" descr="Well%20Being%20Goals%20Wheel_E%20(resized).jpg"/>
          <p:cNvPicPr>
            <a:picLocks noGrp="1" noChangeAspect="1"/>
          </p:cNvPicPr>
          <p:nvPr>
            <p:ph idx="1"/>
          </p:nvPr>
        </p:nvPicPr>
        <p:blipFill>
          <a:blip r:embed="rId3" cstate="print"/>
          <a:stretch>
            <a:fillRect/>
          </a:stretch>
        </p:blipFill>
        <p:spPr>
          <a:xfrm>
            <a:off x="3719736" y="1700808"/>
            <a:ext cx="4572000" cy="4572000"/>
          </a:xfrm>
        </p:spPr>
      </p:pic>
      <p:pic>
        <p:nvPicPr>
          <p:cNvPr id="6" name="Picture 5">
            <a:extLst>
              <a:ext uri="{FF2B5EF4-FFF2-40B4-BE49-F238E27FC236}">
                <a16:creationId xmlns:a16="http://schemas.microsoft.com/office/drawing/2014/main" id="{8CECA76C-C5C3-4436-B34C-266E55EFE71E}"/>
              </a:ext>
            </a:extLst>
          </p:cNvPr>
          <p:cNvPicPr>
            <a:picLocks noChangeAspect="1"/>
          </p:cNvPicPr>
          <p:nvPr/>
        </p:nvPicPr>
        <p:blipFill>
          <a:blip r:embed="rId4"/>
          <a:stretch>
            <a:fillRect/>
          </a:stretch>
        </p:blipFill>
        <p:spPr>
          <a:xfrm>
            <a:off x="3403328" y="1560844"/>
            <a:ext cx="4888408" cy="4851927"/>
          </a:xfrm>
          <a:prstGeom prst="rect">
            <a:avLst/>
          </a:prstGeom>
        </p:spPr>
      </p:pic>
    </p:spTree>
    <p:extLst>
      <p:ext uri="{BB962C8B-B14F-4D97-AF65-F5344CB8AC3E}">
        <p14:creationId xmlns:p14="http://schemas.microsoft.com/office/powerpoint/2010/main" val="3487258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F6236-A3C2-42FD-84C6-BFB219EE049E}"/>
              </a:ext>
            </a:extLst>
          </p:cNvPr>
          <p:cNvSpPr>
            <a:spLocks noGrp="1"/>
          </p:cNvSpPr>
          <p:nvPr>
            <p:ph type="title"/>
          </p:nvPr>
        </p:nvSpPr>
        <p:spPr/>
        <p:txBody>
          <a:bodyPr/>
          <a:lstStyle/>
          <a:p>
            <a:r>
              <a:rPr lang="en-GB" dirty="0"/>
              <a:t>Activity </a:t>
            </a:r>
          </a:p>
        </p:txBody>
      </p:sp>
      <p:sp>
        <p:nvSpPr>
          <p:cNvPr id="3" name="Content Placeholder 2">
            <a:extLst>
              <a:ext uri="{FF2B5EF4-FFF2-40B4-BE49-F238E27FC236}">
                <a16:creationId xmlns:a16="http://schemas.microsoft.com/office/drawing/2014/main" id="{3EF43BBC-EE2A-45A7-8F90-3995605481DF}"/>
              </a:ext>
            </a:extLst>
          </p:cNvPr>
          <p:cNvSpPr>
            <a:spLocks noGrp="1"/>
          </p:cNvSpPr>
          <p:nvPr>
            <p:ph idx="1"/>
          </p:nvPr>
        </p:nvSpPr>
        <p:spPr/>
        <p:txBody>
          <a:bodyPr/>
          <a:lstStyle/>
          <a:p>
            <a:r>
              <a:rPr lang="en-GB" dirty="0"/>
              <a:t>Select any of the previous issues</a:t>
            </a:r>
          </a:p>
          <a:p>
            <a:r>
              <a:rPr lang="en-GB" dirty="0"/>
              <a:t>If time and money were no object, what techniques could be employed to raise awareness or funds to help this issue?</a:t>
            </a:r>
          </a:p>
          <a:p>
            <a:r>
              <a:rPr lang="en-GB" dirty="0"/>
              <a:t>Which agencies would be involved? </a:t>
            </a:r>
          </a:p>
          <a:p>
            <a:r>
              <a:rPr lang="en-GB" dirty="0"/>
              <a:t>What potential barriers can you spot?</a:t>
            </a:r>
          </a:p>
        </p:txBody>
      </p:sp>
    </p:spTree>
    <p:extLst>
      <p:ext uri="{BB962C8B-B14F-4D97-AF65-F5344CB8AC3E}">
        <p14:creationId xmlns:p14="http://schemas.microsoft.com/office/powerpoint/2010/main" val="3739650255"/>
      </p:ext>
    </p:extLst>
  </p:cSld>
  <p:clrMapOvr>
    <a:masterClrMapping/>
  </p:clrMapOvr>
</p:sld>
</file>

<file path=ppt/theme/theme1.xml><?xml version="1.0" encoding="utf-8"?>
<a:theme xmlns:a="http://schemas.openxmlformats.org/drawingml/2006/main" name="Retrospec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BAB94BD4-5D6D-4148-AB57-A4CCF1FD4E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TM02900769[[fn=Retrospect]]</Template>
  <TotalTime>45</TotalTime>
  <Words>2268</Words>
  <Application>Microsoft Office PowerPoint</Application>
  <PresentationFormat>Widescreen</PresentationFormat>
  <Paragraphs>212</Paragraphs>
  <Slides>31</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ＭＳ Ｐゴシック</vt:lpstr>
      <vt:lpstr>Arial</vt:lpstr>
      <vt:lpstr>Calibri</vt:lpstr>
      <vt:lpstr>Calibri Light</vt:lpstr>
      <vt:lpstr>Verdana</vt:lpstr>
      <vt:lpstr>Retrospect</vt:lpstr>
      <vt:lpstr>Community Development</vt:lpstr>
      <vt:lpstr>Contents</vt:lpstr>
      <vt:lpstr>Community </vt:lpstr>
      <vt:lpstr>Definition </vt:lpstr>
      <vt:lpstr>Characteristics </vt:lpstr>
      <vt:lpstr>Equalities Act 2010</vt:lpstr>
      <vt:lpstr>Differences </vt:lpstr>
      <vt:lpstr>Answer</vt:lpstr>
      <vt:lpstr>Your aim </vt:lpstr>
      <vt:lpstr>Vulnerable Community:  Swansea and West Wales </vt:lpstr>
      <vt:lpstr>Current Community Issues</vt:lpstr>
      <vt:lpstr>PowerPoint Presentation</vt:lpstr>
      <vt:lpstr>What are ACEs?</vt:lpstr>
      <vt:lpstr>Adverse Childhood Experiences (ACEs)</vt:lpstr>
      <vt:lpstr> Domestic Abuse </vt:lpstr>
      <vt:lpstr>Radicalisation</vt:lpstr>
      <vt:lpstr>Child Sexual Exploitation</vt:lpstr>
      <vt:lpstr>PowerPoint Presentation</vt:lpstr>
      <vt:lpstr>PowerPoint Presentation</vt:lpstr>
      <vt:lpstr>PowerPoint Presentation</vt:lpstr>
      <vt:lpstr>PowerPoint Presentation</vt:lpstr>
      <vt:lpstr>  Internet, Social Networking,  Chat rooms, phones </vt:lpstr>
      <vt:lpstr>Human Trafficking  (Modern Day Slavery)</vt:lpstr>
      <vt:lpstr>Cultural Issues…</vt:lpstr>
      <vt:lpstr>Female Genital Mutilation</vt:lpstr>
      <vt:lpstr>Female Genital Mutilation Act 2003</vt:lpstr>
      <vt:lpstr>Serious Crime Act 2015</vt:lpstr>
      <vt:lpstr>Honour Based Violence</vt:lpstr>
      <vt:lpstr>PowerPoint Presentation</vt:lpstr>
      <vt:lpstr>Well-being of Future Generations (Wales) Act 2015</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Development</dc:title>
  <dc:creator>Tania Davies</dc:creator>
  <cp:lastModifiedBy>Jaymie phillips</cp:lastModifiedBy>
  <cp:revision>8</cp:revision>
  <dcterms:created xsi:type="dcterms:W3CDTF">2017-09-04T14:40:02Z</dcterms:created>
  <dcterms:modified xsi:type="dcterms:W3CDTF">2017-10-04T22:30:01Z</dcterms:modified>
</cp:coreProperties>
</file>