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66" r:id="rId3"/>
    <p:sldId id="260" r:id="rId4"/>
    <p:sldId id="303" r:id="rId5"/>
    <p:sldId id="307" r:id="rId6"/>
    <p:sldId id="304" r:id="rId7"/>
    <p:sldId id="301" r:id="rId8"/>
    <p:sldId id="306" r:id="rId9"/>
    <p:sldId id="308" r:id="rId10"/>
    <p:sldId id="311" r:id="rId11"/>
    <p:sldId id="312" r:id="rId12"/>
    <p:sldId id="305" r:id="rId13"/>
    <p:sldId id="313" r:id="rId14"/>
    <p:sldId id="310" r:id="rId15"/>
    <p:sldId id="29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87"/>
    <p:restoredTop sz="94453" autoAdjust="0"/>
  </p:normalViewPr>
  <p:slideViewPr>
    <p:cSldViewPr snapToGrid="0" snapToObjects="1">
      <p:cViewPr>
        <p:scale>
          <a:sx n="46" d="100"/>
          <a:sy n="46" d="100"/>
        </p:scale>
        <p:origin x="84" y="1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napToObjects="1">
      <p:cViewPr>
        <p:scale>
          <a:sx n="38" d="100"/>
          <a:sy n="38" d="100"/>
        </p:scale>
        <p:origin x="1868"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10/29/2019</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806450"/>
            <a:ext cx="41148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smtClean="0"/>
              <a:t>Esbonio</a:t>
            </a:r>
            <a:r>
              <a:rPr lang="en-GB" baseline="0" dirty="0" smtClean="0"/>
              <a:t> </a:t>
            </a:r>
            <a:r>
              <a:rPr lang="en-GB" baseline="0" dirty="0" err="1" smtClean="0"/>
              <a:t>sut</a:t>
            </a:r>
            <a:r>
              <a:rPr lang="en-GB" baseline="0" dirty="0" smtClean="0"/>
              <a:t> </a:t>
            </a:r>
            <a:r>
              <a:rPr lang="en-GB" baseline="0" dirty="0" err="1" smtClean="0"/>
              <a:t>mae’r</a:t>
            </a:r>
            <a:r>
              <a:rPr lang="en-GB" baseline="0" dirty="0" smtClean="0"/>
              <a:t> </a:t>
            </a:r>
            <a:r>
              <a:rPr lang="en-GB" baseline="0" dirty="0" err="1" smtClean="0"/>
              <a:t>sesiwn</a:t>
            </a:r>
            <a:r>
              <a:rPr lang="en-GB" baseline="0" dirty="0" smtClean="0"/>
              <a:t> </a:t>
            </a:r>
            <a:r>
              <a:rPr lang="en-GB" baseline="0" dirty="0" err="1" smtClean="0"/>
              <a:t>hyn</a:t>
            </a:r>
            <a:r>
              <a:rPr lang="en-GB" baseline="0" dirty="0" smtClean="0"/>
              <a:t> </a:t>
            </a:r>
            <a:r>
              <a:rPr lang="en-GB" baseline="0" dirty="0" err="1" smtClean="0"/>
              <a:t>yn</a:t>
            </a:r>
            <a:r>
              <a:rPr lang="en-GB" baseline="0" dirty="0" smtClean="0"/>
              <a:t> </a:t>
            </a:r>
            <a:r>
              <a:rPr lang="en-GB" baseline="0" dirty="0" err="1" smtClean="0"/>
              <a:t>ymgorffori</a:t>
            </a:r>
            <a:r>
              <a:rPr lang="en-GB" baseline="0" dirty="0" smtClean="0"/>
              <a:t> </a:t>
            </a:r>
            <a:r>
              <a:rPr lang="en-GB" baseline="0" dirty="0" err="1" smtClean="0"/>
              <a:t>gweledigaeth</a:t>
            </a:r>
            <a:r>
              <a:rPr lang="en-GB" baseline="0" dirty="0" smtClean="0"/>
              <a:t> Donaldson.</a:t>
            </a:r>
          </a:p>
          <a:p>
            <a:r>
              <a:rPr lang="en-GB" baseline="0" dirty="0" smtClean="0"/>
              <a:t>Explain how this session incorporates Donaldson’s vision. </a:t>
            </a:r>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278590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545627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Assessment &amp; pressure </a:t>
            </a:r>
            <a:r>
              <a:rPr lang="en-GB" dirty="0"/>
              <a:t>from schools to perform </a:t>
            </a:r>
            <a:r>
              <a:rPr lang="en-GB" dirty="0" smtClean="0"/>
              <a:t>in tests and </a:t>
            </a:r>
            <a:r>
              <a:rPr lang="en-GB" dirty="0"/>
              <a:t>exams as schools are being judged by these outcomes.  </a:t>
            </a:r>
            <a:endParaRPr lang="en-GB" dirty="0" smtClean="0"/>
          </a:p>
          <a:p>
            <a:r>
              <a:rPr lang="en-GB" dirty="0" smtClean="0"/>
              <a:t>Exercise </a:t>
            </a:r>
            <a:r>
              <a:rPr lang="en-GB" dirty="0"/>
              <a:t>/ being physically active helps to release anxiety.  Bringing oxygen to the brains and body parts succeeds in energising the whole body.  It is widely agreed that our current education system is centred on exams which places stress on young people &amp; this culture influences the exchanges between teachers and pupils into a relationships which is geared towards assessment goals &amp; aspects that can always be measured. </a:t>
            </a:r>
            <a:endParaRPr lang="en-GB" dirty="0">
              <a:cs typeface="Calibri"/>
            </a:endParaRPr>
          </a:p>
          <a:p>
            <a:r>
              <a:rPr lang="en-GB" dirty="0"/>
              <a:t>This coupled with (I) pressure to continuously look good have the correct image / clothes / places to be &amp; (ii) pressure to look good I.e. body image – muscles / weight gain &amp; loss are aspects which are continuously published on the internet.  Which must play a part in a learners mental health &amp; wellbeing. </a:t>
            </a:r>
            <a:endParaRPr lang="en-GB" dirty="0">
              <a:cs typeface="Calibri"/>
            </a:endParaRPr>
          </a:p>
          <a:p>
            <a:endParaRPr lang="en-GB" dirty="0">
              <a:cs typeface="Calibri"/>
            </a:endParaRPr>
          </a:p>
          <a:p>
            <a:r>
              <a:rPr lang="en-GB" dirty="0"/>
              <a:t>Meanwhile, outside schools, austerity has led to open access youth clubs being gradually replaced by provision that improves 'outcomes' for school I.e. homework clubs, maths club. They are also adult led which means less opportunity for children / young people to be creative and adventurous. Lack of free play. </a:t>
            </a:r>
            <a:endParaRPr lang="en-GB" dirty="0">
              <a:cs typeface="Calibri"/>
            </a:endParaRPr>
          </a:p>
          <a:p>
            <a:endParaRPr lang="en-GB" dirty="0">
              <a:cs typeface="Calibri"/>
            </a:endParaRPr>
          </a:p>
          <a:p>
            <a:r>
              <a:rPr lang="en-GB" dirty="0">
                <a:cs typeface="Calibri"/>
              </a:rPr>
              <a:t>With the combination of the above – and many more factors – it is no wonder that levels of obesity and anxiety and depression are the highest they have ever been since data was recorded and also the age at which this is affecting children is getting younger and younger.  Worldwide – one in 5 children are overweight with </a:t>
            </a:r>
            <a:r>
              <a:rPr lang="en-GB" dirty="0" err="1">
                <a:cs typeface="Calibri"/>
              </a:rPr>
              <a:t>approx</a:t>
            </a:r>
            <a:r>
              <a:rPr lang="en-GB" dirty="0">
                <a:cs typeface="Calibri"/>
              </a:rPr>
              <a:t> 400,000 others joining this list each year (International Obesity Task Force 2005)...14 years ago!!!</a:t>
            </a:r>
          </a:p>
          <a:p>
            <a:endParaRPr lang="en-GB" dirty="0">
              <a:cs typeface="Calibri"/>
            </a:endParaRPr>
          </a:p>
          <a:p>
            <a:r>
              <a:rPr lang="en-GB" dirty="0">
                <a:cs typeface="Calibri"/>
              </a:rPr>
              <a:t>And</a:t>
            </a:r>
            <a:r>
              <a:rPr lang="en-GB" baseline="0" dirty="0">
                <a:cs typeface="Calibri"/>
              </a:rPr>
              <a:t> – if left – this lifestyle could have serious implications for child development and engagement in future physical activities and general health – mental &amp; physical.</a:t>
            </a:r>
            <a:r>
              <a:rPr lang="en-GB" dirty="0">
                <a:cs typeface="Calibri"/>
              </a:rPr>
              <a:t>  This new curriculum and in particular this area of learning H&amp;WB is hoping to alleviate some of the above pressures by giving the learner the knowhow &amp; personal ability to achieve in a new world of technology and expectations. </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4</a:t>
            </a:fld>
            <a:endParaRPr lang="en-US"/>
          </a:p>
        </p:txBody>
      </p:sp>
    </p:spTree>
    <p:extLst>
      <p:ext uri="{BB962C8B-B14F-4D97-AF65-F5344CB8AC3E}">
        <p14:creationId xmlns:p14="http://schemas.microsoft.com/office/powerpoint/2010/main" val="1412040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Sut</a:t>
            </a:r>
            <a:r>
              <a:rPr lang="en-GB" baseline="0" dirty="0" smtClean="0"/>
              <a:t> </a:t>
            </a:r>
            <a:r>
              <a:rPr lang="en-GB" baseline="0" dirty="0" err="1" smtClean="0"/>
              <a:t>mae’r</a:t>
            </a:r>
            <a:r>
              <a:rPr lang="en-GB" baseline="0" dirty="0" smtClean="0"/>
              <a:t> </a:t>
            </a:r>
            <a:r>
              <a:rPr lang="en-GB" baseline="0" dirty="0" err="1" smtClean="0"/>
              <a:t>rhain</a:t>
            </a:r>
            <a:r>
              <a:rPr lang="en-GB" baseline="0" dirty="0" smtClean="0"/>
              <a:t> </a:t>
            </a:r>
            <a:r>
              <a:rPr lang="en-GB" baseline="0" dirty="0" err="1" smtClean="0"/>
              <a:t>yn</a:t>
            </a:r>
            <a:r>
              <a:rPr lang="en-GB" baseline="0" dirty="0" smtClean="0"/>
              <a:t> </a:t>
            </a:r>
            <a:r>
              <a:rPr lang="en-GB" baseline="0" dirty="0" err="1" smtClean="0"/>
              <a:t>cysylltu</a:t>
            </a:r>
            <a:r>
              <a:rPr lang="en-GB" baseline="0" dirty="0" smtClean="0"/>
              <a:t> </a:t>
            </a:r>
            <a:r>
              <a:rPr lang="en-GB" baseline="0" dirty="0" err="1" smtClean="0"/>
              <a:t>gyda’r</a:t>
            </a:r>
            <a:r>
              <a:rPr lang="en-GB" baseline="0" dirty="0" smtClean="0"/>
              <a:t> </a:t>
            </a:r>
            <a:r>
              <a:rPr lang="en-GB" baseline="0" dirty="0" err="1" smtClean="0"/>
              <a:t>disgyblion</a:t>
            </a:r>
            <a:r>
              <a:rPr lang="en-GB" baseline="0" dirty="0" smtClean="0"/>
              <a:t> </a:t>
            </a:r>
            <a:r>
              <a:rPr lang="en-GB" baseline="0" dirty="0" err="1" smtClean="0"/>
              <a:t>yn</a:t>
            </a:r>
            <a:r>
              <a:rPr lang="en-GB" baseline="0" dirty="0" smtClean="0"/>
              <a:t> </a:t>
            </a:r>
            <a:r>
              <a:rPr lang="en-GB" baseline="0" dirty="0" err="1" smtClean="0"/>
              <a:t>eich</a:t>
            </a:r>
            <a:r>
              <a:rPr lang="en-GB" baseline="0" dirty="0" smtClean="0"/>
              <a:t> </a:t>
            </a:r>
            <a:r>
              <a:rPr lang="en-GB" baseline="0" dirty="0" err="1" smtClean="0"/>
              <a:t>dosbarth</a:t>
            </a:r>
            <a:r>
              <a:rPr lang="en-GB" baseline="0" dirty="0" smtClean="0"/>
              <a:t>?</a:t>
            </a:r>
          </a:p>
          <a:p>
            <a:r>
              <a:rPr lang="en-GB" baseline="0" dirty="0" smtClean="0"/>
              <a:t>How do these link with pupils in your classroom?</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5</a:t>
            </a:fld>
            <a:endParaRPr lang="en-US" dirty="0"/>
          </a:p>
        </p:txBody>
      </p:sp>
    </p:spTree>
    <p:extLst>
      <p:ext uri="{BB962C8B-B14F-4D97-AF65-F5344CB8AC3E}">
        <p14:creationId xmlns:p14="http://schemas.microsoft.com/office/powerpoint/2010/main" val="4171972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cs typeface="Calibri"/>
              </a:rPr>
              <a:t>Inconsistent </a:t>
            </a:r>
            <a:r>
              <a:rPr lang="en-US" dirty="0">
                <a:cs typeface="Calibri"/>
              </a:rPr>
              <a:t>provision so need a more consistent approach</a:t>
            </a:r>
          </a:p>
          <a:p>
            <a:r>
              <a:rPr lang="en-US" dirty="0">
                <a:cs typeface="Calibri"/>
              </a:rPr>
              <a:t>Need to take a more developmental approach and a more holistic approach to supporting the body, the mind, emotions, social skills in developing 'healthy, confident individuals'. </a:t>
            </a:r>
          </a:p>
          <a:p>
            <a:r>
              <a:rPr lang="en-US" dirty="0" smtClean="0">
                <a:cs typeface="Calibri"/>
              </a:rPr>
              <a:t>5 What Matters (</a:t>
            </a:r>
            <a:r>
              <a:rPr lang="en-US" dirty="0" err="1" smtClean="0">
                <a:cs typeface="Calibri"/>
              </a:rPr>
              <a:t>Yr</a:t>
            </a:r>
            <a:r>
              <a:rPr lang="en-US" dirty="0" smtClean="0">
                <a:cs typeface="Calibri"/>
              </a:rPr>
              <a:t> </a:t>
            </a:r>
            <a:r>
              <a:rPr lang="en-US" dirty="0" err="1" smtClean="0">
                <a:cs typeface="Calibri"/>
              </a:rPr>
              <a:t>Hyn</a:t>
            </a:r>
            <a:r>
              <a:rPr lang="en-US" dirty="0" smtClean="0">
                <a:cs typeface="Calibri"/>
              </a:rPr>
              <a:t> </a:t>
            </a:r>
            <a:r>
              <a:rPr lang="en-US" dirty="0" err="1" smtClean="0">
                <a:cs typeface="Calibri"/>
              </a:rPr>
              <a:t>sy'n</a:t>
            </a:r>
            <a:r>
              <a:rPr lang="en-US" dirty="0" smtClean="0">
                <a:cs typeface="Calibri"/>
              </a:rPr>
              <a:t> </a:t>
            </a:r>
            <a:r>
              <a:rPr lang="en-US" dirty="0" err="1" smtClean="0">
                <a:cs typeface="Calibri"/>
              </a:rPr>
              <a:t>Bwysig</a:t>
            </a:r>
            <a:r>
              <a:rPr lang="en-US" dirty="0" smtClean="0">
                <a:cs typeface="Calibri"/>
              </a:rPr>
              <a:t>) for a well-rounded citizen of Wales at the age of 16</a:t>
            </a:r>
          </a:p>
          <a:p>
            <a:r>
              <a:rPr lang="en-US" dirty="0" smtClean="0">
                <a:cs typeface="Calibri"/>
              </a:rPr>
              <a:t>TASG</a:t>
            </a:r>
            <a:r>
              <a:rPr lang="en-US" baseline="0" dirty="0" smtClean="0">
                <a:cs typeface="Calibri"/>
              </a:rPr>
              <a:t> – </a:t>
            </a:r>
            <a:r>
              <a:rPr lang="en-US" baseline="0" dirty="0" err="1" smtClean="0">
                <a:cs typeface="Calibri"/>
              </a:rPr>
              <a:t>rhoi’r</a:t>
            </a:r>
            <a:r>
              <a:rPr lang="en-US" baseline="0" dirty="0" smtClean="0">
                <a:cs typeface="Calibri"/>
              </a:rPr>
              <a:t> </a:t>
            </a:r>
            <a:r>
              <a:rPr lang="en-US" baseline="0" dirty="0" err="1" smtClean="0">
                <a:cs typeface="Calibri"/>
              </a:rPr>
              <a:t>Camau</a:t>
            </a:r>
            <a:r>
              <a:rPr lang="en-US" baseline="0" dirty="0" smtClean="0">
                <a:cs typeface="Calibri"/>
              </a:rPr>
              <a:t> </a:t>
            </a:r>
            <a:r>
              <a:rPr lang="en-US" baseline="0" dirty="0" err="1" smtClean="0">
                <a:cs typeface="Calibri"/>
              </a:rPr>
              <a:t>Cynnydd</a:t>
            </a:r>
            <a:r>
              <a:rPr lang="en-US" baseline="0" dirty="0" smtClean="0">
                <a:cs typeface="Calibri"/>
              </a:rPr>
              <a:t> </a:t>
            </a:r>
            <a:r>
              <a:rPr lang="en-US" baseline="0" dirty="0" err="1" smtClean="0">
                <a:cs typeface="Calibri"/>
              </a:rPr>
              <a:t>mewn</a:t>
            </a:r>
            <a:r>
              <a:rPr lang="en-US" baseline="0" dirty="0" smtClean="0">
                <a:cs typeface="Calibri"/>
              </a:rPr>
              <a:t> </a:t>
            </a:r>
            <a:r>
              <a:rPr lang="en-US" baseline="0" dirty="0" err="1" smtClean="0">
                <a:cs typeface="Calibri"/>
              </a:rPr>
              <a:t>trefn</a:t>
            </a:r>
          </a:p>
          <a:p>
            <a:r>
              <a:rPr lang="en-US" baseline="0" dirty="0" smtClean="0">
                <a:cs typeface="Calibri"/>
              </a:rPr>
              <a:t>TASK – place the Progression Steps in the right order</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8</a:t>
            </a:fld>
            <a:endParaRPr lang="en-US"/>
          </a:p>
        </p:txBody>
      </p:sp>
    </p:spTree>
    <p:extLst>
      <p:ext uri="{BB962C8B-B14F-4D97-AF65-F5344CB8AC3E}">
        <p14:creationId xmlns:p14="http://schemas.microsoft.com/office/powerpoint/2010/main" val="3526529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cs typeface="Calibri"/>
              </a:rPr>
              <a:t>Inconsistent </a:t>
            </a:r>
            <a:r>
              <a:rPr lang="en-US" dirty="0">
                <a:cs typeface="Calibri"/>
              </a:rPr>
              <a:t>provision so need a more consistent approach</a:t>
            </a:r>
          </a:p>
          <a:p>
            <a:r>
              <a:rPr lang="en-US" dirty="0">
                <a:cs typeface="Calibri"/>
              </a:rPr>
              <a:t>Need to take a more developmental approach and a more holistic approach to supporting the body, the mind, emotions, social skills in developing 'healthy, confident individuals'. </a:t>
            </a:r>
          </a:p>
          <a:p>
            <a:r>
              <a:rPr lang="en-US" dirty="0">
                <a:cs typeface="Calibri"/>
              </a:rPr>
              <a:t>5 What Matters (</a:t>
            </a:r>
            <a:r>
              <a:rPr lang="en-US" dirty="0" err="1">
                <a:cs typeface="Calibri"/>
              </a:rPr>
              <a:t>Yr</a:t>
            </a:r>
            <a:r>
              <a:rPr lang="en-US" dirty="0">
                <a:cs typeface="Calibri"/>
              </a:rPr>
              <a:t> </a:t>
            </a:r>
            <a:r>
              <a:rPr lang="en-US" dirty="0" err="1">
                <a:cs typeface="Calibri"/>
              </a:rPr>
              <a:t>Hyn</a:t>
            </a:r>
            <a:r>
              <a:rPr lang="en-US" dirty="0">
                <a:cs typeface="Calibri"/>
              </a:rPr>
              <a:t> </a:t>
            </a:r>
            <a:r>
              <a:rPr lang="en-US" dirty="0" err="1">
                <a:cs typeface="Calibri"/>
              </a:rPr>
              <a:t>sy'n</a:t>
            </a:r>
            <a:r>
              <a:rPr lang="en-US" dirty="0">
                <a:cs typeface="Calibri"/>
              </a:rPr>
              <a:t> </a:t>
            </a:r>
            <a:r>
              <a:rPr lang="en-US" dirty="0" err="1">
                <a:cs typeface="Calibri"/>
              </a:rPr>
              <a:t>Bwysig</a:t>
            </a:r>
            <a:r>
              <a:rPr lang="en-US" dirty="0">
                <a:cs typeface="Calibri"/>
              </a:rPr>
              <a:t>) for a well-rounded citizen of Wales at the age of </a:t>
            </a:r>
            <a:r>
              <a:rPr lang="en-US" dirty="0" smtClean="0">
                <a:cs typeface="Calibri"/>
              </a:rPr>
              <a:t>16</a:t>
            </a:r>
          </a:p>
          <a:p>
            <a:r>
              <a:rPr lang="en-US" dirty="0" smtClean="0">
                <a:cs typeface="Calibri"/>
              </a:rPr>
              <a:t>TASG</a:t>
            </a:r>
            <a:r>
              <a:rPr lang="en-US" baseline="0" dirty="0" smtClean="0">
                <a:cs typeface="Calibri"/>
              </a:rPr>
              <a:t> – </a:t>
            </a:r>
            <a:r>
              <a:rPr lang="en-US" baseline="0" dirty="0" err="1" smtClean="0">
                <a:cs typeface="Calibri"/>
              </a:rPr>
              <a:t>rhoi’r</a:t>
            </a:r>
            <a:r>
              <a:rPr lang="en-US" baseline="0" dirty="0" smtClean="0">
                <a:cs typeface="Calibri"/>
              </a:rPr>
              <a:t> </a:t>
            </a:r>
            <a:r>
              <a:rPr lang="en-US" baseline="0" dirty="0" err="1" smtClean="0">
                <a:cs typeface="Calibri"/>
              </a:rPr>
              <a:t>Camau</a:t>
            </a:r>
            <a:r>
              <a:rPr lang="en-US" baseline="0" dirty="0" smtClean="0">
                <a:cs typeface="Calibri"/>
              </a:rPr>
              <a:t> </a:t>
            </a:r>
            <a:r>
              <a:rPr lang="en-US" baseline="0" dirty="0" err="1" smtClean="0">
                <a:cs typeface="Calibri"/>
              </a:rPr>
              <a:t>Cynnydd</a:t>
            </a:r>
            <a:r>
              <a:rPr lang="en-US" baseline="0" dirty="0" smtClean="0">
                <a:cs typeface="Calibri"/>
              </a:rPr>
              <a:t> </a:t>
            </a:r>
            <a:r>
              <a:rPr lang="en-US" baseline="0" dirty="0" err="1" smtClean="0">
                <a:cs typeface="Calibri"/>
              </a:rPr>
              <a:t>mewn</a:t>
            </a:r>
            <a:r>
              <a:rPr lang="en-US" baseline="0" dirty="0" smtClean="0">
                <a:cs typeface="Calibri"/>
              </a:rPr>
              <a:t> </a:t>
            </a:r>
            <a:r>
              <a:rPr lang="en-US" baseline="0" dirty="0" err="1" smtClean="0">
                <a:cs typeface="Calibri"/>
              </a:rPr>
              <a:t>trefn</a:t>
            </a:r>
            <a:r>
              <a:rPr lang="en-US" baseline="0" dirty="0" smtClean="0">
                <a:cs typeface="Calibri"/>
              </a:rPr>
              <a:t>/TASK – place the Progression Steps in the right order</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9</a:t>
            </a:fld>
            <a:endParaRPr lang="en-US"/>
          </a:p>
        </p:txBody>
      </p:sp>
    </p:spTree>
    <p:extLst>
      <p:ext uri="{BB962C8B-B14F-4D97-AF65-F5344CB8AC3E}">
        <p14:creationId xmlns:p14="http://schemas.microsoft.com/office/powerpoint/2010/main" val="626180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An important feature of this area of learning and experience is that progression is non-linear. Movement between progression steps can be both backwards and forwards given changes in personal circumstances that impact on health and well-being. There are four models of progression operating within the Health and Well-being Area of Learning and Experience and these can be identified to varying degrees across each what matters statement.  </a:t>
            </a:r>
          </a:p>
          <a:p>
            <a:r>
              <a:rPr lang="en-GB" sz="1200" b="1" i="0" u="none" strike="noStrike" kern="1200" baseline="0" dirty="0" smtClean="0">
                <a:solidFill>
                  <a:schemeClr val="tx1"/>
                </a:solidFill>
                <a:latin typeface="+mn-lt"/>
                <a:ea typeface="+mn-ea"/>
                <a:cs typeface="+mn-cs"/>
              </a:rPr>
              <a:t>Becoming more self-regulated </a:t>
            </a:r>
            <a:r>
              <a:rPr lang="en-GB" sz="1200" b="0" i="0" u="none" strike="noStrike" kern="1200" baseline="0" dirty="0" smtClean="0">
                <a:solidFill>
                  <a:schemeClr val="tx1"/>
                </a:solidFill>
                <a:latin typeface="+mn-lt"/>
                <a:ea typeface="+mn-ea"/>
                <a:cs typeface="+mn-cs"/>
              </a:rPr>
              <a:t>– Progression is modelled as moving from doing something with the support of others who are more competent toward being able to do it independently and with growing competence. This includes elements such as personal goal‑setting and taking personal responsibility for decisions and actions. Focusing on experiences that demand learners’ decision‑making and the articulation of a rationale for choice helps learners to develop the skills necessary for future independence (International Physical Literacy Association, 2017). </a:t>
            </a:r>
          </a:p>
          <a:p>
            <a:r>
              <a:rPr lang="en-GB" sz="1200" b="1" i="0" u="none" strike="noStrike" kern="1200" baseline="0" dirty="0" smtClean="0">
                <a:solidFill>
                  <a:schemeClr val="tx1"/>
                </a:solidFill>
                <a:latin typeface="+mn-lt"/>
                <a:ea typeface="+mn-ea"/>
                <a:cs typeface="+mn-cs"/>
              </a:rPr>
              <a:t>Becoming more socially responsible </a:t>
            </a:r>
            <a:r>
              <a:rPr lang="en-GB" sz="1200" b="0" i="0" u="none" strike="noStrike" kern="1200" baseline="0" dirty="0" smtClean="0">
                <a:solidFill>
                  <a:schemeClr val="tx1"/>
                </a:solidFill>
                <a:latin typeface="+mn-lt"/>
                <a:ea typeface="+mn-ea"/>
                <a:cs typeface="+mn-cs"/>
              </a:rPr>
              <a:t>– Progression is modelled as moving from oneself to others, and from the local to the national to the global. Learners move from thinking about how their actions affect them personally towards thinking about how they have a wider impact on society. Movement towards social awareness as well as the importance of moving from local, to national, to global is linked to the Education for Sustainable Development and Global Citizenship Framework in Wales, the Welsh dimension, international perspective and the Organisation for Economic Co-operation and Development (OECD) PISA global competence framework. </a:t>
            </a:r>
          </a:p>
          <a:p>
            <a:r>
              <a:rPr lang="en-GB" sz="1200" b="1" i="0" u="none" strike="noStrike" kern="1200" baseline="0" dirty="0" smtClean="0">
                <a:solidFill>
                  <a:schemeClr val="tx1"/>
                </a:solidFill>
                <a:latin typeface="+mn-lt"/>
                <a:ea typeface="+mn-ea"/>
                <a:cs typeface="+mn-cs"/>
              </a:rPr>
              <a:t>Sophistication of knowledge and skills </a:t>
            </a:r>
            <a:r>
              <a:rPr lang="en-GB" sz="1200" b="0" i="0" u="none" strike="noStrike" kern="1200" baseline="0" dirty="0" smtClean="0">
                <a:solidFill>
                  <a:schemeClr val="tx1"/>
                </a:solidFill>
                <a:latin typeface="+mn-lt"/>
                <a:ea typeface="+mn-ea"/>
                <a:cs typeface="+mn-cs"/>
              </a:rPr>
              <a:t>– In relation to the knowledge and skills components of the area of learning and experience, progression is modelled as becoming more sophisticated over time; the same concept being understood with increasing depth (revisiting knowledge/skills but at a deeper level); in conceptual shifts (moving from one skill/understanding to a different skill/ understanding); or in breadth (adding more new knowledge/skills). Progression is generally depth over time and the deepening of knowledge and skills. </a:t>
            </a:r>
          </a:p>
          <a:p>
            <a:r>
              <a:rPr lang="en-GB" sz="1200" b="1" i="0" u="none" strike="noStrike" kern="1200" baseline="0" dirty="0" smtClean="0">
                <a:solidFill>
                  <a:schemeClr val="tx1"/>
                </a:solidFill>
                <a:latin typeface="+mn-lt"/>
                <a:ea typeface="+mn-ea"/>
                <a:cs typeface="+mn-cs"/>
              </a:rPr>
              <a:t>Developmental growth </a:t>
            </a:r>
            <a:r>
              <a:rPr lang="en-GB" sz="1200" b="0" i="0" u="none" strike="noStrike" kern="1200" baseline="0" dirty="0" smtClean="0">
                <a:solidFill>
                  <a:schemeClr val="tx1"/>
                </a:solidFill>
                <a:latin typeface="+mn-lt"/>
                <a:ea typeface="+mn-ea"/>
                <a:cs typeface="+mn-cs"/>
              </a:rPr>
              <a:t>– The models are informed by child development research. As noted by Pellegrino (2017), although learning progressions are not developmentally inevitable, they may be developmentally constrained. Progression is dynamic; multi-dimensional; aligns with wider developmental milestones and is spiral as well as linear. Therefore, the trajectories with each what matters statement complement children’s natural development. It also describes the knowledge, skills, and dispositions that should be developed during learners’ educational experiences in Wales.</a:t>
            </a:r>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198664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smtClean="0"/>
              <a:t>Activities</a:t>
            </a:r>
          </a:p>
          <a:p>
            <a:pPr marL="228600" indent="-228600">
              <a:buAutoNum type="arabicPeriod"/>
            </a:pPr>
            <a:r>
              <a:rPr lang="en-GB" dirty="0" smtClean="0"/>
              <a:t>Healthy</a:t>
            </a:r>
            <a:r>
              <a:rPr lang="en-GB" baseline="0" dirty="0" smtClean="0"/>
              <a:t> eating X 2</a:t>
            </a:r>
          </a:p>
          <a:p>
            <a:pPr marL="228600" indent="-228600">
              <a:buAutoNum type="arabicPeriod"/>
            </a:pPr>
            <a:r>
              <a:rPr lang="en-GB" baseline="0" dirty="0" smtClean="0"/>
              <a:t>Resilience – shapes activity</a:t>
            </a:r>
          </a:p>
          <a:p>
            <a:pPr marL="228600" indent="-228600">
              <a:buAutoNum type="arabicPeriod"/>
            </a:pPr>
            <a:r>
              <a:rPr lang="en-GB" baseline="0" dirty="0" smtClean="0"/>
              <a:t>Relationships – resource 2/3/4</a:t>
            </a:r>
          </a:p>
          <a:p>
            <a:pPr marL="228600" indent="-228600">
              <a:buAutoNum type="arabicPeriod"/>
            </a:pPr>
            <a:r>
              <a:rPr lang="en-GB" baseline="0" dirty="0" smtClean="0"/>
              <a:t>Mental health – listening skills</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544205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D12154-3FA6-1D47-A7C7-017824C844F7}"/>
              </a:ext>
            </a:extLst>
          </p:cNvPr>
          <p:cNvPicPr>
            <a:picLocks noChangeAspect="1"/>
          </p:cNvPicPr>
          <p:nvPr userDrawn="1"/>
        </p:nvPicPr>
        <p:blipFill>
          <a:blip r:embed="rId2"/>
          <a:stretch>
            <a:fillRect/>
          </a:stretch>
        </p:blipFill>
        <p:spPr>
          <a:xfrm>
            <a:off x="-61123" y="0"/>
            <a:ext cx="9205123"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510400-9C12-2D4C-B404-F9D9AD216E87}"/>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10/29/2019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dqDwFraT0uY"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hyperlink" Target="https://www.youtube.com/watch?v=bGXLhdG41Hc&amp;t=2s"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annafreud.org/what-we-do/schools-in-mind/resources-for-schools/talking-mental-health-animation-teacher-toolkit/" TargetMode="External"/><Relationship Id="rId2" Type="http://schemas.openxmlformats.org/officeDocument/2006/relationships/hyperlink" Target="http://www.wales.nhs.uk/sitesplus/888/tudalen/82258" TargetMode="External"/><Relationship Id="rId1" Type="http://schemas.openxmlformats.org/officeDocument/2006/relationships/slideLayout" Target="../slideLayouts/slideLayout6.xml"/><Relationship Id="rId4" Type="http://schemas.openxmlformats.org/officeDocument/2006/relationships/hyperlink" Target="https://hwb.gov.wales/search?query=SEAL&amp;strict=true&amp;popupUri=%2FResource%2F8da29064-8aaf-47b9-9937-8d9610f2a74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sites/default/files/publications/2018-03/thinking-positively-emotional-health-and-well-being-in-schools-and-early-years-settings.pdf" TargetMode="External"/><Relationship Id="rId2" Type="http://schemas.openxmlformats.org/officeDocument/2006/relationships/hyperlink" Target="https://llyw.cymru/sites/default/files/publications/2018-03/meddwl-yn-gadarnhaol-iechyd-a-lles-emosiynol-mewn-ysgolion-a-lleoliadau-blynyddoedd-cynnar-y-ddogfen-gyfan.pdf"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7018" y="4223837"/>
            <a:ext cx="6961909" cy="2677656"/>
          </a:xfrm>
          <a:prstGeom prst="rect">
            <a:avLst/>
          </a:prstGeom>
          <a:noFill/>
        </p:spPr>
        <p:txBody>
          <a:bodyPr wrap="square" rtlCol="0">
            <a:spAutoFit/>
          </a:bodyPr>
          <a:lstStyle/>
          <a:p>
            <a:r>
              <a:rPr lang="en-GB" sz="2400" dirty="0" smtClean="0">
                <a:solidFill>
                  <a:schemeClr val="bg1"/>
                </a:solidFill>
              </a:rPr>
              <a:t>ECAD6008/C: </a:t>
            </a:r>
            <a:r>
              <a:rPr lang="en-GB" sz="2400" dirty="0" err="1" smtClean="0">
                <a:solidFill>
                  <a:schemeClr val="bg1"/>
                </a:solidFill>
              </a:rPr>
              <a:t>Iechyd</a:t>
            </a:r>
            <a:r>
              <a:rPr lang="en-GB" sz="2400" dirty="0" smtClean="0">
                <a:solidFill>
                  <a:schemeClr val="bg1"/>
                </a:solidFill>
              </a:rPr>
              <a:t> </a:t>
            </a:r>
            <a:r>
              <a:rPr lang="en-GB" sz="2400" dirty="0" smtClean="0">
                <a:solidFill>
                  <a:schemeClr val="bg1"/>
                </a:solidFill>
              </a:rPr>
              <a:t>&amp; </a:t>
            </a:r>
            <a:r>
              <a:rPr lang="en-GB" sz="2400" dirty="0" err="1" smtClean="0">
                <a:solidFill>
                  <a:schemeClr val="bg1"/>
                </a:solidFill>
              </a:rPr>
              <a:t>Lles</a:t>
            </a:r>
            <a:r>
              <a:rPr lang="en-GB" sz="2400" dirty="0" smtClean="0">
                <a:solidFill>
                  <a:schemeClr val="bg1"/>
                </a:solidFill>
              </a:rPr>
              <a:t>/ Health </a:t>
            </a:r>
            <a:r>
              <a:rPr lang="en-GB" sz="2400" dirty="0" smtClean="0">
                <a:solidFill>
                  <a:schemeClr val="bg1"/>
                </a:solidFill>
              </a:rPr>
              <a:t>&amp; </a:t>
            </a:r>
            <a:r>
              <a:rPr lang="en-GB" sz="2400" dirty="0" smtClean="0">
                <a:solidFill>
                  <a:schemeClr val="bg1"/>
                </a:solidFill>
              </a:rPr>
              <a:t>Well-being</a:t>
            </a:r>
          </a:p>
          <a:p>
            <a:r>
              <a:rPr lang="en-GB" sz="2400" dirty="0" smtClean="0">
                <a:solidFill>
                  <a:schemeClr val="bg1"/>
                </a:solidFill>
              </a:rPr>
              <a:t>                                 Nanna Ryder</a:t>
            </a:r>
            <a:r>
              <a:rPr lang="en-GB" sz="2400" dirty="0" smtClean="0">
                <a:solidFill>
                  <a:schemeClr val="bg1"/>
                </a:solidFill>
              </a:rPr>
              <a:t> </a:t>
            </a:r>
          </a:p>
          <a:p>
            <a:pPr algn="ctr"/>
            <a:r>
              <a:rPr lang="en-GB" sz="2400" dirty="0" smtClean="0">
                <a:solidFill>
                  <a:schemeClr val="bg1"/>
                </a:solidFill>
                <a:hlinkClick r:id="rId3"/>
              </a:rPr>
              <a:t>n.ryder@uwtsd.ac.uk</a:t>
            </a:r>
            <a:r>
              <a:rPr lang="en-GB" sz="2400" dirty="0" smtClean="0">
                <a:solidFill>
                  <a:schemeClr val="bg1"/>
                </a:solidFill>
              </a:rPr>
              <a:t> </a:t>
            </a:r>
            <a:endParaRPr lang="en-GB" sz="2400" dirty="0" smtClean="0">
              <a:solidFill>
                <a:schemeClr val="bg1"/>
              </a:solidFill>
            </a:endParaRPr>
          </a:p>
          <a:p>
            <a:endParaRPr lang="en-GB" sz="2400" dirty="0" smtClean="0">
              <a:solidFill>
                <a:schemeClr val="bg1"/>
              </a:solidFill>
            </a:endParaRPr>
          </a:p>
          <a:p>
            <a:endParaRPr lang="en-GB" sz="2400" dirty="0" smtClean="0">
              <a:solidFill>
                <a:schemeClr val="bg1"/>
              </a:solidFill>
            </a:endParaRPr>
          </a:p>
          <a:p>
            <a:endParaRPr lang="en-GB" sz="2400" dirty="0">
              <a:solidFill>
                <a:schemeClr val="bg1"/>
              </a:solidFill>
            </a:endParaRPr>
          </a:p>
          <a:p>
            <a:endParaRPr lang="en-GB" sz="2400" dirty="0" smtClean="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88088" y="200705"/>
            <a:ext cx="7441512" cy="5269512"/>
          </a:xfrm>
          <a:prstGeom prst="rect">
            <a:avLst/>
          </a:prstGeom>
        </p:spPr>
      </p:pic>
    </p:spTree>
    <p:extLst>
      <p:ext uri="{BB962C8B-B14F-4D97-AF65-F5344CB8AC3E}">
        <p14:creationId xmlns:p14="http://schemas.microsoft.com/office/powerpoint/2010/main" val="2538621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err="1" smtClean="0"/>
              <a:t>Amcanion</a:t>
            </a:r>
            <a:r>
              <a:rPr lang="en-GB" b="1" dirty="0" smtClean="0"/>
              <a:t> </a:t>
            </a:r>
            <a:r>
              <a:rPr lang="en-GB" b="1" dirty="0" err="1" smtClean="0"/>
              <a:t>Dysgu</a:t>
            </a:r>
            <a:r>
              <a:rPr lang="en-GB" b="1" dirty="0" smtClean="0"/>
              <a:t/>
            </a:r>
            <a:br>
              <a:rPr lang="en-GB" b="1" dirty="0" smtClean="0"/>
            </a:br>
            <a:r>
              <a:rPr lang="en-GB" b="1" i="1" dirty="0" smtClean="0"/>
              <a:t>Learning Objectives</a:t>
            </a:r>
            <a:endParaRPr lang="en-GB" b="1" i="1" dirty="0"/>
          </a:p>
        </p:txBody>
      </p:sp>
      <p:sp>
        <p:nvSpPr>
          <p:cNvPr id="13" name="Content Placeholder 12"/>
          <p:cNvSpPr>
            <a:spLocks noGrp="1"/>
          </p:cNvSpPr>
          <p:nvPr>
            <p:ph sz="half" idx="1"/>
          </p:nvPr>
        </p:nvSpPr>
        <p:spPr/>
        <p:txBody>
          <a:bodyPr>
            <a:normAutofit/>
          </a:bodyPr>
          <a:lstStyle/>
          <a:p>
            <a:r>
              <a:rPr lang="en-GB" sz="2400" dirty="0" err="1" smtClean="0"/>
              <a:t>Ymgyfarwyddo</a:t>
            </a:r>
            <a:r>
              <a:rPr lang="en-GB" sz="2400" dirty="0" smtClean="0"/>
              <a:t> </a:t>
            </a:r>
            <a:r>
              <a:rPr lang="en-GB" sz="2400" dirty="0" err="1" smtClean="0"/>
              <a:t>ymhellach</a:t>
            </a:r>
            <a:r>
              <a:rPr lang="en-GB" sz="2400" dirty="0" smtClean="0"/>
              <a:t> </a:t>
            </a:r>
            <a:r>
              <a:rPr lang="en-GB" sz="2400" dirty="0" err="1" smtClean="0"/>
              <a:t>gyda</a:t>
            </a:r>
            <a:r>
              <a:rPr lang="en-GB" sz="2400" dirty="0" smtClean="0"/>
              <a:t> </a:t>
            </a:r>
            <a:r>
              <a:rPr lang="en-GB" sz="2400" dirty="0" err="1" smtClean="0"/>
              <a:t>chynnwys</a:t>
            </a:r>
            <a:r>
              <a:rPr lang="en-GB" sz="2400" dirty="0" smtClean="0"/>
              <a:t> </a:t>
            </a:r>
            <a:r>
              <a:rPr lang="en-GB" sz="2400" dirty="0" err="1" smtClean="0"/>
              <a:t>cwricwlwm</a:t>
            </a:r>
            <a:r>
              <a:rPr lang="en-GB" sz="2400" dirty="0" smtClean="0"/>
              <a:t> </a:t>
            </a:r>
            <a:r>
              <a:rPr lang="en-GB" sz="2400" dirty="0" err="1" smtClean="0"/>
              <a:t>drafft</a:t>
            </a:r>
            <a:r>
              <a:rPr lang="en-GB" sz="2400" dirty="0" smtClean="0"/>
              <a:t> y </a:t>
            </a:r>
            <a:r>
              <a:rPr lang="en-GB" sz="2400" dirty="0" err="1" smtClean="0"/>
              <a:t>Maes</a:t>
            </a:r>
            <a:r>
              <a:rPr lang="en-GB" sz="2400" dirty="0" smtClean="0"/>
              <a:t> </a:t>
            </a:r>
            <a:r>
              <a:rPr lang="en-GB" sz="2400" dirty="0" err="1" smtClean="0"/>
              <a:t>Dysgu</a:t>
            </a:r>
            <a:r>
              <a:rPr lang="en-GB" sz="2400" dirty="0" smtClean="0"/>
              <a:t> a </a:t>
            </a:r>
            <a:r>
              <a:rPr lang="en-GB" sz="2400" dirty="0" err="1" smtClean="0"/>
              <a:t>Phrofiad</a:t>
            </a:r>
            <a:r>
              <a:rPr lang="en-GB" sz="2400" dirty="0" smtClean="0"/>
              <a:t> (</a:t>
            </a:r>
            <a:r>
              <a:rPr lang="en-GB" sz="2400" dirty="0" err="1" smtClean="0"/>
              <a:t>MDaPh</a:t>
            </a:r>
            <a:r>
              <a:rPr lang="en-GB" sz="2400" dirty="0" smtClean="0"/>
              <a:t>) </a:t>
            </a:r>
            <a:r>
              <a:rPr lang="en-GB" sz="2400" dirty="0" err="1" smtClean="0"/>
              <a:t>Iechyd</a:t>
            </a:r>
            <a:r>
              <a:rPr lang="en-GB" sz="2400" dirty="0" smtClean="0"/>
              <a:t> a </a:t>
            </a:r>
            <a:r>
              <a:rPr lang="en-GB" sz="2400" dirty="0" err="1" smtClean="0"/>
              <a:t>Lles</a:t>
            </a:r>
            <a:r>
              <a:rPr lang="en-GB" sz="2400" dirty="0" smtClean="0"/>
              <a:t> (</a:t>
            </a:r>
            <a:r>
              <a:rPr lang="en-GB" sz="2400" dirty="0" err="1" smtClean="0"/>
              <a:t>I&amp;Ll</a:t>
            </a:r>
            <a:r>
              <a:rPr lang="en-GB" sz="2400" dirty="0" smtClean="0"/>
              <a:t>)</a:t>
            </a:r>
          </a:p>
          <a:p>
            <a:r>
              <a:rPr lang="en-GB" sz="2400" dirty="0" err="1" smtClean="0"/>
              <a:t>Cynllunio</a:t>
            </a:r>
            <a:r>
              <a:rPr lang="en-GB" sz="2400" dirty="0" smtClean="0"/>
              <a:t> </a:t>
            </a:r>
            <a:r>
              <a:rPr lang="en-GB" sz="2400" dirty="0" err="1" smtClean="0"/>
              <a:t>effeithiol</a:t>
            </a:r>
            <a:r>
              <a:rPr lang="en-GB" sz="2400" dirty="0" smtClean="0"/>
              <a:t> </a:t>
            </a:r>
            <a:r>
              <a:rPr lang="en-GB" sz="2400" dirty="0" err="1" smtClean="0"/>
              <a:t>er</a:t>
            </a:r>
            <a:r>
              <a:rPr lang="en-GB" sz="2400" dirty="0" smtClean="0"/>
              <a:t> </a:t>
            </a:r>
            <a:r>
              <a:rPr lang="en-GB" sz="2400" dirty="0" err="1" smtClean="0"/>
              <a:t>mwyn</a:t>
            </a:r>
            <a:r>
              <a:rPr lang="en-GB" sz="2400" dirty="0" smtClean="0"/>
              <a:t> </a:t>
            </a:r>
            <a:r>
              <a:rPr lang="en-GB" sz="2400" dirty="0" err="1" smtClean="0"/>
              <a:t>sicrhau</a:t>
            </a:r>
            <a:r>
              <a:rPr lang="en-GB" sz="2400" dirty="0" smtClean="0"/>
              <a:t> </a:t>
            </a:r>
            <a:r>
              <a:rPr lang="en-GB" sz="2400" dirty="0" err="1"/>
              <a:t>c</a:t>
            </a:r>
            <a:r>
              <a:rPr lang="en-GB" sz="2400" dirty="0" err="1" smtClean="0"/>
              <a:t>ynnydd</a:t>
            </a:r>
            <a:r>
              <a:rPr lang="en-GB" sz="2400" dirty="0" smtClean="0"/>
              <a:t> </a:t>
            </a:r>
            <a:r>
              <a:rPr lang="en-GB" sz="2400" dirty="0" err="1" smtClean="0"/>
              <a:t>mewn</a:t>
            </a:r>
            <a:r>
              <a:rPr lang="en-GB" sz="2400" dirty="0" smtClean="0"/>
              <a:t> </a:t>
            </a:r>
            <a:r>
              <a:rPr lang="en-GB" sz="2400" dirty="0" err="1" smtClean="0"/>
              <a:t>Iechyd</a:t>
            </a:r>
            <a:r>
              <a:rPr lang="en-GB" sz="2400" dirty="0" smtClean="0"/>
              <a:t> a </a:t>
            </a:r>
            <a:r>
              <a:rPr lang="en-GB" sz="2400" dirty="0" err="1" smtClean="0"/>
              <a:t>Lles</a:t>
            </a:r>
            <a:r>
              <a:rPr lang="en-GB" sz="2400" dirty="0" smtClean="0"/>
              <a:t> </a:t>
            </a:r>
            <a:r>
              <a:rPr lang="en-GB" sz="2400" dirty="0" err="1" smtClean="0"/>
              <a:t>mewn</a:t>
            </a:r>
            <a:r>
              <a:rPr lang="en-GB" sz="2400" dirty="0" smtClean="0"/>
              <a:t> </a:t>
            </a:r>
            <a:r>
              <a:rPr lang="en-GB" sz="2400" dirty="0" err="1"/>
              <a:t>c</a:t>
            </a:r>
            <a:r>
              <a:rPr lang="en-GB" sz="2400" dirty="0" err="1" smtClean="0"/>
              <a:t>yd-destun</a:t>
            </a:r>
            <a:r>
              <a:rPr lang="en-GB" sz="2400" dirty="0" smtClean="0"/>
              <a:t> </a:t>
            </a:r>
            <a:r>
              <a:rPr lang="en-GB" sz="2400" dirty="0" err="1" smtClean="0"/>
              <a:t>dilys</a:t>
            </a:r>
            <a:endParaRPr lang="en-GB" sz="2400" dirty="0" smtClean="0"/>
          </a:p>
          <a:p>
            <a:pPr marL="0" indent="0">
              <a:buNone/>
            </a:pPr>
            <a:endParaRPr lang="en-GB" sz="2400" dirty="0"/>
          </a:p>
        </p:txBody>
      </p:sp>
      <p:sp>
        <p:nvSpPr>
          <p:cNvPr id="2" name="Content Placeholder 1"/>
          <p:cNvSpPr>
            <a:spLocks noGrp="1"/>
          </p:cNvSpPr>
          <p:nvPr>
            <p:ph sz="half" idx="2"/>
          </p:nvPr>
        </p:nvSpPr>
        <p:spPr>
          <a:xfrm>
            <a:off x="4629149" y="1825625"/>
            <a:ext cx="4242845" cy="4351338"/>
          </a:xfrm>
        </p:spPr>
        <p:txBody>
          <a:bodyPr>
            <a:normAutofit/>
          </a:bodyPr>
          <a:lstStyle/>
          <a:p>
            <a:r>
              <a:rPr lang="en-GB" sz="2400" i="1" dirty="0" smtClean="0"/>
              <a:t>Become more familiar with the content of the Health and Well-being (H&amp;WB) Area of Learning and Experience (</a:t>
            </a:r>
            <a:r>
              <a:rPr lang="en-GB" sz="2400" i="1" dirty="0" err="1" smtClean="0"/>
              <a:t>AoLE</a:t>
            </a:r>
            <a:r>
              <a:rPr lang="en-GB" sz="2400" i="1" dirty="0" smtClean="0"/>
              <a:t>) in the draft curriculum</a:t>
            </a:r>
          </a:p>
          <a:p>
            <a:r>
              <a:rPr lang="en-GB" sz="2400" i="1" dirty="0" smtClean="0"/>
              <a:t>Effective planning to ensure progression in Health and Well-being in an authentic context</a:t>
            </a:r>
          </a:p>
        </p:txBody>
      </p:sp>
    </p:spTree>
    <p:extLst>
      <p:ext uri="{BB962C8B-B14F-4D97-AF65-F5344CB8AC3E}">
        <p14:creationId xmlns:p14="http://schemas.microsoft.com/office/powerpoint/2010/main" val="12584903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86" y="365126"/>
            <a:ext cx="8923564" cy="1325563"/>
          </a:xfrm>
        </p:spPr>
        <p:txBody>
          <a:bodyPr>
            <a:noAutofit/>
          </a:bodyPr>
          <a:lstStyle/>
          <a:p>
            <a:r>
              <a:rPr lang="en-US" sz="3200" b="1" dirty="0">
                <a:latin typeface="+mn-lt"/>
              </a:rPr>
              <a:t>Pam </a:t>
            </a:r>
            <a:r>
              <a:rPr lang="en-US" sz="3200" b="1" dirty="0" err="1">
                <a:latin typeface="+mn-lt"/>
              </a:rPr>
              <a:t>Iechyd</a:t>
            </a:r>
            <a:r>
              <a:rPr lang="en-US" sz="3200" b="1" dirty="0">
                <a:latin typeface="+mn-lt"/>
              </a:rPr>
              <a:t> a </a:t>
            </a:r>
            <a:r>
              <a:rPr lang="en-US" sz="3200" b="1" dirty="0" err="1">
                <a:latin typeface="+mn-lt"/>
              </a:rPr>
              <a:t>Lles</a:t>
            </a:r>
            <a:r>
              <a:rPr lang="en-US" sz="3200" b="1" dirty="0">
                <a:latin typeface="+mn-lt"/>
              </a:rPr>
              <a:t> </a:t>
            </a:r>
            <a:r>
              <a:rPr lang="en-US" sz="3200" b="1" dirty="0" err="1">
                <a:latin typeface="+mn-lt"/>
              </a:rPr>
              <a:t>fel</a:t>
            </a:r>
            <a:r>
              <a:rPr lang="en-US" sz="3200" b="1" dirty="0">
                <a:latin typeface="+mn-lt"/>
              </a:rPr>
              <a:t> </a:t>
            </a:r>
            <a:r>
              <a:rPr lang="en-US" sz="3200" b="1" dirty="0" err="1">
                <a:latin typeface="+mn-lt"/>
              </a:rPr>
              <a:t>Maes</a:t>
            </a:r>
            <a:r>
              <a:rPr lang="en-US" sz="3200" b="1" dirty="0">
                <a:latin typeface="+mn-lt"/>
              </a:rPr>
              <a:t> </a:t>
            </a:r>
            <a:r>
              <a:rPr lang="en-US" sz="3200" b="1" dirty="0" err="1">
                <a:latin typeface="+mn-lt"/>
              </a:rPr>
              <a:t>Dysgu</a:t>
            </a:r>
            <a:r>
              <a:rPr lang="en-US" sz="3200" b="1" dirty="0">
                <a:latin typeface="+mn-lt"/>
              </a:rPr>
              <a:t>  a </a:t>
            </a:r>
            <a:r>
              <a:rPr lang="en-US" sz="3200" b="1" dirty="0" err="1" smtClean="0">
                <a:latin typeface="+mn-lt"/>
              </a:rPr>
              <a:t>Phrofiad</a:t>
            </a:r>
            <a:r>
              <a:rPr lang="en-US" sz="3200" b="1" dirty="0" smtClean="0">
                <a:latin typeface="+mn-lt"/>
              </a:rPr>
              <a:t> (</a:t>
            </a:r>
            <a:r>
              <a:rPr lang="en-US" sz="3200" b="1" dirty="0" err="1" smtClean="0">
                <a:latin typeface="+mn-lt"/>
              </a:rPr>
              <a:t>MDaPh</a:t>
            </a:r>
            <a:r>
              <a:rPr lang="en-US" sz="3200" b="1" dirty="0" smtClean="0">
                <a:latin typeface="+mn-lt"/>
              </a:rPr>
              <a:t>)? </a:t>
            </a:r>
            <a:r>
              <a:rPr lang="en-US" sz="3200" b="1" dirty="0">
                <a:latin typeface="+mn-lt"/>
              </a:rPr>
              <a:t/>
            </a:r>
            <a:br>
              <a:rPr lang="en-US" sz="3200" b="1" dirty="0">
                <a:latin typeface="+mn-lt"/>
              </a:rPr>
            </a:br>
            <a:r>
              <a:rPr lang="en-US" sz="3200" b="1" i="1" dirty="0">
                <a:latin typeface="+mn-lt"/>
              </a:rPr>
              <a:t>Why is Health &amp; Wellbeing an Area of Learning </a:t>
            </a:r>
            <a:br>
              <a:rPr lang="en-US" sz="3200" b="1" i="1" dirty="0">
                <a:latin typeface="+mn-lt"/>
              </a:rPr>
            </a:br>
            <a:r>
              <a:rPr lang="en-US" sz="3200" b="1" i="1" dirty="0">
                <a:latin typeface="+mn-lt"/>
              </a:rPr>
              <a:t>and </a:t>
            </a:r>
            <a:r>
              <a:rPr lang="en-US" sz="3200" b="1" i="1" dirty="0" smtClean="0">
                <a:latin typeface="+mn-lt"/>
              </a:rPr>
              <a:t>Experience (</a:t>
            </a:r>
            <a:r>
              <a:rPr lang="en-US" sz="3200" b="1" i="1" dirty="0" err="1" smtClean="0">
                <a:latin typeface="+mn-lt"/>
              </a:rPr>
              <a:t>AoLE</a:t>
            </a:r>
            <a:r>
              <a:rPr lang="en-US" sz="3200" b="1" i="1" dirty="0" smtClean="0">
                <a:latin typeface="+mn-lt"/>
              </a:rPr>
              <a:t>)?</a:t>
            </a:r>
            <a:r>
              <a:rPr lang="en-US" sz="3200" b="1" i="1" dirty="0"/>
              <a:t> </a:t>
            </a:r>
            <a:endParaRPr lang="en-US" sz="3200" b="1" dirty="0"/>
          </a:p>
        </p:txBody>
      </p:sp>
      <p:sp>
        <p:nvSpPr>
          <p:cNvPr id="3" name="Content Placeholder 2"/>
          <p:cNvSpPr>
            <a:spLocks noGrp="1"/>
          </p:cNvSpPr>
          <p:nvPr>
            <p:ph sz="half" idx="1"/>
          </p:nvPr>
        </p:nvSpPr>
        <p:spPr>
          <a:xfrm>
            <a:off x="628650" y="2405289"/>
            <a:ext cx="3886200" cy="4351338"/>
          </a:xfrm>
        </p:spPr>
        <p:txBody>
          <a:bodyPr/>
          <a:lstStyle/>
          <a:p>
            <a:r>
              <a:rPr lang="en-GB" dirty="0" err="1"/>
              <a:t>Canlyniadau</a:t>
            </a:r>
            <a:r>
              <a:rPr lang="en-GB" dirty="0"/>
              <a:t> </a:t>
            </a:r>
            <a:r>
              <a:rPr lang="en-GB" dirty="0" err="1"/>
              <a:t>arholiadau</a:t>
            </a:r>
            <a:r>
              <a:rPr lang="en-GB" dirty="0"/>
              <a:t> </a:t>
            </a:r>
          </a:p>
          <a:p>
            <a:endParaRPr lang="en-GB" dirty="0"/>
          </a:p>
          <a:p>
            <a:r>
              <a:rPr lang="en-GB" dirty="0" err="1"/>
              <a:t>Cymdeithas</a:t>
            </a:r>
            <a:endParaRPr lang="en-GB" dirty="0"/>
          </a:p>
          <a:p>
            <a:endParaRPr lang="en-GB" dirty="0"/>
          </a:p>
          <a:p>
            <a:r>
              <a:rPr lang="en-GB" dirty="0" err="1"/>
              <a:t>Tu</a:t>
            </a:r>
            <a:r>
              <a:rPr lang="en-GB" dirty="0"/>
              <a:t> </a:t>
            </a:r>
            <a:r>
              <a:rPr lang="en-GB" dirty="0" err="1" smtClean="0"/>
              <a:t>allan</a:t>
            </a:r>
            <a:r>
              <a:rPr lang="en-GB" dirty="0" smtClean="0"/>
              <a:t> </a:t>
            </a:r>
            <a:r>
              <a:rPr lang="en-GB" dirty="0" err="1" smtClean="0"/>
              <a:t>i</a:t>
            </a:r>
            <a:r>
              <a:rPr lang="en-GB" dirty="0" smtClean="0"/>
              <a:t> </a:t>
            </a:r>
            <a:r>
              <a:rPr lang="en-GB" dirty="0" err="1"/>
              <a:t>oriau</a:t>
            </a:r>
            <a:r>
              <a:rPr lang="en-GB" dirty="0"/>
              <a:t> </a:t>
            </a:r>
            <a:r>
              <a:rPr lang="en-GB" dirty="0" err="1"/>
              <a:t>ysgol</a:t>
            </a:r>
            <a:endParaRPr lang="en-GB" dirty="0"/>
          </a:p>
          <a:p>
            <a:endParaRPr lang="en-US" dirty="0"/>
          </a:p>
        </p:txBody>
      </p:sp>
      <p:sp>
        <p:nvSpPr>
          <p:cNvPr id="4" name="Content Placeholder 3"/>
          <p:cNvSpPr>
            <a:spLocks noGrp="1"/>
          </p:cNvSpPr>
          <p:nvPr>
            <p:ph sz="half" idx="2"/>
          </p:nvPr>
        </p:nvSpPr>
        <p:spPr>
          <a:xfrm>
            <a:off x="4743450" y="2402114"/>
            <a:ext cx="3886200" cy="4351338"/>
          </a:xfrm>
        </p:spPr>
        <p:txBody>
          <a:bodyPr vert="horz" lIns="91440" tIns="45720" rIns="91440" bIns="45720" rtlCol="0" anchor="t">
            <a:normAutofit/>
          </a:bodyPr>
          <a:lstStyle/>
          <a:p>
            <a:r>
              <a:rPr lang="en-GB" i="1" dirty="0"/>
              <a:t>Exam results</a:t>
            </a:r>
            <a:endParaRPr lang="en-GB" i="1" dirty="0">
              <a:cs typeface="Calibri"/>
            </a:endParaRPr>
          </a:p>
          <a:p>
            <a:pPr marL="0" indent="0">
              <a:buNone/>
            </a:pPr>
            <a:endParaRPr lang="en-GB" i="1" dirty="0">
              <a:cs typeface="Calibri"/>
            </a:endParaRPr>
          </a:p>
          <a:p>
            <a:r>
              <a:rPr lang="en-GB" i="1" dirty="0"/>
              <a:t>Society</a:t>
            </a:r>
            <a:endParaRPr lang="en-GB" i="1" dirty="0">
              <a:cs typeface="Calibri"/>
            </a:endParaRPr>
          </a:p>
          <a:p>
            <a:endParaRPr lang="en-GB" i="1" dirty="0">
              <a:cs typeface="Calibri"/>
            </a:endParaRPr>
          </a:p>
          <a:p>
            <a:r>
              <a:rPr lang="en-GB" i="1" dirty="0"/>
              <a:t>Out of school hours</a:t>
            </a:r>
            <a:endParaRPr lang="en-GB" i="1" dirty="0">
              <a:cs typeface="Calibri"/>
            </a:endParaRPr>
          </a:p>
          <a:p>
            <a:pPr marL="0" indent="0">
              <a:buNone/>
            </a:pPr>
            <a:endParaRPr lang="en-GB" dirty="0"/>
          </a:p>
          <a:p>
            <a:endParaRPr lang="en-US" dirty="0"/>
          </a:p>
        </p:txBody>
      </p:sp>
    </p:spTree>
    <p:extLst>
      <p:ext uri="{BB962C8B-B14F-4D97-AF65-F5344CB8AC3E}">
        <p14:creationId xmlns:p14="http://schemas.microsoft.com/office/powerpoint/2010/main" val="5789656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670" y="442683"/>
            <a:ext cx="7370038" cy="891540"/>
          </a:xfrm>
        </p:spPr>
        <p:txBody>
          <a:bodyPr>
            <a:noAutofit/>
          </a:bodyPr>
          <a:lstStyle/>
          <a:p>
            <a:r>
              <a:rPr lang="en-US" sz="3600" b="1" dirty="0" err="1"/>
              <a:t>Hierarchiaeth</a:t>
            </a:r>
            <a:r>
              <a:rPr lang="en-US" sz="3600" b="1" dirty="0"/>
              <a:t> </a:t>
            </a:r>
            <a:r>
              <a:rPr lang="en-US" sz="3600" b="1" dirty="0" err="1"/>
              <a:t>anghenion</a:t>
            </a:r>
            <a:r>
              <a:rPr lang="en-US" sz="3600" b="1" dirty="0"/>
              <a:t> </a:t>
            </a:r>
            <a:r>
              <a:rPr lang="en-US" sz="3600" b="1" dirty="0" smtClean="0"/>
              <a:t>Maslow</a:t>
            </a:r>
            <a:br>
              <a:rPr lang="en-US" sz="3600" b="1" dirty="0" smtClean="0"/>
            </a:br>
            <a:r>
              <a:rPr lang="en-US" sz="3600" b="1" dirty="0" smtClean="0"/>
              <a:t>Maslow’s hierarchy of needs</a:t>
            </a:r>
            <a:r>
              <a:rPr lang="en-US" sz="3600" b="1" dirty="0">
                <a:solidFill>
                  <a:schemeClr val="accent1">
                    <a:lumMod val="75000"/>
                  </a:schemeClr>
                </a:solidFill>
              </a:rPr>
              <a:t> </a:t>
            </a:r>
            <a:r>
              <a:rPr lang="en-US" sz="3600" b="1" dirty="0" smtClean="0"/>
              <a:t>(1943</a:t>
            </a:r>
            <a:r>
              <a:rPr lang="en-US" sz="3600" b="1" dirty="0"/>
              <a:t>)</a:t>
            </a:r>
            <a:endParaRPr lang="en-GB" sz="3600" b="1" dirty="0"/>
          </a:p>
        </p:txBody>
      </p:sp>
      <p:pic>
        <p:nvPicPr>
          <p:cNvPr id="2050" name="Picture 2" descr="https://s3-eu-west-1.amazonaws.com/tutor2u-media/subjects/psychology/blogimages/07-Maslow.png?mtime=201610030713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7058" y="1193240"/>
            <a:ext cx="5825172" cy="4368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83598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66800" y="1505939"/>
            <a:ext cx="7992835" cy="2554545"/>
          </a:xfrm>
          <a:prstGeom prst="rect">
            <a:avLst/>
          </a:prstGeom>
          <a:solidFill>
            <a:schemeClr val="accent1">
              <a:lumMod val="60000"/>
              <a:lumOff val="40000"/>
            </a:schemeClr>
          </a:solidFill>
          <a:ln w="12700">
            <a:solidFill>
              <a:schemeClr val="tx1"/>
            </a:solidFill>
          </a:ln>
        </p:spPr>
        <p:txBody>
          <a:bodyPr wrap="square" rtlCol="0">
            <a:spAutoFit/>
          </a:bodyPr>
          <a:lstStyle/>
          <a:p>
            <a:pPr algn="ctr"/>
            <a:r>
              <a:rPr lang="en-GB" sz="3200" dirty="0" smtClean="0"/>
              <a:t>Pa </a:t>
            </a:r>
            <a:r>
              <a:rPr lang="en-GB" sz="3200" dirty="0" err="1" smtClean="0"/>
              <a:t>themau</a:t>
            </a:r>
            <a:r>
              <a:rPr lang="en-GB" sz="3200" dirty="0" smtClean="0"/>
              <a:t>/</a:t>
            </a:r>
            <a:r>
              <a:rPr lang="en-GB" sz="3200" dirty="0" err="1" smtClean="0"/>
              <a:t>meysydd</a:t>
            </a:r>
            <a:r>
              <a:rPr lang="en-GB" sz="3200" dirty="0" smtClean="0"/>
              <a:t> </a:t>
            </a:r>
            <a:r>
              <a:rPr lang="en-GB" sz="3200" dirty="0" err="1" smtClean="0"/>
              <a:t>fyddech</a:t>
            </a:r>
            <a:r>
              <a:rPr lang="en-GB" sz="3200" dirty="0" smtClean="0"/>
              <a:t> chi </a:t>
            </a:r>
            <a:r>
              <a:rPr lang="en-GB" sz="3200" dirty="0" err="1" smtClean="0"/>
              <a:t>yn</a:t>
            </a:r>
            <a:r>
              <a:rPr lang="en-GB" sz="3200" dirty="0" smtClean="0"/>
              <a:t> </a:t>
            </a:r>
            <a:r>
              <a:rPr lang="en-GB" sz="3200" dirty="0" err="1" smtClean="0"/>
              <a:t>eu</a:t>
            </a:r>
            <a:r>
              <a:rPr lang="en-GB" sz="3200" dirty="0" smtClean="0"/>
              <a:t> </a:t>
            </a:r>
            <a:r>
              <a:rPr lang="en-GB" sz="3200" dirty="0" err="1"/>
              <a:t>c</a:t>
            </a:r>
            <a:r>
              <a:rPr lang="en-GB" sz="3200" dirty="0" err="1" smtClean="0"/>
              <a:t>ynnwys</a:t>
            </a:r>
            <a:r>
              <a:rPr lang="en-GB" sz="3200" dirty="0" smtClean="0"/>
              <a:t> </a:t>
            </a:r>
            <a:r>
              <a:rPr lang="en-GB" sz="3200" dirty="0" err="1" smtClean="0"/>
              <a:t>mewn</a:t>
            </a:r>
            <a:r>
              <a:rPr lang="en-GB" sz="3200" dirty="0" smtClean="0"/>
              <a:t> </a:t>
            </a:r>
            <a:r>
              <a:rPr lang="en-GB" sz="3200" dirty="0" err="1" smtClean="0"/>
              <a:t>cwricwlwm</a:t>
            </a:r>
            <a:r>
              <a:rPr lang="en-GB" sz="3200" dirty="0" smtClean="0"/>
              <a:t> </a:t>
            </a:r>
            <a:r>
              <a:rPr lang="en-GB" sz="3200" dirty="0" err="1" smtClean="0"/>
              <a:t>Iechyd</a:t>
            </a:r>
            <a:r>
              <a:rPr lang="en-GB" sz="3200" dirty="0" smtClean="0"/>
              <a:t> a </a:t>
            </a:r>
            <a:r>
              <a:rPr lang="en-GB" sz="3200" dirty="0" err="1" smtClean="0"/>
              <a:t>Lles</a:t>
            </a:r>
            <a:r>
              <a:rPr lang="en-GB" sz="3200" dirty="0" smtClean="0"/>
              <a:t>?</a:t>
            </a:r>
          </a:p>
          <a:p>
            <a:pPr algn="ctr"/>
            <a:endParaRPr lang="en-GB" sz="3200" dirty="0" smtClean="0"/>
          </a:p>
          <a:p>
            <a:pPr algn="ctr"/>
            <a:r>
              <a:rPr lang="en-GB" sz="3200" i="1" dirty="0" smtClean="0"/>
              <a:t>What themes/areas would you include in a Health and Well-being curriculum?</a:t>
            </a:r>
            <a:endParaRPr lang="en-GB" sz="3200" i="1" dirty="0"/>
          </a:p>
        </p:txBody>
      </p:sp>
    </p:spTree>
    <p:extLst>
      <p:ext uri="{BB962C8B-B14F-4D97-AF65-F5344CB8AC3E}">
        <p14:creationId xmlns:p14="http://schemas.microsoft.com/office/powerpoint/2010/main" val="793963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665544" y="394584"/>
            <a:ext cx="7886700" cy="1325563"/>
          </a:xfrm>
        </p:spPr>
        <p:txBody>
          <a:bodyPr/>
          <a:lstStyle/>
          <a:p>
            <a:r>
              <a:rPr lang="en-GB" b="1" dirty="0" smtClean="0"/>
              <a:t>Y </a:t>
            </a:r>
            <a:r>
              <a:rPr lang="en-GB" b="1" dirty="0" err="1" smtClean="0"/>
              <a:t>cwricwlwm</a:t>
            </a:r>
            <a:r>
              <a:rPr lang="en-GB" b="1" dirty="0" smtClean="0"/>
              <a:t> </a:t>
            </a:r>
            <a:r>
              <a:rPr lang="en-GB" b="1" dirty="0" err="1"/>
              <a:t>p</a:t>
            </a:r>
            <a:r>
              <a:rPr lang="en-GB" b="1" dirty="0" err="1" smtClean="0"/>
              <a:t>resennol</a:t>
            </a:r>
            <a:r>
              <a:rPr lang="en-GB" b="1" dirty="0" smtClean="0"/>
              <a:t/>
            </a:r>
            <a:br>
              <a:rPr lang="en-GB" b="1" dirty="0" smtClean="0"/>
            </a:br>
            <a:r>
              <a:rPr lang="en-GB" b="1" dirty="0" smtClean="0"/>
              <a:t>The current curriculum</a:t>
            </a:r>
            <a:endParaRPr lang="en-GB"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943170">
            <a:off x="700978" y="1853750"/>
            <a:ext cx="2249889" cy="1572413"/>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894501">
            <a:off x="1471614" y="3634525"/>
            <a:ext cx="2255164" cy="1595528"/>
          </a:xfrm>
          <a:prstGeom prst="rect">
            <a:avLst/>
          </a:prstGeom>
        </p:spPr>
      </p:pic>
      <p:pic>
        <p:nvPicPr>
          <p:cNvPr id="6" name="Picture 5"/>
          <p:cNvPicPr>
            <a:picLocks noChangeAspect="1"/>
          </p:cNvPicPr>
          <p:nvPr/>
        </p:nvPicPr>
        <p:blipFill>
          <a:blip r:embed="rId4"/>
          <a:stretch>
            <a:fillRect/>
          </a:stretch>
        </p:blipFill>
        <p:spPr>
          <a:xfrm rot="21013869">
            <a:off x="6818001" y="1778487"/>
            <a:ext cx="1529041" cy="2163542"/>
          </a:xfrm>
          <a:prstGeom prst="rect">
            <a:avLst/>
          </a:prstGeom>
        </p:spPr>
      </p:pic>
      <p:pic>
        <p:nvPicPr>
          <p:cNvPr id="8" name="Picture 7"/>
          <p:cNvPicPr>
            <a:picLocks noChangeAspect="1"/>
          </p:cNvPicPr>
          <p:nvPr/>
        </p:nvPicPr>
        <p:blipFill>
          <a:blip r:embed="rId5"/>
          <a:stretch>
            <a:fillRect/>
          </a:stretch>
        </p:blipFill>
        <p:spPr>
          <a:xfrm rot="20959447">
            <a:off x="4975929" y="2020938"/>
            <a:ext cx="1496353" cy="2105978"/>
          </a:xfrm>
          <a:prstGeom prst="rect">
            <a:avLst/>
          </a:prstGeom>
        </p:spPr>
      </p:pic>
    </p:spTree>
    <p:extLst>
      <p:ext uri="{BB962C8B-B14F-4D97-AF65-F5344CB8AC3E}">
        <p14:creationId xmlns:p14="http://schemas.microsoft.com/office/powerpoint/2010/main" val="10042197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9664" y="14634"/>
            <a:ext cx="7886700" cy="1325563"/>
          </a:xfrm>
        </p:spPr>
        <p:txBody>
          <a:bodyPr>
            <a:normAutofit/>
          </a:bodyPr>
          <a:lstStyle/>
          <a:p>
            <a:r>
              <a:rPr lang="en-GB" sz="4000" b="1" dirty="0" err="1"/>
              <a:t>Cwricwlwm</a:t>
            </a:r>
            <a:r>
              <a:rPr lang="en-GB" sz="4000" b="1" dirty="0"/>
              <a:t> </a:t>
            </a:r>
            <a:r>
              <a:rPr lang="en-GB" sz="4000" b="1" dirty="0" err="1"/>
              <a:t>Drafft</a:t>
            </a:r>
            <a:r>
              <a:rPr lang="en-GB" sz="4000" b="1" dirty="0"/>
              <a:t> </a:t>
            </a:r>
            <a:r>
              <a:rPr lang="en-GB" sz="4000" b="1" dirty="0" smtClean="0"/>
              <a:t>2022 </a:t>
            </a:r>
            <a:br>
              <a:rPr lang="en-GB" sz="4000" b="1" dirty="0" smtClean="0"/>
            </a:br>
            <a:r>
              <a:rPr lang="en-GB" sz="4000" b="1" i="1" dirty="0" smtClean="0"/>
              <a:t>Draft </a:t>
            </a:r>
            <a:r>
              <a:rPr lang="en-GB" sz="4000" b="1" i="1" dirty="0"/>
              <a:t>2022 </a:t>
            </a:r>
            <a:r>
              <a:rPr lang="en-GB" sz="4000" b="1" i="1" dirty="0" smtClean="0"/>
              <a:t>Curriculum</a:t>
            </a:r>
            <a:endParaRPr lang="en-US" sz="3200" dirty="0"/>
          </a:p>
        </p:txBody>
      </p:sp>
      <p:sp>
        <p:nvSpPr>
          <p:cNvPr id="3" name="Content Placeholder 2"/>
          <p:cNvSpPr>
            <a:spLocks noGrp="1"/>
          </p:cNvSpPr>
          <p:nvPr>
            <p:ph sz="half" idx="4294967295"/>
          </p:nvPr>
        </p:nvSpPr>
        <p:spPr>
          <a:xfrm>
            <a:off x="0" y="1825625"/>
            <a:ext cx="3886200" cy="4351338"/>
          </a:xfrm>
        </p:spPr>
        <p:txBody>
          <a:bodyPr vert="horz" lIns="91440" tIns="45720" rIns="91440" bIns="45720" rtlCol="0" anchor="t">
            <a:normAutofit/>
          </a:bodyPr>
          <a:lstStyle/>
          <a:p>
            <a:pPr marL="0" indent="0">
              <a:buNone/>
            </a:pPr>
            <a:endParaRPr lang="en-US" sz="2000" dirty="0">
              <a:cs typeface="Calibri"/>
            </a:endParaRPr>
          </a:p>
          <a:p>
            <a:pPr>
              <a:buNone/>
            </a:pPr>
            <a:endParaRPr lang="en-US" dirty="0">
              <a:cs typeface="Calibri"/>
            </a:endParaRPr>
          </a:p>
          <a:p>
            <a:pPr>
              <a:buNone/>
            </a:pPr>
            <a:endParaRPr lang="en-US" dirty="0">
              <a:cs typeface="Calibri"/>
            </a:endParaRPr>
          </a:p>
          <a:p>
            <a:pPr>
              <a:buNone/>
            </a:pPr>
            <a:endParaRPr lang="en-US" dirty="0"/>
          </a:p>
        </p:txBody>
      </p:sp>
      <p:sp>
        <p:nvSpPr>
          <p:cNvPr id="4" name="Content Placeholder 3">
            <a:extLst>
              <a:ext uri="{FF2B5EF4-FFF2-40B4-BE49-F238E27FC236}">
                <a16:creationId xmlns:a16="http://schemas.microsoft.com/office/drawing/2014/main" id="{4E4473CB-7203-4EE6-B349-6BB82EE987F8}"/>
              </a:ext>
            </a:extLst>
          </p:cNvPr>
          <p:cNvSpPr>
            <a:spLocks noGrp="1"/>
          </p:cNvSpPr>
          <p:nvPr>
            <p:ph sz="half" idx="4294967295"/>
          </p:nvPr>
        </p:nvSpPr>
        <p:spPr>
          <a:xfrm>
            <a:off x="571140" y="2542179"/>
            <a:ext cx="8117328" cy="4233863"/>
          </a:xfrm>
        </p:spPr>
        <p:txBody>
          <a:bodyPr vert="horz" lIns="91440" tIns="45720" rIns="91440" bIns="45720" rtlCol="0" anchor="t">
            <a:normAutofit/>
          </a:bodyPr>
          <a:lstStyle/>
          <a:p>
            <a:pPr marL="0" indent="0">
              <a:buNone/>
            </a:pPr>
            <a:r>
              <a:rPr lang="en-US" sz="2400" b="1" dirty="0" smtClean="0">
                <a:cs typeface="Calibri"/>
                <a:hlinkClick r:id="rId3"/>
              </a:rPr>
              <a:t>SAESNEG:</a:t>
            </a:r>
          </a:p>
          <a:p>
            <a:pPr marL="0" indent="0">
              <a:buNone/>
            </a:pPr>
            <a:r>
              <a:rPr lang="en-US" sz="2400" b="1" dirty="0" smtClean="0">
                <a:cs typeface="Calibri"/>
                <a:hlinkClick r:id="rId3"/>
              </a:rPr>
              <a:t>https</a:t>
            </a:r>
            <a:r>
              <a:rPr lang="en-US" sz="2400" b="1" dirty="0">
                <a:cs typeface="Calibri"/>
                <a:hlinkClick r:id="rId3"/>
              </a:rPr>
              <a:t>://</a:t>
            </a:r>
            <a:r>
              <a:rPr lang="en-US" sz="2400" b="1" dirty="0" smtClean="0">
                <a:cs typeface="Calibri"/>
                <a:hlinkClick r:id="rId3"/>
              </a:rPr>
              <a:t>www.youtube.com/watch?v=dqDwFraT0uY</a:t>
            </a:r>
            <a:r>
              <a:rPr lang="en-US" sz="2400" b="1" dirty="0" smtClean="0">
                <a:cs typeface="Calibri"/>
              </a:rPr>
              <a:t> </a:t>
            </a:r>
            <a:endParaRPr lang="en-US" sz="2400" b="1" dirty="0">
              <a:cs typeface="Calibri"/>
            </a:endParaRPr>
          </a:p>
        </p:txBody>
      </p:sp>
      <p:sp>
        <p:nvSpPr>
          <p:cNvPr id="6" name="TextBox 5">
            <a:extLst>
              <a:ext uri="{FF2B5EF4-FFF2-40B4-BE49-F238E27FC236}">
                <a16:creationId xmlns:a16="http://schemas.microsoft.com/office/drawing/2014/main" id="{ED05EA0F-410A-41F5-AC94-A22B31677CFD}"/>
              </a:ext>
            </a:extLst>
          </p:cNvPr>
          <p:cNvSpPr txBox="1"/>
          <p:nvPr/>
        </p:nvSpPr>
        <p:spPr>
          <a:xfrm>
            <a:off x="571140" y="1383756"/>
            <a:ext cx="7820779"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smtClean="0">
                <a:cs typeface="Calibri"/>
                <a:hlinkClick r:id="rId4"/>
              </a:rPr>
              <a:t>CYMRAEG:</a:t>
            </a:r>
          </a:p>
          <a:p>
            <a:r>
              <a:rPr lang="en-US" sz="2400" b="1" dirty="0" smtClean="0">
                <a:cs typeface="Calibri"/>
                <a:hlinkClick r:id="rId4"/>
              </a:rPr>
              <a:t>https</a:t>
            </a:r>
            <a:r>
              <a:rPr lang="en-US" sz="2400" b="1" dirty="0">
                <a:cs typeface="Calibri"/>
                <a:hlinkClick r:id="rId4"/>
              </a:rPr>
              <a:t>://</a:t>
            </a:r>
            <a:r>
              <a:rPr lang="en-US" sz="2400" b="1" dirty="0" smtClean="0">
                <a:cs typeface="Calibri"/>
                <a:hlinkClick r:id="rId4"/>
              </a:rPr>
              <a:t>www.youtube.com/watch?v=bGXLhdG41Hc&amp;t=2s</a:t>
            </a:r>
            <a:r>
              <a:rPr lang="en-US" sz="2400" b="1" dirty="0" smtClean="0">
                <a:cs typeface="Calibri"/>
              </a:rPr>
              <a:t> </a:t>
            </a:r>
            <a:endParaRPr lang="en-US" sz="2400" b="1" dirty="0">
              <a:cs typeface="Calibri"/>
            </a:endParaRPr>
          </a:p>
          <a:p>
            <a:endParaRPr lang="en-US" sz="2400" b="1" dirty="0" smtClean="0"/>
          </a:p>
        </p:txBody>
      </p:sp>
      <p:pic>
        <p:nvPicPr>
          <p:cNvPr id="7" name="Picture 6"/>
          <p:cNvPicPr>
            <a:picLocks noChangeAspect="1"/>
          </p:cNvPicPr>
          <p:nvPr/>
        </p:nvPicPr>
        <p:blipFill>
          <a:blip r:embed="rId5"/>
          <a:stretch>
            <a:fillRect/>
          </a:stretch>
        </p:blipFill>
        <p:spPr>
          <a:xfrm rot="21171112">
            <a:off x="3010074" y="3695359"/>
            <a:ext cx="1190527" cy="1642362"/>
          </a:xfrm>
          <a:prstGeom prst="rect">
            <a:avLst/>
          </a:prstGeom>
        </p:spPr>
      </p:pic>
      <p:pic>
        <p:nvPicPr>
          <p:cNvPr id="8" name="Picture 7"/>
          <p:cNvPicPr>
            <a:picLocks noChangeAspect="1"/>
          </p:cNvPicPr>
          <p:nvPr/>
        </p:nvPicPr>
        <p:blipFill>
          <a:blip r:embed="rId6"/>
          <a:stretch>
            <a:fillRect/>
          </a:stretch>
        </p:blipFill>
        <p:spPr>
          <a:xfrm rot="21111904">
            <a:off x="4681379" y="3488445"/>
            <a:ext cx="1131449" cy="1612053"/>
          </a:xfrm>
          <a:prstGeom prst="rect">
            <a:avLst/>
          </a:prstGeom>
        </p:spPr>
      </p:pic>
    </p:spTree>
    <p:extLst>
      <p:ext uri="{BB962C8B-B14F-4D97-AF65-F5344CB8AC3E}">
        <p14:creationId xmlns:p14="http://schemas.microsoft.com/office/powerpoint/2010/main" val="202610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141" y="149466"/>
            <a:ext cx="7886700" cy="1325563"/>
          </a:xfrm>
        </p:spPr>
        <p:txBody>
          <a:bodyPr>
            <a:normAutofit/>
          </a:bodyPr>
          <a:lstStyle/>
          <a:p>
            <a:r>
              <a:rPr lang="en-GB" sz="4000" b="1" dirty="0" err="1"/>
              <a:t>Cwricwlwm</a:t>
            </a:r>
            <a:r>
              <a:rPr lang="en-GB" sz="4000" b="1" dirty="0"/>
              <a:t> </a:t>
            </a:r>
            <a:r>
              <a:rPr lang="en-GB" sz="4000" b="1" u="sng" dirty="0" err="1"/>
              <a:t>Drafft</a:t>
            </a:r>
            <a:r>
              <a:rPr lang="en-GB" sz="4000" b="1" dirty="0"/>
              <a:t> </a:t>
            </a:r>
            <a:r>
              <a:rPr lang="en-GB" sz="4000" b="1" dirty="0" smtClean="0"/>
              <a:t>2022 </a:t>
            </a:r>
            <a:br>
              <a:rPr lang="en-GB" sz="4000" b="1" dirty="0" smtClean="0"/>
            </a:br>
            <a:r>
              <a:rPr lang="en-GB" sz="4000" b="1" i="1" u="sng" dirty="0" smtClean="0"/>
              <a:t>Draft</a:t>
            </a:r>
            <a:r>
              <a:rPr lang="en-GB" sz="4000" b="1" i="1" dirty="0" smtClean="0"/>
              <a:t> </a:t>
            </a:r>
            <a:r>
              <a:rPr lang="en-GB" sz="4000" b="1" i="1" dirty="0"/>
              <a:t>2022 </a:t>
            </a:r>
            <a:r>
              <a:rPr lang="en-GB" sz="4000" b="1" i="1" dirty="0" smtClean="0"/>
              <a:t>Curriculum</a:t>
            </a:r>
            <a:endParaRPr lang="en-US" sz="3200" dirty="0"/>
          </a:p>
        </p:txBody>
      </p:sp>
      <p:sp>
        <p:nvSpPr>
          <p:cNvPr id="3" name="Content Placeholder 2"/>
          <p:cNvSpPr>
            <a:spLocks noGrp="1"/>
          </p:cNvSpPr>
          <p:nvPr>
            <p:ph sz="half" idx="1"/>
          </p:nvPr>
        </p:nvSpPr>
        <p:spPr>
          <a:xfrm>
            <a:off x="571141" y="1825625"/>
            <a:ext cx="3886200" cy="4351338"/>
          </a:xfrm>
        </p:spPr>
        <p:txBody>
          <a:bodyPr vert="horz" lIns="91440" tIns="45720" rIns="91440" bIns="45720" rtlCol="0" anchor="t">
            <a:normAutofit lnSpcReduction="10000"/>
          </a:bodyPr>
          <a:lstStyle/>
          <a:p>
            <a:pPr marL="0" indent="0">
              <a:buNone/>
            </a:pPr>
            <a:endParaRPr lang="en-US" sz="2000" dirty="0">
              <a:cs typeface="Calibri"/>
            </a:endParaRPr>
          </a:p>
          <a:p>
            <a:pPr>
              <a:buNone/>
            </a:pPr>
            <a:endParaRPr lang="en-US" dirty="0">
              <a:cs typeface="Calibri"/>
            </a:endParaRPr>
          </a:p>
          <a:p>
            <a:pPr>
              <a:buNone/>
            </a:pPr>
            <a:endParaRPr lang="en-US" dirty="0">
              <a:cs typeface="Calibri"/>
            </a:endParaRPr>
          </a:p>
          <a:p>
            <a:pPr>
              <a:buNone/>
            </a:pPr>
            <a:endParaRPr lang="en-US" dirty="0"/>
          </a:p>
        </p:txBody>
      </p:sp>
      <p:sp>
        <p:nvSpPr>
          <p:cNvPr id="4" name="Content Placeholder 3">
            <a:extLst>
              <a:ext uri="{FF2B5EF4-FFF2-40B4-BE49-F238E27FC236}">
                <a16:creationId xmlns:a16="http://schemas.microsoft.com/office/drawing/2014/main" id="{4E4473CB-7203-4EE6-B349-6BB82EE987F8}"/>
              </a:ext>
            </a:extLst>
          </p:cNvPr>
          <p:cNvSpPr>
            <a:spLocks noGrp="1"/>
          </p:cNvSpPr>
          <p:nvPr>
            <p:ph sz="half" idx="2"/>
          </p:nvPr>
        </p:nvSpPr>
        <p:spPr>
          <a:xfrm>
            <a:off x="4571641" y="1383756"/>
            <a:ext cx="3886200" cy="4234262"/>
          </a:xfrm>
        </p:spPr>
        <p:txBody>
          <a:bodyPr vert="horz" lIns="91440" tIns="45720" rIns="91440" bIns="45720" rtlCol="0" anchor="t">
            <a:normAutofit lnSpcReduction="10000"/>
          </a:bodyPr>
          <a:lstStyle/>
          <a:p>
            <a:pPr>
              <a:buFont typeface="Wingdings" panose="05000000000000000000" pitchFamily="2" charset="2"/>
              <a:buChar char="Ø"/>
            </a:pPr>
            <a:r>
              <a:rPr lang="en-US" sz="2400" b="1" dirty="0" smtClean="0">
                <a:cs typeface="Calibri"/>
              </a:rPr>
              <a:t>5 ‘What Matters’</a:t>
            </a:r>
          </a:p>
          <a:p>
            <a:pPr marL="0" indent="0">
              <a:buNone/>
            </a:pPr>
            <a:r>
              <a:rPr lang="en-US" sz="2400" dirty="0" smtClean="0">
                <a:cs typeface="Calibri"/>
              </a:rPr>
              <a:t>1</a:t>
            </a:r>
            <a:r>
              <a:rPr lang="en-US" sz="2400" dirty="0">
                <a:cs typeface="Calibri"/>
              </a:rPr>
              <a:t>. </a:t>
            </a:r>
            <a:r>
              <a:rPr lang="en-US" sz="2400" i="1" dirty="0">
                <a:cs typeface="Calibri"/>
              </a:rPr>
              <a:t>physical health and well-being</a:t>
            </a:r>
          </a:p>
          <a:p>
            <a:pPr marL="0" indent="0">
              <a:buNone/>
            </a:pPr>
            <a:r>
              <a:rPr lang="en-US" sz="2400" i="1" dirty="0">
                <a:cs typeface="Calibri"/>
              </a:rPr>
              <a:t>2. </a:t>
            </a:r>
            <a:r>
              <a:rPr lang="en-US" sz="2400" i="1" dirty="0" smtClean="0">
                <a:cs typeface="Calibri"/>
              </a:rPr>
              <a:t> </a:t>
            </a:r>
            <a:r>
              <a:rPr lang="en-US" sz="2400" i="1" dirty="0">
                <a:cs typeface="Calibri"/>
              </a:rPr>
              <a:t>mental health and emotional well-being.</a:t>
            </a:r>
          </a:p>
          <a:p>
            <a:pPr marL="0" indent="0">
              <a:buNone/>
            </a:pPr>
            <a:r>
              <a:rPr lang="en-US" sz="2400" i="1" dirty="0">
                <a:cs typeface="Calibri"/>
              </a:rPr>
              <a:t>3. decision-making </a:t>
            </a:r>
          </a:p>
          <a:p>
            <a:pPr marL="0" indent="0">
              <a:buNone/>
            </a:pPr>
            <a:r>
              <a:rPr lang="en-US" sz="2400" i="1" dirty="0">
                <a:cs typeface="Calibri"/>
              </a:rPr>
              <a:t>4.  social influences </a:t>
            </a:r>
          </a:p>
          <a:p>
            <a:pPr marL="0" indent="0">
              <a:buNone/>
            </a:pPr>
            <a:r>
              <a:rPr lang="en-US" sz="2400" i="1" dirty="0">
                <a:cs typeface="Calibri"/>
              </a:rPr>
              <a:t>5. healthy relationships</a:t>
            </a:r>
            <a:r>
              <a:rPr lang="en-US" sz="2400" dirty="0">
                <a:cs typeface="Calibri"/>
              </a:rPr>
              <a:t> </a:t>
            </a:r>
            <a:endParaRPr lang="en-US" sz="2400" dirty="0" smtClean="0">
              <a:cs typeface="Calibri"/>
            </a:endParaRPr>
          </a:p>
          <a:p>
            <a:pPr marL="0" indent="0">
              <a:buNone/>
            </a:pPr>
            <a:endParaRPr lang="en-US" sz="2400" dirty="0">
              <a:cs typeface="Calibri"/>
            </a:endParaRPr>
          </a:p>
          <a:p>
            <a:pPr>
              <a:buFont typeface="Wingdings" panose="05000000000000000000" pitchFamily="2" charset="2"/>
              <a:buChar char="Ø"/>
            </a:pPr>
            <a:r>
              <a:rPr lang="en-US" sz="2400" b="1" dirty="0" smtClean="0">
                <a:cs typeface="Calibri"/>
              </a:rPr>
              <a:t>5 Progression Steps</a:t>
            </a:r>
          </a:p>
        </p:txBody>
      </p:sp>
      <p:sp>
        <p:nvSpPr>
          <p:cNvPr id="6" name="TextBox 5">
            <a:extLst>
              <a:ext uri="{FF2B5EF4-FFF2-40B4-BE49-F238E27FC236}">
                <a16:creationId xmlns:a16="http://schemas.microsoft.com/office/drawing/2014/main" id="{ED05EA0F-410A-41F5-AC94-A22B31677CFD}"/>
              </a:ext>
            </a:extLst>
          </p:cNvPr>
          <p:cNvSpPr txBox="1"/>
          <p:nvPr/>
        </p:nvSpPr>
        <p:spPr>
          <a:xfrm>
            <a:off x="571141" y="1383756"/>
            <a:ext cx="3886200" cy="378565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panose="05000000000000000000" pitchFamily="2" charset="2"/>
              <a:buChar char="Ø"/>
            </a:pPr>
            <a:r>
              <a:rPr lang="en-US" sz="2400" b="1" dirty="0" smtClean="0"/>
              <a:t>5 ‘</a:t>
            </a:r>
            <a:r>
              <a:rPr lang="en-US" sz="2400" b="1" dirty="0" err="1" smtClean="0"/>
              <a:t>Yr</a:t>
            </a:r>
            <a:r>
              <a:rPr lang="en-US" sz="2400" b="1" dirty="0" smtClean="0"/>
              <a:t> </a:t>
            </a:r>
            <a:r>
              <a:rPr lang="en-US" sz="2400" b="1" dirty="0" err="1" smtClean="0"/>
              <a:t>Hyn</a:t>
            </a:r>
            <a:r>
              <a:rPr lang="en-US" sz="2400" b="1" dirty="0" smtClean="0"/>
              <a:t> </a:t>
            </a:r>
            <a:r>
              <a:rPr lang="en-US" sz="2400" b="1" dirty="0" err="1" smtClean="0"/>
              <a:t>sy’n</a:t>
            </a:r>
            <a:r>
              <a:rPr lang="en-US" sz="2400" b="1" dirty="0" smtClean="0"/>
              <a:t> </a:t>
            </a:r>
            <a:r>
              <a:rPr lang="en-US" sz="2400" b="1" dirty="0" err="1" smtClean="0"/>
              <a:t>Bwysig</a:t>
            </a:r>
            <a:r>
              <a:rPr lang="en-US" sz="2400" b="1" dirty="0" smtClean="0"/>
              <a:t>’</a:t>
            </a:r>
          </a:p>
          <a:p>
            <a:r>
              <a:rPr lang="en-US" sz="2400" dirty="0" smtClean="0"/>
              <a:t>1. </a:t>
            </a:r>
            <a:r>
              <a:rPr lang="en-US" sz="2400" dirty="0" err="1" smtClean="0"/>
              <a:t>iechyd</a:t>
            </a:r>
            <a:r>
              <a:rPr lang="en-US" sz="2400" dirty="0" smtClean="0"/>
              <a:t> </a:t>
            </a:r>
            <a:r>
              <a:rPr lang="en-US" sz="2400" dirty="0"/>
              <a:t>a </a:t>
            </a:r>
            <a:r>
              <a:rPr lang="en-US" sz="2400" dirty="0" err="1"/>
              <a:t>lles</a:t>
            </a:r>
            <a:r>
              <a:rPr lang="en-US" sz="2400" dirty="0"/>
              <a:t> </a:t>
            </a:r>
            <a:r>
              <a:rPr lang="en-US" sz="2400" dirty="0" err="1"/>
              <a:t>corfforol</a:t>
            </a:r>
            <a:endParaRPr lang="en-US" sz="2400" dirty="0">
              <a:cs typeface="Calibri"/>
            </a:endParaRPr>
          </a:p>
          <a:p>
            <a:r>
              <a:rPr lang="en-US" sz="2400" dirty="0"/>
              <a:t>2. </a:t>
            </a:r>
            <a:r>
              <a:rPr lang="en-US" sz="2400" dirty="0" err="1" smtClean="0"/>
              <a:t>lles</a:t>
            </a:r>
            <a:r>
              <a:rPr lang="en-US" sz="2400" dirty="0" smtClean="0"/>
              <a:t> </a:t>
            </a:r>
            <a:r>
              <a:rPr lang="en-US" sz="2400" dirty="0" err="1"/>
              <a:t>meddyliol</a:t>
            </a:r>
            <a:r>
              <a:rPr lang="en-US" sz="2400" dirty="0"/>
              <a:t> ac </a:t>
            </a:r>
            <a:r>
              <a:rPr lang="en-US" sz="2400" dirty="0" err="1"/>
              <a:t>emosiynol</a:t>
            </a:r>
            <a:r>
              <a:rPr lang="en-US" sz="2400" dirty="0"/>
              <a:t> </a:t>
            </a:r>
            <a:endParaRPr lang="en-US" sz="2400" dirty="0">
              <a:cs typeface="Calibri"/>
            </a:endParaRPr>
          </a:p>
          <a:p>
            <a:r>
              <a:rPr lang="en-US" sz="2400" dirty="0"/>
              <a:t>3. </a:t>
            </a:r>
            <a:r>
              <a:rPr lang="en-US" sz="2400" dirty="0" err="1"/>
              <a:t>gwneud</a:t>
            </a:r>
            <a:r>
              <a:rPr lang="en-US" sz="2400" dirty="0"/>
              <a:t> </a:t>
            </a:r>
            <a:r>
              <a:rPr lang="en-US" sz="2400" dirty="0" err="1"/>
              <a:t>penderfyniadau</a:t>
            </a:r>
            <a:r>
              <a:rPr lang="en-US" sz="2400" dirty="0"/>
              <a:t> ​</a:t>
            </a:r>
            <a:endParaRPr lang="en-US" sz="2400" dirty="0">
              <a:cs typeface="Calibri"/>
            </a:endParaRPr>
          </a:p>
          <a:p>
            <a:r>
              <a:rPr lang="en-US" sz="2400" dirty="0"/>
              <a:t>4.  </a:t>
            </a:r>
            <a:r>
              <a:rPr lang="en-US" sz="2400" dirty="0" err="1"/>
              <a:t>dylanwadau</a:t>
            </a:r>
            <a:r>
              <a:rPr lang="en-US" sz="2400" dirty="0"/>
              <a:t> </a:t>
            </a:r>
            <a:r>
              <a:rPr lang="en-US" sz="2400" dirty="0" err="1"/>
              <a:t>cymdeithasol</a:t>
            </a:r>
            <a:endParaRPr lang="en-US" sz="2400" dirty="0">
              <a:cs typeface="Calibri"/>
            </a:endParaRPr>
          </a:p>
          <a:p>
            <a:r>
              <a:rPr lang="en-US" sz="2400" dirty="0"/>
              <a:t>5. </a:t>
            </a:r>
            <a:r>
              <a:rPr lang="en-US" sz="2400" dirty="0" err="1"/>
              <a:t>cydberthnasau</a:t>
            </a:r>
            <a:r>
              <a:rPr lang="en-US" sz="2400" dirty="0"/>
              <a:t> </a:t>
            </a:r>
            <a:r>
              <a:rPr lang="en-US" sz="2400" dirty="0" err="1" smtClean="0"/>
              <a:t>iach</a:t>
            </a:r>
            <a:endParaRPr lang="en-US" sz="2400" dirty="0"/>
          </a:p>
          <a:p>
            <a:endParaRPr lang="en-US" sz="2400" dirty="0">
              <a:cs typeface="Calibri"/>
            </a:endParaRPr>
          </a:p>
          <a:p>
            <a:pPr marL="342900" indent="-342900">
              <a:buFont typeface="Wingdings" panose="05000000000000000000" pitchFamily="2" charset="2"/>
              <a:buChar char="Ø"/>
            </a:pPr>
            <a:r>
              <a:rPr lang="en-US" sz="2400" b="1" dirty="0" smtClean="0">
                <a:cs typeface="Calibri"/>
              </a:rPr>
              <a:t>5 Cam </a:t>
            </a:r>
            <a:r>
              <a:rPr lang="en-US" sz="2400" b="1" dirty="0" err="1" smtClean="0">
                <a:cs typeface="Calibri"/>
              </a:rPr>
              <a:t>Cynnydd</a:t>
            </a:r>
            <a:endParaRPr lang="en-US" sz="2400" b="1" dirty="0" smtClean="0">
              <a:cs typeface="Calibri"/>
            </a:endParaRPr>
          </a:p>
          <a:p>
            <a:endParaRPr lang="en-US" sz="2400" b="1" dirty="0" smtClean="0"/>
          </a:p>
        </p:txBody>
      </p:sp>
    </p:spTree>
    <p:extLst>
      <p:ext uri="{BB962C8B-B14F-4D97-AF65-F5344CB8AC3E}">
        <p14:creationId xmlns:p14="http://schemas.microsoft.com/office/powerpoint/2010/main" val="4155132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Modelau</a:t>
            </a:r>
            <a:r>
              <a:rPr lang="en-GB" b="1" dirty="0" smtClean="0"/>
              <a:t> </a:t>
            </a:r>
            <a:r>
              <a:rPr lang="en-GB" b="1" dirty="0" err="1" smtClean="0"/>
              <a:t>Dilyniant</a:t>
            </a:r>
            <a:r>
              <a:rPr lang="en-GB" b="1" dirty="0" smtClean="0"/>
              <a:t/>
            </a:r>
            <a:br>
              <a:rPr lang="en-GB" b="1" dirty="0" smtClean="0"/>
            </a:br>
            <a:r>
              <a:rPr lang="en-GB" b="1" i="1" dirty="0" smtClean="0"/>
              <a:t>Models of Progression</a:t>
            </a:r>
            <a:endParaRPr lang="en-GB" b="1" i="1" dirty="0"/>
          </a:p>
        </p:txBody>
      </p:sp>
      <p:sp>
        <p:nvSpPr>
          <p:cNvPr id="3" name="Content Placeholder 2"/>
          <p:cNvSpPr>
            <a:spLocks noGrp="1"/>
          </p:cNvSpPr>
          <p:nvPr>
            <p:ph sz="half" idx="1"/>
          </p:nvPr>
        </p:nvSpPr>
        <p:spPr/>
        <p:txBody>
          <a:bodyPr/>
          <a:lstStyle/>
          <a:p>
            <a:r>
              <a:rPr lang="en-GB" dirty="0" err="1"/>
              <a:t>G</a:t>
            </a:r>
            <a:r>
              <a:rPr lang="en-GB" dirty="0" err="1" smtClean="0"/>
              <a:t>well</a:t>
            </a:r>
            <a:r>
              <a:rPr lang="en-GB" dirty="0" smtClean="0"/>
              <a:t> </a:t>
            </a:r>
            <a:r>
              <a:rPr lang="en-GB" dirty="0" err="1" smtClean="0"/>
              <a:t>hunanreolaeth</a:t>
            </a:r>
            <a:endParaRPr lang="en-GB" dirty="0" smtClean="0"/>
          </a:p>
          <a:p>
            <a:r>
              <a:rPr lang="en-GB" dirty="0" err="1" smtClean="0"/>
              <a:t>Mwy</a:t>
            </a:r>
            <a:r>
              <a:rPr lang="en-GB" dirty="0" smtClean="0"/>
              <a:t> </a:t>
            </a:r>
            <a:r>
              <a:rPr lang="en-GB" dirty="0" err="1" smtClean="0"/>
              <a:t>cyfrifol</a:t>
            </a:r>
            <a:r>
              <a:rPr lang="en-GB" dirty="0" smtClean="0"/>
              <a:t> </a:t>
            </a:r>
            <a:r>
              <a:rPr lang="en-GB" dirty="0" err="1" smtClean="0"/>
              <a:t>yn</a:t>
            </a:r>
            <a:r>
              <a:rPr lang="en-GB" dirty="0" smtClean="0"/>
              <a:t> </a:t>
            </a:r>
            <a:r>
              <a:rPr lang="en-GB" dirty="0" err="1" smtClean="0"/>
              <a:t>gymdeithasol</a:t>
            </a:r>
            <a:endParaRPr lang="en-GB" dirty="0" smtClean="0"/>
          </a:p>
          <a:p>
            <a:r>
              <a:rPr lang="en-GB" dirty="0" err="1" smtClean="0"/>
              <a:t>Soffistigeiddrwydd</a:t>
            </a:r>
            <a:r>
              <a:rPr lang="en-GB" dirty="0" smtClean="0"/>
              <a:t> </a:t>
            </a:r>
            <a:r>
              <a:rPr lang="en-GB" dirty="0" err="1" smtClean="0"/>
              <a:t>gwybodaeth</a:t>
            </a:r>
            <a:r>
              <a:rPr lang="en-GB" dirty="0" smtClean="0"/>
              <a:t> a </a:t>
            </a:r>
            <a:r>
              <a:rPr lang="en-GB" dirty="0" err="1" smtClean="0"/>
              <a:t>sgiliau</a:t>
            </a:r>
            <a:endParaRPr lang="en-GB" dirty="0" smtClean="0"/>
          </a:p>
          <a:p>
            <a:r>
              <a:rPr lang="en-GB" dirty="0" err="1" smtClean="0"/>
              <a:t>Twf</a:t>
            </a:r>
            <a:r>
              <a:rPr lang="en-GB" dirty="0" smtClean="0"/>
              <a:t> </a:t>
            </a:r>
            <a:r>
              <a:rPr lang="en-GB" dirty="0" err="1" smtClean="0"/>
              <a:t>datblygiadol</a:t>
            </a:r>
            <a:endParaRPr lang="en-GB" dirty="0" smtClean="0"/>
          </a:p>
          <a:p>
            <a:endParaRPr lang="en-GB" dirty="0"/>
          </a:p>
        </p:txBody>
      </p:sp>
      <p:sp>
        <p:nvSpPr>
          <p:cNvPr id="4" name="Content Placeholder 3"/>
          <p:cNvSpPr>
            <a:spLocks noGrp="1"/>
          </p:cNvSpPr>
          <p:nvPr>
            <p:ph sz="half" idx="2"/>
          </p:nvPr>
        </p:nvSpPr>
        <p:spPr/>
        <p:txBody>
          <a:bodyPr/>
          <a:lstStyle/>
          <a:p>
            <a:r>
              <a:rPr lang="en-GB" dirty="0" smtClean="0"/>
              <a:t>More self-regulated</a:t>
            </a:r>
          </a:p>
          <a:p>
            <a:r>
              <a:rPr lang="en-GB" dirty="0" smtClean="0"/>
              <a:t>More socially responsible</a:t>
            </a:r>
          </a:p>
          <a:p>
            <a:r>
              <a:rPr lang="en-GB" dirty="0" smtClean="0"/>
              <a:t>Sophistication of knowledge and skills</a:t>
            </a:r>
          </a:p>
          <a:p>
            <a:r>
              <a:rPr lang="en-GB" dirty="0" smtClean="0"/>
              <a:t>Developmental growth</a:t>
            </a:r>
            <a:endParaRPr lang="en-GB" dirty="0"/>
          </a:p>
        </p:txBody>
      </p:sp>
    </p:spTree>
    <p:extLst>
      <p:ext uri="{BB962C8B-B14F-4D97-AF65-F5344CB8AC3E}">
        <p14:creationId xmlns:p14="http://schemas.microsoft.com/office/powerpoint/2010/main" val="4004646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64177" y="1466563"/>
            <a:ext cx="7886700" cy="1325563"/>
          </a:xfrm>
        </p:spPr>
        <p:txBody>
          <a:bodyPr>
            <a:normAutofit/>
          </a:bodyPr>
          <a:lstStyle/>
          <a:p>
            <a:r>
              <a:rPr lang="en-GB" b="1" dirty="0" err="1" smtClean="0"/>
              <a:t>Gweithgareddau</a:t>
            </a:r>
            <a:r>
              <a:rPr lang="en-GB" b="1" dirty="0" smtClean="0"/>
              <a:t> </a:t>
            </a:r>
            <a:r>
              <a:rPr lang="en-GB" b="1" dirty="0" err="1" smtClean="0"/>
              <a:t>i</a:t>
            </a:r>
            <a:r>
              <a:rPr lang="en-GB" b="1" dirty="0" smtClean="0"/>
              <a:t> </a:t>
            </a:r>
            <a:r>
              <a:rPr lang="en-GB" b="1" dirty="0" err="1" smtClean="0"/>
              <a:t>hybu</a:t>
            </a:r>
            <a:r>
              <a:rPr lang="en-GB" b="1" dirty="0" smtClean="0"/>
              <a:t> </a:t>
            </a:r>
            <a:r>
              <a:rPr lang="en-GB" b="1" dirty="0" err="1" smtClean="0"/>
              <a:t>cynnydd</a:t>
            </a:r>
            <a:r>
              <a:rPr lang="en-GB" b="1" dirty="0" smtClean="0"/>
              <a:t> </a:t>
            </a:r>
            <a:br>
              <a:rPr lang="en-GB" b="1" dirty="0" smtClean="0"/>
            </a:br>
            <a:r>
              <a:rPr lang="en-GB" b="1" i="1" dirty="0" smtClean="0"/>
              <a:t>Activities to promote progression</a:t>
            </a:r>
            <a:endParaRPr lang="en-GB" b="1" i="1" dirty="0"/>
          </a:p>
        </p:txBody>
      </p:sp>
      <p:pic>
        <p:nvPicPr>
          <p:cNvPr id="7" name="Picture 6"/>
          <p:cNvPicPr>
            <a:picLocks noChangeAspect="1"/>
          </p:cNvPicPr>
          <p:nvPr/>
        </p:nvPicPr>
        <p:blipFill>
          <a:blip r:embed="rId3"/>
          <a:stretch>
            <a:fillRect/>
          </a:stretch>
        </p:blipFill>
        <p:spPr>
          <a:xfrm>
            <a:off x="3213388" y="2965305"/>
            <a:ext cx="2825808" cy="2354840"/>
          </a:xfrm>
          <a:prstGeom prst="rect">
            <a:avLst/>
          </a:prstGeom>
        </p:spPr>
      </p:pic>
    </p:spTree>
    <p:extLst>
      <p:ext uri="{BB962C8B-B14F-4D97-AF65-F5344CB8AC3E}">
        <p14:creationId xmlns:p14="http://schemas.microsoft.com/office/powerpoint/2010/main" val="3880405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Cynllunio</a:t>
            </a:r>
            <a:r>
              <a:rPr lang="en-GB" b="1" dirty="0" smtClean="0"/>
              <a:t> </a:t>
            </a:r>
            <a:r>
              <a:rPr lang="en-GB" b="1" dirty="0" err="1" smtClean="0"/>
              <a:t>ar</a:t>
            </a:r>
            <a:r>
              <a:rPr lang="en-GB" b="1" dirty="0" smtClean="0"/>
              <a:t> </a:t>
            </a:r>
            <a:r>
              <a:rPr lang="en-GB" b="1" dirty="0" err="1" smtClean="0"/>
              <a:t>gyfer</a:t>
            </a:r>
            <a:r>
              <a:rPr lang="en-GB" b="1" dirty="0" smtClean="0"/>
              <a:t> </a:t>
            </a:r>
            <a:r>
              <a:rPr lang="en-GB" b="1" dirty="0" err="1" smtClean="0"/>
              <a:t>cynnydd</a:t>
            </a:r>
            <a:r>
              <a:rPr lang="en-GB" b="1" dirty="0" smtClean="0"/>
              <a:t/>
            </a:r>
            <a:br>
              <a:rPr lang="en-GB" b="1" dirty="0" smtClean="0"/>
            </a:br>
            <a:r>
              <a:rPr lang="en-GB" b="1" i="1" dirty="0" smtClean="0"/>
              <a:t>Planning for progression</a:t>
            </a:r>
            <a:endParaRPr lang="en-GB" b="1" dirty="0"/>
          </a:p>
        </p:txBody>
      </p:sp>
      <p:sp>
        <p:nvSpPr>
          <p:cNvPr id="3" name="Content Placeholder 2"/>
          <p:cNvSpPr>
            <a:spLocks noGrp="1"/>
          </p:cNvSpPr>
          <p:nvPr>
            <p:ph sz="half" idx="1"/>
          </p:nvPr>
        </p:nvSpPr>
        <p:spPr>
          <a:xfrm>
            <a:off x="628650" y="1617807"/>
            <a:ext cx="3886200" cy="4351338"/>
          </a:xfrm>
        </p:spPr>
        <p:txBody>
          <a:bodyPr>
            <a:normAutofit/>
          </a:bodyPr>
          <a:lstStyle/>
          <a:p>
            <a:r>
              <a:rPr lang="en-GB" sz="2200" dirty="0" err="1" smtClean="0"/>
              <a:t>Dewiswch</a:t>
            </a:r>
            <a:r>
              <a:rPr lang="en-GB" sz="2200" dirty="0" smtClean="0"/>
              <a:t> </a:t>
            </a:r>
            <a:r>
              <a:rPr lang="en-GB" sz="2200" dirty="0" err="1" smtClean="0"/>
              <a:t>ddeilliant</a:t>
            </a:r>
            <a:r>
              <a:rPr lang="en-GB" sz="2200" dirty="0" smtClean="0"/>
              <a:t>/</a:t>
            </a:r>
            <a:r>
              <a:rPr lang="en-GB" sz="2200" dirty="0" err="1" smtClean="0"/>
              <a:t>deilliannau</a:t>
            </a:r>
            <a:r>
              <a:rPr lang="en-GB" sz="2200" dirty="0" smtClean="0"/>
              <a:t> </a:t>
            </a:r>
            <a:r>
              <a:rPr lang="en-GB" sz="2200" dirty="0" err="1" smtClean="0"/>
              <a:t>cyflawniad</a:t>
            </a:r>
            <a:r>
              <a:rPr lang="en-GB" sz="2200" dirty="0"/>
              <a:t> </a:t>
            </a:r>
            <a:r>
              <a:rPr lang="en-GB" sz="2200" dirty="0" err="1" smtClean="0"/>
              <a:t>o’r</a:t>
            </a:r>
            <a:r>
              <a:rPr lang="en-GB" sz="2200" dirty="0" smtClean="0"/>
              <a:t> </a:t>
            </a:r>
            <a:r>
              <a:rPr lang="en-GB" sz="2200" dirty="0" err="1" smtClean="0"/>
              <a:t>MDaPh</a:t>
            </a:r>
            <a:r>
              <a:rPr lang="en-GB" sz="2200" dirty="0" smtClean="0"/>
              <a:t> </a:t>
            </a:r>
            <a:r>
              <a:rPr lang="en-GB" sz="2200" dirty="0" err="1"/>
              <a:t>I</a:t>
            </a:r>
            <a:r>
              <a:rPr lang="en-GB" sz="2200" dirty="0" err="1" smtClean="0"/>
              <a:t>echyd</a:t>
            </a:r>
            <a:r>
              <a:rPr lang="en-GB" sz="2200" dirty="0" smtClean="0"/>
              <a:t> a </a:t>
            </a:r>
            <a:r>
              <a:rPr lang="en-GB" sz="2200" dirty="0" err="1"/>
              <a:t>L</a:t>
            </a:r>
            <a:r>
              <a:rPr lang="en-GB" sz="2200" dirty="0" err="1" smtClean="0"/>
              <a:t>les</a:t>
            </a:r>
            <a:r>
              <a:rPr lang="en-GB" sz="2200" dirty="0" smtClean="0"/>
              <a:t> </a:t>
            </a:r>
          </a:p>
          <a:p>
            <a:r>
              <a:rPr lang="en-GB" sz="2200" dirty="0" err="1" smtClean="0"/>
              <a:t>Cynlluniwch</a:t>
            </a:r>
            <a:r>
              <a:rPr lang="en-GB" sz="2200" dirty="0" smtClean="0"/>
              <a:t> </a:t>
            </a:r>
            <a:r>
              <a:rPr lang="en-GB" sz="2200" dirty="0" err="1" smtClean="0"/>
              <a:t>weithgaredd</a:t>
            </a:r>
            <a:r>
              <a:rPr lang="en-GB" sz="2200" dirty="0" smtClean="0"/>
              <a:t> </a:t>
            </a:r>
            <a:r>
              <a:rPr lang="en-GB" sz="2200" dirty="0" err="1" smtClean="0"/>
              <a:t>gan</a:t>
            </a:r>
            <a:r>
              <a:rPr lang="en-GB" sz="2200" dirty="0" smtClean="0"/>
              <a:t> </a:t>
            </a:r>
            <a:r>
              <a:rPr lang="en-GB" sz="2200" dirty="0" err="1" smtClean="0"/>
              <a:t>nodi’n</a:t>
            </a:r>
            <a:r>
              <a:rPr lang="en-GB" sz="2200" dirty="0" smtClean="0"/>
              <a:t> </a:t>
            </a:r>
            <a:r>
              <a:rPr lang="en-GB" sz="2200" dirty="0" err="1" smtClean="0"/>
              <a:t>glir</a:t>
            </a:r>
            <a:r>
              <a:rPr lang="en-GB" sz="2200" dirty="0" smtClean="0"/>
              <a:t> pa </a:t>
            </a:r>
            <a:r>
              <a:rPr lang="en-GB" sz="2200" dirty="0" err="1" smtClean="0"/>
              <a:t>strategaethau</a:t>
            </a:r>
            <a:r>
              <a:rPr lang="en-GB" sz="2200" dirty="0"/>
              <a:t> </a:t>
            </a:r>
            <a:r>
              <a:rPr lang="en-GB" sz="2200" dirty="0" err="1" smtClean="0"/>
              <a:t>AagD</a:t>
            </a:r>
            <a:r>
              <a:rPr lang="en-GB" sz="2200" dirty="0" smtClean="0"/>
              <a:t> y </a:t>
            </a:r>
            <a:r>
              <a:rPr lang="en-GB" sz="2200" dirty="0" err="1" smtClean="0"/>
              <a:t>byddech</a:t>
            </a:r>
            <a:r>
              <a:rPr lang="en-GB" sz="2200" dirty="0" smtClean="0"/>
              <a:t> </a:t>
            </a:r>
            <a:r>
              <a:rPr lang="en-GB" sz="2200" dirty="0" err="1" smtClean="0"/>
              <a:t>yn</a:t>
            </a:r>
            <a:r>
              <a:rPr lang="en-GB" sz="2200" dirty="0" smtClean="0"/>
              <a:t> </a:t>
            </a:r>
            <a:r>
              <a:rPr lang="en-GB" sz="2200" dirty="0" err="1" smtClean="0"/>
              <a:t>eu</a:t>
            </a:r>
            <a:r>
              <a:rPr lang="en-GB" sz="2200" dirty="0" smtClean="0"/>
              <a:t> </a:t>
            </a:r>
            <a:r>
              <a:rPr lang="en-GB" sz="2200" dirty="0" err="1" smtClean="0"/>
              <a:t>defnyddio</a:t>
            </a:r>
            <a:r>
              <a:rPr lang="en-GB" sz="2200" dirty="0" smtClean="0"/>
              <a:t> </a:t>
            </a:r>
            <a:r>
              <a:rPr lang="en-GB" sz="2200" dirty="0" err="1" smtClean="0"/>
              <a:t>er</a:t>
            </a:r>
            <a:r>
              <a:rPr lang="en-GB" sz="2200" dirty="0" smtClean="0"/>
              <a:t> </a:t>
            </a:r>
            <a:r>
              <a:rPr lang="en-GB" sz="2200" dirty="0" err="1" smtClean="0"/>
              <a:t>mwyn</a:t>
            </a:r>
            <a:r>
              <a:rPr lang="en-GB" sz="2200" dirty="0" smtClean="0"/>
              <a:t> </a:t>
            </a:r>
            <a:r>
              <a:rPr lang="en-GB" sz="2200" dirty="0" err="1" smtClean="0"/>
              <a:t>asesu</a:t>
            </a:r>
            <a:r>
              <a:rPr lang="en-GB" sz="2200" dirty="0" smtClean="0"/>
              <a:t> </a:t>
            </a:r>
            <a:r>
              <a:rPr lang="en-GB" sz="2200" dirty="0" err="1" smtClean="0"/>
              <a:t>cynnydd</a:t>
            </a:r>
            <a:r>
              <a:rPr lang="en-GB" sz="2200" dirty="0" smtClean="0"/>
              <a:t> </a:t>
            </a:r>
            <a:endParaRPr lang="en-GB" sz="2200" dirty="0" smtClean="0"/>
          </a:p>
        </p:txBody>
      </p:sp>
      <p:sp>
        <p:nvSpPr>
          <p:cNvPr id="4" name="Content Placeholder 3"/>
          <p:cNvSpPr>
            <a:spLocks noGrp="1"/>
          </p:cNvSpPr>
          <p:nvPr>
            <p:ph sz="half" idx="2"/>
          </p:nvPr>
        </p:nvSpPr>
        <p:spPr>
          <a:xfrm>
            <a:off x="4572000" y="1651073"/>
            <a:ext cx="3886200" cy="4351338"/>
          </a:xfrm>
        </p:spPr>
        <p:txBody>
          <a:bodyPr>
            <a:normAutofit/>
          </a:bodyPr>
          <a:lstStyle/>
          <a:p>
            <a:r>
              <a:rPr lang="en-GB" sz="2200" i="1" dirty="0" smtClean="0"/>
              <a:t>Choose </a:t>
            </a:r>
            <a:r>
              <a:rPr lang="en-GB" sz="2200" i="1" dirty="0" smtClean="0"/>
              <a:t>an </a:t>
            </a:r>
            <a:r>
              <a:rPr lang="en-GB" sz="2200" i="1" dirty="0" smtClean="0"/>
              <a:t>achievement </a:t>
            </a:r>
            <a:r>
              <a:rPr lang="en-GB" sz="2200" i="1" dirty="0" smtClean="0"/>
              <a:t>outcome/achievement outcomes from the Health </a:t>
            </a:r>
            <a:r>
              <a:rPr lang="en-GB" sz="2200" i="1" dirty="0" smtClean="0"/>
              <a:t>and </a:t>
            </a:r>
            <a:r>
              <a:rPr lang="en-GB" sz="2200" i="1" dirty="0" smtClean="0"/>
              <a:t>W</a:t>
            </a:r>
            <a:r>
              <a:rPr lang="en-GB" sz="2200" i="1" dirty="0" smtClean="0"/>
              <a:t>ell-being </a:t>
            </a:r>
            <a:r>
              <a:rPr lang="en-GB" sz="2200" i="1" dirty="0" err="1" smtClean="0"/>
              <a:t>AoLE</a:t>
            </a:r>
            <a:endParaRPr lang="en-GB" sz="2200" i="1" dirty="0" smtClean="0"/>
          </a:p>
          <a:p>
            <a:r>
              <a:rPr lang="en-GB" sz="2200" i="1" dirty="0" smtClean="0"/>
              <a:t>Plan an activity noting clearly what </a:t>
            </a:r>
            <a:r>
              <a:rPr lang="en-GB" sz="2200" i="1" dirty="0" err="1" smtClean="0"/>
              <a:t>AfL</a:t>
            </a:r>
            <a:r>
              <a:rPr lang="en-GB" sz="2200" i="1" dirty="0" smtClean="0"/>
              <a:t> strategies you would use to </a:t>
            </a:r>
            <a:r>
              <a:rPr lang="en-GB" sz="2200" i="1" dirty="0" smtClean="0"/>
              <a:t>assess progress</a:t>
            </a:r>
          </a:p>
        </p:txBody>
      </p:sp>
    </p:spTree>
    <p:extLst>
      <p:ext uri="{BB962C8B-B14F-4D97-AF65-F5344CB8AC3E}">
        <p14:creationId xmlns:p14="http://schemas.microsoft.com/office/powerpoint/2010/main" val="2965682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Adnoddau</a:t>
            </a:r>
            <a:r>
              <a:rPr lang="en-GB" b="1" dirty="0" smtClean="0"/>
              <a:t> </a:t>
            </a:r>
            <a:r>
              <a:rPr lang="en-GB" b="1" dirty="0" err="1" smtClean="0"/>
              <a:t>defnyddiol</a:t>
            </a:r>
            <a:r>
              <a:rPr lang="en-GB" b="1" dirty="0" smtClean="0"/>
              <a:t/>
            </a:r>
            <a:br>
              <a:rPr lang="en-GB" b="1" dirty="0" smtClean="0"/>
            </a:br>
            <a:r>
              <a:rPr lang="en-GB" b="1" i="1" dirty="0" smtClean="0"/>
              <a:t>Useful Resources</a:t>
            </a:r>
            <a:endParaRPr lang="en-GB" b="1" i="1" dirty="0"/>
          </a:p>
        </p:txBody>
      </p:sp>
      <p:sp>
        <p:nvSpPr>
          <p:cNvPr id="6" name="TextBox 5"/>
          <p:cNvSpPr txBox="1"/>
          <p:nvPr/>
        </p:nvSpPr>
        <p:spPr>
          <a:xfrm>
            <a:off x="692727" y="1898073"/>
            <a:ext cx="7550728" cy="3359727"/>
          </a:xfrm>
          <a:prstGeom prst="rect">
            <a:avLst/>
          </a:prstGeom>
          <a:noFill/>
        </p:spPr>
        <p:txBody>
          <a:bodyPr wrap="square" rtlCol="0">
            <a:spAutoFit/>
          </a:bodyPr>
          <a:lstStyle/>
          <a:p>
            <a:endParaRPr lang="en-GB" dirty="0"/>
          </a:p>
        </p:txBody>
      </p:sp>
      <p:sp>
        <p:nvSpPr>
          <p:cNvPr id="7" name="TextBox 6"/>
          <p:cNvSpPr txBox="1"/>
          <p:nvPr/>
        </p:nvSpPr>
        <p:spPr>
          <a:xfrm>
            <a:off x="692727" y="1898073"/>
            <a:ext cx="7550728" cy="2862322"/>
          </a:xfrm>
          <a:prstGeom prst="rect">
            <a:avLst/>
          </a:prstGeom>
          <a:noFill/>
        </p:spPr>
        <p:txBody>
          <a:bodyPr wrap="square" rtlCol="0">
            <a:spAutoFit/>
          </a:bodyPr>
          <a:lstStyle/>
          <a:p>
            <a:r>
              <a:rPr lang="en-GB" dirty="0" err="1" smtClean="0"/>
              <a:t>Ysgolion</a:t>
            </a:r>
            <a:r>
              <a:rPr lang="en-GB" dirty="0" smtClean="0"/>
              <a:t> </a:t>
            </a:r>
            <a:r>
              <a:rPr lang="en-GB" dirty="0" err="1" smtClean="0"/>
              <a:t>Iach</a:t>
            </a:r>
            <a:r>
              <a:rPr lang="en-GB" dirty="0" smtClean="0"/>
              <a:t> </a:t>
            </a:r>
            <a:r>
              <a:rPr lang="en-GB" dirty="0" err="1" smtClean="0"/>
              <a:t>Cymru</a:t>
            </a:r>
            <a:r>
              <a:rPr lang="en-GB" dirty="0" smtClean="0"/>
              <a:t>/Healthy </a:t>
            </a:r>
            <a:r>
              <a:rPr lang="en-GB" dirty="0"/>
              <a:t>Schools Wales: </a:t>
            </a:r>
            <a:r>
              <a:rPr lang="en-GB" dirty="0">
                <a:hlinkClick r:id="rId2"/>
              </a:rPr>
              <a:t>http://</a:t>
            </a:r>
            <a:r>
              <a:rPr lang="en-GB" dirty="0" smtClean="0">
                <a:hlinkClick r:id="rId2"/>
              </a:rPr>
              <a:t>www.wales.nhs.uk/sitesplus/888/tudalen/82258</a:t>
            </a:r>
            <a:r>
              <a:rPr lang="en-GB" dirty="0" smtClean="0"/>
              <a:t> </a:t>
            </a:r>
          </a:p>
          <a:p>
            <a:endParaRPr lang="en-GB" dirty="0" smtClean="0"/>
          </a:p>
          <a:p>
            <a:r>
              <a:rPr lang="en-GB" dirty="0">
                <a:hlinkClick r:id="rId3"/>
              </a:rPr>
              <a:t>https://www.annafreud.org/what-we-do/schools-in-mind/resources-for-schools/talking-mental-health-animation-teacher-toolkit</a:t>
            </a:r>
            <a:r>
              <a:rPr lang="en-GB" dirty="0" smtClean="0">
                <a:hlinkClick r:id="rId3"/>
              </a:rPr>
              <a:t>/</a:t>
            </a:r>
            <a:r>
              <a:rPr lang="en-GB" dirty="0" smtClean="0"/>
              <a:t> </a:t>
            </a:r>
          </a:p>
          <a:p>
            <a:endParaRPr lang="en-GB" dirty="0"/>
          </a:p>
          <a:p>
            <a:r>
              <a:rPr lang="en-GB" dirty="0" smtClean="0"/>
              <a:t> </a:t>
            </a:r>
            <a:r>
              <a:rPr lang="en-GB" dirty="0" err="1" smtClean="0"/>
              <a:t>Adnoddau</a:t>
            </a:r>
            <a:r>
              <a:rPr lang="en-GB" dirty="0" smtClean="0"/>
              <a:t> SEAL (</a:t>
            </a:r>
            <a:r>
              <a:rPr lang="en-GB" dirty="0" err="1" smtClean="0"/>
              <a:t>Cyn</a:t>
            </a:r>
            <a:r>
              <a:rPr lang="en-GB" dirty="0" err="1"/>
              <a:t>r</a:t>
            </a:r>
            <a:r>
              <a:rPr lang="en-GB" dirty="0" err="1" smtClean="0"/>
              <a:t>add</a:t>
            </a:r>
            <a:r>
              <a:rPr lang="en-GB" dirty="0"/>
              <a:t>) </a:t>
            </a:r>
            <a:r>
              <a:rPr lang="en-GB" dirty="0" smtClean="0"/>
              <a:t>/SEAL (Primary) Resources </a:t>
            </a:r>
            <a:r>
              <a:rPr lang="en-GB" dirty="0" smtClean="0">
                <a:hlinkClick r:id="rId4"/>
              </a:rPr>
              <a:t>https</a:t>
            </a:r>
            <a:r>
              <a:rPr lang="en-GB" dirty="0">
                <a:hlinkClick r:id="rId4"/>
              </a:rPr>
              <a:t>://hwb.gov.wales/search?query=SEAL&amp;strict=true&amp;popupUri=%</a:t>
            </a:r>
            <a:r>
              <a:rPr lang="en-GB" dirty="0" smtClean="0">
                <a:hlinkClick r:id="rId4"/>
              </a:rPr>
              <a:t>2FResource%2F8da29064-8aaf-47b9-9937-8d9610f2a744</a:t>
            </a:r>
            <a:r>
              <a:rPr lang="en-GB" dirty="0" smtClean="0"/>
              <a:t> </a:t>
            </a:r>
          </a:p>
          <a:p>
            <a:endParaRPr lang="en-GB" dirty="0"/>
          </a:p>
        </p:txBody>
      </p:sp>
    </p:spTree>
    <p:extLst>
      <p:ext uri="{BB962C8B-B14F-4D97-AF65-F5344CB8AC3E}">
        <p14:creationId xmlns:p14="http://schemas.microsoft.com/office/powerpoint/2010/main" val="2655686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Darllen</a:t>
            </a:r>
            <a:r>
              <a:rPr lang="en-GB" b="1" dirty="0" smtClean="0"/>
              <a:t> </a:t>
            </a:r>
            <a:r>
              <a:rPr lang="en-GB" b="1" dirty="0" err="1" smtClean="0"/>
              <a:t>pellach</a:t>
            </a:r>
            <a:r>
              <a:rPr lang="en-GB" b="1" dirty="0" smtClean="0"/>
              <a:t/>
            </a:r>
            <a:br>
              <a:rPr lang="en-GB" b="1" dirty="0" smtClean="0"/>
            </a:br>
            <a:r>
              <a:rPr lang="en-GB" b="1" i="1" dirty="0" smtClean="0"/>
              <a:t>Further reading</a:t>
            </a:r>
            <a:endParaRPr lang="en-GB" b="1" i="1" dirty="0"/>
          </a:p>
        </p:txBody>
      </p:sp>
      <p:sp>
        <p:nvSpPr>
          <p:cNvPr id="4" name="TextBox 3"/>
          <p:cNvSpPr txBox="1"/>
          <p:nvPr/>
        </p:nvSpPr>
        <p:spPr>
          <a:xfrm>
            <a:off x="670921" y="1888317"/>
            <a:ext cx="7677713" cy="3693319"/>
          </a:xfrm>
          <a:prstGeom prst="rect">
            <a:avLst/>
          </a:prstGeom>
          <a:noFill/>
        </p:spPr>
        <p:txBody>
          <a:bodyPr wrap="square" rtlCol="0">
            <a:spAutoFit/>
          </a:bodyPr>
          <a:lstStyle/>
          <a:p>
            <a:r>
              <a:rPr lang="en-GB" dirty="0" smtClean="0"/>
              <a:t>Howard C. et al. (2017) </a:t>
            </a:r>
            <a:r>
              <a:rPr lang="en-GB" i="1" dirty="0" smtClean="0"/>
              <a:t>Children’s Mental Health and Emotional Well-being in Primary Schools. </a:t>
            </a:r>
            <a:r>
              <a:rPr lang="en-GB" dirty="0" err="1" smtClean="0"/>
              <a:t>London:Sage</a:t>
            </a:r>
            <a:r>
              <a:rPr lang="en-GB" dirty="0" smtClean="0"/>
              <a:t>.</a:t>
            </a:r>
          </a:p>
          <a:p>
            <a:r>
              <a:rPr lang="en-GB" dirty="0" err="1" smtClean="0"/>
              <a:t>Llywodraeth</a:t>
            </a:r>
            <a:r>
              <a:rPr lang="en-GB" dirty="0" smtClean="0"/>
              <a:t> </a:t>
            </a:r>
            <a:r>
              <a:rPr lang="en-GB" dirty="0" err="1" smtClean="0"/>
              <a:t>Cymru</a:t>
            </a:r>
            <a:r>
              <a:rPr lang="en-GB" dirty="0" smtClean="0"/>
              <a:t> (2010) ‘</a:t>
            </a:r>
            <a:r>
              <a:rPr lang="en-GB" dirty="0" err="1" smtClean="0"/>
              <a:t>Meddwl</a:t>
            </a:r>
            <a:r>
              <a:rPr lang="en-GB" dirty="0" smtClean="0"/>
              <a:t> </a:t>
            </a:r>
            <a:r>
              <a:rPr lang="en-GB" dirty="0" err="1" smtClean="0"/>
              <a:t>yn</a:t>
            </a:r>
            <a:r>
              <a:rPr lang="en-GB" dirty="0" smtClean="0"/>
              <a:t> </a:t>
            </a:r>
            <a:r>
              <a:rPr lang="en-GB" dirty="0" err="1" smtClean="0"/>
              <a:t>Gadarnhaol</a:t>
            </a:r>
            <a:r>
              <a:rPr lang="en-GB" dirty="0" smtClean="0"/>
              <a:t>: </a:t>
            </a:r>
            <a:r>
              <a:rPr lang="en-GB" dirty="0" err="1" smtClean="0"/>
              <a:t>Iechyd</a:t>
            </a:r>
            <a:r>
              <a:rPr lang="en-GB" dirty="0" smtClean="0"/>
              <a:t> a </a:t>
            </a:r>
            <a:r>
              <a:rPr lang="en-GB" dirty="0" err="1" smtClean="0"/>
              <a:t>Lles</a:t>
            </a:r>
            <a:r>
              <a:rPr lang="en-GB" dirty="0" smtClean="0"/>
              <a:t> </a:t>
            </a:r>
            <a:r>
              <a:rPr lang="en-GB" dirty="0" err="1" smtClean="0"/>
              <a:t>Emosiynol</a:t>
            </a:r>
            <a:r>
              <a:rPr lang="en-GB" dirty="0" smtClean="0"/>
              <a:t> </a:t>
            </a:r>
            <a:r>
              <a:rPr lang="en-GB" dirty="0" err="1" smtClean="0"/>
              <a:t>mewn</a:t>
            </a:r>
            <a:r>
              <a:rPr lang="en-GB" dirty="0" smtClean="0"/>
              <a:t> </a:t>
            </a:r>
            <a:r>
              <a:rPr lang="en-GB" dirty="0" err="1" smtClean="0"/>
              <a:t>Ysgolion</a:t>
            </a:r>
            <a:r>
              <a:rPr lang="en-GB" dirty="0" smtClean="0"/>
              <a:t> a </a:t>
            </a:r>
            <a:r>
              <a:rPr lang="en-GB" dirty="0" err="1" smtClean="0"/>
              <a:t>Lleoliadau</a:t>
            </a:r>
            <a:r>
              <a:rPr lang="en-GB" dirty="0" smtClean="0"/>
              <a:t> </a:t>
            </a:r>
            <a:r>
              <a:rPr lang="en-GB" dirty="0" err="1" smtClean="0"/>
              <a:t>Blynyddoedd</a:t>
            </a:r>
            <a:r>
              <a:rPr lang="en-GB" dirty="0" smtClean="0"/>
              <a:t> </a:t>
            </a:r>
            <a:r>
              <a:rPr lang="en-GB" dirty="0" err="1" smtClean="0"/>
              <a:t>Cynnar</a:t>
            </a:r>
            <a:r>
              <a:rPr lang="en-GB" dirty="0" smtClean="0"/>
              <a:t>. </a:t>
            </a:r>
            <a:r>
              <a:rPr lang="en-GB" dirty="0" err="1" smtClean="0"/>
              <a:t>Ar</a:t>
            </a:r>
            <a:r>
              <a:rPr lang="en-GB" dirty="0" smtClean="0"/>
              <a:t> </a:t>
            </a:r>
            <a:r>
              <a:rPr lang="en-GB" dirty="0" err="1" smtClean="0"/>
              <a:t>gael</a:t>
            </a:r>
            <a:r>
              <a:rPr lang="en-GB" dirty="0" smtClean="0"/>
              <a:t> o: </a:t>
            </a:r>
            <a:r>
              <a:rPr lang="en-GB" dirty="0">
                <a:hlinkClick r:id="rId2"/>
              </a:rPr>
              <a:t>https://</a:t>
            </a:r>
            <a:r>
              <a:rPr lang="en-GB" dirty="0" smtClean="0">
                <a:hlinkClick r:id="rId2"/>
              </a:rPr>
              <a:t>llyw.cymru/sites/default/files/publications/2018-03/meddwl-yn-gadarnhaol-iechyd-a-lles-emosiynol-mewn-ysgolion-a-lleoliadau-blynyddoedd-cynnar-y-ddogfen-gyfan.pdf</a:t>
            </a:r>
            <a:r>
              <a:rPr lang="en-GB" dirty="0" smtClean="0"/>
              <a:t> </a:t>
            </a:r>
          </a:p>
          <a:p>
            <a:r>
              <a:rPr lang="en-GB" dirty="0" smtClean="0"/>
              <a:t>Rose, J., Gilbert, L., &amp; Richards, V., (2016) </a:t>
            </a:r>
            <a:r>
              <a:rPr lang="en-GB" i="1" dirty="0" smtClean="0"/>
              <a:t>Health and Well-being in Early Childhood. </a:t>
            </a:r>
            <a:r>
              <a:rPr lang="en-GB" dirty="0" smtClean="0"/>
              <a:t>London: Sage. </a:t>
            </a:r>
          </a:p>
          <a:p>
            <a:r>
              <a:rPr lang="en-GB" dirty="0" smtClean="0"/>
              <a:t>Welsh Government (2010) ‘Thinking Positively: Emotional Health and Well-being in Schools and Early Years Settings. </a:t>
            </a:r>
            <a:r>
              <a:rPr lang="en-GB" dirty="0"/>
              <a:t>Available at: </a:t>
            </a:r>
            <a:r>
              <a:rPr lang="en-GB" dirty="0">
                <a:hlinkClick r:id="rId3"/>
              </a:rPr>
              <a:t>https://</a:t>
            </a:r>
            <a:r>
              <a:rPr lang="en-GB" dirty="0" smtClean="0">
                <a:hlinkClick r:id="rId3"/>
              </a:rPr>
              <a:t>gov.wales/sites/default/files/publications/2018-03/thinking-positively-emotional-health-and-well-being-in-schools-and-early-years-settings.pdf</a:t>
            </a:r>
            <a:r>
              <a:rPr lang="en-GB" dirty="0" smtClean="0"/>
              <a:t> </a:t>
            </a:r>
            <a:endParaRPr lang="en-GB" dirty="0"/>
          </a:p>
        </p:txBody>
      </p:sp>
    </p:spTree>
    <p:extLst>
      <p:ext uri="{BB962C8B-B14F-4D97-AF65-F5344CB8AC3E}">
        <p14:creationId xmlns:p14="http://schemas.microsoft.com/office/powerpoint/2010/main" val="864986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DC92C-4BA7-3C40-867C-5CA77FE59993}"/>
              </a:ext>
            </a:extLst>
          </p:cNvPr>
          <p:cNvSpPr>
            <a:spLocks noGrp="1"/>
          </p:cNvSpPr>
          <p:nvPr>
            <p:ph type="title"/>
          </p:nvPr>
        </p:nvSpPr>
        <p:spPr/>
        <p:txBody>
          <a:bodyPr/>
          <a:lstStyle/>
          <a:p>
            <a:r>
              <a:rPr lang="en-US" dirty="0" err="1"/>
              <a:t>Unrhyw</a:t>
            </a:r>
            <a:r>
              <a:rPr lang="en-US" dirty="0"/>
              <a:t> </a:t>
            </a:r>
            <a:r>
              <a:rPr lang="en-US" dirty="0" err="1"/>
              <a:t>gwestiynau</a:t>
            </a:r>
            <a:endParaRPr lang="en-US" dirty="0"/>
          </a:p>
        </p:txBody>
      </p:sp>
      <p:pic>
        <p:nvPicPr>
          <p:cNvPr id="3074" name="Picture 2" descr="https://cdn-images-1.medium.com/max/1400/1*y32goTcrvncb8ot3jcTsEA.png">
            <a:extLst>
              <a:ext uri="{FF2B5EF4-FFF2-40B4-BE49-F238E27FC236}">
                <a16:creationId xmlns:a16="http://schemas.microsoft.com/office/drawing/2014/main" id="{AF2DF4F3-8F4B-6C4D-80D6-77EF86CADB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916832"/>
            <a:ext cx="7393109" cy="3210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93065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617</TotalTime>
  <Words>1002</Words>
  <Application>Microsoft Office PowerPoint</Application>
  <PresentationFormat>On-screen Show (4:3)</PresentationFormat>
  <Paragraphs>120</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PowerPoint Presentation</vt:lpstr>
      <vt:lpstr>PowerPoint Presentation</vt:lpstr>
      <vt:lpstr>Amcanion Dysgu Learning Objectives</vt:lpstr>
      <vt:lpstr>Pam Iechyd a Lles fel Maes Dysgu  a Phrofiad (MDaPh)?  Why is Health &amp; Wellbeing an Area of Learning  and Experience (AoLE)? </vt:lpstr>
      <vt:lpstr>Hierarchiaeth anghenion Maslow Maslow’s hierarchy of needs (1943)</vt:lpstr>
      <vt:lpstr>PowerPoint Presentation</vt:lpstr>
      <vt:lpstr>Y cwricwlwm presennol The current curriculum</vt:lpstr>
      <vt:lpstr>Cwricwlwm Drafft 2022  Draft 2022 Curriculum</vt:lpstr>
      <vt:lpstr>Cwricwlwm Drafft 2022  Draft 2022 Curriculum</vt:lpstr>
      <vt:lpstr>Modelau Dilyniant Models of Progression</vt:lpstr>
      <vt:lpstr>Gweithgareddau i hybu cynnydd  Activities to promote progression</vt:lpstr>
      <vt:lpstr>Cynllunio ar gyfer cynnydd Planning for progression</vt:lpstr>
      <vt:lpstr>Adnoddau defnyddiol Useful Resources</vt:lpstr>
      <vt:lpstr>Darllen pellach Further reading</vt:lpstr>
      <vt:lpstr>Unrhyw gwestiynau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70</cp:revision>
  <dcterms:created xsi:type="dcterms:W3CDTF">2017-02-08T11:33:06Z</dcterms:created>
  <dcterms:modified xsi:type="dcterms:W3CDTF">2019-10-29T23:15:23Z</dcterms:modified>
</cp:coreProperties>
</file>