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 id="2147483660" r:id="rId2"/>
    <p:sldMasterId id="2147483648" r:id="rId3"/>
  </p:sldMasterIdLst>
  <p:notesMasterIdLst>
    <p:notesMasterId r:id="rId101"/>
  </p:notesMasterIdLst>
  <p:sldIdLst>
    <p:sldId id="256" r:id="rId4"/>
    <p:sldId id="258"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9" r:id="rId23"/>
    <p:sldId id="278" r:id="rId24"/>
    <p:sldId id="345" r:id="rId25"/>
    <p:sldId id="353" r:id="rId26"/>
    <p:sldId id="354" r:id="rId27"/>
    <p:sldId id="355" r:id="rId28"/>
    <p:sldId id="356" r:id="rId29"/>
    <p:sldId id="357" r:id="rId30"/>
    <p:sldId id="358" r:id="rId31"/>
    <p:sldId id="360" r:id="rId32"/>
    <p:sldId id="352" r:id="rId33"/>
    <p:sldId id="290" r:id="rId34"/>
    <p:sldId id="282" r:id="rId35"/>
    <p:sldId id="295" r:id="rId36"/>
    <p:sldId id="296" r:id="rId37"/>
    <p:sldId id="297" r:id="rId38"/>
    <p:sldId id="298" r:id="rId39"/>
    <p:sldId id="299" r:id="rId40"/>
    <p:sldId id="289" r:id="rId41"/>
    <p:sldId id="324" r:id="rId42"/>
    <p:sldId id="280" r:id="rId43"/>
    <p:sldId id="347" r:id="rId44"/>
    <p:sldId id="281" r:id="rId45"/>
    <p:sldId id="284" r:id="rId46"/>
    <p:sldId id="346" r:id="rId47"/>
    <p:sldId id="283" r:id="rId48"/>
    <p:sldId id="287" r:id="rId49"/>
    <p:sldId id="286" r:id="rId50"/>
    <p:sldId id="288" r:id="rId51"/>
    <p:sldId id="292" r:id="rId52"/>
    <p:sldId id="300" r:id="rId53"/>
    <p:sldId id="301" r:id="rId54"/>
    <p:sldId id="302" r:id="rId55"/>
    <p:sldId id="303" r:id="rId56"/>
    <p:sldId id="304" r:id="rId57"/>
    <p:sldId id="305" r:id="rId58"/>
    <p:sldId id="306" r:id="rId59"/>
    <p:sldId id="307" r:id="rId60"/>
    <p:sldId id="308" r:id="rId61"/>
    <p:sldId id="309" r:id="rId62"/>
    <p:sldId id="310" r:id="rId63"/>
    <p:sldId id="311" r:id="rId64"/>
    <p:sldId id="312" r:id="rId65"/>
    <p:sldId id="313" r:id="rId66"/>
    <p:sldId id="314" r:id="rId67"/>
    <p:sldId id="315" r:id="rId68"/>
    <p:sldId id="316" r:id="rId69"/>
    <p:sldId id="317" r:id="rId70"/>
    <p:sldId id="318" r:id="rId71"/>
    <p:sldId id="319" r:id="rId72"/>
    <p:sldId id="320" r:id="rId73"/>
    <p:sldId id="321" r:id="rId74"/>
    <p:sldId id="322" r:id="rId75"/>
    <p:sldId id="323" r:id="rId76"/>
    <p:sldId id="325" r:id="rId77"/>
    <p:sldId id="285" r:id="rId78"/>
    <p:sldId id="348" r:id="rId79"/>
    <p:sldId id="326" r:id="rId80"/>
    <p:sldId id="327" r:id="rId81"/>
    <p:sldId id="328" r:id="rId82"/>
    <p:sldId id="329" r:id="rId83"/>
    <p:sldId id="330" r:id="rId84"/>
    <p:sldId id="331" r:id="rId85"/>
    <p:sldId id="332" r:id="rId86"/>
    <p:sldId id="333" r:id="rId87"/>
    <p:sldId id="334" r:id="rId88"/>
    <p:sldId id="335" r:id="rId89"/>
    <p:sldId id="337" r:id="rId90"/>
    <p:sldId id="336" r:id="rId91"/>
    <p:sldId id="338" r:id="rId92"/>
    <p:sldId id="339" r:id="rId93"/>
    <p:sldId id="349" r:id="rId94"/>
    <p:sldId id="359" r:id="rId95"/>
    <p:sldId id="340" r:id="rId96"/>
    <p:sldId id="341" r:id="rId97"/>
    <p:sldId id="342" r:id="rId98"/>
    <p:sldId id="350" r:id="rId99"/>
    <p:sldId id="344" r:id="rId10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E18945-E0B6-4556-9A87-1A8807287C3F}" v="1" dt="2026-09-16T07:31:26.4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3" d="2"/>
        <a:sy n="3" d="2"/>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slide" Target="slides/slide81.xml"/><Relationship Id="rId89" Type="http://schemas.openxmlformats.org/officeDocument/2006/relationships/slide" Target="slides/slide86.xml"/><Relationship Id="rId16" Type="http://schemas.openxmlformats.org/officeDocument/2006/relationships/slide" Target="slides/slide13.xml"/><Relationship Id="rId107" Type="http://schemas.microsoft.com/office/2015/10/relationships/revisionInfo" Target="revisionInfo.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slide" Target="slides/slide76.xml"/><Relationship Id="rId102" Type="http://schemas.openxmlformats.org/officeDocument/2006/relationships/presProps" Target="presProps.xml"/><Relationship Id="rId5" Type="http://schemas.openxmlformats.org/officeDocument/2006/relationships/slide" Target="slides/slide2.xml"/><Relationship Id="rId90" Type="http://schemas.openxmlformats.org/officeDocument/2006/relationships/slide" Target="slides/slide87.xml"/><Relationship Id="rId95" Type="http://schemas.openxmlformats.org/officeDocument/2006/relationships/slide" Target="slides/slide92.xml"/><Relationship Id="rId22" Type="http://schemas.openxmlformats.org/officeDocument/2006/relationships/slide" Target="slides/slide19.xml"/><Relationship Id="rId27" Type="http://schemas.openxmlformats.org/officeDocument/2006/relationships/slide" Target="slides/slide24.xml"/><Relationship Id="rId43" Type="http://schemas.openxmlformats.org/officeDocument/2006/relationships/slide" Target="slides/slide40.xml"/><Relationship Id="rId48" Type="http://schemas.openxmlformats.org/officeDocument/2006/relationships/slide" Target="slides/slide45.xml"/><Relationship Id="rId64" Type="http://schemas.openxmlformats.org/officeDocument/2006/relationships/slide" Target="slides/slide61.xml"/><Relationship Id="rId69" Type="http://schemas.openxmlformats.org/officeDocument/2006/relationships/slide" Target="slides/slide66.xml"/><Relationship Id="rId80" Type="http://schemas.openxmlformats.org/officeDocument/2006/relationships/slide" Target="slides/slide77.xml"/><Relationship Id="rId85" Type="http://schemas.openxmlformats.org/officeDocument/2006/relationships/slide" Target="slides/slide82.xml"/><Relationship Id="rId12" Type="http://schemas.openxmlformats.org/officeDocument/2006/relationships/slide" Target="slides/slide9.xml"/><Relationship Id="rId17" Type="http://schemas.openxmlformats.org/officeDocument/2006/relationships/slide" Target="slides/slide14.xml"/><Relationship Id="rId33" Type="http://schemas.openxmlformats.org/officeDocument/2006/relationships/slide" Target="slides/slide30.xml"/><Relationship Id="rId38" Type="http://schemas.openxmlformats.org/officeDocument/2006/relationships/slide" Target="slides/slide35.xml"/><Relationship Id="rId59" Type="http://schemas.openxmlformats.org/officeDocument/2006/relationships/slide" Target="slides/slide56.xml"/><Relationship Id="rId103"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slide" Target="slides/slide80.xml"/><Relationship Id="rId88" Type="http://schemas.openxmlformats.org/officeDocument/2006/relationships/slide" Target="slides/slide85.xml"/><Relationship Id="rId91" Type="http://schemas.openxmlformats.org/officeDocument/2006/relationships/slide" Target="slides/slide88.xml"/><Relationship Id="rId96" Type="http://schemas.openxmlformats.org/officeDocument/2006/relationships/slide" Target="slides/slide93.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6" Type="http://schemas.microsoft.com/office/2016/11/relationships/changesInfo" Target="changesInfos/changesInfo1.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slide" Target="slides/slide83.xml"/><Relationship Id="rId94" Type="http://schemas.openxmlformats.org/officeDocument/2006/relationships/slide" Target="slides/slide91.xml"/><Relationship Id="rId99" Type="http://schemas.openxmlformats.org/officeDocument/2006/relationships/slide" Target="slides/slide96.xml"/><Relationship Id="rId101"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97" Type="http://schemas.openxmlformats.org/officeDocument/2006/relationships/slide" Target="slides/slide94.xml"/><Relationship Id="rId104" Type="http://schemas.openxmlformats.org/officeDocument/2006/relationships/theme" Target="theme/theme1.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slide" Target="slides/slide89.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slide" Target="slides/slide84.xml"/><Relationship Id="rId61" Type="http://schemas.openxmlformats.org/officeDocument/2006/relationships/slide" Target="slides/slide58.xml"/><Relationship Id="rId82" Type="http://schemas.openxmlformats.org/officeDocument/2006/relationships/slide" Target="slides/slide79.xml"/><Relationship Id="rId19" Type="http://schemas.openxmlformats.org/officeDocument/2006/relationships/slide" Target="slides/slide16.xml"/><Relationship Id="rId14" Type="http://schemas.openxmlformats.org/officeDocument/2006/relationships/slide" Target="slides/slide11.xml"/><Relationship Id="rId30" Type="http://schemas.openxmlformats.org/officeDocument/2006/relationships/slide" Target="slides/slide27.xml"/><Relationship Id="rId35" Type="http://schemas.openxmlformats.org/officeDocument/2006/relationships/slide" Target="slides/slide32.xml"/><Relationship Id="rId56" Type="http://schemas.openxmlformats.org/officeDocument/2006/relationships/slide" Target="slides/slide53.xml"/><Relationship Id="rId77" Type="http://schemas.openxmlformats.org/officeDocument/2006/relationships/slide" Target="slides/slide74.xml"/><Relationship Id="rId100" Type="http://schemas.openxmlformats.org/officeDocument/2006/relationships/slide" Target="slides/slide97.xml"/><Relationship Id="rId105" Type="http://schemas.openxmlformats.org/officeDocument/2006/relationships/tableStyles" Target="tableStyles.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93" Type="http://schemas.openxmlformats.org/officeDocument/2006/relationships/slide" Target="slides/slide90.xml"/><Relationship Id="rId98" Type="http://schemas.openxmlformats.org/officeDocument/2006/relationships/slide" Target="slides/slide95.xml"/><Relationship Id="rId3" Type="http://schemas.openxmlformats.org/officeDocument/2006/relationships/slideMaster" Target="slideMasters/slideMaster3.xml"/><Relationship Id="rId25" Type="http://schemas.openxmlformats.org/officeDocument/2006/relationships/slide" Target="slides/slide22.xml"/><Relationship Id="rId46" Type="http://schemas.openxmlformats.org/officeDocument/2006/relationships/slide" Target="slides/slide43.xml"/><Relationship Id="rId67" Type="http://schemas.openxmlformats.org/officeDocument/2006/relationships/slide" Target="slides/slide6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EDA6ECDA-8E4D-4334-974E-AE2001485B30}"/>
    <pc:docChg chg="addSld modSld">
      <pc:chgData name="David Holley" userId="45123e1e-ac21-4ee3-b53e-8d97b4b34e1e" providerId="ADAL" clId="{EDA6ECDA-8E4D-4334-974E-AE2001485B30}" dt="2026-09-16T07:39:27.842" v="31" actId="20577"/>
      <pc:docMkLst>
        <pc:docMk/>
      </pc:docMkLst>
      <pc:sldChg chg="modSp mod">
        <pc:chgData name="David Holley" userId="45123e1e-ac21-4ee3-b53e-8d97b4b34e1e" providerId="ADAL" clId="{EDA6ECDA-8E4D-4334-974E-AE2001485B30}" dt="2026-09-16T07:39:27.842" v="31" actId="20577"/>
        <pc:sldMkLst>
          <pc:docMk/>
          <pc:sldMk cId="2064054747" sldId="341"/>
        </pc:sldMkLst>
        <pc:spChg chg="mod">
          <ac:chgData name="David Holley" userId="45123e1e-ac21-4ee3-b53e-8d97b4b34e1e" providerId="ADAL" clId="{EDA6ECDA-8E4D-4334-974E-AE2001485B30}" dt="2026-09-16T07:39:27.842" v="31" actId="20577"/>
          <ac:spMkLst>
            <pc:docMk/>
            <pc:sldMk cId="2064054747" sldId="341"/>
            <ac:spMk id="29699" creationId="{00000000-0000-0000-0000-000000000000}"/>
          </ac:spMkLst>
        </pc:spChg>
      </pc:sldChg>
      <pc:sldChg chg="add">
        <pc:chgData name="David Holley" userId="45123e1e-ac21-4ee3-b53e-8d97b4b34e1e" providerId="ADAL" clId="{EDA6ECDA-8E4D-4334-974E-AE2001485B30}" dt="2026-09-16T07:31:26.390" v="23"/>
        <pc:sldMkLst>
          <pc:docMk/>
          <pc:sldMk cId="3008028263" sldId="36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C94026-1999-4FD5-ACC6-72A781D6E196}" type="datetimeFigureOut">
              <a:rPr lang="en-GB" smtClean="0"/>
              <a:t>16/09/2026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5D3994-0DC6-4AD8-BAD6-3CB96AB67A89}" type="slidenum">
              <a:rPr lang="en-GB" smtClean="0"/>
              <a:t>‹#›</a:t>
            </a:fld>
            <a:endParaRPr lang="en-GB"/>
          </a:p>
        </p:txBody>
      </p:sp>
    </p:spTree>
    <p:extLst>
      <p:ext uri="{BB962C8B-B14F-4D97-AF65-F5344CB8AC3E}">
        <p14:creationId xmlns:p14="http://schemas.microsoft.com/office/powerpoint/2010/main" val="355364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320675" y="857250"/>
            <a:ext cx="6167438" cy="3470275"/>
          </a:xfrm>
          <a:ln/>
        </p:spPr>
      </p:sp>
      <p:sp>
        <p:nvSpPr>
          <p:cNvPr id="128003" name="Rectangle 3"/>
          <p:cNvSpPr>
            <a:spLocks noGrp="1" noChangeArrowheads="1"/>
          </p:cNvSpPr>
          <p:nvPr>
            <p:ph type="body" idx="1"/>
          </p:nvPr>
        </p:nvSpPr>
        <p:spPr>
          <a:xfrm>
            <a:off x="692357" y="4690269"/>
            <a:ext cx="5412963" cy="4748554"/>
          </a:xfrm>
          <a:noFill/>
        </p:spPr>
        <p:txBody>
          <a:bodyPr/>
          <a:lstStyle/>
          <a:p>
            <a:pPr eaLnBrk="1" hangingPunct="1"/>
            <a:r>
              <a:rPr lang="en-GB"/>
              <a:t>Now we will move on to cover the processes for MANAGING RISK.</a:t>
            </a:r>
          </a:p>
          <a:p>
            <a:pPr eaLnBrk="1" hangingPunct="1"/>
            <a:endParaRPr lang="en-GB"/>
          </a:p>
          <a:p>
            <a:pPr eaLnBrk="1" hangingPunct="1"/>
            <a:r>
              <a:rPr lang="en-GB"/>
              <a:t>Part 02 of the Handbook, particularly Section 9.4.</a:t>
            </a:r>
          </a:p>
          <a:p>
            <a:pPr eaLnBrk="1" hangingPunct="1"/>
            <a:endParaRPr lang="en-GB"/>
          </a:p>
          <a:p>
            <a:pPr eaLnBrk="1" hangingPunct="1"/>
            <a:r>
              <a:rPr lang="en-GB"/>
              <a:t>Key activities of  recognising what Hazards might apply, exploring and understanding them and then controlling the Risks.</a:t>
            </a:r>
          </a:p>
        </p:txBody>
      </p:sp>
    </p:spTree>
    <p:extLst>
      <p:ext uri="{BB962C8B-B14F-4D97-AF65-F5344CB8AC3E}">
        <p14:creationId xmlns:p14="http://schemas.microsoft.com/office/powerpoint/2010/main" val="78869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2071687F-871C-406D-8C26-7AA03D1170AF}" type="slidenum">
              <a:rPr lang="en-GB" smtClean="0">
                <a:solidFill>
                  <a:srgbClr val="000000"/>
                </a:solidFill>
                <a:latin typeface="Arial" pitchFamily="34" charset="0"/>
              </a:rPr>
              <a:pPr/>
              <a:t>4</a:t>
            </a:fld>
            <a:endParaRPr lang="en-GB">
              <a:solidFill>
                <a:srgbClr val="000000"/>
              </a:solidFill>
              <a:latin typeface="Arial" pitchFamily="34" charset="0"/>
            </a:endParaRPr>
          </a:p>
        </p:txBody>
      </p:sp>
      <p:sp>
        <p:nvSpPr>
          <p:cNvPr id="39939" name="Rectangle 2"/>
          <p:cNvSpPr>
            <a:spLocks noGrp="1" noRot="1" noChangeAspect="1" noChangeArrowheads="1" noTextEdit="1"/>
          </p:cNvSpPr>
          <p:nvPr>
            <p:ph type="sldImg"/>
          </p:nvPr>
        </p:nvSpPr>
        <p:spPr>
          <a:xfrm>
            <a:off x="-49213" y="422275"/>
            <a:ext cx="7000876" cy="3938588"/>
          </a:xfrm>
          <a:ln/>
        </p:spPr>
      </p:sp>
      <p:sp>
        <p:nvSpPr>
          <p:cNvPr id="39940" name="Rectangle 3"/>
          <p:cNvSpPr>
            <a:spLocks noGrp="1" noChangeArrowheads="1"/>
          </p:cNvSpPr>
          <p:nvPr>
            <p:ph type="body" idx="1"/>
          </p:nvPr>
        </p:nvSpPr>
        <p:spPr>
          <a:xfrm>
            <a:off x="531813" y="4360863"/>
            <a:ext cx="6072187" cy="3973512"/>
          </a:xfrm>
          <a:noFill/>
          <a:ln/>
        </p:spPr>
        <p:txBody>
          <a:bodyPr/>
          <a:lstStyle/>
          <a:p>
            <a:pPr eaLnBrk="1" hangingPunct="1"/>
            <a:endParaRPr lang="en-US" sz="1000">
              <a:latin typeface="Arial" pitchFamily="34" charset="0"/>
            </a:endParaRPr>
          </a:p>
        </p:txBody>
      </p:sp>
    </p:spTree>
    <p:extLst>
      <p:ext uri="{BB962C8B-B14F-4D97-AF65-F5344CB8AC3E}">
        <p14:creationId xmlns:p14="http://schemas.microsoft.com/office/powerpoint/2010/main" val="46454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D5E4E93-A415-A748-A755-FE2BF1A7B128}" type="slidenum">
              <a:rPr lang="en-GB">
                <a:solidFill>
                  <a:srgbClr val="000000"/>
                </a:solidFill>
              </a:rPr>
              <a:pPr eaLnBrk="1" hangingPunct="1"/>
              <a:t>5</a:t>
            </a:fld>
            <a:endParaRPr lang="en-GB">
              <a:solidFill>
                <a:srgbClr val="000000"/>
              </a:solidFill>
            </a:endParaRPr>
          </a:p>
        </p:txBody>
      </p:sp>
      <p:sp>
        <p:nvSpPr>
          <p:cNvPr id="62466" name="Rectangle 2"/>
          <p:cNvSpPr>
            <a:spLocks noGrp="1" noRot="1" noChangeAspect="1" noChangeArrowheads="1" noTextEdit="1"/>
          </p:cNvSpPr>
          <p:nvPr>
            <p:ph type="sldImg"/>
          </p:nvPr>
        </p:nvSpPr>
        <p:spPr>
          <a:xfrm>
            <a:off x="-49213" y="422275"/>
            <a:ext cx="7000876" cy="3938588"/>
          </a:xfrm>
          <a:ln/>
        </p:spPr>
      </p:sp>
      <p:sp>
        <p:nvSpPr>
          <p:cNvPr id="62467" name="Rectangle 3"/>
          <p:cNvSpPr>
            <a:spLocks noGrp="1" noChangeArrowheads="1"/>
          </p:cNvSpPr>
          <p:nvPr>
            <p:ph type="body" idx="1"/>
          </p:nvPr>
        </p:nvSpPr>
        <p:spPr>
          <a:xfrm>
            <a:off x="531813" y="4360863"/>
            <a:ext cx="6072187" cy="39735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z="1000"/>
          </a:p>
        </p:txBody>
      </p:sp>
    </p:spTree>
    <p:extLst>
      <p:ext uri="{BB962C8B-B14F-4D97-AF65-F5344CB8AC3E}">
        <p14:creationId xmlns:p14="http://schemas.microsoft.com/office/powerpoint/2010/main" val="24904262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6</a:t>
            </a:fld>
            <a:endParaRPr lang="en-GB">
              <a:solidFill>
                <a:srgbClr val="000000"/>
              </a:solidFill>
              <a:latin typeface="Arial" pitchFamily="34" charset="0"/>
            </a:endParaRPr>
          </a:p>
        </p:txBody>
      </p:sp>
    </p:spTree>
    <p:extLst>
      <p:ext uri="{BB962C8B-B14F-4D97-AF65-F5344CB8AC3E}">
        <p14:creationId xmlns:p14="http://schemas.microsoft.com/office/powerpoint/2010/main" val="438785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7D6EB44-BAE5-4045-B89D-5E0865E1A5B6}" type="slidenum">
              <a:rPr lang="en-GB"/>
              <a:pPr eaLnBrk="1" hangingPunct="1"/>
              <a:t>10</a:t>
            </a:fld>
            <a:endParaRPr lang="en-GB"/>
          </a:p>
        </p:txBody>
      </p:sp>
      <p:sp>
        <p:nvSpPr>
          <p:cNvPr id="150531" name="Rectangle 2"/>
          <p:cNvSpPr>
            <a:spLocks noGrp="1" noRot="1" noChangeAspect="1" noChangeArrowheads="1" noTextEdit="1"/>
          </p:cNvSpPr>
          <p:nvPr>
            <p:ph type="sldImg"/>
          </p:nvPr>
        </p:nvSpPr>
        <p:spPr>
          <a:xfrm>
            <a:off x="381000" y="685800"/>
            <a:ext cx="6096000" cy="3429000"/>
          </a:xfrm>
          <a:ln/>
        </p:spPr>
      </p:sp>
      <p:sp>
        <p:nvSpPr>
          <p:cNvPr id="15053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a:t>This slide emphasizing the fact that we tend not specify to functionality (even a group of engineers don’t). We write requirements as a set of constraints. This not at all surprising when we consider the user/customer – if you where flying at 50M at 1,000kph you tend not be concerned about how a HUD works but will the symbology be bright enough when I fly into the sun? </a:t>
            </a:r>
          </a:p>
          <a:p>
            <a:pPr eaLnBrk="1" hangingPunct="1"/>
            <a:endParaRPr lang="en-GB"/>
          </a:p>
          <a:p>
            <a:pPr eaLnBrk="1" hangingPunct="1"/>
            <a:r>
              <a:rPr lang="en-GB"/>
              <a:t>Customers rarely tell us what functionality is required. They may imply it through constraints (non-functional requirements). However, as a system developer we MUST determine that functionality that is necessary to deliver the operational requirement(s). </a:t>
            </a:r>
          </a:p>
        </p:txBody>
      </p:sp>
    </p:spTree>
    <p:extLst>
      <p:ext uri="{BB962C8B-B14F-4D97-AF65-F5344CB8AC3E}">
        <p14:creationId xmlns:p14="http://schemas.microsoft.com/office/powerpoint/2010/main" val="3081635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381000" y="685800"/>
            <a:ext cx="6096000" cy="3429000"/>
          </a:xfrm>
          <a:ln/>
        </p:spPr>
      </p:sp>
      <p:sp>
        <p:nvSpPr>
          <p:cNvPr id="3277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atin typeface="Times New Roman" charset="0"/>
            </a:endParaRPr>
          </a:p>
        </p:txBody>
      </p:sp>
      <p:sp>
        <p:nvSpPr>
          <p:cNvPr id="3277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A6B4DECB-6D1F-CB46-84C9-84115D048AAC}" type="slidenum">
              <a:rPr lang="en-GB" sz="1200"/>
              <a:pPr eaLnBrk="1" hangingPunct="1"/>
              <a:t>12</a:t>
            </a:fld>
            <a:endParaRPr lang="en-GB" sz="1200"/>
          </a:p>
        </p:txBody>
      </p:sp>
    </p:spTree>
    <p:extLst>
      <p:ext uri="{BB962C8B-B14F-4D97-AF65-F5344CB8AC3E}">
        <p14:creationId xmlns:p14="http://schemas.microsoft.com/office/powerpoint/2010/main" val="3666050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noTextEdit="1"/>
          </p:cNvSpPr>
          <p:nvPr>
            <p:ph type="sldImg"/>
          </p:nvPr>
        </p:nvSpPr>
        <p:spPr>
          <a:xfrm>
            <a:off x="381000" y="685800"/>
            <a:ext cx="6096000" cy="3429000"/>
          </a:xfrm>
          <a:ln/>
        </p:spPr>
      </p:sp>
      <p:sp>
        <p:nvSpPr>
          <p:cNvPr id="3481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atin typeface="Times New Roman" charset="0"/>
            </a:endParaRPr>
          </a:p>
        </p:txBody>
      </p:sp>
      <p:sp>
        <p:nvSpPr>
          <p:cNvPr id="3481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4949B067-D9E1-1B4D-81DF-602CF3B46527}" type="slidenum">
              <a:rPr lang="en-GB" sz="1200"/>
              <a:pPr eaLnBrk="1" hangingPunct="1"/>
              <a:t>13</a:t>
            </a:fld>
            <a:endParaRPr lang="en-GB" sz="1200"/>
          </a:p>
        </p:txBody>
      </p:sp>
    </p:spTree>
    <p:extLst>
      <p:ext uri="{BB962C8B-B14F-4D97-AF65-F5344CB8AC3E}">
        <p14:creationId xmlns:p14="http://schemas.microsoft.com/office/powerpoint/2010/main" val="42021260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381000" y="685800"/>
            <a:ext cx="6096000" cy="3429000"/>
          </a:xfrm>
          <a:ln/>
        </p:spPr>
      </p:sp>
      <p:sp>
        <p:nvSpPr>
          <p:cNvPr id="3686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atin typeface="Times New Roman" charset="0"/>
            </a:endParaRPr>
          </a:p>
        </p:txBody>
      </p:sp>
      <p:sp>
        <p:nvSpPr>
          <p:cNvPr id="368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F08DA8B7-7247-AB4F-A32A-C0EEA235A07C}" type="slidenum">
              <a:rPr lang="en-GB" sz="1200"/>
              <a:pPr eaLnBrk="1" hangingPunct="1"/>
              <a:t>15</a:t>
            </a:fld>
            <a:endParaRPr lang="en-GB" sz="1200"/>
          </a:p>
        </p:txBody>
      </p:sp>
    </p:spTree>
    <p:extLst>
      <p:ext uri="{BB962C8B-B14F-4D97-AF65-F5344CB8AC3E}">
        <p14:creationId xmlns:p14="http://schemas.microsoft.com/office/powerpoint/2010/main" val="3529650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D99DD8F7-F8FB-AB4F-982A-FB08DDEF8D93}" type="slidenum">
              <a:rPr lang="en-GB" sz="1200"/>
              <a:pPr eaLnBrk="1" hangingPunct="1"/>
              <a:t>18</a:t>
            </a:fld>
            <a:endParaRPr lang="en-GB" sz="1200"/>
          </a:p>
        </p:txBody>
      </p:sp>
      <p:sp>
        <p:nvSpPr>
          <p:cNvPr id="44034" name="Rectangle 2"/>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p>
        </p:txBody>
      </p:sp>
      <p:sp>
        <p:nvSpPr>
          <p:cNvPr id="44035" name="Rectangle 3"/>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spcBef>
                <a:spcPct val="0"/>
              </a:spcBef>
              <a:buClrTx/>
              <a:buFontTx/>
              <a:buNone/>
            </a:pPr>
            <a:r>
              <a:rPr lang="en-GB" sz="1100" i="1">
                <a:latin typeface="Times New Roman" charset="0"/>
              </a:rPr>
              <a:t>23</a:t>
            </a:r>
          </a:p>
        </p:txBody>
      </p:sp>
      <p:sp>
        <p:nvSpPr>
          <p:cNvPr id="44036" name="Rectangle 4"/>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p>
        </p:txBody>
      </p:sp>
      <p:sp>
        <p:nvSpPr>
          <p:cNvPr id="44037" name="Rectangle 5"/>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p>
        </p:txBody>
      </p:sp>
      <p:sp>
        <p:nvSpPr>
          <p:cNvPr id="44038" name="Rectangle 6"/>
          <p:cNvSpPr>
            <a:spLocks noGrp="1" noChangeArrowheads="1"/>
          </p:cNvSpPr>
          <p:nvPr>
            <p:ph type="body" idx="1"/>
          </p:nvPr>
        </p:nvSpPr>
        <p:spPr>
          <a:xfrm>
            <a:off x="914400" y="4346575"/>
            <a:ext cx="5029200" cy="38481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401" tIns="45880" rIns="93401" bIns="45880"/>
          <a:lstStyle/>
          <a:p>
            <a:pPr eaLnBrk="1" hangingPunct="1"/>
            <a:endParaRPr lang="en-US">
              <a:latin typeface="Times New Roman" charset="0"/>
            </a:endParaRPr>
          </a:p>
        </p:txBody>
      </p:sp>
      <p:sp>
        <p:nvSpPr>
          <p:cNvPr id="44039" name="Rectangle 7"/>
          <p:cNvSpPr>
            <a:spLocks noGrp="1" noRot="1" noChangeAspect="1" noChangeArrowheads="1" noTextEdit="1"/>
          </p:cNvSpPr>
          <p:nvPr>
            <p:ph type="sldImg"/>
          </p:nvPr>
        </p:nvSpPr>
        <p:spPr>
          <a:xfrm>
            <a:off x="385763" y="687388"/>
            <a:ext cx="6086475" cy="3424237"/>
          </a:xfrm>
          <a:ln w="12700" cap="flat">
            <a:solidFill>
              <a:schemeClr val="tx1"/>
            </a:solidFill>
          </a:ln>
        </p:spPr>
      </p:sp>
    </p:spTree>
    <p:extLst>
      <p:ext uri="{BB962C8B-B14F-4D97-AF65-F5344CB8AC3E}">
        <p14:creationId xmlns:p14="http://schemas.microsoft.com/office/powerpoint/2010/main" val="10320318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EE1EAC-05F6-B3A8-E8A7-320A2D6BDCA1}"/>
            </a:ext>
          </a:extLst>
        </p:cNvPr>
        <p:cNvGrpSpPr/>
        <p:nvPr/>
      </p:nvGrpSpPr>
      <p:grpSpPr>
        <a:xfrm>
          <a:off x="0" y="0"/>
          <a:ext cx="0" cy="0"/>
          <a:chOff x="0" y="0"/>
          <a:chExt cx="0" cy="0"/>
        </a:xfrm>
      </p:grpSpPr>
      <p:sp>
        <p:nvSpPr>
          <p:cNvPr id="187394" name="Rectangle 7">
            <a:extLst>
              <a:ext uri="{FF2B5EF4-FFF2-40B4-BE49-F238E27FC236}">
                <a16:creationId xmlns:a16="http://schemas.microsoft.com/office/drawing/2014/main" id="{5E542783-D1FA-19C6-2600-B80BA9597C3F}"/>
              </a:ext>
            </a:extLst>
          </p:cNvPr>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22</a:t>
            </a:fld>
            <a:endParaRPr lang="en-GB"/>
          </a:p>
        </p:txBody>
      </p:sp>
      <p:sp>
        <p:nvSpPr>
          <p:cNvPr id="187395" name="Rectangle 2">
            <a:extLst>
              <a:ext uri="{FF2B5EF4-FFF2-40B4-BE49-F238E27FC236}">
                <a16:creationId xmlns:a16="http://schemas.microsoft.com/office/drawing/2014/main" id="{47F91585-1308-D430-2D0C-694837E75CAB}"/>
              </a:ext>
            </a:extLst>
          </p:cNvPr>
          <p:cNvSpPr>
            <a:spLocks noGrp="1" noRot="1" noChangeAspect="1" noChangeArrowheads="1" noTextEdit="1"/>
          </p:cNvSpPr>
          <p:nvPr>
            <p:ph type="sldImg"/>
          </p:nvPr>
        </p:nvSpPr>
        <p:spPr>
          <a:xfrm>
            <a:off x="382588" y="685800"/>
            <a:ext cx="6096000" cy="3429000"/>
          </a:xfrm>
          <a:ln/>
        </p:spPr>
      </p:sp>
      <p:sp>
        <p:nvSpPr>
          <p:cNvPr id="187396" name="Rectangle 3">
            <a:extLst>
              <a:ext uri="{FF2B5EF4-FFF2-40B4-BE49-F238E27FC236}">
                <a16:creationId xmlns:a16="http://schemas.microsoft.com/office/drawing/2014/main" id="{A10F037A-AC4B-EF86-A639-E0A954C91D1F}"/>
              </a:ext>
            </a:extLst>
          </p:cNvPr>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20370666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05BA06DC-953B-2ABE-1B08-8D777B24AB2F}"/>
              </a:ext>
            </a:extLst>
          </p:cNvPr>
          <p:cNvSpPr>
            <a:spLocks noGrp="1" noChangeArrowheads="1"/>
          </p:cNvSpPr>
          <p:nvPr>
            <p:ph type="sldNum" sz="quarter" idx="5"/>
          </p:nvPr>
        </p:nvSpPr>
        <p:spPr>
          <a:ln/>
        </p:spPr>
        <p:txBody>
          <a:bodyPr/>
          <a:lstStyle/>
          <a:p>
            <a:fld id="{A11721C2-357F-4767-80D6-B76C6AB7D5F7}" type="slidenum">
              <a:rPr lang="en-GB" altLang="en-US"/>
              <a:pPr/>
              <a:t>24</a:t>
            </a:fld>
            <a:endParaRPr lang="en-GB" altLang="en-US"/>
          </a:p>
        </p:txBody>
      </p:sp>
      <p:sp>
        <p:nvSpPr>
          <p:cNvPr id="789506" name="Rectangle 2">
            <a:extLst>
              <a:ext uri="{FF2B5EF4-FFF2-40B4-BE49-F238E27FC236}">
                <a16:creationId xmlns:a16="http://schemas.microsoft.com/office/drawing/2014/main" id="{E1C9961B-8B27-C64F-590C-9FC5AC940FA8}"/>
              </a:ext>
            </a:extLst>
          </p:cNvPr>
          <p:cNvSpPr>
            <a:spLocks noGrp="1" noRot="1" noChangeAspect="1" noChangeArrowheads="1" noTextEdit="1"/>
          </p:cNvSpPr>
          <p:nvPr>
            <p:ph type="sldImg"/>
          </p:nvPr>
        </p:nvSpPr>
        <p:spPr>
          <a:xfrm>
            <a:off x="90488" y="744538"/>
            <a:ext cx="6616700" cy="3722687"/>
          </a:xfrm>
          <a:ln/>
        </p:spPr>
      </p:sp>
      <p:sp>
        <p:nvSpPr>
          <p:cNvPr id="789507" name="Rectangle 3">
            <a:extLst>
              <a:ext uri="{FF2B5EF4-FFF2-40B4-BE49-F238E27FC236}">
                <a16:creationId xmlns:a16="http://schemas.microsoft.com/office/drawing/2014/main" id="{EBD39DC5-7EC6-227C-B69B-C5739D3317FC}"/>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F761278-49F2-034F-CB08-FA0586CF7099}"/>
              </a:ext>
            </a:extLst>
          </p:cNvPr>
          <p:cNvSpPr>
            <a:spLocks noGrp="1" noChangeArrowheads="1"/>
          </p:cNvSpPr>
          <p:nvPr>
            <p:ph type="sldNum" sz="quarter" idx="5"/>
          </p:nvPr>
        </p:nvSpPr>
        <p:spPr>
          <a:ln/>
        </p:spPr>
        <p:txBody>
          <a:bodyPr/>
          <a:lstStyle/>
          <a:p>
            <a:fld id="{93AF7B58-D853-4C01-A12F-4B28ACB8ECD1}" type="slidenum">
              <a:rPr lang="en-GB" altLang="en-US"/>
              <a:pPr/>
              <a:t>26</a:t>
            </a:fld>
            <a:endParaRPr lang="en-GB" altLang="en-US"/>
          </a:p>
        </p:txBody>
      </p:sp>
      <p:sp>
        <p:nvSpPr>
          <p:cNvPr id="1238018" name="Rectangle 2">
            <a:extLst>
              <a:ext uri="{FF2B5EF4-FFF2-40B4-BE49-F238E27FC236}">
                <a16:creationId xmlns:a16="http://schemas.microsoft.com/office/drawing/2014/main" id="{AC6D8D96-F7A9-D922-AB86-D9C0DD721C3D}"/>
              </a:ext>
            </a:extLst>
          </p:cNvPr>
          <p:cNvSpPr>
            <a:spLocks noGrp="1" noRot="1" noChangeAspect="1" noChangeArrowheads="1" noTextEdit="1"/>
          </p:cNvSpPr>
          <p:nvPr>
            <p:ph type="sldImg"/>
          </p:nvPr>
        </p:nvSpPr>
        <p:spPr>
          <a:ln/>
        </p:spPr>
      </p:sp>
      <p:sp>
        <p:nvSpPr>
          <p:cNvPr id="1238019" name="Rectangle 3">
            <a:extLst>
              <a:ext uri="{FF2B5EF4-FFF2-40B4-BE49-F238E27FC236}">
                <a16:creationId xmlns:a16="http://schemas.microsoft.com/office/drawing/2014/main" id="{9C6CC1A4-B3CA-AC1E-5D33-BDCAF9A8DB4F}"/>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FF4851C0-3A91-D8F1-14B4-040989669ABA}"/>
              </a:ext>
            </a:extLst>
          </p:cNvPr>
          <p:cNvSpPr>
            <a:spLocks noGrp="1" noChangeArrowheads="1"/>
          </p:cNvSpPr>
          <p:nvPr>
            <p:ph type="sldNum" sz="quarter" idx="5"/>
          </p:nvPr>
        </p:nvSpPr>
        <p:spPr>
          <a:ln/>
        </p:spPr>
        <p:txBody>
          <a:bodyPr/>
          <a:lstStyle/>
          <a:p>
            <a:fld id="{D90C6F71-6C27-4C91-84CD-B4AE563FD44A}" type="slidenum">
              <a:rPr lang="en-GB" altLang="en-US"/>
              <a:pPr/>
              <a:t>27</a:t>
            </a:fld>
            <a:endParaRPr lang="en-GB" altLang="en-US"/>
          </a:p>
        </p:txBody>
      </p:sp>
      <p:sp>
        <p:nvSpPr>
          <p:cNvPr id="1231874" name="Rectangle 2">
            <a:extLst>
              <a:ext uri="{FF2B5EF4-FFF2-40B4-BE49-F238E27FC236}">
                <a16:creationId xmlns:a16="http://schemas.microsoft.com/office/drawing/2014/main" id="{93B6FCF1-E295-C3B5-6193-905F6AC3E3C5}"/>
              </a:ext>
            </a:extLst>
          </p:cNvPr>
          <p:cNvSpPr>
            <a:spLocks noGrp="1" noRot="1" noChangeAspect="1" noChangeArrowheads="1" noTextEdit="1"/>
          </p:cNvSpPr>
          <p:nvPr>
            <p:ph type="sldImg"/>
          </p:nvPr>
        </p:nvSpPr>
        <p:spPr>
          <a:ln/>
        </p:spPr>
      </p:sp>
      <p:sp>
        <p:nvSpPr>
          <p:cNvPr id="1231875" name="Rectangle 3">
            <a:extLst>
              <a:ext uri="{FF2B5EF4-FFF2-40B4-BE49-F238E27FC236}">
                <a16:creationId xmlns:a16="http://schemas.microsoft.com/office/drawing/2014/main" id="{7CF1CF6D-0EC2-AA10-CC93-6529509F5FA9}"/>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6A602A-D55A-2C4D-1D06-7C6458CDC9B5}"/>
            </a:ext>
          </a:extLst>
        </p:cNvPr>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41C06CA4-8039-2C33-3CE5-275E87A0513D}"/>
              </a:ext>
            </a:extLst>
          </p:cNvPr>
          <p:cNvSpPr>
            <a:spLocks noGrp="1" noRot="1" noChangeAspect="1" noTextEdit="1"/>
          </p:cNvSpPr>
          <p:nvPr>
            <p:ph type="sldImg"/>
          </p:nvPr>
        </p:nvSpPr>
        <p:spPr>
          <a:xfrm>
            <a:off x="381000" y="685800"/>
            <a:ext cx="6096000" cy="3429000"/>
          </a:xfrm>
          <a:ln/>
        </p:spPr>
      </p:sp>
      <p:sp>
        <p:nvSpPr>
          <p:cNvPr id="34818" name="Notes Placeholder 2">
            <a:extLst>
              <a:ext uri="{FF2B5EF4-FFF2-40B4-BE49-F238E27FC236}">
                <a16:creationId xmlns:a16="http://schemas.microsoft.com/office/drawing/2014/main" id="{017A96DA-BF2F-1429-06DD-2A4E39C97332}"/>
              </a:ext>
            </a:extLst>
          </p:cNvPr>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atin typeface="Times New Roman" charset="0"/>
            </a:endParaRPr>
          </a:p>
        </p:txBody>
      </p:sp>
      <p:sp>
        <p:nvSpPr>
          <p:cNvPr id="34819" name="Slide Number Placeholder 3">
            <a:extLst>
              <a:ext uri="{FF2B5EF4-FFF2-40B4-BE49-F238E27FC236}">
                <a16:creationId xmlns:a16="http://schemas.microsoft.com/office/drawing/2014/main" id="{27AB834A-C922-6508-173C-CB8AB3BCFC58}"/>
              </a:ext>
            </a:extLst>
          </p:cNvPr>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4949B067-D9E1-1B4D-81DF-602CF3B46527}" type="slidenum">
              <a:rPr lang="en-GB" sz="1200"/>
              <a:pPr eaLnBrk="1" hangingPunct="1"/>
              <a:t>29</a:t>
            </a:fld>
            <a:endParaRPr lang="en-GB" sz="1200"/>
          </a:p>
        </p:txBody>
      </p:sp>
    </p:spTree>
    <p:extLst>
      <p:ext uri="{BB962C8B-B14F-4D97-AF65-F5344CB8AC3E}">
        <p14:creationId xmlns:p14="http://schemas.microsoft.com/office/powerpoint/2010/main" val="41090790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2EECA62-0DF2-4146-971A-CB699216AC58}" type="slidenum">
              <a:rPr lang="en-GB"/>
              <a:pPr eaLnBrk="1" hangingPunct="1"/>
              <a:t>30</a:t>
            </a:fld>
            <a:endParaRPr lang="en-GB" dirty="0"/>
          </a:p>
        </p:txBody>
      </p:sp>
      <p:sp>
        <p:nvSpPr>
          <p:cNvPr id="173059" name="Rectangle 2"/>
          <p:cNvSpPr>
            <a:spLocks noGrp="1" noRot="1" noChangeAspect="1" noChangeArrowheads="1" noTextEdit="1"/>
          </p:cNvSpPr>
          <p:nvPr>
            <p:ph type="sldImg"/>
          </p:nvPr>
        </p:nvSpPr>
        <p:spPr>
          <a:xfrm>
            <a:off x="382588" y="685800"/>
            <a:ext cx="6096000" cy="3429000"/>
          </a:xfrm>
          <a:ln/>
        </p:spPr>
      </p:sp>
      <p:sp>
        <p:nvSpPr>
          <p:cNvPr id="173060"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22001112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02CCBC3B-A785-1A49-BE1A-3184435EFB1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3D0A8B4-5582-8D4D-8CB9-5A7E2F59D2BB}" type="slidenum">
              <a:rPr lang="en-GB" altLang="en-US"/>
              <a:pPr eaLnBrk="1" hangingPunct="1"/>
              <a:t>31</a:t>
            </a:fld>
            <a:endParaRPr lang="en-GB" altLang="en-US"/>
          </a:p>
        </p:txBody>
      </p:sp>
      <p:sp>
        <p:nvSpPr>
          <p:cNvPr id="41987" name="Rectangle 2">
            <a:extLst>
              <a:ext uri="{FF2B5EF4-FFF2-40B4-BE49-F238E27FC236}">
                <a16:creationId xmlns:a16="http://schemas.microsoft.com/office/drawing/2014/main" id="{4CEE363F-DF10-A545-947F-32C2BD2BC2D5}"/>
              </a:ext>
            </a:extLst>
          </p:cNvPr>
          <p:cNvSpPr>
            <a:spLocks noGrp="1" noRot="1" noChangeAspect="1" noChangeArrowheads="1" noTextEdit="1"/>
          </p:cNvSpPr>
          <p:nvPr>
            <p:ph type="sldImg"/>
          </p:nvPr>
        </p:nvSpPr>
        <p:spPr>
          <a:xfrm>
            <a:off x="-82550" y="157163"/>
            <a:ext cx="7035800" cy="3957637"/>
          </a:xfrm>
          <a:ln/>
        </p:spPr>
      </p:sp>
      <p:sp>
        <p:nvSpPr>
          <p:cNvPr id="41988" name="Rectangle 3">
            <a:extLst>
              <a:ext uri="{FF2B5EF4-FFF2-40B4-BE49-F238E27FC236}">
                <a16:creationId xmlns:a16="http://schemas.microsoft.com/office/drawing/2014/main" id="{11EB7674-C89D-394D-8D5D-3D6782C2E3B0}"/>
              </a:ext>
            </a:extLst>
          </p:cNvPr>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5745521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33</a:t>
            </a:fld>
            <a:endParaRPr lang="en-GB">
              <a:solidFill>
                <a:srgbClr val="000000"/>
              </a:solidFill>
              <a:latin typeface="Arial" pitchFamily="34" charset="0"/>
            </a:endParaRPr>
          </a:p>
        </p:txBody>
      </p:sp>
    </p:spTree>
    <p:extLst>
      <p:ext uri="{BB962C8B-B14F-4D97-AF65-F5344CB8AC3E}">
        <p14:creationId xmlns:p14="http://schemas.microsoft.com/office/powerpoint/2010/main" val="9270105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35</a:t>
            </a:fld>
            <a:endParaRPr lang="en-GB">
              <a:solidFill>
                <a:srgbClr val="000000"/>
              </a:solidFill>
              <a:latin typeface="Arial" pitchFamily="34" charset="0"/>
            </a:endParaRPr>
          </a:p>
        </p:txBody>
      </p:sp>
    </p:spTree>
    <p:extLst>
      <p:ext uri="{BB962C8B-B14F-4D97-AF65-F5344CB8AC3E}">
        <p14:creationId xmlns:p14="http://schemas.microsoft.com/office/powerpoint/2010/main" val="32702634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5CFE91-B8C6-CAE4-2F82-A6F6C5DB8FE3}"/>
            </a:ext>
          </a:extLst>
        </p:cNvPr>
        <p:cNvGrpSpPr/>
        <p:nvPr/>
      </p:nvGrpSpPr>
      <p:grpSpPr>
        <a:xfrm>
          <a:off x="0" y="0"/>
          <a:ext cx="0" cy="0"/>
          <a:chOff x="0" y="0"/>
          <a:chExt cx="0" cy="0"/>
        </a:xfrm>
      </p:grpSpPr>
      <p:sp>
        <p:nvSpPr>
          <p:cNvPr id="187394" name="Rectangle 7">
            <a:extLst>
              <a:ext uri="{FF2B5EF4-FFF2-40B4-BE49-F238E27FC236}">
                <a16:creationId xmlns:a16="http://schemas.microsoft.com/office/drawing/2014/main" id="{349F545F-6B3D-A3EE-2F90-15A91A401F7B}"/>
              </a:ext>
            </a:extLst>
          </p:cNvPr>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39</a:t>
            </a:fld>
            <a:endParaRPr lang="en-GB"/>
          </a:p>
        </p:txBody>
      </p:sp>
      <p:sp>
        <p:nvSpPr>
          <p:cNvPr id="187395" name="Rectangle 2">
            <a:extLst>
              <a:ext uri="{FF2B5EF4-FFF2-40B4-BE49-F238E27FC236}">
                <a16:creationId xmlns:a16="http://schemas.microsoft.com/office/drawing/2014/main" id="{9DFAE61F-34A1-81CB-1EFD-E9643A1F8BBB}"/>
              </a:ext>
            </a:extLst>
          </p:cNvPr>
          <p:cNvSpPr>
            <a:spLocks noGrp="1" noRot="1" noChangeAspect="1" noChangeArrowheads="1" noTextEdit="1"/>
          </p:cNvSpPr>
          <p:nvPr>
            <p:ph type="sldImg"/>
          </p:nvPr>
        </p:nvSpPr>
        <p:spPr>
          <a:xfrm>
            <a:off x="382588" y="685800"/>
            <a:ext cx="6096000" cy="3429000"/>
          </a:xfrm>
          <a:ln/>
        </p:spPr>
      </p:sp>
      <p:sp>
        <p:nvSpPr>
          <p:cNvPr id="187396" name="Rectangle 3">
            <a:extLst>
              <a:ext uri="{FF2B5EF4-FFF2-40B4-BE49-F238E27FC236}">
                <a16:creationId xmlns:a16="http://schemas.microsoft.com/office/drawing/2014/main" id="{42442711-7B73-97FB-6437-71CE5BAF81B3}"/>
              </a:ext>
            </a:extLst>
          </p:cNvPr>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28126958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4A1339-A7F2-0261-9E2D-17FA83BC0B7B}"/>
            </a:ext>
          </a:extLst>
        </p:cNvPr>
        <p:cNvGrpSpPr/>
        <p:nvPr/>
      </p:nvGrpSpPr>
      <p:grpSpPr>
        <a:xfrm>
          <a:off x="0" y="0"/>
          <a:ext cx="0" cy="0"/>
          <a:chOff x="0" y="0"/>
          <a:chExt cx="0" cy="0"/>
        </a:xfrm>
      </p:grpSpPr>
      <p:sp>
        <p:nvSpPr>
          <p:cNvPr id="187394" name="Rectangle 7">
            <a:extLst>
              <a:ext uri="{FF2B5EF4-FFF2-40B4-BE49-F238E27FC236}">
                <a16:creationId xmlns:a16="http://schemas.microsoft.com/office/drawing/2014/main" id="{20905227-EFA5-2D48-A46F-A26D3D6FAD4E}"/>
              </a:ext>
            </a:extLst>
          </p:cNvPr>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41</a:t>
            </a:fld>
            <a:endParaRPr lang="en-GB"/>
          </a:p>
        </p:txBody>
      </p:sp>
      <p:sp>
        <p:nvSpPr>
          <p:cNvPr id="187395" name="Rectangle 2">
            <a:extLst>
              <a:ext uri="{FF2B5EF4-FFF2-40B4-BE49-F238E27FC236}">
                <a16:creationId xmlns:a16="http://schemas.microsoft.com/office/drawing/2014/main" id="{3C2821CF-D966-037C-0F2C-030FEA31C1A4}"/>
              </a:ext>
            </a:extLst>
          </p:cNvPr>
          <p:cNvSpPr>
            <a:spLocks noGrp="1" noRot="1" noChangeAspect="1" noChangeArrowheads="1" noTextEdit="1"/>
          </p:cNvSpPr>
          <p:nvPr>
            <p:ph type="sldImg"/>
          </p:nvPr>
        </p:nvSpPr>
        <p:spPr>
          <a:xfrm>
            <a:off x="382588" y="685800"/>
            <a:ext cx="6096000" cy="3429000"/>
          </a:xfrm>
          <a:ln/>
        </p:spPr>
      </p:sp>
      <p:sp>
        <p:nvSpPr>
          <p:cNvPr id="187396" name="Rectangle 3">
            <a:extLst>
              <a:ext uri="{FF2B5EF4-FFF2-40B4-BE49-F238E27FC236}">
                <a16:creationId xmlns:a16="http://schemas.microsoft.com/office/drawing/2014/main" id="{A70851D3-B5D4-148A-416D-CF7F7EF958A1}"/>
              </a:ext>
            </a:extLst>
          </p:cNvPr>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42350111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4CA19D-BFC6-8D55-75FE-0371F3835E1A}"/>
            </a:ext>
          </a:extLst>
        </p:cNvPr>
        <p:cNvGrpSpPr/>
        <p:nvPr/>
      </p:nvGrpSpPr>
      <p:grpSpPr>
        <a:xfrm>
          <a:off x="0" y="0"/>
          <a:ext cx="0" cy="0"/>
          <a:chOff x="0" y="0"/>
          <a:chExt cx="0" cy="0"/>
        </a:xfrm>
      </p:grpSpPr>
      <p:sp>
        <p:nvSpPr>
          <p:cNvPr id="187394" name="Rectangle 7">
            <a:extLst>
              <a:ext uri="{FF2B5EF4-FFF2-40B4-BE49-F238E27FC236}">
                <a16:creationId xmlns:a16="http://schemas.microsoft.com/office/drawing/2014/main" id="{559C41F2-1E01-A655-AB74-2504D83D059D}"/>
              </a:ext>
            </a:extLst>
          </p:cNvPr>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44</a:t>
            </a:fld>
            <a:endParaRPr lang="en-GB"/>
          </a:p>
        </p:txBody>
      </p:sp>
      <p:sp>
        <p:nvSpPr>
          <p:cNvPr id="187395" name="Rectangle 2">
            <a:extLst>
              <a:ext uri="{FF2B5EF4-FFF2-40B4-BE49-F238E27FC236}">
                <a16:creationId xmlns:a16="http://schemas.microsoft.com/office/drawing/2014/main" id="{F49C52B3-89EB-C334-2D06-7E9C979DE529}"/>
              </a:ext>
            </a:extLst>
          </p:cNvPr>
          <p:cNvSpPr>
            <a:spLocks noGrp="1" noRot="1" noChangeAspect="1" noChangeArrowheads="1" noTextEdit="1"/>
          </p:cNvSpPr>
          <p:nvPr>
            <p:ph type="sldImg"/>
          </p:nvPr>
        </p:nvSpPr>
        <p:spPr>
          <a:xfrm>
            <a:off x="382588" y="685800"/>
            <a:ext cx="6096000" cy="3429000"/>
          </a:xfrm>
          <a:ln/>
        </p:spPr>
      </p:sp>
      <p:sp>
        <p:nvSpPr>
          <p:cNvPr id="187396" name="Rectangle 3">
            <a:extLst>
              <a:ext uri="{FF2B5EF4-FFF2-40B4-BE49-F238E27FC236}">
                <a16:creationId xmlns:a16="http://schemas.microsoft.com/office/drawing/2014/main" id="{858DA5D9-D71F-F9EB-9B5B-6DE1D5BF6663}"/>
              </a:ext>
            </a:extLst>
          </p:cNvPr>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25264252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47</a:t>
            </a:fld>
            <a:endParaRPr lang="en-GB"/>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40730285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4729321-1649-4441-A8EC-FBE8AA10A3C0}" type="slidenum">
              <a:rPr lang="en-US"/>
              <a:pPr eaLnBrk="1" hangingPunct="1"/>
              <a:t>50</a:t>
            </a:fld>
            <a:endParaRPr lang="en-US"/>
          </a:p>
        </p:txBody>
      </p:sp>
      <p:sp>
        <p:nvSpPr>
          <p:cNvPr id="176131" name="Rectangle 2"/>
          <p:cNvSpPr>
            <a:spLocks noGrp="1" noRot="1" noChangeAspect="1" noChangeArrowheads="1" noTextEdit="1"/>
          </p:cNvSpPr>
          <p:nvPr>
            <p:ph type="sldImg"/>
          </p:nvPr>
        </p:nvSpPr>
        <p:spPr>
          <a:xfrm>
            <a:off x="393700" y="692150"/>
            <a:ext cx="6091238" cy="3427413"/>
          </a:xfrm>
          <a:ln/>
        </p:spPr>
      </p:sp>
      <p:sp>
        <p:nvSpPr>
          <p:cNvPr id="176132" name="Rectangle 3"/>
          <p:cNvSpPr>
            <a:spLocks noGrp="1" noChangeArrowheads="1"/>
          </p:cNvSpPr>
          <p:nvPr>
            <p:ph type="body" idx="1"/>
          </p:nvPr>
        </p:nvSpPr>
        <p:spPr>
          <a:xfrm>
            <a:off x="735013" y="4346575"/>
            <a:ext cx="5507037" cy="33274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p>
        </p:txBody>
      </p:sp>
    </p:spTree>
    <p:extLst>
      <p:ext uri="{BB962C8B-B14F-4D97-AF65-F5344CB8AC3E}">
        <p14:creationId xmlns:p14="http://schemas.microsoft.com/office/powerpoint/2010/main" val="13787379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4729321-1649-4441-A8EC-FBE8AA10A3C0}" type="slidenum">
              <a:rPr lang="en-US"/>
              <a:pPr eaLnBrk="1" hangingPunct="1"/>
              <a:t>52</a:t>
            </a:fld>
            <a:endParaRPr lang="en-US"/>
          </a:p>
        </p:txBody>
      </p:sp>
      <p:sp>
        <p:nvSpPr>
          <p:cNvPr id="176131" name="Rectangle 2"/>
          <p:cNvSpPr>
            <a:spLocks noGrp="1" noRot="1" noChangeAspect="1" noChangeArrowheads="1" noTextEdit="1"/>
          </p:cNvSpPr>
          <p:nvPr>
            <p:ph type="sldImg"/>
          </p:nvPr>
        </p:nvSpPr>
        <p:spPr>
          <a:xfrm>
            <a:off x="393700" y="692150"/>
            <a:ext cx="6091238" cy="3427413"/>
          </a:xfrm>
          <a:ln/>
        </p:spPr>
      </p:sp>
      <p:sp>
        <p:nvSpPr>
          <p:cNvPr id="176132" name="Rectangle 3"/>
          <p:cNvSpPr>
            <a:spLocks noGrp="1" noChangeArrowheads="1"/>
          </p:cNvSpPr>
          <p:nvPr>
            <p:ph type="body" idx="1"/>
          </p:nvPr>
        </p:nvSpPr>
        <p:spPr>
          <a:xfrm>
            <a:off x="735013" y="4346575"/>
            <a:ext cx="5507037" cy="33274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p>
        </p:txBody>
      </p:sp>
    </p:spTree>
    <p:extLst>
      <p:ext uri="{BB962C8B-B14F-4D97-AF65-F5344CB8AC3E}">
        <p14:creationId xmlns:p14="http://schemas.microsoft.com/office/powerpoint/2010/main" val="16117998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9E6FF976-6FDE-B444-A91F-A21F75662D7E}" type="slidenum">
              <a:rPr lang="en-GB"/>
              <a:pPr eaLnBrk="1" hangingPunct="1"/>
              <a:t>53</a:t>
            </a:fld>
            <a:endParaRPr lang="en-GB"/>
          </a:p>
        </p:txBody>
      </p:sp>
      <p:sp>
        <p:nvSpPr>
          <p:cNvPr id="177155" name="Rectangle 2"/>
          <p:cNvSpPr>
            <a:spLocks noGrp="1" noRot="1" noChangeAspect="1" noChangeArrowheads="1" noTextEdit="1"/>
          </p:cNvSpPr>
          <p:nvPr>
            <p:ph type="sldImg"/>
          </p:nvPr>
        </p:nvSpPr>
        <p:spPr>
          <a:xfrm>
            <a:off x="393700" y="692150"/>
            <a:ext cx="6091238" cy="3427413"/>
          </a:xfrm>
          <a:ln/>
        </p:spPr>
      </p:sp>
      <p:sp>
        <p:nvSpPr>
          <p:cNvPr id="177156" name="Rectangle 3"/>
          <p:cNvSpPr>
            <a:spLocks noGrp="1" noChangeArrowheads="1"/>
          </p:cNvSpPr>
          <p:nvPr>
            <p:ph type="body" idx="1"/>
          </p:nvPr>
        </p:nvSpPr>
        <p:spPr>
          <a:xfrm>
            <a:off x="735013" y="4346575"/>
            <a:ext cx="5507037" cy="33274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9140559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3883D97-A335-1343-9E91-A8D01AF2B516}" type="slidenum">
              <a:rPr lang="en-GB"/>
              <a:pPr eaLnBrk="1" hangingPunct="1"/>
              <a:t>54</a:t>
            </a:fld>
            <a:endParaRPr lang="en-GB"/>
          </a:p>
        </p:txBody>
      </p:sp>
      <p:sp>
        <p:nvSpPr>
          <p:cNvPr id="178179" name="Rectangle 2"/>
          <p:cNvSpPr>
            <a:spLocks noGrp="1" noRot="1" noChangeAspect="1" noChangeArrowheads="1" noTextEdit="1"/>
          </p:cNvSpPr>
          <p:nvPr>
            <p:ph type="sldImg"/>
          </p:nvPr>
        </p:nvSpPr>
        <p:spPr>
          <a:xfrm>
            <a:off x="393700" y="692150"/>
            <a:ext cx="6091238" cy="3427413"/>
          </a:xfrm>
          <a:ln/>
        </p:spPr>
      </p:sp>
      <p:sp>
        <p:nvSpPr>
          <p:cNvPr id="178180" name="Rectangle 3"/>
          <p:cNvSpPr>
            <a:spLocks noGrp="1" noChangeArrowheads="1"/>
          </p:cNvSpPr>
          <p:nvPr>
            <p:ph type="body" idx="1"/>
          </p:nvPr>
        </p:nvSpPr>
        <p:spPr>
          <a:xfrm>
            <a:off x="735013" y="4346575"/>
            <a:ext cx="5507037" cy="33274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7372121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2F1399D-5862-E742-85C3-04C9B6DAC967}" type="slidenum">
              <a:rPr lang="en-GB" sz="1200"/>
              <a:pPr eaLnBrk="1" hangingPunct="1"/>
              <a:t>55</a:t>
            </a:fld>
            <a:endParaRPr lang="en-GB" sz="1200"/>
          </a:p>
        </p:txBody>
      </p:sp>
      <p:sp>
        <p:nvSpPr>
          <p:cNvPr id="22530" name="Rectangle 2"/>
          <p:cNvSpPr>
            <a:spLocks noGrp="1" noRot="1" noChangeAspect="1" noChangeArrowheads="1" noTextEdit="1"/>
          </p:cNvSpPr>
          <p:nvPr>
            <p:ph type="sldImg"/>
          </p:nvPr>
        </p:nvSpPr>
        <p:spPr>
          <a:xfrm>
            <a:off x="393700" y="692150"/>
            <a:ext cx="6091238" cy="3427413"/>
          </a:xfrm>
          <a:ln/>
        </p:spPr>
      </p:sp>
      <p:sp>
        <p:nvSpPr>
          <p:cNvPr id="22531" name="Rectangle 3"/>
          <p:cNvSpPr>
            <a:spLocks noGrp="1" noChangeArrowheads="1"/>
          </p:cNvSpPr>
          <p:nvPr>
            <p:ph type="body" idx="1"/>
          </p:nvPr>
        </p:nvSpPr>
        <p:spPr>
          <a:xfrm>
            <a:off x="735013" y="4346575"/>
            <a:ext cx="5507037" cy="33274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16401981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0B0FDF1-F04F-BB45-BCC5-78AAAD6A83B2}" type="slidenum">
              <a:rPr lang="en-GB"/>
              <a:pPr eaLnBrk="1" hangingPunct="1"/>
              <a:t>56</a:t>
            </a:fld>
            <a:endParaRPr lang="en-GB"/>
          </a:p>
        </p:txBody>
      </p:sp>
      <p:sp>
        <p:nvSpPr>
          <p:cNvPr id="179203" name="Rectangle 2"/>
          <p:cNvSpPr>
            <a:spLocks noGrp="1" noRot="1" noChangeAspect="1" noChangeArrowheads="1" noTextEdit="1"/>
          </p:cNvSpPr>
          <p:nvPr>
            <p:ph type="sldImg"/>
          </p:nvPr>
        </p:nvSpPr>
        <p:spPr>
          <a:xfrm>
            <a:off x="-82550" y="157163"/>
            <a:ext cx="7035800" cy="3957637"/>
          </a:xfrm>
          <a:ln/>
        </p:spPr>
      </p:sp>
      <p:sp>
        <p:nvSpPr>
          <p:cNvPr id="179204" name="Rectangle 3"/>
          <p:cNvSpPr>
            <a:spLocks noGrp="1" noChangeArrowheads="1"/>
          </p:cNvSpPr>
          <p:nvPr>
            <p:ph type="body" idx="1"/>
          </p:nvPr>
        </p:nvSpPr>
        <p:spPr>
          <a:xfrm>
            <a:off x="365125" y="4343400"/>
            <a:ext cx="6238875" cy="41148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0500" indent="-190500" eaLnBrk="1" hangingPunct="1"/>
            <a:endParaRPr lang="en-US"/>
          </a:p>
        </p:txBody>
      </p:sp>
    </p:spTree>
    <p:extLst>
      <p:ext uri="{BB962C8B-B14F-4D97-AF65-F5344CB8AC3E}">
        <p14:creationId xmlns:p14="http://schemas.microsoft.com/office/powerpoint/2010/main" val="30474835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02CCBC3B-A785-1A49-BE1A-3184435EFB1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3D0A8B4-5582-8D4D-8CB9-5A7E2F59D2BB}" type="slidenum">
              <a:rPr lang="en-GB" altLang="en-US"/>
              <a:pPr eaLnBrk="1" hangingPunct="1"/>
              <a:t>59</a:t>
            </a:fld>
            <a:endParaRPr lang="en-GB" altLang="en-US"/>
          </a:p>
        </p:txBody>
      </p:sp>
      <p:sp>
        <p:nvSpPr>
          <p:cNvPr id="41987" name="Rectangle 2">
            <a:extLst>
              <a:ext uri="{FF2B5EF4-FFF2-40B4-BE49-F238E27FC236}">
                <a16:creationId xmlns:a16="http://schemas.microsoft.com/office/drawing/2014/main" id="{4CEE363F-DF10-A545-947F-32C2BD2BC2D5}"/>
              </a:ext>
            </a:extLst>
          </p:cNvPr>
          <p:cNvSpPr>
            <a:spLocks noGrp="1" noRot="1" noChangeAspect="1" noChangeArrowheads="1" noTextEdit="1"/>
          </p:cNvSpPr>
          <p:nvPr>
            <p:ph type="sldImg"/>
          </p:nvPr>
        </p:nvSpPr>
        <p:spPr>
          <a:xfrm>
            <a:off x="-82550" y="157163"/>
            <a:ext cx="7035800" cy="3957637"/>
          </a:xfrm>
          <a:ln/>
        </p:spPr>
      </p:sp>
      <p:sp>
        <p:nvSpPr>
          <p:cNvPr id="41988" name="Rectangle 3">
            <a:extLst>
              <a:ext uri="{FF2B5EF4-FFF2-40B4-BE49-F238E27FC236}">
                <a16:creationId xmlns:a16="http://schemas.microsoft.com/office/drawing/2014/main" id="{11EB7674-C89D-394D-8D5D-3D6782C2E3B0}"/>
              </a:ext>
            </a:extLst>
          </p:cNvPr>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34875869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Slide Image Placeholder 1"/>
          <p:cNvSpPr>
            <a:spLocks noGrp="1" noRot="1" noChangeAspect="1" noTextEdit="1"/>
          </p:cNvSpPr>
          <p:nvPr>
            <p:ph type="sldImg"/>
          </p:nvPr>
        </p:nvSpPr>
        <p:spPr>
          <a:xfrm>
            <a:off x="381000" y="685800"/>
            <a:ext cx="6096000" cy="3429000"/>
          </a:xfrm>
          <a:ln/>
        </p:spPr>
      </p:sp>
      <p:sp>
        <p:nvSpPr>
          <p:cNvPr id="180227"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180228"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20D4E02-7AA0-0144-B8FC-64EE48E228C6}" type="slidenum">
              <a:rPr lang="en-GB"/>
              <a:pPr eaLnBrk="1" hangingPunct="1"/>
              <a:t>61</a:t>
            </a:fld>
            <a:endParaRPr lang="en-GB"/>
          </a:p>
        </p:txBody>
      </p:sp>
    </p:spTree>
    <p:extLst>
      <p:ext uri="{BB962C8B-B14F-4D97-AF65-F5344CB8AC3E}">
        <p14:creationId xmlns:p14="http://schemas.microsoft.com/office/powerpoint/2010/main" val="93155601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20343CD-86DF-EC4C-836E-DBF4A0D5CD46}" type="slidenum">
              <a:rPr lang="en-GB" sz="1200"/>
              <a:pPr eaLnBrk="1" hangingPunct="1"/>
              <a:t>63</a:t>
            </a:fld>
            <a:endParaRPr lang="en-GB" sz="1200"/>
          </a:p>
        </p:txBody>
      </p:sp>
      <p:sp>
        <p:nvSpPr>
          <p:cNvPr id="34818" name="Rectangle 2"/>
          <p:cNvSpPr>
            <a:spLocks noGrp="1" noChangeArrowheads="1"/>
          </p:cNvSpPr>
          <p:nvPr>
            <p:ph type="body" idx="1"/>
          </p:nvPr>
        </p:nvSpPr>
        <p:spPr>
          <a:xfrm>
            <a:off x="1001713" y="4630738"/>
            <a:ext cx="4903787" cy="3657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lIns="90789" tIns="44597" rIns="90789" bIns="44597"/>
          <a:lstStyle/>
          <a:p>
            <a:pPr marL="190500" indent="-190500"/>
            <a:endParaRPr lang="en-US" b="1"/>
          </a:p>
        </p:txBody>
      </p:sp>
      <p:sp>
        <p:nvSpPr>
          <p:cNvPr id="34819" name="Rectangle 3"/>
          <p:cNvSpPr>
            <a:spLocks noGrp="1" noRot="1" noChangeAspect="1" noChangeArrowheads="1" noTextEdit="1"/>
          </p:cNvSpPr>
          <p:nvPr>
            <p:ph type="sldImg"/>
          </p:nvPr>
        </p:nvSpPr>
        <p:spPr>
          <a:xfrm>
            <a:off x="-73025" y="158750"/>
            <a:ext cx="7029450" cy="3954463"/>
          </a:xfrm>
          <a:ln w="12700" cap="flat">
            <a:solidFill>
              <a:schemeClr val="tx1"/>
            </a:solidFill>
          </a:ln>
        </p:spPr>
      </p:sp>
    </p:spTree>
    <p:extLst>
      <p:ext uri="{BB962C8B-B14F-4D97-AF65-F5344CB8AC3E}">
        <p14:creationId xmlns:p14="http://schemas.microsoft.com/office/powerpoint/2010/main" val="131056454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95CEC75-F8F7-DC4B-8212-B7EEA32EBB24}" type="slidenum">
              <a:rPr lang="en-GB" sz="1200"/>
              <a:pPr eaLnBrk="1" hangingPunct="1"/>
              <a:t>64</a:t>
            </a:fld>
            <a:endParaRPr lang="en-GB" sz="1200"/>
          </a:p>
        </p:txBody>
      </p:sp>
      <p:sp>
        <p:nvSpPr>
          <p:cNvPr id="36866" name="Rectangle 2"/>
          <p:cNvSpPr>
            <a:spLocks noGrp="1" noChangeArrowheads="1"/>
          </p:cNvSpPr>
          <p:nvPr>
            <p:ph type="body" idx="1"/>
          </p:nvPr>
        </p:nvSpPr>
        <p:spPr>
          <a:xfrm>
            <a:off x="1001713" y="4630738"/>
            <a:ext cx="4903787" cy="3657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lIns="90789" tIns="44597" rIns="90789" bIns="44597"/>
          <a:lstStyle/>
          <a:p>
            <a:pPr marL="190500" indent="-190500"/>
            <a:endParaRPr lang="en-US"/>
          </a:p>
        </p:txBody>
      </p:sp>
      <p:sp>
        <p:nvSpPr>
          <p:cNvPr id="36867" name="Rectangle 3"/>
          <p:cNvSpPr>
            <a:spLocks noGrp="1" noRot="1" noChangeAspect="1" noChangeArrowheads="1" noTextEdit="1"/>
          </p:cNvSpPr>
          <p:nvPr>
            <p:ph type="sldImg"/>
          </p:nvPr>
        </p:nvSpPr>
        <p:spPr>
          <a:xfrm>
            <a:off x="-73025" y="158750"/>
            <a:ext cx="7029450" cy="3954463"/>
          </a:xfrm>
          <a:ln w="12700" cap="flat">
            <a:solidFill>
              <a:schemeClr val="tx1"/>
            </a:solidFill>
          </a:ln>
        </p:spPr>
      </p:sp>
    </p:spTree>
    <p:extLst>
      <p:ext uri="{BB962C8B-B14F-4D97-AF65-F5344CB8AC3E}">
        <p14:creationId xmlns:p14="http://schemas.microsoft.com/office/powerpoint/2010/main" val="24769374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8148827-11D3-234E-9EB9-FF9981E32E0B}" type="slidenum">
              <a:rPr lang="en-GB" sz="1200"/>
              <a:pPr eaLnBrk="1" hangingPunct="1"/>
              <a:t>65</a:t>
            </a:fld>
            <a:endParaRPr lang="en-GB" sz="1200"/>
          </a:p>
        </p:txBody>
      </p:sp>
      <p:sp>
        <p:nvSpPr>
          <p:cNvPr id="38914" name="Rectangle 2"/>
          <p:cNvSpPr>
            <a:spLocks noGrp="1" noChangeArrowheads="1"/>
          </p:cNvSpPr>
          <p:nvPr>
            <p:ph type="body" idx="1"/>
          </p:nvPr>
        </p:nvSpPr>
        <p:spPr>
          <a:xfrm>
            <a:off x="1001713" y="4630738"/>
            <a:ext cx="4903787" cy="3657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lIns="90789" tIns="44597" rIns="90789" bIns="44597"/>
          <a:lstStyle/>
          <a:p>
            <a:pPr marL="190500" indent="-190500"/>
            <a:endParaRPr lang="en-US"/>
          </a:p>
        </p:txBody>
      </p:sp>
      <p:sp>
        <p:nvSpPr>
          <p:cNvPr id="38915" name="Rectangle 3"/>
          <p:cNvSpPr>
            <a:spLocks noGrp="1" noRot="1" noChangeAspect="1" noChangeArrowheads="1" noTextEdit="1"/>
          </p:cNvSpPr>
          <p:nvPr>
            <p:ph type="sldImg"/>
          </p:nvPr>
        </p:nvSpPr>
        <p:spPr>
          <a:xfrm>
            <a:off x="-73025" y="158750"/>
            <a:ext cx="7029450" cy="3954463"/>
          </a:xfrm>
          <a:ln w="12700" cap="flat">
            <a:solidFill>
              <a:schemeClr val="tx1"/>
            </a:solidFill>
          </a:ln>
        </p:spPr>
      </p:sp>
    </p:spTree>
    <p:extLst>
      <p:ext uri="{BB962C8B-B14F-4D97-AF65-F5344CB8AC3E}">
        <p14:creationId xmlns:p14="http://schemas.microsoft.com/office/powerpoint/2010/main" val="8367104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AFFF103-A37F-0945-B618-AE993A22836E}" type="slidenum">
              <a:rPr lang="en-GB" sz="1200"/>
              <a:pPr eaLnBrk="1" hangingPunct="1"/>
              <a:t>66</a:t>
            </a:fld>
            <a:endParaRPr lang="en-GB" sz="1200"/>
          </a:p>
        </p:txBody>
      </p:sp>
      <p:sp>
        <p:nvSpPr>
          <p:cNvPr id="40962" name="Rectangle 2"/>
          <p:cNvSpPr>
            <a:spLocks noGrp="1" noRot="1" noChangeAspect="1" noChangeArrowheads="1" noTextEdit="1"/>
          </p:cNvSpPr>
          <p:nvPr>
            <p:ph type="sldImg"/>
          </p:nvPr>
        </p:nvSpPr>
        <p:spPr>
          <a:xfrm>
            <a:off x="-82550" y="157163"/>
            <a:ext cx="7035800" cy="3957637"/>
          </a:xfrm>
          <a:ln/>
        </p:spPr>
      </p:sp>
      <p:sp>
        <p:nvSpPr>
          <p:cNvPr id="40963"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p>
        </p:txBody>
      </p:sp>
    </p:spTree>
    <p:extLst>
      <p:ext uri="{BB962C8B-B14F-4D97-AF65-F5344CB8AC3E}">
        <p14:creationId xmlns:p14="http://schemas.microsoft.com/office/powerpoint/2010/main" val="56696962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71B042C-EFFC-FB48-AEC8-D1336D75D44E}" type="slidenum">
              <a:rPr lang="en-GB" sz="1200"/>
              <a:pPr eaLnBrk="1" hangingPunct="1"/>
              <a:t>67</a:t>
            </a:fld>
            <a:endParaRPr lang="en-GB" sz="1200"/>
          </a:p>
        </p:txBody>
      </p:sp>
      <p:sp>
        <p:nvSpPr>
          <p:cNvPr id="43010" name="Rectangle 2"/>
          <p:cNvSpPr>
            <a:spLocks noGrp="1" noRot="1" noChangeAspect="1" noChangeArrowheads="1" noTextEdit="1"/>
          </p:cNvSpPr>
          <p:nvPr>
            <p:ph type="sldImg"/>
          </p:nvPr>
        </p:nvSpPr>
        <p:spPr>
          <a:xfrm>
            <a:off x="-82550" y="157163"/>
            <a:ext cx="7035800" cy="3957637"/>
          </a:xfrm>
          <a:ln/>
        </p:spPr>
      </p:sp>
      <p:sp>
        <p:nvSpPr>
          <p:cNvPr id="43011"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p>
        </p:txBody>
      </p:sp>
    </p:spTree>
    <p:extLst>
      <p:ext uri="{BB962C8B-B14F-4D97-AF65-F5344CB8AC3E}">
        <p14:creationId xmlns:p14="http://schemas.microsoft.com/office/powerpoint/2010/main" val="229716130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E0EFC79C-BA05-B948-ACFC-024C7666ED5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27BE534-3C0E-084D-8B00-E880D1133CCF}" type="slidenum">
              <a:rPr lang="en-US" altLang="en-US"/>
              <a:pPr>
                <a:spcBef>
                  <a:spcPct val="0"/>
                </a:spcBef>
              </a:pPr>
              <a:t>69</a:t>
            </a:fld>
            <a:endParaRPr lang="en-US" altLang="en-US"/>
          </a:p>
        </p:txBody>
      </p:sp>
      <p:sp>
        <p:nvSpPr>
          <p:cNvPr id="37890" name="Rectangle 2">
            <a:extLst>
              <a:ext uri="{FF2B5EF4-FFF2-40B4-BE49-F238E27FC236}">
                <a16:creationId xmlns:a16="http://schemas.microsoft.com/office/drawing/2014/main" id="{843AF682-5D81-414D-8499-CA041E954C56}"/>
              </a:ext>
            </a:extLst>
          </p:cNvPr>
          <p:cNvSpPr>
            <a:spLocks noGrp="1" noRot="1" noChangeAspect="1" noChangeArrowheads="1" noTextEdit="1"/>
          </p:cNvSpPr>
          <p:nvPr>
            <p:ph type="sldImg"/>
          </p:nvPr>
        </p:nvSpPr>
        <p:spPr>
          <a:xfrm>
            <a:off x="-82550" y="157163"/>
            <a:ext cx="7035800" cy="3957637"/>
          </a:xfrm>
          <a:ln/>
        </p:spPr>
      </p:sp>
      <p:sp>
        <p:nvSpPr>
          <p:cNvPr id="37891" name="Rectangle 3">
            <a:extLst>
              <a:ext uri="{FF2B5EF4-FFF2-40B4-BE49-F238E27FC236}">
                <a16:creationId xmlns:a16="http://schemas.microsoft.com/office/drawing/2014/main" id="{EBADB4DE-48BE-0045-BCF9-402FC529F405}"/>
              </a:ext>
            </a:extLst>
          </p:cNvPr>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ea typeface="ＭＳ Ｐゴシック" panose="020B0600070205080204" pitchFamily="34" charset="-128"/>
              </a:rPr>
              <a:t>Type A: corrosion, leading to changes in dimensions and/or specific material properties</a:t>
            </a:r>
          </a:p>
          <a:p>
            <a:pPr eaLnBrk="1" hangingPunct="1"/>
            <a:r>
              <a:rPr lang="en-GB" altLang="en-US">
                <a:latin typeface="Arial" panose="020B0604020202020204" pitchFamily="34" charset="0"/>
                <a:ea typeface="ＭＳ Ｐゴシック" panose="020B0600070205080204" pitchFamily="34" charset="-128"/>
              </a:rPr>
              <a:t>Type B: angle of incident air in gas turbine compressor; variation in this will influence the output characteristics of the blades, whilst not changing any design parameters directly. </a:t>
            </a:r>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55090205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75</a:t>
            </a:fld>
            <a:endParaRPr lang="en-GB"/>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308028514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D5E3E-9CA5-BFE0-0795-385160CB27E7}"/>
            </a:ext>
          </a:extLst>
        </p:cNvPr>
        <p:cNvGrpSpPr/>
        <p:nvPr/>
      </p:nvGrpSpPr>
      <p:grpSpPr>
        <a:xfrm>
          <a:off x="0" y="0"/>
          <a:ext cx="0" cy="0"/>
          <a:chOff x="0" y="0"/>
          <a:chExt cx="0" cy="0"/>
        </a:xfrm>
      </p:grpSpPr>
      <p:sp>
        <p:nvSpPr>
          <p:cNvPr id="187394" name="Rectangle 7">
            <a:extLst>
              <a:ext uri="{FF2B5EF4-FFF2-40B4-BE49-F238E27FC236}">
                <a16:creationId xmlns:a16="http://schemas.microsoft.com/office/drawing/2014/main" id="{653C6B3A-E794-CDFF-DFCF-018E86121F5A}"/>
              </a:ext>
            </a:extLst>
          </p:cNvPr>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76</a:t>
            </a:fld>
            <a:endParaRPr lang="en-GB"/>
          </a:p>
        </p:txBody>
      </p:sp>
      <p:sp>
        <p:nvSpPr>
          <p:cNvPr id="187395" name="Rectangle 2">
            <a:extLst>
              <a:ext uri="{FF2B5EF4-FFF2-40B4-BE49-F238E27FC236}">
                <a16:creationId xmlns:a16="http://schemas.microsoft.com/office/drawing/2014/main" id="{5DD49625-CA07-26F2-9D1F-562ACBFA4925}"/>
              </a:ext>
            </a:extLst>
          </p:cNvPr>
          <p:cNvSpPr>
            <a:spLocks noGrp="1" noRot="1" noChangeAspect="1" noChangeArrowheads="1" noTextEdit="1"/>
          </p:cNvSpPr>
          <p:nvPr>
            <p:ph type="sldImg"/>
          </p:nvPr>
        </p:nvSpPr>
        <p:spPr>
          <a:xfrm>
            <a:off x="382588" y="685800"/>
            <a:ext cx="6096000" cy="3429000"/>
          </a:xfrm>
          <a:ln/>
        </p:spPr>
      </p:sp>
      <p:sp>
        <p:nvSpPr>
          <p:cNvPr id="187396" name="Rectangle 3">
            <a:extLst>
              <a:ext uri="{FF2B5EF4-FFF2-40B4-BE49-F238E27FC236}">
                <a16:creationId xmlns:a16="http://schemas.microsoft.com/office/drawing/2014/main" id="{5AC5031B-99E2-EFEA-7030-0AEAE77A1B03}"/>
              </a:ext>
            </a:extLst>
          </p:cNvPr>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254601819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defRPr>
            </a:lvl1pPr>
            <a:lvl2pPr marL="742950" indent="-285750">
              <a:spcBef>
                <a:spcPct val="30000"/>
              </a:spcBef>
              <a:defRPr sz="1200">
                <a:solidFill>
                  <a:schemeClr val="tx1"/>
                </a:solidFill>
                <a:latin typeface="Arial" charset="0"/>
                <a:ea typeface="ＭＳ Ｐゴシック" charset="-128"/>
              </a:defRPr>
            </a:lvl2pPr>
            <a:lvl3pPr marL="1143000" indent="-228600">
              <a:spcBef>
                <a:spcPct val="30000"/>
              </a:spcBef>
              <a:defRPr sz="1200">
                <a:solidFill>
                  <a:schemeClr val="tx1"/>
                </a:solidFill>
                <a:latin typeface="Arial" charset="0"/>
                <a:ea typeface="ＭＳ Ｐゴシック" charset="-128"/>
              </a:defRPr>
            </a:lvl3pPr>
            <a:lvl4pPr marL="1600200" indent="-228600">
              <a:spcBef>
                <a:spcPct val="30000"/>
              </a:spcBef>
              <a:defRPr sz="1200">
                <a:solidFill>
                  <a:schemeClr val="tx1"/>
                </a:solidFill>
                <a:latin typeface="Arial" charset="0"/>
                <a:ea typeface="ＭＳ Ｐゴシック" charset="-128"/>
              </a:defRPr>
            </a:lvl4pPr>
            <a:lvl5pPr marL="2057400" indent="-22860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9D7C410F-9EAE-CF4C-A91D-9180832B742D}" type="slidenum">
              <a:rPr lang="en-GB" altLang="en-US"/>
              <a:pPr>
                <a:spcBef>
                  <a:spcPct val="0"/>
                </a:spcBef>
              </a:pPr>
              <a:t>79</a:t>
            </a:fld>
            <a:endParaRPr lang="en-GB" altLang="en-US"/>
          </a:p>
        </p:txBody>
      </p:sp>
      <p:sp>
        <p:nvSpPr>
          <p:cNvPr id="48130" name="Rectangle 2"/>
          <p:cNvSpPr>
            <a:spLocks noGrp="1" noRot="1" noChangeAspect="1" noChangeArrowheads="1" noTextEdit="1"/>
          </p:cNvSpPr>
          <p:nvPr>
            <p:ph type="sldImg"/>
          </p:nvPr>
        </p:nvSpPr>
        <p:spPr>
          <a:xfrm>
            <a:off x="-82550" y="157163"/>
            <a:ext cx="7035800" cy="3957637"/>
          </a:xfrm>
          <a:ln/>
        </p:spPr>
      </p:sp>
      <p:sp>
        <p:nvSpPr>
          <p:cNvPr id="48131"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7392204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defRPr>
            </a:lvl1pPr>
            <a:lvl2pPr marL="742950" indent="-285750">
              <a:spcBef>
                <a:spcPct val="30000"/>
              </a:spcBef>
              <a:defRPr sz="1200">
                <a:solidFill>
                  <a:schemeClr val="tx1"/>
                </a:solidFill>
                <a:latin typeface="Arial" charset="0"/>
                <a:ea typeface="ＭＳ Ｐゴシック" charset="-128"/>
              </a:defRPr>
            </a:lvl2pPr>
            <a:lvl3pPr marL="1143000" indent="-228600">
              <a:spcBef>
                <a:spcPct val="30000"/>
              </a:spcBef>
              <a:defRPr sz="1200">
                <a:solidFill>
                  <a:schemeClr val="tx1"/>
                </a:solidFill>
                <a:latin typeface="Arial" charset="0"/>
                <a:ea typeface="ＭＳ Ｐゴシック" charset="-128"/>
              </a:defRPr>
            </a:lvl3pPr>
            <a:lvl4pPr marL="1600200" indent="-228600">
              <a:spcBef>
                <a:spcPct val="30000"/>
              </a:spcBef>
              <a:defRPr sz="1200">
                <a:solidFill>
                  <a:schemeClr val="tx1"/>
                </a:solidFill>
                <a:latin typeface="Arial" charset="0"/>
                <a:ea typeface="ＭＳ Ｐゴシック" charset="-128"/>
              </a:defRPr>
            </a:lvl4pPr>
            <a:lvl5pPr marL="2057400" indent="-22860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537F6771-E745-AC4D-A138-6547E38499B8}" type="slidenum">
              <a:rPr lang="en-GB" altLang="en-US"/>
              <a:pPr>
                <a:spcBef>
                  <a:spcPct val="0"/>
                </a:spcBef>
              </a:pPr>
              <a:t>80</a:t>
            </a:fld>
            <a:endParaRPr lang="en-GB" altLang="en-US"/>
          </a:p>
        </p:txBody>
      </p:sp>
      <p:sp>
        <p:nvSpPr>
          <p:cNvPr id="50178" name="Rectangle 2"/>
          <p:cNvSpPr>
            <a:spLocks noGrp="1" noRot="1" noChangeAspect="1" noChangeArrowheads="1" noTextEdit="1"/>
          </p:cNvSpPr>
          <p:nvPr>
            <p:ph type="sldImg"/>
          </p:nvPr>
        </p:nvSpPr>
        <p:spPr>
          <a:xfrm>
            <a:off x="-82550" y="157163"/>
            <a:ext cx="7035800" cy="3957637"/>
          </a:xfrm>
          <a:ln/>
        </p:spPr>
      </p:sp>
      <p:sp>
        <p:nvSpPr>
          <p:cNvPr id="50179"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ea typeface="ＭＳ Ｐゴシック" charset="-128"/>
              </a:rPr>
              <a:t>The primary output is the one we</a:t>
            </a:r>
            <a:r>
              <a:rPr lang="ja-JP" altLang="en-GB">
                <a:ea typeface="ＭＳ Ｐゴシック" charset="-128"/>
              </a:rPr>
              <a:t>’</a:t>
            </a:r>
            <a:r>
              <a:rPr lang="en-GB" altLang="ja-JP">
                <a:ea typeface="ＭＳ Ｐゴシック" charset="-128"/>
              </a:rPr>
              <a:t>re trying to optimise (e.g. stress/life)</a:t>
            </a:r>
          </a:p>
          <a:p>
            <a:r>
              <a:rPr lang="en-GB" altLang="en-US">
                <a:ea typeface="ＭＳ Ｐゴシック" charset="-128"/>
              </a:rPr>
              <a:t>The secondary outputs are then the constraints (e.g. cost, mass)</a:t>
            </a:r>
            <a:endParaRPr lang="en-US" altLang="en-US">
              <a:ea typeface="ＭＳ Ｐゴシック" charset="-128"/>
            </a:endParaRPr>
          </a:p>
        </p:txBody>
      </p:sp>
    </p:spTree>
    <p:extLst>
      <p:ext uri="{BB962C8B-B14F-4D97-AF65-F5344CB8AC3E}">
        <p14:creationId xmlns:p14="http://schemas.microsoft.com/office/powerpoint/2010/main" val="4322356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84</a:t>
            </a:fld>
            <a:endParaRPr lang="en-GB"/>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35807393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defRPr>
            </a:lvl1pPr>
            <a:lvl2pPr marL="742950" indent="-285750">
              <a:spcBef>
                <a:spcPct val="30000"/>
              </a:spcBef>
              <a:defRPr sz="1200">
                <a:solidFill>
                  <a:schemeClr val="tx1"/>
                </a:solidFill>
                <a:latin typeface="Arial" charset="0"/>
                <a:ea typeface="ＭＳ Ｐゴシック" charset="-128"/>
              </a:defRPr>
            </a:lvl2pPr>
            <a:lvl3pPr marL="1143000" indent="-228600">
              <a:spcBef>
                <a:spcPct val="30000"/>
              </a:spcBef>
              <a:defRPr sz="1200">
                <a:solidFill>
                  <a:schemeClr val="tx1"/>
                </a:solidFill>
                <a:latin typeface="Arial" charset="0"/>
                <a:ea typeface="ＭＳ Ｐゴシック" charset="-128"/>
              </a:defRPr>
            </a:lvl3pPr>
            <a:lvl4pPr marL="1600200" indent="-228600">
              <a:spcBef>
                <a:spcPct val="30000"/>
              </a:spcBef>
              <a:defRPr sz="1200">
                <a:solidFill>
                  <a:schemeClr val="tx1"/>
                </a:solidFill>
                <a:latin typeface="Arial" charset="0"/>
                <a:ea typeface="ＭＳ Ｐゴシック" charset="-128"/>
              </a:defRPr>
            </a:lvl4pPr>
            <a:lvl5pPr marL="2057400" indent="-22860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740BC4FA-7511-FA4B-9D20-40A1055DA8E8}" type="slidenum">
              <a:rPr lang="en-GB" altLang="en-US"/>
              <a:pPr>
                <a:spcBef>
                  <a:spcPct val="0"/>
                </a:spcBef>
              </a:pPr>
              <a:t>85</a:t>
            </a:fld>
            <a:endParaRPr lang="en-GB" altLang="en-US"/>
          </a:p>
        </p:txBody>
      </p:sp>
      <p:sp>
        <p:nvSpPr>
          <p:cNvPr id="53250" name="Rectangle 2"/>
          <p:cNvSpPr>
            <a:spLocks noGrp="1" noRot="1" noChangeAspect="1" noChangeArrowheads="1" noTextEdit="1"/>
          </p:cNvSpPr>
          <p:nvPr>
            <p:ph type="sldImg"/>
          </p:nvPr>
        </p:nvSpPr>
        <p:spPr>
          <a:xfrm>
            <a:off x="-82550" y="157163"/>
            <a:ext cx="7035800" cy="3957637"/>
          </a:xfrm>
          <a:ln/>
        </p:spPr>
      </p:sp>
      <p:sp>
        <p:nvSpPr>
          <p:cNvPr id="53251"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ea typeface="ＭＳ Ｐゴシック" charset="-128"/>
              </a:rPr>
              <a:t>e.g. variation in mass of the car could be expected to be relatively large, so it</a:t>
            </a:r>
            <a:r>
              <a:rPr lang="ja-JP" altLang="en-GB">
                <a:ea typeface="ＭＳ Ｐゴシック" charset="-128"/>
              </a:rPr>
              <a:t>’</a:t>
            </a:r>
            <a:r>
              <a:rPr lang="en-GB" altLang="ja-JP">
                <a:ea typeface="ＭＳ Ｐゴシック" charset="-128"/>
              </a:rPr>
              <a:t>s anticipated impact on the stopping distance could be at least moderate.</a:t>
            </a:r>
          </a:p>
          <a:p>
            <a:r>
              <a:rPr lang="en-GB" altLang="en-US">
                <a:ea typeface="ＭＳ Ｐゴシック" charset="-128"/>
              </a:rPr>
              <a:t>variation in vehicle speed, although it has a strong influence on the stopping distance if it changes a lot, is likely to fluctuate only a little around its set value (e.g. 40mph +/-2), so it</a:t>
            </a:r>
            <a:r>
              <a:rPr lang="ja-JP" altLang="en-GB">
                <a:ea typeface="ＭＳ Ｐゴシック" charset="-128"/>
              </a:rPr>
              <a:t>’</a:t>
            </a:r>
            <a:r>
              <a:rPr lang="en-GB" altLang="ja-JP">
                <a:ea typeface="ＭＳ Ｐゴシック" charset="-128"/>
              </a:rPr>
              <a:t>s impact will be low, relative to variation in other noise factors.</a:t>
            </a:r>
            <a:br>
              <a:rPr lang="en-GB" altLang="ja-JP">
                <a:ea typeface="ＭＳ Ｐゴシック" charset="-128"/>
              </a:rPr>
            </a:br>
            <a:r>
              <a:rPr lang="en-GB" altLang="ja-JP">
                <a:ea typeface="ＭＳ Ｐゴシック" charset="-128"/>
              </a:rPr>
              <a:t>Some cars have cruise control, for example, which virtually eliminates this source of variation.</a:t>
            </a:r>
          </a:p>
          <a:p>
            <a:r>
              <a:rPr lang="en-GB" altLang="en-US">
                <a:ea typeface="ＭＳ Ｐゴシック" charset="-128"/>
              </a:rPr>
              <a:t>Road conditions have a wide and uncontrollable variation, and could have a significant impact on stopping distance.</a:t>
            </a:r>
            <a:endParaRPr lang="en-US" altLang="en-US">
              <a:ea typeface="ＭＳ Ｐゴシック" charset="-128"/>
            </a:endParaRPr>
          </a:p>
        </p:txBody>
      </p:sp>
    </p:spTree>
    <p:extLst>
      <p:ext uri="{BB962C8B-B14F-4D97-AF65-F5344CB8AC3E}">
        <p14:creationId xmlns:p14="http://schemas.microsoft.com/office/powerpoint/2010/main" val="361981210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87</a:t>
            </a:fld>
            <a:endParaRPr lang="en-GB"/>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40508808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80497D-1873-41D2-83B8-70CA552CD29C}" type="slidenum">
              <a:rPr lang="en-GB" smtClean="0"/>
              <a:t>88</a:t>
            </a:fld>
            <a:endParaRPr lang="en-GB"/>
          </a:p>
        </p:txBody>
      </p:sp>
    </p:spTree>
    <p:extLst>
      <p:ext uri="{BB962C8B-B14F-4D97-AF65-F5344CB8AC3E}">
        <p14:creationId xmlns:p14="http://schemas.microsoft.com/office/powerpoint/2010/main" val="329389924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36FD5CF-D97B-594E-AC92-A3A2FABC3DA6}"/>
              </a:ext>
            </a:extLst>
          </p:cNvPr>
          <p:cNvSpPr>
            <a:spLocks noGrp="1" noRot="1" noChangeAspect="1" noTextEdit="1"/>
          </p:cNvSpPr>
          <p:nvPr>
            <p:ph type="sldImg"/>
          </p:nvPr>
        </p:nvSpPr>
        <p:spPr>
          <a:xfrm>
            <a:off x="-557213" y="679450"/>
            <a:ext cx="7907338" cy="4448175"/>
          </a:xfrm>
          <a:ln/>
        </p:spPr>
      </p:sp>
      <p:sp>
        <p:nvSpPr>
          <p:cNvPr id="58371" name="Notes Placeholder 2">
            <a:extLst>
              <a:ext uri="{FF2B5EF4-FFF2-40B4-BE49-F238E27FC236}">
                <a16:creationId xmlns:a16="http://schemas.microsoft.com/office/drawing/2014/main" id="{79D28B24-1CF9-134E-B815-35AF15A9976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58372" name="Slide Number Placeholder 3">
            <a:extLst>
              <a:ext uri="{FF2B5EF4-FFF2-40B4-BE49-F238E27FC236}">
                <a16:creationId xmlns:a16="http://schemas.microsoft.com/office/drawing/2014/main" id="{FE266BE5-8EBD-684D-8603-75A496B430E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7054981-6D97-8A4B-A618-D99A57AB3962}" type="slidenum">
              <a:rPr lang="en-GB" altLang="en-US"/>
              <a:pPr eaLnBrk="1" hangingPunct="1"/>
              <a:t>90</a:t>
            </a:fld>
            <a:endParaRPr lang="en-GB" altLang="en-US"/>
          </a:p>
        </p:txBody>
      </p:sp>
    </p:spTree>
    <p:extLst>
      <p:ext uri="{BB962C8B-B14F-4D97-AF65-F5344CB8AC3E}">
        <p14:creationId xmlns:p14="http://schemas.microsoft.com/office/powerpoint/2010/main" val="146403666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89178C4-F4B8-EC48-AE90-461A6494C7E9}" type="slidenum">
              <a:rPr lang="en-GB"/>
              <a:pPr eaLnBrk="1" hangingPunct="1"/>
              <a:t>94</a:t>
            </a:fld>
            <a:endParaRPr lang="en-GB"/>
          </a:p>
        </p:txBody>
      </p:sp>
      <p:sp>
        <p:nvSpPr>
          <p:cNvPr id="54275" name="Rectangle 2"/>
          <p:cNvSpPr>
            <a:spLocks noGrp="1" noRot="1" noChangeAspect="1" noChangeArrowheads="1" noTextEdit="1"/>
          </p:cNvSpPr>
          <p:nvPr>
            <p:ph type="sldImg"/>
          </p:nvPr>
        </p:nvSpPr>
        <p:spPr>
          <a:xfrm>
            <a:off x="-82550" y="157163"/>
            <a:ext cx="7035800" cy="3957637"/>
          </a:xfrm>
          <a:ln/>
        </p:spPr>
      </p:sp>
      <p:sp>
        <p:nvSpPr>
          <p:cNvPr id="54276" name="Rectangle 3"/>
          <p:cNvSpPr>
            <a:spLocks noGrp="1" noChangeArrowheads="1"/>
          </p:cNvSpPr>
          <p:nvPr>
            <p:ph type="body" idx="1"/>
          </p:nvPr>
        </p:nvSpPr>
        <p:spPr>
          <a:xfrm>
            <a:off x="365125" y="4343400"/>
            <a:ext cx="6238875" cy="41148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3415403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8DC04-FC31-01E0-E703-EF52D9CF4FA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3AB7733-E208-2BB2-EDE9-C7703FAE36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D62F0BC-1AF4-C586-60BD-6B83931550C0}"/>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69C5109B-23CA-5755-6B36-711BAA748F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0432E4-4049-61A7-8DEC-5C7B907472BB}"/>
              </a:ext>
            </a:extLst>
          </p:cNvPr>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1654624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0228-CB2E-B219-B4D5-A9FEC628CF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B715C6-0FD7-3C97-9910-F6DB0F5746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E00790-1E37-C3B5-2769-A4793D16A17B}"/>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2E55F903-55EE-9066-652B-701EBB277E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D61487-9EE6-F408-43A1-CA72A839CD83}"/>
              </a:ext>
            </a:extLst>
          </p:cNvPr>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216210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7974E-3961-F2A5-2FF3-2D526C5055B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284F84-1413-6049-EDEF-E8228828DC1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CAE081-9D2D-DA57-BE3B-C075BC4D10D4}"/>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91152419-2A32-031F-DEAE-897B3D7A8E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41DBF8-50E0-405C-A4FB-6B2F984A9747}"/>
              </a:ext>
            </a:extLst>
          </p:cNvPr>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3180396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057D3-BDC1-D274-93CD-FAF6C7E4BB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A98F44-5518-A635-C4AB-470A5E5C5AD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F3DB53B-5216-7C6A-297F-39FD4FFB6FC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0F3CAAB-01CA-966A-EB36-50401E567000}"/>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5CBF0A37-1458-7351-362E-6C4476DBEF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67B8C6-9481-7264-815C-CB9B3CD63CBF}"/>
              </a:ext>
            </a:extLst>
          </p:cNvPr>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24754269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49694-F97D-276A-8C99-5184879DE7C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CC181F-9B3D-E658-62FA-1A127253D2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2360C5-4CA0-2477-1EA9-33AA9E6FDE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8B7C19F-CFD1-8B5F-8B80-619BAD408F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BFEA73C-7E40-C123-5E52-D1D3CF67E8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F1CE9ED-674D-503D-C0D6-0F689F314021}"/>
              </a:ext>
            </a:extLst>
          </p:cNvPr>
          <p:cNvSpPr>
            <a:spLocks noGrp="1"/>
          </p:cNvSpPr>
          <p:nvPr>
            <p:ph type="dt" sz="half" idx="10"/>
          </p:nvPr>
        </p:nvSpPr>
        <p:spPr/>
        <p:txBody>
          <a:bodyPr/>
          <a:lstStyle/>
          <a:p>
            <a:endParaRPr lang="en-GB"/>
          </a:p>
        </p:txBody>
      </p:sp>
      <p:sp>
        <p:nvSpPr>
          <p:cNvPr id="8" name="Footer Placeholder 7">
            <a:extLst>
              <a:ext uri="{FF2B5EF4-FFF2-40B4-BE49-F238E27FC236}">
                <a16:creationId xmlns:a16="http://schemas.microsoft.com/office/drawing/2014/main" id="{B06FD914-6BB3-DD66-4BEB-114C4FA638B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E286CC-3762-349B-925A-08E1B978237A}"/>
              </a:ext>
            </a:extLst>
          </p:cNvPr>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1968634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089EC-053D-D981-7CB0-5D607F2ECCA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765152-0C0D-2FA5-78DA-2CB4D8000AC1}"/>
              </a:ext>
            </a:extLst>
          </p:cNvPr>
          <p:cNvSpPr>
            <a:spLocks noGrp="1"/>
          </p:cNvSpPr>
          <p:nvPr>
            <p:ph type="dt" sz="half" idx="10"/>
          </p:nvPr>
        </p:nvSpPr>
        <p:spPr/>
        <p:txBody>
          <a:bodyPr/>
          <a:lstStyle/>
          <a:p>
            <a:endParaRPr lang="en-GB"/>
          </a:p>
        </p:txBody>
      </p:sp>
      <p:sp>
        <p:nvSpPr>
          <p:cNvPr id="4" name="Footer Placeholder 3">
            <a:extLst>
              <a:ext uri="{FF2B5EF4-FFF2-40B4-BE49-F238E27FC236}">
                <a16:creationId xmlns:a16="http://schemas.microsoft.com/office/drawing/2014/main" id="{DECAA589-C10A-39C3-F903-BFF26E8D50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C203BC-018D-8486-96A2-54695D65E0BF}"/>
              </a:ext>
            </a:extLst>
          </p:cNvPr>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2945858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8D5A17-F10C-1A10-1017-EDF63AF7866B}"/>
              </a:ext>
            </a:extLst>
          </p:cNvPr>
          <p:cNvSpPr>
            <a:spLocks noGrp="1"/>
          </p:cNvSpPr>
          <p:nvPr>
            <p:ph type="dt" sz="half" idx="10"/>
          </p:nvPr>
        </p:nvSpPr>
        <p:spPr/>
        <p:txBody>
          <a:bodyPr/>
          <a:lstStyle/>
          <a:p>
            <a:endParaRPr lang="en-GB"/>
          </a:p>
        </p:txBody>
      </p:sp>
      <p:sp>
        <p:nvSpPr>
          <p:cNvPr id="3" name="Footer Placeholder 2">
            <a:extLst>
              <a:ext uri="{FF2B5EF4-FFF2-40B4-BE49-F238E27FC236}">
                <a16:creationId xmlns:a16="http://schemas.microsoft.com/office/drawing/2014/main" id="{D4D8F19B-997B-0B4B-E9ED-C3A85F45CC2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67C5F4B-DC29-0917-A03C-681C02FA94F6}"/>
              </a:ext>
            </a:extLst>
          </p:cNvPr>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621499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92502-A340-DFB7-AD4A-AA0AAD1046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93776C-A0E0-2A8D-F7BD-368E58E20B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3BA07B-996A-5F45-C8FD-EAD09F761E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FAFB06-4509-AB07-47A5-747F49644DA0}"/>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F88D70C4-906A-6C01-7863-DFB11C8AA6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C6CD6D-99A2-8234-00CB-618A42E2528C}"/>
              </a:ext>
            </a:extLst>
          </p:cNvPr>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1190202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CC305-0D85-934A-8A18-4977B7663E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876844-6D52-7F37-E83B-A1EC2B3085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5888DF-1DD7-C250-215C-0E3884E8E2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55ADFF-6F03-29EF-2D1C-B03CA10FB99E}"/>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64B2C801-96A0-7D69-0AF7-CBF158637F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307BB2-9103-6312-3BB4-DBAE7D913DC9}"/>
              </a:ext>
            </a:extLst>
          </p:cNvPr>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19617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87E3F-F2FC-8801-04B1-FC4072A578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B5A30B-4743-D29B-421B-D9337518DD9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60452C-8BEF-1AA3-97B1-24DFAE84D97E}"/>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BC4CFEE9-C24E-0C39-7529-C4DF881A61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0C3577-2A39-47B0-22AF-F9E51D7B36C3}"/>
              </a:ext>
            </a:extLst>
          </p:cNvPr>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327079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DC7940-8DAB-F07E-ABA6-B5B0A2329F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627014-AB23-CA2F-31E3-BCE020B14B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63E251-3E7D-4547-3250-336529089A80}"/>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9D284415-F1F4-9EB6-7D7B-EBA1C158E1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515B15-BD7A-6566-F31A-10A5EB854CCC}"/>
              </a:ext>
            </a:extLst>
          </p:cNvPr>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35699142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solidFill>
                <a:schemeClr val="tx2"/>
              </a:solidFill>
            </a:endParaRPr>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a:t>Title line 1</a:t>
            </a:r>
            <a:br>
              <a:rPr lang="en-US"/>
            </a:br>
            <a:r>
              <a:rPr lang="en-US"/>
              <a:t>Title line 2</a:t>
            </a:r>
            <a:br>
              <a:rPr lang="en-US"/>
            </a:br>
            <a:r>
              <a:rPr lang="en-US"/>
              <a:t>Title line 3</a:t>
            </a:r>
            <a:br>
              <a:rPr lang="en-US"/>
            </a:br>
            <a:endParaRPr lang="en-AU"/>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5" name="Text Placeholder 7"/>
          <p:cNvSpPr>
            <a:spLocks noGrp="1"/>
          </p:cNvSpPr>
          <p:nvPr>
            <p:ph type="body" sz="quarter" idx="13"/>
          </p:nvPr>
        </p:nvSpPr>
        <p:spPr>
          <a:xfrm>
            <a:off x="7200001" y="4392000"/>
            <a:ext cx="4416000" cy="1440394"/>
          </a:xfrm>
          <a:prstGeom prst="rect">
            <a:avLst/>
          </a:prstGeom>
        </p:spPr>
        <p:txBody>
          <a:bodyPr wrap="square"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483953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a:t>Title line 1</a:t>
            </a:r>
            <a:br>
              <a:rPr lang="en-US"/>
            </a:br>
            <a:r>
              <a:rPr lang="en-US"/>
              <a:t>Title line 2</a:t>
            </a:r>
            <a:endParaRPr lang="en-AU"/>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a:t>Enter text here</a:t>
            </a:r>
            <a:endParaRPr lang="en-AU"/>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a:t>Enter text here</a:t>
            </a:r>
            <a:endParaRPr lang="en-AU"/>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683392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p>
        </p:txBody>
      </p:sp>
    </p:spTree>
    <p:extLst>
      <p:ext uri="{BB962C8B-B14F-4D97-AF65-F5344CB8AC3E}">
        <p14:creationId xmlns:p14="http://schemas.microsoft.com/office/powerpoint/2010/main" val="3067386811"/>
      </p:ext>
    </p:extLst>
  </p:cSld>
  <p:clrMapOvr>
    <a:masterClrMapping/>
  </p:clrMapOvr>
  <p:transition>
    <p:wipe dir="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a:p>
        </p:txBody>
      </p:sp>
      <p:sp>
        <p:nvSpPr>
          <p:cNvPr id="12" name="Text Placeholder 7"/>
          <p:cNvSpPr>
            <a:spLocks noGrp="1"/>
          </p:cNvSpPr>
          <p:nvPr>
            <p:ph type="body" sz="quarter" idx="15"/>
          </p:nvPr>
        </p:nvSpPr>
        <p:spPr>
          <a:xfrm>
            <a:off x="576000" y="1612490"/>
            <a:ext cx="11010600" cy="4440176"/>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br>
              <a:rPr lang="en-US"/>
            </a:br>
            <a:r>
              <a:rPr lang="en-US"/>
              <a:t>Title line 2</a:t>
            </a:r>
            <a:endParaRPr lang="en-AU"/>
          </a:p>
        </p:txBody>
      </p:sp>
    </p:spTree>
    <p:extLst>
      <p:ext uri="{BB962C8B-B14F-4D97-AF65-F5344CB8AC3E}">
        <p14:creationId xmlns:p14="http://schemas.microsoft.com/office/powerpoint/2010/main" val="32327152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Content and Tex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76767" y="1152529"/>
            <a:ext cx="5632451" cy="5199063"/>
          </a:xfrm>
        </p:spPr>
        <p:txBody>
          <a:bodyPr/>
          <a:lstStyle>
            <a:lvl1pPr marL="342900" indent="-342900">
              <a:buFont typeface="Arial" charset="0"/>
              <a:buChar char="•"/>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12425" y="1152529"/>
            <a:ext cx="5632449" cy="5199063"/>
          </a:xfrm>
        </p:spPr>
        <p:txBody>
          <a:bodyPr/>
          <a:lstStyle>
            <a:lvl1pPr marL="342900" indent="-342900">
              <a:buFont typeface="Arial" charset="0"/>
              <a:buChar char="•"/>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1">
            <a:extLst>
              <a:ext uri="{FF2B5EF4-FFF2-40B4-BE49-F238E27FC236}">
                <a16:creationId xmlns:a16="http://schemas.microsoft.com/office/drawing/2014/main" id="{6DF8963E-087E-7143-BB8E-40EC80A09FBA}"/>
              </a:ext>
            </a:extLst>
          </p:cNvPr>
          <p:cNvSpPr>
            <a:spLocks noGrp="1"/>
          </p:cNvSpPr>
          <p:nvPr>
            <p:ph type="title" hasCustomPrompt="1"/>
          </p:nvPr>
        </p:nvSpPr>
        <p:spPr>
          <a:xfrm>
            <a:off x="376767" y="333144"/>
            <a:ext cx="11459471" cy="664797"/>
          </a:xfrm>
          <a:prstGeom prst="rect">
            <a:avLst/>
          </a:prstGeom>
        </p:spPr>
        <p:txBody>
          <a:bodyPr lIns="0" tIns="0" rIns="0" bIns="0" anchor="t" anchorCtr="0">
            <a:noAutofit/>
          </a:bodyPr>
          <a:lstStyle/>
          <a:p>
            <a:br>
              <a:rPr lang="en-US"/>
            </a:br>
            <a:r>
              <a:rPr lang="en-US"/>
              <a:t>Title line 2</a:t>
            </a:r>
            <a:endParaRPr lang="en-AU"/>
          </a:p>
        </p:txBody>
      </p:sp>
    </p:spTree>
    <p:extLst>
      <p:ext uri="{BB962C8B-B14F-4D97-AF65-F5344CB8AC3E}">
        <p14:creationId xmlns:p14="http://schemas.microsoft.com/office/powerpoint/2010/main" val="35581298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a:t>Title line 1</a:t>
            </a:r>
            <a:br>
              <a:rPr lang="en-US"/>
            </a:br>
            <a:endParaRPr lang="en-AU"/>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a:p>
        </p:txBody>
      </p:sp>
      <p:sp>
        <p:nvSpPr>
          <p:cNvPr id="13" name="Text Placeholder 7"/>
          <p:cNvSpPr>
            <a:spLocks noGrp="1"/>
          </p:cNvSpPr>
          <p:nvPr>
            <p:ph type="body" sz="quarter" idx="16"/>
          </p:nvPr>
        </p:nvSpPr>
        <p:spPr>
          <a:xfrm>
            <a:off x="6393600" y="1693606"/>
            <a:ext cx="5193000" cy="435906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7"/>
          <p:cNvSpPr>
            <a:spLocks noGrp="1"/>
          </p:cNvSpPr>
          <p:nvPr>
            <p:ph type="body" sz="quarter" idx="17"/>
          </p:nvPr>
        </p:nvSpPr>
        <p:spPr>
          <a:xfrm>
            <a:off x="576000" y="1693606"/>
            <a:ext cx="5193000" cy="435906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97334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a:t>Title line 1</a:t>
            </a:r>
            <a:br>
              <a:rPr lang="en-US"/>
            </a:br>
            <a:endParaRPr lang="en-AU"/>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a:p>
        </p:txBody>
      </p:sp>
      <p:sp>
        <p:nvSpPr>
          <p:cNvPr id="13" name="Text Placeholder 7"/>
          <p:cNvSpPr>
            <a:spLocks noGrp="1"/>
          </p:cNvSpPr>
          <p:nvPr>
            <p:ph type="body" sz="quarter" idx="16"/>
          </p:nvPr>
        </p:nvSpPr>
        <p:spPr>
          <a:xfrm>
            <a:off x="6393600" y="1693606"/>
            <a:ext cx="5193000" cy="435906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7"/>
          <p:cNvSpPr>
            <a:spLocks noGrp="1"/>
          </p:cNvSpPr>
          <p:nvPr>
            <p:ph type="body" sz="quarter" idx="17"/>
          </p:nvPr>
        </p:nvSpPr>
        <p:spPr>
          <a:xfrm>
            <a:off x="576000" y="1693606"/>
            <a:ext cx="5193000" cy="435906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260008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A1B7C69B-9D7C-D44E-9854-BCC2AA32EBC7}"/>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16264303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DF1B4-3786-69F9-6798-B5090CBDD2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CC4980-BACB-EE85-6057-81731A3885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FCA02A-2CB2-5231-6907-1BDDE7F3ACE5}"/>
              </a:ext>
            </a:extLst>
          </p:cNvPr>
          <p:cNvSpPr>
            <a:spLocks noGrp="1"/>
          </p:cNvSpPr>
          <p:nvPr>
            <p:ph type="dt" sz="half" idx="10"/>
          </p:nvPr>
        </p:nvSpPr>
        <p:spPr/>
        <p:txBody>
          <a:bodyPr/>
          <a:lstStyle/>
          <a:p>
            <a:fld id="{24801B9B-2880-48CB-909A-BF8076AF8C34}" type="datetimeFigureOut">
              <a:rPr lang="en-GB" smtClean="0"/>
              <a:t>16/09/2026</a:t>
            </a:fld>
            <a:endParaRPr lang="en-GB"/>
          </a:p>
        </p:txBody>
      </p:sp>
      <p:sp>
        <p:nvSpPr>
          <p:cNvPr id="5" name="Footer Placeholder 4">
            <a:extLst>
              <a:ext uri="{FF2B5EF4-FFF2-40B4-BE49-F238E27FC236}">
                <a16:creationId xmlns:a16="http://schemas.microsoft.com/office/drawing/2014/main" id="{DE68627E-1018-1DFF-712D-809DD4CFB7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1A1269-1D05-37D6-6F07-859D73C027A7}"/>
              </a:ext>
            </a:extLst>
          </p:cNvPr>
          <p:cNvSpPr>
            <a:spLocks noGrp="1"/>
          </p:cNvSpPr>
          <p:nvPr>
            <p:ph type="sldNum" sz="quarter" idx="12"/>
          </p:nvPr>
        </p:nvSpPr>
        <p:spPr/>
        <p:txBody>
          <a:bodyPr/>
          <a:lstStyle/>
          <a:p>
            <a:fld id="{6A4E6C43-011F-466E-B123-F4A4E3BF7BFF}" type="slidenum">
              <a:rPr lang="en-GB" smtClean="0"/>
              <a:t>‹#›</a:t>
            </a:fld>
            <a:endParaRPr lang="en-GB"/>
          </a:p>
        </p:txBody>
      </p:sp>
    </p:spTree>
    <p:extLst>
      <p:ext uri="{BB962C8B-B14F-4D97-AF65-F5344CB8AC3E}">
        <p14:creationId xmlns:p14="http://schemas.microsoft.com/office/powerpoint/2010/main" val="25174867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158C3-4E48-29F6-A6BB-DB1A81CCE7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3E9B4F-6DE4-E0FB-5D7F-CEA1CEE919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B55D9F-269D-35BE-E4CB-78117D9C78A0}"/>
              </a:ext>
            </a:extLst>
          </p:cNvPr>
          <p:cNvSpPr>
            <a:spLocks noGrp="1"/>
          </p:cNvSpPr>
          <p:nvPr>
            <p:ph type="dt" sz="half" idx="10"/>
          </p:nvPr>
        </p:nvSpPr>
        <p:spPr/>
        <p:txBody>
          <a:bodyPr/>
          <a:lstStyle/>
          <a:p>
            <a:fld id="{24801B9B-2880-48CB-909A-BF8076AF8C34}" type="datetimeFigureOut">
              <a:rPr lang="en-GB" smtClean="0"/>
              <a:t>16/09/2026</a:t>
            </a:fld>
            <a:endParaRPr lang="en-GB"/>
          </a:p>
        </p:txBody>
      </p:sp>
      <p:sp>
        <p:nvSpPr>
          <p:cNvPr id="5" name="Footer Placeholder 4">
            <a:extLst>
              <a:ext uri="{FF2B5EF4-FFF2-40B4-BE49-F238E27FC236}">
                <a16:creationId xmlns:a16="http://schemas.microsoft.com/office/drawing/2014/main" id="{0D0E0269-BAE4-0072-F66F-D24F193241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AA3818-22F4-9964-38FD-577A0B442C50}"/>
              </a:ext>
            </a:extLst>
          </p:cNvPr>
          <p:cNvSpPr>
            <a:spLocks noGrp="1"/>
          </p:cNvSpPr>
          <p:nvPr>
            <p:ph type="sldNum" sz="quarter" idx="12"/>
          </p:nvPr>
        </p:nvSpPr>
        <p:spPr/>
        <p:txBody>
          <a:bodyPr/>
          <a:lstStyle/>
          <a:p>
            <a:fld id="{6A4E6C43-011F-466E-B123-F4A4E3BF7BFF}" type="slidenum">
              <a:rPr lang="en-GB" smtClean="0"/>
              <a:t>‹#›</a:t>
            </a:fld>
            <a:endParaRPr lang="en-GB"/>
          </a:p>
        </p:txBody>
      </p:sp>
    </p:spTree>
    <p:extLst>
      <p:ext uri="{BB962C8B-B14F-4D97-AF65-F5344CB8AC3E}">
        <p14:creationId xmlns:p14="http://schemas.microsoft.com/office/powerpoint/2010/main" val="19230480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089EC-053D-D981-7CB0-5D607F2ECCA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765152-0C0D-2FA5-78DA-2CB4D8000AC1}"/>
              </a:ext>
            </a:extLst>
          </p:cNvPr>
          <p:cNvSpPr>
            <a:spLocks noGrp="1"/>
          </p:cNvSpPr>
          <p:nvPr>
            <p:ph type="dt" sz="half" idx="10"/>
          </p:nvPr>
        </p:nvSpPr>
        <p:spPr/>
        <p:txBody>
          <a:bodyPr/>
          <a:lstStyle/>
          <a:p>
            <a:endParaRPr lang="en-GB"/>
          </a:p>
        </p:txBody>
      </p:sp>
      <p:sp>
        <p:nvSpPr>
          <p:cNvPr id="4" name="Footer Placeholder 3">
            <a:extLst>
              <a:ext uri="{FF2B5EF4-FFF2-40B4-BE49-F238E27FC236}">
                <a16:creationId xmlns:a16="http://schemas.microsoft.com/office/drawing/2014/main" id="{DECAA589-C10A-39C3-F903-BFF26E8D50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C203BC-018D-8486-96A2-54695D65E0BF}"/>
              </a:ext>
            </a:extLst>
          </p:cNvPr>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3437605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12C52D-257A-ED92-98CA-F6EBD67FACC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8BCAC5-30DD-BCF4-BA39-40D4902D6ED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B6BEA3-01EE-6C62-9809-E80FB8A975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a:extLst>
              <a:ext uri="{FF2B5EF4-FFF2-40B4-BE49-F238E27FC236}">
                <a16:creationId xmlns:a16="http://schemas.microsoft.com/office/drawing/2014/main" id="{B9834B53-C2D7-C55C-FCAE-37B4AE5268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E19C9FF-7518-2D76-F369-517E1956BF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845CCD-B5D4-4F7E-9948-983A74DB3D6C}" type="slidenum">
              <a:rPr lang="en-GB" smtClean="0"/>
              <a:t>‹#›</a:t>
            </a:fld>
            <a:endParaRPr lang="en-GB"/>
          </a:p>
        </p:txBody>
      </p:sp>
    </p:spTree>
    <p:extLst>
      <p:ext uri="{BB962C8B-B14F-4D97-AF65-F5344CB8AC3E}">
        <p14:creationId xmlns:p14="http://schemas.microsoft.com/office/powerpoint/2010/main" val="185135915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 id="2147483726" r:id="rId18"/>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gray">
      <p:bgPr>
        <a:solidFill>
          <a:schemeClr val="bg2"/>
        </a:solidFill>
        <a:effectLst/>
      </p:bgPr>
    </p:bg>
    <p:spTree>
      <p:nvGrpSpPr>
        <p:cNvPr id="1" name=""/>
        <p:cNvGrpSpPr/>
        <p:nvPr/>
      </p:nvGrpSpPr>
      <p:grpSpPr>
        <a:xfrm>
          <a:off x="0" y="0"/>
          <a:ext cx="0" cy="0"/>
          <a:chOff x="0" y="0"/>
          <a:chExt cx="0" cy="0"/>
        </a:xfrm>
      </p:grpSpPr>
      <p:sp>
        <p:nvSpPr>
          <p:cNvPr id="13" name="Rectangle 12"/>
          <p:cNvSpPr/>
          <p:nvPr/>
        </p:nvSpPr>
        <p:spPr>
          <a:xfrm>
            <a:off x="0" y="6084000"/>
            <a:ext cx="12192000" cy="774000"/>
          </a:xfrm>
          <a:prstGeom prst="rect">
            <a:avLst/>
          </a:prstGeom>
          <a:solidFill>
            <a:schemeClr val="bg2"/>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0" name="Rectangle 9"/>
          <p:cNvSpPr/>
          <p:nvPr/>
        </p:nvSpPr>
        <p:spPr>
          <a:xfrm>
            <a:off x="0" y="6286334"/>
            <a:ext cx="12192000" cy="369332"/>
          </a:xfrm>
          <a:prstGeom prst="rect">
            <a:avLst/>
          </a:prstGeom>
          <a:solidFill>
            <a:schemeClr val="bg2"/>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spAutoFit/>
          </a:bodyPr>
          <a:lstStyle/>
          <a:p>
            <a:pPr algn="ctr"/>
            <a:endParaRPr lang="en-AU" sz="1800" dirty="0"/>
          </a:p>
        </p:txBody>
      </p:sp>
      <p:sp>
        <p:nvSpPr>
          <p:cNvPr id="3" name="Text Placeholder 2"/>
          <p:cNvSpPr>
            <a:spLocks noGrp="1"/>
          </p:cNvSpPr>
          <p:nvPr>
            <p:ph type="body" idx="1"/>
          </p:nvPr>
        </p:nvSpPr>
        <p:spPr bwMode="gray">
          <a:xfrm>
            <a:off x="576000" y="1825625"/>
            <a:ext cx="11041477" cy="1415772"/>
          </a:xfrm>
          <a:prstGeom prst="rect">
            <a:avLst/>
          </a:prstGeom>
        </p:spPr>
        <p:txBody>
          <a:bodyPr vert="horz" lIns="0" tIns="0" rIns="0" bIns="0" rtlCol="0">
            <a:spAutoFit/>
          </a:bodyPr>
          <a:lstStyle/>
          <a:p>
            <a:pPr lvl="0"/>
            <a:r>
              <a:rPr lang="en-US" dirty="0"/>
              <a:t>Click to edit Master text styles</a:t>
            </a:r>
          </a:p>
          <a:p>
            <a:pPr lvl="1"/>
            <a:endParaRPr lang="en-US" dirty="0"/>
          </a:p>
          <a:p>
            <a:pPr lvl="2"/>
            <a:endParaRPr lang="en-US" dirty="0"/>
          </a:p>
          <a:p>
            <a:pPr lvl="3"/>
            <a:endParaRPr lang="en-US" dirty="0"/>
          </a:p>
          <a:p>
            <a:pPr lvl="4"/>
            <a:endParaRPr lang="en-US" dirty="0"/>
          </a:p>
        </p:txBody>
      </p:sp>
      <p:sp>
        <p:nvSpPr>
          <p:cNvPr id="7" name="Text Placeholder 5"/>
          <p:cNvSpPr txBox="1">
            <a:spLocks/>
          </p:cNvSpPr>
          <p:nvPr/>
        </p:nvSpPr>
        <p:spPr>
          <a:xfrm>
            <a:off x="576000" y="6390433"/>
            <a:ext cx="8688000" cy="135935"/>
          </a:xfrm>
          <a:prstGeom prst="rect">
            <a:avLst/>
          </a:prstGeom>
          <a:solidFill>
            <a:schemeClr val="bg2"/>
          </a:solidFill>
          <a:ln>
            <a:solidFill>
              <a:schemeClr val="bg2">
                <a:alpha val="0"/>
              </a:schemeClr>
            </a:solidFill>
          </a:ln>
        </p:spPr>
        <p:txBody>
          <a:bodyPr lIns="0" tIns="0"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3084" rtl="0" eaLnBrk="1" fontAlgn="auto" latinLnBrk="0" hangingPunct="1">
              <a:lnSpc>
                <a:spcPts val="704"/>
              </a:lnSpc>
              <a:spcBef>
                <a:spcPts val="0"/>
              </a:spcBef>
              <a:spcAft>
                <a:spcPts val="0"/>
              </a:spcAft>
              <a:buClrTx/>
              <a:buSzTx/>
              <a:buFont typeface="Arial" panose="020B0604020202020204" pitchFamily="34" charset="0"/>
              <a:buNone/>
              <a:tabLst/>
              <a:defRPr/>
            </a:pPr>
            <a:endParaRPr lang="en-GB" sz="600" kern="0" dirty="0">
              <a:solidFill>
                <a:srgbClr val="666666"/>
              </a:solidFill>
              <a:cs typeface="Arial"/>
            </a:endParaRPr>
          </a:p>
        </p:txBody>
      </p:sp>
      <p:sp>
        <p:nvSpPr>
          <p:cNvPr id="6" name="Slide Number Placeholder 5"/>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063475933"/>
      </p:ext>
    </p:extLst>
  </p:cSld>
  <p:clrMap bg1="lt1" tx1="dk1" bg2="lt2" tx2="dk2" accent1="accent1" accent2="accent2" accent3="accent3" accent4="accent4" accent5="accent5" accent6="accent6" hlink="hlink" folHlink="folHlink"/>
  <p:sldLayoutIdLst>
    <p:sldLayoutId id="2147483738" r:id="rId1"/>
  </p:sldLayoutIdLst>
  <p:hf hdr="0" ftr="0" dt="0"/>
  <p:txStyles>
    <p:titleStyle>
      <a:lvl1pPr algn="l" defTabSz="1073084" rtl="0" eaLnBrk="1" latinLnBrk="0" hangingPunct="1">
        <a:lnSpc>
          <a:spcPct val="90000"/>
        </a:lnSpc>
        <a:spcBef>
          <a:spcPct val="0"/>
        </a:spcBef>
        <a:buNone/>
        <a:defRPr sz="2400" kern="1200">
          <a:solidFill>
            <a:schemeClr val="tx2"/>
          </a:solidFill>
          <a:latin typeface="+mj-lt"/>
          <a:ea typeface="+mj-ea"/>
          <a:cs typeface="+mj-cs"/>
        </a:defRPr>
      </a:lvl1pPr>
    </p:titleStyle>
    <p:body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p:bodyStyle>
    <p:otherStyle>
      <a:defPPr>
        <a:defRPr lang="en-US"/>
      </a:defPPr>
      <a:lvl1pPr marL="0" algn="l" defTabSz="1073084" rtl="0" eaLnBrk="1" latinLnBrk="0" hangingPunct="1">
        <a:defRPr sz="2112" kern="1200">
          <a:solidFill>
            <a:schemeClr val="tx1"/>
          </a:solidFill>
          <a:latin typeface="+mn-lt"/>
          <a:ea typeface="+mn-ea"/>
          <a:cs typeface="+mn-cs"/>
        </a:defRPr>
      </a:lvl1pPr>
      <a:lvl2pPr marL="536542" algn="l" defTabSz="1073084" rtl="0" eaLnBrk="1" latinLnBrk="0" hangingPunct="1">
        <a:defRPr sz="2112" kern="1200">
          <a:solidFill>
            <a:schemeClr val="tx1"/>
          </a:solidFill>
          <a:latin typeface="+mn-lt"/>
          <a:ea typeface="+mn-ea"/>
          <a:cs typeface="+mn-cs"/>
        </a:defRPr>
      </a:lvl2pPr>
      <a:lvl3pPr marL="1073084" algn="l" defTabSz="1073084" rtl="0" eaLnBrk="1" latinLnBrk="0" hangingPunct="1">
        <a:defRPr sz="2112" kern="1200">
          <a:solidFill>
            <a:schemeClr val="tx1"/>
          </a:solidFill>
          <a:latin typeface="+mn-lt"/>
          <a:ea typeface="+mn-ea"/>
          <a:cs typeface="+mn-cs"/>
        </a:defRPr>
      </a:lvl3pPr>
      <a:lvl4pPr marL="1609626" algn="l" defTabSz="1073084" rtl="0" eaLnBrk="1" latinLnBrk="0" hangingPunct="1">
        <a:defRPr sz="2112" kern="1200">
          <a:solidFill>
            <a:schemeClr val="tx1"/>
          </a:solidFill>
          <a:latin typeface="+mn-lt"/>
          <a:ea typeface="+mn-ea"/>
          <a:cs typeface="+mn-cs"/>
        </a:defRPr>
      </a:lvl4pPr>
      <a:lvl5pPr marL="2146168" algn="l" defTabSz="1073084" rtl="0" eaLnBrk="1" latinLnBrk="0" hangingPunct="1">
        <a:defRPr sz="2112" kern="1200">
          <a:solidFill>
            <a:schemeClr val="tx1"/>
          </a:solidFill>
          <a:latin typeface="+mn-lt"/>
          <a:ea typeface="+mn-ea"/>
          <a:cs typeface="+mn-cs"/>
        </a:defRPr>
      </a:lvl5pPr>
      <a:lvl6pPr marL="2682710" algn="l" defTabSz="1073084" rtl="0" eaLnBrk="1" latinLnBrk="0" hangingPunct="1">
        <a:defRPr sz="2112" kern="1200">
          <a:solidFill>
            <a:schemeClr val="tx1"/>
          </a:solidFill>
          <a:latin typeface="+mn-lt"/>
          <a:ea typeface="+mn-ea"/>
          <a:cs typeface="+mn-cs"/>
        </a:defRPr>
      </a:lvl6pPr>
      <a:lvl7pPr marL="3219252" algn="l" defTabSz="1073084" rtl="0" eaLnBrk="1" latinLnBrk="0" hangingPunct="1">
        <a:defRPr sz="2112" kern="1200">
          <a:solidFill>
            <a:schemeClr val="tx1"/>
          </a:solidFill>
          <a:latin typeface="+mn-lt"/>
          <a:ea typeface="+mn-ea"/>
          <a:cs typeface="+mn-cs"/>
        </a:defRPr>
      </a:lvl7pPr>
      <a:lvl8pPr marL="3755794" algn="l" defTabSz="1073084" rtl="0" eaLnBrk="1" latinLnBrk="0" hangingPunct="1">
        <a:defRPr sz="2112" kern="1200">
          <a:solidFill>
            <a:schemeClr val="tx1"/>
          </a:solidFill>
          <a:latin typeface="+mn-lt"/>
          <a:ea typeface="+mn-ea"/>
          <a:cs typeface="+mn-cs"/>
        </a:defRPr>
      </a:lvl8pPr>
      <a:lvl9pPr marL="4292336" algn="l" defTabSz="1073084" rtl="0" eaLnBrk="1" latinLnBrk="0" hangingPunct="1">
        <a:defRPr sz="2112"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732B46-25A9-98CB-7997-DA620060FB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A31716-D632-6CA6-7C2F-E6FD35D5445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F39C4A-81BB-11DC-7CB5-C6293C1D41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4801B9B-2880-48CB-909A-BF8076AF8C34}" type="datetimeFigureOut">
              <a:rPr lang="en-GB" smtClean="0"/>
              <a:t>16/09/2026</a:t>
            </a:fld>
            <a:endParaRPr lang="en-GB"/>
          </a:p>
        </p:txBody>
      </p:sp>
      <p:sp>
        <p:nvSpPr>
          <p:cNvPr id="5" name="Footer Placeholder 4">
            <a:extLst>
              <a:ext uri="{FF2B5EF4-FFF2-40B4-BE49-F238E27FC236}">
                <a16:creationId xmlns:a16="http://schemas.microsoft.com/office/drawing/2014/main" id="{3616B7BD-835A-BCB4-0AD5-6367633BCC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5FE6930-F3F2-CD32-3F84-8FF91BA572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A4E6C43-011F-466E-B123-F4A4E3BF7BFF}" type="slidenum">
              <a:rPr lang="en-GB" smtClean="0"/>
              <a:t>‹#›</a:t>
            </a:fld>
            <a:endParaRPr lang="en-GB"/>
          </a:p>
        </p:txBody>
      </p:sp>
    </p:spTree>
    <p:extLst>
      <p:ext uri="{BB962C8B-B14F-4D97-AF65-F5344CB8AC3E}">
        <p14:creationId xmlns:p14="http://schemas.microsoft.com/office/powerpoint/2010/main" val="1972832700"/>
      </p:ext>
    </p:extLst>
  </p:cSld>
  <p:clrMap bg1="lt1" tx1="dk1" bg2="lt2" tx2="dk2" accent1="accent1" accent2="accent2" accent3="accent3" accent4="accent4" accent5="accent5" accent6="accent6" hlink="hlink" folHlink="folHlink"/>
  <p:sldLayoutIdLst>
    <p:sldLayoutId id="2147483650" r:id="rId1"/>
    <p:sldLayoutId id="2147483649"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emf"/><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emf"/><Relationship Id="rId1" Type="http://schemas.openxmlformats.org/officeDocument/2006/relationships/slideLayout" Target="../slideLayouts/slideLayout14.xml"/><Relationship Id="rId4" Type="http://schemas.openxmlformats.org/officeDocument/2006/relationships/image" Target="../media/image12.jpeg"/></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2.xml"/></Relationships>
</file>

<file path=ppt/slides/_rels/slide3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16.xml"/><Relationship Id="rId1" Type="http://schemas.openxmlformats.org/officeDocument/2006/relationships/slideLayout" Target="../slideLayouts/slideLayout17.xml"/><Relationship Id="rId5" Type="http://schemas.openxmlformats.org/officeDocument/2006/relationships/image" Target="../media/image20.emf"/><Relationship Id="rId4" Type="http://schemas.openxmlformats.org/officeDocument/2006/relationships/image" Target="../media/image19.emf"/></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2.xml"/><Relationship Id="rId1" Type="http://schemas.openxmlformats.org/officeDocument/2006/relationships/slideLayout" Target="../slideLayouts/slideLayout17.xml"/></Relationships>
</file>

<file path=ppt/slides/_rels/slide48.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9.emf"/><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1.wmf"/><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8" Type="http://schemas.openxmlformats.org/officeDocument/2006/relationships/image" Target="../media/image39.emf"/><Relationship Id="rId3" Type="http://schemas.openxmlformats.org/officeDocument/2006/relationships/image" Target="../media/image34.emf"/><Relationship Id="rId7" Type="http://schemas.openxmlformats.org/officeDocument/2006/relationships/image" Target="../media/image38.emf"/><Relationship Id="rId2" Type="http://schemas.openxmlformats.org/officeDocument/2006/relationships/image" Target="../media/image33.emf"/><Relationship Id="rId1" Type="http://schemas.openxmlformats.org/officeDocument/2006/relationships/slideLayout" Target="../slideLayouts/slideLayout6.xml"/><Relationship Id="rId6" Type="http://schemas.openxmlformats.org/officeDocument/2006/relationships/image" Target="../media/image37.emf"/><Relationship Id="rId5" Type="http://schemas.openxmlformats.org/officeDocument/2006/relationships/image" Target="../media/image36.emf"/><Relationship Id="rId4" Type="http://schemas.openxmlformats.org/officeDocument/2006/relationships/image" Target="../media/image35.emf"/></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29.xml"/><Relationship Id="rId1" Type="http://schemas.openxmlformats.org/officeDocument/2006/relationships/slideLayout" Target="../slideLayouts/slideLayout18.xml"/><Relationship Id="rId5" Type="http://schemas.openxmlformats.org/officeDocument/2006/relationships/image" Target="../media/image20.emf"/><Relationship Id="rId4" Type="http://schemas.openxmlformats.org/officeDocument/2006/relationships/image" Target="../media/image19.emf"/></Relationships>
</file>

<file path=ppt/slides/_rels/slide60.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18.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3.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oleObject" Target="../embeddings/oleObject1.bin"/><Relationship Id="rId1" Type="http://schemas.openxmlformats.org/officeDocument/2006/relationships/slideLayout" Target="../slideLayouts/slideLayout14.xml"/></Relationships>
</file>

<file path=ppt/slides/_rels/slide7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4.xml"/></Relationships>
</file>

<file path=ppt/slides/_rels/slide7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7.xml"/><Relationship Id="rId1" Type="http://schemas.openxmlformats.org/officeDocument/2006/relationships/slideLayout" Target="../slideLayouts/slideLayout17.xml"/></Relationships>
</file>

<file path=ppt/slides/_rels/slide7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8.xml"/><Relationship Id="rId1" Type="http://schemas.openxmlformats.org/officeDocument/2006/relationships/slideLayout" Target="../slideLayouts/slideLayout18.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notesSlide" Target="../notesSlides/notesSlide39.xml"/><Relationship Id="rId1" Type="http://schemas.openxmlformats.org/officeDocument/2006/relationships/slideLayout" Target="../slideLayouts/slideLayout18.xml"/><Relationship Id="rId4" Type="http://schemas.openxmlformats.org/officeDocument/2006/relationships/image" Target="../media/image44.png"/></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1.xml"/><Relationship Id="rId1" Type="http://schemas.openxmlformats.org/officeDocument/2006/relationships/slideLayout" Target="../slideLayouts/slideLayout18.xml"/></Relationships>
</file>

<file path=ppt/slides/_rels/slide85.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89.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image" Target="../media/image49.png"/><Relationship Id="rId1" Type="http://schemas.openxmlformats.org/officeDocument/2006/relationships/slideLayout" Target="../slideLayouts/slideLayout14.xml"/><Relationship Id="rId4" Type="http://schemas.openxmlformats.org/officeDocument/2006/relationships/image" Target="../media/image51.png"/></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8.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AB4D7-956C-AC79-DC08-FEF11BA76397}"/>
              </a:ext>
            </a:extLst>
          </p:cNvPr>
          <p:cNvSpPr>
            <a:spLocks noGrp="1"/>
          </p:cNvSpPr>
          <p:nvPr>
            <p:ph type="ctrTitle"/>
          </p:nvPr>
        </p:nvSpPr>
        <p:spPr>
          <a:xfrm>
            <a:off x="1154955" y="1447800"/>
            <a:ext cx="8825658" cy="861421"/>
          </a:xfrm>
        </p:spPr>
        <p:txBody>
          <a:bodyPr>
            <a:normAutofit fontScale="90000"/>
          </a:bodyPr>
          <a:lstStyle/>
          <a:p>
            <a:r>
              <a:rPr lang="en-GB"/>
              <a:t>Subsystem Design</a:t>
            </a:r>
          </a:p>
        </p:txBody>
      </p:sp>
      <p:sp>
        <p:nvSpPr>
          <p:cNvPr id="3" name="Subtitle 2">
            <a:extLst>
              <a:ext uri="{FF2B5EF4-FFF2-40B4-BE49-F238E27FC236}">
                <a16:creationId xmlns:a16="http://schemas.microsoft.com/office/drawing/2014/main" id="{522B1E48-11CD-08A5-81A6-DCDBB49133A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452470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0" y="3152654"/>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endParaRPr lang="en-GB" sz="1800"/>
          </a:p>
        </p:txBody>
      </p:sp>
      <p:sp>
        <p:nvSpPr>
          <p:cNvPr id="3" name="Title 2"/>
          <p:cNvSpPr>
            <a:spLocks noGrp="1"/>
          </p:cNvSpPr>
          <p:nvPr>
            <p:ph type="title"/>
          </p:nvPr>
        </p:nvSpPr>
        <p:spPr/>
        <p:txBody>
          <a:bodyPr/>
          <a:lstStyle/>
          <a:p>
            <a:r>
              <a:rPr lang="en-GB" b="1">
                <a:solidFill>
                  <a:schemeClr val="accent2"/>
                </a:solidFill>
              </a:rPr>
              <a:t>Subsystem/Component Design</a:t>
            </a:r>
            <a:br>
              <a:rPr lang="en-GB" b="1"/>
            </a:br>
            <a:endParaRPr lang="en-GB"/>
          </a:p>
        </p:txBody>
      </p:sp>
      <p:sp>
        <p:nvSpPr>
          <p:cNvPr id="2" name="Text Placeholder 1">
            <a:extLst>
              <a:ext uri="{FF2B5EF4-FFF2-40B4-BE49-F238E27FC236}">
                <a16:creationId xmlns:a16="http://schemas.microsoft.com/office/drawing/2014/main" id="{2F5DD8C5-ACBA-AD4E-BF79-E4B3AAC0E6A3}"/>
              </a:ext>
            </a:extLst>
          </p:cNvPr>
          <p:cNvSpPr>
            <a:spLocks noGrp="1"/>
          </p:cNvSpPr>
          <p:nvPr>
            <p:ph type="body" sz="quarter" idx="13"/>
          </p:nvPr>
        </p:nvSpPr>
        <p:spPr>
          <a:xfrm>
            <a:off x="4730261" y="4620357"/>
            <a:ext cx="7235418" cy="1477328"/>
          </a:xfrm>
        </p:spPr>
        <p:txBody>
          <a:bodyPr/>
          <a:lstStyle/>
          <a:p>
            <a:pPr marL="0" indent="0">
              <a:buNone/>
            </a:pPr>
            <a:r>
              <a:rPr lang="en-GB"/>
              <a:t>Excellence is an art won by training and habituation. </a:t>
            </a:r>
          </a:p>
          <a:p>
            <a:pPr marL="0" indent="0">
              <a:buNone/>
            </a:pPr>
            <a:r>
              <a:rPr lang="en-GB"/>
              <a:t>We are what we repeatedly do. </a:t>
            </a:r>
          </a:p>
          <a:p>
            <a:pPr marL="0" indent="0">
              <a:buNone/>
            </a:pPr>
            <a:r>
              <a:rPr lang="en-GB"/>
              <a:t>Excellence, then, is not an act but a habit.</a:t>
            </a:r>
          </a:p>
          <a:p>
            <a:pPr marL="0" indent="0">
              <a:buNone/>
            </a:pPr>
            <a:endParaRPr lang="en-GB"/>
          </a:p>
          <a:p>
            <a:pPr marL="0" indent="0">
              <a:buNone/>
            </a:pPr>
            <a:br>
              <a:rPr lang="en-GB"/>
            </a:br>
            <a:r>
              <a:rPr lang="en-GB"/>
              <a:t>Aristotle</a:t>
            </a:r>
            <a:r>
              <a:rPr lang="en-GB" i="1"/>
              <a:t>, Greek critic, philosopher, physicist, &amp; zoologist (384 BC - 322 BC)</a:t>
            </a:r>
            <a:endParaRPr lang="en-US"/>
          </a:p>
        </p:txBody>
      </p:sp>
      <p:pic>
        <p:nvPicPr>
          <p:cNvPr id="1026" name="Picture 2" descr="The Life and Work of the Multi-scientist and great Philosopher Aristotle">
            <a:extLst>
              <a:ext uri="{FF2B5EF4-FFF2-40B4-BE49-F238E27FC236}">
                <a16:creationId xmlns:a16="http://schemas.microsoft.com/office/drawing/2014/main" id="{249E83C7-1040-2A8A-3B37-6EE9293333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1733" y="1503554"/>
            <a:ext cx="5224267" cy="29277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2951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8410956-C187-EB4A-A483-C6093261177B}"/>
              </a:ext>
            </a:extLst>
          </p:cNvPr>
          <p:cNvSpPr>
            <a:spLocks noGrp="1"/>
          </p:cNvSpPr>
          <p:nvPr>
            <p:ph type="title"/>
          </p:nvPr>
        </p:nvSpPr>
        <p:spPr>
          <a:xfrm>
            <a:off x="66046" y="107747"/>
            <a:ext cx="11010600" cy="664797"/>
          </a:xfrm>
        </p:spPr>
        <p:txBody>
          <a:bodyPr/>
          <a:lstStyle/>
          <a:p>
            <a:r>
              <a:rPr lang="en-US" sz="3200"/>
              <a:t>Introduction to Subsystem/Component Design </a:t>
            </a:r>
          </a:p>
        </p:txBody>
      </p:sp>
      <p:sp>
        <p:nvSpPr>
          <p:cNvPr id="9" name="Text Placeholder 8">
            <a:extLst>
              <a:ext uri="{FF2B5EF4-FFF2-40B4-BE49-F238E27FC236}">
                <a16:creationId xmlns:a16="http://schemas.microsoft.com/office/drawing/2014/main" id="{90F052DA-FDC3-BB4A-B276-DFD55821DED8}"/>
              </a:ext>
            </a:extLst>
          </p:cNvPr>
          <p:cNvSpPr>
            <a:spLocks noGrp="1"/>
          </p:cNvSpPr>
          <p:nvPr>
            <p:ph type="body" sz="quarter" idx="13"/>
          </p:nvPr>
        </p:nvSpPr>
        <p:spPr>
          <a:xfrm>
            <a:off x="6858815" y="2233442"/>
            <a:ext cx="4919781" cy="4624558"/>
          </a:xfrm>
        </p:spPr>
        <p:txBody>
          <a:bodyPr/>
          <a:lstStyle/>
          <a:p>
            <a:r>
              <a:rPr lang="en-US" sz="2000"/>
              <a:t>Having created and defined a system design, extracted subsystem/ component requirements we can now undertake the design of the next level down – the subsystem or component.</a:t>
            </a:r>
          </a:p>
          <a:p>
            <a:endParaRPr lang="en-US" sz="2000"/>
          </a:p>
          <a:p>
            <a:r>
              <a:rPr lang="en-US" sz="2000"/>
              <a:t>Systems Engineering is fractal – we follow the same process. Many of the tools we have used can (and should) be used again – however, in some instances there are more appropriate choices of tool.</a:t>
            </a:r>
          </a:p>
          <a:p>
            <a:endParaRPr lang="en-US" sz="2000"/>
          </a:p>
          <a:p>
            <a:r>
              <a:rPr lang="en-US" sz="2000"/>
              <a:t>This section will examine subsystem/ component design introducing some new tools but also revisiting some old ones.  </a:t>
            </a:r>
          </a:p>
        </p:txBody>
      </p:sp>
      <p:pic>
        <p:nvPicPr>
          <p:cNvPr id="29" name="Picture 28">
            <a:extLst>
              <a:ext uri="{FF2B5EF4-FFF2-40B4-BE49-F238E27FC236}">
                <a16:creationId xmlns:a16="http://schemas.microsoft.com/office/drawing/2014/main" id="{9D2C5AA2-3FD6-B043-ACF9-47C292BF09E7}"/>
              </a:ext>
            </a:extLst>
          </p:cNvPr>
          <p:cNvPicPr>
            <a:picLocks noChangeAspect="1"/>
          </p:cNvPicPr>
          <p:nvPr/>
        </p:nvPicPr>
        <p:blipFill>
          <a:blip r:embed="rId2"/>
          <a:stretch>
            <a:fillRect/>
          </a:stretch>
        </p:blipFill>
        <p:spPr>
          <a:xfrm>
            <a:off x="646483" y="2522733"/>
            <a:ext cx="3249773" cy="3301193"/>
          </a:xfrm>
          <a:prstGeom prst="rect">
            <a:avLst/>
          </a:prstGeom>
        </p:spPr>
      </p:pic>
      <p:sp>
        <p:nvSpPr>
          <p:cNvPr id="30" name="Right Brace 29">
            <a:extLst>
              <a:ext uri="{FF2B5EF4-FFF2-40B4-BE49-F238E27FC236}">
                <a16:creationId xmlns:a16="http://schemas.microsoft.com/office/drawing/2014/main" id="{AB708B41-64EA-1847-BAC5-7D070D855A79}"/>
              </a:ext>
            </a:extLst>
          </p:cNvPr>
          <p:cNvSpPr/>
          <p:nvPr/>
        </p:nvSpPr>
        <p:spPr>
          <a:xfrm>
            <a:off x="4181415" y="2522733"/>
            <a:ext cx="256854" cy="3264871"/>
          </a:xfrm>
          <a:prstGeom prst="rightBrace">
            <a:avLst>
              <a:gd name="adj1" fmla="val 40333"/>
              <a:gd name="adj2" fmla="val 50000"/>
            </a:avLst>
          </a:prstGeom>
          <a:ln w="38100">
            <a:solidFill>
              <a:srgbClr val="FC4C0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800"/>
          </a:p>
        </p:txBody>
      </p:sp>
      <p:pic>
        <p:nvPicPr>
          <p:cNvPr id="31" name="Picture 30">
            <a:extLst>
              <a:ext uri="{FF2B5EF4-FFF2-40B4-BE49-F238E27FC236}">
                <a16:creationId xmlns:a16="http://schemas.microsoft.com/office/drawing/2014/main" id="{C57F4E1C-3F75-6C42-AE98-85C9AF7DB6C6}"/>
              </a:ext>
            </a:extLst>
          </p:cNvPr>
          <p:cNvPicPr>
            <a:picLocks noChangeAspect="1"/>
          </p:cNvPicPr>
          <p:nvPr/>
        </p:nvPicPr>
        <p:blipFill rotWithShape="1">
          <a:blip r:embed="rId3">
            <a:extLst>
              <a:ext uri="{28A0092B-C50C-407E-A947-70E740481C1C}">
                <a14:useLocalDpi xmlns:a14="http://schemas.microsoft.com/office/drawing/2010/main" val="0"/>
              </a:ext>
            </a:extLst>
          </a:blip>
          <a:srcRect l="21573" t="38918" r="21685" b="48372"/>
          <a:stretch/>
        </p:blipFill>
        <p:spPr>
          <a:xfrm>
            <a:off x="3596719" y="1034074"/>
            <a:ext cx="4518582" cy="791852"/>
          </a:xfrm>
          <a:prstGeom prst="rect">
            <a:avLst/>
          </a:prstGeom>
        </p:spPr>
      </p:pic>
      <p:sp>
        <p:nvSpPr>
          <p:cNvPr id="32" name="TextBox 31">
            <a:extLst>
              <a:ext uri="{FF2B5EF4-FFF2-40B4-BE49-F238E27FC236}">
                <a16:creationId xmlns:a16="http://schemas.microsoft.com/office/drawing/2014/main" id="{416895A2-7B36-3F4C-88F7-8DE9E7EBD268}"/>
              </a:ext>
            </a:extLst>
          </p:cNvPr>
          <p:cNvSpPr txBox="1"/>
          <p:nvPr/>
        </p:nvSpPr>
        <p:spPr>
          <a:xfrm>
            <a:off x="4569692" y="3267945"/>
            <a:ext cx="1420256" cy="646331"/>
          </a:xfrm>
          <a:prstGeom prst="rect">
            <a:avLst/>
          </a:prstGeom>
          <a:noFill/>
        </p:spPr>
        <p:txBody>
          <a:bodyPr wrap="square" rtlCol="0">
            <a:spAutoFit/>
          </a:bodyPr>
          <a:lstStyle/>
          <a:p>
            <a:r>
              <a:rPr lang="en-US" sz="1800"/>
              <a:t>System Design</a:t>
            </a:r>
          </a:p>
        </p:txBody>
      </p:sp>
      <p:cxnSp>
        <p:nvCxnSpPr>
          <p:cNvPr id="34" name="Elbow Connector 33">
            <a:extLst>
              <a:ext uri="{FF2B5EF4-FFF2-40B4-BE49-F238E27FC236}">
                <a16:creationId xmlns:a16="http://schemas.microsoft.com/office/drawing/2014/main" id="{80AA6711-ABF3-2342-A556-71975EE25A76}"/>
              </a:ext>
            </a:extLst>
          </p:cNvPr>
          <p:cNvCxnSpPr>
            <a:cxnSpLocks/>
            <a:stCxn id="31" idx="2"/>
            <a:endCxn id="30" idx="1"/>
          </p:cNvCxnSpPr>
          <p:nvPr/>
        </p:nvCxnSpPr>
        <p:spPr>
          <a:xfrm rot="5400000">
            <a:off x="3982519" y="2281677"/>
            <a:ext cx="2329243" cy="1417741"/>
          </a:xfrm>
          <a:prstGeom prst="bentConnector4">
            <a:avLst>
              <a:gd name="adj1" fmla="val 14958"/>
              <a:gd name="adj2" fmla="val 154"/>
            </a:avLst>
          </a:prstGeom>
          <a:ln w="76200">
            <a:solidFill>
              <a:srgbClr val="FC4C0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3076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Line 8"/>
          <p:cNvSpPr>
            <a:spLocks noChangeShapeType="1"/>
          </p:cNvSpPr>
          <p:nvPr/>
        </p:nvSpPr>
        <p:spPr bwMode="gray">
          <a:xfrm rot="18056580">
            <a:off x="8857108" y="1822972"/>
            <a:ext cx="1251438" cy="263525"/>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a:solidFill>
                <a:srgbClr val="000000"/>
              </a:solidFill>
            </a:endParaRPr>
          </a:p>
        </p:txBody>
      </p:sp>
      <p:sp>
        <p:nvSpPr>
          <p:cNvPr id="35844" name="Line 3"/>
          <p:cNvSpPr>
            <a:spLocks noChangeShapeType="1"/>
          </p:cNvSpPr>
          <p:nvPr/>
        </p:nvSpPr>
        <p:spPr bwMode="gray">
          <a:xfrm>
            <a:off x="2008195" y="1137724"/>
            <a:ext cx="974725" cy="1148862"/>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a:solidFill>
                <a:srgbClr val="000000"/>
              </a:solidFill>
            </a:endParaRPr>
          </a:p>
        </p:txBody>
      </p:sp>
      <p:sp>
        <p:nvSpPr>
          <p:cNvPr id="35845" name="Line 4"/>
          <p:cNvSpPr>
            <a:spLocks noChangeShapeType="1"/>
          </p:cNvSpPr>
          <p:nvPr/>
        </p:nvSpPr>
        <p:spPr bwMode="gray">
          <a:xfrm>
            <a:off x="4251349" y="3776324"/>
            <a:ext cx="960437" cy="1036027"/>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a:solidFill>
                <a:srgbClr val="000000"/>
              </a:solidFill>
            </a:endParaRPr>
          </a:p>
        </p:txBody>
      </p:sp>
      <p:sp>
        <p:nvSpPr>
          <p:cNvPr id="21512" name="Text Box 5"/>
          <p:cNvSpPr txBox="1">
            <a:spLocks noChangeArrowheads="1"/>
          </p:cNvSpPr>
          <p:nvPr/>
        </p:nvSpPr>
        <p:spPr bwMode="gray">
          <a:xfrm>
            <a:off x="738433" y="1350317"/>
            <a:ext cx="1757124" cy="880421"/>
          </a:xfrm>
          <a:prstGeom prst="rect">
            <a:avLst/>
          </a:prstGeom>
          <a:noFill/>
          <a:ln w="9525">
            <a:noFill/>
            <a:miter lim="800000"/>
            <a:headEnd/>
            <a:tailEnd/>
          </a:ln>
        </p:spPr>
        <p:txBody>
          <a:bodyPr wrap="square" lIns="84253" tIns="42126" rIns="84253" bIns="42126">
            <a:spAutoFit/>
          </a:bodyPr>
          <a:lstStyle/>
          <a:p>
            <a:pPr algn="ctr" eaLnBrk="0" hangingPunct="0"/>
            <a:r>
              <a:rPr lang="en-GB" sz="1292"/>
              <a:t>System</a:t>
            </a:r>
          </a:p>
          <a:p>
            <a:pPr algn="ctr" eaLnBrk="0" hangingPunct="0"/>
            <a:r>
              <a:rPr lang="en-GB" sz="1292"/>
              <a:t>(Current Level)</a:t>
            </a:r>
          </a:p>
          <a:p>
            <a:pPr algn="ctr" eaLnBrk="0" hangingPunct="0"/>
            <a:r>
              <a:rPr lang="en-GB" sz="1292"/>
              <a:t>Needs &amp; Expectations</a:t>
            </a:r>
          </a:p>
        </p:txBody>
      </p:sp>
      <p:sp>
        <p:nvSpPr>
          <p:cNvPr id="21513" name="Text Box 6"/>
          <p:cNvSpPr txBox="1">
            <a:spLocks noChangeArrowheads="1"/>
          </p:cNvSpPr>
          <p:nvPr/>
        </p:nvSpPr>
        <p:spPr bwMode="gray">
          <a:xfrm>
            <a:off x="2982920" y="3940052"/>
            <a:ext cx="1511683" cy="681585"/>
          </a:xfrm>
          <a:prstGeom prst="rect">
            <a:avLst/>
          </a:prstGeom>
          <a:noFill/>
          <a:ln w="9525">
            <a:noFill/>
            <a:miter lim="800000"/>
            <a:headEnd/>
            <a:tailEnd/>
          </a:ln>
        </p:spPr>
        <p:txBody>
          <a:bodyPr wrap="square" lIns="84253" tIns="42126" rIns="84253" bIns="42126">
            <a:spAutoFit/>
          </a:bodyPr>
          <a:lstStyle/>
          <a:p>
            <a:pPr algn="ctr" eaLnBrk="0" hangingPunct="0"/>
            <a:r>
              <a:rPr lang="en-GB" sz="1292"/>
              <a:t>Subsystem</a:t>
            </a:r>
          </a:p>
          <a:p>
            <a:pPr algn="ctr" eaLnBrk="0" hangingPunct="0"/>
            <a:r>
              <a:rPr lang="en-GB" sz="1292"/>
              <a:t>(Lower Level)</a:t>
            </a:r>
          </a:p>
          <a:p>
            <a:pPr algn="ctr" eaLnBrk="0" hangingPunct="0"/>
            <a:r>
              <a:rPr lang="en-GB" sz="1292"/>
              <a:t>Requirements</a:t>
            </a:r>
          </a:p>
        </p:txBody>
      </p:sp>
      <p:sp>
        <p:nvSpPr>
          <p:cNvPr id="21514" name="Text Box 7"/>
          <p:cNvSpPr txBox="1">
            <a:spLocks noChangeArrowheads="1"/>
          </p:cNvSpPr>
          <p:nvPr/>
        </p:nvSpPr>
        <p:spPr bwMode="gray">
          <a:xfrm>
            <a:off x="9319160" y="3940052"/>
            <a:ext cx="1291672" cy="880421"/>
          </a:xfrm>
          <a:prstGeom prst="rect">
            <a:avLst/>
          </a:prstGeom>
          <a:noFill/>
          <a:ln w="9525">
            <a:noFill/>
            <a:miter lim="800000"/>
            <a:headEnd/>
            <a:tailEnd/>
          </a:ln>
        </p:spPr>
        <p:txBody>
          <a:bodyPr wrap="square" lIns="84253" tIns="42126" rIns="84253" bIns="42126">
            <a:spAutoFit/>
          </a:bodyPr>
          <a:lstStyle/>
          <a:p>
            <a:pPr algn="ctr" eaLnBrk="0" hangingPunct="0"/>
            <a:r>
              <a:rPr lang="en-GB" sz="1292"/>
              <a:t>Built and Checked (Lower Levels)</a:t>
            </a:r>
          </a:p>
          <a:p>
            <a:pPr algn="ctr" eaLnBrk="0" hangingPunct="0"/>
            <a:r>
              <a:rPr lang="en-GB" sz="1292"/>
              <a:t>Subsystems</a:t>
            </a:r>
          </a:p>
        </p:txBody>
      </p:sp>
      <p:sp>
        <p:nvSpPr>
          <p:cNvPr id="35849" name="Line 8"/>
          <p:cNvSpPr>
            <a:spLocks noChangeShapeType="1"/>
          </p:cNvSpPr>
          <p:nvPr/>
        </p:nvSpPr>
        <p:spPr bwMode="gray">
          <a:xfrm rot="18056580">
            <a:off x="6780627" y="4177375"/>
            <a:ext cx="1251438" cy="263525"/>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a:solidFill>
                <a:srgbClr val="000000"/>
              </a:solidFill>
            </a:endParaRPr>
          </a:p>
        </p:txBody>
      </p:sp>
      <p:sp>
        <p:nvSpPr>
          <p:cNvPr id="21521" name="Text Box 10"/>
          <p:cNvSpPr txBox="1">
            <a:spLocks noChangeArrowheads="1"/>
          </p:cNvSpPr>
          <p:nvPr/>
        </p:nvSpPr>
        <p:spPr bwMode="gray">
          <a:xfrm>
            <a:off x="9917573" y="1350316"/>
            <a:ext cx="1269620" cy="880421"/>
          </a:xfrm>
          <a:prstGeom prst="rect">
            <a:avLst/>
          </a:prstGeom>
          <a:noFill/>
          <a:ln w="9525">
            <a:noFill/>
            <a:miter lim="800000"/>
            <a:headEnd/>
            <a:tailEnd/>
          </a:ln>
        </p:spPr>
        <p:txBody>
          <a:bodyPr wrap="square" lIns="84253" tIns="42126" rIns="84253" bIns="42126">
            <a:spAutoFit/>
          </a:bodyPr>
          <a:lstStyle/>
          <a:p>
            <a:pPr algn="ctr" eaLnBrk="0" hangingPunct="0"/>
            <a:r>
              <a:rPr lang="en-GB" sz="1292"/>
              <a:t>Working</a:t>
            </a:r>
          </a:p>
          <a:p>
            <a:pPr algn="ctr" eaLnBrk="0" hangingPunct="0"/>
            <a:r>
              <a:rPr lang="en-GB" sz="1292"/>
              <a:t>(Current Level)</a:t>
            </a:r>
          </a:p>
          <a:p>
            <a:pPr algn="ctr" eaLnBrk="0" hangingPunct="0"/>
            <a:r>
              <a:rPr lang="en-GB" sz="1292"/>
              <a:t>System</a:t>
            </a:r>
          </a:p>
        </p:txBody>
      </p:sp>
      <p:sp>
        <p:nvSpPr>
          <p:cNvPr id="390155" name="Rectangle 11"/>
          <p:cNvSpPr>
            <a:spLocks noChangeArrowheads="1"/>
          </p:cNvSpPr>
          <p:nvPr/>
        </p:nvSpPr>
        <p:spPr bwMode="gray">
          <a:xfrm>
            <a:off x="3564673" y="4802092"/>
            <a:ext cx="5062654" cy="1463920"/>
          </a:xfrm>
          <a:prstGeom prst="rect">
            <a:avLst/>
          </a:prstGeom>
          <a:solidFill>
            <a:srgbClr val="FF7C80"/>
          </a:solidFill>
          <a:ln w="9525">
            <a:solidFill>
              <a:schemeClr val="tx1"/>
            </a:solidFill>
            <a:miter lim="800000"/>
            <a:headEnd/>
            <a:tailEnd/>
          </a:ln>
          <a:effectLst/>
          <a:scene3d>
            <a:camera prst="orthographicFront"/>
            <a:lightRig rig="threePt" dir="t"/>
          </a:scene3d>
          <a:sp3d>
            <a:bevelT/>
          </a:sp3d>
        </p:spPr>
        <p:txBody>
          <a:bodyPr wrap="none" lIns="84253" tIns="42126" rIns="84253" bIns="42126" anchor="ctr"/>
          <a:lstStyle/>
          <a:p>
            <a:pPr algn="ctr">
              <a:defRPr/>
            </a:pPr>
            <a:r>
              <a:rPr lang="en-GB" sz="2215"/>
              <a:t>Engineer</a:t>
            </a:r>
          </a:p>
          <a:p>
            <a:pPr algn="ctr">
              <a:defRPr/>
            </a:pPr>
            <a:r>
              <a:rPr lang="en-GB" sz="2215"/>
              <a:t> Subsystems</a:t>
            </a:r>
          </a:p>
          <a:p>
            <a:pPr algn="ctr">
              <a:defRPr/>
            </a:pPr>
            <a:r>
              <a:rPr lang="en-GB" sz="2215"/>
              <a:t>(Lower Levels)</a:t>
            </a:r>
            <a:endParaRPr lang="en-US" sz="2215"/>
          </a:p>
        </p:txBody>
      </p:sp>
      <p:sp>
        <p:nvSpPr>
          <p:cNvPr id="390156" name="Rectangle 12"/>
          <p:cNvSpPr>
            <a:spLocks noChangeArrowheads="1"/>
          </p:cNvSpPr>
          <p:nvPr/>
        </p:nvSpPr>
        <p:spPr bwMode="gray">
          <a:xfrm>
            <a:off x="2068520" y="2319730"/>
            <a:ext cx="3303587" cy="1463920"/>
          </a:xfrm>
          <a:prstGeom prst="rect">
            <a:avLst/>
          </a:prstGeom>
          <a:solidFill>
            <a:schemeClr val="accent6">
              <a:lumMod val="20000"/>
              <a:lumOff val="80000"/>
            </a:schemeClr>
          </a:solidFill>
          <a:ln w="9525">
            <a:solidFill>
              <a:schemeClr val="tx1"/>
            </a:solidFill>
            <a:miter lim="800000"/>
            <a:headEnd/>
            <a:tailEnd/>
          </a:ln>
          <a:effectLst/>
          <a:scene3d>
            <a:camera prst="orthographicFront"/>
            <a:lightRig rig="threePt" dir="t"/>
          </a:scene3d>
          <a:sp3d>
            <a:bevelT/>
          </a:sp3d>
        </p:spPr>
        <p:txBody>
          <a:bodyPr wrap="none" lIns="84253" tIns="42126" rIns="84253" bIns="42126" anchor="ctr"/>
          <a:lstStyle/>
          <a:p>
            <a:pPr algn="ctr">
              <a:defRPr/>
            </a:pPr>
            <a:r>
              <a:rPr lang="en-GB" sz="2215"/>
              <a:t>Design System</a:t>
            </a:r>
          </a:p>
          <a:p>
            <a:pPr algn="ctr">
              <a:defRPr/>
            </a:pPr>
            <a:r>
              <a:rPr lang="en-GB" sz="2215"/>
              <a:t>(Current Level)</a:t>
            </a:r>
            <a:endParaRPr lang="en-US" sz="2215"/>
          </a:p>
        </p:txBody>
      </p:sp>
      <p:sp>
        <p:nvSpPr>
          <p:cNvPr id="390157" name="Rectangle 13"/>
          <p:cNvSpPr>
            <a:spLocks noChangeArrowheads="1"/>
          </p:cNvSpPr>
          <p:nvPr/>
        </p:nvSpPr>
        <p:spPr bwMode="gray">
          <a:xfrm>
            <a:off x="6835450" y="2343177"/>
            <a:ext cx="3504304" cy="1463920"/>
          </a:xfrm>
          <a:prstGeom prst="rect">
            <a:avLst/>
          </a:prstGeom>
          <a:solidFill>
            <a:schemeClr val="accent6">
              <a:lumMod val="20000"/>
              <a:lumOff val="80000"/>
            </a:schemeClr>
          </a:solidFill>
          <a:ln w="9525">
            <a:solidFill>
              <a:schemeClr val="tx1"/>
            </a:solidFill>
            <a:miter lim="800000"/>
            <a:headEnd/>
            <a:tailEnd/>
          </a:ln>
          <a:effectLst/>
          <a:scene3d>
            <a:camera prst="orthographicFront"/>
            <a:lightRig rig="threePt" dir="t"/>
          </a:scene3d>
          <a:sp3d>
            <a:bevelT/>
          </a:sp3d>
        </p:spPr>
        <p:txBody>
          <a:bodyPr wrap="none" lIns="84253" tIns="42126" rIns="84253" bIns="42126" anchor="ctr"/>
          <a:lstStyle/>
          <a:p>
            <a:pPr algn="ctr">
              <a:defRPr/>
            </a:pPr>
            <a:r>
              <a:rPr lang="en-GB" sz="2215"/>
              <a:t>Build and Check System </a:t>
            </a:r>
          </a:p>
          <a:p>
            <a:pPr algn="ctr">
              <a:defRPr/>
            </a:pPr>
            <a:r>
              <a:rPr lang="en-GB" sz="2215"/>
              <a:t>(Current level)</a:t>
            </a:r>
            <a:endParaRPr lang="en-US" sz="2215"/>
          </a:p>
        </p:txBody>
      </p:sp>
      <p:sp>
        <p:nvSpPr>
          <p:cNvPr id="35855" name="Line 14"/>
          <p:cNvSpPr>
            <a:spLocks noChangeShapeType="1"/>
          </p:cNvSpPr>
          <p:nvPr/>
        </p:nvSpPr>
        <p:spPr bwMode="gray">
          <a:xfrm>
            <a:off x="5382911" y="3065586"/>
            <a:ext cx="1406525" cy="131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a:solidFill>
                <a:srgbClr val="000000"/>
              </a:solidFill>
            </a:endParaRPr>
          </a:p>
        </p:txBody>
      </p:sp>
      <p:sp>
        <p:nvSpPr>
          <p:cNvPr id="21534" name="Text Box 15"/>
          <p:cNvSpPr txBox="1">
            <a:spLocks noChangeArrowheads="1"/>
          </p:cNvSpPr>
          <p:nvPr/>
        </p:nvSpPr>
        <p:spPr bwMode="gray">
          <a:xfrm>
            <a:off x="5264741" y="2397041"/>
            <a:ext cx="1606709" cy="639073"/>
          </a:xfrm>
          <a:prstGeom prst="rect">
            <a:avLst/>
          </a:prstGeom>
          <a:noFill/>
          <a:ln w="9525">
            <a:noFill/>
            <a:miter lim="800000"/>
            <a:headEnd/>
            <a:tailEnd/>
          </a:ln>
        </p:spPr>
        <p:txBody>
          <a:bodyPr wrap="square" lIns="84253" tIns="42126" rIns="84253" bIns="42126">
            <a:spAutoFit/>
          </a:bodyPr>
          <a:lstStyle/>
          <a:p>
            <a:pPr algn="ctr" eaLnBrk="0" hangingPunct="0"/>
            <a:r>
              <a:rPr lang="en-GB" sz="1200"/>
              <a:t>System</a:t>
            </a:r>
          </a:p>
          <a:p>
            <a:pPr algn="ctr" eaLnBrk="0" hangingPunct="0"/>
            <a:r>
              <a:rPr lang="en-GB" sz="1200"/>
              <a:t>Build and Check Requirements</a:t>
            </a:r>
          </a:p>
        </p:txBody>
      </p:sp>
      <p:sp>
        <p:nvSpPr>
          <p:cNvPr id="21535" name="Rectangle 16"/>
          <p:cNvSpPr>
            <a:spLocks noGrp="1" noChangeArrowheads="1"/>
          </p:cNvSpPr>
          <p:nvPr>
            <p:ph type="title"/>
          </p:nvPr>
        </p:nvSpPr>
        <p:spPr>
          <a:xfrm>
            <a:off x="5615" y="183903"/>
            <a:ext cx="8621712" cy="546100"/>
          </a:xfrm>
        </p:spPr>
        <p:txBody>
          <a:bodyPr>
            <a:normAutofit fontScale="90000"/>
          </a:bodyPr>
          <a:lstStyle/>
          <a:p>
            <a:pPr eaLnBrk="1" hangingPunct="1"/>
            <a:r>
              <a:rPr lang="en-GB"/>
              <a:t>Systems Engineering is Fractal</a:t>
            </a:r>
            <a:br>
              <a:rPr lang="en-GB"/>
            </a:br>
            <a:r>
              <a:rPr lang="en-GB" sz="2215"/>
              <a:t>At any one Level there is a Fundamental Process</a:t>
            </a:r>
            <a:endParaRPr lang="en-US" sz="2215"/>
          </a:p>
        </p:txBody>
      </p:sp>
      <p:sp>
        <p:nvSpPr>
          <p:cNvPr id="16" name="AutoShape 16">
            <a:extLst>
              <a:ext uri="{FF2B5EF4-FFF2-40B4-BE49-F238E27FC236}">
                <a16:creationId xmlns:a16="http://schemas.microsoft.com/office/drawing/2014/main" id="{655FD6E0-F4F1-CF43-9772-EC2C70B88D39}"/>
              </a:ext>
            </a:extLst>
          </p:cNvPr>
          <p:cNvSpPr>
            <a:spLocks noChangeArrowheads="1"/>
          </p:cNvSpPr>
          <p:nvPr/>
        </p:nvSpPr>
        <p:spPr bwMode="gray">
          <a:xfrm>
            <a:off x="5580206" y="3941692"/>
            <a:ext cx="3791858" cy="538453"/>
          </a:xfrm>
          <a:prstGeom prst="wedgeRoundRectCallout">
            <a:avLst>
              <a:gd name="adj1" fmla="val 984"/>
              <a:gd name="adj2" fmla="val 154839"/>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defRPr/>
            </a:pPr>
            <a:r>
              <a:rPr lang="en-GB" sz="2000">
                <a:solidFill>
                  <a:schemeClr val="tx1"/>
                </a:solidFill>
              </a:rPr>
              <a:t>So what happens in here?</a:t>
            </a:r>
            <a:endParaRPr lang="en-US" sz="2000">
              <a:solidFill>
                <a:schemeClr val="tx1"/>
              </a:solidFill>
            </a:endParaRPr>
          </a:p>
        </p:txBody>
      </p:sp>
      <p:sp>
        <p:nvSpPr>
          <p:cNvPr id="18" name="AutoShape 16">
            <a:extLst>
              <a:ext uri="{FF2B5EF4-FFF2-40B4-BE49-F238E27FC236}">
                <a16:creationId xmlns:a16="http://schemas.microsoft.com/office/drawing/2014/main" id="{A32B573F-47B4-DF42-A465-A6C791508306}"/>
              </a:ext>
            </a:extLst>
          </p:cNvPr>
          <p:cNvSpPr>
            <a:spLocks noChangeArrowheads="1"/>
          </p:cNvSpPr>
          <p:nvPr/>
        </p:nvSpPr>
        <p:spPr bwMode="gray">
          <a:xfrm>
            <a:off x="4670634" y="1249057"/>
            <a:ext cx="3831937" cy="719550"/>
          </a:xfrm>
          <a:prstGeom prst="wedgeRoundRectCallout">
            <a:avLst>
              <a:gd name="adj1" fmla="val -38355"/>
              <a:gd name="adj2" fmla="val 167283"/>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defRPr/>
            </a:pPr>
            <a:r>
              <a:rPr lang="en-GB" sz="1800">
                <a:solidFill>
                  <a:schemeClr val="tx1"/>
                </a:solidFill>
              </a:rPr>
              <a:t>Having done this – it’s time to look at the next level down</a:t>
            </a:r>
            <a:endParaRPr lang="en-US" sz="1800">
              <a:solidFill>
                <a:schemeClr val="tx1"/>
              </a:solidFill>
            </a:endParaRPr>
          </a:p>
        </p:txBody>
      </p:sp>
    </p:spTree>
    <p:extLst>
      <p:ext uri="{BB962C8B-B14F-4D97-AF65-F5344CB8AC3E}">
        <p14:creationId xmlns:p14="http://schemas.microsoft.com/office/powerpoint/2010/main" val="1803235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Line 2"/>
          <p:cNvSpPr>
            <a:spLocks noChangeShapeType="1"/>
          </p:cNvSpPr>
          <p:nvPr/>
        </p:nvSpPr>
        <p:spPr bwMode="auto">
          <a:xfrm>
            <a:off x="2149037" y="917576"/>
            <a:ext cx="833883" cy="1027112"/>
          </a:xfrm>
          <a:prstGeom prst="line">
            <a:avLst/>
          </a:prstGeom>
          <a:noFill/>
          <a:ln w="76200">
            <a:solidFill>
              <a:schemeClr val="accent3">
                <a:lumMod val="60000"/>
                <a:lumOff val="40000"/>
              </a:schemeClr>
            </a:solidFill>
            <a:round/>
            <a:headEnd/>
            <a:tailEnd type="triangle" w="med" len="med"/>
          </a:ln>
          <a:scene3d>
            <a:camera prst="orthographicFront"/>
            <a:lightRig rig="threePt" dir="t"/>
          </a:scene3d>
          <a:sp3d>
            <a:bevelT/>
          </a:sp3d>
        </p:spPr>
        <p:txBody>
          <a:bodyPr wrap="none" anchor="ctr"/>
          <a:lstStyle/>
          <a:p>
            <a:pPr>
              <a:defRPr/>
            </a:pPr>
            <a:endParaRPr lang="en-GB" sz="1800">
              <a:latin typeface="Arial" pitchFamily="34" charset="0"/>
              <a:ea typeface="+mn-ea"/>
              <a:cs typeface="+mn-cs"/>
            </a:endParaRPr>
          </a:p>
        </p:txBody>
      </p:sp>
      <p:sp>
        <p:nvSpPr>
          <p:cNvPr id="39939" name="Line 3"/>
          <p:cNvSpPr>
            <a:spLocks noChangeShapeType="1"/>
          </p:cNvSpPr>
          <p:nvPr/>
        </p:nvSpPr>
        <p:spPr bwMode="auto">
          <a:xfrm>
            <a:off x="4251327" y="3505201"/>
            <a:ext cx="960438" cy="1122363"/>
          </a:xfrm>
          <a:prstGeom prst="line">
            <a:avLst/>
          </a:prstGeom>
          <a:noFill/>
          <a:ln w="76200">
            <a:solidFill>
              <a:schemeClr val="accent3">
                <a:lumMod val="60000"/>
                <a:lumOff val="40000"/>
              </a:schemeClr>
            </a:solidFill>
            <a:round/>
            <a:headEnd/>
            <a:tailEnd type="triangle" w="med" len="med"/>
          </a:ln>
          <a:scene3d>
            <a:camera prst="orthographicFront"/>
            <a:lightRig rig="threePt" dir="t"/>
          </a:scene3d>
          <a:sp3d>
            <a:bevelT/>
          </a:sp3d>
        </p:spPr>
        <p:txBody>
          <a:bodyPr wrap="none" anchor="ctr"/>
          <a:lstStyle/>
          <a:p>
            <a:pPr>
              <a:defRPr/>
            </a:pPr>
            <a:endParaRPr lang="en-GB" sz="1800">
              <a:latin typeface="Arial" pitchFamily="34" charset="0"/>
              <a:ea typeface="+mn-ea"/>
              <a:cs typeface="+mn-cs"/>
            </a:endParaRPr>
          </a:p>
        </p:txBody>
      </p:sp>
      <p:sp>
        <p:nvSpPr>
          <p:cNvPr id="61447" name="Text Box 4"/>
          <p:cNvSpPr txBox="1">
            <a:spLocks noChangeArrowheads="1"/>
          </p:cNvSpPr>
          <p:nvPr/>
        </p:nvSpPr>
        <p:spPr bwMode="auto">
          <a:xfrm>
            <a:off x="2562232" y="917576"/>
            <a:ext cx="1302297" cy="5232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1400"/>
              <a:t>Subsystem</a:t>
            </a:r>
          </a:p>
          <a:p>
            <a:pPr algn="l"/>
            <a:r>
              <a:rPr lang="en-GB" sz="1400"/>
              <a:t>Requirements</a:t>
            </a:r>
          </a:p>
        </p:txBody>
      </p:sp>
      <p:sp>
        <p:nvSpPr>
          <p:cNvPr id="61448" name="Text Box 5"/>
          <p:cNvSpPr txBox="1">
            <a:spLocks noChangeArrowheads="1"/>
          </p:cNvSpPr>
          <p:nvPr/>
        </p:nvSpPr>
        <p:spPr bwMode="auto">
          <a:xfrm>
            <a:off x="3435357" y="3900489"/>
            <a:ext cx="1302297" cy="5232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1400"/>
              <a:t>Component</a:t>
            </a:r>
          </a:p>
          <a:p>
            <a:pPr algn="l"/>
            <a:r>
              <a:rPr lang="en-GB" sz="1400"/>
              <a:t>Requirements</a:t>
            </a:r>
          </a:p>
        </p:txBody>
      </p:sp>
      <p:sp>
        <p:nvSpPr>
          <p:cNvPr id="39942" name="Line 7"/>
          <p:cNvSpPr>
            <a:spLocks noChangeShapeType="1"/>
          </p:cNvSpPr>
          <p:nvPr/>
        </p:nvSpPr>
        <p:spPr bwMode="auto">
          <a:xfrm rot="-3543420">
            <a:off x="6667507" y="3973515"/>
            <a:ext cx="1355725" cy="263525"/>
          </a:xfrm>
          <a:prstGeom prst="line">
            <a:avLst/>
          </a:prstGeom>
          <a:noFill/>
          <a:ln w="76200">
            <a:solidFill>
              <a:schemeClr val="accent3">
                <a:lumMod val="60000"/>
                <a:lumOff val="40000"/>
              </a:schemeClr>
            </a:solidFill>
            <a:round/>
            <a:headEnd/>
            <a:tailEnd type="triangle" w="med" len="med"/>
          </a:ln>
          <a:scene3d>
            <a:camera prst="orthographicFront"/>
            <a:lightRig rig="threePt" dir="t"/>
          </a:scene3d>
          <a:sp3d>
            <a:bevelT/>
          </a:sp3d>
        </p:spPr>
        <p:txBody>
          <a:bodyPr wrap="none" anchor="ctr"/>
          <a:lstStyle/>
          <a:p>
            <a:pPr>
              <a:defRPr/>
            </a:pPr>
            <a:endParaRPr lang="en-GB" sz="1800">
              <a:latin typeface="Arial" pitchFamily="34" charset="0"/>
              <a:ea typeface="+mn-ea"/>
              <a:cs typeface="+mn-cs"/>
            </a:endParaRPr>
          </a:p>
        </p:txBody>
      </p:sp>
      <p:sp>
        <p:nvSpPr>
          <p:cNvPr id="39943" name="Line 8"/>
          <p:cNvSpPr>
            <a:spLocks noChangeShapeType="1"/>
          </p:cNvSpPr>
          <p:nvPr/>
        </p:nvSpPr>
        <p:spPr bwMode="auto">
          <a:xfrm rot="-3543420">
            <a:off x="8747126" y="1371607"/>
            <a:ext cx="1365250" cy="123825"/>
          </a:xfrm>
          <a:prstGeom prst="line">
            <a:avLst/>
          </a:prstGeom>
          <a:noFill/>
          <a:ln w="76200">
            <a:solidFill>
              <a:schemeClr val="accent3">
                <a:lumMod val="60000"/>
                <a:lumOff val="40000"/>
              </a:schemeClr>
            </a:solidFill>
            <a:round/>
            <a:headEnd/>
            <a:tailEnd type="triangle" w="med" len="med"/>
          </a:ln>
          <a:scene3d>
            <a:camera prst="orthographicFront"/>
            <a:lightRig rig="threePt" dir="t"/>
          </a:scene3d>
          <a:sp3d>
            <a:bevelT/>
          </a:sp3d>
        </p:spPr>
        <p:txBody>
          <a:bodyPr wrap="none" anchor="ctr"/>
          <a:lstStyle/>
          <a:p>
            <a:pPr>
              <a:defRPr/>
            </a:pPr>
            <a:endParaRPr lang="en-GB" sz="1800">
              <a:latin typeface="Arial" pitchFamily="34" charset="0"/>
              <a:ea typeface="+mn-ea"/>
              <a:cs typeface="+mn-cs"/>
            </a:endParaRPr>
          </a:p>
        </p:txBody>
      </p:sp>
      <p:sp>
        <p:nvSpPr>
          <p:cNvPr id="404490" name="Rectangle 10"/>
          <p:cNvSpPr>
            <a:spLocks noChangeArrowheads="1"/>
          </p:cNvSpPr>
          <p:nvPr/>
        </p:nvSpPr>
        <p:spPr bwMode="auto">
          <a:xfrm>
            <a:off x="4400550" y="4616463"/>
            <a:ext cx="3405188" cy="1585913"/>
          </a:xfrm>
          <a:prstGeom prst="rect">
            <a:avLst/>
          </a:prstGeom>
          <a:solidFill>
            <a:srgbClr val="CCFFCC"/>
          </a:solidFill>
          <a:ln w="9525">
            <a:solidFill>
              <a:schemeClr val="tx1"/>
            </a:solidFill>
            <a:miter lim="800000"/>
            <a:headEnd/>
            <a:tailEnd/>
          </a:ln>
          <a:effectLst/>
          <a:scene3d>
            <a:camera prst="orthographicFront"/>
            <a:lightRig rig="threePt" dir="t"/>
          </a:scene3d>
          <a:sp3d>
            <a:bevelT/>
          </a:sp3d>
        </p:spPr>
        <p:txBody>
          <a:bodyPr wrap="none" anchor="ctr"/>
          <a:lstStyle/>
          <a:p>
            <a:pPr algn="ctr">
              <a:defRPr/>
            </a:pPr>
            <a:r>
              <a:rPr lang="en-GB" sz="2400">
                <a:solidFill>
                  <a:srgbClr val="000000"/>
                </a:solidFill>
                <a:latin typeface="Arial" pitchFamily="34" charset="0"/>
                <a:ea typeface="+mn-ea"/>
                <a:cs typeface="+mn-cs"/>
              </a:rPr>
              <a:t>Engineer </a:t>
            </a:r>
          </a:p>
          <a:p>
            <a:pPr algn="ctr">
              <a:defRPr/>
            </a:pPr>
            <a:r>
              <a:rPr lang="en-GB" sz="2400">
                <a:solidFill>
                  <a:srgbClr val="000000"/>
                </a:solidFill>
                <a:latin typeface="Arial" pitchFamily="34" charset="0"/>
                <a:ea typeface="+mn-ea"/>
                <a:cs typeface="+mn-cs"/>
              </a:rPr>
              <a:t>Components</a:t>
            </a:r>
            <a:endParaRPr lang="en-US" sz="2400">
              <a:solidFill>
                <a:srgbClr val="000000"/>
              </a:solidFill>
              <a:latin typeface="Arial" pitchFamily="34" charset="0"/>
              <a:ea typeface="+mn-ea"/>
              <a:cs typeface="+mn-cs"/>
            </a:endParaRPr>
          </a:p>
        </p:txBody>
      </p:sp>
      <p:sp>
        <p:nvSpPr>
          <p:cNvPr id="404491" name="Rectangle 11"/>
          <p:cNvSpPr>
            <a:spLocks noChangeArrowheads="1"/>
          </p:cNvSpPr>
          <p:nvPr/>
        </p:nvSpPr>
        <p:spPr bwMode="gray">
          <a:xfrm>
            <a:off x="2068520" y="1927238"/>
            <a:ext cx="3303587" cy="1585913"/>
          </a:xfrm>
          <a:prstGeom prst="rect">
            <a:avLst/>
          </a:prstGeom>
          <a:solidFill>
            <a:srgbClr val="FF5050"/>
          </a:solidFill>
          <a:ln w="9525">
            <a:solidFill>
              <a:schemeClr val="tx1"/>
            </a:solidFill>
            <a:miter lim="800000"/>
            <a:headEnd/>
            <a:tailEnd/>
          </a:ln>
          <a:effectLst/>
          <a:scene3d>
            <a:camera prst="orthographicFront"/>
            <a:lightRig rig="threePt" dir="t"/>
          </a:scene3d>
          <a:sp3d>
            <a:bevelT/>
          </a:sp3d>
        </p:spPr>
        <p:txBody>
          <a:bodyPr wrap="none" anchor="ctr"/>
          <a:lstStyle/>
          <a:p>
            <a:pPr algn="l">
              <a:defRPr/>
            </a:pPr>
            <a:r>
              <a:rPr lang="en-GB" sz="2400">
                <a:latin typeface="Arial" pitchFamily="34" charset="0"/>
                <a:ea typeface="+mn-ea"/>
                <a:cs typeface="+mn-cs"/>
              </a:rPr>
              <a:t>Design </a:t>
            </a:r>
          </a:p>
          <a:p>
            <a:pPr algn="l">
              <a:defRPr/>
            </a:pPr>
            <a:r>
              <a:rPr lang="en-GB" sz="2400">
                <a:latin typeface="Arial" pitchFamily="34" charset="0"/>
                <a:ea typeface="+mn-ea"/>
                <a:cs typeface="+mn-cs"/>
              </a:rPr>
              <a:t>Subsystems</a:t>
            </a:r>
            <a:endParaRPr lang="en-US" sz="2400">
              <a:latin typeface="Arial" pitchFamily="34" charset="0"/>
              <a:ea typeface="+mn-ea"/>
              <a:cs typeface="+mn-cs"/>
            </a:endParaRPr>
          </a:p>
        </p:txBody>
      </p:sp>
      <p:sp>
        <p:nvSpPr>
          <p:cNvPr id="404492" name="Rectangle 12"/>
          <p:cNvSpPr>
            <a:spLocks noChangeArrowheads="1"/>
          </p:cNvSpPr>
          <p:nvPr/>
        </p:nvSpPr>
        <p:spPr bwMode="gray">
          <a:xfrm>
            <a:off x="6854827" y="1952638"/>
            <a:ext cx="3260725" cy="1585913"/>
          </a:xfrm>
          <a:prstGeom prst="rect">
            <a:avLst/>
          </a:prstGeom>
          <a:solidFill>
            <a:srgbClr val="FF5050"/>
          </a:solidFill>
          <a:ln w="9525">
            <a:solidFill>
              <a:schemeClr val="tx1"/>
            </a:solidFill>
            <a:miter lim="800000"/>
            <a:headEnd/>
            <a:tailEnd/>
          </a:ln>
          <a:effectLst/>
          <a:scene3d>
            <a:camera prst="orthographicFront"/>
            <a:lightRig rig="threePt" dir="t"/>
          </a:scene3d>
          <a:sp3d>
            <a:bevelT/>
          </a:sp3d>
        </p:spPr>
        <p:txBody>
          <a:bodyPr wrap="none" anchor="ctr"/>
          <a:lstStyle/>
          <a:p>
            <a:pPr algn="r">
              <a:defRPr/>
            </a:pPr>
            <a:r>
              <a:rPr lang="en-GB" sz="2400">
                <a:latin typeface="Arial" pitchFamily="34" charset="0"/>
                <a:ea typeface="+mn-ea"/>
                <a:cs typeface="+mn-cs"/>
              </a:rPr>
              <a:t>Build </a:t>
            </a:r>
          </a:p>
          <a:p>
            <a:pPr algn="r">
              <a:defRPr/>
            </a:pPr>
            <a:r>
              <a:rPr lang="en-GB" sz="2400">
                <a:latin typeface="Arial" pitchFamily="34" charset="0"/>
                <a:ea typeface="+mn-ea"/>
                <a:cs typeface="+mn-cs"/>
              </a:rPr>
              <a:t>Subsystems</a:t>
            </a:r>
            <a:endParaRPr lang="en-US" sz="2400">
              <a:latin typeface="Arial" pitchFamily="34" charset="0"/>
              <a:ea typeface="+mn-ea"/>
              <a:cs typeface="+mn-cs"/>
            </a:endParaRPr>
          </a:p>
        </p:txBody>
      </p:sp>
      <p:sp>
        <p:nvSpPr>
          <p:cNvPr id="61464" name="Line 13"/>
          <p:cNvSpPr>
            <a:spLocks noChangeShapeType="1"/>
          </p:cNvSpPr>
          <p:nvPr/>
        </p:nvSpPr>
        <p:spPr bwMode="auto">
          <a:xfrm>
            <a:off x="5413382" y="2697176"/>
            <a:ext cx="1406525" cy="14287"/>
          </a:xfrm>
          <a:prstGeom prst="line">
            <a:avLst/>
          </a:prstGeom>
          <a:noFill/>
          <a:ln w="76200">
            <a:solidFill>
              <a:schemeClr val="bg2"/>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sz="1800"/>
          </a:p>
        </p:txBody>
      </p:sp>
      <p:sp>
        <p:nvSpPr>
          <p:cNvPr id="61465" name="Rectangle 15"/>
          <p:cNvSpPr>
            <a:spLocks noGrp="1" noChangeArrowheads="1"/>
          </p:cNvSpPr>
          <p:nvPr>
            <p:ph type="title"/>
          </p:nvPr>
        </p:nvSpPr>
        <p:spPr>
          <a:xfrm>
            <a:off x="325244" y="184597"/>
            <a:ext cx="6489700" cy="489758"/>
          </a:xfrm>
        </p:spPr>
        <p:txBody>
          <a:bodyPr>
            <a:normAutofit fontScale="90000"/>
          </a:bodyPr>
          <a:lstStyle/>
          <a:p>
            <a:pPr eaLnBrk="1" hangingPunct="1"/>
            <a:r>
              <a:rPr lang="en-GB" dirty="0">
                <a:latin typeface="Arial" charset="0"/>
              </a:rPr>
              <a:t>Engineering Subsystem</a:t>
            </a:r>
            <a:endParaRPr lang="en-US" dirty="0">
              <a:latin typeface="Arial" charset="0"/>
            </a:endParaRPr>
          </a:p>
        </p:txBody>
      </p:sp>
      <p:sp>
        <p:nvSpPr>
          <p:cNvPr id="80909" name="AutoShape 18"/>
          <p:cNvSpPr>
            <a:spLocks noChangeArrowheads="1"/>
          </p:cNvSpPr>
          <p:nvPr/>
        </p:nvSpPr>
        <p:spPr bwMode="auto">
          <a:xfrm>
            <a:off x="4735513" y="2308225"/>
            <a:ext cx="2698750" cy="2198688"/>
          </a:xfrm>
          <a:prstGeom prst="wedgeRoundRectCallout">
            <a:avLst>
              <a:gd name="adj1" fmla="val 35167"/>
              <a:gd name="adj2" fmla="val 83208"/>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l">
              <a:defRPr/>
            </a:pPr>
            <a:r>
              <a:rPr lang="en-GB" sz="2000">
                <a:solidFill>
                  <a:srgbClr val="000000"/>
                </a:solidFill>
                <a:latin typeface="+mn-lt"/>
                <a:ea typeface="+mn-ea"/>
                <a:cs typeface="+mn-cs"/>
              </a:rPr>
              <a:t>What goes on in these is the same as before but at a lower level, and so on down to component level</a:t>
            </a:r>
            <a:endParaRPr lang="en-US" sz="2000">
              <a:solidFill>
                <a:srgbClr val="000000"/>
              </a:solidFill>
              <a:latin typeface="+mn-lt"/>
              <a:ea typeface="+mn-ea"/>
              <a:cs typeface="+mn-cs"/>
            </a:endParaRPr>
          </a:p>
        </p:txBody>
      </p:sp>
      <p:grpSp>
        <p:nvGrpSpPr>
          <p:cNvPr id="3" name="Group 2">
            <a:extLst>
              <a:ext uri="{FF2B5EF4-FFF2-40B4-BE49-F238E27FC236}">
                <a16:creationId xmlns:a16="http://schemas.microsoft.com/office/drawing/2014/main" id="{3F2FF5C8-B2F2-6501-D11C-AA0823C25B96}"/>
              </a:ext>
            </a:extLst>
          </p:cNvPr>
          <p:cNvGrpSpPr/>
          <p:nvPr/>
        </p:nvGrpSpPr>
        <p:grpSpPr>
          <a:xfrm>
            <a:off x="4757738" y="2286000"/>
            <a:ext cx="2779714" cy="2214659"/>
            <a:chOff x="4757738" y="2286000"/>
            <a:chExt cx="2779714" cy="2214659"/>
          </a:xfrm>
        </p:grpSpPr>
        <p:sp>
          <p:nvSpPr>
            <p:cNvPr id="80910" name="AutoShape 18"/>
            <p:cNvSpPr>
              <a:spLocks noChangeArrowheads="1"/>
            </p:cNvSpPr>
            <p:nvPr/>
          </p:nvSpPr>
          <p:spPr bwMode="auto">
            <a:xfrm>
              <a:off x="4757738" y="2286000"/>
              <a:ext cx="2698750" cy="2198688"/>
            </a:xfrm>
            <a:prstGeom prst="wedgeRoundRectCallout">
              <a:avLst>
                <a:gd name="adj1" fmla="val -75315"/>
                <a:gd name="adj2" fmla="val -15801"/>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l">
                <a:defRPr/>
              </a:pPr>
              <a:r>
                <a:rPr lang="en-GB" sz="2000">
                  <a:solidFill>
                    <a:srgbClr val="000000"/>
                  </a:solidFill>
                  <a:latin typeface="+mn-lt"/>
                  <a:ea typeface="+mn-ea"/>
                  <a:cs typeface="+mn-cs"/>
                </a:rPr>
                <a:t>What goes on in these is the same as before but at a lower level, and so on down to component level</a:t>
              </a:r>
              <a:endParaRPr lang="en-US" sz="2000">
                <a:solidFill>
                  <a:srgbClr val="000000"/>
                </a:solidFill>
                <a:latin typeface="+mn-lt"/>
                <a:ea typeface="+mn-ea"/>
                <a:cs typeface="+mn-cs"/>
              </a:endParaRPr>
            </a:p>
          </p:txBody>
        </p:sp>
        <p:sp>
          <p:nvSpPr>
            <p:cNvPr id="80911" name="AutoShape 18"/>
            <p:cNvSpPr>
              <a:spLocks noChangeArrowheads="1"/>
            </p:cNvSpPr>
            <p:nvPr/>
          </p:nvSpPr>
          <p:spPr bwMode="auto">
            <a:xfrm>
              <a:off x="4838702" y="2301972"/>
              <a:ext cx="2698750" cy="2198687"/>
            </a:xfrm>
            <a:prstGeom prst="wedgeRoundRectCallout">
              <a:avLst>
                <a:gd name="adj1" fmla="val 66620"/>
                <a:gd name="adj2" fmla="val -11838"/>
                <a:gd name="adj3" fmla="val 16667"/>
              </a:avLst>
            </a:prstGeom>
            <a:ln>
              <a:noFill/>
              <a:headEnd/>
              <a:tailEnd/>
            </a:ln>
          </p:spPr>
          <p:style>
            <a:lnRef idx="1">
              <a:schemeClr val="accent3"/>
            </a:lnRef>
            <a:fillRef idx="2">
              <a:schemeClr val="accent3"/>
            </a:fillRef>
            <a:effectRef idx="1">
              <a:schemeClr val="accent3"/>
            </a:effectRef>
            <a:fontRef idx="minor">
              <a:schemeClr val="dk1"/>
            </a:fontRef>
          </p:style>
          <p:txBody>
            <a:bodyPr/>
            <a:lstStyle/>
            <a:p>
              <a:pPr>
                <a:defRPr/>
              </a:pPr>
              <a:r>
                <a:rPr lang="en-GB" sz="2000">
                  <a:solidFill>
                    <a:srgbClr val="000000"/>
                  </a:solidFill>
                  <a:latin typeface="+mn-lt"/>
                  <a:ea typeface="+mn-ea"/>
                  <a:cs typeface="+mn-cs"/>
                </a:rPr>
                <a:t>What goes on in these is the same as before but at a lower level, and so on down to component level</a:t>
              </a:r>
              <a:endParaRPr lang="en-US" sz="2000">
                <a:solidFill>
                  <a:srgbClr val="000000"/>
                </a:solidFill>
                <a:latin typeface="+mn-lt"/>
                <a:ea typeface="+mn-ea"/>
                <a:cs typeface="+mn-cs"/>
              </a:endParaRPr>
            </a:p>
          </p:txBody>
        </p:sp>
      </p:grpSp>
      <p:sp>
        <p:nvSpPr>
          <p:cNvPr id="61469" name="Text Box 7"/>
          <p:cNvSpPr txBox="1">
            <a:spLocks noChangeArrowheads="1"/>
          </p:cNvSpPr>
          <p:nvPr/>
        </p:nvSpPr>
        <p:spPr bwMode="gray">
          <a:xfrm>
            <a:off x="7716846" y="3759200"/>
            <a:ext cx="1269423" cy="7386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1400"/>
              <a:t>Built, Verified </a:t>
            </a:r>
          </a:p>
          <a:p>
            <a:pPr algn="l"/>
            <a:r>
              <a:rPr lang="en-GB" sz="1400"/>
              <a:t>and Validated</a:t>
            </a:r>
          </a:p>
          <a:p>
            <a:pPr algn="l"/>
            <a:r>
              <a:rPr lang="en-GB" sz="1400"/>
              <a:t>Components</a:t>
            </a:r>
          </a:p>
        </p:txBody>
      </p:sp>
      <p:sp>
        <p:nvSpPr>
          <p:cNvPr id="61470" name="Text Box 10"/>
          <p:cNvSpPr txBox="1">
            <a:spLocks noChangeArrowheads="1"/>
          </p:cNvSpPr>
          <p:nvPr/>
        </p:nvSpPr>
        <p:spPr bwMode="gray">
          <a:xfrm>
            <a:off x="8258181" y="884239"/>
            <a:ext cx="1071127" cy="5232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1400"/>
              <a:t>Working</a:t>
            </a:r>
          </a:p>
          <a:p>
            <a:pPr algn="l"/>
            <a:r>
              <a:rPr lang="en-GB" sz="1400"/>
              <a:t>Subsystem</a:t>
            </a:r>
          </a:p>
        </p:txBody>
      </p:sp>
      <p:sp>
        <p:nvSpPr>
          <p:cNvPr id="20" name="Text Box 15">
            <a:extLst>
              <a:ext uri="{FF2B5EF4-FFF2-40B4-BE49-F238E27FC236}">
                <a16:creationId xmlns:a16="http://schemas.microsoft.com/office/drawing/2014/main" id="{37A3CC57-7406-2B42-9E9D-FAA1F02C75CD}"/>
              </a:ext>
            </a:extLst>
          </p:cNvPr>
          <p:cNvSpPr txBox="1">
            <a:spLocks noChangeArrowheads="1"/>
          </p:cNvSpPr>
          <p:nvPr/>
        </p:nvSpPr>
        <p:spPr bwMode="gray">
          <a:xfrm>
            <a:off x="5258000" y="1374337"/>
            <a:ext cx="1606709" cy="731406"/>
          </a:xfrm>
          <a:prstGeom prst="rect">
            <a:avLst/>
          </a:prstGeom>
          <a:noFill/>
          <a:ln w="9525">
            <a:noFill/>
            <a:miter lim="800000"/>
            <a:headEnd/>
            <a:tailEnd/>
          </a:ln>
        </p:spPr>
        <p:txBody>
          <a:bodyPr wrap="square" lIns="84253" tIns="42126" rIns="84253" bIns="42126">
            <a:spAutoFit/>
          </a:bodyPr>
          <a:lstStyle/>
          <a:p>
            <a:pPr algn="ctr" eaLnBrk="0" hangingPunct="0"/>
            <a:r>
              <a:rPr lang="en-GB" sz="1400"/>
              <a:t>Subsystem</a:t>
            </a:r>
          </a:p>
          <a:p>
            <a:pPr algn="ctr" eaLnBrk="0" hangingPunct="0"/>
            <a:r>
              <a:rPr lang="en-GB" sz="1400"/>
              <a:t>Build and Check Requirements</a:t>
            </a:r>
          </a:p>
        </p:txBody>
      </p:sp>
    </p:spTree>
    <p:extLst>
      <p:ext uri="{BB962C8B-B14F-4D97-AF65-F5344CB8AC3E}">
        <p14:creationId xmlns:p14="http://schemas.microsoft.com/office/powerpoint/2010/main" val="1110700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rgbClr val="FF5858"/>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a:solidFill>
                <a:srgbClr val="000000"/>
              </a:solidFill>
              <a:latin typeface="Arial" charset="0"/>
            </a:endParaRPr>
          </a:p>
        </p:txBody>
      </p:sp>
      <p:sp>
        <p:nvSpPr>
          <p:cNvPr id="22566" name="Text Box 15"/>
          <p:cNvSpPr txBox="1">
            <a:spLocks noChangeArrowheads="1"/>
          </p:cNvSpPr>
          <p:nvPr/>
        </p:nvSpPr>
        <p:spPr bwMode="auto">
          <a:xfrm>
            <a:off x="2516100" y="789469"/>
            <a:ext cx="1459924" cy="482748"/>
          </a:xfrm>
          <a:prstGeom prst="rect">
            <a:avLst/>
          </a:prstGeom>
          <a:noFill/>
          <a:ln w="9525">
            <a:noFill/>
            <a:miter lim="800000"/>
            <a:headEnd/>
            <a:tailEnd/>
          </a:ln>
        </p:spPr>
        <p:txBody>
          <a:bodyPr wrap="square" lIns="84253" tIns="42126" rIns="84253" bIns="42126">
            <a:spAutoFit/>
          </a:bodyPr>
          <a:lstStyle/>
          <a:p>
            <a:pPr eaLnBrk="0" hangingPunct="0"/>
            <a:r>
              <a:rPr lang="en-GB" sz="1292"/>
              <a:t>Subsystem</a:t>
            </a:r>
          </a:p>
          <a:p>
            <a:pPr eaLnBrk="0" hangingPunct="0"/>
            <a:r>
              <a:rPr lang="en-GB" sz="1292"/>
              <a:t>Requirements</a:t>
            </a:r>
          </a:p>
        </p:txBody>
      </p:sp>
      <p:sp>
        <p:nvSpPr>
          <p:cNvPr id="29" name="Flowchart: Document 28"/>
          <p:cNvSpPr/>
          <p:nvPr/>
        </p:nvSpPr>
        <p:spPr bwMode="auto">
          <a:xfrm>
            <a:off x="7011925" y="2620876"/>
            <a:ext cx="1224297" cy="162562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a:solidFill>
                  <a:schemeClr val="tx1"/>
                </a:solidFill>
              </a:rPr>
              <a:t>Subsystem </a:t>
            </a:r>
          </a:p>
          <a:p>
            <a:pPr>
              <a:defRPr/>
            </a:pPr>
            <a:r>
              <a:rPr lang="en-GB" sz="1200">
                <a:solidFill>
                  <a:schemeClr val="tx1"/>
                </a:solidFill>
              </a:rPr>
              <a:t>Requirements</a:t>
            </a:r>
          </a:p>
        </p:txBody>
      </p:sp>
      <p:sp>
        <p:nvSpPr>
          <p:cNvPr id="32" name="Flowchart: Document 31"/>
          <p:cNvSpPr/>
          <p:nvPr/>
        </p:nvSpPr>
        <p:spPr bwMode="auto">
          <a:xfrm>
            <a:off x="9203302" y="5490511"/>
            <a:ext cx="1349619" cy="929054"/>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a:solidFill>
                  <a:schemeClr val="tx1"/>
                </a:solidFill>
              </a:rPr>
              <a:t>Component</a:t>
            </a:r>
          </a:p>
          <a:p>
            <a:pPr>
              <a:defRPr/>
            </a:pPr>
            <a:r>
              <a:rPr lang="en-GB" sz="1292">
                <a:solidFill>
                  <a:schemeClr val="tx1"/>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a:solidFill>
                  <a:schemeClr val="tx1"/>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a:t>Design System</a:t>
            </a:r>
          </a:p>
        </p:txBody>
      </p:sp>
      <p:sp>
        <p:nvSpPr>
          <p:cNvPr id="22580" name="Title 33"/>
          <p:cNvSpPr>
            <a:spLocks noGrp="1"/>
          </p:cNvSpPr>
          <p:nvPr>
            <p:ph type="title"/>
          </p:nvPr>
        </p:nvSpPr>
        <p:spPr>
          <a:xfrm>
            <a:off x="152400" y="11295"/>
            <a:ext cx="8229600" cy="774742"/>
          </a:xfrm>
        </p:spPr>
        <p:txBody>
          <a:bodyPr/>
          <a:lstStyle/>
          <a:p>
            <a:r>
              <a:rPr lang="en-GB"/>
              <a:t>Let’s do it Again</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a:solidFill>
                <a:srgbClr val="000000"/>
              </a:solidFill>
            </a:endParaRPr>
          </a:p>
        </p:txBody>
      </p:sp>
      <p:sp>
        <p:nvSpPr>
          <p:cNvPr id="44" name="AutoShape 91"/>
          <p:cNvSpPr>
            <a:spLocks noChangeArrowheads="1"/>
          </p:cNvSpPr>
          <p:nvPr/>
        </p:nvSpPr>
        <p:spPr bwMode="auto">
          <a:xfrm>
            <a:off x="1524002" y="4232239"/>
            <a:ext cx="1182993" cy="881881"/>
          </a:xfrm>
          <a:prstGeom prst="wedgeRoundRectCallout">
            <a:avLst>
              <a:gd name="adj1" fmla="val 51744"/>
              <a:gd name="adj2" fmla="val -66527"/>
              <a:gd name="adj3" fmla="val 16667"/>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spcBef>
                <a:spcPct val="50000"/>
              </a:spcBef>
            </a:pPr>
            <a:r>
              <a:rPr lang="en-GB" sz="1015"/>
              <a:t>Work out the possible ways it could be done before selecting one</a:t>
            </a:r>
          </a:p>
        </p:txBody>
      </p:sp>
      <p:sp>
        <p:nvSpPr>
          <p:cNvPr id="46" name="AutoShape 90"/>
          <p:cNvSpPr>
            <a:spLocks noChangeArrowheads="1"/>
          </p:cNvSpPr>
          <p:nvPr/>
        </p:nvSpPr>
        <p:spPr bwMode="auto">
          <a:xfrm>
            <a:off x="3976024" y="962822"/>
            <a:ext cx="1680836" cy="727532"/>
          </a:xfrm>
          <a:prstGeom prst="wedgeRoundRectCallout">
            <a:avLst>
              <a:gd name="adj1" fmla="val -65161"/>
              <a:gd name="adj2" fmla="val 114179"/>
              <a:gd name="adj3" fmla="val 16667"/>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a:t>Understand what is wanted before starting to design it</a:t>
            </a: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100">
                <a:solidFill>
                  <a:schemeClr val="tx1"/>
                </a:solidFill>
              </a:rPr>
              <a:t>Subsystem System Requirements</a:t>
            </a:r>
          </a:p>
        </p:txBody>
      </p:sp>
      <p:sp>
        <p:nvSpPr>
          <p:cNvPr id="30" name="Flowchart: Document 29"/>
          <p:cNvSpPr/>
          <p:nvPr/>
        </p:nvSpPr>
        <p:spPr bwMode="auto">
          <a:xfrm>
            <a:off x="7175990" y="3471531"/>
            <a:ext cx="1346688"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a:solidFill>
                  <a:schemeClr val="tx1"/>
                </a:solidFill>
              </a:rPr>
              <a:t>Subsystem</a:t>
            </a:r>
          </a:p>
          <a:p>
            <a:pPr algn="ctr">
              <a:defRPr/>
            </a:pPr>
            <a:r>
              <a:rPr lang="en-GB" sz="1662">
                <a:solidFill>
                  <a:schemeClr val="tx1"/>
                </a:solidFill>
              </a:rPr>
              <a:t>Design</a:t>
            </a:r>
          </a:p>
          <a:p>
            <a:pPr algn="ctr">
              <a:defRPr/>
            </a:pPr>
            <a:r>
              <a:rPr lang="en-GB" sz="1662">
                <a:solidFill>
                  <a:schemeClr val="tx1"/>
                </a:solidFill>
              </a:rPr>
              <a:t>Definition</a:t>
            </a:r>
          </a:p>
        </p:txBody>
      </p:sp>
      <p:sp>
        <p:nvSpPr>
          <p:cNvPr id="22" name="Rounded Rectangular Callout 21">
            <a:extLst>
              <a:ext uri="{FF2B5EF4-FFF2-40B4-BE49-F238E27FC236}">
                <a16:creationId xmlns:a16="http://schemas.microsoft.com/office/drawing/2014/main" id="{423C35CD-D191-5740-903C-9F8CABFEA9DF}"/>
              </a:ext>
            </a:extLst>
          </p:cNvPr>
          <p:cNvSpPr/>
          <p:nvPr/>
        </p:nvSpPr>
        <p:spPr>
          <a:xfrm>
            <a:off x="7261666" y="4872328"/>
            <a:ext cx="1981376" cy="1290316"/>
          </a:xfrm>
          <a:prstGeom prst="wedgeRoundRectCallout">
            <a:avLst>
              <a:gd name="adj1" fmla="val -40304"/>
              <a:gd name="adj2" fmla="val -72848"/>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r>
              <a:rPr lang="en-US" sz="1108"/>
              <a:t>Key outputs of the Design System “block” are the:</a:t>
            </a:r>
          </a:p>
          <a:p>
            <a:pPr marL="171450" indent="-171450">
              <a:buFont typeface="Arial" panose="020B0604020202020204" pitchFamily="34" charset="0"/>
              <a:buChar char="•"/>
            </a:pPr>
            <a:r>
              <a:rPr lang="en-US" sz="1108"/>
              <a:t>User Requirements</a:t>
            </a:r>
          </a:p>
          <a:p>
            <a:pPr marL="171450" indent="-171450">
              <a:buFont typeface="Arial" panose="020B0604020202020204" pitchFamily="34" charset="0"/>
              <a:buChar char="•"/>
            </a:pPr>
            <a:r>
              <a:rPr lang="en-US" sz="1108"/>
              <a:t>System Requirements</a:t>
            </a:r>
          </a:p>
          <a:p>
            <a:pPr marL="171450" indent="-171450">
              <a:buFont typeface="Arial" panose="020B0604020202020204" pitchFamily="34" charset="0"/>
              <a:buChar char="•"/>
            </a:pPr>
            <a:r>
              <a:rPr lang="en-US" sz="1108"/>
              <a:t>Design Definition</a:t>
            </a:r>
          </a:p>
        </p:txBody>
      </p:sp>
      <p:pic>
        <p:nvPicPr>
          <p:cNvPr id="4" name="Picture 3"/>
          <p:cNvPicPr>
            <a:picLocks noChangeAspect="1"/>
          </p:cNvPicPr>
          <p:nvPr/>
        </p:nvPicPr>
        <p:blipFill>
          <a:blip r:embed="rId3"/>
          <a:stretch>
            <a:fillRect/>
          </a:stretch>
        </p:blipFill>
        <p:spPr>
          <a:xfrm>
            <a:off x="2656114" y="2005485"/>
            <a:ext cx="4539622" cy="3741447"/>
          </a:xfrm>
          <a:prstGeom prst="rect">
            <a:avLst/>
          </a:prstGeom>
        </p:spPr>
      </p:pic>
      <p:sp>
        <p:nvSpPr>
          <p:cNvPr id="43" name="AutoShape 89"/>
          <p:cNvSpPr>
            <a:spLocks noChangeArrowheads="1"/>
          </p:cNvSpPr>
          <p:nvPr/>
        </p:nvSpPr>
        <p:spPr bwMode="auto">
          <a:xfrm>
            <a:off x="5825795" y="973578"/>
            <a:ext cx="1785245" cy="709807"/>
          </a:xfrm>
          <a:prstGeom prst="wedgeRoundRectCallout">
            <a:avLst>
              <a:gd name="adj1" fmla="val -13930"/>
              <a:gd name="adj2" fmla="val 141733"/>
              <a:gd name="adj3" fmla="val 16667"/>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a:t>Work out what it needs to do before deciding how it will do it</a:t>
            </a:r>
          </a:p>
        </p:txBody>
      </p:sp>
      <p:sp>
        <p:nvSpPr>
          <p:cNvPr id="47" name="AutoShape 88"/>
          <p:cNvSpPr>
            <a:spLocks noChangeArrowheads="1"/>
          </p:cNvSpPr>
          <p:nvPr/>
        </p:nvSpPr>
        <p:spPr bwMode="auto">
          <a:xfrm>
            <a:off x="5410086" y="5958873"/>
            <a:ext cx="1786567" cy="694304"/>
          </a:xfrm>
          <a:prstGeom prst="wedgeRoundRectCallout">
            <a:avLst>
              <a:gd name="adj1" fmla="val -15926"/>
              <a:gd name="adj2" fmla="val -263558"/>
              <a:gd name="adj3" fmla="val 16667"/>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015"/>
              <a:t>Understand the parts and describe them so that others can understand</a:t>
            </a:r>
          </a:p>
        </p:txBody>
      </p:sp>
      <p:sp>
        <p:nvSpPr>
          <p:cNvPr id="48" name="AutoShape 88"/>
          <p:cNvSpPr>
            <a:spLocks noChangeArrowheads="1"/>
          </p:cNvSpPr>
          <p:nvPr/>
        </p:nvSpPr>
        <p:spPr bwMode="auto">
          <a:xfrm>
            <a:off x="2987480" y="5808035"/>
            <a:ext cx="1786567" cy="694304"/>
          </a:xfrm>
          <a:prstGeom prst="wedgeRoundRectCallout">
            <a:avLst>
              <a:gd name="adj1" fmla="val -24940"/>
              <a:gd name="adj2" fmla="val -76866"/>
              <a:gd name="adj3" fmla="val 16667"/>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015"/>
              <a:t>Analyse the system to understand its emergent properties</a:t>
            </a:r>
          </a:p>
        </p:txBody>
      </p:sp>
    </p:spTree>
    <p:extLst>
      <p:ext uri="{BB962C8B-B14F-4D97-AF65-F5344CB8AC3E}">
        <p14:creationId xmlns:p14="http://schemas.microsoft.com/office/powerpoint/2010/main" val="4275234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P spid="46" grpId="0" animBg="1"/>
      <p:bldP spid="43" grpId="0" animBg="1"/>
      <p:bldP spid="47" grpId="0" animBg="1"/>
      <p:bldP spid="4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9257471-D110-59F1-2D14-ACEA29F561EA}"/>
              </a:ext>
            </a:extLst>
          </p:cNvPr>
          <p:cNvSpPr/>
          <p:nvPr/>
        </p:nvSpPr>
        <p:spPr>
          <a:xfrm>
            <a:off x="967154" y="1607173"/>
            <a:ext cx="3425554" cy="3133648"/>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0" y="167082"/>
            <a:ext cx="10084777" cy="471654"/>
          </a:xfrm>
        </p:spPr>
        <p:txBody>
          <a:bodyPr>
            <a:normAutofit fontScale="90000"/>
          </a:bodyPr>
          <a:lstStyle/>
          <a:p>
            <a:r>
              <a:rPr lang="en-GB"/>
              <a:t>The Starting Point: Subsystem Requirements</a:t>
            </a:r>
          </a:p>
        </p:txBody>
      </p:sp>
      <p:pic>
        <p:nvPicPr>
          <p:cNvPr id="5" name="Picture 4"/>
          <p:cNvPicPr>
            <a:picLocks noChangeAspect="1"/>
          </p:cNvPicPr>
          <p:nvPr/>
        </p:nvPicPr>
        <p:blipFill>
          <a:blip r:embed="rId2"/>
          <a:stretch>
            <a:fillRect/>
          </a:stretch>
        </p:blipFill>
        <p:spPr>
          <a:xfrm>
            <a:off x="1232047" y="1607173"/>
            <a:ext cx="2843055" cy="2984500"/>
          </a:xfrm>
          <a:prstGeom prst="rect">
            <a:avLst/>
          </a:prstGeom>
        </p:spPr>
      </p:pic>
      <p:sp>
        <p:nvSpPr>
          <p:cNvPr id="7" name="TextBox 6"/>
          <p:cNvSpPr txBox="1"/>
          <p:nvPr/>
        </p:nvSpPr>
        <p:spPr>
          <a:xfrm>
            <a:off x="1679645" y="5236886"/>
            <a:ext cx="2921408" cy="1569660"/>
          </a:xfrm>
          <a:prstGeom prst="rect">
            <a:avLst/>
          </a:prstGeom>
          <a:noFill/>
        </p:spPr>
        <p:txBody>
          <a:bodyPr wrap="square" rtlCol="0">
            <a:spAutoFit/>
          </a:bodyPr>
          <a:lstStyle/>
          <a:p>
            <a:r>
              <a:rPr lang="en-GB" sz="1600"/>
              <a:t>The HOW MUCHs from the  QFD2 are the basis of the Subsystem Requirements.</a:t>
            </a:r>
          </a:p>
          <a:p>
            <a:r>
              <a:rPr lang="en-GB" sz="1600"/>
              <a:t>From the Subsystems viewpoint these are their “USER Requirements”</a:t>
            </a:r>
          </a:p>
        </p:txBody>
      </p:sp>
      <p:sp>
        <p:nvSpPr>
          <p:cNvPr id="8" name="Rectangle 7">
            <a:extLst>
              <a:ext uri="{FF2B5EF4-FFF2-40B4-BE49-F238E27FC236}">
                <a16:creationId xmlns:a16="http://schemas.microsoft.com/office/drawing/2014/main" id="{1A359F8B-A431-EA4C-9A5D-54CB7BAC8A35}"/>
              </a:ext>
            </a:extLst>
          </p:cNvPr>
          <p:cNvSpPr/>
          <p:nvPr/>
        </p:nvSpPr>
        <p:spPr>
          <a:xfrm>
            <a:off x="3925272" y="1090920"/>
            <a:ext cx="3007439" cy="1477328"/>
          </a:xfrm>
          <a:prstGeom prst="rect">
            <a:avLst/>
          </a:prstGeom>
        </p:spPr>
        <p:style>
          <a:lnRef idx="0">
            <a:schemeClr val="dk1"/>
          </a:lnRef>
          <a:fillRef idx="3">
            <a:schemeClr val="dk1"/>
          </a:fillRef>
          <a:effectRef idx="3">
            <a:schemeClr val="dk1"/>
          </a:effectRef>
          <a:fontRef idx="minor">
            <a:schemeClr val="lt1"/>
          </a:fontRef>
        </p:style>
        <p:txBody>
          <a:bodyPr wrap="square">
            <a:spAutoFit/>
          </a:bodyPr>
          <a:lstStyle/>
          <a:p>
            <a:r>
              <a:rPr lang="en-US" sz="1800"/>
              <a:t>On this occasion the “User” requirements SHOULD be ready and waiting! – they are called subsystem requirements</a:t>
            </a:r>
          </a:p>
        </p:txBody>
      </p:sp>
      <p:sp>
        <p:nvSpPr>
          <p:cNvPr id="9" name="Bent-Up Arrow 8">
            <a:extLst>
              <a:ext uri="{FF2B5EF4-FFF2-40B4-BE49-F238E27FC236}">
                <a16:creationId xmlns:a16="http://schemas.microsoft.com/office/drawing/2014/main" id="{67C94D36-D4AA-F84C-968B-82D5EBB29CAB}"/>
              </a:ext>
            </a:extLst>
          </p:cNvPr>
          <p:cNvSpPr/>
          <p:nvPr/>
        </p:nvSpPr>
        <p:spPr bwMode="auto">
          <a:xfrm rot="5400000">
            <a:off x="3337134" y="3982790"/>
            <a:ext cx="593785" cy="1934053"/>
          </a:xfrm>
          <a:prstGeom prst="bentUpArrow">
            <a:avLst/>
          </a:prstGeom>
          <a:solidFill>
            <a:srgbClr val="3374D4"/>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a:ln>
                <a:noFill/>
              </a:ln>
              <a:solidFill>
                <a:schemeClr val="tx1"/>
              </a:solidFill>
              <a:effectLst/>
              <a:latin typeface="Verdana" pitchFamily="34" charset="0"/>
            </a:endParaRPr>
          </a:p>
        </p:txBody>
      </p:sp>
      <p:sp>
        <p:nvSpPr>
          <p:cNvPr id="10" name="Rectangle 9">
            <a:extLst>
              <a:ext uri="{FF2B5EF4-FFF2-40B4-BE49-F238E27FC236}">
                <a16:creationId xmlns:a16="http://schemas.microsoft.com/office/drawing/2014/main" id="{1644B521-43F5-9C4B-8DCC-C520A5F75357}"/>
              </a:ext>
            </a:extLst>
          </p:cNvPr>
          <p:cNvSpPr/>
          <p:nvPr/>
        </p:nvSpPr>
        <p:spPr>
          <a:xfrm>
            <a:off x="7089436" y="1173158"/>
            <a:ext cx="1091083" cy="528395"/>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a:solidFill>
                  <a:schemeClr val="tx1"/>
                </a:solidFill>
              </a:rPr>
              <a:t>Business</a:t>
            </a:r>
          </a:p>
          <a:p>
            <a:pPr algn="ctr"/>
            <a:r>
              <a:rPr lang="en-US" sz="1050">
                <a:solidFill>
                  <a:schemeClr val="tx1"/>
                </a:solidFill>
              </a:rPr>
              <a:t>Requirements</a:t>
            </a:r>
          </a:p>
        </p:txBody>
      </p:sp>
      <p:sp>
        <p:nvSpPr>
          <p:cNvPr id="11" name="Rectangle 10">
            <a:extLst>
              <a:ext uri="{FF2B5EF4-FFF2-40B4-BE49-F238E27FC236}">
                <a16:creationId xmlns:a16="http://schemas.microsoft.com/office/drawing/2014/main" id="{CC9A2BB2-D7AE-074D-9F72-C857A63356B9}"/>
              </a:ext>
            </a:extLst>
          </p:cNvPr>
          <p:cNvSpPr/>
          <p:nvPr/>
        </p:nvSpPr>
        <p:spPr>
          <a:xfrm>
            <a:off x="7089436" y="2915261"/>
            <a:ext cx="1091082" cy="528395"/>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a:solidFill>
                  <a:schemeClr val="tx1"/>
                </a:solidFill>
              </a:rPr>
              <a:t>System</a:t>
            </a:r>
          </a:p>
          <a:p>
            <a:pPr algn="ctr"/>
            <a:r>
              <a:rPr lang="en-US" sz="1050">
                <a:solidFill>
                  <a:schemeClr val="tx1"/>
                </a:solidFill>
              </a:rPr>
              <a:t>Requirements</a:t>
            </a:r>
          </a:p>
        </p:txBody>
      </p:sp>
      <p:sp>
        <p:nvSpPr>
          <p:cNvPr id="12" name="Rectangle 11">
            <a:extLst>
              <a:ext uri="{FF2B5EF4-FFF2-40B4-BE49-F238E27FC236}">
                <a16:creationId xmlns:a16="http://schemas.microsoft.com/office/drawing/2014/main" id="{4C991F41-5385-A64F-A924-5662ACF75946}"/>
              </a:ext>
            </a:extLst>
          </p:cNvPr>
          <p:cNvSpPr/>
          <p:nvPr/>
        </p:nvSpPr>
        <p:spPr>
          <a:xfrm>
            <a:off x="7089437" y="2024312"/>
            <a:ext cx="1091082" cy="528395"/>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a:solidFill>
                  <a:schemeClr val="tx1"/>
                </a:solidFill>
              </a:rPr>
              <a:t>User</a:t>
            </a:r>
          </a:p>
          <a:p>
            <a:pPr algn="ctr"/>
            <a:r>
              <a:rPr lang="en-US" sz="1050">
                <a:solidFill>
                  <a:schemeClr val="tx1"/>
                </a:solidFill>
              </a:rPr>
              <a:t>Requirements</a:t>
            </a:r>
          </a:p>
        </p:txBody>
      </p:sp>
      <p:sp>
        <p:nvSpPr>
          <p:cNvPr id="13" name="Rectangle 12">
            <a:extLst>
              <a:ext uri="{FF2B5EF4-FFF2-40B4-BE49-F238E27FC236}">
                <a16:creationId xmlns:a16="http://schemas.microsoft.com/office/drawing/2014/main" id="{C2C6063B-9864-F142-8234-6EA65897D119}"/>
              </a:ext>
            </a:extLst>
          </p:cNvPr>
          <p:cNvSpPr/>
          <p:nvPr/>
        </p:nvSpPr>
        <p:spPr>
          <a:xfrm>
            <a:off x="8648923" y="2012809"/>
            <a:ext cx="1305678" cy="528395"/>
          </a:xfrm>
          <a:prstGeom prst="rect">
            <a:avLst/>
          </a:prstGeom>
          <a:solidFill>
            <a:srgbClr val="00B050"/>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a:solidFill>
                  <a:schemeClr val="tx1"/>
                </a:solidFill>
              </a:rPr>
              <a:t>System Acceptance</a:t>
            </a:r>
          </a:p>
          <a:p>
            <a:pPr algn="ctr"/>
            <a:r>
              <a:rPr lang="en-US" sz="1050">
                <a:solidFill>
                  <a:schemeClr val="tx1"/>
                </a:solidFill>
              </a:rPr>
              <a:t>Requirements</a:t>
            </a:r>
          </a:p>
        </p:txBody>
      </p:sp>
      <p:sp>
        <p:nvSpPr>
          <p:cNvPr id="14" name="Rectangle 13">
            <a:extLst>
              <a:ext uri="{FF2B5EF4-FFF2-40B4-BE49-F238E27FC236}">
                <a16:creationId xmlns:a16="http://schemas.microsoft.com/office/drawing/2014/main" id="{76A06927-DE18-0F41-946B-5FF71F236416}"/>
              </a:ext>
            </a:extLst>
          </p:cNvPr>
          <p:cNvSpPr/>
          <p:nvPr/>
        </p:nvSpPr>
        <p:spPr>
          <a:xfrm>
            <a:off x="8663014" y="2915261"/>
            <a:ext cx="1305678" cy="528395"/>
          </a:xfrm>
          <a:prstGeom prst="rect">
            <a:avLst/>
          </a:prstGeom>
          <a:solidFill>
            <a:srgbClr val="00B050"/>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a:solidFill>
                  <a:schemeClr val="tx1"/>
                </a:solidFill>
              </a:rPr>
              <a:t>System Verification</a:t>
            </a:r>
          </a:p>
          <a:p>
            <a:pPr algn="ctr"/>
            <a:r>
              <a:rPr lang="en-US" sz="1050">
                <a:solidFill>
                  <a:schemeClr val="tx1"/>
                </a:solidFill>
              </a:rPr>
              <a:t>Requirements</a:t>
            </a:r>
          </a:p>
        </p:txBody>
      </p:sp>
      <p:sp>
        <p:nvSpPr>
          <p:cNvPr id="15" name="Rectangle 14">
            <a:extLst>
              <a:ext uri="{FF2B5EF4-FFF2-40B4-BE49-F238E27FC236}">
                <a16:creationId xmlns:a16="http://schemas.microsoft.com/office/drawing/2014/main" id="{51FE1392-2437-7A46-A8B7-9E1ACFAA8C37}"/>
              </a:ext>
            </a:extLst>
          </p:cNvPr>
          <p:cNvSpPr/>
          <p:nvPr/>
        </p:nvSpPr>
        <p:spPr>
          <a:xfrm>
            <a:off x="4761666" y="5425845"/>
            <a:ext cx="1139869" cy="528395"/>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a:solidFill>
                  <a:schemeClr val="tx1"/>
                </a:solidFill>
              </a:rPr>
              <a:t>Subsystem A System</a:t>
            </a:r>
          </a:p>
          <a:p>
            <a:pPr algn="ctr"/>
            <a:r>
              <a:rPr lang="en-US" sz="1050">
                <a:solidFill>
                  <a:schemeClr val="tx1"/>
                </a:solidFill>
              </a:rPr>
              <a:t>Requirements</a:t>
            </a:r>
          </a:p>
        </p:txBody>
      </p:sp>
      <p:sp>
        <p:nvSpPr>
          <p:cNvPr id="16" name="Rectangle 15">
            <a:extLst>
              <a:ext uri="{FF2B5EF4-FFF2-40B4-BE49-F238E27FC236}">
                <a16:creationId xmlns:a16="http://schemas.microsoft.com/office/drawing/2014/main" id="{D8D950DA-C613-3A4B-BB88-370A382E1B01}"/>
              </a:ext>
            </a:extLst>
          </p:cNvPr>
          <p:cNvSpPr/>
          <p:nvPr/>
        </p:nvSpPr>
        <p:spPr>
          <a:xfrm>
            <a:off x="4788852" y="4581781"/>
            <a:ext cx="1103494" cy="528395"/>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a:solidFill>
                  <a:schemeClr val="tx1"/>
                </a:solidFill>
              </a:rPr>
              <a:t>Subsystem A</a:t>
            </a:r>
          </a:p>
          <a:p>
            <a:pPr algn="ctr"/>
            <a:r>
              <a:rPr lang="en-US" sz="1050">
                <a:solidFill>
                  <a:schemeClr val="tx1"/>
                </a:solidFill>
              </a:rPr>
              <a:t>Requirements</a:t>
            </a:r>
          </a:p>
        </p:txBody>
      </p:sp>
      <p:sp>
        <p:nvSpPr>
          <p:cNvPr id="17" name="Rectangle 16">
            <a:extLst>
              <a:ext uri="{FF2B5EF4-FFF2-40B4-BE49-F238E27FC236}">
                <a16:creationId xmlns:a16="http://schemas.microsoft.com/office/drawing/2014/main" id="{F2BA39B7-7462-7444-AEC6-09AA8D9BAFDE}"/>
              </a:ext>
            </a:extLst>
          </p:cNvPr>
          <p:cNvSpPr/>
          <p:nvPr/>
        </p:nvSpPr>
        <p:spPr>
          <a:xfrm>
            <a:off x="6242722" y="4591755"/>
            <a:ext cx="1069427" cy="528395"/>
          </a:xfrm>
          <a:prstGeom prst="rect">
            <a:avLst/>
          </a:prstGeom>
          <a:solidFill>
            <a:srgbClr val="00B050"/>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a:solidFill>
                  <a:schemeClr val="tx1"/>
                </a:solidFill>
              </a:rPr>
              <a:t>Subsystem A Acceptance</a:t>
            </a:r>
          </a:p>
          <a:p>
            <a:pPr algn="ctr"/>
            <a:r>
              <a:rPr lang="en-US" sz="1050">
                <a:solidFill>
                  <a:schemeClr val="tx1"/>
                </a:solidFill>
              </a:rPr>
              <a:t>Requirements</a:t>
            </a:r>
          </a:p>
        </p:txBody>
      </p:sp>
      <p:sp>
        <p:nvSpPr>
          <p:cNvPr id="18" name="Rectangle 17">
            <a:extLst>
              <a:ext uri="{FF2B5EF4-FFF2-40B4-BE49-F238E27FC236}">
                <a16:creationId xmlns:a16="http://schemas.microsoft.com/office/drawing/2014/main" id="{20C4EDB6-C629-BE4A-A2F8-C6172621A601}"/>
              </a:ext>
            </a:extLst>
          </p:cNvPr>
          <p:cNvSpPr/>
          <p:nvPr/>
        </p:nvSpPr>
        <p:spPr>
          <a:xfrm>
            <a:off x="6227417" y="5416651"/>
            <a:ext cx="1084731" cy="528395"/>
          </a:xfrm>
          <a:prstGeom prst="rect">
            <a:avLst/>
          </a:prstGeom>
          <a:solidFill>
            <a:srgbClr val="00B050"/>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a:solidFill>
                  <a:schemeClr val="tx1"/>
                </a:solidFill>
              </a:rPr>
              <a:t>Subsystem A Verification</a:t>
            </a:r>
          </a:p>
          <a:p>
            <a:pPr algn="ctr"/>
            <a:r>
              <a:rPr lang="en-US" sz="1050">
                <a:solidFill>
                  <a:schemeClr val="tx1"/>
                </a:solidFill>
              </a:rPr>
              <a:t>Requirements</a:t>
            </a:r>
          </a:p>
        </p:txBody>
      </p:sp>
      <p:sp>
        <p:nvSpPr>
          <p:cNvPr id="19" name="Rectangle 18">
            <a:extLst>
              <a:ext uri="{FF2B5EF4-FFF2-40B4-BE49-F238E27FC236}">
                <a16:creationId xmlns:a16="http://schemas.microsoft.com/office/drawing/2014/main" id="{136BC6D6-C429-5048-AA20-587BB630690B}"/>
              </a:ext>
            </a:extLst>
          </p:cNvPr>
          <p:cNvSpPr/>
          <p:nvPr/>
        </p:nvSpPr>
        <p:spPr>
          <a:xfrm>
            <a:off x="5181643" y="3759199"/>
            <a:ext cx="5054842" cy="528395"/>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050">
                <a:solidFill>
                  <a:schemeClr val="tx1"/>
                </a:solidFill>
              </a:rPr>
              <a:t>System Definition</a:t>
            </a:r>
          </a:p>
          <a:p>
            <a:pPr algn="ctr"/>
            <a:r>
              <a:rPr lang="en-US" sz="1050">
                <a:solidFill>
                  <a:schemeClr val="tx1"/>
                </a:solidFill>
              </a:rPr>
              <a:t>(Description of the solution to the User Requirements</a:t>
            </a:r>
          </a:p>
        </p:txBody>
      </p:sp>
      <p:sp>
        <p:nvSpPr>
          <p:cNvPr id="20" name="Down Arrow 19">
            <a:extLst>
              <a:ext uri="{FF2B5EF4-FFF2-40B4-BE49-F238E27FC236}">
                <a16:creationId xmlns:a16="http://schemas.microsoft.com/office/drawing/2014/main" id="{E28E995E-F3EC-5843-97F6-2EB3D49F8AA6}"/>
              </a:ext>
            </a:extLst>
          </p:cNvPr>
          <p:cNvSpPr/>
          <p:nvPr/>
        </p:nvSpPr>
        <p:spPr>
          <a:xfrm>
            <a:off x="7462272" y="2603172"/>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21" name="Down Arrow 20">
            <a:extLst>
              <a:ext uri="{FF2B5EF4-FFF2-40B4-BE49-F238E27FC236}">
                <a16:creationId xmlns:a16="http://schemas.microsoft.com/office/drawing/2014/main" id="{E492369D-C42F-3945-88B1-1A12BD4EE444}"/>
              </a:ext>
            </a:extLst>
          </p:cNvPr>
          <p:cNvSpPr/>
          <p:nvPr/>
        </p:nvSpPr>
        <p:spPr>
          <a:xfrm>
            <a:off x="7462272" y="1734806"/>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22" name="Down Arrow 21">
            <a:extLst>
              <a:ext uri="{FF2B5EF4-FFF2-40B4-BE49-F238E27FC236}">
                <a16:creationId xmlns:a16="http://schemas.microsoft.com/office/drawing/2014/main" id="{3BB46E85-D4DB-224B-B826-840027F7FA1E}"/>
              </a:ext>
            </a:extLst>
          </p:cNvPr>
          <p:cNvSpPr/>
          <p:nvPr/>
        </p:nvSpPr>
        <p:spPr>
          <a:xfrm rot="16200000">
            <a:off x="8306407" y="2166146"/>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23" name="Down Arrow 22">
            <a:extLst>
              <a:ext uri="{FF2B5EF4-FFF2-40B4-BE49-F238E27FC236}">
                <a16:creationId xmlns:a16="http://schemas.microsoft.com/office/drawing/2014/main" id="{EEF327DE-0BDD-5E49-8713-C0BE729FF311}"/>
              </a:ext>
            </a:extLst>
          </p:cNvPr>
          <p:cNvSpPr/>
          <p:nvPr/>
        </p:nvSpPr>
        <p:spPr>
          <a:xfrm>
            <a:off x="5236339" y="4320966"/>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25" name="Down Arrow 24">
            <a:extLst>
              <a:ext uri="{FF2B5EF4-FFF2-40B4-BE49-F238E27FC236}">
                <a16:creationId xmlns:a16="http://schemas.microsoft.com/office/drawing/2014/main" id="{2C74FC69-B45E-AE45-B261-353CB61804C0}"/>
              </a:ext>
            </a:extLst>
          </p:cNvPr>
          <p:cNvSpPr/>
          <p:nvPr/>
        </p:nvSpPr>
        <p:spPr>
          <a:xfrm>
            <a:off x="5234486" y="5970522"/>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26" name="Down Arrow 25">
            <a:extLst>
              <a:ext uri="{FF2B5EF4-FFF2-40B4-BE49-F238E27FC236}">
                <a16:creationId xmlns:a16="http://schemas.microsoft.com/office/drawing/2014/main" id="{D1BA7F62-0516-DE48-8908-7F67B144C5E6}"/>
              </a:ext>
            </a:extLst>
          </p:cNvPr>
          <p:cNvSpPr/>
          <p:nvPr/>
        </p:nvSpPr>
        <p:spPr>
          <a:xfrm>
            <a:off x="7462272" y="3478089"/>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27" name="Down Arrow 26">
            <a:extLst>
              <a:ext uri="{FF2B5EF4-FFF2-40B4-BE49-F238E27FC236}">
                <a16:creationId xmlns:a16="http://schemas.microsoft.com/office/drawing/2014/main" id="{FE1C0FA3-7B28-7546-9209-055A50DDB96C}"/>
              </a:ext>
            </a:extLst>
          </p:cNvPr>
          <p:cNvSpPr/>
          <p:nvPr/>
        </p:nvSpPr>
        <p:spPr>
          <a:xfrm>
            <a:off x="5248038" y="5155207"/>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28" name="Rectangle 27">
            <a:extLst>
              <a:ext uri="{FF2B5EF4-FFF2-40B4-BE49-F238E27FC236}">
                <a16:creationId xmlns:a16="http://schemas.microsoft.com/office/drawing/2014/main" id="{E259279B-DE57-DB45-B93F-B1D1E14698CA}"/>
              </a:ext>
            </a:extLst>
          </p:cNvPr>
          <p:cNvSpPr/>
          <p:nvPr/>
        </p:nvSpPr>
        <p:spPr>
          <a:xfrm>
            <a:off x="4676671" y="6248427"/>
            <a:ext cx="1501208" cy="528395"/>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050">
                <a:solidFill>
                  <a:schemeClr val="tx1"/>
                </a:solidFill>
              </a:rPr>
              <a:t>Subsystem A Definition</a:t>
            </a:r>
          </a:p>
        </p:txBody>
      </p:sp>
      <p:sp>
        <p:nvSpPr>
          <p:cNvPr id="49" name="Down Arrow 48">
            <a:extLst>
              <a:ext uri="{FF2B5EF4-FFF2-40B4-BE49-F238E27FC236}">
                <a16:creationId xmlns:a16="http://schemas.microsoft.com/office/drawing/2014/main" id="{B7A92597-7370-E141-8627-465BA4EA0407}"/>
              </a:ext>
            </a:extLst>
          </p:cNvPr>
          <p:cNvSpPr/>
          <p:nvPr/>
        </p:nvSpPr>
        <p:spPr>
          <a:xfrm rot="16200000">
            <a:off x="5929733" y="5550823"/>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50" name="Down Arrow 49">
            <a:extLst>
              <a:ext uri="{FF2B5EF4-FFF2-40B4-BE49-F238E27FC236}">
                <a16:creationId xmlns:a16="http://schemas.microsoft.com/office/drawing/2014/main" id="{A5910021-D768-B54E-8B44-838FB052F3C0}"/>
              </a:ext>
            </a:extLst>
          </p:cNvPr>
          <p:cNvSpPr/>
          <p:nvPr/>
        </p:nvSpPr>
        <p:spPr>
          <a:xfrm rot="16200000">
            <a:off x="5943824" y="4707884"/>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51" name="Down Arrow 50">
            <a:extLst>
              <a:ext uri="{FF2B5EF4-FFF2-40B4-BE49-F238E27FC236}">
                <a16:creationId xmlns:a16="http://schemas.microsoft.com/office/drawing/2014/main" id="{13D5A456-1CC7-2040-82C2-DA03590C3F44}"/>
              </a:ext>
            </a:extLst>
          </p:cNvPr>
          <p:cNvSpPr/>
          <p:nvPr/>
        </p:nvSpPr>
        <p:spPr>
          <a:xfrm rot="16200000">
            <a:off x="8321912" y="3055426"/>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53" name="Rectangle 52">
            <a:extLst>
              <a:ext uri="{FF2B5EF4-FFF2-40B4-BE49-F238E27FC236}">
                <a16:creationId xmlns:a16="http://schemas.microsoft.com/office/drawing/2014/main" id="{1B5A4CFF-03B8-CB4B-9931-6B17B030BA1B}"/>
              </a:ext>
            </a:extLst>
          </p:cNvPr>
          <p:cNvSpPr/>
          <p:nvPr/>
        </p:nvSpPr>
        <p:spPr>
          <a:xfrm>
            <a:off x="8377777" y="5416651"/>
            <a:ext cx="1198897" cy="528395"/>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a:solidFill>
                  <a:schemeClr val="tx1"/>
                </a:solidFill>
              </a:rPr>
              <a:t>Subsystem N System</a:t>
            </a:r>
          </a:p>
          <a:p>
            <a:pPr algn="ctr"/>
            <a:r>
              <a:rPr lang="en-US" sz="1050">
                <a:solidFill>
                  <a:schemeClr val="tx1"/>
                </a:solidFill>
              </a:rPr>
              <a:t>Requirements</a:t>
            </a:r>
          </a:p>
        </p:txBody>
      </p:sp>
      <p:sp>
        <p:nvSpPr>
          <p:cNvPr id="54" name="Rectangle 53">
            <a:extLst>
              <a:ext uri="{FF2B5EF4-FFF2-40B4-BE49-F238E27FC236}">
                <a16:creationId xmlns:a16="http://schemas.microsoft.com/office/drawing/2014/main" id="{A065B4CF-D0F4-D842-89E3-9EBF38781E36}"/>
              </a:ext>
            </a:extLst>
          </p:cNvPr>
          <p:cNvSpPr/>
          <p:nvPr/>
        </p:nvSpPr>
        <p:spPr>
          <a:xfrm>
            <a:off x="8425948" y="4592073"/>
            <a:ext cx="1103494" cy="527758"/>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a:solidFill>
                  <a:schemeClr val="tx1"/>
                </a:solidFill>
              </a:rPr>
              <a:t>Subsystem N</a:t>
            </a:r>
          </a:p>
          <a:p>
            <a:pPr algn="ctr"/>
            <a:r>
              <a:rPr lang="en-US" sz="1050">
                <a:solidFill>
                  <a:schemeClr val="tx1"/>
                </a:solidFill>
              </a:rPr>
              <a:t>Requirements</a:t>
            </a:r>
          </a:p>
        </p:txBody>
      </p:sp>
      <p:sp>
        <p:nvSpPr>
          <p:cNvPr id="55" name="Rectangle 54">
            <a:extLst>
              <a:ext uri="{FF2B5EF4-FFF2-40B4-BE49-F238E27FC236}">
                <a16:creationId xmlns:a16="http://schemas.microsoft.com/office/drawing/2014/main" id="{44433925-3732-6C49-837E-595FB4FE6135}"/>
              </a:ext>
            </a:extLst>
          </p:cNvPr>
          <p:cNvSpPr/>
          <p:nvPr/>
        </p:nvSpPr>
        <p:spPr>
          <a:xfrm>
            <a:off x="9903729" y="4602047"/>
            <a:ext cx="1069426" cy="528395"/>
          </a:xfrm>
          <a:prstGeom prst="rect">
            <a:avLst/>
          </a:prstGeom>
          <a:solidFill>
            <a:srgbClr val="00B050"/>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a:solidFill>
                  <a:schemeClr val="tx1"/>
                </a:solidFill>
              </a:rPr>
              <a:t>Subsystem N Acceptance</a:t>
            </a:r>
          </a:p>
          <a:p>
            <a:pPr algn="ctr"/>
            <a:r>
              <a:rPr lang="en-US" sz="1050">
                <a:solidFill>
                  <a:schemeClr val="tx1"/>
                </a:solidFill>
              </a:rPr>
              <a:t>Requirements</a:t>
            </a:r>
          </a:p>
        </p:txBody>
      </p:sp>
      <p:sp>
        <p:nvSpPr>
          <p:cNvPr id="56" name="Rectangle 55">
            <a:extLst>
              <a:ext uri="{FF2B5EF4-FFF2-40B4-BE49-F238E27FC236}">
                <a16:creationId xmlns:a16="http://schemas.microsoft.com/office/drawing/2014/main" id="{B795E1C4-3EA8-894A-A4F2-969417ED2B46}"/>
              </a:ext>
            </a:extLst>
          </p:cNvPr>
          <p:cNvSpPr/>
          <p:nvPr/>
        </p:nvSpPr>
        <p:spPr>
          <a:xfrm>
            <a:off x="9892838" y="5349901"/>
            <a:ext cx="1110375" cy="528395"/>
          </a:xfrm>
          <a:prstGeom prst="rect">
            <a:avLst/>
          </a:prstGeom>
          <a:solidFill>
            <a:srgbClr val="00B050"/>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a:solidFill>
                  <a:schemeClr val="tx1"/>
                </a:solidFill>
              </a:rPr>
              <a:t>Subsystem N Verification</a:t>
            </a:r>
          </a:p>
          <a:p>
            <a:pPr algn="ctr"/>
            <a:r>
              <a:rPr lang="en-US" sz="1050">
                <a:solidFill>
                  <a:schemeClr val="tx1"/>
                </a:solidFill>
              </a:rPr>
              <a:t>Requirements</a:t>
            </a:r>
          </a:p>
        </p:txBody>
      </p:sp>
      <p:sp>
        <p:nvSpPr>
          <p:cNvPr id="57" name="Down Arrow 56">
            <a:extLst>
              <a:ext uri="{FF2B5EF4-FFF2-40B4-BE49-F238E27FC236}">
                <a16:creationId xmlns:a16="http://schemas.microsoft.com/office/drawing/2014/main" id="{3314C06D-31B5-E74D-A23F-4B86EC415284}"/>
              </a:ext>
            </a:extLst>
          </p:cNvPr>
          <p:cNvSpPr/>
          <p:nvPr/>
        </p:nvSpPr>
        <p:spPr>
          <a:xfrm>
            <a:off x="8841958" y="4320966"/>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58" name="Down Arrow 57">
            <a:extLst>
              <a:ext uri="{FF2B5EF4-FFF2-40B4-BE49-F238E27FC236}">
                <a16:creationId xmlns:a16="http://schemas.microsoft.com/office/drawing/2014/main" id="{D97D5AF7-F3F9-824D-B025-220AA3153F16}"/>
              </a:ext>
            </a:extLst>
          </p:cNvPr>
          <p:cNvSpPr/>
          <p:nvPr/>
        </p:nvSpPr>
        <p:spPr>
          <a:xfrm>
            <a:off x="8839755" y="5954240"/>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59" name="Down Arrow 58">
            <a:extLst>
              <a:ext uri="{FF2B5EF4-FFF2-40B4-BE49-F238E27FC236}">
                <a16:creationId xmlns:a16="http://schemas.microsoft.com/office/drawing/2014/main" id="{2BBC3F27-A013-8D46-8D0A-5A0E9AE9A615}"/>
              </a:ext>
            </a:extLst>
          </p:cNvPr>
          <p:cNvSpPr/>
          <p:nvPr/>
        </p:nvSpPr>
        <p:spPr>
          <a:xfrm>
            <a:off x="8844508" y="5130123"/>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60" name="Rectangle 59">
            <a:extLst>
              <a:ext uri="{FF2B5EF4-FFF2-40B4-BE49-F238E27FC236}">
                <a16:creationId xmlns:a16="http://schemas.microsoft.com/office/drawing/2014/main" id="{8A723475-AFB4-3049-B1C2-A3F082504DCB}"/>
              </a:ext>
            </a:extLst>
          </p:cNvPr>
          <p:cNvSpPr/>
          <p:nvPr/>
        </p:nvSpPr>
        <p:spPr>
          <a:xfrm>
            <a:off x="8224887" y="6259956"/>
            <a:ext cx="1501208" cy="528395"/>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050">
                <a:solidFill>
                  <a:schemeClr val="tx1"/>
                </a:solidFill>
              </a:rPr>
              <a:t>Subsystem N Definition</a:t>
            </a:r>
          </a:p>
        </p:txBody>
      </p:sp>
      <p:sp>
        <p:nvSpPr>
          <p:cNvPr id="61" name="Down Arrow 60">
            <a:extLst>
              <a:ext uri="{FF2B5EF4-FFF2-40B4-BE49-F238E27FC236}">
                <a16:creationId xmlns:a16="http://schemas.microsoft.com/office/drawing/2014/main" id="{B90F752D-3780-8246-AD33-DD67DD085CBB}"/>
              </a:ext>
            </a:extLst>
          </p:cNvPr>
          <p:cNvSpPr/>
          <p:nvPr/>
        </p:nvSpPr>
        <p:spPr>
          <a:xfrm rot="16200000">
            <a:off x="9587812" y="5471320"/>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62" name="Down Arrow 61">
            <a:extLst>
              <a:ext uri="{FF2B5EF4-FFF2-40B4-BE49-F238E27FC236}">
                <a16:creationId xmlns:a16="http://schemas.microsoft.com/office/drawing/2014/main" id="{6B8D9B48-1A41-D04B-837E-293925B392EC}"/>
              </a:ext>
            </a:extLst>
          </p:cNvPr>
          <p:cNvSpPr/>
          <p:nvPr/>
        </p:nvSpPr>
        <p:spPr>
          <a:xfrm rot="16200000">
            <a:off x="9571749" y="4749844"/>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63" name="Oval 62">
            <a:extLst>
              <a:ext uri="{FF2B5EF4-FFF2-40B4-BE49-F238E27FC236}">
                <a16:creationId xmlns:a16="http://schemas.microsoft.com/office/drawing/2014/main" id="{0E294061-8410-CE4C-B406-FC97B3CB9BCC}"/>
              </a:ext>
            </a:extLst>
          </p:cNvPr>
          <p:cNvSpPr/>
          <p:nvPr/>
        </p:nvSpPr>
        <p:spPr>
          <a:xfrm>
            <a:off x="7488072" y="4789665"/>
            <a:ext cx="132574" cy="132574"/>
          </a:xfrm>
          <a:prstGeom prst="ellipse">
            <a:avLst/>
          </a:prstGeom>
          <a:solidFill>
            <a:schemeClr val="tx2"/>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sz="1800"/>
          </a:p>
        </p:txBody>
      </p:sp>
      <p:sp>
        <p:nvSpPr>
          <p:cNvPr id="66" name="Oval 65">
            <a:extLst>
              <a:ext uri="{FF2B5EF4-FFF2-40B4-BE49-F238E27FC236}">
                <a16:creationId xmlns:a16="http://schemas.microsoft.com/office/drawing/2014/main" id="{79164A2B-45EB-D74A-92B9-BE4F8F40829E}"/>
              </a:ext>
            </a:extLst>
          </p:cNvPr>
          <p:cNvSpPr/>
          <p:nvPr/>
        </p:nvSpPr>
        <p:spPr>
          <a:xfrm>
            <a:off x="8090311" y="4789665"/>
            <a:ext cx="132574" cy="132574"/>
          </a:xfrm>
          <a:prstGeom prst="ellipse">
            <a:avLst/>
          </a:prstGeom>
          <a:solidFill>
            <a:schemeClr val="tx2"/>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sz="1800"/>
          </a:p>
        </p:txBody>
      </p:sp>
      <p:sp>
        <p:nvSpPr>
          <p:cNvPr id="67" name="Oval 66">
            <a:extLst>
              <a:ext uri="{FF2B5EF4-FFF2-40B4-BE49-F238E27FC236}">
                <a16:creationId xmlns:a16="http://schemas.microsoft.com/office/drawing/2014/main" id="{AB2D8E10-D615-E64D-AC37-29E90F159489}"/>
              </a:ext>
            </a:extLst>
          </p:cNvPr>
          <p:cNvSpPr/>
          <p:nvPr/>
        </p:nvSpPr>
        <p:spPr>
          <a:xfrm>
            <a:off x="7782518" y="4789665"/>
            <a:ext cx="132574" cy="132574"/>
          </a:xfrm>
          <a:prstGeom prst="ellipse">
            <a:avLst/>
          </a:prstGeom>
          <a:solidFill>
            <a:schemeClr val="tx2"/>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sz="1800"/>
          </a:p>
        </p:txBody>
      </p:sp>
      <p:sp>
        <p:nvSpPr>
          <p:cNvPr id="69" name="Oval 68">
            <a:extLst>
              <a:ext uri="{FF2B5EF4-FFF2-40B4-BE49-F238E27FC236}">
                <a16:creationId xmlns:a16="http://schemas.microsoft.com/office/drawing/2014/main" id="{31D5DA39-51BB-8647-AB9D-30E329DF3E0F}"/>
              </a:ext>
            </a:extLst>
          </p:cNvPr>
          <p:cNvSpPr/>
          <p:nvPr/>
        </p:nvSpPr>
        <p:spPr>
          <a:xfrm>
            <a:off x="7425012" y="5614561"/>
            <a:ext cx="132574" cy="132574"/>
          </a:xfrm>
          <a:prstGeom prst="ellipse">
            <a:avLst/>
          </a:prstGeom>
          <a:solidFill>
            <a:schemeClr val="tx2"/>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sz="1800"/>
          </a:p>
        </p:txBody>
      </p:sp>
      <p:sp>
        <p:nvSpPr>
          <p:cNvPr id="70" name="Oval 69">
            <a:extLst>
              <a:ext uri="{FF2B5EF4-FFF2-40B4-BE49-F238E27FC236}">
                <a16:creationId xmlns:a16="http://schemas.microsoft.com/office/drawing/2014/main" id="{2E71D01A-1D9B-BB4B-982E-3F4F67995AC2}"/>
              </a:ext>
            </a:extLst>
          </p:cNvPr>
          <p:cNvSpPr/>
          <p:nvPr/>
        </p:nvSpPr>
        <p:spPr>
          <a:xfrm>
            <a:off x="8024024" y="5614561"/>
            <a:ext cx="132574" cy="132574"/>
          </a:xfrm>
          <a:prstGeom prst="ellipse">
            <a:avLst/>
          </a:prstGeom>
          <a:solidFill>
            <a:schemeClr val="tx2"/>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sz="1800"/>
          </a:p>
        </p:txBody>
      </p:sp>
      <p:sp>
        <p:nvSpPr>
          <p:cNvPr id="71" name="Oval 70">
            <a:extLst>
              <a:ext uri="{FF2B5EF4-FFF2-40B4-BE49-F238E27FC236}">
                <a16:creationId xmlns:a16="http://schemas.microsoft.com/office/drawing/2014/main" id="{8AF0B022-D0B2-9846-B1C5-A12D031FC1A2}"/>
              </a:ext>
            </a:extLst>
          </p:cNvPr>
          <p:cNvSpPr/>
          <p:nvPr/>
        </p:nvSpPr>
        <p:spPr>
          <a:xfrm>
            <a:off x="7724518" y="5614561"/>
            <a:ext cx="132574" cy="132574"/>
          </a:xfrm>
          <a:prstGeom prst="ellipse">
            <a:avLst/>
          </a:prstGeom>
          <a:solidFill>
            <a:schemeClr val="tx2"/>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65411427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EAA9E84-BBD5-954F-9B65-757571B2444B}"/>
              </a:ext>
            </a:extLst>
          </p:cNvPr>
          <p:cNvSpPr>
            <a:spLocks noGrp="1"/>
          </p:cNvSpPr>
          <p:nvPr>
            <p:ph type="body" sz="quarter" idx="15"/>
          </p:nvPr>
        </p:nvSpPr>
        <p:spPr>
          <a:xfrm>
            <a:off x="228601" y="959351"/>
            <a:ext cx="9519358" cy="3339654"/>
          </a:xfrm>
        </p:spPr>
        <p:txBody>
          <a:bodyPr/>
          <a:lstStyle/>
          <a:p>
            <a:pPr marL="541338" lvl="1"/>
            <a:r>
              <a:rPr lang="en-US"/>
              <a:t>Subsystem and Component Requirements are the “User” Requirements for the respective levels.</a:t>
            </a:r>
          </a:p>
          <a:p>
            <a:pPr marL="541338" lvl="1"/>
            <a:r>
              <a:rPr lang="en-US"/>
              <a:t>We have learnt that, at the system level, user requirements often comprise, and only need to comprise:</a:t>
            </a:r>
          </a:p>
          <a:p>
            <a:pPr marL="941388" lvl="2"/>
            <a:r>
              <a:rPr lang="en-US"/>
              <a:t>The Operational Requirement(s)</a:t>
            </a:r>
          </a:p>
          <a:p>
            <a:pPr marL="941388" lvl="2"/>
            <a:r>
              <a:rPr lang="en-US"/>
              <a:t>The Key Non-functional System Requirements</a:t>
            </a:r>
          </a:p>
          <a:p>
            <a:pPr marL="941388" lvl="2"/>
            <a:r>
              <a:rPr lang="en-US"/>
              <a:t>Justified Non-functional Implementation Requirements</a:t>
            </a:r>
          </a:p>
          <a:p>
            <a:pPr marL="541338" lvl="1"/>
            <a:r>
              <a:rPr lang="en-US"/>
              <a:t>The same applies at each lower-level.</a:t>
            </a:r>
          </a:p>
          <a:p>
            <a:pPr marL="541338" lvl="1"/>
            <a:r>
              <a:rPr lang="en-US"/>
              <a:t>Subsystem Requirements ONLY need to comprise the:</a:t>
            </a:r>
          </a:p>
          <a:p>
            <a:pPr lvl="2"/>
            <a:r>
              <a:rPr lang="en-US"/>
              <a:t>The Subsystem Operational Requirement(s)</a:t>
            </a:r>
          </a:p>
          <a:p>
            <a:pPr lvl="2"/>
            <a:r>
              <a:rPr lang="en-US"/>
              <a:t>The Key Subsystem Non-functional System Requirements</a:t>
            </a:r>
          </a:p>
          <a:p>
            <a:pPr lvl="2"/>
            <a:r>
              <a:rPr lang="en-US"/>
              <a:t>Justified Subsystem Non-functional Implementation Requirements</a:t>
            </a:r>
          </a:p>
          <a:p>
            <a:pPr marL="541338" lvl="1"/>
            <a:endParaRPr lang="en-US"/>
          </a:p>
          <a:p>
            <a:pPr marL="317500" indent="-317500"/>
            <a:endParaRPr lang="en-US"/>
          </a:p>
        </p:txBody>
      </p:sp>
      <p:sp>
        <p:nvSpPr>
          <p:cNvPr id="2" name="Title 1">
            <a:extLst>
              <a:ext uri="{FF2B5EF4-FFF2-40B4-BE49-F238E27FC236}">
                <a16:creationId xmlns:a16="http://schemas.microsoft.com/office/drawing/2014/main" id="{90132392-0565-3A4A-9EE5-8CADEF563686}"/>
              </a:ext>
            </a:extLst>
          </p:cNvPr>
          <p:cNvSpPr>
            <a:spLocks noGrp="1"/>
          </p:cNvSpPr>
          <p:nvPr>
            <p:ph type="title"/>
          </p:nvPr>
        </p:nvSpPr>
        <p:spPr>
          <a:xfrm>
            <a:off x="136384" y="143069"/>
            <a:ext cx="12155262" cy="664797"/>
          </a:xfrm>
        </p:spPr>
        <p:txBody>
          <a:bodyPr/>
          <a:lstStyle/>
          <a:p>
            <a:r>
              <a:rPr lang="en-US" sz="3200"/>
              <a:t>What needs to be in the Subsystem Requirements</a:t>
            </a:r>
            <a:br>
              <a:rPr lang="en-US" sz="3200"/>
            </a:br>
            <a:endParaRPr lang="en-US" sz="3200"/>
          </a:p>
        </p:txBody>
      </p:sp>
      <p:sp>
        <p:nvSpPr>
          <p:cNvPr id="5" name="Rectangle 4">
            <a:extLst>
              <a:ext uri="{FF2B5EF4-FFF2-40B4-BE49-F238E27FC236}">
                <a16:creationId xmlns:a16="http://schemas.microsoft.com/office/drawing/2014/main" id="{9D668958-BDD9-2847-8C56-4DC41DFA9ABF}"/>
              </a:ext>
            </a:extLst>
          </p:cNvPr>
          <p:cNvSpPr/>
          <p:nvPr/>
        </p:nvSpPr>
        <p:spPr>
          <a:xfrm>
            <a:off x="991027" y="5791601"/>
            <a:ext cx="9641773" cy="92333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r>
              <a:rPr lang="en-US" sz="1800">
                <a:solidFill>
                  <a:schemeClr val="tx1"/>
                </a:solidFill>
              </a:rPr>
              <a:t>The Subsystem (Systems) Engineer will take these requirements and determine the subsystem System Requirements (i.e. the necessary subsystem functions and associated subsystem Non-functional performance requirements)</a:t>
            </a:r>
          </a:p>
        </p:txBody>
      </p:sp>
      <p:sp>
        <p:nvSpPr>
          <p:cNvPr id="6" name="Left Arrow 5">
            <a:extLst>
              <a:ext uri="{FF2B5EF4-FFF2-40B4-BE49-F238E27FC236}">
                <a16:creationId xmlns:a16="http://schemas.microsoft.com/office/drawing/2014/main" id="{EDB0A658-95F2-F34F-8347-CE64CC17731C}"/>
              </a:ext>
            </a:extLst>
          </p:cNvPr>
          <p:cNvSpPr/>
          <p:nvPr/>
        </p:nvSpPr>
        <p:spPr>
          <a:xfrm rot="19335638">
            <a:off x="8226254" y="3519305"/>
            <a:ext cx="2489631" cy="1559398"/>
          </a:xfrm>
          <a:prstGeom prst="leftArrow">
            <a:avLst>
              <a:gd name="adj1" fmla="val 77680"/>
              <a:gd name="adj2" fmla="val 28949"/>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a:solidFill>
                  <a:schemeClr val="tx1"/>
                </a:solidFill>
              </a:rPr>
              <a:t>The onus is on the writer of the subsystem requirements not to over do it!</a:t>
            </a:r>
          </a:p>
        </p:txBody>
      </p:sp>
    </p:spTree>
    <p:extLst>
      <p:ext uri="{BB962C8B-B14F-4D97-AF65-F5344CB8AC3E}">
        <p14:creationId xmlns:p14="http://schemas.microsoft.com/office/powerpoint/2010/main" val="1279460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A8CA9C8-937C-6C4B-BC26-1850F38D1976}"/>
              </a:ext>
            </a:extLst>
          </p:cNvPr>
          <p:cNvSpPr>
            <a:spLocks noGrp="1"/>
          </p:cNvSpPr>
          <p:nvPr>
            <p:ph type="body" sz="quarter" idx="15"/>
          </p:nvPr>
        </p:nvSpPr>
        <p:spPr/>
        <p:txBody>
          <a:bodyPr/>
          <a:lstStyle/>
          <a:p>
            <a:r>
              <a:rPr lang="en-US"/>
              <a:t>In the </a:t>
            </a:r>
            <a:r>
              <a:rPr lang="en-US" b="1"/>
              <a:t>ideal world </a:t>
            </a:r>
            <a:r>
              <a:rPr lang="en-US"/>
              <a:t>a well written set of subsystem/component requirements will </a:t>
            </a:r>
            <a:r>
              <a:rPr lang="en-US" b="1"/>
              <a:t>NOT</a:t>
            </a:r>
            <a:r>
              <a:rPr lang="en-US"/>
              <a:t> require the engineers responsible for designing subsystem/component to gather any further requirements. </a:t>
            </a:r>
          </a:p>
          <a:p>
            <a:r>
              <a:rPr lang="en-US"/>
              <a:t>However, they need to be confident that this is the case. If there is any uncertainty, then the team should follow the Gather Requirements Process for the subsystem/component – i.e.</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r>
              <a:rPr lang="en-US"/>
              <a:t>All of the tools we used to Gather Stakeholder requirements for the system can (and should) be used.</a:t>
            </a:r>
          </a:p>
          <a:p>
            <a:endParaRPr lang="en-US"/>
          </a:p>
          <a:p>
            <a:endParaRPr lang="en-US"/>
          </a:p>
        </p:txBody>
      </p:sp>
      <p:sp>
        <p:nvSpPr>
          <p:cNvPr id="4" name="Title 3">
            <a:extLst>
              <a:ext uri="{FF2B5EF4-FFF2-40B4-BE49-F238E27FC236}">
                <a16:creationId xmlns:a16="http://schemas.microsoft.com/office/drawing/2014/main" id="{C40862AB-0FAC-2345-9979-138E9894CD50}"/>
              </a:ext>
            </a:extLst>
          </p:cNvPr>
          <p:cNvSpPr>
            <a:spLocks noGrp="1"/>
          </p:cNvSpPr>
          <p:nvPr>
            <p:ph type="title"/>
          </p:nvPr>
        </p:nvSpPr>
        <p:spPr>
          <a:xfrm>
            <a:off x="443724" y="139196"/>
            <a:ext cx="10344438" cy="364353"/>
          </a:xfrm>
        </p:spPr>
        <p:txBody>
          <a:bodyPr/>
          <a:lstStyle/>
          <a:p>
            <a:r>
              <a:rPr lang="en-US"/>
              <a:t>Gathering Subsystem/Component Requirements</a:t>
            </a:r>
          </a:p>
        </p:txBody>
      </p:sp>
      <p:pic>
        <p:nvPicPr>
          <p:cNvPr id="6" name="Picture 5">
            <a:extLst>
              <a:ext uri="{FF2B5EF4-FFF2-40B4-BE49-F238E27FC236}">
                <a16:creationId xmlns:a16="http://schemas.microsoft.com/office/drawing/2014/main" id="{B1465D2B-4D8F-274A-B876-C883609576D2}"/>
              </a:ext>
            </a:extLst>
          </p:cNvPr>
          <p:cNvPicPr>
            <a:picLocks noChangeAspect="1"/>
          </p:cNvPicPr>
          <p:nvPr/>
        </p:nvPicPr>
        <p:blipFill>
          <a:blip r:embed="rId2"/>
          <a:stretch>
            <a:fillRect/>
          </a:stretch>
        </p:blipFill>
        <p:spPr>
          <a:xfrm>
            <a:off x="3944471" y="2953377"/>
            <a:ext cx="4986618" cy="2683929"/>
          </a:xfrm>
          <a:prstGeom prst="rect">
            <a:avLst/>
          </a:prstGeom>
        </p:spPr>
      </p:pic>
    </p:spTree>
    <p:extLst>
      <p:ext uri="{BB962C8B-B14F-4D97-AF65-F5344CB8AC3E}">
        <p14:creationId xmlns:p14="http://schemas.microsoft.com/office/powerpoint/2010/main" val="35610190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7" name="Rectangle 2"/>
          <p:cNvSpPr>
            <a:spLocks noGrp="1" noChangeArrowheads="1"/>
          </p:cNvSpPr>
          <p:nvPr>
            <p:ph type="title"/>
          </p:nvPr>
        </p:nvSpPr>
        <p:spPr>
          <a:xfrm>
            <a:off x="0" y="165863"/>
            <a:ext cx="10229850" cy="409134"/>
          </a:xfrm>
        </p:spPr>
        <p:txBody>
          <a:bodyPr>
            <a:normAutofit fontScale="90000"/>
          </a:bodyPr>
          <a:lstStyle/>
          <a:p>
            <a:pPr defTabSz="762000" eaLnBrk="1" hangingPunct="1"/>
            <a:r>
              <a:rPr lang="en-GB" sz="3600">
                <a:latin typeface="Arial" charset="0"/>
              </a:rPr>
              <a:t>Nature of Stakeholder (User) Requirements</a:t>
            </a:r>
          </a:p>
        </p:txBody>
      </p:sp>
      <p:sp>
        <p:nvSpPr>
          <p:cNvPr id="52228" name="Rectangle 3"/>
          <p:cNvSpPr>
            <a:spLocks noGrp="1" noChangeArrowheads="1"/>
          </p:cNvSpPr>
          <p:nvPr>
            <p:ph type="body" sz="half" idx="4294967295"/>
          </p:nvPr>
        </p:nvSpPr>
        <p:spPr>
          <a:xfrm>
            <a:off x="0" y="969963"/>
            <a:ext cx="5949950" cy="1662112"/>
          </a:xfrm>
        </p:spPr>
        <p:txBody>
          <a:bodyPr/>
          <a:lstStyle/>
          <a:p>
            <a:pPr defTabSz="762000" eaLnBrk="1" hangingPunct="1">
              <a:lnSpc>
                <a:spcPct val="100000"/>
              </a:lnSpc>
              <a:spcBef>
                <a:spcPts val="0"/>
              </a:spcBef>
            </a:pPr>
            <a:r>
              <a:rPr lang="en-GB" sz="1800">
                <a:latin typeface="Arial" charset="0"/>
              </a:rPr>
              <a:t>Stakeholders tend not to specify functionality!</a:t>
            </a:r>
          </a:p>
          <a:p>
            <a:pPr defTabSz="762000" eaLnBrk="1" hangingPunct="1">
              <a:lnSpc>
                <a:spcPct val="100000"/>
              </a:lnSpc>
              <a:spcBef>
                <a:spcPts val="0"/>
              </a:spcBef>
            </a:pPr>
            <a:r>
              <a:rPr lang="en-GB" sz="1800">
                <a:latin typeface="Arial" charset="0"/>
              </a:rPr>
              <a:t>They assume or imply functionality through constraints</a:t>
            </a:r>
          </a:p>
          <a:p>
            <a:pPr defTabSz="762000" eaLnBrk="1" hangingPunct="1">
              <a:lnSpc>
                <a:spcPct val="100000"/>
              </a:lnSpc>
              <a:spcBef>
                <a:spcPts val="0"/>
              </a:spcBef>
            </a:pPr>
            <a:r>
              <a:rPr lang="en-GB" sz="1800">
                <a:latin typeface="Arial" charset="0"/>
              </a:rPr>
              <a:t>What is often missing from a set of requirements is the functionality</a:t>
            </a:r>
          </a:p>
          <a:p>
            <a:pPr defTabSz="762000" eaLnBrk="1" hangingPunct="1">
              <a:lnSpc>
                <a:spcPct val="100000"/>
              </a:lnSpc>
              <a:spcBef>
                <a:spcPts val="0"/>
              </a:spcBef>
              <a:buFont typeface="Symbol" charset="0"/>
              <a:buNone/>
            </a:pPr>
            <a:endParaRPr lang="en-GB" sz="1800">
              <a:latin typeface="Arial" charset="0"/>
            </a:endParaRPr>
          </a:p>
          <a:p>
            <a:pPr defTabSz="762000" eaLnBrk="1" hangingPunct="1">
              <a:lnSpc>
                <a:spcPct val="100000"/>
              </a:lnSpc>
              <a:spcBef>
                <a:spcPts val="0"/>
              </a:spcBef>
            </a:pPr>
            <a:endParaRPr lang="en-GB" sz="1800">
              <a:latin typeface="Arial" charset="0"/>
            </a:endParaRPr>
          </a:p>
          <a:p>
            <a:pPr defTabSz="762000" eaLnBrk="1" hangingPunct="1">
              <a:lnSpc>
                <a:spcPct val="100000"/>
              </a:lnSpc>
              <a:spcBef>
                <a:spcPts val="0"/>
              </a:spcBef>
            </a:pPr>
            <a:endParaRPr lang="en-GB" sz="1800">
              <a:latin typeface="Arial" charset="0"/>
            </a:endParaRPr>
          </a:p>
        </p:txBody>
      </p:sp>
      <p:sp>
        <p:nvSpPr>
          <p:cNvPr id="52229" name="Text Box 4"/>
          <p:cNvSpPr txBox="1">
            <a:spLocks noChangeArrowheads="1"/>
          </p:cNvSpPr>
          <p:nvPr/>
        </p:nvSpPr>
        <p:spPr bwMode="gray">
          <a:xfrm>
            <a:off x="2100006" y="3149798"/>
            <a:ext cx="184666"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endParaRPr lang="en-US" sz="2400">
              <a:solidFill>
                <a:schemeClr val="bg1"/>
              </a:solidFill>
            </a:endParaRPr>
          </a:p>
        </p:txBody>
      </p:sp>
      <p:pic>
        <p:nvPicPr>
          <p:cNvPr id="8" name="Picture 7"/>
          <p:cNvPicPr>
            <a:picLocks noChangeAspect="1"/>
          </p:cNvPicPr>
          <p:nvPr/>
        </p:nvPicPr>
        <p:blipFill>
          <a:blip r:embed="rId3"/>
          <a:stretch>
            <a:fillRect/>
          </a:stretch>
        </p:blipFill>
        <p:spPr>
          <a:xfrm>
            <a:off x="4804042" y="2632007"/>
            <a:ext cx="5287952" cy="3098324"/>
          </a:xfrm>
          <a:prstGeom prst="rect">
            <a:avLst/>
          </a:prstGeom>
        </p:spPr>
      </p:pic>
      <p:sp>
        <p:nvSpPr>
          <p:cNvPr id="9" name="Rounded Rectangular Callout 8"/>
          <p:cNvSpPr/>
          <p:nvPr/>
        </p:nvSpPr>
        <p:spPr>
          <a:xfrm>
            <a:off x="1703714" y="2412662"/>
            <a:ext cx="2990534" cy="2143765"/>
          </a:xfrm>
          <a:prstGeom prst="wedgeRoundRectCallout">
            <a:avLst>
              <a:gd name="adj1" fmla="val 84646"/>
              <a:gd name="adj2" fmla="val -25768"/>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800"/>
              <a:t>The Expressed Requirements are typically constraints – Non-functional System and Non-functional Implementation Requirements</a:t>
            </a:r>
          </a:p>
        </p:txBody>
      </p:sp>
      <p:sp>
        <p:nvSpPr>
          <p:cNvPr id="10" name="Rounded Rectangular Callout 9"/>
          <p:cNvSpPr/>
          <p:nvPr/>
        </p:nvSpPr>
        <p:spPr>
          <a:xfrm>
            <a:off x="1554627" y="5354897"/>
            <a:ext cx="4916566" cy="1288457"/>
          </a:xfrm>
          <a:prstGeom prst="wedgeRoundRectCallout">
            <a:avLst>
              <a:gd name="adj1" fmla="val 41853"/>
              <a:gd name="adj2" fmla="val -10273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There are other requirements that are left unspoken. We now know these are the FUNCTIONAL requirements and their associated performance Requirements</a:t>
            </a:r>
          </a:p>
        </p:txBody>
      </p:sp>
      <p:sp>
        <p:nvSpPr>
          <p:cNvPr id="3" name="Left Arrow 2">
            <a:extLst>
              <a:ext uri="{FF2B5EF4-FFF2-40B4-BE49-F238E27FC236}">
                <a16:creationId xmlns:a16="http://schemas.microsoft.com/office/drawing/2014/main" id="{12F055C5-4592-F14C-ACA2-4D155D7EA70B}"/>
              </a:ext>
            </a:extLst>
          </p:cNvPr>
          <p:cNvSpPr/>
          <p:nvPr/>
        </p:nvSpPr>
        <p:spPr>
          <a:xfrm>
            <a:off x="8298375" y="1145335"/>
            <a:ext cx="2083875" cy="1130727"/>
          </a:xfrm>
          <a:prstGeom prst="leftArrow">
            <a:avLst>
              <a:gd name="adj1" fmla="val 60548"/>
              <a:gd name="adj2" fmla="val 30042"/>
            </a:avLst>
          </a:prstGeom>
          <a:solidFill>
            <a:schemeClr val="accent2"/>
          </a:solidFill>
        </p:spPr>
        <p:style>
          <a:lnRef idx="0">
            <a:schemeClr val="dk1"/>
          </a:lnRef>
          <a:fillRef idx="3">
            <a:schemeClr val="dk1"/>
          </a:fillRef>
          <a:effectRef idx="3">
            <a:schemeClr val="dk1"/>
          </a:effectRef>
          <a:fontRef idx="minor">
            <a:schemeClr val="lt1"/>
          </a:fontRef>
        </p:style>
        <p:txBody>
          <a:bodyPr rtlCol="0" anchor="ctr"/>
          <a:lstStyle/>
          <a:p>
            <a:pPr algn="ctr"/>
            <a:r>
              <a:rPr lang="en-US" sz="1800"/>
              <a:t>Remember</a:t>
            </a:r>
          </a:p>
        </p:txBody>
      </p:sp>
    </p:spTree>
    <p:extLst>
      <p:ext uri="{BB962C8B-B14F-4D97-AF65-F5344CB8AC3E}">
        <p14:creationId xmlns:p14="http://schemas.microsoft.com/office/powerpoint/2010/main" val="4173127057"/>
      </p:ext>
    </p:extLst>
  </p:cSld>
  <p:clrMapOvr>
    <a:masterClrMapping/>
  </p:clrMapOvr>
  <p:transition spd="med">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631D9ED-4FA6-6D73-C967-FDB77BB00820}"/>
              </a:ext>
            </a:extLst>
          </p:cNvPr>
          <p:cNvSpPr/>
          <p:nvPr/>
        </p:nvSpPr>
        <p:spPr>
          <a:xfrm>
            <a:off x="2600325" y="2936467"/>
            <a:ext cx="3495675" cy="2207033"/>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 Placeholder 2">
            <a:extLst>
              <a:ext uri="{FF2B5EF4-FFF2-40B4-BE49-F238E27FC236}">
                <a16:creationId xmlns:a16="http://schemas.microsoft.com/office/drawing/2014/main" id="{9512CA11-FC56-144C-A869-6379F23E0F48}"/>
              </a:ext>
            </a:extLst>
          </p:cNvPr>
          <p:cNvSpPr>
            <a:spLocks noGrp="1"/>
          </p:cNvSpPr>
          <p:nvPr>
            <p:ph type="body" sz="quarter" idx="15"/>
          </p:nvPr>
        </p:nvSpPr>
        <p:spPr>
          <a:xfrm>
            <a:off x="6514910" y="1361578"/>
            <a:ext cx="5442628" cy="4440176"/>
          </a:xfrm>
        </p:spPr>
        <p:txBody>
          <a:bodyPr/>
          <a:lstStyle/>
          <a:p>
            <a:r>
              <a:rPr lang="en-US" sz="2400"/>
              <a:t>Given a set of Subsystem/Component Requirements, we will follow the Performing Functional/Behavioral Analysis process to uncover the subsystem/component functionality.</a:t>
            </a:r>
          </a:p>
          <a:p>
            <a:r>
              <a:rPr lang="en-US" sz="2400"/>
              <a:t>As move down the system levels, tools like Use Case become more difficult to apply. In such cases we can use Functional Analysis.</a:t>
            </a:r>
          </a:p>
        </p:txBody>
      </p:sp>
      <p:sp>
        <p:nvSpPr>
          <p:cNvPr id="4" name="Title 3">
            <a:extLst>
              <a:ext uri="{FF2B5EF4-FFF2-40B4-BE49-F238E27FC236}">
                <a16:creationId xmlns:a16="http://schemas.microsoft.com/office/drawing/2014/main" id="{D31A37A8-32A3-9E42-8B18-0BC40B3472FD}"/>
              </a:ext>
            </a:extLst>
          </p:cNvPr>
          <p:cNvSpPr>
            <a:spLocks noGrp="1"/>
          </p:cNvSpPr>
          <p:nvPr>
            <p:ph type="title"/>
          </p:nvPr>
        </p:nvSpPr>
        <p:spPr>
          <a:xfrm>
            <a:off x="0" y="324190"/>
            <a:ext cx="11010600" cy="664797"/>
          </a:xfrm>
        </p:spPr>
        <p:txBody>
          <a:bodyPr/>
          <a:lstStyle/>
          <a:p>
            <a:r>
              <a:rPr lang="en-US" sz="2400"/>
              <a:t>Performing Functional/Behavioral Analysis for subsystems and components</a:t>
            </a:r>
          </a:p>
        </p:txBody>
      </p:sp>
      <p:pic>
        <p:nvPicPr>
          <p:cNvPr id="5" name="Picture 4">
            <a:extLst>
              <a:ext uri="{FF2B5EF4-FFF2-40B4-BE49-F238E27FC236}">
                <a16:creationId xmlns:a16="http://schemas.microsoft.com/office/drawing/2014/main" id="{9280A73F-9E42-9C43-A016-66461D1B8FF5}"/>
              </a:ext>
            </a:extLst>
          </p:cNvPr>
          <p:cNvPicPr>
            <a:picLocks noChangeAspect="1"/>
          </p:cNvPicPr>
          <p:nvPr/>
        </p:nvPicPr>
        <p:blipFill>
          <a:blip r:embed="rId2"/>
          <a:stretch>
            <a:fillRect/>
          </a:stretch>
        </p:blipFill>
        <p:spPr>
          <a:xfrm>
            <a:off x="2633609" y="3102797"/>
            <a:ext cx="3266529" cy="1913929"/>
          </a:xfrm>
          <a:prstGeom prst="rect">
            <a:avLst/>
          </a:prstGeom>
          <a:ln>
            <a:solidFill>
              <a:schemeClr val="accent3">
                <a:lumMod val="60000"/>
                <a:lumOff val="40000"/>
              </a:schemeClr>
            </a:solidFill>
          </a:ln>
        </p:spPr>
      </p:pic>
      <p:sp>
        <p:nvSpPr>
          <p:cNvPr id="6" name="Rounded Rectangular Callout 5">
            <a:extLst>
              <a:ext uri="{FF2B5EF4-FFF2-40B4-BE49-F238E27FC236}">
                <a16:creationId xmlns:a16="http://schemas.microsoft.com/office/drawing/2014/main" id="{4E4981E4-2385-214F-B522-E2AA00240680}"/>
              </a:ext>
            </a:extLst>
          </p:cNvPr>
          <p:cNvSpPr/>
          <p:nvPr/>
        </p:nvSpPr>
        <p:spPr>
          <a:xfrm>
            <a:off x="1668753" y="1434810"/>
            <a:ext cx="1929710" cy="1501657"/>
          </a:xfrm>
          <a:prstGeom prst="wedgeRoundRectCallout">
            <a:avLst>
              <a:gd name="adj1" fmla="val 80919"/>
              <a:gd name="adj2" fmla="val 64545"/>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600"/>
              <a:t>The Subsystem Requirements are the expressed requirements of the System</a:t>
            </a:r>
          </a:p>
        </p:txBody>
      </p:sp>
      <p:sp>
        <p:nvSpPr>
          <p:cNvPr id="9" name="Rounded Rectangular Callout 8">
            <a:extLst>
              <a:ext uri="{FF2B5EF4-FFF2-40B4-BE49-F238E27FC236}">
                <a16:creationId xmlns:a16="http://schemas.microsoft.com/office/drawing/2014/main" id="{FC8B0595-AEA8-344F-90AE-9F88118BB466}"/>
              </a:ext>
            </a:extLst>
          </p:cNvPr>
          <p:cNvSpPr/>
          <p:nvPr/>
        </p:nvSpPr>
        <p:spPr>
          <a:xfrm>
            <a:off x="1718559" y="5257062"/>
            <a:ext cx="4664467" cy="1089385"/>
          </a:xfrm>
          <a:prstGeom prst="wedgeRoundRectCallout">
            <a:avLst>
              <a:gd name="adj1" fmla="val 34448"/>
              <a:gd name="adj2" fmla="val -104291"/>
              <a:gd name="adj3" fmla="val 16667"/>
            </a:avLst>
          </a:prstGeom>
          <a:solidFill>
            <a:schemeClr val="tx1"/>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00">
                <a:solidFill>
                  <a:schemeClr val="bg1"/>
                </a:solidFill>
              </a:rPr>
              <a:t>There will still be unspoken requirements and We know these are the FUNCTIONAL requirements and their associated performance Requirements </a:t>
            </a:r>
          </a:p>
        </p:txBody>
      </p:sp>
      <p:sp>
        <p:nvSpPr>
          <p:cNvPr id="10" name="Freeform 9">
            <a:extLst>
              <a:ext uri="{FF2B5EF4-FFF2-40B4-BE49-F238E27FC236}">
                <a16:creationId xmlns:a16="http://schemas.microsoft.com/office/drawing/2014/main" id="{248C1225-6ABA-0147-A165-71AB306AA5CC}"/>
              </a:ext>
            </a:extLst>
          </p:cNvPr>
          <p:cNvSpPr/>
          <p:nvPr/>
        </p:nvSpPr>
        <p:spPr>
          <a:xfrm>
            <a:off x="3116497" y="3102797"/>
            <a:ext cx="2783641" cy="1501657"/>
          </a:xfrm>
          <a:custGeom>
            <a:avLst/>
            <a:gdLst>
              <a:gd name="connsiteX0" fmla="*/ 2277979 w 4443664"/>
              <a:gd name="connsiteY0" fmla="*/ 0 h 2358190"/>
              <a:gd name="connsiteX1" fmla="*/ 2310064 w 4443664"/>
              <a:gd name="connsiteY1" fmla="*/ 1219200 h 2358190"/>
              <a:gd name="connsiteX2" fmla="*/ 0 w 4443664"/>
              <a:gd name="connsiteY2" fmla="*/ 1203158 h 2358190"/>
              <a:gd name="connsiteX3" fmla="*/ 32085 w 4443664"/>
              <a:gd name="connsiteY3" fmla="*/ 2358190 h 2358190"/>
              <a:gd name="connsiteX4" fmla="*/ 4443664 w 4443664"/>
              <a:gd name="connsiteY4" fmla="*/ 2342148 h 2358190"/>
              <a:gd name="connsiteX5" fmla="*/ 4427621 w 4443664"/>
              <a:gd name="connsiteY5" fmla="*/ 48127 h 2358190"/>
              <a:gd name="connsiteX6" fmla="*/ 2261937 w 4443664"/>
              <a:gd name="connsiteY6" fmla="*/ 48127 h 2358190"/>
              <a:gd name="connsiteX7" fmla="*/ 2277979 w 4443664"/>
              <a:gd name="connsiteY7" fmla="*/ 0 h 2358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664" h="2358190">
                <a:moveTo>
                  <a:pt x="2277979" y="0"/>
                </a:moveTo>
                <a:lnTo>
                  <a:pt x="2310064" y="1219200"/>
                </a:lnTo>
                <a:lnTo>
                  <a:pt x="0" y="1203158"/>
                </a:lnTo>
                <a:lnTo>
                  <a:pt x="32085" y="2358190"/>
                </a:lnTo>
                <a:lnTo>
                  <a:pt x="4443664" y="2342148"/>
                </a:lnTo>
                <a:lnTo>
                  <a:pt x="4427621" y="48127"/>
                </a:lnTo>
                <a:lnTo>
                  <a:pt x="2261937" y="48127"/>
                </a:lnTo>
                <a:lnTo>
                  <a:pt x="2277979" y="0"/>
                </a:lnTo>
                <a:close/>
              </a:path>
            </a:pathLst>
          </a:custGeom>
          <a:noFill/>
          <a:ln w="7620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62"/>
          </a:p>
        </p:txBody>
      </p:sp>
    </p:spTree>
    <p:extLst>
      <p:ext uri="{BB962C8B-B14F-4D97-AF65-F5344CB8AC3E}">
        <p14:creationId xmlns:p14="http://schemas.microsoft.com/office/powerpoint/2010/main" val="72885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2E6CCD7-7204-55BF-5C45-F0BDBE8A866B}"/>
              </a:ext>
            </a:extLst>
          </p:cNvPr>
          <p:cNvSpPr/>
          <p:nvPr/>
        </p:nvSpPr>
        <p:spPr>
          <a:xfrm>
            <a:off x="1162050" y="1495425"/>
            <a:ext cx="4772025" cy="4124325"/>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 Placeholder 8">
            <a:extLst>
              <a:ext uri="{FF2B5EF4-FFF2-40B4-BE49-F238E27FC236}">
                <a16:creationId xmlns:a16="http://schemas.microsoft.com/office/drawing/2014/main" id="{B275367D-2F53-C94C-9357-F8A0AB8F9C45}"/>
              </a:ext>
            </a:extLst>
          </p:cNvPr>
          <p:cNvSpPr>
            <a:spLocks noGrp="1"/>
          </p:cNvSpPr>
          <p:nvPr>
            <p:ph type="body" sz="half" idx="2"/>
          </p:nvPr>
        </p:nvSpPr>
        <p:spPr>
          <a:xfrm>
            <a:off x="6075364" y="920751"/>
            <a:ext cx="4224337" cy="5287601"/>
          </a:xfrm>
        </p:spPr>
        <p:txBody>
          <a:bodyPr>
            <a:normAutofit fontScale="62500" lnSpcReduction="20000"/>
          </a:bodyPr>
          <a:lstStyle/>
          <a:p>
            <a:pPr marL="0" indent="0">
              <a:buNone/>
            </a:pPr>
            <a:r>
              <a:rPr lang="en-GB" b="1"/>
              <a:t>What is it?</a:t>
            </a:r>
          </a:p>
          <a:p>
            <a:r>
              <a:rPr lang="en-GB"/>
              <a:t>Functional Analysis can help a multi-disciplinary team identify and structure the  Generic System Functionality of a system based on a previous design solution.</a:t>
            </a:r>
          </a:p>
          <a:p>
            <a:pPr marL="0" indent="0">
              <a:buNone/>
            </a:pPr>
            <a:r>
              <a:rPr lang="en-GB" b="1"/>
              <a:t>When to use it?</a:t>
            </a:r>
          </a:p>
          <a:p>
            <a:r>
              <a:rPr lang="en-GB"/>
              <a:t>When attempting to determine the functionality of a component, assembly or simple sub-system.</a:t>
            </a:r>
          </a:p>
          <a:p>
            <a:pPr marL="0" indent="0">
              <a:buNone/>
            </a:pPr>
            <a:r>
              <a:rPr lang="en-GB" b="1"/>
              <a:t>How to do it</a:t>
            </a:r>
          </a:p>
          <a:p>
            <a:r>
              <a:rPr lang="en-GB"/>
              <a:t>The approach adopted is one of using existing design solutions and determining the function of each component and component feature.</a:t>
            </a:r>
          </a:p>
          <a:p>
            <a:r>
              <a:rPr lang="en-GB"/>
              <a:t>The approach is based on the assumption that every component and component feature exists for a reason – it has a purpose (a function).</a:t>
            </a:r>
          </a:p>
          <a:p>
            <a:pPr marL="0" indent="0">
              <a:buNone/>
            </a:pPr>
            <a:endParaRPr lang="en-US"/>
          </a:p>
        </p:txBody>
      </p:sp>
      <p:sp>
        <p:nvSpPr>
          <p:cNvPr id="31745" name="Rectangle 2"/>
          <p:cNvSpPr>
            <a:spLocks noGrp="1" noChangeArrowheads="1"/>
          </p:cNvSpPr>
          <p:nvPr>
            <p:ph type="title"/>
          </p:nvPr>
        </p:nvSpPr>
        <p:spPr>
          <a:xfrm>
            <a:off x="161365" y="242606"/>
            <a:ext cx="8525435" cy="407042"/>
          </a:xfrm>
        </p:spPr>
        <p:txBody>
          <a:bodyPr/>
          <a:lstStyle/>
          <a:p>
            <a:r>
              <a:rPr lang="en-GB"/>
              <a:t>Functional Analysis</a:t>
            </a:r>
          </a:p>
        </p:txBody>
      </p:sp>
      <p:pic>
        <p:nvPicPr>
          <p:cNvPr id="3174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6193" y="2095723"/>
            <a:ext cx="4226386" cy="2948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spTree>
    <p:extLst>
      <p:ext uri="{BB962C8B-B14F-4D97-AF65-F5344CB8AC3E}">
        <p14:creationId xmlns:p14="http://schemas.microsoft.com/office/powerpoint/2010/main" val="1165409"/>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F3890E9-2B08-B546-0470-C34410E30878}"/>
              </a:ext>
            </a:extLst>
          </p:cNvPr>
          <p:cNvSpPr/>
          <p:nvPr/>
        </p:nvSpPr>
        <p:spPr>
          <a:xfrm>
            <a:off x="1162050" y="1022095"/>
            <a:ext cx="7639050" cy="5105876"/>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3" name="Title 4"/>
          <p:cNvSpPr>
            <a:spLocks noGrp="1"/>
          </p:cNvSpPr>
          <p:nvPr>
            <p:ph type="title"/>
          </p:nvPr>
        </p:nvSpPr>
        <p:spPr>
          <a:xfrm>
            <a:off x="225263" y="209296"/>
            <a:ext cx="8242725" cy="584775"/>
          </a:xfrm>
        </p:spPr>
        <p:txBody>
          <a:bodyPr/>
          <a:lstStyle/>
          <a:p>
            <a:r>
              <a:rPr lang="en-GB" sz="2000"/>
              <a:t>Step 1 &amp; 2: Identify Constituent Components AND Features </a:t>
            </a:r>
          </a:p>
        </p:txBody>
      </p:sp>
      <p:sp>
        <p:nvSpPr>
          <p:cNvPr id="39" name="Freeform 2" descr="Wide upward diagonal"/>
          <p:cNvSpPr>
            <a:spLocks/>
          </p:cNvSpPr>
          <p:nvPr/>
        </p:nvSpPr>
        <p:spPr bwMode="auto">
          <a:xfrm>
            <a:off x="3801322" y="1711326"/>
            <a:ext cx="2328863" cy="2747962"/>
          </a:xfrm>
          <a:custGeom>
            <a:avLst/>
            <a:gdLst/>
            <a:ahLst/>
            <a:cxnLst>
              <a:cxn ang="0">
                <a:pos x="1335" y="645"/>
              </a:cxn>
              <a:cxn ang="0">
                <a:pos x="1329" y="501"/>
              </a:cxn>
              <a:cxn ang="0">
                <a:pos x="1464" y="501"/>
              </a:cxn>
              <a:cxn ang="0">
                <a:pos x="1467" y="6"/>
              </a:cxn>
              <a:cxn ang="0">
                <a:pos x="1134" y="0"/>
              </a:cxn>
              <a:cxn ang="0">
                <a:pos x="1137" y="378"/>
              </a:cxn>
              <a:cxn ang="0">
                <a:pos x="3" y="375"/>
              </a:cxn>
              <a:cxn ang="0">
                <a:pos x="0" y="1353"/>
              </a:cxn>
              <a:cxn ang="0">
                <a:pos x="1137" y="1353"/>
              </a:cxn>
              <a:cxn ang="0">
                <a:pos x="1146" y="1731"/>
              </a:cxn>
              <a:cxn ang="0">
                <a:pos x="1467" y="1731"/>
              </a:cxn>
              <a:cxn ang="0">
                <a:pos x="1464" y="1233"/>
              </a:cxn>
              <a:cxn ang="0">
                <a:pos x="1347" y="1233"/>
              </a:cxn>
              <a:cxn ang="0">
                <a:pos x="1347" y="1080"/>
              </a:cxn>
              <a:cxn ang="0">
                <a:pos x="228" y="1083"/>
              </a:cxn>
              <a:cxn ang="0">
                <a:pos x="228" y="648"/>
              </a:cxn>
              <a:cxn ang="0">
                <a:pos x="1335" y="645"/>
              </a:cxn>
            </a:cxnLst>
            <a:rect l="0" t="0" r="r" b="b"/>
            <a:pathLst>
              <a:path w="1467" h="1731">
                <a:moveTo>
                  <a:pt x="1335" y="645"/>
                </a:moveTo>
                <a:lnTo>
                  <a:pt x="1329" y="501"/>
                </a:lnTo>
                <a:lnTo>
                  <a:pt x="1464" y="501"/>
                </a:lnTo>
                <a:lnTo>
                  <a:pt x="1467" y="6"/>
                </a:lnTo>
                <a:lnTo>
                  <a:pt x="1134" y="0"/>
                </a:lnTo>
                <a:lnTo>
                  <a:pt x="1137" y="378"/>
                </a:lnTo>
                <a:lnTo>
                  <a:pt x="3" y="375"/>
                </a:lnTo>
                <a:lnTo>
                  <a:pt x="0" y="1353"/>
                </a:lnTo>
                <a:lnTo>
                  <a:pt x="1137" y="1353"/>
                </a:lnTo>
                <a:lnTo>
                  <a:pt x="1146" y="1731"/>
                </a:lnTo>
                <a:lnTo>
                  <a:pt x="1467" y="1731"/>
                </a:lnTo>
                <a:lnTo>
                  <a:pt x="1464" y="1233"/>
                </a:lnTo>
                <a:lnTo>
                  <a:pt x="1347" y="1233"/>
                </a:lnTo>
                <a:lnTo>
                  <a:pt x="1347" y="1080"/>
                </a:lnTo>
                <a:lnTo>
                  <a:pt x="228" y="1083"/>
                </a:lnTo>
                <a:lnTo>
                  <a:pt x="228" y="648"/>
                </a:lnTo>
                <a:lnTo>
                  <a:pt x="1335" y="645"/>
                </a:lnTo>
                <a:close/>
              </a:path>
            </a:pathLst>
          </a:custGeom>
          <a:pattFill prst="wdUpDiag">
            <a:fgClr>
              <a:srgbClr val="DDDDDD"/>
            </a:fgClr>
            <a:bgClr>
              <a:srgbClr val="FFFFFF"/>
            </a:bgClr>
          </a:pattFill>
          <a:ln w="9525">
            <a:solidFill>
              <a:srgbClr val="000000"/>
            </a:solidFill>
            <a:round/>
            <a:headEnd/>
            <a:tailEn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0" name="Rectangle 3"/>
          <p:cNvSpPr>
            <a:spLocks noChangeArrowheads="1"/>
          </p:cNvSpPr>
          <p:nvPr/>
        </p:nvSpPr>
        <p:spPr bwMode="auto">
          <a:xfrm>
            <a:off x="4163269" y="2735263"/>
            <a:ext cx="1581150" cy="50800"/>
          </a:xfrm>
          <a:prstGeom prst="rect">
            <a:avLst/>
          </a:prstGeom>
          <a:solidFill>
            <a:srgbClr val="808080"/>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1" name="Rectangle 4"/>
          <p:cNvSpPr>
            <a:spLocks noChangeArrowheads="1"/>
          </p:cNvSpPr>
          <p:nvPr/>
        </p:nvSpPr>
        <p:spPr bwMode="auto">
          <a:xfrm>
            <a:off x="4164859" y="3379788"/>
            <a:ext cx="1581150" cy="50800"/>
          </a:xfrm>
          <a:prstGeom prst="rect">
            <a:avLst/>
          </a:prstGeom>
          <a:solidFill>
            <a:srgbClr val="808080"/>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2" name="Rectangle 5" descr="Large confetti"/>
          <p:cNvSpPr>
            <a:spLocks noChangeArrowheads="1"/>
          </p:cNvSpPr>
          <p:nvPr/>
        </p:nvSpPr>
        <p:spPr bwMode="auto">
          <a:xfrm>
            <a:off x="4163270" y="2782888"/>
            <a:ext cx="366713" cy="598488"/>
          </a:xfrm>
          <a:prstGeom prst="rect">
            <a:avLst/>
          </a:prstGeom>
          <a:pattFill prst="lgConfetti">
            <a:fgClr>
              <a:srgbClr val="808080"/>
            </a:fgClr>
            <a:bgClr>
              <a:srgbClr val="FFFFFF"/>
            </a:bgClr>
          </a:patt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3" name="Rectangle 6" descr="Large confetti"/>
          <p:cNvSpPr>
            <a:spLocks noChangeArrowheads="1"/>
          </p:cNvSpPr>
          <p:nvPr/>
        </p:nvSpPr>
        <p:spPr bwMode="auto">
          <a:xfrm>
            <a:off x="4896696" y="2782888"/>
            <a:ext cx="366713" cy="598488"/>
          </a:xfrm>
          <a:prstGeom prst="rect">
            <a:avLst/>
          </a:prstGeom>
          <a:pattFill prst="lgConfetti">
            <a:fgClr>
              <a:srgbClr val="808080"/>
            </a:fgClr>
            <a:bgClr>
              <a:srgbClr val="FFFFFF"/>
            </a:bgClr>
          </a:patt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4" name="Rectangle 7" descr="Wide upward diagonal"/>
          <p:cNvSpPr>
            <a:spLocks noChangeArrowheads="1"/>
          </p:cNvSpPr>
          <p:nvPr/>
        </p:nvSpPr>
        <p:spPr bwMode="auto">
          <a:xfrm>
            <a:off x="5266582" y="2782888"/>
            <a:ext cx="150812" cy="598488"/>
          </a:xfrm>
          <a:prstGeom prst="rect">
            <a:avLst/>
          </a:prstGeom>
          <a:pattFill prst="wdUpDiag">
            <a:fgClr>
              <a:srgbClr val="808080"/>
            </a:fgClr>
            <a:bgClr>
              <a:srgbClr val="FFFFFF"/>
            </a:bgClr>
          </a:patt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5" name="Rectangle 8" descr="Large confetti"/>
          <p:cNvSpPr>
            <a:spLocks noChangeArrowheads="1"/>
          </p:cNvSpPr>
          <p:nvPr/>
        </p:nvSpPr>
        <p:spPr bwMode="auto">
          <a:xfrm>
            <a:off x="4528395" y="2782888"/>
            <a:ext cx="366713" cy="598488"/>
          </a:xfrm>
          <a:prstGeom prst="rect">
            <a:avLst/>
          </a:prstGeom>
          <a:pattFill prst="lgConfetti">
            <a:fgClr>
              <a:srgbClr val="808080"/>
            </a:fgClr>
            <a:bgClr>
              <a:srgbClr val="FFFFFF"/>
            </a:bgClr>
          </a:patt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6" name="Freeform 9" descr="Dark vertical"/>
          <p:cNvSpPr>
            <a:spLocks/>
          </p:cNvSpPr>
          <p:nvPr/>
        </p:nvSpPr>
        <p:spPr bwMode="auto">
          <a:xfrm>
            <a:off x="5417394" y="2786068"/>
            <a:ext cx="323850" cy="595313"/>
          </a:xfrm>
          <a:custGeom>
            <a:avLst/>
            <a:gdLst/>
            <a:ahLst/>
            <a:cxnLst>
              <a:cxn ang="0">
                <a:pos x="1" y="0"/>
              </a:cxn>
              <a:cxn ang="0">
                <a:pos x="204" y="0"/>
              </a:cxn>
              <a:cxn ang="0">
                <a:pos x="204" y="75"/>
              </a:cxn>
              <a:cxn ang="0">
                <a:pos x="180" y="81"/>
              </a:cxn>
              <a:cxn ang="0">
                <a:pos x="178" y="148"/>
              </a:cxn>
              <a:cxn ang="0">
                <a:pos x="150" y="157"/>
              </a:cxn>
              <a:cxn ang="0">
                <a:pos x="148" y="222"/>
              </a:cxn>
              <a:cxn ang="0">
                <a:pos x="177" y="234"/>
              </a:cxn>
              <a:cxn ang="0">
                <a:pos x="177" y="292"/>
              </a:cxn>
              <a:cxn ang="0">
                <a:pos x="202" y="303"/>
              </a:cxn>
              <a:cxn ang="0">
                <a:pos x="201" y="375"/>
              </a:cxn>
              <a:cxn ang="0">
                <a:pos x="0" y="373"/>
              </a:cxn>
              <a:cxn ang="0">
                <a:pos x="1" y="0"/>
              </a:cxn>
            </a:cxnLst>
            <a:rect l="0" t="0" r="r" b="b"/>
            <a:pathLst>
              <a:path w="204" h="375">
                <a:moveTo>
                  <a:pt x="1" y="0"/>
                </a:moveTo>
                <a:lnTo>
                  <a:pt x="204" y="0"/>
                </a:lnTo>
                <a:lnTo>
                  <a:pt x="204" y="75"/>
                </a:lnTo>
                <a:lnTo>
                  <a:pt x="180" y="81"/>
                </a:lnTo>
                <a:lnTo>
                  <a:pt x="178" y="148"/>
                </a:lnTo>
                <a:lnTo>
                  <a:pt x="150" y="157"/>
                </a:lnTo>
                <a:lnTo>
                  <a:pt x="148" y="222"/>
                </a:lnTo>
                <a:lnTo>
                  <a:pt x="177" y="234"/>
                </a:lnTo>
                <a:lnTo>
                  <a:pt x="177" y="292"/>
                </a:lnTo>
                <a:lnTo>
                  <a:pt x="202" y="303"/>
                </a:lnTo>
                <a:lnTo>
                  <a:pt x="201" y="375"/>
                </a:lnTo>
                <a:lnTo>
                  <a:pt x="0" y="373"/>
                </a:lnTo>
                <a:lnTo>
                  <a:pt x="1" y="0"/>
                </a:lnTo>
                <a:close/>
              </a:path>
            </a:pathLst>
          </a:custGeom>
          <a:pattFill prst="dkVert">
            <a:fgClr>
              <a:srgbClr val="777777"/>
            </a:fgClr>
            <a:bgClr>
              <a:srgbClr val="FFFFFF"/>
            </a:bgClr>
          </a:pattFill>
          <a:ln w="9525">
            <a:solidFill>
              <a:srgbClr val="000000"/>
            </a:solidFill>
            <a:round/>
            <a:headEnd/>
            <a:tailEn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7" name="Rectangle 10"/>
          <p:cNvSpPr>
            <a:spLocks noChangeArrowheads="1"/>
          </p:cNvSpPr>
          <p:nvPr/>
        </p:nvSpPr>
        <p:spPr bwMode="auto">
          <a:xfrm>
            <a:off x="5958732" y="2506663"/>
            <a:ext cx="42862" cy="1162050"/>
          </a:xfrm>
          <a:prstGeom prst="rect">
            <a:avLst/>
          </a:prstGeom>
          <a:solidFill>
            <a:srgbClr val="000000"/>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8" name="Rectangle 11"/>
          <p:cNvSpPr>
            <a:spLocks noChangeArrowheads="1"/>
          </p:cNvSpPr>
          <p:nvPr/>
        </p:nvSpPr>
        <p:spPr bwMode="auto">
          <a:xfrm>
            <a:off x="6006357" y="3311526"/>
            <a:ext cx="93662" cy="355600"/>
          </a:xfrm>
          <a:prstGeom prst="rect">
            <a:avLst/>
          </a:prstGeom>
          <a:solidFill>
            <a:srgbClr val="777777"/>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9" name="Rectangle 12"/>
          <p:cNvSpPr>
            <a:spLocks noChangeArrowheads="1"/>
          </p:cNvSpPr>
          <p:nvPr/>
        </p:nvSpPr>
        <p:spPr bwMode="auto">
          <a:xfrm>
            <a:off x="6000007" y="2505076"/>
            <a:ext cx="93662" cy="355600"/>
          </a:xfrm>
          <a:prstGeom prst="rect">
            <a:avLst/>
          </a:prstGeom>
          <a:solidFill>
            <a:srgbClr val="777777"/>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50" name="Text Box 13"/>
          <p:cNvSpPr txBox="1">
            <a:spLocks noChangeArrowheads="1"/>
          </p:cNvSpPr>
          <p:nvPr/>
        </p:nvSpPr>
        <p:spPr bwMode="auto">
          <a:xfrm>
            <a:off x="7392244" y="1545970"/>
            <a:ext cx="1993900" cy="274638"/>
          </a:xfrm>
          <a:prstGeom prst="rect">
            <a:avLst/>
          </a:prstGeom>
          <a:noFill/>
          <a:ln w="9525">
            <a:noFill/>
            <a:miter lim="800000"/>
            <a:headEnd/>
            <a:tailEnd/>
          </a:ln>
          <a:effectLst/>
        </p:spPr>
        <p:txBody>
          <a:bodyPr wrap="square">
            <a:spAutoFit/>
          </a:bodyPr>
          <a:lstStyle/>
          <a:p>
            <a:pPr marL="371475" indent="-371475" fontAlgn="auto">
              <a:spcBef>
                <a:spcPts val="0"/>
              </a:spcBef>
              <a:spcAft>
                <a:spcPts val="0"/>
              </a:spcAft>
              <a:buClrTx/>
              <a:buFontTx/>
              <a:buNone/>
              <a:defRPr/>
            </a:pPr>
            <a:r>
              <a:rPr lang="en-GB" sz="1200" kern="0">
                <a:solidFill>
                  <a:srgbClr val="333399"/>
                </a:solidFill>
                <a:ea typeface="+mn-ea"/>
                <a:cs typeface="+mn-cs"/>
              </a:rPr>
              <a:t>Disk</a:t>
            </a:r>
          </a:p>
        </p:txBody>
      </p:sp>
      <p:sp>
        <p:nvSpPr>
          <p:cNvPr id="51" name="Line 14"/>
          <p:cNvSpPr>
            <a:spLocks noChangeShapeType="1"/>
          </p:cNvSpPr>
          <p:nvPr/>
        </p:nvSpPr>
        <p:spPr bwMode="auto">
          <a:xfrm flipH="1">
            <a:off x="5992071" y="1839913"/>
            <a:ext cx="1485900" cy="1162050"/>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52" name="Text Box 15"/>
          <p:cNvSpPr txBox="1">
            <a:spLocks noChangeArrowheads="1"/>
          </p:cNvSpPr>
          <p:nvPr/>
        </p:nvSpPr>
        <p:spPr bwMode="auto">
          <a:xfrm>
            <a:off x="7226073" y="2942433"/>
            <a:ext cx="1993900" cy="274637"/>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a:solidFill>
                  <a:srgbClr val="333399"/>
                </a:solidFill>
                <a:ea typeface="+mn-ea"/>
                <a:cs typeface="+mn-cs"/>
              </a:rPr>
              <a:t>Void</a:t>
            </a:r>
          </a:p>
        </p:txBody>
      </p:sp>
      <p:sp>
        <p:nvSpPr>
          <p:cNvPr id="53" name="Text Box 16"/>
          <p:cNvSpPr txBox="1">
            <a:spLocks noChangeArrowheads="1"/>
          </p:cNvSpPr>
          <p:nvPr/>
        </p:nvSpPr>
        <p:spPr bwMode="auto">
          <a:xfrm>
            <a:off x="6280150" y="5481639"/>
            <a:ext cx="2362200" cy="646331"/>
          </a:xfrm>
          <a:prstGeom prst="rect">
            <a:avLst/>
          </a:prstGeom>
          <a:noFill/>
          <a:ln w="9525">
            <a:noFill/>
            <a:miter lim="800000"/>
            <a:headEnd/>
            <a:tailEnd/>
          </a:ln>
          <a:effectLst/>
        </p:spPr>
        <p:txBody>
          <a:bodyPr wrap="square">
            <a:spAutoFit/>
          </a:bodyPr>
          <a:lstStyle/>
          <a:p>
            <a:pPr marL="371475" indent="-371475" fontAlgn="auto">
              <a:spcBef>
                <a:spcPts val="0"/>
              </a:spcBef>
              <a:spcAft>
                <a:spcPts val="0"/>
              </a:spcAft>
              <a:buClrTx/>
              <a:buFontTx/>
              <a:buNone/>
              <a:defRPr/>
            </a:pPr>
            <a:r>
              <a:rPr lang="en-GB" sz="1200" kern="0">
                <a:solidFill>
                  <a:srgbClr val="333399"/>
                </a:solidFill>
                <a:ea typeface="+mn-ea"/>
                <a:cs typeface="+mn-cs"/>
              </a:rPr>
              <a:t>Priming</a:t>
            </a:r>
          </a:p>
          <a:p>
            <a:pPr marL="371475" indent="-371475" fontAlgn="auto">
              <a:spcBef>
                <a:spcPts val="0"/>
              </a:spcBef>
              <a:spcAft>
                <a:spcPts val="0"/>
              </a:spcAft>
              <a:buClrTx/>
              <a:buFontTx/>
              <a:buNone/>
              <a:defRPr/>
            </a:pPr>
            <a:r>
              <a:rPr lang="en-GB" sz="1200" kern="0">
                <a:solidFill>
                  <a:srgbClr val="333399"/>
                </a:solidFill>
                <a:ea typeface="+mn-ea"/>
                <a:cs typeface="+mn-cs"/>
              </a:rPr>
              <a:t>Composition/Lighting</a:t>
            </a:r>
          </a:p>
          <a:p>
            <a:pPr marL="371475" indent="-371475" fontAlgn="auto">
              <a:spcBef>
                <a:spcPts val="0"/>
              </a:spcBef>
              <a:spcAft>
                <a:spcPts val="0"/>
              </a:spcAft>
              <a:buClrTx/>
              <a:buFontTx/>
              <a:buNone/>
              <a:defRPr/>
            </a:pPr>
            <a:endParaRPr lang="en-US" sz="1200" kern="0">
              <a:solidFill>
                <a:sysClr val="windowText" lastClr="000000"/>
              </a:solidFill>
              <a:ea typeface="+mn-ea"/>
              <a:cs typeface="+mn-cs"/>
            </a:endParaRPr>
          </a:p>
        </p:txBody>
      </p:sp>
      <p:sp>
        <p:nvSpPr>
          <p:cNvPr id="54" name="Text Box 17"/>
          <p:cNvSpPr txBox="1">
            <a:spLocks noChangeArrowheads="1"/>
          </p:cNvSpPr>
          <p:nvPr/>
        </p:nvSpPr>
        <p:spPr bwMode="auto">
          <a:xfrm>
            <a:off x="6754069" y="4630255"/>
            <a:ext cx="2247177" cy="276999"/>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a:solidFill>
                  <a:srgbClr val="333399"/>
                </a:solidFill>
                <a:ea typeface="+mn-ea"/>
                <a:cs typeface="+mn-cs"/>
              </a:rPr>
              <a:t>Castellated features on Face</a:t>
            </a:r>
          </a:p>
        </p:txBody>
      </p:sp>
      <p:sp>
        <p:nvSpPr>
          <p:cNvPr id="55" name="Text Box 18"/>
          <p:cNvSpPr txBox="1">
            <a:spLocks noChangeArrowheads="1"/>
          </p:cNvSpPr>
          <p:nvPr/>
        </p:nvSpPr>
        <p:spPr bwMode="auto">
          <a:xfrm>
            <a:off x="7111260" y="3933887"/>
            <a:ext cx="1993900" cy="274637"/>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a:solidFill>
                  <a:srgbClr val="333399"/>
                </a:solidFill>
                <a:ea typeface="+mn-ea"/>
                <a:cs typeface="+mn-cs"/>
              </a:rPr>
              <a:t>Washer</a:t>
            </a:r>
          </a:p>
        </p:txBody>
      </p:sp>
      <p:sp>
        <p:nvSpPr>
          <p:cNvPr id="56" name="Text Box 19"/>
          <p:cNvSpPr txBox="1">
            <a:spLocks noChangeArrowheads="1"/>
          </p:cNvSpPr>
          <p:nvPr/>
        </p:nvSpPr>
        <p:spPr bwMode="auto">
          <a:xfrm>
            <a:off x="3129808" y="4891637"/>
            <a:ext cx="1993900" cy="274637"/>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a:solidFill>
                  <a:srgbClr val="333399"/>
                </a:solidFill>
                <a:ea typeface="+mn-ea"/>
                <a:cs typeface="+mn-cs"/>
              </a:rPr>
              <a:t>Transfer Mix</a:t>
            </a:r>
          </a:p>
        </p:txBody>
      </p:sp>
      <p:sp>
        <p:nvSpPr>
          <p:cNvPr id="57" name="Rectangle 20"/>
          <p:cNvSpPr>
            <a:spLocks noChangeArrowheads="1"/>
          </p:cNvSpPr>
          <p:nvPr/>
        </p:nvSpPr>
        <p:spPr bwMode="auto">
          <a:xfrm>
            <a:off x="5904759" y="2506668"/>
            <a:ext cx="50800" cy="231775"/>
          </a:xfrm>
          <a:prstGeom prst="rect">
            <a:avLst/>
          </a:prstGeom>
          <a:solidFill>
            <a:srgbClr val="BBE0E3"/>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58" name="Rectangle 21"/>
          <p:cNvSpPr>
            <a:spLocks noChangeArrowheads="1"/>
          </p:cNvSpPr>
          <p:nvPr/>
        </p:nvSpPr>
        <p:spPr bwMode="auto">
          <a:xfrm>
            <a:off x="5914282" y="3425826"/>
            <a:ext cx="50800" cy="246062"/>
          </a:xfrm>
          <a:prstGeom prst="rect">
            <a:avLst/>
          </a:prstGeom>
          <a:solidFill>
            <a:srgbClr val="BBE0E3"/>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59" name="Text Box 22"/>
          <p:cNvSpPr txBox="1">
            <a:spLocks noChangeArrowheads="1"/>
          </p:cNvSpPr>
          <p:nvPr/>
        </p:nvSpPr>
        <p:spPr bwMode="auto">
          <a:xfrm>
            <a:off x="3888632" y="1574806"/>
            <a:ext cx="1993900" cy="274637"/>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a:solidFill>
                  <a:srgbClr val="333399"/>
                </a:solidFill>
                <a:ea typeface="+mn-ea"/>
                <a:cs typeface="+mn-cs"/>
              </a:rPr>
              <a:t>Lip Varnish</a:t>
            </a:r>
            <a:endParaRPr lang="en-US" sz="1200" kern="0">
              <a:solidFill>
                <a:sysClr val="windowText" lastClr="000000"/>
              </a:solidFill>
              <a:ea typeface="+mn-ea"/>
              <a:cs typeface="+mn-cs"/>
            </a:endParaRPr>
          </a:p>
        </p:txBody>
      </p:sp>
      <p:sp>
        <p:nvSpPr>
          <p:cNvPr id="60" name="Line 23"/>
          <p:cNvSpPr>
            <a:spLocks noChangeShapeType="1"/>
          </p:cNvSpPr>
          <p:nvPr/>
        </p:nvSpPr>
        <p:spPr bwMode="auto">
          <a:xfrm>
            <a:off x="4791920" y="1878013"/>
            <a:ext cx="1114425" cy="725488"/>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61" name="Line 24"/>
          <p:cNvSpPr>
            <a:spLocks noChangeShapeType="1"/>
          </p:cNvSpPr>
          <p:nvPr/>
        </p:nvSpPr>
        <p:spPr bwMode="auto">
          <a:xfrm flipH="1">
            <a:off x="5839672" y="3078168"/>
            <a:ext cx="1362075" cy="952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62" name="Line 25"/>
          <p:cNvSpPr>
            <a:spLocks noChangeShapeType="1"/>
          </p:cNvSpPr>
          <p:nvPr/>
        </p:nvSpPr>
        <p:spPr bwMode="auto">
          <a:xfrm flipH="1" flipV="1">
            <a:off x="6115894" y="3440118"/>
            <a:ext cx="1276350" cy="46672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63" name="Line 26"/>
          <p:cNvSpPr>
            <a:spLocks noChangeShapeType="1"/>
          </p:cNvSpPr>
          <p:nvPr/>
        </p:nvSpPr>
        <p:spPr bwMode="auto">
          <a:xfrm flipH="1" flipV="1">
            <a:off x="5668219" y="3097218"/>
            <a:ext cx="1314450" cy="151447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64" name="Line 27"/>
          <p:cNvSpPr>
            <a:spLocks noChangeShapeType="1"/>
          </p:cNvSpPr>
          <p:nvPr/>
        </p:nvSpPr>
        <p:spPr bwMode="auto">
          <a:xfrm flipH="1" flipV="1">
            <a:off x="5582497" y="3240088"/>
            <a:ext cx="403225" cy="2241550"/>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65" name="Line 28"/>
          <p:cNvSpPr>
            <a:spLocks noChangeShapeType="1"/>
          </p:cNvSpPr>
          <p:nvPr/>
        </p:nvSpPr>
        <p:spPr bwMode="auto">
          <a:xfrm flipV="1">
            <a:off x="3972771" y="3249614"/>
            <a:ext cx="1333500" cy="155257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66" name="Text Box 29"/>
          <p:cNvSpPr txBox="1">
            <a:spLocks noChangeArrowheads="1"/>
          </p:cNvSpPr>
          <p:nvPr/>
        </p:nvSpPr>
        <p:spPr bwMode="auto">
          <a:xfrm>
            <a:off x="1610570" y="4776784"/>
            <a:ext cx="1993900" cy="457200"/>
          </a:xfrm>
          <a:prstGeom prst="rect">
            <a:avLst/>
          </a:prstGeom>
          <a:noFill/>
          <a:ln w="9525">
            <a:noFill/>
            <a:miter lim="800000"/>
            <a:headEnd/>
            <a:tailEnd/>
          </a:ln>
          <a:effectLst/>
        </p:spPr>
        <p:txBody>
          <a:bodyPr wrap="square">
            <a:spAutoFit/>
          </a:bodyPr>
          <a:lstStyle/>
          <a:p>
            <a:pPr marL="371475" indent="-371475" fontAlgn="auto">
              <a:spcBef>
                <a:spcPts val="0"/>
              </a:spcBef>
              <a:spcAft>
                <a:spcPts val="0"/>
              </a:spcAft>
              <a:buClrTx/>
              <a:buFontTx/>
              <a:buNone/>
              <a:defRPr/>
            </a:pPr>
            <a:r>
              <a:rPr lang="en-GB" sz="1200" kern="0">
                <a:solidFill>
                  <a:srgbClr val="333399"/>
                </a:solidFill>
                <a:ea typeface="+mn-ea"/>
                <a:cs typeface="+mn-cs"/>
              </a:rPr>
              <a:t>Liner</a:t>
            </a:r>
          </a:p>
          <a:p>
            <a:pPr marL="371475" indent="-371475" fontAlgn="auto">
              <a:spcBef>
                <a:spcPts val="0"/>
              </a:spcBef>
              <a:spcAft>
                <a:spcPts val="0"/>
              </a:spcAft>
              <a:buClrTx/>
              <a:buFontTx/>
              <a:buNone/>
              <a:defRPr/>
            </a:pPr>
            <a:endParaRPr lang="en-US" sz="1200" kern="0">
              <a:solidFill>
                <a:sysClr val="windowText" lastClr="000000"/>
              </a:solidFill>
              <a:ea typeface="+mn-ea"/>
              <a:cs typeface="+mn-cs"/>
            </a:endParaRPr>
          </a:p>
        </p:txBody>
      </p:sp>
      <p:sp>
        <p:nvSpPr>
          <p:cNvPr id="67" name="Line 30"/>
          <p:cNvSpPr>
            <a:spLocks noChangeShapeType="1"/>
          </p:cNvSpPr>
          <p:nvPr/>
        </p:nvSpPr>
        <p:spPr bwMode="auto">
          <a:xfrm flipV="1">
            <a:off x="2058247" y="3421063"/>
            <a:ext cx="2143125" cy="1333500"/>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68" name="Text Box 31"/>
          <p:cNvSpPr txBox="1">
            <a:spLocks noChangeArrowheads="1"/>
          </p:cNvSpPr>
          <p:nvPr/>
        </p:nvSpPr>
        <p:spPr bwMode="auto">
          <a:xfrm>
            <a:off x="1654759" y="2455594"/>
            <a:ext cx="1993900" cy="274637"/>
          </a:xfrm>
          <a:prstGeom prst="rect">
            <a:avLst/>
          </a:prstGeom>
          <a:noFill/>
          <a:ln w="9525">
            <a:noFill/>
            <a:miter lim="800000"/>
            <a:headEnd/>
            <a:tailEnd/>
          </a:ln>
          <a:effectLst/>
        </p:spPr>
        <p:txBody>
          <a:bodyPr wrap="square">
            <a:spAutoFit/>
          </a:bodyPr>
          <a:lstStyle/>
          <a:p>
            <a:pPr marL="371475" indent="-371475" fontAlgn="auto">
              <a:spcBef>
                <a:spcPts val="0"/>
              </a:spcBef>
              <a:spcAft>
                <a:spcPts val="0"/>
              </a:spcAft>
              <a:buClrTx/>
              <a:buFontTx/>
              <a:buNone/>
              <a:defRPr/>
            </a:pPr>
            <a:r>
              <a:rPr lang="en-GB" sz="1200" kern="0">
                <a:solidFill>
                  <a:srgbClr val="333399"/>
                </a:solidFill>
                <a:ea typeface="+mn-ea"/>
                <a:cs typeface="+mn-cs"/>
              </a:rPr>
              <a:t>Composition</a:t>
            </a:r>
          </a:p>
        </p:txBody>
      </p:sp>
      <p:sp>
        <p:nvSpPr>
          <p:cNvPr id="69" name="Text Box 32"/>
          <p:cNvSpPr txBox="1">
            <a:spLocks noChangeArrowheads="1"/>
          </p:cNvSpPr>
          <p:nvPr/>
        </p:nvSpPr>
        <p:spPr bwMode="auto">
          <a:xfrm>
            <a:off x="5373609" y="1057328"/>
            <a:ext cx="1993900" cy="457200"/>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a:solidFill>
                  <a:srgbClr val="333399"/>
                </a:solidFill>
                <a:ea typeface="+mn-ea"/>
                <a:cs typeface="+mn-cs"/>
              </a:rPr>
              <a:t>Cup</a:t>
            </a:r>
          </a:p>
          <a:p>
            <a:pPr fontAlgn="auto">
              <a:spcBef>
                <a:spcPts val="0"/>
              </a:spcBef>
              <a:spcAft>
                <a:spcPts val="0"/>
              </a:spcAft>
              <a:buClrTx/>
              <a:buFontTx/>
              <a:buNone/>
              <a:defRPr/>
            </a:pPr>
            <a:endParaRPr lang="en-US" sz="1200" kern="0">
              <a:solidFill>
                <a:sysClr val="windowText" lastClr="000000"/>
              </a:solidFill>
              <a:ea typeface="+mn-ea"/>
              <a:cs typeface="+mn-cs"/>
            </a:endParaRPr>
          </a:p>
        </p:txBody>
      </p:sp>
      <p:sp>
        <p:nvSpPr>
          <p:cNvPr id="70" name="Line 33"/>
          <p:cNvSpPr>
            <a:spLocks noChangeShapeType="1"/>
          </p:cNvSpPr>
          <p:nvPr/>
        </p:nvSpPr>
        <p:spPr bwMode="auto">
          <a:xfrm>
            <a:off x="5604719" y="1363663"/>
            <a:ext cx="177800" cy="596900"/>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71" name="Line 34"/>
          <p:cNvSpPr>
            <a:spLocks noChangeShapeType="1"/>
          </p:cNvSpPr>
          <p:nvPr/>
        </p:nvSpPr>
        <p:spPr bwMode="auto">
          <a:xfrm>
            <a:off x="2161432" y="2798768"/>
            <a:ext cx="2087562" cy="14287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33827" name="TextBox 71"/>
          <p:cNvSpPr txBox="1">
            <a:spLocks noChangeArrowheads="1"/>
          </p:cNvSpPr>
          <p:nvPr/>
        </p:nvSpPr>
        <p:spPr bwMode="auto">
          <a:xfrm>
            <a:off x="548871" y="6355993"/>
            <a:ext cx="221177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r>
              <a:rPr lang="en-GB" sz="1800"/>
              <a:t>Example: AA Tracer</a:t>
            </a:r>
          </a:p>
        </p:txBody>
      </p:sp>
      <p:sp>
        <p:nvSpPr>
          <p:cNvPr id="2" name="TextBox 1">
            <a:extLst>
              <a:ext uri="{FF2B5EF4-FFF2-40B4-BE49-F238E27FC236}">
                <a16:creationId xmlns:a16="http://schemas.microsoft.com/office/drawing/2014/main" id="{D58F2D7A-031E-1942-B0E0-121E3C64B1A3}"/>
              </a:ext>
            </a:extLst>
          </p:cNvPr>
          <p:cNvSpPr txBox="1"/>
          <p:nvPr/>
        </p:nvSpPr>
        <p:spPr>
          <a:xfrm>
            <a:off x="8943667" y="2069644"/>
            <a:ext cx="2838758" cy="2031325"/>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GB" sz="1800"/>
              <a:t>What is required is an engineering drawing of an existing design. If not already done, determine and label all the components and component features</a:t>
            </a:r>
          </a:p>
        </p:txBody>
      </p:sp>
    </p:spTree>
    <p:extLst>
      <p:ext uri="{BB962C8B-B14F-4D97-AF65-F5344CB8AC3E}">
        <p14:creationId xmlns:p14="http://schemas.microsoft.com/office/powerpoint/2010/main" val="13942653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BF5343A-FD86-6B46-81BC-A333095D277E}"/>
              </a:ext>
            </a:extLst>
          </p:cNvPr>
          <p:cNvSpPr>
            <a:spLocks noGrp="1"/>
          </p:cNvSpPr>
          <p:nvPr>
            <p:ph type="title"/>
          </p:nvPr>
        </p:nvSpPr>
        <p:spPr>
          <a:xfrm>
            <a:off x="369134" y="159043"/>
            <a:ext cx="7650915" cy="460505"/>
          </a:xfrm>
        </p:spPr>
        <p:txBody>
          <a:bodyPr>
            <a:normAutofit fontScale="90000"/>
          </a:bodyPr>
          <a:lstStyle/>
          <a:p>
            <a:r>
              <a:rPr lang="en-US"/>
              <a:t>Functional Analysis Process</a:t>
            </a:r>
          </a:p>
        </p:txBody>
      </p:sp>
      <p:sp>
        <p:nvSpPr>
          <p:cNvPr id="10" name="Rectangle 9">
            <a:extLst>
              <a:ext uri="{FF2B5EF4-FFF2-40B4-BE49-F238E27FC236}">
                <a16:creationId xmlns:a16="http://schemas.microsoft.com/office/drawing/2014/main" id="{87D839EF-5761-0643-9F9B-8654E25E6ECD}"/>
              </a:ext>
            </a:extLst>
          </p:cNvPr>
          <p:cNvSpPr/>
          <p:nvPr/>
        </p:nvSpPr>
        <p:spPr>
          <a:xfrm>
            <a:off x="2495550" y="2207855"/>
            <a:ext cx="3980595" cy="770562"/>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r>
              <a:rPr lang="en-GB" sz="1600">
                <a:solidFill>
                  <a:schemeClr val="tx1"/>
                </a:solidFill>
              </a:rPr>
              <a:t>2. From an engineering drawing or sketch identify and name the constituent components and features</a:t>
            </a:r>
          </a:p>
        </p:txBody>
      </p:sp>
      <p:sp>
        <p:nvSpPr>
          <p:cNvPr id="11" name="Rectangle 10">
            <a:extLst>
              <a:ext uri="{FF2B5EF4-FFF2-40B4-BE49-F238E27FC236}">
                <a16:creationId xmlns:a16="http://schemas.microsoft.com/office/drawing/2014/main" id="{7BA6BD5C-4403-BD47-8CF5-B4A0B695B85F}"/>
              </a:ext>
            </a:extLst>
          </p:cNvPr>
          <p:cNvSpPr/>
          <p:nvPr/>
        </p:nvSpPr>
        <p:spPr>
          <a:xfrm>
            <a:off x="1676401" y="1236575"/>
            <a:ext cx="3234218" cy="770562"/>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r>
              <a:rPr lang="en-GB" sz="1600">
                <a:solidFill>
                  <a:schemeClr val="tx1"/>
                </a:solidFill>
              </a:rPr>
              <a:t>1. Find a design solution that is similar to the situation under investigation</a:t>
            </a:r>
          </a:p>
        </p:txBody>
      </p:sp>
      <p:sp>
        <p:nvSpPr>
          <p:cNvPr id="12" name="Rectangle 11">
            <a:extLst>
              <a:ext uri="{FF2B5EF4-FFF2-40B4-BE49-F238E27FC236}">
                <a16:creationId xmlns:a16="http://schemas.microsoft.com/office/drawing/2014/main" id="{B3E78B38-995A-AA45-BB66-71A65237CE56}"/>
              </a:ext>
            </a:extLst>
          </p:cNvPr>
          <p:cNvSpPr/>
          <p:nvPr/>
        </p:nvSpPr>
        <p:spPr>
          <a:xfrm>
            <a:off x="3254127" y="3214378"/>
            <a:ext cx="3980594" cy="770562"/>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r>
              <a:rPr lang="en-GB" sz="1600">
                <a:solidFill>
                  <a:schemeClr val="tx1"/>
                </a:solidFill>
              </a:rPr>
              <a:t>3. For each component and feature discuss and agree its function – what it does – as a Verb Noun description</a:t>
            </a:r>
          </a:p>
        </p:txBody>
      </p:sp>
      <p:sp>
        <p:nvSpPr>
          <p:cNvPr id="13" name="Rectangle 12">
            <a:extLst>
              <a:ext uri="{FF2B5EF4-FFF2-40B4-BE49-F238E27FC236}">
                <a16:creationId xmlns:a16="http://schemas.microsoft.com/office/drawing/2014/main" id="{9B12BE3C-4BEA-CB46-A56F-794ADFEB4EF5}"/>
              </a:ext>
            </a:extLst>
          </p:cNvPr>
          <p:cNvSpPr/>
          <p:nvPr/>
        </p:nvSpPr>
        <p:spPr>
          <a:xfrm>
            <a:off x="4910619" y="4250338"/>
            <a:ext cx="4483385" cy="770562"/>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r>
              <a:rPr lang="en-GB" sz="1600">
                <a:solidFill>
                  <a:schemeClr val="tx1"/>
                </a:solidFill>
              </a:rPr>
              <a:t>4. If possible repeat 1 to 3 for an alternative design solution. Overlapping functionality is the generic functionality  </a:t>
            </a:r>
          </a:p>
        </p:txBody>
      </p:sp>
      <p:sp>
        <p:nvSpPr>
          <p:cNvPr id="14" name="Rectangle 13">
            <a:extLst>
              <a:ext uri="{FF2B5EF4-FFF2-40B4-BE49-F238E27FC236}">
                <a16:creationId xmlns:a16="http://schemas.microsoft.com/office/drawing/2014/main" id="{B6C10DC1-DD58-194A-8208-18536B08B6F5}"/>
              </a:ext>
            </a:extLst>
          </p:cNvPr>
          <p:cNvSpPr/>
          <p:nvPr/>
        </p:nvSpPr>
        <p:spPr>
          <a:xfrm>
            <a:off x="6096000" y="5286298"/>
            <a:ext cx="4241515" cy="770562"/>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r>
              <a:rPr lang="en-GB" sz="1600">
                <a:solidFill>
                  <a:schemeClr val="tx1"/>
                </a:solidFill>
              </a:rPr>
              <a:t>5. If complex create a Tree Diagram</a:t>
            </a:r>
          </a:p>
        </p:txBody>
      </p:sp>
      <p:sp>
        <p:nvSpPr>
          <p:cNvPr id="15" name="Bent-Up Arrow 14">
            <a:extLst>
              <a:ext uri="{FF2B5EF4-FFF2-40B4-BE49-F238E27FC236}">
                <a16:creationId xmlns:a16="http://schemas.microsoft.com/office/drawing/2014/main" id="{883C0369-2621-6446-ABD2-35A13DEE3C1A}"/>
              </a:ext>
            </a:extLst>
          </p:cNvPr>
          <p:cNvSpPr/>
          <p:nvPr/>
        </p:nvSpPr>
        <p:spPr>
          <a:xfrm flipV="1">
            <a:off x="5083493" y="1561053"/>
            <a:ext cx="493160" cy="499385"/>
          </a:xfrm>
          <a:prstGeom prst="bentUpArrow">
            <a:avLst>
              <a:gd name="adj1" fmla="val 39583"/>
              <a:gd name="adj2" fmla="val 34071"/>
              <a:gd name="adj3" fmla="val 28219"/>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800"/>
          </a:p>
        </p:txBody>
      </p:sp>
      <p:sp>
        <p:nvSpPr>
          <p:cNvPr id="16" name="Bent-Up Arrow 15">
            <a:extLst>
              <a:ext uri="{FF2B5EF4-FFF2-40B4-BE49-F238E27FC236}">
                <a16:creationId xmlns:a16="http://schemas.microsoft.com/office/drawing/2014/main" id="{F765AC03-C8A9-314F-8E93-1B44263DB034}"/>
              </a:ext>
            </a:extLst>
          </p:cNvPr>
          <p:cNvSpPr/>
          <p:nvPr/>
        </p:nvSpPr>
        <p:spPr>
          <a:xfrm flipV="1">
            <a:off x="9622156" y="4628532"/>
            <a:ext cx="493160" cy="499385"/>
          </a:xfrm>
          <a:prstGeom prst="bentUpArrow">
            <a:avLst>
              <a:gd name="adj1" fmla="val 39583"/>
              <a:gd name="adj2" fmla="val 34071"/>
              <a:gd name="adj3" fmla="val 28219"/>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800"/>
          </a:p>
        </p:txBody>
      </p:sp>
      <p:sp>
        <p:nvSpPr>
          <p:cNvPr id="17" name="Bent-Up Arrow 16">
            <a:extLst>
              <a:ext uri="{FF2B5EF4-FFF2-40B4-BE49-F238E27FC236}">
                <a16:creationId xmlns:a16="http://schemas.microsoft.com/office/drawing/2014/main" id="{69875E31-C6A0-2F4A-BFFC-E2D7B559A881}"/>
              </a:ext>
            </a:extLst>
          </p:cNvPr>
          <p:cNvSpPr/>
          <p:nvPr/>
        </p:nvSpPr>
        <p:spPr>
          <a:xfrm flipV="1">
            <a:off x="7362038" y="3561754"/>
            <a:ext cx="493160" cy="499385"/>
          </a:xfrm>
          <a:prstGeom prst="bentUpArrow">
            <a:avLst>
              <a:gd name="adj1" fmla="val 39583"/>
              <a:gd name="adj2" fmla="val 34071"/>
              <a:gd name="adj3" fmla="val 28219"/>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800"/>
          </a:p>
        </p:txBody>
      </p:sp>
      <p:sp>
        <p:nvSpPr>
          <p:cNvPr id="18" name="Bent-Up Arrow 17">
            <a:extLst>
              <a:ext uri="{FF2B5EF4-FFF2-40B4-BE49-F238E27FC236}">
                <a16:creationId xmlns:a16="http://schemas.microsoft.com/office/drawing/2014/main" id="{C7D6F778-B76F-7A44-ACFB-5149BF5FB839}"/>
              </a:ext>
            </a:extLst>
          </p:cNvPr>
          <p:cNvSpPr/>
          <p:nvPr/>
        </p:nvSpPr>
        <p:spPr>
          <a:xfrm flipV="1">
            <a:off x="6612255" y="2567576"/>
            <a:ext cx="493160" cy="499385"/>
          </a:xfrm>
          <a:prstGeom prst="bentUpArrow">
            <a:avLst>
              <a:gd name="adj1" fmla="val 39583"/>
              <a:gd name="adj2" fmla="val 34071"/>
              <a:gd name="adj3" fmla="val 28219"/>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800"/>
          </a:p>
        </p:txBody>
      </p:sp>
      <p:sp>
        <p:nvSpPr>
          <p:cNvPr id="19" name="TextBox 18">
            <a:extLst>
              <a:ext uri="{FF2B5EF4-FFF2-40B4-BE49-F238E27FC236}">
                <a16:creationId xmlns:a16="http://schemas.microsoft.com/office/drawing/2014/main" id="{015C4D89-2CC0-0B47-9423-43F3C01E54AF}"/>
              </a:ext>
            </a:extLst>
          </p:cNvPr>
          <p:cNvSpPr txBox="1"/>
          <p:nvPr/>
        </p:nvSpPr>
        <p:spPr>
          <a:xfrm>
            <a:off x="7429265" y="1598773"/>
            <a:ext cx="3269822" cy="92333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800"/>
              <a:t>In performing a Functional Analysis the process is basically linear</a:t>
            </a:r>
          </a:p>
        </p:txBody>
      </p:sp>
    </p:spTree>
    <p:extLst>
      <p:ext uri="{BB962C8B-B14F-4D97-AF65-F5344CB8AC3E}">
        <p14:creationId xmlns:p14="http://schemas.microsoft.com/office/powerpoint/2010/main" val="810658950"/>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5667B0D-3175-90E8-D226-23F3C97AB9EA}"/>
              </a:ext>
            </a:extLst>
          </p:cNvPr>
          <p:cNvSpPr/>
          <p:nvPr/>
        </p:nvSpPr>
        <p:spPr>
          <a:xfrm>
            <a:off x="1219200" y="845790"/>
            <a:ext cx="9267825" cy="5847293"/>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841" name="Title 1"/>
          <p:cNvSpPr>
            <a:spLocks noGrp="1"/>
          </p:cNvSpPr>
          <p:nvPr>
            <p:ph type="title"/>
          </p:nvPr>
        </p:nvSpPr>
        <p:spPr>
          <a:xfrm>
            <a:off x="257968" y="215323"/>
            <a:ext cx="8847931" cy="509156"/>
          </a:xfrm>
        </p:spPr>
        <p:txBody>
          <a:bodyPr>
            <a:normAutofit fontScale="90000"/>
          </a:bodyPr>
          <a:lstStyle/>
          <a:p>
            <a:r>
              <a:rPr lang="en-GB" sz="3200"/>
              <a:t>Step 3: Discuss and Agree Functionality</a:t>
            </a:r>
          </a:p>
        </p:txBody>
      </p:sp>
      <p:sp>
        <p:nvSpPr>
          <p:cNvPr id="35" name="Freeform 2" descr="Wide upward diagonal"/>
          <p:cNvSpPr>
            <a:spLocks/>
          </p:cNvSpPr>
          <p:nvPr/>
        </p:nvSpPr>
        <p:spPr bwMode="auto">
          <a:xfrm>
            <a:off x="4495803" y="1704980"/>
            <a:ext cx="2328863" cy="2747963"/>
          </a:xfrm>
          <a:custGeom>
            <a:avLst/>
            <a:gdLst/>
            <a:ahLst/>
            <a:cxnLst>
              <a:cxn ang="0">
                <a:pos x="1335" y="645"/>
              </a:cxn>
              <a:cxn ang="0">
                <a:pos x="1329" y="501"/>
              </a:cxn>
              <a:cxn ang="0">
                <a:pos x="1464" y="501"/>
              </a:cxn>
              <a:cxn ang="0">
                <a:pos x="1467" y="6"/>
              </a:cxn>
              <a:cxn ang="0">
                <a:pos x="1134" y="0"/>
              </a:cxn>
              <a:cxn ang="0">
                <a:pos x="1137" y="378"/>
              </a:cxn>
              <a:cxn ang="0">
                <a:pos x="3" y="375"/>
              </a:cxn>
              <a:cxn ang="0">
                <a:pos x="0" y="1353"/>
              </a:cxn>
              <a:cxn ang="0">
                <a:pos x="1137" y="1353"/>
              </a:cxn>
              <a:cxn ang="0">
                <a:pos x="1146" y="1731"/>
              </a:cxn>
              <a:cxn ang="0">
                <a:pos x="1467" y="1731"/>
              </a:cxn>
              <a:cxn ang="0">
                <a:pos x="1464" y="1233"/>
              </a:cxn>
              <a:cxn ang="0">
                <a:pos x="1347" y="1233"/>
              </a:cxn>
              <a:cxn ang="0">
                <a:pos x="1347" y="1080"/>
              </a:cxn>
              <a:cxn ang="0">
                <a:pos x="228" y="1083"/>
              </a:cxn>
              <a:cxn ang="0">
                <a:pos x="228" y="648"/>
              </a:cxn>
              <a:cxn ang="0">
                <a:pos x="1335" y="645"/>
              </a:cxn>
            </a:cxnLst>
            <a:rect l="0" t="0" r="r" b="b"/>
            <a:pathLst>
              <a:path w="1467" h="1731">
                <a:moveTo>
                  <a:pt x="1335" y="645"/>
                </a:moveTo>
                <a:lnTo>
                  <a:pt x="1329" y="501"/>
                </a:lnTo>
                <a:lnTo>
                  <a:pt x="1464" y="501"/>
                </a:lnTo>
                <a:lnTo>
                  <a:pt x="1467" y="6"/>
                </a:lnTo>
                <a:lnTo>
                  <a:pt x="1134" y="0"/>
                </a:lnTo>
                <a:lnTo>
                  <a:pt x="1137" y="378"/>
                </a:lnTo>
                <a:lnTo>
                  <a:pt x="3" y="375"/>
                </a:lnTo>
                <a:lnTo>
                  <a:pt x="0" y="1353"/>
                </a:lnTo>
                <a:lnTo>
                  <a:pt x="1137" y="1353"/>
                </a:lnTo>
                <a:lnTo>
                  <a:pt x="1146" y="1731"/>
                </a:lnTo>
                <a:lnTo>
                  <a:pt x="1467" y="1731"/>
                </a:lnTo>
                <a:lnTo>
                  <a:pt x="1464" y="1233"/>
                </a:lnTo>
                <a:lnTo>
                  <a:pt x="1347" y="1233"/>
                </a:lnTo>
                <a:lnTo>
                  <a:pt x="1347" y="1080"/>
                </a:lnTo>
                <a:lnTo>
                  <a:pt x="228" y="1083"/>
                </a:lnTo>
                <a:lnTo>
                  <a:pt x="228" y="648"/>
                </a:lnTo>
                <a:lnTo>
                  <a:pt x="1335" y="645"/>
                </a:lnTo>
                <a:close/>
              </a:path>
            </a:pathLst>
          </a:custGeom>
          <a:pattFill prst="wdUpDiag">
            <a:fgClr>
              <a:srgbClr val="DDDDDD"/>
            </a:fgClr>
            <a:bgClr>
              <a:srgbClr val="FFFFFF"/>
            </a:bgClr>
          </a:pattFill>
          <a:ln w="9525">
            <a:solidFill>
              <a:srgbClr val="000000"/>
            </a:solidFill>
            <a:round/>
            <a:headEnd/>
            <a:tailEn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36" name="Rectangle 3"/>
          <p:cNvSpPr>
            <a:spLocks noChangeArrowheads="1"/>
          </p:cNvSpPr>
          <p:nvPr/>
        </p:nvSpPr>
        <p:spPr bwMode="auto">
          <a:xfrm>
            <a:off x="4857750" y="2728913"/>
            <a:ext cx="1581150" cy="50800"/>
          </a:xfrm>
          <a:prstGeom prst="rect">
            <a:avLst/>
          </a:prstGeom>
          <a:solidFill>
            <a:srgbClr val="808080"/>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37" name="Rectangle 4"/>
          <p:cNvSpPr>
            <a:spLocks noChangeArrowheads="1"/>
          </p:cNvSpPr>
          <p:nvPr/>
        </p:nvSpPr>
        <p:spPr bwMode="auto">
          <a:xfrm>
            <a:off x="4859340" y="3373438"/>
            <a:ext cx="1581150" cy="50800"/>
          </a:xfrm>
          <a:prstGeom prst="rect">
            <a:avLst/>
          </a:prstGeom>
          <a:solidFill>
            <a:srgbClr val="808080"/>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38" name="Rectangle 5" descr="Large confetti"/>
          <p:cNvSpPr>
            <a:spLocks noChangeArrowheads="1"/>
          </p:cNvSpPr>
          <p:nvPr/>
        </p:nvSpPr>
        <p:spPr bwMode="auto">
          <a:xfrm>
            <a:off x="4857751" y="2776543"/>
            <a:ext cx="366713" cy="598487"/>
          </a:xfrm>
          <a:prstGeom prst="rect">
            <a:avLst/>
          </a:prstGeom>
          <a:pattFill prst="lgConfetti">
            <a:fgClr>
              <a:srgbClr val="808080"/>
            </a:fgClr>
            <a:bgClr>
              <a:srgbClr val="FFFFFF"/>
            </a:bgClr>
          </a:patt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39" name="Rectangle 6" descr="Large confetti"/>
          <p:cNvSpPr>
            <a:spLocks noChangeArrowheads="1"/>
          </p:cNvSpPr>
          <p:nvPr/>
        </p:nvSpPr>
        <p:spPr bwMode="auto">
          <a:xfrm>
            <a:off x="5591177" y="2776543"/>
            <a:ext cx="366713" cy="598487"/>
          </a:xfrm>
          <a:prstGeom prst="rect">
            <a:avLst/>
          </a:prstGeom>
          <a:pattFill prst="lgConfetti">
            <a:fgClr>
              <a:srgbClr val="808080"/>
            </a:fgClr>
            <a:bgClr>
              <a:srgbClr val="FFFFFF"/>
            </a:bgClr>
          </a:patt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0" name="Rectangle 7" descr="Wide upward diagonal"/>
          <p:cNvSpPr>
            <a:spLocks noChangeArrowheads="1"/>
          </p:cNvSpPr>
          <p:nvPr/>
        </p:nvSpPr>
        <p:spPr bwMode="auto">
          <a:xfrm>
            <a:off x="5961063" y="2776543"/>
            <a:ext cx="150812" cy="598487"/>
          </a:xfrm>
          <a:prstGeom prst="rect">
            <a:avLst/>
          </a:prstGeom>
          <a:pattFill prst="wdUpDiag">
            <a:fgClr>
              <a:srgbClr val="808080"/>
            </a:fgClr>
            <a:bgClr>
              <a:srgbClr val="FFFFFF"/>
            </a:bgClr>
          </a:patt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1" name="Rectangle 8" descr="Large confetti"/>
          <p:cNvSpPr>
            <a:spLocks noChangeArrowheads="1"/>
          </p:cNvSpPr>
          <p:nvPr/>
        </p:nvSpPr>
        <p:spPr bwMode="auto">
          <a:xfrm>
            <a:off x="5222876" y="2776543"/>
            <a:ext cx="366713" cy="598487"/>
          </a:xfrm>
          <a:prstGeom prst="rect">
            <a:avLst/>
          </a:prstGeom>
          <a:pattFill prst="lgConfetti">
            <a:fgClr>
              <a:srgbClr val="808080"/>
            </a:fgClr>
            <a:bgClr>
              <a:srgbClr val="FFFFFF"/>
            </a:bgClr>
          </a:patt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2" name="Freeform 9" descr="Dark vertical"/>
          <p:cNvSpPr>
            <a:spLocks/>
          </p:cNvSpPr>
          <p:nvPr/>
        </p:nvSpPr>
        <p:spPr bwMode="auto">
          <a:xfrm>
            <a:off x="6111875" y="2779713"/>
            <a:ext cx="323850" cy="595312"/>
          </a:xfrm>
          <a:custGeom>
            <a:avLst/>
            <a:gdLst/>
            <a:ahLst/>
            <a:cxnLst>
              <a:cxn ang="0">
                <a:pos x="1" y="0"/>
              </a:cxn>
              <a:cxn ang="0">
                <a:pos x="204" y="0"/>
              </a:cxn>
              <a:cxn ang="0">
                <a:pos x="204" y="75"/>
              </a:cxn>
              <a:cxn ang="0">
                <a:pos x="180" y="81"/>
              </a:cxn>
              <a:cxn ang="0">
                <a:pos x="178" y="148"/>
              </a:cxn>
              <a:cxn ang="0">
                <a:pos x="150" y="157"/>
              </a:cxn>
              <a:cxn ang="0">
                <a:pos x="148" y="222"/>
              </a:cxn>
              <a:cxn ang="0">
                <a:pos x="177" y="234"/>
              </a:cxn>
              <a:cxn ang="0">
                <a:pos x="177" y="292"/>
              </a:cxn>
              <a:cxn ang="0">
                <a:pos x="202" y="303"/>
              </a:cxn>
              <a:cxn ang="0">
                <a:pos x="201" y="375"/>
              </a:cxn>
              <a:cxn ang="0">
                <a:pos x="0" y="373"/>
              </a:cxn>
              <a:cxn ang="0">
                <a:pos x="1" y="0"/>
              </a:cxn>
            </a:cxnLst>
            <a:rect l="0" t="0" r="r" b="b"/>
            <a:pathLst>
              <a:path w="204" h="375">
                <a:moveTo>
                  <a:pt x="1" y="0"/>
                </a:moveTo>
                <a:lnTo>
                  <a:pt x="204" y="0"/>
                </a:lnTo>
                <a:lnTo>
                  <a:pt x="204" y="75"/>
                </a:lnTo>
                <a:lnTo>
                  <a:pt x="180" y="81"/>
                </a:lnTo>
                <a:lnTo>
                  <a:pt x="178" y="148"/>
                </a:lnTo>
                <a:lnTo>
                  <a:pt x="150" y="157"/>
                </a:lnTo>
                <a:lnTo>
                  <a:pt x="148" y="222"/>
                </a:lnTo>
                <a:lnTo>
                  <a:pt x="177" y="234"/>
                </a:lnTo>
                <a:lnTo>
                  <a:pt x="177" y="292"/>
                </a:lnTo>
                <a:lnTo>
                  <a:pt x="202" y="303"/>
                </a:lnTo>
                <a:lnTo>
                  <a:pt x="201" y="375"/>
                </a:lnTo>
                <a:lnTo>
                  <a:pt x="0" y="373"/>
                </a:lnTo>
                <a:lnTo>
                  <a:pt x="1" y="0"/>
                </a:lnTo>
                <a:close/>
              </a:path>
            </a:pathLst>
          </a:custGeom>
          <a:pattFill prst="dkVert">
            <a:fgClr>
              <a:srgbClr val="777777"/>
            </a:fgClr>
            <a:bgClr>
              <a:srgbClr val="FFFFFF"/>
            </a:bgClr>
          </a:pattFill>
          <a:ln w="9525">
            <a:solidFill>
              <a:srgbClr val="000000"/>
            </a:solidFill>
            <a:round/>
            <a:headEnd/>
            <a:tailEn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3" name="Rectangle 10"/>
          <p:cNvSpPr>
            <a:spLocks noChangeArrowheads="1"/>
          </p:cNvSpPr>
          <p:nvPr/>
        </p:nvSpPr>
        <p:spPr bwMode="auto">
          <a:xfrm>
            <a:off x="6653213" y="2500313"/>
            <a:ext cx="42862" cy="1162050"/>
          </a:xfrm>
          <a:prstGeom prst="rect">
            <a:avLst/>
          </a:prstGeom>
          <a:solidFill>
            <a:srgbClr val="000000"/>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4" name="Rectangle 11"/>
          <p:cNvSpPr>
            <a:spLocks noChangeArrowheads="1"/>
          </p:cNvSpPr>
          <p:nvPr/>
        </p:nvSpPr>
        <p:spPr bwMode="auto">
          <a:xfrm>
            <a:off x="6700838" y="3305175"/>
            <a:ext cx="93662" cy="355600"/>
          </a:xfrm>
          <a:prstGeom prst="rect">
            <a:avLst/>
          </a:prstGeom>
          <a:solidFill>
            <a:srgbClr val="777777"/>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5" name="Rectangle 12"/>
          <p:cNvSpPr>
            <a:spLocks noChangeArrowheads="1"/>
          </p:cNvSpPr>
          <p:nvPr/>
        </p:nvSpPr>
        <p:spPr bwMode="auto">
          <a:xfrm>
            <a:off x="6694488" y="2498725"/>
            <a:ext cx="93662" cy="355600"/>
          </a:xfrm>
          <a:prstGeom prst="rect">
            <a:avLst/>
          </a:prstGeom>
          <a:solidFill>
            <a:srgbClr val="777777"/>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6" name="Text Box 13"/>
          <p:cNvSpPr txBox="1">
            <a:spLocks noChangeArrowheads="1"/>
          </p:cNvSpPr>
          <p:nvPr/>
        </p:nvSpPr>
        <p:spPr bwMode="auto">
          <a:xfrm>
            <a:off x="8075268" y="1210666"/>
            <a:ext cx="1993900" cy="1200329"/>
          </a:xfrm>
          <a:prstGeom prst="rect">
            <a:avLst/>
          </a:prstGeom>
          <a:noFill/>
          <a:ln w="9525">
            <a:noFill/>
            <a:miter lim="800000"/>
            <a:headEnd/>
            <a:tailEnd/>
          </a:ln>
          <a:effectLst/>
        </p:spPr>
        <p:txBody>
          <a:bodyPr wrap="square">
            <a:spAutoFit/>
          </a:bodyPr>
          <a:lstStyle/>
          <a:p>
            <a:pPr marL="371475" indent="-371475" algn="l" fontAlgn="auto">
              <a:spcBef>
                <a:spcPts val="0"/>
              </a:spcBef>
              <a:spcAft>
                <a:spcPts val="0"/>
              </a:spcAft>
              <a:buClrTx/>
              <a:buFontTx/>
              <a:buNone/>
              <a:defRPr/>
            </a:pPr>
            <a:r>
              <a:rPr lang="en-GB" sz="1200" kern="0">
                <a:solidFill>
                  <a:srgbClr val="333399"/>
                </a:solidFill>
                <a:ea typeface="+mn-ea"/>
                <a:cs typeface="+mn-cs"/>
              </a:rPr>
              <a:t>Disk</a:t>
            </a:r>
          </a:p>
          <a:p>
            <a:pPr marL="371475" indent="-371475" algn="l" fontAlgn="auto">
              <a:spcBef>
                <a:spcPts val="0"/>
              </a:spcBef>
              <a:spcAft>
                <a:spcPts val="0"/>
              </a:spcAft>
              <a:buClrTx/>
              <a:buFontTx/>
              <a:buAutoNum type="romanLcParenBoth"/>
              <a:defRPr/>
            </a:pPr>
            <a:r>
              <a:rPr lang="en-GB" sz="1200" kern="0">
                <a:solidFill>
                  <a:sysClr val="windowText" lastClr="000000"/>
                </a:solidFill>
                <a:ea typeface="+mn-ea"/>
                <a:cs typeface="+mn-cs"/>
              </a:rPr>
              <a:t>Prevents Moisture   Ingress From Propellant</a:t>
            </a:r>
          </a:p>
          <a:p>
            <a:pPr marL="371475" indent="-371475" algn="l" fontAlgn="auto">
              <a:spcBef>
                <a:spcPts val="0"/>
              </a:spcBef>
              <a:spcAft>
                <a:spcPts val="0"/>
              </a:spcAft>
              <a:buClrTx/>
              <a:buFontTx/>
              <a:buAutoNum type="romanLcParenBoth"/>
              <a:defRPr/>
            </a:pPr>
            <a:r>
              <a:rPr lang="en-GB" sz="1200" kern="0">
                <a:solidFill>
                  <a:sysClr val="windowText" lastClr="000000"/>
                </a:solidFill>
                <a:ea typeface="+mn-ea"/>
                <a:cs typeface="+mn-cs"/>
              </a:rPr>
              <a:t>Control Tracer Lighting Pressure</a:t>
            </a:r>
            <a:endParaRPr lang="en-US" sz="1200" kern="0">
              <a:solidFill>
                <a:sysClr val="windowText" lastClr="000000"/>
              </a:solidFill>
              <a:ea typeface="+mn-ea"/>
              <a:cs typeface="+mn-cs"/>
            </a:endParaRPr>
          </a:p>
        </p:txBody>
      </p:sp>
      <p:sp>
        <p:nvSpPr>
          <p:cNvPr id="47" name="Line 14"/>
          <p:cNvSpPr>
            <a:spLocks noChangeShapeType="1"/>
          </p:cNvSpPr>
          <p:nvPr/>
        </p:nvSpPr>
        <p:spPr bwMode="auto">
          <a:xfrm flipH="1">
            <a:off x="6686552" y="1833563"/>
            <a:ext cx="1485900" cy="1162050"/>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8" name="Text Box 15"/>
          <p:cNvSpPr txBox="1">
            <a:spLocks noChangeArrowheads="1"/>
          </p:cNvSpPr>
          <p:nvPr/>
        </p:nvSpPr>
        <p:spPr bwMode="auto">
          <a:xfrm>
            <a:off x="7892801" y="2849715"/>
            <a:ext cx="1993900" cy="646331"/>
          </a:xfrm>
          <a:prstGeom prst="rect">
            <a:avLst/>
          </a:prstGeom>
          <a:noFill/>
          <a:ln w="9525">
            <a:noFill/>
            <a:miter lim="800000"/>
            <a:headEnd/>
            <a:tailEnd/>
          </a:ln>
          <a:effectLst/>
        </p:spPr>
        <p:txBody>
          <a:bodyPr wrap="square">
            <a:spAutoFit/>
          </a:bodyPr>
          <a:lstStyle/>
          <a:p>
            <a:pPr algn="l" fontAlgn="auto">
              <a:spcBef>
                <a:spcPts val="0"/>
              </a:spcBef>
              <a:spcAft>
                <a:spcPts val="0"/>
              </a:spcAft>
              <a:buClrTx/>
              <a:buFontTx/>
              <a:buNone/>
              <a:defRPr/>
            </a:pPr>
            <a:r>
              <a:rPr lang="en-GB" sz="1200" kern="0">
                <a:solidFill>
                  <a:srgbClr val="333399"/>
                </a:solidFill>
                <a:ea typeface="+mn-ea"/>
                <a:cs typeface="+mn-cs"/>
              </a:rPr>
              <a:t>Void</a:t>
            </a:r>
          </a:p>
          <a:p>
            <a:pPr algn="l" fontAlgn="auto">
              <a:spcBef>
                <a:spcPts val="0"/>
              </a:spcBef>
              <a:spcAft>
                <a:spcPts val="0"/>
              </a:spcAft>
              <a:buClrTx/>
              <a:buFontTx/>
              <a:buNone/>
              <a:defRPr/>
            </a:pPr>
            <a:r>
              <a:rPr lang="en-GB" sz="1200" kern="0">
                <a:solidFill>
                  <a:sysClr val="windowText" lastClr="000000"/>
                </a:solidFill>
                <a:ea typeface="+mn-ea"/>
                <a:cs typeface="+mn-cs"/>
              </a:rPr>
              <a:t>Provide Space for Disk Collapse</a:t>
            </a:r>
            <a:endParaRPr lang="en-US" sz="1200" kern="0">
              <a:solidFill>
                <a:sysClr val="windowText" lastClr="000000"/>
              </a:solidFill>
              <a:ea typeface="+mn-ea"/>
              <a:cs typeface="+mn-cs"/>
            </a:endParaRPr>
          </a:p>
        </p:txBody>
      </p:sp>
      <p:sp>
        <p:nvSpPr>
          <p:cNvPr id="49" name="Text Box 16"/>
          <p:cNvSpPr txBox="1">
            <a:spLocks noChangeArrowheads="1"/>
          </p:cNvSpPr>
          <p:nvPr/>
        </p:nvSpPr>
        <p:spPr bwMode="auto">
          <a:xfrm>
            <a:off x="6280150" y="5492754"/>
            <a:ext cx="2362200" cy="1200329"/>
          </a:xfrm>
          <a:prstGeom prst="rect">
            <a:avLst/>
          </a:prstGeom>
          <a:noFill/>
          <a:ln w="9525">
            <a:noFill/>
            <a:miter lim="800000"/>
            <a:headEnd/>
            <a:tailEnd/>
          </a:ln>
          <a:effectLst/>
        </p:spPr>
        <p:txBody>
          <a:bodyPr wrap="square">
            <a:spAutoFit/>
          </a:bodyPr>
          <a:lstStyle/>
          <a:p>
            <a:pPr marL="371475" indent="-371475" algn="l" fontAlgn="auto">
              <a:spcBef>
                <a:spcPts val="0"/>
              </a:spcBef>
              <a:spcAft>
                <a:spcPts val="0"/>
              </a:spcAft>
              <a:buClrTx/>
              <a:buFontTx/>
              <a:buNone/>
              <a:defRPr/>
            </a:pPr>
            <a:r>
              <a:rPr lang="en-GB" sz="1200" kern="0">
                <a:solidFill>
                  <a:srgbClr val="333399"/>
                </a:solidFill>
                <a:ea typeface="+mn-ea"/>
                <a:cs typeface="+mn-cs"/>
              </a:rPr>
              <a:t>Priming Composition/Lighting</a:t>
            </a:r>
          </a:p>
          <a:p>
            <a:pPr marL="371475" indent="-371475" algn="l" fontAlgn="auto">
              <a:spcBef>
                <a:spcPts val="0"/>
              </a:spcBef>
              <a:spcAft>
                <a:spcPts val="0"/>
              </a:spcAft>
              <a:buClrTx/>
              <a:buFontTx/>
              <a:buAutoNum type="romanLcParenBoth"/>
              <a:defRPr/>
            </a:pPr>
            <a:r>
              <a:rPr lang="en-GB" sz="1200" kern="0">
                <a:solidFill>
                  <a:sysClr val="windowText" lastClr="000000"/>
                </a:solidFill>
              </a:rPr>
              <a:t>Initiates</a:t>
            </a:r>
            <a:r>
              <a:rPr lang="en-GB" sz="1200" kern="0">
                <a:solidFill>
                  <a:sysClr val="windowText" lastClr="000000"/>
                </a:solidFill>
                <a:ea typeface="+mn-ea"/>
                <a:cs typeface="+mn-cs"/>
              </a:rPr>
              <a:t> Coloured Light Generator (CLG)</a:t>
            </a:r>
          </a:p>
          <a:p>
            <a:pPr marL="371475" indent="-371475" algn="l" fontAlgn="auto">
              <a:spcBef>
                <a:spcPts val="0"/>
              </a:spcBef>
              <a:spcAft>
                <a:spcPts val="0"/>
              </a:spcAft>
              <a:buClrTx/>
              <a:buFontTx/>
              <a:buAutoNum type="romanLcParenBoth"/>
              <a:defRPr/>
            </a:pPr>
            <a:r>
              <a:rPr lang="en-GB" sz="1200" kern="0">
                <a:solidFill>
                  <a:sysClr val="windowText" lastClr="000000"/>
                </a:solidFill>
                <a:ea typeface="+mn-ea"/>
                <a:cs typeface="+mn-cs"/>
              </a:rPr>
              <a:t>Protects CLG from Barrel Pressure</a:t>
            </a:r>
          </a:p>
          <a:p>
            <a:pPr marL="371475" indent="-371475" algn="l" fontAlgn="auto">
              <a:spcBef>
                <a:spcPts val="0"/>
              </a:spcBef>
              <a:spcAft>
                <a:spcPts val="0"/>
              </a:spcAft>
              <a:buClrTx/>
              <a:buFontTx/>
              <a:buNone/>
              <a:defRPr/>
            </a:pPr>
            <a:endParaRPr lang="en-US" sz="1200" kern="0">
              <a:solidFill>
                <a:sysClr val="windowText" lastClr="000000"/>
              </a:solidFill>
              <a:ea typeface="+mn-ea"/>
              <a:cs typeface="+mn-cs"/>
            </a:endParaRPr>
          </a:p>
        </p:txBody>
      </p:sp>
      <p:sp>
        <p:nvSpPr>
          <p:cNvPr id="50" name="Text Box 17"/>
          <p:cNvSpPr txBox="1">
            <a:spLocks noChangeArrowheads="1"/>
          </p:cNvSpPr>
          <p:nvPr/>
        </p:nvSpPr>
        <p:spPr bwMode="auto">
          <a:xfrm>
            <a:off x="7661275" y="4537075"/>
            <a:ext cx="1993900" cy="457200"/>
          </a:xfrm>
          <a:prstGeom prst="rect">
            <a:avLst/>
          </a:prstGeom>
          <a:noFill/>
          <a:ln w="9525">
            <a:noFill/>
            <a:miter lim="800000"/>
            <a:headEnd/>
            <a:tailEnd/>
          </a:ln>
          <a:effectLst/>
        </p:spPr>
        <p:txBody>
          <a:bodyPr wrap="square">
            <a:spAutoFit/>
          </a:bodyPr>
          <a:lstStyle/>
          <a:p>
            <a:pPr algn="l" fontAlgn="auto">
              <a:spcBef>
                <a:spcPts val="0"/>
              </a:spcBef>
              <a:spcAft>
                <a:spcPts val="0"/>
              </a:spcAft>
              <a:buClrTx/>
              <a:buFontTx/>
              <a:buNone/>
              <a:defRPr/>
            </a:pPr>
            <a:r>
              <a:rPr lang="en-GB" sz="1200" kern="0">
                <a:solidFill>
                  <a:srgbClr val="333399"/>
                </a:solidFill>
                <a:ea typeface="+mn-ea"/>
                <a:cs typeface="+mn-cs"/>
              </a:rPr>
              <a:t>Features on Face</a:t>
            </a:r>
          </a:p>
          <a:p>
            <a:pPr algn="l" fontAlgn="auto">
              <a:spcBef>
                <a:spcPts val="0"/>
              </a:spcBef>
              <a:spcAft>
                <a:spcPts val="0"/>
              </a:spcAft>
              <a:buClrTx/>
              <a:buFontTx/>
              <a:buNone/>
              <a:defRPr/>
            </a:pPr>
            <a:r>
              <a:rPr lang="en-GB" sz="1200" kern="0">
                <a:solidFill>
                  <a:sysClr val="windowText" lastClr="000000"/>
                </a:solidFill>
                <a:ea typeface="+mn-ea"/>
                <a:cs typeface="+mn-cs"/>
              </a:rPr>
              <a:t>Increase Surface Area</a:t>
            </a:r>
            <a:endParaRPr lang="en-US" sz="1200" kern="0">
              <a:solidFill>
                <a:sysClr val="windowText" lastClr="000000"/>
              </a:solidFill>
              <a:ea typeface="+mn-ea"/>
              <a:cs typeface="+mn-cs"/>
            </a:endParaRPr>
          </a:p>
        </p:txBody>
      </p:sp>
      <p:sp>
        <p:nvSpPr>
          <p:cNvPr id="51" name="Text Box 18"/>
          <p:cNvSpPr txBox="1">
            <a:spLocks noChangeArrowheads="1"/>
          </p:cNvSpPr>
          <p:nvPr/>
        </p:nvSpPr>
        <p:spPr bwMode="auto">
          <a:xfrm>
            <a:off x="8061325" y="3756028"/>
            <a:ext cx="1993900" cy="646331"/>
          </a:xfrm>
          <a:prstGeom prst="rect">
            <a:avLst/>
          </a:prstGeom>
          <a:noFill/>
          <a:ln w="9525">
            <a:noFill/>
            <a:miter lim="800000"/>
            <a:headEnd/>
            <a:tailEnd/>
          </a:ln>
          <a:effectLst/>
        </p:spPr>
        <p:txBody>
          <a:bodyPr wrap="square">
            <a:spAutoFit/>
          </a:bodyPr>
          <a:lstStyle/>
          <a:p>
            <a:pPr algn="l" fontAlgn="auto">
              <a:spcBef>
                <a:spcPts val="0"/>
              </a:spcBef>
              <a:spcAft>
                <a:spcPts val="0"/>
              </a:spcAft>
              <a:buClrTx/>
              <a:buFontTx/>
              <a:buNone/>
              <a:defRPr/>
            </a:pPr>
            <a:r>
              <a:rPr lang="en-GB" sz="1200" kern="0">
                <a:solidFill>
                  <a:srgbClr val="333399"/>
                </a:solidFill>
                <a:ea typeface="+mn-ea"/>
                <a:cs typeface="+mn-cs"/>
              </a:rPr>
              <a:t>Washer</a:t>
            </a:r>
          </a:p>
          <a:p>
            <a:pPr algn="l" fontAlgn="auto">
              <a:spcBef>
                <a:spcPts val="0"/>
              </a:spcBef>
              <a:spcAft>
                <a:spcPts val="0"/>
              </a:spcAft>
              <a:buClrTx/>
              <a:buFontTx/>
              <a:buNone/>
              <a:defRPr/>
            </a:pPr>
            <a:r>
              <a:rPr lang="en-GB" sz="1200" kern="0">
                <a:solidFill>
                  <a:sysClr val="windowText" lastClr="000000"/>
                </a:solidFill>
                <a:ea typeface="+mn-ea"/>
                <a:cs typeface="+mn-cs"/>
              </a:rPr>
              <a:t>Control (cokes) Pressure on Face of Tracer</a:t>
            </a:r>
            <a:endParaRPr lang="en-US" sz="1200" kern="0">
              <a:solidFill>
                <a:sysClr val="windowText" lastClr="000000"/>
              </a:solidFill>
              <a:ea typeface="+mn-ea"/>
              <a:cs typeface="+mn-cs"/>
            </a:endParaRPr>
          </a:p>
        </p:txBody>
      </p:sp>
      <p:sp>
        <p:nvSpPr>
          <p:cNvPr id="52" name="Text Box 19"/>
          <p:cNvSpPr txBox="1">
            <a:spLocks noChangeArrowheads="1"/>
          </p:cNvSpPr>
          <p:nvPr/>
        </p:nvSpPr>
        <p:spPr bwMode="auto">
          <a:xfrm>
            <a:off x="4257675" y="4756150"/>
            <a:ext cx="1993900" cy="457200"/>
          </a:xfrm>
          <a:prstGeom prst="rect">
            <a:avLst/>
          </a:prstGeom>
          <a:noFill/>
          <a:ln w="9525">
            <a:noFill/>
            <a:miter lim="800000"/>
            <a:headEnd/>
            <a:tailEnd/>
          </a:ln>
          <a:effectLst/>
        </p:spPr>
        <p:txBody>
          <a:bodyPr wrap="square">
            <a:spAutoFit/>
          </a:bodyPr>
          <a:lstStyle/>
          <a:p>
            <a:pPr algn="l" fontAlgn="auto">
              <a:spcBef>
                <a:spcPts val="0"/>
              </a:spcBef>
              <a:spcAft>
                <a:spcPts val="0"/>
              </a:spcAft>
              <a:buClrTx/>
              <a:buFontTx/>
              <a:buNone/>
              <a:defRPr/>
            </a:pPr>
            <a:r>
              <a:rPr lang="en-GB" sz="1200" kern="0">
                <a:solidFill>
                  <a:srgbClr val="333399"/>
                </a:solidFill>
                <a:ea typeface="+mn-ea"/>
                <a:cs typeface="+mn-cs"/>
              </a:rPr>
              <a:t>Transfer Mix</a:t>
            </a:r>
          </a:p>
          <a:p>
            <a:pPr algn="l" fontAlgn="auto">
              <a:spcBef>
                <a:spcPts val="0"/>
              </a:spcBef>
              <a:spcAft>
                <a:spcPts val="0"/>
              </a:spcAft>
              <a:buClrTx/>
              <a:buFontTx/>
              <a:buNone/>
              <a:defRPr/>
            </a:pPr>
            <a:r>
              <a:rPr lang="en-GB" sz="1200" kern="0">
                <a:solidFill>
                  <a:sysClr val="windowText" lastClr="000000"/>
                </a:solidFill>
                <a:ea typeface="+mn-ea"/>
                <a:cs typeface="+mn-cs"/>
              </a:rPr>
              <a:t>Transfer Ignition</a:t>
            </a:r>
            <a:endParaRPr lang="en-US" sz="1200" kern="0">
              <a:solidFill>
                <a:sysClr val="windowText" lastClr="000000"/>
              </a:solidFill>
              <a:ea typeface="+mn-ea"/>
              <a:cs typeface="+mn-cs"/>
            </a:endParaRPr>
          </a:p>
        </p:txBody>
      </p:sp>
      <p:sp>
        <p:nvSpPr>
          <p:cNvPr id="53" name="Rectangle 20"/>
          <p:cNvSpPr>
            <a:spLocks noChangeArrowheads="1"/>
          </p:cNvSpPr>
          <p:nvPr/>
        </p:nvSpPr>
        <p:spPr bwMode="auto">
          <a:xfrm>
            <a:off x="6599240" y="2500318"/>
            <a:ext cx="50800" cy="231775"/>
          </a:xfrm>
          <a:prstGeom prst="rect">
            <a:avLst/>
          </a:prstGeom>
          <a:solidFill>
            <a:srgbClr val="BBE0E3"/>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54" name="Rectangle 21"/>
          <p:cNvSpPr>
            <a:spLocks noChangeArrowheads="1"/>
          </p:cNvSpPr>
          <p:nvPr/>
        </p:nvSpPr>
        <p:spPr bwMode="auto">
          <a:xfrm>
            <a:off x="6608763" y="3419480"/>
            <a:ext cx="50800" cy="246063"/>
          </a:xfrm>
          <a:prstGeom prst="rect">
            <a:avLst/>
          </a:prstGeom>
          <a:solidFill>
            <a:srgbClr val="BBE0E3"/>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55" name="Text Box 22"/>
          <p:cNvSpPr txBox="1">
            <a:spLocks noChangeArrowheads="1"/>
          </p:cNvSpPr>
          <p:nvPr/>
        </p:nvSpPr>
        <p:spPr bwMode="auto">
          <a:xfrm>
            <a:off x="4095750" y="1449287"/>
            <a:ext cx="1993900" cy="457200"/>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a:solidFill>
                  <a:srgbClr val="333399"/>
                </a:solidFill>
                <a:ea typeface="+mn-ea"/>
                <a:cs typeface="+mn-cs"/>
              </a:rPr>
              <a:t>Lip Varnish</a:t>
            </a:r>
          </a:p>
          <a:p>
            <a:pPr fontAlgn="auto">
              <a:spcBef>
                <a:spcPts val="0"/>
              </a:spcBef>
              <a:spcAft>
                <a:spcPts val="0"/>
              </a:spcAft>
              <a:buClrTx/>
              <a:buFontTx/>
              <a:buNone/>
              <a:defRPr/>
            </a:pPr>
            <a:r>
              <a:rPr lang="en-GB" sz="1200" kern="0">
                <a:solidFill>
                  <a:sysClr val="windowText" lastClr="000000"/>
                </a:solidFill>
                <a:ea typeface="+mn-ea"/>
                <a:cs typeface="+mn-cs"/>
              </a:rPr>
              <a:t>Seal Disk and Lip</a:t>
            </a:r>
            <a:endParaRPr lang="en-US" sz="1200" kern="0">
              <a:solidFill>
                <a:sysClr val="windowText" lastClr="000000"/>
              </a:solidFill>
              <a:ea typeface="+mn-ea"/>
              <a:cs typeface="+mn-cs"/>
            </a:endParaRPr>
          </a:p>
        </p:txBody>
      </p:sp>
      <p:sp>
        <p:nvSpPr>
          <p:cNvPr id="56" name="Line 23"/>
          <p:cNvSpPr>
            <a:spLocks noChangeShapeType="1"/>
          </p:cNvSpPr>
          <p:nvPr/>
        </p:nvSpPr>
        <p:spPr bwMode="auto">
          <a:xfrm>
            <a:off x="5486401" y="1871668"/>
            <a:ext cx="1114425" cy="725487"/>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57" name="Line 24"/>
          <p:cNvSpPr>
            <a:spLocks noChangeShapeType="1"/>
          </p:cNvSpPr>
          <p:nvPr/>
        </p:nvSpPr>
        <p:spPr bwMode="auto">
          <a:xfrm flipH="1">
            <a:off x="6534153" y="3071818"/>
            <a:ext cx="1362075" cy="952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58" name="Line 25"/>
          <p:cNvSpPr>
            <a:spLocks noChangeShapeType="1"/>
          </p:cNvSpPr>
          <p:nvPr/>
        </p:nvSpPr>
        <p:spPr bwMode="auto">
          <a:xfrm flipH="1" flipV="1">
            <a:off x="6810375" y="3433765"/>
            <a:ext cx="1276350" cy="46672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59" name="Line 26"/>
          <p:cNvSpPr>
            <a:spLocks noChangeShapeType="1"/>
          </p:cNvSpPr>
          <p:nvPr/>
        </p:nvSpPr>
        <p:spPr bwMode="auto">
          <a:xfrm flipH="1" flipV="1">
            <a:off x="6362700" y="3090867"/>
            <a:ext cx="1314450" cy="151447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60" name="Line 27"/>
          <p:cNvSpPr>
            <a:spLocks noChangeShapeType="1"/>
          </p:cNvSpPr>
          <p:nvPr/>
        </p:nvSpPr>
        <p:spPr bwMode="auto">
          <a:xfrm flipH="1" flipV="1">
            <a:off x="6276978" y="3233738"/>
            <a:ext cx="403225" cy="2241550"/>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61" name="Line 28"/>
          <p:cNvSpPr>
            <a:spLocks noChangeShapeType="1"/>
          </p:cNvSpPr>
          <p:nvPr/>
        </p:nvSpPr>
        <p:spPr bwMode="auto">
          <a:xfrm flipV="1">
            <a:off x="4667252" y="3243268"/>
            <a:ext cx="1333500" cy="155257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62" name="Text Box 29"/>
          <p:cNvSpPr txBox="1">
            <a:spLocks noChangeArrowheads="1"/>
          </p:cNvSpPr>
          <p:nvPr/>
        </p:nvSpPr>
        <p:spPr bwMode="auto">
          <a:xfrm>
            <a:off x="2263775" y="4613279"/>
            <a:ext cx="1993900" cy="1200329"/>
          </a:xfrm>
          <a:prstGeom prst="rect">
            <a:avLst/>
          </a:prstGeom>
          <a:noFill/>
          <a:ln w="9525">
            <a:noFill/>
            <a:miter lim="800000"/>
            <a:headEnd/>
            <a:tailEnd/>
          </a:ln>
          <a:effectLst/>
        </p:spPr>
        <p:txBody>
          <a:bodyPr wrap="square">
            <a:spAutoFit/>
          </a:bodyPr>
          <a:lstStyle/>
          <a:p>
            <a:pPr marL="371475" indent="-371475" algn="l" fontAlgn="auto">
              <a:spcBef>
                <a:spcPts val="0"/>
              </a:spcBef>
              <a:spcAft>
                <a:spcPts val="0"/>
              </a:spcAft>
              <a:buClrTx/>
              <a:buFontTx/>
              <a:buNone/>
              <a:defRPr/>
            </a:pPr>
            <a:r>
              <a:rPr lang="en-GB" sz="1200" kern="0">
                <a:solidFill>
                  <a:srgbClr val="333399"/>
                </a:solidFill>
                <a:ea typeface="+mn-ea"/>
                <a:cs typeface="+mn-cs"/>
              </a:rPr>
              <a:t>Liner</a:t>
            </a:r>
          </a:p>
          <a:p>
            <a:pPr marL="371475" indent="-371475" algn="l" fontAlgn="auto">
              <a:spcBef>
                <a:spcPts val="0"/>
              </a:spcBef>
              <a:spcAft>
                <a:spcPts val="0"/>
              </a:spcAft>
              <a:buClrTx/>
              <a:buFontTx/>
              <a:buAutoNum type="romanLcParenBoth"/>
              <a:defRPr/>
            </a:pPr>
            <a:r>
              <a:rPr lang="en-GB" sz="1200" kern="0">
                <a:solidFill>
                  <a:sysClr val="windowText" lastClr="000000"/>
                </a:solidFill>
                <a:ea typeface="+mn-ea"/>
                <a:cs typeface="+mn-cs"/>
              </a:rPr>
              <a:t>Protect Against Set-Back</a:t>
            </a:r>
          </a:p>
          <a:p>
            <a:pPr marL="371475" indent="-371475" algn="l" fontAlgn="auto">
              <a:spcBef>
                <a:spcPts val="0"/>
              </a:spcBef>
              <a:spcAft>
                <a:spcPts val="0"/>
              </a:spcAft>
              <a:buClrTx/>
              <a:buFontTx/>
              <a:buAutoNum type="romanLcParenBoth"/>
              <a:defRPr/>
            </a:pPr>
            <a:r>
              <a:rPr lang="en-GB" sz="1200" kern="0">
                <a:solidFill>
                  <a:sysClr val="windowText" lastClr="000000"/>
                </a:solidFill>
                <a:ea typeface="+mn-ea"/>
                <a:cs typeface="+mn-cs"/>
              </a:rPr>
              <a:t>Maintain Cigarette-Burn</a:t>
            </a:r>
          </a:p>
          <a:p>
            <a:pPr marL="371475" indent="-371475" algn="l" fontAlgn="auto">
              <a:spcBef>
                <a:spcPts val="0"/>
              </a:spcBef>
              <a:spcAft>
                <a:spcPts val="0"/>
              </a:spcAft>
              <a:buClrTx/>
              <a:buFontTx/>
              <a:buNone/>
              <a:defRPr/>
            </a:pPr>
            <a:endParaRPr lang="en-US" sz="1200" kern="0">
              <a:solidFill>
                <a:sysClr val="windowText" lastClr="000000"/>
              </a:solidFill>
              <a:ea typeface="+mn-ea"/>
              <a:cs typeface="+mn-cs"/>
            </a:endParaRPr>
          </a:p>
        </p:txBody>
      </p:sp>
      <p:sp>
        <p:nvSpPr>
          <p:cNvPr id="63" name="Line 30"/>
          <p:cNvSpPr>
            <a:spLocks noChangeShapeType="1"/>
          </p:cNvSpPr>
          <p:nvPr/>
        </p:nvSpPr>
        <p:spPr bwMode="auto">
          <a:xfrm flipV="1">
            <a:off x="2752728" y="3414713"/>
            <a:ext cx="2143125" cy="1333500"/>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64" name="Text Box 31"/>
          <p:cNvSpPr txBox="1">
            <a:spLocks noChangeArrowheads="1"/>
          </p:cNvSpPr>
          <p:nvPr/>
        </p:nvSpPr>
        <p:spPr bwMode="auto">
          <a:xfrm>
            <a:off x="1860550" y="2603500"/>
            <a:ext cx="1993900" cy="1200150"/>
          </a:xfrm>
          <a:prstGeom prst="rect">
            <a:avLst/>
          </a:prstGeom>
          <a:noFill/>
          <a:ln w="9525">
            <a:noFill/>
            <a:miter lim="800000"/>
            <a:headEnd/>
            <a:tailEnd/>
          </a:ln>
          <a:effectLst/>
        </p:spPr>
        <p:txBody>
          <a:bodyPr wrap="square">
            <a:spAutoFit/>
          </a:bodyPr>
          <a:lstStyle/>
          <a:p>
            <a:pPr marL="371475" indent="-371475" algn="l" fontAlgn="auto">
              <a:spcBef>
                <a:spcPts val="0"/>
              </a:spcBef>
              <a:spcAft>
                <a:spcPts val="0"/>
              </a:spcAft>
              <a:buClrTx/>
              <a:buFontTx/>
              <a:buNone/>
              <a:defRPr/>
            </a:pPr>
            <a:r>
              <a:rPr lang="en-GB" sz="1200" kern="0">
                <a:solidFill>
                  <a:srgbClr val="333399"/>
                </a:solidFill>
                <a:ea typeface="+mn-ea"/>
                <a:cs typeface="+mn-cs"/>
              </a:rPr>
              <a:t>Composition</a:t>
            </a:r>
          </a:p>
          <a:p>
            <a:pPr marL="371475" indent="-371475" algn="l" fontAlgn="auto">
              <a:spcBef>
                <a:spcPts val="0"/>
              </a:spcBef>
              <a:spcAft>
                <a:spcPts val="0"/>
              </a:spcAft>
              <a:buClrTx/>
              <a:buFontTx/>
              <a:buNone/>
              <a:defRPr/>
            </a:pPr>
            <a:r>
              <a:rPr lang="en-GB" sz="1200" kern="0">
                <a:solidFill>
                  <a:sysClr val="windowText" lastClr="000000"/>
                </a:solidFill>
                <a:ea typeface="+mn-ea"/>
                <a:cs typeface="+mn-cs"/>
              </a:rPr>
              <a:t>Generate Coloured Light</a:t>
            </a:r>
          </a:p>
          <a:p>
            <a:pPr marL="371475" indent="-371475" algn="l" fontAlgn="auto">
              <a:spcBef>
                <a:spcPts val="0"/>
              </a:spcBef>
              <a:spcAft>
                <a:spcPts val="0"/>
              </a:spcAft>
              <a:buClrTx/>
              <a:buFontTx/>
              <a:buNone/>
              <a:defRPr/>
            </a:pPr>
            <a:r>
              <a:rPr lang="en-GB" sz="1200" kern="0">
                <a:solidFill>
                  <a:sysClr val="windowText" lastClr="000000"/>
                </a:solidFill>
                <a:ea typeface="+mn-ea"/>
                <a:cs typeface="+mn-cs"/>
              </a:rPr>
              <a:t>N.B Pellets to aid Mfg.</a:t>
            </a:r>
          </a:p>
          <a:p>
            <a:pPr marL="371475" indent="-371475" algn="l" fontAlgn="auto">
              <a:spcBef>
                <a:spcPts val="0"/>
              </a:spcBef>
              <a:spcAft>
                <a:spcPts val="0"/>
              </a:spcAft>
              <a:buClrTx/>
              <a:buFontTx/>
              <a:buAutoNum type="romanLcParenBoth"/>
              <a:defRPr/>
            </a:pPr>
            <a:r>
              <a:rPr lang="en-GB" sz="1200" kern="0">
                <a:solidFill>
                  <a:sysClr val="windowText" lastClr="000000"/>
                </a:solidFill>
                <a:ea typeface="+mn-ea"/>
                <a:cs typeface="+mn-cs"/>
              </a:rPr>
              <a:t>Provide Oxygen &amp; Fuel</a:t>
            </a:r>
          </a:p>
          <a:p>
            <a:pPr marL="371475" indent="-371475" algn="l" fontAlgn="auto">
              <a:spcBef>
                <a:spcPts val="0"/>
              </a:spcBef>
              <a:spcAft>
                <a:spcPts val="0"/>
              </a:spcAft>
              <a:buClrTx/>
              <a:buFontTx/>
              <a:buAutoNum type="romanLcParenBoth"/>
              <a:defRPr/>
            </a:pPr>
            <a:r>
              <a:rPr lang="en-GB" sz="1200" kern="0">
                <a:solidFill>
                  <a:sysClr val="windowText" lastClr="000000"/>
                </a:solidFill>
              </a:rPr>
              <a:t>Bond</a:t>
            </a:r>
            <a:r>
              <a:rPr lang="en-GB" sz="1200" kern="0">
                <a:solidFill>
                  <a:sysClr val="windowText" lastClr="000000"/>
                </a:solidFill>
                <a:ea typeface="+mn-ea"/>
                <a:cs typeface="+mn-cs"/>
              </a:rPr>
              <a:t> Components</a:t>
            </a:r>
            <a:endParaRPr lang="en-US" sz="1200" kern="0">
              <a:solidFill>
                <a:sysClr val="windowText" lastClr="000000"/>
              </a:solidFill>
              <a:ea typeface="+mn-ea"/>
              <a:cs typeface="+mn-cs"/>
            </a:endParaRPr>
          </a:p>
        </p:txBody>
      </p:sp>
      <p:sp>
        <p:nvSpPr>
          <p:cNvPr id="65" name="Text Box 32"/>
          <p:cNvSpPr txBox="1">
            <a:spLocks noChangeArrowheads="1"/>
          </p:cNvSpPr>
          <p:nvPr/>
        </p:nvSpPr>
        <p:spPr bwMode="auto">
          <a:xfrm>
            <a:off x="5274648" y="845790"/>
            <a:ext cx="1993900" cy="457200"/>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a:solidFill>
                  <a:srgbClr val="333399"/>
                </a:solidFill>
                <a:ea typeface="+mn-ea"/>
                <a:cs typeface="+mn-cs"/>
              </a:rPr>
              <a:t>Cup</a:t>
            </a:r>
          </a:p>
          <a:p>
            <a:pPr fontAlgn="auto">
              <a:spcBef>
                <a:spcPts val="0"/>
              </a:spcBef>
              <a:spcAft>
                <a:spcPts val="0"/>
              </a:spcAft>
              <a:buClrTx/>
              <a:buFontTx/>
              <a:buNone/>
              <a:defRPr/>
            </a:pPr>
            <a:r>
              <a:rPr lang="en-GB" sz="1200" kern="0">
                <a:solidFill>
                  <a:sysClr val="windowText" lastClr="000000"/>
                </a:solidFill>
                <a:ea typeface="+mn-ea"/>
                <a:cs typeface="+mn-cs"/>
              </a:rPr>
              <a:t>Retain Tracer Unit</a:t>
            </a:r>
            <a:endParaRPr lang="en-US" sz="1200" kern="0">
              <a:solidFill>
                <a:sysClr val="windowText" lastClr="000000"/>
              </a:solidFill>
              <a:ea typeface="+mn-ea"/>
              <a:cs typeface="+mn-cs"/>
            </a:endParaRPr>
          </a:p>
        </p:txBody>
      </p:sp>
      <p:sp>
        <p:nvSpPr>
          <p:cNvPr id="66" name="Line 33"/>
          <p:cNvSpPr>
            <a:spLocks noChangeShapeType="1"/>
          </p:cNvSpPr>
          <p:nvPr/>
        </p:nvSpPr>
        <p:spPr bwMode="auto">
          <a:xfrm>
            <a:off x="6299200" y="1357313"/>
            <a:ext cx="177800" cy="596900"/>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67" name="Line 34"/>
          <p:cNvSpPr>
            <a:spLocks noChangeShapeType="1"/>
          </p:cNvSpPr>
          <p:nvPr/>
        </p:nvSpPr>
        <p:spPr bwMode="auto">
          <a:xfrm>
            <a:off x="2855913" y="2781305"/>
            <a:ext cx="2087562" cy="14287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Tree>
    <p:extLst>
      <p:ext uri="{BB962C8B-B14F-4D97-AF65-F5344CB8AC3E}">
        <p14:creationId xmlns:p14="http://schemas.microsoft.com/office/powerpoint/2010/main" val="2367084694"/>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3"/>
          <p:cNvSpPr>
            <a:spLocks noGrp="1"/>
          </p:cNvSpPr>
          <p:nvPr>
            <p:ph type="body" sz="quarter" idx="15"/>
          </p:nvPr>
        </p:nvSpPr>
        <p:spPr/>
        <p:txBody>
          <a:bodyPr/>
          <a:lstStyle/>
          <a:p>
            <a:r>
              <a:rPr lang="en-GB" sz="2000"/>
              <a:t>Our aim is to identify the Generic System Functionality – existing system designs, potentially will have every type of functionality:</a:t>
            </a:r>
          </a:p>
          <a:p>
            <a:endParaRPr lang="en-GB" sz="2000"/>
          </a:p>
          <a:p>
            <a:pPr lvl="1"/>
            <a:r>
              <a:rPr lang="en-GB" b="1">
                <a:solidFill>
                  <a:srgbClr val="FF0000"/>
                </a:solidFill>
              </a:rPr>
              <a:t>Generic</a:t>
            </a:r>
          </a:p>
          <a:p>
            <a:pPr lvl="1"/>
            <a:r>
              <a:rPr lang="en-GB" b="1">
                <a:solidFill>
                  <a:srgbClr val="FF0000"/>
                </a:solidFill>
              </a:rPr>
              <a:t>Solution dependent </a:t>
            </a:r>
          </a:p>
          <a:p>
            <a:pPr lvl="1"/>
            <a:r>
              <a:rPr lang="en-GB" b="1">
                <a:solidFill>
                  <a:srgbClr val="FF0000"/>
                </a:solidFill>
              </a:rPr>
              <a:t>Legislation dependent </a:t>
            </a:r>
          </a:p>
          <a:p>
            <a:pPr lvl="1"/>
            <a:r>
              <a:rPr lang="en-GB" b="1">
                <a:solidFill>
                  <a:srgbClr val="FF0000"/>
                </a:solidFill>
              </a:rPr>
              <a:t>Architectural</a:t>
            </a:r>
          </a:p>
          <a:p>
            <a:pPr lvl="1"/>
            <a:r>
              <a:rPr lang="en-GB" b="1">
                <a:solidFill>
                  <a:srgbClr val="FF0000"/>
                </a:solidFill>
              </a:rPr>
              <a:t>Emergent</a:t>
            </a:r>
          </a:p>
          <a:p>
            <a:pPr lvl="1"/>
            <a:endParaRPr lang="en-GB"/>
          </a:p>
          <a:p>
            <a:r>
              <a:rPr lang="en-GB" sz="2000"/>
              <a:t>By repeating the exercise with a similar item; i.e. a design solution that achieves the same Operational Requirements the generic functionality can be identified through repetition – but be careful – similar designs may be subject to the same legislation and therefore some repeated functionality could be Emergent!</a:t>
            </a:r>
          </a:p>
          <a:p>
            <a:r>
              <a:rPr lang="en-GB" sz="2000"/>
              <a:t>Alternatively common sense can be used!</a:t>
            </a:r>
          </a:p>
          <a:p>
            <a:pPr lvl="1"/>
            <a:endParaRPr lang="en-GB" sz="2000"/>
          </a:p>
        </p:txBody>
      </p:sp>
      <p:sp>
        <p:nvSpPr>
          <p:cNvPr id="37889" name="Title 2"/>
          <p:cNvSpPr>
            <a:spLocks noGrp="1"/>
          </p:cNvSpPr>
          <p:nvPr>
            <p:ph type="title"/>
          </p:nvPr>
        </p:nvSpPr>
        <p:spPr/>
        <p:txBody>
          <a:bodyPr/>
          <a:lstStyle/>
          <a:p>
            <a:r>
              <a:rPr lang="en-GB"/>
              <a:t>Step 3: Repeat for an Alternative Design   </a:t>
            </a:r>
          </a:p>
        </p:txBody>
      </p:sp>
    </p:spTree>
    <p:extLst>
      <p:ext uri="{BB962C8B-B14F-4D97-AF65-F5344CB8AC3E}">
        <p14:creationId xmlns:p14="http://schemas.microsoft.com/office/powerpoint/2010/main" val="33083087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p:cNvSpPr>
            <a:spLocks noGrp="1"/>
          </p:cNvSpPr>
          <p:nvPr>
            <p:ph type="title"/>
          </p:nvPr>
        </p:nvSpPr>
        <p:spPr>
          <a:xfrm>
            <a:off x="222556" y="86055"/>
            <a:ext cx="9226244" cy="426455"/>
          </a:xfrm>
        </p:spPr>
        <p:txBody>
          <a:bodyPr>
            <a:normAutofit fontScale="90000"/>
          </a:bodyPr>
          <a:lstStyle/>
          <a:p>
            <a:r>
              <a:rPr lang="en-GB" sz="3200"/>
              <a:t>Step 4: If Complex, Convert to a Tree Diagram</a:t>
            </a:r>
          </a:p>
        </p:txBody>
      </p:sp>
      <p:sp>
        <p:nvSpPr>
          <p:cNvPr id="38914" name="Content Placeholder 2"/>
          <p:cNvSpPr>
            <a:spLocks noGrp="1"/>
          </p:cNvSpPr>
          <p:nvPr>
            <p:ph idx="4294967295"/>
          </p:nvPr>
        </p:nvSpPr>
        <p:spPr>
          <a:xfrm>
            <a:off x="0" y="1056650"/>
            <a:ext cx="10687050" cy="554038"/>
          </a:xfrm>
        </p:spPr>
        <p:txBody>
          <a:bodyPr>
            <a:normAutofit/>
          </a:bodyPr>
          <a:lstStyle/>
          <a:p>
            <a:r>
              <a:rPr lang="en-GB" sz="2000" dirty="0"/>
              <a:t>Once the functionality has been determined it is useful to convert the list into a Tree Diagram</a:t>
            </a:r>
          </a:p>
        </p:txBody>
      </p:sp>
      <p:sp>
        <p:nvSpPr>
          <p:cNvPr id="5" name="Rectangle 4"/>
          <p:cNvSpPr/>
          <p:nvPr/>
        </p:nvSpPr>
        <p:spPr>
          <a:xfrm>
            <a:off x="5167454" y="1935537"/>
            <a:ext cx="1295400" cy="545925"/>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TO SUPPLY  PRESSURISED REGULATED CLEAN FUEL TO THE GAS TURBINE</a:t>
            </a:r>
          </a:p>
        </p:txBody>
      </p:sp>
      <p:sp>
        <p:nvSpPr>
          <p:cNvPr id="6" name="Rectangle 5"/>
          <p:cNvSpPr/>
          <p:nvPr/>
        </p:nvSpPr>
        <p:spPr>
          <a:xfrm>
            <a:off x="2611574" y="3001964"/>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DELIVER FUEL</a:t>
            </a:r>
          </a:p>
        </p:txBody>
      </p:sp>
      <p:sp>
        <p:nvSpPr>
          <p:cNvPr id="7" name="Rectangle 6"/>
          <p:cNvSpPr/>
          <p:nvPr/>
        </p:nvSpPr>
        <p:spPr>
          <a:xfrm>
            <a:off x="4668292" y="4786441"/>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MEASURE FUEL TEMPERATURE</a:t>
            </a:r>
          </a:p>
        </p:txBody>
      </p:sp>
      <p:sp>
        <p:nvSpPr>
          <p:cNvPr id="8" name="Rectangle 7"/>
          <p:cNvSpPr/>
          <p:nvPr/>
        </p:nvSpPr>
        <p:spPr>
          <a:xfrm>
            <a:off x="4045977" y="3010682"/>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MEASURE FUEL STATE</a:t>
            </a:r>
          </a:p>
        </p:txBody>
      </p:sp>
      <p:sp>
        <p:nvSpPr>
          <p:cNvPr id="9" name="Rectangle 8"/>
          <p:cNvSpPr/>
          <p:nvPr/>
        </p:nvSpPr>
        <p:spPr>
          <a:xfrm>
            <a:off x="3286175" y="4788520"/>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TRANSFER FUEL</a:t>
            </a:r>
          </a:p>
        </p:txBody>
      </p:sp>
      <p:sp>
        <p:nvSpPr>
          <p:cNvPr id="10" name="Rectangle 9"/>
          <p:cNvSpPr/>
          <p:nvPr/>
        </p:nvSpPr>
        <p:spPr>
          <a:xfrm>
            <a:off x="3293690" y="5321920"/>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SEAL FUEL DELIVERY</a:t>
            </a:r>
          </a:p>
        </p:txBody>
      </p:sp>
      <p:sp>
        <p:nvSpPr>
          <p:cNvPr id="11" name="Rectangle 10"/>
          <p:cNvSpPr/>
          <p:nvPr/>
        </p:nvSpPr>
        <p:spPr>
          <a:xfrm>
            <a:off x="4683532" y="4248230"/>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MEASURE FUEL PRESSURE</a:t>
            </a:r>
          </a:p>
        </p:txBody>
      </p:sp>
      <p:sp>
        <p:nvSpPr>
          <p:cNvPr id="12" name="Rectangle 11"/>
          <p:cNvSpPr/>
          <p:nvPr/>
        </p:nvSpPr>
        <p:spPr>
          <a:xfrm>
            <a:off x="3289619" y="3706754"/>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RECEIVE FUEL</a:t>
            </a:r>
          </a:p>
        </p:txBody>
      </p:sp>
      <p:sp>
        <p:nvSpPr>
          <p:cNvPr id="13" name="Rectangle 12"/>
          <p:cNvSpPr/>
          <p:nvPr/>
        </p:nvSpPr>
        <p:spPr>
          <a:xfrm>
            <a:off x="3289619" y="4264026"/>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REMOVE PARTICTULATES</a:t>
            </a:r>
          </a:p>
        </p:txBody>
      </p:sp>
      <p:sp>
        <p:nvSpPr>
          <p:cNvPr id="14" name="Rectangle 13"/>
          <p:cNvSpPr/>
          <p:nvPr/>
        </p:nvSpPr>
        <p:spPr>
          <a:xfrm>
            <a:off x="5969144" y="4237204"/>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PRESURISE FUEL</a:t>
            </a:r>
          </a:p>
        </p:txBody>
      </p:sp>
      <p:sp>
        <p:nvSpPr>
          <p:cNvPr id="15" name="Rectangle 14"/>
          <p:cNvSpPr/>
          <p:nvPr/>
        </p:nvSpPr>
        <p:spPr>
          <a:xfrm>
            <a:off x="5969144" y="3684434"/>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REGULATE FUEL FLOW</a:t>
            </a:r>
          </a:p>
        </p:txBody>
      </p:sp>
      <p:sp>
        <p:nvSpPr>
          <p:cNvPr id="16" name="Rectangle 15"/>
          <p:cNvSpPr/>
          <p:nvPr/>
        </p:nvSpPr>
        <p:spPr>
          <a:xfrm>
            <a:off x="4683532" y="3699025"/>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MEASUE FUEL FLOW</a:t>
            </a:r>
          </a:p>
        </p:txBody>
      </p:sp>
      <p:sp>
        <p:nvSpPr>
          <p:cNvPr id="17" name="Rectangle 16"/>
          <p:cNvSpPr/>
          <p:nvPr/>
        </p:nvSpPr>
        <p:spPr>
          <a:xfrm>
            <a:off x="6712256" y="3002229"/>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REMOVE FUEL</a:t>
            </a:r>
          </a:p>
        </p:txBody>
      </p:sp>
      <p:sp>
        <p:nvSpPr>
          <p:cNvPr id="18" name="Rectangle 17"/>
          <p:cNvSpPr/>
          <p:nvPr/>
        </p:nvSpPr>
        <p:spPr>
          <a:xfrm>
            <a:off x="5369384" y="3008738"/>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CONTROL FUEL</a:t>
            </a:r>
          </a:p>
          <a:p>
            <a:pPr algn="ctr"/>
            <a:r>
              <a:rPr lang="en-US" sz="700">
                <a:latin typeface="Arial" charset="0"/>
                <a:ea typeface="Arial" charset="0"/>
                <a:cs typeface="Arial" charset="0"/>
              </a:rPr>
              <a:t>FLOW</a:t>
            </a:r>
          </a:p>
        </p:txBody>
      </p:sp>
      <p:sp>
        <p:nvSpPr>
          <p:cNvPr id="19" name="Rectangle 18"/>
          <p:cNvSpPr/>
          <p:nvPr/>
        </p:nvSpPr>
        <p:spPr>
          <a:xfrm>
            <a:off x="7331946" y="3699024"/>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RECIVE SHUT OFF COMMAND</a:t>
            </a:r>
          </a:p>
        </p:txBody>
      </p:sp>
      <p:sp>
        <p:nvSpPr>
          <p:cNvPr id="20" name="Rectangle 19"/>
          <p:cNvSpPr/>
          <p:nvPr/>
        </p:nvSpPr>
        <p:spPr>
          <a:xfrm>
            <a:off x="7331946" y="4248230"/>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SHUT OFF FUEL</a:t>
            </a:r>
          </a:p>
        </p:txBody>
      </p:sp>
      <p:sp>
        <p:nvSpPr>
          <p:cNvPr id="21" name="Rectangle 20"/>
          <p:cNvSpPr/>
          <p:nvPr/>
        </p:nvSpPr>
        <p:spPr>
          <a:xfrm>
            <a:off x="7331589" y="4786440"/>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SIGNAL FUEL SHUT OFF</a:t>
            </a:r>
          </a:p>
        </p:txBody>
      </p:sp>
      <p:sp>
        <p:nvSpPr>
          <p:cNvPr id="22" name="Rectangle 21"/>
          <p:cNvSpPr/>
          <p:nvPr/>
        </p:nvSpPr>
        <p:spPr>
          <a:xfrm>
            <a:off x="7331589" y="5345314"/>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RECIVE DRAIN FUEL COMMAND</a:t>
            </a:r>
          </a:p>
        </p:txBody>
      </p:sp>
      <p:sp>
        <p:nvSpPr>
          <p:cNvPr id="23" name="Rectangle 22"/>
          <p:cNvSpPr/>
          <p:nvPr/>
        </p:nvSpPr>
        <p:spPr>
          <a:xfrm>
            <a:off x="7331589" y="5878062"/>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DRAIN FUEL</a:t>
            </a:r>
          </a:p>
        </p:txBody>
      </p:sp>
      <p:sp>
        <p:nvSpPr>
          <p:cNvPr id="24" name="Rectangle 23"/>
          <p:cNvSpPr/>
          <p:nvPr/>
        </p:nvSpPr>
        <p:spPr>
          <a:xfrm>
            <a:off x="8083856" y="3000821"/>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CONTROL FUEL</a:t>
            </a:r>
          </a:p>
          <a:p>
            <a:pPr algn="ctr"/>
            <a:r>
              <a:rPr lang="en-US" sz="700">
                <a:latin typeface="Arial" charset="0"/>
                <a:ea typeface="Arial" charset="0"/>
                <a:cs typeface="Arial" charset="0"/>
              </a:rPr>
              <a:t>TEMPERATURE</a:t>
            </a:r>
          </a:p>
        </p:txBody>
      </p:sp>
      <p:sp>
        <p:nvSpPr>
          <p:cNvPr id="25" name="Rectangle 24"/>
          <p:cNvSpPr/>
          <p:nvPr/>
        </p:nvSpPr>
        <p:spPr>
          <a:xfrm>
            <a:off x="8704473" y="3684434"/>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HEAT FUEL</a:t>
            </a:r>
          </a:p>
        </p:txBody>
      </p:sp>
      <p:sp>
        <p:nvSpPr>
          <p:cNvPr id="26" name="Rectangle 25"/>
          <p:cNvSpPr/>
          <p:nvPr/>
        </p:nvSpPr>
        <p:spPr>
          <a:xfrm>
            <a:off x="8704473" y="4237204"/>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COOL FUEL</a:t>
            </a:r>
          </a:p>
        </p:txBody>
      </p:sp>
      <p:cxnSp>
        <p:nvCxnSpPr>
          <p:cNvPr id="27" name="Elbow Connector 26"/>
          <p:cNvCxnSpPr>
            <a:stCxn id="14" idx="2"/>
            <a:endCxn id="20" idx="1"/>
          </p:cNvCxnSpPr>
          <p:nvPr/>
        </p:nvCxnSpPr>
        <p:spPr>
          <a:xfrm rot="16200000" flipH="1">
            <a:off x="2942240" y="3590254"/>
            <a:ext cx="473912" cy="220845"/>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28" name="Elbow Connector 27"/>
          <p:cNvCxnSpPr>
            <a:stCxn id="14" idx="2"/>
            <a:endCxn id="21" idx="1"/>
          </p:cNvCxnSpPr>
          <p:nvPr/>
        </p:nvCxnSpPr>
        <p:spPr>
          <a:xfrm rot="16200000" flipH="1">
            <a:off x="2663604" y="3868890"/>
            <a:ext cx="1031184" cy="220845"/>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29" name="Elbow Connector 28"/>
          <p:cNvCxnSpPr>
            <a:stCxn id="14" idx="2"/>
            <a:endCxn id="17" idx="1"/>
          </p:cNvCxnSpPr>
          <p:nvPr/>
        </p:nvCxnSpPr>
        <p:spPr>
          <a:xfrm rot="16200000" flipH="1">
            <a:off x="2399635" y="4132859"/>
            <a:ext cx="1555678" cy="217401"/>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30" name="Elbow Connector 29"/>
          <p:cNvCxnSpPr>
            <a:stCxn id="14" idx="2"/>
            <a:endCxn id="18" idx="1"/>
          </p:cNvCxnSpPr>
          <p:nvPr/>
        </p:nvCxnSpPr>
        <p:spPr>
          <a:xfrm rot="16200000" flipH="1">
            <a:off x="2136693" y="4395801"/>
            <a:ext cx="2089078" cy="224916"/>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31" name="Elbow Connector 30"/>
          <p:cNvCxnSpPr>
            <a:stCxn id="16" idx="2"/>
            <a:endCxn id="27" idx="1"/>
          </p:cNvCxnSpPr>
          <p:nvPr/>
        </p:nvCxnSpPr>
        <p:spPr>
          <a:xfrm rot="16200000" flipH="1">
            <a:off x="4364623" y="3610993"/>
            <a:ext cx="457465" cy="180355"/>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32" name="Elbow Connector 31"/>
          <p:cNvCxnSpPr>
            <a:stCxn id="16" idx="2"/>
            <a:endCxn id="19" idx="1"/>
          </p:cNvCxnSpPr>
          <p:nvPr/>
        </p:nvCxnSpPr>
        <p:spPr>
          <a:xfrm rot="16200000" flipH="1">
            <a:off x="4090019" y="3885596"/>
            <a:ext cx="1006670" cy="180355"/>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33" name="Elbow Connector 32"/>
          <p:cNvCxnSpPr>
            <a:stCxn id="16" idx="2"/>
            <a:endCxn id="15" idx="1"/>
          </p:cNvCxnSpPr>
          <p:nvPr/>
        </p:nvCxnSpPr>
        <p:spPr>
          <a:xfrm rot="16200000" flipH="1">
            <a:off x="3813295" y="4162321"/>
            <a:ext cx="1544881" cy="165115"/>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34" name="Elbow Connector 33"/>
          <p:cNvCxnSpPr>
            <a:stCxn id="28" idx="2"/>
            <a:endCxn id="31" idx="1"/>
          </p:cNvCxnSpPr>
          <p:nvPr/>
        </p:nvCxnSpPr>
        <p:spPr>
          <a:xfrm rot="16200000" flipH="1">
            <a:off x="6743141" y="3890301"/>
            <a:ext cx="1015123" cy="162490"/>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35" name="Elbow Connector 34"/>
          <p:cNvCxnSpPr>
            <a:stCxn id="28" idx="2"/>
            <a:endCxn id="30" idx="1"/>
          </p:cNvCxnSpPr>
          <p:nvPr/>
        </p:nvCxnSpPr>
        <p:spPr>
          <a:xfrm rot="16200000" flipH="1">
            <a:off x="7017744" y="3615698"/>
            <a:ext cx="465917" cy="162490"/>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36" name="Elbow Connector 35"/>
          <p:cNvCxnSpPr>
            <a:stCxn id="29" idx="2"/>
            <a:endCxn id="26" idx="1"/>
          </p:cNvCxnSpPr>
          <p:nvPr/>
        </p:nvCxnSpPr>
        <p:spPr>
          <a:xfrm rot="16200000" flipH="1">
            <a:off x="5675455" y="3621623"/>
            <a:ext cx="444818" cy="142560"/>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37" name="Elbow Connector 36"/>
          <p:cNvCxnSpPr>
            <a:stCxn id="29" idx="2"/>
            <a:endCxn id="22" idx="1"/>
          </p:cNvCxnSpPr>
          <p:nvPr/>
        </p:nvCxnSpPr>
        <p:spPr>
          <a:xfrm rot="16200000" flipH="1">
            <a:off x="5399070" y="3898008"/>
            <a:ext cx="997588" cy="142560"/>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38" name="Elbow Connector 37"/>
          <p:cNvCxnSpPr>
            <a:stCxn id="28" idx="2"/>
            <a:endCxn id="32" idx="1"/>
          </p:cNvCxnSpPr>
          <p:nvPr/>
        </p:nvCxnSpPr>
        <p:spPr>
          <a:xfrm rot="16200000" flipH="1">
            <a:off x="6473857" y="4159585"/>
            <a:ext cx="1553333" cy="162133"/>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39" name="Elbow Connector 38"/>
          <p:cNvCxnSpPr>
            <a:stCxn id="28" idx="2"/>
            <a:endCxn id="33" idx="1"/>
          </p:cNvCxnSpPr>
          <p:nvPr/>
        </p:nvCxnSpPr>
        <p:spPr>
          <a:xfrm rot="16200000" flipH="1">
            <a:off x="6194420" y="4439022"/>
            <a:ext cx="2112207" cy="162133"/>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40" name="Elbow Connector 39"/>
          <p:cNvCxnSpPr>
            <a:stCxn id="28" idx="2"/>
            <a:endCxn id="34" idx="1"/>
          </p:cNvCxnSpPr>
          <p:nvPr/>
        </p:nvCxnSpPr>
        <p:spPr>
          <a:xfrm rot="16200000" flipH="1">
            <a:off x="5928046" y="4705396"/>
            <a:ext cx="2644955" cy="162133"/>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41" name="Elbow Connector 40"/>
          <p:cNvCxnSpPr>
            <a:stCxn id="35" idx="2"/>
            <a:endCxn id="36" idx="1"/>
          </p:cNvCxnSpPr>
          <p:nvPr/>
        </p:nvCxnSpPr>
        <p:spPr>
          <a:xfrm rot="16200000" flipH="1">
            <a:off x="8396398" y="3607236"/>
            <a:ext cx="452735" cy="163417"/>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42" name="Elbow Connector 41"/>
          <p:cNvCxnSpPr>
            <a:stCxn id="35" idx="2"/>
            <a:endCxn id="37" idx="1"/>
          </p:cNvCxnSpPr>
          <p:nvPr/>
        </p:nvCxnSpPr>
        <p:spPr>
          <a:xfrm rot="16200000" flipH="1">
            <a:off x="8120013" y="3883621"/>
            <a:ext cx="1005505" cy="163417"/>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43" name="Elbow Connector 42"/>
          <p:cNvCxnSpPr>
            <a:stCxn id="10" idx="2"/>
            <a:endCxn id="14" idx="0"/>
          </p:cNvCxnSpPr>
          <p:nvPr/>
        </p:nvCxnSpPr>
        <p:spPr>
          <a:xfrm rot="5400000">
            <a:off x="4181714" y="1368522"/>
            <a:ext cx="520503" cy="2746380"/>
          </a:xfrm>
          <a:prstGeom prst="bentConnector3">
            <a:avLst>
              <a:gd name="adj1" fmla="val 50000"/>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44" name="Elbow Connector 43"/>
          <p:cNvCxnSpPr>
            <a:stCxn id="10" idx="2"/>
            <a:endCxn id="16" idx="0"/>
          </p:cNvCxnSpPr>
          <p:nvPr/>
        </p:nvCxnSpPr>
        <p:spPr>
          <a:xfrm rot="5400000">
            <a:off x="4894557" y="2090084"/>
            <a:ext cx="529221" cy="1311977"/>
          </a:xfrm>
          <a:prstGeom prst="bentConnector3">
            <a:avLst>
              <a:gd name="adj1" fmla="val 50000"/>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45" name="Elbow Connector 44"/>
          <p:cNvCxnSpPr>
            <a:cxnSpLocks/>
            <a:stCxn id="10" idx="2"/>
            <a:endCxn id="29" idx="0"/>
          </p:cNvCxnSpPr>
          <p:nvPr/>
        </p:nvCxnSpPr>
        <p:spPr>
          <a:xfrm rot="16200000" flipH="1">
            <a:off x="5557232" y="2739384"/>
            <a:ext cx="527277" cy="11430"/>
          </a:xfrm>
          <a:prstGeom prst="bentConnector3">
            <a:avLst>
              <a:gd name="adj1" fmla="val 50000"/>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46" name="Elbow Connector 45"/>
          <p:cNvCxnSpPr>
            <a:stCxn id="10" idx="2"/>
            <a:endCxn id="28" idx="0"/>
          </p:cNvCxnSpPr>
          <p:nvPr/>
        </p:nvCxnSpPr>
        <p:spPr>
          <a:xfrm rot="16200000" flipH="1">
            <a:off x="6231921" y="2064694"/>
            <a:ext cx="520768" cy="1354302"/>
          </a:xfrm>
          <a:prstGeom prst="bentConnector3">
            <a:avLst>
              <a:gd name="adj1" fmla="val 50000"/>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47" name="Elbow Connector 46"/>
          <p:cNvCxnSpPr>
            <a:cxnSpLocks/>
            <a:stCxn id="10" idx="2"/>
            <a:endCxn id="35" idx="0"/>
          </p:cNvCxnSpPr>
          <p:nvPr/>
        </p:nvCxnSpPr>
        <p:spPr>
          <a:xfrm rot="16200000" flipH="1">
            <a:off x="6918425" y="1378190"/>
            <a:ext cx="519360" cy="2725902"/>
          </a:xfrm>
          <a:prstGeom prst="bentConnector3">
            <a:avLst>
              <a:gd name="adj1" fmla="val 50000"/>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sp>
        <p:nvSpPr>
          <p:cNvPr id="48" name="Rectangle 47"/>
          <p:cNvSpPr/>
          <p:nvPr/>
        </p:nvSpPr>
        <p:spPr>
          <a:xfrm>
            <a:off x="8698980" y="4786573"/>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a:latin typeface="Arial" charset="0"/>
                <a:ea typeface="Arial" charset="0"/>
                <a:cs typeface="Arial" charset="0"/>
              </a:rPr>
              <a:t>SENSE FUEL</a:t>
            </a:r>
          </a:p>
          <a:p>
            <a:pPr algn="ctr"/>
            <a:r>
              <a:rPr lang="en-US" sz="700">
                <a:latin typeface="Arial" charset="0"/>
                <a:ea typeface="Arial" charset="0"/>
                <a:cs typeface="Arial" charset="0"/>
              </a:rPr>
              <a:t>TEMPERATURE</a:t>
            </a:r>
          </a:p>
        </p:txBody>
      </p:sp>
      <p:cxnSp>
        <p:nvCxnSpPr>
          <p:cNvPr id="49" name="Elbow Connector 48"/>
          <p:cNvCxnSpPr>
            <a:stCxn id="24" idx="2"/>
            <a:endCxn id="48" idx="1"/>
          </p:cNvCxnSpPr>
          <p:nvPr/>
        </p:nvCxnSpPr>
        <p:spPr>
          <a:xfrm rot="16200000" flipH="1">
            <a:off x="7842581" y="4161052"/>
            <a:ext cx="1554874" cy="157924"/>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68718013"/>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800"/>
          </a:p>
        </p:txBody>
      </p:sp>
      <p:sp>
        <p:nvSpPr>
          <p:cNvPr id="43011" name="Rectangle 5"/>
          <p:cNvSpPr>
            <a:spLocks noGrp="1" noChangeArrowheads="1"/>
          </p:cNvSpPr>
          <p:nvPr>
            <p:ph sz="half" idx="1"/>
          </p:nvPr>
        </p:nvSpPr>
        <p:spPr>
          <a:xfrm>
            <a:off x="1806576" y="1152530"/>
            <a:ext cx="2517775" cy="5199063"/>
          </a:xfrm>
        </p:spPr>
        <p:txBody>
          <a:bodyPr>
            <a:normAutofit fontScale="70000" lnSpcReduction="20000"/>
          </a:bodyPr>
          <a:lstStyle/>
          <a:p>
            <a:pPr marL="0" indent="0">
              <a:buNone/>
            </a:pPr>
            <a:r>
              <a:rPr lang="en-GB" sz="2000" b="1"/>
              <a:t>Pros</a:t>
            </a:r>
            <a:endParaRPr lang="en-GB" b="1"/>
          </a:p>
          <a:p>
            <a:r>
              <a:rPr lang="en-GB"/>
              <a:t>Simple tool for identifying component/subsystem functionality.</a:t>
            </a:r>
          </a:p>
          <a:p>
            <a:r>
              <a:rPr lang="en-GB"/>
              <a:t>It can help to gain more understanding about the component /subsystem.</a:t>
            </a:r>
          </a:p>
          <a:p>
            <a:r>
              <a:rPr lang="en-GB"/>
              <a:t>Provides a documented reusable analysis.</a:t>
            </a:r>
          </a:p>
          <a:p>
            <a:r>
              <a:rPr lang="en-GB"/>
              <a:t>When used within a team context it allows the whole team to share information and agree a common understanding.</a:t>
            </a:r>
          </a:p>
        </p:txBody>
      </p:sp>
      <p:sp>
        <p:nvSpPr>
          <p:cNvPr id="43012" name="Rectangle 6"/>
          <p:cNvSpPr>
            <a:spLocks noGrp="1" noChangeArrowheads="1"/>
          </p:cNvSpPr>
          <p:nvPr>
            <p:ph type="body" sz="half" idx="2"/>
          </p:nvPr>
        </p:nvSpPr>
        <p:spPr>
          <a:xfrm>
            <a:off x="4525969" y="1152530"/>
            <a:ext cx="2813045" cy="5199063"/>
          </a:xfrm>
        </p:spPr>
        <p:txBody>
          <a:bodyPr>
            <a:normAutofit fontScale="62500" lnSpcReduction="20000"/>
          </a:bodyPr>
          <a:lstStyle/>
          <a:p>
            <a:pPr marL="0" indent="0">
              <a:buNone/>
            </a:pPr>
            <a:r>
              <a:rPr lang="en-GB" sz="2000" b="1"/>
              <a:t>Cons</a:t>
            </a:r>
          </a:p>
          <a:p>
            <a:r>
              <a:rPr lang="en-GB"/>
              <a:t>Particular items may lead to unnecessary functionality – non-generic functionality – leading to repetition of previous designs (and their drawbacks).</a:t>
            </a:r>
          </a:p>
          <a:p>
            <a:r>
              <a:rPr lang="en-GB"/>
              <a:t>Only works successfully at the component/subsystem level. Higher level systems are amenable to Functional Analysis but often generate functions at all levels resulting, potentially, in over-emphasis of unimportant functions and under-emphasis of important functions.</a:t>
            </a:r>
          </a:p>
        </p:txBody>
      </p:sp>
      <p:sp>
        <p:nvSpPr>
          <p:cNvPr id="43010" name="Rectangle 4"/>
          <p:cNvSpPr>
            <a:spLocks noGrp="1" noChangeArrowheads="1"/>
          </p:cNvSpPr>
          <p:nvPr>
            <p:ph type="title"/>
          </p:nvPr>
        </p:nvSpPr>
        <p:spPr>
          <a:xfrm>
            <a:off x="400053" y="152400"/>
            <a:ext cx="8594603" cy="426440"/>
          </a:xfrm>
        </p:spPr>
        <p:txBody>
          <a:bodyPr/>
          <a:lstStyle/>
          <a:p>
            <a:r>
              <a:rPr lang="en-GB"/>
              <a:t>Functional Analysis Summary</a:t>
            </a:r>
          </a:p>
        </p:txBody>
      </p:sp>
      <p:sp>
        <p:nvSpPr>
          <p:cNvPr id="6" name="Rectangle 6">
            <a:extLst>
              <a:ext uri="{FF2B5EF4-FFF2-40B4-BE49-F238E27FC236}">
                <a16:creationId xmlns:a16="http://schemas.microsoft.com/office/drawing/2014/main" id="{BE26C6AE-05CB-B042-8069-BEC9AC372B9A}"/>
              </a:ext>
            </a:extLst>
          </p:cNvPr>
          <p:cNvSpPr txBox="1">
            <a:spLocks noChangeArrowheads="1"/>
          </p:cNvSpPr>
          <p:nvPr/>
        </p:nvSpPr>
        <p:spPr bwMode="gray">
          <a:xfrm>
            <a:off x="7588134" y="1152530"/>
            <a:ext cx="2813045" cy="5199063"/>
          </a:xfrm>
          <a:prstGeom prst="rect">
            <a:avLst/>
          </a:prstGeom>
        </p:spPr>
        <p:txBody>
          <a:bodyPr vert="horz" lIns="0" tIns="0" rIns="0" bIns="0" rtlCol="0">
            <a:normAutofit/>
          </a:bodyPr>
          <a:lstStyle>
            <a:lvl1pPr marL="342900" indent="-342900" algn="l" defTabSz="1073084" rtl="0" eaLnBrk="1" latinLnBrk="0" hangingPunct="1">
              <a:lnSpc>
                <a:spcPct val="90000"/>
              </a:lnSpc>
              <a:spcBef>
                <a:spcPts val="1173"/>
              </a:spcBef>
              <a:buClr>
                <a:schemeClr val="accent2"/>
              </a:buClr>
              <a:buFont typeface="Arial"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charset="0"/>
              <a:buNone/>
            </a:pPr>
            <a:r>
              <a:rPr lang="en-GB" sz="2000" b="1"/>
              <a:t>Tips</a:t>
            </a:r>
          </a:p>
          <a:p>
            <a:r>
              <a:rPr lang="en-GB" sz="1600"/>
              <a:t>Identify and consider every component and </a:t>
            </a:r>
            <a:r>
              <a:rPr lang="en-GB" sz="1600" b="1"/>
              <a:t>feature, </a:t>
            </a:r>
            <a:r>
              <a:rPr lang="en-GB" sz="1600"/>
              <a:t>no matter how trivial.</a:t>
            </a:r>
          </a:p>
          <a:p>
            <a:r>
              <a:rPr lang="en-GB" sz="1600"/>
              <a:t>Spend time considering the Verb Noun function description. Write as a positive function - e.g. Control Moisture Ingress rather than Prevent Moisture Ingress.</a:t>
            </a:r>
          </a:p>
          <a:p>
            <a:r>
              <a:rPr lang="en-GB" sz="1600"/>
              <a:t>Use the opportunity to share knowledge with inexperienced personnel.</a:t>
            </a:r>
          </a:p>
          <a:p>
            <a:r>
              <a:rPr lang="en-GB" sz="1600"/>
              <a:t>Encourage all new designs to be fully labelled with name and purpose.</a:t>
            </a:r>
          </a:p>
          <a:p>
            <a:endParaRPr lang="en-GB" sz="1600"/>
          </a:p>
        </p:txBody>
      </p:sp>
    </p:spTree>
    <p:extLst>
      <p:ext uri="{BB962C8B-B14F-4D97-AF65-F5344CB8AC3E}">
        <p14:creationId xmlns:p14="http://schemas.microsoft.com/office/powerpoint/2010/main" val="22472907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9D2A913-6AC1-1B45-A42D-A9AD59A53690}"/>
              </a:ext>
            </a:extLst>
          </p:cNvPr>
          <p:cNvSpPr>
            <a:spLocks noGrp="1"/>
          </p:cNvSpPr>
          <p:nvPr>
            <p:ph type="title"/>
          </p:nvPr>
        </p:nvSpPr>
        <p:spPr/>
        <p:txBody>
          <a:bodyPr/>
          <a:lstStyle/>
          <a:p>
            <a:endParaRPr lang="en-US"/>
          </a:p>
        </p:txBody>
      </p:sp>
      <p:pic>
        <p:nvPicPr>
          <p:cNvPr id="11" name="Picture 10">
            <a:extLst>
              <a:ext uri="{FF2B5EF4-FFF2-40B4-BE49-F238E27FC236}">
                <a16:creationId xmlns:a16="http://schemas.microsoft.com/office/drawing/2014/main" id="{C56F4EAE-8C7F-1C4B-9985-31137CEA1B00}"/>
              </a:ext>
            </a:extLst>
          </p:cNvPr>
          <p:cNvPicPr>
            <a:picLocks noChangeAspect="1"/>
          </p:cNvPicPr>
          <p:nvPr/>
        </p:nvPicPr>
        <p:blipFill rotWithShape="1">
          <a:blip r:embed="rId2">
            <a:extLst>
              <a:ext uri="{28A0092B-C50C-407E-A947-70E740481C1C}">
                <a14:useLocalDpi xmlns:a14="http://schemas.microsoft.com/office/drawing/2010/main" val="0"/>
              </a:ext>
            </a:extLst>
          </a:blip>
          <a:srcRect l="11338" t="4738" r="24712" b="4001"/>
          <a:stretch/>
        </p:blipFill>
        <p:spPr>
          <a:xfrm rot="5400000">
            <a:off x="4255004" y="-252072"/>
            <a:ext cx="3775838" cy="7638044"/>
          </a:xfrm>
          <a:prstGeom prst="rect">
            <a:avLst/>
          </a:prstGeom>
        </p:spPr>
      </p:pic>
    </p:spTree>
    <p:extLst>
      <p:ext uri="{BB962C8B-B14F-4D97-AF65-F5344CB8AC3E}">
        <p14:creationId xmlns:p14="http://schemas.microsoft.com/office/powerpoint/2010/main" val="3090689734"/>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41300" y="132128"/>
            <a:ext cx="6489700" cy="490389"/>
          </a:xfrm>
        </p:spPr>
        <p:txBody>
          <a:bodyPr>
            <a:normAutofit fontScale="90000"/>
          </a:bodyPr>
          <a:lstStyle/>
          <a:p>
            <a:r>
              <a:rPr lang="en-GB" dirty="0">
                <a:latin typeface="Arial" charset="0"/>
              </a:rPr>
              <a:t>Top-down and  Bottom-up</a:t>
            </a:r>
          </a:p>
        </p:txBody>
      </p:sp>
      <p:sp>
        <p:nvSpPr>
          <p:cNvPr id="8" name="Isosceles Triangle 7"/>
          <p:cNvSpPr/>
          <p:nvPr/>
        </p:nvSpPr>
        <p:spPr bwMode="auto">
          <a:xfrm flipH="1">
            <a:off x="6457950" y="809625"/>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sz="1800">
              <a:solidFill>
                <a:srgbClr val="000000"/>
              </a:solidFill>
              <a:ea typeface="+mn-ea"/>
            </a:endParaRPr>
          </a:p>
        </p:txBody>
      </p:sp>
      <p:sp>
        <p:nvSpPr>
          <p:cNvPr id="9" name="Isosceles Triangle 8"/>
          <p:cNvSpPr/>
          <p:nvPr/>
        </p:nvSpPr>
        <p:spPr bwMode="auto">
          <a:xfrm rot="10800000" flipH="1">
            <a:off x="6344066" y="790575"/>
            <a:ext cx="2895215"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sz="1800">
              <a:solidFill>
                <a:srgbClr val="000000"/>
              </a:solidFill>
              <a:ea typeface="+mn-ea"/>
            </a:endParaRPr>
          </a:p>
        </p:txBody>
      </p:sp>
      <p:sp>
        <p:nvSpPr>
          <p:cNvPr id="62473" name="TextBox 9"/>
          <p:cNvSpPr txBox="1">
            <a:spLocks noChangeArrowheads="1"/>
          </p:cNvSpPr>
          <p:nvPr/>
        </p:nvSpPr>
        <p:spPr bwMode="auto">
          <a:xfrm>
            <a:off x="6608763" y="1171576"/>
            <a:ext cx="1458912"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a:solidFill>
                  <a:srgbClr val="000000"/>
                </a:solidFill>
              </a:rPr>
              <a:t>TOP DOWN</a:t>
            </a:r>
          </a:p>
        </p:txBody>
      </p:sp>
      <p:sp>
        <p:nvSpPr>
          <p:cNvPr id="62474" name="TextBox 10"/>
          <p:cNvSpPr txBox="1">
            <a:spLocks noChangeArrowheads="1"/>
          </p:cNvSpPr>
          <p:nvPr/>
        </p:nvSpPr>
        <p:spPr bwMode="auto">
          <a:xfrm>
            <a:off x="7723188" y="5238799"/>
            <a:ext cx="1458912" cy="708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a:solidFill>
                  <a:srgbClr val="000000"/>
                </a:solidFill>
              </a:rPr>
              <a:t>BOTTOM</a:t>
            </a:r>
          </a:p>
          <a:p>
            <a:pPr algn="ctr" eaLnBrk="1" hangingPunct="1">
              <a:buClr>
                <a:srgbClr val="000000"/>
              </a:buClr>
            </a:pPr>
            <a:r>
              <a:rPr lang="en-GB" sz="2000" b="1">
                <a:solidFill>
                  <a:srgbClr val="000000"/>
                </a:solidFill>
              </a:rPr>
              <a:t>UP</a:t>
            </a:r>
          </a:p>
        </p:txBody>
      </p:sp>
      <p:sp>
        <p:nvSpPr>
          <p:cNvPr id="62475" name="TextBox 11"/>
          <p:cNvSpPr txBox="1">
            <a:spLocks noChangeArrowheads="1"/>
          </p:cNvSpPr>
          <p:nvPr/>
        </p:nvSpPr>
        <p:spPr bwMode="auto">
          <a:xfrm>
            <a:off x="4972046" y="1438275"/>
            <a:ext cx="112395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sz="1800" b="1"/>
              <a:t>System</a:t>
            </a:r>
          </a:p>
        </p:txBody>
      </p:sp>
      <p:sp>
        <p:nvSpPr>
          <p:cNvPr id="62476" name="TextBox 13"/>
          <p:cNvSpPr txBox="1">
            <a:spLocks noChangeArrowheads="1"/>
          </p:cNvSpPr>
          <p:nvPr/>
        </p:nvSpPr>
        <p:spPr bwMode="auto">
          <a:xfrm>
            <a:off x="4619385" y="5267374"/>
            <a:ext cx="160064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sz="1800" b="1"/>
              <a:t>Component</a:t>
            </a:r>
          </a:p>
        </p:txBody>
      </p:sp>
      <p:sp>
        <p:nvSpPr>
          <p:cNvPr id="62477" name="TextBox 14"/>
          <p:cNvSpPr txBox="1">
            <a:spLocks noChangeArrowheads="1"/>
          </p:cNvSpPr>
          <p:nvPr/>
        </p:nvSpPr>
        <p:spPr bwMode="auto">
          <a:xfrm>
            <a:off x="4630738" y="3302000"/>
            <a:ext cx="176056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sz="1800" b="1"/>
              <a:t>Sub-System</a:t>
            </a:r>
          </a:p>
        </p:txBody>
      </p:sp>
      <p:sp>
        <p:nvSpPr>
          <p:cNvPr id="16" name="TextBox 15"/>
          <p:cNvSpPr txBox="1"/>
          <p:nvPr/>
        </p:nvSpPr>
        <p:spPr>
          <a:xfrm>
            <a:off x="6534150" y="2215577"/>
            <a:ext cx="1438628" cy="923330"/>
          </a:xfrm>
          <a:prstGeom prst="rect">
            <a:avLst/>
          </a:prstGeom>
          <a:solidFill>
            <a:srgbClr val="800000"/>
          </a:solidFill>
        </p:spPr>
        <p:style>
          <a:lnRef idx="0">
            <a:schemeClr val="accent2"/>
          </a:lnRef>
          <a:fillRef idx="3">
            <a:schemeClr val="accent2"/>
          </a:fillRef>
          <a:effectRef idx="3">
            <a:schemeClr val="accent2"/>
          </a:effectRef>
          <a:fontRef idx="minor">
            <a:schemeClr val="lt1"/>
          </a:fontRef>
        </p:style>
        <p:txBody>
          <a:bodyPr wrap="square">
            <a:spAutoFit/>
          </a:bodyPr>
          <a:lstStyle/>
          <a:p>
            <a:pPr>
              <a:buClr>
                <a:srgbClr val="000000"/>
              </a:buClr>
              <a:defRPr/>
            </a:pPr>
            <a:r>
              <a:rPr lang="en-GB" sz="1800">
                <a:solidFill>
                  <a:srgbClr val="FFFFFF"/>
                </a:solidFill>
              </a:rPr>
              <a:t>System Use Case Analysis</a:t>
            </a:r>
          </a:p>
        </p:txBody>
      </p:sp>
      <p:sp>
        <p:nvSpPr>
          <p:cNvPr id="17" name="TextBox 16"/>
          <p:cNvSpPr txBox="1"/>
          <p:nvPr/>
        </p:nvSpPr>
        <p:spPr>
          <a:xfrm>
            <a:off x="7723188" y="4396803"/>
            <a:ext cx="1506537" cy="646331"/>
          </a:xfrm>
          <a:prstGeom prst="rect">
            <a:avLst/>
          </a:prstGeom>
          <a:solidFill>
            <a:srgbClr val="800000"/>
          </a:solidFill>
        </p:spPr>
        <p:style>
          <a:lnRef idx="0">
            <a:schemeClr val="accent2"/>
          </a:lnRef>
          <a:fillRef idx="3">
            <a:schemeClr val="accent2"/>
          </a:fillRef>
          <a:effectRef idx="3">
            <a:schemeClr val="accent2"/>
          </a:effectRef>
          <a:fontRef idx="minor">
            <a:schemeClr val="lt1"/>
          </a:fontRef>
        </p:style>
        <p:txBody>
          <a:bodyPr wrap="square">
            <a:spAutoFit/>
          </a:bodyPr>
          <a:lstStyle/>
          <a:p>
            <a:pPr algn="r">
              <a:buClr>
                <a:srgbClr val="000000"/>
              </a:buClr>
              <a:defRPr/>
            </a:pPr>
            <a:r>
              <a:rPr lang="en-GB" sz="1800">
                <a:solidFill>
                  <a:srgbClr val="FFFFFF"/>
                </a:solidFill>
              </a:rPr>
              <a:t>Functional Analysis</a:t>
            </a:r>
          </a:p>
        </p:txBody>
      </p:sp>
      <p:pic>
        <p:nvPicPr>
          <p:cNvPr id="62486" name="Picture 2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32113" y="4784725"/>
            <a:ext cx="1108075" cy="13033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6" name="Picture 5" descr="Cartridges_comparison.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4898" y="2585548"/>
            <a:ext cx="1787804" cy="1915505"/>
          </a:xfrm>
          <a:prstGeom prst="rect">
            <a:avLst/>
          </a:prstGeom>
        </p:spPr>
      </p:pic>
      <p:pic>
        <p:nvPicPr>
          <p:cNvPr id="18" name="Picture 17" descr="SA-80_rifle_1996.jpg">
            <a:extLst>
              <a:ext uri="{FF2B5EF4-FFF2-40B4-BE49-F238E27FC236}">
                <a16:creationId xmlns:a16="http://schemas.microsoft.com/office/drawing/2014/main" id="{901CAB77-CAEB-4848-9332-50E98EC637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65243" y="1030738"/>
            <a:ext cx="3206804" cy="1402977"/>
          </a:xfrm>
          <a:prstGeom prst="rect">
            <a:avLst/>
          </a:prstGeom>
        </p:spPr>
      </p:pic>
    </p:spTree>
    <p:extLst>
      <p:ext uri="{BB962C8B-B14F-4D97-AF65-F5344CB8AC3E}">
        <p14:creationId xmlns:p14="http://schemas.microsoft.com/office/powerpoint/2010/main" val="2608078694"/>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2"/>
          <p:cNvSpPr>
            <a:spLocks noGrp="1" noChangeArrowheads="1"/>
          </p:cNvSpPr>
          <p:nvPr>
            <p:ph type="title"/>
          </p:nvPr>
        </p:nvSpPr>
        <p:spPr/>
        <p:txBody>
          <a:bodyPr/>
          <a:lstStyle/>
          <a:p>
            <a:r>
              <a:rPr lang="en-GB">
                <a:latin typeface="Arial" charset="0"/>
              </a:rPr>
              <a:t>Functional Analysis Exercise</a:t>
            </a:r>
          </a:p>
        </p:txBody>
      </p:sp>
      <p:sp>
        <p:nvSpPr>
          <p:cNvPr id="6" name="Text Placeholder 5">
            <a:extLst>
              <a:ext uri="{FF2B5EF4-FFF2-40B4-BE49-F238E27FC236}">
                <a16:creationId xmlns:a16="http://schemas.microsoft.com/office/drawing/2014/main" id="{82209EC2-C5EB-7F44-99F0-746923411B6A}"/>
              </a:ext>
            </a:extLst>
          </p:cNvPr>
          <p:cNvSpPr>
            <a:spLocks noGrp="1"/>
          </p:cNvSpPr>
          <p:nvPr>
            <p:ph type="body" sz="quarter" idx="13"/>
          </p:nvPr>
        </p:nvSpPr>
        <p:spPr>
          <a:xfrm>
            <a:off x="1956000" y="3582379"/>
            <a:ext cx="3894750" cy="2613753"/>
          </a:xfrm>
        </p:spPr>
        <p:txBody>
          <a:bodyPr/>
          <a:lstStyle/>
          <a:p>
            <a:pPr marL="0" indent="0">
              <a:buNone/>
            </a:pPr>
            <a:endParaRPr lang="en-US"/>
          </a:p>
        </p:txBody>
      </p:sp>
      <p:pic>
        <p:nvPicPr>
          <p:cNvPr id="4" name="Picture 3">
            <a:extLst>
              <a:ext uri="{FF2B5EF4-FFF2-40B4-BE49-F238E27FC236}">
                <a16:creationId xmlns:a16="http://schemas.microsoft.com/office/drawing/2014/main" id="{13A93D38-A287-2A4D-A924-AA1EB73F1B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1373" y="1055493"/>
            <a:ext cx="4320571" cy="2739874"/>
          </a:xfrm>
          <a:prstGeom prst="rect">
            <a:avLst/>
          </a:prstGeom>
        </p:spPr>
      </p:pic>
      <p:sp>
        <p:nvSpPr>
          <p:cNvPr id="5" name="Rounded Rectangular Callout 4">
            <a:extLst>
              <a:ext uri="{FF2B5EF4-FFF2-40B4-BE49-F238E27FC236}">
                <a16:creationId xmlns:a16="http://schemas.microsoft.com/office/drawing/2014/main" id="{01936CB4-5915-154D-AC08-0FA6667EB332}"/>
              </a:ext>
            </a:extLst>
          </p:cNvPr>
          <p:cNvSpPr/>
          <p:nvPr/>
        </p:nvSpPr>
        <p:spPr>
          <a:xfrm>
            <a:off x="2837876" y="1866001"/>
            <a:ext cx="2544418" cy="1331844"/>
          </a:xfrm>
          <a:prstGeom prst="wedgeRoundRectCallout">
            <a:avLst>
              <a:gd name="adj1" fmla="val 113527"/>
              <a:gd name="adj2" fmla="val -741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a:solidFill>
                  <a:schemeClr val="tx1"/>
                </a:solidFill>
              </a:rPr>
              <a:t>The QFD 2 for the munition showed that the Shell Body is critical</a:t>
            </a:r>
          </a:p>
        </p:txBody>
      </p:sp>
      <p:pic>
        <p:nvPicPr>
          <p:cNvPr id="7" name="Picture 6">
            <a:extLst>
              <a:ext uri="{FF2B5EF4-FFF2-40B4-BE49-F238E27FC236}">
                <a16:creationId xmlns:a16="http://schemas.microsoft.com/office/drawing/2014/main" id="{FC38AEAC-454F-DB49-A912-4DF4EF73A755}"/>
              </a:ext>
            </a:extLst>
          </p:cNvPr>
          <p:cNvPicPr>
            <a:picLocks noChangeAspect="1"/>
          </p:cNvPicPr>
          <p:nvPr/>
        </p:nvPicPr>
        <p:blipFill rotWithShape="1">
          <a:blip r:embed="rId3">
            <a:extLst>
              <a:ext uri="{28A0092B-C50C-407E-A947-70E740481C1C}">
                <a14:useLocalDpi xmlns:a14="http://schemas.microsoft.com/office/drawing/2010/main" val="0"/>
              </a:ext>
            </a:extLst>
          </a:blip>
          <a:srcRect l="13914" t="4444" r="22623" b="4001"/>
          <a:stretch/>
        </p:blipFill>
        <p:spPr>
          <a:xfrm rot="5400000">
            <a:off x="7190129" y="2781202"/>
            <a:ext cx="2242980" cy="4586881"/>
          </a:xfrm>
          <a:prstGeom prst="rect">
            <a:avLst/>
          </a:prstGeom>
        </p:spPr>
      </p:pic>
      <p:sp>
        <p:nvSpPr>
          <p:cNvPr id="2" name="Rounded Rectangular Callout 4">
            <a:extLst>
              <a:ext uri="{FF2B5EF4-FFF2-40B4-BE49-F238E27FC236}">
                <a16:creationId xmlns:a16="http://schemas.microsoft.com/office/drawing/2014/main" id="{0864B4F5-87F4-87A1-F148-EDA8900B233F}"/>
              </a:ext>
            </a:extLst>
          </p:cNvPr>
          <p:cNvSpPr/>
          <p:nvPr/>
        </p:nvSpPr>
        <p:spPr>
          <a:xfrm>
            <a:off x="2990276" y="2018401"/>
            <a:ext cx="2544418" cy="1331844"/>
          </a:xfrm>
          <a:prstGeom prst="wedgeRoundRectCallout">
            <a:avLst>
              <a:gd name="adj1" fmla="val 113527"/>
              <a:gd name="adj2" fmla="val -741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We’ve done an analysis and looked at our architecture</a:t>
            </a:r>
          </a:p>
        </p:txBody>
      </p:sp>
      <p:sp>
        <p:nvSpPr>
          <p:cNvPr id="8" name="Rounded Rectangular Callout 4">
            <a:extLst>
              <a:ext uri="{FF2B5EF4-FFF2-40B4-BE49-F238E27FC236}">
                <a16:creationId xmlns:a16="http://schemas.microsoft.com/office/drawing/2014/main" id="{DD28999E-1562-9D38-5D1C-A20537FE1C04}"/>
              </a:ext>
            </a:extLst>
          </p:cNvPr>
          <p:cNvSpPr/>
          <p:nvPr/>
        </p:nvSpPr>
        <p:spPr>
          <a:xfrm>
            <a:off x="3152604" y="2181022"/>
            <a:ext cx="2544418" cy="1331844"/>
          </a:xfrm>
          <a:prstGeom prst="wedgeRoundRectCallout">
            <a:avLst>
              <a:gd name="adj1" fmla="val 113527"/>
              <a:gd name="adj2" fmla="val -741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We’ve gone a layer down into the subsystems.</a:t>
            </a:r>
          </a:p>
        </p:txBody>
      </p:sp>
    </p:spTree>
    <p:extLst>
      <p:ext uri="{BB962C8B-B14F-4D97-AF65-F5344CB8AC3E}">
        <p14:creationId xmlns:p14="http://schemas.microsoft.com/office/powerpoint/2010/main" val="320586492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FDB994-A2FF-6C34-7A0E-0DFDF49098BE}"/>
            </a:ext>
          </a:extLst>
        </p:cNvPr>
        <p:cNvGrpSpPr/>
        <p:nvPr/>
      </p:nvGrpSpPr>
      <p:grpSpPr>
        <a:xfrm>
          <a:off x="0" y="0"/>
          <a:ext cx="0" cy="0"/>
          <a:chOff x="0" y="0"/>
          <a:chExt cx="0" cy="0"/>
        </a:xfrm>
      </p:grpSpPr>
      <p:sp>
        <p:nvSpPr>
          <p:cNvPr id="117762" name="Rectangle 2">
            <a:extLst>
              <a:ext uri="{FF2B5EF4-FFF2-40B4-BE49-F238E27FC236}">
                <a16:creationId xmlns:a16="http://schemas.microsoft.com/office/drawing/2014/main" id="{5D0029E6-EC7C-7CA9-EA60-C95571D415DC}"/>
              </a:ext>
            </a:extLst>
          </p:cNvPr>
          <p:cNvSpPr>
            <a:spLocks noGrp="1" noChangeArrowheads="1"/>
          </p:cNvSpPr>
          <p:nvPr>
            <p:ph type="title"/>
          </p:nvPr>
        </p:nvSpPr>
        <p:spPr>
          <a:xfrm>
            <a:off x="263242" y="306228"/>
            <a:ext cx="11010600" cy="664797"/>
          </a:xfrm>
        </p:spPr>
        <p:txBody>
          <a:bodyPr/>
          <a:lstStyle/>
          <a:p>
            <a:pPr defTabSz="761909" eaLnBrk="1" hangingPunct="1"/>
            <a:r>
              <a:rPr lang="en-GB" sz="3200" dirty="0">
                <a:latin typeface="Arial" charset="0"/>
              </a:rPr>
              <a:t>Exercise: Functional Analysis</a:t>
            </a:r>
          </a:p>
        </p:txBody>
      </p:sp>
      <p:sp>
        <p:nvSpPr>
          <p:cNvPr id="117763" name="Rectangle 3">
            <a:extLst>
              <a:ext uri="{FF2B5EF4-FFF2-40B4-BE49-F238E27FC236}">
                <a16:creationId xmlns:a16="http://schemas.microsoft.com/office/drawing/2014/main" id="{E1DEA0AE-0A41-D829-9874-BD8AD0F7094A}"/>
              </a:ext>
            </a:extLst>
          </p:cNvPr>
          <p:cNvSpPr>
            <a:spLocks noGrp="1" noChangeArrowheads="1"/>
          </p:cNvSpPr>
          <p:nvPr>
            <p:ph type="body" sz="quarter" idx="16"/>
          </p:nvPr>
        </p:nvSpPr>
        <p:spPr/>
        <p:txBody>
          <a:bodyPr/>
          <a:lstStyle/>
          <a:p>
            <a:pPr defTabSz="761909" eaLnBrk="1" hangingPunct="1">
              <a:buNone/>
            </a:pPr>
            <a:r>
              <a:rPr lang="en-GB" sz="2400" b="1">
                <a:latin typeface="Arial" charset="0"/>
              </a:rPr>
              <a:t>In Small teams</a:t>
            </a:r>
          </a:p>
          <a:p>
            <a:pPr defTabSz="761909" eaLnBrk="1" hangingPunct="1">
              <a:buNone/>
            </a:pPr>
            <a:endParaRPr lang="en-GB" b="1">
              <a:latin typeface="Arial" charset="0"/>
            </a:endParaRPr>
          </a:p>
          <a:p>
            <a:pPr defTabSz="761909" eaLnBrk="1" hangingPunct="1"/>
            <a:r>
              <a:rPr lang="en-GB" sz="2000">
                <a:latin typeface="Arial" charset="0"/>
              </a:rPr>
              <a:t>Consider your Munition</a:t>
            </a:r>
            <a:r>
              <a:rPr lang="en-GB">
                <a:latin typeface="Arial" charset="0"/>
              </a:rPr>
              <a:t> </a:t>
            </a:r>
            <a:r>
              <a:rPr lang="en-GB" sz="2000">
                <a:latin typeface="Arial" charset="0"/>
              </a:rPr>
              <a:t> Concept </a:t>
            </a:r>
          </a:p>
          <a:p>
            <a:pPr defTabSz="761909" eaLnBrk="1" hangingPunct="1"/>
            <a:r>
              <a:rPr lang="en-GB" sz="2000">
                <a:latin typeface="Arial" charset="0"/>
              </a:rPr>
              <a:t>Perform a functional analysis on the subsystem allocated to your group.</a:t>
            </a:r>
          </a:p>
          <a:p>
            <a:pPr defTabSz="761909" eaLnBrk="1" hangingPunct="1"/>
            <a:endParaRPr lang="en-GB">
              <a:latin typeface="Arial" charset="0"/>
            </a:endParaRPr>
          </a:p>
          <a:p>
            <a:pPr defTabSz="761909" eaLnBrk="1" hangingPunct="1"/>
            <a:r>
              <a:rPr lang="en-GB" sz="2000">
                <a:latin typeface="Arial" charset="0"/>
              </a:rPr>
              <a:t>Drawings will be provided…If you don’t know ….Ask!</a:t>
            </a:r>
            <a:endParaRPr lang="en-GB">
              <a:latin typeface="Arial" charset="0"/>
            </a:endParaRPr>
          </a:p>
          <a:p>
            <a:pPr defTabSz="761909" eaLnBrk="1" hangingPunct="1"/>
            <a:endParaRPr lang="en-GB" sz="2000">
              <a:latin typeface="Arial" charset="0"/>
            </a:endParaRPr>
          </a:p>
          <a:p>
            <a:pPr marL="0" indent="0" defTabSz="761909" eaLnBrk="1" hangingPunct="1">
              <a:buNone/>
            </a:pPr>
            <a:endParaRPr lang="en-GB" sz="2000">
              <a:latin typeface="Arial" charset="0"/>
            </a:endParaRPr>
          </a:p>
          <a:p>
            <a:pPr defTabSz="761909" eaLnBrk="1" hangingPunct="1"/>
            <a:endParaRPr lang="en-GB" sz="1600">
              <a:latin typeface="Arial" charset="0"/>
            </a:endParaRPr>
          </a:p>
          <a:p>
            <a:pPr defTabSz="761909" eaLnBrk="1" hangingPunct="1">
              <a:buNone/>
            </a:pPr>
            <a:r>
              <a:rPr lang="en-GB" sz="2400" b="1">
                <a:latin typeface="Arial" charset="0"/>
              </a:rPr>
              <a:t>Time: 40 Minutes</a:t>
            </a:r>
          </a:p>
          <a:p>
            <a:pPr lvl="1" defTabSz="761909" eaLnBrk="1" hangingPunct="1"/>
            <a:endParaRPr lang="en-GB">
              <a:latin typeface="Arial" charset="0"/>
            </a:endParaRPr>
          </a:p>
          <a:p>
            <a:pPr defTabSz="761909" eaLnBrk="1" hangingPunct="1"/>
            <a:endParaRPr lang="en-GB" sz="1600">
              <a:latin typeface="Arial" charset="0"/>
            </a:endParaRPr>
          </a:p>
          <a:p>
            <a:pPr defTabSz="761909" eaLnBrk="1" hangingPunct="1"/>
            <a:endParaRPr lang="en-GB" sz="1600">
              <a:latin typeface="Arial" charset="0"/>
            </a:endParaRPr>
          </a:p>
        </p:txBody>
      </p:sp>
      <p:pic>
        <p:nvPicPr>
          <p:cNvPr id="34" name="Picture 33">
            <a:extLst>
              <a:ext uri="{FF2B5EF4-FFF2-40B4-BE49-F238E27FC236}">
                <a16:creationId xmlns:a16="http://schemas.microsoft.com/office/drawing/2014/main" id="{FA68A95A-A8A8-B242-64D1-9936D09422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0304" y="1838026"/>
            <a:ext cx="4588238" cy="3450070"/>
          </a:xfrm>
          <a:prstGeom prst="rect">
            <a:avLst/>
          </a:prstGeom>
        </p:spPr>
      </p:pic>
    </p:spTree>
    <p:extLst>
      <p:ext uri="{BB962C8B-B14F-4D97-AF65-F5344CB8AC3E}">
        <p14:creationId xmlns:p14="http://schemas.microsoft.com/office/powerpoint/2010/main" val="30639580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B94E4-4E6C-FCEE-0DF9-D57802454B60}"/>
              </a:ext>
            </a:extLst>
          </p:cNvPr>
          <p:cNvSpPr>
            <a:spLocks noGrp="1"/>
          </p:cNvSpPr>
          <p:nvPr>
            <p:ph type="ctrTitle"/>
          </p:nvPr>
        </p:nvSpPr>
        <p:spPr/>
        <p:txBody>
          <a:bodyPr/>
          <a:lstStyle/>
          <a:p>
            <a:r>
              <a:rPr lang="en-GB" dirty="0"/>
              <a:t>Components for Group Exercises</a:t>
            </a:r>
          </a:p>
        </p:txBody>
      </p:sp>
      <p:sp>
        <p:nvSpPr>
          <p:cNvPr id="3" name="Subtitle 2">
            <a:extLst>
              <a:ext uri="{FF2B5EF4-FFF2-40B4-BE49-F238E27FC236}">
                <a16:creationId xmlns:a16="http://schemas.microsoft.com/office/drawing/2014/main" id="{4F7DE6FE-B390-1AC7-1283-F771F096679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7094261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3218" name="Rectangle 2">
            <a:extLst>
              <a:ext uri="{FF2B5EF4-FFF2-40B4-BE49-F238E27FC236}">
                <a16:creationId xmlns:a16="http://schemas.microsoft.com/office/drawing/2014/main" id="{91025BF5-2166-4CFA-C0B6-341E00B5BE06}"/>
              </a:ext>
            </a:extLst>
          </p:cNvPr>
          <p:cNvSpPr>
            <a:spLocks noGrp="1" noChangeArrowheads="1"/>
          </p:cNvSpPr>
          <p:nvPr>
            <p:ph type="title"/>
          </p:nvPr>
        </p:nvSpPr>
        <p:spPr>
          <a:xfrm>
            <a:off x="317090" y="-107155"/>
            <a:ext cx="10515600" cy="1325563"/>
          </a:xfrm>
          <a:ln>
            <a:noFill/>
          </a:ln>
        </p:spPr>
        <p:txBody>
          <a:bodyPr/>
          <a:lstStyle/>
          <a:p>
            <a:r>
              <a:rPr lang="en-GB" altLang="en-US" sz="2400" dirty="0"/>
              <a:t>The Anatomy of an HE IM ER Shell</a:t>
            </a:r>
          </a:p>
        </p:txBody>
      </p:sp>
      <p:pic>
        <p:nvPicPr>
          <p:cNvPr id="393219" name="Picture 3">
            <a:extLst>
              <a:ext uri="{FF2B5EF4-FFF2-40B4-BE49-F238E27FC236}">
                <a16:creationId xmlns:a16="http://schemas.microsoft.com/office/drawing/2014/main" id="{5F3C2B80-A101-D0B5-42E4-FCD87E93A423}"/>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014538" y="1362075"/>
            <a:ext cx="7289800" cy="5048250"/>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grpSp>
        <p:nvGrpSpPr>
          <p:cNvPr id="393220" name="Group 4">
            <a:extLst>
              <a:ext uri="{FF2B5EF4-FFF2-40B4-BE49-F238E27FC236}">
                <a16:creationId xmlns:a16="http://schemas.microsoft.com/office/drawing/2014/main" id="{B63F7FB9-4402-37C0-1A41-74F07C1A49ED}"/>
              </a:ext>
            </a:extLst>
          </p:cNvPr>
          <p:cNvGrpSpPr>
            <a:grpSpLocks/>
          </p:cNvGrpSpPr>
          <p:nvPr/>
        </p:nvGrpSpPr>
        <p:grpSpPr bwMode="auto">
          <a:xfrm>
            <a:off x="2676526" y="1644651"/>
            <a:ext cx="1247775" cy="504825"/>
            <a:chOff x="1050" y="912"/>
            <a:chExt cx="786" cy="318"/>
          </a:xfrm>
        </p:grpSpPr>
        <p:sp>
          <p:nvSpPr>
            <p:cNvPr id="393221" name="Line 5">
              <a:extLst>
                <a:ext uri="{FF2B5EF4-FFF2-40B4-BE49-F238E27FC236}">
                  <a16:creationId xmlns:a16="http://schemas.microsoft.com/office/drawing/2014/main" id="{C6039E52-3465-53D5-76C9-6F5920B853E7}"/>
                </a:ext>
              </a:extLst>
            </p:cNvPr>
            <p:cNvSpPr>
              <a:spLocks noChangeShapeType="1"/>
            </p:cNvSpPr>
            <p:nvPr/>
          </p:nvSpPr>
          <p:spPr bwMode="auto">
            <a:xfrm flipH="1">
              <a:off x="1050" y="912"/>
              <a:ext cx="516" cy="318"/>
            </a:xfrm>
            <a:prstGeom prst="line">
              <a:avLst/>
            </a:prstGeom>
            <a:noFill/>
            <a:ln w="25400">
              <a:solidFill>
                <a:schemeClr val="tx1"/>
              </a:solidFill>
              <a:round/>
              <a:headEnd type="none" w="sm" len="sm"/>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393222" name="Line 6">
              <a:extLst>
                <a:ext uri="{FF2B5EF4-FFF2-40B4-BE49-F238E27FC236}">
                  <a16:creationId xmlns:a16="http://schemas.microsoft.com/office/drawing/2014/main" id="{31C5E3AE-664D-3446-6E40-B930150926EC}"/>
                </a:ext>
              </a:extLst>
            </p:cNvPr>
            <p:cNvSpPr>
              <a:spLocks noChangeShapeType="1"/>
            </p:cNvSpPr>
            <p:nvPr/>
          </p:nvSpPr>
          <p:spPr bwMode="auto">
            <a:xfrm>
              <a:off x="1560" y="915"/>
              <a:ext cx="276" cy="0"/>
            </a:xfrm>
            <a:prstGeom prst="line">
              <a:avLst/>
            </a:prstGeom>
            <a:noFill/>
            <a:ln w="254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sp>
        <p:nvSpPr>
          <p:cNvPr id="393223" name="Text Box 7">
            <a:extLst>
              <a:ext uri="{FF2B5EF4-FFF2-40B4-BE49-F238E27FC236}">
                <a16:creationId xmlns:a16="http://schemas.microsoft.com/office/drawing/2014/main" id="{AF6BEED3-5A6E-18D4-2960-88E21A3A6DB1}"/>
              </a:ext>
            </a:extLst>
          </p:cNvPr>
          <p:cNvSpPr txBox="1">
            <a:spLocks noChangeArrowheads="1"/>
          </p:cNvSpPr>
          <p:nvPr/>
        </p:nvSpPr>
        <p:spPr bwMode="auto">
          <a:xfrm>
            <a:off x="3935414" y="1484314"/>
            <a:ext cx="1341437" cy="274637"/>
          </a:xfrm>
          <a:prstGeom prst="rect">
            <a:avLst/>
          </a:prstGeom>
          <a:noFill/>
          <a:ln w="12700">
            <a:noFill/>
            <a:prstDash val="sysDot"/>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200" b="1"/>
              <a:t>Fuze</a:t>
            </a:r>
          </a:p>
        </p:txBody>
      </p:sp>
      <p:grpSp>
        <p:nvGrpSpPr>
          <p:cNvPr id="393224" name="Group 8">
            <a:extLst>
              <a:ext uri="{FF2B5EF4-FFF2-40B4-BE49-F238E27FC236}">
                <a16:creationId xmlns:a16="http://schemas.microsoft.com/office/drawing/2014/main" id="{EBD1C42F-6E04-669E-4FC7-AC0AD767ACB8}"/>
              </a:ext>
            </a:extLst>
          </p:cNvPr>
          <p:cNvGrpSpPr>
            <a:grpSpLocks/>
          </p:cNvGrpSpPr>
          <p:nvPr/>
        </p:nvGrpSpPr>
        <p:grpSpPr bwMode="auto">
          <a:xfrm>
            <a:off x="3463926" y="2044701"/>
            <a:ext cx="1247775" cy="504825"/>
            <a:chOff x="1050" y="912"/>
            <a:chExt cx="786" cy="318"/>
          </a:xfrm>
        </p:grpSpPr>
        <p:sp>
          <p:nvSpPr>
            <p:cNvPr id="393225" name="Line 9">
              <a:extLst>
                <a:ext uri="{FF2B5EF4-FFF2-40B4-BE49-F238E27FC236}">
                  <a16:creationId xmlns:a16="http://schemas.microsoft.com/office/drawing/2014/main" id="{12922488-B771-16C4-601B-50D261B90E0F}"/>
                </a:ext>
              </a:extLst>
            </p:cNvPr>
            <p:cNvSpPr>
              <a:spLocks noChangeShapeType="1"/>
            </p:cNvSpPr>
            <p:nvPr/>
          </p:nvSpPr>
          <p:spPr bwMode="auto">
            <a:xfrm flipH="1">
              <a:off x="1050" y="912"/>
              <a:ext cx="516" cy="318"/>
            </a:xfrm>
            <a:prstGeom prst="line">
              <a:avLst/>
            </a:prstGeom>
            <a:noFill/>
            <a:ln w="25400">
              <a:solidFill>
                <a:schemeClr val="tx1"/>
              </a:solidFill>
              <a:round/>
              <a:headEnd type="none" w="sm" len="sm"/>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393226" name="Line 10">
              <a:extLst>
                <a:ext uri="{FF2B5EF4-FFF2-40B4-BE49-F238E27FC236}">
                  <a16:creationId xmlns:a16="http://schemas.microsoft.com/office/drawing/2014/main" id="{44ADE98B-C283-766B-D990-76ABB50500F7}"/>
                </a:ext>
              </a:extLst>
            </p:cNvPr>
            <p:cNvSpPr>
              <a:spLocks noChangeShapeType="1"/>
            </p:cNvSpPr>
            <p:nvPr/>
          </p:nvSpPr>
          <p:spPr bwMode="auto">
            <a:xfrm>
              <a:off x="1560" y="915"/>
              <a:ext cx="276" cy="0"/>
            </a:xfrm>
            <a:prstGeom prst="line">
              <a:avLst/>
            </a:prstGeom>
            <a:noFill/>
            <a:ln w="254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sp>
        <p:nvSpPr>
          <p:cNvPr id="393227" name="Text Box 11">
            <a:extLst>
              <a:ext uri="{FF2B5EF4-FFF2-40B4-BE49-F238E27FC236}">
                <a16:creationId xmlns:a16="http://schemas.microsoft.com/office/drawing/2014/main" id="{C5865F4B-543B-225F-8CCF-C26ECE8AD6CA}"/>
              </a:ext>
            </a:extLst>
          </p:cNvPr>
          <p:cNvSpPr txBox="1">
            <a:spLocks noChangeArrowheads="1"/>
          </p:cNvSpPr>
          <p:nvPr/>
        </p:nvSpPr>
        <p:spPr bwMode="auto">
          <a:xfrm>
            <a:off x="4646614" y="1905000"/>
            <a:ext cx="3551237" cy="274638"/>
          </a:xfrm>
          <a:prstGeom prst="rect">
            <a:avLst/>
          </a:prstGeom>
          <a:noFill/>
          <a:ln w="12700">
            <a:noFill/>
            <a:prstDash val="sysDot"/>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200" b="1"/>
              <a:t>Booster Pellet:  Pressed ROWANEX 3601</a:t>
            </a:r>
          </a:p>
        </p:txBody>
      </p:sp>
      <p:grpSp>
        <p:nvGrpSpPr>
          <p:cNvPr id="393229" name="Group 13">
            <a:extLst>
              <a:ext uri="{FF2B5EF4-FFF2-40B4-BE49-F238E27FC236}">
                <a16:creationId xmlns:a16="http://schemas.microsoft.com/office/drawing/2014/main" id="{EFF44506-F2D1-90BD-C4CA-28F81EA99669}"/>
              </a:ext>
            </a:extLst>
          </p:cNvPr>
          <p:cNvGrpSpPr>
            <a:grpSpLocks/>
          </p:cNvGrpSpPr>
          <p:nvPr/>
        </p:nvGrpSpPr>
        <p:grpSpPr bwMode="auto">
          <a:xfrm>
            <a:off x="7024689" y="3690939"/>
            <a:ext cx="1247775" cy="504825"/>
            <a:chOff x="1050" y="912"/>
            <a:chExt cx="786" cy="318"/>
          </a:xfrm>
        </p:grpSpPr>
        <p:sp>
          <p:nvSpPr>
            <p:cNvPr id="393230" name="Line 14">
              <a:extLst>
                <a:ext uri="{FF2B5EF4-FFF2-40B4-BE49-F238E27FC236}">
                  <a16:creationId xmlns:a16="http://schemas.microsoft.com/office/drawing/2014/main" id="{0243D2B2-A9F8-F3FA-5FB6-41E7C021169B}"/>
                </a:ext>
              </a:extLst>
            </p:cNvPr>
            <p:cNvSpPr>
              <a:spLocks noChangeShapeType="1"/>
            </p:cNvSpPr>
            <p:nvPr/>
          </p:nvSpPr>
          <p:spPr bwMode="auto">
            <a:xfrm flipH="1">
              <a:off x="1050" y="912"/>
              <a:ext cx="516" cy="318"/>
            </a:xfrm>
            <a:prstGeom prst="line">
              <a:avLst/>
            </a:prstGeom>
            <a:noFill/>
            <a:ln w="25400">
              <a:solidFill>
                <a:schemeClr val="tx1"/>
              </a:solidFill>
              <a:round/>
              <a:headEnd type="none" w="sm" len="sm"/>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393231" name="Line 15">
              <a:extLst>
                <a:ext uri="{FF2B5EF4-FFF2-40B4-BE49-F238E27FC236}">
                  <a16:creationId xmlns:a16="http://schemas.microsoft.com/office/drawing/2014/main" id="{B9E4A638-4761-524D-7E71-D2BE52BA1E69}"/>
                </a:ext>
              </a:extLst>
            </p:cNvPr>
            <p:cNvSpPr>
              <a:spLocks noChangeShapeType="1"/>
            </p:cNvSpPr>
            <p:nvPr/>
          </p:nvSpPr>
          <p:spPr bwMode="auto">
            <a:xfrm>
              <a:off x="1560" y="915"/>
              <a:ext cx="276" cy="0"/>
            </a:xfrm>
            <a:prstGeom prst="line">
              <a:avLst/>
            </a:prstGeom>
            <a:noFill/>
            <a:ln w="254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sp>
        <p:nvSpPr>
          <p:cNvPr id="393232" name="Text Box 16">
            <a:extLst>
              <a:ext uri="{FF2B5EF4-FFF2-40B4-BE49-F238E27FC236}">
                <a16:creationId xmlns:a16="http://schemas.microsoft.com/office/drawing/2014/main" id="{584A1EBB-FB15-9382-3EB0-2E3A24AA2A51}"/>
              </a:ext>
            </a:extLst>
          </p:cNvPr>
          <p:cNvSpPr txBox="1">
            <a:spLocks noChangeArrowheads="1"/>
          </p:cNvSpPr>
          <p:nvPr/>
        </p:nvSpPr>
        <p:spPr bwMode="auto">
          <a:xfrm>
            <a:off x="8247063" y="3567114"/>
            <a:ext cx="1212850" cy="274637"/>
          </a:xfrm>
          <a:prstGeom prst="rect">
            <a:avLst/>
          </a:prstGeom>
          <a:noFill/>
          <a:ln w="12700">
            <a:noFill/>
            <a:prstDash val="sysDot"/>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sz="1200" b="1"/>
              <a:t>Shell Body</a:t>
            </a:r>
            <a:endParaRPr lang="en-GB" altLang="en-US" sz="1400" b="1"/>
          </a:p>
        </p:txBody>
      </p:sp>
      <p:grpSp>
        <p:nvGrpSpPr>
          <p:cNvPr id="393234" name="Group 18">
            <a:extLst>
              <a:ext uri="{FF2B5EF4-FFF2-40B4-BE49-F238E27FC236}">
                <a16:creationId xmlns:a16="http://schemas.microsoft.com/office/drawing/2014/main" id="{D6EC85E8-AB4C-5635-3876-7D63C58C6455}"/>
              </a:ext>
            </a:extLst>
          </p:cNvPr>
          <p:cNvGrpSpPr>
            <a:grpSpLocks/>
          </p:cNvGrpSpPr>
          <p:nvPr/>
        </p:nvGrpSpPr>
        <p:grpSpPr bwMode="auto">
          <a:xfrm>
            <a:off x="5019676" y="2619376"/>
            <a:ext cx="1247775" cy="504825"/>
            <a:chOff x="1050" y="912"/>
            <a:chExt cx="786" cy="318"/>
          </a:xfrm>
        </p:grpSpPr>
        <p:sp>
          <p:nvSpPr>
            <p:cNvPr id="393235" name="Line 19">
              <a:extLst>
                <a:ext uri="{FF2B5EF4-FFF2-40B4-BE49-F238E27FC236}">
                  <a16:creationId xmlns:a16="http://schemas.microsoft.com/office/drawing/2014/main" id="{374D62A5-8EF9-7B8B-62A7-79DD6B0F0753}"/>
                </a:ext>
              </a:extLst>
            </p:cNvPr>
            <p:cNvSpPr>
              <a:spLocks noChangeShapeType="1"/>
            </p:cNvSpPr>
            <p:nvPr/>
          </p:nvSpPr>
          <p:spPr bwMode="auto">
            <a:xfrm flipH="1">
              <a:off x="1050" y="912"/>
              <a:ext cx="516" cy="318"/>
            </a:xfrm>
            <a:prstGeom prst="line">
              <a:avLst/>
            </a:prstGeom>
            <a:noFill/>
            <a:ln w="25400">
              <a:solidFill>
                <a:schemeClr val="tx1"/>
              </a:solidFill>
              <a:round/>
              <a:headEnd type="none" w="sm" len="sm"/>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393236" name="Line 20">
              <a:extLst>
                <a:ext uri="{FF2B5EF4-FFF2-40B4-BE49-F238E27FC236}">
                  <a16:creationId xmlns:a16="http://schemas.microsoft.com/office/drawing/2014/main" id="{B45B5DCE-C900-0917-03D6-9C21DA9EA0CC}"/>
                </a:ext>
              </a:extLst>
            </p:cNvPr>
            <p:cNvSpPr>
              <a:spLocks noChangeShapeType="1"/>
            </p:cNvSpPr>
            <p:nvPr/>
          </p:nvSpPr>
          <p:spPr bwMode="auto">
            <a:xfrm>
              <a:off x="1560" y="915"/>
              <a:ext cx="276" cy="0"/>
            </a:xfrm>
            <a:prstGeom prst="line">
              <a:avLst/>
            </a:prstGeom>
            <a:noFill/>
            <a:ln w="254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sp>
        <p:nvSpPr>
          <p:cNvPr id="393237" name="Text Box 21">
            <a:extLst>
              <a:ext uri="{FF2B5EF4-FFF2-40B4-BE49-F238E27FC236}">
                <a16:creationId xmlns:a16="http://schemas.microsoft.com/office/drawing/2014/main" id="{616752B8-DA22-976F-3621-85F7EB6924EF}"/>
              </a:ext>
            </a:extLst>
          </p:cNvPr>
          <p:cNvSpPr txBox="1">
            <a:spLocks noChangeArrowheads="1"/>
          </p:cNvSpPr>
          <p:nvPr/>
        </p:nvSpPr>
        <p:spPr bwMode="auto">
          <a:xfrm>
            <a:off x="6224589" y="2489200"/>
            <a:ext cx="3551237" cy="274638"/>
          </a:xfrm>
          <a:prstGeom prst="rect">
            <a:avLst/>
          </a:prstGeom>
          <a:noFill/>
          <a:ln w="12700">
            <a:noFill/>
            <a:prstDash val="sysDot"/>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200" b="1"/>
              <a:t>Flexible Liner</a:t>
            </a:r>
          </a:p>
        </p:txBody>
      </p:sp>
      <p:sp>
        <p:nvSpPr>
          <p:cNvPr id="393238" name="Line 22">
            <a:extLst>
              <a:ext uri="{FF2B5EF4-FFF2-40B4-BE49-F238E27FC236}">
                <a16:creationId xmlns:a16="http://schemas.microsoft.com/office/drawing/2014/main" id="{BEDE021F-768D-BCB8-767D-CFC1A5A05976}"/>
              </a:ext>
            </a:extLst>
          </p:cNvPr>
          <p:cNvSpPr>
            <a:spLocks noChangeShapeType="1"/>
          </p:cNvSpPr>
          <p:nvPr/>
        </p:nvSpPr>
        <p:spPr bwMode="auto">
          <a:xfrm flipH="1">
            <a:off x="6492876" y="5905501"/>
            <a:ext cx="1000125" cy="333375"/>
          </a:xfrm>
          <a:prstGeom prst="line">
            <a:avLst/>
          </a:prstGeom>
          <a:noFill/>
          <a:ln w="25400">
            <a:solidFill>
              <a:schemeClr val="tx1"/>
            </a:solidFill>
            <a:round/>
            <a:headEnd type="oval"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393239" name="Line 23">
            <a:extLst>
              <a:ext uri="{FF2B5EF4-FFF2-40B4-BE49-F238E27FC236}">
                <a16:creationId xmlns:a16="http://schemas.microsoft.com/office/drawing/2014/main" id="{FBAAAF3D-1B39-2F6B-D53B-9D145BC581EF}"/>
              </a:ext>
            </a:extLst>
          </p:cNvPr>
          <p:cNvSpPr>
            <a:spLocks noChangeShapeType="1"/>
          </p:cNvSpPr>
          <p:nvPr/>
        </p:nvSpPr>
        <p:spPr bwMode="auto">
          <a:xfrm>
            <a:off x="6067425" y="6232525"/>
            <a:ext cx="438150" cy="0"/>
          </a:xfrm>
          <a:prstGeom prst="line">
            <a:avLst/>
          </a:prstGeom>
          <a:noFill/>
          <a:ln w="254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393240" name="Text Box 24">
            <a:extLst>
              <a:ext uri="{FF2B5EF4-FFF2-40B4-BE49-F238E27FC236}">
                <a16:creationId xmlns:a16="http://schemas.microsoft.com/office/drawing/2014/main" id="{C56026B0-942C-0DC3-27D3-AAE85C3067EC}"/>
              </a:ext>
            </a:extLst>
          </p:cNvPr>
          <p:cNvSpPr txBox="1">
            <a:spLocks noChangeArrowheads="1"/>
          </p:cNvSpPr>
          <p:nvPr/>
        </p:nvSpPr>
        <p:spPr bwMode="auto">
          <a:xfrm>
            <a:off x="3906838" y="6080125"/>
            <a:ext cx="2203450" cy="274638"/>
          </a:xfrm>
          <a:prstGeom prst="rect">
            <a:avLst/>
          </a:prstGeom>
          <a:noFill/>
          <a:ln w="12700">
            <a:noFill/>
            <a:prstDash val="sysDot"/>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a:r>
              <a:rPr lang="en-GB" altLang="en-US" sz="1200" b="1"/>
              <a:t>Driving Band &amp; Obturator</a:t>
            </a:r>
            <a:endParaRPr lang="en-GB" altLang="en-US" sz="1400" b="1"/>
          </a:p>
        </p:txBody>
      </p:sp>
      <p:sp>
        <p:nvSpPr>
          <p:cNvPr id="393241" name="Line 25">
            <a:extLst>
              <a:ext uri="{FF2B5EF4-FFF2-40B4-BE49-F238E27FC236}">
                <a16:creationId xmlns:a16="http://schemas.microsoft.com/office/drawing/2014/main" id="{53122251-E895-2D37-E268-1BC90C37E4FF}"/>
              </a:ext>
            </a:extLst>
          </p:cNvPr>
          <p:cNvSpPr>
            <a:spLocks noChangeShapeType="1"/>
          </p:cNvSpPr>
          <p:nvPr/>
        </p:nvSpPr>
        <p:spPr bwMode="auto">
          <a:xfrm flipH="1">
            <a:off x="6708776" y="5540376"/>
            <a:ext cx="1000125" cy="333375"/>
          </a:xfrm>
          <a:prstGeom prst="line">
            <a:avLst/>
          </a:prstGeom>
          <a:noFill/>
          <a:ln w="25400">
            <a:solidFill>
              <a:schemeClr val="tx1"/>
            </a:solidFill>
            <a:round/>
            <a:headEnd type="oval"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393242" name="Line 26">
            <a:extLst>
              <a:ext uri="{FF2B5EF4-FFF2-40B4-BE49-F238E27FC236}">
                <a16:creationId xmlns:a16="http://schemas.microsoft.com/office/drawing/2014/main" id="{36D16FC2-2855-D111-4910-3D4FD1C2670D}"/>
              </a:ext>
            </a:extLst>
          </p:cNvPr>
          <p:cNvSpPr>
            <a:spLocks noChangeShapeType="1"/>
          </p:cNvSpPr>
          <p:nvPr/>
        </p:nvSpPr>
        <p:spPr bwMode="auto">
          <a:xfrm>
            <a:off x="6292850" y="5867400"/>
            <a:ext cx="438150" cy="0"/>
          </a:xfrm>
          <a:prstGeom prst="line">
            <a:avLst/>
          </a:prstGeom>
          <a:noFill/>
          <a:ln w="254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393243" name="Text Box 27">
            <a:extLst>
              <a:ext uri="{FF2B5EF4-FFF2-40B4-BE49-F238E27FC236}">
                <a16:creationId xmlns:a16="http://schemas.microsoft.com/office/drawing/2014/main" id="{57433DF7-A28F-9D99-0A81-9F09574F0058}"/>
              </a:ext>
            </a:extLst>
          </p:cNvPr>
          <p:cNvSpPr txBox="1">
            <a:spLocks noChangeArrowheads="1"/>
          </p:cNvSpPr>
          <p:nvPr/>
        </p:nvSpPr>
        <p:spPr bwMode="auto">
          <a:xfrm>
            <a:off x="4103688" y="5734050"/>
            <a:ext cx="2203450" cy="274638"/>
          </a:xfrm>
          <a:prstGeom prst="rect">
            <a:avLst/>
          </a:prstGeom>
          <a:noFill/>
          <a:ln w="12700">
            <a:noFill/>
            <a:prstDash val="sysDot"/>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a:r>
              <a:rPr lang="en-GB" altLang="en-US" sz="1200" b="1"/>
              <a:t>Base Bleed Grain</a:t>
            </a:r>
            <a:endParaRPr lang="en-GB" altLang="en-US" sz="1400" b="1"/>
          </a:p>
        </p:txBody>
      </p:sp>
      <p:sp>
        <p:nvSpPr>
          <p:cNvPr id="393244" name="Line 28">
            <a:extLst>
              <a:ext uri="{FF2B5EF4-FFF2-40B4-BE49-F238E27FC236}">
                <a16:creationId xmlns:a16="http://schemas.microsoft.com/office/drawing/2014/main" id="{1A5827CA-1F99-C2EA-61CF-ADE0E42F6235}"/>
              </a:ext>
            </a:extLst>
          </p:cNvPr>
          <p:cNvSpPr>
            <a:spLocks noChangeShapeType="1"/>
          </p:cNvSpPr>
          <p:nvPr/>
        </p:nvSpPr>
        <p:spPr bwMode="auto">
          <a:xfrm flipH="1">
            <a:off x="6819901" y="5260976"/>
            <a:ext cx="1000125" cy="333375"/>
          </a:xfrm>
          <a:prstGeom prst="line">
            <a:avLst/>
          </a:prstGeom>
          <a:noFill/>
          <a:ln w="25400">
            <a:solidFill>
              <a:schemeClr val="tx1"/>
            </a:solidFill>
            <a:round/>
            <a:headEnd type="oval"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393245" name="Line 29">
            <a:extLst>
              <a:ext uri="{FF2B5EF4-FFF2-40B4-BE49-F238E27FC236}">
                <a16:creationId xmlns:a16="http://schemas.microsoft.com/office/drawing/2014/main" id="{CEDC318E-EC7E-5BD7-86B3-32082C9217F9}"/>
              </a:ext>
            </a:extLst>
          </p:cNvPr>
          <p:cNvSpPr>
            <a:spLocks noChangeShapeType="1"/>
          </p:cNvSpPr>
          <p:nvPr/>
        </p:nvSpPr>
        <p:spPr bwMode="auto">
          <a:xfrm>
            <a:off x="6403975" y="5588000"/>
            <a:ext cx="438150" cy="0"/>
          </a:xfrm>
          <a:prstGeom prst="line">
            <a:avLst/>
          </a:prstGeom>
          <a:noFill/>
          <a:ln w="254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393246" name="Text Box 30">
            <a:extLst>
              <a:ext uri="{FF2B5EF4-FFF2-40B4-BE49-F238E27FC236}">
                <a16:creationId xmlns:a16="http://schemas.microsoft.com/office/drawing/2014/main" id="{D2FF4936-FA5F-8187-0D4E-84B86C40333E}"/>
              </a:ext>
            </a:extLst>
          </p:cNvPr>
          <p:cNvSpPr txBox="1">
            <a:spLocks noChangeArrowheads="1"/>
          </p:cNvSpPr>
          <p:nvPr/>
        </p:nvSpPr>
        <p:spPr bwMode="auto">
          <a:xfrm>
            <a:off x="4243388" y="5416550"/>
            <a:ext cx="2203450" cy="274638"/>
          </a:xfrm>
          <a:prstGeom prst="rect">
            <a:avLst/>
          </a:prstGeom>
          <a:noFill/>
          <a:ln w="12700">
            <a:noFill/>
            <a:prstDash val="sysDot"/>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a:r>
              <a:rPr lang="en-GB" altLang="en-US" sz="1200" b="1"/>
              <a:t>Igniter</a:t>
            </a:r>
            <a:endParaRPr lang="en-GB" altLang="en-US" sz="1400" b="1"/>
          </a:p>
        </p:txBody>
      </p:sp>
      <p:grpSp>
        <p:nvGrpSpPr>
          <p:cNvPr id="393247" name="Group 31">
            <a:extLst>
              <a:ext uri="{FF2B5EF4-FFF2-40B4-BE49-F238E27FC236}">
                <a16:creationId xmlns:a16="http://schemas.microsoft.com/office/drawing/2014/main" id="{1B222533-1B7E-F2CD-F601-F8F0DD8ADBEE}"/>
              </a:ext>
            </a:extLst>
          </p:cNvPr>
          <p:cNvGrpSpPr>
            <a:grpSpLocks/>
          </p:cNvGrpSpPr>
          <p:nvPr/>
        </p:nvGrpSpPr>
        <p:grpSpPr bwMode="auto">
          <a:xfrm>
            <a:off x="3432176" y="2279651"/>
            <a:ext cx="1247775" cy="504825"/>
            <a:chOff x="1050" y="912"/>
            <a:chExt cx="786" cy="318"/>
          </a:xfrm>
        </p:grpSpPr>
        <p:sp>
          <p:nvSpPr>
            <p:cNvPr id="393248" name="Line 32">
              <a:extLst>
                <a:ext uri="{FF2B5EF4-FFF2-40B4-BE49-F238E27FC236}">
                  <a16:creationId xmlns:a16="http://schemas.microsoft.com/office/drawing/2014/main" id="{526EDF9C-5744-8D95-DC90-8ED876250ED6}"/>
                </a:ext>
              </a:extLst>
            </p:cNvPr>
            <p:cNvSpPr>
              <a:spLocks noChangeShapeType="1"/>
            </p:cNvSpPr>
            <p:nvPr/>
          </p:nvSpPr>
          <p:spPr bwMode="auto">
            <a:xfrm flipH="1">
              <a:off x="1050" y="912"/>
              <a:ext cx="516" cy="318"/>
            </a:xfrm>
            <a:prstGeom prst="line">
              <a:avLst/>
            </a:prstGeom>
            <a:noFill/>
            <a:ln w="25400">
              <a:solidFill>
                <a:schemeClr val="tx1"/>
              </a:solidFill>
              <a:round/>
              <a:headEnd type="none" w="sm" len="sm"/>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393249" name="Line 33">
              <a:extLst>
                <a:ext uri="{FF2B5EF4-FFF2-40B4-BE49-F238E27FC236}">
                  <a16:creationId xmlns:a16="http://schemas.microsoft.com/office/drawing/2014/main" id="{111F1DB0-CC64-6E5B-6108-C0AA7BCD64BA}"/>
                </a:ext>
              </a:extLst>
            </p:cNvPr>
            <p:cNvSpPr>
              <a:spLocks noChangeShapeType="1"/>
            </p:cNvSpPr>
            <p:nvPr/>
          </p:nvSpPr>
          <p:spPr bwMode="auto">
            <a:xfrm>
              <a:off x="1560" y="915"/>
              <a:ext cx="276" cy="0"/>
            </a:xfrm>
            <a:prstGeom prst="line">
              <a:avLst/>
            </a:prstGeom>
            <a:noFill/>
            <a:ln w="254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sp>
        <p:nvSpPr>
          <p:cNvPr id="393250" name="Text Box 34">
            <a:extLst>
              <a:ext uri="{FF2B5EF4-FFF2-40B4-BE49-F238E27FC236}">
                <a16:creationId xmlns:a16="http://schemas.microsoft.com/office/drawing/2014/main" id="{17DED935-E7A8-928A-F83C-26DD4836CB1A}"/>
              </a:ext>
            </a:extLst>
          </p:cNvPr>
          <p:cNvSpPr txBox="1">
            <a:spLocks noChangeArrowheads="1"/>
          </p:cNvSpPr>
          <p:nvPr/>
        </p:nvSpPr>
        <p:spPr bwMode="auto">
          <a:xfrm>
            <a:off x="4691063" y="2159000"/>
            <a:ext cx="1350962" cy="457200"/>
          </a:xfrm>
          <a:prstGeom prst="rect">
            <a:avLst/>
          </a:prstGeom>
          <a:noFill/>
          <a:ln w="12700">
            <a:noFill/>
            <a:prstDash val="sysDot"/>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200" b="1"/>
              <a:t>Aluminium / Steel Liner</a:t>
            </a:r>
          </a:p>
        </p:txBody>
      </p:sp>
      <p:sp>
        <p:nvSpPr>
          <p:cNvPr id="393251" name="Line 35">
            <a:extLst>
              <a:ext uri="{FF2B5EF4-FFF2-40B4-BE49-F238E27FC236}">
                <a16:creationId xmlns:a16="http://schemas.microsoft.com/office/drawing/2014/main" id="{B83BE53A-5F9C-76A1-EE92-EA3A3DC12947}"/>
              </a:ext>
            </a:extLst>
          </p:cNvPr>
          <p:cNvSpPr>
            <a:spLocks noChangeShapeType="1"/>
          </p:cNvSpPr>
          <p:nvPr/>
        </p:nvSpPr>
        <p:spPr bwMode="auto">
          <a:xfrm flipH="1">
            <a:off x="4816476" y="4354514"/>
            <a:ext cx="1000125" cy="333375"/>
          </a:xfrm>
          <a:prstGeom prst="line">
            <a:avLst/>
          </a:prstGeom>
          <a:noFill/>
          <a:ln w="25400">
            <a:solidFill>
              <a:schemeClr val="tx1"/>
            </a:solidFill>
            <a:round/>
            <a:headEnd type="oval"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393252" name="Line 36">
            <a:extLst>
              <a:ext uri="{FF2B5EF4-FFF2-40B4-BE49-F238E27FC236}">
                <a16:creationId xmlns:a16="http://schemas.microsoft.com/office/drawing/2014/main" id="{41413463-5B12-4E0C-A554-2E5D1939B959}"/>
              </a:ext>
            </a:extLst>
          </p:cNvPr>
          <p:cNvSpPr>
            <a:spLocks noChangeShapeType="1"/>
          </p:cNvSpPr>
          <p:nvPr/>
        </p:nvSpPr>
        <p:spPr bwMode="auto">
          <a:xfrm>
            <a:off x="4391025" y="4681538"/>
            <a:ext cx="438150" cy="0"/>
          </a:xfrm>
          <a:prstGeom prst="line">
            <a:avLst/>
          </a:prstGeom>
          <a:noFill/>
          <a:ln w="254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393253" name="Text Box 37">
            <a:extLst>
              <a:ext uri="{FF2B5EF4-FFF2-40B4-BE49-F238E27FC236}">
                <a16:creationId xmlns:a16="http://schemas.microsoft.com/office/drawing/2014/main" id="{E1E2AEC9-C759-3A1A-FAD5-8A0435E4517D}"/>
              </a:ext>
            </a:extLst>
          </p:cNvPr>
          <p:cNvSpPr txBox="1">
            <a:spLocks noChangeArrowheads="1"/>
          </p:cNvSpPr>
          <p:nvPr/>
        </p:nvSpPr>
        <p:spPr bwMode="auto">
          <a:xfrm>
            <a:off x="2566988" y="4508500"/>
            <a:ext cx="2203450" cy="276999"/>
          </a:xfrm>
          <a:prstGeom prst="rect">
            <a:avLst/>
          </a:prstGeom>
          <a:noFill/>
          <a:ln w="12700">
            <a:noFill/>
            <a:prstDash val="sysDot"/>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sz="1200" b="1"/>
              <a:t>CAST ROWANEX 1100 Filling</a:t>
            </a:r>
            <a:endParaRPr lang="en-GB" altLang="en-US" sz="1400" b="1"/>
          </a:p>
        </p:txBody>
      </p:sp>
      <p:sp>
        <p:nvSpPr>
          <p:cNvPr id="393254" name="Rectangle 38">
            <a:extLst>
              <a:ext uri="{FF2B5EF4-FFF2-40B4-BE49-F238E27FC236}">
                <a16:creationId xmlns:a16="http://schemas.microsoft.com/office/drawing/2014/main" id="{C83177B9-B64C-9B1F-7FA0-B04A812F9FED}"/>
              </a:ext>
            </a:extLst>
          </p:cNvPr>
          <p:cNvSpPr>
            <a:spLocks noChangeArrowheads="1"/>
          </p:cNvSpPr>
          <p:nvPr/>
        </p:nvSpPr>
        <p:spPr bwMode="auto">
          <a:xfrm>
            <a:off x="2208213" y="908050"/>
            <a:ext cx="8064500" cy="427038"/>
          </a:xfrm>
          <a:prstGeom prst="rect">
            <a:avLst/>
          </a:prstGeom>
          <a:noFill/>
          <a:ln w="9525">
            <a:no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a:defRPr sz="2800" b="1">
                <a:solidFill>
                  <a:schemeClr val="tx1"/>
                </a:solidFill>
                <a:latin typeface="Arial" panose="020B0604020202020204" pitchFamily="34" charset="0"/>
              </a:defRPr>
            </a:lvl1pPr>
            <a:lvl2pPr>
              <a:defRPr sz="2800" b="1">
                <a:solidFill>
                  <a:schemeClr val="tx1"/>
                </a:solidFill>
                <a:latin typeface="Arial" panose="020B0604020202020204" pitchFamily="34" charset="0"/>
              </a:defRPr>
            </a:lvl2pPr>
            <a:lvl3pPr>
              <a:defRPr sz="2800" b="1">
                <a:solidFill>
                  <a:schemeClr val="tx1"/>
                </a:solidFill>
                <a:latin typeface="Arial" panose="020B0604020202020204" pitchFamily="34" charset="0"/>
              </a:defRPr>
            </a:lvl3pPr>
            <a:lvl4pPr>
              <a:defRPr sz="2800" b="1">
                <a:solidFill>
                  <a:schemeClr val="tx1"/>
                </a:solidFill>
                <a:latin typeface="Arial" panose="020B0604020202020204" pitchFamily="34" charset="0"/>
              </a:defRPr>
            </a:lvl4pPr>
            <a:lvl5pPr>
              <a:defRPr sz="2800" b="1">
                <a:solidFill>
                  <a:schemeClr val="tx1"/>
                </a:solidFill>
                <a:latin typeface="Arial" panose="020B0604020202020204" pitchFamily="34" charset="0"/>
              </a:defRPr>
            </a:lvl5pPr>
            <a:lvl6pPr marL="457200" eaLnBrk="0" fontAlgn="base" hangingPunct="0">
              <a:spcBef>
                <a:spcPct val="0"/>
              </a:spcBef>
              <a:spcAft>
                <a:spcPct val="0"/>
              </a:spcAft>
              <a:defRPr sz="2800" b="1">
                <a:solidFill>
                  <a:schemeClr val="tx1"/>
                </a:solidFill>
                <a:latin typeface="Arial" panose="020B0604020202020204" pitchFamily="34" charset="0"/>
              </a:defRPr>
            </a:lvl6pPr>
            <a:lvl7pPr marL="914400" eaLnBrk="0" fontAlgn="base" hangingPunct="0">
              <a:spcBef>
                <a:spcPct val="0"/>
              </a:spcBef>
              <a:spcAft>
                <a:spcPct val="0"/>
              </a:spcAft>
              <a:defRPr sz="2800" b="1">
                <a:solidFill>
                  <a:schemeClr val="tx1"/>
                </a:solidFill>
                <a:latin typeface="Arial" panose="020B0604020202020204" pitchFamily="34" charset="0"/>
              </a:defRPr>
            </a:lvl7pPr>
            <a:lvl8pPr marL="1371600" eaLnBrk="0" fontAlgn="base" hangingPunct="0">
              <a:spcBef>
                <a:spcPct val="0"/>
              </a:spcBef>
              <a:spcAft>
                <a:spcPct val="0"/>
              </a:spcAft>
              <a:defRPr sz="2800" b="1">
                <a:solidFill>
                  <a:schemeClr val="tx1"/>
                </a:solidFill>
                <a:latin typeface="Arial" panose="020B0604020202020204" pitchFamily="34" charset="0"/>
              </a:defRPr>
            </a:lvl8pPr>
            <a:lvl9pPr marL="1828800" eaLnBrk="0" fontAlgn="base" hangingPunct="0">
              <a:spcBef>
                <a:spcPct val="0"/>
              </a:spcBef>
              <a:spcAft>
                <a:spcPct val="0"/>
              </a:spcAft>
              <a:defRPr sz="2800" b="1">
                <a:solidFill>
                  <a:schemeClr val="tx1"/>
                </a:solidFill>
                <a:latin typeface="Arial" panose="020B0604020202020204" pitchFamily="34" charset="0"/>
              </a:defRPr>
            </a:lvl9pPr>
          </a:lstStyle>
          <a:p>
            <a:r>
              <a:rPr lang="en-GB" altLang="en-US" sz="1800" b="0"/>
              <a:t>155mm L15 HE IM (Extended Range)</a:t>
            </a:r>
            <a:endParaRPr lang="en-GB" altLang="en-US" sz="1800"/>
          </a:p>
        </p:txBody>
      </p:sp>
    </p:spTree>
    <p:extLst>
      <p:ext uri="{BB962C8B-B14F-4D97-AF65-F5344CB8AC3E}">
        <p14:creationId xmlns:p14="http://schemas.microsoft.com/office/powerpoint/2010/main" val="3573350703"/>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C222A187-8B3D-C2BB-42F6-EC8BC8A2B912}"/>
              </a:ext>
            </a:extLst>
          </p:cNvPr>
          <p:cNvSpPr>
            <a:spLocks noGrp="1" noChangeArrowheads="1"/>
          </p:cNvSpPr>
          <p:nvPr>
            <p:ph type="title"/>
          </p:nvPr>
        </p:nvSpPr>
        <p:spPr>
          <a:xfrm>
            <a:off x="287594" y="173832"/>
            <a:ext cx="10515600" cy="1325563"/>
          </a:xfrm>
        </p:spPr>
        <p:txBody>
          <a:bodyPr/>
          <a:lstStyle/>
          <a:p>
            <a:r>
              <a:rPr lang="en-GB" altLang="en-US" sz="2400" dirty="0" err="1"/>
              <a:t>Fuze</a:t>
            </a:r>
            <a:br>
              <a:rPr lang="en-GB" altLang="en-US" sz="2400" dirty="0"/>
            </a:br>
            <a:endParaRPr lang="en-US" altLang="en-US" sz="2400" dirty="0"/>
          </a:p>
        </p:txBody>
      </p:sp>
      <p:pic>
        <p:nvPicPr>
          <p:cNvPr id="28675" name="Picture 4" descr="fuze_l106a4_sectioned_model">
            <a:extLst>
              <a:ext uri="{FF2B5EF4-FFF2-40B4-BE49-F238E27FC236}">
                <a16:creationId xmlns:a16="http://schemas.microsoft.com/office/drawing/2014/main" id="{98F1CA97-2D00-6B7F-62E0-34CB6F3B5B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3360335" y="-476013"/>
            <a:ext cx="5736800" cy="85835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59686149"/>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33570" name="Rectangle 2">
            <a:extLst>
              <a:ext uri="{FF2B5EF4-FFF2-40B4-BE49-F238E27FC236}">
                <a16:creationId xmlns:a16="http://schemas.microsoft.com/office/drawing/2014/main" id="{25AF842A-B6D7-DF5F-884C-061EDFD7E246}"/>
              </a:ext>
            </a:extLst>
          </p:cNvPr>
          <p:cNvSpPr>
            <a:spLocks noGrp="1" noChangeAspect="1" noChangeArrowheads="1"/>
          </p:cNvSpPr>
          <p:nvPr>
            <p:ph type="ctrTitle"/>
          </p:nvPr>
        </p:nvSpPr>
        <p:spPr>
          <a:xfrm>
            <a:off x="1566864" y="114300"/>
            <a:ext cx="3570287" cy="534988"/>
          </a:xfrm>
          <a:noFill/>
          <a:ln/>
        </p:spPr>
        <p:txBody>
          <a:bodyPr anchor="ctr"/>
          <a:lstStyle/>
          <a:p>
            <a:pPr algn="l"/>
            <a:r>
              <a:rPr lang="en-GB" altLang="en-US" sz="2000"/>
              <a:t>Cartridge Cases</a:t>
            </a:r>
          </a:p>
        </p:txBody>
      </p:sp>
      <p:grpSp>
        <p:nvGrpSpPr>
          <p:cNvPr id="1133571" name="Group 3">
            <a:extLst>
              <a:ext uri="{FF2B5EF4-FFF2-40B4-BE49-F238E27FC236}">
                <a16:creationId xmlns:a16="http://schemas.microsoft.com/office/drawing/2014/main" id="{EE8007B6-658A-AA95-EAF5-5586E6AFB2A5}"/>
              </a:ext>
            </a:extLst>
          </p:cNvPr>
          <p:cNvGrpSpPr>
            <a:grpSpLocks/>
          </p:cNvGrpSpPr>
          <p:nvPr/>
        </p:nvGrpSpPr>
        <p:grpSpPr bwMode="auto">
          <a:xfrm>
            <a:off x="8547100" y="2724150"/>
            <a:ext cx="1301750" cy="3735388"/>
            <a:chOff x="4424" y="1716"/>
            <a:chExt cx="820" cy="2353"/>
          </a:xfrm>
        </p:grpSpPr>
        <p:grpSp>
          <p:nvGrpSpPr>
            <p:cNvPr id="1133572" name="Group 4">
              <a:extLst>
                <a:ext uri="{FF2B5EF4-FFF2-40B4-BE49-F238E27FC236}">
                  <a16:creationId xmlns:a16="http://schemas.microsoft.com/office/drawing/2014/main" id="{B0A7970E-CF85-083B-6857-5198FC326890}"/>
                </a:ext>
              </a:extLst>
            </p:cNvPr>
            <p:cNvGrpSpPr>
              <a:grpSpLocks/>
            </p:cNvGrpSpPr>
            <p:nvPr/>
          </p:nvGrpSpPr>
          <p:grpSpPr bwMode="auto">
            <a:xfrm>
              <a:off x="4610" y="1716"/>
              <a:ext cx="504" cy="1877"/>
              <a:chOff x="4610" y="1716"/>
              <a:chExt cx="504" cy="1877"/>
            </a:xfrm>
          </p:grpSpPr>
          <p:sp>
            <p:nvSpPr>
              <p:cNvPr id="1133573" name="AutoShape 5">
                <a:extLst>
                  <a:ext uri="{FF2B5EF4-FFF2-40B4-BE49-F238E27FC236}">
                    <a16:creationId xmlns:a16="http://schemas.microsoft.com/office/drawing/2014/main" id="{C3AC7B21-AFB5-9E0A-6989-B3E1B40E7E16}"/>
                  </a:ext>
                </a:extLst>
              </p:cNvPr>
              <p:cNvSpPr>
                <a:spLocks noChangeAspect="1" noChangeArrowheads="1"/>
              </p:cNvSpPr>
              <p:nvPr/>
            </p:nvSpPr>
            <p:spPr bwMode="auto">
              <a:xfrm rot="5400000">
                <a:off x="3963" y="2443"/>
                <a:ext cx="1798" cy="462"/>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74" name="Freeform 6">
                <a:extLst>
                  <a:ext uri="{FF2B5EF4-FFF2-40B4-BE49-F238E27FC236}">
                    <a16:creationId xmlns:a16="http://schemas.microsoft.com/office/drawing/2014/main" id="{72B82B2F-C691-B540-CBE1-49D61BC0F4F1}"/>
                  </a:ext>
                </a:extLst>
              </p:cNvPr>
              <p:cNvSpPr>
                <a:spLocks noChangeAspect="1"/>
              </p:cNvSpPr>
              <p:nvPr/>
            </p:nvSpPr>
            <p:spPr bwMode="auto">
              <a:xfrm rot="5400000">
                <a:off x="3964" y="2444"/>
                <a:ext cx="1795" cy="504"/>
              </a:xfrm>
              <a:custGeom>
                <a:avLst/>
                <a:gdLst>
                  <a:gd name="T0" fmla="*/ 8166 w 8172"/>
                  <a:gd name="T1" fmla="*/ 1909 h 2288"/>
                  <a:gd name="T2" fmla="*/ 8166 w 8172"/>
                  <a:gd name="T3" fmla="*/ 1927 h 2288"/>
                  <a:gd name="T4" fmla="*/ 8165 w 8172"/>
                  <a:gd name="T5" fmla="*/ 1946 h 2288"/>
                  <a:gd name="T6" fmla="*/ 8160 w 8172"/>
                  <a:gd name="T7" fmla="*/ 1985 h 2288"/>
                  <a:gd name="T8" fmla="*/ 8138 w 8172"/>
                  <a:gd name="T9" fmla="*/ 2056 h 2288"/>
                  <a:gd name="T10" fmla="*/ 8104 w 8172"/>
                  <a:gd name="T11" fmla="*/ 2120 h 2288"/>
                  <a:gd name="T12" fmla="*/ 8056 w 8172"/>
                  <a:gd name="T13" fmla="*/ 2177 h 2288"/>
                  <a:gd name="T14" fmla="*/ 8001 w 8172"/>
                  <a:gd name="T15" fmla="*/ 2222 h 2288"/>
                  <a:gd name="T16" fmla="*/ 7936 w 8172"/>
                  <a:gd name="T17" fmla="*/ 2257 h 2288"/>
                  <a:gd name="T18" fmla="*/ 7866 w 8172"/>
                  <a:gd name="T19" fmla="*/ 2279 h 2288"/>
                  <a:gd name="T20" fmla="*/ 7827 w 8172"/>
                  <a:gd name="T21" fmla="*/ 2285 h 2288"/>
                  <a:gd name="T22" fmla="*/ 7809 w 8172"/>
                  <a:gd name="T23" fmla="*/ 2286 h 2288"/>
                  <a:gd name="T24" fmla="*/ 7788 w 8172"/>
                  <a:gd name="T25" fmla="*/ 2287 h 2288"/>
                  <a:gd name="T26" fmla="*/ 7787 w 8172"/>
                  <a:gd name="T27" fmla="*/ 2288 h 2288"/>
                  <a:gd name="T28" fmla="*/ 0 w 8172"/>
                  <a:gd name="T29" fmla="*/ 2288 h 2288"/>
                  <a:gd name="T30" fmla="*/ 0 w 8172"/>
                  <a:gd name="T31" fmla="*/ 2098 h 2288"/>
                  <a:gd name="T32" fmla="*/ 7787 w 8172"/>
                  <a:gd name="T33" fmla="*/ 2098 h 2288"/>
                  <a:gd name="T34" fmla="*/ 7858 w 8172"/>
                  <a:gd name="T35" fmla="*/ 2083 h 2288"/>
                  <a:gd name="T36" fmla="*/ 7919 w 8172"/>
                  <a:gd name="T37" fmla="*/ 2041 h 2288"/>
                  <a:gd name="T38" fmla="*/ 7960 w 8172"/>
                  <a:gd name="T39" fmla="*/ 1982 h 2288"/>
                  <a:gd name="T40" fmla="*/ 7977 w 8172"/>
                  <a:gd name="T41" fmla="*/ 1908 h 2288"/>
                  <a:gd name="T42" fmla="*/ 7982 w 8172"/>
                  <a:gd name="T43" fmla="*/ 1904 h 2288"/>
                  <a:gd name="T44" fmla="*/ 7982 w 8172"/>
                  <a:gd name="T45" fmla="*/ 384 h 2288"/>
                  <a:gd name="T46" fmla="*/ 7982 w 8172"/>
                  <a:gd name="T47" fmla="*/ 379 h 2288"/>
                  <a:gd name="T48" fmla="*/ 7982 w 8172"/>
                  <a:gd name="T49" fmla="*/ 361 h 2288"/>
                  <a:gd name="T50" fmla="*/ 7979 w 8172"/>
                  <a:gd name="T51" fmla="*/ 343 h 2288"/>
                  <a:gd name="T52" fmla="*/ 7967 w 8172"/>
                  <a:gd name="T53" fmla="*/ 308 h 2288"/>
                  <a:gd name="T54" fmla="*/ 7925 w 8172"/>
                  <a:gd name="T55" fmla="*/ 247 h 2288"/>
                  <a:gd name="T56" fmla="*/ 7866 w 8172"/>
                  <a:gd name="T57" fmla="*/ 207 h 2288"/>
                  <a:gd name="T58" fmla="*/ 7792 w 8172"/>
                  <a:gd name="T59" fmla="*/ 189 h 2288"/>
                  <a:gd name="T60" fmla="*/ 5 w 8172"/>
                  <a:gd name="T61" fmla="*/ 189 h 2288"/>
                  <a:gd name="T62" fmla="*/ 5 w 8172"/>
                  <a:gd name="T63" fmla="*/ 0 h 2288"/>
                  <a:gd name="T64" fmla="*/ 7792 w 8172"/>
                  <a:gd name="T65" fmla="*/ 0 h 2288"/>
                  <a:gd name="T66" fmla="*/ 7793 w 8172"/>
                  <a:gd name="T67" fmla="*/ 1 h 2288"/>
                  <a:gd name="T68" fmla="*/ 7811 w 8172"/>
                  <a:gd name="T69" fmla="*/ 1 h 2288"/>
                  <a:gd name="T70" fmla="*/ 7830 w 8172"/>
                  <a:gd name="T71" fmla="*/ 2 h 2288"/>
                  <a:gd name="T72" fmla="*/ 7869 w 8172"/>
                  <a:gd name="T73" fmla="*/ 7 h 2288"/>
                  <a:gd name="T74" fmla="*/ 7940 w 8172"/>
                  <a:gd name="T75" fmla="*/ 28 h 2288"/>
                  <a:gd name="T76" fmla="*/ 8004 w 8172"/>
                  <a:gd name="T77" fmla="*/ 62 h 2288"/>
                  <a:gd name="T78" fmla="*/ 8061 w 8172"/>
                  <a:gd name="T79" fmla="*/ 110 h 2288"/>
                  <a:gd name="T80" fmla="*/ 8106 w 8172"/>
                  <a:gd name="T81" fmla="*/ 165 h 2288"/>
                  <a:gd name="T82" fmla="*/ 8141 w 8172"/>
                  <a:gd name="T83" fmla="*/ 230 h 2288"/>
                  <a:gd name="T84" fmla="*/ 8163 w 8172"/>
                  <a:gd name="T85" fmla="*/ 301 h 2288"/>
                  <a:gd name="T86" fmla="*/ 8169 w 8172"/>
                  <a:gd name="T87" fmla="*/ 339 h 2288"/>
                  <a:gd name="T88" fmla="*/ 8170 w 8172"/>
                  <a:gd name="T89" fmla="*/ 357 h 2288"/>
                  <a:gd name="T90" fmla="*/ 8171 w 8172"/>
                  <a:gd name="T91" fmla="*/ 378 h 2288"/>
                  <a:gd name="T92" fmla="*/ 8172 w 8172"/>
                  <a:gd name="T93" fmla="*/ 384 h 2288"/>
                  <a:gd name="T94" fmla="*/ 8172 w 8172"/>
                  <a:gd name="T95" fmla="*/ 1904 h 2288"/>
                  <a:gd name="T96" fmla="*/ 8166 w 8172"/>
                  <a:gd name="T97" fmla="*/ 1909 h 22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endParaRPr lang="en-GB" sz="1200"/>
              </a:p>
            </p:txBody>
          </p:sp>
          <p:sp>
            <p:nvSpPr>
              <p:cNvPr id="1133575" name="Freeform 7">
                <a:extLst>
                  <a:ext uri="{FF2B5EF4-FFF2-40B4-BE49-F238E27FC236}">
                    <a16:creationId xmlns:a16="http://schemas.microsoft.com/office/drawing/2014/main" id="{531DF885-1EED-9F3B-215A-D634337AC2DE}"/>
                  </a:ext>
                </a:extLst>
              </p:cNvPr>
              <p:cNvSpPr>
                <a:spLocks noChangeAspect="1"/>
              </p:cNvSpPr>
              <p:nvPr/>
            </p:nvSpPr>
            <p:spPr bwMode="auto">
              <a:xfrm rot="5400000">
                <a:off x="4820" y="3300"/>
                <a:ext cx="85" cy="417"/>
              </a:xfrm>
              <a:custGeom>
                <a:avLst/>
                <a:gdLst>
                  <a:gd name="T0" fmla="*/ 0 w 382"/>
                  <a:gd name="T1" fmla="*/ 190 h 1898"/>
                  <a:gd name="T2" fmla="*/ 0 w 382"/>
                  <a:gd name="T3" fmla="*/ 1710 h 1898"/>
                  <a:gd name="T4" fmla="*/ 2 w 382"/>
                  <a:gd name="T5" fmla="*/ 1709 h 1898"/>
                  <a:gd name="T6" fmla="*/ 17 w 382"/>
                  <a:gd name="T7" fmla="*/ 1791 h 1898"/>
                  <a:gd name="T8" fmla="*/ 60 w 382"/>
                  <a:gd name="T9" fmla="*/ 1850 h 1898"/>
                  <a:gd name="T10" fmla="*/ 121 w 382"/>
                  <a:gd name="T11" fmla="*/ 1886 h 1898"/>
                  <a:gd name="T12" fmla="*/ 192 w 382"/>
                  <a:gd name="T13" fmla="*/ 1898 h 1898"/>
                  <a:gd name="T14" fmla="*/ 260 w 382"/>
                  <a:gd name="T15" fmla="*/ 1888 h 1898"/>
                  <a:gd name="T16" fmla="*/ 322 w 382"/>
                  <a:gd name="T17" fmla="*/ 1851 h 1898"/>
                  <a:gd name="T18" fmla="*/ 365 w 382"/>
                  <a:gd name="T19" fmla="*/ 1794 h 1898"/>
                  <a:gd name="T20" fmla="*/ 382 w 382"/>
                  <a:gd name="T21" fmla="*/ 1709 h 1898"/>
                  <a:gd name="T22" fmla="*/ 382 w 382"/>
                  <a:gd name="T23" fmla="*/ 1707 h 1898"/>
                  <a:gd name="T24" fmla="*/ 382 w 382"/>
                  <a:gd name="T25" fmla="*/ 187 h 1898"/>
                  <a:gd name="T26" fmla="*/ 382 w 382"/>
                  <a:gd name="T27" fmla="*/ 189 h 1898"/>
                  <a:gd name="T28" fmla="*/ 382 w 382"/>
                  <a:gd name="T29" fmla="*/ 168 h 1898"/>
                  <a:gd name="T30" fmla="*/ 379 w 382"/>
                  <a:gd name="T31" fmla="*/ 147 h 1898"/>
                  <a:gd name="T32" fmla="*/ 367 w 382"/>
                  <a:gd name="T33" fmla="*/ 108 h 1898"/>
                  <a:gd name="T34" fmla="*/ 323 w 382"/>
                  <a:gd name="T35" fmla="*/ 48 h 1898"/>
                  <a:gd name="T36" fmla="*/ 262 w 382"/>
                  <a:gd name="T37" fmla="*/ 13 h 1898"/>
                  <a:gd name="T38" fmla="*/ 192 w 382"/>
                  <a:gd name="T39" fmla="*/ 0 h 1898"/>
                  <a:gd name="T40" fmla="*/ 177 w 382"/>
                  <a:gd name="T41" fmla="*/ 0 h 1898"/>
                  <a:gd name="T42" fmla="*/ 158 w 382"/>
                  <a:gd name="T43" fmla="*/ 1 h 1898"/>
                  <a:gd name="T44" fmla="*/ 123 w 382"/>
                  <a:gd name="T45" fmla="*/ 11 h 1898"/>
                  <a:gd name="T46" fmla="*/ 61 w 382"/>
                  <a:gd name="T47" fmla="*/ 47 h 1898"/>
                  <a:gd name="T48" fmla="*/ 19 w 382"/>
                  <a:gd name="T49" fmla="*/ 105 h 1898"/>
                  <a:gd name="T50" fmla="*/ 2 w 382"/>
                  <a:gd name="T51" fmla="*/ 189 h 1898"/>
                  <a:gd name="T52" fmla="*/ 0 w 382"/>
                  <a:gd name="T53" fmla="*/ 190 h 18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chemeClr val="accent1"/>
              </a:solidFill>
              <a:ln w="6350">
                <a:solidFill>
                  <a:srgbClr val="000000"/>
                </a:solidFill>
                <a:prstDash val="solid"/>
                <a:round/>
                <a:headEnd/>
                <a:tailEnd/>
              </a:ln>
            </p:spPr>
            <p:txBody>
              <a:bodyPr/>
              <a:lstStyle/>
              <a:p>
                <a:endParaRPr lang="en-GB" sz="1200"/>
              </a:p>
            </p:txBody>
          </p:sp>
          <p:grpSp>
            <p:nvGrpSpPr>
              <p:cNvPr id="1133576" name="Group 8">
                <a:extLst>
                  <a:ext uri="{FF2B5EF4-FFF2-40B4-BE49-F238E27FC236}">
                    <a16:creationId xmlns:a16="http://schemas.microsoft.com/office/drawing/2014/main" id="{6BBD4C96-F46E-7307-6A75-D774FD2EF936}"/>
                  </a:ext>
                </a:extLst>
              </p:cNvPr>
              <p:cNvGrpSpPr>
                <a:grpSpLocks noChangeAspect="1"/>
              </p:cNvGrpSpPr>
              <p:nvPr/>
            </p:nvGrpSpPr>
            <p:grpSpPr bwMode="auto">
              <a:xfrm rot="5400000">
                <a:off x="4800" y="1528"/>
                <a:ext cx="125" cy="501"/>
                <a:chOff x="2840" y="2365"/>
                <a:chExt cx="95" cy="380"/>
              </a:xfrm>
            </p:grpSpPr>
            <p:sp>
              <p:nvSpPr>
                <p:cNvPr id="1133577" name="Freeform 9">
                  <a:extLst>
                    <a:ext uri="{FF2B5EF4-FFF2-40B4-BE49-F238E27FC236}">
                      <a16:creationId xmlns:a16="http://schemas.microsoft.com/office/drawing/2014/main" id="{861006A8-DCCB-1C34-87A3-A9F14374FDA7}"/>
                    </a:ext>
                  </a:extLst>
                </p:cNvPr>
                <p:cNvSpPr>
                  <a:spLocks noChangeAspect="1"/>
                </p:cNvSpPr>
                <p:nvPr/>
              </p:nvSpPr>
              <p:spPr bwMode="auto">
                <a:xfrm>
                  <a:off x="2840" y="2365"/>
                  <a:ext cx="95" cy="380"/>
                </a:xfrm>
                <a:custGeom>
                  <a:avLst/>
                  <a:gdLst>
                    <a:gd name="T0" fmla="*/ 380 w 570"/>
                    <a:gd name="T1" fmla="*/ 0 h 2279"/>
                    <a:gd name="T2" fmla="*/ 190 w 570"/>
                    <a:gd name="T3" fmla="*/ 0 h 2279"/>
                    <a:gd name="T4" fmla="*/ 0 w 570"/>
                    <a:gd name="T5" fmla="*/ 189 h 2279"/>
                    <a:gd name="T6" fmla="*/ 0 w 570"/>
                    <a:gd name="T7" fmla="*/ 379 h 2279"/>
                    <a:gd name="T8" fmla="*/ 380 w 570"/>
                    <a:gd name="T9" fmla="*/ 379 h 2279"/>
                    <a:gd name="T10" fmla="*/ 380 w 570"/>
                    <a:gd name="T11" fmla="*/ 1899 h 2279"/>
                    <a:gd name="T12" fmla="*/ 0 w 570"/>
                    <a:gd name="T13" fmla="*/ 1899 h 2279"/>
                    <a:gd name="T14" fmla="*/ 0 w 570"/>
                    <a:gd name="T15" fmla="*/ 2089 h 2279"/>
                    <a:gd name="T16" fmla="*/ 190 w 570"/>
                    <a:gd name="T17" fmla="*/ 2279 h 2279"/>
                    <a:gd name="T18" fmla="*/ 380 w 570"/>
                    <a:gd name="T19" fmla="*/ 2279 h 2279"/>
                    <a:gd name="T20" fmla="*/ 380 w 570"/>
                    <a:gd name="T21" fmla="*/ 2089 h 2279"/>
                    <a:gd name="T22" fmla="*/ 570 w 570"/>
                    <a:gd name="T23" fmla="*/ 2089 h 2279"/>
                    <a:gd name="T24" fmla="*/ 570 w 570"/>
                    <a:gd name="T25" fmla="*/ 189 h 2279"/>
                    <a:gd name="T26" fmla="*/ 380 w 570"/>
                    <a:gd name="T27" fmla="*/ 189 h 2279"/>
                    <a:gd name="T28" fmla="*/ 380 w 570"/>
                    <a:gd name="T29" fmla="*/ 0 h 2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endParaRPr lang="en-GB" sz="1200"/>
                </a:p>
              </p:txBody>
            </p:sp>
            <p:sp>
              <p:nvSpPr>
                <p:cNvPr id="1133578" name="Rectangle 10">
                  <a:extLst>
                    <a:ext uri="{FF2B5EF4-FFF2-40B4-BE49-F238E27FC236}">
                      <a16:creationId xmlns:a16="http://schemas.microsoft.com/office/drawing/2014/main" id="{90391669-C1EE-DE41-6FC9-51F074EA4F55}"/>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grpSp>
          <p:sp>
            <p:nvSpPr>
              <p:cNvPr id="1133579" name="Rectangle 11">
                <a:extLst>
                  <a:ext uri="{FF2B5EF4-FFF2-40B4-BE49-F238E27FC236}">
                    <a16:creationId xmlns:a16="http://schemas.microsoft.com/office/drawing/2014/main" id="{21931D2D-1B57-F9BF-0371-8709F858A28E}"/>
                  </a:ext>
                </a:extLst>
              </p:cNvPr>
              <p:cNvSpPr>
                <a:spLocks noChangeAspect="1" noChangeArrowheads="1"/>
              </p:cNvSpPr>
              <p:nvPr/>
            </p:nvSpPr>
            <p:spPr bwMode="auto">
              <a:xfrm rot="5400000">
                <a:off x="424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80" name="Rectangle 12">
                <a:extLst>
                  <a:ext uri="{FF2B5EF4-FFF2-40B4-BE49-F238E27FC236}">
                    <a16:creationId xmlns:a16="http://schemas.microsoft.com/office/drawing/2014/main" id="{D8148607-51BD-3A5D-F2B0-9BDA80EC7FD7}"/>
                  </a:ext>
                </a:extLst>
              </p:cNvPr>
              <p:cNvSpPr>
                <a:spLocks noChangeAspect="1" noChangeArrowheads="1"/>
              </p:cNvSpPr>
              <p:nvPr/>
            </p:nvSpPr>
            <p:spPr bwMode="auto">
              <a:xfrm rot="5400000">
                <a:off x="414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81" name="Rectangle 13">
                <a:extLst>
                  <a:ext uri="{FF2B5EF4-FFF2-40B4-BE49-F238E27FC236}">
                    <a16:creationId xmlns:a16="http://schemas.microsoft.com/office/drawing/2014/main" id="{C29D43F6-EB92-1D12-2E1F-A3E18BB1EEFE}"/>
                  </a:ext>
                </a:extLst>
              </p:cNvPr>
              <p:cNvSpPr>
                <a:spLocks noChangeAspect="1" noChangeArrowheads="1"/>
              </p:cNvSpPr>
              <p:nvPr/>
            </p:nvSpPr>
            <p:spPr bwMode="auto">
              <a:xfrm rot="5400000">
                <a:off x="4166"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82" name="Rectangle 14">
                <a:extLst>
                  <a:ext uri="{FF2B5EF4-FFF2-40B4-BE49-F238E27FC236}">
                    <a16:creationId xmlns:a16="http://schemas.microsoft.com/office/drawing/2014/main" id="{CDC759F9-DB08-88CE-3A7E-0F85FFC95387}"/>
                  </a:ext>
                </a:extLst>
              </p:cNvPr>
              <p:cNvSpPr>
                <a:spLocks noChangeAspect="1" noChangeArrowheads="1"/>
              </p:cNvSpPr>
              <p:nvPr/>
            </p:nvSpPr>
            <p:spPr bwMode="auto">
              <a:xfrm rot="5400000">
                <a:off x="412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83" name="Rectangle 15">
                <a:extLst>
                  <a:ext uri="{FF2B5EF4-FFF2-40B4-BE49-F238E27FC236}">
                    <a16:creationId xmlns:a16="http://schemas.microsoft.com/office/drawing/2014/main" id="{50890C11-A33A-E342-403B-6ED2A734F42A}"/>
                  </a:ext>
                </a:extLst>
              </p:cNvPr>
              <p:cNvSpPr>
                <a:spLocks noChangeAspect="1" noChangeArrowheads="1"/>
              </p:cNvSpPr>
              <p:nvPr/>
            </p:nvSpPr>
            <p:spPr bwMode="auto">
              <a:xfrm rot="5400000">
                <a:off x="4187" y="2640"/>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84" name="Rectangle 16">
                <a:extLst>
                  <a:ext uri="{FF2B5EF4-FFF2-40B4-BE49-F238E27FC236}">
                    <a16:creationId xmlns:a16="http://schemas.microsoft.com/office/drawing/2014/main" id="{58C1402D-924D-3AC5-6CAE-052CF6D801E1}"/>
                  </a:ext>
                </a:extLst>
              </p:cNvPr>
              <p:cNvSpPr>
                <a:spLocks noChangeAspect="1" noChangeArrowheads="1"/>
              </p:cNvSpPr>
              <p:nvPr/>
            </p:nvSpPr>
            <p:spPr bwMode="auto">
              <a:xfrm rot="5400000">
                <a:off x="420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85" name="Rectangle 17">
                <a:extLst>
                  <a:ext uri="{FF2B5EF4-FFF2-40B4-BE49-F238E27FC236}">
                    <a16:creationId xmlns:a16="http://schemas.microsoft.com/office/drawing/2014/main" id="{45BB4160-E105-5D33-0CD4-062BEED5DEFA}"/>
                  </a:ext>
                </a:extLst>
              </p:cNvPr>
              <p:cNvSpPr>
                <a:spLocks noChangeAspect="1" noChangeArrowheads="1"/>
              </p:cNvSpPr>
              <p:nvPr/>
            </p:nvSpPr>
            <p:spPr bwMode="auto">
              <a:xfrm rot="5400000">
                <a:off x="422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86" name="Rectangle 18">
                <a:extLst>
                  <a:ext uri="{FF2B5EF4-FFF2-40B4-BE49-F238E27FC236}">
                    <a16:creationId xmlns:a16="http://schemas.microsoft.com/office/drawing/2014/main" id="{A7034F5C-A358-29D5-01DE-D4EB083CB664}"/>
                  </a:ext>
                </a:extLst>
              </p:cNvPr>
              <p:cNvSpPr>
                <a:spLocks noChangeAspect="1" noChangeArrowheads="1"/>
              </p:cNvSpPr>
              <p:nvPr/>
            </p:nvSpPr>
            <p:spPr bwMode="auto">
              <a:xfrm rot="5400000">
                <a:off x="4106"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87" name="Rectangle 19">
                <a:extLst>
                  <a:ext uri="{FF2B5EF4-FFF2-40B4-BE49-F238E27FC236}">
                    <a16:creationId xmlns:a16="http://schemas.microsoft.com/office/drawing/2014/main" id="{41E5B5BF-D0AA-9BCB-5B6B-E07DB229ECBA}"/>
                  </a:ext>
                </a:extLst>
              </p:cNvPr>
              <p:cNvSpPr>
                <a:spLocks noChangeAspect="1" noChangeArrowheads="1"/>
              </p:cNvSpPr>
              <p:nvPr/>
            </p:nvSpPr>
            <p:spPr bwMode="auto">
              <a:xfrm rot="5400000">
                <a:off x="4008"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88" name="Rectangle 20">
                <a:extLst>
                  <a:ext uri="{FF2B5EF4-FFF2-40B4-BE49-F238E27FC236}">
                    <a16:creationId xmlns:a16="http://schemas.microsoft.com/office/drawing/2014/main" id="{805EFF7B-8654-3ED6-8B87-0D1D62F849EF}"/>
                  </a:ext>
                </a:extLst>
              </p:cNvPr>
              <p:cNvSpPr>
                <a:spLocks noChangeAspect="1" noChangeArrowheads="1"/>
              </p:cNvSpPr>
              <p:nvPr/>
            </p:nvSpPr>
            <p:spPr bwMode="auto">
              <a:xfrm rot="5400000">
                <a:off x="4027"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89" name="Rectangle 21">
                <a:extLst>
                  <a:ext uri="{FF2B5EF4-FFF2-40B4-BE49-F238E27FC236}">
                    <a16:creationId xmlns:a16="http://schemas.microsoft.com/office/drawing/2014/main" id="{6FC977B5-62ED-93ED-0632-129BF9495543}"/>
                  </a:ext>
                </a:extLst>
              </p:cNvPr>
              <p:cNvSpPr>
                <a:spLocks noChangeAspect="1" noChangeArrowheads="1"/>
              </p:cNvSpPr>
              <p:nvPr/>
            </p:nvSpPr>
            <p:spPr bwMode="auto">
              <a:xfrm rot="5400000">
                <a:off x="3988"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90" name="Rectangle 22">
                <a:extLst>
                  <a:ext uri="{FF2B5EF4-FFF2-40B4-BE49-F238E27FC236}">
                    <a16:creationId xmlns:a16="http://schemas.microsoft.com/office/drawing/2014/main" id="{77AFCACE-137D-E749-027C-1CCA8E086CE4}"/>
                  </a:ext>
                </a:extLst>
              </p:cNvPr>
              <p:cNvSpPr>
                <a:spLocks noChangeAspect="1" noChangeArrowheads="1"/>
              </p:cNvSpPr>
              <p:nvPr/>
            </p:nvSpPr>
            <p:spPr bwMode="auto">
              <a:xfrm rot="5400000">
                <a:off x="4048" y="2640"/>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91" name="Rectangle 23">
                <a:extLst>
                  <a:ext uri="{FF2B5EF4-FFF2-40B4-BE49-F238E27FC236}">
                    <a16:creationId xmlns:a16="http://schemas.microsoft.com/office/drawing/2014/main" id="{E0692290-DE04-7785-C225-0841C8CA9CB2}"/>
                  </a:ext>
                </a:extLst>
              </p:cNvPr>
              <p:cNvSpPr>
                <a:spLocks noChangeAspect="1" noChangeArrowheads="1"/>
              </p:cNvSpPr>
              <p:nvPr/>
            </p:nvSpPr>
            <p:spPr bwMode="auto">
              <a:xfrm rot="5400000">
                <a:off x="406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92" name="Rectangle 24">
                <a:extLst>
                  <a:ext uri="{FF2B5EF4-FFF2-40B4-BE49-F238E27FC236}">
                    <a16:creationId xmlns:a16="http://schemas.microsoft.com/office/drawing/2014/main" id="{CD1F26E7-39FA-E5FE-7371-57C5D90A220A}"/>
                  </a:ext>
                </a:extLst>
              </p:cNvPr>
              <p:cNvSpPr>
                <a:spLocks noChangeAspect="1" noChangeArrowheads="1"/>
              </p:cNvSpPr>
              <p:nvPr/>
            </p:nvSpPr>
            <p:spPr bwMode="auto">
              <a:xfrm rot="5400000">
                <a:off x="4086"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93" name="Rectangle 25">
                <a:extLst>
                  <a:ext uri="{FF2B5EF4-FFF2-40B4-BE49-F238E27FC236}">
                    <a16:creationId xmlns:a16="http://schemas.microsoft.com/office/drawing/2014/main" id="{BB4E1B23-A912-C777-33DD-55780072520F}"/>
                  </a:ext>
                </a:extLst>
              </p:cNvPr>
              <p:cNvSpPr>
                <a:spLocks noChangeAspect="1" noChangeArrowheads="1"/>
              </p:cNvSpPr>
              <p:nvPr/>
            </p:nvSpPr>
            <p:spPr bwMode="auto">
              <a:xfrm rot="5400000">
                <a:off x="396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94" name="Rectangle 26">
                <a:extLst>
                  <a:ext uri="{FF2B5EF4-FFF2-40B4-BE49-F238E27FC236}">
                    <a16:creationId xmlns:a16="http://schemas.microsoft.com/office/drawing/2014/main" id="{5C86A875-65D9-E1D1-732C-E229A9CB5431}"/>
                  </a:ext>
                </a:extLst>
              </p:cNvPr>
              <p:cNvSpPr>
                <a:spLocks noChangeAspect="1" noChangeArrowheads="1"/>
              </p:cNvSpPr>
              <p:nvPr/>
            </p:nvSpPr>
            <p:spPr bwMode="auto">
              <a:xfrm rot="5400000">
                <a:off x="386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95" name="Rectangle 27">
                <a:extLst>
                  <a:ext uri="{FF2B5EF4-FFF2-40B4-BE49-F238E27FC236}">
                    <a16:creationId xmlns:a16="http://schemas.microsoft.com/office/drawing/2014/main" id="{ECF55176-F24C-CFAC-235E-B479F0414289}"/>
                  </a:ext>
                </a:extLst>
              </p:cNvPr>
              <p:cNvSpPr>
                <a:spLocks noChangeAspect="1" noChangeArrowheads="1"/>
              </p:cNvSpPr>
              <p:nvPr/>
            </p:nvSpPr>
            <p:spPr bwMode="auto">
              <a:xfrm rot="5400000">
                <a:off x="3886"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96" name="Rectangle 28">
                <a:extLst>
                  <a:ext uri="{FF2B5EF4-FFF2-40B4-BE49-F238E27FC236}">
                    <a16:creationId xmlns:a16="http://schemas.microsoft.com/office/drawing/2014/main" id="{93CF77C6-395F-547A-1640-0743C5ADB23C}"/>
                  </a:ext>
                </a:extLst>
              </p:cNvPr>
              <p:cNvSpPr>
                <a:spLocks noChangeAspect="1" noChangeArrowheads="1"/>
              </p:cNvSpPr>
              <p:nvPr/>
            </p:nvSpPr>
            <p:spPr bwMode="auto">
              <a:xfrm rot="5400000">
                <a:off x="384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97" name="Rectangle 29">
                <a:extLst>
                  <a:ext uri="{FF2B5EF4-FFF2-40B4-BE49-F238E27FC236}">
                    <a16:creationId xmlns:a16="http://schemas.microsoft.com/office/drawing/2014/main" id="{687F071D-F6AB-78FA-4BC6-9AA40E7DB62C}"/>
                  </a:ext>
                </a:extLst>
              </p:cNvPr>
              <p:cNvSpPr>
                <a:spLocks noChangeAspect="1" noChangeArrowheads="1"/>
              </p:cNvSpPr>
              <p:nvPr/>
            </p:nvSpPr>
            <p:spPr bwMode="auto">
              <a:xfrm rot="5400000">
                <a:off x="3907" y="2640"/>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98" name="Rectangle 30">
                <a:extLst>
                  <a:ext uri="{FF2B5EF4-FFF2-40B4-BE49-F238E27FC236}">
                    <a16:creationId xmlns:a16="http://schemas.microsoft.com/office/drawing/2014/main" id="{F30E0D60-AC46-70BD-6676-135E4A6F0528}"/>
                  </a:ext>
                </a:extLst>
              </p:cNvPr>
              <p:cNvSpPr>
                <a:spLocks noChangeAspect="1" noChangeArrowheads="1"/>
              </p:cNvSpPr>
              <p:nvPr/>
            </p:nvSpPr>
            <p:spPr bwMode="auto">
              <a:xfrm rot="5400000">
                <a:off x="392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599" name="Rectangle 31">
                <a:extLst>
                  <a:ext uri="{FF2B5EF4-FFF2-40B4-BE49-F238E27FC236}">
                    <a16:creationId xmlns:a16="http://schemas.microsoft.com/office/drawing/2014/main" id="{357E3037-A201-5FF4-FB47-609ED177C1DE}"/>
                  </a:ext>
                </a:extLst>
              </p:cNvPr>
              <p:cNvSpPr>
                <a:spLocks noChangeAspect="1" noChangeArrowheads="1"/>
              </p:cNvSpPr>
              <p:nvPr/>
            </p:nvSpPr>
            <p:spPr bwMode="auto">
              <a:xfrm rot="5400000">
                <a:off x="394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00" name="Line 32">
                <a:extLst>
                  <a:ext uri="{FF2B5EF4-FFF2-40B4-BE49-F238E27FC236}">
                    <a16:creationId xmlns:a16="http://schemas.microsoft.com/office/drawing/2014/main" id="{BEDDAB57-7DED-2C62-F73C-86751921D9E5}"/>
                  </a:ext>
                </a:extLst>
              </p:cNvPr>
              <p:cNvSpPr>
                <a:spLocks noChangeAspect="1" noChangeShapeType="1"/>
              </p:cNvSpPr>
              <p:nvPr/>
            </p:nvSpPr>
            <p:spPr bwMode="auto">
              <a:xfrm rot="5400000">
                <a:off x="4860" y="1861"/>
                <a:ext cx="0" cy="419"/>
              </a:xfrm>
              <a:prstGeom prst="line">
                <a:avLst/>
              </a:prstGeom>
              <a:noFill/>
              <a:ln w="190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01" name="Line 33">
                <a:extLst>
                  <a:ext uri="{FF2B5EF4-FFF2-40B4-BE49-F238E27FC236}">
                    <a16:creationId xmlns:a16="http://schemas.microsoft.com/office/drawing/2014/main" id="{FEFC0FF8-19AB-9284-38B6-3F1CD76C1958}"/>
                  </a:ext>
                </a:extLst>
              </p:cNvPr>
              <p:cNvSpPr>
                <a:spLocks noChangeAspect="1" noChangeShapeType="1"/>
              </p:cNvSpPr>
              <p:nvPr/>
            </p:nvSpPr>
            <p:spPr bwMode="auto">
              <a:xfrm rot="5400000" flipH="1">
                <a:off x="4859" y="3002"/>
                <a:ext cx="1" cy="419"/>
              </a:xfrm>
              <a:prstGeom prst="line">
                <a:avLst/>
              </a:prstGeom>
              <a:noFill/>
              <a:ln w="190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02" name="Line 34">
                <a:extLst>
                  <a:ext uri="{FF2B5EF4-FFF2-40B4-BE49-F238E27FC236}">
                    <a16:creationId xmlns:a16="http://schemas.microsoft.com/office/drawing/2014/main" id="{670DF2FD-C483-263A-4CF4-04DB18F70504}"/>
                  </a:ext>
                </a:extLst>
              </p:cNvPr>
              <p:cNvSpPr>
                <a:spLocks noChangeAspect="1" noChangeShapeType="1"/>
              </p:cNvSpPr>
              <p:nvPr/>
            </p:nvSpPr>
            <p:spPr bwMode="auto">
              <a:xfrm rot="5400000">
                <a:off x="4863" y="2429"/>
                <a:ext cx="0" cy="424"/>
              </a:xfrm>
              <a:prstGeom prst="line">
                <a:avLst/>
              </a:prstGeom>
              <a:noFill/>
              <a:ln w="190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grpSp>
        <p:sp>
          <p:nvSpPr>
            <p:cNvPr id="1133603" name="Text Box 35">
              <a:extLst>
                <a:ext uri="{FF2B5EF4-FFF2-40B4-BE49-F238E27FC236}">
                  <a16:creationId xmlns:a16="http://schemas.microsoft.com/office/drawing/2014/main" id="{EE3E651F-EC16-F4A1-16A5-927983ACD6CD}"/>
                </a:ext>
              </a:extLst>
            </p:cNvPr>
            <p:cNvSpPr txBox="1">
              <a:spLocks noChangeArrowheads="1"/>
            </p:cNvSpPr>
            <p:nvPr/>
          </p:nvSpPr>
          <p:spPr bwMode="auto">
            <a:xfrm>
              <a:off x="4424" y="3666"/>
              <a:ext cx="820" cy="40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sz="1200" b="1"/>
                <a:t>FULLY</a:t>
              </a:r>
            </a:p>
            <a:p>
              <a:pPr>
                <a:spcBef>
                  <a:spcPct val="0"/>
                </a:spcBef>
              </a:pPr>
              <a:r>
                <a:rPr lang="en-GB" altLang="en-US" sz="1200" b="1"/>
                <a:t>COMBUSTIBLE</a:t>
              </a:r>
            </a:p>
            <a:p>
              <a:pPr>
                <a:spcBef>
                  <a:spcPct val="0"/>
                </a:spcBef>
              </a:pPr>
              <a:r>
                <a:rPr lang="en-GB" altLang="en-US" sz="1200" b="1"/>
                <a:t>CASE</a:t>
              </a:r>
            </a:p>
          </p:txBody>
        </p:sp>
      </p:grpSp>
      <p:grpSp>
        <p:nvGrpSpPr>
          <p:cNvPr id="1133697" name="Group 129">
            <a:extLst>
              <a:ext uri="{FF2B5EF4-FFF2-40B4-BE49-F238E27FC236}">
                <a16:creationId xmlns:a16="http://schemas.microsoft.com/office/drawing/2014/main" id="{E42682FB-4BCB-FED4-B18C-BAABE5EBC3C4}"/>
              </a:ext>
            </a:extLst>
          </p:cNvPr>
          <p:cNvGrpSpPr>
            <a:grpSpLocks/>
          </p:cNvGrpSpPr>
          <p:nvPr/>
        </p:nvGrpSpPr>
        <p:grpSpPr bwMode="auto">
          <a:xfrm>
            <a:off x="2205039" y="2178050"/>
            <a:ext cx="1089025" cy="4292600"/>
            <a:chOff x="429" y="1372"/>
            <a:chExt cx="686" cy="2704"/>
          </a:xfrm>
        </p:grpSpPr>
        <p:sp>
          <p:nvSpPr>
            <p:cNvPr id="1133605" name="Text Box 37">
              <a:extLst>
                <a:ext uri="{FF2B5EF4-FFF2-40B4-BE49-F238E27FC236}">
                  <a16:creationId xmlns:a16="http://schemas.microsoft.com/office/drawing/2014/main" id="{2D0C846E-F8AA-0449-0176-8CF26C29410C}"/>
                </a:ext>
              </a:extLst>
            </p:cNvPr>
            <p:cNvSpPr txBox="1">
              <a:spLocks noChangeArrowheads="1"/>
            </p:cNvSpPr>
            <p:nvPr/>
          </p:nvSpPr>
          <p:spPr bwMode="auto">
            <a:xfrm>
              <a:off x="429" y="3673"/>
              <a:ext cx="686" cy="40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sz="1200" b="1"/>
                <a:t>BRASS</a:t>
              </a:r>
            </a:p>
            <a:p>
              <a:pPr>
                <a:spcBef>
                  <a:spcPct val="0"/>
                </a:spcBef>
              </a:pPr>
              <a:r>
                <a:rPr lang="en-GB" altLang="en-US" sz="1200" b="1"/>
                <a:t>CARTRIDGE</a:t>
              </a:r>
            </a:p>
            <a:p>
              <a:pPr>
                <a:spcBef>
                  <a:spcPct val="0"/>
                </a:spcBef>
              </a:pPr>
              <a:r>
                <a:rPr lang="en-GB" altLang="en-US" sz="1200" b="1"/>
                <a:t>CASE</a:t>
              </a:r>
            </a:p>
          </p:txBody>
        </p:sp>
        <p:grpSp>
          <p:nvGrpSpPr>
            <p:cNvPr id="1133696" name="Group 128">
              <a:extLst>
                <a:ext uri="{FF2B5EF4-FFF2-40B4-BE49-F238E27FC236}">
                  <a16:creationId xmlns:a16="http://schemas.microsoft.com/office/drawing/2014/main" id="{6227F9B0-98CE-414D-BB54-52EDED263A2C}"/>
                </a:ext>
              </a:extLst>
            </p:cNvPr>
            <p:cNvGrpSpPr>
              <a:grpSpLocks/>
            </p:cNvGrpSpPr>
            <p:nvPr/>
          </p:nvGrpSpPr>
          <p:grpSpPr bwMode="auto">
            <a:xfrm>
              <a:off x="501" y="1372"/>
              <a:ext cx="560" cy="2239"/>
              <a:chOff x="501" y="1372"/>
              <a:chExt cx="560" cy="2239"/>
            </a:xfrm>
          </p:grpSpPr>
          <p:grpSp>
            <p:nvGrpSpPr>
              <p:cNvPr id="1133606" name="Group 38">
                <a:extLst>
                  <a:ext uri="{FF2B5EF4-FFF2-40B4-BE49-F238E27FC236}">
                    <a16:creationId xmlns:a16="http://schemas.microsoft.com/office/drawing/2014/main" id="{0DEEFE6D-4B31-4EEA-A402-3EDC6DA61CBE}"/>
                  </a:ext>
                </a:extLst>
              </p:cNvPr>
              <p:cNvGrpSpPr>
                <a:grpSpLocks/>
              </p:cNvGrpSpPr>
              <p:nvPr/>
            </p:nvGrpSpPr>
            <p:grpSpPr bwMode="auto">
              <a:xfrm rot="5400000">
                <a:off x="-339" y="2212"/>
                <a:ext cx="2239" cy="560"/>
                <a:chOff x="2214" y="1408"/>
                <a:chExt cx="2239" cy="560"/>
              </a:xfrm>
            </p:grpSpPr>
            <p:sp>
              <p:nvSpPr>
                <p:cNvPr id="1133607" name="Freeform 39">
                  <a:extLst>
                    <a:ext uri="{FF2B5EF4-FFF2-40B4-BE49-F238E27FC236}">
                      <a16:creationId xmlns:a16="http://schemas.microsoft.com/office/drawing/2014/main" id="{470D8FE8-2C7C-9781-C186-6AD25AFE4546}"/>
                    </a:ext>
                  </a:extLst>
                </p:cNvPr>
                <p:cNvSpPr>
                  <a:spLocks/>
                </p:cNvSpPr>
                <p:nvPr/>
              </p:nvSpPr>
              <p:spPr bwMode="auto">
                <a:xfrm>
                  <a:off x="2214" y="1473"/>
                  <a:ext cx="2187" cy="427"/>
                </a:xfrm>
                <a:custGeom>
                  <a:avLst/>
                  <a:gdLst>
                    <a:gd name="T0" fmla="*/ 0 w 2187"/>
                    <a:gd name="T1" fmla="*/ 55 h 427"/>
                    <a:gd name="T2" fmla="*/ 209 w 2187"/>
                    <a:gd name="T3" fmla="*/ 53 h 427"/>
                    <a:gd name="T4" fmla="*/ 396 w 2187"/>
                    <a:gd name="T5" fmla="*/ 29 h 427"/>
                    <a:gd name="T6" fmla="*/ 2182 w 2187"/>
                    <a:gd name="T7" fmla="*/ 0 h 427"/>
                    <a:gd name="T8" fmla="*/ 2187 w 2187"/>
                    <a:gd name="T9" fmla="*/ 427 h 427"/>
                    <a:gd name="T10" fmla="*/ 387 w 2187"/>
                    <a:gd name="T11" fmla="*/ 401 h 427"/>
                    <a:gd name="T12" fmla="*/ 195 w 2187"/>
                    <a:gd name="T13" fmla="*/ 379 h 427"/>
                    <a:gd name="T14" fmla="*/ 0 w 2187"/>
                    <a:gd name="T15" fmla="*/ 374 h 427"/>
                    <a:gd name="T16" fmla="*/ 0 w 2187"/>
                    <a:gd name="T17" fmla="*/ 55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pattFill prst="lgConfetti">
                  <a:fgClr>
                    <a:schemeClr val="tx1"/>
                  </a:fgClr>
                  <a:bgClr>
                    <a:srgbClr val="000000"/>
                  </a:bgClr>
                </a:patt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grpSp>
              <p:nvGrpSpPr>
                <p:cNvPr id="1133608" name="Group 40">
                  <a:extLst>
                    <a:ext uri="{FF2B5EF4-FFF2-40B4-BE49-F238E27FC236}">
                      <a16:creationId xmlns:a16="http://schemas.microsoft.com/office/drawing/2014/main" id="{AC18DFA0-0F3D-B99B-E618-2DDCAEF49C81}"/>
                    </a:ext>
                  </a:extLst>
                </p:cNvPr>
                <p:cNvGrpSpPr>
                  <a:grpSpLocks noChangeAspect="1"/>
                </p:cNvGrpSpPr>
                <p:nvPr/>
              </p:nvGrpSpPr>
              <p:grpSpPr bwMode="auto">
                <a:xfrm>
                  <a:off x="2214" y="1408"/>
                  <a:ext cx="2239" cy="560"/>
                  <a:chOff x="3721" y="2861"/>
                  <a:chExt cx="1519" cy="380"/>
                </a:xfrm>
              </p:grpSpPr>
              <p:sp>
                <p:nvSpPr>
                  <p:cNvPr id="1133609" name="Freeform 41">
                    <a:extLst>
                      <a:ext uri="{FF2B5EF4-FFF2-40B4-BE49-F238E27FC236}">
                        <a16:creationId xmlns:a16="http://schemas.microsoft.com/office/drawing/2014/main" id="{00161077-7953-CDA3-2A43-1C00648F1CB2}"/>
                      </a:ext>
                    </a:extLst>
                  </p:cNvPr>
                  <p:cNvSpPr>
                    <a:spLocks noChangeAspect="1"/>
                  </p:cNvSpPr>
                  <p:nvPr/>
                </p:nvSpPr>
                <p:spPr bwMode="auto">
                  <a:xfrm>
                    <a:off x="3721" y="2861"/>
                    <a:ext cx="1519" cy="158"/>
                  </a:xfrm>
                  <a:custGeom>
                    <a:avLst/>
                    <a:gdLst>
                      <a:gd name="T0" fmla="*/ 8912 w 9115"/>
                      <a:gd name="T1" fmla="*/ 197 h 949"/>
                      <a:gd name="T2" fmla="*/ 1578 w 9115"/>
                      <a:gd name="T3" fmla="*/ 335 h 949"/>
                      <a:gd name="T4" fmla="*/ 789 w 9115"/>
                      <a:gd name="T5" fmla="*/ 435 h 949"/>
                      <a:gd name="T6" fmla="*/ 0 w 9115"/>
                      <a:gd name="T7" fmla="*/ 435 h 949"/>
                      <a:gd name="T8" fmla="*/ 0 w 9115"/>
                      <a:gd name="T9" fmla="*/ 537 h 949"/>
                      <a:gd name="T10" fmla="*/ 789 w 9115"/>
                      <a:gd name="T11" fmla="*/ 537 h 949"/>
                      <a:gd name="T12" fmla="*/ 1578 w 9115"/>
                      <a:gd name="T13" fmla="*/ 435 h 949"/>
                      <a:gd name="T14" fmla="*/ 7495 w 9115"/>
                      <a:gd name="T15" fmla="*/ 335 h 949"/>
                      <a:gd name="T16" fmla="*/ 7497 w 9115"/>
                      <a:gd name="T17" fmla="*/ 335 h 949"/>
                      <a:gd name="T18" fmla="*/ 8532 w 9115"/>
                      <a:gd name="T19" fmla="*/ 341 h 949"/>
                      <a:gd name="T20" fmla="*/ 8530 w 9115"/>
                      <a:gd name="T21" fmla="*/ 340 h 949"/>
                      <a:gd name="T22" fmla="*/ 8554 w 9115"/>
                      <a:gd name="T23" fmla="*/ 340 h 949"/>
                      <a:gd name="T24" fmla="*/ 8578 w 9115"/>
                      <a:gd name="T25" fmla="*/ 342 h 949"/>
                      <a:gd name="T26" fmla="*/ 8621 w 9115"/>
                      <a:gd name="T27" fmla="*/ 352 h 949"/>
                      <a:gd name="T28" fmla="*/ 8688 w 9115"/>
                      <a:gd name="T29" fmla="*/ 396 h 949"/>
                      <a:gd name="T30" fmla="*/ 8731 w 9115"/>
                      <a:gd name="T31" fmla="*/ 460 h 949"/>
                      <a:gd name="T32" fmla="*/ 8749 w 9115"/>
                      <a:gd name="T33" fmla="*/ 537 h 949"/>
                      <a:gd name="T34" fmla="*/ 8749 w 9115"/>
                      <a:gd name="T35" fmla="*/ 555 h 949"/>
                      <a:gd name="T36" fmla="*/ 8748 w 9115"/>
                      <a:gd name="T37" fmla="*/ 574 h 949"/>
                      <a:gd name="T38" fmla="*/ 8742 w 9115"/>
                      <a:gd name="T39" fmla="*/ 613 h 949"/>
                      <a:gd name="T40" fmla="*/ 8706 w 9115"/>
                      <a:gd name="T41" fmla="*/ 682 h 949"/>
                      <a:gd name="T42" fmla="*/ 8645 w 9115"/>
                      <a:gd name="T43" fmla="*/ 733 h 949"/>
                      <a:gd name="T44" fmla="*/ 8553 w 9115"/>
                      <a:gd name="T45" fmla="*/ 758 h 949"/>
                      <a:gd name="T46" fmla="*/ 8545 w 9115"/>
                      <a:gd name="T47" fmla="*/ 759 h 949"/>
                      <a:gd name="T48" fmla="*/ 8545 w 9115"/>
                      <a:gd name="T49" fmla="*/ 949 h 949"/>
                      <a:gd name="T50" fmla="*/ 9115 w 9115"/>
                      <a:gd name="T51" fmla="*/ 949 h 949"/>
                      <a:gd name="T52" fmla="*/ 9115 w 9115"/>
                      <a:gd name="T53" fmla="*/ 0 h 949"/>
                      <a:gd name="T54" fmla="*/ 8925 w 9115"/>
                      <a:gd name="T55" fmla="*/ 0 h 949"/>
                      <a:gd name="T56" fmla="*/ 8925 w 9115"/>
                      <a:gd name="T57" fmla="*/ 189 h 949"/>
                      <a:gd name="T58" fmla="*/ 8912 w 9115"/>
                      <a:gd name="T59" fmla="*/ 197 h 9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endParaRPr lang="en-GB" sz="1200"/>
                  </a:p>
                </p:txBody>
              </p:sp>
              <p:sp>
                <p:nvSpPr>
                  <p:cNvPr id="1133610" name="Freeform 42">
                    <a:extLst>
                      <a:ext uri="{FF2B5EF4-FFF2-40B4-BE49-F238E27FC236}">
                        <a16:creationId xmlns:a16="http://schemas.microsoft.com/office/drawing/2014/main" id="{579A0123-CED7-14B3-ED9A-50FA820ACC7B}"/>
                      </a:ext>
                    </a:extLst>
                  </p:cNvPr>
                  <p:cNvSpPr>
                    <a:spLocks noChangeAspect="1"/>
                  </p:cNvSpPr>
                  <p:nvPr/>
                </p:nvSpPr>
                <p:spPr bwMode="auto">
                  <a:xfrm>
                    <a:off x="3721" y="3083"/>
                    <a:ext cx="1519" cy="158"/>
                  </a:xfrm>
                  <a:custGeom>
                    <a:avLst/>
                    <a:gdLst>
                      <a:gd name="T0" fmla="*/ 8912 w 9116"/>
                      <a:gd name="T1" fmla="*/ 756 h 951"/>
                      <a:gd name="T2" fmla="*/ 1578 w 9116"/>
                      <a:gd name="T3" fmla="*/ 618 h 951"/>
                      <a:gd name="T4" fmla="*/ 789 w 9116"/>
                      <a:gd name="T5" fmla="*/ 517 h 951"/>
                      <a:gd name="T6" fmla="*/ 0 w 9116"/>
                      <a:gd name="T7" fmla="*/ 517 h 951"/>
                      <a:gd name="T8" fmla="*/ 0 w 9116"/>
                      <a:gd name="T9" fmla="*/ 417 h 951"/>
                      <a:gd name="T10" fmla="*/ 789 w 9116"/>
                      <a:gd name="T11" fmla="*/ 417 h 951"/>
                      <a:gd name="T12" fmla="*/ 1578 w 9116"/>
                      <a:gd name="T13" fmla="*/ 517 h 951"/>
                      <a:gd name="T14" fmla="*/ 7495 w 9116"/>
                      <a:gd name="T15" fmla="*/ 618 h 951"/>
                      <a:gd name="T16" fmla="*/ 7495 w 9116"/>
                      <a:gd name="T17" fmla="*/ 615 h 951"/>
                      <a:gd name="T18" fmla="*/ 8526 w 9116"/>
                      <a:gd name="T19" fmla="*/ 611 h 951"/>
                      <a:gd name="T20" fmla="*/ 8522 w 9116"/>
                      <a:gd name="T21" fmla="*/ 610 h 951"/>
                      <a:gd name="T22" fmla="*/ 8570 w 9116"/>
                      <a:gd name="T23" fmla="*/ 608 h 951"/>
                      <a:gd name="T24" fmla="*/ 8612 w 9116"/>
                      <a:gd name="T25" fmla="*/ 598 h 951"/>
                      <a:gd name="T26" fmla="*/ 8680 w 9116"/>
                      <a:gd name="T27" fmla="*/ 555 h 951"/>
                      <a:gd name="T28" fmla="*/ 8723 w 9116"/>
                      <a:gd name="T29" fmla="*/ 490 h 951"/>
                      <a:gd name="T30" fmla="*/ 8741 w 9116"/>
                      <a:gd name="T31" fmla="*/ 413 h 951"/>
                      <a:gd name="T32" fmla="*/ 8741 w 9116"/>
                      <a:gd name="T33" fmla="*/ 395 h 951"/>
                      <a:gd name="T34" fmla="*/ 8740 w 9116"/>
                      <a:gd name="T35" fmla="*/ 376 h 951"/>
                      <a:gd name="T36" fmla="*/ 8734 w 9116"/>
                      <a:gd name="T37" fmla="*/ 337 h 951"/>
                      <a:gd name="T38" fmla="*/ 8698 w 9116"/>
                      <a:gd name="T39" fmla="*/ 268 h 951"/>
                      <a:gd name="T40" fmla="*/ 8637 w 9116"/>
                      <a:gd name="T41" fmla="*/ 217 h 951"/>
                      <a:gd name="T42" fmla="*/ 8545 w 9116"/>
                      <a:gd name="T43" fmla="*/ 192 h 951"/>
                      <a:gd name="T44" fmla="*/ 8546 w 9116"/>
                      <a:gd name="T45" fmla="*/ 190 h 951"/>
                      <a:gd name="T46" fmla="*/ 8546 w 9116"/>
                      <a:gd name="T47" fmla="*/ 0 h 951"/>
                      <a:gd name="T48" fmla="*/ 8546 w 9116"/>
                      <a:gd name="T49" fmla="*/ 1 h 951"/>
                      <a:gd name="T50" fmla="*/ 9116 w 9116"/>
                      <a:gd name="T51" fmla="*/ 1 h 951"/>
                      <a:gd name="T52" fmla="*/ 9116 w 9116"/>
                      <a:gd name="T53" fmla="*/ 951 h 951"/>
                      <a:gd name="T54" fmla="*/ 8926 w 9116"/>
                      <a:gd name="T55" fmla="*/ 951 h 951"/>
                      <a:gd name="T56" fmla="*/ 8926 w 9116"/>
                      <a:gd name="T57" fmla="*/ 761 h 951"/>
                      <a:gd name="T58" fmla="*/ 8912 w 9116"/>
                      <a:gd name="T59" fmla="*/ 756 h 9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endParaRPr lang="en-GB" sz="1200"/>
                  </a:p>
                </p:txBody>
              </p:sp>
            </p:grpSp>
          </p:grpSp>
          <p:grpSp>
            <p:nvGrpSpPr>
              <p:cNvPr id="1133611" name="Group 43">
                <a:extLst>
                  <a:ext uri="{FF2B5EF4-FFF2-40B4-BE49-F238E27FC236}">
                    <a16:creationId xmlns:a16="http://schemas.microsoft.com/office/drawing/2014/main" id="{EE00BE0A-B845-6DD1-2BD4-C1D5FF4D14EF}"/>
                  </a:ext>
                </a:extLst>
              </p:cNvPr>
              <p:cNvGrpSpPr>
                <a:grpSpLocks/>
              </p:cNvGrpSpPr>
              <p:nvPr/>
            </p:nvGrpSpPr>
            <p:grpSpPr bwMode="auto">
              <a:xfrm>
                <a:off x="718" y="2212"/>
                <a:ext cx="129" cy="1395"/>
                <a:chOff x="2760" y="2542"/>
                <a:chExt cx="129" cy="1395"/>
              </a:xfrm>
            </p:grpSpPr>
            <p:sp>
              <p:nvSpPr>
                <p:cNvPr id="1133612" name="AutoShape 44">
                  <a:extLst>
                    <a:ext uri="{FF2B5EF4-FFF2-40B4-BE49-F238E27FC236}">
                      <a16:creationId xmlns:a16="http://schemas.microsoft.com/office/drawing/2014/main" id="{E06D3B2F-98AB-53E3-42DF-56D966399F95}"/>
                    </a:ext>
                  </a:extLst>
                </p:cNvPr>
                <p:cNvSpPr>
                  <a:spLocks noChangeArrowheads="1"/>
                </p:cNvSpPr>
                <p:nvPr/>
              </p:nvSpPr>
              <p:spPr bwMode="auto">
                <a:xfrm rot="5400000">
                  <a:off x="2138" y="3182"/>
                  <a:ext cx="1377" cy="98"/>
                </a:xfrm>
                <a:prstGeom prst="roundRect">
                  <a:avLst>
                    <a:gd name="adj" fmla="val 50000"/>
                  </a:avLst>
                </a:prstGeom>
                <a:gradFill rotWithShape="0">
                  <a:gsLst>
                    <a:gs pos="0">
                      <a:srgbClr val="CC9900">
                        <a:gamma/>
                        <a:shade val="46275"/>
                        <a:invGamma/>
                      </a:srgbClr>
                    </a:gs>
                    <a:gs pos="50000">
                      <a:srgbClr val="CC9900"/>
                    </a:gs>
                    <a:gs pos="100000">
                      <a:srgbClr val="CC9900">
                        <a:gamma/>
                        <a:shade val="46275"/>
                        <a:invGamma/>
                      </a:srgbClr>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sp>
              <p:nvSpPr>
                <p:cNvPr id="1133613" name="Freeform 45">
                  <a:extLst>
                    <a:ext uri="{FF2B5EF4-FFF2-40B4-BE49-F238E27FC236}">
                      <a16:creationId xmlns:a16="http://schemas.microsoft.com/office/drawing/2014/main" id="{AA1310BE-E3E5-2BFC-0F4C-AD08EBD5B4B8}"/>
                    </a:ext>
                  </a:extLst>
                </p:cNvPr>
                <p:cNvSpPr>
                  <a:spLocks noChangeAspect="1"/>
                </p:cNvSpPr>
                <p:nvPr/>
              </p:nvSpPr>
              <p:spPr bwMode="auto">
                <a:xfrm rot="5400000">
                  <a:off x="2769" y="3817"/>
                  <a:ext cx="111" cy="129"/>
                </a:xfrm>
                <a:custGeom>
                  <a:avLst/>
                  <a:gdLst>
                    <a:gd name="T0" fmla="*/ 0 w 1329"/>
                    <a:gd name="T1" fmla="*/ 380 h 1520"/>
                    <a:gd name="T2" fmla="*/ 570 w 1329"/>
                    <a:gd name="T3" fmla="*/ 380 h 1520"/>
                    <a:gd name="T4" fmla="*/ 570 w 1329"/>
                    <a:gd name="T5" fmla="*/ 190 h 1520"/>
                    <a:gd name="T6" fmla="*/ 1139 w 1329"/>
                    <a:gd name="T7" fmla="*/ 190 h 1520"/>
                    <a:gd name="T8" fmla="*/ 1139 w 1329"/>
                    <a:gd name="T9" fmla="*/ 0 h 1520"/>
                    <a:gd name="T10" fmla="*/ 1329 w 1329"/>
                    <a:gd name="T11" fmla="*/ 0 h 1520"/>
                    <a:gd name="T12" fmla="*/ 1329 w 1329"/>
                    <a:gd name="T13" fmla="*/ 1520 h 1520"/>
                    <a:gd name="T14" fmla="*/ 1139 w 1329"/>
                    <a:gd name="T15" fmla="*/ 1520 h 1520"/>
                    <a:gd name="T16" fmla="*/ 1139 w 1329"/>
                    <a:gd name="T17" fmla="*/ 1330 h 1520"/>
                    <a:gd name="T18" fmla="*/ 570 w 1329"/>
                    <a:gd name="T19" fmla="*/ 1330 h 1520"/>
                    <a:gd name="T20" fmla="*/ 570 w 1329"/>
                    <a:gd name="T21" fmla="*/ 1140 h 1520"/>
                    <a:gd name="T22" fmla="*/ 0 w 1329"/>
                    <a:gd name="T23" fmla="*/ 1140 h 1520"/>
                    <a:gd name="T24" fmla="*/ 0 w 1329"/>
                    <a:gd name="T25" fmla="*/ 380 h 15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GB" sz="1200"/>
                </a:p>
              </p:txBody>
            </p:sp>
            <p:sp>
              <p:nvSpPr>
                <p:cNvPr id="1133614" name="Rectangle 46">
                  <a:extLst>
                    <a:ext uri="{FF2B5EF4-FFF2-40B4-BE49-F238E27FC236}">
                      <a16:creationId xmlns:a16="http://schemas.microsoft.com/office/drawing/2014/main" id="{0828104D-0E22-72F6-9E7E-547BF6107223}"/>
                    </a:ext>
                  </a:extLst>
                </p:cNvPr>
                <p:cNvSpPr>
                  <a:spLocks noChangeAspect="1" noChangeArrowheads="1"/>
                </p:cNvSpPr>
                <p:nvPr/>
              </p:nvSpPr>
              <p:spPr bwMode="auto">
                <a:xfrm rot="5400000">
                  <a:off x="2771" y="3866"/>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p>
                  <a:endParaRPr lang="en-GB" sz="1200"/>
                </a:p>
              </p:txBody>
            </p:sp>
            <p:sp>
              <p:nvSpPr>
                <p:cNvPr id="1133615" name="Rectangle 47">
                  <a:extLst>
                    <a:ext uri="{FF2B5EF4-FFF2-40B4-BE49-F238E27FC236}">
                      <a16:creationId xmlns:a16="http://schemas.microsoft.com/office/drawing/2014/main" id="{C8A7882D-330C-DF3C-106B-D0D52DAF032E}"/>
                    </a:ext>
                  </a:extLst>
                </p:cNvPr>
                <p:cNvSpPr>
                  <a:spLocks noChangeAspect="1" noChangeArrowheads="1"/>
                </p:cNvSpPr>
                <p:nvPr/>
              </p:nvSpPr>
              <p:spPr bwMode="auto">
                <a:xfrm rot="5400000">
                  <a:off x="2810" y="3874"/>
                  <a:ext cx="31" cy="31"/>
                </a:xfrm>
                <a:prstGeom prst="rect">
                  <a:avLst/>
                </a:prstGeom>
                <a:solidFill>
                  <a:srgbClr val="000000"/>
                </a:solidFill>
                <a:ln w="6350">
                  <a:solidFill>
                    <a:srgbClr val="000000"/>
                  </a:solidFill>
                  <a:miter lim="800000"/>
                  <a:headEnd/>
                  <a:tailEnd/>
                </a:ln>
              </p:spPr>
              <p:txBody>
                <a:bodyPr/>
                <a:lstStyle/>
                <a:p>
                  <a:endParaRPr lang="en-GB" sz="1200"/>
                </a:p>
              </p:txBody>
            </p:sp>
            <p:sp>
              <p:nvSpPr>
                <p:cNvPr id="1133616" name="Oval 48">
                  <a:extLst>
                    <a:ext uri="{FF2B5EF4-FFF2-40B4-BE49-F238E27FC236}">
                      <a16:creationId xmlns:a16="http://schemas.microsoft.com/office/drawing/2014/main" id="{496CF179-E4C3-2897-594F-B8B84D520CE2}"/>
                    </a:ext>
                  </a:extLst>
                </p:cNvPr>
                <p:cNvSpPr>
                  <a:spLocks noChangeArrowheads="1"/>
                </p:cNvSpPr>
                <p:nvPr/>
              </p:nvSpPr>
              <p:spPr bwMode="auto">
                <a:xfrm>
                  <a:off x="2801" y="2784"/>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17" name="Oval 49">
                  <a:extLst>
                    <a:ext uri="{FF2B5EF4-FFF2-40B4-BE49-F238E27FC236}">
                      <a16:creationId xmlns:a16="http://schemas.microsoft.com/office/drawing/2014/main" id="{02B62A7A-44DB-66E6-2776-737A91DE0F69}"/>
                    </a:ext>
                  </a:extLst>
                </p:cNvPr>
                <p:cNvSpPr>
                  <a:spLocks noChangeArrowheads="1"/>
                </p:cNvSpPr>
                <p:nvPr/>
              </p:nvSpPr>
              <p:spPr bwMode="auto">
                <a:xfrm>
                  <a:off x="2801" y="2869"/>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18" name="Oval 50">
                  <a:extLst>
                    <a:ext uri="{FF2B5EF4-FFF2-40B4-BE49-F238E27FC236}">
                      <a16:creationId xmlns:a16="http://schemas.microsoft.com/office/drawing/2014/main" id="{E47F5C33-8910-68CA-2A26-17374235FD4C}"/>
                    </a:ext>
                  </a:extLst>
                </p:cNvPr>
                <p:cNvSpPr>
                  <a:spLocks noChangeArrowheads="1"/>
                </p:cNvSpPr>
                <p:nvPr/>
              </p:nvSpPr>
              <p:spPr bwMode="auto">
                <a:xfrm>
                  <a:off x="2802" y="2952"/>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19" name="Oval 51">
                  <a:extLst>
                    <a:ext uri="{FF2B5EF4-FFF2-40B4-BE49-F238E27FC236}">
                      <a16:creationId xmlns:a16="http://schemas.microsoft.com/office/drawing/2014/main" id="{C6DBADC4-B267-4B71-8227-58E872E87F26}"/>
                    </a:ext>
                  </a:extLst>
                </p:cNvPr>
                <p:cNvSpPr>
                  <a:spLocks noChangeArrowheads="1"/>
                </p:cNvSpPr>
                <p:nvPr/>
              </p:nvSpPr>
              <p:spPr bwMode="auto">
                <a:xfrm>
                  <a:off x="2802" y="3047"/>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20" name="Oval 52">
                  <a:extLst>
                    <a:ext uri="{FF2B5EF4-FFF2-40B4-BE49-F238E27FC236}">
                      <a16:creationId xmlns:a16="http://schemas.microsoft.com/office/drawing/2014/main" id="{EEA2AF11-86A3-CC42-7CA9-DBF3BEF6EEFC}"/>
                    </a:ext>
                  </a:extLst>
                </p:cNvPr>
                <p:cNvSpPr>
                  <a:spLocks noChangeArrowheads="1"/>
                </p:cNvSpPr>
                <p:nvPr/>
              </p:nvSpPr>
              <p:spPr bwMode="auto">
                <a:xfrm>
                  <a:off x="2802" y="3146"/>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21" name="Oval 53">
                  <a:extLst>
                    <a:ext uri="{FF2B5EF4-FFF2-40B4-BE49-F238E27FC236}">
                      <a16:creationId xmlns:a16="http://schemas.microsoft.com/office/drawing/2014/main" id="{688BD396-D497-C7A6-709F-443E5DCB8A36}"/>
                    </a:ext>
                  </a:extLst>
                </p:cNvPr>
                <p:cNvSpPr>
                  <a:spLocks noChangeArrowheads="1"/>
                </p:cNvSpPr>
                <p:nvPr/>
              </p:nvSpPr>
              <p:spPr bwMode="auto">
                <a:xfrm>
                  <a:off x="2802" y="3239"/>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22" name="Freeform 54">
                  <a:extLst>
                    <a:ext uri="{FF2B5EF4-FFF2-40B4-BE49-F238E27FC236}">
                      <a16:creationId xmlns:a16="http://schemas.microsoft.com/office/drawing/2014/main" id="{0D00FB00-5681-4487-45B0-C159032EF5F5}"/>
                    </a:ext>
                  </a:extLst>
                </p:cNvPr>
                <p:cNvSpPr>
                  <a:spLocks/>
                </p:cNvSpPr>
                <p:nvPr/>
              </p:nvSpPr>
              <p:spPr bwMode="auto">
                <a:xfrm rot="5400000">
                  <a:off x="2834" y="2838"/>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23" name="Freeform 55">
                  <a:extLst>
                    <a:ext uri="{FF2B5EF4-FFF2-40B4-BE49-F238E27FC236}">
                      <a16:creationId xmlns:a16="http://schemas.microsoft.com/office/drawing/2014/main" id="{180E9B16-B7B7-C754-71C1-F80FF0359571}"/>
                    </a:ext>
                  </a:extLst>
                </p:cNvPr>
                <p:cNvSpPr>
                  <a:spLocks/>
                </p:cNvSpPr>
                <p:nvPr/>
              </p:nvSpPr>
              <p:spPr bwMode="auto">
                <a:xfrm rot="5400000">
                  <a:off x="2834" y="2925"/>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24" name="Freeform 56">
                  <a:extLst>
                    <a:ext uri="{FF2B5EF4-FFF2-40B4-BE49-F238E27FC236}">
                      <a16:creationId xmlns:a16="http://schemas.microsoft.com/office/drawing/2014/main" id="{B3E06F50-F42A-6A52-DC4B-83B66F0A0F2B}"/>
                    </a:ext>
                  </a:extLst>
                </p:cNvPr>
                <p:cNvSpPr>
                  <a:spLocks/>
                </p:cNvSpPr>
                <p:nvPr/>
              </p:nvSpPr>
              <p:spPr bwMode="auto">
                <a:xfrm rot="5400000">
                  <a:off x="2833" y="3014"/>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25" name="Freeform 57">
                  <a:extLst>
                    <a:ext uri="{FF2B5EF4-FFF2-40B4-BE49-F238E27FC236}">
                      <a16:creationId xmlns:a16="http://schemas.microsoft.com/office/drawing/2014/main" id="{B3B696B6-68C4-7B80-A6E2-9720F38002D1}"/>
                    </a:ext>
                  </a:extLst>
                </p:cNvPr>
                <p:cNvSpPr>
                  <a:spLocks/>
                </p:cNvSpPr>
                <p:nvPr/>
              </p:nvSpPr>
              <p:spPr bwMode="auto">
                <a:xfrm rot="5400000">
                  <a:off x="2836" y="3104"/>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26" name="Freeform 58">
                  <a:extLst>
                    <a:ext uri="{FF2B5EF4-FFF2-40B4-BE49-F238E27FC236}">
                      <a16:creationId xmlns:a16="http://schemas.microsoft.com/office/drawing/2014/main" id="{98B224FA-C3CA-9CFC-0806-5225A5B92704}"/>
                    </a:ext>
                  </a:extLst>
                </p:cNvPr>
                <p:cNvSpPr>
                  <a:spLocks/>
                </p:cNvSpPr>
                <p:nvPr/>
              </p:nvSpPr>
              <p:spPr bwMode="auto">
                <a:xfrm rot="5400000">
                  <a:off x="2833" y="3199"/>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27" name="Freeform 59">
                  <a:extLst>
                    <a:ext uri="{FF2B5EF4-FFF2-40B4-BE49-F238E27FC236}">
                      <a16:creationId xmlns:a16="http://schemas.microsoft.com/office/drawing/2014/main" id="{F99CDD92-D3C3-95FB-178E-90009D7FE682}"/>
                    </a:ext>
                  </a:extLst>
                </p:cNvPr>
                <p:cNvSpPr>
                  <a:spLocks/>
                </p:cNvSpPr>
                <p:nvPr/>
              </p:nvSpPr>
              <p:spPr bwMode="auto">
                <a:xfrm rot="16200000" flipH="1">
                  <a:off x="2761" y="3202"/>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28" name="Freeform 60">
                  <a:extLst>
                    <a:ext uri="{FF2B5EF4-FFF2-40B4-BE49-F238E27FC236}">
                      <a16:creationId xmlns:a16="http://schemas.microsoft.com/office/drawing/2014/main" id="{129D311F-8C2C-BB6A-3509-642CAF35AEB0}"/>
                    </a:ext>
                  </a:extLst>
                </p:cNvPr>
                <p:cNvSpPr>
                  <a:spLocks/>
                </p:cNvSpPr>
                <p:nvPr/>
              </p:nvSpPr>
              <p:spPr bwMode="auto">
                <a:xfrm rot="16200000" flipH="1">
                  <a:off x="2759" y="3104"/>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29" name="Freeform 61">
                  <a:extLst>
                    <a:ext uri="{FF2B5EF4-FFF2-40B4-BE49-F238E27FC236}">
                      <a16:creationId xmlns:a16="http://schemas.microsoft.com/office/drawing/2014/main" id="{E11EC272-3394-B868-64A2-B6CB5057A10B}"/>
                    </a:ext>
                  </a:extLst>
                </p:cNvPr>
                <p:cNvSpPr>
                  <a:spLocks/>
                </p:cNvSpPr>
                <p:nvPr/>
              </p:nvSpPr>
              <p:spPr bwMode="auto">
                <a:xfrm rot="16200000" flipH="1">
                  <a:off x="2762" y="3016"/>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30" name="Freeform 62">
                  <a:extLst>
                    <a:ext uri="{FF2B5EF4-FFF2-40B4-BE49-F238E27FC236}">
                      <a16:creationId xmlns:a16="http://schemas.microsoft.com/office/drawing/2014/main" id="{30A81CAE-BB71-D821-347A-D2C1949C68CE}"/>
                    </a:ext>
                  </a:extLst>
                </p:cNvPr>
                <p:cNvSpPr>
                  <a:spLocks/>
                </p:cNvSpPr>
                <p:nvPr/>
              </p:nvSpPr>
              <p:spPr bwMode="auto">
                <a:xfrm rot="16200000" flipH="1">
                  <a:off x="2761" y="2926"/>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31" name="Freeform 63">
                  <a:extLst>
                    <a:ext uri="{FF2B5EF4-FFF2-40B4-BE49-F238E27FC236}">
                      <a16:creationId xmlns:a16="http://schemas.microsoft.com/office/drawing/2014/main" id="{2DAD5104-9E21-8AA7-791B-F4F56E68AA76}"/>
                    </a:ext>
                  </a:extLst>
                </p:cNvPr>
                <p:cNvSpPr>
                  <a:spLocks/>
                </p:cNvSpPr>
                <p:nvPr/>
              </p:nvSpPr>
              <p:spPr bwMode="auto">
                <a:xfrm rot="16200000" flipH="1">
                  <a:off x="2761" y="2836"/>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grpSp>
        </p:grpSp>
      </p:grpSp>
      <p:grpSp>
        <p:nvGrpSpPr>
          <p:cNvPr id="1133632" name="Group 64">
            <a:extLst>
              <a:ext uri="{FF2B5EF4-FFF2-40B4-BE49-F238E27FC236}">
                <a16:creationId xmlns:a16="http://schemas.microsoft.com/office/drawing/2014/main" id="{72C415C0-A7FE-7320-6D9F-3FBAD6544C4D}"/>
              </a:ext>
            </a:extLst>
          </p:cNvPr>
          <p:cNvGrpSpPr>
            <a:grpSpLocks/>
          </p:cNvGrpSpPr>
          <p:nvPr/>
        </p:nvGrpSpPr>
        <p:grpSpPr bwMode="auto">
          <a:xfrm>
            <a:off x="5468938" y="2132014"/>
            <a:ext cx="1905000" cy="4327525"/>
            <a:chOff x="2485" y="1343"/>
            <a:chExt cx="1200" cy="2726"/>
          </a:xfrm>
        </p:grpSpPr>
        <p:sp>
          <p:nvSpPr>
            <p:cNvPr id="1133633" name="Text Box 65">
              <a:extLst>
                <a:ext uri="{FF2B5EF4-FFF2-40B4-BE49-F238E27FC236}">
                  <a16:creationId xmlns:a16="http://schemas.microsoft.com/office/drawing/2014/main" id="{624910D1-9350-D2FC-74BF-AF083B95945F}"/>
                </a:ext>
              </a:extLst>
            </p:cNvPr>
            <p:cNvSpPr txBox="1">
              <a:spLocks noChangeArrowheads="1"/>
            </p:cNvSpPr>
            <p:nvPr/>
          </p:nvSpPr>
          <p:spPr bwMode="auto">
            <a:xfrm>
              <a:off x="3195" y="3666"/>
              <a:ext cx="426" cy="40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sz="1200" b="1"/>
                <a:t>STEEL</a:t>
              </a:r>
            </a:p>
            <a:p>
              <a:pPr>
                <a:spcBef>
                  <a:spcPct val="0"/>
                </a:spcBef>
              </a:pPr>
              <a:r>
                <a:rPr lang="en-GB" altLang="en-US" sz="1200" b="1"/>
                <a:t>STUB</a:t>
              </a:r>
            </a:p>
            <a:p>
              <a:pPr>
                <a:spcBef>
                  <a:spcPct val="0"/>
                </a:spcBef>
              </a:pPr>
              <a:r>
                <a:rPr lang="en-GB" altLang="en-US" sz="1200" b="1"/>
                <a:t>CASE</a:t>
              </a:r>
            </a:p>
          </p:txBody>
        </p:sp>
        <p:grpSp>
          <p:nvGrpSpPr>
            <p:cNvPr id="1133634" name="Group 66">
              <a:extLst>
                <a:ext uri="{FF2B5EF4-FFF2-40B4-BE49-F238E27FC236}">
                  <a16:creationId xmlns:a16="http://schemas.microsoft.com/office/drawing/2014/main" id="{CA3BF1EE-4210-7B6B-6070-D08E881AB97C}"/>
                </a:ext>
              </a:extLst>
            </p:cNvPr>
            <p:cNvGrpSpPr>
              <a:grpSpLocks/>
            </p:cNvGrpSpPr>
            <p:nvPr/>
          </p:nvGrpSpPr>
          <p:grpSpPr bwMode="auto">
            <a:xfrm>
              <a:off x="2485" y="1343"/>
              <a:ext cx="1200" cy="2267"/>
              <a:chOff x="2485" y="1343"/>
              <a:chExt cx="1200" cy="2267"/>
            </a:xfrm>
          </p:grpSpPr>
          <p:sp>
            <p:nvSpPr>
              <p:cNvPr id="1133635" name="Rectangle 67">
                <a:extLst>
                  <a:ext uri="{FF2B5EF4-FFF2-40B4-BE49-F238E27FC236}">
                    <a16:creationId xmlns:a16="http://schemas.microsoft.com/office/drawing/2014/main" id="{2E2A4F61-359E-BE28-D8CC-0DEE018796B3}"/>
                  </a:ext>
                </a:extLst>
              </p:cNvPr>
              <p:cNvSpPr>
                <a:spLocks noChangeArrowheads="1"/>
              </p:cNvSpPr>
              <p:nvPr/>
            </p:nvSpPr>
            <p:spPr bwMode="auto">
              <a:xfrm rot="5400000">
                <a:off x="3230" y="3140"/>
                <a:ext cx="324" cy="399"/>
              </a:xfrm>
              <a:prstGeom prst="rect">
                <a:avLst/>
              </a:prstGeom>
              <a:gradFill rotWithShape="0">
                <a:gsLst>
                  <a:gs pos="0">
                    <a:srgbClr val="292929"/>
                  </a:gs>
                  <a:gs pos="50000">
                    <a:srgbClr val="C0C0C0"/>
                  </a:gs>
                  <a:gs pos="100000">
                    <a:srgbClr val="292929"/>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36" name="Rectangle 68">
                <a:extLst>
                  <a:ext uri="{FF2B5EF4-FFF2-40B4-BE49-F238E27FC236}">
                    <a16:creationId xmlns:a16="http://schemas.microsoft.com/office/drawing/2014/main" id="{273E51D0-9291-97E7-EAFB-37372A42E3E6}"/>
                  </a:ext>
                </a:extLst>
              </p:cNvPr>
              <p:cNvSpPr>
                <a:spLocks noChangeArrowheads="1"/>
              </p:cNvSpPr>
              <p:nvPr/>
            </p:nvSpPr>
            <p:spPr bwMode="auto">
              <a:xfrm>
                <a:off x="3246" y="3130"/>
                <a:ext cx="304" cy="96"/>
              </a:xfrm>
              <a:prstGeom prst="rect">
                <a:avLst/>
              </a:prstGeom>
              <a:gradFill rotWithShape="0">
                <a:gsLst>
                  <a:gs pos="0">
                    <a:srgbClr val="C0C0C0"/>
                  </a:gs>
                  <a:gs pos="50000">
                    <a:srgbClr val="FFFFFF"/>
                  </a:gs>
                  <a:gs pos="100000">
                    <a:srgbClr val="C0C0C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37" name="Rectangle 69">
                <a:extLst>
                  <a:ext uri="{FF2B5EF4-FFF2-40B4-BE49-F238E27FC236}">
                    <a16:creationId xmlns:a16="http://schemas.microsoft.com/office/drawing/2014/main" id="{73FC2A60-F13A-91B6-D676-2439C71FFAF8}"/>
                  </a:ext>
                </a:extLst>
              </p:cNvPr>
              <p:cNvSpPr>
                <a:spLocks noChangeArrowheads="1"/>
              </p:cNvSpPr>
              <p:nvPr/>
            </p:nvSpPr>
            <p:spPr bwMode="auto">
              <a:xfrm>
                <a:off x="3214" y="3082"/>
                <a:ext cx="384" cy="48"/>
              </a:xfrm>
              <a:prstGeom prst="rect">
                <a:avLst/>
              </a:prstGeom>
              <a:gradFill rotWithShape="0">
                <a:gsLst>
                  <a:gs pos="0">
                    <a:srgbClr val="C0C0C0"/>
                  </a:gs>
                  <a:gs pos="50000">
                    <a:srgbClr val="FFFFFF"/>
                  </a:gs>
                  <a:gs pos="100000">
                    <a:srgbClr val="C0C0C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38" name="Rectangle 70">
                <a:extLst>
                  <a:ext uri="{FF2B5EF4-FFF2-40B4-BE49-F238E27FC236}">
                    <a16:creationId xmlns:a16="http://schemas.microsoft.com/office/drawing/2014/main" id="{DA6EF503-529A-DD97-A34F-3DB286FEB5BF}"/>
                  </a:ext>
                </a:extLst>
              </p:cNvPr>
              <p:cNvSpPr>
                <a:spLocks noChangeArrowheads="1"/>
              </p:cNvSpPr>
              <p:nvPr/>
            </p:nvSpPr>
            <p:spPr bwMode="auto">
              <a:xfrm>
                <a:off x="3202" y="1786"/>
                <a:ext cx="396" cy="1296"/>
              </a:xfrm>
              <a:prstGeom prst="rect">
                <a:avLst/>
              </a:prstGeom>
              <a:gradFill rotWithShape="0">
                <a:gsLst>
                  <a:gs pos="0">
                    <a:srgbClr val="C0C0C0"/>
                  </a:gs>
                  <a:gs pos="50000">
                    <a:srgbClr val="FFFFFF"/>
                  </a:gs>
                  <a:gs pos="100000">
                    <a:srgbClr val="C0C0C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39" name="Freeform 71">
                <a:extLst>
                  <a:ext uri="{FF2B5EF4-FFF2-40B4-BE49-F238E27FC236}">
                    <a16:creationId xmlns:a16="http://schemas.microsoft.com/office/drawing/2014/main" id="{97E2FB10-1BD8-53F5-8B05-2431B5256CC2}"/>
                  </a:ext>
                </a:extLst>
              </p:cNvPr>
              <p:cNvSpPr>
                <a:spLocks/>
              </p:cNvSpPr>
              <p:nvPr/>
            </p:nvSpPr>
            <p:spPr bwMode="auto">
              <a:xfrm rot="5400000">
                <a:off x="3181" y="3106"/>
                <a:ext cx="432" cy="576"/>
              </a:xfrm>
              <a:custGeom>
                <a:avLst/>
                <a:gdLst>
                  <a:gd name="T0" fmla="*/ 0 w 432"/>
                  <a:gd name="T1" fmla="*/ 48 h 576"/>
                  <a:gd name="T2" fmla="*/ 384 w 432"/>
                  <a:gd name="T3" fmla="*/ 48 h 576"/>
                  <a:gd name="T4" fmla="*/ 384 w 432"/>
                  <a:gd name="T5" fmla="*/ 0 h 576"/>
                  <a:gd name="T6" fmla="*/ 432 w 432"/>
                  <a:gd name="T7" fmla="*/ 0 h 576"/>
                  <a:gd name="T8" fmla="*/ 432 w 432"/>
                  <a:gd name="T9" fmla="*/ 576 h 576"/>
                  <a:gd name="T10" fmla="*/ 384 w 432"/>
                  <a:gd name="T11" fmla="*/ 576 h 576"/>
                  <a:gd name="T12" fmla="*/ 384 w 432"/>
                  <a:gd name="T13" fmla="*/ 528 h 576"/>
                  <a:gd name="T14" fmla="*/ 0 w 432"/>
                  <a:gd name="T15" fmla="*/ 528 h 576"/>
                  <a:gd name="T16" fmla="*/ 0 w 432"/>
                  <a:gd name="T17" fmla="*/ 480 h 576"/>
                  <a:gd name="T18" fmla="*/ 288 w 432"/>
                  <a:gd name="T19" fmla="*/ 480 h 576"/>
                  <a:gd name="T20" fmla="*/ 288 w 432"/>
                  <a:gd name="T21" fmla="*/ 96 h 576"/>
                  <a:gd name="T22" fmla="*/ 0 w 432"/>
                  <a:gd name="T23" fmla="*/ 96 h 576"/>
                  <a:gd name="T24" fmla="*/ 0 w 432"/>
                  <a:gd name="T25" fmla="*/ 48 h 5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2" h="576">
                    <a:moveTo>
                      <a:pt x="0" y="48"/>
                    </a:moveTo>
                    <a:lnTo>
                      <a:pt x="384" y="48"/>
                    </a:lnTo>
                    <a:lnTo>
                      <a:pt x="384" y="0"/>
                    </a:lnTo>
                    <a:lnTo>
                      <a:pt x="432" y="0"/>
                    </a:lnTo>
                    <a:lnTo>
                      <a:pt x="432" y="576"/>
                    </a:lnTo>
                    <a:lnTo>
                      <a:pt x="384" y="576"/>
                    </a:lnTo>
                    <a:lnTo>
                      <a:pt x="384" y="528"/>
                    </a:lnTo>
                    <a:lnTo>
                      <a:pt x="0" y="528"/>
                    </a:lnTo>
                    <a:lnTo>
                      <a:pt x="0" y="480"/>
                    </a:lnTo>
                    <a:lnTo>
                      <a:pt x="288" y="480"/>
                    </a:lnTo>
                    <a:lnTo>
                      <a:pt x="288" y="96"/>
                    </a:lnTo>
                    <a:lnTo>
                      <a:pt x="0" y="96"/>
                    </a:lnTo>
                    <a:lnTo>
                      <a:pt x="0" y="48"/>
                    </a:lnTo>
                    <a:close/>
                  </a:path>
                </a:pathLst>
              </a:custGeom>
              <a:solidFill>
                <a:srgbClr val="80808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40" name="Freeform 72">
                <a:extLst>
                  <a:ext uri="{FF2B5EF4-FFF2-40B4-BE49-F238E27FC236}">
                    <a16:creationId xmlns:a16="http://schemas.microsoft.com/office/drawing/2014/main" id="{87728521-85CC-614D-A489-47253329955D}"/>
                  </a:ext>
                </a:extLst>
              </p:cNvPr>
              <p:cNvSpPr>
                <a:spLocks/>
              </p:cNvSpPr>
              <p:nvPr/>
            </p:nvSpPr>
            <p:spPr bwMode="auto">
              <a:xfrm>
                <a:off x="3158" y="1786"/>
                <a:ext cx="96" cy="1440"/>
              </a:xfrm>
              <a:custGeom>
                <a:avLst/>
                <a:gdLst>
                  <a:gd name="T0" fmla="*/ 48 w 96"/>
                  <a:gd name="T1" fmla="*/ 1440 h 1440"/>
                  <a:gd name="T2" fmla="*/ 48 w 96"/>
                  <a:gd name="T3" fmla="*/ 1392 h 1440"/>
                  <a:gd name="T4" fmla="*/ 0 w 96"/>
                  <a:gd name="T5" fmla="*/ 1392 h 1440"/>
                  <a:gd name="T6" fmla="*/ 0 w 96"/>
                  <a:gd name="T7" fmla="*/ 0 h 1440"/>
                  <a:gd name="T8" fmla="*/ 48 w 96"/>
                  <a:gd name="T9" fmla="*/ 0 h 1440"/>
                  <a:gd name="T10" fmla="*/ 48 w 96"/>
                  <a:gd name="T11" fmla="*/ 1296 h 1440"/>
                  <a:gd name="T12" fmla="*/ 96 w 96"/>
                  <a:gd name="T13" fmla="*/ 1344 h 1440"/>
                  <a:gd name="T14" fmla="*/ 96 w 96"/>
                  <a:gd name="T15" fmla="*/ 1440 h 1440"/>
                  <a:gd name="T16" fmla="*/ 48 w 96"/>
                  <a:gd name="T17" fmla="*/ 1440 h 14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6" h="1440">
                    <a:moveTo>
                      <a:pt x="48" y="1440"/>
                    </a:moveTo>
                    <a:lnTo>
                      <a:pt x="48" y="1392"/>
                    </a:lnTo>
                    <a:lnTo>
                      <a:pt x="0" y="1392"/>
                    </a:lnTo>
                    <a:lnTo>
                      <a:pt x="0" y="0"/>
                    </a:lnTo>
                    <a:lnTo>
                      <a:pt x="48" y="0"/>
                    </a:lnTo>
                    <a:lnTo>
                      <a:pt x="48" y="1296"/>
                    </a:lnTo>
                    <a:lnTo>
                      <a:pt x="96" y="1344"/>
                    </a:lnTo>
                    <a:lnTo>
                      <a:pt x="96" y="1440"/>
                    </a:lnTo>
                    <a:lnTo>
                      <a:pt x="48" y="1440"/>
                    </a:lnTo>
                    <a:close/>
                  </a:path>
                </a:pathLst>
              </a:custGeom>
              <a:solidFill>
                <a:srgbClr val="FFFFFF"/>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41" name="Freeform 73">
                <a:extLst>
                  <a:ext uri="{FF2B5EF4-FFF2-40B4-BE49-F238E27FC236}">
                    <a16:creationId xmlns:a16="http://schemas.microsoft.com/office/drawing/2014/main" id="{18E5CE0F-8768-24B9-D6FC-788F07596E57}"/>
                  </a:ext>
                </a:extLst>
              </p:cNvPr>
              <p:cNvSpPr>
                <a:spLocks/>
              </p:cNvSpPr>
              <p:nvPr/>
            </p:nvSpPr>
            <p:spPr bwMode="auto">
              <a:xfrm flipH="1">
                <a:off x="3542" y="1786"/>
                <a:ext cx="96" cy="1440"/>
              </a:xfrm>
              <a:custGeom>
                <a:avLst/>
                <a:gdLst>
                  <a:gd name="T0" fmla="*/ 48 w 96"/>
                  <a:gd name="T1" fmla="*/ 1440 h 1440"/>
                  <a:gd name="T2" fmla="*/ 48 w 96"/>
                  <a:gd name="T3" fmla="*/ 1392 h 1440"/>
                  <a:gd name="T4" fmla="*/ 0 w 96"/>
                  <a:gd name="T5" fmla="*/ 1392 h 1440"/>
                  <a:gd name="T6" fmla="*/ 0 w 96"/>
                  <a:gd name="T7" fmla="*/ 0 h 1440"/>
                  <a:gd name="T8" fmla="*/ 48 w 96"/>
                  <a:gd name="T9" fmla="*/ 0 h 1440"/>
                  <a:gd name="T10" fmla="*/ 48 w 96"/>
                  <a:gd name="T11" fmla="*/ 1296 h 1440"/>
                  <a:gd name="T12" fmla="*/ 96 w 96"/>
                  <a:gd name="T13" fmla="*/ 1344 h 1440"/>
                  <a:gd name="T14" fmla="*/ 96 w 96"/>
                  <a:gd name="T15" fmla="*/ 1440 h 1440"/>
                  <a:gd name="T16" fmla="*/ 48 w 96"/>
                  <a:gd name="T17" fmla="*/ 1440 h 14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6" h="1440">
                    <a:moveTo>
                      <a:pt x="48" y="1440"/>
                    </a:moveTo>
                    <a:lnTo>
                      <a:pt x="48" y="1392"/>
                    </a:lnTo>
                    <a:lnTo>
                      <a:pt x="0" y="1392"/>
                    </a:lnTo>
                    <a:lnTo>
                      <a:pt x="0" y="0"/>
                    </a:lnTo>
                    <a:lnTo>
                      <a:pt x="48" y="0"/>
                    </a:lnTo>
                    <a:lnTo>
                      <a:pt x="48" y="1296"/>
                    </a:lnTo>
                    <a:lnTo>
                      <a:pt x="96" y="1344"/>
                    </a:lnTo>
                    <a:lnTo>
                      <a:pt x="96" y="1440"/>
                    </a:lnTo>
                    <a:lnTo>
                      <a:pt x="48" y="1440"/>
                    </a:lnTo>
                    <a:close/>
                  </a:path>
                </a:pathLst>
              </a:custGeom>
              <a:solidFill>
                <a:srgbClr val="FFFFFF"/>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42" name="Text Box 74">
                <a:extLst>
                  <a:ext uri="{FF2B5EF4-FFF2-40B4-BE49-F238E27FC236}">
                    <a16:creationId xmlns:a16="http://schemas.microsoft.com/office/drawing/2014/main" id="{BC8C61D0-C301-06F5-F52E-A27E71459FD0}"/>
                  </a:ext>
                </a:extLst>
              </p:cNvPr>
              <p:cNvSpPr txBox="1">
                <a:spLocks noChangeArrowheads="1"/>
              </p:cNvSpPr>
              <p:nvPr/>
            </p:nvSpPr>
            <p:spPr bwMode="auto">
              <a:xfrm>
                <a:off x="2485" y="1343"/>
                <a:ext cx="820" cy="288"/>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sz="1200" b="1"/>
                  <a:t>COMBUSTIBLE</a:t>
                </a:r>
              </a:p>
              <a:p>
                <a:pPr>
                  <a:spcBef>
                    <a:spcPct val="0"/>
                  </a:spcBef>
                </a:pPr>
                <a:r>
                  <a:rPr lang="en-GB" altLang="en-US" sz="1200" b="1"/>
                  <a:t>CASE</a:t>
                </a:r>
              </a:p>
            </p:txBody>
          </p:sp>
          <p:sp>
            <p:nvSpPr>
              <p:cNvPr id="1133643" name="Line 75">
                <a:extLst>
                  <a:ext uri="{FF2B5EF4-FFF2-40B4-BE49-F238E27FC236}">
                    <a16:creationId xmlns:a16="http://schemas.microsoft.com/office/drawing/2014/main" id="{74581C98-5262-B87B-F492-B878285BB3CB}"/>
                  </a:ext>
                </a:extLst>
              </p:cNvPr>
              <p:cNvSpPr>
                <a:spLocks noChangeShapeType="1"/>
              </p:cNvSpPr>
              <p:nvPr/>
            </p:nvSpPr>
            <p:spPr bwMode="auto">
              <a:xfrm>
                <a:off x="3037" y="1644"/>
                <a:ext cx="152" cy="199"/>
              </a:xfrm>
              <a:prstGeom prst="line">
                <a:avLst/>
              </a:prstGeom>
              <a:noFill/>
              <a:ln w="25400">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44" name="Oval 76">
                <a:extLst>
                  <a:ext uri="{FF2B5EF4-FFF2-40B4-BE49-F238E27FC236}">
                    <a16:creationId xmlns:a16="http://schemas.microsoft.com/office/drawing/2014/main" id="{8DDC86DD-8B6C-C949-0C10-1DE011D29E09}"/>
                  </a:ext>
                </a:extLst>
              </p:cNvPr>
              <p:cNvSpPr>
                <a:spLocks noChangeArrowheads="1"/>
              </p:cNvSpPr>
              <p:nvPr/>
            </p:nvSpPr>
            <p:spPr bwMode="auto">
              <a:xfrm>
                <a:off x="3152" y="3134"/>
                <a:ext cx="56" cy="56"/>
              </a:xfrm>
              <a:prstGeom prst="ellipse">
                <a:avLst/>
              </a:prstGeom>
              <a:solidFill>
                <a:srgbClr val="0000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45" name="Oval 77">
                <a:extLst>
                  <a:ext uri="{FF2B5EF4-FFF2-40B4-BE49-F238E27FC236}">
                    <a16:creationId xmlns:a16="http://schemas.microsoft.com/office/drawing/2014/main" id="{F19657DD-C056-AC55-9E82-DF1AECA99AE0}"/>
                  </a:ext>
                </a:extLst>
              </p:cNvPr>
              <p:cNvSpPr>
                <a:spLocks noChangeArrowheads="1"/>
              </p:cNvSpPr>
              <p:nvPr/>
            </p:nvSpPr>
            <p:spPr bwMode="auto">
              <a:xfrm>
                <a:off x="3586" y="3134"/>
                <a:ext cx="56" cy="56"/>
              </a:xfrm>
              <a:prstGeom prst="ellipse">
                <a:avLst/>
              </a:prstGeom>
              <a:solidFill>
                <a:srgbClr val="0000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grpSp>
            <p:nvGrpSpPr>
              <p:cNvPr id="1133646" name="Group 78">
                <a:extLst>
                  <a:ext uri="{FF2B5EF4-FFF2-40B4-BE49-F238E27FC236}">
                    <a16:creationId xmlns:a16="http://schemas.microsoft.com/office/drawing/2014/main" id="{21E3FAF9-2BD9-706B-97EA-A845D7B8B1A9}"/>
                  </a:ext>
                </a:extLst>
              </p:cNvPr>
              <p:cNvGrpSpPr>
                <a:grpSpLocks/>
              </p:cNvGrpSpPr>
              <p:nvPr/>
            </p:nvGrpSpPr>
            <p:grpSpPr bwMode="auto">
              <a:xfrm>
                <a:off x="3327" y="2211"/>
                <a:ext cx="129" cy="1395"/>
                <a:chOff x="2760" y="2542"/>
                <a:chExt cx="129" cy="1395"/>
              </a:xfrm>
            </p:grpSpPr>
            <p:sp>
              <p:nvSpPr>
                <p:cNvPr id="1133647" name="AutoShape 79">
                  <a:extLst>
                    <a:ext uri="{FF2B5EF4-FFF2-40B4-BE49-F238E27FC236}">
                      <a16:creationId xmlns:a16="http://schemas.microsoft.com/office/drawing/2014/main" id="{93AF2625-DDC0-E2C0-6FE3-DF679256B6C8}"/>
                    </a:ext>
                  </a:extLst>
                </p:cNvPr>
                <p:cNvSpPr>
                  <a:spLocks noChangeArrowheads="1"/>
                </p:cNvSpPr>
                <p:nvPr/>
              </p:nvSpPr>
              <p:spPr bwMode="auto">
                <a:xfrm rot="5400000">
                  <a:off x="2138" y="3182"/>
                  <a:ext cx="1377" cy="98"/>
                </a:xfrm>
                <a:prstGeom prst="roundRect">
                  <a:avLst>
                    <a:gd name="adj" fmla="val 50000"/>
                  </a:avLst>
                </a:prstGeom>
                <a:gradFill rotWithShape="0">
                  <a:gsLst>
                    <a:gs pos="0">
                      <a:srgbClr val="CC9900">
                        <a:gamma/>
                        <a:shade val="46275"/>
                        <a:invGamma/>
                      </a:srgbClr>
                    </a:gs>
                    <a:gs pos="50000">
                      <a:srgbClr val="CC9900"/>
                    </a:gs>
                    <a:gs pos="100000">
                      <a:srgbClr val="CC9900">
                        <a:gamma/>
                        <a:shade val="46275"/>
                        <a:invGamma/>
                      </a:srgbClr>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sp>
              <p:nvSpPr>
                <p:cNvPr id="1133648" name="Freeform 80">
                  <a:extLst>
                    <a:ext uri="{FF2B5EF4-FFF2-40B4-BE49-F238E27FC236}">
                      <a16:creationId xmlns:a16="http://schemas.microsoft.com/office/drawing/2014/main" id="{73AC76F1-BEBB-DDCA-63BD-F018923282A1}"/>
                    </a:ext>
                  </a:extLst>
                </p:cNvPr>
                <p:cNvSpPr>
                  <a:spLocks noChangeAspect="1"/>
                </p:cNvSpPr>
                <p:nvPr/>
              </p:nvSpPr>
              <p:spPr bwMode="auto">
                <a:xfrm rot="5400000">
                  <a:off x="2769" y="3817"/>
                  <a:ext cx="111" cy="129"/>
                </a:xfrm>
                <a:custGeom>
                  <a:avLst/>
                  <a:gdLst>
                    <a:gd name="T0" fmla="*/ 0 w 1329"/>
                    <a:gd name="T1" fmla="*/ 380 h 1520"/>
                    <a:gd name="T2" fmla="*/ 570 w 1329"/>
                    <a:gd name="T3" fmla="*/ 380 h 1520"/>
                    <a:gd name="T4" fmla="*/ 570 w 1329"/>
                    <a:gd name="T5" fmla="*/ 190 h 1520"/>
                    <a:gd name="T6" fmla="*/ 1139 w 1329"/>
                    <a:gd name="T7" fmla="*/ 190 h 1520"/>
                    <a:gd name="T8" fmla="*/ 1139 w 1329"/>
                    <a:gd name="T9" fmla="*/ 0 h 1520"/>
                    <a:gd name="T10" fmla="*/ 1329 w 1329"/>
                    <a:gd name="T11" fmla="*/ 0 h 1520"/>
                    <a:gd name="T12" fmla="*/ 1329 w 1329"/>
                    <a:gd name="T13" fmla="*/ 1520 h 1520"/>
                    <a:gd name="T14" fmla="*/ 1139 w 1329"/>
                    <a:gd name="T15" fmla="*/ 1520 h 1520"/>
                    <a:gd name="T16" fmla="*/ 1139 w 1329"/>
                    <a:gd name="T17" fmla="*/ 1330 h 1520"/>
                    <a:gd name="T18" fmla="*/ 570 w 1329"/>
                    <a:gd name="T19" fmla="*/ 1330 h 1520"/>
                    <a:gd name="T20" fmla="*/ 570 w 1329"/>
                    <a:gd name="T21" fmla="*/ 1140 h 1520"/>
                    <a:gd name="T22" fmla="*/ 0 w 1329"/>
                    <a:gd name="T23" fmla="*/ 1140 h 1520"/>
                    <a:gd name="T24" fmla="*/ 0 w 1329"/>
                    <a:gd name="T25" fmla="*/ 380 h 15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GB" sz="1200"/>
                </a:p>
              </p:txBody>
            </p:sp>
            <p:sp>
              <p:nvSpPr>
                <p:cNvPr id="1133649" name="Rectangle 81">
                  <a:extLst>
                    <a:ext uri="{FF2B5EF4-FFF2-40B4-BE49-F238E27FC236}">
                      <a16:creationId xmlns:a16="http://schemas.microsoft.com/office/drawing/2014/main" id="{9A748044-B01C-F98F-7A8E-E6D01A237855}"/>
                    </a:ext>
                  </a:extLst>
                </p:cNvPr>
                <p:cNvSpPr>
                  <a:spLocks noChangeAspect="1" noChangeArrowheads="1"/>
                </p:cNvSpPr>
                <p:nvPr/>
              </p:nvSpPr>
              <p:spPr bwMode="auto">
                <a:xfrm rot="5400000">
                  <a:off x="2771" y="3866"/>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p>
                  <a:endParaRPr lang="en-GB" sz="1200"/>
                </a:p>
              </p:txBody>
            </p:sp>
            <p:sp>
              <p:nvSpPr>
                <p:cNvPr id="1133650" name="Rectangle 82">
                  <a:extLst>
                    <a:ext uri="{FF2B5EF4-FFF2-40B4-BE49-F238E27FC236}">
                      <a16:creationId xmlns:a16="http://schemas.microsoft.com/office/drawing/2014/main" id="{BDEC045E-5129-9803-B264-A5169F0EB9E3}"/>
                    </a:ext>
                  </a:extLst>
                </p:cNvPr>
                <p:cNvSpPr>
                  <a:spLocks noChangeAspect="1" noChangeArrowheads="1"/>
                </p:cNvSpPr>
                <p:nvPr/>
              </p:nvSpPr>
              <p:spPr bwMode="auto">
                <a:xfrm rot="5400000">
                  <a:off x="2810" y="3874"/>
                  <a:ext cx="31" cy="31"/>
                </a:xfrm>
                <a:prstGeom prst="rect">
                  <a:avLst/>
                </a:prstGeom>
                <a:solidFill>
                  <a:srgbClr val="000000"/>
                </a:solidFill>
                <a:ln w="6350">
                  <a:solidFill>
                    <a:srgbClr val="000000"/>
                  </a:solidFill>
                  <a:miter lim="800000"/>
                  <a:headEnd/>
                  <a:tailEnd/>
                </a:ln>
              </p:spPr>
              <p:txBody>
                <a:bodyPr/>
                <a:lstStyle/>
                <a:p>
                  <a:endParaRPr lang="en-GB" sz="1200"/>
                </a:p>
              </p:txBody>
            </p:sp>
            <p:sp>
              <p:nvSpPr>
                <p:cNvPr id="1133651" name="Oval 83">
                  <a:extLst>
                    <a:ext uri="{FF2B5EF4-FFF2-40B4-BE49-F238E27FC236}">
                      <a16:creationId xmlns:a16="http://schemas.microsoft.com/office/drawing/2014/main" id="{28580B0B-5FDE-5A67-30A1-33DEE34B94B9}"/>
                    </a:ext>
                  </a:extLst>
                </p:cNvPr>
                <p:cNvSpPr>
                  <a:spLocks noChangeArrowheads="1"/>
                </p:cNvSpPr>
                <p:nvPr/>
              </p:nvSpPr>
              <p:spPr bwMode="auto">
                <a:xfrm>
                  <a:off x="2801" y="2784"/>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52" name="Oval 84">
                  <a:extLst>
                    <a:ext uri="{FF2B5EF4-FFF2-40B4-BE49-F238E27FC236}">
                      <a16:creationId xmlns:a16="http://schemas.microsoft.com/office/drawing/2014/main" id="{D01EADE5-2FDE-33C0-71A3-45B8263D263B}"/>
                    </a:ext>
                  </a:extLst>
                </p:cNvPr>
                <p:cNvSpPr>
                  <a:spLocks noChangeArrowheads="1"/>
                </p:cNvSpPr>
                <p:nvPr/>
              </p:nvSpPr>
              <p:spPr bwMode="auto">
                <a:xfrm>
                  <a:off x="2801" y="2869"/>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53" name="Oval 85">
                  <a:extLst>
                    <a:ext uri="{FF2B5EF4-FFF2-40B4-BE49-F238E27FC236}">
                      <a16:creationId xmlns:a16="http://schemas.microsoft.com/office/drawing/2014/main" id="{25840772-0758-DDDA-E90C-ECB634203A38}"/>
                    </a:ext>
                  </a:extLst>
                </p:cNvPr>
                <p:cNvSpPr>
                  <a:spLocks noChangeArrowheads="1"/>
                </p:cNvSpPr>
                <p:nvPr/>
              </p:nvSpPr>
              <p:spPr bwMode="auto">
                <a:xfrm>
                  <a:off x="2802" y="2952"/>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54" name="Oval 86">
                  <a:extLst>
                    <a:ext uri="{FF2B5EF4-FFF2-40B4-BE49-F238E27FC236}">
                      <a16:creationId xmlns:a16="http://schemas.microsoft.com/office/drawing/2014/main" id="{387B859B-A8CB-3378-C472-957471F07F5B}"/>
                    </a:ext>
                  </a:extLst>
                </p:cNvPr>
                <p:cNvSpPr>
                  <a:spLocks noChangeArrowheads="1"/>
                </p:cNvSpPr>
                <p:nvPr/>
              </p:nvSpPr>
              <p:spPr bwMode="auto">
                <a:xfrm>
                  <a:off x="2802" y="3047"/>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55" name="Oval 87">
                  <a:extLst>
                    <a:ext uri="{FF2B5EF4-FFF2-40B4-BE49-F238E27FC236}">
                      <a16:creationId xmlns:a16="http://schemas.microsoft.com/office/drawing/2014/main" id="{CE486FE5-9EE3-83B5-5642-9CD81C284B0D}"/>
                    </a:ext>
                  </a:extLst>
                </p:cNvPr>
                <p:cNvSpPr>
                  <a:spLocks noChangeArrowheads="1"/>
                </p:cNvSpPr>
                <p:nvPr/>
              </p:nvSpPr>
              <p:spPr bwMode="auto">
                <a:xfrm>
                  <a:off x="2802" y="3146"/>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56" name="Oval 88">
                  <a:extLst>
                    <a:ext uri="{FF2B5EF4-FFF2-40B4-BE49-F238E27FC236}">
                      <a16:creationId xmlns:a16="http://schemas.microsoft.com/office/drawing/2014/main" id="{EEAA2DB5-D293-F81E-6F6A-DE057BA04E29}"/>
                    </a:ext>
                  </a:extLst>
                </p:cNvPr>
                <p:cNvSpPr>
                  <a:spLocks noChangeArrowheads="1"/>
                </p:cNvSpPr>
                <p:nvPr/>
              </p:nvSpPr>
              <p:spPr bwMode="auto">
                <a:xfrm>
                  <a:off x="2802" y="3239"/>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57" name="Freeform 89">
                  <a:extLst>
                    <a:ext uri="{FF2B5EF4-FFF2-40B4-BE49-F238E27FC236}">
                      <a16:creationId xmlns:a16="http://schemas.microsoft.com/office/drawing/2014/main" id="{9A15B033-D3F0-9C02-5017-68AC117432D7}"/>
                    </a:ext>
                  </a:extLst>
                </p:cNvPr>
                <p:cNvSpPr>
                  <a:spLocks/>
                </p:cNvSpPr>
                <p:nvPr/>
              </p:nvSpPr>
              <p:spPr bwMode="auto">
                <a:xfrm rot="5400000">
                  <a:off x="2834" y="2838"/>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58" name="Freeform 90">
                  <a:extLst>
                    <a:ext uri="{FF2B5EF4-FFF2-40B4-BE49-F238E27FC236}">
                      <a16:creationId xmlns:a16="http://schemas.microsoft.com/office/drawing/2014/main" id="{01237C0F-573F-3149-9161-A154B5DCA621}"/>
                    </a:ext>
                  </a:extLst>
                </p:cNvPr>
                <p:cNvSpPr>
                  <a:spLocks/>
                </p:cNvSpPr>
                <p:nvPr/>
              </p:nvSpPr>
              <p:spPr bwMode="auto">
                <a:xfrm rot="5400000">
                  <a:off x="2834" y="2925"/>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59" name="Freeform 91">
                  <a:extLst>
                    <a:ext uri="{FF2B5EF4-FFF2-40B4-BE49-F238E27FC236}">
                      <a16:creationId xmlns:a16="http://schemas.microsoft.com/office/drawing/2014/main" id="{E1873169-2B95-6654-FE64-6A3C01BABF24}"/>
                    </a:ext>
                  </a:extLst>
                </p:cNvPr>
                <p:cNvSpPr>
                  <a:spLocks/>
                </p:cNvSpPr>
                <p:nvPr/>
              </p:nvSpPr>
              <p:spPr bwMode="auto">
                <a:xfrm rot="5400000">
                  <a:off x="2833" y="3014"/>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60" name="Freeform 92">
                  <a:extLst>
                    <a:ext uri="{FF2B5EF4-FFF2-40B4-BE49-F238E27FC236}">
                      <a16:creationId xmlns:a16="http://schemas.microsoft.com/office/drawing/2014/main" id="{108A89B8-450D-DD1E-5DD7-9337A36C1886}"/>
                    </a:ext>
                  </a:extLst>
                </p:cNvPr>
                <p:cNvSpPr>
                  <a:spLocks/>
                </p:cNvSpPr>
                <p:nvPr/>
              </p:nvSpPr>
              <p:spPr bwMode="auto">
                <a:xfrm rot="5400000">
                  <a:off x="2836" y="3104"/>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61" name="Freeform 93">
                  <a:extLst>
                    <a:ext uri="{FF2B5EF4-FFF2-40B4-BE49-F238E27FC236}">
                      <a16:creationId xmlns:a16="http://schemas.microsoft.com/office/drawing/2014/main" id="{D1989983-030D-549D-11BF-8AE541846E3B}"/>
                    </a:ext>
                  </a:extLst>
                </p:cNvPr>
                <p:cNvSpPr>
                  <a:spLocks/>
                </p:cNvSpPr>
                <p:nvPr/>
              </p:nvSpPr>
              <p:spPr bwMode="auto">
                <a:xfrm rot="5400000">
                  <a:off x="2833" y="3199"/>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62" name="Freeform 94">
                  <a:extLst>
                    <a:ext uri="{FF2B5EF4-FFF2-40B4-BE49-F238E27FC236}">
                      <a16:creationId xmlns:a16="http://schemas.microsoft.com/office/drawing/2014/main" id="{CD47DA8E-CA7B-DFDF-7E30-55DB21C3738D}"/>
                    </a:ext>
                  </a:extLst>
                </p:cNvPr>
                <p:cNvSpPr>
                  <a:spLocks/>
                </p:cNvSpPr>
                <p:nvPr/>
              </p:nvSpPr>
              <p:spPr bwMode="auto">
                <a:xfrm rot="16200000" flipH="1">
                  <a:off x="2761" y="3202"/>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63" name="Freeform 95">
                  <a:extLst>
                    <a:ext uri="{FF2B5EF4-FFF2-40B4-BE49-F238E27FC236}">
                      <a16:creationId xmlns:a16="http://schemas.microsoft.com/office/drawing/2014/main" id="{D69E1F91-806D-0C6D-AF8F-FC96A72E84D6}"/>
                    </a:ext>
                  </a:extLst>
                </p:cNvPr>
                <p:cNvSpPr>
                  <a:spLocks/>
                </p:cNvSpPr>
                <p:nvPr/>
              </p:nvSpPr>
              <p:spPr bwMode="auto">
                <a:xfrm rot="16200000" flipH="1">
                  <a:off x="2759" y="3104"/>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64" name="Freeform 96">
                  <a:extLst>
                    <a:ext uri="{FF2B5EF4-FFF2-40B4-BE49-F238E27FC236}">
                      <a16:creationId xmlns:a16="http://schemas.microsoft.com/office/drawing/2014/main" id="{7A9F8DFE-D9E3-7FDF-7263-9D290F9C3EC9}"/>
                    </a:ext>
                  </a:extLst>
                </p:cNvPr>
                <p:cNvSpPr>
                  <a:spLocks/>
                </p:cNvSpPr>
                <p:nvPr/>
              </p:nvSpPr>
              <p:spPr bwMode="auto">
                <a:xfrm rot="16200000" flipH="1">
                  <a:off x="2762" y="3016"/>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65" name="Freeform 97">
                  <a:extLst>
                    <a:ext uri="{FF2B5EF4-FFF2-40B4-BE49-F238E27FC236}">
                      <a16:creationId xmlns:a16="http://schemas.microsoft.com/office/drawing/2014/main" id="{2CB69456-B3A0-D28D-62AF-23CED8FF63A4}"/>
                    </a:ext>
                  </a:extLst>
                </p:cNvPr>
                <p:cNvSpPr>
                  <a:spLocks/>
                </p:cNvSpPr>
                <p:nvPr/>
              </p:nvSpPr>
              <p:spPr bwMode="auto">
                <a:xfrm rot="16200000" flipH="1">
                  <a:off x="2761" y="2926"/>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66" name="Freeform 98">
                  <a:extLst>
                    <a:ext uri="{FF2B5EF4-FFF2-40B4-BE49-F238E27FC236}">
                      <a16:creationId xmlns:a16="http://schemas.microsoft.com/office/drawing/2014/main" id="{12FC9F1A-6FFF-1BE8-EAF8-803DD05D2C32}"/>
                    </a:ext>
                  </a:extLst>
                </p:cNvPr>
                <p:cNvSpPr>
                  <a:spLocks/>
                </p:cNvSpPr>
                <p:nvPr/>
              </p:nvSpPr>
              <p:spPr bwMode="auto">
                <a:xfrm rot="16200000" flipH="1">
                  <a:off x="2761" y="2836"/>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grpSp>
        </p:grpSp>
      </p:grpSp>
      <p:grpSp>
        <p:nvGrpSpPr>
          <p:cNvPr id="1133699" name="Group 131">
            <a:extLst>
              <a:ext uri="{FF2B5EF4-FFF2-40B4-BE49-F238E27FC236}">
                <a16:creationId xmlns:a16="http://schemas.microsoft.com/office/drawing/2014/main" id="{28EC93D9-5290-F3BD-540C-B685AC6FD81C}"/>
              </a:ext>
            </a:extLst>
          </p:cNvPr>
          <p:cNvGrpSpPr>
            <a:grpSpLocks/>
          </p:cNvGrpSpPr>
          <p:nvPr/>
        </p:nvGrpSpPr>
        <p:grpSpPr bwMode="auto">
          <a:xfrm>
            <a:off x="4513263" y="3516314"/>
            <a:ext cx="914400" cy="2949575"/>
            <a:chOff x="1883" y="2215"/>
            <a:chExt cx="576" cy="1858"/>
          </a:xfrm>
        </p:grpSpPr>
        <p:sp>
          <p:nvSpPr>
            <p:cNvPr id="1133668" name="Text Box 100">
              <a:extLst>
                <a:ext uri="{FF2B5EF4-FFF2-40B4-BE49-F238E27FC236}">
                  <a16:creationId xmlns:a16="http://schemas.microsoft.com/office/drawing/2014/main" id="{CCBD3F67-1941-9A60-5FFC-442890BBBCCC}"/>
                </a:ext>
              </a:extLst>
            </p:cNvPr>
            <p:cNvSpPr txBox="1">
              <a:spLocks noChangeArrowheads="1"/>
            </p:cNvSpPr>
            <p:nvPr/>
          </p:nvSpPr>
          <p:spPr bwMode="auto">
            <a:xfrm>
              <a:off x="1951" y="3670"/>
              <a:ext cx="452" cy="40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sz="1200" b="1"/>
                <a:t>BRASS</a:t>
              </a:r>
            </a:p>
            <a:p>
              <a:pPr>
                <a:spcBef>
                  <a:spcPct val="0"/>
                </a:spcBef>
              </a:pPr>
              <a:r>
                <a:rPr lang="en-GB" altLang="en-US" sz="1200" b="1"/>
                <a:t>STUB</a:t>
              </a:r>
            </a:p>
            <a:p>
              <a:pPr>
                <a:spcBef>
                  <a:spcPct val="0"/>
                </a:spcBef>
              </a:pPr>
              <a:r>
                <a:rPr lang="en-GB" altLang="en-US" sz="1200" b="1"/>
                <a:t>CASE</a:t>
              </a:r>
            </a:p>
          </p:txBody>
        </p:sp>
        <p:sp>
          <p:nvSpPr>
            <p:cNvPr id="1133670" name="Rectangle 102">
              <a:extLst>
                <a:ext uri="{FF2B5EF4-FFF2-40B4-BE49-F238E27FC236}">
                  <a16:creationId xmlns:a16="http://schemas.microsoft.com/office/drawing/2014/main" id="{05ABEC33-70E7-1B93-E091-94B0EC4C2749}"/>
                </a:ext>
              </a:extLst>
            </p:cNvPr>
            <p:cNvSpPr>
              <a:spLocks noChangeArrowheads="1"/>
            </p:cNvSpPr>
            <p:nvPr/>
          </p:nvSpPr>
          <p:spPr bwMode="auto">
            <a:xfrm rot="5400000">
              <a:off x="2004" y="3144"/>
              <a:ext cx="324" cy="399"/>
            </a:xfrm>
            <a:prstGeom prst="rect">
              <a:avLst/>
            </a:prstGeom>
            <a:gradFill rotWithShape="0">
              <a:gsLst>
                <a:gs pos="0">
                  <a:srgbClr val="663300"/>
                </a:gs>
                <a:gs pos="50000">
                  <a:srgbClr val="FF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71" name="Freeform 103">
              <a:extLst>
                <a:ext uri="{FF2B5EF4-FFF2-40B4-BE49-F238E27FC236}">
                  <a16:creationId xmlns:a16="http://schemas.microsoft.com/office/drawing/2014/main" id="{761E8047-EB6E-F42F-E700-79DB722D97B9}"/>
                </a:ext>
              </a:extLst>
            </p:cNvPr>
            <p:cNvSpPr>
              <a:spLocks/>
            </p:cNvSpPr>
            <p:nvPr/>
          </p:nvSpPr>
          <p:spPr bwMode="auto">
            <a:xfrm rot="5400000">
              <a:off x="1955" y="3110"/>
              <a:ext cx="432" cy="576"/>
            </a:xfrm>
            <a:custGeom>
              <a:avLst/>
              <a:gdLst>
                <a:gd name="T0" fmla="*/ 0 w 432"/>
                <a:gd name="T1" fmla="*/ 48 h 576"/>
                <a:gd name="T2" fmla="*/ 384 w 432"/>
                <a:gd name="T3" fmla="*/ 48 h 576"/>
                <a:gd name="T4" fmla="*/ 384 w 432"/>
                <a:gd name="T5" fmla="*/ 0 h 576"/>
                <a:gd name="T6" fmla="*/ 432 w 432"/>
                <a:gd name="T7" fmla="*/ 0 h 576"/>
                <a:gd name="T8" fmla="*/ 432 w 432"/>
                <a:gd name="T9" fmla="*/ 576 h 576"/>
                <a:gd name="T10" fmla="*/ 384 w 432"/>
                <a:gd name="T11" fmla="*/ 576 h 576"/>
                <a:gd name="T12" fmla="*/ 384 w 432"/>
                <a:gd name="T13" fmla="*/ 528 h 576"/>
                <a:gd name="T14" fmla="*/ 0 w 432"/>
                <a:gd name="T15" fmla="*/ 528 h 576"/>
                <a:gd name="T16" fmla="*/ 0 w 432"/>
                <a:gd name="T17" fmla="*/ 480 h 576"/>
                <a:gd name="T18" fmla="*/ 288 w 432"/>
                <a:gd name="T19" fmla="*/ 480 h 576"/>
                <a:gd name="T20" fmla="*/ 288 w 432"/>
                <a:gd name="T21" fmla="*/ 96 h 576"/>
                <a:gd name="T22" fmla="*/ 0 w 432"/>
                <a:gd name="T23" fmla="*/ 96 h 576"/>
                <a:gd name="T24" fmla="*/ 0 w 432"/>
                <a:gd name="T25" fmla="*/ 48 h 5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2" h="576">
                  <a:moveTo>
                    <a:pt x="0" y="48"/>
                  </a:moveTo>
                  <a:lnTo>
                    <a:pt x="384" y="48"/>
                  </a:lnTo>
                  <a:lnTo>
                    <a:pt x="384" y="0"/>
                  </a:lnTo>
                  <a:lnTo>
                    <a:pt x="432" y="0"/>
                  </a:lnTo>
                  <a:lnTo>
                    <a:pt x="432" y="576"/>
                  </a:lnTo>
                  <a:lnTo>
                    <a:pt x="384" y="576"/>
                  </a:lnTo>
                  <a:lnTo>
                    <a:pt x="384" y="528"/>
                  </a:lnTo>
                  <a:lnTo>
                    <a:pt x="0" y="528"/>
                  </a:lnTo>
                  <a:lnTo>
                    <a:pt x="0" y="480"/>
                  </a:lnTo>
                  <a:lnTo>
                    <a:pt x="288" y="480"/>
                  </a:lnTo>
                  <a:lnTo>
                    <a:pt x="288" y="96"/>
                  </a:lnTo>
                  <a:lnTo>
                    <a:pt x="0" y="96"/>
                  </a:lnTo>
                  <a:lnTo>
                    <a:pt x="0" y="48"/>
                  </a:lnTo>
                  <a:close/>
                </a:path>
              </a:pathLst>
            </a:custGeom>
            <a:solidFill>
              <a:srgbClr val="FF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grpSp>
          <p:nvGrpSpPr>
            <p:cNvPr id="1133672" name="Group 104">
              <a:extLst>
                <a:ext uri="{FF2B5EF4-FFF2-40B4-BE49-F238E27FC236}">
                  <a16:creationId xmlns:a16="http://schemas.microsoft.com/office/drawing/2014/main" id="{245969F8-0BF7-46D3-4801-B483A31DD15B}"/>
                </a:ext>
              </a:extLst>
            </p:cNvPr>
            <p:cNvGrpSpPr>
              <a:grpSpLocks/>
            </p:cNvGrpSpPr>
            <p:nvPr/>
          </p:nvGrpSpPr>
          <p:grpSpPr bwMode="auto">
            <a:xfrm>
              <a:off x="2097" y="2215"/>
              <a:ext cx="129" cy="1395"/>
              <a:chOff x="2760" y="2542"/>
              <a:chExt cx="129" cy="1395"/>
            </a:xfrm>
          </p:grpSpPr>
          <p:sp>
            <p:nvSpPr>
              <p:cNvPr id="1133673" name="AutoShape 105">
                <a:extLst>
                  <a:ext uri="{FF2B5EF4-FFF2-40B4-BE49-F238E27FC236}">
                    <a16:creationId xmlns:a16="http://schemas.microsoft.com/office/drawing/2014/main" id="{81BE6178-43DC-2D92-0363-5C431B476612}"/>
                  </a:ext>
                </a:extLst>
              </p:cNvPr>
              <p:cNvSpPr>
                <a:spLocks noChangeArrowheads="1"/>
              </p:cNvSpPr>
              <p:nvPr/>
            </p:nvSpPr>
            <p:spPr bwMode="auto">
              <a:xfrm rot="5400000">
                <a:off x="2138" y="3182"/>
                <a:ext cx="1377" cy="98"/>
              </a:xfrm>
              <a:prstGeom prst="roundRect">
                <a:avLst>
                  <a:gd name="adj" fmla="val 50000"/>
                </a:avLst>
              </a:prstGeom>
              <a:gradFill rotWithShape="0">
                <a:gsLst>
                  <a:gs pos="0">
                    <a:srgbClr val="CC9900">
                      <a:gamma/>
                      <a:shade val="46275"/>
                      <a:invGamma/>
                    </a:srgbClr>
                  </a:gs>
                  <a:gs pos="50000">
                    <a:srgbClr val="CC9900"/>
                  </a:gs>
                  <a:gs pos="100000">
                    <a:srgbClr val="CC9900">
                      <a:gamma/>
                      <a:shade val="46275"/>
                      <a:invGamma/>
                    </a:srgbClr>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sp>
            <p:nvSpPr>
              <p:cNvPr id="1133674" name="Freeform 106">
                <a:extLst>
                  <a:ext uri="{FF2B5EF4-FFF2-40B4-BE49-F238E27FC236}">
                    <a16:creationId xmlns:a16="http://schemas.microsoft.com/office/drawing/2014/main" id="{E4AF7C26-56A7-9393-3753-95824B53813C}"/>
                  </a:ext>
                </a:extLst>
              </p:cNvPr>
              <p:cNvSpPr>
                <a:spLocks noChangeAspect="1"/>
              </p:cNvSpPr>
              <p:nvPr/>
            </p:nvSpPr>
            <p:spPr bwMode="auto">
              <a:xfrm rot="5400000">
                <a:off x="2769" y="3817"/>
                <a:ext cx="111" cy="129"/>
              </a:xfrm>
              <a:custGeom>
                <a:avLst/>
                <a:gdLst>
                  <a:gd name="T0" fmla="*/ 0 w 1329"/>
                  <a:gd name="T1" fmla="*/ 380 h 1520"/>
                  <a:gd name="T2" fmla="*/ 570 w 1329"/>
                  <a:gd name="T3" fmla="*/ 380 h 1520"/>
                  <a:gd name="T4" fmla="*/ 570 w 1329"/>
                  <a:gd name="T5" fmla="*/ 190 h 1520"/>
                  <a:gd name="T6" fmla="*/ 1139 w 1329"/>
                  <a:gd name="T7" fmla="*/ 190 h 1520"/>
                  <a:gd name="T8" fmla="*/ 1139 w 1329"/>
                  <a:gd name="T9" fmla="*/ 0 h 1520"/>
                  <a:gd name="T10" fmla="*/ 1329 w 1329"/>
                  <a:gd name="T11" fmla="*/ 0 h 1520"/>
                  <a:gd name="T12" fmla="*/ 1329 w 1329"/>
                  <a:gd name="T13" fmla="*/ 1520 h 1520"/>
                  <a:gd name="T14" fmla="*/ 1139 w 1329"/>
                  <a:gd name="T15" fmla="*/ 1520 h 1520"/>
                  <a:gd name="T16" fmla="*/ 1139 w 1329"/>
                  <a:gd name="T17" fmla="*/ 1330 h 1520"/>
                  <a:gd name="T18" fmla="*/ 570 w 1329"/>
                  <a:gd name="T19" fmla="*/ 1330 h 1520"/>
                  <a:gd name="T20" fmla="*/ 570 w 1329"/>
                  <a:gd name="T21" fmla="*/ 1140 h 1520"/>
                  <a:gd name="T22" fmla="*/ 0 w 1329"/>
                  <a:gd name="T23" fmla="*/ 1140 h 1520"/>
                  <a:gd name="T24" fmla="*/ 0 w 1329"/>
                  <a:gd name="T25" fmla="*/ 380 h 15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GB" sz="1200"/>
              </a:p>
            </p:txBody>
          </p:sp>
          <p:sp>
            <p:nvSpPr>
              <p:cNvPr id="1133675" name="Rectangle 107">
                <a:extLst>
                  <a:ext uri="{FF2B5EF4-FFF2-40B4-BE49-F238E27FC236}">
                    <a16:creationId xmlns:a16="http://schemas.microsoft.com/office/drawing/2014/main" id="{39728C7F-85DD-F24C-399C-805673AC241C}"/>
                  </a:ext>
                </a:extLst>
              </p:cNvPr>
              <p:cNvSpPr>
                <a:spLocks noChangeAspect="1" noChangeArrowheads="1"/>
              </p:cNvSpPr>
              <p:nvPr/>
            </p:nvSpPr>
            <p:spPr bwMode="auto">
              <a:xfrm rot="5400000">
                <a:off x="2771" y="3866"/>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p>
                <a:endParaRPr lang="en-GB" sz="1200"/>
              </a:p>
            </p:txBody>
          </p:sp>
          <p:sp>
            <p:nvSpPr>
              <p:cNvPr id="1133676" name="Rectangle 108">
                <a:extLst>
                  <a:ext uri="{FF2B5EF4-FFF2-40B4-BE49-F238E27FC236}">
                    <a16:creationId xmlns:a16="http://schemas.microsoft.com/office/drawing/2014/main" id="{CAD4275F-F298-4E24-411A-4A8703D1A4B4}"/>
                  </a:ext>
                </a:extLst>
              </p:cNvPr>
              <p:cNvSpPr>
                <a:spLocks noChangeAspect="1" noChangeArrowheads="1"/>
              </p:cNvSpPr>
              <p:nvPr/>
            </p:nvSpPr>
            <p:spPr bwMode="auto">
              <a:xfrm rot="5400000">
                <a:off x="2810" y="3874"/>
                <a:ext cx="31" cy="31"/>
              </a:xfrm>
              <a:prstGeom prst="rect">
                <a:avLst/>
              </a:prstGeom>
              <a:solidFill>
                <a:srgbClr val="000000"/>
              </a:solidFill>
              <a:ln w="6350">
                <a:solidFill>
                  <a:srgbClr val="000000"/>
                </a:solidFill>
                <a:miter lim="800000"/>
                <a:headEnd/>
                <a:tailEnd/>
              </a:ln>
            </p:spPr>
            <p:txBody>
              <a:bodyPr/>
              <a:lstStyle/>
              <a:p>
                <a:endParaRPr lang="en-GB" sz="1200"/>
              </a:p>
            </p:txBody>
          </p:sp>
          <p:sp>
            <p:nvSpPr>
              <p:cNvPr id="1133677" name="Oval 109">
                <a:extLst>
                  <a:ext uri="{FF2B5EF4-FFF2-40B4-BE49-F238E27FC236}">
                    <a16:creationId xmlns:a16="http://schemas.microsoft.com/office/drawing/2014/main" id="{1C2AF078-82EF-A618-8CCB-A13DA8E13A3B}"/>
                  </a:ext>
                </a:extLst>
              </p:cNvPr>
              <p:cNvSpPr>
                <a:spLocks noChangeArrowheads="1"/>
              </p:cNvSpPr>
              <p:nvPr/>
            </p:nvSpPr>
            <p:spPr bwMode="auto">
              <a:xfrm>
                <a:off x="2801" y="2784"/>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78" name="Oval 110">
                <a:extLst>
                  <a:ext uri="{FF2B5EF4-FFF2-40B4-BE49-F238E27FC236}">
                    <a16:creationId xmlns:a16="http://schemas.microsoft.com/office/drawing/2014/main" id="{2EA7DBC6-1202-5F76-A285-1FE842DE05E9}"/>
                  </a:ext>
                </a:extLst>
              </p:cNvPr>
              <p:cNvSpPr>
                <a:spLocks noChangeArrowheads="1"/>
              </p:cNvSpPr>
              <p:nvPr/>
            </p:nvSpPr>
            <p:spPr bwMode="auto">
              <a:xfrm>
                <a:off x="2801" y="2869"/>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79" name="Oval 111">
                <a:extLst>
                  <a:ext uri="{FF2B5EF4-FFF2-40B4-BE49-F238E27FC236}">
                    <a16:creationId xmlns:a16="http://schemas.microsoft.com/office/drawing/2014/main" id="{83027D9E-7497-1D7D-EDBD-4C9457C3BFFE}"/>
                  </a:ext>
                </a:extLst>
              </p:cNvPr>
              <p:cNvSpPr>
                <a:spLocks noChangeArrowheads="1"/>
              </p:cNvSpPr>
              <p:nvPr/>
            </p:nvSpPr>
            <p:spPr bwMode="auto">
              <a:xfrm>
                <a:off x="2802" y="2952"/>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80" name="Oval 112">
                <a:extLst>
                  <a:ext uri="{FF2B5EF4-FFF2-40B4-BE49-F238E27FC236}">
                    <a16:creationId xmlns:a16="http://schemas.microsoft.com/office/drawing/2014/main" id="{0BD609B9-2BD4-182D-920F-181BB8385FFB}"/>
                  </a:ext>
                </a:extLst>
              </p:cNvPr>
              <p:cNvSpPr>
                <a:spLocks noChangeArrowheads="1"/>
              </p:cNvSpPr>
              <p:nvPr/>
            </p:nvSpPr>
            <p:spPr bwMode="auto">
              <a:xfrm>
                <a:off x="2802" y="3047"/>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81" name="Oval 113">
                <a:extLst>
                  <a:ext uri="{FF2B5EF4-FFF2-40B4-BE49-F238E27FC236}">
                    <a16:creationId xmlns:a16="http://schemas.microsoft.com/office/drawing/2014/main" id="{0FBAB6DF-A0E4-24D2-181C-ED9F12B83765}"/>
                  </a:ext>
                </a:extLst>
              </p:cNvPr>
              <p:cNvSpPr>
                <a:spLocks noChangeArrowheads="1"/>
              </p:cNvSpPr>
              <p:nvPr/>
            </p:nvSpPr>
            <p:spPr bwMode="auto">
              <a:xfrm>
                <a:off x="2802" y="3146"/>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82" name="Oval 114">
                <a:extLst>
                  <a:ext uri="{FF2B5EF4-FFF2-40B4-BE49-F238E27FC236}">
                    <a16:creationId xmlns:a16="http://schemas.microsoft.com/office/drawing/2014/main" id="{BF0A9F1B-446A-D26C-DB41-F6D2FCFD063D}"/>
                  </a:ext>
                </a:extLst>
              </p:cNvPr>
              <p:cNvSpPr>
                <a:spLocks noChangeArrowheads="1"/>
              </p:cNvSpPr>
              <p:nvPr/>
            </p:nvSpPr>
            <p:spPr bwMode="auto">
              <a:xfrm>
                <a:off x="2802" y="3239"/>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83" name="Freeform 115">
                <a:extLst>
                  <a:ext uri="{FF2B5EF4-FFF2-40B4-BE49-F238E27FC236}">
                    <a16:creationId xmlns:a16="http://schemas.microsoft.com/office/drawing/2014/main" id="{CCB557E5-90D7-E454-267E-56042CEE45B9}"/>
                  </a:ext>
                </a:extLst>
              </p:cNvPr>
              <p:cNvSpPr>
                <a:spLocks/>
              </p:cNvSpPr>
              <p:nvPr/>
            </p:nvSpPr>
            <p:spPr bwMode="auto">
              <a:xfrm rot="5400000">
                <a:off x="2834" y="2838"/>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84" name="Freeform 116">
                <a:extLst>
                  <a:ext uri="{FF2B5EF4-FFF2-40B4-BE49-F238E27FC236}">
                    <a16:creationId xmlns:a16="http://schemas.microsoft.com/office/drawing/2014/main" id="{3EB1451B-0A5A-2554-9B38-22822A6C79FD}"/>
                  </a:ext>
                </a:extLst>
              </p:cNvPr>
              <p:cNvSpPr>
                <a:spLocks/>
              </p:cNvSpPr>
              <p:nvPr/>
            </p:nvSpPr>
            <p:spPr bwMode="auto">
              <a:xfrm rot="5400000">
                <a:off x="2834" y="2925"/>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85" name="Freeform 117">
                <a:extLst>
                  <a:ext uri="{FF2B5EF4-FFF2-40B4-BE49-F238E27FC236}">
                    <a16:creationId xmlns:a16="http://schemas.microsoft.com/office/drawing/2014/main" id="{3E11B3DF-2DF9-EC3E-347B-B4CCF9D5A710}"/>
                  </a:ext>
                </a:extLst>
              </p:cNvPr>
              <p:cNvSpPr>
                <a:spLocks/>
              </p:cNvSpPr>
              <p:nvPr/>
            </p:nvSpPr>
            <p:spPr bwMode="auto">
              <a:xfrm rot="5400000">
                <a:off x="2833" y="3014"/>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86" name="Freeform 118">
                <a:extLst>
                  <a:ext uri="{FF2B5EF4-FFF2-40B4-BE49-F238E27FC236}">
                    <a16:creationId xmlns:a16="http://schemas.microsoft.com/office/drawing/2014/main" id="{A25BF11E-589A-9E88-75CE-12196CEA6FB4}"/>
                  </a:ext>
                </a:extLst>
              </p:cNvPr>
              <p:cNvSpPr>
                <a:spLocks/>
              </p:cNvSpPr>
              <p:nvPr/>
            </p:nvSpPr>
            <p:spPr bwMode="auto">
              <a:xfrm rot="5400000">
                <a:off x="2836" y="3104"/>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87" name="Freeform 119">
                <a:extLst>
                  <a:ext uri="{FF2B5EF4-FFF2-40B4-BE49-F238E27FC236}">
                    <a16:creationId xmlns:a16="http://schemas.microsoft.com/office/drawing/2014/main" id="{54DDB537-9838-256A-E6D1-8BA3893FB2D4}"/>
                  </a:ext>
                </a:extLst>
              </p:cNvPr>
              <p:cNvSpPr>
                <a:spLocks/>
              </p:cNvSpPr>
              <p:nvPr/>
            </p:nvSpPr>
            <p:spPr bwMode="auto">
              <a:xfrm rot="5400000">
                <a:off x="2833" y="3199"/>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88" name="Freeform 120">
                <a:extLst>
                  <a:ext uri="{FF2B5EF4-FFF2-40B4-BE49-F238E27FC236}">
                    <a16:creationId xmlns:a16="http://schemas.microsoft.com/office/drawing/2014/main" id="{2B2D1F8C-831A-0FA8-C0CB-AFCCD35ED278}"/>
                  </a:ext>
                </a:extLst>
              </p:cNvPr>
              <p:cNvSpPr>
                <a:spLocks/>
              </p:cNvSpPr>
              <p:nvPr/>
            </p:nvSpPr>
            <p:spPr bwMode="auto">
              <a:xfrm rot="16200000" flipH="1">
                <a:off x="2761" y="3202"/>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89" name="Freeform 121">
                <a:extLst>
                  <a:ext uri="{FF2B5EF4-FFF2-40B4-BE49-F238E27FC236}">
                    <a16:creationId xmlns:a16="http://schemas.microsoft.com/office/drawing/2014/main" id="{68113930-C90B-35D1-CEAF-9FAFCE257180}"/>
                  </a:ext>
                </a:extLst>
              </p:cNvPr>
              <p:cNvSpPr>
                <a:spLocks/>
              </p:cNvSpPr>
              <p:nvPr/>
            </p:nvSpPr>
            <p:spPr bwMode="auto">
              <a:xfrm rot="16200000" flipH="1">
                <a:off x="2759" y="3104"/>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90" name="Freeform 122">
                <a:extLst>
                  <a:ext uri="{FF2B5EF4-FFF2-40B4-BE49-F238E27FC236}">
                    <a16:creationId xmlns:a16="http://schemas.microsoft.com/office/drawing/2014/main" id="{6CFA8CF8-8519-CB11-E684-D6318EFE14FC}"/>
                  </a:ext>
                </a:extLst>
              </p:cNvPr>
              <p:cNvSpPr>
                <a:spLocks/>
              </p:cNvSpPr>
              <p:nvPr/>
            </p:nvSpPr>
            <p:spPr bwMode="auto">
              <a:xfrm rot="16200000" flipH="1">
                <a:off x="2762" y="3016"/>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91" name="Freeform 123">
                <a:extLst>
                  <a:ext uri="{FF2B5EF4-FFF2-40B4-BE49-F238E27FC236}">
                    <a16:creationId xmlns:a16="http://schemas.microsoft.com/office/drawing/2014/main" id="{902F3AA2-4A6F-EECB-9871-AB1279DB8D8E}"/>
                  </a:ext>
                </a:extLst>
              </p:cNvPr>
              <p:cNvSpPr>
                <a:spLocks/>
              </p:cNvSpPr>
              <p:nvPr/>
            </p:nvSpPr>
            <p:spPr bwMode="auto">
              <a:xfrm rot="16200000" flipH="1">
                <a:off x="2761" y="2926"/>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133692" name="Freeform 124">
                <a:extLst>
                  <a:ext uri="{FF2B5EF4-FFF2-40B4-BE49-F238E27FC236}">
                    <a16:creationId xmlns:a16="http://schemas.microsoft.com/office/drawing/2014/main" id="{45729678-D90C-5319-1CB5-48673CDEF34C}"/>
                  </a:ext>
                </a:extLst>
              </p:cNvPr>
              <p:cNvSpPr>
                <a:spLocks/>
              </p:cNvSpPr>
              <p:nvPr/>
            </p:nvSpPr>
            <p:spPr bwMode="auto">
              <a:xfrm rot="16200000" flipH="1">
                <a:off x="2761" y="2836"/>
                <a:ext cx="59" cy="22"/>
              </a:xfrm>
              <a:custGeom>
                <a:avLst/>
                <a:gdLst>
                  <a:gd name="T0" fmla="*/ 4 w 59"/>
                  <a:gd name="T1" fmla="*/ 3 h 22"/>
                  <a:gd name="T2" fmla="*/ 29 w 59"/>
                  <a:gd name="T3" fmla="*/ 21 h 22"/>
                  <a:gd name="T4" fmla="*/ 55 w 59"/>
                  <a:gd name="T5" fmla="*/ 3 h 22"/>
                  <a:gd name="T6" fmla="*/ 4 w 59"/>
                  <a:gd name="T7" fmla="*/ 3 h 22"/>
                </a:gdLst>
                <a:ahLst/>
                <a:cxnLst>
                  <a:cxn ang="0">
                    <a:pos x="T0" y="T1"/>
                  </a:cxn>
                  <a:cxn ang="0">
                    <a:pos x="T2" y="T3"/>
                  </a:cxn>
                  <a:cxn ang="0">
                    <a:pos x="T4" y="T5"/>
                  </a:cxn>
                  <a:cxn ang="0">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grpSp>
      </p:grpSp>
    </p:spTree>
    <p:extLst>
      <p:ext uri="{BB962C8B-B14F-4D97-AF65-F5344CB8AC3E}">
        <p14:creationId xmlns:p14="http://schemas.microsoft.com/office/powerpoint/2010/main" val="95281900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3369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13369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499"/>
                                          </p:stCondLst>
                                        </p:cTn>
                                        <p:tgtEl>
                                          <p:spTgt spid="113363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1335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02" name="Rectangle 2">
            <a:extLst>
              <a:ext uri="{FF2B5EF4-FFF2-40B4-BE49-F238E27FC236}">
                <a16:creationId xmlns:a16="http://schemas.microsoft.com/office/drawing/2014/main" id="{C8CCBC00-A3F3-8A5C-B219-16132307D800}"/>
              </a:ext>
            </a:extLst>
          </p:cNvPr>
          <p:cNvSpPr>
            <a:spLocks noGrp="1" noChangeArrowheads="1"/>
          </p:cNvSpPr>
          <p:nvPr>
            <p:ph type="ctrTitle"/>
          </p:nvPr>
        </p:nvSpPr>
        <p:spPr>
          <a:xfrm>
            <a:off x="1925639" y="920750"/>
            <a:ext cx="8416925" cy="534988"/>
          </a:xfrm>
        </p:spPr>
        <p:txBody>
          <a:bodyPr anchor="ctr"/>
          <a:lstStyle/>
          <a:p>
            <a:r>
              <a:rPr lang="en-GB" altLang="en-US" sz="2000"/>
              <a:t>Propulsion– Igniter Components</a:t>
            </a:r>
          </a:p>
        </p:txBody>
      </p:sp>
      <p:sp>
        <p:nvSpPr>
          <p:cNvPr id="1228803" name="Text Box 3">
            <a:extLst>
              <a:ext uri="{FF2B5EF4-FFF2-40B4-BE49-F238E27FC236}">
                <a16:creationId xmlns:a16="http://schemas.microsoft.com/office/drawing/2014/main" id="{B96BE352-C3EF-6856-7CB4-E915C36696B4}"/>
              </a:ext>
            </a:extLst>
          </p:cNvPr>
          <p:cNvSpPr txBox="1">
            <a:spLocks noChangeArrowheads="1"/>
          </p:cNvSpPr>
          <p:nvPr/>
        </p:nvSpPr>
        <p:spPr bwMode="auto">
          <a:xfrm>
            <a:off x="8596314" y="2409825"/>
            <a:ext cx="1360487"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a:spcBef>
                <a:spcPct val="0"/>
              </a:spcBef>
            </a:pPr>
            <a:r>
              <a:rPr lang="en-GB" altLang="en-US" sz="1200" b="1"/>
              <a:t>Typical example</a:t>
            </a:r>
          </a:p>
          <a:p>
            <a:pPr>
              <a:spcBef>
                <a:spcPct val="0"/>
              </a:spcBef>
            </a:pPr>
            <a:r>
              <a:rPr lang="en-GB" altLang="en-US" sz="1200" b="1"/>
              <a:t>4.5” Naval</a:t>
            </a:r>
          </a:p>
        </p:txBody>
      </p:sp>
      <p:grpSp>
        <p:nvGrpSpPr>
          <p:cNvPr id="1228804" name="Group 4">
            <a:extLst>
              <a:ext uri="{FF2B5EF4-FFF2-40B4-BE49-F238E27FC236}">
                <a16:creationId xmlns:a16="http://schemas.microsoft.com/office/drawing/2014/main" id="{6FD1517A-F6DF-4402-586D-B5830ADF58C3}"/>
              </a:ext>
            </a:extLst>
          </p:cNvPr>
          <p:cNvGrpSpPr>
            <a:grpSpLocks/>
          </p:cNvGrpSpPr>
          <p:nvPr/>
        </p:nvGrpSpPr>
        <p:grpSpPr bwMode="auto">
          <a:xfrm>
            <a:off x="3927475" y="4975225"/>
            <a:ext cx="3505200" cy="914400"/>
            <a:chOff x="2448" y="2832"/>
            <a:chExt cx="2208" cy="576"/>
          </a:xfrm>
        </p:grpSpPr>
        <p:sp>
          <p:nvSpPr>
            <p:cNvPr id="1228805" name="Rectangle 5">
              <a:extLst>
                <a:ext uri="{FF2B5EF4-FFF2-40B4-BE49-F238E27FC236}">
                  <a16:creationId xmlns:a16="http://schemas.microsoft.com/office/drawing/2014/main" id="{63D581A4-5AC8-B697-EBBF-D2F4032CE95F}"/>
                </a:ext>
              </a:extLst>
            </p:cNvPr>
            <p:cNvSpPr>
              <a:spLocks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06" name="Rectangle 6">
              <a:extLst>
                <a:ext uri="{FF2B5EF4-FFF2-40B4-BE49-F238E27FC236}">
                  <a16:creationId xmlns:a16="http://schemas.microsoft.com/office/drawing/2014/main" id="{5AF6EC61-3868-88FE-1C70-DF64E4FFF7E6}"/>
                </a:ext>
              </a:extLst>
            </p:cNvPr>
            <p:cNvSpPr>
              <a:spLocks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07" name="Rectangle 7">
              <a:extLst>
                <a:ext uri="{FF2B5EF4-FFF2-40B4-BE49-F238E27FC236}">
                  <a16:creationId xmlns:a16="http://schemas.microsoft.com/office/drawing/2014/main" id="{3A66EA6A-5BC4-DB02-9BCC-3521A23EFA74}"/>
                </a:ext>
              </a:extLst>
            </p:cNvPr>
            <p:cNvSpPr>
              <a:spLocks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08" name="Freeform 8">
              <a:extLst>
                <a:ext uri="{FF2B5EF4-FFF2-40B4-BE49-F238E27FC236}">
                  <a16:creationId xmlns:a16="http://schemas.microsoft.com/office/drawing/2014/main" id="{2B41CC87-F1CD-7F59-346A-44557A8F6284}"/>
                </a:ext>
              </a:extLst>
            </p:cNvPr>
            <p:cNvSpPr>
              <a:spLocks/>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pattFill prst="lgConfetti">
              <a:fgClr>
                <a:srgbClr val="FFFFFF"/>
              </a:fgClr>
              <a:bgClr>
                <a:srgbClr val="000000"/>
              </a:bgClr>
            </a:patt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09" name="Rectangle 9">
              <a:extLst>
                <a:ext uri="{FF2B5EF4-FFF2-40B4-BE49-F238E27FC236}">
                  <a16:creationId xmlns:a16="http://schemas.microsoft.com/office/drawing/2014/main" id="{7677AA56-79D0-042F-3F0C-2A453351B16D}"/>
                </a:ext>
              </a:extLst>
            </p:cNvPr>
            <p:cNvSpPr>
              <a:spLocks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10" name="Freeform 10">
              <a:extLst>
                <a:ext uri="{FF2B5EF4-FFF2-40B4-BE49-F238E27FC236}">
                  <a16:creationId xmlns:a16="http://schemas.microsoft.com/office/drawing/2014/main" id="{5B4E01D1-D2C2-DE25-A81D-A1FA443307F4}"/>
                </a:ext>
              </a:extLst>
            </p:cNvPr>
            <p:cNvSpPr>
              <a:spLocks/>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11" name="Freeform 11">
              <a:extLst>
                <a:ext uri="{FF2B5EF4-FFF2-40B4-BE49-F238E27FC236}">
                  <a16:creationId xmlns:a16="http://schemas.microsoft.com/office/drawing/2014/main" id="{B14F0448-8EB0-0BAE-D165-C543A0E7C709}"/>
                </a:ext>
              </a:extLst>
            </p:cNvPr>
            <p:cNvSpPr>
              <a:spLocks/>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grpSp>
      <p:grpSp>
        <p:nvGrpSpPr>
          <p:cNvPr id="1228812" name="Group 12">
            <a:extLst>
              <a:ext uri="{FF2B5EF4-FFF2-40B4-BE49-F238E27FC236}">
                <a16:creationId xmlns:a16="http://schemas.microsoft.com/office/drawing/2014/main" id="{667FC427-86E3-87A9-9579-1E470DE8DF23}"/>
              </a:ext>
            </a:extLst>
          </p:cNvPr>
          <p:cNvGrpSpPr>
            <a:grpSpLocks/>
          </p:cNvGrpSpPr>
          <p:nvPr/>
        </p:nvGrpSpPr>
        <p:grpSpPr bwMode="auto">
          <a:xfrm>
            <a:off x="3232150" y="2227264"/>
            <a:ext cx="4694238" cy="1228725"/>
            <a:chOff x="576" y="1488"/>
            <a:chExt cx="2957" cy="774"/>
          </a:xfrm>
        </p:grpSpPr>
        <p:sp>
          <p:nvSpPr>
            <p:cNvPr id="1228813" name="AutoShape 13">
              <a:extLst>
                <a:ext uri="{FF2B5EF4-FFF2-40B4-BE49-F238E27FC236}">
                  <a16:creationId xmlns:a16="http://schemas.microsoft.com/office/drawing/2014/main" id="{94AE4A3F-6F1F-6530-26C1-46AD658B424A}"/>
                </a:ext>
              </a:extLst>
            </p:cNvPr>
            <p:cNvSpPr>
              <a:spLocks noChangeArrowheads="1"/>
            </p:cNvSpPr>
            <p:nvPr/>
          </p:nvSpPr>
          <p:spPr bwMode="auto">
            <a:xfrm rot="-5400000">
              <a:off x="257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sp>
          <p:nvSpPr>
            <p:cNvPr id="1228814" name="AutoShape 14">
              <a:extLst>
                <a:ext uri="{FF2B5EF4-FFF2-40B4-BE49-F238E27FC236}">
                  <a16:creationId xmlns:a16="http://schemas.microsoft.com/office/drawing/2014/main" id="{44426BC0-13E1-0F19-14B9-BDB41F2DA2B8}"/>
                </a:ext>
              </a:extLst>
            </p:cNvPr>
            <p:cNvSpPr>
              <a:spLocks noChangeArrowheads="1"/>
            </p:cNvSpPr>
            <p:nvPr/>
          </p:nvSpPr>
          <p:spPr bwMode="auto">
            <a:xfrm rot="-5400000">
              <a:off x="600" y="1560"/>
              <a:ext cx="576" cy="624"/>
            </a:xfrm>
            <a:custGeom>
              <a:avLst/>
              <a:gdLst>
                <a:gd name="G0" fmla="+- 5074 0 0"/>
                <a:gd name="G1" fmla="+- -11539532 0 0"/>
                <a:gd name="G2" fmla="+- 0 0 -11539532"/>
                <a:gd name="T0" fmla="*/ 0 256 1"/>
                <a:gd name="T1" fmla="*/ 180 256 1"/>
                <a:gd name="G3" fmla="+- -11539532 T0 T1"/>
                <a:gd name="T2" fmla="*/ 0 256 1"/>
                <a:gd name="T3" fmla="*/ 90 256 1"/>
                <a:gd name="G4" fmla="+- -11539532 T2 T3"/>
                <a:gd name="G5" fmla="*/ G4 2 1"/>
                <a:gd name="T4" fmla="*/ 90 256 1"/>
                <a:gd name="T5" fmla="*/ 0 256 1"/>
                <a:gd name="G6" fmla="+- -11539532 T4 T5"/>
                <a:gd name="G7" fmla="*/ G6 2 1"/>
                <a:gd name="G8" fmla="abs -11539532"/>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5074"/>
                <a:gd name="G18" fmla="*/ 5074 1 2"/>
                <a:gd name="G19" fmla="+- G18 5400 0"/>
                <a:gd name="G20" fmla="cos G19 -11539532"/>
                <a:gd name="G21" fmla="sin G19 -11539532"/>
                <a:gd name="G22" fmla="+- G20 10800 0"/>
                <a:gd name="G23" fmla="+- G21 10800 0"/>
                <a:gd name="G24" fmla="+- 10800 0 G20"/>
                <a:gd name="G25" fmla="+- 5074 10800 0"/>
                <a:gd name="G26" fmla="?: G9 G17 G25"/>
                <a:gd name="G27" fmla="?: G9 0 21600"/>
                <a:gd name="G28" fmla="cos 10800 -11539532"/>
                <a:gd name="G29" fmla="sin 10800 -11539532"/>
                <a:gd name="G30" fmla="sin 5074 -11539532"/>
                <a:gd name="G31" fmla="+- G28 10800 0"/>
                <a:gd name="G32" fmla="+- G29 10800 0"/>
                <a:gd name="G33" fmla="+- G30 10800 0"/>
                <a:gd name="G34" fmla="?: G4 0 G31"/>
                <a:gd name="G35" fmla="?: -11539532 G34 0"/>
                <a:gd name="G36" fmla="?: G6 G35 G31"/>
                <a:gd name="G37" fmla="+- 21600 0 G36"/>
                <a:gd name="G38" fmla="?: G4 0 G33"/>
                <a:gd name="G39" fmla="?: -11539532 G38 G32"/>
                <a:gd name="G40" fmla="?: G6 G39 0"/>
                <a:gd name="G41" fmla="?: G4 G32 21600"/>
                <a:gd name="G42" fmla="?: G6 G41 G33"/>
                <a:gd name="T12" fmla="*/ 10800 w 21600"/>
                <a:gd name="T13" fmla="*/ 0 h 21600"/>
                <a:gd name="T14" fmla="*/ 2881 w 21600"/>
                <a:gd name="T15" fmla="*/ 10257 h 21600"/>
                <a:gd name="T16" fmla="*/ 10800 w 21600"/>
                <a:gd name="T17" fmla="*/ 5726 h 21600"/>
                <a:gd name="T18" fmla="*/ 18719 w 21600"/>
                <a:gd name="T19" fmla="*/ 10257 h 21600"/>
                <a:gd name="T20" fmla="*/ G36 w 21600"/>
                <a:gd name="T21" fmla="*/ G40 h 21600"/>
                <a:gd name="T22" fmla="*/ G37 w 21600"/>
                <a:gd name="T23" fmla="*/ G42 h 21600"/>
              </a:gdLst>
              <a:ahLst/>
              <a:cxnLst>
                <a:cxn ang="0">
                  <a:pos x="T12" y="T13"/>
                </a:cxn>
                <a:cxn ang="0">
                  <a:pos x="T14" y="T15"/>
                </a:cxn>
                <a:cxn ang="0">
                  <a:pos x="T16" y="T17"/>
                </a:cxn>
                <a:cxn ang="0">
                  <a:pos x="T18" y="T19"/>
                </a:cxn>
              </a:cxnLst>
              <a:rect l="T20" t="T21" r="T22" b="T23"/>
              <a:pathLst>
                <a:path w="21600" h="21600">
                  <a:moveTo>
                    <a:pt x="5737" y="10453"/>
                  </a:moveTo>
                  <a:cubicBezTo>
                    <a:pt x="5920" y="7791"/>
                    <a:pt x="8132" y="5726"/>
                    <a:pt x="10800" y="5726"/>
                  </a:cubicBezTo>
                  <a:cubicBezTo>
                    <a:pt x="13467" y="5726"/>
                    <a:pt x="15679" y="7791"/>
                    <a:pt x="15862" y="10453"/>
                  </a:cubicBezTo>
                  <a:lnTo>
                    <a:pt x="21574" y="10061"/>
                  </a:lnTo>
                  <a:cubicBezTo>
                    <a:pt x="21186" y="4396"/>
                    <a:pt x="16478" y="0"/>
                    <a:pt x="10799" y="0"/>
                  </a:cubicBezTo>
                  <a:cubicBezTo>
                    <a:pt x="5121" y="0"/>
                    <a:pt x="413" y="4396"/>
                    <a:pt x="25" y="10061"/>
                  </a:cubicBezTo>
                  <a:close/>
                </a:path>
              </a:pathLst>
            </a:cu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15" name="Rectangle 15">
              <a:extLst>
                <a:ext uri="{FF2B5EF4-FFF2-40B4-BE49-F238E27FC236}">
                  <a16:creationId xmlns:a16="http://schemas.microsoft.com/office/drawing/2014/main" id="{4EF3FDCC-C6F6-5472-D904-2DA334ECA91B}"/>
                </a:ext>
              </a:extLst>
            </p:cNvPr>
            <p:cNvSpPr>
              <a:spLocks noChangeArrowheads="1"/>
            </p:cNvSpPr>
            <p:nvPr/>
          </p:nvSpPr>
          <p:spPr bwMode="auto">
            <a:xfrm>
              <a:off x="2688" y="1584"/>
              <a:ext cx="480"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p>
              <a:endParaRPr lang="en-GB" sz="1200"/>
            </a:p>
          </p:txBody>
        </p:sp>
        <p:sp>
          <p:nvSpPr>
            <p:cNvPr id="1228816" name="Rectangle 16">
              <a:extLst>
                <a:ext uri="{FF2B5EF4-FFF2-40B4-BE49-F238E27FC236}">
                  <a16:creationId xmlns:a16="http://schemas.microsoft.com/office/drawing/2014/main" id="{0B5D47A1-9F1C-7BEF-3A22-F745DD46C906}"/>
                </a:ext>
              </a:extLst>
            </p:cNvPr>
            <p:cNvSpPr>
              <a:spLocks noChangeArrowheads="1"/>
            </p:cNvSpPr>
            <p:nvPr/>
          </p:nvSpPr>
          <p:spPr bwMode="auto">
            <a:xfrm>
              <a:off x="2400"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p>
              <a:endParaRPr lang="en-GB" sz="1200"/>
            </a:p>
          </p:txBody>
        </p:sp>
        <p:sp>
          <p:nvSpPr>
            <p:cNvPr id="1228817" name="AutoShape 17">
              <a:extLst>
                <a:ext uri="{FF2B5EF4-FFF2-40B4-BE49-F238E27FC236}">
                  <a16:creationId xmlns:a16="http://schemas.microsoft.com/office/drawing/2014/main" id="{6B98DE14-6691-E97A-C8D9-ADBC01938704}"/>
                </a:ext>
              </a:extLst>
            </p:cNvPr>
            <p:cNvSpPr>
              <a:spLocks noChangeArrowheads="1"/>
            </p:cNvSpPr>
            <p:nvPr/>
          </p:nvSpPr>
          <p:spPr bwMode="auto">
            <a:xfrm rot="-5400000">
              <a:off x="228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sp>
          <p:nvSpPr>
            <p:cNvPr id="1228818" name="Rectangle 18">
              <a:extLst>
                <a:ext uri="{FF2B5EF4-FFF2-40B4-BE49-F238E27FC236}">
                  <a16:creationId xmlns:a16="http://schemas.microsoft.com/office/drawing/2014/main" id="{4D340202-33D3-0326-2844-49084F0FF9E9}"/>
                </a:ext>
              </a:extLst>
            </p:cNvPr>
            <p:cNvSpPr>
              <a:spLocks noChangeArrowheads="1"/>
            </p:cNvSpPr>
            <p:nvPr/>
          </p:nvSpPr>
          <p:spPr bwMode="auto">
            <a:xfrm>
              <a:off x="2110"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p>
              <a:endParaRPr lang="en-GB" sz="1200"/>
            </a:p>
          </p:txBody>
        </p:sp>
        <p:sp>
          <p:nvSpPr>
            <p:cNvPr id="1228819" name="AutoShape 19">
              <a:extLst>
                <a:ext uri="{FF2B5EF4-FFF2-40B4-BE49-F238E27FC236}">
                  <a16:creationId xmlns:a16="http://schemas.microsoft.com/office/drawing/2014/main" id="{D88A857E-FF50-FD01-BD8B-7C56AB665644}"/>
                </a:ext>
              </a:extLst>
            </p:cNvPr>
            <p:cNvSpPr>
              <a:spLocks noChangeArrowheads="1"/>
            </p:cNvSpPr>
            <p:nvPr/>
          </p:nvSpPr>
          <p:spPr bwMode="auto">
            <a:xfrm rot="-5400000">
              <a:off x="1997"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sp>
          <p:nvSpPr>
            <p:cNvPr id="1228820" name="Rectangle 20">
              <a:extLst>
                <a:ext uri="{FF2B5EF4-FFF2-40B4-BE49-F238E27FC236}">
                  <a16:creationId xmlns:a16="http://schemas.microsoft.com/office/drawing/2014/main" id="{85391346-083B-AA85-204E-1A79C8BA9408}"/>
                </a:ext>
              </a:extLst>
            </p:cNvPr>
            <p:cNvSpPr>
              <a:spLocks noChangeArrowheads="1"/>
            </p:cNvSpPr>
            <p:nvPr/>
          </p:nvSpPr>
          <p:spPr bwMode="auto">
            <a:xfrm>
              <a:off x="1822"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p>
              <a:endParaRPr lang="en-GB" sz="1200"/>
            </a:p>
          </p:txBody>
        </p:sp>
        <p:sp>
          <p:nvSpPr>
            <p:cNvPr id="1228821" name="AutoShape 21">
              <a:extLst>
                <a:ext uri="{FF2B5EF4-FFF2-40B4-BE49-F238E27FC236}">
                  <a16:creationId xmlns:a16="http://schemas.microsoft.com/office/drawing/2014/main" id="{034116D9-8CF5-7B44-3567-319CB39070CE}"/>
                </a:ext>
              </a:extLst>
            </p:cNvPr>
            <p:cNvSpPr>
              <a:spLocks noChangeArrowheads="1"/>
            </p:cNvSpPr>
            <p:nvPr/>
          </p:nvSpPr>
          <p:spPr bwMode="auto">
            <a:xfrm rot="-5400000">
              <a:off x="1711"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sp>
          <p:nvSpPr>
            <p:cNvPr id="1228822" name="Rectangle 22">
              <a:extLst>
                <a:ext uri="{FF2B5EF4-FFF2-40B4-BE49-F238E27FC236}">
                  <a16:creationId xmlns:a16="http://schemas.microsoft.com/office/drawing/2014/main" id="{CA95D8CB-2E25-3529-3AFC-EE312E72649A}"/>
                </a:ext>
              </a:extLst>
            </p:cNvPr>
            <p:cNvSpPr>
              <a:spLocks noChangeArrowheads="1"/>
            </p:cNvSpPr>
            <p:nvPr/>
          </p:nvSpPr>
          <p:spPr bwMode="auto">
            <a:xfrm>
              <a:off x="1536"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p>
              <a:endParaRPr lang="en-GB" sz="1200"/>
            </a:p>
          </p:txBody>
        </p:sp>
        <p:sp>
          <p:nvSpPr>
            <p:cNvPr id="1228823" name="AutoShape 23">
              <a:extLst>
                <a:ext uri="{FF2B5EF4-FFF2-40B4-BE49-F238E27FC236}">
                  <a16:creationId xmlns:a16="http://schemas.microsoft.com/office/drawing/2014/main" id="{A84645F3-5BC4-E67A-D9F1-B446D017BCD8}"/>
                </a:ext>
              </a:extLst>
            </p:cNvPr>
            <p:cNvSpPr>
              <a:spLocks noChangeArrowheads="1"/>
            </p:cNvSpPr>
            <p:nvPr/>
          </p:nvSpPr>
          <p:spPr bwMode="auto">
            <a:xfrm rot="-5400000">
              <a:off x="1421"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sp>
          <p:nvSpPr>
            <p:cNvPr id="1228824" name="Rectangle 24">
              <a:extLst>
                <a:ext uri="{FF2B5EF4-FFF2-40B4-BE49-F238E27FC236}">
                  <a16:creationId xmlns:a16="http://schemas.microsoft.com/office/drawing/2014/main" id="{72D9B672-867C-BAB9-8EE7-03C1EBD93406}"/>
                </a:ext>
              </a:extLst>
            </p:cNvPr>
            <p:cNvSpPr>
              <a:spLocks noChangeArrowheads="1"/>
            </p:cNvSpPr>
            <p:nvPr/>
          </p:nvSpPr>
          <p:spPr bwMode="auto">
            <a:xfrm>
              <a:off x="1246"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p>
              <a:endParaRPr lang="en-GB" sz="1200"/>
            </a:p>
          </p:txBody>
        </p:sp>
        <p:sp>
          <p:nvSpPr>
            <p:cNvPr id="1228825" name="AutoShape 25">
              <a:extLst>
                <a:ext uri="{FF2B5EF4-FFF2-40B4-BE49-F238E27FC236}">
                  <a16:creationId xmlns:a16="http://schemas.microsoft.com/office/drawing/2014/main" id="{B9460C0C-D382-3796-D143-7C8E01BA8DED}"/>
                </a:ext>
              </a:extLst>
            </p:cNvPr>
            <p:cNvSpPr>
              <a:spLocks noChangeArrowheads="1"/>
            </p:cNvSpPr>
            <p:nvPr/>
          </p:nvSpPr>
          <p:spPr bwMode="auto">
            <a:xfrm rot="-5400000">
              <a:off x="1133"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sp>
          <p:nvSpPr>
            <p:cNvPr id="1228826" name="Rectangle 26">
              <a:extLst>
                <a:ext uri="{FF2B5EF4-FFF2-40B4-BE49-F238E27FC236}">
                  <a16:creationId xmlns:a16="http://schemas.microsoft.com/office/drawing/2014/main" id="{CEA2210F-6AD1-249E-C5D2-213AF3D54DC4}"/>
                </a:ext>
              </a:extLst>
            </p:cNvPr>
            <p:cNvSpPr>
              <a:spLocks noChangeArrowheads="1"/>
            </p:cNvSpPr>
            <p:nvPr/>
          </p:nvSpPr>
          <p:spPr bwMode="auto">
            <a:xfrm>
              <a:off x="958"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p>
              <a:endParaRPr lang="en-GB" sz="1200"/>
            </a:p>
          </p:txBody>
        </p:sp>
        <p:sp>
          <p:nvSpPr>
            <p:cNvPr id="1228827" name="AutoShape 27">
              <a:extLst>
                <a:ext uri="{FF2B5EF4-FFF2-40B4-BE49-F238E27FC236}">
                  <a16:creationId xmlns:a16="http://schemas.microsoft.com/office/drawing/2014/main" id="{D4BF1C14-6E57-428C-6803-CB173E536D46}"/>
                </a:ext>
              </a:extLst>
            </p:cNvPr>
            <p:cNvSpPr>
              <a:spLocks noChangeArrowheads="1"/>
            </p:cNvSpPr>
            <p:nvPr/>
          </p:nvSpPr>
          <p:spPr bwMode="auto">
            <a:xfrm rot="-5400000">
              <a:off x="84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sp>
          <p:nvSpPr>
            <p:cNvPr id="1228828" name="AutoShape 28">
              <a:extLst>
                <a:ext uri="{FF2B5EF4-FFF2-40B4-BE49-F238E27FC236}">
                  <a16:creationId xmlns:a16="http://schemas.microsoft.com/office/drawing/2014/main" id="{D0536AB5-ED03-3CB4-5D9F-A3D938BA0290}"/>
                </a:ext>
              </a:extLst>
            </p:cNvPr>
            <p:cNvSpPr>
              <a:spLocks noChangeArrowheads="1"/>
            </p:cNvSpPr>
            <p:nvPr/>
          </p:nvSpPr>
          <p:spPr bwMode="auto">
            <a:xfrm rot="5400000" flipV="1">
              <a:off x="257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sp>
          <p:nvSpPr>
            <p:cNvPr id="1228829" name="Rectangle 29">
              <a:extLst>
                <a:ext uri="{FF2B5EF4-FFF2-40B4-BE49-F238E27FC236}">
                  <a16:creationId xmlns:a16="http://schemas.microsoft.com/office/drawing/2014/main" id="{2A7FF2F8-BAA8-756D-7B76-04DE510578B4}"/>
                </a:ext>
              </a:extLst>
            </p:cNvPr>
            <p:cNvSpPr>
              <a:spLocks noChangeArrowheads="1"/>
            </p:cNvSpPr>
            <p:nvPr/>
          </p:nvSpPr>
          <p:spPr bwMode="auto">
            <a:xfrm flipV="1">
              <a:off x="2688" y="2064"/>
              <a:ext cx="480"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p>
              <a:endParaRPr lang="en-GB" sz="1200"/>
            </a:p>
          </p:txBody>
        </p:sp>
        <p:sp>
          <p:nvSpPr>
            <p:cNvPr id="1228830" name="Rectangle 30">
              <a:extLst>
                <a:ext uri="{FF2B5EF4-FFF2-40B4-BE49-F238E27FC236}">
                  <a16:creationId xmlns:a16="http://schemas.microsoft.com/office/drawing/2014/main" id="{C3756BEC-62EC-25AA-00A1-33C5D2DFFDF2}"/>
                </a:ext>
              </a:extLst>
            </p:cNvPr>
            <p:cNvSpPr>
              <a:spLocks noChangeArrowheads="1"/>
            </p:cNvSpPr>
            <p:nvPr/>
          </p:nvSpPr>
          <p:spPr bwMode="auto">
            <a:xfrm flipV="1">
              <a:off x="2400"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p>
              <a:endParaRPr lang="en-GB" sz="1200"/>
            </a:p>
          </p:txBody>
        </p:sp>
        <p:sp>
          <p:nvSpPr>
            <p:cNvPr id="1228831" name="AutoShape 31">
              <a:extLst>
                <a:ext uri="{FF2B5EF4-FFF2-40B4-BE49-F238E27FC236}">
                  <a16:creationId xmlns:a16="http://schemas.microsoft.com/office/drawing/2014/main" id="{2DBF8DE2-ACAE-F1F5-C25A-922FF9D7393A}"/>
                </a:ext>
              </a:extLst>
            </p:cNvPr>
            <p:cNvSpPr>
              <a:spLocks noChangeArrowheads="1"/>
            </p:cNvSpPr>
            <p:nvPr/>
          </p:nvSpPr>
          <p:spPr bwMode="auto">
            <a:xfrm rot="5400000" flipV="1">
              <a:off x="228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sp>
          <p:nvSpPr>
            <p:cNvPr id="1228832" name="Rectangle 32">
              <a:extLst>
                <a:ext uri="{FF2B5EF4-FFF2-40B4-BE49-F238E27FC236}">
                  <a16:creationId xmlns:a16="http://schemas.microsoft.com/office/drawing/2014/main" id="{8906FFA7-B09E-A33E-5FE4-EB05BF73759B}"/>
                </a:ext>
              </a:extLst>
            </p:cNvPr>
            <p:cNvSpPr>
              <a:spLocks noChangeArrowheads="1"/>
            </p:cNvSpPr>
            <p:nvPr/>
          </p:nvSpPr>
          <p:spPr bwMode="auto">
            <a:xfrm flipV="1">
              <a:off x="2110"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p>
              <a:endParaRPr lang="en-GB" sz="1200"/>
            </a:p>
          </p:txBody>
        </p:sp>
        <p:sp>
          <p:nvSpPr>
            <p:cNvPr id="1228833" name="AutoShape 33">
              <a:extLst>
                <a:ext uri="{FF2B5EF4-FFF2-40B4-BE49-F238E27FC236}">
                  <a16:creationId xmlns:a16="http://schemas.microsoft.com/office/drawing/2014/main" id="{1FDF5A00-0A0B-B5CA-A735-5CF8D410EB03}"/>
                </a:ext>
              </a:extLst>
            </p:cNvPr>
            <p:cNvSpPr>
              <a:spLocks noChangeArrowheads="1"/>
            </p:cNvSpPr>
            <p:nvPr/>
          </p:nvSpPr>
          <p:spPr bwMode="auto">
            <a:xfrm rot="5400000" flipV="1">
              <a:off x="1997"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sp>
          <p:nvSpPr>
            <p:cNvPr id="1228834" name="Rectangle 34">
              <a:extLst>
                <a:ext uri="{FF2B5EF4-FFF2-40B4-BE49-F238E27FC236}">
                  <a16:creationId xmlns:a16="http://schemas.microsoft.com/office/drawing/2014/main" id="{23B0C934-EF77-7759-44D0-C8F0622718DF}"/>
                </a:ext>
              </a:extLst>
            </p:cNvPr>
            <p:cNvSpPr>
              <a:spLocks noChangeArrowheads="1"/>
            </p:cNvSpPr>
            <p:nvPr/>
          </p:nvSpPr>
          <p:spPr bwMode="auto">
            <a:xfrm flipV="1">
              <a:off x="1822"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p>
              <a:endParaRPr lang="en-GB" sz="1200"/>
            </a:p>
          </p:txBody>
        </p:sp>
        <p:sp>
          <p:nvSpPr>
            <p:cNvPr id="1228835" name="AutoShape 35">
              <a:extLst>
                <a:ext uri="{FF2B5EF4-FFF2-40B4-BE49-F238E27FC236}">
                  <a16:creationId xmlns:a16="http://schemas.microsoft.com/office/drawing/2014/main" id="{93D94A33-B4DE-EAEA-A9E2-601C8E07CBB5}"/>
                </a:ext>
              </a:extLst>
            </p:cNvPr>
            <p:cNvSpPr>
              <a:spLocks noChangeArrowheads="1"/>
            </p:cNvSpPr>
            <p:nvPr/>
          </p:nvSpPr>
          <p:spPr bwMode="auto">
            <a:xfrm rot="5400000" flipV="1">
              <a:off x="1711"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sp>
          <p:nvSpPr>
            <p:cNvPr id="1228836" name="Rectangle 36">
              <a:extLst>
                <a:ext uri="{FF2B5EF4-FFF2-40B4-BE49-F238E27FC236}">
                  <a16:creationId xmlns:a16="http://schemas.microsoft.com/office/drawing/2014/main" id="{1301550A-9B94-0344-E99D-9AA87B6E1C9B}"/>
                </a:ext>
              </a:extLst>
            </p:cNvPr>
            <p:cNvSpPr>
              <a:spLocks noChangeArrowheads="1"/>
            </p:cNvSpPr>
            <p:nvPr/>
          </p:nvSpPr>
          <p:spPr bwMode="auto">
            <a:xfrm flipV="1">
              <a:off x="1536"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p>
              <a:endParaRPr lang="en-GB" sz="1200"/>
            </a:p>
          </p:txBody>
        </p:sp>
        <p:sp>
          <p:nvSpPr>
            <p:cNvPr id="1228837" name="AutoShape 37">
              <a:extLst>
                <a:ext uri="{FF2B5EF4-FFF2-40B4-BE49-F238E27FC236}">
                  <a16:creationId xmlns:a16="http://schemas.microsoft.com/office/drawing/2014/main" id="{AA9721B4-4722-14E8-44F4-AADE78FC8766}"/>
                </a:ext>
              </a:extLst>
            </p:cNvPr>
            <p:cNvSpPr>
              <a:spLocks noChangeArrowheads="1"/>
            </p:cNvSpPr>
            <p:nvPr/>
          </p:nvSpPr>
          <p:spPr bwMode="auto">
            <a:xfrm rot="5400000" flipV="1">
              <a:off x="1421"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sp>
          <p:nvSpPr>
            <p:cNvPr id="1228838" name="Rectangle 38">
              <a:extLst>
                <a:ext uri="{FF2B5EF4-FFF2-40B4-BE49-F238E27FC236}">
                  <a16:creationId xmlns:a16="http://schemas.microsoft.com/office/drawing/2014/main" id="{72D6A84C-D040-589B-5F5C-300D2ED5AE44}"/>
                </a:ext>
              </a:extLst>
            </p:cNvPr>
            <p:cNvSpPr>
              <a:spLocks noChangeArrowheads="1"/>
            </p:cNvSpPr>
            <p:nvPr/>
          </p:nvSpPr>
          <p:spPr bwMode="auto">
            <a:xfrm flipV="1">
              <a:off x="1246"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p>
              <a:endParaRPr lang="en-GB" sz="1200"/>
            </a:p>
          </p:txBody>
        </p:sp>
        <p:sp>
          <p:nvSpPr>
            <p:cNvPr id="1228839" name="AutoShape 39">
              <a:extLst>
                <a:ext uri="{FF2B5EF4-FFF2-40B4-BE49-F238E27FC236}">
                  <a16:creationId xmlns:a16="http://schemas.microsoft.com/office/drawing/2014/main" id="{19A03556-3C42-FFE0-042D-70846C6AE799}"/>
                </a:ext>
              </a:extLst>
            </p:cNvPr>
            <p:cNvSpPr>
              <a:spLocks noChangeArrowheads="1"/>
            </p:cNvSpPr>
            <p:nvPr/>
          </p:nvSpPr>
          <p:spPr bwMode="auto">
            <a:xfrm rot="5400000" flipV="1">
              <a:off x="1133"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sp>
          <p:nvSpPr>
            <p:cNvPr id="1228840" name="Rectangle 40">
              <a:extLst>
                <a:ext uri="{FF2B5EF4-FFF2-40B4-BE49-F238E27FC236}">
                  <a16:creationId xmlns:a16="http://schemas.microsoft.com/office/drawing/2014/main" id="{53BA2999-DAA5-6EC0-0B45-76DD42AD6593}"/>
                </a:ext>
              </a:extLst>
            </p:cNvPr>
            <p:cNvSpPr>
              <a:spLocks noChangeArrowheads="1"/>
            </p:cNvSpPr>
            <p:nvPr/>
          </p:nvSpPr>
          <p:spPr bwMode="auto">
            <a:xfrm flipV="1">
              <a:off x="958"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p>
              <a:endParaRPr lang="en-GB" sz="1200"/>
            </a:p>
          </p:txBody>
        </p:sp>
        <p:sp>
          <p:nvSpPr>
            <p:cNvPr id="1228841" name="AutoShape 41">
              <a:extLst>
                <a:ext uri="{FF2B5EF4-FFF2-40B4-BE49-F238E27FC236}">
                  <a16:creationId xmlns:a16="http://schemas.microsoft.com/office/drawing/2014/main" id="{549770E3-E603-CC8C-3E90-90222AF394B4}"/>
                </a:ext>
              </a:extLst>
            </p:cNvPr>
            <p:cNvSpPr>
              <a:spLocks noChangeArrowheads="1"/>
            </p:cNvSpPr>
            <p:nvPr/>
          </p:nvSpPr>
          <p:spPr bwMode="auto">
            <a:xfrm rot="5400000" flipV="1">
              <a:off x="84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sp>
          <p:nvSpPr>
            <p:cNvPr id="1228842" name="AutoShape 42">
              <a:extLst>
                <a:ext uri="{FF2B5EF4-FFF2-40B4-BE49-F238E27FC236}">
                  <a16:creationId xmlns:a16="http://schemas.microsoft.com/office/drawing/2014/main" id="{F3F59DE4-324E-87B5-9710-E1150804E001}"/>
                </a:ext>
              </a:extLst>
            </p:cNvPr>
            <p:cNvSpPr>
              <a:spLocks noChangeAspect="1" noChangeArrowheads="1"/>
            </p:cNvSpPr>
            <p:nvPr/>
          </p:nvSpPr>
          <p:spPr bwMode="auto">
            <a:xfrm>
              <a:off x="672" y="1680"/>
              <a:ext cx="2783" cy="384"/>
            </a:xfrm>
            <a:prstGeom prst="roundRect">
              <a:avLst>
                <a:gd name="adj" fmla="val 50000"/>
              </a:avLst>
            </a:prstGeom>
            <a:pattFill prst="lgConfetti">
              <a:fgClr>
                <a:srgbClr val="FFFFFF"/>
              </a:fgClr>
              <a:bgClr>
                <a:srgbClr val="000000"/>
              </a:bgClr>
            </a:patt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grpSp>
          <p:nvGrpSpPr>
            <p:cNvPr id="1228843" name="Group 43">
              <a:extLst>
                <a:ext uri="{FF2B5EF4-FFF2-40B4-BE49-F238E27FC236}">
                  <a16:creationId xmlns:a16="http://schemas.microsoft.com/office/drawing/2014/main" id="{BF62B9D8-7415-C631-693D-DA8BAB325BB3}"/>
                </a:ext>
              </a:extLst>
            </p:cNvPr>
            <p:cNvGrpSpPr>
              <a:grpSpLocks/>
            </p:cNvGrpSpPr>
            <p:nvPr/>
          </p:nvGrpSpPr>
          <p:grpSpPr bwMode="auto">
            <a:xfrm>
              <a:off x="2867" y="1488"/>
              <a:ext cx="666" cy="774"/>
              <a:chOff x="3731" y="1728"/>
              <a:chExt cx="666" cy="774"/>
            </a:xfrm>
          </p:grpSpPr>
          <p:sp>
            <p:nvSpPr>
              <p:cNvPr id="1228844" name="Freeform 44">
                <a:extLst>
                  <a:ext uri="{FF2B5EF4-FFF2-40B4-BE49-F238E27FC236}">
                    <a16:creationId xmlns:a16="http://schemas.microsoft.com/office/drawing/2014/main" id="{6277BFC2-A359-A2C1-E38F-476275BEC8F2}"/>
                  </a:ext>
                </a:extLst>
              </p:cNvPr>
              <p:cNvSpPr>
                <a:spLocks noChangeAspect="1"/>
              </p:cNvSpPr>
              <p:nvPr/>
            </p:nvSpPr>
            <p:spPr bwMode="auto">
              <a:xfrm>
                <a:off x="3731" y="1728"/>
                <a:ext cx="666" cy="774"/>
              </a:xfrm>
              <a:custGeom>
                <a:avLst/>
                <a:gdLst>
                  <a:gd name="T0" fmla="*/ 0 w 1329"/>
                  <a:gd name="T1" fmla="*/ 380 h 1520"/>
                  <a:gd name="T2" fmla="*/ 570 w 1329"/>
                  <a:gd name="T3" fmla="*/ 380 h 1520"/>
                  <a:gd name="T4" fmla="*/ 570 w 1329"/>
                  <a:gd name="T5" fmla="*/ 190 h 1520"/>
                  <a:gd name="T6" fmla="*/ 1139 w 1329"/>
                  <a:gd name="T7" fmla="*/ 190 h 1520"/>
                  <a:gd name="T8" fmla="*/ 1139 w 1329"/>
                  <a:gd name="T9" fmla="*/ 0 h 1520"/>
                  <a:gd name="T10" fmla="*/ 1329 w 1329"/>
                  <a:gd name="T11" fmla="*/ 0 h 1520"/>
                  <a:gd name="T12" fmla="*/ 1329 w 1329"/>
                  <a:gd name="T13" fmla="*/ 1520 h 1520"/>
                  <a:gd name="T14" fmla="*/ 1139 w 1329"/>
                  <a:gd name="T15" fmla="*/ 1520 h 1520"/>
                  <a:gd name="T16" fmla="*/ 1139 w 1329"/>
                  <a:gd name="T17" fmla="*/ 1330 h 1520"/>
                  <a:gd name="T18" fmla="*/ 570 w 1329"/>
                  <a:gd name="T19" fmla="*/ 1330 h 1520"/>
                  <a:gd name="T20" fmla="*/ 570 w 1329"/>
                  <a:gd name="T21" fmla="*/ 1140 h 1520"/>
                  <a:gd name="T22" fmla="*/ 0 w 1329"/>
                  <a:gd name="T23" fmla="*/ 1140 h 1520"/>
                  <a:gd name="T24" fmla="*/ 0 w 1329"/>
                  <a:gd name="T25" fmla="*/ 380 h 15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GB" sz="1200"/>
              </a:p>
            </p:txBody>
          </p:sp>
          <p:sp>
            <p:nvSpPr>
              <p:cNvPr id="1228845" name="Rectangle 45">
                <a:extLst>
                  <a:ext uri="{FF2B5EF4-FFF2-40B4-BE49-F238E27FC236}">
                    <a16:creationId xmlns:a16="http://schemas.microsoft.com/office/drawing/2014/main" id="{3CAE2979-D423-CFAA-4BAB-E3340D7AF361}"/>
                  </a:ext>
                </a:extLst>
              </p:cNvPr>
              <p:cNvSpPr>
                <a:spLocks noChangeAspect="1" noChangeArrowheads="1"/>
              </p:cNvSpPr>
              <p:nvPr/>
            </p:nvSpPr>
            <p:spPr bwMode="auto">
              <a:xfrm>
                <a:off x="3737" y="2016"/>
                <a:ext cx="654" cy="186"/>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p>
                <a:endParaRPr lang="en-GB" sz="1200"/>
              </a:p>
            </p:txBody>
          </p:sp>
          <p:sp>
            <p:nvSpPr>
              <p:cNvPr id="1228846" name="Rectangle 46">
                <a:extLst>
                  <a:ext uri="{FF2B5EF4-FFF2-40B4-BE49-F238E27FC236}">
                    <a16:creationId xmlns:a16="http://schemas.microsoft.com/office/drawing/2014/main" id="{49737DF4-1498-C2DE-9AFD-5F24CE703B76}"/>
                  </a:ext>
                </a:extLst>
              </p:cNvPr>
              <p:cNvSpPr>
                <a:spLocks noChangeAspect="1" noChangeArrowheads="1"/>
              </p:cNvSpPr>
              <p:nvPr/>
            </p:nvSpPr>
            <p:spPr bwMode="auto">
              <a:xfrm>
                <a:off x="4082" y="2016"/>
                <a:ext cx="186" cy="186"/>
              </a:xfrm>
              <a:prstGeom prst="rect">
                <a:avLst/>
              </a:prstGeom>
              <a:solidFill>
                <a:srgbClr val="000000"/>
              </a:solidFill>
              <a:ln w="6350">
                <a:solidFill>
                  <a:srgbClr val="000000"/>
                </a:solidFill>
                <a:miter lim="800000"/>
                <a:headEnd/>
                <a:tailEnd/>
              </a:ln>
            </p:spPr>
            <p:txBody>
              <a:bodyPr/>
              <a:lstStyle/>
              <a:p>
                <a:endParaRPr lang="en-GB" sz="1200"/>
              </a:p>
            </p:txBody>
          </p:sp>
          <p:sp>
            <p:nvSpPr>
              <p:cNvPr id="1228847" name="Rectangle 47">
                <a:extLst>
                  <a:ext uri="{FF2B5EF4-FFF2-40B4-BE49-F238E27FC236}">
                    <a16:creationId xmlns:a16="http://schemas.microsoft.com/office/drawing/2014/main" id="{E8955A03-5757-8D2D-64BE-6A6B967C3E75}"/>
                  </a:ext>
                </a:extLst>
              </p:cNvPr>
              <p:cNvSpPr>
                <a:spLocks noChangeAspect="1" noChangeArrowheads="1"/>
              </p:cNvSpPr>
              <p:nvPr/>
            </p:nvSpPr>
            <p:spPr bwMode="auto">
              <a:xfrm>
                <a:off x="3896" y="2016"/>
                <a:ext cx="186" cy="186"/>
              </a:xfrm>
              <a:prstGeom prst="rect">
                <a:avLst/>
              </a:prstGeom>
              <a:solidFill>
                <a:srgbClr val="777777"/>
              </a:solidFill>
              <a:ln w="6350">
                <a:solidFill>
                  <a:srgbClr val="000000"/>
                </a:solidFill>
                <a:miter lim="800000"/>
                <a:headEnd/>
                <a:tailEnd/>
              </a:ln>
            </p:spPr>
            <p:txBody>
              <a:bodyPr/>
              <a:lstStyle/>
              <a:p>
                <a:endParaRPr lang="en-GB" sz="1200"/>
              </a:p>
            </p:txBody>
          </p:sp>
        </p:grpSp>
        <p:sp>
          <p:nvSpPr>
            <p:cNvPr id="1228848" name="Line 48">
              <a:extLst>
                <a:ext uri="{FF2B5EF4-FFF2-40B4-BE49-F238E27FC236}">
                  <a16:creationId xmlns:a16="http://schemas.microsoft.com/office/drawing/2014/main" id="{5DB2CE58-86BC-FAE8-56E0-129BB075DABB}"/>
                </a:ext>
              </a:extLst>
            </p:cNvPr>
            <p:cNvSpPr>
              <a:spLocks noChangeShapeType="1"/>
            </p:cNvSpPr>
            <p:nvPr/>
          </p:nvSpPr>
          <p:spPr bwMode="auto">
            <a:xfrm>
              <a:off x="864" y="1680"/>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sp>
          <p:nvSpPr>
            <p:cNvPr id="1228849" name="Line 49">
              <a:extLst>
                <a:ext uri="{FF2B5EF4-FFF2-40B4-BE49-F238E27FC236}">
                  <a16:creationId xmlns:a16="http://schemas.microsoft.com/office/drawing/2014/main" id="{F6E1E361-948C-6F95-AC06-7BEBBFA10568}"/>
                </a:ext>
              </a:extLst>
            </p:cNvPr>
            <p:cNvSpPr>
              <a:spLocks noChangeShapeType="1"/>
            </p:cNvSpPr>
            <p:nvPr/>
          </p:nvSpPr>
          <p:spPr bwMode="auto">
            <a:xfrm>
              <a:off x="864" y="2064"/>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grpSp>
      <p:sp>
        <p:nvSpPr>
          <p:cNvPr id="1228850" name="Text Box 50">
            <a:extLst>
              <a:ext uri="{FF2B5EF4-FFF2-40B4-BE49-F238E27FC236}">
                <a16:creationId xmlns:a16="http://schemas.microsoft.com/office/drawing/2014/main" id="{BC167F71-36D5-0A51-F61B-13091924D183}"/>
              </a:ext>
            </a:extLst>
          </p:cNvPr>
          <p:cNvSpPr txBox="1">
            <a:spLocks noChangeArrowheads="1"/>
          </p:cNvSpPr>
          <p:nvPr/>
        </p:nvSpPr>
        <p:spPr bwMode="auto">
          <a:xfrm>
            <a:off x="1924050" y="1709738"/>
            <a:ext cx="2482850"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a:spcBef>
                <a:spcPct val="0"/>
              </a:spcBef>
            </a:pPr>
            <a:r>
              <a:rPr lang="en-GB" altLang="en-US" sz="1600" b="1"/>
              <a:t>INTERNAL TO CHARGE</a:t>
            </a:r>
          </a:p>
        </p:txBody>
      </p:sp>
      <p:sp>
        <p:nvSpPr>
          <p:cNvPr id="1228851" name="Text Box 51">
            <a:extLst>
              <a:ext uri="{FF2B5EF4-FFF2-40B4-BE49-F238E27FC236}">
                <a16:creationId xmlns:a16="http://schemas.microsoft.com/office/drawing/2014/main" id="{87D40EB6-7572-E7F1-8A48-FDD897B92302}"/>
              </a:ext>
            </a:extLst>
          </p:cNvPr>
          <p:cNvSpPr txBox="1">
            <a:spLocks noChangeArrowheads="1"/>
          </p:cNvSpPr>
          <p:nvPr/>
        </p:nvSpPr>
        <p:spPr bwMode="auto">
          <a:xfrm>
            <a:off x="1920876" y="4475163"/>
            <a:ext cx="2549525"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a:spcBef>
                <a:spcPct val="0"/>
              </a:spcBef>
            </a:pPr>
            <a:r>
              <a:rPr lang="en-GB" altLang="en-US" sz="1600" b="1"/>
              <a:t>EXTERNAL TO CHARGE</a:t>
            </a:r>
          </a:p>
        </p:txBody>
      </p:sp>
      <p:sp>
        <p:nvSpPr>
          <p:cNvPr id="1228852" name="Text Box 52">
            <a:extLst>
              <a:ext uri="{FF2B5EF4-FFF2-40B4-BE49-F238E27FC236}">
                <a16:creationId xmlns:a16="http://schemas.microsoft.com/office/drawing/2014/main" id="{CC9B5B4C-9E7D-CE0D-0F5E-58569F137152}"/>
              </a:ext>
            </a:extLst>
          </p:cNvPr>
          <p:cNvSpPr txBox="1">
            <a:spLocks noChangeArrowheads="1"/>
          </p:cNvSpPr>
          <p:nvPr/>
        </p:nvSpPr>
        <p:spPr bwMode="auto">
          <a:xfrm>
            <a:off x="8585201" y="5022850"/>
            <a:ext cx="1647825"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algn="l">
              <a:spcBef>
                <a:spcPct val="0"/>
              </a:spcBef>
            </a:pPr>
            <a:r>
              <a:rPr lang="en-GB" altLang="en-US" sz="1200" b="1"/>
              <a:t>Typical example</a:t>
            </a:r>
          </a:p>
          <a:p>
            <a:pPr algn="l">
              <a:spcBef>
                <a:spcPct val="0"/>
              </a:spcBef>
            </a:pPr>
            <a:r>
              <a:rPr lang="en-GB" altLang="en-US" sz="1200" b="1"/>
              <a:t>UK 120mm tank gun</a:t>
            </a:r>
          </a:p>
        </p:txBody>
      </p:sp>
      <p:sp>
        <p:nvSpPr>
          <p:cNvPr id="1228853" name="Text Box 53">
            <a:extLst>
              <a:ext uri="{FF2B5EF4-FFF2-40B4-BE49-F238E27FC236}">
                <a16:creationId xmlns:a16="http://schemas.microsoft.com/office/drawing/2014/main" id="{7CD2F0B7-FA06-E46C-CC49-8A68D4B310BB}"/>
              </a:ext>
            </a:extLst>
          </p:cNvPr>
          <p:cNvSpPr txBox="1">
            <a:spLocks noChangeArrowheads="1"/>
          </p:cNvSpPr>
          <p:nvPr/>
        </p:nvSpPr>
        <p:spPr bwMode="auto">
          <a:xfrm>
            <a:off x="2309814" y="3421064"/>
            <a:ext cx="1057275" cy="274637"/>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a:spcBef>
                <a:spcPct val="0"/>
              </a:spcBef>
            </a:pPr>
            <a:r>
              <a:rPr lang="en-GB" altLang="en-US" sz="1200" b="1"/>
              <a:t>VENT HOLE</a:t>
            </a:r>
          </a:p>
        </p:txBody>
      </p:sp>
      <p:sp>
        <p:nvSpPr>
          <p:cNvPr id="1228854" name="Text Box 54">
            <a:extLst>
              <a:ext uri="{FF2B5EF4-FFF2-40B4-BE49-F238E27FC236}">
                <a16:creationId xmlns:a16="http://schemas.microsoft.com/office/drawing/2014/main" id="{1EDAC3C4-DE81-9E94-43D5-A45647B274A0}"/>
              </a:ext>
            </a:extLst>
          </p:cNvPr>
          <p:cNvSpPr txBox="1">
            <a:spLocks noChangeArrowheads="1"/>
          </p:cNvSpPr>
          <p:nvPr/>
        </p:nvSpPr>
        <p:spPr bwMode="auto">
          <a:xfrm>
            <a:off x="2692400" y="5203825"/>
            <a:ext cx="750888" cy="45720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a:spcBef>
                <a:spcPct val="0"/>
              </a:spcBef>
            </a:pPr>
            <a:r>
              <a:rPr lang="en-GB" altLang="en-US" sz="1200" b="1"/>
              <a:t>Mouth</a:t>
            </a:r>
          </a:p>
          <a:p>
            <a:pPr>
              <a:spcBef>
                <a:spcPct val="0"/>
              </a:spcBef>
            </a:pPr>
            <a:r>
              <a:rPr lang="en-GB" altLang="en-US" sz="1200" b="1"/>
              <a:t>Closure</a:t>
            </a:r>
          </a:p>
        </p:txBody>
      </p:sp>
      <p:sp>
        <p:nvSpPr>
          <p:cNvPr id="1228855" name="Text Box 55">
            <a:extLst>
              <a:ext uri="{FF2B5EF4-FFF2-40B4-BE49-F238E27FC236}">
                <a16:creationId xmlns:a16="http://schemas.microsoft.com/office/drawing/2014/main" id="{A675D6E5-37B4-72FA-7835-BE5B23D83F8B}"/>
              </a:ext>
            </a:extLst>
          </p:cNvPr>
          <p:cNvSpPr txBox="1">
            <a:spLocks noChangeArrowheads="1"/>
          </p:cNvSpPr>
          <p:nvPr/>
        </p:nvSpPr>
        <p:spPr bwMode="auto">
          <a:xfrm>
            <a:off x="3605214" y="3752850"/>
            <a:ext cx="701675" cy="45720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a:spcBef>
                <a:spcPct val="0"/>
              </a:spcBef>
            </a:pPr>
            <a:r>
              <a:rPr lang="en-GB" altLang="en-US" sz="1200" b="1"/>
              <a:t>SEAL</a:t>
            </a:r>
          </a:p>
          <a:p>
            <a:pPr>
              <a:spcBef>
                <a:spcPct val="0"/>
              </a:spcBef>
            </a:pPr>
            <a:r>
              <a:rPr lang="en-GB" altLang="en-US" sz="1200" b="1"/>
              <a:t>LINING</a:t>
            </a:r>
          </a:p>
        </p:txBody>
      </p:sp>
      <p:sp>
        <p:nvSpPr>
          <p:cNvPr id="1228856" name="Text Box 56">
            <a:extLst>
              <a:ext uri="{FF2B5EF4-FFF2-40B4-BE49-F238E27FC236}">
                <a16:creationId xmlns:a16="http://schemas.microsoft.com/office/drawing/2014/main" id="{334A2981-8135-300D-DFDA-B48DF0961CB4}"/>
              </a:ext>
            </a:extLst>
          </p:cNvPr>
          <p:cNvSpPr txBox="1">
            <a:spLocks noChangeArrowheads="1"/>
          </p:cNvSpPr>
          <p:nvPr/>
        </p:nvSpPr>
        <p:spPr bwMode="auto">
          <a:xfrm>
            <a:off x="7566026" y="3827464"/>
            <a:ext cx="504825" cy="274637"/>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a:spcBef>
                <a:spcPct val="0"/>
              </a:spcBef>
            </a:pPr>
            <a:r>
              <a:rPr lang="en-GB" altLang="en-US" sz="1200" b="1"/>
              <a:t>CAP</a:t>
            </a:r>
          </a:p>
        </p:txBody>
      </p:sp>
      <p:sp>
        <p:nvSpPr>
          <p:cNvPr id="1228857" name="Text Box 57">
            <a:extLst>
              <a:ext uri="{FF2B5EF4-FFF2-40B4-BE49-F238E27FC236}">
                <a16:creationId xmlns:a16="http://schemas.microsoft.com/office/drawing/2014/main" id="{4EA2F499-C6D2-8CEB-CC7F-4FACBC32D69E}"/>
              </a:ext>
            </a:extLst>
          </p:cNvPr>
          <p:cNvSpPr txBox="1">
            <a:spLocks noChangeArrowheads="1"/>
          </p:cNvSpPr>
          <p:nvPr/>
        </p:nvSpPr>
        <p:spPr bwMode="auto">
          <a:xfrm>
            <a:off x="6283325" y="4062413"/>
            <a:ext cx="1155700" cy="45720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a:spcBef>
                <a:spcPct val="0"/>
              </a:spcBef>
            </a:pPr>
            <a:r>
              <a:rPr lang="en-GB" altLang="en-US" sz="1200" b="1"/>
              <a:t>SECONDARY</a:t>
            </a:r>
          </a:p>
          <a:p>
            <a:pPr>
              <a:spcBef>
                <a:spcPct val="0"/>
              </a:spcBef>
            </a:pPr>
            <a:r>
              <a:rPr lang="en-GB" altLang="en-US" sz="1200" b="1"/>
              <a:t>IGNITION</a:t>
            </a:r>
          </a:p>
        </p:txBody>
      </p:sp>
      <p:sp>
        <p:nvSpPr>
          <p:cNvPr id="1228858" name="Text Box 58">
            <a:extLst>
              <a:ext uri="{FF2B5EF4-FFF2-40B4-BE49-F238E27FC236}">
                <a16:creationId xmlns:a16="http://schemas.microsoft.com/office/drawing/2014/main" id="{2254B5A7-D756-4D74-F748-B8614F1B4B41}"/>
              </a:ext>
            </a:extLst>
          </p:cNvPr>
          <p:cNvSpPr txBox="1">
            <a:spLocks noChangeArrowheads="1"/>
          </p:cNvSpPr>
          <p:nvPr/>
        </p:nvSpPr>
        <p:spPr bwMode="auto">
          <a:xfrm>
            <a:off x="5399088" y="3838575"/>
            <a:ext cx="779462" cy="45720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a:spcBef>
                <a:spcPct val="0"/>
              </a:spcBef>
            </a:pPr>
            <a:r>
              <a:rPr lang="en-GB" altLang="en-US" sz="1200" b="1"/>
              <a:t>MAIN</a:t>
            </a:r>
          </a:p>
          <a:p>
            <a:pPr>
              <a:spcBef>
                <a:spcPct val="0"/>
              </a:spcBef>
            </a:pPr>
            <a:r>
              <a:rPr lang="en-GB" altLang="en-US" sz="1200" b="1"/>
              <a:t>FILLING</a:t>
            </a:r>
          </a:p>
        </p:txBody>
      </p:sp>
      <p:sp>
        <p:nvSpPr>
          <p:cNvPr id="1228859" name="Text Box 59">
            <a:extLst>
              <a:ext uri="{FF2B5EF4-FFF2-40B4-BE49-F238E27FC236}">
                <a16:creationId xmlns:a16="http://schemas.microsoft.com/office/drawing/2014/main" id="{8BC175F7-F545-25D9-9183-428F46CD7185}"/>
              </a:ext>
            </a:extLst>
          </p:cNvPr>
          <p:cNvSpPr txBox="1">
            <a:spLocks noChangeArrowheads="1"/>
          </p:cNvSpPr>
          <p:nvPr/>
        </p:nvSpPr>
        <p:spPr bwMode="auto">
          <a:xfrm>
            <a:off x="4640264" y="4062414"/>
            <a:ext cx="623887" cy="274637"/>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a:spcBef>
                <a:spcPct val="0"/>
              </a:spcBef>
            </a:pPr>
            <a:r>
              <a:rPr lang="en-GB" altLang="en-US" sz="1200" b="1"/>
              <a:t>BODY</a:t>
            </a:r>
          </a:p>
        </p:txBody>
      </p:sp>
      <p:sp>
        <p:nvSpPr>
          <p:cNvPr id="1228860" name="Line 60">
            <a:extLst>
              <a:ext uri="{FF2B5EF4-FFF2-40B4-BE49-F238E27FC236}">
                <a16:creationId xmlns:a16="http://schemas.microsoft.com/office/drawing/2014/main" id="{6DF6D456-1628-2A6D-8D3D-0AA43508BE26}"/>
              </a:ext>
            </a:extLst>
          </p:cNvPr>
          <p:cNvSpPr>
            <a:spLocks noChangeShapeType="1"/>
          </p:cNvSpPr>
          <p:nvPr/>
        </p:nvSpPr>
        <p:spPr bwMode="auto">
          <a:xfrm flipH="1" flipV="1">
            <a:off x="7573963" y="2825750"/>
            <a:ext cx="215900" cy="99853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61" name="Line 61">
            <a:extLst>
              <a:ext uri="{FF2B5EF4-FFF2-40B4-BE49-F238E27FC236}">
                <a16:creationId xmlns:a16="http://schemas.microsoft.com/office/drawing/2014/main" id="{FAEC5AA9-0370-1623-A7B6-386829F92C4E}"/>
              </a:ext>
            </a:extLst>
          </p:cNvPr>
          <p:cNvSpPr>
            <a:spLocks noChangeShapeType="1"/>
          </p:cNvSpPr>
          <p:nvPr/>
        </p:nvSpPr>
        <p:spPr bwMode="auto">
          <a:xfrm flipV="1">
            <a:off x="6900863" y="2809876"/>
            <a:ext cx="374650" cy="125571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62" name="Line 62">
            <a:extLst>
              <a:ext uri="{FF2B5EF4-FFF2-40B4-BE49-F238E27FC236}">
                <a16:creationId xmlns:a16="http://schemas.microsoft.com/office/drawing/2014/main" id="{46A9A2A6-9760-8D88-CAAF-ED118053D96C}"/>
              </a:ext>
            </a:extLst>
          </p:cNvPr>
          <p:cNvSpPr>
            <a:spLocks noChangeShapeType="1"/>
          </p:cNvSpPr>
          <p:nvPr/>
        </p:nvSpPr>
        <p:spPr bwMode="auto">
          <a:xfrm flipV="1">
            <a:off x="5770563" y="2933700"/>
            <a:ext cx="0" cy="89058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63" name="Line 63">
            <a:extLst>
              <a:ext uri="{FF2B5EF4-FFF2-40B4-BE49-F238E27FC236}">
                <a16:creationId xmlns:a16="http://schemas.microsoft.com/office/drawing/2014/main" id="{8AE648A6-956A-82DB-175D-B44B4D92B290}"/>
              </a:ext>
            </a:extLst>
          </p:cNvPr>
          <p:cNvSpPr>
            <a:spLocks noChangeShapeType="1"/>
          </p:cNvSpPr>
          <p:nvPr/>
        </p:nvSpPr>
        <p:spPr bwMode="auto">
          <a:xfrm flipV="1">
            <a:off x="4922838" y="3225801"/>
            <a:ext cx="0" cy="83026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64" name="Line 64">
            <a:extLst>
              <a:ext uri="{FF2B5EF4-FFF2-40B4-BE49-F238E27FC236}">
                <a16:creationId xmlns:a16="http://schemas.microsoft.com/office/drawing/2014/main" id="{4BCAF174-823B-A277-DB9B-9AC8556DD370}"/>
              </a:ext>
            </a:extLst>
          </p:cNvPr>
          <p:cNvSpPr>
            <a:spLocks noChangeShapeType="1"/>
          </p:cNvSpPr>
          <p:nvPr/>
        </p:nvSpPr>
        <p:spPr bwMode="auto">
          <a:xfrm flipV="1">
            <a:off x="4116389" y="3141664"/>
            <a:ext cx="274637" cy="6318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65" name="Line 65">
            <a:extLst>
              <a:ext uri="{FF2B5EF4-FFF2-40B4-BE49-F238E27FC236}">
                <a16:creationId xmlns:a16="http://schemas.microsoft.com/office/drawing/2014/main" id="{D9A01644-2A07-040D-C01B-6D9AF7EC598C}"/>
              </a:ext>
            </a:extLst>
          </p:cNvPr>
          <p:cNvSpPr>
            <a:spLocks noChangeShapeType="1"/>
          </p:cNvSpPr>
          <p:nvPr/>
        </p:nvSpPr>
        <p:spPr bwMode="auto">
          <a:xfrm flipV="1">
            <a:off x="3335339" y="3200401"/>
            <a:ext cx="439737" cy="2825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66" name="Line 66">
            <a:extLst>
              <a:ext uri="{FF2B5EF4-FFF2-40B4-BE49-F238E27FC236}">
                <a16:creationId xmlns:a16="http://schemas.microsoft.com/office/drawing/2014/main" id="{40E4F67F-C68A-1EE5-1142-883EE648EF39}"/>
              </a:ext>
            </a:extLst>
          </p:cNvPr>
          <p:cNvSpPr>
            <a:spLocks noChangeShapeType="1"/>
          </p:cNvSpPr>
          <p:nvPr/>
        </p:nvSpPr>
        <p:spPr bwMode="auto">
          <a:xfrm>
            <a:off x="3567114" y="5427663"/>
            <a:ext cx="490537" cy="0"/>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67" name="Line 67">
            <a:extLst>
              <a:ext uri="{FF2B5EF4-FFF2-40B4-BE49-F238E27FC236}">
                <a16:creationId xmlns:a16="http://schemas.microsoft.com/office/drawing/2014/main" id="{E33FC459-3595-C328-126A-233F7E6C48D3}"/>
              </a:ext>
            </a:extLst>
          </p:cNvPr>
          <p:cNvSpPr>
            <a:spLocks noChangeShapeType="1"/>
          </p:cNvSpPr>
          <p:nvPr/>
        </p:nvSpPr>
        <p:spPr bwMode="auto">
          <a:xfrm>
            <a:off x="4913313" y="4348164"/>
            <a:ext cx="0" cy="7397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68" name="Line 68">
            <a:extLst>
              <a:ext uri="{FF2B5EF4-FFF2-40B4-BE49-F238E27FC236}">
                <a16:creationId xmlns:a16="http://schemas.microsoft.com/office/drawing/2014/main" id="{4BEA2252-EB72-E0D5-50DE-9BE30437C7D3}"/>
              </a:ext>
            </a:extLst>
          </p:cNvPr>
          <p:cNvSpPr>
            <a:spLocks noChangeShapeType="1"/>
          </p:cNvSpPr>
          <p:nvPr/>
        </p:nvSpPr>
        <p:spPr bwMode="auto">
          <a:xfrm>
            <a:off x="5753100" y="4297364"/>
            <a:ext cx="0" cy="757237"/>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69" name="Line 69">
            <a:extLst>
              <a:ext uri="{FF2B5EF4-FFF2-40B4-BE49-F238E27FC236}">
                <a16:creationId xmlns:a16="http://schemas.microsoft.com/office/drawing/2014/main" id="{262CF1D9-D1A9-008A-6B56-D456B5AFF7C2}"/>
              </a:ext>
            </a:extLst>
          </p:cNvPr>
          <p:cNvSpPr>
            <a:spLocks noChangeShapeType="1"/>
          </p:cNvSpPr>
          <p:nvPr/>
        </p:nvSpPr>
        <p:spPr bwMode="auto">
          <a:xfrm>
            <a:off x="6883401" y="4513263"/>
            <a:ext cx="92075" cy="906462"/>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70" name="Line 70">
            <a:extLst>
              <a:ext uri="{FF2B5EF4-FFF2-40B4-BE49-F238E27FC236}">
                <a16:creationId xmlns:a16="http://schemas.microsoft.com/office/drawing/2014/main" id="{68F1F951-10C3-E596-19AC-F893216F5085}"/>
              </a:ext>
            </a:extLst>
          </p:cNvPr>
          <p:cNvSpPr>
            <a:spLocks noChangeShapeType="1"/>
          </p:cNvSpPr>
          <p:nvPr/>
        </p:nvSpPr>
        <p:spPr bwMode="auto">
          <a:xfrm flipH="1">
            <a:off x="7283451" y="4089401"/>
            <a:ext cx="473075" cy="13303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71" name="Freeform 71">
            <a:extLst>
              <a:ext uri="{FF2B5EF4-FFF2-40B4-BE49-F238E27FC236}">
                <a16:creationId xmlns:a16="http://schemas.microsoft.com/office/drawing/2014/main" id="{2CCFA04B-6F55-6BD9-6EA2-3B43AD699229}"/>
              </a:ext>
            </a:extLst>
          </p:cNvPr>
          <p:cNvSpPr>
            <a:spLocks noChangeAspect="1"/>
          </p:cNvSpPr>
          <p:nvPr/>
        </p:nvSpPr>
        <p:spPr bwMode="auto">
          <a:xfrm>
            <a:off x="9096375" y="2990850"/>
            <a:ext cx="1308100" cy="255588"/>
          </a:xfrm>
          <a:custGeom>
            <a:avLst/>
            <a:gdLst>
              <a:gd name="T0" fmla="*/ 0 w 2187"/>
              <a:gd name="T1" fmla="*/ 55 h 427"/>
              <a:gd name="T2" fmla="*/ 209 w 2187"/>
              <a:gd name="T3" fmla="*/ 53 h 427"/>
              <a:gd name="T4" fmla="*/ 396 w 2187"/>
              <a:gd name="T5" fmla="*/ 29 h 427"/>
              <a:gd name="T6" fmla="*/ 2182 w 2187"/>
              <a:gd name="T7" fmla="*/ 0 h 427"/>
              <a:gd name="T8" fmla="*/ 2187 w 2187"/>
              <a:gd name="T9" fmla="*/ 427 h 427"/>
              <a:gd name="T10" fmla="*/ 387 w 2187"/>
              <a:gd name="T11" fmla="*/ 401 h 427"/>
              <a:gd name="T12" fmla="*/ 195 w 2187"/>
              <a:gd name="T13" fmla="*/ 379 h 427"/>
              <a:gd name="T14" fmla="*/ 0 w 2187"/>
              <a:gd name="T15" fmla="*/ 374 h 427"/>
              <a:gd name="T16" fmla="*/ 0 w 2187"/>
              <a:gd name="T17" fmla="*/ 55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pattFill prst="lgConfetti">
            <a:fgClr>
              <a:schemeClr val="tx1"/>
            </a:fgClr>
            <a:bgClr>
              <a:srgbClr val="000000"/>
            </a:bgClr>
          </a:patt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grpSp>
        <p:nvGrpSpPr>
          <p:cNvPr id="1228872" name="Group 72">
            <a:extLst>
              <a:ext uri="{FF2B5EF4-FFF2-40B4-BE49-F238E27FC236}">
                <a16:creationId xmlns:a16="http://schemas.microsoft.com/office/drawing/2014/main" id="{570BDA5B-F345-8352-AEDC-565395453F9A}"/>
              </a:ext>
            </a:extLst>
          </p:cNvPr>
          <p:cNvGrpSpPr>
            <a:grpSpLocks noChangeAspect="1"/>
          </p:cNvGrpSpPr>
          <p:nvPr/>
        </p:nvGrpSpPr>
        <p:grpSpPr bwMode="auto">
          <a:xfrm>
            <a:off x="8320088" y="3013075"/>
            <a:ext cx="895350" cy="211138"/>
            <a:chOff x="1437" y="1305"/>
            <a:chExt cx="2993" cy="707"/>
          </a:xfrm>
        </p:grpSpPr>
        <p:sp>
          <p:nvSpPr>
            <p:cNvPr id="1228873" name="Freeform 73">
              <a:extLst>
                <a:ext uri="{FF2B5EF4-FFF2-40B4-BE49-F238E27FC236}">
                  <a16:creationId xmlns:a16="http://schemas.microsoft.com/office/drawing/2014/main" id="{5221923D-31B2-07B1-A869-AE0D6B18E940}"/>
                </a:ext>
              </a:extLst>
            </p:cNvPr>
            <p:cNvSpPr>
              <a:spLocks noChangeAspect="1"/>
            </p:cNvSpPr>
            <p:nvPr/>
          </p:nvSpPr>
          <p:spPr bwMode="auto">
            <a:xfrm>
              <a:off x="1437" y="1533"/>
              <a:ext cx="509" cy="253"/>
            </a:xfrm>
            <a:custGeom>
              <a:avLst/>
              <a:gdLst>
                <a:gd name="T0" fmla="*/ 0 w 1007"/>
                <a:gd name="T1" fmla="*/ 224 h 560"/>
                <a:gd name="T2" fmla="*/ 670 w 1007"/>
                <a:gd name="T3" fmla="*/ 0 h 560"/>
                <a:gd name="T4" fmla="*/ 670 w 1007"/>
                <a:gd name="T5" fmla="*/ 112 h 560"/>
                <a:gd name="T6" fmla="*/ 1006 w 1007"/>
                <a:gd name="T7" fmla="*/ 112 h 560"/>
                <a:gd name="T8" fmla="*/ 1006 w 1007"/>
                <a:gd name="T9" fmla="*/ 336 h 560"/>
                <a:gd name="T10" fmla="*/ 1006 w 1007"/>
                <a:gd name="T11" fmla="*/ 447 h 560"/>
                <a:gd name="T12" fmla="*/ 670 w 1007"/>
                <a:gd name="T13" fmla="*/ 447 h 560"/>
                <a:gd name="T14" fmla="*/ 670 w 1007"/>
                <a:gd name="T15" fmla="*/ 559 h 560"/>
                <a:gd name="T16" fmla="*/ 0 w 1007"/>
                <a:gd name="T17" fmla="*/ 336 h 560"/>
                <a:gd name="T18" fmla="*/ 0 w 1007"/>
                <a:gd name="T19" fmla="*/ 224 h 560"/>
                <a:gd name="T20" fmla="*/ 0 w 1007"/>
                <a:gd name="T21" fmla="*/ 224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00"/>
            </a:p>
          </p:txBody>
        </p:sp>
        <p:sp>
          <p:nvSpPr>
            <p:cNvPr id="1228874" name="Freeform 74">
              <a:extLst>
                <a:ext uri="{FF2B5EF4-FFF2-40B4-BE49-F238E27FC236}">
                  <a16:creationId xmlns:a16="http://schemas.microsoft.com/office/drawing/2014/main" id="{CD26EACC-3A80-81A8-7ABE-9D1020A09854}"/>
                </a:ext>
              </a:extLst>
            </p:cNvPr>
            <p:cNvSpPr>
              <a:spLocks noChangeAspect="1"/>
            </p:cNvSpPr>
            <p:nvPr/>
          </p:nvSpPr>
          <p:spPr bwMode="auto">
            <a:xfrm>
              <a:off x="1774" y="1332"/>
              <a:ext cx="2656" cy="656"/>
            </a:xfrm>
            <a:custGeom>
              <a:avLst/>
              <a:gdLst>
                <a:gd name="T0" fmla="*/ 5252 w 5258"/>
                <a:gd name="T1" fmla="*/ 1342 h 1449"/>
                <a:gd name="T2" fmla="*/ 5252 w 5258"/>
                <a:gd name="T3" fmla="*/ 112 h 1449"/>
                <a:gd name="T4" fmla="*/ 5252 w 5258"/>
                <a:gd name="T5" fmla="*/ 112 h 1449"/>
                <a:gd name="T6" fmla="*/ 4470 w 5258"/>
                <a:gd name="T7" fmla="*/ 1 h 1449"/>
                <a:gd name="T8" fmla="*/ 4464 w 5258"/>
                <a:gd name="T9" fmla="*/ 0 h 1449"/>
                <a:gd name="T10" fmla="*/ 2906 w 5258"/>
                <a:gd name="T11" fmla="*/ 0 h 1449"/>
                <a:gd name="T12" fmla="*/ 2904 w 5258"/>
                <a:gd name="T13" fmla="*/ 2 h 1449"/>
                <a:gd name="T14" fmla="*/ 2711 w 5258"/>
                <a:gd name="T15" fmla="*/ 13 h 1449"/>
                <a:gd name="T16" fmla="*/ 2519 w 5258"/>
                <a:gd name="T17" fmla="*/ 26 h 1449"/>
                <a:gd name="T18" fmla="*/ 2328 w 5258"/>
                <a:gd name="T19" fmla="*/ 42 h 1449"/>
                <a:gd name="T20" fmla="*/ 2139 w 5258"/>
                <a:gd name="T21" fmla="*/ 59 h 1449"/>
                <a:gd name="T22" fmla="*/ 1951 w 5258"/>
                <a:gd name="T23" fmla="*/ 79 h 1449"/>
                <a:gd name="T24" fmla="*/ 1764 w 5258"/>
                <a:gd name="T25" fmla="*/ 101 h 1449"/>
                <a:gd name="T26" fmla="*/ 1579 w 5258"/>
                <a:gd name="T27" fmla="*/ 126 h 1449"/>
                <a:gd name="T28" fmla="*/ 1397 w 5258"/>
                <a:gd name="T29" fmla="*/ 152 h 1449"/>
                <a:gd name="T30" fmla="*/ 1215 w 5258"/>
                <a:gd name="T31" fmla="*/ 181 h 1449"/>
                <a:gd name="T32" fmla="*/ 1036 w 5258"/>
                <a:gd name="T33" fmla="*/ 212 h 1449"/>
                <a:gd name="T34" fmla="*/ 858 w 5258"/>
                <a:gd name="T35" fmla="*/ 245 h 1449"/>
                <a:gd name="T36" fmla="*/ 683 w 5258"/>
                <a:gd name="T37" fmla="*/ 280 h 1449"/>
                <a:gd name="T38" fmla="*/ 509 w 5258"/>
                <a:gd name="T39" fmla="*/ 318 h 1449"/>
                <a:gd name="T40" fmla="*/ 338 w 5258"/>
                <a:gd name="T41" fmla="*/ 357 h 1449"/>
                <a:gd name="T42" fmla="*/ 169 w 5258"/>
                <a:gd name="T43" fmla="*/ 399 h 1449"/>
                <a:gd name="T44" fmla="*/ 3 w 5258"/>
                <a:gd name="T45" fmla="*/ 441 h 1449"/>
                <a:gd name="T46" fmla="*/ 0 w 5258"/>
                <a:gd name="T47" fmla="*/ 448 h 1449"/>
                <a:gd name="T48" fmla="*/ 0 w 5258"/>
                <a:gd name="T49" fmla="*/ 1007 h 1449"/>
                <a:gd name="T50" fmla="*/ 2 w 5258"/>
                <a:gd name="T51" fmla="*/ 1008 h 1449"/>
                <a:gd name="T52" fmla="*/ 168 w 5258"/>
                <a:gd name="T53" fmla="*/ 1052 h 1449"/>
                <a:gd name="T54" fmla="*/ 338 w 5258"/>
                <a:gd name="T55" fmla="*/ 1094 h 1449"/>
                <a:gd name="T56" fmla="*/ 508 w 5258"/>
                <a:gd name="T57" fmla="*/ 1134 h 1449"/>
                <a:gd name="T58" fmla="*/ 682 w 5258"/>
                <a:gd name="T59" fmla="*/ 1170 h 1449"/>
                <a:gd name="T60" fmla="*/ 858 w 5258"/>
                <a:gd name="T61" fmla="*/ 1206 h 1449"/>
                <a:gd name="T62" fmla="*/ 1035 w 5258"/>
                <a:gd name="T63" fmla="*/ 1239 h 1449"/>
                <a:gd name="T64" fmla="*/ 1214 w 5258"/>
                <a:gd name="T65" fmla="*/ 1270 h 1449"/>
                <a:gd name="T66" fmla="*/ 1397 w 5258"/>
                <a:gd name="T67" fmla="*/ 1298 h 1449"/>
                <a:gd name="T68" fmla="*/ 1579 w 5258"/>
                <a:gd name="T69" fmla="*/ 1325 h 1449"/>
                <a:gd name="T70" fmla="*/ 1764 w 5258"/>
                <a:gd name="T71" fmla="*/ 1349 h 1449"/>
                <a:gd name="T72" fmla="*/ 1951 w 5258"/>
                <a:gd name="T73" fmla="*/ 1372 h 1449"/>
                <a:gd name="T74" fmla="*/ 2139 w 5258"/>
                <a:gd name="T75" fmla="*/ 1391 h 1449"/>
                <a:gd name="T76" fmla="*/ 2327 w 5258"/>
                <a:gd name="T77" fmla="*/ 1409 h 1449"/>
                <a:gd name="T78" fmla="*/ 2518 w 5258"/>
                <a:gd name="T79" fmla="*/ 1424 h 1449"/>
                <a:gd name="T80" fmla="*/ 2710 w 5258"/>
                <a:gd name="T81" fmla="*/ 1438 h 1449"/>
                <a:gd name="T82" fmla="*/ 2903 w 5258"/>
                <a:gd name="T83" fmla="*/ 1448 h 1449"/>
                <a:gd name="T84" fmla="*/ 2911 w 5258"/>
                <a:gd name="T85" fmla="*/ 1446 h 1449"/>
                <a:gd name="T86" fmla="*/ 4470 w 5258"/>
                <a:gd name="T87" fmla="*/ 1446 h 1449"/>
                <a:gd name="T88" fmla="*/ 4475 w 5258"/>
                <a:gd name="T89" fmla="*/ 1445 h 1449"/>
                <a:gd name="T90" fmla="*/ 5257 w 5258"/>
                <a:gd name="T91" fmla="*/ 1333 h 1449"/>
                <a:gd name="T92" fmla="*/ 5252 w 5258"/>
                <a:gd name="T93" fmla="*/ 1342 h 1449"/>
                <a:gd name="T94" fmla="*/ 5252 w 5258"/>
                <a:gd name="T95" fmla="*/ 1342 h 1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58" h="1449">
                  <a:moveTo>
                    <a:pt x="5252" y="1342"/>
                  </a:moveTo>
                  <a:lnTo>
                    <a:pt x="5252" y="112"/>
                  </a:ln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00"/>
            </a:p>
          </p:txBody>
        </p:sp>
        <p:grpSp>
          <p:nvGrpSpPr>
            <p:cNvPr id="1228875" name="Group 75">
              <a:extLst>
                <a:ext uri="{FF2B5EF4-FFF2-40B4-BE49-F238E27FC236}">
                  <a16:creationId xmlns:a16="http://schemas.microsoft.com/office/drawing/2014/main" id="{42D4F106-B734-5174-EF07-C5F2A67639AB}"/>
                </a:ext>
              </a:extLst>
            </p:cNvPr>
            <p:cNvGrpSpPr>
              <a:grpSpLocks noChangeAspect="1"/>
            </p:cNvGrpSpPr>
            <p:nvPr/>
          </p:nvGrpSpPr>
          <p:grpSpPr bwMode="auto">
            <a:xfrm>
              <a:off x="3799" y="1305"/>
              <a:ext cx="233" cy="707"/>
              <a:chOff x="3799" y="1296"/>
              <a:chExt cx="233" cy="707"/>
            </a:xfrm>
          </p:grpSpPr>
          <p:sp>
            <p:nvSpPr>
              <p:cNvPr id="1228876" name="Rectangle 76">
                <a:extLst>
                  <a:ext uri="{FF2B5EF4-FFF2-40B4-BE49-F238E27FC236}">
                    <a16:creationId xmlns:a16="http://schemas.microsoft.com/office/drawing/2014/main" id="{E6DDD519-54B8-9270-0272-A27640D4EEB2}"/>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77" name="AutoShape 77">
                <a:extLst>
                  <a:ext uri="{FF2B5EF4-FFF2-40B4-BE49-F238E27FC236}">
                    <a16:creationId xmlns:a16="http://schemas.microsoft.com/office/drawing/2014/main" id="{384C4110-8F86-21B8-EA25-739AD105B436}"/>
                  </a:ext>
                </a:extLst>
              </p:cNvPr>
              <p:cNvSpPr>
                <a:spLocks noChangeAspect="1" noChangeArrowheads="1"/>
              </p:cNvSpPr>
              <p:nvPr/>
            </p:nvSpPr>
            <p:spPr bwMode="auto">
              <a:xfrm rot="5400000">
                <a:off x="3490"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78" name="AutoShape 78">
                <a:extLst>
                  <a:ext uri="{FF2B5EF4-FFF2-40B4-BE49-F238E27FC236}">
                    <a16:creationId xmlns:a16="http://schemas.microsoft.com/office/drawing/2014/main" id="{AC686C15-3518-06D8-C675-2A2988F3DCEF}"/>
                  </a:ext>
                </a:extLst>
              </p:cNvPr>
              <p:cNvSpPr>
                <a:spLocks noChangeAspect="1" noChangeArrowheads="1"/>
              </p:cNvSpPr>
              <p:nvPr/>
            </p:nvSpPr>
            <p:spPr bwMode="auto">
              <a:xfrm rot="16200000" flipH="1">
                <a:off x="3634"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grpSp>
      </p:grpSp>
      <p:grpSp>
        <p:nvGrpSpPr>
          <p:cNvPr id="1228879" name="Group 79">
            <a:extLst>
              <a:ext uri="{FF2B5EF4-FFF2-40B4-BE49-F238E27FC236}">
                <a16:creationId xmlns:a16="http://schemas.microsoft.com/office/drawing/2014/main" id="{10A36842-8406-0A8D-E9F7-3139C52708A4}"/>
              </a:ext>
            </a:extLst>
          </p:cNvPr>
          <p:cNvGrpSpPr>
            <a:grpSpLocks noChangeAspect="1"/>
          </p:cNvGrpSpPr>
          <p:nvPr/>
        </p:nvGrpSpPr>
        <p:grpSpPr bwMode="auto">
          <a:xfrm>
            <a:off x="9096375" y="2952751"/>
            <a:ext cx="1339850" cy="334963"/>
            <a:chOff x="3721" y="2861"/>
            <a:chExt cx="1519" cy="380"/>
          </a:xfrm>
        </p:grpSpPr>
        <p:sp>
          <p:nvSpPr>
            <p:cNvPr id="1228880" name="Freeform 80">
              <a:extLst>
                <a:ext uri="{FF2B5EF4-FFF2-40B4-BE49-F238E27FC236}">
                  <a16:creationId xmlns:a16="http://schemas.microsoft.com/office/drawing/2014/main" id="{AEC4A902-40A7-5ABE-B08A-F6FB34680B3E}"/>
                </a:ext>
              </a:extLst>
            </p:cNvPr>
            <p:cNvSpPr>
              <a:spLocks noChangeAspect="1"/>
            </p:cNvSpPr>
            <p:nvPr/>
          </p:nvSpPr>
          <p:spPr bwMode="auto">
            <a:xfrm>
              <a:off x="3721" y="2861"/>
              <a:ext cx="1519" cy="158"/>
            </a:xfrm>
            <a:custGeom>
              <a:avLst/>
              <a:gdLst>
                <a:gd name="T0" fmla="*/ 8912 w 9115"/>
                <a:gd name="T1" fmla="*/ 197 h 949"/>
                <a:gd name="T2" fmla="*/ 1578 w 9115"/>
                <a:gd name="T3" fmla="*/ 335 h 949"/>
                <a:gd name="T4" fmla="*/ 789 w 9115"/>
                <a:gd name="T5" fmla="*/ 435 h 949"/>
                <a:gd name="T6" fmla="*/ 0 w 9115"/>
                <a:gd name="T7" fmla="*/ 435 h 949"/>
                <a:gd name="T8" fmla="*/ 0 w 9115"/>
                <a:gd name="T9" fmla="*/ 537 h 949"/>
                <a:gd name="T10" fmla="*/ 789 w 9115"/>
                <a:gd name="T11" fmla="*/ 537 h 949"/>
                <a:gd name="T12" fmla="*/ 1578 w 9115"/>
                <a:gd name="T13" fmla="*/ 435 h 949"/>
                <a:gd name="T14" fmla="*/ 7495 w 9115"/>
                <a:gd name="T15" fmla="*/ 335 h 949"/>
                <a:gd name="T16" fmla="*/ 7497 w 9115"/>
                <a:gd name="T17" fmla="*/ 335 h 949"/>
                <a:gd name="T18" fmla="*/ 8532 w 9115"/>
                <a:gd name="T19" fmla="*/ 341 h 949"/>
                <a:gd name="T20" fmla="*/ 8530 w 9115"/>
                <a:gd name="T21" fmla="*/ 340 h 949"/>
                <a:gd name="T22" fmla="*/ 8554 w 9115"/>
                <a:gd name="T23" fmla="*/ 340 h 949"/>
                <a:gd name="T24" fmla="*/ 8578 w 9115"/>
                <a:gd name="T25" fmla="*/ 342 h 949"/>
                <a:gd name="T26" fmla="*/ 8621 w 9115"/>
                <a:gd name="T27" fmla="*/ 352 h 949"/>
                <a:gd name="T28" fmla="*/ 8688 w 9115"/>
                <a:gd name="T29" fmla="*/ 396 h 949"/>
                <a:gd name="T30" fmla="*/ 8731 w 9115"/>
                <a:gd name="T31" fmla="*/ 460 h 949"/>
                <a:gd name="T32" fmla="*/ 8749 w 9115"/>
                <a:gd name="T33" fmla="*/ 537 h 949"/>
                <a:gd name="T34" fmla="*/ 8749 w 9115"/>
                <a:gd name="T35" fmla="*/ 555 h 949"/>
                <a:gd name="T36" fmla="*/ 8748 w 9115"/>
                <a:gd name="T37" fmla="*/ 574 h 949"/>
                <a:gd name="T38" fmla="*/ 8742 w 9115"/>
                <a:gd name="T39" fmla="*/ 613 h 949"/>
                <a:gd name="T40" fmla="*/ 8706 w 9115"/>
                <a:gd name="T41" fmla="*/ 682 h 949"/>
                <a:gd name="T42" fmla="*/ 8645 w 9115"/>
                <a:gd name="T43" fmla="*/ 733 h 949"/>
                <a:gd name="T44" fmla="*/ 8553 w 9115"/>
                <a:gd name="T45" fmla="*/ 758 h 949"/>
                <a:gd name="T46" fmla="*/ 8545 w 9115"/>
                <a:gd name="T47" fmla="*/ 759 h 949"/>
                <a:gd name="T48" fmla="*/ 8545 w 9115"/>
                <a:gd name="T49" fmla="*/ 949 h 949"/>
                <a:gd name="T50" fmla="*/ 9115 w 9115"/>
                <a:gd name="T51" fmla="*/ 949 h 949"/>
                <a:gd name="T52" fmla="*/ 9115 w 9115"/>
                <a:gd name="T53" fmla="*/ 0 h 949"/>
                <a:gd name="T54" fmla="*/ 8925 w 9115"/>
                <a:gd name="T55" fmla="*/ 0 h 949"/>
                <a:gd name="T56" fmla="*/ 8925 w 9115"/>
                <a:gd name="T57" fmla="*/ 189 h 949"/>
                <a:gd name="T58" fmla="*/ 8912 w 9115"/>
                <a:gd name="T59" fmla="*/ 197 h 9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endParaRPr lang="en-GB" sz="1200"/>
            </a:p>
          </p:txBody>
        </p:sp>
        <p:sp>
          <p:nvSpPr>
            <p:cNvPr id="1228881" name="Freeform 81">
              <a:extLst>
                <a:ext uri="{FF2B5EF4-FFF2-40B4-BE49-F238E27FC236}">
                  <a16:creationId xmlns:a16="http://schemas.microsoft.com/office/drawing/2014/main" id="{7DC506F8-6617-5129-0CA9-C7EB820F0609}"/>
                </a:ext>
              </a:extLst>
            </p:cNvPr>
            <p:cNvSpPr>
              <a:spLocks noChangeAspect="1"/>
            </p:cNvSpPr>
            <p:nvPr/>
          </p:nvSpPr>
          <p:spPr bwMode="auto">
            <a:xfrm>
              <a:off x="3721" y="3083"/>
              <a:ext cx="1519" cy="158"/>
            </a:xfrm>
            <a:custGeom>
              <a:avLst/>
              <a:gdLst>
                <a:gd name="T0" fmla="*/ 8912 w 9116"/>
                <a:gd name="T1" fmla="*/ 756 h 951"/>
                <a:gd name="T2" fmla="*/ 1578 w 9116"/>
                <a:gd name="T3" fmla="*/ 618 h 951"/>
                <a:gd name="T4" fmla="*/ 789 w 9116"/>
                <a:gd name="T5" fmla="*/ 517 h 951"/>
                <a:gd name="T6" fmla="*/ 0 w 9116"/>
                <a:gd name="T7" fmla="*/ 517 h 951"/>
                <a:gd name="T8" fmla="*/ 0 w 9116"/>
                <a:gd name="T9" fmla="*/ 417 h 951"/>
                <a:gd name="T10" fmla="*/ 789 w 9116"/>
                <a:gd name="T11" fmla="*/ 417 h 951"/>
                <a:gd name="T12" fmla="*/ 1578 w 9116"/>
                <a:gd name="T13" fmla="*/ 517 h 951"/>
                <a:gd name="T14" fmla="*/ 7495 w 9116"/>
                <a:gd name="T15" fmla="*/ 618 h 951"/>
                <a:gd name="T16" fmla="*/ 7495 w 9116"/>
                <a:gd name="T17" fmla="*/ 615 h 951"/>
                <a:gd name="T18" fmla="*/ 8526 w 9116"/>
                <a:gd name="T19" fmla="*/ 611 h 951"/>
                <a:gd name="T20" fmla="*/ 8522 w 9116"/>
                <a:gd name="T21" fmla="*/ 610 h 951"/>
                <a:gd name="T22" fmla="*/ 8570 w 9116"/>
                <a:gd name="T23" fmla="*/ 608 h 951"/>
                <a:gd name="T24" fmla="*/ 8612 w 9116"/>
                <a:gd name="T25" fmla="*/ 598 h 951"/>
                <a:gd name="T26" fmla="*/ 8680 w 9116"/>
                <a:gd name="T27" fmla="*/ 555 h 951"/>
                <a:gd name="T28" fmla="*/ 8723 w 9116"/>
                <a:gd name="T29" fmla="*/ 490 h 951"/>
                <a:gd name="T30" fmla="*/ 8741 w 9116"/>
                <a:gd name="T31" fmla="*/ 413 h 951"/>
                <a:gd name="T32" fmla="*/ 8741 w 9116"/>
                <a:gd name="T33" fmla="*/ 395 h 951"/>
                <a:gd name="T34" fmla="*/ 8740 w 9116"/>
                <a:gd name="T35" fmla="*/ 376 h 951"/>
                <a:gd name="T36" fmla="*/ 8734 w 9116"/>
                <a:gd name="T37" fmla="*/ 337 h 951"/>
                <a:gd name="T38" fmla="*/ 8698 w 9116"/>
                <a:gd name="T39" fmla="*/ 268 h 951"/>
                <a:gd name="T40" fmla="*/ 8637 w 9116"/>
                <a:gd name="T41" fmla="*/ 217 h 951"/>
                <a:gd name="T42" fmla="*/ 8545 w 9116"/>
                <a:gd name="T43" fmla="*/ 192 h 951"/>
                <a:gd name="T44" fmla="*/ 8546 w 9116"/>
                <a:gd name="T45" fmla="*/ 190 h 951"/>
                <a:gd name="T46" fmla="*/ 8546 w 9116"/>
                <a:gd name="T47" fmla="*/ 0 h 951"/>
                <a:gd name="T48" fmla="*/ 8546 w 9116"/>
                <a:gd name="T49" fmla="*/ 1 h 951"/>
                <a:gd name="T50" fmla="*/ 9116 w 9116"/>
                <a:gd name="T51" fmla="*/ 1 h 951"/>
                <a:gd name="T52" fmla="*/ 9116 w 9116"/>
                <a:gd name="T53" fmla="*/ 951 h 951"/>
                <a:gd name="T54" fmla="*/ 8926 w 9116"/>
                <a:gd name="T55" fmla="*/ 951 h 951"/>
                <a:gd name="T56" fmla="*/ 8926 w 9116"/>
                <a:gd name="T57" fmla="*/ 761 h 951"/>
                <a:gd name="T58" fmla="*/ 8912 w 9116"/>
                <a:gd name="T59" fmla="*/ 756 h 9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endParaRPr lang="en-GB" sz="1200"/>
            </a:p>
          </p:txBody>
        </p:sp>
      </p:grpSp>
      <p:grpSp>
        <p:nvGrpSpPr>
          <p:cNvPr id="1228882" name="Group 82">
            <a:extLst>
              <a:ext uri="{FF2B5EF4-FFF2-40B4-BE49-F238E27FC236}">
                <a16:creationId xmlns:a16="http://schemas.microsoft.com/office/drawing/2014/main" id="{2140160A-9948-E0EB-6B0B-849F68DC3719}"/>
              </a:ext>
            </a:extLst>
          </p:cNvPr>
          <p:cNvGrpSpPr>
            <a:grpSpLocks noChangeAspect="1"/>
          </p:cNvGrpSpPr>
          <p:nvPr/>
        </p:nvGrpSpPr>
        <p:grpSpPr bwMode="auto">
          <a:xfrm>
            <a:off x="9601201" y="3082925"/>
            <a:ext cx="835025" cy="76200"/>
            <a:chOff x="3058" y="1625"/>
            <a:chExt cx="1396" cy="129"/>
          </a:xfrm>
        </p:grpSpPr>
        <p:sp>
          <p:nvSpPr>
            <p:cNvPr id="1228883" name="AutoShape 83">
              <a:extLst>
                <a:ext uri="{FF2B5EF4-FFF2-40B4-BE49-F238E27FC236}">
                  <a16:creationId xmlns:a16="http://schemas.microsoft.com/office/drawing/2014/main" id="{92F3E79E-21A0-0C15-5440-6A4A10BDB33B}"/>
                </a:ext>
              </a:extLst>
            </p:cNvPr>
            <p:cNvSpPr>
              <a:spLocks noChangeAspect="1" noChangeArrowheads="1"/>
            </p:cNvSpPr>
            <p:nvPr/>
          </p:nvSpPr>
          <p:spPr bwMode="auto">
            <a:xfrm>
              <a:off x="3058" y="1641"/>
              <a:ext cx="1377" cy="98"/>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sp>
          <p:nvSpPr>
            <p:cNvPr id="1228884" name="AutoShape 84">
              <a:extLst>
                <a:ext uri="{FF2B5EF4-FFF2-40B4-BE49-F238E27FC236}">
                  <a16:creationId xmlns:a16="http://schemas.microsoft.com/office/drawing/2014/main" id="{10B4F651-6558-5D0E-3071-AC64E843419C}"/>
                </a:ext>
              </a:extLst>
            </p:cNvPr>
            <p:cNvSpPr>
              <a:spLocks noChangeAspect="1" noChangeArrowheads="1"/>
            </p:cNvSpPr>
            <p:nvPr/>
          </p:nvSpPr>
          <p:spPr bwMode="auto">
            <a:xfrm>
              <a:off x="3075" y="1658"/>
              <a:ext cx="1371" cy="64"/>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200"/>
            </a:p>
          </p:txBody>
        </p:sp>
        <p:sp>
          <p:nvSpPr>
            <p:cNvPr id="1228885" name="Freeform 85">
              <a:extLst>
                <a:ext uri="{FF2B5EF4-FFF2-40B4-BE49-F238E27FC236}">
                  <a16:creationId xmlns:a16="http://schemas.microsoft.com/office/drawing/2014/main" id="{8D4A8D77-7C54-94DD-58C4-25A13A4183BB}"/>
                </a:ext>
              </a:extLst>
            </p:cNvPr>
            <p:cNvSpPr>
              <a:spLocks noChangeAspect="1"/>
            </p:cNvSpPr>
            <p:nvPr/>
          </p:nvSpPr>
          <p:spPr bwMode="auto">
            <a:xfrm>
              <a:off x="4343" y="1625"/>
              <a:ext cx="111" cy="129"/>
            </a:xfrm>
            <a:custGeom>
              <a:avLst/>
              <a:gdLst>
                <a:gd name="T0" fmla="*/ 0 w 1329"/>
                <a:gd name="T1" fmla="*/ 380 h 1520"/>
                <a:gd name="T2" fmla="*/ 570 w 1329"/>
                <a:gd name="T3" fmla="*/ 380 h 1520"/>
                <a:gd name="T4" fmla="*/ 570 w 1329"/>
                <a:gd name="T5" fmla="*/ 190 h 1520"/>
                <a:gd name="T6" fmla="*/ 1139 w 1329"/>
                <a:gd name="T7" fmla="*/ 190 h 1520"/>
                <a:gd name="T8" fmla="*/ 1139 w 1329"/>
                <a:gd name="T9" fmla="*/ 0 h 1520"/>
                <a:gd name="T10" fmla="*/ 1329 w 1329"/>
                <a:gd name="T11" fmla="*/ 0 h 1520"/>
                <a:gd name="T12" fmla="*/ 1329 w 1329"/>
                <a:gd name="T13" fmla="*/ 1520 h 1520"/>
                <a:gd name="T14" fmla="*/ 1139 w 1329"/>
                <a:gd name="T15" fmla="*/ 1520 h 1520"/>
                <a:gd name="T16" fmla="*/ 1139 w 1329"/>
                <a:gd name="T17" fmla="*/ 1330 h 1520"/>
                <a:gd name="T18" fmla="*/ 570 w 1329"/>
                <a:gd name="T19" fmla="*/ 1330 h 1520"/>
                <a:gd name="T20" fmla="*/ 570 w 1329"/>
                <a:gd name="T21" fmla="*/ 1140 h 1520"/>
                <a:gd name="T22" fmla="*/ 0 w 1329"/>
                <a:gd name="T23" fmla="*/ 1140 h 1520"/>
                <a:gd name="T24" fmla="*/ 0 w 1329"/>
                <a:gd name="T25" fmla="*/ 380 h 15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FFFFFF"/>
            </a:solidFill>
            <a:ln w="6350">
              <a:solidFill>
                <a:srgbClr val="FFFFFF"/>
              </a:solidFill>
              <a:prstDash val="solid"/>
              <a:round/>
              <a:headEnd/>
              <a:tailEnd/>
            </a:ln>
          </p:spPr>
          <p:txBody>
            <a:bodyPr/>
            <a:lstStyle/>
            <a:p>
              <a:endParaRPr lang="en-GB" sz="1200"/>
            </a:p>
          </p:txBody>
        </p:sp>
        <p:sp>
          <p:nvSpPr>
            <p:cNvPr id="1228886" name="Rectangle 86">
              <a:extLst>
                <a:ext uri="{FF2B5EF4-FFF2-40B4-BE49-F238E27FC236}">
                  <a16:creationId xmlns:a16="http://schemas.microsoft.com/office/drawing/2014/main" id="{8A1190E8-F45B-2B41-E849-32540963EEED}"/>
                </a:ext>
              </a:extLst>
            </p:cNvPr>
            <p:cNvSpPr>
              <a:spLocks noChangeAspect="1" noChangeArrowheads="1"/>
            </p:cNvSpPr>
            <p:nvPr/>
          </p:nvSpPr>
          <p:spPr bwMode="auto">
            <a:xfrm>
              <a:off x="4344" y="1673"/>
              <a:ext cx="109" cy="31"/>
            </a:xfrm>
            <a:prstGeom prst="rect">
              <a:avLst/>
            </a:prstGeom>
            <a:solidFill>
              <a:srgbClr val="FFFFFF"/>
            </a:solidFill>
            <a:ln w="6350">
              <a:solidFill>
                <a:srgbClr val="FFFFFF"/>
              </a:solidFill>
              <a:miter lim="800000"/>
              <a:headEnd/>
              <a:tailEnd/>
            </a:ln>
          </p:spPr>
          <p:txBody>
            <a:bodyPr/>
            <a:lstStyle/>
            <a:p>
              <a:endParaRPr lang="en-GB" sz="1200"/>
            </a:p>
          </p:txBody>
        </p:sp>
        <p:sp>
          <p:nvSpPr>
            <p:cNvPr id="1228887" name="Rectangle 87">
              <a:extLst>
                <a:ext uri="{FF2B5EF4-FFF2-40B4-BE49-F238E27FC236}">
                  <a16:creationId xmlns:a16="http://schemas.microsoft.com/office/drawing/2014/main" id="{A3440363-0804-010C-B6F1-AA4B18D01B25}"/>
                </a:ext>
              </a:extLst>
            </p:cNvPr>
            <p:cNvSpPr>
              <a:spLocks noChangeAspect="1" noChangeArrowheads="1"/>
            </p:cNvSpPr>
            <p:nvPr/>
          </p:nvSpPr>
          <p:spPr bwMode="auto">
            <a:xfrm>
              <a:off x="4391" y="1673"/>
              <a:ext cx="31" cy="31"/>
            </a:xfrm>
            <a:prstGeom prst="rect">
              <a:avLst/>
            </a:prstGeom>
            <a:solidFill>
              <a:srgbClr val="FFFFFF"/>
            </a:solidFill>
            <a:ln w="6350">
              <a:solidFill>
                <a:srgbClr val="FFFFFF"/>
              </a:solidFill>
              <a:miter lim="800000"/>
              <a:headEnd/>
              <a:tailEnd/>
            </a:ln>
          </p:spPr>
          <p:txBody>
            <a:bodyPr/>
            <a:lstStyle/>
            <a:p>
              <a:endParaRPr lang="en-GB" sz="1200"/>
            </a:p>
          </p:txBody>
        </p:sp>
      </p:grpSp>
      <p:grpSp>
        <p:nvGrpSpPr>
          <p:cNvPr id="1228888" name="Group 88">
            <a:extLst>
              <a:ext uri="{FF2B5EF4-FFF2-40B4-BE49-F238E27FC236}">
                <a16:creationId xmlns:a16="http://schemas.microsoft.com/office/drawing/2014/main" id="{A2729646-5D8F-3D38-665B-93562AF5B4D9}"/>
              </a:ext>
            </a:extLst>
          </p:cNvPr>
          <p:cNvGrpSpPr>
            <a:grpSpLocks noChangeAspect="1"/>
          </p:cNvGrpSpPr>
          <p:nvPr/>
        </p:nvGrpSpPr>
        <p:grpSpPr bwMode="auto">
          <a:xfrm>
            <a:off x="9056689" y="5583238"/>
            <a:ext cx="1057275" cy="284162"/>
            <a:chOff x="2888" y="3077"/>
            <a:chExt cx="1423" cy="382"/>
          </a:xfrm>
        </p:grpSpPr>
        <p:sp>
          <p:nvSpPr>
            <p:cNvPr id="1228889" name="AutoShape 89">
              <a:extLst>
                <a:ext uri="{FF2B5EF4-FFF2-40B4-BE49-F238E27FC236}">
                  <a16:creationId xmlns:a16="http://schemas.microsoft.com/office/drawing/2014/main" id="{6BA4D5AB-B150-2CBB-C7F9-2E9C42050980}"/>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90" name="Freeform 90">
              <a:extLst>
                <a:ext uri="{FF2B5EF4-FFF2-40B4-BE49-F238E27FC236}">
                  <a16:creationId xmlns:a16="http://schemas.microsoft.com/office/drawing/2014/main" id="{62426F0E-AAE1-5835-2E1D-BD4E9DAEEF43}"/>
                </a:ext>
              </a:extLst>
            </p:cNvPr>
            <p:cNvSpPr>
              <a:spLocks noChangeAspect="1"/>
            </p:cNvSpPr>
            <p:nvPr/>
          </p:nvSpPr>
          <p:spPr bwMode="auto">
            <a:xfrm>
              <a:off x="2950" y="3077"/>
              <a:ext cx="1361" cy="382"/>
            </a:xfrm>
            <a:custGeom>
              <a:avLst/>
              <a:gdLst>
                <a:gd name="T0" fmla="*/ 8166 w 8172"/>
                <a:gd name="T1" fmla="*/ 1909 h 2288"/>
                <a:gd name="T2" fmla="*/ 8166 w 8172"/>
                <a:gd name="T3" fmla="*/ 1927 h 2288"/>
                <a:gd name="T4" fmla="*/ 8165 w 8172"/>
                <a:gd name="T5" fmla="*/ 1946 h 2288"/>
                <a:gd name="T6" fmla="*/ 8160 w 8172"/>
                <a:gd name="T7" fmla="*/ 1985 h 2288"/>
                <a:gd name="T8" fmla="*/ 8138 w 8172"/>
                <a:gd name="T9" fmla="*/ 2056 h 2288"/>
                <a:gd name="T10" fmla="*/ 8104 w 8172"/>
                <a:gd name="T11" fmla="*/ 2120 h 2288"/>
                <a:gd name="T12" fmla="*/ 8056 w 8172"/>
                <a:gd name="T13" fmla="*/ 2177 h 2288"/>
                <a:gd name="T14" fmla="*/ 8001 w 8172"/>
                <a:gd name="T15" fmla="*/ 2222 h 2288"/>
                <a:gd name="T16" fmla="*/ 7936 w 8172"/>
                <a:gd name="T17" fmla="*/ 2257 h 2288"/>
                <a:gd name="T18" fmla="*/ 7866 w 8172"/>
                <a:gd name="T19" fmla="*/ 2279 h 2288"/>
                <a:gd name="T20" fmla="*/ 7827 w 8172"/>
                <a:gd name="T21" fmla="*/ 2285 h 2288"/>
                <a:gd name="T22" fmla="*/ 7809 w 8172"/>
                <a:gd name="T23" fmla="*/ 2286 h 2288"/>
                <a:gd name="T24" fmla="*/ 7788 w 8172"/>
                <a:gd name="T25" fmla="*/ 2287 h 2288"/>
                <a:gd name="T26" fmla="*/ 7787 w 8172"/>
                <a:gd name="T27" fmla="*/ 2288 h 2288"/>
                <a:gd name="T28" fmla="*/ 0 w 8172"/>
                <a:gd name="T29" fmla="*/ 2288 h 2288"/>
                <a:gd name="T30" fmla="*/ 0 w 8172"/>
                <a:gd name="T31" fmla="*/ 2098 h 2288"/>
                <a:gd name="T32" fmla="*/ 7787 w 8172"/>
                <a:gd name="T33" fmla="*/ 2098 h 2288"/>
                <a:gd name="T34" fmla="*/ 7858 w 8172"/>
                <a:gd name="T35" fmla="*/ 2083 h 2288"/>
                <a:gd name="T36" fmla="*/ 7919 w 8172"/>
                <a:gd name="T37" fmla="*/ 2041 h 2288"/>
                <a:gd name="T38" fmla="*/ 7960 w 8172"/>
                <a:gd name="T39" fmla="*/ 1982 h 2288"/>
                <a:gd name="T40" fmla="*/ 7977 w 8172"/>
                <a:gd name="T41" fmla="*/ 1908 h 2288"/>
                <a:gd name="T42" fmla="*/ 7982 w 8172"/>
                <a:gd name="T43" fmla="*/ 1904 h 2288"/>
                <a:gd name="T44" fmla="*/ 7982 w 8172"/>
                <a:gd name="T45" fmla="*/ 384 h 2288"/>
                <a:gd name="T46" fmla="*/ 7982 w 8172"/>
                <a:gd name="T47" fmla="*/ 379 h 2288"/>
                <a:gd name="T48" fmla="*/ 7982 w 8172"/>
                <a:gd name="T49" fmla="*/ 361 h 2288"/>
                <a:gd name="T50" fmla="*/ 7979 w 8172"/>
                <a:gd name="T51" fmla="*/ 343 h 2288"/>
                <a:gd name="T52" fmla="*/ 7967 w 8172"/>
                <a:gd name="T53" fmla="*/ 308 h 2288"/>
                <a:gd name="T54" fmla="*/ 7925 w 8172"/>
                <a:gd name="T55" fmla="*/ 247 h 2288"/>
                <a:gd name="T56" fmla="*/ 7866 w 8172"/>
                <a:gd name="T57" fmla="*/ 207 h 2288"/>
                <a:gd name="T58" fmla="*/ 7792 w 8172"/>
                <a:gd name="T59" fmla="*/ 189 h 2288"/>
                <a:gd name="T60" fmla="*/ 5 w 8172"/>
                <a:gd name="T61" fmla="*/ 189 h 2288"/>
                <a:gd name="T62" fmla="*/ 5 w 8172"/>
                <a:gd name="T63" fmla="*/ 0 h 2288"/>
                <a:gd name="T64" fmla="*/ 7792 w 8172"/>
                <a:gd name="T65" fmla="*/ 0 h 2288"/>
                <a:gd name="T66" fmla="*/ 7793 w 8172"/>
                <a:gd name="T67" fmla="*/ 1 h 2288"/>
                <a:gd name="T68" fmla="*/ 7811 w 8172"/>
                <a:gd name="T69" fmla="*/ 1 h 2288"/>
                <a:gd name="T70" fmla="*/ 7830 w 8172"/>
                <a:gd name="T71" fmla="*/ 2 h 2288"/>
                <a:gd name="T72" fmla="*/ 7869 w 8172"/>
                <a:gd name="T73" fmla="*/ 7 h 2288"/>
                <a:gd name="T74" fmla="*/ 7940 w 8172"/>
                <a:gd name="T75" fmla="*/ 28 h 2288"/>
                <a:gd name="T76" fmla="*/ 8004 w 8172"/>
                <a:gd name="T77" fmla="*/ 62 h 2288"/>
                <a:gd name="T78" fmla="*/ 8061 w 8172"/>
                <a:gd name="T79" fmla="*/ 110 h 2288"/>
                <a:gd name="T80" fmla="*/ 8106 w 8172"/>
                <a:gd name="T81" fmla="*/ 165 h 2288"/>
                <a:gd name="T82" fmla="*/ 8141 w 8172"/>
                <a:gd name="T83" fmla="*/ 230 h 2288"/>
                <a:gd name="T84" fmla="*/ 8163 w 8172"/>
                <a:gd name="T85" fmla="*/ 301 h 2288"/>
                <a:gd name="T86" fmla="*/ 8169 w 8172"/>
                <a:gd name="T87" fmla="*/ 339 h 2288"/>
                <a:gd name="T88" fmla="*/ 8170 w 8172"/>
                <a:gd name="T89" fmla="*/ 357 h 2288"/>
                <a:gd name="T90" fmla="*/ 8171 w 8172"/>
                <a:gd name="T91" fmla="*/ 378 h 2288"/>
                <a:gd name="T92" fmla="*/ 8172 w 8172"/>
                <a:gd name="T93" fmla="*/ 384 h 2288"/>
                <a:gd name="T94" fmla="*/ 8172 w 8172"/>
                <a:gd name="T95" fmla="*/ 1904 h 2288"/>
                <a:gd name="T96" fmla="*/ 8166 w 8172"/>
                <a:gd name="T97" fmla="*/ 1909 h 22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endParaRPr lang="en-GB" sz="1200"/>
            </a:p>
          </p:txBody>
        </p:sp>
        <p:sp>
          <p:nvSpPr>
            <p:cNvPr id="1228891" name="Freeform 91">
              <a:extLst>
                <a:ext uri="{FF2B5EF4-FFF2-40B4-BE49-F238E27FC236}">
                  <a16:creationId xmlns:a16="http://schemas.microsoft.com/office/drawing/2014/main" id="{438B393A-2EF1-1F29-4AD8-2DCAAC1C62B6}"/>
                </a:ext>
              </a:extLst>
            </p:cNvPr>
            <p:cNvSpPr>
              <a:spLocks noChangeAspect="1"/>
            </p:cNvSpPr>
            <p:nvPr/>
          </p:nvSpPr>
          <p:spPr bwMode="auto">
            <a:xfrm>
              <a:off x="4215" y="3109"/>
              <a:ext cx="64" cy="316"/>
            </a:xfrm>
            <a:custGeom>
              <a:avLst/>
              <a:gdLst>
                <a:gd name="T0" fmla="*/ 0 w 382"/>
                <a:gd name="T1" fmla="*/ 190 h 1898"/>
                <a:gd name="T2" fmla="*/ 0 w 382"/>
                <a:gd name="T3" fmla="*/ 1710 h 1898"/>
                <a:gd name="T4" fmla="*/ 2 w 382"/>
                <a:gd name="T5" fmla="*/ 1709 h 1898"/>
                <a:gd name="T6" fmla="*/ 17 w 382"/>
                <a:gd name="T7" fmla="*/ 1791 h 1898"/>
                <a:gd name="T8" fmla="*/ 60 w 382"/>
                <a:gd name="T9" fmla="*/ 1850 h 1898"/>
                <a:gd name="T10" fmla="*/ 121 w 382"/>
                <a:gd name="T11" fmla="*/ 1886 h 1898"/>
                <a:gd name="T12" fmla="*/ 192 w 382"/>
                <a:gd name="T13" fmla="*/ 1898 h 1898"/>
                <a:gd name="T14" fmla="*/ 260 w 382"/>
                <a:gd name="T15" fmla="*/ 1888 h 1898"/>
                <a:gd name="T16" fmla="*/ 322 w 382"/>
                <a:gd name="T17" fmla="*/ 1851 h 1898"/>
                <a:gd name="T18" fmla="*/ 365 w 382"/>
                <a:gd name="T19" fmla="*/ 1794 h 1898"/>
                <a:gd name="T20" fmla="*/ 382 w 382"/>
                <a:gd name="T21" fmla="*/ 1709 h 1898"/>
                <a:gd name="T22" fmla="*/ 382 w 382"/>
                <a:gd name="T23" fmla="*/ 1707 h 1898"/>
                <a:gd name="T24" fmla="*/ 382 w 382"/>
                <a:gd name="T25" fmla="*/ 187 h 1898"/>
                <a:gd name="T26" fmla="*/ 382 w 382"/>
                <a:gd name="T27" fmla="*/ 189 h 1898"/>
                <a:gd name="T28" fmla="*/ 382 w 382"/>
                <a:gd name="T29" fmla="*/ 168 h 1898"/>
                <a:gd name="T30" fmla="*/ 379 w 382"/>
                <a:gd name="T31" fmla="*/ 147 h 1898"/>
                <a:gd name="T32" fmla="*/ 367 w 382"/>
                <a:gd name="T33" fmla="*/ 108 h 1898"/>
                <a:gd name="T34" fmla="*/ 323 w 382"/>
                <a:gd name="T35" fmla="*/ 48 h 1898"/>
                <a:gd name="T36" fmla="*/ 262 w 382"/>
                <a:gd name="T37" fmla="*/ 13 h 1898"/>
                <a:gd name="T38" fmla="*/ 192 w 382"/>
                <a:gd name="T39" fmla="*/ 0 h 1898"/>
                <a:gd name="T40" fmla="*/ 177 w 382"/>
                <a:gd name="T41" fmla="*/ 0 h 1898"/>
                <a:gd name="T42" fmla="*/ 158 w 382"/>
                <a:gd name="T43" fmla="*/ 1 h 1898"/>
                <a:gd name="T44" fmla="*/ 123 w 382"/>
                <a:gd name="T45" fmla="*/ 11 h 1898"/>
                <a:gd name="T46" fmla="*/ 61 w 382"/>
                <a:gd name="T47" fmla="*/ 47 h 1898"/>
                <a:gd name="T48" fmla="*/ 19 w 382"/>
                <a:gd name="T49" fmla="*/ 105 h 1898"/>
                <a:gd name="T50" fmla="*/ 2 w 382"/>
                <a:gd name="T51" fmla="*/ 189 h 1898"/>
                <a:gd name="T52" fmla="*/ 0 w 382"/>
                <a:gd name="T53" fmla="*/ 190 h 18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endParaRPr lang="en-GB" sz="1200"/>
            </a:p>
          </p:txBody>
        </p:sp>
        <p:grpSp>
          <p:nvGrpSpPr>
            <p:cNvPr id="1228892" name="Group 92">
              <a:extLst>
                <a:ext uri="{FF2B5EF4-FFF2-40B4-BE49-F238E27FC236}">
                  <a16:creationId xmlns:a16="http://schemas.microsoft.com/office/drawing/2014/main" id="{3F8BDE9B-6331-DE3C-BCCE-63917DF5194E}"/>
                </a:ext>
              </a:extLst>
            </p:cNvPr>
            <p:cNvGrpSpPr>
              <a:grpSpLocks noChangeAspect="1"/>
            </p:cNvGrpSpPr>
            <p:nvPr/>
          </p:nvGrpSpPr>
          <p:grpSpPr bwMode="auto">
            <a:xfrm>
              <a:off x="2888" y="3077"/>
              <a:ext cx="95" cy="380"/>
              <a:chOff x="2840" y="2365"/>
              <a:chExt cx="95" cy="380"/>
            </a:xfrm>
          </p:grpSpPr>
          <p:sp>
            <p:nvSpPr>
              <p:cNvPr id="1228893" name="Freeform 93">
                <a:extLst>
                  <a:ext uri="{FF2B5EF4-FFF2-40B4-BE49-F238E27FC236}">
                    <a16:creationId xmlns:a16="http://schemas.microsoft.com/office/drawing/2014/main" id="{A98AF219-7B26-3FD1-2C14-2A65A0A9EACB}"/>
                  </a:ext>
                </a:extLst>
              </p:cNvPr>
              <p:cNvSpPr>
                <a:spLocks noChangeAspect="1"/>
              </p:cNvSpPr>
              <p:nvPr/>
            </p:nvSpPr>
            <p:spPr bwMode="auto">
              <a:xfrm>
                <a:off x="2840" y="2365"/>
                <a:ext cx="95" cy="380"/>
              </a:xfrm>
              <a:custGeom>
                <a:avLst/>
                <a:gdLst>
                  <a:gd name="T0" fmla="*/ 380 w 570"/>
                  <a:gd name="T1" fmla="*/ 0 h 2279"/>
                  <a:gd name="T2" fmla="*/ 190 w 570"/>
                  <a:gd name="T3" fmla="*/ 0 h 2279"/>
                  <a:gd name="T4" fmla="*/ 0 w 570"/>
                  <a:gd name="T5" fmla="*/ 189 h 2279"/>
                  <a:gd name="T6" fmla="*/ 0 w 570"/>
                  <a:gd name="T7" fmla="*/ 379 h 2279"/>
                  <a:gd name="T8" fmla="*/ 380 w 570"/>
                  <a:gd name="T9" fmla="*/ 379 h 2279"/>
                  <a:gd name="T10" fmla="*/ 380 w 570"/>
                  <a:gd name="T11" fmla="*/ 1899 h 2279"/>
                  <a:gd name="T12" fmla="*/ 0 w 570"/>
                  <a:gd name="T13" fmla="*/ 1899 h 2279"/>
                  <a:gd name="T14" fmla="*/ 0 w 570"/>
                  <a:gd name="T15" fmla="*/ 2089 h 2279"/>
                  <a:gd name="T16" fmla="*/ 190 w 570"/>
                  <a:gd name="T17" fmla="*/ 2279 h 2279"/>
                  <a:gd name="T18" fmla="*/ 380 w 570"/>
                  <a:gd name="T19" fmla="*/ 2279 h 2279"/>
                  <a:gd name="T20" fmla="*/ 380 w 570"/>
                  <a:gd name="T21" fmla="*/ 2089 h 2279"/>
                  <a:gd name="T22" fmla="*/ 570 w 570"/>
                  <a:gd name="T23" fmla="*/ 2089 h 2279"/>
                  <a:gd name="T24" fmla="*/ 570 w 570"/>
                  <a:gd name="T25" fmla="*/ 189 h 2279"/>
                  <a:gd name="T26" fmla="*/ 380 w 570"/>
                  <a:gd name="T27" fmla="*/ 189 h 2279"/>
                  <a:gd name="T28" fmla="*/ 380 w 570"/>
                  <a:gd name="T29" fmla="*/ 0 h 2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endParaRPr lang="en-GB" sz="1200"/>
              </a:p>
            </p:txBody>
          </p:sp>
          <p:sp>
            <p:nvSpPr>
              <p:cNvPr id="1228894" name="Rectangle 94">
                <a:extLst>
                  <a:ext uri="{FF2B5EF4-FFF2-40B4-BE49-F238E27FC236}">
                    <a16:creationId xmlns:a16="http://schemas.microsoft.com/office/drawing/2014/main" id="{B8691AA0-940A-D62A-0235-7AA9A4E63A98}"/>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grpSp>
        <p:grpSp>
          <p:nvGrpSpPr>
            <p:cNvPr id="1228895" name="Group 95">
              <a:extLst>
                <a:ext uri="{FF2B5EF4-FFF2-40B4-BE49-F238E27FC236}">
                  <a16:creationId xmlns:a16="http://schemas.microsoft.com/office/drawing/2014/main" id="{F6DDF837-E00D-BD3D-7E1F-121D20BAED1F}"/>
                </a:ext>
              </a:extLst>
            </p:cNvPr>
            <p:cNvGrpSpPr>
              <a:grpSpLocks noChangeAspect="1"/>
            </p:cNvGrpSpPr>
            <p:nvPr/>
          </p:nvGrpSpPr>
          <p:grpSpPr bwMode="auto">
            <a:xfrm>
              <a:off x="2980" y="3106"/>
              <a:ext cx="1234" cy="321"/>
              <a:chOff x="2932" y="2394"/>
              <a:chExt cx="1234" cy="321"/>
            </a:xfrm>
          </p:grpSpPr>
          <p:grpSp>
            <p:nvGrpSpPr>
              <p:cNvPr id="1228896" name="Group 96">
                <a:extLst>
                  <a:ext uri="{FF2B5EF4-FFF2-40B4-BE49-F238E27FC236}">
                    <a16:creationId xmlns:a16="http://schemas.microsoft.com/office/drawing/2014/main" id="{FAC5FD02-E1C0-0D8C-96FF-EA9DC533F014}"/>
                  </a:ext>
                </a:extLst>
              </p:cNvPr>
              <p:cNvGrpSpPr>
                <a:grpSpLocks noChangeAspect="1"/>
              </p:cNvGrpSpPr>
              <p:nvPr/>
            </p:nvGrpSpPr>
            <p:grpSpPr bwMode="auto">
              <a:xfrm>
                <a:off x="2932" y="2397"/>
                <a:ext cx="1234" cy="105"/>
                <a:chOff x="2942" y="2401"/>
                <a:chExt cx="1234" cy="334"/>
              </a:xfrm>
            </p:grpSpPr>
            <p:sp>
              <p:nvSpPr>
                <p:cNvPr id="1228897" name="Rectangle 97">
                  <a:extLst>
                    <a:ext uri="{FF2B5EF4-FFF2-40B4-BE49-F238E27FC236}">
                      <a16:creationId xmlns:a16="http://schemas.microsoft.com/office/drawing/2014/main" id="{0518DBF7-D4AF-6743-FB78-086D078D3AC3}"/>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98" name="Rectangle 98">
                  <a:extLst>
                    <a:ext uri="{FF2B5EF4-FFF2-40B4-BE49-F238E27FC236}">
                      <a16:creationId xmlns:a16="http://schemas.microsoft.com/office/drawing/2014/main" id="{1D547476-E2DF-454A-A22F-AFC80F4CDDD8}"/>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899" name="Rectangle 99">
                  <a:extLst>
                    <a:ext uri="{FF2B5EF4-FFF2-40B4-BE49-F238E27FC236}">
                      <a16:creationId xmlns:a16="http://schemas.microsoft.com/office/drawing/2014/main" id="{7015717F-8931-05FD-AD62-D0DBADA09EED}"/>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00" name="Rectangle 100">
                  <a:extLst>
                    <a:ext uri="{FF2B5EF4-FFF2-40B4-BE49-F238E27FC236}">
                      <a16:creationId xmlns:a16="http://schemas.microsoft.com/office/drawing/2014/main" id="{62445A76-6CDB-8B7D-1A7E-74053FC26405}"/>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01" name="Rectangle 101">
                  <a:extLst>
                    <a:ext uri="{FF2B5EF4-FFF2-40B4-BE49-F238E27FC236}">
                      <a16:creationId xmlns:a16="http://schemas.microsoft.com/office/drawing/2014/main" id="{54E88982-8CFA-E87B-C5D2-E701FEF1B5CE}"/>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02" name="Rectangle 102">
                  <a:extLst>
                    <a:ext uri="{FF2B5EF4-FFF2-40B4-BE49-F238E27FC236}">
                      <a16:creationId xmlns:a16="http://schemas.microsoft.com/office/drawing/2014/main" id="{A22F11CC-1F24-81A0-18F0-5A134B0C6BA4}"/>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03" name="Rectangle 103">
                  <a:extLst>
                    <a:ext uri="{FF2B5EF4-FFF2-40B4-BE49-F238E27FC236}">
                      <a16:creationId xmlns:a16="http://schemas.microsoft.com/office/drawing/2014/main" id="{6A1B3D88-30AA-6C11-0332-B7642F4C4BA8}"/>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grpSp>
          <p:grpSp>
            <p:nvGrpSpPr>
              <p:cNvPr id="1228904" name="Group 104">
                <a:extLst>
                  <a:ext uri="{FF2B5EF4-FFF2-40B4-BE49-F238E27FC236}">
                    <a16:creationId xmlns:a16="http://schemas.microsoft.com/office/drawing/2014/main" id="{B92344DC-2B66-F10D-B632-BFAD6F5B4FF2}"/>
                  </a:ext>
                </a:extLst>
              </p:cNvPr>
              <p:cNvGrpSpPr>
                <a:grpSpLocks noChangeAspect="1"/>
              </p:cNvGrpSpPr>
              <p:nvPr/>
            </p:nvGrpSpPr>
            <p:grpSpPr bwMode="auto">
              <a:xfrm>
                <a:off x="2932" y="2503"/>
                <a:ext cx="1234" cy="104"/>
                <a:chOff x="2942" y="2401"/>
                <a:chExt cx="1234" cy="334"/>
              </a:xfrm>
            </p:grpSpPr>
            <p:sp>
              <p:nvSpPr>
                <p:cNvPr id="1228905" name="Rectangle 105">
                  <a:extLst>
                    <a:ext uri="{FF2B5EF4-FFF2-40B4-BE49-F238E27FC236}">
                      <a16:creationId xmlns:a16="http://schemas.microsoft.com/office/drawing/2014/main" id="{2FCAE6C2-1978-7BD7-7806-8A0928D0044E}"/>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06" name="Rectangle 106">
                  <a:extLst>
                    <a:ext uri="{FF2B5EF4-FFF2-40B4-BE49-F238E27FC236}">
                      <a16:creationId xmlns:a16="http://schemas.microsoft.com/office/drawing/2014/main" id="{179101AD-2E86-441E-B3BF-99EEB446FF73}"/>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07" name="Rectangle 107">
                  <a:extLst>
                    <a:ext uri="{FF2B5EF4-FFF2-40B4-BE49-F238E27FC236}">
                      <a16:creationId xmlns:a16="http://schemas.microsoft.com/office/drawing/2014/main" id="{B60F6F97-5020-03E9-6254-B011F2E2ED60}"/>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08" name="Rectangle 108">
                  <a:extLst>
                    <a:ext uri="{FF2B5EF4-FFF2-40B4-BE49-F238E27FC236}">
                      <a16:creationId xmlns:a16="http://schemas.microsoft.com/office/drawing/2014/main" id="{B38526DC-BA03-3BCA-DC04-E4922A647AE7}"/>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09" name="Rectangle 109">
                  <a:extLst>
                    <a:ext uri="{FF2B5EF4-FFF2-40B4-BE49-F238E27FC236}">
                      <a16:creationId xmlns:a16="http://schemas.microsoft.com/office/drawing/2014/main" id="{E78D1806-E12B-EACB-8C4E-0CD095CC1C18}"/>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10" name="Rectangle 110">
                  <a:extLst>
                    <a:ext uri="{FF2B5EF4-FFF2-40B4-BE49-F238E27FC236}">
                      <a16:creationId xmlns:a16="http://schemas.microsoft.com/office/drawing/2014/main" id="{110823E5-51FA-1902-B6BD-5C9381D414A6}"/>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11" name="Rectangle 111">
                  <a:extLst>
                    <a:ext uri="{FF2B5EF4-FFF2-40B4-BE49-F238E27FC236}">
                      <a16:creationId xmlns:a16="http://schemas.microsoft.com/office/drawing/2014/main" id="{BB6115EE-5C1A-45E4-3798-A1402DFE4E9C}"/>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grpSp>
          <p:grpSp>
            <p:nvGrpSpPr>
              <p:cNvPr id="1228912" name="Group 112">
                <a:extLst>
                  <a:ext uri="{FF2B5EF4-FFF2-40B4-BE49-F238E27FC236}">
                    <a16:creationId xmlns:a16="http://schemas.microsoft.com/office/drawing/2014/main" id="{545DFB41-E38F-4E0B-8379-10F51624CD4F}"/>
                  </a:ext>
                </a:extLst>
              </p:cNvPr>
              <p:cNvGrpSpPr>
                <a:grpSpLocks noChangeAspect="1"/>
              </p:cNvGrpSpPr>
              <p:nvPr/>
            </p:nvGrpSpPr>
            <p:grpSpPr bwMode="auto">
              <a:xfrm>
                <a:off x="2932" y="2609"/>
                <a:ext cx="1234" cy="105"/>
                <a:chOff x="2942" y="2401"/>
                <a:chExt cx="1234" cy="334"/>
              </a:xfrm>
            </p:grpSpPr>
            <p:sp>
              <p:nvSpPr>
                <p:cNvPr id="1228913" name="Rectangle 113">
                  <a:extLst>
                    <a:ext uri="{FF2B5EF4-FFF2-40B4-BE49-F238E27FC236}">
                      <a16:creationId xmlns:a16="http://schemas.microsoft.com/office/drawing/2014/main" id="{9577B8C4-35A1-3965-5558-DCE0F7006AA2}"/>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14" name="Rectangle 114">
                  <a:extLst>
                    <a:ext uri="{FF2B5EF4-FFF2-40B4-BE49-F238E27FC236}">
                      <a16:creationId xmlns:a16="http://schemas.microsoft.com/office/drawing/2014/main" id="{DB88BDA7-E2B1-82C5-DD93-58B56C45F607}"/>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15" name="Rectangle 115">
                  <a:extLst>
                    <a:ext uri="{FF2B5EF4-FFF2-40B4-BE49-F238E27FC236}">
                      <a16:creationId xmlns:a16="http://schemas.microsoft.com/office/drawing/2014/main" id="{37CC4712-C104-C726-FE7C-044716B92153}"/>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16" name="Rectangle 116">
                  <a:extLst>
                    <a:ext uri="{FF2B5EF4-FFF2-40B4-BE49-F238E27FC236}">
                      <a16:creationId xmlns:a16="http://schemas.microsoft.com/office/drawing/2014/main" id="{82CA0293-6B74-575D-9F28-D6E6FEBACAF1}"/>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17" name="Rectangle 117">
                  <a:extLst>
                    <a:ext uri="{FF2B5EF4-FFF2-40B4-BE49-F238E27FC236}">
                      <a16:creationId xmlns:a16="http://schemas.microsoft.com/office/drawing/2014/main" id="{39B32DF5-E3FC-FDE9-80E7-4D1E04986717}"/>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18" name="Rectangle 118">
                  <a:extLst>
                    <a:ext uri="{FF2B5EF4-FFF2-40B4-BE49-F238E27FC236}">
                      <a16:creationId xmlns:a16="http://schemas.microsoft.com/office/drawing/2014/main" id="{E69B74E4-33D6-0F40-1ED9-CA87CA13EE89}"/>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19" name="Rectangle 119">
                  <a:extLst>
                    <a:ext uri="{FF2B5EF4-FFF2-40B4-BE49-F238E27FC236}">
                      <a16:creationId xmlns:a16="http://schemas.microsoft.com/office/drawing/2014/main" id="{6020419A-36B6-E031-50F5-FF11CC6BC48A}"/>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grpSp>
          <p:sp>
            <p:nvSpPr>
              <p:cNvPr id="1228920" name="Line 120">
                <a:extLst>
                  <a:ext uri="{FF2B5EF4-FFF2-40B4-BE49-F238E27FC236}">
                    <a16:creationId xmlns:a16="http://schemas.microsoft.com/office/drawing/2014/main" id="{E81EDCA5-F060-4F6C-51F7-DD9DF83651BD}"/>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21" name="Line 121">
                <a:extLst>
                  <a:ext uri="{FF2B5EF4-FFF2-40B4-BE49-F238E27FC236}">
                    <a16:creationId xmlns:a16="http://schemas.microsoft.com/office/drawing/2014/main" id="{8D39DFD5-CA74-C530-9456-DE90FB81782E}"/>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22" name="Line 122">
                <a:extLst>
                  <a:ext uri="{FF2B5EF4-FFF2-40B4-BE49-F238E27FC236}">
                    <a16:creationId xmlns:a16="http://schemas.microsoft.com/office/drawing/2014/main" id="{65705CD5-6EAF-F1E9-65CB-AF3F87C53492}"/>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grpSp>
      </p:grpSp>
      <p:grpSp>
        <p:nvGrpSpPr>
          <p:cNvPr id="1228923" name="Group 123">
            <a:extLst>
              <a:ext uri="{FF2B5EF4-FFF2-40B4-BE49-F238E27FC236}">
                <a16:creationId xmlns:a16="http://schemas.microsoft.com/office/drawing/2014/main" id="{7FB7A8D3-0119-3D1E-AB49-7775EDE3FEB5}"/>
              </a:ext>
            </a:extLst>
          </p:cNvPr>
          <p:cNvGrpSpPr>
            <a:grpSpLocks noChangeAspect="1"/>
          </p:cNvGrpSpPr>
          <p:nvPr/>
        </p:nvGrpSpPr>
        <p:grpSpPr bwMode="auto">
          <a:xfrm>
            <a:off x="7991476" y="5595939"/>
            <a:ext cx="1025525" cy="257175"/>
            <a:chOff x="336" y="2456"/>
            <a:chExt cx="1843" cy="461"/>
          </a:xfrm>
        </p:grpSpPr>
        <p:sp>
          <p:nvSpPr>
            <p:cNvPr id="1228924" name="Freeform 124">
              <a:extLst>
                <a:ext uri="{FF2B5EF4-FFF2-40B4-BE49-F238E27FC236}">
                  <a16:creationId xmlns:a16="http://schemas.microsoft.com/office/drawing/2014/main" id="{50F3E77C-B043-6B08-B9EA-BFCCFB75F510}"/>
                </a:ext>
              </a:extLst>
            </p:cNvPr>
            <p:cNvSpPr>
              <a:spLocks noChangeAspect="1"/>
            </p:cNvSpPr>
            <p:nvPr/>
          </p:nvSpPr>
          <p:spPr bwMode="auto">
            <a:xfrm>
              <a:off x="336" y="2645"/>
              <a:ext cx="1681" cy="81"/>
            </a:xfrm>
            <a:custGeom>
              <a:avLst/>
              <a:gdLst>
                <a:gd name="T0" fmla="*/ 0 w 2278"/>
                <a:gd name="T1" fmla="*/ 56 h 113"/>
                <a:gd name="T2" fmla="*/ 31 w 2278"/>
                <a:gd name="T3" fmla="*/ 63 h 113"/>
                <a:gd name="T4" fmla="*/ 62 w 2278"/>
                <a:gd name="T5" fmla="*/ 70 h 113"/>
                <a:gd name="T6" fmla="*/ 93 w 2278"/>
                <a:gd name="T7" fmla="*/ 76 h 113"/>
                <a:gd name="T8" fmla="*/ 125 w 2278"/>
                <a:gd name="T9" fmla="*/ 82 h 113"/>
                <a:gd name="T10" fmla="*/ 156 w 2278"/>
                <a:gd name="T11" fmla="*/ 87 h 113"/>
                <a:gd name="T12" fmla="*/ 187 w 2278"/>
                <a:gd name="T13" fmla="*/ 92 h 113"/>
                <a:gd name="T14" fmla="*/ 218 w 2278"/>
                <a:gd name="T15" fmla="*/ 96 h 113"/>
                <a:gd name="T16" fmla="*/ 251 w 2278"/>
                <a:gd name="T17" fmla="*/ 100 h 113"/>
                <a:gd name="T18" fmla="*/ 281 w 2278"/>
                <a:gd name="T19" fmla="*/ 103 h 113"/>
                <a:gd name="T20" fmla="*/ 312 w 2278"/>
                <a:gd name="T21" fmla="*/ 106 h 113"/>
                <a:gd name="T22" fmla="*/ 343 w 2278"/>
                <a:gd name="T23" fmla="*/ 108 h 113"/>
                <a:gd name="T24" fmla="*/ 376 w 2278"/>
                <a:gd name="T25" fmla="*/ 110 h 113"/>
                <a:gd name="T26" fmla="*/ 407 w 2278"/>
                <a:gd name="T27" fmla="*/ 111 h 113"/>
                <a:gd name="T28" fmla="*/ 439 w 2278"/>
                <a:gd name="T29" fmla="*/ 112 h 113"/>
                <a:gd name="T30" fmla="*/ 472 w 2278"/>
                <a:gd name="T31" fmla="*/ 112 h 113"/>
                <a:gd name="T32" fmla="*/ 505 w 2278"/>
                <a:gd name="T33" fmla="*/ 111 h 113"/>
                <a:gd name="T34" fmla="*/ 505 w 2278"/>
                <a:gd name="T35" fmla="*/ 112 h 113"/>
                <a:gd name="T36" fmla="*/ 2277 w 2278"/>
                <a:gd name="T37" fmla="*/ 112 h 113"/>
                <a:gd name="T38" fmla="*/ 2277 w 2278"/>
                <a:gd name="T39" fmla="*/ 0 h 113"/>
                <a:gd name="T40" fmla="*/ 505 w 2278"/>
                <a:gd name="T41" fmla="*/ 0 h 113"/>
                <a:gd name="T42" fmla="*/ 505 w 2278"/>
                <a:gd name="T43" fmla="*/ 1 h 113"/>
                <a:gd name="T44" fmla="*/ 472 w 2278"/>
                <a:gd name="T45" fmla="*/ 2 h 113"/>
                <a:gd name="T46" fmla="*/ 439 w 2278"/>
                <a:gd name="T47" fmla="*/ 2 h 113"/>
                <a:gd name="T48" fmla="*/ 407 w 2278"/>
                <a:gd name="T49" fmla="*/ 4 h 113"/>
                <a:gd name="T50" fmla="*/ 376 w 2278"/>
                <a:gd name="T51" fmla="*/ 4 h 113"/>
                <a:gd name="T52" fmla="*/ 343 w 2278"/>
                <a:gd name="T53" fmla="*/ 6 h 113"/>
                <a:gd name="T54" fmla="*/ 312 w 2278"/>
                <a:gd name="T55" fmla="*/ 8 h 113"/>
                <a:gd name="T56" fmla="*/ 281 w 2278"/>
                <a:gd name="T57" fmla="*/ 11 h 113"/>
                <a:gd name="T58" fmla="*/ 251 w 2278"/>
                <a:gd name="T59" fmla="*/ 13 h 113"/>
                <a:gd name="T60" fmla="*/ 218 w 2278"/>
                <a:gd name="T61" fmla="*/ 18 h 113"/>
                <a:gd name="T62" fmla="*/ 187 w 2278"/>
                <a:gd name="T63" fmla="*/ 21 h 113"/>
                <a:gd name="T64" fmla="*/ 156 w 2278"/>
                <a:gd name="T65" fmla="*/ 27 h 113"/>
                <a:gd name="T66" fmla="*/ 125 w 2278"/>
                <a:gd name="T67" fmla="*/ 31 h 113"/>
                <a:gd name="T68" fmla="*/ 93 w 2278"/>
                <a:gd name="T69" fmla="*/ 38 h 113"/>
                <a:gd name="T70" fmla="*/ 62 w 2278"/>
                <a:gd name="T71" fmla="*/ 44 h 113"/>
                <a:gd name="T72" fmla="*/ 31 w 2278"/>
                <a:gd name="T73" fmla="*/ 51 h 113"/>
                <a:gd name="T74" fmla="*/ 0 w 2278"/>
                <a:gd name="T75" fmla="*/ 57 h 113"/>
                <a:gd name="T76" fmla="*/ 0 w 2278"/>
                <a:gd name="T77" fmla="*/ 57 h 113"/>
                <a:gd name="T78" fmla="*/ 0 w 2278"/>
                <a:gd name="T79" fmla="*/ 57 h 113"/>
                <a:gd name="T80" fmla="*/ 0 w 2278"/>
                <a:gd name="T81" fmla="*/ 57 h 113"/>
                <a:gd name="T82" fmla="*/ 0 w 2278"/>
                <a:gd name="T83" fmla="*/ 57 h 113"/>
                <a:gd name="T84" fmla="*/ 0 w 2278"/>
                <a:gd name="T85" fmla="*/ 57 h 113"/>
                <a:gd name="T86" fmla="*/ 0 w 2278"/>
                <a:gd name="T87" fmla="*/ 57 h 113"/>
                <a:gd name="T88" fmla="*/ 0 w 2278"/>
                <a:gd name="T89" fmla="*/ 57 h 113"/>
                <a:gd name="T90" fmla="*/ 0 w 2278"/>
                <a:gd name="T91" fmla="*/ 57 h 113"/>
                <a:gd name="T92" fmla="*/ 0 w 2278"/>
                <a:gd name="T93" fmla="*/ 57 h 113"/>
                <a:gd name="T94" fmla="*/ 0 w 2278"/>
                <a:gd name="T95" fmla="*/ 57 h 113"/>
                <a:gd name="T96" fmla="*/ 0 w 2278"/>
                <a:gd name="T97" fmla="*/ 57 h 113"/>
                <a:gd name="T98" fmla="*/ 0 w 2278"/>
                <a:gd name="T99" fmla="*/ 57 h 113"/>
                <a:gd name="T100" fmla="*/ 0 w 2278"/>
                <a:gd name="T101" fmla="*/ 57 h 113"/>
                <a:gd name="T102" fmla="*/ 0 w 2278"/>
                <a:gd name="T103" fmla="*/ 57 h 113"/>
                <a:gd name="T104" fmla="*/ 0 w 2278"/>
                <a:gd name="T105" fmla="*/ 57 h 113"/>
                <a:gd name="T106" fmla="*/ 0 w 2278"/>
                <a:gd name="T107" fmla="*/ 56 h 113"/>
                <a:gd name="T108" fmla="*/ 0 w 2278"/>
                <a:gd name="T109" fmla="*/ 5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6"/>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00"/>
            </a:p>
          </p:txBody>
        </p:sp>
        <p:sp>
          <p:nvSpPr>
            <p:cNvPr id="1228925" name="Freeform 125">
              <a:extLst>
                <a:ext uri="{FF2B5EF4-FFF2-40B4-BE49-F238E27FC236}">
                  <a16:creationId xmlns:a16="http://schemas.microsoft.com/office/drawing/2014/main" id="{068C6E08-C391-61B6-3A91-486819A384C7}"/>
                </a:ext>
              </a:extLst>
            </p:cNvPr>
            <p:cNvSpPr>
              <a:spLocks noChangeAspect="1"/>
            </p:cNvSpPr>
            <p:nvPr/>
          </p:nvSpPr>
          <p:spPr bwMode="auto">
            <a:xfrm>
              <a:off x="1720" y="2531"/>
              <a:ext cx="137" cy="97"/>
            </a:xfrm>
            <a:custGeom>
              <a:avLst/>
              <a:gdLst>
                <a:gd name="T0" fmla="*/ 224 w 225"/>
                <a:gd name="T1" fmla="*/ 20 h 158"/>
                <a:gd name="T2" fmla="*/ 224 w 225"/>
                <a:gd name="T3" fmla="*/ 157 h 158"/>
                <a:gd name="T4" fmla="*/ 67 w 225"/>
                <a:gd name="T5" fmla="*/ 137 h 158"/>
                <a:gd name="T6" fmla="*/ 0 w 225"/>
                <a:gd name="T7" fmla="*/ 117 h 158"/>
                <a:gd name="T8" fmla="*/ 22 w 225"/>
                <a:gd name="T9" fmla="*/ 59 h 158"/>
                <a:gd name="T10" fmla="*/ 22 w 225"/>
                <a:gd name="T11" fmla="*/ 0 h 158"/>
                <a:gd name="T12" fmla="*/ 89 w 225"/>
                <a:gd name="T13" fmla="*/ 0 h 158"/>
                <a:gd name="T14" fmla="*/ 156 w 225"/>
                <a:gd name="T15" fmla="*/ 0 h 158"/>
                <a:gd name="T16" fmla="*/ 224 w 225"/>
                <a:gd name="T17" fmla="*/ 20 h 158"/>
                <a:gd name="T18" fmla="*/ 224 w 225"/>
                <a:gd name="T19" fmla="*/ 20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00"/>
            </a:p>
          </p:txBody>
        </p:sp>
        <p:sp>
          <p:nvSpPr>
            <p:cNvPr id="1228926" name="Freeform 126">
              <a:extLst>
                <a:ext uri="{FF2B5EF4-FFF2-40B4-BE49-F238E27FC236}">
                  <a16:creationId xmlns:a16="http://schemas.microsoft.com/office/drawing/2014/main" id="{1976105D-4C18-B857-156D-B9E222041B9C}"/>
                </a:ext>
              </a:extLst>
            </p:cNvPr>
            <p:cNvSpPr>
              <a:spLocks noChangeAspect="1"/>
            </p:cNvSpPr>
            <p:nvPr/>
          </p:nvSpPr>
          <p:spPr bwMode="auto">
            <a:xfrm>
              <a:off x="1720" y="2504"/>
              <a:ext cx="165" cy="165"/>
            </a:xfrm>
            <a:custGeom>
              <a:avLst/>
              <a:gdLst>
                <a:gd name="T0" fmla="*/ 0 w 269"/>
                <a:gd name="T1" fmla="*/ 23 h 270"/>
                <a:gd name="T2" fmla="*/ 268 w 269"/>
                <a:gd name="T3" fmla="*/ 269 h 270"/>
                <a:gd name="T4" fmla="*/ 268 w 269"/>
                <a:gd name="T5" fmla="*/ 224 h 270"/>
                <a:gd name="T6" fmla="*/ 267 w 269"/>
                <a:gd name="T7" fmla="*/ 222 h 270"/>
                <a:gd name="T8" fmla="*/ 264 w 269"/>
                <a:gd name="T9" fmla="*/ 219 h 270"/>
                <a:gd name="T10" fmla="*/ 262 w 269"/>
                <a:gd name="T11" fmla="*/ 216 h 270"/>
                <a:gd name="T12" fmla="*/ 260 w 269"/>
                <a:gd name="T13" fmla="*/ 212 h 270"/>
                <a:gd name="T14" fmla="*/ 258 w 269"/>
                <a:gd name="T15" fmla="*/ 210 h 270"/>
                <a:gd name="T16" fmla="*/ 254 w 269"/>
                <a:gd name="T17" fmla="*/ 208 h 270"/>
                <a:gd name="T18" fmla="*/ 251 w 269"/>
                <a:gd name="T19" fmla="*/ 206 h 270"/>
                <a:gd name="T20" fmla="*/ 248 w 269"/>
                <a:gd name="T21" fmla="*/ 203 h 270"/>
                <a:gd name="T22" fmla="*/ 246 w 269"/>
                <a:gd name="T23" fmla="*/ 202 h 270"/>
                <a:gd name="T24" fmla="*/ 111 w 269"/>
                <a:gd name="T25" fmla="*/ 157 h 270"/>
                <a:gd name="T26" fmla="*/ 101 w 269"/>
                <a:gd name="T27" fmla="*/ 156 h 270"/>
                <a:gd name="T28" fmla="*/ 95 w 269"/>
                <a:gd name="T29" fmla="*/ 150 h 270"/>
                <a:gd name="T30" fmla="*/ 90 w 269"/>
                <a:gd name="T31" fmla="*/ 144 h 270"/>
                <a:gd name="T32" fmla="*/ 89 w 269"/>
                <a:gd name="T33" fmla="*/ 135 h 270"/>
                <a:gd name="T34" fmla="*/ 90 w 269"/>
                <a:gd name="T35" fmla="*/ 128 h 270"/>
                <a:gd name="T36" fmla="*/ 95 w 269"/>
                <a:gd name="T37" fmla="*/ 120 h 270"/>
                <a:gd name="T38" fmla="*/ 101 w 269"/>
                <a:gd name="T39" fmla="*/ 115 h 270"/>
                <a:gd name="T40" fmla="*/ 111 w 269"/>
                <a:gd name="T41" fmla="*/ 112 h 270"/>
                <a:gd name="T42" fmla="*/ 201 w 269"/>
                <a:gd name="T43" fmla="*/ 90 h 270"/>
                <a:gd name="T44" fmla="*/ 203 w 269"/>
                <a:gd name="T45" fmla="*/ 89 h 270"/>
                <a:gd name="T46" fmla="*/ 207 w 269"/>
                <a:gd name="T47" fmla="*/ 89 h 270"/>
                <a:gd name="T48" fmla="*/ 211 w 269"/>
                <a:gd name="T49" fmla="*/ 89 h 270"/>
                <a:gd name="T50" fmla="*/ 215 w 269"/>
                <a:gd name="T51" fmla="*/ 85 h 270"/>
                <a:gd name="T52" fmla="*/ 216 w 269"/>
                <a:gd name="T53" fmla="*/ 82 h 270"/>
                <a:gd name="T54" fmla="*/ 219 w 269"/>
                <a:gd name="T55" fmla="*/ 79 h 270"/>
                <a:gd name="T56" fmla="*/ 220 w 269"/>
                <a:gd name="T57" fmla="*/ 75 h 270"/>
                <a:gd name="T58" fmla="*/ 221 w 269"/>
                <a:gd name="T59" fmla="*/ 71 h 270"/>
                <a:gd name="T60" fmla="*/ 224 w 269"/>
                <a:gd name="T61" fmla="*/ 67 h 270"/>
                <a:gd name="T62" fmla="*/ 223 w 269"/>
                <a:gd name="T63" fmla="*/ 44 h 270"/>
                <a:gd name="T64" fmla="*/ 222 w 269"/>
                <a:gd name="T65" fmla="*/ 41 h 270"/>
                <a:gd name="T66" fmla="*/ 221 w 269"/>
                <a:gd name="T67" fmla="*/ 37 h 270"/>
                <a:gd name="T68" fmla="*/ 218 w 269"/>
                <a:gd name="T69" fmla="*/ 33 h 270"/>
                <a:gd name="T70" fmla="*/ 216 w 269"/>
                <a:gd name="T71" fmla="*/ 30 h 270"/>
                <a:gd name="T72" fmla="*/ 213 w 269"/>
                <a:gd name="T73" fmla="*/ 28 h 270"/>
                <a:gd name="T74" fmla="*/ 210 w 269"/>
                <a:gd name="T75" fmla="*/ 25 h 270"/>
                <a:gd name="T76" fmla="*/ 205 w 269"/>
                <a:gd name="T77" fmla="*/ 24 h 270"/>
                <a:gd name="T78" fmla="*/ 202 w 269"/>
                <a:gd name="T79" fmla="*/ 23 h 270"/>
                <a:gd name="T80" fmla="*/ 67 w 269"/>
                <a:gd name="T81" fmla="*/ 0 h 270"/>
                <a:gd name="T82" fmla="*/ 0 w 269"/>
                <a:gd name="T83" fmla="*/ 1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69" h="270">
                  <a:moveTo>
                    <a:pt x="0" y="1"/>
                  </a:moveTo>
                  <a:lnTo>
                    <a:pt x="0" y="23"/>
                  </a:lnTo>
                  <a:lnTo>
                    <a:pt x="44" y="225"/>
                  </a:lnTo>
                  <a:lnTo>
                    <a:pt x="268" y="269"/>
                  </a:lnTo>
                  <a:lnTo>
                    <a:pt x="268" y="269"/>
                  </a:lnTo>
                  <a:lnTo>
                    <a:pt x="268" y="224"/>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246" y="202"/>
                  </a:lnTo>
                  <a:lnTo>
                    <a:pt x="111" y="157"/>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00"/>
            </a:p>
          </p:txBody>
        </p:sp>
        <p:sp>
          <p:nvSpPr>
            <p:cNvPr id="1228927" name="Freeform 127">
              <a:extLst>
                <a:ext uri="{FF2B5EF4-FFF2-40B4-BE49-F238E27FC236}">
                  <a16:creationId xmlns:a16="http://schemas.microsoft.com/office/drawing/2014/main" id="{0B326676-A64D-1F27-4F6E-1F1ED4F18587}"/>
                </a:ext>
              </a:extLst>
            </p:cNvPr>
            <p:cNvSpPr>
              <a:spLocks noChangeAspect="1"/>
            </p:cNvSpPr>
            <p:nvPr/>
          </p:nvSpPr>
          <p:spPr bwMode="auto">
            <a:xfrm>
              <a:off x="855" y="2490"/>
              <a:ext cx="55" cy="28"/>
            </a:xfrm>
            <a:custGeom>
              <a:avLst/>
              <a:gdLst>
                <a:gd name="T0" fmla="*/ 90 w 91"/>
                <a:gd name="T1" fmla="*/ 45 h 46"/>
                <a:gd name="T2" fmla="*/ 0 w 91"/>
                <a:gd name="T3" fmla="*/ 45 h 46"/>
                <a:gd name="T4" fmla="*/ 0 w 91"/>
                <a:gd name="T5" fmla="*/ 22 h 46"/>
                <a:gd name="T6" fmla="*/ 22 w 91"/>
                <a:gd name="T7" fmla="*/ 0 h 46"/>
                <a:gd name="T8" fmla="*/ 90 w 91"/>
                <a:gd name="T9" fmla="*/ 0 h 46"/>
                <a:gd name="T10" fmla="*/ 90 w 91"/>
                <a:gd name="T11" fmla="*/ 45 h 46"/>
                <a:gd name="T12" fmla="*/ 90 w 91"/>
                <a:gd name="T13" fmla="*/ 45 h 46"/>
              </a:gdLst>
              <a:ahLst/>
              <a:cxnLst>
                <a:cxn ang="0">
                  <a:pos x="T0" y="T1"/>
                </a:cxn>
                <a:cxn ang="0">
                  <a:pos x="T2" y="T3"/>
                </a:cxn>
                <a:cxn ang="0">
                  <a:pos x="T4" y="T5"/>
                </a:cxn>
                <a:cxn ang="0">
                  <a:pos x="T6" y="T7"/>
                </a:cxn>
                <a:cxn ang="0">
                  <a:pos x="T8" y="T9"/>
                </a:cxn>
                <a:cxn ang="0">
                  <a:pos x="T10" y="T11"/>
                </a:cxn>
                <a:cxn ang="0">
                  <a:pos x="T12" y="T13"/>
                </a:cxn>
              </a:cxnLst>
              <a:rect l="0" t="0" r="r" b="b"/>
              <a:pathLst>
                <a:path w="91" h="46">
                  <a:moveTo>
                    <a:pt x="90" y="45"/>
                  </a:moveTo>
                  <a:lnTo>
                    <a:pt x="0" y="45"/>
                  </a:lnTo>
                  <a:lnTo>
                    <a:pt x="0" y="22"/>
                  </a:lnTo>
                  <a:lnTo>
                    <a:pt x="22" y="0"/>
                  </a:lnTo>
                  <a:lnTo>
                    <a:pt x="90" y="0"/>
                  </a:lnTo>
                  <a:lnTo>
                    <a:pt x="90" y="45"/>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00"/>
            </a:p>
          </p:txBody>
        </p:sp>
        <p:sp>
          <p:nvSpPr>
            <p:cNvPr id="1228928" name="Freeform 128">
              <a:extLst>
                <a:ext uri="{FF2B5EF4-FFF2-40B4-BE49-F238E27FC236}">
                  <a16:creationId xmlns:a16="http://schemas.microsoft.com/office/drawing/2014/main" id="{D6D2F265-927C-E63E-9892-54FB8414437F}"/>
                </a:ext>
              </a:extLst>
            </p:cNvPr>
            <p:cNvSpPr>
              <a:spLocks noChangeAspect="1"/>
            </p:cNvSpPr>
            <p:nvPr/>
          </p:nvSpPr>
          <p:spPr bwMode="auto">
            <a:xfrm>
              <a:off x="1720" y="2787"/>
              <a:ext cx="137" cy="97"/>
            </a:xfrm>
            <a:custGeom>
              <a:avLst/>
              <a:gdLst>
                <a:gd name="T0" fmla="*/ 224 w 225"/>
                <a:gd name="T1" fmla="*/ 137 h 157"/>
                <a:gd name="T2" fmla="*/ 224 w 225"/>
                <a:gd name="T3" fmla="*/ 0 h 157"/>
                <a:gd name="T4" fmla="*/ 67 w 225"/>
                <a:gd name="T5" fmla="*/ 20 h 157"/>
                <a:gd name="T6" fmla="*/ 0 w 225"/>
                <a:gd name="T7" fmla="*/ 40 h 157"/>
                <a:gd name="T8" fmla="*/ 22 w 225"/>
                <a:gd name="T9" fmla="*/ 98 h 157"/>
                <a:gd name="T10" fmla="*/ 22 w 225"/>
                <a:gd name="T11" fmla="*/ 156 h 157"/>
                <a:gd name="T12" fmla="*/ 89 w 225"/>
                <a:gd name="T13" fmla="*/ 156 h 157"/>
                <a:gd name="T14" fmla="*/ 156 w 225"/>
                <a:gd name="T15" fmla="*/ 156 h 157"/>
                <a:gd name="T16" fmla="*/ 224 w 225"/>
                <a:gd name="T17" fmla="*/ 137 h 157"/>
                <a:gd name="T18" fmla="*/ 224 w 225"/>
                <a:gd name="T19" fmla="*/ 137 h 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00"/>
            </a:p>
          </p:txBody>
        </p:sp>
        <p:sp>
          <p:nvSpPr>
            <p:cNvPr id="1228929" name="Freeform 129">
              <a:extLst>
                <a:ext uri="{FF2B5EF4-FFF2-40B4-BE49-F238E27FC236}">
                  <a16:creationId xmlns:a16="http://schemas.microsoft.com/office/drawing/2014/main" id="{B711F084-1006-B46C-6FCA-BC3C4ABB30C5}"/>
                </a:ext>
              </a:extLst>
            </p:cNvPr>
            <p:cNvSpPr>
              <a:spLocks noChangeAspect="1"/>
            </p:cNvSpPr>
            <p:nvPr/>
          </p:nvSpPr>
          <p:spPr bwMode="auto">
            <a:xfrm>
              <a:off x="1880" y="2591"/>
              <a:ext cx="273" cy="78"/>
            </a:xfrm>
            <a:custGeom>
              <a:avLst/>
              <a:gdLst>
                <a:gd name="T0" fmla="*/ 0 w 446"/>
                <a:gd name="T1" fmla="*/ 112 h 113"/>
                <a:gd name="T2" fmla="*/ 223 w 446"/>
                <a:gd name="T3" fmla="*/ 0 h 113"/>
                <a:gd name="T4" fmla="*/ 445 w 446"/>
                <a:gd name="T5" fmla="*/ 0 h 113"/>
                <a:gd name="T6" fmla="*/ 445 w 446"/>
                <a:gd name="T7" fmla="*/ 56 h 113"/>
                <a:gd name="T8" fmla="*/ 445 w 446"/>
                <a:gd name="T9" fmla="*/ 112 h 113"/>
                <a:gd name="T10" fmla="*/ 0 w 446"/>
                <a:gd name="T11" fmla="*/ 112 h 113"/>
                <a:gd name="T12" fmla="*/ 0 w 446"/>
                <a:gd name="T13" fmla="*/ 112 h 113"/>
              </a:gdLst>
              <a:ahLst/>
              <a:cxnLst>
                <a:cxn ang="0">
                  <a:pos x="T0" y="T1"/>
                </a:cxn>
                <a:cxn ang="0">
                  <a:pos x="T2" y="T3"/>
                </a:cxn>
                <a:cxn ang="0">
                  <a:pos x="T4" y="T5"/>
                </a:cxn>
                <a:cxn ang="0">
                  <a:pos x="T6" y="T7"/>
                </a:cxn>
                <a:cxn ang="0">
                  <a:pos x="T8" y="T9"/>
                </a:cxn>
                <a:cxn ang="0">
                  <a:pos x="T10" y="T11"/>
                </a:cxn>
                <a:cxn ang="0">
                  <a:pos x="T12" y="T13"/>
                </a:cxn>
              </a:cxnLst>
              <a:rect l="0" t="0" r="r" b="b"/>
              <a:pathLst>
                <a:path w="446" h="113">
                  <a:moveTo>
                    <a:pt x="0" y="112"/>
                  </a:moveTo>
                  <a:lnTo>
                    <a:pt x="223" y="0"/>
                  </a:lnTo>
                  <a:lnTo>
                    <a:pt x="445" y="0"/>
                  </a:lnTo>
                  <a:lnTo>
                    <a:pt x="445" y="56"/>
                  </a:lnTo>
                  <a:lnTo>
                    <a:pt x="445" y="112"/>
                  </a:lnTo>
                  <a:lnTo>
                    <a:pt x="0"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00"/>
            </a:p>
          </p:txBody>
        </p:sp>
        <p:sp>
          <p:nvSpPr>
            <p:cNvPr id="1228930" name="Freeform 130">
              <a:extLst>
                <a:ext uri="{FF2B5EF4-FFF2-40B4-BE49-F238E27FC236}">
                  <a16:creationId xmlns:a16="http://schemas.microsoft.com/office/drawing/2014/main" id="{8314D64B-F04F-FA7B-D10F-48DF43DDFFA5}"/>
                </a:ext>
              </a:extLst>
            </p:cNvPr>
            <p:cNvSpPr>
              <a:spLocks noChangeAspect="1"/>
            </p:cNvSpPr>
            <p:nvPr/>
          </p:nvSpPr>
          <p:spPr bwMode="auto">
            <a:xfrm>
              <a:off x="1880" y="2747"/>
              <a:ext cx="273" cy="77"/>
            </a:xfrm>
            <a:custGeom>
              <a:avLst/>
              <a:gdLst>
                <a:gd name="T0" fmla="*/ 0 w 446"/>
                <a:gd name="T1" fmla="*/ 0 h 112"/>
                <a:gd name="T2" fmla="*/ 223 w 446"/>
                <a:gd name="T3" fmla="*/ 111 h 112"/>
                <a:gd name="T4" fmla="*/ 445 w 446"/>
                <a:gd name="T5" fmla="*/ 111 h 112"/>
                <a:gd name="T6" fmla="*/ 445 w 446"/>
                <a:gd name="T7" fmla="*/ 56 h 112"/>
                <a:gd name="T8" fmla="*/ 445 w 446"/>
                <a:gd name="T9" fmla="*/ 0 h 112"/>
                <a:gd name="T10" fmla="*/ 0 w 446"/>
                <a:gd name="T11" fmla="*/ 0 h 112"/>
                <a:gd name="T12" fmla="*/ 0 w 446"/>
                <a:gd name="T13" fmla="*/ 0 h 112"/>
              </a:gdLst>
              <a:ahLst/>
              <a:cxnLst>
                <a:cxn ang="0">
                  <a:pos x="T0" y="T1"/>
                </a:cxn>
                <a:cxn ang="0">
                  <a:pos x="T2" y="T3"/>
                </a:cxn>
                <a:cxn ang="0">
                  <a:pos x="T4" y="T5"/>
                </a:cxn>
                <a:cxn ang="0">
                  <a:pos x="T6" y="T7"/>
                </a:cxn>
                <a:cxn ang="0">
                  <a:pos x="T8" y="T9"/>
                </a:cxn>
                <a:cxn ang="0">
                  <a:pos x="T10" y="T11"/>
                </a:cxn>
                <a:cxn ang="0">
                  <a:pos x="T12" y="T13"/>
                </a:cxn>
              </a:cxnLst>
              <a:rect l="0" t="0" r="r" b="b"/>
              <a:pathLst>
                <a:path w="446" h="112">
                  <a:moveTo>
                    <a:pt x="0" y="0"/>
                  </a:moveTo>
                  <a:lnTo>
                    <a:pt x="223" y="111"/>
                  </a:lnTo>
                  <a:lnTo>
                    <a:pt x="445" y="111"/>
                  </a:lnTo>
                  <a:lnTo>
                    <a:pt x="445" y="56"/>
                  </a:lnTo>
                  <a:lnTo>
                    <a:pt x="445" y="0"/>
                  </a:lnTo>
                  <a:lnTo>
                    <a:pt x="0"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00"/>
            </a:p>
          </p:txBody>
        </p:sp>
        <p:sp>
          <p:nvSpPr>
            <p:cNvPr id="1228931" name="AutoShape 131">
              <a:extLst>
                <a:ext uri="{FF2B5EF4-FFF2-40B4-BE49-F238E27FC236}">
                  <a16:creationId xmlns:a16="http://schemas.microsoft.com/office/drawing/2014/main" id="{61E5DAD2-0FF0-8BE9-A869-2B423BEBAC37}"/>
                </a:ext>
              </a:extLst>
            </p:cNvPr>
            <p:cNvSpPr>
              <a:spLocks noChangeAspect="1" noChangeArrowheads="1"/>
            </p:cNvSpPr>
            <p:nvPr/>
          </p:nvSpPr>
          <p:spPr bwMode="auto">
            <a:xfrm rot="5400000">
              <a:off x="368" y="2634"/>
              <a:ext cx="40" cy="104"/>
            </a:xfrm>
            <a:custGeom>
              <a:avLst/>
              <a:gdLst>
                <a:gd name="G0" fmla="+- 8441 0 0"/>
                <a:gd name="G1" fmla="+- 21600 0 8441"/>
                <a:gd name="G2" fmla="*/ 8441 1 2"/>
                <a:gd name="G3" fmla="+- 21600 0 G2"/>
                <a:gd name="G4" fmla="+/ 8441 21600 2"/>
                <a:gd name="G5" fmla="+/ G1 0 2"/>
                <a:gd name="G6" fmla="*/ 21600 21600 8441"/>
                <a:gd name="G7" fmla="*/ G6 1 2"/>
                <a:gd name="G8" fmla="+- 21600 0 G7"/>
                <a:gd name="G9" fmla="*/ 21600 1 2"/>
                <a:gd name="G10" fmla="+- 8441 0 G9"/>
                <a:gd name="G11" fmla="?: G10 G8 0"/>
                <a:gd name="G12" fmla="?: G10 G7 21600"/>
                <a:gd name="T0" fmla="*/ 17379 w 21600"/>
                <a:gd name="T1" fmla="*/ 10800 h 21600"/>
                <a:gd name="T2" fmla="*/ 10800 w 21600"/>
                <a:gd name="T3" fmla="*/ 21600 h 21600"/>
                <a:gd name="T4" fmla="*/ 4221 w 21600"/>
                <a:gd name="T5" fmla="*/ 10800 h 21600"/>
                <a:gd name="T6" fmla="*/ 10800 w 21600"/>
                <a:gd name="T7" fmla="*/ 0 h 21600"/>
                <a:gd name="T8" fmla="*/ 6021 w 21600"/>
                <a:gd name="T9" fmla="*/ 6021 h 21600"/>
                <a:gd name="T10" fmla="*/ 15579 w 21600"/>
                <a:gd name="T11" fmla="*/ 15579 h 21600"/>
              </a:gdLst>
              <a:ahLst/>
              <a:cxnLst>
                <a:cxn ang="0">
                  <a:pos x="T0" y="T1"/>
                </a:cxn>
                <a:cxn ang="0">
                  <a:pos x="T2" y="T3"/>
                </a:cxn>
                <a:cxn ang="0">
                  <a:pos x="T4" y="T5"/>
                </a:cxn>
                <a:cxn ang="0">
                  <a:pos x="T6" y="T7"/>
                </a:cxn>
              </a:cxnLst>
              <a:rect l="T8" t="T9" r="T10" b="T11"/>
              <a:pathLst>
                <a:path w="21600" h="21600">
                  <a:moveTo>
                    <a:pt x="0" y="0"/>
                  </a:moveTo>
                  <a:lnTo>
                    <a:pt x="8441" y="21600"/>
                  </a:lnTo>
                  <a:lnTo>
                    <a:pt x="13159" y="21600"/>
                  </a:lnTo>
                  <a:lnTo>
                    <a:pt x="2160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200"/>
            </a:p>
          </p:txBody>
        </p:sp>
        <p:sp>
          <p:nvSpPr>
            <p:cNvPr id="1228932" name="Freeform 132">
              <a:extLst>
                <a:ext uri="{FF2B5EF4-FFF2-40B4-BE49-F238E27FC236}">
                  <a16:creationId xmlns:a16="http://schemas.microsoft.com/office/drawing/2014/main" id="{4C969AFA-2370-4AC6-2F13-FD7965CE40DC}"/>
                </a:ext>
              </a:extLst>
            </p:cNvPr>
            <p:cNvSpPr>
              <a:spLocks noChangeAspect="1"/>
            </p:cNvSpPr>
            <p:nvPr/>
          </p:nvSpPr>
          <p:spPr bwMode="auto">
            <a:xfrm>
              <a:off x="1880" y="2666"/>
              <a:ext cx="273" cy="14"/>
            </a:xfrm>
            <a:custGeom>
              <a:avLst/>
              <a:gdLst>
                <a:gd name="T0" fmla="*/ 0 w 672"/>
                <a:gd name="T1" fmla="*/ 0 h 96"/>
                <a:gd name="T2" fmla="*/ 672 w 672"/>
                <a:gd name="T3" fmla="*/ 0 h 96"/>
                <a:gd name="T4" fmla="*/ 672 w 672"/>
                <a:gd name="T5" fmla="*/ 96 h 96"/>
                <a:gd name="T6" fmla="*/ 192 w 672"/>
                <a:gd name="T7" fmla="*/ 96 h 96"/>
                <a:gd name="T8" fmla="*/ 0 w 672"/>
                <a:gd name="T9" fmla="*/ 0 h 96"/>
              </a:gdLst>
              <a:ahLst/>
              <a:cxnLst>
                <a:cxn ang="0">
                  <a:pos x="T0" y="T1"/>
                </a:cxn>
                <a:cxn ang="0">
                  <a:pos x="T2" y="T3"/>
                </a:cxn>
                <a:cxn ang="0">
                  <a:pos x="T4" y="T5"/>
                </a:cxn>
                <a:cxn ang="0">
                  <a:pos x="T6" y="T7"/>
                </a:cxn>
                <a:cxn ang="0">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200"/>
            </a:p>
          </p:txBody>
        </p:sp>
        <p:sp>
          <p:nvSpPr>
            <p:cNvPr id="1228933" name="Freeform 133">
              <a:extLst>
                <a:ext uri="{FF2B5EF4-FFF2-40B4-BE49-F238E27FC236}">
                  <a16:creationId xmlns:a16="http://schemas.microsoft.com/office/drawing/2014/main" id="{71E0CCF3-FF30-F04A-B2C8-6FBAE85BAA73}"/>
                </a:ext>
              </a:extLst>
            </p:cNvPr>
            <p:cNvSpPr>
              <a:spLocks noChangeAspect="1"/>
            </p:cNvSpPr>
            <p:nvPr/>
          </p:nvSpPr>
          <p:spPr bwMode="auto">
            <a:xfrm flipV="1">
              <a:off x="1880" y="2734"/>
              <a:ext cx="273" cy="13"/>
            </a:xfrm>
            <a:custGeom>
              <a:avLst/>
              <a:gdLst>
                <a:gd name="T0" fmla="*/ 0 w 672"/>
                <a:gd name="T1" fmla="*/ 0 h 96"/>
                <a:gd name="T2" fmla="*/ 672 w 672"/>
                <a:gd name="T3" fmla="*/ 0 h 96"/>
                <a:gd name="T4" fmla="*/ 672 w 672"/>
                <a:gd name="T5" fmla="*/ 96 h 96"/>
                <a:gd name="T6" fmla="*/ 192 w 672"/>
                <a:gd name="T7" fmla="*/ 96 h 96"/>
                <a:gd name="T8" fmla="*/ 0 w 672"/>
                <a:gd name="T9" fmla="*/ 0 h 96"/>
              </a:gdLst>
              <a:ahLst/>
              <a:cxnLst>
                <a:cxn ang="0">
                  <a:pos x="T0" y="T1"/>
                </a:cxn>
                <a:cxn ang="0">
                  <a:pos x="T2" y="T3"/>
                </a:cxn>
                <a:cxn ang="0">
                  <a:pos x="T4" y="T5"/>
                </a:cxn>
                <a:cxn ang="0">
                  <a:pos x="T6" y="T7"/>
                </a:cxn>
                <a:cxn ang="0">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200"/>
            </a:p>
          </p:txBody>
        </p:sp>
        <p:sp>
          <p:nvSpPr>
            <p:cNvPr id="1228934" name="Rectangle 134">
              <a:extLst>
                <a:ext uri="{FF2B5EF4-FFF2-40B4-BE49-F238E27FC236}">
                  <a16:creationId xmlns:a16="http://schemas.microsoft.com/office/drawing/2014/main" id="{6099089E-0D7A-8678-4929-97D05356B593}"/>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200"/>
            </a:p>
          </p:txBody>
        </p:sp>
        <p:sp>
          <p:nvSpPr>
            <p:cNvPr id="1228935" name="Rectangle 135">
              <a:extLst>
                <a:ext uri="{FF2B5EF4-FFF2-40B4-BE49-F238E27FC236}">
                  <a16:creationId xmlns:a16="http://schemas.microsoft.com/office/drawing/2014/main" id="{FD767202-4FEC-B2E2-575D-E3221D79E8AA}"/>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36" name="AutoShape 136">
              <a:extLst>
                <a:ext uri="{FF2B5EF4-FFF2-40B4-BE49-F238E27FC236}">
                  <a16:creationId xmlns:a16="http://schemas.microsoft.com/office/drawing/2014/main" id="{9C63B7DB-E655-F334-2AF8-3F2CB80BA1AA}"/>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37" name="AutoShape 137">
              <a:extLst>
                <a:ext uri="{FF2B5EF4-FFF2-40B4-BE49-F238E27FC236}">
                  <a16:creationId xmlns:a16="http://schemas.microsoft.com/office/drawing/2014/main" id="{F2FF65A3-1B8E-D756-5E1C-F15548B9BC8E}"/>
                </a:ext>
              </a:extLst>
            </p:cNvPr>
            <p:cNvSpPr>
              <a:spLocks noChangeAspect="1" noChangeArrowheads="1"/>
            </p:cNvSpPr>
            <p:nvPr/>
          </p:nvSpPr>
          <p:spPr bwMode="auto">
            <a:xfrm rot="-5400000">
              <a:off x="1622" y="2610"/>
              <a:ext cx="423" cy="153"/>
            </a:xfrm>
            <a:custGeom>
              <a:avLst/>
              <a:gdLst>
                <a:gd name="G0" fmla="+- 1963 0 0"/>
                <a:gd name="G1" fmla="+- 21600 0 1963"/>
                <a:gd name="G2" fmla="*/ 1963 1 2"/>
                <a:gd name="G3" fmla="+- 21600 0 G2"/>
                <a:gd name="G4" fmla="+/ 1963 21600 2"/>
                <a:gd name="G5" fmla="+/ G1 0 2"/>
                <a:gd name="G6" fmla="*/ 21600 21600 1963"/>
                <a:gd name="G7" fmla="*/ G6 1 2"/>
                <a:gd name="G8" fmla="+- 21600 0 G7"/>
                <a:gd name="G9" fmla="*/ 21600 1 2"/>
                <a:gd name="G10" fmla="+- 1963 0 G9"/>
                <a:gd name="G11" fmla="?: G10 G8 0"/>
                <a:gd name="G12" fmla="?: G10 G7 21600"/>
                <a:gd name="T0" fmla="*/ 20618 w 21600"/>
                <a:gd name="T1" fmla="*/ 10800 h 21600"/>
                <a:gd name="T2" fmla="*/ 10800 w 21600"/>
                <a:gd name="T3" fmla="*/ 21600 h 21600"/>
                <a:gd name="T4" fmla="*/ 982 w 21600"/>
                <a:gd name="T5" fmla="*/ 10800 h 21600"/>
                <a:gd name="T6" fmla="*/ 10800 w 21600"/>
                <a:gd name="T7" fmla="*/ 0 h 21600"/>
                <a:gd name="T8" fmla="*/ 2782 w 21600"/>
                <a:gd name="T9" fmla="*/ 2782 h 21600"/>
                <a:gd name="T10" fmla="*/ 18818 w 21600"/>
                <a:gd name="T11" fmla="*/ 18818 h 21600"/>
              </a:gdLst>
              <a:ahLst/>
              <a:cxnLst>
                <a:cxn ang="0">
                  <a:pos x="T0" y="T1"/>
                </a:cxn>
                <a:cxn ang="0">
                  <a:pos x="T2" y="T3"/>
                </a:cxn>
                <a:cxn ang="0">
                  <a:pos x="T4" y="T5"/>
                </a:cxn>
                <a:cxn ang="0">
                  <a:pos x="T6" y="T7"/>
                </a:cxn>
              </a:cxnLst>
              <a:rect l="T8" t="T9" r="T10" b="T11"/>
              <a:pathLst>
                <a:path w="21600" h="21600">
                  <a:moveTo>
                    <a:pt x="0" y="0"/>
                  </a:moveTo>
                  <a:lnTo>
                    <a:pt x="1963" y="21600"/>
                  </a:lnTo>
                  <a:lnTo>
                    <a:pt x="19637" y="21600"/>
                  </a:lnTo>
                  <a:lnTo>
                    <a:pt x="2160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38" name="Rectangle 138">
              <a:extLst>
                <a:ext uri="{FF2B5EF4-FFF2-40B4-BE49-F238E27FC236}">
                  <a16:creationId xmlns:a16="http://schemas.microsoft.com/office/drawing/2014/main" id="{29B1557D-D35C-E500-AA51-64A9A8E24D79}"/>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39" name="Rectangle 139">
              <a:extLst>
                <a:ext uri="{FF2B5EF4-FFF2-40B4-BE49-F238E27FC236}">
                  <a16:creationId xmlns:a16="http://schemas.microsoft.com/office/drawing/2014/main" id="{FCEF8FA5-DBEA-95D6-78AE-125AC5BD6B16}"/>
                </a:ext>
              </a:extLst>
            </p:cNvPr>
            <p:cNvSpPr>
              <a:spLocks noChangeAspect="1" noChangeArrowheads="1"/>
            </p:cNvSpPr>
            <p:nvPr/>
          </p:nvSpPr>
          <p:spPr bwMode="auto">
            <a:xfrm>
              <a:off x="1641" y="2456"/>
              <a:ext cx="77"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grpSp>
          <p:nvGrpSpPr>
            <p:cNvPr id="1228940" name="Group 140">
              <a:extLst>
                <a:ext uri="{FF2B5EF4-FFF2-40B4-BE49-F238E27FC236}">
                  <a16:creationId xmlns:a16="http://schemas.microsoft.com/office/drawing/2014/main" id="{9953FD8D-D8C9-5CEE-4857-0B351D5993F7}"/>
                </a:ext>
              </a:extLst>
            </p:cNvPr>
            <p:cNvGrpSpPr>
              <a:grpSpLocks noChangeAspect="1"/>
            </p:cNvGrpSpPr>
            <p:nvPr/>
          </p:nvGrpSpPr>
          <p:grpSpPr bwMode="auto">
            <a:xfrm>
              <a:off x="835" y="2474"/>
              <a:ext cx="77" cy="422"/>
              <a:chOff x="2016" y="2448"/>
              <a:chExt cx="144" cy="576"/>
            </a:xfrm>
          </p:grpSpPr>
          <p:sp>
            <p:nvSpPr>
              <p:cNvPr id="1228941" name="Rectangle 141">
                <a:extLst>
                  <a:ext uri="{FF2B5EF4-FFF2-40B4-BE49-F238E27FC236}">
                    <a16:creationId xmlns:a16="http://schemas.microsoft.com/office/drawing/2014/main" id="{A1DC34D5-BEA0-01D2-0F31-EF3B4302C957}"/>
                  </a:ext>
                </a:extLst>
              </p:cNvPr>
              <p:cNvSpPr>
                <a:spLocks noChangeAspect="1" noChangeArrowheads="1"/>
              </p:cNvSpPr>
              <p:nvPr/>
            </p:nvSpPr>
            <p:spPr bwMode="auto">
              <a:xfrm>
                <a:off x="2064" y="2448"/>
                <a:ext cx="96" cy="576"/>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42" name="AutoShape 142">
                <a:extLst>
                  <a:ext uri="{FF2B5EF4-FFF2-40B4-BE49-F238E27FC236}">
                    <a16:creationId xmlns:a16="http://schemas.microsoft.com/office/drawing/2014/main" id="{4AFB2B2D-6DFD-A78E-E584-9AEC22D2A903}"/>
                  </a:ext>
                </a:extLst>
              </p:cNvPr>
              <p:cNvSpPr>
                <a:spLocks noChangeAspect="1" noChangeArrowheads="1"/>
              </p:cNvSpPr>
              <p:nvPr/>
            </p:nvSpPr>
            <p:spPr bwMode="auto">
              <a:xfrm rot="5400000">
                <a:off x="1752" y="2712"/>
                <a:ext cx="576"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grpSp>
        <p:sp>
          <p:nvSpPr>
            <p:cNvPr id="1228943" name="Rectangle 143">
              <a:extLst>
                <a:ext uri="{FF2B5EF4-FFF2-40B4-BE49-F238E27FC236}">
                  <a16:creationId xmlns:a16="http://schemas.microsoft.com/office/drawing/2014/main" id="{23B55BD5-279E-4A3E-C8BB-7CFA0B899BD8}"/>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44" name="AutoShape 144">
              <a:extLst>
                <a:ext uri="{FF2B5EF4-FFF2-40B4-BE49-F238E27FC236}">
                  <a16:creationId xmlns:a16="http://schemas.microsoft.com/office/drawing/2014/main" id="{1EC0305F-0146-7B51-581E-339C32F87038}"/>
                </a:ext>
              </a:extLst>
            </p:cNvPr>
            <p:cNvSpPr>
              <a:spLocks noChangeAspect="1" noChangeArrowheads="1"/>
            </p:cNvSpPr>
            <p:nvPr/>
          </p:nvSpPr>
          <p:spPr bwMode="auto">
            <a:xfrm rot="5400000">
              <a:off x="739" y="2668"/>
              <a:ext cx="153" cy="38"/>
            </a:xfrm>
            <a:custGeom>
              <a:avLst/>
              <a:gdLst>
                <a:gd name="G0" fmla="+- 824 0 0"/>
                <a:gd name="G1" fmla="+- 21600 0 824"/>
                <a:gd name="G2" fmla="*/ 824 1 2"/>
                <a:gd name="G3" fmla="+- 21600 0 G2"/>
                <a:gd name="G4" fmla="+/ 824 21600 2"/>
                <a:gd name="G5" fmla="+/ G1 0 2"/>
                <a:gd name="G6" fmla="*/ 21600 21600 824"/>
                <a:gd name="G7" fmla="*/ G6 1 2"/>
                <a:gd name="G8" fmla="+- 21600 0 G7"/>
                <a:gd name="G9" fmla="*/ 21600 1 2"/>
                <a:gd name="G10" fmla="+- 824 0 G9"/>
                <a:gd name="G11" fmla="?: G10 G8 0"/>
                <a:gd name="G12" fmla="?: G10 G7 21600"/>
                <a:gd name="T0" fmla="*/ 21188 w 21600"/>
                <a:gd name="T1" fmla="*/ 10800 h 21600"/>
                <a:gd name="T2" fmla="*/ 10800 w 21600"/>
                <a:gd name="T3" fmla="*/ 21600 h 21600"/>
                <a:gd name="T4" fmla="*/ 412 w 21600"/>
                <a:gd name="T5" fmla="*/ 10800 h 21600"/>
                <a:gd name="T6" fmla="*/ 10800 w 21600"/>
                <a:gd name="T7" fmla="*/ 0 h 21600"/>
                <a:gd name="T8" fmla="*/ 2212 w 21600"/>
                <a:gd name="T9" fmla="*/ 2212 h 21600"/>
                <a:gd name="T10" fmla="*/ 19388 w 21600"/>
                <a:gd name="T11" fmla="*/ 19388 h 21600"/>
              </a:gdLst>
              <a:ahLst/>
              <a:cxnLst>
                <a:cxn ang="0">
                  <a:pos x="T0" y="T1"/>
                </a:cxn>
                <a:cxn ang="0">
                  <a:pos x="T2" y="T3"/>
                </a:cxn>
                <a:cxn ang="0">
                  <a:pos x="T4" y="T5"/>
                </a:cxn>
                <a:cxn ang="0">
                  <a:pos x="T6" y="T7"/>
                </a:cxn>
              </a:cxnLst>
              <a:rect l="T8" t="T9" r="T10" b="T11"/>
              <a:pathLst>
                <a:path w="21600" h="21600">
                  <a:moveTo>
                    <a:pt x="0" y="0"/>
                  </a:moveTo>
                  <a:lnTo>
                    <a:pt x="824" y="21600"/>
                  </a:lnTo>
                  <a:lnTo>
                    <a:pt x="20776" y="21600"/>
                  </a:lnTo>
                  <a:lnTo>
                    <a:pt x="2160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45" name="Freeform 145">
              <a:extLst>
                <a:ext uri="{FF2B5EF4-FFF2-40B4-BE49-F238E27FC236}">
                  <a16:creationId xmlns:a16="http://schemas.microsoft.com/office/drawing/2014/main" id="{4986203D-C7C8-A1ED-24BA-86A0FE6DE7DA}"/>
                </a:ext>
              </a:extLst>
            </p:cNvPr>
            <p:cNvSpPr>
              <a:spLocks noChangeAspect="1"/>
            </p:cNvSpPr>
            <p:nvPr/>
          </p:nvSpPr>
          <p:spPr bwMode="auto">
            <a:xfrm>
              <a:off x="950" y="2477"/>
              <a:ext cx="615" cy="419"/>
            </a:xfrm>
            <a:custGeom>
              <a:avLst/>
              <a:gdLst>
                <a:gd name="T0" fmla="*/ 2 w 7545"/>
                <a:gd name="T1" fmla="*/ 4936 h 4948"/>
                <a:gd name="T2" fmla="*/ 2 w 7545"/>
                <a:gd name="T3" fmla="*/ 1 h 4948"/>
                <a:gd name="T4" fmla="*/ 945 w 7545"/>
                <a:gd name="T5" fmla="*/ 950 h 4948"/>
                <a:gd name="T6" fmla="*/ 946 w 7545"/>
                <a:gd name="T7" fmla="*/ 949 h 4948"/>
                <a:gd name="T8" fmla="*/ 1061 w 7545"/>
                <a:gd name="T9" fmla="*/ 1053 h 4948"/>
                <a:gd name="T10" fmla="*/ 1188 w 7545"/>
                <a:gd name="T11" fmla="*/ 1142 h 4948"/>
                <a:gd name="T12" fmla="*/ 1322 w 7545"/>
                <a:gd name="T13" fmla="*/ 1215 h 4948"/>
                <a:gd name="T14" fmla="*/ 1465 w 7545"/>
                <a:gd name="T15" fmla="*/ 1272 h 4948"/>
                <a:gd name="T16" fmla="*/ 1611 w 7545"/>
                <a:gd name="T17" fmla="*/ 1312 h 4948"/>
                <a:gd name="T18" fmla="*/ 1763 w 7545"/>
                <a:gd name="T19" fmla="*/ 1336 h 4948"/>
                <a:gd name="T20" fmla="*/ 1841 w 7545"/>
                <a:gd name="T21" fmla="*/ 1341 h 4948"/>
                <a:gd name="T22" fmla="*/ 1880 w 7545"/>
                <a:gd name="T23" fmla="*/ 1341 h 4948"/>
                <a:gd name="T24" fmla="*/ 1919 w 7545"/>
                <a:gd name="T25" fmla="*/ 1342 h 4948"/>
                <a:gd name="T26" fmla="*/ 2075 w 7545"/>
                <a:gd name="T27" fmla="*/ 1329 h 4948"/>
                <a:gd name="T28" fmla="*/ 2076 w 7545"/>
                <a:gd name="T29" fmla="*/ 1330 h 4948"/>
                <a:gd name="T30" fmla="*/ 5848 w 7545"/>
                <a:gd name="T31" fmla="*/ 761 h 4948"/>
                <a:gd name="T32" fmla="*/ 5848 w 7545"/>
                <a:gd name="T33" fmla="*/ 760 h 4948"/>
                <a:gd name="T34" fmla="*/ 6078 w 7545"/>
                <a:gd name="T35" fmla="*/ 717 h 4948"/>
                <a:gd name="T36" fmla="*/ 6305 w 7545"/>
                <a:gd name="T37" fmla="*/ 658 h 4948"/>
                <a:gd name="T38" fmla="*/ 6528 w 7545"/>
                <a:gd name="T39" fmla="*/ 584 h 4948"/>
                <a:gd name="T40" fmla="*/ 6746 w 7545"/>
                <a:gd name="T41" fmla="*/ 495 h 4948"/>
                <a:gd name="T42" fmla="*/ 6956 w 7545"/>
                <a:gd name="T43" fmla="*/ 393 h 4948"/>
                <a:gd name="T44" fmla="*/ 7161 w 7545"/>
                <a:gd name="T45" fmla="*/ 276 h 4948"/>
                <a:gd name="T46" fmla="*/ 7356 w 7545"/>
                <a:gd name="T47" fmla="*/ 146 h 4948"/>
                <a:gd name="T48" fmla="*/ 7545 w 7545"/>
                <a:gd name="T49" fmla="*/ 0 h 4948"/>
                <a:gd name="T50" fmla="*/ 7544 w 7545"/>
                <a:gd name="T51" fmla="*/ 4 h 4948"/>
                <a:gd name="T52" fmla="*/ 7544 w 7545"/>
                <a:gd name="T53" fmla="*/ 4939 h 4948"/>
                <a:gd name="T54" fmla="*/ 7543 w 7545"/>
                <a:gd name="T55" fmla="*/ 4948 h 4948"/>
                <a:gd name="T56" fmla="*/ 7356 w 7545"/>
                <a:gd name="T57" fmla="*/ 4805 h 4948"/>
                <a:gd name="T58" fmla="*/ 7160 w 7545"/>
                <a:gd name="T59" fmla="*/ 4675 h 4948"/>
                <a:gd name="T60" fmla="*/ 6956 w 7545"/>
                <a:gd name="T61" fmla="*/ 4559 h 4948"/>
                <a:gd name="T62" fmla="*/ 6745 w 7545"/>
                <a:gd name="T63" fmla="*/ 4455 h 4948"/>
                <a:gd name="T64" fmla="*/ 6529 w 7545"/>
                <a:gd name="T65" fmla="*/ 4367 h 4948"/>
                <a:gd name="T66" fmla="*/ 6305 w 7545"/>
                <a:gd name="T67" fmla="*/ 4292 h 4948"/>
                <a:gd name="T68" fmla="*/ 6078 w 7545"/>
                <a:gd name="T69" fmla="*/ 4234 h 4948"/>
                <a:gd name="T70" fmla="*/ 5846 w 7545"/>
                <a:gd name="T71" fmla="*/ 4188 h 4948"/>
                <a:gd name="T72" fmla="*/ 5846 w 7545"/>
                <a:gd name="T73" fmla="*/ 4187 h 4948"/>
                <a:gd name="T74" fmla="*/ 2074 w 7545"/>
                <a:gd name="T75" fmla="*/ 3618 h 4948"/>
                <a:gd name="T76" fmla="*/ 2073 w 7545"/>
                <a:gd name="T77" fmla="*/ 3619 h 4948"/>
                <a:gd name="T78" fmla="*/ 1920 w 7545"/>
                <a:gd name="T79" fmla="*/ 3607 h 4948"/>
                <a:gd name="T80" fmla="*/ 1843 w 7545"/>
                <a:gd name="T81" fmla="*/ 3606 h 4948"/>
                <a:gd name="T82" fmla="*/ 1804 w 7545"/>
                <a:gd name="T83" fmla="*/ 3607 h 4948"/>
                <a:gd name="T84" fmla="*/ 1764 w 7545"/>
                <a:gd name="T85" fmla="*/ 3611 h 4948"/>
                <a:gd name="T86" fmla="*/ 1613 w 7545"/>
                <a:gd name="T87" fmla="*/ 3632 h 4948"/>
                <a:gd name="T88" fmla="*/ 1465 w 7545"/>
                <a:gd name="T89" fmla="*/ 3673 h 4948"/>
                <a:gd name="T90" fmla="*/ 1323 w 7545"/>
                <a:gd name="T91" fmla="*/ 3729 h 4948"/>
                <a:gd name="T92" fmla="*/ 1188 w 7545"/>
                <a:gd name="T93" fmla="*/ 3804 h 4948"/>
                <a:gd name="T94" fmla="*/ 1061 w 7545"/>
                <a:gd name="T95" fmla="*/ 3892 h 4948"/>
                <a:gd name="T96" fmla="*/ 944 w 7545"/>
                <a:gd name="T97" fmla="*/ 3999 h 4948"/>
                <a:gd name="T98" fmla="*/ 943 w 7545"/>
                <a:gd name="T99" fmla="*/ 3998 h 4948"/>
                <a:gd name="T100" fmla="*/ 0 w 7545"/>
                <a:gd name="T101" fmla="*/ 4947 h 4948"/>
                <a:gd name="T102" fmla="*/ 2 w 7545"/>
                <a:gd name="T103" fmla="*/ 4936 h 49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endParaRPr lang="en-GB" sz="1200"/>
            </a:p>
          </p:txBody>
        </p:sp>
        <p:sp>
          <p:nvSpPr>
            <p:cNvPr id="1228946" name="AutoShape 146">
              <a:extLst>
                <a:ext uri="{FF2B5EF4-FFF2-40B4-BE49-F238E27FC236}">
                  <a16:creationId xmlns:a16="http://schemas.microsoft.com/office/drawing/2014/main" id="{8935F966-7DD3-EF11-F628-E580EEB7EFCC}"/>
                </a:ext>
              </a:extLst>
            </p:cNvPr>
            <p:cNvSpPr>
              <a:spLocks noChangeAspect="1" noChangeArrowheads="1"/>
            </p:cNvSpPr>
            <p:nvPr/>
          </p:nvSpPr>
          <p:spPr bwMode="auto">
            <a:xfrm rot="5400000">
              <a:off x="1391" y="2668"/>
              <a:ext cx="461" cy="3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47" name="Line 147">
              <a:extLst>
                <a:ext uri="{FF2B5EF4-FFF2-40B4-BE49-F238E27FC236}">
                  <a16:creationId xmlns:a16="http://schemas.microsoft.com/office/drawing/2014/main" id="{3D55999E-C1F3-971C-23EC-93C765209E47}"/>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48" name="Line 148">
              <a:extLst>
                <a:ext uri="{FF2B5EF4-FFF2-40B4-BE49-F238E27FC236}">
                  <a16:creationId xmlns:a16="http://schemas.microsoft.com/office/drawing/2014/main" id="{41C6661A-04EC-0128-37E1-CF4100817DE4}"/>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grpSp>
      <p:grpSp>
        <p:nvGrpSpPr>
          <p:cNvPr id="1228949" name="Group 149">
            <a:extLst>
              <a:ext uri="{FF2B5EF4-FFF2-40B4-BE49-F238E27FC236}">
                <a16:creationId xmlns:a16="http://schemas.microsoft.com/office/drawing/2014/main" id="{4BB355E2-DA65-4AB0-7F89-1CDE606FC829}"/>
              </a:ext>
            </a:extLst>
          </p:cNvPr>
          <p:cNvGrpSpPr>
            <a:grpSpLocks noChangeAspect="1"/>
          </p:cNvGrpSpPr>
          <p:nvPr/>
        </p:nvGrpSpPr>
        <p:grpSpPr bwMode="auto">
          <a:xfrm>
            <a:off x="10179051" y="5684838"/>
            <a:ext cx="315913" cy="82550"/>
            <a:chOff x="4232" y="2445"/>
            <a:chExt cx="1986" cy="516"/>
          </a:xfrm>
        </p:grpSpPr>
        <p:sp>
          <p:nvSpPr>
            <p:cNvPr id="1228950" name="Rectangle 150">
              <a:extLst>
                <a:ext uri="{FF2B5EF4-FFF2-40B4-BE49-F238E27FC236}">
                  <a16:creationId xmlns:a16="http://schemas.microsoft.com/office/drawing/2014/main" id="{01AEFEBD-C5F0-4A61-BC2E-AA75D856560E}"/>
                </a:ext>
              </a:extLst>
            </p:cNvPr>
            <p:cNvSpPr>
              <a:spLocks noChangeAspect="1" noChangeArrowheads="1"/>
            </p:cNvSpPr>
            <p:nvPr/>
          </p:nvSpPr>
          <p:spPr bwMode="auto">
            <a:xfrm>
              <a:off x="5873" y="2574"/>
              <a:ext cx="345"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51" name="Rectangle 151">
              <a:extLst>
                <a:ext uri="{FF2B5EF4-FFF2-40B4-BE49-F238E27FC236}">
                  <a16:creationId xmlns:a16="http://schemas.microsoft.com/office/drawing/2014/main" id="{A01D179F-ACC4-A69D-A753-FB714A1E6B15}"/>
                </a:ext>
              </a:extLst>
            </p:cNvPr>
            <p:cNvSpPr>
              <a:spLocks noChangeAspect="1" noChangeArrowheads="1"/>
            </p:cNvSpPr>
            <p:nvPr/>
          </p:nvSpPr>
          <p:spPr bwMode="auto">
            <a:xfrm>
              <a:off x="6045" y="2660"/>
              <a:ext cx="173"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52" name="Rectangle 152">
              <a:extLst>
                <a:ext uri="{FF2B5EF4-FFF2-40B4-BE49-F238E27FC236}">
                  <a16:creationId xmlns:a16="http://schemas.microsoft.com/office/drawing/2014/main" id="{C0FEF439-E523-7BFF-8CE4-6076629E1D5D}"/>
                </a:ext>
              </a:extLst>
            </p:cNvPr>
            <p:cNvSpPr>
              <a:spLocks noChangeAspect="1" noChangeArrowheads="1"/>
            </p:cNvSpPr>
            <p:nvPr/>
          </p:nvSpPr>
          <p:spPr bwMode="auto">
            <a:xfrm>
              <a:off x="5873" y="2660"/>
              <a:ext cx="172"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53" name="Freeform 153">
              <a:extLst>
                <a:ext uri="{FF2B5EF4-FFF2-40B4-BE49-F238E27FC236}">
                  <a16:creationId xmlns:a16="http://schemas.microsoft.com/office/drawing/2014/main" id="{8E541750-4494-77DC-48AB-E936DE08FA9C}"/>
                </a:ext>
              </a:extLst>
            </p:cNvPr>
            <p:cNvSpPr>
              <a:spLocks noChangeAspect="1"/>
            </p:cNvSpPr>
            <p:nvPr/>
          </p:nvSpPr>
          <p:spPr bwMode="auto">
            <a:xfrm>
              <a:off x="4232" y="2488"/>
              <a:ext cx="1641" cy="43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54" name="Rectangle 154">
              <a:extLst>
                <a:ext uri="{FF2B5EF4-FFF2-40B4-BE49-F238E27FC236}">
                  <a16:creationId xmlns:a16="http://schemas.microsoft.com/office/drawing/2014/main" id="{E29DC0DD-76D4-44B4-CD31-F4557EF6AEC3}"/>
                </a:ext>
              </a:extLst>
            </p:cNvPr>
            <p:cNvSpPr>
              <a:spLocks noChangeAspect="1" noChangeArrowheads="1"/>
            </p:cNvSpPr>
            <p:nvPr/>
          </p:nvSpPr>
          <p:spPr bwMode="auto">
            <a:xfrm>
              <a:off x="4232" y="2574"/>
              <a:ext cx="130"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55" name="Freeform 155">
              <a:extLst>
                <a:ext uri="{FF2B5EF4-FFF2-40B4-BE49-F238E27FC236}">
                  <a16:creationId xmlns:a16="http://schemas.microsoft.com/office/drawing/2014/main" id="{1F8BE2D9-435D-CAE4-2BBF-6A3D5A63D982}"/>
                </a:ext>
              </a:extLst>
            </p:cNvPr>
            <p:cNvSpPr>
              <a:spLocks noChangeAspect="1"/>
            </p:cNvSpPr>
            <p:nvPr/>
          </p:nvSpPr>
          <p:spPr bwMode="auto">
            <a:xfrm>
              <a:off x="4232" y="2445"/>
              <a:ext cx="1986" cy="129"/>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sp>
          <p:nvSpPr>
            <p:cNvPr id="1228956" name="Freeform 156">
              <a:extLst>
                <a:ext uri="{FF2B5EF4-FFF2-40B4-BE49-F238E27FC236}">
                  <a16:creationId xmlns:a16="http://schemas.microsoft.com/office/drawing/2014/main" id="{F75B314D-F951-E5ED-58B3-DBBEAAA4E6AD}"/>
                </a:ext>
              </a:extLst>
            </p:cNvPr>
            <p:cNvSpPr>
              <a:spLocks noChangeAspect="1"/>
            </p:cNvSpPr>
            <p:nvPr/>
          </p:nvSpPr>
          <p:spPr bwMode="auto">
            <a:xfrm flipV="1">
              <a:off x="4232" y="2832"/>
              <a:ext cx="1986" cy="129"/>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200"/>
            </a:p>
          </p:txBody>
        </p:sp>
      </p:grpSp>
      <p:sp>
        <p:nvSpPr>
          <p:cNvPr id="1228957" name="Rectangle 157">
            <a:extLst>
              <a:ext uri="{FF2B5EF4-FFF2-40B4-BE49-F238E27FC236}">
                <a16:creationId xmlns:a16="http://schemas.microsoft.com/office/drawing/2014/main" id="{3A85259E-3CAF-4811-D801-5E095E242241}"/>
              </a:ext>
            </a:extLst>
          </p:cNvPr>
          <p:cNvSpPr>
            <a:spLocks noChangeAspect="1" noChangeArrowheads="1"/>
          </p:cNvSpPr>
          <p:nvPr/>
        </p:nvSpPr>
        <p:spPr bwMode="auto">
          <a:xfrm>
            <a:off x="1581150" y="114300"/>
            <a:ext cx="3989388"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lgn="l">
              <a:spcBef>
                <a:spcPct val="0"/>
              </a:spcBef>
              <a:defRPr sz="2800" b="1">
                <a:solidFill>
                  <a:schemeClr val="tx1"/>
                </a:solidFill>
                <a:latin typeface="Arial" panose="020B0604020202020204" pitchFamily="34" charset="0"/>
              </a:defRPr>
            </a:lvl1pPr>
            <a:lvl2pPr algn="l">
              <a:spcBef>
                <a:spcPct val="0"/>
              </a:spcBef>
              <a:defRPr sz="2800" b="1">
                <a:solidFill>
                  <a:schemeClr val="tx1"/>
                </a:solidFill>
                <a:latin typeface="Arial" panose="020B0604020202020204" pitchFamily="34" charset="0"/>
              </a:defRPr>
            </a:lvl2pPr>
            <a:lvl3pPr algn="l">
              <a:spcBef>
                <a:spcPct val="0"/>
              </a:spcBef>
              <a:defRPr sz="2800" b="1">
                <a:solidFill>
                  <a:schemeClr val="tx1"/>
                </a:solidFill>
                <a:latin typeface="Arial" panose="020B0604020202020204" pitchFamily="34" charset="0"/>
              </a:defRPr>
            </a:lvl3pPr>
            <a:lvl4pPr algn="l">
              <a:spcBef>
                <a:spcPct val="0"/>
              </a:spcBef>
              <a:defRPr sz="2800" b="1">
                <a:solidFill>
                  <a:schemeClr val="tx1"/>
                </a:solidFill>
                <a:latin typeface="Arial" panose="020B0604020202020204" pitchFamily="34" charset="0"/>
              </a:defRPr>
            </a:lvl4pPr>
            <a:lvl5pPr algn="l">
              <a:spcBef>
                <a:spcPct val="0"/>
              </a:spcBef>
              <a:defRPr sz="2800" b="1">
                <a:solidFill>
                  <a:schemeClr val="tx1"/>
                </a:solidFill>
                <a:latin typeface="Arial" panose="020B0604020202020204" pitchFamily="34" charset="0"/>
              </a:defRPr>
            </a:lvl5pPr>
            <a:lvl6pPr marL="457200" eaLnBrk="0" fontAlgn="base" hangingPunct="0">
              <a:spcBef>
                <a:spcPct val="0"/>
              </a:spcBef>
              <a:spcAft>
                <a:spcPct val="0"/>
              </a:spcAft>
              <a:defRPr sz="2800" b="1">
                <a:solidFill>
                  <a:schemeClr val="tx1"/>
                </a:solidFill>
                <a:latin typeface="Arial" panose="020B0604020202020204" pitchFamily="34" charset="0"/>
              </a:defRPr>
            </a:lvl6pPr>
            <a:lvl7pPr marL="914400" eaLnBrk="0" fontAlgn="base" hangingPunct="0">
              <a:spcBef>
                <a:spcPct val="0"/>
              </a:spcBef>
              <a:spcAft>
                <a:spcPct val="0"/>
              </a:spcAft>
              <a:defRPr sz="2800" b="1">
                <a:solidFill>
                  <a:schemeClr val="tx1"/>
                </a:solidFill>
                <a:latin typeface="Arial" panose="020B0604020202020204" pitchFamily="34" charset="0"/>
              </a:defRPr>
            </a:lvl7pPr>
            <a:lvl8pPr marL="1371600" eaLnBrk="0" fontAlgn="base" hangingPunct="0">
              <a:spcBef>
                <a:spcPct val="0"/>
              </a:spcBef>
              <a:spcAft>
                <a:spcPct val="0"/>
              </a:spcAft>
              <a:defRPr sz="2800" b="1">
                <a:solidFill>
                  <a:schemeClr val="tx1"/>
                </a:solidFill>
                <a:latin typeface="Arial" panose="020B0604020202020204" pitchFamily="34" charset="0"/>
              </a:defRPr>
            </a:lvl8pPr>
            <a:lvl9pPr marL="1828800" eaLnBrk="0" fontAlgn="base" hangingPunct="0">
              <a:spcBef>
                <a:spcPct val="0"/>
              </a:spcBef>
              <a:spcAft>
                <a:spcPct val="0"/>
              </a:spcAft>
              <a:defRPr sz="2800" b="1">
                <a:solidFill>
                  <a:schemeClr val="tx1"/>
                </a:solidFill>
                <a:latin typeface="Arial" panose="020B0604020202020204" pitchFamily="34" charset="0"/>
              </a:defRPr>
            </a:lvl9pPr>
          </a:lstStyle>
          <a:p>
            <a:r>
              <a:rPr lang="en-GB" altLang="en-US" sz="2000" dirty="0"/>
              <a:t>Primers</a:t>
            </a:r>
          </a:p>
        </p:txBody>
      </p:sp>
    </p:spTree>
    <p:extLst>
      <p:ext uri="{BB962C8B-B14F-4D97-AF65-F5344CB8AC3E}">
        <p14:creationId xmlns:p14="http://schemas.microsoft.com/office/powerpoint/2010/main" val="1686046627"/>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E2BEA4-0BEB-254B-E513-4FB90FCBAFE4}"/>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Fin Unit</a:t>
            </a:r>
          </a:p>
        </p:txBody>
      </p:sp>
      <p:pic>
        <p:nvPicPr>
          <p:cNvPr id="4" name="Content Placeholder 3">
            <a:extLst>
              <a:ext uri="{FF2B5EF4-FFF2-40B4-BE49-F238E27FC236}">
                <a16:creationId xmlns:a16="http://schemas.microsoft.com/office/drawing/2014/main" id="{EEA7906F-69C2-5882-8E5D-2C757F9C3708}"/>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34166" t="38918" r="48371" b="48372"/>
          <a:stretch/>
        </p:blipFill>
        <p:spPr>
          <a:xfrm>
            <a:off x="4591663" y="1835801"/>
            <a:ext cx="5529885" cy="2844353"/>
          </a:xfrm>
          <a:prstGeom prst="rect">
            <a:avLst/>
          </a:prstGeom>
        </p:spPr>
      </p:pic>
    </p:spTree>
    <p:extLst>
      <p:ext uri="{BB962C8B-B14F-4D97-AF65-F5344CB8AC3E}">
        <p14:creationId xmlns:p14="http://schemas.microsoft.com/office/powerpoint/2010/main" val="35745211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D41489-A403-BF97-BE36-C2FFF5D4AFFA}"/>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641264A2-D880-A306-3A31-FF4803405E17}"/>
              </a:ext>
            </a:extLst>
          </p:cNvPr>
          <p:cNvSpPr/>
          <p:nvPr/>
        </p:nvSpPr>
        <p:spPr>
          <a:xfrm>
            <a:off x="1162050" y="1022095"/>
            <a:ext cx="7639050" cy="5105876"/>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3" name="Title 4">
            <a:extLst>
              <a:ext uri="{FF2B5EF4-FFF2-40B4-BE49-F238E27FC236}">
                <a16:creationId xmlns:a16="http://schemas.microsoft.com/office/drawing/2014/main" id="{D7566F7E-4765-DFFD-CF96-C031D257964C}"/>
              </a:ext>
            </a:extLst>
          </p:cNvPr>
          <p:cNvSpPr>
            <a:spLocks noGrp="1"/>
          </p:cNvSpPr>
          <p:nvPr>
            <p:ph type="title"/>
          </p:nvPr>
        </p:nvSpPr>
        <p:spPr>
          <a:xfrm>
            <a:off x="225263" y="209296"/>
            <a:ext cx="8242725" cy="584775"/>
          </a:xfrm>
        </p:spPr>
        <p:txBody>
          <a:bodyPr/>
          <a:lstStyle/>
          <a:p>
            <a:r>
              <a:rPr lang="en-GB" sz="2000"/>
              <a:t>Step 1 &amp; 2: Identify Constituent Components AND Features </a:t>
            </a:r>
          </a:p>
        </p:txBody>
      </p:sp>
      <p:sp>
        <p:nvSpPr>
          <p:cNvPr id="39" name="Freeform 2" descr="Wide upward diagonal">
            <a:extLst>
              <a:ext uri="{FF2B5EF4-FFF2-40B4-BE49-F238E27FC236}">
                <a16:creationId xmlns:a16="http://schemas.microsoft.com/office/drawing/2014/main" id="{EE848754-8843-9A41-B036-D34369673CFA}"/>
              </a:ext>
            </a:extLst>
          </p:cNvPr>
          <p:cNvSpPr>
            <a:spLocks/>
          </p:cNvSpPr>
          <p:nvPr/>
        </p:nvSpPr>
        <p:spPr bwMode="auto">
          <a:xfrm>
            <a:off x="3801322" y="1711326"/>
            <a:ext cx="2328863" cy="2747962"/>
          </a:xfrm>
          <a:custGeom>
            <a:avLst/>
            <a:gdLst/>
            <a:ahLst/>
            <a:cxnLst>
              <a:cxn ang="0">
                <a:pos x="1335" y="645"/>
              </a:cxn>
              <a:cxn ang="0">
                <a:pos x="1329" y="501"/>
              </a:cxn>
              <a:cxn ang="0">
                <a:pos x="1464" y="501"/>
              </a:cxn>
              <a:cxn ang="0">
                <a:pos x="1467" y="6"/>
              </a:cxn>
              <a:cxn ang="0">
                <a:pos x="1134" y="0"/>
              </a:cxn>
              <a:cxn ang="0">
                <a:pos x="1137" y="378"/>
              </a:cxn>
              <a:cxn ang="0">
                <a:pos x="3" y="375"/>
              </a:cxn>
              <a:cxn ang="0">
                <a:pos x="0" y="1353"/>
              </a:cxn>
              <a:cxn ang="0">
                <a:pos x="1137" y="1353"/>
              </a:cxn>
              <a:cxn ang="0">
                <a:pos x="1146" y="1731"/>
              </a:cxn>
              <a:cxn ang="0">
                <a:pos x="1467" y="1731"/>
              </a:cxn>
              <a:cxn ang="0">
                <a:pos x="1464" y="1233"/>
              </a:cxn>
              <a:cxn ang="0">
                <a:pos x="1347" y="1233"/>
              </a:cxn>
              <a:cxn ang="0">
                <a:pos x="1347" y="1080"/>
              </a:cxn>
              <a:cxn ang="0">
                <a:pos x="228" y="1083"/>
              </a:cxn>
              <a:cxn ang="0">
                <a:pos x="228" y="648"/>
              </a:cxn>
              <a:cxn ang="0">
                <a:pos x="1335" y="645"/>
              </a:cxn>
            </a:cxnLst>
            <a:rect l="0" t="0" r="r" b="b"/>
            <a:pathLst>
              <a:path w="1467" h="1731">
                <a:moveTo>
                  <a:pt x="1335" y="645"/>
                </a:moveTo>
                <a:lnTo>
                  <a:pt x="1329" y="501"/>
                </a:lnTo>
                <a:lnTo>
                  <a:pt x="1464" y="501"/>
                </a:lnTo>
                <a:lnTo>
                  <a:pt x="1467" y="6"/>
                </a:lnTo>
                <a:lnTo>
                  <a:pt x="1134" y="0"/>
                </a:lnTo>
                <a:lnTo>
                  <a:pt x="1137" y="378"/>
                </a:lnTo>
                <a:lnTo>
                  <a:pt x="3" y="375"/>
                </a:lnTo>
                <a:lnTo>
                  <a:pt x="0" y="1353"/>
                </a:lnTo>
                <a:lnTo>
                  <a:pt x="1137" y="1353"/>
                </a:lnTo>
                <a:lnTo>
                  <a:pt x="1146" y="1731"/>
                </a:lnTo>
                <a:lnTo>
                  <a:pt x="1467" y="1731"/>
                </a:lnTo>
                <a:lnTo>
                  <a:pt x="1464" y="1233"/>
                </a:lnTo>
                <a:lnTo>
                  <a:pt x="1347" y="1233"/>
                </a:lnTo>
                <a:lnTo>
                  <a:pt x="1347" y="1080"/>
                </a:lnTo>
                <a:lnTo>
                  <a:pt x="228" y="1083"/>
                </a:lnTo>
                <a:lnTo>
                  <a:pt x="228" y="648"/>
                </a:lnTo>
                <a:lnTo>
                  <a:pt x="1335" y="645"/>
                </a:lnTo>
                <a:close/>
              </a:path>
            </a:pathLst>
          </a:custGeom>
          <a:pattFill prst="wdUpDiag">
            <a:fgClr>
              <a:srgbClr val="DDDDDD"/>
            </a:fgClr>
            <a:bgClr>
              <a:srgbClr val="FFFFFF"/>
            </a:bgClr>
          </a:pattFill>
          <a:ln w="9525">
            <a:solidFill>
              <a:srgbClr val="000000"/>
            </a:solidFill>
            <a:round/>
            <a:headEnd/>
            <a:tailEn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0" name="Rectangle 3">
            <a:extLst>
              <a:ext uri="{FF2B5EF4-FFF2-40B4-BE49-F238E27FC236}">
                <a16:creationId xmlns:a16="http://schemas.microsoft.com/office/drawing/2014/main" id="{2FED958F-8A6B-B42A-7354-8C727B0C1FBF}"/>
              </a:ext>
            </a:extLst>
          </p:cNvPr>
          <p:cNvSpPr>
            <a:spLocks noChangeArrowheads="1"/>
          </p:cNvSpPr>
          <p:nvPr/>
        </p:nvSpPr>
        <p:spPr bwMode="auto">
          <a:xfrm>
            <a:off x="4163269" y="2735263"/>
            <a:ext cx="1581150" cy="50800"/>
          </a:xfrm>
          <a:prstGeom prst="rect">
            <a:avLst/>
          </a:prstGeom>
          <a:solidFill>
            <a:srgbClr val="808080"/>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1" name="Rectangle 4">
            <a:extLst>
              <a:ext uri="{FF2B5EF4-FFF2-40B4-BE49-F238E27FC236}">
                <a16:creationId xmlns:a16="http://schemas.microsoft.com/office/drawing/2014/main" id="{7C31D44C-C275-9954-4D3D-0FB2C003F5EF}"/>
              </a:ext>
            </a:extLst>
          </p:cNvPr>
          <p:cNvSpPr>
            <a:spLocks noChangeArrowheads="1"/>
          </p:cNvSpPr>
          <p:nvPr/>
        </p:nvSpPr>
        <p:spPr bwMode="auto">
          <a:xfrm>
            <a:off x="4164859" y="3379788"/>
            <a:ext cx="1581150" cy="50800"/>
          </a:xfrm>
          <a:prstGeom prst="rect">
            <a:avLst/>
          </a:prstGeom>
          <a:solidFill>
            <a:srgbClr val="808080"/>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2" name="Rectangle 5" descr="Large confetti">
            <a:extLst>
              <a:ext uri="{FF2B5EF4-FFF2-40B4-BE49-F238E27FC236}">
                <a16:creationId xmlns:a16="http://schemas.microsoft.com/office/drawing/2014/main" id="{DE6546DE-A572-FE8E-BA67-60B9656FF96E}"/>
              </a:ext>
            </a:extLst>
          </p:cNvPr>
          <p:cNvSpPr>
            <a:spLocks noChangeArrowheads="1"/>
          </p:cNvSpPr>
          <p:nvPr/>
        </p:nvSpPr>
        <p:spPr bwMode="auto">
          <a:xfrm>
            <a:off x="4163270" y="2782888"/>
            <a:ext cx="366713" cy="598488"/>
          </a:xfrm>
          <a:prstGeom prst="rect">
            <a:avLst/>
          </a:prstGeom>
          <a:pattFill prst="lgConfetti">
            <a:fgClr>
              <a:srgbClr val="808080"/>
            </a:fgClr>
            <a:bgClr>
              <a:srgbClr val="FFFFFF"/>
            </a:bgClr>
          </a:patt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3" name="Rectangle 6" descr="Large confetti">
            <a:extLst>
              <a:ext uri="{FF2B5EF4-FFF2-40B4-BE49-F238E27FC236}">
                <a16:creationId xmlns:a16="http://schemas.microsoft.com/office/drawing/2014/main" id="{4ED3B4EC-533F-A410-6C45-A686BA1D2D37}"/>
              </a:ext>
            </a:extLst>
          </p:cNvPr>
          <p:cNvSpPr>
            <a:spLocks noChangeArrowheads="1"/>
          </p:cNvSpPr>
          <p:nvPr/>
        </p:nvSpPr>
        <p:spPr bwMode="auto">
          <a:xfrm>
            <a:off x="4896696" y="2782888"/>
            <a:ext cx="366713" cy="598488"/>
          </a:xfrm>
          <a:prstGeom prst="rect">
            <a:avLst/>
          </a:prstGeom>
          <a:pattFill prst="lgConfetti">
            <a:fgClr>
              <a:srgbClr val="808080"/>
            </a:fgClr>
            <a:bgClr>
              <a:srgbClr val="FFFFFF"/>
            </a:bgClr>
          </a:patt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4" name="Rectangle 7" descr="Wide upward diagonal">
            <a:extLst>
              <a:ext uri="{FF2B5EF4-FFF2-40B4-BE49-F238E27FC236}">
                <a16:creationId xmlns:a16="http://schemas.microsoft.com/office/drawing/2014/main" id="{41FAC82E-392D-8E3D-9337-CA83F1866EBD}"/>
              </a:ext>
            </a:extLst>
          </p:cNvPr>
          <p:cNvSpPr>
            <a:spLocks noChangeArrowheads="1"/>
          </p:cNvSpPr>
          <p:nvPr/>
        </p:nvSpPr>
        <p:spPr bwMode="auto">
          <a:xfrm>
            <a:off x="5266582" y="2782888"/>
            <a:ext cx="150812" cy="598488"/>
          </a:xfrm>
          <a:prstGeom prst="rect">
            <a:avLst/>
          </a:prstGeom>
          <a:pattFill prst="wdUpDiag">
            <a:fgClr>
              <a:srgbClr val="808080"/>
            </a:fgClr>
            <a:bgClr>
              <a:srgbClr val="FFFFFF"/>
            </a:bgClr>
          </a:patt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5" name="Rectangle 8" descr="Large confetti">
            <a:extLst>
              <a:ext uri="{FF2B5EF4-FFF2-40B4-BE49-F238E27FC236}">
                <a16:creationId xmlns:a16="http://schemas.microsoft.com/office/drawing/2014/main" id="{CD118A46-2DFE-EE27-4054-72748E258516}"/>
              </a:ext>
            </a:extLst>
          </p:cNvPr>
          <p:cNvSpPr>
            <a:spLocks noChangeArrowheads="1"/>
          </p:cNvSpPr>
          <p:nvPr/>
        </p:nvSpPr>
        <p:spPr bwMode="auto">
          <a:xfrm>
            <a:off x="4528395" y="2782888"/>
            <a:ext cx="366713" cy="598488"/>
          </a:xfrm>
          <a:prstGeom prst="rect">
            <a:avLst/>
          </a:prstGeom>
          <a:pattFill prst="lgConfetti">
            <a:fgClr>
              <a:srgbClr val="808080"/>
            </a:fgClr>
            <a:bgClr>
              <a:srgbClr val="FFFFFF"/>
            </a:bgClr>
          </a:patt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6" name="Freeform 9" descr="Dark vertical">
            <a:extLst>
              <a:ext uri="{FF2B5EF4-FFF2-40B4-BE49-F238E27FC236}">
                <a16:creationId xmlns:a16="http://schemas.microsoft.com/office/drawing/2014/main" id="{4B2342DB-E951-A953-0422-67B0A87A9092}"/>
              </a:ext>
            </a:extLst>
          </p:cNvPr>
          <p:cNvSpPr>
            <a:spLocks/>
          </p:cNvSpPr>
          <p:nvPr/>
        </p:nvSpPr>
        <p:spPr bwMode="auto">
          <a:xfrm>
            <a:off x="5417394" y="2786068"/>
            <a:ext cx="323850" cy="595313"/>
          </a:xfrm>
          <a:custGeom>
            <a:avLst/>
            <a:gdLst/>
            <a:ahLst/>
            <a:cxnLst>
              <a:cxn ang="0">
                <a:pos x="1" y="0"/>
              </a:cxn>
              <a:cxn ang="0">
                <a:pos x="204" y="0"/>
              </a:cxn>
              <a:cxn ang="0">
                <a:pos x="204" y="75"/>
              </a:cxn>
              <a:cxn ang="0">
                <a:pos x="180" y="81"/>
              </a:cxn>
              <a:cxn ang="0">
                <a:pos x="178" y="148"/>
              </a:cxn>
              <a:cxn ang="0">
                <a:pos x="150" y="157"/>
              </a:cxn>
              <a:cxn ang="0">
                <a:pos x="148" y="222"/>
              </a:cxn>
              <a:cxn ang="0">
                <a:pos x="177" y="234"/>
              </a:cxn>
              <a:cxn ang="0">
                <a:pos x="177" y="292"/>
              </a:cxn>
              <a:cxn ang="0">
                <a:pos x="202" y="303"/>
              </a:cxn>
              <a:cxn ang="0">
                <a:pos x="201" y="375"/>
              </a:cxn>
              <a:cxn ang="0">
                <a:pos x="0" y="373"/>
              </a:cxn>
              <a:cxn ang="0">
                <a:pos x="1" y="0"/>
              </a:cxn>
            </a:cxnLst>
            <a:rect l="0" t="0" r="r" b="b"/>
            <a:pathLst>
              <a:path w="204" h="375">
                <a:moveTo>
                  <a:pt x="1" y="0"/>
                </a:moveTo>
                <a:lnTo>
                  <a:pt x="204" y="0"/>
                </a:lnTo>
                <a:lnTo>
                  <a:pt x="204" y="75"/>
                </a:lnTo>
                <a:lnTo>
                  <a:pt x="180" y="81"/>
                </a:lnTo>
                <a:lnTo>
                  <a:pt x="178" y="148"/>
                </a:lnTo>
                <a:lnTo>
                  <a:pt x="150" y="157"/>
                </a:lnTo>
                <a:lnTo>
                  <a:pt x="148" y="222"/>
                </a:lnTo>
                <a:lnTo>
                  <a:pt x="177" y="234"/>
                </a:lnTo>
                <a:lnTo>
                  <a:pt x="177" y="292"/>
                </a:lnTo>
                <a:lnTo>
                  <a:pt x="202" y="303"/>
                </a:lnTo>
                <a:lnTo>
                  <a:pt x="201" y="375"/>
                </a:lnTo>
                <a:lnTo>
                  <a:pt x="0" y="373"/>
                </a:lnTo>
                <a:lnTo>
                  <a:pt x="1" y="0"/>
                </a:lnTo>
                <a:close/>
              </a:path>
            </a:pathLst>
          </a:custGeom>
          <a:pattFill prst="dkVert">
            <a:fgClr>
              <a:srgbClr val="777777"/>
            </a:fgClr>
            <a:bgClr>
              <a:srgbClr val="FFFFFF"/>
            </a:bgClr>
          </a:pattFill>
          <a:ln w="9525">
            <a:solidFill>
              <a:srgbClr val="000000"/>
            </a:solidFill>
            <a:round/>
            <a:headEnd/>
            <a:tailEn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7" name="Rectangle 10">
            <a:extLst>
              <a:ext uri="{FF2B5EF4-FFF2-40B4-BE49-F238E27FC236}">
                <a16:creationId xmlns:a16="http://schemas.microsoft.com/office/drawing/2014/main" id="{B95255FC-29DB-65B1-2380-36CBBCC295FB}"/>
              </a:ext>
            </a:extLst>
          </p:cNvPr>
          <p:cNvSpPr>
            <a:spLocks noChangeArrowheads="1"/>
          </p:cNvSpPr>
          <p:nvPr/>
        </p:nvSpPr>
        <p:spPr bwMode="auto">
          <a:xfrm>
            <a:off x="5958732" y="2506663"/>
            <a:ext cx="42862" cy="1162050"/>
          </a:xfrm>
          <a:prstGeom prst="rect">
            <a:avLst/>
          </a:prstGeom>
          <a:solidFill>
            <a:srgbClr val="000000"/>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8" name="Rectangle 11">
            <a:extLst>
              <a:ext uri="{FF2B5EF4-FFF2-40B4-BE49-F238E27FC236}">
                <a16:creationId xmlns:a16="http://schemas.microsoft.com/office/drawing/2014/main" id="{83C87366-648E-EEB5-B712-A72BC6C58EDE}"/>
              </a:ext>
            </a:extLst>
          </p:cNvPr>
          <p:cNvSpPr>
            <a:spLocks noChangeArrowheads="1"/>
          </p:cNvSpPr>
          <p:nvPr/>
        </p:nvSpPr>
        <p:spPr bwMode="auto">
          <a:xfrm>
            <a:off x="6006357" y="3311526"/>
            <a:ext cx="93662" cy="355600"/>
          </a:xfrm>
          <a:prstGeom prst="rect">
            <a:avLst/>
          </a:prstGeom>
          <a:solidFill>
            <a:srgbClr val="777777"/>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9" name="Rectangle 12">
            <a:extLst>
              <a:ext uri="{FF2B5EF4-FFF2-40B4-BE49-F238E27FC236}">
                <a16:creationId xmlns:a16="http://schemas.microsoft.com/office/drawing/2014/main" id="{FE7BDFFE-2403-60EF-B417-B1AFBA453B05}"/>
              </a:ext>
            </a:extLst>
          </p:cNvPr>
          <p:cNvSpPr>
            <a:spLocks noChangeArrowheads="1"/>
          </p:cNvSpPr>
          <p:nvPr/>
        </p:nvSpPr>
        <p:spPr bwMode="auto">
          <a:xfrm>
            <a:off x="6000007" y="2505076"/>
            <a:ext cx="93662" cy="355600"/>
          </a:xfrm>
          <a:prstGeom prst="rect">
            <a:avLst/>
          </a:prstGeom>
          <a:solidFill>
            <a:srgbClr val="777777"/>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50" name="Text Box 13">
            <a:extLst>
              <a:ext uri="{FF2B5EF4-FFF2-40B4-BE49-F238E27FC236}">
                <a16:creationId xmlns:a16="http://schemas.microsoft.com/office/drawing/2014/main" id="{9DA93EDE-41B3-108C-040B-40899ECB1FA1}"/>
              </a:ext>
            </a:extLst>
          </p:cNvPr>
          <p:cNvSpPr txBox="1">
            <a:spLocks noChangeArrowheads="1"/>
          </p:cNvSpPr>
          <p:nvPr/>
        </p:nvSpPr>
        <p:spPr bwMode="auto">
          <a:xfrm>
            <a:off x="7392244" y="1545970"/>
            <a:ext cx="1993900" cy="274638"/>
          </a:xfrm>
          <a:prstGeom prst="rect">
            <a:avLst/>
          </a:prstGeom>
          <a:noFill/>
          <a:ln w="9525">
            <a:noFill/>
            <a:miter lim="800000"/>
            <a:headEnd/>
            <a:tailEnd/>
          </a:ln>
          <a:effectLst/>
        </p:spPr>
        <p:txBody>
          <a:bodyPr wrap="square">
            <a:spAutoFit/>
          </a:bodyPr>
          <a:lstStyle/>
          <a:p>
            <a:pPr marL="371475" indent="-371475" fontAlgn="auto">
              <a:spcBef>
                <a:spcPts val="0"/>
              </a:spcBef>
              <a:spcAft>
                <a:spcPts val="0"/>
              </a:spcAft>
              <a:buClrTx/>
              <a:buFontTx/>
              <a:buNone/>
              <a:defRPr/>
            </a:pPr>
            <a:r>
              <a:rPr lang="en-GB" sz="1200" kern="0">
                <a:solidFill>
                  <a:srgbClr val="333399"/>
                </a:solidFill>
                <a:ea typeface="+mn-ea"/>
                <a:cs typeface="+mn-cs"/>
              </a:rPr>
              <a:t>Disk</a:t>
            </a:r>
          </a:p>
        </p:txBody>
      </p:sp>
      <p:sp>
        <p:nvSpPr>
          <p:cNvPr id="51" name="Line 14">
            <a:extLst>
              <a:ext uri="{FF2B5EF4-FFF2-40B4-BE49-F238E27FC236}">
                <a16:creationId xmlns:a16="http://schemas.microsoft.com/office/drawing/2014/main" id="{FE070EB7-005D-68B9-C82D-1D5417ED5F35}"/>
              </a:ext>
            </a:extLst>
          </p:cNvPr>
          <p:cNvSpPr>
            <a:spLocks noChangeShapeType="1"/>
          </p:cNvSpPr>
          <p:nvPr/>
        </p:nvSpPr>
        <p:spPr bwMode="auto">
          <a:xfrm flipH="1">
            <a:off x="5992071" y="1839913"/>
            <a:ext cx="1485900" cy="1162050"/>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52" name="Text Box 15">
            <a:extLst>
              <a:ext uri="{FF2B5EF4-FFF2-40B4-BE49-F238E27FC236}">
                <a16:creationId xmlns:a16="http://schemas.microsoft.com/office/drawing/2014/main" id="{D8F7657B-D758-6ECA-4B36-F731512345FA}"/>
              </a:ext>
            </a:extLst>
          </p:cNvPr>
          <p:cNvSpPr txBox="1">
            <a:spLocks noChangeArrowheads="1"/>
          </p:cNvSpPr>
          <p:nvPr/>
        </p:nvSpPr>
        <p:spPr bwMode="auto">
          <a:xfrm>
            <a:off x="7226073" y="2942433"/>
            <a:ext cx="1993900" cy="274637"/>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a:solidFill>
                  <a:srgbClr val="333399"/>
                </a:solidFill>
                <a:ea typeface="+mn-ea"/>
                <a:cs typeface="+mn-cs"/>
              </a:rPr>
              <a:t>Void</a:t>
            </a:r>
          </a:p>
        </p:txBody>
      </p:sp>
      <p:sp>
        <p:nvSpPr>
          <p:cNvPr id="53" name="Text Box 16">
            <a:extLst>
              <a:ext uri="{FF2B5EF4-FFF2-40B4-BE49-F238E27FC236}">
                <a16:creationId xmlns:a16="http://schemas.microsoft.com/office/drawing/2014/main" id="{F3E9AD4A-2B44-2372-D411-77D9F3DA6784}"/>
              </a:ext>
            </a:extLst>
          </p:cNvPr>
          <p:cNvSpPr txBox="1">
            <a:spLocks noChangeArrowheads="1"/>
          </p:cNvSpPr>
          <p:nvPr/>
        </p:nvSpPr>
        <p:spPr bwMode="auto">
          <a:xfrm>
            <a:off x="6280150" y="5481639"/>
            <a:ext cx="2362200" cy="646331"/>
          </a:xfrm>
          <a:prstGeom prst="rect">
            <a:avLst/>
          </a:prstGeom>
          <a:noFill/>
          <a:ln w="9525">
            <a:noFill/>
            <a:miter lim="800000"/>
            <a:headEnd/>
            <a:tailEnd/>
          </a:ln>
          <a:effectLst/>
        </p:spPr>
        <p:txBody>
          <a:bodyPr wrap="square">
            <a:spAutoFit/>
          </a:bodyPr>
          <a:lstStyle/>
          <a:p>
            <a:pPr marL="371475" indent="-371475" fontAlgn="auto">
              <a:spcBef>
                <a:spcPts val="0"/>
              </a:spcBef>
              <a:spcAft>
                <a:spcPts val="0"/>
              </a:spcAft>
              <a:buClrTx/>
              <a:buFontTx/>
              <a:buNone/>
              <a:defRPr/>
            </a:pPr>
            <a:r>
              <a:rPr lang="en-GB" sz="1200" kern="0">
                <a:solidFill>
                  <a:srgbClr val="333399"/>
                </a:solidFill>
                <a:ea typeface="+mn-ea"/>
                <a:cs typeface="+mn-cs"/>
              </a:rPr>
              <a:t>Priming</a:t>
            </a:r>
          </a:p>
          <a:p>
            <a:pPr marL="371475" indent="-371475" fontAlgn="auto">
              <a:spcBef>
                <a:spcPts val="0"/>
              </a:spcBef>
              <a:spcAft>
                <a:spcPts val="0"/>
              </a:spcAft>
              <a:buClrTx/>
              <a:buFontTx/>
              <a:buNone/>
              <a:defRPr/>
            </a:pPr>
            <a:r>
              <a:rPr lang="en-GB" sz="1200" kern="0">
                <a:solidFill>
                  <a:srgbClr val="333399"/>
                </a:solidFill>
                <a:ea typeface="+mn-ea"/>
                <a:cs typeface="+mn-cs"/>
              </a:rPr>
              <a:t>Composition/Lighting</a:t>
            </a:r>
          </a:p>
          <a:p>
            <a:pPr marL="371475" indent="-371475" fontAlgn="auto">
              <a:spcBef>
                <a:spcPts val="0"/>
              </a:spcBef>
              <a:spcAft>
                <a:spcPts val="0"/>
              </a:spcAft>
              <a:buClrTx/>
              <a:buFontTx/>
              <a:buNone/>
              <a:defRPr/>
            </a:pPr>
            <a:endParaRPr lang="en-US" sz="1200" kern="0">
              <a:solidFill>
                <a:sysClr val="windowText" lastClr="000000"/>
              </a:solidFill>
              <a:ea typeface="+mn-ea"/>
              <a:cs typeface="+mn-cs"/>
            </a:endParaRPr>
          </a:p>
        </p:txBody>
      </p:sp>
      <p:sp>
        <p:nvSpPr>
          <p:cNvPr id="54" name="Text Box 17">
            <a:extLst>
              <a:ext uri="{FF2B5EF4-FFF2-40B4-BE49-F238E27FC236}">
                <a16:creationId xmlns:a16="http://schemas.microsoft.com/office/drawing/2014/main" id="{C79190F6-15CB-62FC-35B4-D4F57293C24D}"/>
              </a:ext>
            </a:extLst>
          </p:cNvPr>
          <p:cNvSpPr txBox="1">
            <a:spLocks noChangeArrowheads="1"/>
          </p:cNvSpPr>
          <p:nvPr/>
        </p:nvSpPr>
        <p:spPr bwMode="auto">
          <a:xfrm>
            <a:off x="6754069" y="4630255"/>
            <a:ext cx="2247177" cy="276999"/>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a:solidFill>
                  <a:srgbClr val="333399"/>
                </a:solidFill>
                <a:ea typeface="+mn-ea"/>
                <a:cs typeface="+mn-cs"/>
              </a:rPr>
              <a:t>Castellated features on Face</a:t>
            </a:r>
          </a:p>
        </p:txBody>
      </p:sp>
      <p:sp>
        <p:nvSpPr>
          <p:cNvPr id="55" name="Text Box 18">
            <a:extLst>
              <a:ext uri="{FF2B5EF4-FFF2-40B4-BE49-F238E27FC236}">
                <a16:creationId xmlns:a16="http://schemas.microsoft.com/office/drawing/2014/main" id="{D8CD7037-2E8A-0160-58EA-D301FEDACCDF}"/>
              </a:ext>
            </a:extLst>
          </p:cNvPr>
          <p:cNvSpPr txBox="1">
            <a:spLocks noChangeArrowheads="1"/>
          </p:cNvSpPr>
          <p:nvPr/>
        </p:nvSpPr>
        <p:spPr bwMode="auto">
          <a:xfrm>
            <a:off x="7111260" y="3933887"/>
            <a:ext cx="1993900" cy="274637"/>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a:solidFill>
                  <a:srgbClr val="333399"/>
                </a:solidFill>
                <a:ea typeface="+mn-ea"/>
                <a:cs typeface="+mn-cs"/>
              </a:rPr>
              <a:t>Washer</a:t>
            </a:r>
          </a:p>
        </p:txBody>
      </p:sp>
      <p:sp>
        <p:nvSpPr>
          <p:cNvPr id="56" name="Text Box 19">
            <a:extLst>
              <a:ext uri="{FF2B5EF4-FFF2-40B4-BE49-F238E27FC236}">
                <a16:creationId xmlns:a16="http://schemas.microsoft.com/office/drawing/2014/main" id="{1F07391E-C225-5DF3-1438-D826F2D4332C}"/>
              </a:ext>
            </a:extLst>
          </p:cNvPr>
          <p:cNvSpPr txBox="1">
            <a:spLocks noChangeArrowheads="1"/>
          </p:cNvSpPr>
          <p:nvPr/>
        </p:nvSpPr>
        <p:spPr bwMode="auto">
          <a:xfrm>
            <a:off x="3129808" y="4891637"/>
            <a:ext cx="1993900" cy="274637"/>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a:solidFill>
                  <a:srgbClr val="333399"/>
                </a:solidFill>
                <a:ea typeface="+mn-ea"/>
                <a:cs typeface="+mn-cs"/>
              </a:rPr>
              <a:t>Transfer Mix</a:t>
            </a:r>
          </a:p>
        </p:txBody>
      </p:sp>
      <p:sp>
        <p:nvSpPr>
          <p:cNvPr id="57" name="Rectangle 20">
            <a:extLst>
              <a:ext uri="{FF2B5EF4-FFF2-40B4-BE49-F238E27FC236}">
                <a16:creationId xmlns:a16="http://schemas.microsoft.com/office/drawing/2014/main" id="{6671E91D-373A-3478-0FBC-CDF5EA9346FB}"/>
              </a:ext>
            </a:extLst>
          </p:cNvPr>
          <p:cNvSpPr>
            <a:spLocks noChangeArrowheads="1"/>
          </p:cNvSpPr>
          <p:nvPr/>
        </p:nvSpPr>
        <p:spPr bwMode="auto">
          <a:xfrm>
            <a:off x="5904759" y="2506668"/>
            <a:ext cx="50800" cy="231775"/>
          </a:xfrm>
          <a:prstGeom prst="rect">
            <a:avLst/>
          </a:prstGeom>
          <a:solidFill>
            <a:srgbClr val="BBE0E3"/>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58" name="Rectangle 21">
            <a:extLst>
              <a:ext uri="{FF2B5EF4-FFF2-40B4-BE49-F238E27FC236}">
                <a16:creationId xmlns:a16="http://schemas.microsoft.com/office/drawing/2014/main" id="{9A41A5F0-6CBC-76CE-1055-E44249DBCFE6}"/>
              </a:ext>
            </a:extLst>
          </p:cNvPr>
          <p:cNvSpPr>
            <a:spLocks noChangeArrowheads="1"/>
          </p:cNvSpPr>
          <p:nvPr/>
        </p:nvSpPr>
        <p:spPr bwMode="auto">
          <a:xfrm>
            <a:off x="5914282" y="3425826"/>
            <a:ext cx="50800" cy="246062"/>
          </a:xfrm>
          <a:prstGeom prst="rect">
            <a:avLst/>
          </a:prstGeom>
          <a:solidFill>
            <a:srgbClr val="BBE0E3"/>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59" name="Text Box 22">
            <a:extLst>
              <a:ext uri="{FF2B5EF4-FFF2-40B4-BE49-F238E27FC236}">
                <a16:creationId xmlns:a16="http://schemas.microsoft.com/office/drawing/2014/main" id="{DBFDD86F-1F7D-BB9E-48E5-D340387C5336}"/>
              </a:ext>
            </a:extLst>
          </p:cNvPr>
          <p:cNvSpPr txBox="1">
            <a:spLocks noChangeArrowheads="1"/>
          </p:cNvSpPr>
          <p:nvPr/>
        </p:nvSpPr>
        <p:spPr bwMode="auto">
          <a:xfrm>
            <a:off x="3888632" y="1574806"/>
            <a:ext cx="1993900" cy="274637"/>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a:solidFill>
                  <a:srgbClr val="333399"/>
                </a:solidFill>
                <a:ea typeface="+mn-ea"/>
                <a:cs typeface="+mn-cs"/>
              </a:rPr>
              <a:t>Lip Varnish</a:t>
            </a:r>
            <a:endParaRPr lang="en-US" sz="1200" kern="0">
              <a:solidFill>
                <a:sysClr val="windowText" lastClr="000000"/>
              </a:solidFill>
              <a:ea typeface="+mn-ea"/>
              <a:cs typeface="+mn-cs"/>
            </a:endParaRPr>
          </a:p>
        </p:txBody>
      </p:sp>
      <p:sp>
        <p:nvSpPr>
          <p:cNvPr id="60" name="Line 23">
            <a:extLst>
              <a:ext uri="{FF2B5EF4-FFF2-40B4-BE49-F238E27FC236}">
                <a16:creationId xmlns:a16="http://schemas.microsoft.com/office/drawing/2014/main" id="{916A54C4-C8EE-5D35-866F-DC5F7AB06CF6}"/>
              </a:ext>
            </a:extLst>
          </p:cNvPr>
          <p:cNvSpPr>
            <a:spLocks noChangeShapeType="1"/>
          </p:cNvSpPr>
          <p:nvPr/>
        </p:nvSpPr>
        <p:spPr bwMode="auto">
          <a:xfrm>
            <a:off x="4791920" y="1878013"/>
            <a:ext cx="1114425" cy="725488"/>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61" name="Line 24">
            <a:extLst>
              <a:ext uri="{FF2B5EF4-FFF2-40B4-BE49-F238E27FC236}">
                <a16:creationId xmlns:a16="http://schemas.microsoft.com/office/drawing/2014/main" id="{FCF299DD-5984-A403-5B70-BB6B99DBB13F}"/>
              </a:ext>
            </a:extLst>
          </p:cNvPr>
          <p:cNvSpPr>
            <a:spLocks noChangeShapeType="1"/>
          </p:cNvSpPr>
          <p:nvPr/>
        </p:nvSpPr>
        <p:spPr bwMode="auto">
          <a:xfrm flipH="1">
            <a:off x="5839672" y="3078168"/>
            <a:ext cx="1362075" cy="952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62" name="Line 25">
            <a:extLst>
              <a:ext uri="{FF2B5EF4-FFF2-40B4-BE49-F238E27FC236}">
                <a16:creationId xmlns:a16="http://schemas.microsoft.com/office/drawing/2014/main" id="{4F946B2A-1F15-DCD1-C0AC-2FD007EE2A17}"/>
              </a:ext>
            </a:extLst>
          </p:cNvPr>
          <p:cNvSpPr>
            <a:spLocks noChangeShapeType="1"/>
          </p:cNvSpPr>
          <p:nvPr/>
        </p:nvSpPr>
        <p:spPr bwMode="auto">
          <a:xfrm flipH="1" flipV="1">
            <a:off x="6115894" y="3440118"/>
            <a:ext cx="1276350" cy="46672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63" name="Line 26">
            <a:extLst>
              <a:ext uri="{FF2B5EF4-FFF2-40B4-BE49-F238E27FC236}">
                <a16:creationId xmlns:a16="http://schemas.microsoft.com/office/drawing/2014/main" id="{1A9DB33F-F95C-8C4B-7167-54ABBC692DB5}"/>
              </a:ext>
            </a:extLst>
          </p:cNvPr>
          <p:cNvSpPr>
            <a:spLocks noChangeShapeType="1"/>
          </p:cNvSpPr>
          <p:nvPr/>
        </p:nvSpPr>
        <p:spPr bwMode="auto">
          <a:xfrm flipH="1" flipV="1">
            <a:off x="5668219" y="3097218"/>
            <a:ext cx="1314450" cy="151447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64" name="Line 27">
            <a:extLst>
              <a:ext uri="{FF2B5EF4-FFF2-40B4-BE49-F238E27FC236}">
                <a16:creationId xmlns:a16="http://schemas.microsoft.com/office/drawing/2014/main" id="{B6F282F1-D578-C22B-B7EE-8AA8D853243D}"/>
              </a:ext>
            </a:extLst>
          </p:cNvPr>
          <p:cNvSpPr>
            <a:spLocks noChangeShapeType="1"/>
          </p:cNvSpPr>
          <p:nvPr/>
        </p:nvSpPr>
        <p:spPr bwMode="auto">
          <a:xfrm flipH="1" flipV="1">
            <a:off x="5582497" y="3240088"/>
            <a:ext cx="403225" cy="2241550"/>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65" name="Line 28">
            <a:extLst>
              <a:ext uri="{FF2B5EF4-FFF2-40B4-BE49-F238E27FC236}">
                <a16:creationId xmlns:a16="http://schemas.microsoft.com/office/drawing/2014/main" id="{9252D0FB-7B41-C37A-2325-B8ADF41205BC}"/>
              </a:ext>
            </a:extLst>
          </p:cNvPr>
          <p:cNvSpPr>
            <a:spLocks noChangeShapeType="1"/>
          </p:cNvSpPr>
          <p:nvPr/>
        </p:nvSpPr>
        <p:spPr bwMode="auto">
          <a:xfrm flipV="1">
            <a:off x="3972771" y="3249614"/>
            <a:ext cx="1333500" cy="155257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66" name="Text Box 29">
            <a:extLst>
              <a:ext uri="{FF2B5EF4-FFF2-40B4-BE49-F238E27FC236}">
                <a16:creationId xmlns:a16="http://schemas.microsoft.com/office/drawing/2014/main" id="{B5FBDC81-F853-5B2C-866F-A367FC87736B}"/>
              </a:ext>
            </a:extLst>
          </p:cNvPr>
          <p:cNvSpPr txBox="1">
            <a:spLocks noChangeArrowheads="1"/>
          </p:cNvSpPr>
          <p:nvPr/>
        </p:nvSpPr>
        <p:spPr bwMode="auto">
          <a:xfrm>
            <a:off x="1610570" y="4776784"/>
            <a:ext cx="1993900" cy="457200"/>
          </a:xfrm>
          <a:prstGeom prst="rect">
            <a:avLst/>
          </a:prstGeom>
          <a:noFill/>
          <a:ln w="9525">
            <a:noFill/>
            <a:miter lim="800000"/>
            <a:headEnd/>
            <a:tailEnd/>
          </a:ln>
          <a:effectLst/>
        </p:spPr>
        <p:txBody>
          <a:bodyPr wrap="square">
            <a:spAutoFit/>
          </a:bodyPr>
          <a:lstStyle/>
          <a:p>
            <a:pPr marL="371475" indent="-371475" fontAlgn="auto">
              <a:spcBef>
                <a:spcPts val="0"/>
              </a:spcBef>
              <a:spcAft>
                <a:spcPts val="0"/>
              </a:spcAft>
              <a:buClrTx/>
              <a:buFontTx/>
              <a:buNone/>
              <a:defRPr/>
            </a:pPr>
            <a:r>
              <a:rPr lang="en-GB" sz="1200" kern="0">
                <a:solidFill>
                  <a:srgbClr val="333399"/>
                </a:solidFill>
                <a:ea typeface="+mn-ea"/>
                <a:cs typeface="+mn-cs"/>
              </a:rPr>
              <a:t>Liner</a:t>
            </a:r>
          </a:p>
          <a:p>
            <a:pPr marL="371475" indent="-371475" fontAlgn="auto">
              <a:spcBef>
                <a:spcPts val="0"/>
              </a:spcBef>
              <a:spcAft>
                <a:spcPts val="0"/>
              </a:spcAft>
              <a:buClrTx/>
              <a:buFontTx/>
              <a:buNone/>
              <a:defRPr/>
            </a:pPr>
            <a:endParaRPr lang="en-US" sz="1200" kern="0">
              <a:solidFill>
                <a:sysClr val="windowText" lastClr="000000"/>
              </a:solidFill>
              <a:ea typeface="+mn-ea"/>
              <a:cs typeface="+mn-cs"/>
            </a:endParaRPr>
          </a:p>
        </p:txBody>
      </p:sp>
      <p:sp>
        <p:nvSpPr>
          <p:cNvPr id="67" name="Line 30">
            <a:extLst>
              <a:ext uri="{FF2B5EF4-FFF2-40B4-BE49-F238E27FC236}">
                <a16:creationId xmlns:a16="http://schemas.microsoft.com/office/drawing/2014/main" id="{89DC5B6C-68BE-DEB2-B5DB-BB012B53DDB4}"/>
              </a:ext>
            </a:extLst>
          </p:cNvPr>
          <p:cNvSpPr>
            <a:spLocks noChangeShapeType="1"/>
          </p:cNvSpPr>
          <p:nvPr/>
        </p:nvSpPr>
        <p:spPr bwMode="auto">
          <a:xfrm flipV="1">
            <a:off x="2058247" y="3421063"/>
            <a:ext cx="2143125" cy="1333500"/>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68" name="Text Box 31">
            <a:extLst>
              <a:ext uri="{FF2B5EF4-FFF2-40B4-BE49-F238E27FC236}">
                <a16:creationId xmlns:a16="http://schemas.microsoft.com/office/drawing/2014/main" id="{6D2BC95A-BDCB-38CD-5A6A-56F0A2EAD7E7}"/>
              </a:ext>
            </a:extLst>
          </p:cNvPr>
          <p:cNvSpPr txBox="1">
            <a:spLocks noChangeArrowheads="1"/>
          </p:cNvSpPr>
          <p:nvPr/>
        </p:nvSpPr>
        <p:spPr bwMode="auto">
          <a:xfrm>
            <a:off x="1654759" y="2455594"/>
            <a:ext cx="1993900" cy="274637"/>
          </a:xfrm>
          <a:prstGeom prst="rect">
            <a:avLst/>
          </a:prstGeom>
          <a:noFill/>
          <a:ln w="9525">
            <a:noFill/>
            <a:miter lim="800000"/>
            <a:headEnd/>
            <a:tailEnd/>
          </a:ln>
          <a:effectLst/>
        </p:spPr>
        <p:txBody>
          <a:bodyPr wrap="square">
            <a:spAutoFit/>
          </a:bodyPr>
          <a:lstStyle/>
          <a:p>
            <a:pPr marL="371475" indent="-371475" fontAlgn="auto">
              <a:spcBef>
                <a:spcPts val="0"/>
              </a:spcBef>
              <a:spcAft>
                <a:spcPts val="0"/>
              </a:spcAft>
              <a:buClrTx/>
              <a:buFontTx/>
              <a:buNone/>
              <a:defRPr/>
            </a:pPr>
            <a:r>
              <a:rPr lang="en-GB" sz="1200" kern="0">
                <a:solidFill>
                  <a:srgbClr val="333399"/>
                </a:solidFill>
                <a:ea typeface="+mn-ea"/>
                <a:cs typeface="+mn-cs"/>
              </a:rPr>
              <a:t>Composition</a:t>
            </a:r>
          </a:p>
        </p:txBody>
      </p:sp>
      <p:sp>
        <p:nvSpPr>
          <p:cNvPr id="69" name="Text Box 32">
            <a:extLst>
              <a:ext uri="{FF2B5EF4-FFF2-40B4-BE49-F238E27FC236}">
                <a16:creationId xmlns:a16="http://schemas.microsoft.com/office/drawing/2014/main" id="{7B19A31F-ECA4-B74F-B3E2-802FBA29CF4E}"/>
              </a:ext>
            </a:extLst>
          </p:cNvPr>
          <p:cNvSpPr txBox="1">
            <a:spLocks noChangeArrowheads="1"/>
          </p:cNvSpPr>
          <p:nvPr/>
        </p:nvSpPr>
        <p:spPr bwMode="auto">
          <a:xfrm>
            <a:off x="5373609" y="1057328"/>
            <a:ext cx="1993900" cy="457200"/>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a:solidFill>
                  <a:srgbClr val="333399"/>
                </a:solidFill>
                <a:ea typeface="+mn-ea"/>
                <a:cs typeface="+mn-cs"/>
              </a:rPr>
              <a:t>Cup</a:t>
            </a:r>
          </a:p>
          <a:p>
            <a:pPr fontAlgn="auto">
              <a:spcBef>
                <a:spcPts val="0"/>
              </a:spcBef>
              <a:spcAft>
                <a:spcPts val="0"/>
              </a:spcAft>
              <a:buClrTx/>
              <a:buFontTx/>
              <a:buNone/>
              <a:defRPr/>
            </a:pPr>
            <a:endParaRPr lang="en-US" sz="1200" kern="0">
              <a:solidFill>
                <a:sysClr val="windowText" lastClr="000000"/>
              </a:solidFill>
              <a:ea typeface="+mn-ea"/>
              <a:cs typeface="+mn-cs"/>
            </a:endParaRPr>
          </a:p>
        </p:txBody>
      </p:sp>
      <p:sp>
        <p:nvSpPr>
          <p:cNvPr id="70" name="Line 33">
            <a:extLst>
              <a:ext uri="{FF2B5EF4-FFF2-40B4-BE49-F238E27FC236}">
                <a16:creationId xmlns:a16="http://schemas.microsoft.com/office/drawing/2014/main" id="{85659C90-5948-6A34-D8BB-E20F292963B9}"/>
              </a:ext>
            </a:extLst>
          </p:cNvPr>
          <p:cNvSpPr>
            <a:spLocks noChangeShapeType="1"/>
          </p:cNvSpPr>
          <p:nvPr/>
        </p:nvSpPr>
        <p:spPr bwMode="auto">
          <a:xfrm>
            <a:off x="5604719" y="1363663"/>
            <a:ext cx="177800" cy="596900"/>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71" name="Line 34">
            <a:extLst>
              <a:ext uri="{FF2B5EF4-FFF2-40B4-BE49-F238E27FC236}">
                <a16:creationId xmlns:a16="http://schemas.microsoft.com/office/drawing/2014/main" id="{74358E14-A9D2-5C9A-B0A6-9A19787110D6}"/>
              </a:ext>
            </a:extLst>
          </p:cNvPr>
          <p:cNvSpPr>
            <a:spLocks noChangeShapeType="1"/>
          </p:cNvSpPr>
          <p:nvPr/>
        </p:nvSpPr>
        <p:spPr bwMode="auto">
          <a:xfrm>
            <a:off x="2161432" y="2798768"/>
            <a:ext cx="2087562" cy="14287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33827" name="TextBox 71">
            <a:extLst>
              <a:ext uri="{FF2B5EF4-FFF2-40B4-BE49-F238E27FC236}">
                <a16:creationId xmlns:a16="http://schemas.microsoft.com/office/drawing/2014/main" id="{67BC484B-AFB8-AC8F-AA56-4F02E06DDB73}"/>
              </a:ext>
            </a:extLst>
          </p:cNvPr>
          <p:cNvSpPr txBox="1">
            <a:spLocks noChangeArrowheads="1"/>
          </p:cNvSpPr>
          <p:nvPr/>
        </p:nvSpPr>
        <p:spPr bwMode="auto">
          <a:xfrm>
            <a:off x="548871" y="6355993"/>
            <a:ext cx="221177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r>
              <a:rPr lang="en-GB" sz="1800"/>
              <a:t>Example: AA Tracer</a:t>
            </a:r>
          </a:p>
        </p:txBody>
      </p:sp>
      <p:sp>
        <p:nvSpPr>
          <p:cNvPr id="2" name="TextBox 1">
            <a:extLst>
              <a:ext uri="{FF2B5EF4-FFF2-40B4-BE49-F238E27FC236}">
                <a16:creationId xmlns:a16="http://schemas.microsoft.com/office/drawing/2014/main" id="{77985BAA-98E1-F7CB-CFB9-77F132AD6928}"/>
              </a:ext>
            </a:extLst>
          </p:cNvPr>
          <p:cNvSpPr txBox="1"/>
          <p:nvPr/>
        </p:nvSpPr>
        <p:spPr>
          <a:xfrm>
            <a:off x="8943667" y="2069644"/>
            <a:ext cx="2838758" cy="2031325"/>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GB" sz="1800"/>
              <a:t>What is required is an engineering drawing of an existing design. If not already done, determine and label all the components and component features</a:t>
            </a:r>
          </a:p>
        </p:txBody>
      </p:sp>
    </p:spTree>
    <p:extLst>
      <p:ext uri="{BB962C8B-B14F-4D97-AF65-F5344CB8AC3E}">
        <p14:creationId xmlns:p14="http://schemas.microsoft.com/office/powerpoint/2010/main" val="30080282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7" name="Rectangle 3"/>
          <p:cNvSpPr>
            <a:spLocks noGrp="1" noChangeArrowheads="1"/>
          </p:cNvSpPr>
          <p:nvPr>
            <p:ph sz="quarter" idx="16"/>
          </p:nvPr>
        </p:nvSpPr>
        <p:spPr>
          <a:xfrm>
            <a:off x="570272" y="1469413"/>
            <a:ext cx="4768645" cy="6718762"/>
          </a:xfrm>
        </p:spPr>
        <p:txBody>
          <a:bodyPr/>
          <a:lstStyle/>
          <a:p>
            <a:pPr marL="0" indent="0">
              <a:buNone/>
            </a:pPr>
            <a:r>
              <a:rPr lang="en-GB" sz="2000" b="1" dirty="0"/>
              <a:t>In small teams</a:t>
            </a:r>
          </a:p>
          <a:p>
            <a:r>
              <a:rPr lang="en-GB" sz="1800" dirty="0"/>
              <a:t>Perform a functional analysis to determine additional functionality</a:t>
            </a:r>
          </a:p>
          <a:p>
            <a:r>
              <a:rPr lang="en-GB" sz="1800" dirty="0"/>
              <a:t>What are the proposed solutions?</a:t>
            </a:r>
          </a:p>
          <a:p>
            <a:endParaRPr lang="en-GB" sz="1800" dirty="0"/>
          </a:p>
          <a:p>
            <a:endParaRPr lang="en-GB" sz="1800" dirty="0"/>
          </a:p>
          <a:p>
            <a:pPr marL="0" indent="0">
              <a:buNone/>
            </a:pPr>
            <a:r>
              <a:rPr lang="en-GB" sz="2000" b="1" dirty="0"/>
              <a:t>Time: 30 Minutes.</a:t>
            </a:r>
          </a:p>
          <a:p>
            <a:pPr marL="0" indent="0">
              <a:buNone/>
            </a:pPr>
            <a:r>
              <a:rPr lang="en-GB" sz="2000" b="1" dirty="0"/>
              <a:t>  </a:t>
            </a:r>
            <a:r>
              <a:rPr lang="en-GB" sz="2000" b="1" dirty="0" err="1"/>
              <a:t>Fuze</a:t>
            </a:r>
            <a:endParaRPr lang="en-GB" sz="2000" b="1" dirty="0"/>
          </a:p>
          <a:p>
            <a:pPr marL="0" indent="0">
              <a:buNone/>
            </a:pPr>
            <a:r>
              <a:rPr lang="en-GB" sz="2000" b="1" dirty="0"/>
              <a:t>  Shell Case and Propellant</a:t>
            </a:r>
          </a:p>
          <a:p>
            <a:pPr marL="0" indent="0">
              <a:buNone/>
            </a:pPr>
            <a:r>
              <a:rPr lang="en-GB" sz="2000" b="1" dirty="0"/>
              <a:t>  Shell body and filling</a:t>
            </a:r>
          </a:p>
          <a:p>
            <a:pPr marL="0" indent="0">
              <a:buNone/>
            </a:pPr>
            <a:r>
              <a:rPr lang="en-GB" sz="2000" b="1"/>
              <a:t>  Fin </a:t>
            </a:r>
            <a:r>
              <a:rPr lang="en-GB" sz="2000" b="1" dirty="0"/>
              <a:t>assembly / tracer</a:t>
            </a:r>
          </a:p>
          <a:p>
            <a:pPr marL="0" indent="0">
              <a:buNone/>
            </a:pPr>
            <a:endParaRPr lang="en-GB" sz="2000" b="1" dirty="0"/>
          </a:p>
          <a:p>
            <a:pPr marL="0" indent="0">
              <a:buNone/>
            </a:pPr>
            <a:endParaRPr lang="en-GB" sz="2000" b="1" dirty="0"/>
          </a:p>
          <a:p>
            <a:pPr marL="0" indent="0">
              <a:buNone/>
            </a:pPr>
            <a:endParaRPr lang="en-GB" sz="2000" b="1" dirty="0"/>
          </a:p>
          <a:p>
            <a:pPr lvl="1"/>
            <a:endParaRPr lang="en-GB" sz="1800" dirty="0"/>
          </a:p>
          <a:p>
            <a:endParaRPr lang="en-GB" sz="1800" dirty="0"/>
          </a:p>
          <a:p>
            <a:endParaRPr lang="en-GB" sz="1800" dirty="0"/>
          </a:p>
        </p:txBody>
      </p:sp>
      <p:sp>
        <p:nvSpPr>
          <p:cNvPr id="93186" name="Rectangle 2"/>
          <p:cNvSpPr>
            <a:spLocks noGrp="1" noChangeArrowheads="1"/>
          </p:cNvSpPr>
          <p:nvPr>
            <p:ph type="title"/>
          </p:nvPr>
        </p:nvSpPr>
        <p:spPr>
          <a:xfrm>
            <a:off x="182898" y="286343"/>
            <a:ext cx="10990300" cy="424732"/>
          </a:xfrm>
        </p:spPr>
        <p:txBody>
          <a:bodyPr/>
          <a:lstStyle/>
          <a:p>
            <a:r>
              <a:rPr lang="en-GB" dirty="0"/>
              <a:t>Exercise: Functional Analysis</a:t>
            </a:r>
          </a:p>
        </p:txBody>
      </p:sp>
      <p:pic>
        <p:nvPicPr>
          <p:cNvPr id="38" name="Picture 37">
            <a:extLst>
              <a:ext uri="{FF2B5EF4-FFF2-40B4-BE49-F238E27FC236}">
                <a16:creationId xmlns:a16="http://schemas.microsoft.com/office/drawing/2014/main" id="{C258C4DA-C51F-664F-98F5-EC63901C29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82262" y="1827312"/>
            <a:ext cx="5129933" cy="3857391"/>
          </a:xfrm>
          <a:prstGeom prst="rect">
            <a:avLst/>
          </a:prstGeom>
        </p:spPr>
      </p:pic>
    </p:spTree>
    <p:extLst>
      <p:ext uri="{BB962C8B-B14F-4D97-AF65-F5344CB8AC3E}">
        <p14:creationId xmlns:p14="http://schemas.microsoft.com/office/powerpoint/2010/main" val="1146092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A17F9174-4822-E143-8E48-DE8D18200C0B}"/>
              </a:ext>
            </a:extLst>
          </p:cNvPr>
          <p:cNvSpPr>
            <a:spLocks noGrp="1" noChangeArrowheads="1"/>
          </p:cNvSpPr>
          <p:nvPr>
            <p:ph type="title"/>
          </p:nvPr>
        </p:nvSpPr>
        <p:spPr>
          <a:xfrm>
            <a:off x="185475" y="129567"/>
            <a:ext cx="11010600" cy="664797"/>
          </a:xfrm>
        </p:spPr>
        <p:txBody>
          <a:bodyPr/>
          <a:lstStyle/>
          <a:p>
            <a:r>
              <a:rPr lang="en-GB" altLang="en-US"/>
              <a:t>Qualitative Robustness and Critical Parameter Analysis</a:t>
            </a:r>
            <a:endParaRPr lang="en-US" altLang="en-US"/>
          </a:p>
        </p:txBody>
      </p:sp>
      <p:sp>
        <p:nvSpPr>
          <p:cNvPr id="2" name="Content Placeholder 1">
            <a:extLst>
              <a:ext uri="{FF2B5EF4-FFF2-40B4-BE49-F238E27FC236}">
                <a16:creationId xmlns:a16="http://schemas.microsoft.com/office/drawing/2014/main" id="{B6045418-37FF-DD46-A993-07BEF10E4420}"/>
              </a:ext>
            </a:extLst>
          </p:cNvPr>
          <p:cNvSpPr>
            <a:spLocks noGrp="1"/>
          </p:cNvSpPr>
          <p:nvPr>
            <p:ph type="body" sz="quarter" idx="16"/>
          </p:nvPr>
        </p:nvSpPr>
        <p:spPr/>
        <p:txBody>
          <a:bodyPr/>
          <a:lstStyle/>
          <a:p>
            <a:pPr marL="0" indent="0">
              <a:buNone/>
            </a:pPr>
            <a:r>
              <a:rPr lang="en-GB" altLang="en-US" b="1"/>
              <a:t>Purpose:</a:t>
            </a:r>
          </a:p>
          <a:p>
            <a:r>
              <a:rPr lang="en-GB" altLang="en-US" sz="1600" b="1"/>
              <a:t>To identify the critical design parameters and the dominant sources of variation (Noise) that could result in a non-robust design.</a:t>
            </a:r>
          </a:p>
          <a:p>
            <a:pPr marL="0" indent="0">
              <a:buNone/>
            </a:pPr>
            <a:r>
              <a:rPr lang="en-GB" altLang="en-US" b="1"/>
              <a:t>Approach</a:t>
            </a:r>
          </a:p>
          <a:p>
            <a:r>
              <a:rPr lang="en-GB" altLang="en-US" sz="1600" b="1"/>
              <a:t>It is important to approach this activity in a disciplined and structured way. This can be achieved through using:</a:t>
            </a:r>
          </a:p>
          <a:p>
            <a:pPr lvl="1"/>
            <a:r>
              <a:rPr lang="en-GB" altLang="en-US" sz="1400" b="1"/>
              <a:t>The P-Diagram to identify, categorise and document those factors that affect the performance of system outputs</a:t>
            </a:r>
          </a:p>
          <a:p>
            <a:pPr lvl="1"/>
            <a:r>
              <a:rPr lang="en-GB" altLang="en-US" sz="1400" b="1"/>
              <a:t>The What Why Table to prioritise the identified factors for quantitative analysis</a:t>
            </a:r>
          </a:p>
          <a:p>
            <a:pPr lvl="1"/>
            <a:r>
              <a:rPr lang="en-GB" altLang="en-US" sz="1400" b="1"/>
              <a:t>The Design FMEA to identify, document and prioritise potential failure modes, effects and causes</a:t>
            </a:r>
          </a:p>
          <a:p>
            <a:endParaRPr lang="en-US"/>
          </a:p>
        </p:txBody>
      </p:sp>
      <p:pic>
        <p:nvPicPr>
          <p:cNvPr id="5" name="Picture 4">
            <a:extLst>
              <a:ext uri="{FF2B5EF4-FFF2-40B4-BE49-F238E27FC236}">
                <a16:creationId xmlns:a16="http://schemas.microsoft.com/office/drawing/2014/main" id="{E19090DD-CA1E-8D48-A673-94453F5F7CA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088525" y="2225954"/>
            <a:ext cx="1994087" cy="1313593"/>
          </a:xfrm>
          <a:prstGeom prst="rect">
            <a:avLst/>
          </a:prstGeom>
        </p:spPr>
      </p:pic>
      <p:pic>
        <p:nvPicPr>
          <p:cNvPr id="6" name="Picture 5">
            <a:extLst>
              <a:ext uri="{FF2B5EF4-FFF2-40B4-BE49-F238E27FC236}">
                <a16:creationId xmlns:a16="http://schemas.microsoft.com/office/drawing/2014/main" id="{8B50345F-40BD-E14F-9278-FB30BD724A5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527844" y="4791671"/>
            <a:ext cx="1878923" cy="848334"/>
          </a:xfrm>
          <a:prstGeom prst="rect">
            <a:avLst/>
          </a:prstGeom>
        </p:spPr>
      </p:pic>
      <p:sp>
        <p:nvSpPr>
          <p:cNvPr id="7" name="TextBox 6">
            <a:extLst>
              <a:ext uri="{FF2B5EF4-FFF2-40B4-BE49-F238E27FC236}">
                <a16:creationId xmlns:a16="http://schemas.microsoft.com/office/drawing/2014/main" id="{1FB83DAB-DDC9-1648-BF8A-F93EEC1800DB}"/>
              </a:ext>
            </a:extLst>
          </p:cNvPr>
          <p:cNvSpPr txBox="1"/>
          <p:nvPr/>
        </p:nvSpPr>
        <p:spPr>
          <a:xfrm>
            <a:off x="4899322" y="5791728"/>
            <a:ext cx="1419879" cy="205705"/>
          </a:xfrm>
          <a:prstGeom prst="rect">
            <a:avLst/>
          </a:prstGeom>
          <a:noFill/>
        </p:spPr>
        <p:txBody>
          <a:bodyPr wrap="square" lIns="51316" tIns="25658" rIns="51316" bIns="25658" rtlCol="0">
            <a:spAutoFit/>
          </a:bodyPr>
          <a:lstStyle/>
          <a:p>
            <a:r>
              <a:rPr lang="en-US" sz="1000" b="1">
                <a:latin typeface="GE Inspira Pitch Regular" charset="0"/>
              </a:rPr>
              <a:t>What Why Table</a:t>
            </a:r>
          </a:p>
        </p:txBody>
      </p:sp>
      <p:sp>
        <p:nvSpPr>
          <p:cNvPr id="8" name="TextBox 7">
            <a:extLst>
              <a:ext uri="{FF2B5EF4-FFF2-40B4-BE49-F238E27FC236}">
                <a16:creationId xmlns:a16="http://schemas.microsoft.com/office/drawing/2014/main" id="{84ABD437-4EF1-644C-8236-BD07F18A707D}"/>
              </a:ext>
            </a:extLst>
          </p:cNvPr>
          <p:cNvSpPr txBox="1"/>
          <p:nvPr/>
        </p:nvSpPr>
        <p:spPr>
          <a:xfrm>
            <a:off x="3326201" y="1827397"/>
            <a:ext cx="1201642" cy="205705"/>
          </a:xfrm>
          <a:prstGeom prst="rect">
            <a:avLst/>
          </a:prstGeom>
          <a:noFill/>
        </p:spPr>
        <p:txBody>
          <a:bodyPr wrap="square" lIns="51316" tIns="25658" rIns="51316" bIns="25658" rtlCol="0">
            <a:spAutoFit/>
          </a:bodyPr>
          <a:lstStyle/>
          <a:p>
            <a:r>
              <a:rPr lang="en-US" sz="1000" b="1">
                <a:latin typeface="GE Inspira Pitch Regular" charset="0"/>
              </a:rPr>
              <a:t>Parameter Diagram </a:t>
            </a:r>
          </a:p>
        </p:txBody>
      </p:sp>
      <p:pic>
        <p:nvPicPr>
          <p:cNvPr id="9" name="Picture 8">
            <a:extLst>
              <a:ext uri="{FF2B5EF4-FFF2-40B4-BE49-F238E27FC236}">
                <a16:creationId xmlns:a16="http://schemas.microsoft.com/office/drawing/2014/main" id="{FCD049E1-BE4E-B24F-BFEA-8F9EC372F5D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668664" y="4791671"/>
            <a:ext cx="1895810" cy="838804"/>
          </a:xfrm>
          <a:prstGeom prst="rect">
            <a:avLst/>
          </a:prstGeom>
        </p:spPr>
      </p:pic>
      <p:sp>
        <p:nvSpPr>
          <p:cNvPr id="10" name="TextBox 9">
            <a:extLst>
              <a:ext uri="{FF2B5EF4-FFF2-40B4-BE49-F238E27FC236}">
                <a16:creationId xmlns:a16="http://schemas.microsoft.com/office/drawing/2014/main" id="{46EF6E0A-9E13-6B49-987B-48D1F072F012}"/>
              </a:ext>
            </a:extLst>
          </p:cNvPr>
          <p:cNvSpPr txBox="1"/>
          <p:nvPr/>
        </p:nvSpPr>
        <p:spPr>
          <a:xfrm>
            <a:off x="1708467" y="5757391"/>
            <a:ext cx="1503892" cy="359594"/>
          </a:xfrm>
          <a:prstGeom prst="rect">
            <a:avLst/>
          </a:prstGeom>
          <a:noFill/>
        </p:spPr>
        <p:txBody>
          <a:bodyPr wrap="square" lIns="51316" tIns="25658" rIns="51316" bIns="25658" rtlCol="0">
            <a:spAutoFit/>
          </a:bodyPr>
          <a:lstStyle/>
          <a:p>
            <a:pPr algn="ctr"/>
            <a:r>
              <a:rPr lang="en-US" sz="1000" b="1">
                <a:latin typeface="GE Inspira Pitch Regular" charset="0"/>
              </a:rPr>
              <a:t>Design Failure Mode and </a:t>
            </a:r>
          </a:p>
          <a:p>
            <a:pPr algn="ctr"/>
            <a:r>
              <a:rPr lang="en-US" sz="1000" b="1">
                <a:latin typeface="GE Inspira Pitch Regular" charset="0"/>
              </a:rPr>
              <a:t>Effects Analysis</a:t>
            </a:r>
          </a:p>
        </p:txBody>
      </p:sp>
      <p:sp>
        <p:nvSpPr>
          <p:cNvPr id="3" name="Up-Down Arrow 2">
            <a:extLst>
              <a:ext uri="{FF2B5EF4-FFF2-40B4-BE49-F238E27FC236}">
                <a16:creationId xmlns:a16="http://schemas.microsoft.com/office/drawing/2014/main" id="{AEAD2C92-236A-2945-B6C2-07799CE7F087}"/>
              </a:ext>
            </a:extLst>
          </p:cNvPr>
          <p:cNvSpPr/>
          <p:nvPr/>
        </p:nvSpPr>
        <p:spPr bwMode="auto">
          <a:xfrm rot="19626657">
            <a:off x="4788834" y="3366382"/>
            <a:ext cx="415417" cy="1323312"/>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Verdana" pitchFamily="34" charset="0"/>
            </a:endParaRPr>
          </a:p>
        </p:txBody>
      </p:sp>
      <p:sp>
        <p:nvSpPr>
          <p:cNvPr id="13" name="Up-Down Arrow 12">
            <a:extLst>
              <a:ext uri="{FF2B5EF4-FFF2-40B4-BE49-F238E27FC236}">
                <a16:creationId xmlns:a16="http://schemas.microsoft.com/office/drawing/2014/main" id="{32682C99-3C63-D64B-8698-43481DB63664}"/>
              </a:ext>
            </a:extLst>
          </p:cNvPr>
          <p:cNvSpPr/>
          <p:nvPr/>
        </p:nvSpPr>
        <p:spPr bwMode="auto">
          <a:xfrm rot="1973343" flipH="1">
            <a:off x="2673107" y="3328690"/>
            <a:ext cx="415417" cy="1323312"/>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Verdana" pitchFamily="34" charset="0"/>
            </a:endParaRPr>
          </a:p>
        </p:txBody>
      </p:sp>
      <p:sp>
        <p:nvSpPr>
          <p:cNvPr id="15" name="Up-Down Arrow 14">
            <a:extLst>
              <a:ext uri="{FF2B5EF4-FFF2-40B4-BE49-F238E27FC236}">
                <a16:creationId xmlns:a16="http://schemas.microsoft.com/office/drawing/2014/main" id="{1D9E0D4A-8AC7-1846-94E0-D5012F6A987A}"/>
              </a:ext>
            </a:extLst>
          </p:cNvPr>
          <p:cNvSpPr/>
          <p:nvPr/>
        </p:nvSpPr>
        <p:spPr bwMode="auto">
          <a:xfrm rot="16200000">
            <a:off x="3811146" y="4835984"/>
            <a:ext cx="415417" cy="750179"/>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Verdana" pitchFamily="34" charset="0"/>
            </a:endParaRPr>
          </a:p>
        </p:txBody>
      </p:sp>
    </p:spTree>
    <p:extLst>
      <p:ext uri="{BB962C8B-B14F-4D97-AF65-F5344CB8AC3E}">
        <p14:creationId xmlns:p14="http://schemas.microsoft.com/office/powerpoint/2010/main" val="3336319710"/>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itle 1"/>
          <p:cNvSpPr>
            <a:spLocks noGrp="1"/>
          </p:cNvSpPr>
          <p:nvPr>
            <p:ph type="title"/>
          </p:nvPr>
        </p:nvSpPr>
        <p:spPr>
          <a:xfrm>
            <a:off x="222737" y="365125"/>
            <a:ext cx="11198469" cy="1325563"/>
          </a:xfrm>
        </p:spPr>
        <p:txBody>
          <a:bodyPr>
            <a:normAutofit/>
          </a:bodyPr>
          <a:lstStyle/>
          <a:p>
            <a:r>
              <a:rPr lang="en-US" sz="3600"/>
              <a:t>Determine Critical Design Parameters and Noise Variables</a:t>
            </a:r>
          </a:p>
        </p:txBody>
      </p:sp>
      <p:sp>
        <p:nvSpPr>
          <p:cNvPr id="104451" name="Content Placeholder 2"/>
          <p:cNvSpPr>
            <a:spLocks noGrp="1"/>
          </p:cNvSpPr>
          <p:nvPr>
            <p:ph idx="1"/>
          </p:nvPr>
        </p:nvSpPr>
        <p:spPr>
          <a:xfrm>
            <a:off x="1595515" y="2247656"/>
            <a:ext cx="8281108" cy="2754600"/>
          </a:xfrm>
        </p:spPr>
        <p:txBody>
          <a:bodyPr>
            <a:normAutofit fontScale="92500" lnSpcReduction="10000"/>
          </a:bodyPr>
          <a:lstStyle/>
          <a:p>
            <a:r>
              <a:rPr lang="en-GB" sz="2400"/>
              <a:t>We need to find out which design parameters are sensitive to which noise factors</a:t>
            </a:r>
          </a:p>
          <a:p>
            <a:r>
              <a:rPr lang="en-GB" sz="2400"/>
              <a:t>To achieve this, we need to identify:</a:t>
            </a:r>
          </a:p>
          <a:p>
            <a:pPr lvl="1"/>
            <a:r>
              <a:rPr lang="en-GB"/>
              <a:t>the system response that relates to the critical customer requirements  </a:t>
            </a:r>
          </a:p>
          <a:p>
            <a:pPr lvl="1"/>
            <a:r>
              <a:rPr lang="en-GB"/>
              <a:t>the design parameters</a:t>
            </a:r>
          </a:p>
          <a:p>
            <a:pPr lvl="1"/>
            <a:r>
              <a:rPr lang="en-GB"/>
              <a:t>the noise parameters</a:t>
            </a:r>
          </a:p>
          <a:p>
            <a:r>
              <a:rPr lang="en-GB" sz="2400"/>
              <a:t>We use a Parameter Diagram and What Why Table</a:t>
            </a:r>
          </a:p>
        </p:txBody>
      </p:sp>
    </p:spTree>
    <p:extLst>
      <p:ext uri="{BB962C8B-B14F-4D97-AF65-F5344CB8AC3E}">
        <p14:creationId xmlns:p14="http://schemas.microsoft.com/office/powerpoint/2010/main" val="23124836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a:solidFill>
                <a:schemeClr val="bg2"/>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u="sng"/>
              <a:t>Customer</a:t>
            </a:r>
          </a:p>
          <a:p>
            <a:pPr eaLnBrk="0" hangingPunct="0"/>
            <a:r>
              <a:rPr lang="en-GB" sz="1292" b="1" u="sng"/>
              <a:t>Needs and Expectations</a:t>
            </a:r>
          </a:p>
        </p:txBody>
      </p:sp>
      <p:sp>
        <p:nvSpPr>
          <p:cNvPr id="29" name="Flowchart: Document 28"/>
          <p:cNvSpPr/>
          <p:nvPr/>
        </p:nvSpPr>
        <p:spPr bwMode="auto">
          <a:xfrm>
            <a:off x="7011925" y="2620876"/>
            <a:ext cx="1224297" cy="162562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a:solidFill>
                  <a:schemeClr val="bg1"/>
                </a:solidFill>
              </a:rPr>
              <a:t>User </a:t>
            </a:r>
          </a:p>
          <a:p>
            <a:pPr>
              <a:defRPr/>
            </a:pPr>
            <a:r>
              <a:rPr lang="en-GB" sz="1200">
                <a:solidFill>
                  <a:schemeClr val="bg1"/>
                </a:solidFill>
              </a:rPr>
              <a:t>Requirements</a:t>
            </a:r>
          </a:p>
        </p:txBody>
      </p:sp>
      <p:sp>
        <p:nvSpPr>
          <p:cNvPr id="32" name="Flowchart: Document 31"/>
          <p:cNvSpPr/>
          <p:nvPr/>
        </p:nvSpPr>
        <p:spPr bwMode="auto">
          <a:xfrm>
            <a:off x="9203302" y="5490511"/>
            <a:ext cx="1349619" cy="929054"/>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a:solidFill>
                  <a:schemeClr val="bg1"/>
                </a:solidFill>
              </a:rPr>
              <a:t>Subsystem</a:t>
            </a:r>
          </a:p>
          <a:p>
            <a:pPr>
              <a:defRPr/>
            </a:pPr>
            <a:r>
              <a:rPr lang="en-GB" sz="1292">
                <a:solidFill>
                  <a:schemeClr val="bg1"/>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r>
              <a:rPr lang="en-GB" sz="1292">
                <a:solidFill>
                  <a:schemeClr val="bg1"/>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22580" name="Title 33"/>
          <p:cNvSpPr>
            <a:spLocks noGrp="1"/>
          </p:cNvSpPr>
          <p:nvPr>
            <p:ph type="title"/>
          </p:nvPr>
        </p:nvSpPr>
        <p:spPr>
          <a:xfrm>
            <a:off x="0" y="-56195"/>
            <a:ext cx="10552921" cy="663539"/>
          </a:xfrm>
        </p:spPr>
        <p:txBody>
          <a:bodyPr/>
          <a:lstStyle/>
          <a:p>
            <a:r>
              <a:rPr lang="en-GB" sz="280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a:solidFill>
                  <a:schemeClr val="bg1"/>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a:solidFill>
                  <a:schemeClr val="bg1"/>
                </a:solidFill>
              </a:rPr>
              <a:t>System</a:t>
            </a:r>
          </a:p>
          <a:p>
            <a:pPr algn="ctr">
              <a:defRPr/>
            </a:pPr>
            <a:r>
              <a:rPr lang="en-GB" sz="1662">
                <a:solidFill>
                  <a:schemeClr val="bg1"/>
                </a:solidFill>
              </a:rPr>
              <a:t>Design</a:t>
            </a:r>
          </a:p>
          <a:p>
            <a:pPr algn="ctr">
              <a:defRPr/>
            </a:pPr>
            <a:r>
              <a:rPr lang="en-GB" sz="1662">
                <a:solidFill>
                  <a:schemeClr val="bg1"/>
                </a:solidFill>
              </a:rPr>
              <a:t>Definition</a:t>
            </a:r>
          </a:p>
        </p:txBody>
      </p:sp>
      <p:pic>
        <p:nvPicPr>
          <p:cNvPr id="2" name="Picture 1">
            <a:extLst>
              <a:ext uri="{FF2B5EF4-FFF2-40B4-BE49-F238E27FC236}">
                <a16:creationId xmlns:a16="http://schemas.microsoft.com/office/drawing/2014/main" id="{4F1D3A6D-A02C-BD44-A4D4-FA88AA0DCE67}"/>
              </a:ext>
            </a:extLst>
          </p:cNvPr>
          <p:cNvPicPr>
            <a:picLocks noChangeAspect="1"/>
          </p:cNvPicPr>
          <p:nvPr/>
        </p:nvPicPr>
        <p:blipFill>
          <a:blip r:embed="rId3"/>
          <a:stretch>
            <a:fillRect/>
          </a:stretch>
        </p:blipFill>
        <p:spPr>
          <a:xfrm>
            <a:off x="2475015" y="1903360"/>
            <a:ext cx="4737100" cy="3810000"/>
          </a:xfrm>
          <a:prstGeom prst="rect">
            <a:avLst/>
          </a:prstGeom>
        </p:spPr>
      </p:pic>
    </p:spTree>
    <p:extLst>
      <p:ext uri="{BB962C8B-B14F-4D97-AF65-F5344CB8AC3E}">
        <p14:creationId xmlns:p14="http://schemas.microsoft.com/office/powerpoint/2010/main" val="3671206122"/>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Text Box 2"/>
          <p:cNvSpPr txBox="1">
            <a:spLocks noChangeArrowheads="1"/>
          </p:cNvSpPr>
          <p:nvPr/>
        </p:nvSpPr>
        <p:spPr bwMode="auto">
          <a:xfrm>
            <a:off x="1631533" y="1537470"/>
            <a:ext cx="4355818" cy="1491786"/>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tIns="9969" bIns="9969">
            <a:noAutofit/>
          </a:bodyPr>
          <a:lstStyle>
            <a:lvl1pPr marL="190500" indent="-19050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just" eaLnBrk="1" hangingPunct="1"/>
            <a:r>
              <a:rPr lang="en-GB" sz="1292" b="1"/>
              <a:t>Principles</a:t>
            </a:r>
          </a:p>
          <a:p>
            <a:pPr marL="0" indent="0"/>
            <a:r>
              <a:rPr lang="en-GB" sz="1015"/>
              <a:t>The Principles of the Designing System and Specifying Subsystems process are:</a:t>
            </a:r>
          </a:p>
          <a:p>
            <a:pPr marL="211021" indent="-211021">
              <a:buFont typeface="+mj-lt"/>
              <a:buAutoNum type="alphaUcPeriod"/>
            </a:pPr>
            <a:r>
              <a:rPr lang="en-GB" sz="1015"/>
              <a:t>Establish an effective and consistent approach to developing the system design and specifying subsystems.</a:t>
            </a:r>
          </a:p>
          <a:p>
            <a:pPr marL="211021" indent="-211021">
              <a:buFont typeface="+mj-lt"/>
              <a:buAutoNum type="alphaUcPeriod"/>
            </a:pPr>
            <a:r>
              <a:rPr lang="en-GB" sz="1015"/>
              <a:t>Ensure that the design changes are controlled.</a:t>
            </a:r>
          </a:p>
          <a:p>
            <a:pPr marL="211021" indent="-211021">
              <a:buFont typeface="+mj-lt"/>
              <a:buAutoNum type="alphaUcPeriod"/>
            </a:pPr>
            <a:r>
              <a:rPr lang="en-GB" sz="1015"/>
              <a:t>Ensure that the integration, test and qualification strategy and details are defined.</a:t>
            </a:r>
          </a:p>
        </p:txBody>
      </p:sp>
      <p:sp>
        <p:nvSpPr>
          <p:cNvPr id="8194" name="Text Box 3"/>
          <p:cNvSpPr txBox="1">
            <a:spLocks noChangeArrowheads="1"/>
          </p:cNvSpPr>
          <p:nvPr/>
        </p:nvSpPr>
        <p:spPr bwMode="auto">
          <a:xfrm>
            <a:off x="1611887" y="3122050"/>
            <a:ext cx="4363147" cy="2009333"/>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292" b="1"/>
              <a:t>Objective</a:t>
            </a:r>
          </a:p>
          <a:p>
            <a:r>
              <a:rPr lang="en-GB" sz="1015"/>
              <a:t>System Design and the specification of subsystems is an integral part of the Engineering Lifecycle and the Designing Systems and Specifying Subsystems process should be used to:</a:t>
            </a:r>
          </a:p>
          <a:p>
            <a:pPr marL="211021" indent="-211021">
              <a:buFont typeface="+mj-lt"/>
              <a:buAutoNum type="arabicPeriod"/>
            </a:pPr>
            <a:r>
              <a:rPr lang="en-GB" sz="1015"/>
              <a:t>Produce a design of the Product, based on the chosen candidate solution.</a:t>
            </a:r>
          </a:p>
          <a:p>
            <a:pPr marL="211021" indent="-211021">
              <a:buFont typeface="+mj-lt"/>
              <a:buAutoNum type="arabicPeriod"/>
            </a:pPr>
            <a:r>
              <a:rPr lang="en-GB" sz="1015"/>
              <a:t>Establish a design baseline for the Product.</a:t>
            </a:r>
          </a:p>
          <a:p>
            <a:pPr marL="211021" indent="-211021">
              <a:buFont typeface="+mj-lt"/>
              <a:buAutoNum type="arabicPeriod"/>
            </a:pPr>
            <a:r>
              <a:rPr lang="en-GB" sz="1015"/>
              <a:t>Identify the Sub-Products that constitute the design.</a:t>
            </a:r>
          </a:p>
          <a:p>
            <a:pPr marL="211021" indent="-211021">
              <a:buFont typeface="+mj-lt"/>
              <a:buAutoNum type="arabicPeriod"/>
            </a:pPr>
            <a:r>
              <a:rPr lang="en-GB" sz="1015"/>
              <a:t>Decompose and allocate all of the requirements to one or more Sub-Products.</a:t>
            </a:r>
          </a:p>
          <a:p>
            <a:pPr marL="211021" indent="-211021">
              <a:buFont typeface="+mj-lt"/>
              <a:buAutoNum type="arabicPeriod"/>
            </a:pPr>
            <a:r>
              <a:rPr lang="en-GB" sz="1015"/>
              <a:t>Specify the associated integration, test, qualification and acceptance procedures.</a:t>
            </a:r>
          </a:p>
        </p:txBody>
      </p:sp>
      <p:sp>
        <p:nvSpPr>
          <p:cNvPr id="8201" name="Text Box 45"/>
          <p:cNvSpPr txBox="1">
            <a:spLocks noChangeArrowheads="1"/>
          </p:cNvSpPr>
          <p:nvPr/>
        </p:nvSpPr>
        <p:spPr bwMode="auto">
          <a:xfrm>
            <a:off x="1617330" y="5235618"/>
            <a:ext cx="4333026" cy="603563"/>
          </a:xfrm>
          <a:prstGeom prst="rect">
            <a:avLst/>
          </a:prstGeom>
          <a:solidFill>
            <a:srgbClr val="99CCFF"/>
          </a:solidFill>
          <a:ln w="9525">
            <a:solidFill>
              <a:schemeClr val="tx1"/>
            </a:solidFill>
            <a:miter lim="800000"/>
            <a:headEnd/>
            <a:tailEnd/>
          </a:ln>
        </p:spPr>
        <p:txBody>
          <a:bodyPr wrap="square">
            <a:spAutoFit/>
          </a:bodyPr>
          <a:lstStyle>
            <a:lvl1pPr defTabSz="762000" eaLnBrk="0" hangingPunct="0">
              <a:defRPr sz="2400">
                <a:solidFill>
                  <a:schemeClr val="tx1"/>
                </a:solidFill>
                <a:latin typeface="Arial" charset="0"/>
                <a:ea typeface="ＭＳ Ｐゴシック" charset="0"/>
                <a:cs typeface="ＭＳ Ｐゴシック" charset="0"/>
              </a:defRPr>
            </a:lvl1pPr>
            <a:lvl2pPr marL="742950" indent="-285750" defTabSz="762000" eaLnBrk="0" hangingPunct="0">
              <a:defRPr sz="2400">
                <a:solidFill>
                  <a:schemeClr val="tx1"/>
                </a:solidFill>
                <a:latin typeface="Arial" charset="0"/>
                <a:ea typeface="ＭＳ Ｐゴシック" charset="0"/>
              </a:defRPr>
            </a:lvl2pPr>
            <a:lvl3pPr marL="1143000" indent="-228600" defTabSz="762000" eaLnBrk="0" hangingPunct="0">
              <a:defRPr sz="2400">
                <a:solidFill>
                  <a:schemeClr val="tx1"/>
                </a:solidFill>
                <a:latin typeface="Arial" charset="0"/>
                <a:ea typeface="ＭＳ Ｐゴシック" charset="0"/>
              </a:defRPr>
            </a:lvl3pPr>
            <a:lvl4pPr marL="1600200" indent="-228600" defTabSz="762000" eaLnBrk="0" hangingPunct="0">
              <a:defRPr sz="2400">
                <a:solidFill>
                  <a:schemeClr val="tx1"/>
                </a:solidFill>
                <a:latin typeface="Arial" charset="0"/>
                <a:ea typeface="ＭＳ Ｐゴシック" charset="0"/>
              </a:defRPr>
            </a:lvl4pPr>
            <a:lvl5pPr marL="2057400" indent="-228600" defTabSz="762000" eaLnBrk="0" hangingPunct="0">
              <a:defRPr sz="2400">
                <a:solidFill>
                  <a:schemeClr val="tx1"/>
                </a:solidFill>
                <a:latin typeface="Arial" charset="0"/>
                <a:ea typeface="ＭＳ Ｐゴシック" charset="0"/>
              </a:defRPr>
            </a:lvl5pPr>
            <a:lvl6pPr marL="2514600" indent="-228600" defTabSz="762000"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762000"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762000"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7620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b="1"/>
              <a:t>Verification</a:t>
            </a:r>
            <a:endParaRPr lang="en-GB" sz="1292"/>
          </a:p>
          <a:p>
            <a:r>
              <a:rPr lang="en-GB" sz="1015"/>
              <a:t>The performance of this process should be verified with Design Review and quality audits.</a:t>
            </a:r>
          </a:p>
        </p:txBody>
      </p:sp>
      <p:sp>
        <p:nvSpPr>
          <p:cNvPr id="2" name="Title 1"/>
          <p:cNvSpPr>
            <a:spLocks noGrp="1"/>
          </p:cNvSpPr>
          <p:nvPr>
            <p:ph type="title"/>
          </p:nvPr>
        </p:nvSpPr>
        <p:spPr/>
        <p:txBody>
          <a:bodyPr/>
          <a:lstStyle/>
          <a:p>
            <a:r>
              <a:rPr lang="en-GB" sz="2585"/>
              <a:t>Designing System and Specifying Subsystems (D)</a:t>
            </a:r>
            <a:endParaRPr lang="en-US"/>
          </a:p>
        </p:txBody>
      </p:sp>
      <p:sp>
        <p:nvSpPr>
          <p:cNvPr id="4" name="TextBox 3"/>
          <p:cNvSpPr txBox="1"/>
          <p:nvPr/>
        </p:nvSpPr>
        <p:spPr>
          <a:xfrm>
            <a:off x="1550458" y="5884489"/>
            <a:ext cx="2238553" cy="262829"/>
          </a:xfrm>
          <a:prstGeom prst="rect">
            <a:avLst/>
          </a:prstGeom>
          <a:noFill/>
        </p:spPr>
        <p:txBody>
          <a:bodyPr wrap="square" rtlCol="0">
            <a:spAutoFit/>
          </a:bodyPr>
          <a:lstStyle/>
          <a:p>
            <a:r>
              <a:rPr lang="en-US" sz="1108">
                <a:solidFill>
                  <a:srgbClr val="000000"/>
                </a:solidFill>
                <a:cs typeface="Arial"/>
              </a:rPr>
              <a:t>Extracted from LM0502-04</a:t>
            </a:r>
          </a:p>
        </p:txBody>
      </p:sp>
      <p:pic>
        <p:nvPicPr>
          <p:cNvPr id="8" name="Picture 7"/>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40271" y="1548742"/>
            <a:ext cx="4396446" cy="4543553"/>
          </a:xfrm>
          <a:prstGeom prst="rect">
            <a:avLst/>
          </a:prstGeom>
          <a:noFill/>
          <a:ln>
            <a:noFill/>
          </a:ln>
        </p:spPr>
      </p:pic>
    </p:spTree>
    <p:extLst>
      <p:ext uri="{BB962C8B-B14F-4D97-AF65-F5344CB8AC3E}">
        <p14:creationId xmlns:p14="http://schemas.microsoft.com/office/powerpoint/2010/main" val="23930352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u="sng"/>
              <a:t>Customer</a:t>
            </a:r>
          </a:p>
          <a:p>
            <a:pPr eaLnBrk="0" hangingPunct="0"/>
            <a:r>
              <a:rPr lang="en-GB" sz="1292" b="1" u="sng"/>
              <a:t>Needs and Expectations</a:t>
            </a:r>
          </a:p>
        </p:txBody>
      </p:sp>
      <p:sp>
        <p:nvSpPr>
          <p:cNvPr id="29" name="Flowchart: Document 28"/>
          <p:cNvSpPr/>
          <p:nvPr/>
        </p:nvSpPr>
        <p:spPr bwMode="auto">
          <a:xfrm>
            <a:off x="7011925" y="2620876"/>
            <a:ext cx="1224297" cy="1625629"/>
          </a:xfrm>
          <a:prstGeom prst="flowChartDocumen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a:solidFill>
                  <a:srgbClr val="000000"/>
                </a:solidFill>
              </a:rPr>
              <a:t>User </a:t>
            </a:r>
          </a:p>
          <a:p>
            <a:pPr>
              <a:defRPr/>
            </a:pPr>
            <a:r>
              <a:rPr lang="en-GB" sz="120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r>
              <a:rPr lang="en-GB" sz="1200">
                <a:solidFill>
                  <a:srgbClr val="000000"/>
                </a:solidFill>
              </a:rPr>
              <a:t>Subsystem</a:t>
            </a:r>
          </a:p>
          <a:p>
            <a:r>
              <a:rPr lang="en-GB" sz="120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r>
              <a:rPr lang="en-GB" sz="120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a:solidFill>
                  <a:schemeClr val="bg1"/>
                </a:solidFill>
              </a:rPr>
              <a:t>Design System</a:t>
            </a:r>
          </a:p>
        </p:txBody>
      </p:sp>
      <p:sp>
        <p:nvSpPr>
          <p:cNvPr id="22580" name="Title 33"/>
          <p:cNvSpPr>
            <a:spLocks noGrp="1"/>
          </p:cNvSpPr>
          <p:nvPr>
            <p:ph type="title"/>
          </p:nvPr>
        </p:nvSpPr>
        <p:spPr>
          <a:xfrm>
            <a:off x="-76571" y="2856"/>
            <a:ext cx="10629492" cy="663539"/>
          </a:xfrm>
        </p:spPr>
        <p:txBody>
          <a:bodyPr/>
          <a:lstStyle/>
          <a:p>
            <a:r>
              <a:rPr lang="en-GB" sz="280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r>
              <a:rPr lang="en-GB" sz="120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r>
              <a:rPr lang="en-GB" sz="1200">
                <a:solidFill>
                  <a:srgbClr val="000000"/>
                </a:solidFill>
              </a:rPr>
              <a:t>System</a:t>
            </a:r>
          </a:p>
          <a:p>
            <a:r>
              <a:rPr lang="en-GB" sz="1200">
                <a:solidFill>
                  <a:srgbClr val="000000"/>
                </a:solidFill>
              </a:rPr>
              <a:t>Design</a:t>
            </a:r>
          </a:p>
          <a:p>
            <a:r>
              <a:rPr lang="en-GB" sz="1200">
                <a:solidFill>
                  <a:srgbClr val="000000"/>
                </a:solidFill>
              </a:rPr>
              <a:t>Definition</a:t>
            </a:r>
          </a:p>
        </p:txBody>
      </p:sp>
      <p:pic>
        <p:nvPicPr>
          <p:cNvPr id="3" name="Picture 2">
            <a:extLst>
              <a:ext uri="{FF2B5EF4-FFF2-40B4-BE49-F238E27FC236}">
                <a16:creationId xmlns:a16="http://schemas.microsoft.com/office/drawing/2014/main" id="{93246275-C266-F444-83C3-80FED0432166}"/>
              </a:ext>
            </a:extLst>
          </p:cNvPr>
          <p:cNvPicPr>
            <a:picLocks noChangeAspect="1"/>
          </p:cNvPicPr>
          <p:nvPr/>
        </p:nvPicPr>
        <p:blipFill>
          <a:blip r:embed="rId3"/>
          <a:stretch>
            <a:fillRect/>
          </a:stretch>
        </p:blipFill>
        <p:spPr>
          <a:xfrm>
            <a:off x="2405114" y="1945700"/>
            <a:ext cx="4737100" cy="3810000"/>
          </a:xfrm>
          <a:prstGeom prst="rect">
            <a:avLst/>
          </a:prstGeom>
        </p:spPr>
      </p:pic>
    </p:spTree>
    <p:extLst>
      <p:ext uri="{BB962C8B-B14F-4D97-AF65-F5344CB8AC3E}">
        <p14:creationId xmlns:p14="http://schemas.microsoft.com/office/powerpoint/2010/main" val="2308360940"/>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Text Box 2"/>
          <p:cNvSpPr txBox="1">
            <a:spLocks noChangeArrowheads="1"/>
          </p:cNvSpPr>
          <p:nvPr/>
        </p:nvSpPr>
        <p:spPr bwMode="auto">
          <a:xfrm>
            <a:off x="1631535" y="1539078"/>
            <a:ext cx="3678297" cy="1232818"/>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lIns="91429" tIns="10799" rIns="91429" bIns="10799">
            <a:noAutofit/>
          </a:bodyPr>
          <a:lstStyle>
            <a:lvl1pPr marL="190500" indent="-19050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just" eaLnBrk="1" hangingPunct="1"/>
            <a:r>
              <a:rPr lang="en-GB" sz="1400" b="1"/>
              <a:t>Principles</a:t>
            </a:r>
          </a:p>
          <a:p>
            <a:pPr algn="just" eaLnBrk="1" hangingPunct="1"/>
            <a:endParaRPr lang="en-GB" sz="500" b="1"/>
          </a:p>
          <a:p>
            <a:pPr marL="7937" indent="-7937"/>
            <a:r>
              <a:rPr lang="en-GB" sz="1100"/>
              <a:t>Systems Analysis should be used to determine properties and behaviour of the system and sub systems within their operational environments during all phases of their lifecycles.</a:t>
            </a:r>
          </a:p>
        </p:txBody>
      </p:sp>
      <p:sp>
        <p:nvSpPr>
          <p:cNvPr id="8194" name="Text Box 3"/>
          <p:cNvSpPr txBox="1">
            <a:spLocks noChangeArrowheads="1"/>
          </p:cNvSpPr>
          <p:nvPr/>
        </p:nvSpPr>
        <p:spPr bwMode="auto">
          <a:xfrm>
            <a:off x="1624099" y="2998782"/>
            <a:ext cx="3697945" cy="1661993"/>
          </a:xfrm>
          <a:prstGeom prst="rect">
            <a:avLst/>
          </a:prstGeom>
          <a:solidFill>
            <a:srgbClr val="CC99FF"/>
          </a:solidFill>
          <a:ln w="9525">
            <a:solidFill>
              <a:schemeClr val="tx1"/>
            </a:solidFill>
            <a:miter lim="800000"/>
            <a:headEnd/>
            <a:tailEnd/>
          </a:ln>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00" b="1"/>
              <a:t>Objective</a:t>
            </a:r>
          </a:p>
          <a:p>
            <a:r>
              <a:rPr lang="en-GB" sz="1100"/>
              <a:t>The analysis of system properties is an integral part of the Engineering Lifecycle and the Performing System Analysis process should be used to:</a:t>
            </a:r>
          </a:p>
          <a:p>
            <a:r>
              <a:rPr lang="en-GB" sz="1100"/>
              <a:t> </a:t>
            </a:r>
          </a:p>
          <a:p>
            <a:pPr marL="228573" indent="-228573">
              <a:buFont typeface="+mj-lt"/>
              <a:buAutoNum type="arabicPeriod"/>
            </a:pPr>
            <a:r>
              <a:rPr lang="en-GB" sz="1100"/>
              <a:t>Determine the emergent properties of the design.</a:t>
            </a:r>
          </a:p>
          <a:p>
            <a:pPr marL="228573" indent="-228573">
              <a:buFont typeface="+mj-lt"/>
              <a:buAutoNum type="arabicPeriod"/>
            </a:pPr>
            <a:r>
              <a:rPr lang="en-GB" sz="1100"/>
              <a:t>Support trade-offs, optimisation, risk reduction and testing.</a:t>
            </a:r>
          </a:p>
          <a:p>
            <a:pPr marL="228573" indent="-228573">
              <a:buFont typeface="+mj-lt"/>
              <a:buAutoNum type="arabicPeriod"/>
            </a:pPr>
            <a:r>
              <a:rPr lang="en-GB" sz="1100"/>
              <a:t>Generate qualification and certification evidence.</a:t>
            </a:r>
          </a:p>
        </p:txBody>
      </p:sp>
      <p:sp>
        <p:nvSpPr>
          <p:cNvPr id="8201" name="Text Box 45"/>
          <p:cNvSpPr txBox="1">
            <a:spLocks noChangeArrowheads="1"/>
          </p:cNvSpPr>
          <p:nvPr/>
        </p:nvSpPr>
        <p:spPr bwMode="auto">
          <a:xfrm>
            <a:off x="1629543" y="4857037"/>
            <a:ext cx="3680287" cy="646331"/>
          </a:xfrm>
          <a:prstGeom prst="rect">
            <a:avLst/>
          </a:prstGeom>
          <a:solidFill>
            <a:srgbClr val="99CCFF"/>
          </a:solidFill>
          <a:ln w="9525">
            <a:solidFill>
              <a:schemeClr val="tx1"/>
            </a:solidFill>
            <a:miter lim="800000"/>
            <a:headEnd/>
            <a:tailEnd/>
          </a:ln>
        </p:spPr>
        <p:txBody>
          <a:bodyPr wrap="square" lIns="91429" tIns="45715" rIns="91429" bIns="45715">
            <a:spAutoFit/>
          </a:bodyPr>
          <a:lstStyle>
            <a:lvl1pPr defTabSz="762000" eaLnBrk="0" hangingPunct="0">
              <a:defRPr sz="2400">
                <a:solidFill>
                  <a:schemeClr val="tx1"/>
                </a:solidFill>
                <a:latin typeface="Arial" charset="0"/>
                <a:ea typeface="ＭＳ Ｐゴシック" charset="0"/>
                <a:cs typeface="ＭＳ Ｐゴシック" charset="0"/>
              </a:defRPr>
            </a:lvl1pPr>
            <a:lvl2pPr marL="742950" indent="-285750" defTabSz="762000" eaLnBrk="0" hangingPunct="0">
              <a:defRPr sz="2400">
                <a:solidFill>
                  <a:schemeClr val="tx1"/>
                </a:solidFill>
                <a:latin typeface="Arial" charset="0"/>
                <a:ea typeface="ＭＳ Ｐゴシック" charset="0"/>
              </a:defRPr>
            </a:lvl2pPr>
            <a:lvl3pPr marL="1143000" indent="-228600" defTabSz="762000" eaLnBrk="0" hangingPunct="0">
              <a:defRPr sz="2400">
                <a:solidFill>
                  <a:schemeClr val="tx1"/>
                </a:solidFill>
                <a:latin typeface="Arial" charset="0"/>
                <a:ea typeface="ＭＳ Ｐゴシック" charset="0"/>
              </a:defRPr>
            </a:lvl3pPr>
            <a:lvl4pPr marL="1600200" indent="-228600" defTabSz="762000" eaLnBrk="0" hangingPunct="0">
              <a:defRPr sz="2400">
                <a:solidFill>
                  <a:schemeClr val="tx1"/>
                </a:solidFill>
                <a:latin typeface="Arial" charset="0"/>
                <a:ea typeface="ＭＳ Ｐゴシック" charset="0"/>
              </a:defRPr>
            </a:lvl4pPr>
            <a:lvl5pPr marL="2057400" indent="-228600" defTabSz="762000" eaLnBrk="0" hangingPunct="0">
              <a:defRPr sz="2400">
                <a:solidFill>
                  <a:schemeClr val="tx1"/>
                </a:solidFill>
                <a:latin typeface="Arial" charset="0"/>
                <a:ea typeface="ＭＳ Ｐゴシック" charset="0"/>
              </a:defRPr>
            </a:lvl5pPr>
            <a:lvl6pPr marL="2514600" indent="-228600" defTabSz="762000"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762000"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762000"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762000" eaLnBrk="0" fontAlgn="base" hangingPunct="0">
              <a:spcBef>
                <a:spcPct val="0"/>
              </a:spcBef>
              <a:spcAft>
                <a:spcPct val="0"/>
              </a:spcAft>
              <a:defRPr sz="2400">
                <a:solidFill>
                  <a:schemeClr val="tx1"/>
                </a:solidFill>
                <a:latin typeface="Arial" charset="0"/>
                <a:ea typeface="ＭＳ Ｐゴシック" charset="0"/>
              </a:defRPr>
            </a:lvl9pPr>
          </a:lstStyle>
          <a:p>
            <a:r>
              <a:rPr lang="en-GB" sz="1400" b="1"/>
              <a:t>Verification</a:t>
            </a:r>
            <a:endParaRPr lang="en-GB" sz="1400"/>
          </a:p>
          <a:p>
            <a:r>
              <a:rPr lang="en-GB" sz="1100"/>
              <a:t>The performance of this process should be verified with Design Review and quality audits.</a:t>
            </a:r>
          </a:p>
        </p:txBody>
      </p:sp>
      <p:sp>
        <p:nvSpPr>
          <p:cNvPr id="2" name="Title 1"/>
          <p:cNvSpPr>
            <a:spLocks noGrp="1"/>
          </p:cNvSpPr>
          <p:nvPr>
            <p:ph type="title"/>
          </p:nvPr>
        </p:nvSpPr>
        <p:spPr>
          <a:xfrm>
            <a:off x="302379" y="184797"/>
            <a:ext cx="9706741" cy="498203"/>
          </a:xfrm>
        </p:spPr>
        <p:txBody>
          <a:bodyPr>
            <a:normAutofit fontScale="90000"/>
          </a:bodyPr>
          <a:lstStyle/>
          <a:p>
            <a:r>
              <a:rPr lang="en-GB"/>
              <a:t>Performing Systems Analysis (A)</a:t>
            </a:r>
            <a:endParaRPr lang="en-US"/>
          </a:p>
        </p:txBody>
      </p:sp>
      <p:sp>
        <p:nvSpPr>
          <p:cNvPr id="4" name="TextBox 3"/>
          <p:cNvSpPr txBox="1"/>
          <p:nvPr/>
        </p:nvSpPr>
        <p:spPr>
          <a:xfrm>
            <a:off x="1738197" y="5895803"/>
            <a:ext cx="2428620" cy="279197"/>
          </a:xfrm>
          <a:prstGeom prst="rect">
            <a:avLst/>
          </a:prstGeom>
          <a:noFill/>
        </p:spPr>
        <p:txBody>
          <a:bodyPr wrap="square" lIns="91429" tIns="45715" rIns="91429" bIns="45715" rtlCol="0">
            <a:spAutoFit/>
          </a:bodyPr>
          <a:lstStyle/>
          <a:p>
            <a:r>
              <a:rPr lang="en-US" sz="1200">
                <a:cs typeface="Arial"/>
              </a:rPr>
              <a:t>Extracted from LM0502-05</a:t>
            </a:r>
          </a:p>
        </p:txBody>
      </p:sp>
      <p:pic>
        <p:nvPicPr>
          <p:cNvPr id="9" name="Picture 8"/>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54078" y="1294669"/>
            <a:ext cx="5019277" cy="4945151"/>
          </a:xfrm>
          <a:prstGeom prst="rect">
            <a:avLst/>
          </a:prstGeom>
          <a:noFill/>
          <a:ln>
            <a:noFill/>
          </a:ln>
        </p:spPr>
      </p:pic>
    </p:spTree>
    <p:extLst>
      <p:ext uri="{BB962C8B-B14F-4D97-AF65-F5344CB8AC3E}">
        <p14:creationId xmlns:p14="http://schemas.microsoft.com/office/powerpoint/2010/main" val="1944373728"/>
      </p:ext>
    </p:extLst>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7964" y="72564"/>
            <a:ext cx="11010600" cy="664797"/>
          </a:xfrm>
        </p:spPr>
        <p:txBody>
          <a:bodyPr/>
          <a:lstStyle/>
          <a:p>
            <a:r>
              <a:rPr lang="en-US"/>
              <a:t>System Design and Optimisation</a:t>
            </a:r>
          </a:p>
        </p:txBody>
      </p:sp>
      <p:sp>
        <p:nvSpPr>
          <p:cNvPr id="6" name="Content Placeholder 5"/>
          <p:cNvSpPr>
            <a:spLocks noGrp="1"/>
          </p:cNvSpPr>
          <p:nvPr>
            <p:ph type="body" sz="quarter" idx="16"/>
          </p:nvPr>
        </p:nvSpPr>
        <p:spPr>
          <a:xfrm>
            <a:off x="6319200" y="1496767"/>
            <a:ext cx="5267400" cy="4359060"/>
          </a:xfrm>
        </p:spPr>
        <p:txBody>
          <a:bodyPr/>
          <a:lstStyle/>
          <a:p>
            <a:r>
              <a:rPr lang="en-GB" sz="2000">
                <a:latin typeface="Arial" charset="0"/>
              </a:rPr>
              <a:t>For example if </a:t>
            </a:r>
            <a:r>
              <a:rPr lang="en-GB">
                <a:latin typeface="Arial" charset="0"/>
              </a:rPr>
              <a:t>fin stabilization is selected </a:t>
            </a:r>
            <a:endParaRPr lang="en-GB" sz="2000">
              <a:latin typeface="Arial" charset="0"/>
            </a:endParaRPr>
          </a:p>
          <a:p>
            <a:endParaRPr lang="en-GB">
              <a:latin typeface="Arial" charset="0"/>
            </a:endParaRPr>
          </a:p>
          <a:p>
            <a:pPr marL="0" indent="0">
              <a:buNone/>
            </a:pPr>
            <a:endParaRPr lang="en-GB" sz="2400">
              <a:latin typeface="Arial" charset="0"/>
            </a:endParaRPr>
          </a:p>
          <a:p>
            <a:pPr marL="0" indent="0">
              <a:buNone/>
            </a:pPr>
            <a:endParaRPr lang="en-GB" sz="2400">
              <a:latin typeface="Arial" charset="0"/>
            </a:endParaRPr>
          </a:p>
          <a:p>
            <a:r>
              <a:rPr lang="en-GB" sz="2000">
                <a:latin typeface="Arial" charset="0"/>
              </a:rPr>
              <a:t>The terminal performance will depend upon the design parameters</a:t>
            </a:r>
          </a:p>
          <a:p>
            <a:pPr lvl="1"/>
            <a:r>
              <a:rPr lang="en-GB" sz="1600">
                <a:latin typeface="Arial" charset="0"/>
              </a:rPr>
              <a:t>Number of Fins</a:t>
            </a:r>
          </a:p>
          <a:p>
            <a:pPr lvl="1"/>
            <a:r>
              <a:rPr lang="en-GB" sz="1600">
                <a:latin typeface="Arial" charset="0"/>
              </a:rPr>
              <a:t>Fin configuration</a:t>
            </a:r>
          </a:p>
          <a:p>
            <a:pPr lvl="2"/>
            <a:r>
              <a:rPr lang="en-GB" sz="1400">
                <a:latin typeface="Arial" charset="0"/>
              </a:rPr>
              <a:t>Leading edge angle</a:t>
            </a:r>
          </a:p>
          <a:p>
            <a:pPr lvl="2"/>
            <a:r>
              <a:rPr lang="en-GB" sz="1400">
                <a:latin typeface="Arial" charset="0"/>
              </a:rPr>
              <a:t>Fin area</a:t>
            </a:r>
          </a:p>
          <a:p>
            <a:pPr lvl="2"/>
            <a:r>
              <a:rPr lang="en-GB" sz="1400">
                <a:latin typeface="Arial" charset="0"/>
              </a:rPr>
              <a:t>Fin aspect ratio</a:t>
            </a:r>
          </a:p>
          <a:p>
            <a:pPr lvl="2"/>
            <a:r>
              <a:rPr lang="en-GB" sz="1400">
                <a:latin typeface="Arial" charset="0"/>
              </a:rPr>
              <a:t>Fin thickness</a:t>
            </a:r>
          </a:p>
          <a:p>
            <a:pPr lvl="2"/>
            <a:r>
              <a:rPr lang="en-GB" sz="1400">
                <a:latin typeface="Arial" charset="0"/>
              </a:rPr>
              <a:t>etc.</a:t>
            </a:r>
          </a:p>
          <a:p>
            <a:pPr lvl="1"/>
            <a:r>
              <a:rPr lang="en-GB" sz="1600">
                <a:latin typeface="Arial" charset="0"/>
              </a:rPr>
              <a:t>Fin Material</a:t>
            </a:r>
          </a:p>
          <a:p>
            <a:pPr lvl="1"/>
            <a:r>
              <a:rPr lang="en-GB" sz="1600">
                <a:latin typeface="Arial" charset="0"/>
              </a:rPr>
              <a:t>etc.</a:t>
            </a:r>
          </a:p>
          <a:p>
            <a:endParaRPr lang="en-US"/>
          </a:p>
        </p:txBody>
      </p:sp>
      <p:sp>
        <p:nvSpPr>
          <p:cNvPr id="5" name="Content Placeholder 4"/>
          <p:cNvSpPr>
            <a:spLocks noGrp="1"/>
          </p:cNvSpPr>
          <p:nvPr>
            <p:ph type="body" sz="quarter" idx="17"/>
          </p:nvPr>
        </p:nvSpPr>
        <p:spPr>
          <a:xfrm>
            <a:off x="837744" y="1496767"/>
            <a:ext cx="4038376" cy="4757550"/>
          </a:xfrm>
        </p:spPr>
        <p:txBody>
          <a:bodyPr>
            <a:normAutofit/>
          </a:bodyPr>
          <a:lstStyle/>
          <a:p>
            <a:r>
              <a:rPr lang="en-GB"/>
              <a:t>The performance of a system will be influenced by a number of system design parameters – the variables that the designer selects to achieve the desired level of performance</a:t>
            </a:r>
          </a:p>
          <a:p>
            <a:pPr marL="0" indent="0">
              <a:buNone/>
            </a:pPr>
            <a:endParaRPr lang="en-GB"/>
          </a:p>
          <a:p>
            <a:r>
              <a:rPr lang="en-GB"/>
              <a:t>The challenge for the system designer is to find the best target or nominal values for the system design parameters in order to meet or, better still, exceed the requirements.</a:t>
            </a:r>
          </a:p>
          <a:p>
            <a:endParaRPr lang="en-US"/>
          </a:p>
        </p:txBody>
      </p:sp>
      <p:pic>
        <p:nvPicPr>
          <p:cNvPr id="35" name="Picture 34">
            <a:extLst>
              <a:ext uri="{FF2B5EF4-FFF2-40B4-BE49-F238E27FC236}">
                <a16:creationId xmlns:a16="http://schemas.microsoft.com/office/drawing/2014/main" id="{95A67DCD-E2A7-E54F-B922-D501DC3E3CA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1573" t="38918" r="21685" b="48372"/>
          <a:stretch/>
        </p:blipFill>
        <p:spPr>
          <a:xfrm>
            <a:off x="6445135" y="2025121"/>
            <a:ext cx="4235784" cy="671015"/>
          </a:xfrm>
          <a:prstGeom prst="rect">
            <a:avLst/>
          </a:prstGeom>
        </p:spPr>
      </p:pic>
    </p:spTree>
    <p:extLst>
      <p:ext uri="{BB962C8B-B14F-4D97-AF65-F5344CB8AC3E}">
        <p14:creationId xmlns:p14="http://schemas.microsoft.com/office/powerpoint/2010/main" val="42927242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86F3-EB7C-374C-B072-2E0708986189}"/>
              </a:ext>
            </a:extLst>
          </p:cNvPr>
          <p:cNvSpPr>
            <a:spLocks noGrp="1"/>
          </p:cNvSpPr>
          <p:nvPr>
            <p:ph type="title"/>
          </p:nvPr>
        </p:nvSpPr>
        <p:spPr>
          <a:xfrm>
            <a:off x="0" y="420932"/>
            <a:ext cx="10716733" cy="564370"/>
          </a:xfrm>
        </p:spPr>
        <p:txBody>
          <a:bodyPr>
            <a:normAutofit fontScale="90000"/>
          </a:bodyPr>
          <a:lstStyle/>
          <a:p>
            <a:r>
              <a:rPr lang="en-US"/>
              <a:t>Creating Candidate Solution Concepts for the Subsystem/Component</a:t>
            </a:r>
          </a:p>
        </p:txBody>
      </p:sp>
      <p:pic>
        <p:nvPicPr>
          <p:cNvPr id="5" name="Picture 4">
            <a:extLst>
              <a:ext uri="{FF2B5EF4-FFF2-40B4-BE49-F238E27FC236}">
                <a16:creationId xmlns:a16="http://schemas.microsoft.com/office/drawing/2014/main" id="{C511850F-0C25-1A45-8434-4A983DD273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3041235" y="265035"/>
            <a:ext cx="5121143" cy="7358366"/>
          </a:xfrm>
          <a:prstGeom prst="rect">
            <a:avLst/>
          </a:prstGeom>
        </p:spPr>
      </p:pic>
    </p:spTree>
    <p:extLst>
      <p:ext uri="{BB962C8B-B14F-4D97-AF65-F5344CB8AC3E}">
        <p14:creationId xmlns:p14="http://schemas.microsoft.com/office/powerpoint/2010/main" val="1576587623"/>
      </p:ext>
    </p:extLst>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2A9EB0-5C62-3FCF-32EF-87E999EC0083}"/>
            </a:ext>
          </a:extLst>
        </p:cNvPr>
        <p:cNvGrpSpPr/>
        <p:nvPr/>
      </p:nvGrpSpPr>
      <p:grpSpPr>
        <a:xfrm>
          <a:off x="0" y="0"/>
          <a:ext cx="0" cy="0"/>
          <a:chOff x="0" y="0"/>
          <a:chExt cx="0" cy="0"/>
        </a:xfrm>
      </p:grpSpPr>
      <p:sp>
        <p:nvSpPr>
          <p:cNvPr id="117762" name="Rectangle 2">
            <a:extLst>
              <a:ext uri="{FF2B5EF4-FFF2-40B4-BE49-F238E27FC236}">
                <a16:creationId xmlns:a16="http://schemas.microsoft.com/office/drawing/2014/main" id="{3744FAB4-8D26-3EE1-3818-5B784377DE4D}"/>
              </a:ext>
            </a:extLst>
          </p:cNvPr>
          <p:cNvSpPr>
            <a:spLocks noGrp="1" noChangeArrowheads="1"/>
          </p:cNvSpPr>
          <p:nvPr>
            <p:ph type="title"/>
          </p:nvPr>
        </p:nvSpPr>
        <p:spPr>
          <a:xfrm>
            <a:off x="263242" y="306228"/>
            <a:ext cx="11010600" cy="664797"/>
          </a:xfrm>
        </p:spPr>
        <p:txBody>
          <a:bodyPr/>
          <a:lstStyle/>
          <a:p>
            <a:pPr defTabSz="761909" eaLnBrk="1" hangingPunct="1"/>
            <a:r>
              <a:rPr lang="en-GB" sz="3200" dirty="0">
                <a:latin typeface="Arial" charset="0"/>
              </a:rPr>
              <a:t>Exercise: Function Means Table for Component</a:t>
            </a:r>
          </a:p>
        </p:txBody>
      </p:sp>
      <p:sp>
        <p:nvSpPr>
          <p:cNvPr id="117763" name="Rectangle 3">
            <a:extLst>
              <a:ext uri="{FF2B5EF4-FFF2-40B4-BE49-F238E27FC236}">
                <a16:creationId xmlns:a16="http://schemas.microsoft.com/office/drawing/2014/main" id="{AA2C34EF-A861-36D1-2E30-EB282E823EA6}"/>
              </a:ext>
            </a:extLst>
          </p:cNvPr>
          <p:cNvSpPr>
            <a:spLocks noGrp="1" noChangeArrowheads="1"/>
          </p:cNvSpPr>
          <p:nvPr>
            <p:ph type="body" sz="quarter" idx="16"/>
          </p:nvPr>
        </p:nvSpPr>
        <p:spPr/>
        <p:txBody>
          <a:bodyPr/>
          <a:lstStyle/>
          <a:p>
            <a:pPr defTabSz="761909" eaLnBrk="1" hangingPunct="1">
              <a:buNone/>
            </a:pPr>
            <a:r>
              <a:rPr lang="en-GB" sz="2400" b="1" dirty="0">
                <a:latin typeface="Arial" charset="0"/>
              </a:rPr>
              <a:t>In Small teams</a:t>
            </a:r>
          </a:p>
          <a:p>
            <a:pPr defTabSz="761909" eaLnBrk="1" hangingPunct="1">
              <a:buNone/>
            </a:pPr>
            <a:endParaRPr lang="en-GB" b="1" dirty="0">
              <a:latin typeface="Arial" charset="0"/>
            </a:endParaRPr>
          </a:p>
          <a:p>
            <a:pPr defTabSz="761909" eaLnBrk="1" hangingPunct="1"/>
            <a:r>
              <a:rPr lang="en-GB" sz="2000" dirty="0">
                <a:latin typeface="Arial" charset="0"/>
              </a:rPr>
              <a:t>Consider your Munition</a:t>
            </a:r>
            <a:r>
              <a:rPr lang="en-GB" dirty="0">
                <a:latin typeface="Arial" charset="0"/>
              </a:rPr>
              <a:t> </a:t>
            </a:r>
            <a:r>
              <a:rPr lang="en-GB" sz="2000" dirty="0">
                <a:latin typeface="Arial" charset="0"/>
              </a:rPr>
              <a:t> Concept </a:t>
            </a:r>
          </a:p>
          <a:p>
            <a:pPr defTabSz="761909" eaLnBrk="1" hangingPunct="1"/>
            <a:r>
              <a:rPr lang="en-GB" sz="2000" dirty="0">
                <a:latin typeface="Arial" charset="0"/>
              </a:rPr>
              <a:t>Construct a function means table for the component in question</a:t>
            </a:r>
          </a:p>
          <a:p>
            <a:pPr defTabSz="761909" eaLnBrk="1" hangingPunct="1"/>
            <a:endParaRPr lang="en-GB" dirty="0">
              <a:latin typeface="Arial" charset="0"/>
            </a:endParaRPr>
          </a:p>
          <a:p>
            <a:pPr defTabSz="761909" eaLnBrk="1" hangingPunct="1"/>
            <a:endParaRPr lang="en-GB" sz="1600" dirty="0">
              <a:latin typeface="Arial" charset="0"/>
            </a:endParaRPr>
          </a:p>
          <a:p>
            <a:pPr defTabSz="761909" eaLnBrk="1" hangingPunct="1">
              <a:buNone/>
            </a:pPr>
            <a:r>
              <a:rPr lang="en-GB" sz="2400" b="1" dirty="0">
                <a:latin typeface="Arial" charset="0"/>
              </a:rPr>
              <a:t>Time: 40 Minutes</a:t>
            </a:r>
          </a:p>
          <a:p>
            <a:pPr lvl="1" defTabSz="761909" eaLnBrk="1" hangingPunct="1"/>
            <a:endParaRPr lang="en-GB" dirty="0">
              <a:latin typeface="Arial" charset="0"/>
            </a:endParaRPr>
          </a:p>
          <a:p>
            <a:pPr defTabSz="761909" eaLnBrk="1" hangingPunct="1"/>
            <a:endParaRPr lang="en-GB" sz="1600" dirty="0">
              <a:latin typeface="Arial" charset="0"/>
            </a:endParaRPr>
          </a:p>
          <a:p>
            <a:pPr defTabSz="761909" eaLnBrk="1" hangingPunct="1"/>
            <a:endParaRPr lang="en-GB" sz="1600" dirty="0">
              <a:latin typeface="Arial" charset="0"/>
            </a:endParaRPr>
          </a:p>
        </p:txBody>
      </p:sp>
      <p:pic>
        <p:nvPicPr>
          <p:cNvPr id="34" name="Picture 33">
            <a:extLst>
              <a:ext uri="{FF2B5EF4-FFF2-40B4-BE49-F238E27FC236}">
                <a16:creationId xmlns:a16="http://schemas.microsoft.com/office/drawing/2014/main" id="{FC769120-21E0-4B53-0FFD-D791AFD079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0304" y="1838026"/>
            <a:ext cx="4588238" cy="3450070"/>
          </a:xfrm>
          <a:prstGeom prst="rect">
            <a:avLst/>
          </a:prstGeom>
        </p:spPr>
      </p:pic>
    </p:spTree>
    <p:extLst>
      <p:ext uri="{BB962C8B-B14F-4D97-AF65-F5344CB8AC3E}">
        <p14:creationId xmlns:p14="http://schemas.microsoft.com/office/powerpoint/2010/main" val="6631822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CD26E-5275-E240-9FFF-1F19AFE9039A}"/>
              </a:ext>
            </a:extLst>
          </p:cNvPr>
          <p:cNvSpPr>
            <a:spLocks noGrp="1"/>
          </p:cNvSpPr>
          <p:nvPr>
            <p:ph type="title"/>
          </p:nvPr>
        </p:nvSpPr>
        <p:spPr>
          <a:xfrm>
            <a:off x="360842" y="228921"/>
            <a:ext cx="6489700" cy="378312"/>
          </a:xfrm>
        </p:spPr>
        <p:txBody>
          <a:bodyPr>
            <a:normAutofit fontScale="90000"/>
          </a:bodyPr>
          <a:lstStyle/>
          <a:p>
            <a:r>
              <a:rPr lang="en-US"/>
              <a:t>Pugh to Select</a:t>
            </a:r>
          </a:p>
        </p:txBody>
      </p:sp>
      <p:pic>
        <p:nvPicPr>
          <p:cNvPr id="5" name="Picture 4">
            <a:extLst>
              <a:ext uri="{FF2B5EF4-FFF2-40B4-BE49-F238E27FC236}">
                <a16:creationId xmlns:a16="http://schemas.microsoft.com/office/drawing/2014/main" id="{D4924126-D866-A04A-9AAD-4AACB59C47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24566" y="1197783"/>
            <a:ext cx="3733800" cy="5346700"/>
          </a:xfrm>
          <a:prstGeom prst="rect">
            <a:avLst/>
          </a:prstGeom>
        </p:spPr>
      </p:pic>
    </p:spTree>
    <p:extLst>
      <p:ext uri="{BB962C8B-B14F-4D97-AF65-F5344CB8AC3E}">
        <p14:creationId xmlns:p14="http://schemas.microsoft.com/office/powerpoint/2010/main" val="583296495"/>
      </p:ext>
    </p:extLst>
  </p:cSld>
  <p:clrMapOvr>
    <a:masterClrMapping/>
  </p:clrMapOvr>
  <p:transition>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F4078-A216-A541-22F7-F7D60A77C0DC}"/>
            </a:ext>
          </a:extLst>
        </p:cNvPr>
        <p:cNvGrpSpPr/>
        <p:nvPr/>
      </p:nvGrpSpPr>
      <p:grpSpPr>
        <a:xfrm>
          <a:off x="0" y="0"/>
          <a:ext cx="0" cy="0"/>
          <a:chOff x="0" y="0"/>
          <a:chExt cx="0" cy="0"/>
        </a:xfrm>
      </p:grpSpPr>
      <p:sp>
        <p:nvSpPr>
          <p:cNvPr id="117762" name="Rectangle 2">
            <a:extLst>
              <a:ext uri="{FF2B5EF4-FFF2-40B4-BE49-F238E27FC236}">
                <a16:creationId xmlns:a16="http://schemas.microsoft.com/office/drawing/2014/main" id="{FBF89802-F852-ADA7-4FDE-A178C920A8A3}"/>
              </a:ext>
            </a:extLst>
          </p:cNvPr>
          <p:cNvSpPr>
            <a:spLocks noGrp="1" noChangeArrowheads="1"/>
          </p:cNvSpPr>
          <p:nvPr>
            <p:ph type="title"/>
          </p:nvPr>
        </p:nvSpPr>
        <p:spPr>
          <a:xfrm>
            <a:off x="263242" y="306228"/>
            <a:ext cx="11010600" cy="664797"/>
          </a:xfrm>
        </p:spPr>
        <p:txBody>
          <a:bodyPr/>
          <a:lstStyle/>
          <a:p>
            <a:pPr defTabSz="761909" eaLnBrk="1" hangingPunct="1"/>
            <a:r>
              <a:rPr lang="en-GB" sz="3200" dirty="0">
                <a:latin typeface="Arial" charset="0"/>
              </a:rPr>
              <a:t>Exercise: Pugh Diagram for the Component</a:t>
            </a:r>
          </a:p>
        </p:txBody>
      </p:sp>
      <p:sp>
        <p:nvSpPr>
          <p:cNvPr id="117763" name="Rectangle 3">
            <a:extLst>
              <a:ext uri="{FF2B5EF4-FFF2-40B4-BE49-F238E27FC236}">
                <a16:creationId xmlns:a16="http://schemas.microsoft.com/office/drawing/2014/main" id="{02979345-3AFB-92F6-114C-E871BCC5B8DF}"/>
              </a:ext>
            </a:extLst>
          </p:cNvPr>
          <p:cNvSpPr>
            <a:spLocks noGrp="1" noChangeArrowheads="1"/>
          </p:cNvSpPr>
          <p:nvPr>
            <p:ph type="body" sz="quarter" idx="16"/>
          </p:nvPr>
        </p:nvSpPr>
        <p:spPr/>
        <p:txBody>
          <a:bodyPr/>
          <a:lstStyle/>
          <a:p>
            <a:pPr defTabSz="761909" eaLnBrk="1" hangingPunct="1">
              <a:buNone/>
            </a:pPr>
            <a:r>
              <a:rPr lang="en-GB" sz="2400" b="1">
                <a:latin typeface="Arial" charset="0"/>
              </a:rPr>
              <a:t>In Small teams</a:t>
            </a:r>
          </a:p>
          <a:p>
            <a:pPr defTabSz="761909" eaLnBrk="1" hangingPunct="1">
              <a:buNone/>
            </a:pPr>
            <a:endParaRPr lang="en-GB" b="1">
              <a:latin typeface="Arial" charset="0"/>
            </a:endParaRPr>
          </a:p>
          <a:p>
            <a:pPr defTabSz="761909" eaLnBrk="1" hangingPunct="1"/>
            <a:r>
              <a:rPr lang="en-GB" sz="2000">
                <a:latin typeface="Arial" charset="0"/>
              </a:rPr>
              <a:t>Consider your Munition</a:t>
            </a:r>
            <a:r>
              <a:rPr lang="en-GB">
                <a:latin typeface="Arial" charset="0"/>
              </a:rPr>
              <a:t> </a:t>
            </a:r>
            <a:r>
              <a:rPr lang="en-GB" sz="2000">
                <a:latin typeface="Arial" charset="0"/>
              </a:rPr>
              <a:t> Concept </a:t>
            </a:r>
          </a:p>
          <a:p>
            <a:pPr defTabSz="761909" eaLnBrk="1" hangingPunct="1"/>
            <a:r>
              <a:rPr lang="en-GB" sz="2000">
                <a:latin typeface="Arial" charset="0"/>
              </a:rPr>
              <a:t>Construct a Pugh Diagram to evaluate your concepts.</a:t>
            </a:r>
          </a:p>
          <a:p>
            <a:pPr defTabSz="761909" eaLnBrk="1" hangingPunct="1"/>
            <a:endParaRPr lang="en-GB">
              <a:latin typeface="Arial" charset="0"/>
            </a:endParaRPr>
          </a:p>
          <a:p>
            <a:pPr defTabSz="761909" eaLnBrk="1" hangingPunct="1"/>
            <a:endParaRPr lang="en-GB" sz="2000">
              <a:latin typeface="Arial" charset="0"/>
            </a:endParaRPr>
          </a:p>
          <a:p>
            <a:pPr marL="0" indent="0" defTabSz="761909" eaLnBrk="1" hangingPunct="1">
              <a:buNone/>
            </a:pPr>
            <a:endParaRPr lang="en-GB" sz="2000">
              <a:latin typeface="Arial" charset="0"/>
            </a:endParaRPr>
          </a:p>
          <a:p>
            <a:pPr defTabSz="761909" eaLnBrk="1" hangingPunct="1"/>
            <a:endParaRPr lang="en-GB" sz="1600">
              <a:latin typeface="Arial" charset="0"/>
            </a:endParaRPr>
          </a:p>
          <a:p>
            <a:pPr defTabSz="761909" eaLnBrk="1" hangingPunct="1">
              <a:buNone/>
            </a:pPr>
            <a:r>
              <a:rPr lang="en-GB" sz="2400" b="1">
                <a:latin typeface="Arial" charset="0"/>
              </a:rPr>
              <a:t>Time: 40 Minutes</a:t>
            </a:r>
          </a:p>
          <a:p>
            <a:pPr lvl="1" defTabSz="761909" eaLnBrk="1" hangingPunct="1"/>
            <a:endParaRPr lang="en-GB">
              <a:latin typeface="Arial" charset="0"/>
            </a:endParaRPr>
          </a:p>
          <a:p>
            <a:pPr defTabSz="761909" eaLnBrk="1" hangingPunct="1"/>
            <a:endParaRPr lang="en-GB" sz="1600">
              <a:latin typeface="Arial" charset="0"/>
            </a:endParaRPr>
          </a:p>
          <a:p>
            <a:pPr defTabSz="761909" eaLnBrk="1" hangingPunct="1"/>
            <a:endParaRPr lang="en-GB" sz="1600">
              <a:latin typeface="Arial" charset="0"/>
            </a:endParaRPr>
          </a:p>
        </p:txBody>
      </p:sp>
      <p:pic>
        <p:nvPicPr>
          <p:cNvPr id="34" name="Picture 33">
            <a:extLst>
              <a:ext uri="{FF2B5EF4-FFF2-40B4-BE49-F238E27FC236}">
                <a16:creationId xmlns:a16="http://schemas.microsoft.com/office/drawing/2014/main" id="{6E3C8C61-7605-A663-A0F3-E71592E61B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0304" y="1838026"/>
            <a:ext cx="4588238" cy="3450070"/>
          </a:xfrm>
          <a:prstGeom prst="rect">
            <a:avLst/>
          </a:prstGeom>
        </p:spPr>
      </p:pic>
    </p:spTree>
    <p:extLst>
      <p:ext uri="{BB962C8B-B14F-4D97-AF65-F5344CB8AC3E}">
        <p14:creationId xmlns:p14="http://schemas.microsoft.com/office/powerpoint/2010/main" val="18761215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F1E48F3-5249-7444-A97A-E38544A56B02}"/>
              </a:ext>
            </a:extLst>
          </p:cNvPr>
          <p:cNvSpPr>
            <a:spLocks noGrp="1"/>
          </p:cNvSpPr>
          <p:nvPr>
            <p:ph type="title"/>
          </p:nvPr>
        </p:nvSpPr>
        <p:spPr>
          <a:xfrm>
            <a:off x="169406" y="400716"/>
            <a:ext cx="9861148" cy="421495"/>
          </a:xfrm>
        </p:spPr>
        <p:txBody>
          <a:bodyPr>
            <a:normAutofit fontScale="90000"/>
          </a:bodyPr>
          <a:lstStyle/>
          <a:p>
            <a:r>
              <a:rPr lang="en-US" sz="2800"/>
              <a:t>QFD 1 for the Subsystem/Component AND</a:t>
            </a:r>
            <a:br>
              <a:rPr lang="en-US" sz="2800"/>
            </a:br>
            <a:r>
              <a:rPr lang="en-US" sz="2800"/>
              <a:t>Subsystem/Component System Requirements</a:t>
            </a:r>
          </a:p>
        </p:txBody>
      </p:sp>
      <p:sp>
        <p:nvSpPr>
          <p:cNvPr id="57" name="Rectangle 3">
            <a:extLst>
              <a:ext uri="{FF2B5EF4-FFF2-40B4-BE49-F238E27FC236}">
                <a16:creationId xmlns:a16="http://schemas.microsoft.com/office/drawing/2014/main" id="{475BA84B-74B9-004D-8069-DA462CE3029C}"/>
              </a:ext>
            </a:extLst>
          </p:cNvPr>
          <p:cNvSpPr>
            <a:spLocks noChangeArrowheads="1"/>
          </p:cNvSpPr>
          <p:nvPr/>
        </p:nvSpPr>
        <p:spPr bwMode="auto">
          <a:xfrm>
            <a:off x="5608810" y="1715786"/>
            <a:ext cx="276225" cy="49021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a:latin typeface="Times New Roman" charset="0"/>
            </a:endParaRPr>
          </a:p>
        </p:txBody>
      </p:sp>
      <p:sp>
        <p:nvSpPr>
          <p:cNvPr id="58" name="Rectangle 4">
            <a:extLst>
              <a:ext uri="{FF2B5EF4-FFF2-40B4-BE49-F238E27FC236}">
                <a16:creationId xmlns:a16="http://schemas.microsoft.com/office/drawing/2014/main" id="{F8463450-685B-5E45-9B12-5959C417E5E7}"/>
              </a:ext>
            </a:extLst>
          </p:cNvPr>
          <p:cNvSpPr>
            <a:spLocks noChangeArrowheads="1"/>
          </p:cNvSpPr>
          <p:nvPr/>
        </p:nvSpPr>
        <p:spPr bwMode="auto">
          <a:xfrm>
            <a:off x="5885035" y="1715786"/>
            <a:ext cx="276225" cy="49021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59" name="Rectangle 58">
            <a:extLst>
              <a:ext uri="{FF2B5EF4-FFF2-40B4-BE49-F238E27FC236}">
                <a16:creationId xmlns:a16="http://schemas.microsoft.com/office/drawing/2014/main" id="{8D321AB9-4B09-5D47-A8E4-AB96ACA9E1F6}"/>
              </a:ext>
            </a:extLst>
          </p:cNvPr>
          <p:cNvSpPr>
            <a:spLocks noChangeArrowheads="1"/>
          </p:cNvSpPr>
          <p:nvPr/>
        </p:nvSpPr>
        <p:spPr bwMode="auto">
          <a:xfrm>
            <a:off x="6161262" y="1715786"/>
            <a:ext cx="276225" cy="49021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60" name="Rectangle 59">
            <a:extLst>
              <a:ext uri="{FF2B5EF4-FFF2-40B4-BE49-F238E27FC236}">
                <a16:creationId xmlns:a16="http://schemas.microsoft.com/office/drawing/2014/main" id="{126B6966-59FB-B345-AE4D-B0C860CD2C9A}"/>
              </a:ext>
            </a:extLst>
          </p:cNvPr>
          <p:cNvSpPr>
            <a:spLocks noChangeArrowheads="1"/>
          </p:cNvSpPr>
          <p:nvPr/>
        </p:nvSpPr>
        <p:spPr bwMode="auto">
          <a:xfrm>
            <a:off x="6437490" y="1715786"/>
            <a:ext cx="276225" cy="49021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61" name="Rectangle 60">
            <a:extLst>
              <a:ext uri="{FF2B5EF4-FFF2-40B4-BE49-F238E27FC236}">
                <a16:creationId xmlns:a16="http://schemas.microsoft.com/office/drawing/2014/main" id="{0B2E5FDA-EBA0-7E44-B96C-DF629358058F}"/>
              </a:ext>
            </a:extLst>
          </p:cNvPr>
          <p:cNvSpPr>
            <a:spLocks noChangeArrowheads="1"/>
          </p:cNvSpPr>
          <p:nvPr/>
        </p:nvSpPr>
        <p:spPr bwMode="auto">
          <a:xfrm>
            <a:off x="6713710" y="1715786"/>
            <a:ext cx="276225" cy="49021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62" name="Rectangle 61">
            <a:extLst>
              <a:ext uri="{FF2B5EF4-FFF2-40B4-BE49-F238E27FC236}">
                <a16:creationId xmlns:a16="http://schemas.microsoft.com/office/drawing/2014/main" id="{8D57F4AC-B98F-7148-9AE0-E6770D3A006E}"/>
              </a:ext>
            </a:extLst>
          </p:cNvPr>
          <p:cNvSpPr>
            <a:spLocks noChangeArrowheads="1"/>
          </p:cNvSpPr>
          <p:nvPr/>
        </p:nvSpPr>
        <p:spPr bwMode="auto">
          <a:xfrm>
            <a:off x="7266162" y="1715786"/>
            <a:ext cx="276225" cy="49021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63" name="Rectangle 62">
            <a:extLst>
              <a:ext uri="{FF2B5EF4-FFF2-40B4-BE49-F238E27FC236}">
                <a16:creationId xmlns:a16="http://schemas.microsoft.com/office/drawing/2014/main" id="{E8B5321B-1F71-894A-827C-86F8A8792C3E}"/>
              </a:ext>
            </a:extLst>
          </p:cNvPr>
          <p:cNvSpPr>
            <a:spLocks noChangeArrowheads="1"/>
          </p:cNvSpPr>
          <p:nvPr/>
        </p:nvSpPr>
        <p:spPr bwMode="auto">
          <a:xfrm>
            <a:off x="6989935" y="1715786"/>
            <a:ext cx="276225" cy="49021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64" name="Rectangle 63">
            <a:extLst>
              <a:ext uri="{FF2B5EF4-FFF2-40B4-BE49-F238E27FC236}">
                <a16:creationId xmlns:a16="http://schemas.microsoft.com/office/drawing/2014/main" id="{BA8B73E9-7F65-314F-9B61-84A4D9258687}"/>
              </a:ext>
            </a:extLst>
          </p:cNvPr>
          <p:cNvSpPr>
            <a:spLocks noChangeArrowheads="1"/>
          </p:cNvSpPr>
          <p:nvPr/>
        </p:nvSpPr>
        <p:spPr bwMode="auto">
          <a:xfrm rot="-5400000">
            <a:off x="6129749" y="1111399"/>
            <a:ext cx="292100" cy="5167901"/>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65" name="Rectangle 64">
            <a:extLst>
              <a:ext uri="{FF2B5EF4-FFF2-40B4-BE49-F238E27FC236}">
                <a16:creationId xmlns:a16="http://schemas.microsoft.com/office/drawing/2014/main" id="{0CD8375B-D1D1-6D4E-80BF-1730F7E3C063}"/>
              </a:ext>
            </a:extLst>
          </p:cNvPr>
          <p:cNvSpPr>
            <a:spLocks noChangeArrowheads="1"/>
          </p:cNvSpPr>
          <p:nvPr/>
        </p:nvSpPr>
        <p:spPr bwMode="auto">
          <a:xfrm rot="-5400000">
            <a:off x="6129749" y="1403499"/>
            <a:ext cx="292100" cy="5167901"/>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a:latin typeface="Times New Roman" charset="0"/>
            </a:endParaRPr>
          </a:p>
        </p:txBody>
      </p:sp>
      <p:sp>
        <p:nvSpPr>
          <p:cNvPr id="66" name="Rectangle 65">
            <a:extLst>
              <a:ext uri="{FF2B5EF4-FFF2-40B4-BE49-F238E27FC236}">
                <a16:creationId xmlns:a16="http://schemas.microsoft.com/office/drawing/2014/main" id="{E66F9679-7D12-C145-B6DE-2853BA5F8E31}"/>
              </a:ext>
            </a:extLst>
          </p:cNvPr>
          <p:cNvSpPr>
            <a:spLocks noChangeArrowheads="1"/>
          </p:cNvSpPr>
          <p:nvPr/>
        </p:nvSpPr>
        <p:spPr bwMode="auto">
          <a:xfrm rot="-5400000">
            <a:off x="6129749" y="1695577"/>
            <a:ext cx="292100" cy="5167901"/>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67" name="Rectangle 66">
            <a:extLst>
              <a:ext uri="{FF2B5EF4-FFF2-40B4-BE49-F238E27FC236}">
                <a16:creationId xmlns:a16="http://schemas.microsoft.com/office/drawing/2014/main" id="{1FCE608B-0171-A140-9294-57519B2E6A34}"/>
              </a:ext>
            </a:extLst>
          </p:cNvPr>
          <p:cNvSpPr>
            <a:spLocks noChangeArrowheads="1"/>
          </p:cNvSpPr>
          <p:nvPr/>
        </p:nvSpPr>
        <p:spPr bwMode="auto">
          <a:xfrm rot="-5400000">
            <a:off x="6129749" y="1987680"/>
            <a:ext cx="292100" cy="5167901"/>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68" name="Rectangle 67">
            <a:extLst>
              <a:ext uri="{FF2B5EF4-FFF2-40B4-BE49-F238E27FC236}">
                <a16:creationId xmlns:a16="http://schemas.microsoft.com/office/drawing/2014/main" id="{768B31DE-A47F-A547-BA41-6F3807BAFAD4}"/>
              </a:ext>
            </a:extLst>
          </p:cNvPr>
          <p:cNvSpPr>
            <a:spLocks noChangeArrowheads="1"/>
          </p:cNvSpPr>
          <p:nvPr/>
        </p:nvSpPr>
        <p:spPr bwMode="auto">
          <a:xfrm rot="-5400000">
            <a:off x="6129749" y="2570311"/>
            <a:ext cx="292100" cy="5167901"/>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69" name="Text Box 15">
            <a:extLst>
              <a:ext uri="{FF2B5EF4-FFF2-40B4-BE49-F238E27FC236}">
                <a16:creationId xmlns:a16="http://schemas.microsoft.com/office/drawing/2014/main" id="{7993F5F8-2C49-9A4C-B8A4-335CC934EB2B}"/>
              </a:ext>
            </a:extLst>
          </p:cNvPr>
          <p:cNvSpPr txBox="1">
            <a:spLocks noChangeArrowheads="1"/>
          </p:cNvSpPr>
          <p:nvPr/>
        </p:nvSpPr>
        <p:spPr bwMode="auto">
          <a:xfrm>
            <a:off x="4209666" y="3122237"/>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a:latin typeface="Times New Roman" charset="0"/>
              </a:rPr>
              <a:t>WHAT</a:t>
            </a:r>
          </a:p>
        </p:txBody>
      </p:sp>
      <p:sp>
        <p:nvSpPr>
          <p:cNvPr id="70" name="Rectangle 17">
            <a:extLst>
              <a:ext uri="{FF2B5EF4-FFF2-40B4-BE49-F238E27FC236}">
                <a16:creationId xmlns:a16="http://schemas.microsoft.com/office/drawing/2014/main" id="{145FF180-B8FF-7C45-B928-05027691CA41}"/>
              </a:ext>
            </a:extLst>
          </p:cNvPr>
          <p:cNvSpPr>
            <a:spLocks noChangeArrowheads="1"/>
          </p:cNvSpPr>
          <p:nvPr/>
        </p:nvSpPr>
        <p:spPr bwMode="auto">
          <a:xfrm rot="-5400000">
            <a:off x="6132202" y="2276126"/>
            <a:ext cx="290512" cy="5171818"/>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grpSp>
        <p:nvGrpSpPr>
          <p:cNvPr id="71" name="Group 18">
            <a:extLst>
              <a:ext uri="{FF2B5EF4-FFF2-40B4-BE49-F238E27FC236}">
                <a16:creationId xmlns:a16="http://schemas.microsoft.com/office/drawing/2014/main" id="{A0FDFB1B-C562-A24A-B640-35081970847B}"/>
              </a:ext>
            </a:extLst>
          </p:cNvPr>
          <p:cNvGrpSpPr>
            <a:grpSpLocks/>
          </p:cNvGrpSpPr>
          <p:nvPr/>
        </p:nvGrpSpPr>
        <p:grpSpPr bwMode="auto">
          <a:xfrm>
            <a:off x="5674919" y="3622300"/>
            <a:ext cx="138113" cy="146050"/>
            <a:chOff x="3648" y="2400"/>
            <a:chExt cx="96" cy="96"/>
          </a:xfrm>
        </p:grpSpPr>
        <p:sp>
          <p:nvSpPr>
            <p:cNvPr id="72" name="Oval 19">
              <a:extLst>
                <a:ext uri="{FF2B5EF4-FFF2-40B4-BE49-F238E27FC236}">
                  <a16:creationId xmlns:a16="http://schemas.microsoft.com/office/drawing/2014/main" id="{37E76820-7510-2748-89CF-C107FAC12D09}"/>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73" name="Oval 20">
              <a:extLst>
                <a:ext uri="{FF2B5EF4-FFF2-40B4-BE49-F238E27FC236}">
                  <a16:creationId xmlns:a16="http://schemas.microsoft.com/office/drawing/2014/main" id="{8C4E7E1A-11E5-A946-A40B-B4B009595CA2}"/>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grpSp>
      <p:grpSp>
        <p:nvGrpSpPr>
          <p:cNvPr id="74" name="Group 21">
            <a:extLst>
              <a:ext uri="{FF2B5EF4-FFF2-40B4-BE49-F238E27FC236}">
                <a16:creationId xmlns:a16="http://schemas.microsoft.com/office/drawing/2014/main" id="{02E23BCF-4EAA-1747-B726-E4A4FE16BFB5}"/>
              </a:ext>
            </a:extLst>
          </p:cNvPr>
          <p:cNvGrpSpPr>
            <a:grpSpLocks/>
          </p:cNvGrpSpPr>
          <p:nvPr/>
        </p:nvGrpSpPr>
        <p:grpSpPr bwMode="auto">
          <a:xfrm>
            <a:off x="5659815" y="4779490"/>
            <a:ext cx="138113" cy="146050"/>
            <a:chOff x="3648" y="2400"/>
            <a:chExt cx="96" cy="96"/>
          </a:xfrm>
        </p:grpSpPr>
        <p:sp>
          <p:nvSpPr>
            <p:cNvPr id="75" name="Oval 22">
              <a:extLst>
                <a:ext uri="{FF2B5EF4-FFF2-40B4-BE49-F238E27FC236}">
                  <a16:creationId xmlns:a16="http://schemas.microsoft.com/office/drawing/2014/main" id="{EFE1A91D-5478-3C45-AEA1-C0EEC92E383C}"/>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76" name="Oval 23">
              <a:extLst>
                <a:ext uri="{FF2B5EF4-FFF2-40B4-BE49-F238E27FC236}">
                  <a16:creationId xmlns:a16="http://schemas.microsoft.com/office/drawing/2014/main" id="{FC721C68-DFC5-F449-B255-EDDFB0CFC2BA}"/>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grpSp>
      <p:grpSp>
        <p:nvGrpSpPr>
          <p:cNvPr id="77" name="Group 24">
            <a:extLst>
              <a:ext uri="{FF2B5EF4-FFF2-40B4-BE49-F238E27FC236}">
                <a16:creationId xmlns:a16="http://schemas.microsoft.com/office/drawing/2014/main" id="{4FB2CD9D-DC79-8F44-B420-B9191EBCAF8A}"/>
              </a:ext>
            </a:extLst>
          </p:cNvPr>
          <p:cNvGrpSpPr>
            <a:grpSpLocks/>
          </p:cNvGrpSpPr>
          <p:nvPr/>
        </p:nvGrpSpPr>
        <p:grpSpPr bwMode="auto">
          <a:xfrm>
            <a:off x="5951145" y="3914400"/>
            <a:ext cx="138113" cy="146050"/>
            <a:chOff x="3648" y="2400"/>
            <a:chExt cx="96" cy="96"/>
          </a:xfrm>
        </p:grpSpPr>
        <p:sp>
          <p:nvSpPr>
            <p:cNvPr id="78" name="Oval 25">
              <a:extLst>
                <a:ext uri="{FF2B5EF4-FFF2-40B4-BE49-F238E27FC236}">
                  <a16:creationId xmlns:a16="http://schemas.microsoft.com/office/drawing/2014/main" id="{D3D6EC83-D3BF-D94F-8C9F-D2F08EF262FC}"/>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79" name="Oval 26">
              <a:extLst>
                <a:ext uri="{FF2B5EF4-FFF2-40B4-BE49-F238E27FC236}">
                  <a16:creationId xmlns:a16="http://schemas.microsoft.com/office/drawing/2014/main" id="{211929D4-AF1F-AC4C-BDB5-F503DCF29F9E}"/>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grpSp>
      <p:sp>
        <p:nvSpPr>
          <p:cNvPr id="80" name="Oval 27">
            <a:extLst>
              <a:ext uri="{FF2B5EF4-FFF2-40B4-BE49-F238E27FC236}">
                <a16:creationId xmlns:a16="http://schemas.microsoft.com/office/drawing/2014/main" id="{CBFF5394-A064-F548-9F94-D392CA5273AE}"/>
              </a:ext>
            </a:extLst>
          </p:cNvPr>
          <p:cNvSpPr>
            <a:spLocks noChangeArrowheads="1"/>
          </p:cNvSpPr>
          <p:nvPr/>
        </p:nvSpPr>
        <p:spPr bwMode="auto">
          <a:xfrm>
            <a:off x="5931129" y="4206500"/>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81" name="Oval 28">
            <a:extLst>
              <a:ext uri="{FF2B5EF4-FFF2-40B4-BE49-F238E27FC236}">
                <a16:creationId xmlns:a16="http://schemas.microsoft.com/office/drawing/2014/main" id="{4060B611-DA3E-FD4D-9113-2DAF6106A85D}"/>
              </a:ext>
            </a:extLst>
          </p:cNvPr>
          <p:cNvSpPr>
            <a:spLocks noChangeArrowheads="1"/>
          </p:cNvSpPr>
          <p:nvPr/>
        </p:nvSpPr>
        <p:spPr bwMode="auto">
          <a:xfrm>
            <a:off x="6225182" y="3630040"/>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82" name="Oval 29">
            <a:extLst>
              <a:ext uri="{FF2B5EF4-FFF2-40B4-BE49-F238E27FC236}">
                <a16:creationId xmlns:a16="http://schemas.microsoft.com/office/drawing/2014/main" id="{D1E2E3BF-A221-F54B-B9AD-9158545DBEBD}"/>
              </a:ext>
            </a:extLst>
          </p:cNvPr>
          <p:cNvSpPr>
            <a:spLocks noChangeArrowheads="1"/>
          </p:cNvSpPr>
          <p:nvPr/>
        </p:nvSpPr>
        <p:spPr bwMode="auto">
          <a:xfrm>
            <a:off x="6211449" y="4789017"/>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83" name="Oval 30">
            <a:extLst>
              <a:ext uri="{FF2B5EF4-FFF2-40B4-BE49-F238E27FC236}">
                <a16:creationId xmlns:a16="http://schemas.microsoft.com/office/drawing/2014/main" id="{5C3BF596-D642-5846-BC3C-BC52F100A3F5}"/>
              </a:ext>
            </a:extLst>
          </p:cNvPr>
          <p:cNvSpPr>
            <a:spLocks noChangeArrowheads="1"/>
          </p:cNvSpPr>
          <p:nvPr/>
        </p:nvSpPr>
        <p:spPr bwMode="auto">
          <a:xfrm>
            <a:off x="5951145" y="4498600"/>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84" name="AutoShape 31">
            <a:extLst>
              <a:ext uri="{FF2B5EF4-FFF2-40B4-BE49-F238E27FC236}">
                <a16:creationId xmlns:a16="http://schemas.microsoft.com/office/drawing/2014/main" id="{CE48CC58-0A8F-A748-A4ED-12FAE8ACA454}"/>
              </a:ext>
            </a:extLst>
          </p:cNvPr>
          <p:cNvSpPr>
            <a:spLocks noChangeArrowheads="1"/>
          </p:cNvSpPr>
          <p:nvPr/>
        </p:nvSpPr>
        <p:spPr bwMode="auto">
          <a:xfrm>
            <a:off x="5951145" y="5081212"/>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85" name="AutoShape 32">
            <a:extLst>
              <a:ext uri="{FF2B5EF4-FFF2-40B4-BE49-F238E27FC236}">
                <a16:creationId xmlns:a16="http://schemas.microsoft.com/office/drawing/2014/main" id="{FC17F026-F39B-1545-9AAD-561D177D4243}"/>
              </a:ext>
            </a:extLst>
          </p:cNvPr>
          <p:cNvSpPr>
            <a:spLocks noChangeArrowheads="1"/>
          </p:cNvSpPr>
          <p:nvPr/>
        </p:nvSpPr>
        <p:spPr bwMode="auto">
          <a:xfrm>
            <a:off x="7056043" y="4789112"/>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86" name="AutoShape 33">
            <a:extLst>
              <a:ext uri="{FF2B5EF4-FFF2-40B4-BE49-F238E27FC236}">
                <a16:creationId xmlns:a16="http://schemas.microsoft.com/office/drawing/2014/main" id="{CB9C5E86-9C83-A843-ACA3-73DF03FFC1A2}"/>
              </a:ext>
            </a:extLst>
          </p:cNvPr>
          <p:cNvSpPr>
            <a:spLocks noChangeArrowheads="1"/>
          </p:cNvSpPr>
          <p:nvPr/>
        </p:nvSpPr>
        <p:spPr bwMode="auto">
          <a:xfrm>
            <a:off x="7056837" y="3623477"/>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87" name="AutoShape 34">
            <a:extLst>
              <a:ext uri="{FF2B5EF4-FFF2-40B4-BE49-F238E27FC236}">
                <a16:creationId xmlns:a16="http://schemas.microsoft.com/office/drawing/2014/main" id="{A6F983FA-10AD-BA4C-94B1-EBA40B98FEE9}"/>
              </a:ext>
            </a:extLst>
          </p:cNvPr>
          <p:cNvSpPr>
            <a:spLocks noChangeArrowheads="1"/>
          </p:cNvSpPr>
          <p:nvPr/>
        </p:nvSpPr>
        <p:spPr bwMode="auto">
          <a:xfrm>
            <a:off x="5674919" y="3914400"/>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88" name="Oval 35">
            <a:extLst>
              <a:ext uri="{FF2B5EF4-FFF2-40B4-BE49-F238E27FC236}">
                <a16:creationId xmlns:a16="http://schemas.microsoft.com/office/drawing/2014/main" id="{C6EB00C8-5B14-3846-B008-F2A0E1A95AC7}"/>
              </a:ext>
            </a:extLst>
          </p:cNvPr>
          <p:cNvSpPr>
            <a:spLocks noChangeArrowheads="1"/>
          </p:cNvSpPr>
          <p:nvPr/>
        </p:nvSpPr>
        <p:spPr bwMode="auto">
          <a:xfrm>
            <a:off x="7056043" y="4206500"/>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89" name="Text Box 38">
            <a:extLst>
              <a:ext uri="{FF2B5EF4-FFF2-40B4-BE49-F238E27FC236}">
                <a16:creationId xmlns:a16="http://schemas.microsoft.com/office/drawing/2014/main" id="{22A715A2-DF0C-F34A-944D-906928608BBB}"/>
              </a:ext>
            </a:extLst>
          </p:cNvPr>
          <p:cNvSpPr txBox="1">
            <a:spLocks noChangeArrowheads="1"/>
          </p:cNvSpPr>
          <p:nvPr/>
        </p:nvSpPr>
        <p:spPr bwMode="auto">
          <a:xfrm>
            <a:off x="3801540" y="3539799"/>
            <a:ext cx="1314271"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a:t>Defeat Target</a:t>
            </a:r>
          </a:p>
        </p:txBody>
      </p:sp>
      <p:sp>
        <p:nvSpPr>
          <p:cNvPr id="90" name="Oval 39">
            <a:extLst>
              <a:ext uri="{FF2B5EF4-FFF2-40B4-BE49-F238E27FC236}">
                <a16:creationId xmlns:a16="http://schemas.microsoft.com/office/drawing/2014/main" id="{FABE16CC-D3BC-8A44-BB0B-3762988B8B7E}"/>
              </a:ext>
            </a:extLst>
          </p:cNvPr>
          <p:cNvSpPr>
            <a:spLocks noChangeArrowheads="1"/>
          </p:cNvSpPr>
          <p:nvPr/>
        </p:nvSpPr>
        <p:spPr bwMode="auto">
          <a:xfrm>
            <a:off x="6235310" y="3915987"/>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91" name="AutoShape 40">
            <a:extLst>
              <a:ext uri="{FF2B5EF4-FFF2-40B4-BE49-F238E27FC236}">
                <a16:creationId xmlns:a16="http://schemas.microsoft.com/office/drawing/2014/main" id="{5096494A-0D3A-7442-A0D5-D7D841DC6BF3}"/>
              </a:ext>
            </a:extLst>
          </p:cNvPr>
          <p:cNvSpPr>
            <a:spLocks noChangeArrowheads="1"/>
          </p:cNvSpPr>
          <p:nvPr/>
        </p:nvSpPr>
        <p:spPr bwMode="auto">
          <a:xfrm>
            <a:off x="6481369" y="3915987"/>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92" name="AutoShape 41">
            <a:extLst>
              <a:ext uri="{FF2B5EF4-FFF2-40B4-BE49-F238E27FC236}">
                <a16:creationId xmlns:a16="http://schemas.microsoft.com/office/drawing/2014/main" id="{15E53CD2-7DA2-0F44-B6D6-A7AC24622EC8}"/>
              </a:ext>
            </a:extLst>
          </p:cNvPr>
          <p:cNvSpPr>
            <a:spLocks noChangeArrowheads="1"/>
          </p:cNvSpPr>
          <p:nvPr/>
        </p:nvSpPr>
        <p:spPr bwMode="auto">
          <a:xfrm>
            <a:off x="6774264" y="391238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93" name="Text Box 51">
            <a:extLst>
              <a:ext uri="{FF2B5EF4-FFF2-40B4-BE49-F238E27FC236}">
                <a16:creationId xmlns:a16="http://schemas.microsoft.com/office/drawing/2014/main" id="{978EF55F-B3A5-ED43-9856-418B854837AF}"/>
              </a:ext>
            </a:extLst>
          </p:cNvPr>
          <p:cNvSpPr txBox="1">
            <a:spLocks noChangeArrowheads="1"/>
          </p:cNvSpPr>
          <p:nvPr/>
        </p:nvSpPr>
        <p:spPr bwMode="auto">
          <a:xfrm>
            <a:off x="3801514" y="3831899"/>
            <a:ext cx="582211"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a:t>Cost</a:t>
            </a:r>
          </a:p>
        </p:txBody>
      </p:sp>
      <p:sp>
        <p:nvSpPr>
          <p:cNvPr id="94" name="Text Box 52">
            <a:extLst>
              <a:ext uri="{FF2B5EF4-FFF2-40B4-BE49-F238E27FC236}">
                <a16:creationId xmlns:a16="http://schemas.microsoft.com/office/drawing/2014/main" id="{15D608E7-4A65-F141-B59B-5F2F69E67E6C}"/>
              </a:ext>
            </a:extLst>
          </p:cNvPr>
          <p:cNvSpPr txBox="1">
            <a:spLocks noChangeArrowheads="1"/>
          </p:cNvSpPr>
          <p:nvPr/>
        </p:nvSpPr>
        <p:spPr bwMode="auto">
          <a:xfrm>
            <a:off x="3801514" y="4098599"/>
            <a:ext cx="123783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a:t>Ease of Mfg.</a:t>
            </a:r>
          </a:p>
        </p:txBody>
      </p:sp>
      <p:sp>
        <p:nvSpPr>
          <p:cNvPr id="95" name="Text Box 53">
            <a:extLst>
              <a:ext uri="{FF2B5EF4-FFF2-40B4-BE49-F238E27FC236}">
                <a16:creationId xmlns:a16="http://schemas.microsoft.com/office/drawing/2014/main" id="{3432F59B-9271-5143-9745-483A306810E3}"/>
              </a:ext>
            </a:extLst>
          </p:cNvPr>
          <p:cNvSpPr txBox="1">
            <a:spLocks noChangeArrowheads="1"/>
          </p:cNvSpPr>
          <p:nvPr/>
        </p:nvSpPr>
        <p:spPr bwMode="auto">
          <a:xfrm>
            <a:off x="3801514" y="4390654"/>
            <a:ext cx="1228221"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a:t>Capital Cost</a:t>
            </a:r>
          </a:p>
        </p:txBody>
      </p:sp>
      <p:sp>
        <p:nvSpPr>
          <p:cNvPr id="96" name="Text Box 54">
            <a:extLst>
              <a:ext uri="{FF2B5EF4-FFF2-40B4-BE49-F238E27FC236}">
                <a16:creationId xmlns:a16="http://schemas.microsoft.com/office/drawing/2014/main" id="{0EBB597B-D4BA-3844-8B62-26053347733C}"/>
              </a:ext>
            </a:extLst>
          </p:cNvPr>
          <p:cNvSpPr txBox="1">
            <a:spLocks noChangeArrowheads="1"/>
          </p:cNvSpPr>
          <p:nvPr/>
        </p:nvSpPr>
        <p:spPr bwMode="auto">
          <a:xfrm>
            <a:off x="3788812" y="4698628"/>
            <a:ext cx="161748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a:t>Logistic Burden</a:t>
            </a:r>
          </a:p>
        </p:txBody>
      </p:sp>
      <p:sp>
        <p:nvSpPr>
          <p:cNvPr id="97" name="Text Box 55">
            <a:extLst>
              <a:ext uri="{FF2B5EF4-FFF2-40B4-BE49-F238E27FC236}">
                <a16:creationId xmlns:a16="http://schemas.microsoft.com/office/drawing/2014/main" id="{550722A5-6392-8B44-98E7-78767A331283}"/>
              </a:ext>
            </a:extLst>
          </p:cNvPr>
          <p:cNvSpPr txBox="1">
            <a:spLocks noChangeArrowheads="1"/>
          </p:cNvSpPr>
          <p:nvPr/>
        </p:nvSpPr>
        <p:spPr bwMode="auto">
          <a:xfrm>
            <a:off x="3788814" y="4990774"/>
            <a:ext cx="1866217"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a:t>Subsystem RQMT 6</a:t>
            </a:r>
          </a:p>
        </p:txBody>
      </p:sp>
      <p:sp>
        <p:nvSpPr>
          <p:cNvPr id="98" name="Text Box 56">
            <a:extLst>
              <a:ext uri="{FF2B5EF4-FFF2-40B4-BE49-F238E27FC236}">
                <a16:creationId xmlns:a16="http://schemas.microsoft.com/office/drawing/2014/main" id="{7BC19E7E-CB03-BC40-BDFB-6930E3B6010F}"/>
              </a:ext>
            </a:extLst>
          </p:cNvPr>
          <p:cNvSpPr txBox="1">
            <a:spLocks noChangeArrowheads="1"/>
          </p:cNvSpPr>
          <p:nvPr/>
        </p:nvSpPr>
        <p:spPr bwMode="auto">
          <a:xfrm rot="-5400000">
            <a:off x="5606950" y="2763603"/>
            <a:ext cx="23436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a:t> </a:t>
            </a:r>
          </a:p>
        </p:txBody>
      </p:sp>
      <p:sp>
        <p:nvSpPr>
          <p:cNvPr id="99" name="Text Box 62">
            <a:extLst>
              <a:ext uri="{FF2B5EF4-FFF2-40B4-BE49-F238E27FC236}">
                <a16:creationId xmlns:a16="http://schemas.microsoft.com/office/drawing/2014/main" id="{07DEFCBA-CE7B-0C41-90B6-3D6868BC05B6}"/>
              </a:ext>
            </a:extLst>
          </p:cNvPr>
          <p:cNvSpPr txBox="1">
            <a:spLocks noChangeArrowheads="1"/>
          </p:cNvSpPr>
          <p:nvPr/>
        </p:nvSpPr>
        <p:spPr bwMode="auto">
          <a:xfrm rot="-5400000">
            <a:off x="6445183" y="2746337"/>
            <a:ext cx="1377300"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100" b="1"/>
              <a:t>CONTROL DRAG </a:t>
            </a:r>
          </a:p>
        </p:txBody>
      </p:sp>
      <p:sp>
        <p:nvSpPr>
          <p:cNvPr id="100" name="Text Box 63">
            <a:extLst>
              <a:ext uri="{FF2B5EF4-FFF2-40B4-BE49-F238E27FC236}">
                <a16:creationId xmlns:a16="http://schemas.microsoft.com/office/drawing/2014/main" id="{E21EE5BF-3513-2042-AC01-FDFEE0C8808E}"/>
              </a:ext>
            </a:extLst>
          </p:cNvPr>
          <p:cNvSpPr txBox="1">
            <a:spLocks noChangeArrowheads="1"/>
          </p:cNvSpPr>
          <p:nvPr/>
        </p:nvSpPr>
        <p:spPr bwMode="auto">
          <a:xfrm rot="-5400000">
            <a:off x="6843806" y="2868145"/>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a:t>Function 7 </a:t>
            </a:r>
          </a:p>
        </p:txBody>
      </p:sp>
      <p:sp>
        <p:nvSpPr>
          <p:cNvPr id="101" name="Rectangle 14">
            <a:extLst>
              <a:ext uri="{FF2B5EF4-FFF2-40B4-BE49-F238E27FC236}">
                <a16:creationId xmlns:a16="http://schemas.microsoft.com/office/drawing/2014/main" id="{BFB80086-DB8D-F242-B229-DAB1AB383903}"/>
              </a:ext>
            </a:extLst>
          </p:cNvPr>
          <p:cNvSpPr>
            <a:spLocks noChangeArrowheads="1"/>
          </p:cNvSpPr>
          <p:nvPr/>
        </p:nvSpPr>
        <p:spPr bwMode="auto">
          <a:xfrm rot="-5400000">
            <a:off x="5767678" y="2643477"/>
            <a:ext cx="1629287" cy="221095"/>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eaLnBrk="0" hangingPunct="0"/>
            <a:r>
              <a:rPr lang="en-GB" sz="1100" b="1">
                <a:latin typeface="Arial" panose="020B0604020202020204" pitchFamily="34" charset="0"/>
                <a:cs typeface="Arial" panose="020B0604020202020204" pitchFamily="34" charset="0"/>
              </a:rPr>
              <a:t>OBTURATE SHELL</a:t>
            </a:r>
          </a:p>
        </p:txBody>
      </p:sp>
      <p:sp>
        <p:nvSpPr>
          <p:cNvPr id="102" name="Text Box 21">
            <a:extLst>
              <a:ext uri="{FF2B5EF4-FFF2-40B4-BE49-F238E27FC236}">
                <a16:creationId xmlns:a16="http://schemas.microsoft.com/office/drawing/2014/main" id="{4D85CB5D-BAEA-FA4F-80A4-24F0338D2437}"/>
              </a:ext>
            </a:extLst>
          </p:cNvPr>
          <p:cNvSpPr txBox="1">
            <a:spLocks noChangeArrowheads="1"/>
          </p:cNvSpPr>
          <p:nvPr/>
        </p:nvSpPr>
        <p:spPr bwMode="auto">
          <a:xfrm rot="-5400000">
            <a:off x="4938655" y="2647003"/>
            <a:ext cx="1628717" cy="267902"/>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a:t>IDENTIFY SHELL</a:t>
            </a:r>
          </a:p>
        </p:txBody>
      </p:sp>
      <p:sp>
        <p:nvSpPr>
          <p:cNvPr id="103" name="Text Box 23">
            <a:extLst>
              <a:ext uri="{FF2B5EF4-FFF2-40B4-BE49-F238E27FC236}">
                <a16:creationId xmlns:a16="http://schemas.microsoft.com/office/drawing/2014/main" id="{F9696545-0C35-CF4C-8D3F-9D8969A3EA15}"/>
              </a:ext>
            </a:extLst>
          </p:cNvPr>
          <p:cNvSpPr txBox="1">
            <a:spLocks noChangeArrowheads="1"/>
          </p:cNvSpPr>
          <p:nvPr/>
        </p:nvSpPr>
        <p:spPr bwMode="auto">
          <a:xfrm rot="-5400000">
            <a:off x="4940919" y="2389427"/>
            <a:ext cx="2168482" cy="261610"/>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a:t>GENERATE FRAGMENTS</a:t>
            </a:r>
          </a:p>
        </p:txBody>
      </p:sp>
      <p:sp>
        <p:nvSpPr>
          <p:cNvPr id="104" name="Text Box 24">
            <a:extLst>
              <a:ext uri="{FF2B5EF4-FFF2-40B4-BE49-F238E27FC236}">
                <a16:creationId xmlns:a16="http://schemas.microsoft.com/office/drawing/2014/main" id="{D830C026-D7DE-5445-8608-A017C5CE24AB}"/>
              </a:ext>
            </a:extLst>
          </p:cNvPr>
          <p:cNvSpPr txBox="1">
            <a:spLocks noChangeArrowheads="1"/>
          </p:cNvSpPr>
          <p:nvPr/>
        </p:nvSpPr>
        <p:spPr bwMode="auto">
          <a:xfrm rot="-5400000">
            <a:off x="5471655" y="2635604"/>
            <a:ext cx="1629755" cy="267904"/>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a:t>CONTAIN HE</a:t>
            </a:r>
          </a:p>
        </p:txBody>
      </p:sp>
      <p:sp>
        <p:nvSpPr>
          <p:cNvPr id="105" name="Text Box 25">
            <a:extLst>
              <a:ext uri="{FF2B5EF4-FFF2-40B4-BE49-F238E27FC236}">
                <a16:creationId xmlns:a16="http://schemas.microsoft.com/office/drawing/2014/main" id="{800B2A0B-B24A-6D40-B1A8-17152B9E6414}"/>
              </a:ext>
            </a:extLst>
          </p:cNvPr>
          <p:cNvSpPr txBox="1">
            <a:spLocks noChangeArrowheads="1"/>
          </p:cNvSpPr>
          <p:nvPr/>
        </p:nvSpPr>
        <p:spPr bwMode="auto">
          <a:xfrm rot="-5400000">
            <a:off x="5847005" y="2468534"/>
            <a:ext cx="1952046" cy="261610"/>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a:t>CONTROL BALLOTTING</a:t>
            </a:r>
          </a:p>
        </p:txBody>
      </p:sp>
      <p:sp>
        <p:nvSpPr>
          <p:cNvPr id="106" name="Oval 28">
            <a:extLst>
              <a:ext uri="{FF2B5EF4-FFF2-40B4-BE49-F238E27FC236}">
                <a16:creationId xmlns:a16="http://schemas.microsoft.com/office/drawing/2014/main" id="{1EC6DD0D-CC23-8F46-AD41-CB786F7A49A7}"/>
              </a:ext>
            </a:extLst>
          </p:cNvPr>
          <p:cNvSpPr>
            <a:spLocks noChangeArrowheads="1"/>
          </p:cNvSpPr>
          <p:nvPr/>
        </p:nvSpPr>
        <p:spPr bwMode="auto">
          <a:xfrm>
            <a:off x="6764714" y="3623477"/>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109" name="AutoShape 31">
            <a:extLst>
              <a:ext uri="{FF2B5EF4-FFF2-40B4-BE49-F238E27FC236}">
                <a16:creationId xmlns:a16="http://schemas.microsoft.com/office/drawing/2014/main" id="{ACD30B6F-691E-ED4E-A753-3ED12428F979}"/>
              </a:ext>
            </a:extLst>
          </p:cNvPr>
          <p:cNvSpPr>
            <a:spLocks noChangeArrowheads="1"/>
          </p:cNvSpPr>
          <p:nvPr/>
        </p:nvSpPr>
        <p:spPr bwMode="auto">
          <a:xfrm>
            <a:off x="6779838" y="5092533"/>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grpSp>
        <p:nvGrpSpPr>
          <p:cNvPr id="110" name="Group 18">
            <a:extLst>
              <a:ext uri="{FF2B5EF4-FFF2-40B4-BE49-F238E27FC236}">
                <a16:creationId xmlns:a16="http://schemas.microsoft.com/office/drawing/2014/main" id="{C27E2163-A571-304C-9F7C-D586F25185B5}"/>
              </a:ext>
            </a:extLst>
          </p:cNvPr>
          <p:cNvGrpSpPr>
            <a:grpSpLocks/>
          </p:cNvGrpSpPr>
          <p:nvPr/>
        </p:nvGrpSpPr>
        <p:grpSpPr bwMode="auto">
          <a:xfrm>
            <a:off x="5972143" y="3631395"/>
            <a:ext cx="138113" cy="146050"/>
            <a:chOff x="3648" y="2400"/>
            <a:chExt cx="96" cy="96"/>
          </a:xfrm>
        </p:grpSpPr>
        <p:sp>
          <p:nvSpPr>
            <p:cNvPr id="111" name="Oval 19">
              <a:extLst>
                <a:ext uri="{FF2B5EF4-FFF2-40B4-BE49-F238E27FC236}">
                  <a16:creationId xmlns:a16="http://schemas.microsoft.com/office/drawing/2014/main" id="{1F2AADCA-B456-2349-81F3-45CEE438D15E}"/>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112" name="Oval 20">
              <a:extLst>
                <a:ext uri="{FF2B5EF4-FFF2-40B4-BE49-F238E27FC236}">
                  <a16:creationId xmlns:a16="http://schemas.microsoft.com/office/drawing/2014/main" id="{E85236BF-0512-5646-B0F7-7E30F2311B1F}"/>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grpSp>
      <p:sp>
        <p:nvSpPr>
          <p:cNvPr id="114" name="Oval 28">
            <a:extLst>
              <a:ext uri="{FF2B5EF4-FFF2-40B4-BE49-F238E27FC236}">
                <a16:creationId xmlns:a16="http://schemas.microsoft.com/office/drawing/2014/main" id="{8262B882-78F9-F34F-B0E4-5B9DCF3CFC44}"/>
              </a:ext>
            </a:extLst>
          </p:cNvPr>
          <p:cNvSpPr>
            <a:spLocks noChangeArrowheads="1"/>
          </p:cNvSpPr>
          <p:nvPr/>
        </p:nvSpPr>
        <p:spPr bwMode="auto">
          <a:xfrm>
            <a:off x="6514320" y="3629825"/>
            <a:ext cx="135662" cy="14688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grpSp>
        <p:nvGrpSpPr>
          <p:cNvPr id="115" name="Group 24">
            <a:extLst>
              <a:ext uri="{FF2B5EF4-FFF2-40B4-BE49-F238E27FC236}">
                <a16:creationId xmlns:a16="http://schemas.microsoft.com/office/drawing/2014/main" id="{7A1CA19D-952F-3846-9E78-69479B75F39A}"/>
              </a:ext>
            </a:extLst>
          </p:cNvPr>
          <p:cNvGrpSpPr>
            <a:grpSpLocks/>
          </p:cNvGrpSpPr>
          <p:nvPr/>
        </p:nvGrpSpPr>
        <p:grpSpPr bwMode="auto">
          <a:xfrm>
            <a:off x="6206743" y="4210972"/>
            <a:ext cx="138113" cy="146050"/>
            <a:chOff x="3648" y="2400"/>
            <a:chExt cx="96" cy="96"/>
          </a:xfrm>
        </p:grpSpPr>
        <p:sp>
          <p:nvSpPr>
            <p:cNvPr id="116" name="Oval 25">
              <a:extLst>
                <a:ext uri="{FF2B5EF4-FFF2-40B4-BE49-F238E27FC236}">
                  <a16:creationId xmlns:a16="http://schemas.microsoft.com/office/drawing/2014/main" id="{F0363936-E078-1246-8963-BA0FFDD11CE2}"/>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117" name="Oval 26">
              <a:extLst>
                <a:ext uri="{FF2B5EF4-FFF2-40B4-BE49-F238E27FC236}">
                  <a16:creationId xmlns:a16="http://schemas.microsoft.com/office/drawing/2014/main" id="{045DAD37-0100-504B-99C8-2A47D0FFA96F}"/>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grpSp>
      <p:sp>
        <p:nvSpPr>
          <p:cNvPr id="119" name="AutoShape 40">
            <a:extLst>
              <a:ext uri="{FF2B5EF4-FFF2-40B4-BE49-F238E27FC236}">
                <a16:creationId xmlns:a16="http://schemas.microsoft.com/office/drawing/2014/main" id="{35D71A83-6125-6D45-BE8A-3AD5D79300F9}"/>
              </a:ext>
            </a:extLst>
          </p:cNvPr>
          <p:cNvSpPr>
            <a:spLocks noChangeArrowheads="1"/>
          </p:cNvSpPr>
          <p:nvPr/>
        </p:nvSpPr>
        <p:spPr bwMode="auto">
          <a:xfrm>
            <a:off x="6501214" y="4202891"/>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grpSp>
        <p:nvGrpSpPr>
          <p:cNvPr id="121" name="Group 24">
            <a:extLst>
              <a:ext uri="{FF2B5EF4-FFF2-40B4-BE49-F238E27FC236}">
                <a16:creationId xmlns:a16="http://schemas.microsoft.com/office/drawing/2014/main" id="{810F32C3-5BAE-0044-96AE-1B4ADC328504}"/>
              </a:ext>
            </a:extLst>
          </p:cNvPr>
          <p:cNvGrpSpPr>
            <a:grpSpLocks/>
          </p:cNvGrpSpPr>
          <p:nvPr/>
        </p:nvGrpSpPr>
        <p:grpSpPr bwMode="auto">
          <a:xfrm>
            <a:off x="6206742" y="4496914"/>
            <a:ext cx="138113" cy="146050"/>
            <a:chOff x="3648" y="2400"/>
            <a:chExt cx="96" cy="96"/>
          </a:xfrm>
        </p:grpSpPr>
        <p:sp>
          <p:nvSpPr>
            <p:cNvPr id="122" name="Oval 25">
              <a:extLst>
                <a:ext uri="{FF2B5EF4-FFF2-40B4-BE49-F238E27FC236}">
                  <a16:creationId xmlns:a16="http://schemas.microsoft.com/office/drawing/2014/main" id="{C838C05E-AEB5-924E-9631-B27BC89C260E}"/>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123" name="Oval 26">
              <a:extLst>
                <a:ext uri="{FF2B5EF4-FFF2-40B4-BE49-F238E27FC236}">
                  <a16:creationId xmlns:a16="http://schemas.microsoft.com/office/drawing/2014/main" id="{5E8FB2FC-6DEC-9D48-A198-5CD6470A11A8}"/>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grpSp>
      <p:sp>
        <p:nvSpPr>
          <p:cNvPr id="124" name="Rounded Rectangular Callout 123">
            <a:extLst>
              <a:ext uri="{FF2B5EF4-FFF2-40B4-BE49-F238E27FC236}">
                <a16:creationId xmlns:a16="http://schemas.microsoft.com/office/drawing/2014/main" id="{5C600D14-C445-7849-8EDE-F732749FB6AD}"/>
              </a:ext>
            </a:extLst>
          </p:cNvPr>
          <p:cNvSpPr/>
          <p:nvPr/>
        </p:nvSpPr>
        <p:spPr>
          <a:xfrm>
            <a:off x="1647469" y="2653899"/>
            <a:ext cx="1691886" cy="805697"/>
          </a:xfrm>
          <a:prstGeom prst="wedgeRoundRectCallout">
            <a:avLst>
              <a:gd name="adj1" fmla="val 72767"/>
              <a:gd name="adj2" fmla="val 12753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a:solidFill>
                  <a:schemeClr val="tx1"/>
                </a:solidFill>
              </a:rPr>
              <a:t>Subsystem Requirements</a:t>
            </a:r>
          </a:p>
        </p:txBody>
      </p:sp>
      <p:sp>
        <p:nvSpPr>
          <p:cNvPr id="126" name="Rounded Rectangular Callout 125">
            <a:extLst>
              <a:ext uri="{FF2B5EF4-FFF2-40B4-BE49-F238E27FC236}">
                <a16:creationId xmlns:a16="http://schemas.microsoft.com/office/drawing/2014/main" id="{B4ED0D5A-C351-7E48-812A-743DEC1E75C8}"/>
              </a:ext>
            </a:extLst>
          </p:cNvPr>
          <p:cNvSpPr/>
          <p:nvPr/>
        </p:nvSpPr>
        <p:spPr>
          <a:xfrm>
            <a:off x="8298327" y="1114289"/>
            <a:ext cx="2126257" cy="1265542"/>
          </a:xfrm>
          <a:prstGeom prst="wedgeRoundRectCallout">
            <a:avLst>
              <a:gd name="adj1" fmla="val -94230"/>
              <a:gd name="adj2" fmla="val 49748"/>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a:solidFill>
                  <a:schemeClr val="tx1"/>
                </a:solidFill>
              </a:rPr>
              <a:t>Functions from the Functional Analysis and QFD 1 for the Shell</a:t>
            </a:r>
          </a:p>
        </p:txBody>
      </p:sp>
      <p:sp>
        <p:nvSpPr>
          <p:cNvPr id="2" name="TextBox 1">
            <a:extLst>
              <a:ext uri="{FF2B5EF4-FFF2-40B4-BE49-F238E27FC236}">
                <a16:creationId xmlns:a16="http://schemas.microsoft.com/office/drawing/2014/main" id="{1DD8EC7D-484D-B540-B323-62EA4EF44344}"/>
              </a:ext>
            </a:extLst>
          </p:cNvPr>
          <p:cNvSpPr txBox="1"/>
          <p:nvPr/>
        </p:nvSpPr>
        <p:spPr>
          <a:xfrm>
            <a:off x="1966748" y="5571644"/>
            <a:ext cx="3133232" cy="738664"/>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400">
                <a:solidFill>
                  <a:schemeClr val="tx1"/>
                </a:solidFill>
              </a:rPr>
              <a:t>Remember we use QFD 1 to cross check functionality (are we missing any) and to determine critical functions</a:t>
            </a:r>
          </a:p>
        </p:txBody>
      </p:sp>
    </p:spTree>
    <p:extLst>
      <p:ext uri="{BB962C8B-B14F-4D97-AF65-F5344CB8AC3E}">
        <p14:creationId xmlns:p14="http://schemas.microsoft.com/office/powerpoint/2010/main" val="3279821655"/>
      </p:ext>
    </p:extLst>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23B29E-CFAE-D012-02A4-029441B53FFB}"/>
              </a:ext>
            </a:extLst>
          </p:cNvPr>
          <p:cNvSpPr/>
          <p:nvPr/>
        </p:nvSpPr>
        <p:spPr>
          <a:xfrm>
            <a:off x="1000125" y="1095375"/>
            <a:ext cx="10010775" cy="5486400"/>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C681DCA-57C1-424F-99A8-23E8EAFB307B}"/>
              </a:ext>
            </a:extLst>
          </p:cNvPr>
          <p:cNvSpPr>
            <a:spLocks noGrp="1"/>
          </p:cNvSpPr>
          <p:nvPr>
            <p:ph type="title"/>
          </p:nvPr>
        </p:nvSpPr>
        <p:spPr>
          <a:xfrm>
            <a:off x="294167" y="276225"/>
            <a:ext cx="6489700" cy="492933"/>
          </a:xfrm>
        </p:spPr>
        <p:txBody>
          <a:bodyPr/>
          <a:lstStyle/>
          <a:p>
            <a:r>
              <a:rPr lang="en-US" sz="2400"/>
              <a:t>QFD 2 for the Subsystem/Component</a:t>
            </a:r>
          </a:p>
        </p:txBody>
      </p:sp>
      <p:pic>
        <p:nvPicPr>
          <p:cNvPr id="5" name="Picture 4">
            <a:extLst>
              <a:ext uri="{FF2B5EF4-FFF2-40B4-BE49-F238E27FC236}">
                <a16:creationId xmlns:a16="http://schemas.microsoft.com/office/drawing/2014/main" id="{747E025F-64E9-A842-9694-65C82D7A7FCD}"/>
              </a:ext>
            </a:extLst>
          </p:cNvPr>
          <p:cNvPicPr>
            <a:picLocks noChangeAspect="1"/>
          </p:cNvPicPr>
          <p:nvPr/>
        </p:nvPicPr>
        <p:blipFill>
          <a:blip r:embed="rId2"/>
          <a:stretch>
            <a:fillRect/>
          </a:stretch>
        </p:blipFill>
        <p:spPr>
          <a:xfrm>
            <a:off x="1193006" y="1376362"/>
            <a:ext cx="9625012" cy="4924425"/>
          </a:xfrm>
          <a:prstGeom prst="rect">
            <a:avLst/>
          </a:prstGeom>
        </p:spPr>
      </p:pic>
    </p:spTree>
    <p:extLst>
      <p:ext uri="{BB962C8B-B14F-4D97-AF65-F5344CB8AC3E}">
        <p14:creationId xmlns:p14="http://schemas.microsoft.com/office/powerpoint/2010/main" val="1300407822"/>
      </p:ext>
    </p:extLst>
  </p:cSld>
  <p:clrMapOvr>
    <a:masterClrMapping/>
  </p:clrMapOvr>
  <p:transition>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F8924A-707B-5AD3-8F21-55A37DE81A65}"/>
            </a:ext>
          </a:extLst>
        </p:cNvPr>
        <p:cNvGrpSpPr/>
        <p:nvPr/>
      </p:nvGrpSpPr>
      <p:grpSpPr>
        <a:xfrm>
          <a:off x="0" y="0"/>
          <a:ext cx="0" cy="0"/>
          <a:chOff x="0" y="0"/>
          <a:chExt cx="0" cy="0"/>
        </a:xfrm>
      </p:grpSpPr>
      <p:sp>
        <p:nvSpPr>
          <p:cNvPr id="117762" name="Rectangle 2">
            <a:extLst>
              <a:ext uri="{FF2B5EF4-FFF2-40B4-BE49-F238E27FC236}">
                <a16:creationId xmlns:a16="http://schemas.microsoft.com/office/drawing/2014/main" id="{6AC095F5-F53A-A913-EEF5-EDBDEE9C88B7}"/>
              </a:ext>
            </a:extLst>
          </p:cNvPr>
          <p:cNvSpPr>
            <a:spLocks noGrp="1" noChangeArrowheads="1"/>
          </p:cNvSpPr>
          <p:nvPr>
            <p:ph type="title"/>
          </p:nvPr>
        </p:nvSpPr>
        <p:spPr>
          <a:xfrm>
            <a:off x="263242" y="306228"/>
            <a:ext cx="11010600" cy="664797"/>
          </a:xfrm>
        </p:spPr>
        <p:txBody>
          <a:bodyPr/>
          <a:lstStyle/>
          <a:p>
            <a:pPr defTabSz="761909" eaLnBrk="1" hangingPunct="1"/>
            <a:r>
              <a:rPr lang="en-GB" sz="3200" dirty="0">
                <a:latin typeface="Arial" charset="0"/>
              </a:rPr>
              <a:t>Exercise: QFD 2 Diagram for Component</a:t>
            </a:r>
          </a:p>
        </p:txBody>
      </p:sp>
      <p:sp>
        <p:nvSpPr>
          <p:cNvPr id="117763" name="Rectangle 3">
            <a:extLst>
              <a:ext uri="{FF2B5EF4-FFF2-40B4-BE49-F238E27FC236}">
                <a16:creationId xmlns:a16="http://schemas.microsoft.com/office/drawing/2014/main" id="{2B37671E-CD68-F625-7EDE-C101E38B14A7}"/>
              </a:ext>
            </a:extLst>
          </p:cNvPr>
          <p:cNvSpPr>
            <a:spLocks noGrp="1" noChangeArrowheads="1"/>
          </p:cNvSpPr>
          <p:nvPr>
            <p:ph type="body" sz="quarter" idx="16"/>
          </p:nvPr>
        </p:nvSpPr>
        <p:spPr/>
        <p:txBody>
          <a:bodyPr/>
          <a:lstStyle/>
          <a:p>
            <a:pPr defTabSz="761909" eaLnBrk="1" hangingPunct="1">
              <a:buNone/>
            </a:pPr>
            <a:r>
              <a:rPr lang="en-GB" sz="2400" b="1" dirty="0">
                <a:latin typeface="Arial" charset="0"/>
              </a:rPr>
              <a:t>In Small teams</a:t>
            </a:r>
          </a:p>
          <a:p>
            <a:pPr defTabSz="761909" eaLnBrk="1" hangingPunct="1">
              <a:buNone/>
            </a:pPr>
            <a:endParaRPr lang="en-GB" b="1" dirty="0">
              <a:latin typeface="Arial" charset="0"/>
            </a:endParaRPr>
          </a:p>
          <a:p>
            <a:pPr defTabSz="761909" eaLnBrk="1" hangingPunct="1"/>
            <a:r>
              <a:rPr lang="en-GB" sz="2000" dirty="0">
                <a:latin typeface="Arial" charset="0"/>
              </a:rPr>
              <a:t>Consider your Munition</a:t>
            </a:r>
            <a:r>
              <a:rPr lang="en-GB" dirty="0">
                <a:latin typeface="Arial" charset="0"/>
              </a:rPr>
              <a:t> </a:t>
            </a:r>
            <a:r>
              <a:rPr lang="en-GB" sz="2000" dirty="0">
                <a:latin typeface="Arial" charset="0"/>
              </a:rPr>
              <a:t> Concept </a:t>
            </a:r>
          </a:p>
          <a:p>
            <a:pPr defTabSz="761909" eaLnBrk="1" hangingPunct="1"/>
            <a:r>
              <a:rPr lang="en-GB" sz="2000" dirty="0">
                <a:latin typeface="Arial" charset="0"/>
              </a:rPr>
              <a:t>Construct a QFD 2 table for the concepts derived</a:t>
            </a:r>
          </a:p>
          <a:p>
            <a:pPr defTabSz="761909" eaLnBrk="1" hangingPunct="1"/>
            <a:endParaRPr lang="en-GB" dirty="0">
              <a:latin typeface="Arial" charset="0"/>
            </a:endParaRPr>
          </a:p>
          <a:p>
            <a:pPr defTabSz="761909" eaLnBrk="1" hangingPunct="1"/>
            <a:endParaRPr lang="en-GB" sz="2000" dirty="0">
              <a:latin typeface="Arial" charset="0"/>
            </a:endParaRPr>
          </a:p>
          <a:p>
            <a:pPr marL="0" indent="0" defTabSz="761909" eaLnBrk="1" hangingPunct="1">
              <a:buNone/>
            </a:pPr>
            <a:endParaRPr lang="en-GB" sz="2000" dirty="0">
              <a:latin typeface="Arial" charset="0"/>
            </a:endParaRPr>
          </a:p>
          <a:p>
            <a:pPr defTabSz="761909" eaLnBrk="1" hangingPunct="1"/>
            <a:endParaRPr lang="en-GB" sz="1600" dirty="0">
              <a:latin typeface="Arial" charset="0"/>
            </a:endParaRPr>
          </a:p>
          <a:p>
            <a:pPr defTabSz="761909" eaLnBrk="1" hangingPunct="1">
              <a:buNone/>
            </a:pPr>
            <a:r>
              <a:rPr lang="en-GB" sz="2400" b="1" dirty="0">
                <a:latin typeface="Arial" charset="0"/>
              </a:rPr>
              <a:t>Time: 40 Minutes</a:t>
            </a:r>
          </a:p>
          <a:p>
            <a:pPr lvl="1" defTabSz="761909" eaLnBrk="1" hangingPunct="1"/>
            <a:endParaRPr lang="en-GB" dirty="0">
              <a:latin typeface="Arial" charset="0"/>
            </a:endParaRPr>
          </a:p>
          <a:p>
            <a:pPr defTabSz="761909" eaLnBrk="1" hangingPunct="1"/>
            <a:endParaRPr lang="en-GB" sz="1600" dirty="0">
              <a:latin typeface="Arial" charset="0"/>
            </a:endParaRPr>
          </a:p>
          <a:p>
            <a:pPr defTabSz="761909" eaLnBrk="1" hangingPunct="1"/>
            <a:endParaRPr lang="en-GB" sz="1600" dirty="0">
              <a:latin typeface="Arial" charset="0"/>
            </a:endParaRPr>
          </a:p>
        </p:txBody>
      </p:sp>
      <p:pic>
        <p:nvPicPr>
          <p:cNvPr id="34" name="Picture 33">
            <a:extLst>
              <a:ext uri="{FF2B5EF4-FFF2-40B4-BE49-F238E27FC236}">
                <a16:creationId xmlns:a16="http://schemas.microsoft.com/office/drawing/2014/main" id="{BBAB78B3-CA23-59CF-EBB2-217C1CC48E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0304" y="1838026"/>
            <a:ext cx="4588238" cy="3450070"/>
          </a:xfrm>
          <a:prstGeom prst="rect">
            <a:avLst/>
          </a:prstGeom>
        </p:spPr>
      </p:pic>
    </p:spTree>
    <p:extLst>
      <p:ext uri="{BB962C8B-B14F-4D97-AF65-F5344CB8AC3E}">
        <p14:creationId xmlns:p14="http://schemas.microsoft.com/office/powerpoint/2010/main" val="28058948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98" y="242826"/>
            <a:ext cx="6489700" cy="388586"/>
          </a:xfrm>
        </p:spPr>
        <p:txBody>
          <a:bodyPr>
            <a:normAutofit fontScale="90000"/>
          </a:bodyPr>
          <a:lstStyle/>
          <a:p>
            <a:r>
              <a:rPr lang="en-US"/>
              <a:t>Critical Design Aspects</a:t>
            </a:r>
          </a:p>
        </p:txBody>
      </p:sp>
      <p:pic>
        <p:nvPicPr>
          <p:cNvPr id="6" name="Picture 5">
            <a:extLst>
              <a:ext uri="{FF2B5EF4-FFF2-40B4-BE49-F238E27FC236}">
                <a16:creationId xmlns:a16="http://schemas.microsoft.com/office/drawing/2014/main" id="{75A42E34-DEA8-6C47-A3A0-21C5653A3DD1}"/>
              </a:ext>
            </a:extLst>
          </p:cNvPr>
          <p:cNvPicPr>
            <a:picLocks noChangeAspect="1"/>
          </p:cNvPicPr>
          <p:nvPr/>
        </p:nvPicPr>
        <p:blipFill>
          <a:blip r:embed="rId2"/>
          <a:stretch>
            <a:fillRect/>
          </a:stretch>
        </p:blipFill>
        <p:spPr>
          <a:xfrm>
            <a:off x="2013067" y="1796709"/>
            <a:ext cx="7525381" cy="4213454"/>
          </a:xfrm>
          <a:prstGeom prst="rect">
            <a:avLst/>
          </a:prstGeom>
        </p:spPr>
      </p:pic>
      <p:sp>
        <p:nvSpPr>
          <p:cNvPr id="7" name="Rounded Rectangular Callout 6">
            <a:extLst>
              <a:ext uri="{FF2B5EF4-FFF2-40B4-BE49-F238E27FC236}">
                <a16:creationId xmlns:a16="http://schemas.microsoft.com/office/drawing/2014/main" id="{9EC65C73-C517-3548-90EF-7145FC7D959A}"/>
              </a:ext>
            </a:extLst>
          </p:cNvPr>
          <p:cNvSpPr/>
          <p:nvPr/>
        </p:nvSpPr>
        <p:spPr>
          <a:xfrm>
            <a:off x="7873428" y="955497"/>
            <a:ext cx="2017917" cy="1592494"/>
          </a:xfrm>
          <a:prstGeom prst="wedgeRoundRectCallout">
            <a:avLst>
              <a:gd name="adj1" fmla="val -59816"/>
              <a:gd name="adj2" fmla="val 145988"/>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a:solidFill>
                  <a:schemeClr val="tx1"/>
                </a:solidFill>
              </a:rPr>
              <a:t>The two-piece case is critical and therefore is subject to a P-Diagram</a:t>
            </a:r>
          </a:p>
        </p:txBody>
      </p:sp>
    </p:spTree>
    <p:extLst>
      <p:ext uri="{BB962C8B-B14F-4D97-AF65-F5344CB8AC3E}">
        <p14:creationId xmlns:p14="http://schemas.microsoft.com/office/powerpoint/2010/main" val="994081425"/>
      </p:ext>
    </p:extLst>
  </p:cSld>
  <p:clrMapOvr>
    <a:masterClrMapping/>
  </p:clrMapOvr>
  <p:transition>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D1AAD-6610-B94C-BC09-8681D586125F}"/>
              </a:ext>
            </a:extLst>
          </p:cNvPr>
          <p:cNvSpPr>
            <a:spLocks noGrp="1"/>
          </p:cNvSpPr>
          <p:nvPr>
            <p:ph type="title"/>
          </p:nvPr>
        </p:nvSpPr>
        <p:spPr>
          <a:xfrm>
            <a:off x="288000" y="183888"/>
            <a:ext cx="11616000" cy="664797"/>
          </a:xfrm>
        </p:spPr>
        <p:txBody>
          <a:bodyPr/>
          <a:lstStyle/>
          <a:p>
            <a:r>
              <a:rPr lang="en-US" sz="2800"/>
              <a:t>Constructing P-Diagrams at the Subsystem/Component Level</a:t>
            </a:r>
          </a:p>
        </p:txBody>
      </p:sp>
      <p:sp>
        <p:nvSpPr>
          <p:cNvPr id="5" name="Text Placeholder 4">
            <a:extLst>
              <a:ext uri="{FF2B5EF4-FFF2-40B4-BE49-F238E27FC236}">
                <a16:creationId xmlns:a16="http://schemas.microsoft.com/office/drawing/2014/main" id="{80FD52E0-A788-0C48-B734-62EF5FFA70C7}"/>
              </a:ext>
            </a:extLst>
          </p:cNvPr>
          <p:cNvSpPr>
            <a:spLocks noGrp="1"/>
          </p:cNvSpPr>
          <p:nvPr>
            <p:ph type="body" sz="quarter" idx="16"/>
          </p:nvPr>
        </p:nvSpPr>
        <p:spPr>
          <a:xfrm>
            <a:off x="103956" y="1048103"/>
            <a:ext cx="11210925" cy="2895823"/>
          </a:xfrm>
        </p:spPr>
        <p:txBody>
          <a:bodyPr/>
          <a:lstStyle/>
          <a:p>
            <a:pPr lvl="1"/>
            <a:r>
              <a:rPr lang="en-US"/>
              <a:t>P-diagrams can be constructed at any level </a:t>
            </a:r>
          </a:p>
          <a:p>
            <a:pPr lvl="2"/>
            <a:r>
              <a:rPr lang="en-US"/>
              <a:t>It is necessary to consider carefully what the output of the subsystem or component is </a:t>
            </a:r>
          </a:p>
          <a:p>
            <a:pPr lvl="2"/>
            <a:r>
              <a:rPr lang="en-US"/>
              <a:t>This often requires us to think how the subsystem or component contributes to the higher-level purpose(s) in order to derive the best output measure</a:t>
            </a:r>
          </a:p>
          <a:p>
            <a:pPr lvl="2"/>
            <a:r>
              <a:rPr lang="en-US"/>
              <a:t>For example, if we consider the Shell body subsystem, it plays a </a:t>
            </a:r>
            <a:r>
              <a:rPr lang="en-US">
                <a:solidFill>
                  <a:schemeClr val="tx2"/>
                </a:solidFill>
              </a:rPr>
              <a:t>major part in transporting the HE to the target and therefore Accuracy and Precision remains an output. Is also plays the major role in defeating the target via fragmentation which can also be consider as an output</a:t>
            </a:r>
          </a:p>
          <a:p>
            <a:endParaRPr lang="en-US"/>
          </a:p>
          <a:p>
            <a:endParaRPr lang="en-US"/>
          </a:p>
          <a:p>
            <a:endParaRPr lang="en-US"/>
          </a:p>
        </p:txBody>
      </p:sp>
      <p:pic>
        <p:nvPicPr>
          <p:cNvPr id="6" name="Picture 5">
            <a:extLst>
              <a:ext uri="{FF2B5EF4-FFF2-40B4-BE49-F238E27FC236}">
                <a16:creationId xmlns:a16="http://schemas.microsoft.com/office/drawing/2014/main" id="{2EA1428D-8327-7F47-A876-BE55D5453B7D}"/>
              </a:ext>
            </a:extLst>
          </p:cNvPr>
          <p:cNvPicPr>
            <a:picLocks noChangeAspect="1"/>
          </p:cNvPicPr>
          <p:nvPr/>
        </p:nvPicPr>
        <p:blipFill rotWithShape="1">
          <a:blip r:embed="rId2">
            <a:extLst>
              <a:ext uri="{28A0092B-C50C-407E-A947-70E740481C1C}">
                <a14:useLocalDpi xmlns:a14="http://schemas.microsoft.com/office/drawing/2010/main" val="0"/>
              </a:ext>
            </a:extLst>
          </a:blip>
          <a:srcRect l="11338" t="4738" r="24712" b="4001"/>
          <a:stretch/>
        </p:blipFill>
        <p:spPr>
          <a:xfrm rot="5400000">
            <a:off x="4405268" y="1563246"/>
            <a:ext cx="3381462" cy="6840271"/>
          </a:xfrm>
          <a:prstGeom prst="rect">
            <a:avLst/>
          </a:prstGeom>
        </p:spPr>
      </p:pic>
    </p:spTree>
    <p:extLst>
      <p:ext uri="{BB962C8B-B14F-4D97-AF65-F5344CB8AC3E}">
        <p14:creationId xmlns:p14="http://schemas.microsoft.com/office/powerpoint/2010/main" val="42057002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433125" y="279833"/>
            <a:ext cx="11010600" cy="664797"/>
          </a:xfrm>
        </p:spPr>
        <p:txBody>
          <a:bodyPr/>
          <a:lstStyle/>
          <a:p>
            <a:pPr defTabSz="761909" eaLnBrk="1" hangingPunct="1"/>
            <a:r>
              <a:rPr lang="en-GB">
                <a:latin typeface="Arial" charset="0"/>
              </a:rPr>
              <a:t>Exercise: P-Diagram</a:t>
            </a:r>
            <a:r>
              <a:rPr lang="en-GB">
                <a:latin typeface="Symbol" charset="0"/>
              </a:rPr>
              <a:t> </a:t>
            </a:r>
            <a:endParaRPr lang="en-GB">
              <a:latin typeface="Arial" charset="0"/>
            </a:endParaRPr>
          </a:p>
        </p:txBody>
      </p:sp>
      <p:sp>
        <p:nvSpPr>
          <p:cNvPr id="117763" name="Rectangle 3"/>
          <p:cNvSpPr>
            <a:spLocks noGrp="1" noChangeArrowheads="1"/>
          </p:cNvSpPr>
          <p:nvPr>
            <p:ph type="body" sz="quarter" idx="16"/>
          </p:nvPr>
        </p:nvSpPr>
        <p:spPr>
          <a:xfrm>
            <a:off x="7474225" y="1375554"/>
            <a:ext cx="4102435" cy="4359060"/>
          </a:xfrm>
        </p:spPr>
        <p:txBody>
          <a:bodyPr/>
          <a:lstStyle/>
          <a:p>
            <a:pPr defTabSz="761909" eaLnBrk="1" hangingPunct="1">
              <a:buNone/>
            </a:pPr>
            <a:r>
              <a:rPr lang="en-GB" sz="2400" b="1" dirty="0">
                <a:latin typeface="Arial" charset="0"/>
              </a:rPr>
              <a:t>In Small teams</a:t>
            </a:r>
          </a:p>
          <a:p>
            <a:pPr defTabSz="761909" eaLnBrk="1" hangingPunct="1">
              <a:buNone/>
            </a:pPr>
            <a:endParaRPr lang="en-GB" b="1" dirty="0">
              <a:latin typeface="Arial" charset="0"/>
            </a:endParaRPr>
          </a:p>
          <a:p>
            <a:pPr defTabSz="761909" eaLnBrk="1" hangingPunct="1"/>
            <a:r>
              <a:rPr lang="en-GB" sz="2000" dirty="0">
                <a:latin typeface="Arial" charset="0"/>
              </a:rPr>
              <a:t>Look at the QFD 2 chart for the subsystem.</a:t>
            </a:r>
          </a:p>
          <a:p>
            <a:pPr defTabSz="761909" eaLnBrk="1" hangingPunct="1"/>
            <a:r>
              <a:rPr lang="en-GB" dirty="0">
                <a:latin typeface="Arial" charset="0"/>
              </a:rPr>
              <a:t>Identify the most important part of the subsystem.</a:t>
            </a:r>
          </a:p>
          <a:p>
            <a:pPr defTabSz="761909" eaLnBrk="1" hangingPunct="1"/>
            <a:r>
              <a:rPr lang="en-GB" dirty="0">
                <a:latin typeface="Arial" charset="0"/>
              </a:rPr>
              <a:t>Construct a P diagram for that important component.</a:t>
            </a:r>
          </a:p>
          <a:p>
            <a:pPr defTabSz="761909" eaLnBrk="1" hangingPunct="1"/>
            <a:r>
              <a:rPr lang="en-GB" dirty="0">
                <a:latin typeface="Arial" charset="0"/>
              </a:rPr>
              <a:t>What do you need to control?</a:t>
            </a:r>
          </a:p>
          <a:p>
            <a:pPr defTabSz="761909" eaLnBrk="1" hangingPunct="1"/>
            <a:r>
              <a:rPr lang="en-GB" dirty="0">
                <a:latin typeface="Arial" charset="0"/>
              </a:rPr>
              <a:t>What are the Noises? Causes of variation?</a:t>
            </a:r>
          </a:p>
          <a:p>
            <a:pPr defTabSz="761909" eaLnBrk="1" hangingPunct="1"/>
            <a:endParaRPr lang="en-GB" sz="1600" dirty="0">
              <a:latin typeface="Arial" charset="0"/>
            </a:endParaRPr>
          </a:p>
          <a:p>
            <a:pPr defTabSz="761909" eaLnBrk="1" hangingPunct="1">
              <a:buNone/>
            </a:pPr>
            <a:endParaRPr lang="en-GB" sz="2400" b="1" dirty="0">
              <a:latin typeface="Arial" charset="0"/>
            </a:endParaRPr>
          </a:p>
          <a:p>
            <a:pPr defTabSz="761909" eaLnBrk="1" hangingPunct="1">
              <a:buNone/>
            </a:pPr>
            <a:r>
              <a:rPr lang="en-GB" sz="2400" b="1" dirty="0">
                <a:latin typeface="Arial" charset="0"/>
              </a:rPr>
              <a:t>Time: 30 Minutes</a:t>
            </a:r>
          </a:p>
          <a:p>
            <a:pPr lvl="1" defTabSz="761909" eaLnBrk="1" hangingPunct="1"/>
            <a:endParaRPr lang="en-GB" dirty="0">
              <a:latin typeface="Arial" charset="0"/>
            </a:endParaRPr>
          </a:p>
          <a:p>
            <a:pPr defTabSz="761909" eaLnBrk="1" hangingPunct="1"/>
            <a:endParaRPr lang="en-GB" sz="1600" dirty="0">
              <a:latin typeface="Arial" charset="0"/>
            </a:endParaRPr>
          </a:p>
          <a:p>
            <a:pPr defTabSz="761909" eaLnBrk="1" hangingPunct="1"/>
            <a:endParaRPr lang="en-GB" sz="1600" dirty="0">
              <a:latin typeface="Arial" charset="0"/>
            </a:endParaRPr>
          </a:p>
        </p:txBody>
      </p:sp>
      <p:pic>
        <p:nvPicPr>
          <p:cNvPr id="2" name="Picture 1">
            <a:extLst>
              <a:ext uri="{FF2B5EF4-FFF2-40B4-BE49-F238E27FC236}">
                <a16:creationId xmlns:a16="http://schemas.microsoft.com/office/drawing/2014/main" id="{71D9D231-E81A-25B1-BD63-FADCA2D80230}"/>
              </a:ext>
            </a:extLst>
          </p:cNvPr>
          <p:cNvPicPr>
            <a:picLocks noChangeAspect="1"/>
          </p:cNvPicPr>
          <p:nvPr/>
        </p:nvPicPr>
        <p:blipFill rotWithShape="1">
          <a:blip r:embed="rId3">
            <a:extLst>
              <a:ext uri="{28A0092B-C50C-407E-A947-70E740481C1C}">
                <a14:useLocalDpi xmlns:a14="http://schemas.microsoft.com/office/drawing/2010/main" val="0"/>
              </a:ext>
            </a:extLst>
          </a:blip>
          <a:srcRect l="11338" t="4738" r="24712" b="4001"/>
          <a:stretch/>
        </p:blipFill>
        <p:spPr>
          <a:xfrm rot="5400000">
            <a:off x="2049694" y="251281"/>
            <a:ext cx="3381462" cy="6840271"/>
          </a:xfrm>
          <a:prstGeom prst="rect">
            <a:avLst/>
          </a:prstGeom>
        </p:spPr>
      </p:pic>
    </p:spTree>
    <p:extLst>
      <p:ext uri="{BB962C8B-B14F-4D97-AF65-F5344CB8AC3E}">
        <p14:creationId xmlns:p14="http://schemas.microsoft.com/office/powerpoint/2010/main" val="24873909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60499E4-345A-9C4B-B0F8-18D4A294EF13}"/>
              </a:ext>
            </a:extLst>
          </p:cNvPr>
          <p:cNvSpPr>
            <a:spLocks noGrp="1"/>
          </p:cNvSpPr>
          <p:nvPr>
            <p:ph type="title"/>
          </p:nvPr>
        </p:nvSpPr>
        <p:spPr>
          <a:xfrm>
            <a:off x="579536" y="103119"/>
            <a:ext cx="8257950" cy="412445"/>
          </a:xfrm>
        </p:spPr>
        <p:txBody>
          <a:bodyPr/>
          <a:lstStyle/>
          <a:p>
            <a:r>
              <a:rPr lang="en-US"/>
              <a:t>What have we done?</a:t>
            </a:r>
          </a:p>
        </p:txBody>
      </p:sp>
      <p:sp>
        <p:nvSpPr>
          <p:cNvPr id="12" name="Text Box 15">
            <a:extLst>
              <a:ext uri="{FF2B5EF4-FFF2-40B4-BE49-F238E27FC236}">
                <a16:creationId xmlns:a16="http://schemas.microsoft.com/office/drawing/2014/main" id="{7AF9F834-FA53-FD43-9E82-BF775AAA441D}"/>
              </a:ext>
            </a:extLst>
          </p:cNvPr>
          <p:cNvSpPr txBox="1">
            <a:spLocks noChangeArrowheads="1"/>
          </p:cNvSpPr>
          <p:nvPr/>
        </p:nvSpPr>
        <p:spPr bwMode="auto">
          <a:xfrm>
            <a:off x="2461988" y="813873"/>
            <a:ext cx="1348012" cy="482748"/>
          </a:xfrm>
          <a:prstGeom prst="rect">
            <a:avLst/>
          </a:prstGeom>
          <a:noFill/>
          <a:ln w="9525">
            <a:noFill/>
            <a:miter lim="800000"/>
            <a:headEnd/>
            <a:tailEnd/>
          </a:ln>
        </p:spPr>
        <p:txBody>
          <a:bodyPr wrap="square" lIns="84253" tIns="42126" rIns="84253" bIns="42126">
            <a:spAutoFit/>
          </a:bodyPr>
          <a:lstStyle/>
          <a:p>
            <a:pPr eaLnBrk="0" hangingPunct="0"/>
            <a:r>
              <a:rPr lang="en-GB" sz="1292"/>
              <a:t>Capability</a:t>
            </a:r>
          </a:p>
          <a:p>
            <a:pPr eaLnBrk="0" hangingPunct="0"/>
            <a:r>
              <a:rPr lang="en-GB" sz="1292"/>
              <a:t>Requirement</a:t>
            </a:r>
          </a:p>
        </p:txBody>
      </p:sp>
      <p:sp>
        <p:nvSpPr>
          <p:cNvPr id="21" name="Line 3">
            <a:extLst>
              <a:ext uri="{FF2B5EF4-FFF2-40B4-BE49-F238E27FC236}">
                <a16:creationId xmlns:a16="http://schemas.microsoft.com/office/drawing/2014/main" id="{F39D0676-889C-3847-A1A6-E0DA7F552CE8}"/>
              </a:ext>
            </a:extLst>
          </p:cNvPr>
          <p:cNvSpPr>
            <a:spLocks noChangeShapeType="1"/>
          </p:cNvSpPr>
          <p:nvPr/>
        </p:nvSpPr>
        <p:spPr bwMode="gray">
          <a:xfrm>
            <a:off x="2203262" y="1183469"/>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a:solidFill>
                <a:srgbClr val="000000"/>
              </a:solidFill>
            </a:endParaRPr>
          </a:p>
        </p:txBody>
      </p:sp>
      <p:pic>
        <p:nvPicPr>
          <p:cNvPr id="30" name="Picture 29">
            <a:extLst>
              <a:ext uri="{FF2B5EF4-FFF2-40B4-BE49-F238E27FC236}">
                <a16:creationId xmlns:a16="http://schemas.microsoft.com/office/drawing/2014/main" id="{49E6864B-68F4-8546-AFF7-BA5F6759C8D2}"/>
              </a:ext>
            </a:extLst>
          </p:cNvPr>
          <p:cNvPicPr>
            <a:picLocks noChangeAspect="1"/>
          </p:cNvPicPr>
          <p:nvPr/>
        </p:nvPicPr>
        <p:blipFill>
          <a:blip r:embed="rId2"/>
          <a:stretch>
            <a:fillRect/>
          </a:stretch>
        </p:blipFill>
        <p:spPr>
          <a:xfrm>
            <a:off x="2263303" y="1892522"/>
            <a:ext cx="3560324" cy="2089023"/>
          </a:xfrm>
          <a:prstGeom prst="rect">
            <a:avLst/>
          </a:prstGeom>
        </p:spPr>
      </p:pic>
      <p:pic>
        <p:nvPicPr>
          <p:cNvPr id="31" name="Picture 30">
            <a:extLst>
              <a:ext uri="{FF2B5EF4-FFF2-40B4-BE49-F238E27FC236}">
                <a16:creationId xmlns:a16="http://schemas.microsoft.com/office/drawing/2014/main" id="{9BCC98B3-5C6A-8A41-8FCE-F87FF1B0A194}"/>
              </a:ext>
            </a:extLst>
          </p:cNvPr>
          <p:cNvPicPr>
            <a:picLocks noChangeAspect="1"/>
          </p:cNvPicPr>
          <p:nvPr/>
        </p:nvPicPr>
        <p:blipFill>
          <a:blip r:embed="rId3"/>
          <a:stretch>
            <a:fillRect/>
          </a:stretch>
        </p:blipFill>
        <p:spPr>
          <a:xfrm>
            <a:off x="5006501" y="3884270"/>
            <a:ext cx="3307406" cy="2127323"/>
          </a:xfrm>
          <a:prstGeom prst="rect">
            <a:avLst/>
          </a:prstGeom>
        </p:spPr>
      </p:pic>
      <p:sp>
        <p:nvSpPr>
          <p:cNvPr id="33" name="Rectangle 32">
            <a:extLst>
              <a:ext uri="{FF2B5EF4-FFF2-40B4-BE49-F238E27FC236}">
                <a16:creationId xmlns:a16="http://schemas.microsoft.com/office/drawing/2014/main" id="{E76DB927-3E5E-FE4C-8F5D-2C3532B301B2}"/>
              </a:ext>
            </a:extLst>
          </p:cNvPr>
          <p:cNvSpPr/>
          <p:nvPr/>
        </p:nvSpPr>
        <p:spPr>
          <a:xfrm>
            <a:off x="6991701" y="6011593"/>
            <a:ext cx="3447699" cy="330843"/>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800">
                <a:solidFill>
                  <a:schemeClr val="tx1"/>
                </a:solidFill>
              </a:rPr>
              <a:t>Critical Design Parameters</a:t>
            </a:r>
          </a:p>
        </p:txBody>
      </p:sp>
      <p:sp>
        <p:nvSpPr>
          <p:cNvPr id="34" name="Down Arrow 33">
            <a:extLst>
              <a:ext uri="{FF2B5EF4-FFF2-40B4-BE49-F238E27FC236}">
                <a16:creationId xmlns:a16="http://schemas.microsoft.com/office/drawing/2014/main" id="{3FD24E8D-B843-EC46-A0C6-066E42D66A23}"/>
              </a:ext>
            </a:extLst>
          </p:cNvPr>
          <p:cNvSpPr/>
          <p:nvPr/>
        </p:nvSpPr>
        <p:spPr>
          <a:xfrm>
            <a:off x="8715550" y="3737527"/>
            <a:ext cx="1520687" cy="2047460"/>
          </a:xfrm>
          <a:prstGeom prst="downArrow">
            <a:avLst>
              <a:gd name="adj1" fmla="val 69608"/>
              <a:gd name="adj2" fmla="val 50000"/>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a:solidFill>
                  <a:schemeClr val="tx1"/>
                </a:solidFill>
              </a:rPr>
              <a:t>Time to think about making it!</a:t>
            </a:r>
          </a:p>
        </p:txBody>
      </p:sp>
    </p:spTree>
    <p:extLst>
      <p:ext uri="{BB962C8B-B14F-4D97-AF65-F5344CB8AC3E}">
        <p14:creationId xmlns:p14="http://schemas.microsoft.com/office/powerpoint/2010/main" val="680618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wipe(down)">
                                      <p:cBhvr>
                                        <p:cTn id="7" dur="580">
                                          <p:stCondLst>
                                            <p:cond delay="0"/>
                                          </p:stCondLst>
                                        </p:cTn>
                                        <p:tgtEl>
                                          <p:spTgt spid="34"/>
                                        </p:tgtEl>
                                      </p:cBhvr>
                                    </p:animEffect>
                                    <p:anim calcmode="lin" valueType="num">
                                      <p:cBhvr>
                                        <p:cTn id="8" dur="1822" tmFilter="0,0; 0.14,0.36; 0.43,0.73; 0.71,0.91; 1.0,1.0">
                                          <p:stCondLst>
                                            <p:cond delay="0"/>
                                          </p:stCondLst>
                                        </p:cTn>
                                        <p:tgtEl>
                                          <p:spTgt spid="3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4"/>
                                        </p:tgtEl>
                                        <p:attrNameLst>
                                          <p:attrName>ppt_y</p:attrName>
                                        </p:attrNameLst>
                                      </p:cBhvr>
                                      <p:tavLst>
                                        <p:tav tm="0" fmla="#ppt_y-sin(pi*$)/81">
                                          <p:val>
                                            <p:fltVal val="0"/>
                                          </p:val>
                                        </p:tav>
                                        <p:tav tm="100000">
                                          <p:val>
                                            <p:fltVal val="1"/>
                                          </p:val>
                                        </p:tav>
                                      </p:tavLst>
                                    </p:anim>
                                    <p:animScale>
                                      <p:cBhvr>
                                        <p:cTn id="13" dur="26">
                                          <p:stCondLst>
                                            <p:cond delay="650"/>
                                          </p:stCondLst>
                                        </p:cTn>
                                        <p:tgtEl>
                                          <p:spTgt spid="34"/>
                                        </p:tgtEl>
                                      </p:cBhvr>
                                      <p:to x="100000" y="60000"/>
                                    </p:animScale>
                                    <p:animScale>
                                      <p:cBhvr>
                                        <p:cTn id="14" dur="166" decel="50000">
                                          <p:stCondLst>
                                            <p:cond delay="676"/>
                                          </p:stCondLst>
                                        </p:cTn>
                                        <p:tgtEl>
                                          <p:spTgt spid="34"/>
                                        </p:tgtEl>
                                      </p:cBhvr>
                                      <p:to x="100000" y="100000"/>
                                    </p:animScale>
                                    <p:animScale>
                                      <p:cBhvr>
                                        <p:cTn id="15" dur="26">
                                          <p:stCondLst>
                                            <p:cond delay="1312"/>
                                          </p:stCondLst>
                                        </p:cTn>
                                        <p:tgtEl>
                                          <p:spTgt spid="34"/>
                                        </p:tgtEl>
                                      </p:cBhvr>
                                      <p:to x="100000" y="80000"/>
                                    </p:animScale>
                                    <p:animScale>
                                      <p:cBhvr>
                                        <p:cTn id="16" dur="166" decel="50000">
                                          <p:stCondLst>
                                            <p:cond delay="1338"/>
                                          </p:stCondLst>
                                        </p:cTn>
                                        <p:tgtEl>
                                          <p:spTgt spid="34"/>
                                        </p:tgtEl>
                                      </p:cBhvr>
                                      <p:to x="100000" y="100000"/>
                                    </p:animScale>
                                    <p:animScale>
                                      <p:cBhvr>
                                        <p:cTn id="17" dur="26">
                                          <p:stCondLst>
                                            <p:cond delay="1642"/>
                                          </p:stCondLst>
                                        </p:cTn>
                                        <p:tgtEl>
                                          <p:spTgt spid="34"/>
                                        </p:tgtEl>
                                      </p:cBhvr>
                                      <p:to x="100000" y="90000"/>
                                    </p:animScale>
                                    <p:animScale>
                                      <p:cBhvr>
                                        <p:cTn id="18" dur="166" decel="50000">
                                          <p:stCondLst>
                                            <p:cond delay="1668"/>
                                          </p:stCondLst>
                                        </p:cTn>
                                        <p:tgtEl>
                                          <p:spTgt spid="34"/>
                                        </p:tgtEl>
                                      </p:cBhvr>
                                      <p:to x="100000" y="100000"/>
                                    </p:animScale>
                                    <p:animScale>
                                      <p:cBhvr>
                                        <p:cTn id="19" dur="26">
                                          <p:stCondLst>
                                            <p:cond delay="1808"/>
                                          </p:stCondLst>
                                        </p:cTn>
                                        <p:tgtEl>
                                          <p:spTgt spid="34"/>
                                        </p:tgtEl>
                                      </p:cBhvr>
                                      <p:to x="100000" y="95000"/>
                                    </p:animScale>
                                    <p:animScale>
                                      <p:cBhvr>
                                        <p:cTn id="20" dur="166" decel="50000">
                                          <p:stCondLst>
                                            <p:cond delay="1834"/>
                                          </p:stCondLst>
                                        </p:cTn>
                                        <p:tgtEl>
                                          <p:spTgt spid="3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4987F-7C09-4505-9BB7-96FC69BC7B8E}"/>
              </a:ext>
            </a:extLst>
          </p:cNvPr>
          <p:cNvSpPr>
            <a:spLocks noGrp="1"/>
          </p:cNvSpPr>
          <p:nvPr>
            <p:ph type="ctrTitle"/>
          </p:nvPr>
        </p:nvSpPr>
        <p:spPr/>
        <p:txBody>
          <a:bodyPr>
            <a:normAutofit fontScale="90000"/>
          </a:bodyPr>
          <a:lstStyle/>
          <a:p>
            <a:r>
              <a:rPr lang="en-GB"/>
              <a:t>Noises, Controls.</a:t>
            </a:r>
            <a:br>
              <a:rPr lang="en-GB"/>
            </a:br>
            <a:r>
              <a:rPr lang="en-GB"/>
              <a:t>Parameter Diagrams</a:t>
            </a:r>
            <a:br>
              <a:rPr lang="en-GB"/>
            </a:br>
            <a:r>
              <a:rPr lang="en-GB"/>
              <a:t>What / Why</a:t>
            </a:r>
          </a:p>
        </p:txBody>
      </p:sp>
      <p:sp>
        <p:nvSpPr>
          <p:cNvPr id="3" name="Subtitle 2">
            <a:extLst>
              <a:ext uri="{FF2B5EF4-FFF2-40B4-BE49-F238E27FC236}">
                <a16:creationId xmlns:a16="http://schemas.microsoft.com/office/drawing/2014/main" id="{AE133ADA-B9CC-447F-B4B4-B440B267359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529306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Line 679"/>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55" name="Line 680"/>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56" name="Line 681"/>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57" name="Line 682"/>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58" name="Line 683"/>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59" name="Line 684"/>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60" name="Freeform 685"/>
          <p:cNvSpPr>
            <a:spLocks/>
          </p:cNvSpPr>
          <p:nvPr/>
        </p:nvSpPr>
        <p:spPr bwMode="auto">
          <a:xfrm>
            <a:off x="5499102"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61" name="Freeform 686"/>
          <p:cNvSpPr>
            <a:spLocks/>
          </p:cNvSpPr>
          <p:nvPr/>
        </p:nvSpPr>
        <p:spPr bwMode="auto">
          <a:xfrm>
            <a:off x="5600712"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62" name="Line 687"/>
          <p:cNvSpPr>
            <a:spLocks noChangeShapeType="1"/>
          </p:cNvSpPr>
          <p:nvPr/>
        </p:nvSpPr>
        <p:spPr bwMode="auto">
          <a:xfrm>
            <a:off x="5600712" y="3876685"/>
            <a:ext cx="227013" cy="22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63" name="Line 688"/>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64" name="Freeform 689"/>
          <p:cNvSpPr>
            <a:spLocks/>
          </p:cNvSpPr>
          <p:nvPr/>
        </p:nvSpPr>
        <p:spPr bwMode="auto">
          <a:xfrm>
            <a:off x="5713425"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65" name="Freeform 690"/>
          <p:cNvSpPr>
            <a:spLocks/>
          </p:cNvSpPr>
          <p:nvPr/>
        </p:nvSpPr>
        <p:spPr bwMode="auto">
          <a:xfrm>
            <a:off x="5827725"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66" name="Line 691"/>
          <p:cNvSpPr>
            <a:spLocks noChangeShapeType="1"/>
          </p:cNvSpPr>
          <p:nvPr/>
        </p:nvSpPr>
        <p:spPr bwMode="auto">
          <a:xfrm flipH="1" flipV="1">
            <a:off x="5827725" y="3898902"/>
            <a:ext cx="2063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67" name="Line 692"/>
          <p:cNvSpPr>
            <a:spLocks noChangeShapeType="1"/>
          </p:cNvSpPr>
          <p:nvPr/>
        </p:nvSpPr>
        <p:spPr bwMode="auto">
          <a:xfrm flipV="1">
            <a:off x="5726114" y="3898902"/>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68" name="Freeform 693"/>
          <p:cNvSpPr>
            <a:spLocks/>
          </p:cNvSpPr>
          <p:nvPr/>
        </p:nvSpPr>
        <p:spPr bwMode="auto">
          <a:xfrm>
            <a:off x="5384800" y="39354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69" name="Freeform 694"/>
          <p:cNvSpPr>
            <a:spLocks/>
          </p:cNvSpPr>
          <p:nvPr/>
        </p:nvSpPr>
        <p:spPr bwMode="auto">
          <a:xfrm>
            <a:off x="5499102" y="39354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70" name="Line 695"/>
          <p:cNvSpPr>
            <a:spLocks noChangeShapeType="1"/>
          </p:cNvSpPr>
          <p:nvPr/>
        </p:nvSpPr>
        <p:spPr bwMode="auto">
          <a:xfrm flipH="1">
            <a:off x="6034088" y="3935417"/>
            <a:ext cx="11112"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71" name="Freeform 696"/>
          <p:cNvSpPr>
            <a:spLocks/>
          </p:cNvSpPr>
          <p:nvPr/>
        </p:nvSpPr>
        <p:spPr bwMode="auto">
          <a:xfrm>
            <a:off x="6045200" y="3359152"/>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chemeClr val="tx1"/>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72" name="Line 697"/>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73" name="Line 698"/>
          <p:cNvSpPr>
            <a:spLocks noChangeShapeType="1"/>
          </p:cNvSpPr>
          <p:nvPr/>
        </p:nvSpPr>
        <p:spPr bwMode="auto">
          <a:xfrm flipV="1">
            <a:off x="6045200" y="3708405"/>
            <a:ext cx="215900"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74" name="Line 699"/>
          <p:cNvSpPr>
            <a:spLocks noChangeShapeType="1"/>
          </p:cNvSpPr>
          <p:nvPr/>
        </p:nvSpPr>
        <p:spPr bwMode="auto">
          <a:xfrm flipV="1">
            <a:off x="5384800" y="3935416"/>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75" name="Line 700"/>
          <p:cNvSpPr>
            <a:spLocks noChangeShapeType="1"/>
          </p:cNvSpPr>
          <p:nvPr/>
        </p:nvSpPr>
        <p:spPr bwMode="auto">
          <a:xfrm flipV="1">
            <a:off x="5930904" y="3935416"/>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76" name="Freeform 701"/>
          <p:cNvSpPr>
            <a:spLocks/>
          </p:cNvSpPr>
          <p:nvPr/>
        </p:nvSpPr>
        <p:spPr bwMode="auto">
          <a:xfrm>
            <a:off x="5600712"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77" name="Line 702"/>
          <p:cNvSpPr>
            <a:spLocks noChangeShapeType="1"/>
          </p:cNvSpPr>
          <p:nvPr/>
        </p:nvSpPr>
        <p:spPr bwMode="auto">
          <a:xfrm flipH="1">
            <a:off x="5703900" y="3959229"/>
            <a:ext cx="952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78" name="Freeform 703"/>
          <p:cNvSpPr>
            <a:spLocks/>
          </p:cNvSpPr>
          <p:nvPr/>
        </p:nvSpPr>
        <p:spPr bwMode="auto">
          <a:xfrm>
            <a:off x="5713425"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79" name="Line 704"/>
          <p:cNvSpPr>
            <a:spLocks noChangeShapeType="1"/>
          </p:cNvSpPr>
          <p:nvPr/>
        </p:nvSpPr>
        <p:spPr bwMode="auto">
          <a:xfrm>
            <a:off x="5713413" y="3959229"/>
            <a:ext cx="127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80" name="Line 705"/>
          <p:cNvSpPr>
            <a:spLocks noChangeShapeType="1"/>
          </p:cNvSpPr>
          <p:nvPr/>
        </p:nvSpPr>
        <p:spPr bwMode="auto">
          <a:xfrm flipH="1" flipV="1">
            <a:off x="5713425" y="3959227"/>
            <a:ext cx="217487"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81" name="Line 706"/>
          <p:cNvSpPr>
            <a:spLocks noChangeShapeType="1"/>
          </p:cNvSpPr>
          <p:nvPr/>
        </p:nvSpPr>
        <p:spPr bwMode="auto">
          <a:xfrm flipV="1">
            <a:off x="5600702" y="3959234"/>
            <a:ext cx="112713"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82" name="Freeform 707"/>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83" name="Freeform 708"/>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84" name="Line 709"/>
          <p:cNvSpPr>
            <a:spLocks noChangeShapeType="1"/>
          </p:cNvSpPr>
          <p:nvPr/>
        </p:nvSpPr>
        <p:spPr bwMode="auto">
          <a:xfrm>
            <a:off x="6261100" y="3708407"/>
            <a:ext cx="217488"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85" name="Freeform 710"/>
          <p:cNvSpPr>
            <a:spLocks/>
          </p:cNvSpPr>
          <p:nvPr/>
        </p:nvSpPr>
        <p:spPr bwMode="auto">
          <a:xfrm>
            <a:off x="5280037" y="3995747"/>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86" name="Freeform 711"/>
          <p:cNvSpPr>
            <a:spLocks/>
          </p:cNvSpPr>
          <p:nvPr/>
        </p:nvSpPr>
        <p:spPr bwMode="auto">
          <a:xfrm>
            <a:off x="5384800" y="39957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87" name="Freeform 712"/>
          <p:cNvSpPr>
            <a:spLocks/>
          </p:cNvSpPr>
          <p:nvPr/>
        </p:nvSpPr>
        <p:spPr bwMode="auto">
          <a:xfrm>
            <a:off x="5827725" y="2951172"/>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88" name="Line 713"/>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89" name="Line 714"/>
          <p:cNvSpPr>
            <a:spLocks noChangeShapeType="1"/>
          </p:cNvSpPr>
          <p:nvPr/>
        </p:nvSpPr>
        <p:spPr bwMode="auto">
          <a:xfrm flipV="1">
            <a:off x="5280031" y="3995741"/>
            <a:ext cx="10477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90" name="Line 715"/>
          <p:cNvSpPr>
            <a:spLocks noChangeShapeType="1"/>
          </p:cNvSpPr>
          <p:nvPr/>
        </p:nvSpPr>
        <p:spPr bwMode="auto">
          <a:xfrm>
            <a:off x="5827715" y="3335338"/>
            <a:ext cx="103187" cy="660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91" name="Freeform 716"/>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92" name="Freeform 717"/>
          <p:cNvSpPr>
            <a:spLocks/>
          </p:cNvSpPr>
          <p:nvPr/>
        </p:nvSpPr>
        <p:spPr bwMode="auto">
          <a:xfrm>
            <a:off x="6478600"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93" name="Line 718"/>
          <p:cNvSpPr>
            <a:spLocks noChangeShapeType="1"/>
          </p:cNvSpPr>
          <p:nvPr/>
        </p:nvSpPr>
        <p:spPr bwMode="auto">
          <a:xfrm>
            <a:off x="6478600" y="3719513"/>
            <a:ext cx="217487"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94" name="Line 719"/>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95" name="Freeform 720"/>
          <p:cNvSpPr>
            <a:spLocks/>
          </p:cNvSpPr>
          <p:nvPr/>
        </p:nvSpPr>
        <p:spPr bwMode="auto">
          <a:xfrm>
            <a:off x="5499102"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96" name="Line 721"/>
          <p:cNvSpPr>
            <a:spLocks noChangeShapeType="1"/>
          </p:cNvSpPr>
          <p:nvPr/>
        </p:nvSpPr>
        <p:spPr bwMode="auto">
          <a:xfrm>
            <a:off x="5600700" y="4032257"/>
            <a:ext cx="158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97" name="Freeform 722"/>
          <p:cNvSpPr>
            <a:spLocks/>
          </p:cNvSpPr>
          <p:nvPr/>
        </p:nvSpPr>
        <p:spPr bwMode="auto">
          <a:xfrm>
            <a:off x="5600712" y="2963865"/>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98" name="Line 723"/>
          <p:cNvSpPr>
            <a:spLocks noChangeShapeType="1"/>
          </p:cNvSpPr>
          <p:nvPr/>
        </p:nvSpPr>
        <p:spPr bwMode="auto">
          <a:xfrm flipV="1">
            <a:off x="5499100" y="4032255"/>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99" name="Line 724"/>
          <p:cNvSpPr>
            <a:spLocks noChangeShapeType="1"/>
          </p:cNvSpPr>
          <p:nvPr/>
        </p:nvSpPr>
        <p:spPr bwMode="auto">
          <a:xfrm flipH="1">
            <a:off x="5600712" y="3335338"/>
            <a:ext cx="227013" cy="6969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00" name="Freeform 725"/>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01" name="Freeform 726"/>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02" name="Line 727"/>
          <p:cNvSpPr>
            <a:spLocks noChangeShapeType="1"/>
          </p:cNvSpPr>
          <p:nvPr/>
        </p:nvSpPr>
        <p:spPr bwMode="auto">
          <a:xfrm flipV="1">
            <a:off x="6696075" y="3671896"/>
            <a:ext cx="2159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03" name="Line 728"/>
          <p:cNvSpPr>
            <a:spLocks noChangeShapeType="1"/>
          </p:cNvSpPr>
          <p:nvPr/>
        </p:nvSpPr>
        <p:spPr bwMode="auto">
          <a:xfrm>
            <a:off x="6591307" y="3478213"/>
            <a:ext cx="104775" cy="2540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04" name="Freeform 729"/>
          <p:cNvSpPr>
            <a:spLocks/>
          </p:cNvSpPr>
          <p:nvPr/>
        </p:nvSpPr>
        <p:spPr bwMode="auto">
          <a:xfrm>
            <a:off x="5167325" y="4056072"/>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05" name="Freeform 730"/>
          <p:cNvSpPr>
            <a:spLocks/>
          </p:cNvSpPr>
          <p:nvPr/>
        </p:nvSpPr>
        <p:spPr bwMode="auto">
          <a:xfrm>
            <a:off x="5280037" y="4056072"/>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06" name="Line 731"/>
          <p:cNvSpPr>
            <a:spLocks noChangeShapeType="1"/>
          </p:cNvSpPr>
          <p:nvPr/>
        </p:nvSpPr>
        <p:spPr bwMode="auto">
          <a:xfrm flipH="1" flipV="1">
            <a:off x="5280037" y="4056063"/>
            <a:ext cx="2063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07" name="Line 732"/>
          <p:cNvSpPr>
            <a:spLocks noChangeShapeType="1"/>
          </p:cNvSpPr>
          <p:nvPr/>
        </p:nvSpPr>
        <p:spPr bwMode="auto">
          <a:xfrm flipV="1">
            <a:off x="5178425" y="4056067"/>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08" name="Freeform 733"/>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09" name="Freeform 734"/>
          <p:cNvSpPr>
            <a:spLocks/>
          </p:cNvSpPr>
          <p:nvPr/>
        </p:nvSpPr>
        <p:spPr bwMode="auto">
          <a:xfrm>
            <a:off x="6146800" y="2927372"/>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10" name="Line 735"/>
          <p:cNvSpPr>
            <a:spLocks noChangeShapeType="1"/>
          </p:cNvSpPr>
          <p:nvPr/>
        </p:nvSpPr>
        <p:spPr bwMode="auto">
          <a:xfrm flipH="1" flipV="1">
            <a:off x="6146800" y="3359172"/>
            <a:ext cx="217488" cy="492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11" name="Freeform 736"/>
          <p:cNvSpPr>
            <a:spLocks/>
          </p:cNvSpPr>
          <p:nvPr/>
        </p:nvSpPr>
        <p:spPr bwMode="auto">
          <a:xfrm>
            <a:off x="6808788" y="3478215"/>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12" name="Freeform 737"/>
          <p:cNvSpPr>
            <a:spLocks/>
          </p:cNvSpPr>
          <p:nvPr/>
        </p:nvSpPr>
        <p:spPr bwMode="auto">
          <a:xfrm>
            <a:off x="6911987"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13" name="Line 738"/>
          <p:cNvSpPr>
            <a:spLocks noChangeShapeType="1"/>
          </p:cNvSpPr>
          <p:nvPr/>
        </p:nvSpPr>
        <p:spPr bwMode="auto">
          <a:xfrm flipV="1">
            <a:off x="6911987" y="3659188"/>
            <a:ext cx="227013"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14" name="Line 739"/>
          <p:cNvSpPr>
            <a:spLocks noChangeShapeType="1"/>
          </p:cNvSpPr>
          <p:nvPr/>
        </p:nvSpPr>
        <p:spPr bwMode="auto">
          <a:xfrm>
            <a:off x="6808797" y="3478215"/>
            <a:ext cx="103187" cy="1936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15" name="Freeform 740"/>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16" name="Line 741"/>
          <p:cNvSpPr>
            <a:spLocks noChangeShapeType="1"/>
          </p:cNvSpPr>
          <p:nvPr/>
        </p:nvSpPr>
        <p:spPr bwMode="auto">
          <a:xfrm flipH="1">
            <a:off x="5486400" y="4092582"/>
            <a:ext cx="127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17" name="Freeform 742"/>
          <p:cNvSpPr>
            <a:spLocks/>
          </p:cNvSpPr>
          <p:nvPr/>
        </p:nvSpPr>
        <p:spPr bwMode="auto">
          <a:xfrm>
            <a:off x="5499102" y="2603522"/>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18" name="Line 743"/>
          <p:cNvSpPr>
            <a:spLocks noChangeShapeType="1"/>
          </p:cNvSpPr>
          <p:nvPr/>
        </p:nvSpPr>
        <p:spPr bwMode="auto">
          <a:xfrm flipV="1">
            <a:off x="5384800" y="4092581"/>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19" name="Freeform 744"/>
          <p:cNvSpPr>
            <a:spLocks/>
          </p:cNvSpPr>
          <p:nvPr/>
        </p:nvSpPr>
        <p:spPr bwMode="auto">
          <a:xfrm>
            <a:off x="6261100" y="2927372"/>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20" name="Freeform 745"/>
          <p:cNvSpPr>
            <a:spLocks/>
          </p:cNvSpPr>
          <p:nvPr/>
        </p:nvSpPr>
        <p:spPr bwMode="auto">
          <a:xfrm>
            <a:off x="6364288" y="3117872"/>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21" name="Line 746"/>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22" name="Freeform 747"/>
          <p:cNvSpPr>
            <a:spLocks/>
          </p:cNvSpPr>
          <p:nvPr/>
        </p:nvSpPr>
        <p:spPr bwMode="auto">
          <a:xfrm>
            <a:off x="7024693"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23" name="Freeform 748"/>
          <p:cNvSpPr>
            <a:spLocks/>
          </p:cNvSpPr>
          <p:nvPr/>
        </p:nvSpPr>
        <p:spPr bwMode="auto">
          <a:xfrm>
            <a:off x="7139000" y="3659192"/>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24" name="Freeform 749"/>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25" name="Freeform 750"/>
          <p:cNvSpPr>
            <a:spLocks/>
          </p:cNvSpPr>
          <p:nvPr/>
        </p:nvSpPr>
        <p:spPr bwMode="auto">
          <a:xfrm>
            <a:off x="5167325"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26" name="Line 751"/>
          <p:cNvSpPr>
            <a:spLocks noChangeShapeType="1"/>
          </p:cNvSpPr>
          <p:nvPr/>
        </p:nvSpPr>
        <p:spPr bwMode="auto">
          <a:xfrm>
            <a:off x="5167313" y="4116394"/>
            <a:ext cx="11112"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27" name="Line 752"/>
          <p:cNvSpPr>
            <a:spLocks noChangeShapeType="1"/>
          </p:cNvSpPr>
          <p:nvPr/>
        </p:nvSpPr>
        <p:spPr bwMode="auto">
          <a:xfrm flipH="1" flipV="1">
            <a:off x="7139000" y="3659192"/>
            <a:ext cx="204787" cy="841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28" name="Line 753"/>
          <p:cNvSpPr>
            <a:spLocks noChangeShapeType="1"/>
          </p:cNvSpPr>
          <p:nvPr/>
        </p:nvSpPr>
        <p:spPr bwMode="auto">
          <a:xfrm>
            <a:off x="7024692" y="3538538"/>
            <a:ext cx="114300"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29" name="Line 754"/>
          <p:cNvSpPr>
            <a:spLocks noChangeShapeType="1"/>
          </p:cNvSpPr>
          <p:nvPr/>
        </p:nvSpPr>
        <p:spPr bwMode="auto">
          <a:xfrm flipH="1" flipV="1">
            <a:off x="5167325" y="4116388"/>
            <a:ext cx="217487"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30" name="Line 755"/>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31" name="Freeform 756"/>
          <p:cNvSpPr>
            <a:spLocks/>
          </p:cNvSpPr>
          <p:nvPr/>
        </p:nvSpPr>
        <p:spPr bwMode="auto">
          <a:xfrm>
            <a:off x="6478600" y="3117872"/>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32" name="Freeform 757"/>
          <p:cNvSpPr>
            <a:spLocks/>
          </p:cNvSpPr>
          <p:nvPr/>
        </p:nvSpPr>
        <p:spPr bwMode="auto">
          <a:xfrm>
            <a:off x="6591300" y="3238522"/>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33" name="Line 758"/>
          <p:cNvSpPr>
            <a:spLocks noChangeShapeType="1"/>
          </p:cNvSpPr>
          <p:nvPr/>
        </p:nvSpPr>
        <p:spPr bwMode="auto">
          <a:xfrm flipH="1">
            <a:off x="6591300" y="3478218"/>
            <a:ext cx="21748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34" name="Line 759"/>
          <p:cNvSpPr>
            <a:spLocks noChangeShapeType="1"/>
          </p:cNvSpPr>
          <p:nvPr/>
        </p:nvSpPr>
        <p:spPr bwMode="auto">
          <a:xfrm>
            <a:off x="6478588" y="3117872"/>
            <a:ext cx="112712" cy="360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35" name="Freeform 760"/>
          <p:cNvSpPr>
            <a:spLocks/>
          </p:cNvSpPr>
          <p:nvPr/>
        </p:nvSpPr>
        <p:spPr bwMode="auto">
          <a:xfrm>
            <a:off x="7356477"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36" name="Freeform 761"/>
          <p:cNvSpPr>
            <a:spLocks/>
          </p:cNvSpPr>
          <p:nvPr/>
        </p:nvSpPr>
        <p:spPr bwMode="auto">
          <a:xfrm>
            <a:off x="7242175" y="3695707"/>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37" name="Line 762"/>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38" name="Line 763"/>
          <p:cNvSpPr>
            <a:spLocks noChangeShapeType="1"/>
          </p:cNvSpPr>
          <p:nvPr/>
        </p:nvSpPr>
        <p:spPr bwMode="auto">
          <a:xfrm>
            <a:off x="7356477" y="3743327"/>
            <a:ext cx="214313" cy="4095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39" name="Line 764"/>
          <p:cNvSpPr>
            <a:spLocks noChangeShapeType="1"/>
          </p:cNvSpPr>
          <p:nvPr/>
        </p:nvSpPr>
        <p:spPr bwMode="auto">
          <a:xfrm>
            <a:off x="7242180" y="3695702"/>
            <a:ext cx="1143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40" name="Freeform 765"/>
          <p:cNvSpPr>
            <a:spLocks/>
          </p:cNvSpPr>
          <p:nvPr/>
        </p:nvSpPr>
        <p:spPr bwMode="auto">
          <a:xfrm>
            <a:off x="5280037"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41" name="Freeform 766"/>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42" name="Freeform 767"/>
          <p:cNvSpPr>
            <a:spLocks/>
          </p:cNvSpPr>
          <p:nvPr/>
        </p:nvSpPr>
        <p:spPr bwMode="auto">
          <a:xfrm>
            <a:off x="7458075" y="4152922"/>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43" name="Freeform 768"/>
          <p:cNvSpPr>
            <a:spLocks/>
          </p:cNvSpPr>
          <p:nvPr/>
        </p:nvSpPr>
        <p:spPr bwMode="auto">
          <a:xfrm>
            <a:off x="7570800" y="4152922"/>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44" name="Line 769"/>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45" name="Line 770"/>
          <p:cNvSpPr>
            <a:spLocks noChangeShapeType="1"/>
          </p:cNvSpPr>
          <p:nvPr/>
        </p:nvSpPr>
        <p:spPr bwMode="auto">
          <a:xfrm>
            <a:off x="5280031" y="3106738"/>
            <a:ext cx="104775" cy="1046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46" name="Line 771"/>
          <p:cNvSpPr>
            <a:spLocks noChangeShapeType="1"/>
          </p:cNvSpPr>
          <p:nvPr/>
        </p:nvSpPr>
        <p:spPr bwMode="auto">
          <a:xfrm>
            <a:off x="7570800" y="4152900"/>
            <a:ext cx="219075" cy="33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47" name="Line 772"/>
          <p:cNvSpPr>
            <a:spLocks noChangeShapeType="1"/>
          </p:cNvSpPr>
          <p:nvPr/>
        </p:nvSpPr>
        <p:spPr bwMode="auto">
          <a:xfrm flipV="1">
            <a:off x="7469188" y="4152906"/>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48" name="Freeform 773"/>
          <p:cNvSpPr>
            <a:spLocks/>
          </p:cNvSpPr>
          <p:nvPr/>
        </p:nvSpPr>
        <p:spPr bwMode="auto">
          <a:xfrm>
            <a:off x="6696075" y="3238522"/>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49" name="Freeform 774"/>
          <p:cNvSpPr>
            <a:spLocks/>
          </p:cNvSpPr>
          <p:nvPr/>
        </p:nvSpPr>
        <p:spPr bwMode="auto">
          <a:xfrm>
            <a:off x="6808788" y="3395666"/>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50" name="Line 775"/>
          <p:cNvSpPr>
            <a:spLocks noChangeShapeType="1"/>
          </p:cNvSpPr>
          <p:nvPr/>
        </p:nvSpPr>
        <p:spPr bwMode="auto">
          <a:xfrm flipH="1" flipV="1">
            <a:off x="6808788" y="3478217"/>
            <a:ext cx="2159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51" name="Line 776"/>
          <p:cNvSpPr>
            <a:spLocks noChangeShapeType="1"/>
          </p:cNvSpPr>
          <p:nvPr/>
        </p:nvSpPr>
        <p:spPr bwMode="auto">
          <a:xfrm>
            <a:off x="6696082" y="3238522"/>
            <a:ext cx="112713" cy="2397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52" name="Freeform 777"/>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53" name="Freeform 778"/>
          <p:cNvSpPr>
            <a:spLocks/>
          </p:cNvSpPr>
          <p:nvPr/>
        </p:nvSpPr>
        <p:spPr bwMode="auto">
          <a:xfrm>
            <a:off x="5053013" y="2963865"/>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54" name="Freeform 779"/>
          <p:cNvSpPr>
            <a:spLocks/>
          </p:cNvSpPr>
          <p:nvPr/>
        </p:nvSpPr>
        <p:spPr bwMode="auto">
          <a:xfrm>
            <a:off x="7686675" y="4186260"/>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55" name="Line 780"/>
          <p:cNvSpPr>
            <a:spLocks noChangeShapeType="1"/>
          </p:cNvSpPr>
          <p:nvPr/>
        </p:nvSpPr>
        <p:spPr bwMode="auto">
          <a:xfrm flipV="1">
            <a:off x="4949825" y="4186260"/>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56" name="Line 781"/>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57" name="Line 782"/>
          <p:cNvSpPr>
            <a:spLocks noChangeShapeType="1"/>
          </p:cNvSpPr>
          <p:nvPr/>
        </p:nvSpPr>
        <p:spPr bwMode="auto">
          <a:xfrm flipV="1">
            <a:off x="7686675" y="4186260"/>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58" name="Freeform 783"/>
          <p:cNvSpPr>
            <a:spLocks/>
          </p:cNvSpPr>
          <p:nvPr/>
        </p:nvSpPr>
        <p:spPr bwMode="auto">
          <a:xfrm>
            <a:off x="7024693"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59" name="Line 784"/>
          <p:cNvSpPr>
            <a:spLocks noChangeShapeType="1"/>
          </p:cNvSpPr>
          <p:nvPr/>
        </p:nvSpPr>
        <p:spPr bwMode="auto">
          <a:xfrm flipH="1" flipV="1">
            <a:off x="7024693" y="3538538"/>
            <a:ext cx="217487"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60" name="Freeform 785"/>
          <p:cNvSpPr>
            <a:spLocks/>
          </p:cNvSpPr>
          <p:nvPr/>
        </p:nvSpPr>
        <p:spPr bwMode="auto">
          <a:xfrm>
            <a:off x="6911987"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61" name="Line 786"/>
          <p:cNvSpPr>
            <a:spLocks noChangeShapeType="1"/>
          </p:cNvSpPr>
          <p:nvPr/>
        </p:nvSpPr>
        <p:spPr bwMode="auto">
          <a:xfrm>
            <a:off x="6911977" y="3395666"/>
            <a:ext cx="112713"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63" name="Freeform 788"/>
          <p:cNvSpPr>
            <a:spLocks/>
          </p:cNvSpPr>
          <p:nvPr/>
        </p:nvSpPr>
        <p:spPr bwMode="auto">
          <a:xfrm>
            <a:off x="7242175" y="3695707"/>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64" name="Freeform 789"/>
          <p:cNvSpPr>
            <a:spLocks/>
          </p:cNvSpPr>
          <p:nvPr/>
        </p:nvSpPr>
        <p:spPr bwMode="auto">
          <a:xfrm>
            <a:off x="7458075" y="4213247"/>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65" name="Line 790"/>
          <p:cNvSpPr>
            <a:spLocks noChangeShapeType="1"/>
          </p:cNvSpPr>
          <p:nvPr/>
        </p:nvSpPr>
        <p:spPr bwMode="auto">
          <a:xfrm>
            <a:off x="7469200" y="4213225"/>
            <a:ext cx="217487" cy="33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66" name="Freeform 791"/>
          <p:cNvSpPr>
            <a:spLocks/>
          </p:cNvSpPr>
          <p:nvPr/>
        </p:nvSpPr>
        <p:spPr bwMode="auto">
          <a:xfrm>
            <a:off x="7356477" y="3840165"/>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67" name="Line 792"/>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68" name="Line 793"/>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69" name="Line 794"/>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70" name="Line 795"/>
          <p:cNvSpPr>
            <a:spLocks noChangeShapeType="1"/>
          </p:cNvSpPr>
          <p:nvPr/>
        </p:nvSpPr>
        <p:spPr bwMode="auto">
          <a:xfrm flipH="1" flipV="1">
            <a:off x="7242175" y="3695707"/>
            <a:ext cx="215900" cy="517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71" name="Freeform 796"/>
          <p:cNvSpPr>
            <a:spLocks/>
          </p:cNvSpPr>
          <p:nvPr/>
        </p:nvSpPr>
        <p:spPr bwMode="auto">
          <a:xfrm>
            <a:off x="7139000"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72" name="Freeform 797"/>
          <p:cNvSpPr>
            <a:spLocks/>
          </p:cNvSpPr>
          <p:nvPr/>
        </p:nvSpPr>
        <p:spPr bwMode="auto">
          <a:xfrm>
            <a:off x="6478600" y="2951185"/>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73" name="Line 798"/>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74" name="Line 799"/>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75" name="Line 800"/>
          <p:cNvSpPr>
            <a:spLocks noChangeShapeType="1"/>
          </p:cNvSpPr>
          <p:nvPr/>
        </p:nvSpPr>
        <p:spPr bwMode="auto">
          <a:xfrm>
            <a:off x="7138990" y="3635382"/>
            <a:ext cx="1031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76" name="Line 801"/>
          <p:cNvSpPr>
            <a:spLocks noChangeShapeType="1"/>
          </p:cNvSpPr>
          <p:nvPr/>
        </p:nvSpPr>
        <p:spPr bwMode="auto">
          <a:xfrm flipH="1" flipV="1">
            <a:off x="6478600" y="3117850"/>
            <a:ext cx="217487"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77" name="Freeform 802"/>
          <p:cNvSpPr>
            <a:spLocks/>
          </p:cNvSpPr>
          <p:nvPr/>
        </p:nvSpPr>
        <p:spPr bwMode="auto">
          <a:xfrm>
            <a:off x="6591300" y="2951185"/>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78" name="Freeform 803"/>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79" name="Freeform 804"/>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80" name="Freeform 805"/>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81" name="Freeform 806"/>
          <p:cNvSpPr>
            <a:spLocks/>
          </p:cNvSpPr>
          <p:nvPr/>
        </p:nvSpPr>
        <p:spPr bwMode="auto">
          <a:xfrm>
            <a:off x="7570800" y="4246585"/>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82" name="Freeform 807"/>
          <p:cNvSpPr>
            <a:spLocks/>
          </p:cNvSpPr>
          <p:nvPr/>
        </p:nvSpPr>
        <p:spPr bwMode="auto">
          <a:xfrm>
            <a:off x="7686675" y="42465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83" name="Line 808"/>
          <p:cNvSpPr>
            <a:spLocks noChangeShapeType="1"/>
          </p:cNvSpPr>
          <p:nvPr/>
        </p:nvSpPr>
        <p:spPr bwMode="auto">
          <a:xfrm flipH="1" flipV="1">
            <a:off x="6696075" y="3238522"/>
            <a:ext cx="215900" cy="157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84" name="Line 809"/>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86" name="Line 811"/>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87" name="Line 812"/>
          <p:cNvSpPr>
            <a:spLocks noChangeShapeType="1"/>
          </p:cNvSpPr>
          <p:nvPr/>
        </p:nvSpPr>
        <p:spPr bwMode="auto">
          <a:xfrm flipV="1">
            <a:off x="7570795" y="4246585"/>
            <a:ext cx="1158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88" name="Freeform 813"/>
          <p:cNvSpPr>
            <a:spLocks/>
          </p:cNvSpPr>
          <p:nvPr/>
        </p:nvSpPr>
        <p:spPr bwMode="auto">
          <a:xfrm>
            <a:off x="6911987"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89" name="Line 814"/>
          <p:cNvSpPr>
            <a:spLocks noChangeShapeType="1"/>
          </p:cNvSpPr>
          <p:nvPr/>
        </p:nvSpPr>
        <p:spPr bwMode="auto">
          <a:xfrm flipH="1" flipV="1">
            <a:off x="6911987" y="3395663"/>
            <a:ext cx="227013" cy="2397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90" name="Freeform 815"/>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91" name="Line 816"/>
          <p:cNvSpPr>
            <a:spLocks noChangeShapeType="1"/>
          </p:cNvSpPr>
          <p:nvPr/>
        </p:nvSpPr>
        <p:spPr bwMode="auto">
          <a:xfrm>
            <a:off x="6808797" y="3203575"/>
            <a:ext cx="103187" cy="1920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92" name="Line 817"/>
          <p:cNvSpPr>
            <a:spLocks noChangeShapeType="1"/>
          </p:cNvSpPr>
          <p:nvPr/>
        </p:nvSpPr>
        <p:spPr bwMode="auto">
          <a:xfrm flipV="1">
            <a:off x="7789863" y="4283097"/>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93" name="Freeform 818"/>
          <p:cNvSpPr>
            <a:spLocks/>
          </p:cNvSpPr>
          <p:nvPr/>
        </p:nvSpPr>
        <p:spPr bwMode="auto">
          <a:xfrm>
            <a:off x="7024693" y="3529015"/>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94" name="Freeform 819"/>
          <p:cNvSpPr>
            <a:spLocks/>
          </p:cNvSpPr>
          <p:nvPr/>
        </p:nvSpPr>
        <p:spPr bwMode="auto">
          <a:xfrm>
            <a:off x="7139000"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95" name="Freeform 820"/>
          <p:cNvSpPr>
            <a:spLocks/>
          </p:cNvSpPr>
          <p:nvPr/>
        </p:nvSpPr>
        <p:spPr bwMode="auto">
          <a:xfrm>
            <a:off x="5167325" y="2098697"/>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96" name="Freeform 821"/>
          <p:cNvSpPr>
            <a:spLocks/>
          </p:cNvSpPr>
          <p:nvPr/>
        </p:nvSpPr>
        <p:spPr bwMode="auto">
          <a:xfrm>
            <a:off x="5280037" y="2098697"/>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97" name="Line 822"/>
          <p:cNvSpPr>
            <a:spLocks noChangeShapeType="1"/>
          </p:cNvSpPr>
          <p:nvPr/>
        </p:nvSpPr>
        <p:spPr bwMode="auto">
          <a:xfrm flipH="1" flipV="1">
            <a:off x="7139000" y="3635375"/>
            <a:ext cx="217487"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98" name="Line 823"/>
          <p:cNvSpPr>
            <a:spLocks noChangeShapeType="1"/>
          </p:cNvSpPr>
          <p:nvPr/>
        </p:nvSpPr>
        <p:spPr bwMode="auto">
          <a:xfrm>
            <a:off x="7024692" y="3529013"/>
            <a:ext cx="114300" cy="1063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99" name="Line 824"/>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01" name="Line 826"/>
          <p:cNvSpPr>
            <a:spLocks noChangeShapeType="1"/>
          </p:cNvSpPr>
          <p:nvPr/>
        </p:nvSpPr>
        <p:spPr bwMode="auto">
          <a:xfrm flipH="1">
            <a:off x="5280037" y="2135188"/>
            <a:ext cx="219075" cy="9715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02" name="Freeform 827"/>
          <p:cNvSpPr>
            <a:spLocks/>
          </p:cNvSpPr>
          <p:nvPr/>
        </p:nvSpPr>
        <p:spPr bwMode="auto">
          <a:xfrm>
            <a:off x="7356477"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03" name="Line 828"/>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04" name="Freeform 829"/>
          <p:cNvSpPr>
            <a:spLocks/>
          </p:cNvSpPr>
          <p:nvPr/>
        </p:nvSpPr>
        <p:spPr bwMode="auto">
          <a:xfrm>
            <a:off x="7242175" y="3829054"/>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05" name="Freeform 830"/>
          <p:cNvSpPr>
            <a:spLocks/>
          </p:cNvSpPr>
          <p:nvPr/>
        </p:nvSpPr>
        <p:spPr bwMode="auto">
          <a:xfrm>
            <a:off x="7458075" y="4306910"/>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06" name="Freeform 831"/>
          <p:cNvSpPr>
            <a:spLocks/>
          </p:cNvSpPr>
          <p:nvPr/>
        </p:nvSpPr>
        <p:spPr bwMode="auto">
          <a:xfrm>
            <a:off x="7570800" y="4306910"/>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07" name="Line 832"/>
          <p:cNvSpPr>
            <a:spLocks noChangeShapeType="1"/>
          </p:cNvSpPr>
          <p:nvPr/>
        </p:nvSpPr>
        <p:spPr bwMode="auto">
          <a:xfrm flipH="1" flipV="1">
            <a:off x="7356477" y="3840165"/>
            <a:ext cx="214313" cy="4667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08" name="Line 833"/>
          <p:cNvSpPr>
            <a:spLocks noChangeShapeType="1"/>
          </p:cNvSpPr>
          <p:nvPr/>
        </p:nvSpPr>
        <p:spPr bwMode="auto">
          <a:xfrm>
            <a:off x="7242180" y="3829059"/>
            <a:ext cx="114300"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09" name="Line 834"/>
          <p:cNvSpPr>
            <a:spLocks noChangeShapeType="1"/>
          </p:cNvSpPr>
          <p:nvPr/>
        </p:nvSpPr>
        <p:spPr bwMode="auto">
          <a:xfrm flipH="1" flipV="1">
            <a:off x="7570800" y="4306888"/>
            <a:ext cx="2190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10" name="Line 835"/>
          <p:cNvSpPr>
            <a:spLocks noChangeShapeType="1"/>
          </p:cNvSpPr>
          <p:nvPr/>
        </p:nvSpPr>
        <p:spPr bwMode="auto">
          <a:xfrm flipV="1">
            <a:off x="7469188" y="4306910"/>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11" name="Freeform 836"/>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12" name="Line 837"/>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13" name="Freeform 838"/>
          <p:cNvSpPr>
            <a:spLocks/>
          </p:cNvSpPr>
          <p:nvPr/>
        </p:nvSpPr>
        <p:spPr bwMode="auto">
          <a:xfrm>
            <a:off x="4733925" y="3454402"/>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14" name="Freeform 839"/>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15" name="Freeform 840"/>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16" name="Line 841"/>
          <p:cNvSpPr>
            <a:spLocks noChangeShapeType="1"/>
          </p:cNvSpPr>
          <p:nvPr/>
        </p:nvSpPr>
        <p:spPr bwMode="auto">
          <a:xfrm flipV="1">
            <a:off x="4733930" y="3840163"/>
            <a:ext cx="1016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17" name="Line 842"/>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18" name="Line 843"/>
          <p:cNvSpPr>
            <a:spLocks noChangeShapeType="1"/>
          </p:cNvSpPr>
          <p:nvPr/>
        </p:nvSpPr>
        <p:spPr bwMode="auto">
          <a:xfrm flipV="1">
            <a:off x="7686675" y="4343422"/>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19" name="Freeform 844"/>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20" name="Freeform 845"/>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21" name="Line 846"/>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22" name="Line 847"/>
          <p:cNvSpPr>
            <a:spLocks noChangeShapeType="1"/>
          </p:cNvSpPr>
          <p:nvPr/>
        </p:nvSpPr>
        <p:spPr bwMode="auto">
          <a:xfrm>
            <a:off x="6696082" y="3084513"/>
            <a:ext cx="112713" cy="1190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23" name="Freeform 848"/>
          <p:cNvSpPr>
            <a:spLocks/>
          </p:cNvSpPr>
          <p:nvPr/>
        </p:nvSpPr>
        <p:spPr bwMode="auto">
          <a:xfrm>
            <a:off x="6911987"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24" name="Freeform 849"/>
          <p:cNvSpPr>
            <a:spLocks/>
          </p:cNvSpPr>
          <p:nvPr/>
        </p:nvSpPr>
        <p:spPr bwMode="auto">
          <a:xfrm>
            <a:off x="7024693" y="3529015"/>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25" name="Freeform 850"/>
          <p:cNvSpPr>
            <a:spLocks/>
          </p:cNvSpPr>
          <p:nvPr/>
        </p:nvSpPr>
        <p:spPr bwMode="auto">
          <a:xfrm>
            <a:off x="5053013" y="2362222"/>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26" name="Freeform 851"/>
          <p:cNvSpPr>
            <a:spLocks/>
          </p:cNvSpPr>
          <p:nvPr/>
        </p:nvSpPr>
        <p:spPr bwMode="auto">
          <a:xfrm>
            <a:off x="5167325"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27" name="Line 852"/>
          <p:cNvSpPr>
            <a:spLocks noChangeShapeType="1"/>
          </p:cNvSpPr>
          <p:nvPr/>
        </p:nvSpPr>
        <p:spPr bwMode="auto">
          <a:xfrm flipH="1" flipV="1">
            <a:off x="7024693" y="3529015"/>
            <a:ext cx="217487"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28" name="Line 853"/>
          <p:cNvSpPr>
            <a:spLocks noChangeShapeType="1"/>
          </p:cNvSpPr>
          <p:nvPr/>
        </p:nvSpPr>
        <p:spPr bwMode="auto">
          <a:xfrm>
            <a:off x="6911977" y="3408363"/>
            <a:ext cx="112713"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31" name="Freeform 856"/>
          <p:cNvSpPr>
            <a:spLocks/>
          </p:cNvSpPr>
          <p:nvPr/>
        </p:nvSpPr>
        <p:spPr bwMode="auto">
          <a:xfrm>
            <a:off x="7242175" y="3829054"/>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32" name="Freeform 857"/>
          <p:cNvSpPr>
            <a:spLocks/>
          </p:cNvSpPr>
          <p:nvPr/>
        </p:nvSpPr>
        <p:spPr bwMode="auto">
          <a:xfrm>
            <a:off x="7458075" y="436723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33" name="Line 858"/>
          <p:cNvSpPr>
            <a:spLocks noChangeShapeType="1"/>
          </p:cNvSpPr>
          <p:nvPr/>
        </p:nvSpPr>
        <p:spPr bwMode="auto">
          <a:xfrm>
            <a:off x="7469200" y="4379913"/>
            <a:ext cx="217487"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34" name="Freeform 859"/>
          <p:cNvSpPr>
            <a:spLocks/>
          </p:cNvSpPr>
          <p:nvPr/>
        </p:nvSpPr>
        <p:spPr bwMode="auto">
          <a:xfrm>
            <a:off x="7356477" y="3959247"/>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35" name="Line 860"/>
          <p:cNvSpPr>
            <a:spLocks noChangeShapeType="1"/>
          </p:cNvSpPr>
          <p:nvPr/>
        </p:nvSpPr>
        <p:spPr bwMode="auto">
          <a:xfrm>
            <a:off x="7458087" y="4367235"/>
            <a:ext cx="111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36" name="Line 861"/>
          <p:cNvSpPr>
            <a:spLocks noChangeShapeType="1"/>
          </p:cNvSpPr>
          <p:nvPr/>
        </p:nvSpPr>
        <p:spPr bwMode="auto">
          <a:xfrm flipH="1" flipV="1">
            <a:off x="7242175" y="3829054"/>
            <a:ext cx="215900" cy="538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37" name="Freeform 862"/>
          <p:cNvSpPr>
            <a:spLocks/>
          </p:cNvSpPr>
          <p:nvPr/>
        </p:nvSpPr>
        <p:spPr bwMode="auto">
          <a:xfrm>
            <a:off x="7139000"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38" name="Line 863"/>
          <p:cNvSpPr>
            <a:spLocks noChangeShapeType="1"/>
          </p:cNvSpPr>
          <p:nvPr/>
        </p:nvSpPr>
        <p:spPr bwMode="auto">
          <a:xfrm>
            <a:off x="7458087" y="4367213"/>
            <a:ext cx="11113"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39" name="Line 864"/>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40" name="Line 865"/>
          <p:cNvSpPr>
            <a:spLocks noChangeShapeType="1"/>
          </p:cNvSpPr>
          <p:nvPr/>
        </p:nvSpPr>
        <p:spPr bwMode="auto">
          <a:xfrm>
            <a:off x="7138990" y="3719522"/>
            <a:ext cx="103187" cy="1095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41" name="Freeform 866"/>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42" name="Line 867"/>
          <p:cNvSpPr>
            <a:spLocks noChangeShapeType="1"/>
          </p:cNvSpPr>
          <p:nvPr/>
        </p:nvSpPr>
        <p:spPr bwMode="auto">
          <a:xfrm>
            <a:off x="5384800" y="2098697"/>
            <a:ext cx="1143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43" name="Freeform 868"/>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44" name="Freeform 869"/>
          <p:cNvSpPr>
            <a:spLocks/>
          </p:cNvSpPr>
          <p:nvPr/>
        </p:nvSpPr>
        <p:spPr bwMode="auto">
          <a:xfrm>
            <a:off x="4733925" y="3454402"/>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45" name="Line 870"/>
          <p:cNvSpPr>
            <a:spLocks noChangeShapeType="1"/>
          </p:cNvSpPr>
          <p:nvPr/>
        </p:nvSpPr>
        <p:spPr bwMode="auto">
          <a:xfrm flipV="1">
            <a:off x="4621215" y="4043363"/>
            <a:ext cx="112712" cy="1333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46" name="Line 871"/>
          <p:cNvSpPr>
            <a:spLocks noChangeShapeType="1"/>
          </p:cNvSpPr>
          <p:nvPr/>
        </p:nvSpPr>
        <p:spPr bwMode="auto">
          <a:xfrm flipH="1">
            <a:off x="4733925" y="3454402"/>
            <a:ext cx="215900"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47" name="Freeform 872"/>
          <p:cNvSpPr>
            <a:spLocks/>
          </p:cNvSpPr>
          <p:nvPr/>
        </p:nvSpPr>
        <p:spPr bwMode="auto">
          <a:xfrm>
            <a:off x="7570800"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48" name="Freeform 873"/>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49" name="Line 874"/>
          <p:cNvSpPr>
            <a:spLocks noChangeShapeType="1"/>
          </p:cNvSpPr>
          <p:nvPr/>
        </p:nvSpPr>
        <p:spPr bwMode="auto">
          <a:xfrm flipH="1" flipV="1">
            <a:off x="7686675" y="4403747"/>
            <a:ext cx="2159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50" name="Line 875"/>
          <p:cNvSpPr>
            <a:spLocks noChangeShapeType="1"/>
          </p:cNvSpPr>
          <p:nvPr/>
        </p:nvSpPr>
        <p:spPr bwMode="auto">
          <a:xfrm flipV="1">
            <a:off x="7570795" y="4403747"/>
            <a:ext cx="1158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51" name="Line 876"/>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52" name="Freeform 877"/>
          <p:cNvSpPr>
            <a:spLocks/>
          </p:cNvSpPr>
          <p:nvPr/>
        </p:nvSpPr>
        <p:spPr bwMode="auto">
          <a:xfrm>
            <a:off x="5053013" y="2362222"/>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53" name="Line 878"/>
          <p:cNvSpPr>
            <a:spLocks noChangeShapeType="1"/>
          </p:cNvSpPr>
          <p:nvPr/>
        </p:nvSpPr>
        <p:spPr bwMode="auto">
          <a:xfrm flipH="1">
            <a:off x="5053013" y="2432050"/>
            <a:ext cx="196850" cy="7318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54" name="Freeform 879"/>
          <p:cNvSpPr>
            <a:spLocks/>
          </p:cNvSpPr>
          <p:nvPr/>
        </p:nvSpPr>
        <p:spPr bwMode="auto">
          <a:xfrm>
            <a:off x="4949825" y="2843235"/>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55" name="Line 880"/>
          <p:cNvSpPr>
            <a:spLocks noChangeShapeType="1"/>
          </p:cNvSpPr>
          <p:nvPr/>
        </p:nvSpPr>
        <p:spPr bwMode="auto">
          <a:xfrm flipV="1">
            <a:off x="4949825" y="3167085"/>
            <a:ext cx="103188" cy="287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56" name="Freeform 881"/>
          <p:cNvSpPr>
            <a:spLocks/>
          </p:cNvSpPr>
          <p:nvPr/>
        </p:nvSpPr>
        <p:spPr bwMode="auto">
          <a:xfrm>
            <a:off x="6591300" y="3011510"/>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57" name="Freeform 882"/>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58" name="Line 883"/>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59" name="Freeform 884"/>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60" name="Freeform 885"/>
          <p:cNvSpPr>
            <a:spLocks/>
          </p:cNvSpPr>
          <p:nvPr/>
        </p:nvSpPr>
        <p:spPr bwMode="auto">
          <a:xfrm>
            <a:off x="6911987"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61" name="Line 886"/>
          <p:cNvSpPr>
            <a:spLocks noChangeShapeType="1"/>
          </p:cNvSpPr>
          <p:nvPr/>
        </p:nvSpPr>
        <p:spPr bwMode="auto">
          <a:xfrm flipV="1">
            <a:off x="7789863" y="4440260"/>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62" name="Line 887"/>
          <p:cNvSpPr>
            <a:spLocks noChangeShapeType="1"/>
          </p:cNvSpPr>
          <p:nvPr/>
        </p:nvSpPr>
        <p:spPr bwMode="auto">
          <a:xfrm flipH="1" flipV="1">
            <a:off x="6911987" y="3408363"/>
            <a:ext cx="227013"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63" name="Line 888"/>
          <p:cNvSpPr>
            <a:spLocks noChangeShapeType="1"/>
          </p:cNvSpPr>
          <p:nvPr/>
        </p:nvSpPr>
        <p:spPr bwMode="auto">
          <a:xfrm>
            <a:off x="6808797" y="3287713"/>
            <a:ext cx="103187"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64" name="Freeform 889"/>
          <p:cNvSpPr>
            <a:spLocks/>
          </p:cNvSpPr>
          <p:nvPr/>
        </p:nvSpPr>
        <p:spPr bwMode="auto">
          <a:xfrm>
            <a:off x="7024693" y="3611565"/>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65" name="Freeform 890"/>
          <p:cNvSpPr>
            <a:spLocks/>
          </p:cNvSpPr>
          <p:nvPr/>
        </p:nvSpPr>
        <p:spPr bwMode="auto">
          <a:xfrm>
            <a:off x="7139000"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66" name="Freeform 891"/>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67" name="Freeform 892"/>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68" name="Line 893"/>
          <p:cNvSpPr>
            <a:spLocks noChangeShapeType="1"/>
          </p:cNvSpPr>
          <p:nvPr/>
        </p:nvSpPr>
        <p:spPr bwMode="auto">
          <a:xfrm flipH="1" flipV="1">
            <a:off x="5600701" y="1695451"/>
            <a:ext cx="201613" cy="290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69" name="Line 894"/>
          <p:cNvSpPr>
            <a:spLocks noChangeShapeType="1"/>
          </p:cNvSpPr>
          <p:nvPr/>
        </p:nvSpPr>
        <p:spPr bwMode="auto">
          <a:xfrm flipH="1" flipV="1">
            <a:off x="7139000" y="3719513"/>
            <a:ext cx="217487" cy="2397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70" name="Line 895"/>
          <p:cNvSpPr>
            <a:spLocks noChangeShapeType="1"/>
          </p:cNvSpPr>
          <p:nvPr/>
        </p:nvSpPr>
        <p:spPr bwMode="auto">
          <a:xfrm>
            <a:off x="7024692" y="3611563"/>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71" name="Freeform 896"/>
          <p:cNvSpPr>
            <a:spLocks/>
          </p:cNvSpPr>
          <p:nvPr/>
        </p:nvSpPr>
        <p:spPr bwMode="auto">
          <a:xfrm>
            <a:off x="5280037" y="1954235"/>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72" name="Freeform 897"/>
          <p:cNvSpPr>
            <a:spLocks/>
          </p:cNvSpPr>
          <p:nvPr/>
        </p:nvSpPr>
        <p:spPr bwMode="auto">
          <a:xfrm>
            <a:off x="5384800" y="1701805"/>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73" name="Line 898"/>
          <p:cNvSpPr>
            <a:spLocks noChangeShapeType="1"/>
          </p:cNvSpPr>
          <p:nvPr/>
        </p:nvSpPr>
        <p:spPr bwMode="auto">
          <a:xfrm flipV="1">
            <a:off x="4506913" y="4176735"/>
            <a:ext cx="114300" cy="1539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74" name="Line 899"/>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75" name="Line 900"/>
          <p:cNvSpPr>
            <a:spLocks noChangeShapeType="1"/>
          </p:cNvSpPr>
          <p:nvPr/>
        </p:nvSpPr>
        <p:spPr bwMode="auto">
          <a:xfrm flipV="1">
            <a:off x="5280031" y="2098697"/>
            <a:ext cx="104775"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76" name="Line 901"/>
          <p:cNvSpPr>
            <a:spLocks noChangeShapeType="1"/>
          </p:cNvSpPr>
          <p:nvPr/>
        </p:nvSpPr>
        <p:spPr bwMode="auto">
          <a:xfrm flipH="1">
            <a:off x="5384800" y="1701805"/>
            <a:ext cx="215900" cy="396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77" name="Freeform 902"/>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79" name="Line 904"/>
          <p:cNvSpPr>
            <a:spLocks noChangeShapeType="1"/>
          </p:cNvSpPr>
          <p:nvPr/>
        </p:nvSpPr>
        <p:spPr bwMode="auto">
          <a:xfrm flipH="1">
            <a:off x="5249863" y="2362222"/>
            <a:ext cx="30162"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80" name="Freeform 905"/>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81" name="Freeform 906"/>
          <p:cNvSpPr>
            <a:spLocks/>
          </p:cNvSpPr>
          <p:nvPr/>
        </p:nvSpPr>
        <p:spPr bwMode="auto">
          <a:xfrm>
            <a:off x="7356477" y="3959247"/>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82" name="Freeform 907"/>
          <p:cNvSpPr>
            <a:spLocks/>
          </p:cNvSpPr>
          <p:nvPr/>
        </p:nvSpPr>
        <p:spPr bwMode="auto">
          <a:xfrm>
            <a:off x="7570800"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83" name="Line 908"/>
          <p:cNvSpPr>
            <a:spLocks noChangeShapeType="1"/>
          </p:cNvSpPr>
          <p:nvPr/>
        </p:nvSpPr>
        <p:spPr bwMode="auto">
          <a:xfrm>
            <a:off x="7570800" y="4464072"/>
            <a:ext cx="2190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84" name="Freeform 909"/>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85" name="Line 910"/>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86" name="Line 911"/>
          <p:cNvSpPr>
            <a:spLocks noChangeShapeType="1"/>
          </p:cNvSpPr>
          <p:nvPr/>
        </p:nvSpPr>
        <p:spPr bwMode="auto">
          <a:xfrm flipV="1">
            <a:off x="4835525" y="3454407"/>
            <a:ext cx="114300"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87" name="Line 912"/>
          <p:cNvSpPr>
            <a:spLocks noChangeShapeType="1"/>
          </p:cNvSpPr>
          <p:nvPr/>
        </p:nvSpPr>
        <p:spPr bwMode="auto">
          <a:xfrm flipH="1">
            <a:off x="4949825" y="2843235"/>
            <a:ext cx="217488" cy="611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88" name="Line 913"/>
          <p:cNvSpPr>
            <a:spLocks noChangeShapeType="1"/>
          </p:cNvSpPr>
          <p:nvPr/>
        </p:nvSpPr>
        <p:spPr bwMode="auto">
          <a:xfrm flipH="1" flipV="1">
            <a:off x="7356477" y="3959247"/>
            <a:ext cx="214313" cy="504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89" name="Line 914"/>
          <p:cNvSpPr>
            <a:spLocks noChangeShapeType="1"/>
          </p:cNvSpPr>
          <p:nvPr/>
        </p:nvSpPr>
        <p:spPr bwMode="auto">
          <a:xfrm>
            <a:off x="7251703" y="3886205"/>
            <a:ext cx="104775"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90" name="Line 915"/>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91" name="Line 916"/>
          <p:cNvSpPr>
            <a:spLocks noChangeShapeType="1"/>
          </p:cNvSpPr>
          <p:nvPr/>
        </p:nvSpPr>
        <p:spPr bwMode="auto">
          <a:xfrm>
            <a:off x="7469188" y="4043385"/>
            <a:ext cx="101600" cy="4206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92" name="Freeform 917"/>
          <p:cNvSpPr>
            <a:spLocks/>
          </p:cNvSpPr>
          <p:nvPr/>
        </p:nvSpPr>
        <p:spPr bwMode="auto">
          <a:xfrm>
            <a:off x="6478600" y="2963885"/>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93" name="Freeform 918"/>
          <p:cNvSpPr>
            <a:spLocks/>
          </p:cNvSpPr>
          <p:nvPr/>
        </p:nvSpPr>
        <p:spPr bwMode="auto">
          <a:xfrm>
            <a:off x="6591300" y="3011510"/>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94" name="Freeform 919"/>
          <p:cNvSpPr>
            <a:spLocks/>
          </p:cNvSpPr>
          <p:nvPr/>
        </p:nvSpPr>
        <p:spPr bwMode="auto">
          <a:xfrm>
            <a:off x="7686675" y="4500585"/>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95" name="Line 920"/>
          <p:cNvSpPr>
            <a:spLocks noChangeShapeType="1"/>
          </p:cNvSpPr>
          <p:nvPr/>
        </p:nvSpPr>
        <p:spPr bwMode="auto">
          <a:xfrm flipH="1" flipV="1">
            <a:off x="6595252" y="3008346"/>
            <a:ext cx="217498" cy="27303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96" name="Line 921"/>
          <p:cNvSpPr>
            <a:spLocks noChangeShapeType="1"/>
          </p:cNvSpPr>
          <p:nvPr/>
        </p:nvSpPr>
        <p:spPr bwMode="auto">
          <a:xfrm flipV="1">
            <a:off x="7686675" y="4500585"/>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97" name="Freeform 922"/>
          <p:cNvSpPr>
            <a:spLocks/>
          </p:cNvSpPr>
          <p:nvPr/>
        </p:nvSpPr>
        <p:spPr bwMode="auto">
          <a:xfrm>
            <a:off x="5167325" y="2362222"/>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98" name="Freeform 923"/>
          <p:cNvSpPr>
            <a:spLocks/>
          </p:cNvSpPr>
          <p:nvPr/>
        </p:nvSpPr>
        <p:spPr bwMode="auto">
          <a:xfrm>
            <a:off x="5280037" y="1954235"/>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99" name="Line 925"/>
          <p:cNvSpPr>
            <a:spLocks noChangeShapeType="1"/>
          </p:cNvSpPr>
          <p:nvPr/>
        </p:nvSpPr>
        <p:spPr bwMode="auto">
          <a:xfrm flipH="1">
            <a:off x="5280037" y="1954235"/>
            <a:ext cx="219075" cy="4079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00" name="Freeform 926"/>
          <p:cNvSpPr>
            <a:spLocks/>
          </p:cNvSpPr>
          <p:nvPr/>
        </p:nvSpPr>
        <p:spPr bwMode="auto">
          <a:xfrm>
            <a:off x="4402150"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01" name="Freeform 927"/>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02" name="Freeform 928"/>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03" name="Freeform 929"/>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04" name="Freeform 930"/>
          <p:cNvSpPr>
            <a:spLocks/>
          </p:cNvSpPr>
          <p:nvPr/>
        </p:nvSpPr>
        <p:spPr bwMode="auto">
          <a:xfrm>
            <a:off x="5499102"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05" name="Line 931"/>
          <p:cNvSpPr>
            <a:spLocks noChangeShapeType="1"/>
          </p:cNvSpPr>
          <p:nvPr/>
        </p:nvSpPr>
        <p:spPr bwMode="auto">
          <a:xfrm flipV="1">
            <a:off x="4402147" y="4330700"/>
            <a:ext cx="104775" cy="230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06" name="Line 932"/>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07" name="Freeform 933"/>
          <p:cNvSpPr>
            <a:spLocks/>
          </p:cNvSpPr>
          <p:nvPr/>
        </p:nvSpPr>
        <p:spPr bwMode="auto">
          <a:xfrm>
            <a:off x="4733925" y="3732220"/>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08" name="Freeform 934"/>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09" name="Line 935"/>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10" name="Line 936"/>
          <p:cNvSpPr>
            <a:spLocks noChangeShapeType="1"/>
          </p:cNvSpPr>
          <p:nvPr/>
        </p:nvSpPr>
        <p:spPr bwMode="auto">
          <a:xfrm>
            <a:off x="6696082" y="3214710"/>
            <a:ext cx="112713"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11" name="Line 937"/>
          <p:cNvSpPr>
            <a:spLocks noChangeShapeType="1"/>
          </p:cNvSpPr>
          <p:nvPr/>
        </p:nvSpPr>
        <p:spPr bwMode="auto">
          <a:xfrm flipH="1" flipV="1">
            <a:off x="5600701" y="1722447"/>
            <a:ext cx="30163" cy="3524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12" name="Line 939"/>
          <p:cNvSpPr>
            <a:spLocks noChangeShapeType="1"/>
          </p:cNvSpPr>
          <p:nvPr/>
        </p:nvSpPr>
        <p:spPr bwMode="auto">
          <a:xfrm flipV="1">
            <a:off x="4733930" y="3732220"/>
            <a:ext cx="101600"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13" name="Line 940"/>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14" name="Freeform 941"/>
          <p:cNvSpPr>
            <a:spLocks/>
          </p:cNvSpPr>
          <p:nvPr/>
        </p:nvSpPr>
        <p:spPr bwMode="auto">
          <a:xfrm>
            <a:off x="6911987"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15" name="Freeform 942"/>
          <p:cNvSpPr>
            <a:spLocks/>
          </p:cNvSpPr>
          <p:nvPr/>
        </p:nvSpPr>
        <p:spPr bwMode="auto">
          <a:xfrm>
            <a:off x="7024693" y="3611565"/>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16" name="Line 943"/>
          <p:cNvSpPr>
            <a:spLocks noChangeShapeType="1"/>
          </p:cNvSpPr>
          <p:nvPr/>
        </p:nvSpPr>
        <p:spPr bwMode="auto">
          <a:xfrm flipH="1" flipV="1">
            <a:off x="7024693" y="3611565"/>
            <a:ext cx="217487" cy="2746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17" name="Line 944"/>
          <p:cNvSpPr>
            <a:spLocks noChangeShapeType="1"/>
          </p:cNvSpPr>
          <p:nvPr/>
        </p:nvSpPr>
        <p:spPr bwMode="auto">
          <a:xfrm>
            <a:off x="6911977" y="3492505"/>
            <a:ext cx="112713" cy="1190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18" name="Freeform 945"/>
          <p:cNvSpPr>
            <a:spLocks/>
          </p:cNvSpPr>
          <p:nvPr/>
        </p:nvSpPr>
        <p:spPr bwMode="auto">
          <a:xfrm>
            <a:off x="7139000" y="3816352"/>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19" name="Freeform 946"/>
          <p:cNvSpPr>
            <a:spLocks/>
          </p:cNvSpPr>
          <p:nvPr/>
        </p:nvSpPr>
        <p:spPr bwMode="auto">
          <a:xfrm>
            <a:off x="7242175" y="3886205"/>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20" name="Line 947"/>
          <p:cNvSpPr>
            <a:spLocks noChangeShapeType="1"/>
          </p:cNvSpPr>
          <p:nvPr/>
        </p:nvSpPr>
        <p:spPr bwMode="auto">
          <a:xfrm>
            <a:off x="7242187" y="3886210"/>
            <a:ext cx="952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22" name="Freeform 949"/>
          <p:cNvSpPr>
            <a:spLocks/>
          </p:cNvSpPr>
          <p:nvPr/>
        </p:nvSpPr>
        <p:spPr bwMode="auto">
          <a:xfrm>
            <a:off x="5167325"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23" name="Line 950"/>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24" name="Line 951"/>
          <p:cNvSpPr>
            <a:spLocks noChangeShapeType="1"/>
          </p:cNvSpPr>
          <p:nvPr/>
        </p:nvSpPr>
        <p:spPr bwMode="auto">
          <a:xfrm>
            <a:off x="7138990" y="3816350"/>
            <a:ext cx="103187"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25" name="Line 953"/>
          <p:cNvSpPr>
            <a:spLocks noChangeShapeType="1"/>
          </p:cNvSpPr>
          <p:nvPr/>
        </p:nvSpPr>
        <p:spPr bwMode="auto">
          <a:xfrm flipH="1">
            <a:off x="5167325" y="2495572"/>
            <a:ext cx="217487" cy="3476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26" name="Freeform 954"/>
          <p:cNvSpPr>
            <a:spLocks/>
          </p:cNvSpPr>
          <p:nvPr/>
        </p:nvSpPr>
        <p:spPr bwMode="auto">
          <a:xfrm>
            <a:off x="7458075" y="403227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27" name="Line 955"/>
          <p:cNvSpPr>
            <a:spLocks noChangeShapeType="1"/>
          </p:cNvSpPr>
          <p:nvPr/>
        </p:nvSpPr>
        <p:spPr bwMode="auto">
          <a:xfrm>
            <a:off x="7458087" y="4032252"/>
            <a:ext cx="11113"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28" name="Freeform 956"/>
          <p:cNvSpPr>
            <a:spLocks/>
          </p:cNvSpPr>
          <p:nvPr/>
        </p:nvSpPr>
        <p:spPr bwMode="auto">
          <a:xfrm>
            <a:off x="7570800"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29" name="Freeform 95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30" name="Freeform 95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31" name="Freeform 959"/>
          <p:cNvSpPr>
            <a:spLocks/>
          </p:cNvSpPr>
          <p:nvPr/>
        </p:nvSpPr>
        <p:spPr bwMode="auto">
          <a:xfrm>
            <a:off x="4402150"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32" name="Freeform 96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33" name="Freeform 961"/>
          <p:cNvSpPr>
            <a:spLocks/>
          </p:cNvSpPr>
          <p:nvPr/>
        </p:nvSpPr>
        <p:spPr bwMode="auto">
          <a:xfrm>
            <a:off x="4733925" y="3732219"/>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34" name="Freeform 962"/>
          <p:cNvSpPr>
            <a:spLocks/>
          </p:cNvSpPr>
          <p:nvPr/>
        </p:nvSpPr>
        <p:spPr bwMode="auto">
          <a:xfrm>
            <a:off x="7356477" y="4032272"/>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35" name="Freeform 96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36" name="Freeform 964"/>
          <p:cNvSpPr>
            <a:spLocks/>
          </p:cNvSpPr>
          <p:nvPr/>
        </p:nvSpPr>
        <p:spPr bwMode="auto">
          <a:xfrm>
            <a:off x="5499102"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37" name="Freeform 965"/>
          <p:cNvSpPr>
            <a:spLocks/>
          </p:cNvSpPr>
          <p:nvPr/>
        </p:nvSpPr>
        <p:spPr bwMode="auto">
          <a:xfrm>
            <a:off x="6364288" y="2963885"/>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38" name="Freeform 966"/>
          <p:cNvSpPr>
            <a:spLocks/>
          </p:cNvSpPr>
          <p:nvPr/>
        </p:nvSpPr>
        <p:spPr bwMode="auto">
          <a:xfrm>
            <a:off x="6478600" y="2963885"/>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39" name="Line 96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40" name="Line 96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41" name="Line 969"/>
          <p:cNvSpPr>
            <a:spLocks noChangeShapeType="1"/>
          </p:cNvSpPr>
          <p:nvPr/>
        </p:nvSpPr>
        <p:spPr bwMode="auto">
          <a:xfrm flipV="1">
            <a:off x="7570795" y="4560910"/>
            <a:ext cx="1158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42" name="Line 970"/>
          <p:cNvSpPr>
            <a:spLocks noChangeShapeType="1"/>
          </p:cNvSpPr>
          <p:nvPr/>
        </p:nvSpPr>
        <p:spPr bwMode="auto">
          <a:xfrm flipH="1" flipV="1">
            <a:off x="4402150" y="4560888"/>
            <a:ext cx="2190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43" name="Line 971"/>
          <p:cNvSpPr>
            <a:spLocks noChangeShapeType="1"/>
          </p:cNvSpPr>
          <p:nvPr/>
        </p:nvSpPr>
        <p:spPr bwMode="auto">
          <a:xfrm flipV="1">
            <a:off x="4289434" y="4560910"/>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44" name="Line 972"/>
          <p:cNvSpPr>
            <a:spLocks noChangeShapeType="1"/>
          </p:cNvSpPr>
          <p:nvPr/>
        </p:nvSpPr>
        <p:spPr bwMode="auto">
          <a:xfrm flipV="1">
            <a:off x="4621215" y="4032250"/>
            <a:ext cx="112712" cy="565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45" name="Line 973"/>
          <p:cNvSpPr>
            <a:spLocks noChangeShapeType="1"/>
          </p:cNvSpPr>
          <p:nvPr/>
        </p:nvSpPr>
        <p:spPr bwMode="auto">
          <a:xfrm flipH="1">
            <a:off x="4733925" y="3732220"/>
            <a:ext cx="215900"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46" name="Line 974"/>
          <p:cNvSpPr>
            <a:spLocks noChangeShapeType="1"/>
          </p:cNvSpPr>
          <p:nvPr/>
        </p:nvSpPr>
        <p:spPr bwMode="auto">
          <a:xfrm flipV="1">
            <a:off x="7356475" y="4032259"/>
            <a:ext cx="101600"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47" name="Line 975"/>
          <p:cNvSpPr>
            <a:spLocks noChangeShapeType="1"/>
          </p:cNvSpPr>
          <p:nvPr/>
        </p:nvSpPr>
        <p:spPr bwMode="auto">
          <a:xfrm flipH="1" flipV="1">
            <a:off x="5499100" y="1954218"/>
            <a:ext cx="128588" cy="123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48" name="Line 976"/>
          <p:cNvSpPr>
            <a:spLocks noChangeShapeType="1"/>
          </p:cNvSpPr>
          <p:nvPr/>
        </p:nvSpPr>
        <p:spPr bwMode="auto">
          <a:xfrm flipV="1">
            <a:off x="5384800" y="2005035"/>
            <a:ext cx="158750" cy="49053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49" name="Freeform 978"/>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50" name="Freeform 979"/>
          <p:cNvSpPr>
            <a:spLocks/>
          </p:cNvSpPr>
          <p:nvPr/>
        </p:nvSpPr>
        <p:spPr bwMode="auto">
          <a:xfrm>
            <a:off x="5053013" y="3060722"/>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51" name="Line 981"/>
          <p:cNvSpPr>
            <a:spLocks noChangeShapeType="1"/>
          </p:cNvSpPr>
          <p:nvPr/>
        </p:nvSpPr>
        <p:spPr bwMode="auto">
          <a:xfrm flipH="1">
            <a:off x="5053013" y="3060722"/>
            <a:ext cx="227012"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52" name="Freeform 982"/>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53" name="Freeform 983"/>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54" name="Line 985"/>
          <p:cNvSpPr>
            <a:spLocks noChangeShapeType="1"/>
          </p:cNvSpPr>
          <p:nvPr/>
        </p:nvSpPr>
        <p:spPr bwMode="auto">
          <a:xfrm flipV="1">
            <a:off x="6591307" y="3214688"/>
            <a:ext cx="1047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55" name="Line 986"/>
          <p:cNvSpPr>
            <a:spLocks noChangeShapeType="1"/>
          </p:cNvSpPr>
          <p:nvPr/>
        </p:nvSpPr>
        <p:spPr bwMode="auto">
          <a:xfrm flipH="1" flipV="1">
            <a:off x="5803900" y="1990725"/>
            <a:ext cx="189695" cy="59057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56" name="Line 987"/>
          <p:cNvSpPr>
            <a:spLocks noChangeShapeType="1"/>
          </p:cNvSpPr>
          <p:nvPr/>
        </p:nvSpPr>
        <p:spPr bwMode="auto">
          <a:xfrm flipV="1">
            <a:off x="5600700" y="2070101"/>
            <a:ext cx="29385" cy="4730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57" name="Freeform 988"/>
          <p:cNvSpPr>
            <a:spLocks/>
          </p:cNvSpPr>
          <p:nvPr/>
        </p:nvSpPr>
        <p:spPr bwMode="auto">
          <a:xfrm>
            <a:off x="4506913" y="4597422"/>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58" name="Freeform 989"/>
          <p:cNvSpPr>
            <a:spLocks/>
          </p:cNvSpPr>
          <p:nvPr/>
        </p:nvSpPr>
        <p:spPr bwMode="auto">
          <a:xfrm>
            <a:off x="4621213" y="4186260"/>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59" name="Freeform 990"/>
          <p:cNvSpPr>
            <a:spLocks/>
          </p:cNvSpPr>
          <p:nvPr/>
        </p:nvSpPr>
        <p:spPr bwMode="auto">
          <a:xfrm>
            <a:off x="5280037"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60" name="Freeform 991"/>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61" name="Line 992"/>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62" name="Line 993"/>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63" name="Freeform 994"/>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64" name="Freeform 995"/>
          <p:cNvSpPr>
            <a:spLocks/>
          </p:cNvSpPr>
          <p:nvPr/>
        </p:nvSpPr>
        <p:spPr bwMode="auto">
          <a:xfrm>
            <a:off x="6911987"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65" name="Line 996"/>
          <p:cNvSpPr>
            <a:spLocks noChangeShapeType="1"/>
          </p:cNvSpPr>
          <p:nvPr/>
        </p:nvSpPr>
        <p:spPr bwMode="auto">
          <a:xfrm flipV="1">
            <a:off x="5280031" y="2495550"/>
            <a:ext cx="104775" cy="565150"/>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66" name="Line 997"/>
          <p:cNvSpPr>
            <a:spLocks noChangeShapeType="1"/>
          </p:cNvSpPr>
          <p:nvPr/>
        </p:nvSpPr>
        <p:spPr bwMode="auto">
          <a:xfrm flipH="1" flipV="1">
            <a:off x="5384800" y="2495572"/>
            <a:ext cx="2159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67" name="Line 999"/>
          <p:cNvSpPr>
            <a:spLocks noChangeShapeType="1"/>
          </p:cNvSpPr>
          <p:nvPr/>
        </p:nvSpPr>
        <p:spPr bwMode="auto">
          <a:xfrm>
            <a:off x="6808797" y="3492500"/>
            <a:ext cx="103187"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68" name="Freeform 1000"/>
          <p:cNvSpPr>
            <a:spLocks/>
          </p:cNvSpPr>
          <p:nvPr/>
        </p:nvSpPr>
        <p:spPr bwMode="auto">
          <a:xfrm>
            <a:off x="7024693" y="3708407"/>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69" name="Freeform 1001"/>
          <p:cNvSpPr>
            <a:spLocks/>
          </p:cNvSpPr>
          <p:nvPr/>
        </p:nvSpPr>
        <p:spPr bwMode="auto">
          <a:xfrm>
            <a:off x="7139000" y="3816352"/>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70" name="Line 1003"/>
          <p:cNvSpPr>
            <a:spLocks noChangeShapeType="1"/>
          </p:cNvSpPr>
          <p:nvPr/>
        </p:nvSpPr>
        <p:spPr bwMode="auto">
          <a:xfrm>
            <a:off x="7024692" y="3708400"/>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71" name="Freeform 1004"/>
          <p:cNvSpPr>
            <a:spLocks/>
          </p:cNvSpPr>
          <p:nvPr/>
        </p:nvSpPr>
        <p:spPr bwMode="auto">
          <a:xfrm>
            <a:off x="4835525" y="3732219"/>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72" name="Freeform 1005"/>
          <p:cNvSpPr>
            <a:spLocks/>
          </p:cNvSpPr>
          <p:nvPr/>
        </p:nvSpPr>
        <p:spPr bwMode="auto">
          <a:xfrm>
            <a:off x="4949825" y="3529017"/>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73" name="Line 1006"/>
          <p:cNvSpPr>
            <a:spLocks noChangeShapeType="1"/>
          </p:cNvSpPr>
          <p:nvPr/>
        </p:nvSpPr>
        <p:spPr bwMode="auto">
          <a:xfrm flipH="1">
            <a:off x="6226582" y="2876572"/>
            <a:ext cx="317093" cy="3807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74" name="Line 1007"/>
          <p:cNvSpPr>
            <a:spLocks noChangeShapeType="1"/>
          </p:cNvSpPr>
          <p:nvPr/>
        </p:nvSpPr>
        <p:spPr bwMode="auto">
          <a:xfrm flipV="1">
            <a:off x="6065056" y="2914666"/>
            <a:ext cx="174602" cy="7618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75" name="Line 1009"/>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76" name="Freeform 1010"/>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77" name="Freeform 1011"/>
          <p:cNvSpPr>
            <a:spLocks/>
          </p:cNvSpPr>
          <p:nvPr/>
        </p:nvSpPr>
        <p:spPr bwMode="auto">
          <a:xfrm>
            <a:off x="7356477"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78" name="Freeform 1012"/>
          <p:cNvSpPr>
            <a:spLocks/>
          </p:cNvSpPr>
          <p:nvPr/>
        </p:nvSpPr>
        <p:spPr bwMode="auto">
          <a:xfrm>
            <a:off x="7570800"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80" name="Freeform 1014"/>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81" name="Line 1015"/>
          <p:cNvSpPr>
            <a:spLocks noChangeShapeType="1"/>
          </p:cNvSpPr>
          <p:nvPr/>
        </p:nvSpPr>
        <p:spPr bwMode="auto">
          <a:xfrm>
            <a:off x="7570790" y="4621235"/>
            <a:ext cx="3175" cy="15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82" name="Freeform 1016"/>
          <p:cNvSpPr>
            <a:spLocks/>
          </p:cNvSpPr>
          <p:nvPr/>
        </p:nvSpPr>
        <p:spPr bwMode="auto">
          <a:xfrm>
            <a:off x="5167325" y="3060722"/>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83" name="Freeform 1017"/>
          <p:cNvSpPr>
            <a:spLocks/>
          </p:cNvSpPr>
          <p:nvPr/>
        </p:nvSpPr>
        <p:spPr bwMode="auto">
          <a:xfrm>
            <a:off x="5280037" y="3024210"/>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84" name="Freeform 1018"/>
          <p:cNvSpPr>
            <a:spLocks/>
          </p:cNvSpPr>
          <p:nvPr/>
        </p:nvSpPr>
        <p:spPr bwMode="auto">
          <a:xfrm>
            <a:off x="5499102"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85" name="Line 1019"/>
          <p:cNvSpPr>
            <a:spLocks noChangeShapeType="1"/>
          </p:cNvSpPr>
          <p:nvPr/>
        </p:nvSpPr>
        <p:spPr bwMode="auto">
          <a:xfrm>
            <a:off x="7356477" y="4067175"/>
            <a:ext cx="214313" cy="5540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86" name="Freeform 1020"/>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87" name="Line 1021"/>
          <p:cNvSpPr>
            <a:spLocks noChangeShapeType="1"/>
          </p:cNvSpPr>
          <p:nvPr/>
        </p:nvSpPr>
        <p:spPr bwMode="auto">
          <a:xfrm flipH="1" flipV="1">
            <a:off x="4289425" y="4621235"/>
            <a:ext cx="217488"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88" name="Line 1022"/>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89" name="Line 1023"/>
          <p:cNvSpPr>
            <a:spLocks noChangeShapeType="1"/>
          </p:cNvSpPr>
          <p:nvPr/>
        </p:nvSpPr>
        <p:spPr bwMode="auto">
          <a:xfrm>
            <a:off x="7570790" y="4621235"/>
            <a:ext cx="3175" cy="9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90" name="Line 1024"/>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91" name="Freeform 1025"/>
          <p:cNvSpPr>
            <a:spLocks/>
          </p:cNvSpPr>
          <p:nvPr/>
        </p:nvSpPr>
        <p:spPr bwMode="auto">
          <a:xfrm>
            <a:off x="6261100" y="3000397"/>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92" name="Freeform 1026"/>
          <p:cNvSpPr>
            <a:spLocks/>
          </p:cNvSpPr>
          <p:nvPr/>
        </p:nvSpPr>
        <p:spPr bwMode="auto">
          <a:xfrm>
            <a:off x="6364288" y="3000397"/>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93" name="Line 1027"/>
          <p:cNvSpPr>
            <a:spLocks noChangeShapeType="1"/>
          </p:cNvSpPr>
          <p:nvPr/>
        </p:nvSpPr>
        <p:spPr bwMode="auto">
          <a:xfrm flipH="1">
            <a:off x="5280037" y="3024188"/>
            <a:ext cx="2190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94" name="Line 1028"/>
          <p:cNvSpPr>
            <a:spLocks noChangeShapeType="1"/>
          </p:cNvSpPr>
          <p:nvPr/>
        </p:nvSpPr>
        <p:spPr bwMode="auto">
          <a:xfrm flipV="1">
            <a:off x="5167313" y="3060722"/>
            <a:ext cx="112712" cy="468313"/>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95" name="Line 1029"/>
          <p:cNvSpPr>
            <a:spLocks noChangeShapeType="1"/>
          </p:cNvSpPr>
          <p:nvPr/>
        </p:nvSpPr>
        <p:spPr bwMode="auto">
          <a:xfrm flipH="1" flipV="1">
            <a:off x="5575312" y="2693988"/>
            <a:ext cx="219075"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96" name="Line 1030"/>
          <p:cNvSpPr>
            <a:spLocks noChangeShapeType="1"/>
          </p:cNvSpPr>
          <p:nvPr/>
        </p:nvSpPr>
        <p:spPr bwMode="auto">
          <a:xfrm flipV="1">
            <a:off x="5499100" y="2543197"/>
            <a:ext cx="101600" cy="481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97" name="Line 1031"/>
          <p:cNvSpPr>
            <a:spLocks noChangeShapeType="1"/>
          </p:cNvSpPr>
          <p:nvPr/>
        </p:nvSpPr>
        <p:spPr bwMode="auto">
          <a:xfrm>
            <a:off x="7242180" y="4056068"/>
            <a:ext cx="1143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98" name="Line 1032"/>
          <p:cNvSpPr>
            <a:spLocks noChangeShapeType="1"/>
          </p:cNvSpPr>
          <p:nvPr/>
        </p:nvSpPr>
        <p:spPr bwMode="auto">
          <a:xfrm flipH="1" flipV="1">
            <a:off x="6364288" y="3000397"/>
            <a:ext cx="227012"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99" name="Freeform 1033"/>
          <p:cNvSpPr>
            <a:spLocks/>
          </p:cNvSpPr>
          <p:nvPr/>
        </p:nvSpPr>
        <p:spPr bwMode="auto">
          <a:xfrm>
            <a:off x="6478600"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00" name="Freeform 1034"/>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01" name="Line 1035"/>
          <p:cNvSpPr>
            <a:spLocks noChangeShapeType="1"/>
          </p:cNvSpPr>
          <p:nvPr/>
        </p:nvSpPr>
        <p:spPr bwMode="auto">
          <a:xfrm flipH="1" flipV="1">
            <a:off x="5783266" y="2846388"/>
            <a:ext cx="276225"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02" name="Line 1036"/>
          <p:cNvSpPr>
            <a:spLocks noChangeShapeType="1"/>
          </p:cNvSpPr>
          <p:nvPr/>
        </p:nvSpPr>
        <p:spPr bwMode="auto">
          <a:xfrm flipV="1">
            <a:off x="5735650" y="2894013"/>
            <a:ext cx="76200" cy="357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03" name="Line 1037"/>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04" name="Line 1038"/>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05" name="Freeform 1039"/>
          <p:cNvSpPr>
            <a:spLocks/>
          </p:cNvSpPr>
          <p:nvPr/>
        </p:nvSpPr>
        <p:spPr bwMode="auto">
          <a:xfrm>
            <a:off x="4733925" y="4186260"/>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06" name="Freeform 1040"/>
          <p:cNvSpPr>
            <a:spLocks/>
          </p:cNvSpPr>
          <p:nvPr/>
        </p:nvSpPr>
        <p:spPr bwMode="auto">
          <a:xfrm>
            <a:off x="4835525" y="4032272"/>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07" name="Freeform 1041"/>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08" name="Freeform 1042"/>
          <p:cNvSpPr>
            <a:spLocks/>
          </p:cNvSpPr>
          <p:nvPr/>
        </p:nvSpPr>
        <p:spPr bwMode="auto">
          <a:xfrm>
            <a:off x="4402150"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09" name="Freeform 1043"/>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10" name="Line 1045"/>
          <p:cNvSpPr>
            <a:spLocks noChangeShapeType="1"/>
          </p:cNvSpPr>
          <p:nvPr/>
        </p:nvSpPr>
        <p:spPr bwMode="auto">
          <a:xfrm flipH="1">
            <a:off x="7686675" y="4654572"/>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11" name="Line 1046"/>
          <p:cNvSpPr>
            <a:spLocks noChangeShapeType="1"/>
          </p:cNvSpPr>
          <p:nvPr/>
        </p:nvSpPr>
        <p:spPr bwMode="auto">
          <a:xfrm flipH="1" flipV="1">
            <a:off x="4506913" y="4654572"/>
            <a:ext cx="227012"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12" name="Line 1047"/>
          <p:cNvSpPr>
            <a:spLocks noChangeShapeType="1"/>
          </p:cNvSpPr>
          <p:nvPr/>
        </p:nvSpPr>
        <p:spPr bwMode="auto">
          <a:xfrm flipV="1">
            <a:off x="4402147" y="4654572"/>
            <a:ext cx="10477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13" name="Freeform 1048"/>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14" name="Freeform 1049"/>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15" name="Freeform 1050"/>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16" name="Freeform 1051"/>
          <p:cNvSpPr>
            <a:spLocks/>
          </p:cNvSpPr>
          <p:nvPr/>
        </p:nvSpPr>
        <p:spPr bwMode="auto">
          <a:xfrm>
            <a:off x="5499102"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17" name="Freeform 1052"/>
          <p:cNvSpPr>
            <a:spLocks/>
          </p:cNvSpPr>
          <p:nvPr/>
        </p:nvSpPr>
        <p:spPr bwMode="auto">
          <a:xfrm>
            <a:off x="5053013" y="3529017"/>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18" name="Freeform 1053"/>
          <p:cNvSpPr>
            <a:spLocks/>
          </p:cNvSpPr>
          <p:nvPr/>
        </p:nvSpPr>
        <p:spPr bwMode="auto">
          <a:xfrm>
            <a:off x="5167325" y="3478215"/>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19" name="Freeform 1054"/>
          <p:cNvSpPr>
            <a:spLocks/>
          </p:cNvSpPr>
          <p:nvPr/>
        </p:nvSpPr>
        <p:spPr bwMode="auto">
          <a:xfrm>
            <a:off x="6696075" y="349250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20" name="Freeform 1055"/>
          <p:cNvSpPr>
            <a:spLocks/>
          </p:cNvSpPr>
          <p:nvPr/>
        </p:nvSpPr>
        <p:spPr bwMode="auto">
          <a:xfrm>
            <a:off x="6808788" y="3492506"/>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21" name="Line 1056"/>
          <p:cNvSpPr>
            <a:spLocks noChangeShapeType="1"/>
          </p:cNvSpPr>
          <p:nvPr/>
        </p:nvSpPr>
        <p:spPr bwMode="auto">
          <a:xfrm flipH="1" flipV="1">
            <a:off x="6064250" y="2994025"/>
            <a:ext cx="196861" cy="184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22" name="Line 1057"/>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23" name="Line 1058"/>
          <p:cNvSpPr>
            <a:spLocks noChangeShapeType="1"/>
          </p:cNvSpPr>
          <p:nvPr/>
        </p:nvSpPr>
        <p:spPr bwMode="auto">
          <a:xfrm flipH="1" flipV="1">
            <a:off x="5499102" y="3024210"/>
            <a:ext cx="214313" cy="1793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24" name="Line 1059"/>
          <p:cNvSpPr>
            <a:spLocks noChangeShapeType="1"/>
          </p:cNvSpPr>
          <p:nvPr/>
        </p:nvSpPr>
        <p:spPr bwMode="auto">
          <a:xfrm flipV="1">
            <a:off x="5384800" y="3024210"/>
            <a:ext cx="114300" cy="454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25" name="Line 1060"/>
          <p:cNvSpPr>
            <a:spLocks noChangeShapeType="1"/>
          </p:cNvSpPr>
          <p:nvPr/>
        </p:nvSpPr>
        <p:spPr bwMode="auto">
          <a:xfrm flipV="1">
            <a:off x="5053013" y="3529017"/>
            <a:ext cx="114300" cy="50323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26" name="Line 1061"/>
          <p:cNvSpPr>
            <a:spLocks noChangeShapeType="1"/>
          </p:cNvSpPr>
          <p:nvPr/>
        </p:nvSpPr>
        <p:spPr bwMode="auto">
          <a:xfrm flipH="1">
            <a:off x="5167325" y="3478213"/>
            <a:ext cx="217487" cy="50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27" name="Line 1062"/>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28" name="Line 1063"/>
          <p:cNvSpPr>
            <a:spLocks noChangeShapeType="1"/>
          </p:cNvSpPr>
          <p:nvPr/>
        </p:nvSpPr>
        <p:spPr bwMode="auto">
          <a:xfrm flipV="1">
            <a:off x="6696082" y="3492500"/>
            <a:ext cx="112713"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29" name="Freeform 1064"/>
          <p:cNvSpPr>
            <a:spLocks/>
          </p:cNvSpPr>
          <p:nvPr/>
        </p:nvSpPr>
        <p:spPr bwMode="auto">
          <a:xfrm>
            <a:off x="5600712"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30" name="Freeform 1065"/>
          <p:cNvSpPr>
            <a:spLocks/>
          </p:cNvSpPr>
          <p:nvPr/>
        </p:nvSpPr>
        <p:spPr bwMode="auto">
          <a:xfrm>
            <a:off x="5713425"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31" name="Freeform 1066"/>
          <p:cNvSpPr>
            <a:spLocks/>
          </p:cNvSpPr>
          <p:nvPr/>
        </p:nvSpPr>
        <p:spPr bwMode="auto">
          <a:xfrm>
            <a:off x="6911987"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32" name="Freeform 1067"/>
          <p:cNvSpPr>
            <a:spLocks/>
          </p:cNvSpPr>
          <p:nvPr/>
        </p:nvSpPr>
        <p:spPr bwMode="auto">
          <a:xfrm>
            <a:off x="7024693" y="3708407"/>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33" name="Freeform 1068"/>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34" name="Freeform 1069"/>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35" name="Freeform 1070"/>
          <p:cNvSpPr>
            <a:spLocks/>
          </p:cNvSpPr>
          <p:nvPr/>
        </p:nvSpPr>
        <p:spPr bwMode="auto">
          <a:xfrm>
            <a:off x="4621213" y="4691085"/>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36" name="Freeform 1071"/>
          <p:cNvSpPr>
            <a:spLocks/>
          </p:cNvSpPr>
          <p:nvPr/>
        </p:nvSpPr>
        <p:spPr bwMode="auto">
          <a:xfrm>
            <a:off x="4733925" y="46910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37" name="Line 1072"/>
          <p:cNvSpPr>
            <a:spLocks noChangeShapeType="1"/>
          </p:cNvSpPr>
          <p:nvPr/>
        </p:nvSpPr>
        <p:spPr bwMode="auto">
          <a:xfrm flipH="1" flipV="1">
            <a:off x="5713425" y="3203597"/>
            <a:ext cx="217487"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38" name="Line 1073"/>
          <p:cNvSpPr>
            <a:spLocks noChangeShapeType="1"/>
          </p:cNvSpPr>
          <p:nvPr/>
        </p:nvSpPr>
        <p:spPr bwMode="auto">
          <a:xfrm flipV="1">
            <a:off x="5600702" y="3203597"/>
            <a:ext cx="112713" cy="3714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39" name="Line 1074"/>
          <p:cNvSpPr>
            <a:spLocks noChangeShapeType="1"/>
          </p:cNvSpPr>
          <p:nvPr/>
        </p:nvSpPr>
        <p:spPr bwMode="auto">
          <a:xfrm flipH="1" flipV="1">
            <a:off x="7024693" y="3708407"/>
            <a:ext cx="217487" cy="3476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40" name="Line 1075"/>
          <p:cNvSpPr>
            <a:spLocks noChangeShapeType="1"/>
          </p:cNvSpPr>
          <p:nvPr/>
        </p:nvSpPr>
        <p:spPr bwMode="auto">
          <a:xfrm flipV="1">
            <a:off x="6911977" y="3708404"/>
            <a:ext cx="112713"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41" name="Line 1076"/>
          <p:cNvSpPr>
            <a:spLocks noChangeShapeType="1"/>
          </p:cNvSpPr>
          <p:nvPr/>
        </p:nvSpPr>
        <p:spPr bwMode="auto">
          <a:xfrm flipH="1" flipV="1">
            <a:off x="6261100" y="3178197"/>
            <a:ext cx="217488" cy="1698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42" name="Line 1077"/>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43" name="Freeform 1079"/>
          <p:cNvSpPr>
            <a:spLocks/>
          </p:cNvSpPr>
          <p:nvPr/>
        </p:nvSpPr>
        <p:spPr bwMode="auto">
          <a:xfrm>
            <a:off x="7139000"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44" name="Freeform 1080"/>
          <p:cNvSpPr>
            <a:spLocks/>
          </p:cNvSpPr>
          <p:nvPr/>
        </p:nvSpPr>
        <p:spPr bwMode="auto">
          <a:xfrm>
            <a:off x="7242175" y="4056072"/>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45" name="Freeform 1081"/>
          <p:cNvSpPr>
            <a:spLocks/>
          </p:cNvSpPr>
          <p:nvPr/>
        </p:nvSpPr>
        <p:spPr bwMode="auto">
          <a:xfrm>
            <a:off x="4949825" y="4032272"/>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46" name="Freeform 1082"/>
          <p:cNvSpPr>
            <a:spLocks/>
          </p:cNvSpPr>
          <p:nvPr/>
        </p:nvSpPr>
        <p:spPr bwMode="auto">
          <a:xfrm>
            <a:off x="5053013" y="3913192"/>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47" name="Freeform 1083"/>
          <p:cNvSpPr>
            <a:spLocks/>
          </p:cNvSpPr>
          <p:nvPr/>
        </p:nvSpPr>
        <p:spPr bwMode="auto">
          <a:xfrm>
            <a:off x="5280037"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48" name="Freeform 1084"/>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49" name="Line 1085"/>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50" name="Line 1086"/>
          <p:cNvSpPr>
            <a:spLocks noChangeShapeType="1"/>
          </p:cNvSpPr>
          <p:nvPr/>
        </p:nvSpPr>
        <p:spPr bwMode="auto">
          <a:xfrm>
            <a:off x="7138990" y="3995741"/>
            <a:ext cx="1031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51" name="Line 1087"/>
          <p:cNvSpPr>
            <a:spLocks noChangeShapeType="1"/>
          </p:cNvSpPr>
          <p:nvPr/>
        </p:nvSpPr>
        <p:spPr bwMode="auto">
          <a:xfrm flipV="1">
            <a:off x="4949825" y="4032272"/>
            <a:ext cx="103188" cy="6826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52" name="Line 1088"/>
          <p:cNvSpPr>
            <a:spLocks noChangeShapeType="1"/>
          </p:cNvSpPr>
          <p:nvPr/>
        </p:nvSpPr>
        <p:spPr bwMode="auto">
          <a:xfrm flipH="1" flipV="1">
            <a:off x="5384800" y="3478222"/>
            <a:ext cx="215900" cy="968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53" name="Line 1089"/>
          <p:cNvSpPr>
            <a:spLocks noChangeShapeType="1"/>
          </p:cNvSpPr>
          <p:nvPr/>
        </p:nvSpPr>
        <p:spPr bwMode="auto">
          <a:xfrm flipV="1">
            <a:off x="5280031" y="3478215"/>
            <a:ext cx="104775" cy="434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54" name="Freeform 1090"/>
          <p:cNvSpPr>
            <a:spLocks/>
          </p:cNvSpPr>
          <p:nvPr/>
        </p:nvSpPr>
        <p:spPr bwMode="auto">
          <a:xfrm>
            <a:off x="6364288" y="3348040"/>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55" name="Freeform 1091"/>
          <p:cNvSpPr>
            <a:spLocks/>
          </p:cNvSpPr>
          <p:nvPr/>
        </p:nvSpPr>
        <p:spPr bwMode="auto">
          <a:xfrm>
            <a:off x="6478600" y="3348040"/>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56" name="Freeform 1092"/>
          <p:cNvSpPr>
            <a:spLocks/>
          </p:cNvSpPr>
          <p:nvPr/>
        </p:nvSpPr>
        <p:spPr bwMode="auto">
          <a:xfrm>
            <a:off x="5883276" y="3367637"/>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57" name="Line 1093"/>
          <p:cNvSpPr>
            <a:spLocks noChangeShapeType="1"/>
          </p:cNvSpPr>
          <p:nvPr/>
        </p:nvSpPr>
        <p:spPr bwMode="auto">
          <a:xfrm flipH="1" flipV="1">
            <a:off x="6478600" y="3348038"/>
            <a:ext cx="217487" cy="214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58" name="Line 1094"/>
          <p:cNvSpPr>
            <a:spLocks noChangeShapeType="1"/>
          </p:cNvSpPr>
          <p:nvPr/>
        </p:nvSpPr>
        <p:spPr bwMode="auto">
          <a:xfrm flipV="1">
            <a:off x="6364288" y="3348060"/>
            <a:ext cx="114300" cy="130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59" name="Line 1095"/>
          <p:cNvSpPr>
            <a:spLocks noChangeShapeType="1"/>
          </p:cNvSpPr>
          <p:nvPr/>
        </p:nvSpPr>
        <p:spPr bwMode="auto">
          <a:xfrm flipH="1" flipV="1">
            <a:off x="5930900" y="3335360"/>
            <a:ext cx="215900" cy="968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60" name="Line 1096"/>
          <p:cNvSpPr>
            <a:spLocks noChangeShapeType="1"/>
          </p:cNvSpPr>
          <p:nvPr/>
        </p:nvSpPr>
        <p:spPr bwMode="auto">
          <a:xfrm flipV="1">
            <a:off x="5827715" y="3335347"/>
            <a:ext cx="103187"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61" name="Freeform 1097"/>
          <p:cNvSpPr>
            <a:spLocks/>
          </p:cNvSpPr>
          <p:nvPr/>
        </p:nvSpPr>
        <p:spPr bwMode="auto">
          <a:xfrm>
            <a:off x="7356477" y="4283097"/>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62" name="Freeform 1098"/>
          <p:cNvSpPr>
            <a:spLocks/>
          </p:cNvSpPr>
          <p:nvPr/>
        </p:nvSpPr>
        <p:spPr bwMode="auto">
          <a:xfrm>
            <a:off x="7458075" y="4283097"/>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63" name="Line 1099"/>
          <p:cNvSpPr>
            <a:spLocks noChangeShapeType="1"/>
          </p:cNvSpPr>
          <p:nvPr/>
        </p:nvSpPr>
        <p:spPr bwMode="auto">
          <a:xfrm>
            <a:off x="7458087" y="4283075"/>
            <a:ext cx="11113" cy="142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64" name="Line 1100"/>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65" name="Line 1101"/>
          <p:cNvSpPr>
            <a:spLocks noChangeShapeType="1"/>
          </p:cNvSpPr>
          <p:nvPr/>
        </p:nvSpPr>
        <p:spPr bwMode="auto">
          <a:xfrm flipV="1">
            <a:off x="7356475" y="4283097"/>
            <a:ext cx="1016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66" name="Freeform 1102"/>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67" name="Freeform 1103"/>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68" name="Freeform 1104"/>
          <p:cNvSpPr>
            <a:spLocks/>
          </p:cNvSpPr>
          <p:nvPr/>
        </p:nvSpPr>
        <p:spPr bwMode="auto">
          <a:xfrm>
            <a:off x="7570800"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69" name="Freeform 1105"/>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70" name="Freeform 1106"/>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71" name="Freeform 1107"/>
          <p:cNvSpPr>
            <a:spLocks/>
          </p:cNvSpPr>
          <p:nvPr/>
        </p:nvSpPr>
        <p:spPr bwMode="auto">
          <a:xfrm>
            <a:off x="4402150"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72" name="Line 1108"/>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73" name="Line 1109"/>
          <p:cNvSpPr>
            <a:spLocks noChangeShapeType="1"/>
          </p:cNvSpPr>
          <p:nvPr/>
        </p:nvSpPr>
        <p:spPr bwMode="auto">
          <a:xfrm flipV="1">
            <a:off x="4835525" y="4714897"/>
            <a:ext cx="114300" cy="730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74" name="Line 1110"/>
          <p:cNvSpPr>
            <a:spLocks noChangeShapeType="1"/>
          </p:cNvSpPr>
          <p:nvPr/>
        </p:nvSpPr>
        <p:spPr bwMode="auto">
          <a:xfrm flipH="1" flipV="1">
            <a:off x="4402150" y="4714897"/>
            <a:ext cx="2190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75" name="Line 1111"/>
          <p:cNvSpPr>
            <a:spLocks noChangeShapeType="1"/>
          </p:cNvSpPr>
          <p:nvPr/>
        </p:nvSpPr>
        <p:spPr bwMode="auto">
          <a:xfrm flipH="1" flipV="1">
            <a:off x="7686675" y="4714897"/>
            <a:ext cx="2159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76" name="Line 1112"/>
          <p:cNvSpPr>
            <a:spLocks noChangeShapeType="1"/>
          </p:cNvSpPr>
          <p:nvPr/>
        </p:nvSpPr>
        <p:spPr bwMode="auto">
          <a:xfrm flipH="1">
            <a:off x="7570795" y="4714897"/>
            <a:ext cx="115887"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77" name="Line 1113"/>
          <p:cNvSpPr>
            <a:spLocks noChangeShapeType="1"/>
          </p:cNvSpPr>
          <p:nvPr/>
        </p:nvSpPr>
        <p:spPr bwMode="auto">
          <a:xfrm flipV="1">
            <a:off x="4289434" y="4714897"/>
            <a:ext cx="112713"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78" name="Freeform 1114"/>
          <p:cNvSpPr>
            <a:spLocks/>
          </p:cNvSpPr>
          <p:nvPr/>
        </p:nvSpPr>
        <p:spPr bwMode="auto">
          <a:xfrm>
            <a:off x="5499102" y="35750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79" name="Freeform 1115"/>
          <p:cNvSpPr>
            <a:spLocks/>
          </p:cNvSpPr>
          <p:nvPr/>
        </p:nvSpPr>
        <p:spPr bwMode="auto">
          <a:xfrm>
            <a:off x="5600712" y="3575053"/>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80" name="Freeform 1116"/>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81" name="Freeform 1117"/>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82" name="Line 1118"/>
          <p:cNvSpPr>
            <a:spLocks noChangeShapeType="1"/>
          </p:cNvSpPr>
          <p:nvPr/>
        </p:nvSpPr>
        <p:spPr bwMode="auto">
          <a:xfrm flipH="1" flipV="1">
            <a:off x="5600712" y="3575057"/>
            <a:ext cx="2270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83" name="Line 1119"/>
          <p:cNvSpPr>
            <a:spLocks noChangeShapeType="1"/>
          </p:cNvSpPr>
          <p:nvPr/>
        </p:nvSpPr>
        <p:spPr bwMode="auto">
          <a:xfrm flipV="1">
            <a:off x="5499100" y="3575059"/>
            <a:ext cx="101600" cy="384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84" name="Line 1120"/>
          <p:cNvSpPr>
            <a:spLocks noChangeShapeType="1"/>
          </p:cNvSpPr>
          <p:nvPr/>
        </p:nvSpPr>
        <p:spPr bwMode="auto">
          <a:xfrm flipH="1" flipV="1">
            <a:off x="6696075" y="3562352"/>
            <a:ext cx="215900" cy="1936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85" name="Line 1121"/>
          <p:cNvSpPr>
            <a:spLocks noChangeShapeType="1"/>
          </p:cNvSpPr>
          <p:nvPr/>
        </p:nvSpPr>
        <p:spPr bwMode="auto">
          <a:xfrm flipV="1">
            <a:off x="6591307" y="3562357"/>
            <a:ext cx="104775" cy="857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86" name="Freeform 1122"/>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87" name="Freeform 1123"/>
          <p:cNvSpPr>
            <a:spLocks/>
          </p:cNvSpPr>
          <p:nvPr/>
        </p:nvSpPr>
        <p:spPr bwMode="auto">
          <a:xfrm>
            <a:off x="5167325" y="3913192"/>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88" name="Freeform 1124"/>
          <p:cNvSpPr>
            <a:spLocks/>
          </p:cNvSpPr>
          <p:nvPr/>
        </p:nvSpPr>
        <p:spPr bwMode="auto">
          <a:xfrm>
            <a:off x="5280037"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89" name="Line 1125"/>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90" name="Line 1126"/>
          <p:cNvSpPr>
            <a:spLocks noChangeShapeType="1"/>
          </p:cNvSpPr>
          <p:nvPr/>
        </p:nvSpPr>
        <p:spPr bwMode="auto">
          <a:xfrm flipV="1">
            <a:off x="5167313" y="3913192"/>
            <a:ext cx="112712" cy="3698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91" name="Freeform 1127"/>
          <p:cNvSpPr>
            <a:spLocks/>
          </p:cNvSpPr>
          <p:nvPr/>
        </p:nvSpPr>
        <p:spPr bwMode="auto">
          <a:xfrm>
            <a:off x="6808788" y="3756027"/>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92" name="Freeform 1128"/>
          <p:cNvSpPr>
            <a:spLocks/>
          </p:cNvSpPr>
          <p:nvPr/>
        </p:nvSpPr>
        <p:spPr bwMode="auto">
          <a:xfrm>
            <a:off x="6911987" y="3756027"/>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93" name="Freeform 1129"/>
          <p:cNvSpPr>
            <a:spLocks/>
          </p:cNvSpPr>
          <p:nvPr/>
        </p:nvSpPr>
        <p:spPr bwMode="auto">
          <a:xfrm>
            <a:off x="4506913" y="4751410"/>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94" name="Freeform 1130"/>
          <p:cNvSpPr>
            <a:spLocks/>
          </p:cNvSpPr>
          <p:nvPr/>
        </p:nvSpPr>
        <p:spPr bwMode="auto">
          <a:xfrm>
            <a:off x="4621213" y="4751410"/>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95" name="Line 1131"/>
          <p:cNvSpPr>
            <a:spLocks noChangeShapeType="1"/>
          </p:cNvSpPr>
          <p:nvPr/>
        </p:nvSpPr>
        <p:spPr bwMode="auto">
          <a:xfrm flipH="1" flipV="1">
            <a:off x="6911987" y="3756027"/>
            <a:ext cx="227013" cy="2397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96" name="Line 1132"/>
          <p:cNvSpPr>
            <a:spLocks noChangeShapeType="1"/>
          </p:cNvSpPr>
          <p:nvPr/>
        </p:nvSpPr>
        <p:spPr bwMode="auto">
          <a:xfrm flipV="1">
            <a:off x="6808797" y="3756028"/>
            <a:ext cx="103187" cy="130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97" name="Line 1133"/>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98" name="Line 1135"/>
          <p:cNvSpPr>
            <a:spLocks noChangeShapeType="1"/>
          </p:cNvSpPr>
          <p:nvPr/>
        </p:nvSpPr>
        <p:spPr bwMode="auto">
          <a:xfrm flipV="1">
            <a:off x="7789863" y="4751410"/>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99" name="Freeform 1136"/>
          <p:cNvSpPr>
            <a:spLocks/>
          </p:cNvSpPr>
          <p:nvPr/>
        </p:nvSpPr>
        <p:spPr bwMode="auto">
          <a:xfrm>
            <a:off x="5713425"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00" name="Freeform 1137"/>
          <p:cNvSpPr>
            <a:spLocks/>
          </p:cNvSpPr>
          <p:nvPr/>
        </p:nvSpPr>
        <p:spPr bwMode="auto">
          <a:xfrm>
            <a:off x="5827725" y="3635384"/>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01" name="Line 1138"/>
          <p:cNvSpPr>
            <a:spLocks noChangeShapeType="1"/>
          </p:cNvSpPr>
          <p:nvPr/>
        </p:nvSpPr>
        <p:spPr bwMode="auto">
          <a:xfrm flipH="1">
            <a:off x="5827725" y="3635384"/>
            <a:ext cx="217487"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02" name="Line 1139"/>
          <p:cNvSpPr>
            <a:spLocks noChangeShapeType="1"/>
          </p:cNvSpPr>
          <p:nvPr/>
        </p:nvSpPr>
        <p:spPr bwMode="auto">
          <a:xfrm flipV="1">
            <a:off x="5713416" y="3635375"/>
            <a:ext cx="114300"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03" name="Freeform 1140"/>
          <p:cNvSpPr>
            <a:spLocks/>
          </p:cNvSpPr>
          <p:nvPr/>
        </p:nvSpPr>
        <p:spPr bwMode="auto">
          <a:xfrm>
            <a:off x="7024693" y="3995747"/>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04" name="Freeform 1141"/>
          <p:cNvSpPr>
            <a:spLocks/>
          </p:cNvSpPr>
          <p:nvPr/>
        </p:nvSpPr>
        <p:spPr bwMode="auto">
          <a:xfrm>
            <a:off x="7139000" y="3995747"/>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05" name="Freeform 1142"/>
          <p:cNvSpPr>
            <a:spLocks/>
          </p:cNvSpPr>
          <p:nvPr/>
        </p:nvSpPr>
        <p:spPr bwMode="auto">
          <a:xfrm>
            <a:off x="6261100" y="3478218"/>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06" name="Freeform 1143"/>
          <p:cNvSpPr>
            <a:spLocks/>
          </p:cNvSpPr>
          <p:nvPr/>
        </p:nvSpPr>
        <p:spPr bwMode="auto">
          <a:xfrm>
            <a:off x="6364288" y="3478218"/>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07" name="Freeform 1144"/>
          <p:cNvSpPr>
            <a:spLocks/>
          </p:cNvSpPr>
          <p:nvPr/>
        </p:nvSpPr>
        <p:spPr bwMode="auto">
          <a:xfrm>
            <a:off x="5384800" y="3959229"/>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08" name="Freeform 1145"/>
          <p:cNvSpPr>
            <a:spLocks/>
          </p:cNvSpPr>
          <p:nvPr/>
        </p:nvSpPr>
        <p:spPr bwMode="auto">
          <a:xfrm>
            <a:off x="5499102" y="3946527"/>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09" name="Line 1146"/>
          <p:cNvSpPr>
            <a:spLocks noChangeShapeType="1"/>
          </p:cNvSpPr>
          <p:nvPr/>
        </p:nvSpPr>
        <p:spPr bwMode="auto">
          <a:xfrm flipH="1" flipV="1">
            <a:off x="7139000" y="3995738"/>
            <a:ext cx="217487" cy="3349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10" name="Line 1147"/>
          <p:cNvSpPr>
            <a:spLocks noChangeShapeType="1"/>
          </p:cNvSpPr>
          <p:nvPr/>
        </p:nvSpPr>
        <p:spPr bwMode="auto">
          <a:xfrm flipV="1">
            <a:off x="7024692" y="3995738"/>
            <a:ext cx="114300"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11" name="Line 1148"/>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12" name="Line 1149"/>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13" name="Line 1150"/>
          <p:cNvSpPr>
            <a:spLocks noChangeShapeType="1"/>
          </p:cNvSpPr>
          <p:nvPr/>
        </p:nvSpPr>
        <p:spPr bwMode="auto">
          <a:xfrm flipV="1">
            <a:off x="5384800" y="3959229"/>
            <a:ext cx="114300"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14" name="Freeform 1151"/>
          <p:cNvSpPr>
            <a:spLocks/>
          </p:cNvSpPr>
          <p:nvPr/>
        </p:nvSpPr>
        <p:spPr bwMode="auto">
          <a:xfrm>
            <a:off x="7242175" y="4330722"/>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15" name="Freeform 1152"/>
          <p:cNvSpPr>
            <a:spLocks/>
          </p:cNvSpPr>
          <p:nvPr/>
        </p:nvSpPr>
        <p:spPr bwMode="auto">
          <a:xfrm>
            <a:off x="7356477"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16" name="Freeform 1153"/>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17" name="Freeform 1154"/>
          <p:cNvSpPr>
            <a:spLocks/>
          </p:cNvSpPr>
          <p:nvPr/>
        </p:nvSpPr>
        <p:spPr bwMode="auto">
          <a:xfrm>
            <a:off x="5167325" y="4237060"/>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18" name="Freeform 1155"/>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19" name="Freeform 1156"/>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20" name="Freeform 1157"/>
          <p:cNvSpPr>
            <a:spLocks/>
          </p:cNvSpPr>
          <p:nvPr/>
        </p:nvSpPr>
        <p:spPr bwMode="auto">
          <a:xfrm>
            <a:off x="7570800"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21" name="Line 1158"/>
          <p:cNvSpPr>
            <a:spLocks noChangeShapeType="1"/>
          </p:cNvSpPr>
          <p:nvPr/>
        </p:nvSpPr>
        <p:spPr bwMode="auto">
          <a:xfrm flipH="1" flipV="1">
            <a:off x="7356477" y="4330700"/>
            <a:ext cx="214313" cy="457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22" name="Line 1159"/>
          <p:cNvSpPr>
            <a:spLocks noChangeShapeType="1"/>
          </p:cNvSpPr>
          <p:nvPr/>
        </p:nvSpPr>
        <p:spPr bwMode="auto">
          <a:xfrm flipH="1" flipV="1">
            <a:off x="7570800" y="4787922"/>
            <a:ext cx="219075"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23" name="Freeform 1160"/>
          <p:cNvSpPr>
            <a:spLocks/>
          </p:cNvSpPr>
          <p:nvPr/>
        </p:nvSpPr>
        <p:spPr bwMode="auto">
          <a:xfrm>
            <a:off x="7458075" y="4645047"/>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24" name="Line 1161"/>
          <p:cNvSpPr>
            <a:spLocks noChangeShapeType="1"/>
          </p:cNvSpPr>
          <p:nvPr/>
        </p:nvSpPr>
        <p:spPr bwMode="auto">
          <a:xfrm flipV="1">
            <a:off x="7242180" y="4330722"/>
            <a:ext cx="1143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25" name="Line 1162"/>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26" name="Line 1163"/>
          <p:cNvSpPr>
            <a:spLocks noChangeShapeType="1"/>
          </p:cNvSpPr>
          <p:nvPr/>
        </p:nvSpPr>
        <p:spPr bwMode="auto">
          <a:xfrm flipH="1">
            <a:off x="5167325" y="4237060"/>
            <a:ext cx="217487" cy="46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27" name="Line 1164"/>
          <p:cNvSpPr>
            <a:spLocks noChangeShapeType="1"/>
          </p:cNvSpPr>
          <p:nvPr/>
        </p:nvSpPr>
        <p:spPr bwMode="auto">
          <a:xfrm flipH="1" flipV="1">
            <a:off x="4835525" y="4787922"/>
            <a:ext cx="217488"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28" name="Line 1165"/>
          <p:cNvSpPr>
            <a:spLocks noChangeShapeType="1"/>
          </p:cNvSpPr>
          <p:nvPr/>
        </p:nvSpPr>
        <p:spPr bwMode="auto">
          <a:xfrm flipV="1">
            <a:off x="4733930" y="4787922"/>
            <a:ext cx="101600" cy="603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29" name="Line 1166"/>
          <p:cNvSpPr>
            <a:spLocks noChangeShapeType="1"/>
          </p:cNvSpPr>
          <p:nvPr/>
        </p:nvSpPr>
        <p:spPr bwMode="auto">
          <a:xfrm>
            <a:off x="7469188" y="4645047"/>
            <a:ext cx="101600"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30" name="Line 1167"/>
          <p:cNvSpPr>
            <a:spLocks noChangeShapeType="1"/>
          </p:cNvSpPr>
          <p:nvPr/>
        </p:nvSpPr>
        <p:spPr bwMode="auto">
          <a:xfrm flipH="1" flipV="1">
            <a:off x="4289425" y="4787922"/>
            <a:ext cx="217488"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31" name="Freeform 1168"/>
          <p:cNvSpPr>
            <a:spLocks/>
          </p:cNvSpPr>
          <p:nvPr/>
        </p:nvSpPr>
        <p:spPr bwMode="auto">
          <a:xfrm>
            <a:off x="6478600" y="3648078"/>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32" name="Freeform 1169"/>
          <p:cNvSpPr>
            <a:spLocks/>
          </p:cNvSpPr>
          <p:nvPr/>
        </p:nvSpPr>
        <p:spPr bwMode="auto">
          <a:xfrm>
            <a:off x="6591300" y="3648078"/>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33" name="Freeform 1170"/>
          <p:cNvSpPr>
            <a:spLocks/>
          </p:cNvSpPr>
          <p:nvPr/>
        </p:nvSpPr>
        <p:spPr bwMode="auto">
          <a:xfrm>
            <a:off x="5930900" y="3635384"/>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34" name="Freeform 1171"/>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35" name="Line 1172"/>
          <p:cNvSpPr>
            <a:spLocks noChangeShapeType="1"/>
          </p:cNvSpPr>
          <p:nvPr/>
        </p:nvSpPr>
        <p:spPr bwMode="auto">
          <a:xfrm flipH="1" flipV="1">
            <a:off x="6591300" y="3648084"/>
            <a:ext cx="217488" cy="2381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36" name="Line 1173"/>
          <p:cNvSpPr>
            <a:spLocks noChangeShapeType="1"/>
          </p:cNvSpPr>
          <p:nvPr/>
        </p:nvSpPr>
        <p:spPr bwMode="auto">
          <a:xfrm flipV="1">
            <a:off x="6478588" y="3648082"/>
            <a:ext cx="112712"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37" name="Line 1174"/>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38" name="Freeform 1175"/>
          <p:cNvSpPr>
            <a:spLocks/>
          </p:cNvSpPr>
          <p:nvPr/>
        </p:nvSpPr>
        <p:spPr bwMode="auto">
          <a:xfrm>
            <a:off x="5600712" y="3946527"/>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39" name="Freeform 1176"/>
          <p:cNvSpPr>
            <a:spLocks/>
          </p:cNvSpPr>
          <p:nvPr/>
        </p:nvSpPr>
        <p:spPr bwMode="auto">
          <a:xfrm>
            <a:off x="5713425" y="3898903"/>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40" name="Freeform 1177"/>
          <p:cNvSpPr>
            <a:spLocks/>
          </p:cNvSpPr>
          <p:nvPr/>
        </p:nvSpPr>
        <p:spPr bwMode="auto">
          <a:xfrm>
            <a:off x="6696075" y="3886208"/>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41" name="Freeform 1178"/>
          <p:cNvSpPr>
            <a:spLocks/>
          </p:cNvSpPr>
          <p:nvPr/>
        </p:nvSpPr>
        <p:spPr bwMode="auto">
          <a:xfrm>
            <a:off x="6808788" y="3886208"/>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42" name="Line 1179"/>
          <p:cNvSpPr>
            <a:spLocks noChangeShapeType="1"/>
          </p:cNvSpPr>
          <p:nvPr/>
        </p:nvSpPr>
        <p:spPr bwMode="auto">
          <a:xfrm flipV="1">
            <a:off x="5600702" y="3946527"/>
            <a:ext cx="112713"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43" name="Line 1180"/>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44" name="Line 1181"/>
          <p:cNvSpPr>
            <a:spLocks noChangeShapeType="1"/>
          </p:cNvSpPr>
          <p:nvPr/>
        </p:nvSpPr>
        <p:spPr bwMode="auto">
          <a:xfrm flipV="1">
            <a:off x="6696082" y="3886200"/>
            <a:ext cx="112713"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45" name="Freeform 1182"/>
          <p:cNvSpPr>
            <a:spLocks/>
          </p:cNvSpPr>
          <p:nvPr/>
        </p:nvSpPr>
        <p:spPr bwMode="auto">
          <a:xfrm>
            <a:off x="4949825" y="4811735"/>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46" name="Freeform 1183"/>
          <p:cNvSpPr>
            <a:spLocks/>
          </p:cNvSpPr>
          <p:nvPr/>
        </p:nvSpPr>
        <p:spPr bwMode="auto">
          <a:xfrm>
            <a:off x="5053013" y="4811735"/>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47" name="Freeform 1184"/>
          <p:cNvSpPr>
            <a:spLocks/>
          </p:cNvSpPr>
          <p:nvPr/>
        </p:nvSpPr>
        <p:spPr bwMode="auto">
          <a:xfrm>
            <a:off x="5280037" y="4237060"/>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48" name="Freeform 1185"/>
          <p:cNvSpPr>
            <a:spLocks/>
          </p:cNvSpPr>
          <p:nvPr/>
        </p:nvSpPr>
        <p:spPr bwMode="auto">
          <a:xfrm>
            <a:off x="5384800" y="4224360"/>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49" name="Line 1186"/>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50" name="Line 1187"/>
          <p:cNvSpPr>
            <a:spLocks noChangeShapeType="1"/>
          </p:cNvSpPr>
          <p:nvPr/>
        </p:nvSpPr>
        <p:spPr bwMode="auto">
          <a:xfrm flipV="1">
            <a:off x="4949825" y="4811735"/>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51" name="Line 1188"/>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52" name="Line 1189"/>
          <p:cNvSpPr>
            <a:spLocks noChangeShapeType="1"/>
          </p:cNvSpPr>
          <p:nvPr/>
        </p:nvSpPr>
        <p:spPr bwMode="auto">
          <a:xfrm flipV="1">
            <a:off x="7686675" y="4811735"/>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53" name="Freeform 1190"/>
          <p:cNvSpPr>
            <a:spLocks/>
          </p:cNvSpPr>
          <p:nvPr/>
        </p:nvSpPr>
        <p:spPr bwMode="auto">
          <a:xfrm>
            <a:off x="6146800" y="3648084"/>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54" name="Freeform 1191"/>
          <p:cNvSpPr>
            <a:spLocks/>
          </p:cNvSpPr>
          <p:nvPr/>
        </p:nvSpPr>
        <p:spPr bwMode="auto">
          <a:xfrm>
            <a:off x="6261100" y="3648084"/>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55" name="Line 1192"/>
          <p:cNvSpPr>
            <a:spLocks noChangeShapeType="1"/>
          </p:cNvSpPr>
          <p:nvPr/>
        </p:nvSpPr>
        <p:spPr bwMode="auto">
          <a:xfrm flipV="1">
            <a:off x="5280031" y="4237060"/>
            <a:ext cx="104775" cy="611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56" name="Line 1193"/>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57" name="Freeform 1194"/>
          <p:cNvSpPr>
            <a:spLocks/>
          </p:cNvSpPr>
          <p:nvPr/>
        </p:nvSpPr>
        <p:spPr bwMode="auto">
          <a:xfrm>
            <a:off x="6911987" y="4116410"/>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58" name="Freeform 1195"/>
          <p:cNvSpPr>
            <a:spLocks/>
          </p:cNvSpPr>
          <p:nvPr/>
        </p:nvSpPr>
        <p:spPr bwMode="auto">
          <a:xfrm>
            <a:off x="7024693" y="4116410"/>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59" name="Line 1196"/>
          <p:cNvSpPr>
            <a:spLocks noChangeShapeType="1"/>
          </p:cNvSpPr>
          <p:nvPr/>
        </p:nvSpPr>
        <p:spPr bwMode="auto">
          <a:xfrm flipH="1" flipV="1">
            <a:off x="6261100" y="3648082"/>
            <a:ext cx="217488"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60" name="Line 1197"/>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61" name="Line 1198"/>
          <p:cNvSpPr>
            <a:spLocks noChangeShapeType="1"/>
          </p:cNvSpPr>
          <p:nvPr/>
        </p:nvSpPr>
        <p:spPr bwMode="auto">
          <a:xfrm flipH="1" flipV="1">
            <a:off x="7024693" y="4116410"/>
            <a:ext cx="217487"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62" name="Line 1199"/>
          <p:cNvSpPr>
            <a:spLocks noChangeShapeType="1"/>
          </p:cNvSpPr>
          <p:nvPr/>
        </p:nvSpPr>
        <p:spPr bwMode="auto">
          <a:xfrm flipV="1">
            <a:off x="6911977" y="4116410"/>
            <a:ext cx="112713" cy="1666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63" name="Freeform 1200"/>
          <p:cNvSpPr>
            <a:spLocks/>
          </p:cNvSpPr>
          <p:nvPr/>
        </p:nvSpPr>
        <p:spPr bwMode="auto">
          <a:xfrm>
            <a:off x="5827725" y="3898903"/>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64" name="Freeform 1201"/>
          <p:cNvSpPr>
            <a:spLocks/>
          </p:cNvSpPr>
          <p:nvPr/>
        </p:nvSpPr>
        <p:spPr bwMode="auto">
          <a:xfrm>
            <a:off x="5930900" y="3876677"/>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65" name="Freeform 1202"/>
          <p:cNvSpPr>
            <a:spLocks/>
          </p:cNvSpPr>
          <p:nvPr/>
        </p:nvSpPr>
        <p:spPr bwMode="auto">
          <a:xfrm>
            <a:off x="7139000"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66" name="Freeform 1203"/>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67" name="Freeform 1204"/>
          <p:cNvSpPr>
            <a:spLocks/>
          </p:cNvSpPr>
          <p:nvPr/>
        </p:nvSpPr>
        <p:spPr bwMode="auto">
          <a:xfrm>
            <a:off x="5167325"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68" name="Freeform 1205"/>
          <p:cNvSpPr>
            <a:spLocks/>
          </p:cNvSpPr>
          <p:nvPr/>
        </p:nvSpPr>
        <p:spPr bwMode="auto">
          <a:xfrm>
            <a:off x="5280037"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69" name="Freeform 1206"/>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70" name="Freeform 1207"/>
          <p:cNvSpPr>
            <a:spLocks/>
          </p:cNvSpPr>
          <p:nvPr/>
        </p:nvSpPr>
        <p:spPr bwMode="auto">
          <a:xfrm>
            <a:off x="6478600"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71" name="Line 1208"/>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72" name="Line 1209"/>
          <p:cNvSpPr>
            <a:spLocks noChangeShapeType="1"/>
          </p:cNvSpPr>
          <p:nvPr/>
        </p:nvSpPr>
        <p:spPr bwMode="auto">
          <a:xfrm flipV="1">
            <a:off x="7138990" y="4367213"/>
            <a:ext cx="103187"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73" name="Line 1210"/>
          <p:cNvSpPr>
            <a:spLocks noChangeShapeType="1"/>
          </p:cNvSpPr>
          <p:nvPr/>
        </p:nvSpPr>
        <p:spPr bwMode="auto">
          <a:xfrm flipV="1">
            <a:off x="5167313" y="4848247"/>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74" name="Line 1211"/>
          <p:cNvSpPr>
            <a:spLocks noChangeShapeType="1"/>
          </p:cNvSpPr>
          <p:nvPr/>
        </p:nvSpPr>
        <p:spPr bwMode="auto">
          <a:xfrm flipH="1">
            <a:off x="5280037" y="4379913"/>
            <a:ext cx="219075" cy="468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75" name="Line 1212"/>
          <p:cNvSpPr>
            <a:spLocks noChangeShapeType="1"/>
          </p:cNvSpPr>
          <p:nvPr/>
        </p:nvSpPr>
        <p:spPr bwMode="auto">
          <a:xfrm flipH="1" flipV="1">
            <a:off x="4733925" y="4848247"/>
            <a:ext cx="215900"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76" name="Freeform 1213"/>
          <p:cNvSpPr>
            <a:spLocks/>
          </p:cNvSpPr>
          <p:nvPr/>
        </p:nvSpPr>
        <p:spPr bwMode="auto">
          <a:xfrm>
            <a:off x="5499102" y="4224360"/>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77" name="Freeform 1214"/>
          <p:cNvSpPr>
            <a:spLocks/>
          </p:cNvSpPr>
          <p:nvPr/>
        </p:nvSpPr>
        <p:spPr bwMode="auto">
          <a:xfrm>
            <a:off x="5600712"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78" name="Line 1215"/>
          <p:cNvSpPr>
            <a:spLocks noChangeShapeType="1"/>
          </p:cNvSpPr>
          <p:nvPr/>
        </p:nvSpPr>
        <p:spPr bwMode="auto">
          <a:xfrm flipH="1" flipV="1">
            <a:off x="6478600" y="3779838"/>
            <a:ext cx="217487" cy="2524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79" name="Line 1216"/>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80" name="Line 1217"/>
          <p:cNvSpPr>
            <a:spLocks noChangeShapeType="1"/>
          </p:cNvSpPr>
          <p:nvPr/>
        </p:nvSpPr>
        <p:spPr bwMode="auto">
          <a:xfrm flipH="1">
            <a:off x="5600712" y="4200547"/>
            <a:ext cx="227013"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81" name="Line 1218"/>
          <p:cNvSpPr>
            <a:spLocks noChangeShapeType="1"/>
          </p:cNvSpPr>
          <p:nvPr/>
        </p:nvSpPr>
        <p:spPr bwMode="auto">
          <a:xfrm flipV="1">
            <a:off x="5499100" y="4224360"/>
            <a:ext cx="101600" cy="1555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82" name="Freeform 1219"/>
          <p:cNvSpPr>
            <a:spLocks/>
          </p:cNvSpPr>
          <p:nvPr/>
        </p:nvSpPr>
        <p:spPr bwMode="auto">
          <a:xfrm>
            <a:off x="7356477"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83" name="Freeform 1220"/>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84" name="Line 1221"/>
          <p:cNvSpPr>
            <a:spLocks noChangeShapeType="1"/>
          </p:cNvSpPr>
          <p:nvPr/>
        </p:nvSpPr>
        <p:spPr bwMode="auto">
          <a:xfrm>
            <a:off x="7458087" y="4645025"/>
            <a:ext cx="11113"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85" name="Line 1222"/>
          <p:cNvSpPr>
            <a:spLocks noChangeShapeType="1"/>
          </p:cNvSpPr>
          <p:nvPr/>
        </p:nvSpPr>
        <p:spPr bwMode="auto">
          <a:xfrm flipH="1" flipV="1">
            <a:off x="7458075" y="4645047"/>
            <a:ext cx="228600"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86" name="Line 1223"/>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87" name="Freeform 1224"/>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88" name="Freeform 1225"/>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89" name="Line 1226"/>
          <p:cNvSpPr>
            <a:spLocks noChangeShapeType="1"/>
          </p:cNvSpPr>
          <p:nvPr/>
        </p:nvSpPr>
        <p:spPr bwMode="auto">
          <a:xfrm flipH="1" flipV="1">
            <a:off x="6696075" y="4032252"/>
            <a:ext cx="215900"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90" name="Line 1227"/>
          <p:cNvSpPr>
            <a:spLocks noChangeShapeType="1"/>
          </p:cNvSpPr>
          <p:nvPr/>
        </p:nvSpPr>
        <p:spPr bwMode="auto">
          <a:xfrm flipV="1">
            <a:off x="6591307" y="4032250"/>
            <a:ext cx="104775"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91" name="Freeform 1228"/>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92" name="Freeform 1229"/>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93" name="Line 1230"/>
          <p:cNvSpPr>
            <a:spLocks noChangeShapeType="1"/>
          </p:cNvSpPr>
          <p:nvPr/>
        </p:nvSpPr>
        <p:spPr bwMode="auto">
          <a:xfrm flipV="1">
            <a:off x="6045206" y="3876677"/>
            <a:ext cx="101600"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94" name="Line 1231"/>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95" name="Line 1232"/>
          <p:cNvSpPr>
            <a:spLocks noChangeShapeType="1"/>
          </p:cNvSpPr>
          <p:nvPr/>
        </p:nvSpPr>
        <p:spPr bwMode="auto">
          <a:xfrm flipV="1">
            <a:off x="7570795" y="4872060"/>
            <a:ext cx="115887"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96" name="Freeform 1233"/>
          <p:cNvSpPr>
            <a:spLocks/>
          </p:cNvSpPr>
          <p:nvPr/>
        </p:nvSpPr>
        <p:spPr bwMode="auto">
          <a:xfrm>
            <a:off x="6808788" y="4283097"/>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97" name="Freeform 1234"/>
          <p:cNvSpPr>
            <a:spLocks/>
          </p:cNvSpPr>
          <p:nvPr/>
        </p:nvSpPr>
        <p:spPr bwMode="auto">
          <a:xfrm>
            <a:off x="6911987" y="4283097"/>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98" name="Line 1235"/>
          <p:cNvSpPr>
            <a:spLocks noChangeShapeType="1"/>
          </p:cNvSpPr>
          <p:nvPr/>
        </p:nvSpPr>
        <p:spPr bwMode="auto">
          <a:xfrm flipH="1" flipV="1">
            <a:off x="6911987" y="4283075"/>
            <a:ext cx="227013" cy="2413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99" name="Line 1236"/>
          <p:cNvSpPr>
            <a:spLocks noChangeShapeType="1"/>
          </p:cNvSpPr>
          <p:nvPr/>
        </p:nvSpPr>
        <p:spPr bwMode="auto">
          <a:xfrm flipV="1">
            <a:off x="6808797" y="4283097"/>
            <a:ext cx="103187"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00" name="Freeform 1237"/>
          <p:cNvSpPr>
            <a:spLocks/>
          </p:cNvSpPr>
          <p:nvPr/>
        </p:nvSpPr>
        <p:spPr bwMode="auto">
          <a:xfrm>
            <a:off x="5713425"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01" name="Freeform 1238"/>
          <p:cNvSpPr>
            <a:spLocks/>
          </p:cNvSpPr>
          <p:nvPr/>
        </p:nvSpPr>
        <p:spPr bwMode="auto">
          <a:xfrm>
            <a:off x="5827725" y="4140222"/>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02" name="Line 1239"/>
          <p:cNvSpPr>
            <a:spLocks noChangeShapeType="1"/>
          </p:cNvSpPr>
          <p:nvPr/>
        </p:nvSpPr>
        <p:spPr bwMode="auto">
          <a:xfrm flipH="1">
            <a:off x="5827725" y="4140204"/>
            <a:ext cx="2174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03" name="Freeform 1240"/>
          <p:cNvSpPr>
            <a:spLocks/>
          </p:cNvSpPr>
          <p:nvPr/>
        </p:nvSpPr>
        <p:spPr bwMode="auto">
          <a:xfrm>
            <a:off x="7024693"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04" name="Freeform 1241"/>
          <p:cNvSpPr>
            <a:spLocks/>
          </p:cNvSpPr>
          <p:nvPr/>
        </p:nvSpPr>
        <p:spPr bwMode="auto">
          <a:xfrm>
            <a:off x="7139000"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05" name="Freeform 1242"/>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06" name="Freeform 1243"/>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07" name="Line 1244"/>
          <p:cNvSpPr>
            <a:spLocks noChangeShapeType="1"/>
          </p:cNvSpPr>
          <p:nvPr/>
        </p:nvSpPr>
        <p:spPr bwMode="auto">
          <a:xfrm flipH="1" flipV="1">
            <a:off x="7139000" y="4524375"/>
            <a:ext cx="217487"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08" name="Line 1245"/>
          <p:cNvSpPr>
            <a:spLocks noChangeShapeType="1"/>
          </p:cNvSpPr>
          <p:nvPr/>
        </p:nvSpPr>
        <p:spPr bwMode="auto">
          <a:xfrm flipV="1">
            <a:off x="7024692" y="4524397"/>
            <a:ext cx="114300" cy="157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09" name="Line 1246"/>
          <p:cNvSpPr>
            <a:spLocks noChangeShapeType="1"/>
          </p:cNvSpPr>
          <p:nvPr/>
        </p:nvSpPr>
        <p:spPr bwMode="auto">
          <a:xfrm flipV="1">
            <a:off x="6261100" y="3983041"/>
            <a:ext cx="103188"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10" name="Freeform 1247"/>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11" name="Freeform 1248"/>
          <p:cNvSpPr>
            <a:spLocks/>
          </p:cNvSpPr>
          <p:nvPr/>
        </p:nvSpPr>
        <p:spPr bwMode="auto">
          <a:xfrm>
            <a:off x="5499102"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12" name="Line 1249"/>
          <p:cNvSpPr>
            <a:spLocks noChangeShapeType="1"/>
          </p:cNvSpPr>
          <p:nvPr/>
        </p:nvSpPr>
        <p:spPr bwMode="auto">
          <a:xfrm flipH="1" flipV="1">
            <a:off x="5167325" y="4908572"/>
            <a:ext cx="217487"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13" name="Line 1250"/>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14" name="Line 1251"/>
          <p:cNvSpPr>
            <a:spLocks noChangeShapeType="1"/>
          </p:cNvSpPr>
          <p:nvPr/>
        </p:nvSpPr>
        <p:spPr bwMode="auto">
          <a:xfrm flipH="1">
            <a:off x="5499102" y="4379935"/>
            <a:ext cx="2143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15" name="Freeform 1252"/>
          <p:cNvSpPr>
            <a:spLocks/>
          </p:cNvSpPr>
          <p:nvPr/>
        </p:nvSpPr>
        <p:spPr bwMode="auto">
          <a:xfrm>
            <a:off x="6478600" y="4237060"/>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16" name="Freeform 1253"/>
          <p:cNvSpPr>
            <a:spLocks/>
          </p:cNvSpPr>
          <p:nvPr/>
        </p:nvSpPr>
        <p:spPr bwMode="auto">
          <a:xfrm>
            <a:off x="6591300" y="4237060"/>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17" name="Freeform 1254"/>
          <p:cNvSpPr>
            <a:spLocks/>
          </p:cNvSpPr>
          <p:nvPr/>
        </p:nvSpPr>
        <p:spPr bwMode="auto">
          <a:xfrm>
            <a:off x="7242175" y="4727597"/>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18" name="Freeform 1255"/>
          <p:cNvSpPr>
            <a:spLocks/>
          </p:cNvSpPr>
          <p:nvPr/>
        </p:nvSpPr>
        <p:spPr bwMode="auto">
          <a:xfrm>
            <a:off x="7356477" y="4727597"/>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19" name="Line 1256"/>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20" name="Freeform 1257"/>
          <p:cNvSpPr>
            <a:spLocks/>
          </p:cNvSpPr>
          <p:nvPr/>
        </p:nvSpPr>
        <p:spPr bwMode="auto">
          <a:xfrm>
            <a:off x="5930900" y="4140222"/>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21" name="Freeform 1258"/>
          <p:cNvSpPr>
            <a:spLocks/>
          </p:cNvSpPr>
          <p:nvPr/>
        </p:nvSpPr>
        <p:spPr bwMode="auto">
          <a:xfrm>
            <a:off x="6045200" y="4140222"/>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22" name="Line 1259"/>
          <p:cNvSpPr>
            <a:spLocks noChangeShapeType="1"/>
          </p:cNvSpPr>
          <p:nvPr/>
        </p:nvSpPr>
        <p:spPr bwMode="auto">
          <a:xfrm flipH="1" flipV="1">
            <a:off x="7356477" y="4727575"/>
            <a:ext cx="214313" cy="2174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23" name="Line 1260"/>
          <p:cNvSpPr>
            <a:spLocks noChangeShapeType="1"/>
          </p:cNvSpPr>
          <p:nvPr/>
        </p:nvSpPr>
        <p:spPr bwMode="auto">
          <a:xfrm flipH="1">
            <a:off x="7242180" y="4727575"/>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24" name="Line 1261"/>
          <p:cNvSpPr>
            <a:spLocks noChangeShapeType="1"/>
          </p:cNvSpPr>
          <p:nvPr/>
        </p:nvSpPr>
        <p:spPr bwMode="auto">
          <a:xfrm flipH="1" flipV="1">
            <a:off x="6045200" y="4140209"/>
            <a:ext cx="215900" cy="106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25" name="Line 1262"/>
          <p:cNvSpPr>
            <a:spLocks noChangeShapeType="1"/>
          </p:cNvSpPr>
          <p:nvPr/>
        </p:nvSpPr>
        <p:spPr bwMode="auto">
          <a:xfrm flipV="1">
            <a:off x="5930904" y="4140222"/>
            <a:ext cx="114300" cy="276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26" name="Freeform 1263"/>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27" name="Freeform 1264"/>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28" name="Line 1265"/>
          <p:cNvSpPr>
            <a:spLocks noChangeShapeType="1"/>
          </p:cNvSpPr>
          <p:nvPr/>
        </p:nvSpPr>
        <p:spPr bwMode="auto">
          <a:xfrm flipV="1">
            <a:off x="6696082" y="4464072"/>
            <a:ext cx="112713"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29" name="Freeform 1266"/>
          <p:cNvSpPr>
            <a:spLocks/>
          </p:cNvSpPr>
          <p:nvPr/>
        </p:nvSpPr>
        <p:spPr bwMode="auto">
          <a:xfrm>
            <a:off x="5600712" y="4379935"/>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30" name="Freeform 1267"/>
          <p:cNvSpPr>
            <a:spLocks/>
          </p:cNvSpPr>
          <p:nvPr/>
        </p:nvSpPr>
        <p:spPr bwMode="auto">
          <a:xfrm>
            <a:off x="5713425" y="4379935"/>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31" name="Line 1268"/>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32" name="Line 1269"/>
          <p:cNvSpPr>
            <a:spLocks noChangeShapeType="1"/>
          </p:cNvSpPr>
          <p:nvPr/>
        </p:nvSpPr>
        <p:spPr bwMode="auto">
          <a:xfrm flipV="1">
            <a:off x="7458082" y="4945085"/>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33" name="Line 1270"/>
          <p:cNvSpPr>
            <a:spLocks noChangeShapeType="1"/>
          </p:cNvSpPr>
          <p:nvPr/>
        </p:nvSpPr>
        <p:spPr bwMode="auto">
          <a:xfrm flipH="1" flipV="1">
            <a:off x="5713425" y="4379913"/>
            <a:ext cx="217487"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34" name="Freeform 1271"/>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35" name="Freeform 1272"/>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36" name="Freeform 1273"/>
          <p:cNvSpPr>
            <a:spLocks/>
          </p:cNvSpPr>
          <p:nvPr/>
        </p:nvSpPr>
        <p:spPr bwMode="auto">
          <a:xfrm>
            <a:off x="6911987" y="4681560"/>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37" name="Freeform 1274"/>
          <p:cNvSpPr>
            <a:spLocks/>
          </p:cNvSpPr>
          <p:nvPr/>
        </p:nvSpPr>
        <p:spPr bwMode="auto">
          <a:xfrm>
            <a:off x="7024693" y="4681560"/>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38" name="Line 1275"/>
          <p:cNvSpPr>
            <a:spLocks noChangeShapeType="1"/>
          </p:cNvSpPr>
          <p:nvPr/>
        </p:nvSpPr>
        <p:spPr bwMode="auto">
          <a:xfrm flipH="1" flipV="1">
            <a:off x="6261100" y="4246585"/>
            <a:ext cx="217488" cy="2174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39" name="Line 1276"/>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40" name="Line 1277"/>
          <p:cNvSpPr>
            <a:spLocks noChangeShapeType="1"/>
          </p:cNvSpPr>
          <p:nvPr/>
        </p:nvSpPr>
        <p:spPr bwMode="auto">
          <a:xfrm flipV="1">
            <a:off x="6911977" y="4681538"/>
            <a:ext cx="112713"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41" name="Freeform 1278"/>
          <p:cNvSpPr>
            <a:spLocks/>
          </p:cNvSpPr>
          <p:nvPr/>
        </p:nvSpPr>
        <p:spPr bwMode="auto">
          <a:xfrm>
            <a:off x="6376990" y="4464072"/>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42" name="Freeform 1279"/>
          <p:cNvSpPr>
            <a:spLocks/>
          </p:cNvSpPr>
          <p:nvPr/>
        </p:nvSpPr>
        <p:spPr bwMode="auto">
          <a:xfrm>
            <a:off x="6478600" y="4464072"/>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43" name="Freeform 1280"/>
          <p:cNvSpPr>
            <a:spLocks/>
          </p:cNvSpPr>
          <p:nvPr/>
        </p:nvSpPr>
        <p:spPr bwMode="auto">
          <a:xfrm>
            <a:off x="5827725"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44" name="Freeform 1281"/>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45" name="Line 1282"/>
          <p:cNvSpPr>
            <a:spLocks noChangeShapeType="1"/>
          </p:cNvSpPr>
          <p:nvPr/>
        </p:nvSpPr>
        <p:spPr bwMode="auto">
          <a:xfrm flipH="1" flipV="1">
            <a:off x="6478600" y="4464072"/>
            <a:ext cx="217487"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46" name="Line 1283"/>
          <p:cNvSpPr>
            <a:spLocks noChangeShapeType="1"/>
          </p:cNvSpPr>
          <p:nvPr/>
        </p:nvSpPr>
        <p:spPr bwMode="auto">
          <a:xfrm flipV="1">
            <a:off x="6376994" y="4464072"/>
            <a:ext cx="101600"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47" name="Line 1284"/>
          <p:cNvSpPr>
            <a:spLocks noChangeShapeType="1"/>
          </p:cNvSpPr>
          <p:nvPr/>
        </p:nvSpPr>
        <p:spPr bwMode="auto">
          <a:xfrm flipH="1" flipV="1">
            <a:off x="5600712" y="4968897"/>
            <a:ext cx="227013"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48" name="Line 1285"/>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49" name="Line 1286"/>
          <p:cNvSpPr>
            <a:spLocks noChangeShapeType="1"/>
          </p:cNvSpPr>
          <p:nvPr/>
        </p:nvSpPr>
        <p:spPr bwMode="auto">
          <a:xfrm flipV="1">
            <a:off x="5827715" y="4416447"/>
            <a:ext cx="103187"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50" name="Freeform 1287"/>
          <p:cNvSpPr>
            <a:spLocks/>
          </p:cNvSpPr>
          <p:nvPr/>
        </p:nvSpPr>
        <p:spPr bwMode="auto">
          <a:xfrm>
            <a:off x="7139000"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51" name="Freeform 1288"/>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52" name="Line 1289"/>
          <p:cNvSpPr>
            <a:spLocks noChangeShapeType="1"/>
          </p:cNvSpPr>
          <p:nvPr/>
        </p:nvSpPr>
        <p:spPr bwMode="auto">
          <a:xfrm flipH="1">
            <a:off x="7138990" y="4835525"/>
            <a:ext cx="103187"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53" name="Freeform 1290"/>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54" name="Freeform 1291"/>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55" name="Line 1292"/>
          <p:cNvSpPr>
            <a:spLocks noChangeShapeType="1"/>
          </p:cNvSpPr>
          <p:nvPr/>
        </p:nvSpPr>
        <p:spPr bwMode="auto">
          <a:xfrm flipH="1" flipV="1">
            <a:off x="6696075" y="4645047"/>
            <a:ext cx="215900" cy="360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56" name="Line 1293"/>
          <p:cNvSpPr>
            <a:spLocks noChangeShapeType="1"/>
          </p:cNvSpPr>
          <p:nvPr/>
        </p:nvSpPr>
        <p:spPr bwMode="auto">
          <a:xfrm flipV="1">
            <a:off x="6591307" y="4645025"/>
            <a:ext cx="104775" cy="393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57" name="Freeform 1294"/>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58" name="Freeform 1295"/>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59" name="Freeform 1296"/>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60" name="Freeform 1297"/>
          <p:cNvSpPr>
            <a:spLocks/>
          </p:cNvSpPr>
          <p:nvPr/>
        </p:nvSpPr>
        <p:spPr bwMode="auto">
          <a:xfrm>
            <a:off x="6911987"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61" name="Line 1298"/>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62" name="Line 1299"/>
          <p:cNvSpPr>
            <a:spLocks noChangeShapeType="1"/>
          </p:cNvSpPr>
          <p:nvPr/>
        </p:nvSpPr>
        <p:spPr bwMode="auto">
          <a:xfrm flipV="1">
            <a:off x="6045206" y="4511675"/>
            <a:ext cx="101600" cy="527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63" name="Line 1300"/>
          <p:cNvSpPr>
            <a:spLocks noChangeShapeType="1"/>
          </p:cNvSpPr>
          <p:nvPr/>
        </p:nvSpPr>
        <p:spPr bwMode="auto">
          <a:xfrm flipH="1" flipV="1">
            <a:off x="6911987" y="5005410"/>
            <a:ext cx="227013"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64" name="Line 1301"/>
          <p:cNvSpPr>
            <a:spLocks noChangeShapeType="1"/>
          </p:cNvSpPr>
          <p:nvPr/>
        </p:nvSpPr>
        <p:spPr bwMode="auto">
          <a:xfrm flipV="1">
            <a:off x="6808797" y="5005410"/>
            <a:ext cx="1031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65" name="Line 1302"/>
          <p:cNvSpPr>
            <a:spLocks noChangeShapeType="1"/>
          </p:cNvSpPr>
          <p:nvPr/>
        </p:nvSpPr>
        <p:spPr bwMode="auto">
          <a:xfrm flipH="1" flipV="1">
            <a:off x="5827725" y="5005410"/>
            <a:ext cx="217487"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66" name="Line 1303"/>
          <p:cNvSpPr>
            <a:spLocks noChangeShapeType="1"/>
          </p:cNvSpPr>
          <p:nvPr/>
        </p:nvSpPr>
        <p:spPr bwMode="auto">
          <a:xfrm flipV="1">
            <a:off x="7356475" y="5005410"/>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67" name="Freeform 1304"/>
          <p:cNvSpPr>
            <a:spLocks/>
          </p:cNvSpPr>
          <p:nvPr/>
        </p:nvSpPr>
        <p:spPr bwMode="auto">
          <a:xfrm>
            <a:off x="6261100" y="4645047"/>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68" name="Freeform 1305"/>
          <p:cNvSpPr>
            <a:spLocks/>
          </p:cNvSpPr>
          <p:nvPr/>
        </p:nvSpPr>
        <p:spPr bwMode="auto">
          <a:xfrm>
            <a:off x="6376990" y="4645047"/>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69" name="Line 1306"/>
          <p:cNvSpPr>
            <a:spLocks noChangeShapeType="1"/>
          </p:cNvSpPr>
          <p:nvPr/>
        </p:nvSpPr>
        <p:spPr bwMode="auto">
          <a:xfrm flipH="1" flipV="1">
            <a:off x="6376990" y="4645025"/>
            <a:ext cx="214312" cy="393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70" name="Line 1307"/>
          <p:cNvSpPr>
            <a:spLocks noChangeShapeType="1"/>
          </p:cNvSpPr>
          <p:nvPr/>
        </p:nvSpPr>
        <p:spPr bwMode="auto">
          <a:xfrm flipV="1">
            <a:off x="6261107" y="4645025"/>
            <a:ext cx="115888" cy="4206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71" name="Freeform 1308"/>
          <p:cNvSpPr>
            <a:spLocks/>
          </p:cNvSpPr>
          <p:nvPr/>
        </p:nvSpPr>
        <p:spPr bwMode="auto">
          <a:xfrm>
            <a:off x="7024693"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72" name="Freeform 1309"/>
          <p:cNvSpPr>
            <a:spLocks/>
          </p:cNvSpPr>
          <p:nvPr/>
        </p:nvSpPr>
        <p:spPr bwMode="auto">
          <a:xfrm>
            <a:off x="7139000" y="5038747"/>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73" name="Freeform 1310"/>
          <p:cNvSpPr>
            <a:spLocks/>
          </p:cNvSpPr>
          <p:nvPr/>
        </p:nvSpPr>
        <p:spPr bwMode="auto">
          <a:xfrm>
            <a:off x="6478600"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74" name="Freeform 1311"/>
          <p:cNvSpPr>
            <a:spLocks/>
          </p:cNvSpPr>
          <p:nvPr/>
        </p:nvSpPr>
        <p:spPr bwMode="auto">
          <a:xfrm>
            <a:off x="6591300" y="5038747"/>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75" name="Line 1312"/>
          <p:cNvSpPr>
            <a:spLocks noChangeShapeType="1"/>
          </p:cNvSpPr>
          <p:nvPr/>
        </p:nvSpPr>
        <p:spPr bwMode="auto">
          <a:xfrm flipH="1" flipV="1">
            <a:off x="7139000" y="5038725"/>
            <a:ext cx="21748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76" name="Line 1313"/>
          <p:cNvSpPr>
            <a:spLocks noChangeShapeType="1"/>
          </p:cNvSpPr>
          <p:nvPr/>
        </p:nvSpPr>
        <p:spPr bwMode="auto">
          <a:xfrm flipH="1">
            <a:off x="7024692" y="5038747"/>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77" name="Line 1314"/>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78" name="Line 1315"/>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79" name="Line 1316"/>
          <p:cNvSpPr>
            <a:spLocks noChangeShapeType="1"/>
          </p:cNvSpPr>
          <p:nvPr/>
        </p:nvSpPr>
        <p:spPr bwMode="auto">
          <a:xfrm flipV="1">
            <a:off x="6478588" y="5038747"/>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80" name="Freeform 1317"/>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81" name="Freeform 1318"/>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82" name="Line 1319"/>
          <p:cNvSpPr>
            <a:spLocks noChangeShapeType="1"/>
          </p:cNvSpPr>
          <p:nvPr/>
        </p:nvSpPr>
        <p:spPr bwMode="auto">
          <a:xfrm flipH="1" flipV="1">
            <a:off x="6808788" y="5065735"/>
            <a:ext cx="215900"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83" name="Line 1320"/>
          <p:cNvSpPr>
            <a:spLocks noChangeShapeType="1"/>
          </p:cNvSpPr>
          <p:nvPr/>
        </p:nvSpPr>
        <p:spPr bwMode="auto">
          <a:xfrm flipV="1">
            <a:off x="7242180" y="5065735"/>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84" name="Line 1321"/>
          <p:cNvSpPr>
            <a:spLocks noChangeShapeType="1"/>
          </p:cNvSpPr>
          <p:nvPr/>
        </p:nvSpPr>
        <p:spPr bwMode="auto">
          <a:xfrm flipV="1">
            <a:off x="6696082" y="5065735"/>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85" name="Line 1322"/>
          <p:cNvSpPr>
            <a:spLocks noChangeShapeType="1"/>
          </p:cNvSpPr>
          <p:nvPr/>
        </p:nvSpPr>
        <p:spPr bwMode="auto">
          <a:xfrm flipH="1" flipV="1">
            <a:off x="6261100" y="5065735"/>
            <a:ext cx="217488"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86" name="Line 1323"/>
          <p:cNvSpPr>
            <a:spLocks noChangeShapeType="1"/>
          </p:cNvSpPr>
          <p:nvPr/>
        </p:nvSpPr>
        <p:spPr bwMode="auto">
          <a:xfrm flipH="1" flipV="1">
            <a:off x="7024693" y="5099050"/>
            <a:ext cx="21748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87" name="Line 1324"/>
          <p:cNvSpPr>
            <a:spLocks noChangeShapeType="1"/>
          </p:cNvSpPr>
          <p:nvPr/>
        </p:nvSpPr>
        <p:spPr bwMode="auto">
          <a:xfrm flipH="1">
            <a:off x="6911977" y="5099072"/>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88" name="Line 1325"/>
          <p:cNvSpPr>
            <a:spLocks noChangeShapeType="1"/>
          </p:cNvSpPr>
          <p:nvPr/>
        </p:nvSpPr>
        <p:spPr bwMode="auto">
          <a:xfrm flipH="1" flipV="1">
            <a:off x="6478600" y="5099050"/>
            <a:ext cx="21748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89" name="Line 1326"/>
          <p:cNvSpPr>
            <a:spLocks noChangeShapeType="1"/>
          </p:cNvSpPr>
          <p:nvPr/>
        </p:nvSpPr>
        <p:spPr bwMode="auto">
          <a:xfrm flipH="1" flipV="1">
            <a:off x="6696075" y="5126060"/>
            <a:ext cx="215900"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90" name="Line 1327"/>
          <p:cNvSpPr>
            <a:spLocks noChangeShapeType="1"/>
          </p:cNvSpPr>
          <p:nvPr/>
        </p:nvSpPr>
        <p:spPr bwMode="auto">
          <a:xfrm>
            <a:off x="5986466" y="2584450"/>
            <a:ext cx="558800" cy="298450"/>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91" name="Line 1328"/>
          <p:cNvSpPr>
            <a:spLocks noChangeShapeType="1"/>
          </p:cNvSpPr>
          <p:nvPr/>
        </p:nvSpPr>
        <p:spPr bwMode="auto">
          <a:xfrm>
            <a:off x="6239658" y="2914650"/>
            <a:ext cx="127424" cy="88948"/>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92" name="Line 1330"/>
          <p:cNvSpPr>
            <a:spLocks noChangeShapeType="1"/>
          </p:cNvSpPr>
          <p:nvPr/>
        </p:nvSpPr>
        <p:spPr bwMode="auto">
          <a:xfrm>
            <a:off x="6504000" y="2882922"/>
            <a:ext cx="96837" cy="130175"/>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93" name="Line 1331"/>
          <p:cNvSpPr>
            <a:spLocks noChangeShapeType="1"/>
          </p:cNvSpPr>
          <p:nvPr/>
        </p:nvSpPr>
        <p:spPr bwMode="auto">
          <a:xfrm flipV="1">
            <a:off x="5635637" y="2005013"/>
            <a:ext cx="176213" cy="61912"/>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94" name="Line 1332"/>
          <p:cNvSpPr>
            <a:spLocks noChangeShapeType="1"/>
          </p:cNvSpPr>
          <p:nvPr/>
        </p:nvSpPr>
        <p:spPr bwMode="auto">
          <a:xfrm flipV="1">
            <a:off x="5580075" y="2579688"/>
            <a:ext cx="414337" cy="1143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95" name="Line 1334"/>
          <p:cNvSpPr>
            <a:spLocks noChangeShapeType="1"/>
          </p:cNvSpPr>
          <p:nvPr/>
        </p:nvSpPr>
        <p:spPr bwMode="auto">
          <a:xfrm flipH="1" flipV="1">
            <a:off x="5764213" y="2636838"/>
            <a:ext cx="468312" cy="277794"/>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96" name="Line 1336"/>
          <p:cNvSpPr>
            <a:spLocks noChangeShapeType="1"/>
          </p:cNvSpPr>
          <p:nvPr/>
        </p:nvSpPr>
        <p:spPr bwMode="auto">
          <a:xfrm flipH="1" flipV="1">
            <a:off x="5713413" y="2047876"/>
            <a:ext cx="57150" cy="588963"/>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97" name="Line 1338"/>
          <p:cNvSpPr>
            <a:spLocks noChangeShapeType="1"/>
          </p:cNvSpPr>
          <p:nvPr/>
        </p:nvSpPr>
        <p:spPr bwMode="auto">
          <a:xfrm flipH="1" flipV="1">
            <a:off x="5605465" y="1709738"/>
            <a:ext cx="107948" cy="341312"/>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99" name="Line 1342"/>
          <p:cNvSpPr>
            <a:spLocks noChangeShapeType="1"/>
          </p:cNvSpPr>
          <p:nvPr/>
        </p:nvSpPr>
        <p:spPr bwMode="auto">
          <a:xfrm flipV="1">
            <a:off x="5548313" y="1695450"/>
            <a:ext cx="52387" cy="29845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001" name="Rectangle 2"/>
          <p:cNvSpPr>
            <a:spLocks noGrp="1" noChangeArrowheads="1"/>
          </p:cNvSpPr>
          <p:nvPr>
            <p:ph type="title"/>
          </p:nvPr>
        </p:nvSpPr>
        <p:spPr>
          <a:xfrm>
            <a:off x="153994" y="168858"/>
            <a:ext cx="6489700" cy="409134"/>
          </a:xfrm>
        </p:spPr>
        <p:txBody>
          <a:bodyPr>
            <a:normAutofit fontScale="90000"/>
          </a:bodyPr>
          <a:lstStyle/>
          <a:p>
            <a:r>
              <a:rPr lang="en-US"/>
              <a:t>The Design Space?</a:t>
            </a:r>
          </a:p>
        </p:txBody>
      </p:sp>
      <p:sp>
        <p:nvSpPr>
          <p:cNvPr id="101002" name="Rectangle 3"/>
          <p:cNvSpPr>
            <a:spLocks noChangeArrowheads="1"/>
          </p:cNvSpPr>
          <p:nvPr/>
        </p:nvSpPr>
        <p:spPr bwMode="auto">
          <a:xfrm>
            <a:off x="8305800" y="4770439"/>
            <a:ext cx="0"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eaLnBrk="0" hangingPunct="0"/>
            <a:endParaRPr lang="en-GB" sz="2400">
              <a:latin typeface="Times New Roman" charset="0"/>
            </a:endParaRPr>
          </a:p>
        </p:txBody>
      </p:sp>
      <p:sp>
        <p:nvSpPr>
          <p:cNvPr id="101003" name="Text Box 4"/>
          <p:cNvSpPr txBox="1">
            <a:spLocks noChangeArrowheads="1"/>
          </p:cNvSpPr>
          <p:nvPr/>
        </p:nvSpPr>
        <p:spPr bwMode="auto">
          <a:xfrm rot="-5400000">
            <a:off x="2109113" y="2070230"/>
            <a:ext cx="1752728"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a:t>System</a:t>
            </a:r>
          </a:p>
          <a:p>
            <a:pPr eaLnBrk="1" hangingPunct="1"/>
            <a:r>
              <a:rPr lang="en-GB" sz="2000" b="1"/>
              <a:t>Performance</a:t>
            </a:r>
          </a:p>
        </p:txBody>
      </p:sp>
      <p:sp>
        <p:nvSpPr>
          <p:cNvPr id="101004" name="Text Box 5"/>
          <p:cNvSpPr txBox="1">
            <a:spLocks noChangeArrowheads="1"/>
          </p:cNvSpPr>
          <p:nvPr/>
        </p:nvSpPr>
        <p:spPr bwMode="auto">
          <a:xfrm rot="-1658466">
            <a:off x="8153211" y="4897508"/>
            <a:ext cx="1776815"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a:t>Design </a:t>
            </a:r>
          </a:p>
          <a:p>
            <a:pPr eaLnBrk="1" hangingPunct="1"/>
            <a:r>
              <a:rPr lang="en-GB" sz="2000" b="1"/>
              <a:t>Parameter X</a:t>
            </a:r>
            <a:r>
              <a:rPr lang="en-GB" sz="2000" b="1" baseline="-25000"/>
              <a:t>2</a:t>
            </a:r>
            <a:endParaRPr lang="en-GB" sz="2000" b="1"/>
          </a:p>
        </p:txBody>
      </p:sp>
      <p:sp>
        <p:nvSpPr>
          <p:cNvPr id="101005" name="Text Box 6"/>
          <p:cNvSpPr txBox="1">
            <a:spLocks noChangeArrowheads="1"/>
          </p:cNvSpPr>
          <p:nvPr/>
        </p:nvSpPr>
        <p:spPr bwMode="auto">
          <a:xfrm rot="404540">
            <a:off x="4463157" y="5425459"/>
            <a:ext cx="1776815"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a:t>Design </a:t>
            </a:r>
          </a:p>
          <a:p>
            <a:pPr eaLnBrk="1" hangingPunct="1"/>
            <a:r>
              <a:rPr lang="en-GB" sz="2000" b="1"/>
              <a:t>Parameter X</a:t>
            </a:r>
            <a:r>
              <a:rPr lang="en-GB" sz="2000" b="1" baseline="-25000"/>
              <a:t>1</a:t>
            </a:r>
            <a:endParaRPr lang="en-GB" sz="2000" b="1"/>
          </a:p>
        </p:txBody>
      </p:sp>
      <p:sp>
        <p:nvSpPr>
          <p:cNvPr id="101006" name="Line 1346"/>
          <p:cNvSpPr>
            <a:spLocks noChangeShapeType="1"/>
          </p:cNvSpPr>
          <p:nvPr/>
        </p:nvSpPr>
        <p:spPr bwMode="auto">
          <a:xfrm>
            <a:off x="3409956" y="4991100"/>
            <a:ext cx="4076700" cy="59055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007" name="Line 1347"/>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008" name="Line 1348"/>
          <p:cNvSpPr>
            <a:spLocks noChangeShapeType="1"/>
          </p:cNvSpPr>
          <p:nvPr/>
        </p:nvSpPr>
        <p:spPr bwMode="auto">
          <a:xfrm flipV="1">
            <a:off x="3409950" y="1666875"/>
            <a:ext cx="0" cy="3314700"/>
          </a:xfrm>
          <a:prstGeom prst="line">
            <a:avLst/>
          </a:prstGeom>
          <a:noFill/>
          <a:ln w="9525">
            <a:solidFill>
              <a:schemeClr val="tx1"/>
            </a:solidFill>
            <a:round/>
            <a:headEnd type="none"/>
            <a:tailEnd type="triangle" w="lg" len="lg"/>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658" name="Line 1342">
            <a:extLst>
              <a:ext uri="{FF2B5EF4-FFF2-40B4-BE49-F238E27FC236}">
                <a16:creationId xmlns:a16="http://schemas.microsoft.com/office/drawing/2014/main" id="{20A65D6E-5405-9C43-895A-8F01FA6530B7}"/>
              </a:ext>
            </a:extLst>
          </p:cNvPr>
          <p:cNvSpPr>
            <a:spLocks noChangeShapeType="1"/>
          </p:cNvSpPr>
          <p:nvPr/>
        </p:nvSpPr>
        <p:spPr bwMode="auto">
          <a:xfrm flipV="1">
            <a:off x="5499100" y="1698625"/>
            <a:ext cx="101601" cy="257174"/>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660" name="Line 1347">
            <a:extLst>
              <a:ext uri="{FF2B5EF4-FFF2-40B4-BE49-F238E27FC236}">
                <a16:creationId xmlns:a16="http://schemas.microsoft.com/office/drawing/2014/main" id="{92C0036E-CF6B-504D-92EF-8691873CDBF0}"/>
              </a:ext>
            </a:extLst>
          </p:cNvPr>
          <p:cNvSpPr>
            <a:spLocks noChangeShapeType="1"/>
          </p:cNvSpPr>
          <p:nvPr/>
        </p:nvSpPr>
        <p:spPr bwMode="auto">
          <a:xfrm flipV="1">
            <a:off x="3409951" y="4441824"/>
            <a:ext cx="1050925" cy="546101"/>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3" name="Rounded Rectangular Callout 2">
            <a:extLst>
              <a:ext uri="{FF2B5EF4-FFF2-40B4-BE49-F238E27FC236}">
                <a16:creationId xmlns:a16="http://schemas.microsoft.com/office/drawing/2014/main" id="{B90BD507-7223-D647-8F3F-9230468D30C2}"/>
              </a:ext>
            </a:extLst>
          </p:cNvPr>
          <p:cNvSpPr/>
          <p:nvPr/>
        </p:nvSpPr>
        <p:spPr>
          <a:xfrm>
            <a:off x="7577941" y="1978034"/>
            <a:ext cx="2748755" cy="1122361"/>
          </a:xfrm>
          <a:prstGeom prst="wedgeRoundRectCallout">
            <a:avLst>
              <a:gd name="adj1" fmla="val -88051"/>
              <a:gd name="adj2" fmla="val 119116"/>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a:solidFill>
                  <a:schemeClr val="tx1"/>
                </a:solidFill>
              </a:rPr>
              <a:t>changing X</a:t>
            </a:r>
            <a:r>
              <a:rPr lang="en-US" sz="1800" baseline="-25000">
                <a:solidFill>
                  <a:schemeClr val="tx1"/>
                </a:solidFill>
              </a:rPr>
              <a:t>1</a:t>
            </a:r>
            <a:r>
              <a:rPr lang="en-US" sz="1800">
                <a:solidFill>
                  <a:schemeClr val="tx1"/>
                </a:solidFill>
              </a:rPr>
              <a:t> and X</a:t>
            </a:r>
            <a:r>
              <a:rPr lang="en-US" sz="1800" baseline="-25000">
                <a:solidFill>
                  <a:schemeClr val="tx1"/>
                </a:solidFill>
              </a:rPr>
              <a:t>2 </a:t>
            </a:r>
            <a:r>
              <a:rPr lang="en-US" sz="1800">
                <a:solidFill>
                  <a:schemeClr val="tx1"/>
                </a:solidFill>
              </a:rPr>
              <a:t>will put “you” on a different </a:t>
            </a:r>
            <a:r>
              <a:rPr lang="en-US">
                <a:solidFill>
                  <a:schemeClr val="tx1"/>
                </a:solidFill>
              </a:rPr>
              <a:t>part</a:t>
            </a:r>
            <a:r>
              <a:rPr lang="en-US" sz="1800">
                <a:solidFill>
                  <a:schemeClr val="tx1"/>
                </a:solidFill>
              </a:rPr>
              <a:t> of the “mountain” </a:t>
            </a:r>
          </a:p>
        </p:txBody>
      </p:sp>
      <p:sp>
        <p:nvSpPr>
          <p:cNvPr id="663" name="Rounded Rectangular Callout 662">
            <a:extLst>
              <a:ext uri="{FF2B5EF4-FFF2-40B4-BE49-F238E27FC236}">
                <a16:creationId xmlns:a16="http://schemas.microsoft.com/office/drawing/2014/main" id="{E735A85E-0B98-134C-BDCA-61045CB0944A}"/>
              </a:ext>
            </a:extLst>
          </p:cNvPr>
          <p:cNvSpPr/>
          <p:nvPr/>
        </p:nvSpPr>
        <p:spPr>
          <a:xfrm>
            <a:off x="1729483" y="4962419"/>
            <a:ext cx="2377718" cy="1451483"/>
          </a:xfrm>
          <a:prstGeom prst="wedgeRoundRectCallout">
            <a:avLst>
              <a:gd name="adj1" fmla="val 86852"/>
              <a:gd name="adj2" fmla="val -104104"/>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a:solidFill>
                  <a:schemeClr val="tx1"/>
                </a:solidFill>
              </a:rPr>
              <a:t>Mapping geography of the “mountain”  is called Characterising the Design Space</a:t>
            </a:r>
          </a:p>
        </p:txBody>
      </p:sp>
      <p:sp>
        <p:nvSpPr>
          <p:cNvPr id="2" name="TextBox 1">
            <a:extLst>
              <a:ext uri="{FF2B5EF4-FFF2-40B4-BE49-F238E27FC236}">
                <a16:creationId xmlns:a16="http://schemas.microsoft.com/office/drawing/2014/main" id="{CB756F08-366F-834E-9EAD-86525A6C5662}"/>
              </a:ext>
            </a:extLst>
          </p:cNvPr>
          <p:cNvSpPr txBox="1"/>
          <p:nvPr/>
        </p:nvSpPr>
        <p:spPr>
          <a:xfrm>
            <a:off x="3484737" y="1107326"/>
            <a:ext cx="6508102"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800"/>
              <a:t>Consider a simple system with just 2 design parameters</a:t>
            </a:r>
          </a:p>
        </p:txBody>
      </p:sp>
    </p:spTree>
    <p:extLst>
      <p:ext uri="{BB962C8B-B14F-4D97-AF65-F5344CB8AC3E}">
        <p14:creationId xmlns:p14="http://schemas.microsoft.com/office/powerpoint/2010/main" val="2756418218"/>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A44B3B8-69F6-44DE-97E5-886FF757636B}"/>
              </a:ext>
            </a:extLst>
          </p:cNvPr>
          <p:cNvSpPr/>
          <p:nvPr/>
        </p:nvSpPr>
        <p:spPr>
          <a:xfrm>
            <a:off x="5819489" y="3813430"/>
            <a:ext cx="4074648" cy="272826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B2A3DEB-A19E-470C-B920-6B1023976069}"/>
              </a:ext>
            </a:extLst>
          </p:cNvPr>
          <p:cNvSpPr/>
          <p:nvPr/>
        </p:nvSpPr>
        <p:spPr>
          <a:xfrm>
            <a:off x="3427631" y="941777"/>
            <a:ext cx="3739732" cy="272826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 y="43947"/>
            <a:ext cx="9510855" cy="575054"/>
          </a:xfrm>
        </p:spPr>
        <p:txBody>
          <a:bodyPr>
            <a:normAutofit fontScale="90000"/>
          </a:bodyPr>
          <a:lstStyle/>
          <a:p>
            <a:r>
              <a:rPr lang="en-US"/>
              <a:t>Solution Space and Design Space</a:t>
            </a:r>
          </a:p>
        </p:txBody>
      </p:sp>
      <p:pic>
        <p:nvPicPr>
          <p:cNvPr id="3"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14879" y="1061426"/>
            <a:ext cx="3435763" cy="256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7254611" y="1567243"/>
            <a:ext cx="4398097" cy="1477328"/>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800"/>
              <a:t>The Function Means Table displays “all” the potential solution to the “design” problem stated by the functional requirements - it is the SOLUTION SPACE.</a:t>
            </a:r>
          </a:p>
        </p:txBody>
      </p:sp>
      <p:pic>
        <p:nvPicPr>
          <p:cNvPr id="6" name="Picture 5"/>
          <p:cNvPicPr>
            <a:picLocks noChangeAspect="1"/>
          </p:cNvPicPr>
          <p:nvPr/>
        </p:nvPicPr>
        <p:blipFill>
          <a:blip r:embed="rId3"/>
          <a:stretch>
            <a:fillRect/>
          </a:stretch>
        </p:blipFill>
        <p:spPr>
          <a:xfrm>
            <a:off x="5866625" y="4072814"/>
            <a:ext cx="3930128" cy="2164594"/>
          </a:xfrm>
          <a:prstGeom prst="rect">
            <a:avLst/>
          </a:prstGeom>
        </p:spPr>
      </p:pic>
      <p:sp>
        <p:nvSpPr>
          <p:cNvPr id="7" name="Rounded Rectangular Callout 6"/>
          <p:cNvSpPr/>
          <p:nvPr/>
        </p:nvSpPr>
        <p:spPr>
          <a:xfrm>
            <a:off x="2800796" y="4658441"/>
            <a:ext cx="2278966" cy="1332710"/>
          </a:xfrm>
          <a:prstGeom prst="wedgeRoundRectCallout">
            <a:avLst>
              <a:gd name="adj1" fmla="val -1144"/>
              <a:gd name="adj2" fmla="val -143688"/>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a:t>Having selected a concept solution we now move into the DESIGN SPACE</a:t>
            </a:r>
          </a:p>
        </p:txBody>
      </p:sp>
      <p:sp>
        <p:nvSpPr>
          <p:cNvPr id="8" name="Rounded Rectangular Callout 7"/>
          <p:cNvSpPr/>
          <p:nvPr/>
        </p:nvSpPr>
        <p:spPr>
          <a:xfrm>
            <a:off x="2800796" y="4664465"/>
            <a:ext cx="2278966" cy="1332710"/>
          </a:xfrm>
          <a:prstGeom prst="wedgeRoundRectCallout">
            <a:avLst>
              <a:gd name="adj1" fmla="val 118292"/>
              <a:gd name="adj2" fmla="val -7172"/>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a:solidFill>
                  <a:schemeClr val="tx1"/>
                </a:solidFill>
              </a:rPr>
              <a:t>Having selected a concept solution we now move into the DESIGN SPACE</a:t>
            </a:r>
          </a:p>
        </p:txBody>
      </p:sp>
    </p:spTree>
    <p:extLst>
      <p:ext uri="{BB962C8B-B14F-4D97-AF65-F5344CB8AC3E}">
        <p14:creationId xmlns:p14="http://schemas.microsoft.com/office/powerpoint/2010/main" val="3773173914"/>
      </p:ext>
    </p:extLst>
  </p:cSld>
  <p:clrMapOvr>
    <a:masterClrMapping/>
  </p:clrMapOvr>
  <p:transition>
    <p:wipe dir="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Line 679"/>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55" name="Line 680"/>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56" name="Line 681"/>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57" name="Line 682"/>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58" name="Line 683"/>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59" name="Line 684"/>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60" name="Freeform 685"/>
          <p:cNvSpPr>
            <a:spLocks/>
          </p:cNvSpPr>
          <p:nvPr/>
        </p:nvSpPr>
        <p:spPr bwMode="auto">
          <a:xfrm>
            <a:off x="5499102"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61" name="Freeform 686"/>
          <p:cNvSpPr>
            <a:spLocks/>
          </p:cNvSpPr>
          <p:nvPr/>
        </p:nvSpPr>
        <p:spPr bwMode="auto">
          <a:xfrm>
            <a:off x="5600712"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62" name="Line 687"/>
          <p:cNvSpPr>
            <a:spLocks noChangeShapeType="1"/>
          </p:cNvSpPr>
          <p:nvPr/>
        </p:nvSpPr>
        <p:spPr bwMode="auto">
          <a:xfrm>
            <a:off x="5600712" y="3876685"/>
            <a:ext cx="227013" cy="22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63" name="Line 688"/>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64" name="Freeform 689"/>
          <p:cNvSpPr>
            <a:spLocks/>
          </p:cNvSpPr>
          <p:nvPr/>
        </p:nvSpPr>
        <p:spPr bwMode="auto">
          <a:xfrm>
            <a:off x="5713425"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65" name="Freeform 690"/>
          <p:cNvSpPr>
            <a:spLocks/>
          </p:cNvSpPr>
          <p:nvPr/>
        </p:nvSpPr>
        <p:spPr bwMode="auto">
          <a:xfrm>
            <a:off x="5827725"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66" name="Line 691"/>
          <p:cNvSpPr>
            <a:spLocks noChangeShapeType="1"/>
          </p:cNvSpPr>
          <p:nvPr/>
        </p:nvSpPr>
        <p:spPr bwMode="auto">
          <a:xfrm flipH="1" flipV="1">
            <a:off x="5827725" y="3898902"/>
            <a:ext cx="2063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67" name="Line 692"/>
          <p:cNvSpPr>
            <a:spLocks noChangeShapeType="1"/>
          </p:cNvSpPr>
          <p:nvPr/>
        </p:nvSpPr>
        <p:spPr bwMode="auto">
          <a:xfrm flipV="1">
            <a:off x="5726114" y="3898902"/>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68" name="Freeform 693"/>
          <p:cNvSpPr>
            <a:spLocks/>
          </p:cNvSpPr>
          <p:nvPr/>
        </p:nvSpPr>
        <p:spPr bwMode="auto">
          <a:xfrm>
            <a:off x="5384800" y="39354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69" name="Freeform 694"/>
          <p:cNvSpPr>
            <a:spLocks/>
          </p:cNvSpPr>
          <p:nvPr/>
        </p:nvSpPr>
        <p:spPr bwMode="auto">
          <a:xfrm>
            <a:off x="5499102" y="39354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70" name="Line 695"/>
          <p:cNvSpPr>
            <a:spLocks noChangeShapeType="1"/>
          </p:cNvSpPr>
          <p:nvPr/>
        </p:nvSpPr>
        <p:spPr bwMode="auto">
          <a:xfrm flipH="1">
            <a:off x="6034088" y="3935417"/>
            <a:ext cx="11112"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71" name="Freeform 696"/>
          <p:cNvSpPr>
            <a:spLocks/>
          </p:cNvSpPr>
          <p:nvPr/>
        </p:nvSpPr>
        <p:spPr bwMode="auto">
          <a:xfrm>
            <a:off x="6045200" y="3359152"/>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72" name="Line 697"/>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73" name="Line 698"/>
          <p:cNvSpPr>
            <a:spLocks noChangeShapeType="1"/>
          </p:cNvSpPr>
          <p:nvPr/>
        </p:nvSpPr>
        <p:spPr bwMode="auto">
          <a:xfrm flipV="1">
            <a:off x="6045200" y="3708405"/>
            <a:ext cx="215900"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74" name="Line 699"/>
          <p:cNvSpPr>
            <a:spLocks noChangeShapeType="1"/>
          </p:cNvSpPr>
          <p:nvPr/>
        </p:nvSpPr>
        <p:spPr bwMode="auto">
          <a:xfrm flipV="1">
            <a:off x="5384800" y="3935416"/>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75" name="Line 700"/>
          <p:cNvSpPr>
            <a:spLocks noChangeShapeType="1"/>
          </p:cNvSpPr>
          <p:nvPr/>
        </p:nvSpPr>
        <p:spPr bwMode="auto">
          <a:xfrm flipV="1">
            <a:off x="5930904" y="3935416"/>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76" name="Freeform 701"/>
          <p:cNvSpPr>
            <a:spLocks/>
          </p:cNvSpPr>
          <p:nvPr/>
        </p:nvSpPr>
        <p:spPr bwMode="auto">
          <a:xfrm>
            <a:off x="5600712"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77" name="Line 702"/>
          <p:cNvSpPr>
            <a:spLocks noChangeShapeType="1"/>
          </p:cNvSpPr>
          <p:nvPr/>
        </p:nvSpPr>
        <p:spPr bwMode="auto">
          <a:xfrm flipH="1">
            <a:off x="5703900" y="3959229"/>
            <a:ext cx="952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78" name="Freeform 703"/>
          <p:cNvSpPr>
            <a:spLocks/>
          </p:cNvSpPr>
          <p:nvPr/>
        </p:nvSpPr>
        <p:spPr bwMode="auto">
          <a:xfrm>
            <a:off x="5713425"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79" name="Line 704"/>
          <p:cNvSpPr>
            <a:spLocks noChangeShapeType="1"/>
          </p:cNvSpPr>
          <p:nvPr/>
        </p:nvSpPr>
        <p:spPr bwMode="auto">
          <a:xfrm>
            <a:off x="5713413" y="3959229"/>
            <a:ext cx="127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80" name="Line 705"/>
          <p:cNvSpPr>
            <a:spLocks noChangeShapeType="1"/>
          </p:cNvSpPr>
          <p:nvPr/>
        </p:nvSpPr>
        <p:spPr bwMode="auto">
          <a:xfrm flipH="1" flipV="1">
            <a:off x="5713425" y="3959227"/>
            <a:ext cx="217487"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81" name="Line 706"/>
          <p:cNvSpPr>
            <a:spLocks noChangeShapeType="1"/>
          </p:cNvSpPr>
          <p:nvPr/>
        </p:nvSpPr>
        <p:spPr bwMode="auto">
          <a:xfrm flipV="1">
            <a:off x="5600702" y="3959234"/>
            <a:ext cx="112713"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82" name="Freeform 707"/>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83" name="Freeform 708"/>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84" name="Line 709"/>
          <p:cNvSpPr>
            <a:spLocks noChangeShapeType="1"/>
          </p:cNvSpPr>
          <p:nvPr/>
        </p:nvSpPr>
        <p:spPr bwMode="auto">
          <a:xfrm>
            <a:off x="6261100" y="3708407"/>
            <a:ext cx="217488"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85" name="Freeform 710"/>
          <p:cNvSpPr>
            <a:spLocks/>
          </p:cNvSpPr>
          <p:nvPr/>
        </p:nvSpPr>
        <p:spPr bwMode="auto">
          <a:xfrm>
            <a:off x="5280037" y="3995747"/>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86" name="Freeform 711"/>
          <p:cNvSpPr>
            <a:spLocks/>
          </p:cNvSpPr>
          <p:nvPr/>
        </p:nvSpPr>
        <p:spPr bwMode="auto">
          <a:xfrm>
            <a:off x="5384800" y="39957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87" name="Freeform 712"/>
          <p:cNvSpPr>
            <a:spLocks/>
          </p:cNvSpPr>
          <p:nvPr/>
        </p:nvSpPr>
        <p:spPr bwMode="auto">
          <a:xfrm>
            <a:off x="5827725" y="2951172"/>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88" name="Line 713"/>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89" name="Line 714"/>
          <p:cNvSpPr>
            <a:spLocks noChangeShapeType="1"/>
          </p:cNvSpPr>
          <p:nvPr/>
        </p:nvSpPr>
        <p:spPr bwMode="auto">
          <a:xfrm flipV="1">
            <a:off x="5280031" y="3995741"/>
            <a:ext cx="10477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90" name="Line 715"/>
          <p:cNvSpPr>
            <a:spLocks noChangeShapeType="1"/>
          </p:cNvSpPr>
          <p:nvPr/>
        </p:nvSpPr>
        <p:spPr bwMode="auto">
          <a:xfrm>
            <a:off x="5827715" y="3335338"/>
            <a:ext cx="103187" cy="660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91" name="Freeform 716"/>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92" name="Freeform 717"/>
          <p:cNvSpPr>
            <a:spLocks/>
          </p:cNvSpPr>
          <p:nvPr/>
        </p:nvSpPr>
        <p:spPr bwMode="auto">
          <a:xfrm>
            <a:off x="6478600"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93" name="Line 718"/>
          <p:cNvSpPr>
            <a:spLocks noChangeShapeType="1"/>
          </p:cNvSpPr>
          <p:nvPr/>
        </p:nvSpPr>
        <p:spPr bwMode="auto">
          <a:xfrm>
            <a:off x="6478600" y="3719513"/>
            <a:ext cx="217487"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94" name="Line 719"/>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95" name="Freeform 720"/>
          <p:cNvSpPr>
            <a:spLocks/>
          </p:cNvSpPr>
          <p:nvPr/>
        </p:nvSpPr>
        <p:spPr bwMode="auto">
          <a:xfrm>
            <a:off x="5499102"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96" name="Line 721"/>
          <p:cNvSpPr>
            <a:spLocks noChangeShapeType="1"/>
          </p:cNvSpPr>
          <p:nvPr/>
        </p:nvSpPr>
        <p:spPr bwMode="auto">
          <a:xfrm>
            <a:off x="5600700" y="4032257"/>
            <a:ext cx="158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97" name="Freeform 722"/>
          <p:cNvSpPr>
            <a:spLocks/>
          </p:cNvSpPr>
          <p:nvPr/>
        </p:nvSpPr>
        <p:spPr bwMode="auto">
          <a:xfrm>
            <a:off x="5600712" y="2963865"/>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398" name="Line 723"/>
          <p:cNvSpPr>
            <a:spLocks noChangeShapeType="1"/>
          </p:cNvSpPr>
          <p:nvPr/>
        </p:nvSpPr>
        <p:spPr bwMode="auto">
          <a:xfrm flipV="1">
            <a:off x="5499100" y="4032255"/>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399" name="Line 724"/>
          <p:cNvSpPr>
            <a:spLocks noChangeShapeType="1"/>
          </p:cNvSpPr>
          <p:nvPr/>
        </p:nvSpPr>
        <p:spPr bwMode="auto">
          <a:xfrm flipH="1">
            <a:off x="5600712" y="3335338"/>
            <a:ext cx="227013" cy="6969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00" name="Freeform 725"/>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01" name="Freeform 726"/>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02" name="Line 727"/>
          <p:cNvSpPr>
            <a:spLocks noChangeShapeType="1"/>
          </p:cNvSpPr>
          <p:nvPr/>
        </p:nvSpPr>
        <p:spPr bwMode="auto">
          <a:xfrm flipV="1">
            <a:off x="6696075" y="3671896"/>
            <a:ext cx="2159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03" name="Line 728"/>
          <p:cNvSpPr>
            <a:spLocks noChangeShapeType="1"/>
          </p:cNvSpPr>
          <p:nvPr/>
        </p:nvSpPr>
        <p:spPr bwMode="auto">
          <a:xfrm>
            <a:off x="6591307" y="3478213"/>
            <a:ext cx="104775" cy="2540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04" name="Freeform 729"/>
          <p:cNvSpPr>
            <a:spLocks/>
          </p:cNvSpPr>
          <p:nvPr/>
        </p:nvSpPr>
        <p:spPr bwMode="auto">
          <a:xfrm>
            <a:off x="5167325" y="4056072"/>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05" name="Freeform 730"/>
          <p:cNvSpPr>
            <a:spLocks/>
          </p:cNvSpPr>
          <p:nvPr/>
        </p:nvSpPr>
        <p:spPr bwMode="auto">
          <a:xfrm>
            <a:off x="5280037" y="4056072"/>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06" name="Line 731"/>
          <p:cNvSpPr>
            <a:spLocks noChangeShapeType="1"/>
          </p:cNvSpPr>
          <p:nvPr/>
        </p:nvSpPr>
        <p:spPr bwMode="auto">
          <a:xfrm flipH="1" flipV="1">
            <a:off x="5280037" y="4056063"/>
            <a:ext cx="2063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07" name="Line 732"/>
          <p:cNvSpPr>
            <a:spLocks noChangeShapeType="1"/>
          </p:cNvSpPr>
          <p:nvPr/>
        </p:nvSpPr>
        <p:spPr bwMode="auto">
          <a:xfrm flipV="1">
            <a:off x="5178425" y="4056067"/>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08" name="Freeform 733"/>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09" name="Freeform 734"/>
          <p:cNvSpPr>
            <a:spLocks/>
          </p:cNvSpPr>
          <p:nvPr/>
        </p:nvSpPr>
        <p:spPr bwMode="auto">
          <a:xfrm>
            <a:off x="6146800" y="2927372"/>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10" name="Line 735"/>
          <p:cNvSpPr>
            <a:spLocks noChangeShapeType="1"/>
          </p:cNvSpPr>
          <p:nvPr/>
        </p:nvSpPr>
        <p:spPr bwMode="auto">
          <a:xfrm flipH="1" flipV="1">
            <a:off x="6146800" y="3359172"/>
            <a:ext cx="217488" cy="492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11" name="Freeform 736"/>
          <p:cNvSpPr>
            <a:spLocks/>
          </p:cNvSpPr>
          <p:nvPr/>
        </p:nvSpPr>
        <p:spPr bwMode="auto">
          <a:xfrm>
            <a:off x="6808788" y="3478215"/>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12" name="Freeform 737"/>
          <p:cNvSpPr>
            <a:spLocks/>
          </p:cNvSpPr>
          <p:nvPr/>
        </p:nvSpPr>
        <p:spPr bwMode="auto">
          <a:xfrm>
            <a:off x="6911987"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13" name="Line 738"/>
          <p:cNvSpPr>
            <a:spLocks noChangeShapeType="1"/>
          </p:cNvSpPr>
          <p:nvPr/>
        </p:nvSpPr>
        <p:spPr bwMode="auto">
          <a:xfrm flipV="1">
            <a:off x="6911987" y="3659188"/>
            <a:ext cx="227013"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14" name="Line 739"/>
          <p:cNvSpPr>
            <a:spLocks noChangeShapeType="1"/>
          </p:cNvSpPr>
          <p:nvPr/>
        </p:nvSpPr>
        <p:spPr bwMode="auto">
          <a:xfrm>
            <a:off x="6808797" y="3478215"/>
            <a:ext cx="103187" cy="1936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15" name="Freeform 740"/>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16" name="Line 741"/>
          <p:cNvSpPr>
            <a:spLocks noChangeShapeType="1"/>
          </p:cNvSpPr>
          <p:nvPr/>
        </p:nvSpPr>
        <p:spPr bwMode="auto">
          <a:xfrm flipH="1">
            <a:off x="5486400" y="4092582"/>
            <a:ext cx="127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17" name="Freeform 742"/>
          <p:cNvSpPr>
            <a:spLocks/>
          </p:cNvSpPr>
          <p:nvPr/>
        </p:nvSpPr>
        <p:spPr bwMode="auto">
          <a:xfrm>
            <a:off x="5499102" y="2603522"/>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18" name="Line 743"/>
          <p:cNvSpPr>
            <a:spLocks noChangeShapeType="1"/>
          </p:cNvSpPr>
          <p:nvPr/>
        </p:nvSpPr>
        <p:spPr bwMode="auto">
          <a:xfrm flipV="1">
            <a:off x="5384800" y="4092581"/>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19" name="Freeform 744"/>
          <p:cNvSpPr>
            <a:spLocks/>
          </p:cNvSpPr>
          <p:nvPr/>
        </p:nvSpPr>
        <p:spPr bwMode="auto">
          <a:xfrm>
            <a:off x="6261100" y="2927372"/>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20" name="Freeform 745"/>
          <p:cNvSpPr>
            <a:spLocks/>
          </p:cNvSpPr>
          <p:nvPr/>
        </p:nvSpPr>
        <p:spPr bwMode="auto">
          <a:xfrm>
            <a:off x="6364288" y="3117872"/>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21" name="Line 746"/>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22" name="Freeform 747"/>
          <p:cNvSpPr>
            <a:spLocks/>
          </p:cNvSpPr>
          <p:nvPr/>
        </p:nvSpPr>
        <p:spPr bwMode="auto">
          <a:xfrm>
            <a:off x="7024693"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23" name="Freeform 748"/>
          <p:cNvSpPr>
            <a:spLocks/>
          </p:cNvSpPr>
          <p:nvPr/>
        </p:nvSpPr>
        <p:spPr bwMode="auto">
          <a:xfrm>
            <a:off x="7139000" y="3659192"/>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24" name="Freeform 749"/>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25" name="Freeform 750"/>
          <p:cNvSpPr>
            <a:spLocks/>
          </p:cNvSpPr>
          <p:nvPr/>
        </p:nvSpPr>
        <p:spPr bwMode="auto">
          <a:xfrm>
            <a:off x="5167325"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26" name="Line 751"/>
          <p:cNvSpPr>
            <a:spLocks noChangeShapeType="1"/>
          </p:cNvSpPr>
          <p:nvPr/>
        </p:nvSpPr>
        <p:spPr bwMode="auto">
          <a:xfrm>
            <a:off x="5167313" y="4116394"/>
            <a:ext cx="11112"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27" name="Line 752"/>
          <p:cNvSpPr>
            <a:spLocks noChangeShapeType="1"/>
          </p:cNvSpPr>
          <p:nvPr/>
        </p:nvSpPr>
        <p:spPr bwMode="auto">
          <a:xfrm flipH="1" flipV="1">
            <a:off x="7139000" y="3659192"/>
            <a:ext cx="204787" cy="841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28" name="Line 753"/>
          <p:cNvSpPr>
            <a:spLocks noChangeShapeType="1"/>
          </p:cNvSpPr>
          <p:nvPr/>
        </p:nvSpPr>
        <p:spPr bwMode="auto">
          <a:xfrm>
            <a:off x="7024692" y="3538538"/>
            <a:ext cx="114300"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29" name="Line 754"/>
          <p:cNvSpPr>
            <a:spLocks noChangeShapeType="1"/>
          </p:cNvSpPr>
          <p:nvPr/>
        </p:nvSpPr>
        <p:spPr bwMode="auto">
          <a:xfrm flipH="1" flipV="1">
            <a:off x="5167325" y="4116388"/>
            <a:ext cx="217487"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30" name="Line 755"/>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31" name="Freeform 756"/>
          <p:cNvSpPr>
            <a:spLocks/>
          </p:cNvSpPr>
          <p:nvPr/>
        </p:nvSpPr>
        <p:spPr bwMode="auto">
          <a:xfrm>
            <a:off x="6478600" y="3117872"/>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32" name="Freeform 757"/>
          <p:cNvSpPr>
            <a:spLocks/>
          </p:cNvSpPr>
          <p:nvPr/>
        </p:nvSpPr>
        <p:spPr bwMode="auto">
          <a:xfrm>
            <a:off x="6591300" y="3238522"/>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33" name="Line 758"/>
          <p:cNvSpPr>
            <a:spLocks noChangeShapeType="1"/>
          </p:cNvSpPr>
          <p:nvPr/>
        </p:nvSpPr>
        <p:spPr bwMode="auto">
          <a:xfrm flipH="1">
            <a:off x="6591300" y="3478218"/>
            <a:ext cx="21748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34" name="Line 759"/>
          <p:cNvSpPr>
            <a:spLocks noChangeShapeType="1"/>
          </p:cNvSpPr>
          <p:nvPr/>
        </p:nvSpPr>
        <p:spPr bwMode="auto">
          <a:xfrm>
            <a:off x="6478588" y="3117872"/>
            <a:ext cx="112712" cy="360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35" name="Freeform 760"/>
          <p:cNvSpPr>
            <a:spLocks/>
          </p:cNvSpPr>
          <p:nvPr/>
        </p:nvSpPr>
        <p:spPr bwMode="auto">
          <a:xfrm>
            <a:off x="7356477"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36" name="Freeform 761"/>
          <p:cNvSpPr>
            <a:spLocks/>
          </p:cNvSpPr>
          <p:nvPr/>
        </p:nvSpPr>
        <p:spPr bwMode="auto">
          <a:xfrm>
            <a:off x="7242175" y="3695707"/>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37" name="Line 762"/>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38" name="Line 763"/>
          <p:cNvSpPr>
            <a:spLocks noChangeShapeType="1"/>
          </p:cNvSpPr>
          <p:nvPr/>
        </p:nvSpPr>
        <p:spPr bwMode="auto">
          <a:xfrm>
            <a:off x="7356477" y="3743327"/>
            <a:ext cx="214313" cy="4095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39" name="Line 764"/>
          <p:cNvSpPr>
            <a:spLocks noChangeShapeType="1"/>
          </p:cNvSpPr>
          <p:nvPr/>
        </p:nvSpPr>
        <p:spPr bwMode="auto">
          <a:xfrm>
            <a:off x="7242180" y="3695702"/>
            <a:ext cx="1143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40" name="Freeform 765"/>
          <p:cNvSpPr>
            <a:spLocks/>
          </p:cNvSpPr>
          <p:nvPr/>
        </p:nvSpPr>
        <p:spPr bwMode="auto">
          <a:xfrm>
            <a:off x="5280037"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41" name="Freeform 766"/>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42" name="Freeform 767"/>
          <p:cNvSpPr>
            <a:spLocks/>
          </p:cNvSpPr>
          <p:nvPr/>
        </p:nvSpPr>
        <p:spPr bwMode="auto">
          <a:xfrm>
            <a:off x="7458075" y="4152922"/>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43" name="Freeform 768"/>
          <p:cNvSpPr>
            <a:spLocks/>
          </p:cNvSpPr>
          <p:nvPr/>
        </p:nvSpPr>
        <p:spPr bwMode="auto">
          <a:xfrm>
            <a:off x="7570800" y="4152922"/>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44" name="Line 769"/>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45" name="Line 770"/>
          <p:cNvSpPr>
            <a:spLocks noChangeShapeType="1"/>
          </p:cNvSpPr>
          <p:nvPr/>
        </p:nvSpPr>
        <p:spPr bwMode="auto">
          <a:xfrm>
            <a:off x="5280031" y="3106738"/>
            <a:ext cx="104775" cy="1046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46" name="Line 771"/>
          <p:cNvSpPr>
            <a:spLocks noChangeShapeType="1"/>
          </p:cNvSpPr>
          <p:nvPr/>
        </p:nvSpPr>
        <p:spPr bwMode="auto">
          <a:xfrm>
            <a:off x="7570800" y="4152900"/>
            <a:ext cx="219075" cy="33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47" name="Line 772"/>
          <p:cNvSpPr>
            <a:spLocks noChangeShapeType="1"/>
          </p:cNvSpPr>
          <p:nvPr/>
        </p:nvSpPr>
        <p:spPr bwMode="auto">
          <a:xfrm flipV="1">
            <a:off x="7469188" y="4152906"/>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48" name="Freeform 773"/>
          <p:cNvSpPr>
            <a:spLocks/>
          </p:cNvSpPr>
          <p:nvPr/>
        </p:nvSpPr>
        <p:spPr bwMode="auto">
          <a:xfrm>
            <a:off x="6696075" y="3238522"/>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49" name="Freeform 774"/>
          <p:cNvSpPr>
            <a:spLocks/>
          </p:cNvSpPr>
          <p:nvPr/>
        </p:nvSpPr>
        <p:spPr bwMode="auto">
          <a:xfrm>
            <a:off x="6808788" y="3395666"/>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50" name="Line 775"/>
          <p:cNvSpPr>
            <a:spLocks noChangeShapeType="1"/>
          </p:cNvSpPr>
          <p:nvPr/>
        </p:nvSpPr>
        <p:spPr bwMode="auto">
          <a:xfrm flipH="1" flipV="1">
            <a:off x="6808788" y="3478217"/>
            <a:ext cx="2159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51" name="Line 776"/>
          <p:cNvSpPr>
            <a:spLocks noChangeShapeType="1"/>
          </p:cNvSpPr>
          <p:nvPr/>
        </p:nvSpPr>
        <p:spPr bwMode="auto">
          <a:xfrm>
            <a:off x="6696082" y="3238522"/>
            <a:ext cx="112713" cy="2397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52" name="Freeform 777"/>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53" name="Freeform 778"/>
          <p:cNvSpPr>
            <a:spLocks/>
          </p:cNvSpPr>
          <p:nvPr/>
        </p:nvSpPr>
        <p:spPr bwMode="auto">
          <a:xfrm>
            <a:off x="5053013" y="2963865"/>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54" name="Freeform 779"/>
          <p:cNvSpPr>
            <a:spLocks/>
          </p:cNvSpPr>
          <p:nvPr/>
        </p:nvSpPr>
        <p:spPr bwMode="auto">
          <a:xfrm>
            <a:off x="7686675" y="4186260"/>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55" name="Line 780"/>
          <p:cNvSpPr>
            <a:spLocks noChangeShapeType="1"/>
          </p:cNvSpPr>
          <p:nvPr/>
        </p:nvSpPr>
        <p:spPr bwMode="auto">
          <a:xfrm flipV="1">
            <a:off x="4949825" y="4186260"/>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56" name="Line 781"/>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57" name="Line 782"/>
          <p:cNvSpPr>
            <a:spLocks noChangeShapeType="1"/>
          </p:cNvSpPr>
          <p:nvPr/>
        </p:nvSpPr>
        <p:spPr bwMode="auto">
          <a:xfrm flipV="1">
            <a:off x="7686675" y="4186260"/>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58" name="Freeform 783"/>
          <p:cNvSpPr>
            <a:spLocks/>
          </p:cNvSpPr>
          <p:nvPr/>
        </p:nvSpPr>
        <p:spPr bwMode="auto">
          <a:xfrm>
            <a:off x="7024693"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59" name="Line 784"/>
          <p:cNvSpPr>
            <a:spLocks noChangeShapeType="1"/>
          </p:cNvSpPr>
          <p:nvPr/>
        </p:nvSpPr>
        <p:spPr bwMode="auto">
          <a:xfrm flipH="1" flipV="1">
            <a:off x="7024693" y="3538538"/>
            <a:ext cx="217487"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60" name="Freeform 785"/>
          <p:cNvSpPr>
            <a:spLocks/>
          </p:cNvSpPr>
          <p:nvPr/>
        </p:nvSpPr>
        <p:spPr bwMode="auto">
          <a:xfrm>
            <a:off x="6911987"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61" name="Line 786"/>
          <p:cNvSpPr>
            <a:spLocks noChangeShapeType="1"/>
          </p:cNvSpPr>
          <p:nvPr/>
        </p:nvSpPr>
        <p:spPr bwMode="auto">
          <a:xfrm>
            <a:off x="6911977" y="3395666"/>
            <a:ext cx="112713"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62" name="Line 787"/>
          <p:cNvSpPr>
            <a:spLocks noChangeShapeType="1"/>
          </p:cNvSpPr>
          <p:nvPr/>
        </p:nvSpPr>
        <p:spPr bwMode="auto">
          <a:xfrm flipH="1" flipV="1">
            <a:off x="6261100" y="2927350"/>
            <a:ext cx="217488" cy="190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63" name="Freeform 788"/>
          <p:cNvSpPr>
            <a:spLocks/>
          </p:cNvSpPr>
          <p:nvPr/>
        </p:nvSpPr>
        <p:spPr bwMode="auto">
          <a:xfrm>
            <a:off x="7242175" y="3695707"/>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64" name="Freeform 789"/>
          <p:cNvSpPr>
            <a:spLocks/>
          </p:cNvSpPr>
          <p:nvPr/>
        </p:nvSpPr>
        <p:spPr bwMode="auto">
          <a:xfrm>
            <a:off x="7458075" y="4213247"/>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65" name="Line 790"/>
          <p:cNvSpPr>
            <a:spLocks noChangeShapeType="1"/>
          </p:cNvSpPr>
          <p:nvPr/>
        </p:nvSpPr>
        <p:spPr bwMode="auto">
          <a:xfrm>
            <a:off x="7469200" y="4213225"/>
            <a:ext cx="217487" cy="33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66" name="Freeform 791"/>
          <p:cNvSpPr>
            <a:spLocks/>
          </p:cNvSpPr>
          <p:nvPr/>
        </p:nvSpPr>
        <p:spPr bwMode="auto">
          <a:xfrm>
            <a:off x="7356477" y="3840165"/>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67" name="Line 792"/>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68" name="Line 793"/>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69" name="Line 794"/>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70" name="Line 795"/>
          <p:cNvSpPr>
            <a:spLocks noChangeShapeType="1"/>
          </p:cNvSpPr>
          <p:nvPr/>
        </p:nvSpPr>
        <p:spPr bwMode="auto">
          <a:xfrm flipH="1" flipV="1">
            <a:off x="7242175" y="3695707"/>
            <a:ext cx="215900" cy="517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71" name="Freeform 796"/>
          <p:cNvSpPr>
            <a:spLocks/>
          </p:cNvSpPr>
          <p:nvPr/>
        </p:nvSpPr>
        <p:spPr bwMode="auto">
          <a:xfrm>
            <a:off x="7139000"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72" name="Freeform 797"/>
          <p:cNvSpPr>
            <a:spLocks/>
          </p:cNvSpPr>
          <p:nvPr/>
        </p:nvSpPr>
        <p:spPr bwMode="auto">
          <a:xfrm>
            <a:off x="6478600" y="2951185"/>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73" name="Line 798"/>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74" name="Line 799"/>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75" name="Line 800"/>
          <p:cNvSpPr>
            <a:spLocks noChangeShapeType="1"/>
          </p:cNvSpPr>
          <p:nvPr/>
        </p:nvSpPr>
        <p:spPr bwMode="auto">
          <a:xfrm>
            <a:off x="7138990" y="3635382"/>
            <a:ext cx="1031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76" name="Line 801"/>
          <p:cNvSpPr>
            <a:spLocks noChangeShapeType="1"/>
          </p:cNvSpPr>
          <p:nvPr/>
        </p:nvSpPr>
        <p:spPr bwMode="auto">
          <a:xfrm flipH="1" flipV="1">
            <a:off x="6478600" y="3117850"/>
            <a:ext cx="217487"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77" name="Freeform 802"/>
          <p:cNvSpPr>
            <a:spLocks/>
          </p:cNvSpPr>
          <p:nvPr/>
        </p:nvSpPr>
        <p:spPr bwMode="auto">
          <a:xfrm>
            <a:off x="6591300" y="2951185"/>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78" name="Freeform 803"/>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79" name="Freeform 804"/>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80" name="Freeform 805"/>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81" name="Freeform 806"/>
          <p:cNvSpPr>
            <a:spLocks/>
          </p:cNvSpPr>
          <p:nvPr/>
        </p:nvSpPr>
        <p:spPr bwMode="auto">
          <a:xfrm>
            <a:off x="7570800" y="4246585"/>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82" name="Freeform 807"/>
          <p:cNvSpPr>
            <a:spLocks/>
          </p:cNvSpPr>
          <p:nvPr/>
        </p:nvSpPr>
        <p:spPr bwMode="auto">
          <a:xfrm>
            <a:off x="7686675" y="42465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83" name="Line 808"/>
          <p:cNvSpPr>
            <a:spLocks noChangeShapeType="1"/>
          </p:cNvSpPr>
          <p:nvPr/>
        </p:nvSpPr>
        <p:spPr bwMode="auto">
          <a:xfrm flipH="1" flipV="1">
            <a:off x="6696075" y="3238522"/>
            <a:ext cx="215900" cy="157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84" name="Line 809"/>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85" name="Line 810"/>
          <p:cNvSpPr>
            <a:spLocks noChangeShapeType="1"/>
          </p:cNvSpPr>
          <p:nvPr/>
        </p:nvSpPr>
        <p:spPr bwMode="auto">
          <a:xfrm flipH="1">
            <a:off x="4949825" y="2963863"/>
            <a:ext cx="217488" cy="128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86" name="Line 811"/>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87" name="Line 812"/>
          <p:cNvSpPr>
            <a:spLocks noChangeShapeType="1"/>
          </p:cNvSpPr>
          <p:nvPr/>
        </p:nvSpPr>
        <p:spPr bwMode="auto">
          <a:xfrm flipV="1">
            <a:off x="7570795" y="4246585"/>
            <a:ext cx="1158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88" name="Freeform 813"/>
          <p:cNvSpPr>
            <a:spLocks/>
          </p:cNvSpPr>
          <p:nvPr/>
        </p:nvSpPr>
        <p:spPr bwMode="auto">
          <a:xfrm>
            <a:off x="6911987"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89" name="Line 814"/>
          <p:cNvSpPr>
            <a:spLocks noChangeShapeType="1"/>
          </p:cNvSpPr>
          <p:nvPr/>
        </p:nvSpPr>
        <p:spPr bwMode="auto">
          <a:xfrm flipH="1" flipV="1">
            <a:off x="6911987" y="3395663"/>
            <a:ext cx="227013" cy="2397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90" name="Freeform 815"/>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91" name="Line 816"/>
          <p:cNvSpPr>
            <a:spLocks noChangeShapeType="1"/>
          </p:cNvSpPr>
          <p:nvPr/>
        </p:nvSpPr>
        <p:spPr bwMode="auto">
          <a:xfrm>
            <a:off x="6808797" y="3203575"/>
            <a:ext cx="103187" cy="1920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92" name="Line 817"/>
          <p:cNvSpPr>
            <a:spLocks noChangeShapeType="1"/>
          </p:cNvSpPr>
          <p:nvPr/>
        </p:nvSpPr>
        <p:spPr bwMode="auto">
          <a:xfrm flipV="1">
            <a:off x="7789863" y="4283097"/>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93" name="Freeform 818"/>
          <p:cNvSpPr>
            <a:spLocks/>
          </p:cNvSpPr>
          <p:nvPr/>
        </p:nvSpPr>
        <p:spPr bwMode="auto">
          <a:xfrm>
            <a:off x="7024693" y="3529015"/>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94" name="Freeform 819"/>
          <p:cNvSpPr>
            <a:spLocks/>
          </p:cNvSpPr>
          <p:nvPr/>
        </p:nvSpPr>
        <p:spPr bwMode="auto">
          <a:xfrm>
            <a:off x="7139000"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95" name="Freeform 820"/>
          <p:cNvSpPr>
            <a:spLocks/>
          </p:cNvSpPr>
          <p:nvPr/>
        </p:nvSpPr>
        <p:spPr bwMode="auto">
          <a:xfrm>
            <a:off x="5167325" y="2098697"/>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96" name="Freeform 821"/>
          <p:cNvSpPr>
            <a:spLocks/>
          </p:cNvSpPr>
          <p:nvPr/>
        </p:nvSpPr>
        <p:spPr bwMode="auto">
          <a:xfrm>
            <a:off x="5280037" y="2098697"/>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497" name="Line 822"/>
          <p:cNvSpPr>
            <a:spLocks noChangeShapeType="1"/>
          </p:cNvSpPr>
          <p:nvPr/>
        </p:nvSpPr>
        <p:spPr bwMode="auto">
          <a:xfrm flipH="1" flipV="1">
            <a:off x="7139000" y="3635375"/>
            <a:ext cx="217487"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98" name="Line 823"/>
          <p:cNvSpPr>
            <a:spLocks noChangeShapeType="1"/>
          </p:cNvSpPr>
          <p:nvPr/>
        </p:nvSpPr>
        <p:spPr bwMode="auto">
          <a:xfrm>
            <a:off x="7024692" y="3529013"/>
            <a:ext cx="114300" cy="1063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499" name="Line 824"/>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00" name="Line 825"/>
          <p:cNvSpPr>
            <a:spLocks noChangeShapeType="1"/>
          </p:cNvSpPr>
          <p:nvPr/>
        </p:nvSpPr>
        <p:spPr bwMode="auto">
          <a:xfrm>
            <a:off x="5167313" y="2963885"/>
            <a:ext cx="112712"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01" name="Line 826"/>
          <p:cNvSpPr>
            <a:spLocks noChangeShapeType="1"/>
          </p:cNvSpPr>
          <p:nvPr/>
        </p:nvSpPr>
        <p:spPr bwMode="auto">
          <a:xfrm flipH="1">
            <a:off x="5280037" y="2135188"/>
            <a:ext cx="219075" cy="9715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02" name="Freeform 827"/>
          <p:cNvSpPr>
            <a:spLocks/>
          </p:cNvSpPr>
          <p:nvPr/>
        </p:nvSpPr>
        <p:spPr bwMode="auto">
          <a:xfrm>
            <a:off x="7356477"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03" name="Line 828"/>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04" name="Freeform 829"/>
          <p:cNvSpPr>
            <a:spLocks/>
          </p:cNvSpPr>
          <p:nvPr/>
        </p:nvSpPr>
        <p:spPr bwMode="auto">
          <a:xfrm>
            <a:off x="7242175" y="3829054"/>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05" name="Freeform 830"/>
          <p:cNvSpPr>
            <a:spLocks/>
          </p:cNvSpPr>
          <p:nvPr/>
        </p:nvSpPr>
        <p:spPr bwMode="auto">
          <a:xfrm>
            <a:off x="7458075" y="4306910"/>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06" name="Freeform 831"/>
          <p:cNvSpPr>
            <a:spLocks/>
          </p:cNvSpPr>
          <p:nvPr/>
        </p:nvSpPr>
        <p:spPr bwMode="auto">
          <a:xfrm>
            <a:off x="7570800" y="4306910"/>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07" name="Line 832"/>
          <p:cNvSpPr>
            <a:spLocks noChangeShapeType="1"/>
          </p:cNvSpPr>
          <p:nvPr/>
        </p:nvSpPr>
        <p:spPr bwMode="auto">
          <a:xfrm flipH="1" flipV="1">
            <a:off x="7356477" y="3840165"/>
            <a:ext cx="214313" cy="4667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08" name="Line 833"/>
          <p:cNvSpPr>
            <a:spLocks noChangeShapeType="1"/>
          </p:cNvSpPr>
          <p:nvPr/>
        </p:nvSpPr>
        <p:spPr bwMode="auto">
          <a:xfrm>
            <a:off x="7242180" y="3829059"/>
            <a:ext cx="114300"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09" name="Line 834"/>
          <p:cNvSpPr>
            <a:spLocks noChangeShapeType="1"/>
          </p:cNvSpPr>
          <p:nvPr/>
        </p:nvSpPr>
        <p:spPr bwMode="auto">
          <a:xfrm flipH="1" flipV="1">
            <a:off x="7570800" y="4306888"/>
            <a:ext cx="2190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10" name="Line 835"/>
          <p:cNvSpPr>
            <a:spLocks noChangeShapeType="1"/>
          </p:cNvSpPr>
          <p:nvPr/>
        </p:nvSpPr>
        <p:spPr bwMode="auto">
          <a:xfrm flipV="1">
            <a:off x="7469188" y="4306910"/>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11" name="Freeform 836"/>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12" name="Line 837"/>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13" name="Freeform 838"/>
          <p:cNvSpPr>
            <a:spLocks/>
          </p:cNvSpPr>
          <p:nvPr/>
        </p:nvSpPr>
        <p:spPr bwMode="auto">
          <a:xfrm>
            <a:off x="4733925" y="3454402"/>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14" name="Freeform 839"/>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15" name="Freeform 840"/>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16" name="Line 841"/>
          <p:cNvSpPr>
            <a:spLocks noChangeShapeType="1"/>
          </p:cNvSpPr>
          <p:nvPr/>
        </p:nvSpPr>
        <p:spPr bwMode="auto">
          <a:xfrm flipV="1">
            <a:off x="4733930" y="3840163"/>
            <a:ext cx="1016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17" name="Line 842"/>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18" name="Line 843"/>
          <p:cNvSpPr>
            <a:spLocks noChangeShapeType="1"/>
          </p:cNvSpPr>
          <p:nvPr/>
        </p:nvSpPr>
        <p:spPr bwMode="auto">
          <a:xfrm flipV="1">
            <a:off x="7686675" y="4343422"/>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19" name="Freeform 844"/>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20" name="Freeform 845"/>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21" name="Line 846"/>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22" name="Line 847"/>
          <p:cNvSpPr>
            <a:spLocks noChangeShapeType="1"/>
          </p:cNvSpPr>
          <p:nvPr/>
        </p:nvSpPr>
        <p:spPr bwMode="auto">
          <a:xfrm>
            <a:off x="6696082" y="3084513"/>
            <a:ext cx="112713" cy="1190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23" name="Freeform 848"/>
          <p:cNvSpPr>
            <a:spLocks/>
          </p:cNvSpPr>
          <p:nvPr/>
        </p:nvSpPr>
        <p:spPr bwMode="auto">
          <a:xfrm>
            <a:off x="6911987"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24" name="Freeform 849"/>
          <p:cNvSpPr>
            <a:spLocks/>
          </p:cNvSpPr>
          <p:nvPr/>
        </p:nvSpPr>
        <p:spPr bwMode="auto">
          <a:xfrm>
            <a:off x="7024693" y="3529015"/>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25" name="Freeform 850"/>
          <p:cNvSpPr>
            <a:spLocks/>
          </p:cNvSpPr>
          <p:nvPr/>
        </p:nvSpPr>
        <p:spPr bwMode="auto">
          <a:xfrm>
            <a:off x="5053013" y="2362222"/>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26" name="Freeform 851"/>
          <p:cNvSpPr>
            <a:spLocks/>
          </p:cNvSpPr>
          <p:nvPr/>
        </p:nvSpPr>
        <p:spPr bwMode="auto">
          <a:xfrm>
            <a:off x="5167325"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27" name="Line 852"/>
          <p:cNvSpPr>
            <a:spLocks noChangeShapeType="1"/>
          </p:cNvSpPr>
          <p:nvPr/>
        </p:nvSpPr>
        <p:spPr bwMode="auto">
          <a:xfrm flipH="1" flipV="1">
            <a:off x="7024693" y="3529015"/>
            <a:ext cx="217487"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28" name="Line 853"/>
          <p:cNvSpPr>
            <a:spLocks noChangeShapeType="1"/>
          </p:cNvSpPr>
          <p:nvPr/>
        </p:nvSpPr>
        <p:spPr bwMode="auto">
          <a:xfrm>
            <a:off x="6911977" y="3408363"/>
            <a:ext cx="112713"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29" name="Line 854"/>
          <p:cNvSpPr>
            <a:spLocks noChangeShapeType="1"/>
          </p:cNvSpPr>
          <p:nvPr/>
        </p:nvSpPr>
        <p:spPr bwMode="auto">
          <a:xfrm flipV="1">
            <a:off x="5053013" y="2963863"/>
            <a:ext cx="1143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30" name="Line 855"/>
          <p:cNvSpPr>
            <a:spLocks noChangeShapeType="1"/>
          </p:cNvSpPr>
          <p:nvPr/>
        </p:nvSpPr>
        <p:spPr bwMode="auto">
          <a:xfrm flipH="1">
            <a:off x="5167325" y="2098675"/>
            <a:ext cx="217487" cy="865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31" name="Freeform 856"/>
          <p:cNvSpPr>
            <a:spLocks/>
          </p:cNvSpPr>
          <p:nvPr/>
        </p:nvSpPr>
        <p:spPr bwMode="auto">
          <a:xfrm>
            <a:off x="7242175" y="3829054"/>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32" name="Freeform 857"/>
          <p:cNvSpPr>
            <a:spLocks/>
          </p:cNvSpPr>
          <p:nvPr/>
        </p:nvSpPr>
        <p:spPr bwMode="auto">
          <a:xfrm>
            <a:off x="7458075" y="436723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33" name="Line 858"/>
          <p:cNvSpPr>
            <a:spLocks noChangeShapeType="1"/>
          </p:cNvSpPr>
          <p:nvPr/>
        </p:nvSpPr>
        <p:spPr bwMode="auto">
          <a:xfrm>
            <a:off x="7469200" y="4379913"/>
            <a:ext cx="217487"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34" name="Freeform 859"/>
          <p:cNvSpPr>
            <a:spLocks/>
          </p:cNvSpPr>
          <p:nvPr/>
        </p:nvSpPr>
        <p:spPr bwMode="auto">
          <a:xfrm>
            <a:off x="7356477" y="3959247"/>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35" name="Line 860"/>
          <p:cNvSpPr>
            <a:spLocks noChangeShapeType="1"/>
          </p:cNvSpPr>
          <p:nvPr/>
        </p:nvSpPr>
        <p:spPr bwMode="auto">
          <a:xfrm>
            <a:off x="7458087" y="4367235"/>
            <a:ext cx="111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36" name="Line 861"/>
          <p:cNvSpPr>
            <a:spLocks noChangeShapeType="1"/>
          </p:cNvSpPr>
          <p:nvPr/>
        </p:nvSpPr>
        <p:spPr bwMode="auto">
          <a:xfrm flipH="1" flipV="1">
            <a:off x="7242175" y="3829054"/>
            <a:ext cx="215900" cy="538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37" name="Freeform 862"/>
          <p:cNvSpPr>
            <a:spLocks/>
          </p:cNvSpPr>
          <p:nvPr/>
        </p:nvSpPr>
        <p:spPr bwMode="auto">
          <a:xfrm>
            <a:off x="7139000"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38" name="Line 863"/>
          <p:cNvSpPr>
            <a:spLocks noChangeShapeType="1"/>
          </p:cNvSpPr>
          <p:nvPr/>
        </p:nvSpPr>
        <p:spPr bwMode="auto">
          <a:xfrm>
            <a:off x="7458087" y="4367213"/>
            <a:ext cx="11113"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39" name="Line 864"/>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40" name="Line 865"/>
          <p:cNvSpPr>
            <a:spLocks noChangeShapeType="1"/>
          </p:cNvSpPr>
          <p:nvPr/>
        </p:nvSpPr>
        <p:spPr bwMode="auto">
          <a:xfrm>
            <a:off x="7138990" y="3719522"/>
            <a:ext cx="103187" cy="1095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41" name="Freeform 866"/>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42" name="Line 867"/>
          <p:cNvSpPr>
            <a:spLocks noChangeShapeType="1"/>
          </p:cNvSpPr>
          <p:nvPr/>
        </p:nvSpPr>
        <p:spPr bwMode="auto">
          <a:xfrm>
            <a:off x="5384800" y="2098697"/>
            <a:ext cx="1143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43" name="Freeform 868"/>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44" name="Freeform 869"/>
          <p:cNvSpPr>
            <a:spLocks/>
          </p:cNvSpPr>
          <p:nvPr/>
        </p:nvSpPr>
        <p:spPr bwMode="auto">
          <a:xfrm>
            <a:off x="4733925" y="3454402"/>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45" name="Line 870"/>
          <p:cNvSpPr>
            <a:spLocks noChangeShapeType="1"/>
          </p:cNvSpPr>
          <p:nvPr/>
        </p:nvSpPr>
        <p:spPr bwMode="auto">
          <a:xfrm flipV="1">
            <a:off x="4621215" y="4043363"/>
            <a:ext cx="112712" cy="1333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46" name="Line 871"/>
          <p:cNvSpPr>
            <a:spLocks noChangeShapeType="1"/>
          </p:cNvSpPr>
          <p:nvPr/>
        </p:nvSpPr>
        <p:spPr bwMode="auto">
          <a:xfrm flipH="1">
            <a:off x="4733925" y="3454402"/>
            <a:ext cx="215900"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47" name="Freeform 872"/>
          <p:cNvSpPr>
            <a:spLocks/>
          </p:cNvSpPr>
          <p:nvPr/>
        </p:nvSpPr>
        <p:spPr bwMode="auto">
          <a:xfrm>
            <a:off x="7570800"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48" name="Freeform 873"/>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49" name="Line 874"/>
          <p:cNvSpPr>
            <a:spLocks noChangeShapeType="1"/>
          </p:cNvSpPr>
          <p:nvPr/>
        </p:nvSpPr>
        <p:spPr bwMode="auto">
          <a:xfrm flipH="1" flipV="1">
            <a:off x="7686675" y="4403747"/>
            <a:ext cx="2159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50" name="Line 875"/>
          <p:cNvSpPr>
            <a:spLocks noChangeShapeType="1"/>
          </p:cNvSpPr>
          <p:nvPr/>
        </p:nvSpPr>
        <p:spPr bwMode="auto">
          <a:xfrm flipV="1">
            <a:off x="7570795" y="4403747"/>
            <a:ext cx="1158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51" name="Line 876"/>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52" name="Freeform 877"/>
          <p:cNvSpPr>
            <a:spLocks/>
          </p:cNvSpPr>
          <p:nvPr/>
        </p:nvSpPr>
        <p:spPr bwMode="auto">
          <a:xfrm>
            <a:off x="5053013" y="2362222"/>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53" name="Line 878"/>
          <p:cNvSpPr>
            <a:spLocks noChangeShapeType="1"/>
          </p:cNvSpPr>
          <p:nvPr/>
        </p:nvSpPr>
        <p:spPr bwMode="auto">
          <a:xfrm flipH="1">
            <a:off x="5053013" y="2435225"/>
            <a:ext cx="196850" cy="7318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54" name="Freeform 879"/>
          <p:cNvSpPr>
            <a:spLocks/>
          </p:cNvSpPr>
          <p:nvPr/>
        </p:nvSpPr>
        <p:spPr bwMode="auto">
          <a:xfrm>
            <a:off x="4949825" y="2843235"/>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55" name="Line 880"/>
          <p:cNvSpPr>
            <a:spLocks noChangeShapeType="1"/>
          </p:cNvSpPr>
          <p:nvPr/>
        </p:nvSpPr>
        <p:spPr bwMode="auto">
          <a:xfrm flipV="1">
            <a:off x="4949825" y="3167085"/>
            <a:ext cx="103188" cy="287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56" name="Freeform 881"/>
          <p:cNvSpPr>
            <a:spLocks/>
          </p:cNvSpPr>
          <p:nvPr/>
        </p:nvSpPr>
        <p:spPr bwMode="auto">
          <a:xfrm>
            <a:off x="6591300" y="3011510"/>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57" name="Freeform 882"/>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58" name="Line 883"/>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59" name="Freeform 884"/>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60" name="Freeform 885"/>
          <p:cNvSpPr>
            <a:spLocks/>
          </p:cNvSpPr>
          <p:nvPr/>
        </p:nvSpPr>
        <p:spPr bwMode="auto">
          <a:xfrm>
            <a:off x="6911987"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61" name="Line 886"/>
          <p:cNvSpPr>
            <a:spLocks noChangeShapeType="1"/>
          </p:cNvSpPr>
          <p:nvPr/>
        </p:nvSpPr>
        <p:spPr bwMode="auto">
          <a:xfrm flipV="1">
            <a:off x="7789863" y="4440260"/>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62" name="Line 887"/>
          <p:cNvSpPr>
            <a:spLocks noChangeShapeType="1"/>
          </p:cNvSpPr>
          <p:nvPr/>
        </p:nvSpPr>
        <p:spPr bwMode="auto">
          <a:xfrm flipH="1" flipV="1">
            <a:off x="6911987" y="3408363"/>
            <a:ext cx="227013"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63" name="Line 888"/>
          <p:cNvSpPr>
            <a:spLocks noChangeShapeType="1"/>
          </p:cNvSpPr>
          <p:nvPr/>
        </p:nvSpPr>
        <p:spPr bwMode="auto">
          <a:xfrm>
            <a:off x="6808797" y="3287713"/>
            <a:ext cx="103187"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64" name="Freeform 889"/>
          <p:cNvSpPr>
            <a:spLocks/>
          </p:cNvSpPr>
          <p:nvPr/>
        </p:nvSpPr>
        <p:spPr bwMode="auto">
          <a:xfrm>
            <a:off x="7024693" y="3611565"/>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65" name="Freeform 890"/>
          <p:cNvSpPr>
            <a:spLocks/>
          </p:cNvSpPr>
          <p:nvPr/>
        </p:nvSpPr>
        <p:spPr bwMode="auto">
          <a:xfrm>
            <a:off x="7139000"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66" name="Freeform 891"/>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67" name="Freeform 892"/>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68" name="Line 893"/>
          <p:cNvSpPr>
            <a:spLocks noChangeShapeType="1"/>
          </p:cNvSpPr>
          <p:nvPr/>
        </p:nvSpPr>
        <p:spPr bwMode="auto">
          <a:xfrm flipH="1" flipV="1">
            <a:off x="5611813" y="1698625"/>
            <a:ext cx="190500" cy="287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69" name="Line 894"/>
          <p:cNvSpPr>
            <a:spLocks noChangeShapeType="1"/>
          </p:cNvSpPr>
          <p:nvPr/>
        </p:nvSpPr>
        <p:spPr bwMode="auto">
          <a:xfrm flipH="1" flipV="1">
            <a:off x="7139000" y="3719513"/>
            <a:ext cx="217487" cy="2397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70" name="Line 895"/>
          <p:cNvSpPr>
            <a:spLocks noChangeShapeType="1"/>
          </p:cNvSpPr>
          <p:nvPr/>
        </p:nvSpPr>
        <p:spPr bwMode="auto">
          <a:xfrm>
            <a:off x="7024692" y="3611563"/>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71" name="Freeform 896"/>
          <p:cNvSpPr>
            <a:spLocks/>
          </p:cNvSpPr>
          <p:nvPr/>
        </p:nvSpPr>
        <p:spPr bwMode="auto">
          <a:xfrm>
            <a:off x="5280037" y="1954235"/>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72" name="Freeform 897"/>
          <p:cNvSpPr>
            <a:spLocks/>
          </p:cNvSpPr>
          <p:nvPr/>
        </p:nvSpPr>
        <p:spPr bwMode="auto">
          <a:xfrm>
            <a:off x="5384800" y="1701805"/>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73" name="Line 898"/>
          <p:cNvSpPr>
            <a:spLocks noChangeShapeType="1"/>
          </p:cNvSpPr>
          <p:nvPr/>
        </p:nvSpPr>
        <p:spPr bwMode="auto">
          <a:xfrm flipV="1">
            <a:off x="4506913" y="4176735"/>
            <a:ext cx="114300" cy="1539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74" name="Line 899"/>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75" name="Line 900"/>
          <p:cNvSpPr>
            <a:spLocks noChangeShapeType="1"/>
          </p:cNvSpPr>
          <p:nvPr/>
        </p:nvSpPr>
        <p:spPr bwMode="auto">
          <a:xfrm flipV="1">
            <a:off x="5280031" y="2098697"/>
            <a:ext cx="104775"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76" name="Line 901"/>
          <p:cNvSpPr>
            <a:spLocks noChangeShapeType="1"/>
          </p:cNvSpPr>
          <p:nvPr/>
        </p:nvSpPr>
        <p:spPr bwMode="auto">
          <a:xfrm flipH="1">
            <a:off x="5384800" y="1701805"/>
            <a:ext cx="215900" cy="396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77" name="Freeform 902"/>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78" name="Freeform 903"/>
          <p:cNvSpPr>
            <a:spLocks/>
          </p:cNvSpPr>
          <p:nvPr/>
        </p:nvSpPr>
        <p:spPr bwMode="auto">
          <a:xfrm>
            <a:off x="4949825" y="2843235"/>
            <a:ext cx="217488"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79" name="Line 904"/>
          <p:cNvSpPr>
            <a:spLocks noChangeShapeType="1"/>
          </p:cNvSpPr>
          <p:nvPr/>
        </p:nvSpPr>
        <p:spPr bwMode="auto">
          <a:xfrm flipH="1">
            <a:off x="5249863" y="2362222"/>
            <a:ext cx="30162"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80" name="Freeform 905"/>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81" name="Freeform 906"/>
          <p:cNvSpPr>
            <a:spLocks/>
          </p:cNvSpPr>
          <p:nvPr/>
        </p:nvSpPr>
        <p:spPr bwMode="auto">
          <a:xfrm>
            <a:off x="7356477" y="3959247"/>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82" name="Freeform 907"/>
          <p:cNvSpPr>
            <a:spLocks/>
          </p:cNvSpPr>
          <p:nvPr/>
        </p:nvSpPr>
        <p:spPr bwMode="auto">
          <a:xfrm>
            <a:off x="7570800"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83" name="Line 908"/>
          <p:cNvSpPr>
            <a:spLocks noChangeShapeType="1"/>
          </p:cNvSpPr>
          <p:nvPr/>
        </p:nvSpPr>
        <p:spPr bwMode="auto">
          <a:xfrm>
            <a:off x="7570800" y="4464072"/>
            <a:ext cx="2190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84" name="Freeform 909"/>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85" name="Line 910"/>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86" name="Line 911"/>
          <p:cNvSpPr>
            <a:spLocks noChangeShapeType="1"/>
          </p:cNvSpPr>
          <p:nvPr/>
        </p:nvSpPr>
        <p:spPr bwMode="auto">
          <a:xfrm flipV="1">
            <a:off x="4835525" y="3454407"/>
            <a:ext cx="114300"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87" name="Line 912"/>
          <p:cNvSpPr>
            <a:spLocks noChangeShapeType="1"/>
          </p:cNvSpPr>
          <p:nvPr/>
        </p:nvSpPr>
        <p:spPr bwMode="auto">
          <a:xfrm flipH="1">
            <a:off x="4949825" y="2843235"/>
            <a:ext cx="217488" cy="611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88" name="Line 913"/>
          <p:cNvSpPr>
            <a:spLocks noChangeShapeType="1"/>
          </p:cNvSpPr>
          <p:nvPr/>
        </p:nvSpPr>
        <p:spPr bwMode="auto">
          <a:xfrm flipH="1" flipV="1">
            <a:off x="7356477" y="3959247"/>
            <a:ext cx="214313" cy="504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89" name="Line 914"/>
          <p:cNvSpPr>
            <a:spLocks noChangeShapeType="1"/>
          </p:cNvSpPr>
          <p:nvPr/>
        </p:nvSpPr>
        <p:spPr bwMode="auto">
          <a:xfrm>
            <a:off x="7251703" y="3886205"/>
            <a:ext cx="104775"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90" name="Line 915"/>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91" name="Line 916"/>
          <p:cNvSpPr>
            <a:spLocks noChangeShapeType="1"/>
          </p:cNvSpPr>
          <p:nvPr/>
        </p:nvSpPr>
        <p:spPr bwMode="auto">
          <a:xfrm>
            <a:off x="7469188" y="4043385"/>
            <a:ext cx="101600" cy="4206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92" name="Freeform 917"/>
          <p:cNvSpPr>
            <a:spLocks/>
          </p:cNvSpPr>
          <p:nvPr/>
        </p:nvSpPr>
        <p:spPr bwMode="auto">
          <a:xfrm>
            <a:off x="6478600" y="2963885"/>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93" name="Freeform 918"/>
          <p:cNvSpPr>
            <a:spLocks/>
          </p:cNvSpPr>
          <p:nvPr/>
        </p:nvSpPr>
        <p:spPr bwMode="auto">
          <a:xfrm>
            <a:off x="6591300" y="3011510"/>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94" name="Freeform 919"/>
          <p:cNvSpPr>
            <a:spLocks/>
          </p:cNvSpPr>
          <p:nvPr/>
        </p:nvSpPr>
        <p:spPr bwMode="auto">
          <a:xfrm>
            <a:off x="7686675" y="4500585"/>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95" name="Line 920"/>
          <p:cNvSpPr>
            <a:spLocks noChangeShapeType="1"/>
          </p:cNvSpPr>
          <p:nvPr/>
        </p:nvSpPr>
        <p:spPr bwMode="auto">
          <a:xfrm flipH="1" flipV="1">
            <a:off x="6591300" y="3011510"/>
            <a:ext cx="217488" cy="276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96" name="Line 921"/>
          <p:cNvSpPr>
            <a:spLocks noChangeShapeType="1"/>
          </p:cNvSpPr>
          <p:nvPr/>
        </p:nvSpPr>
        <p:spPr bwMode="auto">
          <a:xfrm flipV="1">
            <a:off x="7686675" y="4500585"/>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597" name="Freeform 922"/>
          <p:cNvSpPr>
            <a:spLocks/>
          </p:cNvSpPr>
          <p:nvPr/>
        </p:nvSpPr>
        <p:spPr bwMode="auto">
          <a:xfrm>
            <a:off x="5167325" y="2362222"/>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98" name="Freeform 923"/>
          <p:cNvSpPr>
            <a:spLocks/>
          </p:cNvSpPr>
          <p:nvPr/>
        </p:nvSpPr>
        <p:spPr bwMode="auto">
          <a:xfrm>
            <a:off x="5280037" y="1954235"/>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599" name="Line 925"/>
          <p:cNvSpPr>
            <a:spLocks noChangeShapeType="1"/>
          </p:cNvSpPr>
          <p:nvPr/>
        </p:nvSpPr>
        <p:spPr bwMode="auto">
          <a:xfrm flipH="1">
            <a:off x="5280037" y="1954235"/>
            <a:ext cx="219075" cy="4079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00" name="Freeform 926"/>
          <p:cNvSpPr>
            <a:spLocks/>
          </p:cNvSpPr>
          <p:nvPr/>
        </p:nvSpPr>
        <p:spPr bwMode="auto">
          <a:xfrm>
            <a:off x="4402150"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01" name="Freeform 927"/>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02" name="Freeform 928"/>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03" name="Freeform 929"/>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04" name="Freeform 930"/>
          <p:cNvSpPr>
            <a:spLocks/>
          </p:cNvSpPr>
          <p:nvPr/>
        </p:nvSpPr>
        <p:spPr bwMode="auto">
          <a:xfrm>
            <a:off x="5499102"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05" name="Line 931"/>
          <p:cNvSpPr>
            <a:spLocks noChangeShapeType="1"/>
          </p:cNvSpPr>
          <p:nvPr/>
        </p:nvSpPr>
        <p:spPr bwMode="auto">
          <a:xfrm flipV="1">
            <a:off x="4402147" y="4330700"/>
            <a:ext cx="104775" cy="230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06" name="Line 932"/>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07" name="Freeform 933"/>
          <p:cNvSpPr>
            <a:spLocks/>
          </p:cNvSpPr>
          <p:nvPr/>
        </p:nvSpPr>
        <p:spPr bwMode="auto">
          <a:xfrm>
            <a:off x="4733925" y="3732220"/>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08" name="Freeform 934"/>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09" name="Line 935"/>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10" name="Line 936"/>
          <p:cNvSpPr>
            <a:spLocks noChangeShapeType="1"/>
          </p:cNvSpPr>
          <p:nvPr/>
        </p:nvSpPr>
        <p:spPr bwMode="auto">
          <a:xfrm>
            <a:off x="6696082" y="3214710"/>
            <a:ext cx="112713"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11" name="Line 937"/>
          <p:cNvSpPr>
            <a:spLocks noChangeShapeType="1"/>
          </p:cNvSpPr>
          <p:nvPr/>
        </p:nvSpPr>
        <p:spPr bwMode="auto">
          <a:xfrm flipH="1" flipV="1">
            <a:off x="5600712" y="1701803"/>
            <a:ext cx="30163" cy="3524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12" name="Line 939"/>
          <p:cNvSpPr>
            <a:spLocks noChangeShapeType="1"/>
          </p:cNvSpPr>
          <p:nvPr/>
        </p:nvSpPr>
        <p:spPr bwMode="auto">
          <a:xfrm flipV="1">
            <a:off x="4733930" y="3732220"/>
            <a:ext cx="101600"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13" name="Line 940"/>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14" name="Freeform 941"/>
          <p:cNvSpPr>
            <a:spLocks/>
          </p:cNvSpPr>
          <p:nvPr/>
        </p:nvSpPr>
        <p:spPr bwMode="auto">
          <a:xfrm>
            <a:off x="6911987"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15" name="Freeform 942"/>
          <p:cNvSpPr>
            <a:spLocks/>
          </p:cNvSpPr>
          <p:nvPr/>
        </p:nvSpPr>
        <p:spPr bwMode="auto">
          <a:xfrm>
            <a:off x="7024693" y="3611565"/>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16" name="Line 943"/>
          <p:cNvSpPr>
            <a:spLocks noChangeShapeType="1"/>
          </p:cNvSpPr>
          <p:nvPr/>
        </p:nvSpPr>
        <p:spPr bwMode="auto">
          <a:xfrm flipH="1" flipV="1">
            <a:off x="7024693" y="3611565"/>
            <a:ext cx="217487" cy="2746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17" name="Line 944"/>
          <p:cNvSpPr>
            <a:spLocks noChangeShapeType="1"/>
          </p:cNvSpPr>
          <p:nvPr/>
        </p:nvSpPr>
        <p:spPr bwMode="auto">
          <a:xfrm>
            <a:off x="6911977" y="3492505"/>
            <a:ext cx="112713" cy="1190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18" name="Freeform 945"/>
          <p:cNvSpPr>
            <a:spLocks/>
          </p:cNvSpPr>
          <p:nvPr/>
        </p:nvSpPr>
        <p:spPr bwMode="auto">
          <a:xfrm>
            <a:off x="7139000" y="3816352"/>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19" name="Freeform 946"/>
          <p:cNvSpPr>
            <a:spLocks/>
          </p:cNvSpPr>
          <p:nvPr/>
        </p:nvSpPr>
        <p:spPr bwMode="auto">
          <a:xfrm>
            <a:off x="7242175" y="3886205"/>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20" name="Line 947"/>
          <p:cNvSpPr>
            <a:spLocks noChangeShapeType="1"/>
          </p:cNvSpPr>
          <p:nvPr/>
        </p:nvSpPr>
        <p:spPr bwMode="auto">
          <a:xfrm>
            <a:off x="7242187" y="3886210"/>
            <a:ext cx="952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21" name="Freeform 948"/>
          <p:cNvSpPr>
            <a:spLocks/>
          </p:cNvSpPr>
          <p:nvPr/>
        </p:nvSpPr>
        <p:spPr bwMode="auto">
          <a:xfrm>
            <a:off x="5053013" y="2843213"/>
            <a:ext cx="227012"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22" name="Freeform 949"/>
          <p:cNvSpPr>
            <a:spLocks/>
          </p:cNvSpPr>
          <p:nvPr/>
        </p:nvSpPr>
        <p:spPr bwMode="auto">
          <a:xfrm>
            <a:off x="5167325"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23" name="Line 950"/>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24" name="Line 951"/>
          <p:cNvSpPr>
            <a:spLocks noChangeShapeType="1"/>
          </p:cNvSpPr>
          <p:nvPr/>
        </p:nvSpPr>
        <p:spPr bwMode="auto">
          <a:xfrm>
            <a:off x="7138990" y="3816350"/>
            <a:ext cx="103187"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25" name="Line 953"/>
          <p:cNvSpPr>
            <a:spLocks noChangeShapeType="1"/>
          </p:cNvSpPr>
          <p:nvPr/>
        </p:nvSpPr>
        <p:spPr bwMode="auto">
          <a:xfrm flipH="1">
            <a:off x="5167325" y="2495572"/>
            <a:ext cx="217487" cy="3476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26" name="Freeform 954"/>
          <p:cNvSpPr>
            <a:spLocks/>
          </p:cNvSpPr>
          <p:nvPr/>
        </p:nvSpPr>
        <p:spPr bwMode="auto">
          <a:xfrm>
            <a:off x="7458075" y="403227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27" name="Line 955"/>
          <p:cNvSpPr>
            <a:spLocks noChangeShapeType="1"/>
          </p:cNvSpPr>
          <p:nvPr/>
        </p:nvSpPr>
        <p:spPr bwMode="auto">
          <a:xfrm>
            <a:off x="7458087" y="4032252"/>
            <a:ext cx="11113"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28" name="Freeform 956"/>
          <p:cNvSpPr>
            <a:spLocks/>
          </p:cNvSpPr>
          <p:nvPr/>
        </p:nvSpPr>
        <p:spPr bwMode="auto">
          <a:xfrm>
            <a:off x="7570800"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29" name="Freeform 95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30" name="Freeform 95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31" name="Freeform 959"/>
          <p:cNvSpPr>
            <a:spLocks/>
          </p:cNvSpPr>
          <p:nvPr/>
        </p:nvSpPr>
        <p:spPr bwMode="auto">
          <a:xfrm>
            <a:off x="4402150"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32" name="Freeform 96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33" name="Freeform 961"/>
          <p:cNvSpPr>
            <a:spLocks/>
          </p:cNvSpPr>
          <p:nvPr/>
        </p:nvSpPr>
        <p:spPr bwMode="auto">
          <a:xfrm>
            <a:off x="4733925" y="3732219"/>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34" name="Freeform 962"/>
          <p:cNvSpPr>
            <a:spLocks/>
          </p:cNvSpPr>
          <p:nvPr/>
        </p:nvSpPr>
        <p:spPr bwMode="auto">
          <a:xfrm>
            <a:off x="7356477" y="4032272"/>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35" name="Freeform 96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36" name="Freeform 964"/>
          <p:cNvSpPr>
            <a:spLocks/>
          </p:cNvSpPr>
          <p:nvPr/>
        </p:nvSpPr>
        <p:spPr bwMode="auto">
          <a:xfrm>
            <a:off x="5499102"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37" name="Freeform 965"/>
          <p:cNvSpPr>
            <a:spLocks/>
          </p:cNvSpPr>
          <p:nvPr/>
        </p:nvSpPr>
        <p:spPr bwMode="auto">
          <a:xfrm>
            <a:off x="6364288" y="2963885"/>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38" name="Freeform 966"/>
          <p:cNvSpPr>
            <a:spLocks/>
          </p:cNvSpPr>
          <p:nvPr/>
        </p:nvSpPr>
        <p:spPr bwMode="auto">
          <a:xfrm>
            <a:off x="6478600" y="2963885"/>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39" name="Line 96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40" name="Line 96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41" name="Line 969"/>
          <p:cNvSpPr>
            <a:spLocks noChangeShapeType="1"/>
          </p:cNvSpPr>
          <p:nvPr/>
        </p:nvSpPr>
        <p:spPr bwMode="auto">
          <a:xfrm flipV="1">
            <a:off x="7570795" y="4560910"/>
            <a:ext cx="1158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42" name="Line 970"/>
          <p:cNvSpPr>
            <a:spLocks noChangeShapeType="1"/>
          </p:cNvSpPr>
          <p:nvPr/>
        </p:nvSpPr>
        <p:spPr bwMode="auto">
          <a:xfrm flipH="1" flipV="1">
            <a:off x="4402150" y="4560888"/>
            <a:ext cx="2190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43" name="Line 971"/>
          <p:cNvSpPr>
            <a:spLocks noChangeShapeType="1"/>
          </p:cNvSpPr>
          <p:nvPr/>
        </p:nvSpPr>
        <p:spPr bwMode="auto">
          <a:xfrm flipV="1">
            <a:off x="4289434" y="4560910"/>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44" name="Line 972"/>
          <p:cNvSpPr>
            <a:spLocks noChangeShapeType="1"/>
          </p:cNvSpPr>
          <p:nvPr/>
        </p:nvSpPr>
        <p:spPr bwMode="auto">
          <a:xfrm flipV="1">
            <a:off x="4621215" y="4032250"/>
            <a:ext cx="112712" cy="565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45" name="Line 973"/>
          <p:cNvSpPr>
            <a:spLocks noChangeShapeType="1"/>
          </p:cNvSpPr>
          <p:nvPr/>
        </p:nvSpPr>
        <p:spPr bwMode="auto">
          <a:xfrm flipH="1">
            <a:off x="4733925" y="3732220"/>
            <a:ext cx="215900"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46" name="Line 974"/>
          <p:cNvSpPr>
            <a:spLocks noChangeShapeType="1"/>
          </p:cNvSpPr>
          <p:nvPr/>
        </p:nvSpPr>
        <p:spPr bwMode="auto">
          <a:xfrm flipV="1">
            <a:off x="7356475" y="4032259"/>
            <a:ext cx="101600"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47" name="Line 975"/>
          <p:cNvSpPr>
            <a:spLocks noChangeShapeType="1"/>
          </p:cNvSpPr>
          <p:nvPr/>
        </p:nvSpPr>
        <p:spPr bwMode="auto">
          <a:xfrm flipH="1" flipV="1">
            <a:off x="5499100" y="1954218"/>
            <a:ext cx="128588" cy="123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48" name="Line 976"/>
          <p:cNvSpPr>
            <a:spLocks noChangeShapeType="1"/>
          </p:cNvSpPr>
          <p:nvPr/>
        </p:nvSpPr>
        <p:spPr bwMode="auto">
          <a:xfrm flipV="1">
            <a:off x="5384800" y="2005035"/>
            <a:ext cx="158750" cy="49053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49" name="Freeform 978"/>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50" name="Freeform 979"/>
          <p:cNvSpPr>
            <a:spLocks/>
          </p:cNvSpPr>
          <p:nvPr/>
        </p:nvSpPr>
        <p:spPr bwMode="auto">
          <a:xfrm>
            <a:off x="5053013" y="3060722"/>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51" name="Line 981"/>
          <p:cNvSpPr>
            <a:spLocks noChangeShapeType="1"/>
          </p:cNvSpPr>
          <p:nvPr/>
        </p:nvSpPr>
        <p:spPr bwMode="auto">
          <a:xfrm flipH="1">
            <a:off x="5053013" y="3060722"/>
            <a:ext cx="227012"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52" name="Freeform 982"/>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53" name="Freeform 983"/>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54" name="Line 985"/>
          <p:cNvSpPr>
            <a:spLocks noChangeShapeType="1"/>
          </p:cNvSpPr>
          <p:nvPr/>
        </p:nvSpPr>
        <p:spPr bwMode="auto">
          <a:xfrm flipV="1">
            <a:off x="6591307" y="3214688"/>
            <a:ext cx="1047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55" name="Line 986"/>
          <p:cNvSpPr>
            <a:spLocks noChangeShapeType="1"/>
          </p:cNvSpPr>
          <p:nvPr/>
        </p:nvSpPr>
        <p:spPr bwMode="auto">
          <a:xfrm flipH="1" flipV="1">
            <a:off x="5799144" y="1978047"/>
            <a:ext cx="190500"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56" name="Line 987"/>
          <p:cNvSpPr>
            <a:spLocks noChangeShapeType="1"/>
          </p:cNvSpPr>
          <p:nvPr/>
        </p:nvSpPr>
        <p:spPr bwMode="auto">
          <a:xfrm flipV="1">
            <a:off x="5600700" y="2087563"/>
            <a:ext cx="26988" cy="4556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57" name="Freeform 988"/>
          <p:cNvSpPr>
            <a:spLocks/>
          </p:cNvSpPr>
          <p:nvPr/>
        </p:nvSpPr>
        <p:spPr bwMode="auto">
          <a:xfrm>
            <a:off x="4506913" y="4597422"/>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58" name="Freeform 989"/>
          <p:cNvSpPr>
            <a:spLocks/>
          </p:cNvSpPr>
          <p:nvPr/>
        </p:nvSpPr>
        <p:spPr bwMode="auto">
          <a:xfrm>
            <a:off x="4621213" y="4186260"/>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59" name="Freeform 990"/>
          <p:cNvSpPr>
            <a:spLocks/>
          </p:cNvSpPr>
          <p:nvPr/>
        </p:nvSpPr>
        <p:spPr bwMode="auto">
          <a:xfrm>
            <a:off x="5280037"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60" name="Freeform 991"/>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61" name="Line 992"/>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62" name="Line 993"/>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63" name="Freeform 994"/>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64" name="Freeform 995"/>
          <p:cNvSpPr>
            <a:spLocks/>
          </p:cNvSpPr>
          <p:nvPr/>
        </p:nvSpPr>
        <p:spPr bwMode="auto">
          <a:xfrm>
            <a:off x="6911987"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65" name="Line 996"/>
          <p:cNvSpPr>
            <a:spLocks noChangeShapeType="1"/>
          </p:cNvSpPr>
          <p:nvPr/>
        </p:nvSpPr>
        <p:spPr bwMode="auto">
          <a:xfrm flipV="1">
            <a:off x="5280031" y="2495550"/>
            <a:ext cx="104775" cy="565150"/>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66" name="Line 997"/>
          <p:cNvSpPr>
            <a:spLocks noChangeShapeType="1"/>
          </p:cNvSpPr>
          <p:nvPr/>
        </p:nvSpPr>
        <p:spPr bwMode="auto">
          <a:xfrm flipH="1" flipV="1">
            <a:off x="5384800" y="2495572"/>
            <a:ext cx="2159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67" name="Line 999"/>
          <p:cNvSpPr>
            <a:spLocks noChangeShapeType="1"/>
          </p:cNvSpPr>
          <p:nvPr/>
        </p:nvSpPr>
        <p:spPr bwMode="auto">
          <a:xfrm>
            <a:off x="6808797" y="3492500"/>
            <a:ext cx="103187"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68" name="Freeform 1000"/>
          <p:cNvSpPr>
            <a:spLocks/>
          </p:cNvSpPr>
          <p:nvPr/>
        </p:nvSpPr>
        <p:spPr bwMode="auto">
          <a:xfrm>
            <a:off x="7024693" y="3708407"/>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69" name="Freeform 1001"/>
          <p:cNvSpPr>
            <a:spLocks/>
          </p:cNvSpPr>
          <p:nvPr/>
        </p:nvSpPr>
        <p:spPr bwMode="auto">
          <a:xfrm>
            <a:off x="7139000" y="3816352"/>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70" name="Line 1003"/>
          <p:cNvSpPr>
            <a:spLocks noChangeShapeType="1"/>
          </p:cNvSpPr>
          <p:nvPr/>
        </p:nvSpPr>
        <p:spPr bwMode="auto">
          <a:xfrm>
            <a:off x="7024692" y="3708400"/>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71" name="Freeform 1004"/>
          <p:cNvSpPr>
            <a:spLocks/>
          </p:cNvSpPr>
          <p:nvPr/>
        </p:nvSpPr>
        <p:spPr bwMode="auto">
          <a:xfrm>
            <a:off x="4835525" y="3732219"/>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72" name="Freeform 1005"/>
          <p:cNvSpPr>
            <a:spLocks/>
          </p:cNvSpPr>
          <p:nvPr/>
        </p:nvSpPr>
        <p:spPr bwMode="auto">
          <a:xfrm>
            <a:off x="4949825" y="3529017"/>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73" name="Line 1006"/>
          <p:cNvSpPr>
            <a:spLocks noChangeShapeType="1"/>
          </p:cNvSpPr>
          <p:nvPr/>
        </p:nvSpPr>
        <p:spPr bwMode="auto">
          <a:xfrm flipH="1" flipV="1">
            <a:off x="6207129" y="2911475"/>
            <a:ext cx="157163" cy="88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74" name="Line 1007"/>
          <p:cNvSpPr>
            <a:spLocks noChangeShapeType="1"/>
          </p:cNvSpPr>
          <p:nvPr/>
        </p:nvSpPr>
        <p:spPr bwMode="auto">
          <a:xfrm flipV="1">
            <a:off x="6045202" y="2922610"/>
            <a:ext cx="157163" cy="53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75" name="Line 1009"/>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76" name="Freeform 1010"/>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77" name="Freeform 1011"/>
          <p:cNvSpPr>
            <a:spLocks/>
          </p:cNvSpPr>
          <p:nvPr/>
        </p:nvSpPr>
        <p:spPr bwMode="auto">
          <a:xfrm>
            <a:off x="7356477"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78" name="Freeform 1012"/>
          <p:cNvSpPr>
            <a:spLocks/>
          </p:cNvSpPr>
          <p:nvPr/>
        </p:nvSpPr>
        <p:spPr bwMode="auto">
          <a:xfrm>
            <a:off x="7570800"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80" name="Freeform 1014"/>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81" name="Line 1015"/>
          <p:cNvSpPr>
            <a:spLocks noChangeShapeType="1"/>
          </p:cNvSpPr>
          <p:nvPr/>
        </p:nvSpPr>
        <p:spPr bwMode="auto">
          <a:xfrm>
            <a:off x="7570790" y="4621235"/>
            <a:ext cx="3175" cy="15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82" name="Freeform 1016"/>
          <p:cNvSpPr>
            <a:spLocks/>
          </p:cNvSpPr>
          <p:nvPr/>
        </p:nvSpPr>
        <p:spPr bwMode="auto">
          <a:xfrm>
            <a:off x="5167325" y="3060722"/>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83" name="Freeform 1017"/>
          <p:cNvSpPr>
            <a:spLocks/>
          </p:cNvSpPr>
          <p:nvPr/>
        </p:nvSpPr>
        <p:spPr bwMode="auto">
          <a:xfrm>
            <a:off x="5280037" y="3024210"/>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84" name="Freeform 1018"/>
          <p:cNvSpPr>
            <a:spLocks/>
          </p:cNvSpPr>
          <p:nvPr/>
        </p:nvSpPr>
        <p:spPr bwMode="auto">
          <a:xfrm>
            <a:off x="5499102"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85" name="Line 1019"/>
          <p:cNvSpPr>
            <a:spLocks noChangeShapeType="1"/>
          </p:cNvSpPr>
          <p:nvPr/>
        </p:nvSpPr>
        <p:spPr bwMode="auto">
          <a:xfrm>
            <a:off x="7356477" y="4067175"/>
            <a:ext cx="214313" cy="5540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86" name="Freeform 1020"/>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87" name="Line 1021"/>
          <p:cNvSpPr>
            <a:spLocks noChangeShapeType="1"/>
          </p:cNvSpPr>
          <p:nvPr/>
        </p:nvSpPr>
        <p:spPr bwMode="auto">
          <a:xfrm flipH="1" flipV="1">
            <a:off x="4289425" y="4621235"/>
            <a:ext cx="217488"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88" name="Line 1022"/>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89" name="Line 1023"/>
          <p:cNvSpPr>
            <a:spLocks noChangeShapeType="1"/>
          </p:cNvSpPr>
          <p:nvPr/>
        </p:nvSpPr>
        <p:spPr bwMode="auto">
          <a:xfrm>
            <a:off x="7570790" y="4621235"/>
            <a:ext cx="3175" cy="9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90" name="Line 1024"/>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91" name="Freeform 1025"/>
          <p:cNvSpPr>
            <a:spLocks/>
          </p:cNvSpPr>
          <p:nvPr/>
        </p:nvSpPr>
        <p:spPr bwMode="auto">
          <a:xfrm>
            <a:off x="6261100" y="3000397"/>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92" name="Freeform 1026"/>
          <p:cNvSpPr>
            <a:spLocks/>
          </p:cNvSpPr>
          <p:nvPr/>
        </p:nvSpPr>
        <p:spPr bwMode="auto">
          <a:xfrm>
            <a:off x="6364288" y="3000397"/>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693" name="Line 1027"/>
          <p:cNvSpPr>
            <a:spLocks noChangeShapeType="1"/>
          </p:cNvSpPr>
          <p:nvPr/>
        </p:nvSpPr>
        <p:spPr bwMode="auto">
          <a:xfrm flipH="1">
            <a:off x="5280037" y="3024188"/>
            <a:ext cx="2190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94" name="Line 1028"/>
          <p:cNvSpPr>
            <a:spLocks noChangeShapeType="1"/>
          </p:cNvSpPr>
          <p:nvPr/>
        </p:nvSpPr>
        <p:spPr bwMode="auto">
          <a:xfrm flipV="1">
            <a:off x="5167313" y="3060722"/>
            <a:ext cx="112712" cy="468313"/>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95" name="Line 1029"/>
          <p:cNvSpPr>
            <a:spLocks noChangeShapeType="1"/>
          </p:cNvSpPr>
          <p:nvPr/>
        </p:nvSpPr>
        <p:spPr bwMode="auto">
          <a:xfrm flipH="1" flipV="1">
            <a:off x="5575312" y="2693988"/>
            <a:ext cx="219075"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96" name="Line 1030"/>
          <p:cNvSpPr>
            <a:spLocks noChangeShapeType="1"/>
          </p:cNvSpPr>
          <p:nvPr/>
        </p:nvSpPr>
        <p:spPr bwMode="auto">
          <a:xfrm flipV="1">
            <a:off x="5499100" y="2543197"/>
            <a:ext cx="101600" cy="481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97" name="Line 1031"/>
          <p:cNvSpPr>
            <a:spLocks noChangeShapeType="1"/>
          </p:cNvSpPr>
          <p:nvPr/>
        </p:nvSpPr>
        <p:spPr bwMode="auto">
          <a:xfrm>
            <a:off x="7242180" y="4056068"/>
            <a:ext cx="1143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98" name="Line 1032"/>
          <p:cNvSpPr>
            <a:spLocks noChangeShapeType="1"/>
          </p:cNvSpPr>
          <p:nvPr/>
        </p:nvSpPr>
        <p:spPr bwMode="auto">
          <a:xfrm flipH="1" flipV="1">
            <a:off x="6364288" y="3000397"/>
            <a:ext cx="227012"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699" name="Freeform 1033"/>
          <p:cNvSpPr>
            <a:spLocks/>
          </p:cNvSpPr>
          <p:nvPr/>
        </p:nvSpPr>
        <p:spPr bwMode="auto">
          <a:xfrm>
            <a:off x="6478600"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00" name="Freeform 1034"/>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01" name="Line 1035"/>
          <p:cNvSpPr>
            <a:spLocks noChangeShapeType="1"/>
          </p:cNvSpPr>
          <p:nvPr/>
        </p:nvSpPr>
        <p:spPr bwMode="auto">
          <a:xfrm flipH="1" flipV="1">
            <a:off x="5783266" y="2846388"/>
            <a:ext cx="276225"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02" name="Line 1036"/>
          <p:cNvSpPr>
            <a:spLocks noChangeShapeType="1"/>
          </p:cNvSpPr>
          <p:nvPr/>
        </p:nvSpPr>
        <p:spPr bwMode="auto">
          <a:xfrm flipV="1">
            <a:off x="5713413" y="2846410"/>
            <a:ext cx="76200" cy="357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03" name="Line 1037"/>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04" name="Line 1038"/>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05" name="Freeform 1039"/>
          <p:cNvSpPr>
            <a:spLocks/>
          </p:cNvSpPr>
          <p:nvPr/>
        </p:nvSpPr>
        <p:spPr bwMode="auto">
          <a:xfrm>
            <a:off x="4733925" y="4186260"/>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06" name="Freeform 1040"/>
          <p:cNvSpPr>
            <a:spLocks/>
          </p:cNvSpPr>
          <p:nvPr/>
        </p:nvSpPr>
        <p:spPr bwMode="auto">
          <a:xfrm>
            <a:off x="4835525" y="4032272"/>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07" name="Freeform 1041"/>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08" name="Freeform 1042"/>
          <p:cNvSpPr>
            <a:spLocks/>
          </p:cNvSpPr>
          <p:nvPr/>
        </p:nvSpPr>
        <p:spPr bwMode="auto">
          <a:xfrm>
            <a:off x="4402150"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09" name="Freeform 1043"/>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10" name="Line 1045"/>
          <p:cNvSpPr>
            <a:spLocks noChangeShapeType="1"/>
          </p:cNvSpPr>
          <p:nvPr/>
        </p:nvSpPr>
        <p:spPr bwMode="auto">
          <a:xfrm flipH="1">
            <a:off x="7686675" y="4654572"/>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11" name="Line 1046"/>
          <p:cNvSpPr>
            <a:spLocks noChangeShapeType="1"/>
          </p:cNvSpPr>
          <p:nvPr/>
        </p:nvSpPr>
        <p:spPr bwMode="auto">
          <a:xfrm flipH="1" flipV="1">
            <a:off x="4506913" y="4654572"/>
            <a:ext cx="227012"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12" name="Line 1047"/>
          <p:cNvSpPr>
            <a:spLocks noChangeShapeType="1"/>
          </p:cNvSpPr>
          <p:nvPr/>
        </p:nvSpPr>
        <p:spPr bwMode="auto">
          <a:xfrm flipV="1">
            <a:off x="4402147" y="4654572"/>
            <a:ext cx="10477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13" name="Freeform 1048"/>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14" name="Freeform 1049"/>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15" name="Freeform 1050"/>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16" name="Freeform 1051"/>
          <p:cNvSpPr>
            <a:spLocks/>
          </p:cNvSpPr>
          <p:nvPr/>
        </p:nvSpPr>
        <p:spPr bwMode="auto">
          <a:xfrm>
            <a:off x="5499102"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17" name="Freeform 1052"/>
          <p:cNvSpPr>
            <a:spLocks/>
          </p:cNvSpPr>
          <p:nvPr/>
        </p:nvSpPr>
        <p:spPr bwMode="auto">
          <a:xfrm>
            <a:off x="5053013" y="3529017"/>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18" name="Freeform 1053"/>
          <p:cNvSpPr>
            <a:spLocks/>
          </p:cNvSpPr>
          <p:nvPr/>
        </p:nvSpPr>
        <p:spPr bwMode="auto">
          <a:xfrm>
            <a:off x="5167325" y="3478215"/>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19" name="Freeform 1054"/>
          <p:cNvSpPr>
            <a:spLocks/>
          </p:cNvSpPr>
          <p:nvPr/>
        </p:nvSpPr>
        <p:spPr bwMode="auto">
          <a:xfrm>
            <a:off x="6696075" y="349250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20" name="Freeform 1055"/>
          <p:cNvSpPr>
            <a:spLocks/>
          </p:cNvSpPr>
          <p:nvPr/>
        </p:nvSpPr>
        <p:spPr bwMode="auto">
          <a:xfrm>
            <a:off x="6808788" y="3492506"/>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21" name="Line 1056"/>
          <p:cNvSpPr>
            <a:spLocks noChangeShapeType="1"/>
          </p:cNvSpPr>
          <p:nvPr/>
        </p:nvSpPr>
        <p:spPr bwMode="auto">
          <a:xfrm flipH="1" flipV="1">
            <a:off x="6054737" y="2981325"/>
            <a:ext cx="206375" cy="196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22" name="Line 1057"/>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23" name="Line 1058"/>
          <p:cNvSpPr>
            <a:spLocks noChangeShapeType="1"/>
          </p:cNvSpPr>
          <p:nvPr/>
        </p:nvSpPr>
        <p:spPr bwMode="auto">
          <a:xfrm flipH="1" flipV="1">
            <a:off x="5499102" y="3024210"/>
            <a:ext cx="214313" cy="1793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24" name="Line 1059"/>
          <p:cNvSpPr>
            <a:spLocks noChangeShapeType="1"/>
          </p:cNvSpPr>
          <p:nvPr/>
        </p:nvSpPr>
        <p:spPr bwMode="auto">
          <a:xfrm flipV="1">
            <a:off x="5384800" y="3024210"/>
            <a:ext cx="114300" cy="454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25" name="Line 1060"/>
          <p:cNvSpPr>
            <a:spLocks noChangeShapeType="1"/>
          </p:cNvSpPr>
          <p:nvPr/>
        </p:nvSpPr>
        <p:spPr bwMode="auto">
          <a:xfrm flipV="1">
            <a:off x="5053013" y="3529017"/>
            <a:ext cx="114300" cy="50323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26" name="Line 1061"/>
          <p:cNvSpPr>
            <a:spLocks noChangeShapeType="1"/>
          </p:cNvSpPr>
          <p:nvPr/>
        </p:nvSpPr>
        <p:spPr bwMode="auto">
          <a:xfrm flipH="1">
            <a:off x="5167325" y="3478213"/>
            <a:ext cx="217487" cy="50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27" name="Line 1062"/>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28" name="Line 1063"/>
          <p:cNvSpPr>
            <a:spLocks noChangeShapeType="1"/>
          </p:cNvSpPr>
          <p:nvPr/>
        </p:nvSpPr>
        <p:spPr bwMode="auto">
          <a:xfrm flipV="1">
            <a:off x="6696082" y="3492500"/>
            <a:ext cx="112713"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29" name="Freeform 1064"/>
          <p:cNvSpPr>
            <a:spLocks/>
          </p:cNvSpPr>
          <p:nvPr/>
        </p:nvSpPr>
        <p:spPr bwMode="auto">
          <a:xfrm>
            <a:off x="5600712"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30" name="Freeform 1065"/>
          <p:cNvSpPr>
            <a:spLocks/>
          </p:cNvSpPr>
          <p:nvPr/>
        </p:nvSpPr>
        <p:spPr bwMode="auto">
          <a:xfrm>
            <a:off x="5713425"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31" name="Freeform 1066"/>
          <p:cNvSpPr>
            <a:spLocks/>
          </p:cNvSpPr>
          <p:nvPr/>
        </p:nvSpPr>
        <p:spPr bwMode="auto">
          <a:xfrm>
            <a:off x="6911987"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32" name="Freeform 1067"/>
          <p:cNvSpPr>
            <a:spLocks/>
          </p:cNvSpPr>
          <p:nvPr/>
        </p:nvSpPr>
        <p:spPr bwMode="auto">
          <a:xfrm>
            <a:off x="7024693" y="3708407"/>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33" name="Freeform 1068"/>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34" name="Freeform 1069"/>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35" name="Freeform 1070"/>
          <p:cNvSpPr>
            <a:spLocks/>
          </p:cNvSpPr>
          <p:nvPr/>
        </p:nvSpPr>
        <p:spPr bwMode="auto">
          <a:xfrm>
            <a:off x="4621213" y="4691085"/>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36" name="Freeform 1071"/>
          <p:cNvSpPr>
            <a:spLocks/>
          </p:cNvSpPr>
          <p:nvPr/>
        </p:nvSpPr>
        <p:spPr bwMode="auto">
          <a:xfrm>
            <a:off x="4733925" y="46910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37" name="Line 1072"/>
          <p:cNvSpPr>
            <a:spLocks noChangeShapeType="1"/>
          </p:cNvSpPr>
          <p:nvPr/>
        </p:nvSpPr>
        <p:spPr bwMode="auto">
          <a:xfrm flipH="1" flipV="1">
            <a:off x="5713425" y="3203597"/>
            <a:ext cx="217487"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38" name="Line 1073"/>
          <p:cNvSpPr>
            <a:spLocks noChangeShapeType="1"/>
          </p:cNvSpPr>
          <p:nvPr/>
        </p:nvSpPr>
        <p:spPr bwMode="auto">
          <a:xfrm flipV="1">
            <a:off x="5600702" y="3203597"/>
            <a:ext cx="112713" cy="3714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39" name="Line 1074"/>
          <p:cNvSpPr>
            <a:spLocks noChangeShapeType="1"/>
          </p:cNvSpPr>
          <p:nvPr/>
        </p:nvSpPr>
        <p:spPr bwMode="auto">
          <a:xfrm flipH="1" flipV="1">
            <a:off x="7024693" y="3708407"/>
            <a:ext cx="217487" cy="3476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40" name="Line 1075"/>
          <p:cNvSpPr>
            <a:spLocks noChangeShapeType="1"/>
          </p:cNvSpPr>
          <p:nvPr/>
        </p:nvSpPr>
        <p:spPr bwMode="auto">
          <a:xfrm flipV="1">
            <a:off x="6911977" y="3708404"/>
            <a:ext cx="112713"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41" name="Line 1076"/>
          <p:cNvSpPr>
            <a:spLocks noChangeShapeType="1"/>
          </p:cNvSpPr>
          <p:nvPr/>
        </p:nvSpPr>
        <p:spPr bwMode="auto">
          <a:xfrm flipH="1" flipV="1">
            <a:off x="6261100" y="3178197"/>
            <a:ext cx="217488" cy="1698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42" name="Line 1077"/>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43" name="Freeform 1079"/>
          <p:cNvSpPr>
            <a:spLocks/>
          </p:cNvSpPr>
          <p:nvPr/>
        </p:nvSpPr>
        <p:spPr bwMode="auto">
          <a:xfrm>
            <a:off x="7139000"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44" name="Freeform 1080"/>
          <p:cNvSpPr>
            <a:spLocks/>
          </p:cNvSpPr>
          <p:nvPr/>
        </p:nvSpPr>
        <p:spPr bwMode="auto">
          <a:xfrm>
            <a:off x="7242175" y="4056072"/>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45" name="Freeform 1081"/>
          <p:cNvSpPr>
            <a:spLocks/>
          </p:cNvSpPr>
          <p:nvPr/>
        </p:nvSpPr>
        <p:spPr bwMode="auto">
          <a:xfrm>
            <a:off x="4949825" y="4032272"/>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46" name="Freeform 1082"/>
          <p:cNvSpPr>
            <a:spLocks/>
          </p:cNvSpPr>
          <p:nvPr/>
        </p:nvSpPr>
        <p:spPr bwMode="auto">
          <a:xfrm>
            <a:off x="5053013" y="3913192"/>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47" name="Freeform 1083"/>
          <p:cNvSpPr>
            <a:spLocks/>
          </p:cNvSpPr>
          <p:nvPr/>
        </p:nvSpPr>
        <p:spPr bwMode="auto">
          <a:xfrm>
            <a:off x="5280037"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48" name="Freeform 1084"/>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49" name="Line 1085"/>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50" name="Line 1086"/>
          <p:cNvSpPr>
            <a:spLocks noChangeShapeType="1"/>
          </p:cNvSpPr>
          <p:nvPr/>
        </p:nvSpPr>
        <p:spPr bwMode="auto">
          <a:xfrm>
            <a:off x="7138990" y="3995741"/>
            <a:ext cx="1031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51" name="Line 1087"/>
          <p:cNvSpPr>
            <a:spLocks noChangeShapeType="1"/>
          </p:cNvSpPr>
          <p:nvPr/>
        </p:nvSpPr>
        <p:spPr bwMode="auto">
          <a:xfrm flipV="1">
            <a:off x="4949825" y="4032272"/>
            <a:ext cx="103188" cy="6826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52" name="Line 1088"/>
          <p:cNvSpPr>
            <a:spLocks noChangeShapeType="1"/>
          </p:cNvSpPr>
          <p:nvPr/>
        </p:nvSpPr>
        <p:spPr bwMode="auto">
          <a:xfrm flipH="1" flipV="1">
            <a:off x="5384800" y="3478222"/>
            <a:ext cx="215900" cy="968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53" name="Line 1089"/>
          <p:cNvSpPr>
            <a:spLocks noChangeShapeType="1"/>
          </p:cNvSpPr>
          <p:nvPr/>
        </p:nvSpPr>
        <p:spPr bwMode="auto">
          <a:xfrm flipV="1">
            <a:off x="5280031" y="3478215"/>
            <a:ext cx="104775" cy="434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54" name="Freeform 1090"/>
          <p:cNvSpPr>
            <a:spLocks/>
          </p:cNvSpPr>
          <p:nvPr/>
        </p:nvSpPr>
        <p:spPr bwMode="auto">
          <a:xfrm>
            <a:off x="6364288" y="3348040"/>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55" name="Freeform 1091"/>
          <p:cNvSpPr>
            <a:spLocks/>
          </p:cNvSpPr>
          <p:nvPr/>
        </p:nvSpPr>
        <p:spPr bwMode="auto">
          <a:xfrm>
            <a:off x="6478600" y="3348040"/>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56" name="Freeform 1092"/>
          <p:cNvSpPr>
            <a:spLocks/>
          </p:cNvSpPr>
          <p:nvPr/>
        </p:nvSpPr>
        <p:spPr bwMode="auto">
          <a:xfrm>
            <a:off x="5827725" y="3335347"/>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57" name="Line 1093"/>
          <p:cNvSpPr>
            <a:spLocks noChangeShapeType="1"/>
          </p:cNvSpPr>
          <p:nvPr/>
        </p:nvSpPr>
        <p:spPr bwMode="auto">
          <a:xfrm flipH="1" flipV="1">
            <a:off x="6478600" y="3348038"/>
            <a:ext cx="217487" cy="214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58" name="Line 1094"/>
          <p:cNvSpPr>
            <a:spLocks noChangeShapeType="1"/>
          </p:cNvSpPr>
          <p:nvPr/>
        </p:nvSpPr>
        <p:spPr bwMode="auto">
          <a:xfrm flipV="1">
            <a:off x="6364288" y="3348060"/>
            <a:ext cx="114300" cy="130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59" name="Line 1095"/>
          <p:cNvSpPr>
            <a:spLocks noChangeShapeType="1"/>
          </p:cNvSpPr>
          <p:nvPr/>
        </p:nvSpPr>
        <p:spPr bwMode="auto">
          <a:xfrm flipH="1" flipV="1">
            <a:off x="5930900" y="3335360"/>
            <a:ext cx="215900" cy="968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60" name="Line 1096"/>
          <p:cNvSpPr>
            <a:spLocks noChangeShapeType="1"/>
          </p:cNvSpPr>
          <p:nvPr/>
        </p:nvSpPr>
        <p:spPr bwMode="auto">
          <a:xfrm flipV="1">
            <a:off x="5827715" y="3335347"/>
            <a:ext cx="103187"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61" name="Freeform 1097"/>
          <p:cNvSpPr>
            <a:spLocks/>
          </p:cNvSpPr>
          <p:nvPr/>
        </p:nvSpPr>
        <p:spPr bwMode="auto">
          <a:xfrm>
            <a:off x="7356477" y="4283097"/>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62" name="Freeform 1098"/>
          <p:cNvSpPr>
            <a:spLocks/>
          </p:cNvSpPr>
          <p:nvPr/>
        </p:nvSpPr>
        <p:spPr bwMode="auto">
          <a:xfrm>
            <a:off x="7458075" y="4283097"/>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63" name="Line 1099"/>
          <p:cNvSpPr>
            <a:spLocks noChangeShapeType="1"/>
          </p:cNvSpPr>
          <p:nvPr/>
        </p:nvSpPr>
        <p:spPr bwMode="auto">
          <a:xfrm>
            <a:off x="7458087" y="4283075"/>
            <a:ext cx="11113" cy="142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64" name="Line 1100"/>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65" name="Line 1101"/>
          <p:cNvSpPr>
            <a:spLocks noChangeShapeType="1"/>
          </p:cNvSpPr>
          <p:nvPr/>
        </p:nvSpPr>
        <p:spPr bwMode="auto">
          <a:xfrm flipV="1">
            <a:off x="7356475" y="4283097"/>
            <a:ext cx="1016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66" name="Freeform 1102"/>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67" name="Freeform 1103"/>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68" name="Freeform 1104"/>
          <p:cNvSpPr>
            <a:spLocks/>
          </p:cNvSpPr>
          <p:nvPr/>
        </p:nvSpPr>
        <p:spPr bwMode="auto">
          <a:xfrm>
            <a:off x="7570800"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69" name="Freeform 1105"/>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70" name="Freeform 1106"/>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71" name="Freeform 1107"/>
          <p:cNvSpPr>
            <a:spLocks/>
          </p:cNvSpPr>
          <p:nvPr/>
        </p:nvSpPr>
        <p:spPr bwMode="auto">
          <a:xfrm>
            <a:off x="4402150"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72" name="Line 1108"/>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73" name="Line 1109"/>
          <p:cNvSpPr>
            <a:spLocks noChangeShapeType="1"/>
          </p:cNvSpPr>
          <p:nvPr/>
        </p:nvSpPr>
        <p:spPr bwMode="auto">
          <a:xfrm flipV="1">
            <a:off x="4835525" y="4714897"/>
            <a:ext cx="114300" cy="730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74" name="Line 1110"/>
          <p:cNvSpPr>
            <a:spLocks noChangeShapeType="1"/>
          </p:cNvSpPr>
          <p:nvPr/>
        </p:nvSpPr>
        <p:spPr bwMode="auto">
          <a:xfrm flipH="1" flipV="1">
            <a:off x="4402150" y="4714897"/>
            <a:ext cx="2190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75" name="Line 1111"/>
          <p:cNvSpPr>
            <a:spLocks noChangeShapeType="1"/>
          </p:cNvSpPr>
          <p:nvPr/>
        </p:nvSpPr>
        <p:spPr bwMode="auto">
          <a:xfrm flipH="1" flipV="1">
            <a:off x="7686675" y="4714897"/>
            <a:ext cx="2159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76" name="Line 1112"/>
          <p:cNvSpPr>
            <a:spLocks noChangeShapeType="1"/>
          </p:cNvSpPr>
          <p:nvPr/>
        </p:nvSpPr>
        <p:spPr bwMode="auto">
          <a:xfrm flipH="1">
            <a:off x="7570795" y="4714897"/>
            <a:ext cx="115887"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77" name="Line 1113"/>
          <p:cNvSpPr>
            <a:spLocks noChangeShapeType="1"/>
          </p:cNvSpPr>
          <p:nvPr/>
        </p:nvSpPr>
        <p:spPr bwMode="auto">
          <a:xfrm flipV="1">
            <a:off x="4289434" y="4714897"/>
            <a:ext cx="112713"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78" name="Freeform 1114"/>
          <p:cNvSpPr>
            <a:spLocks/>
          </p:cNvSpPr>
          <p:nvPr/>
        </p:nvSpPr>
        <p:spPr bwMode="auto">
          <a:xfrm>
            <a:off x="5499102" y="35750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79" name="Freeform 1115"/>
          <p:cNvSpPr>
            <a:spLocks/>
          </p:cNvSpPr>
          <p:nvPr/>
        </p:nvSpPr>
        <p:spPr bwMode="auto">
          <a:xfrm>
            <a:off x="5600712" y="3575053"/>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80" name="Freeform 1116"/>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81" name="Freeform 1117"/>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82" name="Line 1118"/>
          <p:cNvSpPr>
            <a:spLocks noChangeShapeType="1"/>
          </p:cNvSpPr>
          <p:nvPr/>
        </p:nvSpPr>
        <p:spPr bwMode="auto">
          <a:xfrm flipH="1" flipV="1">
            <a:off x="5600712" y="3575057"/>
            <a:ext cx="2270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83" name="Line 1119"/>
          <p:cNvSpPr>
            <a:spLocks noChangeShapeType="1"/>
          </p:cNvSpPr>
          <p:nvPr/>
        </p:nvSpPr>
        <p:spPr bwMode="auto">
          <a:xfrm flipV="1">
            <a:off x="5499100" y="3575059"/>
            <a:ext cx="101600" cy="384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84" name="Line 1120"/>
          <p:cNvSpPr>
            <a:spLocks noChangeShapeType="1"/>
          </p:cNvSpPr>
          <p:nvPr/>
        </p:nvSpPr>
        <p:spPr bwMode="auto">
          <a:xfrm flipH="1" flipV="1">
            <a:off x="6696075" y="3562352"/>
            <a:ext cx="215900" cy="1936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85" name="Line 1121"/>
          <p:cNvSpPr>
            <a:spLocks noChangeShapeType="1"/>
          </p:cNvSpPr>
          <p:nvPr/>
        </p:nvSpPr>
        <p:spPr bwMode="auto">
          <a:xfrm flipV="1">
            <a:off x="6591307" y="3562357"/>
            <a:ext cx="104775" cy="857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86" name="Freeform 1122"/>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87" name="Freeform 1123"/>
          <p:cNvSpPr>
            <a:spLocks/>
          </p:cNvSpPr>
          <p:nvPr/>
        </p:nvSpPr>
        <p:spPr bwMode="auto">
          <a:xfrm>
            <a:off x="5167325" y="3913192"/>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88" name="Freeform 1124"/>
          <p:cNvSpPr>
            <a:spLocks/>
          </p:cNvSpPr>
          <p:nvPr/>
        </p:nvSpPr>
        <p:spPr bwMode="auto">
          <a:xfrm>
            <a:off x="5280037"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89" name="Line 1125"/>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90" name="Line 1126"/>
          <p:cNvSpPr>
            <a:spLocks noChangeShapeType="1"/>
          </p:cNvSpPr>
          <p:nvPr/>
        </p:nvSpPr>
        <p:spPr bwMode="auto">
          <a:xfrm flipV="1">
            <a:off x="5167313" y="3913192"/>
            <a:ext cx="112712" cy="3698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91" name="Freeform 1127"/>
          <p:cNvSpPr>
            <a:spLocks/>
          </p:cNvSpPr>
          <p:nvPr/>
        </p:nvSpPr>
        <p:spPr bwMode="auto">
          <a:xfrm>
            <a:off x="6808788" y="3756027"/>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92" name="Freeform 1128"/>
          <p:cNvSpPr>
            <a:spLocks/>
          </p:cNvSpPr>
          <p:nvPr/>
        </p:nvSpPr>
        <p:spPr bwMode="auto">
          <a:xfrm>
            <a:off x="6911987" y="3756027"/>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93" name="Freeform 1129"/>
          <p:cNvSpPr>
            <a:spLocks/>
          </p:cNvSpPr>
          <p:nvPr/>
        </p:nvSpPr>
        <p:spPr bwMode="auto">
          <a:xfrm>
            <a:off x="4506913" y="4751410"/>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94" name="Freeform 1130"/>
          <p:cNvSpPr>
            <a:spLocks/>
          </p:cNvSpPr>
          <p:nvPr/>
        </p:nvSpPr>
        <p:spPr bwMode="auto">
          <a:xfrm>
            <a:off x="4621213" y="4751410"/>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795" name="Line 1131"/>
          <p:cNvSpPr>
            <a:spLocks noChangeShapeType="1"/>
          </p:cNvSpPr>
          <p:nvPr/>
        </p:nvSpPr>
        <p:spPr bwMode="auto">
          <a:xfrm flipH="1" flipV="1">
            <a:off x="6911987" y="3756027"/>
            <a:ext cx="227013" cy="2397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96" name="Line 1132"/>
          <p:cNvSpPr>
            <a:spLocks noChangeShapeType="1"/>
          </p:cNvSpPr>
          <p:nvPr/>
        </p:nvSpPr>
        <p:spPr bwMode="auto">
          <a:xfrm flipV="1">
            <a:off x="6808797" y="3756028"/>
            <a:ext cx="103187" cy="130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97" name="Line 1133"/>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98" name="Line 1135"/>
          <p:cNvSpPr>
            <a:spLocks noChangeShapeType="1"/>
          </p:cNvSpPr>
          <p:nvPr/>
        </p:nvSpPr>
        <p:spPr bwMode="auto">
          <a:xfrm flipV="1">
            <a:off x="7789863" y="4751410"/>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799" name="Freeform 1136"/>
          <p:cNvSpPr>
            <a:spLocks/>
          </p:cNvSpPr>
          <p:nvPr/>
        </p:nvSpPr>
        <p:spPr bwMode="auto">
          <a:xfrm>
            <a:off x="5713425"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00" name="Freeform 1137"/>
          <p:cNvSpPr>
            <a:spLocks/>
          </p:cNvSpPr>
          <p:nvPr/>
        </p:nvSpPr>
        <p:spPr bwMode="auto">
          <a:xfrm>
            <a:off x="5827725" y="3635384"/>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01" name="Line 1138"/>
          <p:cNvSpPr>
            <a:spLocks noChangeShapeType="1"/>
          </p:cNvSpPr>
          <p:nvPr/>
        </p:nvSpPr>
        <p:spPr bwMode="auto">
          <a:xfrm flipH="1">
            <a:off x="5827725" y="3635384"/>
            <a:ext cx="217487"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02" name="Line 1139"/>
          <p:cNvSpPr>
            <a:spLocks noChangeShapeType="1"/>
          </p:cNvSpPr>
          <p:nvPr/>
        </p:nvSpPr>
        <p:spPr bwMode="auto">
          <a:xfrm flipV="1">
            <a:off x="5713416" y="3635375"/>
            <a:ext cx="114300"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03" name="Freeform 1140"/>
          <p:cNvSpPr>
            <a:spLocks/>
          </p:cNvSpPr>
          <p:nvPr/>
        </p:nvSpPr>
        <p:spPr bwMode="auto">
          <a:xfrm>
            <a:off x="7024693" y="3995747"/>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04" name="Freeform 1141"/>
          <p:cNvSpPr>
            <a:spLocks/>
          </p:cNvSpPr>
          <p:nvPr/>
        </p:nvSpPr>
        <p:spPr bwMode="auto">
          <a:xfrm>
            <a:off x="7139000" y="3995747"/>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05" name="Freeform 1142"/>
          <p:cNvSpPr>
            <a:spLocks/>
          </p:cNvSpPr>
          <p:nvPr/>
        </p:nvSpPr>
        <p:spPr bwMode="auto">
          <a:xfrm>
            <a:off x="6261100" y="3478218"/>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06" name="Freeform 1143"/>
          <p:cNvSpPr>
            <a:spLocks/>
          </p:cNvSpPr>
          <p:nvPr/>
        </p:nvSpPr>
        <p:spPr bwMode="auto">
          <a:xfrm>
            <a:off x="6364288" y="3478218"/>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07" name="Freeform 1144"/>
          <p:cNvSpPr>
            <a:spLocks/>
          </p:cNvSpPr>
          <p:nvPr/>
        </p:nvSpPr>
        <p:spPr bwMode="auto">
          <a:xfrm>
            <a:off x="5384800" y="3959229"/>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08" name="Freeform 1145"/>
          <p:cNvSpPr>
            <a:spLocks/>
          </p:cNvSpPr>
          <p:nvPr/>
        </p:nvSpPr>
        <p:spPr bwMode="auto">
          <a:xfrm>
            <a:off x="5499102" y="3946527"/>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09" name="Line 1146"/>
          <p:cNvSpPr>
            <a:spLocks noChangeShapeType="1"/>
          </p:cNvSpPr>
          <p:nvPr/>
        </p:nvSpPr>
        <p:spPr bwMode="auto">
          <a:xfrm flipH="1" flipV="1">
            <a:off x="7139000" y="3995738"/>
            <a:ext cx="217487" cy="3349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10" name="Line 1147"/>
          <p:cNvSpPr>
            <a:spLocks noChangeShapeType="1"/>
          </p:cNvSpPr>
          <p:nvPr/>
        </p:nvSpPr>
        <p:spPr bwMode="auto">
          <a:xfrm flipV="1">
            <a:off x="7024692" y="3995738"/>
            <a:ext cx="114300"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11" name="Line 1148"/>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12" name="Line 1149"/>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13" name="Line 1150"/>
          <p:cNvSpPr>
            <a:spLocks noChangeShapeType="1"/>
          </p:cNvSpPr>
          <p:nvPr/>
        </p:nvSpPr>
        <p:spPr bwMode="auto">
          <a:xfrm flipV="1">
            <a:off x="5384800" y="3959229"/>
            <a:ext cx="114300"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14" name="Freeform 1151"/>
          <p:cNvSpPr>
            <a:spLocks/>
          </p:cNvSpPr>
          <p:nvPr/>
        </p:nvSpPr>
        <p:spPr bwMode="auto">
          <a:xfrm>
            <a:off x="7242175" y="4330722"/>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15" name="Freeform 1152"/>
          <p:cNvSpPr>
            <a:spLocks/>
          </p:cNvSpPr>
          <p:nvPr/>
        </p:nvSpPr>
        <p:spPr bwMode="auto">
          <a:xfrm>
            <a:off x="7356477"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16" name="Freeform 1153"/>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17" name="Freeform 1154"/>
          <p:cNvSpPr>
            <a:spLocks/>
          </p:cNvSpPr>
          <p:nvPr/>
        </p:nvSpPr>
        <p:spPr bwMode="auto">
          <a:xfrm>
            <a:off x="5167325" y="4237060"/>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18" name="Freeform 1155"/>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19" name="Freeform 1156"/>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20" name="Freeform 1157"/>
          <p:cNvSpPr>
            <a:spLocks/>
          </p:cNvSpPr>
          <p:nvPr/>
        </p:nvSpPr>
        <p:spPr bwMode="auto">
          <a:xfrm>
            <a:off x="7570800"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21" name="Line 1158"/>
          <p:cNvSpPr>
            <a:spLocks noChangeShapeType="1"/>
          </p:cNvSpPr>
          <p:nvPr/>
        </p:nvSpPr>
        <p:spPr bwMode="auto">
          <a:xfrm flipH="1" flipV="1">
            <a:off x="7356477" y="4330700"/>
            <a:ext cx="214313" cy="457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22" name="Line 1159"/>
          <p:cNvSpPr>
            <a:spLocks noChangeShapeType="1"/>
          </p:cNvSpPr>
          <p:nvPr/>
        </p:nvSpPr>
        <p:spPr bwMode="auto">
          <a:xfrm flipH="1" flipV="1">
            <a:off x="7570800" y="4787922"/>
            <a:ext cx="219075"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23" name="Freeform 1160"/>
          <p:cNvSpPr>
            <a:spLocks/>
          </p:cNvSpPr>
          <p:nvPr/>
        </p:nvSpPr>
        <p:spPr bwMode="auto">
          <a:xfrm>
            <a:off x="7458075" y="4645047"/>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24" name="Line 1161"/>
          <p:cNvSpPr>
            <a:spLocks noChangeShapeType="1"/>
          </p:cNvSpPr>
          <p:nvPr/>
        </p:nvSpPr>
        <p:spPr bwMode="auto">
          <a:xfrm flipV="1">
            <a:off x="7242180" y="4330722"/>
            <a:ext cx="1143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25" name="Line 1162"/>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26" name="Line 1163"/>
          <p:cNvSpPr>
            <a:spLocks noChangeShapeType="1"/>
          </p:cNvSpPr>
          <p:nvPr/>
        </p:nvSpPr>
        <p:spPr bwMode="auto">
          <a:xfrm flipH="1">
            <a:off x="5167325" y="4237060"/>
            <a:ext cx="217487" cy="46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27" name="Line 1164"/>
          <p:cNvSpPr>
            <a:spLocks noChangeShapeType="1"/>
          </p:cNvSpPr>
          <p:nvPr/>
        </p:nvSpPr>
        <p:spPr bwMode="auto">
          <a:xfrm flipH="1" flipV="1">
            <a:off x="4835525" y="4787922"/>
            <a:ext cx="217488"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28" name="Line 1165"/>
          <p:cNvSpPr>
            <a:spLocks noChangeShapeType="1"/>
          </p:cNvSpPr>
          <p:nvPr/>
        </p:nvSpPr>
        <p:spPr bwMode="auto">
          <a:xfrm flipV="1">
            <a:off x="4733930" y="4787922"/>
            <a:ext cx="101600" cy="603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29" name="Line 1166"/>
          <p:cNvSpPr>
            <a:spLocks noChangeShapeType="1"/>
          </p:cNvSpPr>
          <p:nvPr/>
        </p:nvSpPr>
        <p:spPr bwMode="auto">
          <a:xfrm>
            <a:off x="7469188" y="4645047"/>
            <a:ext cx="101600"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30" name="Line 1167"/>
          <p:cNvSpPr>
            <a:spLocks noChangeShapeType="1"/>
          </p:cNvSpPr>
          <p:nvPr/>
        </p:nvSpPr>
        <p:spPr bwMode="auto">
          <a:xfrm flipH="1" flipV="1">
            <a:off x="4289425" y="4787922"/>
            <a:ext cx="217488"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31" name="Freeform 1168"/>
          <p:cNvSpPr>
            <a:spLocks/>
          </p:cNvSpPr>
          <p:nvPr/>
        </p:nvSpPr>
        <p:spPr bwMode="auto">
          <a:xfrm>
            <a:off x="6478600" y="3648078"/>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32" name="Freeform 1169"/>
          <p:cNvSpPr>
            <a:spLocks/>
          </p:cNvSpPr>
          <p:nvPr/>
        </p:nvSpPr>
        <p:spPr bwMode="auto">
          <a:xfrm>
            <a:off x="6591300" y="3648078"/>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33" name="Freeform 1170"/>
          <p:cNvSpPr>
            <a:spLocks/>
          </p:cNvSpPr>
          <p:nvPr/>
        </p:nvSpPr>
        <p:spPr bwMode="auto">
          <a:xfrm>
            <a:off x="5930900" y="3635384"/>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34" name="Freeform 1171"/>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35" name="Line 1172"/>
          <p:cNvSpPr>
            <a:spLocks noChangeShapeType="1"/>
          </p:cNvSpPr>
          <p:nvPr/>
        </p:nvSpPr>
        <p:spPr bwMode="auto">
          <a:xfrm flipH="1" flipV="1">
            <a:off x="6591300" y="3648084"/>
            <a:ext cx="217488" cy="2381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36" name="Line 1173"/>
          <p:cNvSpPr>
            <a:spLocks noChangeShapeType="1"/>
          </p:cNvSpPr>
          <p:nvPr/>
        </p:nvSpPr>
        <p:spPr bwMode="auto">
          <a:xfrm flipV="1">
            <a:off x="6478588" y="3648082"/>
            <a:ext cx="112712"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37" name="Line 1174"/>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38" name="Freeform 1175"/>
          <p:cNvSpPr>
            <a:spLocks/>
          </p:cNvSpPr>
          <p:nvPr/>
        </p:nvSpPr>
        <p:spPr bwMode="auto">
          <a:xfrm>
            <a:off x="5600712" y="3946527"/>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39" name="Freeform 1176"/>
          <p:cNvSpPr>
            <a:spLocks/>
          </p:cNvSpPr>
          <p:nvPr/>
        </p:nvSpPr>
        <p:spPr bwMode="auto">
          <a:xfrm>
            <a:off x="5713425" y="3898903"/>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40" name="Freeform 1177"/>
          <p:cNvSpPr>
            <a:spLocks/>
          </p:cNvSpPr>
          <p:nvPr/>
        </p:nvSpPr>
        <p:spPr bwMode="auto">
          <a:xfrm>
            <a:off x="6696075" y="3886208"/>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41" name="Freeform 1178"/>
          <p:cNvSpPr>
            <a:spLocks/>
          </p:cNvSpPr>
          <p:nvPr/>
        </p:nvSpPr>
        <p:spPr bwMode="auto">
          <a:xfrm>
            <a:off x="6808788" y="3886208"/>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42" name="Line 1179"/>
          <p:cNvSpPr>
            <a:spLocks noChangeShapeType="1"/>
          </p:cNvSpPr>
          <p:nvPr/>
        </p:nvSpPr>
        <p:spPr bwMode="auto">
          <a:xfrm flipV="1">
            <a:off x="5600702" y="3946527"/>
            <a:ext cx="112713"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43" name="Line 1180"/>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44" name="Line 1181"/>
          <p:cNvSpPr>
            <a:spLocks noChangeShapeType="1"/>
          </p:cNvSpPr>
          <p:nvPr/>
        </p:nvSpPr>
        <p:spPr bwMode="auto">
          <a:xfrm flipV="1">
            <a:off x="6696082" y="3886200"/>
            <a:ext cx="112713"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45" name="Freeform 1182"/>
          <p:cNvSpPr>
            <a:spLocks/>
          </p:cNvSpPr>
          <p:nvPr/>
        </p:nvSpPr>
        <p:spPr bwMode="auto">
          <a:xfrm>
            <a:off x="4949825" y="4811735"/>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46" name="Freeform 1183"/>
          <p:cNvSpPr>
            <a:spLocks/>
          </p:cNvSpPr>
          <p:nvPr/>
        </p:nvSpPr>
        <p:spPr bwMode="auto">
          <a:xfrm>
            <a:off x="5053013" y="4811735"/>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47" name="Freeform 1184"/>
          <p:cNvSpPr>
            <a:spLocks/>
          </p:cNvSpPr>
          <p:nvPr/>
        </p:nvSpPr>
        <p:spPr bwMode="auto">
          <a:xfrm>
            <a:off x="5280037" y="4237060"/>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48" name="Freeform 1185"/>
          <p:cNvSpPr>
            <a:spLocks/>
          </p:cNvSpPr>
          <p:nvPr/>
        </p:nvSpPr>
        <p:spPr bwMode="auto">
          <a:xfrm>
            <a:off x="5384800" y="4224360"/>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49" name="Line 1186"/>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50" name="Line 1187"/>
          <p:cNvSpPr>
            <a:spLocks noChangeShapeType="1"/>
          </p:cNvSpPr>
          <p:nvPr/>
        </p:nvSpPr>
        <p:spPr bwMode="auto">
          <a:xfrm flipV="1">
            <a:off x="4949825" y="4811735"/>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51" name="Line 1188"/>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52" name="Line 1189"/>
          <p:cNvSpPr>
            <a:spLocks noChangeShapeType="1"/>
          </p:cNvSpPr>
          <p:nvPr/>
        </p:nvSpPr>
        <p:spPr bwMode="auto">
          <a:xfrm flipV="1">
            <a:off x="7686675" y="4811735"/>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53" name="Freeform 1190"/>
          <p:cNvSpPr>
            <a:spLocks/>
          </p:cNvSpPr>
          <p:nvPr/>
        </p:nvSpPr>
        <p:spPr bwMode="auto">
          <a:xfrm>
            <a:off x="6146800" y="3648084"/>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54" name="Freeform 1191"/>
          <p:cNvSpPr>
            <a:spLocks/>
          </p:cNvSpPr>
          <p:nvPr/>
        </p:nvSpPr>
        <p:spPr bwMode="auto">
          <a:xfrm>
            <a:off x="6261100" y="3648084"/>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55" name="Line 1192"/>
          <p:cNvSpPr>
            <a:spLocks noChangeShapeType="1"/>
          </p:cNvSpPr>
          <p:nvPr/>
        </p:nvSpPr>
        <p:spPr bwMode="auto">
          <a:xfrm flipV="1">
            <a:off x="5280031" y="4237060"/>
            <a:ext cx="104775" cy="611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56" name="Line 1193"/>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57" name="Freeform 1194"/>
          <p:cNvSpPr>
            <a:spLocks/>
          </p:cNvSpPr>
          <p:nvPr/>
        </p:nvSpPr>
        <p:spPr bwMode="auto">
          <a:xfrm>
            <a:off x="6911987" y="4116410"/>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58" name="Freeform 1195"/>
          <p:cNvSpPr>
            <a:spLocks/>
          </p:cNvSpPr>
          <p:nvPr/>
        </p:nvSpPr>
        <p:spPr bwMode="auto">
          <a:xfrm>
            <a:off x="7024693" y="4116410"/>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59" name="Line 1196"/>
          <p:cNvSpPr>
            <a:spLocks noChangeShapeType="1"/>
          </p:cNvSpPr>
          <p:nvPr/>
        </p:nvSpPr>
        <p:spPr bwMode="auto">
          <a:xfrm flipH="1" flipV="1">
            <a:off x="6261100" y="3648082"/>
            <a:ext cx="217488"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60" name="Line 1197"/>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61" name="Line 1198"/>
          <p:cNvSpPr>
            <a:spLocks noChangeShapeType="1"/>
          </p:cNvSpPr>
          <p:nvPr/>
        </p:nvSpPr>
        <p:spPr bwMode="auto">
          <a:xfrm flipH="1" flipV="1">
            <a:off x="7024693" y="4116410"/>
            <a:ext cx="217487"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62" name="Line 1199"/>
          <p:cNvSpPr>
            <a:spLocks noChangeShapeType="1"/>
          </p:cNvSpPr>
          <p:nvPr/>
        </p:nvSpPr>
        <p:spPr bwMode="auto">
          <a:xfrm flipV="1">
            <a:off x="6911977" y="4116410"/>
            <a:ext cx="112713" cy="1666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63" name="Freeform 1200"/>
          <p:cNvSpPr>
            <a:spLocks/>
          </p:cNvSpPr>
          <p:nvPr/>
        </p:nvSpPr>
        <p:spPr bwMode="auto">
          <a:xfrm>
            <a:off x="5827725" y="3898903"/>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64" name="Freeform 1201"/>
          <p:cNvSpPr>
            <a:spLocks/>
          </p:cNvSpPr>
          <p:nvPr/>
        </p:nvSpPr>
        <p:spPr bwMode="auto">
          <a:xfrm>
            <a:off x="5930900" y="3876677"/>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65" name="Freeform 1202"/>
          <p:cNvSpPr>
            <a:spLocks/>
          </p:cNvSpPr>
          <p:nvPr/>
        </p:nvSpPr>
        <p:spPr bwMode="auto">
          <a:xfrm>
            <a:off x="7139000"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66" name="Freeform 1203"/>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67" name="Freeform 1204"/>
          <p:cNvSpPr>
            <a:spLocks/>
          </p:cNvSpPr>
          <p:nvPr/>
        </p:nvSpPr>
        <p:spPr bwMode="auto">
          <a:xfrm>
            <a:off x="5167325"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68" name="Freeform 1205"/>
          <p:cNvSpPr>
            <a:spLocks/>
          </p:cNvSpPr>
          <p:nvPr/>
        </p:nvSpPr>
        <p:spPr bwMode="auto">
          <a:xfrm>
            <a:off x="5280037"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69" name="Freeform 1206"/>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70" name="Freeform 1207"/>
          <p:cNvSpPr>
            <a:spLocks/>
          </p:cNvSpPr>
          <p:nvPr/>
        </p:nvSpPr>
        <p:spPr bwMode="auto">
          <a:xfrm>
            <a:off x="6478600"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71" name="Line 1208"/>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72" name="Line 1209"/>
          <p:cNvSpPr>
            <a:spLocks noChangeShapeType="1"/>
          </p:cNvSpPr>
          <p:nvPr/>
        </p:nvSpPr>
        <p:spPr bwMode="auto">
          <a:xfrm flipV="1">
            <a:off x="7138990" y="4367213"/>
            <a:ext cx="103187"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73" name="Line 1210"/>
          <p:cNvSpPr>
            <a:spLocks noChangeShapeType="1"/>
          </p:cNvSpPr>
          <p:nvPr/>
        </p:nvSpPr>
        <p:spPr bwMode="auto">
          <a:xfrm flipV="1">
            <a:off x="5167313" y="4848247"/>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74" name="Line 1211"/>
          <p:cNvSpPr>
            <a:spLocks noChangeShapeType="1"/>
          </p:cNvSpPr>
          <p:nvPr/>
        </p:nvSpPr>
        <p:spPr bwMode="auto">
          <a:xfrm flipH="1">
            <a:off x="5280037" y="4379913"/>
            <a:ext cx="219075" cy="468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75" name="Line 1212"/>
          <p:cNvSpPr>
            <a:spLocks noChangeShapeType="1"/>
          </p:cNvSpPr>
          <p:nvPr/>
        </p:nvSpPr>
        <p:spPr bwMode="auto">
          <a:xfrm flipH="1" flipV="1">
            <a:off x="4733925" y="4848247"/>
            <a:ext cx="215900"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76" name="Freeform 1213"/>
          <p:cNvSpPr>
            <a:spLocks/>
          </p:cNvSpPr>
          <p:nvPr/>
        </p:nvSpPr>
        <p:spPr bwMode="auto">
          <a:xfrm>
            <a:off x="5499102" y="4224360"/>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77" name="Freeform 1214"/>
          <p:cNvSpPr>
            <a:spLocks/>
          </p:cNvSpPr>
          <p:nvPr/>
        </p:nvSpPr>
        <p:spPr bwMode="auto">
          <a:xfrm>
            <a:off x="5600712"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78" name="Line 1215"/>
          <p:cNvSpPr>
            <a:spLocks noChangeShapeType="1"/>
          </p:cNvSpPr>
          <p:nvPr/>
        </p:nvSpPr>
        <p:spPr bwMode="auto">
          <a:xfrm flipH="1" flipV="1">
            <a:off x="6478600" y="3779838"/>
            <a:ext cx="217487" cy="2524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79" name="Line 1216"/>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80" name="Line 1217"/>
          <p:cNvSpPr>
            <a:spLocks noChangeShapeType="1"/>
          </p:cNvSpPr>
          <p:nvPr/>
        </p:nvSpPr>
        <p:spPr bwMode="auto">
          <a:xfrm flipH="1">
            <a:off x="5600712" y="4200547"/>
            <a:ext cx="227013"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81" name="Line 1218"/>
          <p:cNvSpPr>
            <a:spLocks noChangeShapeType="1"/>
          </p:cNvSpPr>
          <p:nvPr/>
        </p:nvSpPr>
        <p:spPr bwMode="auto">
          <a:xfrm flipV="1">
            <a:off x="5499100" y="4224360"/>
            <a:ext cx="101600" cy="1555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82" name="Freeform 1219"/>
          <p:cNvSpPr>
            <a:spLocks/>
          </p:cNvSpPr>
          <p:nvPr/>
        </p:nvSpPr>
        <p:spPr bwMode="auto">
          <a:xfrm>
            <a:off x="7356477"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83" name="Freeform 1220"/>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84" name="Line 1221"/>
          <p:cNvSpPr>
            <a:spLocks noChangeShapeType="1"/>
          </p:cNvSpPr>
          <p:nvPr/>
        </p:nvSpPr>
        <p:spPr bwMode="auto">
          <a:xfrm>
            <a:off x="7458087" y="4645025"/>
            <a:ext cx="11113"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85" name="Line 1222"/>
          <p:cNvSpPr>
            <a:spLocks noChangeShapeType="1"/>
          </p:cNvSpPr>
          <p:nvPr/>
        </p:nvSpPr>
        <p:spPr bwMode="auto">
          <a:xfrm flipH="1" flipV="1">
            <a:off x="7458075" y="4645047"/>
            <a:ext cx="228600"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86" name="Line 1223"/>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87" name="Freeform 1224"/>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88" name="Freeform 1225"/>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89" name="Line 1226"/>
          <p:cNvSpPr>
            <a:spLocks noChangeShapeType="1"/>
          </p:cNvSpPr>
          <p:nvPr/>
        </p:nvSpPr>
        <p:spPr bwMode="auto">
          <a:xfrm flipH="1" flipV="1">
            <a:off x="6696075" y="4032252"/>
            <a:ext cx="215900"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90" name="Line 1227"/>
          <p:cNvSpPr>
            <a:spLocks noChangeShapeType="1"/>
          </p:cNvSpPr>
          <p:nvPr/>
        </p:nvSpPr>
        <p:spPr bwMode="auto">
          <a:xfrm flipV="1">
            <a:off x="6591307" y="4032250"/>
            <a:ext cx="104775"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91" name="Freeform 1228"/>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92" name="Freeform 1229"/>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93" name="Line 1230"/>
          <p:cNvSpPr>
            <a:spLocks noChangeShapeType="1"/>
          </p:cNvSpPr>
          <p:nvPr/>
        </p:nvSpPr>
        <p:spPr bwMode="auto">
          <a:xfrm flipV="1">
            <a:off x="6045206" y="3876677"/>
            <a:ext cx="101600"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94" name="Line 1231"/>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95" name="Line 1232"/>
          <p:cNvSpPr>
            <a:spLocks noChangeShapeType="1"/>
          </p:cNvSpPr>
          <p:nvPr/>
        </p:nvSpPr>
        <p:spPr bwMode="auto">
          <a:xfrm flipV="1">
            <a:off x="7570795" y="4872060"/>
            <a:ext cx="115887"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96" name="Freeform 1233"/>
          <p:cNvSpPr>
            <a:spLocks/>
          </p:cNvSpPr>
          <p:nvPr/>
        </p:nvSpPr>
        <p:spPr bwMode="auto">
          <a:xfrm>
            <a:off x="6808788" y="4283097"/>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97" name="Freeform 1234"/>
          <p:cNvSpPr>
            <a:spLocks/>
          </p:cNvSpPr>
          <p:nvPr/>
        </p:nvSpPr>
        <p:spPr bwMode="auto">
          <a:xfrm>
            <a:off x="6911987" y="4283097"/>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898" name="Line 1235"/>
          <p:cNvSpPr>
            <a:spLocks noChangeShapeType="1"/>
          </p:cNvSpPr>
          <p:nvPr/>
        </p:nvSpPr>
        <p:spPr bwMode="auto">
          <a:xfrm flipH="1" flipV="1">
            <a:off x="6911987" y="4283075"/>
            <a:ext cx="227013" cy="2413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899" name="Line 1236"/>
          <p:cNvSpPr>
            <a:spLocks noChangeShapeType="1"/>
          </p:cNvSpPr>
          <p:nvPr/>
        </p:nvSpPr>
        <p:spPr bwMode="auto">
          <a:xfrm flipV="1">
            <a:off x="6808797" y="4283097"/>
            <a:ext cx="103187"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00" name="Freeform 1237"/>
          <p:cNvSpPr>
            <a:spLocks/>
          </p:cNvSpPr>
          <p:nvPr/>
        </p:nvSpPr>
        <p:spPr bwMode="auto">
          <a:xfrm>
            <a:off x="5713425"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01" name="Freeform 1238"/>
          <p:cNvSpPr>
            <a:spLocks/>
          </p:cNvSpPr>
          <p:nvPr/>
        </p:nvSpPr>
        <p:spPr bwMode="auto">
          <a:xfrm>
            <a:off x="5827725" y="4140222"/>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02" name="Line 1239"/>
          <p:cNvSpPr>
            <a:spLocks noChangeShapeType="1"/>
          </p:cNvSpPr>
          <p:nvPr/>
        </p:nvSpPr>
        <p:spPr bwMode="auto">
          <a:xfrm flipH="1">
            <a:off x="5827725" y="4140204"/>
            <a:ext cx="2174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03" name="Freeform 1240"/>
          <p:cNvSpPr>
            <a:spLocks/>
          </p:cNvSpPr>
          <p:nvPr/>
        </p:nvSpPr>
        <p:spPr bwMode="auto">
          <a:xfrm>
            <a:off x="7024693"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04" name="Freeform 1241"/>
          <p:cNvSpPr>
            <a:spLocks/>
          </p:cNvSpPr>
          <p:nvPr/>
        </p:nvSpPr>
        <p:spPr bwMode="auto">
          <a:xfrm>
            <a:off x="7139000"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05" name="Freeform 1242"/>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06" name="Freeform 1243"/>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07" name="Line 1244"/>
          <p:cNvSpPr>
            <a:spLocks noChangeShapeType="1"/>
          </p:cNvSpPr>
          <p:nvPr/>
        </p:nvSpPr>
        <p:spPr bwMode="auto">
          <a:xfrm flipH="1" flipV="1">
            <a:off x="7139000" y="4524375"/>
            <a:ext cx="217487"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08" name="Line 1245"/>
          <p:cNvSpPr>
            <a:spLocks noChangeShapeType="1"/>
          </p:cNvSpPr>
          <p:nvPr/>
        </p:nvSpPr>
        <p:spPr bwMode="auto">
          <a:xfrm flipV="1">
            <a:off x="7024692" y="4524397"/>
            <a:ext cx="114300" cy="157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09" name="Line 1246"/>
          <p:cNvSpPr>
            <a:spLocks noChangeShapeType="1"/>
          </p:cNvSpPr>
          <p:nvPr/>
        </p:nvSpPr>
        <p:spPr bwMode="auto">
          <a:xfrm flipV="1">
            <a:off x="6261100" y="3983041"/>
            <a:ext cx="103188"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10" name="Freeform 1247"/>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11" name="Freeform 1248"/>
          <p:cNvSpPr>
            <a:spLocks/>
          </p:cNvSpPr>
          <p:nvPr/>
        </p:nvSpPr>
        <p:spPr bwMode="auto">
          <a:xfrm>
            <a:off x="5499102"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12" name="Line 1249"/>
          <p:cNvSpPr>
            <a:spLocks noChangeShapeType="1"/>
          </p:cNvSpPr>
          <p:nvPr/>
        </p:nvSpPr>
        <p:spPr bwMode="auto">
          <a:xfrm flipH="1" flipV="1">
            <a:off x="5167325" y="4908572"/>
            <a:ext cx="217487"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13" name="Line 1250"/>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14" name="Line 1251"/>
          <p:cNvSpPr>
            <a:spLocks noChangeShapeType="1"/>
          </p:cNvSpPr>
          <p:nvPr/>
        </p:nvSpPr>
        <p:spPr bwMode="auto">
          <a:xfrm flipH="1">
            <a:off x="5499102" y="4379935"/>
            <a:ext cx="2143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15" name="Freeform 1252"/>
          <p:cNvSpPr>
            <a:spLocks/>
          </p:cNvSpPr>
          <p:nvPr/>
        </p:nvSpPr>
        <p:spPr bwMode="auto">
          <a:xfrm>
            <a:off x="6478600" y="4237060"/>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16" name="Freeform 1253"/>
          <p:cNvSpPr>
            <a:spLocks/>
          </p:cNvSpPr>
          <p:nvPr/>
        </p:nvSpPr>
        <p:spPr bwMode="auto">
          <a:xfrm>
            <a:off x="6591300" y="4237060"/>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17" name="Freeform 1254"/>
          <p:cNvSpPr>
            <a:spLocks/>
          </p:cNvSpPr>
          <p:nvPr/>
        </p:nvSpPr>
        <p:spPr bwMode="auto">
          <a:xfrm>
            <a:off x="7242175" y="4727597"/>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18" name="Freeform 1255"/>
          <p:cNvSpPr>
            <a:spLocks/>
          </p:cNvSpPr>
          <p:nvPr/>
        </p:nvSpPr>
        <p:spPr bwMode="auto">
          <a:xfrm>
            <a:off x="7356477" y="4727597"/>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19" name="Line 1256"/>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20" name="Freeform 1257"/>
          <p:cNvSpPr>
            <a:spLocks/>
          </p:cNvSpPr>
          <p:nvPr/>
        </p:nvSpPr>
        <p:spPr bwMode="auto">
          <a:xfrm>
            <a:off x="5930900" y="4140222"/>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21" name="Freeform 1258"/>
          <p:cNvSpPr>
            <a:spLocks/>
          </p:cNvSpPr>
          <p:nvPr/>
        </p:nvSpPr>
        <p:spPr bwMode="auto">
          <a:xfrm>
            <a:off x="6045200" y="4140222"/>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22" name="Line 1259"/>
          <p:cNvSpPr>
            <a:spLocks noChangeShapeType="1"/>
          </p:cNvSpPr>
          <p:nvPr/>
        </p:nvSpPr>
        <p:spPr bwMode="auto">
          <a:xfrm flipH="1" flipV="1">
            <a:off x="7356477" y="4727575"/>
            <a:ext cx="214313" cy="2174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23" name="Line 1260"/>
          <p:cNvSpPr>
            <a:spLocks noChangeShapeType="1"/>
          </p:cNvSpPr>
          <p:nvPr/>
        </p:nvSpPr>
        <p:spPr bwMode="auto">
          <a:xfrm flipH="1">
            <a:off x="7242180" y="4727575"/>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24" name="Line 1261"/>
          <p:cNvSpPr>
            <a:spLocks noChangeShapeType="1"/>
          </p:cNvSpPr>
          <p:nvPr/>
        </p:nvSpPr>
        <p:spPr bwMode="auto">
          <a:xfrm flipH="1" flipV="1">
            <a:off x="6045200" y="4140209"/>
            <a:ext cx="215900" cy="106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25" name="Line 1262"/>
          <p:cNvSpPr>
            <a:spLocks noChangeShapeType="1"/>
          </p:cNvSpPr>
          <p:nvPr/>
        </p:nvSpPr>
        <p:spPr bwMode="auto">
          <a:xfrm flipV="1">
            <a:off x="5930904" y="4140222"/>
            <a:ext cx="114300" cy="276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26" name="Freeform 1263"/>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27" name="Freeform 1264"/>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28" name="Line 1265"/>
          <p:cNvSpPr>
            <a:spLocks noChangeShapeType="1"/>
          </p:cNvSpPr>
          <p:nvPr/>
        </p:nvSpPr>
        <p:spPr bwMode="auto">
          <a:xfrm flipV="1">
            <a:off x="6696082" y="4464072"/>
            <a:ext cx="112713"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29" name="Freeform 1266"/>
          <p:cNvSpPr>
            <a:spLocks/>
          </p:cNvSpPr>
          <p:nvPr/>
        </p:nvSpPr>
        <p:spPr bwMode="auto">
          <a:xfrm>
            <a:off x="5600712" y="4379935"/>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30" name="Freeform 1267"/>
          <p:cNvSpPr>
            <a:spLocks/>
          </p:cNvSpPr>
          <p:nvPr/>
        </p:nvSpPr>
        <p:spPr bwMode="auto">
          <a:xfrm>
            <a:off x="5713425" y="4379935"/>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31" name="Line 1268"/>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32" name="Line 1269"/>
          <p:cNvSpPr>
            <a:spLocks noChangeShapeType="1"/>
          </p:cNvSpPr>
          <p:nvPr/>
        </p:nvSpPr>
        <p:spPr bwMode="auto">
          <a:xfrm flipV="1">
            <a:off x="7458082" y="4945085"/>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33" name="Line 1270"/>
          <p:cNvSpPr>
            <a:spLocks noChangeShapeType="1"/>
          </p:cNvSpPr>
          <p:nvPr/>
        </p:nvSpPr>
        <p:spPr bwMode="auto">
          <a:xfrm flipH="1" flipV="1">
            <a:off x="5713425" y="4379913"/>
            <a:ext cx="217487"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34" name="Freeform 1271"/>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35" name="Freeform 1272"/>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36" name="Freeform 1273"/>
          <p:cNvSpPr>
            <a:spLocks/>
          </p:cNvSpPr>
          <p:nvPr/>
        </p:nvSpPr>
        <p:spPr bwMode="auto">
          <a:xfrm>
            <a:off x="6911987" y="4681560"/>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37" name="Freeform 1274"/>
          <p:cNvSpPr>
            <a:spLocks/>
          </p:cNvSpPr>
          <p:nvPr/>
        </p:nvSpPr>
        <p:spPr bwMode="auto">
          <a:xfrm>
            <a:off x="7024693" y="4681560"/>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38" name="Line 1275"/>
          <p:cNvSpPr>
            <a:spLocks noChangeShapeType="1"/>
          </p:cNvSpPr>
          <p:nvPr/>
        </p:nvSpPr>
        <p:spPr bwMode="auto">
          <a:xfrm flipH="1" flipV="1">
            <a:off x="6261100" y="4246585"/>
            <a:ext cx="217488" cy="2174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39" name="Line 1276"/>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40" name="Line 1277"/>
          <p:cNvSpPr>
            <a:spLocks noChangeShapeType="1"/>
          </p:cNvSpPr>
          <p:nvPr/>
        </p:nvSpPr>
        <p:spPr bwMode="auto">
          <a:xfrm flipV="1">
            <a:off x="6911977" y="4681538"/>
            <a:ext cx="112713"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41" name="Freeform 1278"/>
          <p:cNvSpPr>
            <a:spLocks/>
          </p:cNvSpPr>
          <p:nvPr/>
        </p:nvSpPr>
        <p:spPr bwMode="auto">
          <a:xfrm>
            <a:off x="6376990" y="4464072"/>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42" name="Freeform 1279"/>
          <p:cNvSpPr>
            <a:spLocks/>
          </p:cNvSpPr>
          <p:nvPr/>
        </p:nvSpPr>
        <p:spPr bwMode="auto">
          <a:xfrm>
            <a:off x="6478600" y="4464072"/>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43" name="Freeform 1280"/>
          <p:cNvSpPr>
            <a:spLocks/>
          </p:cNvSpPr>
          <p:nvPr/>
        </p:nvSpPr>
        <p:spPr bwMode="auto">
          <a:xfrm>
            <a:off x="5827725"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44" name="Freeform 1281"/>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45" name="Line 1282"/>
          <p:cNvSpPr>
            <a:spLocks noChangeShapeType="1"/>
          </p:cNvSpPr>
          <p:nvPr/>
        </p:nvSpPr>
        <p:spPr bwMode="auto">
          <a:xfrm flipH="1" flipV="1">
            <a:off x="6478600" y="4464072"/>
            <a:ext cx="217487"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46" name="Line 1283"/>
          <p:cNvSpPr>
            <a:spLocks noChangeShapeType="1"/>
          </p:cNvSpPr>
          <p:nvPr/>
        </p:nvSpPr>
        <p:spPr bwMode="auto">
          <a:xfrm flipV="1">
            <a:off x="6376994" y="4464072"/>
            <a:ext cx="101600"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47" name="Line 1284"/>
          <p:cNvSpPr>
            <a:spLocks noChangeShapeType="1"/>
          </p:cNvSpPr>
          <p:nvPr/>
        </p:nvSpPr>
        <p:spPr bwMode="auto">
          <a:xfrm flipH="1" flipV="1">
            <a:off x="5600712" y="4968897"/>
            <a:ext cx="227013"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48" name="Line 1285"/>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49" name="Line 1286"/>
          <p:cNvSpPr>
            <a:spLocks noChangeShapeType="1"/>
          </p:cNvSpPr>
          <p:nvPr/>
        </p:nvSpPr>
        <p:spPr bwMode="auto">
          <a:xfrm flipV="1">
            <a:off x="5827715" y="4416447"/>
            <a:ext cx="103187"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50" name="Freeform 1287"/>
          <p:cNvSpPr>
            <a:spLocks/>
          </p:cNvSpPr>
          <p:nvPr/>
        </p:nvSpPr>
        <p:spPr bwMode="auto">
          <a:xfrm>
            <a:off x="7139000"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51" name="Freeform 1288"/>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52" name="Line 1289"/>
          <p:cNvSpPr>
            <a:spLocks noChangeShapeType="1"/>
          </p:cNvSpPr>
          <p:nvPr/>
        </p:nvSpPr>
        <p:spPr bwMode="auto">
          <a:xfrm flipH="1">
            <a:off x="7138990" y="4835525"/>
            <a:ext cx="103187"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53" name="Freeform 1290"/>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54" name="Freeform 1291"/>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55" name="Line 1292"/>
          <p:cNvSpPr>
            <a:spLocks noChangeShapeType="1"/>
          </p:cNvSpPr>
          <p:nvPr/>
        </p:nvSpPr>
        <p:spPr bwMode="auto">
          <a:xfrm flipH="1" flipV="1">
            <a:off x="6696075" y="4645047"/>
            <a:ext cx="215900" cy="360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56" name="Line 1293"/>
          <p:cNvSpPr>
            <a:spLocks noChangeShapeType="1"/>
          </p:cNvSpPr>
          <p:nvPr/>
        </p:nvSpPr>
        <p:spPr bwMode="auto">
          <a:xfrm flipV="1">
            <a:off x="6591307" y="4645025"/>
            <a:ext cx="104775" cy="393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57" name="Freeform 1294"/>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58" name="Freeform 1295"/>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59" name="Freeform 1296"/>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60" name="Freeform 1297"/>
          <p:cNvSpPr>
            <a:spLocks/>
          </p:cNvSpPr>
          <p:nvPr/>
        </p:nvSpPr>
        <p:spPr bwMode="auto">
          <a:xfrm>
            <a:off x="6911987"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61" name="Line 1298"/>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62" name="Line 1299"/>
          <p:cNvSpPr>
            <a:spLocks noChangeShapeType="1"/>
          </p:cNvSpPr>
          <p:nvPr/>
        </p:nvSpPr>
        <p:spPr bwMode="auto">
          <a:xfrm flipV="1">
            <a:off x="6045206" y="4511675"/>
            <a:ext cx="101600" cy="527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63" name="Line 1300"/>
          <p:cNvSpPr>
            <a:spLocks noChangeShapeType="1"/>
          </p:cNvSpPr>
          <p:nvPr/>
        </p:nvSpPr>
        <p:spPr bwMode="auto">
          <a:xfrm flipH="1" flipV="1">
            <a:off x="6911987" y="5005410"/>
            <a:ext cx="227013"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64" name="Line 1301"/>
          <p:cNvSpPr>
            <a:spLocks noChangeShapeType="1"/>
          </p:cNvSpPr>
          <p:nvPr/>
        </p:nvSpPr>
        <p:spPr bwMode="auto">
          <a:xfrm flipV="1">
            <a:off x="6808797" y="5005410"/>
            <a:ext cx="1031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65" name="Line 1302"/>
          <p:cNvSpPr>
            <a:spLocks noChangeShapeType="1"/>
          </p:cNvSpPr>
          <p:nvPr/>
        </p:nvSpPr>
        <p:spPr bwMode="auto">
          <a:xfrm flipH="1" flipV="1">
            <a:off x="5827725" y="5005410"/>
            <a:ext cx="217487"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66" name="Line 1303"/>
          <p:cNvSpPr>
            <a:spLocks noChangeShapeType="1"/>
          </p:cNvSpPr>
          <p:nvPr/>
        </p:nvSpPr>
        <p:spPr bwMode="auto">
          <a:xfrm flipV="1">
            <a:off x="7356475" y="5005410"/>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67" name="Freeform 1304"/>
          <p:cNvSpPr>
            <a:spLocks/>
          </p:cNvSpPr>
          <p:nvPr/>
        </p:nvSpPr>
        <p:spPr bwMode="auto">
          <a:xfrm>
            <a:off x="6261100" y="4645047"/>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68" name="Freeform 1305"/>
          <p:cNvSpPr>
            <a:spLocks/>
          </p:cNvSpPr>
          <p:nvPr/>
        </p:nvSpPr>
        <p:spPr bwMode="auto">
          <a:xfrm>
            <a:off x="6376990" y="4645047"/>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69" name="Line 1306"/>
          <p:cNvSpPr>
            <a:spLocks noChangeShapeType="1"/>
          </p:cNvSpPr>
          <p:nvPr/>
        </p:nvSpPr>
        <p:spPr bwMode="auto">
          <a:xfrm flipH="1" flipV="1">
            <a:off x="6376990" y="4645025"/>
            <a:ext cx="214312" cy="393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70" name="Line 1307"/>
          <p:cNvSpPr>
            <a:spLocks noChangeShapeType="1"/>
          </p:cNvSpPr>
          <p:nvPr/>
        </p:nvSpPr>
        <p:spPr bwMode="auto">
          <a:xfrm flipV="1">
            <a:off x="6261107" y="4645025"/>
            <a:ext cx="115888" cy="4206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71" name="Freeform 1308"/>
          <p:cNvSpPr>
            <a:spLocks/>
          </p:cNvSpPr>
          <p:nvPr/>
        </p:nvSpPr>
        <p:spPr bwMode="auto">
          <a:xfrm>
            <a:off x="7024693"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72" name="Freeform 1309"/>
          <p:cNvSpPr>
            <a:spLocks/>
          </p:cNvSpPr>
          <p:nvPr/>
        </p:nvSpPr>
        <p:spPr bwMode="auto">
          <a:xfrm>
            <a:off x="7139000" y="5038747"/>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73" name="Freeform 1310"/>
          <p:cNvSpPr>
            <a:spLocks/>
          </p:cNvSpPr>
          <p:nvPr/>
        </p:nvSpPr>
        <p:spPr bwMode="auto">
          <a:xfrm>
            <a:off x="6478600"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74" name="Freeform 1311"/>
          <p:cNvSpPr>
            <a:spLocks/>
          </p:cNvSpPr>
          <p:nvPr/>
        </p:nvSpPr>
        <p:spPr bwMode="auto">
          <a:xfrm>
            <a:off x="6591300" y="5038747"/>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75" name="Line 1312"/>
          <p:cNvSpPr>
            <a:spLocks noChangeShapeType="1"/>
          </p:cNvSpPr>
          <p:nvPr/>
        </p:nvSpPr>
        <p:spPr bwMode="auto">
          <a:xfrm flipH="1" flipV="1">
            <a:off x="7139000" y="5038725"/>
            <a:ext cx="21748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76" name="Line 1313"/>
          <p:cNvSpPr>
            <a:spLocks noChangeShapeType="1"/>
          </p:cNvSpPr>
          <p:nvPr/>
        </p:nvSpPr>
        <p:spPr bwMode="auto">
          <a:xfrm flipH="1">
            <a:off x="7024692" y="5038747"/>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77" name="Line 1314"/>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78" name="Line 1315"/>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79" name="Line 1316"/>
          <p:cNvSpPr>
            <a:spLocks noChangeShapeType="1"/>
          </p:cNvSpPr>
          <p:nvPr/>
        </p:nvSpPr>
        <p:spPr bwMode="auto">
          <a:xfrm flipV="1">
            <a:off x="6478588" y="5038747"/>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80" name="Freeform 1317"/>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81" name="Freeform 1318"/>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0982" name="Line 1319"/>
          <p:cNvSpPr>
            <a:spLocks noChangeShapeType="1"/>
          </p:cNvSpPr>
          <p:nvPr/>
        </p:nvSpPr>
        <p:spPr bwMode="auto">
          <a:xfrm flipH="1" flipV="1">
            <a:off x="6808788" y="5065735"/>
            <a:ext cx="215900"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83" name="Line 1320"/>
          <p:cNvSpPr>
            <a:spLocks noChangeShapeType="1"/>
          </p:cNvSpPr>
          <p:nvPr/>
        </p:nvSpPr>
        <p:spPr bwMode="auto">
          <a:xfrm flipV="1">
            <a:off x="7242180" y="5065735"/>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84" name="Line 1321"/>
          <p:cNvSpPr>
            <a:spLocks noChangeShapeType="1"/>
          </p:cNvSpPr>
          <p:nvPr/>
        </p:nvSpPr>
        <p:spPr bwMode="auto">
          <a:xfrm flipV="1">
            <a:off x="6696082" y="5065735"/>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85" name="Line 1322"/>
          <p:cNvSpPr>
            <a:spLocks noChangeShapeType="1"/>
          </p:cNvSpPr>
          <p:nvPr/>
        </p:nvSpPr>
        <p:spPr bwMode="auto">
          <a:xfrm flipH="1" flipV="1">
            <a:off x="6261100" y="5065735"/>
            <a:ext cx="217488"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86" name="Line 1323"/>
          <p:cNvSpPr>
            <a:spLocks noChangeShapeType="1"/>
          </p:cNvSpPr>
          <p:nvPr/>
        </p:nvSpPr>
        <p:spPr bwMode="auto">
          <a:xfrm flipH="1" flipV="1">
            <a:off x="7024693" y="5099050"/>
            <a:ext cx="21748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87" name="Line 1324"/>
          <p:cNvSpPr>
            <a:spLocks noChangeShapeType="1"/>
          </p:cNvSpPr>
          <p:nvPr/>
        </p:nvSpPr>
        <p:spPr bwMode="auto">
          <a:xfrm flipH="1">
            <a:off x="6911977" y="5099072"/>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88" name="Line 1325"/>
          <p:cNvSpPr>
            <a:spLocks noChangeShapeType="1"/>
          </p:cNvSpPr>
          <p:nvPr/>
        </p:nvSpPr>
        <p:spPr bwMode="auto">
          <a:xfrm flipH="1" flipV="1">
            <a:off x="6478600" y="5099050"/>
            <a:ext cx="21748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89" name="Line 1326"/>
          <p:cNvSpPr>
            <a:spLocks noChangeShapeType="1"/>
          </p:cNvSpPr>
          <p:nvPr/>
        </p:nvSpPr>
        <p:spPr bwMode="auto">
          <a:xfrm flipH="1" flipV="1">
            <a:off x="6696075" y="5126060"/>
            <a:ext cx="215900"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90" name="Line 1327"/>
          <p:cNvSpPr>
            <a:spLocks noChangeShapeType="1"/>
          </p:cNvSpPr>
          <p:nvPr/>
        </p:nvSpPr>
        <p:spPr bwMode="auto">
          <a:xfrm>
            <a:off x="5986466" y="2584450"/>
            <a:ext cx="558800" cy="298450"/>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91" name="Line 1328"/>
          <p:cNvSpPr>
            <a:spLocks noChangeShapeType="1"/>
          </p:cNvSpPr>
          <p:nvPr/>
        </p:nvSpPr>
        <p:spPr bwMode="auto">
          <a:xfrm flipV="1">
            <a:off x="6216650" y="2882900"/>
            <a:ext cx="317500" cy="25400"/>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92" name="Line 1330"/>
          <p:cNvSpPr>
            <a:spLocks noChangeShapeType="1"/>
          </p:cNvSpPr>
          <p:nvPr/>
        </p:nvSpPr>
        <p:spPr bwMode="auto">
          <a:xfrm>
            <a:off x="6504000" y="2882922"/>
            <a:ext cx="96837" cy="130175"/>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93" name="Line 1331"/>
          <p:cNvSpPr>
            <a:spLocks noChangeShapeType="1"/>
          </p:cNvSpPr>
          <p:nvPr/>
        </p:nvSpPr>
        <p:spPr bwMode="auto">
          <a:xfrm flipV="1">
            <a:off x="5635637" y="2005013"/>
            <a:ext cx="176213" cy="61912"/>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94" name="Line 1332"/>
          <p:cNvSpPr>
            <a:spLocks noChangeShapeType="1"/>
          </p:cNvSpPr>
          <p:nvPr/>
        </p:nvSpPr>
        <p:spPr bwMode="auto">
          <a:xfrm flipV="1">
            <a:off x="5580075" y="2579688"/>
            <a:ext cx="414337" cy="1143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95" name="Line 1334"/>
          <p:cNvSpPr>
            <a:spLocks noChangeShapeType="1"/>
          </p:cNvSpPr>
          <p:nvPr/>
        </p:nvSpPr>
        <p:spPr bwMode="auto">
          <a:xfrm flipH="1" flipV="1">
            <a:off x="5764213" y="2636838"/>
            <a:ext cx="444500" cy="2794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96" name="Line 1336"/>
          <p:cNvSpPr>
            <a:spLocks noChangeShapeType="1"/>
          </p:cNvSpPr>
          <p:nvPr/>
        </p:nvSpPr>
        <p:spPr bwMode="auto">
          <a:xfrm flipH="1" flipV="1">
            <a:off x="5675313" y="2052638"/>
            <a:ext cx="95250" cy="5842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97" name="Line 1338"/>
          <p:cNvSpPr>
            <a:spLocks noChangeShapeType="1"/>
          </p:cNvSpPr>
          <p:nvPr/>
        </p:nvSpPr>
        <p:spPr bwMode="auto">
          <a:xfrm flipH="1" flipV="1">
            <a:off x="5605465" y="1709738"/>
            <a:ext cx="69850" cy="33655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0999" name="Line 1342"/>
          <p:cNvSpPr>
            <a:spLocks noChangeShapeType="1"/>
          </p:cNvSpPr>
          <p:nvPr/>
        </p:nvSpPr>
        <p:spPr bwMode="auto">
          <a:xfrm flipV="1">
            <a:off x="5548313" y="1930400"/>
            <a:ext cx="38100" cy="635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001" name="Rectangle 2"/>
          <p:cNvSpPr>
            <a:spLocks noGrp="1" noChangeArrowheads="1"/>
          </p:cNvSpPr>
          <p:nvPr>
            <p:ph type="title"/>
          </p:nvPr>
        </p:nvSpPr>
        <p:spPr>
          <a:xfrm>
            <a:off x="728235" y="131179"/>
            <a:ext cx="8719936" cy="409134"/>
          </a:xfrm>
        </p:spPr>
        <p:txBody>
          <a:bodyPr>
            <a:normAutofit fontScale="90000"/>
          </a:bodyPr>
          <a:lstStyle/>
          <a:p>
            <a:r>
              <a:rPr lang="en-US" sz="2400"/>
              <a:t>Where is the best Place to be?</a:t>
            </a:r>
          </a:p>
        </p:txBody>
      </p:sp>
      <p:sp>
        <p:nvSpPr>
          <p:cNvPr id="101002" name="Rectangle 3"/>
          <p:cNvSpPr>
            <a:spLocks noChangeArrowheads="1"/>
          </p:cNvSpPr>
          <p:nvPr/>
        </p:nvSpPr>
        <p:spPr bwMode="auto">
          <a:xfrm>
            <a:off x="8305800" y="4770439"/>
            <a:ext cx="0"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eaLnBrk="0" hangingPunct="0"/>
            <a:endParaRPr lang="en-GB" sz="2400">
              <a:latin typeface="Times New Roman" charset="0"/>
            </a:endParaRPr>
          </a:p>
        </p:txBody>
      </p:sp>
      <p:sp>
        <p:nvSpPr>
          <p:cNvPr id="101003" name="Text Box 4"/>
          <p:cNvSpPr txBox="1">
            <a:spLocks noChangeArrowheads="1"/>
          </p:cNvSpPr>
          <p:nvPr/>
        </p:nvSpPr>
        <p:spPr bwMode="auto">
          <a:xfrm rot="-5400000">
            <a:off x="2109113" y="1876901"/>
            <a:ext cx="1752728"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a:t>System</a:t>
            </a:r>
          </a:p>
          <a:p>
            <a:pPr eaLnBrk="1" hangingPunct="1"/>
            <a:r>
              <a:rPr lang="en-GB" sz="2000" b="1"/>
              <a:t>Performance</a:t>
            </a:r>
          </a:p>
        </p:txBody>
      </p:sp>
      <p:sp>
        <p:nvSpPr>
          <p:cNvPr id="101004" name="Text Box 5"/>
          <p:cNvSpPr txBox="1">
            <a:spLocks noChangeArrowheads="1"/>
          </p:cNvSpPr>
          <p:nvPr/>
        </p:nvSpPr>
        <p:spPr bwMode="auto">
          <a:xfrm rot="-1658466">
            <a:off x="8153211" y="4897508"/>
            <a:ext cx="1776815"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a:t>Design </a:t>
            </a:r>
          </a:p>
          <a:p>
            <a:pPr eaLnBrk="1" hangingPunct="1"/>
            <a:r>
              <a:rPr lang="en-GB" sz="2000" b="1"/>
              <a:t>Parameter X</a:t>
            </a:r>
            <a:r>
              <a:rPr lang="en-GB" sz="2000" b="1" baseline="-25000"/>
              <a:t>2</a:t>
            </a:r>
            <a:endParaRPr lang="en-GB" sz="2000" b="1"/>
          </a:p>
        </p:txBody>
      </p:sp>
      <p:sp>
        <p:nvSpPr>
          <p:cNvPr id="101005" name="Text Box 6"/>
          <p:cNvSpPr txBox="1">
            <a:spLocks noChangeArrowheads="1"/>
          </p:cNvSpPr>
          <p:nvPr/>
        </p:nvSpPr>
        <p:spPr bwMode="auto">
          <a:xfrm rot="404540">
            <a:off x="4560697" y="5435670"/>
            <a:ext cx="1776815"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a:t>Design </a:t>
            </a:r>
          </a:p>
          <a:p>
            <a:pPr eaLnBrk="1" hangingPunct="1"/>
            <a:r>
              <a:rPr lang="en-GB" sz="2000" b="1"/>
              <a:t>Parameter X</a:t>
            </a:r>
            <a:r>
              <a:rPr lang="en-GB" sz="2000" b="1" baseline="-25000"/>
              <a:t>1</a:t>
            </a:r>
            <a:endParaRPr lang="en-GB" sz="2000" b="1"/>
          </a:p>
        </p:txBody>
      </p:sp>
      <p:sp>
        <p:nvSpPr>
          <p:cNvPr id="101006" name="Line 1346"/>
          <p:cNvSpPr>
            <a:spLocks noChangeShapeType="1"/>
          </p:cNvSpPr>
          <p:nvPr/>
        </p:nvSpPr>
        <p:spPr bwMode="auto">
          <a:xfrm>
            <a:off x="3409956" y="4991100"/>
            <a:ext cx="4076700" cy="59055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007" name="Line 1347"/>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008" name="Line 1348"/>
          <p:cNvSpPr>
            <a:spLocks noChangeShapeType="1"/>
          </p:cNvSpPr>
          <p:nvPr/>
        </p:nvSpPr>
        <p:spPr bwMode="auto">
          <a:xfrm flipV="1">
            <a:off x="3409950" y="1666875"/>
            <a:ext cx="0" cy="3314700"/>
          </a:xfrm>
          <a:prstGeom prst="line">
            <a:avLst/>
          </a:prstGeom>
          <a:noFill/>
          <a:ln w="9525">
            <a:solidFill>
              <a:schemeClr val="tx1"/>
            </a:solidFill>
            <a:round/>
            <a:headEnd type="none"/>
            <a:tailEnd type="triangle" w="lg" len="lg"/>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009" name="Freeform 1345"/>
          <p:cNvSpPr>
            <a:spLocks/>
          </p:cNvSpPr>
          <p:nvPr/>
        </p:nvSpPr>
        <p:spPr bwMode="auto">
          <a:xfrm>
            <a:off x="3695703" y="281305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a:p>
        </p:txBody>
      </p:sp>
      <p:sp>
        <p:nvSpPr>
          <p:cNvPr id="101010" name="AutoShape 1349"/>
          <p:cNvSpPr>
            <a:spLocks noChangeArrowheads="1"/>
          </p:cNvSpPr>
          <p:nvPr/>
        </p:nvSpPr>
        <p:spPr bwMode="auto">
          <a:xfrm>
            <a:off x="1590675" y="4257675"/>
            <a:ext cx="1652588" cy="1003300"/>
          </a:xfrm>
          <a:prstGeom prst="wedgeRoundRectCallout">
            <a:avLst>
              <a:gd name="adj1" fmla="val 95051"/>
              <a:gd name="adj2" fmla="val -112815"/>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r>
              <a:rPr lang="en-GB" sz="1600">
                <a:solidFill>
                  <a:schemeClr val="tx1"/>
                </a:solidFill>
              </a:rPr>
              <a:t>Required</a:t>
            </a:r>
          </a:p>
          <a:p>
            <a:pPr algn="ctr"/>
            <a:r>
              <a:rPr lang="en-GB" sz="1600">
                <a:solidFill>
                  <a:schemeClr val="tx1"/>
                </a:solidFill>
              </a:rPr>
              <a:t>Customer</a:t>
            </a:r>
          </a:p>
          <a:p>
            <a:pPr algn="ctr"/>
            <a:r>
              <a:rPr lang="en-GB" sz="1600">
                <a:solidFill>
                  <a:schemeClr val="tx1"/>
                </a:solidFill>
              </a:rPr>
              <a:t>Performanc</a:t>
            </a:r>
            <a:r>
              <a:rPr lang="en-GB" sz="1800">
                <a:solidFill>
                  <a:schemeClr val="tx1"/>
                </a:solidFill>
              </a:rPr>
              <a:t>e</a:t>
            </a:r>
          </a:p>
        </p:txBody>
      </p:sp>
    </p:spTree>
    <p:extLst>
      <p:ext uri="{BB962C8B-B14F-4D97-AF65-F5344CB8AC3E}">
        <p14:creationId xmlns:p14="http://schemas.microsoft.com/office/powerpoint/2010/main" val="1130255684"/>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Line 2"/>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379" name="Line 3"/>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380" name="Line 4"/>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381" name="Line 5"/>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382" name="Line 6"/>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383" name="Line 7"/>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384" name="Freeform 8"/>
          <p:cNvSpPr>
            <a:spLocks/>
          </p:cNvSpPr>
          <p:nvPr/>
        </p:nvSpPr>
        <p:spPr bwMode="auto">
          <a:xfrm>
            <a:off x="5499102"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385" name="Freeform 9"/>
          <p:cNvSpPr>
            <a:spLocks/>
          </p:cNvSpPr>
          <p:nvPr/>
        </p:nvSpPr>
        <p:spPr bwMode="auto">
          <a:xfrm>
            <a:off x="5600712"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386" name="Line 10"/>
          <p:cNvSpPr>
            <a:spLocks noChangeShapeType="1"/>
          </p:cNvSpPr>
          <p:nvPr/>
        </p:nvSpPr>
        <p:spPr bwMode="auto">
          <a:xfrm>
            <a:off x="5600712" y="3876685"/>
            <a:ext cx="227013" cy="22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387" name="Line 11"/>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388" name="Freeform 12"/>
          <p:cNvSpPr>
            <a:spLocks/>
          </p:cNvSpPr>
          <p:nvPr/>
        </p:nvSpPr>
        <p:spPr bwMode="auto">
          <a:xfrm>
            <a:off x="5713425"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389" name="Freeform 13"/>
          <p:cNvSpPr>
            <a:spLocks/>
          </p:cNvSpPr>
          <p:nvPr/>
        </p:nvSpPr>
        <p:spPr bwMode="auto">
          <a:xfrm>
            <a:off x="5827725"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390" name="Line 14"/>
          <p:cNvSpPr>
            <a:spLocks noChangeShapeType="1"/>
          </p:cNvSpPr>
          <p:nvPr/>
        </p:nvSpPr>
        <p:spPr bwMode="auto">
          <a:xfrm flipH="1" flipV="1">
            <a:off x="5827725" y="3898902"/>
            <a:ext cx="2063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391" name="Line 15"/>
          <p:cNvSpPr>
            <a:spLocks noChangeShapeType="1"/>
          </p:cNvSpPr>
          <p:nvPr/>
        </p:nvSpPr>
        <p:spPr bwMode="auto">
          <a:xfrm flipV="1">
            <a:off x="5726114" y="3898902"/>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392" name="Freeform 16"/>
          <p:cNvSpPr>
            <a:spLocks/>
          </p:cNvSpPr>
          <p:nvPr/>
        </p:nvSpPr>
        <p:spPr bwMode="auto">
          <a:xfrm>
            <a:off x="5384800" y="39354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393" name="Freeform 17"/>
          <p:cNvSpPr>
            <a:spLocks/>
          </p:cNvSpPr>
          <p:nvPr/>
        </p:nvSpPr>
        <p:spPr bwMode="auto">
          <a:xfrm>
            <a:off x="5499102" y="39354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394" name="Line 18"/>
          <p:cNvSpPr>
            <a:spLocks noChangeShapeType="1"/>
          </p:cNvSpPr>
          <p:nvPr/>
        </p:nvSpPr>
        <p:spPr bwMode="auto">
          <a:xfrm flipH="1">
            <a:off x="6034088" y="3935417"/>
            <a:ext cx="11112"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395" name="Freeform 19"/>
          <p:cNvSpPr>
            <a:spLocks/>
          </p:cNvSpPr>
          <p:nvPr/>
        </p:nvSpPr>
        <p:spPr bwMode="auto">
          <a:xfrm>
            <a:off x="6045200" y="3359152"/>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396" name="Line 20"/>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397" name="Line 21"/>
          <p:cNvSpPr>
            <a:spLocks noChangeShapeType="1"/>
          </p:cNvSpPr>
          <p:nvPr/>
        </p:nvSpPr>
        <p:spPr bwMode="auto">
          <a:xfrm flipV="1">
            <a:off x="6045200" y="3708405"/>
            <a:ext cx="215900"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398" name="Line 22"/>
          <p:cNvSpPr>
            <a:spLocks noChangeShapeType="1"/>
          </p:cNvSpPr>
          <p:nvPr/>
        </p:nvSpPr>
        <p:spPr bwMode="auto">
          <a:xfrm flipV="1">
            <a:off x="5384800" y="3935416"/>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399" name="Line 23"/>
          <p:cNvSpPr>
            <a:spLocks noChangeShapeType="1"/>
          </p:cNvSpPr>
          <p:nvPr/>
        </p:nvSpPr>
        <p:spPr bwMode="auto">
          <a:xfrm flipV="1">
            <a:off x="5930904" y="3935416"/>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00" name="Freeform 24"/>
          <p:cNvSpPr>
            <a:spLocks/>
          </p:cNvSpPr>
          <p:nvPr/>
        </p:nvSpPr>
        <p:spPr bwMode="auto">
          <a:xfrm>
            <a:off x="5600712"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01" name="Line 25"/>
          <p:cNvSpPr>
            <a:spLocks noChangeShapeType="1"/>
          </p:cNvSpPr>
          <p:nvPr/>
        </p:nvSpPr>
        <p:spPr bwMode="auto">
          <a:xfrm flipH="1">
            <a:off x="5703900" y="3959229"/>
            <a:ext cx="952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02" name="Freeform 26"/>
          <p:cNvSpPr>
            <a:spLocks/>
          </p:cNvSpPr>
          <p:nvPr/>
        </p:nvSpPr>
        <p:spPr bwMode="auto">
          <a:xfrm>
            <a:off x="5713425"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03" name="Line 27"/>
          <p:cNvSpPr>
            <a:spLocks noChangeShapeType="1"/>
          </p:cNvSpPr>
          <p:nvPr/>
        </p:nvSpPr>
        <p:spPr bwMode="auto">
          <a:xfrm>
            <a:off x="5713413" y="3959229"/>
            <a:ext cx="127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04" name="Line 28"/>
          <p:cNvSpPr>
            <a:spLocks noChangeShapeType="1"/>
          </p:cNvSpPr>
          <p:nvPr/>
        </p:nvSpPr>
        <p:spPr bwMode="auto">
          <a:xfrm flipH="1" flipV="1">
            <a:off x="5713425" y="3959227"/>
            <a:ext cx="217487"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05" name="Line 29"/>
          <p:cNvSpPr>
            <a:spLocks noChangeShapeType="1"/>
          </p:cNvSpPr>
          <p:nvPr/>
        </p:nvSpPr>
        <p:spPr bwMode="auto">
          <a:xfrm flipV="1">
            <a:off x="5600702" y="3959234"/>
            <a:ext cx="112713"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06" name="Freeform 30"/>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07" name="Freeform 31"/>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08" name="Line 32"/>
          <p:cNvSpPr>
            <a:spLocks noChangeShapeType="1"/>
          </p:cNvSpPr>
          <p:nvPr/>
        </p:nvSpPr>
        <p:spPr bwMode="auto">
          <a:xfrm>
            <a:off x="6261100" y="3708407"/>
            <a:ext cx="217488"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09" name="Freeform 33"/>
          <p:cNvSpPr>
            <a:spLocks/>
          </p:cNvSpPr>
          <p:nvPr/>
        </p:nvSpPr>
        <p:spPr bwMode="auto">
          <a:xfrm>
            <a:off x="5280037" y="3995747"/>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10" name="Freeform 34"/>
          <p:cNvSpPr>
            <a:spLocks/>
          </p:cNvSpPr>
          <p:nvPr/>
        </p:nvSpPr>
        <p:spPr bwMode="auto">
          <a:xfrm>
            <a:off x="5384800" y="39957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11" name="Freeform 35"/>
          <p:cNvSpPr>
            <a:spLocks/>
          </p:cNvSpPr>
          <p:nvPr/>
        </p:nvSpPr>
        <p:spPr bwMode="auto">
          <a:xfrm>
            <a:off x="5827725" y="2951172"/>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12" name="Line 36"/>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13" name="Line 37"/>
          <p:cNvSpPr>
            <a:spLocks noChangeShapeType="1"/>
          </p:cNvSpPr>
          <p:nvPr/>
        </p:nvSpPr>
        <p:spPr bwMode="auto">
          <a:xfrm flipV="1">
            <a:off x="5280031" y="3995741"/>
            <a:ext cx="10477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14" name="Line 38"/>
          <p:cNvSpPr>
            <a:spLocks noChangeShapeType="1"/>
          </p:cNvSpPr>
          <p:nvPr/>
        </p:nvSpPr>
        <p:spPr bwMode="auto">
          <a:xfrm>
            <a:off x="5827715" y="3335338"/>
            <a:ext cx="103187" cy="660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15" name="Freeform 39"/>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16" name="Freeform 40"/>
          <p:cNvSpPr>
            <a:spLocks/>
          </p:cNvSpPr>
          <p:nvPr/>
        </p:nvSpPr>
        <p:spPr bwMode="auto">
          <a:xfrm>
            <a:off x="6478600"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17" name="Line 41"/>
          <p:cNvSpPr>
            <a:spLocks noChangeShapeType="1"/>
          </p:cNvSpPr>
          <p:nvPr/>
        </p:nvSpPr>
        <p:spPr bwMode="auto">
          <a:xfrm>
            <a:off x="6478600" y="3719513"/>
            <a:ext cx="217487"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18" name="Line 42"/>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19" name="Freeform 43"/>
          <p:cNvSpPr>
            <a:spLocks/>
          </p:cNvSpPr>
          <p:nvPr/>
        </p:nvSpPr>
        <p:spPr bwMode="auto">
          <a:xfrm>
            <a:off x="5499102"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20" name="Line 44"/>
          <p:cNvSpPr>
            <a:spLocks noChangeShapeType="1"/>
          </p:cNvSpPr>
          <p:nvPr/>
        </p:nvSpPr>
        <p:spPr bwMode="auto">
          <a:xfrm>
            <a:off x="5600700" y="4032257"/>
            <a:ext cx="158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21" name="Freeform 45"/>
          <p:cNvSpPr>
            <a:spLocks/>
          </p:cNvSpPr>
          <p:nvPr/>
        </p:nvSpPr>
        <p:spPr bwMode="auto">
          <a:xfrm>
            <a:off x="5600712" y="2963865"/>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22" name="Line 46"/>
          <p:cNvSpPr>
            <a:spLocks noChangeShapeType="1"/>
          </p:cNvSpPr>
          <p:nvPr/>
        </p:nvSpPr>
        <p:spPr bwMode="auto">
          <a:xfrm flipV="1">
            <a:off x="5499100" y="4032255"/>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23" name="Line 47"/>
          <p:cNvSpPr>
            <a:spLocks noChangeShapeType="1"/>
          </p:cNvSpPr>
          <p:nvPr/>
        </p:nvSpPr>
        <p:spPr bwMode="auto">
          <a:xfrm flipH="1">
            <a:off x="5600712" y="3335338"/>
            <a:ext cx="227013" cy="6969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24" name="Freeform 48"/>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25" name="Freeform 49"/>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26" name="Line 50"/>
          <p:cNvSpPr>
            <a:spLocks noChangeShapeType="1"/>
          </p:cNvSpPr>
          <p:nvPr/>
        </p:nvSpPr>
        <p:spPr bwMode="auto">
          <a:xfrm flipV="1">
            <a:off x="6696075" y="3671896"/>
            <a:ext cx="2159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27" name="Line 51"/>
          <p:cNvSpPr>
            <a:spLocks noChangeShapeType="1"/>
          </p:cNvSpPr>
          <p:nvPr/>
        </p:nvSpPr>
        <p:spPr bwMode="auto">
          <a:xfrm>
            <a:off x="6591307" y="3478213"/>
            <a:ext cx="104775" cy="2540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28" name="Freeform 52"/>
          <p:cNvSpPr>
            <a:spLocks/>
          </p:cNvSpPr>
          <p:nvPr/>
        </p:nvSpPr>
        <p:spPr bwMode="auto">
          <a:xfrm>
            <a:off x="5167325" y="4056072"/>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29" name="Freeform 53"/>
          <p:cNvSpPr>
            <a:spLocks/>
          </p:cNvSpPr>
          <p:nvPr/>
        </p:nvSpPr>
        <p:spPr bwMode="auto">
          <a:xfrm>
            <a:off x="5280037" y="4056072"/>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30" name="Line 54"/>
          <p:cNvSpPr>
            <a:spLocks noChangeShapeType="1"/>
          </p:cNvSpPr>
          <p:nvPr/>
        </p:nvSpPr>
        <p:spPr bwMode="auto">
          <a:xfrm flipH="1" flipV="1">
            <a:off x="5280037" y="4056063"/>
            <a:ext cx="2063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31" name="Line 55"/>
          <p:cNvSpPr>
            <a:spLocks noChangeShapeType="1"/>
          </p:cNvSpPr>
          <p:nvPr/>
        </p:nvSpPr>
        <p:spPr bwMode="auto">
          <a:xfrm flipV="1">
            <a:off x="5178425" y="4056067"/>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32" name="Freeform 56"/>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33" name="Freeform 57"/>
          <p:cNvSpPr>
            <a:spLocks/>
          </p:cNvSpPr>
          <p:nvPr/>
        </p:nvSpPr>
        <p:spPr bwMode="auto">
          <a:xfrm>
            <a:off x="6146800" y="2927372"/>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34" name="Line 58"/>
          <p:cNvSpPr>
            <a:spLocks noChangeShapeType="1"/>
          </p:cNvSpPr>
          <p:nvPr/>
        </p:nvSpPr>
        <p:spPr bwMode="auto">
          <a:xfrm flipH="1" flipV="1">
            <a:off x="6146800" y="3359172"/>
            <a:ext cx="217488" cy="492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35" name="Freeform 59"/>
          <p:cNvSpPr>
            <a:spLocks/>
          </p:cNvSpPr>
          <p:nvPr/>
        </p:nvSpPr>
        <p:spPr bwMode="auto">
          <a:xfrm>
            <a:off x="6808788" y="3478215"/>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36" name="Freeform 60"/>
          <p:cNvSpPr>
            <a:spLocks/>
          </p:cNvSpPr>
          <p:nvPr/>
        </p:nvSpPr>
        <p:spPr bwMode="auto">
          <a:xfrm>
            <a:off x="6911987"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37" name="Line 61"/>
          <p:cNvSpPr>
            <a:spLocks noChangeShapeType="1"/>
          </p:cNvSpPr>
          <p:nvPr/>
        </p:nvSpPr>
        <p:spPr bwMode="auto">
          <a:xfrm flipV="1">
            <a:off x="6911987" y="3659188"/>
            <a:ext cx="227013"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38" name="Line 62"/>
          <p:cNvSpPr>
            <a:spLocks noChangeShapeType="1"/>
          </p:cNvSpPr>
          <p:nvPr/>
        </p:nvSpPr>
        <p:spPr bwMode="auto">
          <a:xfrm>
            <a:off x="6808797" y="3478215"/>
            <a:ext cx="103187" cy="1936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39" name="Freeform 63"/>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40" name="Line 64"/>
          <p:cNvSpPr>
            <a:spLocks noChangeShapeType="1"/>
          </p:cNvSpPr>
          <p:nvPr/>
        </p:nvSpPr>
        <p:spPr bwMode="auto">
          <a:xfrm flipH="1">
            <a:off x="5486400" y="4092582"/>
            <a:ext cx="127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41" name="Freeform 65"/>
          <p:cNvSpPr>
            <a:spLocks/>
          </p:cNvSpPr>
          <p:nvPr/>
        </p:nvSpPr>
        <p:spPr bwMode="auto">
          <a:xfrm>
            <a:off x="5499102" y="2603522"/>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42" name="Line 66"/>
          <p:cNvSpPr>
            <a:spLocks noChangeShapeType="1"/>
          </p:cNvSpPr>
          <p:nvPr/>
        </p:nvSpPr>
        <p:spPr bwMode="auto">
          <a:xfrm flipV="1">
            <a:off x="5384800" y="4092581"/>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43" name="Freeform 67"/>
          <p:cNvSpPr>
            <a:spLocks/>
          </p:cNvSpPr>
          <p:nvPr/>
        </p:nvSpPr>
        <p:spPr bwMode="auto">
          <a:xfrm>
            <a:off x="6261100" y="2927372"/>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44" name="Freeform 68"/>
          <p:cNvSpPr>
            <a:spLocks/>
          </p:cNvSpPr>
          <p:nvPr/>
        </p:nvSpPr>
        <p:spPr bwMode="auto">
          <a:xfrm>
            <a:off x="6364288" y="3117872"/>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45" name="Line 69"/>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46" name="Freeform 70"/>
          <p:cNvSpPr>
            <a:spLocks/>
          </p:cNvSpPr>
          <p:nvPr/>
        </p:nvSpPr>
        <p:spPr bwMode="auto">
          <a:xfrm>
            <a:off x="7024693"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47" name="Freeform 71"/>
          <p:cNvSpPr>
            <a:spLocks/>
          </p:cNvSpPr>
          <p:nvPr/>
        </p:nvSpPr>
        <p:spPr bwMode="auto">
          <a:xfrm>
            <a:off x="7139000" y="3659192"/>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48" name="Freeform 72"/>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49" name="Freeform 73"/>
          <p:cNvSpPr>
            <a:spLocks/>
          </p:cNvSpPr>
          <p:nvPr/>
        </p:nvSpPr>
        <p:spPr bwMode="auto">
          <a:xfrm>
            <a:off x="5167325"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50" name="Line 74"/>
          <p:cNvSpPr>
            <a:spLocks noChangeShapeType="1"/>
          </p:cNvSpPr>
          <p:nvPr/>
        </p:nvSpPr>
        <p:spPr bwMode="auto">
          <a:xfrm>
            <a:off x="5167313" y="4116394"/>
            <a:ext cx="11112"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51" name="Line 75"/>
          <p:cNvSpPr>
            <a:spLocks noChangeShapeType="1"/>
          </p:cNvSpPr>
          <p:nvPr/>
        </p:nvSpPr>
        <p:spPr bwMode="auto">
          <a:xfrm flipH="1" flipV="1">
            <a:off x="7139000" y="3659192"/>
            <a:ext cx="204787" cy="841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52" name="Line 76"/>
          <p:cNvSpPr>
            <a:spLocks noChangeShapeType="1"/>
          </p:cNvSpPr>
          <p:nvPr/>
        </p:nvSpPr>
        <p:spPr bwMode="auto">
          <a:xfrm>
            <a:off x="7024692" y="3538538"/>
            <a:ext cx="114300"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53" name="Line 77"/>
          <p:cNvSpPr>
            <a:spLocks noChangeShapeType="1"/>
          </p:cNvSpPr>
          <p:nvPr/>
        </p:nvSpPr>
        <p:spPr bwMode="auto">
          <a:xfrm flipH="1" flipV="1">
            <a:off x="5167325" y="4116388"/>
            <a:ext cx="217487"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54" name="Line 78"/>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55" name="Freeform 79"/>
          <p:cNvSpPr>
            <a:spLocks/>
          </p:cNvSpPr>
          <p:nvPr/>
        </p:nvSpPr>
        <p:spPr bwMode="auto">
          <a:xfrm>
            <a:off x="6478600" y="3117872"/>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56" name="Freeform 80"/>
          <p:cNvSpPr>
            <a:spLocks/>
          </p:cNvSpPr>
          <p:nvPr/>
        </p:nvSpPr>
        <p:spPr bwMode="auto">
          <a:xfrm>
            <a:off x="6591300" y="3238522"/>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57" name="Line 81"/>
          <p:cNvSpPr>
            <a:spLocks noChangeShapeType="1"/>
          </p:cNvSpPr>
          <p:nvPr/>
        </p:nvSpPr>
        <p:spPr bwMode="auto">
          <a:xfrm flipH="1">
            <a:off x="6591300" y="3478218"/>
            <a:ext cx="21748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58" name="Line 82"/>
          <p:cNvSpPr>
            <a:spLocks noChangeShapeType="1"/>
          </p:cNvSpPr>
          <p:nvPr/>
        </p:nvSpPr>
        <p:spPr bwMode="auto">
          <a:xfrm>
            <a:off x="6478588" y="3117872"/>
            <a:ext cx="112712" cy="360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59" name="Freeform 83"/>
          <p:cNvSpPr>
            <a:spLocks/>
          </p:cNvSpPr>
          <p:nvPr/>
        </p:nvSpPr>
        <p:spPr bwMode="auto">
          <a:xfrm>
            <a:off x="7356477"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60" name="Freeform 84"/>
          <p:cNvSpPr>
            <a:spLocks/>
          </p:cNvSpPr>
          <p:nvPr/>
        </p:nvSpPr>
        <p:spPr bwMode="auto">
          <a:xfrm>
            <a:off x="7242175" y="3695707"/>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61" name="Line 85"/>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62" name="Line 86"/>
          <p:cNvSpPr>
            <a:spLocks noChangeShapeType="1"/>
          </p:cNvSpPr>
          <p:nvPr/>
        </p:nvSpPr>
        <p:spPr bwMode="auto">
          <a:xfrm>
            <a:off x="7356477" y="3743327"/>
            <a:ext cx="214313" cy="4095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63" name="Line 87"/>
          <p:cNvSpPr>
            <a:spLocks noChangeShapeType="1"/>
          </p:cNvSpPr>
          <p:nvPr/>
        </p:nvSpPr>
        <p:spPr bwMode="auto">
          <a:xfrm>
            <a:off x="7242180" y="3695702"/>
            <a:ext cx="1143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64" name="Freeform 88"/>
          <p:cNvSpPr>
            <a:spLocks/>
          </p:cNvSpPr>
          <p:nvPr/>
        </p:nvSpPr>
        <p:spPr bwMode="auto">
          <a:xfrm>
            <a:off x="5280037"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65" name="Freeform 89"/>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66" name="Freeform 90"/>
          <p:cNvSpPr>
            <a:spLocks/>
          </p:cNvSpPr>
          <p:nvPr/>
        </p:nvSpPr>
        <p:spPr bwMode="auto">
          <a:xfrm>
            <a:off x="7458075" y="4152922"/>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67" name="Freeform 91"/>
          <p:cNvSpPr>
            <a:spLocks/>
          </p:cNvSpPr>
          <p:nvPr/>
        </p:nvSpPr>
        <p:spPr bwMode="auto">
          <a:xfrm>
            <a:off x="7570800" y="4152922"/>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68" name="Line 92"/>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69" name="Line 93"/>
          <p:cNvSpPr>
            <a:spLocks noChangeShapeType="1"/>
          </p:cNvSpPr>
          <p:nvPr/>
        </p:nvSpPr>
        <p:spPr bwMode="auto">
          <a:xfrm>
            <a:off x="5280031" y="3106738"/>
            <a:ext cx="104775" cy="1046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70" name="Line 94"/>
          <p:cNvSpPr>
            <a:spLocks noChangeShapeType="1"/>
          </p:cNvSpPr>
          <p:nvPr/>
        </p:nvSpPr>
        <p:spPr bwMode="auto">
          <a:xfrm>
            <a:off x="7570800" y="4152900"/>
            <a:ext cx="219075" cy="33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71" name="Line 95"/>
          <p:cNvSpPr>
            <a:spLocks noChangeShapeType="1"/>
          </p:cNvSpPr>
          <p:nvPr/>
        </p:nvSpPr>
        <p:spPr bwMode="auto">
          <a:xfrm flipV="1">
            <a:off x="7469188" y="4152906"/>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72" name="Freeform 96"/>
          <p:cNvSpPr>
            <a:spLocks/>
          </p:cNvSpPr>
          <p:nvPr/>
        </p:nvSpPr>
        <p:spPr bwMode="auto">
          <a:xfrm>
            <a:off x="6696075" y="3238522"/>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73" name="Freeform 97"/>
          <p:cNvSpPr>
            <a:spLocks/>
          </p:cNvSpPr>
          <p:nvPr/>
        </p:nvSpPr>
        <p:spPr bwMode="auto">
          <a:xfrm>
            <a:off x="6808788" y="3395666"/>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74" name="Line 98"/>
          <p:cNvSpPr>
            <a:spLocks noChangeShapeType="1"/>
          </p:cNvSpPr>
          <p:nvPr/>
        </p:nvSpPr>
        <p:spPr bwMode="auto">
          <a:xfrm flipH="1" flipV="1">
            <a:off x="6808788" y="3478217"/>
            <a:ext cx="2159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75" name="Line 99"/>
          <p:cNvSpPr>
            <a:spLocks noChangeShapeType="1"/>
          </p:cNvSpPr>
          <p:nvPr/>
        </p:nvSpPr>
        <p:spPr bwMode="auto">
          <a:xfrm>
            <a:off x="6696082" y="3238522"/>
            <a:ext cx="112713" cy="2397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76" name="Freeform 100"/>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77" name="Freeform 101"/>
          <p:cNvSpPr>
            <a:spLocks/>
          </p:cNvSpPr>
          <p:nvPr/>
        </p:nvSpPr>
        <p:spPr bwMode="auto">
          <a:xfrm>
            <a:off x="5053013" y="2963865"/>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78" name="Freeform 102"/>
          <p:cNvSpPr>
            <a:spLocks/>
          </p:cNvSpPr>
          <p:nvPr/>
        </p:nvSpPr>
        <p:spPr bwMode="auto">
          <a:xfrm>
            <a:off x="7686675" y="4186260"/>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79" name="Line 103"/>
          <p:cNvSpPr>
            <a:spLocks noChangeShapeType="1"/>
          </p:cNvSpPr>
          <p:nvPr/>
        </p:nvSpPr>
        <p:spPr bwMode="auto">
          <a:xfrm flipV="1">
            <a:off x="4949825" y="4186260"/>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80" name="Line 104"/>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81" name="Line 105"/>
          <p:cNvSpPr>
            <a:spLocks noChangeShapeType="1"/>
          </p:cNvSpPr>
          <p:nvPr/>
        </p:nvSpPr>
        <p:spPr bwMode="auto">
          <a:xfrm flipV="1">
            <a:off x="7686675" y="4186260"/>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82" name="Freeform 106"/>
          <p:cNvSpPr>
            <a:spLocks/>
          </p:cNvSpPr>
          <p:nvPr/>
        </p:nvSpPr>
        <p:spPr bwMode="auto">
          <a:xfrm>
            <a:off x="7024693"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83" name="Line 107"/>
          <p:cNvSpPr>
            <a:spLocks noChangeShapeType="1"/>
          </p:cNvSpPr>
          <p:nvPr/>
        </p:nvSpPr>
        <p:spPr bwMode="auto">
          <a:xfrm flipH="1" flipV="1">
            <a:off x="7024693" y="3538538"/>
            <a:ext cx="217487"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84" name="Freeform 108"/>
          <p:cNvSpPr>
            <a:spLocks/>
          </p:cNvSpPr>
          <p:nvPr/>
        </p:nvSpPr>
        <p:spPr bwMode="auto">
          <a:xfrm>
            <a:off x="6911987"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85" name="Line 109"/>
          <p:cNvSpPr>
            <a:spLocks noChangeShapeType="1"/>
          </p:cNvSpPr>
          <p:nvPr/>
        </p:nvSpPr>
        <p:spPr bwMode="auto">
          <a:xfrm>
            <a:off x="6911977" y="3395666"/>
            <a:ext cx="112713"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86" name="Line 110"/>
          <p:cNvSpPr>
            <a:spLocks noChangeShapeType="1"/>
          </p:cNvSpPr>
          <p:nvPr/>
        </p:nvSpPr>
        <p:spPr bwMode="auto">
          <a:xfrm flipH="1" flipV="1">
            <a:off x="6261100" y="2927350"/>
            <a:ext cx="217488" cy="190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87" name="Freeform 111"/>
          <p:cNvSpPr>
            <a:spLocks/>
          </p:cNvSpPr>
          <p:nvPr/>
        </p:nvSpPr>
        <p:spPr bwMode="auto">
          <a:xfrm>
            <a:off x="7242175" y="3695707"/>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88" name="Freeform 112"/>
          <p:cNvSpPr>
            <a:spLocks/>
          </p:cNvSpPr>
          <p:nvPr/>
        </p:nvSpPr>
        <p:spPr bwMode="auto">
          <a:xfrm>
            <a:off x="7458075" y="4213247"/>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89" name="Line 113"/>
          <p:cNvSpPr>
            <a:spLocks noChangeShapeType="1"/>
          </p:cNvSpPr>
          <p:nvPr/>
        </p:nvSpPr>
        <p:spPr bwMode="auto">
          <a:xfrm>
            <a:off x="7469200" y="4213225"/>
            <a:ext cx="217487" cy="33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90" name="Freeform 114"/>
          <p:cNvSpPr>
            <a:spLocks/>
          </p:cNvSpPr>
          <p:nvPr/>
        </p:nvSpPr>
        <p:spPr bwMode="auto">
          <a:xfrm>
            <a:off x="7356477" y="3840165"/>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91" name="Line 115"/>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92" name="Line 116"/>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93" name="Line 117"/>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94" name="Line 118"/>
          <p:cNvSpPr>
            <a:spLocks noChangeShapeType="1"/>
          </p:cNvSpPr>
          <p:nvPr/>
        </p:nvSpPr>
        <p:spPr bwMode="auto">
          <a:xfrm flipH="1" flipV="1">
            <a:off x="7242175" y="3695707"/>
            <a:ext cx="215900" cy="517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95" name="Freeform 119"/>
          <p:cNvSpPr>
            <a:spLocks/>
          </p:cNvSpPr>
          <p:nvPr/>
        </p:nvSpPr>
        <p:spPr bwMode="auto">
          <a:xfrm>
            <a:off x="7139000"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96" name="Freeform 120"/>
          <p:cNvSpPr>
            <a:spLocks/>
          </p:cNvSpPr>
          <p:nvPr/>
        </p:nvSpPr>
        <p:spPr bwMode="auto">
          <a:xfrm>
            <a:off x="6478600" y="2951185"/>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497" name="Line 121"/>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98" name="Line 122"/>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499" name="Line 123"/>
          <p:cNvSpPr>
            <a:spLocks noChangeShapeType="1"/>
          </p:cNvSpPr>
          <p:nvPr/>
        </p:nvSpPr>
        <p:spPr bwMode="auto">
          <a:xfrm>
            <a:off x="7138990" y="3635382"/>
            <a:ext cx="1031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00" name="Line 124"/>
          <p:cNvSpPr>
            <a:spLocks noChangeShapeType="1"/>
          </p:cNvSpPr>
          <p:nvPr/>
        </p:nvSpPr>
        <p:spPr bwMode="auto">
          <a:xfrm flipH="1" flipV="1">
            <a:off x="6478600" y="3117850"/>
            <a:ext cx="217487"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01" name="Freeform 125"/>
          <p:cNvSpPr>
            <a:spLocks/>
          </p:cNvSpPr>
          <p:nvPr/>
        </p:nvSpPr>
        <p:spPr bwMode="auto">
          <a:xfrm>
            <a:off x="6591300" y="2951185"/>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02" name="Freeform 126"/>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03" name="Freeform 127"/>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04" name="Freeform 128"/>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05" name="Freeform 129"/>
          <p:cNvSpPr>
            <a:spLocks/>
          </p:cNvSpPr>
          <p:nvPr/>
        </p:nvSpPr>
        <p:spPr bwMode="auto">
          <a:xfrm>
            <a:off x="7570800" y="4246585"/>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06" name="Freeform 130"/>
          <p:cNvSpPr>
            <a:spLocks/>
          </p:cNvSpPr>
          <p:nvPr/>
        </p:nvSpPr>
        <p:spPr bwMode="auto">
          <a:xfrm>
            <a:off x="7686675" y="42465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07" name="Line 131"/>
          <p:cNvSpPr>
            <a:spLocks noChangeShapeType="1"/>
          </p:cNvSpPr>
          <p:nvPr/>
        </p:nvSpPr>
        <p:spPr bwMode="auto">
          <a:xfrm flipH="1" flipV="1">
            <a:off x="6696075" y="3238522"/>
            <a:ext cx="215900" cy="157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08" name="Line 132"/>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09" name="Line 133"/>
          <p:cNvSpPr>
            <a:spLocks noChangeShapeType="1"/>
          </p:cNvSpPr>
          <p:nvPr/>
        </p:nvSpPr>
        <p:spPr bwMode="auto">
          <a:xfrm flipH="1">
            <a:off x="4949825" y="2963863"/>
            <a:ext cx="217488" cy="128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10" name="Line 134"/>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11" name="Line 135"/>
          <p:cNvSpPr>
            <a:spLocks noChangeShapeType="1"/>
          </p:cNvSpPr>
          <p:nvPr/>
        </p:nvSpPr>
        <p:spPr bwMode="auto">
          <a:xfrm flipV="1">
            <a:off x="7570795" y="4246585"/>
            <a:ext cx="1158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12" name="Freeform 136"/>
          <p:cNvSpPr>
            <a:spLocks/>
          </p:cNvSpPr>
          <p:nvPr/>
        </p:nvSpPr>
        <p:spPr bwMode="auto">
          <a:xfrm>
            <a:off x="6911987"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13" name="Line 137"/>
          <p:cNvSpPr>
            <a:spLocks noChangeShapeType="1"/>
          </p:cNvSpPr>
          <p:nvPr/>
        </p:nvSpPr>
        <p:spPr bwMode="auto">
          <a:xfrm flipH="1" flipV="1">
            <a:off x="6911987" y="3395663"/>
            <a:ext cx="227013" cy="2397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14" name="Freeform 138"/>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15" name="Line 139"/>
          <p:cNvSpPr>
            <a:spLocks noChangeShapeType="1"/>
          </p:cNvSpPr>
          <p:nvPr/>
        </p:nvSpPr>
        <p:spPr bwMode="auto">
          <a:xfrm>
            <a:off x="6808797" y="3203575"/>
            <a:ext cx="103187" cy="1920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16" name="Line 140"/>
          <p:cNvSpPr>
            <a:spLocks noChangeShapeType="1"/>
          </p:cNvSpPr>
          <p:nvPr/>
        </p:nvSpPr>
        <p:spPr bwMode="auto">
          <a:xfrm flipV="1">
            <a:off x="7789863" y="4283097"/>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17" name="Freeform 141"/>
          <p:cNvSpPr>
            <a:spLocks/>
          </p:cNvSpPr>
          <p:nvPr/>
        </p:nvSpPr>
        <p:spPr bwMode="auto">
          <a:xfrm>
            <a:off x="7024693" y="3529015"/>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18" name="Freeform 142"/>
          <p:cNvSpPr>
            <a:spLocks/>
          </p:cNvSpPr>
          <p:nvPr/>
        </p:nvSpPr>
        <p:spPr bwMode="auto">
          <a:xfrm>
            <a:off x="7139000"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19" name="Freeform 143"/>
          <p:cNvSpPr>
            <a:spLocks/>
          </p:cNvSpPr>
          <p:nvPr/>
        </p:nvSpPr>
        <p:spPr bwMode="auto">
          <a:xfrm>
            <a:off x="5167325" y="2098697"/>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20" name="Freeform 144"/>
          <p:cNvSpPr>
            <a:spLocks/>
          </p:cNvSpPr>
          <p:nvPr/>
        </p:nvSpPr>
        <p:spPr bwMode="auto">
          <a:xfrm>
            <a:off x="5280037" y="2098697"/>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21" name="Line 145"/>
          <p:cNvSpPr>
            <a:spLocks noChangeShapeType="1"/>
          </p:cNvSpPr>
          <p:nvPr/>
        </p:nvSpPr>
        <p:spPr bwMode="auto">
          <a:xfrm flipH="1" flipV="1">
            <a:off x="7139000" y="3635375"/>
            <a:ext cx="217487"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22" name="Line 146"/>
          <p:cNvSpPr>
            <a:spLocks noChangeShapeType="1"/>
          </p:cNvSpPr>
          <p:nvPr/>
        </p:nvSpPr>
        <p:spPr bwMode="auto">
          <a:xfrm>
            <a:off x="7024692" y="3529013"/>
            <a:ext cx="114300" cy="1063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23" name="Line 147"/>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24" name="Line 148"/>
          <p:cNvSpPr>
            <a:spLocks noChangeShapeType="1"/>
          </p:cNvSpPr>
          <p:nvPr/>
        </p:nvSpPr>
        <p:spPr bwMode="auto">
          <a:xfrm>
            <a:off x="5167313" y="2963885"/>
            <a:ext cx="112712"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25" name="Line 149"/>
          <p:cNvSpPr>
            <a:spLocks noChangeShapeType="1"/>
          </p:cNvSpPr>
          <p:nvPr/>
        </p:nvSpPr>
        <p:spPr bwMode="auto">
          <a:xfrm flipH="1">
            <a:off x="5280037" y="2135188"/>
            <a:ext cx="219075" cy="9715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26" name="Freeform 150"/>
          <p:cNvSpPr>
            <a:spLocks/>
          </p:cNvSpPr>
          <p:nvPr/>
        </p:nvSpPr>
        <p:spPr bwMode="auto">
          <a:xfrm>
            <a:off x="7356477"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27" name="Line 151"/>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28" name="Freeform 152"/>
          <p:cNvSpPr>
            <a:spLocks/>
          </p:cNvSpPr>
          <p:nvPr/>
        </p:nvSpPr>
        <p:spPr bwMode="auto">
          <a:xfrm>
            <a:off x="7242175" y="3829054"/>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29" name="Freeform 153"/>
          <p:cNvSpPr>
            <a:spLocks/>
          </p:cNvSpPr>
          <p:nvPr/>
        </p:nvSpPr>
        <p:spPr bwMode="auto">
          <a:xfrm>
            <a:off x="7458075" y="4306910"/>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30" name="Freeform 154"/>
          <p:cNvSpPr>
            <a:spLocks/>
          </p:cNvSpPr>
          <p:nvPr/>
        </p:nvSpPr>
        <p:spPr bwMode="auto">
          <a:xfrm>
            <a:off x="7570800" y="4306910"/>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31" name="Line 155"/>
          <p:cNvSpPr>
            <a:spLocks noChangeShapeType="1"/>
          </p:cNvSpPr>
          <p:nvPr/>
        </p:nvSpPr>
        <p:spPr bwMode="auto">
          <a:xfrm flipH="1" flipV="1">
            <a:off x="7356477" y="3840165"/>
            <a:ext cx="214313" cy="4667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32" name="Line 156"/>
          <p:cNvSpPr>
            <a:spLocks noChangeShapeType="1"/>
          </p:cNvSpPr>
          <p:nvPr/>
        </p:nvSpPr>
        <p:spPr bwMode="auto">
          <a:xfrm>
            <a:off x="7242180" y="3829059"/>
            <a:ext cx="114300"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33" name="Line 157"/>
          <p:cNvSpPr>
            <a:spLocks noChangeShapeType="1"/>
          </p:cNvSpPr>
          <p:nvPr/>
        </p:nvSpPr>
        <p:spPr bwMode="auto">
          <a:xfrm flipH="1" flipV="1">
            <a:off x="7570800" y="4306888"/>
            <a:ext cx="2190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34" name="Line 158"/>
          <p:cNvSpPr>
            <a:spLocks noChangeShapeType="1"/>
          </p:cNvSpPr>
          <p:nvPr/>
        </p:nvSpPr>
        <p:spPr bwMode="auto">
          <a:xfrm flipV="1">
            <a:off x="7469188" y="4306910"/>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35" name="Freeform 159"/>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36" name="Line 160"/>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37" name="Freeform 161"/>
          <p:cNvSpPr>
            <a:spLocks/>
          </p:cNvSpPr>
          <p:nvPr/>
        </p:nvSpPr>
        <p:spPr bwMode="auto">
          <a:xfrm>
            <a:off x="4733925" y="3454402"/>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38" name="Freeform 162"/>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39" name="Freeform 163"/>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40" name="Line 164"/>
          <p:cNvSpPr>
            <a:spLocks noChangeShapeType="1"/>
          </p:cNvSpPr>
          <p:nvPr/>
        </p:nvSpPr>
        <p:spPr bwMode="auto">
          <a:xfrm flipV="1">
            <a:off x="4733930" y="3840163"/>
            <a:ext cx="1016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41" name="Line 165"/>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42" name="Line 166"/>
          <p:cNvSpPr>
            <a:spLocks noChangeShapeType="1"/>
          </p:cNvSpPr>
          <p:nvPr/>
        </p:nvSpPr>
        <p:spPr bwMode="auto">
          <a:xfrm flipV="1">
            <a:off x="7686675" y="4343422"/>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43" name="Freeform 167"/>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44" name="Freeform 168"/>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45" name="Line 169"/>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46" name="Line 170"/>
          <p:cNvSpPr>
            <a:spLocks noChangeShapeType="1"/>
          </p:cNvSpPr>
          <p:nvPr/>
        </p:nvSpPr>
        <p:spPr bwMode="auto">
          <a:xfrm>
            <a:off x="6696082" y="3084513"/>
            <a:ext cx="112713" cy="1190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47" name="Freeform 171"/>
          <p:cNvSpPr>
            <a:spLocks/>
          </p:cNvSpPr>
          <p:nvPr/>
        </p:nvSpPr>
        <p:spPr bwMode="auto">
          <a:xfrm>
            <a:off x="6911987"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48" name="Freeform 172"/>
          <p:cNvSpPr>
            <a:spLocks/>
          </p:cNvSpPr>
          <p:nvPr/>
        </p:nvSpPr>
        <p:spPr bwMode="auto">
          <a:xfrm>
            <a:off x="7024693" y="3529015"/>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49" name="Freeform 173"/>
          <p:cNvSpPr>
            <a:spLocks/>
          </p:cNvSpPr>
          <p:nvPr/>
        </p:nvSpPr>
        <p:spPr bwMode="auto">
          <a:xfrm>
            <a:off x="5053013" y="2362222"/>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50" name="Freeform 174"/>
          <p:cNvSpPr>
            <a:spLocks/>
          </p:cNvSpPr>
          <p:nvPr/>
        </p:nvSpPr>
        <p:spPr bwMode="auto">
          <a:xfrm>
            <a:off x="5167325"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51" name="Line 175"/>
          <p:cNvSpPr>
            <a:spLocks noChangeShapeType="1"/>
          </p:cNvSpPr>
          <p:nvPr/>
        </p:nvSpPr>
        <p:spPr bwMode="auto">
          <a:xfrm flipH="1" flipV="1">
            <a:off x="7024693" y="3529015"/>
            <a:ext cx="217487"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52" name="Line 176"/>
          <p:cNvSpPr>
            <a:spLocks noChangeShapeType="1"/>
          </p:cNvSpPr>
          <p:nvPr/>
        </p:nvSpPr>
        <p:spPr bwMode="auto">
          <a:xfrm>
            <a:off x="6911977" y="3408363"/>
            <a:ext cx="112713"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53" name="Line 177"/>
          <p:cNvSpPr>
            <a:spLocks noChangeShapeType="1"/>
          </p:cNvSpPr>
          <p:nvPr/>
        </p:nvSpPr>
        <p:spPr bwMode="auto">
          <a:xfrm flipV="1">
            <a:off x="5053013" y="2963863"/>
            <a:ext cx="1143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54" name="Line 178"/>
          <p:cNvSpPr>
            <a:spLocks noChangeShapeType="1"/>
          </p:cNvSpPr>
          <p:nvPr/>
        </p:nvSpPr>
        <p:spPr bwMode="auto">
          <a:xfrm flipH="1">
            <a:off x="5167325" y="2098675"/>
            <a:ext cx="217487" cy="865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55" name="Freeform 179"/>
          <p:cNvSpPr>
            <a:spLocks/>
          </p:cNvSpPr>
          <p:nvPr/>
        </p:nvSpPr>
        <p:spPr bwMode="auto">
          <a:xfrm>
            <a:off x="7242175" y="3829054"/>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56" name="Freeform 180"/>
          <p:cNvSpPr>
            <a:spLocks/>
          </p:cNvSpPr>
          <p:nvPr/>
        </p:nvSpPr>
        <p:spPr bwMode="auto">
          <a:xfrm>
            <a:off x="7458075" y="436723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57" name="Line 181"/>
          <p:cNvSpPr>
            <a:spLocks noChangeShapeType="1"/>
          </p:cNvSpPr>
          <p:nvPr/>
        </p:nvSpPr>
        <p:spPr bwMode="auto">
          <a:xfrm>
            <a:off x="7469200" y="4379913"/>
            <a:ext cx="217487"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58" name="Freeform 182"/>
          <p:cNvSpPr>
            <a:spLocks/>
          </p:cNvSpPr>
          <p:nvPr/>
        </p:nvSpPr>
        <p:spPr bwMode="auto">
          <a:xfrm>
            <a:off x="7356477" y="3959247"/>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59" name="Line 183"/>
          <p:cNvSpPr>
            <a:spLocks noChangeShapeType="1"/>
          </p:cNvSpPr>
          <p:nvPr/>
        </p:nvSpPr>
        <p:spPr bwMode="auto">
          <a:xfrm>
            <a:off x="7458087" y="4367235"/>
            <a:ext cx="111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60" name="Line 184"/>
          <p:cNvSpPr>
            <a:spLocks noChangeShapeType="1"/>
          </p:cNvSpPr>
          <p:nvPr/>
        </p:nvSpPr>
        <p:spPr bwMode="auto">
          <a:xfrm flipH="1" flipV="1">
            <a:off x="7242175" y="3829054"/>
            <a:ext cx="215900" cy="538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61" name="Freeform 185"/>
          <p:cNvSpPr>
            <a:spLocks/>
          </p:cNvSpPr>
          <p:nvPr/>
        </p:nvSpPr>
        <p:spPr bwMode="auto">
          <a:xfrm>
            <a:off x="7139000"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62" name="Line 186"/>
          <p:cNvSpPr>
            <a:spLocks noChangeShapeType="1"/>
          </p:cNvSpPr>
          <p:nvPr/>
        </p:nvSpPr>
        <p:spPr bwMode="auto">
          <a:xfrm>
            <a:off x="7458087" y="4367213"/>
            <a:ext cx="11113"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63" name="Line 187"/>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64" name="Line 188"/>
          <p:cNvSpPr>
            <a:spLocks noChangeShapeType="1"/>
          </p:cNvSpPr>
          <p:nvPr/>
        </p:nvSpPr>
        <p:spPr bwMode="auto">
          <a:xfrm>
            <a:off x="7138990" y="3719522"/>
            <a:ext cx="103187" cy="1095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65" name="Freeform 189"/>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66" name="Line 190"/>
          <p:cNvSpPr>
            <a:spLocks noChangeShapeType="1"/>
          </p:cNvSpPr>
          <p:nvPr/>
        </p:nvSpPr>
        <p:spPr bwMode="auto">
          <a:xfrm>
            <a:off x="5384800" y="2098697"/>
            <a:ext cx="1143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67" name="Freeform 191"/>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68" name="Freeform 192"/>
          <p:cNvSpPr>
            <a:spLocks/>
          </p:cNvSpPr>
          <p:nvPr/>
        </p:nvSpPr>
        <p:spPr bwMode="auto">
          <a:xfrm>
            <a:off x="4733925" y="3454402"/>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69" name="Line 193"/>
          <p:cNvSpPr>
            <a:spLocks noChangeShapeType="1"/>
          </p:cNvSpPr>
          <p:nvPr/>
        </p:nvSpPr>
        <p:spPr bwMode="auto">
          <a:xfrm flipV="1">
            <a:off x="4621215" y="4043363"/>
            <a:ext cx="112712" cy="1333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70" name="Line 194"/>
          <p:cNvSpPr>
            <a:spLocks noChangeShapeType="1"/>
          </p:cNvSpPr>
          <p:nvPr/>
        </p:nvSpPr>
        <p:spPr bwMode="auto">
          <a:xfrm flipH="1">
            <a:off x="4733925" y="3454402"/>
            <a:ext cx="215900"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71" name="Freeform 195"/>
          <p:cNvSpPr>
            <a:spLocks/>
          </p:cNvSpPr>
          <p:nvPr/>
        </p:nvSpPr>
        <p:spPr bwMode="auto">
          <a:xfrm>
            <a:off x="7570800"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72" name="Freeform 196"/>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73" name="Line 197"/>
          <p:cNvSpPr>
            <a:spLocks noChangeShapeType="1"/>
          </p:cNvSpPr>
          <p:nvPr/>
        </p:nvSpPr>
        <p:spPr bwMode="auto">
          <a:xfrm flipH="1" flipV="1">
            <a:off x="7686675" y="4403747"/>
            <a:ext cx="2159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74" name="Line 198"/>
          <p:cNvSpPr>
            <a:spLocks noChangeShapeType="1"/>
          </p:cNvSpPr>
          <p:nvPr/>
        </p:nvSpPr>
        <p:spPr bwMode="auto">
          <a:xfrm flipV="1">
            <a:off x="7570795" y="4403747"/>
            <a:ext cx="1158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75" name="Line 199"/>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76" name="Freeform 200"/>
          <p:cNvSpPr>
            <a:spLocks/>
          </p:cNvSpPr>
          <p:nvPr/>
        </p:nvSpPr>
        <p:spPr bwMode="auto">
          <a:xfrm>
            <a:off x="5053013" y="2362222"/>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77" name="Line 201"/>
          <p:cNvSpPr>
            <a:spLocks noChangeShapeType="1"/>
          </p:cNvSpPr>
          <p:nvPr/>
        </p:nvSpPr>
        <p:spPr bwMode="auto">
          <a:xfrm flipH="1">
            <a:off x="5053013" y="2435225"/>
            <a:ext cx="196850" cy="7318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78" name="Freeform 202"/>
          <p:cNvSpPr>
            <a:spLocks/>
          </p:cNvSpPr>
          <p:nvPr/>
        </p:nvSpPr>
        <p:spPr bwMode="auto">
          <a:xfrm>
            <a:off x="4949825" y="2843235"/>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79" name="Line 203"/>
          <p:cNvSpPr>
            <a:spLocks noChangeShapeType="1"/>
          </p:cNvSpPr>
          <p:nvPr/>
        </p:nvSpPr>
        <p:spPr bwMode="auto">
          <a:xfrm flipV="1">
            <a:off x="4949825" y="3167085"/>
            <a:ext cx="103188" cy="287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80" name="Freeform 204"/>
          <p:cNvSpPr>
            <a:spLocks/>
          </p:cNvSpPr>
          <p:nvPr/>
        </p:nvSpPr>
        <p:spPr bwMode="auto">
          <a:xfrm>
            <a:off x="6591300" y="3011510"/>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81" name="Freeform 205"/>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82" name="Line 206"/>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83" name="Freeform 207"/>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84" name="Freeform 208"/>
          <p:cNvSpPr>
            <a:spLocks/>
          </p:cNvSpPr>
          <p:nvPr/>
        </p:nvSpPr>
        <p:spPr bwMode="auto">
          <a:xfrm>
            <a:off x="6911987"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85" name="Line 209"/>
          <p:cNvSpPr>
            <a:spLocks noChangeShapeType="1"/>
          </p:cNvSpPr>
          <p:nvPr/>
        </p:nvSpPr>
        <p:spPr bwMode="auto">
          <a:xfrm flipV="1">
            <a:off x="7789863" y="4440260"/>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86" name="Line 210"/>
          <p:cNvSpPr>
            <a:spLocks noChangeShapeType="1"/>
          </p:cNvSpPr>
          <p:nvPr/>
        </p:nvSpPr>
        <p:spPr bwMode="auto">
          <a:xfrm flipH="1" flipV="1">
            <a:off x="6911987" y="3408363"/>
            <a:ext cx="227013"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87" name="Line 211"/>
          <p:cNvSpPr>
            <a:spLocks noChangeShapeType="1"/>
          </p:cNvSpPr>
          <p:nvPr/>
        </p:nvSpPr>
        <p:spPr bwMode="auto">
          <a:xfrm>
            <a:off x="6808797" y="3287713"/>
            <a:ext cx="103187"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88" name="Freeform 212"/>
          <p:cNvSpPr>
            <a:spLocks/>
          </p:cNvSpPr>
          <p:nvPr/>
        </p:nvSpPr>
        <p:spPr bwMode="auto">
          <a:xfrm>
            <a:off x="7024693" y="3611565"/>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89" name="Freeform 213"/>
          <p:cNvSpPr>
            <a:spLocks/>
          </p:cNvSpPr>
          <p:nvPr/>
        </p:nvSpPr>
        <p:spPr bwMode="auto">
          <a:xfrm>
            <a:off x="7139000"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90" name="Freeform 214"/>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91" name="Freeform 215"/>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92" name="Line 216"/>
          <p:cNvSpPr>
            <a:spLocks noChangeShapeType="1"/>
          </p:cNvSpPr>
          <p:nvPr/>
        </p:nvSpPr>
        <p:spPr bwMode="auto">
          <a:xfrm flipH="1" flipV="1">
            <a:off x="5611813" y="1698625"/>
            <a:ext cx="190500" cy="287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93" name="Line 217"/>
          <p:cNvSpPr>
            <a:spLocks noChangeShapeType="1"/>
          </p:cNvSpPr>
          <p:nvPr/>
        </p:nvSpPr>
        <p:spPr bwMode="auto">
          <a:xfrm flipH="1" flipV="1">
            <a:off x="7139000" y="3719513"/>
            <a:ext cx="217487" cy="2397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94" name="Line 218"/>
          <p:cNvSpPr>
            <a:spLocks noChangeShapeType="1"/>
          </p:cNvSpPr>
          <p:nvPr/>
        </p:nvSpPr>
        <p:spPr bwMode="auto">
          <a:xfrm>
            <a:off x="7024692" y="3611563"/>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95" name="Freeform 219"/>
          <p:cNvSpPr>
            <a:spLocks/>
          </p:cNvSpPr>
          <p:nvPr/>
        </p:nvSpPr>
        <p:spPr bwMode="auto">
          <a:xfrm>
            <a:off x="5280037" y="1954235"/>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96" name="Freeform 220"/>
          <p:cNvSpPr>
            <a:spLocks/>
          </p:cNvSpPr>
          <p:nvPr/>
        </p:nvSpPr>
        <p:spPr bwMode="auto">
          <a:xfrm>
            <a:off x="5384800" y="1701805"/>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597" name="Line 221"/>
          <p:cNvSpPr>
            <a:spLocks noChangeShapeType="1"/>
          </p:cNvSpPr>
          <p:nvPr/>
        </p:nvSpPr>
        <p:spPr bwMode="auto">
          <a:xfrm flipV="1">
            <a:off x="4506913" y="4176735"/>
            <a:ext cx="114300" cy="1539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98" name="Line 222"/>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599" name="Line 223"/>
          <p:cNvSpPr>
            <a:spLocks noChangeShapeType="1"/>
          </p:cNvSpPr>
          <p:nvPr/>
        </p:nvSpPr>
        <p:spPr bwMode="auto">
          <a:xfrm flipV="1">
            <a:off x="5280031" y="2098697"/>
            <a:ext cx="104775"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00" name="Line 224"/>
          <p:cNvSpPr>
            <a:spLocks noChangeShapeType="1"/>
          </p:cNvSpPr>
          <p:nvPr/>
        </p:nvSpPr>
        <p:spPr bwMode="auto">
          <a:xfrm flipH="1">
            <a:off x="5384800" y="1701805"/>
            <a:ext cx="215900" cy="396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01" name="Freeform 225"/>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02" name="Freeform 226"/>
          <p:cNvSpPr>
            <a:spLocks/>
          </p:cNvSpPr>
          <p:nvPr/>
        </p:nvSpPr>
        <p:spPr bwMode="auto">
          <a:xfrm>
            <a:off x="4949825" y="2843235"/>
            <a:ext cx="217488"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03" name="Line 227"/>
          <p:cNvSpPr>
            <a:spLocks noChangeShapeType="1"/>
          </p:cNvSpPr>
          <p:nvPr/>
        </p:nvSpPr>
        <p:spPr bwMode="auto">
          <a:xfrm flipH="1">
            <a:off x="5249863" y="2362222"/>
            <a:ext cx="30162"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04" name="Freeform 228"/>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05" name="Freeform 229"/>
          <p:cNvSpPr>
            <a:spLocks/>
          </p:cNvSpPr>
          <p:nvPr/>
        </p:nvSpPr>
        <p:spPr bwMode="auto">
          <a:xfrm>
            <a:off x="7356477" y="3959247"/>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06" name="Freeform 230"/>
          <p:cNvSpPr>
            <a:spLocks/>
          </p:cNvSpPr>
          <p:nvPr/>
        </p:nvSpPr>
        <p:spPr bwMode="auto">
          <a:xfrm>
            <a:off x="7570800"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07" name="Line 231"/>
          <p:cNvSpPr>
            <a:spLocks noChangeShapeType="1"/>
          </p:cNvSpPr>
          <p:nvPr/>
        </p:nvSpPr>
        <p:spPr bwMode="auto">
          <a:xfrm>
            <a:off x="7570800" y="4464072"/>
            <a:ext cx="2190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08" name="Freeform 232"/>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09" name="Line 233"/>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10" name="Line 234"/>
          <p:cNvSpPr>
            <a:spLocks noChangeShapeType="1"/>
          </p:cNvSpPr>
          <p:nvPr/>
        </p:nvSpPr>
        <p:spPr bwMode="auto">
          <a:xfrm flipV="1">
            <a:off x="4835525" y="3454407"/>
            <a:ext cx="114300"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11" name="Line 235"/>
          <p:cNvSpPr>
            <a:spLocks noChangeShapeType="1"/>
          </p:cNvSpPr>
          <p:nvPr/>
        </p:nvSpPr>
        <p:spPr bwMode="auto">
          <a:xfrm flipH="1">
            <a:off x="4949825" y="2843235"/>
            <a:ext cx="217488" cy="611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12" name="Line 236"/>
          <p:cNvSpPr>
            <a:spLocks noChangeShapeType="1"/>
          </p:cNvSpPr>
          <p:nvPr/>
        </p:nvSpPr>
        <p:spPr bwMode="auto">
          <a:xfrm flipH="1" flipV="1">
            <a:off x="7356477" y="3959247"/>
            <a:ext cx="214313" cy="504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13" name="Line 237"/>
          <p:cNvSpPr>
            <a:spLocks noChangeShapeType="1"/>
          </p:cNvSpPr>
          <p:nvPr/>
        </p:nvSpPr>
        <p:spPr bwMode="auto">
          <a:xfrm>
            <a:off x="7251703" y="3886205"/>
            <a:ext cx="104775"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14" name="Line 238"/>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15" name="Line 239"/>
          <p:cNvSpPr>
            <a:spLocks noChangeShapeType="1"/>
          </p:cNvSpPr>
          <p:nvPr/>
        </p:nvSpPr>
        <p:spPr bwMode="auto">
          <a:xfrm>
            <a:off x="7469188" y="4043385"/>
            <a:ext cx="101600" cy="4206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16" name="Freeform 240"/>
          <p:cNvSpPr>
            <a:spLocks/>
          </p:cNvSpPr>
          <p:nvPr/>
        </p:nvSpPr>
        <p:spPr bwMode="auto">
          <a:xfrm>
            <a:off x="6478600" y="2963885"/>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17" name="Freeform 241"/>
          <p:cNvSpPr>
            <a:spLocks/>
          </p:cNvSpPr>
          <p:nvPr/>
        </p:nvSpPr>
        <p:spPr bwMode="auto">
          <a:xfrm>
            <a:off x="6591300" y="3011510"/>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18" name="Freeform 242"/>
          <p:cNvSpPr>
            <a:spLocks/>
          </p:cNvSpPr>
          <p:nvPr/>
        </p:nvSpPr>
        <p:spPr bwMode="auto">
          <a:xfrm>
            <a:off x="7686675" y="4500585"/>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19" name="Line 243"/>
          <p:cNvSpPr>
            <a:spLocks noChangeShapeType="1"/>
          </p:cNvSpPr>
          <p:nvPr/>
        </p:nvSpPr>
        <p:spPr bwMode="auto">
          <a:xfrm flipH="1" flipV="1">
            <a:off x="6591300" y="3011510"/>
            <a:ext cx="217488" cy="276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20" name="Line 244"/>
          <p:cNvSpPr>
            <a:spLocks noChangeShapeType="1"/>
          </p:cNvSpPr>
          <p:nvPr/>
        </p:nvSpPr>
        <p:spPr bwMode="auto">
          <a:xfrm flipV="1">
            <a:off x="7686675" y="4500585"/>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21" name="Freeform 245"/>
          <p:cNvSpPr>
            <a:spLocks/>
          </p:cNvSpPr>
          <p:nvPr/>
        </p:nvSpPr>
        <p:spPr bwMode="auto">
          <a:xfrm>
            <a:off x="5167325" y="2362222"/>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22" name="Freeform 246"/>
          <p:cNvSpPr>
            <a:spLocks/>
          </p:cNvSpPr>
          <p:nvPr/>
        </p:nvSpPr>
        <p:spPr bwMode="auto">
          <a:xfrm>
            <a:off x="5280037" y="1954235"/>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23" name="Line 247"/>
          <p:cNvSpPr>
            <a:spLocks noChangeShapeType="1"/>
          </p:cNvSpPr>
          <p:nvPr/>
        </p:nvSpPr>
        <p:spPr bwMode="auto">
          <a:xfrm flipH="1">
            <a:off x="5280037" y="1954235"/>
            <a:ext cx="219075" cy="4079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24" name="Freeform 248"/>
          <p:cNvSpPr>
            <a:spLocks/>
          </p:cNvSpPr>
          <p:nvPr/>
        </p:nvSpPr>
        <p:spPr bwMode="auto">
          <a:xfrm>
            <a:off x="4402150"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25" name="Freeform 249"/>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26" name="Freeform 250"/>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27" name="Freeform 251"/>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28" name="Freeform 252"/>
          <p:cNvSpPr>
            <a:spLocks/>
          </p:cNvSpPr>
          <p:nvPr/>
        </p:nvSpPr>
        <p:spPr bwMode="auto">
          <a:xfrm>
            <a:off x="5499102"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29" name="Line 253"/>
          <p:cNvSpPr>
            <a:spLocks noChangeShapeType="1"/>
          </p:cNvSpPr>
          <p:nvPr/>
        </p:nvSpPr>
        <p:spPr bwMode="auto">
          <a:xfrm flipV="1">
            <a:off x="4402147" y="4330700"/>
            <a:ext cx="104775" cy="230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30" name="Line 254"/>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31" name="Freeform 255"/>
          <p:cNvSpPr>
            <a:spLocks/>
          </p:cNvSpPr>
          <p:nvPr/>
        </p:nvSpPr>
        <p:spPr bwMode="auto">
          <a:xfrm>
            <a:off x="4733925" y="3732220"/>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32" name="Freeform 256"/>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33" name="Line 257"/>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34" name="Line 258"/>
          <p:cNvSpPr>
            <a:spLocks noChangeShapeType="1"/>
          </p:cNvSpPr>
          <p:nvPr/>
        </p:nvSpPr>
        <p:spPr bwMode="auto">
          <a:xfrm>
            <a:off x="6696082" y="3214710"/>
            <a:ext cx="112713"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35" name="Line 259"/>
          <p:cNvSpPr>
            <a:spLocks noChangeShapeType="1"/>
          </p:cNvSpPr>
          <p:nvPr/>
        </p:nvSpPr>
        <p:spPr bwMode="auto">
          <a:xfrm flipH="1" flipV="1">
            <a:off x="5600712" y="1701803"/>
            <a:ext cx="30163" cy="3524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36" name="Line 260"/>
          <p:cNvSpPr>
            <a:spLocks noChangeShapeType="1"/>
          </p:cNvSpPr>
          <p:nvPr/>
        </p:nvSpPr>
        <p:spPr bwMode="auto">
          <a:xfrm flipV="1">
            <a:off x="4733930" y="3732220"/>
            <a:ext cx="101600"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37" name="Line 261"/>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38" name="Freeform 262"/>
          <p:cNvSpPr>
            <a:spLocks/>
          </p:cNvSpPr>
          <p:nvPr/>
        </p:nvSpPr>
        <p:spPr bwMode="auto">
          <a:xfrm>
            <a:off x="6911987"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39" name="Freeform 263"/>
          <p:cNvSpPr>
            <a:spLocks/>
          </p:cNvSpPr>
          <p:nvPr/>
        </p:nvSpPr>
        <p:spPr bwMode="auto">
          <a:xfrm>
            <a:off x="7024693" y="3611565"/>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40" name="Line 264"/>
          <p:cNvSpPr>
            <a:spLocks noChangeShapeType="1"/>
          </p:cNvSpPr>
          <p:nvPr/>
        </p:nvSpPr>
        <p:spPr bwMode="auto">
          <a:xfrm flipH="1" flipV="1">
            <a:off x="7024693" y="3611565"/>
            <a:ext cx="217487" cy="2746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41" name="Line 265"/>
          <p:cNvSpPr>
            <a:spLocks noChangeShapeType="1"/>
          </p:cNvSpPr>
          <p:nvPr/>
        </p:nvSpPr>
        <p:spPr bwMode="auto">
          <a:xfrm>
            <a:off x="6911977" y="3492505"/>
            <a:ext cx="112713" cy="1190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42" name="Freeform 266"/>
          <p:cNvSpPr>
            <a:spLocks/>
          </p:cNvSpPr>
          <p:nvPr/>
        </p:nvSpPr>
        <p:spPr bwMode="auto">
          <a:xfrm>
            <a:off x="7139000" y="3816352"/>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43" name="Freeform 267"/>
          <p:cNvSpPr>
            <a:spLocks/>
          </p:cNvSpPr>
          <p:nvPr/>
        </p:nvSpPr>
        <p:spPr bwMode="auto">
          <a:xfrm>
            <a:off x="7242175" y="3886205"/>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44" name="Line 268"/>
          <p:cNvSpPr>
            <a:spLocks noChangeShapeType="1"/>
          </p:cNvSpPr>
          <p:nvPr/>
        </p:nvSpPr>
        <p:spPr bwMode="auto">
          <a:xfrm>
            <a:off x="7242187" y="3886210"/>
            <a:ext cx="952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45" name="Freeform 269"/>
          <p:cNvSpPr>
            <a:spLocks/>
          </p:cNvSpPr>
          <p:nvPr/>
        </p:nvSpPr>
        <p:spPr bwMode="auto">
          <a:xfrm>
            <a:off x="5053013" y="2843213"/>
            <a:ext cx="227012"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46" name="Freeform 270"/>
          <p:cNvSpPr>
            <a:spLocks/>
          </p:cNvSpPr>
          <p:nvPr/>
        </p:nvSpPr>
        <p:spPr bwMode="auto">
          <a:xfrm>
            <a:off x="5167325"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47" name="Line 271"/>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48" name="Line 272"/>
          <p:cNvSpPr>
            <a:spLocks noChangeShapeType="1"/>
          </p:cNvSpPr>
          <p:nvPr/>
        </p:nvSpPr>
        <p:spPr bwMode="auto">
          <a:xfrm>
            <a:off x="7138990" y="3816350"/>
            <a:ext cx="103187"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49" name="Line 273"/>
          <p:cNvSpPr>
            <a:spLocks noChangeShapeType="1"/>
          </p:cNvSpPr>
          <p:nvPr/>
        </p:nvSpPr>
        <p:spPr bwMode="auto">
          <a:xfrm flipH="1">
            <a:off x="5167325" y="2495572"/>
            <a:ext cx="217487" cy="3476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50" name="Freeform 274"/>
          <p:cNvSpPr>
            <a:spLocks/>
          </p:cNvSpPr>
          <p:nvPr/>
        </p:nvSpPr>
        <p:spPr bwMode="auto">
          <a:xfrm>
            <a:off x="7458075" y="403227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51" name="Line 275"/>
          <p:cNvSpPr>
            <a:spLocks noChangeShapeType="1"/>
          </p:cNvSpPr>
          <p:nvPr/>
        </p:nvSpPr>
        <p:spPr bwMode="auto">
          <a:xfrm>
            <a:off x="7458087" y="4032252"/>
            <a:ext cx="11113"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52" name="Freeform 276"/>
          <p:cNvSpPr>
            <a:spLocks/>
          </p:cNvSpPr>
          <p:nvPr/>
        </p:nvSpPr>
        <p:spPr bwMode="auto">
          <a:xfrm>
            <a:off x="7570800"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53" name="Freeform 27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54" name="Freeform 27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55" name="Freeform 279"/>
          <p:cNvSpPr>
            <a:spLocks/>
          </p:cNvSpPr>
          <p:nvPr/>
        </p:nvSpPr>
        <p:spPr bwMode="auto">
          <a:xfrm>
            <a:off x="4402150"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56" name="Freeform 28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57" name="Freeform 281"/>
          <p:cNvSpPr>
            <a:spLocks/>
          </p:cNvSpPr>
          <p:nvPr/>
        </p:nvSpPr>
        <p:spPr bwMode="auto">
          <a:xfrm>
            <a:off x="4733925" y="3732219"/>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58" name="Freeform 282"/>
          <p:cNvSpPr>
            <a:spLocks/>
          </p:cNvSpPr>
          <p:nvPr/>
        </p:nvSpPr>
        <p:spPr bwMode="auto">
          <a:xfrm>
            <a:off x="7356477" y="4032272"/>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59" name="Freeform 28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60" name="Freeform 284"/>
          <p:cNvSpPr>
            <a:spLocks/>
          </p:cNvSpPr>
          <p:nvPr/>
        </p:nvSpPr>
        <p:spPr bwMode="auto">
          <a:xfrm>
            <a:off x="5499102"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61" name="Freeform 285"/>
          <p:cNvSpPr>
            <a:spLocks/>
          </p:cNvSpPr>
          <p:nvPr/>
        </p:nvSpPr>
        <p:spPr bwMode="auto">
          <a:xfrm>
            <a:off x="6364288" y="2963885"/>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62" name="Freeform 286"/>
          <p:cNvSpPr>
            <a:spLocks/>
          </p:cNvSpPr>
          <p:nvPr/>
        </p:nvSpPr>
        <p:spPr bwMode="auto">
          <a:xfrm>
            <a:off x="6478600" y="2963885"/>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63" name="Line 28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64" name="Line 28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65" name="Line 289"/>
          <p:cNvSpPr>
            <a:spLocks noChangeShapeType="1"/>
          </p:cNvSpPr>
          <p:nvPr/>
        </p:nvSpPr>
        <p:spPr bwMode="auto">
          <a:xfrm flipV="1">
            <a:off x="7570795" y="4560910"/>
            <a:ext cx="1158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66" name="Line 290"/>
          <p:cNvSpPr>
            <a:spLocks noChangeShapeType="1"/>
          </p:cNvSpPr>
          <p:nvPr/>
        </p:nvSpPr>
        <p:spPr bwMode="auto">
          <a:xfrm flipH="1" flipV="1">
            <a:off x="4402150" y="4560888"/>
            <a:ext cx="2190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67" name="Line 291"/>
          <p:cNvSpPr>
            <a:spLocks noChangeShapeType="1"/>
          </p:cNvSpPr>
          <p:nvPr/>
        </p:nvSpPr>
        <p:spPr bwMode="auto">
          <a:xfrm flipV="1">
            <a:off x="4289434" y="4560910"/>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68" name="Line 292"/>
          <p:cNvSpPr>
            <a:spLocks noChangeShapeType="1"/>
          </p:cNvSpPr>
          <p:nvPr/>
        </p:nvSpPr>
        <p:spPr bwMode="auto">
          <a:xfrm flipV="1">
            <a:off x="4621215" y="4032250"/>
            <a:ext cx="112712" cy="565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69" name="Line 293"/>
          <p:cNvSpPr>
            <a:spLocks noChangeShapeType="1"/>
          </p:cNvSpPr>
          <p:nvPr/>
        </p:nvSpPr>
        <p:spPr bwMode="auto">
          <a:xfrm flipH="1">
            <a:off x="4733925" y="3732220"/>
            <a:ext cx="215900"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70" name="Line 294"/>
          <p:cNvSpPr>
            <a:spLocks noChangeShapeType="1"/>
          </p:cNvSpPr>
          <p:nvPr/>
        </p:nvSpPr>
        <p:spPr bwMode="auto">
          <a:xfrm flipV="1">
            <a:off x="7356475" y="4032259"/>
            <a:ext cx="101600"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71" name="Line 295"/>
          <p:cNvSpPr>
            <a:spLocks noChangeShapeType="1"/>
          </p:cNvSpPr>
          <p:nvPr/>
        </p:nvSpPr>
        <p:spPr bwMode="auto">
          <a:xfrm flipH="1" flipV="1">
            <a:off x="5499100" y="1954218"/>
            <a:ext cx="128588" cy="123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72" name="Line 296"/>
          <p:cNvSpPr>
            <a:spLocks noChangeShapeType="1"/>
          </p:cNvSpPr>
          <p:nvPr/>
        </p:nvSpPr>
        <p:spPr bwMode="auto">
          <a:xfrm flipV="1">
            <a:off x="5384800" y="2005035"/>
            <a:ext cx="158750" cy="49053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73" name="Freeform 297"/>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74" name="Freeform 298"/>
          <p:cNvSpPr>
            <a:spLocks/>
          </p:cNvSpPr>
          <p:nvPr/>
        </p:nvSpPr>
        <p:spPr bwMode="auto">
          <a:xfrm>
            <a:off x="5053013" y="3060722"/>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75" name="Line 299"/>
          <p:cNvSpPr>
            <a:spLocks noChangeShapeType="1"/>
          </p:cNvSpPr>
          <p:nvPr/>
        </p:nvSpPr>
        <p:spPr bwMode="auto">
          <a:xfrm flipH="1">
            <a:off x="5053013" y="3060722"/>
            <a:ext cx="227012"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76" name="Freeform 300"/>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77" name="Freeform 301"/>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78" name="Line 302"/>
          <p:cNvSpPr>
            <a:spLocks noChangeShapeType="1"/>
          </p:cNvSpPr>
          <p:nvPr/>
        </p:nvSpPr>
        <p:spPr bwMode="auto">
          <a:xfrm flipV="1">
            <a:off x="6591307" y="3214688"/>
            <a:ext cx="1047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79" name="Line 303"/>
          <p:cNvSpPr>
            <a:spLocks noChangeShapeType="1"/>
          </p:cNvSpPr>
          <p:nvPr/>
        </p:nvSpPr>
        <p:spPr bwMode="auto">
          <a:xfrm flipH="1" flipV="1">
            <a:off x="5799144" y="1978047"/>
            <a:ext cx="190500"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80" name="Line 304"/>
          <p:cNvSpPr>
            <a:spLocks noChangeShapeType="1"/>
          </p:cNvSpPr>
          <p:nvPr/>
        </p:nvSpPr>
        <p:spPr bwMode="auto">
          <a:xfrm flipV="1">
            <a:off x="5600700" y="2087563"/>
            <a:ext cx="26988" cy="4556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81" name="Freeform 305"/>
          <p:cNvSpPr>
            <a:spLocks/>
          </p:cNvSpPr>
          <p:nvPr/>
        </p:nvSpPr>
        <p:spPr bwMode="auto">
          <a:xfrm>
            <a:off x="4506913" y="4597422"/>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82" name="Freeform 306"/>
          <p:cNvSpPr>
            <a:spLocks/>
          </p:cNvSpPr>
          <p:nvPr/>
        </p:nvSpPr>
        <p:spPr bwMode="auto">
          <a:xfrm>
            <a:off x="4621213" y="4186260"/>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83" name="Freeform 307"/>
          <p:cNvSpPr>
            <a:spLocks/>
          </p:cNvSpPr>
          <p:nvPr/>
        </p:nvSpPr>
        <p:spPr bwMode="auto">
          <a:xfrm>
            <a:off x="5280037"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84" name="Freeform 308"/>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85" name="Line 309"/>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86" name="Line 310"/>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87" name="Freeform 311"/>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88" name="Freeform 312"/>
          <p:cNvSpPr>
            <a:spLocks/>
          </p:cNvSpPr>
          <p:nvPr/>
        </p:nvSpPr>
        <p:spPr bwMode="auto">
          <a:xfrm>
            <a:off x="6911987"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89" name="Line 313"/>
          <p:cNvSpPr>
            <a:spLocks noChangeShapeType="1"/>
          </p:cNvSpPr>
          <p:nvPr/>
        </p:nvSpPr>
        <p:spPr bwMode="auto">
          <a:xfrm flipV="1">
            <a:off x="5280031" y="2495550"/>
            <a:ext cx="104775" cy="565150"/>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90" name="Line 314"/>
          <p:cNvSpPr>
            <a:spLocks noChangeShapeType="1"/>
          </p:cNvSpPr>
          <p:nvPr/>
        </p:nvSpPr>
        <p:spPr bwMode="auto">
          <a:xfrm flipH="1" flipV="1">
            <a:off x="5384800" y="2495572"/>
            <a:ext cx="2159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91" name="Line 315"/>
          <p:cNvSpPr>
            <a:spLocks noChangeShapeType="1"/>
          </p:cNvSpPr>
          <p:nvPr/>
        </p:nvSpPr>
        <p:spPr bwMode="auto">
          <a:xfrm>
            <a:off x="6808797" y="3492500"/>
            <a:ext cx="103187"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92" name="Freeform 316"/>
          <p:cNvSpPr>
            <a:spLocks/>
          </p:cNvSpPr>
          <p:nvPr/>
        </p:nvSpPr>
        <p:spPr bwMode="auto">
          <a:xfrm>
            <a:off x="7024693" y="3708407"/>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93" name="Freeform 317"/>
          <p:cNvSpPr>
            <a:spLocks/>
          </p:cNvSpPr>
          <p:nvPr/>
        </p:nvSpPr>
        <p:spPr bwMode="auto">
          <a:xfrm>
            <a:off x="7139000" y="3816352"/>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94" name="Line 318"/>
          <p:cNvSpPr>
            <a:spLocks noChangeShapeType="1"/>
          </p:cNvSpPr>
          <p:nvPr/>
        </p:nvSpPr>
        <p:spPr bwMode="auto">
          <a:xfrm>
            <a:off x="7024692" y="3708400"/>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95" name="Freeform 319"/>
          <p:cNvSpPr>
            <a:spLocks/>
          </p:cNvSpPr>
          <p:nvPr/>
        </p:nvSpPr>
        <p:spPr bwMode="auto">
          <a:xfrm>
            <a:off x="4835525" y="3732219"/>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96" name="Freeform 320"/>
          <p:cNvSpPr>
            <a:spLocks/>
          </p:cNvSpPr>
          <p:nvPr/>
        </p:nvSpPr>
        <p:spPr bwMode="auto">
          <a:xfrm>
            <a:off x="4949825" y="3529017"/>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697" name="Line 321"/>
          <p:cNvSpPr>
            <a:spLocks noChangeShapeType="1"/>
          </p:cNvSpPr>
          <p:nvPr/>
        </p:nvSpPr>
        <p:spPr bwMode="auto">
          <a:xfrm flipH="1" flipV="1">
            <a:off x="6207129" y="2911475"/>
            <a:ext cx="157163" cy="88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98" name="Line 322"/>
          <p:cNvSpPr>
            <a:spLocks noChangeShapeType="1"/>
          </p:cNvSpPr>
          <p:nvPr/>
        </p:nvSpPr>
        <p:spPr bwMode="auto">
          <a:xfrm flipV="1">
            <a:off x="6045202" y="2922610"/>
            <a:ext cx="157163" cy="53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699" name="Line 323"/>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00" name="Freeform 324"/>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01" name="Freeform 325"/>
          <p:cNvSpPr>
            <a:spLocks/>
          </p:cNvSpPr>
          <p:nvPr/>
        </p:nvSpPr>
        <p:spPr bwMode="auto">
          <a:xfrm>
            <a:off x="7356477"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02" name="Freeform 326"/>
          <p:cNvSpPr>
            <a:spLocks/>
          </p:cNvSpPr>
          <p:nvPr/>
        </p:nvSpPr>
        <p:spPr bwMode="auto">
          <a:xfrm>
            <a:off x="7570800"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03" name="Freeform 327"/>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04" name="Line 328"/>
          <p:cNvSpPr>
            <a:spLocks noChangeShapeType="1"/>
          </p:cNvSpPr>
          <p:nvPr/>
        </p:nvSpPr>
        <p:spPr bwMode="auto">
          <a:xfrm>
            <a:off x="7570790" y="4621235"/>
            <a:ext cx="3175" cy="15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05" name="Freeform 329"/>
          <p:cNvSpPr>
            <a:spLocks/>
          </p:cNvSpPr>
          <p:nvPr/>
        </p:nvSpPr>
        <p:spPr bwMode="auto">
          <a:xfrm>
            <a:off x="5167325" y="3060722"/>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06" name="Freeform 330"/>
          <p:cNvSpPr>
            <a:spLocks/>
          </p:cNvSpPr>
          <p:nvPr/>
        </p:nvSpPr>
        <p:spPr bwMode="auto">
          <a:xfrm>
            <a:off x="5280037" y="3024210"/>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07" name="Freeform 331"/>
          <p:cNvSpPr>
            <a:spLocks/>
          </p:cNvSpPr>
          <p:nvPr/>
        </p:nvSpPr>
        <p:spPr bwMode="auto">
          <a:xfrm>
            <a:off x="5499102"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08" name="Line 332"/>
          <p:cNvSpPr>
            <a:spLocks noChangeShapeType="1"/>
          </p:cNvSpPr>
          <p:nvPr/>
        </p:nvSpPr>
        <p:spPr bwMode="auto">
          <a:xfrm>
            <a:off x="7356477" y="4067175"/>
            <a:ext cx="214313" cy="5540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09" name="Freeform 333"/>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10" name="Line 334"/>
          <p:cNvSpPr>
            <a:spLocks noChangeShapeType="1"/>
          </p:cNvSpPr>
          <p:nvPr/>
        </p:nvSpPr>
        <p:spPr bwMode="auto">
          <a:xfrm flipH="1" flipV="1">
            <a:off x="4289425" y="4621235"/>
            <a:ext cx="217488"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11" name="Line 335"/>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12" name="Line 336"/>
          <p:cNvSpPr>
            <a:spLocks noChangeShapeType="1"/>
          </p:cNvSpPr>
          <p:nvPr/>
        </p:nvSpPr>
        <p:spPr bwMode="auto">
          <a:xfrm>
            <a:off x="7570790" y="4621235"/>
            <a:ext cx="3175" cy="9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13" name="Line 337"/>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14" name="Freeform 338"/>
          <p:cNvSpPr>
            <a:spLocks/>
          </p:cNvSpPr>
          <p:nvPr/>
        </p:nvSpPr>
        <p:spPr bwMode="auto">
          <a:xfrm>
            <a:off x="6261100" y="3000397"/>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15" name="Freeform 339"/>
          <p:cNvSpPr>
            <a:spLocks/>
          </p:cNvSpPr>
          <p:nvPr/>
        </p:nvSpPr>
        <p:spPr bwMode="auto">
          <a:xfrm>
            <a:off x="6364288" y="3000397"/>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16" name="Line 340"/>
          <p:cNvSpPr>
            <a:spLocks noChangeShapeType="1"/>
          </p:cNvSpPr>
          <p:nvPr/>
        </p:nvSpPr>
        <p:spPr bwMode="auto">
          <a:xfrm flipH="1">
            <a:off x="5280037" y="3024188"/>
            <a:ext cx="2190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17" name="Line 341"/>
          <p:cNvSpPr>
            <a:spLocks noChangeShapeType="1"/>
          </p:cNvSpPr>
          <p:nvPr/>
        </p:nvSpPr>
        <p:spPr bwMode="auto">
          <a:xfrm flipV="1">
            <a:off x="5167313" y="3060722"/>
            <a:ext cx="112712" cy="468313"/>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18" name="Line 342"/>
          <p:cNvSpPr>
            <a:spLocks noChangeShapeType="1"/>
          </p:cNvSpPr>
          <p:nvPr/>
        </p:nvSpPr>
        <p:spPr bwMode="auto">
          <a:xfrm flipH="1" flipV="1">
            <a:off x="5575312" y="2693988"/>
            <a:ext cx="219075"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19" name="Line 343"/>
          <p:cNvSpPr>
            <a:spLocks noChangeShapeType="1"/>
          </p:cNvSpPr>
          <p:nvPr/>
        </p:nvSpPr>
        <p:spPr bwMode="auto">
          <a:xfrm flipV="1">
            <a:off x="5499100" y="2543197"/>
            <a:ext cx="101600" cy="481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20" name="Line 344"/>
          <p:cNvSpPr>
            <a:spLocks noChangeShapeType="1"/>
          </p:cNvSpPr>
          <p:nvPr/>
        </p:nvSpPr>
        <p:spPr bwMode="auto">
          <a:xfrm>
            <a:off x="7242180" y="4056068"/>
            <a:ext cx="1143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21" name="Line 345"/>
          <p:cNvSpPr>
            <a:spLocks noChangeShapeType="1"/>
          </p:cNvSpPr>
          <p:nvPr/>
        </p:nvSpPr>
        <p:spPr bwMode="auto">
          <a:xfrm flipH="1" flipV="1">
            <a:off x="6364288" y="3000397"/>
            <a:ext cx="227012"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22" name="Freeform 346"/>
          <p:cNvSpPr>
            <a:spLocks/>
          </p:cNvSpPr>
          <p:nvPr/>
        </p:nvSpPr>
        <p:spPr bwMode="auto">
          <a:xfrm>
            <a:off x="6478600"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23" name="Freeform 347"/>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24" name="Line 348"/>
          <p:cNvSpPr>
            <a:spLocks noChangeShapeType="1"/>
          </p:cNvSpPr>
          <p:nvPr/>
        </p:nvSpPr>
        <p:spPr bwMode="auto">
          <a:xfrm flipH="1" flipV="1">
            <a:off x="5783266" y="2846388"/>
            <a:ext cx="276225"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25" name="Line 349"/>
          <p:cNvSpPr>
            <a:spLocks noChangeShapeType="1"/>
          </p:cNvSpPr>
          <p:nvPr/>
        </p:nvSpPr>
        <p:spPr bwMode="auto">
          <a:xfrm flipV="1">
            <a:off x="5713413" y="2846410"/>
            <a:ext cx="76200" cy="357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26" name="Line 350"/>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27" name="Line 351"/>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28" name="Freeform 352"/>
          <p:cNvSpPr>
            <a:spLocks/>
          </p:cNvSpPr>
          <p:nvPr/>
        </p:nvSpPr>
        <p:spPr bwMode="auto">
          <a:xfrm>
            <a:off x="4733925" y="4186260"/>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29" name="Freeform 353"/>
          <p:cNvSpPr>
            <a:spLocks/>
          </p:cNvSpPr>
          <p:nvPr/>
        </p:nvSpPr>
        <p:spPr bwMode="auto">
          <a:xfrm>
            <a:off x="4835525" y="4032272"/>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30" name="Freeform 354"/>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31" name="Freeform 355"/>
          <p:cNvSpPr>
            <a:spLocks/>
          </p:cNvSpPr>
          <p:nvPr/>
        </p:nvSpPr>
        <p:spPr bwMode="auto">
          <a:xfrm>
            <a:off x="4402150"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32" name="Freeform 356"/>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33" name="Line 357"/>
          <p:cNvSpPr>
            <a:spLocks noChangeShapeType="1"/>
          </p:cNvSpPr>
          <p:nvPr/>
        </p:nvSpPr>
        <p:spPr bwMode="auto">
          <a:xfrm flipH="1">
            <a:off x="7686675" y="4654572"/>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34" name="Line 358"/>
          <p:cNvSpPr>
            <a:spLocks noChangeShapeType="1"/>
          </p:cNvSpPr>
          <p:nvPr/>
        </p:nvSpPr>
        <p:spPr bwMode="auto">
          <a:xfrm flipH="1" flipV="1">
            <a:off x="4506913" y="4654572"/>
            <a:ext cx="227012"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35" name="Line 359"/>
          <p:cNvSpPr>
            <a:spLocks noChangeShapeType="1"/>
          </p:cNvSpPr>
          <p:nvPr/>
        </p:nvSpPr>
        <p:spPr bwMode="auto">
          <a:xfrm flipV="1">
            <a:off x="4402147" y="4654572"/>
            <a:ext cx="10477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36" name="Freeform 360"/>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37" name="Freeform 361"/>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38" name="Freeform 362"/>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39" name="Freeform 363"/>
          <p:cNvSpPr>
            <a:spLocks/>
          </p:cNvSpPr>
          <p:nvPr/>
        </p:nvSpPr>
        <p:spPr bwMode="auto">
          <a:xfrm>
            <a:off x="5499102"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40" name="Freeform 364"/>
          <p:cNvSpPr>
            <a:spLocks/>
          </p:cNvSpPr>
          <p:nvPr/>
        </p:nvSpPr>
        <p:spPr bwMode="auto">
          <a:xfrm>
            <a:off x="5053013" y="3529017"/>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41" name="Freeform 365"/>
          <p:cNvSpPr>
            <a:spLocks/>
          </p:cNvSpPr>
          <p:nvPr/>
        </p:nvSpPr>
        <p:spPr bwMode="auto">
          <a:xfrm>
            <a:off x="5167325" y="3478215"/>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42" name="Freeform 366"/>
          <p:cNvSpPr>
            <a:spLocks/>
          </p:cNvSpPr>
          <p:nvPr/>
        </p:nvSpPr>
        <p:spPr bwMode="auto">
          <a:xfrm>
            <a:off x="6696075" y="349250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43" name="Freeform 367"/>
          <p:cNvSpPr>
            <a:spLocks/>
          </p:cNvSpPr>
          <p:nvPr/>
        </p:nvSpPr>
        <p:spPr bwMode="auto">
          <a:xfrm>
            <a:off x="6808788" y="3492506"/>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44" name="Line 368"/>
          <p:cNvSpPr>
            <a:spLocks noChangeShapeType="1"/>
          </p:cNvSpPr>
          <p:nvPr/>
        </p:nvSpPr>
        <p:spPr bwMode="auto">
          <a:xfrm flipH="1" flipV="1">
            <a:off x="6054737" y="2981325"/>
            <a:ext cx="206375" cy="196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45" name="Line 369"/>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46" name="Line 370"/>
          <p:cNvSpPr>
            <a:spLocks noChangeShapeType="1"/>
          </p:cNvSpPr>
          <p:nvPr/>
        </p:nvSpPr>
        <p:spPr bwMode="auto">
          <a:xfrm flipH="1" flipV="1">
            <a:off x="5499102" y="3024210"/>
            <a:ext cx="214313" cy="1793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47" name="Line 371"/>
          <p:cNvSpPr>
            <a:spLocks noChangeShapeType="1"/>
          </p:cNvSpPr>
          <p:nvPr/>
        </p:nvSpPr>
        <p:spPr bwMode="auto">
          <a:xfrm flipV="1">
            <a:off x="5384800" y="3024210"/>
            <a:ext cx="114300" cy="454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48" name="Line 372"/>
          <p:cNvSpPr>
            <a:spLocks noChangeShapeType="1"/>
          </p:cNvSpPr>
          <p:nvPr/>
        </p:nvSpPr>
        <p:spPr bwMode="auto">
          <a:xfrm flipV="1">
            <a:off x="5053013" y="3529017"/>
            <a:ext cx="114300" cy="50323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49" name="Line 373"/>
          <p:cNvSpPr>
            <a:spLocks noChangeShapeType="1"/>
          </p:cNvSpPr>
          <p:nvPr/>
        </p:nvSpPr>
        <p:spPr bwMode="auto">
          <a:xfrm flipH="1">
            <a:off x="5167325" y="3478213"/>
            <a:ext cx="217487" cy="50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50" name="Line 374"/>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51" name="Line 375"/>
          <p:cNvSpPr>
            <a:spLocks noChangeShapeType="1"/>
          </p:cNvSpPr>
          <p:nvPr/>
        </p:nvSpPr>
        <p:spPr bwMode="auto">
          <a:xfrm flipV="1">
            <a:off x="6696082" y="3492500"/>
            <a:ext cx="112713"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52" name="Freeform 376"/>
          <p:cNvSpPr>
            <a:spLocks/>
          </p:cNvSpPr>
          <p:nvPr/>
        </p:nvSpPr>
        <p:spPr bwMode="auto">
          <a:xfrm>
            <a:off x="5600712"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53" name="Freeform 377"/>
          <p:cNvSpPr>
            <a:spLocks/>
          </p:cNvSpPr>
          <p:nvPr/>
        </p:nvSpPr>
        <p:spPr bwMode="auto">
          <a:xfrm>
            <a:off x="5713425"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54" name="Freeform 378"/>
          <p:cNvSpPr>
            <a:spLocks/>
          </p:cNvSpPr>
          <p:nvPr/>
        </p:nvSpPr>
        <p:spPr bwMode="auto">
          <a:xfrm>
            <a:off x="6911987"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55" name="Freeform 379"/>
          <p:cNvSpPr>
            <a:spLocks/>
          </p:cNvSpPr>
          <p:nvPr/>
        </p:nvSpPr>
        <p:spPr bwMode="auto">
          <a:xfrm>
            <a:off x="7024693" y="3708407"/>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56" name="Freeform 380"/>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57" name="Freeform 381"/>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58" name="Freeform 382"/>
          <p:cNvSpPr>
            <a:spLocks/>
          </p:cNvSpPr>
          <p:nvPr/>
        </p:nvSpPr>
        <p:spPr bwMode="auto">
          <a:xfrm>
            <a:off x="4621213" y="4691085"/>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59" name="Freeform 383"/>
          <p:cNvSpPr>
            <a:spLocks/>
          </p:cNvSpPr>
          <p:nvPr/>
        </p:nvSpPr>
        <p:spPr bwMode="auto">
          <a:xfrm>
            <a:off x="4733925" y="46910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60" name="Line 384"/>
          <p:cNvSpPr>
            <a:spLocks noChangeShapeType="1"/>
          </p:cNvSpPr>
          <p:nvPr/>
        </p:nvSpPr>
        <p:spPr bwMode="auto">
          <a:xfrm flipH="1" flipV="1">
            <a:off x="5713425" y="3203597"/>
            <a:ext cx="217487"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61" name="Line 385"/>
          <p:cNvSpPr>
            <a:spLocks noChangeShapeType="1"/>
          </p:cNvSpPr>
          <p:nvPr/>
        </p:nvSpPr>
        <p:spPr bwMode="auto">
          <a:xfrm flipV="1">
            <a:off x="5600702" y="3203597"/>
            <a:ext cx="112713" cy="3714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62" name="Line 386"/>
          <p:cNvSpPr>
            <a:spLocks noChangeShapeType="1"/>
          </p:cNvSpPr>
          <p:nvPr/>
        </p:nvSpPr>
        <p:spPr bwMode="auto">
          <a:xfrm flipH="1" flipV="1">
            <a:off x="7024693" y="3708407"/>
            <a:ext cx="217487" cy="3476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63" name="Line 387"/>
          <p:cNvSpPr>
            <a:spLocks noChangeShapeType="1"/>
          </p:cNvSpPr>
          <p:nvPr/>
        </p:nvSpPr>
        <p:spPr bwMode="auto">
          <a:xfrm flipV="1">
            <a:off x="6911977" y="3708404"/>
            <a:ext cx="112713"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64" name="Line 388"/>
          <p:cNvSpPr>
            <a:spLocks noChangeShapeType="1"/>
          </p:cNvSpPr>
          <p:nvPr/>
        </p:nvSpPr>
        <p:spPr bwMode="auto">
          <a:xfrm flipH="1" flipV="1">
            <a:off x="6261100" y="3178197"/>
            <a:ext cx="217488" cy="1698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65" name="Line 389"/>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66" name="Freeform 390"/>
          <p:cNvSpPr>
            <a:spLocks/>
          </p:cNvSpPr>
          <p:nvPr/>
        </p:nvSpPr>
        <p:spPr bwMode="auto">
          <a:xfrm>
            <a:off x="7139000"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67" name="Freeform 391"/>
          <p:cNvSpPr>
            <a:spLocks/>
          </p:cNvSpPr>
          <p:nvPr/>
        </p:nvSpPr>
        <p:spPr bwMode="auto">
          <a:xfrm>
            <a:off x="7242175" y="4056072"/>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68" name="Freeform 392"/>
          <p:cNvSpPr>
            <a:spLocks/>
          </p:cNvSpPr>
          <p:nvPr/>
        </p:nvSpPr>
        <p:spPr bwMode="auto">
          <a:xfrm>
            <a:off x="4949825" y="4032272"/>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69" name="Freeform 393"/>
          <p:cNvSpPr>
            <a:spLocks/>
          </p:cNvSpPr>
          <p:nvPr/>
        </p:nvSpPr>
        <p:spPr bwMode="auto">
          <a:xfrm>
            <a:off x="5053013" y="3913192"/>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70" name="Freeform 394"/>
          <p:cNvSpPr>
            <a:spLocks/>
          </p:cNvSpPr>
          <p:nvPr/>
        </p:nvSpPr>
        <p:spPr bwMode="auto">
          <a:xfrm>
            <a:off x="5280037"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71" name="Freeform 395"/>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72" name="Line 396"/>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73" name="Line 397"/>
          <p:cNvSpPr>
            <a:spLocks noChangeShapeType="1"/>
          </p:cNvSpPr>
          <p:nvPr/>
        </p:nvSpPr>
        <p:spPr bwMode="auto">
          <a:xfrm>
            <a:off x="7138990" y="3995741"/>
            <a:ext cx="1031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74" name="Line 398"/>
          <p:cNvSpPr>
            <a:spLocks noChangeShapeType="1"/>
          </p:cNvSpPr>
          <p:nvPr/>
        </p:nvSpPr>
        <p:spPr bwMode="auto">
          <a:xfrm flipV="1">
            <a:off x="4949825" y="4032272"/>
            <a:ext cx="103188" cy="6826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75" name="Line 399"/>
          <p:cNvSpPr>
            <a:spLocks noChangeShapeType="1"/>
          </p:cNvSpPr>
          <p:nvPr/>
        </p:nvSpPr>
        <p:spPr bwMode="auto">
          <a:xfrm flipH="1" flipV="1">
            <a:off x="5384800" y="3478222"/>
            <a:ext cx="215900" cy="968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76" name="Line 400"/>
          <p:cNvSpPr>
            <a:spLocks noChangeShapeType="1"/>
          </p:cNvSpPr>
          <p:nvPr/>
        </p:nvSpPr>
        <p:spPr bwMode="auto">
          <a:xfrm flipV="1">
            <a:off x="5280031" y="3478215"/>
            <a:ext cx="104775" cy="434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77" name="Freeform 401"/>
          <p:cNvSpPr>
            <a:spLocks/>
          </p:cNvSpPr>
          <p:nvPr/>
        </p:nvSpPr>
        <p:spPr bwMode="auto">
          <a:xfrm>
            <a:off x="6364288" y="3348040"/>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78" name="Freeform 402"/>
          <p:cNvSpPr>
            <a:spLocks/>
          </p:cNvSpPr>
          <p:nvPr/>
        </p:nvSpPr>
        <p:spPr bwMode="auto">
          <a:xfrm>
            <a:off x="6478600" y="3348040"/>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79" name="Freeform 403"/>
          <p:cNvSpPr>
            <a:spLocks/>
          </p:cNvSpPr>
          <p:nvPr/>
        </p:nvSpPr>
        <p:spPr bwMode="auto">
          <a:xfrm>
            <a:off x="5827725" y="3335347"/>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80" name="Line 404"/>
          <p:cNvSpPr>
            <a:spLocks noChangeShapeType="1"/>
          </p:cNvSpPr>
          <p:nvPr/>
        </p:nvSpPr>
        <p:spPr bwMode="auto">
          <a:xfrm flipH="1" flipV="1">
            <a:off x="6478600" y="3348038"/>
            <a:ext cx="217487" cy="214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81" name="Line 405"/>
          <p:cNvSpPr>
            <a:spLocks noChangeShapeType="1"/>
          </p:cNvSpPr>
          <p:nvPr/>
        </p:nvSpPr>
        <p:spPr bwMode="auto">
          <a:xfrm flipV="1">
            <a:off x="6364288" y="3348060"/>
            <a:ext cx="114300" cy="130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82" name="Line 406"/>
          <p:cNvSpPr>
            <a:spLocks noChangeShapeType="1"/>
          </p:cNvSpPr>
          <p:nvPr/>
        </p:nvSpPr>
        <p:spPr bwMode="auto">
          <a:xfrm flipH="1" flipV="1">
            <a:off x="5930900" y="3335360"/>
            <a:ext cx="215900" cy="968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83" name="Line 407"/>
          <p:cNvSpPr>
            <a:spLocks noChangeShapeType="1"/>
          </p:cNvSpPr>
          <p:nvPr/>
        </p:nvSpPr>
        <p:spPr bwMode="auto">
          <a:xfrm flipV="1">
            <a:off x="5827715" y="3335347"/>
            <a:ext cx="103187"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84" name="Freeform 408"/>
          <p:cNvSpPr>
            <a:spLocks/>
          </p:cNvSpPr>
          <p:nvPr/>
        </p:nvSpPr>
        <p:spPr bwMode="auto">
          <a:xfrm>
            <a:off x="7356477" y="4283097"/>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85" name="Freeform 409"/>
          <p:cNvSpPr>
            <a:spLocks/>
          </p:cNvSpPr>
          <p:nvPr/>
        </p:nvSpPr>
        <p:spPr bwMode="auto">
          <a:xfrm>
            <a:off x="7458075" y="4283097"/>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86" name="Line 410"/>
          <p:cNvSpPr>
            <a:spLocks noChangeShapeType="1"/>
          </p:cNvSpPr>
          <p:nvPr/>
        </p:nvSpPr>
        <p:spPr bwMode="auto">
          <a:xfrm>
            <a:off x="7458087" y="4283075"/>
            <a:ext cx="11113" cy="142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87" name="Line 411"/>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88" name="Line 412"/>
          <p:cNvSpPr>
            <a:spLocks noChangeShapeType="1"/>
          </p:cNvSpPr>
          <p:nvPr/>
        </p:nvSpPr>
        <p:spPr bwMode="auto">
          <a:xfrm flipV="1">
            <a:off x="7356475" y="4283097"/>
            <a:ext cx="1016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89" name="Freeform 413"/>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90" name="Freeform 414"/>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91" name="Freeform 415"/>
          <p:cNvSpPr>
            <a:spLocks/>
          </p:cNvSpPr>
          <p:nvPr/>
        </p:nvSpPr>
        <p:spPr bwMode="auto">
          <a:xfrm>
            <a:off x="7570800"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92" name="Freeform 416"/>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93" name="Freeform 417"/>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94" name="Freeform 418"/>
          <p:cNvSpPr>
            <a:spLocks/>
          </p:cNvSpPr>
          <p:nvPr/>
        </p:nvSpPr>
        <p:spPr bwMode="auto">
          <a:xfrm>
            <a:off x="4402150"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795" name="Line 419"/>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96" name="Line 420"/>
          <p:cNvSpPr>
            <a:spLocks noChangeShapeType="1"/>
          </p:cNvSpPr>
          <p:nvPr/>
        </p:nvSpPr>
        <p:spPr bwMode="auto">
          <a:xfrm flipV="1">
            <a:off x="4835525" y="4714897"/>
            <a:ext cx="114300" cy="730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97" name="Line 421"/>
          <p:cNvSpPr>
            <a:spLocks noChangeShapeType="1"/>
          </p:cNvSpPr>
          <p:nvPr/>
        </p:nvSpPr>
        <p:spPr bwMode="auto">
          <a:xfrm flipH="1" flipV="1">
            <a:off x="4402150" y="4714897"/>
            <a:ext cx="2190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98" name="Line 422"/>
          <p:cNvSpPr>
            <a:spLocks noChangeShapeType="1"/>
          </p:cNvSpPr>
          <p:nvPr/>
        </p:nvSpPr>
        <p:spPr bwMode="auto">
          <a:xfrm flipH="1" flipV="1">
            <a:off x="7686675" y="4714897"/>
            <a:ext cx="2159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799" name="Line 423"/>
          <p:cNvSpPr>
            <a:spLocks noChangeShapeType="1"/>
          </p:cNvSpPr>
          <p:nvPr/>
        </p:nvSpPr>
        <p:spPr bwMode="auto">
          <a:xfrm flipH="1">
            <a:off x="7570795" y="4714897"/>
            <a:ext cx="115887"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00" name="Line 424"/>
          <p:cNvSpPr>
            <a:spLocks noChangeShapeType="1"/>
          </p:cNvSpPr>
          <p:nvPr/>
        </p:nvSpPr>
        <p:spPr bwMode="auto">
          <a:xfrm flipV="1">
            <a:off x="4289434" y="4714897"/>
            <a:ext cx="112713"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01" name="Freeform 425"/>
          <p:cNvSpPr>
            <a:spLocks/>
          </p:cNvSpPr>
          <p:nvPr/>
        </p:nvSpPr>
        <p:spPr bwMode="auto">
          <a:xfrm>
            <a:off x="5499102" y="35750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02" name="Freeform 426"/>
          <p:cNvSpPr>
            <a:spLocks/>
          </p:cNvSpPr>
          <p:nvPr/>
        </p:nvSpPr>
        <p:spPr bwMode="auto">
          <a:xfrm>
            <a:off x="5600712" y="3575053"/>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03" name="Freeform 427"/>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04" name="Freeform 428"/>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05" name="Line 429"/>
          <p:cNvSpPr>
            <a:spLocks noChangeShapeType="1"/>
          </p:cNvSpPr>
          <p:nvPr/>
        </p:nvSpPr>
        <p:spPr bwMode="auto">
          <a:xfrm flipH="1" flipV="1">
            <a:off x="5600712" y="3575057"/>
            <a:ext cx="2270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06" name="Line 430"/>
          <p:cNvSpPr>
            <a:spLocks noChangeShapeType="1"/>
          </p:cNvSpPr>
          <p:nvPr/>
        </p:nvSpPr>
        <p:spPr bwMode="auto">
          <a:xfrm flipV="1">
            <a:off x="5499100" y="3575059"/>
            <a:ext cx="101600" cy="384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07" name="Line 431"/>
          <p:cNvSpPr>
            <a:spLocks noChangeShapeType="1"/>
          </p:cNvSpPr>
          <p:nvPr/>
        </p:nvSpPr>
        <p:spPr bwMode="auto">
          <a:xfrm flipH="1" flipV="1">
            <a:off x="6696075" y="3562352"/>
            <a:ext cx="215900" cy="1936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08" name="Line 432"/>
          <p:cNvSpPr>
            <a:spLocks noChangeShapeType="1"/>
          </p:cNvSpPr>
          <p:nvPr/>
        </p:nvSpPr>
        <p:spPr bwMode="auto">
          <a:xfrm flipV="1">
            <a:off x="6591307" y="3562357"/>
            <a:ext cx="104775" cy="857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09" name="Freeform 433"/>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10" name="Freeform 434"/>
          <p:cNvSpPr>
            <a:spLocks/>
          </p:cNvSpPr>
          <p:nvPr/>
        </p:nvSpPr>
        <p:spPr bwMode="auto">
          <a:xfrm>
            <a:off x="5167325" y="3913192"/>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11" name="Freeform 435"/>
          <p:cNvSpPr>
            <a:spLocks/>
          </p:cNvSpPr>
          <p:nvPr/>
        </p:nvSpPr>
        <p:spPr bwMode="auto">
          <a:xfrm>
            <a:off x="5280037"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12" name="Line 436"/>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13" name="Line 437"/>
          <p:cNvSpPr>
            <a:spLocks noChangeShapeType="1"/>
          </p:cNvSpPr>
          <p:nvPr/>
        </p:nvSpPr>
        <p:spPr bwMode="auto">
          <a:xfrm flipV="1">
            <a:off x="5167313" y="3913192"/>
            <a:ext cx="112712" cy="3698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14" name="Freeform 438"/>
          <p:cNvSpPr>
            <a:spLocks/>
          </p:cNvSpPr>
          <p:nvPr/>
        </p:nvSpPr>
        <p:spPr bwMode="auto">
          <a:xfrm>
            <a:off x="6808788" y="3756027"/>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15" name="Freeform 439"/>
          <p:cNvSpPr>
            <a:spLocks/>
          </p:cNvSpPr>
          <p:nvPr/>
        </p:nvSpPr>
        <p:spPr bwMode="auto">
          <a:xfrm>
            <a:off x="6911987" y="3756027"/>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16" name="Freeform 440"/>
          <p:cNvSpPr>
            <a:spLocks/>
          </p:cNvSpPr>
          <p:nvPr/>
        </p:nvSpPr>
        <p:spPr bwMode="auto">
          <a:xfrm>
            <a:off x="4506913" y="4751410"/>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17" name="Freeform 441"/>
          <p:cNvSpPr>
            <a:spLocks/>
          </p:cNvSpPr>
          <p:nvPr/>
        </p:nvSpPr>
        <p:spPr bwMode="auto">
          <a:xfrm>
            <a:off x="4621213" y="4751410"/>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18" name="Line 442"/>
          <p:cNvSpPr>
            <a:spLocks noChangeShapeType="1"/>
          </p:cNvSpPr>
          <p:nvPr/>
        </p:nvSpPr>
        <p:spPr bwMode="auto">
          <a:xfrm flipH="1" flipV="1">
            <a:off x="6911987" y="3756027"/>
            <a:ext cx="227013" cy="2397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19" name="Line 443"/>
          <p:cNvSpPr>
            <a:spLocks noChangeShapeType="1"/>
          </p:cNvSpPr>
          <p:nvPr/>
        </p:nvSpPr>
        <p:spPr bwMode="auto">
          <a:xfrm flipV="1">
            <a:off x="6808797" y="3756028"/>
            <a:ext cx="103187" cy="130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20" name="Line 444"/>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21" name="Line 445"/>
          <p:cNvSpPr>
            <a:spLocks noChangeShapeType="1"/>
          </p:cNvSpPr>
          <p:nvPr/>
        </p:nvSpPr>
        <p:spPr bwMode="auto">
          <a:xfrm flipV="1">
            <a:off x="7789863" y="4751410"/>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22" name="Freeform 446"/>
          <p:cNvSpPr>
            <a:spLocks/>
          </p:cNvSpPr>
          <p:nvPr/>
        </p:nvSpPr>
        <p:spPr bwMode="auto">
          <a:xfrm>
            <a:off x="5713425"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23" name="Freeform 447"/>
          <p:cNvSpPr>
            <a:spLocks/>
          </p:cNvSpPr>
          <p:nvPr/>
        </p:nvSpPr>
        <p:spPr bwMode="auto">
          <a:xfrm>
            <a:off x="5827725" y="3635384"/>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24" name="Line 448"/>
          <p:cNvSpPr>
            <a:spLocks noChangeShapeType="1"/>
          </p:cNvSpPr>
          <p:nvPr/>
        </p:nvSpPr>
        <p:spPr bwMode="auto">
          <a:xfrm flipH="1">
            <a:off x="5827725" y="3635384"/>
            <a:ext cx="217487"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25" name="Line 449"/>
          <p:cNvSpPr>
            <a:spLocks noChangeShapeType="1"/>
          </p:cNvSpPr>
          <p:nvPr/>
        </p:nvSpPr>
        <p:spPr bwMode="auto">
          <a:xfrm flipV="1">
            <a:off x="5713416" y="3635375"/>
            <a:ext cx="114300"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26" name="Freeform 450"/>
          <p:cNvSpPr>
            <a:spLocks/>
          </p:cNvSpPr>
          <p:nvPr/>
        </p:nvSpPr>
        <p:spPr bwMode="auto">
          <a:xfrm>
            <a:off x="7024693" y="3995747"/>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27" name="Freeform 451"/>
          <p:cNvSpPr>
            <a:spLocks/>
          </p:cNvSpPr>
          <p:nvPr/>
        </p:nvSpPr>
        <p:spPr bwMode="auto">
          <a:xfrm>
            <a:off x="7139000" y="3995747"/>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28" name="Freeform 452"/>
          <p:cNvSpPr>
            <a:spLocks/>
          </p:cNvSpPr>
          <p:nvPr/>
        </p:nvSpPr>
        <p:spPr bwMode="auto">
          <a:xfrm>
            <a:off x="6261100" y="3478218"/>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29" name="Freeform 453"/>
          <p:cNvSpPr>
            <a:spLocks/>
          </p:cNvSpPr>
          <p:nvPr/>
        </p:nvSpPr>
        <p:spPr bwMode="auto">
          <a:xfrm>
            <a:off x="6364288" y="3478218"/>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30" name="Freeform 454"/>
          <p:cNvSpPr>
            <a:spLocks/>
          </p:cNvSpPr>
          <p:nvPr/>
        </p:nvSpPr>
        <p:spPr bwMode="auto">
          <a:xfrm>
            <a:off x="5384800" y="3959229"/>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31" name="Freeform 455"/>
          <p:cNvSpPr>
            <a:spLocks/>
          </p:cNvSpPr>
          <p:nvPr/>
        </p:nvSpPr>
        <p:spPr bwMode="auto">
          <a:xfrm>
            <a:off x="5499102" y="3946527"/>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32" name="Line 456"/>
          <p:cNvSpPr>
            <a:spLocks noChangeShapeType="1"/>
          </p:cNvSpPr>
          <p:nvPr/>
        </p:nvSpPr>
        <p:spPr bwMode="auto">
          <a:xfrm flipH="1" flipV="1">
            <a:off x="7139000" y="3995738"/>
            <a:ext cx="217487" cy="3349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33" name="Line 457"/>
          <p:cNvSpPr>
            <a:spLocks noChangeShapeType="1"/>
          </p:cNvSpPr>
          <p:nvPr/>
        </p:nvSpPr>
        <p:spPr bwMode="auto">
          <a:xfrm flipV="1">
            <a:off x="7024692" y="3995738"/>
            <a:ext cx="114300"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34" name="Line 458"/>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35" name="Line 459"/>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36" name="Line 460"/>
          <p:cNvSpPr>
            <a:spLocks noChangeShapeType="1"/>
          </p:cNvSpPr>
          <p:nvPr/>
        </p:nvSpPr>
        <p:spPr bwMode="auto">
          <a:xfrm flipV="1">
            <a:off x="5384800" y="3959229"/>
            <a:ext cx="114300"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37" name="Freeform 461"/>
          <p:cNvSpPr>
            <a:spLocks/>
          </p:cNvSpPr>
          <p:nvPr/>
        </p:nvSpPr>
        <p:spPr bwMode="auto">
          <a:xfrm>
            <a:off x="7242175" y="4330722"/>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38" name="Freeform 462"/>
          <p:cNvSpPr>
            <a:spLocks/>
          </p:cNvSpPr>
          <p:nvPr/>
        </p:nvSpPr>
        <p:spPr bwMode="auto">
          <a:xfrm>
            <a:off x="7356477"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39" name="Freeform 463"/>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40" name="Freeform 464"/>
          <p:cNvSpPr>
            <a:spLocks/>
          </p:cNvSpPr>
          <p:nvPr/>
        </p:nvSpPr>
        <p:spPr bwMode="auto">
          <a:xfrm>
            <a:off x="5167325" y="4237060"/>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41" name="Freeform 465"/>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42" name="Freeform 466"/>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43" name="Freeform 467"/>
          <p:cNvSpPr>
            <a:spLocks/>
          </p:cNvSpPr>
          <p:nvPr/>
        </p:nvSpPr>
        <p:spPr bwMode="auto">
          <a:xfrm>
            <a:off x="7570800"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44" name="Line 468"/>
          <p:cNvSpPr>
            <a:spLocks noChangeShapeType="1"/>
          </p:cNvSpPr>
          <p:nvPr/>
        </p:nvSpPr>
        <p:spPr bwMode="auto">
          <a:xfrm flipH="1" flipV="1">
            <a:off x="7356477" y="4330700"/>
            <a:ext cx="214313" cy="457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45" name="Line 469"/>
          <p:cNvSpPr>
            <a:spLocks noChangeShapeType="1"/>
          </p:cNvSpPr>
          <p:nvPr/>
        </p:nvSpPr>
        <p:spPr bwMode="auto">
          <a:xfrm flipH="1" flipV="1">
            <a:off x="7570800" y="4787922"/>
            <a:ext cx="219075"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46" name="Freeform 470"/>
          <p:cNvSpPr>
            <a:spLocks/>
          </p:cNvSpPr>
          <p:nvPr/>
        </p:nvSpPr>
        <p:spPr bwMode="auto">
          <a:xfrm>
            <a:off x="7458075" y="4645047"/>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47" name="Line 471"/>
          <p:cNvSpPr>
            <a:spLocks noChangeShapeType="1"/>
          </p:cNvSpPr>
          <p:nvPr/>
        </p:nvSpPr>
        <p:spPr bwMode="auto">
          <a:xfrm flipV="1">
            <a:off x="7242180" y="4330722"/>
            <a:ext cx="1143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48" name="Line 472"/>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49" name="Line 473"/>
          <p:cNvSpPr>
            <a:spLocks noChangeShapeType="1"/>
          </p:cNvSpPr>
          <p:nvPr/>
        </p:nvSpPr>
        <p:spPr bwMode="auto">
          <a:xfrm flipH="1">
            <a:off x="5167325" y="4237060"/>
            <a:ext cx="217487" cy="46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50" name="Line 474"/>
          <p:cNvSpPr>
            <a:spLocks noChangeShapeType="1"/>
          </p:cNvSpPr>
          <p:nvPr/>
        </p:nvSpPr>
        <p:spPr bwMode="auto">
          <a:xfrm flipH="1" flipV="1">
            <a:off x="4835525" y="4787922"/>
            <a:ext cx="217488"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51" name="Line 475"/>
          <p:cNvSpPr>
            <a:spLocks noChangeShapeType="1"/>
          </p:cNvSpPr>
          <p:nvPr/>
        </p:nvSpPr>
        <p:spPr bwMode="auto">
          <a:xfrm flipV="1">
            <a:off x="4733930" y="4787922"/>
            <a:ext cx="101600" cy="603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52" name="Line 476"/>
          <p:cNvSpPr>
            <a:spLocks noChangeShapeType="1"/>
          </p:cNvSpPr>
          <p:nvPr/>
        </p:nvSpPr>
        <p:spPr bwMode="auto">
          <a:xfrm>
            <a:off x="7469188" y="4645047"/>
            <a:ext cx="101600"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53" name="Line 477"/>
          <p:cNvSpPr>
            <a:spLocks noChangeShapeType="1"/>
          </p:cNvSpPr>
          <p:nvPr/>
        </p:nvSpPr>
        <p:spPr bwMode="auto">
          <a:xfrm flipH="1" flipV="1">
            <a:off x="4289425" y="4787922"/>
            <a:ext cx="217488"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54" name="Freeform 478"/>
          <p:cNvSpPr>
            <a:spLocks/>
          </p:cNvSpPr>
          <p:nvPr/>
        </p:nvSpPr>
        <p:spPr bwMode="auto">
          <a:xfrm>
            <a:off x="6478600" y="3648078"/>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55" name="Freeform 479"/>
          <p:cNvSpPr>
            <a:spLocks/>
          </p:cNvSpPr>
          <p:nvPr/>
        </p:nvSpPr>
        <p:spPr bwMode="auto">
          <a:xfrm>
            <a:off x="6591300" y="3648078"/>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56" name="Freeform 480"/>
          <p:cNvSpPr>
            <a:spLocks/>
          </p:cNvSpPr>
          <p:nvPr/>
        </p:nvSpPr>
        <p:spPr bwMode="auto">
          <a:xfrm>
            <a:off x="5930900" y="3635384"/>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57" name="Freeform 481"/>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58" name="Line 482"/>
          <p:cNvSpPr>
            <a:spLocks noChangeShapeType="1"/>
          </p:cNvSpPr>
          <p:nvPr/>
        </p:nvSpPr>
        <p:spPr bwMode="auto">
          <a:xfrm flipH="1" flipV="1">
            <a:off x="6591300" y="3648084"/>
            <a:ext cx="217488" cy="2381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59" name="Line 483"/>
          <p:cNvSpPr>
            <a:spLocks noChangeShapeType="1"/>
          </p:cNvSpPr>
          <p:nvPr/>
        </p:nvSpPr>
        <p:spPr bwMode="auto">
          <a:xfrm flipV="1">
            <a:off x="6478588" y="3648082"/>
            <a:ext cx="112712"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60" name="Line 484"/>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61" name="Freeform 485"/>
          <p:cNvSpPr>
            <a:spLocks/>
          </p:cNvSpPr>
          <p:nvPr/>
        </p:nvSpPr>
        <p:spPr bwMode="auto">
          <a:xfrm>
            <a:off x="5600712" y="3946527"/>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62" name="Freeform 486"/>
          <p:cNvSpPr>
            <a:spLocks/>
          </p:cNvSpPr>
          <p:nvPr/>
        </p:nvSpPr>
        <p:spPr bwMode="auto">
          <a:xfrm>
            <a:off x="5713425" y="3898903"/>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63" name="Freeform 487"/>
          <p:cNvSpPr>
            <a:spLocks/>
          </p:cNvSpPr>
          <p:nvPr/>
        </p:nvSpPr>
        <p:spPr bwMode="auto">
          <a:xfrm>
            <a:off x="6696075" y="3886208"/>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64" name="Freeform 488"/>
          <p:cNvSpPr>
            <a:spLocks/>
          </p:cNvSpPr>
          <p:nvPr/>
        </p:nvSpPr>
        <p:spPr bwMode="auto">
          <a:xfrm>
            <a:off x="6808788" y="3886208"/>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65" name="Line 489"/>
          <p:cNvSpPr>
            <a:spLocks noChangeShapeType="1"/>
          </p:cNvSpPr>
          <p:nvPr/>
        </p:nvSpPr>
        <p:spPr bwMode="auto">
          <a:xfrm flipV="1">
            <a:off x="5600702" y="3946527"/>
            <a:ext cx="112713"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66" name="Line 490"/>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67" name="Line 491"/>
          <p:cNvSpPr>
            <a:spLocks noChangeShapeType="1"/>
          </p:cNvSpPr>
          <p:nvPr/>
        </p:nvSpPr>
        <p:spPr bwMode="auto">
          <a:xfrm flipV="1">
            <a:off x="6696082" y="3886200"/>
            <a:ext cx="112713"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68" name="Freeform 492"/>
          <p:cNvSpPr>
            <a:spLocks/>
          </p:cNvSpPr>
          <p:nvPr/>
        </p:nvSpPr>
        <p:spPr bwMode="auto">
          <a:xfrm>
            <a:off x="4949825" y="4811735"/>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69" name="Freeform 493"/>
          <p:cNvSpPr>
            <a:spLocks/>
          </p:cNvSpPr>
          <p:nvPr/>
        </p:nvSpPr>
        <p:spPr bwMode="auto">
          <a:xfrm>
            <a:off x="5053013" y="4811735"/>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70" name="Freeform 494"/>
          <p:cNvSpPr>
            <a:spLocks/>
          </p:cNvSpPr>
          <p:nvPr/>
        </p:nvSpPr>
        <p:spPr bwMode="auto">
          <a:xfrm>
            <a:off x="5280037" y="4237060"/>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71" name="Freeform 495"/>
          <p:cNvSpPr>
            <a:spLocks/>
          </p:cNvSpPr>
          <p:nvPr/>
        </p:nvSpPr>
        <p:spPr bwMode="auto">
          <a:xfrm>
            <a:off x="5384800" y="4224360"/>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72" name="Line 496"/>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73" name="Line 497"/>
          <p:cNvSpPr>
            <a:spLocks noChangeShapeType="1"/>
          </p:cNvSpPr>
          <p:nvPr/>
        </p:nvSpPr>
        <p:spPr bwMode="auto">
          <a:xfrm flipV="1">
            <a:off x="4949825" y="4811735"/>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74" name="Line 498"/>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75" name="Line 499"/>
          <p:cNvSpPr>
            <a:spLocks noChangeShapeType="1"/>
          </p:cNvSpPr>
          <p:nvPr/>
        </p:nvSpPr>
        <p:spPr bwMode="auto">
          <a:xfrm flipV="1">
            <a:off x="7686675" y="4811735"/>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76" name="Freeform 500"/>
          <p:cNvSpPr>
            <a:spLocks/>
          </p:cNvSpPr>
          <p:nvPr/>
        </p:nvSpPr>
        <p:spPr bwMode="auto">
          <a:xfrm>
            <a:off x="6146800" y="3648084"/>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77" name="Freeform 501"/>
          <p:cNvSpPr>
            <a:spLocks/>
          </p:cNvSpPr>
          <p:nvPr/>
        </p:nvSpPr>
        <p:spPr bwMode="auto">
          <a:xfrm>
            <a:off x="6261100" y="3648084"/>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78" name="Line 502"/>
          <p:cNvSpPr>
            <a:spLocks noChangeShapeType="1"/>
          </p:cNvSpPr>
          <p:nvPr/>
        </p:nvSpPr>
        <p:spPr bwMode="auto">
          <a:xfrm flipV="1">
            <a:off x="5280031" y="4237060"/>
            <a:ext cx="104775" cy="611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79" name="Line 503"/>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80" name="Freeform 504"/>
          <p:cNvSpPr>
            <a:spLocks/>
          </p:cNvSpPr>
          <p:nvPr/>
        </p:nvSpPr>
        <p:spPr bwMode="auto">
          <a:xfrm>
            <a:off x="6911987" y="4116410"/>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81" name="Freeform 505"/>
          <p:cNvSpPr>
            <a:spLocks/>
          </p:cNvSpPr>
          <p:nvPr/>
        </p:nvSpPr>
        <p:spPr bwMode="auto">
          <a:xfrm>
            <a:off x="7024693" y="4116410"/>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82" name="Line 506"/>
          <p:cNvSpPr>
            <a:spLocks noChangeShapeType="1"/>
          </p:cNvSpPr>
          <p:nvPr/>
        </p:nvSpPr>
        <p:spPr bwMode="auto">
          <a:xfrm flipH="1" flipV="1">
            <a:off x="6261100" y="3648082"/>
            <a:ext cx="217488"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83" name="Line 507"/>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84" name="Line 508"/>
          <p:cNvSpPr>
            <a:spLocks noChangeShapeType="1"/>
          </p:cNvSpPr>
          <p:nvPr/>
        </p:nvSpPr>
        <p:spPr bwMode="auto">
          <a:xfrm flipH="1" flipV="1">
            <a:off x="7024693" y="4116410"/>
            <a:ext cx="217487"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85" name="Line 509"/>
          <p:cNvSpPr>
            <a:spLocks noChangeShapeType="1"/>
          </p:cNvSpPr>
          <p:nvPr/>
        </p:nvSpPr>
        <p:spPr bwMode="auto">
          <a:xfrm flipV="1">
            <a:off x="6911977" y="4116410"/>
            <a:ext cx="112713" cy="1666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86" name="Freeform 510"/>
          <p:cNvSpPr>
            <a:spLocks/>
          </p:cNvSpPr>
          <p:nvPr/>
        </p:nvSpPr>
        <p:spPr bwMode="auto">
          <a:xfrm>
            <a:off x="5827725" y="3898903"/>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87" name="Freeform 511"/>
          <p:cNvSpPr>
            <a:spLocks/>
          </p:cNvSpPr>
          <p:nvPr/>
        </p:nvSpPr>
        <p:spPr bwMode="auto">
          <a:xfrm>
            <a:off x="5930900" y="3876677"/>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88" name="Freeform 512"/>
          <p:cNvSpPr>
            <a:spLocks/>
          </p:cNvSpPr>
          <p:nvPr/>
        </p:nvSpPr>
        <p:spPr bwMode="auto">
          <a:xfrm>
            <a:off x="7139000"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89" name="Freeform 513"/>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90" name="Freeform 514"/>
          <p:cNvSpPr>
            <a:spLocks/>
          </p:cNvSpPr>
          <p:nvPr/>
        </p:nvSpPr>
        <p:spPr bwMode="auto">
          <a:xfrm>
            <a:off x="5167325"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91" name="Freeform 515"/>
          <p:cNvSpPr>
            <a:spLocks/>
          </p:cNvSpPr>
          <p:nvPr/>
        </p:nvSpPr>
        <p:spPr bwMode="auto">
          <a:xfrm>
            <a:off x="5280037"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92" name="Freeform 516"/>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93" name="Freeform 517"/>
          <p:cNvSpPr>
            <a:spLocks/>
          </p:cNvSpPr>
          <p:nvPr/>
        </p:nvSpPr>
        <p:spPr bwMode="auto">
          <a:xfrm>
            <a:off x="6478600"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894" name="Line 518"/>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95" name="Line 519"/>
          <p:cNvSpPr>
            <a:spLocks noChangeShapeType="1"/>
          </p:cNvSpPr>
          <p:nvPr/>
        </p:nvSpPr>
        <p:spPr bwMode="auto">
          <a:xfrm flipV="1">
            <a:off x="7138990" y="4367213"/>
            <a:ext cx="103187"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96" name="Line 520"/>
          <p:cNvSpPr>
            <a:spLocks noChangeShapeType="1"/>
          </p:cNvSpPr>
          <p:nvPr/>
        </p:nvSpPr>
        <p:spPr bwMode="auto">
          <a:xfrm flipV="1">
            <a:off x="5167313" y="4848247"/>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97" name="Line 521"/>
          <p:cNvSpPr>
            <a:spLocks noChangeShapeType="1"/>
          </p:cNvSpPr>
          <p:nvPr/>
        </p:nvSpPr>
        <p:spPr bwMode="auto">
          <a:xfrm flipH="1">
            <a:off x="5280037" y="4379913"/>
            <a:ext cx="219075" cy="468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98" name="Line 522"/>
          <p:cNvSpPr>
            <a:spLocks noChangeShapeType="1"/>
          </p:cNvSpPr>
          <p:nvPr/>
        </p:nvSpPr>
        <p:spPr bwMode="auto">
          <a:xfrm flipH="1" flipV="1">
            <a:off x="4733925" y="4848247"/>
            <a:ext cx="215900"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899" name="Freeform 523"/>
          <p:cNvSpPr>
            <a:spLocks/>
          </p:cNvSpPr>
          <p:nvPr/>
        </p:nvSpPr>
        <p:spPr bwMode="auto">
          <a:xfrm>
            <a:off x="5499102" y="4224360"/>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00" name="Freeform 524"/>
          <p:cNvSpPr>
            <a:spLocks/>
          </p:cNvSpPr>
          <p:nvPr/>
        </p:nvSpPr>
        <p:spPr bwMode="auto">
          <a:xfrm>
            <a:off x="5600712"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01" name="Line 525"/>
          <p:cNvSpPr>
            <a:spLocks noChangeShapeType="1"/>
          </p:cNvSpPr>
          <p:nvPr/>
        </p:nvSpPr>
        <p:spPr bwMode="auto">
          <a:xfrm flipH="1" flipV="1">
            <a:off x="6478600" y="3779838"/>
            <a:ext cx="217487" cy="2524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02" name="Line 526"/>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03" name="Line 527"/>
          <p:cNvSpPr>
            <a:spLocks noChangeShapeType="1"/>
          </p:cNvSpPr>
          <p:nvPr/>
        </p:nvSpPr>
        <p:spPr bwMode="auto">
          <a:xfrm flipH="1">
            <a:off x="5600712" y="4200547"/>
            <a:ext cx="227013"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04" name="Line 528"/>
          <p:cNvSpPr>
            <a:spLocks noChangeShapeType="1"/>
          </p:cNvSpPr>
          <p:nvPr/>
        </p:nvSpPr>
        <p:spPr bwMode="auto">
          <a:xfrm flipV="1">
            <a:off x="5499100" y="4224360"/>
            <a:ext cx="101600" cy="1555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05" name="Freeform 529"/>
          <p:cNvSpPr>
            <a:spLocks/>
          </p:cNvSpPr>
          <p:nvPr/>
        </p:nvSpPr>
        <p:spPr bwMode="auto">
          <a:xfrm>
            <a:off x="7356477"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06" name="Freeform 530"/>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07" name="Line 531"/>
          <p:cNvSpPr>
            <a:spLocks noChangeShapeType="1"/>
          </p:cNvSpPr>
          <p:nvPr/>
        </p:nvSpPr>
        <p:spPr bwMode="auto">
          <a:xfrm>
            <a:off x="7458087" y="4645025"/>
            <a:ext cx="11113"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08" name="Line 532"/>
          <p:cNvSpPr>
            <a:spLocks noChangeShapeType="1"/>
          </p:cNvSpPr>
          <p:nvPr/>
        </p:nvSpPr>
        <p:spPr bwMode="auto">
          <a:xfrm flipH="1" flipV="1">
            <a:off x="7458075" y="4645047"/>
            <a:ext cx="228600"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09" name="Line 533"/>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10" name="Freeform 534"/>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11" name="Freeform 535"/>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12" name="Line 536"/>
          <p:cNvSpPr>
            <a:spLocks noChangeShapeType="1"/>
          </p:cNvSpPr>
          <p:nvPr/>
        </p:nvSpPr>
        <p:spPr bwMode="auto">
          <a:xfrm flipH="1" flipV="1">
            <a:off x="6696075" y="4032252"/>
            <a:ext cx="215900"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13" name="Line 537"/>
          <p:cNvSpPr>
            <a:spLocks noChangeShapeType="1"/>
          </p:cNvSpPr>
          <p:nvPr/>
        </p:nvSpPr>
        <p:spPr bwMode="auto">
          <a:xfrm flipV="1">
            <a:off x="6591307" y="4032250"/>
            <a:ext cx="104775"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14" name="Freeform 538"/>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15" name="Freeform 539"/>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16" name="Line 540"/>
          <p:cNvSpPr>
            <a:spLocks noChangeShapeType="1"/>
          </p:cNvSpPr>
          <p:nvPr/>
        </p:nvSpPr>
        <p:spPr bwMode="auto">
          <a:xfrm flipV="1">
            <a:off x="6045206" y="3876677"/>
            <a:ext cx="101600"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17" name="Line 541"/>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18" name="Line 542"/>
          <p:cNvSpPr>
            <a:spLocks noChangeShapeType="1"/>
          </p:cNvSpPr>
          <p:nvPr/>
        </p:nvSpPr>
        <p:spPr bwMode="auto">
          <a:xfrm flipV="1">
            <a:off x="7570795" y="4872060"/>
            <a:ext cx="115887"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19" name="Freeform 543"/>
          <p:cNvSpPr>
            <a:spLocks/>
          </p:cNvSpPr>
          <p:nvPr/>
        </p:nvSpPr>
        <p:spPr bwMode="auto">
          <a:xfrm>
            <a:off x="6808788" y="4283097"/>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20" name="Freeform 544"/>
          <p:cNvSpPr>
            <a:spLocks/>
          </p:cNvSpPr>
          <p:nvPr/>
        </p:nvSpPr>
        <p:spPr bwMode="auto">
          <a:xfrm>
            <a:off x="6911987" y="4283097"/>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21" name="Line 545"/>
          <p:cNvSpPr>
            <a:spLocks noChangeShapeType="1"/>
          </p:cNvSpPr>
          <p:nvPr/>
        </p:nvSpPr>
        <p:spPr bwMode="auto">
          <a:xfrm flipH="1" flipV="1">
            <a:off x="6911987" y="4283075"/>
            <a:ext cx="227013" cy="2413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22" name="Line 546"/>
          <p:cNvSpPr>
            <a:spLocks noChangeShapeType="1"/>
          </p:cNvSpPr>
          <p:nvPr/>
        </p:nvSpPr>
        <p:spPr bwMode="auto">
          <a:xfrm flipV="1">
            <a:off x="6808797" y="4283097"/>
            <a:ext cx="103187"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23" name="Freeform 547"/>
          <p:cNvSpPr>
            <a:spLocks/>
          </p:cNvSpPr>
          <p:nvPr/>
        </p:nvSpPr>
        <p:spPr bwMode="auto">
          <a:xfrm>
            <a:off x="5713425"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24" name="Freeform 548"/>
          <p:cNvSpPr>
            <a:spLocks/>
          </p:cNvSpPr>
          <p:nvPr/>
        </p:nvSpPr>
        <p:spPr bwMode="auto">
          <a:xfrm>
            <a:off x="5827725" y="4140222"/>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25" name="Line 549"/>
          <p:cNvSpPr>
            <a:spLocks noChangeShapeType="1"/>
          </p:cNvSpPr>
          <p:nvPr/>
        </p:nvSpPr>
        <p:spPr bwMode="auto">
          <a:xfrm flipH="1">
            <a:off x="5827725" y="4140204"/>
            <a:ext cx="2174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26" name="Freeform 550"/>
          <p:cNvSpPr>
            <a:spLocks/>
          </p:cNvSpPr>
          <p:nvPr/>
        </p:nvSpPr>
        <p:spPr bwMode="auto">
          <a:xfrm>
            <a:off x="7024693"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27" name="Freeform 551"/>
          <p:cNvSpPr>
            <a:spLocks/>
          </p:cNvSpPr>
          <p:nvPr/>
        </p:nvSpPr>
        <p:spPr bwMode="auto">
          <a:xfrm>
            <a:off x="7139000"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28" name="Freeform 552"/>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29" name="Freeform 553"/>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30" name="Line 554"/>
          <p:cNvSpPr>
            <a:spLocks noChangeShapeType="1"/>
          </p:cNvSpPr>
          <p:nvPr/>
        </p:nvSpPr>
        <p:spPr bwMode="auto">
          <a:xfrm flipH="1" flipV="1">
            <a:off x="7139000" y="4524375"/>
            <a:ext cx="217487"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31" name="Line 555"/>
          <p:cNvSpPr>
            <a:spLocks noChangeShapeType="1"/>
          </p:cNvSpPr>
          <p:nvPr/>
        </p:nvSpPr>
        <p:spPr bwMode="auto">
          <a:xfrm flipV="1">
            <a:off x="7024692" y="4524397"/>
            <a:ext cx="114300" cy="157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32" name="Line 556"/>
          <p:cNvSpPr>
            <a:spLocks noChangeShapeType="1"/>
          </p:cNvSpPr>
          <p:nvPr/>
        </p:nvSpPr>
        <p:spPr bwMode="auto">
          <a:xfrm flipV="1">
            <a:off x="6261100" y="3983041"/>
            <a:ext cx="103188"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33" name="Freeform 557"/>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34" name="Freeform 558"/>
          <p:cNvSpPr>
            <a:spLocks/>
          </p:cNvSpPr>
          <p:nvPr/>
        </p:nvSpPr>
        <p:spPr bwMode="auto">
          <a:xfrm>
            <a:off x="5499102"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35" name="Line 559"/>
          <p:cNvSpPr>
            <a:spLocks noChangeShapeType="1"/>
          </p:cNvSpPr>
          <p:nvPr/>
        </p:nvSpPr>
        <p:spPr bwMode="auto">
          <a:xfrm flipH="1" flipV="1">
            <a:off x="5167325" y="4908572"/>
            <a:ext cx="217487"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36" name="Line 560"/>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37" name="Line 561"/>
          <p:cNvSpPr>
            <a:spLocks noChangeShapeType="1"/>
          </p:cNvSpPr>
          <p:nvPr/>
        </p:nvSpPr>
        <p:spPr bwMode="auto">
          <a:xfrm flipH="1">
            <a:off x="5499102" y="4379935"/>
            <a:ext cx="2143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38" name="Freeform 562"/>
          <p:cNvSpPr>
            <a:spLocks/>
          </p:cNvSpPr>
          <p:nvPr/>
        </p:nvSpPr>
        <p:spPr bwMode="auto">
          <a:xfrm>
            <a:off x="6478600" y="4237060"/>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39" name="Freeform 563"/>
          <p:cNvSpPr>
            <a:spLocks/>
          </p:cNvSpPr>
          <p:nvPr/>
        </p:nvSpPr>
        <p:spPr bwMode="auto">
          <a:xfrm>
            <a:off x="6591300" y="4237060"/>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40" name="Freeform 564"/>
          <p:cNvSpPr>
            <a:spLocks/>
          </p:cNvSpPr>
          <p:nvPr/>
        </p:nvSpPr>
        <p:spPr bwMode="auto">
          <a:xfrm>
            <a:off x="7242175" y="4727597"/>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41" name="Freeform 565"/>
          <p:cNvSpPr>
            <a:spLocks/>
          </p:cNvSpPr>
          <p:nvPr/>
        </p:nvSpPr>
        <p:spPr bwMode="auto">
          <a:xfrm>
            <a:off x="7356477" y="4727597"/>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42" name="Line 566"/>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43" name="Freeform 567"/>
          <p:cNvSpPr>
            <a:spLocks/>
          </p:cNvSpPr>
          <p:nvPr/>
        </p:nvSpPr>
        <p:spPr bwMode="auto">
          <a:xfrm>
            <a:off x="5930900" y="4140222"/>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44" name="Freeform 568"/>
          <p:cNvSpPr>
            <a:spLocks/>
          </p:cNvSpPr>
          <p:nvPr/>
        </p:nvSpPr>
        <p:spPr bwMode="auto">
          <a:xfrm>
            <a:off x="6045200" y="4140222"/>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45" name="Line 569"/>
          <p:cNvSpPr>
            <a:spLocks noChangeShapeType="1"/>
          </p:cNvSpPr>
          <p:nvPr/>
        </p:nvSpPr>
        <p:spPr bwMode="auto">
          <a:xfrm flipH="1" flipV="1">
            <a:off x="7356477" y="4727575"/>
            <a:ext cx="214313" cy="2174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46" name="Line 570"/>
          <p:cNvSpPr>
            <a:spLocks noChangeShapeType="1"/>
          </p:cNvSpPr>
          <p:nvPr/>
        </p:nvSpPr>
        <p:spPr bwMode="auto">
          <a:xfrm flipH="1">
            <a:off x="7242180" y="4727575"/>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47" name="Line 571"/>
          <p:cNvSpPr>
            <a:spLocks noChangeShapeType="1"/>
          </p:cNvSpPr>
          <p:nvPr/>
        </p:nvSpPr>
        <p:spPr bwMode="auto">
          <a:xfrm flipH="1" flipV="1">
            <a:off x="6045200" y="4140209"/>
            <a:ext cx="215900" cy="106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48" name="Line 572"/>
          <p:cNvSpPr>
            <a:spLocks noChangeShapeType="1"/>
          </p:cNvSpPr>
          <p:nvPr/>
        </p:nvSpPr>
        <p:spPr bwMode="auto">
          <a:xfrm flipV="1">
            <a:off x="5930904" y="4140222"/>
            <a:ext cx="114300" cy="276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49" name="Freeform 573"/>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50" name="Freeform 574"/>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51" name="Line 575"/>
          <p:cNvSpPr>
            <a:spLocks noChangeShapeType="1"/>
          </p:cNvSpPr>
          <p:nvPr/>
        </p:nvSpPr>
        <p:spPr bwMode="auto">
          <a:xfrm flipV="1">
            <a:off x="6696082" y="4464072"/>
            <a:ext cx="112713"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52" name="Freeform 576"/>
          <p:cNvSpPr>
            <a:spLocks/>
          </p:cNvSpPr>
          <p:nvPr/>
        </p:nvSpPr>
        <p:spPr bwMode="auto">
          <a:xfrm>
            <a:off x="5600712" y="4379935"/>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53" name="Freeform 577"/>
          <p:cNvSpPr>
            <a:spLocks/>
          </p:cNvSpPr>
          <p:nvPr/>
        </p:nvSpPr>
        <p:spPr bwMode="auto">
          <a:xfrm>
            <a:off x="5713425" y="4379935"/>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54" name="Line 578"/>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55" name="Line 579"/>
          <p:cNvSpPr>
            <a:spLocks noChangeShapeType="1"/>
          </p:cNvSpPr>
          <p:nvPr/>
        </p:nvSpPr>
        <p:spPr bwMode="auto">
          <a:xfrm flipV="1">
            <a:off x="7458082" y="4945085"/>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56" name="Line 580"/>
          <p:cNvSpPr>
            <a:spLocks noChangeShapeType="1"/>
          </p:cNvSpPr>
          <p:nvPr/>
        </p:nvSpPr>
        <p:spPr bwMode="auto">
          <a:xfrm flipH="1" flipV="1">
            <a:off x="5713425" y="4379913"/>
            <a:ext cx="217487"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57" name="Freeform 581"/>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58" name="Freeform 582"/>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59" name="Freeform 583"/>
          <p:cNvSpPr>
            <a:spLocks/>
          </p:cNvSpPr>
          <p:nvPr/>
        </p:nvSpPr>
        <p:spPr bwMode="auto">
          <a:xfrm>
            <a:off x="6911987" y="4681560"/>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60" name="Freeform 584"/>
          <p:cNvSpPr>
            <a:spLocks/>
          </p:cNvSpPr>
          <p:nvPr/>
        </p:nvSpPr>
        <p:spPr bwMode="auto">
          <a:xfrm>
            <a:off x="7024693" y="4681560"/>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61" name="Line 585"/>
          <p:cNvSpPr>
            <a:spLocks noChangeShapeType="1"/>
          </p:cNvSpPr>
          <p:nvPr/>
        </p:nvSpPr>
        <p:spPr bwMode="auto">
          <a:xfrm flipH="1" flipV="1">
            <a:off x="6261100" y="4246585"/>
            <a:ext cx="217488" cy="2174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62" name="Line 586"/>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63" name="Line 587"/>
          <p:cNvSpPr>
            <a:spLocks noChangeShapeType="1"/>
          </p:cNvSpPr>
          <p:nvPr/>
        </p:nvSpPr>
        <p:spPr bwMode="auto">
          <a:xfrm flipV="1">
            <a:off x="6911977" y="4681538"/>
            <a:ext cx="112713"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64" name="Freeform 588"/>
          <p:cNvSpPr>
            <a:spLocks/>
          </p:cNvSpPr>
          <p:nvPr/>
        </p:nvSpPr>
        <p:spPr bwMode="auto">
          <a:xfrm>
            <a:off x="6376990" y="4464072"/>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65" name="Freeform 589"/>
          <p:cNvSpPr>
            <a:spLocks/>
          </p:cNvSpPr>
          <p:nvPr/>
        </p:nvSpPr>
        <p:spPr bwMode="auto">
          <a:xfrm>
            <a:off x="6478600" y="4464072"/>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66" name="Freeform 590"/>
          <p:cNvSpPr>
            <a:spLocks/>
          </p:cNvSpPr>
          <p:nvPr/>
        </p:nvSpPr>
        <p:spPr bwMode="auto">
          <a:xfrm>
            <a:off x="5827725"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67" name="Freeform 591"/>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68" name="Line 592"/>
          <p:cNvSpPr>
            <a:spLocks noChangeShapeType="1"/>
          </p:cNvSpPr>
          <p:nvPr/>
        </p:nvSpPr>
        <p:spPr bwMode="auto">
          <a:xfrm flipH="1" flipV="1">
            <a:off x="6478600" y="4464072"/>
            <a:ext cx="217487"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69" name="Line 593"/>
          <p:cNvSpPr>
            <a:spLocks noChangeShapeType="1"/>
          </p:cNvSpPr>
          <p:nvPr/>
        </p:nvSpPr>
        <p:spPr bwMode="auto">
          <a:xfrm flipV="1">
            <a:off x="6376994" y="4464072"/>
            <a:ext cx="101600"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70" name="Line 594"/>
          <p:cNvSpPr>
            <a:spLocks noChangeShapeType="1"/>
          </p:cNvSpPr>
          <p:nvPr/>
        </p:nvSpPr>
        <p:spPr bwMode="auto">
          <a:xfrm flipH="1" flipV="1">
            <a:off x="5600712" y="4968897"/>
            <a:ext cx="227013"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71" name="Line 595"/>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72" name="Line 596"/>
          <p:cNvSpPr>
            <a:spLocks noChangeShapeType="1"/>
          </p:cNvSpPr>
          <p:nvPr/>
        </p:nvSpPr>
        <p:spPr bwMode="auto">
          <a:xfrm flipV="1">
            <a:off x="5827715" y="4416447"/>
            <a:ext cx="103187"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73" name="Freeform 597"/>
          <p:cNvSpPr>
            <a:spLocks/>
          </p:cNvSpPr>
          <p:nvPr/>
        </p:nvSpPr>
        <p:spPr bwMode="auto">
          <a:xfrm>
            <a:off x="7139000"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74" name="Freeform 598"/>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75" name="Line 599"/>
          <p:cNvSpPr>
            <a:spLocks noChangeShapeType="1"/>
          </p:cNvSpPr>
          <p:nvPr/>
        </p:nvSpPr>
        <p:spPr bwMode="auto">
          <a:xfrm flipH="1">
            <a:off x="7138990" y="4835525"/>
            <a:ext cx="103187"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76" name="Freeform 600"/>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77" name="Freeform 601"/>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78" name="Line 602"/>
          <p:cNvSpPr>
            <a:spLocks noChangeShapeType="1"/>
          </p:cNvSpPr>
          <p:nvPr/>
        </p:nvSpPr>
        <p:spPr bwMode="auto">
          <a:xfrm flipH="1" flipV="1">
            <a:off x="6696075" y="4645047"/>
            <a:ext cx="215900" cy="360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79" name="Line 603"/>
          <p:cNvSpPr>
            <a:spLocks noChangeShapeType="1"/>
          </p:cNvSpPr>
          <p:nvPr/>
        </p:nvSpPr>
        <p:spPr bwMode="auto">
          <a:xfrm flipV="1">
            <a:off x="6591307" y="4645025"/>
            <a:ext cx="104775" cy="393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80" name="Freeform 604"/>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81" name="Freeform 605"/>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82" name="Freeform 606"/>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83" name="Freeform 607"/>
          <p:cNvSpPr>
            <a:spLocks/>
          </p:cNvSpPr>
          <p:nvPr/>
        </p:nvSpPr>
        <p:spPr bwMode="auto">
          <a:xfrm>
            <a:off x="6911987"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84" name="Line 608"/>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85" name="Line 609"/>
          <p:cNvSpPr>
            <a:spLocks noChangeShapeType="1"/>
          </p:cNvSpPr>
          <p:nvPr/>
        </p:nvSpPr>
        <p:spPr bwMode="auto">
          <a:xfrm flipV="1">
            <a:off x="6045206" y="4511675"/>
            <a:ext cx="101600" cy="527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86" name="Line 610"/>
          <p:cNvSpPr>
            <a:spLocks noChangeShapeType="1"/>
          </p:cNvSpPr>
          <p:nvPr/>
        </p:nvSpPr>
        <p:spPr bwMode="auto">
          <a:xfrm flipH="1" flipV="1">
            <a:off x="6911987" y="5005410"/>
            <a:ext cx="227013"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87" name="Line 611"/>
          <p:cNvSpPr>
            <a:spLocks noChangeShapeType="1"/>
          </p:cNvSpPr>
          <p:nvPr/>
        </p:nvSpPr>
        <p:spPr bwMode="auto">
          <a:xfrm flipV="1">
            <a:off x="6808797" y="5005410"/>
            <a:ext cx="1031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88" name="Line 612"/>
          <p:cNvSpPr>
            <a:spLocks noChangeShapeType="1"/>
          </p:cNvSpPr>
          <p:nvPr/>
        </p:nvSpPr>
        <p:spPr bwMode="auto">
          <a:xfrm flipH="1" flipV="1">
            <a:off x="5827725" y="5005410"/>
            <a:ext cx="217487"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89" name="Line 613"/>
          <p:cNvSpPr>
            <a:spLocks noChangeShapeType="1"/>
          </p:cNvSpPr>
          <p:nvPr/>
        </p:nvSpPr>
        <p:spPr bwMode="auto">
          <a:xfrm flipV="1">
            <a:off x="7356475" y="5005410"/>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90" name="Freeform 614"/>
          <p:cNvSpPr>
            <a:spLocks/>
          </p:cNvSpPr>
          <p:nvPr/>
        </p:nvSpPr>
        <p:spPr bwMode="auto">
          <a:xfrm>
            <a:off x="6261100" y="4645047"/>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91" name="Freeform 615"/>
          <p:cNvSpPr>
            <a:spLocks/>
          </p:cNvSpPr>
          <p:nvPr/>
        </p:nvSpPr>
        <p:spPr bwMode="auto">
          <a:xfrm>
            <a:off x="6376990" y="4645047"/>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92" name="Line 616"/>
          <p:cNvSpPr>
            <a:spLocks noChangeShapeType="1"/>
          </p:cNvSpPr>
          <p:nvPr/>
        </p:nvSpPr>
        <p:spPr bwMode="auto">
          <a:xfrm flipH="1" flipV="1">
            <a:off x="6376990" y="4645025"/>
            <a:ext cx="214312" cy="393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93" name="Line 617"/>
          <p:cNvSpPr>
            <a:spLocks noChangeShapeType="1"/>
          </p:cNvSpPr>
          <p:nvPr/>
        </p:nvSpPr>
        <p:spPr bwMode="auto">
          <a:xfrm flipV="1">
            <a:off x="6261107" y="4645025"/>
            <a:ext cx="115888" cy="4206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94" name="Freeform 618"/>
          <p:cNvSpPr>
            <a:spLocks/>
          </p:cNvSpPr>
          <p:nvPr/>
        </p:nvSpPr>
        <p:spPr bwMode="auto">
          <a:xfrm>
            <a:off x="7024693"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95" name="Freeform 619"/>
          <p:cNvSpPr>
            <a:spLocks/>
          </p:cNvSpPr>
          <p:nvPr/>
        </p:nvSpPr>
        <p:spPr bwMode="auto">
          <a:xfrm>
            <a:off x="7139000" y="5038747"/>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96" name="Freeform 620"/>
          <p:cNvSpPr>
            <a:spLocks/>
          </p:cNvSpPr>
          <p:nvPr/>
        </p:nvSpPr>
        <p:spPr bwMode="auto">
          <a:xfrm>
            <a:off x="6478600"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97" name="Freeform 621"/>
          <p:cNvSpPr>
            <a:spLocks/>
          </p:cNvSpPr>
          <p:nvPr/>
        </p:nvSpPr>
        <p:spPr bwMode="auto">
          <a:xfrm>
            <a:off x="6591300" y="5038747"/>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1998" name="Line 622"/>
          <p:cNvSpPr>
            <a:spLocks noChangeShapeType="1"/>
          </p:cNvSpPr>
          <p:nvPr/>
        </p:nvSpPr>
        <p:spPr bwMode="auto">
          <a:xfrm flipH="1" flipV="1">
            <a:off x="7139000" y="5038725"/>
            <a:ext cx="21748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1999" name="Line 623"/>
          <p:cNvSpPr>
            <a:spLocks noChangeShapeType="1"/>
          </p:cNvSpPr>
          <p:nvPr/>
        </p:nvSpPr>
        <p:spPr bwMode="auto">
          <a:xfrm flipH="1">
            <a:off x="7024692" y="5038747"/>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00" name="Line 624"/>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01" name="Line 625"/>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02" name="Line 626"/>
          <p:cNvSpPr>
            <a:spLocks noChangeShapeType="1"/>
          </p:cNvSpPr>
          <p:nvPr/>
        </p:nvSpPr>
        <p:spPr bwMode="auto">
          <a:xfrm flipV="1">
            <a:off x="6478588" y="5038747"/>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03" name="Freeform 627"/>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004" name="Freeform 628"/>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005" name="Line 629"/>
          <p:cNvSpPr>
            <a:spLocks noChangeShapeType="1"/>
          </p:cNvSpPr>
          <p:nvPr/>
        </p:nvSpPr>
        <p:spPr bwMode="auto">
          <a:xfrm flipH="1" flipV="1">
            <a:off x="6808788" y="5065735"/>
            <a:ext cx="215900"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06" name="Line 630"/>
          <p:cNvSpPr>
            <a:spLocks noChangeShapeType="1"/>
          </p:cNvSpPr>
          <p:nvPr/>
        </p:nvSpPr>
        <p:spPr bwMode="auto">
          <a:xfrm flipV="1">
            <a:off x="7242180" y="5065735"/>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07" name="Line 631"/>
          <p:cNvSpPr>
            <a:spLocks noChangeShapeType="1"/>
          </p:cNvSpPr>
          <p:nvPr/>
        </p:nvSpPr>
        <p:spPr bwMode="auto">
          <a:xfrm flipV="1">
            <a:off x="6696082" y="5065735"/>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08" name="Line 632"/>
          <p:cNvSpPr>
            <a:spLocks noChangeShapeType="1"/>
          </p:cNvSpPr>
          <p:nvPr/>
        </p:nvSpPr>
        <p:spPr bwMode="auto">
          <a:xfrm flipH="1" flipV="1">
            <a:off x="6261100" y="5065735"/>
            <a:ext cx="217488"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09" name="Line 633"/>
          <p:cNvSpPr>
            <a:spLocks noChangeShapeType="1"/>
          </p:cNvSpPr>
          <p:nvPr/>
        </p:nvSpPr>
        <p:spPr bwMode="auto">
          <a:xfrm flipH="1" flipV="1">
            <a:off x="7024693" y="5099050"/>
            <a:ext cx="21748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10" name="Line 634"/>
          <p:cNvSpPr>
            <a:spLocks noChangeShapeType="1"/>
          </p:cNvSpPr>
          <p:nvPr/>
        </p:nvSpPr>
        <p:spPr bwMode="auto">
          <a:xfrm flipH="1">
            <a:off x="6911977" y="5099072"/>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11" name="Line 635"/>
          <p:cNvSpPr>
            <a:spLocks noChangeShapeType="1"/>
          </p:cNvSpPr>
          <p:nvPr/>
        </p:nvSpPr>
        <p:spPr bwMode="auto">
          <a:xfrm flipH="1" flipV="1">
            <a:off x="6478600" y="5099050"/>
            <a:ext cx="21748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12" name="Line 636"/>
          <p:cNvSpPr>
            <a:spLocks noChangeShapeType="1"/>
          </p:cNvSpPr>
          <p:nvPr/>
        </p:nvSpPr>
        <p:spPr bwMode="auto">
          <a:xfrm flipH="1" flipV="1">
            <a:off x="6696075" y="5126060"/>
            <a:ext cx="215900"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13" name="Line 637"/>
          <p:cNvSpPr>
            <a:spLocks noChangeShapeType="1"/>
          </p:cNvSpPr>
          <p:nvPr/>
        </p:nvSpPr>
        <p:spPr bwMode="auto">
          <a:xfrm>
            <a:off x="5986466" y="2584450"/>
            <a:ext cx="558800" cy="298450"/>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14" name="Line 638"/>
          <p:cNvSpPr>
            <a:spLocks noChangeShapeType="1"/>
          </p:cNvSpPr>
          <p:nvPr/>
        </p:nvSpPr>
        <p:spPr bwMode="auto">
          <a:xfrm flipV="1">
            <a:off x="6216650" y="2882900"/>
            <a:ext cx="317500" cy="25400"/>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15" name="Line 639"/>
          <p:cNvSpPr>
            <a:spLocks noChangeShapeType="1"/>
          </p:cNvSpPr>
          <p:nvPr/>
        </p:nvSpPr>
        <p:spPr bwMode="auto">
          <a:xfrm>
            <a:off x="6504000" y="2882922"/>
            <a:ext cx="96837" cy="130175"/>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16" name="Line 640"/>
          <p:cNvSpPr>
            <a:spLocks noChangeShapeType="1"/>
          </p:cNvSpPr>
          <p:nvPr/>
        </p:nvSpPr>
        <p:spPr bwMode="auto">
          <a:xfrm flipV="1">
            <a:off x="5635637" y="2005013"/>
            <a:ext cx="176213" cy="61912"/>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17" name="Line 641"/>
          <p:cNvSpPr>
            <a:spLocks noChangeShapeType="1"/>
          </p:cNvSpPr>
          <p:nvPr/>
        </p:nvSpPr>
        <p:spPr bwMode="auto">
          <a:xfrm flipV="1">
            <a:off x="5580075" y="2579688"/>
            <a:ext cx="414337" cy="1143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18" name="Line 642"/>
          <p:cNvSpPr>
            <a:spLocks noChangeShapeType="1"/>
          </p:cNvSpPr>
          <p:nvPr/>
        </p:nvSpPr>
        <p:spPr bwMode="auto">
          <a:xfrm flipH="1" flipV="1">
            <a:off x="5764213" y="2636838"/>
            <a:ext cx="444500" cy="2794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19" name="Line 643"/>
          <p:cNvSpPr>
            <a:spLocks noChangeShapeType="1"/>
          </p:cNvSpPr>
          <p:nvPr/>
        </p:nvSpPr>
        <p:spPr bwMode="auto">
          <a:xfrm flipH="1" flipV="1">
            <a:off x="5675313" y="2052638"/>
            <a:ext cx="95250" cy="5842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20" name="Line 644"/>
          <p:cNvSpPr>
            <a:spLocks noChangeShapeType="1"/>
          </p:cNvSpPr>
          <p:nvPr/>
        </p:nvSpPr>
        <p:spPr bwMode="auto">
          <a:xfrm flipH="1" flipV="1">
            <a:off x="5605465" y="1709738"/>
            <a:ext cx="69850" cy="33655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21" name="Line 645"/>
          <p:cNvSpPr>
            <a:spLocks noChangeShapeType="1"/>
          </p:cNvSpPr>
          <p:nvPr/>
        </p:nvSpPr>
        <p:spPr bwMode="auto">
          <a:xfrm flipV="1">
            <a:off x="5548313" y="1930400"/>
            <a:ext cx="38100" cy="635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22" name="Rectangle 646"/>
          <p:cNvSpPr>
            <a:spLocks noGrp="1" noChangeArrowheads="1"/>
          </p:cNvSpPr>
          <p:nvPr>
            <p:ph type="title"/>
          </p:nvPr>
        </p:nvSpPr>
        <p:spPr>
          <a:xfrm>
            <a:off x="115923" y="108878"/>
            <a:ext cx="10227200" cy="400858"/>
          </a:xfrm>
        </p:spPr>
        <p:txBody>
          <a:bodyPr>
            <a:normAutofit fontScale="90000"/>
          </a:bodyPr>
          <a:lstStyle/>
          <a:p>
            <a:r>
              <a:rPr lang="en-US" sz="2400"/>
              <a:t>The Best Place – the Global Optimum?</a:t>
            </a:r>
          </a:p>
        </p:txBody>
      </p:sp>
      <p:sp>
        <p:nvSpPr>
          <p:cNvPr id="102023" name="Rectangle 647"/>
          <p:cNvSpPr>
            <a:spLocks noChangeArrowheads="1"/>
          </p:cNvSpPr>
          <p:nvPr/>
        </p:nvSpPr>
        <p:spPr bwMode="auto">
          <a:xfrm>
            <a:off x="8305800" y="4770439"/>
            <a:ext cx="0"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eaLnBrk="0" hangingPunct="0"/>
            <a:endParaRPr lang="en-US" sz="2400">
              <a:latin typeface="Times New Roman" charset="0"/>
            </a:endParaRPr>
          </a:p>
        </p:txBody>
      </p:sp>
      <p:sp>
        <p:nvSpPr>
          <p:cNvPr id="102024" name="Text Box 648"/>
          <p:cNvSpPr txBox="1">
            <a:spLocks noChangeArrowheads="1"/>
          </p:cNvSpPr>
          <p:nvPr/>
        </p:nvSpPr>
        <p:spPr bwMode="auto">
          <a:xfrm rot="-5400000">
            <a:off x="2133537" y="2560717"/>
            <a:ext cx="1752728"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a:t>System</a:t>
            </a:r>
          </a:p>
          <a:p>
            <a:pPr eaLnBrk="1" hangingPunct="1"/>
            <a:r>
              <a:rPr lang="en-GB" sz="2000" b="1"/>
              <a:t>Performance</a:t>
            </a:r>
          </a:p>
        </p:txBody>
      </p:sp>
      <p:sp>
        <p:nvSpPr>
          <p:cNvPr id="102025" name="Text Box 649"/>
          <p:cNvSpPr txBox="1">
            <a:spLocks noChangeArrowheads="1"/>
          </p:cNvSpPr>
          <p:nvPr/>
        </p:nvSpPr>
        <p:spPr bwMode="auto">
          <a:xfrm rot="-1658466">
            <a:off x="7806575" y="5065251"/>
            <a:ext cx="1776815"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a:t>Design </a:t>
            </a:r>
          </a:p>
          <a:p>
            <a:pPr eaLnBrk="1" hangingPunct="1"/>
            <a:r>
              <a:rPr lang="en-GB" sz="2000" b="1"/>
              <a:t>Parameter X</a:t>
            </a:r>
            <a:r>
              <a:rPr lang="en-GB" sz="2000" b="1" baseline="-25000"/>
              <a:t>2</a:t>
            </a:r>
            <a:endParaRPr lang="en-GB" sz="2000" b="1"/>
          </a:p>
        </p:txBody>
      </p:sp>
      <p:sp>
        <p:nvSpPr>
          <p:cNvPr id="102026" name="Text Box 650"/>
          <p:cNvSpPr txBox="1">
            <a:spLocks noChangeArrowheads="1"/>
          </p:cNvSpPr>
          <p:nvPr/>
        </p:nvSpPr>
        <p:spPr bwMode="auto">
          <a:xfrm rot="404540">
            <a:off x="4559905" y="5435670"/>
            <a:ext cx="1776815"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a:t>Design </a:t>
            </a:r>
          </a:p>
          <a:p>
            <a:pPr eaLnBrk="1" hangingPunct="1"/>
            <a:r>
              <a:rPr lang="en-GB" sz="2000" b="1"/>
              <a:t>Parameter X</a:t>
            </a:r>
            <a:r>
              <a:rPr lang="en-GB" sz="2000" b="1" baseline="-25000"/>
              <a:t>1</a:t>
            </a:r>
            <a:endParaRPr lang="en-GB" sz="2000" b="1"/>
          </a:p>
        </p:txBody>
      </p:sp>
      <p:sp>
        <p:nvSpPr>
          <p:cNvPr id="102027" name="Line 651"/>
          <p:cNvSpPr>
            <a:spLocks noChangeShapeType="1"/>
          </p:cNvSpPr>
          <p:nvPr/>
        </p:nvSpPr>
        <p:spPr bwMode="auto">
          <a:xfrm>
            <a:off x="3409956" y="4991100"/>
            <a:ext cx="4076700" cy="59055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28" name="Line 652"/>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29" name="Line 653"/>
          <p:cNvSpPr>
            <a:spLocks noChangeShapeType="1"/>
          </p:cNvSpPr>
          <p:nvPr/>
        </p:nvSpPr>
        <p:spPr bwMode="auto">
          <a:xfrm flipV="1">
            <a:off x="3409950" y="1666875"/>
            <a:ext cx="0" cy="331470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030" name="Freeform 654"/>
          <p:cNvSpPr>
            <a:spLocks/>
          </p:cNvSpPr>
          <p:nvPr/>
        </p:nvSpPr>
        <p:spPr bwMode="auto">
          <a:xfrm>
            <a:off x="3695703" y="281305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a:p>
        </p:txBody>
      </p:sp>
      <p:sp>
        <p:nvSpPr>
          <p:cNvPr id="19087" name="AutoShape 655"/>
          <p:cNvSpPr>
            <a:spLocks noChangeArrowheads="1"/>
          </p:cNvSpPr>
          <p:nvPr/>
        </p:nvSpPr>
        <p:spPr bwMode="gray">
          <a:xfrm>
            <a:off x="1341486" y="4263150"/>
            <a:ext cx="1901428" cy="1003300"/>
          </a:xfrm>
          <a:prstGeom prst="wedgeRoundRectCallout">
            <a:avLst>
              <a:gd name="adj1" fmla="val 95051"/>
              <a:gd name="adj2" fmla="val -112815"/>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defRPr/>
            </a:pPr>
            <a:r>
              <a:rPr lang="en-GB" sz="1800">
                <a:solidFill>
                  <a:schemeClr val="tx1"/>
                </a:solidFill>
                <a:ea typeface="+mn-ea"/>
              </a:rPr>
              <a:t>Required</a:t>
            </a:r>
          </a:p>
          <a:p>
            <a:pPr algn="ctr">
              <a:defRPr/>
            </a:pPr>
            <a:r>
              <a:rPr lang="en-GB" sz="1800">
                <a:solidFill>
                  <a:schemeClr val="tx1"/>
                </a:solidFill>
                <a:ea typeface="+mn-ea"/>
              </a:rPr>
              <a:t>Customer</a:t>
            </a:r>
          </a:p>
          <a:p>
            <a:pPr algn="ctr">
              <a:defRPr/>
            </a:pPr>
            <a:r>
              <a:rPr lang="en-GB" sz="1800">
                <a:solidFill>
                  <a:schemeClr val="tx1"/>
                </a:solidFill>
                <a:ea typeface="+mn-ea"/>
              </a:rPr>
              <a:t>Performance</a:t>
            </a:r>
          </a:p>
        </p:txBody>
      </p:sp>
      <p:sp>
        <p:nvSpPr>
          <p:cNvPr id="19107" name="Text Box 667"/>
          <p:cNvSpPr txBox="1">
            <a:spLocks noChangeArrowheads="1"/>
          </p:cNvSpPr>
          <p:nvPr/>
        </p:nvSpPr>
        <p:spPr bwMode="auto">
          <a:xfrm>
            <a:off x="2589908" y="5612546"/>
            <a:ext cx="1260475" cy="9233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a:t>Target Value of X</a:t>
            </a:r>
            <a:r>
              <a:rPr lang="en-GB" sz="1800" baseline="-25000"/>
              <a:t>1</a:t>
            </a:r>
          </a:p>
        </p:txBody>
      </p:sp>
      <p:sp>
        <p:nvSpPr>
          <p:cNvPr id="19108" name="Line 668"/>
          <p:cNvSpPr>
            <a:spLocks noChangeShapeType="1"/>
          </p:cNvSpPr>
          <p:nvPr/>
        </p:nvSpPr>
        <p:spPr bwMode="auto">
          <a:xfrm flipH="1">
            <a:off x="3287415" y="5137020"/>
            <a:ext cx="808269" cy="522163"/>
          </a:xfrm>
          <a:prstGeom prst="line">
            <a:avLst/>
          </a:prstGeom>
          <a:noFill/>
          <a:ln w="19050">
            <a:solidFill>
              <a:schemeClr val="tx1"/>
            </a:solidFill>
            <a:round/>
            <a:headEnd type="triangle" w="med" len="me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grpSp>
        <p:nvGrpSpPr>
          <p:cNvPr id="2" name="Group 687"/>
          <p:cNvGrpSpPr>
            <a:grpSpLocks/>
          </p:cNvGrpSpPr>
          <p:nvPr/>
        </p:nvGrpSpPr>
        <p:grpSpPr bwMode="auto">
          <a:xfrm>
            <a:off x="4083402" y="1722440"/>
            <a:ext cx="1530008" cy="3437171"/>
            <a:chOff x="2773062" y="1722438"/>
            <a:chExt cx="1657651" cy="3437172"/>
          </a:xfrm>
        </p:grpSpPr>
        <p:grpSp>
          <p:nvGrpSpPr>
            <p:cNvPr id="102053" name="Group 657"/>
            <p:cNvGrpSpPr>
              <a:grpSpLocks/>
            </p:cNvGrpSpPr>
            <p:nvPr/>
          </p:nvGrpSpPr>
          <p:grpSpPr bwMode="auto">
            <a:xfrm>
              <a:off x="2827731" y="1722438"/>
              <a:ext cx="1602982" cy="3357563"/>
              <a:chOff x="-42" y="546"/>
              <a:chExt cx="932" cy="2115"/>
            </a:xfrm>
          </p:grpSpPr>
          <p:sp>
            <p:nvSpPr>
              <p:cNvPr id="102055" name="Line 658"/>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2056" name="Line 659"/>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2057" name="Line 660"/>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2058" name="Line 661"/>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2059" name="Line 662"/>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2060" name="Line 663"/>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2061" name="Line 664"/>
              <p:cNvSpPr>
                <a:spLocks noChangeShapeType="1"/>
              </p:cNvSpPr>
              <p:nvPr/>
            </p:nvSpPr>
            <p:spPr bwMode="auto">
              <a:xfrm flipV="1">
                <a:off x="-42" y="2429"/>
                <a:ext cx="386" cy="232"/>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2062" name="Line 665"/>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2063" name="Line 666"/>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grpSp>
        <p:sp>
          <p:nvSpPr>
            <p:cNvPr id="102054" name="Oval 669"/>
            <p:cNvSpPr>
              <a:spLocks noChangeArrowheads="1"/>
            </p:cNvSpPr>
            <p:nvPr/>
          </p:nvSpPr>
          <p:spPr bwMode="auto">
            <a:xfrm>
              <a:off x="2773062" y="4965935"/>
              <a:ext cx="209832" cy="193675"/>
            </a:xfrm>
            <a:prstGeom prst="ellipse">
              <a:avLst/>
            </a:prstGeom>
            <a:solidFill>
              <a:srgbClr val="FFCC66"/>
            </a:solidFill>
            <a:ln w="9525">
              <a:solidFill>
                <a:schemeClr val="tx1"/>
              </a:solidFill>
              <a:round/>
              <a:headEnd/>
              <a:tailEnd/>
            </a:ln>
          </p:spPr>
          <p:txBody>
            <a:bodyPr wrap="none" anchor="ctr"/>
            <a:lstStyle/>
            <a:p>
              <a:pPr algn="ctr"/>
              <a:endParaRPr lang="en-US" sz="2400">
                <a:latin typeface="Times New Roman" charset="0"/>
              </a:endParaRPr>
            </a:p>
          </p:txBody>
        </p:sp>
      </p:grpSp>
      <p:sp>
        <p:nvSpPr>
          <p:cNvPr id="19094" name="Text Box 684"/>
          <p:cNvSpPr txBox="1">
            <a:spLocks noChangeArrowheads="1"/>
          </p:cNvSpPr>
          <p:nvPr/>
        </p:nvSpPr>
        <p:spPr bwMode="auto">
          <a:xfrm>
            <a:off x="9242540" y="3106279"/>
            <a:ext cx="1303337" cy="9233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a:t>Target Value of X</a:t>
            </a:r>
            <a:r>
              <a:rPr lang="en-GB" sz="1800" baseline="-25000"/>
              <a:t>2</a:t>
            </a:r>
          </a:p>
        </p:txBody>
      </p:sp>
      <p:sp>
        <p:nvSpPr>
          <p:cNvPr id="19095" name="Line 685"/>
          <p:cNvSpPr>
            <a:spLocks noChangeShapeType="1"/>
          </p:cNvSpPr>
          <p:nvPr/>
        </p:nvSpPr>
        <p:spPr bwMode="auto">
          <a:xfrm flipV="1">
            <a:off x="8900263" y="3675509"/>
            <a:ext cx="867077" cy="1050146"/>
          </a:xfrm>
          <a:prstGeom prst="line">
            <a:avLst/>
          </a:prstGeom>
          <a:noFill/>
          <a:ln w="19050">
            <a:solidFill>
              <a:schemeClr val="tx1"/>
            </a:solidFill>
            <a:round/>
            <a:headEnd type="triangle" w="med" len="me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grpSp>
        <p:nvGrpSpPr>
          <p:cNvPr id="4" name="Group 688"/>
          <p:cNvGrpSpPr>
            <a:grpSpLocks/>
          </p:cNvGrpSpPr>
          <p:nvPr/>
        </p:nvGrpSpPr>
        <p:grpSpPr bwMode="auto">
          <a:xfrm>
            <a:off x="5614992" y="1722440"/>
            <a:ext cx="3370336" cy="3213093"/>
            <a:chOff x="4432300" y="1722438"/>
            <a:chExt cx="3650073" cy="3213093"/>
          </a:xfrm>
        </p:grpSpPr>
        <p:sp>
          <p:nvSpPr>
            <p:cNvPr id="102041" name="Line 671"/>
            <p:cNvSpPr>
              <a:spLocks noChangeShapeType="1"/>
            </p:cNvSpPr>
            <p:nvPr/>
          </p:nvSpPr>
          <p:spPr bwMode="auto">
            <a:xfrm>
              <a:off x="6447274" y="4659313"/>
              <a:ext cx="1423938" cy="164030"/>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grpSp>
          <p:nvGrpSpPr>
            <p:cNvPr id="102042" name="Group 673"/>
            <p:cNvGrpSpPr>
              <a:grpSpLocks/>
            </p:cNvGrpSpPr>
            <p:nvPr/>
          </p:nvGrpSpPr>
          <p:grpSpPr bwMode="auto">
            <a:xfrm>
              <a:off x="4432300" y="1722438"/>
              <a:ext cx="1980589" cy="2546350"/>
              <a:chOff x="893" y="551"/>
              <a:chExt cx="1152" cy="1604"/>
            </a:xfrm>
          </p:grpSpPr>
          <p:sp>
            <p:nvSpPr>
              <p:cNvPr id="102044" name="Line 674"/>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2045" name="Line 675"/>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2046" name="Line 676"/>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2047" name="Line 677"/>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2048" name="Line 678"/>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2049" name="Line 679"/>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2050" name="Line 680"/>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2051" name="Line 681"/>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2052" name="Line 682"/>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grpSp>
        <p:sp>
          <p:nvSpPr>
            <p:cNvPr id="102043" name="Oval 686"/>
            <p:cNvSpPr>
              <a:spLocks noChangeArrowheads="1"/>
            </p:cNvSpPr>
            <p:nvPr/>
          </p:nvSpPr>
          <p:spPr bwMode="auto">
            <a:xfrm>
              <a:off x="7872623" y="4741856"/>
              <a:ext cx="209750" cy="193675"/>
            </a:xfrm>
            <a:prstGeom prst="ellipse">
              <a:avLst/>
            </a:prstGeom>
            <a:solidFill>
              <a:srgbClr val="FFCC66"/>
            </a:solidFill>
            <a:ln w="9525">
              <a:solidFill>
                <a:schemeClr val="tx1"/>
              </a:solidFill>
              <a:round/>
              <a:headEnd/>
              <a:tailEnd/>
            </a:ln>
          </p:spPr>
          <p:txBody>
            <a:bodyPr wrap="none" anchor="ctr"/>
            <a:lstStyle/>
            <a:p>
              <a:pPr algn="ctr"/>
              <a:endParaRPr lang="en-US" sz="2400">
                <a:latin typeface="Times New Roman" charset="0"/>
              </a:endParaRPr>
            </a:p>
          </p:txBody>
        </p:sp>
      </p:grpSp>
      <p:sp>
        <p:nvSpPr>
          <p:cNvPr id="687" name="Rounded Rectangular Callout 686"/>
          <p:cNvSpPr>
            <a:spLocks noChangeArrowheads="1"/>
          </p:cNvSpPr>
          <p:nvPr/>
        </p:nvSpPr>
        <p:spPr bwMode="auto">
          <a:xfrm>
            <a:off x="7019930" y="1147785"/>
            <a:ext cx="2757488" cy="1057275"/>
          </a:xfrm>
          <a:prstGeom prst="wedgeRoundRectCallout">
            <a:avLst>
              <a:gd name="adj1" fmla="val -97662"/>
              <a:gd name="adj2" fmla="val 963"/>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lIns="91429" tIns="45715" rIns="91429" bIns="45715" anchor="ctr"/>
          <a:lstStyle/>
          <a:p>
            <a:pPr algn="ctr"/>
            <a:r>
              <a:rPr lang="en-GB" sz="1400">
                <a:solidFill>
                  <a:srgbClr val="000000"/>
                </a:solidFill>
              </a:rPr>
              <a:t>Having found the global optimum we can “work backwards to specify the target values for the design parameters</a:t>
            </a:r>
          </a:p>
        </p:txBody>
      </p:sp>
    </p:spTree>
    <p:extLst>
      <p:ext uri="{BB962C8B-B14F-4D97-AF65-F5344CB8AC3E}">
        <p14:creationId xmlns:p14="http://schemas.microsoft.com/office/powerpoint/2010/main" val="300414346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2" presetClass="entr" presetSubtype="1"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up)">
                                      <p:cBhvr>
                                        <p:cTn id="11" dur="1000"/>
                                        <p:tgtEl>
                                          <p:spTgt spid="2"/>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9108"/>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19107"/>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wipe(up)">
                                      <p:cBhvr>
                                        <p:cTn id="22" dur="1000"/>
                                        <p:tgtEl>
                                          <p:spTgt spid="4"/>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09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90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107" grpId="0"/>
      <p:bldP spid="19108" grpId="0" animBg="1"/>
      <p:bldP spid="19094" grpId="0"/>
      <p:bldP spid="19095" grpId="0" animBg="1"/>
      <p:bldP spid="687"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Line 2"/>
          <p:cNvSpPr>
            <a:spLocks noChangeShapeType="1"/>
          </p:cNvSpPr>
          <p:nvPr/>
        </p:nvSpPr>
        <p:spPr bwMode="auto">
          <a:xfrm>
            <a:off x="5399100" y="3291134"/>
            <a:ext cx="1587"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03" name="Line 3"/>
          <p:cNvSpPr>
            <a:spLocks noChangeShapeType="1"/>
          </p:cNvSpPr>
          <p:nvPr/>
        </p:nvSpPr>
        <p:spPr bwMode="auto">
          <a:xfrm>
            <a:off x="5399100" y="3291134"/>
            <a:ext cx="1587"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04" name="Line 4"/>
          <p:cNvSpPr>
            <a:spLocks noChangeShapeType="1"/>
          </p:cNvSpPr>
          <p:nvPr/>
        </p:nvSpPr>
        <p:spPr bwMode="auto">
          <a:xfrm flipH="1" flipV="1">
            <a:off x="5399100" y="3518147"/>
            <a:ext cx="41433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05" name="Line 5"/>
          <p:cNvSpPr>
            <a:spLocks noChangeShapeType="1"/>
          </p:cNvSpPr>
          <p:nvPr/>
        </p:nvSpPr>
        <p:spPr bwMode="auto">
          <a:xfrm flipH="1" flipV="1">
            <a:off x="5399100" y="3518147"/>
            <a:ext cx="41433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06" name="Line 6"/>
          <p:cNvSpPr>
            <a:spLocks noChangeShapeType="1"/>
          </p:cNvSpPr>
          <p:nvPr/>
        </p:nvSpPr>
        <p:spPr bwMode="auto">
          <a:xfrm flipV="1">
            <a:off x="4851400" y="3518147"/>
            <a:ext cx="547688" cy="314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07" name="Line 7"/>
          <p:cNvSpPr>
            <a:spLocks noChangeShapeType="1"/>
          </p:cNvSpPr>
          <p:nvPr/>
        </p:nvSpPr>
        <p:spPr bwMode="auto">
          <a:xfrm flipV="1">
            <a:off x="4851400" y="3518147"/>
            <a:ext cx="547688" cy="314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08" name="Freeform 8"/>
          <p:cNvSpPr>
            <a:spLocks/>
          </p:cNvSpPr>
          <p:nvPr/>
        </p:nvSpPr>
        <p:spPr bwMode="auto">
          <a:xfrm>
            <a:off x="5432430" y="3411762"/>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09" name="Freeform 9"/>
          <p:cNvSpPr>
            <a:spLocks/>
          </p:cNvSpPr>
          <p:nvPr/>
        </p:nvSpPr>
        <p:spPr bwMode="auto">
          <a:xfrm>
            <a:off x="5534037" y="3411762"/>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10" name="Line 10"/>
          <p:cNvSpPr>
            <a:spLocks noChangeShapeType="1"/>
          </p:cNvSpPr>
          <p:nvPr/>
        </p:nvSpPr>
        <p:spPr bwMode="auto">
          <a:xfrm>
            <a:off x="5534037" y="3411784"/>
            <a:ext cx="227013" cy="22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11" name="Line 11"/>
          <p:cNvSpPr>
            <a:spLocks noChangeShapeType="1"/>
          </p:cNvSpPr>
          <p:nvPr/>
        </p:nvSpPr>
        <p:spPr bwMode="auto">
          <a:xfrm flipV="1">
            <a:off x="5432426" y="3411762"/>
            <a:ext cx="101600" cy="587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12" name="Freeform 12"/>
          <p:cNvSpPr>
            <a:spLocks/>
          </p:cNvSpPr>
          <p:nvPr/>
        </p:nvSpPr>
        <p:spPr bwMode="auto">
          <a:xfrm>
            <a:off x="5646738" y="3433987"/>
            <a:ext cx="215900"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13" name="Freeform 13"/>
          <p:cNvSpPr>
            <a:spLocks/>
          </p:cNvSpPr>
          <p:nvPr/>
        </p:nvSpPr>
        <p:spPr bwMode="auto">
          <a:xfrm>
            <a:off x="5761038" y="3433987"/>
            <a:ext cx="215900"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14" name="Line 14"/>
          <p:cNvSpPr>
            <a:spLocks noChangeShapeType="1"/>
          </p:cNvSpPr>
          <p:nvPr/>
        </p:nvSpPr>
        <p:spPr bwMode="auto">
          <a:xfrm flipH="1" flipV="1">
            <a:off x="5761050" y="3434009"/>
            <a:ext cx="2063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15" name="Line 15"/>
          <p:cNvSpPr>
            <a:spLocks noChangeShapeType="1"/>
          </p:cNvSpPr>
          <p:nvPr/>
        </p:nvSpPr>
        <p:spPr bwMode="auto">
          <a:xfrm flipV="1">
            <a:off x="5659442" y="3434009"/>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16" name="Freeform 16"/>
          <p:cNvSpPr>
            <a:spLocks/>
          </p:cNvSpPr>
          <p:nvPr/>
        </p:nvSpPr>
        <p:spPr bwMode="auto">
          <a:xfrm>
            <a:off x="5318125" y="34705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17" name="Freeform 17"/>
          <p:cNvSpPr>
            <a:spLocks/>
          </p:cNvSpPr>
          <p:nvPr/>
        </p:nvSpPr>
        <p:spPr bwMode="auto">
          <a:xfrm>
            <a:off x="5432430" y="34705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18" name="Line 18"/>
          <p:cNvSpPr>
            <a:spLocks noChangeShapeType="1"/>
          </p:cNvSpPr>
          <p:nvPr/>
        </p:nvSpPr>
        <p:spPr bwMode="auto">
          <a:xfrm flipH="1">
            <a:off x="5967425" y="3470522"/>
            <a:ext cx="952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19" name="Freeform 19"/>
          <p:cNvSpPr>
            <a:spLocks/>
          </p:cNvSpPr>
          <p:nvPr/>
        </p:nvSpPr>
        <p:spPr bwMode="auto">
          <a:xfrm>
            <a:off x="5976950" y="2894259"/>
            <a:ext cx="217487"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20" name="Line 20"/>
          <p:cNvSpPr>
            <a:spLocks noChangeShapeType="1"/>
          </p:cNvSpPr>
          <p:nvPr/>
        </p:nvSpPr>
        <p:spPr bwMode="auto">
          <a:xfrm flipH="1" flipV="1">
            <a:off x="5432425" y="3470500"/>
            <a:ext cx="203200"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21" name="Line 21"/>
          <p:cNvSpPr>
            <a:spLocks noChangeShapeType="1"/>
          </p:cNvSpPr>
          <p:nvPr/>
        </p:nvSpPr>
        <p:spPr bwMode="auto">
          <a:xfrm flipV="1">
            <a:off x="5976950" y="3243509"/>
            <a:ext cx="217487"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22" name="Line 22"/>
          <p:cNvSpPr>
            <a:spLocks noChangeShapeType="1"/>
          </p:cNvSpPr>
          <p:nvPr/>
        </p:nvSpPr>
        <p:spPr bwMode="auto">
          <a:xfrm flipV="1">
            <a:off x="5318125" y="3470522"/>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23" name="Line 23"/>
          <p:cNvSpPr>
            <a:spLocks noChangeShapeType="1"/>
          </p:cNvSpPr>
          <p:nvPr/>
        </p:nvSpPr>
        <p:spPr bwMode="auto">
          <a:xfrm flipV="1">
            <a:off x="5862638" y="3470522"/>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24" name="Freeform 24"/>
          <p:cNvSpPr>
            <a:spLocks/>
          </p:cNvSpPr>
          <p:nvPr/>
        </p:nvSpPr>
        <p:spPr bwMode="auto">
          <a:xfrm>
            <a:off x="5534037" y="2870425"/>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25" name="Line 25"/>
          <p:cNvSpPr>
            <a:spLocks noChangeShapeType="1"/>
          </p:cNvSpPr>
          <p:nvPr/>
        </p:nvSpPr>
        <p:spPr bwMode="auto">
          <a:xfrm flipH="1">
            <a:off x="5635637" y="3494334"/>
            <a:ext cx="111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26" name="Freeform 26"/>
          <p:cNvSpPr>
            <a:spLocks/>
          </p:cNvSpPr>
          <p:nvPr/>
        </p:nvSpPr>
        <p:spPr bwMode="auto">
          <a:xfrm>
            <a:off x="5646738" y="2870425"/>
            <a:ext cx="215900"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27" name="Line 27"/>
          <p:cNvSpPr>
            <a:spLocks noChangeShapeType="1"/>
          </p:cNvSpPr>
          <p:nvPr/>
        </p:nvSpPr>
        <p:spPr bwMode="auto">
          <a:xfrm>
            <a:off x="5646738" y="3494334"/>
            <a:ext cx="127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28" name="Line 28"/>
          <p:cNvSpPr>
            <a:spLocks noChangeShapeType="1"/>
          </p:cNvSpPr>
          <p:nvPr/>
        </p:nvSpPr>
        <p:spPr bwMode="auto">
          <a:xfrm flipH="1" flipV="1">
            <a:off x="5646738" y="3494334"/>
            <a:ext cx="2159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29" name="Line 29"/>
          <p:cNvSpPr>
            <a:spLocks noChangeShapeType="1"/>
          </p:cNvSpPr>
          <p:nvPr/>
        </p:nvSpPr>
        <p:spPr bwMode="auto">
          <a:xfrm flipV="1">
            <a:off x="5534027" y="3494334"/>
            <a:ext cx="112713"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30" name="Freeform 30"/>
          <p:cNvSpPr>
            <a:spLocks/>
          </p:cNvSpPr>
          <p:nvPr/>
        </p:nvSpPr>
        <p:spPr bwMode="auto">
          <a:xfrm>
            <a:off x="6080125" y="2894237"/>
            <a:ext cx="215900"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31" name="Freeform 31"/>
          <p:cNvSpPr>
            <a:spLocks/>
          </p:cNvSpPr>
          <p:nvPr/>
        </p:nvSpPr>
        <p:spPr bwMode="auto">
          <a:xfrm>
            <a:off x="6194425" y="2943450"/>
            <a:ext cx="215900"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32" name="Line 32"/>
          <p:cNvSpPr>
            <a:spLocks noChangeShapeType="1"/>
          </p:cNvSpPr>
          <p:nvPr/>
        </p:nvSpPr>
        <p:spPr bwMode="auto">
          <a:xfrm>
            <a:off x="6194425" y="3243509"/>
            <a:ext cx="215900"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33" name="Freeform 33"/>
          <p:cNvSpPr>
            <a:spLocks/>
          </p:cNvSpPr>
          <p:nvPr/>
        </p:nvSpPr>
        <p:spPr bwMode="auto">
          <a:xfrm>
            <a:off x="5211763" y="3530847"/>
            <a:ext cx="220662"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34" name="Freeform 34"/>
          <p:cNvSpPr>
            <a:spLocks/>
          </p:cNvSpPr>
          <p:nvPr/>
        </p:nvSpPr>
        <p:spPr bwMode="auto">
          <a:xfrm>
            <a:off x="5318125" y="35308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35" name="Freeform 35"/>
          <p:cNvSpPr>
            <a:spLocks/>
          </p:cNvSpPr>
          <p:nvPr/>
        </p:nvSpPr>
        <p:spPr bwMode="auto">
          <a:xfrm>
            <a:off x="5761038" y="2486272"/>
            <a:ext cx="215900"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36" name="Line 36"/>
          <p:cNvSpPr>
            <a:spLocks noChangeShapeType="1"/>
          </p:cNvSpPr>
          <p:nvPr/>
        </p:nvSpPr>
        <p:spPr bwMode="auto">
          <a:xfrm flipH="1" flipV="1">
            <a:off x="5318125" y="3530825"/>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37" name="Line 37"/>
          <p:cNvSpPr>
            <a:spLocks noChangeShapeType="1"/>
          </p:cNvSpPr>
          <p:nvPr/>
        </p:nvSpPr>
        <p:spPr bwMode="auto">
          <a:xfrm flipV="1">
            <a:off x="5211763" y="3530847"/>
            <a:ext cx="10636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38" name="Line 38"/>
          <p:cNvSpPr>
            <a:spLocks noChangeShapeType="1"/>
          </p:cNvSpPr>
          <p:nvPr/>
        </p:nvSpPr>
        <p:spPr bwMode="auto">
          <a:xfrm>
            <a:off x="5761038" y="2870425"/>
            <a:ext cx="101600" cy="660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39" name="Freeform 39"/>
          <p:cNvSpPr>
            <a:spLocks/>
          </p:cNvSpPr>
          <p:nvPr/>
        </p:nvSpPr>
        <p:spPr bwMode="auto">
          <a:xfrm>
            <a:off x="6296025" y="2943450"/>
            <a:ext cx="228600"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40" name="Freeform 40"/>
          <p:cNvSpPr>
            <a:spLocks/>
          </p:cNvSpPr>
          <p:nvPr/>
        </p:nvSpPr>
        <p:spPr bwMode="auto">
          <a:xfrm>
            <a:off x="6410337" y="3013300"/>
            <a:ext cx="219075"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41" name="Line 41"/>
          <p:cNvSpPr>
            <a:spLocks noChangeShapeType="1"/>
          </p:cNvSpPr>
          <p:nvPr/>
        </p:nvSpPr>
        <p:spPr bwMode="auto">
          <a:xfrm>
            <a:off x="6410337" y="3254600"/>
            <a:ext cx="219075"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42" name="Line 42"/>
          <p:cNvSpPr>
            <a:spLocks noChangeShapeType="1"/>
          </p:cNvSpPr>
          <p:nvPr/>
        </p:nvSpPr>
        <p:spPr bwMode="auto">
          <a:xfrm>
            <a:off x="6296028" y="2943450"/>
            <a:ext cx="114300"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43" name="Freeform 43"/>
          <p:cNvSpPr>
            <a:spLocks/>
          </p:cNvSpPr>
          <p:nvPr/>
        </p:nvSpPr>
        <p:spPr bwMode="auto">
          <a:xfrm>
            <a:off x="5432430" y="2498950"/>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44" name="Line 44"/>
          <p:cNvSpPr>
            <a:spLocks noChangeShapeType="1"/>
          </p:cNvSpPr>
          <p:nvPr/>
        </p:nvSpPr>
        <p:spPr bwMode="auto">
          <a:xfrm>
            <a:off x="5534025" y="3567359"/>
            <a:ext cx="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45" name="Freeform 45"/>
          <p:cNvSpPr>
            <a:spLocks/>
          </p:cNvSpPr>
          <p:nvPr/>
        </p:nvSpPr>
        <p:spPr bwMode="auto">
          <a:xfrm>
            <a:off x="5534037" y="2498972"/>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46" name="Line 46"/>
          <p:cNvSpPr>
            <a:spLocks noChangeShapeType="1"/>
          </p:cNvSpPr>
          <p:nvPr/>
        </p:nvSpPr>
        <p:spPr bwMode="auto">
          <a:xfrm flipV="1">
            <a:off x="5432426" y="3567359"/>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47" name="Line 47"/>
          <p:cNvSpPr>
            <a:spLocks noChangeShapeType="1"/>
          </p:cNvSpPr>
          <p:nvPr/>
        </p:nvSpPr>
        <p:spPr bwMode="auto">
          <a:xfrm flipH="1">
            <a:off x="5534037" y="2870425"/>
            <a:ext cx="227013" cy="6969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48" name="Freeform 48"/>
          <p:cNvSpPr>
            <a:spLocks/>
          </p:cNvSpPr>
          <p:nvPr/>
        </p:nvSpPr>
        <p:spPr bwMode="auto">
          <a:xfrm>
            <a:off x="6524625" y="3013300"/>
            <a:ext cx="215900"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49" name="Freeform 49"/>
          <p:cNvSpPr>
            <a:spLocks/>
          </p:cNvSpPr>
          <p:nvPr/>
        </p:nvSpPr>
        <p:spPr bwMode="auto">
          <a:xfrm>
            <a:off x="6629400" y="3013300"/>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50" name="Line 50"/>
          <p:cNvSpPr>
            <a:spLocks noChangeShapeType="1"/>
          </p:cNvSpPr>
          <p:nvPr/>
        </p:nvSpPr>
        <p:spPr bwMode="auto">
          <a:xfrm flipV="1">
            <a:off x="6629400" y="3206997"/>
            <a:ext cx="2159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51" name="Line 51"/>
          <p:cNvSpPr>
            <a:spLocks noChangeShapeType="1"/>
          </p:cNvSpPr>
          <p:nvPr/>
        </p:nvSpPr>
        <p:spPr bwMode="auto">
          <a:xfrm>
            <a:off x="6524627" y="3013300"/>
            <a:ext cx="104775" cy="2540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52" name="Freeform 52"/>
          <p:cNvSpPr>
            <a:spLocks/>
          </p:cNvSpPr>
          <p:nvPr/>
        </p:nvSpPr>
        <p:spPr bwMode="auto">
          <a:xfrm>
            <a:off x="5099062" y="3591172"/>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53" name="Freeform 53"/>
          <p:cNvSpPr>
            <a:spLocks/>
          </p:cNvSpPr>
          <p:nvPr/>
        </p:nvSpPr>
        <p:spPr bwMode="auto">
          <a:xfrm>
            <a:off x="5211763" y="3591172"/>
            <a:ext cx="220662"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54" name="Line 54"/>
          <p:cNvSpPr>
            <a:spLocks noChangeShapeType="1"/>
          </p:cNvSpPr>
          <p:nvPr/>
        </p:nvSpPr>
        <p:spPr bwMode="auto">
          <a:xfrm flipH="1" flipV="1">
            <a:off x="5211763" y="3591150"/>
            <a:ext cx="20796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55" name="Line 55"/>
          <p:cNvSpPr>
            <a:spLocks noChangeShapeType="1"/>
          </p:cNvSpPr>
          <p:nvPr/>
        </p:nvSpPr>
        <p:spPr bwMode="auto">
          <a:xfrm flipV="1">
            <a:off x="5111762" y="3591172"/>
            <a:ext cx="1000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56" name="Freeform 56"/>
          <p:cNvSpPr>
            <a:spLocks/>
          </p:cNvSpPr>
          <p:nvPr/>
        </p:nvSpPr>
        <p:spPr bwMode="auto">
          <a:xfrm>
            <a:off x="5976950" y="2462437"/>
            <a:ext cx="217487"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57" name="Freeform 57"/>
          <p:cNvSpPr>
            <a:spLocks/>
          </p:cNvSpPr>
          <p:nvPr/>
        </p:nvSpPr>
        <p:spPr bwMode="auto">
          <a:xfrm>
            <a:off x="6080125" y="2462459"/>
            <a:ext cx="215900"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58" name="Line 58"/>
          <p:cNvSpPr>
            <a:spLocks noChangeShapeType="1"/>
          </p:cNvSpPr>
          <p:nvPr/>
        </p:nvSpPr>
        <p:spPr bwMode="auto">
          <a:xfrm flipH="1" flipV="1">
            <a:off x="6080125" y="2894259"/>
            <a:ext cx="215900" cy="492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59" name="Freeform 59"/>
          <p:cNvSpPr>
            <a:spLocks/>
          </p:cNvSpPr>
          <p:nvPr/>
        </p:nvSpPr>
        <p:spPr bwMode="auto">
          <a:xfrm>
            <a:off x="6740525" y="3013322"/>
            <a:ext cx="217488"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60" name="Freeform 60"/>
          <p:cNvSpPr>
            <a:spLocks/>
          </p:cNvSpPr>
          <p:nvPr/>
        </p:nvSpPr>
        <p:spPr bwMode="auto">
          <a:xfrm>
            <a:off x="6845312" y="3073625"/>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61" name="Line 61"/>
          <p:cNvSpPr>
            <a:spLocks noChangeShapeType="1"/>
          </p:cNvSpPr>
          <p:nvPr/>
        </p:nvSpPr>
        <p:spPr bwMode="auto">
          <a:xfrm flipV="1">
            <a:off x="6845312" y="3194275"/>
            <a:ext cx="227013"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62" name="Line 62"/>
          <p:cNvSpPr>
            <a:spLocks noChangeShapeType="1"/>
          </p:cNvSpPr>
          <p:nvPr/>
        </p:nvSpPr>
        <p:spPr bwMode="auto">
          <a:xfrm>
            <a:off x="6740527" y="3013322"/>
            <a:ext cx="104775" cy="1936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63" name="Freeform 63"/>
          <p:cNvSpPr>
            <a:spLocks/>
          </p:cNvSpPr>
          <p:nvPr/>
        </p:nvSpPr>
        <p:spPr bwMode="auto">
          <a:xfrm>
            <a:off x="5318125" y="2138587"/>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64" name="Line 64"/>
          <p:cNvSpPr>
            <a:spLocks noChangeShapeType="1"/>
          </p:cNvSpPr>
          <p:nvPr/>
        </p:nvSpPr>
        <p:spPr bwMode="auto">
          <a:xfrm flipH="1">
            <a:off x="5419725" y="3627684"/>
            <a:ext cx="127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65" name="Freeform 65"/>
          <p:cNvSpPr>
            <a:spLocks/>
          </p:cNvSpPr>
          <p:nvPr/>
        </p:nvSpPr>
        <p:spPr bwMode="auto">
          <a:xfrm>
            <a:off x="5432430" y="2138609"/>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66" name="Line 66"/>
          <p:cNvSpPr>
            <a:spLocks noChangeShapeType="1"/>
          </p:cNvSpPr>
          <p:nvPr/>
        </p:nvSpPr>
        <p:spPr bwMode="auto">
          <a:xfrm flipV="1">
            <a:off x="5318125" y="3627684"/>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67" name="Freeform 67"/>
          <p:cNvSpPr>
            <a:spLocks/>
          </p:cNvSpPr>
          <p:nvPr/>
        </p:nvSpPr>
        <p:spPr bwMode="auto">
          <a:xfrm>
            <a:off x="6194425" y="2462459"/>
            <a:ext cx="215900"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68" name="Freeform 68"/>
          <p:cNvSpPr>
            <a:spLocks/>
          </p:cNvSpPr>
          <p:nvPr/>
        </p:nvSpPr>
        <p:spPr bwMode="auto">
          <a:xfrm>
            <a:off x="6296025" y="2652959"/>
            <a:ext cx="228600"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69" name="Line 69"/>
          <p:cNvSpPr>
            <a:spLocks noChangeShapeType="1"/>
          </p:cNvSpPr>
          <p:nvPr/>
        </p:nvSpPr>
        <p:spPr bwMode="auto">
          <a:xfrm flipH="1" flipV="1">
            <a:off x="6296025" y="2943450"/>
            <a:ext cx="228600"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70" name="Freeform 70"/>
          <p:cNvSpPr>
            <a:spLocks/>
          </p:cNvSpPr>
          <p:nvPr/>
        </p:nvSpPr>
        <p:spPr bwMode="auto">
          <a:xfrm>
            <a:off x="6958013" y="3073625"/>
            <a:ext cx="215900"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71" name="Freeform 71"/>
          <p:cNvSpPr>
            <a:spLocks/>
          </p:cNvSpPr>
          <p:nvPr/>
        </p:nvSpPr>
        <p:spPr bwMode="auto">
          <a:xfrm>
            <a:off x="7072313" y="3194297"/>
            <a:ext cx="215900"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72" name="Freeform 72"/>
          <p:cNvSpPr>
            <a:spLocks/>
          </p:cNvSpPr>
          <p:nvPr/>
        </p:nvSpPr>
        <p:spPr bwMode="auto">
          <a:xfrm>
            <a:off x="4984762" y="2641825"/>
            <a:ext cx="227013"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73" name="Freeform 73"/>
          <p:cNvSpPr>
            <a:spLocks/>
          </p:cNvSpPr>
          <p:nvPr/>
        </p:nvSpPr>
        <p:spPr bwMode="auto">
          <a:xfrm>
            <a:off x="5099062" y="2641825"/>
            <a:ext cx="219075"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74" name="Line 74"/>
          <p:cNvSpPr>
            <a:spLocks noChangeShapeType="1"/>
          </p:cNvSpPr>
          <p:nvPr/>
        </p:nvSpPr>
        <p:spPr bwMode="auto">
          <a:xfrm>
            <a:off x="5099050" y="3651497"/>
            <a:ext cx="127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75" name="Line 75"/>
          <p:cNvSpPr>
            <a:spLocks noChangeShapeType="1"/>
          </p:cNvSpPr>
          <p:nvPr/>
        </p:nvSpPr>
        <p:spPr bwMode="auto">
          <a:xfrm flipH="1" flipV="1">
            <a:off x="7072325" y="3194297"/>
            <a:ext cx="204787" cy="841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76" name="Line 76"/>
          <p:cNvSpPr>
            <a:spLocks noChangeShapeType="1"/>
          </p:cNvSpPr>
          <p:nvPr/>
        </p:nvSpPr>
        <p:spPr bwMode="auto">
          <a:xfrm>
            <a:off x="6958013" y="3073625"/>
            <a:ext cx="114300"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77" name="Line 77"/>
          <p:cNvSpPr>
            <a:spLocks noChangeShapeType="1"/>
          </p:cNvSpPr>
          <p:nvPr/>
        </p:nvSpPr>
        <p:spPr bwMode="auto">
          <a:xfrm flipH="1" flipV="1">
            <a:off x="5099062" y="3651475"/>
            <a:ext cx="2190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78" name="Line 78"/>
          <p:cNvSpPr>
            <a:spLocks noChangeShapeType="1"/>
          </p:cNvSpPr>
          <p:nvPr/>
        </p:nvSpPr>
        <p:spPr bwMode="auto">
          <a:xfrm flipV="1">
            <a:off x="4984752" y="3651475"/>
            <a:ext cx="114300"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79" name="Freeform 79"/>
          <p:cNvSpPr>
            <a:spLocks/>
          </p:cNvSpPr>
          <p:nvPr/>
        </p:nvSpPr>
        <p:spPr bwMode="auto">
          <a:xfrm>
            <a:off x="6410337" y="2652959"/>
            <a:ext cx="219075"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80" name="Freeform 80"/>
          <p:cNvSpPr>
            <a:spLocks/>
          </p:cNvSpPr>
          <p:nvPr/>
        </p:nvSpPr>
        <p:spPr bwMode="auto">
          <a:xfrm>
            <a:off x="6524625" y="2773609"/>
            <a:ext cx="215900"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81" name="Line 81"/>
          <p:cNvSpPr>
            <a:spLocks noChangeShapeType="1"/>
          </p:cNvSpPr>
          <p:nvPr/>
        </p:nvSpPr>
        <p:spPr bwMode="auto">
          <a:xfrm flipH="1">
            <a:off x="6524625" y="3013322"/>
            <a:ext cx="2159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82" name="Line 82"/>
          <p:cNvSpPr>
            <a:spLocks noChangeShapeType="1"/>
          </p:cNvSpPr>
          <p:nvPr/>
        </p:nvSpPr>
        <p:spPr bwMode="auto">
          <a:xfrm>
            <a:off x="6410328" y="2652959"/>
            <a:ext cx="114300" cy="360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83" name="Freeform 83"/>
          <p:cNvSpPr>
            <a:spLocks/>
          </p:cNvSpPr>
          <p:nvPr/>
        </p:nvSpPr>
        <p:spPr bwMode="auto">
          <a:xfrm>
            <a:off x="7288213" y="3278412"/>
            <a:ext cx="214312"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84" name="Freeform 84"/>
          <p:cNvSpPr>
            <a:spLocks/>
          </p:cNvSpPr>
          <p:nvPr/>
        </p:nvSpPr>
        <p:spPr bwMode="auto">
          <a:xfrm>
            <a:off x="7173925" y="3230809"/>
            <a:ext cx="217487"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85" name="Line 85"/>
          <p:cNvSpPr>
            <a:spLocks noChangeShapeType="1"/>
          </p:cNvSpPr>
          <p:nvPr/>
        </p:nvSpPr>
        <p:spPr bwMode="auto">
          <a:xfrm flipH="1">
            <a:off x="7277112" y="3278412"/>
            <a:ext cx="11113"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86" name="Line 86"/>
          <p:cNvSpPr>
            <a:spLocks noChangeShapeType="1"/>
          </p:cNvSpPr>
          <p:nvPr/>
        </p:nvSpPr>
        <p:spPr bwMode="auto">
          <a:xfrm>
            <a:off x="7288213" y="3278434"/>
            <a:ext cx="214312" cy="4095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87" name="Line 87"/>
          <p:cNvSpPr>
            <a:spLocks noChangeShapeType="1"/>
          </p:cNvSpPr>
          <p:nvPr/>
        </p:nvSpPr>
        <p:spPr bwMode="auto">
          <a:xfrm>
            <a:off x="7173913" y="3230809"/>
            <a:ext cx="1143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88" name="Freeform 88"/>
          <p:cNvSpPr>
            <a:spLocks/>
          </p:cNvSpPr>
          <p:nvPr/>
        </p:nvSpPr>
        <p:spPr bwMode="auto">
          <a:xfrm>
            <a:off x="5211763" y="1670275"/>
            <a:ext cx="220662"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89" name="Freeform 89"/>
          <p:cNvSpPr>
            <a:spLocks/>
          </p:cNvSpPr>
          <p:nvPr/>
        </p:nvSpPr>
        <p:spPr bwMode="auto">
          <a:xfrm>
            <a:off x="5318125" y="1670275"/>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90" name="Freeform 90"/>
          <p:cNvSpPr>
            <a:spLocks/>
          </p:cNvSpPr>
          <p:nvPr/>
        </p:nvSpPr>
        <p:spPr bwMode="auto">
          <a:xfrm>
            <a:off x="7391400" y="3688009"/>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91" name="Freeform 91"/>
          <p:cNvSpPr>
            <a:spLocks/>
          </p:cNvSpPr>
          <p:nvPr/>
        </p:nvSpPr>
        <p:spPr bwMode="auto">
          <a:xfrm>
            <a:off x="7502530" y="3688009"/>
            <a:ext cx="220663"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92" name="Line 92"/>
          <p:cNvSpPr>
            <a:spLocks noChangeShapeType="1"/>
          </p:cNvSpPr>
          <p:nvPr/>
        </p:nvSpPr>
        <p:spPr bwMode="auto">
          <a:xfrm flipH="1">
            <a:off x="5318125" y="2138587"/>
            <a:ext cx="215900" cy="1549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93" name="Line 93"/>
          <p:cNvSpPr>
            <a:spLocks noChangeShapeType="1"/>
          </p:cNvSpPr>
          <p:nvPr/>
        </p:nvSpPr>
        <p:spPr bwMode="auto">
          <a:xfrm>
            <a:off x="5211763" y="2641825"/>
            <a:ext cx="106362" cy="1046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94" name="Line 94"/>
          <p:cNvSpPr>
            <a:spLocks noChangeShapeType="1"/>
          </p:cNvSpPr>
          <p:nvPr/>
        </p:nvSpPr>
        <p:spPr bwMode="auto">
          <a:xfrm>
            <a:off x="7502530" y="3687987"/>
            <a:ext cx="220663" cy="33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95" name="Line 95"/>
          <p:cNvSpPr>
            <a:spLocks noChangeShapeType="1"/>
          </p:cNvSpPr>
          <p:nvPr/>
        </p:nvSpPr>
        <p:spPr bwMode="auto">
          <a:xfrm flipV="1">
            <a:off x="7400930" y="3688009"/>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96" name="Freeform 96"/>
          <p:cNvSpPr>
            <a:spLocks/>
          </p:cNvSpPr>
          <p:nvPr/>
        </p:nvSpPr>
        <p:spPr bwMode="auto">
          <a:xfrm>
            <a:off x="6629400" y="2773609"/>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97" name="Freeform 97"/>
          <p:cNvSpPr>
            <a:spLocks/>
          </p:cNvSpPr>
          <p:nvPr/>
        </p:nvSpPr>
        <p:spPr bwMode="auto">
          <a:xfrm>
            <a:off x="6740525" y="2930772"/>
            <a:ext cx="217488"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498" name="Line 98"/>
          <p:cNvSpPr>
            <a:spLocks noChangeShapeType="1"/>
          </p:cNvSpPr>
          <p:nvPr/>
        </p:nvSpPr>
        <p:spPr bwMode="auto">
          <a:xfrm flipH="1" flipV="1">
            <a:off x="6740525" y="3013322"/>
            <a:ext cx="2174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499" name="Line 99"/>
          <p:cNvSpPr>
            <a:spLocks noChangeShapeType="1"/>
          </p:cNvSpPr>
          <p:nvPr/>
        </p:nvSpPr>
        <p:spPr bwMode="auto">
          <a:xfrm>
            <a:off x="6629412" y="2773609"/>
            <a:ext cx="111125" cy="2397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00" name="Freeform 100"/>
          <p:cNvSpPr>
            <a:spLocks/>
          </p:cNvSpPr>
          <p:nvPr/>
        </p:nvSpPr>
        <p:spPr bwMode="auto">
          <a:xfrm>
            <a:off x="4883150" y="2498950"/>
            <a:ext cx="215900"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01" name="Freeform 101"/>
          <p:cNvSpPr>
            <a:spLocks/>
          </p:cNvSpPr>
          <p:nvPr/>
        </p:nvSpPr>
        <p:spPr bwMode="auto">
          <a:xfrm>
            <a:off x="4984762" y="2498972"/>
            <a:ext cx="227013"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02" name="Freeform 102"/>
          <p:cNvSpPr>
            <a:spLocks/>
          </p:cNvSpPr>
          <p:nvPr/>
        </p:nvSpPr>
        <p:spPr bwMode="auto">
          <a:xfrm>
            <a:off x="7620000" y="3721347"/>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03" name="Line 103"/>
          <p:cNvSpPr>
            <a:spLocks noChangeShapeType="1"/>
          </p:cNvSpPr>
          <p:nvPr/>
        </p:nvSpPr>
        <p:spPr bwMode="auto">
          <a:xfrm flipV="1">
            <a:off x="4883150" y="3721347"/>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04" name="Line 104"/>
          <p:cNvSpPr>
            <a:spLocks noChangeShapeType="1"/>
          </p:cNvSpPr>
          <p:nvPr/>
        </p:nvSpPr>
        <p:spPr bwMode="auto">
          <a:xfrm flipH="1">
            <a:off x="4984762" y="2641825"/>
            <a:ext cx="227013" cy="1079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05" name="Line 105"/>
          <p:cNvSpPr>
            <a:spLocks noChangeShapeType="1"/>
          </p:cNvSpPr>
          <p:nvPr/>
        </p:nvSpPr>
        <p:spPr bwMode="auto">
          <a:xfrm flipV="1">
            <a:off x="7620000" y="3721347"/>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06" name="Freeform 106"/>
          <p:cNvSpPr>
            <a:spLocks/>
          </p:cNvSpPr>
          <p:nvPr/>
        </p:nvSpPr>
        <p:spPr bwMode="auto">
          <a:xfrm>
            <a:off x="6958013" y="3073625"/>
            <a:ext cx="215900"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07" name="Line 107"/>
          <p:cNvSpPr>
            <a:spLocks noChangeShapeType="1"/>
          </p:cNvSpPr>
          <p:nvPr/>
        </p:nvSpPr>
        <p:spPr bwMode="auto">
          <a:xfrm flipH="1" flipV="1">
            <a:off x="6958013" y="3073625"/>
            <a:ext cx="215900"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08" name="Freeform 108"/>
          <p:cNvSpPr>
            <a:spLocks/>
          </p:cNvSpPr>
          <p:nvPr/>
        </p:nvSpPr>
        <p:spPr bwMode="auto">
          <a:xfrm>
            <a:off x="6845312" y="2930750"/>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09" name="Line 109"/>
          <p:cNvSpPr>
            <a:spLocks noChangeShapeType="1"/>
          </p:cNvSpPr>
          <p:nvPr/>
        </p:nvSpPr>
        <p:spPr bwMode="auto">
          <a:xfrm>
            <a:off x="6845302" y="2930772"/>
            <a:ext cx="112713"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10" name="Line 110"/>
          <p:cNvSpPr>
            <a:spLocks noChangeShapeType="1"/>
          </p:cNvSpPr>
          <p:nvPr/>
        </p:nvSpPr>
        <p:spPr bwMode="auto">
          <a:xfrm flipH="1" flipV="1">
            <a:off x="6194425" y="2462437"/>
            <a:ext cx="215900" cy="190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11" name="Freeform 111"/>
          <p:cNvSpPr>
            <a:spLocks/>
          </p:cNvSpPr>
          <p:nvPr/>
        </p:nvSpPr>
        <p:spPr bwMode="auto">
          <a:xfrm>
            <a:off x="7173925" y="3230809"/>
            <a:ext cx="217487"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12" name="Freeform 112"/>
          <p:cNvSpPr>
            <a:spLocks/>
          </p:cNvSpPr>
          <p:nvPr/>
        </p:nvSpPr>
        <p:spPr bwMode="auto">
          <a:xfrm>
            <a:off x="7391400" y="3748334"/>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13" name="Line 113"/>
          <p:cNvSpPr>
            <a:spLocks noChangeShapeType="1"/>
          </p:cNvSpPr>
          <p:nvPr/>
        </p:nvSpPr>
        <p:spPr bwMode="auto">
          <a:xfrm>
            <a:off x="7400937" y="3748312"/>
            <a:ext cx="219075" cy="33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14" name="Freeform 114"/>
          <p:cNvSpPr>
            <a:spLocks/>
          </p:cNvSpPr>
          <p:nvPr/>
        </p:nvSpPr>
        <p:spPr bwMode="auto">
          <a:xfrm>
            <a:off x="7288213" y="3375272"/>
            <a:ext cx="214312"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15" name="Line 115"/>
          <p:cNvSpPr>
            <a:spLocks noChangeShapeType="1"/>
          </p:cNvSpPr>
          <p:nvPr/>
        </p:nvSpPr>
        <p:spPr bwMode="auto">
          <a:xfrm>
            <a:off x="7391412" y="3748334"/>
            <a:ext cx="952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16" name="Line 116"/>
          <p:cNvSpPr>
            <a:spLocks noChangeShapeType="1"/>
          </p:cNvSpPr>
          <p:nvPr/>
        </p:nvSpPr>
        <p:spPr bwMode="auto">
          <a:xfrm>
            <a:off x="5821363" y="3578450"/>
            <a:ext cx="1446212"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17" name="Line 117"/>
          <p:cNvSpPr>
            <a:spLocks noChangeShapeType="1"/>
          </p:cNvSpPr>
          <p:nvPr/>
        </p:nvSpPr>
        <p:spPr bwMode="auto">
          <a:xfrm>
            <a:off x="5821363" y="3578450"/>
            <a:ext cx="1446212"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18" name="Line 118"/>
          <p:cNvSpPr>
            <a:spLocks noChangeShapeType="1"/>
          </p:cNvSpPr>
          <p:nvPr/>
        </p:nvSpPr>
        <p:spPr bwMode="auto">
          <a:xfrm flipH="1" flipV="1">
            <a:off x="7173925" y="3230809"/>
            <a:ext cx="217487" cy="517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19" name="Freeform 119"/>
          <p:cNvSpPr>
            <a:spLocks/>
          </p:cNvSpPr>
          <p:nvPr/>
        </p:nvSpPr>
        <p:spPr bwMode="auto">
          <a:xfrm>
            <a:off x="7072313" y="3170462"/>
            <a:ext cx="215900"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20" name="Freeform 120"/>
          <p:cNvSpPr>
            <a:spLocks/>
          </p:cNvSpPr>
          <p:nvPr/>
        </p:nvSpPr>
        <p:spPr bwMode="auto">
          <a:xfrm>
            <a:off x="6410337" y="2486272"/>
            <a:ext cx="219075"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21" name="Line 121"/>
          <p:cNvSpPr>
            <a:spLocks noChangeShapeType="1"/>
          </p:cNvSpPr>
          <p:nvPr/>
        </p:nvSpPr>
        <p:spPr bwMode="auto">
          <a:xfrm>
            <a:off x="7391412" y="3748334"/>
            <a:ext cx="952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22" name="Line 122"/>
          <p:cNvSpPr>
            <a:spLocks noChangeShapeType="1"/>
          </p:cNvSpPr>
          <p:nvPr/>
        </p:nvSpPr>
        <p:spPr bwMode="auto">
          <a:xfrm>
            <a:off x="7288220" y="3387950"/>
            <a:ext cx="103187" cy="3603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23" name="Line 123"/>
          <p:cNvSpPr>
            <a:spLocks noChangeShapeType="1"/>
          </p:cNvSpPr>
          <p:nvPr/>
        </p:nvSpPr>
        <p:spPr bwMode="auto">
          <a:xfrm>
            <a:off x="7072313" y="3170484"/>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24" name="Line 124"/>
          <p:cNvSpPr>
            <a:spLocks noChangeShapeType="1"/>
          </p:cNvSpPr>
          <p:nvPr/>
        </p:nvSpPr>
        <p:spPr bwMode="auto">
          <a:xfrm flipH="1" flipV="1">
            <a:off x="6410337" y="2652937"/>
            <a:ext cx="219075"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25" name="Freeform 125"/>
          <p:cNvSpPr>
            <a:spLocks/>
          </p:cNvSpPr>
          <p:nvPr/>
        </p:nvSpPr>
        <p:spPr bwMode="auto">
          <a:xfrm>
            <a:off x="6524625" y="2486272"/>
            <a:ext cx="215900"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26" name="Freeform 126"/>
          <p:cNvSpPr>
            <a:spLocks/>
          </p:cNvSpPr>
          <p:nvPr/>
        </p:nvSpPr>
        <p:spPr bwMode="auto">
          <a:xfrm>
            <a:off x="6629400" y="2738662"/>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27" name="Freeform 127"/>
          <p:cNvSpPr>
            <a:spLocks/>
          </p:cNvSpPr>
          <p:nvPr/>
        </p:nvSpPr>
        <p:spPr bwMode="auto">
          <a:xfrm>
            <a:off x="4768850" y="2702150"/>
            <a:ext cx="215900"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28" name="Freeform 128"/>
          <p:cNvSpPr>
            <a:spLocks/>
          </p:cNvSpPr>
          <p:nvPr/>
        </p:nvSpPr>
        <p:spPr bwMode="auto">
          <a:xfrm>
            <a:off x="4883150" y="2498950"/>
            <a:ext cx="215900"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29" name="Freeform 129"/>
          <p:cNvSpPr>
            <a:spLocks/>
          </p:cNvSpPr>
          <p:nvPr/>
        </p:nvSpPr>
        <p:spPr bwMode="auto">
          <a:xfrm>
            <a:off x="7502530" y="3781654"/>
            <a:ext cx="220663"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30" name="Freeform 130"/>
          <p:cNvSpPr>
            <a:spLocks/>
          </p:cNvSpPr>
          <p:nvPr/>
        </p:nvSpPr>
        <p:spPr bwMode="auto">
          <a:xfrm>
            <a:off x="7620000" y="3781654"/>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31" name="Line 131"/>
          <p:cNvSpPr>
            <a:spLocks noChangeShapeType="1"/>
          </p:cNvSpPr>
          <p:nvPr/>
        </p:nvSpPr>
        <p:spPr bwMode="auto">
          <a:xfrm flipH="1" flipV="1">
            <a:off x="6629400" y="2773609"/>
            <a:ext cx="215900" cy="157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32" name="Line 132"/>
          <p:cNvSpPr>
            <a:spLocks noChangeShapeType="1"/>
          </p:cNvSpPr>
          <p:nvPr/>
        </p:nvSpPr>
        <p:spPr bwMode="auto">
          <a:xfrm>
            <a:off x="4768850" y="3375250"/>
            <a:ext cx="114300" cy="406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33" name="Line 133"/>
          <p:cNvSpPr>
            <a:spLocks noChangeShapeType="1"/>
          </p:cNvSpPr>
          <p:nvPr/>
        </p:nvSpPr>
        <p:spPr bwMode="auto">
          <a:xfrm flipH="1">
            <a:off x="4883150" y="2498950"/>
            <a:ext cx="215900" cy="128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34" name="Line 134"/>
          <p:cNvSpPr>
            <a:spLocks noChangeShapeType="1"/>
          </p:cNvSpPr>
          <p:nvPr/>
        </p:nvSpPr>
        <p:spPr bwMode="auto">
          <a:xfrm flipH="1" flipV="1">
            <a:off x="7620000" y="3781650"/>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35" name="Line 135"/>
          <p:cNvSpPr>
            <a:spLocks noChangeShapeType="1"/>
          </p:cNvSpPr>
          <p:nvPr/>
        </p:nvSpPr>
        <p:spPr bwMode="auto">
          <a:xfrm flipV="1">
            <a:off x="7502537" y="3781672"/>
            <a:ext cx="11747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36" name="Freeform 136"/>
          <p:cNvSpPr>
            <a:spLocks/>
          </p:cNvSpPr>
          <p:nvPr/>
        </p:nvSpPr>
        <p:spPr bwMode="auto">
          <a:xfrm>
            <a:off x="6845312" y="2930750"/>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37" name="Line 137"/>
          <p:cNvSpPr>
            <a:spLocks noChangeShapeType="1"/>
          </p:cNvSpPr>
          <p:nvPr/>
        </p:nvSpPr>
        <p:spPr bwMode="auto">
          <a:xfrm flipH="1" flipV="1">
            <a:off x="6845312" y="2930750"/>
            <a:ext cx="227013" cy="2397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38" name="Freeform 138"/>
          <p:cNvSpPr>
            <a:spLocks/>
          </p:cNvSpPr>
          <p:nvPr/>
        </p:nvSpPr>
        <p:spPr bwMode="auto">
          <a:xfrm>
            <a:off x="6740525" y="2738662"/>
            <a:ext cx="217488"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39" name="Line 139"/>
          <p:cNvSpPr>
            <a:spLocks noChangeShapeType="1"/>
          </p:cNvSpPr>
          <p:nvPr/>
        </p:nvSpPr>
        <p:spPr bwMode="auto">
          <a:xfrm>
            <a:off x="6740527" y="2738662"/>
            <a:ext cx="104775" cy="1920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40" name="Line 140"/>
          <p:cNvSpPr>
            <a:spLocks noChangeShapeType="1"/>
          </p:cNvSpPr>
          <p:nvPr/>
        </p:nvSpPr>
        <p:spPr bwMode="auto">
          <a:xfrm flipV="1">
            <a:off x="7723190" y="3818164"/>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41" name="Freeform 141"/>
          <p:cNvSpPr>
            <a:spLocks/>
          </p:cNvSpPr>
          <p:nvPr/>
        </p:nvSpPr>
        <p:spPr bwMode="auto">
          <a:xfrm>
            <a:off x="6958013" y="3064122"/>
            <a:ext cx="215900"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42" name="Freeform 142"/>
          <p:cNvSpPr>
            <a:spLocks/>
          </p:cNvSpPr>
          <p:nvPr/>
        </p:nvSpPr>
        <p:spPr bwMode="auto">
          <a:xfrm>
            <a:off x="7072313" y="3170462"/>
            <a:ext cx="215900"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43" name="Freeform 143"/>
          <p:cNvSpPr>
            <a:spLocks/>
          </p:cNvSpPr>
          <p:nvPr/>
        </p:nvSpPr>
        <p:spPr bwMode="auto">
          <a:xfrm>
            <a:off x="5099062" y="1633766"/>
            <a:ext cx="219075"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44" name="Freeform 144"/>
          <p:cNvSpPr>
            <a:spLocks/>
          </p:cNvSpPr>
          <p:nvPr/>
        </p:nvSpPr>
        <p:spPr bwMode="auto">
          <a:xfrm>
            <a:off x="5211763" y="1633766"/>
            <a:ext cx="220662"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45" name="Line 145"/>
          <p:cNvSpPr>
            <a:spLocks noChangeShapeType="1"/>
          </p:cNvSpPr>
          <p:nvPr/>
        </p:nvSpPr>
        <p:spPr bwMode="auto">
          <a:xfrm flipH="1" flipV="1">
            <a:off x="7072313" y="3170462"/>
            <a:ext cx="215900"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46" name="Line 146"/>
          <p:cNvSpPr>
            <a:spLocks noChangeShapeType="1"/>
          </p:cNvSpPr>
          <p:nvPr/>
        </p:nvSpPr>
        <p:spPr bwMode="auto">
          <a:xfrm>
            <a:off x="6958013" y="3064100"/>
            <a:ext cx="114300" cy="1063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47" name="Line 147"/>
          <p:cNvSpPr>
            <a:spLocks noChangeShapeType="1"/>
          </p:cNvSpPr>
          <p:nvPr/>
        </p:nvSpPr>
        <p:spPr bwMode="auto">
          <a:xfrm>
            <a:off x="5432426" y="1670275"/>
            <a:ext cx="101600" cy="468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48" name="Line 148"/>
          <p:cNvSpPr>
            <a:spLocks noChangeShapeType="1"/>
          </p:cNvSpPr>
          <p:nvPr/>
        </p:nvSpPr>
        <p:spPr bwMode="auto">
          <a:xfrm>
            <a:off x="5099052" y="2498972"/>
            <a:ext cx="112713"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49" name="Line 149"/>
          <p:cNvSpPr>
            <a:spLocks noChangeShapeType="1"/>
          </p:cNvSpPr>
          <p:nvPr/>
        </p:nvSpPr>
        <p:spPr bwMode="auto">
          <a:xfrm flipH="1">
            <a:off x="5211763" y="1670275"/>
            <a:ext cx="220662" cy="9715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50" name="Freeform 150"/>
          <p:cNvSpPr>
            <a:spLocks/>
          </p:cNvSpPr>
          <p:nvPr/>
        </p:nvSpPr>
        <p:spPr bwMode="auto">
          <a:xfrm>
            <a:off x="7288213" y="3375250"/>
            <a:ext cx="214312"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51" name="Line 151"/>
          <p:cNvSpPr>
            <a:spLocks noChangeShapeType="1"/>
          </p:cNvSpPr>
          <p:nvPr/>
        </p:nvSpPr>
        <p:spPr bwMode="auto">
          <a:xfrm>
            <a:off x="7288225" y="3375250"/>
            <a:ext cx="1587"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52" name="Freeform 152"/>
          <p:cNvSpPr>
            <a:spLocks/>
          </p:cNvSpPr>
          <p:nvPr/>
        </p:nvSpPr>
        <p:spPr bwMode="auto">
          <a:xfrm>
            <a:off x="7173925" y="3364159"/>
            <a:ext cx="217487"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53" name="Freeform 153"/>
          <p:cNvSpPr>
            <a:spLocks/>
          </p:cNvSpPr>
          <p:nvPr/>
        </p:nvSpPr>
        <p:spPr bwMode="auto">
          <a:xfrm>
            <a:off x="7391400" y="3841979"/>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54" name="Freeform 154"/>
          <p:cNvSpPr>
            <a:spLocks/>
          </p:cNvSpPr>
          <p:nvPr/>
        </p:nvSpPr>
        <p:spPr bwMode="auto">
          <a:xfrm>
            <a:off x="7502530" y="3841979"/>
            <a:ext cx="220663"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55" name="Line 155"/>
          <p:cNvSpPr>
            <a:spLocks noChangeShapeType="1"/>
          </p:cNvSpPr>
          <p:nvPr/>
        </p:nvSpPr>
        <p:spPr bwMode="auto">
          <a:xfrm flipH="1" flipV="1">
            <a:off x="7288213" y="3375272"/>
            <a:ext cx="214312" cy="4667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56" name="Line 156"/>
          <p:cNvSpPr>
            <a:spLocks noChangeShapeType="1"/>
          </p:cNvSpPr>
          <p:nvPr/>
        </p:nvSpPr>
        <p:spPr bwMode="auto">
          <a:xfrm>
            <a:off x="7173913" y="3364159"/>
            <a:ext cx="114300"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57" name="Line 157"/>
          <p:cNvSpPr>
            <a:spLocks noChangeShapeType="1"/>
          </p:cNvSpPr>
          <p:nvPr/>
        </p:nvSpPr>
        <p:spPr bwMode="auto">
          <a:xfrm flipH="1" flipV="1">
            <a:off x="7502530" y="3841975"/>
            <a:ext cx="220663"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58" name="Line 158"/>
          <p:cNvSpPr>
            <a:spLocks noChangeShapeType="1"/>
          </p:cNvSpPr>
          <p:nvPr/>
        </p:nvSpPr>
        <p:spPr bwMode="auto">
          <a:xfrm flipV="1">
            <a:off x="7400930" y="3841984"/>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59" name="Freeform 159"/>
          <p:cNvSpPr>
            <a:spLocks/>
          </p:cNvSpPr>
          <p:nvPr/>
        </p:nvSpPr>
        <p:spPr bwMode="auto">
          <a:xfrm>
            <a:off x="6524625" y="2486250"/>
            <a:ext cx="215900"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60" name="Line 160"/>
          <p:cNvSpPr>
            <a:spLocks noChangeShapeType="1"/>
          </p:cNvSpPr>
          <p:nvPr/>
        </p:nvSpPr>
        <p:spPr bwMode="auto">
          <a:xfrm flipH="1" flipV="1">
            <a:off x="6524625" y="2486250"/>
            <a:ext cx="215900" cy="2524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61" name="Freeform 161"/>
          <p:cNvSpPr>
            <a:spLocks/>
          </p:cNvSpPr>
          <p:nvPr/>
        </p:nvSpPr>
        <p:spPr bwMode="auto">
          <a:xfrm>
            <a:off x="4667250" y="2989509"/>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62" name="Freeform 162"/>
          <p:cNvSpPr>
            <a:spLocks/>
          </p:cNvSpPr>
          <p:nvPr/>
        </p:nvSpPr>
        <p:spPr bwMode="auto">
          <a:xfrm>
            <a:off x="4768850" y="2702150"/>
            <a:ext cx="215900"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63" name="Freeform 163"/>
          <p:cNvSpPr>
            <a:spLocks/>
          </p:cNvSpPr>
          <p:nvPr/>
        </p:nvSpPr>
        <p:spPr bwMode="auto">
          <a:xfrm>
            <a:off x="7620000" y="3878487"/>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64" name="Line 164"/>
          <p:cNvSpPr>
            <a:spLocks noChangeShapeType="1"/>
          </p:cNvSpPr>
          <p:nvPr/>
        </p:nvSpPr>
        <p:spPr bwMode="auto">
          <a:xfrm flipV="1">
            <a:off x="4667250" y="3375250"/>
            <a:ext cx="1016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65" name="Line 165"/>
          <p:cNvSpPr>
            <a:spLocks noChangeShapeType="1"/>
          </p:cNvSpPr>
          <p:nvPr/>
        </p:nvSpPr>
        <p:spPr bwMode="auto">
          <a:xfrm flipH="1">
            <a:off x="4768850" y="2702150"/>
            <a:ext cx="215900" cy="6731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66" name="Line 166"/>
          <p:cNvSpPr>
            <a:spLocks noChangeShapeType="1"/>
          </p:cNvSpPr>
          <p:nvPr/>
        </p:nvSpPr>
        <p:spPr bwMode="auto">
          <a:xfrm flipV="1">
            <a:off x="7620000" y="3878489"/>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67" name="Freeform 167"/>
          <p:cNvSpPr>
            <a:spLocks/>
          </p:cNvSpPr>
          <p:nvPr/>
        </p:nvSpPr>
        <p:spPr bwMode="auto">
          <a:xfrm>
            <a:off x="6629400" y="2619600"/>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68" name="Freeform 168"/>
          <p:cNvSpPr>
            <a:spLocks/>
          </p:cNvSpPr>
          <p:nvPr/>
        </p:nvSpPr>
        <p:spPr bwMode="auto">
          <a:xfrm>
            <a:off x="6740525" y="2738662"/>
            <a:ext cx="217488"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69" name="Line 169"/>
          <p:cNvSpPr>
            <a:spLocks noChangeShapeType="1"/>
          </p:cNvSpPr>
          <p:nvPr/>
        </p:nvSpPr>
        <p:spPr bwMode="auto">
          <a:xfrm flipH="1" flipV="1">
            <a:off x="6740525" y="2738662"/>
            <a:ext cx="217488" cy="3254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70" name="Line 170"/>
          <p:cNvSpPr>
            <a:spLocks noChangeShapeType="1"/>
          </p:cNvSpPr>
          <p:nvPr/>
        </p:nvSpPr>
        <p:spPr bwMode="auto">
          <a:xfrm>
            <a:off x="6629412" y="2619600"/>
            <a:ext cx="111125" cy="1190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71" name="Freeform 171"/>
          <p:cNvSpPr>
            <a:spLocks/>
          </p:cNvSpPr>
          <p:nvPr/>
        </p:nvSpPr>
        <p:spPr bwMode="auto">
          <a:xfrm>
            <a:off x="6845312" y="2943450"/>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72" name="Freeform 172"/>
          <p:cNvSpPr>
            <a:spLocks/>
          </p:cNvSpPr>
          <p:nvPr/>
        </p:nvSpPr>
        <p:spPr bwMode="auto">
          <a:xfrm>
            <a:off x="6958013" y="3064122"/>
            <a:ext cx="215900"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73" name="Freeform 173"/>
          <p:cNvSpPr>
            <a:spLocks/>
          </p:cNvSpPr>
          <p:nvPr/>
        </p:nvSpPr>
        <p:spPr bwMode="auto">
          <a:xfrm>
            <a:off x="4984762" y="1897289"/>
            <a:ext cx="227013"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74" name="Freeform 174"/>
          <p:cNvSpPr>
            <a:spLocks/>
          </p:cNvSpPr>
          <p:nvPr/>
        </p:nvSpPr>
        <p:spPr bwMode="auto">
          <a:xfrm>
            <a:off x="5099062" y="1633762"/>
            <a:ext cx="219075"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75" name="Line 175"/>
          <p:cNvSpPr>
            <a:spLocks noChangeShapeType="1"/>
          </p:cNvSpPr>
          <p:nvPr/>
        </p:nvSpPr>
        <p:spPr bwMode="auto">
          <a:xfrm flipH="1" flipV="1">
            <a:off x="6958013" y="3064122"/>
            <a:ext cx="215900"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76" name="Line 176"/>
          <p:cNvSpPr>
            <a:spLocks noChangeShapeType="1"/>
          </p:cNvSpPr>
          <p:nvPr/>
        </p:nvSpPr>
        <p:spPr bwMode="auto">
          <a:xfrm>
            <a:off x="6845302" y="2943450"/>
            <a:ext cx="112713"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77" name="Line 177"/>
          <p:cNvSpPr>
            <a:spLocks noChangeShapeType="1"/>
          </p:cNvSpPr>
          <p:nvPr/>
        </p:nvSpPr>
        <p:spPr bwMode="auto">
          <a:xfrm flipV="1">
            <a:off x="4984752" y="2498950"/>
            <a:ext cx="1143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78" name="Line 178"/>
          <p:cNvSpPr>
            <a:spLocks noChangeShapeType="1"/>
          </p:cNvSpPr>
          <p:nvPr/>
        </p:nvSpPr>
        <p:spPr bwMode="auto">
          <a:xfrm flipH="1">
            <a:off x="5099062" y="1633762"/>
            <a:ext cx="219075" cy="865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79" name="Freeform 179"/>
          <p:cNvSpPr>
            <a:spLocks/>
          </p:cNvSpPr>
          <p:nvPr/>
        </p:nvSpPr>
        <p:spPr bwMode="auto">
          <a:xfrm>
            <a:off x="7173925" y="3364159"/>
            <a:ext cx="217487"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80" name="Freeform 180"/>
          <p:cNvSpPr>
            <a:spLocks/>
          </p:cNvSpPr>
          <p:nvPr/>
        </p:nvSpPr>
        <p:spPr bwMode="auto">
          <a:xfrm>
            <a:off x="7391400" y="390230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81" name="Line 181"/>
          <p:cNvSpPr>
            <a:spLocks noChangeShapeType="1"/>
          </p:cNvSpPr>
          <p:nvPr/>
        </p:nvSpPr>
        <p:spPr bwMode="auto">
          <a:xfrm>
            <a:off x="7400937" y="3915000"/>
            <a:ext cx="219075"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82" name="Freeform 182"/>
          <p:cNvSpPr>
            <a:spLocks/>
          </p:cNvSpPr>
          <p:nvPr/>
        </p:nvSpPr>
        <p:spPr bwMode="auto">
          <a:xfrm>
            <a:off x="7288213" y="3494334"/>
            <a:ext cx="214312"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83" name="Line 183"/>
          <p:cNvSpPr>
            <a:spLocks noChangeShapeType="1"/>
          </p:cNvSpPr>
          <p:nvPr/>
        </p:nvSpPr>
        <p:spPr bwMode="auto">
          <a:xfrm>
            <a:off x="7391412" y="3902302"/>
            <a:ext cx="952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84" name="Line 184"/>
          <p:cNvSpPr>
            <a:spLocks noChangeShapeType="1"/>
          </p:cNvSpPr>
          <p:nvPr/>
        </p:nvSpPr>
        <p:spPr bwMode="auto">
          <a:xfrm flipH="1" flipV="1">
            <a:off x="7173925" y="3364159"/>
            <a:ext cx="217487" cy="538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85" name="Freeform 185"/>
          <p:cNvSpPr>
            <a:spLocks/>
          </p:cNvSpPr>
          <p:nvPr/>
        </p:nvSpPr>
        <p:spPr bwMode="auto">
          <a:xfrm>
            <a:off x="7072313" y="3254600"/>
            <a:ext cx="215900"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86" name="Line 186"/>
          <p:cNvSpPr>
            <a:spLocks noChangeShapeType="1"/>
          </p:cNvSpPr>
          <p:nvPr/>
        </p:nvSpPr>
        <p:spPr bwMode="auto">
          <a:xfrm>
            <a:off x="7391412" y="3902300"/>
            <a:ext cx="9525"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87" name="Line 187"/>
          <p:cNvSpPr>
            <a:spLocks noChangeShapeType="1"/>
          </p:cNvSpPr>
          <p:nvPr/>
        </p:nvSpPr>
        <p:spPr bwMode="auto">
          <a:xfrm>
            <a:off x="7288220" y="3494312"/>
            <a:ext cx="103187" cy="407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88" name="Line 188"/>
          <p:cNvSpPr>
            <a:spLocks noChangeShapeType="1"/>
          </p:cNvSpPr>
          <p:nvPr/>
        </p:nvSpPr>
        <p:spPr bwMode="auto">
          <a:xfrm>
            <a:off x="7072313" y="3254622"/>
            <a:ext cx="101600" cy="1095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89" name="Freeform 189"/>
          <p:cNvSpPr>
            <a:spLocks/>
          </p:cNvSpPr>
          <p:nvPr/>
        </p:nvSpPr>
        <p:spPr bwMode="auto">
          <a:xfrm>
            <a:off x="5318125" y="1236887"/>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90" name="Line 190"/>
          <p:cNvSpPr>
            <a:spLocks noChangeShapeType="1"/>
          </p:cNvSpPr>
          <p:nvPr/>
        </p:nvSpPr>
        <p:spPr bwMode="auto">
          <a:xfrm>
            <a:off x="5318125" y="1633784"/>
            <a:ext cx="1143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91" name="Freeform 191"/>
          <p:cNvSpPr>
            <a:spLocks/>
          </p:cNvSpPr>
          <p:nvPr/>
        </p:nvSpPr>
        <p:spPr bwMode="auto">
          <a:xfrm>
            <a:off x="4554538" y="3267300"/>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92" name="Freeform 192"/>
          <p:cNvSpPr>
            <a:spLocks/>
          </p:cNvSpPr>
          <p:nvPr/>
        </p:nvSpPr>
        <p:spPr bwMode="auto">
          <a:xfrm>
            <a:off x="4667250" y="2989509"/>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93" name="Line 193"/>
          <p:cNvSpPr>
            <a:spLocks noChangeShapeType="1"/>
          </p:cNvSpPr>
          <p:nvPr/>
        </p:nvSpPr>
        <p:spPr bwMode="auto">
          <a:xfrm flipV="1">
            <a:off x="4554543" y="3578450"/>
            <a:ext cx="112712" cy="1333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94" name="Line 194"/>
          <p:cNvSpPr>
            <a:spLocks noChangeShapeType="1"/>
          </p:cNvSpPr>
          <p:nvPr/>
        </p:nvSpPr>
        <p:spPr bwMode="auto">
          <a:xfrm flipH="1">
            <a:off x="4667250" y="2989509"/>
            <a:ext cx="215900"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95" name="Freeform 195"/>
          <p:cNvSpPr>
            <a:spLocks/>
          </p:cNvSpPr>
          <p:nvPr/>
        </p:nvSpPr>
        <p:spPr bwMode="auto">
          <a:xfrm>
            <a:off x="7502530" y="3938812"/>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96" name="Freeform 196"/>
          <p:cNvSpPr>
            <a:spLocks/>
          </p:cNvSpPr>
          <p:nvPr/>
        </p:nvSpPr>
        <p:spPr bwMode="auto">
          <a:xfrm>
            <a:off x="7620000" y="3938812"/>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597" name="Line 197"/>
          <p:cNvSpPr>
            <a:spLocks noChangeShapeType="1"/>
          </p:cNvSpPr>
          <p:nvPr/>
        </p:nvSpPr>
        <p:spPr bwMode="auto">
          <a:xfrm flipH="1" flipV="1">
            <a:off x="7620000" y="3938814"/>
            <a:ext cx="2159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98" name="Line 198"/>
          <p:cNvSpPr>
            <a:spLocks noChangeShapeType="1"/>
          </p:cNvSpPr>
          <p:nvPr/>
        </p:nvSpPr>
        <p:spPr bwMode="auto">
          <a:xfrm flipV="1">
            <a:off x="7502537" y="3938814"/>
            <a:ext cx="11747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599" name="Line 199"/>
          <p:cNvSpPr>
            <a:spLocks noChangeShapeType="1"/>
          </p:cNvSpPr>
          <p:nvPr/>
        </p:nvSpPr>
        <p:spPr bwMode="auto">
          <a:xfrm flipH="1" flipV="1">
            <a:off x="6470651" y="2414812"/>
            <a:ext cx="158750"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00" name="Freeform 200"/>
          <p:cNvSpPr>
            <a:spLocks/>
          </p:cNvSpPr>
          <p:nvPr/>
        </p:nvSpPr>
        <p:spPr bwMode="auto">
          <a:xfrm>
            <a:off x="4984762" y="1897289"/>
            <a:ext cx="227013"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01" name="Line 201"/>
          <p:cNvSpPr>
            <a:spLocks noChangeShapeType="1"/>
          </p:cNvSpPr>
          <p:nvPr/>
        </p:nvSpPr>
        <p:spPr bwMode="auto">
          <a:xfrm flipH="1">
            <a:off x="4984755" y="1970312"/>
            <a:ext cx="198438" cy="7318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02" name="Freeform 202"/>
          <p:cNvSpPr>
            <a:spLocks/>
          </p:cNvSpPr>
          <p:nvPr/>
        </p:nvSpPr>
        <p:spPr bwMode="auto">
          <a:xfrm>
            <a:off x="4883150" y="2378322"/>
            <a:ext cx="215900"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03" name="Line 203"/>
          <p:cNvSpPr>
            <a:spLocks noChangeShapeType="1"/>
          </p:cNvSpPr>
          <p:nvPr/>
        </p:nvSpPr>
        <p:spPr bwMode="auto">
          <a:xfrm flipV="1">
            <a:off x="4883150" y="2702172"/>
            <a:ext cx="101600" cy="287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04" name="Freeform 204"/>
          <p:cNvSpPr>
            <a:spLocks/>
          </p:cNvSpPr>
          <p:nvPr/>
        </p:nvSpPr>
        <p:spPr bwMode="auto">
          <a:xfrm>
            <a:off x="6524625" y="2546597"/>
            <a:ext cx="215900"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05" name="Freeform 205"/>
          <p:cNvSpPr>
            <a:spLocks/>
          </p:cNvSpPr>
          <p:nvPr/>
        </p:nvSpPr>
        <p:spPr bwMode="auto">
          <a:xfrm>
            <a:off x="6629400" y="261960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06" name="Line 206"/>
          <p:cNvSpPr>
            <a:spLocks noChangeShapeType="1"/>
          </p:cNvSpPr>
          <p:nvPr/>
        </p:nvSpPr>
        <p:spPr bwMode="auto">
          <a:xfrm flipH="1" flipV="1">
            <a:off x="6629400" y="2619600"/>
            <a:ext cx="2159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07" name="Freeform 207"/>
          <p:cNvSpPr>
            <a:spLocks/>
          </p:cNvSpPr>
          <p:nvPr/>
        </p:nvSpPr>
        <p:spPr bwMode="auto">
          <a:xfrm>
            <a:off x="6740525" y="2822800"/>
            <a:ext cx="217488"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08" name="Freeform 208"/>
          <p:cNvSpPr>
            <a:spLocks/>
          </p:cNvSpPr>
          <p:nvPr/>
        </p:nvSpPr>
        <p:spPr bwMode="auto">
          <a:xfrm>
            <a:off x="6845312" y="2943450"/>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09" name="Line 209"/>
          <p:cNvSpPr>
            <a:spLocks noChangeShapeType="1"/>
          </p:cNvSpPr>
          <p:nvPr/>
        </p:nvSpPr>
        <p:spPr bwMode="auto">
          <a:xfrm flipV="1">
            <a:off x="7723190" y="3975328"/>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10" name="Line 210"/>
          <p:cNvSpPr>
            <a:spLocks noChangeShapeType="1"/>
          </p:cNvSpPr>
          <p:nvPr/>
        </p:nvSpPr>
        <p:spPr bwMode="auto">
          <a:xfrm flipH="1" flipV="1">
            <a:off x="6845312" y="2943450"/>
            <a:ext cx="227013"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11" name="Line 211"/>
          <p:cNvSpPr>
            <a:spLocks noChangeShapeType="1"/>
          </p:cNvSpPr>
          <p:nvPr/>
        </p:nvSpPr>
        <p:spPr bwMode="auto">
          <a:xfrm>
            <a:off x="6740527" y="2822800"/>
            <a:ext cx="104775"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12" name="Freeform 212"/>
          <p:cNvSpPr>
            <a:spLocks/>
          </p:cNvSpPr>
          <p:nvPr/>
        </p:nvSpPr>
        <p:spPr bwMode="auto">
          <a:xfrm>
            <a:off x="6958013" y="3146672"/>
            <a:ext cx="215900"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13" name="Freeform 213"/>
          <p:cNvSpPr>
            <a:spLocks/>
          </p:cNvSpPr>
          <p:nvPr/>
        </p:nvSpPr>
        <p:spPr bwMode="auto">
          <a:xfrm>
            <a:off x="7072313" y="3254600"/>
            <a:ext cx="215900"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14" name="Freeform 214"/>
          <p:cNvSpPr>
            <a:spLocks/>
          </p:cNvSpPr>
          <p:nvPr/>
        </p:nvSpPr>
        <p:spPr bwMode="auto">
          <a:xfrm>
            <a:off x="4440238" y="3567337"/>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15" name="Freeform 215"/>
          <p:cNvSpPr>
            <a:spLocks/>
          </p:cNvSpPr>
          <p:nvPr/>
        </p:nvSpPr>
        <p:spPr bwMode="auto">
          <a:xfrm>
            <a:off x="4554538" y="3267300"/>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16" name="Line 216"/>
          <p:cNvSpPr>
            <a:spLocks noChangeShapeType="1"/>
          </p:cNvSpPr>
          <p:nvPr/>
        </p:nvSpPr>
        <p:spPr bwMode="auto">
          <a:xfrm flipH="1" flipV="1">
            <a:off x="5545140" y="1233712"/>
            <a:ext cx="190500" cy="287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17" name="Line 217"/>
          <p:cNvSpPr>
            <a:spLocks noChangeShapeType="1"/>
          </p:cNvSpPr>
          <p:nvPr/>
        </p:nvSpPr>
        <p:spPr bwMode="auto">
          <a:xfrm flipH="1" flipV="1">
            <a:off x="7072313" y="3254600"/>
            <a:ext cx="215900" cy="2397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18" name="Line 218"/>
          <p:cNvSpPr>
            <a:spLocks noChangeShapeType="1"/>
          </p:cNvSpPr>
          <p:nvPr/>
        </p:nvSpPr>
        <p:spPr bwMode="auto">
          <a:xfrm>
            <a:off x="6958013" y="3146650"/>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19" name="Freeform 219"/>
          <p:cNvSpPr>
            <a:spLocks/>
          </p:cNvSpPr>
          <p:nvPr/>
        </p:nvSpPr>
        <p:spPr bwMode="auto">
          <a:xfrm>
            <a:off x="5211763" y="1489322"/>
            <a:ext cx="220662"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20" name="Freeform 220"/>
          <p:cNvSpPr>
            <a:spLocks/>
          </p:cNvSpPr>
          <p:nvPr/>
        </p:nvSpPr>
        <p:spPr bwMode="auto">
          <a:xfrm>
            <a:off x="5318125" y="1236892"/>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21" name="Line 221"/>
          <p:cNvSpPr>
            <a:spLocks noChangeShapeType="1"/>
          </p:cNvSpPr>
          <p:nvPr/>
        </p:nvSpPr>
        <p:spPr bwMode="auto">
          <a:xfrm flipV="1">
            <a:off x="4440240" y="3711822"/>
            <a:ext cx="114300" cy="153987"/>
          </a:xfrm>
          <a:prstGeom prst="line">
            <a:avLst/>
          </a:prstGeom>
          <a:noFill/>
          <a:ln w="571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22" name="Line 222"/>
          <p:cNvSpPr>
            <a:spLocks noChangeShapeType="1"/>
          </p:cNvSpPr>
          <p:nvPr/>
        </p:nvSpPr>
        <p:spPr bwMode="auto">
          <a:xfrm flipH="1">
            <a:off x="4554538" y="3267300"/>
            <a:ext cx="214312" cy="444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23" name="Line 223"/>
          <p:cNvSpPr>
            <a:spLocks noChangeShapeType="1"/>
          </p:cNvSpPr>
          <p:nvPr/>
        </p:nvSpPr>
        <p:spPr bwMode="auto">
          <a:xfrm flipV="1">
            <a:off x="5211763" y="1633784"/>
            <a:ext cx="106362"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24" name="Line 224"/>
          <p:cNvSpPr>
            <a:spLocks noChangeShapeType="1"/>
          </p:cNvSpPr>
          <p:nvPr/>
        </p:nvSpPr>
        <p:spPr bwMode="auto">
          <a:xfrm flipH="1">
            <a:off x="5318125" y="1236892"/>
            <a:ext cx="215900" cy="396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25" name="Freeform 225"/>
          <p:cNvSpPr>
            <a:spLocks/>
          </p:cNvSpPr>
          <p:nvPr/>
        </p:nvSpPr>
        <p:spPr bwMode="auto">
          <a:xfrm>
            <a:off x="4768850" y="2859312"/>
            <a:ext cx="215900"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26" name="Freeform 226"/>
          <p:cNvSpPr>
            <a:spLocks/>
          </p:cNvSpPr>
          <p:nvPr/>
        </p:nvSpPr>
        <p:spPr bwMode="auto">
          <a:xfrm>
            <a:off x="4883150" y="2378322"/>
            <a:ext cx="215900"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27" name="Line 227"/>
          <p:cNvSpPr>
            <a:spLocks noChangeShapeType="1"/>
          </p:cNvSpPr>
          <p:nvPr/>
        </p:nvSpPr>
        <p:spPr bwMode="auto">
          <a:xfrm flipH="1">
            <a:off x="5183191" y="1897309"/>
            <a:ext cx="28575"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28" name="Freeform 228"/>
          <p:cNvSpPr>
            <a:spLocks/>
          </p:cNvSpPr>
          <p:nvPr/>
        </p:nvSpPr>
        <p:spPr bwMode="auto">
          <a:xfrm>
            <a:off x="7173925" y="3421287"/>
            <a:ext cx="217487"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29" name="Freeform 229"/>
          <p:cNvSpPr>
            <a:spLocks/>
          </p:cNvSpPr>
          <p:nvPr/>
        </p:nvSpPr>
        <p:spPr bwMode="auto">
          <a:xfrm>
            <a:off x="7288213" y="3494334"/>
            <a:ext cx="214312"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30" name="Freeform 230"/>
          <p:cNvSpPr>
            <a:spLocks/>
          </p:cNvSpPr>
          <p:nvPr/>
        </p:nvSpPr>
        <p:spPr bwMode="auto">
          <a:xfrm>
            <a:off x="7502530" y="3999137"/>
            <a:ext cx="220663"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31" name="Line 231"/>
          <p:cNvSpPr>
            <a:spLocks noChangeShapeType="1"/>
          </p:cNvSpPr>
          <p:nvPr/>
        </p:nvSpPr>
        <p:spPr bwMode="auto">
          <a:xfrm>
            <a:off x="7502530" y="3999139"/>
            <a:ext cx="220663"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32" name="Freeform 232"/>
          <p:cNvSpPr>
            <a:spLocks/>
          </p:cNvSpPr>
          <p:nvPr/>
        </p:nvSpPr>
        <p:spPr bwMode="auto">
          <a:xfrm>
            <a:off x="7391400" y="3567337"/>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33" name="Line 233"/>
          <p:cNvSpPr>
            <a:spLocks noChangeShapeType="1"/>
          </p:cNvSpPr>
          <p:nvPr/>
        </p:nvSpPr>
        <p:spPr bwMode="auto">
          <a:xfrm>
            <a:off x="7502529" y="3999141"/>
            <a:ext cx="476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34" name="Line 234"/>
          <p:cNvSpPr>
            <a:spLocks noChangeShapeType="1"/>
          </p:cNvSpPr>
          <p:nvPr/>
        </p:nvSpPr>
        <p:spPr bwMode="auto">
          <a:xfrm flipV="1">
            <a:off x="4768850" y="2989509"/>
            <a:ext cx="114300"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35" name="Line 235"/>
          <p:cNvSpPr>
            <a:spLocks noChangeShapeType="1"/>
          </p:cNvSpPr>
          <p:nvPr/>
        </p:nvSpPr>
        <p:spPr bwMode="auto">
          <a:xfrm flipH="1">
            <a:off x="4883150" y="2378322"/>
            <a:ext cx="215900" cy="611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36" name="Line 236"/>
          <p:cNvSpPr>
            <a:spLocks noChangeShapeType="1"/>
          </p:cNvSpPr>
          <p:nvPr/>
        </p:nvSpPr>
        <p:spPr bwMode="auto">
          <a:xfrm flipH="1" flipV="1">
            <a:off x="7288213" y="3494334"/>
            <a:ext cx="214312" cy="504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37" name="Line 237"/>
          <p:cNvSpPr>
            <a:spLocks noChangeShapeType="1"/>
          </p:cNvSpPr>
          <p:nvPr/>
        </p:nvSpPr>
        <p:spPr bwMode="auto">
          <a:xfrm>
            <a:off x="7185025" y="3421309"/>
            <a:ext cx="103188"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38" name="Line 238"/>
          <p:cNvSpPr>
            <a:spLocks noChangeShapeType="1"/>
          </p:cNvSpPr>
          <p:nvPr/>
        </p:nvSpPr>
        <p:spPr bwMode="auto">
          <a:xfrm>
            <a:off x="7502529" y="3999141"/>
            <a:ext cx="476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39" name="Line 239"/>
          <p:cNvSpPr>
            <a:spLocks noChangeShapeType="1"/>
          </p:cNvSpPr>
          <p:nvPr/>
        </p:nvSpPr>
        <p:spPr bwMode="auto">
          <a:xfrm>
            <a:off x="7400930" y="3578472"/>
            <a:ext cx="101600" cy="4206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40" name="Freeform 240"/>
          <p:cNvSpPr>
            <a:spLocks/>
          </p:cNvSpPr>
          <p:nvPr/>
        </p:nvSpPr>
        <p:spPr bwMode="auto">
          <a:xfrm>
            <a:off x="6410337" y="2498972"/>
            <a:ext cx="219075"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41" name="Freeform 241"/>
          <p:cNvSpPr>
            <a:spLocks/>
          </p:cNvSpPr>
          <p:nvPr/>
        </p:nvSpPr>
        <p:spPr bwMode="auto">
          <a:xfrm>
            <a:off x="6524625" y="2546597"/>
            <a:ext cx="215900"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42" name="Freeform 242"/>
          <p:cNvSpPr>
            <a:spLocks/>
          </p:cNvSpPr>
          <p:nvPr/>
        </p:nvSpPr>
        <p:spPr bwMode="auto">
          <a:xfrm>
            <a:off x="7620000" y="4035659"/>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43" name="Line 243"/>
          <p:cNvSpPr>
            <a:spLocks noChangeShapeType="1"/>
          </p:cNvSpPr>
          <p:nvPr/>
        </p:nvSpPr>
        <p:spPr bwMode="auto">
          <a:xfrm flipH="1" flipV="1">
            <a:off x="6524625" y="2546597"/>
            <a:ext cx="215900" cy="276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44" name="Line 244"/>
          <p:cNvSpPr>
            <a:spLocks noChangeShapeType="1"/>
          </p:cNvSpPr>
          <p:nvPr/>
        </p:nvSpPr>
        <p:spPr bwMode="auto">
          <a:xfrm flipV="1">
            <a:off x="7620000" y="4035653"/>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45" name="Freeform 245"/>
          <p:cNvSpPr>
            <a:spLocks/>
          </p:cNvSpPr>
          <p:nvPr/>
        </p:nvSpPr>
        <p:spPr bwMode="auto">
          <a:xfrm>
            <a:off x="5099062" y="1897291"/>
            <a:ext cx="219075"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46" name="Freeform 246"/>
          <p:cNvSpPr>
            <a:spLocks/>
          </p:cNvSpPr>
          <p:nvPr/>
        </p:nvSpPr>
        <p:spPr bwMode="auto">
          <a:xfrm>
            <a:off x="5211763" y="1489322"/>
            <a:ext cx="220662"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47" name="Line 247"/>
          <p:cNvSpPr>
            <a:spLocks noChangeShapeType="1"/>
          </p:cNvSpPr>
          <p:nvPr/>
        </p:nvSpPr>
        <p:spPr bwMode="auto">
          <a:xfrm flipH="1">
            <a:off x="5211763" y="1489322"/>
            <a:ext cx="220662" cy="4079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48" name="Freeform 248"/>
          <p:cNvSpPr>
            <a:spLocks/>
          </p:cNvSpPr>
          <p:nvPr/>
        </p:nvSpPr>
        <p:spPr bwMode="auto">
          <a:xfrm>
            <a:off x="4333882" y="3865787"/>
            <a:ext cx="220663"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49" name="Freeform 249"/>
          <p:cNvSpPr>
            <a:spLocks/>
          </p:cNvSpPr>
          <p:nvPr/>
        </p:nvSpPr>
        <p:spPr bwMode="auto">
          <a:xfrm>
            <a:off x="4440238" y="3567337"/>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50" name="Freeform 250"/>
          <p:cNvSpPr>
            <a:spLocks/>
          </p:cNvSpPr>
          <p:nvPr/>
        </p:nvSpPr>
        <p:spPr bwMode="auto">
          <a:xfrm>
            <a:off x="6629400" y="2749775"/>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51" name="Freeform 251"/>
          <p:cNvSpPr>
            <a:spLocks/>
          </p:cNvSpPr>
          <p:nvPr/>
        </p:nvSpPr>
        <p:spPr bwMode="auto">
          <a:xfrm>
            <a:off x="6740525" y="2822800"/>
            <a:ext cx="217488"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52" name="Freeform 252"/>
          <p:cNvSpPr>
            <a:spLocks/>
          </p:cNvSpPr>
          <p:nvPr/>
        </p:nvSpPr>
        <p:spPr bwMode="auto">
          <a:xfrm>
            <a:off x="5432430" y="1236887"/>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53" name="Line 253"/>
          <p:cNvSpPr>
            <a:spLocks noChangeShapeType="1"/>
          </p:cNvSpPr>
          <p:nvPr/>
        </p:nvSpPr>
        <p:spPr bwMode="auto">
          <a:xfrm flipV="1">
            <a:off x="4333887" y="3865787"/>
            <a:ext cx="106363" cy="230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54" name="Line 254"/>
          <p:cNvSpPr>
            <a:spLocks noChangeShapeType="1"/>
          </p:cNvSpPr>
          <p:nvPr/>
        </p:nvSpPr>
        <p:spPr bwMode="auto">
          <a:xfrm flipH="1">
            <a:off x="4440238" y="3567337"/>
            <a:ext cx="227012" cy="2984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55" name="Freeform 255"/>
          <p:cNvSpPr>
            <a:spLocks/>
          </p:cNvSpPr>
          <p:nvPr/>
        </p:nvSpPr>
        <p:spPr bwMode="auto">
          <a:xfrm>
            <a:off x="4667250" y="3267322"/>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56" name="Freeform 256"/>
          <p:cNvSpPr>
            <a:spLocks/>
          </p:cNvSpPr>
          <p:nvPr/>
        </p:nvSpPr>
        <p:spPr bwMode="auto">
          <a:xfrm>
            <a:off x="4768850" y="2859312"/>
            <a:ext cx="215900"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57" name="Line 257"/>
          <p:cNvSpPr>
            <a:spLocks noChangeShapeType="1"/>
          </p:cNvSpPr>
          <p:nvPr/>
        </p:nvSpPr>
        <p:spPr bwMode="auto">
          <a:xfrm flipH="1" flipV="1">
            <a:off x="6740525" y="2822800"/>
            <a:ext cx="217488"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58" name="Line 258"/>
          <p:cNvSpPr>
            <a:spLocks noChangeShapeType="1"/>
          </p:cNvSpPr>
          <p:nvPr/>
        </p:nvSpPr>
        <p:spPr bwMode="auto">
          <a:xfrm>
            <a:off x="6629412" y="2749797"/>
            <a:ext cx="111125"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59" name="Line 259"/>
          <p:cNvSpPr>
            <a:spLocks noChangeShapeType="1"/>
          </p:cNvSpPr>
          <p:nvPr/>
        </p:nvSpPr>
        <p:spPr bwMode="auto">
          <a:xfrm flipH="1" flipV="1">
            <a:off x="5534037" y="1236892"/>
            <a:ext cx="30163" cy="3524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60" name="Line 260"/>
          <p:cNvSpPr>
            <a:spLocks noChangeShapeType="1"/>
          </p:cNvSpPr>
          <p:nvPr/>
        </p:nvSpPr>
        <p:spPr bwMode="auto">
          <a:xfrm flipV="1">
            <a:off x="4667250" y="3267322"/>
            <a:ext cx="101600"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61" name="Line 261"/>
          <p:cNvSpPr>
            <a:spLocks noChangeShapeType="1"/>
          </p:cNvSpPr>
          <p:nvPr/>
        </p:nvSpPr>
        <p:spPr bwMode="auto">
          <a:xfrm flipH="1">
            <a:off x="4768850" y="2859312"/>
            <a:ext cx="215900" cy="407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62" name="Freeform 262"/>
          <p:cNvSpPr>
            <a:spLocks/>
          </p:cNvSpPr>
          <p:nvPr/>
        </p:nvSpPr>
        <p:spPr bwMode="auto">
          <a:xfrm>
            <a:off x="6845312" y="3027587"/>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63" name="Freeform 263"/>
          <p:cNvSpPr>
            <a:spLocks/>
          </p:cNvSpPr>
          <p:nvPr/>
        </p:nvSpPr>
        <p:spPr bwMode="auto">
          <a:xfrm>
            <a:off x="6958013" y="3146672"/>
            <a:ext cx="215900"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64" name="Line 264"/>
          <p:cNvSpPr>
            <a:spLocks noChangeShapeType="1"/>
          </p:cNvSpPr>
          <p:nvPr/>
        </p:nvSpPr>
        <p:spPr bwMode="auto">
          <a:xfrm flipH="1" flipV="1">
            <a:off x="6958013" y="3146672"/>
            <a:ext cx="215900" cy="2746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65" name="Line 265"/>
          <p:cNvSpPr>
            <a:spLocks noChangeShapeType="1"/>
          </p:cNvSpPr>
          <p:nvPr/>
        </p:nvSpPr>
        <p:spPr bwMode="auto">
          <a:xfrm>
            <a:off x="6845302" y="3027609"/>
            <a:ext cx="112713" cy="1190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66" name="Freeform 266"/>
          <p:cNvSpPr>
            <a:spLocks/>
          </p:cNvSpPr>
          <p:nvPr/>
        </p:nvSpPr>
        <p:spPr bwMode="auto">
          <a:xfrm>
            <a:off x="7072313" y="3351459"/>
            <a:ext cx="215900"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67" name="Freeform 267"/>
          <p:cNvSpPr>
            <a:spLocks/>
          </p:cNvSpPr>
          <p:nvPr/>
        </p:nvSpPr>
        <p:spPr bwMode="auto">
          <a:xfrm>
            <a:off x="7173925" y="3421309"/>
            <a:ext cx="217487"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68" name="Line 268"/>
          <p:cNvSpPr>
            <a:spLocks noChangeShapeType="1"/>
          </p:cNvSpPr>
          <p:nvPr/>
        </p:nvSpPr>
        <p:spPr bwMode="auto">
          <a:xfrm>
            <a:off x="7173913" y="3421309"/>
            <a:ext cx="11112"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69" name="Freeform 269"/>
          <p:cNvSpPr>
            <a:spLocks/>
          </p:cNvSpPr>
          <p:nvPr/>
        </p:nvSpPr>
        <p:spPr bwMode="auto">
          <a:xfrm>
            <a:off x="4984762" y="2378300"/>
            <a:ext cx="227013"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70" name="Freeform 270"/>
          <p:cNvSpPr>
            <a:spLocks/>
          </p:cNvSpPr>
          <p:nvPr/>
        </p:nvSpPr>
        <p:spPr bwMode="auto">
          <a:xfrm>
            <a:off x="5099062" y="2030637"/>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71" name="Line 271"/>
          <p:cNvSpPr>
            <a:spLocks noChangeShapeType="1"/>
          </p:cNvSpPr>
          <p:nvPr/>
        </p:nvSpPr>
        <p:spPr bwMode="auto">
          <a:xfrm flipH="1" flipV="1">
            <a:off x="7173925" y="3421287"/>
            <a:ext cx="217487"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72" name="Line 272"/>
          <p:cNvSpPr>
            <a:spLocks noChangeShapeType="1"/>
          </p:cNvSpPr>
          <p:nvPr/>
        </p:nvSpPr>
        <p:spPr bwMode="auto">
          <a:xfrm>
            <a:off x="7072313" y="3351437"/>
            <a:ext cx="101600"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73" name="Line 273"/>
          <p:cNvSpPr>
            <a:spLocks noChangeShapeType="1"/>
          </p:cNvSpPr>
          <p:nvPr/>
        </p:nvSpPr>
        <p:spPr bwMode="auto">
          <a:xfrm flipH="1">
            <a:off x="5099062" y="2030639"/>
            <a:ext cx="219075" cy="3476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74" name="Freeform 274"/>
          <p:cNvSpPr>
            <a:spLocks/>
          </p:cNvSpPr>
          <p:nvPr/>
        </p:nvSpPr>
        <p:spPr bwMode="auto">
          <a:xfrm>
            <a:off x="7391400" y="356734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75" name="Line 275"/>
          <p:cNvSpPr>
            <a:spLocks noChangeShapeType="1"/>
          </p:cNvSpPr>
          <p:nvPr/>
        </p:nvSpPr>
        <p:spPr bwMode="auto">
          <a:xfrm>
            <a:off x="7391412" y="3567359"/>
            <a:ext cx="9525"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76" name="Freeform 276"/>
          <p:cNvSpPr>
            <a:spLocks/>
          </p:cNvSpPr>
          <p:nvPr/>
        </p:nvSpPr>
        <p:spPr bwMode="auto">
          <a:xfrm>
            <a:off x="7502530" y="4095975"/>
            <a:ext cx="220663"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77" name="Freeform 277"/>
          <p:cNvSpPr>
            <a:spLocks/>
          </p:cNvSpPr>
          <p:nvPr/>
        </p:nvSpPr>
        <p:spPr bwMode="auto">
          <a:xfrm>
            <a:off x="7620000" y="4095975"/>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78" name="Freeform 278"/>
          <p:cNvSpPr>
            <a:spLocks/>
          </p:cNvSpPr>
          <p:nvPr/>
        </p:nvSpPr>
        <p:spPr bwMode="auto">
          <a:xfrm>
            <a:off x="4221175" y="4095975"/>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79" name="Freeform 279"/>
          <p:cNvSpPr>
            <a:spLocks/>
          </p:cNvSpPr>
          <p:nvPr/>
        </p:nvSpPr>
        <p:spPr bwMode="auto">
          <a:xfrm>
            <a:off x="4333882" y="4095975"/>
            <a:ext cx="220663"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80" name="Freeform 280"/>
          <p:cNvSpPr>
            <a:spLocks/>
          </p:cNvSpPr>
          <p:nvPr/>
        </p:nvSpPr>
        <p:spPr bwMode="auto">
          <a:xfrm>
            <a:off x="4554538" y="3567337"/>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81" name="Freeform 281"/>
          <p:cNvSpPr>
            <a:spLocks/>
          </p:cNvSpPr>
          <p:nvPr/>
        </p:nvSpPr>
        <p:spPr bwMode="auto">
          <a:xfrm>
            <a:off x="4667250" y="3267322"/>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82" name="Freeform 282"/>
          <p:cNvSpPr>
            <a:spLocks/>
          </p:cNvSpPr>
          <p:nvPr/>
        </p:nvSpPr>
        <p:spPr bwMode="auto">
          <a:xfrm>
            <a:off x="7288213" y="3567342"/>
            <a:ext cx="214312"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83" name="Freeform 283"/>
          <p:cNvSpPr>
            <a:spLocks/>
          </p:cNvSpPr>
          <p:nvPr/>
        </p:nvSpPr>
        <p:spPr bwMode="auto">
          <a:xfrm>
            <a:off x="5318125" y="1489300"/>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84" name="Freeform 284"/>
          <p:cNvSpPr>
            <a:spLocks/>
          </p:cNvSpPr>
          <p:nvPr/>
        </p:nvSpPr>
        <p:spPr bwMode="auto">
          <a:xfrm>
            <a:off x="5432430" y="1489300"/>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85" name="Freeform 285"/>
          <p:cNvSpPr>
            <a:spLocks/>
          </p:cNvSpPr>
          <p:nvPr/>
        </p:nvSpPr>
        <p:spPr bwMode="auto">
          <a:xfrm>
            <a:off x="6296025" y="2498972"/>
            <a:ext cx="228600"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86" name="Freeform 286"/>
          <p:cNvSpPr>
            <a:spLocks/>
          </p:cNvSpPr>
          <p:nvPr/>
        </p:nvSpPr>
        <p:spPr bwMode="auto">
          <a:xfrm>
            <a:off x="6410337" y="2498972"/>
            <a:ext cx="219075"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87" name="Line 287"/>
          <p:cNvSpPr>
            <a:spLocks noChangeShapeType="1"/>
          </p:cNvSpPr>
          <p:nvPr/>
        </p:nvSpPr>
        <p:spPr bwMode="auto">
          <a:xfrm flipH="1" flipV="1">
            <a:off x="7391400" y="3567337"/>
            <a:ext cx="228600" cy="5286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88" name="Line 288"/>
          <p:cNvSpPr>
            <a:spLocks noChangeShapeType="1"/>
          </p:cNvSpPr>
          <p:nvPr/>
        </p:nvSpPr>
        <p:spPr bwMode="auto">
          <a:xfrm flipH="1" flipV="1">
            <a:off x="7620000" y="4095975"/>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89" name="Line 289"/>
          <p:cNvSpPr>
            <a:spLocks noChangeShapeType="1"/>
          </p:cNvSpPr>
          <p:nvPr/>
        </p:nvSpPr>
        <p:spPr bwMode="auto">
          <a:xfrm flipV="1">
            <a:off x="7502537" y="4095979"/>
            <a:ext cx="11747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90" name="Line 290"/>
          <p:cNvSpPr>
            <a:spLocks noChangeShapeType="1"/>
          </p:cNvSpPr>
          <p:nvPr/>
        </p:nvSpPr>
        <p:spPr bwMode="auto">
          <a:xfrm flipH="1" flipV="1">
            <a:off x="4333882" y="4095975"/>
            <a:ext cx="220663"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91" name="Line 291"/>
          <p:cNvSpPr>
            <a:spLocks noChangeShapeType="1"/>
          </p:cNvSpPr>
          <p:nvPr/>
        </p:nvSpPr>
        <p:spPr bwMode="auto">
          <a:xfrm flipV="1">
            <a:off x="4221163" y="4095979"/>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92" name="Line 292"/>
          <p:cNvSpPr>
            <a:spLocks noChangeShapeType="1"/>
          </p:cNvSpPr>
          <p:nvPr/>
        </p:nvSpPr>
        <p:spPr bwMode="auto">
          <a:xfrm flipV="1">
            <a:off x="4554543" y="3567337"/>
            <a:ext cx="112712" cy="565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93" name="Line 293"/>
          <p:cNvSpPr>
            <a:spLocks noChangeShapeType="1"/>
          </p:cNvSpPr>
          <p:nvPr/>
        </p:nvSpPr>
        <p:spPr bwMode="auto">
          <a:xfrm flipH="1">
            <a:off x="4667250" y="3267322"/>
            <a:ext cx="215900"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94" name="Line 294"/>
          <p:cNvSpPr>
            <a:spLocks noChangeShapeType="1"/>
          </p:cNvSpPr>
          <p:nvPr/>
        </p:nvSpPr>
        <p:spPr bwMode="auto">
          <a:xfrm flipV="1">
            <a:off x="7288220" y="3567359"/>
            <a:ext cx="103187"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95" name="Line 295"/>
          <p:cNvSpPr>
            <a:spLocks noChangeShapeType="1"/>
          </p:cNvSpPr>
          <p:nvPr/>
        </p:nvSpPr>
        <p:spPr bwMode="auto">
          <a:xfrm flipH="1" flipV="1">
            <a:off x="5432425" y="1489322"/>
            <a:ext cx="127000" cy="123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96" name="Line 296"/>
          <p:cNvSpPr>
            <a:spLocks noChangeShapeType="1"/>
          </p:cNvSpPr>
          <p:nvPr/>
        </p:nvSpPr>
        <p:spPr bwMode="auto">
          <a:xfrm flipV="1">
            <a:off x="5318125" y="1540122"/>
            <a:ext cx="158750" cy="49053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697" name="Freeform 297"/>
          <p:cNvSpPr>
            <a:spLocks/>
          </p:cNvSpPr>
          <p:nvPr/>
        </p:nvSpPr>
        <p:spPr bwMode="auto">
          <a:xfrm>
            <a:off x="4883150" y="2859312"/>
            <a:ext cx="215900"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98" name="Freeform 298"/>
          <p:cNvSpPr>
            <a:spLocks/>
          </p:cNvSpPr>
          <p:nvPr/>
        </p:nvSpPr>
        <p:spPr bwMode="auto">
          <a:xfrm>
            <a:off x="4984762" y="2595809"/>
            <a:ext cx="227013"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699" name="Line 299"/>
          <p:cNvSpPr>
            <a:spLocks noChangeShapeType="1"/>
          </p:cNvSpPr>
          <p:nvPr/>
        </p:nvSpPr>
        <p:spPr bwMode="auto">
          <a:xfrm flipH="1">
            <a:off x="4984762" y="2595809"/>
            <a:ext cx="227013"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00" name="Freeform 300"/>
          <p:cNvSpPr>
            <a:spLocks/>
          </p:cNvSpPr>
          <p:nvPr/>
        </p:nvSpPr>
        <p:spPr bwMode="auto">
          <a:xfrm>
            <a:off x="6524625" y="2749775"/>
            <a:ext cx="215900"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01" name="Freeform 301"/>
          <p:cNvSpPr>
            <a:spLocks/>
          </p:cNvSpPr>
          <p:nvPr/>
        </p:nvSpPr>
        <p:spPr bwMode="auto">
          <a:xfrm>
            <a:off x="6629400" y="2749775"/>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02" name="Line 302"/>
          <p:cNvSpPr>
            <a:spLocks noChangeShapeType="1"/>
          </p:cNvSpPr>
          <p:nvPr/>
        </p:nvSpPr>
        <p:spPr bwMode="auto">
          <a:xfrm flipV="1">
            <a:off x="6524627" y="2749775"/>
            <a:ext cx="1047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03" name="Line 303"/>
          <p:cNvSpPr>
            <a:spLocks noChangeShapeType="1"/>
          </p:cNvSpPr>
          <p:nvPr/>
        </p:nvSpPr>
        <p:spPr bwMode="auto">
          <a:xfrm flipH="1" flipV="1">
            <a:off x="5730876" y="1513134"/>
            <a:ext cx="190500"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04" name="Line 304"/>
          <p:cNvSpPr>
            <a:spLocks noChangeShapeType="1"/>
          </p:cNvSpPr>
          <p:nvPr/>
        </p:nvSpPr>
        <p:spPr bwMode="auto">
          <a:xfrm flipV="1">
            <a:off x="5534030" y="1622650"/>
            <a:ext cx="25400" cy="4556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05" name="Freeform 305"/>
          <p:cNvSpPr>
            <a:spLocks/>
          </p:cNvSpPr>
          <p:nvPr/>
        </p:nvSpPr>
        <p:spPr bwMode="auto">
          <a:xfrm>
            <a:off x="4440238" y="4132491"/>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06" name="Freeform 306"/>
          <p:cNvSpPr>
            <a:spLocks/>
          </p:cNvSpPr>
          <p:nvPr/>
        </p:nvSpPr>
        <p:spPr bwMode="auto">
          <a:xfrm>
            <a:off x="4554538" y="3721327"/>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07" name="Freeform 307"/>
          <p:cNvSpPr>
            <a:spLocks/>
          </p:cNvSpPr>
          <p:nvPr/>
        </p:nvSpPr>
        <p:spPr bwMode="auto">
          <a:xfrm>
            <a:off x="5211763" y="2030637"/>
            <a:ext cx="220662"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08" name="Freeform 308"/>
          <p:cNvSpPr>
            <a:spLocks/>
          </p:cNvSpPr>
          <p:nvPr/>
        </p:nvSpPr>
        <p:spPr bwMode="auto">
          <a:xfrm>
            <a:off x="5318125" y="2030637"/>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09" name="Line 309"/>
          <p:cNvSpPr>
            <a:spLocks noChangeShapeType="1"/>
          </p:cNvSpPr>
          <p:nvPr/>
        </p:nvSpPr>
        <p:spPr bwMode="auto">
          <a:xfrm flipH="1">
            <a:off x="7723190" y="4132487"/>
            <a:ext cx="112712" cy="57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10" name="Line 310"/>
          <p:cNvSpPr>
            <a:spLocks noChangeShapeType="1"/>
          </p:cNvSpPr>
          <p:nvPr/>
        </p:nvSpPr>
        <p:spPr bwMode="auto">
          <a:xfrm flipV="1">
            <a:off x="4440240" y="4132487"/>
            <a:ext cx="114300" cy="57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11" name="Freeform 311"/>
          <p:cNvSpPr>
            <a:spLocks/>
          </p:cNvSpPr>
          <p:nvPr/>
        </p:nvSpPr>
        <p:spPr bwMode="auto">
          <a:xfrm>
            <a:off x="6740525" y="3027587"/>
            <a:ext cx="217488"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12" name="Freeform 312"/>
          <p:cNvSpPr>
            <a:spLocks/>
          </p:cNvSpPr>
          <p:nvPr/>
        </p:nvSpPr>
        <p:spPr bwMode="auto">
          <a:xfrm>
            <a:off x="6845312" y="3027587"/>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13" name="Line 313"/>
          <p:cNvSpPr>
            <a:spLocks noChangeShapeType="1"/>
          </p:cNvSpPr>
          <p:nvPr/>
        </p:nvSpPr>
        <p:spPr bwMode="auto">
          <a:xfrm flipV="1">
            <a:off x="5211763" y="2030637"/>
            <a:ext cx="106362" cy="565150"/>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14" name="Line 314"/>
          <p:cNvSpPr>
            <a:spLocks noChangeShapeType="1"/>
          </p:cNvSpPr>
          <p:nvPr/>
        </p:nvSpPr>
        <p:spPr bwMode="auto">
          <a:xfrm flipH="1" flipV="1">
            <a:off x="5318125" y="2030659"/>
            <a:ext cx="2159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15" name="Line 315"/>
          <p:cNvSpPr>
            <a:spLocks noChangeShapeType="1"/>
          </p:cNvSpPr>
          <p:nvPr/>
        </p:nvSpPr>
        <p:spPr bwMode="auto">
          <a:xfrm>
            <a:off x="6740527" y="3027587"/>
            <a:ext cx="104775"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16" name="Freeform 316"/>
          <p:cNvSpPr>
            <a:spLocks/>
          </p:cNvSpPr>
          <p:nvPr/>
        </p:nvSpPr>
        <p:spPr bwMode="auto">
          <a:xfrm>
            <a:off x="6958013" y="3243509"/>
            <a:ext cx="215900"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17" name="Freeform 317"/>
          <p:cNvSpPr>
            <a:spLocks/>
          </p:cNvSpPr>
          <p:nvPr/>
        </p:nvSpPr>
        <p:spPr bwMode="auto">
          <a:xfrm>
            <a:off x="7072313" y="3351459"/>
            <a:ext cx="215900"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18" name="Line 318"/>
          <p:cNvSpPr>
            <a:spLocks noChangeShapeType="1"/>
          </p:cNvSpPr>
          <p:nvPr/>
        </p:nvSpPr>
        <p:spPr bwMode="auto">
          <a:xfrm>
            <a:off x="6958013" y="3243487"/>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19" name="Freeform 319"/>
          <p:cNvSpPr>
            <a:spLocks/>
          </p:cNvSpPr>
          <p:nvPr/>
        </p:nvSpPr>
        <p:spPr bwMode="auto">
          <a:xfrm>
            <a:off x="4768850" y="3267322"/>
            <a:ext cx="215900"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20" name="Freeform 320"/>
          <p:cNvSpPr>
            <a:spLocks/>
          </p:cNvSpPr>
          <p:nvPr/>
        </p:nvSpPr>
        <p:spPr bwMode="auto">
          <a:xfrm>
            <a:off x="4883150" y="3064122"/>
            <a:ext cx="215900"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21" name="Line 321"/>
          <p:cNvSpPr>
            <a:spLocks noChangeShapeType="1"/>
          </p:cNvSpPr>
          <p:nvPr/>
        </p:nvSpPr>
        <p:spPr bwMode="auto">
          <a:xfrm flipH="1" flipV="1">
            <a:off x="6140452" y="2446562"/>
            <a:ext cx="155575" cy="88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22" name="Line 322"/>
          <p:cNvSpPr>
            <a:spLocks noChangeShapeType="1"/>
          </p:cNvSpPr>
          <p:nvPr/>
        </p:nvSpPr>
        <p:spPr bwMode="auto">
          <a:xfrm flipV="1">
            <a:off x="5976938" y="2457680"/>
            <a:ext cx="158750" cy="53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23" name="Line 323"/>
          <p:cNvSpPr>
            <a:spLocks noChangeShapeType="1"/>
          </p:cNvSpPr>
          <p:nvPr/>
        </p:nvSpPr>
        <p:spPr bwMode="auto">
          <a:xfrm flipH="1">
            <a:off x="4883150" y="3064100"/>
            <a:ext cx="2159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24" name="Freeform 324"/>
          <p:cNvSpPr>
            <a:spLocks/>
          </p:cNvSpPr>
          <p:nvPr/>
        </p:nvSpPr>
        <p:spPr bwMode="auto">
          <a:xfrm>
            <a:off x="4221175" y="4156300"/>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25" name="Freeform 325"/>
          <p:cNvSpPr>
            <a:spLocks/>
          </p:cNvSpPr>
          <p:nvPr/>
        </p:nvSpPr>
        <p:spPr bwMode="auto">
          <a:xfrm>
            <a:off x="7288213" y="3591150"/>
            <a:ext cx="214312"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26" name="Freeform 326"/>
          <p:cNvSpPr>
            <a:spLocks/>
          </p:cNvSpPr>
          <p:nvPr/>
        </p:nvSpPr>
        <p:spPr bwMode="auto">
          <a:xfrm>
            <a:off x="7502530" y="4156300"/>
            <a:ext cx="220663"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27" name="Freeform 327"/>
          <p:cNvSpPr>
            <a:spLocks/>
          </p:cNvSpPr>
          <p:nvPr/>
        </p:nvSpPr>
        <p:spPr bwMode="auto">
          <a:xfrm>
            <a:off x="7391400" y="3818162"/>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28" name="Line 328"/>
          <p:cNvSpPr>
            <a:spLocks noChangeShapeType="1"/>
          </p:cNvSpPr>
          <p:nvPr/>
        </p:nvSpPr>
        <p:spPr bwMode="auto">
          <a:xfrm>
            <a:off x="7502529" y="4156302"/>
            <a:ext cx="4763" cy="15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29" name="Freeform 329"/>
          <p:cNvSpPr>
            <a:spLocks/>
          </p:cNvSpPr>
          <p:nvPr/>
        </p:nvSpPr>
        <p:spPr bwMode="auto">
          <a:xfrm>
            <a:off x="5099062" y="2595809"/>
            <a:ext cx="219075"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30" name="Freeform 330"/>
          <p:cNvSpPr>
            <a:spLocks/>
          </p:cNvSpPr>
          <p:nvPr/>
        </p:nvSpPr>
        <p:spPr bwMode="auto">
          <a:xfrm>
            <a:off x="5211763" y="2559297"/>
            <a:ext cx="220662"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31" name="Freeform 331"/>
          <p:cNvSpPr>
            <a:spLocks/>
          </p:cNvSpPr>
          <p:nvPr/>
        </p:nvSpPr>
        <p:spPr bwMode="auto">
          <a:xfrm>
            <a:off x="5432430" y="2078262"/>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32" name="Line 332"/>
          <p:cNvSpPr>
            <a:spLocks noChangeShapeType="1"/>
          </p:cNvSpPr>
          <p:nvPr/>
        </p:nvSpPr>
        <p:spPr bwMode="auto">
          <a:xfrm>
            <a:off x="7288213" y="3602262"/>
            <a:ext cx="214312" cy="5540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33" name="Freeform 333"/>
          <p:cNvSpPr>
            <a:spLocks/>
          </p:cNvSpPr>
          <p:nvPr/>
        </p:nvSpPr>
        <p:spPr bwMode="auto">
          <a:xfrm>
            <a:off x="7173925" y="3591150"/>
            <a:ext cx="217487"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34" name="Line 334"/>
          <p:cNvSpPr>
            <a:spLocks noChangeShapeType="1"/>
          </p:cNvSpPr>
          <p:nvPr/>
        </p:nvSpPr>
        <p:spPr bwMode="auto">
          <a:xfrm flipH="1" flipV="1">
            <a:off x="4221175" y="4156309"/>
            <a:ext cx="219075"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35" name="Line 335"/>
          <p:cNvSpPr>
            <a:spLocks noChangeShapeType="1"/>
          </p:cNvSpPr>
          <p:nvPr/>
        </p:nvSpPr>
        <p:spPr bwMode="auto">
          <a:xfrm>
            <a:off x="7288225" y="3591150"/>
            <a:ext cx="1587" cy="111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36" name="Line 336"/>
          <p:cNvSpPr>
            <a:spLocks noChangeShapeType="1"/>
          </p:cNvSpPr>
          <p:nvPr/>
        </p:nvSpPr>
        <p:spPr bwMode="auto">
          <a:xfrm>
            <a:off x="7502529" y="4156309"/>
            <a:ext cx="4763" cy="9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37" name="Line 337"/>
          <p:cNvSpPr>
            <a:spLocks noChangeShapeType="1"/>
          </p:cNvSpPr>
          <p:nvPr/>
        </p:nvSpPr>
        <p:spPr bwMode="auto">
          <a:xfrm>
            <a:off x="7400930" y="3832450"/>
            <a:ext cx="1016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38" name="Freeform 338"/>
          <p:cNvSpPr>
            <a:spLocks/>
          </p:cNvSpPr>
          <p:nvPr/>
        </p:nvSpPr>
        <p:spPr bwMode="auto">
          <a:xfrm>
            <a:off x="6194425" y="2535484"/>
            <a:ext cx="215900"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39" name="Freeform 339"/>
          <p:cNvSpPr>
            <a:spLocks/>
          </p:cNvSpPr>
          <p:nvPr/>
        </p:nvSpPr>
        <p:spPr bwMode="auto">
          <a:xfrm>
            <a:off x="6296025" y="2535484"/>
            <a:ext cx="228600"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40" name="Line 340"/>
          <p:cNvSpPr>
            <a:spLocks noChangeShapeType="1"/>
          </p:cNvSpPr>
          <p:nvPr/>
        </p:nvSpPr>
        <p:spPr bwMode="auto">
          <a:xfrm flipH="1">
            <a:off x="5211763" y="2559275"/>
            <a:ext cx="22066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41" name="Line 341"/>
          <p:cNvSpPr>
            <a:spLocks noChangeShapeType="1"/>
          </p:cNvSpPr>
          <p:nvPr/>
        </p:nvSpPr>
        <p:spPr bwMode="auto">
          <a:xfrm flipV="1">
            <a:off x="5099052" y="2595809"/>
            <a:ext cx="112713" cy="468313"/>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42" name="Line 342"/>
          <p:cNvSpPr>
            <a:spLocks noChangeShapeType="1"/>
          </p:cNvSpPr>
          <p:nvPr/>
        </p:nvSpPr>
        <p:spPr bwMode="auto">
          <a:xfrm flipH="1" flipV="1">
            <a:off x="5508625" y="2229075"/>
            <a:ext cx="217488"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43" name="Line 343"/>
          <p:cNvSpPr>
            <a:spLocks noChangeShapeType="1"/>
          </p:cNvSpPr>
          <p:nvPr/>
        </p:nvSpPr>
        <p:spPr bwMode="auto">
          <a:xfrm flipV="1">
            <a:off x="5432426" y="2078264"/>
            <a:ext cx="101600" cy="481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44" name="Line 344"/>
          <p:cNvSpPr>
            <a:spLocks noChangeShapeType="1"/>
          </p:cNvSpPr>
          <p:nvPr/>
        </p:nvSpPr>
        <p:spPr bwMode="auto">
          <a:xfrm>
            <a:off x="7173913" y="3591172"/>
            <a:ext cx="1143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45" name="Line 345"/>
          <p:cNvSpPr>
            <a:spLocks noChangeShapeType="1"/>
          </p:cNvSpPr>
          <p:nvPr/>
        </p:nvSpPr>
        <p:spPr bwMode="auto">
          <a:xfrm flipH="1" flipV="1">
            <a:off x="6296025" y="2535484"/>
            <a:ext cx="228600"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46" name="Freeform 346"/>
          <p:cNvSpPr>
            <a:spLocks/>
          </p:cNvSpPr>
          <p:nvPr/>
        </p:nvSpPr>
        <p:spPr bwMode="auto">
          <a:xfrm>
            <a:off x="6410337" y="2786287"/>
            <a:ext cx="219075"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47" name="Freeform 347"/>
          <p:cNvSpPr>
            <a:spLocks/>
          </p:cNvSpPr>
          <p:nvPr/>
        </p:nvSpPr>
        <p:spPr bwMode="auto">
          <a:xfrm>
            <a:off x="6524625" y="2786287"/>
            <a:ext cx="215900"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48" name="Line 348"/>
          <p:cNvSpPr>
            <a:spLocks noChangeShapeType="1"/>
          </p:cNvSpPr>
          <p:nvPr/>
        </p:nvSpPr>
        <p:spPr bwMode="auto">
          <a:xfrm flipH="1" flipV="1">
            <a:off x="5716600" y="2381475"/>
            <a:ext cx="274637"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49" name="Line 349"/>
          <p:cNvSpPr>
            <a:spLocks noChangeShapeType="1"/>
          </p:cNvSpPr>
          <p:nvPr/>
        </p:nvSpPr>
        <p:spPr bwMode="auto">
          <a:xfrm flipV="1">
            <a:off x="5646738" y="2381497"/>
            <a:ext cx="76200" cy="357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50" name="Line 350"/>
          <p:cNvSpPr>
            <a:spLocks noChangeShapeType="1"/>
          </p:cNvSpPr>
          <p:nvPr/>
        </p:nvSpPr>
        <p:spPr bwMode="auto">
          <a:xfrm flipH="1" flipV="1">
            <a:off x="6524625" y="2786287"/>
            <a:ext cx="215900" cy="2413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51" name="Line 351"/>
          <p:cNvSpPr>
            <a:spLocks noChangeShapeType="1"/>
          </p:cNvSpPr>
          <p:nvPr/>
        </p:nvSpPr>
        <p:spPr bwMode="auto">
          <a:xfrm flipV="1">
            <a:off x="6410328" y="2786287"/>
            <a:ext cx="114300" cy="968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52" name="Freeform 352"/>
          <p:cNvSpPr>
            <a:spLocks/>
          </p:cNvSpPr>
          <p:nvPr/>
        </p:nvSpPr>
        <p:spPr bwMode="auto">
          <a:xfrm>
            <a:off x="4667250" y="3721327"/>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53" name="Freeform 353"/>
          <p:cNvSpPr>
            <a:spLocks/>
          </p:cNvSpPr>
          <p:nvPr/>
        </p:nvSpPr>
        <p:spPr bwMode="auto">
          <a:xfrm>
            <a:off x="4768850" y="3567339"/>
            <a:ext cx="215900"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54" name="Freeform 354"/>
          <p:cNvSpPr>
            <a:spLocks/>
          </p:cNvSpPr>
          <p:nvPr/>
        </p:nvSpPr>
        <p:spPr bwMode="auto">
          <a:xfrm>
            <a:off x="7620000" y="4189637"/>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55" name="Freeform 355"/>
          <p:cNvSpPr>
            <a:spLocks/>
          </p:cNvSpPr>
          <p:nvPr/>
        </p:nvSpPr>
        <p:spPr bwMode="auto">
          <a:xfrm>
            <a:off x="4333882" y="4189637"/>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56" name="Freeform 356"/>
          <p:cNvSpPr>
            <a:spLocks/>
          </p:cNvSpPr>
          <p:nvPr/>
        </p:nvSpPr>
        <p:spPr bwMode="auto">
          <a:xfrm>
            <a:off x="4440238" y="4189637"/>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57" name="Line 357"/>
          <p:cNvSpPr>
            <a:spLocks noChangeShapeType="1"/>
          </p:cNvSpPr>
          <p:nvPr/>
        </p:nvSpPr>
        <p:spPr bwMode="auto">
          <a:xfrm flipH="1">
            <a:off x="7620000" y="4189640"/>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58" name="Line 358"/>
          <p:cNvSpPr>
            <a:spLocks noChangeShapeType="1"/>
          </p:cNvSpPr>
          <p:nvPr/>
        </p:nvSpPr>
        <p:spPr bwMode="auto">
          <a:xfrm flipH="1" flipV="1">
            <a:off x="4440238" y="4189641"/>
            <a:ext cx="227012"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59" name="Line 359"/>
          <p:cNvSpPr>
            <a:spLocks noChangeShapeType="1"/>
          </p:cNvSpPr>
          <p:nvPr/>
        </p:nvSpPr>
        <p:spPr bwMode="auto">
          <a:xfrm flipV="1">
            <a:off x="4333887" y="4189640"/>
            <a:ext cx="10636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60" name="Freeform 360"/>
          <p:cNvSpPr>
            <a:spLocks/>
          </p:cNvSpPr>
          <p:nvPr/>
        </p:nvSpPr>
        <p:spPr bwMode="auto">
          <a:xfrm>
            <a:off x="5862650" y="2568800"/>
            <a:ext cx="217487"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61" name="Freeform 361"/>
          <p:cNvSpPr>
            <a:spLocks/>
          </p:cNvSpPr>
          <p:nvPr/>
        </p:nvSpPr>
        <p:spPr bwMode="auto">
          <a:xfrm>
            <a:off x="5976950" y="2568800"/>
            <a:ext cx="217487"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62" name="Freeform 362"/>
          <p:cNvSpPr>
            <a:spLocks/>
          </p:cNvSpPr>
          <p:nvPr/>
        </p:nvSpPr>
        <p:spPr bwMode="auto">
          <a:xfrm>
            <a:off x="5318125" y="2559275"/>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63" name="Freeform 363"/>
          <p:cNvSpPr>
            <a:spLocks/>
          </p:cNvSpPr>
          <p:nvPr/>
        </p:nvSpPr>
        <p:spPr bwMode="auto">
          <a:xfrm>
            <a:off x="5432430" y="2559275"/>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64" name="Freeform 364"/>
          <p:cNvSpPr>
            <a:spLocks/>
          </p:cNvSpPr>
          <p:nvPr/>
        </p:nvSpPr>
        <p:spPr bwMode="auto">
          <a:xfrm>
            <a:off x="4984762" y="3064122"/>
            <a:ext cx="227013"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65" name="Freeform 365"/>
          <p:cNvSpPr>
            <a:spLocks/>
          </p:cNvSpPr>
          <p:nvPr/>
        </p:nvSpPr>
        <p:spPr bwMode="auto">
          <a:xfrm>
            <a:off x="5099062" y="3013322"/>
            <a:ext cx="219075"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66" name="Freeform 366"/>
          <p:cNvSpPr>
            <a:spLocks/>
          </p:cNvSpPr>
          <p:nvPr/>
        </p:nvSpPr>
        <p:spPr bwMode="auto">
          <a:xfrm>
            <a:off x="6629400" y="3027609"/>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67" name="Freeform 367"/>
          <p:cNvSpPr>
            <a:spLocks/>
          </p:cNvSpPr>
          <p:nvPr/>
        </p:nvSpPr>
        <p:spPr bwMode="auto">
          <a:xfrm>
            <a:off x="6740525" y="3027609"/>
            <a:ext cx="217488"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68" name="Line 368"/>
          <p:cNvSpPr>
            <a:spLocks noChangeShapeType="1"/>
          </p:cNvSpPr>
          <p:nvPr/>
        </p:nvSpPr>
        <p:spPr bwMode="auto">
          <a:xfrm flipH="1" flipV="1">
            <a:off x="5988062" y="2516412"/>
            <a:ext cx="206375" cy="196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69" name="Line 369"/>
          <p:cNvSpPr>
            <a:spLocks noChangeShapeType="1"/>
          </p:cNvSpPr>
          <p:nvPr/>
        </p:nvSpPr>
        <p:spPr bwMode="auto">
          <a:xfrm flipV="1">
            <a:off x="5862639" y="2527525"/>
            <a:ext cx="133350" cy="342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70" name="Line 370"/>
          <p:cNvSpPr>
            <a:spLocks noChangeShapeType="1"/>
          </p:cNvSpPr>
          <p:nvPr/>
        </p:nvSpPr>
        <p:spPr bwMode="auto">
          <a:xfrm flipH="1" flipV="1">
            <a:off x="5432430" y="2559297"/>
            <a:ext cx="214313" cy="1793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71" name="Line 371"/>
          <p:cNvSpPr>
            <a:spLocks noChangeShapeType="1"/>
          </p:cNvSpPr>
          <p:nvPr/>
        </p:nvSpPr>
        <p:spPr bwMode="auto">
          <a:xfrm flipV="1">
            <a:off x="5318125" y="2559297"/>
            <a:ext cx="114300" cy="454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72" name="Line 372"/>
          <p:cNvSpPr>
            <a:spLocks noChangeShapeType="1"/>
          </p:cNvSpPr>
          <p:nvPr/>
        </p:nvSpPr>
        <p:spPr bwMode="auto">
          <a:xfrm flipV="1">
            <a:off x="4984752" y="3064122"/>
            <a:ext cx="114300" cy="50323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73" name="Line 373"/>
          <p:cNvSpPr>
            <a:spLocks noChangeShapeType="1"/>
          </p:cNvSpPr>
          <p:nvPr/>
        </p:nvSpPr>
        <p:spPr bwMode="auto">
          <a:xfrm flipH="1">
            <a:off x="5099062" y="3013300"/>
            <a:ext cx="219075" cy="50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74" name="Line 374"/>
          <p:cNvSpPr>
            <a:spLocks noChangeShapeType="1"/>
          </p:cNvSpPr>
          <p:nvPr/>
        </p:nvSpPr>
        <p:spPr bwMode="auto">
          <a:xfrm flipH="1" flipV="1">
            <a:off x="6740525" y="3027587"/>
            <a:ext cx="217488" cy="215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75" name="Line 375"/>
          <p:cNvSpPr>
            <a:spLocks noChangeShapeType="1"/>
          </p:cNvSpPr>
          <p:nvPr/>
        </p:nvSpPr>
        <p:spPr bwMode="auto">
          <a:xfrm flipV="1">
            <a:off x="6629412" y="3027587"/>
            <a:ext cx="111125"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76" name="Freeform 376"/>
          <p:cNvSpPr>
            <a:spLocks/>
          </p:cNvSpPr>
          <p:nvPr/>
        </p:nvSpPr>
        <p:spPr bwMode="auto">
          <a:xfrm>
            <a:off x="5534037" y="2738662"/>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77" name="Freeform 377"/>
          <p:cNvSpPr>
            <a:spLocks/>
          </p:cNvSpPr>
          <p:nvPr/>
        </p:nvSpPr>
        <p:spPr bwMode="auto">
          <a:xfrm>
            <a:off x="5646738" y="2738662"/>
            <a:ext cx="215900"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78" name="Freeform 378"/>
          <p:cNvSpPr>
            <a:spLocks/>
          </p:cNvSpPr>
          <p:nvPr/>
        </p:nvSpPr>
        <p:spPr bwMode="auto">
          <a:xfrm>
            <a:off x="6845312" y="3243487"/>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79" name="Freeform 379"/>
          <p:cNvSpPr>
            <a:spLocks/>
          </p:cNvSpPr>
          <p:nvPr/>
        </p:nvSpPr>
        <p:spPr bwMode="auto">
          <a:xfrm>
            <a:off x="6958013" y="3243509"/>
            <a:ext cx="215900"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80" name="Freeform 380"/>
          <p:cNvSpPr>
            <a:spLocks/>
          </p:cNvSpPr>
          <p:nvPr/>
        </p:nvSpPr>
        <p:spPr bwMode="auto">
          <a:xfrm>
            <a:off x="6080125" y="2713262"/>
            <a:ext cx="215900"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81" name="Freeform 381"/>
          <p:cNvSpPr>
            <a:spLocks/>
          </p:cNvSpPr>
          <p:nvPr/>
        </p:nvSpPr>
        <p:spPr bwMode="auto">
          <a:xfrm>
            <a:off x="6194425" y="2713262"/>
            <a:ext cx="215900"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82" name="Freeform 382"/>
          <p:cNvSpPr>
            <a:spLocks/>
          </p:cNvSpPr>
          <p:nvPr/>
        </p:nvSpPr>
        <p:spPr bwMode="auto">
          <a:xfrm>
            <a:off x="4554538" y="4226152"/>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83" name="Freeform 383"/>
          <p:cNvSpPr>
            <a:spLocks/>
          </p:cNvSpPr>
          <p:nvPr/>
        </p:nvSpPr>
        <p:spPr bwMode="auto">
          <a:xfrm>
            <a:off x="4667250" y="4226152"/>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84" name="Line 384"/>
          <p:cNvSpPr>
            <a:spLocks noChangeShapeType="1"/>
          </p:cNvSpPr>
          <p:nvPr/>
        </p:nvSpPr>
        <p:spPr bwMode="auto">
          <a:xfrm flipH="1" flipV="1">
            <a:off x="5646738" y="2738684"/>
            <a:ext cx="215900"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85" name="Line 385"/>
          <p:cNvSpPr>
            <a:spLocks noChangeShapeType="1"/>
          </p:cNvSpPr>
          <p:nvPr/>
        </p:nvSpPr>
        <p:spPr bwMode="auto">
          <a:xfrm flipV="1">
            <a:off x="5534027" y="2738684"/>
            <a:ext cx="112713" cy="3714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86" name="Line 386"/>
          <p:cNvSpPr>
            <a:spLocks noChangeShapeType="1"/>
          </p:cNvSpPr>
          <p:nvPr/>
        </p:nvSpPr>
        <p:spPr bwMode="auto">
          <a:xfrm flipH="1" flipV="1">
            <a:off x="6958013" y="3243509"/>
            <a:ext cx="215900" cy="3476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87" name="Line 387"/>
          <p:cNvSpPr>
            <a:spLocks noChangeShapeType="1"/>
          </p:cNvSpPr>
          <p:nvPr/>
        </p:nvSpPr>
        <p:spPr bwMode="auto">
          <a:xfrm flipV="1">
            <a:off x="6845302" y="3243509"/>
            <a:ext cx="112713"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88" name="Line 388"/>
          <p:cNvSpPr>
            <a:spLocks noChangeShapeType="1"/>
          </p:cNvSpPr>
          <p:nvPr/>
        </p:nvSpPr>
        <p:spPr bwMode="auto">
          <a:xfrm flipH="1" flipV="1">
            <a:off x="6194425" y="2713284"/>
            <a:ext cx="215900" cy="1698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89" name="Line 389"/>
          <p:cNvSpPr>
            <a:spLocks noChangeShapeType="1"/>
          </p:cNvSpPr>
          <p:nvPr/>
        </p:nvSpPr>
        <p:spPr bwMode="auto">
          <a:xfrm flipH="1" flipV="1">
            <a:off x="4667250" y="4226150"/>
            <a:ext cx="215900"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90" name="Freeform 390"/>
          <p:cNvSpPr>
            <a:spLocks/>
          </p:cNvSpPr>
          <p:nvPr/>
        </p:nvSpPr>
        <p:spPr bwMode="auto">
          <a:xfrm>
            <a:off x="7072313" y="3530825"/>
            <a:ext cx="215900"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91" name="Freeform 391"/>
          <p:cNvSpPr>
            <a:spLocks/>
          </p:cNvSpPr>
          <p:nvPr/>
        </p:nvSpPr>
        <p:spPr bwMode="auto">
          <a:xfrm>
            <a:off x="7173925" y="3591172"/>
            <a:ext cx="217487"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92" name="Freeform 392"/>
          <p:cNvSpPr>
            <a:spLocks/>
          </p:cNvSpPr>
          <p:nvPr/>
        </p:nvSpPr>
        <p:spPr bwMode="auto">
          <a:xfrm>
            <a:off x="4883150" y="3567339"/>
            <a:ext cx="215900"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93" name="Freeform 393"/>
          <p:cNvSpPr>
            <a:spLocks/>
          </p:cNvSpPr>
          <p:nvPr/>
        </p:nvSpPr>
        <p:spPr bwMode="auto">
          <a:xfrm>
            <a:off x="4984762" y="3448297"/>
            <a:ext cx="227013"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94" name="Freeform 394"/>
          <p:cNvSpPr>
            <a:spLocks/>
          </p:cNvSpPr>
          <p:nvPr/>
        </p:nvSpPr>
        <p:spPr bwMode="auto">
          <a:xfrm>
            <a:off x="5211763" y="3013300"/>
            <a:ext cx="220662"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95" name="Freeform 395"/>
          <p:cNvSpPr>
            <a:spLocks/>
          </p:cNvSpPr>
          <p:nvPr/>
        </p:nvSpPr>
        <p:spPr bwMode="auto">
          <a:xfrm>
            <a:off x="5318125" y="3013300"/>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796" name="Line 396"/>
          <p:cNvSpPr>
            <a:spLocks noChangeShapeType="1"/>
          </p:cNvSpPr>
          <p:nvPr/>
        </p:nvSpPr>
        <p:spPr bwMode="auto">
          <a:xfrm flipH="1" flipV="1">
            <a:off x="7173925" y="3591150"/>
            <a:ext cx="217487" cy="2270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97" name="Line 397"/>
          <p:cNvSpPr>
            <a:spLocks noChangeShapeType="1"/>
          </p:cNvSpPr>
          <p:nvPr/>
        </p:nvSpPr>
        <p:spPr bwMode="auto">
          <a:xfrm>
            <a:off x="7072313" y="3530847"/>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98" name="Line 398"/>
          <p:cNvSpPr>
            <a:spLocks noChangeShapeType="1"/>
          </p:cNvSpPr>
          <p:nvPr/>
        </p:nvSpPr>
        <p:spPr bwMode="auto">
          <a:xfrm flipV="1">
            <a:off x="4883150" y="3567339"/>
            <a:ext cx="101600" cy="6826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799" name="Line 399"/>
          <p:cNvSpPr>
            <a:spLocks noChangeShapeType="1"/>
          </p:cNvSpPr>
          <p:nvPr/>
        </p:nvSpPr>
        <p:spPr bwMode="auto">
          <a:xfrm flipH="1" flipV="1">
            <a:off x="5318125" y="3013322"/>
            <a:ext cx="215900" cy="968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00" name="Line 400"/>
          <p:cNvSpPr>
            <a:spLocks noChangeShapeType="1"/>
          </p:cNvSpPr>
          <p:nvPr/>
        </p:nvSpPr>
        <p:spPr bwMode="auto">
          <a:xfrm flipV="1">
            <a:off x="5211763" y="3013322"/>
            <a:ext cx="106362" cy="434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01" name="Freeform 401"/>
          <p:cNvSpPr>
            <a:spLocks/>
          </p:cNvSpPr>
          <p:nvPr/>
        </p:nvSpPr>
        <p:spPr bwMode="auto">
          <a:xfrm>
            <a:off x="6296025" y="2883147"/>
            <a:ext cx="228600"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02" name="Freeform 402"/>
          <p:cNvSpPr>
            <a:spLocks/>
          </p:cNvSpPr>
          <p:nvPr/>
        </p:nvSpPr>
        <p:spPr bwMode="auto">
          <a:xfrm>
            <a:off x="6410337" y="2883147"/>
            <a:ext cx="219075"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03" name="Freeform 403"/>
          <p:cNvSpPr>
            <a:spLocks/>
          </p:cNvSpPr>
          <p:nvPr/>
        </p:nvSpPr>
        <p:spPr bwMode="auto">
          <a:xfrm>
            <a:off x="5761038" y="2870447"/>
            <a:ext cx="215900"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04" name="Line 404"/>
          <p:cNvSpPr>
            <a:spLocks noChangeShapeType="1"/>
          </p:cNvSpPr>
          <p:nvPr/>
        </p:nvSpPr>
        <p:spPr bwMode="auto">
          <a:xfrm flipH="1" flipV="1">
            <a:off x="6410337" y="2883125"/>
            <a:ext cx="219075" cy="214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05" name="Line 405"/>
          <p:cNvSpPr>
            <a:spLocks noChangeShapeType="1"/>
          </p:cNvSpPr>
          <p:nvPr/>
        </p:nvSpPr>
        <p:spPr bwMode="auto">
          <a:xfrm flipV="1">
            <a:off x="6296028" y="2883147"/>
            <a:ext cx="114300" cy="130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06" name="Line 406"/>
          <p:cNvSpPr>
            <a:spLocks noChangeShapeType="1"/>
          </p:cNvSpPr>
          <p:nvPr/>
        </p:nvSpPr>
        <p:spPr bwMode="auto">
          <a:xfrm flipH="1" flipV="1">
            <a:off x="5862650" y="2870447"/>
            <a:ext cx="217487" cy="968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07" name="Line 407"/>
          <p:cNvSpPr>
            <a:spLocks noChangeShapeType="1"/>
          </p:cNvSpPr>
          <p:nvPr/>
        </p:nvSpPr>
        <p:spPr bwMode="auto">
          <a:xfrm flipV="1">
            <a:off x="5761038" y="2870447"/>
            <a:ext cx="101600"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08" name="Freeform 408"/>
          <p:cNvSpPr>
            <a:spLocks/>
          </p:cNvSpPr>
          <p:nvPr/>
        </p:nvSpPr>
        <p:spPr bwMode="auto">
          <a:xfrm>
            <a:off x="7288213" y="3818166"/>
            <a:ext cx="214312"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09" name="Freeform 409"/>
          <p:cNvSpPr>
            <a:spLocks/>
          </p:cNvSpPr>
          <p:nvPr/>
        </p:nvSpPr>
        <p:spPr bwMode="auto">
          <a:xfrm>
            <a:off x="7391400" y="3818166"/>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10" name="Line 410"/>
          <p:cNvSpPr>
            <a:spLocks noChangeShapeType="1"/>
          </p:cNvSpPr>
          <p:nvPr/>
        </p:nvSpPr>
        <p:spPr bwMode="auto">
          <a:xfrm>
            <a:off x="7391412" y="3818162"/>
            <a:ext cx="9525" cy="142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11" name="Line 411"/>
          <p:cNvSpPr>
            <a:spLocks noChangeShapeType="1"/>
          </p:cNvSpPr>
          <p:nvPr/>
        </p:nvSpPr>
        <p:spPr bwMode="auto">
          <a:xfrm flipH="1" flipV="1">
            <a:off x="7391400" y="3818162"/>
            <a:ext cx="228600" cy="431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12" name="Line 412"/>
          <p:cNvSpPr>
            <a:spLocks noChangeShapeType="1"/>
          </p:cNvSpPr>
          <p:nvPr/>
        </p:nvSpPr>
        <p:spPr bwMode="auto">
          <a:xfrm flipV="1">
            <a:off x="7288220" y="3818166"/>
            <a:ext cx="103187"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13" name="Freeform 413"/>
          <p:cNvSpPr>
            <a:spLocks/>
          </p:cNvSpPr>
          <p:nvPr/>
        </p:nvSpPr>
        <p:spPr bwMode="auto">
          <a:xfrm>
            <a:off x="4768850" y="4249962"/>
            <a:ext cx="215900"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14" name="Freeform 414"/>
          <p:cNvSpPr>
            <a:spLocks/>
          </p:cNvSpPr>
          <p:nvPr/>
        </p:nvSpPr>
        <p:spPr bwMode="auto">
          <a:xfrm>
            <a:off x="4883150" y="3818162"/>
            <a:ext cx="215900"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15" name="Freeform 415"/>
          <p:cNvSpPr>
            <a:spLocks/>
          </p:cNvSpPr>
          <p:nvPr/>
        </p:nvSpPr>
        <p:spPr bwMode="auto">
          <a:xfrm>
            <a:off x="7502530" y="4249962"/>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16" name="Freeform 416"/>
          <p:cNvSpPr>
            <a:spLocks/>
          </p:cNvSpPr>
          <p:nvPr/>
        </p:nvSpPr>
        <p:spPr bwMode="auto">
          <a:xfrm>
            <a:off x="7620000" y="4249962"/>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17" name="Freeform 417"/>
          <p:cNvSpPr>
            <a:spLocks/>
          </p:cNvSpPr>
          <p:nvPr/>
        </p:nvSpPr>
        <p:spPr bwMode="auto">
          <a:xfrm>
            <a:off x="4221175" y="4249962"/>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18" name="Freeform 418"/>
          <p:cNvSpPr>
            <a:spLocks/>
          </p:cNvSpPr>
          <p:nvPr/>
        </p:nvSpPr>
        <p:spPr bwMode="auto">
          <a:xfrm>
            <a:off x="4333882" y="4249962"/>
            <a:ext cx="220663"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19" name="Line 419"/>
          <p:cNvSpPr>
            <a:spLocks noChangeShapeType="1"/>
          </p:cNvSpPr>
          <p:nvPr/>
        </p:nvSpPr>
        <p:spPr bwMode="auto">
          <a:xfrm flipH="1">
            <a:off x="4883150" y="3818162"/>
            <a:ext cx="215900" cy="431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20" name="Line 420"/>
          <p:cNvSpPr>
            <a:spLocks noChangeShapeType="1"/>
          </p:cNvSpPr>
          <p:nvPr/>
        </p:nvSpPr>
        <p:spPr bwMode="auto">
          <a:xfrm flipV="1">
            <a:off x="4768850" y="4249972"/>
            <a:ext cx="114300" cy="730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21" name="Line 421"/>
          <p:cNvSpPr>
            <a:spLocks noChangeShapeType="1"/>
          </p:cNvSpPr>
          <p:nvPr/>
        </p:nvSpPr>
        <p:spPr bwMode="auto">
          <a:xfrm flipH="1" flipV="1">
            <a:off x="4333882" y="4249966"/>
            <a:ext cx="220663"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22" name="Line 422"/>
          <p:cNvSpPr>
            <a:spLocks noChangeShapeType="1"/>
          </p:cNvSpPr>
          <p:nvPr/>
        </p:nvSpPr>
        <p:spPr bwMode="auto">
          <a:xfrm flipH="1" flipV="1">
            <a:off x="7620000" y="4249966"/>
            <a:ext cx="2159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23" name="Line 423"/>
          <p:cNvSpPr>
            <a:spLocks noChangeShapeType="1"/>
          </p:cNvSpPr>
          <p:nvPr/>
        </p:nvSpPr>
        <p:spPr bwMode="auto">
          <a:xfrm flipH="1">
            <a:off x="7502537" y="4249972"/>
            <a:ext cx="117475"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24" name="Line 424"/>
          <p:cNvSpPr>
            <a:spLocks noChangeShapeType="1"/>
          </p:cNvSpPr>
          <p:nvPr/>
        </p:nvSpPr>
        <p:spPr bwMode="auto">
          <a:xfrm flipV="1">
            <a:off x="4221163" y="4249972"/>
            <a:ext cx="112712"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25" name="Freeform 425"/>
          <p:cNvSpPr>
            <a:spLocks/>
          </p:cNvSpPr>
          <p:nvPr/>
        </p:nvSpPr>
        <p:spPr bwMode="auto">
          <a:xfrm>
            <a:off x="5432430" y="31101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26" name="Freeform 426"/>
          <p:cNvSpPr>
            <a:spLocks/>
          </p:cNvSpPr>
          <p:nvPr/>
        </p:nvSpPr>
        <p:spPr bwMode="auto">
          <a:xfrm>
            <a:off x="5534037" y="3110159"/>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27" name="Freeform 427"/>
          <p:cNvSpPr>
            <a:spLocks/>
          </p:cNvSpPr>
          <p:nvPr/>
        </p:nvSpPr>
        <p:spPr bwMode="auto">
          <a:xfrm>
            <a:off x="6524625" y="3097437"/>
            <a:ext cx="215900"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28" name="Freeform 428"/>
          <p:cNvSpPr>
            <a:spLocks/>
          </p:cNvSpPr>
          <p:nvPr/>
        </p:nvSpPr>
        <p:spPr bwMode="auto">
          <a:xfrm>
            <a:off x="6629400" y="3097437"/>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29" name="Line 429"/>
          <p:cNvSpPr>
            <a:spLocks noChangeShapeType="1"/>
          </p:cNvSpPr>
          <p:nvPr/>
        </p:nvSpPr>
        <p:spPr bwMode="auto">
          <a:xfrm flipH="1" flipV="1">
            <a:off x="5534037" y="3110159"/>
            <a:ext cx="2270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30" name="Line 430"/>
          <p:cNvSpPr>
            <a:spLocks noChangeShapeType="1"/>
          </p:cNvSpPr>
          <p:nvPr/>
        </p:nvSpPr>
        <p:spPr bwMode="auto">
          <a:xfrm flipV="1">
            <a:off x="5432426" y="3110159"/>
            <a:ext cx="101600" cy="384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31" name="Line 431"/>
          <p:cNvSpPr>
            <a:spLocks noChangeShapeType="1"/>
          </p:cNvSpPr>
          <p:nvPr/>
        </p:nvSpPr>
        <p:spPr bwMode="auto">
          <a:xfrm flipH="1" flipV="1">
            <a:off x="6629400" y="3097459"/>
            <a:ext cx="215900" cy="1936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32" name="Line 432"/>
          <p:cNvSpPr>
            <a:spLocks noChangeShapeType="1"/>
          </p:cNvSpPr>
          <p:nvPr/>
        </p:nvSpPr>
        <p:spPr bwMode="auto">
          <a:xfrm flipV="1">
            <a:off x="6524627" y="3097459"/>
            <a:ext cx="104775" cy="857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33" name="Freeform 433"/>
          <p:cNvSpPr>
            <a:spLocks/>
          </p:cNvSpPr>
          <p:nvPr/>
        </p:nvSpPr>
        <p:spPr bwMode="auto">
          <a:xfrm>
            <a:off x="6080125" y="2967262"/>
            <a:ext cx="215900"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34" name="Freeform 434"/>
          <p:cNvSpPr>
            <a:spLocks/>
          </p:cNvSpPr>
          <p:nvPr/>
        </p:nvSpPr>
        <p:spPr bwMode="auto">
          <a:xfrm>
            <a:off x="5099062" y="3448297"/>
            <a:ext cx="219075"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35" name="Freeform 435"/>
          <p:cNvSpPr>
            <a:spLocks/>
          </p:cNvSpPr>
          <p:nvPr/>
        </p:nvSpPr>
        <p:spPr bwMode="auto">
          <a:xfrm>
            <a:off x="5211763" y="3448275"/>
            <a:ext cx="220662"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36" name="Line 436"/>
          <p:cNvSpPr>
            <a:spLocks noChangeShapeType="1"/>
          </p:cNvSpPr>
          <p:nvPr/>
        </p:nvSpPr>
        <p:spPr bwMode="auto">
          <a:xfrm flipH="1" flipV="1">
            <a:off x="6080125" y="2967262"/>
            <a:ext cx="215900" cy="460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37" name="Line 437"/>
          <p:cNvSpPr>
            <a:spLocks noChangeShapeType="1"/>
          </p:cNvSpPr>
          <p:nvPr/>
        </p:nvSpPr>
        <p:spPr bwMode="auto">
          <a:xfrm flipV="1">
            <a:off x="5099052" y="3448297"/>
            <a:ext cx="112713" cy="3698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38" name="Freeform 438"/>
          <p:cNvSpPr>
            <a:spLocks/>
          </p:cNvSpPr>
          <p:nvPr/>
        </p:nvSpPr>
        <p:spPr bwMode="auto">
          <a:xfrm>
            <a:off x="6740525" y="3291134"/>
            <a:ext cx="217488"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39" name="Freeform 439"/>
          <p:cNvSpPr>
            <a:spLocks/>
          </p:cNvSpPr>
          <p:nvPr/>
        </p:nvSpPr>
        <p:spPr bwMode="auto">
          <a:xfrm>
            <a:off x="6845312" y="3291134"/>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40" name="Freeform 440"/>
          <p:cNvSpPr>
            <a:spLocks/>
          </p:cNvSpPr>
          <p:nvPr/>
        </p:nvSpPr>
        <p:spPr bwMode="auto">
          <a:xfrm>
            <a:off x="4440238" y="4286477"/>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41" name="Freeform 441"/>
          <p:cNvSpPr>
            <a:spLocks/>
          </p:cNvSpPr>
          <p:nvPr/>
        </p:nvSpPr>
        <p:spPr bwMode="auto">
          <a:xfrm>
            <a:off x="4554538" y="4286477"/>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42" name="Line 442"/>
          <p:cNvSpPr>
            <a:spLocks noChangeShapeType="1"/>
          </p:cNvSpPr>
          <p:nvPr/>
        </p:nvSpPr>
        <p:spPr bwMode="auto">
          <a:xfrm flipH="1" flipV="1">
            <a:off x="6845312" y="3291134"/>
            <a:ext cx="227013" cy="2397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43" name="Line 443"/>
          <p:cNvSpPr>
            <a:spLocks noChangeShapeType="1"/>
          </p:cNvSpPr>
          <p:nvPr/>
        </p:nvSpPr>
        <p:spPr bwMode="auto">
          <a:xfrm flipV="1">
            <a:off x="6740527" y="3291134"/>
            <a:ext cx="104775" cy="130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44" name="Line 444"/>
          <p:cNvSpPr>
            <a:spLocks noChangeShapeType="1"/>
          </p:cNvSpPr>
          <p:nvPr/>
        </p:nvSpPr>
        <p:spPr bwMode="auto">
          <a:xfrm flipH="1" flipV="1">
            <a:off x="4554538" y="4286475"/>
            <a:ext cx="2143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45" name="Line 445"/>
          <p:cNvSpPr>
            <a:spLocks noChangeShapeType="1"/>
          </p:cNvSpPr>
          <p:nvPr/>
        </p:nvSpPr>
        <p:spPr bwMode="auto">
          <a:xfrm flipV="1">
            <a:off x="7723190" y="4286480"/>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46" name="Freeform 446"/>
          <p:cNvSpPr>
            <a:spLocks/>
          </p:cNvSpPr>
          <p:nvPr/>
        </p:nvSpPr>
        <p:spPr bwMode="auto">
          <a:xfrm>
            <a:off x="5646738" y="3170462"/>
            <a:ext cx="215900"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47" name="Freeform 447"/>
          <p:cNvSpPr>
            <a:spLocks/>
          </p:cNvSpPr>
          <p:nvPr/>
        </p:nvSpPr>
        <p:spPr bwMode="auto">
          <a:xfrm>
            <a:off x="5761038" y="3170484"/>
            <a:ext cx="215900"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48" name="Line 448"/>
          <p:cNvSpPr>
            <a:spLocks noChangeShapeType="1"/>
          </p:cNvSpPr>
          <p:nvPr/>
        </p:nvSpPr>
        <p:spPr bwMode="auto">
          <a:xfrm flipH="1">
            <a:off x="5761038" y="3170484"/>
            <a:ext cx="2159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49" name="Line 449"/>
          <p:cNvSpPr>
            <a:spLocks noChangeShapeType="1"/>
          </p:cNvSpPr>
          <p:nvPr/>
        </p:nvSpPr>
        <p:spPr bwMode="auto">
          <a:xfrm flipV="1">
            <a:off x="5646744" y="3170462"/>
            <a:ext cx="114300"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50" name="Freeform 450"/>
          <p:cNvSpPr>
            <a:spLocks/>
          </p:cNvSpPr>
          <p:nvPr/>
        </p:nvSpPr>
        <p:spPr bwMode="auto">
          <a:xfrm>
            <a:off x="6958013" y="3530847"/>
            <a:ext cx="215900"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51" name="Freeform 451"/>
          <p:cNvSpPr>
            <a:spLocks/>
          </p:cNvSpPr>
          <p:nvPr/>
        </p:nvSpPr>
        <p:spPr bwMode="auto">
          <a:xfrm>
            <a:off x="7072313" y="3530847"/>
            <a:ext cx="215900"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52" name="Freeform 452"/>
          <p:cNvSpPr>
            <a:spLocks/>
          </p:cNvSpPr>
          <p:nvPr/>
        </p:nvSpPr>
        <p:spPr bwMode="auto">
          <a:xfrm>
            <a:off x="6194425" y="3013322"/>
            <a:ext cx="215900"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53" name="Freeform 453"/>
          <p:cNvSpPr>
            <a:spLocks/>
          </p:cNvSpPr>
          <p:nvPr/>
        </p:nvSpPr>
        <p:spPr bwMode="auto">
          <a:xfrm>
            <a:off x="6296025" y="3013322"/>
            <a:ext cx="228600"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54" name="Freeform 454"/>
          <p:cNvSpPr>
            <a:spLocks/>
          </p:cNvSpPr>
          <p:nvPr/>
        </p:nvSpPr>
        <p:spPr bwMode="auto">
          <a:xfrm>
            <a:off x="5318125" y="3494334"/>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55" name="Freeform 455"/>
          <p:cNvSpPr>
            <a:spLocks/>
          </p:cNvSpPr>
          <p:nvPr/>
        </p:nvSpPr>
        <p:spPr bwMode="auto">
          <a:xfrm>
            <a:off x="5432430" y="3481634"/>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56" name="Line 456"/>
          <p:cNvSpPr>
            <a:spLocks noChangeShapeType="1"/>
          </p:cNvSpPr>
          <p:nvPr/>
        </p:nvSpPr>
        <p:spPr bwMode="auto">
          <a:xfrm flipH="1" flipV="1">
            <a:off x="7072313" y="3530825"/>
            <a:ext cx="215900" cy="3349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57" name="Line 457"/>
          <p:cNvSpPr>
            <a:spLocks noChangeShapeType="1"/>
          </p:cNvSpPr>
          <p:nvPr/>
        </p:nvSpPr>
        <p:spPr bwMode="auto">
          <a:xfrm flipV="1">
            <a:off x="6958013" y="3530825"/>
            <a:ext cx="114300"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58" name="Line 458"/>
          <p:cNvSpPr>
            <a:spLocks noChangeShapeType="1"/>
          </p:cNvSpPr>
          <p:nvPr/>
        </p:nvSpPr>
        <p:spPr bwMode="auto">
          <a:xfrm flipH="1" flipV="1">
            <a:off x="6296025" y="3013300"/>
            <a:ext cx="228600" cy="1698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59" name="Line 459"/>
          <p:cNvSpPr>
            <a:spLocks noChangeShapeType="1"/>
          </p:cNvSpPr>
          <p:nvPr/>
        </p:nvSpPr>
        <p:spPr bwMode="auto">
          <a:xfrm flipV="1">
            <a:off x="6194426" y="3013300"/>
            <a:ext cx="101600" cy="1698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60" name="Line 460"/>
          <p:cNvSpPr>
            <a:spLocks noChangeShapeType="1"/>
          </p:cNvSpPr>
          <p:nvPr/>
        </p:nvSpPr>
        <p:spPr bwMode="auto">
          <a:xfrm flipV="1">
            <a:off x="5318125" y="3494334"/>
            <a:ext cx="114300"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61" name="Freeform 461"/>
          <p:cNvSpPr>
            <a:spLocks/>
          </p:cNvSpPr>
          <p:nvPr/>
        </p:nvSpPr>
        <p:spPr bwMode="auto">
          <a:xfrm>
            <a:off x="7173925" y="3865793"/>
            <a:ext cx="217487"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62" name="Freeform 462"/>
          <p:cNvSpPr>
            <a:spLocks/>
          </p:cNvSpPr>
          <p:nvPr/>
        </p:nvSpPr>
        <p:spPr bwMode="auto">
          <a:xfrm>
            <a:off x="7288213" y="3865787"/>
            <a:ext cx="214312"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63" name="Freeform 463"/>
          <p:cNvSpPr>
            <a:spLocks/>
          </p:cNvSpPr>
          <p:nvPr/>
        </p:nvSpPr>
        <p:spPr bwMode="auto">
          <a:xfrm>
            <a:off x="4984762" y="3818162"/>
            <a:ext cx="227013"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64" name="Freeform 464"/>
          <p:cNvSpPr>
            <a:spLocks/>
          </p:cNvSpPr>
          <p:nvPr/>
        </p:nvSpPr>
        <p:spPr bwMode="auto">
          <a:xfrm>
            <a:off x="5099062" y="3772127"/>
            <a:ext cx="219075"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65" name="Freeform 465"/>
          <p:cNvSpPr>
            <a:spLocks/>
          </p:cNvSpPr>
          <p:nvPr/>
        </p:nvSpPr>
        <p:spPr bwMode="auto">
          <a:xfrm>
            <a:off x="4667250" y="4322987"/>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66" name="Freeform 466"/>
          <p:cNvSpPr>
            <a:spLocks/>
          </p:cNvSpPr>
          <p:nvPr/>
        </p:nvSpPr>
        <p:spPr bwMode="auto">
          <a:xfrm>
            <a:off x="4768850" y="4322987"/>
            <a:ext cx="215900"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67" name="Freeform 467"/>
          <p:cNvSpPr>
            <a:spLocks/>
          </p:cNvSpPr>
          <p:nvPr/>
        </p:nvSpPr>
        <p:spPr bwMode="auto">
          <a:xfrm>
            <a:off x="7502530" y="4322987"/>
            <a:ext cx="220663"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68" name="Line 468"/>
          <p:cNvSpPr>
            <a:spLocks noChangeShapeType="1"/>
          </p:cNvSpPr>
          <p:nvPr/>
        </p:nvSpPr>
        <p:spPr bwMode="auto">
          <a:xfrm flipH="1" flipV="1">
            <a:off x="7288213" y="3865787"/>
            <a:ext cx="214312" cy="457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69" name="Line 469"/>
          <p:cNvSpPr>
            <a:spLocks noChangeShapeType="1"/>
          </p:cNvSpPr>
          <p:nvPr/>
        </p:nvSpPr>
        <p:spPr bwMode="auto">
          <a:xfrm flipH="1" flipV="1">
            <a:off x="7502530" y="4322989"/>
            <a:ext cx="220663"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70" name="Freeform 470"/>
          <p:cNvSpPr>
            <a:spLocks/>
          </p:cNvSpPr>
          <p:nvPr/>
        </p:nvSpPr>
        <p:spPr bwMode="auto">
          <a:xfrm>
            <a:off x="7391400" y="4180121"/>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71" name="Line 471"/>
          <p:cNvSpPr>
            <a:spLocks noChangeShapeType="1"/>
          </p:cNvSpPr>
          <p:nvPr/>
        </p:nvSpPr>
        <p:spPr bwMode="auto">
          <a:xfrm flipV="1">
            <a:off x="7173913" y="3865796"/>
            <a:ext cx="1143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72" name="Line 472"/>
          <p:cNvSpPr>
            <a:spLocks noChangeShapeType="1"/>
          </p:cNvSpPr>
          <p:nvPr/>
        </p:nvSpPr>
        <p:spPr bwMode="auto">
          <a:xfrm flipV="1">
            <a:off x="4984752" y="3818162"/>
            <a:ext cx="114300" cy="5286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73" name="Line 473"/>
          <p:cNvSpPr>
            <a:spLocks noChangeShapeType="1"/>
          </p:cNvSpPr>
          <p:nvPr/>
        </p:nvSpPr>
        <p:spPr bwMode="auto">
          <a:xfrm flipH="1">
            <a:off x="5099062" y="3772147"/>
            <a:ext cx="219075" cy="46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74" name="Line 474"/>
          <p:cNvSpPr>
            <a:spLocks noChangeShapeType="1"/>
          </p:cNvSpPr>
          <p:nvPr/>
        </p:nvSpPr>
        <p:spPr bwMode="auto">
          <a:xfrm flipH="1" flipV="1">
            <a:off x="4768850" y="4322989"/>
            <a:ext cx="215900"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75" name="Line 475"/>
          <p:cNvSpPr>
            <a:spLocks noChangeShapeType="1"/>
          </p:cNvSpPr>
          <p:nvPr/>
        </p:nvSpPr>
        <p:spPr bwMode="auto">
          <a:xfrm flipV="1">
            <a:off x="4667250" y="4322994"/>
            <a:ext cx="101600" cy="603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76" name="Line 476"/>
          <p:cNvSpPr>
            <a:spLocks noChangeShapeType="1"/>
          </p:cNvSpPr>
          <p:nvPr/>
        </p:nvSpPr>
        <p:spPr bwMode="auto">
          <a:xfrm>
            <a:off x="7400930" y="4180117"/>
            <a:ext cx="101600"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77" name="Line 477"/>
          <p:cNvSpPr>
            <a:spLocks noChangeShapeType="1"/>
          </p:cNvSpPr>
          <p:nvPr/>
        </p:nvSpPr>
        <p:spPr bwMode="auto">
          <a:xfrm flipH="1" flipV="1">
            <a:off x="4221175" y="4322989"/>
            <a:ext cx="219075"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78" name="Freeform 478"/>
          <p:cNvSpPr>
            <a:spLocks/>
          </p:cNvSpPr>
          <p:nvPr/>
        </p:nvSpPr>
        <p:spPr bwMode="auto">
          <a:xfrm>
            <a:off x="6410337" y="3183184"/>
            <a:ext cx="219075"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79" name="Freeform 479"/>
          <p:cNvSpPr>
            <a:spLocks/>
          </p:cNvSpPr>
          <p:nvPr/>
        </p:nvSpPr>
        <p:spPr bwMode="auto">
          <a:xfrm>
            <a:off x="6524625" y="3183184"/>
            <a:ext cx="215900"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80" name="Freeform 480"/>
          <p:cNvSpPr>
            <a:spLocks/>
          </p:cNvSpPr>
          <p:nvPr/>
        </p:nvSpPr>
        <p:spPr bwMode="auto">
          <a:xfrm>
            <a:off x="5862650" y="3170484"/>
            <a:ext cx="217487"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81" name="Freeform 481"/>
          <p:cNvSpPr>
            <a:spLocks/>
          </p:cNvSpPr>
          <p:nvPr/>
        </p:nvSpPr>
        <p:spPr bwMode="auto">
          <a:xfrm>
            <a:off x="5976950" y="3170462"/>
            <a:ext cx="217487"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82" name="Line 482"/>
          <p:cNvSpPr>
            <a:spLocks noChangeShapeType="1"/>
          </p:cNvSpPr>
          <p:nvPr/>
        </p:nvSpPr>
        <p:spPr bwMode="auto">
          <a:xfrm flipH="1" flipV="1">
            <a:off x="6524625" y="3183184"/>
            <a:ext cx="215900" cy="2381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83" name="Line 483"/>
          <p:cNvSpPr>
            <a:spLocks noChangeShapeType="1"/>
          </p:cNvSpPr>
          <p:nvPr/>
        </p:nvSpPr>
        <p:spPr bwMode="auto">
          <a:xfrm flipV="1">
            <a:off x="6410328" y="3183184"/>
            <a:ext cx="114300"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84" name="Line 484"/>
          <p:cNvSpPr>
            <a:spLocks noChangeShapeType="1"/>
          </p:cNvSpPr>
          <p:nvPr/>
        </p:nvSpPr>
        <p:spPr bwMode="auto">
          <a:xfrm flipH="1" flipV="1">
            <a:off x="5976950" y="3170462"/>
            <a:ext cx="217487"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85" name="Freeform 485"/>
          <p:cNvSpPr>
            <a:spLocks/>
          </p:cNvSpPr>
          <p:nvPr/>
        </p:nvSpPr>
        <p:spPr bwMode="auto">
          <a:xfrm>
            <a:off x="5534037" y="3481634"/>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86" name="Freeform 486"/>
          <p:cNvSpPr>
            <a:spLocks/>
          </p:cNvSpPr>
          <p:nvPr/>
        </p:nvSpPr>
        <p:spPr bwMode="auto">
          <a:xfrm>
            <a:off x="5646738" y="3434009"/>
            <a:ext cx="215900"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87" name="Freeform 487"/>
          <p:cNvSpPr>
            <a:spLocks/>
          </p:cNvSpPr>
          <p:nvPr/>
        </p:nvSpPr>
        <p:spPr bwMode="auto">
          <a:xfrm>
            <a:off x="6629400" y="3421309"/>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88" name="Freeform 488"/>
          <p:cNvSpPr>
            <a:spLocks/>
          </p:cNvSpPr>
          <p:nvPr/>
        </p:nvSpPr>
        <p:spPr bwMode="auto">
          <a:xfrm>
            <a:off x="6740525" y="3421309"/>
            <a:ext cx="217488"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89" name="Line 489"/>
          <p:cNvSpPr>
            <a:spLocks noChangeShapeType="1"/>
          </p:cNvSpPr>
          <p:nvPr/>
        </p:nvSpPr>
        <p:spPr bwMode="auto">
          <a:xfrm flipV="1">
            <a:off x="5534027" y="3481634"/>
            <a:ext cx="112713"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90" name="Line 490"/>
          <p:cNvSpPr>
            <a:spLocks noChangeShapeType="1"/>
          </p:cNvSpPr>
          <p:nvPr/>
        </p:nvSpPr>
        <p:spPr bwMode="auto">
          <a:xfrm flipH="1" flipV="1">
            <a:off x="6740525" y="3421287"/>
            <a:ext cx="217488" cy="230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91" name="Line 491"/>
          <p:cNvSpPr>
            <a:spLocks noChangeShapeType="1"/>
          </p:cNvSpPr>
          <p:nvPr/>
        </p:nvSpPr>
        <p:spPr bwMode="auto">
          <a:xfrm flipV="1">
            <a:off x="6629412" y="3421287"/>
            <a:ext cx="111125"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92" name="Freeform 492"/>
          <p:cNvSpPr>
            <a:spLocks/>
          </p:cNvSpPr>
          <p:nvPr/>
        </p:nvSpPr>
        <p:spPr bwMode="auto">
          <a:xfrm>
            <a:off x="4883150" y="4346802"/>
            <a:ext cx="215900"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93" name="Freeform 493"/>
          <p:cNvSpPr>
            <a:spLocks/>
          </p:cNvSpPr>
          <p:nvPr/>
        </p:nvSpPr>
        <p:spPr bwMode="auto">
          <a:xfrm>
            <a:off x="4984762" y="4346802"/>
            <a:ext cx="227013"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94" name="Freeform 494"/>
          <p:cNvSpPr>
            <a:spLocks/>
          </p:cNvSpPr>
          <p:nvPr/>
        </p:nvSpPr>
        <p:spPr bwMode="auto">
          <a:xfrm>
            <a:off x="5211763" y="3772127"/>
            <a:ext cx="220662"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95" name="Freeform 495"/>
          <p:cNvSpPr>
            <a:spLocks/>
          </p:cNvSpPr>
          <p:nvPr/>
        </p:nvSpPr>
        <p:spPr bwMode="auto">
          <a:xfrm>
            <a:off x="5318125" y="3759429"/>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896" name="Line 496"/>
          <p:cNvSpPr>
            <a:spLocks noChangeShapeType="1"/>
          </p:cNvSpPr>
          <p:nvPr/>
        </p:nvSpPr>
        <p:spPr bwMode="auto">
          <a:xfrm flipH="1" flipV="1">
            <a:off x="4984762" y="4346800"/>
            <a:ext cx="227013"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97" name="Line 497"/>
          <p:cNvSpPr>
            <a:spLocks noChangeShapeType="1"/>
          </p:cNvSpPr>
          <p:nvPr/>
        </p:nvSpPr>
        <p:spPr bwMode="auto">
          <a:xfrm flipV="1">
            <a:off x="4883150" y="4346806"/>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98" name="Line 498"/>
          <p:cNvSpPr>
            <a:spLocks noChangeShapeType="1"/>
          </p:cNvSpPr>
          <p:nvPr/>
        </p:nvSpPr>
        <p:spPr bwMode="auto">
          <a:xfrm flipH="1" flipV="1">
            <a:off x="4440238" y="4346800"/>
            <a:ext cx="2270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899" name="Line 499"/>
          <p:cNvSpPr>
            <a:spLocks noChangeShapeType="1"/>
          </p:cNvSpPr>
          <p:nvPr/>
        </p:nvSpPr>
        <p:spPr bwMode="auto">
          <a:xfrm flipV="1">
            <a:off x="7620000" y="4346806"/>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00" name="Freeform 500"/>
          <p:cNvSpPr>
            <a:spLocks/>
          </p:cNvSpPr>
          <p:nvPr/>
        </p:nvSpPr>
        <p:spPr bwMode="auto">
          <a:xfrm>
            <a:off x="6080125" y="3183184"/>
            <a:ext cx="215900"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01" name="Freeform 501"/>
          <p:cNvSpPr>
            <a:spLocks/>
          </p:cNvSpPr>
          <p:nvPr/>
        </p:nvSpPr>
        <p:spPr bwMode="auto">
          <a:xfrm>
            <a:off x="6194425" y="3183184"/>
            <a:ext cx="215900"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02" name="Line 502"/>
          <p:cNvSpPr>
            <a:spLocks noChangeShapeType="1"/>
          </p:cNvSpPr>
          <p:nvPr/>
        </p:nvSpPr>
        <p:spPr bwMode="auto">
          <a:xfrm flipV="1">
            <a:off x="5211763" y="3772127"/>
            <a:ext cx="106362" cy="611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03" name="Line 503"/>
          <p:cNvSpPr>
            <a:spLocks noChangeShapeType="1"/>
          </p:cNvSpPr>
          <p:nvPr/>
        </p:nvSpPr>
        <p:spPr bwMode="auto">
          <a:xfrm flipH="1">
            <a:off x="5318125" y="3759425"/>
            <a:ext cx="215900"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04" name="Freeform 504"/>
          <p:cNvSpPr>
            <a:spLocks/>
          </p:cNvSpPr>
          <p:nvPr/>
        </p:nvSpPr>
        <p:spPr bwMode="auto">
          <a:xfrm>
            <a:off x="6845312" y="3651484"/>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05" name="Freeform 505"/>
          <p:cNvSpPr>
            <a:spLocks/>
          </p:cNvSpPr>
          <p:nvPr/>
        </p:nvSpPr>
        <p:spPr bwMode="auto">
          <a:xfrm>
            <a:off x="6958013" y="3651484"/>
            <a:ext cx="215900"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06" name="Line 506"/>
          <p:cNvSpPr>
            <a:spLocks noChangeShapeType="1"/>
          </p:cNvSpPr>
          <p:nvPr/>
        </p:nvSpPr>
        <p:spPr bwMode="auto">
          <a:xfrm flipH="1" flipV="1">
            <a:off x="6194425" y="3183184"/>
            <a:ext cx="215900"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07" name="Line 507"/>
          <p:cNvSpPr>
            <a:spLocks noChangeShapeType="1"/>
          </p:cNvSpPr>
          <p:nvPr/>
        </p:nvSpPr>
        <p:spPr bwMode="auto">
          <a:xfrm flipV="1">
            <a:off x="6080125" y="3183162"/>
            <a:ext cx="114300" cy="2286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08" name="Line 508"/>
          <p:cNvSpPr>
            <a:spLocks noChangeShapeType="1"/>
          </p:cNvSpPr>
          <p:nvPr/>
        </p:nvSpPr>
        <p:spPr bwMode="auto">
          <a:xfrm flipH="1" flipV="1">
            <a:off x="6958013" y="3651497"/>
            <a:ext cx="215900"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09" name="Line 509"/>
          <p:cNvSpPr>
            <a:spLocks noChangeShapeType="1"/>
          </p:cNvSpPr>
          <p:nvPr/>
        </p:nvSpPr>
        <p:spPr bwMode="auto">
          <a:xfrm flipV="1">
            <a:off x="6845302" y="3651497"/>
            <a:ext cx="112713" cy="1666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10" name="Freeform 510"/>
          <p:cNvSpPr>
            <a:spLocks/>
          </p:cNvSpPr>
          <p:nvPr/>
        </p:nvSpPr>
        <p:spPr bwMode="auto">
          <a:xfrm>
            <a:off x="5761038" y="3434009"/>
            <a:ext cx="215900"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11" name="Freeform 511"/>
          <p:cNvSpPr>
            <a:spLocks/>
          </p:cNvSpPr>
          <p:nvPr/>
        </p:nvSpPr>
        <p:spPr bwMode="auto">
          <a:xfrm>
            <a:off x="5862650" y="3411784"/>
            <a:ext cx="217487"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12" name="Freeform 512"/>
          <p:cNvSpPr>
            <a:spLocks/>
          </p:cNvSpPr>
          <p:nvPr/>
        </p:nvSpPr>
        <p:spPr bwMode="auto">
          <a:xfrm>
            <a:off x="7072313" y="3902300"/>
            <a:ext cx="215900"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13" name="Freeform 513"/>
          <p:cNvSpPr>
            <a:spLocks/>
          </p:cNvSpPr>
          <p:nvPr/>
        </p:nvSpPr>
        <p:spPr bwMode="auto">
          <a:xfrm>
            <a:off x="7173925" y="3902300"/>
            <a:ext cx="217487"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14" name="Freeform 514"/>
          <p:cNvSpPr>
            <a:spLocks/>
          </p:cNvSpPr>
          <p:nvPr/>
        </p:nvSpPr>
        <p:spPr bwMode="auto">
          <a:xfrm>
            <a:off x="5099062" y="4383312"/>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15" name="Freeform 515"/>
          <p:cNvSpPr>
            <a:spLocks/>
          </p:cNvSpPr>
          <p:nvPr/>
        </p:nvSpPr>
        <p:spPr bwMode="auto">
          <a:xfrm>
            <a:off x="5211763" y="3915000"/>
            <a:ext cx="220662"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16" name="Freeform 516"/>
          <p:cNvSpPr>
            <a:spLocks/>
          </p:cNvSpPr>
          <p:nvPr/>
        </p:nvSpPr>
        <p:spPr bwMode="auto">
          <a:xfrm>
            <a:off x="6296025" y="3314925"/>
            <a:ext cx="228600"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17" name="Freeform 517"/>
          <p:cNvSpPr>
            <a:spLocks/>
          </p:cNvSpPr>
          <p:nvPr/>
        </p:nvSpPr>
        <p:spPr bwMode="auto">
          <a:xfrm>
            <a:off x="6410337" y="3314925"/>
            <a:ext cx="219075"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18" name="Line 518"/>
          <p:cNvSpPr>
            <a:spLocks noChangeShapeType="1"/>
          </p:cNvSpPr>
          <p:nvPr/>
        </p:nvSpPr>
        <p:spPr bwMode="auto">
          <a:xfrm flipH="1" flipV="1">
            <a:off x="7173925" y="3902300"/>
            <a:ext cx="217487" cy="277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19" name="Line 519"/>
          <p:cNvSpPr>
            <a:spLocks noChangeShapeType="1"/>
          </p:cNvSpPr>
          <p:nvPr/>
        </p:nvSpPr>
        <p:spPr bwMode="auto">
          <a:xfrm flipV="1">
            <a:off x="7072313" y="3902300"/>
            <a:ext cx="101600"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20" name="Line 520"/>
          <p:cNvSpPr>
            <a:spLocks noChangeShapeType="1"/>
          </p:cNvSpPr>
          <p:nvPr/>
        </p:nvSpPr>
        <p:spPr bwMode="auto">
          <a:xfrm flipV="1">
            <a:off x="5099052" y="4383320"/>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21" name="Line 521"/>
          <p:cNvSpPr>
            <a:spLocks noChangeShapeType="1"/>
          </p:cNvSpPr>
          <p:nvPr/>
        </p:nvSpPr>
        <p:spPr bwMode="auto">
          <a:xfrm flipH="1">
            <a:off x="5211763" y="3915000"/>
            <a:ext cx="220662" cy="468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22" name="Line 522"/>
          <p:cNvSpPr>
            <a:spLocks noChangeShapeType="1"/>
          </p:cNvSpPr>
          <p:nvPr/>
        </p:nvSpPr>
        <p:spPr bwMode="auto">
          <a:xfrm flipH="1" flipV="1">
            <a:off x="4667250" y="4383314"/>
            <a:ext cx="215900"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23" name="Freeform 523"/>
          <p:cNvSpPr>
            <a:spLocks/>
          </p:cNvSpPr>
          <p:nvPr/>
        </p:nvSpPr>
        <p:spPr bwMode="auto">
          <a:xfrm>
            <a:off x="5432430" y="3759429"/>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24" name="Freeform 524"/>
          <p:cNvSpPr>
            <a:spLocks/>
          </p:cNvSpPr>
          <p:nvPr/>
        </p:nvSpPr>
        <p:spPr bwMode="auto">
          <a:xfrm>
            <a:off x="5534037" y="3735612"/>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25" name="Line 525"/>
          <p:cNvSpPr>
            <a:spLocks noChangeShapeType="1"/>
          </p:cNvSpPr>
          <p:nvPr/>
        </p:nvSpPr>
        <p:spPr bwMode="auto">
          <a:xfrm flipH="1" flipV="1">
            <a:off x="6410337" y="3314925"/>
            <a:ext cx="219075" cy="2524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26" name="Line 526"/>
          <p:cNvSpPr>
            <a:spLocks noChangeShapeType="1"/>
          </p:cNvSpPr>
          <p:nvPr/>
        </p:nvSpPr>
        <p:spPr bwMode="auto">
          <a:xfrm flipV="1">
            <a:off x="6296028" y="3314925"/>
            <a:ext cx="1143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27" name="Line 527"/>
          <p:cNvSpPr>
            <a:spLocks noChangeShapeType="1"/>
          </p:cNvSpPr>
          <p:nvPr/>
        </p:nvSpPr>
        <p:spPr bwMode="auto">
          <a:xfrm flipH="1">
            <a:off x="5534037" y="3735634"/>
            <a:ext cx="227013"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28" name="Line 528"/>
          <p:cNvSpPr>
            <a:spLocks noChangeShapeType="1"/>
          </p:cNvSpPr>
          <p:nvPr/>
        </p:nvSpPr>
        <p:spPr bwMode="auto">
          <a:xfrm flipV="1">
            <a:off x="5432426" y="3759429"/>
            <a:ext cx="101600" cy="1555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29" name="Freeform 529"/>
          <p:cNvSpPr>
            <a:spLocks/>
          </p:cNvSpPr>
          <p:nvPr/>
        </p:nvSpPr>
        <p:spPr bwMode="auto">
          <a:xfrm>
            <a:off x="7288213" y="4180112"/>
            <a:ext cx="214312"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30" name="Freeform 530"/>
          <p:cNvSpPr>
            <a:spLocks/>
          </p:cNvSpPr>
          <p:nvPr/>
        </p:nvSpPr>
        <p:spPr bwMode="auto">
          <a:xfrm>
            <a:off x="7391400" y="4180112"/>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31" name="Line 531"/>
          <p:cNvSpPr>
            <a:spLocks noChangeShapeType="1"/>
          </p:cNvSpPr>
          <p:nvPr/>
        </p:nvSpPr>
        <p:spPr bwMode="auto">
          <a:xfrm>
            <a:off x="7391412" y="4180112"/>
            <a:ext cx="9525"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32" name="Line 532"/>
          <p:cNvSpPr>
            <a:spLocks noChangeShapeType="1"/>
          </p:cNvSpPr>
          <p:nvPr/>
        </p:nvSpPr>
        <p:spPr bwMode="auto">
          <a:xfrm flipH="1" flipV="1">
            <a:off x="7391400" y="4180121"/>
            <a:ext cx="228600"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33" name="Line 533"/>
          <p:cNvSpPr>
            <a:spLocks noChangeShapeType="1"/>
          </p:cNvSpPr>
          <p:nvPr/>
        </p:nvSpPr>
        <p:spPr bwMode="auto">
          <a:xfrm flipH="1">
            <a:off x="7288220" y="4180112"/>
            <a:ext cx="103187" cy="825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34" name="Freeform 534"/>
          <p:cNvSpPr>
            <a:spLocks/>
          </p:cNvSpPr>
          <p:nvPr/>
        </p:nvSpPr>
        <p:spPr bwMode="auto">
          <a:xfrm>
            <a:off x="6524625" y="3567337"/>
            <a:ext cx="215900"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35" name="Freeform 535"/>
          <p:cNvSpPr>
            <a:spLocks/>
          </p:cNvSpPr>
          <p:nvPr/>
        </p:nvSpPr>
        <p:spPr bwMode="auto">
          <a:xfrm>
            <a:off x="6629400" y="3567337"/>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36" name="Line 536"/>
          <p:cNvSpPr>
            <a:spLocks noChangeShapeType="1"/>
          </p:cNvSpPr>
          <p:nvPr/>
        </p:nvSpPr>
        <p:spPr bwMode="auto">
          <a:xfrm flipH="1" flipV="1">
            <a:off x="6629400" y="3567359"/>
            <a:ext cx="215900"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37" name="Line 537"/>
          <p:cNvSpPr>
            <a:spLocks noChangeShapeType="1"/>
          </p:cNvSpPr>
          <p:nvPr/>
        </p:nvSpPr>
        <p:spPr bwMode="auto">
          <a:xfrm flipV="1">
            <a:off x="6524627" y="3567337"/>
            <a:ext cx="104775"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38" name="Freeform 538"/>
          <p:cNvSpPr>
            <a:spLocks/>
          </p:cNvSpPr>
          <p:nvPr/>
        </p:nvSpPr>
        <p:spPr bwMode="auto">
          <a:xfrm>
            <a:off x="5976950" y="3411762"/>
            <a:ext cx="217487"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39" name="Freeform 539"/>
          <p:cNvSpPr>
            <a:spLocks/>
          </p:cNvSpPr>
          <p:nvPr/>
        </p:nvSpPr>
        <p:spPr bwMode="auto">
          <a:xfrm>
            <a:off x="6080125" y="3411762"/>
            <a:ext cx="215900"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40" name="Line 540"/>
          <p:cNvSpPr>
            <a:spLocks noChangeShapeType="1"/>
          </p:cNvSpPr>
          <p:nvPr/>
        </p:nvSpPr>
        <p:spPr bwMode="auto">
          <a:xfrm flipV="1">
            <a:off x="5976945" y="3411784"/>
            <a:ext cx="103187"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41" name="Line 541"/>
          <p:cNvSpPr>
            <a:spLocks noChangeShapeType="1"/>
          </p:cNvSpPr>
          <p:nvPr/>
        </p:nvSpPr>
        <p:spPr bwMode="auto">
          <a:xfrm flipH="1" flipV="1">
            <a:off x="4883150" y="4407125"/>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42" name="Line 542"/>
          <p:cNvSpPr>
            <a:spLocks noChangeShapeType="1"/>
          </p:cNvSpPr>
          <p:nvPr/>
        </p:nvSpPr>
        <p:spPr bwMode="auto">
          <a:xfrm flipV="1">
            <a:off x="7502537" y="4407127"/>
            <a:ext cx="117475"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43" name="Freeform 543"/>
          <p:cNvSpPr>
            <a:spLocks/>
          </p:cNvSpPr>
          <p:nvPr/>
        </p:nvSpPr>
        <p:spPr bwMode="auto">
          <a:xfrm>
            <a:off x="6740525" y="3818164"/>
            <a:ext cx="217488"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44" name="Freeform 544"/>
          <p:cNvSpPr>
            <a:spLocks/>
          </p:cNvSpPr>
          <p:nvPr/>
        </p:nvSpPr>
        <p:spPr bwMode="auto">
          <a:xfrm>
            <a:off x="6845312" y="3818164"/>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45" name="Line 545"/>
          <p:cNvSpPr>
            <a:spLocks noChangeShapeType="1"/>
          </p:cNvSpPr>
          <p:nvPr/>
        </p:nvSpPr>
        <p:spPr bwMode="auto">
          <a:xfrm flipH="1" flipV="1">
            <a:off x="6845312" y="3818162"/>
            <a:ext cx="227013" cy="2413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46" name="Line 546"/>
          <p:cNvSpPr>
            <a:spLocks noChangeShapeType="1"/>
          </p:cNvSpPr>
          <p:nvPr/>
        </p:nvSpPr>
        <p:spPr bwMode="auto">
          <a:xfrm flipV="1">
            <a:off x="6740527" y="3818164"/>
            <a:ext cx="104775"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47" name="Freeform 547"/>
          <p:cNvSpPr>
            <a:spLocks/>
          </p:cNvSpPr>
          <p:nvPr/>
        </p:nvSpPr>
        <p:spPr bwMode="auto">
          <a:xfrm>
            <a:off x="5646738" y="3735612"/>
            <a:ext cx="215900"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48" name="Freeform 548"/>
          <p:cNvSpPr>
            <a:spLocks/>
          </p:cNvSpPr>
          <p:nvPr/>
        </p:nvSpPr>
        <p:spPr bwMode="auto">
          <a:xfrm>
            <a:off x="5761038" y="3675309"/>
            <a:ext cx="215900"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49" name="Line 549"/>
          <p:cNvSpPr>
            <a:spLocks noChangeShapeType="1"/>
          </p:cNvSpPr>
          <p:nvPr/>
        </p:nvSpPr>
        <p:spPr bwMode="auto">
          <a:xfrm flipH="1">
            <a:off x="5761038" y="3675309"/>
            <a:ext cx="2159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50" name="Freeform 550"/>
          <p:cNvSpPr>
            <a:spLocks/>
          </p:cNvSpPr>
          <p:nvPr/>
        </p:nvSpPr>
        <p:spPr bwMode="auto">
          <a:xfrm>
            <a:off x="6958013" y="4059462"/>
            <a:ext cx="215900"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51" name="Freeform 551"/>
          <p:cNvSpPr>
            <a:spLocks/>
          </p:cNvSpPr>
          <p:nvPr/>
        </p:nvSpPr>
        <p:spPr bwMode="auto">
          <a:xfrm>
            <a:off x="7072313" y="4059462"/>
            <a:ext cx="215900"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52" name="Freeform 552"/>
          <p:cNvSpPr>
            <a:spLocks/>
          </p:cNvSpPr>
          <p:nvPr/>
        </p:nvSpPr>
        <p:spPr bwMode="auto">
          <a:xfrm>
            <a:off x="6194425" y="3518125"/>
            <a:ext cx="215900"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53" name="Freeform 553"/>
          <p:cNvSpPr>
            <a:spLocks/>
          </p:cNvSpPr>
          <p:nvPr/>
        </p:nvSpPr>
        <p:spPr bwMode="auto">
          <a:xfrm>
            <a:off x="6296025" y="3518125"/>
            <a:ext cx="228600"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54" name="Line 554"/>
          <p:cNvSpPr>
            <a:spLocks noChangeShapeType="1"/>
          </p:cNvSpPr>
          <p:nvPr/>
        </p:nvSpPr>
        <p:spPr bwMode="auto">
          <a:xfrm flipH="1" flipV="1">
            <a:off x="7072313" y="4059462"/>
            <a:ext cx="2159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55" name="Line 555"/>
          <p:cNvSpPr>
            <a:spLocks noChangeShapeType="1"/>
          </p:cNvSpPr>
          <p:nvPr/>
        </p:nvSpPr>
        <p:spPr bwMode="auto">
          <a:xfrm flipV="1">
            <a:off x="6958013" y="4059466"/>
            <a:ext cx="114300" cy="157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56" name="Line 556"/>
          <p:cNvSpPr>
            <a:spLocks noChangeShapeType="1"/>
          </p:cNvSpPr>
          <p:nvPr/>
        </p:nvSpPr>
        <p:spPr bwMode="auto">
          <a:xfrm flipV="1">
            <a:off x="6194426" y="3518147"/>
            <a:ext cx="101600"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57" name="Freeform 557"/>
          <p:cNvSpPr>
            <a:spLocks/>
          </p:cNvSpPr>
          <p:nvPr/>
        </p:nvSpPr>
        <p:spPr bwMode="auto">
          <a:xfrm>
            <a:off x="5318125" y="3915000"/>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58" name="Freeform 558"/>
          <p:cNvSpPr>
            <a:spLocks/>
          </p:cNvSpPr>
          <p:nvPr/>
        </p:nvSpPr>
        <p:spPr bwMode="auto">
          <a:xfrm>
            <a:off x="5432430" y="3915000"/>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59" name="Line 559"/>
          <p:cNvSpPr>
            <a:spLocks noChangeShapeType="1"/>
          </p:cNvSpPr>
          <p:nvPr/>
        </p:nvSpPr>
        <p:spPr bwMode="auto">
          <a:xfrm flipH="1" flipV="1">
            <a:off x="5099062" y="4443644"/>
            <a:ext cx="2190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60" name="Line 560"/>
          <p:cNvSpPr>
            <a:spLocks noChangeShapeType="1"/>
          </p:cNvSpPr>
          <p:nvPr/>
        </p:nvSpPr>
        <p:spPr bwMode="auto">
          <a:xfrm flipV="1">
            <a:off x="5318125" y="3915000"/>
            <a:ext cx="114300" cy="565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61" name="Line 561"/>
          <p:cNvSpPr>
            <a:spLocks noChangeShapeType="1"/>
          </p:cNvSpPr>
          <p:nvPr/>
        </p:nvSpPr>
        <p:spPr bwMode="auto">
          <a:xfrm flipH="1">
            <a:off x="5432430" y="3915004"/>
            <a:ext cx="2143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62" name="Freeform 562"/>
          <p:cNvSpPr>
            <a:spLocks/>
          </p:cNvSpPr>
          <p:nvPr/>
        </p:nvSpPr>
        <p:spPr bwMode="auto">
          <a:xfrm>
            <a:off x="6410337" y="3772127"/>
            <a:ext cx="219075"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63" name="Freeform 563"/>
          <p:cNvSpPr>
            <a:spLocks/>
          </p:cNvSpPr>
          <p:nvPr/>
        </p:nvSpPr>
        <p:spPr bwMode="auto">
          <a:xfrm>
            <a:off x="6524625" y="3772127"/>
            <a:ext cx="215900"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64" name="Freeform 564"/>
          <p:cNvSpPr>
            <a:spLocks/>
          </p:cNvSpPr>
          <p:nvPr/>
        </p:nvSpPr>
        <p:spPr bwMode="auto">
          <a:xfrm>
            <a:off x="7173925" y="4262669"/>
            <a:ext cx="217487"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65" name="Freeform 565"/>
          <p:cNvSpPr>
            <a:spLocks/>
          </p:cNvSpPr>
          <p:nvPr/>
        </p:nvSpPr>
        <p:spPr bwMode="auto">
          <a:xfrm>
            <a:off x="7288213" y="4262669"/>
            <a:ext cx="214312"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66" name="Line 566"/>
          <p:cNvSpPr>
            <a:spLocks noChangeShapeType="1"/>
          </p:cNvSpPr>
          <p:nvPr/>
        </p:nvSpPr>
        <p:spPr bwMode="auto">
          <a:xfrm flipV="1">
            <a:off x="6410328" y="3772125"/>
            <a:ext cx="114300" cy="2270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67" name="Freeform 567"/>
          <p:cNvSpPr>
            <a:spLocks/>
          </p:cNvSpPr>
          <p:nvPr/>
        </p:nvSpPr>
        <p:spPr bwMode="auto">
          <a:xfrm>
            <a:off x="5862650" y="3675290"/>
            <a:ext cx="217487"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68" name="Freeform 568"/>
          <p:cNvSpPr>
            <a:spLocks/>
          </p:cNvSpPr>
          <p:nvPr/>
        </p:nvSpPr>
        <p:spPr bwMode="auto">
          <a:xfrm>
            <a:off x="5976950" y="3675290"/>
            <a:ext cx="217487"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69" name="Line 569"/>
          <p:cNvSpPr>
            <a:spLocks noChangeShapeType="1"/>
          </p:cNvSpPr>
          <p:nvPr/>
        </p:nvSpPr>
        <p:spPr bwMode="auto">
          <a:xfrm flipH="1" flipV="1">
            <a:off x="7288213" y="4262662"/>
            <a:ext cx="214312" cy="2174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70" name="Line 570"/>
          <p:cNvSpPr>
            <a:spLocks noChangeShapeType="1"/>
          </p:cNvSpPr>
          <p:nvPr/>
        </p:nvSpPr>
        <p:spPr bwMode="auto">
          <a:xfrm flipH="1">
            <a:off x="7173913" y="4262662"/>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71" name="Line 571"/>
          <p:cNvSpPr>
            <a:spLocks noChangeShapeType="1"/>
          </p:cNvSpPr>
          <p:nvPr/>
        </p:nvSpPr>
        <p:spPr bwMode="auto">
          <a:xfrm flipH="1" flipV="1">
            <a:off x="5976950" y="3675309"/>
            <a:ext cx="217487" cy="106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72" name="Line 572"/>
          <p:cNvSpPr>
            <a:spLocks noChangeShapeType="1"/>
          </p:cNvSpPr>
          <p:nvPr/>
        </p:nvSpPr>
        <p:spPr bwMode="auto">
          <a:xfrm flipV="1">
            <a:off x="5862638" y="3675309"/>
            <a:ext cx="114300" cy="276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73" name="Freeform 573"/>
          <p:cNvSpPr>
            <a:spLocks/>
          </p:cNvSpPr>
          <p:nvPr/>
        </p:nvSpPr>
        <p:spPr bwMode="auto">
          <a:xfrm>
            <a:off x="6629400" y="3999137"/>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74" name="Freeform 574"/>
          <p:cNvSpPr>
            <a:spLocks/>
          </p:cNvSpPr>
          <p:nvPr/>
        </p:nvSpPr>
        <p:spPr bwMode="auto">
          <a:xfrm>
            <a:off x="6740525" y="3999137"/>
            <a:ext cx="217488"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75" name="Line 575"/>
          <p:cNvSpPr>
            <a:spLocks noChangeShapeType="1"/>
          </p:cNvSpPr>
          <p:nvPr/>
        </p:nvSpPr>
        <p:spPr bwMode="auto">
          <a:xfrm flipV="1">
            <a:off x="6629412" y="3999140"/>
            <a:ext cx="111125"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76" name="Freeform 576"/>
          <p:cNvSpPr>
            <a:spLocks/>
          </p:cNvSpPr>
          <p:nvPr/>
        </p:nvSpPr>
        <p:spPr bwMode="auto">
          <a:xfrm>
            <a:off x="5534037" y="3915006"/>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77" name="Freeform 577"/>
          <p:cNvSpPr>
            <a:spLocks/>
          </p:cNvSpPr>
          <p:nvPr/>
        </p:nvSpPr>
        <p:spPr bwMode="auto">
          <a:xfrm>
            <a:off x="5646738" y="3915006"/>
            <a:ext cx="215900"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78" name="Line 578"/>
          <p:cNvSpPr>
            <a:spLocks noChangeShapeType="1"/>
          </p:cNvSpPr>
          <p:nvPr/>
        </p:nvSpPr>
        <p:spPr bwMode="auto">
          <a:xfrm flipH="1" flipV="1">
            <a:off x="5318125" y="4480150"/>
            <a:ext cx="215900"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79" name="Line 579"/>
          <p:cNvSpPr>
            <a:spLocks noChangeShapeType="1"/>
          </p:cNvSpPr>
          <p:nvPr/>
        </p:nvSpPr>
        <p:spPr bwMode="auto">
          <a:xfrm flipV="1">
            <a:off x="7391412" y="4480159"/>
            <a:ext cx="11112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80" name="Line 580"/>
          <p:cNvSpPr>
            <a:spLocks noChangeShapeType="1"/>
          </p:cNvSpPr>
          <p:nvPr/>
        </p:nvSpPr>
        <p:spPr bwMode="auto">
          <a:xfrm flipH="1" flipV="1">
            <a:off x="5646738" y="3915000"/>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81" name="Freeform 581"/>
          <p:cNvSpPr>
            <a:spLocks/>
          </p:cNvSpPr>
          <p:nvPr/>
        </p:nvSpPr>
        <p:spPr bwMode="auto">
          <a:xfrm>
            <a:off x="6080125" y="3781650"/>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82" name="Freeform 582"/>
          <p:cNvSpPr>
            <a:spLocks/>
          </p:cNvSpPr>
          <p:nvPr/>
        </p:nvSpPr>
        <p:spPr bwMode="auto">
          <a:xfrm>
            <a:off x="6194425" y="3781650"/>
            <a:ext cx="215900"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83" name="Freeform 583"/>
          <p:cNvSpPr>
            <a:spLocks/>
          </p:cNvSpPr>
          <p:nvPr/>
        </p:nvSpPr>
        <p:spPr bwMode="auto">
          <a:xfrm>
            <a:off x="6845312" y="4216627"/>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84" name="Freeform 584"/>
          <p:cNvSpPr>
            <a:spLocks/>
          </p:cNvSpPr>
          <p:nvPr/>
        </p:nvSpPr>
        <p:spPr bwMode="auto">
          <a:xfrm>
            <a:off x="6958013" y="4216627"/>
            <a:ext cx="215900"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85" name="Line 585"/>
          <p:cNvSpPr>
            <a:spLocks noChangeShapeType="1"/>
          </p:cNvSpPr>
          <p:nvPr/>
        </p:nvSpPr>
        <p:spPr bwMode="auto">
          <a:xfrm flipH="1" flipV="1">
            <a:off x="6194425" y="3781654"/>
            <a:ext cx="215900" cy="2174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86" name="Line 586"/>
          <p:cNvSpPr>
            <a:spLocks noChangeShapeType="1"/>
          </p:cNvSpPr>
          <p:nvPr/>
        </p:nvSpPr>
        <p:spPr bwMode="auto">
          <a:xfrm flipV="1">
            <a:off x="6080125" y="3781650"/>
            <a:ext cx="114300" cy="2651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87" name="Line 587"/>
          <p:cNvSpPr>
            <a:spLocks noChangeShapeType="1"/>
          </p:cNvSpPr>
          <p:nvPr/>
        </p:nvSpPr>
        <p:spPr bwMode="auto">
          <a:xfrm flipV="1">
            <a:off x="6845302" y="4216625"/>
            <a:ext cx="112713"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88" name="Freeform 588"/>
          <p:cNvSpPr>
            <a:spLocks/>
          </p:cNvSpPr>
          <p:nvPr/>
        </p:nvSpPr>
        <p:spPr bwMode="auto">
          <a:xfrm>
            <a:off x="6310318" y="3999147"/>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89" name="Freeform 589"/>
          <p:cNvSpPr>
            <a:spLocks/>
          </p:cNvSpPr>
          <p:nvPr/>
        </p:nvSpPr>
        <p:spPr bwMode="auto">
          <a:xfrm>
            <a:off x="6410337" y="3999147"/>
            <a:ext cx="219075"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90" name="Freeform 590"/>
          <p:cNvSpPr>
            <a:spLocks/>
          </p:cNvSpPr>
          <p:nvPr/>
        </p:nvSpPr>
        <p:spPr bwMode="auto">
          <a:xfrm>
            <a:off x="5761038" y="3951512"/>
            <a:ext cx="215900"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91" name="Freeform 591"/>
          <p:cNvSpPr>
            <a:spLocks/>
          </p:cNvSpPr>
          <p:nvPr/>
        </p:nvSpPr>
        <p:spPr bwMode="auto">
          <a:xfrm>
            <a:off x="5862650" y="3951512"/>
            <a:ext cx="217487"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92" name="Line 592"/>
          <p:cNvSpPr>
            <a:spLocks noChangeShapeType="1"/>
          </p:cNvSpPr>
          <p:nvPr/>
        </p:nvSpPr>
        <p:spPr bwMode="auto">
          <a:xfrm flipH="1" flipV="1">
            <a:off x="6410337" y="3999140"/>
            <a:ext cx="219075"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93" name="Line 593"/>
          <p:cNvSpPr>
            <a:spLocks noChangeShapeType="1"/>
          </p:cNvSpPr>
          <p:nvPr/>
        </p:nvSpPr>
        <p:spPr bwMode="auto">
          <a:xfrm flipV="1">
            <a:off x="6310313" y="3999140"/>
            <a:ext cx="100012"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94" name="Line 594"/>
          <p:cNvSpPr>
            <a:spLocks noChangeShapeType="1"/>
          </p:cNvSpPr>
          <p:nvPr/>
        </p:nvSpPr>
        <p:spPr bwMode="auto">
          <a:xfrm flipH="1" flipV="1">
            <a:off x="5534037" y="4503971"/>
            <a:ext cx="227013"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95" name="Line 595"/>
          <p:cNvSpPr>
            <a:spLocks noChangeShapeType="1"/>
          </p:cNvSpPr>
          <p:nvPr/>
        </p:nvSpPr>
        <p:spPr bwMode="auto">
          <a:xfrm flipH="1" flipV="1">
            <a:off x="5862650" y="3951512"/>
            <a:ext cx="217487" cy="952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96" name="Line 596"/>
          <p:cNvSpPr>
            <a:spLocks noChangeShapeType="1"/>
          </p:cNvSpPr>
          <p:nvPr/>
        </p:nvSpPr>
        <p:spPr bwMode="auto">
          <a:xfrm flipV="1">
            <a:off x="5761038" y="3951514"/>
            <a:ext cx="101600"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2997" name="Freeform 597"/>
          <p:cNvSpPr>
            <a:spLocks/>
          </p:cNvSpPr>
          <p:nvPr/>
        </p:nvSpPr>
        <p:spPr bwMode="auto">
          <a:xfrm>
            <a:off x="7072313" y="4370612"/>
            <a:ext cx="215900"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98" name="Freeform 598"/>
          <p:cNvSpPr>
            <a:spLocks/>
          </p:cNvSpPr>
          <p:nvPr/>
        </p:nvSpPr>
        <p:spPr bwMode="auto">
          <a:xfrm>
            <a:off x="7173925" y="4370612"/>
            <a:ext cx="217487"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2999" name="Line 599"/>
          <p:cNvSpPr>
            <a:spLocks noChangeShapeType="1"/>
          </p:cNvSpPr>
          <p:nvPr/>
        </p:nvSpPr>
        <p:spPr bwMode="auto">
          <a:xfrm flipH="1">
            <a:off x="7072313" y="4370612"/>
            <a:ext cx="1016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00" name="Freeform 600"/>
          <p:cNvSpPr>
            <a:spLocks/>
          </p:cNvSpPr>
          <p:nvPr/>
        </p:nvSpPr>
        <p:spPr bwMode="auto">
          <a:xfrm>
            <a:off x="6524625" y="4180112"/>
            <a:ext cx="215900"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3001" name="Freeform 601"/>
          <p:cNvSpPr>
            <a:spLocks/>
          </p:cNvSpPr>
          <p:nvPr/>
        </p:nvSpPr>
        <p:spPr bwMode="auto">
          <a:xfrm>
            <a:off x="6629400" y="4180112"/>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3002" name="Line 602"/>
          <p:cNvSpPr>
            <a:spLocks noChangeShapeType="1"/>
          </p:cNvSpPr>
          <p:nvPr/>
        </p:nvSpPr>
        <p:spPr bwMode="auto">
          <a:xfrm flipH="1" flipV="1">
            <a:off x="6629400" y="4180119"/>
            <a:ext cx="215900" cy="360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03" name="Line 603"/>
          <p:cNvSpPr>
            <a:spLocks noChangeShapeType="1"/>
          </p:cNvSpPr>
          <p:nvPr/>
        </p:nvSpPr>
        <p:spPr bwMode="auto">
          <a:xfrm flipV="1">
            <a:off x="6524627" y="4180112"/>
            <a:ext cx="104775" cy="393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04" name="Freeform 604"/>
          <p:cNvSpPr>
            <a:spLocks/>
          </p:cNvSpPr>
          <p:nvPr/>
        </p:nvSpPr>
        <p:spPr bwMode="auto">
          <a:xfrm>
            <a:off x="5976950" y="4046762"/>
            <a:ext cx="217487"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3005" name="Freeform 605"/>
          <p:cNvSpPr>
            <a:spLocks/>
          </p:cNvSpPr>
          <p:nvPr/>
        </p:nvSpPr>
        <p:spPr bwMode="auto">
          <a:xfrm>
            <a:off x="6080125" y="4046762"/>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3006" name="Freeform 606"/>
          <p:cNvSpPr>
            <a:spLocks/>
          </p:cNvSpPr>
          <p:nvPr/>
        </p:nvSpPr>
        <p:spPr bwMode="auto">
          <a:xfrm>
            <a:off x="6740525" y="4540475"/>
            <a:ext cx="217488"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3007" name="Freeform 607"/>
          <p:cNvSpPr>
            <a:spLocks/>
          </p:cNvSpPr>
          <p:nvPr/>
        </p:nvSpPr>
        <p:spPr bwMode="auto">
          <a:xfrm>
            <a:off x="6845312" y="4540475"/>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3008" name="Line 608"/>
          <p:cNvSpPr>
            <a:spLocks noChangeShapeType="1"/>
          </p:cNvSpPr>
          <p:nvPr/>
        </p:nvSpPr>
        <p:spPr bwMode="auto">
          <a:xfrm flipH="1" flipV="1">
            <a:off x="6080125" y="4046762"/>
            <a:ext cx="230188" cy="1333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09" name="Line 609"/>
          <p:cNvSpPr>
            <a:spLocks noChangeShapeType="1"/>
          </p:cNvSpPr>
          <p:nvPr/>
        </p:nvSpPr>
        <p:spPr bwMode="auto">
          <a:xfrm flipV="1">
            <a:off x="5976945" y="4046762"/>
            <a:ext cx="103187" cy="527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10" name="Line 610"/>
          <p:cNvSpPr>
            <a:spLocks noChangeShapeType="1"/>
          </p:cNvSpPr>
          <p:nvPr/>
        </p:nvSpPr>
        <p:spPr bwMode="auto">
          <a:xfrm flipH="1" flipV="1">
            <a:off x="6845312" y="4540479"/>
            <a:ext cx="227013"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11" name="Line 611"/>
          <p:cNvSpPr>
            <a:spLocks noChangeShapeType="1"/>
          </p:cNvSpPr>
          <p:nvPr/>
        </p:nvSpPr>
        <p:spPr bwMode="auto">
          <a:xfrm flipV="1">
            <a:off x="6740527" y="4540485"/>
            <a:ext cx="10477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12" name="Line 612"/>
          <p:cNvSpPr>
            <a:spLocks noChangeShapeType="1"/>
          </p:cNvSpPr>
          <p:nvPr/>
        </p:nvSpPr>
        <p:spPr bwMode="auto">
          <a:xfrm flipH="1" flipV="1">
            <a:off x="5761038" y="4540479"/>
            <a:ext cx="215900"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13" name="Line 613"/>
          <p:cNvSpPr>
            <a:spLocks noChangeShapeType="1"/>
          </p:cNvSpPr>
          <p:nvPr/>
        </p:nvSpPr>
        <p:spPr bwMode="auto">
          <a:xfrm flipV="1">
            <a:off x="7288220" y="4540485"/>
            <a:ext cx="1031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14" name="Freeform 614"/>
          <p:cNvSpPr>
            <a:spLocks/>
          </p:cNvSpPr>
          <p:nvPr/>
        </p:nvSpPr>
        <p:spPr bwMode="auto">
          <a:xfrm>
            <a:off x="6194425" y="4180114"/>
            <a:ext cx="215900"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3015" name="Freeform 615"/>
          <p:cNvSpPr>
            <a:spLocks/>
          </p:cNvSpPr>
          <p:nvPr/>
        </p:nvSpPr>
        <p:spPr bwMode="auto">
          <a:xfrm>
            <a:off x="6310318" y="4180114"/>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3016" name="Line 616"/>
          <p:cNvSpPr>
            <a:spLocks noChangeShapeType="1"/>
          </p:cNvSpPr>
          <p:nvPr/>
        </p:nvSpPr>
        <p:spPr bwMode="auto">
          <a:xfrm flipH="1" flipV="1">
            <a:off x="6310318" y="4180112"/>
            <a:ext cx="214312" cy="393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17" name="Line 617"/>
          <p:cNvSpPr>
            <a:spLocks noChangeShapeType="1"/>
          </p:cNvSpPr>
          <p:nvPr/>
        </p:nvSpPr>
        <p:spPr bwMode="auto">
          <a:xfrm flipV="1">
            <a:off x="6194425" y="4180112"/>
            <a:ext cx="115888" cy="4206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18" name="Freeform 618"/>
          <p:cNvSpPr>
            <a:spLocks/>
          </p:cNvSpPr>
          <p:nvPr/>
        </p:nvSpPr>
        <p:spPr bwMode="auto">
          <a:xfrm>
            <a:off x="6958013" y="4573834"/>
            <a:ext cx="215900"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3019" name="Freeform 619"/>
          <p:cNvSpPr>
            <a:spLocks/>
          </p:cNvSpPr>
          <p:nvPr/>
        </p:nvSpPr>
        <p:spPr bwMode="auto">
          <a:xfrm>
            <a:off x="7072313" y="4573834"/>
            <a:ext cx="215900"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3020" name="Freeform 620"/>
          <p:cNvSpPr>
            <a:spLocks/>
          </p:cNvSpPr>
          <p:nvPr/>
        </p:nvSpPr>
        <p:spPr bwMode="auto">
          <a:xfrm>
            <a:off x="6410337" y="4573834"/>
            <a:ext cx="219075"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3021" name="Freeform 621"/>
          <p:cNvSpPr>
            <a:spLocks/>
          </p:cNvSpPr>
          <p:nvPr/>
        </p:nvSpPr>
        <p:spPr bwMode="auto">
          <a:xfrm>
            <a:off x="6524625" y="4573834"/>
            <a:ext cx="215900"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3022" name="Line 622"/>
          <p:cNvSpPr>
            <a:spLocks noChangeShapeType="1"/>
          </p:cNvSpPr>
          <p:nvPr/>
        </p:nvSpPr>
        <p:spPr bwMode="auto">
          <a:xfrm flipH="1" flipV="1">
            <a:off x="7072313" y="4573812"/>
            <a:ext cx="215900"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23" name="Line 623"/>
          <p:cNvSpPr>
            <a:spLocks noChangeShapeType="1"/>
          </p:cNvSpPr>
          <p:nvPr/>
        </p:nvSpPr>
        <p:spPr bwMode="auto">
          <a:xfrm flipH="1">
            <a:off x="6958013" y="4573834"/>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24" name="Line 624"/>
          <p:cNvSpPr>
            <a:spLocks noChangeShapeType="1"/>
          </p:cNvSpPr>
          <p:nvPr/>
        </p:nvSpPr>
        <p:spPr bwMode="auto">
          <a:xfrm flipH="1" flipV="1">
            <a:off x="6524625" y="4573812"/>
            <a:ext cx="215900"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25" name="Line 625"/>
          <p:cNvSpPr>
            <a:spLocks noChangeShapeType="1"/>
          </p:cNvSpPr>
          <p:nvPr/>
        </p:nvSpPr>
        <p:spPr bwMode="auto">
          <a:xfrm flipH="1" flipV="1">
            <a:off x="5976950" y="4573812"/>
            <a:ext cx="21748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26" name="Line 626"/>
          <p:cNvSpPr>
            <a:spLocks noChangeShapeType="1"/>
          </p:cNvSpPr>
          <p:nvPr/>
        </p:nvSpPr>
        <p:spPr bwMode="auto">
          <a:xfrm flipV="1">
            <a:off x="6410328" y="4573834"/>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27" name="Freeform 627"/>
          <p:cNvSpPr>
            <a:spLocks/>
          </p:cNvSpPr>
          <p:nvPr/>
        </p:nvSpPr>
        <p:spPr bwMode="auto">
          <a:xfrm>
            <a:off x="6629400" y="4600800"/>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3028" name="Freeform 628"/>
          <p:cNvSpPr>
            <a:spLocks/>
          </p:cNvSpPr>
          <p:nvPr/>
        </p:nvSpPr>
        <p:spPr bwMode="auto">
          <a:xfrm>
            <a:off x="6740525" y="4600800"/>
            <a:ext cx="217488"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3029" name="Line 629"/>
          <p:cNvSpPr>
            <a:spLocks noChangeShapeType="1"/>
          </p:cNvSpPr>
          <p:nvPr/>
        </p:nvSpPr>
        <p:spPr bwMode="auto">
          <a:xfrm flipH="1" flipV="1">
            <a:off x="6740525" y="4600822"/>
            <a:ext cx="217488"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30" name="Line 630"/>
          <p:cNvSpPr>
            <a:spLocks noChangeShapeType="1"/>
          </p:cNvSpPr>
          <p:nvPr/>
        </p:nvSpPr>
        <p:spPr bwMode="auto">
          <a:xfrm flipV="1">
            <a:off x="7173913" y="4600822"/>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31" name="Line 631"/>
          <p:cNvSpPr>
            <a:spLocks noChangeShapeType="1"/>
          </p:cNvSpPr>
          <p:nvPr/>
        </p:nvSpPr>
        <p:spPr bwMode="auto">
          <a:xfrm flipV="1">
            <a:off x="6629412" y="4600822"/>
            <a:ext cx="11112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32" name="Line 632"/>
          <p:cNvSpPr>
            <a:spLocks noChangeShapeType="1"/>
          </p:cNvSpPr>
          <p:nvPr/>
        </p:nvSpPr>
        <p:spPr bwMode="auto">
          <a:xfrm flipH="1" flipV="1">
            <a:off x="6194425" y="4600822"/>
            <a:ext cx="215900"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33" name="Line 633"/>
          <p:cNvSpPr>
            <a:spLocks noChangeShapeType="1"/>
          </p:cNvSpPr>
          <p:nvPr/>
        </p:nvSpPr>
        <p:spPr bwMode="auto">
          <a:xfrm flipH="1" flipV="1">
            <a:off x="6958013" y="4634137"/>
            <a:ext cx="215900"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34" name="Line 634"/>
          <p:cNvSpPr>
            <a:spLocks noChangeShapeType="1"/>
          </p:cNvSpPr>
          <p:nvPr/>
        </p:nvSpPr>
        <p:spPr bwMode="auto">
          <a:xfrm flipH="1">
            <a:off x="6845302" y="4634159"/>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35" name="Line 635"/>
          <p:cNvSpPr>
            <a:spLocks noChangeShapeType="1"/>
          </p:cNvSpPr>
          <p:nvPr/>
        </p:nvSpPr>
        <p:spPr bwMode="auto">
          <a:xfrm flipH="1" flipV="1">
            <a:off x="6410337" y="4634137"/>
            <a:ext cx="219075"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36" name="Line 636"/>
          <p:cNvSpPr>
            <a:spLocks noChangeShapeType="1"/>
          </p:cNvSpPr>
          <p:nvPr/>
        </p:nvSpPr>
        <p:spPr bwMode="auto">
          <a:xfrm flipH="1" flipV="1">
            <a:off x="6629400" y="4661147"/>
            <a:ext cx="215900"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37" name="Line 637"/>
          <p:cNvSpPr>
            <a:spLocks noChangeShapeType="1"/>
          </p:cNvSpPr>
          <p:nvPr/>
        </p:nvSpPr>
        <p:spPr bwMode="auto">
          <a:xfrm>
            <a:off x="5918200" y="2119537"/>
            <a:ext cx="560388" cy="298450"/>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38" name="Line 638"/>
          <p:cNvSpPr>
            <a:spLocks noChangeShapeType="1"/>
          </p:cNvSpPr>
          <p:nvPr/>
        </p:nvSpPr>
        <p:spPr bwMode="auto">
          <a:xfrm flipV="1">
            <a:off x="6148390" y="2417987"/>
            <a:ext cx="319087" cy="25400"/>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39" name="Line 639"/>
          <p:cNvSpPr>
            <a:spLocks noChangeShapeType="1"/>
          </p:cNvSpPr>
          <p:nvPr/>
        </p:nvSpPr>
        <p:spPr bwMode="auto">
          <a:xfrm>
            <a:off x="6435737" y="2417992"/>
            <a:ext cx="98425" cy="130175"/>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40" name="Line 640"/>
          <p:cNvSpPr>
            <a:spLocks noChangeShapeType="1"/>
          </p:cNvSpPr>
          <p:nvPr/>
        </p:nvSpPr>
        <p:spPr bwMode="auto">
          <a:xfrm flipV="1">
            <a:off x="5568962" y="1540100"/>
            <a:ext cx="174625" cy="61912"/>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41" name="Line 641"/>
          <p:cNvSpPr>
            <a:spLocks noChangeShapeType="1"/>
          </p:cNvSpPr>
          <p:nvPr/>
        </p:nvSpPr>
        <p:spPr bwMode="auto">
          <a:xfrm flipV="1">
            <a:off x="5513400" y="2114775"/>
            <a:ext cx="414337" cy="1143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42" name="Line 642"/>
          <p:cNvSpPr>
            <a:spLocks noChangeShapeType="1"/>
          </p:cNvSpPr>
          <p:nvPr/>
        </p:nvSpPr>
        <p:spPr bwMode="auto">
          <a:xfrm flipH="1" flipV="1">
            <a:off x="5697538" y="2171925"/>
            <a:ext cx="444500" cy="2794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43" name="Line 643"/>
          <p:cNvSpPr>
            <a:spLocks noChangeShapeType="1"/>
          </p:cNvSpPr>
          <p:nvPr/>
        </p:nvSpPr>
        <p:spPr bwMode="auto">
          <a:xfrm flipH="1" flipV="1">
            <a:off x="5608638" y="1587725"/>
            <a:ext cx="95250" cy="5842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44" name="Line 644"/>
          <p:cNvSpPr>
            <a:spLocks noChangeShapeType="1"/>
          </p:cNvSpPr>
          <p:nvPr/>
        </p:nvSpPr>
        <p:spPr bwMode="auto">
          <a:xfrm flipH="1" flipV="1">
            <a:off x="5537200" y="1244825"/>
            <a:ext cx="71438" cy="33655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45" name="Line 645"/>
          <p:cNvSpPr>
            <a:spLocks noChangeShapeType="1"/>
          </p:cNvSpPr>
          <p:nvPr/>
        </p:nvSpPr>
        <p:spPr bwMode="auto">
          <a:xfrm flipV="1">
            <a:off x="5480052" y="1465487"/>
            <a:ext cx="38100" cy="635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46" name="Rectangle 646"/>
          <p:cNvSpPr>
            <a:spLocks noGrp="1" noChangeArrowheads="1"/>
          </p:cNvSpPr>
          <p:nvPr>
            <p:ph type="title"/>
          </p:nvPr>
        </p:nvSpPr>
        <p:spPr>
          <a:xfrm>
            <a:off x="525463" y="9324"/>
            <a:ext cx="6489700" cy="413558"/>
          </a:xfrm>
        </p:spPr>
        <p:txBody>
          <a:bodyPr>
            <a:normAutofit fontScale="90000"/>
          </a:bodyPr>
          <a:lstStyle/>
          <a:p>
            <a:r>
              <a:rPr lang="en-US" sz="2800"/>
              <a:t>All Systems are Subject to Noise?</a:t>
            </a:r>
          </a:p>
        </p:txBody>
      </p:sp>
      <p:sp>
        <p:nvSpPr>
          <p:cNvPr id="103047" name="Rectangle 647"/>
          <p:cNvSpPr>
            <a:spLocks noChangeArrowheads="1"/>
          </p:cNvSpPr>
          <p:nvPr/>
        </p:nvSpPr>
        <p:spPr bwMode="auto">
          <a:xfrm>
            <a:off x="8239125" y="4305526"/>
            <a:ext cx="0"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eaLnBrk="0" hangingPunct="0"/>
            <a:endParaRPr lang="en-US" sz="2400">
              <a:latin typeface="Times New Roman" charset="0"/>
            </a:endParaRPr>
          </a:p>
        </p:txBody>
      </p:sp>
      <p:sp>
        <p:nvSpPr>
          <p:cNvPr id="103048" name="Freeform 648"/>
          <p:cNvSpPr>
            <a:spLocks/>
          </p:cNvSpPr>
          <p:nvPr/>
        </p:nvSpPr>
        <p:spPr bwMode="auto">
          <a:xfrm>
            <a:off x="3629031" y="2362425"/>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a:p>
        </p:txBody>
      </p:sp>
      <p:sp>
        <p:nvSpPr>
          <p:cNvPr id="20105" name="AutoShape 649"/>
          <p:cNvSpPr>
            <a:spLocks noChangeArrowheads="1"/>
          </p:cNvSpPr>
          <p:nvPr/>
        </p:nvSpPr>
        <p:spPr bwMode="gray">
          <a:xfrm>
            <a:off x="1824405" y="3762600"/>
            <a:ext cx="1651488" cy="1003300"/>
          </a:xfrm>
          <a:prstGeom prst="wedgeRoundRectCallout">
            <a:avLst>
              <a:gd name="adj1" fmla="val 83125"/>
              <a:gd name="adj2" fmla="val -105727"/>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defRPr/>
            </a:pPr>
            <a:r>
              <a:rPr lang="en-GB" sz="1800">
                <a:solidFill>
                  <a:schemeClr val="tx1"/>
                </a:solidFill>
                <a:ea typeface="+mn-ea"/>
              </a:rPr>
              <a:t>Required</a:t>
            </a:r>
          </a:p>
          <a:p>
            <a:pPr algn="ctr">
              <a:defRPr/>
            </a:pPr>
            <a:r>
              <a:rPr lang="en-GB" sz="1800">
                <a:solidFill>
                  <a:schemeClr val="tx1"/>
                </a:solidFill>
                <a:ea typeface="+mn-ea"/>
              </a:rPr>
              <a:t>Customer</a:t>
            </a:r>
          </a:p>
          <a:p>
            <a:pPr algn="ctr">
              <a:defRPr/>
            </a:pPr>
            <a:r>
              <a:rPr lang="en-GB" sz="1800">
                <a:solidFill>
                  <a:schemeClr val="tx1"/>
                </a:solidFill>
                <a:ea typeface="+mn-ea"/>
              </a:rPr>
              <a:t>Performance</a:t>
            </a:r>
          </a:p>
        </p:txBody>
      </p:sp>
      <p:grpSp>
        <p:nvGrpSpPr>
          <p:cNvPr id="103052" name="Group 650"/>
          <p:cNvGrpSpPr>
            <a:grpSpLocks/>
          </p:cNvGrpSpPr>
          <p:nvPr/>
        </p:nvGrpSpPr>
        <p:grpSpPr bwMode="auto">
          <a:xfrm>
            <a:off x="4451359" y="1257525"/>
            <a:ext cx="1095375" cy="3109912"/>
            <a:chOff x="201" y="546"/>
            <a:chExt cx="689" cy="1959"/>
          </a:xfrm>
        </p:grpSpPr>
        <p:sp>
          <p:nvSpPr>
            <p:cNvPr id="103080" name="Line 651"/>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081" name="Line 652"/>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082" name="Line 653"/>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083" name="Line 654"/>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084" name="Line 655"/>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085" name="Line 656"/>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086" name="Line 657"/>
            <p:cNvSpPr>
              <a:spLocks noChangeShapeType="1"/>
            </p:cNvSpPr>
            <p:nvPr/>
          </p:nvSpPr>
          <p:spPr bwMode="auto">
            <a:xfrm flipV="1">
              <a:off x="273" y="2429"/>
              <a:ext cx="71" cy="38"/>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087" name="Line 658"/>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088" name="Line 659"/>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grpSp>
      <p:sp>
        <p:nvSpPr>
          <p:cNvPr id="103053" name="Oval 660"/>
          <p:cNvSpPr>
            <a:spLocks noChangeArrowheads="1"/>
          </p:cNvSpPr>
          <p:nvPr/>
        </p:nvSpPr>
        <p:spPr bwMode="auto">
          <a:xfrm>
            <a:off x="4383100" y="4269022"/>
            <a:ext cx="193675"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a:latin typeface="Times New Roman" charset="0"/>
            </a:endParaRPr>
          </a:p>
        </p:txBody>
      </p:sp>
      <p:sp>
        <p:nvSpPr>
          <p:cNvPr id="103054" name="Line 661"/>
          <p:cNvSpPr>
            <a:spLocks noChangeShapeType="1"/>
          </p:cNvSpPr>
          <p:nvPr/>
        </p:nvSpPr>
        <p:spPr bwMode="auto">
          <a:xfrm>
            <a:off x="7407277" y="4194400"/>
            <a:ext cx="220663" cy="23812"/>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grpSp>
        <p:nvGrpSpPr>
          <p:cNvPr id="103055" name="Group 662"/>
          <p:cNvGrpSpPr>
            <a:grpSpLocks/>
          </p:cNvGrpSpPr>
          <p:nvPr/>
        </p:nvGrpSpPr>
        <p:grpSpPr bwMode="auto">
          <a:xfrm>
            <a:off x="5548313" y="1257525"/>
            <a:ext cx="1828800" cy="2546350"/>
            <a:chOff x="893" y="551"/>
            <a:chExt cx="1152" cy="1604"/>
          </a:xfrm>
        </p:grpSpPr>
        <p:sp>
          <p:nvSpPr>
            <p:cNvPr id="103071" name="Line 663"/>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072" name="Line 664"/>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073" name="Line 665"/>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074" name="Line 666"/>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075" name="Line 667"/>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076" name="Line 668"/>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077" name="Line 669"/>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078" name="Line 670"/>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079" name="Line 671"/>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grpSp>
      <p:sp>
        <p:nvSpPr>
          <p:cNvPr id="103056" name="Oval 672"/>
          <p:cNvSpPr>
            <a:spLocks noChangeArrowheads="1"/>
          </p:cNvSpPr>
          <p:nvPr/>
        </p:nvSpPr>
        <p:spPr bwMode="auto">
          <a:xfrm>
            <a:off x="7612075" y="4118203"/>
            <a:ext cx="193675"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a:latin typeface="Times New Roman" charset="0"/>
            </a:endParaRPr>
          </a:p>
        </p:txBody>
      </p:sp>
      <p:grpSp>
        <p:nvGrpSpPr>
          <p:cNvPr id="4" name="Group 673"/>
          <p:cNvGrpSpPr>
            <a:grpSpLocks/>
          </p:cNvGrpSpPr>
          <p:nvPr/>
        </p:nvGrpSpPr>
        <p:grpSpPr bwMode="auto">
          <a:xfrm>
            <a:off x="3505212" y="4476999"/>
            <a:ext cx="1870075" cy="815975"/>
            <a:chOff x="1291" y="3113"/>
            <a:chExt cx="1178" cy="514"/>
          </a:xfrm>
        </p:grpSpPr>
        <p:sp>
          <p:nvSpPr>
            <p:cNvPr id="103069" name="Text Box 674"/>
            <p:cNvSpPr txBox="1">
              <a:spLocks noChangeArrowheads="1"/>
            </p:cNvSpPr>
            <p:nvPr/>
          </p:nvSpPr>
          <p:spPr bwMode="auto">
            <a:xfrm>
              <a:off x="1291" y="3220"/>
              <a:ext cx="1178"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a:t>Variation in X</a:t>
              </a:r>
              <a:r>
                <a:rPr lang="en-GB" sz="1800" baseline="-25000"/>
                <a:t>1</a:t>
              </a:r>
              <a:r>
                <a:rPr lang="en-GB" sz="1800"/>
                <a:t> due to noise </a:t>
              </a:r>
            </a:p>
          </p:txBody>
        </p:sp>
        <p:sp>
          <p:nvSpPr>
            <p:cNvPr id="103070" name="Line 675"/>
            <p:cNvSpPr>
              <a:spLocks noChangeShapeType="1"/>
            </p:cNvSpPr>
            <p:nvPr/>
          </p:nvSpPr>
          <p:spPr bwMode="auto">
            <a:xfrm>
              <a:off x="1621" y="3113"/>
              <a:ext cx="411" cy="84"/>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xmlns="">
                  <a:noFill/>
                </a14:hiddenFill>
              </a:ext>
            </a:extLst>
          </p:spPr>
          <p:txBody>
            <a:bodyPr/>
            <a:lstStyle/>
            <a:p>
              <a:endParaRPr lang="en-US" sz="1800"/>
            </a:p>
          </p:txBody>
        </p:sp>
      </p:grpSp>
      <p:grpSp>
        <p:nvGrpSpPr>
          <p:cNvPr id="5" name="Group 676"/>
          <p:cNvGrpSpPr>
            <a:grpSpLocks/>
          </p:cNvGrpSpPr>
          <p:nvPr/>
        </p:nvGrpSpPr>
        <p:grpSpPr bwMode="auto">
          <a:xfrm>
            <a:off x="7727957" y="4157890"/>
            <a:ext cx="1979315" cy="706438"/>
            <a:chOff x="3951" y="2912"/>
            <a:chExt cx="1246" cy="445"/>
          </a:xfrm>
        </p:grpSpPr>
        <p:sp>
          <p:nvSpPr>
            <p:cNvPr id="103067" name="Text Box 677"/>
            <p:cNvSpPr txBox="1">
              <a:spLocks noChangeArrowheads="1"/>
            </p:cNvSpPr>
            <p:nvPr/>
          </p:nvSpPr>
          <p:spPr bwMode="auto">
            <a:xfrm>
              <a:off x="4019" y="2950"/>
              <a:ext cx="1178"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a:t>Variation in X</a:t>
              </a:r>
              <a:r>
                <a:rPr lang="en-GB" sz="1800" baseline="-25000"/>
                <a:t>2</a:t>
              </a:r>
              <a:r>
                <a:rPr lang="en-GB" sz="1800"/>
                <a:t> due to noise </a:t>
              </a:r>
            </a:p>
          </p:txBody>
        </p:sp>
        <p:sp>
          <p:nvSpPr>
            <p:cNvPr id="103068" name="Line 678"/>
            <p:cNvSpPr>
              <a:spLocks noChangeShapeType="1"/>
            </p:cNvSpPr>
            <p:nvPr/>
          </p:nvSpPr>
          <p:spPr bwMode="auto">
            <a:xfrm flipV="1">
              <a:off x="3951" y="2912"/>
              <a:ext cx="271" cy="189"/>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xmlns="">
                  <a:noFill/>
                </a14:hiddenFill>
              </a:ext>
            </a:extLst>
          </p:spPr>
          <p:txBody>
            <a:bodyPr/>
            <a:lstStyle/>
            <a:p>
              <a:endParaRPr lang="en-US" sz="1800"/>
            </a:p>
          </p:txBody>
        </p:sp>
      </p:grpSp>
      <p:sp>
        <p:nvSpPr>
          <p:cNvPr id="103059" name="Line 680"/>
          <p:cNvSpPr>
            <a:spLocks noChangeShapeType="1"/>
          </p:cNvSpPr>
          <p:nvPr/>
        </p:nvSpPr>
        <p:spPr bwMode="gray">
          <a:xfrm flipV="1">
            <a:off x="4354513" y="1179737"/>
            <a:ext cx="0" cy="2476500"/>
          </a:xfrm>
          <a:prstGeom prst="line">
            <a:avLst/>
          </a:prstGeom>
          <a:noFill/>
          <a:ln w="57150">
            <a:solidFill>
              <a:srgbClr val="FF0000"/>
            </a:solidFill>
            <a:round/>
            <a:headEnd type="triangle" w="med" len="med"/>
            <a:tailEnd type="triangle" w="med" len="me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060" name="Text Box 681"/>
          <p:cNvSpPr txBox="1">
            <a:spLocks noChangeArrowheads="1"/>
          </p:cNvSpPr>
          <p:nvPr/>
        </p:nvSpPr>
        <p:spPr bwMode="gray">
          <a:xfrm rot="-5400000">
            <a:off x="2756706" y="2243950"/>
            <a:ext cx="2733675" cy="3385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b="1"/>
              <a:t>Variation in Performance </a:t>
            </a:r>
          </a:p>
        </p:txBody>
      </p:sp>
      <p:grpSp>
        <p:nvGrpSpPr>
          <p:cNvPr id="6" name="Group 682"/>
          <p:cNvGrpSpPr>
            <a:grpSpLocks/>
          </p:cNvGrpSpPr>
          <p:nvPr/>
        </p:nvGrpSpPr>
        <p:grpSpPr bwMode="auto">
          <a:xfrm>
            <a:off x="4556127" y="1268640"/>
            <a:ext cx="1614488" cy="2435225"/>
            <a:chOff x="3259" y="1044"/>
            <a:chExt cx="1017" cy="1534"/>
          </a:xfrm>
        </p:grpSpPr>
        <p:sp>
          <p:nvSpPr>
            <p:cNvPr id="103063" name="Freeform 683"/>
            <p:cNvSpPr>
              <a:spLocks/>
            </p:cNvSpPr>
            <p:nvPr/>
          </p:nvSpPr>
          <p:spPr bwMode="auto">
            <a:xfrm>
              <a:off x="3748" y="1044"/>
              <a:ext cx="276" cy="273"/>
            </a:xfrm>
            <a:custGeom>
              <a:avLst/>
              <a:gdLst>
                <a:gd name="T0" fmla="*/ 132 w 276"/>
                <a:gd name="T1" fmla="*/ 0 h 273"/>
                <a:gd name="T2" fmla="*/ 0 w 276"/>
                <a:gd name="T3" fmla="*/ 225 h 273"/>
                <a:gd name="T4" fmla="*/ 135 w 276"/>
                <a:gd name="T5" fmla="*/ 273 h 273"/>
                <a:gd name="T6" fmla="*/ 276 w 276"/>
                <a:gd name="T7" fmla="*/ 243 h 273"/>
                <a:gd name="T8" fmla="*/ 258 w 276"/>
                <a:gd name="T9" fmla="*/ 174 h 273"/>
                <a:gd name="T10" fmla="*/ 132 w 276"/>
                <a:gd name="T11" fmla="*/ 0 h 273"/>
                <a:gd name="T12" fmla="*/ 0 60000 65536"/>
                <a:gd name="T13" fmla="*/ 0 60000 65536"/>
                <a:gd name="T14" fmla="*/ 0 60000 65536"/>
                <a:gd name="T15" fmla="*/ 0 60000 65536"/>
                <a:gd name="T16" fmla="*/ 0 60000 65536"/>
                <a:gd name="T17" fmla="*/ 0 60000 65536"/>
                <a:gd name="T18" fmla="*/ 0 w 276"/>
                <a:gd name="T19" fmla="*/ 0 h 273"/>
                <a:gd name="T20" fmla="*/ 276 w 276"/>
                <a:gd name="T21" fmla="*/ 273 h 273"/>
              </a:gdLst>
              <a:ahLst/>
              <a:cxnLst>
                <a:cxn ang="T12">
                  <a:pos x="T0" y="T1"/>
                </a:cxn>
                <a:cxn ang="T13">
                  <a:pos x="T2" y="T3"/>
                </a:cxn>
                <a:cxn ang="T14">
                  <a:pos x="T4" y="T5"/>
                </a:cxn>
                <a:cxn ang="T15">
                  <a:pos x="T6" y="T7"/>
                </a:cxn>
                <a:cxn ang="T16">
                  <a:pos x="T8" y="T9"/>
                </a:cxn>
                <a:cxn ang="T17">
                  <a:pos x="T10" y="T11"/>
                </a:cxn>
              </a:cxnLst>
              <a:rect l="T18" t="T19" r="T20" b="T21"/>
              <a:pathLst>
                <a:path w="276" h="273">
                  <a:moveTo>
                    <a:pt x="132" y="0"/>
                  </a:moveTo>
                  <a:lnTo>
                    <a:pt x="0" y="225"/>
                  </a:lnTo>
                  <a:lnTo>
                    <a:pt x="135" y="273"/>
                  </a:lnTo>
                  <a:lnTo>
                    <a:pt x="276" y="243"/>
                  </a:lnTo>
                  <a:lnTo>
                    <a:pt x="258" y="174"/>
                  </a:lnTo>
                  <a:lnTo>
                    <a:pt x="132" y="0"/>
                  </a:lnTo>
                  <a:close/>
                </a:path>
              </a:pathLst>
            </a:custGeom>
            <a:solidFill>
              <a:srgbClr val="FF0000">
                <a:alpha val="81960"/>
              </a:srgbClr>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064" name="Freeform 684"/>
            <p:cNvSpPr>
              <a:spLocks/>
            </p:cNvSpPr>
            <p:nvPr/>
          </p:nvSpPr>
          <p:spPr bwMode="auto">
            <a:xfrm>
              <a:off x="3634" y="1269"/>
              <a:ext cx="483" cy="381"/>
            </a:xfrm>
            <a:custGeom>
              <a:avLst/>
              <a:gdLst>
                <a:gd name="T0" fmla="*/ 111 w 483"/>
                <a:gd name="T1" fmla="*/ 0 h 381"/>
                <a:gd name="T2" fmla="*/ 27 w 483"/>
                <a:gd name="T3" fmla="*/ 207 h 381"/>
                <a:gd name="T4" fmla="*/ 0 w 483"/>
                <a:gd name="T5" fmla="*/ 315 h 381"/>
                <a:gd name="T6" fmla="*/ 84 w 483"/>
                <a:gd name="T7" fmla="*/ 345 h 381"/>
                <a:gd name="T8" fmla="*/ 213 w 483"/>
                <a:gd name="T9" fmla="*/ 381 h 381"/>
                <a:gd name="T10" fmla="*/ 483 w 483"/>
                <a:gd name="T11" fmla="*/ 309 h 381"/>
                <a:gd name="T12" fmla="*/ 393 w 483"/>
                <a:gd name="T13" fmla="*/ 15 h 381"/>
                <a:gd name="T14" fmla="*/ 252 w 483"/>
                <a:gd name="T15" fmla="*/ 48 h 381"/>
                <a:gd name="T16" fmla="*/ 111 w 483"/>
                <a:gd name="T17" fmla="*/ 0 h 38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3"/>
                <a:gd name="T28" fmla="*/ 0 h 381"/>
                <a:gd name="T29" fmla="*/ 483 w 483"/>
                <a:gd name="T30" fmla="*/ 381 h 38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3" h="381">
                  <a:moveTo>
                    <a:pt x="111" y="0"/>
                  </a:moveTo>
                  <a:lnTo>
                    <a:pt x="27" y="207"/>
                  </a:lnTo>
                  <a:lnTo>
                    <a:pt x="0" y="315"/>
                  </a:lnTo>
                  <a:lnTo>
                    <a:pt x="84" y="345"/>
                  </a:lnTo>
                  <a:lnTo>
                    <a:pt x="213" y="381"/>
                  </a:lnTo>
                  <a:lnTo>
                    <a:pt x="483" y="309"/>
                  </a:lnTo>
                  <a:lnTo>
                    <a:pt x="393" y="15"/>
                  </a:lnTo>
                  <a:lnTo>
                    <a:pt x="252" y="48"/>
                  </a:lnTo>
                  <a:lnTo>
                    <a:pt x="111" y="0"/>
                  </a:lnTo>
                  <a:close/>
                </a:path>
              </a:pathLst>
            </a:custGeom>
            <a:solidFill>
              <a:srgbClr val="FF0000">
                <a:alpha val="67058"/>
              </a:srgbClr>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065" name="Freeform 685"/>
            <p:cNvSpPr>
              <a:spLocks/>
            </p:cNvSpPr>
            <p:nvPr/>
          </p:nvSpPr>
          <p:spPr bwMode="auto">
            <a:xfrm>
              <a:off x="3419" y="1571"/>
              <a:ext cx="774" cy="690"/>
            </a:xfrm>
            <a:custGeom>
              <a:avLst/>
              <a:gdLst>
                <a:gd name="T0" fmla="*/ 210 w 774"/>
                <a:gd name="T1" fmla="*/ 15 h 690"/>
                <a:gd name="T2" fmla="*/ 0 w 774"/>
                <a:gd name="T3" fmla="*/ 690 h 690"/>
                <a:gd name="T4" fmla="*/ 204 w 774"/>
                <a:gd name="T5" fmla="*/ 501 h 690"/>
                <a:gd name="T6" fmla="*/ 366 w 774"/>
                <a:gd name="T7" fmla="*/ 507 h 690"/>
                <a:gd name="T8" fmla="*/ 396 w 774"/>
                <a:gd name="T9" fmla="*/ 516 h 690"/>
                <a:gd name="T10" fmla="*/ 504 w 774"/>
                <a:gd name="T11" fmla="*/ 138 h 690"/>
                <a:gd name="T12" fmla="*/ 774 w 774"/>
                <a:gd name="T13" fmla="*/ 63 h 690"/>
                <a:gd name="T14" fmla="*/ 702 w 774"/>
                <a:gd name="T15" fmla="*/ 0 h 690"/>
                <a:gd name="T16" fmla="*/ 441 w 774"/>
                <a:gd name="T17" fmla="*/ 72 h 690"/>
                <a:gd name="T18" fmla="*/ 210 w 774"/>
                <a:gd name="T19" fmla="*/ 15 h 69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74"/>
                <a:gd name="T31" fmla="*/ 0 h 690"/>
                <a:gd name="T32" fmla="*/ 774 w 774"/>
                <a:gd name="T33" fmla="*/ 690 h 69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74" h="690">
                  <a:moveTo>
                    <a:pt x="210" y="15"/>
                  </a:moveTo>
                  <a:lnTo>
                    <a:pt x="0" y="690"/>
                  </a:lnTo>
                  <a:lnTo>
                    <a:pt x="204" y="501"/>
                  </a:lnTo>
                  <a:lnTo>
                    <a:pt x="366" y="507"/>
                  </a:lnTo>
                  <a:lnTo>
                    <a:pt x="396" y="516"/>
                  </a:lnTo>
                  <a:lnTo>
                    <a:pt x="504" y="138"/>
                  </a:lnTo>
                  <a:lnTo>
                    <a:pt x="774" y="63"/>
                  </a:lnTo>
                  <a:lnTo>
                    <a:pt x="702" y="0"/>
                  </a:lnTo>
                  <a:lnTo>
                    <a:pt x="441" y="72"/>
                  </a:lnTo>
                  <a:lnTo>
                    <a:pt x="210" y="15"/>
                  </a:lnTo>
                  <a:close/>
                </a:path>
              </a:pathLst>
            </a:custGeom>
            <a:solidFill>
              <a:srgbClr val="FF0000">
                <a:alpha val="47058"/>
              </a:srgbClr>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066" name="Freeform 686"/>
            <p:cNvSpPr>
              <a:spLocks/>
            </p:cNvSpPr>
            <p:nvPr/>
          </p:nvSpPr>
          <p:spPr bwMode="auto">
            <a:xfrm>
              <a:off x="3259" y="1612"/>
              <a:ext cx="1017" cy="966"/>
            </a:xfrm>
            <a:custGeom>
              <a:avLst/>
              <a:gdLst>
                <a:gd name="T0" fmla="*/ 153 w 1017"/>
                <a:gd name="T1" fmla="*/ 648 h 966"/>
                <a:gd name="T2" fmla="*/ 0 w 1017"/>
                <a:gd name="T3" fmla="*/ 966 h 966"/>
                <a:gd name="T4" fmla="*/ 198 w 1017"/>
                <a:gd name="T5" fmla="*/ 693 h 966"/>
                <a:gd name="T6" fmla="*/ 342 w 1017"/>
                <a:gd name="T7" fmla="*/ 561 h 966"/>
                <a:gd name="T8" fmla="*/ 465 w 1017"/>
                <a:gd name="T9" fmla="*/ 537 h 966"/>
                <a:gd name="T10" fmla="*/ 615 w 1017"/>
                <a:gd name="T11" fmla="*/ 588 h 966"/>
                <a:gd name="T12" fmla="*/ 738 w 1017"/>
                <a:gd name="T13" fmla="*/ 141 h 966"/>
                <a:gd name="T14" fmla="*/ 1017 w 1017"/>
                <a:gd name="T15" fmla="*/ 54 h 966"/>
                <a:gd name="T16" fmla="*/ 924 w 1017"/>
                <a:gd name="T17" fmla="*/ 0 h 966"/>
                <a:gd name="T18" fmla="*/ 657 w 1017"/>
                <a:gd name="T19" fmla="*/ 90 h 966"/>
                <a:gd name="T20" fmla="*/ 558 w 1017"/>
                <a:gd name="T21" fmla="*/ 471 h 966"/>
                <a:gd name="T22" fmla="*/ 369 w 1017"/>
                <a:gd name="T23" fmla="*/ 456 h 966"/>
                <a:gd name="T24" fmla="*/ 153 w 1017"/>
                <a:gd name="T25" fmla="*/ 648 h 96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17"/>
                <a:gd name="T40" fmla="*/ 0 h 966"/>
                <a:gd name="T41" fmla="*/ 1017 w 1017"/>
                <a:gd name="T42" fmla="*/ 966 h 96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17" h="966">
                  <a:moveTo>
                    <a:pt x="153" y="648"/>
                  </a:moveTo>
                  <a:lnTo>
                    <a:pt x="0" y="966"/>
                  </a:lnTo>
                  <a:lnTo>
                    <a:pt x="198" y="693"/>
                  </a:lnTo>
                  <a:lnTo>
                    <a:pt x="342" y="561"/>
                  </a:lnTo>
                  <a:lnTo>
                    <a:pt x="465" y="537"/>
                  </a:lnTo>
                  <a:lnTo>
                    <a:pt x="615" y="588"/>
                  </a:lnTo>
                  <a:lnTo>
                    <a:pt x="738" y="141"/>
                  </a:lnTo>
                  <a:lnTo>
                    <a:pt x="1017" y="54"/>
                  </a:lnTo>
                  <a:lnTo>
                    <a:pt x="924" y="0"/>
                  </a:lnTo>
                  <a:lnTo>
                    <a:pt x="657" y="90"/>
                  </a:lnTo>
                  <a:lnTo>
                    <a:pt x="558" y="471"/>
                  </a:lnTo>
                  <a:lnTo>
                    <a:pt x="369" y="456"/>
                  </a:lnTo>
                  <a:lnTo>
                    <a:pt x="153" y="648"/>
                  </a:lnTo>
                  <a:close/>
                </a:path>
              </a:pathLst>
            </a:custGeom>
            <a:solidFill>
              <a:srgbClr val="FF0000">
                <a:alpha val="38039"/>
              </a:srgbClr>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grpSp>
      <p:sp>
        <p:nvSpPr>
          <p:cNvPr id="362159" name="Text Box 687"/>
          <p:cNvSpPr txBox="1">
            <a:spLocks noChangeArrowheads="1"/>
          </p:cNvSpPr>
          <p:nvPr/>
        </p:nvSpPr>
        <p:spPr bwMode="auto">
          <a:xfrm>
            <a:off x="2083594" y="5292973"/>
            <a:ext cx="7993062" cy="892542"/>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lIns="91429" tIns="45715" rIns="91429" bIns="45715">
            <a:spAutoFit/>
          </a:bodyPr>
          <a:lstStyle/>
          <a:p>
            <a:pPr algn="ctr">
              <a:defRPr/>
            </a:pPr>
            <a:r>
              <a:rPr lang="en-GB" sz="1600" b="1">
                <a:solidFill>
                  <a:schemeClr val="dk1"/>
                </a:solidFill>
                <a:latin typeface="+mn-lt"/>
                <a:ea typeface="+mn-ea"/>
              </a:rPr>
              <a:t>This design is sensitive to variation and its performance will frequently fall short of the customers expectation</a:t>
            </a:r>
            <a:endParaRPr lang="en-GB" sz="1200" b="1">
              <a:solidFill>
                <a:schemeClr val="dk1"/>
              </a:solidFill>
              <a:latin typeface="+mn-lt"/>
              <a:ea typeface="+mn-ea"/>
            </a:endParaRPr>
          </a:p>
          <a:p>
            <a:pPr algn="ctr">
              <a:defRPr/>
            </a:pPr>
            <a:r>
              <a:rPr lang="en-GB" sz="2000" b="1">
                <a:solidFill>
                  <a:schemeClr val="dk1"/>
                </a:solidFill>
                <a:latin typeface="+mn-lt"/>
                <a:ea typeface="+mn-ea"/>
              </a:rPr>
              <a:t>What can be done to reduce the variation in performance?</a:t>
            </a:r>
            <a:endParaRPr lang="en-US" sz="2000" b="1">
              <a:solidFill>
                <a:schemeClr val="dk1"/>
              </a:solidFill>
              <a:latin typeface="+mn-lt"/>
              <a:ea typeface="+mn-ea"/>
            </a:endParaRPr>
          </a:p>
        </p:txBody>
      </p:sp>
      <p:sp>
        <p:nvSpPr>
          <p:cNvPr id="687" name="AutoShape 649"/>
          <p:cNvSpPr>
            <a:spLocks noChangeArrowheads="1"/>
          </p:cNvSpPr>
          <p:nvPr/>
        </p:nvSpPr>
        <p:spPr bwMode="gray">
          <a:xfrm>
            <a:off x="6890565" y="1619744"/>
            <a:ext cx="4235548" cy="1183721"/>
          </a:xfrm>
          <a:prstGeom prst="wedgeRoundRectCallout">
            <a:avLst>
              <a:gd name="adj1" fmla="val -27640"/>
              <a:gd name="adj2" fmla="val 159793"/>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91429" tIns="45715" rIns="91429" bIns="45715"/>
          <a:lstStyle/>
          <a:p>
            <a:pPr algn="ctr">
              <a:defRPr/>
            </a:pPr>
            <a:r>
              <a:rPr lang="en-GB" sz="1600">
                <a:solidFill>
                  <a:schemeClr val="tx1"/>
                </a:solidFill>
              </a:rPr>
              <a:t>In practice, the design target value will not be met for many reasons it will be subject to variation – we call this variation NOISE</a:t>
            </a:r>
          </a:p>
        </p:txBody>
      </p:sp>
    </p:spTree>
    <p:extLst>
      <p:ext uri="{BB962C8B-B14F-4D97-AF65-F5344CB8AC3E}">
        <p14:creationId xmlns:p14="http://schemas.microsoft.com/office/powerpoint/2010/main" val="405871041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21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2159"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Line 2"/>
          <p:cNvSpPr>
            <a:spLocks noChangeShapeType="1"/>
          </p:cNvSpPr>
          <p:nvPr/>
        </p:nvSpPr>
        <p:spPr bwMode="auto">
          <a:xfrm>
            <a:off x="5429030" y="3361194"/>
            <a:ext cx="2931"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06" name="Line 3"/>
          <p:cNvSpPr>
            <a:spLocks noChangeShapeType="1"/>
          </p:cNvSpPr>
          <p:nvPr/>
        </p:nvSpPr>
        <p:spPr bwMode="auto">
          <a:xfrm>
            <a:off x="5429030" y="3361194"/>
            <a:ext cx="2931"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07" name="Line 4"/>
          <p:cNvSpPr>
            <a:spLocks noChangeShapeType="1"/>
          </p:cNvSpPr>
          <p:nvPr/>
        </p:nvSpPr>
        <p:spPr bwMode="auto">
          <a:xfrm flipH="1" flipV="1">
            <a:off x="5429027" y="3588207"/>
            <a:ext cx="414704"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08" name="Line 5"/>
          <p:cNvSpPr>
            <a:spLocks noChangeShapeType="1"/>
          </p:cNvSpPr>
          <p:nvPr/>
        </p:nvSpPr>
        <p:spPr bwMode="auto">
          <a:xfrm flipH="1" flipV="1">
            <a:off x="5429027" y="3588207"/>
            <a:ext cx="414704"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09" name="Line 6"/>
          <p:cNvSpPr>
            <a:spLocks noChangeShapeType="1"/>
          </p:cNvSpPr>
          <p:nvPr/>
        </p:nvSpPr>
        <p:spPr bwMode="auto">
          <a:xfrm flipV="1">
            <a:off x="4882439" y="3588207"/>
            <a:ext cx="546588" cy="314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10" name="Line 7"/>
          <p:cNvSpPr>
            <a:spLocks noChangeShapeType="1"/>
          </p:cNvSpPr>
          <p:nvPr/>
        </p:nvSpPr>
        <p:spPr bwMode="auto">
          <a:xfrm flipV="1">
            <a:off x="4882439" y="3588207"/>
            <a:ext cx="546588" cy="314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11" name="Freeform 8"/>
          <p:cNvSpPr>
            <a:spLocks/>
          </p:cNvSpPr>
          <p:nvPr/>
        </p:nvSpPr>
        <p:spPr bwMode="auto">
          <a:xfrm>
            <a:off x="5462733" y="3481837"/>
            <a:ext cx="213946"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12" name="Freeform 9"/>
          <p:cNvSpPr>
            <a:spLocks/>
          </p:cNvSpPr>
          <p:nvPr/>
        </p:nvSpPr>
        <p:spPr bwMode="auto">
          <a:xfrm>
            <a:off x="5563846" y="3481837"/>
            <a:ext cx="227135"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13" name="Line 10"/>
          <p:cNvSpPr>
            <a:spLocks noChangeShapeType="1"/>
          </p:cNvSpPr>
          <p:nvPr/>
        </p:nvSpPr>
        <p:spPr bwMode="auto">
          <a:xfrm>
            <a:off x="5563846" y="3481844"/>
            <a:ext cx="227135" cy="22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14" name="Line 11"/>
          <p:cNvSpPr>
            <a:spLocks noChangeShapeType="1"/>
          </p:cNvSpPr>
          <p:nvPr/>
        </p:nvSpPr>
        <p:spPr bwMode="auto">
          <a:xfrm flipV="1">
            <a:off x="5462735" y="3481837"/>
            <a:ext cx="101111" cy="587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15" name="Freeform 12"/>
          <p:cNvSpPr>
            <a:spLocks/>
          </p:cNvSpPr>
          <p:nvPr/>
        </p:nvSpPr>
        <p:spPr bwMode="auto">
          <a:xfrm>
            <a:off x="5676677" y="3504062"/>
            <a:ext cx="21687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16" name="Freeform 13"/>
          <p:cNvSpPr>
            <a:spLocks/>
          </p:cNvSpPr>
          <p:nvPr/>
        </p:nvSpPr>
        <p:spPr bwMode="auto">
          <a:xfrm>
            <a:off x="5790977" y="3504062"/>
            <a:ext cx="21687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17" name="Line 14"/>
          <p:cNvSpPr>
            <a:spLocks noChangeShapeType="1"/>
          </p:cNvSpPr>
          <p:nvPr/>
        </p:nvSpPr>
        <p:spPr bwMode="auto">
          <a:xfrm flipH="1" flipV="1">
            <a:off x="5790981" y="3504069"/>
            <a:ext cx="206619"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18" name="Line 15"/>
          <p:cNvSpPr>
            <a:spLocks noChangeShapeType="1"/>
          </p:cNvSpPr>
          <p:nvPr/>
        </p:nvSpPr>
        <p:spPr bwMode="auto">
          <a:xfrm flipV="1">
            <a:off x="5689864" y="3504069"/>
            <a:ext cx="1011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19" name="Freeform 16"/>
          <p:cNvSpPr>
            <a:spLocks/>
          </p:cNvSpPr>
          <p:nvPr/>
        </p:nvSpPr>
        <p:spPr bwMode="auto">
          <a:xfrm>
            <a:off x="5348432" y="3540582"/>
            <a:ext cx="215411"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20" name="Freeform 17"/>
          <p:cNvSpPr>
            <a:spLocks/>
          </p:cNvSpPr>
          <p:nvPr/>
        </p:nvSpPr>
        <p:spPr bwMode="auto">
          <a:xfrm>
            <a:off x="5462733" y="3540582"/>
            <a:ext cx="213946"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21" name="Line 18"/>
          <p:cNvSpPr>
            <a:spLocks noChangeShapeType="1"/>
          </p:cNvSpPr>
          <p:nvPr/>
        </p:nvSpPr>
        <p:spPr bwMode="auto">
          <a:xfrm flipH="1">
            <a:off x="5997599" y="3540582"/>
            <a:ext cx="1025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22" name="Freeform 19"/>
          <p:cNvSpPr>
            <a:spLocks/>
          </p:cNvSpPr>
          <p:nvPr/>
        </p:nvSpPr>
        <p:spPr bwMode="auto">
          <a:xfrm>
            <a:off x="6007854" y="2964319"/>
            <a:ext cx="216877"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23" name="Line 20"/>
          <p:cNvSpPr>
            <a:spLocks noChangeShapeType="1"/>
          </p:cNvSpPr>
          <p:nvPr/>
        </p:nvSpPr>
        <p:spPr bwMode="auto">
          <a:xfrm flipH="1" flipV="1">
            <a:off x="5462731" y="3540575"/>
            <a:ext cx="203688"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24" name="Line 21"/>
          <p:cNvSpPr>
            <a:spLocks noChangeShapeType="1"/>
          </p:cNvSpPr>
          <p:nvPr/>
        </p:nvSpPr>
        <p:spPr bwMode="auto">
          <a:xfrm flipV="1">
            <a:off x="6007854" y="3313569"/>
            <a:ext cx="216877"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25" name="Line 22"/>
          <p:cNvSpPr>
            <a:spLocks noChangeShapeType="1"/>
          </p:cNvSpPr>
          <p:nvPr/>
        </p:nvSpPr>
        <p:spPr bwMode="auto">
          <a:xfrm flipV="1">
            <a:off x="5348433" y="3540582"/>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26" name="Line 23"/>
          <p:cNvSpPr>
            <a:spLocks noChangeShapeType="1"/>
          </p:cNvSpPr>
          <p:nvPr/>
        </p:nvSpPr>
        <p:spPr bwMode="auto">
          <a:xfrm flipV="1">
            <a:off x="5893556" y="3540582"/>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27" name="Freeform 24"/>
          <p:cNvSpPr>
            <a:spLocks/>
          </p:cNvSpPr>
          <p:nvPr/>
        </p:nvSpPr>
        <p:spPr bwMode="auto">
          <a:xfrm>
            <a:off x="5563846" y="2940500"/>
            <a:ext cx="227135"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28" name="Line 25"/>
          <p:cNvSpPr>
            <a:spLocks noChangeShapeType="1"/>
          </p:cNvSpPr>
          <p:nvPr/>
        </p:nvSpPr>
        <p:spPr bwMode="auto">
          <a:xfrm flipH="1">
            <a:off x="5666421" y="3564394"/>
            <a:ext cx="1025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29" name="Freeform 26"/>
          <p:cNvSpPr>
            <a:spLocks/>
          </p:cNvSpPr>
          <p:nvPr/>
        </p:nvSpPr>
        <p:spPr bwMode="auto">
          <a:xfrm>
            <a:off x="5676677" y="2940500"/>
            <a:ext cx="21687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30" name="Line 27"/>
          <p:cNvSpPr>
            <a:spLocks noChangeShapeType="1"/>
          </p:cNvSpPr>
          <p:nvPr/>
        </p:nvSpPr>
        <p:spPr bwMode="auto">
          <a:xfrm>
            <a:off x="5676679" y="3564394"/>
            <a:ext cx="1318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31" name="Line 28"/>
          <p:cNvSpPr>
            <a:spLocks noChangeShapeType="1"/>
          </p:cNvSpPr>
          <p:nvPr/>
        </p:nvSpPr>
        <p:spPr bwMode="auto">
          <a:xfrm flipH="1" flipV="1">
            <a:off x="5676677" y="3564394"/>
            <a:ext cx="216877"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32" name="Line 29"/>
          <p:cNvSpPr>
            <a:spLocks noChangeShapeType="1"/>
          </p:cNvSpPr>
          <p:nvPr/>
        </p:nvSpPr>
        <p:spPr bwMode="auto">
          <a:xfrm flipV="1">
            <a:off x="5563843" y="3564394"/>
            <a:ext cx="112835"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33" name="Freeform 30"/>
          <p:cNvSpPr>
            <a:spLocks/>
          </p:cNvSpPr>
          <p:nvPr/>
        </p:nvSpPr>
        <p:spPr bwMode="auto">
          <a:xfrm>
            <a:off x="6110432" y="2964312"/>
            <a:ext cx="216877"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34" name="Freeform 31"/>
          <p:cNvSpPr>
            <a:spLocks/>
          </p:cNvSpPr>
          <p:nvPr/>
        </p:nvSpPr>
        <p:spPr bwMode="auto">
          <a:xfrm>
            <a:off x="6224732" y="3013525"/>
            <a:ext cx="216877"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35" name="Line 32"/>
          <p:cNvSpPr>
            <a:spLocks noChangeShapeType="1"/>
          </p:cNvSpPr>
          <p:nvPr/>
        </p:nvSpPr>
        <p:spPr bwMode="auto">
          <a:xfrm>
            <a:off x="6224732" y="3313569"/>
            <a:ext cx="216877"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36" name="Freeform 33"/>
          <p:cNvSpPr>
            <a:spLocks/>
          </p:cNvSpPr>
          <p:nvPr/>
        </p:nvSpPr>
        <p:spPr bwMode="auto">
          <a:xfrm>
            <a:off x="5242926" y="3600907"/>
            <a:ext cx="21980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37" name="Freeform 34"/>
          <p:cNvSpPr>
            <a:spLocks/>
          </p:cNvSpPr>
          <p:nvPr/>
        </p:nvSpPr>
        <p:spPr bwMode="auto">
          <a:xfrm>
            <a:off x="5348432" y="3600907"/>
            <a:ext cx="215411"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38" name="Freeform 35"/>
          <p:cNvSpPr>
            <a:spLocks/>
          </p:cNvSpPr>
          <p:nvPr/>
        </p:nvSpPr>
        <p:spPr bwMode="auto">
          <a:xfrm>
            <a:off x="5790977" y="2556332"/>
            <a:ext cx="21687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39" name="Line 36"/>
          <p:cNvSpPr>
            <a:spLocks noChangeShapeType="1"/>
          </p:cNvSpPr>
          <p:nvPr/>
        </p:nvSpPr>
        <p:spPr bwMode="auto">
          <a:xfrm flipH="1" flipV="1">
            <a:off x="5348432" y="3600900"/>
            <a:ext cx="215411"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40" name="Line 37"/>
          <p:cNvSpPr>
            <a:spLocks noChangeShapeType="1"/>
          </p:cNvSpPr>
          <p:nvPr/>
        </p:nvSpPr>
        <p:spPr bwMode="auto">
          <a:xfrm flipV="1">
            <a:off x="5242922" y="3600907"/>
            <a:ext cx="10550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41" name="Line 38"/>
          <p:cNvSpPr>
            <a:spLocks noChangeShapeType="1"/>
          </p:cNvSpPr>
          <p:nvPr/>
        </p:nvSpPr>
        <p:spPr bwMode="auto">
          <a:xfrm>
            <a:off x="5790981" y="2940500"/>
            <a:ext cx="102577" cy="660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42" name="Freeform 39"/>
          <p:cNvSpPr>
            <a:spLocks/>
          </p:cNvSpPr>
          <p:nvPr/>
        </p:nvSpPr>
        <p:spPr bwMode="auto">
          <a:xfrm>
            <a:off x="6327307" y="3013525"/>
            <a:ext cx="227134"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43" name="Freeform 40"/>
          <p:cNvSpPr>
            <a:spLocks/>
          </p:cNvSpPr>
          <p:nvPr/>
        </p:nvSpPr>
        <p:spPr bwMode="auto">
          <a:xfrm>
            <a:off x="6441608" y="3083375"/>
            <a:ext cx="218342"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44" name="Line 41"/>
          <p:cNvSpPr>
            <a:spLocks noChangeShapeType="1"/>
          </p:cNvSpPr>
          <p:nvPr/>
        </p:nvSpPr>
        <p:spPr bwMode="auto">
          <a:xfrm>
            <a:off x="6441608" y="3324675"/>
            <a:ext cx="218342"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45" name="Line 42"/>
          <p:cNvSpPr>
            <a:spLocks noChangeShapeType="1"/>
          </p:cNvSpPr>
          <p:nvPr/>
        </p:nvSpPr>
        <p:spPr bwMode="auto">
          <a:xfrm>
            <a:off x="6327309" y="3013525"/>
            <a:ext cx="114300"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46" name="Freeform 43"/>
          <p:cNvSpPr>
            <a:spLocks/>
          </p:cNvSpPr>
          <p:nvPr/>
        </p:nvSpPr>
        <p:spPr bwMode="auto">
          <a:xfrm>
            <a:off x="5462733" y="2569025"/>
            <a:ext cx="213946"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47" name="Line 44"/>
          <p:cNvSpPr>
            <a:spLocks noChangeShapeType="1"/>
          </p:cNvSpPr>
          <p:nvPr/>
        </p:nvSpPr>
        <p:spPr bwMode="auto">
          <a:xfrm>
            <a:off x="5563841" y="3637419"/>
            <a:ext cx="1466"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48" name="Freeform 45"/>
          <p:cNvSpPr>
            <a:spLocks/>
          </p:cNvSpPr>
          <p:nvPr/>
        </p:nvSpPr>
        <p:spPr bwMode="auto">
          <a:xfrm>
            <a:off x="5563846" y="2569032"/>
            <a:ext cx="227135"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49" name="Line 46"/>
          <p:cNvSpPr>
            <a:spLocks noChangeShapeType="1"/>
          </p:cNvSpPr>
          <p:nvPr/>
        </p:nvSpPr>
        <p:spPr bwMode="auto">
          <a:xfrm flipV="1">
            <a:off x="5462735" y="3637419"/>
            <a:ext cx="101111"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50" name="Line 47"/>
          <p:cNvSpPr>
            <a:spLocks noChangeShapeType="1"/>
          </p:cNvSpPr>
          <p:nvPr/>
        </p:nvSpPr>
        <p:spPr bwMode="auto">
          <a:xfrm flipH="1">
            <a:off x="5563846" y="2940500"/>
            <a:ext cx="227135" cy="6969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51" name="Freeform 48"/>
          <p:cNvSpPr>
            <a:spLocks/>
          </p:cNvSpPr>
          <p:nvPr/>
        </p:nvSpPr>
        <p:spPr bwMode="auto">
          <a:xfrm>
            <a:off x="6554442" y="3083375"/>
            <a:ext cx="216877"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52" name="Freeform 49"/>
          <p:cNvSpPr>
            <a:spLocks/>
          </p:cNvSpPr>
          <p:nvPr/>
        </p:nvSpPr>
        <p:spPr bwMode="auto">
          <a:xfrm>
            <a:off x="6659949" y="3083375"/>
            <a:ext cx="215412"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53" name="Line 50"/>
          <p:cNvSpPr>
            <a:spLocks noChangeShapeType="1"/>
          </p:cNvSpPr>
          <p:nvPr/>
        </p:nvSpPr>
        <p:spPr bwMode="auto">
          <a:xfrm flipV="1">
            <a:off x="6659949" y="3277057"/>
            <a:ext cx="2154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54" name="Line 51"/>
          <p:cNvSpPr>
            <a:spLocks noChangeShapeType="1"/>
          </p:cNvSpPr>
          <p:nvPr/>
        </p:nvSpPr>
        <p:spPr bwMode="auto">
          <a:xfrm>
            <a:off x="6554441" y="3083375"/>
            <a:ext cx="105508" cy="2540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55" name="Freeform 52"/>
          <p:cNvSpPr>
            <a:spLocks/>
          </p:cNvSpPr>
          <p:nvPr/>
        </p:nvSpPr>
        <p:spPr bwMode="auto">
          <a:xfrm>
            <a:off x="5130088" y="3661232"/>
            <a:ext cx="218343"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56" name="Freeform 53"/>
          <p:cNvSpPr>
            <a:spLocks/>
          </p:cNvSpPr>
          <p:nvPr/>
        </p:nvSpPr>
        <p:spPr bwMode="auto">
          <a:xfrm>
            <a:off x="5242926" y="3661232"/>
            <a:ext cx="219808"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57" name="Line 54"/>
          <p:cNvSpPr>
            <a:spLocks noChangeShapeType="1"/>
          </p:cNvSpPr>
          <p:nvPr/>
        </p:nvSpPr>
        <p:spPr bwMode="auto">
          <a:xfrm flipH="1" flipV="1">
            <a:off x="5242927" y="3661225"/>
            <a:ext cx="206619"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58" name="Line 55"/>
          <p:cNvSpPr>
            <a:spLocks noChangeShapeType="1"/>
          </p:cNvSpPr>
          <p:nvPr/>
        </p:nvSpPr>
        <p:spPr bwMode="auto">
          <a:xfrm flipV="1">
            <a:off x="5141812" y="3661232"/>
            <a:ext cx="1011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59" name="Freeform 56"/>
          <p:cNvSpPr>
            <a:spLocks/>
          </p:cNvSpPr>
          <p:nvPr/>
        </p:nvSpPr>
        <p:spPr bwMode="auto">
          <a:xfrm>
            <a:off x="6007854" y="2532512"/>
            <a:ext cx="216877"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60" name="Freeform 57"/>
          <p:cNvSpPr>
            <a:spLocks/>
          </p:cNvSpPr>
          <p:nvPr/>
        </p:nvSpPr>
        <p:spPr bwMode="auto">
          <a:xfrm>
            <a:off x="6110432" y="2532519"/>
            <a:ext cx="216877"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61" name="Line 58"/>
          <p:cNvSpPr>
            <a:spLocks noChangeShapeType="1"/>
          </p:cNvSpPr>
          <p:nvPr/>
        </p:nvSpPr>
        <p:spPr bwMode="auto">
          <a:xfrm flipH="1" flipV="1">
            <a:off x="6110432" y="2964319"/>
            <a:ext cx="216877" cy="492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62" name="Freeform 59"/>
          <p:cNvSpPr>
            <a:spLocks/>
          </p:cNvSpPr>
          <p:nvPr/>
        </p:nvSpPr>
        <p:spPr bwMode="auto">
          <a:xfrm>
            <a:off x="6771319" y="3083382"/>
            <a:ext cx="216877"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63" name="Freeform 60"/>
          <p:cNvSpPr>
            <a:spLocks/>
          </p:cNvSpPr>
          <p:nvPr/>
        </p:nvSpPr>
        <p:spPr bwMode="auto">
          <a:xfrm>
            <a:off x="6875361" y="3143700"/>
            <a:ext cx="227134"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64" name="Line 61"/>
          <p:cNvSpPr>
            <a:spLocks noChangeShapeType="1"/>
          </p:cNvSpPr>
          <p:nvPr/>
        </p:nvSpPr>
        <p:spPr bwMode="auto">
          <a:xfrm flipV="1">
            <a:off x="6875361" y="3264350"/>
            <a:ext cx="227134"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65" name="Line 62"/>
          <p:cNvSpPr>
            <a:spLocks noChangeShapeType="1"/>
          </p:cNvSpPr>
          <p:nvPr/>
        </p:nvSpPr>
        <p:spPr bwMode="auto">
          <a:xfrm>
            <a:off x="6771323" y="3083382"/>
            <a:ext cx="104043" cy="1936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66" name="Freeform 63"/>
          <p:cNvSpPr>
            <a:spLocks/>
          </p:cNvSpPr>
          <p:nvPr/>
        </p:nvSpPr>
        <p:spPr bwMode="auto">
          <a:xfrm>
            <a:off x="5348432" y="2208662"/>
            <a:ext cx="215411"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67" name="Line 64"/>
          <p:cNvSpPr>
            <a:spLocks noChangeShapeType="1"/>
          </p:cNvSpPr>
          <p:nvPr/>
        </p:nvSpPr>
        <p:spPr bwMode="auto">
          <a:xfrm flipH="1">
            <a:off x="5449543" y="3697744"/>
            <a:ext cx="13189"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68" name="Freeform 65"/>
          <p:cNvSpPr>
            <a:spLocks/>
          </p:cNvSpPr>
          <p:nvPr/>
        </p:nvSpPr>
        <p:spPr bwMode="auto">
          <a:xfrm>
            <a:off x="5462733" y="2208669"/>
            <a:ext cx="213946"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69" name="Line 66"/>
          <p:cNvSpPr>
            <a:spLocks noChangeShapeType="1"/>
          </p:cNvSpPr>
          <p:nvPr/>
        </p:nvSpPr>
        <p:spPr bwMode="auto">
          <a:xfrm flipV="1">
            <a:off x="5348433" y="3697744"/>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70" name="Freeform 67"/>
          <p:cNvSpPr>
            <a:spLocks/>
          </p:cNvSpPr>
          <p:nvPr/>
        </p:nvSpPr>
        <p:spPr bwMode="auto">
          <a:xfrm>
            <a:off x="6224732" y="2532519"/>
            <a:ext cx="216877"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71" name="Freeform 68"/>
          <p:cNvSpPr>
            <a:spLocks/>
          </p:cNvSpPr>
          <p:nvPr/>
        </p:nvSpPr>
        <p:spPr bwMode="auto">
          <a:xfrm>
            <a:off x="6327307" y="2723019"/>
            <a:ext cx="227134"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72" name="Line 69"/>
          <p:cNvSpPr>
            <a:spLocks noChangeShapeType="1"/>
          </p:cNvSpPr>
          <p:nvPr/>
        </p:nvSpPr>
        <p:spPr bwMode="auto">
          <a:xfrm flipH="1" flipV="1">
            <a:off x="6327307" y="3013525"/>
            <a:ext cx="227134"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73" name="Freeform 70"/>
          <p:cNvSpPr>
            <a:spLocks/>
          </p:cNvSpPr>
          <p:nvPr/>
        </p:nvSpPr>
        <p:spPr bwMode="auto">
          <a:xfrm>
            <a:off x="6988197" y="3143700"/>
            <a:ext cx="21687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74" name="Freeform 71"/>
          <p:cNvSpPr>
            <a:spLocks/>
          </p:cNvSpPr>
          <p:nvPr/>
        </p:nvSpPr>
        <p:spPr bwMode="auto">
          <a:xfrm>
            <a:off x="7102497" y="3264357"/>
            <a:ext cx="21687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75" name="Freeform 72"/>
          <p:cNvSpPr>
            <a:spLocks/>
          </p:cNvSpPr>
          <p:nvPr/>
        </p:nvSpPr>
        <p:spPr bwMode="auto">
          <a:xfrm>
            <a:off x="5015792" y="2711900"/>
            <a:ext cx="227135"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76" name="Freeform 73"/>
          <p:cNvSpPr>
            <a:spLocks/>
          </p:cNvSpPr>
          <p:nvPr/>
        </p:nvSpPr>
        <p:spPr bwMode="auto">
          <a:xfrm>
            <a:off x="5130088" y="2711900"/>
            <a:ext cx="218343"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77" name="Line 74"/>
          <p:cNvSpPr>
            <a:spLocks noChangeShapeType="1"/>
          </p:cNvSpPr>
          <p:nvPr/>
        </p:nvSpPr>
        <p:spPr bwMode="auto">
          <a:xfrm>
            <a:off x="5130089" y="3721557"/>
            <a:ext cx="1172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78" name="Line 75"/>
          <p:cNvSpPr>
            <a:spLocks noChangeShapeType="1"/>
          </p:cNvSpPr>
          <p:nvPr/>
        </p:nvSpPr>
        <p:spPr bwMode="auto">
          <a:xfrm flipH="1" flipV="1">
            <a:off x="7102495" y="3264357"/>
            <a:ext cx="205154" cy="841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79" name="Line 76"/>
          <p:cNvSpPr>
            <a:spLocks noChangeShapeType="1"/>
          </p:cNvSpPr>
          <p:nvPr/>
        </p:nvSpPr>
        <p:spPr bwMode="auto">
          <a:xfrm>
            <a:off x="6988197" y="3143700"/>
            <a:ext cx="114300"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80" name="Line 77"/>
          <p:cNvSpPr>
            <a:spLocks noChangeShapeType="1"/>
          </p:cNvSpPr>
          <p:nvPr/>
        </p:nvSpPr>
        <p:spPr bwMode="auto">
          <a:xfrm flipH="1" flipV="1">
            <a:off x="5130088" y="3721550"/>
            <a:ext cx="218343"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81" name="Line 78"/>
          <p:cNvSpPr>
            <a:spLocks noChangeShapeType="1"/>
          </p:cNvSpPr>
          <p:nvPr/>
        </p:nvSpPr>
        <p:spPr bwMode="auto">
          <a:xfrm flipV="1">
            <a:off x="5015790" y="3721550"/>
            <a:ext cx="114300"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82" name="Freeform 79"/>
          <p:cNvSpPr>
            <a:spLocks/>
          </p:cNvSpPr>
          <p:nvPr/>
        </p:nvSpPr>
        <p:spPr bwMode="auto">
          <a:xfrm>
            <a:off x="6441608" y="2723019"/>
            <a:ext cx="218342"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83" name="Freeform 80"/>
          <p:cNvSpPr>
            <a:spLocks/>
          </p:cNvSpPr>
          <p:nvPr/>
        </p:nvSpPr>
        <p:spPr bwMode="auto">
          <a:xfrm>
            <a:off x="6554442" y="2843669"/>
            <a:ext cx="216877"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84" name="Line 81"/>
          <p:cNvSpPr>
            <a:spLocks noChangeShapeType="1"/>
          </p:cNvSpPr>
          <p:nvPr/>
        </p:nvSpPr>
        <p:spPr bwMode="auto">
          <a:xfrm flipH="1">
            <a:off x="6554442" y="3083382"/>
            <a:ext cx="216877"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85" name="Line 82"/>
          <p:cNvSpPr>
            <a:spLocks noChangeShapeType="1"/>
          </p:cNvSpPr>
          <p:nvPr/>
        </p:nvSpPr>
        <p:spPr bwMode="auto">
          <a:xfrm>
            <a:off x="6441610" y="2723019"/>
            <a:ext cx="112834" cy="360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86" name="Freeform 83"/>
          <p:cNvSpPr>
            <a:spLocks/>
          </p:cNvSpPr>
          <p:nvPr/>
        </p:nvSpPr>
        <p:spPr bwMode="auto">
          <a:xfrm>
            <a:off x="7319374" y="3348487"/>
            <a:ext cx="213946"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87" name="Freeform 84"/>
          <p:cNvSpPr>
            <a:spLocks/>
          </p:cNvSpPr>
          <p:nvPr/>
        </p:nvSpPr>
        <p:spPr bwMode="auto">
          <a:xfrm>
            <a:off x="7205076" y="3300869"/>
            <a:ext cx="216877"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88" name="Line 85"/>
          <p:cNvSpPr>
            <a:spLocks noChangeShapeType="1"/>
          </p:cNvSpPr>
          <p:nvPr/>
        </p:nvSpPr>
        <p:spPr bwMode="auto">
          <a:xfrm flipH="1">
            <a:off x="7307653" y="3348487"/>
            <a:ext cx="11723"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89" name="Line 86"/>
          <p:cNvSpPr>
            <a:spLocks noChangeShapeType="1"/>
          </p:cNvSpPr>
          <p:nvPr/>
        </p:nvSpPr>
        <p:spPr bwMode="auto">
          <a:xfrm>
            <a:off x="7319374" y="3348494"/>
            <a:ext cx="213946" cy="4095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90" name="Line 87"/>
          <p:cNvSpPr>
            <a:spLocks noChangeShapeType="1"/>
          </p:cNvSpPr>
          <p:nvPr/>
        </p:nvSpPr>
        <p:spPr bwMode="auto">
          <a:xfrm>
            <a:off x="7205073" y="3300869"/>
            <a:ext cx="1143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91" name="Freeform 88"/>
          <p:cNvSpPr>
            <a:spLocks/>
          </p:cNvSpPr>
          <p:nvPr/>
        </p:nvSpPr>
        <p:spPr bwMode="auto">
          <a:xfrm>
            <a:off x="5242926" y="1740350"/>
            <a:ext cx="219808"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92" name="Freeform 89"/>
          <p:cNvSpPr>
            <a:spLocks/>
          </p:cNvSpPr>
          <p:nvPr/>
        </p:nvSpPr>
        <p:spPr bwMode="auto">
          <a:xfrm>
            <a:off x="5348432" y="1740350"/>
            <a:ext cx="215411"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93" name="Freeform 90"/>
          <p:cNvSpPr>
            <a:spLocks/>
          </p:cNvSpPr>
          <p:nvPr/>
        </p:nvSpPr>
        <p:spPr bwMode="auto">
          <a:xfrm>
            <a:off x="7421949" y="3758069"/>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94" name="Freeform 91"/>
          <p:cNvSpPr>
            <a:spLocks/>
          </p:cNvSpPr>
          <p:nvPr/>
        </p:nvSpPr>
        <p:spPr bwMode="auto">
          <a:xfrm>
            <a:off x="7533319" y="3758069"/>
            <a:ext cx="219808"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595" name="Line 92"/>
          <p:cNvSpPr>
            <a:spLocks noChangeShapeType="1"/>
          </p:cNvSpPr>
          <p:nvPr/>
        </p:nvSpPr>
        <p:spPr bwMode="auto">
          <a:xfrm flipH="1">
            <a:off x="5348432" y="2208662"/>
            <a:ext cx="215411" cy="1549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96" name="Line 93"/>
          <p:cNvSpPr>
            <a:spLocks noChangeShapeType="1"/>
          </p:cNvSpPr>
          <p:nvPr/>
        </p:nvSpPr>
        <p:spPr bwMode="auto">
          <a:xfrm>
            <a:off x="5242922" y="2711900"/>
            <a:ext cx="105508" cy="1046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97" name="Line 94"/>
          <p:cNvSpPr>
            <a:spLocks noChangeShapeType="1"/>
          </p:cNvSpPr>
          <p:nvPr/>
        </p:nvSpPr>
        <p:spPr bwMode="auto">
          <a:xfrm>
            <a:off x="7533319" y="3758062"/>
            <a:ext cx="219808" cy="33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98" name="Line 95"/>
          <p:cNvSpPr>
            <a:spLocks noChangeShapeType="1"/>
          </p:cNvSpPr>
          <p:nvPr/>
        </p:nvSpPr>
        <p:spPr bwMode="auto">
          <a:xfrm flipV="1">
            <a:off x="7432212" y="3758069"/>
            <a:ext cx="101111"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599" name="Freeform 96"/>
          <p:cNvSpPr>
            <a:spLocks/>
          </p:cNvSpPr>
          <p:nvPr/>
        </p:nvSpPr>
        <p:spPr bwMode="auto">
          <a:xfrm>
            <a:off x="6659949" y="2843669"/>
            <a:ext cx="215412"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00" name="Freeform 97"/>
          <p:cNvSpPr>
            <a:spLocks/>
          </p:cNvSpPr>
          <p:nvPr/>
        </p:nvSpPr>
        <p:spPr bwMode="auto">
          <a:xfrm>
            <a:off x="6771319" y="3000832"/>
            <a:ext cx="216877"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01" name="Line 98"/>
          <p:cNvSpPr>
            <a:spLocks noChangeShapeType="1"/>
          </p:cNvSpPr>
          <p:nvPr/>
        </p:nvSpPr>
        <p:spPr bwMode="auto">
          <a:xfrm flipH="1" flipV="1">
            <a:off x="6771319" y="3083382"/>
            <a:ext cx="2168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02" name="Line 99"/>
          <p:cNvSpPr>
            <a:spLocks noChangeShapeType="1"/>
          </p:cNvSpPr>
          <p:nvPr/>
        </p:nvSpPr>
        <p:spPr bwMode="auto">
          <a:xfrm>
            <a:off x="6659951" y="2843669"/>
            <a:ext cx="111369" cy="2397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03" name="Freeform 100"/>
          <p:cNvSpPr>
            <a:spLocks/>
          </p:cNvSpPr>
          <p:nvPr/>
        </p:nvSpPr>
        <p:spPr bwMode="auto">
          <a:xfrm>
            <a:off x="4913212" y="2569025"/>
            <a:ext cx="216877"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04" name="Freeform 101"/>
          <p:cNvSpPr>
            <a:spLocks/>
          </p:cNvSpPr>
          <p:nvPr/>
        </p:nvSpPr>
        <p:spPr bwMode="auto">
          <a:xfrm>
            <a:off x="5015792" y="2569032"/>
            <a:ext cx="227135"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05" name="Freeform 102"/>
          <p:cNvSpPr>
            <a:spLocks/>
          </p:cNvSpPr>
          <p:nvPr/>
        </p:nvSpPr>
        <p:spPr bwMode="auto">
          <a:xfrm>
            <a:off x="7650549" y="3791407"/>
            <a:ext cx="2154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06" name="Line 103"/>
          <p:cNvSpPr>
            <a:spLocks noChangeShapeType="1"/>
          </p:cNvSpPr>
          <p:nvPr/>
        </p:nvSpPr>
        <p:spPr bwMode="auto">
          <a:xfrm flipV="1">
            <a:off x="4913214" y="3791407"/>
            <a:ext cx="1025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07" name="Line 104"/>
          <p:cNvSpPr>
            <a:spLocks noChangeShapeType="1"/>
          </p:cNvSpPr>
          <p:nvPr/>
        </p:nvSpPr>
        <p:spPr bwMode="auto">
          <a:xfrm flipH="1">
            <a:off x="5015792" y="2711900"/>
            <a:ext cx="227135" cy="1079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08" name="Line 105"/>
          <p:cNvSpPr>
            <a:spLocks noChangeShapeType="1"/>
          </p:cNvSpPr>
          <p:nvPr/>
        </p:nvSpPr>
        <p:spPr bwMode="auto">
          <a:xfrm flipV="1">
            <a:off x="7650552" y="3791407"/>
            <a:ext cx="1025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09" name="Freeform 106"/>
          <p:cNvSpPr>
            <a:spLocks/>
          </p:cNvSpPr>
          <p:nvPr/>
        </p:nvSpPr>
        <p:spPr bwMode="auto">
          <a:xfrm>
            <a:off x="6988197" y="3143700"/>
            <a:ext cx="21687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10" name="Line 107"/>
          <p:cNvSpPr>
            <a:spLocks noChangeShapeType="1"/>
          </p:cNvSpPr>
          <p:nvPr/>
        </p:nvSpPr>
        <p:spPr bwMode="auto">
          <a:xfrm flipH="1" flipV="1">
            <a:off x="6988197" y="3143700"/>
            <a:ext cx="216877"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11" name="Freeform 108"/>
          <p:cNvSpPr>
            <a:spLocks/>
          </p:cNvSpPr>
          <p:nvPr/>
        </p:nvSpPr>
        <p:spPr bwMode="auto">
          <a:xfrm>
            <a:off x="6875361" y="3000825"/>
            <a:ext cx="227134"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12" name="Line 109"/>
          <p:cNvSpPr>
            <a:spLocks noChangeShapeType="1"/>
          </p:cNvSpPr>
          <p:nvPr/>
        </p:nvSpPr>
        <p:spPr bwMode="auto">
          <a:xfrm>
            <a:off x="6875362" y="3000832"/>
            <a:ext cx="112834"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13" name="Line 110"/>
          <p:cNvSpPr>
            <a:spLocks noChangeShapeType="1"/>
          </p:cNvSpPr>
          <p:nvPr/>
        </p:nvSpPr>
        <p:spPr bwMode="auto">
          <a:xfrm flipH="1" flipV="1">
            <a:off x="6224732" y="2532512"/>
            <a:ext cx="216877" cy="190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14" name="Freeform 111"/>
          <p:cNvSpPr>
            <a:spLocks/>
          </p:cNvSpPr>
          <p:nvPr/>
        </p:nvSpPr>
        <p:spPr bwMode="auto">
          <a:xfrm>
            <a:off x="7205076" y="3300869"/>
            <a:ext cx="216877"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15" name="Freeform 112"/>
          <p:cNvSpPr>
            <a:spLocks/>
          </p:cNvSpPr>
          <p:nvPr/>
        </p:nvSpPr>
        <p:spPr bwMode="auto">
          <a:xfrm>
            <a:off x="7421949" y="3818394"/>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16" name="Line 113"/>
          <p:cNvSpPr>
            <a:spLocks noChangeShapeType="1"/>
          </p:cNvSpPr>
          <p:nvPr/>
        </p:nvSpPr>
        <p:spPr bwMode="auto">
          <a:xfrm>
            <a:off x="7432209" y="3818387"/>
            <a:ext cx="218342" cy="33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17" name="Freeform 114"/>
          <p:cNvSpPr>
            <a:spLocks/>
          </p:cNvSpPr>
          <p:nvPr/>
        </p:nvSpPr>
        <p:spPr bwMode="auto">
          <a:xfrm>
            <a:off x="7319374" y="3445332"/>
            <a:ext cx="213946"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18" name="Line 115"/>
          <p:cNvSpPr>
            <a:spLocks noChangeShapeType="1"/>
          </p:cNvSpPr>
          <p:nvPr/>
        </p:nvSpPr>
        <p:spPr bwMode="auto">
          <a:xfrm>
            <a:off x="7421951" y="3818394"/>
            <a:ext cx="1025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19" name="Line 116"/>
          <p:cNvSpPr>
            <a:spLocks noChangeShapeType="1"/>
          </p:cNvSpPr>
          <p:nvPr/>
        </p:nvSpPr>
        <p:spPr bwMode="auto">
          <a:xfrm>
            <a:off x="5852523" y="3648525"/>
            <a:ext cx="1446334"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20" name="Line 117"/>
          <p:cNvSpPr>
            <a:spLocks noChangeShapeType="1"/>
          </p:cNvSpPr>
          <p:nvPr/>
        </p:nvSpPr>
        <p:spPr bwMode="auto">
          <a:xfrm>
            <a:off x="5852523" y="3648525"/>
            <a:ext cx="1446334"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21" name="Line 118"/>
          <p:cNvSpPr>
            <a:spLocks noChangeShapeType="1"/>
          </p:cNvSpPr>
          <p:nvPr/>
        </p:nvSpPr>
        <p:spPr bwMode="auto">
          <a:xfrm flipH="1" flipV="1">
            <a:off x="7205076" y="3300869"/>
            <a:ext cx="216877" cy="517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22" name="Freeform 119"/>
          <p:cNvSpPr>
            <a:spLocks/>
          </p:cNvSpPr>
          <p:nvPr/>
        </p:nvSpPr>
        <p:spPr bwMode="auto">
          <a:xfrm>
            <a:off x="7102497" y="3240537"/>
            <a:ext cx="21687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23" name="Freeform 120"/>
          <p:cNvSpPr>
            <a:spLocks/>
          </p:cNvSpPr>
          <p:nvPr/>
        </p:nvSpPr>
        <p:spPr bwMode="auto">
          <a:xfrm>
            <a:off x="6441608" y="2556332"/>
            <a:ext cx="218342"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24" name="Line 121"/>
          <p:cNvSpPr>
            <a:spLocks noChangeShapeType="1"/>
          </p:cNvSpPr>
          <p:nvPr/>
        </p:nvSpPr>
        <p:spPr bwMode="auto">
          <a:xfrm>
            <a:off x="7421951" y="3818394"/>
            <a:ext cx="1025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25" name="Line 122"/>
          <p:cNvSpPr>
            <a:spLocks noChangeShapeType="1"/>
          </p:cNvSpPr>
          <p:nvPr/>
        </p:nvSpPr>
        <p:spPr bwMode="auto">
          <a:xfrm>
            <a:off x="7319377" y="3458025"/>
            <a:ext cx="102577" cy="3603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26" name="Line 123"/>
          <p:cNvSpPr>
            <a:spLocks noChangeShapeType="1"/>
          </p:cNvSpPr>
          <p:nvPr/>
        </p:nvSpPr>
        <p:spPr bwMode="auto">
          <a:xfrm>
            <a:off x="7102499" y="3240544"/>
            <a:ext cx="1025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27" name="Line 124"/>
          <p:cNvSpPr>
            <a:spLocks noChangeShapeType="1"/>
          </p:cNvSpPr>
          <p:nvPr/>
        </p:nvSpPr>
        <p:spPr bwMode="auto">
          <a:xfrm flipH="1" flipV="1">
            <a:off x="6441608" y="2723012"/>
            <a:ext cx="218342"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28" name="Freeform 125"/>
          <p:cNvSpPr>
            <a:spLocks/>
          </p:cNvSpPr>
          <p:nvPr/>
        </p:nvSpPr>
        <p:spPr bwMode="auto">
          <a:xfrm>
            <a:off x="6554442" y="2556332"/>
            <a:ext cx="216877"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29" name="Freeform 126"/>
          <p:cNvSpPr>
            <a:spLocks/>
          </p:cNvSpPr>
          <p:nvPr/>
        </p:nvSpPr>
        <p:spPr bwMode="auto">
          <a:xfrm>
            <a:off x="6659949" y="2808737"/>
            <a:ext cx="215412"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30" name="Freeform 127"/>
          <p:cNvSpPr>
            <a:spLocks/>
          </p:cNvSpPr>
          <p:nvPr/>
        </p:nvSpPr>
        <p:spPr bwMode="auto">
          <a:xfrm>
            <a:off x="4798911" y="2772225"/>
            <a:ext cx="216877"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31" name="Freeform 128"/>
          <p:cNvSpPr>
            <a:spLocks/>
          </p:cNvSpPr>
          <p:nvPr/>
        </p:nvSpPr>
        <p:spPr bwMode="auto">
          <a:xfrm>
            <a:off x="4913212" y="2569025"/>
            <a:ext cx="216877"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32" name="Freeform 129"/>
          <p:cNvSpPr>
            <a:spLocks/>
          </p:cNvSpPr>
          <p:nvPr/>
        </p:nvSpPr>
        <p:spPr bwMode="auto">
          <a:xfrm>
            <a:off x="7533319" y="3851729"/>
            <a:ext cx="21980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33" name="Freeform 130"/>
          <p:cNvSpPr>
            <a:spLocks/>
          </p:cNvSpPr>
          <p:nvPr/>
        </p:nvSpPr>
        <p:spPr bwMode="auto">
          <a:xfrm>
            <a:off x="7650549" y="3851729"/>
            <a:ext cx="2154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34" name="Line 131"/>
          <p:cNvSpPr>
            <a:spLocks noChangeShapeType="1"/>
          </p:cNvSpPr>
          <p:nvPr/>
        </p:nvSpPr>
        <p:spPr bwMode="auto">
          <a:xfrm flipH="1" flipV="1">
            <a:off x="6659949" y="2843669"/>
            <a:ext cx="215412" cy="157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35" name="Line 132"/>
          <p:cNvSpPr>
            <a:spLocks noChangeShapeType="1"/>
          </p:cNvSpPr>
          <p:nvPr/>
        </p:nvSpPr>
        <p:spPr bwMode="auto">
          <a:xfrm>
            <a:off x="4798913" y="3445325"/>
            <a:ext cx="114300" cy="406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36" name="Line 133"/>
          <p:cNvSpPr>
            <a:spLocks noChangeShapeType="1"/>
          </p:cNvSpPr>
          <p:nvPr/>
        </p:nvSpPr>
        <p:spPr bwMode="auto">
          <a:xfrm flipH="1">
            <a:off x="4913212" y="2569025"/>
            <a:ext cx="216877" cy="128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37" name="Line 134"/>
          <p:cNvSpPr>
            <a:spLocks noChangeShapeType="1"/>
          </p:cNvSpPr>
          <p:nvPr/>
        </p:nvSpPr>
        <p:spPr bwMode="auto">
          <a:xfrm flipH="1" flipV="1">
            <a:off x="7650549" y="3851725"/>
            <a:ext cx="2154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38" name="Line 135"/>
          <p:cNvSpPr>
            <a:spLocks noChangeShapeType="1"/>
          </p:cNvSpPr>
          <p:nvPr/>
        </p:nvSpPr>
        <p:spPr bwMode="auto">
          <a:xfrm flipV="1">
            <a:off x="7533320" y="3851732"/>
            <a:ext cx="117231"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39" name="Freeform 136"/>
          <p:cNvSpPr>
            <a:spLocks/>
          </p:cNvSpPr>
          <p:nvPr/>
        </p:nvSpPr>
        <p:spPr bwMode="auto">
          <a:xfrm>
            <a:off x="6875361" y="3000825"/>
            <a:ext cx="227134"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40" name="Line 137"/>
          <p:cNvSpPr>
            <a:spLocks noChangeShapeType="1"/>
          </p:cNvSpPr>
          <p:nvPr/>
        </p:nvSpPr>
        <p:spPr bwMode="auto">
          <a:xfrm flipH="1" flipV="1">
            <a:off x="6875361" y="3000825"/>
            <a:ext cx="227134" cy="2397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41" name="Freeform 138"/>
          <p:cNvSpPr>
            <a:spLocks/>
          </p:cNvSpPr>
          <p:nvPr/>
        </p:nvSpPr>
        <p:spPr bwMode="auto">
          <a:xfrm>
            <a:off x="6771319" y="2808737"/>
            <a:ext cx="216877"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42" name="Line 139"/>
          <p:cNvSpPr>
            <a:spLocks noChangeShapeType="1"/>
          </p:cNvSpPr>
          <p:nvPr/>
        </p:nvSpPr>
        <p:spPr bwMode="auto">
          <a:xfrm>
            <a:off x="6771323" y="2808737"/>
            <a:ext cx="104043" cy="1920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43" name="Line 140"/>
          <p:cNvSpPr>
            <a:spLocks noChangeShapeType="1"/>
          </p:cNvSpPr>
          <p:nvPr/>
        </p:nvSpPr>
        <p:spPr bwMode="auto">
          <a:xfrm flipV="1">
            <a:off x="7753130" y="3888239"/>
            <a:ext cx="11283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44" name="Freeform 141"/>
          <p:cNvSpPr>
            <a:spLocks/>
          </p:cNvSpPr>
          <p:nvPr/>
        </p:nvSpPr>
        <p:spPr bwMode="auto">
          <a:xfrm>
            <a:off x="6988197" y="3134182"/>
            <a:ext cx="21687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45" name="Freeform 142"/>
          <p:cNvSpPr>
            <a:spLocks/>
          </p:cNvSpPr>
          <p:nvPr/>
        </p:nvSpPr>
        <p:spPr bwMode="auto">
          <a:xfrm>
            <a:off x="7102497" y="3240537"/>
            <a:ext cx="21687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46" name="Freeform 143"/>
          <p:cNvSpPr>
            <a:spLocks/>
          </p:cNvSpPr>
          <p:nvPr/>
        </p:nvSpPr>
        <p:spPr bwMode="auto">
          <a:xfrm>
            <a:off x="5130088" y="1703841"/>
            <a:ext cx="218343"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47" name="Freeform 144"/>
          <p:cNvSpPr>
            <a:spLocks/>
          </p:cNvSpPr>
          <p:nvPr/>
        </p:nvSpPr>
        <p:spPr bwMode="auto">
          <a:xfrm>
            <a:off x="5242926" y="1703841"/>
            <a:ext cx="219808"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48" name="Line 145"/>
          <p:cNvSpPr>
            <a:spLocks noChangeShapeType="1"/>
          </p:cNvSpPr>
          <p:nvPr/>
        </p:nvSpPr>
        <p:spPr bwMode="auto">
          <a:xfrm flipH="1" flipV="1">
            <a:off x="7102497" y="3240537"/>
            <a:ext cx="216877"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49" name="Line 146"/>
          <p:cNvSpPr>
            <a:spLocks noChangeShapeType="1"/>
          </p:cNvSpPr>
          <p:nvPr/>
        </p:nvSpPr>
        <p:spPr bwMode="auto">
          <a:xfrm>
            <a:off x="6988197" y="3134175"/>
            <a:ext cx="114300" cy="1063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50" name="Line 147"/>
          <p:cNvSpPr>
            <a:spLocks noChangeShapeType="1"/>
          </p:cNvSpPr>
          <p:nvPr/>
        </p:nvSpPr>
        <p:spPr bwMode="auto">
          <a:xfrm>
            <a:off x="5462735" y="1740350"/>
            <a:ext cx="101111" cy="468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51" name="Line 148"/>
          <p:cNvSpPr>
            <a:spLocks noChangeShapeType="1"/>
          </p:cNvSpPr>
          <p:nvPr/>
        </p:nvSpPr>
        <p:spPr bwMode="auto">
          <a:xfrm>
            <a:off x="5130090" y="2569032"/>
            <a:ext cx="112835"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52" name="Line 149"/>
          <p:cNvSpPr>
            <a:spLocks noChangeShapeType="1"/>
          </p:cNvSpPr>
          <p:nvPr/>
        </p:nvSpPr>
        <p:spPr bwMode="auto">
          <a:xfrm flipH="1">
            <a:off x="5242926" y="1740350"/>
            <a:ext cx="219808" cy="9715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53" name="Freeform 150"/>
          <p:cNvSpPr>
            <a:spLocks/>
          </p:cNvSpPr>
          <p:nvPr/>
        </p:nvSpPr>
        <p:spPr bwMode="auto">
          <a:xfrm>
            <a:off x="7319374" y="3445325"/>
            <a:ext cx="213946"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54" name="Line 151"/>
          <p:cNvSpPr>
            <a:spLocks noChangeShapeType="1"/>
          </p:cNvSpPr>
          <p:nvPr/>
        </p:nvSpPr>
        <p:spPr bwMode="auto">
          <a:xfrm>
            <a:off x="7319372" y="3445325"/>
            <a:ext cx="1466"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55" name="Freeform 152"/>
          <p:cNvSpPr>
            <a:spLocks/>
          </p:cNvSpPr>
          <p:nvPr/>
        </p:nvSpPr>
        <p:spPr bwMode="auto">
          <a:xfrm>
            <a:off x="7205076" y="3434219"/>
            <a:ext cx="216877"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56" name="Freeform 153"/>
          <p:cNvSpPr>
            <a:spLocks/>
          </p:cNvSpPr>
          <p:nvPr/>
        </p:nvSpPr>
        <p:spPr bwMode="auto">
          <a:xfrm>
            <a:off x="7421949" y="3912054"/>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57" name="Freeform 154"/>
          <p:cNvSpPr>
            <a:spLocks/>
          </p:cNvSpPr>
          <p:nvPr/>
        </p:nvSpPr>
        <p:spPr bwMode="auto">
          <a:xfrm>
            <a:off x="7533319" y="3912054"/>
            <a:ext cx="219808"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58" name="Line 155"/>
          <p:cNvSpPr>
            <a:spLocks noChangeShapeType="1"/>
          </p:cNvSpPr>
          <p:nvPr/>
        </p:nvSpPr>
        <p:spPr bwMode="auto">
          <a:xfrm flipH="1" flipV="1">
            <a:off x="7319374" y="3445332"/>
            <a:ext cx="213946" cy="4667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59" name="Line 156"/>
          <p:cNvSpPr>
            <a:spLocks noChangeShapeType="1"/>
          </p:cNvSpPr>
          <p:nvPr/>
        </p:nvSpPr>
        <p:spPr bwMode="auto">
          <a:xfrm>
            <a:off x="7205073" y="3434219"/>
            <a:ext cx="114300"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60" name="Line 157"/>
          <p:cNvSpPr>
            <a:spLocks noChangeShapeType="1"/>
          </p:cNvSpPr>
          <p:nvPr/>
        </p:nvSpPr>
        <p:spPr bwMode="auto">
          <a:xfrm flipH="1" flipV="1">
            <a:off x="7533319" y="3912050"/>
            <a:ext cx="219808"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61" name="Line 158"/>
          <p:cNvSpPr>
            <a:spLocks noChangeShapeType="1"/>
          </p:cNvSpPr>
          <p:nvPr/>
        </p:nvSpPr>
        <p:spPr bwMode="auto">
          <a:xfrm flipV="1">
            <a:off x="7432212" y="3912057"/>
            <a:ext cx="101111"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62" name="Freeform 159"/>
          <p:cNvSpPr>
            <a:spLocks/>
          </p:cNvSpPr>
          <p:nvPr/>
        </p:nvSpPr>
        <p:spPr bwMode="auto">
          <a:xfrm>
            <a:off x="6554442" y="2556325"/>
            <a:ext cx="216877"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63" name="Line 160"/>
          <p:cNvSpPr>
            <a:spLocks noChangeShapeType="1"/>
          </p:cNvSpPr>
          <p:nvPr/>
        </p:nvSpPr>
        <p:spPr bwMode="auto">
          <a:xfrm flipH="1" flipV="1">
            <a:off x="6554442" y="2556325"/>
            <a:ext cx="216877" cy="2524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64" name="Freeform 161"/>
          <p:cNvSpPr>
            <a:spLocks/>
          </p:cNvSpPr>
          <p:nvPr/>
        </p:nvSpPr>
        <p:spPr bwMode="auto">
          <a:xfrm>
            <a:off x="4697802" y="3059569"/>
            <a:ext cx="215411"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65" name="Freeform 162"/>
          <p:cNvSpPr>
            <a:spLocks/>
          </p:cNvSpPr>
          <p:nvPr/>
        </p:nvSpPr>
        <p:spPr bwMode="auto">
          <a:xfrm>
            <a:off x="4798911" y="2772225"/>
            <a:ext cx="216877"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66" name="Freeform 163"/>
          <p:cNvSpPr>
            <a:spLocks/>
          </p:cNvSpPr>
          <p:nvPr/>
        </p:nvSpPr>
        <p:spPr bwMode="auto">
          <a:xfrm>
            <a:off x="7650549" y="3948562"/>
            <a:ext cx="215412"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67" name="Line 164"/>
          <p:cNvSpPr>
            <a:spLocks noChangeShapeType="1"/>
          </p:cNvSpPr>
          <p:nvPr/>
        </p:nvSpPr>
        <p:spPr bwMode="auto">
          <a:xfrm flipV="1">
            <a:off x="4697804" y="3445325"/>
            <a:ext cx="101111"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68" name="Line 165"/>
          <p:cNvSpPr>
            <a:spLocks noChangeShapeType="1"/>
          </p:cNvSpPr>
          <p:nvPr/>
        </p:nvSpPr>
        <p:spPr bwMode="auto">
          <a:xfrm flipH="1">
            <a:off x="4798911" y="2772225"/>
            <a:ext cx="216877" cy="6731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69" name="Line 166"/>
          <p:cNvSpPr>
            <a:spLocks noChangeShapeType="1"/>
          </p:cNvSpPr>
          <p:nvPr/>
        </p:nvSpPr>
        <p:spPr bwMode="auto">
          <a:xfrm flipV="1">
            <a:off x="7650552" y="3948564"/>
            <a:ext cx="1025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70" name="Freeform 167"/>
          <p:cNvSpPr>
            <a:spLocks/>
          </p:cNvSpPr>
          <p:nvPr/>
        </p:nvSpPr>
        <p:spPr bwMode="auto">
          <a:xfrm>
            <a:off x="6659949" y="2689675"/>
            <a:ext cx="215412"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71" name="Freeform 168"/>
          <p:cNvSpPr>
            <a:spLocks/>
          </p:cNvSpPr>
          <p:nvPr/>
        </p:nvSpPr>
        <p:spPr bwMode="auto">
          <a:xfrm>
            <a:off x="6771319" y="2808737"/>
            <a:ext cx="216877"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72" name="Line 169"/>
          <p:cNvSpPr>
            <a:spLocks noChangeShapeType="1"/>
          </p:cNvSpPr>
          <p:nvPr/>
        </p:nvSpPr>
        <p:spPr bwMode="auto">
          <a:xfrm flipH="1" flipV="1">
            <a:off x="6771319" y="2808737"/>
            <a:ext cx="216877" cy="3254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73" name="Line 170"/>
          <p:cNvSpPr>
            <a:spLocks noChangeShapeType="1"/>
          </p:cNvSpPr>
          <p:nvPr/>
        </p:nvSpPr>
        <p:spPr bwMode="auto">
          <a:xfrm>
            <a:off x="6659951" y="2689675"/>
            <a:ext cx="111369" cy="1190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74" name="Freeform 171"/>
          <p:cNvSpPr>
            <a:spLocks/>
          </p:cNvSpPr>
          <p:nvPr/>
        </p:nvSpPr>
        <p:spPr bwMode="auto">
          <a:xfrm>
            <a:off x="6875361" y="3013525"/>
            <a:ext cx="227134"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75" name="Freeform 172"/>
          <p:cNvSpPr>
            <a:spLocks/>
          </p:cNvSpPr>
          <p:nvPr/>
        </p:nvSpPr>
        <p:spPr bwMode="auto">
          <a:xfrm>
            <a:off x="6988197" y="3134182"/>
            <a:ext cx="21687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76" name="Freeform 173"/>
          <p:cNvSpPr>
            <a:spLocks/>
          </p:cNvSpPr>
          <p:nvPr/>
        </p:nvSpPr>
        <p:spPr bwMode="auto">
          <a:xfrm>
            <a:off x="5015792" y="1967364"/>
            <a:ext cx="227135"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77" name="Freeform 174"/>
          <p:cNvSpPr>
            <a:spLocks/>
          </p:cNvSpPr>
          <p:nvPr/>
        </p:nvSpPr>
        <p:spPr bwMode="auto">
          <a:xfrm>
            <a:off x="5130088" y="1703837"/>
            <a:ext cx="218343"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78" name="Line 175"/>
          <p:cNvSpPr>
            <a:spLocks noChangeShapeType="1"/>
          </p:cNvSpPr>
          <p:nvPr/>
        </p:nvSpPr>
        <p:spPr bwMode="auto">
          <a:xfrm flipH="1" flipV="1">
            <a:off x="6988197" y="3134182"/>
            <a:ext cx="216877"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79" name="Line 176"/>
          <p:cNvSpPr>
            <a:spLocks noChangeShapeType="1"/>
          </p:cNvSpPr>
          <p:nvPr/>
        </p:nvSpPr>
        <p:spPr bwMode="auto">
          <a:xfrm>
            <a:off x="6875362" y="3013525"/>
            <a:ext cx="112834"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80" name="Line 177"/>
          <p:cNvSpPr>
            <a:spLocks noChangeShapeType="1"/>
          </p:cNvSpPr>
          <p:nvPr/>
        </p:nvSpPr>
        <p:spPr bwMode="auto">
          <a:xfrm flipV="1">
            <a:off x="5015790" y="2569025"/>
            <a:ext cx="1143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81" name="Line 178"/>
          <p:cNvSpPr>
            <a:spLocks noChangeShapeType="1"/>
          </p:cNvSpPr>
          <p:nvPr/>
        </p:nvSpPr>
        <p:spPr bwMode="auto">
          <a:xfrm flipH="1">
            <a:off x="5130088" y="1703837"/>
            <a:ext cx="218343" cy="865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82" name="Freeform 179"/>
          <p:cNvSpPr>
            <a:spLocks/>
          </p:cNvSpPr>
          <p:nvPr/>
        </p:nvSpPr>
        <p:spPr bwMode="auto">
          <a:xfrm>
            <a:off x="7205076" y="3434219"/>
            <a:ext cx="216877"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83" name="Freeform 180"/>
          <p:cNvSpPr>
            <a:spLocks/>
          </p:cNvSpPr>
          <p:nvPr/>
        </p:nvSpPr>
        <p:spPr bwMode="auto">
          <a:xfrm>
            <a:off x="7421949" y="3972380"/>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84" name="Line 181"/>
          <p:cNvSpPr>
            <a:spLocks noChangeShapeType="1"/>
          </p:cNvSpPr>
          <p:nvPr/>
        </p:nvSpPr>
        <p:spPr bwMode="auto">
          <a:xfrm>
            <a:off x="7432209" y="3985075"/>
            <a:ext cx="218342"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85" name="Freeform 182"/>
          <p:cNvSpPr>
            <a:spLocks/>
          </p:cNvSpPr>
          <p:nvPr/>
        </p:nvSpPr>
        <p:spPr bwMode="auto">
          <a:xfrm>
            <a:off x="7319374" y="3564394"/>
            <a:ext cx="213946"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86" name="Line 183"/>
          <p:cNvSpPr>
            <a:spLocks noChangeShapeType="1"/>
          </p:cNvSpPr>
          <p:nvPr/>
        </p:nvSpPr>
        <p:spPr bwMode="auto">
          <a:xfrm>
            <a:off x="7421951" y="3972377"/>
            <a:ext cx="1025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87" name="Line 184"/>
          <p:cNvSpPr>
            <a:spLocks noChangeShapeType="1"/>
          </p:cNvSpPr>
          <p:nvPr/>
        </p:nvSpPr>
        <p:spPr bwMode="auto">
          <a:xfrm flipH="1" flipV="1">
            <a:off x="7205076" y="3434219"/>
            <a:ext cx="216877" cy="538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88" name="Freeform 185"/>
          <p:cNvSpPr>
            <a:spLocks/>
          </p:cNvSpPr>
          <p:nvPr/>
        </p:nvSpPr>
        <p:spPr bwMode="auto">
          <a:xfrm>
            <a:off x="7102497" y="3324675"/>
            <a:ext cx="21687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89" name="Line 186"/>
          <p:cNvSpPr>
            <a:spLocks noChangeShapeType="1"/>
          </p:cNvSpPr>
          <p:nvPr/>
        </p:nvSpPr>
        <p:spPr bwMode="auto">
          <a:xfrm>
            <a:off x="7421951" y="3972375"/>
            <a:ext cx="10258"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90" name="Line 187"/>
          <p:cNvSpPr>
            <a:spLocks noChangeShapeType="1"/>
          </p:cNvSpPr>
          <p:nvPr/>
        </p:nvSpPr>
        <p:spPr bwMode="auto">
          <a:xfrm>
            <a:off x="7319377" y="3564387"/>
            <a:ext cx="102577" cy="407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91" name="Line 188"/>
          <p:cNvSpPr>
            <a:spLocks noChangeShapeType="1"/>
          </p:cNvSpPr>
          <p:nvPr/>
        </p:nvSpPr>
        <p:spPr bwMode="auto">
          <a:xfrm>
            <a:off x="7102499" y="3324682"/>
            <a:ext cx="102577" cy="1095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92" name="Freeform 189"/>
          <p:cNvSpPr>
            <a:spLocks/>
          </p:cNvSpPr>
          <p:nvPr/>
        </p:nvSpPr>
        <p:spPr bwMode="auto">
          <a:xfrm>
            <a:off x="5348432" y="1306962"/>
            <a:ext cx="215411"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93" name="Line 190"/>
          <p:cNvSpPr>
            <a:spLocks noChangeShapeType="1"/>
          </p:cNvSpPr>
          <p:nvPr/>
        </p:nvSpPr>
        <p:spPr bwMode="auto">
          <a:xfrm>
            <a:off x="5348433" y="1703844"/>
            <a:ext cx="1143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94" name="Freeform 191"/>
          <p:cNvSpPr>
            <a:spLocks/>
          </p:cNvSpPr>
          <p:nvPr/>
        </p:nvSpPr>
        <p:spPr bwMode="auto">
          <a:xfrm>
            <a:off x="4584967" y="3337375"/>
            <a:ext cx="213946"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95" name="Freeform 192"/>
          <p:cNvSpPr>
            <a:spLocks/>
          </p:cNvSpPr>
          <p:nvPr/>
        </p:nvSpPr>
        <p:spPr bwMode="auto">
          <a:xfrm>
            <a:off x="4697802" y="3059569"/>
            <a:ext cx="215411"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96" name="Line 193"/>
          <p:cNvSpPr>
            <a:spLocks noChangeShapeType="1"/>
          </p:cNvSpPr>
          <p:nvPr/>
        </p:nvSpPr>
        <p:spPr bwMode="auto">
          <a:xfrm flipV="1">
            <a:off x="4584966" y="3648525"/>
            <a:ext cx="112835" cy="1333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97" name="Line 194"/>
          <p:cNvSpPr>
            <a:spLocks noChangeShapeType="1"/>
          </p:cNvSpPr>
          <p:nvPr/>
        </p:nvSpPr>
        <p:spPr bwMode="auto">
          <a:xfrm flipH="1">
            <a:off x="4697802" y="3059569"/>
            <a:ext cx="215411"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698" name="Freeform 195"/>
          <p:cNvSpPr>
            <a:spLocks/>
          </p:cNvSpPr>
          <p:nvPr/>
        </p:nvSpPr>
        <p:spPr bwMode="auto">
          <a:xfrm>
            <a:off x="7533319" y="4008887"/>
            <a:ext cx="21980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699" name="Freeform 196"/>
          <p:cNvSpPr>
            <a:spLocks/>
          </p:cNvSpPr>
          <p:nvPr/>
        </p:nvSpPr>
        <p:spPr bwMode="auto">
          <a:xfrm>
            <a:off x="7650549" y="4008887"/>
            <a:ext cx="215412"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00" name="Line 197"/>
          <p:cNvSpPr>
            <a:spLocks noChangeShapeType="1"/>
          </p:cNvSpPr>
          <p:nvPr/>
        </p:nvSpPr>
        <p:spPr bwMode="auto">
          <a:xfrm flipH="1" flipV="1">
            <a:off x="7650549" y="4008889"/>
            <a:ext cx="215412"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01" name="Line 198"/>
          <p:cNvSpPr>
            <a:spLocks noChangeShapeType="1"/>
          </p:cNvSpPr>
          <p:nvPr/>
        </p:nvSpPr>
        <p:spPr bwMode="auto">
          <a:xfrm flipV="1">
            <a:off x="7533320" y="4008889"/>
            <a:ext cx="117231"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02" name="Line 199"/>
          <p:cNvSpPr>
            <a:spLocks noChangeShapeType="1"/>
          </p:cNvSpPr>
          <p:nvPr/>
        </p:nvSpPr>
        <p:spPr bwMode="auto">
          <a:xfrm flipH="1" flipV="1">
            <a:off x="6501687" y="2484887"/>
            <a:ext cx="158262"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03" name="Freeform 200"/>
          <p:cNvSpPr>
            <a:spLocks/>
          </p:cNvSpPr>
          <p:nvPr/>
        </p:nvSpPr>
        <p:spPr bwMode="auto">
          <a:xfrm>
            <a:off x="5015792" y="1967364"/>
            <a:ext cx="227135"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04" name="Line 201"/>
          <p:cNvSpPr>
            <a:spLocks noChangeShapeType="1"/>
          </p:cNvSpPr>
          <p:nvPr/>
        </p:nvSpPr>
        <p:spPr bwMode="auto">
          <a:xfrm flipH="1">
            <a:off x="5015792" y="2040387"/>
            <a:ext cx="197827" cy="7318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05" name="Freeform 202"/>
          <p:cNvSpPr>
            <a:spLocks/>
          </p:cNvSpPr>
          <p:nvPr/>
        </p:nvSpPr>
        <p:spPr bwMode="auto">
          <a:xfrm>
            <a:off x="4913212" y="2448382"/>
            <a:ext cx="216877"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06" name="Line 203"/>
          <p:cNvSpPr>
            <a:spLocks noChangeShapeType="1"/>
          </p:cNvSpPr>
          <p:nvPr/>
        </p:nvSpPr>
        <p:spPr bwMode="auto">
          <a:xfrm flipV="1">
            <a:off x="4913214" y="2772232"/>
            <a:ext cx="102577" cy="287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07" name="Freeform 204"/>
          <p:cNvSpPr>
            <a:spLocks/>
          </p:cNvSpPr>
          <p:nvPr/>
        </p:nvSpPr>
        <p:spPr bwMode="auto">
          <a:xfrm>
            <a:off x="6554442" y="2616657"/>
            <a:ext cx="216877"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08" name="Freeform 205"/>
          <p:cNvSpPr>
            <a:spLocks/>
          </p:cNvSpPr>
          <p:nvPr/>
        </p:nvSpPr>
        <p:spPr bwMode="auto">
          <a:xfrm>
            <a:off x="6659949" y="2689675"/>
            <a:ext cx="215412"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09" name="Line 206"/>
          <p:cNvSpPr>
            <a:spLocks noChangeShapeType="1"/>
          </p:cNvSpPr>
          <p:nvPr/>
        </p:nvSpPr>
        <p:spPr bwMode="auto">
          <a:xfrm flipH="1" flipV="1">
            <a:off x="6659949" y="2689675"/>
            <a:ext cx="215412"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10" name="Freeform 207"/>
          <p:cNvSpPr>
            <a:spLocks/>
          </p:cNvSpPr>
          <p:nvPr/>
        </p:nvSpPr>
        <p:spPr bwMode="auto">
          <a:xfrm>
            <a:off x="6771319" y="2892875"/>
            <a:ext cx="216877"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11" name="Freeform 208"/>
          <p:cNvSpPr>
            <a:spLocks/>
          </p:cNvSpPr>
          <p:nvPr/>
        </p:nvSpPr>
        <p:spPr bwMode="auto">
          <a:xfrm>
            <a:off x="6875361" y="3013525"/>
            <a:ext cx="227134"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12" name="Line 209"/>
          <p:cNvSpPr>
            <a:spLocks noChangeShapeType="1"/>
          </p:cNvSpPr>
          <p:nvPr/>
        </p:nvSpPr>
        <p:spPr bwMode="auto">
          <a:xfrm flipV="1">
            <a:off x="7753130" y="4045403"/>
            <a:ext cx="11283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13" name="Line 210"/>
          <p:cNvSpPr>
            <a:spLocks noChangeShapeType="1"/>
          </p:cNvSpPr>
          <p:nvPr/>
        </p:nvSpPr>
        <p:spPr bwMode="auto">
          <a:xfrm flipH="1" flipV="1">
            <a:off x="6875361" y="3013525"/>
            <a:ext cx="227134"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14" name="Line 211"/>
          <p:cNvSpPr>
            <a:spLocks noChangeShapeType="1"/>
          </p:cNvSpPr>
          <p:nvPr/>
        </p:nvSpPr>
        <p:spPr bwMode="auto">
          <a:xfrm>
            <a:off x="6771323" y="2892875"/>
            <a:ext cx="104043"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15" name="Freeform 212"/>
          <p:cNvSpPr>
            <a:spLocks/>
          </p:cNvSpPr>
          <p:nvPr/>
        </p:nvSpPr>
        <p:spPr bwMode="auto">
          <a:xfrm>
            <a:off x="6988197" y="3216732"/>
            <a:ext cx="21687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16" name="Freeform 213"/>
          <p:cNvSpPr>
            <a:spLocks/>
          </p:cNvSpPr>
          <p:nvPr/>
        </p:nvSpPr>
        <p:spPr bwMode="auto">
          <a:xfrm>
            <a:off x="7102497" y="3324675"/>
            <a:ext cx="21687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17" name="Freeform 214"/>
          <p:cNvSpPr>
            <a:spLocks/>
          </p:cNvSpPr>
          <p:nvPr/>
        </p:nvSpPr>
        <p:spPr bwMode="auto">
          <a:xfrm>
            <a:off x="4470669" y="3637412"/>
            <a:ext cx="227135"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18" name="Freeform 215"/>
          <p:cNvSpPr>
            <a:spLocks/>
          </p:cNvSpPr>
          <p:nvPr/>
        </p:nvSpPr>
        <p:spPr bwMode="auto">
          <a:xfrm>
            <a:off x="4584967" y="3337375"/>
            <a:ext cx="213946"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19" name="Line 216"/>
          <p:cNvSpPr>
            <a:spLocks noChangeShapeType="1"/>
          </p:cNvSpPr>
          <p:nvPr/>
        </p:nvSpPr>
        <p:spPr bwMode="auto">
          <a:xfrm flipH="1" flipV="1">
            <a:off x="5575567" y="1303787"/>
            <a:ext cx="190500" cy="287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20" name="Line 217"/>
          <p:cNvSpPr>
            <a:spLocks noChangeShapeType="1"/>
          </p:cNvSpPr>
          <p:nvPr/>
        </p:nvSpPr>
        <p:spPr bwMode="auto">
          <a:xfrm flipH="1" flipV="1">
            <a:off x="7102497" y="3324675"/>
            <a:ext cx="216877" cy="2397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21" name="Line 218"/>
          <p:cNvSpPr>
            <a:spLocks noChangeShapeType="1"/>
          </p:cNvSpPr>
          <p:nvPr/>
        </p:nvSpPr>
        <p:spPr bwMode="auto">
          <a:xfrm>
            <a:off x="6988197" y="3216725"/>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22" name="Freeform 219"/>
          <p:cNvSpPr>
            <a:spLocks/>
          </p:cNvSpPr>
          <p:nvPr/>
        </p:nvSpPr>
        <p:spPr bwMode="auto">
          <a:xfrm>
            <a:off x="5242926" y="1559382"/>
            <a:ext cx="219808"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23" name="Freeform 220"/>
          <p:cNvSpPr>
            <a:spLocks/>
          </p:cNvSpPr>
          <p:nvPr/>
        </p:nvSpPr>
        <p:spPr bwMode="auto">
          <a:xfrm>
            <a:off x="5348432" y="1306967"/>
            <a:ext cx="215411"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24" name="Line 221"/>
          <p:cNvSpPr>
            <a:spLocks noChangeShapeType="1"/>
          </p:cNvSpPr>
          <p:nvPr/>
        </p:nvSpPr>
        <p:spPr bwMode="auto">
          <a:xfrm flipV="1">
            <a:off x="4470667" y="3781882"/>
            <a:ext cx="114300" cy="153987"/>
          </a:xfrm>
          <a:prstGeom prst="line">
            <a:avLst/>
          </a:prstGeom>
          <a:noFill/>
          <a:ln w="571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25" name="Line 222"/>
          <p:cNvSpPr>
            <a:spLocks noChangeShapeType="1"/>
          </p:cNvSpPr>
          <p:nvPr/>
        </p:nvSpPr>
        <p:spPr bwMode="auto">
          <a:xfrm flipH="1">
            <a:off x="4584967" y="3337375"/>
            <a:ext cx="213946" cy="444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26" name="Line 223"/>
          <p:cNvSpPr>
            <a:spLocks noChangeShapeType="1"/>
          </p:cNvSpPr>
          <p:nvPr/>
        </p:nvSpPr>
        <p:spPr bwMode="auto">
          <a:xfrm flipV="1">
            <a:off x="5242922" y="1703844"/>
            <a:ext cx="105508"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27" name="Line 224"/>
          <p:cNvSpPr>
            <a:spLocks noChangeShapeType="1"/>
          </p:cNvSpPr>
          <p:nvPr/>
        </p:nvSpPr>
        <p:spPr bwMode="auto">
          <a:xfrm flipH="1">
            <a:off x="5348432" y="1306967"/>
            <a:ext cx="215411" cy="396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28" name="Freeform 225"/>
          <p:cNvSpPr>
            <a:spLocks/>
          </p:cNvSpPr>
          <p:nvPr/>
        </p:nvSpPr>
        <p:spPr bwMode="auto">
          <a:xfrm>
            <a:off x="4798911" y="2929387"/>
            <a:ext cx="216877"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29" name="Freeform 226"/>
          <p:cNvSpPr>
            <a:spLocks/>
          </p:cNvSpPr>
          <p:nvPr/>
        </p:nvSpPr>
        <p:spPr bwMode="auto">
          <a:xfrm>
            <a:off x="4913212" y="2448382"/>
            <a:ext cx="21687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30" name="Line 227"/>
          <p:cNvSpPr>
            <a:spLocks noChangeShapeType="1"/>
          </p:cNvSpPr>
          <p:nvPr/>
        </p:nvSpPr>
        <p:spPr bwMode="auto">
          <a:xfrm flipH="1">
            <a:off x="5213616" y="1967369"/>
            <a:ext cx="29308"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31" name="Freeform 228"/>
          <p:cNvSpPr>
            <a:spLocks/>
          </p:cNvSpPr>
          <p:nvPr/>
        </p:nvSpPr>
        <p:spPr bwMode="auto">
          <a:xfrm>
            <a:off x="7205076" y="3491362"/>
            <a:ext cx="216877"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32" name="Freeform 229"/>
          <p:cNvSpPr>
            <a:spLocks/>
          </p:cNvSpPr>
          <p:nvPr/>
        </p:nvSpPr>
        <p:spPr bwMode="auto">
          <a:xfrm>
            <a:off x="7319374" y="3564394"/>
            <a:ext cx="213946"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33" name="Freeform 230"/>
          <p:cNvSpPr>
            <a:spLocks/>
          </p:cNvSpPr>
          <p:nvPr/>
        </p:nvSpPr>
        <p:spPr bwMode="auto">
          <a:xfrm>
            <a:off x="7533319" y="4069212"/>
            <a:ext cx="219808"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34" name="Line 231"/>
          <p:cNvSpPr>
            <a:spLocks noChangeShapeType="1"/>
          </p:cNvSpPr>
          <p:nvPr/>
        </p:nvSpPr>
        <p:spPr bwMode="auto">
          <a:xfrm>
            <a:off x="7533319" y="4069214"/>
            <a:ext cx="219808"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35" name="Freeform 232"/>
          <p:cNvSpPr>
            <a:spLocks/>
          </p:cNvSpPr>
          <p:nvPr/>
        </p:nvSpPr>
        <p:spPr bwMode="auto">
          <a:xfrm>
            <a:off x="7421949" y="3637412"/>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36" name="Line 233"/>
          <p:cNvSpPr>
            <a:spLocks noChangeShapeType="1"/>
          </p:cNvSpPr>
          <p:nvPr/>
        </p:nvSpPr>
        <p:spPr bwMode="auto">
          <a:xfrm>
            <a:off x="7533322" y="4069216"/>
            <a:ext cx="4397"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37" name="Line 234"/>
          <p:cNvSpPr>
            <a:spLocks noChangeShapeType="1"/>
          </p:cNvSpPr>
          <p:nvPr/>
        </p:nvSpPr>
        <p:spPr bwMode="auto">
          <a:xfrm flipV="1">
            <a:off x="4798913" y="3059569"/>
            <a:ext cx="114300"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38" name="Line 235"/>
          <p:cNvSpPr>
            <a:spLocks noChangeShapeType="1"/>
          </p:cNvSpPr>
          <p:nvPr/>
        </p:nvSpPr>
        <p:spPr bwMode="auto">
          <a:xfrm flipH="1">
            <a:off x="4913212" y="2448382"/>
            <a:ext cx="216877" cy="611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39" name="Line 236"/>
          <p:cNvSpPr>
            <a:spLocks noChangeShapeType="1"/>
          </p:cNvSpPr>
          <p:nvPr/>
        </p:nvSpPr>
        <p:spPr bwMode="auto">
          <a:xfrm flipH="1" flipV="1">
            <a:off x="7319374" y="3564394"/>
            <a:ext cx="213946" cy="504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40" name="Line 237"/>
          <p:cNvSpPr>
            <a:spLocks noChangeShapeType="1"/>
          </p:cNvSpPr>
          <p:nvPr/>
        </p:nvSpPr>
        <p:spPr bwMode="auto">
          <a:xfrm>
            <a:off x="7215330" y="3491369"/>
            <a:ext cx="104042"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41" name="Line 238"/>
          <p:cNvSpPr>
            <a:spLocks noChangeShapeType="1"/>
          </p:cNvSpPr>
          <p:nvPr/>
        </p:nvSpPr>
        <p:spPr bwMode="auto">
          <a:xfrm>
            <a:off x="7533322" y="4069216"/>
            <a:ext cx="4397"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42" name="Line 239"/>
          <p:cNvSpPr>
            <a:spLocks noChangeShapeType="1"/>
          </p:cNvSpPr>
          <p:nvPr/>
        </p:nvSpPr>
        <p:spPr bwMode="auto">
          <a:xfrm>
            <a:off x="7432212" y="3648532"/>
            <a:ext cx="101111" cy="4206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43" name="Freeform 240"/>
          <p:cNvSpPr>
            <a:spLocks/>
          </p:cNvSpPr>
          <p:nvPr/>
        </p:nvSpPr>
        <p:spPr bwMode="auto">
          <a:xfrm>
            <a:off x="6441608" y="2569032"/>
            <a:ext cx="218342"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44" name="Freeform 241"/>
          <p:cNvSpPr>
            <a:spLocks/>
          </p:cNvSpPr>
          <p:nvPr/>
        </p:nvSpPr>
        <p:spPr bwMode="auto">
          <a:xfrm>
            <a:off x="6554442" y="2616657"/>
            <a:ext cx="216877"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45" name="Freeform 242"/>
          <p:cNvSpPr>
            <a:spLocks/>
          </p:cNvSpPr>
          <p:nvPr/>
        </p:nvSpPr>
        <p:spPr bwMode="auto">
          <a:xfrm>
            <a:off x="7650549" y="4105732"/>
            <a:ext cx="2154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46" name="Line 243"/>
          <p:cNvSpPr>
            <a:spLocks noChangeShapeType="1"/>
          </p:cNvSpPr>
          <p:nvPr/>
        </p:nvSpPr>
        <p:spPr bwMode="auto">
          <a:xfrm flipH="1" flipV="1">
            <a:off x="6554442" y="2616657"/>
            <a:ext cx="216877" cy="276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47" name="Line 244"/>
          <p:cNvSpPr>
            <a:spLocks noChangeShapeType="1"/>
          </p:cNvSpPr>
          <p:nvPr/>
        </p:nvSpPr>
        <p:spPr bwMode="auto">
          <a:xfrm flipV="1">
            <a:off x="7650552" y="4105728"/>
            <a:ext cx="1025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48" name="Freeform 245"/>
          <p:cNvSpPr>
            <a:spLocks/>
          </p:cNvSpPr>
          <p:nvPr/>
        </p:nvSpPr>
        <p:spPr bwMode="auto">
          <a:xfrm>
            <a:off x="5130088" y="1967366"/>
            <a:ext cx="218343"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49" name="Freeform 246"/>
          <p:cNvSpPr>
            <a:spLocks/>
          </p:cNvSpPr>
          <p:nvPr/>
        </p:nvSpPr>
        <p:spPr bwMode="auto">
          <a:xfrm>
            <a:off x="5242926" y="1559382"/>
            <a:ext cx="219808"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50" name="Line 247"/>
          <p:cNvSpPr>
            <a:spLocks noChangeShapeType="1"/>
          </p:cNvSpPr>
          <p:nvPr/>
        </p:nvSpPr>
        <p:spPr bwMode="auto">
          <a:xfrm flipH="1">
            <a:off x="5242926" y="1559382"/>
            <a:ext cx="219808" cy="4079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51" name="Freeform 248"/>
          <p:cNvSpPr>
            <a:spLocks/>
          </p:cNvSpPr>
          <p:nvPr/>
        </p:nvSpPr>
        <p:spPr bwMode="auto">
          <a:xfrm>
            <a:off x="4365159" y="3935862"/>
            <a:ext cx="219808"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52" name="Freeform 249"/>
          <p:cNvSpPr>
            <a:spLocks/>
          </p:cNvSpPr>
          <p:nvPr/>
        </p:nvSpPr>
        <p:spPr bwMode="auto">
          <a:xfrm>
            <a:off x="4470669" y="3637412"/>
            <a:ext cx="227135"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53" name="Freeform 250"/>
          <p:cNvSpPr>
            <a:spLocks/>
          </p:cNvSpPr>
          <p:nvPr/>
        </p:nvSpPr>
        <p:spPr bwMode="auto">
          <a:xfrm>
            <a:off x="6659949" y="2819850"/>
            <a:ext cx="215412"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54" name="Freeform 251"/>
          <p:cNvSpPr>
            <a:spLocks/>
          </p:cNvSpPr>
          <p:nvPr/>
        </p:nvSpPr>
        <p:spPr bwMode="auto">
          <a:xfrm>
            <a:off x="6771319" y="2892875"/>
            <a:ext cx="216877"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55" name="Freeform 252"/>
          <p:cNvSpPr>
            <a:spLocks/>
          </p:cNvSpPr>
          <p:nvPr/>
        </p:nvSpPr>
        <p:spPr bwMode="auto">
          <a:xfrm>
            <a:off x="5462733" y="1306962"/>
            <a:ext cx="213946"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56" name="Line 253"/>
          <p:cNvSpPr>
            <a:spLocks noChangeShapeType="1"/>
          </p:cNvSpPr>
          <p:nvPr/>
        </p:nvSpPr>
        <p:spPr bwMode="auto">
          <a:xfrm flipV="1">
            <a:off x="4365157" y="3935862"/>
            <a:ext cx="105508" cy="230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57" name="Line 254"/>
          <p:cNvSpPr>
            <a:spLocks noChangeShapeType="1"/>
          </p:cNvSpPr>
          <p:nvPr/>
        </p:nvSpPr>
        <p:spPr bwMode="auto">
          <a:xfrm flipH="1">
            <a:off x="4470669" y="3637412"/>
            <a:ext cx="227135" cy="2984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58" name="Freeform 255"/>
          <p:cNvSpPr>
            <a:spLocks/>
          </p:cNvSpPr>
          <p:nvPr/>
        </p:nvSpPr>
        <p:spPr bwMode="auto">
          <a:xfrm>
            <a:off x="4697802" y="3337382"/>
            <a:ext cx="215411"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59" name="Freeform 256"/>
          <p:cNvSpPr>
            <a:spLocks/>
          </p:cNvSpPr>
          <p:nvPr/>
        </p:nvSpPr>
        <p:spPr bwMode="auto">
          <a:xfrm>
            <a:off x="4798911" y="2929387"/>
            <a:ext cx="216877"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60" name="Line 257"/>
          <p:cNvSpPr>
            <a:spLocks noChangeShapeType="1"/>
          </p:cNvSpPr>
          <p:nvPr/>
        </p:nvSpPr>
        <p:spPr bwMode="auto">
          <a:xfrm flipH="1" flipV="1">
            <a:off x="6771319" y="2892875"/>
            <a:ext cx="216877"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61" name="Line 258"/>
          <p:cNvSpPr>
            <a:spLocks noChangeShapeType="1"/>
          </p:cNvSpPr>
          <p:nvPr/>
        </p:nvSpPr>
        <p:spPr bwMode="auto">
          <a:xfrm>
            <a:off x="6659951" y="2819857"/>
            <a:ext cx="111369"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62" name="Line 259"/>
          <p:cNvSpPr>
            <a:spLocks noChangeShapeType="1"/>
          </p:cNvSpPr>
          <p:nvPr/>
        </p:nvSpPr>
        <p:spPr bwMode="auto">
          <a:xfrm flipH="1" flipV="1">
            <a:off x="5563841" y="1306967"/>
            <a:ext cx="30774" cy="3524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63" name="Line 260"/>
          <p:cNvSpPr>
            <a:spLocks noChangeShapeType="1"/>
          </p:cNvSpPr>
          <p:nvPr/>
        </p:nvSpPr>
        <p:spPr bwMode="auto">
          <a:xfrm flipV="1">
            <a:off x="4697804" y="3337382"/>
            <a:ext cx="101111"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64" name="Line 261"/>
          <p:cNvSpPr>
            <a:spLocks noChangeShapeType="1"/>
          </p:cNvSpPr>
          <p:nvPr/>
        </p:nvSpPr>
        <p:spPr bwMode="auto">
          <a:xfrm flipH="1">
            <a:off x="4798911" y="2929387"/>
            <a:ext cx="216877" cy="407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65" name="Freeform 262"/>
          <p:cNvSpPr>
            <a:spLocks/>
          </p:cNvSpPr>
          <p:nvPr/>
        </p:nvSpPr>
        <p:spPr bwMode="auto">
          <a:xfrm>
            <a:off x="6875361" y="3097662"/>
            <a:ext cx="227134"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66" name="Freeform 263"/>
          <p:cNvSpPr>
            <a:spLocks/>
          </p:cNvSpPr>
          <p:nvPr/>
        </p:nvSpPr>
        <p:spPr bwMode="auto">
          <a:xfrm>
            <a:off x="6988197" y="3216732"/>
            <a:ext cx="21687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67" name="Line 264"/>
          <p:cNvSpPr>
            <a:spLocks noChangeShapeType="1"/>
          </p:cNvSpPr>
          <p:nvPr/>
        </p:nvSpPr>
        <p:spPr bwMode="auto">
          <a:xfrm flipH="1" flipV="1">
            <a:off x="6988197" y="3216732"/>
            <a:ext cx="216877" cy="2746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68" name="Line 265"/>
          <p:cNvSpPr>
            <a:spLocks noChangeShapeType="1"/>
          </p:cNvSpPr>
          <p:nvPr/>
        </p:nvSpPr>
        <p:spPr bwMode="auto">
          <a:xfrm>
            <a:off x="6875362" y="3097669"/>
            <a:ext cx="112834" cy="1190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69" name="Freeform 266"/>
          <p:cNvSpPr>
            <a:spLocks/>
          </p:cNvSpPr>
          <p:nvPr/>
        </p:nvSpPr>
        <p:spPr bwMode="auto">
          <a:xfrm>
            <a:off x="7102497" y="3421519"/>
            <a:ext cx="21687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70" name="Freeform 267"/>
          <p:cNvSpPr>
            <a:spLocks/>
          </p:cNvSpPr>
          <p:nvPr/>
        </p:nvSpPr>
        <p:spPr bwMode="auto">
          <a:xfrm>
            <a:off x="7205076" y="3491369"/>
            <a:ext cx="216877"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71" name="Line 268"/>
          <p:cNvSpPr>
            <a:spLocks noChangeShapeType="1"/>
          </p:cNvSpPr>
          <p:nvPr/>
        </p:nvSpPr>
        <p:spPr bwMode="auto">
          <a:xfrm>
            <a:off x="7205074" y="3491369"/>
            <a:ext cx="1025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72" name="Freeform 269"/>
          <p:cNvSpPr>
            <a:spLocks/>
          </p:cNvSpPr>
          <p:nvPr/>
        </p:nvSpPr>
        <p:spPr bwMode="auto">
          <a:xfrm>
            <a:off x="5015792" y="2448375"/>
            <a:ext cx="227135"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73" name="Freeform 270"/>
          <p:cNvSpPr>
            <a:spLocks/>
          </p:cNvSpPr>
          <p:nvPr/>
        </p:nvSpPr>
        <p:spPr bwMode="auto">
          <a:xfrm>
            <a:off x="5130088" y="2100712"/>
            <a:ext cx="218343"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74" name="Line 271"/>
          <p:cNvSpPr>
            <a:spLocks noChangeShapeType="1"/>
          </p:cNvSpPr>
          <p:nvPr/>
        </p:nvSpPr>
        <p:spPr bwMode="auto">
          <a:xfrm flipH="1" flipV="1">
            <a:off x="7205076" y="3491362"/>
            <a:ext cx="216877"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75" name="Line 272"/>
          <p:cNvSpPr>
            <a:spLocks noChangeShapeType="1"/>
          </p:cNvSpPr>
          <p:nvPr/>
        </p:nvSpPr>
        <p:spPr bwMode="auto">
          <a:xfrm>
            <a:off x="7102499" y="3421512"/>
            <a:ext cx="102577"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76" name="Line 273"/>
          <p:cNvSpPr>
            <a:spLocks noChangeShapeType="1"/>
          </p:cNvSpPr>
          <p:nvPr/>
        </p:nvSpPr>
        <p:spPr bwMode="auto">
          <a:xfrm flipH="1">
            <a:off x="5130088" y="2100714"/>
            <a:ext cx="218343" cy="3476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77" name="Freeform 274"/>
          <p:cNvSpPr>
            <a:spLocks/>
          </p:cNvSpPr>
          <p:nvPr/>
        </p:nvSpPr>
        <p:spPr bwMode="auto">
          <a:xfrm>
            <a:off x="7421949" y="3637417"/>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78" name="Line 275"/>
          <p:cNvSpPr>
            <a:spLocks noChangeShapeType="1"/>
          </p:cNvSpPr>
          <p:nvPr/>
        </p:nvSpPr>
        <p:spPr bwMode="auto">
          <a:xfrm>
            <a:off x="7421951" y="3637419"/>
            <a:ext cx="10258"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79" name="Freeform 276"/>
          <p:cNvSpPr>
            <a:spLocks/>
          </p:cNvSpPr>
          <p:nvPr/>
        </p:nvSpPr>
        <p:spPr bwMode="auto">
          <a:xfrm>
            <a:off x="7533319" y="4166050"/>
            <a:ext cx="21980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80" name="Freeform 277"/>
          <p:cNvSpPr>
            <a:spLocks/>
          </p:cNvSpPr>
          <p:nvPr/>
        </p:nvSpPr>
        <p:spPr bwMode="auto">
          <a:xfrm>
            <a:off x="7650549" y="4166050"/>
            <a:ext cx="215412"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81" name="Freeform 278"/>
          <p:cNvSpPr>
            <a:spLocks/>
          </p:cNvSpPr>
          <p:nvPr/>
        </p:nvSpPr>
        <p:spPr bwMode="auto">
          <a:xfrm>
            <a:off x="4252325" y="4166050"/>
            <a:ext cx="218342"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82" name="Freeform 279"/>
          <p:cNvSpPr>
            <a:spLocks/>
          </p:cNvSpPr>
          <p:nvPr/>
        </p:nvSpPr>
        <p:spPr bwMode="auto">
          <a:xfrm>
            <a:off x="4365159" y="4166050"/>
            <a:ext cx="21980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83" name="Freeform 280"/>
          <p:cNvSpPr>
            <a:spLocks/>
          </p:cNvSpPr>
          <p:nvPr/>
        </p:nvSpPr>
        <p:spPr bwMode="auto">
          <a:xfrm>
            <a:off x="4584967" y="3637412"/>
            <a:ext cx="213946"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84" name="Freeform 281"/>
          <p:cNvSpPr>
            <a:spLocks/>
          </p:cNvSpPr>
          <p:nvPr/>
        </p:nvSpPr>
        <p:spPr bwMode="auto">
          <a:xfrm>
            <a:off x="4697802" y="3337382"/>
            <a:ext cx="215411"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85" name="Freeform 282"/>
          <p:cNvSpPr>
            <a:spLocks/>
          </p:cNvSpPr>
          <p:nvPr/>
        </p:nvSpPr>
        <p:spPr bwMode="auto">
          <a:xfrm>
            <a:off x="7319374" y="3637417"/>
            <a:ext cx="213946"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86" name="Freeform 283"/>
          <p:cNvSpPr>
            <a:spLocks/>
          </p:cNvSpPr>
          <p:nvPr/>
        </p:nvSpPr>
        <p:spPr bwMode="auto">
          <a:xfrm>
            <a:off x="5348432" y="1559375"/>
            <a:ext cx="215411"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87" name="Freeform 284"/>
          <p:cNvSpPr>
            <a:spLocks/>
          </p:cNvSpPr>
          <p:nvPr/>
        </p:nvSpPr>
        <p:spPr bwMode="auto">
          <a:xfrm>
            <a:off x="5462733" y="1559375"/>
            <a:ext cx="213946"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88" name="Freeform 285"/>
          <p:cNvSpPr>
            <a:spLocks/>
          </p:cNvSpPr>
          <p:nvPr/>
        </p:nvSpPr>
        <p:spPr bwMode="auto">
          <a:xfrm>
            <a:off x="6327307" y="2569032"/>
            <a:ext cx="227134"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89" name="Freeform 286"/>
          <p:cNvSpPr>
            <a:spLocks/>
          </p:cNvSpPr>
          <p:nvPr/>
        </p:nvSpPr>
        <p:spPr bwMode="auto">
          <a:xfrm>
            <a:off x="6441608" y="2569032"/>
            <a:ext cx="218342"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790" name="Line 287"/>
          <p:cNvSpPr>
            <a:spLocks noChangeShapeType="1"/>
          </p:cNvSpPr>
          <p:nvPr/>
        </p:nvSpPr>
        <p:spPr bwMode="auto">
          <a:xfrm flipH="1" flipV="1">
            <a:off x="7421949" y="3637412"/>
            <a:ext cx="228600" cy="5286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91" name="Line 288"/>
          <p:cNvSpPr>
            <a:spLocks noChangeShapeType="1"/>
          </p:cNvSpPr>
          <p:nvPr/>
        </p:nvSpPr>
        <p:spPr bwMode="auto">
          <a:xfrm flipH="1" flipV="1">
            <a:off x="7650549" y="4166050"/>
            <a:ext cx="2154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92" name="Line 289"/>
          <p:cNvSpPr>
            <a:spLocks noChangeShapeType="1"/>
          </p:cNvSpPr>
          <p:nvPr/>
        </p:nvSpPr>
        <p:spPr bwMode="auto">
          <a:xfrm flipV="1">
            <a:off x="7533320" y="4166054"/>
            <a:ext cx="117231"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93" name="Line 290"/>
          <p:cNvSpPr>
            <a:spLocks noChangeShapeType="1"/>
          </p:cNvSpPr>
          <p:nvPr/>
        </p:nvSpPr>
        <p:spPr bwMode="auto">
          <a:xfrm flipH="1" flipV="1">
            <a:off x="4365159" y="4166050"/>
            <a:ext cx="219808"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94" name="Line 291"/>
          <p:cNvSpPr>
            <a:spLocks noChangeShapeType="1"/>
          </p:cNvSpPr>
          <p:nvPr/>
        </p:nvSpPr>
        <p:spPr bwMode="auto">
          <a:xfrm flipV="1">
            <a:off x="4252323" y="4166054"/>
            <a:ext cx="112834"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95" name="Line 292"/>
          <p:cNvSpPr>
            <a:spLocks noChangeShapeType="1"/>
          </p:cNvSpPr>
          <p:nvPr/>
        </p:nvSpPr>
        <p:spPr bwMode="auto">
          <a:xfrm flipV="1">
            <a:off x="4584966" y="3637412"/>
            <a:ext cx="112835" cy="565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96" name="Line 293"/>
          <p:cNvSpPr>
            <a:spLocks noChangeShapeType="1"/>
          </p:cNvSpPr>
          <p:nvPr/>
        </p:nvSpPr>
        <p:spPr bwMode="auto">
          <a:xfrm flipH="1">
            <a:off x="4697802" y="3337382"/>
            <a:ext cx="215411"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97" name="Line 294"/>
          <p:cNvSpPr>
            <a:spLocks noChangeShapeType="1"/>
          </p:cNvSpPr>
          <p:nvPr/>
        </p:nvSpPr>
        <p:spPr bwMode="auto">
          <a:xfrm flipV="1">
            <a:off x="7319377" y="3637419"/>
            <a:ext cx="102577"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98" name="Line 295"/>
          <p:cNvSpPr>
            <a:spLocks noChangeShapeType="1"/>
          </p:cNvSpPr>
          <p:nvPr/>
        </p:nvSpPr>
        <p:spPr bwMode="auto">
          <a:xfrm flipH="1" flipV="1">
            <a:off x="5462731" y="1559382"/>
            <a:ext cx="127488" cy="123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799" name="Line 296"/>
          <p:cNvSpPr>
            <a:spLocks noChangeShapeType="1"/>
          </p:cNvSpPr>
          <p:nvPr/>
        </p:nvSpPr>
        <p:spPr bwMode="auto">
          <a:xfrm flipV="1">
            <a:off x="5348432" y="1610182"/>
            <a:ext cx="158262" cy="49053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00" name="Freeform 297"/>
          <p:cNvSpPr>
            <a:spLocks/>
          </p:cNvSpPr>
          <p:nvPr/>
        </p:nvSpPr>
        <p:spPr bwMode="auto">
          <a:xfrm>
            <a:off x="4913212" y="2929387"/>
            <a:ext cx="216877"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01" name="Freeform 298"/>
          <p:cNvSpPr>
            <a:spLocks/>
          </p:cNvSpPr>
          <p:nvPr/>
        </p:nvSpPr>
        <p:spPr bwMode="auto">
          <a:xfrm>
            <a:off x="5015792" y="2665869"/>
            <a:ext cx="227135"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02" name="Line 299"/>
          <p:cNvSpPr>
            <a:spLocks noChangeShapeType="1"/>
          </p:cNvSpPr>
          <p:nvPr/>
        </p:nvSpPr>
        <p:spPr bwMode="auto">
          <a:xfrm flipH="1">
            <a:off x="5015792" y="2665869"/>
            <a:ext cx="227135"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03" name="Freeform 300"/>
          <p:cNvSpPr>
            <a:spLocks/>
          </p:cNvSpPr>
          <p:nvPr/>
        </p:nvSpPr>
        <p:spPr bwMode="auto">
          <a:xfrm>
            <a:off x="6554442" y="2819850"/>
            <a:ext cx="216877"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04" name="Freeform 301"/>
          <p:cNvSpPr>
            <a:spLocks/>
          </p:cNvSpPr>
          <p:nvPr/>
        </p:nvSpPr>
        <p:spPr bwMode="auto">
          <a:xfrm>
            <a:off x="6659949" y="2819850"/>
            <a:ext cx="215412"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05" name="Line 302"/>
          <p:cNvSpPr>
            <a:spLocks noChangeShapeType="1"/>
          </p:cNvSpPr>
          <p:nvPr/>
        </p:nvSpPr>
        <p:spPr bwMode="auto">
          <a:xfrm flipV="1">
            <a:off x="6554441" y="2819850"/>
            <a:ext cx="105508"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06" name="Line 303"/>
          <p:cNvSpPr>
            <a:spLocks noChangeShapeType="1"/>
          </p:cNvSpPr>
          <p:nvPr/>
        </p:nvSpPr>
        <p:spPr bwMode="auto">
          <a:xfrm flipH="1" flipV="1">
            <a:off x="5761669" y="1583194"/>
            <a:ext cx="190500"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07" name="Line 304"/>
          <p:cNvSpPr>
            <a:spLocks noChangeShapeType="1"/>
          </p:cNvSpPr>
          <p:nvPr/>
        </p:nvSpPr>
        <p:spPr bwMode="auto">
          <a:xfrm flipV="1">
            <a:off x="5563846" y="1692725"/>
            <a:ext cx="26377" cy="4556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08" name="Freeform 305"/>
          <p:cNvSpPr>
            <a:spLocks/>
          </p:cNvSpPr>
          <p:nvPr/>
        </p:nvSpPr>
        <p:spPr bwMode="auto">
          <a:xfrm>
            <a:off x="4470669" y="4202566"/>
            <a:ext cx="227135"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09" name="Freeform 306"/>
          <p:cNvSpPr>
            <a:spLocks/>
          </p:cNvSpPr>
          <p:nvPr/>
        </p:nvSpPr>
        <p:spPr bwMode="auto">
          <a:xfrm>
            <a:off x="4584967" y="3791402"/>
            <a:ext cx="213946"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10" name="Freeform 307"/>
          <p:cNvSpPr>
            <a:spLocks/>
          </p:cNvSpPr>
          <p:nvPr/>
        </p:nvSpPr>
        <p:spPr bwMode="auto">
          <a:xfrm>
            <a:off x="5242926" y="2100712"/>
            <a:ext cx="219808"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11" name="Freeform 308"/>
          <p:cNvSpPr>
            <a:spLocks/>
          </p:cNvSpPr>
          <p:nvPr/>
        </p:nvSpPr>
        <p:spPr bwMode="auto">
          <a:xfrm>
            <a:off x="5348432" y="2100712"/>
            <a:ext cx="215411"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12" name="Line 309"/>
          <p:cNvSpPr>
            <a:spLocks noChangeShapeType="1"/>
          </p:cNvSpPr>
          <p:nvPr/>
        </p:nvSpPr>
        <p:spPr bwMode="auto">
          <a:xfrm flipH="1">
            <a:off x="7753130" y="4202562"/>
            <a:ext cx="112835" cy="57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13" name="Line 310"/>
          <p:cNvSpPr>
            <a:spLocks noChangeShapeType="1"/>
          </p:cNvSpPr>
          <p:nvPr/>
        </p:nvSpPr>
        <p:spPr bwMode="auto">
          <a:xfrm flipV="1">
            <a:off x="4470667" y="4202562"/>
            <a:ext cx="114300" cy="57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14" name="Freeform 311"/>
          <p:cNvSpPr>
            <a:spLocks/>
          </p:cNvSpPr>
          <p:nvPr/>
        </p:nvSpPr>
        <p:spPr bwMode="auto">
          <a:xfrm>
            <a:off x="6771319" y="3097662"/>
            <a:ext cx="216877"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15" name="Freeform 312"/>
          <p:cNvSpPr>
            <a:spLocks/>
          </p:cNvSpPr>
          <p:nvPr/>
        </p:nvSpPr>
        <p:spPr bwMode="auto">
          <a:xfrm>
            <a:off x="6875361" y="3097662"/>
            <a:ext cx="227134"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16" name="Line 313"/>
          <p:cNvSpPr>
            <a:spLocks noChangeShapeType="1"/>
          </p:cNvSpPr>
          <p:nvPr/>
        </p:nvSpPr>
        <p:spPr bwMode="auto">
          <a:xfrm flipV="1">
            <a:off x="5242922" y="2100712"/>
            <a:ext cx="105508" cy="565150"/>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17" name="Line 314"/>
          <p:cNvSpPr>
            <a:spLocks noChangeShapeType="1"/>
          </p:cNvSpPr>
          <p:nvPr/>
        </p:nvSpPr>
        <p:spPr bwMode="auto">
          <a:xfrm flipH="1" flipV="1">
            <a:off x="5348432" y="2100719"/>
            <a:ext cx="215411"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18" name="Line 315"/>
          <p:cNvSpPr>
            <a:spLocks noChangeShapeType="1"/>
          </p:cNvSpPr>
          <p:nvPr/>
        </p:nvSpPr>
        <p:spPr bwMode="auto">
          <a:xfrm>
            <a:off x="6771323" y="3097662"/>
            <a:ext cx="104043"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19" name="Freeform 316"/>
          <p:cNvSpPr>
            <a:spLocks/>
          </p:cNvSpPr>
          <p:nvPr/>
        </p:nvSpPr>
        <p:spPr bwMode="auto">
          <a:xfrm>
            <a:off x="6988197" y="3313569"/>
            <a:ext cx="21687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20" name="Freeform 317"/>
          <p:cNvSpPr>
            <a:spLocks/>
          </p:cNvSpPr>
          <p:nvPr/>
        </p:nvSpPr>
        <p:spPr bwMode="auto">
          <a:xfrm>
            <a:off x="7102497" y="3421519"/>
            <a:ext cx="21687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21" name="Line 318"/>
          <p:cNvSpPr>
            <a:spLocks noChangeShapeType="1"/>
          </p:cNvSpPr>
          <p:nvPr/>
        </p:nvSpPr>
        <p:spPr bwMode="auto">
          <a:xfrm>
            <a:off x="6988197" y="3313562"/>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22" name="Freeform 319"/>
          <p:cNvSpPr>
            <a:spLocks/>
          </p:cNvSpPr>
          <p:nvPr/>
        </p:nvSpPr>
        <p:spPr bwMode="auto">
          <a:xfrm>
            <a:off x="4798911" y="3337382"/>
            <a:ext cx="216877"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23" name="Freeform 320"/>
          <p:cNvSpPr>
            <a:spLocks/>
          </p:cNvSpPr>
          <p:nvPr/>
        </p:nvSpPr>
        <p:spPr bwMode="auto">
          <a:xfrm>
            <a:off x="4913212" y="3134182"/>
            <a:ext cx="216877"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24" name="Line 321"/>
          <p:cNvSpPr>
            <a:spLocks noChangeShapeType="1"/>
          </p:cNvSpPr>
          <p:nvPr/>
        </p:nvSpPr>
        <p:spPr bwMode="auto">
          <a:xfrm flipH="1" flipV="1">
            <a:off x="6170514" y="2516637"/>
            <a:ext cx="156797" cy="88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25" name="Line 322"/>
          <p:cNvSpPr>
            <a:spLocks noChangeShapeType="1"/>
          </p:cNvSpPr>
          <p:nvPr/>
        </p:nvSpPr>
        <p:spPr bwMode="auto">
          <a:xfrm flipV="1">
            <a:off x="6007854" y="2527755"/>
            <a:ext cx="158262" cy="53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26" name="Line 323"/>
          <p:cNvSpPr>
            <a:spLocks noChangeShapeType="1"/>
          </p:cNvSpPr>
          <p:nvPr/>
        </p:nvSpPr>
        <p:spPr bwMode="auto">
          <a:xfrm flipH="1">
            <a:off x="4913212" y="3134175"/>
            <a:ext cx="216877"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27" name="Freeform 324"/>
          <p:cNvSpPr>
            <a:spLocks/>
          </p:cNvSpPr>
          <p:nvPr/>
        </p:nvSpPr>
        <p:spPr bwMode="auto">
          <a:xfrm>
            <a:off x="4252325" y="4226375"/>
            <a:ext cx="218342"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28" name="Freeform 325"/>
          <p:cNvSpPr>
            <a:spLocks/>
          </p:cNvSpPr>
          <p:nvPr/>
        </p:nvSpPr>
        <p:spPr bwMode="auto">
          <a:xfrm>
            <a:off x="7319374" y="3661225"/>
            <a:ext cx="213946"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29" name="Freeform 326"/>
          <p:cNvSpPr>
            <a:spLocks/>
          </p:cNvSpPr>
          <p:nvPr/>
        </p:nvSpPr>
        <p:spPr bwMode="auto">
          <a:xfrm>
            <a:off x="7533319" y="4226375"/>
            <a:ext cx="21980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30" name="Freeform 327"/>
          <p:cNvSpPr>
            <a:spLocks/>
          </p:cNvSpPr>
          <p:nvPr/>
        </p:nvSpPr>
        <p:spPr bwMode="auto">
          <a:xfrm>
            <a:off x="7421949" y="3888237"/>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31" name="Line 328"/>
          <p:cNvSpPr>
            <a:spLocks noChangeShapeType="1"/>
          </p:cNvSpPr>
          <p:nvPr/>
        </p:nvSpPr>
        <p:spPr bwMode="auto">
          <a:xfrm>
            <a:off x="7533322" y="4226377"/>
            <a:ext cx="4397" cy="15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32" name="Freeform 329"/>
          <p:cNvSpPr>
            <a:spLocks/>
          </p:cNvSpPr>
          <p:nvPr/>
        </p:nvSpPr>
        <p:spPr bwMode="auto">
          <a:xfrm>
            <a:off x="5130088" y="2665869"/>
            <a:ext cx="218343"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33" name="Freeform 330"/>
          <p:cNvSpPr>
            <a:spLocks/>
          </p:cNvSpPr>
          <p:nvPr/>
        </p:nvSpPr>
        <p:spPr bwMode="auto">
          <a:xfrm>
            <a:off x="5242926" y="2629357"/>
            <a:ext cx="219808"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34" name="Freeform 331"/>
          <p:cNvSpPr>
            <a:spLocks/>
          </p:cNvSpPr>
          <p:nvPr/>
        </p:nvSpPr>
        <p:spPr bwMode="auto">
          <a:xfrm>
            <a:off x="5462733" y="2148337"/>
            <a:ext cx="213946"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35" name="Line 332"/>
          <p:cNvSpPr>
            <a:spLocks noChangeShapeType="1"/>
          </p:cNvSpPr>
          <p:nvPr/>
        </p:nvSpPr>
        <p:spPr bwMode="auto">
          <a:xfrm>
            <a:off x="7319374" y="3672337"/>
            <a:ext cx="213946" cy="5540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36" name="Freeform 333"/>
          <p:cNvSpPr>
            <a:spLocks/>
          </p:cNvSpPr>
          <p:nvPr/>
        </p:nvSpPr>
        <p:spPr bwMode="auto">
          <a:xfrm>
            <a:off x="7205076" y="3661225"/>
            <a:ext cx="216877"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37" name="Line 334"/>
          <p:cNvSpPr>
            <a:spLocks noChangeShapeType="1"/>
          </p:cNvSpPr>
          <p:nvPr/>
        </p:nvSpPr>
        <p:spPr bwMode="auto">
          <a:xfrm flipH="1" flipV="1">
            <a:off x="4252325" y="4226382"/>
            <a:ext cx="218342"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38" name="Line 335"/>
          <p:cNvSpPr>
            <a:spLocks noChangeShapeType="1"/>
          </p:cNvSpPr>
          <p:nvPr/>
        </p:nvSpPr>
        <p:spPr bwMode="auto">
          <a:xfrm>
            <a:off x="7319372" y="3661225"/>
            <a:ext cx="1466" cy="111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39" name="Line 336"/>
          <p:cNvSpPr>
            <a:spLocks noChangeShapeType="1"/>
          </p:cNvSpPr>
          <p:nvPr/>
        </p:nvSpPr>
        <p:spPr bwMode="auto">
          <a:xfrm>
            <a:off x="7533322" y="4226382"/>
            <a:ext cx="4397" cy="9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40" name="Line 337"/>
          <p:cNvSpPr>
            <a:spLocks noChangeShapeType="1"/>
          </p:cNvSpPr>
          <p:nvPr/>
        </p:nvSpPr>
        <p:spPr bwMode="auto">
          <a:xfrm>
            <a:off x="7432212" y="3902525"/>
            <a:ext cx="101111"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41" name="Freeform 338"/>
          <p:cNvSpPr>
            <a:spLocks/>
          </p:cNvSpPr>
          <p:nvPr/>
        </p:nvSpPr>
        <p:spPr bwMode="auto">
          <a:xfrm>
            <a:off x="6224732" y="2605544"/>
            <a:ext cx="216877"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42" name="Freeform 339"/>
          <p:cNvSpPr>
            <a:spLocks/>
          </p:cNvSpPr>
          <p:nvPr/>
        </p:nvSpPr>
        <p:spPr bwMode="auto">
          <a:xfrm>
            <a:off x="6327307" y="2605544"/>
            <a:ext cx="227134"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43" name="Line 340"/>
          <p:cNvSpPr>
            <a:spLocks noChangeShapeType="1"/>
          </p:cNvSpPr>
          <p:nvPr/>
        </p:nvSpPr>
        <p:spPr bwMode="auto">
          <a:xfrm flipH="1">
            <a:off x="5242926" y="2629350"/>
            <a:ext cx="219808"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44" name="Line 341"/>
          <p:cNvSpPr>
            <a:spLocks noChangeShapeType="1"/>
          </p:cNvSpPr>
          <p:nvPr/>
        </p:nvSpPr>
        <p:spPr bwMode="auto">
          <a:xfrm flipV="1">
            <a:off x="5130090" y="2665869"/>
            <a:ext cx="112835" cy="468313"/>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45" name="Line 342"/>
          <p:cNvSpPr>
            <a:spLocks noChangeShapeType="1"/>
          </p:cNvSpPr>
          <p:nvPr/>
        </p:nvSpPr>
        <p:spPr bwMode="auto">
          <a:xfrm flipH="1" flipV="1">
            <a:off x="5538932" y="2299150"/>
            <a:ext cx="218342"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46" name="Line 343"/>
          <p:cNvSpPr>
            <a:spLocks noChangeShapeType="1"/>
          </p:cNvSpPr>
          <p:nvPr/>
        </p:nvSpPr>
        <p:spPr bwMode="auto">
          <a:xfrm flipV="1">
            <a:off x="5462735" y="2148339"/>
            <a:ext cx="101111" cy="481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47" name="Line 344"/>
          <p:cNvSpPr>
            <a:spLocks noChangeShapeType="1"/>
          </p:cNvSpPr>
          <p:nvPr/>
        </p:nvSpPr>
        <p:spPr bwMode="auto">
          <a:xfrm>
            <a:off x="7205073" y="3661232"/>
            <a:ext cx="1143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48" name="Line 345"/>
          <p:cNvSpPr>
            <a:spLocks noChangeShapeType="1"/>
          </p:cNvSpPr>
          <p:nvPr/>
        </p:nvSpPr>
        <p:spPr bwMode="auto">
          <a:xfrm flipH="1" flipV="1">
            <a:off x="6327307" y="2605544"/>
            <a:ext cx="227134"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49" name="Freeform 346"/>
          <p:cNvSpPr>
            <a:spLocks/>
          </p:cNvSpPr>
          <p:nvPr/>
        </p:nvSpPr>
        <p:spPr bwMode="auto">
          <a:xfrm>
            <a:off x="6441608" y="2856362"/>
            <a:ext cx="218342"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50" name="Freeform 347"/>
          <p:cNvSpPr>
            <a:spLocks/>
          </p:cNvSpPr>
          <p:nvPr/>
        </p:nvSpPr>
        <p:spPr bwMode="auto">
          <a:xfrm>
            <a:off x="6554442" y="2856362"/>
            <a:ext cx="21687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51" name="Line 348"/>
          <p:cNvSpPr>
            <a:spLocks noChangeShapeType="1"/>
          </p:cNvSpPr>
          <p:nvPr/>
        </p:nvSpPr>
        <p:spPr bwMode="auto">
          <a:xfrm flipH="1" flipV="1">
            <a:off x="5747015" y="2451550"/>
            <a:ext cx="275492"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52" name="Line 349"/>
          <p:cNvSpPr>
            <a:spLocks noChangeShapeType="1"/>
          </p:cNvSpPr>
          <p:nvPr/>
        </p:nvSpPr>
        <p:spPr bwMode="auto">
          <a:xfrm flipV="1">
            <a:off x="5676676" y="2451557"/>
            <a:ext cx="76200" cy="357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53" name="Line 350"/>
          <p:cNvSpPr>
            <a:spLocks noChangeShapeType="1"/>
          </p:cNvSpPr>
          <p:nvPr/>
        </p:nvSpPr>
        <p:spPr bwMode="auto">
          <a:xfrm flipH="1" flipV="1">
            <a:off x="6554442" y="2856362"/>
            <a:ext cx="216877" cy="2413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54" name="Line 351"/>
          <p:cNvSpPr>
            <a:spLocks noChangeShapeType="1"/>
          </p:cNvSpPr>
          <p:nvPr/>
        </p:nvSpPr>
        <p:spPr bwMode="auto">
          <a:xfrm flipV="1">
            <a:off x="6441610" y="2856362"/>
            <a:ext cx="112834" cy="968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55" name="Freeform 352"/>
          <p:cNvSpPr>
            <a:spLocks/>
          </p:cNvSpPr>
          <p:nvPr/>
        </p:nvSpPr>
        <p:spPr bwMode="auto">
          <a:xfrm>
            <a:off x="4697802" y="3791402"/>
            <a:ext cx="215411"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56" name="Freeform 353"/>
          <p:cNvSpPr>
            <a:spLocks/>
          </p:cNvSpPr>
          <p:nvPr/>
        </p:nvSpPr>
        <p:spPr bwMode="auto">
          <a:xfrm>
            <a:off x="4798911" y="3637414"/>
            <a:ext cx="216877"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57" name="Freeform 354"/>
          <p:cNvSpPr>
            <a:spLocks/>
          </p:cNvSpPr>
          <p:nvPr/>
        </p:nvSpPr>
        <p:spPr bwMode="auto">
          <a:xfrm>
            <a:off x="7650549" y="4259712"/>
            <a:ext cx="215412"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58" name="Freeform 355"/>
          <p:cNvSpPr>
            <a:spLocks/>
          </p:cNvSpPr>
          <p:nvPr/>
        </p:nvSpPr>
        <p:spPr bwMode="auto">
          <a:xfrm>
            <a:off x="4365159" y="4259712"/>
            <a:ext cx="21980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59" name="Freeform 356"/>
          <p:cNvSpPr>
            <a:spLocks/>
          </p:cNvSpPr>
          <p:nvPr/>
        </p:nvSpPr>
        <p:spPr bwMode="auto">
          <a:xfrm>
            <a:off x="4470669" y="4259712"/>
            <a:ext cx="227135"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60" name="Line 357"/>
          <p:cNvSpPr>
            <a:spLocks noChangeShapeType="1"/>
          </p:cNvSpPr>
          <p:nvPr/>
        </p:nvSpPr>
        <p:spPr bwMode="auto">
          <a:xfrm flipH="1">
            <a:off x="7650552" y="4259715"/>
            <a:ext cx="1025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61" name="Line 358"/>
          <p:cNvSpPr>
            <a:spLocks noChangeShapeType="1"/>
          </p:cNvSpPr>
          <p:nvPr/>
        </p:nvSpPr>
        <p:spPr bwMode="auto">
          <a:xfrm flipH="1" flipV="1">
            <a:off x="4470669" y="4259716"/>
            <a:ext cx="22713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62" name="Line 359"/>
          <p:cNvSpPr>
            <a:spLocks noChangeShapeType="1"/>
          </p:cNvSpPr>
          <p:nvPr/>
        </p:nvSpPr>
        <p:spPr bwMode="auto">
          <a:xfrm flipV="1">
            <a:off x="4365157" y="4259715"/>
            <a:ext cx="10550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63" name="Freeform 360"/>
          <p:cNvSpPr>
            <a:spLocks/>
          </p:cNvSpPr>
          <p:nvPr/>
        </p:nvSpPr>
        <p:spPr bwMode="auto">
          <a:xfrm>
            <a:off x="5893554" y="2638875"/>
            <a:ext cx="216877"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64" name="Freeform 361"/>
          <p:cNvSpPr>
            <a:spLocks/>
          </p:cNvSpPr>
          <p:nvPr/>
        </p:nvSpPr>
        <p:spPr bwMode="auto">
          <a:xfrm>
            <a:off x="6007854" y="2638875"/>
            <a:ext cx="216877"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65" name="Freeform 362"/>
          <p:cNvSpPr>
            <a:spLocks/>
          </p:cNvSpPr>
          <p:nvPr/>
        </p:nvSpPr>
        <p:spPr bwMode="auto">
          <a:xfrm>
            <a:off x="5348432" y="2629350"/>
            <a:ext cx="215411"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66" name="Freeform 363"/>
          <p:cNvSpPr>
            <a:spLocks/>
          </p:cNvSpPr>
          <p:nvPr/>
        </p:nvSpPr>
        <p:spPr bwMode="auto">
          <a:xfrm>
            <a:off x="5462733" y="2629350"/>
            <a:ext cx="213946"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67" name="Freeform 364"/>
          <p:cNvSpPr>
            <a:spLocks/>
          </p:cNvSpPr>
          <p:nvPr/>
        </p:nvSpPr>
        <p:spPr bwMode="auto">
          <a:xfrm>
            <a:off x="5015792" y="3134182"/>
            <a:ext cx="227135"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68" name="Freeform 365"/>
          <p:cNvSpPr>
            <a:spLocks/>
          </p:cNvSpPr>
          <p:nvPr/>
        </p:nvSpPr>
        <p:spPr bwMode="auto">
          <a:xfrm>
            <a:off x="5130088" y="3083382"/>
            <a:ext cx="218343"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69" name="Freeform 366"/>
          <p:cNvSpPr>
            <a:spLocks/>
          </p:cNvSpPr>
          <p:nvPr/>
        </p:nvSpPr>
        <p:spPr bwMode="auto">
          <a:xfrm>
            <a:off x="6659949" y="3097669"/>
            <a:ext cx="215412"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70" name="Freeform 367"/>
          <p:cNvSpPr>
            <a:spLocks/>
          </p:cNvSpPr>
          <p:nvPr/>
        </p:nvSpPr>
        <p:spPr bwMode="auto">
          <a:xfrm>
            <a:off x="6771319" y="3097669"/>
            <a:ext cx="216877"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71" name="Line 368"/>
          <p:cNvSpPr>
            <a:spLocks noChangeShapeType="1"/>
          </p:cNvSpPr>
          <p:nvPr/>
        </p:nvSpPr>
        <p:spPr bwMode="auto">
          <a:xfrm flipH="1" flipV="1">
            <a:off x="6018110" y="2586487"/>
            <a:ext cx="206620" cy="196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72" name="Line 369"/>
          <p:cNvSpPr>
            <a:spLocks noChangeShapeType="1"/>
          </p:cNvSpPr>
          <p:nvPr/>
        </p:nvSpPr>
        <p:spPr bwMode="auto">
          <a:xfrm flipV="1">
            <a:off x="5893553" y="2597600"/>
            <a:ext cx="133350" cy="342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73" name="Line 370"/>
          <p:cNvSpPr>
            <a:spLocks noChangeShapeType="1"/>
          </p:cNvSpPr>
          <p:nvPr/>
        </p:nvSpPr>
        <p:spPr bwMode="auto">
          <a:xfrm flipH="1" flipV="1">
            <a:off x="5462733" y="2629357"/>
            <a:ext cx="213946" cy="1793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74" name="Line 371"/>
          <p:cNvSpPr>
            <a:spLocks noChangeShapeType="1"/>
          </p:cNvSpPr>
          <p:nvPr/>
        </p:nvSpPr>
        <p:spPr bwMode="auto">
          <a:xfrm flipV="1">
            <a:off x="5348433" y="2629357"/>
            <a:ext cx="114300" cy="454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75" name="Line 372"/>
          <p:cNvSpPr>
            <a:spLocks noChangeShapeType="1"/>
          </p:cNvSpPr>
          <p:nvPr/>
        </p:nvSpPr>
        <p:spPr bwMode="auto">
          <a:xfrm flipV="1">
            <a:off x="5015790" y="3134182"/>
            <a:ext cx="114300" cy="50323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76" name="Line 373"/>
          <p:cNvSpPr>
            <a:spLocks noChangeShapeType="1"/>
          </p:cNvSpPr>
          <p:nvPr/>
        </p:nvSpPr>
        <p:spPr bwMode="auto">
          <a:xfrm flipH="1">
            <a:off x="5130088" y="3083375"/>
            <a:ext cx="218343" cy="50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77" name="Line 374"/>
          <p:cNvSpPr>
            <a:spLocks noChangeShapeType="1"/>
          </p:cNvSpPr>
          <p:nvPr/>
        </p:nvSpPr>
        <p:spPr bwMode="auto">
          <a:xfrm flipH="1" flipV="1">
            <a:off x="6771319" y="3097662"/>
            <a:ext cx="216877" cy="215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78" name="Line 375"/>
          <p:cNvSpPr>
            <a:spLocks noChangeShapeType="1"/>
          </p:cNvSpPr>
          <p:nvPr/>
        </p:nvSpPr>
        <p:spPr bwMode="auto">
          <a:xfrm flipV="1">
            <a:off x="6659951" y="3097662"/>
            <a:ext cx="111369"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79" name="Freeform 376"/>
          <p:cNvSpPr>
            <a:spLocks/>
          </p:cNvSpPr>
          <p:nvPr/>
        </p:nvSpPr>
        <p:spPr bwMode="auto">
          <a:xfrm>
            <a:off x="5563846" y="2808737"/>
            <a:ext cx="227135"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80" name="Freeform 377"/>
          <p:cNvSpPr>
            <a:spLocks/>
          </p:cNvSpPr>
          <p:nvPr/>
        </p:nvSpPr>
        <p:spPr bwMode="auto">
          <a:xfrm>
            <a:off x="5676677" y="2808737"/>
            <a:ext cx="21687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81" name="Freeform 378"/>
          <p:cNvSpPr>
            <a:spLocks/>
          </p:cNvSpPr>
          <p:nvPr/>
        </p:nvSpPr>
        <p:spPr bwMode="auto">
          <a:xfrm>
            <a:off x="6875361" y="3313562"/>
            <a:ext cx="227134"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82" name="Freeform 379"/>
          <p:cNvSpPr>
            <a:spLocks/>
          </p:cNvSpPr>
          <p:nvPr/>
        </p:nvSpPr>
        <p:spPr bwMode="auto">
          <a:xfrm>
            <a:off x="6988197" y="3313569"/>
            <a:ext cx="21687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83" name="Freeform 380"/>
          <p:cNvSpPr>
            <a:spLocks/>
          </p:cNvSpPr>
          <p:nvPr/>
        </p:nvSpPr>
        <p:spPr bwMode="auto">
          <a:xfrm>
            <a:off x="6110432" y="2783337"/>
            <a:ext cx="216877"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84" name="Freeform 381"/>
          <p:cNvSpPr>
            <a:spLocks/>
          </p:cNvSpPr>
          <p:nvPr/>
        </p:nvSpPr>
        <p:spPr bwMode="auto">
          <a:xfrm>
            <a:off x="6224732" y="2783337"/>
            <a:ext cx="216877"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85" name="Freeform 382"/>
          <p:cNvSpPr>
            <a:spLocks/>
          </p:cNvSpPr>
          <p:nvPr/>
        </p:nvSpPr>
        <p:spPr bwMode="auto">
          <a:xfrm>
            <a:off x="4584967" y="4296227"/>
            <a:ext cx="213946"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86" name="Freeform 383"/>
          <p:cNvSpPr>
            <a:spLocks/>
          </p:cNvSpPr>
          <p:nvPr/>
        </p:nvSpPr>
        <p:spPr bwMode="auto">
          <a:xfrm>
            <a:off x="4697802" y="4296227"/>
            <a:ext cx="215411"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87" name="Line 384"/>
          <p:cNvSpPr>
            <a:spLocks noChangeShapeType="1"/>
          </p:cNvSpPr>
          <p:nvPr/>
        </p:nvSpPr>
        <p:spPr bwMode="auto">
          <a:xfrm flipH="1" flipV="1">
            <a:off x="5676677" y="2808744"/>
            <a:ext cx="216877"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88" name="Line 385"/>
          <p:cNvSpPr>
            <a:spLocks noChangeShapeType="1"/>
          </p:cNvSpPr>
          <p:nvPr/>
        </p:nvSpPr>
        <p:spPr bwMode="auto">
          <a:xfrm flipV="1">
            <a:off x="5563843" y="2808744"/>
            <a:ext cx="112835" cy="3714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89" name="Line 386"/>
          <p:cNvSpPr>
            <a:spLocks noChangeShapeType="1"/>
          </p:cNvSpPr>
          <p:nvPr/>
        </p:nvSpPr>
        <p:spPr bwMode="auto">
          <a:xfrm flipH="1" flipV="1">
            <a:off x="6988197" y="3313569"/>
            <a:ext cx="216877" cy="3476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90" name="Line 387"/>
          <p:cNvSpPr>
            <a:spLocks noChangeShapeType="1"/>
          </p:cNvSpPr>
          <p:nvPr/>
        </p:nvSpPr>
        <p:spPr bwMode="auto">
          <a:xfrm flipV="1">
            <a:off x="6875362" y="3313569"/>
            <a:ext cx="112834"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91" name="Line 388"/>
          <p:cNvSpPr>
            <a:spLocks noChangeShapeType="1"/>
          </p:cNvSpPr>
          <p:nvPr/>
        </p:nvSpPr>
        <p:spPr bwMode="auto">
          <a:xfrm flipH="1" flipV="1">
            <a:off x="6224732" y="2783344"/>
            <a:ext cx="216877" cy="1698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92" name="Line 389"/>
          <p:cNvSpPr>
            <a:spLocks noChangeShapeType="1"/>
          </p:cNvSpPr>
          <p:nvPr/>
        </p:nvSpPr>
        <p:spPr bwMode="auto">
          <a:xfrm flipH="1" flipV="1">
            <a:off x="4697802" y="4296225"/>
            <a:ext cx="215411"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893" name="Freeform 390"/>
          <p:cNvSpPr>
            <a:spLocks/>
          </p:cNvSpPr>
          <p:nvPr/>
        </p:nvSpPr>
        <p:spPr bwMode="auto">
          <a:xfrm>
            <a:off x="7102497" y="3600900"/>
            <a:ext cx="21687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94" name="Freeform 391"/>
          <p:cNvSpPr>
            <a:spLocks/>
          </p:cNvSpPr>
          <p:nvPr/>
        </p:nvSpPr>
        <p:spPr bwMode="auto">
          <a:xfrm>
            <a:off x="7205076" y="3661232"/>
            <a:ext cx="216877"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95" name="Freeform 392"/>
          <p:cNvSpPr>
            <a:spLocks/>
          </p:cNvSpPr>
          <p:nvPr/>
        </p:nvSpPr>
        <p:spPr bwMode="auto">
          <a:xfrm>
            <a:off x="4913212" y="3637414"/>
            <a:ext cx="216877"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96" name="Freeform 393"/>
          <p:cNvSpPr>
            <a:spLocks/>
          </p:cNvSpPr>
          <p:nvPr/>
        </p:nvSpPr>
        <p:spPr bwMode="auto">
          <a:xfrm>
            <a:off x="5015792" y="3518357"/>
            <a:ext cx="227135"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97" name="Freeform 394"/>
          <p:cNvSpPr>
            <a:spLocks/>
          </p:cNvSpPr>
          <p:nvPr/>
        </p:nvSpPr>
        <p:spPr bwMode="auto">
          <a:xfrm>
            <a:off x="5242926" y="3083375"/>
            <a:ext cx="21980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98" name="Freeform 395"/>
          <p:cNvSpPr>
            <a:spLocks/>
          </p:cNvSpPr>
          <p:nvPr/>
        </p:nvSpPr>
        <p:spPr bwMode="auto">
          <a:xfrm>
            <a:off x="5348432" y="3083375"/>
            <a:ext cx="215411"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899" name="Line 396"/>
          <p:cNvSpPr>
            <a:spLocks noChangeShapeType="1"/>
          </p:cNvSpPr>
          <p:nvPr/>
        </p:nvSpPr>
        <p:spPr bwMode="auto">
          <a:xfrm flipH="1" flipV="1">
            <a:off x="7205076" y="3661225"/>
            <a:ext cx="216877" cy="2270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00" name="Line 397"/>
          <p:cNvSpPr>
            <a:spLocks noChangeShapeType="1"/>
          </p:cNvSpPr>
          <p:nvPr/>
        </p:nvSpPr>
        <p:spPr bwMode="auto">
          <a:xfrm>
            <a:off x="7102499" y="3600907"/>
            <a:ext cx="1025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01" name="Line 398"/>
          <p:cNvSpPr>
            <a:spLocks noChangeShapeType="1"/>
          </p:cNvSpPr>
          <p:nvPr/>
        </p:nvSpPr>
        <p:spPr bwMode="auto">
          <a:xfrm flipV="1">
            <a:off x="4913214" y="3637414"/>
            <a:ext cx="102577" cy="6826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02" name="Line 399"/>
          <p:cNvSpPr>
            <a:spLocks noChangeShapeType="1"/>
          </p:cNvSpPr>
          <p:nvPr/>
        </p:nvSpPr>
        <p:spPr bwMode="auto">
          <a:xfrm flipH="1" flipV="1">
            <a:off x="5348432" y="3083382"/>
            <a:ext cx="215411" cy="968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03" name="Line 400"/>
          <p:cNvSpPr>
            <a:spLocks noChangeShapeType="1"/>
          </p:cNvSpPr>
          <p:nvPr/>
        </p:nvSpPr>
        <p:spPr bwMode="auto">
          <a:xfrm flipV="1">
            <a:off x="5242922" y="3083382"/>
            <a:ext cx="105508" cy="434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04" name="Freeform 401"/>
          <p:cNvSpPr>
            <a:spLocks/>
          </p:cNvSpPr>
          <p:nvPr/>
        </p:nvSpPr>
        <p:spPr bwMode="auto">
          <a:xfrm>
            <a:off x="6327307" y="2953207"/>
            <a:ext cx="227134"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05" name="Freeform 402"/>
          <p:cNvSpPr>
            <a:spLocks/>
          </p:cNvSpPr>
          <p:nvPr/>
        </p:nvSpPr>
        <p:spPr bwMode="auto">
          <a:xfrm>
            <a:off x="6441608" y="2953207"/>
            <a:ext cx="218342"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06" name="Freeform 403"/>
          <p:cNvSpPr>
            <a:spLocks/>
          </p:cNvSpPr>
          <p:nvPr/>
        </p:nvSpPr>
        <p:spPr bwMode="auto">
          <a:xfrm>
            <a:off x="5790977" y="2940507"/>
            <a:ext cx="21687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07" name="Line 404"/>
          <p:cNvSpPr>
            <a:spLocks noChangeShapeType="1"/>
          </p:cNvSpPr>
          <p:nvPr/>
        </p:nvSpPr>
        <p:spPr bwMode="auto">
          <a:xfrm flipH="1" flipV="1">
            <a:off x="6441608" y="2953200"/>
            <a:ext cx="218342" cy="214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08" name="Line 405"/>
          <p:cNvSpPr>
            <a:spLocks noChangeShapeType="1"/>
          </p:cNvSpPr>
          <p:nvPr/>
        </p:nvSpPr>
        <p:spPr bwMode="auto">
          <a:xfrm flipV="1">
            <a:off x="6327309" y="2953207"/>
            <a:ext cx="114300" cy="130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09" name="Line 406"/>
          <p:cNvSpPr>
            <a:spLocks noChangeShapeType="1"/>
          </p:cNvSpPr>
          <p:nvPr/>
        </p:nvSpPr>
        <p:spPr bwMode="auto">
          <a:xfrm flipH="1" flipV="1">
            <a:off x="5893554" y="2940507"/>
            <a:ext cx="216877" cy="968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10" name="Line 407"/>
          <p:cNvSpPr>
            <a:spLocks noChangeShapeType="1"/>
          </p:cNvSpPr>
          <p:nvPr/>
        </p:nvSpPr>
        <p:spPr bwMode="auto">
          <a:xfrm flipV="1">
            <a:off x="5790981" y="2940507"/>
            <a:ext cx="102577"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11" name="Freeform 408"/>
          <p:cNvSpPr>
            <a:spLocks/>
          </p:cNvSpPr>
          <p:nvPr/>
        </p:nvSpPr>
        <p:spPr bwMode="auto">
          <a:xfrm>
            <a:off x="7319374" y="3888241"/>
            <a:ext cx="213946"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12" name="Freeform 409"/>
          <p:cNvSpPr>
            <a:spLocks/>
          </p:cNvSpPr>
          <p:nvPr/>
        </p:nvSpPr>
        <p:spPr bwMode="auto">
          <a:xfrm>
            <a:off x="7421949" y="3888241"/>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13" name="Line 410"/>
          <p:cNvSpPr>
            <a:spLocks noChangeShapeType="1"/>
          </p:cNvSpPr>
          <p:nvPr/>
        </p:nvSpPr>
        <p:spPr bwMode="auto">
          <a:xfrm>
            <a:off x="7421951" y="3888237"/>
            <a:ext cx="10258" cy="142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14" name="Line 411"/>
          <p:cNvSpPr>
            <a:spLocks noChangeShapeType="1"/>
          </p:cNvSpPr>
          <p:nvPr/>
        </p:nvSpPr>
        <p:spPr bwMode="auto">
          <a:xfrm flipH="1" flipV="1">
            <a:off x="7421949" y="3888237"/>
            <a:ext cx="228600" cy="431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15" name="Line 412"/>
          <p:cNvSpPr>
            <a:spLocks noChangeShapeType="1"/>
          </p:cNvSpPr>
          <p:nvPr/>
        </p:nvSpPr>
        <p:spPr bwMode="auto">
          <a:xfrm flipV="1">
            <a:off x="7319377" y="3888241"/>
            <a:ext cx="102577"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16" name="Freeform 413"/>
          <p:cNvSpPr>
            <a:spLocks/>
          </p:cNvSpPr>
          <p:nvPr/>
        </p:nvSpPr>
        <p:spPr bwMode="auto">
          <a:xfrm>
            <a:off x="4798911" y="4320037"/>
            <a:ext cx="21687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17" name="Freeform 414"/>
          <p:cNvSpPr>
            <a:spLocks/>
          </p:cNvSpPr>
          <p:nvPr/>
        </p:nvSpPr>
        <p:spPr bwMode="auto">
          <a:xfrm>
            <a:off x="4913212" y="3888237"/>
            <a:ext cx="216877"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18" name="Freeform 415"/>
          <p:cNvSpPr>
            <a:spLocks/>
          </p:cNvSpPr>
          <p:nvPr/>
        </p:nvSpPr>
        <p:spPr bwMode="auto">
          <a:xfrm>
            <a:off x="7533319" y="4320037"/>
            <a:ext cx="21980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19" name="Freeform 416"/>
          <p:cNvSpPr>
            <a:spLocks/>
          </p:cNvSpPr>
          <p:nvPr/>
        </p:nvSpPr>
        <p:spPr bwMode="auto">
          <a:xfrm>
            <a:off x="7650549" y="4320037"/>
            <a:ext cx="215412"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20" name="Freeform 417"/>
          <p:cNvSpPr>
            <a:spLocks/>
          </p:cNvSpPr>
          <p:nvPr/>
        </p:nvSpPr>
        <p:spPr bwMode="auto">
          <a:xfrm>
            <a:off x="4252325" y="4320037"/>
            <a:ext cx="218342"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21" name="Freeform 418"/>
          <p:cNvSpPr>
            <a:spLocks/>
          </p:cNvSpPr>
          <p:nvPr/>
        </p:nvSpPr>
        <p:spPr bwMode="auto">
          <a:xfrm>
            <a:off x="4365159" y="4320037"/>
            <a:ext cx="219808"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22" name="Line 419"/>
          <p:cNvSpPr>
            <a:spLocks noChangeShapeType="1"/>
          </p:cNvSpPr>
          <p:nvPr/>
        </p:nvSpPr>
        <p:spPr bwMode="auto">
          <a:xfrm flipH="1">
            <a:off x="4913212" y="3888237"/>
            <a:ext cx="216877" cy="431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23" name="Line 420"/>
          <p:cNvSpPr>
            <a:spLocks noChangeShapeType="1"/>
          </p:cNvSpPr>
          <p:nvPr/>
        </p:nvSpPr>
        <p:spPr bwMode="auto">
          <a:xfrm flipV="1">
            <a:off x="4798913" y="4320044"/>
            <a:ext cx="114300" cy="730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24" name="Line 421"/>
          <p:cNvSpPr>
            <a:spLocks noChangeShapeType="1"/>
          </p:cNvSpPr>
          <p:nvPr/>
        </p:nvSpPr>
        <p:spPr bwMode="auto">
          <a:xfrm flipH="1" flipV="1">
            <a:off x="4365159" y="4320041"/>
            <a:ext cx="219808"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25" name="Line 422"/>
          <p:cNvSpPr>
            <a:spLocks noChangeShapeType="1"/>
          </p:cNvSpPr>
          <p:nvPr/>
        </p:nvSpPr>
        <p:spPr bwMode="auto">
          <a:xfrm flipH="1" flipV="1">
            <a:off x="7650549" y="4320041"/>
            <a:ext cx="215412"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26" name="Line 423"/>
          <p:cNvSpPr>
            <a:spLocks noChangeShapeType="1"/>
          </p:cNvSpPr>
          <p:nvPr/>
        </p:nvSpPr>
        <p:spPr bwMode="auto">
          <a:xfrm flipH="1">
            <a:off x="7533320" y="4320044"/>
            <a:ext cx="117231"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27" name="Line 424"/>
          <p:cNvSpPr>
            <a:spLocks noChangeShapeType="1"/>
          </p:cNvSpPr>
          <p:nvPr/>
        </p:nvSpPr>
        <p:spPr bwMode="auto">
          <a:xfrm flipV="1">
            <a:off x="4252323" y="4320044"/>
            <a:ext cx="112834"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28" name="Freeform 425"/>
          <p:cNvSpPr>
            <a:spLocks/>
          </p:cNvSpPr>
          <p:nvPr/>
        </p:nvSpPr>
        <p:spPr bwMode="auto">
          <a:xfrm>
            <a:off x="5462733" y="3180219"/>
            <a:ext cx="213946"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29" name="Freeform 426"/>
          <p:cNvSpPr>
            <a:spLocks/>
          </p:cNvSpPr>
          <p:nvPr/>
        </p:nvSpPr>
        <p:spPr bwMode="auto">
          <a:xfrm>
            <a:off x="5563846" y="3180219"/>
            <a:ext cx="227135"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30" name="Freeform 427"/>
          <p:cNvSpPr>
            <a:spLocks/>
          </p:cNvSpPr>
          <p:nvPr/>
        </p:nvSpPr>
        <p:spPr bwMode="auto">
          <a:xfrm>
            <a:off x="6554442" y="3167512"/>
            <a:ext cx="216877"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31" name="Freeform 428"/>
          <p:cNvSpPr>
            <a:spLocks/>
          </p:cNvSpPr>
          <p:nvPr/>
        </p:nvSpPr>
        <p:spPr bwMode="auto">
          <a:xfrm>
            <a:off x="6659949" y="3167512"/>
            <a:ext cx="215412"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32" name="Line 429"/>
          <p:cNvSpPr>
            <a:spLocks noChangeShapeType="1"/>
          </p:cNvSpPr>
          <p:nvPr/>
        </p:nvSpPr>
        <p:spPr bwMode="auto">
          <a:xfrm flipH="1" flipV="1">
            <a:off x="5563846" y="3180219"/>
            <a:ext cx="22713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33" name="Line 430"/>
          <p:cNvSpPr>
            <a:spLocks noChangeShapeType="1"/>
          </p:cNvSpPr>
          <p:nvPr/>
        </p:nvSpPr>
        <p:spPr bwMode="auto">
          <a:xfrm flipV="1">
            <a:off x="5462735" y="3180219"/>
            <a:ext cx="101111" cy="384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34" name="Line 431"/>
          <p:cNvSpPr>
            <a:spLocks noChangeShapeType="1"/>
          </p:cNvSpPr>
          <p:nvPr/>
        </p:nvSpPr>
        <p:spPr bwMode="auto">
          <a:xfrm flipH="1" flipV="1">
            <a:off x="6659949" y="3167519"/>
            <a:ext cx="215412" cy="1936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35" name="Line 432"/>
          <p:cNvSpPr>
            <a:spLocks noChangeShapeType="1"/>
          </p:cNvSpPr>
          <p:nvPr/>
        </p:nvSpPr>
        <p:spPr bwMode="auto">
          <a:xfrm flipV="1">
            <a:off x="6554441" y="3167519"/>
            <a:ext cx="105508" cy="857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36" name="Freeform 433"/>
          <p:cNvSpPr>
            <a:spLocks/>
          </p:cNvSpPr>
          <p:nvPr/>
        </p:nvSpPr>
        <p:spPr bwMode="auto">
          <a:xfrm>
            <a:off x="6110432" y="3037337"/>
            <a:ext cx="216877"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37" name="Freeform 434"/>
          <p:cNvSpPr>
            <a:spLocks/>
          </p:cNvSpPr>
          <p:nvPr/>
        </p:nvSpPr>
        <p:spPr bwMode="auto">
          <a:xfrm>
            <a:off x="5130088" y="3518357"/>
            <a:ext cx="218343"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38" name="Freeform 435"/>
          <p:cNvSpPr>
            <a:spLocks/>
          </p:cNvSpPr>
          <p:nvPr/>
        </p:nvSpPr>
        <p:spPr bwMode="auto">
          <a:xfrm>
            <a:off x="5242926" y="3518350"/>
            <a:ext cx="219808"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39" name="Line 436"/>
          <p:cNvSpPr>
            <a:spLocks noChangeShapeType="1"/>
          </p:cNvSpPr>
          <p:nvPr/>
        </p:nvSpPr>
        <p:spPr bwMode="auto">
          <a:xfrm flipH="1" flipV="1">
            <a:off x="6110432" y="3037337"/>
            <a:ext cx="216877" cy="460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40" name="Line 437"/>
          <p:cNvSpPr>
            <a:spLocks noChangeShapeType="1"/>
          </p:cNvSpPr>
          <p:nvPr/>
        </p:nvSpPr>
        <p:spPr bwMode="auto">
          <a:xfrm flipV="1">
            <a:off x="5130090" y="3518357"/>
            <a:ext cx="112835" cy="3698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41" name="Freeform 438"/>
          <p:cNvSpPr>
            <a:spLocks/>
          </p:cNvSpPr>
          <p:nvPr/>
        </p:nvSpPr>
        <p:spPr bwMode="auto">
          <a:xfrm>
            <a:off x="6771319" y="3361194"/>
            <a:ext cx="216877"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42" name="Freeform 439"/>
          <p:cNvSpPr>
            <a:spLocks/>
          </p:cNvSpPr>
          <p:nvPr/>
        </p:nvSpPr>
        <p:spPr bwMode="auto">
          <a:xfrm>
            <a:off x="6875361" y="3361194"/>
            <a:ext cx="227134"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43" name="Freeform 440"/>
          <p:cNvSpPr>
            <a:spLocks/>
          </p:cNvSpPr>
          <p:nvPr/>
        </p:nvSpPr>
        <p:spPr bwMode="auto">
          <a:xfrm>
            <a:off x="4470669" y="4356552"/>
            <a:ext cx="227135"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44" name="Freeform 441"/>
          <p:cNvSpPr>
            <a:spLocks/>
          </p:cNvSpPr>
          <p:nvPr/>
        </p:nvSpPr>
        <p:spPr bwMode="auto">
          <a:xfrm>
            <a:off x="4584967" y="4356552"/>
            <a:ext cx="213946"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45" name="Line 442"/>
          <p:cNvSpPr>
            <a:spLocks noChangeShapeType="1"/>
          </p:cNvSpPr>
          <p:nvPr/>
        </p:nvSpPr>
        <p:spPr bwMode="auto">
          <a:xfrm flipH="1" flipV="1">
            <a:off x="6875361" y="3361194"/>
            <a:ext cx="227134" cy="2397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46" name="Line 443"/>
          <p:cNvSpPr>
            <a:spLocks noChangeShapeType="1"/>
          </p:cNvSpPr>
          <p:nvPr/>
        </p:nvSpPr>
        <p:spPr bwMode="auto">
          <a:xfrm flipV="1">
            <a:off x="6771323" y="3361194"/>
            <a:ext cx="104043" cy="130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47" name="Line 444"/>
          <p:cNvSpPr>
            <a:spLocks noChangeShapeType="1"/>
          </p:cNvSpPr>
          <p:nvPr/>
        </p:nvSpPr>
        <p:spPr bwMode="auto">
          <a:xfrm flipH="1" flipV="1">
            <a:off x="4584967" y="4356550"/>
            <a:ext cx="213946"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48" name="Line 445"/>
          <p:cNvSpPr>
            <a:spLocks noChangeShapeType="1"/>
          </p:cNvSpPr>
          <p:nvPr/>
        </p:nvSpPr>
        <p:spPr bwMode="auto">
          <a:xfrm flipV="1">
            <a:off x="7753130" y="4356555"/>
            <a:ext cx="11283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49" name="Freeform 446"/>
          <p:cNvSpPr>
            <a:spLocks/>
          </p:cNvSpPr>
          <p:nvPr/>
        </p:nvSpPr>
        <p:spPr bwMode="auto">
          <a:xfrm>
            <a:off x="5676677" y="3240537"/>
            <a:ext cx="21687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50" name="Freeform 447"/>
          <p:cNvSpPr>
            <a:spLocks/>
          </p:cNvSpPr>
          <p:nvPr/>
        </p:nvSpPr>
        <p:spPr bwMode="auto">
          <a:xfrm>
            <a:off x="5790977" y="3240544"/>
            <a:ext cx="21687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51" name="Line 448"/>
          <p:cNvSpPr>
            <a:spLocks noChangeShapeType="1"/>
          </p:cNvSpPr>
          <p:nvPr/>
        </p:nvSpPr>
        <p:spPr bwMode="auto">
          <a:xfrm flipH="1">
            <a:off x="5790977" y="3240544"/>
            <a:ext cx="216877"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52" name="Line 449"/>
          <p:cNvSpPr>
            <a:spLocks noChangeShapeType="1"/>
          </p:cNvSpPr>
          <p:nvPr/>
        </p:nvSpPr>
        <p:spPr bwMode="auto">
          <a:xfrm flipV="1">
            <a:off x="5676679" y="3240537"/>
            <a:ext cx="114300"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53" name="Freeform 450"/>
          <p:cNvSpPr>
            <a:spLocks/>
          </p:cNvSpPr>
          <p:nvPr/>
        </p:nvSpPr>
        <p:spPr bwMode="auto">
          <a:xfrm>
            <a:off x="6988197" y="3600907"/>
            <a:ext cx="21687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54" name="Freeform 451"/>
          <p:cNvSpPr>
            <a:spLocks/>
          </p:cNvSpPr>
          <p:nvPr/>
        </p:nvSpPr>
        <p:spPr bwMode="auto">
          <a:xfrm>
            <a:off x="7102497" y="3600907"/>
            <a:ext cx="21687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55" name="Freeform 452"/>
          <p:cNvSpPr>
            <a:spLocks/>
          </p:cNvSpPr>
          <p:nvPr/>
        </p:nvSpPr>
        <p:spPr bwMode="auto">
          <a:xfrm>
            <a:off x="6224732" y="3083382"/>
            <a:ext cx="21687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56" name="Freeform 453"/>
          <p:cNvSpPr>
            <a:spLocks/>
          </p:cNvSpPr>
          <p:nvPr/>
        </p:nvSpPr>
        <p:spPr bwMode="auto">
          <a:xfrm>
            <a:off x="6327307" y="3083382"/>
            <a:ext cx="227134"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57" name="Freeform 454"/>
          <p:cNvSpPr>
            <a:spLocks/>
          </p:cNvSpPr>
          <p:nvPr/>
        </p:nvSpPr>
        <p:spPr bwMode="auto">
          <a:xfrm>
            <a:off x="5348432" y="3564394"/>
            <a:ext cx="215411"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58" name="Freeform 455"/>
          <p:cNvSpPr>
            <a:spLocks/>
          </p:cNvSpPr>
          <p:nvPr/>
        </p:nvSpPr>
        <p:spPr bwMode="auto">
          <a:xfrm>
            <a:off x="5462733" y="3551694"/>
            <a:ext cx="213946"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59" name="Line 456"/>
          <p:cNvSpPr>
            <a:spLocks noChangeShapeType="1"/>
          </p:cNvSpPr>
          <p:nvPr/>
        </p:nvSpPr>
        <p:spPr bwMode="auto">
          <a:xfrm flipH="1" flipV="1">
            <a:off x="7102497" y="3600900"/>
            <a:ext cx="216877" cy="3349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60" name="Line 457"/>
          <p:cNvSpPr>
            <a:spLocks noChangeShapeType="1"/>
          </p:cNvSpPr>
          <p:nvPr/>
        </p:nvSpPr>
        <p:spPr bwMode="auto">
          <a:xfrm flipV="1">
            <a:off x="6988197" y="3600900"/>
            <a:ext cx="114300"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61" name="Line 458"/>
          <p:cNvSpPr>
            <a:spLocks noChangeShapeType="1"/>
          </p:cNvSpPr>
          <p:nvPr/>
        </p:nvSpPr>
        <p:spPr bwMode="auto">
          <a:xfrm flipH="1" flipV="1">
            <a:off x="6327307" y="3083375"/>
            <a:ext cx="227134" cy="1698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62" name="Line 459"/>
          <p:cNvSpPr>
            <a:spLocks noChangeShapeType="1"/>
          </p:cNvSpPr>
          <p:nvPr/>
        </p:nvSpPr>
        <p:spPr bwMode="auto">
          <a:xfrm flipV="1">
            <a:off x="6224734" y="3083375"/>
            <a:ext cx="102577" cy="1698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63" name="Line 460"/>
          <p:cNvSpPr>
            <a:spLocks noChangeShapeType="1"/>
          </p:cNvSpPr>
          <p:nvPr/>
        </p:nvSpPr>
        <p:spPr bwMode="auto">
          <a:xfrm flipV="1">
            <a:off x="5348433" y="3564394"/>
            <a:ext cx="114300"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64" name="Freeform 461"/>
          <p:cNvSpPr>
            <a:spLocks/>
          </p:cNvSpPr>
          <p:nvPr/>
        </p:nvSpPr>
        <p:spPr bwMode="auto">
          <a:xfrm>
            <a:off x="7205076" y="3935868"/>
            <a:ext cx="216877"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65" name="Freeform 462"/>
          <p:cNvSpPr>
            <a:spLocks/>
          </p:cNvSpPr>
          <p:nvPr/>
        </p:nvSpPr>
        <p:spPr bwMode="auto">
          <a:xfrm>
            <a:off x="7319374" y="3935862"/>
            <a:ext cx="213946"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66" name="Freeform 463"/>
          <p:cNvSpPr>
            <a:spLocks/>
          </p:cNvSpPr>
          <p:nvPr/>
        </p:nvSpPr>
        <p:spPr bwMode="auto">
          <a:xfrm>
            <a:off x="5015792" y="3888237"/>
            <a:ext cx="227135"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67" name="Freeform 464"/>
          <p:cNvSpPr>
            <a:spLocks/>
          </p:cNvSpPr>
          <p:nvPr/>
        </p:nvSpPr>
        <p:spPr bwMode="auto">
          <a:xfrm>
            <a:off x="5130088" y="3842202"/>
            <a:ext cx="218343"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68" name="Freeform 465"/>
          <p:cNvSpPr>
            <a:spLocks/>
          </p:cNvSpPr>
          <p:nvPr/>
        </p:nvSpPr>
        <p:spPr bwMode="auto">
          <a:xfrm>
            <a:off x="4697802" y="4393062"/>
            <a:ext cx="215411"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69" name="Freeform 466"/>
          <p:cNvSpPr>
            <a:spLocks/>
          </p:cNvSpPr>
          <p:nvPr/>
        </p:nvSpPr>
        <p:spPr bwMode="auto">
          <a:xfrm>
            <a:off x="4798911" y="4393062"/>
            <a:ext cx="216877"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70" name="Freeform 467"/>
          <p:cNvSpPr>
            <a:spLocks/>
          </p:cNvSpPr>
          <p:nvPr/>
        </p:nvSpPr>
        <p:spPr bwMode="auto">
          <a:xfrm>
            <a:off x="7533319" y="4393062"/>
            <a:ext cx="21980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71" name="Line 468"/>
          <p:cNvSpPr>
            <a:spLocks noChangeShapeType="1"/>
          </p:cNvSpPr>
          <p:nvPr/>
        </p:nvSpPr>
        <p:spPr bwMode="auto">
          <a:xfrm flipH="1" flipV="1">
            <a:off x="7319374" y="3935862"/>
            <a:ext cx="213946" cy="457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72" name="Line 469"/>
          <p:cNvSpPr>
            <a:spLocks noChangeShapeType="1"/>
          </p:cNvSpPr>
          <p:nvPr/>
        </p:nvSpPr>
        <p:spPr bwMode="auto">
          <a:xfrm flipH="1" flipV="1">
            <a:off x="7533319" y="4393064"/>
            <a:ext cx="219808"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73" name="Freeform 470"/>
          <p:cNvSpPr>
            <a:spLocks/>
          </p:cNvSpPr>
          <p:nvPr/>
        </p:nvSpPr>
        <p:spPr bwMode="auto">
          <a:xfrm>
            <a:off x="7421949" y="4250194"/>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74" name="Line 471"/>
          <p:cNvSpPr>
            <a:spLocks noChangeShapeType="1"/>
          </p:cNvSpPr>
          <p:nvPr/>
        </p:nvSpPr>
        <p:spPr bwMode="auto">
          <a:xfrm flipV="1">
            <a:off x="7205073" y="3935869"/>
            <a:ext cx="1143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75" name="Line 472"/>
          <p:cNvSpPr>
            <a:spLocks noChangeShapeType="1"/>
          </p:cNvSpPr>
          <p:nvPr/>
        </p:nvSpPr>
        <p:spPr bwMode="auto">
          <a:xfrm flipV="1">
            <a:off x="5015790" y="3888237"/>
            <a:ext cx="114300" cy="5286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76" name="Line 473"/>
          <p:cNvSpPr>
            <a:spLocks noChangeShapeType="1"/>
          </p:cNvSpPr>
          <p:nvPr/>
        </p:nvSpPr>
        <p:spPr bwMode="auto">
          <a:xfrm flipH="1">
            <a:off x="5130088" y="3842207"/>
            <a:ext cx="218343" cy="46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77" name="Line 474"/>
          <p:cNvSpPr>
            <a:spLocks noChangeShapeType="1"/>
          </p:cNvSpPr>
          <p:nvPr/>
        </p:nvSpPr>
        <p:spPr bwMode="auto">
          <a:xfrm flipH="1" flipV="1">
            <a:off x="4798911" y="4393064"/>
            <a:ext cx="216877"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78" name="Line 475"/>
          <p:cNvSpPr>
            <a:spLocks noChangeShapeType="1"/>
          </p:cNvSpPr>
          <p:nvPr/>
        </p:nvSpPr>
        <p:spPr bwMode="auto">
          <a:xfrm flipV="1">
            <a:off x="4697804" y="4393069"/>
            <a:ext cx="101111" cy="603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79" name="Line 476"/>
          <p:cNvSpPr>
            <a:spLocks noChangeShapeType="1"/>
          </p:cNvSpPr>
          <p:nvPr/>
        </p:nvSpPr>
        <p:spPr bwMode="auto">
          <a:xfrm>
            <a:off x="7432212" y="4250192"/>
            <a:ext cx="101111"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80" name="Line 477"/>
          <p:cNvSpPr>
            <a:spLocks noChangeShapeType="1"/>
          </p:cNvSpPr>
          <p:nvPr/>
        </p:nvSpPr>
        <p:spPr bwMode="auto">
          <a:xfrm flipH="1" flipV="1">
            <a:off x="4252325" y="4393064"/>
            <a:ext cx="218342"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81" name="Freeform 478"/>
          <p:cNvSpPr>
            <a:spLocks/>
          </p:cNvSpPr>
          <p:nvPr/>
        </p:nvSpPr>
        <p:spPr bwMode="auto">
          <a:xfrm>
            <a:off x="6441608" y="3253244"/>
            <a:ext cx="218342"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82" name="Freeform 479"/>
          <p:cNvSpPr>
            <a:spLocks/>
          </p:cNvSpPr>
          <p:nvPr/>
        </p:nvSpPr>
        <p:spPr bwMode="auto">
          <a:xfrm>
            <a:off x="6554442" y="3253244"/>
            <a:ext cx="216877"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83" name="Freeform 480"/>
          <p:cNvSpPr>
            <a:spLocks/>
          </p:cNvSpPr>
          <p:nvPr/>
        </p:nvSpPr>
        <p:spPr bwMode="auto">
          <a:xfrm>
            <a:off x="5893554" y="3240544"/>
            <a:ext cx="216877"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84" name="Freeform 481"/>
          <p:cNvSpPr>
            <a:spLocks/>
          </p:cNvSpPr>
          <p:nvPr/>
        </p:nvSpPr>
        <p:spPr bwMode="auto">
          <a:xfrm>
            <a:off x="6007854" y="3240537"/>
            <a:ext cx="216877"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85" name="Line 482"/>
          <p:cNvSpPr>
            <a:spLocks noChangeShapeType="1"/>
          </p:cNvSpPr>
          <p:nvPr/>
        </p:nvSpPr>
        <p:spPr bwMode="auto">
          <a:xfrm flipH="1" flipV="1">
            <a:off x="6554442" y="3253244"/>
            <a:ext cx="216877" cy="2381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86" name="Line 483"/>
          <p:cNvSpPr>
            <a:spLocks noChangeShapeType="1"/>
          </p:cNvSpPr>
          <p:nvPr/>
        </p:nvSpPr>
        <p:spPr bwMode="auto">
          <a:xfrm flipV="1">
            <a:off x="6441610" y="3253244"/>
            <a:ext cx="112834"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87" name="Line 484"/>
          <p:cNvSpPr>
            <a:spLocks noChangeShapeType="1"/>
          </p:cNvSpPr>
          <p:nvPr/>
        </p:nvSpPr>
        <p:spPr bwMode="auto">
          <a:xfrm flipH="1" flipV="1">
            <a:off x="6007854" y="3240537"/>
            <a:ext cx="216877"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88" name="Freeform 485"/>
          <p:cNvSpPr>
            <a:spLocks/>
          </p:cNvSpPr>
          <p:nvPr/>
        </p:nvSpPr>
        <p:spPr bwMode="auto">
          <a:xfrm>
            <a:off x="5563846" y="3551694"/>
            <a:ext cx="227135"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89" name="Freeform 486"/>
          <p:cNvSpPr>
            <a:spLocks/>
          </p:cNvSpPr>
          <p:nvPr/>
        </p:nvSpPr>
        <p:spPr bwMode="auto">
          <a:xfrm>
            <a:off x="5676677" y="3504069"/>
            <a:ext cx="21687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90" name="Freeform 487"/>
          <p:cNvSpPr>
            <a:spLocks/>
          </p:cNvSpPr>
          <p:nvPr/>
        </p:nvSpPr>
        <p:spPr bwMode="auto">
          <a:xfrm>
            <a:off x="6659949" y="3491369"/>
            <a:ext cx="215412"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91" name="Freeform 488"/>
          <p:cNvSpPr>
            <a:spLocks/>
          </p:cNvSpPr>
          <p:nvPr/>
        </p:nvSpPr>
        <p:spPr bwMode="auto">
          <a:xfrm>
            <a:off x="6771319" y="3491369"/>
            <a:ext cx="216877"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92" name="Line 489"/>
          <p:cNvSpPr>
            <a:spLocks noChangeShapeType="1"/>
          </p:cNvSpPr>
          <p:nvPr/>
        </p:nvSpPr>
        <p:spPr bwMode="auto">
          <a:xfrm flipV="1">
            <a:off x="5563843" y="3551694"/>
            <a:ext cx="112835"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93" name="Line 490"/>
          <p:cNvSpPr>
            <a:spLocks noChangeShapeType="1"/>
          </p:cNvSpPr>
          <p:nvPr/>
        </p:nvSpPr>
        <p:spPr bwMode="auto">
          <a:xfrm flipH="1" flipV="1">
            <a:off x="6771319" y="3491362"/>
            <a:ext cx="216877" cy="230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94" name="Line 491"/>
          <p:cNvSpPr>
            <a:spLocks noChangeShapeType="1"/>
          </p:cNvSpPr>
          <p:nvPr/>
        </p:nvSpPr>
        <p:spPr bwMode="auto">
          <a:xfrm flipV="1">
            <a:off x="6659951" y="3491362"/>
            <a:ext cx="111369"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1995" name="Freeform 492"/>
          <p:cNvSpPr>
            <a:spLocks/>
          </p:cNvSpPr>
          <p:nvPr/>
        </p:nvSpPr>
        <p:spPr bwMode="auto">
          <a:xfrm>
            <a:off x="4913212" y="4416877"/>
            <a:ext cx="21687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96" name="Freeform 493"/>
          <p:cNvSpPr>
            <a:spLocks/>
          </p:cNvSpPr>
          <p:nvPr/>
        </p:nvSpPr>
        <p:spPr bwMode="auto">
          <a:xfrm>
            <a:off x="5015792" y="4416877"/>
            <a:ext cx="227135"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97" name="Freeform 494"/>
          <p:cNvSpPr>
            <a:spLocks/>
          </p:cNvSpPr>
          <p:nvPr/>
        </p:nvSpPr>
        <p:spPr bwMode="auto">
          <a:xfrm>
            <a:off x="5242926" y="3842202"/>
            <a:ext cx="219808"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98" name="Freeform 495"/>
          <p:cNvSpPr>
            <a:spLocks/>
          </p:cNvSpPr>
          <p:nvPr/>
        </p:nvSpPr>
        <p:spPr bwMode="auto">
          <a:xfrm>
            <a:off x="5348432" y="3829504"/>
            <a:ext cx="215411"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1999" name="Line 496"/>
          <p:cNvSpPr>
            <a:spLocks noChangeShapeType="1"/>
          </p:cNvSpPr>
          <p:nvPr/>
        </p:nvSpPr>
        <p:spPr bwMode="auto">
          <a:xfrm flipH="1" flipV="1">
            <a:off x="5015792" y="4416875"/>
            <a:ext cx="22713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00" name="Line 497"/>
          <p:cNvSpPr>
            <a:spLocks noChangeShapeType="1"/>
          </p:cNvSpPr>
          <p:nvPr/>
        </p:nvSpPr>
        <p:spPr bwMode="auto">
          <a:xfrm flipV="1">
            <a:off x="4913214" y="4416881"/>
            <a:ext cx="1025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01" name="Line 498"/>
          <p:cNvSpPr>
            <a:spLocks noChangeShapeType="1"/>
          </p:cNvSpPr>
          <p:nvPr/>
        </p:nvSpPr>
        <p:spPr bwMode="auto">
          <a:xfrm flipH="1" flipV="1">
            <a:off x="4470669" y="4416875"/>
            <a:ext cx="22713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02" name="Line 499"/>
          <p:cNvSpPr>
            <a:spLocks noChangeShapeType="1"/>
          </p:cNvSpPr>
          <p:nvPr/>
        </p:nvSpPr>
        <p:spPr bwMode="auto">
          <a:xfrm flipV="1">
            <a:off x="7650552" y="4416881"/>
            <a:ext cx="1025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03" name="Freeform 500"/>
          <p:cNvSpPr>
            <a:spLocks/>
          </p:cNvSpPr>
          <p:nvPr/>
        </p:nvSpPr>
        <p:spPr bwMode="auto">
          <a:xfrm>
            <a:off x="6110432" y="3253244"/>
            <a:ext cx="216877"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04" name="Freeform 501"/>
          <p:cNvSpPr>
            <a:spLocks/>
          </p:cNvSpPr>
          <p:nvPr/>
        </p:nvSpPr>
        <p:spPr bwMode="auto">
          <a:xfrm>
            <a:off x="6224732" y="3253244"/>
            <a:ext cx="216877"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05" name="Line 502"/>
          <p:cNvSpPr>
            <a:spLocks noChangeShapeType="1"/>
          </p:cNvSpPr>
          <p:nvPr/>
        </p:nvSpPr>
        <p:spPr bwMode="auto">
          <a:xfrm flipV="1">
            <a:off x="5242922" y="3842202"/>
            <a:ext cx="105508" cy="611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06" name="Line 503"/>
          <p:cNvSpPr>
            <a:spLocks noChangeShapeType="1"/>
          </p:cNvSpPr>
          <p:nvPr/>
        </p:nvSpPr>
        <p:spPr bwMode="auto">
          <a:xfrm flipH="1">
            <a:off x="5348432" y="3829500"/>
            <a:ext cx="215411"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07" name="Freeform 504"/>
          <p:cNvSpPr>
            <a:spLocks/>
          </p:cNvSpPr>
          <p:nvPr/>
        </p:nvSpPr>
        <p:spPr bwMode="auto">
          <a:xfrm>
            <a:off x="6875361" y="3721557"/>
            <a:ext cx="227134"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08" name="Freeform 505"/>
          <p:cNvSpPr>
            <a:spLocks/>
          </p:cNvSpPr>
          <p:nvPr/>
        </p:nvSpPr>
        <p:spPr bwMode="auto">
          <a:xfrm>
            <a:off x="6988197" y="3721557"/>
            <a:ext cx="21687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09" name="Line 506"/>
          <p:cNvSpPr>
            <a:spLocks noChangeShapeType="1"/>
          </p:cNvSpPr>
          <p:nvPr/>
        </p:nvSpPr>
        <p:spPr bwMode="auto">
          <a:xfrm flipH="1" flipV="1">
            <a:off x="6224732" y="3253244"/>
            <a:ext cx="216877"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10" name="Line 507"/>
          <p:cNvSpPr>
            <a:spLocks noChangeShapeType="1"/>
          </p:cNvSpPr>
          <p:nvPr/>
        </p:nvSpPr>
        <p:spPr bwMode="auto">
          <a:xfrm flipV="1">
            <a:off x="6110433" y="3253237"/>
            <a:ext cx="114300" cy="2286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11" name="Line 508"/>
          <p:cNvSpPr>
            <a:spLocks noChangeShapeType="1"/>
          </p:cNvSpPr>
          <p:nvPr/>
        </p:nvSpPr>
        <p:spPr bwMode="auto">
          <a:xfrm flipH="1" flipV="1">
            <a:off x="6988197" y="3721557"/>
            <a:ext cx="216877"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12" name="Line 509"/>
          <p:cNvSpPr>
            <a:spLocks noChangeShapeType="1"/>
          </p:cNvSpPr>
          <p:nvPr/>
        </p:nvSpPr>
        <p:spPr bwMode="auto">
          <a:xfrm flipV="1">
            <a:off x="6875362" y="3721557"/>
            <a:ext cx="112834" cy="1666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13" name="Freeform 510"/>
          <p:cNvSpPr>
            <a:spLocks/>
          </p:cNvSpPr>
          <p:nvPr/>
        </p:nvSpPr>
        <p:spPr bwMode="auto">
          <a:xfrm>
            <a:off x="5790977" y="3504069"/>
            <a:ext cx="21687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14" name="Freeform 511"/>
          <p:cNvSpPr>
            <a:spLocks/>
          </p:cNvSpPr>
          <p:nvPr/>
        </p:nvSpPr>
        <p:spPr bwMode="auto">
          <a:xfrm>
            <a:off x="5893554" y="3481844"/>
            <a:ext cx="216877"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15" name="Freeform 512"/>
          <p:cNvSpPr>
            <a:spLocks/>
          </p:cNvSpPr>
          <p:nvPr/>
        </p:nvSpPr>
        <p:spPr bwMode="auto">
          <a:xfrm>
            <a:off x="7102497" y="3972375"/>
            <a:ext cx="21687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16" name="Freeform 513"/>
          <p:cNvSpPr>
            <a:spLocks/>
          </p:cNvSpPr>
          <p:nvPr/>
        </p:nvSpPr>
        <p:spPr bwMode="auto">
          <a:xfrm>
            <a:off x="7205076" y="3972375"/>
            <a:ext cx="216877"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17" name="Freeform 514"/>
          <p:cNvSpPr>
            <a:spLocks/>
          </p:cNvSpPr>
          <p:nvPr/>
        </p:nvSpPr>
        <p:spPr bwMode="auto">
          <a:xfrm>
            <a:off x="5130088" y="4453387"/>
            <a:ext cx="21834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18" name="Freeform 515"/>
          <p:cNvSpPr>
            <a:spLocks/>
          </p:cNvSpPr>
          <p:nvPr/>
        </p:nvSpPr>
        <p:spPr bwMode="auto">
          <a:xfrm>
            <a:off x="5242926" y="3985075"/>
            <a:ext cx="219808"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19" name="Freeform 516"/>
          <p:cNvSpPr>
            <a:spLocks/>
          </p:cNvSpPr>
          <p:nvPr/>
        </p:nvSpPr>
        <p:spPr bwMode="auto">
          <a:xfrm>
            <a:off x="6327307" y="3385000"/>
            <a:ext cx="227134"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20" name="Freeform 517"/>
          <p:cNvSpPr>
            <a:spLocks/>
          </p:cNvSpPr>
          <p:nvPr/>
        </p:nvSpPr>
        <p:spPr bwMode="auto">
          <a:xfrm>
            <a:off x="6441608" y="3385000"/>
            <a:ext cx="218342"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21" name="Line 518"/>
          <p:cNvSpPr>
            <a:spLocks noChangeShapeType="1"/>
          </p:cNvSpPr>
          <p:nvPr/>
        </p:nvSpPr>
        <p:spPr bwMode="auto">
          <a:xfrm flipH="1" flipV="1">
            <a:off x="7205076" y="3972375"/>
            <a:ext cx="216877" cy="277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22" name="Line 519"/>
          <p:cNvSpPr>
            <a:spLocks noChangeShapeType="1"/>
          </p:cNvSpPr>
          <p:nvPr/>
        </p:nvSpPr>
        <p:spPr bwMode="auto">
          <a:xfrm flipV="1">
            <a:off x="7102499" y="3972375"/>
            <a:ext cx="102577"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23" name="Line 520"/>
          <p:cNvSpPr>
            <a:spLocks noChangeShapeType="1"/>
          </p:cNvSpPr>
          <p:nvPr/>
        </p:nvSpPr>
        <p:spPr bwMode="auto">
          <a:xfrm flipV="1">
            <a:off x="5130090" y="4453394"/>
            <a:ext cx="11283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24" name="Line 521"/>
          <p:cNvSpPr>
            <a:spLocks noChangeShapeType="1"/>
          </p:cNvSpPr>
          <p:nvPr/>
        </p:nvSpPr>
        <p:spPr bwMode="auto">
          <a:xfrm flipH="1">
            <a:off x="5242926" y="3985075"/>
            <a:ext cx="219808" cy="468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25" name="Line 522"/>
          <p:cNvSpPr>
            <a:spLocks noChangeShapeType="1"/>
          </p:cNvSpPr>
          <p:nvPr/>
        </p:nvSpPr>
        <p:spPr bwMode="auto">
          <a:xfrm flipH="1" flipV="1">
            <a:off x="4697802" y="4453389"/>
            <a:ext cx="215411"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26" name="Freeform 523"/>
          <p:cNvSpPr>
            <a:spLocks/>
          </p:cNvSpPr>
          <p:nvPr/>
        </p:nvSpPr>
        <p:spPr bwMode="auto">
          <a:xfrm>
            <a:off x="5462733" y="3829504"/>
            <a:ext cx="213946"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27" name="Freeform 524"/>
          <p:cNvSpPr>
            <a:spLocks/>
          </p:cNvSpPr>
          <p:nvPr/>
        </p:nvSpPr>
        <p:spPr bwMode="auto">
          <a:xfrm>
            <a:off x="5563846" y="3805687"/>
            <a:ext cx="227135"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28" name="Line 525"/>
          <p:cNvSpPr>
            <a:spLocks noChangeShapeType="1"/>
          </p:cNvSpPr>
          <p:nvPr/>
        </p:nvSpPr>
        <p:spPr bwMode="auto">
          <a:xfrm flipH="1" flipV="1">
            <a:off x="6441608" y="3385000"/>
            <a:ext cx="218342" cy="2524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29" name="Line 526"/>
          <p:cNvSpPr>
            <a:spLocks noChangeShapeType="1"/>
          </p:cNvSpPr>
          <p:nvPr/>
        </p:nvSpPr>
        <p:spPr bwMode="auto">
          <a:xfrm flipV="1">
            <a:off x="6327309" y="3385000"/>
            <a:ext cx="1143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30" name="Line 527"/>
          <p:cNvSpPr>
            <a:spLocks noChangeShapeType="1"/>
          </p:cNvSpPr>
          <p:nvPr/>
        </p:nvSpPr>
        <p:spPr bwMode="auto">
          <a:xfrm flipH="1">
            <a:off x="5563846" y="3805694"/>
            <a:ext cx="227135"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31" name="Line 528"/>
          <p:cNvSpPr>
            <a:spLocks noChangeShapeType="1"/>
          </p:cNvSpPr>
          <p:nvPr/>
        </p:nvSpPr>
        <p:spPr bwMode="auto">
          <a:xfrm flipV="1">
            <a:off x="5462735" y="3829504"/>
            <a:ext cx="101111" cy="1555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32" name="Freeform 529"/>
          <p:cNvSpPr>
            <a:spLocks/>
          </p:cNvSpPr>
          <p:nvPr/>
        </p:nvSpPr>
        <p:spPr bwMode="auto">
          <a:xfrm>
            <a:off x="7319374" y="4250187"/>
            <a:ext cx="213946"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33" name="Freeform 530"/>
          <p:cNvSpPr>
            <a:spLocks/>
          </p:cNvSpPr>
          <p:nvPr/>
        </p:nvSpPr>
        <p:spPr bwMode="auto">
          <a:xfrm>
            <a:off x="7421949" y="4250187"/>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34" name="Line 531"/>
          <p:cNvSpPr>
            <a:spLocks noChangeShapeType="1"/>
          </p:cNvSpPr>
          <p:nvPr/>
        </p:nvSpPr>
        <p:spPr bwMode="auto">
          <a:xfrm>
            <a:off x="7421951" y="4250187"/>
            <a:ext cx="10258"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35" name="Line 532"/>
          <p:cNvSpPr>
            <a:spLocks noChangeShapeType="1"/>
          </p:cNvSpPr>
          <p:nvPr/>
        </p:nvSpPr>
        <p:spPr bwMode="auto">
          <a:xfrm flipH="1" flipV="1">
            <a:off x="7421949" y="4250194"/>
            <a:ext cx="228600"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36" name="Line 533"/>
          <p:cNvSpPr>
            <a:spLocks noChangeShapeType="1"/>
          </p:cNvSpPr>
          <p:nvPr/>
        </p:nvSpPr>
        <p:spPr bwMode="auto">
          <a:xfrm flipH="1">
            <a:off x="7319377" y="4250187"/>
            <a:ext cx="102577" cy="825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37" name="Freeform 534"/>
          <p:cNvSpPr>
            <a:spLocks/>
          </p:cNvSpPr>
          <p:nvPr/>
        </p:nvSpPr>
        <p:spPr bwMode="auto">
          <a:xfrm>
            <a:off x="6554442" y="3637412"/>
            <a:ext cx="216877"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38" name="Freeform 535"/>
          <p:cNvSpPr>
            <a:spLocks/>
          </p:cNvSpPr>
          <p:nvPr/>
        </p:nvSpPr>
        <p:spPr bwMode="auto">
          <a:xfrm>
            <a:off x="6659949" y="3637412"/>
            <a:ext cx="215412"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39" name="Line 536"/>
          <p:cNvSpPr>
            <a:spLocks noChangeShapeType="1"/>
          </p:cNvSpPr>
          <p:nvPr/>
        </p:nvSpPr>
        <p:spPr bwMode="auto">
          <a:xfrm flipH="1" flipV="1">
            <a:off x="6659949" y="3637419"/>
            <a:ext cx="215412"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40" name="Line 537"/>
          <p:cNvSpPr>
            <a:spLocks noChangeShapeType="1"/>
          </p:cNvSpPr>
          <p:nvPr/>
        </p:nvSpPr>
        <p:spPr bwMode="auto">
          <a:xfrm flipV="1">
            <a:off x="6554441" y="3637412"/>
            <a:ext cx="105508"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41" name="Freeform 538"/>
          <p:cNvSpPr>
            <a:spLocks/>
          </p:cNvSpPr>
          <p:nvPr/>
        </p:nvSpPr>
        <p:spPr bwMode="auto">
          <a:xfrm>
            <a:off x="6007854" y="3481837"/>
            <a:ext cx="216877"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42" name="Freeform 539"/>
          <p:cNvSpPr>
            <a:spLocks/>
          </p:cNvSpPr>
          <p:nvPr/>
        </p:nvSpPr>
        <p:spPr bwMode="auto">
          <a:xfrm>
            <a:off x="6110432" y="3481837"/>
            <a:ext cx="216877"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43" name="Line 540"/>
          <p:cNvSpPr>
            <a:spLocks noChangeShapeType="1"/>
          </p:cNvSpPr>
          <p:nvPr/>
        </p:nvSpPr>
        <p:spPr bwMode="auto">
          <a:xfrm flipV="1">
            <a:off x="6007857" y="3481844"/>
            <a:ext cx="102577"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44" name="Line 541"/>
          <p:cNvSpPr>
            <a:spLocks noChangeShapeType="1"/>
          </p:cNvSpPr>
          <p:nvPr/>
        </p:nvSpPr>
        <p:spPr bwMode="auto">
          <a:xfrm flipH="1" flipV="1">
            <a:off x="4913212" y="4477200"/>
            <a:ext cx="216877"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45" name="Line 542"/>
          <p:cNvSpPr>
            <a:spLocks noChangeShapeType="1"/>
          </p:cNvSpPr>
          <p:nvPr/>
        </p:nvSpPr>
        <p:spPr bwMode="auto">
          <a:xfrm flipV="1">
            <a:off x="7533320" y="4477202"/>
            <a:ext cx="117231"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46" name="Freeform 543"/>
          <p:cNvSpPr>
            <a:spLocks/>
          </p:cNvSpPr>
          <p:nvPr/>
        </p:nvSpPr>
        <p:spPr bwMode="auto">
          <a:xfrm>
            <a:off x="6771319" y="3888239"/>
            <a:ext cx="216877"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47" name="Freeform 544"/>
          <p:cNvSpPr>
            <a:spLocks/>
          </p:cNvSpPr>
          <p:nvPr/>
        </p:nvSpPr>
        <p:spPr bwMode="auto">
          <a:xfrm>
            <a:off x="6875361" y="3888239"/>
            <a:ext cx="227134"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48" name="Line 545"/>
          <p:cNvSpPr>
            <a:spLocks noChangeShapeType="1"/>
          </p:cNvSpPr>
          <p:nvPr/>
        </p:nvSpPr>
        <p:spPr bwMode="auto">
          <a:xfrm flipH="1" flipV="1">
            <a:off x="6875361" y="3888237"/>
            <a:ext cx="227134" cy="2413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49" name="Line 546"/>
          <p:cNvSpPr>
            <a:spLocks noChangeShapeType="1"/>
          </p:cNvSpPr>
          <p:nvPr/>
        </p:nvSpPr>
        <p:spPr bwMode="auto">
          <a:xfrm flipV="1">
            <a:off x="6771323" y="3888239"/>
            <a:ext cx="104043"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50" name="Freeform 547"/>
          <p:cNvSpPr>
            <a:spLocks/>
          </p:cNvSpPr>
          <p:nvPr/>
        </p:nvSpPr>
        <p:spPr bwMode="auto">
          <a:xfrm>
            <a:off x="5676677" y="3805687"/>
            <a:ext cx="21687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51" name="Freeform 548"/>
          <p:cNvSpPr>
            <a:spLocks/>
          </p:cNvSpPr>
          <p:nvPr/>
        </p:nvSpPr>
        <p:spPr bwMode="auto">
          <a:xfrm>
            <a:off x="5790977" y="3745369"/>
            <a:ext cx="21687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52" name="Line 549"/>
          <p:cNvSpPr>
            <a:spLocks noChangeShapeType="1"/>
          </p:cNvSpPr>
          <p:nvPr/>
        </p:nvSpPr>
        <p:spPr bwMode="auto">
          <a:xfrm flipH="1">
            <a:off x="5790977" y="3745369"/>
            <a:ext cx="2168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53" name="Freeform 550"/>
          <p:cNvSpPr>
            <a:spLocks/>
          </p:cNvSpPr>
          <p:nvPr/>
        </p:nvSpPr>
        <p:spPr bwMode="auto">
          <a:xfrm>
            <a:off x="6988197" y="4129537"/>
            <a:ext cx="21687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54" name="Freeform 551"/>
          <p:cNvSpPr>
            <a:spLocks/>
          </p:cNvSpPr>
          <p:nvPr/>
        </p:nvSpPr>
        <p:spPr bwMode="auto">
          <a:xfrm>
            <a:off x="7102497" y="4129537"/>
            <a:ext cx="21687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55" name="Freeform 552"/>
          <p:cNvSpPr>
            <a:spLocks/>
          </p:cNvSpPr>
          <p:nvPr/>
        </p:nvSpPr>
        <p:spPr bwMode="auto">
          <a:xfrm>
            <a:off x="6224732" y="3588200"/>
            <a:ext cx="216877"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56" name="Freeform 553"/>
          <p:cNvSpPr>
            <a:spLocks/>
          </p:cNvSpPr>
          <p:nvPr/>
        </p:nvSpPr>
        <p:spPr bwMode="auto">
          <a:xfrm>
            <a:off x="6327307" y="3588200"/>
            <a:ext cx="227134"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57" name="Line 554"/>
          <p:cNvSpPr>
            <a:spLocks noChangeShapeType="1"/>
          </p:cNvSpPr>
          <p:nvPr/>
        </p:nvSpPr>
        <p:spPr bwMode="auto">
          <a:xfrm flipH="1" flipV="1">
            <a:off x="7102497" y="4129537"/>
            <a:ext cx="216877"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58" name="Line 555"/>
          <p:cNvSpPr>
            <a:spLocks noChangeShapeType="1"/>
          </p:cNvSpPr>
          <p:nvPr/>
        </p:nvSpPr>
        <p:spPr bwMode="auto">
          <a:xfrm flipV="1">
            <a:off x="6988197" y="4129541"/>
            <a:ext cx="114300" cy="157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59" name="Line 556"/>
          <p:cNvSpPr>
            <a:spLocks noChangeShapeType="1"/>
          </p:cNvSpPr>
          <p:nvPr/>
        </p:nvSpPr>
        <p:spPr bwMode="auto">
          <a:xfrm flipV="1">
            <a:off x="6224734" y="3588207"/>
            <a:ext cx="102577"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60" name="Freeform 557"/>
          <p:cNvSpPr>
            <a:spLocks/>
          </p:cNvSpPr>
          <p:nvPr/>
        </p:nvSpPr>
        <p:spPr bwMode="auto">
          <a:xfrm>
            <a:off x="5348432" y="3985075"/>
            <a:ext cx="215411"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61" name="Freeform 558"/>
          <p:cNvSpPr>
            <a:spLocks/>
          </p:cNvSpPr>
          <p:nvPr/>
        </p:nvSpPr>
        <p:spPr bwMode="auto">
          <a:xfrm>
            <a:off x="5462733" y="3985075"/>
            <a:ext cx="213946"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62" name="Line 559"/>
          <p:cNvSpPr>
            <a:spLocks noChangeShapeType="1"/>
          </p:cNvSpPr>
          <p:nvPr/>
        </p:nvSpPr>
        <p:spPr bwMode="auto">
          <a:xfrm flipH="1" flipV="1">
            <a:off x="5130088" y="4513719"/>
            <a:ext cx="218343"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63" name="Line 560"/>
          <p:cNvSpPr>
            <a:spLocks noChangeShapeType="1"/>
          </p:cNvSpPr>
          <p:nvPr/>
        </p:nvSpPr>
        <p:spPr bwMode="auto">
          <a:xfrm flipV="1">
            <a:off x="5348433" y="3985075"/>
            <a:ext cx="114300" cy="565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64" name="Line 561"/>
          <p:cNvSpPr>
            <a:spLocks noChangeShapeType="1"/>
          </p:cNvSpPr>
          <p:nvPr/>
        </p:nvSpPr>
        <p:spPr bwMode="auto">
          <a:xfrm flipH="1">
            <a:off x="5462733" y="3985079"/>
            <a:ext cx="213946"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65" name="Freeform 562"/>
          <p:cNvSpPr>
            <a:spLocks/>
          </p:cNvSpPr>
          <p:nvPr/>
        </p:nvSpPr>
        <p:spPr bwMode="auto">
          <a:xfrm>
            <a:off x="6441608" y="3842202"/>
            <a:ext cx="218342"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66" name="Freeform 563"/>
          <p:cNvSpPr>
            <a:spLocks/>
          </p:cNvSpPr>
          <p:nvPr/>
        </p:nvSpPr>
        <p:spPr bwMode="auto">
          <a:xfrm>
            <a:off x="6554442" y="3842202"/>
            <a:ext cx="21687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67" name="Freeform 564"/>
          <p:cNvSpPr>
            <a:spLocks/>
          </p:cNvSpPr>
          <p:nvPr/>
        </p:nvSpPr>
        <p:spPr bwMode="auto">
          <a:xfrm>
            <a:off x="7205076" y="4332744"/>
            <a:ext cx="216877"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68" name="Freeform 565"/>
          <p:cNvSpPr>
            <a:spLocks/>
          </p:cNvSpPr>
          <p:nvPr/>
        </p:nvSpPr>
        <p:spPr bwMode="auto">
          <a:xfrm>
            <a:off x="7319374" y="4332744"/>
            <a:ext cx="213946"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69" name="Line 566"/>
          <p:cNvSpPr>
            <a:spLocks noChangeShapeType="1"/>
          </p:cNvSpPr>
          <p:nvPr/>
        </p:nvSpPr>
        <p:spPr bwMode="auto">
          <a:xfrm flipV="1">
            <a:off x="6441610" y="3842200"/>
            <a:ext cx="112834" cy="2270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70" name="Freeform 567"/>
          <p:cNvSpPr>
            <a:spLocks/>
          </p:cNvSpPr>
          <p:nvPr/>
        </p:nvSpPr>
        <p:spPr bwMode="auto">
          <a:xfrm>
            <a:off x="5893554" y="3745365"/>
            <a:ext cx="216877"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71" name="Freeform 568"/>
          <p:cNvSpPr>
            <a:spLocks/>
          </p:cNvSpPr>
          <p:nvPr/>
        </p:nvSpPr>
        <p:spPr bwMode="auto">
          <a:xfrm>
            <a:off x="6007854" y="3745365"/>
            <a:ext cx="216877"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72" name="Line 569"/>
          <p:cNvSpPr>
            <a:spLocks noChangeShapeType="1"/>
          </p:cNvSpPr>
          <p:nvPr/>
        </p:nvSpPr>
        <p:spPr bwMode="auto">
          <a:xfrm flipH="1" flipV="1">
            <a:off x="7319374" y="4332737"/>
            <a:ext cx="213946" cy="2174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73" name="Line 570"/>
          <p:cNvSpPr>
            <a:spLocks noChangeShapeType="1"/>
          </p:cNvSpPr>
          <p:nvPr/>
        </p:nvSpPr>
        <p:spPr bwMode="auto">
          <a:xfrm flipH="1">
            <a:off x="7205073" y="4332737"/>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74" name="Line 571"/>
          <p:cNvSpPr>
            <a:spLocks noChangeShapeType="1"/>
          </p:cNvSpPr>
          <p:nvPr/>
        </p:nvSpPr>
        <p:spPr bwMode="auto">
          <a:xfrm flipH="1" flipV="1">
            <a:off x="6007854" y="3745369"/>
            <a:ext cx="216877" cy="106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75" name="Line 572"/>
          <p:cNvSpPr>
            <a:spLocks noChangeShapeType="1"/>
          </p:cNvSpPr>
          <p:nvPr/>
        </p:nvSpPr>
        <p:spPr bwMode="auto">
          <a:xfrm flipV="1">
            <a:off x="5893556" y="3745369"/>
            <a:ext cx="114300" cy="276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76" name="Freeform 573"/>
          <p:cNvSpPr>
            <a:spLocks/>
          </p:cNvSpPr>
          <p:nvPr/>
        </p:nvSpPr>
        <p:spPr bwMode="auto">
          <a:xfrm>
            <a:off x="6659949" y="4069212"/>
            <a:ext cx="215412"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77" name="Freeform 574"/>
          <p:cNvSpPr>
            <a:spLocks/>
          </p:cNvSpPr>
          <p:nvPr/>
        </p:nvSpPr>
        <p:spPr bwMode="auto">
          <a:xfrm>
            <a:off x="6771319" y="4069212"/>
            <a:ext cx="216877"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78" name="Line 575"/>
          <p:cNvSpPr>
            <a:spLocks noChangeShapeType="1"/>
          </p:cNvSpPr>
          <p:nvPr/>
        </p:nvSpPr>
        <p:spPr bwMode="auto">
          <a:xfrm flipV="1">
            <a:off x="6659951" y="4069215"/>
            <a:ext cx="111369"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79" name="Freeform 576"/>
          <p:cNvSpPr>
            <a:spLocks/>
          </p:cNvSpPr>
          <p:nvPr/>
        </p:nvSpPr>
        <p:spPr bwMode="auto">
          <a:xfrm>
            <a:off x="5563846" y="3985081"/>
            <a:ext cx="227135"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80" name="Freeform 577"/>
          <p:cNvSpPr>
            <a:spLocks/>
          </p:cNvSpPr>
          <p:nvPr/>
        </p:nvSpPr>
        <p:spPr bwMode="auto">
          <a:xfrm>
            <a:off x="5676677" y="3985081"/>
            <a:ext cx="21687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81" name="Line 578"/>
          <p:cNvSpPr>
            <a:spLocks noChangeShapeType="1"/>
          </p:cNvSpPr>
          <p:nvPr/>
        </p:nvSpPr>
        <p:spPr bwMode="auto">
          <a:xfrm flipH="1" flipV="1">
            <a:off x="5348432" y="4550225"/>
            <a:ext cx="215411"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82" name="Line 579"/>
          <p:cNvSpPr>
            <a:spLocks noChangeShapeType="1"/>
          </p:cNvSpPr>
          <p:nvPr/>
        </p:nvSpPr>
        <p:spPr bwMode="auto">
          <a:xfrm flipV="1">
            <a:off x="7421951" y="4550232"/>
            <a:ext cx="111369"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83" name="Line 580"/>
          <p:cNvSpPr>
            <a:spLocks noChangeShapeType="1"/>
          </p:cNvSpPr>
          <p:nvPr/>
        </p:nvSpPr>
        <p:spPr bwMode="auto">
          <a:xfrm flipH="1" flipV="1">
            <a:off x="5676677" y="3985075"/>
            <a:ext cx="216877"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84" name="Freeform 581"/>
          <p:cNvSpPr>
            <a:spLocks/>
          </p:cNvSpPr>
          <p:nvPr/>
        </p:nvSpPr>
        <p:spPr bwMode="auto">
          <a:xfrm>
            <a:off x="6110435" y="3851725"/>
            <a:ext cx="230065"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85" name="Freeform 582"/>
          <p:cNvSpPr>
            <a:spLocks/>
          </p:cNvSpPr>
          <p:nvPr/>
        </p:nvSpPr>
        <p:spPr bwMode="auto">
          <a:xfrm>
            <a:off x="6224732" y="3851725"/>
            <a:ext cx="216877"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86" name="Freeform 583"/>
          <p:cNvSpPr>
            <a:spLocks/>
          </p:cNvSpPr>
          <p:nvPr/>
        </p:nvSpPr>
        <p:spPr bwMode="auto">
          <a:xfrm>
            <a:off x="6875361" y="4286702"/>
            <a:ext cx="227134"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87" name="Freeform 584"/>
          <p:cNvSpPr>
            <a:spLocks/>
          </p:cNvSpPr>
          <p:nvPr/>
        </p:nvSpPr>
        <p:spPr bwMode="auto">
          <a:xfrm>
            <a:off x="6988197" y="4286702"/>
            <a:ext cx="21687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88" name="Line 585"/>
          <p:cNvSpPr>
            <a:spLocks noChangeShapeType="1"/>
          </p:cNvSpPr>
          <p:nvPr/>
        </p:nvSpPr>
        <p:spPr bwMode="auto">
          <a:xfrm flipH="1" flipV="1">
            <a:off x="6224732" y="3851729"/>
            <a:ext cx="216877" cy="2174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89" name="Line 586"/>
          <p:cNvSpPr>
            <a:spLocks noChangeShapeType="1"/>
          </p:cNvSpPr>
          <p:nvPr/>
        </p:nvSpPr>
        <p:spPr bwMode="auto">
          <a:xfrm flipV="1">
            <a:off x="6110433" y="3851725"/>
            <a:ext cx="114300" cy="2651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90" name="Line 587"/>
          <p:cNvSpPr>
            <a:spLocks noChangeShapeType="1"/>
          </p:cNvSpPr>
          <p:nvPr/>
        </p:nvSpPr>
        <p:spPr bwMode="auto">
          <a:xfrm flipV="1">
            <a:off x="6875362" y="4286700"/>
            <a:ext cx="112834"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91" name="Freeform 588"/>
          <p:cNvSpPr>
            <a:spLocks/>
          </p:cNvSpPr>
          <p:nvPr/>
        </p:nvSpPr>
        <p:spPr bwMode="auto">
          <a:xfrm>
            <a:off x="6340498" y="4069219"/>
            <a:ext cx="213946"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92" name="Freeform 589"/>
          <p:cNvSpPr>
            <a:spLocks/>
          </p:cNvSpPr>
          <p:nvPr/>
        </p:nvSpPr>
        <p:spPr bwMode="auto">
          <a:xfrm>
            <a:off x="6441608" y="4069219"/>
            <a:ext cx="218342"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93" name="Freeform 590"/>
          <p:cNvSpPr>
            <a:spLocks/>
          </p:cNvSpPr>
          <p:nvPr/>
        </p:nvSpPr>
        <p:spPr bwMode="auto">
          <a:xfrm>
            <a:off x="5790977" y="4021587"/>
            <a:ext cx="21687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94" name="Freeform 591"/>
          <p:cNvSpPr>
            <a:spLocks/>
          </p:cNvSpPr>
          <p:nvPr/>
        </p:nvSpPr>
        <p:spPr bwMode="auto">
          <a:xfrm>
            <a:off x="5893554" y="4021587"/>
            <a:ext cx="216877"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095" name="Line 592"/>
          <p:cNvSpPr>
            <a:spLocks noChangeShapeType="1"/>
          </p:cNvSpPr>
          <p:nvPr/>
        </p:nvSpPr>
        <p:spPr bwMode="auto">
          <a:xfrm flipH="1" flipV="1">
            <a:off x="6441608" y="4069215"/>
            <a:ext cx="218342"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96" name="Line 593"/>
          <p:cNvSpPr>
            <a:spLocks noChangeShapeType="1"/>
          </p:cNvSpPr>
          <p:nvPr/>
        </p:nvSpPr>
        <p:spPr bwMode="auto">
          <a:xfrm flipV="1">
            <a:off x="6340495" y="4069215"/>
            <a:ext cx="101112"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97" name="Line 594"/>
          <p:cNvSpPr>
            <a:spLocks noChangeShapeType="1"/>
          </p:cNvSpPr>
          <p:nvPr/>
        </p:nvSpPr>
        <p:spPr bwMode="auto">
          <a:xfrm flipH="1" flipV="1">
            <a:off x="5563846" y="4574044"/>
            <a:ext cx="22713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98" name="Line 595"/>
          <p:cNvSpPr>
            <a:spLocks noChangeShapeType="1"/>
          </p:cNvSpPr>
          <p:nvPr/>
        </p:nvSpPr>
        <p:spPr bwMode="auto">
          <a:xfrm flipH="1" flipV="1">
            <a:off x="5893554" y="4021587"/>
            <a:ext cx="216877" cy="952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099" name="Line 596"/>
          <p:cNvSpPr>
            <a:spLocks noChangeShapeType="1"/>
          </p:cNvSpPr>
          <p:nvPr/>
        </p:nvSpPr>
        <p:spPr bwMode="auto">
          <a:xfrm flipV="1">
            <a:off x="5790981" y="4021589"/>
            <a:ext cx="102577"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00" name="Freeform 597"/>
          <p:cNvSpPr>
            <a:spLocks/>
          </p:cNvSpPr>
          <p:nvPr/>
        </p:nvSpPr>
        <p:spPr bwMode="auto">
          <a:xfrm>
            <a:off x="7102497" y="4440687"/>
            <a:ext cx="21687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101" name="Freeform 598"/>
          <p:cNvSpPr>
            <a:spLocks/>
          </p:cNvSpPr>
          <p:nvPr/>
        </p:nvSpPr>
        <p:spPr bwMode="auto">
          <a:xfrm>
            <a:off x="7205076" y="4440687"/>
            <a:ext cx="216877"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102" name="Line 599"/>
          <p:cNvSpPr>
            <a:spLocks noChangeShapeType="1"/>
          </p:cNvSpPr>
          <p:nvPr/>
        </p:nvSpPr>
        <p:spPr bwMode="auto">
          <a:xfrm flipH="1">
            <a:off x="7102499" y="4440687"/>
            <a:ext cx="102577"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03" name="Freeform 600"/>
          <p:cNvSpPr>
            <a:spLocks/>
          </p:cNvSpPr>
          <p:nvPr/>
        </p:nvSpPr>
        <p:spPr bwMode="auto">
          <a:xfrm>
            <a:off x="6554442" y="4250187"/>
            <a:ext cx="216877"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104" name="Freeform 601"/>
          <p:cNvSpPr>
            <a:spLocks/>
          </p:cNvSpPr>
          <p:nvPr/>
        </p:nvSpPr>
        <p:spPr bwMode="auto">
          <a:xfrm>
            <a:off x="6659949" y="4250187"/>
            <a:ext cx="215412"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105" name="Line 602"/>
          <p:cNvSpPr>
            <a:spLocks noChangeShapeType="1"/>
          </p:cNvSpPr>
          <p:nvPr/>
        </p:nvSpPr>
        <p:spPr bwMode="auto">
          <a:xfrm flipH="1" flipV="1">
            <a:off x="6659949" y="4250194"/>
            <a:ext cx="215412" cy="360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06" name="Line 603"/>
          <p:cNvSpPr>
            <a:spLocks noChangeShapeType="1"/>
          </p:cNvSpPr>
          <p:nvPr/>
        </p:nvSpPr>
        <p:spPr bwMode="auto">
          <a:xfrm flipV="1">
            <a:off x="6554441" y="4250187"/>
            <a:ext cx="105508" cy="393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07" name="Freeform 604"/>
          <p:cNvSpPr>
            <a:spLocks/>
          </p:cNvSpPr>
          <p:nvPr/>
        </p:nvSpPr>
        <p:spPr bwMode="auto">
          <a:xfrm>
            <a:off x="6007854" y="4116837"/>
            <a:ext cx="216877"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108" name="Freeform 605"/>
          <p:cNvSpPr>
            <a:spLocks/>
          </p:cNvSpPr>
          <p:nvPr/>
        </p:nvSpPr>
        <p:spPr bwMode="auto">
          <a:xfrm>
            <a:off x="6110435" y="4116837"/>
            <a:ext cx="230065"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109" name="Freeform 606"/>
          <p:cNvSpPr>
            <a:spLocks/>
          </p:cNvSpPr>
          <p:nvPr/>
        </p:nvSpPr>
        <p:spPr bwMode="auto">
          <a:xfrm>
            <a:off x="6771319" y="4610550"/>
            <a:ext cx="216877"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110" name="Freeform 607"/>
          <p:cNvSpPr>
            <a:spLocks/>
          </p:cNvSpPr>
          <p:nvPr/>
        </p:nvSpPr>
        <p:spPr bwMode="auto">
          <a:xfrm>
            <a:off x="6875361" y="4610550"/>
            <a:ext cx="227134"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111" name="Line 608"/>
          <p:cNvSpPr>
            <a:spLocks noChangeShapeType="1"/>
          </p:cNvSpPr>
          <p:nvPr/>
        </p:nvSpPr>
        <p:spPr bwMode="auto">
          <a:xfrm flipH="1" flipV="1">
            <a:off x="6110435" y="4116837"/>
            <a:ext cx="230065" cy="1333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12" name="Line 609"/>
          <p:cNvSpPr>
            <a:spLocks noChangeShapeType="1"/>
          </p:cNvSpPr>
          <p:nvPr/>
        </p:nvSpPr>
        <p:spPr bwMode="auto">
          <a:xfrm flipV="1">
            <a:off x="6007857" y="4116837"/>
            <a:ext cx="102577" cy="527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13" name="Line 610"/>
          <p:cNvSpPr>
            <a:spLocks noChangeShapeType="1"/>
          </p:cNvSpPr>
          <p:nvPr/>
        </p:nvSpPr>
        <p:spPr bwMode="auto">
          <a:xfrm flipH="1" flipV="1">
            <a:off x="6875361" y="4610554"/>
            <a:ext cx="227134"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14" name="Line 611"/>
          <p:cNvSpPr>
            <a:spLocks noChangeShapeType="1"/>
          </p:cNvSpPr>
          <p:nvPr/>
        </p:nvSpPr>
        <p:spPr bwMode="auto">
          <a:xfrm flipV="1">
            <a:off x="6771323" y="4610557"/>
            <a:ext cx="10404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15" name="Line 612"/>
          <p:cNvSpPr>
            <a:spLocks noChangeShapeType="1"/>
          </p:cNvSpPr>
          <p:nvPr/>
        </p:nvSpPr>
        <p:spPr bwMode="auto">
          <a:xfrm flipH="1" flipV="1">
            <a:off x="5790977" y="4610554"/>
            <a:ext cx="216877"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16" name="Line 613"/>
          <p:cNvSpPr>
            <a:spLocks noChangeShapeType="1"/>
          </p:cNvSpPr>
          <p:nvPr/>
        </p:nvSpPr>
        <p:spPr bwMode="auto">
          <a:xfrm flipV="1">
            <a:off x="7319377" y="4610557"/>
            <a:ext cx="1025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17" name="Freeform 614"/>
          <p:cNvSpPr>
            <a:spLocks/>
          </p:cNvSpPr>
          <p:nvPr/>
        </p:nvSpPr>
        <p:spPr bwMode="auto">
          <a:xfrm>
            <a:off x="6224732" y="4250189"/>
            <a:ext cx="216877"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118" name="Freeform 615"/>
          <p:cNvSpPr>
            <a:spLocks/>
          </p:cNvSpPr>
          <p:nvPr/>
        </p:nvSpPr>
        <p:spPr bwMode="auto">
          <a:xfrm>
            <a:off x="6340498" y="4250189"/>
            <a:ext cx="213946"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119" name="Line 616"/>
          <p:cNvSpPr>
            <a:spLocks noChangeShapeType="1"/>
          </p:cNvSpPr>
          <p:nvPr/>
        </p:nvSpPr>
        <p:spPr bwMode="auto">
          <a:xfrm flipH="1" flipV="1">
            <a:off x="6340498" y="4250187"/>
            <a:ext cx="213946" cy="393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20" name="Line 617"/>
          <p:cNvSpPr>
            <a:spLocks noChangeShapeType="1"/>
          </p:cNvSpPr>
          <p:nvPr/>
        </p:nvSpPr>
        <p:spPr bwMode="auto">
          <a:xfrm flipV="1">
            <a:off x="6224732" y="4250187"/>
            <a:ext cx="115765" cy="4206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21" name="Freeform 618"/>
          <p:cNvSpPr>
            <a:spLocks/>
          </p:cNvSpPr>
          <p:nvPr/>
        </p:nvSpPr>
        <p:spPr bwMode="auto">
          <a:xfrm>
            <a:off x="6988197" y="4643894"/>
            <a:ext cx="21687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122" name="Freeform 619"/>
          <p:cNvSpPr>
            <a:spLocks/>
          </p:cNvSpPr>
          <p:nvPr/>
        </p:nvSpPr>
        <p:spPr bwMode="auto">
          <a:xfrm>
            <a:off x="7102497" y="4643894"/>
            <a:ext cx="21687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123" name="Freeform 620"/>
          <p:cNvSpPr>
            <a:spLocks/>
          </p:cNvSpPr>
          <p:nvPr/>
        </p:nvSpPr>
        <p:spPr bwMode="auto">
          <a:xfrm>
            <a:off x="6441608" y="4643894"/>
            <a:ext cx="218342"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124" name="Freeform 621"/>
          <p:cNvSpPr>
            <a:spLocks/>
          </p:cNvSpPr>
          <p:nvPr/>
        </p:nvSpPr>
        <p:spPr bwMode="auto">
          <a:xfrm>
            <a:off x="6554442" y="4643894"/>
            <a:ext cx="21687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125" name="Line 622"/>
          <p:cNvSpPr>
            <a:spLocks noChangeShapeType="1"/>
          </p:cNvSpPr>
          <p:nvPr/>
        </p:nvSpPr>
        <p:spPr bwMode="auto">
          <a:xfrm flipH="1" flipV="1">
            <a:off x="7102497" y="4643887"/>
            <a:ext cx="21687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26" name="Line 623"/>
          <p:cNvSpPr>
            <a:spLocks noChangeShapeType="1"/>
          </p:cNvSpPr>
          <p:nvPr/>
        </p:nvSpPr>
        <p:spPr bwMode="auto">
          <a:xfrm flipH="1">
            <a:off x="6988197" y="4643894"/>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27" name="Line 624"/>
          <p:cNvSpPr>
            <a:spLocks noChangeShapeType="1"/>
          </p:cNvSpPr>
          <p:nvPr/>
        </p:nvSpPr>
        <p:spPr bwMode="auto">
          <a:xfrm flipH="1" flipV="1">
            <a:off x="6554442" y="4643887"/>
            <a:ext cx="21687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28" name="Line 625"/>
          <p:cNvSpPr>
            <a:spLocks noChangeShapeType="1"/>
          </p:cNvSpPr>
          <p:nvPr/>
        </p:nvSpPr>
        <p:spPr bwMode="auto">
          <a:xfrm flipH="1" flipV="1">
            <a:off x="6007854" y="4643887"/>
            <a:ext cx="21687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29" name="Line 626"/>
          <p:cNvSpPr>
            <a:spLocks noChangeShapeType="1"/>
          </p:cNvSpPr>
          <p:nvPr/>
        </p:nvSpPr>
        <p:spPr bwMode="auto">
          <a:xfrm flipV="1">
            <a:off x="6441610" y="4643894"/>
            <a:ext cx="112834"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30" name="Freeform 627"/>
          <p:cNvSpPr>
            <a:spLocks/>
          </p:cNvSpPr>
          <p:nvPr/>
        </p:nvSpPr>
        <p:spPr bwMode="auto">
          <a:xfrm>
            <a:off x="6659949" y="4670875"/>
            <a:ext cx="215412"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131" name="Freeform 628"/>
          <p:cNvSpPr>
            <a:spLocks/>
          </p:cNvSpPr>
          <p:nvPr/>
        </p:nvSpPr>
        <p:spPr bwMode="auto">
          <a:xfrm>
            <a:off x="6771319" y="4670875"/>
            <a:ext cx="216877"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22132" name="Line 629"/>
          <p:cNvSpPr>
            <a:spLocks noChangeShapeType="1"/>
          </p:cNvSpPr>
          <p:nvPr/>
        </p:nvSpPr>
        <p:spPr bwMode="auto">
          <a:xfrm flipH="1" flipV="1">
            <a:off x="6771319" y="4670882"/>
            <a:ext cx="216877"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33" name="Line 630"/>
          <p:cNvSpPr>
            <a:spLocks noChangeShapeType="1"/>
          </p:cNvSpPr>
          <p:nvPr/>
        </p:nvSpPr>
        <p:spPr bwMode="auto">
          <a:xfrm flipV="1">
            <a:off x="7205073" y="4670882"/>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34" name="Line 631"/>
          <p:cNvSpPr>
            <a:spLocks noChangeShapeType="1"/>
          </p:cNvSpPr>
          <p:nvPr/>
        </p:nvSpPr>
        <p:spPr bwMode="auto">
          <a:xfrm flipV="1">
            <a:off x="6659951" y="4670882"/>
            <a:ext cx="111369"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35" name="Line 632"/>
          <p:cNvSpPr>
            <a:spLocks noChangeShapeType="1"/>
          </p:cNvSpPr>
          <p:nvPr/>
        </p:nvSpPr>
        <p:spPr bwMode="auto">
          <a:xfrm flipH="1" flipV="1">
            <a:off x="6224732" y="4670882"/>
            <a:ext cx="216877"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36" name="Line 633"/>
          <p:cNvSpPr>
            <a:spLocks noChangeShapeType="1"/>
          </p:cNvSpPr>
          <p:nvPr/>
        </p:nvSpPr>
        <p:spPr bwMode="auto">
          <a:xfrm flipH="1" flipV="1">
            <a:off x="6988197" y="4704212"/>
            <a:ext cx="21687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37" name="Line 634"/>
          <p:cNvSpPr>
            <a:spLocks noChangeShapeType="1"/>
          </p:cNvSpPr>
          <p:nvPr/>
        </p:nvSpPr>
        <p:spPr bwMode="auto">
          <a:xfrm flipH="1">
            <a:off x="6875362" y="4704219"/>
            <a:ext cx="112834"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38" name="Line 635"/>
          <p:cNvSpPr>
            <a:spLocks noChangeShapeType="1"/>
          </p:cNvSpPr>
          <p:nvPr/>
        </p:nvSpPr>
        <p:spPr bwMode="auto">
          <a:xfrm flipH="1" flipV="1">
            <a:off x="6441608" y="4704212"/>
            <a:ext cx="218342"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39" name="Line 636"/>
          <p:cNvSpPr>
            <a:spLocks noChangeShapeType="1"/>
          </p:cNvSpPr>
          <p:nvPr/>
        </p:nvSpPr>
        <p:spPr bwMode="auto">
          <a:xfrm flipH="1" flipV="1">
            <a:off x="6659949" y="4731207"/>
            <a:ext cx="215412"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40" name="Line 637"/>
          <p:cNvSpPr>
            <a:spLocks noChangeShapeType="1"/>
          </p:cNvSpPr>
          <p:nvPr/>
        </p:nvSpPr>
        <p:spPr bwMode="auto">
          <a:xfrm>
            <a:off x="5949242" y="2189612"/>
            <a:ext cx="559777" cy="298450"/>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41" name="Line 638"/>
          <p:cNvSpPr>
            <a:spLocks noChangeShapeType="1"/>
          </p:cNvSpPr>
          <p:nvPr/>
        </p:nvSpPr>
        <p:spPr bwMode="auto">
          <a:xfrm flipV="1">
            <a:off x="6179307" y="2488062"/>
            <a:ext cx="317989" cy="25400"/>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42" name="Line 639"/>
          <p:cNvSpPr>
            <a:spLocks noChangeShapeType="1"/>
          </p:cNvSpPr>
          <p:nvPr/>
        </p:nvSpPr>
        <p:spPr bwMode="auto">
          <a:xfrm>
            <a:off x="6466523" y="2488067"/>
            <a:ext cx="98181" cy="130175"/>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43" name="Line 640"/>
          <p:cNvSpPr>
            <a:spLocks noChangeShapeType="1"/>
          </p:cNvSpPr>
          <p:nvPr/>
        </p:nvSpPr>
        <p:spPr bwMode="auto">
          <a:xfrm flipV="1">
            <a:off x="5599011" y="1610175"/>
            <a:ext cx="175846" cy="61912"/>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44" name="Line 641"/>
          <p:cNvSpPr>
            <a:spLocks noChangeShapeType="1"/>
          </p:cNvSpPr>
          <p:nvPr/>
        </p:nvSpPr>
        <p:spPr bwMode="auto">
          <a:xfrm flipV="1">
            <a:off x="5543327" y="2184850"/>
            <a:ext cx="414704" cy="1143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45" name="Line 642"/>
          <p:cNvSpPr>
            <a:spLocks noChangeShapeType="1"/>
          </p:cNvSpPr>
          <p:nvPr/>
        </p:nvSpPr>
        <p:spPr bwMode="auto">
          <a:xfrm flipH="1" flipV="1">
            <a:off x="5727967" y="2242000"/>
            <a:ext cx="444012" cy="2794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46" name="Line 643"/>
          <p:cNvSpPr>
            <a:spLocks noChangeShapeType="1"/>
          </p:cNvSpPr>
          <p:nvPr/>
        </p:nvSpPr>
        <p:spPr bwMode="auto">
          <a:xfrm flipH="1" flipV="1">
            <a:off x="5638577" y="1657800"/>
            <a:ext cx="95250" cy="5842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47" name="Line 644"/>
          <p:cNvSpPr>
            <a:spLocks noChangeShapeType="1"/>
          </p:cNvSpPr>
          <p:nvPr/>
        </p:nvSpPr>
        <p:spPr bwMode="auto">
          <a:xfrm flipH="1" flipV="1">
            <a:off x="5568239" y="1314900"/>
            <a:ext cx="70338" cy="33655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48" name="Line 645"/>
          <p:cNvSpPr>
            <a:spLocks noChangeShapeType="1"/>
          </p:cNvSpPr>
          <p:nvPr/>
        </p:nvSpPr>
        <p:spPr bwMode="auto">
          <a:xfrm flipV="1">
            <a:off x="5511090" y="1535562"/>
            <a:ext cx="38100" cy="635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49" name="Rectangle 646"/>
          <p:cNvSpPr>
            <a:spLocks noGrp="1" noChangeArrowheads="1"/>
          </p:cNvSpPr>
          <p:nvPr>
            <p:ph type="title"/>
          </p:nvPr>
        </p:nvSpPr>
        <p:spPr>
          <a:xfrm>
            <a:off x="287358" y="223556"/>
            <a:ext cx="8999004" cy="438958"/>
          </a:xfrm>
        </p:spPr>
        <p:txBody>
          <a:bodyPr/>
          <a:lstStyle/>
          <a:p>
            <a:r>
              <a:rPr lang="en-US" sz="2400"/>
              <a:t>The Classic Strategy: Tighten Tolerances</a:t>
            </a:r>
          </a:p>
        </p:txBody>
      </p:sp>
      <p:sp>
        <p:nvSpPr>
          <p:cNvPr id="22150" name="Rectangle 647"/>
          <p:cNvSpPr>
            <a:spLocks noChangeArrowheads="1"/>
          </p:cNvSpPr>
          <p:nvPr/>
        </p:nvSpPr>
        <p:spPr bwMode="auto">
          <a:xfrm>
            <a:off x="8269674" y="4375601"/>
            <a:ext cx="0"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eaLnBrk="0" hangingPunct="0"/>
            <a:endParaRPr lang="en-US" sz="2400">
              <a:latin typeface="Times New Roman" charset="0"/>
            </a:endParaRPr>
          </a:p>
        </p:txBody>
      </p:sp>
      <p:sp>
        <p:nvSpPr>
          <p:cNvPr id="22151" name="Freeform 648"/>
          <p:cNvSpPr>
            <a:spLocks/>
          </p:cNvSpPr>
          <p:nvPr/>
        </p:nvSpPr>
        <p:spPr bwMode="auto">
          <a:xfrm>
            <a:off x="3658844" y="243250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a:p>
        </p:txBody>
      </p:sp>
      <p:sp>
        <p:nvSpPr>
          <p:cNvPr id="20105" name="AutoShape 649"/>
          <p:cNvSpPr>
            <a:spLocks noChangeArrowheads="1"/>
          </p:cNvSpPr>
          <p:nvPr/>
        </p:nvSpPr>
        <p:spPr bwMode="gray">
          <a:xfrm>
            <a:off x="1720481" y="3832675"/>
            <a:ext cx="1785961" cy="1003300"/>
          </a:xfrm>
          <a:prstGeom prst="wedgeRoundRectCallout">
            <a:avLst>
              <a:gd name="adj1" fmla="val 83125"/>
              <a:gd name="adj2" fmla="val -105727"/>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defRPr/>
            </a:pPr>
            <a:r>
              <a:rPr lang="en-GB" sz="1800">
                <a:solidFill>
                  <a:schemeClr val="tx1"/>
                </a:solidFill>
                <a:ea typeface="+mn-ea"/>
                <a:cs typeface="+mn-cs"/>
              </a:rPr>
              <a:t>Required</a:t>
            </a:r>
          </a:p>
          <a:p>
            <a:pPr algn="ctr">
              <a:defRPr/>
            </a:pPr>
            <a:r>
              <a:rPr lang="en-GB" sz="1800">
                <a:solidFill>
                  <a:schemeClr val="tx1"/>
                </a:solidFill>
                <a:ea typeface="+mn-ea"/>
                <a:cs typeface="+mn-cs"/>
              </a:rPr>
              <a:t>Customer</a:t>
            </a:r>
          </a:p>
          <a:p>
            <a:pPr algn="ctr">
              <a:defRPr/>
            </a:pPr>
            <a:r>
              <a:rPr lang="en-GB" sz="1800">
                <a:solidFill>
                  <a:schemeClr val="tx1"/>
                </a:solidFill>
                <a:ea typeface="+mn-ea"/>
                <a:cs typeface="+mn-cs"/>
              </a:rPr>
              <a:t>Performance</a:t>
            </a:r>
          </a:p>
        </p:txBody>
      </p:sp>
      <p:grpSp>
        <p:nvGrpSpPr>
          <p:cNvPr id="22155" name="Group 650"/>
          <p:cNvGrpSpPr>
            <a:grpSpLocks/>
          </p:cNvGrpSpPr>
          <p:nvPr/>
        </p:nvGrpSpPr>
        <p:grpSpPr bwMode="auto">
          <a:xfrm>
            <a:off x="4482391" y="1327600"/>
            <a:ext cx="1094643" cy="3109912"/>
            <a:chOff x="201" y="546"/>
            <a:chExt cx="689" cy="1959"/>
          </a:xfrm>
        </p:grpSpPr>
        <p:sp>
          <p:nvSpPr>
            <p:cNvPr id="22187" name="Line 651"/>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22188" name="Line 652"/>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22189" name="Line 653"/>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22190" name="Line 654"/>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22191" name="Line 655"/>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22192" name="Line 656"/>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22193" name="Line 657"/>
            <p:cNvSpPr>
              <a:spLocks noChangeShapeType="1"/>
            </p:cNvSpPr>
            <p:nvPr/>
          </p:nvSpPr>
          <p:spPr bwMode="auto">
            <a:xfrm flipV="1">
              <a:off x="273" y="2429"/>
              <a:ext cx="71" cy="38"/>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22194" name="Line 658"/>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22195" name="Line 659"/>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grpSp>
      <p:sp>
        <p:nvSpPr>
          <p:cNvPr id="22156" name="Oval 660"/>
          <p:cNvSpPr>
            <a:spLocks noChangeArrowheads="1"/>
          </p:cNvSpPr>
          <p:nvPr/>
        </p:nvSpPr>
        <p:spPr bwMode="auto">
          <a:xfrm>
            <a:off x="4413519" y="4339094"/>
            <a:ext cx="193431"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a:latin typeface="Times New Roman" charset="0"/>
            </a:endParaRPr>
          </a:p>
        </p:txBody>
      </p:sp>
      <p:sp>
        <p:nvSpPr>
          <p:cNvPr id="22157" name="Line 661"/>
          <p:cNvSpPr>
            <a:spLocks noChangeShapeType="1"/>
          </p:cNvSpPr>
          <p:nvPr/>
        </p:nvSpPr>
        <p:spPr bwMode="auto">
          <a:xfrm>
            <a:off x="7438071" y="4264475"/>
            <a:ext cx="219808" cy="23812"/>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grpSp>
        <p:nvGrpSpPr>
          <p:cNvPr id="22158" name="Group 662"/>
          <p:cNvGrpSpPr>
            <a:grpSpLocks/>
          </p:cNvGrpSpPr>
          <p:nvPr/>
        </p:nvGrpSpPr>
        <p:grpSpPr bwMode="auto">
          <a:xfrm>
            <a:off x="5578495" y="1327600"/>
            <a:ext cx="1828800" cy="2546350"/>
            <a:chOff x="893" y="551"/>
            <a:chExt cx="1152" cy="1604"/>
          </a:xfrm>
        </p:grpSpPr>
        <p:sp>
          <p:nvSpPr>
            <p:cNvPr id="22178" name="Line 663"/>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22179" name="Line 664"/>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22180" name="Line 665"/>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22181" name="Line 666"/>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22182" name="Line 667"/>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22183" name="Line 668"/>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22184" name="Line 669"/>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22185" name="Line 670"/>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22186" name="Line 671"/>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grpSp>
      <p:sp>
        <p:nvSpPr>
          <p:cNvPr id="22159" name="Oval 672"/>
          <p:cNvSpPr>
            <a:spLocks noChangeArrowheads="1"/>
          </p:cNvSpPr>
          <p:nvPr/>
        </p:nvSpPr>
        <p:spPr bwMode="auto">
          <a:xfrm>
            <a:off x="7643224" y="4188278"/>
            <a:ext cx="193431"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a:latin typeface="Times New Roman" charset="0"/>
            </a:endParaRPr>
          </a:p>
        </p:txBody>
      </p:sp>
      <p:sp>
        <p:nvSpPr>
          <p:cNvPr id="22176" name="Text Box 674"/>
          <p:cNvSpPr txBox="1">
            <a:spLocks noChangeArrowheads="1"/>
          </p:cNvSpPr>
          <p:nvPr/>
        </p:nvSpPr>
        <p:spPr bwMode="auto">
          <a:xfrm>
            <a:off x="3319039" y="4814758"/>
            <a:ext cx="2111878"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ct val="50000"/>
              </a:spcBef>
            </a:pPr>
            <a:r>
              <a:rPr lang="en-GB" sz="1800"/>
              <a:t>Set Tight Tolerances for X</a:t>
            </a:r>
            <a:r>
              <a:rPr lang="en-GB" sz="1800" baseline="-25000"/>
              <a:t>1</a:t>
            </a:r>
            <a:r>
              <a:rPr lang="en-GB" sz="1800"/>
              <a:t> </a:t>
            </a:r>
          </a:p>
        </p:txBody>
      </p:sp>
      <p:sp>
        <p:nvSpPr>
          <p:cNvPr id="22172" name="Line 680"/>
          <p:cNvSpPr>
            <a:spLocks noChangeShapeType="1"/>
          </p:cNvSpPr>
          <p:nvPr/>
        </p:nvSpPr>
        <p:spPr bwMode="gray">
          <a:xfrm flipV="1">
            <a:off x="4878732" y="1166134"/>
            <a:ext cx="0" cy="1199926"/>
          </a:xfrm>
          <a:prstGeom prst="line">
            <a:avLst/>
          </a:prstGeom>
          <a:noFill/>
          <a:ln w="57150">
            <a:solidFill>
              <a:srgbClr val="FF0000"/>
            </a:solidFill>
            <a:round/>
            <a:headEnd type="triangle" w="med" len="med"/>
            <a:tailEnd type="triangle" w="med" len="me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173" name="Text Box 681"/>
          <p:cNvSpPr txBox="1">
            <a:spLocks noChangeArrowheads="1"/>
          </p:cNvSpPr>
          <p:nvPr/>
        </p:nvSpPr>
        <p:spPr bwMode="gray">
          <a:xfrm rot="16200000">
            <a:off x="3668795" y="1493816"/>
            <a:ext cx="1578532" cy="58477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ct val="50000"/>
              </a:spcBef>
            </a:pPr>
            <a:r>
              <a:rPr lang="en-GB" sz="1600" b="1"/>
              <a:t>Variation in Performance </a:t>
            </a:r>
          </a:p>
        </p:txBody>
      </p:sp>
      <p:grpSp>
        <p:nvGrpSpPr>
          <p:cNvPr id="6" name="Group 682"/>
          <p:cNvGrpSpPr>
            <a:grpSpLocks/>
          </p:cNvGrpSpPr>
          <p:nvPr/>
        </p:nvGrpSpPr>
        <p:grpSpPr bwMode="auto">
          <a:xfrm>
            <a:off x="5181886" y="1338719"/>
            <a:ext cx="766937" cy="962025"/>
            <a:chOff x="3634" y="1044"/>
            <a:chExt cx="483" cy="606"/>
          </a:xfrm>
        </p:grpSpPr>
        <p:sp>
          <p:nvSpPr>
            <p:cNvPr id="22168" name="Freeform 683"/>
            <p:cNvSpPr>
              <a:spLocks/>
            </p:cNvSpPr>
            <p:nvPr/>
          </p:nvSpPr>
          <p:spPr bwMode="auto">
            <a:xfrm>
              <a:off x="3748" y="1044"/>
              <a:ext cx="276" cy="273"/>
            </a:xfrm>
            <a:custGeom>
              <a:avLst/>
              <a:gdLst>
                <a:gd name="T0" fmla="*/ 132 w 276"/>
                <a:gd name="T1" fmla="*/ 0 h 273"/>
                <a:gd name="T2" fmla="*/ 0 w 276"/>
                <a:gd name="T3" fmla="*/ 225 h 273"/>
                <a:gd name="T4" fmla="*/ 135 w 276"/>
                <a:gd name="T5" fmla="*/ 273 h 273"/>
                <a:gd name="T6" fmla="*/ 276 w 276"/>
                <a:gd name="T7" fmla="*/ 243 h 273"/>
                <a:gd name="T8" fmla="*/ 258 w 276"/>
                <a:gd name="T9" fmla="*/ 174 h 273"/>
                <a:gd name="T10" fmla="*/ 132 w 276"/>
                <a:gd name="T11" fmla="*/ 0 h 273"/>
                <a:gd name="T12" fmla="*/ 0 60000 65536"/>
                <a:gd name="T13" fmla="*/ 0 60000 65536"/>
                <a:gd name="T14" fmla="*/ 0 60000 65536"/>
                <a:gd name="T15" fmla="*/ 0 60000 65536"/>
                <a:gd name="T16" fmla="*/ 0 60000 65536"/>
                <a:gd name="T17" fmla="*/ 0 60000 65536"/>
                <a:gd name="T18" fmla="*/ 0 w 276"/>
                <a:gd name="T19" fmla="*/ 0 h 273"/>
                <a:gd name="T20" fmla="*/ 276 w 276"/>
                <a:gd name="T21" fmla="*/ 273 h 273"/>
              </a:gdLst>
              <a:ahLst/>
              <a:cxnLst>
                <a:cxn ang="T12">
                  <a:pos x="T0" y="T1"/>
                </a:cxn>
                <a:cxn ang="T13">
                  <a:pos x="T2" y="T3"/>
                </a:cxn>
                <a:cxn ang="T14">
                  <a:pos x="T4" y="T5"/>
                </a:cxn>
                <a:cxn ang="T15">
                  <a:pos x="T6" y="T7"/>
                </a:cxn>
                <a:cxn ang="T16">
                  <a:pos x="T8" y="T9"/>
                </a:cxn>
                <a:cxn ang="T17">
                  <a:pos x="T10" y="T11"/>
                </a:cxn>
              </a:cxnLst>
              <a:rect l="T18" t="T19" r="T20" b="T21"/>
              <a:pathLst>
                <a:path w="276" h="273">
                  <a:moveTo>
                    <a:pt x="132" y="0"/>
                  </a:moveTo>
                  <a:lnTo>
                    <a:pt x="0" y="225"/>
                  </a:lnTo>
                  <a:lnTo>
                    <a:pt x="135" y="273"/>
                  </a:lnTo>
                  <a:lnTo>
                    <a:pt x="276" y="243"/>
                  </a:lnTo>
                  <a:lnTo>
                    <a:pt x="258" y="174"/>
                  </a:lnTo>
                  <a:lnTo>
                    <a:pt x="132" y="0"/>
                  </a:lnTo>
                  <a:close/>
                </a:path>
              </a:pathLst>
            </a:custGeom>
            <a:solidFill>
              <a:srgbClr val="FF0000">
                <a:alpha val="81960"/>
              </a:srgbClr>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22169" name="Freeform 684"/>
            <p:cNvSpPr>
              <a:spLocks/>
            </p:cNvSpPr>
            <p:nvPr/>
          </p:nvSpPr>
          <p:spPr bwMode="auto">
            <a:xfrm>
              <a:off x="3634" y="1269"/>
              <a:ext cx="483" cy="381"/>
            </a:xfrm>
            <a:custGeom>
              <a:avLst/>
              <a:gdLst>
                <a:gd name="T0" fmla="*/ 111 w 483"/>
                <a:gd name="T1" fmla="*/ 0 h 381"/>
                <a:gd name="T2" fmla="*/ 27 w 483"/>
                <a:gd name="T3" fmla="*/ 207 h 381"/>
                <a:gd name="T4" fmla="*/ 0 w 483"/>
                <a:gd name="T5" fmla="*/ 315 h 381"/>
                <a:gd name="T6" fmla="*/ 84 w 483"/>
                <a:gd name="T7" fmla="*/ 345 h 381"/>
                <a:gd name="T8" fmla="*/ 213 w 483"/>
                <a:gd name="T9" fmla="*/ 381 h 381"/>
                <a:gd name="T10" fmla="*/ 483 w 483"/>
                <a:gd name="T11" fmla="*/ 309 h 381"/>
                <a:gd name="T12" fmla="*/ 393 w 483"/>
                <a:gd name="T13" fmla="*/ 15 h 381"/>
                <a:gd name="T14" fmla="*/ 252 w 483"/>
                <a:gd name="T15" fmla="*/ 48 h 381"/>
                <a:gd name="T16" fmla="*/ 111 w 483"/>
                <a:gd name="T17" fmla="*/ 0 h 38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3"/>
                <a:gd name="T28" fmla="*/ 0 h 381"/>
                <a:gd name="T29" fmla="*/ 483 w 483"/>
                <a:gd name="T30" fmla="*/ 381 h 38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3" h="381">
                  <a:moveTo>
                    <a:pt x="111" y="0"/>
                  </a:moveTo>
                  <a:lnTo>
                    <a:pt x="27" y="207"/>
                  </a:lnTo>
                  <a:lnTo>
                    <a:pt x="0" y="315"/>
                  </a:lnTo>
                  <a:lnTo>
                    <a:pt x="84" y="345"/>
                  </a:lnTo>
                  <a:lnTo>
                    <a:pt x="213" y="381"/>
                  </a:lnTo>
                  <a:lnTo>
                    <a:pt x="483" y="309"/>
                  </a:lnTo>
                  <a:lnTo>
                    <a:pt x="393" y="15"/>
                  </a:lnTo>
                  <a:lnTo>
                    <a:pt x="252" y="48"/>
                  </a:lnTo>
                  <a:lnTo>
                    <a:pt x="111" y="0"/>
                  </a:lnTo>
                  <a:close/>
                </a:path>
              </a:pathLst>
            </a:custGeom>
            <a:solidFill>
              <a:srgbClr val="FF0000">
                <a:alpha val="67058"/>
              </a:srgbClr>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grpSp>
      <p:sp>
        <p:nvSpPr>
          <p:cNvPr id="362159" name="Text Box 687"/>
          <p:cNvSpPr txBox="1">
            <a:spLocks noChangeArrowheads="1"/>
          </p:cNvSpPr>
          <p:nvPr/>
        </p:nvSpPr>
        <p:spPr bwMode="auto">
          <a:xfrm>
            <a:off x="1763917" y="5811031"/>
            <a:ext cx="8715005" cy="646321"/>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lIns="91429" tIns="45715" rIns="91429" bIns="45715">
            <a:spAutoFit/>
          </a:bodyPr>
          <a:lstStyle/>
          <a:p>
            <a:pPr algn="ctr">
              <a:defRPr/>
            </a:pPr>
            <a:r>
              <a:rPr lang="en-GB" sz="1800" b="1">
                <a:solidFill>
                  <a:schemeClr val="dk1"/>
                </a:solidFill>
                <a:latin typeface="+mn-lt"/>
                <a:ea typeface="+mn-ea"/>
                <a:cs typeface="+mn-cs"/>
              </a:rPr>
              <a:t>The classic reaction to a sensitive design is to set tighter tolerances. This does work but often comes at a great cost.</a:t>
            </a:r>
          </a:p>
        </p:txBody>
      </p:sp>
      <p:cxnSp>
        <p:nvCxnSpPr>
          <p:cNvPr id="7" name="Straight Connector 6"/>
          <p:cNvCxnSpPr/>
          <p:nvPr/>
        </p:nvCxnSpPr>
        <p:spPr>
          <a:xfrm flipH="1">
            <a:off x="4150023" y="4514078"/>
            <a:ext cx="228513" cy="118409"/>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693" name="Straight Connector 692"/>
          <p:cNvCxnSpPr/>
          <p:nvPr/>
        </p:nvCxnSpPr>
        <p:spPr>
          <a:xfrm flipH="1">
            <a:off x="4427336" y="4541570"/>
            <a:ext cx="228513" cy="118409"/>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11" name="Straight Arrow Connector 10"/>
          <p:cNvCxnSpPr/>
          <p:nvPr/>
        </p:nvCxnSpPr>
        <p:spPr>
          <a:xfrm>
            <a:off x="3858550" y="4507574"/>
            <a:ext cx="402506" cy="55516"/>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698" name="Straight Arrow Connector 697"/>
          <p:cNvCxnSpPr/>
          <p:nvPr/>
        </p:nvCxnSpPr>
        <p:spPr>
          <a:xfrm flipH="1" flipV="1">
            <a:off x="4531434" y="4618337"/>
            <a:ext cx="402780" cy="48848"/>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700" name="Straight Arrow Connector 699"/>
          <p:cNvCxnSpPr/>
          <p:nvPr/>
        </p:nvCxnSpPr>
        <p:spPr>
          <a:xfrm flipV="1">
            <a:off x="7612632" y="4487131"/>
            <a:ext cx="377552" cy="239184"/>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703" name="Straight Connector 702"/>
          <p:cNvCxnSpPr/>
          <p:nvPr/>
        </p:nvCxnSpPr>
        <p:spPr>
          <a:xfrm flipH="1" flipV="1">
            <a:off x="7991856" y="4281652"/>
            <a:ext cx="358495" cy="44371"/>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705" name="Straight Connector 704"/>
          <p:cNvCxnSpPr/>
          <p:nvPr/>
        </p:nvCxnSpPr>
        <p:spPr>
          <a:xfrm flipH="1" flipV="1">
            <a:off x="7803045" y="4443529"/>
            <a:ext cx="358495" cy="44371"/>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708" name="Straight Arrow Connector 707"/>
          <p:cNvCxnSpPr/>
          <p:nvPr/>
        </p:nvCxnSpPr>
        <p:spPr>
          <a:xfrm flipH="1">
            <a:off x="8214178" y="4060657"/>
            <a:ext cx="335214" cy="237837"/>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709" name="Text Box 674"/>
          <p:cNvSpPr txBox="1">
            <a:spLocks noChangeArrowheads="1"/>
          </p:cNvSpPr>
          <p:nvPr/>
        </p:nvSpPr>
        <p:spPr bwMode="auto">
          <a:xfrm>
            <a:off x="7837031" y="4209845"/>
            <a:ext cx="2111878"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ct val="50000"/>
              </a:spcBef>
            </a:pPr>
            <a:r>
              <a:rPr lang="en-GB" sz="1800"/>
              <a:t>Set Tight Tolerances for X</a:t>
            </a:r>
            <a:r>
              <a:rPr lang="en-GB" sz="1800" baseline="-25000"/>
              <a:t>2</a:t>
            </a:r>
            <a:r>
              <a:rPr lang="en-GB" sz="1800"/>
              <a:t> </a:t>
            </a:r>
          </a:p>
        </p:txBody>
      </p:sp>
    </p:spTree>
    <p:extLst>
      <p:ext uri="{BB962C8B-B14F-4D97-AF65-F5344CB8AC3E}">
        <p14:creationId xmlns:p14="http://schemas.microsoft.com/office/powerpoint/2010/main" val="71338886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21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2159"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a:xfrm>
            <a:off x="217121" y="259728"/>
            <a:ext cx="7541589" cy="357996"/>
          </a:xfrm>
          <a:noFill/>
        </p:spPr>
        <p:txBody>
          <a:bodyPr lIns="0" tIns="0" rIns="0" bIns="0">
            <a:normAutofit fontScale="90000"/>
          </a:bodyPr>
          <a:lstStyle/>
          <a:p>
            <a:pPr eaLnBrk="1" hangingPunct="1"/>
            <a:r>
              <a:rPr lang="en-US" sz="2800">
                <a:latin typeface="Arial" charset="0"/>
              </a:rPr>
              <a:t>Achieving Design Robustness</a:t>
            </a:r>
          </a:p>
        </p:txBody>
      </p:sp>
      <p:sp>
        <p:nvSpPr>
          <p:cNvPr id="103427" name="Rectangle 3"/>
          <p:cNvSpPr>
            <a:spLocks noChangeArrowheads="1"/>
          </p:cNvSpPr>
          <p:nvPr/>
        </p:nvSpPr>
        <p:spPr bwMode="auto">
          <a:xfrm>
            <a:off x="8305800" y="4770439"/>
            <a:ext cx="0"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eaLnBrk="0" hangingPunct="0"/>
            <a:endParaRPr lang="en-US" sz="2400">
              <a:latin typeface="Times New Roman" charset="0"/>
            </a:endParaRPr>
          </a:p>
        </p:txBody>
      </p:sp>
      <p:sp>
        <p:nvSpPr>
          <p:cNvPr id="20484" name="AutoShape 4"/>
          <p:cNvSpPr>
            <a:spLocks noChangeArrowheads="1"/>
          </p:cNvSpPr>
          <p:nvPr/>
        </p:nvSpPr>
        <p:spPr bwMode="gray">
          <a:xfrm>
            <a:off x="5610958" y="1244600"/>
            <a:ext cx="2476984" cy="598488"/>
          </a:xfrm>
          <a:prstGeom prst="wedgeRoundRectCallout">
            <a:avLst>
              <a:gd name="adj1" fmla="val -60604"/>
              <a:gd name="adj2" fmla="val 181990"/>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eaLnBrk="0" hangingPunct="0">
              <a:defRPr/>
            </a:pPr>
            <a:r>
              <a:rPr lang="en-GB">
                <a:solidFill>
                  <a:schemeClr val="tx1"/>
                </a:solidFill>
                <a:ea typeface="+mn-ea"/>
              </a:rPr>
              <a:t>A Robust Optimum</a:t>
            </a:r>
          </a:p>
        </p:txBody>
      </p:sp>
      <p:grpSp>
        <p:nvGrpSpPr>
          <p:cNvPr id="103431" name="Group 5"/>
          <p:cNvGrpSpPr>
            <a:grpSpLocks/>
          </p:cNvGrpSpPr>
          <p:nvPr/>
        </p:nvGrpSpPr>
        <p:grpSpPr bwMode="auto">
          <a:xfrm>
            <a:off x="3208340" y="1565297"/>
            <a:ext cx="4306887" cy="3694113"/>
            <a:chOff x="395" y="1214"/>
            <a:chExt cx="2276" cy="2189"/>
          </a:xfrm>
        </p:grpSpPr>
        <p:grpSp>
          <p:nvGrpSpPr>
            <p:cNvPr id="103446" name="Group 6"/>
            <p:cNvGrpSpPr>
              <a:grpSpLocks/>
            </p:cNvGrpSpPr>
            <p:nvPr/>
          </p:nvGrpSpPr>
          <p:grpSpPr bwMode="auto">
            <a:xfrm>
              <a:off x="395" y="1225"/>
              <a:ext cx="2276" cy="2178"/>
              <a:chOff x="395" y="1225"/>
              <a:chExt cx="2276" cy="2178"/>
            </a:xfrm>
          </p:grpSpPr>
          <p:sp>
            <p:nvSpPr>
              <p:cNvPr id="103449" name="Line 7"/>
              <p:cNvSpPr>
                <a:spLocks noChangeShapeType="1"/>
              </p:cNvSpPr>
              <p:nvPr/>
            </p:nvSpPr>
            <p:spPr bwMode="gray">
              <a:xfrm>
                <a:off x="1136" y="2519"/>
                <a:ext cx="2" cy="14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50" name="Line 8"/>
              <p:cNvSpPr>
                <a:spLocks noChangeShapeType="1"/>
              </p:cNvSpPr>
              <p:nvPr/>
            </p:nvSpPr>
            <p:spPr bwMode="gray">
              <a:xfrm>
                <a:off x="1136" y="2519"/>
                <a:ext cx="2" cy="14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51" name="Line 9"/>
              <p:cNvSpPr>
                <a:spLocks noChangeShapeType="1"/>
              </p:cNvSpPr>
              <p:nvPr/>
            </p:nvSpPr>
            <p:spPr bwMode="gray">
              <a:xfrm flipH="1" flipV="1">
                <a:off x="1136" y="2662"/>
                <a:ext cx="26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52" name="Line 10"/>
              <p:cNvSpPr>
                <a:spLocks noChangeShapeType="1"/>
              </p:cNvSpPr>
              <p:nvPr/>
            </p:nvSpPr>
            <p:spPr bwMode="gray">
              <a:xfrm flipH="1" flipV="1">
                <a:off x="1136" y="2662"/>
                <a:ext cx="26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53" name="Line 11"/>
              <p:cNvSpPr>
                <a:spLocks noChangeShapeType="1"/>
              </p:cNvSpPr>
              <p:nvPr/>
            </p:nvSpPr>
            <p:spPr bwMode="gray">
              <a:xfrm flipV="1">
                <a:off x="792" y="2662"/>
                <a:ext cx="344" cy="19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54" name="Line 12"/>
              <p:cNvSpPr>
                <a:spLocks noChangeShapeType="1"/>
              </p:cNvSpPr>
              <p:nvPr/>
            </p:nvSpPr>
            <p:spPr bwMode="gray">
              <a:xfrm flipV="1">
                <a:off x="792" y="2662"/>
                <a:ext cx="344" cy="19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55" name="Freeform 13"/>
              <p:cNvSpPr>
                <a:spLocks/>
              </p:cNvSpPr>
              <p:nvPr/>
            </p:nvSpPr>
            <p:spPr bwMode="gray">
              <a:xfrm>
                <a:off x="1157" y="2595"/>
                <a:ext cx="135" cy="52"/>
              </a:xfrm>
              <a:custGeom>
                <a:avLst/>
                <a:gdLst>
                  <a:gd name="T0" fmla="*/ 2668 w 93"/>
                  <a:gd name="T1" fmla="*/ 0 h 32"/>
                  <a:gd name="T2" fmla="*/ 5622 w 93"/>
                  <a:gd name="T3" fmla="*/ 6604 h 32"/>
                  <a:gd name="T4" fmla="*/ 0 w 93"/>
                  <a:gd name="T5" fmla="*/ 4732 h 32"/>
                  <a:gd name="T6" fmla="*/ 2668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456" name="Freeform 14"/>
              <p:cNvSpPr>
                <a:spLocks/>
              </p:cNvSpPr>
              <p:nvPr/>
            </p:nvSpPr>
            <p:spPr bwMode="gray">
              <a:xfrm>
                <a:off x="1221" y="2595"/>
                <a:ext cx="143" cy="52"/>
              </a:xfrm>
              <a:custGeom>
                <a:avLst/>
                <a:gdLst>
                  <a:gd name="T0" fmla="*/ 6266 w 98"/>
                  <a:gd name="T1" fmla="*/ 1883 h 32"/>
                  <a:gd name="T2" fmla="*/ 0 w 98"/>
                  <a:gd name="T3" fmla="*/ 0 h 32"/>
                  <a:gd name="T4" fmla="*/ 3139 w 98"/>
                  <a:gd name="T5" fmla="*/ 6604 h 32"/>
                  <a:gd name="T6" fmla="*/ 6266 w 98"/>
                  <a:gd name="T7" fmla="*/ 1883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457" name="Line 15"/>
              <p:cNvSpPr>
                <a:spLocks noChangeShapeType="1"/>
              </p:cNvSpPr>
              <p:nvPr/>
            </p:nvSpPr>
            <p:spPr bwMode="gray">
              <a:xfrm>
                <a:off x="1221" y="2595"/>
                <a:ext cx="143" cy="1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58" name="Line 16"/>
              <p:cNvSpPr>
                <a:spLocks noChangeShapeType="1"/>
              </p:cNvSpPr>
              <p:nvPr/>
            </p:nvSpPr>
            <p:spPr bwMode="gray">
              <a:xfrm flipV="1">
                <a:off x="1157" y="2595"/>
                <a:ext cx="64" cy="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59" name="Freeform 17"/>
              <p:cNvSpPr>
                <a:spLocks/>
              </p:cNvSpPr>
              <p:nvPr/>
            </p:nvSpPr>
            <p:spPr bwMode="gray">
              <a:xfrm>
                <a:off x="1292" y="2609"/>
                <a:ext cx="137" cy="61"/>
              </a:xfrm>
              <a:custGeom>
                <a:avLst/>
                <a:gdLst>
                  <a:gd name="T0" fmla="*/ 3059 w 94"/>
                  <a:gd name="T1" fmla="*/ 0 h 37"/>
                  <a:gd name="T2" fmla="*/ 5926 w 94"/>
                  <a:gd name="T3" fmla="*/ 9101 h 37"/>
                  <a:gd name="T4" fmla="*/ 0 w 94"/>
                  <a:gd name="T5" fmla="*/ 5670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460" name="Freeform 18"/>
              <p:cNvSpPr>
                <a:spLocks/>
              </p:cNvSpPr>
              <p:nvPr/>
            </p:nvSpPr>
            <p:spPr bwMode="gray">
              <a:xfrm>
                <a:off x="1364" y="2609"/>
                <a:ext cx="137" cy="61"/>
              </a:xfrm>
              <a:custGeom>
                <a:avLst/>
                <a:gdLst>
                  <a:gd name="T0" fmla="*/ 5926 w 94"/>
                  <a:gd name="T1" fmla="*/ 3439 h 37"/>
                  <a:gd name="T2" fmla="*/ 0 w 94"/>
                  <a:gd name="T3" fmla="*/ 0 h 37"/>
                  <a:gd name="T4" fmla="*/ 2848 w 94"/>
                  <a:gd name="T5" fmla="*/ 9101 h 37"/>
                  <a:gd name="T6" fmla="*/ 5926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461" name="Line 19"/>
              <p:cNvSpPr>
                <a:spLocks noChangeShapeType="1"/>
              </p:cNvSpPr>
              <p:nvPr/>
            </p:nvSpPr>
            <p:spPr bwMode="gray">
              <a:xfrm flipH="1" flipV="1">
                <a:off x="1364" y="2609"/>
                <a:ext cx="130"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62" name="Line 20"/>
              <p:cNvSpPr>
                <a:spLocks noChangeShapeType="1"/>
              </p:cNvSpPr>
              <p:nvPr/>
            </p:nvSpPr>
            <p:spPr bwMode="gray">
              <a:xfrm flipV="1">
                <a:off x="1300" y="2609"/>
                <a:ext cx="64"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63" name="Freeform 21"/>
              <p:cNvSpPr>
                <a:spLocks/>
              </p:cNvSpPr>
              <p:nvPr/>
            </p:nvSpPr>
            <p:spPr bwMode="gray">
              <a:xfrm>
                <a:off x="1085" y="2632"/>
                <a:ext cx="136" cy="61"/>
              </a:xfrm>
              <a:custGeom>
                <a:avLst/>
                <a:gdLst>
                  <a:gd name="T0" fmla="*/ 3214 w 93"/>
                  <a:gd name="T1" fmla="*/ 0 h 37"/>
                  <a:gd name="T2" fmla="*/ 6092 w 93"/>
                  <a:gd name="T3" fmla="*/ 9101 h 37"/>
                  <a:gd name="T4" fmla="*/ 0 w 93"/>
                  <a:gd name="T5" fmla="*/ 5670 h 37"/>
                  <a:gd name="T6" fmla="*/ 3214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464" name="Freeform 22"/>
              <p:cNvSpPr>
                <a:spLocks/>
              </p:cNvSpPr>
              <p:nvPr/>
            </p:nvSpPr>
            <p:spPr bwMode="gray">
              <a:xfrm>
                <a:off x="1157" y="2632"/>
                <a:ext cx="135" cy="61"/>
              </a:xfrm>
              <a:custGeom>
                <a:avLst/>
                <a:gdLst>
                  <a:gd name="T0" fmla="*/ 5622 w 93"/>
                  <a:gd name="T1" fmla="*/ 2254 h 37"/>
                  <a:gd name="T2" fmla="*/ 0 w 93"/>
                  <a:gd name="T3" fmla="*/ 0 h 37"/>
                  <a:gd name="T4" fmla="*/ 2668 w 93"/>
                  <a:gd name="T5" fmla="*/ 9101 h 37"/>
                  <a:gd name="T6" fmla="*/ 5622 w 93"/>
                  <a:gd name="T7" fmla="*/ 2254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465" name="Line 23"/>
              <p:cNvSpPr>
                <a:spLocks noChangeShapeType="1"/>
              </p:cNvSpPr>
              <p:nvPr/>
            </p:nvSpPr>
            <p:spPr bwMode="gray">
              <a:xfrm flipH="1">
                <a:off x="1494" y="2632"/>
                <a:ext cx="7"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66" name="Freeform 24"/>
              <p:cNvSpPr>
                <a:spLocks/>
              </p:cNvSpPr>
              <p:nvPr/>
            </p:nvSpPr>
            <p:spPr bwMode="gray">
              <a:xfrm>
                <a:off x="1501" y="2269"/>
                <a:ext cx="136" cy="363"/>
              </a:xfrm>
              <a:custGeom>
                <a:avLst/>
                <a:gdLst>
                  <a:gd name="T0" fmla="*/ 6092 w 93"/>
                  <a:gd name="T1" fmla="*/ 31423 h 221"/>
                  <a:gd name="T2" fmla="*/ 0 w 93"/>
                  <a:gd name="T3" fmla="*/ 51861 h 221"/>
                  <a:gd name="T4" fmla="*/ 2855 w 93"/>
                  <a:gd name="T5" fmla="*/ 0 h 221"/>
                  <a:gd name="T6" fmla="*/ 6092 w 93"/>
                  <a:gd name="T7" fmla="*/ 31423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467" name="Line 25"/>
              <p:cNvSpPr>
                <a:spLocks noChangeShapeType="1"/>
              </p:cNvSpPr>
              <p:nvPr/>
            </p:nvSpPr>
            <p:spPr bwMode="gray">
              <a:xfrm flipH="1" flipV="1">
                <a:off x="1157" y="2632"/>
                <a:ext cx="129" cy="1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68" name="Line 26"/>
              <p:cNvSpPr>
                <a:spLocks noChangeShapeType="1"/>
              </p:cNvSpPr>
              <p:nvPr/>
            </p:nvSpPr>
            <p:spPr bwMode="gray">
              <a:xfrm flipV="1">
                <a:off x="1501" y="2489"/>
                <a:ext cx="136" cy="14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69" name="Line 27"/>
              <p:cNvSpPr>
                <a:spLocks noChangeShapeType="1"/>
              </p:cNvSpPr>
              <p:nvPr/>
            </p:nvSpPr>
            <p:spPr bwMode="gray">
              <a:xfrm flipV="1">
                <a:off x="1085" y="2632"/>
                <a:ext cx="72"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70" name="Line 28"/>
              <p:cNvSpPr>
                <a:spLocks noChangeShapeType="1"/>
              </p:cNvSpPr>
              <p:nvPr/>
            </p:nvSpPr>
            <p:spPr bwMode="gray">
              <a:xfrm flipV="1">
                <a:off x="1429" y="2632"/>
                <a:ext cx="72"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71" name="Freeform 29"/>
              <p:cNvSpPr>
                <a:spLocks/>
              </p:cNvSpPr>
              <p:nvPr/>
            </p:nvSpPr>
            <p:spPr bwMode="gray">
              <a:xfrm>
                <a:off x="1221" y="2254"/>
                <a:ext cx="143" cy="439"/>
              </a:xfrm>
              <a:custGeom>
                <a:avLst/>
                <a:gdLst>
                  <a:gd name="T0" fmla="*/ 0 w 98"/>
                  <a:gd name="T1" fmla="*/ 63397 h 267"/>
                  <a:gd name="T2" fmla="*/ 6266 w 98"/>
                  <a:gd name="T3" fmla="*/ 0 h 267"/>
                  <a:gd name="T4" fmla="*/ 3139 w 98"/>
                  <a:gd name="T5" fmla="*/ 56721 h 267"/>
                  <a:gd name="T6" fmla="*/ 0 w 98"/>
                  <a:gd name="T7" fmla="*/ 6339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472" name="Line 30"/>
              <p:cNvSpPr>
                <a:spLocks noChangeShapeType="1"/>
              </p:cNvSpPr>
              <p:nvPr/>
            </p:nvSpPr>
            <p:spPr bwMode="gray">
              <a:xfrm flipH="1">
                <a:off x="1286" y="2647"/>
                <a:ext cx="6"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73" name="Freeform 31"/>
              <p:cNvSpPr>
                <a:spLocks/>
              </p:cNvSpPr>
              <p:nvPr/>
            </p:nvSpPr>
            <p:spPr bwMode="gray">
              <a:xfrm>
                <a:off x="1292" y="2254"/>
                <a:ext cx="137" cy="416"/>
              </a:xfrm>
              <a:custGeom>
                <a:avLst/>
                <a:gdLst>
                  <a:gd name="T0" fmla="*/ 5926 w 94"/>
                  <a:gd name="T1" fmla="*/ 60121 h 253"/>
                  <a:gd name="T2" fmla="*/ 0 w 94"/>
                  <a:gd name="T3" fmla="*/ 56740 h 253"/>
                  <a:gd name="T4" fmla="*/ 3059 w 94"/>
                  <a:gd name="T5" fmla="*/ 0 h 253"/>
                  <a:gd name="T6" fmla="*/ 5926 w 94"/>
                  <a:gd name="T7" fmla="*/ 60121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474" name="Line 32"/>
              <p:cNvSpPr>
                <a:spLocks noChangeShapeType="1"/>
              </p:cNvSpPr>
              <p:nvPr/>
            </p:nvSpPr>
            <p:spPr bwMode="gray">
              <a:xfrm>
                <a:off x="1292" y="2647"/>
                <a:ext cx="8"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75" name="Line 33"/>
              <p:cNvSpPr>
                <a:spLocks noChangeShapeType="1"/>
              </p:cNvSpPr>
              <p:nvPr/>
            </p:nvSpPr>
            <p:spPr bwMode="gray">
              <a:xfrm flipH="1" flipV="1">
                <a:off x="1292" y="2647"/>
                <a:ext cx="137"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76" name="Line 34"/>
              <p:cNvSpPr>
                <a:spLocks noChangeShapeType="1"/>
              </p:cNvSpPr>
              <p:nvPr/>
            </p:nvSpPr>
            <p:spPr bwMode="gray">
              <a:xfrm flipV="1">
                <a:off x="1221" y="2647"/>
                <a:ext cx="71" cy="4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77" name="Freeform 35"/>
              <p:cNvSpPr>
                <a:spLocks/>
              </p:cNvSpPr>
              <p:nvPr/>
            </p:nvSpPr>
            <p:spPr bwMode="gray">
              <a:xfrm>
                <a:off x="1565" y="2269"/>
                <a:ext cx="137" cy="220"/>
              </a:xfrm>
              <a:custGeom>
                <a:avLst/>
                <a:gdLst>
                  <a:gd name="T0" fmla="*/ 3059 w 94"/>
                  <a:gd name="T1" fmla="*/ 31314 h 134"/>
                  <a:gd name="T2" fmla="*/ 5926 w 94"/>
                  <a:gd name="T3" fmla="*/ 4448 h 134"/>
                  <a:gd name="T4" fmla="*/ 0 w 94"/>
                  <a:gd name="T5" fmla="*/ 0 h 134"/>
                  <a:gd name="T6" fmla="*/ 3059 w 94"/>
                  <a:gd name="T7" fmla="*/ 31314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478" name="Freeform 36"/>
              <p:cNvSpPr>
                <a:spLocks/>
              </p:cNvSpPr>
              <p:nvPr/>
            </p:nvSpPr>
            <p:spPr bwMode="gray">
              <a:xfrm>
                <a:off x="1637" y="2300"/>
                <a:ext cx="137" cy="196"/>
              </a:xfrm>
              <a:custGeom>
                <a:avLst/>
                <a:gdLst>
                  <a:gd name="T0" fmla="*/ 5926 w 94"/>
                  <a:gd name="T1" fmla="*/ 28810 h 119"/>
                  <a:gd name="T2" fmla="*/ 0 w 94"/>
                  <a:gd name="T3" fmla="*/ 27705 h 119"/>
                  <a:gd name="T4" fmla="*/ 2848 w 94"/>
                  <a:gd name="T5" fmla="*/ 0 h 119"/>
                  <a:gd name="T6" fmla="*/ 5926 w 94"/>
                  <a:gd name="T7" fmla="*/ 2881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479" name="Line 37"/>
              <p:cNvSpPr>
                <a:spLocks noChangeShapeType="1"/>
              </p:cNvSpPr>
              <p:nvPr/>
            </p:nvSpPr>
            <p:spPr bwMode="gray">
              <a:xfrm>
                <a:off x="1637" y="2489"/>
                <a:ext cx="137" cy="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80" name="Freeform 38"/>
              <p:cNvSpPr>
                <a:spLocks/>
              </p:cNvSpPr>
              <p:nvPr/>
            </p:nvSpPr>
            <p:spPr bwMode="gray">
              <a:xfrm>
                <a:off x="1019" y="2670"/>
                <a:ext cx="138" cy="61"/>
              </a:xfrm>
              <a:custGeom>
                <a:avLst/>
                <a:gdLst>
                  <a:gd name="T0" fmla="*/ 3057 w 94"/>
                  <a:gd name="T1" fmla="*/ 0 h 37"/>
                  <a:gd name="T2" fmla="*/ 6429 w 94"/>
                  <a:gd name="T3" fmla="*/ 9101 h 37"/>
                  <a:gd name="T4" fmla="*/ 0 w 94"/>
                  <a:gd name="T5" fmla="*/ 5670 h 37"/>
                  <a:gd name="T6" fmla="*/ 305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481" name="Freeform 39"/>
              <p:cNvSpPr>
                <a:spLocks/>
              </p:cNvSpPr>
              <p:nvPr/>
            </p:nvSpPr>
            <p:spPr bwMode="gray">
              <a:xfrm>
                <a:off x="1085" y="2670"/>
                <a:ext cx="136" cy="61"/>
              </a:xfrm>
              <a:custGeom>
                <a:avLst/>
                <a:gdLst>
                  <a:gd name="T0" fmla="*/ 6092 w 93"/>
                  <a:gd name="T1" fmla="*/ 3439 h 37"/>
                  <a:gd name="T2" fmla="*/ 0 w 93"/>
                  <a:gd name="T3" fmla="*/ 0 h 37"/>
                  <a:gd name="T4" fmla="*/ 3214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482" name="Freeform 40"/>
              <p:cNvSpPr>
                <a:spLocks/>
              </p:cNvSpPr>
              <p:nvPr/>
            </p:nvSpPr>
            <p:spPr bwMode="gray">
              <a:xfrm>
                <a:off x="1364" y="2012"/>
                <a:ext cx="137" cy="658"/>
              </a:xfrm>
              <a:custGeom>
                <a:avLst/>
                <a:gdLst>
                  <a:gd name="T0" fmla="*/ 0 w 94"/>
                  <a:gd name="T1" fmla="*/ 35114 h 400"/>
                  <a:gd name="T2" fmla="*/ 5926 w 94"/>
                  <a:gd name="T3" fmla="*/ 0 h 400"/>
                  <a:gd name="T4" fmla="*/ 2848 w 94"/>
                  <a:gd name="T5" fmla="*/ 95453 h 400"/>
                  <a:gd name="T6" fmla="*/ 0 w 94"/>
                  <a:gd name="T7" fmla="*/ 35114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483" name="Line 41"/>
              <p:cNvSpPr>
                <a:spLocks noChangeShapeType="1"/>
              </p:cNvSpPr>
              <p:nvPr/>
            </p:nvSpPr>
            <p:spPr bwMode="gray">
              <a:xfrm flipH="1" flipV="1">
                <a:off x="1085" y="2670"/>
                <a:ext cx="136"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84" name="Line 42"/>
              <p:cNvSpPr>
                <a:spLocks noChangeShapeType="1"/>
              </p:cNvSpPr>
              <p:nvPr/>
            </p:nvSpPr>
            <p:spPr bwMode="gray">
              <a:xfrm flipV="1">
                <a:off x="1019" y="2670"/>
                <a:ext cx="66"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85" name="Line 43"/>
              <p:cNvSpPr>
                <a:spLocks noChangeShapeType="1"/>
              </p:cNvSpPr>
              <p:nvPr/>
            </p:nvSpPr>
            <p:spPr bwMode="gray">
              <a:xfrm>
                <a:off x="1364" y="2254"/>
                <a:ext cx="65" cy="41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86" name="Freeform 44"/>
              <p:cNvSpPr>
                <a:spLocks/>
              </p:cNvSpPr>
              <p:nvPr/>
            </p:nvSpPr>
            <p:spPr bwMode="gray">
              <a:xfrm>
                <a:off x="1702" y="2300"/>
                <a:ext cx="143" cy="196"/>
              </a:xfrm>
              <a:custGeom>
                <a:avLst/>
                <a:gdLst>
                  <a:gd name="T0" fmla="*/ 3139 w 98"/>
                  <a:gd name="T1" fmla="*/ 28810 h 119"/>
                  <a:gd name="T2" fmla="*/ 6266 w 98"/>
                  <a:gd name="T3" fmla="*/ 6448 h 119"/>
                  <a:gd name="T4" fmla="*/ 0 w 98"/>
                  <a:gd name="T5" fmla="*/ 0 h 119"/>
                  <a:gd name="T6" fmla="*/ 3139 w 98"/>
                  <a:gd name="T7" fmla="*/ 28810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487" name="Freeform 45"/>
              <p:cNvSpPr>
                <a:spLocks/>
              </p:cNvSpPr>
              <p:nvPr/>
            </p:nvSpPr>
            <p:spPr bwMode="gray">
              <a:xfrm>
                <a:off x="1774" y="2344"/>
                <a:ext cx="137" cy="160"/>
              </a:xfrm>
              <a:custGeom>
                <a:avLst/>
                <a:gdLst>
                  <a:gd name="T0" fmla="*/ 5926 w 94"/>
                  <a:gd name="T1" fmla="*/ 23845 h 97"/>
                  <a:gd name="T2" fmla="*/ 0 w 94"/>
                  <a:gd name="T3" fmla="*/ 22694 h 97"/>
                  <a:gd name="T4" fmla="*/ 3059 w 94"/>
                  <a:gd name="T5" fmla="*/ 0 h 97"/>
                  <a:gd name="T6" fmla="*/ 5926 w 94"/>
                  <a:gd name="T7" fmla="*/ 23845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488" name="Line 46"/>
              <p:cNvSpPr>
                <a:spLocks noChangeShapeType="1"/>
              </p:cNvSpPr>
              <p:nvPr/>
            </p:nvSpPr>
            <p:spPr bwMode="gray">
              <a:xfrm>
                <a:off x="1774" y="2496"/>
                <a:ext cx="137" cy="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89" name="Line 47"/>
              <p:cNvSpPr>
                <a:spLocks noChangeShapeType="1"/>
              </p:cNvSpPr>
              <p:nvPr/>
            </p:nvSpPr>
            <p:spPr bwMode="gray">
              <a:xfrm>
                <a:off x="1702" y="2300"/>
                <a:ext cx="72" cy="19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90" name="Freeform 48"/>
              <p:cNvSpPr>
                <a:spLocks/>
              </p:cNvSpPr>
              <p:nvPr/>
            </p:nvSpPr>
            <p:spPr bwMode="gray">
              <a:xfrm>
                <a:off x="1157" y="2020"/>
                <a:ext cx="135" cy="711"/>
              </a:xfrm>
              <a:custGeom>
                <a:avLst/>
                <a:gdLst>
                  <a:gd name="T0" fmla="*/ 0 w 93"/>
                  <a:gd name="T1" fmla="*/ 103684 h 432"/>
                  <a:gd name="T2" fmla="*/ 5622 w 93"/>
                  <a:gd name="T3" fmla="*/ 0 h 432"/>
                  <a:gd name="T4" fmla="*/ 2668 w 93"/>
                  <a:gd name="T5" fmla="*/ 98204 h 432"/>
                  <a:gd name="T6" fmla="*/ 0 w 93"/>
                  <a:gd name="T7" fmla="*/ 103684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491" name="Line 49"/>
              <p:cNvSpPr>
                <a:spLocks noChangeShapeType="1"/>
              </p:cNvSpPr>
              <p:nvPr/>
            </p:nvSpPr>
            <p:spPr bwMode="gray">
              <a:xfrm>
                <a:off x="1221" y="2693"/>
                <a:ext cx="1"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92" name="Freeform 50"/>
              <p:cNvSpPr>
                <a:spLocks/>
              </p:cNvSpPr>
              <p:nvPr/>
            </p:nvSpPr>
            <p:spPr bwMode="gray">
              <a:xfrm>
                <a:off x="1221" y="2020"/>
                <a:ext cx="143" cy="673"/>
              </a:xfrm>
              <a:custGeom>
                <a:avLst/>
                <a:gdLst>
                  <a:gd name="T0" fmla="*/ 6266 w 98"/>
                  <a:gd name="T1" fmla="*/ 34070 h 409"/>
                  <a:gd name="T2" fmla="*/ 0 w 98"/>
                  <a:gd name="T3" fmla="*/ 97914 h 409"/>
                  <a:gd name="T4" fmla="*/ 3139 w 98"/>
                  <a:gd name="T5" fmla="*/ 0 h 409"/>
                  <a:gd name="T6" fmla="*/ 6266 w 98"/>
                  <a:gd name="T7" fmla="*/ 34070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493" name="Line 51"/>
              <p:cNvSpPr>
                <a:spLocks noChangeShapeType="1"/>
              </p:cNvSpPr>
              <p:nvPr/>
            </p:nvSpPr>
            <p:spPr bwMode="gray">
              <a:xfrm flipV="1">
                <a:off x="1157" y="2693"/>
                <a:ext cx="64"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94" name="Line 52"/>
              <p:cNvSpPr>
                <a:spLocks noChangeShapeType="1"/>
              </p:cNvSpPr>
              <p:nvPr/>
            </p:nvSpPr>
            <p:spPr bwMode="gray">
              <a:xfrm flipH="1">
                <a:off x="1221" y="2254"/>
                <a:ext cx="143" cy="43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95" name="Freeform 53"/>
              <p:cNvSpPr>
                <a:spLocks/>
              </p:cNvSpPr>
              <p:nvPr/>
            </p:nvSpPr>
            <p:spPr bwMode="gray">
              <a:xfrm>
                <a:off x="1845" y="2344"/>
                <a:ext cx="137" cy="160"/>
              </a:xfrm>
              <a:custGeom>
                <a:avLst/>
                <a:gdLst>
                  <a:gd name="T0" fmla="*/ 2848 w 94"/>
                  <a:gd name="T1" fmla="*/ 23845 h 97"/>
                  <a:gd name="T2" fmla="*/ 5926 w 94"/>
                  <a:gd name="T3" fmla="*/ 0 h 97"/>
                  <a:gd name="T4" fmla="*/ 0 w 94"/>
                  <a:gd name="T5" fmla="*/ 0 h 97"/>
                  <a:gd name="T6" fmla="*/ 2848 w 94"/>
                  <a:gd name="T7" fmla="*/ 23845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496" name="Freeform 54"/>
              <p:cNvSpPr>
                <a:spLocks/>
              </p:cNvSpPr>
              <p:nvPr/>
            </p:nvSpPr>
            <p:spPr bwMode="gray">
              <a:xfrm>
                <a:off x="1911" y="2344"/>
                <a:ext cx="136" cy="160"/>
              </a:xfrm>
              <a:custGeom>
                <a:avLst/>
                <a:gdLst>
                  <a:gd name="T0" fmla="*/ 6092 w 93"/>
                  <a:gd name="T1" fmla="*/ 18202 h 97"/>
                  <a:gd name="T2" fmla="*/ 0 w 93"/>
                  <a:gd name="T3" fmla="*/ 23845 h 97"/>
                  <a:gd name="T4" fmla="*/ 3214 w 93"/>
                  <a:gd name="T5" fmla="*/ 0 h 97"/>
                  <a:gd name="T6" fmla="*/ 6092 w 93"/>
                  <a:gd name="T7" fmla="*/ 18202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497" name="Line 55"/>
              <p:cNvSpPr>
                <a:spLocks noChangeShapeType="1"/>
              </p:cNvSpPr>
              <p:nvPr/>
            </p:nvSpPr>
            <p:spPr bwMode="gray">
              <a:xfrm flipV="1">
                <a:off x="1911" y="2466"/>
                <a:ext cx="136"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98" name="Line 56"/>
              <p:cNvSpPr>
                <a:spLocks noChangeShapeType="1"/>
              </p:cNvSpPr>
              <p:nvPr/>
            </p:nvSpPr>
            <p:spPr bwMode="gray">
              <a:xfrm>
                <a:off x="1845" y="2344"/>
                <a:ext cx="66" cy="16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99" name="Freeform 57"/>
              <p:cNvSpPr>
                <a:spLocks/>
              </p:cNvSpPr>
              <p:nvPr/>
            </p:nvSpPr>
            <p:spPr bwMode="gray">
              <a:xfrm>
                <a:off x="948" y="2708"/>
                <a:ext cx="137" cy="61"/>
              </a:xfrm>
              <a:custGeom>
                <a:avLst/>
                <a:gdLst>
                  <a:gd name="T0" fmla="*/ 3059 w 94"/>
                  <a:gd name="T1" fmla="*/ 0 h 37"/>
                  <a:gd name="T2" fmla="*/ 5926 w 94"/>
                  <a:gd name="T3" fmla="*/ 9101 h 37"/>
                  <a:gd name="T4" fmla="*/ 0 w 94"/>
                  <a:gd name="T5" fmla="*/ 5670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00" name="Freeform 58"/>
              <p:cNvSpPr>
                <a:spLocks/>
              </p:cNvSpPr>
              <p:nvPr/>
            </p:nvSpPr>
            <p:spPr bwMode="gray">
              <a:xfrm>
                <a:off x="1019" y="2708"/>
                <a:ext cx="138" cy="61"/>
              </a:xfrm>
              <a:custGeom>
                <a:avLst/>
                <a:gdLst>
                  <a:gd name="T0" fmla="*/ 6429 w 94"/>
                  <a:gd name="T1" fmla="*/ 3439 h 37"/>
                  <a:gd name="T2" fmla="*/ 0 w 94"/>
                  <a:gd name="T3" fmla="*/ 0 h 37"/>
                  <a:gd name="T4" fmla="*/ 3057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01" name="Line 59"/>
              <p:cNvSpPr>
                <a:spLocks noChangeShapeType="1"/>
              </p:cNvSpPr>
              <p:nvPr/>
            </p:nvSpPr>
            <p:spPr bwMode="gray">
              <a:xfrm flipH="1" flipV="1">
                <a:off x="1019" y="2708"/>
                <a:ext cx="130"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02" name="Line 60"/>
              <p:cNvSpPr>
                <a:spLocks noChangeShapeType="1"/>
              </p:cNvSpPr>
              <p:nvPr/>
            </p:nvSpPr>
            <p:spPr bwMode="gray">
              <a:xfrm flipV="1">
                <a:off x="955" y="2708"/>
                <a:ext cx="64"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03" name="Freeform 61"/>
              <p:cNvSpPr>
                <a:spLocks/>
              </p:cNvSpPr>
              <p:nvPr/>
            </p:nvSpPr>
            <p:spPr bwMode="gray">
              <a:xfrm>
                <a:off x="1501" y="1997"/>
                <a:ext cx="136" cy="272"/>
              </a:xfrm>
              <a:custGeom>
                <a:avLst/>
                <a:gdLst>
                  <a:gd name="T0" fmla="*/ 2855 w 93"/>
                  <a:gd name="T1" fmla="*/ 40289 h 165"/>
                  <a:gd name="T2" fmla="*/ 6092 w 93"/>
                  <a:gd name="T3" fmla="*/ 0 h 165"/>
                  <a:gd name="T4" fmla="*/ 0 w 93"/>
                  <a:gd name="T5" fmla="*/ 2253 h 165"/>
                  <a:gd name="T6" fmla="*/ 2855 w 93"/>
                  <a:gd name="T7" fmla="*/ 40289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04" name="Freeform 62"/>
              <p:cNvSpPr>
                <a:spLocks/>
              </p:cNvSpPr>
              <p:nvPr/>
            </p:nvSpPr>
            <p:spPr bwMode="gray">
              <a:xfrm>
                <a:off x="1565" y="1997"/>
                <a:ext cx="137" cy="303"/>
              </a:xfrm>
              <a:custGeom>
                <a:avLst/>
                <a:gdLst>
                  <a:gd name="T0" fmla="*/ 5926 w 94"/>
                  <a:gd name="T1" fmla="*/ 44467 h 184"/>
                  <a:gd name="T2" fmla="*/ 0 w 94"/>
                  <a:gd name="T3" fmla="*/ 39900 h 184"/>
                  <a:gd name="T4" fmla="*/ 3059 w 94"/>
                  <a:gd name="T5" fmla="*/ 0 h 184"/>
                  <a:gd name="T6" fmla="*/ 5926 w 94"/>
                  <a:gd name="T7" fmla="*/ 4446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05" name="Line 63"/>
              <p:cNvSpPr>
                <a:spLocks noChangeShapeType="1"/>
              </p:cNvSpPr>
              <p:nvPr/>
            </p:nvSpPr>
            <p:spPr bwMode="gray">
              <a:xfrm flipH="1" flipV="1">
                <a:off x="1565" y="2269"/>
                <a:ext cx="137" cy="3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06" name="Freeform 64"/>
              <p:cNvSpPr>
                <a:spLocks/>
              </p:cNvSpPr>
              <p:nvPr/>
            </p:nvSpPr>
            <p:spPr bwMode="gray">
              <a:xfrm>
                <a:off x="1982" y="2344"/>
                <a:ext cx="136" cy="122"/>
              </a:xfrm>
              <a:custGeom>
                <a:avLst/>
                <a:gdLst>
                  <a:gd name="T0" fmla="*/ 2855 w 93"/>
                  <a:gd name="T1" fmla="*/ 18077 h 74"/>
                  <a:gd name="T2" fmla="*/ 6092 w 93"/>
                  <a:gd name="T3" fmla="*/ 5670 h 74"/>
                  <a:gd name="T4" fmla="*/ 0 w 93"/>
                  <a:gd name="T5" fmla="*/ 0 h 74"/>
                  <a:gd name="T6" fmla="*/ 2855 w 93"/>
                  <a:gd name="T7" fmla="*/ 1807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07" name="Freeform 65"/>
              <p:cNvSpPr>
                <a:spLocks/>
              </p:cNvSpPr>
              <p:nvPr/>
            </p:nvSpPr>
            <p:spPr bwMode="gray">
              <a:xfrm>
                <a:off x="2047" y="2382"/>
                <a:ext cx="143" cy="84"/>
              </a:xfrm>
              <a:custGeom>
                <a:avLst/>
                <a:gdLst>
                  <a:gd name="T0" fmla="*/ 6266 w 98"/>
                  <a:gd name="T1" fmla="*/ 11144 h 51"/>
                  <a:gd name="T2" fmla="*/ 0 w 98"/>
                  <a:gd name="T3" fmla="*/ 12305 h 51"/>
                  <a:gd name="T4" fmla="*/ 3139 w 98"/>
                  <a:gd name="T5" fmla="*/ 0 h 51"/>
                  <a:gd name="T6" fmla="*/ 6266 w 98"/>
                  <a:gd name="T7" fmla="*/ 11144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08" name="Line 66"/>
              <p:cNvSpPr>
                <a:spLocks noChangeShapeType="1"/>
              </p:cNvSpPr>
              <p:nvPr/>
            </p:nvSpPr>
            <p:spPr bwMode="gray">
              <a:xfrm flipV="1">
                <a:off x="2047" y="2458"/>
                <a:ext cx="143" cy="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09" name="Line 67"/>
              <p:cNvSpPr>
                <a:spLocks noChangeShapeType="1"/>
              </p:cNvSpPr>
              <p:nvPr/>
            </p:nvSpPr>
            <p:spPr bwMode="gray">
              <a:xfrm>
                <a:off x="1982" y="2344"/>
                <a:ext cx="65" cy="12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10" name="Freeform 68"/>
              <p:cNvSpPr>
                <a:spLocks/>
              </p:cNvSpPr>
              <p:nvPr/>
            </p:nvSpPr>
            <p:spPr bwMode="gray">
              <a:xfrm>
                <a:off x="1085" y="1793"/>
                <a:ext cx="136" cy="976"/>
              </a:xfrm>
              <a:custGeom>
                <a:avLst/>
                <a:gdLst>
                  <a:gd name="T0" fmla="*/ 0 w 93"/>
                  <a:gd name="T1" fmla="*/ 142322 h 593"/>
                  <a:gd name="T2" fmla="*/ 6092 w 93"/>
                  <a:gd name="T3" fmla="*/ 0 h 593"/>
                  <a:gd name="T4" fmla="*/ 3214 w 93"/>
                  <a:gd name="T5" fmla="*/ 136826 h 593"/>
                  <a:gd name="T6" fmla="*/ 0 w 93"/>
                  <a:gd name="T7" fmla="*/ 142322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11" name="Line 69"/>
              <p:cNvSpPr>
                <a:spLocks noChangeShapeType="1"/>
              </p:cNvSpPr>
              <p:nvPr/>
            </p:nvSpPr>
            <p:spPr bwMode="gray">
              <a:xfrm flipH="1">
                <a:off x="1149" y="2731"/>
                <a:ext cx="8"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12" name="Freeform 70"/>
              <p:cNvSpPr>
                <a:spLocks/>
              </p:cNvSpPr>
              <p:nvPr/>
            </p:nvSpPr>
            <p:spPr bwMode="gray">
              <a:xfrm>
                <a:off x="1157" y="1793"/>
                <a:ext cx="135" cy="938"/>
              </a:xfrm>
              <a:custGeom>
                <a:avLst/>
                <a:gdLst>
                  <a:gd name="T0" fmla="*/ 5622 w 93"/>
                  <a:gd name="T1" fmla="*/ 33065 h 570"/>
                  <a:gd name="T2" fmla="*/ 0 w 93"/>
                  <a:gd name="T3" fmla="*/ 136672 h 570"/>
                  <a:gd name="T4" fmla="*/ 2668 w 93"/>
                  <a:gd name="T5" fmla="*/ 0 h 570"/>
                  <a:gd name="T6" fmla="*/ 5622 w 93"/>
                  <a:gd name="T7" fmla="*/ 33065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13" name="Line 71"/>
              <p:cNvSpPr>
                <a:spLocks noChangeShapeType="1"/>
              </p:cNvSpPr>
              <p:nvPr/>
            </p:nvSpPr>
            <p:spPr bwMode="gray">
              <a:xfrm flipV="1">
                <a:off x="1085" y="2731"/>
                <a:ext cx="72"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14" name="Freeform 72"/>
              <p:cNvSpPr>
                <a:spLocks/>
              </p:cNvSpPr>
              <p:nvPr/>
            </p:nvSpPr>
            <p:spPr bwMode="gray">
              <a:xfrm>
                <a:off x="1637" y="1997"/>
                <a:ext cx="137" cy="303"/>
              </a:xfrm>
              <a:custGeom>
                <a:avLst/>
                <a:gdLst>
                  <a:gd name="T0" fmla="*/ 2848 w 94"/>
                  <a:gd name="T1" fmla="*/ 44467 h 184"/>
                  <a:gd name="T2" fmla="*/ 5926 w 94"/>
                  <a:gd name="T3" fmla="*/ 17635 h 184"/>
                  <a:gd name="T4" fmla="*/ 0 w 94"/>
                  <a:gd name="T5" fmla="*/ 0 h 184"/>
                  <a:gd name="T6" fmla="*/ 2848 w 94"/>
                  <a:gd name="T7" fmla="*/ 4446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15" name="Freeform 73"/>
              <p:cNvSpPr>
                <a:spLocks/>
              </p:cNvSpPr>
              <p:nvPr/>
            </p:nvSpPr>
            <p:spPr bwMode="gray">
              <a:xfrm>
                <a:off x="1702" y="2117"/>
                <a:ext cx="143" cy="227"/>
              </a:xfrm>
              <a:custGeom>
                <a:avLst/>
                <a:gdLst>
                  <a:gd name="T0" fmla="*/ 6266 w 98"/>
                  <a:gd name="T1" fmla="*/ 32900 h 138"/>
                  <a:gd name="T2" fmla="*/ 0 w 98"/>
                  <a:gd name="T3" fmla="*/ 26531 h 138"/>
                  <a:gd name="T4" fmla="*/ 3139 w 98"/>
                  <a:gd name="T5" fmla="*/ 0 h 138"/>
                  <a:gd name="T6" fmla="*/ 6266 w 98"/>
                  <a:gd name="T7" fmla="*/ 32900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16" name="Line 74"/>
              <p:cNvSpPr>
                <a:spLocks noChangeShapeType="1"/>
              </p:cNvSpPr>
              <p:nvPr/>
            </p:nvSpPr>
            <p:spPr bwMode="gray">
              <a:xfrm flipH="1" flipV="1">
                <a:off x="1702" y="2300"/>
                <a:ext cx="143" cy="4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17" name="Freeform 75"/>
              <p:cNvSpPr>
                <a:spLocks/>
              </p:cNvSpPr>
              <p:nvPr/>
            </p:nvSpPr>
            <p:spPr bwMode="gray">
              <a:xfrm>
                <a:off x="2118" y="2382"/>
                <a:ext cx="137" cy="99"/>
              </a:xfrm>
              <a:custGeom>
                <a:avLst/>
                <a:gdLst>
                  <a:gd name="T0" fmla="*/ 3059 w 94"/>
                  <a:gd name="T1" fmla="*/ 11326 h 60"/>
                  <a:gd name="T2" fmla="*/ 5926 w 94"/>
                  <a:gd name="T3" fmla="*/ 14789 h 60"/>
                  <a:gd name="T4" fmla="*/ 0 w 94"/>
                  <a:gd name="T5" fmla="*/ 0 h 60"/>
                  <a:gd name="T6" fmla="*/ 3059 w 94"/>
                  <a:gd name="T7" fmla="*/ 11326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18" name="Freeform 76"/>
              <p:cNvSpPr>
                <a:spLocks/>
              </p:cNvSpPr>
              <p:nvPr/>
            </p:nvSpPr>
            <p:spPr bwMode="gray">
              <a:xfrm>
                <a:off x="2190" y="2458"/>
                <a:ext cx="137" cy="53"/>
              </a:xfrm>
              <a:custGeom>
                <a:avLst/>
                <a:gdLst>
                  <a:gd name="T0" fmla="*/ 5926 w 94"/>
                  <a:gd name="T1" fmla="*/ 8280 h 32"/>
                  <a:gd name="T2" fmla="*/ 0 w 94"/>
                  <a:gd name="T3" fmla="*/ 0 h 32"/>
                  <a:gd name="T4" fmla="*/ 2848 w 94"/>
                  <a:gd name="T5" fmla="*/ 3553 h 32"/>
                  <a:gd name="T6" fmla="*/ 5926 w 94"/>
                  <a:gd name="T7" fmla="*/ 8280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19" name="Freeform 77"/>
              <p:cNvSpPr>
                <a:spLocks/>
              </p:cNvSpPr>
              <p:nvPr/>
            </p:nvSpPr>
            <p:spPr bwMode="gray">
              <a:xfrm>
                <a:off x="876" y="2110"/>
                <a:ext cx="143" cy="680"/>
              </a:xfrm>
              <a:custGeom>
                <a:avLst/>
                <a:gdLst>
                  <a:gd name="T0" fmla="*/ 0 w 98"/>
                  <a:gd name="T1" fmla="*/ 99594 h 413"/>
                  <a:gd name="T2" fmla="*/ 6266 w 98"/>
                  <a:gd name="T3" fmla="*/ 0 h 413"/>
                  <a:gd name="T4" fmla="*/ 3139 w 98"/>
                  <a:gd name="T5" fmla="*/ 93124 h 413"/>
                  <a:gd name="T6" fmla="*/ 0 w 98"/>
                  <a:gd name="T7" fmla="*/ 99594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20" name="Freeform 78"/>
              <p:cNvSpPr>
                <a:spLocks/>
              </p:cNvSpPr>
              <p:nvPr/>
            </p:nvSpPr>
            <p:spPr bwMode="gray">
              <a:xfrm>
                <a:off x="948" y="2110"/>
                <a:ext cx="137" cy="659"/>
              </a:xfrm>
              <a:custGeom>
                <a:avLst/>
                <a:gdLst>
                  <a:gd name="T0" fmla="*/ 5926 w 94"/>
                  <a:gd name="T1" fmla="*/ 97086 h 400"/>
                  <a:gd name="T2" fmla="*/ 0 w 94"/>
                  <a:gd name="T3" fmla="*/ 93723 h 400"/>
                  <a:gd name="T4" fmla="*/ 3059 w 94"/>
                  <a:gd name="T5" fmla="*/ 0 h 400"/>
                  <a:gd name="T6" fmla="*/ 5926 w 94"/>
                  <a:gd name="T7" fmla="*/ 97086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21" name="Line 79"/>
              <p:cNvSpPr>
                <a:spLocks noChangeShapeType="1"/>
              </p:cNvSpPr>
              <p:nvPr/>
            </p:nvSpPr>
            <p:spPr bwMode="gray">
              <a:xfrm>
                <a:off x="948" y="2746"/>
                <a:ext cx="7"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22" name="Line 80"/>
              <p:cNvSpPr>
                <a:spLocks noChangeShapeType="1"/>
              </p:cNvSpPr>
              <p:nvPr/>
            </p:nvSpPr>
            <p:spPr bwMode="gray">
              <a:xfrm flipH="1" flipV="1">
                <a:off x="2190" y="2458"/>
                <a:ext cx="129" cy="5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23" name="Line 81"/>
              <p:cNvSpPr>
                <a:spLocks noChangeShapeType="1"/>
              </p:cNvSpPr>
              <p:nvPr/>
            </p:nvSpPr>
            <p:spPr bwMode="gray">
              <a:xfrm>
                <a:off x="2118" y="2382"/>
                <a:ext cx="72" cy="7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24" name="Line 82"/>
              <p:cNvSpPr>
                <a:spLocks noChangeShapeType="1"/>
              </p:cNvSpPr>
              <p:nvPr/>
            </p:nvSpPr>
            <p:spPr bwMode="gray">
              <a:xfrm flipH="1" flipV="1">
                <a:off x="948" y="2746"/>
                <a:ext cx="137"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25" name="Line 83"/>
              <p:cNvSpPr>
                <a:spLocks noChangeShapeType="1"/>
              </p:cNvSpPr>
              <p:nvPr/>
            </p:nvSpPr>
            <p:spPr bwMode="gray">
              <a:xfrm flipV="1">
                <a:off x="876" y="2746"/>
                <a:ext cx="72" cy="4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26" name="Freeform 84"/>
              <p:cNvSpPr>
                <a:spLocks/>
              </p:cNvSpPr>
              <p:nvPr/>
            </p:nvSpPr>
            <p:spPr bwMode="gray">
              <a:xfrm>
                <a:off x="1774" y="2117"/>
                <a:ext cx="137" cy="227"/>
              </a:xfrm>
              <a:custGeom>
                <a:avLst/>
                <a:gdLst>
                  <a:gd name="T0" fmla="*/ 3059 w 94"/>
                  <a:gd name="T1" fmla="*/ 32900 h 138"/>
                  <a:gd name="T2" fmla="*/ 5926 w 94"/>
                  <a:gd name="T3" fmla="*/ 11056 h 138"/>
                  <a:gd name="T4" fmla="*/ 0 w 94"/>
                  <a:gd name="T5" fmla="*/ 0 h 138"/>
                  <a:gd name="T6" fmla="*/ 3059 w 94"/>
                  <a:gd name="T7" fmla="*/ 3290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27" name="Freeform 85"/>
              <p:cNvSpPr>
                <a:spLocks/>
              </p:cNvSpPr>
              <p:nvPr/>
            </p:nvSpPr>
            <p:spPr bwMode="gray">
              <a:xfrm>
                <a:off x="1845" y="2193"/>
                <a:ext cx="137" cy="151"/>
              </a:xfrm>
              <a:custGeom>
                <a:avLst/>
                <a:gdLst>
                  <a:gd name="T0" fmla="*/ 5926 w 94"/>
                  <a:gd name="T1" fmla="*/ 21431 h 92"/>
                  <a:gd name="T2" fmla="*/ 0 w 94"/>
                  <a:gd name="T3" fmla="*/ 21431 h 92"/>
                  <a:gd name="T4" fmla="*/ 2848 w 94"/>
                  <a:gd name="T5" fmla="*/ 0 h 92"/>
                  <a:gd name="T6" fmla="*/ 5926 w 94"/>
                  <a:gd name="T7" fmla="*/ 2143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28" name="Line 86"/>
              <p:cNvSpPr>
                <a:spLocks noChangeShapeType="1"/>
              </p:cNvSpPr>
              <p:nvPr/>
            </p:nvSpPr>
            <p:spPr bwMode="gray">
              <a:xfrm flipH="1">
                <a:off x="1845" y="2344"/>
                <a:ext cx="137"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29" name="Line 87"/>
              <p:cNvSpPr>
                <a:spLocks noChangeShapeType="1"/>
              </p:cNvSpPr>
              <p:nvPr/>
            </p:nvSpPr>
            <p:spPr bwMode="gray">
              <a:xfrm>
                <a:off x="1774" y="2117"/>
                <a:ext cx="71" cy="22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30" name="Freeform 88"/>
              <p:cNvSpPr>
                <a:spLocks/>
              </p:cNvSpPr>
              <p:nvPr/>
            </p:nvSpPr>
            <p:spPr bwMode="gray">
              <a:xfrm>
                <a:off x="2327" y="2511"/>
                <a:ext cx="135" cy="296"/>
              </a:xfrm>
              <a:custGeom>
                <a:avLst/>
                <a:gdLst>
                  <a:gd name="T0" fmla="*/ 5622 w 93"/>
                  <a:gd name="T1" fmla="*/ 37278 h 180"/>
                  <a:gd name="T2" fmla="*/ 0 w 93"/>
                  <a:gd name="T3" fmla="*/ 0 h 180"/>
                  <a:gd name="T4" fmla="*/ 2668 w 93"/>
                  <a:gd name="T5" fmla="*/ 42838 h 180"/>
                  <a:gd name="T6" fmla="*/ 5622 w 93"/>
                  <a:gd name="T7" fmla="*/ 37278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31" name="Freeform 89"/>
              <p:cNvSpPr>
                <a:spLocks/>
              </p:cNvSpPr>
              <p:nvPr/>
            </p:nvSpPr>
            <p:spPr bwMode="gray">
              <a:xfrm>
                <a:off x="2255" y="2481"/>
                <a:ext cx="136" cy="326"/>
              </a:xfrm>
              <a:custGeom>
                <a:avLst/>
                <a:gdLst>
                  <a:gd name="T0" fmla="*/ 3214 w 93"/>
                  <a:gd name="T1" fmla="*/ 4365 h 198"/>
                  <a:gd name="T2" fmla="*/ 6092 w 93"/>
                  <a:gd name="T3" fmla="*/ 47729 h 198"/>
                  <a:gd name="T4" fmla="*/ 0 w 93"/>
                  <a:gd name="T5" fmla="*/ 0 h 198"/>
                  <a:gd name="T6" fmla="*/ 3214 w 93"/>
                  <a:gd name="T7" fmla="*/ 4365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32" name="Line 90"/>
              <p:cNvSpPr>
                <a:spLocks noChangeShapeType="1"/>
              </p:cNvSpPr>
              <p:nvPr/>
            </p:nvSpPr>
            <p:spPr bwMode="gray">
              <a:xfrm flipH="1">
                <a:off x="2319" y="2511"/>
                <a:ext cx="8" cy="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33" name="Line 91"/>
              <p:cNvSpPr>
                <a:spLocks noChangeShapeType="1"/>
              </p:cNvSpPr>
              <p:nvPr/>
            </p:nvSpPr>
            <p:spPr bwMode="gray">
              <a:xfrm>
                <a:off x="2327" y="2511"/>
                <a:ext cx="135" cy="25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34" name="Line 92"/>
              <p:cNvSpPr>
                <a:spLocks noChangeShapeType="1"/>
              </p:cNvSpPr>
              <p:nvPr/>
            </p:nvSpPr>
            <p:spPr bwMode="gray">
              <a:xfrm>
                <a:off x="2255" y="2481"/>
                <a:ext cx="72" cy="3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35" name="Freeform 93"/>
              <p:cNvSpPr>
                <a:spLocks/>
              </p:cNvSpPr>
              <p:nvPr/>
            </p:nvSpPr>
            <p:spPr bwMode="gray">
              <a:xfrm>
                <a:off x="1019" y="1498"/>
                <a:ext cx="138" cy="1271"/>
              </a:xfrm>
              <a:custGeom>
                <a:avLst/>
                <a:gdLst>
                  <a:gd name="T0" fmla="*/ 0 w 94"/>
                  <a:gd name="T1" fmla="*/ 89615 h 772"/>
                  <a:gd name="T2" fmla="*/ 6429 w 94"/>
                  <a:gd name="T3" fmla="*/ 0 h 772"/>
                  <a:gd name="T4" fmla="*/ 3057 w 94"/>
                  <a:gd name="T5" fmla="*/ 186001 h 772"/>
                  <a:gd name="T6" fmla="*/ 0 w 94"/>
                  <a:gd name="T7" fmla="*/ 89615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36" name="Freeform 94"/>
              <p:cNvSpPr>
                <a:spLocks/>
              </p:cNvSpPr>
              <p:nvPr/>
            </p:nvSpPr>
            <p:spPr bwMode="gray">
              <a:xfrm>
                <a:off x="1085" y="1498"/>
                <a:ext cx="136" cy="1271"/>
              </a:xfrm>
              <a:custGeom>
                <a:avLst/>
                <a:gdLst>
                  <a:gd name="T0" fmla="*/ 6092 w 93"/>
                  <a:gd name="T1" fmla="*/ 43171 h 772"/>
                  <a:gd name="T2" fmla="*/ 0 w 93"/>
                  <a:gd name="T3" fmla="*/ 186001 h 772"/>
                  <a:gd name="T4" fmla="*/ 3214 w 93"/>
                  <a:gd name="T5" fmla="*/ 0 h 772"/>
                  <a:gd name="T6" fmla="*/ 6092 w 93"/>
                  <a:gd name="T7" fmla="*/ 43171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37" name="Freeform 95"/>
              <p:cNvSpPr>
                <a:spLocks/>
              </p:cNvSpPr>
              <p:nvPr/>
            </p:nvSpPr>
            <p:spPr bwMode="gray">
              <a:xfrm>
                <a:off x="2391" y="2769"/>
                <a:ext cx="144" cy="59"/>
              </a:xfrm>
              <a:custGeom>
                <a:avLst/>
                <a:gdLst>
                  <a:gd name="T0" fmla="*/ 3004 w 99"/>
                  <a:gd name="T1" fmla="*/ 0 h 36"/>
                  <a:gd name="T2" fmla="*/ 6087 w 99"/>
                  <a:gd name="T3" fmla="*/ 8289 h 36"/>
                  <a:gd name="T4" fmla="*/ 0 w 99"/>
                  <a:gd name="T5" fmla="*/ 5307 h 36"/>
                  <a:gd name="T6" fmla="*/ 3004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38" name="Freeform 96"/>
              <p:cNvSpPr>
                <a:spLocks/>
              </p:cNvSpPr>
              <p:nvPr/>
            </p:nvSpPr>
            <p:spPr bwMode="gray">
              <a:xfrm>
                <a:off x="2462" y="2769"/>
                <a:ext cx="138" cy="59"/>
              </a:xfrm>
              <a:custGeom>
                <a:avLst/>
                <a:gdLst>
                  <a:gd name="T0" fmla="*/ 6429 w 94"/>
                  <a:gd name="T1" fmla="*/ 2922 h 36"/>
                  <a:gd name="T2" fmla="*/ 0 w 94"/>
                  <a:gd name="T3" fmla="*/ 0 h 36"/>
                  <a:gd name="T4" fmla="*/ 3381 w 94"/>
                  <a:gd name="T5" fmla="*/ 8289 h 36"/>
                  <a:gd name="T6" fmla="*/ 6429 w 94"/>
                  <a:gd name="T7" fmla="*/ 2922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39" name="Line 97"/>
              <p:cNvSpPr>
                <a:spLocks noChangeShapeType="1"/>
              </p:cNvSpPr>
              <p:nvPr/>
            </p:nvSpPr>
            <p:spPr bwMode="gray">
              <a:xfrm flipH="1">
                <a:off x="1085" y="1793"/>
                <a:ext cx="136" cy="97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40" name="Line 98"/>
              <p:cNvSpPr>
                <a:spLocks noChangeShapeType="1"/>
              </p:cNvSpPr>
              <p:nvPr/>
            </p:nvSpPr>
            <p:spPr bwMode="gray">
              <a:xfrm>
                <a:off x="1019" y="2110"/>
                <a:ext cx="66" cy="65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41" name="Line 99"/>
              <p:cNvSpPr>
                <a:spLocks noChangeShapeType="1"/>
              </p:cNvSpPr>
              <p:nvPr/>
            </p:nvSpPr>
            <p:spPr bwMode="gray">
              <a:xfrm>
                <a:off x="2462" y="2769"/>
                <a:ext cx="138" cy="2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42" name="Line 100"/>
              <p:cNvSpPr>
                <a:spLocks noChangeShapeType="1"/>
              </p:cNvSpPr>
              <p:nvPr/>
            </p:nvSpPr>
            <p:spPr bwMode="gray">
              <a:xfrm flipV="1">
                <a:off x="2398" y="2769"/>
                <a:ext cx="64"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43" name="Freeform 101"/>
              <p:cNvSpPr>
                <a:spLocks/>
              </p:cNvSpPr>
              <p:nvPr/>
            </p:nvSpPr>
            <p:spPr bwMode="gray">
              <a:xfrm>
                <a:off x="1911" y="2193"/>
                <a:ext cx="136" cy="151"/>
              </a:xfrm>
              <a:custGeom>
                <a:avLst/>
                <a:gdLst>
                  <a:gd name="T0" fmla="*/ 3214 w 93"/>
                  <a:gd name="T1" fmla="*/ 21431 h 92"/>
                  <a:gd name="T2" fmla="*/ 6092 w 93"/>
                  <a:gd name="T3" fmla="*/ 13897 h 92"/>
                  <a:gd name="T4" fmla="*/ 0 w 93"/>
                  <a:gd name="T5" fmla="*/ 0 h 92"/>
                  <a:gd name="T6" fmla="*/ 3214 w 93"/>
                  <a:gd name="T7" fmla="*/ 21431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44" name="Freeform 102"/>
              <p:cNvSpPr>
                <a:spLocks/>
              </p:cNvSpPr>
              <p:nvPr/>
            </p:nvSpPr>
            <p:spPr bwMode="gray">
              <a:xfrm>
                <a:off x="1982" y="2292"/>
                <a:ext cx="136" cy="90"/>
              </a:xfrm>
              <a:custGeom>
                <a:avLst/>
                <a:gdLst>
                  <a:gd name="T0" fmla="*/ 6092 w 93"/>
                  <a:gd name="T1" fmla="*/ 12374 h 55"/>
                  <a:gd name="T2" fmla="*/ 0 w 93"/>
                  <a:gd name="T3" fmla="*/ 7120 h 55"/>
                  <a:gd name="T4" fmla="*/ 2855 w 93"/>
                  <a:gd name="T5" fmla="*/ 0 h 55"/>
                  <a:gd name="T6" fmla="*/ 6092 w 93"/>
                  <a:gd name="T7" fmla="*/ 12374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45" name="Line 103"/>
              <p:cNvSpPr>
                <a:spLocks noChangeShapeType="1"/>
              </p:cNvSpPr>
              <p:nvPr/>
            </p:nvSpPr>
            <p:spPr bwMode="gray">
              <a:xfrm flipH="1" flipV="1">
                <a:off x="1982" y="2344"/>
                <a:ext cx="136"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46" name="Line 104"/>
              <p:cNvSpPr>
                <a:spLocks noChangeShapeType="1"/>
              </p:cNvSpPr>
              <p:nvPr/>
            </p:nvSpPr>
            <p:spPr bwMode="gray">
              <a:xfrm>
                <a:off x="1911" y="2193"/>
                <a:ext cx="71" cy="15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47" name="Freeform 105"/>
              <p:cNvSpPr>
                <a:spLocks/>
              </p:cNvSpPr>
              <p:nvPr/>
            </p:nvSpPr>
            <p:spPr bwMode="gray">
              <a:xfrm>
                <a:off x="811" y="2020"/>
                <a:ext cx="137" cy="808"/>
              </a:xfrm>
              <a:custGeom>
                <a:avLst/>
                <a:gdLst>
                  <a:gd name="T0" fmla="*/ 0 w 94"/>
                  <a:gd name="T1" fmla="*/ 117724 h 491"/>
                  <a:gd name="T2" fmla="*/ 5926 w 94"/>
                  <a:gd name="T3" fmla="*/ 0 h 491"/>
                  <a:gd name="T4" fmla="*/ 2848 w 94"/>
                  <a:gd name="T5" fmla="*/ 112124 h 491"/>
                  <a:gd name="T6" fmla="*/ 0 w 94"/>
                  <a:gd name="T7" fmla="*/ 117724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48" name="Freeform 106"/>
              <p:cNvSpPr>
                <a:spLocks/>
              </p:cNvSpPr>
              <p:nvPr/>
            </p:nvSpPr>
            <p:spPr bwMode="gray">
              <a:xfrm>
                <a:off x="876" y="2020"/>
                <a:ext cx="143" cy="770"/>
              </a:xfrm>
              <a:custGeom>
                <a:avLst/>
                <a:gdLst>
                  <a:gd name="T0" fmla="*/ 6266 w 98"/>
                  <a:gd name="T1" fmla="*/ 13093 h 468"/>
                  <a:gd name="T2" fmla="*/ 0 w 98"/>
                  <a:gd name="T3" fmla="*/ 111935 h 468"/>
                  <a:gd name="T4" fmla="*/ 3139 w 98"/>
                  <a:gd name="T5" fmla="*/ 0 h 468"/>
                  <a:gd name="T6" fmla="*/ 6266 w 98"/>
                  <a:gd name="T7" fmla="*/ 13093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49" name="Freeform 107"/>
              <p:cNvSpPr>
                <a:spLocks/>
              </p:cNvSpPr>
              <p:nvPr/>
            </p:nvSpPr>
            <p:spPr bwMode="gray">
              <a:xfrm>
                <a:off x="2535" y="2790"/>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50" name="Line 108"/>
              <p:cNvSpPr>
                <a:spLocks noChangeShapeType="1"/>
              </p:cNvSpPr>
              <p:nvPr/>
            </p:nvSpPr>
            <p:spPr bwMode="gray">
              <a:xfrm flipV="1">
                <a:off x="811" y="2790"/>
                <a:ext cx="65"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51" name="Line 109"/>
              <p:cNvSpPr>
                <a:spLocks noChangeShapeType="1"/>
              </p:cNvSpPr>
              <p:nvPr/>
            </p:nvSpPr>
            <p:spPr bwMode="gray">
              <a:xfrm flipH="1">
                <a:off x="876" y="2110"/>
                <a:ext cx="143" cy="68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52" name="Line 110"/>
              <p:cNvSpPr>
                <a:spLocks noChangeShapeType="1"/>
              </p:cNvSpPr>
              <p:nvPr/>
            </p:nvSpPr>
            <p:spPr bwMode="gray">
              <a:xfrm flipV="1">
                <a:off x="2535" y="2790"/>
                <a:ext cx="65"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53" name="Freeform 111"/>
              <p:cNvSpPr>
                <a:spLocks/>
              </p:cNvSpPr>
              <p:nvPr/>
            </p:nvSpPr>
            <p:spPr bwMode="gray">
              <a:xfrm>
                <a:off x="2118" y="2382"/>
                <a:ext cx="137" cy="99"/>
              </a:xfrm>
              <a:custGeom>
                <a:avLst/>
                <a:gdLst>
                  <a:gd name="T0" fmla="*/ 5926 w 94"/>
                  <a:gd name="T1" fmla="*/ 14789 h 60"/>
                  <a:gd name="T2" fmla="*/ 0 w 94"/>
                  <a:gd name="T3" fmla="*/ 0 h 60"/>
                  <a:gd name="T4" fmla="*/ 3059 w 94"/>
                  <a:gd name="T5" fmla="*/ 9182 h 60"/>
                  <a:gd name="T6" fmla="*/ 5926 w 94"/>
                  <a:gd name="T7" fmla="*/ 14789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54" name="Line 112"/>
              <p:cNvSpPr>
                <a:spLocks noChangeShapeType="1"/>
              </p:cNvSpPr>
              <p:nvPr/>
            </p:nvSpPr>
            <p:spPr bwMode="gray">
              <a:xfrm flipH="1" flipV="1">
                <a:off x="2118" y="2382"/>
                <a:ext cx="137" cy="9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55" name="Freeform 113"/>
              <p:cNvSpPr>
                <a:spLocks/>
              </p:cNvSpPr>
              <p:nvPr/>
            </p:nvSpPr>
            <p:spPr bwMode="gray">
              <a:xfrm>
                <a:off x="2047" y="2292"/>
                <a:ext cx="143" cy="151"/>
              </a:xfrm>
              <a:custGeom>
                <a:avLst/>
                <a:gdLst>
                  <a:gd name="T0" fmla="*/ 3139 w 98"/>
                  <a:gd name="T1" fmla="*/ 12801 h 92"/>
                  <a:gd name="T2" fmla="*/ 6266 w 98"/>
                  <a:gd name="T3" fmla="*/ 21431 h 92"/>
                  <a:gd name="T4" fmla="*/ 0 w 98"/>
                  <a:gd name="T5" fmla="*/ 0 h 92"/>
                  <a:gd name="T6" fmla="*/ 3139 w 98"/>
                  <a:gd name="T7" fmla="*/ 12801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56" name="Line 114"/>
              <p:cNvSpPr>
                <a:spLocks noChangeShapeType="1"/>
              </p:cNvSpPr>
              <p:nvPr/>
            </p:nvSpPr>
            <p:spPr bwMode="gray">
              <a:xfrm>
                <a:off x="2047" y="2292"/>
                <a:ext cx="71" cy="9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57" name="Line 115"/>
              <p:cNvSpPr>
                <a:spLocks noChangeShapeType="1"/>
              </p:cNvSpPr>
              <p:nvPr/>
            </p:nvSpPr>
            <p:spPr bwMode="gray">
              <a:xfrm flipH="1" flipV="1">
                <a:off x="1626" y="1981"/>
                <a:ext cx="74" cy="57"/>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58" name="Freeform 116"/>
              <p:cNvSpPr>
                <a:spLocks/>
              </p:cNvSpPr>
              <p:nvPr/>
            </p:nvSpPr>
            <p:spPr bwMode="gray">
              <a:xfrm>
                <a:off x="2255" y="2481"/>
                <a:ext cx="136" cy="326"/>
              </a:xfrm>
              <a:custGeom>
                <a:avLst/>
                <a:gdLst>
                  <a:gd name="T0" fmla="*/ 6092 w 93"/>
                  <a:gd name="T1" fmla="*/ 47729 h 198"/>
                  <a:gd name="T2" fmla="*/ 0 w 93"/>
                  <a:gd name="T3" fmla="*/ 0 h 198"/>
                  <a:gd name="T4" fmla="*/ 3214 w 93"/>
                  <a:gd name="T5" fmla="*/ 13346 h 198"/>
                  <a:gd name="T6" fmla="*/ 6092 w 93"/>
                  <a:gd name="T7" fmla="*/ 47729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59" name="Freeform 117"/>
              <p:cNvSpPr>
                <a:spLocks/>
              </p:cNvSpPr>
              <p:nvPr/>
            </p:nvSpPr>
            <p:spPr bwMode="gray">
              <a:xfrm>
                <a:off x="2391" y="2807"/>
                <a:ext cx="144" cy="59"/>
              </a:xfrm>
              <a:custGeom>
                <a:avLst/>
                <a:gdLst>
                  <a:gd name="T0" fmla="*/ 6087 w 99"/>
                  <a:gd name="T1" fmla="*/ 2922 h 36"/>
                  <a:gd name="T2" fmla="*/ 0 w 99"/>
                  <a:gd name="T3" fmla="*/ 0 h 36"/>
                  <a:gd name="T4" fmla="*/ 3004 w 99"/>
                  <a:gd name="T5" fmla="*/ 8289 h 36"/>
                  <a:gd name="T6" fmla="*/ 6087 w 99"/>
                  <a:gd name="T7" fmla="*/ 2922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60" name="Line 118"/>
              <p:cNvSpPr>
                <a:spLocks noChangeShapeType="1"/>
              </p:cNvSpPr>
              <p:nvPr/>
            </p:nvSpPr>
            <p:spPr bwMode="gray">
              <a:xfrm>
                <a:off x="2398" y="2807"/>
                <a:ext cx="137" cy="2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61" name="Freeform 119"/>
              <p:cNvSpPr>
                <a:spLocks/>
              </p:cNvSpPr>
              <p:nvPr/>
            </p:nvSpPr>
            <p:spPr bwMode="gray">
              <a:xfrm>
                <a:off x="2327" y="2572"/>
                <a:ext cx="135" cy="294"/>
              </a:xfrm>
              <a:custGeom>
                <a:avLst/>
                <a:gdLst>
                  <a:gd name="T0" fmla="*/ 2668 w 93"/>
                  <a:gd name="T1" fmla="*/ 33578 h 179"/>
                  <a:gd name="T2" fmla="*/ 5622 w 93"/>
                  <a:gd name="T3" fmla="*/ 41978 h 179"/>
                  <a:gd name="T4" fmla="*/ 0 w 93"/>
                  <a:gd name="T5" fmla="*/ 0 h 179"/>
                  <a:gd name="T6" fmla="*/ 2668 w 93"/>
                  <a:gd name="T7" fmla="*/ 33578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62" name="Line 120"/>
              <p:cNvSpPr>
                <a:spLocks noChangeShapeType="1"/>
              </p:cNvSpPr>
              <p:nvPr/>
            </p:nvSpPr>
            <p:spPr bwMode="gray">
              <a:xfrm>
                <a:off x="2391" y="2807"/>
                <a:ext cx="7"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63" name="Line 121"/>
              <p:cNvSpPr>
                <a:spLocks noChangeShapeType="1"/>
              </p:cNvSpPr>
              <p:nvPr/>
            </p:nvSpPr>
            <p:spPr bwMode="gray">
              <a:xfrm>
                <a:off x="1403" y="2700"/>
                <a:ext cx="911" cy="12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64" name="Line 122"/>
              <p:cNvSpPr>
                <a:spLocks noChangeShapeType="1"/>
              </p:cNvSpPr>
              <p:nvPr/>
            </p:nvSpPr>
            <p:spPr bwMode="gray">
              <a:xfrm>
                <a:off x="1403" y="2700"/>
                <a:ext cx="911" cy="12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65" name="Line 123"/>
              <p:cNvSpPr>
                <a:spLocks noChangeShapeType="1"/>
              </p:cNvSpPr>
              <p:nvPr/>
            </p:nvSpPr>
            <p:spPr bwMode="gray">
              <a:xfrm flipH="1" flipV="1">
                <a:off x="2255" y="2481"/>
                <a:ext cx="136" cy="32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66" name="Freeform 124"/>
              <p:cNvSpPr>
                <a:spLocks/>
              </p:cNvSpPr>
              <p:nvPr/>
            </p:nvSpPr>
            <p:spPr bwMode="gray">
              <a:xfrm>
                <a:off x="2190" y="2443"/>
                <a:ext cx="137" cy="129"/>
              </a:xfrm>
              <a:custGeom>
                <a:avLst/>
                <a:gdLst>
                  <a:gd name="T0" fmla="*/ 2848 w 94"/>
                  <a:gd name="T1" fmla="*/ 5812 h 78"/>
                  <a:gd name="T2" fmla="*/ 5926 w 94"/>
                  <a:gd name="T3" fmla="*/ 19712 h 78"/>
                  <a:gd name="T4" fmla="*/ 0 w 94"/>
                  <a:gd name="T5" fmla="*/ 0 h 78"/>
                  <a:gd name="T6" fmla="*/ 2848 w 94"/>
                  <a:gd name="T7" fmla="*/ 5812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67" name="Freeform 125"/>
              <p:cNvSpPr>
                <a:spLocks/>
              </p:cNvSpPr>
              <p:nvPr/>
            </p:nvSpPr>
            <p:spPr bwMode="gray">
              <a:xfrm>
                <a:off x="1774" y="2012"/>
                <a:ext cx="137" cy="181"/>
              </a:xfrm>
              <a:custGeom>
                <a:avLst/>
                <a:gdLst>
                  <a:gd name="T0" fmla="*/ 5926 w 94"/>
                  <a:gd name="T1" fmla="*/ 26317 h 110"/>
                  <a:gd name="T2" fmla="*/ 0 w 94"/>
                  <a:gd name="T3" fmla="*/ 15322 h 110"/>
                  <a:gd name="T4" fmla="*/ 3059 w 94"/>
                  <a:gd name="T5" fmla="*/ 0 h 110"/>
                  <a:gd name="T6" fmla="*/ 5926 w 94"/>
                  <a:gd name="T7" fmla="*/ 2631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68" name="Line 126"/>
              <p:cNvSpPr>
                <a:spLocks noChangeShapeType="1"/>
              </p:cNvSpPr>
              <p:nvPr/>
            </p:nvSpPr>
            <p:spPr bwMode="gray">
              <a:xfrm>
                <a:off x="2391" y="2807"/>
                <a:ext cx="7"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69" name="Line 127"/>
              <p:cNvSpPr>
                <a:spLocks noChangeShapeType="1"/>
              </p:cNvSpPr>
              <p:nvPr/>
            </p:nvSpPr>
            <p:spPr bwMode="gray">
              <a:xfrm>
                <a:off x="2327" y="2580"/>
                <a:ext cx="64" cy="22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70" name="Line 128"/>
              <p:cNvSpPr>
                <a:spLocks noChangeShapeType="1"/>
              </p:cNvSpPr>
              <p:nvPr/>
            </p:nvSpPr>
            <p:spPr bwMode="gray">
              <a:xfrm>
                <a:off x="2190" y="2443"/>
                <a:ext cx="65"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71" name="Line 129"/>
              <p:cNvSpPr>
                <a:spLocks noChangeShapeType="1"/>
              </p:cNvSpPr>
              <p:nvPr/>
            </p:nvSpPr>
            <p:spPr bwMode="gray">
              <a:xfrm flipH="1" flipV="1">
                <a:off x="1774" y="2117"/>
                <a:ext cx="137" cy="7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72" name="Freeform 130"/>
              <p:cNvSpPr>
                <a:spLocks/>
              </p:cNvSpPr>
              <p:nvPr/>
            </p:nvSpPr>
            <p:spPr bwMode="gray">
              <a:xfrm>
                <a:off x="1845" y="2012"/>
                <a:ext cx="137" cy="181"/>
              </a:xfrm>
              <a:custGeom>
                <a:avLst/>
                <a:gdLst>
                  <a:gd name="T0" fmla="*/ 2848 w 94"/>
                  <a:gd name="T1" fmla="*/ 26317 h 110"/>
                  <a:gd name="T2" fmla="*/ 5926 w 94"/>
                  <a:gd name="T3" fmla="*/ 23252 h 110"/>
                  <a:gd name="T4" fmla="*/ 0 w 94"/>
                  <a:gd name="T5" fmla="*/ 0 h 110"/>
                  <a:gd name="T6" fmla="*/ 2848 w 94"/>
                  <a:gd name="T7" fmla="*/ 2631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73" name="Freeform 131"/>
              <p:cNvSpPr>
                <a:spLocks/>
              </p:cNvSpPr>
              <p:nvPr/>
            </p:nvSpPr>
            <p:spPr bwMode="gray">
              <a:xfrm>
                <a:off x="1911" y="2171"/>
                <a:ext cx="136" cy="121"/>
              </a:xfrm>
              <a:custGeom>
                <a:avLst/>
                <a:gdLst>
                  <a:gd name="T0" fmla="*/ 6092 w 93"/>
                  <a:gd name="T1" fmla="*/ 18977 h 73"/>
                  <a:gd name="T2" fmla="*/ 0 w 93"/>
                  <a:gd name="T3" fmla="*/ 3406 h 73"/>
                  <a:gd name="T4" fmla="*/ 3214 w 93"/>
                  <a:gd name="T5" fmla="*/ 0 h 73"/>
                  <a:gd name="T6" fmla="*/ 6092 w 93"/>
                  <a:gd name="T7" fmla="*/ 1897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74" name="Freeform 132"/>
              <p:cNvSpPr>
                <a:spLocks/>
              </p:cNvSpPr>
              <p:nvPr/>
            </p:nvSpPr>
            <p:spPr bwMode="gray">
              <a:xfrm>
                <a:off x="739" y="2148"/>
                <a:ext cx="137" cy="680"/>
              </a:xfrm>
              <a:custGeom>
                <a:avLst/>
                <a:gdLst>
                  <a:gd name="T0" fmla="*/ 0 w 94"/>
                  <a:gd name="T1" fmla="*/ 61901 h 413"/>
                  <a:gd name="T2" fmla="*/ 5926 w 94"/>
                  <a:gd name="T3" fmla="*/ 0 h 413"/>
                  <a:gd name="T4" fmla="*/ 3059 w 94"/>
                  <a:gd name="T5" fmla="*/ 99594 h 413"/>
                  <a:gd name="T6" fmla="*/ 0 w 94"/>
                  <a:gd name="T7" fmla="*/ 61901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75" name="Freeform 133"/>
              <p:cNvSpPr>
                <a:spLocks/>
              </p:cNvSpPr>
              <p:nvPr/>
            </p:nvSpPr>
            <p:spPr bwMode="gray">
              <a:xfrm>
                <a:off x="811" y="2020"/>
                <a:ext cx="137" cy="808"/>
              </a:xfrm>
              <a:custGeom>
                <a:avLst/>
                <a:gdLst>
                  <a:gd name="T0" fmla="*/ 5926 w 94"/>
                  <a:gd name="T1" fmla="*/ 0 h 491"/>
                  <a:gd name="T2" fmla="*/ 0 w 94"/>
                  <a:gd name="T3" fmla="*/ 117724 h 491"/>
                  <a:gd name="T4" fmla="*/ 2848 w 94"/>
                  <a:gd name="T5" fmla="*/ 18673 h 491"/>
                  <a:gd name="T6" fmla="*/ 5926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76" name="Freeform 134"/>
              <p:cNvSpPr>
                <a:spLocks/>
              </p:cNvSpPr>
              <p:nvPr/>
            </p:nvSpPr>
            <p:spPr bwMode="gray">
              <a:xfrm>
                <a:off x="2462" y="2828"/>
                <a:ext cx="138" cy="61"/>
              </a:xfrm>
              <a:custGeom>
                <a:avLst/>
                <a:gdLst>
                  <a:gd name="T0" fmla="*/ 3381 w 94"/>
                  <a:gd name="T1" fmla="*/ 0 h 37"/>
                  <a:gd name="T2" fmla="*/ 6429 w 94"/>
                  <a:gd name="T3" fmla="*/ 9101 h 37"/>
                  <a:gd name="T4" fmla="*/ 0 w 94"/>
                  <a:gd name="T5" fmla="*/ 5670 h 37"/>
                  <a:gd name="T6" fmla="*/ 3381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77" name="Freeform 135"/>
              <p:cNvSpPr>
                <a:spLocks/>
              </p:cNvSpPr>
              <p:nvPr/>
            </p:nvSpPr>
            <p:spPr bwMode="gray">
              <a:xfrm>
                <a:off x="2535" y="2828"/>
                <a:ext cx="136" cy="61"/>
              </a:xfrm>
              <a:custGeom>
                <a:avLst/>
                <a:gdLst>
                  <a:gd name="T0" fmla="*/ 6092 w 93"/>
                  <a:gd name="T1" fmla="*/ 3439 h 37"/>
                  <a:gd name="T2" fmla="*/ 0 w 93"/>
                  <a:gd name="T3" fmla="*/ 0 h 37"/>
                  <a:gd name="T4" fmla="*/ 2855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78" name="Line 136"/>
              <p:cNvSpPr>
                <a:spLocks noChangeShapeType="1"/>
              </p:cNvSpPr>
              <p:nvPr/>
            </p:nvSpPr>
            <p:spPr bwMode="gray">
              <a:xfrm flipH="1" flipV="1">
                <a:off x="1911" y="2193"/>
                <a:ext cx="136" cy="9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79" name="Line 137"/>
              <p:cNvSpPr>
                <a:spLocks noChangeShapeType="1"/>
              </p:cNvSpPr>
              <p:nvPr/>
            </p:nvSpPr>
            <p:spPr bwMode="gray">
              <a:xfrm>
                <a:off x="739" y="2572"/>
                <a:ext cx="72" cy="25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80" name="Line 138"/>
              <p:cNvSpPr>
                <a:spLocks noChangeShapeType="1"/>
              </p:cNvSpPr>
              <p:nvPr/>
            </p:nvSpPr>
            <p:spPr bwMode="gray">
              <a:xfrm flipH="1">
                <a:off x="811" y="2020"/>
                <a:ext cx="137" cy="80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81" name="Line 139"/>
              <p:cNvSpPr>
                <a:spLocks noChangeShapeType="1"/>
              </p:cNvSpPr>
              <p:nvPr/>
            </p:nvSpPr>
            <p:spPr bwMode="gray">
              <a:xfrm flipH="1" flipV="1">
                <a:off x="2535" y="2828"/>
                <a:ext cx="136"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82" name="Line 140"/>
              <p:cNvSpPr>
                <a:spLocks noChangeShapeType="1"/>
              </p:cNvSpPr>
              <p:nvPr/>
            </p:nvSpPr>
            <p:spPr bwMode="gray">
              <a:xfrm flipV="1">
                <a:off x="2462" y="2828"/>
                <a:ext cx="73"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83" name="Freeform 141"/>
              <p:cNvSpPr>
                <a:spLocks/>
              </p:cNvSpPr>
              <p:nvPr/>
            </p:nvSpPr>
            <p:spPr bwMode="gray">
              <a:xfrm>
                <a:off x="2047" y="2292"/>
                <a:ext cx="143" cy="151"/>
              </a:xfrm>
              <a:custGeom>
                <a:avLst/>
                <a:gdLst>
                  <a:gd name="T0" fmla="*/ 6266 w 98"/>
                  <a:gd name="T1" fmla="*/ 21431 h 92"/>
                  <a:gd name="T2" fmla="*/ 0 w 98"/>
                  <a:gd name="T3" fmla="*/ 0 h 92"/>
                  <a:gd name="T4" fmla="*/ 3139 w 98"/>
                  <a:gd name="T5" fmla="*/ 11960 h 92"/>
                  <a:gd name="T6" fmla="*/ 6266 w 98"/>
                  <a:gd name="T7" fmla="*/ 21431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84" name="Line 142"/>
              <p:cNvSpPr>
                <a:spLocks noChangeShapeType="1"/>
              </p:cNvSpPr>
              <p:nvPr/>
            </p:nvSpPr>
            <p:spPr bwMode="gray">
              <a:xfrm flipH="1" flipV="1">
                <a:off x="2047" y="2292"/>
                <a:ext cx="143" cy="15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85" name="Freeform 143"/>
              <p:cNvSpPr>
                <a:spLocks/>
              </p:cNvSpPr>
              <p:nvPr/>
            </p:nvSpPr>
            <p:spPr bwMode="gray">
              <a:xfrm>
                <a:off x="1982" y="2171"/>
                <a:ext cx="136" cy="205"/>
              </a:xfrm>
              <a:custGeom>
                <a:avLst/>
                <a:gdLst>
                  <a:gd name="T0" fmla="*/ 2855 w 93"/>
                  <a:gd name="T1" fmla="*/ 18468 h 124"/>
                  <a:gd name="T2" fmla="*/ 6092 w 93"/>
                  <a:gd name="T3" fmla="*/ 31254 h 124"/>
                  <a:gd name="T4" fmla="*/ 0 w 93"/>
                  <a:gd name="T5" fmla="*/ 0 h 124"/>
                  <a:gd name="T6" fmla="*/ 2855 w 93"/>
                  <a:gd name="T7" fmla="*/ 18468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86" name="Line 144"/>
              <p:cNvSpPr>
                <a:spLocks noChangeShapeType="1"/>
              </p:cNvSpPr>
              <p:nvPr/>
            </p:nvSpPr>
            <p:spPr bwMode="gray">
              <a:xfrm>
                <a:off x="1982" y="2171"/>
                <a:ext cx="65" cy="12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87" name="Line 145"/>
              <p:cNvSpPr>
                <a:spLocks noChangeShapeType="1"/>
              </p:cNvSpPr>
              <p:nvPr/>
            </p:nvSpPr>
            <p:spPr bwMode="gray">
              <a:xfrm flipV="1">
                <a:off x="2600" y="2851"/>
                <a:ext cx="7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88" name="Freeform 146"/>
              <p:cNvSpPr>
                <a:spLocks/>
              </p:cNvSpPr>
              <p:nvPr/>
            </p:nvSpPr>
            <p:spPr bwMode="gray">
              <a:xfrm>
                <a:off x="2118" y="2376"/>
                <a:ext cx="137" cy="189"/>
              </a:xfrm>
              <a:custGeom>
                <a:avLst/>
                <a:gdLst>
                  <a:gd name="T0" fmla="*/ 3059 w 94"/>
                  <a:gd name="T1" fmla="*/ 9616 h 115"/>
                  <a:gd name="T2" fmla="*/ 5926 w 94"/>
                  <a:gd name="T3" fmla="*/ 27221 h 115"/>
                  <a:gd name="T4" fmla="*/ 0 w 94"/>
                  <a:gd name="T5" fmla="*/ 0 h 115"/>
                  <a:gd name="T6" fmla="*/ 3059 w 94"/>
                  <a:gd name="T7" fmla="*/ 9616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89" name="Freeform 147"/>
              <p:cNvSpPr>
                <a:spLocks/>
              </p:cNvSpPr>
              <p:nvPr/>
            </p:nvSpPr>
            <p:spPr bwMode="gray">
              <a:xfrm>
                <a:off x="2190" y="2443"/>
                <a:ext cx="137" cy="129"/>
              </a:xfrm>
              <a:custGeom>
                <a:avLst/>
                <a:gdLst>
                  <a:gd name="T0" fmla="*/ 5926 w 94"/>
                  <a:gd name="T1" fmla="*/ 19712 h 78"/>
                  <a:gd name="T2" fmla="*/ 0 w 94"/>
                  <a:gd name="T3" fmla="*/ 0 h 78"/>
                  <a:gd name="T4" fmla="*/ 2848 w 94"/>
                  <a:gd name="T5" fmla="*/ 18682 h 78"/>
                  <a:gd name="T6" fmla="*/ 5926 w 94"/>
                  <a:gd name="T7" fmla="*/ 19712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90" name="Freeform 148"/>
              <p:cNvSpPr>
                <a:spLocks/>
              </p:cNvSpPr>
              <p:nvPr/>
            </p:nvSpPr>
            <p:spPr bwMode="gray">
              <a:xfrm>
                <a:off x="948" y="1475"/>
                <a:ext cx="137" cy="635"/>
              </a:xfrm>
              <a:custGeom>
                <a:avLst/>
                <a:gdLst>
                  <a:gd name="T0" fmla="*/ 0 w 94"/>
                  <a:gd name="T1" fmla="*/ 79156 h 386"/>
                  <a:gd name="T2" fmla="*/ 5926 w 94"/>
                  <a:gd name="T3" fmla="*/ 0 h 386"/>
                  <a:gd name="T4" fmla="*/ 3059 w 94"/>
                  <a:gd name="T5" fmla="*/ 92212 h 386"/>
                  <a:gd name="T6" fmla="*/ 0 w 94"/>
                  <a:gd name="T7" fmla="*/ 79156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91" name="Freeform 149"/>
              <p:cNvSpPr>
                <a:spLocks/>
              </p:cNvSpPr>
              <p:nvPr/>
            </p:nvSpPr>
            <p:spPr bwMode="gray">
              <a:xfrm>
                <a:off x="1019" y="1475"/>
                <a:ext cx="138" cy="635"/>
              </a:xfrm>
              <a:custGeom>
                <a:avLst/>
                <a:gdLst>
                  <a:gd name="T0" fmla="*/ 6429 w 94"/>
                  <a:gd name="T1" fmla="*/ 3382 h 386"/>
                  <a:gd name="T2" fmla="*/ 0 w 94"/>
                  <a:gd name="T3" fmla="*/ 92212 h 386"/>
                  <a:gd name="T4" fmla="*/ 3057 w 94"/>
                  <a:gd name="T5" fmla="*/ 0 h 386"/>
                  <a:gd name="T6" fmla="*/ 6429 w 94"/>
                  <a:gd name="T7" fmla="*/ 3382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92" name="Line 150"/>
              <p:cNvSpPr>
                <a:spLocks noChangeShapeType="1"/>
              </p:cNvSpPr>
              <p:nvPr/>
            </p:nvSpPr>
            <p:spPr bwMode="gray">
              <a:xfrm flipH="1" flipV="1">
                <a:off x="2190" y="2443"/>
                <a:ext cx="137" cy="12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93" name="Line 151"/>
              <p:cNvSpPr>
                <a:spLocks noChangeShapeType="1"/>
              </p:cNvSpPr>
              <p:nvPr/>
            </p:nvSpPr>
            <p:spPr bwMode="gray">
              <a:xfrm>
                <a:off x="2118" y="2376"/>
                <a:ext cx="72" cy="6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94" name="Line 152"/>
              <p:cNvSpPr>
                <a:spLocks noChangeShapeType="1"/>
              </p:cNvSpPr>
              <p:nvPr/>
            </p:nvSpPr>
            <p:spPr bwMode="gray">
              <a:xfrm>
                <a:off x="1157" y="1498"/>
                <a:ext cx="64" cy="29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95" name="Line 153"/>
              <p:cNvSpPr>
                <a:spLocks noChangeShapeType="1"/>
              </p:cNvSpPr>
              <p:nvPr/>
            </p:nvSpPr>
            <p:spPr bwMode="gray">
              <a:xfrm>
                <a:off x="948" y="2020"/>
                <a:ext cx="71" cy="9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96" name="Line 154"/>
              <p:cNvSpPr>
                <a:spLocks noChangeShapeType="1"/>
              </p:cNvSpPr>
              <p:nvPr/>
            </p:nvSpPr>
            <p:spPr bwMode="gray">
              <a:xfrm flipH="1">
                <a:off x="1019" y="1498"/>
                <a:ext cx="138" cy="6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97" name="Freeform 155"/>
              <p:cNvSpPr>
                <a:spLocks/>
              </p:cNvSpPr>
              <p:nvPr/>
            </p:nvSpPr>
            <p:spPr bwMode="gray">
              <a:xfrm>
                <a:off x="2327" y="2572"/>
                <a:ext cx="135" cy="332"/>
              </a:xfrm>
              <a:custGeom>
                <a:avLst/>
                <a:gdLst>
                  <a:gd name="T0" fmla="*/ 5622 w 93"/>
                  <a:gd name="T1" fmla="*/ 42281 h 202"/>
                  <a:gd name="T2" fmla="*/ 0 w 93"/>
                  <a:gd name="T3" fmla="*/ 0 h 202"/>
                  <a:gd name="T4" fmla="*/ 2668 w 93"/>
                  <a:gd name="T5" fmla="*/ 47759 h 202"/>
                  <a:gd name="T6" fmla="*/ 5622 w 93"/>
                  <a:gd name="T7" fmla="*/ 42281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598" name="Line 156"/>
              <p:cNvSpPr>
                <a:spLocks noChangeShapeType="1"/>
              </p:cNvSpPr>
              <p:nvPr/>
            </p:nvSpPr>
            <p:spPr bwMode="gray">
              <a:xfrm>
                <a:off x="2327" y="2572"/>
                <a:ext cx="1" cy="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599" name="Freeform 157"/>
              <p:cNvSpPr>
                <a:spLocks/>
              </p:cNvSpPr>
              <p:nvPr/>
            </p:nvSpPr>
            <p:spPr bwMode="gray">
              <a:xfrm>
                <a:off x="2255" y="2565"/>
                <a:ext cx="136" cy="339"/>
              </a:xfrm>
              <a:custGeom>
                <a:avLst/>
                <a:gdLst>
                  <a:gd name="T0" fmla="*/ 3214 w 93"/>
                  <a:gd name="T1" fmla="*/ 1070 h 206"/>
                  <a:gd name="T2" fmla="*/ 6092 w 93"/>
                  <a:gd name="T3" fmla="*/ 49402 h 206"/>
                  <a:gd name="T4" fmla="*/ 0 w 93"/>
                  <a:gd name="T5" fmla="*/ 0 h 206"/>
                  <a:gd name="T6" fmla="*/ 3214 w 93"/>
                  <a:gd name="T7" fmla="*/ 1070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00" name="Freeform 158"/>
              <p:cNvSpPr>
                <a:spLocks/>
              </p:cNvSpPr>
              <p:nvPr/>
            </p:nvSpPr>
            <p:spPr bwMode="gray">
              <a:xfrm>
                <a:off x="2391" y="2866"/>
                <a:ext cx="144" cy="61"/>
              </a:xfrm>
              <a:custGeom>
                <a:avLst/>
                <a:gdLst>
                  <a:gd name="T0" fmla="*/ 3004 w 99"/>
                  <a:gd name="T1" fmla="*/ 0 h 37"/>
                  <a:gd name="T2" fmla="*/ 6087 w 99"/>
                  <a:gd name="T3" fmla="*/ 9101 h 37"/>
                  <a:gd name="T4" fmla="*/ 0 w 99"/>
                  <a:gd name="T5" fmla="*/ 5670 h 37"/>
                  <a:gd name="T6" fmla="*/ 3004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01" name="Freeform 159"/>
              <p:cNvSpPr>
                <a:spLocks/>
              </p:cNvSpPr>
              <p:nvPr/>
            </p:nvSpPr>
            <p:spPr bwMode="gray">
              <a:xfrm>
                <a:off x="2462" y="2866"/>
                <a:ext cx="138" cy="61"/>
              </a:xfrm>
              <a:custGeom>
                <a:avLst/>
                <a:gdLst>
                  <a:gd name="T0" fmla="*/ 6429 w 94"/>
                  <a:gd name="T1" fmla="*/ 3439 h 37"/>
                  <a:gd name="T2" fmla="*/ 0 w 94"/>
                  <a:gd name="T3" fmla="*/ 0 h 37"/>
                  <a:gd name="T4" fmla="*/ 3381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02" name="Line 160"/>
              <p:cNvSpPr>
                <a:spLocks noChangeShapeType="1"/>
              </p:cNvSpPr>
              <p:nvPr/>
            </p:nvSpPr>
            <p:spPr bwMode="gray">
              <a:xfrm flipH="1" flipV="1">
                <a:off x="2327" y="2572"/>
                <a:ext cx="135" cy="29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03" name="Line 161"/>
              <p:cNvSpPr>
                <a:spLocks noChangeShapeType="1"/>
              </p:cNvSpPr>
              <p:nvPr/>
            </p:nvSpPr>
            <p:spPr bwMode="gray">
              <a:xfrm>
                <a:off x="2255" y="2565"/>
                <a:ext cx="72" cy="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04" name="Line 162"/>
              <p:cNvSpPr>
                <a:spLocks noChangeShapeType="1"/>
              </p:cNvSpPr>
              <p:nvPr/>
            </p:nvSpPr>
            <p:spPr bwMode="gray">
              <a:xfrm flipH="1" flipV="1">
                <a:off x="2462" y="2866"/>
                <a:ext cx="138"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05" name="Line 163"/>
              <p:cNvSpPr>
                <a:spLocks noChangeShapeType="1"/>
              </p:cNvSpPr>
              <p:nvPr/>
            </p:nvSpPr>
            <p:spPr bwMode="gray">
              <a:xfrm flipV="1">
                <a:off x="2398" y="2866"/>
                <a:ext cx="64"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06" name="Freeform 164"/>
              <p:cNvSpPr>
                <a:spLocks/>
              </p:cNvSpPr>
              <p:nvPr/>
            </p:nvSpPr>
            <p:spPr bwMode="gray">
              <a:xfrm>
                <a:off x="1845" y="2012"/>
                <a:ext cx="137" cy="159"/>
              </a:xfrm>
              <a:custGeom>
                <a:avLst/>
                <a:gdLst>
                  <a:gd name="T0" fmla="*/ 5926 w 94"/>
                  <a:gd name="T1" fmla="*/ 22330 h 97"/>
                  <a:gd name="T2" fmla="*/ 0 w 94"/>
                  <a:gd name="T3" fmla="*/ 0 h 97"/>
                  <a:gd name="T4" fmla="*/ 2848 w 94"/>
                  <a:gd name="T5" fmla="*/ 11755 h 97"/>
                  <a:gd name="T6" fmla="*/ 5926 w 94"/>
                  <a:gd name="T7" fmla="*/ 22330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07" name="Line 165"/>
              <p:cNvSpPr>
                <a:spLocks noChangeShapeType="1"/>
              </p:cNvSpPr>
              <p:nvPr/>
            </p:nvSpPr>
            <p:spPr bwMode="gray">
              <a:xfrm flipH="1" flipV="1">
                <a:off x="1845" y="2012"/>
                <a:ext cx="137" cy="15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08" name="Freeform 166"/>
              <p:cNvSpPr>
                <a:spLocks/>
              </p:cNvSpPr>
              <p:nvPr/>
            </p:nvSpPr>
            <p:spPr bwMode="gray">
              <a:xfrm>
                <a:off x="675" y="2329"/>
                <a:ext cx="136" cy="371"/>
              </a:xfrm>
              <a:custGeom>
                <a:avLst/>
                <a:gdLst>
                  <a:gd name="T0" fmla="*/ 0 w 93"/>
                  <a:gd name="T1" fmla="*/ 55152 h 225"/>
                  <a:gd name="T2" fmla="*/ 6092 w 93"/>
                  <a:gd name="T3" fmla="*/ 0 h 225"/>
                  <a:gd name="T4" fmla="*/ 2855 w 93"/>
                  <a:gd name="T5" fmla="*/ 35954 h 225"/>
                  <a:gd name="T6" fmla="*/ 0 w 93"/>
                  <a:gd name="T7" fmla="*/ 55152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09" name="Freeform 167"/>
              <p:cNvSpPr>
                <a:spLocks/>
              </p:cNvSpPr>
              <p:nvPr/>
            </p:nvSpPr>
            <p:spPr bwMode="gray">
              <a:xfrm>
                <a:off x="739" y="2148"/>
                <a:ext cx="137" cy="424"/>
              </a:xfrm>
              <a:custGeom>
                <a:avLst/>
                <a:gdLst>
                  <a:gd name="T0" fmla="*/ 5926 w 94"/>
                  <a:gd name="T1" fmla="*/ 0 h 257"/>
                  <a:gd name="T2" fmla="*/ 0 w 94"/>
                  <a:gd name="T3" fmla="*/ 63425 h 257"/>
                  <a:gd name="T4" fmla="*/ 3059 w 94"/>
                  <a:gd name="T5" fmla="*/ 27034 h 257"/>
                  <a:gd name="T6" fmla="*/ 5926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10" name="Freeform 168"/>
              <p:cNvSpPr>
                <a:spLocks/>
              </p:cNvSpPr>
              <p:nvPr/>
            </p:nvSpPr>
            <p:spPr bwMode="gray">
              <a:xfrm>
                <a:off x="2535" y="2889"/>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11" name="Line 169"/>
              <p:cNvSpPr>
                <a:spLocks noChangeShapeType="1"/>
              </p:cNvSpPr>
              <p:nvPr/>
            </p:nvSpPr>
            <p:spPr bwMode="gray">
              <a:xfrm flipV="1">
                <a:off x="675" y="2572"/>
                <a:ext cx="64" cy="12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12" name="Line 170"/>
              <p:cNvSpPr>
                <a:spLocks noChangeShapeType="1"/>
              </p:cNvSpPr>
              <p:nvPr/>
            </p:nvSpPr>
            <p:spPr bwMode="gray">
              <a:xfrm flipH="1">
                <a:off x="739" y="2148"/>
                <a:ext cx="137" cy="42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13" name="Line 171"/>
              <p:cNvSpPr>
                <a:spLocks noChangeShapeType="1"/>
              </p:cNvSpPr>
              <p:nvPr/>
            </p:nvSpPr>
            <p:spPr bwMode="gray">
              <a:xfrm flipV="1">
                <a:off x="2535" y="2889"/>
                <a:ext cx="65"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14" name="Freeform 172"/>
              <p:cNvSpPr>
                <a:spLocks/>
              </p:cNvSpPr>
              <p:nvPr/>
            </p:nvSpPr>
            <p:spPr bwMode="gray">
              <a:xfrm>
                <a:off x="1911" y="2096"/>
                <a:ext cx="136" cy="204"/>
              </a:xfrm>
              <a:custGeom>
                <a:avLst/>
                <a:gdLst>
                  <a:gd name="T0" fmla="*/ 3214 w 93"/>
                  <a:gd name="T1" fmla="*/ 11062 h 124"/>
                  <a:gd name="T2" fmla="*/ 6092 w 93"/>
                  <a:gd name="T3" fmla="*/ 29682 h 124"/>
                  <a:gd name="T4" fmla="*/ 0 w 93"/>
                  <a:gd name="T5" fmla="*/ 0 h 124"/>
                  <a:gd name="T6" fmla="*/ 3214 w 93"/>
                  <a:gd name="T7" fmla="*/ 1106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15" name="Freeform 173"/>
              <p:cNvSpPr>
                <a:spLocks/>
              </p:cNvSpPr>
              <p:nvPr/>
            </p:nvSpPr>
            <p:spPr bwMode="gray">
              <a:xfrm>
                <a:off x="1982" y="2171"/>
                <a:ext cx="136" cy="205"/>
              </a:xfrm>
              <a:custGeom>
                <a:avLst/>
                <a:gdLst>
                  <a:gd name="T0" fmla="*/ 6092 w 93"/>
                  <a:gd name="T1" fmla="*/ 31254 h 124"/>
                  <a:gd name="T2" fmla="*/ 0 w 93"/>
                  <a:gd name="T3" fmla="*/ 0 h 124"/>
                  <a:gd name="T4" fmla="*/ 2855 w 93"/>
                  <a:gd name="T5" fmla="*/ 19637 h 124"/>
                  <a:gd name="T6" fmla="*/ 6092 w 93"/>
                  <a:gd name="T7" fmla="*/ 31254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16" name="Line 174"/>
              <p:cNvSpPr>
                <a:spLocks noChangeShapeType="1"/>
              </p:cNvSpPr>
              <p:nvPr/>
            </p:nvSpPr>
            <p:spPr bwMode="gray">
              <a:xfrm flipH="1" flipV="1">
                <a:off x="1982" y="2171"/>
                <a:ext cx="136" cy="20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17" name="Line 175"/>
              <p:cNvSpPr>
                <a:spLocks noChangeShapeType="1"/>
              </p:cNvSpPr>
              <p:nvPr/>
            </p:nvSpPr>
            <p:spPr bwMode="gray">
              <a:xfrm>
                <a:off x="1911" y="2096"/>
                <a:ext cx="71" cy="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18" name="Freeform 176"/>
              <p:cNvSpPr>
                <a:spLocks/>
              </p:cNvSpPr>
              <p:nvPr/>
            </p:nvSpPr>
            <p:spPr bwMode="gray">
              <a:xfrm>
                <a:off x="2047" y="2300"/>
                <a:ext cx="143" cy="196"/>
              </a:xfrm>
              <a:custGeom>
                <a:avLst/>
                <a:gdLst>
                  <a:gd name="T0" fmla="*/ 3139 w 98"/>
                  <a:gd name="T1" fmla="*/ 11144 h 119"/>
                  <a:gd name="T2" fmla="*/ 6266 w 98"/>
                  <a:gd name="T3" fmla="*/ 28810 h 119"/>
                  <a:gd name="T4" fmla="*/ 0 w 98"/>
                  <a:gd name="T5" fmla="*/ 0 h 119"/>
                  <a:gd name="T6" fmla="*/ 3139 w 98"/>
                  <a:gd name="T7" fmla="*/ 11144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19" name="Freeform 177"/>
              <p:cNvSpPr>
                <a:spLocks/>
              </p:cNvSpPr>
              <p:nvPr/>
            </p:nvSpPr>
            <p:spPr bwMode="gray">
              <a:xfrm>
                <a:off x="2118" y="2376"/>
                <a:ext cx="137" cy="189"/>
              </a:xfrm>
              <a:custGeom>
                <a:avLst/>
                <a:gdLst>
                  <a:gd name="T0" fmla="*/ 5926 w 94"/>
                  <a:gd name="T1" fmla="*/ 27221 h 115"/>
                  <a:gd name="T2" fmla="*/ 0 w 94"/>
                  <a:gd name="T3" fmla="*/ 0 h 115"/>
                  <a:gd name="T4" fmla="*/ 3059 w 94"/>
                  <a:gd name="T5" fmla="*/ 17219 h 115"/>
                  <a:gd name="T6" fmla="*/ 5926 w 94"/>
                  <a:gd name="T7" fmla="*/ 27221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20" name="Freeform 178"/>
              <p:cNvSpPr>
                <a:spLocks/>
              </p:cNvSpPr>
              <p:nvPr/>
            </p:nvSpPr>
            <p:spPr bwMode="gray">
              <a:xfrm>
                <a:off x="876" y="1641"/>
                <a:ext cx="143" cy="507"/>
              </a:xfrm>
              <a:custGeom>
                <a:avLst/>
                <a:gdLst>
                  <a:gd name="T0" fmla="*/ 0 w 98"/>
                  <a:gd name="T1" fmla="*/ 74060 h 308"/>
                  <a:gd name="T2" fmla="*/ 6266 w 98"/>
                  <a:gd name="T3" fmla="*/ 0 h 308"/>
                  <a:gd name="T4" fmla="*/ 3139 w 98"/>
                  <a:gd name="T5" fmla="*/ 55388 h 308"/>
                  <a:gd name="T6" fmla="*/ 0 w 98"/>
                  <a:gd name="T7" fmla="*/ 7406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21" name="Freeform 179"/>
              <p:cNvSpPr>
                <a:spLocks/>
              </p:cNvSpPr>
              <p:nvPr/>
            </p:nvSpPr>
            <p:spPr bwMode="gray">
              <a:xfrm>
                <a:off x="948" y="1475"/>
                <a:ext cx="137" cy="545"/>
              </a:xfrm>
              <a:custGeom>
                <a:avLst/>
                <a:gdLst>
                  <a:gd name="T0" fmla="*/ 3059 w 94"/>
                  <a:gd name="T1" fmla="*/ 24316 h 331"/>
                  <a:gd name="T2" fmla="*/ 0 w 94"/>
                  <a:gd name="T3" fmla="*/ 79792 h 331"/>
                  <a:gd name="T4" fmla="*/ 5926 w 94"/>
                  <a:gd name="T5" fmla="*/ 0 h 331"/>
                  <a:gd name="T6" fmla="*/ 3059 w 94"/>
                  <a:gd name="T7" fmla="*/ 24316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22" name="Line 180"/>
              <p:cNvSpPr>
                <a:spLocks noChangeShapeType="1"/>
              </p:cNvSpPr>
              <p:nvPr/>
            </p:nvSpPr>
            <p:spPr bwMode="gray">
              <a:xfrm flipH="1" flipV="1">
                <a:off x="2118" y="2376"/>
                <a:ext cx="137" cy="18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23" name="Line 181"/>
              <p:cNvSpPr>
                <a:spLocks noChangeShapeType="1"/>
              </p:cNvSpPr>
              <p:nvPr/>
            </p:nvSpPr>
            <p:spPr bwMode="gray">
              <a:xfrm>
                <a:off x="2047" y="2300"/>
                <a:ext cx="71" cy="7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24" name="Line 182"/>
              <p:cNvSpPr>
                <a:spLocks noChangeShapeType="1"/>
              </p:cNvSpPr>
              <p:nvPr/>
            </p:nvSpPr>
            <p:spPr bwMode="gray">
              <a:xfrm flipV="1">
                <a:off x="876" y="2020"/>
                <a:ext cx="72" cy="12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25" name="Line 183"/>
              <p:cNvSpPr>
                <a:spLocks noChangeShapeType="1"/>
              </p:cNvSpPr>
              <p:nvPr/>
            </p:nvSpPr>
            <p:spPr bwMode="gray">
              <a:xfrm flipH="1">
                <a:off x="948" y="1475"/>
                <a:ext cx="137" cy="54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26" name="Freeform 184"/>
              <p:cNvSpPr>
                <a:spLocks/>
              </p:cNvSpPr>
              <p:nvPr/>
            </p:nvSpPr>
            <p:spPr bwMode="gray">
              <a:xfrm>
                <a:off x="2255" y="2565"/>
                <a:ext cx="136" cy="339"/>
              </a:xfrm>
              <a:custGeom>
                <a:avLst/>
                <a:gdLst>
                  <a:gd name="T0" fmla="*/ 6092 w 93"/>
                  <a:gd name="T1" fmla="*/ 49402 h 206"/>
                  <a:gd name="T2" fmla="*/ 0 w 93"/>
                  <a:gd name="T3" fmla="*/ 0 h 206"/>
                  <a:gd name="T4" fmla="*/ 3214 w 93"/>
                  <a:gd name="T5" fmla="*/ 11941 h 206"/>
                  <a:gd name="T6" fmla="*/ 6092 w 93"/>
                  <a:gd name="T7" fmla="*/ 49402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27" name="Freeform 185"/>
              <p:cNvSpPr>
                <a:spLocks/>
              </p:cNvSpPr>
              <p:nvPr/>
            </p:nvSpPr>
            <p:spPr bwMode="gray">
              <a:xfrm>
                <a:off x="2391" y="2904"/>
                <a:ext cx="144" cy="61"/>
              </a:xfrm>
              <a:custGeom>
                <a:avLst/>
                <a:gdLst>
                  <a:gd name="T0" fmla="*/ 6087 w 99"/>
                  <a:gd name="T1" fmla="*/ 3439 h 37"/>
                  <a:gd name="T2" fmla="*/ 0 w 99"/>
                  <a:gd name="T3" fmla="*/ 0 h 37"/>
                  <a:gd name="T4" fmla="*/ 3004 w 99"/>
                  <a:gd name="T5" fmla="*/ 9101 h 37"/>
                  <a:gd name="T6" fmla="*/ 6087 w 99"/>
                  <a:gd name="T7" fmla="*/ 3439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28" name="Line 186"/>
              <p:cNvSpPr>
                <a:spLocks noChangeShapeType="1"/>
              </p:cNvSpPr>
              <p:nvPr/>
            </p:nvSpPr>
            <p:spPr bwMode="gray">
              <a:xfrm>
                <a:off x="2398" y="2912"/>
                <a:ext cx="137" cy="1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29" name="Freeform 187"/>
              <p:cNvSpPr>
                <a:spLocks/>
              </p:cNvSpPr>
              <p:nvPr/>
            </p:nvSpPr>
            <p:spPr bwMode="gray">
              <a:xfrm>
                <a:off x="2327" y="2647"/>
                <a:ext cx="135" cy="318"/>
              </a:xfrm>
              <a:custGeom>
                <a:avLst/>
                <a:gdLst>
                  <a:gd name="T0" fmla="*/ 2668 w 93"/>
                  <a:gd name="T1" fmla="*/ 37852 h 193"/>
                  <a:gd name="T2" fmla="*/ 5622 w 93"/>
                  <a:gd name="T3" fmla="*/ 46875 h 193"/>
                  <a:gd name="T4" fmla="*/ 0 w 93"/>
                  <a:gd name="T5" fmla="*/ 0 h 193"/>
                  <a:gd name="T6" fmla="*/ 2668 w 93"/>
                  <a:gd name="T7" fmla="*/ 37852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30" name="Line 188"/>
              <p:cNvSpPr>
                <a:spLocks noChangeShapeType="1"/>
              </p:cNvSpPr>
              <p:nvPr/>
            </p:nvSpPr>
            <p:spPr bwMode="gray">
              <a:xfrm>
                <a:off x="2391" y="2904"/>
                <a:ext cx="7"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31" name="Line 189"/>
              <p:cNvSpPr>
                <a:spLocks noChangeShapeType="1"/>
              </p:cNvSpPr>
              <p:nvPr/>
            </p:nvSpPr>
            <p:spPr bwMode="gray">
              <a:xfrm flipH="1" flipV="1">
                <a:off x="2255" y="2565"/>
                <a:ext cx="136" cy="33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32" name="Freeform 190"/>
              <p:cNvSpPr>
                <a:spLocks/>
              </p:cNvSpPr>
              <p:nvPr/>
            </p:nvSpPr>
            <p:spPr bwMode="gray">
              <a:xfrm>
                <a:off x="2190" y="2496"/>
                <a:ext cx="137" cy="151"/>
              </a:xfrm>
              <a:custGeom>
                <a:avLst/>
                <a:gdLst>
                  <a:gd name="T0" fmla="*/ 2848 w 94"/>
                  <a:gd name="T1" fmla="*/ 9754 h 92"/>
                  <a:gd name="T2" fmla="*/ 5926 w 94"/>
                  <a:gd name="T3" fmla="*/ 21431 h 92"/>
                  <a:gd name="T4" fmla="*/ 0 w 94"/>
                  <a:gd name="T5" fmla="*/ 0 h 92"/>
                  <a:gd name="T6" fmla="*/ 2848 w 94"/>
                  <a:gd name="T7" fmla="*/ 9754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33" name="Line 191"/>
              <p:cNvSpPr>
                <a:spLocks noChangeShapeType="1"/>
              </p:cNvSpPr>
              <p:nvPr/>
            </p:nvSpPr>
            <p:spPr bwMode="gray">
              <a:xfrm>
                <a:off x="2391" y="2904"/>
                <a:ext cx="7" cy="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34" name="Line 192"/>
              <p:cNvSpPr>
                <a:spLocks noChangeShapeType="1"/>
              </p:cNvSpPr>
              <p:nvPr/>
            </p:nvSpPr>
            <p:spPr bwMode="gray">
              <a:xfrm>
                <a:off x="2327" y="2647"/>
                <a:ext cx="64" cy="25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35" name="Line 193"/>
              <p:cNvSpPr>
                <a:spLocks noChangeShapeType="1"/>
              </p:cNvSpPr>
              <p:nvPr/>
            </p:nvSpPr>
            <p:spPr bwMode="gray">
              <a:xfrm>
                <a:off x="2190" y="2496"/>
                <a:ext cx="65" cy="6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36" name="Freeform 194"/>
              <p:cNvSpPr>
                <a:spLocks/>
              </p:cNvSpPr>
              <p:nvPr/>
            </p:nvSpPr>
            <p:spPr bwMode="gray">
              <a:xfrm>
                <a:off x="1085" y="1225"/>
                <a:ext cx="136" cy="273"/>
              </a:xfrm>
              <a:custGeom>
                <a:avLst/>
                <a:gdLst>
                  <a:gd name="T0" fmla="*/ 0 w 93"/>
                  <a:gd name="T1" fmla="*/ 36187 h 166"/>
                  <a:gd name="T2" fmla="*/ 6092 w 93"/>
                  <a:gd name="T3" fmla="*/ 0 h 166"/>
                  <a:gd name="T4" fmla="*/ 3214 w 93"/>
                  <a:gd name="T5" fmla="*/ 39506 h 166"/>
                  <a:gd name="T6" fmla="*/ 0 w 93"/>
                  <a:gd name="T7" fmla="*/ 3618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37" name="Line 195"/>
              <p:cNvSpPr>
                <a:spLocks noChangeShapeType="1"/>
              </p:cNvSpPr>
              <p:nvPr/>
            </p:nvSpPr>
            <p:spPr bwMode="gray">
              <a:xfrm>
                <a:off x="1085" y="1475"/>
                <a:ext cx="72"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38" name="Freeform 196"/>
              <p:cNvSpPr>
                <a:spLocks/>
              </p:cNvSpPr>
              <p:nvPr/>
            </p:nvSpPr>
            <p:spPr bwMode="gray">
              <a:xfrm>
                <a:off x="604" y="2504"/>
                <a:ext cx="135" cy="280"/>
              </a:xfrm>
              <a:custGeom>
                <a:avLst/>
                <a:gdLst>
                  <a:gd name="T0" fmla="*/ 0 w 93"/>
                  <a:gd name="T1" fmla="*/ 41102 h 170"/>
                  <a:gd name="T2" fmla="*/ 5622 w 93"/>
                  <a:gd name="T3" fmla="*/ 0 h 170"/>
                  <a:gd name="T4" fmla="*/ 2958 w 93"/>
                  <a:gd name="T5" fmla="*/ 28810 h 170"/>
                  <a:gd name="T6" fmla="*/ 0 w 93"/>
                  <a:gd name="T7" fmla="*/ 41102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39" name="Freeform 197"/>
              <p:cNvSpPr>
                <a:spLocks/>
              </p:cNvSpPr>
              <p:nvPr/>
            </p:nvSpPr>
            <p:spPr bwMode="gray">
              <a:xfrm>
                <a:off x="675" y="2329"/>
                <a:ext cx="136" cy="371"/>
              </a:xfrm>
              <a:custGeom>
                <a:avLst/>
                <a:gdLst>
                  <a:gd name="T0" fmla="*/ 6092 w 93"/>
                  <a:gd name="T1" fmla="*/ 0 h 225"/>
                  <a:gd name="T2" fmla="*/ 0 w 93"/>
                  <a:gd name="T3" fmla="*/ 55152 h 225"/>
                  <a:gd name="T4" fmla="*/ 2855 w 93"/>
                  <a:gd name="T5" fmla="*/ 26087 h 225"/>
                  <a:gd name="T6" fmla="*/ 6092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40" name="Line 198"/>
              <p:cNvSpPr>
                <a:spLocks noChangeShapeType="1"/>
              </p:cNvSpPr>
              <p:nvPr/>
            </p:nvSpPr>
            <p:spPr bwMode="gray">
              <a:xfrm flipV="1">
                <a:off x="604" y="2700"/>
                <a:ext cx="71" cy="8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41" name="Line 199"/>
              <p:cNvSpPr>
                <a:spLocks noChangeShapeType="1"/>
              </p:cNvSpPr>
              <p:nvPr/>
            </p:nvSpPr>
            <p:spPr bwMode="gray">
              <a:xfrm flipH="1">
                <a:off x="675" y="2329"/>
                <a:ext cx="136" cy="37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42" name="Freeform 200"/>
              <p:cNvSpPr>
                <a:spLocks/>
              </p:cNvSpPr>
              <p:nvPr/>
            </p:nvSpPr>
            <p:spPr bwMode="gray">
              <a:xfrm>
                <a:off x="2462" y="2927"/>
                <a:ext cx="138" cy="61"/>
              </a:xfrm>
              <a:custGeom>
                <a:avLst/>
                <a:gdLst>
                  <a:gd name="T0" fmla="*/ 3381 w 94"/>
                  <a:gd name="T1" fmla="*/ 0 h 37"/>
                  <a:gd name="T2" fmla="*/ 6429 w 94"/>
                  <a:gd name="T3" fmla="*/ 9101 h 37"/>
                  <a:gd name="T4" fmla="*/ 0 w 94"/>
                  <a:gd name="T5" fmla="*/ 5670 h 37"/>
                  <a:gd name="T6" fmla="*/ 3381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43" name="Freeform 201"/>
              <p:cNvSpPr>
                <a:spLocks/>
              </p:cNvSpPr>
              <p:nvPr/>
            </p:nvSpPr>
            <p:spPr bwMode="gray">
              <a:xfrm>
                <a:off x="2535" y="2927"/>
                <a:ext cx="136" cy="61"/>
              </a:xfrm>
              <a:custGeom>
                <a:avLst/>
                <a:gdLst>
                  <a:gd name="T0" fmla="*/ 6092 w 93"/>
                  <a:gd name="T1" fmla="*/ 3439 h 37"/>
                  <a:gd name="T2" fmla="*/ 0 w 93"/>
                  <a:gd name="T3" fmla="*/ 0 h 37"/>
                  <a:gd name="T4" fmla="*/ 2855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44" name="Line 202"/>
              <p:cNvSpPr>
                <a:spLocks noChangeShapeType="1"/>
              </p:cNvSpPr>
              <p:nvPr/>
            </p:nvSpPr>
            <p:spPr bwMode="gray">
              <a:xfrm flipH="1" flipV="1">
                <a:off x="2535" y="2927"/>
                <a:ext cx="136"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45" name="Line 203"/>
              <p:cNvSpPr>
                <a:spLocks noChangeShapeType="1"/>
              </p:cNvSpPr>
              <p:nvPr/>
            </p:nvSpPr>
            <p:spPr bwMode="gray">
              <a:xfrm flipV="1">
                <a:off x="2462" y="2927"/>
                <a:ext cx="73"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46" name="Line 204"/>
              <p:cNvSpPr>
                <a:spLocks noChangeShapeType="1"/>
              </p:cNvSpPr>
              <p:nvPr/>
            </p:nvSpPr>
            <p:spPr bwMode="gray">
              <a:xfrm flipH="1" flipV="1">
                <a:off x="1812" y="1967"/>
                <a:ext cx="99" cy="12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47" name="Freeform 205"/>
              <p:cNvSpPr>
                <a:spLocks/>
              </p:cNvSpPr>
              <p:nvPr/>
            </p:nvSpPr>
            <p:spPr bwMode="gray">
              <a:xfrm>
                <a:off x="876" y="1641"/>
                <a:ext cx="143" cy="507"/>
              </a:xfrm>
              <a:custGeom>
                <a:avLst/>
                <a:gdLst>
                  <a:gd name="T0" fmla="*/ 6266 w 98"/>
                  <a:gd name="T1" fmla="*/ 0 h 308"/>
                  <a:gd name="T2" fmla="*/ 0 w 98"/>
                  <a:gd name="T3" fmla="*/ 74060 h 308"/>
                  <a:gd name="T4" fmla="*/ 3139 w 98"/>
                  <a:gd name="T5" fmla="*/ 44244 h 308"/>
                  <a:gd name="T6" fmla="*/ 6266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48" name="Line 206"/>
              <p:cNvSpPr>
                <a:spLocks noChangeShapeType="1"/>
              </p:cNvSpPr>
              <p:nvPr/>
            </p:nvSpPr>
            <p:spPr bwMode="gray">
              <a:xfrm flipH="1">
                <a:off x="876" y="1687"/>
                <a:ext cx="124" cy="46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49" name="Freeform 207"/>
              <p:cNvSpPr>
                <a:spLocks/>
              </p:cNvSpPr>
              <p:nvPr/>
            </p:nvSpPr>
            <p:spPr bwMode="gray">
              <a:xfrm>
                <a:off x="811" y="1944"/>
                <a:ext cx="137" cy="385"/>
              </a:xfrm>
              <a:custGeom>
                <a:avLst/>
                <a:gdLst>
                  <a:gd name="T0" fmla="*/ 0 w 94"/>
                  <a:gd name="T1" fmla="*/ 55897 h 234"/>
                  <a:gd name="T2" fmla="*/ 5926 w 94"/>
                  <a:gd name="T3" fmla="*/ 0 h 234"/>
                  <a:gd name="T4" fmla="*/ 2848 w 94"/>
                  <a:gd name="T5" fmla="*/ 29693 h 234"/>
                  <a:gd name="T6" fmla="*/ 0 w 94"/>
                  <a:gd name="T7" fmla="*/ 5589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50" name="Line 208"/>
              <p:cNvSpPr>
                <a:spLocks noChangeShapeType="1"/>
              </p:cNvSpPr>
              <p:nvPr/>
            </p:nvSpPr>
            <p:spPr bwMode="gray">
              <a:xfrm flipV="1">
                <a:off x="811" y="2148"/>
                <a:ext cx="65" cy="18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51" name="Freeform 209"/>
              <p:cNvSpPr>
                <a:spLocks/>
              </p:cNvSpPr>
              <p:nvPr/>
            </p:nvSpPr>
            <p:spPr bwMode="gray">
              <a:xfrm>
                <a:off x="1845" y="2050"/>
                <a:ext cx="137" cy="174"/>
              </a:xfrm>
              <a:custGeom>
                <a:avLst/>
                <a:gdLst>
                  <a:gd name="T0" fmla="*/ 2848 w 94"/>
                  <a:gd name="T1" fmla="*/ 6591 h 106"/>
                  <a:gd name="T2" fmla="*/ 5926 w 94"/>
                  <a:gd name="T3" fmla="*/ 24731 h 106"/>
                  <a:gd name="T4" fmla="*/ 0 w 94"/>
                  <a:gd name="T5" fmla="*/ 0 h 106"/>
                  <a:gd name="T6" fmla="*/ 2848 w 94"/>
                  <a:gd name="T7" fmla="*/ 6591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52" name="Freeform 210"/>
              <p:cNvSpPr>
                <a:spLocks/>
              </p:cNvSpPr>
              <p:nvPr/>
            </p:nvSpPr>
            <p:spPr bwMode="gray">
              <a:xfrm>
                <a:off x="1911" y="2096"/>
                <a:ext cx="136" cy="204"/>
              </a:xfrm>
              <a:custGeom>
                <a:avLst/>
                <a:gdLst>
                  <a:gd name="T0" fmla="*/ 6092 w 93"/>
                  <a:gd name="T1" fmla="*/ 29682 h 124"/>
                  <a:gd name="T2" fmla="*/ 0 w 93"/>
                  <a:gd name="T3" fmla="*/ 0 h 124"/>
                  <a:gd name="T4" fmla="*/ 3214 w 93"/>
                  <a:gd name="T5" fmla="*/ 18622 h 124"/>
                  <a:gd name="T6" fmla="*/ 6092 w 93"/>
                  <a:gd name="T7" fmla="*/ 2968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53" name="Line 211"/>
              <p:cNvSpPr>
                <a:spLocks noChangeShapeType="1"/>
              </p:cNvSpPr>
              <p:nvPr/>
            </p:nvSpPr>
            <p:spPr bwMode="gray">
              <a:xfrm flipH="1" flipV="1">
                <a:off x="1911" y="2096"/>
                <a:ext cx="136" cy="20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54" name="Freeform 212"/>
              <p:cNvSpPr>
                <a:spLocks/>
              </p:cNvSpPr>
              <p:nvPr/>
            </p:nvSpPr>
            <p:spPr bwMode="gray">
              <a:xfrm>
                <a:off x="1982" y="2224"/>
                <a:ext cx="136" cy="204"/>
              </a:xfrm>
              <a:custGeom>
                <a:avLst/>
                <a:gdLst>
                  <a:gd name="T0" fmla="*/ 2855 w 93"/>
                  <a:gd name="T1" fmla="*/ 11062 h 124"/>
                  <a:gd name="T2" fmla="*/ 6092 w 93"/>
                  <a:gd name="T3" fmla="*/ 29682 h 124"/>
                  <a:gd name="T4" fmla="*/ 0 w 93"/>
                  <a:gd name="T5" fmla="*/ 0 h 124"/>
                  <a:gd name="T6" fmla="*/ 2855 w 93"/>
                  <a:gd name="T7" fmla="*/ 1106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55" name="Freeform 213"/>
              <p:cNvSpPr>
                <a:spLocks/>
              </p:cNvSpPr>
              <p:nvPr/>
            </p:nvSpPr>
            <p:spPr bwMode="gray">
              <a:xfrm>
                <a:off x="2047" y="2300"/>
                <a:ext cx="143" cy="196"/>
              </a:xfrm>
              <a:custGeom>
                <a:avLst/>
                <a:gdLst>
                  <a:gd name="T0" fmla="*/ 6266 w 98"/>
                  <a:gd name="T1" fmla="*/ 28810 h 119"/>
                  <a:gd name="T2" fmla="*/ 0 w 98"/>
                  <a:gd name="T3" fmla="*/ 0 h 119"/>
                  <a:gd name="T4" fmla="*/ 3139 w 98"/>
                  <a:gd name="T5" fmla="*/ 18846 h 119"/>
                  <a:gd name="T6" fmla="*/ 6266 w 98"/>
                  <a:gd name="T7" fmla="*/ 28810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56" name="Line 214"/>
              <p:cNvSpPr>
                <a:spLocks noChangeShapeType="1"/>
              </p:cNvSpPr>
              <p:nvPr/>
            </p:nvSpPr>
            <p:spPr bwMode="gray">
              <a:xfrm flipV="1">
                <a:off x="2600" y="2950"/>
                <a:ext cx="7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57" name="Line 215"/>
              <p:cNvSpPr>
                <a:spLocks noChangeShapeType="1"/>
              </p:cNvSpPr>
              <p:nvPr/>
            </p:nvSpPr>
            <p:spPr bwMode="gray">
              <a:xfrm flipH="1" flipV="1">
                <a:off x="2047" y="2300"/>
                <a:ext cx="143" cy="19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58" name="Line 216"/>
              <p:cNvSpPr>
                <a:spLocks noChangeShapeType="1"/>
              </p:cNvSpPr>
              <p:nvPr/>
            </p:nvSpPr>
            <p:spPr bwMode="gray">
              <a:xfrm>
                <a:off x="1982" y="2224"/>
                <a:ext cx="65" cy="7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59" name="Freeform 217"/>
              <p:cNvSpPr>
                <a:spLocks/>
              </p:cNvSpPr>
              <p:nvPr/>
            </p:nvSpPr>
            <p:spPr bwMode="gray">
              <a:xfrm>
                <a:off x="2118" y="2428"/>
                <a:ext cx="137" cy="173"/>
              </a:xfrm>
              <a:custGeom>
                <a:avLst/>
                <a:gdLst>
                  <a:gd name="T0" fmla="*/ 3059 w 94"/>
                  <a:gd name="T1" fmla="*/ 10069 h 105"/>
                  <a:gd name="T2" fmla="*/ 5926 w 94"/>
                  <a:gd name="T3" fmla="*/ 25512 h 105"/>
                  <a:gd name="T4" fmla="*/ 0 w 94"/>
                  <a:gd name="T5" fmla="*/ 0 h 105"/>
                  <a:gd name="T6" fmla="*/ 3059 w 94"/>
                  <a:gd name="T7" fmla="*/ 10069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60" name="Freeform 218"/>
              <p:cNvSpPr>
                <a:spLocks/>
              </p:cNvSpPr>
              <p:nvPr/>
            </p:nvSpPr>
            <p:spPr bwMode="gray">
              <a:xfrm>
                <a:off x="2190" y="2496"/>
                <a:ext cx="137" cy="151"/>
              </a:xfrm>
              <a:custGeom>
                <a:avLst/>
                <a:gdLst>
                  <a:gd name="T0" fmla="*/ 5926 w 94"/>
                  <a:gd name="T1" fmla="*/ 21431 h 92"/>
                  <a:gd name="T2" fmla="*/ 0 w 94"/>
                  <a:gd name="T3" fmla="*/ 0 h 92"/>
                  <a:gd name="T4" fmla="*/ 2848 w 94"/>
                  <a:gd name="T5" fmla="*/ 14857 h 92"/>
                  <a:gd name="T6" fmla="*/ 5926 w 94"/>
                  <a:gd name="T7" fmla="*/ 2143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61" name="Freeform 219"/>
              <p:cNvSpPr>
                <a:spLocks/>
              </p:cNvSpPr>
              <p:nvPr/>
            </p:nvSpPr>
            <p:spPr bwMode="gray">
              <a:xfrm>
                <a:off x="532" y="2693"/>
                <a:ext cx="143" cy="188"/>
              </a:xfrm>
              <a:custGeom>
                <a:avLst/>
                <a:gdLst>
                  <a:gd name="T0" fmla="*/ 3139 w 98"/>
                  <a:gd name="T1" fmla="*/ 13506 h 114"/>
                  <a:gd name="T2" fmla="*/ 6266 w 98"/>
                  <a:gd name="T3" fmla="*/ 0 h 114"/>
                  <a:gd name="T4" fmla="*/ 0 w 98"/>
                  <a:gd name="T5" fmla="*/ 27961 h 114"/>
                  <a:gd name="T6" fmla="*/ 3139 w 98"/>
                  <a:gd name="T7" fmla="*/ 13506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62" name="Freeform 220"/>
              <p:cNvSpPr>
                <a:spLocks/>
              </p:cNvSpPr>
              <p:nvPr/>
            </p:nvSpPr>
            <p:spPr bwMode="gray">
              <a:xfrm>
                <a:off x="604" y="2504"/>
                <a:ext cx="135" cy="280"/>
              </a:xfrm>
              <a:custGeom>
                <a:avLst/>
                <a:gdLst>
                  <a:gd name="T0" fmla="*/ 5622 w 93"/>
                  <a:gd name="T1" fmla="*/ 0 h 170"/>
                  <a:gd name="T2" fmla="*/ 0 w 93"/>
                  <a:gd name="T3" fmla="*/ 41102 h 170"/>
                  <a:gd name="T4" fmla="*/ 2958 w 93"/>
                  <a:gd name="T5" fmla="*/ 27705 h 170"/>
                  <a:gd name="T6" fmla="*/ 5622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63" name="Line 221"/>
              <p:cNvSpPr>
                <a:spLocks noChangeShapeType="1"/>
              </p:cNvSpPr>
              <p:nvPr/>
            </p:nvSpPr>
            <p:spPr bwMode="gray">
              <a:xfrm flipH="1" flipV="1">
                <a:off x="2190" y="2496"/>
                <a:ext cx="137" cy="15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64" name="Line 222"/>
              <p:cNvSpPr>
                <a:spLocks noChangeShapeType="1"/>
              </p:cNvSpPr>
              <p:nvPr/>
            </p:nvSpPr>
            <p:spPr bwMode="gray">
              <a:xfrm>
                <a:off x="2118" y="2428"/>
                <a:ext cx="72" cy="6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65" name="Freeform 223"/>
              <p:cNvSpPr>
                <a:spLocks/>
              </p:cNvSpPr>
              <p:nvPr/>
            </p:nvSpPr>
            <p:spPr bwMode="gray">
              <a:xfrm>
                <a:off x="1019" y="1384"/>
                <a:ext cx="138" cy="257"/>
              </a:xfrm>
              <a:custGeom>
                <a:avLst/>
                <a:gdLst>
                  <a:gd name="T0" fmla="*/ 3057 w 94"/>
                  <a:gd name="T1" fmla="*/ 13405 h 156"/>
                  <a:gd name="T2" fmla="*/ 6429 w 94"/>
                  <a:gd name="T3" fmla="*/ 0 h 156"/>
                  <a:gd name="T4" fmla="*/ 0 w 94"/>
                  <a:gd name="T5" fmla="*/ 37804 h 156"/>
                  <a:gd name="T6" fmla="*/ 3057 w 94"/>
                  <a:gd name="T7" fmla="*/ 13405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66" name="Freeform 224"/>
              <p:cNvSpPr>
                <a:spLocks/>
              </p:cNvSpPr>
              <p:nvPr/>
            </p:nvSpPr>
            <p:spPr bwMode="gray">
              <a:xfrm>
                <a:off x="1085" y="1225"/>
                <a:ext cx="136" cy="250"/>
              </a:xfrm>
              <a:custGeom>
                <a:avLst/>
                <a:gdLst>
                  <a:gd name="T0" fmla="*/ 6092 w 93"/>
                  <a:gd name="T1" fmla="*/ 0 h 152"/>
                  <a:gd name="T2" fmla="*/ 0 w 93"/>
                  <a:gd name="T3" fmla="*/ 36204 h 152"/>
                  <a:gd name="T4" fmla="*/ 3214 w 93"/>
                  <a:gd name="T5" fmla="*/ 23186 h 152"/>
                  <a:gd name="T6" fmla="*/ 6092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67" name="Line 225"/>
              <p:cNvSpPr>
                <a:spLocks noChangeShapeType="1"/>
              </p:cNvSpPr>
              <p:nvPr/>
            </p:nvSpPr>
            <p:spPr bwMode="gray">
              <a:xfrm flipV="1">
                <a:off x="532" y="2784"/>
                <a:ext cx="72" cy="9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68" name="Line 226"/>
              <p:cNvSpPr>
                <a:spLocks noChangeShapeType="1"/>
              </p:cNvSpPr>
              <p:nvPr/>
            </p:nvSpPr>
            <p:spPr bwMode="gray">
              <a:xfrm flipH="1">
                <a:off x="604" y="2504"/>
                <a:ext cx="135" cy="28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69" name="Line 227"/>
              <p:cNvSpPr>
                <a:spLocks noChangeShapeType="1"/>
              </p:cNvSpPr>
              <p:nvPr/>
            </p:nvSpPr>
            <p:spPr bwMode="gray">
              <a:xfrm flipV="1">
                <a:off x="1019" y="1475"/>
                <a:ext cx="66" cy="16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70" name="Line 228"/>
              <p:cNvSpPr>
                <a:spLocks noChangeShapeType="1"/>
              </p:cNvSpPr>
              <p:nvPr/>
            </p:nvSpPr>
            <p:spPr bwMode="gray">
              <a:xfrm flipH="1">
                <a:off x="1085" y="1225"/>
                <a:ext cx="136" cy="2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71" name="Freeform 229"/>
              <p:cNvSpPr>
                <a:spLocks/>
              </p:cNvSpPr>
              <p:nvPr/>
            </p:nvSpPr>
            <p:spPr bwMode="gray">
              <a:xfrm>
                <a:off x="739" y="2247"/>
                <a:ext cx="137" cy="257"/>
              </a:xfrm>
              <a:custGeom>
                <a:avLst/>
                <a:gdLst>
                  <a:gd name="T0" fmla="*/ 0 w 94"/>
                  <a:gd name="T1" fmla="*/ 37804 h 156"/>
                  <a:gd name="T2" fmla="*/ 5926 w 94"/>
                  <a:gd name="T3" fmla="*/ 0 h 156"/>
                  <a:gd name="T4" fmla="*/ 3059 w 94"/>
                  <a:gd name="T5" fmla="*/ 12051 h 156"/>
                  <a:gd name="T6" fmla="*/ 0 w 94"/>
                  <a:gd name="T7" fmla="*/ 37804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72" name="Freeform 230"/>
              <p:cNvSpPr>
                <a:spLocks/>
              </p:cNvSpPr>
              <p:nvPr/>
            </p:nvSpPr>
            <p:spPr bwMode="gray">
              <a:xfrm>
                <a:off x="811" y="1944"/>
                <a:ext cx="137" cy="385"/>
              </a:xfrm>
              <a:custGeom>
                <a:avLst/>
                <a:gdLst>
                  <a:gd name="T0" fmla="*/ 5926 w 94"/>
                  <a:gd name="T1" fmla="*/ 0 h 234"/>
                  <a:gd name="T2" fmla="*/ 0 w 94"/>
                  <a:gd name="T3" fmla="*/ 55897 h 234"/>
                  <a:gd name="T4" fmla="*/ 2848 w 94"/>
                  <a:gd name="T5" fmla="*/ 44106 h 234"/>
                  <a:gd name="T6" fmla="*/ 5926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73" name="Line 231"/>
              <p:cNvSpPr>
                <a:spLocks noChangeShapeType="1"/>
              </p:cNvSpPr>
              <p:nvPr/>
            </p:nvSpPr>
            <p:spPr bwMode="gray">
              <a:xfrm flipH="1">
                <a:off x="1000" y="1641"/>
                <a:ext cx="19" cy="4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74" name="Freeform 232"/>
              <p:cNvSpPr>
                <a:spLocks/>
              </p:cNvSpPr>
              <p:nvPr/>
            </p:nvSpPr>
            <p:spPr bwMode="gray">
              <a:xfrm>
                <a:off x="2255" y="2601"/>
                <a:ext cx="136" cy="92"/>
              </a:xfrm>
              <a:custGeom>
                <a:avLst/>
                <a:gdLst>
                  <a:gd name="T0" fmla="*/ 3214 w 93"/>
                  <a:gd name="T1" fmla="*/ 6629 h 56"/>
                  <a:gd name="T2" fmla="*/ 6092 w 93"/>
                  <a:gd name="T3" fmla="*/ 13154 h 56"/>
                  <a:gd name="T4" fmla="*/ 0 w 93"/>
                  <a:gd name="T5" fmla="*/ 0 h 56"/>
                  <a:gd name="T6" fmla="*/ 3214 w 93"/>
                  <a:gd name="T7" fmla="*/ 6629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75" name="Freeform 233"/>
              <p:cNvSpPr>
                <a:spLocks/>
              </p:cNvSpPr>
              <p:nvPr/>
            </p:nvSpPr>
            <p:spPr bwMode="gray">
              <a:xfrm>
                <a:off x="2327" y="2647"/>
                <a:ext cx="135" cy="318"/>
              </a:xfrm>
              <a:custGeom>
                <a:avLst/>
                <a:gdLst>
                  <a:gd name="T0" fmla="*/ 5622 w 93"/>
                  <a:gd name="T1" fmla="*/ 46875 h 193"/>
                  <a:gd name="T2" fmla="*/ 0 w 93"/>
                  <a:gd name="T3" fmla="*/ 0 h 193"/>
                  <a:gd name="T4" fmla="*/ 2668 w 93"/>
                  <a:gd name="T5" fmla="*/ 6790 h 193"/>
                  <a:gd name="T6" fmla="*/ 5622 w 93"/>
                  <a:gd name="T7" fmla="*/ 46875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76" name="Freeform 234"/>
              <p:cNvSpPr>
                <a:spLocks/>
              </p:cNvSpPr>
              <p:nvPr/>
            </p:nvSpPr>
            <p:spPr bwMode="gray">
              <a:xfrm>
                <a:off x="2462" y="2965"/>
                <a:ext cx="138" cy="61"/>
              </a:xfrm>
              <a:custGeom>
                <a:avLst/>
                <a:gdLst>
                  <a:gd name="T0" fmla="*/ 6429 w 94"/>
                  <a:gd name="T1" fmla="*/ 3439 h 37"/>
                  <a:gd name="T2" fmla="*/ 0 w 94"/>
                  <a:gd name="T3" fmla="*/ 0 h 37"/>
                  <a:gd name="T4" fmla="*/ 3381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77" name="Line 235"/>
              <p:cNvSpPr>
                <a:spLocks noChangeShapeType="1"/>
              </p:cNvSpPr>
              <p:nvPr/>
            </p:nvSpPr>
            <p:spPr bwMode="gray">
              <a:xfrm>
                <a:off x="2462" y="2965"/>
                <a:ext cx="138"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78" name="Freeform 236"/>
              <p:cNvSpPr>
                <a:spLocks/>
              </p:cNvSpPr>
              <p:nvPr/>
            </p:nvSpPr>
            <p:spPr bwMode="gray">
              <a:xfrm>
                <a:off x="2391" y="2693"/>
                <a:ext cx="144" cy="333"/>
              </a:xfrm>
              <a:custGeom>
                <a:avLst/>
                <a:gdLst>
                  <a:gd name="T0" fmla="*/ 3004 w 99"/>
                  <a:gd name="T1" fmla="*/ 40301 h 202"/>
                  <a:gd name="T2" fmla="*/ 6087 w 99"/>
                  <a:gd name="T3" fmla="*/ 49371 h 202"/>
                  <a:gd name="T4" fmla="*/ 0 w 99"/>
                  <a:gd name="T5" fmla="*/ 0 h 202"/>
                  <a:gd name="T6" fmla="*/ 3004 w 99"/>
                  <a:gd name="T7" fmla="*/ 40301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79" name="Line 237"/>
              <p:cNvSpPr>
                <a:spLocks noChangeShapeType="1"/>
              </p:cNvSpPr>
              <p:nvPr/>
            </p:nvSpPr>
            <p:spPr bwMode="gray">
              <a:xfrm>
                <a:off x="2462" y="2965"/>
                <a:ext cx="2"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80" name="Line 238"/>
              <p:cNvSpPr>
                <a:spLocks noChangeShapeType="1"/>
              </p:cNvSpPr>
              <p:nvPr/>
            </p:nvSpPr>
            <p:spPr bwMode="gray">
              <a:xfrm flipV="1">
                <a:off x="739" y="2329"/>
                <a:ext cx="72" cy="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81" name="Line 239"/>
              <p:cNvSpPr>
                <a:spLocks noChangeShapeType="1"/>
              </p:cNvSpPr>
              <p:nvPr/>
            </p:nvSpPr>
            <p:spPr bwMode="gray">
              <a:xfrm flipH="1">
                <a:off x="811" y="1944"/>
                <a:ext cx="137" cy="38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82" name="Line 240"/>
              <p:cNvSpPr>
                <a:spLocks noChangeShapeType="1"/>
              </p:cNvSpPr>
              <p:nvPr/>
            </p:nvSpPr>
            <p:spPr bwMode="gray">
              <a:xfrm flipH="1" flipV="1">
                <a:off x="2327" y="2647"/>
                <a:ext cx="135" cy="31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83" name="Line 241"/>
              <p:cNvSpPr>
                <a:spLocks noChangeShapeType="1"/>
              </p:cNvSpPr>
              <p:nvPr/>
            </p:nvSpPr>
            <p:spPr bwMode="gray">
              <a:xfrm>
                <a:off x="2261" y="2601"/>
                <a:ext cx="66" cy="4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84" name="Line 242"/>
              <p:cNvSpPr>
                <a:spLocks noChangeShapeType="1"/>
              </p:cNvSpPr>
              <p:nvPr/>
            </p:nvSpPr>
            <p:spPr bwMode="gray">
              <a:xfrm>
                <a:off x="2462" y="2965"/>
                <a:ext cx="2"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85" name="Line 243"/>
              <p:cNvSpPr>
                <a:spLocks noChangeShapeType="1"/>
              </p:cNvSpPr>
              <p:nvPr/>
            </p:nvSpPr>
            <p:spPr bwMode="gray">
              <a:xfrm>
                <a:off x="2398" y="2700"/>
                <a:ext cx="64" cy="26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86" name="Freeform 244"/>
              <p:cNvSpPr>
                <a:spLocks/>
              </p:cNvSpPr>
              <p:nvPr/>
            </p:nvSpPr>
            <p:spPr bwMode="gray">
              <a:xfrm>
                <a:off x="1774" y="2020"/>
                <a:ext cx="137" cy="158"/>
              </a:xfrm>
              <a:custGeom>
                <a:avLst/>
                <a:gdLst>
                  <a:gd name="T0" fmla="*/ 3059 w 94"/>
                  <a:gd name="T1" fmla="*/ 4350 h 96"/>
                  <a:gd name="T2" fmla="*/ 5926 w 94"/>
                  <a:gd name="T3" fmla="*/ 23040 h 96"/>
                  <a:gd name="T4" fmla="*/ 0 w 94"/>
                  <a:gd name="T5" fmla="*/ 0 h 96"/>
                  <a:gd name="T6" fmla="*/ 3059 w 94"/>
                  <a:gd name="T7" fmla="*/ 4350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87" name="Freeform 245"/>
              <p:cNvSpPr>
                <a:spLocks/>
              </p:cNvSpPr>
              <p:nvPr/>
            </p:nvSpPr>
            <p:spPr bwMode="gray">
              <a:xfrm>
                <a:off x="1845" y="2050"/>
                <a:ext cx="137" cy="174"/>
              </a:xfrm>
              <a:custGeom>
                <a:avLst/>
                <a:gdLst>
                  <a:gd name="T0" fmla="*/ 5926 w 94"/>
                  <a:gd name="T1" fmla="*/ 24731 h 106"/>
                  <a:gd name="T2" fmla="*/ 0 w 94"/>
                  <a:gd name="T3" fmla="*/ 0 h 106"/>
                  <a:gd name="T4" fmla="*/ 2848 w 94"/>
                  <a:gd name="T5" fmla="*/ 18175 h 106"/>
                  <a:gd name="T6" fmla="*/ 5926 w 94"/>
                  <a:gd name="T7" fmla="*/ 24731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88" name="Freeform 246"/>
              <p:cNvSpPr>
                <a:spLocks/>
              </p:cNvSpPr>
              <p:nvPr/>
            </p:nvSpPr>
            <p:spPr bwMode="gray">
              <a:xfrm>
                <a:off x="2535" y="2988"/>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89" name="Line 247"/>
              <p:cNvSpPr>
                <a:spLocks noChangeShapeType="1"/>
              </p:cNvSpPr>
              <p:nvPr/>
            </p:nvSpPr>
            <p:spPr bwMode="gray">
              <a:xfrm flipH="1" flipV="1">
                <a:off x="1845" y="2050"/>
                <a:ext cx="137" cy="17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90" name="Line 248"/>
              <p:cNvSpPr>
                <a:spLocks noChangeShapeType="1"/>
              </p:cNvSpPr>
              <p:nvPr/>
            </p:nvSpPr>
            <p:spPr bwMode="gray">
              <a:xfrm flipV="1">
                <a:off x="2535" y="2988"/>
                <a:ext cx="65"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91" name="Freeform 249"/>
              <p:cNvSpPr>
                <a:spLocks/>
              </p:cNvSpPr>
              <p:nvPr/>
            </p:nvSpPr>
            <p:spPr bwMode="gray">
              <a:xfrm>
                <a:off x="948" y="1641"/>
                <a:ext cx="137" cy="303"/>
              </a:xfrm>
              <a:custGeom>
                <a:avLst/>
                <a:gdLst>
                  <a:gd name="T0" fmla="*/ 0 w 94"/>
                  <a:gd name="T1" fmla="*/ 44467 h 184"/>
                  <a:gd name="T2" fmla="*/ 5926 w 94"/>
                  <a:gd name="T3" fmla="*/ 12281 h 184"/>
                  <a:gd name="T4" fmla="*/ 3059 w 94"/>
                  <a:gd name="T5" fmla="*/ 0 h 184"/>
                  <a:gd name="T6" fmla="*/ 0 w 94"/>
                  <a:gd name="T7" fmla="*/ 4446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92" name="Freeform 250"/>
              <p:cNvSpPr>
                <a:spLocks/>
              </p:cNvSpPr>
              <p:nvPr/>
            </p:nvSpPr>
            <p:spPr bwMode="gray">
              <a:xfrm>
                <a:off x="1019" y="1384"/>
                <a:ext cx="138" cy="341"/>
              </a:xfrm>
              <a:custGeom>
                <a:avLst/>
                <a:gdLst>
                  <a:gd name="T0" fmla="*/ 3057 w 94"/>
                  <a:gd name="T1" fmla="*/ 50204 h 207"/>
                  <a:gd name="T2" fmla="*/ 0 w 94"/>
                  <a:gd name="T3" fmla="*/ 37788 h 207"/>
                  <a:gd name="T4" fmla="*/ 6429 w 94"/>
                  <a:gd name="T5" fmla="*/ 0 h 207"/>
                  <a:gd name="T6" fmla="*/ 3057 w 94"/>
                  <a:gd name="T7" fmla="*/ 50204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93" name="Line 251"/>
              <p:cNvSpPr>
                <a:spLocks noChangeShapeType="1"/>
              </p:cNvSpPr>
              <p:nvPr/>
            </p:nvSpPr>
            <p:spPr bwMode="gray">
              <a:xfrm flipV="1">
                <a:off x="980" y="1477"/>
                <a:ext cx="127" cy="403"/>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94" name="Line 252"/>
              <p:cNvSpPr>
                <a:spLocks noChangeShapeType="1"/>
              </p:cNvSpPr>
              <p:nvPr/>
            </p:nvSpPr>
            <p:spPr bwMode="gray">
              <a:xfrm flipH="1">
                <a:off x="1019" y="1384"/>
                <a:ext cx="138" cy="25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695" name="Freeform 253"/>
              <p:cNvSpPr>
                <a:spLocks/>
              </p:cNvSpPr>
              <p:nvPr/>
            </p:nvSpPr>
            <p:spPr bwMode="gray">
              <a:xfrm>
                <a:off x="466" y="2881"/>
                <a:ext cx="138" cy="168"/>
              </a:xfrm>
              <a:custGeom>
                <a:avLst/>
                <a:gdLst>
                  <a:gd name="T0" fmla="*/ 3057 w 94"/>
                  <a:gd name="T1" fmla="*/ 0 h 102"/>
                  <a:gd name="T2" fmla="*/ 6429 w 94"/>
                  <a:gd name="T3" fmla="*/ 24693 h 102"/>
                  <a:gd name="T4" fmla="*/ 0 w 94"/>
                  <a:gd name="T5" fmla="*/ 21339 h 102"/>
                  <a:gd name="T6" fmla="*/ 305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96" name="Freeform 254"/>
              <p:cNvSpPr>
                <a:spLocks/>
              </p:cNvSpPr>
              <p:nvPr/>
            </p:nvSpPr>
            <p:spPr bwMode="gray">
              <a:xfrm>
                <a:off x="532" y="2693"/>
                <a:ext cx="143" cy="356"/>
              </a:xfrm>
              <a:custGeom>
                <a:avLst/>
                <a:gdLst>
                  <a:gd name="T0" fmla="*/ 6266 w 98"/>
                  <a:gd name="T1" fmla="*/ 0 h 216"/>
                  <a:gd name="T2" fmla="*/ 0 w 98"/>
                  <a:gd name="T3" fmla="*/ 27824 h 216"/>
                  <a:gd name="T4" fmla="*/ 3139 w 98"/>
                  <a:gd name="T5" fmla="*/ 52655 h 216"/>
                  <a:gd name="T6" fmla="*/ 6266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97" name="Freeform 255"/>
              <p:cNvSpPr>
                <a:spLocks/>
              </p:cNvSpPr>
              <p:nvPr/>
            </p:nvSpPr>
            <p:spPr bwMode="gray">
              <a:xfrm>
                <a:off x="1911" y="2178"/>
                <a:ext cx="136" cy="175"/>
              </a:xfrm>
              <a:custGeom>
                <a:avLst/>
                <a:gdLst>
                  <a:gd name="T0" fmla="*/ 3214 w 93"/>
                  <a:gd name="T1" fmla="*/ 6879 h 106"/>
                  <a:gd name="T2" fmla="*/ 6092 w 93"/>
                  <a:gd name="T3" fmla="*/ 26304 h 106"/>
                  <a:gd name="T4" fmla="*/ 0 w 93"/>
                  <a:gd name="T5" fmla="*/ 0 h 106"/>
                  <a:gd name="T6" fmla="*/ 3214 w 93"/>
                  <a:gd name="T7" fmla="*/ 6879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98" name="Freeform 256"/>
              <p:cNvSpPr>
                <a:spLocks/>
              </p:cNvSpPr>
              <p:nvPr/>
            </p:nvSpPr>
            <p:spPr bwMode="gray">
              <a:xfrm>
                <a:off x="1982" y="2224"/>
                <a:ext cx="136" cy="204"/>
              </a:xfrm>
              <a:custGeom>
                <a:avLst/>
                <a:gdLst>
                  <a:gd name="T0" fmla="*/ 6092 w 93"/>
                  <a:gd name="T1" fmla="*/ 29682 h 124"/>
                  <a:gd name="T2" fmla="*/ 0 w 93"/>
                  <a:gd name="T3" fmla="*/ 0 h 124"/>
                  <a:gd name="T4" fmla="*/ 2855 w 93"/>
                  <a:gd name="T5" fmla="*/ 18622 h 124"/>
                  <a:gd name="T6" fmla="*/ 6092 w 93"/>
                  <a:gd name="T7" fmla="*/ 2968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699" name="Freeform 257"/>
              <p:cNvSpPr>
                <a:spLocks/>
              </p:cNvSpPr>
              <p:nvPr/>
            </p:nvSpPr>
            <p:spPr bwMode="gray">
              <a:xfrm>
                <a:off x="1157" y="1225"/>
                <a:ext cx="135" cy="280"/>
              </a:xfrm>
              <a:custGeom>
                <a:avLst/>
                <a:gdLst>
                  <a:gd name="T0" fmla="*/ 0 w 93"/>
                  <a:gd name="T1" fmla="*/ 23541 h 170"/>
                  <a:gd name="T2" fmla="*/ 5622 w 93"/>
                  <a:gd name="T3" fmla="*/ 41102 h 170"/>
                  <a:gd name="T4" fmla="*/ 2668 w 93"/>
                  <a:gd name="T5" fmla="*/ 0 h 170"/>
                  <a:gd name="T6" fmla="*/ 0 w 93"/>
                  <a:gd name="T7" fmla="*/ 23541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00" name="Line 258"/>
              <p:cNvSpPr>
                <a:spLocks noChangeShapeType="1"/>
              </p:cNvSpPr>
              <p:nvPr/>
            </p:nvSpPr>
            <p:spPr bwMode="gray">
              <a:xfrm flipV="1">
                <a:off x="466" y="2881"/>
                <a:ext cx="66" cy="14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01" name="Line 259"/>
              <p:cNvSpPr>
                <a:spLocks noChangeShapeType="1"/>
              </p:cNvSpPr>
              <p:nvPr/>
            </p:nvSpPr>
            <p:spPr bwMode="gray">
              <a:xfrm flipH="1">
                <a:off x="532" y="2693"/>
                <a:ext cx="143" cy="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02" name="Freeform 260"/>
              <p:cNvSpPr>
                <a:spLocks/>
              </p:cNvSpPr>
              <p:nvPr/>
            </p:nvSpPr>
            <p:spPr bwMode="gray">
              <a:xfrm>
                <a:off x="675" y="2504"/>
                <a:ext cx="136" cy="189"/>
              </a:xfrm>
              <a:custGeom>
                <a:avLst/>
                <a:gdLst>
                  <a:gd name="T0" fmla="*/ 2855 w 93"/>
                  <a:gd name="T1" fmla="*/ 0 h 115"/>
                  <a:gd name="T2" fmla="*/ 6092 w 93"/>
                  <a:gd name="T3" fmla="*/ 0 h 115"/>
                  <a:gd name="T4" fmla="*/ 0 w 93"/>
                  <a:gd name="T5" fmla="*/ 27221 h 115"/>
                  <a:gd name="T6" fmla="*/ 2855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03" name="Freeform 261"/>
              <p:cNvSpPr>
                <a:spLocks/>
              </p:cNvSpPr>
              <p:nvPr/>
            </p:nvSpPr>
            <p:spPr bwMode="gray">
              <a:xfrm>
                <a:off x="739" y="2247"/>
                <a:ext cx="137" cy="257"/>
              </a:xfrm>
              <a:custGeom>
                <a:avLst/>
                <a:gdLst>
                  <a:gd name="T0" fmla="*/ 5926 w 94"/>
                  <a:gd name="T1" fmla="*/ 0 h 156"/>
                  <a:gd name="T2" fmla="*/ 0 w 94"/>
                  <a:gd name="T3" fmla="*/ 37804 h 156"/>
                  <a:gd name="T4" fmla="*/ 3059 w 94"/>
                  <a:gd name="T5" fmla="*/ 37804 h 156"/>
                  <a:gd name="T6" fmla="*/ 5926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04" name="Line 262"/>
              <p:cNvSpPr>
                <a:spLocks noChangeShapeType="1"/>
              </p:cNvSpPr>
              <p:nvPr/>
            </p:nvSpPr>
            <p:spPr bwMode="gray">
              <a:xfrm flipH="1" flipV="1">
                <a:off x="1982" y="2224"/>
                <a:ext cx="136" cy="20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05" name="Line 263"/>
              <p:cNvSpPr>
                <a:spLocks noChangeShapeType="1"/>
              </p:cNvSpPr>
              <p:nvPr/>
            </p:nvSpPr>
            <p:spPr bwMode="gray">
              <a:xfrm>
                <a:off x="1911" y="2178"/>
                <a:ext cx="71" cy="4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06" name="Line 264"/>
              <p:cNvSpPr>
                <a:spLocks noChangeShapeType="1"/>
              </p:cNvSpPr>
              <p:nvPr/>
            </p:nvSpPr>
            <p:spPr bwMode="gray">
              <a:xfrm flipH="1" flipV="1">
                <a:off x="1221" y="1225"/>
                <a:ext cx="19" cy="22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07" name="Line 265"/>
              <p:cNvSpPr>
                <a:spLocks noChangeShapeType="1"/>
              </p:cNvSpPr>
              <p:nvPr/>
            </p:nvSpPr>
            <p:spPr bwMode="gray">
              <a:xfrm flipV="1">
                <a:off x="675" y="2504"/>
                <a:ext cx="64" cy="18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08" name="Line 266"/>
              <p:cNvSpPr>
                <a:spLocks noChangeShapeType="1"/>
              </p:cNvSpPr>
              <p:nvPr/>
            </p:nvSpPr>
            <p:spPr bwMode="gray">
              <a:xfrm flipH="1">
                <a:off x="739" y="2247"/>
                <a:ext cx="137" cy="25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09" name="Freeform 267"/>
              <p:cNvSpPr>
                <a:spLocks/>
              </p:cNvSpPr>
              <p:nvPr/>
            </p:nvSpPr>
            <p:spPr bwMode="gray">
              <a:xfrm>
                <a:off x="2047" y="2353"/>
                <a:ext cx="143" cy="204"/>
              </a:xfrm>
              <a:custGeom>
                <a:avLst/>
                <a:gdLst>
                  <a:gd name="T0" fmla="*/ 3139 w 98"/>
                  <a:gd name="T1" fmla="*/ 11062 h 124"/>
                  <a:gd name="T2" fmla="*/ 6266 w 98"/>
                  <a:gd name="T3" fmla="*/ 29682 h 124"/>
                  <a:gd name="T4" fmla="*/ 0 w 98"/>
                  <a:gd name="T5" fmla="*/ 0 h 124"/>
                  <a:gd name="T6" fmla="*/ 3139 w 98"/>
                  <a:gd name="T7" fmla="*/ 11062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10" name="Freeform 268"/>
              <p:cNvSpPr>
                <a:spLocks/>
              </p:cNvSpPr>
              <p:nvPr/>
            </p:nvSpPr>
            <p:spPr bwMode="gray">
              <a:xfrm>
                <a:off x="2118" y="2428"/>
                <a:ext cx="137" cy="173"/>
              </a:xfrm>
              <a:custGeom>
                <a:avLst/>
                <a:gdLst>
                  <a:gd name="T0" fmla="*/ 5926 w 94"/>
                  <a:gd name="T1" fmla="*/ 25512 h 105"/>
                  <a:gd name="T2" fmla="*/ 0 w 94"/>
                  <a:gd name="T3" fmla="*/ 0 h 105"/>
                  <a:gd name="T4" fmla="*/ 3059 w 94"/>
                  <a:gd name="T5" fmla="*/ 19048 h 105"/>
                  <a:gd name="T6" fmla="*/ 5926 w 94"/>
                  <a:gd name="T7" fmla="*/ 25512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11" name="Line 269"/>
              <p:cNvSpPr>
                <a:spLocks noChangeShapeType="1"/>
              </p:cNvSpPr>
              <p:nvPr/>
            </p:nvSpPr>
            <p:spPr bwMode="gray">
              <a:xfrm flipH="1" flipV="1">
                <a:off x="2118" y="2428"/>
                <a:ext cx="137" cy="17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12" name="Line 270"/>
              <p:cNvSpPr>
                <a:spLocks noChangeShapeType="1"/>
              </p:cNvSpPr>
              <p:nvPr/>
            </p:nvSpPr>
            <p:spPr bwMode="gray">
              <a:xfrm>
                <a:off x="2047" y="2353"/>
                <a:ext cx="71" cy="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13" name="Freeform 271"/>
              <p:cNvSpPr>
                <a:spLocks/>
              </p:cNvSpPr>
              <p:nvPr/>
            </p:nvSpPr>
            <p:spPr bwMode="gray">
              <a:xfrm>
                <a:off x="2190" y="2557"/>
                <a:ext cx="137" cy="151"/>
              </a:xfrm>
              <a:custGeom>
                <a:avLst/>
                <a:gdLst>
                  <a:gd name="T0" fmla="*/ 2848 w 94"/>
                  <a:gd name="T1" fmla="*/ 6221 h 92"/>
                  <a:gd name="T2" fmla="*/ 5926 w 94"/>
                  <a:gd name="T3" fmla="*/ 21431 h 92"/>
                  <a:gd name="T4" fmla="*/ 0 w 94"/>
                  <a:gd name="T5" fmla="*/ 0 h 92"/>
                  <a:gd name="T6" fmla="*/ 2848 w 94"/>
                  <a:gd name="T7" fmla="*/ 622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14" name="Freeform 272"/>
              <p:cNvSpPr>
                <a:spLocks/>
              </p:cNvSpPr>
              <p:nvPr/>
            </p:nvSpPr>
            <p:spPr bwMode="gray">
              <a:xfrm>
                <a:off x="2255" y="2601"/>
                <a:ext cx="136" cy="107"/>
              </a:xfrm>
              <a:custGeom>
                <a:avLst/>
                <a:gdLst>
                  <a:gd name="T0" fmla="*/ 6092 w 93"/>
                  <a:gd name="T1" fmla="*/ 13433 h 65"/>
                  <a:gd name="T2" fmla="*/ 0 w 93"/>
                  <a:gd name="T3" fmla="*/ 0 h 65"/>
                  <a:gd name="T4" fmla="*/ 3214 w 93"/>
                  <a:gd name="T5" fmla="*/ 15617 h 65"/>
                  <a:gd name="T6" fmla="*/ 6092 w 93"/>
                  <a:gd name="T7" fmla="*/ 13433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15" name="Line 273"/>
              <p:cNvSpPr>
                <a:spLocks noChangeShapeType="1"/>
              </p:cNvSpPr>
              <p:nvPr/>
            </p:nvSpPr>
            <p:spPr bwMode="gray">
              <a:xfrm>
                <a:off x="2255" y="2601"/>
                <a:ext cx="6"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16" name="Freeform 274"/>
              <p:cNvSpPr>
                <a:spLocks/>
              </p:cNvSpPr>
              <p:nvPr/>
            </p:nvSpPr>
            <p:spPr bwMode="gray">
              <a:xfrm>
                <a:off x="876" y="1944"/>
                <a:ext cx="143" cy="303"/>
              </a:xfrm>
              <a:custGeom>
                <a:avLst/>
                <a:gdLst>
                  <a:gd name="T0" fmla="*/ 0 w 98"/>
                  <a:gd name="T1" fmla="*/ 44467 h 184"/>
                  <a:gd name="T2" fmla="*/ 6266 w 98"/>
                  <a:gd name="T3" fmla="*/ 20126 h 184"/>
                  <a:gd name="T4" fmla="*/ 3139 w 98"/>
                  <a:gd name="T5" fmla="*/ 0 h 184"/>
                  <a:gd name="T6" fmla="*/ 0 w 98"/>
                  <a:gd name="T7" fmla="*/ 4446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17" name="Freeform 275"/>
              <p:cNvSpPr>
                <a:spLocks/>
              </p:cNvSpPr>
              <p:nvPr/>
            </p:nvSpPr>
            <p:spPr bwMode="gray">
              <a:xfrm>
                <a:off x="948" y="1725"/>
                <a:ext cx="137" cy="356"/>
              </a:xfrm>
              <a:custGeom>
                <a:avLst/>
                <a:gdLst>
                  <a:gd name="T0" fmla="*/ 5926 w 94"/>
                  <a:gd name="T1" fmla="*/ 0 h 216"/>
                  <a:gd name="T2" fmla="*/ 0 w 94"/>
                  <a:gd name="T3" fmla="*/ 32409 h 216"/>
                  <a:gd name="T4" fmla="*/ 3059 w 94"/>
                  <a:gd name="T5" fmla="*/ 52655 h 216"/>
                  <a:gd name="T6" fmla="*/ 5926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18" name="Line 276"/>
              <p:cNvSpPr>
                <a:spLocks noChangeShapeType="1"/>
              </p:cNvSpPr>
              <p:nvPr/>
            </p:nvSpPr>
            <p:spPr bwMode="gray">
              <a:xfrm flipH="1" flipV="1">
                <a:off x="2255" y="2601"/>
                <a:ext cx="136" cy="9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19" name="Line 277"/>
              <p:cNvSpPr>
                <a:spLocks noChangeShapeType="1"/>
              </p:cNvSpPr>
              <p:nvPr/>
            </p:nvSpPr>
            <p:spPr bwMode="gray">
              <a:xfrm>
                <a:off x="2190" y="2557"/>
                <a:ext cx="65" cy="4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20" name="Line 278"/>
              <p:cNvSpPr>
                <a:spLocks noChangeShapeType="1"/>
              </p:cNvSpPr>
              <p:nvPr/>
            </p:nvSpPr>
            <p:spPr bwMode="gray">
              <a:xfrm flipV="1">
                <a:off x="876" y="1872"/>
                <a:ext cx="112" cy="37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21" name="Line 279"/>
              <p:cNvSpPr>
                <a:spLocks noChangeShapeType="1"/>
              </p:cNvSpPr>
              <p:nvPr/>
            </p:nvSpPr>
            <p:spPr bwMode="gray">
              <a:xfrm flipH="1">
                <a:off x="948" y="1725"/>
                <a:ext cx="137" cy="21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22" name="Freeform 280"/>
              <p:cNvSpPr>
                <a:spLocks/>
              </p:cNvSpPr>
              <p:nvPr/>
            </p:nvSpPr>
            <p:spPr bwMode="gray">
              <a:xfrm>
                <a:off x="2391" y="2693"/>
                <a:ext cx="144" cy="371"/>
              </a:xfrm>
              <a:custGeom>
                <a:avLst/>
                <a:gdLst>
                  <a:gd name="T0" fmla="*/ 6087 w 99"/>
                  <a:gd name="T1" fmla="*/ 49439 h 225"/>
                  <a:gd name="T2" fmla="*/ 0 w 99"/>
                  <a:gd name="T3" fmla="*/ 0 h 225"/>
                  <a:gd name="T4" fmla="*/ 3004 w 99"/>
                  <a:gd name="T5" fmla="*/ 55152 h 225"/>
                  <a:gd name="T6" fmla="*/ 6087 w 99"/>
                  <a:gd name="T7" fmla="*/ 49439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23" name="Line 281"/>
              <p:cNvSpPr>
                <a:spLocks noChangeShapeType="1"/>
              </p:cNvSpPr>
              <p:nvPr/>
            </p:nvSpPr>
            <p:spPr bwMode="gray">
              <a:xfrm>
                <a:off x="2391" y="2693"/>
                <a:ext cx="7" cy="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24" name="Freeform 282"/>
              <p:cNvSpPr>
                <a:spLocks/>
              </p:cNvSpPr>
              <p:nvPr/>
            </p:nvSpPr>
            <p:spPr bwMode="gray">
              <a:xfrm>
                <a:off x="2462" y="3026"/>
                <a:ext cx="138" cy="59"/>
              </a:xfrm>
              <a:custGeom>
                <a:avLst/>
                <a:gdLst>
                  <a:gd name="T0" fmla="*/ 3381 w 94"/>
                  <a:gd name="T1" fmla="*/ 0 h 36"/>
                  <a:gd name="T2" fmla="*/ 6429 w 94"/>
                  <a:gd name="T3" fmla="*/ 8289 h 36"/>
                  <a:gd name="T4" fmla="*/ 0 w 94"/>
                  <a:gd name="T5" fmla="*/ 5307 h 36"/>
                  <a:gd name="T6" fmla="*/ 3381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25" name="Freeform 283"/>
              <p:cNvSpPr>
                <a:spLocks/>
              </p:cNvSpPr>
              <p:nvPr/>
            </p:nvSpPr>
            <p:spPr bwMode="gray">
              <a:xfrm>
                <a:off x="2535" y="3026"/>
                <a:ext cx="136" cy="59"/>
              </a:xfrm>
              <a:custGeom>
                <a:avLst/>
                <a:gdLst>
                  <a:gd name="T0" fmla="*/ 6092 w 93"/>
                  <a:gd name="T1" fmla="*/ 3238 h 36"/>
                  <a:gd name="T2" fmla="*/ 0 w 93"/>
                  <a:gd name="T3" fmla="*/ 0 h 36"/>
                  <a:gd name="T4" fmla="*/ 2855 w 93"/>
                  <a:gd name="T5" fmla="*/ 8289 h 36"/>
                  <a:gd name="T6" fmla="*/ 6092 w 93"/>
                  <a:gd name="T7" fmla="*/ 3238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26" name="Freeform 284"/>
              <p:cNvSpPr>
                <a:spLocks/>
              </p:cNvSpPr>
              <p:nvPr/>
            </p:nvSpPr>
            <p:spPr bwMode="gray">
              <a:xfrm>
                <a:off x="395" y="3026"/>
                <a:ext cx="137" cy="59"/>
              </a:xfrm>
              <a:custGeom>
                <a:avLst/>
                <a:gdLst>
                  <a:gd name="T0" fmla="*/ 3059 w 94"/>
                  <a:gd name="T1" fmla="*/ 0 h 36"/>
                  <a:gd name="T2" fmla="*/ 5926 w 94"/>
                  <a:gd name="T3" fmla="*/ 8289 h 36"/>
                  <a:gd name="T4" fmla="*/ 0 w 94"/>
                  <a:gd name="T5" fmla="*/ 5307 h 36"/>
                  <a:gd name="T6" fmla="*/ 3059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27" name="Freeform 285"/>
              <p:cNvSpPr>
                <a:spLocks/>
              </p:cNvSpPr>
              <p:nvPr/>
            </p:nvSpPr>
            <p:spPr bwMode="gray">
              <a:xfrm>
                <a:off x="466" y="3026"/>
                <a:ext cx="138" cy="59"/>
              </a:xfrm>
              <a:custGeom>
                <a:avLst/>
                <a:gdLst>
                  <a:gd name="T0" fmla="*/ 6429 w 94"/>
                  <a:gd name="T1" fmla="*/ 3238 h 36"/>
                  <a:gd name="T2" fmla="*/ 0 w 94"/>
                  <a:gd name="T3" fmla="*/ 0 h 36"/>
                  <a:gd name="T4" fmla="*/ 3057 w 94"/>
                  <a:gd name="T5" fmla="*/ 8289 h 36"/>
                  <a:gd name="T6" fmla="*/ 6429 w 94"/>
                  <a:gd name="T7" fmla="*/ 3238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28" name="Freeform 286"/>
              <p:cNvSpPr>
                <a:spLocks/>
              </p:cNvSpPr>
              <p:nvPr/>
            </p:nvSpPr>
            <p:spPr bwMode="gray">
              <a:xfrm>
                <a:off x="604" y="2693"/>
                <a:ext cx="135" cy="356"/>
              </a:xfrm>
              <a:custGeom>
                <a:avLst/>
                <a:gdLst>
                  <a:gd name="T0" fmla="*/ 2958 w 93"/>
                  <a:gd name="T1" fmla="*/ 0 h 216"/>
                  <a:gd name="T2" fmla="*/ 5622 w 93"/>
                  <a:gd name="T3" fmla="*/ 14375 h 216"/>
                  <a:gd name="T4" fmla="*/ 0 w 93"/>
                  <a:gd name="T5" fmla="*/ 52655 h 216"/>
                  <a:gd name="T6" fmla="*/ 2958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29" name="Freeform 287"/>
              <p:cNvSpPr>
                <a:spLocks/>
              </p:cNvSpPr>
              <p:nvPr/>
            </p:nvSpPr>
            <p:spPr bwMode="gray">
              <a:xfrm>
                <a:off x="675" y="2504"/>
                <a:ext cx="136" cy="286"/>
              </a:xfrm>
              <a:custGeom>
                <a:avLst/>
                <a:gdLst>
                  <a:gd name="T0" fmla="*/ 6092 w 93"/>
                  <a:gd name="T1" fmla="*/ 0 h 174"/>
                  <a:gd name="T2" fmla="*/ 0 w 93"/>
                  <a:gd name="T3" fmla="*/ 27236 h 174"/>
                  <a:gd name="T4" fmla="*/ 2855 w 93"/>
                  <a:gd name="T5" fmla="*/ 41196 h 174"/>
                  <a:gd name="T6" fmla="*/ 6092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30" name="Freeform 288"/>
              <p:cNvSpPr>
                <a:spLocks/>
              </p:cNvSpPr>
              <p:nvPr/>
            </p:nvSpPr>
            <p:spPr bwMode="gray">
              <a:xfrm>
                <a:off x="2327" y="2693"/>
                <a:ext cx="135" cy="371"/>
              </a:xfrm>
              <a:custGeom>
                <a:avLst/>
                <a:gdLst>
                  <a:gd name="T0" fmla="*/ 2668 w 93"/>
                  <a:gd name="T1" fmla="*/ 0 h 225"/>
                  <a:gd name="T2" fmla="*/ 5622 w 93"/>
                  <a:gd name="T3" fmla="*/ 55152 h 225"/>
                  <a:gd name="T4" fmla="*/ 0 w 93"/>
                  <a:gd name="T5" fmla="*/ 2254 h 225"/>
                  <a:gd name="T6" fmla="*/ 2668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31" name="Freeform 289"/>
              <p:cNvSpPr>
                <a:spLocks/>
              </p:cNvSpPr>
              <p:nvPr/>
            </p:nvSpPr>
            <p:spPr bwMode="gray">
              <a:xfrm>
                <a:off x="1085" y="1384"/>
                <a:ext cx="136" cy="371"/>
              </a:xfrm>
              <a:custGeom>
                <a:avLst/>
                <a:gdLst>
                  <a:gd name="T0" fmla="*/ 0 w 93"/>
                  <a:gd name="T1" fmla="*/ 50662 h 225"/>
                  <a:gd name="T2" fmla="*/ 6092 w 93"/>
                  <a:gd name="T3" fmla="*/ 55152 h 225"/>
                  <a:gd name="T4" fmla="*/ 3214 w 93"/>
                  <a:gd name="T5" fmla="*/ 0 h 225"/>
                  <a:gd name="T6" fmla="*/ 0 w 93"/>
                  <a:gd name="T7" fmla="*/ 50662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32" name="Freeform 290"/>
              <p:cNvSpPr>
                <a:spLocks/>
              </p:cNvSpPr>
              <p:nvPr/>
            </p:nvSpPr>
            <p:spPr bwMode="gray">
              <a:xfrm>
                <a:off x="1157" y="1384"/>
                <a:ext cx="135" cy="371"/>
              </a:xfrm>
              <a:custGeom>
                <a:avLst/>
                <a:gdLst>
                  <a:gd name="T0" fmla="*/ 5622 w 93"/>
                  <a:gd name="T1" fmla="*/ 17829 h 225"/>
                  <a:gd name="T2" fmla="*/ 0 w 93"/>
                  <a:gd name="T3" fmla="*/ 0 h 225"/>
                  <a:gd name="T4" fmla="*/ 2668 w 93"/>
                  <a:gd name="T5" fmla="*/ 55152 h 225"/>
                  <a:gd name="T6" fmla="*/ 5622 w 93"/>
                  <a:gd name="T7" fmla="*/ 17829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33" name="Freeform 291"/>
              <p:cNvSpPr>
                <a:spLocks/>
              </p:cNvSpPr>
              <p:nvPr/>
            </p:nvSpPr>
            <p:spPr bwMode="gray">
              <a:xfrm>
                <a:off x="1702" y="2020"/>
                <a:ext cx="143" cy="181"/>
              </a:xfrm>
              <a:custGeom>
                <a:avLst/>
                <a:gdLst>
                  <a:gd name="T0" fmla="*/ 3139 w 98"/>
                  <a:gd name="T1" fmla="*/ 0 h 110"/>
                  <a:gd name="T2" fmla="*/ 6266 w 98"/>
                  <a:gd name="T3" fmla="*/ 26317 h 110"/>
                  <a:gd name="T4" fmla="*/ 0 w 98"/>
                  <a:gd name="T5" fmla="*/ 3386 h 110"/>
                  <a:gd name="T6" fmla="*/ 3139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34" name="Freeform 292"/>
              <p:cNvSpPr>
                <a:spLocks/>
              </p:cNvSpPr>
              <p:nvPr/>
            </p:nvSpPr>
            <p:spPr bwMode="gray">
              <a:xfrm>
                <a:off x="1774" y="2020"/>
                <a:ext cx="137" cy="181"/>
              </a:xfrm>
              <a:custGeom>
                <a:avLst/>
                <a:gdLst>
                  <a:gd name="T0" fmla="*/ 5926 w 94"/>
                  <a:gd name="T1" fmla="*/ 22984 h 110"/>
                  <a:gd name="T2" fmla="*/ 0 w 94"/>
                  <a:gd name="T3" fmla="*/ 0 h 110"/>
                  <a:gd name="T4" fmla="*/ 3059 w 94"/>
                  <a:gd name="T5" fmla="*/ 26317 h 110"/>
                  <a:gd name="T6" fmla="*/ 5926 w 94"/>
                  <a:gd name="T7" fmla="*/ 22984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35" name="Line 293"/>
              <p:cNvSpPr>
                <a:spLocks noChangeShapeType="1"/>
              </p:cNvSpPr>
              <p:nvPr/>
            </p:nvSpPr>
            <p:spPr bwMode="gray">
              <a:xfrm flipH="1" flipV="1">
                <a:off x="2391" y="2693"/>
                <a:ext cx="144" cy="33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36" name="Line 294"/>
              <p:cNvSpPr>
                <a:spLocks noChangeShapeType="1"/>
              </p:cNvSpPr>
              <p:nvPr/>
            </p:nvSpPr>
            <p:spPr bwMode="gray">
              <a:xfrm flipH="1" flipV="1">
                <a:off x="2535" y="3026"/>
                <a:ext cx="136"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37" name="Line 295"/>
              <p:cNvSpPr>
                <a:spLocks noChangeShapeType="1"/>
              </p:cNvSpPr>
              <p:nvPr/>
            </p:nvSpPr>
            <p:spPr bwMode="gray">
              <a:xfrm flipV="1">
                <a:off x="2462" y="3026"/>
                <a:ext cx="73"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38" name="Line 296"/>
              <p:cNvSpPr>
                <a:spLocks noChangeShapeType="1"/>
              </p:cNvSpPr>
              <p:nvPr/>
            </p:nvSpPr>
            <p:spPr bwMode="gray">
              <a:xfrm flipH="1" flipV="1">
                <a:off x="466" y="3026"/>
                <a:ext cx="138"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39" name="Line 297"/>
              <p:cNvSpPr>
                <a:spLocks noChangeShapeType="1"/>
              </p:cNvSpPr>
              <p:nvPr/>
            </p:nvSpPr>
            <p:spPr bwMode="gray">
              <a:xfrm flipV="1">
                <a:off x="395" y="3026"/>
                <a:ext cx="7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40" name="Line 298"/>
              <p:cNvSpPr>
                <a:spLocks noChangeShapeType="1"/>
              </p:cNvSpPr>
              <p:nvPr/>
            </p:nvSpPr>
            <p:spPr bwMode="gray">
              <a:xfrm flipV="1">
                <a:off x="604" y="2693"/>
                <a:ext cx="71" cy="35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41" name="Line 299"/>
              <p:cNvSpPr>
                <a:spLocks noChangeShapeType="1"/>
              </p:cNvSpPr>
              <p:nvPr/>
            </p:nvSpPr>
            <p:spPr bwMode="gray">
              <a:xfrm flipH="1">
                <a:off x="675" y="2504"/>
                <a:ext cx="136" cy="18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42" name="Line 300"/>
              <p:cNvSpPr>
                <a:spLocks noChangeShapeType="1"/>
              </p:cNvSpPr>
              <p:nvPr/>
            </p:nvSpPr>
            <p:spPr bwMode="gray">
              <a:xfrm flipV="1">
                <a:off x="2327" y="2693"/>
                <a:ext cx="64" cy="1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43" name="Line 301"/>
              <p:cNvSpPr>
                <a:spLocks noChangeShapeType="1"/>
              </p:cNvSpPr>
              <p:nvPr/>
            </p:nvSpPr>
            <p:spPr bwMode="gray">
              <a:xfrm flipH="1" flipV="1">
                <a:off x="1157" y="1384"/>
                <a:ext cx="81" cy="7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44" name="Line 302"/>
              <p:cNvSpPr>
                <a:spLocks noChangeShapeType="1"/>
              </p:cNvSpPr>
              <p:nvPr/>
            </p:nvSpPr>
            <p:spPr bwMode="gray">
              <a:xfrm flipV="1">
                <a:off x="1085" y="1416"/>
                <a:ext cx="100" cy="309"/>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45" name="Line 303"/>
              <p:cNvSpPr>
                <a:spLocks noChangeShapeType="1"/>
              </p:cNvSpPr>
              <p:nvPr/>
            </p:nvSpPr>
            <p:spPr bwMode="gray">
              <a:xfrm flipH="1" flipV="1">
                <a:off x="1774" y="2020"/>
                <a:ext cx="137" cy="158"/>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46" name="Freeform 304"/>
              <p:cNvSpPr>
                <a:spLocks/>
              </p:cNvSpPr>
              <p:nvPr/>
            </p:nvSpPr>
            <p:spPr bwMode="gray">
              <a:xfrm>
                <a:off x="811" y="2247"/>
                <a:ext cx="137" cy="257"/>
              </a:xfrm>
              <a:custGeom>
                <a:avLst/>
                <a:gdLst>
                  <a:gd name="T0" fmla="*/ 2848 w 94"/>
                  <a:gd name="T1" fmla="*/ 0 h 156"/>
                  <a:gd name="T2" fmla="*/ 5926 w 94"/>
                  <a:gd name="T3" fmla="*/ 19026 h 156"/>
                  <a:gd name="T4" fmla="*/ 0 w 94"/>
                  <a:gd name="T5" fmla="*/ 37804 h 156"/>
                  <a:gd name="T6" fmla="*/ 2848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47" name="Freeform 305"/>
              <p:cNvSpPr>
                <a:spLocks/>
              </p:cNvSpPr>
              <p:nvPr/>
            </p:nvSpPr>
            <p:spPr bwMode="gray">
              <a:xfrm>
                <a:off x="876" y="2081"/>
                <a:ext cx="143" cy="295"/>
              </a:xfrm>
              <a:custGeom>
                <a:avLst/>
                <a:gdLst>
                  <a:gd name="T0" fmla="*/ 6266 w 98"/>
                  <a:gd name="T1" fmla="*/ 0 h 179"/>
                  <a:gd name="T2" fmla="*/ 0 w 98"/>
                  <a:gd name="T3" fmla="*/ 24610 h 179"/>
                  <a:gd name="T4" fmla="*/ 3139 w 98"/>
                  <a:gd name="T5" fmla="*/ 43576 h 179"/>
                  <a:gd name="T6" fmla="*/ 6266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48" name="Line 306"/>
              <p:cNvSpPr>
                <a:spLocks noChangeShapeType="1"/>
              </p:cNvSpPr>
              <p:nvPr/>
            </p:nvSpPr>
            <p:spPr bwMode="gray">
              <a:xfrm flipV="1">
                <a:off x="811" y="2247"/>
                <a:ext cx="65" cy="25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49" name="Line 307"/>
              <p:cNvSpPr>
                <a:spLocks noChangeShapeType="1"/>
              </p:cNvSpPr>
              <p:nvPr/>
            </p:nvSpPr>
            <p:spPr bwMode="gray">
              <a:xfrm flipH="1">
                <a:off x="876" y="2081"/>
                <a:ext cx="143" cy="16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50" name="Freeform 308"/>
              <p:cNvSpPr>
                <a:spLocks/>
              </p:cNvSpPr>
              <p:nvPr/>
            </p:nvSpPr>
            <p:spPr bwMode="gray">
              <a:xfrm>
                <a:off x="1845" y="2178"/>
                <a:ext cx="137" cy="175"/>
              </a:xfrm>
              <a:custGeom>
                <a:avLst/>
                <a:gdLst>
                  <a:gd name="T0" fmla="*/ 2848 w 94"/>
                  <a:gd name="T1" fmla="*/ 0 h 106"/>
                  <a:gd name="T2" fmla="*/ 5926 w 94"/>
                  <a:gd name="T3" fmla="*/ 26304 h 106"/>
                  <a:gd name="T4" fmla="*/ 0 w 94"/>
                  <a:gd name="T5" fmla="*/ 3483 h 106"/>
                  <a:gd name="T6" fmla="*/ 2848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51" name="Freeform 309"/>
              <p:cNvSpPr>
                <a:spLocks/>
              </p:cNvSpPr>
              <p:nvPr/>
            </p:nvSpPr>
            <p:spPr bwMode="gray">
              <a:xfrm>
                <a:off x="1911" y="2178"/>
                <a:ext cx="136" cy="175"/>
              </a:xfrm>
              <a:custGeom>
                <a:avLst/>
                <a:gdLst>
                  <a:gd name="T0" fmla="*/ 6092 w 93"/>
                  <a:gd name="T1" fmla="*/ 26304 h 106"/>
                  <a:gd name="T2" fmla="*/ 0 w 93"/>
                  <a:gd name="T3" fmla="*/ 0 h 106"/>
                  <a:gd name="T4" fmla="*/ 3214 w 93"/>
                  <a:gd name="T5" fmla="*/ 26304 h 106"/>
                  <a:gd name="T6" fmla="*/ 6092 w 93"/>
                  <a:gd name="T7" fmla="*/ 26304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52" name="Line 310"/>
              <p:cNvSpPr>
                <a:spLocks noChangeShapeType="1"/>
              </p:cNvSpPr>
              <p:nvPr/>
            </p:nvSpPr>
            <p:spPr bwMode="gray">
              <a:xfrm flipH="1" flipV="1">
                <a:off x="1911" y="2178"/>
                <a:ext cx="136" cy="17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53" name="Line 311"/>
              <p:cNvSpPr>
                <a:spLocks noChangeShapeType="1"/>
              </p:cNvSpPr>
              <p:nvPr/>
            </p:nvSpPr>
            <p:spPr bwMode="gray">
              <a:xfrm flipV="1">
                <a:off x="1845" y="2178"/>
                <a:ext cx="66"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54" name="Line 312"/>
              <p:cNvSpPr>
                <a:spLocks noChangeShapeType="1"/>
              </p:cNvSpPr>
              <p:nvPr/>
            </p:nvSpPr>
            <p:spPr bwMode="gray">
              <a:xfrm flipH="1" flipV="1">
                <a:off x="1346" y="1399"/>
                <a:ext cx="120" cy="37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55" name="Line 313"/>
              <p:cNvSpPr>
                <a:spLocks noChangeShapeType="1"/>
              </p:cNvSpPr>
              <p:nvPr/>
            </p:nvSpPr>
            <p:spPr bwMode="gray">
              <a:xfrm flipV="1">
                <a:off x="1221" y="1468"/>
                <a:ext cx="17" cy="2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56" name="Freeform 314"/>
              <p:cNvSpPr>
                <a:spLocks/>
              </p:cNvSpPr>
              <p:nvPr/>
            </p:nvSpPr>
            <p:spPr bwMode="gray">
              <a:xfrm>
                <a:off x="532" y="3049"/>
                <a:ext cx="143" cy="59"/>
              </a:xfrm>
              <a:custGeom>
                <a:avLst/>
                <a:gdLst>
                  <a:gd name="T0" fmla="*/ 3139 w 98"/>
                  <a:gd name="T1" fmla="*/ 0 h 36"/>
                  <a:gd name="T2" fmla="*/ 6266 w 98"/>
                  <a:gd name="T3" fmla="*/ 8289 h 36"/>
                  <a:gd name="T4" fmla="*/ 0 w 98"/>
                  <a:gd name="T5" fmla="*/ 5058 h 36"/>
                  <a:gd name="T6" fmla="*/ 3139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57" name="Freeform 315"/>
              <p:cNvSpPr>
                <a:spLocks/>
              </p:cNvSpPr>
              <p:nvPr/>
            </p:nvSpPr>
            <p:spPr bwMode="gray">
              <a:xfrm>
                <a:off x="604" y="2790"/>
                <a:ext cx="135" cy="318"/>
              </a:xfrm>
              <a:custGeom>
                <a:avLst/>
                <a:gdLst>
                  <a:gd name="T0" fmla="*/ 5622 w 93"/>
                  <a:gd name="T1" fmla="*/ 0 h 193"/>
                  <a:gd name="T2" fmla="*/ 0 w 93"/>
                  <a:gd name="T3" fmla="*/ 38246 h 193"/>
                  <a:gd name="T4" fmla="*/ 2958 w 93"/>
                  <a:gd name="T5" fmla="*/ 46875 h 193"/>
                  <a:gd name="T6" fmla="*/ 5622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58" name="Freeform 316"/>
              <p:cNvSpPr>
                <a:spLocks/>
              </p:cNvSpPr>
              <p:nvPr/>
            </p:nvSpPr>
            <p:spPr bwMode="gray">
              <a:xfrm>
                <a:off x="1019" y="1725"/>
                <a:ext cx="138" cy="356"/>
              </a:xfrm>
              <a:custGeom>
                <a:avLst/>
                <a:gdLst>
                  <a:gd name="T0" fmla="*/ 0 w 94"/>
                  <a:gd name="T1" fmla="*/ 52655 h 216"/>
                  <a:gd name="T2" fmla="*/ 6429 w 94"/>
                  <a:gd name="T3" fmla="*/ 49291 h 216"/>
                  <a:gd name="T4" fmla="*/ 3057 w 94"/>
                  <a:gd name="T5" fmla="*/ 0 h 216"/>
                  <a:gd name="T6" fmla="*/ 0 w 94"/>
                  <a:gd name="T7" fmla="*/ 52655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59" name="Freeform 317"/>
              <p:cNvSpPr>
                <a:spLocks/>
              </p:cNvSpPr>
              <p:nvPr/>
            </p:nvSpPr>
            <p:spPr bwMode="gray">
              <a:xfrm>
                <a:off x="1085" y="1725"/>
                <a:ext cx="136" cy="333"/>
              </a:xfrm>
              <a:custGeom>
                <a:avLst/>
                <a:gdLst>
                  <a:gd name="T0" fmla="*/ 6092 w 93"/>
                  <a:gd name="T1" fmla="*/ 4430 h 202"/>
                  <a:gd name="T2" fmla="*/ 0 w 93"/>
                  <a:gd name="T3" fmla="*/ 0 h 202"/>
                  <a:gd name="T4" fmla="*/ 3214 w 93"/>
                  <a:gd name="T5" fmla="*/ 49371 h 202"/>
                  <a:gd name="T6" fmla="*/ 6092 w 93"/>
                  <a:gd name="T7" fmla="*/ 443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60" name="Line 318"/>
              <p:cNvSpPr>
                <a:spLocks noChangeShapeType="1"/>
              </p:cNvSpPr>
              <p:nvPr/>
            </p:nvSpPr>
            <p:spPr bwMode="gray">
              <a:xfrm flipH="1">
                <a:off x="2600" y="3049"/>
                <a:ext cx="71" cy="3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61" name="Line 319"/>
              <p:cNvSpPr>
                <a:spLocks noChangeShapeType="1"/>
              </p:cNvSpPr>
              <p:nvPr/>
            </p:nvSpPr>
            <p:spPr bwMode="gray">
              <a:xfrm flipV="1">
                <a:off x="532" y="3049"/>
                <a:ext cx="72" cy="3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62" name="Freeform 320"/>
              <p:cNvSpPr>
                <a:spLocks/>
              </p:cNvSpPr>
              <p:nvPr/>
            </p:nvSpPr>
            <p:spPr bwMode="gray">
              <a:xfrm>
                <a:off x="1982" y="2353"/>
                <a:ext cx="136" cy="136"/>
              </a:xfrm>
              <a:custGeom>
                <a:avLst/>
                <a:gdLst>
                  <a:gd name="T0" fmla="*/ 2855 w 93"/>
                  <a:gd name="T1" fmla="*/ 0 h 83"/>
                  <a:gd name="T2" fmla="*/ 6092 w 93"/>
                  <a:gd name="T3" fmla="*/ 18974 h 83"/>
                  <a:gd name="T4" fmla="*/ 0 w 93"/>
                  <a:gd name="T5" fmla="*/ 0 h 83"/>
                  <a:gd name="T6" fmla="*/ 2855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63" name="Freeform 321"/>
              <p:cNvSpPr>
                <a:spLocks/>
              </p:cNvSpPr>
              <p:nvPr/>
            </p:nvSpPr>
            <p:spPr bwMode="gray">
              <a:xfrm>
                <a:off x="2047" y="2353"/>
                <a:ext cx="143" cy="204"/>
              </a:xfrm>
              <a:custGeom>
                <a:avLst/>
                <a:gdLst>
                  <a:gd name="T0" fmla="*/ 6266 w 98"/>
                  <a:gd name="T1" fmla="*/ 29682 h 124"/>
                  <a:gd name="T2" fmla="*/ 0 w 98"/>
                  <a:gd name="T3" fmla="*/ 0 h 124"/>
                  <a:gd name="T4" fmla="*/ 3139 w 98"/>
                  <a:gd name="T5" fmla="*/ 19859 h 124"/>
                  <a:gd name="T6" fmla="*/ 6266 w 98"/>
                  <a:gd name="T7" fmla="*/ 29682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64" name="Line 322"/>
              <p:cNvSpPr>
                <a:spLocks noChangeShapeType="1"/>
              </p:cNvSpPr>
              <p:nvPr/>
            </p:nvSpPr>
            <p:spPr bwMode="gray">
              <a:xfrm flipV="1">
                <a:off x="1019" y="1725"/>
                <a:ext cx="66" cy="356"/>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65" name="Line 323"/>
              <p:cNvSpPr>
                <a:spLocks noChangeShapeType="1"/>
              </p:cNvSpPr>
              <p:nvPr/>
            </p:nvSpPr>
            <p:spPr bwMode="gray">
              <a:xfrm flipH="1" flipV="1">
                <a:off x="1085" y="1725"/>
                <a:ext cx="136" cy="3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66" name="Line 324"/>
              <p:cNvSpPr>
                <a:spLocks noChangeShapeType="1"/>
              </p:cNvSpPr>
              <p:nvPr/>
            </p:nvSpPr>
            <p:spPr bwMode="gray">
              <a:xfrm flipH="1" flipV="1">
                <a:off x="2047" y="2353"/>
                <a:ext cx="143" cy="204"/>
              </a:xfrm>
              <a:prstGeom prst="line">
                <a:avLst/>
              </a:prstGeom>
              <a:noFill/>
              <a:ln w="127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67" name="Line 325"/>
              <p:cNvSpPr>
                <a:spLocks noChangeShapeType="1"/>
              </p:cNvSpPr>
              <p:nvPr/>
            </p:nvSpPr>
            <p:spPr bwMode="gray">
              <a:xfrm>
                <a:off x="1982" y="2353"/>
                <a:ext cx="65" cy="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68" name="Freeform 326"/>
              <p:cNvSpPr>
                <a:spLocks/>
              </p:cNvSpPr>
              <p:nvPr/>
            </p:nvSpPr>
            <p:spPr bwMode="gray">
              <a:xfrm>
                <a:off x="2118" y="2489"/>
                <a:ext cx="137" cy="219"/>
              </a:xfrm>
              <a:custGeom>
                <a:avLst/>
                <a:gdLst>
                  <a:gd name="T0" fmla="*/ 3059 w 94"/>
                  <a:gd name="T1" fmla="*/ 9955 h 133"/>
                  <a:gd name="T2" fmla="*/ 5926 w 94"/>
                  <a:gd name="T3" fmla="*/ 32086 h 133"/>
                  <a:gd name="T4" fmla="*/ 0 w 94"/>
                  <a:gd name="T5" fmla="*/ 0 h 133"/>
                  <a:gd name="T6" fmla="*/ 3059 w 94"/>
                  <a:gd name="T7" fmla="*/ 9955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69" name="Freeform 327"/>
              <p:cNvSpPr>
                <a:spLocks/>
              </p:cNvSpPr>
              <p:nvPr/>
            </p:nvSpPr>
            <p:spPr bwMode="gray">
              <a:xfrm>
                <a:off x="2190" y="2557"/>
                <a:ext cx="137" cy="151"/>
              </a:xfrm>
              <a:custGeom>
                <a:avLst/>
                <a:gdLst>
                  <a:gd name="T0" fmla="*/ 5926 w 94"/>
                  <a:gd name="T1" fmla="*/ 21431 h 92"/>
                  <a:gd name="T2" fmla="*/ 0 w 94"/>
                  <a:gd name="T3" fmla="*/ 0 h 92"/>
                  <a:gd name="T4" fmla="*/ 2848 w 94"/>
                  <a:gd name="T5" fmla="*/ 21431 h 92"/>
                  <a:gd name="T6" fmla="*/ 5926 w 94"/>
                  <a:gd name="T7" fmla="*/ 2143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70" name="Line 328"/>
              <p:cNvSpPr>
                <a:spLocks noChangeShapeType="1"/>
              </p:cNvSpPr>
              <p:nvPr/>
            </p:nvSpPr>
            <p:spPr bwMode="gray">
              <a:xfrm flipH="1" flipV="1">
                <a:off x="2190" y="2557"/>
                <a:ext cx="137" cy="151"/>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71" name="Line 329"/>
              <p:cNvSpPr>
                <a:spLocks noChangeShapeType="1"/>
              </p:cNvSpPr>
              <p:nvPr/>
            </p:nvSpPr>
            <p:spPr bwMode="gray">
              <a:xfrm>
                <a:off x="2118" y="2489"/>
                <a:ext cx="72" cy="68"/>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72" name="Freeform 330"/>
              <p:cNvSpPr>
                <a:spLocks/>
              </p:cNvSpPr>
              <p:nvPr/>
            </p:nvSpPr>
            <p:spPr bwMode="gray">
              <a:xfrm>
                <a:off x="739" y="2504"/>
                <a:ext cx="137" cy="286"/>
              </a:xfrm>
              <a:custGeom>
                <a:avLst/>
                <a:gdLst>
                  <a:gd name="T0" fmla="*/ 3059 w 94"/>
                  <a:gd name="T1" fmla="*/ 0 h 174"/>
                  <a:gd name="T2" fmla="*/ 5926 w 94"/>
                  <a:gd name="T3" fmla="*/ 27236 h 174"/>
                  <a:gd name="T4" fmla="*/ 0 w 94"/>
                  <a:gd name="T5" fmla="*/ 41196 h 174"/>
                  <a:gd name="T6" fmla="*/ 3059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73" name="Freeform 331"/>
              <p:cNvSpPr>
                <a:spLocks/>
              </p:cNvSpPr>
              <p:nvPr/>
            </p:nvSpPr>
            <p:spPr bwMode="gray">
              <a:xfrm>
                <a:off x="811" y="2376"/>
                <a:ext cx="137" cy="317"/>
              </a:xfrm>
              <a:custGeom>
                <a:avLst/>
                <a:gdLst>
                  <a:gd name="T0" fmla="*/ 5926 w 94"/>
                  <a:gd name="T1" fmla="*/ 0 h 193"/>
                  <a:gd name="T2" fmla="*/ 0 w 94"/>
                  <a:gd name="T3" fmla="*/ 18274 h 193"/>
                  <a:gd name="T4" fmla="*/ 2848 w 94"/>
                  <a:gd name="T5" fmla="*/ 45344 h 193"/>
                  <a:gd name="T6" fmla="*/ 5926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74" name="Line 332"/>
              <p:cNvSpPr>
                <a:spLocks noChangeShapeType="1"/>
              </p:cNvSpPr>
              <p:nvPr/>
            </p:nvSpPr>
            <p:spPr bwMode="gray">
              <a:xfrm flipH="1">
                <a:off x="1486" y="1883"/>
                <a:ext cx="169"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75" name="Line 333"/>
              <p:cNvSpPr>
                <a:spLocks noChangeShapeType="1"/>
              </p:cNvSpPr>
              <p:nvPr/>
            </p:nvSpPr>
            <p:spPr bwMode="gray">
              <a:xfrm flipV="1">
                <a:off x="1501" y="1994"/>
                <a:ext cx="99" cy="3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76" name="Line 334"/>
              <p:cNvSpPr>
                <a:spLocks noChangeShapeType="1"/>
              </p:cNvSpPr>
              <p:nvPr/>
            </p:nvSpPr>
            <p:spPr bwMode="gray">
              <a:xfrm flipV="1">
                <a:off x="739" y="2504"/>
                <a:ext cx="72" cy="286"/>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77" name="Line 335"/>
              <p:cNvSpPr>
                <a:spLocks noChangeShapeType="1"/>
              </p:cNvSpPr>
              <p:nvPr/>
            </p:nvSpPr>
            <p:spPr bwMode="gray">
              <a:xfrm flipH="1">
                <a:off x="811" y="2376"/>
                <a:ext cx="137" cy="12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78" name="Freeform 336"/>
              <p:cNvSpPr>
                <a:spLocks/>
              </p:cNvSpPr>
              <p:nvPr/>
            </p:nvSpPr>
            <p:spPr bwMode="gray">
              <a:xfrm>
                <a:off x="395" y="3064"/>
                <a:ext cx="137" cy="59"/>
              </a:xfrm>
              <a:custGeom>
                <a:avLst/>
                <a:gdLst>
                  <a:gd name="T0" fmla="*/ 5926 w 94"/>
                  <a:gd name="T1" fmla="*/ 2922 h 36"/>
                  <a:gd name="T2" fmla="*/ 0 w 94"/>
                  <a:gd name="T3" fmla="*/ 0 h 36"/>
                  <a:gd name="T4" fmla="*/ 3059 w 94"/>
                  <a:gd name="T5" fmla="*/ 8289 h 36"/>
                  <a:gd name="T6" fmla="*/ 5926 w 94"/>
                  <a:gd name="T7" fmla="*/ 2922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79" name="Freeform 337"/>
              <p:cNvSpPr>
                <a:spLocks/>
              </p:cNvSpPr>
              <p:nvPr/>
            </p:nvSpPr>
            <p:spPr bwMode="gray">
              <a:xfrm>
                <a:off x="2327" y="2708"/>
                <a:ext cx="135" cy="356"/>
              </a:xfrm>
              <a:custGeom>
                <a:avLst/>
                <a:gdLst>
                  <a:gd name="T0" fmla="*/ 5622 w 93"/>
                  <a:gd name="T1" fmla="*/ 52655 h 216"/>
                  <a:gd name="T2" fmla="*/ 0 w 93"/>
                  <a:gd name="T3" fmla="*/ 0 h 216"/>
                  <a:gd name="T4" fmla="*/ 2668 w 93"/>
                  <a:gd name="T5" fmla="*/ 21164 h 216"/>
                  <a:gd name="T6" fmla="*/ 5622 w 93"/>
                  <a:gd name="T7" fmla="*/ 52655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80" name="Freeform 338"/>
              <p:cNvSpPr>
                <a:spLocks/>
              </p:cNvSpPr>
              <p:nvPr/>
            </p:nvSpPr>
            <p:spPr bwMode="gray">
              <a:xfrm>
                <a:off x="2462" y="3064"/>
                <a:ext cx="138" cy="59"/>
              </a:xfrm>
              <a:custGeom>
                <a:avLst/>
                <a:gdLst>
                  <a:gd name="T0" fmla="*/ 6429 w 94"/>
                  <a:gd name="T1" fmla="*/ 2922 h 36"/>
                  <a:gd name="T2" fmla="*/ 0 w 94"/>
                  <a:gd name="T3" fmla="*/ 0 h 36"/>
                  <a:gd name="T4" fmla="*/ 3381 w 94"/>
                  <a:gd name="T5" fmla="*/ 8289 h 36"/>
                  <a:gd name="T6" fmla="*/ 6429 w 94"/>
                  <a:gd name="T7" fmla="*/ 2922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81" name="Line 339"/>
              <p:cNvSpPr>
                <a:spLocks noChangeShapeType="1"/>
              </p:cNvSpPr>
              <p:nvPr/>
            </p:nvSpPr>
            <p:spPr bwMode="gray">
              <a:xfrm>
                <a:off x="2462" y="3070"/>
                <a:ext cx="138" cy="15"/>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82" name="Freeform 340"/>
              <p:cNvSpPr>
                <a:spLocks/>
              </p:cNvSpPr>
              <p:nvPr/>
            </p:nvSpPr>
            <p:spPr bwMode="gray">
              <a:xfrm>
                <a:off x="2391" y="2851"/>
                <a:ext cx="144" cy="272"/>
              </a:xfrm>
              <a:custGeom>
                <a:avLst/>
                <a:gdLst>
                  <a:gd name="T0" fmla="*/ 3004 w 99"/>
                  <a:gd name="T1" fmla="*/ 31568 h 165"/>
                  <a:gd name="T2" fmla="*/ 6087 w 99"/>
                  <a:gd name="T3" fmla="*/ 40289 h 165"/>
                  <a:gd name="T4" fmla="*/ 0 w 99"/>
                  <a:gd name="T5" fmla="*/ 0 h 165"/>
                  <a:gd name="T6" fmla="*/ 3004 w 99"/>
                  <a:gd name="T7" fmla="*/ 31568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83" name="Line 341"/>
              <p:cNvSpPr>
                <a:spLocks noChangeShapeType="1"/>
              </p:cNvSpPr>
              <p:nvPr/>
            </p:nvSpPr>
            <p:spPr bwMode="gray">
              <a:xfrm>
                <a:off x="2462" y="3064"/>
                <a:ext cx="2" cy="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84" name="Freeform 342"/>
              <p:cNvSpPr>
                <a:spLocks/>
              </p:cNvSpPr>
              <p:nvPr/>
            </p:nvSpPr>
            <p:spPr bwMode="gray">
              <a:xfrm>
                <a:off x="948" y="2081"/>
                <a:ext cx="137" cy="295"/>
              </a:xfrm>
              <a:custGeom>
                <a:avLst/>
                <a:gdLst>
                  <a:gd name="T0" fmla="*/ 0 w 94"/>
                  <a:gd name="T1" fmla="*/ 43576 h 179"/>
                  <a:gd name="T2" fmla="*/ 5926 w 94"/>
                  <a:gd name="T3" fmla="*/ 39024 h 179"/>
                  <a:gd name="T4" fmla="*/ 3059 w 94"/>
                  <a:gd name="T5" fmla="*/ 0 h 179"/>
                  <a:gd name="T6" fmla="*/ 0 w 94"/>
                  <a:gd name="T7" fmla="*/ 43576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85" name="Freeform 343"/>
              <p:cNvSpPr>
                <a:spLocks/>
              </p:cNvSpPr>
              <p:nvPr/>
            </p:nvSpPr>
            <p:spPr bwMode="gray">
              <a:xfrm>
                <a:off x="1019" y="2058"/>
                <a:ext cx="138" cy="286"/>
              </a:xfrm>
              <a:custGeom>
                <a:avLst/>
                <a:gdLst>
                  <a:gd name="T0" fmla="*/ 6429 w 94"/>
                  <a:gd name="T1" fmla="*/ 0 h 174"/>
                  <a:gd name="T2" fmla="*/ 0 w 94"/>
                  <a:gd name="T3" fmla="*/ 3312 h 174"/>
                  <a:gd name="T4" fmla="*/ 3057 w 94"/>
                  <a:gd name="T5" fmla="*/ 41196 h 174"/>
                  <a:gd name="T6" fmla="*/ 6429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86" name="Freeform 344"/>
              <p:cNvSpPr>
                <a:spLocks/>
              </p:cNvSpPr>
              <p:nvPr/>
            </p:nvSpPr>
            <p:spPr bwMode="gray">
              <a:xfrm>
                <a:off x="1157" y="1755"/>
                <a:ext cx="135" cy="416"/>
              </a:xfrm>
              <a:custGeom>
                <a:avLst/>
                <a:gdLst>
                  <a:gd name="T0" fmla="*/ 0 w 93"/>
                  <a:gd name="T1" fmla="*/ 43769 h 253"/>
                  <a:gd name="T2" fmla="*/ 5622 w 93"/>
                  <a:gd name="T3" fmla="*/ 60121 h 253"/>
                  <a:gd name="T4" fmla="*/ 2668 w 93"/>
                  <a:gd name="T5" fmla="*/ 0 h 253"/>
                  <a:gd name="T6" fmla="*/ 0 w 93"/>
                  <a:gd name="T7" fmla="*/ 43769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87" name="Line 345"/>
              <p:cNvSpPr>
                <a:spLocks noChangeShapeType="1"/>
              </p:cNvSpPr>
              <p:nvPr/>
            </p:nvSpPr>
            <p:spPr bwMode="gray">
              <a:xfrm>
                <a:off x="2327" y="2715"/>
                <a:ext cx="135" cy="34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88" name="Freeform 346"/>
              <p:cNvSpPr>
                <a:spLocks/>
              </p:cNvSpPr>
              <p:nvPr/>
            </p:nvSpPr>
            <p:spPr bwMode="gray">
              <a:xfrm>
                <a:off x="2255" y="2708"/>
                <a:ext cx="136" cy="143"/>
              </a:xfrm>
              <a:custGeom>
                <a:avLst/>
                <a:gdLst>
                  <a:gd name="T0" fmla="*/ 3214 w 93"/>
                  <a:gd name="T1" fmla="*/ 0 h 87"/>
                  <a:gd name="T2" fmla="*/ 6092 w 93"/>
                  <a:gd name="T3" fmla="*/ 20557 h 87"/>
                  <a:gd name="T4" fmla="*/ 0 w 93"/>
                  <a:gd name="T5" fmla="*/ 0 h 87"/>
                  <a:gd name="T6" fmla="*/ 3214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89" name="Line 347"/>
              <p:cNvSpPr>
                <a:spLocks noChangeShapeType="1"/>
              </p:cNvSpPr>
              <p:nvPr/>
            </p:nvSpPr>
            <p:spPr bwMode="gray">
              <a:xfrm flipH="1" flipV="1">
                <a:off x="395" y="3064"/>
                <a:ext cx="137" cy="2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90" name="Line 348"/>
              <p:cNvSpPr>
                <a:spLocks noChangeShapeType="1"/>
              </p:cNvSpPr>
              <p:nvPr/>
            </p:nvSpPr>
            <p:spPr bwMode="gray">
              <a:xfrm>
                <a:off x="2327" y="2708"/>
                <a:ext cx="1" cy="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91" name="Line 349"/>
              <p:cNvSpPr>
                <a:spLocks noChangeShapeType="1"/>
              </p:cNvSpPr>
              <p:nvPr/>
            </p:nvSpPr>
            <p:spPr bwMode="gray">
              <a:xfrm>
                <a:off x="2462" y="3064"/>
                <a:ext cx="2" cy="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92" name="Line 350"/>
              <p:cNvSpPr>
                <a:spLocks noChangeShapeType="1"/>
              </p:cNvSpPr>
              <p:nvPr/>
            </p:nvSpPr>
            <p:spPr bwMode="gray">
              <a:xfrm>
                <a:off x="2398" y="2860"/>
                <a:ext cx="64" cy="20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93" name="Freeform 351"/>
              <p:cNvSpPr>
                <a:spLocks/>
              </p:cNvSpPr>
              <p:nvPr/>
            </p:nvSpPr>
            <p:spPr bwMode="gray">
              <a:xfrm>
                <a:off x="1637" y="2043"/>
                <a:ext cx="137" cy="219"/>
              </a:xfrm>
              <a:custGeom>
                <a:avLst/>
                <a:gdLst>
                  <a:gd name="T0" fmla="*/ 2848 w 94"/>
                  <a:gd name="T1" fmla="*/ 0 h 133"/>
                  <a:gd name="T2" fmla="*/ 5926 w 94"/>
                  <a:gd name="T3" fmla="*/ 32086 h 133"/>
                  <a:gd name="T4" fmla="*/ 0 w 94"/>
                  <a:gd name="T5" fmla="*/ 16392 h 133"/>
                  <a:gd name="T6" fmla="*/ 2848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94" name="Freeform 352"/>
              <p:cNvSpPr>
                <a:spLocks/>
              </p:cNvSpPr>
              <p:nvPr/>
            </p:nvSpPr>
            <p:spPr bwMode="gray">
              <a:xfrm>
                <a:off x="1702" y="2043"/>
                <a:ext cx="143" cy="219"/>
              </a:xfrm>
              <a:custGeom>
                <a:avLst/>
                <a:gdLst>
                  <a:gd name="T0" fmla="*/ 6266 w 98"/>
                  <a:gd name="T1" fmla="*/ 23145 h 133"/>
                  <a:gd name="T2" fmla="*/ 0 w 98"/>
                  <a:gd name="T3" fmla="*/ 0 h 133"/>
                  <a:gd name="T4" fmla="*/ 3139 w 98"/>
                  <a:gd name="T5" fmla="*/ 32086 h 133"/>
                  <a:gd name="T6" fmla="*/ 6266 w 98"/>
                  <a:gd name="T7" fmla="*/ 23145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795" name="Line 353"/>
              <p:cNvSpPr>
                <a:spLocks noChangeShapeType="1"/>
              </p:cNvSpPr>
              <p:nvPr/>
            </p:nvSpPr>
            <p:spPr bwMode="gray">
              <a:xfrm flipH="1">
                <a:off x="1019" y="2058"/>
                <a:ext cx="138"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96" name="Line 354"/>
              <p:cNvSpPr>
                <a:spLocks noChangeShapeType="1"/>
              </p:cNvSpPr>
              <p:nvPr/>
            </p:nvSpPr>
            <p:spPr bwMode="gray">
              <a:xfrm flipV="1">
                <a:off x="948" y="2081"/>
                <a:ext cx="71" cy="29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97" name="Line 355"/>
              <p:cNvSpPr>
                <a:spLocks noChangeShapeType="1"/>
              </p:cNvSpPr>
              <p:nvPr/>
            </p:nvSpPr>
            <p:spPr bwMode="gray">
              <a:xfrm flipH="1" flipV="1">
                <a:off x="1205" y="1850"/>
                <a:ext cx="138" cy="9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98" name="Line 356"/>
              <p:cNvSpPr>
                <a:spLocks noChangeShapeType="1"/>
              </p:cNvSpPr>
              <p:nvPr/>
            </p:nvSpPr>
            <p:spPr bwMode="gray">
              <a:xfrm flipV="1">
                <a:off x="1157" y="1755"/>
                <a:ext cx="64" cy="30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799" name="Line 357"/>
              <p:cNvSpPr>
                <a:spLocks noChangeShapeType="1"/>
              </p:cNvSpPr>
              <p:nvPr/>
            </p:nvSpPr>
            <p:spPr bwMode="gray">
              <a:xfrm>
                <a:off x="2255" y="2708"/>
                <a:ext cx="72"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00" name="Line 358"/>
              <p:cNvSpPr>
                <a:spLocks noChangeShapeType="1"/>
              </p:cNvSpPr>
              <p:nvPr/>
            </p:nvSpPr>
            <p:spPr bwMode="gray">
              <a:xfrm flipH="1" flipV="1">
                <a:off x="1702" y="2041"/>
                <a:ext cx="143" cy="158"/>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01" name="Freeform 359"/>
              <p:cNvSpPr>
                <a:spLocks/>
              </p:cNvSpPr>
              <p:nvPr/>
            </p:nvSpPr>
            <p:spPr bwMode="gray">
              <a:xfrm>
                <a:off x="1774" y="2201"/>
                <a:ext cx="137" cy="196"/>
              </a:xfrm>
              <a:custGeom>
                <a:avLst/>
                <a:gdLst>
                  <a:gd name="T0" fmla="*/ 3059 w 94"/>
                  <a:gd name="T1" fmla="*/ 0 h 119"/>
                  <a:gd name="T2" fmla="*/ 5926 w 94"/>
                  <a:gd name="T3" fmla="*/ 28810 h 119"/>
                  <a:gd name="T4" fmla="*/ 0 w 94"/>
                  <a:gd name="T5" fmla="*/ 8950 h 119"/>
                  <a:gd name="T6" fmla="*/ 3059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02" name="Freeform 360"/>
              <p:cNvSpPr>
                <a:spLocks/>
              </p:cNvSpPr>
              <p:nvPr/>
            </p:nvSpPr>
            <p:spPr bwMode="gray">
              <a:xfrm>
                <a:off x="1845" y="2201"/>
                <a:ext cx="137" cy="196"/>
              </a:xfrm>
              <a:custGeom>
                <a:avLst/>
                <a:gdLst>
                  <a:gd name="T0" fmla="*/ 5926 w 94"/>
                  <a:gd name="T1" fmla="*/ 22313 h 119"/>
                  <a:gd name="T2" fmla="*/ 0 w 94"/>
                  <a:gd name="T3" fmla="*/ 0 h 119"/>
                  <a:gd name="T4" fmla="*/ 2848 w 94"/>
                  <a:gd name="T5" fmla="*/ 28810 h 119"/>
                  <a:gd name="T6" fmla="*/ 5926 w 94"/>
                  <a:gd name="T7" fmla="*/ 22313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03" name="Line 361"/>
              <p:cNvSpPr>
                <a:spLocks noChangeShapeType="1"/>
              </p:cNvSpPr>
              <p:nvPr/>
            </p:nvSpPr>
            <p:spPr bwMode="gray">
              <a:xfrm flipH="1" flipV="1">
                <a:off x="1336" y="1946"/>
                <a:ext cx="174" cy="9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04" name="Line 362"/>
              <p:cNvSpPr>
                <a:spLocks noChangeShapeType="1"/>
              </p:cNvSpPr>
              <p:nvPr/>
            </p:nvSpPr>
            <p:spPr bwMode="gray">
              <a:xfrm flipV="1">
                <a:off x="1292" y="1946"/>
                <a:ext cx="48" cy="225"/>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05" name="Line 363"/>
              <p:cNvSpPr>
                <a:spLocks noChangeShapeType="1"/>
              </p:cNvSpPr>
              <p:nvPr/>
            </p:nvSpPr>
            <p:spPr bwMode="gray">
              <a:xfrm flipH="1" flipV="1">
                <a:off x="1845" y="2201"/>
                <a:ext cx="137" cy="152"/>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06" name="Line 364"/>
              <p:cNvSpPr>
                <a:spLocks noChangeShapeType="1"/>
              </p:cNvSpPr>
              <p:nvPr/>
            </p:nvSpPr>
            <p:spPr bwMode="gray">
              <a:xfrm flipV="1">
                <a:off x="1774" y="2201"/>
                <a:ext cx="71" cy="6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07" name="Freeform 365"/>
              <p:cNvSpPr>
                <a:spLocks/>
              </p:cNvSpPr>
              <p:nvPr/>
            </p:nvSpPr>
            <p:spPr bwMode="gray">
              <a:xfrm>
                <a:off x="675" y="2790"/>
                <a:ext cx="136" cy="333"/>
              </a:xfrm>
              <a:custGeom>
                <a:avLst/>
                <a:gdLst>
                  <a:gd name="T0" fmla="*/ 2855 w 93"/>
                  <a:gd name="T1" fmla="*/ 0 h 202"/>
                  <a:gd name="T2" fmla="*/ 6092 w 93"/>
                  <a:gd name="T3" fmla="*/ 49371 h 202"/>
                  <a:gd name="T4" fmla="*/ 0 w 93"/>
                  <a:gd name="T5" fmla="*/ 47101 h 202"/>
                  <a:gd name="T6" fmla="*/ 2855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08" name="Freeform 366"/>
              <p:cNvSpPr>
                <a:spLocks/>
              </p:cNvSpPr>
              <p:nvPr/>
            </p:nvSpPr>
            <p:spPr bwMode="gray">
              <a:xfrm>
                <a:off x="739" y="2693"/>
                <a:ext cx="137" cy="430"/>
              </a:xfrm>
              <a:custGeom>
                <a:avLst/>
                <a:gdLst>
                  <a:gd name="T0" fmla="*/ 5926 w 94"/>
                  <a:gd name="T1" fmla="*/ 0 h 261"/>
                  <a:gd name="T2" fmla="*/ 0 w 94"/>
                  <a:gd name="T3" fmla="*/ 14337 h 261"/>
                  <a:gd name="T4" fmla="*/ 3059 w 94"/>
                  <a:gd name="T5" fmla="*/ 63286 h 261"/>
                  <a:gd name="T6" fmla="*/ 5926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09" name="Freeform 367"/>
              <p:cNvSpPr>
                <a:spLocks/>
              </p:cNvSpPr>
              <p:nvPr/>
            </p:nvSpPr>
            <p:spPr bwMode="gray">
              <a:xfrm>
                <a:off x="2535" y="3085"/>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10" name="Freeform 368"/>
              <p:cNvSpPr>
                <a:spLocks/>
              </p:cNvSpPr>
              <p:nvPr/>
            </p:nvSpPr>
            <p:spPr bwMode="gray">
              <a:xfrm>
                <a:off x="466" y="3085"/>
                <a:ext cx="138" cy="61"/>
              </a:xfrm>
              <a:custGeom>
                <a:avLst/>
                <a:gdLst>
                  <a:gd name="T0" fmla="*/ 3057 w 94"/>
                  <a:gd name="T1" fmla="*/ 0 h 37"/>
                  <a:gd name="T2" fmla="*/ 6429 w 94"/>
                  <a:gd name="T3" fmla="*/ 9101 h 37"/>
                  <a:gd name="T4" fmla="*/ 0 w 94"/>
                  <a:gd name="T5" fmla="*/ 5670 h 37"/>
                  <a:gd name="T6" fmla="*/ 305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11" name="Freeform 369"/>
              <p:cNvSpPr>
                <a:spLocks/>
              </p:cNvSpPr>
              <p:nvPr/>
            </p:nvSpPr>
            <p:spPr bwMode="gray">
              <a:xfrm>
                <a:off x="532" y="3085"/>
                <a:ext cx="143" cy="61"/>
              </a:xfrm>
              <a:custGeom>
                <a:avLst/>
                <a:gdLst>
                  <a:gd name="T0" fmla="*/ 6266 w 98"/>
                  <a:gd name="T1" fmla="*/ 3439 h 37"/>
                  <a:gd name="T2" fmla="*/ 0 w 98"/>
                  <a:gd name="T3" fmla="*/ 0 h 37"/>
                  <a:gd name="T4" fmla="*/ 3139 w 98"/>
                  <a:gd name="T5" fmla="*/ 9101 h 37"/>
                  <a:gd name="T6" fmla="*/ 6266 w 98"/>
                  <a:gd name="T7" fmla="*/ 3439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12" name="Line 370"/>
              <p:cNvSpPr>
                <a:spLocks noChangeShapeType="1"/>
              </p:cNvSpPr>
              <p:nvPr/>
            </p:nvSpPr>
            <p:spPr bwMode="gray">
              <a:xfrm flipV="1">
                <a:off x="675" y="2790"/>
                <a:ext cx="64" cy="318"/>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13" name="Line 371"/>
              <p:cNvSpPr>
                <a:spLocks noChangeShapeType="1"/>
              </p:cNvSpPr>
              <p:nvPr/>
            </p:nvSpPr>
            <p:spPr bwMode="gray">
              <a:xfrm flipH="1">
                <a:off x="2535" y="3085"/>
                <a:ext cx="65"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14" name="Line 372"/>
              <p:cNvSpPr>
                <a:spLocks noChangeShapeType="1"/>
              </p:cNvSpPr>
              <p:nvPr/>
            </p:nvSpPr>
            <p:spPr bwMode="gray">
              <a:xfrm flipH="1" flipV="1">
                <a:off x="532" y="3085"/>
                <a:ext cx="143"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15" name="Line 373"/>
              <p:cNvSpPr>
                <a:spLocks noChangeShapeType="1"/>
              </p:cNvSpPr>
              <p:nvPr/>
            </p:nvSpPr>
            <p:spPr bwMode="gray">
              <a:xfrm flipV="1">
                <a:off x="466" y="3085"/>
                <a:ext cx="66"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16" name="Freeform 374"/>
              <p:cNvSpPr>
                <a:spLocks/>
              </p:cNvSpPr>
              <p:nvPr/>
            </p:nvSpPr>
            <p:spPr bwMode="gray">
              <a:xfrm>
                <a:off x="1429" y="2064"/>
                <a:ext cx="136" cy="251"/>
              </a:xfrm>
              <a:custGeom>
                <a:avLst/>
                <a:gdLst>
                  <a:gd name="T0" fmla="*/ 3214 w 93"/>
                  <a:gd name="T1" fmla="*/ 0 h 152"/>
                  <a:gd name="T2" fmla="*/ 6092 w 93"/>
                  <a:gd name="T3" fmla="*/ 37797 h 152"/>
                  <a:gd name="T4" fmla="*/ 0 w 93"/>
                  <a:gd name="T5" fmla="*/ 28692 h 152"/>
                  <a:gd name="T6" fmla="*/ 3214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17" name="Freeform 375"/>
              <p:cNvSpPr>
                <a:spLocks/>
              </p:cNvSpPr>
              <p:nvPr/>
            </p:nvSpPr>
            <p:spPr bwMode="gray">
              <a:xfrm>
                <a:off x="1501" y="2064"/>
                <a:ext cx="136" cy="251"/>
              </a:xfrm>
              <a:custGeom>
                <a:avLst/>
                <a:gdLst>
                  <a:gd name="T0" fmla="*/ 6092 w 93"/>
                  <a:gd name="T1" fmla="*/ 13724 h 152"/>
                  <a:gd name="T2" fmla="*/ 0 w 93"/>
                  <a:gd name="T3" fmla="*/ 0 h 152"/>
                  <a:gd name="T4" fmla="*/ 2855 w 93"/>
                  <a:gd name="T5" fmla="*/ 37797 h 152"/>
                  <a:gd name="T6" fmla="*/ 6092 w 93"/>
                  <a:gd name="T7" fmla="*/ 13724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18" name="Freeform 376"/>
              <p:cNvSpPr>
                <a:spLocks/>
              </p:cNvSpPr>
              <p:nvPr/>
            </p:nvSpPr>
            <p:spPr bwMode="gray">
              <a:xfrm>
                <a:off x="1085" y="2058"/>
                <a:ext cx="136" cy="347"/>
              </a:xfrm>
              <a:custGeom>
                <a:avLst/>
                <a:gdLst>
                  <a:gd name="T0" fmla="*/ 0 w 93"/>
                  <a:gd name="T1" fmla="*/ 41342 h 211"/>
                  <a:gd name="T2" fmla="*/ 6092 w 93"/>
                  <a:gd name="T3" fmla="*/ 50238 h 211"/>
                  <a:gd name="T4" fmla="*/ 3214 w 93"/>
                  <a:gd name="T5" fmla="*/ 0 h 211"/>
                  <a:gd name="T6" fmla="*/ 0 w 93"/>
                  <a:gd name="T7" fmla="*/ 41342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19" name="Freeform 377"/>
              <p:cNvSpPr>
                <a:spLocks/>
              </p:cNvSpPr>
              <p:nvPr/>
            </p:nvSpPr>
            <p:spPr bwMode="gray">
              <a:xfrm>
                <a:off x="1157" y="2058"/>
                <a:ext cx="135" cy="347"/>
              </a:xfrm>
              <a:custGeom>
                <a:avLst/>
                <a:gdLst>
                  <a:gd name="T0" fmla="*/ 5622 w 93"/>
                  <a:gd name="T1" fmla="*/ 16363 h 211"/>
                  <a:gd name="T2" fmla="*/ 0 w 93"/>
                  <a:gd name="T3" fmla="*/ 0 h 211"/>
                  <a:gd name="T4" fmla="*/ 2668 w 93"/>
                  <a:gd name="T5" fmla="*/ 50238 h 211"/>
                  <a:gd name="T6" fmla="*/ 5622 w 93"/>
                  <a:gd name="T7" fmla="*/ 16363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20" name="Freeform 378"/>
              <p:cNvSpPr>
                <a:spLocks/>
              </p:cNvSpPr>
              <p:nvPr/>
            </p:nvSpPr>
            <p:spPr bwMode="gray">
              <a:xfrm>
                <a:off x="876" y="2376"/>
                <a:ext cx="143" cy="317"/>
              </a:xfrm>
              <a:custGeom>
                <a:avLst/>
                <a:gdLst>
                  <a:gd name="T0" fmla="*/ 3139 w 98"/>
                  <a:gd name="T1" fmla="*/ 0 h 193"/>
                  <a:gd name="T2" fmla="*/ 6266 w 98"/>
                  <a:gd name="T3" fmla="*/ 34436 h 193"/>
                  <a:gd name="T4" fmla="*/ 0 w 98"/>
                  <a:gd name="T5" fmla="*/ 45344 h 193"/>
                  <a:gd name="T6" fmla="*/ 3139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21" name="Freeform 379"/>
              <p:cNvSpPr>
                <a:spLocks/>
              </p:cNvSpPr>
              <p:nvPr/>
            </p:nvSpPr>
            <p:spPr bwMode="gray">
              <a:xfrm>
                <a:off x="948" y="2344"/>
                <a:ext cx="137" cy="274"/>
              </a:xfrm>
              <a:custGeom>
                <a:avLst/>
                <a:gdLst>
                  <a:gd name="T0" fmla="*/ 5926 w 94"/>
                  <a:gd name="T1" fmla="*/ 0 h 166"/>
                  <a:gd name="T2" fmla="*/ 0 w 94"/>
                  <a:gd name="T3" fmla="*/ 4632 h 166"/>
                  <a:gd name="T4" fmla="*/ 3059 w 94"/>
                  <a:gd name="T5" fmla="*/ 41093 h 166"/>
                  <a:gd name="T6" fmla="*/ 5926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22" name="Freeform 380"/>
              <p:cNvSpPr>
                <a:spLocks/>
              </p:cNvSpPr>
              <p:nvPr/>
            </p:nvSpPr>
            <p:spPr bwMode="gray">
              <a:xfrm>
                <a:off x="1911" y="2353"/>
                <a:ext cx="136" cy="166"/>
              </a:xfrm>
              <a:custGeom>
                <a:avLst/>
                <a:gdLst>
                  <a:gd name="T0" fmla="*/ 3214 w 93"/>
                  <a:gd name="T1" fmla="*/ 0 h 101"/>
                  <a:gd name="T2" fmla="*/ 6092 w 93"/>
                  <a:gd name="T3" fmla="*/ 23912 h 101"/>
                  <a:gd name="T4" fmla="*/ 0 w 93"/>
                  <a:gd name="T5" fmla="*/ 6283 h 101"/>
                  <a:gd name="T6" fmla="*/ 3214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23" name="Freeform 381"/>
              <p:cNvSpPr>
                <a:spLocks/>
              </p:cNvSpPr>
              <p:nvPr/>
            </p:nvSpPr>
            <p:spPr bwMode="gray">
              <a:xfrm>
                <a:off x="1982" y="2353"/>
                <a:ext cx="136" cy="166"/>
              </a:xfrm>
              <a:custGeom>
                <a:avLst/>
                <a:gdLst>
                  <a:gd name="T0" fmla="*/ 6092 w 93"/>
                  <a:gd name="T1" fmla="*/ 19601 h 101"/>
                  <a:gd name="T2" fmla="*/ 0 w 93"/>
                  <a:gd name="T3" fmla="*/ 0 h 101"/>
                  <a:gd name="T4" fmla="*/ 2855 w 93"/>
                  <a:gd name="T5" fmla="*/ 23912 h 101"/>
                  <a:gd name="T6" fmla="*/ 6092 w 93"/>
                  <a:gd name="T7" fmla="*/ 19601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24" name="Line 382"/>
              <p:cNvSpPr>
                <a:spLocks noChangeShapeType="1"/>
              </p:cNvSpPr>
              <p:nvPr/>
            </p:nvSpPr>
            <p:spPr bwMode="gray">
              <a:xfrm flipH="1" flipV="1">
                <a:off x="1507" y="2031"/>
                <a:ext cx="130" cy="12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25" name="Line 383"/>
              <p:cNvSpPr>
                <a:spLocks noChangeShapeType="1"/>
              </p:cNvSpPr>
              <p:nvPr/>
            </p:nvSpPr>
            <p:spPr bwMode="gray">
              <a:xfrm flipV="1">
                <a:off x="1429" y="2038"/>
                <a:ext cx="84" cy="21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26" name="Line 384"/>
              <p:cNvSpPr>
                <a:spLocks noChangeShapeType="1"/>
              </p:cNvSpPr>
              <p:nvPr/>
            </p:nvSpPr>
            <p:spPr bwMode="gray">
              <a:xfrm flipH="1" flipV="1">
                <a:off x="1157" y="2058"/>
                <a:ext cx="135" cy="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27" name="Line 385"/>
              <p:cNvSpPr>
                <a:spLocks noChangeShapeType="1"/>
              </p:cNvSpPr>
              <p:nvPr/>
            </p:nvSpPr>
            <p:spPr bwMode="gray">
              <a:xfrm flipV="1">
                <a:off x="1085" y="2058"/>
                <a:ext cx="72" cy="28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28" name="Line 386"/>
              <p:cNvSpPr>
                <a:spLocks noChangeShapeType="1"/>
              </p:cNvSpPr>
              <p:nvPr/>
            </p:nvSpPr>
            <p:spPr bwMode="gray">
              <a:xfrm flipV="1">
                <a:off x="876" y="2376"/>
                <a:ext cx="72" cy="31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29" name="Line 387"/>
              <p:cNvSpPr>
                <a:spLocks noChangeShapeType="1"/>
              </p:cNvSpPr>
              <p:nvPr/>
            </p:nvSpPr>
            <p:spPr bwMode="gray">
              <a:xfrm flipH="1">
                <a:off x="948" y="2344"/>
                <a:ext cx="137" cy="3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30" name="Line 388"/>
              <p:cNvSpPr>
                <a:spLocks noChangeShapeType="1"/>
              </p:cNvSpPr>
              <p:nvPr/>
            </p:nvSpPr>
            <p:spPr bwMode="gray">
              <a:xfrm flipH="1" flipV="1">
                <a:off x="1982" y="2353"/>
                <a:ext cx="136" cy="136"/>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31" name="Line 389"/>
              <p:cNvSpPr>
                <a:spLocks noChangeShapeType="1"/>
              </p:cNvSpPr>
              <p:nvPr/>
            </p:nvSpPr>
            <p:spPr bwMode="gray">
              <a:xfrm flipV="1">
                <a:off x="1911" y="2353"/>
                <a:ext cx="71" cy="4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32" name="Freeform 390"/>
              <p:cNvSpPr>
                <a:spLocks/>
              </p:cNvSpPr>
              <p:nvPr/>
            </p:nvSpPr>
            <p:spPr bwMode="gray">
              <a:xfrm>
                <a:off x="1221" y="2171"/>
                <a:ext cx="143" cy="272"/>
              </a:xfrm>
              <a:custGeom>
                <a:avLst/>
                <a:gdLst>
                  <a:gd name="T0" fmla="*/ 3139 w 98"/>
                  <a:gd name="T1" fmla="*/ 0 h 165"/>
                  <a:gd name="T2" fmla="*/ 6266 w 98"/>
                  <a:gd name="T3" fmla="*/ 40289 h 165"/>
                  <a:gd name="T4" fmla="*/ 0 w 98"/>
                  <a:gd name="T5" fmla="*/ 34686 h 165"/>
                  <a:gd name="T6" fmla="*/ 3139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33" name="Freeform 391"/>
              <p:cNvSpPr>
                <a:spLocks/>
              </p:cNvSpPr>
              <p:nvPr/>
            </p:nvSpPr>
            <p:spPr bwMode="gray">
              <a:xfrm>
                <a:off x="1292" y="2171"/>
                <a:ext cx="137" cy="272"/>
              </a:xfrm>
              <a:custGeom>
                <a:avLst/>
                <a:gdLst>
                  <a:gd name="T0" fmla="*/ 5926 w 94"/>
                  <a:gd name="T1" fmla="*/ 12186 h 165"/>
                  <a:gd name="T2" fmla="*/ 0 w 94"/>
                  <a:gd name="T3" fmla="*/ 0 h 165"/>
                  <a:gd name="T4" fmla="*/ 3059 w 94"/>
                  <a:gd name="T5" fmla="*/ 40289 h 165"/>
                  <a:gd name="T6" fmla="*/ 5926 w 94"/>
                  <a:gd name="T7" fmla="*/ 12186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34" name="Freeform 392"/>
              <p:cNvSpPr>
                <a:spLocks/>
              </p:cNvSpPr>
              <p:nvPr/>
            </p:nvSpPr>
            <p:spPr bwMode="gray">
              <a:xfrm>
                <a:off x="2047" y="2489"/>
                <a:ext cx="143" cy="181"/>
              </a:xfrm>
              <a:custGeom>
                <a:avLst/>
                <a:gdLst>
                  <a:gd name="T0" fmla="*/ 3139 w 98"/>
                  <a:gd name="T1" fmla="*/ 0 h 110"/>
                  <a:gd name="T2" fmla="*/ 6266 w 98"/>
                  <a:gd name="T3" fmla="*/ 26317 h 110"/>
                  <a:gd name="T4" fmla="*/ 0 w 98"/>
                  <a:gd name="T5" fmla="*/ 4341 h 110"/>
                  <a:gd name="T6" fmla="*/ 3139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35" name="Freeform 393"/>
              <p:cNvSpPr>
                <a:spLocks/>
              </p:cNvSpPr>
              <p:nvPr/>
            </p:nvSpPr>
            <p:spPr bwMode="gray">
              <a:xfrm>
                <a:off x="2118" y="2489"/>
                <a:ext cx="137" cy="219"/>
              </a:xfrm>
              <a:custGeom>
                <a:avLst/>
                <a:gdLst>
                  <a:gd name="T0" fmla="*/ 5926 w 94"/>
                  <a:gd name="T1" fmla="*/ 32086 h 133"/>
                  <a:gd name="T2" fmla="*/ 0 w 94"/>
                  <a:gd name="T3" fmla="*/ 0 h 133"/>
                  <a:gd name="T4" fmla="*/ 3059 w 94"/>
                  <a:gd name="T5" fmla="*/ 26512 h 133"/>
                  <a:gd name="T6" fmla="*/ 5926 w 94"/>
                  <a:gd name="T7" fmla="*/ 32086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36" name="Freeform 394"/>
              <p:cNvSpPr>
                <a:spLocks/>
              </p:cNvSpPr>
              <p:nvPr/>
            </p:nvSpPr>
            <p:spPr bwMode="gray">
              <a:xfrm>
                <a:off x="1565" y="2155"/>
                <a:ext cx="137" cy="189"/>
              </a:xfrm>
              <a:custGeom>
                <a:avLst/>
                <a:gdLst>
                  <a:gd name="T0" fmla="*/ 3059 w 94"/>
                  <a:gd name="T1" fmla="*/ 0 h 115"/>
                  <a:gd name="T2" fmla="*/ 5926 w 94"/>
                  <a:gd name="T3" fmla="*/ 27221 h 115"/>
                  <a:gd name="T4" fmla="*/ 0 w 94"/>
                  <a:gd name="T5" fmla="*/ 22843 h 115"/>
                  <a:gd name="T6" fmla="*/ 3059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37" name="Freeform 395"/>
              <p:cNvSpPr>
                <a:spLocks/>
              </p:cNvSpPr>
              <p:nvPr/>
            </p:nvSpPr>
            <p:spPr bwMode="gray">
              <a:xfrm>
                <a:off x="1637" y="2155"/>
                <a:ext cx="137" cy="189"/>
              </a:xfrm>
              <a:custGeom>
                <a:avLst/>
                <a:gdLst>
                  <a:gd name="T0" fmla="*/ 5926 w 94"/>
                  <a:gd name="T1" fmla="*/ 15396 h 115"/>
                  <a:gd name="T2" fmla="*/ 0 w 94"/>
                  <a:gd name="T3" fmla="*/ 0 h 115"/>
                  <a:gd name="T4" fmla="*/ 2848 w 94"/>
                  <a:gd name="T5" fmla="*/ 27221 h 115"/>
                  <a:gd name="T6" fmla="*/ 5926 w 94"/>
                  <a:gd name="T7" fmla="*/ 15396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38" name="Freeform 396"/>
              <p:cNvSpPr>
                <a:spLocks/>
              </p:cNvSpPr>
              <p:nvPr/>
            </p:nvSpPr>
            <p:spPr bwMode="gray">
              <a:xfrm>
                <a:off x="604" y="3108"/>
                <a:ext cx="135" cy="61"/>
              </a:xfrm>
              <a:custGeom>
                <a:avLst/>
                <a:gdLst>
                  <a:gd name="T0" fmla="*/ 2958 w 93"/>
                  <a:gd name="T1" fmla="*/ 0 h 37"/>
                  <a:gd name="T2" fmla="*/ 5622 w 93"/>
                  <a:gd name="T3" fmla="*/ 9101 h 37"/>
                  <a:gd name="T4" fmla="*/ 0 w 93"/>
                  <a:gd name="T5" fmla="*/ 5670 h 37"/>
                  <a:gd name="T6" fmla="*/ 2958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39" name="Freeform 397"/>
              <p:cNvSpPr>
                <a:spLocks/>
              </p:cNvSpPr>
              <p:nvPr/>
            </p:nvSpPr>
            <p:spPr bwMode="gray">
              <a:xfrm>
                <a:off x="675" y="3108"/>
                <a:ext cx="136" cy="61"/>
              </a:xfrm>
              <a:custGeom>
                <a:avLst/>
                <a:gdLst>
                  <a:gd name="T0" fmla="*/ 6092 w 93"/>
                  <a:gd name="T1" fmla="*/ 2254 h 37"/>
                  <a:gd name="T2" fmla="*/ 0 w 93"/>
                  <a:gd name="T3" fmla="*/ 0 h 37"/>
                  <a:gd name="T4" fmla="*/ 2855 w 93"/>
                  <a:gd name="T5" fmla="*/ 9101 h 37"/>
                  <a:gd name="T6" fmla="*/ 6092 w 93"/>
                  <a:gd name="T7" fmla="*/ 2254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40" name="Line 398"/>
              <p:cNvSpPr>
                <a:spLocks noChangeShapeType="1"/>
              </p:cNvSpPr>
              <p:nvPr/>
            </p:nvSpPr>
            <p:spPr bwMode="gray">
              <a:xfrm flipH="1" flipV="1">
                <a:off x="1292" y="2171"/>
                <a:ext cx="137" cy="8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41" name="Line 399"/>
              <p:cNvSpPr>
                <a:spLocks noChangeShapeType="1"/>
              </p:cNvSpPr>
              <p:nvPr/>
            </p:nvSpPr>
            <p:spPr bwMode="gray">
              <a:xfrm flipV="1">
                <a:off x="1221" y="2171"/>
                <a:ext cx="71" cy="234"/>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42" name="Line 400"/>
              <p:cNvSpPr>
                <a:spLocks noChangeShapeType="1"/>
              </p:cNvSpPr>
              <p:nvPr/>
            </p:nvSpPr>
            <p:spPr bwMode="gray">
              <a:xfrm flipH="1" flipV="1">
                <a:off x="2118" y="2489"/>
                <a:ext cx="137" cy="21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43" name="Line 401"/>
              <p:cNvSpPr>
                <a:spLocks noChangeShapeType="1"/>
              </p:cNvSpPr>
              <p:nvPr/>
            </p:nvSpPr>
            <p:spPr bwMode="gray">
              <a:xfrm flipV="1">
                <a:off x="2047" y="2489"/>
                <a:ext cx="71" cy="3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44" name="Line 402"/>
              <p:cNvSpPr>
                <a:spLocks noChangeShapeType="1"/>
              </p:cNvSpPr>
              <p:nvPr/>
            </p:nvSpPr>
            <p:spPr bwMode="gray">
              <a:xfrm flipH="1" flipV="1">
                <a:off x="1637" y="2155"/>
                <a:ext cx="137" cy="10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45" name="Line 403"/>
              <p:cNvSpPr>
                <a:spLocks noChangeShapeType="1"/>
              </p:cNvSpPr>
              <p:nvPr/>
            </p:nvSpPr>
            <p:spPr bwMode="gray">
              <a:xfrm flipH="1" flipV="1">
                <a:off x="675" y="3108"/>
                <a:ext cx="136" cy="1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46" name="Line 404"/>
              <p:cNvSpPr>
                <a:spLocks noChangeShapeType="1"/>
              </p:cNvSpPr>
              <p:nvPr/>
            </p:nvSpPr>
            <p:spPr bwMode="gray">
              <a:xfrm flipV="1">
                <a:off x="604" y="3108"/>
                <a:ext cx="71" cy="38"/>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47" name="Freeform 405"/>
              <p:cNvSpPr>
                <a:spLocks/>
              </p:cNvSpPr>
              <p:nvPr/>
            </p:nvSpPr>
            <p:spPr bwMode="gray">
              <a:xfrm>
                <a:off x="2190" y="2670"/>
                <a:ext cx="137" cy="211"/>
              </a:xfrm>
              <a:custGeom>
                <a:avLst/>
                <a:gdLst>
                  <a:gd name="T0" fmla="*/ 2848 w 94"/>
                  <a:gd name="T1" fmla="*/ 5662 h 128"/>
                  <a:gd name="T2" fmla="*/ 5926 w 94"/>
                  <a:gd name="T3" fmla="*/ 31279 h 128"/>
                  <a:gd name="T4" fmla="*/ 0 w 94"/>
                  <a:gd name="T5" fmla="*/ 0 h 128"/>
                  <a:gd name="T6" fmla="*/ 2848 w 94"/>
                  <a:gd name="T7" fmla="*/ 5662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48" name="Freeform 406"/>
              <p:cNvSpPr>
                <a:spLocks/>
              </p:cNvSpPr>
              <p:nvPr/>
            </p:nvSpPr>
            <p:spPr bwMode="gray">
              <a:xfrm>
                <a:off x="2255" y="2708"/>
                <a:ext cx="136" cy="173"/>
              </a:xfrm>
              <a:custGeom>
                <a:avLst/>
                <a:gdLst>
                  <a:gd name="T0" fmla="*/ 6092 w 93"/>
                  <a:gd name="T1" fmla="*/ 21127 h 105"/>
                  <a:gd name="T2" fmla="*/ 0 w 93"/>
                  <a:gd name="T3" fmla="*/ 0 h 105"/>
                  <a:gd name="T4" fmla="*/ 3214 w 93"/>
                  <a:gd name="T5" fmla="*/ 25512 h 105"/>
                  <a:gd name="T6" fmla="*/ 6092 w 93"/>
                  <a:gd name="T7" fmla="*/ 2112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49" name="Freeform 407"/>
              <p:cNvSpPr>
                <a:spLocks/>
              </p:cNvSpPr>
              <p:nvPr/>
            </p:nvSpPr>
            <p:spPr bwMode="gray">
              <a:xfrm>
                <a:off x="811" y="2693"/>
                <a:ext cx="137" cy="430"/>
              </a:xfrm>
              <a:custGeom>
                <a:avLst/>
                <a:gdLst>
                  <a:gd name="T0" fmla="*/ 2848 w 94"/>
                  <a:gd name="T1" fmla="*/ 0 h 261"/>
                  <a:gd name="T2" fmla="*/ 5926 w 94"/>
                  <a:gd name="T3" fmla="*/ 23223 h 261"/>
                  <a:gd name="T4" fmla="*/ 0 w 94"/>
                  <a:gd name="T5" fmla="*/ 63286 h 261"/>
                  <a:gd name="T6" fmla="*/ 2848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50" name="Freeform 408"/>
              <p:cNvSpPr>
                <a:spLocks/>
              </p:cNvSpPr>
              <p:nvPr/>
            </p:nvSpPr>
            <p:spPr bwMode="gray">
              <a:xfrm>
                <a:off x="876" y="2618"/>
                <a:ext cx="143" cy="233"/>
              </a:xfrm>
              <a:custGeom>
                <a:avLst/>
                <a:gdLst>
                  <a:gd name="T0" fmla="*/ 6266 w 98"/>
                  <a:gd name="T1" fmla="*/ 0 h 142"/>
                  <a:gd name="T2" fmla="*/ 0 w 98"/>
                  <a:gd name="T3" fmla="*/ 10597 h 142"/>
                  <a:gd name="T4" fmla="*/ 3139 w 98"/>
                  <a:gd name="T5" fmla="*/ 32947 h 142"/>
                  <a:gd name="T6" fmla="*/ 6266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51" name="Freeform 409"/>
              <p:cNvSpPr>
                <a:spLocks/>
              </p:cNvSpPr>
              <p:nvPr/>
            </p:nvSpPr>
            <p:spPr bwMode="gray">
              <a:xfrm>
                <a:off x="1019" y="2344"/>
                <a:ext cx="138" cy="303"/>
              </a:xfrm>
              <a:custGeom>
                <a:avLst/>
                <a:gdLst>
                  <a:gd name="T0" fmla="*/ 3057 w 94"/>
                  <a:gd name="T1" fmla="*/ 0 h 184"/>
                  <a:gd name="T2" fmla="*/ 6429 w 94"/>
                  <a:gd name="T3" fmla="*/ 44467 h 184"/>
                  <a:gd name="T4" fmla="*/ 0 w 94"/>
                  <a:gd name="T5" fmla="*/ 40055 h 184"/>
                  <a:gd name="T6" fmla="*/ 305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52" name="Freeform 410"/>
              <p:cNvSpPr>
                <a:spLocks/>
              </p:cNvSpPr>
              <p:nvPr/>
            </p:nvSpPr>
            <p:spPr bwMode="gray">
              <a:xfrm>
                <a:off x="1085" y="2344"/>
                <a:ext cx="136" cy="303"/>
              </a:xfrm>
              <a:custGeom>
                <a:avLst/>
                <a:gdLst>
                  <a:gd name="T0" fmla="*/ 6092 w 93"/>
                  <a:gd name="T1" fmla="*/ 8935 h 184"/>
                  <a:gd name="T2" fmla="*/ 0 w 93"/>
                  <a:gd name="T3" fmla="*/ 0 h 184"/>
                  <a:gd name="T4" fmla="*/ 3214 w 93"/>
                  <a:gd name="T5" fmla="*/ 44467 h 184"/>
                  <a:gd name="T6" fmla="*/ 6092 w 93"/>
                  <a:gd name="T7" fmla="*/ 8935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53" name="Line 411"/>
              <p:cNvSpPr>
                <a:spLocks noChangeShapeType="1"/>
              </p:cNvSpPr>
              <p:nvPr/>
            </p:nvSpPr>
            <p:spPr bwMode="gray">
              <a:xfrm flipH="1" flipV="1">
                <a:off x="2255" y="2708"/>
                <a:ext cx="136" cy="14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54" name="Line 412"/>
              <p:cNvSpPr>
                <a:spLocks noChangeShapeType="1"/>
              </p:cNvSpPr>
              <p:nvPr/>
            </p:nvSpPr>
            <p:spPr bwMode="gray">
              <a:xfrm>
                <a:off x="2190" y="2670"/>
                <a:ext cx="65"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55" name="Line 413"/>
              <p:cNvSpPr>
                <a:spLocks noChangeShapeType="1"/>
              </p:cNvSpPr>
              <p:nvPr/>
            </p:nvSpPr>
            <p:spPr bwMode="gray">
              <a:xfrm flipV="1">
                <a:off x="811" y="2693"/>
                <a:ext cx="65" cy="430"/>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56" name="Line 414"/>
              <p:cNvSpPr>
                <a:spLocks noChangeShapeType="1"/>
              </p:cNvSpPr>
              <p:nvPr/>
            </p:nvSpPr>
            <p:spPr bwMode="gray">
              <a:xfrm flipH="1" flipV="1">
                <a:off x="1085" y="2344"/>
                <a:ext cx="136" cy="6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57" name="Line 415"/>
              <p:cNvSpPr>
                <a:spLocks noChangeShapeType="1"/>
              </p:cNvSpPr>
              <p:nvPr/>
            </p:nvSpPr>
            <p:spPr bwMode="gray">
              <a:xfrm flipV="1">
                <a:off x="1019" y="2344"/>
                <a:ext cx="66" cy="27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58" name="Freeform 416"/>
              <p:cNvSpPr>
                <a:spLocks/>
              </p:cNvSpPr>
              <p:nvPr/>
            </p:nvSpPr>
            <p:spPr bwMode="gray">
              <a:xfrm>
                <a:off x="1702" y="2262"/>
                <a:ext cx="143" cy="189"/>
              </a:xfrm>
              <a:custGeom>
                <a:avLst/>
                <a:gdLst>
                  <a:gd name="T0" fmla="*/ 3139 w 98"/>
                  <a:gd name="T1" fmla="*/ 0 h 115"/>
                  <a:gd name="T2" fmla="*/ 6266 w 98"/>
                  <a:gd name="T3" fmla="*/ 27221 h 115"/>
                  <a:gd name="T4" fmla="*/ 0 w 98"/>
                  <a:gd name="T5" fmla="*/ 11817 h 115"/>
                  <a:gd name="T6" fmla="*/ 3139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59" name="Freeform 417"/>
              <p:cNvSpPr>
                <a:spLocks/>
              </p:cNvSpPr>
              <p:nvPr/>
            </p:nvSpPr>
            <p:spPr bwMode="gray">
              <a:xfrm>
                <a:off x="1774" y="2262"/>
                <a:ext cx="137" cy="189"/>
              </a:xfrm>
              <a:custGeom>
                <a:avLst/>
                <a:gdLst>
                  <a:gd name="T0" fmla="*/ 5926 w 94"/>
                  <a:gd name="T1" fmla="*/ 19421 h 115"/>
                  <a:gd name="T2" fmla="*/ 0 w 94"/>
                  <a:gd name="T3" fmla="*/ 0 h 115"/>
                  <a:gd name="T4" fmla="*/ 3059 w 94"/>
                  <a:gd name="T5" fmla="*/ 27221 h 115"/>
                  <a:gd name="T6" fmla="*/ 5926 w 94"/>
                  <a:gd name="T7" fmla="*/ 19421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60" name="Freeform 418"/>
              <p:cNvSpPr>
                <a:spLocks/>
              </p:cNvSpPr>
              <p:nvPr/>
            </p:nvSpPr>
            <p:spPr bwMode="gray">
              <a:xfrm>
                <a:off x="1364" y="2254"/>
                <a:ext cx="137" cy="189"/>
              </a:xfrm>
              <a:custGeom>
                <a:avLst/>
                <a:gdLst>
                  <a:gd name="T0" fmla="*/ 2848 w 94"/>
                  <a:gd name="T1" fmla="*/ 0 h 115"/>
                  <a:gd name="T2" fmla="*/ 5926 w 94"/>
                  <a:gd name="T3" fmla="*/ 27221 h 115"/>
                  <a:gd name="T4" fmla="*/ 0 w 94"/>
                  <a:gd name="T5" fmla="*/ 27221 h 115"/>
                  <a:gd name="T6" fmla="*/ 2848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61" name="Line 419"/>
              <p:cNvSpPr>
                <a:spLocks noChangeShapeType="1"/>
              </p:cNvSpPr>
              <p:nvPr/>
            </p:nvSpPr>
            <p:spPr bwMode="gray">
              <a:xfrm flipH="1" flipV="1">
                <a:off x="1774" y="2262"/>
                <a:ext cx="137" cy="13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62" name="Line 420"/>
              <p:cNvSpPr>
                <a:spLocks noChangeShapeType="1"/>
              </p:cNvSpPr>
              <p:nvPr/>
            </p:nvSpPr>
            <p:spPr bwMode="gray">
              <a:xfrm flipV="1">
                <a:off x="1702" y="2262"/>
                <a:ext cx="72" cy="8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63" name="Line 421"/>
              <p:cNvSpPr>
                <a:spLocks noChangeShapeType="1"/>
              </p:cNvSpPr>
              <p:nvPr/>
            </p:nvSpPr>
            <p:spPr bwMode="gray">
              <a:xfrm flipH="1" flipV="1">
                <a:off x="1429" y="2254"/>
                <a:ext cx="136" cy="6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64" name="Line 422"/>
              <p:cNvSpPr>
                <a:spLocks noChangeShapeType="1"/>
              </p:cNvSpPr>
              <p:nvPr/>
            </p:nvSpPr>
            <p:spPr bwMode="gray">
              <a:xfrm flipV="1">
                <a:off x="1364" y="2254"/>
                <a:ext cx="65" cy="18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65" name="Freeform 423"/>
              <p:cNvSpPr>
                <a:spLocks/>
              </p:cNvSpPr>
              <p:nvPr/>
            </p:nvSpPr>
            <p:spPr bwMode="gray">
              <a:xfrm>
                <a:off x="2327" y="2851"/>
                <a:ext cx="135" cy="318"/>
              </a:xfrm>
              <a:custGeom>
                <a:avLst/>
                <a:gdLst>
                  <a:gd name="T0" fmla="*/ 2668 w 93"/>
                  <a:gd name="T1" fmla="*/ 0 h 193"/>
                  <a:gd name="T2" fmla="*/ 5622 w 93"/>
                  <a:gd name="T3" fmla="*/ 46875 h 193"/>
                  <a:gd name="T4" fmla="*/ 0 w 93"/>
                  <a:gd name="T5" fmla="*/ 4384 h 193"/>
                  <a:gd name="T6" fmla="*/ 2668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66" name="Freeform 424"/>
              <p:cNvSpPr>
                <a:spLocks/>
              </p:cNvSpPr>
              <p:nvPr/>
            </p:nvSpPr>
            <p:spPr bwMode="gray">
              <a:xfrm>
                <a:off x="2391" y="2851"/>
                <a:ext cx="144" cy="318"/>
              </a:xfrm>
              <a:custGeom>
                <a:avLst/>
                <a:gdLst>
                  <a:gd name="T0" fmla="*/ 6087 w 99"/>
                  <a:gd name="T1" fmla="*/ 40101 h 193"/>
                  <a:gd name="T2" fmla="*/ 0 w 99"/>
                  <a:gd name="T3" fmla="*/ 0 h 193"/>
                  <a:gd name="T4" fmla="*/ 3004 w 99"/>
                  <a:gd name="T5" fmla="*/ 46875 h 193"/>
                  <a:gd name="T6" fmla="*/ 6087 w 99"/>
                  <a:gd name="T7" fmla="*/ 40101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67" name="Line 425"/>
              <p:cNvSpPr>
                <a:spLocks noChangeShapeType="1"/>
              </p:cNvSpPr>
              <p:nvPr/>
            </p:nvSpPr>
            <p:spPr bwMode="gray">
              <a:xfrm>
                <a:off x="2391" y="2851"/>
                <a:ext cx="7" cy="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68" name="Line 426"/>
              <p:cNvSpPr>
                <a:spLocks noChangeShapeType="1"/>
              </p:cNvSpPr>
              <p:nvPr/>
            </p:nvSpPr>
            <p:spPr bwMode="gray">
              <a:xfrm flipH="1" flipV="1">
                <a:off x="2391" y="2851"/>
                <a:ext cx="144" cy="27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69" name="Line 427"/>
              <p:cNvSpPr>
                <a:spLocks noChangeShapeType="1"/>
              </p:cNvSpPr>
              <p:nvPr/>
            </p:nvSpPr>
            <p:spPr bwMode="gray">
              <a:xfrm flipV="1">
                <a:off x="2327" y="2851"/>
                <a:ext cx="64" cy="3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70" name="Freeform 428"/>
              <p:cNvSpPr>
                <a:spLocks/>
              </p:cNvSpPr>
              <p:nvPr/>
            </p:nvSpPr>
            <p:spPr bwMode="gray">
              <a:xfrm>
                <a:off x="739" y="3123"/>
                <a:ext cx="137" cy="61"/>
              </a:xfrm>
              <a:custGeom>
                <a:avLst/>
                <a:gdLst>
                  <a:gd name="T0" fmla="*/ 3059 w 94"/>
                  <a:gd name="T1" fmla="*/ 0 h 37"/>
                  <a:gd name="T2" fmla="*/ 5926 w 94"/>
                  <a:gd name="T3" fmla="*/ 9101 h 37"/>
                  <a:gd name="T4" fmla="*/ 0 w 94"/>
                  <a:gd name="T5" fmla="*/ 6834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71" name="Freeform 429"/>
              <p:cNvSpPr>
                <a:spLocks/>
              </p:cNvSpPr>
              <p:nvPr/>
            </p:nvSpPr>
            <p:spPr bwMode="gray">
              <a:xfrm>
                <a:off x="811" y="2851"/>
                <a:ext cx="137" cy="333"/>
              </a:xfrm>
              <a:custGeom>
                <a:avLst/>
                <a:gdLst>
                  <a:gd name="T0" fmla="*/ 5926 w 94"/>
                  <a:gd name="T1" fmla="*/ 0 h 202"/>
                  <a:gd name="T2" fmla="*/ 0 w 94"/>
                  <a:gd name="T3" fmla="*/ 40301 h 202"/>
                  <a:gd name="T4" fmla="*/ 2848 w 94"/>
                  <a:gd name="T5" fmla="*/ 49371 h 202"/>
                  <a:gd name="T6" fmla="*/ 5926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72" name="Freeform 430"/>
              <p:cNvSpPr>
                <a:spLocks/>
              </p:cNvSpPr>
              <p:nvPr/>
            </p:nvSpPr>
            <p:spPr bwMode="gray">
              <a:xfrm>
                <a:off x="2462" y="3123"/>
                <a:ext cx="138" cy="61"/>
              </a:xfrm>
              <a:custGeom>
                <a:avLst/>
                <a:gdLst>
                  <a:gd name="T0" fmla="*/ 3381 w 94"/>
                  <a:gd name="T1" fmla="*/ 0 h 37"/>
                  <a:gd name="T2" fmla="*/ 6429 w 94"/>
                  <a:gd name="T3" fmla="*/ 9101 h 37"/>
                  <a:gd name="T4" fmla="*/ 0 w 94"/>
                  <a:gd name="T5" fmla="*/ 6834 h 37"/>
                  <a:gd name="T6" fmla="*/ 3381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73" name="Freeform 431"/>
              <p:cNvSpPr>
                <a:spLocks/>
              </p:cNvSpPr>
              <p:nvPr/>
            </p:nvSpPr>
            <p:spPr bwMode="gray">
              <a:xfrm>
                <a:off x="2535" y="3123"/>
                <a:ext cx="136" cy="61"/>
              </a:xfrm>
              <a:custGeom>
                <a:avLst/>
                <a:gdLst>
                  <a:gd name="T0" fmla="*/ 6092 w 93"/>
                  <a:gd name="T1" fmla="*/ 3439 h 37"/>
                  <a:gd name="T2" fmla="*/ 0 w 93"/>
                  <a:gd name="T3" fmla="*/ 0 h 37"/>
                  <a:gd name="T4" fmla="*/ 2855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74" name="Freeform 432"/>
              <p:cNvSpPr>
                <a:spLocks/>
              </p:cNvSpPr>
              <p:nvPr/>
            </p:nvSpPr>
            <p:spPr bwMode="gray">
              <a:xfrm>
                <a:off x="395" y="3123"/>
                <a:ext cx="137" cy="61"/>
              </a:xfrm>
              <a:custGeom>
                <a:avLst/>
                <a:gdLst>
                  <a:gd name="T0" fmla="*/ 3059 w 94"/>
                  <a:gd name="T1" fmla="*/ 0 h 37"/>
                  <a:gd name="T2" fmla="*/ 5926 w 94"/>
                  <a:gd name="T3" fmla="*/ 9101 h 37"/>
                  <a:gd name="T4" fmla="*/ 0 w 94"/>
                  <a:gd name="T5" fmla="*/ 6834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75" name="Freeform 433"/>
              <p:cNvSpPr>
                <a:spLocks/>
              </p:cNvSpPr>
              <p:nvPr/>
            </p:nvSpPr>
            <p:spPr bwMode="gray">
              <a:xfrm>
                <a:off x="466" y="3123"/>
                <a:ext cx="138" cy="61"/>
              </a:xfrm>
              <a:custGeom>
                <a:avLst/>
                <a:gdLst>
                  <a:gd name="T0" fmla="*/ 6429 w 94"/>
                  <a:gd name="T1" fmla="*/ 3439 h 37"/>
                  <a:gd name="T2" fmla="*/ 0 w 94"/>
                  <a:gd name="T3" fmla="*/ 0 h 37"/>
                  <a:gd name="T4" fmla="*/ 3057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76" name="Line 434"/>
              <p:cNvSpPr>
                <a:spLocks noChangeShapeType="1"/>
              </p:cNvSpPr>
              <p:nvPr/>
            </p:nvSpPr>
            <p:spPr bwMode="gray">
              <a:xfrm flipH="1">
                <a:off x="811" y="2851"/>
                <a:ext cx="137" cy="27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77" name="Line 435"/>
              <p:cNvSpPr>
                <a:spLocks noChangeShapeType="1"/>
              </p:cNvSpPr>
              <p:nvPr/>
            </p:nvSpPr>
            <p:spPr bwMode="gray">
              <a:xfrm flipV="1">
                <a:off x="739" y="3123"/>
                <a:ext cx="72" cy="46"/>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78" name="Line 436"/>
              <p:cNvSpPr>
                <a:spLocks noChangeShapeType="1"/>
              </p:cNvSpPr>
              <p:nvPr/>
            </p:nvSpPr>
            <p:spPr bwMode="gray">
              <a:xfrm flipH="1" flipV="1">
                <a:off x="466" y="3123"/>
                <a:ext cx="138"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79" name="Line 437"/>
              <p:cNvSpPr>
                <a:spLocks noChangeShapeType="1"/>
              </p:cNvSpPr>
              <p:nvPr/>
            </p:nvSpPr>
            <p:spPr bwMode="gray">
              <a:xfrm flipH="1" flipV="1">
                <a:off x="2535" y="3123"/>
                <a:ext cx="136"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80" name="Line 438"/>
              <p:cNvSpPr>
                <a:spLocks noChangeShapeType="1"/>
              </p:cNvSpPr>
              <p:nvPr/>
            </p:nvSpPr>
            <p:spPr bwMode="gray">
              <a:xfrm flipH="1">
                <a:off x="2462" y="3123"/>
                <a:ext cx="73" cy="4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81" name="Line 439"/>
              <p:cNvSpPr>
                <a:spLocks noChangeShapeType="1"/>
              </p:cNvSpPr>
              <p:nvPr/>
            </p:nvSpPr>
            <p:spPr bwMode="gray">
              <a:xfrm flipV="1">
                <a:off x="395" y="3123"/>
                <a:ext cx="71" cy="4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82" name="Freeform 440"/>
              <p:cNvSpPr>
                <a:spLocks/>
              </p:cNvSpPr>
              <p:nvPr/>
            </p:nvSpPr>
            <p:spPr bwMode="gray">
              <a:xfrm>
                <a:off x="1157" y="2405"/>
                <a:ext cx="135" cy="242"/>
              </a:xfrm>
              <a:custGeom>
                <a:avLst/>
                <a:gdLst>
                  <a:gd name="T0" fmla="*/ 2668 w 93"/>
                  <a:gd name="T1" fmla="*/ 0 h 147"/>
                  <a:gd name="T2" fmla="*/ 5622 w 93"/>
                  <a:gd name="T3" fmla="*/ 34221 h 147"/>
                  <a:gd name="T4" fmla="*/ 0 w 93"/>
                  <a:gd name="T5" fmla="*/ 35332 h 147"/>
                  <a:gd name="T6" fmla="*/ 2668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83" name="Freeform 441"/>
              <p:cNvSpPr>
                <a:spLocks/>
              </p:cNvSpPr>
              <p:nvPr/>
            </p:nvSpPr>
            <p:spPr bwMode="gray">
              <a:xfrm>
                <a:off x="1221" y="2405"/>
                <a:ext cx="143" cy="234"/>
              </a:xfrm>
              <a:custGeom>
                <a:avLst/>
                <a:gdLst>
                  <a:gd name="T0" fmla="*/ 6266 w 98"/>
                  <a:gd name="T1" fmla="*/ 5649 h 142"/>
                  <a:gd name="T2" fmla="*/ 0 w 98"/>
                  <a:gd name="T3" fmla="*/ 0 h 142"/>
                  <a:gd name="T4" fmla="*/ 3139 w 98"/>
                  <a:gd name="T5" fmla="*/ 34588 h 142"/>
                  <a:gd name="T6" fmla="*/ 6266 w 98"/>
                  <a:gd name="T7" fmla="*/ 5649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84" name="Freeform 442"/>
              <p:cNvSpPr>
                <a:spLocks/>
              </p:cNvSpPr>
              <p:nvPr/>
            </p:nvSpPr>
            <p:spPr bwMode="gray">
              <a:xfrm>
                <a:off x="1845" y="2397"/>
                <a:ext cx="137" cy="204"/>
              </a:xfrm>
              <a:custGeom>
                <a:avLst/>
                <a:gdLst>
                  <a:gd name="T0" fmla="*/ 2848 w 94"/>
                  <a:gd name="T1" fmla="*/ 0 h 124"/>
                  <a:gd name="T2" fmla="*/ 5926 w 94"/>
                  <a:gd name="T3" fmla="*/ 29682 h 124"/>
                  <a:gd name="T4" fmla="*/ 0 w 94"/>
                  <a:gd name="T5" fmla="*/ 7833 h 124"/>
                  <a:gd name="T6" fmla="*/ 2848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85" name="Freeform 443"/>
              <p:cNvSpPr>
                <a:spLocks/>
              </p:cNvSpPr>
              <p:nvPr/>
            </p:nvSpPr>
            <p:spPr bwMode="gray">
              <a:xfrm>
                <a:off x="1911" y="2397"/>
                <a:ext cx="136" cy="204"/>
              </a:xfrm>
              <a:custGeom>
                <a:avLst/>
                <a:gdLst>
                  <a:gd name="T0" fmla="*/ 6092 w 93"/>
                  <a:gd name="T1" fmla="*/ 17784 h 124"/>
                  <a:gd name="T2" fmla="*/ 0 w 93"/>
                  <a:gd name="T3" fmla="*/ 0 h 124"/>
                  <a:gd name="T4" fmla="*/ 3214 w 93"/>
                  <a:gd name="T5" fmla="*/ 29682 h 124"/>
                  <a:gd name="T6" fmla="*/ 6092 w 93"/>
                  <a:gd name="T7" fmla="*/ 17784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86" name="Line 444"/>
              <p:cNvSpPr>
                <a:spLocks noChangeShapeType="1"/>
              </p:cNvSpPr>
              <p:nvPr/>
            </p:nvSpPr>
            <p:spPr bwMode="gray">
              <a:xfrm flipH="1" flipV="1">
                <a:off x="1221" y="2405"/>
                <a:ext cx="143"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87" name="Line 445"/>
              <p:cNvSpPr>
                <a:spLocks noChangeShapeType="1"/>
              </p:cNvSpPr>
              <p:nvPr/>
            </p:nvSpPr>
            <p:spPr bwMode="gray">
              <a:xfrm flipV="1">
                <a:off x="1157" y="2405"/>
                <a:ext cx="64" cy="242"/>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88" name="Line 446"/>
              <p:cNvSpPr>
                <a:spLocks noChangeShapeType="1"/>
              </p:cNvSpPr>
              <p:nvPr/>
            </p:nvSpPr>
            <p:spPr bwMode="gray">
              <a:xfrm flipH="1" flipV="1">
                <a:off x="1911" y="2397"/>
                <a:ext cx="136" cy="12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89" name="Line 447"/>
              <p:cNvSpPr>
                <a:spLocks noChangeShapeType="1"/>
              </p:cNvSpPr>
              <p:nvPr/>
            </p:nvSpPr>
            <p:spPr bwMode="gray">
              <a:xfrm flipV="1">
                <a:off x="1845" y="2397"/>
                <a:ext cx="66" cy="5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90" name="Freeform 448"/>
              <p:cNvSpPr>
                <a:spLocks/>
              </p:cNvSpPr>
              <p:nvPr/>
            </p:nvSpPr>
            <p:spPr bwMode="gray">
              <a:xfrm>
                <a:off x="1565" y="2315"/>
                <a:ext cx="137" cy="136"/>
              </a:xfrm>
              <a:custGeom>
                <a:avLst/>
                <a:gdLst>
                  <a:gd name="T0" fmla="*/ 5926 w 94"/>
                  <a:gd name="T1" fmla="*/ 4087 h 83"/>
                  <a:gd name="T2" fmla="*/ 0 w 94"/>
                  <a:gd name="T3" fmla="*/ 0 h 83"/>
                  <a:gd name="T4" fmla="*/ 3059 w 94"/>
                  <a:gd name="T5" fmla="*/ 18974 h 83"/>
                  <a:gd name="T6" fmla="*/ 5926 w 94"/>
                  <a:gd name="T7" fmla="*/ 408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91" name="Freeform 449"/>
              <p:cNvSpPr>
                <a:spLocks/>
              </p:cNvSpPr>
              <p:nvPr/>
            </p:nvSpPr>
            <p:spPr bwMode="gray">
              <a:xfrm>
                <a:off x="948" y="2618"/>
                <a:ext cx="137" cy="233"/>
              </a:xfrm>
              <a:custGeom>
                <a:avLst/>
                <a:gdLst>
                  <a:gd name="T0" fmla="*/ 3059 w 94"/>
                  <a:gd name="T1" fmla="*/ 0 h 142"/>
                  <a:gd name="T2" fmla="*/ 5926 w 94"/>
                  <a:gd name="T3" fmla="*/ 28690 h 142"/>
                  <a:gd name="T4" fmla="*/ 0 w 94"/>
                  <a:gd name="T5" fmla="*/ 32947 h 142"/>
                  <a:gd name="T6" fmla="*/ 3059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92" name="Freeform 450"/>
              <p:cNvSpPr>
                <a:spLocks/>
              </p:cNvSpPr>
              <p:nvPr/>
            </p:nvSpPr>
            <p:spPr bwMode="gray">
              <a:xfrm>
                <a:off x="1019" y="2618"/>
                <a:ext cx="138" cy="204"/>
              </a:xfrm>
              <a:custGeom>
                <a:avLst/>
                <a:gdLst>
                  <a:gd name="T0" fmla="*/ 6429 w 94"/>
                  <a:gd name="T1" fmla="*/ 4337 h 124"/>
                  <a:gd name="T2" fmla="*/ 0 w 94"/>
                  <a:gd name="T3" fmla="*/ 0 h 124"/>
                  <a:gd name="T4" fmla="*/ 3057 w 94"/>
                  <a:gd name="T5" fmla="*/ 29682 h 124"/>
                  <a:gd name="T6" fmla="*/ 6429 w 94"/>
                  <a:gd name="T7" fmla="*/ 433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93" name="Line 451"/>
              <p:cNvSpPr>
                <a:spLocks noChangeShapeType="1"/>
              </p:cNvSpPr>
              <p:nvPr/>
            </p:nvSpPr>
            <p:spPr bwMode="gray">
              <a:xfrm flipH="1" flipV="1">
                <a:off x="1565" y="2315"/>
                <a:ext cx="137" cy="2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94" name="Line 452"/>
              <p:cNvSpPr>
                <a:spLocks noChangeShapeType="1"/>
              </p:cNvSpPr>
              <p:nvPr/>
            </p:nvSpPr>
            <p:spPr bwMode="gray">
              <a:xfrm flipV="1">
                <a:off x="948" y="2618"/>
                <a:ext cx="71" cy="23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895" name="Freeform 453"/>
              <p:cNvSpPr>
                <a:spLocks/>
              </p:cNvSpPr>
              <p:nvPr/>
            </p:nvSpPr>
            <p:spPr bwMode="gray">
              <a:xfrm>
                <a:off x="1982" y="2519"/>
                <a:ext cx="136" cy="227"/>
              </a:xfrm>
              <a:custGeom>
                <a:avLst/>
                <a:gdLst>
                  <a:gd name="T0" fmla="*/ 2855 w 93"/>
                  <a:gd name="T1" fmla="*/ 0 h 138"/>
                  <a:gd name="T2" fmla="*/ 6092 w 93"/>
                  <a:gd name="T3" fmla="*/ 32900 h 138"/>
                  <a:gd name="T4" fmla="*/ 0 w 93"/>
                  <a:gd name="T5" fmla="*/ 11890 h 138"/>
                  <a:gd name="T6" fmla="*/ 2855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96" name="Freeform 454"/>
              <p:cNvSpPr>
                <a:spLocks/>
              </p:cNvSpPr>
              <p:nvPr/>
            </p:nvSpPr>
            <p:spPr bwMode="gray">
              <a:xfrm>
                <a:off x="2047" y="2519"/>
                <a:ext cx="143" cy="227"/>
              </a:xfrm>
              <a:custGeom>
                <a:avLst/>
                <a:gdLst>
                  <a:gd name="T0" fmla="*/ 6266 w 98"/>
                  <a:gd name="T1" fmla="*/ 21868 h 138"/>
                  <a:gd name="T2" fmla="*/ 0 w 98"/>
                  <a:gd name="T3" fmla="*/ 0 h 138"/>
                  <a:gd name="T4" fmla="*/ 3139 w 98"/>
                  <a:gd name="T5" fmla="*/ 32900 h 138"/>
                  <a:gd name="T6" fmla="*/ 6266 w 98"/>
                  <a:gd name="T7" fmla="*/ 21868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97" name="Freeform 455"/>
              <p:cNvSpPr>
                <a:spLocks/>
              </p:cNvSpPr>
              <p:nvPr/>
            </p:nvSpPr>
            <p:spPr bwMode="gray">
              <a:xfrm>
                <a:off x="532" y="3146"/>
                <a:ext cx="143" cy="61"/>
              </a:xfrm>
              <a:custGeom>
                <a:avLst/>
                <a:gdLst>
                  <a:gd name="T0" fmla="*/ 3139 w 98"/>
                  <a:gd name="T1" fmla="*/ 0 h 37"/>
                  <a:gd name="T2" fmla="*/ 6266 w 98"/>
                  <a:gd name="T3" fmla="*/ 9101 h 37"/>
                  <a:gd name="T4" fmla="*/ 0 w 98"/>
                  <a:gd name="T5" fmla="*/ 5670 h 37"/>
                  <a:gd name="T6" fmla="*/ 3139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98" name="Freeform 456"/>
              <p:cNvSpPr>
                <a:spLocks/>
              </p:cNvSpPr>
              <p:nvPr/>
            </p:nvSpPr>
            <p:spPr bwMode="gray">
              <a:xfrm>
                <a:off x="604" y="3146"/>
                <a:ext cx="135" cy="61"/>
              </a:xfrm>
              <a:custGeom>
                <a:avLst/>
                <a:gdLst>
                  <a:gd name="T0" fmla="*/ 5622 w 93"/>
                  <a:gd name="T1" fmla="*/ 3439 h 37"/>
                  <a:gd name="T2" fmla="*/ 0 w 93"/>
                  <a:gd name="T3" fmla="*/ 0 h 37"/>
                  <a:gd name="T4" fmla="*/ 2958 w 93"/>
                  <a:gd name="T5" fmla="*/ 9101 h 37"/>
                  <a:gd name="T6" fmla="*/ 562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899" name="Line 457"/>
              <p:cNvSpPr>
                <a:spLocks noChangeShapeType="1"/>
              </p:cNvSpPr>
              <p:nvPr/>
            </p:nvSpPr>
            <p:spPr bwMode="gray">
              <a:xfrm flipH="1" flipV="1">
                <a:off x="2047" y="2519"/>
                <a:ext cx="143" cy="15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00" name="Line 458"/>
              <p:cNvSpPr>
                <a:spLocks noChangeShapeType="1"/>
              </p:cNvSpPr>
              <p:nvPr/>
            </p:nvSpPr>
            <p:spPr bwMode="gray">
              <a:xfrm flipV="1">
                <a:off x="1982" y="2519"/>
                <a:ext cx="65" cy="8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01" name="Line 459"/>
              <p:cNvSpPr>
                <a:spLocks noChangeShapeType="1"/>
              </p:cNvSpPr>
              <p:nvPr/>
            </p:nvSpPr>
            <p:spPr bwMode="gray">
              <a:xfrm flipH="1" flipV="1">
                <a:off x="604" y="3146"/>
                <a:ext cx="135"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02" name="Line 460"/>
              <p:cNvSpPr>
                <a:spLocks noChangeShapeType="1"/>
              </p:cNvSpPr>
              <p:nvPr/>
            </p:nvSpPr>
            <p:spPr bwMode="gray">
              <a:xfrm flipV="1">
                <a:off x="532" y="3146"/>
                <a:ext cx="72" cy="38"/>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03" name="Line 461"/>
              <p:cNvSpPr>
                <a:spLocks noChangeShapeType="1"/>
              </p:cNvSpPr>
              <p:nvPr/>
            </p:nvSpPr>
            <p:spPr bwMode="gray">
              <a:xfrm flipV="1">
                <a:off x="2600" y="3146"/>
                <a:ext cx="7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04" name="Freeform 462"/>
              <p:cNvSpPr>
                <a:spLocks/>
              </p:cNvSpPr>
              <p:nvPr/>
            </p:nvSpPr>
            <p:spPr bwMode="gray">
              <a:xfrm>
                <a:off x="1292" y="2443"/>
                <a:ext cx="137" cy="196"/>
              </a:xfrm>
              <a:custGeom>
                <a:avLst/>
                <a:gdLst>
                  <a:gd name="T0" fmla="*/ 3059 w 94"/>
                  <a:gd name="T1" fmla="*/ 0 h 119"/>
                  <a:gd name="T2" fmla="*/ 5926 w 94"/>
                  <a:gd name="T3" fmla="*/ 24350 h 119"/>
                  <a:gd name="T4" fmla="*/ 0 w 94"/>
                  <a:gd name="T5" fmla="*/ 28810 h 119"/>
                  <a:gd name="T6" fmla="*/ 3059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05" name="Freeform 463"/>
              <p:cNvSpPr>
                <a:spLocks/>
              </p:cNvSpPr>
              <p:nvPr/>
            </p:nvSpPr>
            <p:spPr bwMode="gray">
              <a:xfrm>
                <a:off x="1364" y="2443"/>
                <a:ext cx="137" cy="166"/>
              </a:xfrm>
              <a:custGeom>
                <a:avLst/>
                <a:gdLst>
                  <a:gd name="T0" fmla="*/ 5926 w 94"/>
                  <a:gd name="T1" fmla="*/ 0 h 101"/>
                  <a:gd name="T2" fmla="*/ 0 w 94"/>
                  <a:gd name="T3" fmla="*/ 0 h 101"/>
                  <a:gd name="T4" fmla="*/ 2848 w 94"/>
                  <a:gd name="T5" fmla="*/ 23912 h 101"/>
                  <a:gd name="T6" fmla="*/ 5926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06" name="Line 464"/>
              <p:cNvSpPr>
                <a:spLocks noChangeShapeType="1"/>
              </p:cNvSpPr>
              <p:nvPr/>
            </p:nvSpPr>
            <p:spPr bwMode="gray">
              <a:xfrm flipH="1">
                <a:off x="1364" y="2443"/>
                <a:ext cx="137"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07" name="Line 465"/>
              <p:cNvSpPr>
                <a:spLocks noChangeShapeType="1"/>
              </p:cNvSpPr>
              <p:nvPr/>
            </p:nvSpPr>
            <p:spPr bwMode="gray">
              <a:xfrm flipV="1">
                <a:off x="1292" y="2443"/>
                <a:ext cx="72" cy="19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08" name="Freeform 466"/>
              <p:cNvSpPr>
                <a:spLocks/>
              </p:cNvSpPr>
              <p:nvPr/>
            </p:nvSpPr>
            <p:spPr bwMode="gray">
              <a:xfrm>
                <a:off x="2118" y="2670"/>
                <a:ext cx="137" cy="234"/>
              </a:xfrm>
              <a:custGeom>
                <a:avLst/>
                <a:gdLst>
                  <a:gd name="T0" fmla="*/ 3059 w 94"/>
                  <a:gd name="T1" fmla="*/ 0 h 142"/>
                  <a:gd name="T2" fmla="*/ 5926 w 94"/>
                  <a:gd name="T3" fmla="*/ 34588 h 142"/>
                  <a:gd name="T4" fmla="*/ 0 w 94"/>
                  <a:gd name="T5" fmla="*/ 11191 h 142"/>
                  <a:gd name="T6" fmla="*/ 3059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09" name="Freeform 467"/>
              <p:cNvSpPr>
                <a:spLocks/>
              </p:cNvSpPr>
              <p:nvPr/>
            </p:nvSpPr>
            <p:spPr bwMode="gray">
              <a:xfrm>
                <a:off x="2190" y="2670"/>
                <a:ext cx="137" cy="234"/>
              </a:xfrm>
              <a:custGeom>
                <a:avLst/>
                <a:gdLst>
                  <a:gd name="T0" fmla="*/ 5926 w 94"/>
                  <a:gd name="T1" fmla="*/ 31155 h 142"/>
                  <a:gd name="T2" fmla="*/ 0 w 94"/>
                  <a:gd name="T3" fmla="*/ 0 h 142"/>
                  <a:gd name="T4" fmla="*/ 2848 w 94"/>
                  <a:gd name="T5" fmla="*/ 34588 h 142"/>
                  <a:gd name="T6" fmla="*/ 5926 w 94"/>
                  <a:gd name="T7" fmla="*/ 31155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10" name="Freeform 468"/>
              <p:cNvSpPr>
                <a:spLocks/>
              </p:cNvSpPr>
              <p:nvPr/>
            </p:nvSpPr>
            <p:spPr bwMode="gray">
              <a:xfrm>
                <a:off x="1637" y="2344"/>
                <a:ext cx="137" cy="190"/>
              </a:xfrm>
              <a:custGeom>
                <a:avLst/>
                <a:gdLst>
                  <a:gd name="T0" fmla="*/ 2848 w 94"/>
                  <a:gd name="T1" fmla="*/ 0 h 115"/>
                  <a:gd name="T2" fmla="*/ 5926 w 94"/>
                  <a:gd name="T3" fmla="*/ 28789 h 115"/>
                  <a:gd name="T4" fmla="*/ 0 w 94"/>
                  <a:gd name="T5" fmla="*/ 16190 h 115"/>
                  <a:gd name="T6" fmla="*/ 2848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11" name="Freeform 469"/>
              <p:cNvSpPr>
                <a:spLocks/>
              </p:cNvSpPr>
              <p:nvPr/>
            </p:nvSpPr>
            <p:spPr bwMode="gray">
              <a:xfrm>
                <a:off x="1702" y="2344"/>
                <a:ext cx="143" cy="190"/>
              </a:xfrm>
              <a:custGeom>
                <a:avLst/>
                <a:gdLst>
                  <a:gd name="T0" fmla="*/ 6266 w 98"/>
                  <a:gd name="T1" fmla="*/ 16190 h 115"/>
                  <a:gd name="T2" fmla="*/ 0 w 98"/>
                  <a:gd name="T3" fmla="*/ 0 h 115"/>
                  <a:gd name="T4" fmla="*/ 3139 w 98"/>
                  <a:gd name="T5" fmla="*/ 28789 h 115"/>
                  <a:gd name="T6" fmla="*/ 6266 w 98"/>
                  <a:gd name="T7" fmla="*/ 1619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12" name="Freeform 470"/>
              <p:cNvSpPr>
                <a:spLocks/>
              </p:cNvSpPr>
              <p:nvPr/>
            </p:nvSpPr>
            <p:spPr bwMode="gray">
              <a:xfrm>
                <a:off x="1085" y="2647"/>
                <a:ext cx="136" cy="175"/>
              </a:xfrm>
              <a:custGeom>
                <a:avLst/>
                <a:gdLst>
                  <a:gd name="T0" fmla="*/ 3214 w 93"/>
                  <a:gd name="T1" fmla="*/ 0 h 106"/>
                  <a:gd name="T2" fmla="*/ 6092 w 93"/>
                  <a:gd name="T3" fmla="*/ 25169 h 106"/>
                  <a:gd name="T4" fmla="*/ 0 w 93"/>
                  <a:gd name="T5" fmla="*/ 26304 h 106"/>
                  <a:gd name="T6" fmla="*/ 3214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13" name="Freeform 471"/>
              <p:cNvSpPr>
                <a:spLocks/>
              </p:cNvSpPr>
              <p:nvPr/>
            </p:nvSpPr>
            <p:spPr bwMode="gray">
              <a:xfrm>
                <a:off x="1157" y="2639"/>
                <a:ext cx="135" cy="175"/>
              </a:xfrm>
              <a:custGeom>
                <a:avLst/>
                <a:gdLst>
                  <a:gd name="T0" fmla="*/ 5622 w 93"/>
                  <a:gd name="T1" fmla="*/ 0 h 106"/>
                  <a:gd name="T2" fmla="*/ 0 w 93"/>
                  <a:gd name="T3" fmla="*/ 1175 h 106"/>
                  <a:gd name="T4" fmla="*/ 2668 w 93"/>
                  <a:gd name="T5" fmla="*/ 26304 h 106"/>
                  <a:gd name="T6" fmla="*/ 5622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14" name="Line 472"/>
              <p:cNvSpPr>
                <a:spLocks noChangeShapeType="1"/>
              </p:cNvSpPr>
              <p:nvPr/>
            </p:nvSpPr>
            <p:spPr bwMode="gray">
              <a:xfrm flipH="1" flipV="1">
                <a:off x="2190" y="2670"/>
                <a:ext cx="137" cy="21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15" name="Line 473"/>
              <p:cNvSpPr>
                <a:spLocks noChangeShapeType="1"/>
              </p:cNvSpPr>
              <p:nvPr/>
            </p:nvSpPr>
            <p:spPr bwMode="gray">
              <a:xfrm flipV="1">
                <a:off x="2118" y="2670"/>
                <a:ext cx="72" cy="7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16" name="Line 474"/>
              <p:cNvSpPr>
                <a:spLocks noChangeShapeType="1"/>
              </p:cNvSpPr>
              <p:nvPr/>
            </p:nvSpPr>
            <p:spPr bwMode="gray">
              <a:xfrm flipH="1" flipV="1">
                <a:off x="1702" y="2344"/>
                <a:ext cx="143" cy="10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17" name="Line 475"/>
              <p:cNvSpPr>
                <a:spLocks noChangeShapeType="1"/>
              </p:cNvSpPr>
              <p:nvPr/>
            </p:nvSpPr>
            <p:spPr bwMode="gray">
              <a:xfrm flipV="1">
                <a:off x="1637" y="2344"/>
                <a:ext cx="65" cy="10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18" name="Line 476"/>
              <p:cNvSpPr>
                <a:spLocks noChangeShapeType="1"/>
              </p:cNvSpPr>
              <p:nvPr/>
            </p:nvSpPr>
            <p:spPr bwMode="gray">
              <a:xfrm flipV="1">
                <a:off x="1085" y="2647"/>
                <a:ext cx="72" cy="175"/>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19" name="Freeform 477"/>
              <p:cNvSpPr>
                <a:spLocks/>
              </p:cNvSpPr>
              <p:nvPr/>
            </p:nvSpPr>
            <p:spPr bwMode="gray">
              <a:xfrm>
                <a:off x="2255" y="2881"/>
                <a:ext cx="136" cy="198"/>
              </a:xfrm>
              <a:custGeom>
                <a:avLst/>
                <a:gdLst>
                  <a:gd name="T0" fmla="*/ 3214 w 93"/>
                  <a:gd name="T1" fmla="*/ 0 h 120"/>
                  <a:gd name="T2" fmla="*/ 6092 w 93"/>
                  <a:gd name="T3" fmla="*/ 29670 h 120"/>
                  <a:gd name="T4" fmla="*/ 0 w 93"/>
                  <a:gd name="T5" fmla="*/ 3477 h 120"/>
                  <a:gd name="T6" fmla="*/ 3214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20" name="Freeform 478"/>
              <p:cNvSpPr>
                <a:spLocks/>
              </p:cNvSpPr>
              <p:nvPr/>
            </p:nvSpPr>
            <p:spPr bwMode="gray">
              <a:xfrm>
                <a:off x="2327" y="2881"/>
                <a:ext cx="135" cy="288"/>
              </a:xfrm>
              <a:custGeom>
                <a:avLst/>
                <a:gdLst>
                  <a:gd name="T0" fmla="*/ 5622 w 93"/>
                  <a:gd name="T1" fmla="*/ 41974 h 175"/>
                  <a:gd name="T2" fmla="*/ 0 w 93"/>
                  <a:gd name="T3" fmla="*/ 0 h 175"/>
                  <a:gd name="T4" fmla="*/ 2668 w 93"/>
                  <a:gd name="T5" fmla="*/ 28673 h 175"/>
                  <a:gd name="T6" fmla="*/ 5622 w 93"/>
                  <a:gd name="T7" fmla="*/ 41974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21" name="Freeform 479"/>
              <p:cNvSpPr>
                <a:spLocks/>
              </p:cNvSpPr>
              <p:nvPr/>
            </p:nvSpPr>
            <p:spPr bwMode="gray">
              <a:xfrm>
                <a:off x="876" y="2851"/>
                <a:ext cx="143" cy="356"/>
              </a:xfrm>
              <a:custGeom>
                <a:avLst/>
                <a:gdLst>
                  <a:gd name="T0" fmla="*/ 3139 w 98"/>
                  <a:gd name="T1" fmla="*/ 0 h 216"/>
                  <a:gd name="T2" fmla="*/ 6266 w 98"/>
                  <a:gd name="T3" fmla="*/ 52655 h 216"/>
                  <a:gd name="T4" fmla="*/ 0 w 98"/>
                  <a:gd name="T5" fmla="*/ 49291 h 216"/>
                  <a:gd name="T6" fmla="*/ 3139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22" name="Freeform 480"/>
              <p:cNvSpPr>
                <a:spLocks/>
              </p:cNvSpPr>
              <p:nvPr/>
            </p:nvSpPr>
            <p:spPr bwMode="gray">
              <a:xfrm>
                <a:off x="948" y="2822"/>
                <a:ext cx="137" cy="385"/>
              </a:xfrm>
              <a:custGeom>
                <a:avLst/>
                <a:gdLst>
                  <a:gd name="T0" fmla="*/ 5926 w 94"/>
                  <a:gd name="T1" fmla="*/ 0 h 234"/>
                  <a:gd name="T2" fmla="*/ 0 w 94"/>
                  <a:gd name="T3" fmla="*/ 4339 h 234"/>
                  <a:gd name="T4" fmla="*/ 3059 w 94"/>
                  <a:gd name="T5" fmla="*/ 55897 h 234"/>
                  <a:gd name="T6" fmla="*/ 5926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23" name="Freeform 481"/>
              <p:cNvSpPr>
                <a:spLocks/>
              </p:cNvSpPr>
              <p:nvPr/>
            </p:nvSpPr>
            <p:spPr bwMode="gray">
              <a:xfrm>
                <a:off x="675" y="3169"/>
                <a:ext cx="136" cy="53"/>
              </a:xfrm>
              <a:custGeom>
                <a:avLst/>
                <a:gdLst>
                  <a:gd name="T0" fmla="*/ 2855 w 93"/>
                  <a:gd name="T1" fmla="*/ 0 h 32"/>
                  <a:gd name="T2" fmla="*/ 6092 w 93"/>
                  <a:gd name="T3" fmla="*/ 8280 h 32"/>
                  <a:gd name="T4" fmla="*/ 0 w 93"/>
                  <a:gd name="T5" fmla="*/ 5885 h 32"/>
                  <a:gd name="T6" fmla="*/ 2855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24" name="Freeform 482"/>
              <p:cNvSpPr>
                <a:spLocks/>
              </p:cNvSpPr>
              <p:nvPr/>
            </p:nvSpPr>
            <p:spPr bwMode="gray">
              <a:xfrm>
                <a:off x="739" y="3169"/>
                <a:ext cx="137" cy="53"/>
              </a:xfrm>
              <a:custGeom>
                <a:avLst/>
                <a:gdLst>
                  <a:gd name="T0" fmla="*/ 5926 w 94"/>
                  <a:gd name="T1" fmla="*/ 2332 h 32"/>
                  <a:gd name="T2" fmla="*/ 0 w 94"/>
                  <a:gd name="T3" fmla="*/ 0 h 32"/>
                  <a:gd name="T4" fmla="*/ 3059 w 94"/>
                  <a:gd name="T5" fmla="*/ 8280 h 32"/>
                  <a:gd name="T6" fmla="*/ 5926 w 94"/>
                  <a:gd name="T7" fmla="*/ 2332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25" name="Freeform 483"/>
              <p:cNvSpPr>
                <a:spLocks/>
              </p:cNvSpPr>
              <p:nvPr/>
            </p:nvSpPr>
            <p:spPr bwMode="gray">
              <a:xfrm>
                <a:off x="2462" y="3169"/>
                <a:ext cx="138" cy="53"/>
              </a:xfrm>
              <a:custGeom>
                <a:avLst/>
                <a:gdLst>
                  <a:gd name="T0" fmla="*/ 6429 w 94"/>
                  <a:gd name="T1" fmla="*/ 2332 h 32"/>
                  <a:gd name="T2" fmla="*/ 0 w 94"/>
                  <a:gd name="T3" fmla="*/ 0 h 32"/>
                  <a:gd name="T4" fmla="*/ 3381 w 94"/>
                  <a:gd name="T5" fmla="*/ 8280 h 32"/>
                  <a:gd name="T6" fmla="*/ 6429 w 94"/>
                  <a:gd name="T7" fmla="*/ 2332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26" name="Line 484"/>
              <p:cNvSpPr>
                <a:spLocks noChangeShapeType="1"/>
              </p:cNvSpPr>
              <p:nvPr/>
            </p:nvSpPr>
            <p:spPr bwMode="gray">
              <a:xfrm flipH="1" flipV="1">
                <a:off x="2327" y="2881"/>
                <a:ext cx="135" cy="2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27" name="Line 485"/>
              <p:cNvSpPr>
                <a:spLocks noChangeShapeType="1"/>
              </p:cNvSpPr>
              <p:nvPr/>
            </p:nvSpPr>
            <p:spPr bwMode="gray">
              <a:xfrm flipH="1" flipV="1">
                <a:off x="2462" y="3169"/>
                <a:ext cx="138" cy="1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28" name="Freeform 486"/>
              <p:cNvSpPr>
                <a:spLocks/>
              </p:cNvSpPr>
              <p:nvPr/>
            </p:nvSpPr>
            <p:spPr bwMode="gray">
              <a:xfrm>
                <a:off x="2391" y="3079"/>
                <a:ext cx="144" cy="143"/>
              </a:xfrm>
              <a:custGeom>
                <a:avLst/>
                <a:gdLst>
                  <a:gd name="T0" fmla="*/ 3004 w 99"/>
                  <a:gd name="T1" fmla="*/ 12936 h 87"/>
                  <a:gd name="T2" fmla="*/ 6087 w 99"/>
                  <a:gd name="T3" fmla="*/ 20557 h 87"/>
                  <a:gd name="T4" fmla="*/ 0 w 99"/>
                  <a:gd name="T5" fmla="*/ 0 h 87"/>
                  <a:gd name="T6" fmla="*/ 3004 w 99"/>
                  <a:gd name="T7" fmla="*/ 12936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29" name="Line 487"/>
              <p:cNvSpPr>
                <a:spLocks noChangeShapeType="1"/>
              </p:cNvSpPr>
              <p:nvPr/>
            </p:nvSpPr>
            <p:spPr bwMode="gray">
              <a:xfrm flipV="1">
                <a:off x="2255" y="2881"/>
                <a:ext cx="72"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30" name="Line 488"/>
              <p:cNvSpPr>
                <a:spLocks noChangeShapeType="1"/>
              </p:cNvSpPr>
              <p:nvPr/>
            </p:nvSpPr>
            <p:spPr bwMode="gray">
              <a:xfrm flipV="1">
                <a:off x="876" y="2851"/>
                <a:ext cx="72" cy="33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31" name="Line 489"/>
              <p:cNvSpPr>
                <a:spLocks noChangeShapeType="1"/>
              </p:cNvSpPr>
              <p:nvPr/>
            </p:nvSpPr>
            <p:spPr bwMode="gray">
              <a:xfrm flipH="1">
                <a:off x="948" y="2822"/>
                <a:ext cx="137" cy="2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32" name="Line 490"/>
              <p:cNvSpPr>
                <a:spLocks noChangeShapeType="1"/>
              </p:cNvSpPr>
              <p:nvPr/>
            </p:nvSpPr>
            <p:spPr bwMode="gray">
              <a:xfrm flipH="1" flipV="1">
                <a:off x="739" y="3169"/>
                <a:ext cx="137" cy="1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33" name="Line 491"/>
              <p:cNvSpPr>
                <a:spLocks noChangeShapeType="1"/>
              </p:cNvSpPr>
              <p:nvPr/>
            </p:nvSpPr>
            <p:spPr bwMode="gray">
              <a:xfrm flipV="1">
                <a:off x="675" y="3169"/>
                <a:ext cx="64" cy="38"/>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34" name="Line 492"/>
              <p:cNvSpPr>
                <a:spLocks noChangeShapeType="1"/>
              </p:cNvSpPr>
              <p:nvPr/>
            </p:nvSpPr>
            <p:spPr bwMode="gray">
              <a:xfrm>
                <a:off x="2398" y="3079"/>
                <a:ext cx="64" cy="9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35" name="Line 493"/>
              <p:cNvSpPr>
                <a:spLocks noChangeShapeType="1"/>
              </p:cNvSpPr>
              <p:nvPr/>
            </p:nvSpPr>
            <p:spPr bwMode="gray">
              <a:xfrm flipH="1" flipV="1">
                <a:off x="395" y="3169"/>
                <a:ext cx="137" cy="1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36" name="Freeform 494"/>
              <p:cNvSpPr>
                <a:spLocks/>
              </p:cNvSpPr>
              <p:nvPr/>
            </p:nvSpPr>
            <p:spPr bwMode="gray">
              <a:xfrm>
                <a:off x="1774" y="2451"/>
                <a:ext cx="137" cy="242"/>
              </a:xfrm>
              <a:custGeom>
                <a:avLst/>
                <a:gdLst>
                  <a:gd name="T0" fmla="*/ 3059 w 94"/>
                  <a:gd name="T1" fmla="*/ 0 h 147"/>
                  <a:gd name="T2" fmla="*/ 5926 w 94"/>
                  <a:gd name="T3" fmla="*/ 35332 h 147"/>
                  <a:gd name="T4" fmla="*/ 0 w 94"/>
                  <a:gd name="T5" fmla="*/ 11957 h 147"/>
                  <a:gd name="T6" fmla="*/ 3059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37" name="Freeform 495"/>
              <p:cNvSpPr>
                <a:spLocks/>
              </p:cNvSpPr>
              <p:nvPr/>
            </p:nvSpPr>
            <p:spPr bwMode="gray">
              <a:xfrm>
                <a:off x="1845" y="2451"/>
                <a:ext cx="137" cy="242"/>
              </a:xfrm>
              <a:custGeom>
                <a:avLst/>
                <a:gdLst>
                  <a:gd name="T0" fmla="*/ 5926 w 94"/>
                  <a:gd name="T1" fmla="*/ 21961 h 147"/>
                  <a:gd name="T2" fmla="*/ 0 w 94"/>
                  <a:gd name="T3" fmla="*/ 0 h 147"/>
                  <a:gd name="T4" fmla="*/ 2848 w 94"/>
                  <a:gd name="T5" fmla="*/ 35332 h 147"/>
                  <a:gd name="T6" fmla="*/ 5926 w 94"/>
                  <a:gd name="T7" fmla="*/ 21961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38" name="Freeform 496"/>
              <p:cNvSpPr>
                <a:spLocks/>
              </p:cNvSpPr>
              <p:nvPr/>
            </p:nvSpPr>
            <p:spPr bwMode="gray">
              <a:xfrm>
                <a:off x="1429" y="2443"/>
                <a:ext cx="136" cy="166"/>
              </a:xfrm>
              <a:custGeom>
                <a:avLst/>
                <a:gdLst>
                  <a:gd name="T0" fmla="*/ 3214 w 93"/>
                  <a:gd name="T1" fmla="*/ 0 h 101"/>
                  <a:gd name="T2" fmla="*/ 6092 w 93"/>
                  <a:gd name="T3" fmla="*/ 21746 h 101"/>
                  <a:gd name="T4" fmla="*/ 0 w 93"/>
                  <a:gd name="T5" fmla="*/ 23912 h 101"/>
                  <a:gd name="T6" fmla="*/ 3214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39" name="Freeform 497"/>
              <p:cNvSpPr>
                <a:spLocks/>
              </p:cNvSpPr>
              <p:nvPr/>
            </p:nvSpPr>
            <p:spPr bwMode="gray">
              <a:xfrm>
                <a:off x="1501" y="2443"/>
                <a:ext cx="136" cy="152"/>
              </a:xfrm>
              <a:custGeom>
                <a:avLst/>
                <a:gdLst>
                  <a:gd name="T0" fmla="*/ 6092 w 93"/>
                  <a:gd name="T1" fmla="*/ 1188 h 92"/>
                  <a:gd name="T2" fmla="*/ 0 w 93"/>
                  <a:gd name="T3" fmla="*/ 0 h 92"/>
                  <a:gd name="T4" fmla="*/ 2855 w 93"/>
                  <a:gd name="T5" fmla="*/ 23046 h 92"/>
                  <a:gd name="T6" fmla="*/ 6092 w 93"/>
                  <a:gd name="T7" fmla="*/ 1188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40" name="Line 498"/>
              <p:cNvSpPr>
                <a:spLocks noChangeShapeType="1"/>
              </p:cNvSpPr>
              <p:nvPr/>
            </p:nvSpPr>
            <p:spPr bwMode="gray">
              <a:xfrm flipH="1" flipV="1">
                <a:off x="1845" y="2451"/>
                <a:ext cx="137" cy="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41" name="Line 499"/>
              <p:cNvSpPr>
                <a:spLocks noChangeShapeType="1"/>
              </p:cNvSpPr>
              <p:nvPr/>
            </p:nvSpPr>
            <p:spPr bwMode="gray">
              <a:xfrm flipV="1">
                <a:off x="1774" y="2451"/>
                <a:ext cx="71" cy="8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42" name="Line 500"/>
              <p:cNvSpPr>
                <a:spLocks noChangeShapeType="1"/>
              </p:cNvSpPr>
              <p:nvPr/>
            </p:nvSpPr>
            <p:spPr bwMode="gray">
              <a:xfrm flipH="1" flipV="1">
                <a:off x="1501" y="2443"/>
                <a:ext cx="136" cy="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43" name="Freeform 501"/>
              <p:cNvSpPr>
                <a:spLocks/>
              </p:cNvSpPr>
              <p:nvPr/>
            </p:nvSpPr>
            <p:spPr bwMode="gray">
              <a:xfrm>
                <a:off x="1221" y="2639"/>
                <a:ext cx="143" cy="175"/>
              </a:xfrm>
              <a:custGeom>
                <a:avLst/>
                <a:gdLst>
                  <a:gd name="T0" fmla="*/ 3139 w 98"/>
                  <a:gd name="T1" fmla="*/ 0 h 106"/>
                  <a:gd name="T2" fmla="*/ 6266 w 98"/>
                  <a:gd name="T3" fmla="*/ 24077 h 106"/>
                  <a:gd name="T4" fmla="*/ 0 w 98"/>
                  <a:gd name="T5" fmla="*/ 26304 h 106"/>
                  <a:gd name="T6" fmla="*/ 3139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44" name="Freeform 502"/>
              <p:cNvSpPr>
                <a:spLocks/>
              </p:cNvSpPr>
              <p:nvPr/>
            </p:nvSpPr>
            <p:spPr bwMode="gray">
              <a:xfrm>
                <a:off x="1292" y="2609"/>
                <a:ext cx="137" cy="190"/>
              </a:xfrm>
              <a:custGeom>
                <a:avLst/>
                <a:gdLst>
                  <a:gd name="T0" fmla="*/ 5926 w 94"/>
                  <a:gd name="T1" fmla="*/ 0 h 115"/>
                  <a:gd name="T2" fmla="*/ 0 w 94"/>
                  <a:gd name="T3" fmla="*/ 4591 h 115"/>
                  <a:gd name="T4" fmla="*/ 3059 w 94"/>
                  <a:gd name="T5" fmla="*/ 28789 h 115"/>
                  <a:gd name="T6" fmla="*/ 5926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45" name="Freeform 503"/>
              <p:cNvSpPr>
                <a:spLocks/>
              </p:cNvSpPr>
              <p:nvPr/>
            </p:nvSpPr>
            <p:spPr bwMode="gray">
              <a:xfrm>
                <a:off x="1911" y="2601"/>
                <a:ext cx="136" cy="250"/>
              </a:xfrm>
              <a:custGeom>
                <a:avLst/>
                <a:gdLst>
                  <a:gd name="T0" fmla="*/ 3214 w 93"/>
                  <a:gd name="T1" fmla="*/ 0 h 152"/>
                  <a:gd name="T2" fmla="*/ 6092 w 93"/>
                  <a:gd name="T3" fmla="*/ 36204 h 152"/>
                  <a:gd name="T4" fmla="*/ 0 w 93"/>
                  <a:gd name="T5" fmla="*/ 13291 h 152"/>
                  <a:gd name="T6" fmla="*/ 3214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46" name="Freeform 504"/>
              <p:cNvSpPr>
                <a:spLocks/>
              </p:cNvSpPr>
              <p:nvPr/>
            </p:nvSpPr>
            <p:spPr bwMode="gray">
              <a:xfrm>
                <a:off x="1982" y="2601"/>
                <a:ext cx="136" cy="250"/>
              </a:xfrm>
              <a:custGeom>
                <a:avLst/>
                <a:gdLst>
                  <a:gd name="T0" fmla="*/ 6092 w 93"/>
                  <a:gd name="T1" fmla="*/ 20944 h 152"/>
                  <a:gd name="T2" fmla="*/ 0 w 93"/>
                  <a:gd name="T3" fmla="*/ 0 h 152"/>
                  <a:gd name="T4" fmla="*/ 2855 w 93"/>
                  <a:gd name="T5" fmla="*/ 36204 h 152"/>
                  <a:gd name="T6" fmla="*/ 6092 w 93"/>
                  <a:gd name="T7" fmla="*/ 20944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47" name="Line 505"/>
              <p:cNvSpPr>
                <a:spLocks noChangeShapeType="1"/>
              </p:cNvSpPr>
              <p:nvPr/>
            </p:nvSpPr>
            <p:spPr bwMode="gray">
              <a:xfrm flipV="1">
                <a:off x="1221" y="2639"/>
                <a:ext cx="71" cy="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48" name="Line 506"/>
              <p:cNvSpPr>
                <a:spLocks noChangeShapeType="1"/>
              </p:cNvSpPr>
              <p:nvPr/>
            </p:nvSpPr>
            <p:spPr bwMode="gray">
              <a:xfrm flipH="1" flipV="1">
                <a:off x="1982" y="2601"/>
                <a:ext cx="136" cy="14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49" name="Line 507"/>
              <p:cNvSpPr>
                <a:spLocks noChangeShapeType="1"/>
              </p:cNvSpPr>
              <p:nvPr/>
            </p:nvSpPr>
            <p:spPr bwMode="gray">
              <a:xfrm flipV="1">
                <a:off x="1911" y="2601"/>
                <a:ext cx="71" cy="9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50" name="Freeform 508"/>
              <p:cNvSpPr>
                <a:spLocks/>
              </p:cNvSpPr>
              <p:nvPr/>
            </p:nvSpPr>
            <p:spPr bwMode="gray">
              <a:xfrm>
                <a:off x="811" y="3184"/>
                <a:ext cx="137" cy="61"/>
              </a:xfrm>
              <a:custGeom>
                <a:avLst/>
                <a:gdLst>
                  <a:gd name="T0" fmla="*/ 2848 w 94"/>
                  <a:gd name="T1" fmla="*/ 0 h 37"/>
                  <a:gd name="T2" fmla="*/ 5926 w 94"/>
                  <a:gd name="T3" fmla="*/ 9101 h 37"/>
                  <a:gd name="T4" fmla="*/ 0 w 94"/>
                  <a:gd name="T5" fmla="*/ 5670 h 37"/>
                  <a:gd name="T6" fmla="*/ 2848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51" name="Freeform 509"/>
              <p:cNvSpPr>
                <a:spLocks/>
              </p:cNvSpPr>
              <p:nvPr/>
            </p:nvSpPr>
            <p:spPr bwMode="gray">
              <a:xfrm>
                <a:off x="876" y="3184"/>
                <a:ext cx="143" cy="61"/>
              </a:xfrm>
              <a:custGeom>
                <a:avLst/>
                <a:gdLst>
                  <a:gd name="T0" fmla="*/ 6266 w 98"/>
                  <a:gd name="T1" fmla="*/ 3439 h 37"/>
                  <a:gd name="T2" fmla="*/ 0 w 98"/>
                  <a:gd name="T3" fmla="*/ 0 h 37"/>
                  <a:gd name="T4" fmla="*/ 3139 w 98"/>
                  <a:gd name="T5" fmla="*/ 9101 h 37"/>
                  <a:gd name="T6" fmla="*/ 6266 w 98"/>
                  <a:gd name="T7" fmla="*/ 3439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52" name="Freeform 510"/>
              <p:cNvSpPr>
                <a:spLocks/>
              </p:cNvSpPr>
              <p:nvPr/>
            </p:nvSpPr>
            <p:spPr bwMode="gray">
              <a:xfrm>
                <a:off x="1019" y="2822"/>
                <a:ext cx="138" cy="385"/>
              </a:xfrm>
              <a:custGeom>
                <a:avLst/>
                <a:gdLst>
                  <a:gd name="T0" fmla="*/ 3057 w 94"/>
                  <a:gd name="T1" fmla="*/ 0 h 234"/>
                  <a:gd name="T2" fmla="*/ 6429 w 94"/>
                  <a:gd name="T3" fmla="*/ 13093 h 234"/>
                  <a:gd name="T4" fmla="*/ 0 w 94"/>
                  <a:gd name="T5" fmla="*/ 55897 h 234"/>
                  <a:gd name="T6" fmla="*/ 305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53" name="Freeform 511"/>
              <p:cNvSpPr>
                <a:spLocks/>
              </p:cNvSpPr>
              <p:nvPr/>
            </p:nvSpPr>
            <p:spPr bwMode="gray">
              <a:xfrm>
                <a:off x="1085" y="2814"/>
                <a:ext cx="136" cy="98"/>
              </a:xfrm>
              <a:custGeom>
                <a:avLst/>
                <a:gdLst>
                  <a:gd name="T0" fmla="*/ 6092 w 93"/>
                  <a:gd name="T1" fmla="*/ 0 h 60"/>
                  <a:gd name="T2" fmla="*/ 0 w 93"/>
                  <a:gd name="T3" fmla="*/ 1058 h 60"/>
                  <a:gd name="T4" fmla="*/ 3214 w 93"/>
                  <a:gd name="T5" fmla="*/ 13217 h 60"/>
                  <a:gd name="T6" fmla="*/ 6092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54" name="Line 512"/>
              <p:cNvSpPr>
                <a:spLocks noChangeShapeType="1"/>
              </p:cNvSpPr>
              <p:nvPr/>
            </p:nvSpPr>
            <p:spPr bwMode="gray">
              <a:xfrm flipH="1" flipV="1">
                <a:off x="876" y="3184"/>
                <a:ext cx="143"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55" name="Line 513"/>
              <p:cNvSpPr>
                <a:spLocks noChangeShapeType="1"/>
              </p:cNvSpPr>
              <p:nvPr/>
            </p:nvSpPr>
            <p:spPr bwMode="gray">
              <a:xfrm flipV="1">
                <a:off x="811" y="3184"/>
                <a:ext cx="65"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56" name="Line 514"/>
              <p:cNvSpPr>
                <a:spLocks noChangeShapeType="1"/>
              </p:cNvSpPr>
              <p:nvPr/>
            </p:nvSpPr>
            <p:spPr bwMode="gray">
              <a:xfrm flipH="1" flipV="1">
                <a:off x="532" y="3184"/>
                <a:ext cx="143"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57" name="Line 515"/>
              <p:cNvSpPr>
                <a:spLocks noChangeShapeType="1"/>
              </p:cNvSpPr>
              <p:nvPr/>
            </p:nvSpPr>
            <p:spPr bwMode="gray">
              <a:xfrm flipV="1">
                <a:off x="2535" y="3184"/>
                <a:ext cx="65"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58" name="Freeform 516"/>
              <p:cNvSpPr>
                <a:spLocks/>
              </p:cNvSpPr>
              <p:nvPr/>
            </p:nvSpPr>
            <p:spPr bwMode="gray">
              <a:xfrm>
                <a:off x="1565" y="2451"/>
                <a:ext cx="137" cy="211"/>
              </a:xfrm>
              <a:custGeom>
                <a:avLst/>
                <a:gdLst>
                  <a:gd name="T0" fmla="*/ 3059 w 94"/>
                  <a:gd name="T1" fmla="*/ 0 h 128"/>
                  <a:gd name="T2" fmla="*/ 5926 w 94"/>
                  <a:gd name="T3" fmla="*/ 31279 h 128"/>
                  <a:gd name="T4" fmla="*/ 0 w 94"/>
                  <a:gd name="T5" fmla="*/ 21205 h 128"/>
                  <a:gd name="T6" fmla="*/ 3059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59" name="Freeform 517"/>
              <p:cNvSpPr>
                <a:spLocks/>
              </p:cNvSpPr>
              <p:nvPr/>
            </p:nvSpPr>
            <p:spPr bwMode="gray">
              <a:xfrm>
                <a:off x="1637" y="2451"/>
                <a:ext cx="137" cy="211"/>
              </a:xfrm>
              <a:custGeom>
                <a:avLst/>
                <a:gdLst>
                  <a:gd name="T0" fmla="*/ 5926 w 94"/>
                  <a:gd name="T1" fmla="*/ 12185 h 128"/>
                  <a:gd name="T2" fmla="*/ 0 w 94"/>
                  <a:gd name="T3" fmla="*/ 0 h 128"/>
                  <a:gd name="T4" fmla="*/ 2848 w 94"/>
                  <a:gd name="T5" fmla="*/ 31279 h 128"/>
                  <a:gd name="T6" fmla="*/ 5926 w 94"/>
                  <a:gd name="T7" fmla="*/ 12185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60" name="Line 518"/>
              <p:cNvSpPr>
                <a:spLocks noChangeShapeType="1"/>
              </p:cNvSpPr>
              <p:nvPr/>
            </p:nvSpPr>
            <p:spPr bwMode="gray">
              <a:xfrm flipV="1">
                <a:off x="1019" y="2822"/>
                <a:ext cx="66" cy="385"/>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61" name="Line 519"/>
              <p:cNvSpPr>
                <a:spLocks noChangeShapeType="1"/>
              </p:cNvSpPr>
              <p:nvPr/>
            </p:nvSpPr>
            <p:spPr bwMode="gray">
              <a:xfrm flipH="1">
                <a:off x="1085" y="2814"/>
                <a:ext cx="136" cy="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62" name="Freeform 520"/>
              <p:cNvSpPr>
                <a:spLocks/>
              </p:cNvSpPr>
              <p:nvPr/>
            </p:nvSpPr>
            <p:spPr bwMode="gray">
              <a:xfrm>
                <a:off x="2047" y="2746"/>
                <a:ext cx="143" cy="257"/>
              </a:xfrm>
              <a:custGeom>
                <a:avLst/>
                <a:gdLst>
                  <a:gd name="T0" fmla="*/ 3139 w 98"/>
                  <a:gd name="T1" fmla="*/ 0 h 156"/>
                  <a:gd name="T2" fmla="*/ 6266 w 98"/>
                  <a:gd name="T3" fmla="*/ 37804 h 156"/>
                  <a:gd name="T4" fmla="*/ 0 w 98"/>
                  <a:gd name="T5" fmla="*/ 15469 h 156"/>
                  <a:gd name="T6" fmla="*/ 3139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63" name="Freeform 521"/>
              <p:cNvSpPr>
                <a:spLocks/>
              </p:cNvSpPr>
              <p:nvPr/>
            </p:nvSpPr>
            <p:spPr bwMode="gray">
              <a:xfrm>
                <a:off x="2118" y="2746"/>
                <a:ext cx="137" cy="257"/>
              </a:xfrm>
              <a:custGeom>
                <a:avLst/>
                <a:gdLst>
                  <a:gd name="T0" fmla="*/ 5926 w 94"/>
                  <a:gd name="T1" fmla="*/ 23219 h 156"/>
                  <a:gd name="T2" fmla="*/ 0 w 94"/>
                  <a:gd name="T3" fmla="*/ 0 h 156"/>
                  <a:gd name="T4" fmla="*/ 3059 w 94"/>
                  <a:gd name="T5" fmla="*/ 37804 h 156"/>
                  <a:gd name="T6" fmla="*/ 5926 w 94"/>
                  <a:gd name="T7" fmla="*/ 23219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64" name="Line 522"/>
              <p:cNvSpPr>
                <a:spLocks noChangeShapeType="1"/>
              </p:cNvSpPr>
              <p:nvPr/>
            </p:nvSpPr>
            <p:spPr bwMode="gray">
              <a:xfrm flipH="1" flipV="1">
                <a:off x="1637" y="2451"/>
                <a:ext cx="137" cy="8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65" name="Line 523"/>
              <p:cNvSpPr>
                <a:spLocks noChangeShapeType="1"/>
              </p:cNvSpPr>
              <p:nvPr/>
            </p:nvSpPr>
            <p:spPr bwMode="gray">
              <a:xfrm flipV="1">
                <a:off x="1565" y="2451"/>
                <a:ext cx="72" cy="14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66" name="Line 524"/>
              <p:cNvSpPr>
                <a:spLocks noChangeShapeType="1"/>
              </p:cNvSpPr>
              <p:nvPr/>
            </p:nvSpPr>
            <p:spPr bwMode="gray">
              <a:xfrm flipH="1" flipV="1">
                <a:off x="2118" y="2746"/>
                <a:ext cx="137" cy="15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67" name="Line 525"/>
              <p:cNvSpPr>
                <a:spLocks noChangeShapeType="1"/>
              </p:cNvSpPr>
              <p:nvPr/>
            </p:nvSpPr>
            <p:spPr bwMode="gray">
              <a:xfrm flipV="1">
                <a:off x="2047" y="2746"/>
                <a:ext cx="71" cy="10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68" name="Freeform 526"/>
              <p:cNvSpPr>
                <a:spLocks/>
              </p:cNvSpPr>
              <p:nvPr/>
            </p:nvSpPr>
            <p:spPr bwMode="gray">
              <a:xfrm>
                <a:off x="1364" y="2609"/>
                <a:ext cx="137" cy="190"/>
              </a:xfrm>
              <a:custGeom>
                <a:avLst/>
                <a:gdLst>
                  <a:gd name="T0" fmla="*/ 2848 w 94"/>
                  <a:gd name="T1" fmla="*/ 0 h 115"/>
                  <a:gd name="T2" fmla="*/ 5926 w 94"/>
                  <a:gd name="T3" fmla="*/ 23046 h 115"/>
                  <a:gd name="T4" fmla="*/ 0 w 94"/>
                  <a:gd name="T5" fmla="*/ 28789 h 115"/>
                  <a:gd name="T6" fmla="*/ 2848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69" name="Freeform 527"/>
              <p:cNvSpPr>
                <a:spLocks/>
              </p:cNvSpPr>
              <p:nvPr/>
            </p:nvSpPr>
            <p:spPr bwMode="gray">
              <a:xfrm>
                <a:off x="1429" y="2595"/>
                <a:ext cx="136" cy="166"/>
              </a:xfrm>
              <a:custGeom>
                <a:avLst/>
                <a:gdLst>
                  <a:gd name="T0" fmla="*/ 6092 w 93"/>
                  <a:gd name="T1" fmla="*/ 0 h 101"/>
                  <a:gd name="T2" fmla="*/ 0 w 93"/>
                  <a:gd name="T3" fmla="*/ 2166 h 101"/>
                  <a:gd name="T4" fmla="*/ 3214 w 93"/>
                  <a:gd name="T5" fmla="*/ 23912 h 101"/>
                  <a:gd name="T6" fmla="*/ 6092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70" name="Freeform 528"/>
              <p:cNvSpPr>
                <a:spLocks/>
              </p:cNvSpPr>
              <p:nvPr/>
            </p:nvSpPr>
            <p:spPr bwMode="gray">
              <a:xfrm>
                <a:off x="2190" y="2904"/>
                <a:ext cx="137" cy="227"/>
              </a:xfrm>
              <a:custGeom>
                <a:avLst/>
                <a:gdLst>
                  <a:gd name="T0" fmla="*/ 2848 w 94"/>
                  <a:gd name="T1" fmla="*/ 0 h 138"/>
                  <a:gd name="T2" fmla="*/ 5926 w 94"/>
                  <a:gd name="T3" fmla="*/ 32900 h 138"/>
                  <a:gd name="T4" fmla="*/ 0 w 94"/>
                  <a:gd name="T5" fmla="*/ 14362 h 138"/>
                  <a:gd name="T6" fmla="*/ 2848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71" name="Freeform 529"/>
              <p:cNvSpPr>
                <a:spLocks/>
              </p:cNvSpPr>
              <p:nvPr/>
            </p:nvSpPr>
            <p:spPr bwMode="gray">
              <a:xfrm>
                <a:off x="2255" y="2904"/>
                <a:ext cx="136" cy="227"/>
              </a:xfrm>
              <a:custGeom>
                <a:avLst/>
                <a:gdLst>
                  <a:gd name="T0" fmla="*/ 6092 w 93"/>
                  <a:gd name="T1" fmla="*/ 25190 h 138"/>
                  <a:gd name="T2" fmla="*/ 0 w 93"/>
                  <a:gd name="T3" fmla="*/ 0 h 138"/>
                  <a:gd name="T4" fmla="*/ 3214 w 93"/>
                  <a:gd name="T5" fmla="*/ 32900 h 138"/>
                  <a:gd name="T6" fmla="*/ 6092 w 93"/>
                  <a:gd name="T7" fmla="*/ 2519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72" name="Freeform 530"/>
              <p:cNvSpPr>
                <a:spLocks/>
              </p:cNvSpPr>
              <p:nvPr/>
            </p:nvSpPr>
            <p:spPr bwMode="gray">
              <a:xfrm>
                <a:off x="948" y="3207"/>
                <a:ext cx="137" cy="61"/>
              </a:xfrm>
              <a:custGeom>
                <a:avLst/>
                <a:gdLst>
                  <a:gd name="T0" fmla="*/ 3059 w 94"/>
                  <a:gd name="T1" fmla="*/ 0 h 37"/>
                  <a:gd name="T2" fmla="*/ 5926 w 94"/>
                  <a:gd name="T3" fmla="*/ 9101 h 37"/>
                  <a:gd name="T4" fmla="*/ 0 w 94"/>
                  <a:gd name="T5" fmla="*/ 5670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73" name="Freeform 531"/>
              <p:cNvSpPr>
                <a:spLocks/>
              </p:cNvSpPr>
              <p:nvPr/>
            </p:nvSpPr>
            <p:spPr bwMode="gray">
              <a:xfrm>
                <a:off x="1019" y="2912"/>
                <a:ext cx="138" cy="356"/>
              </a:xfrm>
              <a:custGeom>
                <a:avLst/>
                <a:gdLst>
                  <a:gd name="T0" fmla="*/ 6429 w 94"/>
                  <a:gd name="T1" fmla="*/ 0 h 216"/>
                  <a:gd name="T2" fmla="*/ 0 w 94"/>
                  <a:gd name="T3" fmla="*/ 43612 h 216"/>
                  <a:gd name="T4" fmla="*/ 3057 w 94"/>
                  <a:gd name="T5" fmla="*/ 52655 h 216"/>
                  <a:gd name="T6" fmla="*/ 6429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74" name="Freeform 532"/>
              <p:cNvSpPr>
                <a:spLocks/>
              </p:cNvSpPr>
              <p:nvPr/>
            </p:nvSpPr>
            <p:spPr bwMode="gray">
              <a:xfrm>
                <a:off x="1702" y="2534"/>
                <a:ext cx="143" cy="288"/>
              </a:xfrm>
              <a:custGeom>
                <a:avLst/>
                <a:gdLst>
                  <a:gd name="T0" fmla="*/ 3139 w 98"/>
                  <a:gd name="T1" fmla="*/ 0 h 175"/>
                  <a:gd name="T2" fmla="*/ 6266 w 98"/>
                  <a:gd name="T3" fmla="*/ 41974 h 175"/>
                  <a:gd name="T4" fmla="*/ 0 w 98"/>
                  <a:gd name="T5" fmla="*/ 18677 h 175"/>
                  <a:gd name="T6" fmla="*/ 3139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75" name="Freeform 533"/>
              <p:cNvSpPr>
                <a:spLocks/>
              </p:cNvSpPr>
              <p:nvPr/>
            </p:nvSpPr>
            <p:spPr bwMode="gray">
              <a:xfrm>
                <a:off x="1774" y="2534"/>
                <a:ext cx="137" cy="288"/>
              </a:xfrm>
              <a:custGeom>
                <a:avLst/>
                <a:gdLst>
                  <a:gd name="T0" fmla="*/ 5926 w 94"/>
                  <a:gd name="T1" fmla="*/ 23297 h 175"/>
                  <a:gd name="T2" fmla="*/ 0 w 94"/>
                  <a:gd name="T3" fmla="*/ 0 h 175"/>
                  <a:gd name="T4" fmla="*/ 3059 w 94"/>
                  <a:gd name="T5" fmla="*/ 41974 h 175"/>
                  <a:gd name="T6" fmla="*/ 5926 w 94"/>
                  <a:gd name="T7" fmla="*/ 2329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76" name="Line 534"/>
              <p:cNvSpPr>
                <a:spLocks noChangeShapeType="1"/>
              </p:cNvSpPr>
              <p:nvPr/>
            </p:nvSpPr>
            <p:spPr bwMode="gray">
              <a:xfrm flipH="1" flipV="1">
                <a:off x="2255" y="2904"/>
                <a:ext cx="136" cy="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77" name="Line 535"/>
              <p:cNvSpPr>
                <a:spLocks noChangeShapeType="1"/>
              </p:cNvSpPr>
              <p:nvPr/>
            </p:nvSpPr>
            <p:spPr bwMode="gray">
              <a:xfrm flipV="1">
                <a:off x="2190" y="2904"/>
                <a:ext cx="65" cy="9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78" name="Line 536"/>
              <p:cNvSpPr>
                <a:spLocks noChangeShapeType="1"/>
              </p:cNvSpPr>
              <p:nvPr/>
            </p:nvSpPr>
            <p:spPr bwMode="gray">
              <a:xfrm flipV="1">
                <a:off x="948" y="3207"/>
                <a:ext cx="7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79" name="Line 537"/>
              <p:cNvSpPr>
                <a:spLocks noChangeShapeType="1"/>
              </p:cNvSpPr>
              <p:nvPr/>
            </p:nvSpPr>
            <p:spPr bwMode="gray">
              <a:xfrm flipH="1">
                <a:off x="1019" y="2912"/>
                <a:ext cx="138" cy="29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80" name="Line 538"/>
              <p:cNvSpPr>
                <a:spLocks noChangeShapeType="1"/>
              </p:cNvSpPr>
              <p:nvPr/>
            </p:nvSpPr>
            <p:spPr bwMode="gray">
              <a:xfrm flipH="1" flipV="1">
                <a:off x="675" y="3207"/>
                <a:ext cx="136" cy="1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81" name="Freeform 539"/>
              <p:cNvSpPr>
                <a:spLocks/>
              </p:cNvSpPr>
              <p:nvPr/>
            </p:nvSpPr>
            <p:spPr bwMode="gray">
              <a:xfrm>
                <a:off x="1157" y="2814"/>
                <a:ext cx="135" cy="98"/>
              </a:xfrm>
              <a:custGeom>
                <a:avLst/>
                <a:gdLst>
                  <a:gd name="T0" fmla="*/ 2668 w 93"/>
                  <a:gd name="T1" fmla="*/ 0 h 60"/>
                  <a:gd name="T2" fmla="*/ 5622 w 93"/>
                  <a:gd name="T3" fmla="*/ 13217 h 60"/>
                  <a:gd name="T4" fmla="*/ 0 w 93"/>
                  <a:gd name="T5" fmla="*/ 13217 h 60"/>
                  <a:gd name="T6" fmla="*/ 2668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82" name="Freeform 540"/>
              <p:cNvSpPr>
                <a:spLocks/>
              </p:cNvSpPr>
              <p:nvPr/>
            </p:nvSpPr>
            <p:spPr bwMode="gray">
              <a:xfrm>
                <a:off x="1221" y="2799"/>
                <a:ext cx="143" cy="113"/>
              </a:xfrm>
              <a:custGeom>
                <a:avLst/>
                <a:gdLst>
                  <a:gd name="T0" fmla="*/ 6266 w 98"/>
                  <a:gd name="T1" fmla="*/ 0 h 69"/>
                  <a:gd name="T2" fmla="*/ 0 w 98"/>
                  <a:gd name="T3" fmla="*/ 2121 h 69"/>
                  <a:gd name="T4" fmla="*/ 3139 w 98"/>
                  <a:gd name="T5" fmla="*/ 15668 h 69"/>
                  <a:gd name="T6" fmla="*/ 6266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83" name="Line 541"/>
              <p:cNvSpPr>
                <a:spLocks noChangeShapeType="1"/>
              </p:cNvSpPr>
              <p:nvPr/>
            </p:nvSpPr>
            <p:spPr bwMode="gray">
              <a:xfrm flipH="1" flipV="1">
                <a:off x="1774" y="2534"/>
                <a:ext cx="137" cy="15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84" name="Line 542"/>
              <p:cNvSpPr>
                <a:spLocks noChangeShapeType="1"/>
              </p:cNvSpPr>
              <p:nvPr/>
            </p:nvSpPr>
            <p:spPr bwMode="gray">
              <a:xfrm flipV="1">
                <a:off x="1702" y="2534"/>
                <a:ext cx="72" cy="12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85" name="Line 543"/>
              <p:cNvSpPr>
                <a:spLocks noChangeShapeType="1"/>
              </p:cNvSpPr>
              <p:nvPr/>
            </p:nvSpPr>
            <p:spPr bwMode="gray">
              <a:xfrm flipH="1">
                <a:off x="1221" y="2799"/>
                <a:ext cx="143" cy="1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86" name="Line 544"/>
              <p:cNvSpPr>
                <a:spLocks noChangeShapeType="1"/>
              </p:cNvSpPr>
              <p:nvPr/>
            </p:nvSpPr>
            <p:spPr bwMode="gray">
              <a:xfrm flipV="1">
                <a:off x="1157" y="2814"/>
                <a:ext cx="64" cy="9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87" name="Freeform 545"/>
              <p:cNvSpPr>
                <a:spLocks/>
              </p:cNvSpPr>
              <p:nvPr/>
            </p:nvSpPr>
            <p:spPr bwMode="gray">
              <a:xfrm>
                <a:off x="2327" y="3079"/>
                <a:ext cx="135" cy="189"/>
              </a:xfrm>
              <a:custGeom>
                <a:avLst/>
                <a:gdLst>
                  <a:gd name="T0" fmla="*/ 2668 w 93"/>
                  <a:gd name="T1" fmla="*/ 0 h 115"/>
                  <a:gd name="T2" fmla="*/ 5622 w 93"/>
                  <a:gd name="T3" fmla="*/ 27221 h 115"/>
                  <a:gd name="T4" fmla="*/ 0 w 93"/>
                  <a:gd name="T5" fmla="*/ 7603 h 115"/>
                  <a:gd name="T6" fmla="*/ 2668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88" name="Freeform 546"/>
              <p:cNvSpPr>
                <a:spLocks/>
              </p:cNvSpPr>
              <p:nvPr/>
            </p:nvSpPr>
            <p:spPr bwMode="gray">
              <a:xfrm>
                <a:off x="2391" y="3079"/>
                <a:ext cx="144" cy="189"/>
              </a:xfrm>
              <a:custGeom>
                <a:avLst/>
                <a:gdLst>
                  <a:gd name="T0" fmla="*/ 6087 w 99"/>
                  <a:gd name="T1" fmla="*/ 20535 h 115"/>
                  <a:gd name="T2" fmla="*/ 0 w 99"/>
                  <a:gd name="T3" fmla="*/ 0 h 115"/>
                  <a:gd name="T4" fmla="*/ 3004 w 99"/>
                  <a:gd name="T5" fmla="*/ 27221 h 115"/>
                  <a:gd name="T6" fmla="*/ 6087 w 99"/>
                  <a:gd name="T7" fmla="*/ 20535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89" name="Line 547"/>
              <p:cNvSpPr>
                <a:spLocks noChangeShapeType="1"/>
              </p:cNvSpPr>
              <p:nvPr/>
            </p:nvSpPr>
            <p:spPr bwMode="gray">
              <a:xfrm>
                <a:off x="2391" y="3079"/>
                <a:ext cx="7" cy="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90" name="Line 548"/>
              <p:cNvSpPr>
                <a:spLocks noChangeShapeType="1"/>
              </p:cNvSpPr>
              <p:nvPr/>
            </p:nvSpPr>
            <p:spPr bwMode="gray">
              <a:xfrm flipH="1" flipV="1">
                <a:off x="2391" y="3079"/>
                <a:ext cx="144" cy="14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91" name="Line 549"/>
              <p:cNvSpPr>
                <a:spLocks noChangeShapeType="1"/>
              </p:cNvSpPr>
              <p:nvPr/>
            </p:nvSpPr>
            <p:spPr bwMode="gray">
              <a:xfrm flipH="1">
                <a:off x="2327" y="3079"/>
                <a:ext cx="64" cy="5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92" name="Freeform 550"/>
              <p:cNvSpPr>
                <a:spLocks/>
              </p:cNvSpPr>
              <p:nvPr/>
            </p:nvSpPr>
            <p:spPr bwMode="gray">
              <a:xfrm>
                <a:off x="1845" y="2693"/>
                <a:ext cx="137" cy="272"/>
              </a:xfrm>
              <a:custGeom>
                <a:avLst/>
                <a:gdLst>
                  <a:gd name="T0" fmla="*/ 2848 w 94"/>
                  <a:gd name="T1" fmla="*/ 0 h 165"/>
                  <a:gd name="T2" fmla="*/ 5926 w 94"/>
                  <a:gd name="T3" fmla="*/ 40289 h 165"/>
                  <a:gd name="T4" fmla="*/ 0 w 94"/>
                  <a:gd name="T5" fmla="*/ 19150 h 165"/>
                  <a:gd name="T6" fmla="*/ 2848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93" name="Freeform 551"/>
              <p:cNvSpPr>
                <a:spLocks/>
              </p:cNvSpPr>
              <p:nvPr/>
            </p:nvSpPr>
            <p:spPr bwMode="gray">
              <a:xfrm>
                <a:off x="1911" y="2693"/>
                <a:ext cx="136" cy="272"/>
              </a:xfrm>
              <a:custGeom>
                <a:avLst/>
                <a:gdLst>
                  <a:gd name="T0" fmla="*/ 6092 w 93"/>
                  <a:gd name="T1" fmla="*/ 23371 h 165"/>
                  <a:gd name="T2" fmla="*/ 0 w 93"/>
                  <a:gd name="T3" fmla="*/ 0 h 165"/>
                  <a:gd name="T4" fmla="*/ 3214 w 93"/>
                  <a:gd name="T5" fmla="*/ 40289 h 165"/>
                  <a:gd name="T6" fmla="*/ 6092 w 93"/>
                  <a:gd name="T7" fmla="*/ 23371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94" name="Line 552"/>
              <p:cNvSpPr>
                <a:spLocks noChangeShapeType="1"/>
              </p:cNvSpPr>
              <p:nvPr/>
            </p:nvSpPr>
            <p:spPr bwMode="gray">
              <a:xfrm flipH="1" flipV="1">
                <a:off x="1911" y="2693"/>
                <a:ext cx="136" cy="15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95" name="Line 553"/>
              <p:cNvSpPr>
                <a:spLocks noChangeShapeType="1"/>
              </p:cNvSpPr>
              <p:nvPr/>
            </p:nvSpPr>
            <p:spPr bwMode="gray">
              <a:xfrm flipV="1">
                <a:off x="1845" y="2693"/>
                <a:ext cx="66" cy="12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96" name="Freeform 554"/>
              <p:cNvSpPr>
                <a:spLocks/>
              </p:cNvSpPr>
              <p:nvPr/>
            </p:nvSpPr>
            <p:spPr bwMode="gray">
              <a:xfrm>
                <a:off x="1501" y="2595"/>
                <a:ext cx="136" cy="233"/>
              </a:xfrm>
              <a:custGeom>
                <a:avLst/>
                <a:gdLst>
                  <a:gd name="T0" fmla="*/ 2855 w 93"/>
                  <a:gd name="T1" fmla="*/ 0 h 142"/>
                  <a:gd name="T2" fmla="*/ 6092 w 93"/>
                  <a:gd name="T3" fmla="*/ 32947 h 142"/>
                  <a:gd name="T4" fmla="*/ 0 w 93"/>
                  <a:gd name="T5" fmla="*/ 23439 h 142"/>
                  <a:gd name="T6" fmla="*/ 2855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97" name="Freeform 555"/>
              <p:cNvSpPr>
                <a:spLocks/>
              </p:cNvSpPr>
              <p:nvPr/>
            </p:nvSpPr>
            <p:spPr bwMode="gray">
              <a:xfrm>
                <a:off x="1565" y="2595"/>
                <a:ext cx="137" cy="233"/>
              </a:xfrm>
              <a:custGeom>
                <a:avLst/>
                <a:gdLst>
                  <a:gd name="T0" fmla="*/ 5926 w 94"/>
                  <a:gd name="T1" fmla="*/ 9445 h 142"/>
                  <a:gd name="T2" fmla="*/ 0 w 94"/>
                  <a:gd name="T3" fmla="*/ 0 h 142"/>
                  <a:gd name="T4" fmla="*/ 3059 w 94"/>
                  <a:gd name="T5" fmla="*/ 32947 h 142"/>
                  <a:gd name="T6" fmla="*/ 5926 w 94"/>
                  <a:gd name="T7" fmla="*/ 9445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3998" name="Line 556"/>
              <p:cNvSpPr>
                <a:spLocks noChangeShapeType="1"/>
              </p:cNvSpPr>
              <p:nvPr/>
            </p:nvSpPr>
            <p:spPr bwMode="gray">
              <a:xfrm flipV="1">
                <a:off x="1501" y="2595"/>
                <a:ext cx="64" cy="16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999" name="Line 557"/>
              <p:cNvSpPr>
                <a:spLocks noChangeShapeType="1"/>
              </p:cNvSpPr>
              <p:nvPr/>
            </p:nvSpPr>
            <p:spPr bwMode="gray">
              <a:xfrm flipH="1" flipV="1">
                <a:off x="811" y="3222"/>
                <a:ext cx="137"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00" name="Line 558"/>
              <p:cNvSpPr>
                <a:spLocks noChangeShapeType="1"/>
              </p:cNvSpPr>
              <p:nvPr/>
            </p:nvSpPr>
            <p:spPr bwMode="gray">
              <a:xfrm flipV="1">
                <a:off x="2462" y="3222"/>
                <a:ext cx="73" cy="4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01" name="Freeform 559"/>
              <p:cNvSpPr>
                <a:spLocks/>
              </p:cNvSpPr>
              <p:nvPr/>
            </p:nvSpPr>
            <p:spPr bwMode="gray">
              <a:xfrm>
                <a:off x="1982" y="2851"/>
                <a:ext cx="136" cy="251"/>
              </a:xfrm>
              <a:custGeom>
                <a:avLst/>
                <a:gdLst>
                  <a:gd name="T0" fmla="*/ 2855 w 93"/>
                  <a:gd name="T1" fmla="*/ 0 h 152"/>
                  <a:gd name="T2" fmla="*/ 6092 w 93"/>
                  <a:gd name="T3" fmla="*/ 37797 h 152"/>
                  <a:gd name="T4" fmla="*/ 0 w 93"/>
                  <a:gd name="T5" fmla="*/ 17132 h 152"/>
                  <a:gd name="T6" fmla="*/ 2855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02" name="Freeform 560"/>
              <p:cNvSpPr>
                <a:spLocks/>
              </p:cNvSpPr>
              <p:nvPr/>
            </p:nvSpPr>
            <p:spPr bwMode="gray">
              <a:xfrm>
                <a:off x="2047" y="2851"/>
                <a:ext cx="143" cy="251"/>
              </a:xfrm>
              <a:custGeom>
                <a:avLst/>
                <a:gdLst>
                  <a:gd name="T0" fmla="*/ 6266 w 98"/>
                  <a:gd name="T1" fmla="*/ 22889 h 152"/>
                  <a:gd name="T2" fmla="*/ 0 w 98"/>
                  <a:gd name="T3" fmla="*/ 0 h 152"/>
                  <a:gd name="T4" fmla="*/ 3139 w 98"/>
                  <a:gd name="T5" fmla="*/ 37797 h 152"/>
                  <a:gd name="T6" fmla="*/ 6266 w 98"/>
                  <a:gd name="T7" fmla="*/ 22889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03" name="Line 561"/>
              <p:cNvSpPr>
                <a:spLocks noChangeShapeType="1"/>
              </p:cNvSpPr>
              <p:nvPr/>
            </p:nvSpPr>
            <p:spPr bwMode="gray">
              <a:xfrm flipH="1" flipV="1">
                <a:off x="2047" y="2851"/>
                <a:ext cx="143" cy="15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04" name="Line 562"/>
              <p:cNvSpPr>
                <a:spLocks noChangeShapeType="1"/>
              </p:cNvSpPr>
              <p:nvPr/>
            </p:nvSpPr>
            <p:spPr bwMode="gray">
              <a:xfrm flipV="1">
                <a:off x="1982" y="2851"/>
                <a:ext cx="65" cy="11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05" name="Freeform 563"/>
              <p:cNvSpPr>
                <a:spLocks/>
              </p:cNvSpPr>
              <p:nvPr/>
            </p:nvSpPr>
            <p:spPr bwMode="gray">
              <a:xfrm>
                <a:off x="1292" y="2799"/>
                <a:ext cx="137" cy="136"/>
              </a:xfrm>
              <a:custGeom>
                <a:avLst/>
                <a:gdLst>
                  <a:gd name="T0" fmla="*/ 3059 w 94"/>
                  <a:gd name="T1" fmla="*/ 0 h 83"/>
                  <a:gd name="T2" fmla="*/ 5926 w 94"/>
                  <a:gd name="T3" fmla="*/ 18974 h 83"/>
                  <a:gd name="T4" fmla="*/ 0 w 94"/>
                  <a:gd name="T5" fmla="*/ 15737 h 83"/>
                  <a:gd name="T6" fmla="*/ 3059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06" name="Freeform 564"/>
              <p:cNvSpPr>
                <a:spLocks/>
              </p:cNvSpPr>
              <p:nvPr/>
            </p:nvSpPr>
            <p:spPr bwMode="gray">
              <a:xfrm>
                <a:off x="1364" y="2761"/>
                <a:ext cx="137" cy="174"/>
              </a:xfrm>
              <a:custGeom>
                <a:avLst/>
                <a:gdLst>
                  <a:gd name="T0" fmla="*/ 5926 w 94"/>
                  <a:gd name="T1" fmla="*/ 0 h 106"/>
                  <a:gd name="T2" fmla="*/ 0 w 94"/>
                  <a:gd name="T3" fmla="*/ 5364 h 106"/>
                  <a:gd name="T4" fmla="*/ 2848 w 94"/>
                  <a:gd name="T5" fmla="*/ 24731 h 106"/>
                  <a:gd name="T6" fmla="*/ 5926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07" name="Line 565"/>
              <p:cNvSpPr>
                <a:spLocks noChangeShapeType="1"/>
              </p:cNvSpPr>
              <p:nvPr/>
            </p:nvSpPr>
            <p:spPr bwMode="gray">
              <a:xfrm flipH="1">
                <a:off x="1364" y="2761"/>
                <a:ext cx="137"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08" name="Freeform 566"/>
              <p:cNvSpPr>
                <a:spLocks/>
              </p:cNvSpPr>
              <p:nvPr/>
            </p:nvSpPr>
            <p:spPr bwMode="gray">
              <a:xfrm>
                <a:off x="2118" y="3003"/>
                <a:ext cx="137" cy="196"/>
              </a:xfrm>
              <a:custGeom>
                <a:avLst/>
                <a:gdLst>
                  <a:gd name="T0" fmla="*/ 3059 w 94"/>
                  <a:gd name="T1" fmla="*/ 0 h 119"/>
                  <a:gd name="T2" fmla="*/ 5926 w 94"/>
                  <a:gd name="T3" fmla="*/ 28810 h 119"/>
                  <a:gd name="T4" fmla="*/ 0 w 94"/>
                  <a:gd name="T5" fmla="*/ 14501 h 119"/>
                  <a:gd name="T6" fmla="*/ 3059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09" name="Freeform 567"/>
              <p:cNvSpPr>
                <a:spLocks/>
              </p:cNvSpPr>
              <p:nvPr/>
            </p:nvSpPr>
            <p:spPr bwMode="gray">
              <a:xfrm>
                <a:off x="2190" y="3003"/>
                <a:ext cx="137" cy="196"/>
              </a:xfrm>
              <a:custGeom>
                <a:avLst/>
                <a:gdLst>
                  <a:gd name="T0" fmla="*/ 5926 w 94"/>
                  <a:gd name="T1" fmla="*/ 18846 h 119"/>
                  <a:gd name="T2" fmla="*/ 0 w 94"/>
                  <a:gd name="T3" fmla="*/ 0 h 119"/>
                  <a:gd name="T4" fmla="*/ 2848 w 94"/>
                  <a:gd name="T5" fmla="*/ 28810 h 119"/>
                  <a:gd name="T6" fmla="*/ 5926 w 94"/>
                  <a:gd name="T7" fmla="*/ 18846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10" name="Freeform 568"/>
              <p:cNvSpPr>
                <a:spLocks/>
              </p:cNvSpPr>
              <p:nvPr/>
            </p:nvSpPr>
            <p:spPr bwMode="gray">
              <a:xfrm>
                <a:off x="1637" y="2662"/>
                <a:ext cx="137" cy="303"/>
              </a:xfrm>
              <a:custGeom>
                <a:avLst/>
                <a:gdLst>
                  <a:gd name="T0" fmla="*/ 2848 w 94"/>
                  <a:gd name="T1" fmla="*/ 0 h 184"/>
                  <a:gd name="T2" fmla="*/ 5926 w 94"/>
                  <a:gd name="T3" fmla="*/ 44467 h 184"/>
                  <a:gd name="T4" fmla="*/ 0 w 94"/>
                  <a:gd name="T5" fmla="*/ 24324 h 184"/>
                  <a:gd name="T6" fmla="*/ 2848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11" name="Freeform 569"/>
              <p:cNvSpPr>
                <a:spLocks/>
              </p:cNvSpPr>
              <p:nvPr/>
            </p:nvSpPr>
            <p:spPr bwMode="gray">
              <a:xfrm>
                <a:off x="1702" y="2662"/>
                <a:ext cx="143" cy="303"/>
              </a:xfrm>
              <a:custGeom>
                <a:avLst/>
                <a:gdLst>
                  <a:gd name="T0" fmla="*/ 6266 w 98"/>
                  <a:gd name="T1" fmla="*/ 23408 h 184"/>
                  <a:gd name="T2" fmla="*/ 0 w 98"/>
                  <a:gd name="T3" fmla="*/ 0 h 184"/>
                  <a:gd name="T4" fmla="*/ 3139 w 98"/>
                  <a:gd name="T5" fmla="*/ 44467 h 184"/>
                  <a:gd name="T6" fmla="*/ 6266 w 98"/>
                  <a:gd name="T7" fmla="*/ 23408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12" name="Line 570"/>
              <p:cNvSpPr>
                <a:spLocks noChangeShapeType="1"/>
              </p:cNvSpPr>
              <p:nvPr/>
            </p:nvSpPr>
            <p:spPr bwMode="gray">
              <a:xfrm flipH="1" flipV="1">
                <a:off x="2190" y="3003"/>
                <a:ext cx="137" cy="12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13" name="Line 571"/>
              <p:cNvSpPr>
                <a:spLocks noChangeShapeType="1"/>
              </p:cNvSpPr>
              <p:nvPr/>
            </p:nvSpPr>
            <p:spPr bwMode="gray">
              <a:xfrm flipV="1">
                <a:off x="2118" y="3003"/>
                <a:ext cx="72" cy="9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14" name="Line 572"/>
              <p:cNvSpPr>
                <a:spLocks noChangeShapeType="1"/>
              </p:cNvSpPr>
              <p:nvPr/>
            </p:nvSpPr>
            <p:spPr bwMode="gray">
              <a:xfrm flipV="1">
                <a:off x="1637" y="2662"/>
                <a:ext cx="65" cy="16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15" name="Freeform 573"/>
              <p:cNvSpPr>
                <a:spLocks/>
              </p:cNvSpPr>
              <p:nvPr/>
            </p:nvSpPr>
            <p:spPr bwMode="gray">
              <a:xfrm>
                <a:off x="1085" y="2912"/>
                <a:ext cx="136" cy="371"/>
              </a:xfrm>
              <a:custGeom>
                <a:avLst/>
                <a:gdLst>
                  <a:gd name="T0" fmla="*/ 3214 w 93"/>
                  <a:gd name="T1" fmla="*/ 0 h 225"/>
                  <a:gd name="T2" fmla="*/ 6092 w 93"/>
                  <a:gd name="T3" fmla="*/ 55152 h 225"/>
                  <a:gd name="T4" fmla="*/ 0 w 93"/>
                  <a:gd name="T5" fmla="*/ 52895 h 225"/>
                  <a:gd name="T6" fmla="*/ 3214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16" name="Freeform 574"/>
              <p:cNvSpPr>
                <a:spLocks/>
              </p:cNvSpPr>
              <p:nvPr/>
            </p:nvSpPr>
            <p:spPr bwMode="gray">
              <a:xfrm>
                <a:off x="1157" y="2912"/>
                <a:ext cx="135" cy="371"/>
              </a:xfrm>
              <a:custGeom>
                <a:avLst/>
                <a:gdLst>
                  <a:gd name="T0" fmla="*/ 5622 w 93"/>
                  <a:gd name="T1" fmla="*/ 0 h 225"/>
                  <a:gd name="T2" fmla="*/ 0 w 93"/>
                  <a:gd name="T3" fmla="*/ 0 h 225"/>
                  <a:gd name="T4" fmla="*/ 2668 w 93"/>
                  <a:gd name="T5" fmla="*/ 55152 h 225"/>
                  <a:gd name="T6" fmla="*/ 5622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17" name="Line 575"/>
              <p:cNvSpPr>
                <a:spLocks noChangeShapeType="1"/>
              </p:cNvSpPr>
              <p:nvPr/>
            </p:nvSpPr>
            <p:spPr bwMode="gray">
              <a:xfrm flipH="1" flipV="1">
                <a:off x="948" y="3245"/>
                <a:ext cx="137"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18" name="Line 576"/>
              <p:cNvSpPr>
                <a:spLocks noChangeShapeType="1"/>
              </p:cNvSpPr>
              <p:nvPr/>
            </p:nvSpPr>
            <p:spPr bwMode="gray">
              <a:xfrm flipH="1" flipV="1">
                <a:off x="1157" y="2912"/>
                <a:ext cx="6" cy="35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19" name="Line 577"/>
              <p:cNvSpPr>
                <a:spLocks noChangeShapeType="1"/>
              </p:cNvSpPr>
              <p:nvPr/>
            </p:nvSpPr>
            <p:spPr bwMode="gray">
              <a:xfrm flipH="1">
                <a:off x="1157" y="2912"/>
                <a:ext cx="135"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20" name="Freeform 578"/>
              <p:cNvSpPr>
                <a:spLocks/>
              </p:cNvSpPr>
              <p:nvPr/>
            </p:nvSpPr>
            <p:spPr bwMode="gray">
              <a:xfrm>
                <a:off x="1774" y="2822"/>
                <a:ext cx="137" cy="257"/>
              </a:xfrm>
              <a:custGeom>
                <a:avLst/>
                <a:gdLst>
                  <a:gd name="T0" fmla="*/ 3059 w 94"/>
                  <a:gd name="T1" fmla="*/ 0 h 156"/>
                  <a:gd name="T2" fmla="*/ 5926 w 94"/>
                  <a:gd name="T3" fmla="*/ 37804 h 156"/>
                  <a:gd name="T4" fmla="*/ 0 w 94"/>
                  <a:gd name="T5" fmla="*/ 21118 h 156"/>
                  <a:gd name="T6" fmla="*/ 3059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21" name="Freeform 579"/>
              <p:cNvSpPr>
                <a:spLocks/>
              </p:cNvSpPr>
              <p:nvPr/>
            </p:nvSpPr>
            <p:spPr bwMode="gray">
              <a:xfrm>
                <a:off x="1845" y="2822"/>
                <a:ext cx="137" cy="257"/>
              </a:xfrm>
              <a:custGeom>
                <a:avLst/>
                <a:gdLst>
                  <a:gd name="T0" fmla="*/ 5926 w 94"/>
                  <a:gd name="T1" fmla="*/ 21118 h 156"/>
                  <a:gd name="T2" fmla="*/ 0 w 94"/>
                  <a:gd name="T3" fmla="*/ 0 h 156"/>
                  <a:gd name="T4" fmla="*/ 2848 w 94"/>
                  <a:gd name="T5" fmla="*/ 37804 h 156"/>
                  <a:gd name="T6" fmla="*/ 5926 w 94"/>
                  <a:gd name="T7" fmla="*/ 21118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22" name="Freeform 580"/>
              <p:cNvSpPr>
                <a:spLocks/>
              </p:cNvSpPr>
              <p:nvPr/>
            </p:nvSpPr>
            <p:spPr bwMode="gray">
              <a:xfrm>
                <a:off x="2255" y="3131"/>
                <a:ext cx="136" cy="175"/>
              </a:xfrm>
              <a:custGeom>
                <a:avLst/>
                <a:gdLst>
                  <a:gd name="T0" fmla="*/ 3214 w 93"/>
                  <a:gd name="T1" fmla="*/ 0 h 106"/>
                  <a:gd name="T2" fmla="*/ 6092 w 93"/>
                  <a:gd name="T3" fmla="*/ 26304 h 106"/>
                  <a:gd name="T4" fmla="*/ 0 w 93"/>
                  <a:gd name="T5" fmla="*/ 10204 h 106"/>
                  <a:gd name="T6" fmla="*/ 3214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23" name="Freeform 581"/>
              <p:cNvSpPr>
                <a:spLocks/>
              </p:cNvSpPr>
              <p:nvPr/>
            </p:nvSpPr>
            <p:spPr bwMode="gray">
              <a:xfrm>
                <a:off x="2327" y="3131"/>
                <a:ext cx="135" cy="175"/>
              </a:xfrm>
              <a:custGeom>
                <a:avLst/>
                <a:gdLst>
                  <a:gd name="T0" fmla="*/ 5622 w 93"/>
                  <a:gd name="T1" fmla="*/ 20592 h 106"/>
                  <a:gd name="T2" fmla="*/ 0 w 93"/>
                  <a:gd name="T3" fmla="*/ 0 h 106"/>
                  <a:gd name="T4" fmla="*/ 2668 w 93"/>
                  <a:gd name="T5" fmla="*/ 26304 h 106"/>
                  <a:gd name="T6" fmla="*/ 5622 w 93"/>
                  <a:gd name="T7" fmla="*/ 20592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24" name="Line 582"/>
              <p:cNvSpPr>
                <a:spLocks noChangeShapeType="1"/>
              </p:cNvSpPr>
              <p:nvPr/>
            </p:nvSpPr>
            <p:spPr bwMode="gray">
              <a:xfrm flipV="1">
                <a:off x="1774" y="2822"/>
                <a:ext cx="71" cy="14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25" name="Freeform 583"/>
              <p:cNvSpPr>
                <a:spLocks/>
              </p:cNvSpPr>
              <p:nvPr/>
            </p:nvSpPr>
            <p:spPr bwMode="gray">
              <a:xfrm>
                <a:off x="1429" y="2761"/>
                <a:ext cx="136" cy="234"/>
              </a:xfrm>
              <a:custGeom>
                <a:avLst/>
                <a:gdLst>
                  <a:gd name="T0" fmla="*/ 3214 w 93"/>
                  <a:gd name="T1" fmla="*/ 0 h 142"/>
                  <a:gd name="T2" fmla="*/ 6092 w 93"/>
                  <a:gd name="T3" fmla="*/ 34588 h 142"/>
                  <a:gd name="T4" fmla="*/ 0 w 93"/>
                  <a:gd name="T5" fmla="*/ 25832 h 142"/>
                  <a:gd name="T6" fmla="*/ 3214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26" name="Freeform 584"/>
              <p:cNvSpPr>
                <a:spLocks/>
              </p:cNvSpPr>
              <p:nvPr/>
            </p:nvSpPr>
            <p:spPr bwMode="gray">
              <a:xfrm>
                <a:off x="1501" y="2761"/>
                <a:ext cx="136" cy="234"/>
              </a:xfrm>
              <a:custGeom>
                <a:avLst/>
                <a:gdLst>
                  <a:gd name="T0" fmla="*/ 6092 w 93"/>
                  <a:gd name="T1" fmla="*/ 10072 h 142"/>
                  <a:gd name="T2" fmla="*/ 0 w 93"/>
                  <a:gd name="T3" fmla="*/ 0 h 142"/>
                  <a:gd name="T4" fmla="*/ 2855 w 93"/>
                  <a:gd name="T5" fmla="*/ 34588 h 142"/>
                  <a:gd name="T6" fmla="*/ 6092 w 93"/>
                  <a:gd name="T7" fmla="*/ 10072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27" name="Line 585"/>
              <p:cNvSpPr>
                <a:spLocks noChangeShapeType="1"/>
              </p:cNvSpPr>
              <p:nvPr/>
            </p:nvSpPr>
            <p:spPr bwMode="gray">
              <a:xfrm flipH="1" flipV="1">
                <a:off x="2327" y="3131"/>
                <a:ext cx="135" cy="1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28" name="Line 586"/>
              <p:cNvSpPr>
                <a:spLocks noChangeShapeType="1"/>
              </p:cNvSpPr>
              <p:nvPr/>
            </p:nvSpPr>
            <p:spPr bwMode="gray">
              <a:xfrm flipH="1">
                <a:off x="2255" y="3131"/>
                <a:ext cx="72" cy="6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29" name="Line 587"/>
              <p:cNvSpPr>
                <a:spLocks noChangeShapeType="1"/>
              </p:cNvSpPr>
              <p:nvPr/>
            </p:nvSpPr>
            <p:spPr bwMode="gray">
              <a:xfrm flipH="1" flipV="1">
                <a:off x="1501" y="2761"/>
                <a:ext cx="136" cy="6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30" name="Line 588"/>
              <p:cNvSpPr>
                <a:spLocks noChangeShapeType="1"/>
              </p:cNvSpPr>
              <p:nvPr/>
            </p:nvSpPr>
            <p:spPr bwMode="gray">
              <a:xfrm flipV="1">
                <a:off x="1429" y="2761"/>
                <a:ext cx="72" cy="17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31" name="Freeform 589"/>
              <p:cNvSpPr>
                <a:spLocks/>
              </p:cNvSpPr>
              <p:nvPr/>
            </p:nvSpPr>
            <p:spPr bwMode="gray">
              <a:xfrm>
                <a:off x="1911" y="2965"/>
                <a:ext cx="136" cy="341"/>
              </a:xfrm>
              <a:custGeom>
                <a:avLst/>
                <a:gdLst>
                  <a:gd name="T0" fmla="*/ 3214 w 93"/>
                  <a:gd name="T1" fmla="*/ 0 h 207"/>
                  <a:gd name="T2" fmla="*/ 6092 w 93"/>
                  <a:gd name="T3" fmla="*/ 50204 h 207"/>
                  <a:gd name="T4" fmla="*/ 0 w 93"/>
                  <a:gd name="T5" fmla="*/ 16828 h 207"/>
                  <a:gd name="T6" fmla="*/ 3214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32" name="Freeform 590"/>
              <p:cNvSpPr>
                <a:spLocks/>
              </p:cNvSpPr>
              <p:nvPr/>
            </p:nvSpPr>
            <p:spPr bwMode="gray">
              <a:xfrm>
                <a:off x="1982" y="2965"/>
                <a:ext cx="136" cy="341"/>
              </a:xfrm>
              <a:custGeom>
                <a:avLst/>
                <a:gdLst>
                  <a:gd name="T0" fmla="*/ 6092 w 93"/>
                  <a:gd name="T1" fmla="*/ 20185 h 207"/>
                  <a:gd name="T2" fmla="*/ 0 w 93"/>
                  <a:gd name="T3" fmla="*/ 0 h 207"/>
                  <a:gd name="T4" fmla="*/ 2855 w 93"/>
                  <a:gd name="T5" fmla="*/ 50204 h 207"/>
                  <a:gd name="T6" fmla="*/ 6092 w 93"/>
                  <a:gd name="T7" fmla="*/ 20185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33" name="Line 591"/>
              <p:cNvSpPr>
                <a:spLocks noChangeShapeType="1"/>
              </p:cNvSpPr>
              <p:nvPr/>
            </p:nvSpPr>
            <p:spPr bwMode="gray">
              <a:xfrm flipV="1">
                <a:off x="1911" y="2965"/>
                <a:ext cx="71" cy="11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34" name="Freeform 592"/>
              <p:cNvSpPr>
                <a:spLocks/>
              </p:cNvSpPr>
              <p:nvPr/>
            </p:nvSpPr>
            <p:spPr bwMode="gray">
              <a:xfrm>
                <a:off x="1221" y="2912"/>
                <a:ext cx="143" cy="394"/>
              </a:xfrm>
              <a:custGeom>
                <a:avLst/>
                <a:gdLst>
                  <a:gd name="T0" fmla="*/ 3139 w 98"/>
                  <a:gd name="T1" fmla="*/ 0 h 239"/>
                  <a:gd name="T2" fmla="*/ 6266 w 98"/>
                  <a:gd name="T3" fmla="*/ 58465 h 239"/>
                  <a:gd name="T4" fmla="*/ 0 w 98"/>
                  <a:gd name="T5" fmla="*/ 55030 h 239"/>
                  <a:gd name="T6" fmla="*/ 3139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35" name="Freeform 593"/>
              <p:cNvSpPr>
                <a:spLocks/>
              </p:cNvSpPr>
              <p:nvPr/>
            </p:nvSpPr>
            <p:spPr bwMode="gray">
              <a:xfrm>
                <a:off x="1292" y="2912"/>
                <a:ext cx="137" cy="394"/>
              </a:xfrm>
              <a:custGeom>
                <a:avLst/>
                <a:gdLst>
                  <a:gd name="T0" fmla="*/ 5926 w 94"/>
                  <a:gd name="T1" fmla="*/ 3436 h 239"/>
                  <a:gd name="T2" fmla="*/ 0 w 94"/>
                  <a:gd name="T3" fmla="*/ 0 h 239"/>
                  <a:gd name="T4" fmla="*/ 3059 w 94"/>
                  <a:gd name="T5" fmla="*/ 58465 h 239"/>
                  <a:gd name="T6" fmla="*/ 5926 w 94"/>
                  <a:gd name="T7" fmla="*/ 3436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36" name="Line 594"/>
              <p:cNvSpPr>
                <a:spLocks noChangeShapeType="1"/>
              </p:cNvSpPr>
              <p:nvPr/>
            </p:nvSpPr>
            <p:spPr bwMode="gray">
              <a:xfrm flipH="1" flipV="1">
                <a:off x="1085" y="3268"/>
                <a:ext cx="136" cy="1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37" name="Line 595"/>
              <p:cNvSpPr>
                <a:spLocks noChangeShapeType="1"/>
              </p:cNvSpPr>
              <p:nvPr/>
            </p:nvSpPr>
            <p:spPr bwMode="gray">
              <a:xfrm flipV="1">
                <a:off x="2391" y="3268"/>
                <a:ext cx="7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38" name="Line 596"/>
              <p:cNvSpPr>
                <a:spLocks noChangeShapeType="1"/>
              </p:cNvSpPr>
              <p:nvPr/>
            </p:nvSpPr>
            <p:spPr bwMode="gray">
              <a:xfrm flipH="1" flipV="1">
                <a:off x="1292" y="2912"/>
                <a:ext cx="137"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39" name="Freeform 597"/>
              <p:cNvSpPr>
                <a:spLocks/>
              </p:cNvSpPr>
              <p:nvPr/>
            </p:nvSpPr>
            <p:spPr bwMode="gray">
              <a:xfrm>
                <a:off x="1565" y="2828"/>
                <a:ext cx="145" cy="251"/>
              </a:xfrm>
              <a:custGeom>
                <a:avLst/>
                <a:gdLst>
                  <a:gd name="T0" fmla="*/ 3268 w 99"/>
                  <a:gd name="T1" fmla="*/ 0 h 152"/>
                  <a:gd name="T2" fmla="*/ 6588 w 99"/>
                  <a:gd name="T3" fmla="*/ 37797 h 152"/>
                  <a:gd name="T4" fmla="*/ 0 w 99"/>
                  <a:gd name="T5" fmla="*/ 25207 h 152"/>
                  <a:gd name="T6" fmla="*/ 3268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40" name="Freeform 598"/>
              <p:cNvSpPr>
                <a:spLocks/>
              </p:cNvSpPr>
              <p:nvPr/>
            </p:nvSpPr>
            <p:spPr bwMode="gray">
              <a:xfrm>
                <a:off x="1637" y="2828"/>
                <a:ext cx="137" cy="251"/>
              </a:xfrm>
              <a:custGeom>
                <a:avLst/>
                <a:gdLst>
                  <a:gd name="T0" fmla="*/ 5926 w 94"/>
                  <a:gd name="T1" fmla="*/ 20618 h 152"/>
                  <a:gd name="T2" fmla="*/ 0 w 94"/>
                  <a:gd name="T3" fmla="*/ 0 h 152"/>
                  <a:gd name="T4" fmla="*/ 3125 w 94"/>
                  <a:gd name="T5" fmla="*/ 37797 h 152"/>
                  <a:gd name="T6" fmla="*/ 5926 w 94"/>
                  <a:gd name="T7" fmla="*/ 20618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41" name="Freeform 599"/>
              <p:cNvSpPr>
                <a:spLocks/>
              </p:cNvSpPr>
              <p:nvPr/>
            </p:nvSpPr>
            <p:spPr bwMode="gray">
              <a:xfrm>
                <a:off x="2047" y="3102"/>
                <a:ext cx="143" cy="225"/>
              </a:xfrm>
              <a:custGeom>
                <a:avLst/>
                <a:gdLst>
                  <a:gd name="T0" fmla="*/ 3139 w 98"/>
                  <a:gd name="T1" fmla="*/ 0 h 137"/>
                  <a:gd name="T2" fmla="*/ 6266 w 98"/>
                  <a:gd name="T3" fmla="*/ 32200 h 137"/>
                  <a:gd name="T4" fmla="*/ 0 w 98"/>
                  <a:gd name="T5" fmla="*/ 29109 h 137"/>
                  <a:gd name="T6" fmla="*/ 3139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42" name="Freeform 600"/>
              <p:cNvSpPr>
                <a:spLocks/>
              </p:cNvSpPr>
              <p:nvPr/>
            </p:nvSpPr>
            <p:spPr bwMode="gray">
              <a:xfrm>
                <a:off x="2118" y="3102"/>
                <a:ext cx="137" cy="225"/>
              </a:xfrm>
              <a:custGeom>
                <a:avLst/>
                <a:gdLst>
                  <a:gd name="T0" fmla="*/ 5926 w 94"/>
                  <a:gd name="T1" fmla="*/ 13840 h 137"/>
                  <a:gd name="T2" fmla="*/ 0 w 94"/>
                  <a:gd name="T3" fmla="*/ 0 h 137"/>
                  <a:gd name="T4" fmla="*/ 3059 w 94"/>
                  <a:gd name="T5" fmla="*/ 32200 h 137"/>
                  <a:gd name="T6" fmla="*/ 5926 w 94"/>
                  <a:gd name="T7" fmla="*/ 13840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43" name="Line 601"/>
              <p:cNvSpPr>
                <a:spLocks noChangeShapeType="1"/>
              </p:cNvSpPr>
              <p:nvPr/>
            </p:nvSpPr>
            <p:spPr bwMode="gray">
              <a:xfrm flipH="1" flipV="1">
                <a:off x="1637" y="2828"/>
                <a:ext cx="137" cy="1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44" name="Line 602"/>
              <p:cNvSpPr>
                <a:spLocks noChangeShapeType="1"/>
              </p:cNvSpPr>
              <p:nvPr/>
            </p:nvSpPr>
            <p:spPr bwMode="gray">
              <a:xfrm flipV="1">
                <a:off x="1565" y="2828"/>
                <a:ext cx="72" cy="16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45" name="Line 603"/>
              <p:cNvSpPr>
                <a:spLocks noChangeShapeType="1"/>
              </p:cNvSpPr>
              <p:nvPr/>
            </p:nvSpPr>
            <p:spPr bwMode="gray">
              <a:xfrm flipV="1">
                <a:off x="2047" y="3102"/>
                <a:ext cx="71" cy="20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46" name="Freeform 604"/>
              <p:cNvSpPr>
                <a:spLocks/>
              </p:cNvSpPr>
              <p:nvPr/>
            </p:nvSpPr>
            <p:spPr bwMode="gray">
              <a:xfrm>
                <a:off x="1710" y="2965"/>
                <a:ext cx="135" cy="362"/>
              </a:xfrm>
              <a:custGeom>
                <a:avLst/>
                <a:gdLst>
                  <a:gd name="T0" fmla="*/ 2668 w 93"/>
                  <a:gd name="T1" fmla="*/ 0 h 220"/>
                  <a:gd name="T2" fmla="*/ 5622 w 93"/>
                  <a:gd name="T3" fmla="*/ 52712 h 220"/>
                  <a:gd name="T4" fmla="*/ 0 w 93"/>
                  <a:gd name="T5" fmla="*/ 16594 h 220"/>
                  <a:gd name="T6" fmla="*/ 2668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47" name="Freeform 605"/>
              <p:cNvSpPr>
                <a:spLocks/>
              </p:cNvSpPr>
              <p:nvPr/>
            </p:nvSpPr>
            <p:spPr bwMode="gray">
              <a:xfrm>
                <a:off x="1774" y="2965"/>
                <a:ext cx="137" cy="362"/>
              </a:xfrm>
              <a:custGeom>
                <a:avLst/>
                <a:gdLst>
                  <a:gd name="T0" fmla="*/ 5926 w 94"/>
                  <a:gd name="T1" fmla="*/ 16594 h 220"/>
                  <a:gd name="T2" fmla="*/ 0 w 94"/>
                  <a:gd name="T3" fmla="*/ 0 h 220"/>
                  <a:gd name="T4" fmla="*/ 3059 w 94"/>
                  <a:gd name="T5" fmla="*/ 52712 h 220"/>
                  <a:gd name="T6" fmla="*/ 5926 w 94"/>
                  <a:gd name="T7" fmla="*/ 16594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48" name="Freeform 606"/>
              <p:cNvSpPr>
                <a:spLocks/>
              </p:cNvSpPr>
              <p:nvPr/>
            </p:nvSpPr>
            <p:spPr bwMode="gray">
              <a:xfrm>
                <a:off x="1364" y="2935"/>
                <a:ext cx="137" cy="392"/>
              </a:xfrm>
              <a:custGeom>
                <a:avLst/>
                <a:gdLst>
                  <a:gd name="T0" fmla="*/ 2848 w 94"/>
                  <a:gd name="T1" fmla="*/ 0 h 238"/>
                  <a:gd name="T2" fmla="*/ 5926 w 94"/>
                  <a:gd name="T3" fmla="*/ 57609 h 238"/>
                  <a:gd name="T4" fmla="*/ 0 w 94"/>
                  <a:gd name="T5" fmla="*/ 54490 h 238"/>
                  <a:gd name="T6" fmla="*/ 2848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49" name="Freeform 607"/>
              <p:cNvSpPr>
                <a:spLocks/>
              </p:cNvSpPr>
              <p:nvPr/>
            </p:nvSpPr>
            <p:spPr bwMode="gray">
              <a:xfrm>
                <a:off x="1429" y="2935"/>
                <a:ext cx="136" cy="392"/>
              </a:xfrm>
              <a:custGeom>
                <a:avLst/>
                <a:gdLst>
                  <a:gd name="T0" fmla="*/ 6092 w 93"/>
                  <a:gd name="T1" fmla="*/ 8678 h 238"/>
                  <a:gd name="T2" fmla="*/ 0 w 93"/>
                  <a:gd name="T3" fmla="*/ 0 h 238"/>
                  <a:gd name="T4" fmla="*/ 3214 w 93"/>
                  <a:gd name="T5" fmla="*/ 57609 h 238"/>
                  <a:gd name="T6" fmla="*/ 6092 w 93"/>
                  <a:gd name="T7" fmla="*/ 8678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50" name="Line 608"/>
              <p:cNvSpPr>
                <a:spLocks noChangeShapeType="1"/>
              </p:cNvSpPr>
              <p:nvPr/>
            </p:nvSpPr>
            <p:spPr bwMode="gray">
              <a:xfrm flipH="1" flipV="1">
                <a:off x="1774" y="2965"/>
                <a:ext cx="137" cy="11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51" name="Line 609"/>
              <p:cNvSpPr>
                <a:spLocks noChangeShapeType="1"/>
              </p:cNvSpPr>
              <p:nvPr/>
            </p:nvSpPr>
            <p:spPr bwMode="gray">
              <a:xfrm flipV="1">
                <a:off x="1710" y="2965"/>
                <a:ext cx="64" cy="11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52" name="Line 610"/>
              <p:cNvSpPr>
                <a:spLocks noChangeShapeType="1"/>
              </p:cNvSpPr>
              <p:nvPr/>
            </p:nvSpPr>
            <p:spPr bwMode="gray">
              <a:xfrm flipH="1" flipV="1">
                <a:off x="1221" y="3283"/>
                <a:ext cx="143"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53" name="Line 611"/>
              <p:cNvSpPr>
                <a:spLocks noChangeShapeType="1"/>
              </p:cNvSpPr>
              <p:nvPr/>
            </p:nvSpPr>
            <p:spPr bwMode="gray">
              <a:xfrm flipH="1" flipV="1">
                <a:off x="1429" y="2935"/>
                <a:ext cx="136" cy="6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54" name="Line 612"/>
              <p:cNvSpPr>
                <a:spLocks noChangeShapeType="1"/>
              </p:cNvSpPr>
              <p:nvPr/>
            </p:nvSpPr>
            <p:spPr bwMode="gray">
              <a:xfrm flipV="1">
                <a:off x="1364" y="2935"/>
                <a:ext cx="65" cy="37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55" name="Freeform 613"/>
              <p:cNvSpPr>
                <a:spLocks/>
              </p:cNvSpPr>
              <p:nvPr/>
            </p:nvSpPr>
            <p:spPr bwMode="gray">
              <a:xfrm>
                <a:off x="2190" y="3199"/>
                <a:ext cx="137" cy="145"/>
              </a:xfrm>
              <a:custGeom>
                <a:avLst/>
                <a:gdLst>
                  <a:gd name="T0" fmla="*/ 2848 w 94"/>
                  <a:gd name="T1" fmla="*/ 0 h 88"/>
                  <a:gd name="T2" fmla="*/ 5926 w 94"/>
                  <a:gd name="T3" fmla="*/ 21391 h 88"/>
                  <a:gd name="T4" fmla="*/ 0 w 94"/>
                  <a:gd name="T5" fmla="*/ 19054 h 88"/>
                  <a:gd name="T6" fmla="*/ 2848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56" name="Freeform 614"/>
              <p:cNvSpPr>
                <a:spLocks/>
              </p:cNvSpPr>
              <p:nvPr/>
            </p:nvSpPr>
            <p:spPr bwMode="gray">
              <a:xfrm>
                <a:off x="2255" y="3199"/>
                <a:ext cx="136" cy="145"/>
              </a:xfrm>
              <a:custGeom>
                <a:avLst/>
                <a:gdLst>
                  <a:gd name="T0" fmla="*/ 6092 w 93"/>
                  <a:gd name="T1" fmla="*/ 15765 h 88"/>
                  <a:gd name="T2" fmla="*/ 0 w 93"/>
                  <a:gd name="T3" fmla="*/ 0 h 88"/>
                  <a:gd name="T4" fmla="*/ 3214 w 93"/>
                  <a:gd name="T5" fmla="*/ 21391 h 88"/>
                  <a:gd name="T6" fmla="*/ 6092 w 93"/>
                  <a:gd name="T7" fmla="*/ 15765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57" name="Line 615"/>
              <p:cNvSpPr>
                <a:spLocks noChangeShapeType="1"/>
              </p:cNvSpPr>
              <p:nvPr/>
            </p:nvSpPr>
            <p:spPr bwMode="gray">
              <a:xfrm flipH="1">
                <a:off x="2190" y="3199"/>
                <a:ext cx="65" cy="12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58" name="Freeform 616"/>
              <p:cNvSpPr>
                <a:spLocks/>
              </p:cNvSpPr>
              <p:nvPr/>
            </p:nvSpPr>
            <p:spPr bwMode="gray">
              <a:xfrm>
                <a:off x="1845" y="3079"/>
                <a:ext cx="137" cy="265"/>
              </a:xfrm>
              <a:custGeom>
                <a:avLst/>
                <a:gdLst>
                  <a:gd name="T0" fmla="*/ 2848 w 94"/>
                  <a:gd name="T1" fmla="*/ 0 h 161"/>
                  <a:gd name="T2" fmla="*/ 5926 w 94"/>
                  <a:gd name="T3" fmla="*/ 38698 h 161"/>
                  <a:gd name="T4" fmla="*/ 0 w 94"/>
                  <a:gd name="T5" fmla="*/ 36359 h 161"/>
                  <a:gd name="T6" fmla="*/ 2848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59" name="Freeform 617"/>
              <p:cNvSpPr>
                <a:spLocks/>
              </p:cNvSpPr>
              <p:nvPr/>
            </p:nvSpPr>
            <p:spPr bwMode="gray">
              <a:xfrm>
                <a:off x="1911" y="3079"/>
                <a:ext cx="136" cy="265"/>
              </a:xfrm>
              <a:custGeom>
                <a:avLst/>
                <a:gdLst>
                  <a:gd name="T0" fmla="*/ 6092 w 93"/>
                  <a:gd name="T1" fmla="*/ 33183 h 161"/>
                  <a:gd name="T2" fmla="*/ 0 w 93"/>
                  <a:gd name="T3" fmla="*/ 0 h 161"/>
                  <a:gd name="T4" fmla="*/ 3214 w 93"/>
                  <a:gd name="T5" fmla="*/ 38698 h 161"/>
                  <a:gd name="T6" fmla="*/ 6092 w 93"/>
                  <a:gd name="T7" fmla="*/ 33183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60" name="Line 618"/>
              <p:cNvSpPr>
                <a:spLocks noChangeShapeType="1"/>
              </p:cNvSpPr>
              <p:nvPr/>
            </p:nvSpPr>
            <p:spPr bwMode="gray">
              <a:xfrm flipH="1" flipV="1">
                <a:off x="1911" y="3079"/>
                <a:ext cx="136" cy="22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61" name="Line 619"/>
              <p:cNvSpPr>
                <a:spLocks noChangeShapeType="1"/>
              </p:cNvSpPr>
              <p:nvPr/>
            </p:nvSpPr>
            <p:spPr bwMode="gray">
              <a:xfrm flipV="1">
                <a:off x="1845" y="3079"/>
                <a:ext cx="66" cy="24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62" name="Freeform 620"/>
              <p:cNvSpPr>
                <a:spLocks/>
              </p:cNvSpPr>
              <p:nvPr/>
            </p:nvSpPr>
            <p:spPr bwMode="gray">
              <a:xfrm>
                <a:off x="1501" y="2995"/>
                <a:ext cx="136" cy="349"/>
              </a:xfrm>
              <a:custGeom>
                <a:avLst/>
                <a:gdLst>
                  <a:gd name="T0" fmla="*/ 2855 w 93"/>
                  <a:gd name="T1" fmla="*/ 0 h 212"/>
                  <a:gd name="T2" fmla="*/ 6092 w 93"/>
                  <a:gd name="T3" fmla="*/ 51074 h 212"/>
                  <a:gd name="T4" fmla="*/ 0 w 93"/>
                  <a:gd name="T5" fmla="*/ 48664 h 212"/>
                  <a:gd name="T6" fmla="*/ 2855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63" name="Freeform 621"/>
              <p:cNvSpPr>
                <a:spLocks/>
              </p:cNvSpPr>
              <p:nvPr/>
            </p:nvSpPr>
            <p:spPr bwMode="gray">
              <a:xfrm>
                <a:off x="1565" y="2995"/>
                <a:ext cx="145" cy="349"/>
              </a:xfrm>
              <a:custGeom>
                <a:avLst/>
                <a:gdLst>
                  <a:gd name="T0" fmla="*/ 6588 w 99"/>
                  <a:gd name="T1" fmla="*/ 12261 h 212"/>
                  <a:gd name="T2" fmla="*/ 0 w 99"/>
                  <a:gd name="T3" fmla="*/ 0 h 212"/>
                  <a:gd name="T4" fmla="*/ 3268 w 99"/>
                  <a:gd name="T5" fmla="*/ 51074 h 212"/>
                  <a:gd name="T6" fmla="*/ 6588 w 99"/>
                  <a:gd name="T7" fmla="*/ 12261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64" name="Freeform 622"/>
              <p:cNvSpPr>
                <a:spLocks/>
              </p:cNvSpPr>
              <p:nvPr/>
            </p:nvSpPr>
            <p:spPr bwMode="gray">
              <a:xfrm>
                <a:off x="1982" y="3306"/>
                <a:ext cx="136" cy="59"/>
              </a:xfrm>
              <a:custGeom>
                <a:avLst/>
                <a:gdLst>
                  <a:gd name="T0" fmla="*/ 2855 w 93"/>
                  <a:gd name="T1" fmla="*/ 0 h 36"/>
                  <a:gd name="T2" fmla="*/ 6092 w 93"/>
                  <a:gd name="T3" fmla="*/ 8289 h 36"/>
                  <a:gd name="T4" fmla="*/ 0 w 93"/>
                  <a:gd name="T5" fmla="*/ 5307 h 36"/>
                  <a:gd name="T6" fmla="*/ 2855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65" name="Freeform 623"/>
              <p:cNvSpPr>
                <a:spLocks/>
              </p:cNvSpPr>
              <p:nvPr/>
            </p:nvSpPr>
            <p:spPr bwMode="gray">
              <a:xfrm>
                <a:off x="2047" y="3306"/>
                <a:ext cx="143" cy="59"/>
              </a:xfrm>
              <a:custGeom>
                <a:avLst/>
                <a:gdLst>
                  <a:gd name="T0" fmla="*/ 6266 w 98"/>
                  <a:gd name="T1" fmla="*/ 2922 h 36"/>
                  <a:gd name="T2" fmla="*/ 0 w 98"/>
                  <a:gd name="T3" fmla="*/ 0 h 36"/>
                  <a:gd name="T4" fmla="*/ 3139 w 98"/>
                  <a:gd name="T5" fmla="*/ 8289 h 36"/>
                  <a:gd name="T6" fmla="*/ 6266 w 98"/>
                  <a:gd name="T7" fmla="*/ 2922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66" name="Line 624"/>
              <p:cNvSpPr>
                <a:spLocks noChangeShapeType="1"/>
              </p:cNvSpPr>
              <p:nvPr/>
            </p:nvSpPr>
            <p:spPr bwMode="gray">
              <a:xfrm flipH="1" flipV="1">
                <a:off x="1565" y="2995"/>
                <a:ext cx="145" cy="8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67" name="Line 625"/>
              <p:cNvSpPr>
                <a:spLocks noChangeShapeType="1"/>
              </p:cNvSpPr>
              <p:nvPr/>
            </p:nvSpPr>
            <p:spPr bwMode="gray">
              <a:xfrm flipV="1">
                <a:off x="1501" y="2995"/>
                <a:ext cx="64" cy="33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68" name="Line 626"/>
              <p:cNvSpPr>
                <a:spLocks noChangeShapeType="1"/>
              </p:cNvSpPr>
              <p:nvPr/>
            </p:nvSpPr>
            <p:spPr bwMode="gray">
              <a:xfrm flipH="1" flipV="1">
                <a:off x="2047" y="3306"/>
                <a:ext cx="143" cy="2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69" name="Line 627"/>
              <p:cNvSpPr>
                <a:spLocks noChangeShapeType="1"/>
              </p:cNvSpPr>
              <p:nvPr/>
            </p:nvSpPr>
            <p:spPr bwMode="gray">
              <a:xfrm flipV="1">
                <a:off x="1982" y="3306"/>
                <a:ext cx="65"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70" name="Line 628"/>
              <p:cNvSpPr>
                <a:spLocks noChangeShapeType="1"/>
              </p:cNvSpPr>
              <p:nvPr/>
            </p:nvSpPr>
            <p:spPr bwMode="gray">
              <a:xfrm flipH="1" flipV="1">
                <a:off x="1364" y="3306"/>
                <a:ext cx="137" cy="2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71" name="Line 629"/>
              <p:cNvSpPr>
                <a:spLocks noChangeShapeType="1"/>
              </p:cNvSpPr>
              <p:nvPr/>
            </p:nvSpPr>
            <p:spPr bwMode="gray">
              <a:xfrm flipV="1">
                <a:off x="2327" y="3306"/>
                <a:ext cx="64"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72" name="Freeform 630"/>
              <p:cNvSpPr>
                <a:spLocks/>
              </p:cNvSpPr>
              <p:nvPr/>
            </p:nvSpPr>
            <p:spPr bwMode="gray">
              <a:xfrm>
                <a:off x="1637" y="3079"/>
                <a:ext cx="137" cy="286"/>
              </a:xfrm>
              <a:custGeom>
                <a:avLst/>
                <a:gdLst>
                  <a:gd name="T0" fmla="*/ 3125 w 94"/>
                  <a:gd name="T1" fmla="*/ 0 h 174"/>
                  <a:gd name="T2" fmla="*/ 5926 w 94"/>
                  <a:gd name="T3" fmla="*/ 41196 h 174"/>
                  <a:gd name="T4" fmla="*/ 0 w 94"/>
                  <a:gd name="T5" fmla="*/ 38212 h 174"/>
                  <a:gd name="T6" fmla="*/ 3125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73" name="Freeform 631"/>
              <p:cNvSpPr>
                <a:spLocks/>
              </p:cNvSpPr>
              <p:nvPr/>
            </p:nvSpPr>
            <p:spPr bwMode="gray">
              <a:xfrm>
                <a:off x="1710" y="3079"/>
                <a:ext cx="135" cy="286"/>
              </a:xfrm>
              <a:custGeom>
                <a:avLst/>
                <a:gdLst>
                  <a:gd name="T0" fmla="*/ 5622 w 93"/>
                  <a:gd name="T1" fmla="*/ 35752 h 174"/>
                  <a:gd name="T2" fmla="*/ 0 w 93"/>
                  <a:gd name="T3" fmla="*/ 0 h 174"/>
                  <a:gd name="T4" fmla="*/ 2668 w 93"/>
                  <a:gd name="T5" fmla="*/ 41196 h 174"/>
                  <a:gd name="T6" fmla="*/ 5622 w 93"/>
                  <a:gd name="T7" fmla="*/ 35752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74" name="Line 632"/>
              <p:cNvSpPr>
                <a:spLocks noChangeShapeType="1"/>
              </p:cNvSpPr>
              <p:nvPr/>
            </p:nvSpPr>
            <p:spPr bwMode="gray">
              <a:xfrm flipH="1" flipV="1">
                <a:off x="1710" y="3079"/>
                <a:ext cx="135" cy="24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75" name="Line 633"/>
              <p:cNvSpPr>
                <a:spLocks noChangeShapeType="1"/>
              </p:cNvSpPr>
              <p:nvPr/>
            </p:nvSpPr>
            <p:spPr bwMode="gray">
              <a:xfrm flipV="1">
                <a:off x="1637" y="3079"/>
                <a:ext cx="73" cy="26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76" name="Freeform 634"/>
              <p:cNvSpPr>
                <a:spLocks/>
              </p:cNvSpPr>
              <p:nvPr/>
            </p:nvSpPr>
            <p:spPr bwMode="gray">
              <a:xfrm>
                <a:off x="2118" y="3327"/>
                <a:ext cx="137" cy="55"/>
              </a:xfrm>
              <a:custGeom>
                <a:avLst/>
                <a:gdLst>
                  <a:gd name="T0" fmla="*/ 3059 w 94"/>
                  <a:gd name="T1" fmla="*/ 0 h 33"/>
                  <a:gd name="T2" fmla="*/ 5926 w 94"/>
                  <a:gd name="T3" fmla="*/ 9105 h 33"/>
                  <a:gd name="T4" fmla="*/ 0 w 94"/>
                  <a:gd name="T5" fmla="*/ 6263 h 33"/>
                  <a:gd name="T6" fmla="*/ 3059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77" name="Freeform 635"/>
              <p:cNvSpPr>
                <a:spLocks/>
              </p:cNvSpPr>
              <p:nvPr/>
            </p:nvSpPr>
            <p:spPr bwMode="gray">
              <a:xfrm>
                <a:off x="2190" y="3327"/>
                <a:ext cx="137" cy="55"/>
              </a:xfrm>
              <a:custGeom>
                <a:avLst/>
                <a:gdLst>
                  <a:gd name="T0" fmla="*/ 5926 w 94"/>
                  <a:gd name="T1" fmla="*/ 2792 h 33"/>
                  <a:gd name="T2" fmla="*/ 0 w 94"/>
                  <a:gd name="T3" fmla="*/ 0 h 33"/>
                  <a:gd name="T4" fmla="*/ 2848 w 94"/>
                  <a:gd name="T5" fmla="*/ 9105 h 33"/>
                  <a:gd name="T6" fmla="*/ 5926 w 94"/>
                  <a:gd name="T7" fmla="*/ 2792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78" name="Freeform 636"/>
              <p:cNvSpPr>
                <a:spLocks/>
              </p:cNvSpPr>
              <p:nvPr/>
            </p:nvSpPr>
            <p:spPr bwMode="gray">
              <a:xfrm>
                <a:off x="1774" y="3327"/>
                <a:ext cx="137" cy="55"/>
              </a:xfrm>
              <a:custGeom>
                <a:avLst/>
                <a:gdLst>
                  <a:gd name="T0" fmla="*/ 3059 w 94"/>
                  <a:gd name="T1" fmla="*/ 0 h 33"/>
                  <a:gd name="T2" fmla="*/ 5926 w 94"/>
                  <a:gd name="T3" fmla="*/ 9105 h 33"/>
                  <a:gd name="T4" fmla="*/ 0 w 94"/>
                  <a:gd name="T5" fmla="*/ 6263 h 33"/>
                  <a:gd name="T6" fmla="*/ 3059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79" name="Freeform 637"/>
              <p:cNvSpPr>
                <a:spLocks/>
              </p:cNvSpPr>
              <p:nvPr/>
            </p:nvSpPr>
            <p:spPr bwMode="gray">
              <a:xfrm>
                <a:off x="1845" y="3327"/>
                <a:ext cx="137" cy="55"/>
              </a:xfrm>
              <a:custGeom>
                <a:avLst/>
                <a:gdLst>
                  <a:gd name="T0" fmla="*/ 5926 w 94"/>
                  <a:gd name="T1" fmla="*/ 2792 h 33"/>
                  <a:gd name="T2" fmla="*/ 0 w 94"/>
                  <a:gd name="T3" fmla="*/ 0 h 33"/>
                  <a:gd name="T4" fmla="*/ 2848 w 94"/>
                  <a:gd name="T5" fmla="*/ 9105 h 33"/>
                  <a:gd name="T6" fmla="*/ 5926 w 94"/>
                  <a:gd name="T7" fmla="*/ 2792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80" name="Line 638"/>
              <p:cNvSpPr>
                <a:spLocks noChangeShapeType="1"/>
              </p:cNvSpPr>
              <p:nvPr/>
            </p:nvSpPr>
            <p:spPr bwMode="gray">
              <a:xfrm flipH="1" flipV="1">
                <a:off x="2190" y="3327"/>
                <a:ext cx="137" cy="1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81" name="Line 639"/>
              <p:cNvSpPr>
                <a:spLocks noChangeShapeType="1"/>
              </p:cNvSpPr>
              <p:nvPr/>
            </p:nvSpPr>
            <p:spPr bwMode="gray">
              <a:xfrm flipH="1">
                <a:off x="2118" y="3327"/>
                <a:ext cx="72"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82" name="Line 640"/>
              <p:cNvSpPr>
                <a:spLocks noChangeShapeType="1"/>
              </p:cNvSpPr>
              <p:nvPr/>
            </p:nvSpPr>
            <p:spPr bwMode="gray">
              <a:xfrm flipH="1" flipV="1">
                <a:off x="1845" y="3327"/>
                <a:ext cx="137" cy="1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83" name="Line 641"/>
              <p:cNvSpPr>
                <a:spLocks noChangeShapeType="1"/>
              </p:cNvSpPr>
              <p:nvPr/>
            </p:nvSpPr>
            <p:spPr bwMode="gray">
              <a:xfrm flipH="1" flipV="1">
                <a:off x="1501" y="3327"/>
                <a:ext cx="136" cy="1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84" name="Line 642"/>
              <p:cNvSpPr>
                <a:spLocks noChangeShapeType="1"/>
              </p:cNvSpPr>
              <p:nvPr/>
            </p:nvSpPr>
            <p:spPr bwMode="gray">
              <a:xfrm flipV="1">
                <a:off x="1774" y="3327"/>
                <a:ext cx="7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85" name="Freeform 643"/>
              <p:cNvSpPr>
                <a:spLocks/>
              </p:cNvSpPr>
              <p:nvPr/>
            </p:nvSpPr>
            <p:spPr bwMode="gray">
              <a:xfrm>
                <a:off x="1911" y="3344"/>
                <a:ext cx="136" cy="59"/>
              </a:xfrm>
              <a:custGeom>
                <a:avLst/>
                <a:gdLst>
                  <a:gd name="T0" fmla="*/ 3214 w 93"/>
                  <a:gd name="T1" fmla="*/ 0 h 36"/>
                  <a:gd name="T2" fmla="*/ 6092 w 93"/>
                  <a:gd name="T3" fmla="*/ 8289 h 36"/>
                  <a:gd name="T4" fmla="*/ 0 w 93"/>
                  <a:gd name="T5" fmla="*/ 5307 h 36"/>
                  <a:gd name="T6" fmla="*/ 3214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86" name="Freeform 644"/>
              <p:cNvSpPr>
                <a:spLocks/>
              </p:cNvSpPr>
              <p:nvPr/>
            </p:nvSpPr>
            <p:spPr bwMode="gray">
              <a:xfrm>
                <a:off x="1982" y="3344"/>
                <a:ext cx="136" cy="59"/>
              </a:xfrm>
              <a:custGeom>
                <a:avLst/>
                <a:gdLst>
                  <a:gd name="T0" fmla="*/ 6092 w 93"/>
                  <a:gd name="T1" fmla="*/ 2922 h 36"/>
                  <a:gd name="T2" fmla="*/ 0 w 93"/>
                  <a:gd name="T3" fmla="*/ 0 h 36"/>
                  <a:gd name="T4" fmla="*/ 2855 w 93"/>
                  <a:gd name="T5" fmla="*/ 8289 h 36"/>
                  <a:gd name="T6" fmla="*/ 6092 w 93"/>
                  <a:gd name="T7" fmla="*/ 2922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104087" name="Line 645"/>
              <p:cNvSpPr>
                <a:spLocks noChangeShapeType="1"/>
              </p:cNvSpPr>
              <p:nvPr/>
            </p:nvSpPr>
            <p:spPr bwMode="gray">
              <a:xfrm flipH="1" flipV="1">
                <a:off x="1982" y="3344"/>
                <a:ext cx="136" cy="2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88" name="Line 646"/>
              <p:cNvSpPr>
                <a:spLocks noChangeShapeType="1"/>
              </p:cNvSpPr>
              <p:nvPr/>
            </p:nvSpPr>
            <p:spPr bwMode="gray">
              <a:xfrm flipV="1">
                <a:off x="2255" y="3344"/>
                <a:ext cx="72"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89" name="Line 647"/>
              <p:cNvSpPr>
                <a:spLocks noChangeShapeType="1"/>
              </p:cNvSpPr>
              <p:nvPr/>
            </p:nvSpPr>
            <p:spPr bwMode="gray">
              <a:xfrm flipV="1">
                <a:off x="1911" y="3344"/>
                <a:ext cx="7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90" name="Line 648"/>
              <p:cNvSpPr>
                <a:spLocks noChangeShapeType="1"/>
              </p:cNvSpPr>
              <p:nvPr/>
            </p:nvSpPr>
            <p:spPr bwMode="gray">
              <a:xfrm flipH="1" flipV="1">
                <a:off x="1637" y="3344"/>
                <a:ext cx="137" cy="2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91" name="Line 649"/>
              <p:cNvSpPr>
                <a:spLocks noChangeShapeType="1"/>
              </p:cNvSpPr>
              <p:nvPr/>
            </p:nvSpPr>
            <p:spPr bwMode="gray">
              <a:xfrm flipH="1" flipV="1">
                <a:off x="2118" y="3365"/>
                <a:ext cx="137" cy="1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92" name="Line 650"/>
              <p:cNvSpPr>
                <a:spLocks noChangeShapeType="1"/>
              </p:cNvSpPr>
              <p:nvPr/>
            </p:nvSpPr>
            <p:spPr bwMode="gray">
              <a:xfrm flipH="1">
                <a:off x="2047" y="3365"/>
                <a:ext cx="7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93" name="Line 651"/>
              <p:cNvSpPr>
                <a:spLocks noChangeShapeType="1"/>
              </p:cNvSpPr>
              <p:nvPr/>
            </p:nvSpPr>
            <p:spPr bwMode="gray">
              <a:xfrm flipH="1" flipV="1">
                <a:off x="1774" y="3365"/>
                <a:ext cx="137" cy="1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94" name="Line 652"/>
              <p:cNvSpPr>
                <a:spLocks noChangeShapeType="1"/>
              </p:cNvSpPr>
              <p:nvPr/>
            </p:nvSpPr>
            <p:spPr bwMode="gray">
              <a:xfrm flipH="1" flipV="1">
                <a:off x="1911" y="3382"/>
                <a:ext cx="136" cy="2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95" name="Line 653"/>
              <p:cNvSpPr>
                <a:spLocks noChangeShapeType="1"/>
              </p:cNvSpPr>
              <p:nvPr/>
            </p:nvSpPr>
            <p:spPr bwMode="gray">
              <a:xfrm>
                <a:off x="1464" y="1781"/>
                <a:ext cx="352" cy="188"/>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96" name="Line 654"/>
              <p:cNvSpPr>
                <a:spLocks noChangeShapeType="1"/>
              </p:cNvSpPr>
              <p:nvPr/>
            </p:nvSpPr>
            <p:spPr bwMode="gray">
              <a:xfrm flipV="1">
                <a:off x="1609" y="1969"/>
                <a:ext cx="200" cy="16"/>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97" name="Line 655"/>
              <p:cNvSpPr>
                <a:spLocks noChangeShapeType="1"/>
              </p:cNvSpPr>
              <p:nvPr/>
            </p:nvSpPr>
            <p:spPr bwMode="gray">
              <a:xfrm>
                <a:off x="1720" y="1979"/>
                <a:ext cx="64" cy="49"/>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98" name="Line 656"/>
              <p:cNvSpPr>
                <a:spLocks noChangeShapeType="1"/>
              </p:cNvSpPr>
              <p:nvPr/>
            </p:nvSpPr>
            <p:spPr bwMode="gray">
              <a:xfrm>
                <a:off x="1790" y="1969"/>
                <a:ext cx="61" cy="82"/>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099" name="Line 657"/>
              <p:cNvSpPr>
                <a:spLocks noChangeShapeType="1"/>
              </p:cNvSpPr>
              <p:nvPr/>
            </p:nvSpPr>
            <p:spPr bwMode="gray">
              <a:xfrm flipV="1">
                <a:off x="1243" y="1416"/>
                <a:ext cx="111" cy="39"/>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100" name="Line 658"/>
              <p:cNvSpPr>
                <a:spLocks noChangeShapeType="1"/>
              </p:cNvSpPr>
              <p:nvPr/>
            </p:nvSpPr>
            <p:spPr bwMode="gray">
              <a:xfrm flipV="1">
                <a:off x="1208" y="1778"/>
                <a:ext cx="261" cy="72"/>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101" name="Line 659"/>
              <p:cNvSpPr>
                <a:spLocks noChangeShapeType="1"/>
              </p:cNvSpPr>
              <p:nvPr/>
            </p:nvSpPr>
            <p:spPr bwMode="gray">
              <a:xfrm flipH="1" flipV="1">
                <a:off x="1479" y="1910"/>
                <a:ext cx="142" cy="70"/>
              </a:xfrm>
              <a:prstGeom prst="line">
                <a:avLst/>
              </a:prstGeom>
              <a:noFill/>
              <a:ln w="38100">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102" name="Line 660"/>
              <p:cNvSpPr>
                <a:spLocks noChangeShapeType="1"/>
              </p:cNvSpPr>
              <p:nvPr/>
            </p:nvSpPr>
            <p:spPr bwMode="gray">
              <a:xfrm flipH="1" flipV="1">
                <a:off x="1436" y="1790"/>
                <a:ext cx="284" cy="184"/>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103" name="Line 661"/>
              <p:cNvSpPr>
                <a:spLocks noChangeShapeType="1"/>
              </p:cNvSpPr>
              <p:nvPr/>
            </p:nvSpPr>
            <p:spPr bwMode="gray">
              <a:xfrm flipH="1" flipV="1">
                <a:off x="1268" y="1446"/>
                <a:ext cx="60" cy="368"/>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104" name="Line 662"/>
              <p:cNvSpPr>
                <a:spLocks noChangeShapeType="1"/>
              </p:cNvSpPr>
              <p:nvPr/>
            </p:nvSpPr>
            <p:spPr bwMode="gray">
              <a:xfrm flipH="1" flipV="1">
                <a:off x="1316" y="1426"/>
                <a:ext cx="116" cy="36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105" name="Line 663"/>
              <p:cNvSpPr>
                <a:spLocks noChangeShapeType="1"/>
              </p:cNvSpPr>
              <p:nvPr/>
            </p:nvSpPr>
            <p:spPr bwMode="gray">
              <a:xfrm flipH="1" flipV="1">
                <a:off x="1224" y="1230"/>
                <a:ext cx="44" cy="212"/>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106" name="Line 664"/>
              <p:cNvSpPr>
                <a:spLocks noChangeShapeType="1"/>
              </p:cNvSpPr>
              <p:nvPr/>
            </p:nvSpPr>
            <p:spPr bwMode="gray">
              <a:xfrm flipH="1" flipV="1">
                <a:off x="1224" y="1230"/>
                <a:ext cx="92" cy="208"/>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107" name="Line 665"/>
              <p:cNvSpPr>
                <a:spLocks noChangeShapeType="1"/>
              </p:cNvSpPr>
              <p:nvPr/>
            </p:nvSpPr>
            <p:spPr bwMode="gray">
              <a:xfrm>
                <a:off x="2324" y="2706"/>
                <a:ext cx="52" cy="128"/>
              </a:xfrm>
              <a:prstGeom prst="line">
                <a:avLst/>
              </a:prstGeom>
              <a:noFill/>
              <a:ln w="38100">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108" name="Line 666"/>
              <p:cNvSpPr>
                <a:spLocks noChangeShapeType="1"/>
              </p:cNvSpPr>
              <p:nvPr/>
            </p:nvSpPr>
            <p:spPr bwMode="gray">
              <a:xfrm flipV="1">
                <a:off x="1104" y="1377"/>
                <a:ext cx="52" cy="104"/>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109" name="Line 667"/>
              <p:cNvSpPr>
                <a:spLocks noChangeShapeType="1"/>
              </p:cNvSpPr>
              <p:nvPr/>
            </p:nvSpPr>
            <p:spPr bwMode="gray">
              <a:xfrm flipV="1">
                <a:off x="1334" y="1914"/>
                <a:ext cx="150" cy="29"/>
              </a:xfrm>
              <a:prstGeom prst="line">
                <a:avLst/>
              </a:prstGeom>
              <a:noFill/>
              <a:ln w="38100">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4110" name="Line 668"/>
              <p:cNvSpPr>
                <a:spLocks noChangeShapeType="1"/>
              </p:cNvSpPr>
              <p:nvPr/>
            </p:nvSpPr>
            <p:spPr bwMode="gray">
              <a:xfrm flipH="1" flipV="1">
                <a:off x="1334" y="1819"/>
                <a:ext cx="161" cy="99"/>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grpSp>
        <p:sp>
          <p:nvSpPr>
            <p:cNvPr id="103447" name="Line 669"/>
            <p:cNvSpPr>
              <a:spLocks noChangeShapeType="1"/>
            </p:cNvSpPr>
            <p:nvPr/>
          </p:nvSpPr>
          <p:spPr bwMode="gray">
            <a:xfrm flipH="1" flipV="1">
              <a:off x="1228" y="1214"/>
              <a:ext cx="120" cy="18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103448" name="Line 670"/>
            <p:cNvSpPr>
              <a:spLocks noChangeShapeType="1"/>
            </p:cNvSpPr>
            <p:nvPr/>
          </p:nvSpPr>
          <p:spPr bwMode="gray">
            <a:xfrm flipV="1">
              <a:off x="1157" y="1252"/>
              <a:ext cx="64" cy="159"/>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grpSp>
      <p:grpSp>
        <p:nvGrpSpPr>
          <p:cNvPr id="103432" name="Group 671"/>
          <p:cNvGrpSpPr>
            <a:grpSpLocks/>
          </p:cNvGrpSpPr>
          <p:nvPr/>
        </p:nvGrpSpPr>
        <p:grpSpPr bwMode="auto">
          <a:xfrm>
            <a:off x="1717282" y="4878552"/>
            <a:ext cx="2742420" cy="584497"/>
            <a:chOff x="1232" y="3247"/>
            <a:chExt cx="1448" cy="346"/>
          </a:xfrm>
        </p:grpSpPr>
        <p:sp>
          <p:nvSpPr>
            <p:cNvPr id="103443" name="Line 672"/>
            <p:cNvSpPr>
              <a:spLocks noChangeShapeType="1"/>
            </p:cNvSpPr>
            <p:nvPr/>
          </p:nvSpPr>
          <p:spPr bwMode="gray">
            <a:xfrm flipH="1">
              <a:off x="1982" y="3321"/>
              <a:ext cx="573" cy="131"/>
            </a:xfrm>
            <a:prstGeom prst="line">
              <a:avLst/>
            </a:prstGeom>
            <a:noFill/>
            <a:ln w="19050">
              <a:solidFill>
                <a:schemeClr val="tx1"/>
              </a:solidFill>
              <a:round/>
              <a:headEnd type="triangle" w="med" len="med"/>
              <a:tailEnd/>
            </a:ln>
            <a:extLst>
              <a:ext uri="{909E8E84-426E-40dd-AFC4-6F175D3DCCD1}">
                <a14:hiddenFill xmlns:a14="http://schemas.microsoft.com/office/drawing/2010/main" xmlns="">
                  <a:noFill/>
                </a14:hiddenFill>
              </a:ext>
            </a:extLst>
          </p:spPr>
          <p:txBody>
            <a:bodyPr/>
            <a:lstStyle/>
            <a:p>
              <a:endParaRPr lang="en-US" sz="1800"/>
            </a:p>
          </p:txBody>
        </p:sp>
        <p:sp>
          <p:nvSpPr>
            <p:cNvPr id="103444" name="Oval 673"/>
            <p:cNvSpPr>
              <a:spLocks noChangeArrowheads="1"/>
            </p:cNvSpPr>
            <p:nvPr/>
          </p:nvSpPr>
          <p:spPr bwMode="gray">
            <a:xfrm>
              <a:off x="2558" y="3247"/>
              <a:ext cx="122" cy="122"/>
            </a:xfrm>
            <a:prstGeom prst="ellipse">
              <a:avLst/>
            </a:prstGeom>
            <a:solidFill>
              <a:srgbClr val="FFCC66"/>
            </a:solidFill>
            <a:ln w="9525">
              <a:solidFill>
                <a:schemeClr val="tx1"/>
              </a:solidFill>
              <a:round/>
              <a:headEnd/>
              <a:tailEnd/>
            </a:ln>
          </p:spPr>
          <p:txBody>
            <a:bodyPr wrap="none" anchor="ctr"/>
            <a:lstStyle/>
            <a:p>
              <a:pPr algn="ctr"/>
              <a:endParaRPr lang="en-US" sz="2400">
                <a:latin typeface="Times New Roman" charset="0"/>
              </a:endParaRPr>
            </a:p>
          </p:txBody>
        </p:sp>
        <p:sp>
          <p:nvSpPr>
            <p:cNvPr id="103445" name="Text Box 674"/>
            <p:cNvSpPr txBox="1">
              <a:spLocks noChangeArrowheads="1"/>
            </p:cNvSpPr>
            <p:nvPr/>
          </p:nvSpPr>
          <p:spPr bwMode="gray">
            <a:xfrm>
              <a:off x="1232" y="3247"/>
              <a:ext cx="960" cy="3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a:t>New Nominal Value for X</a:t>
              </a:r>
              <a:r>
                <a:rPr lang="en-GB" sz="1600" baseline="-25000"/>
                <a:t>1</a:t>
              </a:r>
            </a:p>
          </p:txBody>
        </p:sp>
      </p:grpSp>
      <p:sp>
        <p:nvSpPr>
          <p:cNvPr id="103433" name="Line 675"/>
          <p:cNvSpPr>
            <a:spLocks noChangeShapeType="1"/>
          </p:cNvSpPr>
          <p:nvPr/>
        </p:nvSpPr>
        <p:spPr bwMode="gray">
          <a:xfrm flipV="1">
            <a:off x="7483477" y="4033838"/>
            <a:ext cx="744538" cy="615950"/>
          </a:xfrm>
          <a:prstGeom prst="line">
            <a:avLst/>
          </a:prstGeom>
          <a:noFill/>
          <a:ln w="19050">
            <a:solidFill>
              <a:schemeClr val="tx1"/>
            </a:solidFill>
            <a:round/>
            <a:headEnd type="triangle" w="med" len="me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434" name="Oval 676"/>
          <p:cNvSpPr>
            <a:spLocks noChangeArrowheads="1"/>
          </p:cNvSpPr>
          <p:nvPr/>
        </p:nvSpPr>
        <p:spPr bwMode="gray">
          <a:xfrm>
            <a:off x="7246943" y="4622822"/>
            <a:ext cx="231775" cy="2063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a:latin typeface="Times New Roman" charset="0"/>
            </a:endParaRPr>
          </a:p>
        </p:txBody>
      </p:sp>
      <p:sp>
        <p:nvSpPr>
          <p:cNvPr id="103435" name="Text Box 677"/>
          <p:cNvSpPr txBox="1">
            <a:spLocks noChangeArrowheads="1"/>
          </p:cNvSpPr>
          <p:nvPr/>
        </p:nvSpPr>
        <p:spPr bwMode="gray">
          <a:xfrm>
            <a:off x="8064500" y="3738569"/>
            <a:ext cx="1817688" cy="581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a:t>New Nominal Value for X</a:t>
            </a:r>
            <a:r>
              <a:rPr lang="en-GB" sz="1600" baseline="-25000"/>
              <a:t>2</a:t>
            </a:r>
          </a:p>
        </p:txBody>
      </p:sp>
      <p:sp>
        <p:nvSpPr>
          <p:cNvPr id="103436" name="Line 678"/>
          <p:cNvSpPr>
            <a:spLocks noChangeShapeType="1"/>
          </p:cNvSpPr>
          <p:nvPr/>
        </p:nvSpPr>
        <p:spPr bwMode="gray">
          <a:xfrm>
            <a:off x="3889584" y="5135142"/>
            <a:ext cx="776288" cy="142875"/>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437" name="Line 679"/>
          <p:cNvSpPr>
            <a:spLocks noChangeShapeType="1"/>
          </p:cNvSpPr>
          <p:nvPr/>
        </p:nvSpPr>
        <p:spPr bwMode="gray">
          <a:xfrm flipV="1">
            <a:off x="7348539" y="4684735"/>
            <a:ext cx="514350" cy="319087"/>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438" name="Freeform 682"/>
          <p:cNvSpPr>
            <a:spLocks/>
          </p:cNvSpPr>
          <p:nvPr/>
        </p:nvSpPr>
        <p:spPr bwMode="gray">
          <a:xfrm>
            <a:off x="4743462" y="2525713"/>
            <a:ext cx="1230313" cy="500062"/>
          </a:xfrm>
          <a:custGeom>
            <a:avLst/>
            <a:gdLst>
              <a:gd name="T0" fmla="*/ 2147483647 w 651"/>
              <a:gd name="T1" fmla="*/ 0 h 297"/>
              <a:gd name="T2" fmla="*/ 0 w 651"/>
              <a:gd name="T3" fmla="*/ 2147483647 h 297"/>
              <a:gd name="T4" fmla="*/ 2147483647 w 651"/>
              <a:gd name="T5" fmla="*/ 2147483647 h 297"/>
              <a:gd name="T6" fmla="*/ 2147483647 w 651"/>
              <a:gd name="T7" fmla="*/ 2147483647 h 297"/>
              <a:gd name="T8" fmla="*/ 2147483647 w 651"/>
              <a:gd name="T9" fmla="*/ 2147483647 h 297"/>
              <a:gd name="T10" fmla="*/ 2147483647 w 651"/>
              <a:gd name="T11" fmla="*/ 2147483647 h 297"/>
              <a:gd name="T12" fmla="*/ 2147483647 w 651"/>
              <a:gd name="T13" fmla="*/ 2147483647 h 297"/>
              <a:gd name="T14" fmla="*/ 2147483647 w 651"/>
              <a:gd name="T15" fmla="*/ 2147483647 h 297"/>
              <a:gd name="T16" fmla="*/ 2147483647 w 651"/>
              <a:gd name="T17" fmla="*/ 0 h 2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51"/>
              <a:gd name="T28" fmla="*/ 0 h 297"/>
              <a:gd name="T29" fmla="*/ 651 w 651"/>
              <a:gd name="T30" fmla="*/ 297 h 29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51" h="297">
                <a:moveTo>
                  <a:pt x="258" y="0"/>
                </a:moveTo>
                <a:lnTo>
                  <a:pt x="0" y="66"/>
                </a:lnTo>
                <a:lnTo>
                  <a:pt x="150" y="180"/>
                </a:lnTo>
                <a:lnTo>
                  <a:pt x="303" y="255"/>
                </a:lnTo>
                <a:lnTo>
                  <a:pt x="345" y="297"/>
                </a:lnTo>
                <a:lnTo>
                  <a:pt x="474" y="258"/>
                </a:lnTo>
                <a:lnTo>
                  <a:pt x="651" y="249"/>
                </a:lnTo>
                <a:lnTo>
                  <a:pt x="603" y="189"/>
                </a:lnTo>
                <a:lnTo>
                  <a:pt x="258" y="0"/>
                </a:lnTo>
                <a:close/>
              </a:path>
            </a:pathLst>
          </a:custGeom>
          <a:solidFill>
            <a:srgbClr val="FF0000">
              <a:alpha val="45882"/>
            </a:srgbClr>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a:p>
        </p:txBody>
      </p:sp>
      <p:sp>
        <p:nvSpPr>
          <p:cNvPr id="103439" name="Line 685"/>
          <p:cNvSpPr>
            <a:spLocks noChangeShapeType="1"/>
          </p:cNvSpPr>
          <p:nvPr/>
        </p:nvSpPr>
        <p:spPr bwMode="gray">
          <a:xfrm flipV="1">
            <a:off x="3844925" y="2319338"/>
            <a:ext cx="0" cy="514350"/>
          </a:xfrm>
          <a:prstGeom prst="line">
            <a:avLst/>
          </a:prstGeom>
          <a:noFill/>
          <a:ln w="38100">
            <a:solidFill>
              <a:srgbClr val="FF0000"/>
            </a:solidFill>
            <a:round/>
            <a:headEnd type="triangle" w="med" len="med"/>
            <a:tailEnd type="triangle" w="med" len="me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103440" name="Text Box 686"/>
          <p:cNvSpPr txBox="1">
            <a:spLocks noChangeArrowheads="1"/>
          </p:cNvSpPr>
          <p:nvPr/>
        </p:nvSpPr>
        <p:spPr bwMode="gray">
          <a:xfrm>
            <a:off x="2317805" y="2308235"/>
            <a:ext cx="1549347" cy="58477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b="1"/>
              <a:t>Variation in Performance </a:t>
            </a:r>
          </a:p>
        </p:txBody>
      </p:sp>
      <p:sp>
        <p:nvSpPr>
          <p:cNvPr id="103441" name="Freeform 687"/>
          <p:cNvSpPr>
            <a:spLocks/>
          </p:cNvSpPr>
          <p:nvPr/>
        </p:nvSpPr>
        <p:spPr bwMode="auto">
          <a:xfrm>
            <a:off x="2500313" y="2760663"/>
            <a:ext cx="6634162" cy="1420812"/>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a:p>
        </p:txBody>
      </p:sp>
      <p:sp>
        <p:nvSpPr>
          <p:cNvPr id="688" name="Text Box 687"/>
          <p:cNvSpPr txBox="1">
            <a:spLocks noChangeArrowheads="1"/>
          </p:cNvSpPr>
          <p:nvPr/>
        </p:nvSpPr>
        <p:spPr bwMode="auto">
          <a:xfrm>
            <a:off x="2117726" y="5603511"/>
            <a:ext cx="7993063" cy="646321"/>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lIns="91429" tIns="45715" rIns="91429" bIns="45715">
            <a:spAutoFit/>
          </a:bodyPr>
          <a:lstStyle/>
          <a:p>
            <a:pPr algn="ctr">
              <a:defRPr/>
            </a:pPr>
            <a:r>
              <a:rPr lang="en-GB" sz="1800" b="1">
                <a:solidFill>
                  <a:schemeClr val="dk1"/>
                </a:solidFill>
                <a:latin typeface="+mn-lt"/>
                <a:ea typeface="+mn-ea"/>
              </a:rPr>
              <a:t>This design is less sensitive to variation and will consistently meet the customers expectation</a:t>
            </a:r>
            <a:endParaRPr lang="en-US" sz="1800" b="1">
              <a:solidFill>
                <a:schemeClr val="dk1"/>
              </a:solidFill>
              <a:latin typeface="+mn-lt"/>
              <a:ea typeface="+mn-ea"/>
            </a:endParaRPr>
          </a:p>
        </p:txBody>
      </p:sp>
    </p:spTree>
    <p:extLst>
      <p:ext uri="{BB962C8B-B14F-4D97-AF65-F5344CB8AC3E}">
        <p14:creationId xmlns:p14="http://schemas.microsoft.com/office/powerpoint/2010/main" val="150126703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8"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5828" y="192516"/>
            <a:ext cx="8621712" cy="546100"/>
          </a:xfrm>
        </p:spPr>
        <p:txBody>
          <a:bodyPr/>
          <a:lstStyle/>
          <a:p>
            <a:r>
              <a:rPr lang="en-GB" sz="2585"/>
              <a:t>Designing System and Specifying Sub-systems (D)</a:t>
            </a:r>
            <a:endParaRPr lang="en-US" sz="2585"/>
          </a:p>
        </p:txBody>
      </p:sp>
      <p:cxnSp>
        <p:nvCxnSpPr>
          <p:cNvPr id="5" name="Curved Connector 4"/>
          <p:cNvCxnSpPr>
            <a:stCxn id="7" idx="3"/>
          </p:cNvCxnSpPr>
          <p:nvPr/>
        </p:nvCxnSpPr>
        <p:spPr>
          <a:xfrm flipV="1">
            <a:off x="3121519" y="1245093"/>
            <a:ext cx="1620390" cy="194150"/>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7" name="TextBox 6"/>
          <p:cNvSpPr txBox="1"/>
          <p:nvPr/>
        </p:nvSpPr>
        <p:spPr>
          <a:xfrm>
            <a:off x="1972237" y="1137333"/>
            <a:ext cx="1149283" cy="603820"/>
          </a:xfrm>
          <a:prstGeom prst="rect">
            <a:avLst/>
          </a:prstGeom>
          <a:noFill/>
        </p:spPr>
        <p:txBody>
          <a:bodyPr wrap="square" rtlCol="0">
            <a:spAutoFit/>
          </a:bodyPr>
          <a:lstStyle/>
          <a:p>
            <a:r>
              <a:rPr lang="en-US" sz="1108">
                <a:latin typeface="Calibri"/>
                <a:cs typeface="Calibri"/>
              </a:rPr>
              <a:t>From Function Means Analysis and Pugh Matrix</a:t>
            </a:r>
          </a:p>
        </p:txBody>
      </p:sp>
      <p:cxnSp>
        <p:nvCxnSpPr>
          <p:cNvPr id="12" name="Curved Connector 11"/>
          <p:cNvCxnSpPr>
            <a:stCxn id="15" idx="3"/>
          </p:cNvCxnSpPr>
          <p:nvPr/>
        </p:nvCxnSpPr>
        <p:spPr>
          <a:xfrm flipV="1">
            <a:off x="3135774" y="2116463"/>
            <a:ext cx="933526" cy="635872"/>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15" name="TextBox 14"/>
          <p:cNvSpPr txBox="1"/>
          <p:nvPr/>
        </p:nvSpPr>
        <p:spPr>
          <a:xfrm>
            <a:off x="1986492" y="2450425"/>
            <a:ext cx="1149283" cy="603820"/>
          </a:xfrm>
          <a:prstGeom prst="rect">
            <a:avLst/>
          </a:prstGeom>
          <a:noFill/>
        </p:spPr>
        <p:txBody>
          <a:bodyPr wrap="square" rtlCol="0">
            <a:spAutoFit/>
          </a:bodyPr>
          <a:lstStyle/>
          <a:p>
            <a:r>
              <a:rPr lang="en-US" sz="1108">
                <a:latin typeface="Calibri"/>
                <a:cs typeface="Calibri"/>
              </a:rPr>
              <a:t>From QFD 1 or Function Means Analysis</a:t>
            </a:r>
          </a:p>
        </p:txBody>
      </p:sp>
      <p:sp>
        <p:nvSpPr>
          <p:cNvPr id="17" name="TextBox 16"/>
          <p:cNvSpPr txBox="1"/>
          <p:nvPr/>
        </p:nvSpPr>
        <p:spPr>
          <a:xfrm>
            <a:off x="6140305" y="826636"/>
            <a:ext cx="1958751" cy="6038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a:t>Verify System Solution concept against Design Requirements</a:t>
            </a:r>
          </a:p>
        </p:txBody>
      </p:sp>
      <p:sp>
        <p:nvSpPr>
          <p:cNvPr id="18" name="TextBox 17"/>
          <p:cNvSpPr txBox="1"/>
          <p:nvPr/>
        </p:nvSpPr>
        <p:spPr>
          <a:xfrm>
            <a:off x="6052496" y="2776747"/>
            <a:ext cx="1059572" cy="603820"/>
          </a:xfrm>
          <a:prstGeom prst="rect">
            <a:avLst/>
          </a:prstGeom>
          <a:noFill/>
        </p:spPr>
        <p:txBody>
          <a:bodyPr wrap="square" rtlCol="0">
            <a:spAutoFit/>
          </a:bodyPr>
          <a:lstStyle/>
          <a:p>
            <a:r>
              <a:rPr lang="en-US" sz="1108">
                <a:latin typeface="Calibri"/>
                <a:cs typeface="Calibri"/>
              </a:rPr>
              <a:t>Quality Function Deployment 2</a:t>
            </a:r>
          </a:p>
        </p:txBody>
      </p:sp>
      <p:pic>
        <p:nvPicPr>
          <p:cNvPr id="19" name="Picture 18"/>
          <p:cNvPicPr>
            <a:picLocks noChangeAspect="1"/>
          </p:cNvPicPr>
          <p:nvPr/>
        </p:nvPicPr>
        <p:blipFill>
          <a:blip r:embed="rId2"/>
          <a:stretch>
            <a:fillRect/>
          </a:stretch>
        </p:blipFill>
        <p:spPr>
          <a:xfrm>
            <a:off x="2585592" y="3120821"/>
            <a:ext cx="1920245" cy="1430306"/>
          </a:xfrm>
          <a:prstGeom prst="rect">
            <a:avLst/>
          </a:prstGeom>
        </p:spPr>
      </p:pic>
      <p:pic>
        <p:nvPicPr>
          <p:cNvPr id="21" name="Picture 20"/>
          <p:cNvPicPr>
            <a:picLocks noChangeAspect="1"/>
          </p:cNvPicPr>
          <p:nvPr/>
        </p:nvPicPr>
        <p:blipFill>
          <a:blip r:embed="rId3"/>
          <a:stretch>
            <a:fillRect/>
          </a:stretch>
        </p:blipFill>
        <p:spPr>
          <a:xfrm>
            <a:off x="7295868" y="3295894"/>
            <a:ext cx="3107858" cy="1209438"/>
          </a:xfrm>
          <a:prstGeom prst="rect">
            <a:avLst/>
          </a:prstGeom>
        </p:spPr>
      </p:pic>
      <p:sp>
        <p:nvSpPr>
          <p:cNvPr id="24" name="TextBox 23"/>
          <p:cNvSpPr txBox="1"/>
          <p:nvPr/>
        </p:nvSpPr>
        <p:spPr>
          <a:xfrm>
            <a:off x="2317552" y="3140081"/>
            <a:ext cx="1059572" cy="262829"/>
          </a:xfrm>
          <a:prstGeom prst="rect">
            <a:avLst/>
          </a:prstGeom>
          <a:noFill/>
        </p:spPr>
        <p:txBody>
          <a:bodyPr wrap="square" rtlCol="0">
            <a:spAutoFit/>
          </a:bodyPr>
          <a:lstStyle/>
          <a:p>
            <a:r>
              <a:rPr lang="en-US" sz="1108">
                <a:latin typeface="Calibri"/>
                <a:cs typeface="Calibri"/>
              </a:rPr>
              <a:t>P-Diagram</a:t>
            </a:r>
          </a:p>
        </p:txBody>
      </p:sp>
      <p:sp>
        <p:nvSpPr>
          <p:cNvPr id="25" name="TextBox 24"/>
          <p:cNvSpPr txBox="1"/>
          <p:nvPr/>
        </p:nvSpPr>
        <p:spPr>
          <a:xfrm>
            <a:off x="1277738" y="4286248"/>
            <a:ext cx="1716789"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a:t>Identify Design and Noise Parameters</a:t>
            </a:r>
          </a:p>
        </p:txBody>
      </p:sp>
      <p:sp>
        <p:nvSpPr>
          <p:cNvPr id="26" name="TextBox 25"/>
          <p:cNvSpPr txBox="1"/>
          <p:nvPr/>
        </p:nvSpPr>
        <p:spPr>
          <a:xfrm>
            <a:off x="8801753" y="4587847"/>
            <a:ext cx="1716585" cy="6038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a:t>Determine Critical  Design and Noise Parameters</a:t>
            </a:r>
          </a:p>
        </p:txBody>
      </p:sp>
      <p:sp>
        <p:nvSpPr>
          <p:cNvPr id="27" name="TextBox 26"/>
          <p:cNvSpPr txBox="1"/>
          <p:nvPr/>
        </p:nvSpPr>
        <p:spPr>
          <a:xfrm>
            <a:off x="7569254" y="4625588"/>
            <a:ext cx="1281232" cy="262829"/>
          </a:xfrm>
          <a:prstGeom prst="rect">
            <a:avLst/>
          </a:prstGeom>
          <a:noFill/>
        </p:spPr>
        <p:txBody>
          <a:bodyPr wrap="square" rtlCol="0">
            <a:spAutoFit/>
          </a:bodyPr>
          <a:lstStyle/>
          <a:p>
            <a:r>
              <a:rPr lang="en-US" sz="1108">
                <a:latin typeface="Calibri"/>
                <a:cs typeface="Calibri"/>
              </a:rPr>
              <a:t>What-Why Table</a:t>
            </a:r>
          </a:p>
        </p:txBody>
      </p:sp>
      <p:cxnSp>
        <p:nvCxnSpPr>
          <p:cNvPr id="28" name="Curved Connector 27"/>
          <p:cNvCxnSpPr/>
          <p:nvPr/>
        </p:nvCxnSpPr>
        <p:spPr>
          <a:xfrm flipV="1">
            <a:off x="6621726" y="5749222"/>
            <a:ext cx="1150983" cy="356359"/>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29" name="Picture 28"/>
          <p:cNvPicPr>
            <a:picLocks noChangeAspect="1"/>
          </p:cNvPicPr>
          <p:nvPr/>
        </p:nvPicPr>
        <p:blipFill>
          <a:blip r:embed="rId4"/>
          <a:stretch>
            <a:fillRect/>
          </a:stretch>
        </p:blipFill>
        <p:spPr>
          <a:xfrm>
            <a:off x="9367039" y="5362586"/>
            <a:ext cx="949569" cy="1008185"/>
          </a:xfrm>
          <a:prstGeom prst="rect">
            <a:avLst/>
          </a:prstGeom>
        </p:spPr>
      </p:pic>
      <p:pic>
        <p:nvPicPr>
          <p:cNvPr id="31" name="Picture 30"/>
          <p:cNvPicPr>
            <a:picLocks noChangeAspect="1"/>
          </p:cNvPicPr>
          <p:nvPr/>
        </p:nvPicPr>
        <p:blipFill>
          <a:blip r:embed="rId5"/>
          <a:stretch>
            <a:fillRect/>
          </a:stretch>
        </p:blipFill>
        <p:spPr>
          <a:xfrm>
            <a:off x="4098399" y="1027513"/>
            <a:ext cx="2413498" cy="2131683"/>
          </a:xfrm>
          <a:prstGeom prst="rect">
            <a:avLst/>
          </a:prstGeom>
        </p:spPr>
      </p:pic>
      <p:cxnSp>
        <p:nvCxnSpPr>
          <p:cNvPr id="32" name="Curved Connector 31"/>
          <p:cNvCxnSpPr/>
          <p:nvPr/>
        </p:nvCxnSpPr>
        <p:spPr>
          <a:xfrm rot="5400000">
            <a:off x="4482821" y="2705820"/>
            <a:ext cx="449403" cy="1356157"/>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cxnSp>
        <p:nvCxnSpPr>
          <p:cNvPr id="35" name="Curved Connector 34"/>
          <p:cNvCxnSpPr/>
          <p:nvPr/>
        </p:nvCxnSpPr>
        <p:spPr>
          <a:xfrm rot="16200000" flipH="1">
            <a:off x="5758505" y="2797781"/>
            <a:ext cx="771242" cy="1494070"/>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41" name="TextBox 40"/>
          <p:cNvSpPr txBox="1"/>
          <p:nvPr/>
        </p:nvSpPr>
        <p:spPr>
          <a:xfrm>
            <a:off x="4744777" y="3668816"/>
            <a:ext cx="1149283" cy="433324"/>
          </a:xfrm>
          <a:prstGeom prst="rect">
            <a:avLst/>
          </a:prstGeom>
          <a:noFill/>
        </p:spPr>
        <p:txBody>
          <a:bodyPr wrap="square" rtlCol="0">
            <a:spAutoFit/>
          </a:bodyPr>
          <a:lstStyle/>
          <a:p>
            <a:r>
              <a:rPr lang="en-US" sz="1108">
                <a:latin typeface="Calibri"/>
                <a:cs typeface="Calibri"/>
              </a:rPr>
              <a:t>Critical Solution Elements</a:t>
            </a:r>
          </a:p>
        </p:txBody>
      </p:sp>
      <p:cxnSp>
        <p:nvCxnSpPr>
          <p:cNvPr id="42" name="Curved Connector 41"/>
          <p:cNvCxnSpPr>
            <a:stCxn id="19" idx="2"/>
          </p:cNvCxnSpPr>
          <p:nvPr/>
        </p:nvCxnSpPr>
        <p:spPr>
          <a:xfrm rot="16200000" flipH="1">
            <a:off x="3936976" y="4159867"/>
            <a:ext cx="172413" cy="954935"/>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46" name="Picture 45"/>
          <p:cNvPicPr>
            <a:picLocks noChangeAspect="1"/>
          </p:cNvPicPr>
          <p:nvPr/>
        </p:nvPicPr>
        <p:blipFill>
          <a:blip r:embed="rId6"/>
          <a:stretch>
            <a:fillRect/>
          </a:stretch>
        </p:blipFill>
        <p:spPr>
          <a:xfrm>
            <a:off x="3905784" y="4385027"/>
            <a:ext cx="2413498" cy="2131683"/>
          </a:xfrm>
          <a:prstGeom prst="rect">
            <a:avLst/>
          </a:prstGeom>
        </p:spPr>
      </p:pic>
      <p:cxnSp>
        <p:nvCxnSpPr>
          <p:cNvPr id="47" name="Curved Connector 46"/>
          <p:cNvCxnSpPr/>
          <p:nvPr/>
        </p:nvCxnSpPr>
        <p:spPr>
          <a:xfrm rot="5400000">
            <a:off x="6864604" y="4524660"/>
            <a:ext cx="449403" cy="1356157"/>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48" name="TextBox 47"/>
          <p:cNvSpPr txBox="1"/>
          <p:nvPr/>
        </p:nvSpPr>
        <p:spPr>
          <a:xfrm>
            <a:off x="5836403" y="6161725"/>
            <a:ext cx="1149283" cy="262829"/>
          </a:xfrm>
          <a:prstGeom prst="rect">
            <a:avLst/>
          </a:prstGeom>
          <a:noFill/>
        </p:spPr>
        <p:txBody>
          <a:bodyPr wrap="square" rtlCol="0">
            <a:spAutoFit/>
          </a:bodyPr>
          <a:lstStyle/>
          <a:p>
            <a:r>
              <a:rPr lang="en-US" sz="1108">
                <a:latin typeface="Calibri"/>
                <a:cs typeface="Calibri"/>
              </a:rPr>
              <a:t>Update QFD 2</a:t>
            </a:r>
          </a:p>
        </p:txBody>
      </p:sp>
      <p:pic>
        <p:nvPicPr>
          <p:cNvPr id="33" name="Picture 32"/>
          <p:cNvPicPr>
            <a:picLocks noChangeAspect="1"/>
          </p:cNvPicPr>
          <p:nvPr/>
        </p:nvPicPr>
        <p:blipFill>
          <a:blip r:embed="rId7"/>
          <a:stretch>
            <a:fillRect/>
          </a:stretch>
        </p:blipFill>
        <p:spPr>
          <a:xfrm>
            <a:off x="7709537" y="5232324"/>
            <a:ext cx="1137138" cy="1043354"/>
          </a:xfrm>
          <a:prstGeom prst="rect">
            <a:avLst/>
          </a:prstGeom>
        </p:spPr>
      </p:pic>
      <p:sp>
        <p:nvSpPr>
          <p:cNvPr id="36" name="Right Arrow 35"/>
          <p:cNvSpPr/>
          <p:nvPr/>
        </p:nvSpPr>
        <p:spPr>
          <a:xfrm>
            <a:off x="8887115" y="5662534"/>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a:p>
        </p:txBody>
      </p:sp>
      <p:pic>
        <p:nvPicPr>
          <p:cNvPr id="4" name="Picture 3"/>
          <p:cNvPicPr>
            <a:picLocks noChangeAspect="1"/>
          </p:cNvPicPr>
          <p:nvPr/>
        </p:nvPicPr>
        <p:blipFill>
          <a:blip r:embed="rId8"/>
          <a:stretch>
            <a:fillRect/>
          </a:stretch>
        </p:blipFill>
        <p:spPr>
          <a:xfrm>
            <a:off x="7431544" y="1573888"/>
            <a:ext cx="2787607" cy="1181704"/>
          </a:xfrm>
          <a:prstGeom prst="rect">
            <a:avLst/>
          </a:prstGeom>
        </p:spPr>
      </p:pic>
      <p:sp>
        <p:nvSpPr>
          <p:cNvPr id="34" name="TextBox 33"/>
          <p:cNvSpPr txBox="1"/>
          <p:nvPr/>
        </p:nvSpPr>
        <p:spPr>
          <a:xfrm>
            <a:off x="8813202" y="2771457"/>
            <a:ext cx="1989859"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a:t>Determine Critical  Failures and Causes</a:t>
            </a:r>
          </a:p>
        </p:txBody>
      </p:sp>
      <p:sp>
        <p:nvSpPr>
          <p:cNvPr id="37" name="TextBox 36"/>
          <p:cNvSpPr txBox="1"/>
          <p:nvPr/>
        </p:nvSpPr>
        <p:spPr>
          <a:xfrm>
            <a:off x="7580703" y="2809199"/>
            <a:ext cx="1281232" cy="262829"/>
          </a:xfrm>
          <a:prstGeom prst="rect">
            <a:avLst/>
          </a:prstGeom>
          <a:noFill/>
        </p:spPr>
        <p:txBody>
          <a:bodyPr wrap="square" rtlCol="0">
            <a:spAutoFit/>
          </a:bodyPr>
          <a:lstStyle/>
          <a:p>
            <a:r>
              <a:rPr lang="en-US" sz="1108">
                <a:latin typeface="Calibri"/>
                <a:cs typeface="Calibri"/>
              </a:rPr>
              <a:t>Design FMEA</a:t>
            </a:r>
          </a:p>
        </p:txBody>
      </p:sp>
      <p:sp>
        <p:nvSpPr>
          <p:cNvPr id="3" name="Rectangle 2">
            <a:extLst>
              <a:ext uri="{FF2B5EF4-FFF2-40B4-BE49-F238E27FC236}">
                <a16:creationId xmlns:a16="http://schemas.microsoft.com/office/drawing/2014/main" id="{897358C1-E466-C940-9B6A-1AD6F0BDC888}"/>
              </a:ext>
            </a:extLst>
          </p:cNvPr>
          <p:cNvSpPr/>
          <p:nvPr/>
        </p:nvSpPr>
        <p:spPr>
          <a:xfrm>
            <a:off x="1277738" y="4923267"/>
            <a:ext cx="2177311" cy="1719726"/>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a:solidFill>
                  <a:srgbClr val="FF0000"/>
                </a:solidFill>
              </a:rPr>
              <a:t>There is another activity, not included on this diagram, to search the design space to find the best nominal values  </a:t>
            </a:r>
          </a:p>
        </p:txBody>
      </p:sp>
    </p:spTree>
    <p:extLst>
      <p:ext uri="{BB962C8B-B14F-4D97-AF65-F5344CB8AC3E}">
        <p14:creationId xmlns:p14="http://schemas.microsoft.com/office/powerpoint/2010/main" val="361218952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itle 1"/>
          <p:cNvSpPr>
            <a:spLocks noGrp="1"/>
          </p:cNvSpPr>
          <p:nvPr>
            <p:ph type="title"/>
          </p:nvPr>
        </p:nvSpPr>
        <p:spPr/>
        <p:txBody>
          <a:bodyPr/>
          <a:lstStyle/>
          <a:p>
            <a:r>
              <a:rPr lang="en-US"/>
              <a:t>Determine Critical Design Parameters and Noise Variables</a:t>
            </a:r>
          </a:p>
        </p:txBody>
      </p:sp>
      <p:sp>
        <p:nvSpPr>
          <p:cNvPr id="104451" name="Content Placeholder 2"/>
          <p:cNvSpPr>
            <a:spLocks noGrp="1"/>
          </p:cNvSpPr>
          <p:nvPr>
            <p:ph idx="1"/>
          </p:nvPr>
        </p:nvSpPr>
        <p:spPr>
          <a:xfrm>
            <a:off x="1041599" y="2405917"/>
            <a:ext cx="10133423" cy="2754600"/>
          </a:xfrm>
        </p:spPr>
        <p:txBody>
          <a:bodyPr>
            <a:normAutofit/>
          </a:bodyPr>
          <a:lstStyle/>
          <a:p>
            <a:r>
              <a:rPr lang="en-GB" sz="2000"/>
              <a:t>We need to find out which design parameters are sensitive to which noise factors</a:t>
            </a:r>
          </a:p>
          <a:p>
            <a:r>
              <a:rPr lang="en-GB" sz="2000"/>
              <a:t>To achieve this we need to identify:</a:t>
            </a:r>
          </a:p>
          <a:p>
            <a:pPr lvl="1"/>
            <a:r>
              <a:rPr lang="en-GB" sz="2000"/>
              <a:t>the system response that relates to the critical customer requirements  </a:t>
            </a:r>
          </a:p>
          <a:p>
            <a:pPr lvl="1"/>
            <a:r>
              <a:rPr lang="en-GB" sz="2000"/>
              <a:t>the design parameters</a:t>
            </a:r>
          </a:p>
          <a:p>
            <a:pPr lvl="1"/>
            <a:r>
              <a:rPr lang="en-GB" sz="2000"/>
              <a:t>the noise parameters</a:t>
            </a:r>
          </a:p>
          <a:p>
            <a:r>
              <a:rPr lang="en-GB" sz="2000"/>
              <a:t>We use a Parameter Diagram</a:t>
            </a:r>
          </a:p>
        </p:txBody>
      </p:sp>
    </p:spTree>
    <p:extLst>
      <p:ext uri="{BB962C8B-B14F-4D97-AF65-F5344CB8AC3E}">
        <p14:creationId xmlns:p14="http://schemas.microsoft.com/office/powerpoint/2010/main" val="8734658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A17F9174-4822-E143-8E48-DE8D18200C0B}"/>
              </a:ext>
            </a:extLst>
          </p:cNvPr>
          <p:cNvSpPr>
            <a:spLocks noGrp="1" noChangeArrowheads="1"/>
          </p:cNvSpPr>
          <p:nvPr>
            <p:ph type="title"/>
          </p:nvPr>
        </p:nvSpPr>
        <p:spPr>
          <a:xfrm>
            <a:off x="24949" y="31181"/>
            <a:ext cx="11010600" cy="664797"/>
          </a:xfrm>
        </p:spPr>
        <p:txBody>
          <a:bodyPr/>
          <a:lstStyle/>
          <a:p>
            <a:r>
              <a:rPr lang="en-GB" altLang="en-US" sz="2800"/>
              <a:t>Qualitative Robustness and Critical Parameter Analysis</a:t>
            </a:r>
            <a:endParaRPr lang="en-US" altLang="en-US" sz="2800"/>
          </a:p>
        </p:txBody>
      </p:sp>
      <p:sp>
        <p:nvSpPr>
          <p:cNvPr id="2" name="Content Placeholder 1">
            <a:extLst>
              <a:ext uri="{FF2B5EF4-FFF2-40B4-BE49-F238E27FC236}">
                <a16:creationId xmlns:a16="http://schemas.microsoft.com/office/drawing/2014/main" id="{B6045418-37FF-DD46-A993-07BEF10E4420}"/>
              </a:ext>
            </a:extLst>
          </p:cNvPr>
          <p:cNvSpPr>
            <a:spLocks noGrp="1"/>
          </p:cNvSpPr>
          <p:nvPr>
            <p:ph type="body" sz="quarter" idx="16"/>
          </p:nvPr>
        </p:nvSpPr>
        <p:spPr/>
        <p:txBody>
          <a:bodyPr/>
          <a:lstStyle/>
          <a:p>
            <a:pPr marL="0" indent="0">
              <a:buNone/>
            </a:pPr>
            <a:r>
              <a:rPr lang="en-GB" altLang="en-US"/>
              <a:t>Purpose:</a:t>
            </a:r>
          </a:p>
          <a:p>
            <a:r>
              <a:rPr lang="en-GB" altLang="en-US" sz="1600"/>
              <a:t>To identify the critical design parameters and the dominant sources of variation (Noise) that could result in a non-robust design.</a:t>
            </a:r>
          </a:p>
          <a:p>
            <a:pPr marL="0" indent="0">
              <a:buNone/>
            </a:pPr>
            <a:r>
              <a:rPr lang="en-GB" altLang="en-US"/>
              <a:t>Approach</a:t>
            </a:r>
          </a:p>
          <a:p>
            <a:r>
              <a:rPr lang="en-GB" altLang="en-US" sz="1600"/>
              <a:t>It is important to approach this activity in a disciplined and structured way. This can be achieved through using:</a:t>
            </a:r>
          </a:p>
          <a:p>
            <a:pPr lvl="1"/>
            <a:r>
              <a:rPr lang="en-GB" altLang="en-US" sz="1400" b="1">
                <a:solidFill>
                  <a:schemeClr val="accent3">
                    <a:lumMod val="60000"/>
                    <a:lumOff val="40000"/>
                  </a:schemeClr>
                </a:solidFill>
              </a:rPr>
              <a:t>The P-Diagram to identify, categorise and document those factors that affect the performance of system outputs</a:t>
            </a:r>
          </a:p>
          <a:p>
            <a:pPr lvl="1"/>
            <a:r>
              <a:rPr lang="en-GB" altLang="en-US" sz="1400" b="1">
                <a:solidFill>
                  <a:schemeClr val="accent3">
                    <a:lumMod val="60000"/>
                    <a:lumOff val="40000"/>
                  </a:schemeClr>
                </a:solidFill>
              </a:rPr>
              <a:t>The What Why Table to prioritise the identified factors for quantitative analysis</a:t>
            </a:r>
          </a:p>
          <a:p>
            <a:pPr lvl="1"/>
            <a:r>
              <a:rPr lang="en-GB" altLang="en-US" sz="1400" b="1">
                <a:solidFill>
                  <a:schemeClr val="accent3">
                    <a:lumMod val="60000"/>
                    <a:lumOff val="40000"/>
                  </a:schemeClr>
                </a:solidFill>
              </a:rPr>
              <a:t>The Design FMEA to identify, document and prioritise potential failure modes, effects and causes</a:t>
            </a:r>
          </a:p>
          <a:p>
            <a:endParaRPr lang="en-US"/>
          </a:p>
        </p:txBody>
      </p:sp>
      <p:pic>
        <p:nvPicPr>
          <p:cNvPr id="5" name="Picture 4">
            <a:extLst>
              <a:ext uri="{FF2B5EF4-FFF2-40B4-BE49-F238E27FC236}">
                <a16:creationId xmlns:a16="http://schemas.microsoft.com/office/drawing/2014/main" id="{E19090DD-CA1E-8D48-A673-94453F5F7CA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088525" y="2225954"/>
            <a:ext cx="1994087" cy="1313593"/>
          </a:xfrm>
          <a:prstGeom prst="rect">
            <a:avLst/>
          </a:prstGeom>
        </p:spPr>
      </p:pic>
      <p:pic>
        <p:nvPicPr>
          <p:cNvPr id="6" name="Picture 5">
            <a:extLst>
              <a:ext uri="{FF2B5EF4-FFF2-40B4-BE49-F238E27FC236}">
                <a16:creationId xmlns:a16="http://schemas.microsoft.com/office/drawing/2014/main" id="{8B50345F-40BD-E14F-9278-FB30BD724A5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527844" y="4791671"/>
            <a:ext cx="1878923" cy="848334"/>
          </a:xfrm>
          <a:prstGeom prst="rect">
            <a:avLst/>
          </a:prstGeom>
        </p:spPr>
      </p:pic>
      <p:sp>
        <p:nvSpPr>
          <p:cNvPr id="7" name="TextBox 6">
            <a:extLst>
              <a:ext uri="{FF2B5EF4-FFF2-40B4-BE49-F238E27FC236}">
                <a16:creationId xmlns:a16="http://schemas.microsoft.com/office/drawing/2014/main" id="{1FB83DAB-DDC9-1648-BF8A-F93EEC1800DB}"/>
              </a:ext>
            </a:extLst>
          </p:cNvPr>
          <p:cNvSpPr txBox="1"/>
          <p:nvPr/>
        </p:nvSpPr>
        <p:spPr>
          <a:xfrm>
            <a:off x="4899322" y="5791728"/>
            <a:ext cx="1419879" cy="205705"/>
          </a:xfrm>
          <a:prstGeom prst="rect">
            <a:avLst/>
          </a:prstGeom>
          <a:noFill/>
        </p:spPr>
        <p:txBody>
          <a:bodyPr wrap="square" lIns="51316" tIns="25658" rIns="51316" bIns="25658" rtlCol="0">
            <a:spAutoFit/>
          </a:bodyPr>
          <a:lstStyle/>
          <a:p>
            <a:r>
              <a:rPr lang="en-US" sz="1000" b="1">
                <a:latin typeface="GE Inspira Pitch Regular" charset="0"/>
              </a:rPr>
              <a:t>What Why Table</a:t>
            </a:r>
          </a:p>
        </p:txBody>
      </p:sp>
      <p:sp>
        <p:nvSpPr>
          <p:cNvPr id="8" name="TextBox 7">
            <a:extLst>
              <a:ext uri="{FF2B5EF4-FFF2-40B4-BE49-F238E27FC236}">
                <a16:creationId xmlns:a16="http://schemas.microsoft.com/office/drawing/2014/main" id="{84ABD437-4EF1-644C-8236-BD07F18A707D}"/>
              </a:ext>
            </a:extLst>
          </p:cNvPr>
          <p:cNvSpPr txBox="1"/>
          <p:nvPr/>
        </p:nvSpPr>
        <p:spPr>
          <a:xfrm>
            <a:off x="3326201" y="1827397"/>
            <a:ext cx="1201642" cy="205705"/>
          </a:xfrm>
          <a:prstGeom prst="rect">
            <a:avLst/>
          </a:prstGeom>
          <a:noFill/>
        </p:spPr>
        <p:txBody>
          <a:bodyPr wrap="square" lIns="51316" tIns="25658" rIns="51316" bIns="25658" rtlCol="0">
            <a:spAutoFit/>
          </a:bodyPr>
          <a:lstStyle/>
          <a:p>
            <a:r>
              <a:rPr lang="en-US" sz="1000" b="1">
                <a:latin typeface="GE Inspira Pitch Regular" charset="0"/>
              </a:rPr>
              <a:t>Parameter Diagram </a:t>
            </a:r>
          </a:p>
        </p:txBody>
      </p:sp>
      <p:pic>
        <p:nvPicPr>
          <p:cNvPr id="9" name="Picture 8">
            <a:extLst>
              <a:ext uri="{FF2B5EF4-FFF2-40B4-BE49-F238E27FC236}">
                <a16:creationId xmlns:a16="http://schemas.microsoft.com/office/drawing/2014/main" id="{FCD049E1-BE4E-B24F-BFEA-8F9EC372F5D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668664" y="4791671"/>
            <a:ext cx="1895810" cy="838804"/>
          </a:xfrm>
          <a:prstGeom prst="rect">
            <a:avLst/>
          </a:prstGeom>
        </p:spPr>
      </p:pic>
      <p:sp>
        <p:nvSpPr>
          <p:cNvPr id="10" name="TextBox 9">
            <a:extLst>
              <a:ext uri="{FF2B5EF4-FFF2-40B4-BE49-F238E27FC236}">
                <a16:creationId xmlns:a16="http://schemas.microsoft.com/office/drawing/2014/main" id="{46EF6E0A-9E13-6B49-987B-48D1F072F012}"/>
              </a:ext>
            </a:extLst>
          </p:cNvPr>
          <p:cNvSpPr txBox="1"/>
          <p:nvPr/>
        </p:nvSpPr>
        <p:spPr>
          <a:xfrm>
            <a:off x="1708467" y="5757391"/>
            <a:ext cx="1503892" cy="359594"/>
          </a:xfrm>
          <a:prstGeom prst="rect">
            <a:avLst/>
          </a:prstGeom>
          <a:noFill/>
        </p:spPr>
        <p:txBody>
          <a:bodyPr wrap="square" lIns="51316" tIns="25658" rIns="51316" bIns="25658" rtlCol="0">
            <a:spAutoFit/>
          </a:bodyPr>
          <a:lstStyle/>
          <a:p>
            <a:pPr algn="ctr"/>
            <a:r>
              <a:rPr lang="en-US" sz="1000" b="1">
                <a:latin typeface="GE Inspira Pitch Regular" charset="0"/>
              </a:rPr>
              <a:t>Design Failure Mode and </a:t>
            </a:r>
          </a:p>
          <a:p>
            <a:pPr algn="ctr"/>
            <a:r>
              <a:rPr lang="en-US" sz="1000" b="1">
                <a:latin typeface="GE Inspira Pitch Regular" charset="0"/>
              </a:rPr>
              <a:t>Effects Analysis</a:t>
            </a:r>
          </a:p>
        </p:txBody>
      </p:sp>
      <p:sp>
        <p:nvSpPr>
          <p:cNvPr id="3" name="Up-Down Arrow 2">
            <a:extLst>
              <a:ext uri="{FF2B5EF4-FFF2-40B4-BE49-F238E27FC236}">
                <a16:creationId xmlns:a16="http://schemas.microsoft.com/office/drawing/2014/main" id="{AEAD2C92-236A-2945-B6C2-07799CE7F087}"/>
              </a:ext>
            </a:extLst>
          </p:cNvPr>
          <p:cNvSpPr/>
          <p:nvPr/>
        </p:nvSpPr>
        <p:spPr bwMode="auto">
          <a:xfrm rot="19626657">
            <a:off x="4788834" y="3366382"/>
            <a:ext cx="415417" cy="1323312"/>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Verdana" pitchFamily="34" charset="0"/>
            </a:endParaRPr>
          </a:p>
        </p:txBody>
      </p:sp>
      <p:sp>
        <p:nvSpPr>
          <p:cNvPr id="13" name="Up-Down Arrow 12">
            <a:extLst>
              <a:ext uri="{FF2B5EF4-FFF2-40B4-BE49-F238E27FC236}">
                <a16:creationId xmlns:a16="http://schemas.microsoft.com/office/drawing/2014/main" id="{32682C99-3C63-D64B-8698-43481DB63664}"/>
              </a:ext>
            </a:extLst>
          </p:cNvPr>
          <p:cNvSpPr/>
          <p:nvPr/>
        </p:nvSpPr>
        <p:spPr bwMode="auto">
          <a:xfrm rot="1973343" flipH="1">
            <a:off x="2673107" y="3328690"/>
            <a:ext cx="415417" cy="1323312"/>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Verdana" pitchFamily="34" charset="0"/>
            </a:endParaRPr>
          </a:p>
        </p:txBody>
      </p:sp>
      <p:sp>
        <p:nvSpPr>
          <p:cNvPr id="15" name="Up-Down Arrow 14">
            <a:extLst>
              <a:ext uri="{FF2B5EF4-FFF2-40B4-BE49-F238E27FC236}">
                <a16:creationId xmlns:a16="http://schemas.microsoft.com/office/drawing/2014/main" id="{1D9E0D4A-8AC7-1846-94E0-D5012F6A987A}"/>
              </a:ext>
            </a:extLst>
          </p:cNvPr>
          <p:cNvSpPr/>
          <p:nvPr/>
        </p:nvSpPr>
        <p:spPr bwMode="auto">
          <a:xfrm rot="16200000">
            <a:off x="3811146" y="4835984"/>
            <a:ext cx="415417" cy="750179"/>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Verdana" pitchFamily="34" charset="0"/>
            </a:endParaRPr>
          </a:p>
        </p:txBody>
      </p:sp>
    </p:spTree>
    <p:extLst>
      <p:ext uri="{BB962C8B-B14F-4D97-AF65-F5344CB8AC3E}">
        <p14:creationId xmlns:p14="http://schemas.microsoft.com/office/powerpoint/2010/main" val="4009838391"/>
      </p:ext>
    </p:extLst>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0" y="67089"/>
            <a:ext cx="11010600" cy="664797"/>
          </a:xfrm>
        </p:spPr>
        <p:txBody>
          <a:bodyPr/>
          <a:lstStyle/>
          <a:p>
            <a:r>
              <a:rPr lang="en-GB"/>
              <a:t>The P (Parameter) Diagram</a:t>
            </a:r>
          </a:p>
        </p:txBody>
      </p:sp>
      <p:sp>
        <p:nvSpPr>
          <p:cNvPr id="105475" name="Rectangle 3"/>
          <p:cNvSpPr>
            <a:spLocks noGrp="1" noChangeArrowheads="1"/>
          </p:cNvSpPr>
          <p:nvPr>
            <p:ph type="body" sz="quarter" idx="16"/>
          </p:nvPr>
        </p:nvSpPr>
        <p:spPr>
          <a:xfrm>
            <a:off x="6474819" y="1050692"/>
            <a:ext cx="4127889" cy="5078631"/>
          </a:xfrm>
        </p:spPr>
        <p:txBody>
          <a:bodyPr>
            <a:normAutofit fontScale="92500" lnSpcReduction="10000"/>
          </a:bodyPr>
          <a:lstStyle/>
          <a:p>
            <a:pPr marL="0" indent="0">
              <a:buNone/>
            </a:pPr>
            <a:r>
              <a:rPr lang="en-GB"/>
              <a:t>What is it?</a:t>
            </a:r>
          </a:p>
          <a:p>
            <a:r>
              <a:rPr lang="en-GB" sz="1800"/>
              <a:t>A simple diagrammatic tool that allows a team to identify and capture the  various factors (parameters) that influence the performance of a system output – in particular </a:t>
            </a:r>
            <a:r>
              <a:rPr lang="en-US" sz="1800">
                <a:latin typeface="Arial"/>
                <a:cs typeface="Arial"/>
              </a:rPr>
              <a:t>the factors that influence robustness. </a:t>
            </a:r>
          </a:p>
          <a:p>
            <a:endParaRPr lang="en-GB" sz="1800"/>
          </a:p>
          <a:p>
            <a:pPr marL="0" indent="0">
              <a:buNone/>
            </a:pPr>
            <a:r>
              <a:rPr lang="en-GB"/>
              <a:t>Why do it? </a:t>
            </a:r>
          </a:p>
          <a:p>
            <a:r>
              <a:rPr lang="en-GB" sz="1800"/>
              <a:t>Sensitive “cliff-edge” designs are unacceptable to customers and users</a:t>
            </a:r>
          </a:p>
          <a:p>
            <a:pPr lvl="1"/>
            <a:r>
              <a:rPr lang="en-GB" sz="1700"/>
              <a:t>they are a classic example of one of the three types of undesirable emergent behaviour.</a:t>
            </a:r>
          </a:p>
          <a:p>
            <a:pPr marL="457200" lvl="1" indent="0">
              <a:buNone/>
            </a:pPr>
            <a:endParaRPr lang="en-GB" sz="1700"/>
          </a:p>
          <a:p>
            <a:r>
              <a:rPr lang="en-GB" sz="1800"/>
              <a:t>However, all variation is caused and by consideration of the causes and their contribution can provide information to iterate the design and make it robust against the variation. </a:t>
            </a:r>
          </a:p>
        </p:txBody>
      </p:sp>
      <p:pic>
        <p:nvPicPr>
          <p:cNvPr id="8" name="Picture 7">
            <a:extLst>
              <a:ext uri="{FF2B5EF4-FFF2-40B4-BE49-F238E27FC236}">
                <a16:creationId xmlns:a16="http://schemas.microsoft.com/office/drawing/2014/main" id="{27D07782-F025-D94C-B7D2-D3E2298FECBD}"/>
              </a:ext>
            </a:extLst>
          </p:cNvPr>
          <p:cNvPicPr>
            <a:picLocks noChangeAspect="1"/>
          </p:cNvPicPr>
          <p:nvPr/>
        </p:nvPicPr>
        <p:blipFill>
          <a:blip r:embed="rId2"/>
          <a:stretch>
            <a:fillRect/>
          </a:stretch>
        </p:blipFill>
        <p:spPr>
          <a:xfrm>
            <a:off x="1661570" y="1658255"/>
            <a:ext cx="4498605" cy="3710190"/>
          </a:xfrm>
          <a:prstGeom prst="rect">
            <a:avLst/>
          </a:prstGeom>
        </p:spPr>
      </p:pic>
    </p:spTree>
    <p:extLst>
      <p:ext uri="{BB962C8B-B14F-4D97-AF65-F5344CB8AC3E}">
        <p14:creationId xmlns:p14="http://schemas.microsoft.com/office/powerpoint/2010/main" val="3592736487"/>
      </p:ext>
    </p:extLst>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8" name="Straight Arrow Connector 17"/>
          <p:cNvCxnSpPr/>
          <p:nvPr/>
        </p:nvCxnSpPr>
        <p:spPr>
          <a:xfrm>
            <a:off x="6745593" y="4132770"/>
            <a:ext cx="639067" cy="449599"/>
          </a:xfrm>
          <a:prstGeom prst="straightConnector1">
            <a:avLst/>
          </a:prstGeom>
          <a:ln w="38100">
            <a:solidFill>
              <a:srgbClr val="FC4C02"/>
            </a:solidFill>
            <a:tailEnd type="triangle"/>
          </a:ln>
        </p:spPr>
        <p:style>
          <a:lnRef idx="3">
            <a:schemeClr val="dk1"/>
          </a:lnRef>
          <a:fillRef idx="0">
            <a:schemeClr val="dk1"/>
          </a:fillRef>
          <a:effectRef idx="2">
            <a:schemeClr val="dk1"/>
          </a:effectRef>
          <a:fontRef idx="minor">
            <a:schemeClr val="tx1"/>
          </a:fontRef>
        </p:style>
      </p:cxnSp>
      <p:sp>
        <p:nvSpPr>
          <p:cNvPr id="106498" name="Rectangle 2"/>
          <p:cNvSpPr>
            <a:spLocks noGrp="1" noChangeArrowheads="1"/>
          </p:cNvSpPr>
          <p:nvPr>
            <p:ph type="title"/>
          </p:nvPr>
        </p:nvSpPr>
        <p:spPr>
          <a:xfrm>
            <a:off x="-1" y="104249"/>
            <a:ext cx="8892129" cy="589237"/>
          </a:xfrm>
        </p:spPr>
        <p:txBody>
          <a:bodyPr/>
          <a:lstStyle/>
          <a:p>
            <a:pPr defTabSz="761909" eaLnBrk="1" hangingPunct="1"/>
            <a:r>
              <a:rPr lang="en-GB" sz="3600">
                <a:latin typeface="Arial" charset="0"/>
              </a:rPr>
              <a:t>Parameter Diagram: The Factors</a:t>
            </a:r>
          </a:p>
        </p:txBody>
      </p:sp>
      <p:sp>
        <p:nvSpPr>
          <p:cNvPr id="106499" name="Text Box 5"/>
          <p:cNvSpPr txBox="1">
            <a:spLocks noChangeArrowheads="1"/>
          </p:cNvSpPr>
          <p:nvPr/>
        </p:nvSpPr>
        <p:spPr bwMode="auto">
          <a:xfrm flipH="1">
            <a:off x="7762903" y="3590895"/>
            <a:ext cx="1274708"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a:t>Output Y</a:t>
            </a:r>
          </a:p>
        </p:txBody>
      </p:sp>
      <p:sp>
        <p:nvSpPr>
          <p:cNvPr id="106500" name="Text Box 6"/>
          <p:cNvSpPr txBox="1">
            <a:spLocks noChangeArrowheads="1"/>
          </p:cNvSpPr>
          <p:nvPr/>
        </p:nvSpPr>
        <p:spPr bwMode="auto">
          <a:xfrm flipH="1">
            <a:off x="3078108" y="3151357"/>
            <a:ext cx="968509" cy="10156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a:t>M</a:t>
            </a:r>
          </a:p>
          <a:p>
            <a:pPr algn="ctr"/>
            <a:r>
              <a:rPr lang="en-GB" sz="2000" b="1"/>
              <a:t>Signal</a:t>
            </a:r>
          </a:p>
          <a:p>
            <a:pPr algn="ctr"/>
            <a:r>
              <a:rPr lang="en-GB" sz="2000" b="1"/>
              <a:t>Factor</a:t>
            </a:r>
          </a:p>
        </p:txBody>
      </p:sp>
      <p:sp>
        <p:nvSpPr>
          <p:cNvPr id="106501" name="Text Box 11"/>
          <p:cNvSpPr txBox="1">
            <a:spLocks noChangeArrowheads="1"/>
          </p:cNvSpPr>
          <p:nvPr/>
        </p:nvSpPr>
        <p:spPr bwMode="auto">
          <a:xfrm flipH="1">
            <a:off x="5594295" y="1325734"/>
            <a:ext cx="968509" cy="10156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a:t>N</a:t>
            </a:r>
          </a:p>
          <a:p>
            <a:pPr algn="ctr"/>
            <a:r>
              <a:rPr lang="en-GB" sz="2000" b="1"/>
              <a:t>Noise</a:t>
            </a:r>
          </a:p>
          <a:p>
            <a:pPr algn="ctr"/>
            <a:r>
              <a:rPr lang="en-GB" sz="2000" b="1"/>
              <a:t>Factor</a:t>
            </a:r>
          </a:p>
        </p:txBody>
      </p:sp>
      <p:sp>
        <p:nvSpPr>
          <p:cNvPr id="106502" name="Text Box 12"/>
          <p:cNvSpPr txBox="1">
            <a:spLocks noChangeArrowheads="1"/>
          </p:cNvSpPr>
          <p:nvPr/>
        </p:nvSpPr>
        <p:spPr bwMode="auto">
          <a:xfrm flipH="1">
            <a:off x="5466430" y="5250052"/>
            <a:ext cx="1096374" cy="10156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a:t>Z</a:t>
            </a:r>
          </a:p>
          <a:p>
            <a:pPr algn="ctr"/>
            <a:r>
              <a:rPr lang="en-GB" sz="2000" b="1"/>
              <a:t>Control</a:t>
            </a:r>
          </a:p>
          <a:p>
            <a:pPr algn="ctr"/>
            <a:r>
              <a:rPr lang="en-GB" sz="2000" b="1"/>
              <a:t>Factor</a:t>
            </a:r>
          </a:p>
        </p:txBody>
      </p:sp>
      <p:sp>
        <p:nvSpPr>
          <p:cNvPr id="365585" name="Rectangle 17"/>
          <p:cNvSpPr>
            <a:spLocks noChangeArrowheads="1"/>
          </p:cNvSpPr>
          <p:nvPr/>
        </p:nvSpPr>
        <p:spPr bwMode="auto">
          <a:xfrm>
            <a:off x="6792945" y="809647"/>
            <a:ext cx="3401242" cy="1001813"/>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lIns="90477" tIns="44445" rIns="90477" bIns="44445">
            <a:spAutoFit/>
          </a:bodyPr>
          <a:lstStyle/>
          <a:p>
            <a:pPr marL="471431" indent="-471431" algn="ctr" defTabSz="903179" eaLnBrk="0" hangingPunct="0">
              <a:lnSpc>
                <a:spcPct val="90000"/>
              </a:lnSpc>
              <a:spcBef>
                <a:spcPct val="30000"/>
              </a:spcBef>
              <a:defRPr/>
            </a:pPr>
            <a:r>
              <a:rPr lang="en-GB" sz="2800" b="1">
                <a:solidFill>
                  <a:schemeClr val="bg1"/>
                </a:solidFill>
                <a:latin typeface="+mn-lt"/>
                <a:ea typeface="+mn-ea"/>
              </a:rPr>
              <a:t> </a:t>
            </a:r>
            <a:r>
              <a:rPr lang="en-GB" sz="2800">
                <a:solidFill>
                  <a:schemeClr val="bg1"/>
                </a:solidFill>
                <a:latin typeface="+mn-lt"/>
                <a:ea typeface="+mn-ea"/>
              </a:rPr>
              <a:t>Transfer Function</a:t>
            </a:r>
          </a:p>
          <a:p>
            <a:pPr marL="471431" indent="-471431" algn="ctr" defTabSz="903179" eaLnBrk="0" hangingPunct="0">
              <a:lnSpc>
                <a:spcPct val="90000"/>
              </a:lnSpc>
              <a:spcBef>
                <a:spcPct val="30000"/>
              </a:spcBef>
              <a:defRPr/>
            </a:pPr>
            <a:r>
              <a:rPr lang="en-GB" sz="2800" b="1">
                <a:solidFill>
                  <a:schemeClr val="bg1"/>
                </a:solidFill>
                <a:ea typeface="+mn-ea"/>
              </a:rPr>
              <a:t>Y = f (Ms, Ns, Zs) </a:t>
            </a:r>
            <a:endParaRPr lang="en-GB" sz="2800" b="1">
              <a:solidFill>
                <a:schemeClr val="bg1"/>
              </a:solidFill>
              <a:effectLst>
                <a:outerShdw blurRad="38100" dist="38100" dir="2700000" algn="tl">
                  <a:srgbClr val="C0C0C0"/>
                </a:outerShdw>
              </a:effectLst>
              <a:latin typeface="Helvetica" pitchFamily="34" charset="0"/>
              <a:ea typeface="+mn-ea"/>
            </a:endParaRPr>
          </a:p>
        </p:txBody>
      </p:sp>
      <p:sp>
        <p:nvSpPr>
          <p:cNvPr id="19" name="Rounded Rectangular Callout 18"/>
          <p:cNvSpPr/>
          <p:nvPr/>
        </p:nvSpPr>
        <p:spPr>
          <a:xfrm>
            <a:off x="1854291" y="1006359"/>
            <a:ext cx="2609850" cy="2014537"/>
          </a:xfrm>
          <a:prstGeom prst="wedgeRoundRectCallout">
            <a:avLst>
              <a:gd name="adj1" fmla="val 93318"/>
              <a:gd name="adj2" fmla="val -309"/>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a:defRPr/>
            </a:pPr>
            <a:r>
              <a:rPr lang="en-GB" sz="1600"/>
              <a:t>Parameters that cannot be, or chosen not to be, controlled by the designer. They cause the response Y to deviate from the target specified by the Signal Factor M</a:t>
            </a:r>
            <a:endParaRPr lang="en-US" sz="1600"/>
          </a:p>
        </p:txBody>
      </p:sp>
      <p:sp>
        <p:nvSpPr>
          <p:cNvPr id="20" name="Rounded Rectangular Callout 19"/>
          <p:cNvSpPr/>
          <p:nvPr/>
        </p:nvSpPr>
        <p:spPr>
          <a:xfrm>
            <a:off x="7455162" y="2167498"/>
            <a:ext cx="3216488" cy="871537"/>
          </a:xfrm>
          <a:prstGeom prst="wedgeRoundRectCallout">
            <a:avLst>
              <a:gd name="adj1" fmla="val 1341"/>
              <a:gd name="adj2" fmla="val 107717"/>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a:defRPr/>
            </a:pPr>
            <a:r>
              <a:rPr lang="en-GB" sz="1600"/>
              <a:t>The required performance characteristics of the system?</a:t>
            </a:r>
            <a:endParaRPr lang="en-US" sz="1600"/>
          </a:p>
        </p:txBody>
      </p:sp>
      <p:sp>
        <p:nvSpPr>
          <p:cNvPr id="21" name="Rounded Rectangular Callout 20"/>
          <p:cNvSpPr/>
          <p:nvPr/>
        </p:nvSpPr>
        <p:spPr>
          <a:xfrm>
            <a:off x="7230210" y="5224303"/>
            <a:ext cx="3884952" cy="1015663"/>
          </a:xfrm>
          <a:prstGeom prst="wedgeRoundRectCallout">
            <a:avLst>
              <a:gd name="adj1" fmla="val -67870"/>
              <a:gd name="adj2" fmla="val 9557"/>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600"/>
              <a:t>Parameters that can be freely specified by the designer. </a:t>
            </a:r>
          </a:p>
          <a:p>
            <a:pPr eaLnBrk="1" hangingPunct="1"/>
            <a:r>
              <a:rPr lang="en-GB" sz="1600"/>
              <a:t>In fact it is the designer’s responsibility to determine the best values</a:t>
            </a:r>
            <a:endParaRPr lang="en-US" sz="1600"/>
          </a:p>
        </p:txBody>
      </p:sp>
      <p:sp>
        <p:nvSpPr>
          <p:cNvPr id="22" name="Rounded Rectangular Callout 21"/>
          <p:cNvSpPr/>
          <p:nvPr/>
        </p:nvSpPr>
        <p:spPr>
          <a:xfrm>
            <a:off x="1954736" y="4613308"/>
            <a:ext cx="2852232" cy="1050925"/>
          </a:xfrm>
          <a:prstGeom prst="wedgeRoundRectCallout">
            <a:avLst>
              <a:gd name="adj1" fmla="val -833"/>
              <a:gd name="adj2" fmla="val -88095"/>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eaLnBrk="0" hangingPunct="0">
              <a:lnSpc>
                <a:spcPct val="80000"/>
              </a:lnSpc>
              <a:spcBef>
                <a:spcPct val="75000"/>
              </a:spcBef>
              <a:buClr>
                <a:schemeClr val="tx1"/>
              </a:buClr>
              <a:buFont typeface="Wingdings" pitchFamily="2" charset="2"/>
              <a:buNone/>
              <a:defRPr/>
            </a:pPr>
            <a:r>
              <a:rPr lang="en-GB" sz="1600"/>
              <a:t>Parameters set by the user to set or command the intended value for the output of the system</a:t>
            </a:r>
          </a:p>
        </p:txBody>
      </p:sp>
      <p:sp>
        <p:nvSpPr>
          <p:cNvPr id="23" name="Rectangle 142"/>
          <p:cNvSpPr>
            <a:spLocks noChangeArrowheads="1"/>
          </p:cNvSpPr>
          <p:nvPr/>
        </p:nvSpPr>
        <p:spPr bwMode="auto">
          <a:xfrm>
            <a:off x="5236042" y="3346560"/>
            <a:ext cx="1570379" cy="83343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nchor="ctr"/>
          <a:lstStyle/>
          <a:p>
            <a:pPr algn="ctr">
              <a:defRPr/>
            </a:pPr>
            <a:r>
              <a:rPr lang="en-US" sz="2400" b="1">
                <a:solidFill>
                  <a:schemeClr val="tx1"/>
                </a:solidFill>
                <a:ea typeface="+mn-ea"/>
              </a:rPr>
              <a:t>System</a:t>
            </a:r>
          </a:p>
        </p:txBody>
      </p:sp>
      <p:sp>
        <p:nvSpPr>
          <p:cNvPr id="24" name="Right Arrow 23"/>
          <p:cNvSpPr/>
          <p:nvPr/>
        </p:nvSpPr>
        <p:spPr>
          <a:xfrm>
            <a:off x="4269549" y="3653372"/>
            <a:ext cx="956603" cy="209127"/>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a:p>
        </p:txBody>
      </p:sp>
      <p:sp>
        <p:nvSpPr>
          <p:cNvPr id="25" name="Right Arrow 24"/>
          <p:cNvSpPr/>
          <p:nvPr/>
        </p:nvSpPr>
        <p:spPr>
          <a:xfrm>
            <a:off x="6792945" y="3662897"/>
            <a:ext cx="956603" cy="209127"/>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a:p>
        </p:txBody>
      </p:sp>
      <p:sp>
        <p:nvSpPr>
          <p:cNvPr id="26" name="Right Arrow 25"/>
          <p:cNvSpPr/>
          <p:nvPr/>
        </p:nvSpPr>
        <p:spPr>
          <a:xfrm rot="5400000">
            <a:off x="5513364" y="2708923"/>
            <a:ext cx="1036320" cy="193040"/>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a:p>
        </p:txBody>
      </p:sp>
      <p:sp>
        <p:nvSpPr>
          <p:cNvPr id="27" name="Right Arrow 26"/>
          <p:cNvSpPr/>
          <p:nvPr/>
        </p:nvSpPr>
        <p:spPr>
          <a:xfrm rot="16200000" flipV="1">
            <a:off x="5504571" y="4585349"/>
            <a:ext cx="1036320" cy="193040"/>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a:p>
        </p:txBody>
      </p:sp>
      <p:sp>
        <p:nvSpPr>
          <p:cNvPr id="28" name="Text Box 12"/>
          <p:cNvSpPr txBox="1">
            <a:spLocks noChangeArrowheads="1"/>
          </p:cNvSpPr>
          <p:nvPr/>
        </p:nvSpPr>
        <p:spPr bwMode="auto">
          <a:xfrm flipH="1">
            <a:off x="7455161" y="4465139"/>
            <a:ext cx="1651392" cy="4000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a:t>Side Effects</a:t>
            </a:r>
          </a:p>
        </p:txBody>
      </p:sp>
      <p:sp>
        <p:nvSpPr>
          <p:cNvPr id="29" name="Rounded Rectangular Callout 28"/>
          <p:cNvSpPr/>
          <p:nvPr/>
        </p:nvSpPr>
        <p:spPr>
          <a:xfrm>
            <a:off x="9222417" y="3653372"/>
            <a:ext cx="2111763" cy="581296"/>
          </a:xfrm>
          <a:prstGeom prst="wedgeRoundRectCallout">
            <a:avLst>
              <a:gd name="adj1" fmla="val -57247"/>
              <a:gd name="adj2" fmla="val 114167"/>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a:defRPr/>
            </a:pPr>
            <a:r>
              <a:rPr lang="en-GB" sz="1400">
                <a:solidFill>
                  <a:schemeClr val="tx1"/>
                </a:solidFill>
              </a:rPr>
              <a:t>Any potential unwanted behaviour</a:t>
            </a:r>
            <a:endParaRPr lang="en-US" sz="1400">
              <a:solidFill>
                <a:schemeClr val="tx1"/>
              </a:solidFill>
            </a:endParaRPr>
          </a:p>
        </p:txBody>
      </p:sp>
    </p:spTree>
    <p:extLst>
      <p:ext uri="{BB962C8B-B14F-4D97-AF65-F5344CB8AC3E}">
        <p14:creationId xmlns:p14="http://schemas.microsoft.com/office/powerpoint/2010/main" val="3847635745"/>
      </p:ext>
    </p:extLst>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104059" y="98498"/>
            <a:ext cx="6489700" cy="389815"/>
          </a:xfrm>
        </p:spPr>
        <p:txBody>
          <a:bodyPr>
            <a:normAutofit fontScale="90000"/>
          </a:bodyPr>
          <a:lstStyle/>
          <a:p>
            <a:r>
              <a:rPr lang="en-GB">
                <a:latin typeface="Arial" charset="0"/>
              </a:rPr>
              <a:t>P-Diagram Process</a:t>
            </a:r>
            <a:endParaRPr lang="en-US">
              <a:latin typeface="Arial" charset="0"/>
            </a:endParaRPr>
          </a:p>
        </p:txBody>
      </p:sp>
      <p:sp>
        <p:nvSpPr>
          <p:cNvPr id="262148" name="Rectangle 4"/>
          <p:cNvSpPr>
            <a:spLocks noChangeArrowheads="1"/>
          </p:cNvSpPr>
          <p:nvPr/>
        </p:nvSpPr>
        <p:spPr bwMode="auto">
          <a:xfrm>
            <a:off x="1828801" y="1693826"/>
            <a:ext cx="2854778"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a:solidFill>
                  <a:schemeClr val="tx1"/>
                </a:solidFill>
              </a:rPr>
              <a:t>Step 1: Identify the output (Y) of the system</a:t>
            </a:r>
            <a:endParaRPr lang="en-US" sz="1800">
              <a:solidFill>
                <a:schemeClr val="tx1"/>
              </a:solidFill>
            </a:endParaRPr>
          </a:p>
        </p:txBody>
      </p:sp>
      <p:sp>
        <p:nvSpPr>
          <p:cNvPr id="262149" name="Rectangle 5"/>
          <p:cNvSpPr>
            <a:spLocks noChangeArrowheads="1"/>
          </p:cNvSpPr>
          <p:nvPr/>
        </p:nvSpPr>
        <p:spPr bwMode="auto">
          <a:xfrm>
            <a:off x="3348909" y="2567037"/>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a:solidFill>
                  <a:schemeClr val="tx1"/>
                </a:solidFill>
              </a:rPr>
              <a:t>Step 2: Identify the Signal Factors (M)</a:t>
            </a:r>
            <a:endParaRPr lang="en-US" sz="1800">
              <a:solidFill>
                <a:schemeClr val="tx1"/>
              </a:solidFill>
            </a:endParaRPr>
          </a:p>
        </p:txBody>
      </p:sp>
      <p:sp>
        <p:nvSpPr>
          <p:cNvPr id="262150" name="Rectangle 6"/>
          <p:cNvSpPr>
            <a:spLocks noChangeArrowheads="1"/>
          </p:cNvSpPr>
          <p:nvPr/>
        </p:nvSpPr>
        <p:spPr bwMode="auto">
          <a:xfrm>
            <a:off x="4525330" y="3440248"/>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a:solidFill>
                  <a:schemeClr val="tx1"/>
                </a:solidFill>
              </a:rPr>
              <a:t>Step 3: Identify the Control Factors (Z)</a:t>
            </a:r>
            <a:endParaRPr lang="en-US" sz="1800">
              <a:solidFill>
                <a:schemeClr val="tx1"/>
              </a:solidFill>
            </a:endParaRPr>
          </a:p>
        </p:txBody>
      </p:sp>
      <p:sp>
        <p:nvSpPr>
          <p:cNvPr id="262151" name="Rectangle 7"/>
          <p:cNvSpPr>
            <a:spLocks noChangeArrowheads="1"/>
          </p:cNvSpPr>
          <p:nvPr/>
        </p:nvSpPr>
        <p:spPr bwMode="auto">
          <a:xfrm>
            <a:off x="5785395" y="4313459"/>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a:solidFill>
                  <a:schemeClr val="tx1"/>
                </a:solidFill>
              </a:rPr>
              <a:t>Step 4: Identify the Noise Factors (N)</a:t>
            </a:r>
            <a:endParaRPr lang="en-US" sz="1800">
              <a:solidFill>
                <a:schemeClr val="tx1"/>
              </a:solidFill>
            </a:endParaRPr>
          </a:p>
        </p:txBody>
      </p:sp>
      <p:sp>
        <p:nvSpPr>
          <p:cNvPr id="262152" name="Rectangle 8"/>
          <p:cNvSpPr>
            <a:spLocks noChangeArrowheads="1"/>
          </p:cNvSpPr>
          <p:nvPr/>
        </p:nvSpPr>
        <p:spPr bwMode="auto">
          <a:xfrm>
            <a:off x="7854830" y="5173478"/>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a:solidFill>
                  <a:schemeClr val="tx1"/>
                </a:solidFill>
              </a:rPr>
              <a:t>Step 5: Identify side effects</a:t>
            </a:r>
            <a:endParaRPr lang="en-US" sz="1800">
              <a:solidFill>
                <a:schemeClr val="tx1"/>
              </a:solidFill>
            </a:endParaRPr>
          </a:p>
        </p:txBody>
      </p:sp>
      <p:sp>
        <p:nvSpPr>
          <p:cNvPr id="107542" name="Text Box 16"/>
          <p:cNvSpPr txBox="1">
            <a:spLocks noChangeArrowheads="1"/>
          </p:cNvSpPr>
          <p:nvPr/>
        </p:nvSpPr>
        <p:spPr bwMode="auto">
          <a:xfrm>
            <a:off x="7804629" y="5928515"/>
            <a:ext cx="2605476" cy="364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89989" tIns="43195" rIns="89989" bIns="4319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a:t>Optional but very useful</a:t>
            </a:r>
            <a:endParaRPr lang="en-US" sz="1800"/>
          </a:p>
        </p:txBody>
      </p:sp>
      <p:sp>
        <p:nvSpPr>
          <p:cNvPr id="16" name="AutoShape 9"/>
          <p:cNvSpPr>
            <a:spLocks noChangeArrowheads="1"/>
          </p:cNvSpPr>
          <p:nvPr/>
        </p:nvSpPr>
        <p:spPr bwMode="auto">
          <a:xfrm>
            <a:off x="4577083" y="1917865"/>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a:p>
        </p:txBody>
      </p:sp>
      <p:sp>
        <p:nvSpPr>
          <p:cNvPr id="20" name="AutoShape 9"/>
          <p:cNvSpPr>
            <a:spLocks noChangeArrowheads="1"/>
          </p:cNvSpPr>
          <p:nvPr/>
        </p:nvSpPr>
        <p:spPr bwMode="auto">
          <a:xfrm>
            <a:off x="5777867" y="2799873"/>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a:p>
        </p:txBody>
      </p:sp>
      <p:sp>
        <p:nvSpPr>
          <p:cNvPr id="21" name="AutoShape 9"/>
          <p:cNvSpPr>
            <a:spLocks noChangeArrowheads="1"/>
          </p:cNvSpPr>
          <p:nvPr/>
        </p:nvSpPr>
        <p:spPr bwMode="auto">
          <a:xfrm>
            <a:off x="6976753" y="3674392"/>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a:p>
        </p:txBody>
      </p:sp>
      <p:sp>
        <p:nvSpPr>
          <p:cNvPr id="22" name="AutoShape 9"/>
          <p:cNvSpPr>
            <a:spLocks noChangeArrowheads="1"/>
          </p:cNvSpPr>
          <p:nvPr/>
        </p:nvSpPr>
        <p:spPr bwMode="auto">
          <a:xfrm>
            <a:off x="8179881" y="4546295"/>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a:p>
        </p:txBody>
      </p:sp>
    </p:spTree>
    <p:extLst>
      <p:ext uri="{BB962C8B-B14F-4D97-AF65-F5344CB8AC3E}">
        <p14:creationId xmlns:p14="http://schemas.microsoft.com/office/powerpoint/2010/main" val="276618585"/>
      </p:ext>
    </p:extLst>
  </p:cSld>
  <p:clrMapOvr>
    <a:masterClrMapping/>
  </p:clrMapOvr>
  <p:transition>
    <p:wipe dir="r"/>
  </p:transition>
</p:sld>
</file>

<file path=ppt/slides/slide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344962" y="140131"/>
            <a:ext cx="9404723" cy="1400530"/>
          </a:xfrm>
        </p:spPr>
        <p:txBody>
          <a:bodyPr/>
          <a:lstStyle/>
          <a:p>
            <a:r>
              <a:rPr lang="en-GB" sz="3200"/>
              <a:t>P-Diagram – Example for Vehicle Braking</a:t>
            </a:r>
          </a:p>
        </p:txBody>
      </p:sp>
      <p:sp>
        <p:nvSpPr>
          <p:cNvPr id="33793" name="Rectangle 3"/>
          <p:cNvSpPr>
            <a:spLocks noGrp="1" noChangeArrowheads="1"/>
          </p:cNvSpPr>
          <p:nvPr>
            <p:ph idx="1"/>
          </p:nvPr>
        </p:nvSpPr>
        <p:spPr>
          <a:xfrm>
            <a:off x="1172424" y="1523395"/>
            <a:ext cx="8281108" cy="1461939"/>
          </a:xfrm>
        </p:spPr>
        <p:txBody>
          <a:bodyPr>
            <a:normAutofit lnSpcReduction="10000"/>
          </a:bodyPr>
          <a:lstStyle/>
          <a:p>
            <a:r>
              <a:rPr lang="en-GB" sz="2000"/>
              <a:t>Step 1: Identify the output (Y) of the system</a:t>
            </a:r>
          </a:p>
          <a:p>
            <a:pPr lvl="1"/>
            <a:r>
              <a:rPr lang="en-GB" sz="2000"/>
              <a:t>The output is defined in terms of the ideal function of the system, subsystem, component or feature. It is a measurable characteristic of the function – that often relates to what the user requires and may be expressed in those terms.</a:t>
            </a:r>
          </a:p>
        </p:txBody>
      </p:sp>
      <p:sp>
        <p:nvSpPr>
          <p:cNvPr id="15369" name="Rectangle 142"/>
          <p:cNvSpPr>
            <a:spLocks noChangeArrowheads="1"/>
          </p:cNvSpPr>
          <p:nvPr/>
        </p:nvSpPr>
        <p:spPr bwMode="auto">
          <a:xfrm>
            <a:off x="5322108" y="4191000"/>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a:solidFill>
                  <a:schemeClr val="tx1"/>
                </a:solidFill>
                <a:ea typeface="+mn-ea"/>
              </a:rPr>
              <a:t>Braking System</a:t>
            </a:r>
          </a:p>
        </p:txBody>
      </p:sp>
      <p:sp>
        <p:nvSpPr>
          <p:cNvPr id="15382" name="Text Box 155"/>
          <p:cNvSpPr txBox="1">
            <a:spLocks noChangeArrowheads="1"/>
          </p:cNvSpPr>
          <p:nvPr/>
        </p:nvSpPr>
        <p:spPr bwMode="auto">
          <a:xfrm>
            <a:off x="1697039" y="5157503"/>
            <a:ext cx="3735647" cy="1157741"/>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square" lIns="83067" tIns="39872" rIns="83067" bIns="39872">
            <a:spAutoFit/>
          </a:bodyPr>
          <a:lstStyle/>
          <a:p>
            <a:pPr>
              <a:defRPr/>
            </a:pPr>
            <a:r>
              <a:rPr lang="en-GB" sz="1400">
                <a:solidFill>
                  <a:schemeClr val="dk1"/>
                </a:solidFill>
                <a:latin typeface="+mn-lt"/>
                <a:ea typeface="+mn-ea"/>
              </a:rPr>
              <a:t>Note: If we have several outputs for a system we should consider constructing a P-Diagram for each output. These should be compared to identify whether they can be combined.</a:t>
            </a:r>
            <a:endParaRPr lang="en-US" sz="1400">
              <a:solidFill>
                <a:schemeClr val="dk1"/>
              </a:solidFill>
              <a:latin typeface="+mn-lt"/>
              <a:ea typeface="+mn-ea"/>
            </a:endParaRPr>
          </a:p>
        </p:txBody>
      </p:sp>
      <p:sp>
        <p:nvSpPr>
          <p:cNvPr id="160" name="Right Arrow 159"/>
          <p:cNvSpPr/>
          <p:nvPr/>
        </p:nvSpPr>
        <p:spPr>
          <a:xfrm>
            <a:off x="4429960" y="4482023"/>
            <a:ext cx="883018" cy="193040"/>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161" name="Right Arrow 160"/>
          <p:cNvSpPr/>
          <p:nvPr/>
        </p:nvSpPr>
        <p:spPr>
          <a:xfrm>
            <a:off x="6759246" y="4490819"/>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162" name="Right Arrow 161"/>
          <p:cNvSpPr/>
          <p:nvPr/>
        </p:nvSpPr>
        <p:spPr>
          <a:xfrm rot="5400000">
            <a:off x="5578098" y="3610218"/>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163" name="Right Arrow 162"/>
          <p:cNvSpPr/>
          <p:nvPr/>
        </p:nvSpPr>
        <p:spPr>
          <a:xfrm rot="16200000" flipV="1">
            <a:off x="5569982" y="5342304"/>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33811" name="TextBox 163"/>
          <p:cNvSpPr txBox="1">
            <a:spLocks noChangeArrowheads="1"/>
          </p:cNvSpPr>
          <p:nvPr/>
        </p:nvSpPr>
        <p:spPr bwMode="auto">
          <a:xfrm>
            <a:off x="6794374" y="3907591"/>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a:t>Output Y</a:t>
            </a:r>
          </a:p>
          <a:p>
            <a:pPr algn="ctr" eaLnBrk="1" hangingPunct="1"/>
            <a:r>
              <a:rPr lang="en-GB" sz="1477"/>
              <a:t>Stopping Distance</a:t>
            </a:r>
          </a:p>
        </p:txBody>
      </p:sp>
      <p:sp>
        <p:nvSpPr>
          <p:cNvPr id="3" name="Rounded Rectangular Callout 2">
            <a:extLst>
              <a:ext uri="{FF2B5EF4-FFF2-40B4-BE49-F238E27FC236}">
                <a16:creationId xmlns:a16="http://schemas.microsoft.com/office/drawing/2014/main" id="{E06AD8F7-D30F-E641-AA01-7D60C3C173D2}"/>
              </a:ext>
            </a:extLst>
          </p:cNvPr>
          <p:cNvSpPr/>
          <p:nvPr/>
        </p:nvSpPr>
        <p:spPr>
          <a:xfrm>
            <a:off x="6994554" y="5107992"/>
            <a:ext cx="4301297" cy="959430"/>
          </a:xfrm>
          <a:prstGeom prst="wedgeRoundRectCallout">
            <a:avLst>
              <a:gd name="adj1" fmla="val -26966"/>
              <a:gd name="adj2" fmla="val -125791"/>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800"/>
              <a:t>Notice the output here relates to the whole system (the car) and what’s important to the user </a:t>
            </a:r>
          </a:p>
        </p:txBody>
      </p:sp>
    </p:spTree>
    <p:extLst>
      <p:ext uri="{BB962C8B-B14F-4D97-AF65-F5344CB8AC3E}">
        <p14:creationId xmlns:p14="http://schemas.microsoft.com/office/powerpoint/2010/main" val="1240657200"/>
      </p:ext>
    </p:extLst>
  </p:cSld>
  <p:clrMapOvr>
    <a:masterClrMapping/>
  </p:clrMapOvr>
  <p:transition/>
</p:sld>
</file>

<file path=ppt/slides/slide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3"/>
          <p:cNvSpPr>
            <a:spLocks noGrp="1" noChangeArrowheads="1"/>
          </p:cNvSpPr>
          <p:nvPr>
            <p:ph type="title"/>
          </p:nvPr>
        </p:nvSpPr>
        <p:spPr>
          <a:xfrm>
            <a:off x="43811" y="59898"/>
            <a:ext cx="9404723" cy="1400530"/>
          </a:xfrm>
        </p:spPr>
        <p:txBody>
          <a:bodyPr/>
          <a:lstStyle/>
          <a:p>
            <a:r>
              <a:rPr lang="en-GB" sz="3600"/>
              <a:t>Example for Vehicle Braking</a:t>
            </a:r>
          </a:p>
        </p:txBody>
      </p:sp>
      <p:sp>
        <p:nvSpPr>
          <p:cNvPr id="35841" name="Rectangle 4"/>
          <p:cNvSpPr>
            <a:spLocks noGrp="1" noChangeArrowheads="1"/>
          </p:cNvSpPr>
          <p:nvPr>
            <p:ph idx="1"/>
          </p:nvPr>
        </p:nvSpPr>
        <p:spPr>
          <a:xfrm>
            <a:off x="1915842" y="1475271"/>
            <a:ext cx="8281108" cy="1538883"/>
          </a:xfrm>
        </p:spPr>
        <p:txBody>
          <a:bodyPr>
            <a:normAutofit/>
          </a:bodyPr>
          <a:lstStyle/>
          <a:p>
            <a:r>
              <a:rPr lang="en-GB" sz="2000"/>
              <a:t>Step 2: Identify signal factors (M)</a:t>
            </a:r>
          </a:p>
          <a:p>
            <a:pPr lvl="1"/>
            <a:r>
              <a:rPr lang="en-GB" sz="2000"/>
              <a:t>How does the user instruct the system to command the intended value for the output of the system. They are susceptible to the effects of one or more of the noise factors.</a:t>
            </a:r>
          </a:p>
          <a:p>
            <a:pPr lvl="1"/>
            <a:endParaRPr lang="en-GB" sz="2000"/>
          </a:p>
        </p:txBody>
      </p:sp>
      <p:grpSp>
        <p:nvGrpSpPr>
          <p:cNvPr id="35843" name="Group 9"/>
          <p:cNvGrpSpPr>
            <a:grpSpLocks/>
          </p:cNvGrpSpPr>
          <p:nvPr/>
        </p:nvGrpSpPr>
        <p:grpSpPr bwMode="auto">
          <a:xfrm>
            <a:off x="2509716" y="4023356"/>
            <a:ext cx="1191696" cy="1821473"/>
            <a:chOff x="436" y="2281"/>
            <a:chExt cx="881" cy="1243"/>
          </a:xfrm>
        </p:grpSpPr>
        <p:sp>
          <p:nvSpPr>
            <p:cNvPr id="35861"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5862"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5863"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5864"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5865"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5866"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5867"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5868"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5869"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a:p>
          </p:txBody>
        </p:sp>
        <p:sp>
          <p:nvSpPr>
            <p:cNvPr id="35870"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871"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a:p>
          </p:txBody>
        </p:sp>
        <p:sp>
          <p:nvSpPr>
            <p:cNvPr id="35872"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873"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5874"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5875"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876"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5877"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5878"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879"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5880"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5881"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882"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5883"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5884"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885"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5886"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5887"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888"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889"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890"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891"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892"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893"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894"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895"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896"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897"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898"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899"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00"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01"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02"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03"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04"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05"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06"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07"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08"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09"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10"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11"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12"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13"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14"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15"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16"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17"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18"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19"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20"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21"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22"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23"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24"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25"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26"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27"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28"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29"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a:p>
          </p:txBody>
        </p:sp>
        <p:sp>
          <p:nvSpPr>
            <p:cNvPr id="35930"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31" name="Freeform 80"/>
            <p:cNvSpPr>
              <a:spLocks/>
            </p:cNvSpPr>
            <p:nvPr/>
          </p:nvSpPr>
          <p:spPr bwMode="auto">
            <a:xfrm>
              <a:off x="880" y="2320"/>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32"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a:p>
          </p:txBody>
        </p:sp>
        <p:sp>
          <p:nvSpPr>
            <p:cNvPr id="35933"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a:p>
          </p:txBody>
        </p:sp>
        <p:sp>
          <p:nvSpPr>
            <p:cNvPr id="35934"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a:p>
          </p:txBody>
        </p:sp>
        <p:sp>
          <p:nvSpPr>
            <p:cNvPr id="35935"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36"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a:p>
          </p:txBody>
        </p:sp>
        <p:sp>
          <p:nvSpPr>
            <p:cNvPr id="35937"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38"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39"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5940"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41"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42"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43"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5944"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45"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46"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47"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48"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49"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50"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51"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52"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53"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54"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55"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56"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57"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58"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59"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60"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61"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62"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63"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64"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65"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66"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67"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68"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69"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70"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71"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72"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73"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74"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75"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76"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77"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78"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79"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80"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81"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82"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83"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84"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5985"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86"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5987"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a:p>
          </p:txBody>
        </p:sp>
        <p:sp>
          <p:nvSpPr>
            <p:cNvPr id="35988"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a:p>
          </p:txBody>
        </p:sp>
        <p:sp>
          <p:nvSpPr>
            <p:cNvPr id="35989"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a:p>
          </p:txBody>
        </p:sp>
        <p:sp>
          <p:nvSpPr>
            <p:cNvPr id="35990"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grpSp>
      <p:sp>
        <p:nvSpPr>
          <p:cNvPr id="164" name="Rectangle 142"/>
          <p:cNvSpPr>
            <a:spLocks noChangeArrowheads="1"/>
          </p:cNvSpPr>
          <p:nvPr/>
        </p:nvSpPr>
        <p:spPr bwMode="auto">
          <a:xfrm>
            <a:off x="5322108" y="4191000"/>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a:solidFill>
                  <a:schemeClr val="tx1"/>
                </a:solidFill>
                <a:ea typeface="+mn-ea"/>
              </a:rPr>
              <a:t>Braking System</a:t>
            </a:r>
          </a:p>
        </p:txBody>
      </p:sp>
      <p:sp>
        <p:nvSpPr>
          <p:cNvPr id="165" name="Right Arrow 164"/>
          <p:cNvSpPr/>
          <p:nvPr/>
        </p:nvSpPr>
        <p:spPr>
          <a:xfrm>
            <a:off x="4429960" y="4482025"/>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166" name="Right Arrow 165"/>
          <p:cNvSpPr/>
          <p:nvPr/>
        </p:nvSpPr>
        <p:spPr>
          <a:xfrm>
            <a:off x="6794372" y="4479143"/>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167" name="Right Arrow 166"/>
          <p:cNvSpPr/>
          <p:nvPr/>
        </p:nvSpPr>
        <p:spPr>
          <a:xfrm rot="5400000">
            <a:off x="5578096" y="3610217"/>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168" name="Right Arrow 167"/>
          <p:cNvSpPr/>
          <p:nvPr/>
        </p:nvSpPr>
        <p:spPr>
          <a:xfrm rot="16200000" flipV="1">
            <a:off x="5569981" y="5342303"/>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35859" name="TextBox 168"/>
          <p:cNvSpPr txBox="1">
            <a:spLocks noChangeArrowheads="1"/>
          </p:cNvSpPr>
          <p:nvPr/>
        </p:nvSpPr>
        <p:spPr bwMode="auto">
          <a:xfrm>
            <a:off x="6794372" y="3907590"/>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a:t>Output Y</a:t>
            </a:r>
          </a:p>
          <a:p>
            <a:pPr algn="ctr" eaLnBrk="1" hangingPunct="1"/>
            <a:r>
              <a:rPr lang="en-GB" sz="1477"/>
              <a:t>Stopping Distance</a:t>
            </a:r>
          </a:p>
        </p:txBody>
      </p:sp>
      <p:sp>
        <p:nvSpPr>
          <p:cNvPr id="35860" name="TextBox 169"/>
          <p:cNvSpPr txBox="1">
            <a:spLocks noChangeArrowheads="1"/>
          </p:cNvSpPr>
          <p:nvPr/>
        </p:nvSpPr>
        <p:spPr bwMode="auto">
          <a:xfrm>
            <a:off x="3775222" y="3678992"/>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a:t>Signal Factor M</a:t>
            </a:r>
          </a:p>
          <a:p>
            <a:pPr algn="ctr" eaLnBrk="1" hangingPunct="1"/>
            <a:r>
              <a:rPr lang="en-GB" sz="1477"/>
              <a:t>Force on the</a:t>
            </a:r>
          </a:p>
          <a:p>
            <a:pPr algn="ctr" eaLnBrk="1" hangingPunct="1"/>
            <a:r>
              <a:rPr lang="en-GB" sz="1477"/>
              <a:t> brake pedal</a:t>
            </a:r>
          </a:p>
        </p:txBody>
      </p:sp>
    </p:spTree>
    <p:extLst>
      <p:ext uri="{BB962C8B-B14F-4D97-AF65-F5344CB8AC3E}">
        <p14:creationId xmlns:p14="http://schemas.microsoft.com/office/powerpoint/2010/main" val="3758005364"/>
      </p:ext>
    </p:extLst>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89" name="Rectangle 3"/>
          <p:cNvSpPr>
            <a:spLocks noGrp="1" noChangeArrowheads="1"/>
          </p:cNvSpPr>
          <p:nvPr>
            <p:ph type="title"/>
          </p:nvPr>
        </p:nvSpPr>
        <p:spPr>
          <a:xfrm>
            <a:off x="0" y="36672"/>
            <a:ext cx="9404723" cy="1400530"/>
          </a:xfrm>
        </p:spPr>
        <p:txBody>
          <a:bodyPr/>
          <a:lstStyle/>
          <a:p>
            <a:r>
              <a:rPr lang="en-GB" sz="3200"/>
              <a:t>Example for Vehicle Braking</a:t>
            </a:r>
          </a:p>
        </p:txBody>
      </p:sp>
      <p:sp>
        <p:nvSpPr>
          <p:cNvPr id="37890" name="Rectangle 4"/>
          <p:cNvSpPr>
            <a:spLocks noGrp="1" noChangeArrowheads="1"/>
          </p:cNvSpPr>
          <p:nvPr>
            <p:ph idx="1"/>
          </p:nvPr>
        </p:nvSpPr>
        <p:spPr>
          <a:xfrm>
            <a:off x="1429731" y="1196882"/>
            <a:ext cx="8281108" cy="1338828"/>
          </a:xfrm>
        </p:spPr>
        <p:txBody>
          <a:bodyPr/>
          <a:lstStyle/>
          <a:p>
            <a:r>
              <a:rPr lang="en-GB" sz="2000"/>
              <a:t>Step 3: Identify the control factors (Z)</a:t>
            </a:r>
          </a:p>
          <a:p>
            <a:pPr lvl="1"/>
            <a:r>
              <a:rPr lang="en-GB" sz="2000"/>
              <a:t>What are the parameters that the designer has CONTROL over that will cause the output (Y) to vary?</a:t>
            </a:r>
          </a:p>
          <a:p>
            <a:endParaRPr lang="en-GB" sz="2000"/>
          </a:p>
        </p:txBody>
      </p:sp>
      <p:grpSp>
        <p:nvGrpSpPr>
          <p:cNvPr id="37891" name="Group 9"/>
          <p:cNvGrpSpPr>
            <a:grpSpLocks/>
          </p:cNvGrpSpPr>
          <p:nvPr/>
        </p:nvGrpSpPr>
        <p:grpSpPr bwMode="auto">
          <a:xfrm>
            <a:off x="2554729" y="3219451"/>
            <a:ext cx="1191696" cy="1821473"/>
            <a:chOff x="436" y="2281"/>
            <a:chExt cx="881" cy="1243"/>
          </a:xfrm>
        </p:grpSpPr>
        <p:sp>
          <p:nvSpPr>
            <p:cNvPr id="37912"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7913"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7914"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7915"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7916"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7917"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7918"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7919"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7920"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a:p>
          </p:txBody>
        </p:sp>
        <p:sp>
          <p:nvSpPr>
            <p:cNvPr id="37921"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22"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a:p>
          </p:txBody>
        </p:sp>
        <p:sp>
          <p:nvSpPr>
            <p:cNvPr id="37923"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24"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7925"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7926"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27"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7928"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7929"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30"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7931"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7932"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33"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7934"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7935"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36"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7937"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7938"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39"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40"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41"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42"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43"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44"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45"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46"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47"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48"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49"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50"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51"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52"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53"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54"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55"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56"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57"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58"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59"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60"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61"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62"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63"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64"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65"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66"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67"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68"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69"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70"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71"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72"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73"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74"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75"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76"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77"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78"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79"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80"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a:p>
          </p:txBody>
        </p:sp>
        <p:sp>
          <p:nvSpPr>
            <p:cNvPr id="37981"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82" name="Freeform 80"/>
            <p:cNvSpPr>
              <a:spLocks/>
            </p:cNvSpPr>
            <p:nvPr/>
          </p:nvSpPr>
          <p:spPr bwMode="auto">
            <a:xfrm>
              <a:off x="880" y="2320"/>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83"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a:p>
          </p:txBody>
        </p:sp>
        <p:sp>
          <p:nvSpPr>
            <p:cNvPr id="37984"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a:p>
          </p:txBody>
        </p:sp>
        <p:sp>
          <p:nvSpPr>
            <p:cNvPr id="37985"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a:p>
          </p:txBody>
        </p:sp>
        <p:sp>
          <p:nvSpPr>
            <p:cNvPr id="37986"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87"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a:p>
          </p:txBody>
        </p:sp>
        <p:sp>
          <p:nvSpPr>
            <p:cNvPr id="37988"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89"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90"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7991"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92"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93"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94"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7995"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96"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97"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7998"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7999"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8000"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8001"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8002"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8003"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8004"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8005"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8006"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8007"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8008"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8009"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8010"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8011"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8012"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8013"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8014"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8015"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8016"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8017"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8018"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8019"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8020"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8021"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8022"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8023"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8024"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8025"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8026"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8027"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8028"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8029"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8030"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8031"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8032"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8033"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8034"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8035"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8036"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8037"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8038"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a:p>
          </p:txBody>
        </p:sp>
        <p:sp>
          <p:nvSpPr>
            <p:cNvPr id="38039"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a:p>
          </p:txBody>
        </p:sp>
        <p:sp>
          <p:nvSpPr>
            <p:cNvPr id="38040"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a:p>
          </p:txBody>
        </p:sp>
        <p:sp>
          <p:nvSpPr>
            <p:cNvPr id="38041"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grpSp>
      <p:sp>
        <p:nvSpPr>
          <p:cNvPr id="304" name="Rectangle 142"/>
          <p:cNvSpPr>
            <a:spLocks noChangeArrowheads="1"/>
          </p:cNvSpPr>
          <p:nvPr/>
        </p:nvSpPr>
        <p:spPr bwMode="auto">
          <a:xfrm>
            <a:off x="5367123" y="3387096"/>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a:solidFill>
                  <a:schemeClr val="tx1"/>
                </a:solidFill>
                <a:ea typeface="+mn-ea"/>
              </a:rPr>
              <a:t>Braking System</a:t>
            </a:r>
          </a:p>
        </p:txBody>
      </p:sp>
      <p:sp>
        <p:nvSpPr>
          <p:cNvPr id="305" name="Right Arrow 304"/>
          <p:cNvSpPr/>
          <p:nvPr/>
        </p:nvSpPr>
        <p:spPr>
          <a:xfrm>
            <a:off x="4474971" y="3678121"/>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306" name="Right Arrow 305"/>
          <p:cNvSpPr/>
          <p:nvPr/>
        </p:nvSpPr>
        <p:spPr>
          <a:xfrm>
            <a:off x="6839386" y="3675239"/>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307" name="Right Arrow 306"/>
          <p:cNvSpPr/>
          <p:nvPr/>
        </p:nvSpPr>
        <p:spPr>
          <a:xfrm rot="5400000">
            <a:off x="5623111" y="2806313"/>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308" name="Right Arrow 307"/>
          <p:cNvSpPr/>
          <p:nvPr/>
        </p:nvSpPr>
        <p:spPr>
          <a:xfrm rot="16200000" flipV="1">
            <a:off x="5614994" y="4538398"/>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37907" name="TextBox 308"/>
          <p:cNvSpPr txBox="1">
            <a:spLocks noChangeArrowheads="1"/>
          </p:cNvSpPr>
          <p:nvPr/>
        </p:nvSpPr>
        <p:spPr bwMode="auto">
          <a:xfrm>
            <a:off x="6839386" y="3103685"/>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a:t>Output Y</a:t>
            </a:r>
          </a:p>
          <a:p>
            <a:pPr algn="ctr" eaLnBrk="1" hangingPunct="1"/>
            <a:r>
              <a:rPr lang="en-GB" sz="1477"/>
              <a:t>Stopping Distance</a:t>
            </a:r>
          </a:p>
        </p:txBody>
      </p:sp>
      <p:sp>
        <p:nvSpPr>
          <p:cNvPr id="37908" name="TextBox 309"/>
          <p:cNvSpPr txBox="1">
            <a:spLocks noChangeArrowheads="1"/>
          </p:cNvSpPr>
          <p:nvPr/>
        </p:nvSpPr>
        <p:spPr bwMode="auto">
          <a:xfrm>
            <a:off x="3820236" y="2875090"/>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a:t>Signal Factor M</a:t>
            </a:r>
          </a:p>
          <a:p>
            <a:pPr algn="ctr" eaLnBrk="1" hangingPunct="1"/>
            <a:r>
              <a:rPr lang="en-GB" sz="1477"/>
              <a:t>Force on the</a:t>
            </a:r>
          </a:p>
          <a:p>
            <a:pPr algn="ctr" eaLnBrk="1" hangingPunct="1"/>
            <a:r>
              <a:rPr lang="en-GB" sz="1477"/>
              <a:t> brake pedal</a:t>
            </a:r>
          </a:p>
        </p:txBody>
      </p:sp>
      <p:sp>
        <p:nvSpPr>
          <p:cNvPr id="37909" name="TextBox 310"/>
          <p:cNvSpPr txBox="1">
            <a:spLocks noChangeArrowheads="1"/>
          </p:cNvSpPr>
          <p:nvPr/>
        </p:nvSpPr>
        <p:spPr bwMode="auto">
          <a:xfrm>
            <a:off x="6228488" y="4290651"/>
            <a:ext cx="1747796" cy="1903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a:t>Control Factors Z</a:t>
            </a:r>
          </a:p>
          <a:p>
            <a:pPr algn="ctr" eaLnBrk="1" hangingPunct="1"/>
            <a:r>
              <a:rPr lang="en-GB" sz="1292"/>
              <a:t>Pad material</a:t>
            </a:r>
          </a:p>
          <a:p>
            <a:pPr algn="ctr" eaLnBrk="1" hangingPunct="1"/>
            <a:r>
              <a:rPr lang="en-GB" sz="1292"/>
              <a:t>Pad area</a:t>
            </a:r>
          </a:p>
          <a:p>
            <a:pPr algn="ctr" eaLnBrk="1" hangingPunct="1"/>
            <a:r>
              <a:rPr lang="en-GB" sz="1292"/>
              <a:t>Applied pad force</a:t>
            </a:r>
          </a:p>
          <a:p>
            <a:pPr algn="ctr" eaLnBrk="1" hangingPunct="1"/>
            <a:r>
              <a:rPr lang="en-GB" sz="1292"/>
              <a:t>Calliper type</a:t>
            </a:r>
          </a:p>
          <a:p>
            <a:pPr algn="ctr" eaLnBrk="1" hangingPunct="1"/>
            <a:r>
              <a:rPr lang="en-GB" sz="1292"/>
              <a:t>Disk thickness </a:t>
            </a:r>
          </a:p>
          <a:p>
            <a:pPr algn="ctr" eaLnBrk="1" hangingPunct="1"/>
            <a:r>
              <a:rPr lang="en-GB" sz="1292"/>
              <a:t>Disk material</a:t>
            </a:r>
          </a:p>
          <a:p>
            <a:pPr algn="ctr" eaLnBrk="1" hangingPunct="1"/>
            <a:r>
              <a:rPr lang="en-GB" sz="1292"/>
              <a:t>Disk surface finish</a:t>
            </a:r>
          </a:p>
          <a:p>
            <a:pPr algn="ctr" eaLnBrk="1" hangingPunct="1"/>
            <a:r>
              <a:rPr lang="en-GB" sz="1292"/>
              <a:t>etc</a:t>
            </a:r>
            <a:endParaRPr lang="en-GB" sz="1477"/>
          </a:p>
        </p:txBody>
      </p:sp>
      <p:sp>
        <p:nvSpPr>
          <p:cNvPr id="312" name="Rounded Rectangular Callout 311"/>
          <p:cNvSpPr>
            <a:spLocks noChangeArrowheads="1"/>
          </p:cNvSpPr>
          <p:nvPr/>
        </p:nvSpPr>
        <p:spPr bwMode="auto">
          <a:xfrm>
            <a:off x="2223032" y="5367130"/>
            <a:ext cx="3347253" cy="1337640"/>
          </a:xfrm>
          <a:prstGeom prst="wedgeRoundRectCallout">
            <a:avLst>
              <a:gd name="adj1" fmla="val 62308"/>
              <a:gd name="adj2" fmla="val -74216"/>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lIns="84396" tIns="42198" rIns="84396" bIns="42198" anchor="ctr"/>
          <a:lstStyle/>
          <a:p>
            <a:pPr algn="ctr">
              <a:defRPr/>
            </a:pPr>
            <a:r>
              <a:rPr lang="en-GB" sz="1100">
                <a:solidFill>
                  <a:srgbClr val="000000"/>
                </a:solidFill>
              </a:rPr>
              <a:t>It is important to understand the scope of the system of interest to determine which design parameters are to included as Control Factors and which are not since this influences the classification of parameters as design parameters or noise parameters, and indeed which type of noise</a:t>
            </a:r>
          </a:p>
        </p:txBody>
      </p:sp>
      <p:sp>
        <p:nvSpPr>
          <p:cNvPr id="314" name="Rounded Rectangular Callout 313"/>
          <p:cNvSpPr>
            <a:spLocks noChangeArrowheads="1"/>
          </p:cNvSpPr>
          <p:nvPr/>
        </p:nvSpPr>
        <p:spPr bwMode="auto">
          <a:xfrm>
            <a:off x="8431953" y="4469424"/>
            <a:ext cx="3459494" cy="1591404"/>
          </a:xfrm>
          <a:prstGeom prst="wedgeRoundRectCallout">
            <a:avLst>
              <a:gd name="adj1" fmla="val -68009"/>
              <a:gd name="adj2" fmla="val 9491"/>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4396" tIns="42198" rIns="84396" bIns="42198" anchor="ctr"/>
          <a:lstStyle/>
          <a:p>
            <a:pPr algn="ctr">
              <a:defRPr/>
            </a:pPr>
            <a:r>
              <a:rPr lang="en-GB" sz="1100">
                <a:solidFill>
                  <a:srgbClr val="000000"/>
                </a:solidFill>
              </a:rPr>
              <a:t>Design Parameters that could be Control Factors but are chosen by the designer not to be become Noise Factors. That is, you may not be able, or wish, to change the nominal value of a design parameter, but you may nevertheless wish to include VARIATION in the parameter in a robustness assessment.</a:t>
            </a:r>
          </a:p>
        </p:txBody>
      </p:sp>
    </p:spTree>
    <p:extLst>
      <p:ext uri="{BB962C8B-B14F-4D97-AF65-F5344CB8AC3E}">
        <p14:creationId xmlns:p14="http://schemas.microsoft.com/office/powerpoint/2010/main" val="3831481554"/>
      </p:ext>
    </p:extLst>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7" name="Rectangle 179"/>
          <p:cNvSpPr>
            <a:spLocks noGrp="1" noChangeArrowheads="1"/>
          </p:cNvSpPr>
          <p:nvPr>
            <p:ph type="title"/>
          </p:nvPr>
        </p:nvSpPr>
        <p:spPr>
          <a:xfrm>
            <a:off x="0" y="17554"/>
            <a:ext cx="9404723" cy="1400530"/>
          </a:xfrm>
        </p:spPr>
        <p:txBody>
          <a:bodyPr/>
          <a:lstStyle/>
          <a:p>
            <a:r>
              <a:rPr lang="en-GB" sz="3600"/>
              <a:t>Example for Vehicle Braking</a:t>
            </a:r>
            <a:endParaRPr lang="en-US" sz="3600"/>
          </a:p>
        </p:txBody>
      </p:sp>
      <p:sp>
        <p:nvSpPr>
          <p:cNvPr id="3" name="Content Placeholder 2"/>
          <p:cNvSpPr>
            <a:spLocks noGrp="1"/>
          </p:cNvSpPr>
          <p:nvPr>
            <p:ph idx="1"/>
          </p:nvPr>
        </p:nvSpPr>
        <p:spPr>
          <a:xfrm>
            <a:off x="1386176" y="1154711"/>
            <a:ext cx="8281108" cy="1074140"/>
          </a:xfrm>
        </p:spPr>
        <p:txBody>
          <a:bodyPr>
            <a:normAutofit fontScale="92500" lnSpcReduction="10000"/>
          </a:bodyPr>
          <a:lstStyle/>
          <a:p>
            <a:r>
              <a:rPr lang="en-GB" sz="1800"/>
              <a:t>Step 4: Identify the Noise Factors (N)</a:t>
            </a:r>
          </a:p>
          <a:p>
            <a:pPr lvl="1"/>
            <a:r>
              <a:rPr lang="en-GB" sz="1800"/>
              <a:t>What are the parameters that cannot be, (or chosen not to be), controlled by the designer but will affect the ability of the control factors to achieve the required output.</a:t>
            </a:r>
          </a:p>
        </p:txBody>
      </p:sp>
      <p:sp>
        <p:nvSpPr>
          <p:cNvPr id="39938" name="Rectangle 175"/>
          <p:cNvSpPr>
            <a:spLocks noChangeArrowheads="1"/>
          </p:cNvSpPr>
          <p:nvPr/>
        </p:nvSpPr>
        <p:spPr bwMode="auto">
          <a:xfrm>
            <a:off x="6353898" y="2169869"/>
            <a:ext cx="2952348" cy="2071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a:t>Noise Factors</a:t>
            </a:r>
          </a:p>
          <a:p>
            <a:pPr algn="ctr" eaLnBrk="0" hangingPunct="0"/>
            <a:r>
              <a:rPr lang="en-GB" sz="1292"/>
              <a:t>Manuf. Variation</a:t>
            </a:r>
          </a:p>
          <a:p>
            <a:pPr algn="ctr" eaLnBrk="0" hangingPunct="0"/>
            <a:r>
              <a:rPr lang="en-GB" sz="1292"/>
              <a:t>Assembly Variation</a:t>
            </a:r>
            <a:br>
              <a:rPr lang="en-GB" sz="1292"/>
            </a:br>
            <a:r>
              <a:rPr lang="en-GB" sz="1292"/>
              <a:t>Variation in friction coefficient</a:t>
            </a:r>
            <a:br>
              <a:rPr lang="en-GB" sz="1292"/>
            </a:br>
            <a:r>
              <a:rPr lang="en-GB" sz="1292"/>
              <a:t>Road Surface Condition</a:t>
            </a:r>
            <a:br>
              <a:rPr lang="en-GB" sz="1292"/>
            </a:br>
            <a:r>
              <a:rPr lang="en-GB" sz="1292"/>
              <a:t>Vehicle Loading</a:t>
            </a:r>
            <a:br>
              <a:rPr lang="en-GB" sz="1292"/>
            </a:br>
            <a:r>
              <a:rPr lang="en-GB" sz="1292"/>
              <a:t>Ambient Temperature</a:t>
            </a:r>
            <a:br>
              <a:rPr lang="en-GB" sz="1292"/>
            </a:br>
            <a:r>
              <a:rPr lang="en-GB" sz="1292"/>
              <a:t>Wear of pad over time</a:t>
            </a:r>
            <a:br>
              <a:rPr lang="en-GB" sz="1292"/>
            </a:br>
            <a:r>
              <a:rPr lang="en-GB" sz="1292"/>
              <a:t>Vehicle speed</a:t>
            </a:r>
          </a:p>
          <a:p>
            <a:pPr algn="ctr" eaLnBrk="0" hangingPunct="0"/>
            <a:r>
              <a:rPr lang="en-GB" sz="1292"/>
              <a:t>etc.</a:t>
            </a:r>
            <a:endParaRPr lang="en-US" sz="1292"/>
          </a:p>
        </p:txBody>
      </p:sp>
      <p:grpSp>
        <p:nvGrpSpPr>
          <p:cNvPr id="39940" name="Group 9"/>
          <p:cNvGrpSpPr>
            <a:grpSpLocks/>
          </p:cNvGrpSpPr>
          <p:nvPr/>
        </p:nvGrpSpPr>
        <p:grpSpPr bwMode="auto">
          <a:xfrm>
            <a:off x="2509714" y="3726469"/>
            <a:ext cx="1191696" cy="1821473"/>
            <a:chOff x="436" y="2281"/>
            <a:chExt cx="881" cy="1243"/>
          </a:xfrm>
        </p:grpSpPr>
        <p:sp>
          <p:nvSpPr>
            <p:cNvPr id="39959"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9960"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9961"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9962"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9963"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9964"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9965"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9966"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9967"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a:p>
          </p:txBody>
        </p:sp>
        <p:sp>
          <p:nvSpPr>
            <p:cNvPr id="39968"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9969"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a:p>
          </p:txBody>
        </p:sp>
        <p:sp>
          <p:nvSpPr>
            <p:cNvPr id="39970"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9971"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9972"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9973"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9974"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9975"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9976"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9977"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9978"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9979"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9980"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9981"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9982"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9983"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9984"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39985"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9986"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9987"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9988"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9989"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9990"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9991"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9992"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9993"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9994"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9995"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9996"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9997"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39998"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39999"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00"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01"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02"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03"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04"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05"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06"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07"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08"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09"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10"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11"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12"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13"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14"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15"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16"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17"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18"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19"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20"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21"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22"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23"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24"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25"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26"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27"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a:p>
          </p:txBody>
        </p:sp>
        <p:sp>
          <p:nvSpPr>
            <p:cNvPr id="40028"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29" name="Freeform 80"/>
            <p:cNvSpPr>
              <a:spLocks/>
            </p:cNvSpPr>
            <p:nvPr/>
          </p:nvSpPr>
          <p:spPr bwMode="auto">
            <a:xfrm>
              <a:off x="880" y="2326"/>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30"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a:p>
          </p:txBody>
        </p:sp>
        <p:sp>
          <p:nvSpPr>
            <p:cNvPr id="40031"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a:p>
          </p:txBody>
        </p:sp>
        <p:sp>
          <p:nvSpPr>
            <p:cNvPr id="40032"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a:p>
          </p:txBody>
        </p:sp>
        <p:sp>
          <p:nvSpPr>
            <p:cNvPr id="40033"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34"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a:p>
          </p:txBody>
        </p:sp>
        <p:sp>
          <p:nvSpPr>
            <p:cNvPr id="40035"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36"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37"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0038"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39"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40"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41"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0042"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43"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44"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45"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46"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47"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48"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49"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50"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51"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52"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53"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54"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55"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56"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57"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58"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59"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60"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61"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62"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63"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64"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65"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66"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67"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68"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69"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70"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71"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72"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73"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74"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75"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76"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77"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78"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79"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80"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81"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82"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0083"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84"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0085"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a:p>
          </p:txBody>
        </p:sp>
        <p:sp>
          <p:nvSpPr>
            <p:cNvPr id="40086"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a:p>
          </p:txBody>
        </p:sp>
        <p:sp>
          <p:nvSpPr>
            <p:cNvPr id="40087"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a:p>
          </p:txBody>
        </p:sp>
        <p:sp>
          <p:nvSpPr>
            <p:cNvPr id="40088"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grpSp>
      <p:sp>
        <p:nvSpPr>
          <p:cNvPr id="312" name="Rectangle 142"/>
          <p:cNvSpPr>
            <a:spLocks noChangeArrowheads="1"/>
          </p:cNvSpPr>
          <p:nvPr/>
        </p:nvSpPr>
        <p:spPr bwMode="auto">
          <a:xfrm>
            <a:off x="5322108" y="4175464"/>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a:solidFill>
                  <a:schemeClr val="tx1"/>
                </a:solidFill>
                <a:ea typeface="+mn-ea"/>
              </a:rPr>
              <a:t>Braking System</a:t>
            </a:r>
          </a:p>
        </p:txBody>
      </p:sp>
      <p:sp>
        <p:nvSpPr>
          <p:cNvPr id="313" name="Right Arrow 312"/>
          <p:cNvSpPr/>
          <p:nvPr/>
        </p:nvSpPr>
        <p:spPr>
          <a:xfrm>
            <a:off x="4429956" y="4466492"/>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314" name="Right Arrow 313"/>
          <p:cNvSpPr/>
          <p:nvPr/>
        </p:nvSpPr>
        <p:spPr>
          <a:xfrm>
            <a:off x="6859861" y="4469082"/>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315" name="Right Arrow 314"/>
          <p:cNvSpPr/>
          <p:nvPr/>
        </p:nvSpPr>
        <p:spPr>
          <a:xfrm rot="5400000">
            <a:off x="5578096" y="3594684"/>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316" name="Right Arrow 315"/>
          <p:cNvSpPr/>
          <p:nvPr/>
        </p:nvSpPr>
        <p:spPr>
          <a:xfrm rot="16200000" flipV="1">
            <a:off x="5569979" y="5326770"/>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39956" name="TextBox 316"/>
          <p:cNvSpPr txBox="1">
            <a:spLocks noChangeArrowheads="1"/>
          </p:cNvSpPr>
          <p:nvPr/>
        </p:nvSpPr>
        <p:spPr bwMode="auto">
          <a:xfrm>
            <a:off x="8117275" y="4190995"/>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a:t>Output Y</a:t>
            </a:r>
          </a:p>
          <a:p>
            <a:pPr algn="ctr" eaLnBrk="1" hangingPunct="1"/>
            <a:r>
              <a:rPr lang="en-GB" sz="1477"/>
              <a:t>Stopping Distance</a:t>
            </a:r>
          </a:p>
        </p:txBody>
      </p:sp>
      <p:sp>
        <p:nvSpPr>
          <p:cNvPr id="39957" name="TextBox 317"/>
          <p:cNvSpPr txBox="1">
            <a:spLocks noChangeArrowheads="1"/>
          </p:cNvSpPr>
          <p:nvPr/>
        </p:nvSpPr>
        <p:spPr bwMode="auto">
          <a:xfrm>
            <a:off x="3775221" y="3663461"/>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a:t>Signal Factor M</a:t>
            </a:r>
          </a:p>
          <a:p>
            <a:pPr algn="ctr" eaLnBrk="1" hangingPunct="1"/>
            <a:r>
              <a:rPr lang="en-GB" sz="1477"/>
              <a:t>Force on the</a:t>
            </a:r>
          </a:p>
          <a:p>
            <a:pPr algn="ctr" eaLnBrk="1" hangingPunct="1"/>
            <a:r>
              <a:rPr lang="en-GB" sz="1477"/>
              <a:t> brake pedal</a:t>
            </a:r>
          </a:p>
        </p:txBody>
      </p:sp>
      <p:sp>
        <p:nvSpPr>
          <p:cNvPr id="39958" name="TextBox 318"/>
          <p:cNvSpPr txBox="1">
            <a:spLocks noChangeArrowheads="1"/>
          </p:cNvSpPr>
          <p:nvPr/>
        </p:nvSpPr>
        <p:spPr bwMode="auto">
          <a:xfrm>
            <a:off x="6326852" y="4967679"/>
            <a:ext cx="1747796" cy="1903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a:t>Control Factors Z</a:t>
            </a:r>
          </a:p>
          <a:p>
            <a:pPr algn="ctr" eaLnBrk="1" hangingPunct="1"/>
            <a:r>
              <a:rPr lang="en-GB" sz="1292"/>
              <a:t>Pad material</a:t>
            </a:r>
          </a:p>
          <a:p>
            <a:pPr algn="ctr" eaLnBrk="1" hangingPunct="1"/>
            <a:r>
              <a:rPr lang="en-GB" sz="1292"/>
              <a:t>Pad area</a:t>
            </a:r>
          </a:p>
          <a:p>
            <a:pPr algn="ctr" eaLnBrk="1" hangingPunct="1"/>
            <a:r>
              <a:rPr lang="en-GB" sz="1292"/>
              <a:t>Applied pad force</a:t>
            </a:r>
          </a:p>
          <a:p>
            <a:pPr algn="ctr" eaLnBrk="1" hangingPunct="1"/>
            <a:r>
              <a:rPr lang="en-GB" sz="1292"/>
              <a:t>Calliper type</a:t>
            </a:r>
          </a:p>
          <a:p>
            <a:pPr algn="ctr" eaLnBrk="1" hangingPunct="1"/>
            <a:r>
              <a:rPr lang="en-GB" sz="1292"/>
              <a:t>Disk thickness </a:t>
            </a:r>
          </a:p>
          <a:p>
            <a:pPr algn="ctr" eaLnBrk="1" hangingPunct="1"/>
            <a:r>
              <a:rPr lang="en-GB" sz="1292"/>
              <a:t>Disk material</a:t>
            </a:r>
          </a:p>
          <a:p>
            <a:pPr algn="ctr" eaLnBrk="1" hangingPunct="1"/>
            <a:r>
              <a:rPr lang="en-GB" sz="1292"/>
              <a:t>Disk surface finish</a:t>
            </a:r>
          </a:p>
          <a:p>
            <a:pPr algn="ctr" eaLnBrk="1" hangingPunct="1"/>
            <a:r>
              <a:rPr lang="en-GB" sz="1292"/>
              <a:t>Etc.</a:t>
            </a:r>
            <a:endParaRPr lang="en-GB" sz="1477"/>
          </a:p>
        </p:txBody>
      </p:sp>
    </p:spTree>
    <p:extLst>
      <p:ext uri="{BB962C8B-B14F-4D97-AF65-F5344CB8AC3E}">
        <p14:creationId xmlns:p14="http://schemas.microsoft.com/office/powerpoint/2010/main" val="2020012945"/>
      </p:ext>
    </p:extLst>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4" name="Right Arrow 143"/>
          <p:cNvSpPr/>
          <p:nvPr/>
        </p:nvSpPr>
        <p:spPr>
          <a:xfrm rot="2641473">
            <a:off x="6648491" y="4812361"/>
            <a:ext cx="883018" cy="193040"/>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41988" name="Rectangle 179"/>
          <p:cNvSpPr>
            <a:spLocks noGrp="1" noChangeArrowheads="1"/>
          </p:cNvSpPr>
          <p:nvPr>
            <p:ph type="title"/>
          </p:nvPr>
        </p:nvSpPr>
        <p:spPr>
          <a:xfrm>
            <a:off x="38336" y="63179"/>
            <a:ext cx="9404723" cy="1400530"/>
          </a:xfrm>
        </p:spPr>
        <p:txBody>
          <a:bodyPr/>
          <a:lstStyle/>
          <a:p>
            <a:r>
              <a:rPr lang="en-GB" sz="3200"/>
              <a:t>Example for Vehicle Braking</a:t>
            </a:r>
            <a:endParaRPr lang="en-US" sz="3200"/>
          </a:p>
        </p:txBody>
      </p:sp>
      <p:sp>
        <p:nvSpPr>
          <p:cNvPr id="3" name="Content Placeholder 2"/>
          <p:cNvSpPr>
            <a:spLocks noGrp="1"/>
          </p:cNvSpPr>
          <p:nvPr>
            <p:ph idx="1"/>
          </p:nvPr>
        </p:nvSpPr>
        <p:spPr>
          <a:xfrm>
            <a:off x="1112672" y="974627"/>
            <a:ext cx="8281108" cy="1477328"/>
          </a:xfrm>
        </p:spPr>
        <p:txBody>
          <a:bodyPr>
            <a:normAutofit/>
          </a:bodyPr>
          <a:lstStyle/>
          <a:p>
            <a:r>
              <a:rPr lang="en-GB" sz="1800"/>
              <a:t>Step 5: Identify side effects</a:t>
            </a:r>
          </a:p>
          <a:p>
            <a:pPr lvl="1"/>
            <a:r>
              <a:rPr lang="en-GB" sz="1800"/>
              <a:t>What are the </a:t>
            </a:r>
            <a:r>
              <a:rPr lang="ja-JP" altLang="en-GB" sz="1800"/>
              <a:t>“</a:t>
            </a:r>
            <a:r>
              <a:rPr lang="en-GB" altLang="ja-JP" sz="1800"/>
              <a:t>side effects</a:t>
            </a:r>
            <a:r>
              <a:rPr lang="ja-JP" altLang="en-GB" sz="1800"/>
              <a:t>”</a:t>
            </a:r>
            <a:r>
              <a:rPr lang="en-GB" altLang="ja-JP" sz="1800"/>
              <a:t> that might be experienced by the user?. These are often undesirable emergent behaviour, that relates to the specific technology chosen to fulfil the function of the system.</a:t>
            </a:r>
          </a:p>
          <a:p>
            <a:endParaRPr lang="en-GB" sz="1800"/>
          </a:p>
        </p:txBody>
      </p:sp>
      <p:sp>
        <p:nvSpPr>
          <p:cNvPr id="41989" name="Rectangle 175"/>
          <p:cNvSpPr>
            <a:spLocks noChangeArrowheads="1"/>
          </p:cNvSpPr>
          <p:nvPr/>
        </p:nvSpPr>
        <p:spPr bwMode="auto">
          <a:xfrm>
            <a:off x="6351779" y="2247356"/>
            <a:ext cx="2345543" cy="2071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a:solidFill>
                  <a:srgbClr val="000000"/>
                </a:solidFill>
              </a:rPr>
              <a:t>Noise Factors</a:t>
            </a:r>
          </a:p>
          <a:p>
            <a:pPr algn="ctr" eaLnBrk="0" hangingPunct="0"/>
            <a:r>
              <a:rPr lang="en-GB" sz="1292">
                <a:solidFill>
                  <a:srgbClr val="000000"/>
                </a:solidFill>
              </a:rPr>
              <a:t>Manuf. Variation</a:t>
            </a:r>
          </a:p>
          <a:p>
            <a:pPr algn="ctr" eaLnBrk="0" hangingPunct="0"/>
            <a:r>
              <a:rPr lang="en-GB" sz="1292">
                <a:solidFill>
                  <a:srgbClr val="000000"/>
                </a:solidFill>
              </a:rPr>
              <a:t>Assembly Variation</a:t>
            </a:r>
            <a:br>
              <a:rPr lang="en-GB" sz="1292">
                <a:solidFill>
                  <a:srgbClr val="000000"/>
                </a:solidFill>
              </a:rPr>
            </a:br>
            <a:r>
              <a:rPr lang="en-GB" sz="1292">
                <a:solidFill>
                  <a:srgbClr val="000000"/>
                </a:solidFill>
              </a:rPr>
              <a:t>Variation in friction coefficient</a:t>
            </a:r>
            <a:br>
              <a:rPr lang="en-GB" sz="1292">
                <a:solidFill>
                  <a:srgbClr val="000000"/>
                </a:solidFill>
              </a:rPr>
            </a:br>
            <a:r>
              <a:rPr lang="en-GB" sz="1292">
                <a:solidFill>
                  <a:srgbClr val="000000"/>
                </a:solidFill>
              </a:rPr>
              <a:t>Road Surface Condition</a:t>
            </a:r>
            <a:br>
              <a:rPr lang="en-GB" sz="1292">
                <a:solidFill>
                  <a:srgbClr val="000000"/>
                </a:solidFill>
              </a:rPr>
            </a:br>
            <a:r>
              <a:rPr lang="en-GB" sz="1292">
                <a:solidFill>
                  <a:srgbClr val="000000"/>
                </a:solidFill>
              </a:rPr>
              <a:t>Vehicle Loading</a:t>
            </a:r>
            <a:br>
              <a:rPr lang="en-GB" sz="1292">
                <a:solidFill>
                  <a:srgbClr val="000000"/>
                </a:solidFill>
              </a:rPr>
            </a:br>
            <a:r>
              <a:rPr lang="en-GB" sz="1292">
                <a:solidFill>
                  <a:srgbClr val="000000"/>
                </a:solidFill>
              </a:rPr>
              <a:t>Ambient Temperature</a:t>
            </a:r>
            <a:br>
              <a:rPr lang="en-GB" sz="1292">
                <a:solidFill>
                  <a:srgbClr val="000000"/>
                </a:solidFill>
              </a:rPr>
            </a:br>
            <a:r>
              <a:rPr lang="en-GB" sz="1292">
                <a:solidFill>
                  <a:srgbClr val="000000"/>
                </a:solidFill>
              </a:rPr>
              <a:t>Wear of pad over time</a:t>
            </a:r>
            <a:br>
              <a:rPr lang="en-GB" sz="1292">
                <a:solidFill>
                  <a:srgbClr val="000000"/>
                </a:solidFill>
              </a:rPr>
            </a:br>
            <a:r>
              <a:rPr lang="en-GB" sz="1292">
                <a:solidFill>
                  <a:srgbClr val="000000"/>
                </a:solidFill>
              </a:rPr>
              <a:t>Vehicle speed</a:t>
            </a:r>
          </a:p>
          <a:p>
            <a:pPr algn="ctr" eaLnBrk="0" hangingPunct="0"/>
            <a:r>
              <a:rPr lang="en-GB" sz="1292">
                <a:solidFill>
                  <a:srgbClr val="000000"/>
                </a:solidFill>
              </a:rPr>
              <a:t>etc.</a:t>
            </a:r>
            <a:endParaRPr lang="en-US" sz="1292">
              <a:solidFill>
                <a:srgbClr val="000000"/>
              </a:solidFill>
            </a:endParaRPr>
          </a:p>
        </p:txBody>
      </p:sp>
      <p:grpSp>
        <p:nvGrpSpPr>
          <p:cNvPr id="41991" name="Group 9"/>
          <p:cNvGrpSpPr>
            <a:grpSpLocks/>
          </p:cNvGrpSpPr>
          <p:nvPr/>
        </p:nvGrpSpPr>
        <p:grpSpPr bwMode="auto">
          <a:xfrm>
            <a:off x="2521607" y="3719669"/>
            <a:ext cx="1191696" cy="1821473"/>
            <a:chOff x="436" y="2281"/>
            <a:chExt cx="881" cy="1243"/>
          </a:xfrm>
        </p:grpSpPr>
        <p:sp>
          <p:nvSpPr>
            <p:cNvPr id="42011"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2012"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2013"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2014"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2015"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2016"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2017"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2018"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2019"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a:p>
          </p:txBody>
        </p:sp>
        <p:sp>
          <p:nvSpPr>
            <p:cNvPr id="42020"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21"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a:p>
          </p:txBody>
        </p:sp>
        <p:sp>
          <p:nvSpPr>
            <p:cNvPr id="42022"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23"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2024"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2025"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26"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2027"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2028"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29"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2030"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2031"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32"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2033"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2034"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35"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2036"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2037"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38"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39"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40"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41"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42"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43"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44"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45"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46"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47"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48"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49"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50"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51"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52"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53"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54"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55"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56"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57"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58"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59"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60"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61"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62"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63"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64"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65"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66"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67"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68"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69"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70"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71"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72"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73"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74"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75"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76"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77"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78"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79"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a:p>
          </p:txBody>
        </p:sp>
        <p:sp>
          <p:nvSpPr>
            <p:cNvPr id="42080"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81" name="Freeform 80"/>
            <p:cNvSpPr>
              <a:spLocks/>
            </p:cNvSpPr>
            <p:nvPr/>
          </p:nvSpPr>
          <p:spPr bwMode="auto">
            <a:xfrm>
              <a:off x="880" y="2326"/>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82"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a:p>
          </p:txBody>
        </p:sp>
        <p:sp>
          <p:nvSpPr>
            <p:cNvPr id="42083"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a:p>
          </p:txBody>
        </p:sp>
        <p:sp>
          <p:nvSpPr>
            <p:cNvPr id="42084"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a:p>
          </p:txBody>
        </p:sp>
        <p:sp>
          <p:nvSpPr>
            <p:cNvPr id="42085"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86"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a:p>
          </p:txBody>
        </p:sp>
        <p:sp>
          <p:nvSpPr>
            <p:cNvPr id="42087"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88"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89"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2090"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91"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92"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93"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a:p>
          </p:txBody>
        </p:sp>
        <p:sp>
          <p:nvSpPr>
            <p:cNvPr id="42094"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95"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96"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97"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098"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099"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100"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101"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102"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103"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104"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105"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106"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107"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108"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109"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110"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111"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112"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113"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114"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115"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116"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117"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118"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119"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120"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121"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122"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123"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124"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125"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126"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127"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128"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129"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130"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131"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132"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133"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134"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a:p>
          </p:txBody>
        </p:sp>
        <p:sp>
          <p:nvSpPr>
            <p:cNvPr id="42135"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136"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sp>
          <p:nvSpPr>
            <p:cNvPr id="42137"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a:p>
          </p:txBody>
        </p:sp>
        <p:sp>
          <p:nvSpPr>
            <p:cNvPr id="42138"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a:p>
          </p:txBody>
        </p:sp>
        <p:sp>
          <p:nvSpPr>
            <p:cNvPr id="42139"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a:p>
          </p:txBody>
        </p:sp>
        <p:sp>
          <p:nvSpPr>
            <p:cNvPr id="42140"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a:p>
          </p:txBody>
        </p:sp>
      </p:grpSp>
      <p:sp>
        <p:nvSpPr>
          <p:cNvPr id="312" name="Rectangle 142"/>
          <p:cNvSpPr>
            <a:spLocks noChangeArrowheads="1"/>
          </p:cNvSpPr>
          <p:nvPr/>
        </p:nvSpPr>
        <p:spPr bwMode="auto">
          <a:xfrm>
            <a:off x="5334001" y="4168664"/>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a:solidFill>
                  <a:schemeClr val="tx1"/>
                </a:solidFill>
                <a:ea typeface="+mn-ea"/>
              </a:rPr>
              <a:t>Braking System</a:t>
            </a:r>
          </a:p>
        </p:txBody>
      </p:sp>
      <p:sp>
        <p:nvSpPr>
          <p:cNvPr id="313" name="Right Arrow 312"/>
          <p:cNvSpPr/>
          <p:nvPr/>
        </p:nvSpPr>
        <p:spPr>
          <a:xfrm>
            <a:off x="4441849" y="4459692"/>
            <a:ext cx="883018" cy="193040"/>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314" name="Right Arrow 313"/>
          <p:cNvSpPr/>
          <p:nvPr/>
        </p:nvSpPr>
        <p:spPr>
          <a:xfrm>
            <a:off x="6771134" y="4468484"/>
            <a:ext cx="883018" cy="193040"/>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315" name="Right Arrow 314"/>
          <p:cNvSpPr/>
          <p:nvPr/>
        </p:nvSpPr>
        <p:spPr>
          <a:xfrm rot="5400000">
            <a:off x="5589989" y="3587884"/>
            <a:ext cx="956603" cy="178191"/>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316" name="Right Arrow 315"/>
          <p:cNvSpPr/>
          <p:nvPr/>
        </p:nvSpPr>
        <p:spPr>
          <a:xfrm rot="16200000" flipV="1">
            <a:off x="5581872" y="5319970"/>
            <a:ext cx="956603" cy="178191"/>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42007" name="TextBox 316"/>
          <p:cNvSpPr txBox="1">
            <a:spLocks noChangeArrowheads="1"/>
          </p:cNvSpPr>
          <p:nvPr/>
        </p:nvSpPr>
        <p:spPr bwMode="auto">
          <a:xfrm>
            <a:off x="8129168" y="4184195"/>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a:t>Output Y</a:t>
            </a:r>
          </a:p>
          <a:p>
            <a:pPr algn="ctr" eaLnBrk="1" hangingPunct="1"/>
            <a:r>
              <a:rPr lang="en-GB" sz="1477"/>
              <a:t>Stopping Distance</a:t>
            </a:r>
          </a:p>
        </p:txBody>
      </p:sp>
      <p:sp>
        <p:nvSpPr>
          <p:cNvPr id="42008" name="TextBox 317"/>
          <p:cNvSpPr txBox="1">
            <a:spLocks noChangeArrowheads="1"/>
          </p:cNvSpPr>
          <p:nvPr/>
        </p:nvSpPr>
        <p:spPr bwMode="auto">
          <a:xfrm>
            <a:off x="3787114" y="3656661"/>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a:t>Signal Factor M</a:t>
            </a:r>
          </a:p>
          <a:p>
            <a:pPr algn="ctr" eaLnBrk="1" hangingPunct="1"/>
            <a:r>
              <a:rPr lang="en-GB" sz="1477"/>
              <a:t>Force on the</a:t>
            </a:r>
          </a:p>
          <a:p>
            <a:pPr algn="ctr" eaLnBrk="1" hangingPunct="1"/>
            <a:r>
              <a:rPr lang="en-GB" sz="1477"/>
              <a:t> brake pedal</a:t>
            </a:r>
          </a:p>
        </p:txBody>
      </p:sp>
      <p:sp>
        <p:nvSpPr>
          <p:cNvPr id="42009" name="TextBox 318"/>
          <p:cNvSpPr txBox="1">
            <a:spLocks noChangeArrowheads="1"/>
          </p:cNvSpPr>
          <p:nvPr/>
        </p:nvSpPr>
        <p:spPr bwMode="auto">
          <a:xfrm>
            <a:off x="3988414" y="4933011"/>
            <a:ext cx="1747796" cy="1903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a:t>Control Factors Z</a:t>
            </a:r>
          </a:p>
          <a:p>
            <a:pPr algn="ctr" eaLnBrk="1" hangingPunct="1"/>
            <a:r>
              <a:rPr lang="en-GB" sz="1292"/>
              <a:t>Pad material</a:t>
            </a:r>
          </a:p>
          <a:p>
            <a:pPr algn="ctr" eaLnBrk="1" hangingPunct="1"/>
            <a:r>
              <a:rPr lang="en-GB" sz="1292"/>
              <a:t>Pad area</a:t>
            </a:r>
          </a:p>
          <a:p>
            <a:pPr algn="ctr" eaLnBrk="1" hangingPunct="1"/>
            <a:r>
              <a:rPr lang="en-GB" sz="1292"/>
              <a:t>Applied pad force</a:t>
            </a:r>
          </a:p>
          <a:p>
            <a:pPr algn="ctr" eaLnBrk="1" hangingPunct="1"/>
            <a:r>
              <a:rPr lang="en-GB" sz="1292"/>
              <a:t>Calliper type</a:t>
            </a:r>
          </a:p>
          <a:p>
            <a:pPr algn="ctr" eaLnBrk="1" hangingPunct="1"/>
            <a:r>
              <a:rPr lang="en-GB" sz="1292"/>
              <a:t>Disk thickness </a:t>
            </a:r>
          </a:p>
          <a:p>
            <a:pPr algn="ctr" eaLnBrk="1" hangingPunct="1"/>
            <a:r>
              <a:rPr lang="en-GB" sz="1292"/>
              <a:t>Disk material</a:t>
            </a:r>
          </a:p>
          <a:p>
            <a:pPr algn="ctr" eaLnBrk="1" hangingPunct="1"/>
            <a:r>
              <a:rPr lang="en-GB" sz="1292"/>
              <a:t>Disk surface finish</a:t>
            </a:r>
          </a:p>
          <a:p>
            <a:pPr algn="ctr" eaLnBrk="1" hangingPunct="1"/>
            <a:r>
              <a:rPr lang="en-GB" sz="1292"/>
              <a:t>etc</a:t>
            </a:r>
            <a:endParaRPr lang="en-GB" sz="1477"/>
          </a:p>
        </p:txBody>
      </p:sp>
      <p:sp>
        <p:nvSpPr>
          <p:cNvPr id="42010" name="TextBox 316"/>
          <p:cNvSpPr txBox="1">
            <a:spLocks noChangeArrowheads="1"/>
          </p:cNvSpPr>
          <p:nvPr/>
        </p:nvSpPr>
        <p:spPr bwMode="auto">
          <a:xfrm>
            <a:off x="7414375" y="5199708"/>
            <a:ext cx="1467270" cy="16763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a:t>Side Effects</a:t>
            </a:r>
          </a:p>
          <a:p>
            <a:pPr algn="ctr" eaLnBrk="1" hangingPunct="1"/>
            <a:r>
              <a:rPr lang="en-GB" sz="1477"/>
              <a:t>Brake dust</a:t>
            </a:r>
          </a:p>
          <a:p>
            <a:pPr algn="ctr" eaLnBrk="1" hangingPunct="1"/>
            <a:r>
              <a:rPr lang="en-GB" sz="1477"/>
              <a:t>Brake </a:t>
            </a:r>
            <a:r>
              <a:rPr lang="ja-JP" altLang="en-GB" sz="1477"/>
              <a:t>“</a:t>
            </a:r>
            <a:r>
              <a:rPr lang="en-GB" altLang="ja-JP" sz="1477"/>
              <a:t>squeal</a:t>
            </a:r>
            <a:r>
              <a:rPr lang="ja-JP" altLang="en-GB" sz="1477"/>
              <a:t>”</a:t>
            </a:r>
            <a:endParaRPr lang="en-GB" altLang="ja-JP" sz="1477"/>
          </a:p>
          <a:p>
            <a:pPr algn="ctr" eaLnBrk="1" hangingPunct="1"/>
            <a:r>
              <a:rPr lang="en-GB" sz="1477"/>
              <a:t>Brake </a:t>
            </a:r>
            <a:r>
              <a:rPr lang="ja-JP" altLang="en-GB" sz="1477"/>
              <a:t>“</a:t>
            </a:r>
            <a:r>
              <a:rPr lang="en-GB" altLang="ja-JP" sz="1477"/>
              <a:t>judder</a:t>
            </a:r>
            <a:r>
              <a:rPr lang="ja-JP" altLang="en-GB" sz="1477"/>
              <a:t>”</a:t>
            </a:r>
            <a:endParaRPr lang="en-GB" altLang="ja-JP" sz="1477"/>
          </a:p>
          <a:p>
            <a:pPr algn="ctr" eaLnBrk="1" hangingPunct="1"/>
            <a:r>
              <a:rPr lang="en-GB" sz="1477"/>
              <a:t>Skidding</a:t>
            </a:r>
          </a:p>
          <a:p>
            <a:pPr algn="ctr" eaLnBrk="1" hangingPunct="1"/>
            <a:r>
              <a:rPr lang="en-GB" sz="1477"/>
              <a:t>Heat</a:t>
            </a:r>
          </a:p>
          <a:p>
            <a:pPr algn="ctr" eaLnBrk="1" hangingPunct="1"/>
            <a:endParaRPr lang="en-GB" sz="1477"/>
          </a:p>
        </p:txBody>
      </p:sp>
    </p:spTree>
    <p:extLst>
      <p:ext uri="{BB962C8B-B14F-4D97-AF65-F5344CB8AC3E}">
        <p14:creationId xmlns:p14="http://schemas.microsoft.com/office/powerpoint/2010/main" val="1460232641"/>
      </p:ext>
    </p:extLst>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a:xfrm>
            <a:off x="98567" y="0"/>
            <a:ext cx="9404723" cy="1400530"/>
          </a:xfrm>
        </p:spPr>
        <p:txBody>
          <a:bodyPr/>
          <a:lstStyle/>
          <a:p>
            <a:r>
              <a:rPr lang="en-GB" sz="3600"/>
              <a:t>Noise the Causes of Variation</a:t>
            </a:r>
          </a:p>
        </p:txBody>
      </p:sp>
      <p:sp>
        <p:nvSpPr>
          <p:cNvPr id="113667" name="Rectangle 3"/>
          <p:cNvSpPr>
            <a:spLocks noGrp="1" noChangeArrowheads="1"/>
          </p:cNvSpPr>
          <p:nvPr>
            <p:ph idx="1"/>
          </p:nvPr>
        </p:nvSpPr>
        <p:spPr>
          <a:xfrm>
            <a:off x="1642635" y="1352436"/>
            <a:ext cx="8594473" cy="5172937"/>
          </a:xfrm>
        </p:spPr>
        <p:txBody>
          <a:bodyPr>
            <a:normAutofit fontScale="85000" lnSpcReduction="10000"/>
          </a:bodyPr>
          <a:lstStyle/>
          <a:p>
            <a:pPr marL="0" indent="0">
              <a:buNone/>
            </a:pPr>
            <a:r>
              <a:rPr lang="en-US"/>
              <a:t>Although there are many causes of variation they can be put into three groups:</a:t>
            </a:r>
          </a:p>
          <a:p>
            <a:r>
              <a:rPr lang="en-US"/>
              <a:t>External: </a:t>
            </a:r>
            <a:r>
              <a:rPr lang="en-GB"/>
              <a:t>The environment and the load under which a system must function are the two main external sources of variation</a:t>
            </a:r>
            <a:endParaRPr lang="en-US"/>
          </a:p>
          <a:p>
            <a:pPr lvl="2"/>
            <a:r>
              <a:rPr lang="en-US"/>
              <a:t>Temperature, humidity, vibration</a:t>
            </a:r>
          </a:p>
          <a:p>
            <a:pPr lvl="2"/>
            <a:r>
              <a:rPr lang="en-US"/>
              <a:t>Operator usage</a:t>
            </a:r>
          </a:p>
          <a:p>
            <a:r>
              <a:rPr lang="en-US"/>
              <a:t>Unit-to-Unit Variation: </a:t>
            </a:r>
            <a:r>
              <a:rPr lang="en-GB"/>
              <a:t>The variation in a manufacturing process leads to variation in the system from unit-to-unit</a:t>
            </a:r>
            <a:endParaRPr lang="en-US"/>
          </a:p>
          <a:p>
            <a:pPr lvl="2"/>
            <a:r>
              <a:rPr lang="en-US"/>
              <a:t>Manufacturing Variation</a:t>
            </a:r>
          </a:p>
          <a:p>
            <a:pPr lvl="3"/>
            <a:r>
              <a:rPr lang="en-US"/>
              <a:t>Differences in torque on a fastener</a:t>
            </a:r>
          </a:p>
          <a:p>
            <a:pPr lvl="3"/>
            <a:r>
              <a:rPr lang="en-US"/>
              <a:t>Differences in diameter from machining</a:t>
            </a:r>
          </a:p>
          <a:p>
            <a:pPr lvl="3"/>
            <a:r>
              <a:rPr lang="en-US"/>
              <a:t>Raw material variation</a:t>
            </a:r>
          </a:p>
          <a:p>
            <a:pPr lvl="2"/>
            <a:r>
              <a:rPr lang="en-US"/>
              <a:t>Measurement System Variation</a:t>
            </a:r>
          </a:p>
          <a:p>
            <a:pPr lvl="3"/>
            <a:r>
              <a:rPr lang="en-US"/>
              <a:t>Calibration</a:t>
            </a:r>
          </a:p>
          <a:p>
            <a:pPr lvl="3"/>
            <a:r>
              <a:rPr lang="en-US"/>
              <a:t>Gauge Repeatability &amp; Reproducibility</a:t>
            </a:r>
          </a:p>
          <a:p>
            <a:r>
              <a:rPr lang="en-US"/>
              <a:t>Deterioration: </a:t>
            </a:r>
            <a:r>
              <a:rPr lang="en-GB"/>
              <a:t>As time passes the system characteristics can change leading to a deterioration in performance</a:t>
            </a:r>
          </a:p>
        </p:txBody>
      </p:sp>
      <p:sp>
        <p:nvSpPr>
          <p:cNvPr id="4" name="Rectangle 3"/>
          <p:cNvSpPr/>
          <p:nvPr/>
        </p:nvSpPr>
        <p:spPr>
          <a:xfrm>
            <a:off x="7563305" y="4060517"/>
            <a:ext cx="2564295" cy="1107621"/>
          </a:xfrm>
          <a:prstGeom prst="rect">
            <a:avLst/>
          </a:prstGeom>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r>
              <a:rPr lang="en-GB" sz="1477"/>
              <a:t>Noise can also be categorised in terms of how it affects the output. It can either be direct or indirect</a:t>
            </a:r>
          </a:p>
        </p:txBody>
      </p:sp>
    </p:spTree>
    <p:extLst>
      <p:ext uri="{BB962C8B-B14F-4D97-AF65-F5344CB8AC3E}">
        <p14:creationId xmlns:p14="http://schemas.microsoft.com/office/powerpoint/2010/main" val="76523649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a:extLst>
              <a:ext uri="{FF2B5EF4-FFF2-40B4-BE49-F238E27FC236}">
                <a16:creationId xmlns:a16="http://schemas.microsoft.com/office/drawing/2014/main" id="{2E2B76BA-CA01-F141-8E77-C6533F36FA08}"/>
              </a:ext>
            </a:extLst>
          </p:cNvPr>
          <p:cNvSpPr>
            <a:spLocks noGrp="1" noChangeArrowheads="1"/>
          </p:cNvSpPr>
          <p:nvPr>
            <p:ph type="title"/>
          </p:nvPr>
        </p:nvSpPr>
        <p:spPr>
          <a:xfrm>
            <a:off x="60238" y="17422"/>
            <a:ext cx="9404723" cy="1400530"/>
          </a:xfrm>
        </p:spPr>
        <p:txBody>
          <a:bodyPr/>
          <a:lstStyle/>
          <a:p>
            <a:pPr eaLnBrk="1" hangingPunct="1"/>
            <a:r>
              <a:rPr lang="en-GB" altLang="en-US" sz="3600">
                <a:ea typeface="ＭＳ Ｐゴシック" panose="020B0600070205080204" pitchFamily="34" charset="-128"/>
              </a:rPr>
              <a:t>Indirect and Direct Noise Factors</a:t>
            </a:r>
          </a:p>
        </p:txBody>
      </p:sp>
      <p:sp>
        <p:nvSpPr>
          <p:cNvPr id="36866" name="Rectangle 3">
            <a:extLst>
              <a:ext uri="{FF2B5EF4-FFF2-40B4-BE49-F238E27FC236}">
                <a16:creationId xmlns:a16="http://schemas.microsoft.com/office/drawing/2014/main" id="{72E212FF-706F-CA4C-8500-27BBBB250AA9}"/>
              </a:ext>
            </a:extLst>
          </p:cNvPr>
          <p:cNvSpPr>
            <a:spLocks noGrp="1" noChangeArrowheads="1"/>
          </p:cNvSpPr>
          <p:nvPr>
            <p:ph idx="1"/>
          </p:nvPr>
        </p:nvSpPr>
        <p:spPr>
          <a:xfrm>
            <a:off x="1903286" y="1268414"/>
            <a:ext cx="8229600" cy="3293209"/>
          </a:xfrm>
        </p:spPr>
        <p:txBody>
          <a:bodyPr>
            <a:normAutofit/>
          </a:bodyPr>
          <a:lstStyle/>
          <a:p>
            <a:pPr eaLnBrk="1" hangingPunct="1">
              <a:lnSpc>
                <a:spcPct val="100000"/>
              </a:lnSpc>
              <a:spcBef>
                <a:spcPts val="0"/>
              </a:spcBef>
            </a:pPr>
            <a:r>
              <a:rPr lang="en-GB" altLang="en-US" sz="2000">
                <a:ea typeface="ＭＳ Ｐゴシック" panose="020B0600070205080204" pitchFamily="34" charset="-128"/>
              </a:rPr>
              <a:t>Some noise factors are simply variation in the design parameters.  They are indirect factors noise factors</a:t>
            </a:r>
          </a:p>
          <a:p>
            <a:pPr eaLnBrk="1" hangingPunct="1"/>
            <a:r>
              <a:rPr lang="en-GB" altLang="en-US" sz="2000">
                <a:ea typeface="ＭＳ Ｐゴシック" panose="020B0600070205080204" pitchFamily="34" charset="-128"/>
              </a:rPr>
              <a:t>Other noise factors do not influence the design parameters directly, but influence the output in their own right – they are called direct noise factors</a:t>
            </a:r>
          </a:p>
          <a:p>
            <a:pPr eaLnBrk="1" hangingPunct="1"/>
            <a:r>
              <a:rPr lang="en-GB" altLang="en-US" sz="2000">
                <a:ea typeface="ＭＳ Ｐゴシック" panose="020B0600070205080204" pitchFamily="34" charset="-128"/>
              </a:rPr>
              <a:t>Since indirect noise factors are simply variation in design parameters it is relatively easy to assess their impact via simulation or hardware experimentation</a:t>
            </a:r>
          </a:p>
          <a:p>
            <a:pPr eaLnBrk="1" hangingPunct="1"/>
            <a:r>
              <a:rPr lang="en-GB" altLang="en-US" sz="2000">
                <a:ea typeface="ＭＳ Ｐゴシック" panose="020B0600070205080204" pitchFamily="34" charset="-128"/>
              </a:rPr>
              <a:t>It is also important to assess the impact of variation* in direct noise factors on performance.</a:t>
            </a:r>
          </a:p>
        </p:txBody>
      </p:sp>
      <p:sp>
        <p:nvSpPr>
          <p:cNvPr id="92164" name="Text Box 4">
            <a:extLst>
              <a:ext uri="{FF2B5EF4-FFF2-40B4-BE49-F238E27FC236}">
                <a16:creationId xmlns:a16="http://schemas.microsoft.com/office/drawing/2014/main" id="{97ED4286-EA3B-BF40-B595-A8C02EE5BFA6}"/>
              </a:ext>
            </a:extLst>
          </p:cNvPr>
          <p:cNvSpPr txBox="1">
            <a:spLocks noChangeArrowheads="1"/>
          </p:cNvSpPr>
          <p:nvPr/>
        </p:nvSpPr>
        <p:spPr bwMode="auto">
          <a:xfrm>
            <a:off x="1903287" y="4816338"/>
            <a:ext cx="8499475" cy="132397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lgn="ctr" eaLnBrk="1" hangingPunct="1">
              <a:spcBef>
                <a:spcPct val="50000"/>
              </a:spcBef>
              <a:defRPr/>
            </a:pPr>
            <a:r>
              <a:rPr lang="en-GB" sz="2000">
                <a:latin typeface="+mn-lt"/>
                <a:ea typeface="+mn-ea"/>
              </a:rPr>
              <a:t>*  In defining a nominal design, account should (must) be taken of the expected level of direct noise factors. For example the mean vehicle loading for a braking system design and the variation around that expected value.</a:t>
            </a:r>
            <a:endParaRPr lang="en-US" sz="2000">
              <a:latin typeface="+mn-lt"/>
              <a:ea typeface="+mn-ea"/>
            </a:endParaRPr>
          </a:p>
        </p:txBody>
      </p:sp>
    </p:spTree>
    <p:extLst>
      <p:ext uri="{BB962C8B-B14F-4D97-AF65-F5344CB8AC3E}">
        <p14:creationId xmlns:p14="http://schemas.microsoft.com/office/powerpoint/2010/main" val="3550829419"/>
      </p:ext>
    </p:extLst>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6" name="TextBox 19"/>
          <p:cNvSpPr txBox="1">
            <a:spLocks noChangeArrowheads="1"/>
          </p:cNvSpPr>
          <p:nvPr/>
        </p:nvSpPr>
        <p:spPr bwMode="auto">
          <a:xfrm>
            <a:off x="4337446" y="4923976"/>
            <a:ext cx="2484842" cy="731551"/>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lIns="84396" tIns="42198" rIns="84396" bIns="42198">
            <a:spAutoFit/>
          </a:bodyPr>
          <a:lstStyle/>
          <a:p>
            <a:pPr>
              <a:defRPr/>
            </a:pPr>
            <a:r>
              <a:rPr lang="en-GB" sz="1400">
                <a:solidFill>
                  <a:schemeClr val="dk1"/>
                </a:solidFill>
                <a:latin typeface="+mn-lt"/>
                <a:ea typeface="+mn-ea"/>
              </a:rPr>
              <a:t>... the control factors to deviate from their design set point, resulting in ...</a:t>
            </a:r>
          </a:p>
        </p:txBody>
      </p:sp>
      <p:sp>
        <p:nvSpPr>
          <p:cNvPr id="45058" name="Rectangle 2"/>
          <p:cNvSpPr>
            <a:spLocks noGrp="1" noChangeArrowheads="1"/>
          </p:cNvSpPr>
          <p:nvPr>
            <p:ph type="title"/>
          </p:nvPr>
        </p:nvSpPr>
        <p:spPr>
          <a:xfrm>
            <a:off x="54762" y="41919"/>
            <a:ext cx="9404723" cy="1400530"/>
          </a:xfrm>
        </p:spPr>
        <p:txBody>
          <a:bodyPr/>
          <a:lstStyle/>
          <a:p>
            <a:r>
              <a:rPr lang="en-GB" sz="3600"/>
              <a:t>Indirect Noise Factors</a:t>
            </a:r>
          </a:p>
        </p:txBody>
      </p:sp>
      <p:sp>
        <p:nvSpPr>
          <p:cNvPr id="25605" name="TextBox 18"/>
          <p:cNvSpPr txBox="1">
            <a:spLocks noChangeArrowheads="1"/>
          </p:cNvSpPr>
          <p:nvPr/>
        </p:nvSpPr>
        <p:spPr bwMode="auto">
          <a:xfrm>
            <a:off x="1463945" y="1338105"/>
            <a:ext cx="2215662" cy="731551"/>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lIns="84396" tIns="42198" rIns="84396" bIns="42198">
            <a:spAutoFit/>
          </a:bodyPr>
          <a:lstStyle/>
          <a:p>
            <a:pPr>
              <a:defRPr/>
            </a:pPr>
            <a:r>
              <a:rPr lang="en-GB" sz="1400">
                <a:solidFill>
                  <a:schemeClr val="dk1"/>
                </a:solidFill>
                <a:latin typeface="+mn-lt"/>
                <a:ea typeface="+mn-ea"/>
              </a:rPr>
              <a:t>Some noise factors impact on the system  to cause ...</a:t>
            </a:r>
          </a:p>
        </p:txBody>
      </p:sp>
      <p:sp>
        <p:nvSpPr>
          <p:cNvPr id="35" name="Curved Right Arrow 34"/>
          <p:cNvSpPr/>
          <p:nvPr/>
        </p:nvSpPr>
        <p:spPr>
          <a:xfrm>
            <a:off x="3003818" y="1863975"/>
            <a:ext cx="2120975" cy="2875085"/>
          </a:xfrm>
          <a:prstGeom prst="curvedRightArrow">
            <a:avLst>
              <a:gd name="adj1" fmla="val 9447"/>
              <a:gd name="adj2" fmla="val 20702"/>
              <a:gd name="adj3" fmla="val 20408"/>
            </a:avLst>
          </a:prstGeom>
        </p:spPr>
        <p:style>
          <a:lnRef idx="1">
            <a:schemeClr val="accent3"/>
          </a:lnRef>
          <a:fillRef idx="2">
            <a:schemeClr val="accent3"/>
          </a:fillRef>
          <a:effectRef idx="1">
            <a:schemeClr val="accent3"/>
          </a:effectRef>
          <a:fontRef idx="minor">
            <a:schemeClr val="dk1"/>
          </a:fontRef>
        </p:style>
        <p:txBody>
          <a:bodyPr lIns="84396" tIns="42198" rIns="84396" bIns="42198" anchor="ctr"/>
          <a:lstStyle/>
          <a:p>
            <a:pPr algn="ctr">
              <a:defRPr/>
            </a:pPr>
            <a:endParaRPr lang="en-GB" sz="1477">
              <a:solidFill>
                <a:schemeClr val="tx1"/>
              </a:solidFill>
            </a:endParaRPr>
          </a:p>
        </p:txBody>
      </p:sp>
      <p:sp>
        <p:nvSpPr>
          <p:cNvPr id="37" name="Curved Right Arrow 36"/>
          <p:cNvSpPr/>
          <p:nvPr/>
        </p:nvSpPr>
        <p:spPr>
          <a:xfrm rot="12905091">
            <a:off x="6722343" y="3055954"/>
            <a:ext cx="1019908" cy="1934308"/>
          </a:xfrm>
          <a:prstGeom prst="curvedRightArrow">
            <a:avLst>
              <a:gd name="adj1" fmla="val 19640"/>
              <a:gd name="adj2" fmla="val 45606"/>
              <a:gd name="adj3" fmla="val 32920"/>
            </a:avLst>
          </a:prstGeom>
        </p:spPr>
        <p:style>
          <a:lnRef idx="2">
            <a:schemeClr val="accent1">
              <a:shade val="50000"/>
            </a:schemeClr>
          </a:lnRef>
          <a:fillRef idx="1">
            <a:schemeClr val="accent1"/>
          </a:fillRef>
          <a:effectRef idx="0">
            <a:schemeClr val="accent1"/>
          </a:effectRef>
          <a:fontRef idx="minor">
            <a:schemeClr val="lt1"/>
          </a:fontRef>
        </p:style>
        <p:txBody>
          <a:bodyPr lIns="84396" tIns="42198" rIns="84396" bIns="42198" anchor="ctr"/>
          <a:lstStyle/>
          <a:p>
            <a:pPr algn="ctr">
              <a:defRPr/>
            </a:pPr>
            <a:endParaRPr lang="en-GB" sz="1477">
              <a:solidFill>
                <a:schemeClr val="tx1"/>
              </a:solidFill>
            </a:endParaRPr>
          </a:p>
        </p:txBody>
      </p:sp>
      <p:sp>
        <p:nvSpPr>
          <p:cNvPr id="25608" name="TextBox 20"/>
          <p:cNvSpPr txBox="1">
            <a:spLocks noChangeArrowheads="1"/>
          </p:cNvSpPr>
          <p:nvPr/>
        </p:nvSpPr>
        <p:spPr bwMode="auto">
          <a:xfrm>
            <a:off x="7899902" y="2918459"/>
            <a:ext cx="2719473" cy="633150"/>
          </a:xfrm>
          <a:prstGeom prst="rect">
            <a:avLst/>
          </a:prstGeom>
          <a:ln>
            <a:headEnd/>
            <a:tailEnd/>
          </a:ln>
        </p:spPr>
        <p:style>
          <a:lnRef idx="0">
            <a:schemeClr val="dk1"/>
          </a:lnRef>
          <a:fillRef idx="3">
            <a:schemeClr val="dk1"/>
          </a:fillRef>
          <a:effectRef idx="3">
            <a:schemeClr val="dk1"/>
          </a:effectRef>
          <a:fontRef idx="minor">
            <a:schemeClr val="lt1"/>
          </a:fontRef>
        </p:style>
        <p:txBody>
          <a:bodyPr lIns="84396" tIns="42198" rIns="84396" bIns="42198">
            <a:noAutofit/>
          </a:bodyPr>
          <a:lstStyle/>
          <a:p>
            <a:pPr algn="r">
              <a:defRPr/>
            </a:pPr>
            <a:r>
              <a:rPr lang="en-GB" sz="1800">
                <a:solidFill>
                  <a:schemeClr val="accent4">
                    <a:lumMod val="20000"/>
                    <a:lumOff val="80000"/>
                  </a:schemeClr>
                </a:solidFill>
              </a:rPr>
              <a:t>... Undesirable variation in system performance</a:t>
            </a:r>
          </a:p>
        </p:txBody>
      </p:sp>
      <p:sp>
        <p:nvSpPr>
          <p:cNvPr id="45065" name="Rectangle 175"/>
          <p:cNvSpPr>
            <a:spLocks noChangeArrowheads="1"/>
          </p:cNvSpPr>
          <p:nvPr/>
        </p:nvSpPr>
        <p:spPr bwMode="auto">
          <a:xfrm>
            <a:off x="5364537" y="1968016"/>
            <a:ext cx="1024669" cy="480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a:solidFill>
                  <a:srgbClr val="000000"/>
                </a:solidFill>
              </a:rPr>
              <a:t>Noise </a:t>
            </a:r>
          </a:p>
          <a:p>
            <a:pPr algn="ctr" eaLnBrk="0" hangingPunct="0"/>
            <a:r>
              <a:rPr lang="en-GB" sz="1292" b="1">
                <a:solidFill>
                  <a:srgbClr val="000000"/>
                </a:solidFill>
              </a:rPr>
              <a:t>Factors Z</a:t>
            </a:r>
          </a:p>
        </p:txBody>
      </p:sp>
      <p:sp>
        <p:nvSpPr>
          <p:cNvPr id="153" name="Rectangle 142"/>
          <p:cNvSpPr>
            <a:spLocks noChangeArrowheads="1"/>
          </p:cNvSpPr>
          <p:nvPr/>
        </p:nvSpPr>
        <p:spPr bwMode="auto">
          <a:xfrm>
            <a:off x="4571758" y="2868350"/>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a:ea typeface="+mn-ea"/>
              </a:rPr>
              <a:t>Braking System</a:t>
            </a:r>
          </a:p>
        </p:txBody>
      </p:sp>
      <p:sp>
        <p:nvSpPr>
          <p:cNvPr id="154" name="Right Arrow 153"/>
          <p:cNvSpPr/>
          <p:nvPr/>
        </p:nvSpPr>
        <p:spPr>
          <a:xfrm>
            <a:off x="3679607" y="3159374"/>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155" name="Right Arrow 154"/>
          <p:cNvSpPr/>
          <p:nvPr/>
        </p:nvSpPr>
        <p:spPr>
          <a:xfrm>
            <a:off x="6008890" y="3168167"/>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156" name="Right Arrow 155"/>
          <p:cNvSpPr/>
          <p:nvPr/>
        </p:nvSpPr>
        <p:spPr>
          <a:xfrm rot="5400000">
            <a:off x="4827744" y="2287566"/>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157" name="Right Arrow 156"/>
          <p:cNvSpPr/>
          <p:nvPr/>
        </p:nvSpPr>
        <p:spPr>
          <a:xfrm rot="16200000" flipV="1">
            <a:off x="4819628" y="4019652"/>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45081" name="TextBox 157"/>
          <p:cNvSpPr txBox="1">
            <a:spLocks noChangeArrowheads="1"/>
          </p:cNvSpPr>
          <p:nvPr/>
        </p:nvSpPr>
        <p:spPr bwMode="auto">
          <a:xfrm>
            <a:off x="6449277" y="2699240"/>
            <a:ext cx="965338" cy="312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a:t>Output Y</a:t>
            </a:r>
          </a:p>
        </p:txBody>
      </p:sp>
      <p:sp>
        <p:nvSpPr>
          <p:cNvPr id="45082" name="TextBox 158"/>
          <p:cNvSpPr txBox="1">
            <a:spLocks noChangeArrowheads="1"/>
          </p:cNvSpPr>
          <p:nvPr/>
        </p:nvSpPr>
        <p:spPr bwMode="auto">
          <a:xfrm>
            <a:off x="3563098" y="2664070"/>
            <a:ext cx="95911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a:t>Signal </a:t>
            </a:r>
          </a:p>
          <a:p>
            <a:pPr algn="ctr" eaLnBrk="1" hangingPunct="1"/>
            <a:r>
              <a:rPr lang="en-GB" sz="1477" b="1"/>
              <a:t>Factor M</a:t>
            </a:r>
          </a:p>
        </p:txBody>
      </p:sp>
      <p:sp>
        <p:nvSpPr>
          <p:cNvPr id="45083" name="TextBox 159"/>
          <p:cNvSpPr txBox="1">
            <a:spLocks noChangeArrowheads="1"/>
          </p:cNvSpPr>
          <p:nvPr/>
        </p:nvSpPr>
        <p:spPr bwMode="auto">
          <a:xfrm>
            <a:off x="5340903" y="3877408"/>
            <a:ext cx="102323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a:t>Control</a:t>
            </a:r>
          </a:p>
          <a:p>
            <a:pPr algn="ctr" eaLnBrk="1" hangingPunct="1"/>
            <a:r>
              <a:rPr lang="en-GB" sz="1477" b="1"/>
              <a:t>Factors Z</a:t>
            </a:r>
          </a:p>
        </p:txBody>
      </p:sp>
      <p:sp>
        <p:nvSpPr>
          <p:cNvPr id="162" name="TextBox 161"/>
          <p:cNvSpPr txBox="1"/>
          <p:nvPr/>
        </p:nvSpPr>
        <p:spPr>
          <a:xfrm>
            <a:off x="7865569" y="4577883"/>
            <a:ext cx="3731432" cy="1193216"/>
          </a:xfrm>
          <a:prstGeom prst="rect">
            <a:avLst/>
          </a:prstGeom>
        </p:spPr>
        <p:style>
          <a:lnRef idx="0">
            <a:schemeClr val="accent2"/>
          </a:lnRef>
          <a:fillRef idx="3">
            <a:schemeClr val="accent2"/>
          </a:fillRef>
          <a:effectRef idx="3">
            <a:schemeClr val="accent2"/>
          </a:effectRef>
          <a:fontRef idx="minor">
            <a:schemeClr val="lt1"/>
          </a:fontRef>
        </p:style>
        <p:txBody>
          <a:bodyPr wrap="square" lIns="84396" tIns="42198" rIns="84396" bIns="42198">
            <a:spAutoFit/>
          </a:bodyPr>
          <a:lstStyle/>
          <a:p>
            <a:pPr>
              <a:defRPr/>
            </a:pPr>
            <a:r>
              <a:rPr lang="en-GB" sz="1800"/>
              <a:t>The effect of Indirect Noise Factors can be determined by varying the design parameters. Their inclusion is implicit</a:t>
            </a:r>
          </a:p>
        </p:txBody>
      </p:sp>
    </p:spTree>
    <p:extLst>
      <p:ext uri="{BB962C8B-B14F-4D97-AF65-F5344CB8AC3E}">
        <p14:creationId xmlns:p14="http://schemas.microsoft.com/office/powerpoint/2010/main" val="4929357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6" grpId="0" animBg="1"/>
      <p:bldP spid="25605" grpId="0" animBg="1"/>
      <p:bldP spid="35" grpId="0" animBg="1"/>
      <p:bldP spid="37" grpId="0" animBg="1"/>
      <p:bldP spid="25608" grpId="0" animBg="1"/>
      <p:bldP spid="162"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a:xfrm>
            <a:off x="0" y="0"/>
            <a:ext cx="6489700" cy="389830"/>
          </a:xfrm>
        </p:spPr>
        <p:txBody>
          <a:bodyPr>
            <a:normAutofit fontScale="90000"/>
          </a:bodyPr>
          <a:lstStyle/>
          <a:p>
            <a:r>
              <a:rPr lang="en-GB" sz="3600"/>
              <a:t>Direct Noise Factors</a:t>
            </a:r>
          </a:p>
        </p:txBody>
      </p:sp>
      <p:sp>
        <p:nvSpPr>
          <p:cNvPr id="25605" name="TextBox 18"/>
          <p:cNvSpPr txBox="1">
            <a:spLocks noChangeArrowheads="1"/>
          </p:cNvSpPr>
          <p:nvPr/>
        </p:nvSpPr>
        <p:spPr bwMode="auto">
          <a:xfrm>
            <a:off x="3044394" y="1301267"/>
            <a:ext cx="2215662" cy="731551"/>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lIns="84396" tIns="42198" rIns="84396" bIns="42198">
            <a:spAutoFit/>
          </a:bodyPr>
          <a:lstStyle/>
          <a:p>
            <a:pPr>
              <a:defRPr/>
            </a:pPr>
            <a:r>
              <a:rPr lang="en-GB" sz="1400">
                <a:solidFill>
                  <a:schemeClr val="dk1"/>
                </a:solidFill>
                <a:latin typeface="+mn-lt"/>
                <a:ea typeface="+mn-ea"/>
              </a:rPr>
              <a:t>Some noise factors impact on the system  to directly cause ...</a:t>
            </a:r>
          </a:p>
        </p:txBody>
      </p:sp>
      <p:sp>
        <p:nvSpPr>
          <p:cNvPr id="37" name="Curved Right Arrow 36"/>
          <p:cNvSpPr/>
          <p:nvPr/>
        </p:nvSpPr>
        <p:spPr>
          <a:xfrm rot="7585725" flipV="1">
            <a:off x="6021225" y="1348914"/>
            <a:ext cx="1103435" cy="1662422"/>
          </a:xfrm>
          <a:prstGeom prst="curvedRightArrow">
            <a:avLst>
              <a:gd name="adj1" fmla="val 19640"/>
              <a:gd name="adj2" fmla="val 45606"/>
              <a:gd name="adj3" fmla="val 32920"/>
            </a:avLst>
          </a:prstGeom>
        </p:spPr>
        <p:style>
          <a:lnRef idx="1">
            <a:schemeClr val="accent3"/>
          </a:lnRef>
          <a:fillRef idx="2">
            <a:schemeClr val="accent3"/>
          </a:fillRef>
          <a:effectRef idx="1">
            <a:schemeClr val="accent3"/>
          </a:effectRef>
          <a:fontRef idx="minor">
            <a:schemeClr val="dk1"/>
          </a:fontRef>
        </p:style>
        <p:txBody>
          <a:bodyPr lIns="84396" tIns="42198" rIns="84396" bIns="42198" anchor="ctr"/>
          <a:lstStyle/>
          <a:p>
            <a:pPr algn="ctr">
              <a:defRPr/>
            </a:pPr>
            <a:endParaRPr lang="en-GB" sz="1477">
              <a:solidFill>
                <a:schemeClr val="tx1"/>
              </a:solidFill>
            </a:endParaRPr>
          </a:p>
        </p:txBody>
      </p:sp>
      <p:sp>
        <p:nvSpPr>
          <p:cNvPr id="46087" name="Rectangle 175"/>
          <p:cNvSpPr>
            <a:spLocks noChangeArrowheads="1"/>
          </p:cNvSpPr>
          <p:nvPr/>
        </p:nvSpPr>
        <p:spPr bwMode="auto">
          <a:xfrm>
            <a:off x="4901928" y="2346086"/>
            <a:ext cx="1024669" cy="480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a:solidFill>
                  <a:srgbClr val="000000"/>
                </a:solidFill>
              </a:rPr>
              <a:t>Noise </a:t>
            </a:r>
          </a:p>
          <a:p>
            <a:pPr algn="ctr" eaLnBrk="0" hangingPunct="0"/>
            <a:r>
              <a:rPr lang="en-GB" sz="1292" b="1">
                <a:solidFill>
                  <a:srgbClr val="000000"/>
                </a:solidFill>
              </a:rPr>
              <a:t>Factors Z</a:t>
            </a:r>
          </a:p>
        </p:txBody>
      </p:sp>
      <p:sp>
        <p:nvSpPr>
          <p:cNvPr id="153" name="Rectangle 142"/>
          <p:cNvSpPr>
            <a:spLocks noChangeArrowheads="1"/>
          </p:cNvSpPr>
          <p:nvPr/>
        </p:nvSpPr>
        <p:spPr bwMode="auto">
          <a:xfrm>
            <a:off x="4109145" y="3246419"/>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a:ea typeface="+mn-ea"/>
              </a:rPr>
              <a:t>Braking System</a:t>
            </a:r>
          </a:p>
        </p:txBody>
      </p:sp>
      <p:sp>
        <p:nvSpPr>
          <p:cNvPr id="154" name="Right Arrow 153"/>
          <p:cNvSpPr/>
          <p:nvPr/>
        </p:nvSpPr>
        <p:spPr>
          <a:xfrm>
            <a:off x="3216995" y="3537441"/>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155" name="Right Arrow 154"/>
          <p:cNvSpPr/>
          <p:nvPr/>
        </p:nvSpPr>
        <p:spPr>
          <a:xfrm>
            <a:off x="5546282" y="3546233"/>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156" name="Right Arrow 155"/>
          <p:cNvSpPr/>
          <p:nvPr/>
        </p:nvSpPr>
        <p:spPr>
          <a:xfrm rot="5400000">
            <a:off x="4365134" y="2665636"/>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157" name="Right Arrow 156"/>
          <p:cNvSpPr/>
          <p:nvPr/>
        </p:nvSpPr>
        <p:spPr>
          <a:xfrm rot="16200000" flipV="1">
            <a:off x="4357018" y="4397721"/>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46103" name="TextBox 157"/>
          <p:cNvSpPr txBox="1">
            <a:spLocks noChangeArrowheads="1"/>
          </p:cNvSpPr>
          <p:nvPr/>
        </p:nvSpPr>
        <p:spPr bwMode="auto">
          <a:xfrm>
            <a:off x="5986667" y="3077309"/>
            <a:ext cx="965338" cy="312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a:t>Output Y</a:t>
            </a:r>
          </a:p>
        </p:txBody>
      </p:sp>
      <p:sp>
        <p:nvSpPr>
          <p:cNvPr id="46104" name="TextBox 158"/>
          <p:cNvSpPr txBox="1">
            <a:spLocks noChangeArrowheads="1"/>
          </p:cNvSpPr>
          <p:nvPr/>
        </p:nvSpPr>
        <p:spPr bwMode="auto">
          <a:xfrm>
            <a:off x="3100490" y="3042139"/>
            <a:ext cx="95911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a:t>Signal </a:t>
            </a:r>
          </a:p>
          <a:p>
            <a:pPr algn="ctr" eaLnBrk="1" hangingPunct="1"/>
            <a:r>
              <a:rPr lang="en-GB" sz="1477" b="1"/>
              <a:t>Factor M</a:t>
            </a:r>
          </a:p>
        </p:txBody>
      </p:sp>
      <p:sp>
        <p:nvSpPr>
          <p:cNvPr id="46105" name="TextBox 159"/>
          <p:cNvSpPr txBox="1">
            <a:spLocks noChangeArrowheads="1"/>
          </p:cNvSpPr>
          <p:nvPr/>
        </p:nvSpPr>
        <p:spPr bwMode="auto">
          <a:xfrm>
            <a:off x="4878292" y="4255477"/>
            <a:ext cx="102323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a:t>Control</a:t>
            </a:r>
          </a:p>
          <a:p>
            <a:pPr algn="ctr" eaLnBrk="1" hangingPunct="1"/>
            <a:r>
              <a:rPr lang="en-GB" sz="1477" b="1"/>
              <a:t>Factors Z</a:t>
            </a:r>
          </a:p>
        </p:txBody>
      </p:sp>
      <p:sp>
        <p:nvSpPr>
          <p:cNvPr id="162" name="TextBox 161"/>
          <p:cNvSpPr txBox="1"/>
          <p:nvPr/>
        </p:nvSpPr>
        <p:spPr>
          <a:xfrm>
            <a:off x="7267587" y="4672399"/>
            <a:ext cx="3668749" cy="916217"/>
          </a:xfrm>
          <a:prstGeom prst="rect">
            <a:avLst/>
          </a:prstGeom>
        </p:spPr>
        <p:style>
          <a:lnRef idx="0">
            <a:schemeClr val="accent2"/>
          </a:lnRef>
          <a:fillRef idx="3">
            <a:schemeClr val="accent2"/>
          </a:fillRef>
          <a:effectRef idx="3">
            <a:schemeClr val="accent2"/>
          </a:effectRef>
          <a:fontRef idx="minor">
            <a:schemeClr val="lt1"/>
          </a:fontRef>
        </p:style>
        <p:txBody>
          <a:bodyPr wrap="square" lIns="84396" tIns="42198" rIns="84396" bIns="42198">
            <a:spAutoFit/>
          </a:bodyPr>
          <a:lstStyle/>
          <a:p>
            <a:pPr>
              <a:defRPr/>
            </a:pPr>
            <a:r>
              <a:rPr lang="en-GB" sz="1800">
                <a:solidFill>
                  <a:schemeClr val="tx1"/>
                </a:solidFill>
              </a:rPr>
              <a:t>The </a:t>
            </a:r>
            <a:r>
              <a:rPr lang="en-GB">
                <a:solidFill>
                  <a:schemeClr val="tx1"/>
                </a:solidFill>
              </a:rPr>
              <a:t>e</a:t>
            </a:r>
            <a:r>
              <a:rPr lang="en-GB" sz="1800">
                <a:solidFill>
                  <a:schemeClr val="tx1"/>
                </a:solidFill>
              </a:rPr>
              <a:t>ffect of Direct Noise Factors can only be determined by including them explicitly in the analysis </a:t>
            </a:r>
          </a:p>
        </p:txBody>
      </p:sp>
      <p:sp>
        <p:nvSpPr>
          <p:cNvPr id="16" name="TextBox 20">
            <a:extLst>
              <a:ext uri="{FF2B5EF4-FFF2-40B4-BE49-F238E27FC236}">
                <a16:creationId xmlns:a16="http://schemas.microsoft.com/office/drawing/2014/main" id="{FC207704-67A3-7D46-988E-6AA0193DCEF8}"/>
              </a:ext>
            </a:extLst>
          </p:cNvPr>
          <p:cNvSpPr txBox="1">
            <a:spLocks noChangeArrowheads="1"/>
          </p:cNvSpPr>
          <p:nvPr/>
        </p:nvSpPr>
        <p:spPr bwMode="auto">
          <a:xfrm>
            <a:off x="7268480" y="3077308"/>
            <a:ext cx="3342940" cy="661965"/>
          </a:xfrm>
          <a:prstGeom prst="rect">
            <a:avLst/>
          </a:prstGeom>
          <a:ln>
            <a:headEnd/>
            <a:tailEnd/>
          </a:ln>
        </p:spPr>
        <p:style>
          <a:lnRef idx="0">
            <a:schemeClr val="dk1"/>
          </a:lnRef>
          <a:fillRef idx="3">
            <a:schemeClr val="dk1"/>
          </a:fillRef>
          <a:effectRef idx="3">
            <a:schemeClr val="dk1"/>
          </a:effectRef>
          <a:fontRef idx="minor">
            <a:schemeClr val="lt1"/>
          </a:fontRef>
        </p:style>
        <p:txBody>
          <a:bodyPr lIns="84396" tIns="42198" rIns="84396" bIns="42198">
            <a:noAutofit/>
          </a:bodyPr>
          <a:lstStyle/>
          <a:p>
            <a:pPr algn="r">
              <a:defRPr/>
            </a:pPr>
            <a:r>
              <a:rPr lang="en-GB" sz="1800">
                <a:solidFill>
                  <a:schemeClr val="accent4">
                    <a:lumMod val="20000"/>
                    <a:lumOff val="80000"/>
                  </a:schemeClr>
                </a:solidFill>
              </a:rPr>
              <a:t>... Undesirable variation in system performance</a:t>
            </a:r>
          </a:p>
        </p:txBody>
      </p:sp>
    </p:spTree>
    <p:extLst>
      <p:ext uri="{BB962C8B-B14F-4D97-AF65-F5344CB8AC3E}">
        <p14:creationId xmlns:p14="http://schemas.microsoft.com/office/powerpoint/2010/main" val="19540774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5" grpId="0" animBg="1"/>
      <p:bldP spid="37" grpId="0" animBg="1"/>
      <p:bldP spid="162" grpId="0" animBg="1"/>
      <p:bldP spid="16"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8D214-82F5-BB4C-9A42-B3D3936E51F9}"/>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Cascading P-Diagrams</a:t>
            </a:r>
          </a:p>
        </p:txBody>
      </p:sp>
      <p:sp>
        <p:nvSpPr>
          <p:cNvPr id="11" name="Right Arrow 10">
            <a:extLst>
              <a:ext uri="{FF2B5EF4-FFF2-40B4-BE49-F238E27FC236}">
                <a16:creationId xmlns:a16="http://schemas.microsoft.com/office/drawing/2014/main" id="{36E543D9-E419-6740-ACC0-8DC52E28936C}"/>
              </a:ext>
            </a:extLst>
          </p:cNvPr>
          <p:cNvSpPr/>
          <p:nvPr/>
        </p:nvSpPr>
        <p:spPr>
          <a:xfrm rot="2542151">
            <a:off x="4080355" y="3266751"/>
            <a:ext cx="684304" cy="149598"/>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4" name="Rectangle 142">
            <a:extLst>
              <a:ext uri="{FF2B5EF4-FFF2-40B4-BE49-F238E27FC236}">
                <a16:creationId xmlns:a16="http://schemas.microsoft.com/office/drawing/2014/main" id="{DA15C608-5C97-4C41-9D1C-12885E6134B7}"/>
              </a:ext>
            </a:extLst>
          </p:cNvPr>
          <p:cNvSpPr>
            <a:spLocks noChangeArrowheads="1"/>
          </p:cNvSpPr>
          <p:nvPr/>
        </p:nvSpPr>
        <p:spPr bwMode="auto">
          <a:xfrm>
            <a:off x="3054067" y="2815656"/>
            <a:ext cx="1123368" cy="59619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defTabSz="352044">
              <a:spcAft>
                <a:spcPts val="600"/>
              </a:spcAft>
              <a:defRPr/>
            </a:pPr>
            <a:r>
              <a:rPr lang="en-US" sz="1137" kern="1200">
                <a:solidFill>
                  <a:srgbClr val="555555"/>
                </a:solidFill>
                <a:latin typeface="+mn-lt"/>
                <a:ea typeface="+mn-ea"/>
                <a:cs typeface="+mn-cs"/>
              </a:rPr>
              <a:t>Braking System</a:t>
            </a:r>
            <a:endParaRPr lang="en-US" sz="1477">
              <a:ea typeface="+mn-ea"/>
            </a:endParaRPr>
          </a:p>
        </p:txBody>
      </p:sp>
      <p:sp>
        <p:nvSpPr>
          <p:cNvPr id="5" name="Right Arrow 4">
            <a:extLst>
              <a:ext uri="{FF2B5EF4-FFF2-40B4-BE49-F238E27FC236}">
                <a16:creationId xmlns:a16="http://schemas.microsoft.com/office/drawing/2014/main" id="{F0F3D85E-CFED-424D-A1FE-AA35F0B04E09}"/>
              </a:ext>
            </a:extLst>
          </p:cNvPr>
          <p:cNvSpPr/>
          <p:nvPr/>
        </p:nvSpPr>
        <p:spPr>
          <a:xfrm>
            <a:off x="2505798" y="3041187"/>
            <a:ext cx="541192" cy="156412"/>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6" name="Right Arrow 5">
            <a:extLst>
              <a:ext uri="{FF2B5EF4-FFF2-40B4-BE49-F238E27FC236}">
                <a16:creationId xmlns:a16="http://schemas.microsoft.com/office/drawing/2014/main" id="{1650693D-4B31-8045-ABCB-E6BFC4DEC5B2}"/>
              </a:ext>
            </a:extLst>
          </p:cNvPr>
          <p:cNvSpPr/>
          <p:nvPr/>
        </p:nvSpPr>
        <p:spPr>
          <a:xfrm>
            <a:off x="4184513" y="3028404"/>
            <a:ext cx="684304" cy="149598"/>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7" name="Right Arrow 6">
            <a:extLst>
              <a:ext uri="{FF2B5EF4-FFF2-40B4-BE49-F238E27FC236}">
                <a16:creationId xmlns:a16="http://schemas.microsoft.com/office/drawing/2014/main" id="{FCBB2F42-2A1F-F647-8955-6CAE8ECF8D97}"/>
              </a:ext>
            </a:extLst>
          </p:cNvPr>
          <p:cNvSpPr/>
          <p:nvPr/>
        </p:nvSpPr>
        <p:spPr>
          <a:xfrm rot="5400000">
            <a:off x="3371115" y="2490529"/>
            <a:ext cx="497705" cy="13180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8" name="Right Arrow 7">
            <a:extLst>
              <a:ext uri="{FF2B5EF4-FFF2-40B4-BE49-F238E27FC236}">
                <a16:creationId xmlns:a16="http://schemas.microsoft.com/office/drawing/2014/main" id="{99DFB578-4888-8A40-A647-552C99EC9962}"/>
              </a:ext>
            </a:extLst>
          </p:cNvPr>
          <p:cNvSpPr/>
          <p:nvPr/>
        </p:nvSpPr>
        <p:spPr>
          <a:xfrm rot="16200000" flipV="1">
            <a:off x="3398483" y="3555544"/>
            <a:ext cx="436680" cy="1380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13" name="TextBox 12">
            <a:extLst>
              <a:ext uri="{FF2B5EF4-FFF2-40B4-BE49-F238E27FC236}">
                <a16:creationId xmlns:a16="http://schemas.microsoft.com/office/drawing/2014/main" id="{D88D3AFE-BCD0-D64C-990B-1D8E2855CCFE}"/>
              </a:ext>
            </a:extLst>
          </p:cNvPr>
          <p:cNvSpPr txBox="1"/>
          <p:nvPr/>
        </p:nvSpPr>
        <p:spPr>
          <a:xfrm>
            <a:off x="4180245" y="3601397"/>
            <a:ext cx="777012" cy="1034257"/>
          </a:xfrm>
          <a:prstGeom prst="rect">
            <a:avLst/>
          </a:prstGeom>
          <a:noFill/>
        </p:spPr>
        <p:txBody>
          <a:bodyPr wrap="square" rtlCol="0">
            <a:spAutoFit/>
          </a:bodyPr>
          <a:lstStyle/>
          <a:p>
            <a:pPr defTabSz="352044">
              <a:spcAft>
                <a:spcPts val="600"/>
              </a:spcAft>
            </a:pPr>
            <a:r>
              <a:rPr lang="en-US" sz="924" kern="1200">
                <a:solidFill>
                  <a:schemeClr val="tx1"/>
                </a:solidFill>
                <a:latin typeface="Arial"/>
                <a:ea typeface="+mn-ea"/>
                <a:cs typeface="Arial"/>
              </a:rPr>
              <a:t>Side Effects</a:t>
            </a:r>
          </a:p>
          <a:p>
            <a:pPr defTabSz="352044">
              <a:spcAft>
                <a:spcPts val="600"/>
              </a:spcAft>
            </a:pPr>
            <a:r>
              <a:rPr lang="en-US" sz="924" kern="1200">
                <a:solidFill>
                  <a:schemeClr val="tx1"/>
                </a:solidFill>
                <a:latin typeface="Arial"/>
                <a:ea typeface="+mn-ea"/>
                <a:cs typeface="Arial"/>
              </a:rPr>
              <a:t>Brake Dust</a:t>
            </a:r>
          </a:p>
          <a:p>
            <a:pPr defTabSz="352044">
              <a:spcAft>
                <a:spcPts val="600"/>
              </a:spcAft>
            </a:pPr>
            <a:r>
              <a:rPr lang="en-US" sz="924" kern="1200">
                <a:solidFill>
                  <a:schemeClr val="tx1"/>
                </a:solidFill>
                <a:latin typeface="Arial"/>
                <a:ea typeface="+mn-ea"/>
                <a:cs typeface="Arial"/>
              </a:rPr>
              <a:t>Heat</a:t>
            </a:r>
          </a:p>
          <a:p>
            <a:pPr defTabSz="352044">
              <a:spcAft>
                <a:spcPts val="600"/>
              </a:spcAft>
            </a:pPr>
            <a:r>
              <a:rPr lang="en-US" sz="924" kern="1200">
                <a:solidFill>
                  <a:schemeClr val="tx1"/>
                </a:solidFill>
                <a:latin typeface="Arial"/>
                <a:ea typeface="+mn-ea"/>
                <a:cs typeface="Arial"/>
              </a:rPr>
              <a:t>Vibration</a:t>
            </a:r>
            <a:endParaRPr lang="en-US" sz="1200">
              <a:latin typeface="Arial"/>
              <a:cs typeface="Arial"/>
            </a:endParaRPr>
          </a:p>
        </p:txBody>
      </p:sp>
      <p:sp>
        <p:nvSpPr>
          <p:cNvPr id="14" name="Right Arrow 13">
            <a:extLst>
              <a:ext uri="{FF2B5EF4-FFF2-40B4-BE49-F238E27FC236}">
                <a16:creationId xmlns:a16="http://schemas.microsoft.com/office/drawing/2014/main" id="{02C4D524-E3FE-E042-8F90-50849708A6E1}"/>
              </a:ext>
            </a:extLst>
          </p:cNvPr>
          <p:cNvSpPr/>
          <p:nvPr/>
        </p:nvSpPr>
        <p:spPr>
          <a:xfrm rot="2542151">
            <a:off x="6070743" y="5285636"/>
            <a:ext cx="684304" cy="149598"/>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15" name="Rectangle 142">
            <a:extLst>
              <a:ext uri="{FF2B5EF4-FFF2-40B4-BE49-F238E27FC236}">
                <a16:creationId xmlns:a16="http://schemas.microsoft.com/office/drawing/2014/main" id="{D2ABA858-36FC-3441-A54D-A13DB6FA0B4C}"/>
              </a:ext>
            </a:extLst>
          </p:cNvPr>
          <p:cNvSpPr>
            <a:spLocks noChangeArrowheads="1"/>
          </p:cNvSpPr>
          <p:nvPr/>
        </p:nvSpPr>
        <p:spPr bwMode="auto">
          <a:xfrm>
            <a:off x="5044455" y="4834541"/>
            <a:ext cx="1123368" cy="59619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defTabSz="352044">
              <a:spcAft>
                <a:spcPts val="600"/>
              </a:spcAft>
              <a:defRPr/>
            </a:pPr>
            <a:r>
              <a:rPr lang="en-US" sz="1137" kern="1200">
                <a:solidFill>
                  <a:srgbClr val="555555"/>
                </a:solidFill>
                <a:latin typeface="+mn-lt"/>
                <a:ea typeface="+mn-ea"/>
                <a:cs typeface="+mn-cs"/>
              </a:rPr>
              <a:t> Caliper Piston System</a:t>
            </a:r>
            <a:endParaRPr lang="en-US" sz="1477">
              <a:ea typeface="+mn-ea"/>
            </a:endParaRPr>
          </a:p>
        </p:txBody>
      </p:sp>
      <p:sp>
        <p:nvSpPr>
          <p:cNvPr id="16" name="Right Arrow 15">
            <a:extLst>
              <a:ext uri="{FF2B5EF4-FFF2-40B4-BE49-F238E27FC236}">
                <a16:creationId xmlns:a16="http://schemas.microsoft.com/office/drawing/2014/main" id="{3A842D2B-C6BF-2249-BB4E-14F5E3947EE6}"/>
              </a:ext>
            </a:extLst>
          </p:cNvPr>
          <p:cNvSpPr/>
          <p:nvPr/>
        </p:nvSpPr>
        <p:spPr>
          <a:xfrm>
            <a:off x="4353074" y="5060072"/>
            <a:ext cx="684304" cy="149598"/>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17" name="Right Arrow 16">
            <a:extLst>
              <a:ext uri="{FF2B5EF4-FFF2-40B4-BE49-F238E27FC236}">
                <a16:creationId xmlns:a16="http://schemas.microsoft.com/office/drawing/2014/main" id="{0491034C-5DB0-9C46-A157-51C76C2A0F28}"/>
              </a:ext>
            </a:extLst>
          </p:cNvPr>
          <p:cNvSpPr/>
          <p:nvPr/>
        </p:nvSpPr>
        <p:spPr>
          <a:xfrm>
            <a:off x="6158180" y="5066885"/>
            <a:ext cx="684304" cy="149598"/>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18" name="Right Arrow 17">
            <a:extLst>
              <a:ext uri="{FF2B5EF4-FFF2-40B4-BE49-F238E27FC236}">
                <a16:creationId xmlns:a16="http://schemas.microsoft.com/office/drawing/2014/main" id="{2C3F6DE3-5EBD-6143-B4F8-6E3F43399D5F}"/>
              </a:ext>
            </a:extLst>
          </p:cNvPr>
          <p:cNvSpPr/>
          <p:nvPr/>
        </p:nvSpPr>
        <p:spPr>
          <a:xfrm rot="5400000">
            <a:off x="5361504" y="4509414"/>
            <a:ext cx="497705" cy="13180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19" name="Right Arrow 18">
            <a:extLst>
              <a:ext uri="{FF2B5EF4-FFF2-40B4-BE49-F238E27FC236}">
                <a16:creationId xmlns:a16="http://schemas.microsoft.com/office/drawing/2014/main" id="{71BC0185-08D8-2E4E-B51A-A66E561E0FDA}"/>
              </a:ext>
            </a:extLst>
          </p:cNvPr>
          <p:cNvSpPr/>
          <p:nvPr/>
        </p:nvSpPr>
        <p:spPr>
          <a:xfrm rot="16200000" flipV="1">
            <a:off x="5388871" y="5574429"/>
            <a:ext cx="436680" cy="1380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20" name="TextBox 19">
            <a:extLst>
              <a:ext uri="{FF2B5EF4-FFF2-40B4-BE49-F238E27FC236}">
                <a16:creationId xmlns:a16="http://schemas.microsoft.com/office/drawing/2014/main" id="{13EBCA57-1A5F-7B4D-8F64-373CCFB8AF08}"/>
              </a:ext>
            </a:extLst>
          </p:cNvPr>
          <p:cNvSpPr txBox="1"/>
          <p:nvPr/>
        </p:nvSpPr>
        <p:spPr>
          <a:xfrm>
            <a:off x="6284942" y="5643504"/>
            <a:ext cx="1338167" cy="595932"/>
          </a:xfrm>
          <a:prstGeom prst="rect">
            <a:avLst/>
          </a:prstGeom>
          <a:noFill/>
        </p:spPr>
        <p:txBody>
          <a:bodyPr wrap="square" rtlCol="0">
            <a:spAutoFit/>
          </a:bodyPr>
          <a:lstStyle/>
          <a:p>
            <a:pPr defTabSz="352044">
              <a:spcAft>
                <a:spcPts val="600"/>
              </a:spcAft>
            </a:pPr>
            <a:r>
              <a:rPr lang="en-US" sz="924" kern="1200">
                <a:solidFill>
                  <a:schemeClr val="tx1"/>
                </a:solidFill>
                <a:latin typeface="Arial"/>
                <a:ea typeface="+mn-ea"/>
                <a:cs typeface="Arial"/>
              </a:rPr>
              <a:t>Side Effects</a:t>
            </a:r>
          </a:p>
          <a:p>
            <a:pPr defTabSz="352044">
              <a:spcAft>
                <a:spcPts val="600"/>
              </a:spcAft>
            </a:pPr>
            <a:r>
              <a:rPr lang="en-US" sz="924" kern="1200">
                <a:solidFill>
                  <a:schemeClr val="tx1"/>
                </a:solidFill>
                <a:latin typeface="Arial"/>
                <a:ea typeface="+mn-ea"/>
                <a:cs typeface="Arial"/>
              </a:rPr>
              <a:t>Leakage of brake fluid</a:t>
            </a:r>
            <a:endParaRPr lang="en-US" sz="1200">
              <a:latin typeface="Arial"/>
              <a:cs typeface="Arial"/>
            </a:endParaRPr>
          </a:p>
        </p:txBody>
      </p:sp>
      <p:sp>
        <p:nvSpPr>
          <p:cNvPr id="35" name="Bent Arrow 34">
            <a:extLst>
              <a:ext uri="{FF2B5EF4-FFF2-40B4-BE49-F238E27FC236}">
                <a16:creationId xmlns:a16="http://schemas.microsoft.com/office/drawing/2014/main" id="{0C109429-BBFC-054A-A5C7-33C1CF783252}"/>
              </a:ext>
            </a:extLst>
          </p:cNvPr>
          <p:cNvSpPr/>
          <p:nvPr/>
        </p:nvSpPr>
        <p:spPr bwMode="auto">
          <a:xfrm rot="5400000">
            <a:off x="5074477" y="3563319"/>
            <a:ext cx="539347" cy="760577"/>
          </a:xfrm>
          <a:prstGeom prst="bentArrow">
            <a:avLst/>
          </a:prstGeom>
          <a:solidFill>
            <a:schemeClr val="accent3">
              <a:lumMod val="20000"/>
              <a:lumOff val="80000"/>
            </a:schemeClr>
          </a:solidFill>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Verdana" pitchFamily="34" charset="0"/>
            </a:endParaRPr>
          </a:p>
        </p:txBody>
      </p:sp>
      <p:sp>
        <p:nvSpPr>
          <p:cNvPr id="37" name="Rounded Rectangular Callout 36">
            <a:extLst>
              <a:ext uri="{FF2B5EF4-FFF2-40B4-BE49-F238E27FC236}">
                <a16:creationId xmlns:a16="http://schemas.microsoft.com/office/drawing/2014/main" id="{76684DB1-8ACD-8F4A-8EAD-8FD97832B18D}"/>
              </a:ext>
            </a:extLst>
          </p:cNvPr>
          <p:cNvSpPr/>
          <p:nvPr/>
        </p:nvSpPr>
        <p:spPr bwMode="auto">
          <a:xfrm>
            <a:off x="5283300" y="2112579"/>
            <a:ext cx="1749760" cy="887700"/>
          </a:xfrm>
          <a:prstGeom prst="wedgeRoundRectCallout">
            <a:avLst>
              <a:gd name="adj1" fmla="val -56467"/>
              <a:gd name="adj2" fmla="val 124054"/>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defTabSz="352044">
              <a:spcAft>
                <a:spcPts val="600"/>
              </a:spcAft>
            </a:pPr>
            <a:r>
              <a:rPr lang="en-US" sz="1232" kern="1200">
                <a:solidFill>
                  <a:srgbClr val="555555"/>
                </a:solidFill>
                <a:latin typeface="Arial"/>
                <a:ea typeface="+mn-ea"/>
                <a:cs typeface="Arial"/>
              </a:rPr>
              <a:t>Side effects can feedback and become sources of noise to subsystem</a:t>
            </a:r>
            <a:endParaRPr lang="en-US" sz="1600">
              <a:latin typeface="Arial"/>
              <a:cs typeface="Arial"/>
            </a:endParaRPr>
          </a:p>
        </p:txBody>
      </p:sp>
      <p:sp>
        <p:nvSpPr>
          <p:cNvPr id="38" name="Bent Arrow 37">
            <a:extLst>
              <a:ext uri="{FF2B5EF4-FFF2-40B4-BE49-F238E27FC236}">
                <a16:creationId xmlns:a16="http://schemas.microsoft.com/office/drawing/2014/main" id="{E2587D31-3A32-B44F-8337-5084BD0FE5E9}"/>
              </a:ext>
            </a:extLst>
          </p:cNvPr>
          <p:cNvSpPr/>
          <p:nvPr/>
        </p:nvSpPr>
        <p:spPr bwMode="auto">
          <a:xfrm rot="5400000">
            <a:off x="7962321" y="3584812"/>
            <a:ext cx="539347" cy="760577"/>
          </a:xfrm>
          <a:prstGeom prst="bentArrow">
            <a:avLst/>
          </a:prstGeom>
          <a:solidFill>
            <a:schemeClr val="accent3">
              <a:lumMod val="20000"/>
              <a:lumOff val="80000"/>
            </a:schemeClr>
          </a:solidFill>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Verdana" pitchFamily="34" charset="0"/>
            </a:endParaRPr>
          </a:p>
        </p:txBody>
      </p:sp>
      <p:sp>
        <p:nvSpPr>
          <p:cNvPr id="39" name="Right Arrow 38">
            <a:extLst>
              <a:ext uri="{FF2B5EF4-FFF2-40B4-BE49-F238E27FC236}">
                <a16:creationId xmlns:a16="http://schemas.microsoft.com/office/drawing/2014/main" id="{3FD82A7D-65CC-D943-98B8-F66E7C39804C}"/>
              </a:ext>
            </a:extLst>
          </p:cNvPr>
          <p:cNvSpPr/>
          <p:nvPr/>
        </p:nvSpPr>
        <p:spPr>
          <a:xfrm rot="2542151">
            <a:off x="8938401" y="5275261"/>
            <a:ext cx="684304" cy="149598"/>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40" name="Rectangle 142">
            <a:extLst>
              <a:ext uri="{FF2B5EF4-FFF2-40B4-BE49-F238E27FC236}">
                <a16:creationId xmlns:a16="http://schemas.microsoft.com/office/drawing/2014/main" id="{AABAB6C9-89AA-9F4A-AD61-BA66CC18D2F6}"/>
              </a:ext>
            </a:extLst>
          </p:cNvPr>
          <p:cNvSpPr>
            <a:spLocks noChangeArrowheads="1"/>
          </p:cNvSpPr>
          <p:nvPr/>
        </p:nvSpPr>
        <p:spPr bwMode="auto">
          <a:xfrm>
            <a:off x="7912114" y="4824167"/>
            <a:ext cx="1123368" cy="59619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defTabSz="352044">
              <a:spcAft>
                <a:spcPts val="600"/>
              </a:spcAft>
              <a:defRPr/>
            </a:pPr>
            <a:r>
              <a:rPr lang="en-US" sz="1137" kern="1200">
                <a:solidFill>
                  <a:srgbClr val="555555"/>
                </a:solidFill>
                <a:latin typeface="+mn-lt"/>
                <a:ea typeface="+mn-ea"/>
                <a:cs typeface="+mn-cs"/>
              </a:rPr>
              <a:t> Other System</a:t>
            </a:r>
            <a:endParaRPr lang="en-US" sz="1477">
              <a:ea typeface="+mn-ea"/>
            </a:endParaRPr>
          </a:p>
        </p:txBody>
      </p:sp>
      <p:sp>
        <p:nvSpPr>
          <p:cNvPr id="41" name="Right Arrow 40">
            <a:extLst>
              <a:ext uri="{FF2B5EF4-FFF2-40B4-BE49-F238E27FC236}">
                <a16:creationId xmlns:a16="http://schemas.microsoft.com/office/drawing/2014/main" id="{7B2BD1E0-D9B7-1643-A20F-775595251228}"/>
              </a:ext>
            </a:extLst>
          </p:cNvPr>
          <p:cNvSpPr/>
          <p:nvPr/>
        </p:nvSpPr>
        <p:spPr>
          <a:xfrm>
            <a:off x="7220733" y="5049697"/>
            <a:ext cx="684304" cy="149598"/>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42" name="Right Arrow 41">
            <a:extLst>
              <a:ext uri="{FF2B5EF4-FFF2-40B4-BE49-F238E27FC236}">
                <a16:creationId xmlns:a16="http://schemas.microsoft.com/office/drawing/2014/main" id="{D55CF0C6-529C-8345-B7AD-64D7EC426921}"/>
              </a:ext>
            </a:extLst>
          </p:cNvPr>
          <p:cNvSpPr/>
          <p:nvPr/>
        </p:nvSpPr>
        <p:spPr>
          <a:xfrm>
            <a:off x="9025839" y="5056511"/>
            <a:ext cx="684304" cy="149598"/>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43" name="Right Arrow 42">
            <a:extLst>
              <a:ext uri="{FF2B5EF4-FFF2-40B4-BE49-F238E27FC236}">
                <a16:creationId xmlns:a16="http://schemas.microsoft.com/office/drawing/2014/main" id="{7B20A022-9587-9548-8D14-16541BEEDB46}"/>
              </a:ext>
            </a:extLst>
          </p:cNvPr>
          <p:cNvSpPr/>
          <p:nvPr/>
        </p:nvSpPr>
        <p:spPr>
          <a:xfrm rot="5400000">
            <a:off x="8229162" y="4499040"/>
            <a:ext cx="497705" cy="13180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44" name="Right Arrow 43">
            <a:extLst>
              <a:ext uri="{FF2B5EF4-FFF2-40B4-BE49-F238E27FC236}">
                <a16:creationId xmlns:a16="http://schemas.microsoft.com/office/drawing/2014/main" id="{6D2D2187-67B0-F640-92A1-FDA5338C5BB1}"/>
              </a:ext>
            </a:extLst>
          </p:cNvPr>
          <p:cNvSpPr/>
          <p:nvPr/>
        </p:nvSpPr>
        <p:spPr>
          <a:xfrm rot="16200000" flipV="1">
            <a:off x="8256530" y="5564055"/>
            <a:ext cx="436680" cy="1380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a:p>
        </p:txBody>
      </p:sp>
      <p:sp>
        <p:nvSpPr>
          <p:cNvPr id="46" name="Bent Arrow 45">
            <a:extLst>
              <a:ext uri="{FF2B5EF4-FFF2-40B4-BE49-F238E27FC236}">
                <a16:creationId xmlns:a16="http://schemas.microsoft.com/office/drawing/2014/main" id="{8E7E9739-AE4B-4143-BFFA-D8FD31AA52A2}"/>
              </a:ext>
            </a:extLst>
          </p:cNvPr>
          <p:cNvSpPr/>
          <p:nvPr/>
        </p:nvSpPr>
        <p:spPr bwMode="auto">
          <a:xfrm rot="5400000">
            <a:off x="7741774" y="5655422"/>
            <a:ext cx="539347" cy="760577"/>
          </a:xfrm>
          <a:prstGeom prst="bentArrow">
            <a:avLst/>
          </a:prstGeom>
          <a:solidFill>
            <a:schemeClr val="accent3">
              <a:lumMod val="20000"/>
              <a:lumOff val="80000"/>
            </a:schemeClr>
          </a:solidFill>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Verdana" pitchFamily="34" charset="0"/>
            </a:endParaRPr>
          </a:p>
        </p:txBody>
      </p:sp>
      <p:sp>
        <p:nvSpPr>
          <p:cNvPr id="47" name="Rounded Rectangular Callout 46">
            <a:extLst>
              <a:ext uri="{FF2B5EF4-FFF2-40B4-BE49-F238E27FC236}">
                <a16:creationId xmlns:a16="http://schemas.microsoft.com/office/drawing/2014/main" id="{5F81976E-B967-A243-B716-D9B3ECFD7DE1}"/>
              </a:ext>
            </a:extLst>
          </p:cNvPr>
          <p:cNvSpPr/>
          <p:nvPr/>
        </p:nvSpPr>
        <p:spPr bwMode="auto">
          <a:xfrm>
            <a:off x="7121434" y="2118904"/>
            <a:ext cx="2540604" cy="1078694"/>
          </a:xfrm>
          <a:prstGeom prst="wedgeRoundRectCallout">
            <a:avLst>
              <a:gd name="adj1" fmla="val -11557"/>
              <a:gd name="adj2" fmla="val 88588"/>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defTabSz="352044">
              <a:spcAft>
                <a:spcPts val="600"/>
              </a:spcAft>
            </a:pPr>
            <a:r>
              <a:rPr lang="en-US" sz="1232" kern="1200">
                <a:solidFill>
                  <a:srgbClr val="555555"/>
                </a:solidFill>
                <a:latin typeface="Arial"/>
                <a:ea typeface="+mn-ea"/>
                <a:cs typeface="Arial"/>
              </a:rPr>
              <a:t>Side effects can interact with other systems. Systems Engineering tools like Function Flow Diagrams, QFD and FMEA can help find them</a:t>
            </a:r>
            <a:endParaRPr lang="en-US" sz="1600">
              <a:latin typeface="Arial"/>
              <a:cs typeface="Arial"/>
            </a:endParaRPr>
          </a:p>
        </p:txBody>
      </p:sp>
      <p:sp>
        <p:nvSpPr>
          <p:cNvPr id="48" name="Rectangle 47">
            <a:extLst>
              <a:ext uri="{FF2B5EF4-FFF2-40B4-BE49-F238E27FC236}">
                <a16:creationId xmlns:a16="http://schemas.microsoft.com/office/drawing/2014/main" id="{809B2587-37A4-C642-BFE5-5D3A4D97ACA8}"/>
              </a:ext>
            </a:extLst>
          </p:cNvPr>
          <p:cNvSpPr/>
          <p:nvPr/>
        </p:nvSpPr>
        <p:spPr bwMode="auto">
          <a:xfrm>
            <a:off x="5816647" y="3695427"/>
            <a:ext cx="2035058" cy="128107"/>
          </a:xfrm>
          <a:prstGeom prst="rect">
            <a:avLst/>
          </a:prstGeom>
          <a:solidFill>
            <a:schemeClr val="accent3">
              <a:lumMod val="20000"/>
              <a:lumOff val="80000"/>
            </a:schemeClr>
          </a:solidFill>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Verdana" pitchFamily="34" charset="0"/>
            </a:endParaRPr>
          </a:p>
        </p:txBody>
      </p:sp>
    </p:spTree>
    <p:extLst>
      <p:ext uri="{BB962C8B-B14F-4D97-AF65-F5344CB8AC3E}">
        <p14:creationId xmlns:p14="http://schemas.microsoft.com/office/powerpoint/2010/main" val="324845172"/>
      </p:ext>
    </p:extLst>
  </p:cSld>
  <p:clrMapOvr>
    <a:masterClrMapping/>
  </p:clrMapOvr>
  <p:transition>
    <p:wipe dir="r"/>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246F9C5-486B-4F1B-A913-85B54494FF4B}"/>
              </a:ext>
            </a:extLst>
          </p:cNvPr>
          <p:cNvSpPr/>
          <p:nvPr/>
        </p:nvSpPr>
        <p:spPr>
          <a:xfrm>
            <a:off x="246395" y="862080"/>
            <a:ext cx="8996163" cy="5944466"/>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91" name="Rectangle 2"/>
          <p:cNvSpPr>
            <a:spLocks noGrp="1" noChangeArrowheads="1"/>
          </p:cNvSpPr>
          <p:nvPr>
            <p:ph type="title"/>
          </p:nvPr>
        </p:nvSpPr>
        <p:spPr>
          <a:xfrm>
            <a:off x="61462" y="51454"/>
            <a:ext cx="12789417" cy="429570"/>
          </a:xfrm>
        </p:spPr>
        <p:txBody>
          <a:bodyPr>
            <a:normAutofit fontScale="90000"/>
          </a:bodyPr>
          <a:lstStyle/>
          <a:p>
            <a:pPr eaLnBrk="1" hangingPunct="1"/>
            <a:r>
              <a:rPr lang="en-GB" sz="3200">
                <a:latin typeface="Arial" charset="0"/>
              </a:rPr>
              <a:t>Example: Consistent Light: Robust to Variation?</a:t>
            </a:r>
            <a:endParaRPr lang="en-US" sz="3200">
              <a:latin typeface="Arial" charset="0"/>
            </a:endParaRPr>
          </a:p>
        </p:txBody>
      </p:sp>
      <p:graphicFrame>
        <p:nvGraphicFramePr>
          <p:cNvPr id="12290" name="Object 8"/>
          <p:cNvGraphicFramePr>
            <a:graphicFrameLocks noGrp="1" noChangeAspect="1"/>
          </p:cNvGraphicFramePr>
          <p:nvPr>
            <p:ph idx="4294967295"/>
          </p:nvPr>
        </p:nvGraphicFramePr>
        <p:xfrm>
          <a:off x="0" y="862013"/>
          <a:ext cx="8497888" cy="5856287"/>
        </p:xfrm>
        <a:graphic>
          <a:graphicData uri="http://schemas.openxmlformats.org/presentationml/2006/ole">
            <mc:AlternateContent xmlns:mc="http://schemas.openxmlformats.org/markup-compatibility/2006">
              <mc:Choice xmlns:v="urn:schemas-microsoft-com:vml" Requires="v">
                <p:oleObj name="Worksheet" r:id="rId2" imgW="14126016" imgH="9730763" progId="Excel.Sheet.8">
                  <p:embed/>
                </p:oleObj>
              </mc:Choice>
              <mc:Fallback>
                <p:oleObj name="Worksheet" r:id="rId2" imgW="14126016" imgH="9730763" progId="Excel.Sheet.8">
                  <p:embed/>
                  <p:pic>
                    <p:nvPicPr>
                      <p:cNvPr id="12290" name="Object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62013"/>
                        <a:ext cx="8497888" cy="585628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Tree>
    <p:extLst>
      <p:ext uri="{BB962C8B-B14F-4D97-AF65-F5344CB8AC3E}">
        <p14:creationId xmlns:p14="http://schemas.microsoft.com/office/powerpoint/2010/main" val="4015448958"/>
      </p:ext>
    </p:extLst>
  </p:cSld>
  <p:clrMapOvr>
    <a:masterClrMapping/>
  </p:clrMapOvr>
  <p:transition>
    <p:wipe dir="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F815344-E717-5B48-A7D9-481AE7E414B4}"/>
              </a:ext>
            </a:extLst>
          </p:cNvPr>
          <p:cNvSpPr>
            <a:spLocks noGrp="1"/>
          </p:cNvSpPr>
          <p:nvPr>
            <p:ph type="title"/>
          </p:nvPr>
        </p:nvSpPr>
        <p:spPr>
          <a:xfrm>
            <a:off x="266917" y="51454"/>
            <a:ext cx="6489700" cy="419170"/>
          </a:xfrm>
        </p:spPr>
        <p:txBody>
          <a:bodyPr>
            <a:normAutofit fontScale="90000"/>
          </a:bodyPr>
          <a:lstStyle/>
          <a:p>
            <a:r>
              <a:rPr lang="en-US" sz="3200"/>
              <a:t>Case Study Example P-Diagram</a:t>
            </a:r>
          </a:p>
        </p:txBody>
      </p:sp>
      <p:pic>
        <p:nvPicPr>
          <p:cNvPr id="3" name="Picture 2" descr="A diagram with text and images&#10;&#10;Description automatically generated with medium confidence">
            <a:extLst>
              <a:ext uri="{FF2B5EF4-FFF2-40B4-BE49-F238E27FC236}">
                <a16:creationId xmlns:a16="http://schemas.microsoft.com/office/drawing/2014/main" id="{7C3B4E19-5A9A-DAA8-259A-C69BFEA40A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9498" y="550655"/>
            <a:ext cx="10141719" cy="5830689"/>
          </a:xfrm>
          <a:prstGeom prst="rect">
            <a:avLst/>
          </a:prstGeom>
        </p:spPr>
      </p:pic>
    </p:spTree>
    <p:extLst>
      <p:ext uri="{BB962C8B-B14F-4D97-AF65-F5344CB8AC3E}">
        <p14:creationId xmlns:p14="http://schemas.microsoft.com/office/powerpoint/2010/main" val="1324403997"/>
      </p:ext>
    </p:extLst>
  </p:cSld>
  <p:clrMapOvr>
    <a:masterClrMapping/>
  </p:clrMapOvr>
  <p:transition>
    <p:wipe dir="r"/>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204525" y="135894"/>
            <a:ext cx="11010600" cy="664797"/>
          </a:xfrm>
        </p:spPr>
        <p:txBody>
          <a:bodyPr/>
          <a:lstStyle/>
          <a:p>
            <a:pPr defTabSz="761909" eaLnBrk="1" hangingPunct="1"/>
            <a:r>
              <a:rPr lang="en-GB">
                <a:latin typeface="Arial" charset="0"/>
              </a:rPr>
              <a:t>Exercise: What-Why</a:t>
            </a:r>
          </a:p>
        </p:txBody>
      </p:sp>
      <p:sp>
        <p:nvSpPr>
          <p:cNvPr id="117763" name="Rectangle 3"/>
          <p:cNvSpPr>
            <a:spLocks noGrp="1" noChangeArrowheads="1"/>
          </p:cNvSpPr>
          <p:nvPr>
            <p:ph type="body" sz="quarter" idx="16"/>
          </p:nvPr>
        </p:nvSpPr>
        <p:spPr>
          <a:xfrm>
            <a:off x="7195930" y="1693606"/>
            <a:ext cx="4390670" cy="4359060"/>
          </a:xfrm>
        </p:spPr>
        <p:txBody>
          <a:bodyPr/>
          <a:lstStyle/>
          <a:p>
            <a:pPr defTabSz="761909" eaLnBrk="1" hangingPunct="1">
              <a:buNone/>
            </a:pPr>
            <a:r>
              <a:rPr lang="en-GB" sz="2400" b="1" dirty="0">
                <a:latin typeface="Arial" charset="0"/>
              </a:rPr>
              <a:t>In small teams</a:t>
            </a:r>
          </a:p>
          <a:p>
            <a:pPr defTabSz="761909" eaLnBrk="1" hangingPunct="1"/>
            <a:endParaRPr lang="en-GB" sz="1600" dirty="0">
              <a:latin typeface="Arial" charset="0"/>
            </a:endParaRPr>
          </a:p>
          <a:p>
            <a:pPr defTabSz="761909" eaLnBrk="1" hangingPunct="1"/>
            <a:r>
              <a:rPr lang="en-GB" sz="2000" dirty="0">
                <a:latin typeface="Arial" charset="0"/>
              </a:rPr>
              <a:t>Construct a What-Why Table to determine the critical Subsystem Design Parameters and Noise Factors</a:t>
            </a:r>
          </a:p>
          <a:p>
            <a:pPr marL="0" indent="0" defTabSz="761909" eaLnBrk="1" hangingPunct="1">
              <a:buNone/>
            </a:pPr>
            <a:endParaRPr lang="en-GB" sz="2000" dirty="0">
              <a:latin typeface="Arial" charset="0"/>
            </a:endParaRPr>
          </a:p>
          <a:p>
            <a:pPr marL="0" indent="0" defTabSz="761909" eaLnBrk="1" hangingPunct="1">
              <a:buNone/>
            </a:pPr>
            <a:r>
              <a:rPr lang="en-GB" sz="2000" dirty="0">
                <a:latin typeface="Arial" charset="0"/>
              </a:rPr>
              <a:t>Time: 20 Minutes</a:t>
            </a:r>
          </a:p>
          <a:p>
            <a:pPr lvl="1" defTabSz="761909" eaLnBrk="1" hangingPunct="1"/>
            <a:endParaRPr lang="en-GB" dirty="0">
              <a:latin typeface="Arial" charset="0"/>
            </a:endParaRPr>
          </a:p>
          <a:p>
            <a:pPr defTabSz="761909" eaLnBrk="1" hangingPunct="1"/>
            <a:endParaRPr lang="en-GB" sz="1600" dirty="0">
              <a:latin typeface="Arial" charset="0"/>
            </a:endParaRPr>
          </a:p>
          <a:p>
            <a:pPr defTabSz="761909" eaLnBrk="1" hangingPunct="1"/>
            <a:endParaRPr lang="en-GB" sz="1600" dirty="0">
              <a:latin typeface="Arial" charset="0"/>
            </a:endParaRPr>
          </a:p>
        </p:txBody>
      </p:sp>
      <p:pic>
        <p:nvPicPr>
          <p:cNvPr id="2" name="Picture 1">
            <a:extLst>
              <a:ext uri="{FF2B5EF4-FFF2-40B4-BE49-F238E27FC236}">
                <a16:creationId xmlns:a16="http://schemas.microsoft.com/office/drawing/2014/main" id="{DE11970E-C793-B584-E4E6-9F4EA5F97461}"/>
              </a:ext>
            </a:extLst>
          </p:cNvPr>
          <p:cNvPicPr>
            <a:picLocks noChangeAspect="1"/>
          </p:cNvPicPr>
          <p:nvPr/>
        </p:nvPicPr>
        <p:blipFill rotWithShape="1">
          <a:blip r:embed="rId3">
            <a:extLst>
              <a:ext uri="{28A0092B-C50C-407E-A947-70E740481C1C}">
                <a14:useLocalDpi xmlns:a14="http://schemas.microsoft.com/office/drawing/2010/main" val="0"/>
              </a:ext>
            </a:extLst>
          </a:blip>
          <a:srcRect l="13914" t="4444" r="22623" b="4001"/>
          <a:stretch/>
        </p:blipFill>
        <p:spPr>
          <a:xfrm rot="5400000">
            <a:off x="2414759" y="158494"/>
            <a:ext cx="2938031" cy="6008256"/>
          </a:xfrm>
          <a:prstGeom prst="rect">
            <a:avLst/>
          </a:prstGeom>
        </p:spPr>
      </p:pic>
    </p:spTree>
    <p:extLst>
      <p:ext uri="{BB962C8B-B14F-4D97-AF65-F5344CB8AC3E}">
        <p14:creationId xmlns:p14="http://schemas.microsoft.com/office/powerpoint/2010/main" val="79507001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81054C-B5A7-0A63-103A-9A6B1F9984DC}"/>
            </a:ext>
          </a:extLst>
        </p:cNvPr>
        <p:cNvGrpSpPr/>
        <p:nvPr/>
      </p:nvGrpSpPr>
      <p:grpSpPr>
        <a:xfrm>
          <a:off x="0" y="0"/>
          <a:ext cx="0" cy="0"/>
          <a:chOff x="0" y="0"/>
          <a:chExt cx="0" cy="0"/>
        </a:xfrm>
      </p:grpSpPr>
      <p:sp>
        <p:nvSpPr>
          <p:cNvPr id="117762" name="Rectangle 2">
            <a:extLst>
              <a:ext uri="{FF2B5EF4-FFF2-40B4-BE49-F238E27FC236}">
                <a16:creationId xmlns:a16="http://schemas.microsoft.com/office/drawing/2014/main" id="{F8A04360-6B9E-2CA7-CE4E-21C3A9396BEC}"/>
              </a:ext>
            </a:extLst>
          </p:cNvPr>
          <p:cNvSpPr>
            <a:spLocks noGrp="1" noChangeArrowheads="1"/>
          </p:cNvSpPr>
          <p:nvPr>
            <p:ph type="title"/>
          </p:nvPr>
        </p:nvSpPr>
        <p:spPr>
          <a:xfrm>
            <a:off x="263242" y="306228"/>
            <a:ext cx="11010600" cy="664797"/>
          </a:xfrm>
        </p:spPr>
        <p:txBody>
          <a:bodyPr/>
          <a:lstStyle/>
          <a:p>
            <a:pPr defTabSz="761909" eaLnBrk="1" hangingPunct="1"/>
            <a:r>
              <a:rPr lang="en-GB" sz="3200">
                <a:latin typeface="Arial" charset="0"/>
              </a:rPr>
              <a:t>Exercise: P-Diagram</a:t>
            </a:r>
            <a:r>
              <a:rPr lang="en-GB" sz="3200">
                <a:latin typeface="Symbol" charset="0"/>
              </a:rPr>
              <a:t> </a:t>
            </a:r>
            <a:endParaRPr lang="en-GB" sz="3200">
              <a:latin typeface="Arial" charset="0"/>
            </a:endParaRPr>
          </a:p>
        </p:txBody>
      </p:sp>
      <p:sp>
        <p:nvSpPr>
          <p:cNvPr id="117763" name="Rectangle 3">
            <a:extLst>
              <a:ext uri="{FF2B5EF4-FFF2-40B4-BE49-F238E27FC236}">
                <a16:creationId xmlns:a16="http://schemas.microsoft.com/office/drawing/2014/main" id="{EBA2FB1F-59A5-B36C-55BA-C18D5D00008A}"/>
              </a:ext>
            </a:extLst>
          </p:cNvPr>
          <p:cNvSpPr>
            <a:spLocks noGrp="1" noChangeArrowheads="1"/>
          </p:cNvSpPr>
          <p:nvPr>
            <p:ph type="body" sz="quarter" idx="16"/>
          </p:nvPr>
        </p:nvSpPr>
        <p:spPr/>
        <p:txBody>
          <a:bodyPr/>
          <a:lstStyle/>
          <a:p>
            <a:pPr defTabSz="761909" eaLnBrk="1" hangingPunct="1">
              <a:buNone/>
            </a:pPr>
            <a:r>
              <a:rPr lang="en-GB" sz="2400" b="1">
                <a:latin typeface="Arial" charset="0"/>
              </a:rPr>
              <a:t>In Small teams</a:t>
            </a:r>
          </a:p>
          <a:p>
            <a:pPr defTabSz="761909" eaLnBrk="1" hangingPunct="1">
              <a:buNone/>
            </a:pPr>
            <a:endParaRPr lang="en-GB" b="1">
              <a:latin typeface="Arial" charset="0"/>
            </a:endParaRPr>
          </a:p>
          <a:p>
            <a:pPr defTabSz="761909" eaLnBrk="1" hangingPunct="1"/>
            <a:r>
              <a:rPr lang="en-GB" sz="2000">
                <a:latin typeface="Arial" charset="0"/>
              </a:rPr>
              <a:t>Consider your Munition</a:t>
            </a:r>
            <a:r>
              <a:rPr lang="en-GB">
                <a:latin typeface="Arial" charset="0"/>
              </a:rPr>
              <a:t> Concept</a:t>
            </a:r>
            <a:endParaRPr lang="en-GB" sz="2000">
              <a:latin typeface="Arial" charset="0"/>
            </a:endParaRPr>
          </a:p>
          <a:p>
            <a:pPr defTabSz="761909" eaLnBrk="1" hangingPunct="1"/>
            <a:r>
              <a:rPr lang="en-GB" sz="2000">
                <a:latin typeface="Arial" charset="0"/>
              </a:rPr>
              <a:t>Construct a P-Diagram for the output for your subsystem</a:t>
            </a:r>
          </a:p>
          <a:p>
            <a:pPr defTabSz="761909" eaLnBrk="1" hangingPunct="1"/>
            <a:endParaRPr lang="en-GB">
              <a:latin typeface="Arial" charset="0"/>
            </a:endParaRPr>
          </a:p>
          <a:p>
            <a:pPr defTabSz="761909" eaLnBrk="1" hangingPunct="1"/>
            <a:r>
              <a:rPr lang="en-GB" sz="2000" err="1">
                <a:latin typeface="Arial" charset="0"/>
              </a:rPr>
              <a:t>Fuze</a:t>
            </a:r>
            <a:r>
              <a:rPr lang="en-GB">
                <a:latin typeface="Arial" charset="0"/>
              </a:rPr>
              <a:t>:-</a:t>
            </a:r>
            <a:r>
              <a:rPr lang="en-GB" sz="2000">
                <a:latin typeface="Arial" charset="0"/>
              </a:rPr>
              <a:t> Initiation of the main payload.</a:t>
            </a:r>
          </a:p>
          <a:p>
            <a:pPr defTabSz="761909" eaLnBrk="1" hangingPunct="1"/>
            <a:r>
              <a:rPr lang="en-GB">
                <a:latin typeface="Arial" charset="0"/>
              </a:rPr>
              <a:t>Case:- Delivery of the terminal effect.</a:t>
            </a:r>
          </a:p>
          <a:p>
            <a:pPr defTabSz="761909" eaLnBrk="1" hangingPunct="1"/>
            <a:r>
              <a:rPr lang="en-GB" sz="2000">
                <a:latin typeface="Arial" charset="0"/>
              </a:rPr>
              <a:t>Cap / Primer:- Reliable ignition of the propellant char</a:t>
            </a:r>
            <a:r>
              <a:rPr lang="en-GB">
                <a:latin typeface="Arial" charset="0"/>
              </a:rPr>
              <a:t>ge.</a:t>
            </a:r>
          </a:p>
          <a:p>
            <a:pPr defTabSz="761909" eaLnBrk="1" hangingPunct="1"/>
            <a:r>
              <a:rPr lang="en-GB">
                <a:latin typeface="Arial" charset="0"/>
              </a:rPr>
              <a:t>Fin :- Stable, traceable flight</a:t>
            </a:r>
          </a:p>
          <a:p>
            <a:pPr defTabSz="761909" eaLnBrk="1" hangingPunct="1"/>
            <a:endParaRPr lang="en-GB" sz="2000">
              <a:latin typeface="Arial" charset="0"/>
            </a:endParaRPr>
          </a:p>
          <a:p>
            <a:pPr marL="0" indent="0" defTabSz="761909" eaLnBrk="1" hangingPunct="1">
              <a:buNone/>
            </a:pPr>
            <a:endParaRPr lang="en-GB" sz="2000">
              <a:latin typeface="Arial" charset="0"/>
            </a:endParaRPr>
          </a:p>
          <a:p>
            <a:pPr defTabSz="761909" eaLnBrk="1" hangingPunct="1"/>
            <a:endParaRPr lang="en-GB" sz="1600">
              <a:latin typeface="Arial" charset="0"/>
            </a:endParaRPr>
          </a:p>
          <a:p>
            <a:pPr defTabSz="761909" eaLnBrk="1" hangingPunct="1">
              <a:buNone/>
            </a:pPr>
            <a:r>
              <a:rPr lang="en-GB" sz="2400" b="1">
                <a:latin typeface="Arial" charset="0"/>
              </a:rPr>
              <a:t>Time: 40 Minutes</a:t>
            </a:r>
          </a:p>
          <a:p>
            <a:pPr lvl="1" defTabSz="761909" eaLnBrk="1" hangingPunct="1"/>
            <a:endParaRPr lang="en-GB">
              <a:latin typeface="Arial" charset="0"/>
            </a:endParaRPr>
          </a:p>
          <a:p>
            <a:pPr defTabSz="761909" eaLnBrk="1" hangingPunct="1"/>
            <a:endParaRPr lang="en-GB" sz="1600">
              <a:latin typeface="Arial" charset="0"/>
            </a:endParaRPr>
          </a:p>
          <a:p>
            <a:pPr defTabSz="761909" eaLnBrk="1" hangingPunct="1"/>
            <a:endParaRPr lang="en-GB" sz="1600">
              <a:latin typeface="Arial" charset="0"/>
            </a:endParaRPr>
          </a:p>
        </p:txBody>
      </p:sp>
      <p:pic>
        <p:nvPicPr>
          <p:cNvPr id="34" name="Picture 33">
            <a:extLst>
              <a:ext uri="{FF2B5EF4-FFF2-40B4-BE49-F238E27FC236}">
                <a16:creationId xmlns:a16="http://schemas.microsoft.com/office/drawing/2014/main" id="{09729F01-F5BE-21A9-6207-349F98526C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0304" y="1838026"/>
            <a:ext cx="4588238" cy="3450070"/>
          </a:xfrm>
          <a:prstGeom prst="rect">
            <a:avLst/>
          </a:prstGeom>
        </p:spPr>
      </p:pic>
    </p:spTree>
    <p:extLst>
      <p:ext uri="{BB962C8B-B14F-4D97-AF65-F5344CB8AC3E}">
        <p14:creationId xmlns:p14="http://schemas.microsoft.com/office/powerpoint/2010/main" val="82300193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0788"/>
            <a:ext cx="11010600" cy="664797"/>
          </a:xfrm>
        </p:spPr>
        <p:txBody>
          <a:bodyPr/>
          <a:lstStyle/>
          <a:p>
            <a:r>
              <a:rPr lang="en-US" sz="3600"/>
              <a:t>P - Diagram - Summary</a:t>
            </a:r>
          </a:p>
        </p:txBody>
      </p:sp>
      <p:sp>
        <p:nvSpPr>
          <p:cNvPr id="3" name="Content Placeholder 2"/>
          <p:cNvSpPr>
            <a:spLocks noGrp="1"/>
          </p:cNvSpPr>
          <p:nvPr>
            <p:ph type="body" sz="quarter" idx="16"/>
          </p:nvPr>
        </p:nvSpPr>
        <p:spPr>
          <a:xfrm>
            <a:off x="643683" y="1314646"/>
            <a:ext cx="2718704" cy="4359060"/>
          </a:xfrm>
        </p:spPr>
        <p:txBody>
          <a:bodyPr/>
          <a:lstStyle/>
          <a:p>
            <a:pPr marL="0" indent="0">
              <a:buNone/>
            </a:pPr>
            <a:r>
              <a:rPr lang="en-US" sz="2400" b="1"/>
              <a:t>Pros</a:t>
            </a:r>
          </a:p>
          <a:p>
            <a:r>
              <a:rPr lang="en-GB"/>
              <a:t>Straightforward to use</a:t>
            </a:r>
          </a:p>
          <a:p>
            <a:r>
              <a:rPr lang="en-GB"/>
              <a:t>Promotes discussion</a:t>
            </a:r>
          </a:p>
          <a:p>
            <a:r>
              <a:rPr lang="en-GB"/>
              <a:t>Captures external sources of Noise that can directly or indirectly affect system behaviour </a:t>
            </a:r>
          </a:p>
          <a:p>
            <a:r>
              <a:rPr lang="en-GB"/>
              <a:t>Identifies potential “side effects” – unwanted behaviours</a:t>
            </a:r>
          </a:p>
          <a:p>
            <a:pPr lvl="1"/>
            <a:endParaRPr lang="en-GB" sz="1800"/>
          </a:p>
        </p:txBody>
      </p:sp>
      <p:sp>
        <p:nvSpPr>
          <p:cNvPr id="4" name="Content Placeholder 3"/>
          <p:cNvSpPr>
            <a:spLocks noGrp="1"/>
          </p:cNvSpPr>
          <p:nvPr>
            <p:ph type="body" sz="quarter" idx="17"/>
          </p:nvPr>
        </p:nvSpPr>
        <p:spPr>
          <a:xfrm>
            <a:off x="3933097" y="1314646"/>
            <a:ext cx="2775026" cy="4359060"/>
          </a:xfrm>
        </p:spPr>
        <p:txBody>
          <a:bodyPr/>
          <a:lstStyle/>
          <a:p>
            <a:pPr marL="0" indent="0">
              <a:buNone/>
            </a:pPr>
            <a:r>
              <a:rPr lang="en-US" sz="2400" b="1"/>
              <a:t>Cons</a:t>
            </a:r>
          </a:p>
          <a:p>
            <a:r>
              <a:rPr lang="en-US"/>
              <a:t>Often results in many factors – but it is what it is!</a:t>
            </a:r>
          </a:p>
          <a:p>
            <a:r>
              <a:rPr lang="en-US"/>
              <a:t>Difficultly in bounding the “situation”</a:t>
            </a:r>
          </a:p>
        </p:txBody>
      </p:sp>
      <p:sp>
        <p:nvSpPr>
          <p:cNvPr id="6" name="Content Placeholder 3">
            <a:extLst>
              <a:ext uri="{FF2B5EF4-FFF2-40B4-BE49-F238E27FC236}">
                <a16:creationId xmlns:a16="http://schemas.microsoft.com/office/drawing/2014/main" id="{F2B02268-9BCC-0845-B3B5-083D5FD27DCF}"/>
              </a:ext>
            </a:extLst>
          </p:cNvPr>
          <p:cNvSpPr txBox="1">
            <a:spLocks/>
          </p:cNvSpPr>
          <p:nvPr/>
        </p:nvSpPr>
        <p:spPr bwMode="gray">
          <a:xfrm>
            <a:off x="7371422" y="1314646"/>
            <a:ext cx="2775026" cy="4359060"/>
          </a:xfrm>
          <a:prstGeom prst="rect">
            <a:avLst/>
          </a:prstGeom>
        </p:spPr>
        <p:txBody>
          <a:bodyPr vert="horz" wrap="square" lIns="0" tIns="0" rIns="0" bIns="0" rtlCol="0">
            <a:noAutofit/>
          </a:bodyPr>
          <a:lstStyle>
            <a:lvl1pPr marL="285750" indent="-285750" algn="l" defTabSz="1073084" rtl="0" eaLnBrk="1" latinLnBrk="0" hangingPunct="1">
              <a:lnSpc>
                <a:spcPct val="100000"/>
              </a:lnSpc>
              <a:spcBef>
                <a:spcPts val="0"/>
              </a:spcBef>
              <a:buClr>
                <a:schemeClr val="accent2"/>
              </a:buClr>
              <a:buFont typeface="Arial" panose="020B0604020202020204" pitchFamily="34" charset="0"/>
              <a:buChar char="•"/>
              <a:defRPr sz="20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8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400" b="1"/>
              <a:t>Tips</a:t>
            </a:r>
          </a:p>
          <a:p>
            <a:r>
              <a:rPr lang="en-US" sz="2000" kern="0"/>
              <a:t>Use a team to identify the various factors</a:t>
            </a:r>
          </a:p>
          <a:p>
            <a:r>
              <a:rPr lang="en-US" sz="2000" kern="0"/>
              <a:t>Take time to decide what’s in and what’s out of scope</a:t>
            </a:r>
          </a:p>
          <a:p>
            <a:r>
              <a:rPr lang="en-US" sz="2000" kern="0"/>
              <a:t>Clearly Define the output</a:t>
            </a:r>
          </a:p>
          <a:p>
            <a:r>
              <a:rPr lang="en-US" sz="2000" kern="0"/>
              <a:t>Be detailed and specific when defining the Noise and Control Factors</a:t>
            </a:r>
          </a:p>
        </p:txBody>
      </p:sp>
    </p:spTree>
    <p:extLst>
      <p:ext uri="{BB962C8B-B14F-4D97-AF65-F5344CB8AC3E}">
        <p14:creationId xmlns:p14="http://schemas.microsoft.com/office/powerpoint/2010/main" val="409767075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a:xfrm>
            <a:off x="0" y="0"/>
            <a:ext cx="9404723" cy="1400530"/>
          </a:xfrm>
        </p:spPr>
        <p:txBody>
          <a:bodyPr/>
          <a:lstStyle/>
          <a:p>
            <a:pPr eaLnBrk="1" hangingPunct="1"/>
            <a:r>
              <a:rPr lang="en-GB" sz="3600">
                <a:latin typeface="Arial" charset="0"/>
              </a:rPr>
              <a:t>Prioritising Control and Noise Factors</a:t>
            </a:r>
          </a:p>
        </p:txBody>
      </p:sp>
      <p:sp>
        <p:nvSpPr>
          <p:cNvPr id="118787" name="Rectangle 3"/>
          <p:cNvSpPr>
            <a:spLocks noGrp="1" noChangeArrowheads="1"/>
          </p:cNvSpPr>
          <p:nvPr>
            <p:ph idx="1"/>
          </p:nvPr>
        </p:nvSpPr>
        <p:spPr>
          <a:xfrm>
            <a:off x="1424098" y="2305615"/>
            <a:ext cx="9343804" cy="2246769"/>
          </a:xfrm>
        </p:spPr>
        <p:txBody>
          <a:bodyPr>
            <a:normAutofit/>
          </a:bodyPr>
          <a:lstStyle/>
          <a:p>
            <a:pPr eaLnBrk="1" hangingPunct="1"/>
            <a:r>
              <a:rPr lang="en-GB" sz="2000">
                <a:latin typeface="Arial" charset="0"/>
              </a:rPr>
              <a:t>It is not uncommon for a P-Diagram to identify 50-100 noise factors and 20-50 control factors (design parameters)</a:t>
            </a:r>
          </a:p>
          <a:p>
            <a:pPr eaLnBrk="1" hangingPunct="1"/>
            <a:r>
              <a:rPr lang="en-GB" sz="2000">
                <a:latin typeface="Arial" charset="0"/>
              </a:rPr>
              <a:t>It is not possible to study all of these, nor is it necessary as the Pareto principle often applies (80% of the variation is due to 20% of the Noise factors)</a:t>
            </a:r>
          </a:p>
          <a:p>
            <a:pPr eaLnBrk="1" hangingPunct="1"/>
            <a:r>
              <a:rPr lang="en-GB" sz="2000">
                <a:latin typeface="Arial" charset="0"/>
              </a:rPr>
              <a:t>Our task is therefore to determine which of the identified noise factors are the most likely – this can be achieved using a What-Why Table </a:t>
            </a:r>
          </a:p>
        </p:txBody>
      </p:sp>
    </p:spTree>
    <p:extLst>
      <p:ext uri="{BB962C8B-B14F-4D97-AF65-F5344CB8AC3E}">
        <p14:creationId xmlns:p14="http://schemas.microsoft.com/office/powerpoint/2010/main" val="362379278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D529636-DED3-4A1E-B1BA-7DA337CE299F}"/>
              </a:ext>
            </a:extLst>
          </p:cNvPr>
          <p:cNvSpPr/>
          <p:nvPr/>
        </p:nvSpPr>
        <p:spPr>
          <a:xfrm>
            <a:off x="567088" y="1477574"/>
            <a:ext cx="4235026" cy="173796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105" name="Rectangle 2"/>
          <p:cNvSpPr>
            <a:spLocks noGrp="1" noChangeArrowheads="1"/>
          </p:cNvSpPr>
          <p:nvPr>
            <p:ph type="title"/>
          </p:nvPr>
        </p:nvSpPr>
        <p:spPr>
          <a:xfrm>
            <a:off x="103660" y="15735"/>
            <a:ext cx="11010600" cy="664797"/>
          </a:xfrm>
        </p:spPr>
        <p:txBody>
          <a:bodyPr/>
          <a:lstStyle/>
          <a:p>
            <a:r>
              <a:rPr lang="en-GB" altLang="en-US"/>
              <a:t>What-Why Table</a:t>
            </a:r>
          </a:p>
        </p:txBody>
      </p:sp>
      <p:sp>
        <p:nvSpPr>
          <p:cNvPr id="47106" name="Rectangle 3"/>
          <p:cNvSpPr>
            <a:spLocks noGrp="1" noChangeArrowheads="1"/>
          </p:cNvSpPr>
          <p:nvPr>
            <p:ph type="body" sz="quarter" idx="16"/>
          </p:nvPr>
        </p:nvSpPr>
        <p:spPr>
          <a:xfrm>
            <a:off x="7526840" y="1194105"/>
            <a:ext cx="4098072" cy="5448984"/>
          </a:xfrm>
        </p:spPr>
        <p:txBody>
          <a:bodyPr/>
          <a:lstStyle/>
          <a:p>
            <a:pPr marL="0" indent="0">
              <a:buNone/>
            </a:pPr>
            <a:r>
              <a:rPr lang="en-GB" altLang="en-US"/>
              <a:t>What is it? </a:t>
            </a:r>
          </a:p>
          <a:p>
            <a:r>
              <a:rPr lang="en-GB" altLang="en-US" sz="1600"/>
              <a:t>The What-Why table allows a design team to assess which factors are most likely to influence the robustness of a nominal design </a:t>
            </a:r>
          </a:p>
          <a:p>
            <a:r>
              <a:rPr lang="en-GB" altLang="en-US" sz="1600"/>
              <a:t>Certain indirect noise factors will only influence certain design parameters (control factors). This relationship is not evident in a P-diagram but can be captured through the construction of a What-Why table</a:t>
            </a:r>
            <a:endParaRPr lang="en-GB" altLang="ja-JP" sz="1600"/>
          </a:p>
          <a:p>
            <a:pPr marL="0" indent="0">
              <a:buNone/>
            </a:pPr>
            <a:r>
              <a:rPr lang="en-GB" altLang="en-US"/>
              <a:t>How to do it</a:t>
            </a:r>
          </a:p>
          <a:p>
            <a:r>
              <a:rPr lang="en-GB" altLang="en-US" sz="1600"/>
              <a:t>Each noise factor is assessed as to how much variation it might cause around the nominal value of each design parameter (control factor)</a:t>
            </a:r>
          </a:p>
          <a:p>
            <a:r>
              <a:rPr lang="en-GB" altLang="en-US" sz="1600"/>
              <a:t>Noise factors with no relationship to any design parameter (control factors) are direct noise factors and are dealt with separately.</a:t>
            </a:r>
          </a:p>
        </p:txBody>
      </p:sp>
      <p:pic>
        <p:nvPicPr>
          <p:cNvPr id="3" name="Picture 2">
            <a:extLst>
              <a:ext uri="{FF2B5EF4-FFF2-40B4-BE49-F238E27FC236}">
                <a16:creationId xmlns:a16="http://schemas.microsoft.com/office/drawing/2014/main" id="{E4DD6E31-36A6-1347-B1C3-E3D7AEDA435C}"/>
              </a:ext>
            </a:extLst>
          </p:cNvPr>
          <p:cNvPicPr>
            <a:picLocks noChangeAspect="1"/>
          </p:cNvPicPr>
          <p:nvPr/>
        </p:nvPicPr>
        <p:blipFill>
          <a:blip r:embed="rId3"/>
          <a:stretch>
            <a:fillRect/>
          </a:stretch>
        </p:blipFill>
        <p:spPr>
          <a:xfrm>
            <a:off x="645208" y="1547329"/>
            <a:ext cx="4081670" cy="1563332"/>
          </a:xfrm>
          <a:prstGeom prst="rect">
            <a:avLst/>
          </a:prstGeom>
        </p:spPr>
      </p:pic>
      <p:pic>
        <p:nvPicPr>
          <p:cNvPr id="4" name="Picture 3" descr="Table&#10;&#10;Description automatically generated with low confidence">
            <a:extLst>
              <a:ext uri="{FF2B5EF4-FFF2-40B4-BE49-F238E27FC236}">
                <a16:creationId xmlns:a16="http://schemas.microsoft.com/office/drawing/2014/main" id="{1D4BEF88-8F0B-45F1-AC9E-B61561C14A94}"/>
              </a:ext>
            </a:extLst>
          </p:cNvPr>
          <p:cNvPicPr>
            <a:picLocks noChangeAspect="1"/>
          </p:cNvPicPr>
          <p:nvPr/>
        </p:nvPicPr>
        <p:blipFill rotWithShape="1">
          <a:blip r:embed="rId4">
            <a:extLst>
              <a:ext uri="{28A0092B-C50C-407E-A947-70E740481C1C}">
                <a14:useLocalDpi xmlns:a14="http://schemas.microsoft.com/office/drawing/2010/main" val="0"/>
              </a:ext>
            </a:extLst>
          </a:blip>
          <a:srcRect l="-19371" t="15188" r="19371" b="30306"/>
          <a:stretch/>
        </p:blipFill>
        <p:spPr>
          <a:xfrm>
            <a:off x="-756953" y="4056177"/>
            <a:ext cx="7920762" cy="2316471"/>
          </a:xfrm>
          <a:prstGeom prst="rect">
            <a:avLst/>
          </a:prstGeom>
        </p:spPr>
      </p:pic>
      <p:sp>
        <p:nvSpPr>
          <p:cNvPr id="6" name="Arrow: Bent 5">
            <a:extLst>
              <a:ext uri="{FF2B5EF4-FFF2-40B4-BE49-F238E27FC236}">
                <a16:creationId xmlns:a16="http://schemas.microsoft.com/office/drawing/2014/main" id="{41141C06-6847-4A74-8254-6286FBAF6E0E}"/>
              </a:ext>
            </a:extLst>
          </p:cNvPr>
          <p:cNvSpPr/>
          <p:nvPr/>
        </p:nvSpPr>
        <p:spPr>
          <a:xfrm rot="5400000">
            <a:off x="4984798" y="2901988"/>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414026358"/>
      </p:ext>
    </p:extLst>
  </p:cSld>
  <p:clrMapOvr>
    <a:masterClrMapping/>
  </p:clrMapOvr>
  <p:transition/>
</p:sld>
</file>

<file path=ppt/slides/slide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3" name="Rectangle 2"/>
          <p:cNvSpPr>
            <a:spLocks noGrp="1" noChangeArrowheads="1"/>
          </p:cNvSpPr>
          <p:nvPr>
            <p:ph type="title"/>
          </p:nvPr>
        </p:nvSpPr>
        <p:spPr>
          <a:xfrm>
            <a:off x="131418" y="129666"/>
            <a:ext cx="10079382" cy="1400530"/>
          </a:xfrm>
        </p:spPr>
        <p:txBody>
          <a:bodyPr/>
          <a:lstStyle/>
          <a:p>
            <a:r>
              <a:rPr lang="en-GB" altLang="en-US" sz="3200"/>
              <a:t>Process for Constructing a What-Why Table</a:t>
            </a:r>
          </a:p>
        </p:txBody>
      </p:sp>
      <p:sp>
        <p:nvSpPr>
          <p:cNvPr id="49154" name="Rectangle 3"/>
          <p:cNvSpPr>
            <a:spLocks noGrp="1" noChangeArrowheads="1"/>
          </p:cNvSpPr>
          <p:nvPr>
            <p:ph idx="1"/>
          </p:nvPr>
        </p:nvSpPr>
        <p:spPr>
          <a:xfrm>
            <a:off x="1718378" y="1356059"/>
            <a:ext cx="8229600" cy="4914894"/>
          </a:xfrm>
        </p:spPr>
        <p:txBody>
          <a:bodyPr>
            <a:normAutofit fontScale="62500" lnSpcReduction="20000"/>
          </a:bodyPr>
          <a:lstStyle/>
          <a:p>
            <a:pPr marL="0" indent="0">
              <a:lnSpc>
                <a:spcPct val="120000"/>
              </a:lnSpc>
              <a:spcBef>
                <a:spcPts val="0"/>
              </a:spcBef>
              <a:buNone/>
            </a:pPr>
            <a:r>
              <a:rPr lang="en-GB" altLang="en-US" sz="1700" b="1"/>
              <a:t>Step 1:	</a:t>
            </a:r>
          </a:p>
          <a:p>
            <a:pPr>
              <a:lnSpc>
                <a:spcPct val="120000"/>
              </a:lnSpc>
              <a:spcBef>
                <a:spcPts val="0"/>
              </a:spcBef>
            </a:pPr>
            <a:r>
              <a:rPr lang="en-GB" altLang="en-US"/>
              <a:t>Using the P-diagram, the Design Parameters (Control Factors) are listed down the left hand side of the table and all Noise Factors are listed across the top</a:t>
            </a:r>
          </a:p>
          <a:p>
            <a:pPr marL="0" indent="0">
              <a:lnSpc>
                <a:spcPct val="120000"/>
              </a:lnSpc>
              <a:spcBef>
                <a:spcPts val="0"/>
              </a:spcBef>
              <a:buNone/>
            </a:pPr>
            <a:r>
              <a:rPr lang="en-GB" altLang="en-US" sz="1700" b="1"/>
              <a:t>Step 2:</a:t>
            </a:r>
          </a:p>
          <a:p>
            <a:pPr>
              <a:lnSpc>
                <a:spcPct val="120000"/>
              </a:lnSpc>
              <a:spcBef>
                <a:spcPts val="0"/>
              </a:spcBef>
            </a:pPr>
            <a:r>
              <a:rPr lang="en-GB" altLang="en-US"/>
              <a:t>Each Design Parameter (Control Factor) is given a weighing in terms of the strength of it’</a:t>
            </a:r>
            <a:r>
              <a:rPr lang="en-GB" altLang="ja-JP"/>
              <a:t>s potential EFFECT on the selected output Y.  In other words:</a:t>
            </a:r>
          </a:p>
          <a:p>
            <a:pPr lvl="1">
              <a:lnSpc>
                <a:spcPct val="120000"/>
              </a:lnSpc>
              <a:spcBef>
                <a:spcPts val="0"/>
              </a:spcBef>
            </a:pPr>
            <a:r>
              <a:rPr lang="en-GB" altLang="en-US"/>
              <a:t>How sensitive do we think the output is to variation in this design parameter ? -</a:t>
            </a:r>
            <a:br>
              <a:rPr lang="en-GB" altLang="en-US"/>
            </a:br>
            <a:r>
              <a:rPr lang="en-GB" altLang="en-US"/>
              <a:t>If the design parameter varies, within its expected range, will we see a little or a lot of variation in the output?</a:t>
            </a:r>
          </a:p>
          <a:p>
            <a:pPr lvl="1">
              <a:lnSpc>
                <a:spcPct val="120000"/>
              </a:lnSpc>
              <a:spcBef>
                <a:spcPts val="0"/>
              </a:spcBef>
            </a:pPr>
            <a:r>
              <a:rPr lang="en-GB" altLang="en-US"/>
              <a:t>Typically a 1,3,9 scale is used (blank=no effect,1 = little effect, 3 =moderate 9 = strong effect)</a:t>
            </a:r>
          </a:p>
          <a:p>
            <a:pPr marL="0" indent="0">
              <a:lnSpc>
                <a:spcPct val="120000"/>
              </a:lnSpc>
              <a:spcBef>
                <a:spcPts val="0"/>
              </a:spcBef>
              <a:buNone/>
            </a:pPr>
            <a:r>
              <a:rPr lang="en-GB" altLang="en-US" sz="1700" b="1"/>
              <a:t>Step 3:</a:t>
            </a:r>
          </a:p>
          <a:p>
            <a:pPr>
              <a:lnSpc>
                <a:spcPct val="120000"/>
              </a:lnSpc>
              <a:spcBef>
                <a:spcPts val="0"/>
              </a:spcBef>
            </a:pPr>
            <a:r>
              <a:rPr lang="en-GB" altLang="en-US"/>
              <a:t>The body of the table is populated by rating how the expected variation in each Noise Factor will change the value of the Design Parameter and thereby affect its ability to achieve the required target output. The question is: “Does the variation in the Noise Factor cause variation in the Design Parameter?” If yes – by how much?</a:t>
            </a:r>
          </a:p>
          <a:p>
            <a:pPr lvl="1">
              <a:lnSpc>
                <a:spcPct val="120000"/>
              </a:lnSpc>
              <a:spcBef>
                <a:spcPts val="0"/>
              </a:spcBef>
            </a:pPr>
            <a:r>
              <a:rPr lang="en-GB" altLang="en-US"/>
              <a:t>Typically a 1,3,9 scale is used (blank=no effect,1 = little effect, 3 =moderate 9 = strong effect)</a:t>
            </a:r>
          </a:p>
          <a:p>
            <a:pPr marL="0" indent="0">
              <a:lnSpc>
                <a:spcPct val="120000"/>
              </a:lnSpc>
              <a:spcBef>
                <a:spcPts val="0"/>
              </a:spcBef>
              <a:buNone/>
            </a:pPr>
            <a:r>
              <a:rPr lang="en-GB" altLang="en-US" sz="1700" b="1"/>
              <a:t>Step 4:</a:t>
            </a:r>
          </a:p>
          <a:p>
            <a:pPr>
              <a:lnSpc>
                <a:spcPct val="120000"/>
              </a:lnSpc>
              <a:spcBef>
                <a:spcPts val="0"/>
              </a:spcBef>
            </a:pPr>
            <a:r>
              <a:rPr lang="en-GB" altLang="en-US"/>
              <a:t>The values from step 3 and 4 are multiplied together and summed by row and column to enable prioritisation. </a:t>
            </a:r>
          </a:p>
          <a:p>
            <a:endParaRPr lang="en-GB" altLang="en-US"/>
          </a:p>
        </p:txBody>
      </p:sp>
    </p:spTree>
    <p:extLst>
      <p:ext uri="{BB962C8B-B14F-4D97-AF65-F5344CB8AC3E}">
        <p14:creationId xmlns:p14="http://schemas.microsoft.com/office/powerpoint/2010/main" val="395293760"/>
      </p:ext>
    </p:extLst>
  </p:cSld>
  <p:clrMapOvr>
    <a:masterClrMapping/>
  </p:clrMapOvr>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41"/>
          <p:cNvSpPr>
            <a:spLocks noGrp="1"/>
          </p:cNvSpPr>
          <p:nvPr>
            <p:ph type="title"/>
          </p:nvPr>
        </p:nvSpPr>
        <p:spPr>
          <a:xfrm>
            <a:off x="164308" y="81760"/>
            <a:ext cx="9260682" cy="1041400"/>
          </a:xfrm>
        </p:spPr>
        <p:txBody>
          <a:bodyPr/>
          <a:lstStyle/>
          <a:p>
            <a:r>
              <a:rPr lang="en-GB" sz="2800">
                <a:latin typeface="Arial" charset="0"/>
              </a:rPr>
              <a:t>Extract from a What and Why table for a Braking System</a:t>
            </a:r>
          </a:p>
        </p:txBody>
      </p:sp>
      <p:sp>
        <p:nvSpPr>
          <p:cNvPr id="9" name="Rectangle 14"/>
          <p:cNvSpPr>
            <a:spLocks noChangeArrowheads="1"/>
          </p:cNvSpPr>
          <p:nvPr/>
        </p:nvSpPr>
        <p:spPr bwMode="auto">
          <a:xfrm>
            <a:off x="3257552" y="2025652"/>
            <a:ext cx="620713"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a:ea typeface="+mn-ea"/>
            </a:endParaRPr>
          </a:p>
        </p:txBody>
      </p:sp>
      <p:sp>
        <p:nvSpPr>
          <p:cNvPr id="10" name="Rectangle 15"/>
          <p:cNvSpPr>
            <a:spLocks noChangeArrowheads="1"/>
          </p:cNvSpPr>
          <p:nvPr/>
        </p:nvSpPr>
        <p:spPr bwMode="auto">
          <a:xfrm>
            <a:off x="3876675" y="2025652"/>
            <a:ext cx="5543550"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a:ea typeface="+mn-ea"/>
            </a:endParaRPr>
          </a:p>
        </p:txBody>
      </p:sp>
      <p:sp>
        <p:nvSpPr>
          <p:cNvPr id="27654" name="Rectangle 16"/>
          <p:cNvSpPr>
            <a:spLocks noChangeArrowheads="1"/>
          </p:cNvSpPr>
          <p:nvPr/>
        </p:nvSpPr>
        <p:spPr bwMode="auto">
          <a:xfrm>
            <a:off x="1999019" y="3203575"/>
            <a:ext cx="1266825" cy="1568450"/>
          </a:xfrm>
          <a:prstGeom prst="rect">
            <a:avLst/>
          </a:prstGeom>
          <a:solidFill>
            <a:srgbClr val="FF9999"/>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12" name="Rectangle 17"/>
          <p:cNvSpPr>
            <a:spLocks noChangeArrowheads="1"/>
          </p:cNvSpPr>
          <p:nvPr/>
        </p:nvSpPr>
        <p:spPr bwMode="auto">
          <a:xfrm>
            <a:off x="3257552" y="3260725"/>
            <a:ext cx="620713" cy="1512888"/>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a:ea typeface="+mn-ea"/>
            </a:endParaRPr>
          </a:p>
        </p:txBody>
      </p:sp>
      <p:sp>
        <p:nvSpPr>
          <p:cNvPr id="27656" name="Rectangle 18"/>
          <p:cNvSpPr>
            <a:spLocks noChangeArrowheads="1"/>
          </p:cNvSpPr>
          <p:nvPr/>
        </p:nvSpPr>
        <p:spPr bwMode="auto">
          <a:xfrm>
            <a:off x="9418640" y="3260725"/>
            <a:ext cx="427037" cy="1512888"/>
          </a:xfrm>
          <a:prstGeom prst="rect">
            <a:avLst/>
          </a:prstGeom>
          <a:solidFill>
            <a:srgbClr val="FFC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657" name="Rectangle 19"/>
          <p:cNvSpPr>
            <a:spLocks noChangeArrowheads="1"/>
          </p:cNvSpPr>
          <p:nvPr/>
        </p:nvSpPr>
        <p:spPr bwMode="auto">
          <a:xfrm>
            <a:off x="3876675" y="4772025"/>
            <a:ext cx="5543550" cy="241300"/>
          </a:xfrm>
          <a:prstGeom prst="rect">
            <a:avLst/>
          </a:prstGeom>
          <a:solidFill>
            <a:srgbClr val="FFC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658" name="Rectangle 20"/>
          <p:cNvSpPr>
            <a:spLocks noChangeArrowheads="1"/>
          </p:cNvSpPr>
          <p:nvPr/>
        </p:nvSpPr>
        <p:spPr bwMode="auto">
          <a:xfrm>
            <a:off x="5567363" y="2070101"/>
            <a:ext cx="525410"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a:solidFill>
                  <a:srgbClr val="000000"/>
                </a:solidFill>
              </a:rPr>
              <a:t>Deterior- </a:t>
            </a:r>
            <a:endParaRPr lang="en-US" sz="2000"/>
          </a:p>
        </p:txBody>
      </p:sp>
      <p:sp>
        <p:nvSpPr>
          <p:cNvPr id="27659" name="Rectangle 21"/>
          <p:cNvSpPr>
            <a:spLocks noChangeArrowheads="1"/>
          </p:cNvSpPr>
          <p:nvPr/>
        </p:nvSpPr>
        <p:spPr bwMode="auto">
          <a:xfrm>
            <a:off x="5672140" y="2228851"/>
            <a:ext cx="29027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a:solidFill>
                  <a:srgbClr val="000000"/>
                </a:solidFill>
              </a:rPr>
              <a:t>ation</a:t>
            </a:r>
            <a:endParaRPr lang="en-US" sz="2000"/>
          </a:p>
        </p:txBody>
      </p:sp>
      <p:sp>
        <p:nvSpPr>
          <p:cNvPr id="27660" name="Rectangle 22"/>
          <p:cNvSpPr>
            <a:spLocks noChangeArrowheads="1"/>
          </p:cNvSpPr>
          <p:nvPr/>
        </p:nvSpPr>
        <p:spPr bwMode="auto">
          <a:xfrm>
            <a:off x="6207129" y="2992537"/>
            <a:ext cx="347657"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Temp</a:t>
            </a:r>
            <a:endParaRPr lang="en-US" sz="2400"/>
          </a:p>
        </p:txBody>
      </p:sp>
      <p:sp>
        <p:nvSpPr>
          <p:cNvPr id="27661" name="Rectangle 23"/>
          <p:cNvSpPr>
            <a:spLocks noChangeArrowheads="1"/>
          </p:cNvSpPr>
          <p:nvPr/>
        </p:nvSpPr>
        <p:spPr bwMode="auto">
          <a:xfrm>
            <a:off x="6730737" y="2991695"/>
            <a:ext cx="433387" cy="15478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Water</a:t>
            </a:r>
            <a:endParaRPr lang="en-US" sz="2400"/>
          </a:p>
        </p:txBody>
      </p:sp>
      <p:sp>
        <p:nvSpPr>
          <p:cNvPr id="27662" name="Rectangle 24"/>
          <p:cNvSpPr>
            <a:spLocks noChangeArrowheads="1"/>
          </p:cNvSpPr>
          <p:nvPr/>
        </p:nvSpPr>
        <p:spPr bwMode="auto">
          <a:xfrm>
            <a:off x="7230473" y="2980739"/>
            <a:ext cx="5409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Contam.</a:t>
            </a:r>
            <a:endParaRPr lang="en-US" sz="2400"/>
          </a:p>
        </p:txBody>
      </p:sp>
      <p:sp>
        <p:nvSpPr>
          <p:cNvPr id="27663" name="Rectangle 25"/>
          <p:cNvSpPr>
            <a:spLocks noChangeArrowheads="1"/>
          </p:cNvSpPr>
          <p:nvPr/>
        </p:nvSpPr>
        <p:spPr bwMode="auto">
          <a:xfrm>
            <a:off x="7808527" y="2925763"/>
            <a:ext cx="51752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Vehicle </a:t>
            </a:r>
            <a:endParaRPr lang="en-US" sz="2400"/>
          </a:p>
        </p:txBody>
      </p:sp>
      <p:sp>
        <p:nvSpPr>
          <p:cNvPr id="27664" name="Rectangle 26"/>
          <p:cNvSpPr>
            <a:spLocks noChangeArrowheads="1"/>
          </p:cNvSpPr>
          <p:nvPr/>
        </p:nvSpPr>
        <p:spPr bwMode="auto">
          <a:xfrm>
            <a:off x="7907867" y="3073399"/>
            <a:ext cx="334963" cy="15875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load</a:t>
            </a:r>
            <a:endParaRPr lang="en-US" sz="2400"/>
          </a:p>
        </p:txBody>
      </p:sp>
      <p:sp>
        <p:nvSpPr>
          <p:cNvPr id="27665" name="Rectangle 27"/>
          <p:cNvSpPr>
            <a:spLocks noChangeArrowheads="1"/>
          </p:cNvSpPr>
          <p:nvPr/>
        </p:nvSpPr>
        <p:spPr bwMode="auto">
          <a:xfrm>
            <a:off x="8336499" y="2942382"/>
            <a:ext cx="48946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Vehicle </a:t>
            </a:r>
            <a:endParaRPr lang="en-US" sz="2400"/>
          </a:p>
        </p:txBody>
      </p:sp>
      <p:sp>
        <p:nvSpPr>
          <p:cNvPr id="27666" name="Rectangle 28"/>
          <p:cNvSpPr>
            <a:spLocks noChangeArrowheads="1"/>
          </p:cNvSpPr>
          <p:nvPr/>
        </p:nvSpPr>
        <p:spPr bwMode="auto">
          <a:xfrm>
            <a:off x="8379620" y="3078581"/>
            <a:ext cx="411159"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speed</a:t>
            </a:r>
            <a:endParaRPr lang="en-US" sz="2400"/>
          </a:p>
        </p:txBody>
      </p:sp>
      <p:sp>
        <p:nvSpPr>
          <p:cNvPr id="27667" name="Rectangle 29"/>
          <p:cNvSpPr>
            <a:spLocks noChangeArrowheads="1"/>
          </p:cNvSpPr>
          <p:nvPr/>
        </p:nvSpPr>
        <p:spPr bwMode="auto">
          <a:xfrm>
            <a:off x="9009064" y="2948803"/>
            <a:ext cx="358236" cy="1384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a:solidFill>
                  <a:srgbClr val="000000"/>
                </a:solidFill>
              </a:rPr>
              <a:t>Road </a:t>
            </a:r>
            <a:endParaRPr lang="en-US" sz="2000"/>
          </a:p>
        </p:txBody>
      </p:sp>
      <p:sp>
        <p:nvSpPr>
          <p:cNvPr id="27668" name="Rectangle 30"/>
          <p:cNvSpPr>
            <a:spLocks noChangeArrowheads="1"/>
          </p:cNvSpPr>
          <p:nvPr/>
        </p:nvSpPr>
        <p:spPr bwMode="auto">
          <a:xfrm>
            <a:off x="8875178" y="3098609"/>
            <a:ext cx="538699" cy="1384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a:solidFill>
                  <a:srgbClr val="000000"/>
                </a:solidFill>
              </a:rPr>
              <a:t>condition</a:t>
            </a:r>
            <a:endParaRPr lang="en-US" sz="2000"/>
          </a:p>
        </p:txBody>
      </p:sp>
      <p:sp>
        <p:nvSpPr>
          <p:cNvPr id="27669" name="Rectangle 31"/>
          <p:cNvSpPr>
            <a:spLocks noChangeArrowheads="1"/>
          </p:cNvSpPr>
          <p:nvPr/>
        </p:nvSpPr>
        <p:spPr bwMode="auto">
          <a:xfrm>
            <a:off x="2757488" y="3281361"/>
            <a:ext cx="374577"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Rotor </a:t>
            </a:r>
            <a:endParaRPr lang="en-US" sz="2400"/>
          </a:p>
        </p:txBody>
      </p:sp>
      <p:sp>
        <p:nvSpPr>
          <p:cNvPr id="27670" name="Rectangle 32"/>
          <p:cNvSpPr>
            <a:spLocks noChangeArrowheads="1"/>
          </p:cNvSpPr>
          <p:nvPr/>
        </p:nvSpPr>
        <p:spPr bwMode="auto">
          <a:xfrm>
            <a:off x="2673036" y="3423825"/>
            <a:ext cx="62610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thickness</a:t>
            </a:r>
            <a:endParaRPr lang="en-US" sz="2400"/>
          </a:p>
        </p:txBody>
      </p:sp>
      <p:sp>
        <p:nvSpPr>
          <p:cNvPr id="27671" name="Rectangle 33"/>
          <p:cNvSpPr>
            <a:spLocks noChangeArrowheads="1"/>
          </p:cNvSpPr>
          <p:nvPr/>
        </p:nvSpPr>
        <p:spPr bwMode="auto">
          <a:xfrm>
            <a:off x="3540125" y="3378200"/>
            <a:ext cx="8175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a:solidFill>
                  <a:srgbClr val="000000"/>
                </a:solidFill>
              </a:rPr>
              <a:t>3</a:t>
            </a:r>
            <a:endParaRPr lang="en-US" sz="2400"/>
          </a:p>
        </p:txBody>
      </p:sp>
      <p:sp>
        <p:nvSpPr>
          <p:cNvPr id="27672" name="Rectangle 34"/>
          <p:cNvSpPr>
            <a:spLocks noChangeArrowheads="1"/>
          </p:cNvSpPr>
          <p:nvPr/>
        </p:nvSpPr>
        <p:spPr bwMode="auto">
          <a:xfrm>
            <a:off x="4679950" y="3381375"/>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9</a:t>
            </a:r>
            <a:endParaRPr lang="en-US" sz="2400"/>
          </a:p>
        </p:txBody>
      </p:sp>
      <p:sp>
        <p:nvSpPr>
          <p:cNvPr id="27673" name="Rectangle 35"/>
          <p:cNvSpPr>
            <a:spLocks noChangeArrowheads="1"/>
          </p:cNvSpPr>
          <p:nvPr/>
        </p:nvSpPr>
        <p:spPr bwMode="auto">
          <a:xfrm>
            <a:off x="5789615" y="3381375"/>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9</a:t>
            </a:r>
            <a:endParaRPr lang="en-US" sz="2400"/>
          </a:p>
        </p:txBody>
      </p:sp>
      <p:sp>
        <p:nvSpPr>
          <p:cNvPr id="27674" name="Rectangle 36"/>
          <p:cNvSpPr>
            <a:spLocks noChangeArrowheads="1"/>
          </p:cNvSpPr>
          <p:nvPr/>
        </p:nvSpPr>
        <p:spPr bwMode="auto">
          <a:xfrm>
            <a:off x="6342064" y="3381375"/>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3</a:t>
            </a:r>
            <a:endParaRPr lang="en-US" sz="2400"/>
          </a:p>
        </p:txBody>
      </p:sp>
      <p:sp>
        <p:nvSpPr>
          <p:cNvPr id="27675" name="Rectangle 37"/>
          <p:cNvSpPr>
            <a:spLocks noChangeArrowheads="1"/>
          </p:cNvSpPr>
          <p:nvPr/>
        </p:nvSpPr>
        <p:spPr bwMode="auto">
          <a:xfrm>
            <a:off x="9561514" y="3379788"/>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63</a:t>
            </a:r>
            <a:endParaRPr lang="en-US" sz="2400"/>
          </a:p>
        </p:txBody>
      </p:sp>
      <p:sp>
        <p:nvSpPr>
          <p:cNvPr id="27676" name="Rectangle 38"/>
          <p:cNvSpPr>
            <a:spLocks noChangeArrowheads="1"/>
          </p:cNvSpPr>
          <p:nvPr/>
        </p:nvSpPr>
        <p:spPr bwMode="auto">
          <a:xfrm>
            <a:off x="2808288" y="3671844"/>
            <a:ext cx="517525"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Pad area</a:t>
            </a:r>
            <a:endParaRPr lang="en-US" sz="2400"/>
          </a:p>
        </p:txBody>
      </p:sp>
      <p:sp>
        <p:nvSpPr>
          <p:cNvPr id="27677" name="Rectangle 39"/>
          <p:cNvSpPr>
            <a:spLocks noChangeArrowheads="1"/>
          </p:cNvSpPr>
          <p:nvPr/>
        </p:nvSpPr>
        <p:spPr bwMode="auto">
          <a:xfrm>
            <a:off x="3540125" y="3756025"/>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a:solidFill>
                  <a:srgbClr val="000000"/>
                </a:solidFill>
              </a:rPr>
              <a:t>9</a:t>
            </a:r>
            <a:endParaRPr lang="en-US" sz="2400"/>
          </a:p>
        </p:txBody>
      </p:sp>
      <p:sp>
        <p:nvSpPr>
          <p:cNvPr id="27678" name="Rectangle 40"/>
          <p:cNvSpPr>
            <a:spLocks noChangeArrowheads="1"/>
          </p:cNvSpPr>
          <p:nvPr/>
        </p:nvSpPr>
        <p:spPr bwMode="auto">
          <a:xfrm>
            <a:off x="4679950" y="3759200"/>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9</a:t>
            </a:r>
            <a:endParaRPr lang="en-US" sz="2400"/>
          </a:p>
        </p:txBody>
      </p:sp>
      <p:sp>
        <p:nvSpPr>
          <p:cNvPr id="27679" name="Rectangle 41"/>
          <p:cNvSpPr>
            <a:spLocks noChangeArrowheads="1"/>
          </p:cNvSpPr>
          <p:nvPr/>
        </p:nvSpPr>
        <p:spPr bwMode="auto">
          <a:xfrm>
            <a:off x="5789614" y="3759200"/>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3</a:t>
            </a:r>
            <a:endParaRPr lang="en-US" sz="2400"/>
          </a:p>
        </p:txBody>
      </p:sp>
      <p:sp>
        <p:nvSpPr>
          <p:cNvPr id="27680" name="Rectangle 42"/>
          <p:cNvSpPr>
            <a:spLocks noChangeArrowheads="1"/>
          </p:cNvSpPr>
          <p:nvPr/>
        </p:nvSpPr>
        <p:spPr bwMode="auto">
          <a:xfrm>
            <a:off x="6342065" y="3759200"/>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1</a:t>
            </a:r>
            <a:endParaRPr lang="en-US" sz="2400"/>
          </a:p>
        </p:txBody>
      </p:sp>
      <p:sp>
        <p:nvSpPr>
          <p:cNvPr id="27681" name="Rectangle 43"/>
          <p:cNvSpPr>
            <a:spLocks noChangeArrowheads="1"/>
          </p:cNvSpPr>
          <p:nvPr/>
        </p:nvSpPr>
        <p:spPr bwMode="auto">
          <a:xfrm>
            <a:off x="9528176" y="3757613"/>
            <a:ext cx="245260"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109</a:t>
            </a:r>
            <a:endParaRPr lang="en-US" sz="2400"/>
          </a:p>
        </p:txBody>
      </p:sp>
      <p:sp>
        <p:nvSpPr>
          <p:cNvPr id="27682" name="Rectangle 44"/>
          <p:cNvSpPr>
            <a:spLocks noChangeArrowheads="1"/>
          </p:cNvSpPr>
          <p:nvPr/>
        </p:nvSpPr>
        <p:spPr bwMode="auto">
          <a:xfrm>
            <a:off x="2725536" y="4032252"/>
            <a:ext cx="534985"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Caliper </a:t>
            </a:r>
            <a:endParaRPr lang="en-US" sz="2400"/>
          </a:p>
        </p:txBody>
      </p:sp>
      <p:sp>
        <p:nvSpPr>
          <p:cNvPr id="27683" name="Rectangle 45"/>
          <p:cNvSpPr>
            <a:spLocks noChangeArrowheads="1"/>
          </p:cNvSpPr>
          <p:nvPr/>
        </p:nvSpPr>
        <p:spPr bwMode="auto">
          <a:xfrm>
            <a:off x="2733011" y="4196455"/>
            <a:ext cx="433385"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Length</a:t>
            </a:r>
            <a:endParaRPr lang="en-US" sz="2400"/>
          </a:p>
        </p:txBody>
      </p:sp>
      <p:sp>
        <p:nvSpPr>
          <p:cNvPr id="27684" name="Rectangle 46"/>
          <p:cNvSpPr>
            <a:spLocks noChangeArrowheads="1"/>
          </p:cNvSpPr>
          <p:nvPr/>
        </p:nvSpPr>
        <p:spPr bwMode="auto">
          <a:xfrm>
            <a:off x="3540125" y="4133850"/>
            <a:ext cx="8175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a:solidFill>
                  <a:srgbClr val="000000"/>
                </a:solidFill>
              </a:rPr>
              <a:t>3</a:t>
            </a:r>
            <a:endParaRPr lang="en-US" sz="2400"/>
          </a:p>
        </p:txBody>
      </p:sp>
      <p:sp>
        <p:nvSpPr>
          <p:cNvPr id="27685" name="Rectangle 47"/>
          <p:cNvSpPr>
            <a:spLocks noChangeArrowheads="1"/>
          </p:cNvSpPr>
          <p:nvPr/>
        </p:nvSpPr>
        <p:spPr bwMode="auto">
          <a:xfrm>
            <a:off x="4679950" y="4137025"/>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3</a:t>
            </a:r>
            <a:endParaRPr lang="en-US" sz="2400"/>
          </a:p>
        </p:txBody>
      </p:sp>
      <p:sp>
        <p:nvSpPr>
          <p:cNvPr id="27686" name="Rectangle 48"/>
          <p:cNvSpPr>
            <a:spLocks noChangeArrowheads="1"/>
          </p:cNvSpPr>
          <p:nvPr/>
        </p:nvSpPr>
        <p:spPr bwMode="auto">
          <a:xfrm>
            <a:off x="5233989" y="4137025"/>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3</a:t>
            </a:r>
            <a:endParaRPr lang="en-US" sz="2400"/>
          </a:p>
        </p:txBody>
      </p:sp>
      <p:sp>
        <p:nvSpPr>
          <p:cNvPr id="27687" name="Rectangle 49"/>
          <p:cNvSpPr>
            <a:spLocks noChangeArrowheads="1"/>
          </p:cNvSpPr>
          <p:nvPr/>
        </p:nvSpPr>
        <p:spPr bwMode="auto">
          <a:xfrm>
            <a:off x="6342065" y="4137025"/>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1</a:t>
            </a:r>
            <a:endParaRPr lang="en-US" sz="2400"/>
          </a:p>
        </p:txBody>
      </p:sp>
      <p:sp>
        <p:nvSpPr>
          <p:cNvPr id="27688" name="Rectangle 50"/>
          <p:cNvSpPr>
            <a:spLocks noChangeArrowheads="1"/>
          </p:cNvSpPr>
          <p:nvPr/>
        </p:nvSpPr>
        <p:spPr bwMode="auto">
          <a:xfrm>
            <a:off x="9561514" y="4135438"/>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19</a:t>
            </a:r>
            <a:endParaRPr lang="en-US" sz="2400"/>
          </a:p>
        </p:txBody>
      </p:sp>
      <p:sp>
        <p:nvSpPr>
          <p:cNvPr id="27689" name="Rectangle 51"/>
          <p:cNvSpPr>
            <a:spLocks noChangeArrowheads="1"/>
          </p:cNvSpPr>
          <p:nvPr/>
        </p:nvSpPr>
        <p:spPr bwMode="auto">
          <a:xfrm>
            <a:off x="2092327" y="4433888"/>
            <a:ext cx="479185"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a:solidFill>
                  <a:srgbClr val="000000"/>
                </a:solidFill>
              </a:rPr>
              <a:t>Material </a:t>
            </a:r>
            <a:endParaRPr lang="en-US" sz="2000"/>
          </a:p>
        </p:txBody>
      </p:sp>
      <p:sp>
        <p:nvSpPr>
          <p:cNvPr id="27690" name="Rectangle 52"/>
          <p:cNvSpPr>
            <a:spLocks noChangeArrowheads="1"/>
          </p:cNvSpPr>
          <p:nvPr/>
        </p:nvSpPr>
        <p:spPr bwMode="auto">
          <a:xfrm>
            <a:off x="2020888" y="4594226"/>
            <a:ext cx="594834"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a:solidFill>
                  <a:srgbClr val="000000"/>
                </a:solidFill>
              </a:rPr>
              <a:t>Properties</a:t>
            </a:r>
            <a:endParaRPr lang="en-US" sz="2000"/>
          </a:p>
        </p:txBody>
      </p:sp>
      <p:sp>
        <p:nvSpPr>
          <p:cNvPr id="27691" name="Rectangle 53"/>
          <p:cNvSpPr>
            <a:spLocks noChangeArrowheads="1"/>
          </p:cNvSpPr>
          <p:nvPr/>
        </p:nvSpPr>
        <p:spPr bwMode="auto">
          <a:xfrm>
            <a:off x="2724632" y="4437164"/>
            <a:ext cx="47735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Surface </a:t>
            </a:r>
            <a:endParaRPr lang="en-US" sz="2400"/>
          </a:p>
        </p:txBody>
      </p:sp>
      <p:sp>
        <p:nvSpPr>
          <p:cNvPr id="27692" name="Rectangle 54"/>
          <p:cNvSpPr>
            <a:spLocks noChangeArrowheads="1"/>
          </p:cNvSpPr>
          <p:nvPr/>
        </p:nvSpPr>
        <p:spPr bwMode="auto">
          <a:xfrm>
            <a:off x="2798763" y="4594225"/>
            <a:ext cx="341312"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Finish</a:t>
            </a:r>
            <a:endParaRPr lang="en-US" sz="2400"/>
          </a:p>
        </p:txBody>
      </p:sp>
      <p:sp>
        <p:nvSpPr>
          <p:cNvPr id="27693" name="Rectangle 55"/>
          <p:cNvSpPr>
            <a:spLocks noChangeArrowheads="1"/>
          </p:cNvSpPr>
          <p:nvPr/>
        </p:nvSpPr>
        <p:spPr bwMode="auto">
          <a:xfrm>
            <a:off x="3540125" y="4511675"/>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a:solidFill>
                  <a:srgbClr val="000000"/>
                </a:solidFill>
              </a:rPr>
              <a:t>9</a:t>
            </a:r>
            <a:endParaRPr lang="en-US" sz="2400"/>
          </a:p>
        </p:txBody>
      </p:sp>
      <p:sp>
        <p:nvSpPr>
          <p:cNvPr id="27694" name="Rectangle 56"/>
          <p:cNvSpPr>
            <a:spLocks noChangeArrowheads="1"/>
          </p:cNvSpPr>
          <p:nvPr/>
        </p:nvSpPr>
        <p:spPr bwMode="auto">
          <a:xfrm>
            <a:off x="4125915" y="4514850"/>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9</a:t>
            </a:r>
            <a:endParaRPr lang="en-US" sz="2400"/>
          </a:p>
        </p:txBody>
      </p:sp>
      <p:sp>
        <p:nvSpPr>
          <p:cNvPr id="27695" name="Rectangle 57"/>
          <p:cNvSpPr>
            <a:spLocks noChangeArrowheads="1"/>
          </p:cNvSpPr>
          <p:nvPr/>
        </p:nvSpPr>
        <p:spPr bwMode="auto">
          <a:xfrm>
            <a:off x="6342064" y="4514850"/>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3</a:t>
            </a:r>
            <a:endParaRPr lang="en-US" sz="2400"/>
          </a:p>
        </p:txBody>
      </p:sp>
      <p:sp>
        <p:nvSpPr>
          <p:cNvPr id="27696" name="Rectangle 58"/>
          <p:cNvSpPr>
            <a:spLocks noChangeArrowheads="1"/>
          </p:cNvSpPr>
          <p:nvPr/>
        </p:nvSpPr>
        <p:spPr bwMode="auto">
          <a:xfrm>
            <a:off x="6896100" y="4514850"/>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9</a:t>
            </a:r>
            <a:endParaRPr lang="en-US" sz="2400"/>
          </a:p>
        </p:txBody>
      </p:sp>
      <p:sp>
        <p:nvSpPr>
          <p:cNvPr id="27697" name="Rectangle 59"/>
          <p:cNvSpPr>
            <a:spLocks noChangeArrowheads="1"/>
          </p:cNvSpPr>
          <p:nvPr/>
        </p:nvSpPr>
        <p:spPr bwMode="auto">
          <a:xfrm>
            <a:off x="7450140" y="4514850"/>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9</a:t>
            </a:r>
            <a:endParaRPr lang="en-US" sz="2400"/>
          </a:p>
        </p:txBody>
      </p:sp>
      <p:sp>
        <p:nvSpPr>
          <p:cNvPr id="27698" name="Rectangle 60"/>
          <p:cNvSpPr>
            <a:spLocks noChangeArrowheads="1"/>
          </p:cNvSpPr>
          <p:nvPr/>
        </p:nvSpPr>
        <p:spPr bwMode="auto">
          <a:xfrm>
            <a:off x="9528176" y="4513263"/>
            <a:ext cx="245260"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270</a:t>
            </a:r>
            <a:endParaRPr lang="en-US" sz="2400"/>
          </a:p>
        </p:txBody>
      </p:sp>
      <p:sp>
        <p:nvSpPr>
          <p:cNvPr id="27699" name="Rectangle 61"/>
          <p:cNvSpPr>
            <a:spLocks noChangeArrowheads="1"/>
          </p:cNvSpPr>
          <p:nvPr/>
        </p:nvSpPr>
        <p:spPr bwMode="auto">
          <a:xfrm>
            <a:off x="4083052" y="4822826"/>
            <a:ext cx="1523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81</a:t>
            </a:r>
            <a:endParaRPr lang="en-US" sz="2400"/>
          </a:p>
        </p:txBody>
      </p:sp>
      <p:sp>
        <p:nvSpPr>
          <p:cNvPr id="27700" name="Rectangle 62"/>
          <p:cNvSpPr>
            <a:spLocks noChangeArrowheads="1"/>
          </p:cNvSpPr>
          <p:nvPr/>
        </p:nvSpPr>
        <p:spPr bwMode="auto">
          <a:xfrm>
            <a:off x="4605339" y="4822825"/>
            <a:ext cx="245260"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117</a:t>
            </a:r>
            <a:endParaRPr lang="en-US" sz="2400"/>
          </a:p>
        </p:txBody>
      </p:sp>
      <p:sp>
        <p:nvSpPr>
          <p:cNvPr id="27701" name="Rectangle 63"/>
          <p:cNvSpPr>
            <a:spLocks noChangeArrowheads="1"/>
          </p:cNvSpPr>
          <p:nvPr/>
        </p:nvSpPr>
        <p:spPr bwMode="auto">
          <a:xfrm>
            <a:off x="5192714" y="4822825"/>
            <a:ext cx="8175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9</a:t>
            </a:r>
            <a:endParaRPr lang="en-US" sz="2400"/>
          </a:p>
        </p:txBody>
      </p:sp>
      <p:sp>
        <p:nvSpPr>
          <p:cNvPr id="27702" name="Rectangle 64"/>
          <p:cNvSpPr>
            <a:spLocks noChangeArrowheads="1"/>
          </p:cNvSpPr>
          <p:nvPr/>
        </p:nvSpPr>
        <p:spPr bwMode="auto">
          <a:xfrm>
            <a:off x="5746751" y="4822825"/>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54</a:t>
            </a:r>
            <a:endParaRPr lang="en-US" sz="2400"/>
          </a:p>
        </p:txBody>
      </p:sp>
      <p:sp>
        <p:nvSpPr>
          <p:cNvPr id="27703" name="Rectangle 65"/>
          <p:cNvSpPr>
            <a:spLocks noChangeArrowheads="1"/>
          </p:cNvSpPr>
          <p:nvPr/>
        </p:nvSpPr>
        <p:spPr bwMode="auto">
          <a:xfrm>
            <a:off x="6300789" y="4822825"/>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48</a:t>
            </a:r>
            <a:endParaRPr lang="en-US" sz="2400"/>
          </a:p>
        </p:txBody>
      </p:sp>
      <p:sp>
        <p:nvSpPr>
          <p:cNvPr id="27704" name="Rectangle 66"/>
          <p:cNvSpPr>
            <a:spLocks noChangeArrowheads="1"/>
          </p:cNvSpPr>
          <p:nvPr/>
        </p:nvSpPr>
        <p:spPr bwMode="auto">
          <a:xfrm>
            <a:off x="6854827" y="4822826"/>
            <a:ext cx="1523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81</a:t>
            </a:r>
            <a:endParaRPr lang="en-US" sz="2400"/>
          </a:p>
        </p:txBody>
      </p:sp>
      <p:sp>
        <p:nvSpPr>
          <p:cNvPr id="27705" name="Rectangle 67"/>
          <p:cNvSpPr>
            <a:spLocks noChangeArrowheads="1"/>
          </p:cNvSpPr>
          <p:nvPr/>
        </p:nvSpPr>
        <p:spPr bwMode="auto">
          <a:xfrm>
            <a:off x="7408865" y="4822826"/>
            <a:ext cx="1523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81</a:t>
            </a:r>
            <a:endParaRPr lang="en-US" sz="2400"/>
          </a:p>
        </p:txBody>
      </p:sp>
      <p:sp>
        <p:nvSpPr>
          <p:cNvPr id="27706" name="Rectangle 68"/>
          <p:cNvSpPr>
            <a:spLocks noChangeArrowheads="1"/>
          </p:cNvSpPr>
          <p:nvPr/>
        </p:nvSpPr>
        <p:spPr bwMode="auto">
          <a:xfrm>
            <a:off x="7996240" y="4822826"/>
            <a:ext cx="79109"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0</a:t>
            </a:r>
            <a:endParaRPr lang="en-US" sz="2400"/>
          </a:p>
        </p:txBody>
      </p:sp>
      <p:sp>
        <p:nvSpPr>
          <p:cNvPr id="27707" name="Rectangle 69"/>
          <p:cNvSpPr>
            <a:spLocks noChangeArrowheads="1"/>
          </p:cNvSpPr>
          <p:nvPr/>
        </p:nvSpPr>
        <p:spPr bwMode="auto">
          <a:xfrm>
            <a:off x="8550277" y="4822826"/>
            <a:ext cx="79109"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0</a:t>
            </a:r>
            <a:endParaRPr lang="en-US" sz="2400"/>
          </a:p>
        </p:txBody>
      </p:sp>
      <p:sp>
        <p:nvSpPr>
          <p:cNvPr id="27708" name="Rectangle 70"/>
          <p:cNvSpPr>
            <a:spLocks noChangeArrowheads="1"/>
          </p:cNvSpPr>
          <p:nvPr/>
        </p:nvSpPr>
        <p:spPr bwMode="auto">
          <a:xfrm>
            <a:off x="9104315" y="4822826"/>
            <a:ext cx="79109"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0</a:t>
            </a:r>
            <a:endParaRPr lang="en-US" sz="2400"/>
          </a:p>
        </p:txBody>
      </p:sp>
      <p:sp>
        <p:nvSpPr>
          <p:cNvPr id="27709" name="Rectangle 71"/>
          <p:cNvSpPr>
            <a:spLocks noChangeArrowheads="1"/>
          </p:cNvSpPr>
          <p:nvPr/>
        </p:nvSpPr>
        <p:spPr bwMode="auto">
          <a:xfrm>
            <a:off x="2111375" y="3671890"/>
            <a:ext cx="46990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Dimen- </a:t>
            </a:r>
            <a:endParaRPr lang="en-US" sz="2400"/>
          </a:p>
        </p:txBody>
      </p:sp>
      <p:sp>
        <p:nvSpPr>
          <p:cNvPr id="27710" name="Rectangle 72"/>
          <p:cNvSpPr>
            <a:spLocks noChangeArrowheads="1"/>
          </p:cNvSpPr>
          <p:nvPr/>
        </p:nvSpPr>
        <p:spPr bwMode="auto">
          <a:xfrm>
            <a:off x="2141539" y="3832225"/>
            <a:ext cx="37601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sional</a:t>
            </a:r>
            <a:endParaRPr lang="en-US" sz="2400"/>
          </a:p>
        </p:txBody>
      </p:sp>
      <p:sp>
        <p:nvSpPr>
          <p:cNvPr id="27711" name="Rectangle 73"/>
          <p:cNvSpPr>
            <a:spLocks noChangeArrowheads="1"/>
          </p:cNvSpPr>
          <p:nvPr/>
        </p:nvSpPr>
        <p:spPr bwMode="auto">
          <a:xfrm>
            <a:off x="2014538" y="3108325"/>
            <a:ext cx="0"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endParaRPr lang="en-US" sz="2400"/>
          </a:p>
        </p:txBody>
      </p:sp>
      <p:sp>
        <p:nvSpPr>
          <p:cNvPr id="27712" name="Rectangle 74"/>
          <p:cNvSpPr>
            <a:spLocks noChangeArrowheads="1"/>
          </p:cNvSpPr>
          <p:nvPr/>
        </p:nvSpPr>
        <p:spPr bwMode="auto">
          <a:xfrm>
            <a:off x="3980188" y="2677330"/>
            <a:ext cx="518999"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a:solidFill>
                  <a:srgbClr val="000000"/>
                </a:solidFill>
              </a:rPr>
              <a:t>Raw Mat'l</a:t>
            </a:r>
            <a:endParaRPr lang="en-US" sz="2000"/>
          </a:p>
        </p:txBody>
      </p:sp>
      <p:sp>
        <p:nvSpPr>
          <p:cNvPr id="27713" name="Rectangle 75"/>
          <p:cNvSpPr>
            <a:spLocks noChangeArrowheads="1"/>
          </p:cNvSpPr>
          <p:nvPr/>
        </p:nvSpPr>
        <p:spPr bwMode="auto">
          <a:xfrm>
            <a:off x="4614863" y="2794001"/>
            <a:ext cx="292100" cy="1384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a:solidFill>
                  <a:srgbClr val="000000"/>
                </a:solidFill>
              </a:rPr>
              <a:t>Mfg</a:t>
            </a:r>
            <a:endParaRPr lang="en-US" sz="2000"/>
          </a:p>
        </p:txBody>
      </p:sp>
      <p:sp>
        <p:nvSpPr>
          <p:cNvPr id="27714" name="Rectangle 76"/>
          <p:cNvSpPr>
            <a:spLocks noChangeArrowheads="1"/>
          </p:cNvSpPr>
          <p:nvPr/>
        </p:nvSpPr>
        <p:spPr bwMode="auto">
          <a:xfrm>
            <a:off x="4119563" y="2143125"/>
            <a:ext cx="127476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Unit to Unit Variation</a:t>
            </a:r>
            <a:endParaRPr lang="en-US" sz="2400"/>
          </a:p>
        </p:txBody>
      </p:sp>
      <p:sp>
        <p:nvSpPr>
          <p:cNvPr id="27715" name="Rectangle 77"/>
          <p:cNvSpPr>
            <a:spLocks noChangeArrowheads="1"/>
          </p:cNvSpPr>
          <p:nvPr/>
        </p:nvSpPr>
        <p:spPr bwMode="auto">
          <a:xfrm>
            <a:off x="3314700" y="2484438"/>
            <a:ext cx="52272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a:solidFill>
                  <a:srgbClr val="000000"/>
                </a:solidFill>
              </a:rPr>
              <a:t>Influence </a:t>
            </a:r>
            <a:endParaRPr lang="en-US" sz="2000"/>
          </a:p>
        </p:txBody>
      </p:sp>
      <p:sp>
        <p:nvSpPr>
          <p:cNvPr id="27716" name="Rectangle 78"/>
          <p:cNvSpPr>
            <a:spLocks noChangeArrowheads="1"/>
          </p:cNvSpPr>
          <p:nvPr/>
        </p:nvSpPr>
        <p:spPr bwMode="auto">
          <a:xfrm>
            <a:off x="3292476" y="2646363"/>
            <a:ext cx="56871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a:solidFill>
                  <a:srgbClr val="000000"/>
                </a:solidFill>
              </a:rPr>
              <a:t>on Output </a:t>
            </a:r>
            <a:endParaRPr lang="en-US" sz="2000"/>
          </a:p>
        </p:txBody>
      </p:sp>
      <p:sp>
        <p:nvSpPr>
          <p:cNvPr id="27717" name="Rectangle 79"/>
          <p:cNvSpPr>
            <a:spLocks noChangeArrowheads="1"/>
          </p:cNvSpPr>
          <p:nvPr/>
        </p:nvSpPr>
        <p:spPr bwMode="auto">
          <a:xfrm>
            <a:off x="6602412" y="2532066"/>
            <a:ext cx="806449"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Environment</a:t>
            </a:r>
            <a:endParaRPr lang="en-US" sz="2400"/>
          </a:p>
        </p:txBody>
      </p:sp>
      <p:sp>
        <p:nvSpPr>
          <p:cNvPr id="27718" name="Rectangle 80"/>
          <p:cNvSpPr>
            <a:spLocks noChangeArrowheads="1"/>
          </p:cNvSpPr>
          <p:nvPr/>
        </p:nvSpPr>
        <p:spPr bwMode="auto">
          <a:xfrm>
            <a:off x="8153401" y="2523714"/>
            <a:ext cx="95885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Customer Usage</a:t>
            </a:r>
            <a:endParaRPr lang="en-US" sz="2400"/>
          </a:p>
        </p:txBody>
      </p:sp>
      <p:sp>
        <p:nvSpPr>
          <p:cNvPr id="27719" name="Rectangle 81"/>
          <p:cNvSpPr>
            <a:spLocks noChangeArrowheads="1"/>
          </p:cNvSpPr>
          <p:nvPr/>
        </p:nvSpPr>
        <p:spPr bwMode="auto">
          <a:xfrm>
            <a:off x="7519988" y="2143125"/>
            <a:ext cx="108585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External Variation</a:t>
            </a:r>
            <a:endParaRPr lang="en-US" sz="2400"/>
          </a:p>
        </p:txBody>
      </p:sp>
      <p:sp>
        <p:nvSpPr>
          <p:cNvPr id="27720" name="Rectangle 82"/>
          <p:cNvSpPr>
            <a:spLocks noChangeArrowheads="1"/>
          </p:cNvSpPr>
          <p:nvPr/>
        </p:nvSpPr>
        <p:spPr bwMode="auto">
          <a:xfrm>
            <a:off x="5141913" y="2762251"/>
            <a:ext cx="258046"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a:solidFill>
                  <a:srgbClr val="000000"/>
                </a:solidFill>
              </a:rPr>
              <a:t>Assy</a:t>
            </a:r>
            <a:endParaRPr lang="en-US" sz="2000"/>
          </a:p>
        </p:txBody>
      </p:sp>
      <p:sp>
        <p:nvSpPr>
          <p:cNvPr id="27721" name="Rectangle 83"/>
          <p:cNvSpPr>
            <a:spLocks noChangeArrowheads="1"/>
          </p:cNvSpPr>
          <p:nvPr/>
        </p:nvSpPr>
        <p:spPr bwMode="auto">
          <a:xfrm>
            <a:off x="5640391" y="2568575"/>
            <a:ext cx="377824" cy="1547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Wear </a:t>
            </a:r>
            <a:endParaRPr lang="en-US" sz="2400"/>
          </a:p>
        </p:txBody>
      </p:sp>
      <p:sp>
        <p:nvSpPr>
          <p:cNvPr id="27722" name="Rectangle 84"/>
          <p:cNvSpPr>
            <a:spLocks noChangeArrowheads="1"/>
          </p:cNvSpPr>
          <p:nvPr/>
        </p:nvSpPr>
        <p:spPr bwMode="auto">
          <a:xfrm>
            <a:off x="5659275" y="2728171"/>
            <a:ext cx="331368"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over </a:t>
            </a:r>
            <a:endParaRPr lang="en-US" sz="2400"/>
          </a:p>
        </p:txBody>
      </p:sp>
      <p:sp>
        <p:nvSpPr>
          <p:cNvPr id="27723" name="Rectangle 85"/>
          <p:cNvSpPr>
            <a:spLocks noChangeArrowheads="1"/>
          </p:cNvSpPr>
          <p:nvPr/>
        </p:nvSpPr>
        <p:spPr bwMode="auto">
          <a:xfrm>
            <a:off x="5667374" y="2920834"/>
            <a:ext cx="28575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Time</a:t>
            </a:r>
            <a:endParaRPr lang="en-US" sz="2400"/>
          </a:p>
        </p:txBody>
      </p:sp>
      <p:sp>
        <p:nvSpPr>
          <p:cNvPr id="27724" name="Line 86"/>
          <p:cNvSpPr>
            <a:spLocks noChangeShapeType="1"/>
          </p:cNvSpPr>
          <p:nvPr/>
        </p:nvSpPr>
        <p:spPr bwMode="auto">
          <a:xfrm>
            <a:off x="1985965" y="2019302"/>
            <a:ext cx="1587" cy="275907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25" name="Rectangle 87"/>
          <p:cNvSpPr>
            <a:spLocks noChangeArrowheads="1"/>
          </p:cNvSpPr>
          <p:nvPr/>
        </p:nvSpPr>
        <p:spPr bwMode="auto">
          <a:xfrm>
            <a:off x="1985963" y="2019302"/>
            <a:ext cx="12700" cy="275907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26" name="Line 88"/>
          <p:cNvSpPr>
            <a:spLocks noChangeShapeType="1"/>
          </p:cNvSpPr>
          <p:nvPr/>
        </p:nvSpPr>
        <p:spPr bwMode="auto">
          <a:xfrm>
            <a:off x="3252790" y="2032002"/>
            <a:ext cx="1587" cy="274637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27" name="Rectangle 89"/>
          <p:cNvSpPr>
            <a:spLocks noChangeArrowheads="1"/>
          </p:cNvSpPr>
          <p:nvPr/>
        </p:nvSpPr>
        <p:spPr bwMode="auto">
          <a:xfrm>
            <a:off x="3252788" y="2032002"/>
            <a:ext cx="11112" cy="274637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28" name="Line 90"/>
          <p:cNvSpPr>
            <a:spLocks noChangeShapeType="1"/>
          </p:cNvSpPr>
          <p:nvPr/>
        </p:nvSpPr>
        <p:spPr bwMode="auto">
          <a:xfrm>
            <a:off x="3870325" y="2032000"/>
            <a:ext cx="1588"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29" name="Rectangle 91"/>
          <p:cNvSpPr>
            <a:spLocks noChangeArrowheads="1"/>
          </p:cNvSpPr>
          <p:nvPr/>
        </p:nvSpPr>
        <p:spPr bwMode="auto">
          <a:xfrm>
            <a:off x="3870325" y="2032000"/>
            <a:ext cx="12700"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30" name="Line 92"/>
          <p:cNvSpPr>
            <a:spLocks noChangeShapeType="1"/>
          </p:cNvSpPr>
          <p:nvPr/>
        </p:nvSpPr>
        <p:spPr bwMode="auto">
          <a:xfrm>
            <a:off x="5534025" y="2032000"/>
            <a:ext cx="1588"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31" name="Rectangle 93"/>
          <p:cNvSpPr>
            <a:spLocks noChangeArrowheads="1"/>
          </p:cNvSpPr>
          <p:nvPr/>
        </p:nvSpPr>
        <p:spPr bwMode="auto">
          <a:xfrm>
            <a:off x="5534027" y="2032000"/>
            <a:ext cx="11113"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32" name="Line 94"/>
          <p:cNvSpPr>
            <a:spLocks noChangeShapeType="1"/>
          </p:cNvSpPr>
          <p:nvPr/>
        </p:nvSpPr>
        <p:spPr bwMode="auto">
          <a:xfrm>
            <a:off x="6088065" y="2032000"/>
            <a:ext cx="1587"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33" name="Rectangle 95"/>
          <p:cNvSpPr>
            <a:spLocks noChangeArrowheads="1"/>
          </p:cNvSpPr>
          <p:nvPr/>
        </p:nvSpPr>
        <p:spPr bwMode="auto">
          <a:xfrm>
            <a:off x="6088063" y="2032000"/>
            <a:ext cx="11112"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34" name="Line 96"/>
          <p:cNvSpPr>
            <a:spLocks noChangeShapeType="1"/>
          </p:cNvSpPr>
          <p:nvPr/>
        </p:nvSpPr>
        <p:spPr bwMode="auto">
          <a:xfrm>
            <a:off x="9412290" y="2032000"/>
            <a:ext cx="1587"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35" name="Rectangle 97"/>
          <p:cNvSpPr>
            <a:spLocks noChangeArrowheads="1"/>
          </p:cNvSpPr>
          <p:nvPr/>
        </p:nvSpPr>
        <p:spPr bwMode="auto">
          <a:xfrm>
            <a:off x="9412288" y="2032000"/>
            <a:ext cx="12700"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36" name="Line 98"/>
          <p:cNvSpPr>
            <a:spLocks noChangeShapeType="1"/>
          </p:cNvSpPr>
          <p:nvPr/>
        </p:nvSpPr>
        <p:spPr bwMode="auto">
          <a:xfrm>
            <a:off x="4425950" y="2417765"/>
            <a:ext cx="1588" cy="260032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37" name="Rectangle 99"/>
          <p:cNvSpPr>
            <a:spLocks noChangeArrowheads="1"/>
          </p:cNvSpPr>
          <p:nvPr/>
        </p:nvSpPr>
        <p:spPr bwMode="auto">
          <a:xfrm>
            <a:off x="4425952" y="2417765"/>
            <a:ext cx="11113" cy="260032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38" name="Line 100"/>
          <p:cNvSpPr>
            <a:spLocks noChangeShapeType="1"/>
          </p:cNvSpPr>
          <p:nvPr/>
        </p:nvSpPr>
        <p:spPr bwMode="auto">
          <a:xfrm>
            <a:off x="4979990" y="2417765"/>
            <a:ext cx="1587" cy="260032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39" name="Rectangle 101"/>
          <p:cNvSpPr>
            <a:spLocks noChangeArrowheads="1"/>
          </p:cNvSpPr>
          <p:nvPr/>
        </p:nvSpPr>
        <p:spPr bwMode="auto">
          <a:xfrm>
            <a:off x="4979990" y="2417765"/>
            <a:ext cx="9525" cy="260032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40" name="Line 102"/>
          <p:cNvSpPr>
            <a:spLocks noChangeShapeType="1"/>
          </p:cNvSpPr>
          <p:nvPr/>
        </p:nvSpPr>
        <p:spPr bwMode="auto">
          <a:xfrm>
            <a:off x="7751763" y="2417765"/>
            <a:ext cx="0" cy="260032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41" name="Rectangle 103"/>
          <p:cNvSpPr>
            <a:spLocks noChangeArrowheads="1"/>
          </p:cNvSpPr>
          <p:nvPr/>
        </p:nvSpPr>
        <p:spPr bwMode="auto">
          <a:xfrm>
            <a:off x="7751765" y="2417765"/>
            <a:ext cx="9525" cy="260032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42" name="Line 104"/>
          <p:cNvSpPr>
            <a:spLocks noChangeShapeType="1"/>
          </p:cNvSpPr>
          <p:nvPr/>
        </p:nvSpPr>
        <p:spPr bwMode="auto">
          <a:xfrm>
            <a:off x="6642100" y="2889250"/>
            <a:ext cx="1588"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43" name="Rectangle 105"/>
          <p:cNvSpPr>
            <a:spLocks noChangeArrowheads="1"/>
          </p:cNvSpPr>
          <p:nvPr/>
        </p:nvSpPr>
        <p:spPr bwMode="auto">
          <a:xfrm>
            <a:off x="6642102" y="2889250"/>
            <a:ext cx="11113"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44" name="Line 106"/>
          <p:cNvSpPr>
            <a:spLocks noChangeShapeType="1"/>
          </p:cNvSpPr>
          <p:nvPr/>
        </p:nvSpPr>
        <p:spPr bwMode="auto">
          <a:xfrm>
            <a:off x="7197725" y="2889250"/>
            <a:ext cx="1588"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45" name="Rectangle 107"/>
          <p:cNvSpPr>
            <a:spLocks noChangeArrowheads="1"/>
          </p:cNvSpPr>
          <p:nvPr/>
        </p:nvSpPr>
        <p:spPr bwMode="auto">
          <a:xfrm>
            <a:off x="7197727" y="2889250"/>
            <a:ext cx="9525"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46" name="Line 108"/>
          <p:cNvSpPr>
            <a:spLocks noChangeShapeType="1"/>
          </p:cNvSpPr>
          <p:nvPr/>
        </p:nvSpPr>
        <p:spPr bwMode="auto">
          <a:xfrm>
            <a:off x="8304215" y="2889250"/>
            <a:ext cx="1587"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47" name="Rectangle 109"/>
          <p:cNvSpPr>
            <a:spLocks noChangeArrowheads="1"/>
          </p:cNvSpPr>
          <p:nvPr/>
        </p:nvSpPr>
        <p:spPr bwMode="auto">
          <a:xfrm>
            <a:off x="8304213" y="2889250"/>
            <a:ext cx="12700"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48" name="Line 110"/>
          <p:cNvSpPr>
            <a:spLocks noChangeShapeType="1"/>
          </p:cNvSpPr>
          <p:nvPr/>
        </p:nvSpPr>
        <p:spPr bwMode="auto">
          <a:xfrm>
            <a:off x="8858250" y="2889250"/>
            <a:ext cx="1588"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49" name="Rectangle 111"/>
          <p:cNvSpPr>
            <a:spLocks noChangeArrowheads="1"/>
          </p:cNvSpPr>
          <p:nvPr/>
        </p:nvSpPr>
        <p:spPr bwMode="auto">
          <a:xfrm>
            <a:off x="8858250" y="2889250"/>
            <a:ext cx="12700"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50" name="Line 112"/>
          <p:cNvSpPr>
            <a:spLocks noChangeShapeType="1"/>
          </p:cNvSpPr>
          <p:nvPr/>
        </p:nvSpPr>
        <p:spPr bwMode="auto">
          <a:xfrm>
            <a:off x="2633665" y="3267075"/>
            <a:ext cx="1587" cy="1511300"/>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51" name="Rectangle 113"/>
          <p:cNvSpPr>
            <a:spLocks noChangeArrowheads="1"/>
          </p:cNvSpPr>
          <p:nvPr/>
        </p:nvSpPr>
        <p:spPr bwMode="auto">
          <a:xfrm>
            <a:off x="2633663" y="3267075"/>
            <a:ext cx="11112" cy="15113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52" name="Line 114"/>
          <p:cNvSpPr>
            <a:spLocks noChangeShapeType="1"/>
          </p:cNvSpPr>
          <p:nvPr/>
        </p:nvSpPr>
        <p:spPr bwMode="auto">
          <a:xfrm>
            <a:off x="9837740" y="3267075"/>
            <a:ext cx="1587" cy="1511300"/>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53" name="Rectangle 115"/>
          <p:cNvSpPr>
            <a:spLocks noChangeArrowheads="1"/>
          </p:cNvSpPr>
          <p:nvPr/>
        </p:nvSpPr>
        <p:spPr bwMode="auto">
          <a:xfrm>
            <a:off x="9837738" y="3267075"/>
            <a:ext cx="11112" cy="15113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54" name="Line 116"/>
          <p:cNvSpPr>
            <a:spLocks noChangeShapeType="1"/>
          </p:cNvSpPr>
          <p:nvPr/>
        </p:nvSpPr>
        <p:spPr bwMode="auto">
          <a:xfrm>
            <a:off x="1998665" y="2019300"/>
            <a:ext cx="7426325"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55" name="Rectangle 117"/>
          <p:cNvSpPr>
            <a:spLocks noChangeArrowheads="1"/>
          </p:cNvSpPr>
          <p:nvPr/>
        </p:nvSpPr>
        <p:spPr bwMode="auto">
          <a:xfrm>
            <a:off x="1998665" y="2019300"/>
            <a:ext cx="7426325"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56" name="Line 118"/>
          <p:cNvSpPr>
            <a:spLocks noChangeShapeType="1"/>
          </p:cNvSpPr>
          <p:nvPr/>
        </p:nvSpPr>
        <p:spPr bwMode="auto">
          <a:xfrm>
            <a:off x="3883027" y="2406650"/>
            <a:ext cx="5541963"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57" name="Rectangle 119"/>
          <p:cNvSpPr>
            <a:spLocks noChangeArrowheads="1"/>
          </p:cNvSpPr>
          <p:nvPr/>
        </p:nvSpPr>
        <p:spPr bwMode="auto">
          <a:xfrm>
            <a:off x="3883027" y="2406652"/>
            <a:ext cx="5541963" cy="11113"/>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58" name="Line 120"/>
          <p:cNvSpPr>
            <a:spLocks noChangeShapeType="1"/>
          </p:cNvSpPr>
          <p:nvPr/>
        </p:nvSpPr>
        <p:spPr bwMode="auto">
          <a:xfrm>
            <a:off x="6099177" y="2876550"/>
            <a:ext cx="3325813"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59" name="Rectangle 121"/>
          <p:cNvSpPr>
            <a:spLocks noChangeArrowheads="1"/>
          </p:cNvSpPr>
          <p:nvPr/>
        </p:nvSpPr>
        <p:spPr bwMode="auto">
          <a:xfrm>
            <a:off x="6099177" y="2876550"/>
            <a:ext cx="3325813"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60" name="Line 122"/>
          <p:cNvSpPr>
            <a:spLocks noChangeShapeType="1"/>
          </p:cNvSpPr>
          <p:nvPr/>
        </p:nvSpPr>
        <p:spPr bwMode="auto">
          <a:xfrm>
            <a:off x="1998665" y="3254375"/>
            <a:ext cx="7850187"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61" name="Rectangle 123"/>
          <p:cNvSpPr>
            <a:spLocks noChangeArrowheads="1"/>
          </p:cNvSpPr>
          <p:nvPr/>
        </p:nvSpPr>
        <p:spPr bwMode="auto">
          <a:xfrm>
            <a:off x="2000088" y="3254777"/>
            <a:ext cx="7850187"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62" name="Line 124"/>
          <p:cNvSpPr>
            <a:spLocks noChangeShapeType="1"/>
          </p:cNvSpPr>
          <p:nvPr/>
        </p:nvSpPr>
        <p:spPr bwMode="auto">
          <a:xfrm>
            <a:off x="2644777" y="3632200"/>
            <a:ext cx="7204075"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63" name="Rectangle 125"/>
          <p:cNvSpPr>
            <a:spLocks noChangeArrowheads="1"/>
          </p:cNvSpPr>
          <p:nvPr/>
        </p:nvSpPr>
        <p:spPr bwMode="auto">
          <a:xfrm>
            <a:off x="2644777" y="3632200"/>
            <a:ext cx="7204075"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64" name="Line 126"/>
          <p:cNvSpPr>
            <a:spLocks noChangeShapeType="1"/>
          </p:cNvSpPr>
          <p:nvPr/>
        </p:nvSpPr>
        <p:spPr bwMode="auto">
          <a:xfrm>
            <a:off x="2644777" y="4011615"/>
            <a:ext cx="7204075"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65" name="Rectangle 127"/>
          <p:cNvSpPr>
            <a:spLocks noChangeArrowheads="1"/>
          </p:cNvSpPr>
          <p:nvPr/>
        </p:nvSpPr>
        <p:spPr bwMode="auto">
          <a:xfrm>
            <a:off x="2644777" y="4011613"/>
            <a:ext cx="7204075" cy="11112"/>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66" name="Line 128"/>
          <p:cNvSpPr>
            <a:spLocks noChangeShapeType="1"/>
          </p:cNvSpPr>
          <p:nvPr/>
        </p:nvSpPr>
        <p:spPr bwMode="auto">
          <a:xfrm>
            <a:off x="1998665" y="4389440"/>
            <a:ext cx="7850187"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67" name="Rectangle 129"/>
          <p:cNvSpPr>
            <a:spLocks noChangeArrowheads="1"/>
          </p:cNvSpPr>
          <p:nvPr/>
        </p:nvSpPr>
        <p:spPr bwMode="auto">
          <a:xfrm>
            <a:off x="1998665" y="4389438"/>
            <a:ext cx="7850187" cy="11112"/>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68" name="Line 130"/>
          <p:cNvSpPr>
            <a:spLocks noChangeShapeType="1"/>
          </p:cNvSpPr>
          <p:nvPr/>
        </p:nvSpPr>
        <p:spPr bwMode="auto">
          <a:xfrm>
            <a:off x="1998665" y="4767265"/>
            <a:ext cx="7850187"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69" name="Rectangle 131"/>
          <p:cNvSpPr>
            <a:spLocks noChangeArrowheads="1"/>
          </p:cNvSpPr>
          <p:nvPr/>
        </p:nvSpPr>
        <p:spPr bwMode="auto">
          <a:xfrm>
            <a:off x="1998665" y="4767263"/>
            <a:ext cx="7850187" cy="11112"/>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7770" name="Line 132"/>
          <p:cNvSpPr>
            <a:spLocks noChangeShapeType="1"/>
          </p:cNvSpPr>
          <p:nvPr/>
        </p:nvSpPr>
        <p:spPr bwMode="auto">
          <a:xfrm>
            <a:off x="3883027" y="5005390"/>
            <a:ext cx="5541963"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771" name="Rectangle 133"/>
          <p:cNvSpPr>
            <a:spLocks noChangeArrowheads="1"/>
          </p:cNvSpPr>
          <p:nvPr/>
        </p:nvSpPr>
        <p:spPr bwMode="auto">
          <a:xfrm>
            <a:off x="3883027" y="5005388"/>
            <a:ext cx="5541963"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grpSp>
        <p:nvGrpSpPr>
          <p:cNvPr id="27772" name="Group 134"/>
          <p:cNvGrpSpPr>
            <a:grpSpLocks/>
          </p:cNvGrpSpPr>
          <p:nvPr/>
        </p:nvGrpSpPr>
        <p:grpSpPr bwMode="auto">
          <a:xfrm>
            <a:off x="1985965" y="2019302"/>
            <a:ext cx="1265237" cy="1235075"/>
            <a:chOff x="154" y="1062"/>
            <a:chExt cx="863" cy="778"/>
          </a:xfrm>
        </p:grpSpPr>
        <p:sp>
          <p:nvSpPr>
            <p:cNvPr id="27783" name="Freeform 135"/>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FF99"/>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27784" name="Freeform 136"/>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9999"/>
            </a:solidFill>
            <a:ln w="9525" cap="rnd">
              <a:solidFill>
                <a:srgbClr val="000000"/>
              </a:solidFill>
              <a:prstDash val="solid"/>
              <a:round/>
              <a:headEnd/>
              <a:tailEnd/>
            </a:ln>
          </p:spPr>
          <p:txBody>
            <a:bodyPr/>
            <a:lstStyle/>
            <a:p>
              <a:endParaRPr lang="en-US" sz="1800"/>
            </a:p>
          </p:txBody>
        </p:sp>
      </p:grpSp>
      <p:sp>
        <p:nvSpPr>
          <p:cNvPr id="27773" name="Rectangle 137"/>
          <p:cNvSpPr>
            <a:spLocks noChangeArrowheads="1"/>
          </p:cNvSpPr>
          <p:nvPr/>
        </p:nvSpPr>
        <p:spPr bwMode="auto">
          <a:xfrm>
            <a:off x="2114550" y="2744788"/>
            <a:ext cx="590454"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a:solidFill>
                  <a:srgbClr val="000000"/>
                </a:solidFill>
              </a:rPr>
              <a:t>Control </a:t>
            </a:r>
            <a:endParaRPr lang="en-US" sz="2400"/>
          </a:p>
        </p:txBody>
      </p:sp>
      <p:sp>
        <p:nvSpPr>
          <p:cNvPr id="27774" name="Rectangle 138"/>
          <p:cNvSpPr>
            <a:spLocks noChangeArrowheads="1"/>
          </p:cNvSpPr>
          <p:nvPr/>
        </p:nvSpPr>
        <p:spPr bwMode="auto">
          <a:xfrm>
            <a:off x="2114552" y="2935288"/>
            <a:ext cx="570281"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a:solidFill>
                  <a:srgbClr val="000000"/>
                </a:solidFill>
              </a:rPr>
              <a:t>Factors</a:t>
            </a:r>
            <a:endParaRPr lang="en-US" sz="2400"/>
          </a:p>
        </p:txBody>
      </p:sp>
      <p:grpSp>
        <p:nvGrpSpPr>
          <p:cNvPr id="27775" name="Group 139"/>
          <p:cNvGrpSpPr>
            <a:grpSpLocks/>
          </p:cNvGrpSpPr>
          <p:nvPr/>
        </p:nvGrpSpPr>
        <p:grpSpPr bwMode="auto">
          <a:xfrm>
            <a:off x="1985965" y="2027238"/>
            <a:ext cx="1265237" cy="1236662"/>
            <a:chOff x="154" y="1067"/>
            <a:chExt cx="863" cy="779"/>
          </a:xfrm>
        </p:grpSpPr>
        <p:sp>
          <p:nvSpPr>
            <p:cNvPr id="135" name="Freeform 140"/>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solidFill>
              <a:schemeClr val="accent6">
                <a:lumMod val="20000"/>
                <a:lumOff val="80000"/>
              </a:schemeClr>
            </a:solidFill>
            <a:ln w="9525">
              <a:noFill/>
              <a:round/>
              <a:headEnd/>
              <a:tailEnd/>
            </a:ln>
          </p:spPr>
          <p:txBody>
            <a:bodyPr/>
            <a:lstStyle/>
            <a:p>
              <a:pPr>
                <a:defRPr/>
              </a:pPr>
              <a:endParaRPr lang="en-GB" sz="1800">
                <a:ea typeface="+mn-ea"/>
              </a:endParaRPr>
            </a:p>
          </p:txBody>
        </p:sp>
        <p:sp>
          <p:nvSpPr>
            <p:cNvPr id="27782" name="Freeform 141"/>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noFill/>
            <a:ln w="9525" cap="rnd">
              <a:solidFill>
                <a:srgbClr val="000000"/>
              </a:solidFill>
              <a:prstDash val="solid"/>
              <a:round/>
              <a:headEnd/>
              <a:tailEnd/>
            </a:ln>
            <a:extLst>
              <a:ext uri="{909E8E84-426E-40dd-AFC4-6F175D3DCCD1}">
                <a14:hiddenFill xmlns:a14="http://schemas.microsoft.com/office/drawing/2010/main" xmlns="">
                  <a:solidFill>
                    <a:srgbClr val="FFFFFF"/>
                  </a:solidFill>
                </a14:hiddenFill>
              </a:ext>
            </a:extLst>
          </p:spPr>
          <p:txBody>
            <a:bodyPr/>
            <a:lstStyle/>
            <a:p>
              <a:endParaRPr lang="en-US" sz="1800"/>
            </a:p>
          </p:txBody>
        </p:sp>
      </p:grpSp>
      <p:sp>
        <p:nvSpPr>
          <p:cNvPr id="27776" name="Rectangle 142"/>
          <p:cNvSpPr>
            <a:spLocks noChangeArrowheads="1"/>
          </p:cNvSpPr>
          <p:nvPr/>
        </p:nvSpPr>
        <p:spPr bwMode="auto">
          <a:xfrm>
            <a:off x="2532063" y="2141538"/>
            <a:ext cx="460966"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a:solidFill>
                  <a:srgbClr val="000000"/>
                </a:solidFill>
              </a:rPr>
              <a:t>Noise </a:t>
            </a:r>
            <a:endParaRPr lang="en-US" sz="2400"/>
          </a:p>
        </p:txBody>
      </p:sp>
      <p:sp>
        <p:nvSpPr>
          <p:cNvPr id="27777" name="Rectangle 143"/>
          <p:cNvSpPr>
            <a:spLocks noChangeArrowheads="1"/>
          </p:cNvSpPr>
          <p:nvPr/>
        </p:nvSpPr>
        <p:spPr bwMode="auto">
          <a:xfrm>
            <a:off x="2532065" y="2332038"/>
            <a:ext cx="570281"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a:solidFill>
                  <a:srgbClr val="000000"/>
                </a:solidFill>
              </a:rPr>
              <a:t>Factors</a:t>
            </a:r>
            <a:endParaRPr lang="en-US" sz="2400"/>
          </a:p>
        </p:txBody>
      </p:sp>
      <p:sp>
        <p:nvSpPr>
          <p:cNvPr id="139" name="Rounded Rectangular Callout 138"/>
          <p:cNvSpPr>
            <a:spLocks noChangeArrowheads="1"/>
          </p:cNvSpPr>
          <p:nvPr/>
        </p:nvSpPr>
        <p:spPr bwMode="auto">
          <a:xfrm>
            <a:off x="8434390" y="954085"/>
            <a:ext cx="2666296" cy="1318421"/>
          </a:xfrm>
          <a:prstGeom prst="wedgeRoundRectCallout">
            <a:avLst>
              <a:gd name="adj1" fmla="val 3287"/>
              <a:gd name="adj2" fmla="val 125495"/>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r>
              <a:rPr lang="en-GB" sz="1800">
                <a:solidFill>
                  <a:schemeClr val="bg2"/>
                </a:solidFill>
                <a:latin typeface="+mn-lt"/>
                <a:ea typeface="+mn-ea"/>
              </a:rPr>
              <a:t>Highlights those control factors most susceptible to sources of variation</a:t>
            </a:r>
          </a:p>
        </p:txBody>
      </p:sp>
      <p:sp>
        <p:nvSpPr>
          <p:cNvPr id="140" name="Rounded Rectangular Callout 139"/>
          <p:cNvSpPr>
            <a:spLocks noChangeArrowheads="1"/>
          </p:cNvSpPr>
          <p:nvPr/>
        </p:nvSpPr>
        <p:spPr bwMode="auto">
          <a:xfrm>
            <a:off x="4414037" y="5757376"/>
            <a:ext cx="3338264" cy="815975"/>
          </a:xfrm>
          <a:prstGeom prst="wedgeRoundRectCallout">
            <a:avLst>
              <a:gd name="adj1" fmla="val -37966"/>
              <a:gd name="adj2" fmla="val -15214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r>
              <a:rPr lang="en-GB" sz="1600">
                <a:solidFill>
                  <a:schemeClr val="bg2"/>
                </a:solidFill>
                <a:latin typeface="+mn-lt"/>
                <a:ea typeface="+mn-ea"/>
              </a:rPr>
              <a:t>Identifies sources of variation with most influence over the performance of the design</a:t>
            </a:r>
          </a:p>
        </p:txBody>
      </p:sp>
      <p:sp>
        <p:nvSpPr>
          <p:cNvPr id="141" name="Rounded Rectangular Callout 140"/>
          <p:cNvSpPr>
            <a:spLocks noChangeArrowheads="1"/>
          </p:cNvSpPr>
          <p:nvPr/>
        </p:nvSpPr>
        <p:spPr bwMode="auto">
          <a:xfrm>
            <a:off x="1231977" y="5189538"/>
            <a:ext cx="2966532" cy="1383812"/>
          </a:xfrm>
          <a:prstGeom prst="wedgeRoundRectCallout">
            <a:avLst>
              <a:gd name="adj1" fmla="val 23369"/>
              <a:gd name="adj2" fmla="val -86333"/>
              <a:gd name="adj3" fmla="val 16667"/>
            </a:avLst>
          </a:prstGeom>
          <a:ln>
            <a:headEnd/>
            <a:tailEnd/>
          </a:ln>
        </p:spPr>
        <p:style>
          <a:lnRef idx="1">
            <a:schemeClr val="accent5"/>
          </a:lnRef>
          <a:fillRef idx="2">
            <a:schemeClr val="accent5"/>
          </a:fillRef>
          <a:effectRef idx="1">
            <a:schemeClr val="accent5"/>
          </a:effectRef>
          <a:fontRef idx="minor">
            <a:schemeClr val="dk1"/>
          </a:fontRef>
        </p:style>
        <p:txBody>
          <a:bodyPr lIns="91429" tIns="45715" rIns="91429" bIns="45715" anchor="ctr"/>
          <a:lstStyle/>
          <a:p>
            <a:pPr algn="ctr">
              <a:defRPr/>
            </a:pPr>
            <a:r>
              <a:rPr lang="en-GB" sz="1400">
                <a:solidFill>
                  <a:schemeClr val="dk1"/>
                </a:solidFill>
                <a:latin typeface="+mn-lt"/>
                <a:ea typeface="+mn-ea"/>
              </a:rPr>
              <a:t>Allows prioritisation of influential control parameters. If this is team judgement only – may wish to perform trials to quantify influence </a:t>
            </a:r>
          </a:p>
        </p:txBody>
      </p:sp>
      <p:sp>
        <p:nvSpPr>
          <p:cNvPr id="2" name="Rounded Rectangular Callout 1"/>
          <p:cNvSpPr/>
          <p:nvPr/>
        </p:nvSpPr>
        <p:spPr>
          <a:xfrm>
            <a:off x="3011184" y="885742"/>
            <a:ext cx="2735567" cy="751057"/>
          </a:xfrm>
          <a:prstGeom prst="wedgeRoundRectCallout">
            <a:avLst>
              <a:gd name="adj1" fmla="val 8233"/>
              <a:gd name="adj2" fmla="val 295993"/>
              <a:gd name="adj3" fmla="val 16667"/>
            </a:avLst>
          </a:prstGeom>
        </p:spPr>
        <p:style>
          <a:lnRef idx="1">
            <a:schemeClr val="accent3"/>
          </a:lnRef>
          <a:fillRef idx="2">
            <a:schemeClr val="accent3"/>
          </a:fillRef>
          <a:effectRef idx="1">
            <a:schemeClr val="accent3"/>
          </a:effectRef>
          <a:fontRef idx="minor">
            <a:schemeClr val="dk1"/>
          </a:fontRef>
        </p:style>
        <p:txBody>
          <a:bodyPr lIns="91429" tIns="45715" rIns="91429" bIns="45715" rtlCol="0" anchor="ctr"/>
          <a:lstStyle/>
          <a:p>
            <a:pPr algn="ctr"/>
            <a:r>
              <a:rPr lang="en-GB" sz="1400">
                <a:latin typeface="Arial" charset="0"/>
              </a:rPr>
              <a:t>The expected manufacturing variation will have a strong effect on the Rotor Thickness  </a:t>
            </a:r>
            <a:endParaRPr lang="en-US" sz="1400"/>
          </a:p>
        </p:txBody>
      </p:sp>
      <p:sp>
        <p:nvSpPr>
          <p:cNvPr id="3" name="Rounded Rectangular Callout 2"/>
          <p:cNvSpPr/>
          <p:nvPr/>
        </p:nvSpPr>
        <p:spPr>
          <a:xfrm>
            <a:off x="8035794" y="5129214"/>
            <a:ext cx="2966532" cy="1079499"/>
          </a:xfrm>
          <a:prstGeom prst="wedgeRoundRectCallout">
            <a:avLst>
              <a:gd name="adj1" fmla="val -26564"/>
              <a:gd name="adj2" fmla="val -110648"/>
              <a:gd name="adj3" fmla="val 16667"/>
            </a:avLst>
          </a:prstGeom>
          <a:ln/>
        </p:spPr>
        <p:style>
          <a:lnRef idx="0">
            <a:schemeClr val="accent4"/>
          </a:lnRef>
          <a:fillRef idx="3">
            <a:schemeClr val="accent4"/>
          </a:fillRef>
          <a:effectRef idx="3">
            <a:schemeClr val="accent4"/>
          </a:effectRef>
          <a:fontRef idx="minor">
            <a:schemeClr val="lt1"/>
          </a:fontRef>
        </p:style>
        <p:txBody>
          <a:bodyPr lIns="91429" tIns="45715" rIns="91429" bIns="45715" rtlCol="0" anchor="ctr"/>
          <a:lstStyle/>
          <a:p>
            <a:pPr algn="ctr"/>
            <a:r>
              <a:rPr lang="en-US" sz="1600"/>
              <a:t>Noise Factors that have no impact on the Control Factors are likely to be DIRECT</a:t>
            </a:r>
          </a:p>
        </p:txBody>
      </p:sp>
    </p:spTree>
    <p:extLst>
      <p:ext uri="{BB962C8B-B14F-4D97-AF65-F5344CB8AC3E}">
        <p14:creationId xmlns:p14="http://schemas.microsoft.com/office/powerpoint/2010/main" val="43512272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141"/>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2"/>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3"/>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139"/>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14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9" grpId="0" animBg="1"/>
      <p:bldP spid="139" grpId="1" animBg="1"/>
      <p:bldP spid="140" grpId="0" animBg="1"/>
      <p:bldP spid="140" grpId="1" animBg="1"/>
      <p:bldP spid="141" grpId="0" animBg="1"/>
      <p:bldP spid="141" grpId="1" animBg="1"/>
      <p:bldP spid="2" grpId="0" animBg="1"/>
      <p:bldP spid="2" grpId="1" animBg="1"/>
      <p:bldP spid="3" grpId="0" animBg="1"/>
      <p:bldP spid="3" grpId="1" animBg="1"/>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agram with different colored lines">
            <a:extLst>
              <a:ext uri="{FF2B5EF4-FFF2-40B4-BE49-F238E27FC236}">
                <a16:creationId xmlns:a16="http://schemas.microsoft.com/office/drawing/2014/main" id="{34C9F0AB-36BE-6329-EC3D-0DC740AD0F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1252" y="923636"/>
            <a:ext cx="11221042" cy="5283200"/>
          </a:xfrm>
          <a:prstGeom prst="rect">
            <a:avLst/>
          </a:prstGeom>
        </p:spPr>
      </p:pic>
      <p:sp>
        <p:nvSpPr>
          <p:cNvPr id="35842" name="Rectangle 2"/>
          <p:cNvSpPr>
            <a:spLocks noGrp="1" noChangeArrowheads="1"/>
          </p:cNvSpPr>
          <p:nvPr>
            <p:ph type="title"/>
          </p:nvPr>
        </p:nvSpPr>
        <p:spPr>
          <a:xfrm>
            <a:off x="-64850" y="7145"/>
            <a:ext cx="7957224" cy="427038"/>
          </a:xfrm>
        </p:spPr>
        <p:txBody>
          <a:bodyPr>
            <a:normAutofit fontScale="90000"/>
          </a:bodyPr>
          <a:lstStyle/>
          <a:p>
            <a:r>
              <a:rPr lang="en-GB" altLang="en-US" sz="3200"/>
              <a:t>What-Why Table (Spreadsheet version)</a:t>
            </a:r>
            <a:endParaRPr lang="en-US" altLang="en-US" sz="3200"/>
          </a:p>
        </p:txBody>
      </p:sp>
      <p:sp>
        <p:nvSpPr>
          <p:cNvPr id="35844" name="AutoShape 4"/>
          <p:cNvSpPr>
            <a:spLocks noChangeArrowheads="1"/>
          </p:cNvSpPr>
          <p:nvPr/>
        </p:nvSpPr>
        <p:spPr bwMode="auto">
          <a:xfrm>
            <a:off x="480497" y="1177019"/>
            <a:ext cx="1828800" cy="623888"/>
          </a:xfrm>
          <a:prstGeom prst="wedgeRoundRectCallout">
            <a:avLst>
              <a:gd name="adj1" fmla="val 14522"/>
              <a:gd name="adj2" fmla="val 180993"/>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Control </a:t>
            </a:r>
          </a:p>
          <a:p>
            <a:pPr algn="ctr" eaLnBrk="1" hangingPunct="1">
              <a:spcBef>
                <a:spcPct val="0"/>
              </a:spcBef>
              <a:buFontTx/>
              <a:buNone/>
            </a:pPr>
            <a:r>
              <a:rPr lang="en-GB" altLang="en-US" sz="1800"/>
              <a:t>Factors</a:t>
            </a:r>
            <a:endParaRPr lang="en-US" altLang="en-US" sz="1800"/>
          </a:p>
        </p:txBody>
      </p:sp>
      <p:sp>
        <p:nvSpPr>
          <p:cNvPr id="35845" name="AutoShape 5"/>
          <p:cNvSpPr>
            <a:spLocks noChangeArrowheads="1"/>
          </p:cNvSpPr>
          <p:nvPr/>
        </p:nvSpPr>
        <p:spPr bwMode="auto">
          <a:xfrm>
            <a:off x="6890719" y="61335"/>
            <a:ext cx="1828800" cy="775107"/>
          </a:xfrm>
          <a:prstGeom prst="wedgeRoundRectCallout">
            <a:avLst>
              <a:gd name="adj1" fmla="val -101350"/>
              <a:gd name="adj2" fmla="val 130786"/>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Noise</a:t>
            </a:r>
          </a:p>
          <a:p>
            <a:pPr algn="ctr" eaLnBrk="1" hangingPunct="1">
              <a:spcBef>
                <a:spcPct val="0"/>
              </a:spcBef>
              <a:buFontTx/>
              <a:buNone/>
            </a:pPr>
            <a:r>
              <a:rPr lang="en-GB" altLang="en-US" sz="1800"/>
              <a:t>Factors</a:t>
            </a:r>
            <a:endParaRPr lang="en-US" altLang="en-US" sz="1800"/>
          </a:p>
        </p:txBody>
      </p:sp>
      <p:sp>
        <p:nvSpPr>
          <p:cNvPr id="35846" name="AutoShape 6"/>
          <p:cNvSpPr>
            <a:spLocks noChangeArrowheads="1"/>
          </p:cNvSpPr>
          <p:nvPr/>
        </p:nvSpPr>
        <p:spPr bwMode="auto">
          <a:xfrm>
            <a:off x="995937" y="6200879"/>
            <a:ext cx="2917825" cy="623887"/>
          </a:xfrm>
          <a:prstGeom prst="wedgeRoundRectCallout">
            <a:avLst>
              <a:gd name="adj1" fmla="val 71167"/>
              <a:gd name="adj2" fmla="val -97449"/>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Critical Noise Parameters</a:t>
            </a:r>
            <a:endParaRPr lang="en-US" altLang="en-US" sz="1800"/>
          </a:p>
        </p:txBody>
      </p:sp>
      <p:sp>
        <p:nvSpPr>
          <p:cNvPr id="35848" name="AutoShape 8"/>
          <p:cNvSpPr>
            <a:spLocks noChangeArrowheads="1"/>
          </p:cNvSpPr>
          <p:nvPr/>
        </p:nvSpPr>
        <p:spPr bwMode="auto">
          <a:xfrm>
            <a:off x="10106767" y="1800907"/>
            <a:ext cx="1828800" cy="1189037"/>
          </a:xfrm>
          <a:prstGeom prst="wedgeRoundRectCallout">
            <a:avLst>
              <a:gd name="adj1" fmla="val -23270"/>
              <a:gd name="adj2" fmla="val 137729"/>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Critical</a:t>
            </a:r>
          </a:p>
          <a:p>
            <a:pPr algn="ctr" eaLnBrk="1" hangingPunct="1">
              <a:spcBef>
                <a:spcPct val="0"/>
              </a:spcBef>
              <a:buFontTx/>
              <a:buNone/>
            </a:pPr>
            <a:r>
              <a:rPr lang="en-GB" altLang="en-US" sz="1800"/>
              <a:t>Control </a:t>
            </a:r>
          </a:p>
          <a:p>
            <a:pPr algn="ctr" eaLnBrk="1" hangingPunct="1">
              <a:spcBef>
                <a:spcPct val="0"/>
              </a:spcBef>
              <a:buFontTx/>
              <a:buNone/>
            </a:pPr>
            <a:r>
              <a:rPr lang="en-GB" altLang="en-US" sz="1800"/>
              <a:t>Factors</a:t>
            </a:r>
            <a:endParaRPr lang="en-US" altLang="en-US" sz="1800"/>
          </a:p>
        </p:txBody>
      </p:sp>
      <p:sp>
        <p:nvSpPr>
          <p:cNvPr id="14" name="AutoShape 4">
            <a:extLst>
              <a:ext uri="{FF2B5EF4-FFF2-40B4-BE49-F238E27FC236}">
                <a16:creationId xmlns:a16="http://schemas.microsoft.com/office/drawing/2014/main" id="{B7BB1DF6-0CFB-4727-9026-A07B4B1DD791}"/>
              </a:ext>
            </a:extLst>
          </p:cNvPr>
          <p:cNvSpPr>
            <a:spLocks noChangeArrowheads="1"/>
          </p:cNvSpPr>
          <p:nvPr/>
        </p:nvSpPr>
        <p:spPr bwMode="auto">
          <a:xfrm>
            <a:off x="6548582" y="5835050"/>
            <a:ext cx="1828800" cy="989716"/>
          </a:xfrm>
          <a:prstGeom prst="wedgeRoundRectCallout">
            <a:avLst>
              <a:gd name="adj1" fmla="val 128700"/>
              <a:gd name="adj2" fmla="val -114758"/>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Control </a:t>
            </a:r>
          </a:p>
          <a:p>
            <a:pPr algn="ctr" eaLnBrk="1" hangingPunct="1">
              <a:spcBef>
                <a:spcPct val="0"/>
              </a:spcBef>
              <a:buFontTx/>
              <a:buNone/>
            </a:pPr>
            <a:r>
              <a:rPr lang="en-GB" altLang="en-US" sz="1800"/>
              <a:t>Factors Importance</a:t>
            </a:r>
            <a:endParaRPr lang="en-US" altLang="en-US" sz="1800"/>
          </a:p>
        </p:txBody>
      </p:sp>
      <p:sp>
        <p:nvSpPr>
          <p:cNvPr id="15" name="AutoShape 5">
            <a:extLst>
              <a:ext uri="{FF2B5EF4-FFF2-40B4-BE49-F238E27FC236}">
                <a16:creationId xmlns:a16="http://schemas.microsoft.com/office/drawing/2014/main" id="{246C7D11-F9E7-4FB8-B103-0C0A986FC0C0}"/>
              </a:ext>
            </a:extLst>
          </p:cNvPr>
          <p:cNvSpPr>
            <a:spLocks noChangeArrowheads="1"/>
          </p:cNvSpPr>
          <p:nvPr/>
        </p:nvSpPr>
        <p:spPr bwMode="auto">
          <a:xfrm>
            <a:off x="8951088" y="25456"/>
            <a:ext cx="1828800" cy="765159"/>
          </a:xfrm>
          <a:prstGeom prst="wedgeRoundRectCallout">
            <a:avLst>
              <a:gd name="adj1" fmla="val -95945"/>
              <a:gd name="adj2" fmla="val 466286"/>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Effect of noise on control</a:t>
            </a:r>
            <a:endParaRPr lang="en-US" altLang="en-US" sz="1800"/>
          </a:p>
        </p:txBody>
      </p:sp>
    </p:spTree>
    <p:extLst>
      <p:ext uri="{BB962C8B-B14F-4D97-AF65-F5344CB8AC3E}">
        <p14:creationId xmlns:p14="http://schemas.microsoft.com/office/powerpoint/2010/main" val="135663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35844"/>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14"/>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35845"/>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15"/>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584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35848"/>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584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xit" presetSubtype="0" fill="hold" grpId="1" nodeType="clickEffect">
                                  <p:stCondLst>
                                    <p:cond delay="0"/>
                                  </p:stCondLst>
                                  <p:childTnLst>
                                    <p:set>
                                      <p:cBhvr>
                                        <p:cTn id="50" dur="1" fill="hold">
                                          <p:stCondLst>
                                            <p:cond delay="0"/>
                                          </p:stCondLst>
                                        </p:cTn>
                                        <p:tgtEl>
                                          <p:spTgt spid="3584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4" grpId="0" animBg="1"/>
      <p:bldP spid="35844" grpId="1" animBg="1"/>
      <p:bldP spid="35845" grpId="0" animBg="1"/>
      <p:bldP spid="35845" grpId="1" animBg="1"/>
      <p:bldP spid="35846" grpId="0" animBg="1"/>
      <p:bldP spid="35846" grpId="1" animBg="1"/>
      <p:bldP spid="35848" grpId="0" animBg="1"/>
      <p:bldP spid="35848" grpId="1" animBg="1"/>
      <p:bldP spid="14" grpId="0" animBg="1"/>
      <p:bldP spid="14" grpId="1" animBg="1"/>
      <p:bldP spid="15" grpId="0" animBg="1"/>
      <p:bldP spid="15" grpId="1" animBg="1"/>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B8725F6C-139D-49E5-80B4-BDFFE0247B61}"/>
              </a:ext>
            </a:extLst>
          </p:cNvPr>
          <p:cNvSpPr>
            <a:spLocks noGrp="1" noChangeArrowheads="1"/>
          </p:cNvSpPr>
          <p:nvPr>
            <p:ph type="title"/>
          </p:nvPr>
        </p:nvSpPr>
        <p:spPr>
          <a:xfrm>
            <a:off x="147236" y="-395654"/>
            <a:ext cx="9404350" cy="1400175"/>
          </a:xfrm>
        </p:spPr>
        <p:txBody>
          <a:bodyPr/>
          <a:lstStyle/>
          <a:p>
            <a:r>
              <a:rPr lang="en-GB" altLang="en-US" sz="3200"/>
              <a:t>What-Why Table (Spreadsheet version)</a:t>
            </a:r>
            <a:endParaRPr lang="en-US" altLang="en-US" sz="3200"/>
          </a:p>
        </p:txBody>
      </p:sp>
      <p:pic>
        <p:nvPicPr>
          <p:cNvPr id="3" name="Picture 2">
            <a:extLst>
              <a:ext uri="{FF2B5EF4-FFF2-40B4-BE49-F238E27FC236}">
                <a16:creationId xmlns:a16="http://schemas.microsoft.com/office/drawing/2014/main" id="{E32BB9E5-884C-6846-B0EB-38559A93E706}"/>
              </a:ext>
            </a:extLst>
          </p:cNvPr>
          <p:cNvPicPr>
            <a:picLocks noChangeAspect="1"/>
          </p:cNvPicPr>
          <p:nvPr/>
        </p:nvPicPr>
        <p:blipFill>
          <a:blip r:embed="rId2"/>
          <a:stretch>
            <a:fillRect/>
          </a:stretch>
        </p:blipFill>
        <p:spPr>
          <a:xfrm>
            <a:off x="450308" y="711001"/>
            <a:ext cx="9101278" cy="5575145"/>
          </a:xfrm>
          <a:prstGeom prst="rect">
            <a:avLst/>
          </a:prstGeom>
        </p:spPr>
      </p:pic>
      <p:pic>
        <p:nvPicPr>
          <p:cNvPr id="8" name="Picture 7">
            <a:extLst>
              <a:ext uri="{FF2B5EF4-FFF2-40B4-BE49-F238E27FC236}">
                <a16:creationId xmlns:a16="http://schemas.microsoft.com/office/drawing/2014/main" id="{679AA481-3A43-0FAA-C871-95D06CE17EF9}"/>
              </a:ext>
            </a:extLst>
          </p:cNvPr>
          <p:cNvPicPr>
            <a:picLocks noChangeAspect="1"/>
          </p:cNvPicPr>
          <p:nvPr/>
        </p:nvPicPr>
        <p:blipFill>
          <a:blip r:embed="rId3"/>
          <a:stretch>
            <a:fillRect/>
          </a:stretch>
        </p:blipFill>
        <p:spPr>
          <a:xfrm>
            <a:off x="4045226" y="1255152"/>
            <a:ext cx="7597076" cy="5326165"/>
          </a:xfrm>
          <a:prstGeom prst="rect">
            <a:avLst/>
          </a:prstGeom>
        </p:spPr>
      </p:pic>
    </p:spTree>
    <p:extLst>
      <p:ext uri="{BB962C8B-B14F-4D97-AF65-F5344CB8AC3E}">
        <p14:creationId xmlns:p14="http://schemas.microsoft.com/office/powerpoint/2010/main" val="7438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367279" y="472935"/>
            <a:ext cx="11010600" cy="664797"/>
          </a:xfrm>
        </p:spPr>
        <p:txBody>
          <a:bodyPr/>
          <a:lstStyle/>
          <a:p>
            <a:pPr defTabSz="761909" eaLnBrk="1" hangingPunct="1"/>
            <a:r>
              <a:rPr lang="en-GB" sz="3200" dirty="0">
                <a:latin typeface="Arial" charset="0"/>
              </a:rPr>
              <a:t>Exercise: What-Why</a:t>
            </a:r>
          </a:p>
        </p:txBody>
      </p:sp>
      <p:sp>
        <p:nvSpPr>
          <p:cNvPr id="117763" name="Rectangle 3"/>
          <p:cNvSpPr>
            <a:spLocks noGrp="1" noChangeArrowheads="1"/>
          </p:cNvSpPr>
          <p:nvPr>
            <p:ph type="body" sz="quarter" idx="16"/>
          </p:nvPr>
        </p:nvSpPr>
        <p:spPr/>
        <p:txBody>
          <a:bodyPr/>
          <a:lstStyle/>
          <a:p>
            <a:pPr defTabSz="761909" eaLnBrk="1" hangingPunct="1">
              <a:buNone/>
            </a:pPr>
            <a:r>
              <a:rPr lang="en-GB">
                <a:latin typeface="Arial" charset="0"/>
              </a:rPr>
              <a:t>In small teams</a:t>
            </a:r>
          </a:p>
          <a:p>
            <a:pPr defTabSz="761909" eaLnBrk="1" hangingPunct="1"/>
            <a:endParaRPr lang="en-GB" sz="1600">
              <a:latin typeface="Arial" charset="0"/>
            </a:endParaRPr>
          </a:p>
          <a:p>
            <a:pPr defTabSz="761909" eaLnBrk="1" hangingPunct="1"/>
            <a:r>
              <a:rPr lang="en-GB" sz="2000">
                <a:latin typeface="Arial" charset="0"/>
              </a:rPr>
              <a:t>Construct a What-Why Table to determine the critical Munition Design Parameters and Noise Factors</a:t>
            </a:r>
          </a:p>
          <a:p>
            <a:pPr marL="0" indent="0" defTabSz="761909" eaLnBrk="1" hangingPunct="1">
              <a:buNone/>
            </a:pPr>
            <a:endParaRPr lang="en-GB" sz="2000">
              <a:latin typeface="Arial" charset="0"/>
            </a:endParaRPr>
          </a:p>
          <a:p>
            <a:pPr marL="0" indent="0" defTabSz="761909" eaLnBrk="1" hangingPunct="1">
              <a:buNone/>
            </a:pPr>
            <a:r>
              <a:rPr lang="en-GB" sz="2000">
                <a:latin typeface="Arial" charset="0"/>
              </a:rPr>
              <a:t>Time: 20 Minutes</a:t>
            </a:r>
          </a:p>
          <a:p>
            <a:pPr lvl="1" defTabSz="761909" eaLnBrk="1" hangingPunct="1"/>
            <a:endParaRPr lang="en-GB">
              <a:latin typeface="Arial" charset="0"/>
            </a:endParaRPr>
          </a:p>
          <a:p>
            <a:pPr defTabSz="761909" eaLnBrk="1" hangingPunct="1"/>
            <a:endParaRPr lang="en-GB" sz="1600">
              <a:latin typeface="Arial" charset="0"/>
            </a:endParaRPr>
          </a:p>
          <a:p>
            <a:pPr defTabSz="761909" eaLnBrk="1" hangingPunct="1"/>
            <a:endParaRPr lang="en-GB" sz="1600">
              <a:latin typeface="Arial" charset="0"/>
            </a:endParaRPr>
          </a:p>
        </p:txBody>
      </p:sp>
      <p:pic>
        <p:nvPicPr>
          <p:cNvPr id="33" name="Picture 32">
            <a:extLst>
              <a:ext uri="{FF2B5EF4-FFF2-40B4-BE49-F238E27FC236}">
                <a16:creationId xmlns:a16="http://schemas.microsoft.com/office/drawing/2014/main" id="{3B5D7652-4B79-B244-BCB4-7F563E3E96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5066" y="2146499"/>
            <a:ext cx="3678426" cy="2765948"/>
          </a:xfrm>
          <a:prstGeom prst="rect">
            <a:avLst/>
          </a:prstGeom>
        </p:spPr>
      </p:pic>
    </p:spTree>
    <p:extLst>
      <p:ext uri="{BB962C8B-B14F-4D97-AF65-F5344CB8AC3E}">
        <p14:creationId xmlns:p14="http://schemas.microsoft.com/office/powerpoint/2010/main" val="317121451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3CB3343-C3FD-BA4F-8EC2-5335531CA104}"/>
              </a:ext>
            </a:extLst>
          </p:cNvPr>
          <p:cNvPicPr>
            <a:picLocks noChangeAspect="1"/>
          </p:cNvPicPr>
          <p:nvPr/>
        </p:nvPicPr>
        <p:blipFill rotWithShape="1">
          <a:blip r:embed="rId3"/>
          <a:srcRect l="65426"/>
          <a:stretch/>
        </p:blipFill>
        <p:spPr>
          <a:xfrm>
            <a:off x="5613515" y="2206488"/>
            <a:ext cx="1921773" cy="2128977"/>
          </a:xfrm>
          <a:prstGeom prst="rect">
            <a:avLst/>
          </a:prstGeom>
        </p:spPr>
      </p:pic>
      <p:sp>
        <p:nvSpPr>
          <p:cNvPr id="52225" name="Rectangle 3"/>
          <p:cNvSpPr>
            <a:spLocks noGrp="1" noChangeArrowheads="1"/>
          </p:cNvSpPr>
          <p:nvPr>
            <p:ph type="title"/>
          </p:nvPr>
        </p:nvSpPr>
        <p:spPr>
          <a:xfrm>
            <a:off x="0" y="21258"/>
            <a:ext cx="9404723" cy="1400530"/>
          </a:xfrm>
        </p:spPr>
        <p:txBody>
          <a:bodyPr/>
          <a:lstStyle/>
          <a:p>
            <a:r>
              <a:rPr lang="en-GB" altLang="en-US" sz="3600"/>
              <a:t>Dealing with Direct Noise Factors</a:t>
            </a:r>
          </a:p>
        </p:txBody>
      </p:sp>
      <p:sp>
        <p:nvSpPr>
          <p:cNvPr id="52226" name="Content Placeholder 3"/>
          <p:cNvSpPr>
            <a:spLocks noGrp="1"/>
          </p:cNvSpPr>
          <p:nvPr>
            <p:ph idx="1"/>
          </p:nvPr>
        </p:nvSpPr>
        <p:spPr>
          <a:xfrm>
            <a:off x="1867340" y="1319673"/>
            <a:ext cx="8281108" cy="5053691"/>
          </a:xfrm>
        </p:spPr>
        <p:txBody>
          <a:bodyPr>
            <a:normAutofit fontScale="92500" lnSpcReduction="10000"/>
          </a:bodyPr>
          <a:lstStyle/>
          <a:p>
            <a:r>
              <a:rPr lang="en-GB" altLang="en-US" sz="1800"/>
              <a:t>The noise factors </a:t>
            </a:r>
            <a:r>
              <a:rPr lang="ja-JP" altLang="en-GB" sz="1800"/>
              <a:t>‘</a:t>
            </a:r>
            <a:r>
              <a:rPr lang="en-GB" altLang="ja-JP" sz="1800"/>
              <a:t>vehicle load’, </a:t>
            </a:r>
            <a:r>
              <a:rPr lang="ja-JP" altLang="en-GB" sz="1800"/>
              <a:t>‘</a:t>
            </a:r>
            <a:r>
              <a:rPr lang="en-GB" altLang="ja-JP" sz="1800"/>
              <a:t>vehicle speed</a:t>
            </a:r>
            <a:r>
              <a:rPr lang="ja-JP" altLang="en-GB" sz="1800"/>
              <a:t>’</a:t>
            </a:r>
            <a:r>
              <a:rPr lang="en-GB" altLang="ja-JP" sz="1800"/>
              <a:t> and </a:t>
            </a:r>
            <a:r>
              <a:rPr lang="ja-JP" altLang="en-GB" sz="1800"/>
              <a:t>‘</a:t>
            </a:r>
            <a:r>
              <a:rPr lang="en-GB" altLang="ja-JP" sz="1800"/>
              <a:t>road conditions</a:t>
            </a:r>
            <a:r>
              <a:rPr lang="ja-JP" altLang="en-GB" sz="1800"/>
              <a:t>’</a:t>
            </a:r>
            <a:r>
              <a:rPr lang="en-GB" altLang="ja-JP" sz="1800"/>
              <a:t> do not affect the Design Parameters but do influence its ability to meet stopping distance specifications consistently</a:t>
            </a:r>
          </a:p>
          <a:p>
            <a:endParaRPr lang="en-GB" altLang="ja-JP"/>
          </a:p>
          <a:p>
            <a:endParaRPr lang="en-GB" altLang="ja-JP"/>
          </a:p>
          <a:p>
            <a:endParaRPr lang="en-GB" altLang="ja-JP"/>
          </a:p>
          <a:p>
            <a:endParaRPr lang="en-GB" altLang="ja-JP"/>
          </a:p>
          <a:p>
            <a:endParaRPr lang="en-GB" altLang="ja-JP"/>
          </a:p>
          <a:p>
            <a:pPr marL="0" indent="0">
              <a:buNone/>
            </a:pPr>
            <a:endParaRPr lang="en-GB" altLang="en-US"/>
          </a:p>
          <a:p>
            <a:r>
              <a:rPr lang="en-GB" altLang="en-US" sz="1800"/>
              <a:t>If we were creating a nominal design we could consider these direct Noise Factors in our engineering analysis. For example, to find the right pad area to deal with the expected values of the direct noise factors, and then do a robustness assessment to appreciate what happens to stopping distance when these factors vary.</a:t>
            </a:r>
          </a:p>
          <a:p>
            <a:r>
              <a:rPr lang="en-GB" altLang="en-US" sz="1800"/>
              <a:t>To do the latter we use a table to qualitatively assess the importance of variation in the noise factors in affecting variation in the output(s)</a:t>
            </a:r>
            <a:endParaRPr lang="en-US" altLang="en-US" sz="1800"/>
          </a:p>
        </p:txBody>
      </p:sp>
      <p:sp>
        <p:nvSpPr>
          <p:cNvPr id="52228" name="TextBox 1"/>
          <p:cNvSpPr txBox="1">
            <a:spLocks noChangeArrowheads="1"/>
          </p:cNvSpPr>
          <p:nvPr/>
        </p:nvSpPr>
        <p:spPr bwMode="auto">
          <a:xfrm>
            <a:off x="1867341" y="2521798"/>
            <a:ext cx="3144837"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Clr>
                <a:srgbClr val="FC4C02"/>
              </a:buClr>
            </a:pPr>
            <a:r>
              <a:rPr lang="en-GB" altLang="ja-JP" sz="1800">
                <a:latin typeface="+mn-ea"/>
                <a:ea typeface="+mn-ea"/>
              </a:rPr>
              <a:t>We identify these from the What-Why Table as the Noise Factors that have empty cells</a:t>
            </a:r>
          </a:p>
          <a:p>
            <a:pPr eaLnBrk="1" hangingPunct="1">
              <a:spcBef>
                <a:spcPct val="0"/>
              </a:spcBef>
            </a:pPr>
            <a:endParaRPr lang="en-US" altLang="en-US" sz="1800">
              <a:latin typeface="+mj-ea"/>
              <a:ea typeface="+mj-ea"/>
            </a:endParaRPr>
          </a:p>
        </p:txBody>
      </p:sp>
      <p:sp>
        <p:nvSpPr>
          <p:cNvPr id="6" name="Rounded Rectangular Callout 5"/>
          <p:cNvSpPr/>
          <p:nvPr/>
        </p:nvSpPr>
        <p:spPr>
          <a:xfrm>
            <a:off x="7920267" y="2630449"/>
            <a:ext cx="1957136" cy="1155032"/>
          </a:xfrm>
          <a:prstGeom prst="wedgeRoundRectCallout">
            <a:avLst>
              <a:gd name="adj1" fmla="val -124112"/>
              <a:gd name="adj2" fmla="val 27778"/>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eaLnBrk="1" hangingPunct="1">
              <a:defRPr/>
            </a:pPr>
            <a:r>
              <a:rPr lang="en-US" sz="1800"/>
              <a:t>Empty cells – potential Direct Noise Factor</a:t>
            </a:r>
          </a:p>
        </p:txBody>
      </p:sp>
    </p:spTree>
    <p:extLst>
      <p:ext uri="{BB962C8B-B14F-4D97-AF65-F5344CB8AC3E}">
        <p14:creationId xmlns:p14="http://schemas.microsoft.com/office/powerpoint/2010/main" val="182039194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4"/>
          <p:cNvSpPr>
            <a:spLocks noGrp="1"/>
          </p:cNvSpPr>
          <p:nvPr>
            <p:ph type="title"/>
          </p:nvPr>
        </p:nvSpPr>
        <p:spPr>
          <a:xfrm>
            <a:off x="155679" y="113668"/>
            <a:ext cx="8382839" cy="419632"/>
          </a:xfrm>
        </p:spPr>
        <p:txBody>
          <a:bodyPr>
            <a:normAutofit fontScale="90000"/>
          </a:bodyPr>
          <a:lstStyle/>
          <a:p>
            <a:r>
              <a:rPr lang="en-US" altLang="en-US">
                <a:ea typeface="ＭＳ Ｐゴシック" charset="-128"/>
              </a:rPr>
              <a:t>Dealing Direct Noise Factors</a:t>
            </a:r>
          </a:p>
        </p:txBody>
      </p:sp>
      <p:graphicFrame>
        <p:nvGraphicFramePr>
          <p:cNvPr id="6" name="Group 2"/>
          <p:cNvGraphicFramePr>
            <a:graphicFrameLocks noGrp="1"/>
          </p:cNvGraphicFramePr>
          <p:nvPr>
            <p:extLst>
              <p:ext uri="{D42A27DB-BD31-4B8C-83A1-F6EECF244321}">
                <p14:modId xmlns:p14="http://schemas.microsoft.com/office/powerpoint/2010/main" val="1875034753"/>
              </p:ext>
            </p:extLst>
          </p:nvPr>
        </p:nvGraphicFramePr>
        <p:xfrm>
          <a:off x="2173288" y="1539875"/>
          <a:ext cx="7427912" cy="2333664"/>
        </p:xfrm>
        <a:graphic>
          <a:graphicData uri="http://schemas.openxmlformats.org/drawingml/2006/table">
            <a:tbl>
              <a:tblPr/>
              <a:tblGrid>
                <a:gridCol w="1857375">
                  <a:extLst>
                    <a:ext uri="{9D8B030D-6E8A-4147-A177-3AD203B41FA5}">
                      <a16:colId xmlns:a16="http://schemas.microsoft.com/office/drawing/2014/main" val="20000"/>
                    </a:ext>
                  </a:extLst>
                </a:gridCol>
                <a:gridCol w="1858962">
                  <a:extLst>
                    <a:ext uri="{9D8B030D-6E8A-4147-A177-3AD203B41FA5}">
                      <a16:colId xmlns:a16="http://schemas.microsoft.com/office/drawing/2014/main" val="20001"/>
                    </a:ext>
                  </a:extLst>
                </a:gridCol>
                <a:gridCol w="1854200">
                  <a:extLst>
                    <a:ext uri="{9D8B030D-6E8A-4147-A177-3AD203B41FA5}">
                      <a16:colId xmlns:a16="http://schemas.microsoft.com/office/drawing/2014/main" val="20002"/>
                    </a:ext>
                  </a:extLst>
                </a:gridCol>
                <a:gridCol w="1857375">
                  <a:extLst>
                    <a:ext uri="{9D8B030D-6E8A-4147-A177-3AD203B41FA5}">
                      <a16:colId xmlns:a16="http://schemas.microsoft.com/office/drawing/2014/main" val="20003"/>
                    </a:ext>
                  </a:extLst>
                </a:gridCol>
              </a:tblGrid>
              <a:tr h="372127">
                <a:tc>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28575" cap="flat" cmpd="sng" algn="ctr">
                      <a:no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gridSpan="3">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US" altLang="en-US" sz="1800" b="0" i="0" u="none" strike="noStrike" cap="none" normalizeH="0" baseline="0" dirty="0">
                          <a:ln>
                            <a:noFill/>
                          </a:ln>
                          <a:solidFill>
                            <a:schemeClr val="tx1"/>
                          </a:solidFill>
                          <a:effectLst/>
                          <a:latin typeface="Arial" charset="0"/>
                          <a:ea typeface="ＭＳ Ｐゴシック" charset="-128"/>
                        </a:rPr>
                        <a:t>Direct Noise Factors</a:t>
                      </a:r>
                    </a:p>
                  </a:txBody>
                  <a:tcPr marT="45726" marB="45726" anchor="ct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tc hMerge="1">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a:ln>
                          <a:noFill/>
                        </a:ln>
                        <a:solidFill>
                          <a:schemeClr val="tx1"/>
                        </a:solidFill>
                        <a:effectLst/>
                        <a:latin typeface="Arial" charset="0"/>
                        <a:ea typeface="ＭＳ Ｐゴシック" charset="-128"/>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a:ln>
                          <a:noFill/>
                        </a:ln>
                        <a:solidFill>
                          <a:schemeClr val="tx1"/>
                        </a:solidFill>
                        <a:effectLst/>
                        <a:latin typeface="Arial" charset="0"/>
                        <a:ea typeface="ＭＳ Ｐゴシック" charset="-128"/>
                      </a:endParaRPr>
                    </a:p>
                  </a:txBody>
                  <a:tcPr marT="45732" marB="4573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078965">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28575" cap="flat" cmpd="sng" algn="ctr">
                      <a:no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Variation in Vehicle Load</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Variation in vehicle speed around signal factor level</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Variation in Road conditions</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extLst>
                  <a:ext uri="{0D108BD9-81ED-4DB2-BD59-A6C34878D82A}">
                    <a16:rowId xmlns:a16="http://schemas.microsoft.com/office/drawing/2014/main" val="10001"/>
                  </a:ext>
                </a:extLst>
              </a:tr>
              <a:tr h="882533">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Influence on Y=stopping distance</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F9999"/>
                    </a:solid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a:ln>
                            <a:noFill/>
                          </a:ln>
                          <a:solidFill>
                            <a:schemeClr val="tx1"/>
                          </a:solidFill>
                          <a:effectLst/>
                          <a:latin typeface="Arial" charset="0"/>
                          <a:ea typeface="ＭＳ Ｐゴシック" charset="-128"/>
                        </a:rPr>
                        <a:t>4</a:t>
                      </a:r>
                      <a:endParaRPr kumimoji="0" lang="en-US" altLang="en-US" sz="1800" b="0" i="0" u="none" strike="noStrike" cap="none" normalizeH="0" baseline="0">
                        <a:ln>
                          <a:noFill/>
                        </a:ln>
                        <a:solidFill>
                          <a:schemeClr val="tx1"/>
                        </a:solidFill>
                        <a:effectLst/>
                        <a:latin typeface="Arial" charset="0"/>
                        <a:ea typeface="ＭＳ Ｐゴシック" charset="-128"/>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a:ln>
                            <a:noFill/>
                          </a:ln>
                          <a:solidFill>
                            <a:schemeClr val="tx1"/>
                          </a:solidFill>
                          <a:effectLst/>
                          <a:latin typeface="Arial" charset="0"/>
                          <a:ea typeface="ＭＳ Ｐゴシック" charset="-128"/>
                        </a:rPr>
                        <a:t>1</a:t>
                      </a:r>
                      <a:endParaRPr kumimoji="0" lang="en-US" altLang="en-US" sz="1800" b="0" i="0" u="none" strike="noStrike" cap="none" normalizeH="0" baseline="0">
                        <a:ln>
                          <a:noFill/>
                        </a:ln>
                        <a:solidFill>
                          <a:schemeClr val="tx1"/>
                        </a:solidFill>
                        <a:effectLst/>
                        <a:latin typeface="Arial" charset="0"/>
                        <a:ea typeface="ＭＳ Ｐゴシック" charset="-128"/>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9</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
        <p:nvSpPr>
          <p:cNvPr id="140" name="Rounded Rectangular Callout 139"/>
          <p:cNvSpPr/>
          <p:nvPr/>
        </p:nvSpPr>
        <p:spPr>
          <a:xfrm>
            <a:off x="5836722" y="4880114"/>
            <a:ext cx="3320530" cy="757139"/>
          </a:xfrm>
          <a:prstGeom prst="wedgeRoundRectCallout">
            <a:avLst>
              <a:gd name="adj1" fmla="val 31238"/>
              <a:gd name="adj2" fmla="val -193314"/>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eaLnBrk="1" hangingPunct="1">
              <a:defRPr/>
            </a:pPr>
            <a:r>
              <a:rPr lang="en-US" sz="1800"/>
              <a:t>This can be added to the What Why table</a:t>
            </a:r>
          </a:p>
        </p:txBody>
      </p:sp>
    </p:spTree>
    <p:extLst>
      <p:ext uri="{BB962C8B-B14F-4D97-AF65-F5344CB8AC3E}">
        <p14:creationId xmlns:p14="http://schemas.microsoft.com/office/powerpoint/2010/main" val="2951129019"/>
      </p:ext>
    </p:extLst>
  </p:cSld>
  <p:clrMapOvr>
    <a:masterClrMapping/>
  </p:clrMapOvr>
  <p:transition>
    <p:wipe dir="r"/>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367990" y="198056"/>
            <a:ext cx="7698267" cy="648232"/>
          </a:xfrm>
        </p:spPr>
        <p:txBody>
          <a:bodyPr>
            <a:normAutofit fontScale="90000"/>
          </a:bodyPr>
          <a:lstStyle/>
          <a:p>
            <a:pPr defTabSz="761909" eaLnBrk="1" hangingPunct="1"/>
            <a:r>
              <a:rPr lang="en-GB">
                <a:latin typeface="Arial" charset="0"/>
              </a:rPr>
              <a:t>Exercise: Direct Noise Factors</a:t>
            </a:r>
          </a:p>
        </p:txBody>
      </p:sp>
      <p:sp>
        <p:nvSpPr>
          <p:cNvPr id="117763" name="Rectangle 3"/>
          <p:cNvSpPr>
            <a:spLocks noGrp="1" noChangeArrowheads="1"/>
          </p:cNvSpPr>
          <p:nvPr>
            <p:ph type="body" sz="half" idx="4294967295"/>
          </p:nvPr>
        </p:nvSpPr>
        <p:spPr>
          <a:xfrm>
            <a:off x="6440556" y="1982098"/>
            <a:ext cx="5274365" cy="3948112"/>
          </a:xfrm>
        </p:spPr>
        <p:txBody>
          <a:bodyPr/>
          <a:lstStyle/>
          <a:p>
            <a:pPr defTabSz="761909" eaLnBrk="1" hangingPunct="1">
              <a:buNone/>
            </a:pPr>
            <a:r>
              <a:rPr lang="en-GB" sz="2000" b="1" dirty="0">
                <a:latin typeface="Arial" charset="0"/>
              </a:rPr>
              <a:t>In small teams</a:t>
            </a:r>
          </a:p>
          <a:p>
            <a:pPr defTabSz="761909" eaLnBrk="1" hangingPunct="1"/>
            <a:endParaRPr lang="en-GB" sz="1600" dirty="0">
              <a:latin typeface="Arial" charset="0"/>
            </a:endParaRPr>
          </a:p>
          <a:p>
            <a:pPr defTabSz="761909" eaLnBrk="1" hangingPunct="1"/>
            <a:r>
              <a:rPr lang="en-GB" sz="2000" dirty="0">
                <a:latin typeface="Arial" charset="0"/>
              </a:rPr>
              <a:t>Identify the direct noise factors and construct a Direct Factor Robustness Assessment Table to determine the critical Noise Factors</a:t>
            </a:r>
          </a:p>
          <a:p>
            <a:pPr marL="0" indent="0" defTabSz="761909" eaLnBrk="1" hangingPunct="1">
              <a:buNone/>
            </a:pPr>
            <a:r>
              <a:rPr lang="en-GB" sz="2000" b="1" dirty="0">
                <a:latin typeface="Arial" charset="0"/>
              </a:rPr>
              <a:t>Time: 20 Minutes</a:t>
            </a:r>
          </a:p>
          <a:p>
            <a:pPr lvl="1" defTabSz="761909" eaLnBrk="1" hangingPunct="1"/>
            <a:endParaRPr lang="en-GB" dirty="0">
              <a:latin typeface="Arial" charset="0"/>
            </a:endParaRPr>
          </a:p>
          <a:p>
            <a:pPr defTabSz="761909" eaLnBrk="1" hangingPunct="1"/>
            <a:endParaRPr lang="en-GB" sz="1600" dirty="0">
              <a:latin typeface="Arial" charset="0"/>
            </a:endParaRPr>
          </a:p>
          <a:p>
            <a:pPr defTabSz="761909" eaLnBrk="1" hangingPunct="1"/>
            <a:endParaRPr lang="en-GB" sz="1600" dirty="0">
              <a:latin typeface="Arial" charset="0"/>
            </a:endParaRPr>
          </a:p>
        </p:txBody>
      </p:sp>
      <p:pic>
        <p:nvPicPr>
          <p:cNvPr id="33" name="Picture 32">
            <a:extLst>
              <a:ext uri="{FF2B5EF4-FFF2-40B4-BE49-F238E27FC236}">
                <a16:creationId xmlns:a16="http://schemas.microsoft.com/office/drawing/2014/main" id="{98621DCF-6064-4A4C-9B7C-DF21363529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82631" y="2146499"/>
            <a:ext cx="3678426" cy="2765948"/>
          </a:xfrm>
          <a:prstGeom prst="rect">
            <a:avLst/>
          </a:prstGeom>
        </p:spPr>
      </p:pic>
    </p:spTree>
    <p:extLst>
      <p:ext uri="{BB962C8B-B14F-4D97-AF65-F5344CB8AC3E}">
        <p14:creationId xmlns:p14="http://schemas.microsoft.com/office/powerpoint/2010/main" val="1491995916"/>
      </p:ext>
    </p:extLst>
  </p:cSld>
  <p:clrMapOvr>
    <a:masterClrMapping/>
  </p:clrMapOvr>
  <p:transition>
    <p:wipe dir="r"/>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51763" y="5016804"/>
            <a:ext cx="565150" cy="25528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p:nvSpPr>
          <p:cNvPr id="142" name="Rectangle 141"/>
          <p:cNvSpPr/>
          <p:nvPr/>
        </p:nvSpPr>
        <p:spPr>
          <a:xfrm>
            <a:off x="8301037" y="5016501"/>
            <a:ext cx="573088" cy="249833"/>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p:nvSpPr>
          <p:cNvPr id="143" name="Rectangle 142"/>
          <p:cNvSpPr/>
          <p:nvPr/>
        </p:nvSpPr>
        <p:spPr>
          <a:xfrm>
            <a:off x="8855075" y="5014914"/>
            <a:ext cx="565150" cy="251420"/>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p:nvSpPr>
          <p:cNvPr id="55300" name="Title 141"/>
          <p:cNvSpPr>
            <a:spLocks noGrp="1"/>
          </p:cNvSpPr>
          <p:nvPr>
            <p:ph type="title"/>
          </p:nvPr>
        </p:nvSpPr>
        <p:spPr>
          <a:xfrm>
            <a:off x="1665767" y="605623"/>
            <a:ext cx="8445642" cy="430235"/>
          </a:xfrm>
        </p:spPr>
        <p:txBody>
          <a:bodyPr>
            <a:normAutofit fontScale="90000"/>
          </a:bodyPr>
          <a:lstStyle/>
          <a:p>
            <a:r>
              <a:rPr lang="en-GB" altLang="en-US" sz="2800">
                <a:ea typeface="ＭＳ Ｐゴシック" charset="-128"/>
              </a:rPr>
              <a:t> Modified What-Why Table for a Braking System</a:t>
            </a:r>
          </a:p>
        </p:txBody>
      </p:sp>
      <p:sp>
        <p:nvSpPr>
          <p:cNvPr id="55301" name="Slide Number Placeholder 3"/>
          <p:cNvSpPr>
            <a:spLocks noGrp="1"/>
          </p:cNvSpPr>
          <p:nvPr>
            <p:ph type="sldNum"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a:spcBef>
                <a:spcPct val="0"/>
              </a:spcBef>
              <a:buFontTx/>
              <a:buNone/>
            </a:pPr>
            <a:fld id="{9242A326-E5DB-8249-9FB5-9A16150BA2D2}" type="slidenum">
              <a:rPr lang="en-GB" altLang="en-US" sz="1100"/>
              <a:pPr>
                <a:spcBef>
                  <a:spcPct val="0"/>
                </a:spcBef>
                <a:buFontTx/>
                <a:buNone/>
              </a:pPr>
              <a:t>88</a:t>
            </a:fld>
            <a:endParaRPr lang="en-GB" altLang="en-US" sz="1100"/>
          </a:p>
        </p:txBody>
      </p:sp>
      <p:sp>
        <p:nvSpPr>
          <p:cNvPr id="55384" name="Line 96"/>
          <p:cNvSpPr>
            <a:spLocks noChangeShapeType="1"/>
          </p:cNvSpPr>
          <p:nvPr/>
        </p:nvSpPr>
        <p:spPr bwMode="auto">
          <a:xfrm>
            <a:off x="9412289" y="2032000"/>
            <a:ext cx="0" cy="3247724"/>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800"/>
          </a:p>
        </p:txBody>
      </p:sp>
      <p:sp>
        <p:nvSpPr>
          <p:cNvPr id="55396" name="Line 108"/>
          <p:cNvSpPr>
            <a:spLocks noChangeShapeType="1"/>
          </p:cNvSpPr>
          <p:nvPr/>
        </p:nvSpPr>
        <p:spPr bwMode="auto">
          <a:xfrm>
            <a:off x="8304214" y="2889251"/>
            <a:ext cx="6349" cy="2384425"/>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800"/>
          </a:p>
        </p:txBody>
      </p:sp>
      <p:sp>
        <p:nvSpPr>
          <p:cNvPr id="55398" name="Line 110"/>
          <p:cNvSpPr>
            <a:spLocks noChangeShapeType="1"/>
          </p:cNvSpPr>
          <p:nvPr/>
        </p:nvSpPr>
        <p:spPr bwMode="auto">
          <a:xfrm>
            <a:off x="8858251" y="2889251"/>
            <a:ext cx="1587" cy="239117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800"/>
          </a:p>
        </p:txBody>
      </p:sp>
      <p:sp>
        <p:nvSpPr>
          <p:cNvPr id="55428" name="Line 96"/>
          <p:cNvSpPr>
            <a:spLocks noChangeShapeType="1"/>
          </p:cNvSpPr>
          <p:nvPr/>
        </p:nvSpPr>
        <p:spPr bwMode="auto">
          <a:xfrm flipV="1">
            <a:off x="1999849" y="5266334"/>
            <a:ext cx="7406093" cy="9526"/>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800"/>
          </a:p>
        </p:txBody>
      </p:sp>
      <p:sp>
        <p:nvSpPr>
          <p:cNvPr id="55429" name="TextBox 2"/>
          <p:cNvSpPr txBox="1">
            <a:spLocks noChangeArrowheads="1"/>
          </p:cNvSpPr>
          <p:nvPr/>
        </p:nvSpPr>
        <p:spPr bwMode="auto">
          <a:xfrm>
            <a:off x="7890030" y="5020189"/>
            <a:ext cx="263214"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100" b="1" i="1">
                <a:solidFill>
                  <a:schemeClr val="accent1"/>
                </a:solidFill>
              </a:rPr>
              <a:t>4</a:t>
            </a:r>
          </a:p>
        </p:txBody>
      </p:sp>
      <p:sp>
        <p:nvSpPr>
          <p:cNvPr id="55430" name="TextBox 143"/>
          <p:cNvSpPr txBox="1">
            <a:spLocks noChangeArrowheads="1"/>
          </p:cNvSpPr>
          <p:nvPr/>
        </p:nvSpPr>
        <p:spPr bwMode="auto">
          <a:xfrm>
            <a:off x="8468907" y="4988521"/>
            <a:ext cx="263214"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spcBef>
                <a:spcPct val="0"/>
              </a:spcBef>
              <a:buFontTx/>
              <a:buNone/>
              <a:defRPr sz="1100" b="1" i="1">
                <a:solidFill>
                  <a:schemeClr val="accent1"/>
                </a:solidFill>
                <a:latin typeface="Arial" charset="0"/>
                <a:ea typeface="ＭＳ Ｐゴシック" charset="-128"/>
              </a:defRPr>
            </a:lvl1pPr>
            <a:lvl2pPr marL="742950" indent="-285750">
              <a:spcBef>
                <a:spcPct val="20000"/>
              </a:spcBef>
              <a:buChar char="–"/>
              <a:defRPr sz="2000">
                <a:latin typeface="Arial" charset="0"/>
                <a:ea typeface="ＭＳ Ｐゴシック" charset="-128"/>
              </a:defRPr>
            </a:lvl2pPr>
            <a:lvl3pPr marL="1143000" indent="-228600">
              <a:spcBef>
                <a:spcPct val="20000"/>
              </a:spcBef>
              <a:buChar char="•"/>
              <a:defRPr>
                <a:latin typeface="Arial" charset="0"/>
                <a:ea typeface="ＭＳ Ｐゴシック" charset="-128"/>
              </a:defRPr>
            </a:lvl3pPr>
            <a:lvl4pPr marL="1600200" indent="-228600">
              <a:spcBef>
                <a:spcPct val="20000"/>
              </a:spcBef>
              <a:buChar char="–"/>
              <a:defRPr sz="1600">
                <a:latin typeface="Arial" charset="0"/>
                <a:ea typeface="ＭＳ Ｐゴシック" charset="-128"/>
              </a:defRPr>
            </a:lvl4pPr>
            <a:lvl5pPr marL="2057400" indent="-228600">
              <a:spcBef>
                <a:spcPct val="20000"/>
              </a:spcBef>
              <a:buChar char="»"/>
              <a:defRPr sz="1400">
                <a:latin typeface="Arial" charset="0"/>
                <a:ea typeface="ＭＳ Ｐゴシック" charset="-128"/>
              </a:defRPr>
            </a:lvl5pPr>
            <a:lvl6pPr marL="2514600" indent="-228600" eaLnBrk="0" fontAlgn="base" hangingPunct="0">
              <a:spcBef>
                <a:spcPct val="20000"/>
              </a:spcBef>
              <a:spcAft>
                <a:spcPct val="0"/>
              </a:spcAft>
              <a:buChar char="»"/>
              <a:defRPr sz="1400">
                <a:latin typeface="Arial" charset="0"/>
                <a:ea typeface="ＭＳ Ｐゴシック" charset="-128"/>
              </a:defRPr>
            </a:lvl6pPr>
            <a:lvl7pPr marL="2971800" indent="-228600" eaLnBrk="0" fontAlgn="base" hangingPunct="0">
              <a:spcBef>
                <a:spcPct val="20000"/>
              </a:spcBef>
              <a:spcAft>
                <a:spcPct val="0"/>
              </a:spcAft>
              <a:buChar char="»"/>
              <a:defRPr sz="1400">
                <a:latin typeface="Arial" charset="0"/>
                <a:ea typeface="ＭＳ Ｐゴシック" charset="-128"/>
              </a:defRPr>
            </a:lvl7pPr>
            <a:lvl8pPr marL="3429000" indent="-228600" eaLnBrk="0" fontAlgn="base" hangingPunct="0">
              <a:spcBef>
                <a:spcPct val="20000"/>
              </a:spcBef>
              <a:spcAft>
                <a:spcPct val="0"/>
              </a:spcAft>
              <a:buChar char="»"/>
              <a:defRPr sz="1400">
                <a:latin typeface="Arial" charset="0"/>
                <a:ea typeface="ＭＳ Ｐゴシック" charset="-128"/>
              </a:defRPr>
            </a:lvl8pPr>
            <a:lvl9pPr marL="3886200" indent="-228600" eaLnBrk="0" fontAlgn="base" hangingPunct="0">
              <a:spcBef>
                <a:spcPct val="20000"/>
              </a:spcBef>
              <a:spcAft>
                <a:spcPct val="0"/>
              </a:spcAft>
              <a:buChar char="»"/>
              <a:defRPr sz="1400">
                <a:latin typeface="Arial" charset="0"/>
                <a:ea typeface="ＭＳ Ｐゴシック" charset="-128"/>
              </a:defRPr>
            </a:lvl9pPr>
          </a:lstStyle>
          <a:p>
            <a:r>
              <a:rPr lang="en-US" altLang="en-US"/>
              <a:t>1</a:t>
            </a:r>
          </a:p>
        </p:txBody>
      </p:sp>
      <p:sp>
        <p:nvSpPr>
          <p:cNvPr id="55431" name="TextBox 144"/>
          <p:cNvSpPr txBox="1">
            <a:spLocks noChangeArrowheads="1"/>
          </p:cNvSpPr>
          <p:nvPr/>
        </p:nvSpPr>
        <p:spPr bwMode="auto">
          <a:xfrm>
            <a:off x="9020738" y="4997450"/>
            <a:ext cx="280987"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spcBef>
                <a:spcPct val="0"/>
              </a:spcBef>
              <a:buFontTx/>
              <a:buNone/>
              <a:defRPr sz="1100" b="1" i="1">
                <a:solidFill>
                  <a:schemeClr val="accent1"/>
                </a:solidFill>
                <a:latin typeface="Arial" charset="0"/>
                <a:ea typeface="ＭＳ Ｐゴシック" charset="-128"/>
              </a:defRPr>
            </a:lvl1pPr>
            <a:lvl2pPr marL="742950" indent="-285750">
              <a:spcBef>
                <a:spcPct val="20000"/>
              </a:spcBef>
              <a:buChar char="–"/>
              <a:defRPr sz="2000">
                <a:latin typeface="Arial" charset="0"/>
                <a:ea typeface="ＭＳ Ｐゴシック" charset="-128"/>
              </a:defRPr>
            </a:lvl2pPr>
            <a:lvl3pPr marL="1143000" indent="-228600">
              <a:spcBef>
                <a:spcPct val="20000"/>
              </a:spcBef>
              <a:buChar char="•"/>
              <a:defRPr>
                <a:latin typeface="Arial" charset="0"/>
                <a:ea typeface="ＭＳ Ｐゴシック" charset="-128"/>
              </a:defRPr>
            </a:lvl3pPr>
            <a:lvl4pPr marL="1600200" indent="-228600">
              <a:spcBef>
                <a:spcPct val="20000"/>
              </a:spcBef>
              <a:buChar char="–"/>
              <a:defRPr sz="1600">
                <a:latin typeface="Arial" charset="0"/>
                <a:ea typeface="ＭＳ Ｐゴシック" charset="-128"/>
              </a:defRPr>
            </a:lvl4pPr>
            <a:lvl5pPr marL="2057400" indent="-228600">
              <a:spcBef>
                <a:spcPct val="20000"/>
              </a:spcBef>
              <a:buChar char="»"/>
              <a:defRPr sz="1400">
                <a:latin typeface="Arial" charset="0"/>
                <a:ea typeface="ＭＳ Ｐゴシック" charset="-128"/>
              </a:defRPr>
            </a:lvl5pPr>
            <a:lvl6pPr marL="2514600" indent="-228600" eaLnBrk="0" fontAlgn="base" hangingPunct="0">
              <a:spcBef>
                <a:spcPct val="20000"/>
              </a:spcBef>
              <a:spcAft>
                <a:spcPct val="0"/>
              </a:spcAft>
              <a:buChar char="»"/>
              <a:defRPr sz="1400">
                <a:latin typeface="Arial" charset="0"/>
                <a:ea typeface="ＭＳ Ｐゴシック" charset="-128"/>
              </a:defRPr>
            </a:lvl6pPr>
            <a:lvl7pPr marL="2971800" indent="-228600" eaLnBrk="0" fontAlgn="base" hangingPunct="0">
              <a:spcBef>
                <a:spcPct val="20000"/>
              </a:spcBef>
              <a:spcAft>
                <a:spcPct val="0"/>
              </a:spcAft>
              <a:buChar char="»"/>
              <a:defRPr sz="1400">
                <a:latin typeface="Arial" charset="0"/>
                <a:ea typeface="ＭＳ Ｐゴシック" charset="-128"/>
              </a:defRPr>
            </a:lvl7pPr>
            <a:lvl8pPr marL="3429000" indent="-228600" eaLnBrk="0" fontAlgn="base" hangingPunct="0">
              <a:spcBef>
                <a:spcPct val="20000"/>
              </a:spcBef>
              <a:spcAft>
                <a:spcPct val="0"/>
              </a:spcAft>
              <a:buChar char="»"/>
              <a:defRPr sz="1400">
                <a:latin typeface="Arial" charset="0"/>
                <a:ea typeface="ＭＳ Ｐゴシック" charset="-128"/>
              </a:defRPr>
            </a:lvl8pPr>
            <a:lvl9pPr marL="3886200" indent="-228600" eaLnBrk="0" fontAlgn="base" hangingPunct="0">
              <a:spcBef>
                <a:spcPct val="20000"/>
              </a:spcBef>
              <a:spcAft>
                <a:spcPct val="0"/>
              </a:spcAft>
              <a:buChar char="»"/>
              <a:defRPr sz="1400">
                <a:latin typeface="Arial" charset="0"/>
                <a:ea typeface="ＭＳ Ｐゴシック" charset="-128"/>
              </a:defRPr>
            </a:lvl9pPr>
          </a:lstStyle>
          <a:p>
            <a:r>
              <a:rPr lang="en-US" altLang="en-US"/>
              <a:t>9</a:t>
            </a:r>
          </a:p>
        </p:txBody>
      </p:sp>
      <p:sp>
        <p:nvSpPr>
          <p:cNvPr id="3" name="Rectangle 2"/>
          <p:cNvSpPr/>
          <p:nvPr/>
        </p:nvSpPr>
        <p:spPr>
          <a:xfrm>
            <a:off x="1994203" y="4772025"/>
            <a:ext cx="1264935" cy="494308"/>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44" name="Rectangle 143"/>
          <p:cNvSpPr/>
          <p:nvPr/>
        </p:nvSpPr>
        <p:spPr>
          <a:xfrm>
            <a:off x="3259138" y="4771628"/>
            <a:ext cx="611583" cy="248047"/>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45" name="Rectangle 144"/>
          <p:cNvSpPr/>
          <p:nvPr/>
        </p:nvSpPr>
        <p:spPr>
          <a:xfrm>
            <a:off x="3261322" y="5018287"/>
            <a:ext cx="611583" cy="248047"/>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46" name="Rectangle 145"/>
          <p:cNvSpPr/>
          <p:nvPr/>
        </p:nvSpPr>
        <p:spPr>
          <a:xfrm>
            <a:off x="3870326" y="5019607"/>
            <a:ext cx="3870325" cy="248047"/>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47" name="Rectangle 54"/>
          <p:cNvSpPr>
            <a:spLocks noChangeArrowheads="1"/>
          </p:cNvSpPr>
          <p:nvPr/>
        </p:nvSpPr>
        <p:spPr bwMode="auto">
          <a:xfrm>
            <a:off x="3349984" y="4808538"/>
            <a:ext cx="46166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b="1">
                <a:solidFill>
                  <a:srgbClr val="000000"/>
                </a:solidFill>
              </a:rPr>
              <a:t>Indirect</a:t>
            </a:r>
            <a:endParaRPr lang="en-US" altLang="en-US" sz="2400" b="1"/>
          </a:p>
        </p:txBody>
      </p:sp>
      <p:sp>
        <p:nvSpPr>
          <p:cNvPr id="148" name="Rectangle 54"/>
          <p:cNvSpPr>
            <a:spLocks noChangeArrowheads="1"/>
          </p:cNvSpPr>
          <p:nvPr/>
        </p:nvSpPr>
        <p:spPr bwMode="auto">
          <a:xfrm>
            <a:off x="3385288" y="5068947"/>
            <a:ext cx="362279"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b="1">
                <a:solidFill>
                  <a:srgbClr val="000000"/>
                </a:solidFill>
              </a:rPr>
              <a:t>Direct</a:t>
            </a:r>
            <a:endParaRPr lang="en-US" altLang="en-US" sz="2400" b="1"/>
          </a:p>
        </p:txBody>
      </p:sp>
      <p:sp>
        <p:nvSpPr>
          <p:cNvPr id="149" name="Rectangle 54"/>
          <p:cNvSpPr>
            <a:spLocks noChangeArrowheads="1"/>
          </p:cNvSpPr>
          <p:nvPr/>
        </p:nvSpPr>
        <p:spPr bwMode="auto">
          <a:xfrm>
            <a:off x="2149879" y="4852793"/>
            <a:ext cx="910506"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b="1">
                <a:solidFill>
                  <a:srgbClr val="000000"/>
                </a:solidFill>
              </a:rPr>
              <a:t>System Output</a:t>
            </a:r>
          </a:p>
        </p:txBody>
      </p:sp>
      <p:sp>
        <p:nvSpPr>
          <p:cNvPr id="151" name="Rectangle 54"/>
          <p:cNvSpPr>
            <a:spLocks noChangeArrowheads="1"/>
          </p:cNvSpPr>
          <p:nvPr/>
        </p:nvSpPr>
        <p:spPr bwMode="auto">
          <a:xfrm>
            <a:off x="2119978" y="5058619"/>
            <a:ext cx="101149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a:solidFill>
                  <a:srgbClr val="000000"/>
                </a:solidFill>
              </a:rPr>
              <a:t>Stopping distance</a:t>
            </a:r>
          </a:p>
        </p:txBody>
      </p:sp>
      <p:sp>
        <p:nvSpPr>
          <p:cNvPr id="150" name="Rectangle 14">
            <a:extLst>
              <a:ext uri="{FF2B5EF4-FFF2-40B4-BE49-F238E27FC236}">
                <a16:creationId xmlns:a16="http://schemas.microsoft.com/office/drawing/2014/main" id="{FFC267A6-0FE6-5841-B70F-6BBB30204B3D}"/>
              </a:ext>
            </a:extLst>
          </p:cNvPr>
          <p:cNvSpPr>
            <a:spLocks noChangeArrowheads="1"/>
          </p:cNvSpPr>
          <p:nvPr/>
        </p:nvSpPr>
        <p:spPr bwMode="auto">
          <a:xfrm>
            <a:off x="3257552" y="2025652"/>
            <a:ext cx="620713"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a:ea typeface="+mn-ea"/>
            </a:endParaRPr>
          </a:p>
        </p:txBody>
      </p:sp>
      <p:sp>
        <p:nvSpPr>
          <p:cNvPr id="152" name="Rectangle 15">
            <a:extLst>
              <a:ext uri="{FF2B5EF4-FFF2-40B4-BE49-F238E27FC236}">
                <a16:creationId xmlns:a16="http://schemas.microsoft.com/office/drawing/2014/main" id="{960F1CBB-9842-E543-9222-CE2B77E534C0}"/>
              </a:ext>
            </a:extLst>
          </p:cNvPr>
          <p:cNvSpPr>
            <a:spLocks noChangeArrowheads="1"/>
          </p:cNvSpPr>
          <p:nvPr/>
        </p:nvSpPr>
        <p:spPr bwMode="auto">
          <a:xfrm>
            <a:off x="3876675" y="2025652"/>
            <a:ext cx="5543550"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a:ea typeface="+mn-ea"/>
            </a:endParaRPr>
          </a:p>
        </p:txBody>
      </p:sp>
      <p:sp>
        <p:nvSpPr>
          <p:cNvPr id="153" name="Rectangle 16">
            <a:extLst>
              <a:ext uri="{FF2B5EF4-FFF2-40B4-BE49-F238E27FC236}">
                <a16:creationId xmlns:a16="http://schemas.microsoft.com/office/drawing/2014/main" id="{AB2B3F65-4B17-2246-9346-877EAD847EF0}"/>
              </a:ext>
            </a:extLst>
          </p:cNvPr>
          <p:cNvSpPr>
            <a:spLocks noChangeArrowheads="1"/>
          </p:cNvSpPr>
          <p:nvPr/>
        </p:nvSpPr>
        <p:spPr bwMode="auto">
          <a:xfrm>
            <a:off x="1989138" y="3243263"/>
            <a:ext cx="1266825" cy="1512888"/>
          </a:xfrm>
          <a:prstGeom prst="rect">
            <a:avLst/>
          </a:prstGeom>
          <a:solidFill>
            <a:srgbClr val="FF9999"/>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154" name="Rectangle 17">
            <a:extLst>
              <a:ext uri="{FF2B5EF4-FFF2-40B4-BE49-F238E27FC236}">
                <a16:creationId xmlns:a16="http://schemas.microsoft.com/office/drawing/2014/main" id="{0269693B-B69A-6349-A8BA-32E270100374}"/>
              </a:ext>
            </a:extLst>
          </p:cNvPr>
          <p:cNvSpPr>
            <a:spLocks noChangeArrowheads="1"/>
          </p:cNvSpPr>
          <p:nvPr/>
        </p:nvSpPr>
        <p:spPr bwMode="auto">
          <a:xfrm>
            <a:off x="3257552" y="3260725"/>
            <a:ext cx="620713" cy="1512888"/>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a:ea typeface="+mn-ea"/>
            </a:endParaRPr>
          </a:p>
        </p:txBody>
      </p:sp>
      <p:sp>
        <p:nvSpPr>
          <p:cNvPr id="155" name="Rectangle 18">
            <a:extLst>
              <a:ext uri="{FF2B5EF4-FFF2-40B4-BE49-F238E27FC236}">
                <a16:creationId xmlns:a16="http://schemas.microsoft.com/office/drawing/2014/main" id="{692BB2E2-87D8-B744-B6AE-2F8FAFA4AD26}"/>
              </a:ext>
            </a:extLst>
          </p:cNvPr>
          <p:cNvSpPr>
            <a:spLocks noChangeArrowheads="1"/>
          </p:cNvSpPr>
          <p:nvPr/>
        </p:nvSpPr>
        <p:spPr bwMode="auto">
          <a:xfrm>
            <a:off x="9418640" y="3260725"/>
            <a:ext cx="427037" cy="1512888"/>
          </a:xfrm>
          <a:prstGeom prst="rect">
            <a:avLst/>
          </a:prstGeom>
          <a:solidFill>
            <a:srgbClr val="FFC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156" name="Rectangle 19">
            <a:extLst>
              <a:ext uri="{FF2B5EF4-FFF2-40B4-BE49-F238E27FC236}">
                <a16:creationId xmlns:a16="http://schemas.microsoft.com/office/drawing/2014/main" id="{66B3FAED-EDFB-284E-8E60-BE91FA3F4CB6}"/>
              </a:ext>
            </a:extLst>
          </p:cNvPr>
          <p:cNvSpPr>
            <a:spLocks noChangeArrowheads="1"/>
          </p:cNvSpPr>
          <p:nvPr/>
        </p:nvSpPr>
        <p:spPr bwMode="auto">
          <a:xfrm>
            <a:off x="3876675" y="4772025"/>
            <a:ext cx="5543550" cy="241300"/>
          </a:xfrm>
          <a:prstGeom prst="rect">
            <a:avLst/>
          </a:prstGeom>
          <a:solidFill>
            <a:srgbClr val="FFC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157" name="Rectangle 20">
            <a:extLst>
              <a:ext uri="{FF2B5EF4-FFF2-40B4-BE49-F238E27FC236}">
                <a16:creationId xmlns:a16="http://schemas.microsoft.com/office/drawing/2014/main" id="{46E864D2-30D9-5644-9E62-14787616DCEE}"/>
              </a:ext>
            </a:extLst>
          </p:cNvPr>
          <p:cNvSpPr>
            <a:spLocks noChangeArrowheads="1"/>
          </p:cNvSpPr>
          <p:nvPr/>
        </p:nvSpPr>
        <p:spPr bwMode="auto">
          <a:xfrm>
            <a:off x="5567363" y="2070101"/>
            <a:ext cx="525410"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a:solidFill>
                  <a:srgbClr val="000000"/>
                </a:solidFill>
              </a:rPr>
              <a:t>Deterior- </a:t>
            </a:r>
            <a:endParaRPr lang="en-US" sz="2000"/>
          </a:p>
        </p:txBody>
      </p:sp>
      <p:sp>
        <p:nvSpPr>
          <p:cNvPr id="158" name="Rectangle 21">
            <a:extLst>
              <a:ext uri="{FF2B5EF4-FFF2-40B4-BE49-F238E27FC236}">
                <a16:creationId xmlns:a16="http://schemas.microsoft.com/office/drawing/2014/main" id="{C438ED12-06D4-2743-A52D-814FB79B03DE}"/>
              </a:ext>
            </a:extLst>
          </p:cNvPr>
          <p:cNvSpPr>
            <a:spLocks noChangeArrowheads="1"/>
          </p:cNvSpPr>
          <p:nvPr/>
        </p:nvSpPr>
        <p:spPr bwMode="auto">
          <a:xfrm>
            <a:off x="5672140" y="2228851"/>
            <a:ext cx="29027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a:solidFill>
                  <a:srgbClr val="000000"/>
                </a:solidFill>
              </a:rPr>
              <a:t>ation</a:t>
            </a:r>
            <a:endParaRPr lang="en-US" sz="2000"/>
          </a:p>
        </p:txBody>
      </p:sp>
      <p:sp>
        <p:nvSpPr>
          <p:cNvPr id="159" name="Rectangle 22">
            <a:extLst>
              <a:ext uri="{FF2B5EF4-FFF2-40B4-BE49-F238E27FC236}">
                <a16:creationId xmlns:a16="http://schemas.microsoft.com/office/drawing/2014/main" id="{D98752F4-B628-DF4F-8518-7BAE25BA9550}"/>
              </a:ext>
            </a:extLst>
          </p:cNvPr>
          <p:cNvSpPr>
            <a:spLocks noChangeArrowheads="1"/>
          </p:cNvSpPr>
          <p:nvPr/>
        </p:nvSpPr>
        <p:spPr bwMode="auto">
          <a:xfrm>
            <a:off x="6224590" y="3003551"/>
            <a:ext cx="428623"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Temp</a:t>
            </a:r>
            <a:endParaRPr lang="en-US" sz="2400"/>
          </a:p>
        </p:txBody>
      </p:sp>
      <p:sp>
        <p:nvSpPr>
          <p:cNvPr id="160" name="Rectangle 23">
            <a:extLst>
              <a:ext uri="{FF2B5EF4-FFF2-40B4-BE49-F238E27FC236}">
                <a16:creationId xmlns:a16="http://schemas.microsoft.com/office/drawing/2014/main" id="{7B7ABC51-5BD8-034F-A4C4-4773B0CD05E0}"/>
              </a:ext>
            </a:extLst>
          </p:cNvPr>
          <p:cNvSpPr>
            <a:spLocks noChangeArrowheads="1"/>
          </p:cNvSpPr>
          <p:nvPr/>
        </p:nvSpPr>
        <p:spPr bwMode="auto">
          <a:xfrm>
            <a:off x="6770688" y="3013402"/>
            <a:ext cx="4052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Water</a:t>
            </a:r>
            <a:endParaRPr lang="en-US" sz="2400"/>
          </a:p>
        </p:txBody>
      </p:sp>
      <p:sp>
        <p:nvSpPr>
          <p:cNvPr id="161" name="Rectangle 24">
            <a:extLst>
              <a:ext uri="{FF2B5EF4-FFF2-40B4-BE49-F238E27FC236}">
                <a16:creationId xmlns:a16="http://schemas.microsoft.com/office/drawing/2014/main" id="{69AF9840-A44E-1244-81E1-B5671E50A5BD}"/>
              </a:ext>
            </a:extLst>
          </p:cNvPr>
          <p:cNvSpPr>
            <a:spLocks noChangeArrowheads="1"/>
          </p:cNvSpPr>
          <p:nvPr/>
        </p:nvSpPr>
        <p:spPr bwMode="auto">
          <a:xfrm>
            <a:off x="7226298" y="3000183"/>
            <a:ext cx="569915"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err="1">
                <a:solidFill>
                  <a:srgbClr val="000000"/>
                </a:solidFill>
              </a:rPr>
              <a:t>Contam</a:t>
            </a:r>
            <a:endParaRPr lang="en-US" sz="2400"/>
          </a:p>
        </p:txBody>
      </p:sp>
      <p:sp>
        <p:nvSpPr>
          <p:cNvPr id="162" name="Rectangle 25">
            <a:extLst>
              <a:ext uri="{FF2B5EF4-FFF2-40B4-BE49-F238E27FC236}">
                <a16:creationId xmlns:a16="http://schemas.microsoft.com/office/drawing/2014/main" id="{C44F5BC5-9F96-234A-B692-93666284A400}"/>
              </a:ext>
            </a:extLst>
          </p:cNvPr>
          <p:cNvSpPr>
            <a:spLocks noChangeArrowheads="1"/>
          </p:cNvSpPr>
          <p:nvPr/>
        </p:nvSpPr>
        <p:spPr bwMode="auto">
          <a:xfrm>
            <a:off x="7793534" y="2925765"/>
            <a:ext cx="561973"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Vehicle </a:t>
            </a:r>
            <a:endParaRPr lang="en-US" sz="2400"/>
          </a:p>
        </p:txBody>
      </p:sp>
      <p:sp>
        <p:nvSpPr>
          <p:cNvPr id="163" name="Rectangle 26">
            <a:extLst>
              <a:ext uri="{FF2B5EF4-FFF2-40B4-BE49-F238E27FC236}">
                <a16:creationId xmlns:a16="http://schemas.microsoft.com/office/drawing/2014/main" id="{A5536579-3946-2549-B597-0729342B4D80}"/>
              </a:ext>
            </a:extLst>
          </p:cNvPr>
          <p:cNvSpPr>
            <a:spLocks noChangeArrowheads="1"/>
          </p:cNvSpPr>
          <p:nvPr/>
        </p:nvSpPr>
        <p:spPr bwMode="auto">
          <a:xfrm>
            <a:off x="7900116" y="3077649"/>
            <a:ext cx="296865"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load</a:t>
            </a:r>
            <a:endParaRPr lang="en-US" sz="2400"/>
          </a:p>
        </p:txBody>
      </p:sp>
      <p:sp>
        <p:nvSpPr>
          <p:cNvPr id="164" name="Rectangle 27">
            <a:extLst>
              <a:ext uri="{FF2B5EF4-FFF2-40B4-BE49-F238E27FC236}">
                <a16:creationId xmlns:a16="http://schemas.microsoft.com/office/drawing/2014/main" id="{BC576B06-95A1-C247-B9FC-673B4B0C1EB7}"/>
              </a:ext>
            </a:extLst>
          </p:cNvPr>
          <p:cNvSpPr>
            <a:spLocks noChangeArrowheads="1"/>
          </p:cNvSpPr>
          <p:nvPr/>
        </p:nvSpPr>
        <p:spPr bwMode="auto">
          <a:xfrm>
            <a:off x="8341120" y="2918026"/>
            <a:ext cx="48738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Vehicle </a:t>
            </a:r>
            <a:endParaRPr lang="en-US" sz="2400"/>
          </a:p>
        </p:txBody>
      </p:sp>
      <p:sp>
        <p:nvSpPr>
          <p:cNvPr id="165" name="Rectangle 28">
            <a:extLst>
              <a:ext uri="{FF2B5EF4-FFF2-40B4-BE49-F238E27FC236}">
                <a16:creationId xmlns:a16="http://schemas.microsoft.com/office/drawing/2014/main" id="{43C35A87-6C7B-A946-824D-C5F49F8989BC}"/>
              </a:ext>
            </a:extLst>
          </p:cNvPr>
          <p:cNvSpPr>
            <a:spLocks noChangeArrowheads="1"/>
          </p:cNvSpPr>
          <p:nvPr/>
        </p:nvSpPr>
        <p:spPr bwMode="auto">
          <a:xfrm>
            <a:off x="8404263" y="3076188"/>
            <a:ext cx="457618"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speed</a:t>
            </a:r>
            <a:endParaRPr lang="en-US" sz="2400"/>
          </a:p>
        </p:txBody>
      </p:sp>
      <p:sp>
        <p:nvSpPr>
          <p:cNvPr id="166" name="Rectangle 29">
            <a:extLst>
              <a:ext uri="{FF2B5EF4-FFF2-40B4-BE49-F238E27FC236}">
                <a16:creationId xmlns:a16="http://schemas.microsoft.com/office/drawing/2014/main" id="{49E22B04-1D53-6847-BA3C-021A0572F1A6}"/>
              </a:ext>
            </a:extLst>
          </p:cNvPr>
          <p:cNvSpPr>
            <a:spLocks noChangeArrowheads="1"/>
          </p:cNvSpPr>
          <p:nvPr/>
        </p:nvSpPr>
        <p:spPr bwMode="auto">
          <a:xfrm>
            <a:off x="8936036" y="2918430"/>
            <a:ext cx="381419" cy="1384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a:solidFill>
                  <a:srgbClr val="000000"/>
                </a:solidFill>
              </a:rPr>
              <a:t>Road </a:t>
            </a:r>
            <a:endParaRPr lang="en-US" sz="2000"/>
          </a:p>
        </p:txBody>
      </p:sp>
      <p:sp>
        <p:nvSpPr>
          <p:cNvPr id="167" name="Rectangle 30">
            <a:extLst>
              <a:ext uri="{FF2B5EF4-FFF2-40B4-BE49-F238E27FC236}">
                <a16:creationId xmlns:a16="http://schemas.microsoft.com/office/drawing/2014/main" id="{0292C486-1522-BC42-8EB6-83AC54B5C963}"/>
              </a:ext>
            </a:extLst>
          </p:cNvPr>
          <p:cNvSpPr>
            <a:spLocks noChangeArrowheads="1"/>
          </p:cNvSpPr>
          <p:nvPr/>
        </p:nvSpPr>
        <p:spPr bwMode="auto">
          <a:xfrm>
            <a:off x="8889793" y="3067916"/>
            <a:ext cx="533816" cy="1384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a:solidFill>
                  <a:srgbClr val="000000"/>
                </a:solidFill>
              </a:rPr>
              <a:t>condition</a:t>
            </a:r>
            <a:endParaRPr lang="en-US" sz="2000"/>
          </a:p>
        </p:txBody>
      </p:sp>
      <p:sp>
        <p:nvSpPr>
          <p:cNvPr id="168" name="Rectangle 31">
            <a:extLst>
              <a:ext uri="{FF2B5EF4-FFF2-40B4-BE49-F238E27FC236}">
                <a16:creationId xmlns:a16="http://schemas.microsoft.com/office/drawing/2014/main" id="{1FE891D4-0197-4047-B9E4-2E2EDF643FE4}"/>
              </a:ext>
            </a:extLst>
          </p:cNvPr>
          <p:cNvSpPr>
            <a:spLocks noChangeArrowheads="1"/>
          </p:cNvSpPr>
          <p:nvPr/>
        </p:nvSpPr>
        <p:spPr bwMode="auto">
          <a:xfrm>
            <a:off x="2811464" y="3303589"/>
            <a:ext cx="354011"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Rotor </a:t>
            </a:r>
            <a:endParaRPr lang="en-US" sz="2400"/>
          </a:p>
        </p:txBody>
      </p:sp>
      <p:sp>
        <p:nvSpPr>
          <p:cNvPr id="169" name="Rectangle 32">
            <a:extLst>
              <a:ext uri="{FF2B5EF4-FFF2-40B4-BE49-F238E27FC236}">
                <a16:creationId xmlns:a16="http://schemas.microsoft.com/office/drawing/2014/main" id="{6ECFC809-B14C-B548-A247-54C16AD2F820}"/>
              </a:ext>
            </a:extLst>
          </p:cNvPr>
          <p:cNvSpPr>
            <a:spLocks noChangeArrowheads="1"/>
          </p:cNvSpPr>
          <p:nvPr/>
        </p:nvSpPr>
        <p:spPr bwMode="auto">
          <a:xfrm>
            <a:off x="2683857" y="3455430"/>
            <a:ext cx="61460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thickness</a:t>
            </a:r>
            <a:endParaRPr lang="en-US" sz="2400"/>
          </a:p>
        </p:txBody>
      </p:sp>
      <p:sp>
        <p:nvSpPr>
          <p:cNvPr id="170" name="Rectangle 33">
            <a:extLst>
              <a:ext uri="{FF2B5EF4-FFF2-40B4-BE49-F238E27FC236}">
                <a16:creationId xmlns:a16="http://schemas.microsoft.com/office/drawing/2014/main" id="{CB3CE11A-7B54-C147-88F5-324F5DAB955E}"/>
              </a:ext>
            </a:extLst>
          </p:cNvPr>
          <p:cNvSpPr>
            <a:spLocks noChangeArrowheads="1"/>
          </p:cNvSpPr>
          <p:nvPr/>
        </p:nvSpPr>
        <p:spPr bwMode="auto">
          <a:xfrm>
            <a:off x="3540125" y="3378200"/>
            <a:ext cx="8175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a:solidFill>
                  <a:srgbClr val="000000"/>
                </a:solidFill>
              </a:rPr>
              <a:t>3</a:t>
            </a:r>
            <a:endParaRPr lang="en-US" sz="2400"/>
          </a:p>
        </p:txBody>
      </p:sp>
      <p:sp>
        <p:nvSpPr>
          <p:cNvPr id="171" name="Rectangle 34">
            <a:extLst>
              <a:ext uri="{FF2B5EF4-FFF2-40B4-BE49-F238E27FC236}">
                <a16:creationId xmlns:a16="http://schemas.microsoft.com/office/drawing/2014/main" id="{530A595D-AB5F-F54A-B25D-661934480C09}"/>
              </a:ext>
            </a:extLst>
          </p:cNvPr>
          <p:cNvSpPr>
            <a:spLocks noChangeArrowheads="1"/>
          </p:cNvSpPr>
          <p:nvPr/>
        </p:nvSpPr>
        <p:spPr bwMode="auto">
          <a:xfrm>
            <a:off x="4679950" y="3381375"/>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9</a:t>
            </a:r>
            <a:endParaRPr lang="en-US" sz="2400"/>
          </a:p>
        </p:txBody>
      </p:sp>
      <p:sp>
        <p:nvSpPr>
          <p:cNvPr id="172" name="Rectangle 35">
            <a:extLst>
              <a:ext uri="{FF2B5EF4-FFF2-40B4-BE49-F238E27FC236}">
                <a16:creationId xmlns:a16="http://schemas.microsoft.com/office/drawing/2014/main" id="{051794F6-EAE7-E149-A8CE-204C8AF2C74F}"/>
              </a:ext>
            </a:extLst>
          </p:cNvPr>
          <p:cNvSpPr>
            <a:spLocks noChangeArrowheads="1"/>
          </p:cNvSpPr>
          <p:nvPr/>
        </p:nvSpPr>
        <p:spPr bwMode="auto">
          <a:xfrm>
            <a:off x="5789615" y="3381375"/>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9</a:t>
            </a:r>
            <a:endParaRPr lang="en-US" sz="2400"/>
          </a:p>
        </p:txBody>
      </p:sp>
      <p:sp>
        <p:nvSpPr>
          <p:cNvPr id="173" name="Rectangle 36">
            <a:extLst>
              <a:ext uri="{FF2B5EF4-FFF2-40B4-BE49-F238E27FC236}">
                <a16:creationId xmlns:a16="http://schemas.microsoft.com/office/drawing/2014/main" id="{6392C746-DB52-844B-9595-6CB73002A516}"/>
              </a:ext>
            </a:extLst>
          </p:cNvPr>
          <p:cNvSpPr>
            <a:spLocks noChangeArrowheads="1"/>
          </p:cNvSpPr>
          <p:nvPr/>
        </p:nvSpPr>
        <p:spPr bwMode="auto">
          <a:xfrm>
            <a:off x="6342064" y="3381375"/>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3</a:t>
            </a:r>
            <a:endParaRPr lang="en-US" sz="2400"/>
          </a:p>
        </p:txBody>
      </p:sp>
      <p:sp>
        <p:nvSpPr>
          <p:cNvPr id="174" name="Rectangle 37">
            <a:extLst>
              <a:ext uri="{FF2B5EF4-FFF2-40B4-BE49-F238E27FC236}">
                <a16:creationId xmlns:a16="http://schemas.microsoft.com/office/drawing/2014/main" id="{97B651FE-216B-3F40-A2DB-9F8264642A1A}"/>
              </a:ext>
            </a:extLst>
          </p:cNvPr>
          <p:cNvSpPr>
            <a:spLocks noChangeArrowheads="1"/>
          </p:cNvSpPr>
          <p:nvPr/>
        </p:nvSpPr>
        <p:spPr bwMode="auto">
          <a:xfrm>
            <a:off x="9561514" y="3379788"/>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63</a:t>
            </a:r>
            <a:endParaRPr lang="en-US" sz="2400"/>
          </a:p>
        </p:txBody>
      </p:sp>
      <p:sp>
        <p:nvSpPr>
          <p:cNvPr id="175" name="Rectangle 38">
            <a:extLst>
              <a:ext uri="{FF2B5EF4-FFF2-40B4-BE49-F238E27FC236}">
                <a16:creationId xmlns:a16="http://schemas.microsoft.com/office/drawing/2014/main" id="{ABDBE74F-DFAE-F640-A362-0416D1CD92F5}"/>
              </a:ext>
            </a:extLst>
          </p:cNvPr>
          <p:cNvSpPr>
            <a:spLocks noChangeArrowheads="1"/>
          </p:cNvSpPr>
          <p:nvPr/>
        </p:nvSpPr>
        <p:spPr bwMode="auto">
          <a:xfrm>
            <a:off x="2786062" y="3664281"/>
            <a:ext cx="517525"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Pad area</a:t>
            </a:r>
            <a:endParaRPr lang="en-US" sz="2400"/>
          </a:p>
        </p:txBody>
      </p:sp>
      <p:sp>
        <p:nvSpPr>
          <p:cNvPr id="176" name="Rectangle 39">
            <a:extLst>
              <a:ext uri="{FF2B5EF4-FFF2-40B4-BE49-F238E27FC236}">
                <a16:creationId xmlns:a16="http://schemas.microsoft.com/office/drawing/2014/main" id="{AC886862-D02F-F744-9C57-4A3B6FF58F29}"/>
              </a:ext>
            </a:extLst>
          </p:cNvPr>
          <p:cNvSpPr>
            <a:spLocks noChangeArrowheads="1"/>
          </p:cNvSpPr>
          <p:nvPr/>
        </p:nvSpPr>
        <p:spPr bwMode="auto">
          <a:xfrm>
            <a:off x="3540125" y="3756025"/>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a:solidFill>
                  <a:srgbClr val="000000"/>
                </a:solidFill>
              </a:rPr>
              <a:t>9</a:t>
            </a:r>
            <a:endParaRPr lang="en-US" sz="2400"/>
          </a:p>
        </p:txBody>
      </p:sp>
      <p:sp>
        <p:nvSpPr>
          <p:cNvPr id="177" name="Rectangle 40">
            <a:extLst>
              <a:ext uri="{FF2B5EF4-FFF2-40B4-BE49-F238E27FC236}">
                <a16:creationId xmlns:a16="http://schemas.microsoft.com/office/drawing/2014/main" id="{0733393C-A93D-AB40-83A1-A19724157C12}"/>
              </a:ext>
            </a:extLst>
          </p:cNvPr>
          <p:cNvSpPr>
            <a:spLocks noChangeArrowheads="1"/>
          </p:cNvSpPr>
          <p:nvPr/>
        </p:nvSpPr>
        <p:spPr bwMode="auto">
          <a:xfrm>
            <a:off x="4679950" y="3759200"/>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9</a:t>
            </a:r>
            <a:endParaRPr lang="en-US" sz="2400"/>
          </a:p>
        </p:txBody>
      </p:sp>
      <p:sp>
        <p:nvSpPr>
          <p:cNvPr id="178" name="Rectangle 41">
            <a:extLst>
              <a:ext uri="{FF2B5EF4-FFF2-40B4-BE49-F238E27FC236}">
                <a16:creationId xmlns:a16="http://schemas.microsoft.com/office/drawing/2014/main" id="{42FDE361-12B0-A440-9BBD-6950E5F201EA}"/>
              </a:ext>
            </a:extLst>
          </p:cNvPr>
          <p:cNvSpPr>
            <a:spLocks noChangeArrowheads="1"/>
          </p:cNvSpPr>
          <p:nvPr/>
        </p:nvSpPr>
        <p:spPr bwMode="auto">
          <a:xfrm>
            <a:off x="5789614" y="3759200"/>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3</a:t>
            </a:r>
            <a:endParaRPr lang="en-US" sz="2400"/>
          </a:p>
        </p:txBody>
      </p:sp>
      <p:sp>
        <p:nvSpPr>
          <p:cNvPr id="179" name="Rectangle 42">
            <a:extLst>
              <a:ext uri="{FF2B5EF4-FFF2-40B4-BE49-F238E27FC236}">
                <a16:creationId xmlns:a16="http://schemas.microsoft.com/office/drawing/2014/main" id="{EC03E46E-0D47-614E-8C32-B11E3C7E1539}"/>
              </a:ext>
            </a:extLst>
          </p:cNvPr>
          <p:cNvSpPr>
            <a:spLocks noChangeArrowheads="1"/>
          </p:cNvSpPr>
          <p:nvPr/>
        </p:nvSpPr>
        <p:spPr bwMode="auto">
          <a:xfrm>
            <a:off x="6342065" y="3759200"/>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1</a:t>
            </a:r>
            <a:endParaRPr lang="en-US" sz="2400"/>
          </a:p>
        </p:txBody>
      </p:sp>
      <p:sp>
        <p:nvSpPr>
          <p:cNvPr id="180" name="Rectangle 43">
            <a:extLst>
              <a:ext uri="{FF2B5EF4-FFF2-40B4-BE49-F238E27FC236}">
                <a16:creationId xmlns:a16="http://schemas.microsoft.com/office/drawing/2014/main" id="{FA595EF2-85C2-5E45-950D-5645109D3BBF}"/>
              </a:ext>
            </a:extLst>
          </p:cNvPr>
          <p:cNvSpPr>
            <a:spLocks noChangeArrowheads="1"/>
          </p:cNvSpPr>
          <p:nvPr/>
        </p:nvSpPr>
        <p:spPr bwMode="auto">
          <a:xfrm>
            <a:off x="9528176" y="3757613"/>
            <a:ext cx="245260"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109</a:t>
            </a:r>
            <a:endParaRPr lang="en-US" sz="2400"/>
          </a:p>
        </p:txBody>
      </p:sp>
      <p:sp>
        <p:nvSpPr>
          <p:cNvPr id="181" name="Rectangle 44">
            <a:extLst>
              <a:ext uri="{FF2B5EF4-FFF2-40B4-BE49-F238E27FC236}">
                <a16:creationId xmlns:a16="http://schemas.microsoft.com/office/drawing/2014/main" id="{96C678E2-2916-9943-8761-1DAAEAE64ED7}"/>
              </a:ext>
            </a:extLst>
          </p:cNvPr>
          <p:cNvSpPr>
            <a:spLocks noChangeArrowheads="1"/>
          </p:cNvSpPr>
          <p:nvPr/>
        </p:nvSpPr>
        <p:spPr bwMode="auto">
          <a:xfrm>
            <a:off x="2726539" y="4029306"/>
            <a:ext cx="482599"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Caliper </a:t>
            </a:r>
            <a:endParaRPr lang="en-US" sz="2400"/>
          </a:p>
        </p:txBody>
      </p:sp>
      <p:sp>
        <p:nvSpPr>
          <p:cNvPr id="182" name="Rectangle 45">
            <a:extLst>
              <a:ext uri="{FF2B5EF4-FFF2-40B4-BE49-F238E27FC236}">
                <a16:creationId xmlns:a16="http://schemas.microsoft.com/office/drawing/2014/main" id="{9C2B57A2-6165-5141-9E13-C45424D1AA15}"/>
              </a:ext>
            </a:extLst>
          </p:cNvPr>
          <p:cNvSpPr>
            <a:spLocks noChangeArrowheads="1"/>
          </p:cNvSpPr>
          <p:nvPr/>
        </p:nvSpPr>
        <p:spPr bwMode="auto">
          <a:xfrm>
            <a:off x="2723083" y="4211080"/>
            <a:ext cx="461961"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Length</a:t>
            </a:r>
            <a:endParaRPr lang="en-US" sz="2400"/>
          </a:p>
        </p:txBody>
      </p:sp>
      <p:sp>
        <p:nvSpPr>
          <p:cNvPr id="183" name="Rectangle 46">
            <a:extLst>
              <a:ext uri="{FF2B5EF4-FFF2-40B4-BE49-F238E27FC236}">
                <a16:creationId xmlns:a16="http://schemas.microsoft.com/office/drawing/2014/main" id="{4219E472-EE17-FD4B-B7E2-8D2A5F8D8826}"/>
              </a:ext>
            </a:extLst>
          </p:cNvPr>
          <p:cNvSpPr>
            <a:spLocks noChangeArrowheads="1"/>
          </p:cNvSpPr>
          <p:nvPr/>
        </p:nvSpPr>
        <p:spPr bwMode="auto">
          <a:xfrm>
            <a:off x="3540125" y="4133850"/>
            <a:ext cx="8175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a:solidFill>
                  <a:srgbClr val="000000"/>
                </a:solidFill>
              </a:rPr>
              <a:t>3</a:t>
            </a:r>
            <a:endParaRPr lang="en-US" sz="2400"/>
          </a:p>
        </p:txBody>
      </p:sp>
      <p:sp>
        <p:nvSpPr>
          <p:cNvPr id="184" name="Rectangle 47">
            <a:extLst>
              <a:ext uri="{FF2B5EF4-FFF2-40B4-BE49-F238E27FC236}">
                <a16:creationId xmlns:a16="http://schemas.microsoft.com/office/drawing/2014/main" id="{3AC570D1-8076-044B-858D-845E54043518}"/>
              </a:ext>
            </a:extLst>
          </p:cNvPr>
          <p:cNvSpPr>
            <a:spLocks noChangeArrowheads="1"/>
          </p:cNvSpPr>
          <p:nvPr/>
        </p:nvSpPr>
        <p:spPr bwMode="auto">
          <a:xfrm>
            <a:off x="4679950" y="4137025"/>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3</a:t>
            </a:r>
            <a:endParaRPr lang="en-US" sz="2400"/>
          </a:p>
        </p:txBody>
      </p:sp>
      <p:sp>
        <p:nvSpPr>
          <p:cNvPr id="185" name="Rectangle 48">
            <a:extLst>
              <a:ext uri="{FF2B5EF4-FFF2-40B4-BE49-F238E27FC236}">
                <a16:creationId xmlns:a16="http://schemas.microsoft.com/office/drawing/2014/main" id="{4DB2827A-2ED3-AD49-B2B6-2EBE65E68606}"/>
              </a:ext>
            </a:extLst>
          </p:cNvPr>
          <p:cNvSpPr>
            <a:spLocks noChangeArrowheads="1"/>
          </p:cNvSpPr>
          <p:nvPr/>
        </p:nvSpPr>
        <p:spPr bwMode="auto">
          <a:xfrm>
            <a:off x="5233989" y="4137025"/>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3</a:t>
            </a:r>
            <a:endParaRPr lang="en-US" sz="2400"/>
          </a:p>
        </p:txBody>
      </p:sp>
      <p:sp>
        <p:nvSpPr>
          <p:cNvPr id="186" name="Rectangle 49">
            <a:extLst>
              <a:ext uri="{FF2B5EF4-FFF2-40B4-BE49-F238E27FC236}">
                <a16:creationId xmlns:a16="http://schemas.microsoft.com/office/drawing/2014/main" id="{4F916863-41D3-7244-BC41-04E28A236A66}"/>
              </a:ext>
            </a:extLst>
          </p:cNvPr>
          <p:cNvSpPr>
            <a:spLocks noChangeArrowheads="1"/>
          </p:cNvSpPr>
          <p:nvPr/>
        </p:nvSpPr>
        <p:spPr bwMode="auto">
          <a:xfrm>
            <a:off x="6342065" y="4137025"/>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1</a:t>
            </a:r>
            <a:endParaRPr lang="en-US" sz="2400"/>
          </a:p>
        </p:txBody>
      </p:sp>
      <p:sp>
        <p:nvSpPr>
          <p:cNvPr id="187" name="Rectangle 50">
            <a:extLst>
              <a:ext uri="{FF2B5EF4-FFF2-40B4-BE49-F238E27FC236}">
                <a16:creationId xmlns:a16="http://schemas.microsoft.com/office/drawing/2014/main" id="{7C2B8A83-F9B9-E240-80C9-B5C610E83F83}"/>
              </a:ext>
            </a:extLst>
          </p:cNvPr>
          <p:cNvSpPr>
            <a:spLocks noChangeArrowheads="1"/>
          </p:cNvSpPr>
          <p:nvPr/>
        </p:nvSpPr>
        <p:spPr bwMode="auto">
          <a:xfrm>
            <a:off x="9561514" y="4135438"/>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19</a:t>
            </a:r>
            <a:endParaRPr lang="en-US" sz="2400"/>
          </a:p>
        </p:txBody>
      </p:sp>
      <p:sp>
        <p:nvSpPr>
          <p:cNvPr id="188" name="Rectangle 51">
            <a:extLst>
              <a:ext uri="{FF2B5EF4-FFF2-40B4-BE49-F238E27FC236}">
                <a16:creationId xmlns:a16="http://schemas.microsoft.com/office/drawing/2014/main" id="{9E8E077D-B714-4143-B8E8-FDDFBBB2AEA2}"/>
              </a:ext>
            </a:extLst>
          </p:cNvPr>
          <p:cNvSpPr>
            <a:spLocks noChangeArrowheads="1"/>
          </p:cNvSpPr>
          <p:nvPr/>
        </p:nvSpPr>
        <p:spPr bwMode="auto">
          <a:xfrm>
            <a:off x="2092327" y="4433888"/>
            <a:ext cx="479185"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a:solidFill>
                  <a:srgbClr val="000000"/>
                </a:solidFill>
              </a:rPr>
              <a:t>Material </a:t>
            </a:r>
            <a:endParaRPr lang="en-US" sz="2000"/>
          </a:p>
        </p:txBody>
      </p:sp>
      <p:sp>
        <p:nvSpPr>
          <p:cNvPr id="189" name="Rectangle 52">
            <a:extLst>
              <a:ext uri="{FF2B5EF4-FFF2-40B4-BE49-F238E27FC236}">
                <a16:creationId xmlns:a16="http://schemas.microsoft.com/office/drawing/2014/main" id="{DAFD2876-E127-2342-A9F8-96F46F1B3430}"/>
              </a:ext>
            </a:extLst>
          </p:cNvPr>
          <p:cNvSpPr>
            <a:spLocks noChangeArrowheads="1"/>
          </p:cNvSpPr>
          <p:nvPr/>
        </p:nvSpPr>
        <p:spPr bwMode="auto">
          <a:xfrm>
            <a:off x="2020888" y="4594226"/>
            <a:ext cx="594834"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a:solidFill>
                  <a:srgbClr val="000000"/>
                </a:solidFill>
              </a:rPr>
              <a:t>Properties</a:t>
            </a:r>
            <a:endParaRPr lang="en-US" sz="2000"/>
          </a:p>
        </p:txBody>
      </p:sp>
      <p:sp>
        <p:nvSpPr>
          <p:cNvPr id="190" name="Rectangle 53">
            <a:extLst>
              <a:ext uri="{FF2B5EF4-FFF2-40B4-BE49-F238E27FC236}">
                <a16:creationId xmlns:a16="http://schemas.microsoft.com/office/drawing/2014/main" id="{E2843BC0-5919-9742-89ED-FA1FA0461A3A}"/>
              </a:ext>
            </a:extLst>
          </p:cNvPr>
          <p:cNvSpPr>
            <a:spLocks noChangeArrowheads="1"/>
          </p:cNvSpPr>
          <p:nvPr/>
        </p:nvSpPr>
        <p:spPr bwMode="auto">
          <a:xfrm>
            <a:off x="2745807" y="4437164"/>
            <a:ext cx="490535"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Surface </a:t>
            </a:r>
            <a:endParaRPr lang="en-US" sz="2400"/>
          </a:p>
        </p:txBody>
      </p:sp>
      <p:sp>
        <p:nvSpPr>
          <p:cNvPr id="191" name="Rectangle 54">
            <a:extLst>
              <a:ext uri="{FF2B5EF4-FFF2-40B4-BE49-F238E27FC236}">
                <a16:creationId xmlns:a16="http://schemas.microsoft.com/office/drawing/2014/main" id="{8908AB73-C97D-8642-931A-DF515614E40E}"/>
              </a:ext>
            </a:extLst>
          </p:cNvPr>
          <p:cNvSpPr>
            <a:spLocks noChangeArrowheads="1"/>
          </p:cNvSpPr>
          <p:nvPr/>
        </p:nvSpPr>
        <p:spPr bwMode="auto">
          <a:xfrm>
            <a:off x="2798763" y="4594225"/>
            <a:ext cx="341312"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Finish</a:t>
            </a:r>
            <a:endParaRPr lang="en-US" sz="2400"/>
          </a:p>
        </p:txBody>
      </p:sp>
      <p:sp>
        <p:nvSpPr>
          <p:cNvPr id="192" name="Rectangle 55">
            <a:extLst>
              <a:ext uri="{FF2B5EF4-FFF2-40B4-BE49-F238E27FC236}">
                <a16:creationId xmlns:a16="http://schemas.microsoft.com/office/drawing/2014/main" id="{F1D6A5CD-9327-5C43-A524-3FDB999BA7F2}"/>
              </a:ext>
            </a:extLst>
          </p:cNvPr>
          <p:cNvSpPr>
            <a:spLocks noChangeArrowheads="1"/>
          </p:cNvSpPr>
          <p:nvPr/>
        </p:nvSpPr>
        <p:spPr bwMode="auto">
          <a:xfrm>
            <a:off x="3540125" y="4511675"/>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a:solidFill>
                  <a:srgbClr val="000000"/>
                </a:solidFill>
              </a:rPr>
              <a:t>9</a:t>
            </a:r>
            <a:endParaRPr lang="en-US" sz="2400"/>
          </a:p>
        </p:txBody>
      </p:sp>
      <p:sp>
        <p:nvSpPr>
          <p:cNvPr id="193" name="Rectangle 56">
            <a:extLst>
              <a:ext uri="{FF2B5EF4-FFF2-40B4-BE49-F238E27FC236}">
                <a16:creationId xmlns:a16="http://schemas.microsoft.com/office/drawing/2014/main" id="{CFAFE0E3-A93F-384C-B55C-7545242CE48A}"/>
              </a:ext>
            </a:extLst>
          </p:cNvPr>
          <p:cNvSpPr>
            <a:spLocks noChangeArrowheads="1"/>
          </p:cNvSpPr>
          <p:nvPr/>
        </p:nvSpPr>
        <p:spPr bwMode="auto">
          <a:xfrm>
            <a:off x="4125915" y="4514850"/>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9</a:t>
            </a:r>
            <a:endParaRPr lang="en-US" sz="2400"/>
          </a:p>
        </p:txBody>
      </p:sp>
      <p:sp>
        <p:nvSpPr>
          <p:cNvPr id="194" name="Rectangle 57">
            <a:extLst>
              <a:ext uri="{FF2B5EF4-FFF2-40B4-BE49-F238E27FC236}">
                <a16:creationId xmlns:a16="http://schemas.microsoft.com/office/drawing/2014/main" id="{A51314E8-E0A8-E448-AEC8-C1D1D22CB29E}"/>
              </a:ext>
            </a:extLst>
          </p:cNvPr>
          <p:cNvSpPr>
            <a:spLocks noChangeArrowheads="1"/>
          </p:cNvSpPr>
          <p:nvPr/>
        </p:nvSpPr>
        <p:spPr bwMode="auto">
          <a:xfrm>
            <a:off x="6342064" y="4514850"/>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3</a:t>
            </a:r>
            <a:endParaRPr lang="en-US" sz="2400"/>
          </a:p>
        </p:txBody>
      </p:sp>
      <p:sp>
        <p:nvSpPr>
          <p:cNvPr id="195" name="Rectangle 58">
            <a:extLst>
              <a:ext uri="{FF2B5EF4-FFF2-40B4-BE49-F238E27FC236}">
                <a16:creationId xmlns:a16="http://schemas.microsoft.com/office/drawing/2014/main" id="{A01C4666-4799-5A4D-ACF0-BDFA62152188}"/>
              </a:ext>
            </a:extLst>
          </p:cNvPr>
          <p:cNvSpPr>
            <a:spLocks noChangeArrowheads="1"/>
          </p:cNvSpPr>
          <p:nvPr/>
        </p:nvSpPr>
        <p:spPr bwMode="auto">
          <a:xfrm>
            <a:off x="6896100" y="4514850"/>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9</a:t>
            </a:r>
            <a:endParaRPr lang="en-US" sz="2400"/>
          </a:p>
        </p:txBody>
      </p:sp>
      <p:sp>
        <p:nvSpPr>
          <p:cNvPr id="196" name="Rectangle 59">
            <a:extLst>
              <a:ext uri="{FF2B5EF4-FFF2-40B4-BE49-F238E27FC236}">
                <a16:creationId xmlns:a16="http://schemas.microsoft.com/office/drawing/2014/main" id="{7D7B7327-B45A-3B49-9EDF-E15C0A5D689E}"/>
              </a:ext>
            </a:extLst>
          </p:cNvPr>
          <p:cNvSpPr>
            <a:spLocks noChangeArrowheads="1"/>
          </p:cNvSpPr>
          <p:nvPr/>
        </p:nvSpPr>
        <p:spPr bwMode="auto">
          <a:xfrm>
            <a:off x="7450140" y="4514850"/>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9</a:t>
            </a:r>
            <a:endParaRPr lang="en-US" sz="2400"/>
          </a:p>
        </p:txBody>
      </p:sp>
      <p:sp>
        <p:nvSpPr>
          <p:cNvPr id="197" name="Rectangle 60">
            <a:extLst>
              <a:ext uri="{FF2B5EF4-FFF2-40B4-BE49-F238E27FC236}">
                <a16:creationId xmlns:a16="http://schemas.microsoft.com/office/drawing/2014/main" id="{8A280F2D-0D5F-6741-83CB-4F501595A19A}"/>
              </a:ext>
            </a:extLst>
          </p:cNvPr>
          <p:cNvSpPr>
            <a:spLocks noChangeArrowheads="1"/>
          </p:cNvSpPr>
          <p:nvPr/>
        </p:nvSpPr>
        <p:spPr bwMode="auto">
          <a:xfrm>
            <a:off x="9528176" y="4513263"/>
            <a:ext cx="245260"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270</a:t>
            </a:r>
            <a:endParaRPr lang="en-US" sz="2400"/>
          </a:p>
        </p:txBody>
      </p:sp>
      <p:sp>
        <p:nvSpPr>
          <p:cNvPr id="198" name="Rectangle 61">
            <a:extLst>
              <a:ext uri="{FF2B5EF4-FFF2-40B4-BE49-F238E27FC236}">
                <a16:creationId xmlns:a16="http://schemas.microsoft.com/office/drawing/2014/main" id="{AF23ED54-8821-0846-B4D2-B06CD19BAE4B}"/>
              </a:ext>
            </a:extLst>
          </p:cNvPr>
          <p:cNvSpPr>
            <a:spLocks noChangeArrowheads="1"/>
          </p:cNvSpPr>
          <p:nvPr/>
        </p:nvSpPr>
        <p:spPr bwMode="auto">
          <a:xfrm>
            <a:off x="4083052" y="4822826"/>
            <a:ext cx="1523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81</a:t>
            </a:r>
            <a:endParaRPr lang="en-US" sz="2400"/>
          </a:p>
        </p:txBody>
      </p:sp>
      <p:sp>
        <p:nvSpPr>
          <p:cNvPr id="199" name="Rectangle 62">
            <a:extLst>
              <a:ext uri="{FF2B5EF4-FFF2-40B4-BE49-F238E27FC236}">
                <a16:creationId xmlns:a16="http://schemas.microsoft.com/office/drawing/2014/main" id="{1F8BBA47-E949-4A43-8423-95F6C2C41C89}"/>
              </a:ext>
            </a:extLst>
          </p:cNvPr>
          <p:cNvSpPr>
            <a:spLocks noChangeArrowheads="1"/>
          </p:cNvSpPr>
          <p:nvPr/>
        </p:nvSpPr>
        <p:spPr bwMode="auto">
          <a:xfrm>
            <a:off x="4605339" y="4822825"/>
            <a:ext cx="245260"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117</a:t>
            </a:r>
            <a:endParaRPr lang="en-US" sz="2400"/>
          </a:p>
        </p:txBody>
      </p:sp>
      <p:sp>
        <p:nvSpPr>
          <p:cNvPr id="200" name="Rectangle 63">
            <a:extLst>
              <a:ext uri="{FF2B5EF4-FFF2-40B4-BE49-F238E27FC236}">
                <a16:creationId xmlns:a16="http://schemas.microsoft.com/office/drawing/2014/main" id="{A68A60DA-A9B9-204F-8896-E9587B161E67}"/>
              </a:ext>
            </a:extLst>
          </p:cNvPr>
          <p:cNvSpPr>
            <a:spLocks noChangeArrowheads="1"/>
          </p:cNvSpPr>
          <p:nvPr/>
        </p:nvSpPr>
        <p:spPr bwMode="auto">
          <a:xfrm>
            <a:off x="5192714" y="4822825"/>
            <a:ext cx="8175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9</a:t>
            </a:r>
            <a:endParaRPr lang="en-US" sz="2400"/>
          </a:p>
        </p:txBody>
      </p:sp>
      <p:sp>
        <p:nvSpPr>
          <p:cNvPr id="201" name="Rectangle 64">
            <a:extLst>
              <a:ext uri="{FF2B5EF4-FFF2-40B4-BE49-F238E27FC236}">
                <a16:creationId xmlns:a16="http://schemas.microsoft.com/office/drawing/2014/main" id="{B0CA3379-CB59-C94C-8134-0971EC4987A3}"/>
              </a:ext>
            </a:extLst>
          </p:cNvPr>
          <p:cNvSpPr>
            <a:spLocks noChangeArrowheads="1"/>
          </p:cNvSpPr>
          <p:nvPr/>
        </p:nvSpPr>
        <p:spPr bwMode="auto">
          <a:xfrm>
            <a:off x="5746751" y="4822825"/>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54</a:t>
            </a:r>
            <a:endParaRPr lang="en-US" sz="2400"/>
          </a:p>
        </p:txBody>
      </p:sp>
      <p:sp>
        <p:nvSpPr>
          <p:cNvPr id="202" name="Rectangle 65">
            <a:extLst>
              <a:ext uri="{FF2B5EF4-FFF2-40B4-BE49-F238E27FC236}">
                <a16:creationId xmlns:a16="http://schemas.microsoft.com/office/drawing/2014/main" id="{BA94C2DD-66FC-354C-B440-6328A15F3924}"/>
              </a:ext>
            </a:extLst>
          </p:cNvPr>
          <p:cNvSpPr>
            <a:spLocks noChangeArrowheads="1"/>
          </p:cNvSpPr>
          <p:nvPr/>
        </p:nvSpPr>
        <p:spPr bwMode="auto">
          <a:xfrm>
            <a:off x="6300789" y="4822825"/>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48</a:t>
            </a:r>
            <a:endParaRPr lang="en-US" sz="2400"/>
          </a:p>
        </p:txBody>
      </p:sp>
      <p:sp>
        <p:nvSpPr>
          <p:cNvPr id="203" name="Rectangle 66">
            <a:extLst>
              <a:ext uri="{FF2B5EF4-FFF2-40B4-BE49-F238E27FC236}">
                <a16:creationId xmlns:a16="http://schemas.microsoft.com/office/drawing/2014/main" id="{0F8AFDAC-DE91-B24C-A752-3682E07E5B97}"/>
              </a:ext>
            </a:extLst>
          </p:cNvPr>
          <p:cNvSpPr>
            <a:spLocks noChangeArrowheads="1"/>
          </p:cNvSpPr>
          <p:nvPr/>
        </p:nvSpPr>
        <p:spPr bwMode="auto">
          <a:xfrm>
            <a:off x="6854827" y="4822826"/>
            <a:ext cx="1523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81</a:t>
            </a:r>
            <a:endParaRPr lang="en-US" sz="2400"/>
          </a:p>
        </p:txBody>
      </p:sp>
      <p:sp>
        <p:nvSpPr>
          <p:cNvPr id="204" name="Rectangle 67">
            <a:extLst>
              <a:ext uri="{FF2B5EF4-FFF2-40B4-BE49-F238E27FC236}">
                <a16:creationId xmlns:a16="http://schemas.microsoft.com/office/drawing/2014/main" id="{2879BFC3-2B86-9540-AAAA-2CE6C724BBFB}"/>
              </a:ext>
            </a:extLst>
          </p:cNvPr>
          <p:cNvSpPr>
            <a:spLocks noChangeArrowheads="1"/>
          </p:cNvSpPr>
          <p:nvPr/>
        </p:nvSpPr>
        <p:spPr bwMode="auto">
          <a:xfrm>
            <a:off x="7408865" y="4822826"/>
            <a:ext cx="1523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81</a:t>
            </a:r>
            <a:endParaRPr lang="en-US" sz="2400"/>
          </a:p>
        </p:txBody>
      </p:sp>
      <p:sp>
        <p:nvSpPr>
          <p:cNvPr id="205" name="Rectangle 68">
            <a:extLst>
              <a:ext uri="{FF2B5EF4-FFF2-40B4-BE49-F238E27FC236}">
                <a16:creationId xmlns:a16="http://schemas.microsoft.com/office/drawing/2014/main" id="{D0F682C1-FC27-4F43-90F2-68601F44B64E}"/>
              </a:ext>
            </a:extLst>
          </p:cNvPr>
          <p:cNvSpPr>
            <a:spLocks noChangeArrowheads="1"/>
          </p:cNvSpPr>
          <p:nvPr/>
        </p:nvSpPr>
        <p:spPr bwMode="auto">
          <a:xfrm>
            <a:off x="7996240" y="4822826"/>
            <a:ext cx="79109"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0</a:t>
            </a:r>
            <a:endParaRPr lang="en-US" sz="2400"/>
          </a:p>
        </p:txBody>
      </p:sp>
      <p:sp>
        <p:nvSpPr>
          <p:cNvPr id="206" name="Rectangle 69">
            <a:extLst>
              <a:ext uri="{FF2B5EF4-FFF2-40B4-BE49-F238E27FC236}">
                <a16:creationId xmlns:a16="http://schemas.microsoft.com/office/drawing/2014/main" id="{CC29C3E8-790F-F849-A0E0-A07CA46C102E}"/>
              </a:ext>
            </a:extLst>
          </p:cNvPr>
          <p:cNvSpPr>
            <a:spLocks noChangeArrowheads="1"/>
          </p:cNvSpPr>
          <p:nvPr/>
        </p:nvSpPr>
        <p:spPr bwMode="auto">
          <a:xfrm>
            <a:off x="8550277" y="4822826"/>
            <a:ext cx="79109"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0</a:t>
            </a:r>
            <a:endParaRPr lang="en-US" sz="2400"/>
          </a:p>
        </p:txBody>
      </p:sp>
      <p:sp>
        <p:nvSpPr>
          <p:cNvPr id="207" name="Rectangle 70">
            <a:extLst>
              <a:ext uri="{FF2B5EF4-FFF2-40B4-BE49-F238E27FC236}">
                <a16:creationId xmlns:a16="http://schemas.microsoft.com/office/drawing/2014/main" id="{09C392BF-55AD-F541-A714-9FE34CFF7601}"/>
              </a:ext>
            </a:extLst>
          </p:cNvPr>
          <p:cNvSpPr>
            <a:spLocks noChangeArrowheads="1"/>
          </p:cNvSpPr>
          <p:nvPr/>
        </p:nvSpPr>
        <p:spPr bwMode="auto">
          <a:xfrm>
            <a:off x="9104315" y="4822826"/>
            <a:ext cx="79109"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0</a:t>
            </a:r>
            <a:endParaRPr lang="en-US" sz="2400"/>
          </a:p>
        </p:txBody>
      </p:sp>
      <p:sp>
        <p:nvSpPr>
          <p:cNvPr id="208" name="Rectangle 71">
            <a:extLst>
              <a:ext uri="{FF2B5EF4-FFF2-40B4-BE49-F238E27FC236}">
                <a16:creationId xmlns:a16="http://schemas.microsoft.com/office/drawing/2014/main" id="{27204DA4-F6B3-DA4A-8E4C-B689B3E93286}"/>
              </a:ext>
            </a:extLst>
          </p:cNvPr>
          <p:cNvSpPr>
            <a:spLocks noChangeArrowheads="1"/>
          </p:cNvSpPr>
          <p:nvPr/>
        </p:nvSpPr>
        <p:spPr bwMode="auto">
          <a:xfrm>
            <a:off x="2111375" y="3671890"/>
            <a:ext cx="46990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Dimen- </a:t>
            </a:r>
            <a:endParaRPr lang="en-US" sz="2400"/>
          </a:p>
        </p:txBody>
      </p:sp>
      <p:sp>
        <p:nvSpPr>
          <p:cNvPr id="209" name="Rectangle 72">
            <a:extLst>
              <a:ext uri="{FF2B5EF4-FFF2-40B4-BE49-F238E27FC236}">
                <a16:creationId xmlns:a16="http://schemas.microsoft.com/office/drawing/2014/main" id="{70C9E757-C082-D84F-A96C-7749C18B0948}"/>
              </a:ext>
            </a:extLst>
          </p:cNvPr>
          <p:cNvSpPr>
            <a:spLocks noChangeArrowheads="1"/>
          </p:cNvSpPr>
          <p:nvPr/>
        </p:nvSpPr>
        <p:spPr bwMode="auto">
          <a:xfrm>
            <a:off x="2141539" y="3832225"/>
            <a:ext cx="37601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sional</a:t>
            </a:r>
            <a:endParaRPr lang="en-US" sz="2400"/>
          </a:p>
        </p:txBody>
      </p:sp>
      <p:sp>
        <p:nvSpPr>
          <p:cNvPr id="210" name="Rectangle 73">
            <a:extLst>
              <a:ext uri="{FF2B5EF4-FFF2-40B4-BE49-F238E27FC236}">
                <a16:creationId xmlns:a16="http://schemas.microsoft.com/office/drawing/2014/main" id="{4AC2739E-C3B6-3140-A3B0-532967870114}"/>
              </a:ext>
            </a:extLst>
          </p:cNvPr>
          <p:cNvSpPr>
            <a:spLocks noChangeArrowheads="1"/>
          </p:cNvSpPr>
          <p:nvPr/>
        </p:nvSpPr>
        <p:spPr bwMode="auto">
          <a:xfrm>
            <a:off x="2014538" y="3108325"/>
            <a:ext cx="0"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endParaRPr lang="en-US" sz="2400"/>
          </a:p>
        </p:txBody>
      </p:sp>
      <p:sp>
        <p:nvSpPr>
          <p:cNvPr id="211" name="Rectangle 74">
            <a:extLst>
              <a:ext uri="{FF2B5EF4-FFF2-40B4-BE49-F238E27FC236}">
                <a16:creationId xmlns:a16="http://schemas.microsoft.com/office/drawing/2014/main" id="{2EC1F1A7-4A1A-2E4F-9846-302416D44A8B}"/>
              </a:ext>
            </a:extLst>
          </p:cNvPr>
          <p:cNvSpPr>
            <a:spLocks noChangeArrowheads="1"/>
          </p:cNvSpPr>
          <p:nvPr/>
        </p:nvSpPr>
        <p:spPr bwMode="auto">
          <a:xfrm>
            <a:off x="3962257" y="2680073"/>
            <a:ext cx="518999"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a:solidFill>
                  <a:srgbClr val="000000"/>
                </a:solidFill>
              </a:rPr>
              <a:t>Raw Mat'l</a:t>
            </a:r>
            <a:endParaRPr lang="en-US" sz="2000"/>
          </a:p>
        </p:txBody>
      </p:sp>
      <p:sp>
        <p:nvSpPr>
          <p:cNvPr id="212" name="Rectangle 75">
            <a:extLst>
              <a:ext uri="{FF2B5EF4-FFF2-40B4-BE49-F238E27FC236}">
                <a16:creationId xmlns:a16="http://schemas.microsoft.com/office/drawing/2014/main" id="{9C149DC5-5D8A-BD4F-A565-679A6D841BB7}"/>
              </a:ext>
            </a:extLst>
          </p:cNvPr>
          <p:cNvSpPr>
            <a:spLocks noChangeArrowheads="1"/>
          </p:cNvSpPr>
          <p:nvPr/>
        </p:nvSpPr>
        <p:spPr bwMode="auto">
          <a:xfrm>
            <a:off x="4637314" y="2766951"/>
            <a:ext cx="239487" cy="1384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a:solidFill>
                  <a:srgbClr val="000000"/>
                </a:solidFill>
              </a:rPr>
              <a:t>Mfg</a:t>
            </a:r>
            <a:endParaRPr lang="en-US" sz="2000"/>
          </a:p>
        </p:txBody>
      </p:sp>
      <p:sp>
        <p:nvSpPr>
          <p:cNvPr id="213" name="Rectangle 76">
            <a:extLst>
              <a:ext uri="{FF2B5EF4-FFF2-40B4-BE49-F238E27FC236}">
                <a16:creationId xmlns:a16="http://schemas.microsoft.com/office/drawing/2014/main" id="{FEE899AC-67A7-AE4E-9890-06C9DDF4211F}"/>
              </a:ext>
            </a:extLst>
          </p:cNvPr>
          <p:cNvSpPr>
            <a:spLocks noChangeArrowheads="1"/>
          </p:cNvSpPr>
          <p:nvPr/>
        </p:nvSpPr>
        <p:spPr bwMode="auto">
          <a:xfrm>
            <a:off x="4119563" y="2143125"/>
            <a:ext cx="127476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Unit to Unit Variation</a:t>
            </a:r>
            <a:endParaRPr lang="en-US" sz="2400"/>
          </a:p>
        </p:txBody>
      </p:sp>
      <p:sp>
        <p:nvSpPr>
          <p:cNvPr id="214" name="Rectangle 77">
            <a:extLst>
              <a:ext uri="{FF2B5EF4-FFF2-40B4-BE49-F238E27FC236}">
                <a16:creationId xmlns:a16="http://schemas.microsoft.com/office/drawing/2014/main" id="{D5478719-94EA-114F-BC08-CCDA5440729F}"/>
              </a:ext>
            </a:extLst>
          </p:cNvPr>
          <p:cNvSpPr>
            <a:spLocks noChangeArrowheads="1"/>
          </p:cNvSpPr>
          <p:nvPr/>
        </p:nvSpPr>
        <p:spPr bwMode="auto">
          <a:xfrm>
            <a:off x="3314700" y="2484438"/>
            <a:ext cx="52272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a:solidFill>
                  <a:srgbClr val="000000"/>
                </a:solidFill>
              </a:rPr>
              <a:t>Influence </a:t>
            </a:r>
            <a:endParaRPr lang="en-US" sz="2000"/>
          </a:p>
        </p:txBody>
      </p:sp>
      <p:sp>
        <p:nvSpPr>
          <p:cNvPr id="215" name="Rectangle 78">
            <a:extLst>
              <a:ext uri="{FF2B5EF4-FFF2-40B4-BE49-F238E27FC236}">
                <a16:creationId xmlns:a16="http://schemas.microsoft.com/office/drawing/2014/main" id="{3FD30C86-EBBC-CC42-B54B-5C7F685E9436}"/>
              </a:ext>
            </a:extLst>
          </p:cNvPr>
          <p:cNvSpPr>
            <a:spLocks noChangeArrowheads="1"/>
          </p:cNvSpPr>
          <p:nvPr/>
        </p:nvSpPr>
        <p:spPr bwMode="auto">
          <a:xfrm>
            <a:off x="3292476" y="2646363"/>
            <a:ext cx="56871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a:solidFill>
                  <a:srgbClr val="000000"/>
                </a:solidFill>
              </a:rPr>
              <a:t>on Output </a:t>
            </a:r>
            <a:endParaRPr lang="en-US" sz="2000"/>
          </a:p>
        </p:txBody>
      </p:sp>
      <p:sp>
        <p:nvSpPr>
          <p:cNvPr id="216" name="Rectangle 79">
            <a:extLst>
              <a:ext uri="{FF2B5EF4-FFF2-40B4-BE49-F238E27FC236}">
                <a16:creationId xmlns:a16="http://schemas.microsoft.com/office/drawing/2014/main" id="{38ADB3E4-3AA4-E945-B837-DCC517159B6D}"/>
              </a:ext>
            </a:extLst>
          </p:cNvPr>
          <p:cNvSpPr>
            <a:spLocks noChangeArrowheads="1"/>
          </p:cNvSpPr>
          <p:nvPr/>
        </p:nvSpPr>
        <p:spPr bwMode="auto">
          <a:xfrm>
            <a:off x="6602413" y="2557462"/>
            <a:ext cx="105251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Environment</a:t>
            </a:r>
            <a:endParaRPr lang="en-US" sz="2400"/>
          </a:p>
        </p:txBody>
      </p:sp>
      <p:sp>
        <p:nvSpPr>
          <p:cNvPr id="217" name="Rectangle 80">
            <a:extLst>
              <a:ext uri="{FF2B5EF4-FFF2-40B4-BE49-F238E27FC236}">
                <a16:creationId xmlns:a16="http://schemas.microsoft.com/office/drawing/2014/main" id="{5AEA6B17-56FF-CC47-8D8C-33E43451D68D}"/>
              </a:ext>
            </a:extLst>
          </p:cNvPr>
          <p:cNvSpPr>
            <a:spLocks noChangeArrowheads="1"/>
          </p:cNvSpPr>
          <p:nvPr/>
        </p:nvSpPr>
        <p:spPr bwMode="auto">
          <a:xfrm>
            <a:off x="8151812" y="2505076"/>
            <a:ext cx="1123949"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Customer Usage</a:t>
            </a:r>
            <a:endParaRPr lang="en-US" sz="2400"/>
          </a:p>
        </p:txBody>
      </p:sp>
      <p:sp>
        <p:nvSpPr>
          <p:cNvPr id="218" name="Rectangle 81">
            <a:extLst>
              <a:ext uri="{FF2B5EF4-FFF2-40B4-BE49-F238E27FC236}">
                <a16:creationId xmlns:a16="http://schemas.microsoft.com/office/drawing/2014/main" id="{DCAB6C50-35EA-2D4A-859C-766F5FE828F1}"/>
              </a:ext>
            </a:extLst>
          </p:cNvPr>
          <p:cNvSpPr>
            <a:spLocks noChangeArrowheads="1"/>
          </p:cNvSpPr>
          <p:nvPr/>
        </p:nvSpPr>
        <p:spPr bwMode="auto">
          <a:xfrm>
            <a:off x="7519988" y="2143125"/>
            <a:ext cx="108585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a:solidFill>
                  <a:srgbClr val="000000"/>
                </a:solidFill>
              </a:rPr>
              <a:t>External Variation</a:t>
            </a:r>
            <a:endParaRPr lang="en-US" sz="2400"/>
          </a:p>
        </p:txBody>
      </p:sp>
      <p:sp>
        <p:nvSpPr>
          <p:cNvPr id="219" name="Rectangle 82">
            <a:extLst>
              <a:ext uri="{FF2B5EF4-FFF2-40B4-BE49-F238E27FC236}">
                <a16:creationId xmlns:a16="http://schemas.microsoft.com/office/drawing/2014/main" id="{C3226FD8-DA2B-154B-ADBB-40D7BBB75E59}"/>
              </a:ext>
            </a:extLst>
          </p:cNvPr>
          <p:cNvSpPr>
            <a:spLocks noChangeArrowheads="1"/>
          </p:cNvSpPr>
          <p:nvPr/>
        </p:nvSpPr>
        <p:spPr bwMode="auto">
          <a:xfrm>
            <a:off x="5141913" y="2762251"/>
            <a:ext cx="258046"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a:solidFill>
                  <a:srgbClr val="000000"/>
                </a:solidFill>
              </a:rPr>
              <a:t>Assy</a:t>
            </a:r>
            <a:endParaRPr lang="en-US" sz="2000"/>
          </a:p>
        </p:txBody>
      </p:sp>
      <p:sp>
        <p:nvSpPr>
          <p:cNvPr id="220" name="Rectangle 83">
            <a:extLst>
              <a:ext uri="{FF2B5EF4-FFF2-40B4-BE49-F238E27FC236}">
                <a16:creationId xmlns:a16="http://schemas.microsoft.com/office/drawing/2014/main" id="{24C63101-8665-504E-AABE-3CF16A08693E}"/>
              </a:ext>
            </a:extLst>
          </p:cNvPr>
          <p:cNvSpPr>
            <a:spLocks noChangeArrowheads="1"/>
          </p:cNvSpPr>
          <p:nvPr/>
        </p:nvSpPr>
        <p:spPr bwMode="auto">
          <a:xfrm>
            <a:off x="5678489" y="2587648"/>
            <a:ext cx="36036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Wear </a:t>
            </a:r>
            <a:endParaRPr lang="en-US" sz="2400"/>
          </a:p>
        </p:txBody>
      </p:sp>
      <p:sp>
        <p:nvSpPr>
          <p:cNvPr id="221" name="Rectangle 84">
            <a:extLst>
              <a:ext uri="{FF2B5EF4-FFF2-40B4-BE49-F238E27FC236}">
                <a16:creationId xmlns:a16="http://schemas.microsoft.com/office/drawing/2014/main" id="{674B0494-0C97-B547-8D42-E64D01611AB8}"/>
              </a:ext>
            </a:extLst>
          </p:cNvPr>
          <p:cNvSpPr>
            <a:spLocks noChangeArrowheads="1"/>
          </p:cNvSpPr>
          <p:nvPr/>
        </p:nvSpPr>
        <p:spPr bwMode="auto">
          <a:xfrm>
            <a:off x="5708652" y="2725739"/>
            <a:ext cx="334960"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over </a:t>
            </a:r>
            <a:endParaRPr lang="en-US" sz="2400"/>
          </a:p>
        </p:txBody>
      </p:sp>
      <p:sp>
        <p:nvSpPr>
          <p:cNvPr id="222" name="Rectangle 85">
            <a:extLst>
              <a:ext uri="{FF2B5EF4-FFF2-40B4-BE49-F238E27FC236}">
                <a16:creationId xmlns:a16="http://schemas.microsoft.com/office/drawing/2014/main" id="{4FB89A31-4B0C-6B48-A416-5359810E6DDC}"/>
              </a:ext>
            </a:extLst>
          </p:cNvPr>
          <p:cNvSpPr>
            <a:spLocks noChangeArrowheads="1"/>
          </p:cNvSpPr>
          <p:nvPr/>
        </p:nvSpPr>
        <p:spPr bwMode="auto">
          <a:xfrm>
            <a:off x="5689600" y="2919415"/>
            <a:ext cx="28575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a:solidFill>
                  <a:srgbClr val="000000"/>
                </a:solidFill>
              </a:rPr>
              <a:t>Time</a:t>
            </a:r>
            <a:endParaRPr lang="en-US" sz="2400"/>
          </a:p>
        </p:txBody>
      </p:sp>
      <p:sp>
        <p:nvSpPr>
          <p:cNvPr id="223" name="Line 86">
            <a:extLst>
              <a:ext uri="{FF2B5EF4-FFF2-40B4-BE49-F238E27FC236}">
                <a16:creationId xmlns:a16="http://schemas.microsoft.com/office/drawing/2014/main" id="{2930F819-4C58-D145-8386-E7E9D358765E}"/>
              </a:ext>
            </a:extLst>
          </p:cNvPr>
          <p:cNvSpPr>
            <a:spLocks noChangeShapeType="1"/>
          </p:cNvSpPr>
          <p:nvPr/>
        </p:nvSpPr>
        <p:spPr bwMode="auto">
          <a:xfrm>
            <a:off x="1985965" y="2019302"/>
            <a:ext cx="1587" cy="275907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4" name="Rectangle 87">
            <a:extLst>
              <a:ext uri="{FF2B5EF4-FFF2-40B4-BE49-F238E27FC236}">
                <a16:creationId xmlns:a16="http://schemas.microsoft.com/office/drawing/2014/main" id="{690939BC-9AF9-EF4C-B251-7BB65F0B1012}"/>
              </a:ext>
            </a:extLst>
          </p:cNvPr>
          <p:cNvSpPr>
            <a:spLocks noChangeArrowheads="1"/>
          </p:cNvSpPr>
          <p:nvPr/>
        </p:nvSpPr>
        <p:spPr bwMode="auto">
          <a:xfrm>
            <a:off x="1985963" y="2019302"/>
            <a:ext cx="12700" cy="275907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25" name="Line 88">
            <a:extLst>
              <a:ext uri="{FF2B5EF4-FFF2-40B4-BE49-F238E27FC236}">
                <a16:creationId xmlns:a16="http://schemas.microsoft.com/office/drawing/2014/main" id="{D3EE162A-96BA-914A-B63E-29624FE433A7}"/>
              </a:ext>
            </a:extLst>
          </p:cNvPr>
          <p:cNvSpPr>
            <a:spLocks noChangeShapeType="1"/>
          </p:cNvSpPr>
          <p:nvPr/>
        </p:nvSpPr>
        <p:spPr bwMode="auto">
          <a:xfrm>
            <a:off x="3252790" y="2032002"/>
            <a:ext cx="1587" cy="274637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6" name="Rectangle 89">
            <a:extLst>
              <a:ext uri="{FF2B5EF4-FFF2-40B4-BE49-F238E27FC236}">
                <a16:creationId xmlns:a16="http://schemas.microsoft.com/office/drawing/2014/main" id="{4189D0C4-6E5C-8C45-8140-35EFC8F3EE6B}"/>
              </a:ext>
            </a:extLst>
          </p:cNvPr>
          <p:cNvSpPr>
            <a:spLocks noChangeArrowheads="1"/>
          </p:cNvSpPr>
          <p:nvPr/>
        </p:nvSpPr>
        <p:spPr bwMode="auto">
          <a:xfrm>
            <a:off x="3252788" y="2032002"/>
            <a:ext cx="11112" cy="274637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27" name="Line 90">
            <a:extLst>
              <a:ext uri="{FF2B5EF4-FFF2-40B4-BE49-F238E27FC236}">
                <a16:creationId xmlns:a16="http://schemas.microsoft.com/office/drawing/2014/main" id="{00BC6457-DCFB-3C42-9591-9E6A7ADF3296}"/>
              </a:ext>
            </a:extLst>
          </p:cNvPr>
          <p:cNvSpPr>
            <a:spLocks noChangeShapeType="1"/>
          </p:cNvSpPr>
          <p:nvPr/>
        </p:nvSpPr>
        <p:spPr bwMode="auto">
          <a:xfrm>
            <a:off x="3870325" y="2032000"/>
            <a:ext cx="1588"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28" name="Rectangle 91">
            <a:extLst>
              <a:ext uri="{FF2B5EF4-FFF2-40B4-BE49-F238E27FC236}">
                <a16:creationId xmlns:a16="http://schemas.microsoft.com/office/drawing/2014/main" id="{FE28FA8E-DEBD-E346-BD68-20003194B614}"/>
              </a:ext>
            </a:extLst>
          </p:cNvPr>
          <p:cNvSpPr>
            <a:spLocks noChangeArrowheads="1"/>
          </p:cNvSpPr>
          <p:nvPr/>
        </p:nvSpPr>
        <p:spPr bwMode="auto">
          <a:xfrm>
            <a:off x="3870325" y="2032000"/>
            <a:ext cx="12700"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29" name="Line 92">
            <a:extLst>
              <a:ext uri="{FF2B5EF4-FFF2-40B4-BE49-F238E27FC236}">
                <a16:creationId xmlns:a16="http://schemas.microsoft.com/office/drawing/2014/main" id="{0B368F8A-17D0-7A4A-90D4-FEE43F2CDB13}"/>
              </a:ext>
            </a:extLst>
          </p:cNvPr>
          <p:cNvSpPr>
            <a:spLocks noChangeShapeType="1"/>
          </p:cNvSpPr>
          <p:nvPr/>
        </p:nvSpPr>
        <p:spPr bwMode="auto">
          <a:xfrm>
            <a:off x="5534025" y="2032000"/>
            <a:ext cx="1588"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30" name="Rectangle 93">
            <a:extLst>
              <a:ext uri="{FF2B5EF4-FFF2-40B4-BE49-F238E27FC236}">
                <a16:creationId xmlns:a16="http://schemas.microsoft.com/office/drawing/2014/main" id="{9BF3416A-A029-1443-903B-F968AC617E77}"/>
              </a:ext>
            </a:extLst>
          </p:cNvPr>
          <p:cNvSpPr>
            <a:spLocks noChangeArrowheads="1"/>
          </p:cNvSpPr>
          <p:nvPr/>
        </p:nvSpPr>
        <p:spPr bwMode="auto">
          <a:xfrm>
            <a:off x="5534027" y="2032000"/>
            <a:ext cx="11113"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31" name="Line 94">
            <a:extLst>
              <a:ext uri="{FF2B5EF4-FFF2-40B4-BE49-F238E27FC236}">
                <a16:creationId xmlns:a16="http://schemas.microsoft.com/office/drawing/2014/main" id="{551350E6-DACC-744D-A1A5-BDE2BB431300}"/>
              </a:ext>
            </a:extLst>
          </p:cNvPr>
          <p:cNvSpPr>
            <a:spLocks noChangeShapeType="1"/>
          </p:cNvSpPr>
          <p:nvPr/>
        </p:nvSpPr>
        <p:spPr bwMode="auto">
          <a:xfrm>
            <a:off x="6088065" y="2032000"/>
            <a:ext cx="1587"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32" name="Rectangle 95">
            <a:extLst>
              <a:ext uri="{FF2B5EF4-FFF2-40B4-BE49-F238E27FC236}">
                <a16:creationId xmlns:a16="http://schemas.microsoft.com/office/drawing/2014/main" id="{9221709D-D148-DB43-8E47-8C7F56E92745}"/>
              </a:ext>
            </a:extLst>
          </p:cNvPr>
          <p:cNvSpPr>
            <a:spLocks noChangeArrowheads="1"/>
          </p:cNvSpPr>
          <p:nvPr/>
        </p:nvSpPr>
        <p:spPr bwMode="auto">
          <a:xfrm>
            <a:off x="6088063" y="2032000"/>
            <a:ext cx="11112"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33" name="Line 96">
            <a:extLst>
              <a:ext uri="{FF2B5EF4-FFF2-40B4-BE49-F238E27FC236}">
                <a16:creationId xmlns:a16="http://schemas.microsoft.com/office/drawing/2014/main" id="{3F4AE5E7-A7F7-B944-ACF8-32BB16BBE593}"/>
              </a:ext>
            </a:extLst>
          </p:cNvPr>
          <p:cNvSpPr>
            <a:spLocks noChangeShapeType="1"/>
          </p:cNvSpPr>
          <p:nvPr/>
        </p:nvSpPr>
        <p:spPr bwMode="auto">
          <a:xfrm>
            <a:off x="9412290" y="2032000"/>
            <a:ext cx="1587"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34" name="Rectangle 97">
            <a:extLst>
              <a:ext uri="{FF2B5EF4-FFF2-40B4-BE49-F238E27FC236}">
                <a16:creationId xmlns:a16="http://schemas.microsoft.com/office/drawing/2014/main" id="{314882A6-4580-884C-9F22-81758CFB6CA7}"/>
              </a:ext>
            </a:extLst>
          </p:cNvPr>
          <p:cNvSpPr>
            <a:spLocks noChangeArrowheads="1"/>
          </p:cNvSpPr>
          <p:nvPr/>
        </p:nvSpPr>
        <p:spPr bwMode="auto">
          <a:xfrm>
            <a:off x="9412288" y="2032000"/>
            <a:ext cx="12700"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35" name="Line 98">
            <a:extLst>
              <a:ext uri="{FF2B5EF4-FFF2-40B4-BE49-F238E27FC236}">
                <a16:creationId xmlns:a16="http://schemas.microsoft.com/office/drawing/2014/main" id="{EF91E4A1-FF29-F14A-840F-60E4864B43F0}"/>
              </a:ext>
            </a:extLst>
          </p:cNvPr>
          <p:cNvSpPr>
            <a:spLocks noChangeShapeType="1"/>
          </p:cNvSpPr>
          <p:nvPr/>
        </p:nvSpPr>
        <p:spPr bwMode="auto">
          <a:xfrm>
            <a:off x="4425950" y="2417765"/>
            <a:ext cx="1588" cy="260032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36" name="Rectangle 99">
            <a:extLst>
              <a:ext uri="{FF2B5EF4-FFF2-40B4-BE49-F238E27FC236}">
                <a16:creationId xmlns:a16="http://schemas.microsoft.com/office/drawing/2014/main" id="{90CEEDA8-2099-C14D-A674-B2C31FB5BE2C}"/>
              </a:ext>
            </a:extLst>
          </p:cNvPr>
          <p:cNvSpPr>
            <a:spLocks noChangeArrowheads="1"/>
          </p:cNvSpPr>
          <p:nvPr/>
        </p:nvSpPr>
        <p:spPr bwMode="auto">
          <a:xfrm>
            <a:off x="4425952" y="2417765"/>
            <a:ext cx="11113" cy="260032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37" name="Line 100">
            <a:extLst>
              <a:ext uri="{FF2B5EF4-FFF2-40B4-BE49-F238E27FC236}">
                <a16:creationId xmlns:a16="http://schemas.microsoft.com/office/drawing/2014/main" id="{E201FF68-0D35-D241-8BF8-9C51CB0F46E4}"/>
              </a:ext>
            </a:extLst>
          </p:cNvPr>
          <p:cNvSpPr>
            <a:spLocks noChangeShapeType="1"/>
          </p:cNvSpPr>
          <p:nvPr/>
        </p:nvSpPr>
        <p:spPr bwMode="auto">
          <a:xfrm>
            <a:off x="4979990" y="2417765"/>
            <a:ext cx="1587" cy="260032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38" name="Rectangle 101">
            <a:extLst>
              <a:ext uri="{FF2B5EF4-FFF2-40B4-BE49-F238E27FC236}">
                <a16:creationId xmlns:a16="http://schemas.microsoft.com/office/drawing/2014/main" id="{190EDFC7-C545-3140-82B9-5257B6C4AB95}"/>
              </a:ext>
            </a:extLst>
          </p:cNvPr>
          <p:cNvSpPr>
            <a:spLocks noChangeArrowheads="1"/>
          </p:cNvSpPr>
          <p:nvPr/>
        </p:nvSpPr>
        <p:spPr bwMode="auto">
          <a:xfrm>
            <a:off x="4979990" y="2417765"/>
            <a:ext cx="9525" cy="260032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39" name="Line 102">
            <a:extLst>
              <a:ext uri="{FF2B5EF4-FFF2-40B4-BE49-F238E27FC236}">
                <a16:creationId xmlns:a16="http://schemas.microsoft.com/office/drawing/2014/main" id="{DE6D4C46-4DC9-8B4B-9BBA-3B22A1D65F1E}"/>
              </a:ext>
            </a:extLst>
          </p:cNvPr>
          <p:cNvSpPr>
            <a:spLocks noChangeShapeType="1"/>
          </p:cNvSpPr>
          <p:nvPr/>
        </p:nvSpPr>
        <p:spPr bwMode="auto">
          <a:xfrm>
            <a:off x="7751763" y="2417765"/>
            <a:ext cx="0" cy="260032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40" name="Rectangle 103">
            <a:extLst>
              <a:ext uri="{FF2B5EF4-FFF2-40B4-BE49-F238E27FC236}">
                <a16:creationId xmlns:a16="http://schemas.microsoft.com/office/drawing/2014/main" id="{84E8A921-7E42-F24F-B581-41F31DDE2269}"/>
              </a:ext>
            </a:extLst>
          </p:cNvPr>
          <p:cNvSpPr>
            <a:spLocks noChangeArrowheads="1"/>
          </p:cNvSpPr>
          <p:nvPr/>
        </p:nvSpPr>
        <p:spPr bwMode="auto">
          <a:xfrm>
            <a:off x="7751765" y="2417765"/>
            <a:ext cx="9525" cy="260032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41" name="Line 104">
            <a:extLst>
              <a:ext uri="{FF2B5EF4-FFF2-40B4-BE49-F238E27FC236}">
                <a16:creationId xmlns:a16="http://schemas.microsoft.com/office/drawing/2014/main" id="{5A6A3DBF-260E-C749-BD4A-FFF34CA5FF69}"/>
              </a:ext>
            </a:extLst>
          </p:cNvPr>
          <p:cNvSpPr>
            <a:spLocks noChangeShapeType="1"/>
          </p:cNvSpPr>
          <p:nvPr/>
        </p:nvSpPr>
        <p:spPr bwMode="auto">
          <a:xfrm>
            <a:off x="6642100" y="2889250"/>
            <a:ext cx="1588"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42" name="Rectangle 105">
            <a:extLst>
              <a:ext uri="{FF2B5EF4-FFF2-40B4-BE49-F238E27FC236}">
                <a16:creationId xmlns:a16="http://schemas.microsoft.com/office/drawing/2014/main" id="{B66BC507-2A64-EE42-BDCF-84494CBD6CDF}"/>
              </a:ext>
            </a:extLst>
          </p:cNvPr>
          <p:cNvSpPr>
            <a:spLocks noChangeArrowheads="1"/>
          </p:cNvSpPr>
          <p:nvPr/>
        </p:nvSpPr>
        <p:spPr bwMode="auto">
          <a:xfrm>
            <a:off x="6642102" y="2889250"/>
            <a:ext cx="11113"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43" name="Line 106">
            <a:extLst>
              <a:ext uri="{FF2B5EF4-FFF2-40B4-BE49-F238E27FC236}">
                <a16:creationId xmlns:a16="http://schemas.microsoft.com/office/drawing/2014/main" id="{19402D52-DE7C-024A-900D-E7ABEA9BFD54}"/>
              </a:ext>
            </a:extLst>
          </p:cNvPr>
          <p:cNvSpPr>
            <a:spLocks noChangeShapeType="1"/>
          </p:cNvSpPr>
          <p:nvPr/>
        </p:nvSpPr>
        <p:spPr bwMode="auto">
          <a:xfrm>
            <a:off x="7197725" y="2889250"/>
            <a:ext cx="1588"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44" name="Rectangle 107">
            <a:extLst>
              <a:ext uri="{FF2B5EF4-FFF2-40B4-BE49-F238E27FC236}">
                <a16:creationId xmlns:a16="http://schemas.microsoft.com/office/drawing/2014/main" id="{228A6D6A-F584-4B41-A63E-9824C2265B4C}"/>
              </a:ext>
            </a:extLst>
          </p:cNvPr>
          <p:cNvSpPr>
            <a:spLocks noChangeArrowheads="1"/>
          </p:cNvSpPr>
          <p:nvPr/>
        </p:nvSpPr>
        <p:spPr bwMode="auto">
          <a:xfrm>
            <a:off x="7197727" y="2889250"/>
            <a:ext cx="9525"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45" name="Line 108">
            <a:extLst>
              <a:ext uri="{FF2B5EF4-FFF2-40B4-BE49-F238E27FC236}">
                <a16:creationId xmlns:a16="http://schemas.microsoft.com/office/drawing/2014/main" id="{C31E007F-1110-E34F-B49D-A9A848407F5F}"/>
              </a:ext>
            </a:extLst>
          </p:cNvPr>
          <p:cNvSpPr>
            <a:spLocks noChangeShapeType="1"/>
          </p:cNvSpPr>
          <p:nvPr/>
        </p:nvSpPr>
        <p:spPr bwMode="auto">
          <a:xfrm>
            <a:off x="8304215" y="2889250"/>
            <a:ext cx="1587"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46" name="Rectangle 109">
            <a:extLst>
              <a:ext uri="{FF2B5EF4-FFF2-40B4-BE49-F238E27FC236}">
                <a16:creationId xmlns:a16="http://schemas.microsoft.com/office/drawing/2014/main" id="{380669D3-4A1F-0844-BA7B-EA3F4D0A3E27}"/>
              </a:ext>
            </a:extLst>
          </p:cNvPr>
          <p:cNvSpPr>
            <a:spLocks noChangeArrowheads="1"/>
          </p:cNvSpPr>
          <p:nvPr/>
        </p:nvSpPr>
        <p:spPr bwMode="auto">
          <a:xfrm>
            <a:off x="8304213" y="2889250"/>
            <a:ext cx="12700"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47" name="Line 110">
            <a:extLst>
              <a:ext uri="{FF2B5EF4-FFF2-40B4-BE49-F238E27FC236}">
                <a16:creationId xmlns:a16="http://schemas.microsoft.com/office/drawing/2014/main" id="{06E5A5D2-2D4B-224D-99EF-BD112613B12D}"/>
              </a:ext>
            </a:extLst>
          </p:cNvPr>
          <p:cNvSpPr>
            <a:spLocks noChangeShapeType="1"/>
          </p:cNvSpPr>
          <p:nvPr/>
        </p:nvSpPr>
        <p:spPr bwMode="auto">
          <a:xfrm>
            <a:off x="8858250" y="2889250"/>
            <a:ext cx="1588"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48" name="Rectangle 111">
            <a:extLst>
              <a:ext uri="{FF2B5EF4-FFF2-40B4-BE49-F238E27FC236}">
                <a16:creationId xmlns:a16="http://schemas.microsoft.com/office/drawing/2014/main" id="{6EC2567C-B66E-0B4F-B201-D082297E87DC}"/>
              </a:ext>
            </a:extLst>
          </p:cNvPr>
          <p:cNvSpPr>
            <a:spLocks noChangeArrowheads="1"/>
          </p:cNvSpPr>
          <p:nvPr/>
        </p:nvSpPr>
        <p:spPr bwMode="auto">
          <a:xfrm>
            <a:off x="8858250" y="2889250"/>
            <a:ext cx="12700"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49" name="Line 112">
            <a:extLst>
              <a:ext uri="{FF2B5EF4-FFF2-40B4-BE49-F238E27FC236}">
                <a16:creationId xmlns:a16="http://schemas.microsoft.com/office/drawing/2014/main" id="{045EBF09-43AA-144B-9CAA-1FD97537F8C7}"/>
              </a:ext>
            </a:extLst>
          </p:cNvPr>
          <p:cNvSpPr>
            <a:spLocks noChangeShapeType="1"/>
          </p:cNvSpPr>
          <p:nvPr/>
        </p:nvSpPr>
        <p:spPr bwMode="auto">
          <a:xfrm>
            <a:off x="2633665" y="3267075"/>
            <a:ext cx="1587" cy="1511300"/>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50" name="Rectangle 113">
            <a:extLst>
              <a:ext uri="{FF2B5EF4-FFF2-40B4-BE49-F238E27FC236}">
                <a16:creationId xmlns:a16="http://schemas.microsoft.com/office/drawing/2014/main" id="{57D858B3-4FC1-2A49-8ED3-1ACAC84E6801}"/>
              </a:ext>
            </a:extLst>
          </p:cNvPr>
          <p:cNvSpPr>
            <a:spLocks noChangeArrowheads="1"/>
          </p:cNvSpPr>
          <p:nvPr/>
        </p:nvSpPr>
        <p:spPr bwMode="auto">
          <a:xfrm>
            <a:off x="2633663" y="3267075"/>
            <a:ext cx="11112" cy="15113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51" name="Line 114">
            <a:extLst>
              <a:ext uri="{FF2B5EF4-FFF2-40B4-BE49-F238E27FC236}">
                <a16:creationId xmlns:a16="http://schemas.microsoft.com/office/drawing/2014/main" id="{4E96851F-E813-C746-BAD6-60D8A30C3B24}"/>
              </a:ext>
            </a:extLst>
          </p:cNvPr>
          <p:cNvSpPr>
            <a:spLocks noChangeShapeType="1"/>
          </p:cNvSpPr>
          <p:nvPr/>
        </p:nvSpPr>
        <p:spPr bwMode="auto">
          <a:xfrm>
            <a:off x="9837740" y="3267075"/>
            <a:ext cx="1587" cy="1511300"/>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52" name="Rectangle 115">
            <a:extLst>
              <a:ext uri="{FF2B5EF4-FFF2-40B4-BE49-F238E27FC236}">
                <a16:creationId xmlns:a16="http://schemas.microsoft.com/office/drawing/2014/main" id="{B0E0CE63-8B21-E247-867E-3D42D2573F55}"/>
              </a:ext>
            </a:extLst>
          </p:cNvPr>
          <p:cNvSpPr>
            <a:spLocks noChangeArrowheads="1"/>
          </p:cNvSpPr>
          <p:nvPr/>
        </p:nvSpPr>
        <p:spPr bwMode="auto">
          <a:xfrm>
            <a:off x="9837738" y="3267075"/>
            <a:ext cx="11112" cy="15113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53" name="Line 116">
            <a:extLst>
              <a:ext uri="{FF2B5EF4-FFF2-40B4-BE49-F238E27FC236}">
                <a16:creationId xmlns:a16="http://schemas.microsoft.com/office/drawing/2014/main" id="{A24D5837-76F3-F74B-A0A5-4A10BCDDEFF5}"/>
              </a:ext>
            </a:extLst>
          </p:cNvPr>
          <p:cNvSpPr>
            <a:spLocks noChangeShapeType="1"/>
          </p:cNvSpPr>
          <p:nvPr/>
        </p:nvSpPr>
        <p:spPr bwMode="auto">
          <a:xfrm>
            <a:off x="1998665" y="2019300"/>
            <a:ext cx="7426325"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54" name="Rectangle 117">
            <a:extLst>
              <a:ext uri="{FF2B5EF4-FFF2-40B4-BE49-F238E27FC236}">
                <a16:creationId xmlns:a16="http://schemas.microsoft.com/office/drawing/2014/main" id="{C0130F10-EA0B-B249-9A86-74BEBC5A311D}"/>
              </a:ext>
            </a:extLst>
          </p:cNvPr>
          <p:cNvSpPr>
            <a:spLocks noChangeArrowheads="1"/>
          </p:cNvSpPr>
          <p:nvPr/>
        </p:nvSpPr>
        <p:spPr bwMode="auto">
          <a:xfrm>
            <a:off x="1998665" y="2019300"/>
            <a:ext cx="7426325"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55" name="Line 118">
            <a:extLst>
              <a:ext uri="{FF2B5EF4-FFF2-40B4-BE49-F238E27FC236}">
                <a16:creationId xmlns:a16="http://schemas.microsoft.com/office/drawing/2014/main" id="{D9106FEB-18AB-364A-886A-E956ACE32AC5}"/>
              </a:ext>
            </a:extLst>
          </p:cNvPr>
          <p:cNvSpPr>
            <a:spLocks noChangeShapeType="1"/>
          </p:cNvSpPr>
          <p:nvPr/>
        </p:nvSpPr>
        <p:spPr bwMode="auto">
          <a:xfrm>
            <a:off x="3883027" y="2406650"/>
            <a:ext cx="5541963"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56" name="Rectangle 119">
            <a:extLst>
              <a:ext uri="{FF2B5EF4-FFF2-40B4-BE49-F238E27FC236}">
                <a16:creationId xmlns:a16="http://schemas.microsoft.com/office/drawing/2014/main" id="{CD1C7702-77C9-8A4A-B4A7-071259A206EC}"/>
              </a:ext>
            </a:extLst>
          </p:cNvPr>
          <p:cNvSpPr>
            <a:spLocks noChangeArrowheads="1"/>
          </p:cNvSpPr>
          <p:nvPr/>
        </p:nvSpPr>
        <p:spPr bwMode="auto">
          <a:xfrm>
            <a:off x="3883027" y="2406652"/>
            <a:ext cx="5541963" cy="11113"/>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57" name="Line 120">
            <a:extLst>
              <a:ext uri="{FF2B5EF4-FFF2-40B4-BE49-F238E27FC236}">
                <a16:creationId xmlns:a16="http://schemas.microsoft.com/office/drawing/2014/main" id="{5AF52A03-897A-5D42-96DA-97D427C3D194}"/>
              </a:ext>
            </a:extLst>
          </p:cNvPr>
          <p:cNvSpPr>
            <a:spLocks noChangeShapeType="1"/>
          </p:cNvSpPr>
          <p:nvPr/>
        </p:nvSpPr>
        <p:spPr bwMode="auto">
          <a:xfrm>
            <a:off x="6099177" y="2876550"/>
            <a:ext cx="3325813"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58" name="Rectangle 121">
            <a:extLst>
              <a:ext uri="{FF2B5EF4-FFF2-40B4-BE49-F238E27FC236}">
                <a16:creationId xmlns:a16="http://schemas.microsoft.com/office/drawing/2014/main" id="{0D645ABD-7477-7A4E-8B87-7EF566340E8A}"/>
              </a:ext>
            </a:extLst>
          </p:cNvPr>
          <p:cNvSpPr>
            <a:spLocks noChangeArrowheads="1"/>
          </p:cNvSpPr>
          <p:nvPr/>
        </p:nvSpPr>
        <p:spPr bwMode="auto">
          <a:xfrm>
            <a:off x="6099177" y="2876550"/>
            <a:ext cx="3325813"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59" name="Line 122">
            <a:extLst>
              <a:ext uri="{FF2B5EF4-FFF2-40B4-BE49-F238E27FC236}">
                <a16:creationId xmlns:a16="http://schemas.microsoft.com/office/drawing/2014/main" id="{CEA15AC1-BA09-D346-8FD7-A96D4E3C802F}"/>
              </a:ext>
            </a:extLst>
          </p:cNvPr>
          <p:cNvSpPr>
            <a:spLocks noChangeShapeType="1"/>
          </p:cNvSpPr>
          <p:nvPr/>
        </p:nvSpPr>
        <p:spPr bwMode="auto">
          <a:xfrm>
            <a:off x="1998665" y="3254375"/>
            <a:ext cx="7850187"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60" name="Rectangle 123">
            <a:extLst>
              <a:ext uri="{FF2B5EF4-FFF2-40B4-BE49-F238E27FC236}">
                <a16:creationId xmlns:a16="http://schemas.microsoft.com/office/drawing/2014/main" id="{BC13A2A3-F45C-714E-92A3-5B4D8AD1C5EA}"/>
              </a:ext>
            </a:extLst>
          </p:cNvPr>
          <p:cNvSpPr>
            <a:spLocks noChangeArrowheads="1"/>
          </p:cNvSpPr>
          <p:nvPr/>
        </p:nvSpPr>
        <p:spPr bwMode="auto">
          <a:xfrm>
            <a:off x="1998665" y="3254375"/>
            <a:ext cx="7850187"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61" name="Line 124">
            <a:extLst>
              <a:ext uri="{FF2B5EF4-FFF2-40B4-BE49-F238E27FC236}">
                <a16:creationId xmlns:a16="http://schemas.microsoft.com/office/drawing/2014/main" id="{9A893F46-A482-1A41-84A3-FF45FAA64E80}"/>
              </a:ext>
            </a:extLst>
          </p:cNvPr>
          <p:cNvSpPr>
            <a:spLocks noChangeShapeType="1"/>
          </p:cNvSpPr>
          <p:nvPr/>
        </p:nvSpPr>
        <p:spPr bwMode="auto">
          <a:xfrm>
            <a:off x="2644777" y="3632200"/>
            <a:ext cx="7204075"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62" name="Rectangle 125">
            <a:extLst>
              <a:ext uri="{FF2B5EF4-FFF2-40B4-BE49-F238E27FC236}">
                <a16:creationId xmlns:a16="http://schemas.microsoft.com/office/drawing/2014/main" id="{822B63C5-FE15-8D45-A7DD-430732B2E2E3}"/>
              </a:ext>
            </a:extLst>
          </p:cNvPr>
          <p:cNvSpPr>
            <a:spLocks noChangeArrowheads="1"/>
          </p:cNvSpPr>
          <p:nvPr/>
        </p:nvSpPr>
        <p:spPr bwMode="auto">
          <a:xfrm>
            <a:off x="2644777" y="3632200"/>
            <a:ext cx="7204075"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63" name="Line 126">
            <a:extLst>
              <a:ext uri="{FF2B5EF4-FFF2-40B4-BE49-F238E27FC236}">
                <a16:creationId xmlns:a16="http://schemas.microsoft.com/office/drawing/2014/main" id="{0893891E-6861-C84B-AF8A-338CA221C1D7}"/>
              </a:ext>
            </a:extLst>
          </p:cNvPr>
          <p:cNvSpPr>
            <a:spLocks noChangeShapeType="1"/>
          </p:cNvSpPr>
          <p:nvPr/>
        </p:nvSpPr>
        <p:spPr bwMode="auto">
          <a:xfrm>
            <a:off x="2644777" y="4011615"/>
            <a:ext cx="7204075"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64" name="Rectangle 127">
            <a:extLst>
              <a:ext uri="{FF2B5EF4-FFF2-40B4-BE49-F238E27FC236}">
                <a16:creationId xmlns:a16="http://schemas.microsoft.com/office/drawing/2014/main" id="{76BF40F2-EFB3-C74F-A57C-46C2769F5A4D}"/>
              </a:ext>
            </a:extLst>
          </p:cNvPr>
          <p:cNvSpPr>
            <a:spLocks noChangeArrowheads="1"/>
          </p:cNvSpPr>
          <p:nvPr/>
        </p:nvSpPr>
        <p:spPr bwMode="auto">
          <a:xfrm>
            <a:off x="2644777" y="4011613"/>
            <a:ext cx="7204075" cy="11112"/>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65" name="Line 128">
            <a:extLst>
              <a:ext uri="{FF2B5EF4-FFF2-40B4-BE49-F238E27FC236}">
                <a16:creationId xmlns:a16="http://schemas.microsoft.com/office/drawing/2014/main" id="{8DE0E53C-9D92-EC4B-98FC-1B95813228D9}"/>
              </a:ext>
            </a:extLst>
          </p:cNvPr>
          <p:cNvSpPr>
            <a:spLocks noChangeShapeType="1"/>
          </p:cNvSpPr>
          <p:nvPr/>
        </p:nvSpPr>
        <p:spPr bwMode="auto">
          <a:xfrm>
            <a:off x="1998665" y="4389440"/>
            <a:ext cx="7850187"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66" name="Rectangle 129">
            <a:extLst>
              <a:ext uri="{FF2B5EF4-FFF2-40B4-BE49-F238E27FC236}">
                <a16:creationId xmlns:a16="http://schemas.microsoft.com/office/drawing/2014/main" id="{E2075E0E-50CD-E342-A827-E781EC118AFF}"/>
              </a:ext>
            </a:extLst>
          </p:cNvPr>
          <p:cNvSpPr>
            <a:spLocks noChangeArrowheads="1"/>
          </p:cNvSpPr>
          <p:nvPr/>
        </p:nvSpPr>
        <p:spPr bwMode="auto">
          <a:xfrm>
            <a:off x="1998665" y="4389438"/>
            <a:ext cx="7850187" cy="11112"/>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67" name="Line 130">
            <a:extLst>
              <a:ext uri="{FF2B5EF4-FFF2-40B4-BE49-F238E27FC236}">
                <a16:creationId xmlns:a16="http://schemas.microsoft.com/office/drawing/2014/main" id="{86C6BE65-EE67-9B42-9849-6C9120AE6FD5}"/>
              </a:ext>
            </a:extLst>
          </p:cNvPr>
          <p:cNvSpPr>
            <a:spLocks noChangeShapeType="1"/>
          </p:cNvSpPr>
          <p:nvPr/>
        </p:nvSpPr>
        <p:spPr bwMode="auto">
          <a:xfrm>
            <a:off x="1998665" y="4767265"/>
            <a:ext cx="7850187"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68" name="Rectangle 131">
            <a:extLst>
              <a:ext uri="{FF2B5EF4-FFF2-40B4-BE49-F238E27FC236}">
                <a16:creationId xmlns:a16="http://schemas.microsoft.com/office/drawing/2014/main" id="{17A76AA4-DEBD-F84D-821F-936C9CC3ECD2}"/>
              </a:ext>
            </a:extLst>
          </p:cNvPr>
          <p:cNvSpPr>
            <a:spLocks noChangeArrowheads="1"/>
          </p:cNvSpPr>
          <p:nvPr/>
        </p:nvSpPr>
        <p:spPr bwMode="auto">
          <a:xfrm>
            <a:off x="1998665" y="4767263"/>
            <a:ext cx="7850187" cy="11112"/>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sp>
        <p:nvSpPr>
          <p:cNvPr id="269" name="Line 132">
            <a:extLst>
              <a:ext uri="{FF2B5EF4-FFF2-40B4-BE49-F238E27FC236}">
                <a16:creationId xmlns:a16="http://schemas.microsoft.com/office/drawing/2014/main" id="{86F69763-9733-6143-86D6-62D9D4CB81F9}"/>
              </a:ext>
            </a:extLst>
          </p:cNvPr>
          <p:cNvSpPr>
            <a:spLocks noChangeShapeType="1"/>
          </p:cNvSpPr>
          <p:nvPr/>
        </p:nvSpPr>
        <p:spPr bwMode="auto">
          <a:xfrm>
            <a:off x="3883027" y="5005390"/>
            <a:ext cx="5541963"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a:p>
        </p:txBody>
      </p:sp>
      <p:sp>
        <p:nvSpPr>
          <p:cNvPr id="270" name="Rectangle 133">
            <a:extLst>
              <a:ext uri="{FF2B5EF4-FFF2-40B4-BE49-F238E27FC236}">
                <a16:creationId xmlns:a16="http://schemas.microsoft.com/office/drawing/2014/main" id="{4088DA67-44BC-B049-A043-65CF211C1944}"/>
              </a:ext>
            </a:extLst>
          </p:cNvPr>
          <p:cNvSpPr>
            <a:spLocks noChangeArrowheads="1"/>
          </p:cNvSpPr>
          <p:nvPr/>
        </p:nvSpPr>
        <p:spPr bwMode="auto">
          <a:xfrm>
            <a:off x="3883027" y="5005388"/>
            <a:ext cx="5541963"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a:p>
        </p:txBody>
      </p:sp>
      <p:grpSp>
        <p:nvGrpSpPr>
          <p:cNvPr id="271" name="Group 134">
            <a:extLst>
              <a:ext uri="{FF2B5EF4-FFF2-40B4-BE49-F238E27FC236}">
                <a16:creationId xmlns:a16="http://schemas.microsoft.com/office/drawing/2014/main" id="{F6B2FD57-666A-6F48-9FB9-1882C0C17176}"/>
              </a:ext>
            </a:extLst>
          </p:cNvPr>
          <p:cNvGrpSpPr>
            <a:grpSpLocks/>
          </p:cNvGrpSpPr>
          <p:nvPr/>
        </p:nvGrpSpPr>
        <p:grpSpPr bwMode="auto">
          <a:xfrm>
            <a:off x="1985965" y="2019302"/>
            <a:ext cx="1265237" cy="1235075"/>
            <a:chOff x="154" y="1062"/>
            <a:chExt cx="863" cy="778"/>
          </a:xfrm>
        </p:grpSpPr>
        <p:sp>
          <p:nvSpPr>
            <p:cNvPr id="272" name="Freeform 135">
              <a:extLst>
                <a:ext uri="{FF2B5EF4-FFF2-40B4-BE49-F238E27FC236}">
                  <a16:creationId xmlns:a16="http://schemas.microsoft.com/office/drawing/2014/main" id="{B587FFBD-16F5-844A-B883-A0C5D6A98FFA}"/>
                </a:ext>
              </a:extLst>
            </p:cNvPr>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FF99"/>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a:p>
          </p:txBody>
        </p:sp>
        <p:sp>
          <p:nvSpPr>
            <p:cNvPr id="273" name="Freeform 136">
              <a:extLst>
                <a:ext uri="{FF2B5EF4-FFF2-40B4-BE49-F238E27FC236}">
                  <a16:creationId xmlns:a16="http://schemas.microsoft.com/office/drawing/2014/main" id="{6F3EBADC-BD62-0942-807A-439964F44EEC}"/>
                </a:ext>
              </a:extLst>
            </p:cNvPr>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9999"/>
            </a:solidFill>
            <a:ln w="9525" cap="rnd">
              <a:solidFill>
                <a:srgbClr val="000000"/>
              </a:solidFill>
              <a:prstDash val="solid"/>
              <a:round/>
              <a:headEnd/>
              <a:tailEnd/>
            </a:ln>
          </p:spPr>
          <p:txBody>
            <a:bodyPr/>
            <a:lstStyle/>
            <a:p>
              <a:endParaRPr lang="en-US" sz="1800"/>
            </a:p>
          </p:txBody>
        </p:sp>
      </p:grpSp>
      <p:sp>
        <p:nvSpPr>
          <p:cNvPr id="274" name="Rectangle 137">
            <a:extLst>
              <a:ext uri="{FF2B5EF4-FFF2-40B4-BE49-F238E27FC236}">
                <a16:creationId xmlns:a16="http://schemas.microsoft.com/office/drawing/2014/main" id="{9339A6CD-8DC3-7F43-BB38-94F2BD94A4B3}"/>
              </a:ext>
            </a:extLst>
          </p:cNvPr>
          <p:cNvSpPr>
            <a:spLocks noChangeArrowheads="1"/>
          </p:cNvSpPr>
          <p:nvPr/>
        </p:nvSpPr>
        <p:spPr bwMode="auto">
          <a:xfrm>
            <a:off x="2114550" y="2744788"/>
            <a:ext cx="590454"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a:solidFill>
                  <a:srgbClr val="000000"/>
                </a:solidFill>
              </a:rPr>
              <a:t>Control </a:t>
            </a:r>
            <a:endParaRPr lang="en-US" sz="2400"/>
          </a:p>
        </p:txBody>
      </p:sp>
      <p:sp>
        <p:nvSpPr>
          <p:cNvPr id="275" name="Rectangle 138">
            <a:extLst>
              <a:ext uri="{FF2B5EF4-FFF2-40B4-BE49-F238E27FC236}">
                <a16:creationId xmlns:a16="http://schemas.microsoft.com/office/drawing/2014/main" id="{824DBB63-EFA2-624F-ACA9-EF2A0F479803}"/>
              </a:ext>
            </a:extLst>
          </p:cNvPr>
          <p:cNvSpPr>
            <a:spLocks noChangeArrowheads="1"/>
          </p:cNvSpPr>
          <p:nvPr/>
        </p:nvSpPr>
        <p:spPr bwMode="auto">
          <a:xfrm>
            <a:off x="2114552" y="2935288"/>
            <a:ext cx="570281"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a:solidFill>
                  <a:srgbClr val="000000"/>
                </a:solidFill>
              </a:rPr>
              <a:t>Factors</a:t>
            </a:r>
            <a:endParaRPr lang="en-US" sz="2400"/>
          </a:p>
        </p:txBody>
      </p:sp>
      <p:grpSp>
        <p:nvGrpSpPr>
          <p:cNvPr id="276" name="Group 139">
            <a:extLst>
              <a:ext uri="{FF2B5EF4-FFF2-40B4-BE49-F238E27FC236}">
                <a16:creationId xmlns:a16="http://schemas.microsoft.com/office/drawing/2014/main" id="{A9BFF3A2-1D73-6840-8505-BDBAC962BB43}"/>
              </a:ext>
            </a:extLst>
          </p:cNvPr>
          <p:cNvGrpSpPr>
            <a:grpSpLocks/>
          </p:cNvGrpSpPr>
          <p:nvPr/>
        </p:nvGrpSpPr>
        <p:grpSpPr bwMode="auto">
          <a:xfrm>
            <a:off x="1985965" y="2027238"/>
            <a:ext cx="1265237" cy="1236662"/>
            <a:chOff x="154" y="1067"/>
            <a:chExt cx="863" cy="779"/>
          </a:xfrm>
        </p:grpSpPr>
        <p:sp>
          <p:nvSpPr>
            <p:cNvPr id="277" name="Freeform 140">
              <a:extLst>
                <a:ext uri="{FF2B5EF4-FFF2-40B4-BE49-F238E27FC236}">
                  <a16:creationId xmlns:a16="http://schemas.microsoft.com/office/drawing/2014/main" id="{A5D254DD-DC91-DA40-8CA4-54C62789353F}"/>
                </a:ext>
              </a:extLst>
            </p:cNvPr>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solidFill>
              <a:schemeClr val="accent6">
                <a:lumMod val="20000"/>
                <a:lumOff val="80000"/>
              </a:schemeClr>
            </a:solidFill>
            <a:ln w="9525">
              <a:noFill/>
              <a:round/>
              <a:headEnd/>
              <a:tailEnd/>
            </a:ln>
          </p:spPr>
          <p:txBody>
            <a:bodyPr/>
            <a:lstStyle/>
            <a:p>
              <a:pPr>
                <a:defRPr/>
              </a:pPr>
              <a:endParaRPr lang="en-GB" sz="1800">
                <a:ea typeface="+mn-ea"/>
              </a:endParaRPr>
            </a:p>
          </p:txBody>
        </p:sp>
        <p:sp>
          <p:nvSpPr>
            <p:cNvPr id="278" name="Freeform 141">
              <a:extLst>
                <a:ext uri="{FF2B5EF4-FFF2-40B4-BE49-F238E27FC236}">
                  <a16:creationId xmlns:a16="http://schemas.microsoft.com/office/drawing/2014/main" id="{51FD1D0E-83A1-D24D-B5F6-BBF71B928D1E}"/>
                </a:ext>
              </a:extLst>
            </p:cNvPr>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noFill/>
            <a:ln w="9525" cap="rnd">
              <a:solidFill>
                <a:srgbClr val="000000"/>
              </a:solidFill>
              <a:prstDash val="solid"/>
              <a:round/>
              <a:headEnd/>
              <a:tailEnd/>
            </a:ln>
            <a:extLst>
              <a:ext uri="{909E8E84-426E-40dd-AFC4-6F175D3DCCD1}">
                <a14:hiddenFill xmlns:a14="http://schemas.microsoft.com/office/drawing/2010/main" xmlns="">
                  <a:solidFill>
                    <a:srgbClr val="FFFFFF"/>
                  </a:solidFill>
                </a14:hiddenFill>
              </a:ext>
            </a:extLst>
          </p:spPr>
          <p:txBody>
            <a:bodyPr/>
            <a:lstStyle/>
            <a:p>
              <a:endParaRPr lang="en-US" sz="1800"/>
            </a:p>
          </p:txBody>
        </p:sp>
      </p:grpSp>
      <p:sp>
        <p:nvSpPr>
          <p:cNvPr id="279" name="Rectangle 142">
            <a:extLst>
              <a:ext uri="{FF2B5EF4-FFF2-40B4-BE49-F238E27FC236}">
                <a16:creationId xmlns:a16="http://schemas.microsoft.com/office/drawing/2014/main" id="{11FFD7A1-E977-6A41-A8D6-A2F61C805D73}"/>
              </a:ext>
            </a:extLst>
          </p:cNvPr>
          <p:cNvSpPr>
            <a:spLocks noChangeArrowheads="1"/>
          </p:cNvSpPr>
          <p:nvPr/>
        </p:nvSpPr>
        <p:spPr bwMode="auto">
          <a:xfrm>
            <a:off x="2532063" y="2141538"/>
            <a:ext cx="460966"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a:solidFill>
                  <a:srgbClr val="000000"/>
                </a:solidFill>
              </a:rPr>
              <a:t>Noise </a:t>
            </a:r>
            <a:endParaRPr lang="en-US" sz="2400"/>
          </a:p>
        </p:txBody>
      </p:sp>
      <p:sp>
        <p:nvSpPr>
          <p:cNvPr id="280" name="Rectangle 143">
            <a:extLst>
              <a:ext uri="{FF2B5EF4-FFF2-40B4-BE49-F238E27FC236}">
                <a16:creationId xmlns:a16="http://schemas.microsoft.com/office/drawing/2014/main" id="{0074842B-9E50-D949-B03F-00D21D0053B6}"/>
              </a:ext>
            </a:extLst>
          </p:cNvPr>
          <p:cNvSpPr>
            <a:spLocks noChangeArrowheads="1"/>
          </p:cNvSpPr>
          <p:nvPr/>
        </p:nvSpPr>
        <p:spPr bwMode="auto">
          <a:xfrm>
            <a:off x="2532065" y="2332038"/>
            <a:ext cx="570281"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a:solidFill>
                  <a:srgbClr val="000000"/>
                </a:solidFill>
              </a:rPr>
              <a:t>Factors</a:t>
            </a:r>
            <a:endParaRPr lang="en-US" sz="2400"/>
          </a:p>
        </p:txBody>
      </p:sp>
    </p:spTree>
    <p:extLst>
      <p:ext uri="{BB962C8B-B14F-4D97-AF65-F5344CB8AC3E}">
        <p14:creationId xmlns:p14="http://schemas.microsoft.com/office/powerpoint/2010/main" val="3525439971"/>
      </p:ext>
    </p:extLst>
  </p:cSld>
  <p:clrMapOvr>
    <a:masterClrMapping/>
  </p:clrMapOvr>
  <p:transition>
    <p:wipe dir="r"/>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058BA36-B942-0D4F-B283-6127DAA9131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70965" y="3660616"/>
            <a:ext cx="4278058" cy="2708087"/>
          </a:xfrm>
          <a:prstGeom prst="rect">
            <a:avLst/>
          </a:prstGeom>
        </p:spPr>
      </p:pic>
      <p:sp>
        <p:nvSpPr>
          <p:cNvPr id="2" name="Title 1">
            <a:extLst>
              <a:ext uri="{FF2B5EF4-FFF2-40B4-BE49-F238E27FC236}">
                <a16:creationId xmlns:a16="http://schemas.microsoft.com/office/drawing/2014/main" id="{E8AE4DC9-4341-FF45-A8ED-DDBA98710396}"/>
              </a:ext>
            </a:extLst>
          </p:cNvPr>
          <p:cNvSpPr>
            <a:spLocks noGrp="1"/>
          </p:cNvSpPr>
          <p:nvPr>
            <p:ph type="title"/>
          </p:nvPr>
        </p:nvSpPr>
        <p:spPr>
          <a:xfrm>
            <a:off x="228342" y="121701"/>
            <a:ext cx="7254126" cy="504230"/>
          </a:xfrm>
        </p:spPr>
        <p:txBody>
          <a:bodyPr/>
          <a:lstStyle/>
          <a:p>
            <a:r>
              <a:rPr lang="en-US" sz="2800"/>
              <a:t>Case Study Example What Why Table</a:t>
            </a:r>
          </a:p>
        </p:txBody>
      </p:sp>
      <p:pic>
        <p:nvPicPr>
          <p:cNvPr id="4" name="Picture 3">
            <a:extLst>
              <a:ext uri="{FF2B5EF4-FFF2-40B4-BE49-F238E27FC236}">
                <a16:creationId xmlns:a16="http://schemas.microsoft.com/office/drawing/2014/main" id="{7917A38C-E92A-454C-BAB5-0FDF112F4DC2}"/>
              </a:ext>
            </a:extLst>
          </p:cNvPr>
          <p:cNvPicPr>
            <a:picLocks noChangeAspect="1"/>
          </p:cNvPicPr>
          <p:nvPr/>
        </p:nvPicPr>
        <p:blipFill>
          <a:blip r:embed="rId3"/>
          <a:stretch>
            <a:fillRect/>
          </a:stretch>
        </p:blipFill>
        <p:spPr>
          <a:xfrm>
            <a:off x="1665767" y="879732"/>
            <a:ext cx="8683257" cy="2777511"/>
          </a:xfrm>
          <a:prstGeom prst="rect">
            <a:avLst/>
          </a:prstGeom>
          <a:solidFill>
            <a:schemeClr val="accent3">
              <a:lumMod val="20000"/>
              <a:lumOff val="80000"/>
            </a:schemeClr>
          </a:solidFill>
        </p:spPr>
      </p:pic>
      <p:pic>
        <p:nvPicPr>
          <p:cNvPr id="8" name="Picture 7">
            <a:extLst>
              <a:ext uri="{FF2B5EF4-FFF2-40B4-BE49-F238E27FC236}">
                <a16:creationId xmlns:a16="http://schemas.microsoft.com/office/drawing/2014/main" id="{0E2FB541-DC38-FF42-A08E-76428E715E4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65767" y="3660616"/>
            <a:ext cx="4278058" cy="2732437"/>
          </a:xfrm>
          <a:prstGeom prst="rect">
            <a:avLst/>
          </a:prstGeom>
        </p:spPr>
      </p:pic>
    </p:spTree>
    <p:extLst>
      <p:ext uri="{BB962C8B-B14F-4D97-AF65-F5344CB8AC3E}">
        <p14:creationId xmlns:p14="http://schemas.microsoft.com/office/powerpoint/2010/main" val="1598169114"/>
      </p:ext>
    </p:extLst>
  </p:cSld>
  <p:clrMapOvr>
    <a:masterClrMapping/>
  </p:clrMapOvr>
  <p:transition>
    <p:wipe dir="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13352819-A513-0944-B284-3DB750C9D2AB}"/>
              </a:ext>
            </a:extLst>
          </p:cNvPr>
          <p:cNvSpPr>
            <a:spLocks noGrp="1" noChangeArrowheads="1"/>
          </p:cNvSpPr>
          <p:nvPr>
            <p:ph type="title"/>
          </p:nvPr>
        </p:nvSpPr>
        <p:spPr>
          <a:xfrm>
            <a:off x="201426" y="240126"/>
            <a:ext cx="11010600" cy="664797"/>
          </a:xfrm>
        </p:spPr>
        <p:txBody>
          <a:bodyPr/>
          <a:lstStyle/>
          <a:p>
            <a:r>
              <a:rPr lang="en-GB" altLang="en-US" sz="3200"/>
              <a:t>Summary: What Why Table</a:t>
            </a:r>
          </a:p>
        </p:txBody>
      </p:sp>
      <p:sp>
        <p:nvSpPr>
          <p:cNvPr id="36867" name="Rectangle 3">
            <a:extLst>
              <a:ext uri="{FF2B5EF4-FFF2-40B4-BE49-F238E27FC236}">
                <a16:creationId xmlns:a16="http://schemas.microsoft.com/office/drawing/2014/main" id="{550D947C-13A0-914D-9934-490D6C0D198B}"/>
              </a:ext>
            </a:extLst>
          </p:cNvPr>
          <p:cNvSpPr>
            <a:spLocks noGrp="1" noChangeArrowheads="1"/>
          </p:cNvSpPr>
          <p:nvPr>
            <p:ph type="body" sz="quarter" idx="16"/>
          </p:nvPr>
        </p:nvSpPr>
        <p:spPr>
          <a:xfrm>
            <a:off x="375382" y="1477201"/>
            <a:ext cx="4059920" cy="4359060"/>
          </a:xfrm>
        </p:spPr>
        <p:txBody>
          <a:bodyPr/>
          <a:lstStyle/>
          <a:p>
            <a:pPr marL="0" indent="0">
              <a:buNone/>
            </a:pPr>
            <a:r>
              <a:rPr lang="en-GB" altLang="en-US" sz="2400" b="1" dirty="0"/>
              <a:t>Pros</a:t>
            </a:r>
          </a:p>
          <a:p>
            <a:r>
              <a:rPr lang="en-GB" altLang="en-US" dirty="0"/>
              <a:t>Can help systematically reduce the number of design parameters/noise factors for further consideration</a:t>
            </a:r>
          </a:p>
          <a:p>
            <a:r>
              <a:rPr lang="en-GB" altLang="en-US" dirty="0"/>
              <a:t>Can capture and record design experience</a:t>
            </a:r>
          </a:p>
          <a:p>
            <a:r>
              <a:rPr lang="en-GB" altLang="en-US" dirty="0"/>
              <a:t>Encourages team discussion and consensus decision making</a:t>
            </a:r>
          </a:p>
          <a:p>
            <a:pPr lvl="2"/>
            <a:endParaRPr lang="en-GB" altLang="en-US" dirty="0"/>
          </a:p>
          <a:p>
            <a:pPr lvl="2"/>
            <a:endParaRPr lang="en-GB" altLang="en-US" dirty="0"/>
          </a:p>
          <a:p>
            <a:endParaRPr lang="en-GB" altLang="en-US" dirty="0"/>
          </a:p>
        </p:txBody>
      </p:sp>
      <p:sp>
        <p:nvSpPr>
          <p:cNvPr id="36868" name="Rectangle 4">
            <a:extLst>
              <a:ext uri="{FF2B5EF4-FFF2-40B4-BE49-F238E27FC236}">
                <a16:creationId xmlns:a16="http://schemas.microsoft.com/office/drawing/2014/main" id="{73F27161-FE87-E84B-94D8-252EF6507707}"/>
              </a:ext>
            </a:extLst>
          </p:cNvPr>
          <p:cNvSpPr>
            <a:spLocks noGrp="1" noChangeArrowheads="1"/>
          </p:cNvSpPr>
          <p:nvPr>
            <p:ph type="body" sz="quarter" idx="17"/>
          </p:nvPr>
        </p:nvSpPr>
        <p:spPr>
          <a:xfrm>
            <a:off x="4788652" y="1477201"/>
            <a:ext cx="3187560" cy="4359060"/>
          </a:xfrm>
        </p:spPr>
        <p:txBody>
          <a:bodyPr/>
          <a:lstStyle/>
          <a:p>
            <a:pPr marL="0" indent="0">
              <a:buNone/>
            </a:pPr>
            <a:r>
              <a:rPr lang="en-GB" altLang="en-US" sz="2400" b="1"/>
              <a:t>Cons</a:t>
            </a:r>
          </a:p>
          <a:p>
            <a:r>
              <a:rPr lang="en-GB" altLang="en-US"/>
              <a:t>Objective subjectivity! can select criteria, weightings and scores to obtain any result!</a:t>
            </a:r>
          </a:p>
          <a:p>
            <a:r>
              <a:rPr lang="en-GB" altLang="en-US"/>
              <a:t>Can be treated as a “handle turning” process without thinking</a:t>
            </a:r>
          </a:p>
          <a:p>
            <a:r>
              <a:rPr lang="en-GB" altLang="en-US"/>
              <a:t>Relies on a complete P-Diagram</a:t>
            </a:r>
            <a:endParaRPr lang="en-US" altLang="en-US"/>
          </a:p>
        </p:txBody>
      </p:sp>
      <p:sp>
        <p:nvSpPr>
          <p:cNvPr id="6" name="Rectangle 4">
            <a:extLst>
              <a:ext uri="{FF2B5EF4-FFF2-40B4-BE49-F238E27FC236}">
                <a16:creationId xmlns:a16="http://schemas.microsoft.com/office/drawing/2014/main" id="{6EE61B5B-6364-2148-9C8D-B4D27613840B}"/>
              </a:ext>
            </a:extLst>
          </p:cNvPr>
          <p:cNvSpPr txBox="1">
            <a:spLocks noChangeArrowheads="1"/>
          </p:cNvSpPr>
          <p:nvPr/>
        </p:nvSpPr>
        <p:spPr bwMode="gray">
          <a:xfrm>
            <a:off x="8333326" y="1489159"/>
            <a:ext cx="3575908" cy="4359060"/>
          </a:xfrm>
          <a:prstGeom prst="rect">
            <a:avLst/>
          </a:prstGeom>
        </p:spPr>
        <p:txBody>
          <a:bodyPr vert="horz" wrap="square" lIns="0" tIns="0" rIns="0" bIns="0" rtlCol="0">
            <a:noAutofit/>
          </a:bodyPr>
          <a:lstStyle>
            <a:lvl1pPr marL="285750" indent="-285750" algn="l" defTabSz="1073084" rtl="0" eaLnBrk="1" latinLnBrk="0" hangingPunct="1">
              <a:lnSpc>
                <a:spcPct val="100000"/>
              </a:lnSpc>
              <a:spcBef>
                <a:spcPts val="0"/>
              </a:spcBef>
              <a:buClr>
                <a:schemeClr val="accent2"/>
              </a:buClr>
              <a:buFont typeface="Arial" panose="020B0604020202020204" pitchFamily="34" charset="0"/>
              <a:buChar char="•"/>
              <a:defRPr sz="20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8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GB" altLang="en-US" sz="2400" b="1" dirty="0"/>
              <a:t>Tips</a:t>
            </a:r>
          </a:p>
          <a:p>
            <a:r>
              <a:rPr lang="en-US" sz="2000" kern="0" dirty="0">
                <a:solidFill>
                  <a:schemeClr val="tx1"/>
                </a:solidFill>
              </a:rPr>
              <a:t>Use a team to identify the various factors</a:t>
            </a:r>
          </a:p>
          <a:p>
            <a:r>
              <a:rPr lang="en-US" sz="2000" kern="0" dirty="0">
                <a:solidFill>
                  <a:schemeClr val="tx1"/>
                </a:solidFill>
              </a:rPr>
              <a:t>Clearly define the:</a:t>
            </a:r>
          </a:p>
          <a:p>
            <a:pPr lvl="1"/>
            <a:r>
              <a:rPr lang="en-US" kern="0" dirty="0">
                <a:solidFill>
                  <a:schemeClr val="tx1"/>
                </a:solidFill>
              </a:rPr>
              <a:t>Output</a:t>
            </a:r>
          </a:p>
          <a:p>
            <a:pPr lvl="1"/>
            <a:r>
              <a:rPr lang="en-US" kern="0" dirty="0">
                <a:solidFill>
                  <a:schemeClr val="tx1"/>
                </a:solidFill>
              </a:rPr>
              <a:t>Control Factors</a:t>
            </a:r>
          </a:p>
          <a:p>
            <a:pPr lvl="1"/>
            <a:r>
              <a:rPr lang="en-US" kern="0" dirty="0">
                <a:solidFill>
                  <a:schemeClr val="tx1"/>
                </a:solidFill>
              </a:rPr>
              <a:t>Noise Factors</a:t>
            </a:r>
          </a:p>
          <a:p>
            <a:r>
              <a:rPr lang="en-US" sz="2000" kern="0" dirty="0">
                <a:solidFill>
                  <a:schemeClr val="tx1"/>
                </a:solidFill>
              </a:rPr>
              <a:t>Check the outcome with experience </a:t>
            </a:r>
          </a:p>
        </p:txBody>
      </p:sp>
    </p:spTree>
    <p:extLst>
      <p:ext uri="{BB962C8B-B14F-4D97-AF65-F5344CB8AC3E}">
        <p14:creationId xmlns:p14="http://schemas.microsoft.com/office/powerpoint/2010/main" val="91320205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30A8A4C-1942-E431-F53E-A070282FE3F6}"/>
              </a:ext>
            </a:extLst>
          </p:cNvPr>
          <p:cNvSpPr>
            <a:spLocks noGrp="1"/>
          </p:cNvSpPr>
          <p:nvPr>
            <p:ph type="title"/>
          </p:nvPr>
        </p:nvSpPr>
        <p:spPr/>
        <p:txBody>
          <a:bodyPr/>
          <a:lstStyle/>
          <a:p>
            <a:r>
              <a:rPr lang="en-GB"/>
              <a:t>And down a layer one more time!</a:t>
            </a:r>
          </a:p>
        </p:txBody>
      </p:sp>
      <p:sp>
        <p:nvSpPr>
          <p:cNvPr id="7" name="Content Placeholder 6">
            <a:extLst>
              <a:ext uri="{FF2B5EF4-FFF2-40B4-BE49-F238E27FC236}">
                <a16:creationId xmlns:a16="http://schemas.microsoft.com/office/drawing/2014/main" id="{CA82CBF2-0806-9219-1291-3673AE232BDE}"/>
              </a:ext>
            </a:extLst>
          </p:cNvPr>
          <p:cNvSpPr>
            <a:spLocks noGrp="1"/>
          </p:cNvSpPr>
          <p:nvPr>
            <p:ph idx="1"/>
          </p:nvPr>
        </p:nvSpPr>
        <p:spPr/>
        <p:txBody>
          <a:bodyPr/>
          <a:lstStyle/>
          <a:p>
            <a:r>
              <a:rPr lang="en-GB" dirty="0"/>
              <a:t>……………..OK so your probably bored of the rinse and repeat nature of P diagrams and what why tables by now.</a:t>
            </a:r>
          </a:p>
          <a:p>
            <a:endParaRPr lang="en-GB" dirty="0"/>
          </a:p>
          <a:p>
            <a:r>
              <a:rPr lang="en-GB" dirty="0"/>
              <a:t>So we’ll skip the last exercise! (Hurray!)</a:t>
            </a:r>
          </a:p>
          <a:p>
            <a:endParaRPr lang="en-GB" dirty="0"/>
          </a:p>
          <a:p>
            <a:r>
              <a:rPr lang="en-GB" dirty="0"/>
              <a:t>…………But think about your design team…….. </a:t>
            </a:r>
          </a:p>
          <a:p>
            <a:endParaRPr lang="en-GB" dirty="0"/>
          </a:p>
          <a:p>
            <a:r>
              <a:rPr lang="en-GB" dirty="0"/>
              <a:t>They will have to cascade the design specifications down through the successive layers of the design.</a:t>
            </a:r>
          </a:p>
        </p:txBody>
      </p:sp>
    </p:spTree>
    <p:extLst>
      <p:ext uri="{BB962C8B-B14F-4D97-AF65-F5344CB8AC3E}">
        <p14:creationId xmlns:p14="http://schemas.microsoft.com/office/powerpoint/2010/main" val="1559199565"/>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B7657-B687-88A8-AD4D-FB6AE2BFA756}"/>
              </a:ext>
            </a:extLst>
          </p:cNvPr>
          <p:cNvSpPr>
            <a:spLocks noGrp="1"/>
          </p:cNvSpPr>
          <p:nvPr>
            <p:ph type="title"/>
          </p:nvPr>
        </p:nvSpPr>
        <p:spPr/>
        <p:txBody>
          <a:bodyPr/>
          <a:lstStyle/>
          <a:p>
            <a:r>
              <a:rPr lang="en-GB" dirty="0"/>
              <a:t>Tuesday p.m. Kick off.</a:t>
            </a:r>
          </a:p>
        </p:txBody>
      </p:sp>
      <p:sp>
        <p:nvSpPr>
          <p:cNvPr id="3" name="Content Placeholder 2">
            <a:extLst>
              <a:ext uri="{FF2B5EF4-FFF2-40B4-BE49-F238E27FC236}">
                <a16:creationId xmlns:a16="http://schemas.microsoft.com/office/drawing/2014/main" id="{5BA99753-6C33-86A6-0400-38C780D619C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8883179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02DD1-5A1F-A87B-5980-03701F032830}"/>
              </a:ext>
            </a:extLst>
          </p:cNvPr>
          <p:cNvSpPr>
            <a:spLocks noGrp="1"/>
          </p:cNvSpPr>
          <p:nvPr>
            <p:ph type="title"/>
          </p:nvPr>
        </p:nvSpPr>
        <p:spPr/>
        <p:txBody>
          <a:bodyPr/>
          <a:lstStyle/>
          <a:p>
            <a:r>
              <a:rPr lang="en-GB"/>
              <a:t>Down the Levels</a:t>
            </a:r>
          </a:p>
        </p:txBody>
      </p:sp>
      <p:sp>
        <p:nvSpPr>
          <p:cNvPr id="4" name="Rectangle 3">
            <a:extLst>
              <a:ext uri="{FF2B5EF4-FFF2-40B4-BE49-F238E27FC236}">
                <a16:creationId xmlns:a16="http://schemas.microsoft.com/office/drawing/2014/main" id="{F24D1AA5-87C4-E200-325F-702C45F51AC6}"/>
              </a:ext>
            </a:extLst>
          </p:cNvPr>
          <p:cNvSpPr/>
          <p:nvPr/>
        </p:nvSpPr>
        <p:spPr>
          <a:xfrm>
            <a:off x="373475" y="1643743"/>
            <a:ext cx="3875314" cy="10014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Munition System</a:t>
            </a:r>
          </a:p>
        </p:txBody>
      </p:sp>
      <p:sp>
        <p:nvSpPr>
          <p:cNvPr id="5" name="Rectangle 4">
            <a:extLst>
              <a:ext uri="{FF2B5EF4-FFF2-40B4-BE49-F238E27FC236}">
                <a16:creationId xmlns:a16="http://schemas.microsoft.com/office/drawing/2014/main" id="{A91809B6-CB76-135A-C8D1-481D77B08AA8}"/>
              </a:ext>
            </a:extLst>
          </p:cNvPr>
          <p:cNvSpPr/>
          <p:nvPr/>
        </p:nvSpPr>
        <p:spPr>
          <a:xfrm>
            <a:off x="4674484" y="3162190"/>
            <a:ext cx="3875314" cy="10014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Key Subsystem (Body)</a:t>
            </a:r>
          </a:p>
        </p:txBody>
      </p:sp>
      <p:sp>
        <p:nvSpPr>
          <p:cNvPr id="6" name="Rectangle 5">
            <a:extLst>
              <a:ext uri="{FF2B5EF4-FFF2-40B4-BE49-F238E27FC236}">
                <a16:creationId xmlns:a16="http://schemas.microsoft.com/office/drawing/2014/main" id="{CB03E68E-D97A-AD00-3EF9-04CEB5FA9BBF}"/>
              </a:ext>
            </a:extLst>
          </p:cNvPr>
          <p:cNvSpPr/>
          <p:nvPr/>
        </p:nvSpPr>
        <p:spPr>
          <a:xfrm>
            <a:off x="8216782" y="4799510"/>
            <a:ext cx="3875314" cy="10014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Key Component (Base)</a:t>
            </a:r>
          </a:p>
        </p:txBody>
      </p:sp>
      <p:sp>
        <p:nvSpPr>
          <p:cNvPr id="7" name="Arrow: Right 6">
            <a:extLst>
              <a:ext uri="{FF2B5EF4-FFF2-40B4-BE49-F238E27FC236}">
                <a16:creationId xmlns:a16="http://schemas.microsoft.com/office/drawing/2014/main" id="{7F74A622-7185-4B4A-6517-4D967B9B4223}"/>
              </a:ext>
            </a:extLst>
          </p:cNvPr>
          <p:cNvSpPr/>
          <p:nvPr/>
        </p:nvSpPr>
        <p:spPr>
          <a:xfrm rot="1314898">
            <a:off x="1216427" y="4011284"/>
            <a:ext cx="6212044" cy="175446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Identification Of Criticality</a:t>
            </a:r>
          </a:p>
        </p:txBody>
      </p:sp>
    </p:spTree>
    <p:extLst>
      <p:ext uri="{BB962C8B-B14F-4D97-AF65-F5344CB8AC3E}">
        <p14:creationId xmlns:p14="http://schemas.microsoft.com/office/powerpoint/2010/main" val="1392072371"/>
      </p:ext>
    </p:extLst>
  </p:cSld>
  <p:clrMapOvr>
    <a:masterClrMapping/>
  </p:clrMapOvr>
  <p:transition>
    <p:wipe dir="r"/>
  </p:transition>
</p:sld>
</file>

<file path=ppt/slides/slide9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 y="-20693"/>
            <a:ext cx="9303026" cy="915215"/>
          </a:xfrm>
        </p:spPr>
        <p:txBody>
          <a:bodyPr/>
          <a:lstStyle/>
          <a:p>
            <a:r>
              <a:rPr lang="en-GB" sz="3600" dirty="0">
                <a:latin typeface="Arial" charset="0"/>
              </a:rPr>
              <a:t>Recap – What have we done?</a:t>
            </a:r>
          </a:p>
        </p:txBody>
      </p:sp>
      <p:sp>
        <p:nvSpPr>
          <p:cNvPr id="29699" name="Rectangle 3"/>
          <p:cNvSpPr>
            <a:spLocks noGrp="1" noChangeArrowheads="1"/>
          </p:cNvSpPr>
          <p:nvPr>
            <p:ph idx="1"/>
          </p:nvPr>
        </p:nvSpPr>
        <p:spPr>
          <a:xfrm>
            <a:off x="447261" y="1008921"/>
            <a:ext cx="10714381" cy="3939540"/>
          </a:xfrm>
        </p:spPr>
        <p:txBody>
          <a:bodyPr>
            <a:normAutofit/>
          </a:bodyPr>
          <a:lstStyle/>
          <a:p>
            <a:r>
              <a:rPr lang="en-GB" sz="2000" dirty="0">
                <a:latin typeface="Arial" charset="0"/>
              </a:rPr>
              <a:t>Created a P-Diagram to capture all possible sources of variation impacting on the intended performance of the design</a:t>
            </a:r>
          </a:p>
          <a:p>
            <a:pPr lvl="1"/>
            <a:r>
              <a:rPr lang="en-GB" sz="1800" dirty="0">
                <a:latin typeface="Arial" charset="0"/>
              </a:rPr>
              <a:t>Considered </a:t>
            </a:r>
            <a:r>
              <a:rPr lang="ja-JP" altLang="en-GB" sz="1800" dirty="0">
                <a:latin typeface="Arial" charset="0"/>
              </a:rPr>
              <a:t>“</a:t>
            </a:r>
            <a:r>
              <a:rPr lang="en-GB" sz="1800" dirty="0">
                <a:latin typeface="Arial" charset="0"/>
              </a:rPr>
              <a:t>what</a:t>
            </a:r>
            <a:r>
              <a:rPr lang="ja-JP" altLang="en-GB" sz="1800" dirty="0">
                <a:latin typeface="Arial" charset="0"/>
              </a:rPr>
              <a:t>”</a:t>
            </a:r>
            <a:r>
              <a:rPr lang="en-GB" altLang="ja-JP" sz="1800" dirty="0">
                <a:latin typeface="Arial" charset="0"/>
              </a:rPr>
              <a:t> </a:t>
            </a:r>
            <a:r>
              <a:rPr lang="en-GB" sz="1800" dirty="0">
                <a:latin typeface="Arial" charset="0"/>
              </a:rPr>
              <a:t>we have control over in the design (control factors)</a:t>
            </a:r>
          </a:p>
          <a:p>
            <a:pPr lvl="1"/>
            <a:r>
              <a:rPr lang="en-GB" sz="1800" dirty="0">
                <a:latin typeface="Arial" charset="0"/>
              </a:rPr>
              <a:t>Considered </a:t>
            </a:r>
            <a:r>
              <a:rPr lang="ja-JP" altLang="en-GB" sz="1800" dirty="0">
                <a:latin typeface="Arial" charset="0"/>
              </a:rPr>
              <a:t>“</a:t>
            </a:r>
            <a:r>
              <a:rPr lang="en-GB" sz="1800" dirty="0">
                <a:latin typeface="Arial" charset="0"/>
              </a:rPr>
              <a:t>why</a:t>
            </a:r>
            <a:r>
              <a:rPr lang="ja-JP" altLang="en-GB" sz="1800" dirty="0">
                <a:latin typeface="Arial" charset="0"/>
              </a:rPr>
              <a:t>”</a:t>
            </a:r>
            <a:r>
              <a:rPr lang="en-GB" sz="1800" dirty="0">
                <a:latin typeface="Arial" charset="0"/>
              </a:rPr>
              <a:t> the primary output might vary (noise factors). </a:t>
            </a:r>
          </a:p>
          <a:p>
            <a:r>
              <a:rPr lang="en-GB" sz="2000" dirty="0">
                <a:latin typeface="Arial" charset="0"/>
              </a:rPr>
              <a:t>Created a What-Why table to capture the expected influence of indirect noise factors on control factors and to allow prioritisation of subsequent data collection and analysis</a:t>
            </a:r>
          </a:p>
          <a:p>
            <a:r>
              <a:rPr lang="en-GB" sz="2000" dirty="0">
                <a:latin typeface="Arial" charset="0"/>
              </a:rPr>
              <a:t>We have also identified some of the Critical Design Parameters (CDP). These need to given appropriate target values by:</a:t>
            </a:r>
          </a:p>
          <a:p>
            <a:pPr lvl="1"/>
            <a:r>
              <a:rPr lang="en-GB" sz="1800" dirty="0">
                <a:latin typeface="Arial" charset="0"/>
              </a:rPr>
              <a:t>Robust Design – can we find suitable target values for the CDP that make it insensitive </a:t>
            </a:r>
            <a:r>
              <a:rPr lang="en-GB" sz="1800">
                <a:latin typeface="Arial" charset="0"/>
              </a:rPr>
              <a:t>to variance.</a:t>
            </a:r>
            <a:endParaRPr lang="en-GB" sz="1800" dirty="0">
              <a:latin typeface="Arial" charset="0"/>
            </a:endParaRPr>
          </a:p>
          <a:p>
            <a:pPr lvl="1"/>
            <a:r>
              <a:rPr lang="en-GB" sz="1800" dirty="0">
                <a:latin typeface="Arial" charset="0"/>
              </a:rPr>
              <a:t>Manufacturing System Design – can we design the Manufacturing System to not  cause variation in the CDP.</a:t>
            </a:r>
          </a:p>
        </p:txBody>
      </p:sp>
      <p:sp>
        <p:nvSpPr>
          <p:cNvPr id="2" name="TextBox 1"/>
          <p:cNvSpPr txBox="1"/>
          <p:nvPr/>
        </p:nvSpPr>
        <p:spPr>
          <a:xfrm>
            <a:off x="2523507" y="5264303"/>
            <a:ext cx="6416607" cy="584776"/>
          </a:xfrm>
          <a:prstGeom prst="rect">
            <a:avLst/>
          </a:prstGeom>
        </p:spPr>
        <p:style>
          <a:lnRef idx="0">
            <a:schemeClr val="accent2"/>
          </a:lnRef>
          <a:fillRef idx="3">
            <a:schemeClr val="accent2"/>
          </a:fillRef>
          <a:effectRef idx="3">
            <a:schemeClr val="accent2"/>
          </a:effectRef>
          <a:fontRef idx="minor">
            <a:schemeClr val="lt1"/>
          </a:fontRef>
        </p:style>
        <p:txBody>
          <a:bodyPr wrap="square" lIns="91429" tIns="45715" rIns="91429" bIns="45715" rtlCol="0">
            <a:spAutoFit/>
          </a:bodyPr>
          <a:lstStyle/>
          <a:p>
            <a:r>
              <a:rPr lang="en-US" sz="3200" dirty="0">
                <a:solidFill>
                  <a:schemeClr val="tx1"/>
                </a:solidFill>
              </a:rPr>
              <a:t>We can now update our QFD 2 </a:t>
            </a:r>
          </a:p>
        </p:txBody>
      </p:sp>
    </p:spTree>
    <p:extLst>
      <p:ext uri="{BB962C8B-B14F-4D97-AF65-F5344CB8AC3E}">
        <p14:creationId xmlns:p14="http://schemas.microsoft.com/office/powerpoint/2010/main" val="2064054747"/>
      </p:ext>
    </p:extLst>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065" y="318950"/>
            <a:ext cx="6489700" cy="415459"/>
          </a:xfrm>
        </p:spPr>
        <p:txBody>
          <a:bodyPr>
            <a:normAutofit fontScale="90000"/>
          </a:bodyPr>
          <a:lstStyle/>
          <a:p>
            <a:r>
              <a:rPr lang="en-US" sz="3600" dirty="0"/>
              <a:t>In other words</a:t>
            </a:r>
          </a:p>
        </p:txBody>
      </p:sp>
      <p:grpSp>
        <p:nvGrpSpPr>
          <p:cNvPr id="5" name="Group 4"/>
          <p:cNvGrpSpPr>
            <a:grpSpLocks/>
          </p:cNvGrpSpPr>
          <p:nvPr/>
        </p:nvGrpSpPr>
        <p:grpSpPr bwMode="auto">
          <a:xfrm>
            <a:off x="2283036" y="1291833"/>
            <a:ext cx="4600260" cy="4411663"/>
            <a:chOff x="383" y="967"/>
            <a:chExt cx="2949" cy="2903"/>
          </a:xfrm>
        </p:grpSpPr>
        <p:sp>
          <p:nvSpPr>
            <p:cNvPr id="6" name="Rectangle 5"/>
            <p:cNvSpPr>
              <a:spLocks noChangeArrowheads="1"/>
            </p:cNvSpPr>
            <p:nvPr/>
          </p:nvSpPr>
          <p:spPr bwMode="auto">
            <a:xfrm>
              <a:off x="1440"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a:latin typeface="Times New Roman" charset="0"/>
              </a:endParaRPr>
            </a:p>
          </p:txBody>
        </p:sp>
        <p:sp>
          <p:nvSpPr>
            <p:cNvPr id="7" name="Rectangle 6"/>
            <p:cNvSpPr>
              <a:spLocks noChangeArrowheads="1"/>
            </p:cNvSpPr>
            <p:nvPr/>
          </p:nvSpPr>
          <p:spPr bwMode="auto">
            <a:xfrm>
              <a:off x="1632"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8" name="Rectangle 7"/>
            <p:cNvSpPr>
              <a:spLocks noChangeArrowheads="1"/>
            </p:cNvSpPr>
            <p:nvPr/>
          </p:nvSpPr>
          <p:spPr bwMode="auto">
            <a:xfrm>
              <a:off x="1824"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9" name="Rectangle 8"/>
            <p:cNvSpPr>
              <a:spLocks noChangeArrowheads="1"/>
            </p:cNvSpPr>
            <p:nvPr/>
          </p:nvSpPr>
          <p:spPr bwMode="auto">
            <a:xfrm>
              <a:off x="2016"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10" name="Rectangle 9"/>
            <p:cNvSpPr>
              <a:spLocks noChangeArrowheads="1"/>
            </p:cNvSpPr>
            <p:nvPr/>
          </p:nvSpPr>
          <p:spPr bwMode="auto">
            <a:xfrm>
              <a:off x="2208"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11" name="Rectangle 10"/>
            <p:cNvSpPr>
              <a:spLocks noChangeArrowheads="1"/>
            </p:cNvSpPr>
            <p:nvPr/>
          </p:nvSpPr>
          <p:spPr bwMode="auto">
            <a:xfrm>
              <a:off x="2592"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12" name="Rectangle 11"/>
            <p:cNvSpPr>
              <a:spLocks noChangeArrowheads="1"/>
            </p:cNvSpPr>
            <p:nvPr/>
          </p:nvSpPr>
          <p:spPr bwMode="auto">
            <a:xfrm>
              <a:off x="2400"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13" name="Rectangle 12"/>
            <p:cNvSpPr>
              <a:spLocks noChangeArrowheads="1"/>
            </p:cNvSpPr>
            <p:nvPr/>
          </p:nvSpPr>
          <p:spPr bwMode="auto">
            <a:xfrm rot="16200000">
              <a:off x="1762" y="446"/>
              <a:ext cx="192" cy="2949"/>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14" name="Rectangle 13"/>
            <p:cNvSpPr>
              <a:spLocks noChangeArrowheads="1"/>
            </p:cNvSpPr>
            <p:nvPr/>
          </p:nvSpPr>
          <p:spPr bwMode="auto">
            <a:xfrm rot="16200000">
              <a:off x="1762" y="638"/>
              <a:ext cx="192" cy="2949"/>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a:latin typeface="Times New Roman" charset="0"/>
              </a:endParaRPr>
            </a:p>
          </p:txBody>
        </p:sp>
        <p:sp>
          <p:nvSpPr>
            <p:cNvPr id="15" name="Rectangle 14"/>
            <p:cNvSpPr>
              <a:spLocks noChangeArrowheads="1"/>
            </p:cNvSpPr>
            <p:nvPr/>
          </p:nvSpPr>
          <p:spPr bwMode="auto">
            <a:xfrm rot="16200000">
              <a:off x="1762" y="830"/>
              <a:ext cx="192" cy="2949"/>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16" name="Rectangle 15"/>
            <p:cNvSpPr>
              <a:spLocks noChangeArrowheads="1"/>
            </p:cNvSpPr>
            <p:nvPr/>
          </p:nvSpPr>
          <p:spPr bwMode="auto">
            <a:xfrm rot="16200000">
              <a:off x="1762" y="1022"/>
              <a:ext cx="192" cy="2949"/>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17" name="Rectangle 16"/>
            <p:cNvSpPr>
              <a:spLocks noChangeArrowheads="1"/>
            </p:cNvSpPr>
            <p:nvPr/>
          </p:nvSpPr>
          <p:spPr bwMode="auto">
            <a:xfrm rot="16200000">
              <a:off x="1762" y="1406"/>
              <a:ext cx="192" cy="2949"/>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19" name="Text Box 18"/>
            <p:cNvSpPr txBox="1">
              <a:spLocks noChangeArrowheads="1"/>
            </p:cNvSpPr>
            <p:nvPr/>
          </p:nvSpPr>
          <p:spPr bwMode="auto">
            <a:xfrm>
              <a:off x="470" y="1543"/>
              <a:ext cx="595"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a:latin typeface="Times New Roman" charset="0"/>
                </a:rPr>
                <a:t>WHAT</a:t>
              </a:r>
            </a:p>
          </p:txBody>
        </p:sp>
        <p:sp>
          <p:nvSpPr>
            <p:cNvPr id="20" name="Text Box 19"/>
            <p:cNvSpPr txBox="1">
              <a:spLocks noChangeArrowheads="1"/>
            </p:cNvSpPr>
            <p:nvPr/>
          </p:nvSpPr>
          <p:spPr bwMode="auto">
            <a:xfrm>
              <a:off x="1910" y="967"/>
              <a:ext cx="508"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a:latin typeface="Times New Roman" charset="0"/>
                </a:rPr>
                <a:t>HOW</a:t>
              </a:r>
            </a:p>
          </p:txBody>
        </p:sp>
        <p:sp>
          <p:nvSpPr>
            <p:cNvPr id="21" name="Rectangle 20"/>
            <p:cNvSpPr>
              <a:spLocks noChangeArrowheads="1"/>
            </p:cNvSpPr>
            <p:nvPr/>
          </p:nvSpPr>
          <p:spPr bwMode="auto">
            <a:xfrm rot="16200000">
              <a:off x="1762" y="1214"/>
              <a:ext cx="192" cy="2949"/>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grpSp>
          <p:nvGrpSpPr>
            <p:cNvPr id="22" name="Group 21"/>
            <p:cNvGrpSpPr>
              <a:grpSpLocks/>
            </p:cNvGrpSpPr>
            <p:nvPr/>
          </p:nvGrpSpPr>
          <p:grpSpPr bwMode="auto">
            <a:xfrm>
              <a:off x="1488" y="1872"/>
              <a:ext cx="96" cy="96"/>
              <a:chOff x="3648" y="2400"/>
              <a:chExt cx="96" cy="96"/>
            </a:xfrm>
          </p:grpSpPr>
          <p:sp>
            <p:nvSpPr>
              <p:cNvPr id="38"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39"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grpSp>
        <p:grpSp>
          <p:nvGrpSpPr>
            <p:cNvPr id="23" name="Group 24"/>
            <p:cNvGrpSpPr>
              <a:grpSpLocks/>
            </p:cNvGrpSpPr>
            <p:nvPr/>
          </p:nvGrpSpPr>
          <p:grpSpPr bwMode="auto">
            <a:xfrm>
              <a:off x="2064" y="2640"/>
              <a:ext cx="96" cy="96"/>
              <a:chOff x="3648" y="2400"/>
              <a:chExt cx="96" cy="96"/>
            </a:xfrm>
          </p:grpSpPr>
          <p:sp>
            <p:nvSpPr>
              <p:cNvPr id="36"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37"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grpSp>
        <p:grpSp>
          <p:nvGrpSpPr>
            <p:cNvPr id="24" name="Group 27"/>
            <p:cNvGrpSpPr>
              <a:grpSpLocks/>
            </p:cNvGrpSpPr>
            <p:nvPr/>
          </p:nvGrpSpPr>
          <p:grpSpPr bwMode="auto">
            <a:xfrm>
              <a:off x="1680" y="2064"/>
              <a:ext cx="96" cy="96"/>
              <a:chOff x="3648" y="2400"/>
              <a:chExt cx="96" cy="96"/>
            </a:xfrm>
          </p:grpSpPr>
          <p:sp>
            <p:nvSpPr>
              <p:cNvPr id="34"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35"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grpSp>
        <p:sp>
          <p:nvSpPr>
            <p:cNvPr id="25" name="Oval 30"/>
            <p:cNvSpPr>
              <a:spLocks noChangeArrowheads="1"/>
            </p:cNvSpPr>
            <p:nvPr/>
          </p:nvSpPr>
          <p:spPr bwMode="auto">
            <a:xfrm>
              <a:off x="1488" y="2256"/>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26" name="Oval 31"/>
            <p:cNvSpPr>
              <a:spLocks noChangeArrowheads="1"/>
            </p:cNvSpPr>
            <p:nvPr/>
          </p:nvSpPr>
          <p:spPr bwMode="auto">
            <a:xfrm>
              <a:off x="2064" y="1872"/>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27" name="Oval 32"/>
            <p:cNvSpPr>
              <a:spLocks noChangeArrowheads="1"/>
            </p:cNvSpPr>
            <p:nvPr/>
          </p:nvSpPr>
          <p:spPr bwMode="auto">
            <a:xfrm>
              <a:off x="1488" y="264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28" name="AutoShape 34"/>
            <p:cNvSpPr>
              <a:spLocks noChangeArrowheads="1"/>
            </p:cNvSpPr>
            <p:nvPr/>
          </p:nvSpPr>
          <p:spPr bwMode="auto">
            <a:xfrm>
              <a:off x="1680" y="2832"/>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29" name="AutoShape 35"/>
            <p:cNvSpPr>
              <a:spLocks noChangeArrowheads="1"/>
            </p:cNvSpPr>
            <p:nvPr/>
          </p:nvSpPr>
          <p:spPr bwMode="auto">
            <a:xfrm>
              <a:off x="2448" y="2640"/>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30" name="AutoShape 36"/>
            <p:cNvSpPr>
              <a:spLocks noChangeArrowheads="1"/>
            </p:cNvSpPr>
            <p:nvPr/>
          </p:nvSpPr>
          <p:spPr bwMode="auto">
            <a:xfrm>
              <a:off x="2640" y="1872"/>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31" name="AutoShape 37"/>
            <p:cNvSpPr>
              <a:spLocks noChangeArrowheads="1"/>
            </p:cNvSpPr>
            <p:nvPr/>
          </p:nvSpPr>
          <p:spPr bwMode="auto">
            <a:xfrm>
              <a:off x="1488" y="2064"/>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32" name="Oval 38"/>
            <p:cNvSpPr>
              <a:spLocks noChangeArrowheads="1"/>
            </p:cNvSpPr>
            <p:nvPr/>
          </p:nvSpPr>
          <p:spPr bwMode="auto">
            <a:xfrm>
              <a:off x="2448" y="2256"/>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a:p>
          </p:txBody>
        </p:sp>
        <p:sp>
          <p:nvSpPr>
            <p:cNvPr id="33" name="Text Box 39"/>
            <p:cNvSpPr txBox="1">
              <a:spLocks noChangeArrowheads="1"/>
            </p:cNvSpPr>
            <p:nvPr/>
          </p:nvSpPr>
          <p:spPr bwMode="auto">
            <a:xfrm>
              <a:off x="1599" y="3607"/>
              <a:ext cx="1043"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a:latin typeface="Times New Roman" charset="0"/>
                </a:rPr>
                <a:t>HOW MUCH</a:t>
              </a:r>
            </a:p>
          </p:txBody>
        </p:sp>
      </p:grpSp>
      <p:sp>
        <p:nvSpPr>
          <p:cNvPr id="40" name="TextBox 39"/>
          <p:cNvSpPr txBox="1"/>
          <p:nvPr/>
        </p:nvSpPr>
        <p:spPr>
          <a:xfrm>
            <a:off x="1678548" y="1060986"/>
            <a:ext cx="184644" cy="369322"/>
          </a:xfrm>
          <a:prstGeom prst="rect">
            <a:avLst/>
          </a:prstGeom>
          <a:noFill/>
        </p:spPr>
        <p:txBody>
          <a:bodyPr wrap="square" lIns="91429" tIns="45715" rIns="91429" bIns="45715" rtlCol="0">
            <a:spAutoFit/>
          </a:bodyPr>
          <a:lstStyle/>
          <a:p>
            <a:endParaRPr lang="en-US" sz="1800"/>
          </a:p>
        </p:txBody>
      </p:sp>
      <p:grpSp>
        <p:nvGrpSpPr>
          <p:cNvPr id="41" name="Group 40"/>
          <p:cNvGrpSpPr/>
          <p:nvPr/>
        </p:nvGrpSpPr>
        <p:grpSpPr>
          <a:xfrm>
            <a:off x="2281160" y="2591047"/>
            <a:ext cx="1658519" cy="1749934"/>
            <a:chOff x="2800914" y="2401258"/>
            <a:chExt cx="1658519" cy="1749934"/>
          </a:xfrm>
        </p:grpSpPr>
        <p:sp>
          <p:nvSpPr>
            <p:cNvPr id="42" name="Rectangle 41"/>
            <p:cNvSpPr/>
            <p:nvPr/>
          </p:nvSpPr>
          <p:spPr>
            <a:xfrm>
              <a:off x="2802655" y="2401258"/>
              <a:ext cx="1656778" cy="291946"/>
            </a:xfrm>
            <a:prstGeom prst="rect">
              <a:avLst/>
            </a:prstGeom>
            <a:solidFill>
              <a:schemeClr val="accent5">
                <a:lumMod val="90000"/>
              </a:schemeClr>
            </a:solidFill>
            <a:ln/>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a:t>Functional RQMT</a:t>
              </a:r>
              <a:r>
                <a:rPr lang="en-US" sz="1200" baseline="-25000"/>
                <a:t>1</a:t>
              </a:r>
              <a:r>
                <a:rPr lang="en-US" sz="1200"/>
                <a:t> </a:t>
              </a:r>
              <a:endParaRPr lang="en-US" sz="900"/>
            </a:p>
          </p:txBody>
        </p:sp>
        <p:sp>
          <p:nvSpPr>
            <p:cNvPr id="43" name="Rectangle 42"/>
            <p:cNvSpPr/>
            <p:nvPr/>
          </p:nvSpPr>
          <p:spPr>
            <a:xfrm>
              <a:off x="2801785" y="2699632"/>
              <a:ext cx="1656778" cy="291946"/>
            </a:xfrm>
            <a:prstGeom prst="rect">
              <a:avLst/>
            </a:prstGeom>
            <a:solidFill>
              <a:srgbClr val="BADDE1"/>
            </a:solidFill>
            <a:ln>
              <a:solidFill>
                <a:srgbClr val="000000"/>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a:t>Functional RQMT</a:t>
              </a:r>
              <a:r>
                <a:rPr lang="en-US" sz="1200" baseline="-25000"/>
                <a:t>2</a:t>
              </a:r>
              <a:r>
                <a:rPr lang="en-US" sz="1200"/>
                <a:t> </a:t>
              </a:r>
              <a:endParaRPr lang="en-US" sz="900"/>
            </a:p>
          </p:txBody>
        </p:sp>
        <p:sp>
          <p:nvSpPr>
            <p:cNvPr id="44" name="Rectangle 43"/>
            <p:cNvSpPr/>
            <p:nvPr/>
          </p:nvSpPr>
          <p:spPr>
            <a:xfrm>
              <a:off x="2800915" y="2990707"/>
              <a:ext cx="1656778" cy="291946"/>
            </a:xfrm>
            <a:prstGeom prst="rect">
              <a:avLst/>
            </a:prstGeom>
            <a:solidFill>
              <a:srgbClr val="BADDE1"/>
            </a:solidFill>
            <a:ln>
              <a:solidFill>
                <a:srgbClr val="000000"/>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a:t>Functional RQMT</a:t>
              </a:r>
              <a:r>
                <a:rPr lang="en-US" sz="1200" baseline="-25000"/>
                <a:t>3</a:t>
              </a:r>
              <a:r>
                <a:rPr lang="en-US" sz="1200"/>
                <a:t> </a:t>
              </a:r>
              <a:endParaRPr lang="en-US" sz="900"/>
            </a:p>
          </p:txBody>
        </p:sp>
        <p:sp>
          <p:nvSpPr>
            <p:cNvPr id="45" name="Rectangle 44"/>
            <p:cNvSpPr/>
            <p:nvPr/>
          </p:nvSpPr>
          <p:spPr>
            <a:xfrm>
              <a:off x="2800915" y="3282653"/>
              <a:ext cx="1656778" cy="291946"/>
            </a:xfrm>
            <a:prstGeom prst="rect">
              <a:avLst/>
            </a:prstGeom>
            <a:solidFill>
              <a:srgbClr val="BADDE1"/>
            </a:solidFill>
            <a:ln>
              <a:solidFill>
                <a:srgbClr val="000000"/>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a:t>Functional RQMT</a:t>
              </a:r>
              <a:r>
                <a:rPr lang="en-US" sz="1200" baseline="-25000"/>
                <a:t>4</a:t>
              </a:r>
              <a:r>
                <a:rPr lang="en-US" sz="1200"/>
                <a:t> </a:t>
              </a:r>
              <a:endParaRPr lang="en-US" sz="900"/>
            </a:p>
          </p:txBody>
        </p:sp>
        <p:sp>
          <p:nvSpPr>
            <p:cNvPr id="46" name="Rectangle 45"/>
            <p:cNvSpPr/>
            <p:nvPr/>
          </p:nvSpPr>
          <p:spPr>
            <a:xfrm>
              <a:off x="2800914" y="3574599"/>
              <a:ext cx="1656778" cy="291946"/>
            </a:xfrm>
            <a:prstGeom prst="rect">
              <a:avLst/>
            </a:prstGeom>
            <a:solidFill>
              <a:srgbClr val="BADDE1"/>
            </a:solidFill>
            <a:ln>
              <a:solidFill>
                <a:srgbClr val="000000"/>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a:t>Functional RQMT</a:t>
              </a:r>
              <a:r>
                <a:rPr lang="en-US" sz="1200" baseline="-25000"/>
                <a:t>5</a:t>
              </a:r>
              <a:r>
                <a:rPr lang="en-US" sz="1200"/>
                <a:t> </a:t>
              </a:r>
              <a:endParaRPr lang="en-US" sz="900"/>
            </a:p>
          </p:txBody>
        </p:sp>
        <p:sp>
          <p:nvSpPr>
            <p:cNvPr id="47" name="Rectangle 46"/>
            <p:cNvSpPr/>
            <p:nvPr/>
          </p:nvSpPr>
          <p:spPr>
            <a:xfrm>
              <a:off x="2800915" y="3859246"/>
              <a:ext cx="1656778" cy="291946"/>
            </a:xfrm>
            <a:prstGeom prst="rect">
              <a:avLst/>
            </a:prstGeom>
            <a:solidFill>
              <a:srgbClr val="BADDE1"/>
            </a:solidFill>
            <a:ln>
              <a:solidFill>
                <a:srgbClr val="000000"/>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a:t>Functional RQMT</a:t>
              </a:r>
              <a:r>
                <a:rPr lang="en-US" sz="1200" baseline="-25000"/>
                <a:t>6</a:t>
              </a:r>
              <a:r>
                <a:rPr lang="en-US" sz="1200"/>
                <a:t> </a:t>
              </a:r>
              <a:endParaRPr lang="en-US" sz="900"/>
            </a:p>
          </p:txBody>
        </p:sp>
      </p:grpSp>
      <p:grpSp>
        <p:nvGrpSpPr>
          <p:cNvPr id="48" name="Group 47"/>
          <p:cNvGrpSpPr/>
          <p:nvPr/>
        </p:nvGrpSpPr>
        <p:grpSpPr>
          <a:xfrm>
            <a:off x="3922861" y="1708989"/>
            <a:ext cx="2117360" cy="886405"/>
            <a:chOff x="4442617" y="1519200"/>
            <a:chExt cx="2117360" cy="886405"/>
          </a:xfrm>
        </p:grpSpPr>
        <p:sp>
          <p:nvSpPr>
            <p:cNvPr id="49" name="Rectangle 48"/>
            <p:cNvSpPr/>
            <p:nvPr/>
          </p:nvSpPr>
          <p:spPr>
            <a:xfrm>
              <a:off x="4442617" y="1519200"/>
              <a:ext cx="317297" cy="886405"/>
            </a:xfrm>
            <a:prstGeom prst="rect">
              <a:avLst/>
            </a:prstGeom>
            <a:solidFill>
              <a:schemeClr val="bg1"/>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a:solidFill>
                    <a:srgbClr val="000000"/>
                  </a:solidFill>
                </a:rPr>
                <a:t>Solution</a:t>
              </a:r>
              <a:r>
                <a:rPr lang="en-US" sz="1200" baseline="-25000">
                  <a:solidFill>
                    <a:srgbClr val="000000"/>
                  </a:solidFill>
                </a:rPr>
                <a:t>1</a:t>
              </a:r>
              <a:endParaRPr lang="en-US" sz="1200">
                <a:solidFill>
                  <a:srgbClr val="000000"/>
                </a:solidFill>
              </a:endParaRPr>
            </a:p>
          </p:txBody>
        </p:sp>
        <p:sp>
          <p:nvSpPr>
            <p:cNvPr id="50" name="Rectangle 49"/>
            <p:cNvSpPr/>
            <p:nvPr/>
          </p:nvSpPr>
          <p:spPr>
            <a:xfrm>
              <a:off x="4743763" y="1528415"/>
              <a:ext cx="317297" cy="873042"/>
            </a:xfrm>
            <a:prstGeom prst="rect">
              <a:avLst/>
            </a:prstGeom>
            <a:solidFill>
              <a:schemeClr val="bg1"/>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a:solidFill>
                    <a:srgbClr val="000000"/>
                  </a:solidFill>
                </a:rPr>
                <a:t>Solution</a:t>
              </a:r>
              <a:r>
                <a:rPr lang="en-US" sz="1200" baseline="-25000">
                  <a:solidFill>
                    <a:srgbClr val="000000"/>
                  </a:solidFill>
                </a:rPr>
                <a:t>2</a:t>
              </a:r>
              <a:endParaRPr lang="en-US" sz="1200">
                <a:solidFill>
                  <a:srgbClr val="000000"/>
                </a:solidFill>
              </a:endParaRPr>
            </a:p>
          </p:txBody>
        </p:sp>
        <p:sp>
          <p:nvSpPr>
            <p:cNvPr id="51" name="Rectangle 50"/>
            <p:cNvSpPr/>
            <p:nvPr/>
          </p:nvSpPr>
          <p:spPr>
            <a:xfrm>
              <a:off x="5041259" y="1528416"/>
              <a:ext cx="317297" cy="873042"/>
            </a:xfrm>
            <a:prstGeom prst="rect">
              <a:avLst/>
            </a:prstGeom>
            <a:solidFill>
              <a:schemeClr val="bg1"/>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a:solidFill>
                    <a:srgbClr val="000000"/>
                  </a:solidFill>
                </a:rPr>
                <a:t>Solution</a:t>
              </a:r>
              <a:r>
                <a:rPr lang="en-US" sz="1200" baseline="-25000">
                  <a:solidFill>
                    <a:srgbClr val="000000"/>
                  </a:solidFill>
                </a:rPr>
                <a:t>3</a:t>
              </a:r>
              <a:endParaRPr lang="en-US" sz="1200">
                <a:solidFill>
                  <a:srgbClr val="000000"/>
                </a:solidFill>
              </a:endParaRPr>
            </a:p>
          </p:txBody>
        </p:sp>
        <p:sp>
          <p:nvSpPr>
            <p:cNvPr id="52" name="Rectangle 51"/>
            <p:cNvSpPr/>
            <p:nvPr/>
          </p:nvSpPr>
          <p:spPr>
            <a:xfrm>
              <a:off x="5350195" y="1528417"/>
              <a:ext cx="317297" cy="873042"/>
            </a:xfrm>
            <a:prstGeom prst="rect">
              <a:avLst/>
            </a:prstGeom>
            <a:solidFill>
              <a:srgbClr val="FFFFFF"/>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a:solidFill>
                    <a:srgbClr val="000000"/>
                  </a:solidFill>
                </a:rPr>
                <a:t>Solution</a:t>
              </a:r>
              <a:r>
                <a:rPr lang="en-US" sz="1200" baseline="-25000">
                  <a:solidFill>
                    <a:srgbClr val="000000"/>
                  </a:solidFill>
                </a:rPr>
                <a:t>4</a:t>
              </a:r>
              <a:endParaRPr lang="en-US" sz="1200">
                <a:solidFill>
                  <a:srgbClr val="000000"/>
                </a:solidFill>
              </a:endParaRPr>
            </a:p>
          </p:txBody>
        </p:sp>
        <p:sp>
          <p:nvSpPr>
            <p:cNvPr id="53" name="Rectangle 52"/>
            <p:cNvSpPr/>
            <p:nvPr/>
          </p:nvSpPr>
          <p:spPr>
            <a:xfrm>
              <a:off x="6242680" y="1526974"/>
              <a:ext cx="317297" cy="873042"/>
            </a:xfrm>
            <a:prstGeom prst="rect">
              <a:avLst/>
            </a:prstGeom>
            <a:solidFill>
              <a:srgbClr val="FFFFFF"/>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a:solidFill>
                    <a:srgbClr val="000000"/>
                  </a:solidFill>
                </a:rPr>
                <a:t>Solution</a:t>
              </a:r>
              <a:r>
                <a:rPr lang="en-US" sz="1200" baseline="-25000">
                  <a:solidFill>
                    <a:srgbClr val="000000"/>
                  </a:solidFill>
                </a:rPr>
                <a:t>7</a:t>
              </a:r>
              <a:endParaRPr lang="en-US" sz="1200">
                <a:solidFill>
                  <a:srgbClr val="000000"/>
                </a:solidFill>
              </a:endParaRPr>
            </a:p>
          </p:txBody>
        </p:sp>
        <p:sp>
          <p:nvSpPr>
            <p:cNvPr id="54" name="Rectangle 53"/>
            <p:cNvSpPr/>
            <p:nvPr/>
          </p:nvSpPr>
          <p:spPr>
            <a:xfrm>
              <a:off x="5925954" y="1525629"/>
              <a:ext cx="317297" cy="873042"/>
            </a:xfrm>
            <a:prstGeom prst="rect">
              <a:avLst/>
            </a:prstGeom>
            <a:solidFill>
              <a:srgbClr val="FFFFFF"/>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a:solidFill>
                    <a:srgbClr val="000000"/>
                  </a:solidFill>
                </a:rPr>
                <a:t>Solution</a:t>
              </a:r>
              <a:r>
                <a:rPr lang="en-US" sz="1200" baseline="-25000">
                  <a:solidFill>
                    <a:srgbClr val="000000"/>
                  </a:solidFill>
                </a:rPr>
                <a:t>6</a:t>
              </a:r>
              <a:endParaRPr lang="en-US" sz="1200">
                <a:solidFill>
                  <a:srgbClr val="000000"/>
                </a:solidFill>
              </a:endParaRPr>
            </a:p>
          </p:txBody>
        </p:sp>
        <p:sp>
          <p:nvSpPr>
            <p:cNvPr id="55" name="Rectangle 54"/>
            <p:cNvSpPr/>
            <p:nvPr/>
          </p:nvSpPr>
          <p:spPr>
            <a:xfrm>
              <a:off x="5643553" y="1529285"/>
              <a:ext cx="317297" cy="873042"/>
            </a:xfrm>
            <a:prstGeom prst="rect">
              <a:avLst/>
            </a:prstGeom>
            <a:solidFill>
              <a:srgbClr val="FF99CC"/>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a:solidFill>
                    <a:srgbClr val="000000"/>
                  </a:solidFill>
                </a:rPr>
                <a:t>Solution</a:t>
              </a:r>
              <a:r>
                <a:rPr lang="en-US" sz="1200" baseline="-25000">
                  <a:solidFill>
                    <a:srgbClr val="000000"/>
                  </a:solidFill>
                </a:rPr>
                <a:t>5</a:t>
              </a:r>
              <a:endParaRPr lang="en-US" sz="1200">
                <a:solidFill>
                  <a:srgbClr val="000000"/>
                </a:solidFill>
              </a:endParaRPr>
            </a:p>
          </p:txBody>
        </p:sp>
      </p:grpSp>
      <p:sp>
        <p:nvSpPr>
          <p:cNvPr id="56" name="Oval 28"/>
          <p:cNvSpPr>
            <a:spLocks noChangeArrowheads="1"/>
          </p:cNvSpPr>
          <p:nvPr/>
        </p:nvSpPr>
        <p:spPr bwMode="auto">
          <a:xfrm>
            <a:off x="4294530" y="3551967"/>
            <a:ext cx="149754" cy="14589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lIns="91429" tIns="45715" rIns="91429" bIns="45715" anchor="ctr"/>
          <a:lstStyle/>
          <a:p>
            <a:endParaRPr lang="en-US" sz="1800"/>
          </a:p>
        </p:txBody>
      </p:sp>
      <p:sp>
        <p:nvSpPr>
          <p:cNvPr id="57" name="Oval 28"/>
          <p:cNvSpPr>
            <a:spLocks noChangeArrowheads="1"/>
          </p:cNvSpPr>
          <p:nvPr/>
        </p:nvSpPr>
        <p:spPr bwMode="auto">
          <a:xfrm>
            <a:off x="4590507" y="3229984"/>
            <a:ext cx="149754" cy="150143"/>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lIns="91429" tIns="45715" rIns="91429" bIns="45715" anchor="ctr"/>
          <a:lstStyle/>
          <a:p>
            <a:endParaRPr lang="en-US" sz="1800"/>
          </a:p>
        </p:txBody>
      </p:sp>
      <p:sp>
        <p:nvSpPr>
          <p:cNvPr id="58" name="Oval 29"/>
          <p:cNvSpPr>
            <a:spLocks noChangeArrowheads="1"/>
          </p:cNvSpPr>
          <p:nvPr/>
        </p:nvSpPr>
        <p:spPr bwMode="auto">
          <a:xfrm>
            <a:off x="4627952" y="3266448"/>
            <a:ext cx="74877" cy="75072"/>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lIns="91429" tIns="45715" rIns="91429" bIns="45715" anchor="ctr"/>
          <a:lstStyle/>
          <a:p>
            <a:endParaRPr lang="en-US" sz="1800"/>
          </a:p>
        </p:txBody>
      </p:sp>
      <p:sp>
        <p:nvSpPr>
          <p:cNvPr id="59" name="Oval 28"/>
          <p:cNvSpPr>
            <a:spLocks noChangeArrowheads="1"/>
          </p:cNvSpPr>
          <p:nvPr/>
        </p:nvSpPr>
        <p:spPr bwMode="auto">
          <a:xfrm>
            <a:off x="5806344" y="4120634"/>
            <a:ext cx="149754" cy="14589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lIns="91429" tIns="45715" rIns="91429" bIns="45715" anchor="ctr"/>
          <a:lstStyle/>
          <a:p>
            <a:endParaRPr lang="en-US" sz="1800"/>
          </a:p>
        </p:txBody>
      </p:sp>
      <p:sp>
        <p:nvSpPr>
          <p:cNvPr id="60" name="Oval 29"/>
          <p:cNvSpPr>
            <a:spLocks noChangeArrowheads="1"/>
          </p:cNvSpPr>
          <p:nvPr/>
        </p:nvSpPr>
        <p:spPr bwMode="auto">
          <a:xfrm>
            <a:off x="5843788" y="4157115"/>
            <a:ext cx="74877" cy="72945"/>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lIns="91429" tIns="45715" rIns="91429" bIns="45715" anchor="ctr"/>
          <a:lstStyle/>
          <a:p>
            <a:endParaRPr lang="en-US" sz="1800"/>
          </a:p>
        </p:txBody>
      </p:sp>
      <p:sp>
        <p:nvSpPr>
          <p:cNvPr id="61" name="Oval 28"/>
          <p:cNvSpPr>
            <a:spLocks noChangeArrowheads="1"/>
          </p:cNvSpPr>
          <p:nvPr/>
        </p:nvSpPr>
        <p:spPr bwMode="auto">
          <a:xfrm>
            <a:off x="5511921" y="4107449"/>
            <a:ext cx="149754" cy="14589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lIns="91429" tIns="45715" rIns="91429" bIns="45715" anchor="ctr"/>
          <a:lstStyle/>
          <a:p>
            <a:endParaRPr lang="en-US" sz="1800"/>
          </a:p>
        </p:txBody>
      </p:sp>
      <p:sp>
        <p:nvSpPr>
          <p:cNvPr id="62" name="Oval 29"/>
          <p:cNvSpPr>
            <a:spLocks noChangeArrowheads="1"/>
          </p:cNvSpPr>
          <p:nvPr/>
        </p:nvSpPr>
        <p:spPr bwMode="auto">
          <a:xfrm>
            <a:off x="5549365" y="4143930"/>
            <a:ext cx="74877" cy="72945"/>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lIns="91429" tIns="45715" rIns="91429" bIns="45715" anchor="ctr"/>
          <a:lstStyle/>
          <a:p>
            <a:endParaRPr lang="en-US" sz="1800"/>
          </a:p>
        </p:txBody>
      </p:sp>
      <p:sp>
        <p:nvSpPr>
          <p:cNvPr id="63" name="Oval 28"/>
          <p:cNvSpPr>
            <a:spLocks noChangeArrowheads="1"/>
          </p:cNvSpPr>
          <p:nvPr/>
        </p:nvSpPr>
        <p:spPr bwMode="auto">
          <a:xfrm>
            <a:off x="5199921" y="3830604"/>
            <a:ext cx="149754" cy="14589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lIns="91429" tIns="45715" rIns="91429" bIns="45715" anchor="ctr"/>
          <a:lstStyle/>
          <a:p>
            <a:endParaRPr lang="en-US" sz="1800"/>
          </a:p>
        </p:txBody>
      </p:sp>
      <p:sp>
        <p:nvSpPr>
          <p:cNvPr id="64" name="Oval 29"/>
          <p:cNvSpPr>
            <a:spLocks noChangeArrowheads="1"/>
          </p:cNvSpPr>
          <p:nvPr/>
        </p:nvSpPr>
        <p:spPr bwMode="auto">
          <a:xfrm>
            <a:off x="5237365" y="3867078"/>
            <a:ext cx="74877" cy="72945"/>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lIns="91429" tIns="45715" rIns="91429" bIns="45715" anchor="ctr"/>
          <a:lstStyle/>
          <a:p>
            <a:endParaRPr lang="en-US" sz="1800"/>
          </a:p>
        </p:txBody>
      </p:sp>
      <p:sp>
        <p:nvSpPr>
          <p:cNvPr id="65" name="Oval 28"/>
          <p:cNvSpPr>
            <a:spLocks noChangeArrowheads="1"/>
          </p:cNvSpPr>
          <p:nvPr/>
        </p:nvSpPr>
        <p:spPr bwMode="auto">
          <a:xfrm>
            <a:off x="4892315" y="3544969"/>
            <a:ext cx="149754" cy="14589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lIns="91429" tIns="45715" rIns="91429" bIns="45715" anchor="ctr"/>
          <a:lstStyle/>
          <a:p>
            <a:endParaRPr lang="en-US" sz="1800"/>
          </a:p>
        </p:txBody>
      </p:sp>
      <p:sp>
        <p:nvSpPr>
          <p:cNvPr id="66" name="Oval 29"/>
          <p:cNvSpPr>
            <a:spLocks noChangeArrowheads="1"/>
          </p:cNvSpPr>
          <p:nvPr/>
        </p:nvSpPr>
        <p:spPr bwMode="auto">
          <a:xfrm>
            <a:off x="4929760" y="3581449"/>
            <a:ext cx="74877" cy="72945"/>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lIns="91429" tIns="45715" rIns="91429" bIns="45715" anchor="ctr"/>
          <a:lstStyle/>
          <a:p>
            <a:endParaRPr lang="en-US" sz="1800"/>
          </a:p>
        </p:txBody>
      </p:sp>
      <p:sp>
        <p:nvSpPr>
          <p:cNvPr id="67" name="Text Box 39"/>
          <p:cNvSpPr txBox="1">
            <a:spLocks noChangeArrowheads="1"/>
          </p:cNvSpPr>
          <p:nvPr/>
        </p:nvSpPr>
        <p:spPr bwMode="auto">
          <a:xfrm>
            <a:off x="5726091" y="1633259"/>
            <a:ext cx="1525742" cy="10156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1429" tIns="45715" rIns="91429" bIns="45715">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000">
                <a:latin typeface="Times New Roman" charset="0"/>
              </a:rPr>
              <a:t>WHAT HOW MUCH</a:t>
            </a:r>
          </a:p>
        </p:txBody>
      </p:sp>
      <p:sp>
        <p:nvSpPr>
          <p:cNvPr id="68" name="Rectangle 67"/>
          <p:cNvSpPr/>
          <p:nvPr/>
        </p:nvSpPr>
        <p:spPr>
          <a:xfrm>
            <a:off x="5135250" y="4349693"/>
            <a:ext cx="317297" cy="873042"/>
          </a:xfrm>
          <a:prstGeom prst="rect">
            <a:avLst/>
          </a:prstGeom>
          <a:solidFill>
            <a:srgbClr val="FF99CC"/>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5996" tIns="45715" rIns="35996" bIns="45715" anchor="ctr"/>
          <a:lstStyle/>
          <a:p>
            <a:pPr algn="ctr">
              <a:defRPr/>
            </a:pPr>
            <a:r>
              <a:rPr lang="en-US" sz="1200">
                <a:solidFill>
                  <a:srgbClr val="000000"/>
                </a:solidFill>
              </a:rPr>
              <a:t>How Much</a:t>
            </a:r>
          </a:p>
        </p:txBody>
      </p:sp>
      <p:sp>
        <p:nvSpPr>
          <p:cNvPr id="69" name="TextBox 68"/>
          <p:cNvSpPr txBox="1"/>
          <p:nvPr/>
        </p:nvSpPr>
        <p:spPr>
          <a:xfrm>
            <a:off x="6374233" y="762173"/>
            <a:ext cx="3904760" cy="400099"/>
          </a:xfrm>
          <a:prstGeom prst="rect">
            <a:avLst/>
          </a:prstGeom>
        </p:spPr>
        <p:style>
          <a:lnRef idx="0">
            <a:schemeClr val="accent4"/>
          </a:lnRef>
          <a:fillRef idx="3">
            <a:schemeClr val="accent4"/>
          </a:fillRef>
          <a:effectRef idx="3">
            <a:schemeClr val="accent4"/>
          </a:effectRef>
          <a:fontRef idx="minor">
            <a:schemeClr val="lt1"/>
          </a:fontRef>
        </p:style>
        <p:txBody>
          <a:bodyPr wrap="square" lIns="91429" tIns="45715" rIns="91429" bIns="45715" rtlCol="0">
            <a:spAutoFit/>
          </a:bodyPr>
          <a:lstStyle/>
          <a:p>
            <a:r>
              <a:rPr lang="en-US" sz="2000" dirty="0">
                <a:solidFill>
                  <a:schemeClr val="tx1"/>
                </a:solidFill>
              </a:rPr>
              <a:t>This is the QFD 2 for the Subsystem</a:t>
            </a:r>
          </a:p>
        </p:txBody>
      </p:sp>
      <p:sp>
        <p:nvSpPr>
          <p:cNvPr id="70" name="Rounded Rectangular Callout 69"/>
          <p:cNvSpPr/>
          <p:nvPr/>
        </p:nvSpPr>
        <p:spPr>
          <a:xfrm>
            <a:off x="7830465" y="3396604"/>
            <a:ext cx="2944627" cy="1289768"/>
          </a:xfrm>
          <a:prstGeom prst="wedgeRoundRectCallout">
            <a:avLst>
              <a:gd name="adj1" fmla="val -138435"/>
              <a:gd name="adj2" fmla="val 30591"/>
              <a:gd name="adj3" fmla="val 16667"/>
            </a:avLst>
          </a:prstGeom>
        </p:spPr>
        <p:style>
          <a:lnRef idx="0">
            <a:schemeClr val="accent2"/>
          </a:lnRef>
          <a:fillRef idx="3">
            <a:schemeClr val="accent2"/>
          </a:fillRef>
          <a:effectRef idx="3">
            <a:schemeClr val="accent2"/>
          </a:effectRef>
          <a:fontRef idx="minor">
            <a:schemeClr val="lt1"/>
          </a:fontRef>
        </p:style>
        <p:txBody>
          <a:bodyPr lIns="91429" tIns="45715" rIns="91429" bIns="45715" rtlCol="0" anchor="ctr"/>
          <a:lstStyle/>
          <a:p>
            <a:pPr algn="ctr"/>
            <a:r>
              <a:rPr lang="en-US" sz="1800">
                <a:solidFill>
                  <a:schemeClr val="tx1"/>
                </a:solidFill>
              </a:rPr>
              <a:t>Any Critical Design Parameters should be highlighted</a:t>
            </a:r>
          </a:p>
        </p:txBody>
      </p:sp>
      <p:sp>
        <p:nvSpPr>
          <p:cNvPr id="71" name="Rounded Rectangular Callout 69">
            <a:extLst>
              <a:ext uri="{FF2B5EF4-FFF2-40B4-BE49-F238E27FC236}">
                <a16:creationId xmlns:a16="http://schemas.microsoft.com/office/drawing/2014/main" id="{D8146DD4-8FC6-408E-8DFE-46585722CEF2}"/>
              </a:ext>
            </a:extLst>
          </p:cNvPr>
          <p:cNvSpPr/>
          <p:nvPr/>
        </p:nvSpPr>
        <p:spPr>
          <a:xfrm>
            <a:off x="8668665" y="1815056"/>
            <a:ext cx="2944627" cy="1289768"/>
          </a:xfrm>
          <a:prstGeom prst="wedgeRoundRectCallout">
            <a:avLst>
              <a:gd name="adj1" fmla="val -130042"/>
              <a:gd name="adj2" fmla="val 42567"/>
              <a:gd name="adj3" fmla="val 16667"/>
            </a:avLst>
          </a:prstGeom>
        </p:spPr>
        <p:style>
          <a:lnRef idx="0">
            <a:schemeClr val="accent2"/>
          </a:lnRef>
          <a:fillRef idx="3">
            <a:schemeClr val="accent2"/>
          </a:fillRef>
          <a:effectRef idx="3">
            <a:schemeClr val="accent2"/>
          </a:effectRef>
          <a:fontRef idx="minor">
            <a:schemeClr val="lt1"/>
          </a:fontRef>
        </p:style>
        <p:txBody>
          <a:bodyPr lIns="91429" tIns="45715" rIns="91429" bIns="45715" rtlCol="0" anchor="ctr"/>
          <a:lstStyle/>
          <a:p>
            <a:pPr algn="ctr"/>
            <a:r>
              <a:rPr lang="en-US" sz="1800">
                <a:solidFill>
                  <a:schemeClr val="tx1"/>
                </a:solidFill>
              </a:rPr>
              <a:t>Non-Functional Performance Requirements</a:t>
            </a:r>
          </a:p>
        </p:txBody>
      </p:sp>
    </p:spTree>
    <p:extLst>
      <p:ext uri="{BB962C8B-B14F-4D97-AF65-F5344CB8AC3E}">
        <p14:creationId xmlns:p14="http://schemas.microsoft.com/office/powerpoint/2010/main" val="2084152343"/>
      </p:ext>
    </p:extLst>
  </p:cSld>
  <p:clrMapOvr>
    <a:masterClrMapping/>
  </p:clrMapOvr>
  <p:transition>
    <p:wipe dir="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861AF-0B60-CB27-18C7-A185B7AD0E6D}"/>
              </a:ext>
            </a:extLst>
          </p:cNvPr>
          <p:cNvSpPr>
            <a:spLocks noGrp="1"/>
          </p:cNvSpPr>
          <p:nvPr>
            <p:ph type="title"/>
          </p:nvPr>
        </p:nvSpPr>
        <p:spPr/>
        <p:txBody>
          <a:bodyPr/>
          <a:lstStyle/>
          <a:p>
            <a:r>
              <a:rPr lang="en-GB"/>
              <a:t>The Design Cascade. (Waterfall)</a:t>
            </a:r>
          </a:p>
        </p:txBody>
      </p:sp>
      <p:sp>
        <p:nvSpPr>
          <p:cNvPr id="3" name="Content Placeholder 2">
            <a:extLst>
              <a:ext uri="{FF2B5EF4-FFF2-40B4-BE49-F238E27FC236}">
                <a16:creationId xmlns:a16="http://schemas.microsoft.com/office/drawing/2014/main" id="{1C901E57-66E9-AF0A-6256-8C8B4393AE99}"/>
              </a:ext>
            </a:extLst>
          </p:cNvPr>
          <p:cNvSpPr>
            <a:spLocks noGrp="1"/>
          </p:cNvSpPr>
          <p:nvPr>
            <p:ph idx="1"/>
          </p:nvPr>
        </p:nvSpPr>
        <p:spPr/>
        <p:txBody>
          <a:bodyPr>
            <a:normAutofit lnSpcReduction="10000"/>
          </a:bodyPr>
          <a:lstStyle/>
          <a:p>
            <a:r>
              <a:rPr lang="en-GB" dirty="0"/>
              <a:t>The munition system team have a concept from somewhat generic functionality</a:t>
            </a:r>
          </a:p>
          <a:p>
            <a:r>
              <a:rPr lang="en-GB" dirty="0"/>
              <a:t>They divided the design task into four main architectural areas. Fin, Body, Charge and </a:t>
            </a:r>
            <a:r>
              <a:rPr lang="en-GB" dirty="0" err="1"/>
              <a:t>Fuze</a:t>
            </a:r>
            <a:r>
              <a:rPr lang="en-GB" dirty="0"/>
              <a:t>.</a:t>
            </a:r>
          </a:p>
          <a:p>
            <a:r>
              <a:rPr lang="en-GB" dirty="0"/>
              <a:t>We then found the most important parts of each (Body in the shell)</a:t>
            </a:r>
          </a:p>
          <a:p>
            <a:r>
              <a:rPr lang="en-GB" dirty="0"/>
              <a:t>Then looked at the most difficult component of the body (Aft section) and worked out what we have to control to make it and what noises will upset the design</a:t>
            </a:r>
          </a:p>
          <a:p>
            <a:r>
              <a:rPr lang="en-GB" dirty="0"/>
              <a:t>In reality we would be working all this out for the major components and specifying them so when we put it all back together …….It fits!</a:t>
            </a:r>
          </a:p>
        </p:txBody>
      </p:sp>
    </p:spTree>
    <p:extLst>
      <p:ext uri="{BB962C8B-B14F-4D97-AF65-F5344CB8AC3E}">
        <p14:creationId xmlns:p14="http://schemas.microsoft.com/office/powerpoint/2010/main" val="352049573"/>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591DA-FF5F-C109-12AA-1CDABD1D8936}"/>
              </a:ext>
            </a:extLst>
          </p:cNvPr>
          <p:cNvSpPr>
            <a:spLocks noGrp="1"/>
          </p:cNvSpPr>
          <p:nvPr>
            <p:ph type="title"/>
          </p:nvPr>
        </p:nvSpPr>
        <p:spPr>
          <a:xfrm>
            <a:off x="205649" y="870065"/>
            <a:ext cx="8652933" cy="1041400"/>
          </a:xfrm>
        </p:spPr>
        <p:txBody>
          <a:bodyPr>
            <a:normAutofit fontScale="90000"/>
          </a:bodyPr>
          <a:lstStyle/>
          <a:p>
            <a:r>
              <a:rPr lang="en-GB"/>
              <a:t>Where are we?</a:t>
            </a:r>
            <a:br>
              <a:rPr lang="en-GB"/>
            </a:br>
            <a:br>
              <a:rPr lang="en-GB"/>
            </a:br>
            <a:endParaRPr lang="en-GB"/>
          </a:p>
        </p:txBody>
      </p:sp>
      <p:sp>
        <p:nvSpPr>
          <p:cNvPr id="3" name="TextBox 2">
            <a:extLst>
              <a:ext uri="{FF2B5EF4-FFF2-40B4-BE49-F238E27FC236}">
                <a16:creationId xmlns:a16="http://schemas.microsoft.com/office/drawing/2014/main" id="{86033BD7-1F8D-9EBF-D58E-572B23FE1835}"/>
              </a:ext>
            </a:extLst>
          </p:cNvPr>
          <p:cNvSpPr txBox="1"/>
          <p:nvPr/>
        </p:nvSpPr>
        <p:spPr>
          <a:xfrm>
            <a:off x="714895" y="1390765"/>
            <a:ext cx="10185862" cy="5262979"/>
          </a:xfrm>
          <a:prstGeom prst="rect">
            <a:avLst/>
          </a:prstGeom>
          <a:noFill/>
        </p:spPr>
        <p:txBody>
          <a:bodyPr wrap="square" rtlCol="0">
            <a:spAutoFit/>
          </a:bodyPr>
          <a:lstStyle/>
          <a:p>
            <a:pPr marL="342900" indent="-342900">
              <a:buFont typeface="Arial" panose="020B0604020202020204" pitchFamily="34" charset="0"/>
              <a:buChar char="•"/>
            </a:pPr>
            <a:r>
              <a:rPr lang="en-GB" sz="2400"/>
              <a:t>We have now divided our munition system into subsystems and checked the architecture.</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We have </a:t>
            </a:r>
            <a:r>
              <a:rPr lang="en-GB" sz="2400" err="1"/>
              <a:t>Fuze</a:t>
            </a:r>
            <a:r>
              <a:rPr lang="en-GB" sz="2400"/>
              <a:t>, Propulsion, Stabilisation, and Shell. (We would have fins if we had four groups)</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These are critical components  of the munition</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QFD 2 revealed critical subcomponents.</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P-Diagrams and what/why revealed critical controls and noises.</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We need to record these and remember them……..They will be critical inputs to the manufacturing programme.</a:t>
            </a:r>
          </a:p>
        </p:txBody>
      </p:sp>
    </p:spTree>
    <p:extLst>
      <p:ext uri="{BB962C8B-B14F-4D97-AF65-F5344CB8AC3E}">
        <p14:creationId xmlns:p14="http://schemas.microsoft.com/office/powerpoint/2010/main" val="2715045356"/>
      </p:ext>
    </p:extLst>
  </p:cSld>
  <p:clrMapOvr>
    <a:masterClrMapping/>
  </p:clrMapOvr>
  <p:transition>
    <p:wipe dir="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RS33299_PPT - standard template set 2016">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Orange">
      <a:srgbClr val="FC4C02"/>
    </a:custClr>
    <a:custClr name="White">
      <a:srgbClr val="FFFFFF"/>
    </a:custClr>
    <a:custClr name="Grey">
      <a:srgbClr val="D0D3D4"/>
    </a:custClr>
    <a:custClr name="Dark Grey">
      <a:srgbClr val="3D4146"/>
    </a:custClr>
    <a:custClr name="Black">
      <a:srgbClr val="000000"/>
    </a:custClr>
    <a:custClr name="Ignore01">
      <a:srgbClr val="FFFFFF"/>
    </a:custClr>
    <a:custClr name="Ignore02">
      <a:srgbClr val="FFFFFF"/>
    </a:custClr>
    <a:custClr name="Ignore03">
      <a:srgbClr val="FFFFFF"/>
    </a:custClr>
    <a:custClr name="Ignore04">
      <a:srgbClr val="FFFFFF"/>
    </a:custClr>
    <a:custClr name="Ignore05">
      <a:srgbClr val="FFFFFF"/>
    </a:custClr>
    <a:custClr name="Yellow">
      <a:srgbClr val="F0B323"/>
    </a:custClr>
    <a:custClr name="Purple">
      <a:srgbClr val="615E9B"/>
    </a:custClr>
    <a:custClr name="Stone">
      <a:srgbClr val="D9C0A9"/>
    </a:custClr>
    <a:custClr name="Navy">
      <a:srgbClr val="014200"/>
    </a:custClr>
    <a:custClr name="Teal">
      <a:srgbClr val="00B2A9"/>
    </a:custClr>
    <a:custClr name="Blue">
      <a:srgbClr val="489FDF"/>
    </a:custClr>
    <a:custClr name="Ignore06">
      <a:srgbClr val="FFFFFF"/>
    </a:custClr>
    <a:custClr name="Ignore07">
      <a:srgbClr val="FFFFFF"/>
    </a:custClr>
    <a:custClr name="Ignore08">
      <a:srgbClr val="FFFFFF"/>
    </a:custClr>
    <a:custClr name="Ignore09">
      <a:srgbClr val="FFFFFF"/>
    </a:custClr>
    <a:custClr name="Yellow 70%">
      <a:srgbClr val="F5CA65"/>
    </a:custClr>
    <a:custClr name="Purple 70%">
      <a:srgbClr val="908EB9"/>
    </a:custClr>
    <a:custClr name="Stone 70%">
      <a:srgbClr val="E4D3C3"/>
    </a:custClr>
    <a:custClr name="Navy 70%">
      <a:srgbClr val="4D7B97"/>
    </a:custClr>
    <a:custClr name="Teal 70%">
      <a:srgbClr val="4DC9C3"/>
    </a:custClr>
    <a:custClr name="Blue 70%">
      <a:srgbClr val="7FBCE9"/>
    </a:custClr>
    <a:custClr name="Ignore10">
      <a:srgbClr val="FFFFFF"/>
    </a:custClr>
    <a:custClr name="Ignore11">
      <a:srgbClr val="FFFFFF"/>
    </a:custClr>
    <a:custClr name="Ignore12">
      <a:srgbClr val="FFFFFF"/>
    </a:custClr>
    <a:custClr name="Ignore13">
      <a:srgbClr val="FFFFFF"/>
    </a:custClr>
    <a:custClr name="Yellow 50%">
      <a:srgbClr val="F8D991"/>
    </a:custClr>
    <a:custClr name="Purple 50%">
      <a:srgbClr val="B0AFCD"/>
    </a:custClr>
    <a:custClr name="Stone 50%">
      <a:srgbClr val="ECE0D4"/>
    </a:custClr>
    <a:custClr name="Navy 50%">
      <a:srgbClr val="80A1B5"/>
    </a:custClr>
    <a:custClr name="Teal 50%">
      <a:srgbClr val="80D9D4"/>
    </a:custClr>
    <a:custClr name="Blue 50%">
      <a:srgbClr val="A4CFEF"/>
    </a:custClr>
    <a:custClr name="Ignore14">
      <a:srgbClr val="FFFFFF"/>
    </a:custClr>
    <a:custClr name="Ignore15">
      <a:srgbClr val="FFFFFF"/>
    </a:custClr>
    <a:custClr name="Ignore16">
      <a:srgbClr val="FFFFFF"/>
    </a:custClr>
    <a:custClr name="Ignore17">
      <a:srgbClr val="FFFFFF"/>
    </a:custClr>
    <a:custClr name="Yellow 30%">
      <a:srgbClr val="FBE8BD"/>
    </a:custClr>
    <a:custClr name="Purple 30%">
      <a:srgbClr val="D0CFE1"/>
    </a:custClr>
    <a:custClr name="Stone 30%">
      <a:srgbClr val="F4ECE5"/>
    </a:custClr>
    <a:custClr name="Navy 30%">
      <a:srgbClr val="B3C6D2"/>
    </a:custClr>
    <a:custClr name="Teal 30%">
      <a:srgbClr val="B3E8E5"/>
    </a:custClr>
    <a:custClr name="Blue 30%">
      <a:srgbClr val="C8E2F5"/>
    </a:custClr>
    <a:custClr name="Ignore18">
      <a:srgbClr val="FFFFFF"/>
    </a:custClr>
    <a:custClr name="Red">
      <a:srgbClr val="FF0000"/>
    </a:custClr>
    <a:custClr name="Amber">
      <a:srgbClr val="FFBF00"/>
    </a:custClr>
    <a:custClr name="Green">
      <a:srgbClr val="00B050"/>
    </a:custClr>
  </a:custClrLst>
  <a:extLst>
    <a:ext uri="{05A4C25C-085E-4340-85A3-A5531E510DB2}">
      <thm15:themeFamily xmlns:thm15="http://schemas.microsoft.com/office/thememl/2012/main" name="BAE Template Example20.pptx" id="{025335FC-06DF-41A6-AC64-871A1F2927D8}" vid="{77F45D28-88CD-4833-9463-8DB1A608ED3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TotalTime>
  <Words>6964</Words>
  <Application>Microsoft Office PowerPoint</Application>
  <PresentationFormat>Widescreen</PresentationFormat>
  <Paragraphs>1220</Paragraphs>
  <Slides>97</Slides>
  <Notes>46</Notes>
  <HiddenSlides>1</HiddenSlides>
  <MMClips>0</MMClips>
  <ScaleCrop>false</ScaleCrop>
  <HeadingPairs>
    <vt:vector size="8" baseType="variant">
      <vt:variant>
        <vt:lpstr>Fonts Used</vt:lpstr>
      </vt:variant>
      <vt:variant>
        <vt:i4>14</vt:i4>
      </vt:variant>
      <vt:variant>
        <vt:lpstr>Theme</vt:lpstr>
      </vt:variant>
      <vt:variant>
        <vt:i4>3</vt:i4>
      </vt:variant>
      <vt:variant>
        <vt:lpstr>Embedded OLE Servers</vt:lpstr>
      </vt:variant>
      <vt:variant>
        <vt:i4>1</vt:i4>
      </vt:variant>
      <vt:variant>
        <vt:lpstr>Slide Titles</vt:lpstr>
      </vt:variant>
      <vt:variant>
        <vt:i4>97</vt:i4>
      </vt:variant>
    </vt:vector>
  </HeadingPairs>
  <TitlesOfParts>
    <vt:vector size="115" baseType="lpstr">
      <vt:lpstr>GE Inspira Pitch Regular</vt:lpstr>
      <vt:lpstr>ＭＳ Ｐゴシック</vt:lpstr>
      <vt:lpstr>游ゴシック</vt:lpstr>
      <vt:lpstr>Aptos</vt:lpstr>
      <vt:lpstr>Aptos Display</vt:lpstr>
      <vt:lpstr>Arial</vt:lpstr>
      <vt:lpstr>Calibri</vt:lpstr>
      <vt:lpstr>Calibri Light</vt:lpstr>
      <vt:lpstr>Helvetica</vt:lpstr>
      <vt:lpstr>Symbol</vt:lpstr>
      <vt:lpstr>Tahoma</vt:lpstr>
      <vt:lpstr>Times New Roman</vt:lpstr>
      <vt:lpstr>Verdana</vt:lpstr>
      <vt:lpstr>Wingdings</vt:lpstr>
      <vt:lpstr>Office Theme</vt:lpstr>
      <vt:lpstr>RS33299_PPT - standard template set 2016</vt:lpstr>
      <vt:lpstr>Office Theme</vt:lpstr>
      <vt:lpstr>Worksheet</vt:lpstr>
      <vt:lpstr>Subsystem Design</vt:lpstr>
      <vt:lpstr>Subsystem/Component Design </vt:lpstr>
      <vt:lpstr>Introduction to Subsystem/Component Design </vt:lpstr>
      <vt:lpstr>Systems Engineering is Fractal At any one Level there is a Fundamental Process</vt:lpstr>
      <vt:lpstr>Engineering Subsystem</vt:lpstr>
      <vt:lpstr>Let’s do it Again</vt:lpstr>
      <vt:lpstr>The Starting Point: Subsystem Requirements</vt:lpstr>
      <vt:lpstr>What needs to be in the Subsystem Requirements </vt:lpstr>
      <vt:lpstr>Gathering Subsystem/Component Requirements</vt:lpstr>
      <vt:lpstr>Nature of Stakeholder (User) Requirements</vt:lpstr>
      <vt:lpstr>Performing Functional/Behavioral Analysis for subsystems and components</vt:lpstr>
      <vt:lpstr>Functional Analysis</vt:lpstr>
      <vt:lpstr>Step 1 &amp; 2: Identify Constituent Components AND Features </vt:lpstr>
      <vt:lpstr>Functional Analysis Process</vt:lpstr>
      <vt:lpstr>Step 3: Discuss and Agree Functionality</vt:lpstr>
      <vt:lpstr>Step 3: Repeat for an Alternative Design   </vt:lpstr>
      <vt:lpstr>Step 4: If Complex, Convert to a Tree Diagram</vt:lpstr>
      <vt:lpstr>Functional Analysis Summary</vt:lpstr>
      <vt:lpstr>PowerPoint Presentation</vt:lpstr>
      <vt:lpstr>Top-down and  Bottom-up</vt:lpstr>
      <vt:lpstr>Functional Analysis Exercise</vt:lpstr>
      <vt:lpstr>Exercise: Functional Analysis</vt:lpstr>
      <vt:lpstr>Components for Group Exercises</vt:lpstr>
      <vt:lpstr>The Anatomy of an HE IM ER Shell</vt:lpstr>
      <vt:lpstr>Fuze </vt:lpstr>
      <vt:lpstr>Cartridge Cases</vt:lpstr>
      <vt:lpstr>Propulsion– Igniter Components</vt:lpstr>
      <vt:lpstr>Fin Unit</vt:lpstr>
      <vt:lpstr>Step 1 &amp; 2: Identify Constituent Components AND Features </vt:lpstr>
      <vt:lpstr>Exercise: Functional Analysis</vt:lpstr>
      <vt:lpstr>Qualitative Robustness and Critical Parameter Analysis</vt:lpstr>
      <vt:lpstr>Determine Critical Design Parameters and Noise Variables</vt:lpstr>
      <vt:lpstr>Where are we? BAE Systems’ Design System Process (RFCD)</vt:lpstr>
      <vt:lpstr>Designing System and Specifying Subsystems (D)</vt:lpstr>
      <vt:lpstr>Where are we? BAE Systems’ Design System Process (RFCD)</vt:lpstr>
      <vt:lpstr>Performing Systems Analysis (A)</vt:lpstr>
      <vt:lpstr>System Design and Optimisation</vt:lpstr>
      <vt:lpstr>Creating Candidate Solution Concepts for the Subsystem/Component</vt:lpstr>
      <vt:lpstr>Exercise: Function Means Table for Component</vt:lpstr>
      <vt:lpstr>Pugh to Select</vt:lpstr>
      <vt:lpstr>Exercise: Pugh Diagram for the Component</vt:lpstr>
      <vt:lpstr>QFD 1 for the Subsystem/Component AND Subsystem/Component System Requirements</vt:lpstr>
      <vt:lpstr>QFD 2 for the Subsystem/Component</vt:lpstr>
      <vt:lpstr>Exercise: QFD 2 Diagram for Component</vt:lpstr>
      <vt:lpstr>Critical Design Aspects</vt:lpstr>
      <vt:lpstr>Constructing P-Diagrams at the Subsystem/Component Level</vt:lpstr>
      <vt:lpstr>Exercise: P-Diagram </vt:lpstr>
      <vt:lpstr>What have we done?</vt:lpstr>
      <vt:lpstr>Noises, Controls. Parameter Diagrams What / Why</vt:lpstr>
      <vt:lpstr>The Design Space?</vt:lpstr>
      <vt:lpstr>Solution Space and Design Space</vt:lpstr>
      <vt:lpstr>Where is the best Place to be?</vt:lpstr>
      <vt:lpstr>The Best Place – the Global Optimum?</vt:lpstr>
      <vt:lpstr>All Systems are Subject to Noise?</vt:lpstr>
      <vt:lpstr>The Classic Strategy: Tighten Tolerances</vt:lpstr>
      <vt:lpstr>Achieving Design Robustness</vt:lpstr>
      <vt:lpstr>Designing System and Specifying Sub-systems (D)</vt:lpstr>
      <vt:lpstr>Determine Critical Design Parameters and Noise Variables</vt:lpstr>
      <vt:lpstr>Qualitative Robustness and Critical Parameter Analysis</vt:lpstr>
      <vt:lpstr>The P (Parameter) Diagram</vt:lpstr>
      <vt:lpstr>Parameter Diagram: The Factors</vt:lpstr>
      <vt:lpstr>P-Diagram Process</vt:lpstr>
      <vt:lpstr>P-Diagram – Example for Vehicle Braking</vt:lpstr>
      <vt:lpstr>Example for Vehicle Braking</vt:lpstr>
      <vt:lpstr>Example for Vehicle Braking</vt:lpstr>
      <vt:lpstr>Example for Vehicle Braking</vt:lpstr>
      <vt:lpstr>Example for Vehicle Braking</vt:lpstr>
      <vt:lpstr>Noise the Causes of Variation</vt:lpstr>
      <vt:lpstr>Indirect and Direct Noise Factors</vt:lpstr>
      <vt:lpstr>Indirect Noise Factors</vt:lpstr>
      <vt:lpstr>Direct Noise Factors</vt:lpstr>
      <vt:lpstr>Cascading P-Diagrams</vt:lpstr>
      <vt:lpstr>Example: Consistent Light: Robust to Variation?</vt:lpstr>
      <vt:lpstr>Case Study Example P-Diagram</vt:lpstr>
      <vt:lpstr>Exercise: What-Why</vt:lpstr>
      <vt:lpstr>Exercise: P-Diagram </vt:lpstr>
      <vt:lpstr>P - Diagram - Summary</vt:lpstr>
      <vt:lpstr>Prioritising Control and Noise Factors</vt:lpstr>
      <vt:lpstr>What-Why Table</vt:lpstr>
      <vt:lpstr>Process for Constructing a What-Why Table</vt:lpstr>
      <vt:lpstr>Extract from a What and Why table for a Braking System</vt:lpstr>
      <vt:lpstr>What-Why Table (Spreadsheet version)</vt:lpstr>
      <vt:lpstr>What-Why Table (Spreadsheet version)</vt:lpstr>
      <vt:lpstr>Exercise: What-Why</vt:lpstr>
      <vt:lpstr>Dealing with Direct Noise Factors</vt:lpstr>
      <vt:lpstr>Dealing Direct Noise Factors</vt:lpstr>
      <vt:lpstr>Exercise: Direct Noise Factors</vt:lpstr>
      <vt:lpstr> Modified What-Why Table for a Braking System</vt:lpstr>
      <vt:lpstr>Case Study Example What Why Table</vt:lpstr>
      <vt:lpstr>Summary: What Why Table</vt:lpstr>
      <vt:lpstr>And down a layer one more time!</vt:lpstr>
      <vt:lpstr>Tuesday p.m. Kick off.</vt:lpstr>
      <vt:lpstr>Down the Levels</vt:lpstr>
      <vt:lpstr>Recap – What have we done?</vt:lpstr>
      <vt:lpstr>In other words</vt:lpstr>
      <vt:lpstr>The Design Cascade. (Waterfall)</vt:lpstr>
      <vt:lpstr>Where are we?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Holley</dc:creator>
  <cp:lastModifiedBy>David Holley</cp:lastModifiedBy>
  <cp:revision>1</cp:revision>
  <dcterms:created xsi:type="dcterms:W3CDTF">2023-07-18T14:45:53Z</dcterms:created>
  <dcterms:modified xsi:type="dcterms:W3CDTF">2026-09-16T07:39:35Z</dcterms:modified>
</cp:coreProperties>
</file>