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99" r:id="rId1"/>
  </p:sldMasterIdLst>
  <p:notesMasterIdLst>
    <p:notesMasterId r:id="rId13"/>
  </p:notesMasterIdLst>
  <p:sldIdLst>
    <p:sldId id="256" r:id="rId2"/>
    <p:sldId id="257" r:id="rId3"/>
    <p:sldId id="258" r:id="rId4"/>
    <p:sldId id="259" r:id="rId5"/>
    <p:sldId id="260" r:id="rId6"/>
    <p:sldId id="261" r:id="rId7"/>
    <p:sldId id="262" r:id="rId8"/>
    <p:sldId id="263" r:id="rId9"/>
    <p:sldId id="264" r:id="rId10"/>
    <p:sldId id="265" r:id="rId11"/>
    <p:sldId id="269"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83057" autoAdjust="0"/>
  </p:normalViewPr>
  <p:slideViewPr>
    <p:cSldViewPr snapToGrid="0">
      <p:cViewPr varScale="1">
        <p:scale>
          <a:sx n="71" d="100"/>
          <a:sy n="71" d="100"/>
        </p:scale>
        <p:origin x="1138"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EF00232-4438-4652-95F5-26F510C0BAE3}" type="datetimeFigureOut">
              <a:rPr lang="en-US" smtClean="0"/>
              <a:t>7/23/2021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11DAAD1-5CC0-44ED-9FAF-ECB10ABF3D91}" type="slidenum">
              <a:rPr lang="en-US" smtClean="0"/>
              <a:t>‹#›</a:t>
            </a:fld>
            <a:endParaRPr lang="en-US"/>
          </a:p>
        </p:txBody>
      </p:sp>
    </p:spTree>
    <p:extLst>
      <p:ext uri="{BB962C8B-B14F-4D97-AF65-F5344CB8AC3E}">
        <p14:creationId xmlns:p14="http://schemas.microsoft.com/office/powerpoint/2010/main" val="15109178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a:lnSpc>
                <a:spcPct val="200000"/>
              </a:lnSpc>
              <a:spcBef>
                <a:spcPts val="0"/>
              </a:spcBef>
              <a:spcAft>
                <a:spcPts val="0"/>
              </a:spcAft>
            </a:pPr>
            <a:r>
              <a:rPr lang="en-GB" sz="1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The Land Rover Range Rover (often referred to as the Range Rover) is a 4x4 automobile manufactured by Land Rover, a marque and sub-brand of Jaguar Land Rover. British Leyland introduced the Range Rover series in 1970, and it is currently in its fourth generation. The Rover Company (creator of the Land Rover brand) was exploring a more extensive version than the Land Rover Series in 1951 when Gordon Bashford created the Rover P4-based two-wheel-drive "Road Rover" prototype (Piddock, 2018).</a:t>
            </a:r>
            <a:r>
              <a:rPr lang="en-US" sz="18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a:t>
            </a:r>
            <a:r>
              <a:rPr lang="en-GB" sz="1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The term Range Rover refers to a car line produced by the famous British brand Land Rover, one of the brands that comprise parent company Jaguar Land Rover, operated by Indian manufacturer Tata Motors. The original Range Rover, Range Rover Sport, Range Rover Velar, and Range Rover Evoque are among the cars in the range. The latter two are often abbreviated as Velar and Evoque.</a:t>
            </a:r>
            <a:endParaRPr lang="en-US" sz="18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solidFill>
                <a:schemeClr val="bg1"/>
              </a:solidFill>
            </a:endParaRPr>
          </a:p>
        </p:txBody>
      </p:sp>
      <p:sp>
        <p:nvSpPr>
          <p:cNvPr id="4" name="Slide Number Placeholder 3"/>
          <p:cNvSpPr>
            <a:spLocks noGrp="1"/>
          </p:cNvSpPr>
          <p:nvPr>
            <p:ph type="sldNum" sz="quarter" idx="5"/>
          </p:nvPr>
        </p:nvSpPr>
        <p:spPr/>
        <p:txBody>
          <a:bodyPr/>
          <a:lstStyle/>
          <a:p>
            <a:fld id="{911DAAD1-5CC0-44ED-9FAF-ECB10ABF3D91}" type="slidenum">
              <a:rPr lang="en-US" smtClean="0"/>
              <a:t>2</a:t>
            </a:fld>
            <a:endParaRPr lang="en-US"/>
          </a:p>
        </p:txBody>
      </p:sp>
    </p:spTree>
    <p:extLst>
      <p:ext uri="{BB962C8B-B14F-4D97-AF65-F5344CB8AC3E}">
        <p14:creationId xmlns:p14="http://schemas.microsoft.com/office/powerpoint/2010/main" val="35319272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effectLst/>
                <a:latin typeface="Times New Roman" panose="02020603050405020304" pitchFamily="18" charset="0"/>
                <a:ea typeface="Calibri" panose="020F0502020204030204" pitchFamily="34" charset="0"/>
              </a:rPr>
              <a:t>The present structure is perplexing, but that has long been the standard for Land Rover. The first Land Rover was introduced in 1948 as part of the Rover brand, followed by the first Range Rover in 1970. Rover was ultimately acquired by British Leyland and renamed Rover Triumph. Land Rover was split off as its own subsidiary business when BL went bankrupt and was nationalized (</a:t>
            </a:r>
            <a:r>
              <a:rPr lang="en-GB" sz="1800" dirty="0">
                <a:solidFill>
                  <a:srgbClr val="222222"/>
                </a:solidFill>
                <a:effectLst/>
                <a:latin typeface="Times New Roman" panose="02020603050405020304" pitchFamily="18" charset="0"/>
                <a:ea typeface="Calibri" panose="020F0502020204030204" pitchFamily="34" charset="0"/>
              </a:rPr>
              <a:t>Piddock, 2018)</a:t>
            </a:r>
            <a:r>
              <a:rPr lang="en-GB" sz="1800" dirty="0">
                <a:effectLst/>
                <a:latin typeface="Times New Roman" panose="02020603050405020304" pitchFamily="18" charset="0"/>
                <a:ea typeface="Calibri" panose="020F0502020204030204" pitchFamily="34" charset="0"/>
              </a:rPr>
              <a:t>. In 1986, British Leyland renamed the Rover Group before becoming private again in 1988 and rebranding Rover.</a:t>
            </a:r>
            <a:endParaRPr lang="en-US" dirty="0"/>
          </a:p>
        </p:txBody>
      </p:sp>
      <p:sp>
        <p:nvSpPr>
          <p:cNvPr id="4" name="Slide Number Placeholder 3"/>
          <p:cNvSpPr>
            <a:spLocks noGrp="1"/>
          </p:cNvSpPr>
          <p:nvPr>
            <p:ph type="sldNum" sz="quarter" idx="5"/>
          </p:nvPr>
        </p:nvSpPr>
        <p:spPr/>
        <p:txBody>
          <a:bodyPr/>
          <a:lstStyle/>
          <a:p>
            <a:fld id="{911DAAD1-5CC0-44ED-9FAF-ECB10ABF3D91}" type="slidenum">
              <a:rPr lang="en-US" smtClean="0"/>
              <a:t>3</a:t>
            </a:fld>
            <a:endParaRPr lang="en-US"/>
          </a:p>
        </p:txBody>
      </p:sp>
    </p:spTree>
    <p:extLst>
      <p:ext uri="{BB962C8B-B14F-4D97-AF65-F5344CB8AC3E}">
        <p14:creationId xmlns:p14="http://schemas.microsoft.com/office/powerpoint/2010/main" val="33339642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BMW then acquired Rover in 1994, and Land Rover was sold to Ford in 2000 (which also purchased Jaguar). In 2008, Ford sold both Land Rover and Jaguar to Tata Motors, establishing the Jaguar Land Rover division that still exists today (</a:t>
            </a:r>
            <a:r>
              <a:rPr lang="en-GB" sz="18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Hull, 2018)</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The Range Rover began as a relatively primary off-road vehicle before developing into the luxury SUV range that is marketed today. Notwithstanding the added luxury, most Range Rover versions remain very competent off-road.</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911DAAD1-5CC0-44ED-9FAF-ECB10ABF3D91}" type="slidenum">
              <a:rPr lang="en-US" smtClean="0"/>
              <a:t>4</a:t>
            </a:fld>
            <a:endParaRPr lang="en-US"/>
          </a:p>
        </p:txBody>
      </p:sp>
    </p:spTree>
    <p:extLst>
      <p:ext uri="{BB962C8B-B14F-4D97-AF65-F5344CB8AC3E}">
        <p14:creationId xmlns:p14="http://schemas.microsoft.com/office/powerpoint/2010/main" val="16843666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effectLst/>
                <a:latin typeface="Times New Roman" panose="02020603050405020304" pitchFamily="18" charset="0"/>
                <a:ea typeface="Calibri" panose="020F0502020204030204" pitchFamily="34" charset="0"/>
              </a:rPr>
              <a:t>Jaguar Land Rover Automotive PLC is a British multinational company that designs, develops, produces, markets, and distributes cars under the Jaguar and Land Rover brand names and the Range Rover brand. Jaguar Land Rover is the biggest automotive company in the United Kingdom, with origins in two of the most potent vehicle brands: Jaguar and Land Rover (</a:t>
            </a:r>
            <a:r>
              <a:rPr lang="en-GB" sz="1800" dirty="0">
                <a:solidFill>
                  <a:srgbClr val="222222"/>
                </a:solidFill>
                <a:effectLst/>
                <a:latin typeface="Times New Roman" panose="02020603050405020304" pitchFamily="18" charset="0"/>
                <a:ea typeface="Calibri" panose="020F0502020204030204" pitchFamily="34" charset="0"/>
              </a:rPr>
              <a:t>Hazell, 2012)</a:t>
            </a:r>
            <a:r>
              <a:rPr lang="en-GB" sz="1800" dirty="0">
                <a:effectLst/>
                <a:latin typeface="Times New Roman" panose="02020603050405020304" pitchFamily="18" charset="0"/>
                <a:ea typeface="Calibri" panose="020F0502020204030204" pitchFamily="34" charset="0"/>
              </a:rPr>
              <a:t>. Jaguar Land Rover Automotive PLC is currently in operation and is a well-known affiliate of India's most profitable automotive company, Tata Motors. Its headquarters are in Whitley, Coventry, England. Tata Motors purchased Jaguar Land Rover from Ford Motor Company in 2008. Jaguar Land Rover India and Chery Jaguar Land Rover are two subsidiaries of Jaguar Land Rover. Jaguar Land Rover was formed in 2002 due to a merger of Jaguar Cars and Land Rover by Ford Motor Company (</a:t>
            </a:r>
            <a:r>
              <a:rPr lang="en-GB" sz="1800" dirty="0">
                <a:solidFill>
                  <a:srgbClr val="222222"/>
                </a:solidFill>
                <a:effectLst/>
                <a:latin typeface="Times New Roman" panose="02020603050405020304" pitchFamily="18" charset="0"/>
                <a:ea typeface="Calibri" panose="020F0502020204030204" pitchFamily="34" charset="0"/>
              </a:rPr>
              <a:t>Hazell, 2012</a:t>
            </a:r>
            <a:r>
              <a:rPr lang="en-GB" sz="1800" dirty="0">
                <a:effectLst/>
                <a:latin typeface="Times New Roman" panose="02020603050405020304" pitchFamily="18" charset="0"/>
                <a:ea typeface="Calibri" panose="020F0502020204030204" pitchFamily="34" charset="0"/>
              </a:rPr>
              <a:t>).</a:t>
            </a:r>
            <a:endParaRPr lang="en-US" dirty="0"/>
          </a:p>
        </p:txBody>
      </p:sp>
      <p:sp>
        <p:nvSpPr>
          <p:cNvPr id="4" name="Slide Number Placeholder 3"/>
          <p:cNvSpPr>
            <a:spLocks noGrp="1"/>
          </p:cNvSpPr>
          <p:nvPr>
            <p:ph type="sldNum" sz="quarter" idx="5"/>
          </p:nvPr>
        </p:nvSpPr>
        <p:spPr/>
        <p:txBody>
          <a:bodyPr/>
          <a:lstStyle/>
          <a:p>
            <a:fld id="{911DAAD1-5CC0-44ED-9FAF-ECB10ABF3D91}" type="slidenum">
              <a:rPr lang="en-US" smtClean="0"/>
              <a:t>5</a:t>
            </a:fld>
            <a:endParaRPr lang="en-US"/>
          </a:p>
        </p:txBody>
      </p:sp>
    </p:spTree>
    <p:extLst>
      <p:ext uri="{BB962C8B-B14F-4D97-AF65-F5344CB8AC3E}">
        <p14:creationId xmlns:p14="http://schemas.microsoft.com/office/powerpoint/2010/main" val="16295609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a:lnSpc>
                <a:spcPct val="200000"/>
              </a:lnSpc>
              <a:spcBef>
                <a:spcPts val="0"/>
              </a:spcBef>
              <a:spcAft>
                <a:spcPts val="0"/>
              </a:spcAft>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Five of Jaguar Land Rover Automotive PLC's six central R&amp;D, production, and assembly sites are located in the United Kingdom, while one is located in India. Jaguar XJ (luxury car), Jaguar XF (executive car), Jaguar F-Type </a:t>
            </a:r>
            <a:r>
              <a:rPr lang="en-GB" sz="1800" dirty="0" err="1">
                <a:effectLst/>
                <a:latin typeface="Times New Roman" panose="02020603050405020304" pitchFamily="18" charset="0"/>
                <a:ea typeface="Calibri" panose="020F0502020204030204" pitchFamily="34" charset="0"/>
                <a:cs typeface="Times New Roman" panose="02020603050405020304" pitchFamily="18" charset="0"/>
              </a:rPr>
              <a:t>Qorts</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car), and Jaguar XK (Grand Tourer) are the most well-known Jaguar models. At the same time, Land Rover sells Land Rover Freelander, Land Rover Defender, Land Rover Discovery, Range Rover, Range Rover Sport, and Range Rover Evoque. Jaguar Land Rover Automotive PLC currently employs over 26,000 people from all over the world. In various areas, y chain, dealership, and marketing field (</a:t>
            </a:r>
            <a:r>
              <a:rPr lang="en-GB" sz="18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Hazell, 2012)</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GB" sz="1800" dirty="0">
                <a:effectLst/>
                <a:latin typeface="Times New Roman" panose="02020603050405020304" pitchFamily="18" charset="0"/>
                <a:ea typeface="Calibri" panose="020F0502020204030204" pitchFamily="34" charset="0"/>
              </a:rPr>
              <a:t>This was abandoned in 1958, and the concept remained dormant until 1966 when designers </a:t>
            </a:r>
            <a:r>
              <a:rPr lang="en-GB" sz="1800" dirty="0" err="1">
                <a:effectLst/>
                <a:latin typeface="Times New Roman" panose="02020603050405020304" pitchFamily="18" charset="0"/>
                <a:ea typeface="Calibri" panose="020F0502020204030204" pitchFamily="34" charset="0"/>
              </a:rPr>
              <a:t>Spen</a:t>
            </a:r>
            <a:r>
              <a:rPr lang="en-GB" sz="1800" dirty="0">
                <a:effectLst/>
                <a:latin typeface="Times New Roman" panose="02020603050405020304" pitchFamily="18" charset="0"/>
                <a:ea typeface="Calibri" panose="020F0502020204030204" pitchFamily="34" charset="0"/>
              </a:rPr>
              <a:t> King and Bashford began developing a redesigned model. The first Range Rover concept (number plate SYE 157F) was constructed in 1967, with the iconic Range Rover form evident but a modified front grille and headlight arrangement. The Range Rover's design was completed in 1969. Between 1969 and 1970, twenty-six Velar-badged technical research cars were constructed and licensed with the number plates YVB151H through YVB177H ((</a:t>
            </a:r>
            <a:r>
              <a:rPr lang="en-GB" sz="1800" dirty="0">
                <a:solidFill>
                  <a:srgbClr val="222222"/>
                </a:solidFill>
                <a:effectLst/>
                <a:latin typeface="Times New Roman" panose="02020603050405020304" pitchFamily="18" charset="0"/>
                <a:ea typeface="Calibri" panose="020F0502020204030204" pitchFamily="34" charset="0"/>
              </a:rPr>
              <a:t>Hull, 2018)</a:t>
            </a:r>
            <a:r>
              <a:rPr lang="en-GB" sz="1800" dirty="0">
                <a:effectLst/>
                <a:latin typeface="Times New Roman" panose="02020603050405020304" pitchFamily="18" charset="0"/>
                <a:ea typeface="Calibri" panose="020F0502020204030204" pitchFamily="34" charset="0"/>
              </a:rPr>
              <a:t>.</a:t>
            </a:r>
            <a:endParaRPr lang="en-US" dirty="0"/>
          </a:p>
        </p:txBody>
      </p:sp>
      <p:sp>
        <p:nvSpPr>
          <p:cNvPr id="4" name="Slide Number Placeholder 3"/>
          <p:cNvSpPr>
            <a:spLocks noGrp="1"/>
          </p:cNvSpPr>
          <p:nvPr>
            <p:ph type="sldNum" sz="quarter" idx="5"/>
          </p:nvPr>
        </p:nvSpPr>
        <p:spPr/>
        <p:txBody>
          <a:bodyPr/>
          <a:lstStyle/>
          <a:p>
            <a:fld id="{911DAAD1-5CC0-44ED-9FAF-ECB10ABF3D91}" type="slidenum">
              <a:rPr lang="en-US" smtClean="0"/>
              <a:t>6</a:t>
            </a:fld>
            <a:endParaRPr lang="en-US"/>
          </a:p>
        </p:txBody>
      </p:sp>
    </p:spTree>
    <p:extLst>
      <p:ext uri="{BB962C8B-B14F-4D97-AF65-F5344CB8AC3E}">
        <p14:creationId xmlns:p14="http://schemas.microsoft.com/office/powerpoint/2010/main" val="6786925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Despite having chassis number three, YVB 153H is said to have been the first car off the assembly line since an automobile in that colour was desperately needed for advertising. (The Range Rover chassis no. 1 was a green version with the registration "YVB 151H," and it is currently on display at the Huddersfield Land Rover Centre in Huddersfield, West Yorkshire.) The name Velar was taken from the Italian word "</a:t>
            </a:r>
            <a:r>
              <a:rPr lang="en-GB" sz="1800" dirty="0" err="1">
                <a:effectLst/>
                <a:latin typeface="Times New Roman" panose="02020603050405020304" pitchFamily="18" charset="0"/>
                <a:ea typeface="Calibri" panose="020F0502020204030204" pitchFamily="34" charset="0"/>
                <a:cs typeface="Times New Roman" panose="02020603050405020304" pitchFamily="18" charset="0"/>
              </a:rPr>
              <a:t>velare</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which means "to veil or conceal." </a:t>
            </a:r>
            <a:r>
              <a:rPr lang="en-GB" sz="1800" dirty="0" err="1">
                <a:effectLst/>
                <a:latin typeface="Times New Roman" panose="02020603050405020304" pitchFamily="18" charset="0"/>
                <a:ea typeface="Calibri" panose="020F0502020204030204" pitchFamily="34" charset="0"/>
                <a:cs typeface="Times New Roman" panose="02020603050405020304" pitchFamily="18" charset="0"/>
              </a:rPr>
              <a:t>Geof</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Miller, a Range Rover design specialist, utilized the identity as a ruse to register pre-production Range Rovers. The Velar business was based in London and manufactured 40 pre-production cars between 1967 and 1970 (</a:t>
            </a:r>
            <a:r>
              <a:rPr lang="en-GB" sz="18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Hull, 2018)</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The majority of these Velar pre-production cars have been found and preserved. Since the first Range Rover was produced, the company has continued to produce new models of these vehicles and have remained the best selling in the world.</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911DAAD1-5CC0-44ED-9FAF-ECB10ABF3D91}" type="slidenum">
              <a:rPr lang="en-US" smtClean="0"/>
              <a:t>7</a:t>
            </a:fld>
            <a:endParaRPr lang="en-US"/>
          </a:p>
        </p:txBody>
      </p:sp>
    </p:spTree>
    <p:extLst>
      <p:ext uri="{BB962C8B-B14F-4D97-AF65-F5344CB8AC3E}">
        <p14:creationId xmlns:p14="http://schemas.microsoft.com/office/powerpoint/2010/main" val="27023782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With driver protection a priority in the design of all Range Rover cars, the future car technologies team may explore methods to track the individual's health behind the wheel. One option to explore is installing medical-grade sensors in the driver's seat and steering wheel, which track the driver's heart rate and breathing rate while driving. Observing these vital indicators means that a rapid change in respiration or heart rate, which may indicate danger, may be used in conjunction with self-driving technology to bring the vehicle to a safe halt in the case of a health emergency. Communicating the car's </a:t>
            </a:r>
            <a:r>
              <a:rPr lang="en-GB" sz="1800" dirty="0" err="1">
                <a:effectLst/>
                <a:latin typeface="Times New Roman" panose="02020603050405020304" pitchFamily="18" charset="0"/>
                <a:ea typeface="Calibri" panose="020F0502020204030204" pitchFamily="34" charset="0"/>
                <a:cs typeface="Times New Roman" panose="02020603050405020304" pitchFamily="18" charset="0"/>
              </a:rPr>
              <a:t>Gps</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location with emergency responders may also be an additional expansion of testing and possible future inclusion to Range Rover's in-car technology.</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911DAAD1-5CC0-44ED-9FAF-ECB10ABF3D91}" type="slidenum">
              <a:rPr lang="en-US" smtClean="0"/>
              <a:t>8</a:t>
            </a:fld>
            <a:endParaRPr lang="en-US"/>
          </a:p>
        </p:txBody>
      </p:sp>
    </p:spTree>
    <p:extLst>
      <p:ext uri="{BB962C8B-B14F-4D97-AF65-F5344CB8AC3E}">
        <p14:creationId xmlns:p14="http://schemas.microsoft.com/office/powerpoint/2010/main" val="159221336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effectLst/>
                <a:latin typeface="Times New Roman" panose="02020603050405020304" pitchFamily="18" charset="0"/>
                <a:ea typeface="Calibri" panose="020F0502020204030204" pitchFamily="34" charset="0"/>
              </a:rPr>
              <a:t>Range Rover can consider starting to manufacture top of the class motorcycles for a target market that loves bikes. This will increase its target market because it will attract a wide range of individuals who have hard trust for Range Rover products. These bikes can be priced per the current bikes from companies like BMW, thus fitting in the market perfectly. </a:t>
            </a:r>
            <a:endParaRPr lang="en-US" dirty="0"/>
          </a:p>
        </p:txBody>
      </p:sp>
      <p:sp>
        <p:nvSpPr>
          <p:cNvPr id="4" name="Slide Number Placeholder 3"/>
          <p:cNvSpPr>
            <a:spLocks noGrp="1"/>
          </p:cNvSpPr>
          <p:nvPr>
            <p:ph type="sldNum" sz="quarter" idx="5"/>
          </p:nvPr>
        </p:nvSpPr>
        <p:spPr/>
        <p:txBody>
          <a:bodyPr/>
          <a:lstStyle/>
          <a:p>
            <a:fld id="{911DAAD1-5CC0-44ED-9FAF-ECB10ABF3D91}" type="slidenum">
              <a:rPr lang="en-US" smtClean="0"/>
              <a:t>9</a:t>
            </a:fld>
            <a:endParaRPr lang="en-US"/>
          </a:p>
        </p:txBody>
      </p:sp>
    </p:spTree>
    <p:extLst>
      <p:ext uri="{BB962C8B-B14F-4D97-AF65-F5344CB8AC3E}">
        <p14:creationId xmlns:p14="http://schemas.microsoft.com/office/powerpoint/2010/main" val="2171955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Potholes are an inevitable part of our driving experience, but we believe that with Pothole Alert Technology, this will be a thing of the past. Advanced sensors installed in the tires and beneath the car detect potholes and change the suspension in milliseconds. The future goal may be to improve this technology by adding advanced forward-looking stereo digital cameras to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analyse</a:t>
            </a:r>
            <a:r>
              <a:rPr lang="en-US" sz="1800" dirty="0">
                <a:effectLst/>
                <a:latin typeface="Calibri" panose="020F0502020204030204" pitchFamily="34" charset="0"/>
                <a:ea typeface="Calibri" panose="020F0502020204030204" pitchFamily="34" charset="0"/>
                <a:cs typeface="Times New Roman" panose="02020603050405020304" pitchFamily="18" charset="0"/>
              </a:rPr>
              <a:t> the road ahead. The goal is to integrate this sensory system with self-driving technology in the vehicle to safely steer itself around a pothole it senses in the road ahead. When a car hits a pothole, its position data may be relayed to other Range Rovers through Connected Car technology. Other Land Rover drivers will be alerted on potholes in plenty of time by sharing this information, enabling them to avoid them. Another use for this information is to share it with local governments, providing them with up-to-date data on the incidence and position of potholes.</a:t>
            </a:r>
          </a:p>
          <a:p>
            <a:pPr marL="0" marR="0">
              <a:lnSpc>
                <a:spcPct val="107000"/>
              </a:lnSpc>
              <a:spcBef>
                <a:spcPts val="0"/>
              </a:spcBef>
              <a:spcAft>
                <a:spcPts val="8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p>
          <a:p>
            <a:endParaRPr lang="en-US" dirty="0"/>
          </a:p>
        </p:txBody>
      </p:sp>
      <p:sp>
        <p:nvSpPr>
          <p:cNvPr id="4" name="Slide Number Placeholder 3"/>
          <p:cNvSpPr>
            <a:spLocks noGrp="1"/>
          </p:cNvSpPr>
          <p:nvPr>
            <p:ph type="sldNum" sz="quarter" idx="5"/>
          </p:nvPr>
        </p:nvSpPr>
        <p:spPr/>
        <p:txBody>
          <a:bodyPr/>
          <a:lstStyle/>
          <a:p>
            <a:fld id="{911DAAD1-5CC0-44ED-9FAF-ECB10ABF3D91}" type="slidenum">
              <a:rPr lang="en-US" smtClean="0"/>
              <a:t>10</a:t>
            </a:fld>
            <a:endParaRPr lang="en-US"/>
          </a:p>
        </p:txBody>
      </p:sp>
    </p:spTree>
    <p:extLst>
      <p:ext uri="{BB962C8B-B14F-4D97-AF65-F5344CB8AC3E}">
        <p14:creationId xmlns:p14="http://schemas.microsoft.com/office/powerpoint/2010/main" val="330234144"/>
      </p:ext>
    </p:extLst>
  </p:cSld>
  <p:clrMapOvr>
    <a:masterClrMapping/>
  </p:clrMapOvr>
</p:notes>
</file>

<file path=ppt/slideLayouts/_rels/slideLayout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920834" y="1346946"/>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920834" y="4299696"/>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920834" y="1484779"/>
            <a:ext cx="10222992" cy="2743200"/>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grpSp>
        <p:nvGrpSpPr>
          <p:cNvPr id="10" name="Group 9"/>
          <p:cNvGrpSpPr/>
          <p:nvPr/>
        </p:nvGrpSpPr>
        <p:grpSpPr>
          <a:xfrm>
            <a:off x="9649215" y="4068923"/>
            <a:ext cx="1080904" cy="1080902"/>
            <a:chOff x="9685338" y="4460675"/>
            <a:chExt cx="1080904" cy="1080902"/>
          </a:xfrm>
        </p:grpSpPr>
        <p:sp>
          <p:nvSpPr>
            <p:cNvPr id="11" name="Oval 10"/>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2" name="Oval 11"/>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2" name="Title 1"/>
          <p:cNvSpPr>
            <a:spLocks noGrp="1"/>
          </p:cNvSpPr>
          <p:nvPr>
            <p:ph type="ctrTitle"/>
          </p:nvPr>
        </p:nvSpPr>
        <p:spPr>
          <a:xfrm>
            <a:off x="1051560" y="1432223"/>
            <a:ext cx="9966960" cy="3035808"/>
          </a:xfrm>
        </p:spPr>
        <p:txBody>
          <a:bodyPr anchor="ctr">
            <a:noAutofit/>
          </a:bodyPr>
          <a:lstStyle>
            <a:lvl1pPr algn="l">
              <a:lnSpc>
                <a:spcPct val="80000"/>
              </a:lnSpc>
              <a:defRPr sz="9600" cap="all" baseline="0">
                <a:blipFill dpi="0" rotWithShape="1">
                  <a:blip r:embed="rId4"/>
                  <a:srcRect/>
                  <a:tile tx="6350" ty="-127000" sx="65000" sy="64000" flip="none" algn="tl"/>
                </a:blipFill>
              </a:defRPr>
            </a:lvl1pPr>
          </a:lstStyle>
          <a:p>
            <a:r>
              <a:rPr lang="en-US"/>
              <a:t>Click to edit Master title style</a:t>
            </a:r>
            <a:endParaRPr lang="en-US" dirty="0"/>
          </a:p>
        </p:txBody>
      </p:sp>
      <p:sp>
        <p:nvSpPr>
          <p:cNvPr id="3" name="Subtitle 2"/>
          <p:cNvSpPr>
            <a:spLocks noGrp="1"/>
          </p:cNvSpPr>
          <p:nvPr>
            <p:ph type="subTitle" idx="1"/>
          </p:nvPr>
        </p:nvSpPr>
        <p:spPr>
          <a:xfrm>
            <a:off x="1069848" y="4389120"/>
            <a:ext cx="7891272" cy="1069848"/>
          </a:xfrm>
        </p:spPr>
        <p:txBody>
          <a:bodyPr>
            <a:normAutofit/>
          </a:bodyPr>
          <a:lstStyle>
            <a:lvl1pPr marL="0" indent="0" algn="l">
              <a:buNone/>
              <a:defRPr sz="2200">
                <a:solidFill>
                  <a:schemeClr val="tx1"/>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2EF55F8-9802-446D-87AA-36BC708B57FD}" type="datetimeFigureOut">
              <a:rPr lang="en-US" smtClean="0"/>
              <a:t>7/23/2021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9592733" y="4289334"/>
            <a:ext cx="1193868" cy="640080"/>
          </a:xfrm>
        </p:spPr>
        <p:txBody>
          <a:bodyPr/>
          <a:lstStyle>
            <a:lvl1pPr>
              <a:defRPr sz="2800"/>
            </a:lvl1pPr>
          </a:lstStyle>
          <a:p>
            <a:fld id="{7A647C8F-093E-4718-9287-8E5279707B92}" type="slidenum">
              <a:rPr lang="en-US" smtClean="0"/>
              <a:t>‹#›</a:t>
            </a:fld>
            <a:endParaRPr lang="en-US"/>
          </a:p>
        </p:txBody>
      </p:sp>
    </p:spTree>
    <p:extLst>
      <p:ext uri="{BB962C8B-B14F-4D97-AF65-F5344CB8AC3E}">
        <p14:creationId xmlns:p14="http://schemas.microsoft.com/office/powerpoint/2010/main" val="38688529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2EF55F8-9802-446D-87AA-36BC708B57FD}" type="datetimeFigureOut">
              <a:rPr lang="en-US" smtClean="0"/>
              <a:t>7/23/2021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A647C8F-093E-4718-9287-8E5279707B92}" type="slidenum">
              <a:rPr lang="en-US" smtClean="0"/>
              <a:t>‹#›</a:t>
            </a:fld>
            <a:endParaRPr lang="en-US"/>
          </a:p>
        </p:txBody>
      </p:sp>
    </p:spTree>
    <p:extLst>
      <p:ext uri="{BB962C8B-B14F-4D97-AF65-F5344CB8AC3E}">
        <p14:creationId xmlns:p14="http://schemas.microsoft.com/office/powerpoint/2010/main" val="7888580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0" y="4917989"/>
            <a:ext cx="12192000" cy="1940010"/>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2167128" y="1225296"/>
            <a:ext cx="9281160" cy="3520440"/>
          </a:xfrm>
        </p:spPr>
        <p:txBody>
          <a:bodyPr anchor="ctr">
            <a:normAutofit/>
          </a:bodyPr>
          <a:lstStyle>
            <a:lvl1pPr>
              <a:lnSpc>
                <a:spcPct val="80000"/>
              </a:lnSpc>
              <a:defRPr sz="8000" b="0"/>
            </a:lvl1pPr>
          </a:lstStyle>
          <a:p>
            <a:r>
              <a:rPr lang="en-US"/>
              <a:t>Click to edit Master title style</a:t>
            </a:r>
            <a:endParaRPr lang="en-US" dirty="0"/>
          </a:p>
        </p:txBody>
      </p:sp>
      <p:sp>
        <p:nvSpPr>
          <p:cNvPr id="3" name="Text Placeholder 2"/>
          <p:cNvSpPr>
            <a:spLocks noGrp="1"/>
          </p:cNvSpPr>
          <p:nvPr>
            <p:ph type="body" idx="1"/>
          </p:nvPr>
        </p:nvSpPr>
        <p:spPr>
          <a:xfrm>
            <a:off x="2165774" y="5020056"/>
            <a:ext cx="9052560" cy="1066800"/>
          </a:xfrm>
        </p:spPr>
        <p:txBody>
          <a:bodyPr anchor="t">
            <a:normAutofit/>
          </a:bodyPr>
          <a:lstStyle>
            <a:lvl1pPr marL="0" indent="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8593667" y="6272784"/>
            <a:ext cx="2644309" cy="365125"/>
          </a:xfrm>
        </p:spPr>
        <p:txBody>
          <a:bodyPr/>
          <a:lstStyle/>
          <a:p>
            <a:fld id="{E2EF55F8-9802-446D-87AA-36BC708B57FD}" type="datetimeFigureOut">
              <a:rPr lang="en-US" smtClean="0"/>
              <a:t>7/23/2021</a:t>
            </a:fld>
            <a:endParaRPr lang="en-US"/>
          </a:p>
        </p:txBody>
      </p:sp>
      <p:sp>
        <p:nvSpPr>
          <p:cNvPr id="5" name="Footer Placeholder 4"/>
          <p:cNvSpPr>
            <a:spLocks noGrp="1"/>
          </p:cNvSpPr>
          <p:nvPr>
            <p:ph type="ftr" sz="quarter" idx="11"/>
          </p:nvPr>
        </p:nvSpPr>
        <p:spPr>
          <a:xfrm>
            <a:off x="2182708" y="6272784"/>
            <a:ext cx="6327648" cy="365125"/>
          </a:xfrm>
        </p:spPr>
        <p:txBody>
          <a:bodyPr/>
          <a:lstStyle/>
          <a:p>
            <a:endParaRPr lang="en-US"/>
          </a:p>
        </p:txBody>
      </p:sp>
      <p:grpSp>
        <p:nvGrpSpPr>
          <p:cNvPr id="8" name="Group 7"/>
          <p:cNvGrpSpPr/>
          <p:nvPr/>
        </p:nvGrpSpPr>
        <p:grpSpPr>
          <a:xfrm>
            <a:off x="897399" y="2325848"/>
            <a:ext cx="1080904" cy="1080902"/>
            <a:chOff x="9685338" y="4460675"/>
            <a:chExt cx="1080904" cy="1080902"/>
          </a:xfrm>
        </p:grpSpPr>
        <p:sp>
          <p:nvSpPr>
            <p:cNvPr id="9" name="Oval 8"/>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0" name="Oval 9"/>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6" name="Slide Number Placeholder 5"/>
          <p:cNvSpPr>
            <a:spLocks noGrp="1"/>
          </p:cNvSpPr>
          <p:nvPr>
            <p:ph type="sldNum" sz="quarter" idx="12"/>
          </p:nvPr>
        </p:nvSpPr>
        <p:spPr>
          <a:xfrm>
            <a:off x="843702" y="2506133"/>
            <a:ext cx="1188298" cy="720332"/>
          </a:xfrm>
        </p:spPr>
        <p:txBody>
          <a:bodyPr/>
          <a:lstStyle>
            <a:lvl1pPr>
              <a:defRPr sz="2800"/>
            </a:lvl1pPr>
          </a:lstStyle>
          <a:p>
            <a:fld id="{7A647C8F-093E-4718-9287-8E5279707B92}" type="slidenum">
              <a:rPr lang="en-US" smtClean="0"/>
              <a:t>‹#›</a:t>
            </a:fld>
            <a:endParaRPr lang="en-US"/>
          </a:p>
        </p:txBody>
      </p:sp>
    </p:spTree>
    <p:extLst>
      <p:ext uri="{BB962C8B-B14F-4D97-AF65-F5344CB8AC3E}">
        <p14:creationId xmlns:p14="http://schemas.microsoft.com/office/powerpoint/2010/main" val="42546691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9848" y="2194560"/>
            <a:ext cx="475488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64224" y="2194560"/>
            <a:ext cx="475488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2EF55F8-9802-446D-87AA-36BC708B57FD}" type="datetimeFigureOut">
              <a:rPr lang="en-US" smtClean="0"/>
              <a:t>7/23/2021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A647C8F-093E-4718-9287-8E5279707B92}" type="slidenum">
              <a:rPr lang="en-US" smtClean="0"/>
              <a:t>‹#›</a:t>
            </a:fld>
            <a:endParaRPr lang="en-US"/>
          </a:p>
        </p:txBody>
      </p:sp>
    </p:spTree>
    <p:extLst>
      <p:ext uri="{BB962C8B-B14F-4D97-AF65-F5344CB8AC3E}">
        <p14:creationId xmlns:p14="http://schemas.microsoft.com/office/powerpoint/2010/main" val="8445821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6800"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64224"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364224"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2EF55F8-9802-446D-87AA-36BC708B57FD}" type="datetimeFigureOut">
              <a:rPr lang="en-US" smtClean="0"/>
              <a:t>7/23/2021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A647C8F-093E-4718-9287-8E5279707B92}" type="slidenum">
              <a:rPr lang="en-US" smtClean="0"/>
              <a:t>‹#›</a:t>
            </a:fld>
            <a:endParaRPr lang="en-US"/>
          </a:p>
        </p:txBody>
      </p:sp>
    </p:spTree>
    <p:extLst>
      <p:ext uri="{BB962C8B-B14F-4D97-AF65-F5344CB8AC3E}">
        <p14:creationId xmlns:p14="http://schemas.microsoft.com/office/powerpoint/2010/main" val="17503802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2EF55F8-9802-446D-87AA-36BC708B57FD}" type="datetimeFigureOut">
              <a:rPr lang="en-US" smtClean="0"/>
              <a:t>7/23/2021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A647C8F-093E-4718-9287-8E5279707B92}" type="slidenum">
              <a:rPr lang="en-US" smtClean="0"/>
              <a:t>‹#›</a:t>
            </a:fld>
            <a:endParaRPr lang="en-US"/>
          </a:p>
        </p:txBody>
      </p:sp>
    </p:spTree>
    <p:extLst>
      <p:ext uri="{BB962C8B-B14F-4D97-AF65-F5344CB8AC3E}">
        <p14:creationId xmlns:p14="http://schemas.microsoft.com/office/powerpoint/2010/main" val="32830406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2EF55F8-9802-446D-87AA-36BC708B57FD}" type="datetimeFigureOut">
              <a:rPr lang="en-US" smtClean="0"/>
              <a:t>7/23/2021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A647C8F-093E-4718-9287-8E5279707B92}" type="slidenum">
              <a:rPr lang="en-US" smtClean="0"/>
              <a:t>‹#›</a:t>
            </a:fld>
            <a:endParaRPr lang="en-US"/>
          </a:p>
        </p:txBody>
      </p:sp>
    </p:spTree>
    <p:extLst>
      <p:ext uri="{BB962C8B-B14F-4D97-AF65-F5344CB8AC3E}">
        <p14:creationId xmlns:p14="http://schemas.microsoft.com/office/powerpoint/2010/main" val="14294464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549640" y="685800"/>
            <a:ext cx="3200400" cy="1737360"/>
          </a:xfrm>
        </p:spPr>
        <p:txBody>
          <a:bodyPr anchor="b">
            <a:normAutofit/>
          </a:bodyPr>
          <a:lstStyle>
            <a:lvl1pPr>
              <a:defRPr sz="3200" b="1"/>
            </a:lvl1pPr>
          </a:lstStyle>
          <a:p>
            <a:r>
              <a:rPr lang="en-US"/>
              <a:t>Click to edit Master title style</a:t>
            </a:r>
            <a:endParaRPr lang="en-US" dirty="0"/>
          </a:p>
        </p:txBody>
      </p:sp>
      <p:sp>
        <p:nvSpPr>
          <p:cNvPr id="3" name="Content Placeholder 2"/>
          <p:cNvSpPr>
            <a:spLocks noGrp="1"/>
          </p:cNvSpPr>
          <p:nvPr>
            <p:ph idx="1"/>
          </p:nvPr>
        </p:nvSpPr>
        <p:spPr>
          <a:xfrm>
            <a:off x="838200" y="685800"/>
            <a:ext cx="6711696" cy="5020056"/>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2EF55F8-9802-446D-87AA-36BC708B57FD}" type="datetimeFigureOut">
              <a:rPr lang="en-US" smtClean="0"/>
              <a:t>7/23/2021</a:t>
            </a:fld>
            <a:endParaRPr lang="en-US"/>
          </a:p>
        </p:txBody>
      </p:sp>
      <p:sp>
        <p:nvSpPr>
          <p:cNvPr id="6" name="Footer Placeholder 5"/>
          <p:cNvSpPr>
            <a:spLocks noGrp="1"/>
          </p:cNvSpPr>
          <p:nvPr>
            <p:ph type="ftr" sz="quarter" idx="11"/>
          </p:nvPr>
        </p:nvSpPr>
        <p:spPr/>
        <p:txBody>
          <a:bodyPr/>
          <a:lstStyle/>
          <a:p>
            <a:endParaRPr lang="en-US"/>
          </a:p>
        </p:txBody>
      </p:sp>
      <p:grpSp>
        <p:nvGrpSpPr>
          <p:cNvPr id="9" name="Group 8"/>
          <p:cNvGrpSpPr>
            <a:grpSpLocks noChangeAspect="1"/>
          </p:cNvGrpSpPr>
          <p:nvPr/>
        </p:nvGrpSpPr>
        <p:grpSpPr>
          <a:xfrm>
            <a:off x="11401725" y="6229681"/>
            <a:ext cx="457200" cy="457200"/>
            <a:chOff x="11361456" y="6195813"/>
            <a:chExt cx="548640" cy="548640"/>
          </a:xfrm>
        </p:grpSpPr>
        <p:sp>
          <p:nvSpPr>
            <p:cNvPr id="10" name="Oval 9"/>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1" name="Oval 10"/>
            <p:cNvSpPr/>
            <p:nvPr/>
          </p:nvSpPr>
          <p:spPr>
            <a:xfrm>
              <a:off x="11396488" y="6230844"/>
              <a:ext cx="478576" cy="478578"/>
            </a:xfrm>
            <a:prstGeom prst="ellipse">
              <a:avLst/>
            </a:prstGeom>
            <a:noFill/>
            <a:ln w="12700" cap="flat" cmpd="sng" algn="ctr">
              <a:solidFill>
                <a:sysClr val="window" lastClr="FFFFFF"/>
              </a:solidFill>
              <a:prstDash val="solid"/>
            </a:ln>
            <a:effectLst/>
          </p:spPr>
        </p:sp>
      </p:grpSp>
      <p:sp>
        <p:nvSpPr>
          <p:cNvPr id="7" name="Slide Number Placeholder 6"/>
          <p:cNvSpPr>
            <a:spLocks noGrp="1"/>
          </p:cNvSpPr>
          <p:nvPr>
            <p:ph type="sldNum" sz="quarter" idx="12"/>
          </p:nvPr>
        </p:nvSpPr>
        <p:spPr/>
        <p:txBody>
          <a:bodyPr/>
          <a:lstStyle/>
          <a:p>
            <a:fld id="{7A647C8F-093E-4718-9287-8E5279707B92}" type="slidenum">
              <a:rPr lang="en-US" smtClean="0"/>
              <a:t>‹#›</a:t>
            </a:fld>
            <a:endParaRPr lang="en-US"/>
          </a:p>
        </p:txBody>
      </p:sp>
    </p:spTree>
    <p:extLst>
      <p:ext uri="{BB962C8B-B14F-4D97-AF65-F5344CB8AC3E}">
        <p14:creationId xmlns:p14="http://schemas.microsoft.com/office/powerpoint/2010/main" val="31229691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549640" y="685800"/>
            <a:ext cx="3200400" cy="1737360"/>
          </a:xfrm>
        </p:spPr>
        <p:txBody>
          <a:bodyPr anchor="b">
            <a:normAutofit/>
          </a:bodyPr>
          <a:lstStyle>
            <a:lvl1pPr>
              <a:defRPr sz="3200" b="1"/>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0"/>
            <a:ext cx="8303740" cy="6858000"/>
          </a:xfrm>
          <a:solidFill>
            <a:schemeClr val="tx2">
              <a:lumMod val="20000"/>
              <a:lumOff val="80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2EF55F8-9802-446D-87AA-36BC708B57FD}" type="datetimeFigureOut">
              <a:rPr lang="en-US" smtClean="0"/>
              <a:t>7/23/2021</a:t>
            </a:fld>
            <a:endParaRPr lang="en-US"/>
          </a:p>
        </p:txBody>
      </p:sp>
      <p:grpSp>
        <p:nvGrpSpPr>
          <p:cNvPr id="8" name="Group 7"/>
          <p:cNvGrpSpPr>
            <a:grpSpLocks noChangeAspect="1"/>
          </p:cNvGrpSpPr>
          <p:nvPr/>
        </p:nvGrpSpPr>
        <p:grpSpPr>
          <a:xfrm>
            <a:off x="11401725" y="6229681"/>
            <a:ext cx="457200" cy="457200"/>
            <a:chOff x="11361456" y="6195813"/>
            <a:chExt cx="548640" cy="548640"/>
          </a:xfrm>
        </p:grpSpPr>
        <p:sp>
          <p:nvSpPr>
            <p:cNvPr id="9" name="Oval 8"/>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0" name="Oval 9"/>
            <p:cNvSpPr/>
            <p:nvPr/>
          </p:nvSpPr>
          <p:spPr>
            <a:xfrm>
              <a:off x="11396488" y="6230844"/>
              <a:ext cx="478576" cy="478578"/>
            </a:xfrm>
            <a:prstGeom prst="ellipse">
              <a:avLst/>
            </a:prstGeom>
            <a:noFill/>
            <a:ln w="12700" cap="flat" cmpd="sng" algn="ctr">
              <a:solidFill>
                <a:sysClr val="window" lastClr="FFFFFF"/>
              </a:solidFill>
              <a:prstDash val="solid"/>
            </a:ln>
            <a:effectLst/>
          </p:spPr>
        </p:sp>
      </p:grpSp>
      <p:sp>
        <p:nvSpPr>
          <p:cNvPr id="7" name="Slide Number Placeholder 6"/>
          <p:cNvSpPr>
            <a:spLocks noGrp="1"/>
          </p:cNvSpPr>
          <p:nvPr>
            <p:ph type="sldNum" sz="quarter" idx="12"/>
          </p:nvPr>
        </p:nvSpPr>
        <p:spPr/>
        <p:txBody>
          <a:bodyPr/>
          <a:lstStyle/>
          <a:p>
            <a:fld id="{7A647C8F-093E-4718-9287-8E5279707B92}" type="slidenum">
              <a:rPr lang="en-US" smtClean="0"/>
              <a:t>‹#›</a:t>
            </a:fld>
            <a:endParaRPr lang="en-US"/>
          </a:p>
        </p:txBody>
      </p:sp>
    </p:spTree>
    <p:extLst>
      <p:ext uri="{BB962C8B-B14F-4D97-AF65-F5344CB8AC3E}">
        <p14:creationId xmlns:p14="http://schemas.microsoft.com/office/powerpoint/2010/main" val="10987866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2EF55F8-9802-446D-87AA-36BC708B57FD}" type="datetimeFigureOut">
              <a:rPr lang="en-US" smtClean="0"/>
              <a:t>7/23/2021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A647C8F-093E-4718-9287-8E5279707B92}" type="slidenum">
              <a:rPr lang="en-US" smtClean="0"/>
              <a:t>‹#›</a:t>
            </a:fld>
            <a:endParaRPr lang="en-US"/>
          </a:p>
        </p:txBody>
      </p:sp>
    </p:spTree>
    <p:extLst>
      <p:ext uri="{BB962C8B-B14F-4D97-AF65-F5344CB8AC3E}">
        <p14:creationId xmlns:p14="http://schemas.microsoft.com/office/powerpoint/2010/main" val="11703881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533400"/>
            <a:ext cx="2552700" cy="5638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066800" y="533400"/>
            <a:ext cx="7505700" cy="5638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2EF55F8-9802-446D-87AA-36BC708B57FD}" type="datetimeFigureOut">
              <a:rPr lang="en-US" smtClean="0"/>
              <a:t>7/23/2021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A647C8F-093E-4718-9287-8E5279707B92}" type="slidenum">
              <a:rPr lang="en-US" smtClean="0"/>
              <a:t>‹#›</a:t>
            </a:fld>
            <a:endParaRPr lang="en-US"/>
          </a:p>
        </p:txBody>
      </p:sp>
    </p:spTree>
    <p:extLst>
      <p:ext uri="{BB962C8B-B14F-4D97-AF65-F5344CB8AC3E}">
        <p14:creationId xmlns:p14="http://schemas.microsoft.com/office/powerpoint/2010/main" val="278355379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Tx">
  <p:cSld name="1_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75" y="609600"/>
            <a:ext cx="3935688" cy="2023252"/>
          </a:xfrm>
        </p:spPr>
        <p:txBody>
          <a:bodyPr anchor="b"/>
          <a:lstStyle>
            <a:lvl1pPr algn="ctr">
              <a:defRPr sz="3200"/>
            </a:lvl1pPr>
          </a:lstStyle>
          <a:p>
            <a:r>
              <a:rPr lang="en-US"/>
              <a:t>Click to edit Master title style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2EF55F8-9802-446D-87AA-36BC708B57FD}" type="datetimeFigureOut">
              <a:rPr lang="en-US" smtClean="0"/>
              <a:t>7/23/2021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A647C8F-093E-4718-9287-8E5279707B92}" type="slidenum">
              <a:rPr lang="en-US" smtClean="0"/>
              <a:t>‹#›</a:t>
            </a:fld>
            <a:endParaRPr lang="en-US"/>
          </a:p>
        </p:txBody>
      </p:sp>
    </p:spTree>
    <p:extLst>
      <p:ext uri="{BB962C8B-B14F-4D97-AF65-F5344CB8AC3E}">
        <p14:creationId xmlns:p14="http://schemas.microsoft.com/office/powerpoint/2010/main" val="4838425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microsoft.com/office/2007/relationships/hdphoto" Target="../media/hdphoto1.wdp"/><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69848" y="484632"/>
            <a:ext cx="10058400" cy="1609344"/>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9848" y="2121408"/>
            <a:ext cx="10058400" cy="405079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964424" y="6272784"/>
            <a:ext cx="3273552" cy="365125"/>
          </a:xfrm>
          <a:prstGeom prst="rect">
            <a:avLst/>
          </a:prstGeom>
        </p:spPr>
        <p:txBody>
          <a:bodyPr vert="horz" lIns="91440" tIns="45720" rIns="91440" bIns="45720" rtlCol="0" anchor="ctr"/>
          <a:lstStyle>
            <a:lvl1pPr algn="r">
              <a:defRPr sz="1100">
                <a:solidFill>
                  <a:schemeClr val="tx2"/>
                </a:solidFill>
              </a:defRPr>
            </a:lvl1pPr>
          </a:lstStyle>
          <a:p>
            <a:fld id="{E2EF55F8-9802-446D-87AA-36BC708B57FD}" type="datetimeFigureOut">
              <a:rPr lang="en-US" smtClean="0"/>
              <a:t>7/23/2021</a:t>
            </a:fld>
            <a:endParaRPr lang="en-US"/>
          </a:p>
        </p:txBody>
      </p:sp>
      <p:sp>
        <p:nvSpPr>
          <p:cNvPr id="5" name="Footer Placeholder 4"/>
          <p:cNvSpPr>
            <a:spLocks noGrp="1"/>
          </p:cNvSpPr>
          <p:nvPr>
            <p:ph type="ftr" sz="quarter" idx="3"/>
          </p:nvPr>
        </p:nvSpPr>
        <p:spPr>
          <a:xfrm>
            <a:off x="1088136" y="6272784"/>
            <a:ext cx="6327648" cy="365125"/>
          </a:xfrm>
          <a:prstGeom prst="rect">
            <a:avLst/>
          </a:prstGeom>
        </p:spPr>
        <p:txBody>
          <a:bodyPr vert="horz" lIns="91440" tIns="45720" rIns="91440" bIns="45720" rtlCol="0" anchor="ctr"/>
          <a:lstStyle>
            <a:lvl1pPr algn="l">
              <a:defRPr sz="1100">
                <a:solidFill>
                  <a:schemeClr val="tx2"/>
                </a:solidFill>
              </a:defRPr>
            </a:lvl1pPr>
          </a:lstStyle>
          <a:p>
            <a:endParaRPr lang="en-US"/>
          </a:p>
        </p:txBody>
      </p:sp>
      <p:grpSp>
        <p:nvGrpSpPr>
          <p:cNvPr id="7" name="Group 6"/>
          <p:cNvGrpSpPr>
            <a:grpSpLocks noChangeAspect="1"/>
          </p:cNvGrpSpPr>
          <p:nvPr/>
        </p:nvGrpSpPr>
        <p:grpSpPr>
          <a:xfrm>
            <a:off x="11401725" y="6229681"/>
            <a:ext cx="457200" cy="457200"/>
            <a:chOff x="11361456" y="6195813"/>
            <a:chExt cx="548640" cy="548640"/>
          </a:xfrm>
        </p:grpSpPr>
        <p:sp>
          <p:nvSpPr>
            <p:cNvPr id="8" name="Oval 7"/>
            <p:cNvSpPr/>
            <p:nvPr/>
          </p:nvSpPr>
          <p:spPr>
            <a:xfrm>
              <a:off x="11361456" y="6195813"/>
              <a:ext cx="548640" cy="548640"/>
            </a:xfrm>
            <a:prstGeom prst="ellipse">
              <a:avLst/>
            </a:prstGeom>
            <a:blipFill dpi="0" rotWithShape="1">
              <a:blip r:embed="rId14">
                <a:duotone>
                  <a:schemeClr val="accent1">
                    <a:shade val="45000"/>
                    <a:satMod val="135000"/>
                  </a:schemeClr>
                  <a:prstClr val="white"/>
                </a:duotone>
                <a:extLst>
                  <a:ext uri="{BEBA8EAE-BF5A-486C-A8C5-ECC9F3942E4B}">
                    <a14:imgProps xmlns:a14="http://schemas.microsoft.com/office/drawing/2010/main">
                      <a14:imgLayer r:embed="rId1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9" name="Oval 8"/>
            <p:cNvSpPr/>
            <p:nvPr/>
          </p:nvSpPr>
          <p:spPr>
            <a:xfrm>
              <a:off x="11396488" y="6230844"/>
              <a:ext cx="478576" cy="478578"/>
            </a:xfrm>
            <a:prstGeom prst="ellipse">
              <a:avLst/>
            </a:prstGeom>
            <a:noFill/>
            <a:ln w="12700" cap="flat" cmpd="sng" algn="ctr">
              <a:solidFill>
                <a:srgbClr val="FFFFFF"/>
              </a:solidFill>
              <a:prstDash val="solid"/>
            </a:ln>
            <a:effectLst/>
          </p:spPr>
        </p:sp>
      </p:grpSp>
      <p:sp>
        <p:nvSpPr>
          <p:cNvPr id="6" name="Slide Number Placeholder 5"/>
          <p:cNvSpPr>
            <a:spLocks noGrp="1"/>
          </p:cNvSpPr>
          <p:nvPr>
            <p:ph type="sldNum" sz="quarter" idx="4"/>
          </p:nvPr>
        </p:nvSpPr>
        <p:spPr>
          <a:xfrm>
            <a:off x="11311128" y="6272784"/>
            <a:ext cx="640080" cy="365125"/>
          </a:xfrm>
          <a:prstGeom prst="rect">
            <a:avLst/>
          </a:prstGeom>
        </p:spPr>
        <p:txBody>
          <a:bodyPr vert="horz" lIns="91440" tIns="45720" rIns="91440" bIns="45720" rtlCol="0" anchor="ctr"/>
          <a:lstStyle>
            <a:lvl1pPr algn="ctr">
              <a:defRPr sz="1400" b="1">
                <a:solidFill>
                  <a:srgbClr val="FFFFFF"/>
                </a:solidFill>
                <a:latin typeface="+mj-lt"/>
              </a:defRPr>
            </a:lvl1pPr>
          </a:lstStyle>
          <a:p>
            <a:fld id="{7A647C8F-093E-4718-9287-8E5279707B92}" type="slidenum">
              <a:rPr lang="en-US" smtClean="0"/>
              <a:t>‹#›</a:t>
            </a:fld>
            <a:endParaRPr lang="en-US"/>
          </a:p>
        </p:txBody>
      </p:sp>
    </p:spTree>
    <p:extLst>
      <p:ext uri="{BB962C8B-B14F-4D97-AF65-F5344CB8AC3E}">
        <p14:creationId xmlns:p14="http://schemas.microsoft.com/office/powerpoint/2010/main" val="995619740"/>
      </p:ext>
    </p:extLst>
  </p:cSld>
  <p:clrMap bg1="lt1" tx1="dk1" bg2="lt2" tx2="dk2" accent1="accent1" accent2="accent2" accent3="accent3" accent4="accent4" accent5="accent5" accent6="accent6" hlink="hlink" folHlink="folHlink"/>
  <p:sldLayoutIdLst>
    <p:sldLayoutId id="2147484000" r:id="rId1"/>
    <p:sldLayoutId id="2147484001" r:id="rId2"/>
    <p:sldLayoutId id="2147484002" r:id="rId3"/>
    <p:sldLayoutId id="2147484003" r:id="rId4"/>
    <p:sldLayoutId id="2147484004" r:id="rId5"/>
    <p:sldLayoutId id="2147484005" r:id="rId6"/>
    <p:sldLayoutId id="2147484006" r:id="rId7"/>
    <p:sldLayoutId id="2147484007" r:id="rId8"/>
    <p:sldLayoutId id="2147484008" r:id="rId9"/>
    <p:sldLayoutId id="2147484009" r:id="rId10"/>
    <p:sldLayoutId id="2147484010" r:id="rId11"/>
    <p:sldLayoutId id="2147484011" r:id="rId12"/>
  </p:sldLayoutIdLst>
  <p:txStyles>
    <p:titleStyle>
      <a:lvl1pPr algn="l" defTabSz="914400" rtl="0" eaLnBrk="1" latinLnBrk="0" hangingPunct="1">
        <a:lnSpc>
          <a:spcPct val="90000"/>
        </a:lnSpc>
        <a:spcBef>
          <a:spcPct val="0"/>
        </a:spcBef>
        <a:buNone/>
        <a:defRPr sz="5400" kern="1200" cap="all" baseline="0">
          <a:blipFill>
            <a:blip r:embed="rId16">
              <a:extLst>
                <a:ext uri="{28A0092B-C50C-407E-A947-70E740481C1C}">
                  <a14:useLocalDpi xmlns:a14="http://schemas.microsoft.com/office/drawing/2010/main" val="0"/>
                </a:ext>
              </a:extLst>
            </a:blip>
            <a:tile tx="6350" ty="-127000" sx="65000" sy="64000" flip="none" algn="tl"/>
          </a:blip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lumMod val="75000"/>
          </a:schemeClr>
        </a:buClr>
        <a:buSzPct val="85000"/>
        <a:buFont typeface="Wingdings" pitchFamily="2" charset="2"/>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3pPr>
      <a:lvl4pPr marL="100584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4pPr>
      <a:lvl5pPr marL="128016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5pPr>
      <a:lvl6pPr marL="16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6pPr>
      <a:lvl7pPr marL="19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7pPr>
      <a:lvl8pPr marL="22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8pPr>
      <a:lvl9pPr marL="25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3A47239C-5870-4C57-82E5-2863269E98B9}"/>
              </a:ext>
            </a:extLst>
          </p:cNvPr>
          <p:cNvSpPr>
            <a:spLocks noGrp="1"/>
          </p:cNvSpPr>
          <p:nvPr>
            <p:ph type="subTitle" idx="1"/>
          </p:nvPr>
        </p:nvSpPr>
        <p:spPr>
          <a:xfrm>
            <a:off x="463826" y="450574"/>
            <a:ext cx="11728174" cy="6407426"/>
          </a:xfrm>
        </p:spPr>
        <p:txBody>
          <a:bodyPr>
            <a:normAutofit/>
          </a:bodyPr>
          <a:lstStyle/>
          <a:p>
            <a:pPr algn="l"/>
            <a:r>
              <a:rPr lang="en-US" sz="2800" cap="none" dirty="0">
                <a:solidFill>
                  <a:schemeClr val="tx1"/>
                </a:solidFill>
              </a:rPr>
              <a:t>Group Members                         Student Number</a:t>
            </a:r>
          </a:p>
          <a:p>
            <a:pPr algn="l"/>
            <a:r>
              <a:rPr lang="en-US" sz="2800" cap="none" dirty="0">
                <a:solidFill>
                  <a:schemeClr val="tx1"/>
                </a:solidFill>
              </a:rPr>
              <a:t>1.Andrei Florin Stefan                      2027355</a:t>
            </a:r>
          </a:p>
          <a:p>
            <a:pPr algn="l"/>
            <a:r>
              <a:rPr lang="en-US" sz="2800" cap="none" dirty="0">
                <a:solidFill>
                  <a:schemeClr val="tx1"/>
                </a:solidFill>
              </a:rPr>
              <a:t>2.Penka </a:t>
            </a:r>
            <a:r>
              <a:rPr lang="en-US" sz="2800" cap="none" dirty="0" err="1">
                <a:solidFill>
                  <a:schemeClr val="tx1"/>
                </a:solidFill>
              </a:rPr>
              <a:t>Pavlinova</a:t>
            </a:r>
            <a:r>
              <a:rPr lang="en-US" sz="2800" cap="none" dirty="0">
                <a:solidFill>
                  <a:schemeClr val="tx1"/>
                </a:solidFill>
              </a:rPr>
              <a:t> </a:t>
            </a:r>
            <a:r>
              <a:rPr lang="en-US" sz="2800" cap="none" dirty="0" err="1">
                <a:solidFill>
                  <a:schemeClr val="tx1"/>
                </a:solidFill>
              </a:rPr>
              <a:t>Ruseva</a:t>
            </a:r>
            <a:r>
              <a:rPr lang="en-US" sz="2800" cap="none" dirty="0">
                <a:solidFill>
                  <a:schemeClr val="tx1"/>
                </a:solidFill>
              </a:rPr>
              <a:t>               2029255</a:t>
            </a:r>
          </a:p>
          <a:p>
            <a:pPr algn="l"/>
            <a:r>
              <a:rPr lang="en-US" sz="2800" cap="none" dirty="0">
                <a:solidFill>
                  <a:schemeClr val="tx1"/>
                </a:solidFill>
              </a:rPr>
              <a:t>3.Georgin Alexandru Gogoase     2026827</a:t>
            </a:r>
          </a:p>
          <a:p>
            <a:pPr algn="l"/>
            <a:r>
              <a:rPr lang="en-US" sz="2800" cap="none" dirty="0">
                <a:solidFill>
                  <a:schemeClr val="tx1"/>
                </a:solidFill>
              </a:rPr>
              <a:t>Module Code and Title: LCBB4000, Academic Skills</a:t>
            </a:r>
          </a:p>
          <a:p>
            <a:pPr algn="l"/>
            <a:r>
              <a:rPr lang="en-US" sz="2800" cap="none" dirty="0">
                <a:solidFill>
                  <a:schemeClr val="tx1"/>
                </a:solidFill>
              </a:rPr>
              <a:t>Lecturer’s Name: Dr Eric Osei</a:t>
            </a:r>
          </a:p>
          <a:p>
            <a:pPr algn="l"/>
            <a:r>
              <a:rPr lang="en-US" sz="2800" cap="none" dirty="0">
                <a:solidFill>
                  <a:schemeClr val="tx1"/>
                </a:solidFill>
              </a:rPr>
              <a:t>Assignment Title: Main Activities of Range Rover Company </a:t>
            </a:r>
          </a:p>
          <a:p>
            <a:pPr algn="l"/>
            <a:r>
              <a:rPr lang="en-US" sz="2800" cap="none" dirty="0">
                <a:solidFill>
                  <a:schemeClr val="tx1"/>
                </a:solidFill>
              </a:rPr>
              <a:t>Date: 23rd July 2021</a:t>
            </a:r>
          </a:p>
          <a:p>
            <a:pPr algn="l"/>
            <a:endParaRPr lang="en-US" cap="none" dirty="0"/>
          </a:p>
          <a:p>
            <a:pPr algn="l"/>
            <a:endParaRPr lang="en-US" cap="none" dirty="0"/>
          </a:p>
        </p:txBody>
      </p:sp>
    </p:spTree>
    <p:extLst>
      <p:ext uri="{BB962C8B-B14F-4D97-AF65-F5344CB8AC3E}">
        <p14:creationId xmlns:p14="http://schemas.microsoft.com/office/powerpoint/2010/main" val="38847154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D6E9C24-B6FE-4A77-AA06-92755E1AFD72}"/>
              </a:ext>
            </a:extLst>
          </p:cNvPr>
          <p:cNvSpPr>
            <a:spLocks noGrp="1"/>
          </p:cNvSpPr>
          <p:nvPr>
            <p:ph type="title"/>
          </p:nvPr>
        </p:nvSpPr>
        <p:spPr/>
        <p:txBody>
          <a:bodyPr>
            <a:normAutofit/>
          </a:bodyPr>
          <a:lstStyle/>
          <a:p>
            <a:pPr algn="l"/>
            <a:r>
              <a:rPr lang="en-US" cap="none" dirty="0"/>
              <a:t>GROUP MEMBER 1</a:t>
            </a:r>
            <a:br>
              <a:rPr lang="en-US" cap="none" dirty="0"/>
            </a:br>
            <a:br>
              <a:rPr lang="en-US" cap="none" dirty="0"/>
            </a:br>
            <a:r>
              <a:rPr lang="en-US" cap="none" dirty="0"/>
              <a:t>Introduction </a:t>
            </a:r>
          </a:p>
        </p:txBody>
      </p:sp>
      <p:sp>
        <p:nvSpPr>
          <p:cNvPr id="6" name="Content Placeholder 5">
            <a:extLst>
              <a:ext uri="{FF2B5EF4-FFF2-40B4-BE49-F238E27FC236}">
                <a16:creationId xmlns:a16="http://schemas.microsoft.com/office/drawing/2014/main" id="{D60A6781-5359-482E-AF46-417C8EB9BA66}"/>
              </a:ext>
            </a:extLst>
          </p:cNvPr>
          <p:cNvSpPr>
            <a:spLocks noGrp="1"/>
          </p:cNvSpPr>
          <p:nvPr>
            <p:ph sz="quarter" idx="13"/>
          </p:nvPr>
        </p:nvSpPr>
        <p:spPr>
          <a:xfrm>
            <a:off x="5078062" y="609600"/>
            <a:ext cx="6953517" cy="6063916"/>
          </a:xfrm>
        </p:spPr>
        <p:txBody>
          <a:bodyPr>
            <a:normAutofit/>
          </a:bodyPr>
          <a:lstStyle/>
          <a:p>
            <a:pPr>
              <a:buFont typeface="Wingdings" panose="05000000000000000000" pitchFamily="2" charset="2"/>
              <a:buChar char="v"/>
            </a:pPr>
            <a:r>
              <a:rPr lang="en-US" sz="2400" cap="none" dirty="0">
                <a:latin typeface="+mj-lt"/>
              </a:rPr>
              <a:t>Range Rover is a </a:t>
            </a:r>
            <a:r>
              <a:rPr lang="en-GB" sz="2400" dirty="0">
                <a:effectLst/>
                <a:latin typeface="+mj-lt"/>
                <a:ea typeface="Calibri" panose="020F0502020204030204" pitchFamily="34" charset="0"/>
              </a:rPr>
              <a:t>4x4 automobile manufactured by Land Rover- a sub brand of Jaguar Land Rover</a:t>
            </a:r>
          </a:p>
          <a:p>
            <a:pPr>
              <a:buFont typeface="Wingdings" panose="05000000000000000000" pitchFamily="2" charset="2"/>
              <a:buChar char="v"/>
            </a:pPr>
            <a:r>
              <a:rPr lang="en-GB" sz="2400" cap="none" dirty="0">
                <a:latin typeface="+mj-lt"/>
              </a:rPr>
              <a:t>The Range Rover series is currently in its 4</a:t>
            </a:r>
            <a:r>
              <a:rPr lang="en-GB" sz="2400" cap="none" baseline="30000" dirty="0">
                <a:latin typeface="+mj-lt"/>
              </a:rPr>
              <a:t>th</a:t>
            </a:r>
            <a:r>
              <a:rPr lang="en-GB" sz="2400" cap="none" dirty="0">
                <a:latin typeface="+mj-lt"/>
              </a:rPr>
              <a:t> generation, having been introduced in 1970 by British Leyland</a:t>
            </a:r>
          </a:p>
          <a:p>
            <a:pPr>
              <a:buFont typeface="Wingdings" panose="05000000000000000000" pitchFamily="2" charset="2"/>
              <a:buChar char="v"/>
            </a:pPr>
            <a:r>
              <a:rPr lang="en-GB" sz="2400" dirty="0">
                <a:latin typeface="+mj-lt"/>
              </a:rPr>
              <a:t>The car line is produced by the famous British brand Land Rover</a:t>
            </a:r>
          </a:p>
          <a:p>
            <a:pPr>
              <a:buFont typeface="Wingdings" panose="05000000000000000000" pitchFamily="2" charset="2"/>
              <a:buChar char="v"/>
            </a:pPr>
            <a:r>
              <a:rPr lang="en-GB" sz="2400" cap="none" dirty="0">
                <a:latin typeface="+mj-lt"/>
              </a:rPr>
              <a:t>The or</a:t>
            </a:r>
            <a:r>
              <a:rPr lang="en-GB" sz="2400" dirty="0">
                <a:latin typeface="+mj-lt"/>
              </a:rPr>
              <a:t>iginal </a:t>
            </a:r>
            <a:r>
              <a:rPr lang="en-GB" sz="2400" dirty="0">
                <a:effectLst/>
                <a:latin typeface="+mj-lt"/>
                <a:ea typeface="Calibri" panose="020F0502020204030204" pitchFamily="34" charset="0"/>
              </a:rPr>
              <a:t>Range Rover-Range Rover Sport, Range Rover Velar, and Range Rover Evoque-are among the cars in the range</a:t>
            </a:r>
          </a:p>
          <a:p>
            <a:pPr>
              <a:buFont typeface="Wingdings" panose="05000000000000000000" pitchFamily="2" charset="2"/>
              <a:buChar char="v"/>
            </a:pPr>
            <a:r>
              <a:rPr lang="en-GB" sz="2400" cap="none" dirty="0">
                <a:latin typeface="+mj-lt"/>
              </a:rPr>
              <a:t>The latter </a:t>
            </a:r>
            <a:r>
              <a:rPr lang="en-US" sz="2400" cap="none" dirty="0">
                <a:latin typeface="+mj-lt"/>
              </a:rPr>
              <a:t>are often abbreviated as Velar and Evoque</a:t>
            </a:r>
          </a:p>
          <a:p>
            <a:pPr marL="0" indent="0" algn="r">
              <a:buNone/>
            </a:pPr>
            <a:r>
              <a:rPr lang="en-US" sz="2400" cap="none" dirty="0">
                <a:latin typeface="+mj-lt"/>
              </a:rPr>
              <a:t>(Piddock, 2018)</a:t>
            </a:r>
          </a:p>
        </p:txBody>
      </p:sp>
      <p:sp>
        <p:nvSpPr>
          <p:cNvPr id="5" name="Text Placeholder 4">
            <a:extLst>
              <a:ext uri="{FF2B5EF4-FFF2-40B4-BE49-F238E27FC236}">
                <a16:creationId xmlns:a16="http://schemas.microsoft.com/office/drawing/2014/main" id="{9C469E44-1CBB-410B-98CE-2BAB54A1ACE7}"/>
              </a:ext>
            </a:extLst>
          </p:cNvPr>
          <p:cNvSpPr>
            <a:spLocks noGrp="1"/>
          </p:cNvSpPr>
          <p:nvPr>
            <p:ph type="body" sz="half" idx="2"/>
          </p:nvPr>
        </p:nvSpPr>
        <p:spPr>
          <a:xfrm>
            <a:off x="913774" y="3767946"/>
            <a:ext cx="3935689" cy="2023253"/>
          </a:xfrm>
        </p:spPr>
        <p:txBody>
          <a:bodyPr/>
          <a:lstStyle/>
          <a:p>
            <a:endParaRPr lang="en-US" cap="none" dirty="0"/>
          </a:p>
        </p:txBody>
      </p:sp>
      <p:pic>
        <p:nvPicPr>
          <p:cNvPr id="1026" name="Picture 2" descr="See the source image">
            <a:extLst>
              <a:ext uri="{FF2B5EF4-FFF2-40B4-BE49-F238E27FC236}">
                <a16:creationId xmlns:a16="http://schemas.microsoft.com/office/drawing/2014/main" id="{A8BF6F37-F628-4F28-9D28-A64C141DB20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3774" y="3767947"/>
            <a:ext cx="3935688" cy="2023252"/>
          </a:xfrm>
          <a:prstGeom prst="rect">
            <a:avLst/>
          </a:prstGeom>
          <a:noFill/>
        </p:spPr>
      </p:pic>
    </p:spTree>
    <p:extLst>
      <p:ext uri="{BB962C8B-B14F-4D97-AF65-F5344CB8AC3E}">
        <p14:creationId xmlns:p14="http://schemas.microsoft.com/office/powerpoint/2010/main" val="27683954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D6E9C24-B6FE-4A77-AA06-92755E1AFD72}"/>
              </a:ext>
            </a:extLst>
          </p:cNvPr>
          <p:cNvSpPr>
            <a:spLocks noGrp="1"/>
          </p:cNvSpPr>
          <p:nvPr>
            <p:ph type="title"/>
          </p:nvPr>
        </p:nvSpPr>
        <p:spPr/>
        <p:txBody>
          <a:bodyPr/>
          <a:lstStyle/>
          <a:p>
            <a:r>
              <a:rPr lang="en-US" cap="none" dirty="0"/>
              <a:t>Introduction </a:t>
            </a:r>
          </a:p>
        </p:txBody>
      </p:sp>
      <p:sp>
        <p:nvSpPr>
          <p:cNvPr id="6" name="Content Placeholder 5">
            <a:extLst>
              <a:ext uri="{FF2B5EF4-FFF2-40B4-BE49-F238E27FC236}">
                <a16:creationId xmlns:a16="http://schemas.microsoft.com/office/drawing/2014/main" id="{D60A6781-5359-482E-AF46-417C8EB9BA66}"/>
              </a:ext>
            </a:extLst>
          </p:cNvPr>
          <p:cNvSpPr>
            <a:spLocks noGrp="1"/>
          </p:cNvSpPr>
          <p:nvPr>
            <p:ph sz="quarter" idx="13"/>
          </p:nvPr>
        </p:nvSpPr>
        <p:spPr>
          <a:xfrm>
            <a:off x="5078062" y="609600"/>
            <a:ext cx="7113938" cy="5936974"/>
          </a:xfrm>
        </p:spPr>
        <p:txBody>
          <a:bodyPr>
            <a:normAutofit/>
          </a:bodyPr>
          <a:lstStyle/>
          <a:p>
            <a:pPr>
              <a:buFont typeface="Wingdings" panose="05000000000000000000" pitchFamily="2" charset="2"/>
              <a:buChar char="v"/>
            </a:pPr>
            <a:r>
              <a:rPr lang="en-US" sz="2400" cap="none" dirty="0">
                <a:latin typeface="+mj-lt"/>
              </a:rPr>
              <a:t>The present structure is perplexing-although has long been the standard for Land Rover</a:t>
            </a:r>
          </a:p>
          <a:p>
            <a:pPr>
              <a:buFont typeface="Wingdings" panose="05000000000000000000" pitchFamily="2" charset="2"/>
              <a:buChar char="v"/>
            </a:pPr>
            <a:r>
              <a:rPr lang="en-US" sz="2400" dirty="0">
                <a:latin typeface="+mj-lt"/>
              </a:rPr>
              <a:t>The first Land Rover was introduced in 1948 as part of the Rover Brand</a:t>
            </a:r>
          </a:p>
          <a:p>
            <a:pPr>
              <a:buFont typeface="Wingdings" panose="05000000000000000000" pitchFamily="2" charset="2"/>
              <a:buChar char="v"/>
            </a:pPr>
            <a:r>
              <a:rPr lang="en-US" sz="2400" cap="none" dirty="0">
                <a:latin typeface="+mj-lt"/>
              </a:rPr>
              <a:t>This was followed by the first </a:t>
            </a:r>
            <a:r>
              <a:rPr lang="en-US" sz="2400" dirty="0">
                <a:latin typeface="+mj-lt"/>
              </a:rPr>
              <a:t>Range Rover brand in 1979</a:t>
            </a:r>
          </a:p>
          <a:p>
            <a:pPr>
              <a:buFont typeface="Wingdings" panose="05000000000000000000" pitchFamily="2" charset="2"/>
              <a:buChar char="v"/>
            </a:pPr>
            <a:r>
              <a:rPr lang="en-US" sz="2400" cap="none" dirty="0">
                <a:latin typeface="+mj-lt"/>
              </a:rPr>
              <a:t>Ultimately, the </a:t>
            </a:r>
            <a:r>
              <a:rPr lang="en-US" sz="2400" dirty="0">
                <a:latin typeface="+mj-lt"/>
              </a:rPr>
              <a:t>Rover brand was acquired by British Leyland and renamed Rover Triumph</a:t>
            </a:r>
          </a:p>
          <a:p>
            <a:pPr>
              <a:buFont typeface="Wingdings" panose="05000000000000000000" pitchFamily="2" charset="2"/>
              <a:buChar char="v"/>
            </a:pPr>
            <a:r>
              <a:rPr lang="en-US" sz="2400" cap="none" dirty="0">
                <a:latin typeface="+mj-lt"/>
              </a:rPr>
              <a:t>Land Rover was split off as its own subsidiary business when BL went bankrupt and was nationalized </a:t>
            </a:r>
          </a:p>
          <a:p>
            <a:pPr>
              <a:buFont typeface="Wingdings" panose="05000000000000000000" pitchFamily="2" charset="2"/>
              <a:buChar char="v"/>
            </a:pPr>
            <a:r>
              <a:rPr lang="en-US" sz="2400" cap="none" dirty="0">
                <a:latin typeface="+mj-lt"/>
              </a:rPr>
              <a:t>In 1986, British Leyland renamed the Rover Group before becoming private again in 1988 and rebranding Rover. </a:t>
            </a:r>
          </a:p>
          <a:p>
            <a:pPr marL="0" indent="0" algn="r">
              <a:buNone/>
            </a:pPr>
            <a:r>
              <a:rPr lang="en-US" sz="2400" cap="none" dirty="0">
                <a:latin typeface="+mj-lt"/>
              </a:rPr>
              <a:t>(Piddock, 2018). </a:t>
            </a:r>
          </a:p>
        </p:txBody>
      </p:sp>
      <p:pic>
        <p:nvPicPr>
          <p:cNvPr id="1026" name="Picture 2" descr="See the source image">
            <a:extLst>
              <a:ext uri="{FF2B5EF4-FFF2-40B4-BE49-F238E27FC236}">
                <a16:creationId xmlns:a16="http://schemas.microsoft.com/office/drawing/2014/main" id="{A1E395F3-702D-48DF-B414-E9FC42BFC57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9179" y="3176337"/>
            <a:ext cx="4138863" cy="2792722"/>
          </a:xfrm>
          <a:prstGeom prst="rect">
            <a:avLst/>
          </a:prstGeom>
          <a:noFill/>
        </p:spPr>
      </p:pic>
    </p:spTree>
    <p:extLst>
      <p:ext uri="{BB962C8B-B14F-4D97-AF65-F5344CB8AC3E}">
        <p14:creationId xmlns:p14="http://schemas.microsoft.com/office/powerpoint/2010/main" val="19603244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D6E9C24-B6FE-4A77-AA06-92755E1AFD72}"/>
              </a:ext>
            </a:extLst>
          </p:cNvPr>
          <p:cNvSpPr>
            <a:spLocks noGrp="1"/>
          </p:cNvSpPr>
          <p:nvPr>
            <p:ph type="title"/>
          </p:nvPr>
        </p:nvSpPr>
        <p:spPr/>
        <p:txBody>
          <a:bodyPr/>
          <a:lstStyle/>
          <a:p>
            <a:r>
              <a:rPr lang="en-US" cap="none" dirty="0"/>
              <a:t>Introduction </a:t>
            </a:r>
          </a:p>
        </p:txBody>
      </p:sp>
      <p:sp>
        <p:nvSpPr>
          <p:cNvPr id="6" name="Content Placeholder 5">
            <a:extLst>
              <a:ext uri="{FF2B5EF4-FFF2-40B4-BE49-F238E27FC236}">
                <a16:creationId xmlns:a16="http://schemas.microsoft.com/office/drawing/2014/main" id="{D60A6781-5359-482E-AF46-417C8EB9BA66}"/>
              </a:ext>
            </a:extLst>
          </p:cNvPr>
          <p:cNvSpPr>
            <a:spLocks noGrp="1"/>
          </p:cNvSpPr>
          <p:nvPr>
            <p:ph sz="quarter" idx="13"/>
          </p:nvPr>
        </p:nvSpPr>
        <p:spPr>
          <a:xfrm>
            <a:off x="5078062" y="609600"/>
            <a:ext cx="6200163" cy="5936974"/>
          </a:xfrm>
        </p:spPr>
        <p:txBody>
          <a:bodyPr>
            <a:normAutofit/>
          </a:bodyPr>
          <a:lstStyle/>
          <a:p>
            <a:pPr>
              <a:buFont typeface="Wingdings" panose="05000000000000000000" pitchFamily="2" charset="2"/>
              <a:buChar char="v"/>
            </a:pPr>
            <a:r>
              <a:rPr lang="en-US" sz="2400" cap="none" dirty="0">
                <a:latin typeface="+mj-lt"/>
              </a:rPr>
              <a:t>BMW acquired Rover in 1994, while Land Rover was sold to Ford in 2000 (which also purchased Jaguar)</a:t>
            </a:r>
          </a:p>
          <a:p>
            <a:pPr>
              <a:buFont typeface="Wingdings" panose="05000000000000000000" pitchFamily="2" charset="2"/>
              <a:buChar char="v"/>
            </a:pPr>
            <a:r>
              <a:rPr lang="en-US" sz="2400" dirty="0">
                <a:latin typeface="+mj-lt"/>
              </a:rPr>
              <a:t>In 2008, Ford sold both Land Rover and Jaguar to Tata Motors</a:t>
            </a:r>
          </a:p>
          <a:p>
            <a:pPr>
              <a:buFont typeface="Wingdings" panose="05000000000000000000" pitchFamily="2" charset="2"/>
              <a:buChar char="v"/>
            </a:pPr>
            <a:r>
              <a:rPr lang="en-US" sz="2400" cap="none" dirty="0">
                <a:latin typeface="+mj-lt"/>
              </a:rPr>
              <a:t>This resulted to the Jaguar Land Rover division that still exists today</a:t>
            </a:r>
          </a:p>
          <a:p>
            <a:pPr>
              <a:buFont typeface="Wingdings" panose="05000000000000000000" pitchFamily="2" charset="2"/>
              <a:buChar char="v"/>
            </a:pPr>
            <a:r>
              <a:rPr lang="en-US" sz="2400" cap="none" dirty="0">
                <a:latin typeface="+mj-lt"/>
              </a:rPr>
              <a:t>The Range Rover began as a relatively primary off-road vehicle before developing into the luxury SUV range that is marketed today</a:t>
            </a:r>
          </a:p>
          <a:p>
            <a:pPr>
              <a:buFont typeface="Wingdings" panose="05000000000000000000" pitchFamily="2" charset="2"/>
              <a:buChar char="v"/>
            </a:pPr>
            <a:r>
              <a:rPr lang="en-US" sz="2400" dirty="0">
                <a:latin typeface="+mj-lt"/>
              </a:rPr>
              <a:t>Despite the luxury, most Range Rover versions remain very competent off-road</a:t>
            </a:r>
          </a:p>
          <a:p>
            <a:pPr marL="0" indent="0" algn="r">
              <a:buNone/>
            </a:pPr>
            <a:r>
              <a:rPr lang="en-US" sz="2400" dirty="0">
                <a:latin typeface="+mj-lt"/>
              </a:rPr>
              <a:t>(</a:t>
            </a:r>
            <a:r>
              <a:rPr lang="en-US" sz="2400" cap="none" dirty="0">
                <a:latin typeface="+mj-lt"/>
              </a:rPr>
              <a:t>Hull,  2018</a:t>
            </a:r>
            <a:r>
              <a:rPr lang="en-US" sz="2400" dirty="0">
                <a:latin typeface="+mj-lt"/>
              </a:rPr>
              <a:t>)</a:t>
            </a:r>
            <a:endParaRPr lang="en-US" sz="2400" cap="none" dirty="0">
              <a:latin typeface="+mj-lt"/>
            </a:endParaRPr>
          </a:p>
        </p:txBody>
      </p:sp>
    </p:spTree>
    <p:extLst>
      <p:ext uri="{BB962C8B-B14F-4D97-AF65-F5344CB8AC3E}">
        <p14:creationId xmlns:p14="http://schemas.microsoft.com/office/powerpoint/2010/main" val="26899666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D6E9C24-B6FE-4A77-AA06-92755E1AFD72}"/>
              </a:ext>
            </a:extLst>
          </p:cNvPr>
          <p:cNvSpPr>
            <a:spLocks noGrp="1"/>
          </p:cNvSpPr>
          <p:nvPr>
            <p:ph type="title"/>
          </p:nvPr>
        </p:nvSpPr>
        <p:spPr/>
        <p:txBody>
          <a:bodyPr>
            <a:normAutofit/>
          </a:bodyPr>
          <a:lstStyle/>
          <a:p>
            <a:pPr algn="l"/>
            <a:r>
              <a:rPr lang="en-US" b="1" cap="none" dirty="0"/>
              <a:t>GROUP MEMBER 2</a:t>
            </a:r>
            <a:br>
              <a:rPr lang="en-US" b="1" cap="none" dirty="0"/>
            </a:br>
            <a:br>
              <a:rPr lang="en-US" cap="none" dirty="0"/>
            </a:br>
            <a:r>
              <a:rPr lang="en-US" b="1" cap="none" dirty="0"/>
              <a:t>Company Activities since its inception</a:t>
            </a:r>
          </a:p>
        </p:txBody>
      </p:sp>
      <p:sp>
        <p:nvSpPr>
          <p:cNvPr id="6" name="Content Placeholder 5">
            <a:extLst>
              <a:ext uri="{FF2B5EF4-FFF2-40B4-BE49-F238E27FC236}">
                <a16:creationId xmlns:a16="http://schemas.microsoft.com/office/drawing/2014/main" id="{D60A6781-5359-482E-AF46-417C8EB9BA66}"/>
              </a:ext>
            </a:extLst>
          </p:cNvPr>
          <p:cNvSpPr>
            <a:spLocks noGrp="1"/>
          </p:cNvSpPr>
          <p:nvPr>
            <p:ph sz="quarter" idx="13"/>
          </p:nvPr>
        </p:nvSpPr>
        <p:spPr>
          <a:xfrm>
            <a:off x="4491789" y="128337"/>
            <a:ext cx="7700211" cy="6729663"/>
          </a:xfrm>
        </p:spPr>
        <p:txBody>
          <a:bodyPr>
            <a:normAutofit/>
          </a:bodyPr>
          <a:lstStyle/>
          <a:p>
            <a:pPr>
              <a:buFont typeface="Wingdings" panose="05000000000000000000" pitchFamily="2" charset="2"/>
              <a:buChar char="v"/>
            </a:pPr>
            <a:r>
              <a:rPr lang="en-US" sz="2400" cap="none" dirty="0">
                <a:latin typeface="+mj-lt"/>
              </a:rPr>
              <a:t>Jaguar Land Rover Automotive PLC  designs, develops, produces, markets, and distributes cars under the Jaguar and Land Rover brand names and the Range Rover brand</a:t>
            </a:r>
          </a:p>
          <a:p>
            <a:pPr>
              <a:buFont typeface="Wingdings" panose="05000000000000000000" pitchFamily="2" charset="2"/>
              <a:buChar char="v"/>
            </a:pPr>
            <a:r>
              <a:rPr lang="en-US" sz="2400" dirty="0">
                <a:latin typeface="+mj-lt"/>
              </a:rPr>
              <a:t>The Land Rover is the biggest automotive company in the UK</a:t>
            </a:r>
          </a:p>
          <a:p>
            <a:pPr>
              <a:buFont typeface="Wingdings" panose="05000000000000000000" pitchFamily="2" charset="2"/>
              <a:buChar char="v"/>
            </a:pPr>
            <a:r>
              <a:rPr lang="en-US" sz="2400" cap="none" dirty="0">
                <a:latin typeface="+mj-lt"/>
              </a:rPr>
              <a:t>It is an affiliate of India's most profitable automotive company, Tata Motors</a:t>
            </a:r>
          </a:p>
          <a:p>
            <a:pPr>
              <a:buFont typeface="Wingdings" panose="05000000000000000000" pitchFamily="2" charset="2"/>
              <a:buChar char="v"/>
            </a:pPr>
            <a:r>
              <a:rPr lang="en-US" sz="2400" dirty="0">
                <a:latin typeface="+mj-lt"/>
              </a:rPr>
              <a:t>Headquarters are in Whitley, Coventry, England</a:t>
            </a:r>
          </a:p>
          <a:p>
            <a:pPr>
              <a:buFont typeface="Wingdings" panose="05000000000000000000" pitchFamily="2" charset="2"/>
              <a:buChar char="v"/>
            </a:pPr>
            <a:r>
              <a:rPr lang="en-US" sz="2400" cap="none" dirty="0">
                <a:latin typeface="+mj-lt"/>
              </a:rPr>
              <a:t>Tata Motors purchased Jaguar Land Rover from Ford Motor Company in 2008</a:t>
            </a:r>
          </a:p>
          <a:p>
            <a:pPr>
              <a:buFont typeface="Wingdings" panose="05000000000000000000" pitchFamily="2" charset="2"/>
              <a:buChar char="v"/>
            </a:pPr>
            <a:r>
              <a:rPr lang="en-US" sz="2400" cap="none" dirty="0">
                <a:latin typeface="+mj-lt"/>
              </a:rPr>
              <a:t>Jaguar Land Rover India and Chery Jaguar Land Rover are two subsidiaries of Jaguar Land Rover</a:t>
            </a:r>
          </a:p>
          <a:p>
            <a:pPr>
              <a:buFont typeface="Wingdings" panose="05000000000000000000" pitchFamily="2" charset="2"/>
              <a:buChar char="v"/>
            </a:pPr>
            <a:r>
              <a:rPr lang="en-US" sz="2400" cap="none" dirty="0">
                <a:latin typeface="+mj-lt"/>
              </a:rPr>
              <a:t>Jaguar Land Rover was formed in 2002 due to a merger of Jaguar Cars and Land Rover by Ford Motor Company </a:t>
            </a:r>
          </a:p>
          <a:p>
            <a:pPr marL="0" indent="0" algn="r">
              <a:buNone/>
            </a:pPr>
            <a:r>
              <a:rPr lang="en-US" sz="2400" cap="none" dirty="0">
                <a:latin typeface="+mj-lt"/>
              </a:rPr>
              <a:t>(Hazell, 2012)</a:t>
            </a:r>
          </a:p>
        </p:txBody>
      </p:sp>
    </p:spTree>
    <p:extLst>
      <p:ext uri="{BB962C8B-B14F-4D97-AF65-F5344CB8AC3E}">
        <p14:creationId xmlns:p14="http://schemas.microsoft.com/office/powerpoint/2010/main" val="24823009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D6E9C24-B6FE-4A77-AA06-92755E1AFD72}"/>
              </a:ext>
            </a:extLst>
          </p:cNvPr>
          <p:cNvSpPr>
            <a:spLocks noGrp="1"/>
          </p:cNvSpPr>
          <p:nvPr>
            <p:ph type="title"/>
          </p:nvPr>
        </p:nvSpPr>
        <p:spPr/>
        <p:txBody>
          <a:bodyPr/>
          <a:lstStyle/>
          <a:p>
            <a:r>
              <a:rPr lang="en-US" cap="none" dirty="0"/>
              <a:t>Company Activities </a:t>
            </a:r>
          </a:p>
        </p:txBody>
      </p:sp>
      <p:sp>
        <p:nvSpPr>
          <p:cNvPr id="6" name="Content Placeholder 5">
            <a:extLst>
              <a:ext uri="{FF2B5EF4-FFF2-40B4-BE49-F238E27FC236}">
                <a16:creationId xmlns:a16="http://schemas.microsoft.com/office/drawing/2014/main" id="{D60A6781-5359-482E-AF46-417C8EB9BA66}"/>
              </a:ext>
            </a:extLst>
          </p:cNvPr>
          <p:cNvSpPr>
            <a:spLocks noGrp="1"/>
          </p:cNvSpPr>
          <p:nvPr>
            <p:ph sz="quarter" idx="13"/>
          </p:nvPr>
        </p:nvSpPr>
        <p:spPr>
          <a:xfrm>
            <a:off x="5078062" y="609600"/>
            <a:ext cx="7113938" cy="5936974"/>
          </a:xfrm>
        </p:spPr>
        <p:txBody>
          <a:bodyPr>
            <a:normAutofit/>
          </a:bodyPr>
          <a:lstStyle/>
          <a:p>
            <a:pPr>
              <a:buFont typeface="Wingdings" panose="05000000000000000000" pitchFamily="2" charset="2"/>
              <a:buChar char="v"/>
            </a:pPr>
            <a:r>
              <a:rPr lang="en-US" sz="2400" cap="none" dirty="0">
                <a:latin typeface="+mj-lt"/>
              </a:rPr>
              <a:t>5 out of 6 Jaguar Land Rover Automotive PLC’s are located in United Kingdom, while one is located in India</a:t>
            </a:r>
          </a:p>
          <a:p>
            <a:pPr>
              <a:buFont typeface="Wingdings" panose="05000000000000000000" pitchFamily="2" charset="2"/>
              <a:buChar char="v"/>
            </a:pPr>
            <a:r>
              <a:rPr lang="en-US" sz="2400" dirty="0">
                <a:latin typeface="+mj-lt"/>
              </a:rPr>
              <a:t>Well-known jaguar models include:</a:t>
            </a:r>
          </a:p>
          <a:p>
            <a:pPr lvl="2">
              <a:buFont typeface="Wingdings" panose="05000000000000000000" pitchFamily="2" charset="2"/>
              <a:buChar char="ü"/>
            </a:pPr>
            <a:r>
              <a:rPr lang="en-US" sz="1800" cap="none" dirty="0">
                <a:latin typeface="+mj-lt"/>
              </a:rPr>
              <a:t>Jaguar XJ (luxury car), </a:t>
            </a:r>
          </a:p>
          <a:p>
            <a:pPr lvl="2">
              <a:buFont typeface="Wingdings" panose="05000000000000000000" pitchFamily="2" charset="2"/>
              <a:buChar char="ü"/>
            </a:pPr>
            <a:r>
              <a:rPr lang="en-US" sz="1800" cap="none" dirty="0">
                <a:latin typeface="+mj-lt"/>
              </a:rPr>
              <a:t>Jaguar XF (executive car), </a:t>
            </a:r>
          </a:p>
          <a:p>
            <a:pPr lvl="2">
              <a:buFont typeface="Wingdings" panose="05000000000000000000" pitchFamily="2" charset="2"/>
              <a:buChar char="ü"/>
            </a:pPr>
            <a:r>
              <a:rPr lang="en-US" sz="1800" cap="none" dirty="0">
                <a:latin typeface="+mj-lt"/>
              </a:rPr>
              <a:t>Jaguar F-Type </a:t>
            </a:r>
            <a:r>
              <a:rPr lang="en-US" sz="1800" cap="none" dirty="0" err="1">
                <a:latin typeface="+mj-lt"/>
              </a:rPr>
              <a:t>Qorts</a:t>
            </a:r>
            <a:r>
              <a:rPr lang="en-US" sz="1800" cap="none" dirty="0">
                <a:latin typeface="+mj-lt"/>
              </a:rPr>
              <a:t> car), and </a:t>
            </a:r>
          </a:p>
          <a:p>
            <a:pPr lvl="2">
              <a:buFont typeface="Wingdings" panose="05000000000000000000" pitchFamily="2" charset="2"/>
              <a:buChar char="ü"/>
            </a:pPr>
            <a:r>
              <a:rPr lang="en-US" sz="1800" cap="none" dirty="0">
                <a:latin typeface="+mj-lt"/>
              </a:rPr>
              <a:t>Jaguar XK (Grand Tourer)</a:t>
            </a:r>
          </a:p>
          <a:p>
            <a:pPr>
              <a:buFont typeface="Wingdings" panose="05000000000000000000" pitchFamily="2" charset="2"/>
              <a:buChar char="v"/>
            </a:pPr>
            <a:r>
              <a:rPr lang="en-US" sz="2400" cap="none" dirty="0">
                <a:latin typeface="+mj-lt"/>
              </a:rPr>
              <a:t>At the same time, Land Rover sells Land Rover Freelander, Land Rover Defender, Land Rover Discovery, Range Rover, Range Rover Sport, and Range Rover Evoque</a:t>
            </a:r>
          </a:p>
          <a:p>
            <a:pPr>
              <a:buFont typeface="Wingdings" panose="05000000000000000000" pitchFamily="2" charset="2"/>
              <a:buChar char="v"/>
            </a:pPr>
            <a:r>
              <a:rPr lang="en-US" sz="2400" dirty="0">
                <a:latin typeface="+mj-lt"/>
              </a:rPr>
              <a:t>Currently, the Jaguar Land Rover Automotive PLC has employed over 26,000 people from all over the world</a:t>
            </a:r>
          </a:p>
          <a:p>
            <a:pPr>
              <a:buFont typeface="Wingdings" panose="05000000000000000000" pitchFamily="2" charset="2"/>
              <a:buChar char="v"/>
            </a:pPr>
            <a:r>
              <a:rPr lang="en-US" sz="2400" cap="none" dirty="0">
                <a:latin typeface="+mj-lt"/>
              </a:rPr>
              <a:t>The employee work in y chains, dealership, and marketing fields</a:t>
            </a:r>
          </a:p>
          <a:p>
            <a:pPr marL="0" indent="0" algn="r">
              <a:buNone/>
            </a:pPr>
            <a:r>
              <a:rPr lang="en-US" sz="2400" cap="none" dirty="0">
                <a:latin typeface="+mj-lt"/>
              </a:rPr>
              <a:t>(Hazell, 2012)</a:t>
            </a:r>
          </a:p>
        </p:txBody>
      </p:sp>
    </p:spTree>
    <p:extLst>
      <p:ext uri="{BB962C8B-B14F-4D97-AF65-F5344CB8AC3E}">
        <p14:creationId xmlns:p14="http://schemas.microsoft.com/office/powerpoint/2010/main" val="21481687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D6E9C24-B6FE-4A77-AA06-92755E1AFD72}"/>
              </a:ext>
            </a:extLst>
          </p:cNvPr>
          <p:cNvSpPr>
            <a:spLocks noGrp="1"/>
          </p:cNvSpPr>
          <p:nvPr>
            <p:ph type="title"/>
          </p:nvPr>
        </p:nvSpPr>
        <p:spPr>
          <a:xfrm>
            <a:off x="0" y="412652"/>
            <a:ext cx="3935688" cy="2023252"/>
          </a:xfrm>
        </p:spPr>
        <p:txBody>
          <a:bodyPr/>
          <a:lstStyle/>
          <a:p>
            <a:r>
              <a:rPr lang="en-US" cap="none" dirty="0"/>
              <a:t>Company Activities </a:t>
            </a:r>
          </a:p>
        </p:txBody>
      </p:sp>
      <p:sp>
        <p:nvSpPr>
          <p:cNvPr id="6" name="Content Placeholder 5">
            <a:extLst>
              <a:ext uri="{FF2B5EF4-FFF2-40B4-BE49-F238E27FC236}">
                <a16:creationId xmlns:a16="http://schemas.microsoft.com/office/drawing/2014/main" id="{D60A6781-5359-482E-AF46-417C8EB9BA66}"/>
              </a:ext>
            </a:extLst>
          </p:cNvPr>
          <p:cNvSpPr>
            <a:spLocks noGrp="1"/>
          </p:cNvSpPr>
          <p:nvPr>
            <p:ph sz="quarter" idx="13"/>
          </p:nvPr>
        </p:nvSpPr>
        <p:spPr>
          <a:xfrm>
            <a:off x="3192379" y="412652"/>
            <a:ext cx="8999622" cy="6445348"/>
          </a:xfrm>
        </p:spPr>
        <p:txBody>
          <a:bodyPr>
            <a:normAutofit/>
          </a:bodyPr>
          <a:lstStyle/>
          <a:p>
            <a:pPr>
              <a:buFont typeface="Wingdings" panose="05000000000000000000" pitchFamily="2" charset="2"/>
              <a:buChar char="v"/>
            </a:pPr>
            <a:r>
              <a:rPr lang="en-US" sz="2400" cap="none" dirty="0">
                <a:latin typeface="+mj-lt"/>
              </a:rPr>
              <a:t>The first Range Rover concept (number plate SYE 157F) was constructed in 1967</a:t>
            </a:r>
          </a:p>
          <a:p>
            <a:pPr>
              <a:buFont typeface="Wingdings" panose="05000000000000000000" pitchFamily="2" charset="2"/>
              <a:buChar char="v"/>
            </a:pPr>
            <a:r>
              <a:rPr lang="en-US" sz="2400" cap="none" dirty="0">
                <a:latin typeface="+mj-lt"/>
              </a:rPr>
              <a:t>The Range Rover's design was completed in 1969</a:t>
            </a:r>
          </a:p>
          <a:p>
            <a:pPr>
              <a:buFont typeface="Wingdings" panose="05000000000000000000" pitchFamily="2" charset="2"/>
              <a:buChar char="v"/>
            </a:pPr>
            <a:r>
              <a:rPr lang="en-US" sz="2400" cap="none" dirty="0">
                <a:latin typeface="+mj-lt"/>
              </a:rPr>
              <a:t>Between 1969 and 1970, 26 Velar-badged technical research cars were constructed and licensed with the number plates YVB151H through YVB177H </a:t>
            </a:r>
          </a:p>
          <a:p>
            <a:pPr>
              <a:buFont typeface="Wingdings" panose="05000000000000000000" pitchFamily="2" charset="2"/>
              <a:buChar char="v"/>
            </a:pPr>
            <a:r>
              <a:rPr lang="en-US" sz="2400" cap="none" dirty="0">
                <a:latin typeface="+mj-lt"/>
              </a:rPr>
              <a:t>YVB 153H is said to have been the first car off the assembly line </a:t>
            </a:r>
          </a:p>
          <a:p>
            <a:pPr>
              <a:buFont typeface="Wingdings" panose="05000000000000000000" pitchFamily="2" charset="2"/>
              <a:buChar char="v"/>
            </a:pPr>
            <a:r>
              <a:rPr lang="en-US" sz="2400" dirty="0">
                <a:latin typeface="+mj-lt"/>
              </a:rPr>
              <a:t>It had chassis number 3 and was needed for advertising purposes</a:t>
            </a:r>
          </a:p>
          <a:p>
            <a:pPr>
              <a:buFont typeface="Wingdings" panose="05000000000000000000" pitchFamily="2" charset="2"/>
              <a:buChar char="v"/>
            </a:pPr>
            <a:r>
              <a:rPr lang="en-US" sz="2400" dirty="0">
                <a:latin typeface="+mj-lt"/>
              </a:rPr>
              <a:t>The name Velar means "to veil or conceal" </a:t>
            </a:r>
          </a:p>
          <a:p>
            <a:pPr>
              <a:buFont typeface="Wingdings" panose="05000000000000000000" pitchFamily="2" charset="2"/>
              <a:buChar char="v"/>
            </a:pPr>
            <a:r>
              <a:rPr lang="en-US" sz="2400" dirty="0" err="1">
                <a:latin typeface="+mj-lt"/>
              </a:rPr>
              <a:t>Geof</a:t>
            </a:r>
            <a:r>
              <a:rPr lang="en-US" sz="2400" dirty="0">
                <a:latin typeface="+mj-lt"/>
              </a:rPr>
              <a:t> Miller-a Range Rover design specialist-utilized the identity as a trick to register pre-production Range Rovers</a:t>
            </a:r>
          </a:p>
          <a:p>
            <a:pPr>
              <a:buFont typeface="Wingdings" panose="05000000000000000000" pitchFamily="2" charset="2"/>
              <a:buChar char="v"/>
            </a:pPr>
            <a:r>
              <a:rPr lang="en-US" sz="2400" dirty="0">
                <a:latin typeface="+mj-lt"/>
              </a:rPr>
              <a:t>The business was based in London and manufactured 40 pre-production cars between 1967 and 1970 </a:t>
            </a:r>
          </a:p>
          <a:p>
            <a:pPr marL="0" indent="0" algn="r">
              <a:buNone/>
            </a:pPr>
            <a:r>
              <a:rPr lang="en-US" sz="2400" dirty="0">
                <a:latin typeface="+mj-lt"/>
              </a:rPr>
              <a:t>(</a:t>
            </a:r>
            <a:r>
              <a:rPr lang="en-US" sz="2400" cap="none" dirty="0">
                <a:latin typeface="+mj-lt"/>
              </a:rPr>
              <a:t>Piddock, 2018)</a:t>
            </a:r>
            <a:endParaRPr lang="en-US" sz="2400" dirty="0">
              <a:latin typeface="+mj-lt"/>
            </a:endParaRPr>
          </a:p>
          <a:p>
            <a:pPr>
              <a:buFont typeface="Wingdings" panose="05000000000000000000" pitchFamily="2" charset="2"/>
              <a:buChar char="v"/>
            </a:pPr>
            <a:endParaRPr lang="en-US" sz="2400" cap="none" dirty="0">
              <a:latin typeface="+mj-lt"/>
            </a:endParaRPr>
          </a:p>
        </p:txBody>
      </p:sp>
    </p:spTree>
    <p:extLst>
      <p:ext uri="{BB962C8B-B14F-4D97-AF65-F5344CB8AC3E}">
        <p14:creationId xmlns:p14="http://schemas.microsoft.com/office/powerpoint/2010/main" val="38230169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D6E9C24-B6FE-4A77-AA06-92755E1AFD72}"/>
              </a:ext>
            </a:extLst>
          </p:cNvPr>
          <p:cNvSpPr>
            <a:spLocks noGrp="1"/>
          </p:cNvSpPr>
          <p:nvPr>
            <p:ph type="title"/>
          </p:nvPr>
        </p:nvSpPr>
        <p:spPr>
          <a:xfrm>
            <a:off x="544807" y="609600"/>
            <a:ext cx="3935688" cy="2023252"/>
          </a:xfrm>
        </p:spPr>
        <p:txBody>
          <a:bodyPr>
            <a:normAutofit/>
          </a:bodyPr>
          <a:lstStyle/>
          <a:p>
            <a:pPr algn="l"/>
            <a:r>
              <a:rPr lang="en-US" b="1" cap="none" dirty="0"/>
              <a:t>GROUP MEMBER 3</a:t>
            </a:r>
            <a:br>
              <a:rPr lang="en-US" b="1" cap="none" dirty="0"/>
            </a:br>
            <a:br>
              <a:rPr lang="en-US" cap="none" dirty="0"/>
            </a:br>
            <a:r>
              <a:rPr lang="en-US" b="1" cap="none" dirty="0"/>
              <a:t>What to Expect in Future</a:t>
            </a:r>
          </a:p>
        </p:txBody>
      </p:sp>
      <p:sp>
        <p:nvSpPr>
          <p:cNvPr id="6" name="Content Placeholder 5">
            <a:extLst>
              <a:ext uri="{FF2B5EF4-FFF2-40B4-BE49-F238E27FC236}">
                <a16:creationId xmlns:a16="http://schemas.microsoft.com/office/drawing/2014/main" id="{D60A6781-5359-482E-AF46-417C8EB9BA66}"/>
              </a:ext>
            </a:extLst>
          </p:cNvPr>
          <p:cNvSpPr>
            <a:spLocks noGrp="1"/>
          </p:cNvSpPr>
          <p:nvPr>
            <p:ph sz="quarter" idx="13"/>
          </p:nvPr>
        </p:nvSpPr>
        <p:spPr>
          <a:xfrm>
            <a:off x="4700337" y="609600"/>
            <a:ext cx="7491663" cy="6248400"/>
          </a:xfrm>
        </p:spPr>
        <p:txBody>
          <a:bodyPr>
            <a:normAutofit/>
          </a:bodyPr>
          <a:lstStyle/>
          <a:p>
            <a:r>
              <a:rPr lang="en-US" sz="2400" cap="none" dirty="0">
                <a:latin typeface="+mj-lt"/>
              </a:rPr>
              <a:t>Going into the future, Range Rover seeks to explore technologies that track the driver’s health</a:t>
            </a:r>
          </a:p>
          <a:p>
            <a:r>
              <a:rPr lang="en-US" sz="2400" dirty="0">
                <a:latin typeface="+mj-lt"/>
              </a:rPr>
              <a:t>There is need to install medical-grade sensors in the driver's seat and steering wheel</a:t>
            </a:r>
          </a:p>
          <a:p>
            <a:r>
              <a:rPr lang="en-US" sz="2400" cap="none" dirty="0">
                <a:latin typeface="+mj-lt"/>
              </a:rPr>
              <a:t>The sensors will track the driver's heart rate and breathing rate while driving</a:t>
            </a:r>
          </a:p>
          <a:p>
            <a:r>
              <a:rPr lang="en-US" sz="2400" dirty="0">
                <a:latin typeface="+mj-lt"/>
              </a:rPr>
              <a:t>Changes in breathing and heart rates would suggest there is danger, and the vehicle can easily be brought to safe halt with the help of self-driving technology </a:t>
            </a:r>
          </a:p>
          <a:p>
            <a:r>
              <a:rPr lang="en-US" sz="2400" dirty="0">
                <a:latin typeface="+mj-lt"/>
              </a:rPr>
              <a:t>Communication of the car’s GPS location with emergency responders may also be an additional expansion </a:t>
            </a:r>
          </a:p>
        </p:txBody>
      </p:sp>
      <p:pic>
        <p:nvPicPr>
          <p:cNvPr id="2050" name="Picture 2" descr="See the source image">
            <a:extLst>
              <a:ext uri="{FF2B5EF4-FFF2-40B4-BE49-F238E27FC236}">
                <a16:creationId xmlns:a16="http://schemas.microsoft.com/office/drawing/2014/main" id="{EB177600-8782-46BD-A429-430525DF622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657600"/>
            <a:ext cx="4480495" cy="2871537"/>
          </a:xfrm>
          <a:prstGeom prst="rect">
            <a:avLst/>
          </a:prstGeom>
          <a:noFill/>
        </p:spPr>
      </p:pic>
    </p:spTree>
    <p:extLst>
      <p:ext uri="{BB962C8B-B14F-4D97-AF65-F5344CB8AC3E}">
        <p14:creationId xmlns:p14="http://schemas.microsoft.com/office/powerpoint/2010/main" val="22062455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D6E9C24-B6FE-4A77-AA06-92755E1AFD72}"/>
              </a:ext>
            </a:extLst>
          </p:cNvPr>
          <p:cNvSpPr>
            <a:spLocks noGrp="1"/>
          </p:cNvSpPr>
          <p:nvPr>
            <p:ph type="title"/>
          </p:nvPr>
        </p:nvSpPr>
        <p:spPr/>
        <p:txBody>
          <a:bodyPr/>
          <a:lstStyle/>
          <a:p>
            <a:r>
              <a:rPr lang="en-US" cap="none" dirty="0"/>
              <a:t>Going into the Future</a:t>
            </a:r>
          </a:p>
        </p:txBody>
      </p:sp>
      <p:sp>
        <p:nvSpPr>
          <p:cNvPr id="6" name="Content Placeholder 5">
            <a:extLst>
              <a:ext uri="{FF2B5EF4-FFF2-40B4-BE49-F238E27FC236}">
                <a16:creationId xmlns:a16="http://schemas.microsoft.com/office/drawing/2014/main" id="{D60A6781-5359-482E-AF46-417C8EB9BA66}"/>
              </a:ext>
            </a:extLst>
          </p:cNvPr>
          <p:cNvSpPr>
            <a:spLocks noGrp="1"/>
          </p:cNvSpPr>
          <p:nvPr>
            <p:ph sz="quarter" idx="13"/>
          </p:nvPr>
        </p:nvSpPr>
        <p:spPr>
          <a:xfrm>
            <a:off x="5078062" y="609600"/>
            <a:ext cx="6200163" cy="5936974"/>
          </a:xfrm>
        </p:spPr>
        <p:txBody>
          <a:bodyPr>
            <a:normAutofit/>
          </a:bodyPr>
          <a:lstStyle/>
          <a:p>
            <a:r>
              <a:rPr lang="en-US" sz="2400" cap="none" dirty="0">
                <a:latin typeface="+mj-lt"/>
              </a:rPr>
              <a:t>Range Rover can consider starting to manufacture top of the class motorcycles for bike lovers</a:t>
            </a:r>
          </a:p>
          <a:p>
            <a:r>
              <a:rPr lang="en-US" sz="2400" dirty="0">
                <a:latin typeface="+mj-lt"/>
              </a:rPr>
              <a:t>This will attract a wide range of individuals who have hard trust for Range Rover products</a:t>
            </a:r>
          </a:p>
          <a:p>
            <a:r>
              <a:rPr lang="en-US" sz="2400" cap="none" dirty="0">
                <a:latin typeface="+mj-lt"/>
              </a:rPr>
              <a:t>The pr</a:t>
            </a:r>
            <a:r>
              <a:rPr lang="en-US" sz="2400" dirty="0">
                <a:latin typeface="+mj-lt"/>
              </a:rPr>
              <a:t>icing of these bikes can be done the same way as companies such as BMWs</a:t>
            </a:r>
            <a:endParaRPr lang="en-US" sz="2400" cap="none" dirty="0">
              <a:latin typeface="+mj-lt"/>
            </a:endParaRPr>
          </a:p>
          <a:p>
            <a:endParaRPr lang="en-US" sz="2400" cap="none" dirty="0">
              <a:latin typeface="+mj-lt"/>
            </a:endParaRPr>
          </a:p>
        </p:txBody>
      </p:sp>
    </p:spTree>
    <p:extLst>
      <p:ext uri="{BB962C8B-B14F-4D97-AF65-F5344CB8AC3E}">
        <p14:creationId xmlns:p14="http://schemas.microsoft.com/office/powerpoint/2010/main" val="36095936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D6E9C24-B6FE-4A77-AA06-92755E1AFD72}"/>
              </a:ext>
            </a:extLst>
          </p:cNvPr>
          <p:cNvSpPr>
            <a:spLocks noGrp="1"/>
          </p:cNvSpPr>
          <p:nvPr>
            <p:ph type="title"/>
          </p:nvPr>
        </p:nvSpPr>
        <p:spPr>
          <a:xfrm>
            <a:off x="0" y="609600"/>
            <a:ext cx="3256547" cy="2023252"/>
          </a:xfrm>
        </p:spPr>
        <p:txBody>
          <a:bodyPr/>
          <a:lstStyle/>
          <a:p>
            <a:pPr algn="l"/>
            <a:r>
              <a:rPr lang="en-US" cap="none" dirty="0"/>
              <a:t>Going into the Future</a:t>
            </a:r>
          </a:p>
        </p:txBody>
      </p:sp>
      <p:sp>
        <p:nvSpPr>
          <p:cNvPr id="6" name="Content Placeholder 5">
            <a:extLst>
              <a:ext uri="{FF2B5EF4-FFF2-40B4-BE49-F238E27FC236}">
                <a16:creationId xmlns:a16="http://schemas.microsoft.com/office/drawing/2014/main" id="{D60A6781-5359-482E-AF46-417C8EB9BA66}"/>
              </a:ext>
            </a:extLst>
          </p:cNvPr>
          <p:cNvSpPr>
            <a:spLocks noGrp="1"/>
          </p:cNvSpPr>
          <p:nvPr>
            <p:ph sz="quarter" idx="13"/>
          </p:nvPr>
        </p:nvSpPr>
        <p:spPr>
          <a:xfrm>
            <a:off x="4235116" y="609600"/>
            <a:ext cx="7844589" cy="5936974"/>
          </a:xfrm>
        </p:spPr>
        <p:txBody>
          <a:bodyPr>
            <a:normAutofit/>
          </a:bodyPr>
          <a:lstStyle/>
          <a:p>
            <a:pPr marL="0" indent="0" algn="ctr">
              <a:buNone/>
            </a:pPr>
            <a:r>
              <a:rPr lang="en-US" sz="2400" cap="none" dirty="0">
                <a:latin typeface="+mj-lt"/>
              </a:rPr>
              <a:t>Pothole Alert Technology</a:t>
            </a:r>
          </a:p>
          <a:p>
            <a:pPr>
              <a:buFont typeface="Wingdings" panose="05000000000000000000" pitchFamily="2" charset="2"/>
              <a:buChar char="v"/>
            </a:pPr>
            <a:r>
              <a:rPr lang="en-US" sz="2400" cap="none" dirty="0">
                <a:latin typeface="+mj-lt"/>
              </a:rPr>
              <a:t>Advanced sensors installed in the tires and beneath the car detect potholes</a:t>
            </a:r>
          </a:p>
          <a:p>
            <a:pPr>
              <a:buFont typeface="Wingdings" panose="05000000000000000000" pitchFamily="2" charset="2"/>
              <a:buChar char="v"/>
            </a:pPr>
            <a:r>
              <a:rPr lang="en-US" sz="2400" dirty="0">
                <a:latin typeface="+mj-lt"/>
              </a:rPr>
              <a:t>Range Rover will need to improve this technology by adding advanced forward-looking stereo digital cameras to </a:t>
            </a:r>
            <a:r>
              <a:rPr lang="en-US" sz="2400" dirty="0" err="1">
                <a:latin typeface="+mj-lt"/>
              </a:rPr>
              <a:t>analyse</a:t>
            </a:r>
            <a:r>
              <a:rPr lang="en-US" sz="2400" dirty="0">
                <a:latin typeface="+mj-lt"/>
              </a:rPr>
              <a:t> the road ahead</a:t>
            </a:r>
          </a:p>
          <a:p>
            <a:pPr>
              <a:buFont typeface="Wingdings" panose="05000000000000000000" pitchFamily="2" charset="2"/>
              <a:buChar char="v"/>
            </a:pPr>
            <a:r>
              <a:rPr lang="en-US" sz="2400" cap="none" dirty="0">
                <a:latin typeface="+mj-lt"/>
              </a:rPr>
              <a:t>When a car hits a pothole, its position data may be relayed to other Range Rovers through Connected Car technology</a:t>
            </a:r>
          </a:p>
          <a:p>
            <a:endParaRPr lang="en-US" sz="2400" cap="none" dirty="0">
              <a:latin typeface="+mj-lt"/>
            </a:endParaRPr>
          </a:p>
        </p:txBody>
      </p:sp>
      <p:pic>
        <p:nvPicPr>
          <p:cNvPr id="3074" name="Picture 2">
            <a:extLst>
              <a:ext uri="{FF2B5EF4-FFF2-40B4-BE49-F238E27FC236}">
                <a16:creationId xmlns:a16="http://schemas.microsoft.com/office/drawing/2014/main" id="{842E317E-D149-431A-B683-79ABF1300AC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0069" y="2967789"/>
            <a:ext cx="3618373" cy="3106659"/>
          </a:xfrm>
          <a:prstGeom prst="rect">
            <a:avLst/>
          </a:prstGeom>
          <a:noFill/>
        </p:spPr>
      </p:pic>
    </p:spTree>
    <p:extLst>
      <p:ext uri="{BB962C8B-B14F-4D97-AF65-F5344CB8AC3E}">
        <p14:creationId xmlns:p14="http://schemas.microsoft.com/office/powerpoint/2010/main" val="6500559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D6E9C24-B6FE-4A77-AA06-92755E1AFD72}"/>
              </a:ext>
            </a:extLst>
          </p:cNvPr>
          <p:cNvSpPr>
            <a:spLocks noGrp="1"/>
          </p:cNvSpPr>
          <p:nvPr>
            <p:ph type="title"/>
          </p:nvPr>
        </p:nvSpPr>
        <p:spPr/>
        <p:txBody>
          <a:bodyPr/>
          <a:lstStyle/>
          <a:p>
            <a:r>
              <a:rPr lang="en-US" b="1" cap="none" dirty="0"/>
              <a:t>Reference List </a:t>
            </a:r>
          </a:p>
        </p:txBody>
      </p:sp>
      <p:sp>
        <p:nvSpPr>
          <p:cNvPr id="6" name="Content Placeholder 5">
            <a:extLst>
              <a:ext uri="{FF2B5EF4-FFF2-40B4-BE49-F238E27FC236}">
                <a16:creationId xmlns:a16="http://schemas.microsoft.com/office/drawing/2014/main" id="{D60A6781-5359-482E-AF46-417C8EB9BA66}"/>
              </a:ext>
            </a:extLst>
          </p:cNvPr>
          <p:cNvSpPr>
            <a:spLocks noGrp="1"/>
          </p:cNvSpPr>
          <p:nvPr>
            <p:ph sz="quarter" idx="13"/>
          </p:nvPr>
        </p:nvSpPr>
        <p:spPr>
          <a:xfrm>
            <a:off x="4399722" y="1192696"/>
            <a:ext cx="7792278" cy="5665304"/>
          </a:xfrm>
        </p:spPr>
        <p:txBody>
          <a:bodyPr>
            <a:normAutofit/>
          </a:bodyPr>
          <a:lstStyle/>
          <a:p>
            <a:r>
              <a:rPr lang="en-US" sz="2400" cap="none" dirty="0">
                <a:latin typeface="+mj-lt"/>
              </a:rPr>
              <a:t>Hazell, P., 2012. A very British SUV: How Land Rover used sport, competition and notions of adventure to reinvent the utility four-wheel drive.</a:t>
            </a:r>
          </a:p>
          <a:p>
            <a:r>
              <a:rPr lang="en-US" sz="2400" cap="none" dirty="0">
                <a:latin typeface="+mj-lt"/>
              </a:rPr>
              <a:t>Hull, N., 2018. </a:t>
            </a:r>
            <a:r>
              <a:rPr lang="en-US" sz="2400" i="1" cap="none" dirty="0">
                <a:latin typeface="+mj-lt"/>
              </a:rPr>
              <a:t>Land Rover Design: 70 Years of Success</a:t>
            </a:r>
            <a:r>
              <a:rPr lang="en-US" sz="2400" cap="none" dirty="0">
                <a:latin typeface="+mj-lt"/>
              </a:rPr>
              <a:t>. Veloce Publishing.</a:t>
            </a:r>
          </a:p>
          <a:p>
            <a:r>
              <a:rPr lang="en-US" sz="2400" cap="none" dirty="0">
                <a:latin typeface="+mj-lt"/>
              </a:rPr>
              <a:t>Piddock, C., 2018. </a:t>
            </a:r>
            <a:r>
              <a:rPr lang="en-US" sz="2400" i="1" cap="none" dirty="0">
                <a:latin typeface="+mj-lt"/>
              </a:rPr>
              <a:t>Range Rover SV Autobiography LWB</a:t>
            </a:r>
            <a:r>
              <a:rPr lang="en-US" sz="2400" cap="none" dirty="0">
                <a:latin typeface="+mj-lt"/>
              </a:rPr>
              <a:t>. Carson-</a:t>
            </a:r>
            <a:r>
              <a:rPr lang="en-US" sz="2400" cap="none" dirty="0" err="1">
                <a:latin typeface="+mj-lt"/>
              </a:rPr>
              <a:t>Dellosa</a:t>
            </a:r>
            <a:r>
              <a:rPr lang="en-US" sz="2400" cap="none" dirty="0">
                <a:latin typeface="+mj-lt"/>
              </a:rPr>
              <a:t> Publishing.</a:t>
            </a:r>
          </a:p>
          <a:p>
            <a:endParaRPr lang="en-US" sz="2400" cap="none" dirty="0">
              <a:latin typeface="+mj-lt"/>
            </a:endParaRPr>
          </a:p>
        </p:txBody>
      </p:sp>
    </p:spTree>
    <p:extLst>
      <p:ext uri="{BB962C8B-B14F-4D97-AF65-F5344CB8AC3E}">
        <p14:creationId xmlns:p14="http://schemas.microsoft.com/office/powerpoint/2010/main" val="325483127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ood Type">
  <a:themeElements>
    <a:clrScheme name="Wood Type">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Wood Type">
      <a:majorFont>
        <a:latin typeface="Rockwell Condensed" panose="02060603050405020104"/>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panose="02060603020205020403"/>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Wood Type">
      <a:fillStyleLst>
        <a:solidFill>
          <a:schemeClr val="phClr"/>
        </a:solidFill>
        <a:blipFill rotWithShape="1">
          <a:blip xmlns:r="http://schemas.openxmlformats.org/officeDocument/2006/relationships" r:embed="rId1">
            <a:duotone>
              <a:schemeClr val="phClr">
                <a:tint val="70000"/>
                <a:shade val="63000"/>
              </a:schemeClr>
              <a:schemeClr val="phClr">
                <a:tint val="10000"/>
                <a:satMod val="150000"/>
              </a:schemeClr>
            </a:duotone>
          </a:blip>
          <a:tile tx="0" ty="0" sx="60000" sy="59000" flip="none" algn="tl"/>
        </a:blipFill>
        <a:blipFill rotWithShape="1">
          <a:blip xmlns:r="http://schemas.openxmlformats.org/officeDocument/2006/relationships" r:embed="rId1">
            <a:duotone>
              <a:schemeClr val="phClr">
                <a:shade val="36000"/>
                <a:satMod val="120000"/>
              </a:schemeClr>
              <a:schemeClr val="phClr">
                <a:tint val="40000"/>
              </a:schemeClr>
            </a:duotone>
          </a:blip>
          <a:tile tx="0" ty="0" sx="60000" sy="59000" flip="none" algn="tl"/>
        </a:blip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shade val="97000"/>
            <a:satMod val="150000"/>
          </a:schemeClr>
        </a:solidFill>
        <a:blipFill rotWithShape="1">
          <a:blip xmlns:r="http://schemas.openxmlformats.org/officeDocument/2006/relationships" r:embed="rId1">
            <a:duotone>
              <a:schemeClr val="phClr">
                <a:tint val="75000"/>
                <a:shade val="58000"/>
                <a:satMod val="120000"/>
              </a:schemeClr>
              <a:schemeClr val="phClr">
                <a:tint val="50000"/>
                <a:shade val="96000"/>
              </a:schemeClr>
            </a:duotone>
          </a:blip>
          <a:tile tx="0" ty="0" sx="100000" sy="100000" flip="none" algn="tl"/>
        </a:blipFill>
      </a:bgFillStyleLst>
    </a:fmtScheme>
  </a:themeElements>
  <a:objectDefaults/>
  <a:extraClrSchemeLst/>
  <a:extLst>
    <a:ext uri="{05A4C25C-085E-4340-85A3-A5531E510DB2}">
      <thm15:themeFamily xmlns:thm15="http://schemas.microsoft.com/office/thememl/2012/main" name="Wood Type" id="{7ACABC62-BF99-48CF-A9DC-4DB89C7B13DC}" vid="{142A1326-48AB-42A9-8428-CB14AA30176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Wood Type</Template>
  <TotalTime>432</TotalTime>
  <Words>2222</Words>
  <Application>Microsoft Office PowerPoint</Application>
  <PresentationFormat>Widescreen</PresentationFormat>
  <Paragraphs>98</Paragraphs>
  <Slides>11</Slides>
  <Notes>9</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Calibri</vt:lpstr>
      <vt:lpstr>Rockwell</vt:lpstr>
      <vt:lpstr>Rockwell Condensed</vt:lpstr>
      <vt:lpstr>Times New Roman</vt:lpstr>
      <vt:lpstr>Wingdings</vt:lpstr>
      <vt:lpstr>Wood Type</vt:lpstr>
      <vt:lpstr>PowerPoint Presentation</vt:lpstr>
      <vt:lpstr>GROUP MEMBER 1  Introduction </vt:lpstr>
      <vt:lpstr>Introduction </vt:lpstr>
      <vt:lpstr>Introduction </vt:lpstr>
      <vt:lpstr>GROUP MEMBER 2  Company Activities since its inception</vt:lpstr>
      <vt:lpstr>Company Activities </vt:lpstr>
      <vt:lpstr>Company Activities </vt:lpstr>
      <vt:lpstr>GROUP MEMBER 3  What to Expect in Future</vt:lpstr>
      <vt:lpstr>Going into the Future</vt:lpstr>
      <vt:lpstr>Going into the Future</vt:lpstr>
      <vt:lpstr>Reference List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Main Activities of Range Rover Company</dc:title>
  <dc:creator>Windows User</dc:creator>
  <cp:lastModifiedBy>Anca Iuliana Gogoase (2026352)</cp:lastModifiedBy>
  <cp:revision>18</cp:revision>
  <dcterms:created xsi:type="dcterms:W3CDTF">2021-07-15T03:12:45Z</dcterms:created>
  <dcterms:modified xsi:type="dcterms:W3CDTF">2021-07-23T10:00:04Z</dcterms:modified>
</cp:coreProperties>
</file>