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303" r:id="rId2"/>
    <p:sldId id="304" r:id="rId3"/>
    <p:sldId id="305" r:id="rId4"/>
    <p:sldId id="306" r:id="rId5"/>
    <p:sldId id="290" r:id="rId6"/>
    <p:sldId id="311" r:id="rId7"/>
    <p:sldId id="312" r:id="rId8"/>
    <p:sldId id="314" r:id="rId9"/>
    <p:sldId id="315" r:id="rId10"/>
    <p:sldId id="309" r:id="rId11"/>
    <p:sldId id="291" r:id="rId12"/>
    <p:sldId id="292" r:id="rId13"/>
    <p:sldId id="310" r:id="rId14"/>
    <p:sldId id="293" r:id="rId15"/>
    <p:sldId id="307" r:id="rId16"/>
    <p:sldId id="308" r:id="rId17"/>
    <p:sldId id="295" r:id="rId18"/>
    <p:sldId id="296" r:id="rId19"/>
    <p:sldId id="297" r:id="rId20"/>
    <p:sldId id="298" r:id="rId21"/>
    <p:sldId id="299" r:id="rId22"/>
    <p:sldId id="300" r:id="rId23"/>
    <p:sldId id="301" r:id="rId24"/>
    <p:sldId id="302"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50" autoAdjust="0"/>
  </p:normalViewPr>
  <p:slideViewPr>
    <p:cSldViewPr>
      <p:cViewPr varScale="1">
        <p:scale>
          <a:sx n="86" d="100"/>
          <a:sy n="86" d="100"/>
        </p:scale>
        <p:origin x="112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AD7BDBC0-7269-4DD7-B284-83C257A06D5F}" type="datetimeFigureOut">
              <a:rPr lang="en-US" smtClean="0"/>
              <a:t>15-Mar-18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53371209-D9CC-4714-997E-D86AC36FC4E3}" type="slidenum">
              <a:rPr lang="en-US" smtClean="0"/>
              <a:t>‹#›</a:t>
            </a:fld>
            <a:endParaRPr lang="en-US"/>
          </a:p>
        </p:txBody>
      </p:sp>
    </p:spTree>
    <p:extLst>
      <p:ext uri="{BB962C8B-B14F-4D97-AF65-F5344CB8AC3E}">
        <p14:creationId xmlns:p14="http://schemas.microsoft.com/office/powerpoint/2010/main" val="17122557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35876A4F-A7AB-4091-9356-3A100CEE4D9D}" type="datetimeFigureOut">
              <a:rPr lang="en-GB" smtClean="0"/>
              <a:t>15/03/2018</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A5382580-59F9-4C8D-AACA-E600A34A4D3F}" type="slidenum">
              <a:rPr lang="en-GB" smtClean="0"/>
              <a:t>‹#›</a:t>
            </a:fld>
            <a:endParaRPr lang="en-GB" dirty="0"/>
          </a:p>
        </p:txBody>
      </p:sp>
    </p:spTree>
    <p:extLst>
      <p:ext uri="{BB962C8B-B14F-4D97-AF65-F5344CB8AC3E}">
        <p14:creationId xmlns:p14="http://schemas.microsoft.com/office/powerpoint/2010/main" val="3615056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145858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3868487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a:t>
            </a:fld>
            <a:endParaRPr lang="en-GB" altLang="en-US">
              <a:solidFill>
                <a:srgbClr val="000000"/>
              </a:solidFill>
            </a:endParaRPr>
          </a:p>
        </p:txBody>
      </p:sp>
    </p:spTree>
    <p:extLst>
      <p:ext uri="{BB962C8B-B14F-4D97-AF65-F5344CB8AC3E}">
        <p14:creationId xmlns:p14="http://schemas.microsoft.com/office/powerpoint/2010/main" val="1193946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83528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6</a:t>
            </a:fld>
            <a:endParaRPr lang="en-GB"/>
          </a:p>
        </p:txBody>
      </p:sp>
    </p:spTree>
    <p:extLst>
      <p:ext uri="{BB962C8B-B14F-4D97-AF65-F5344CB8AC3E}">
        <p14:creationId xmlns:p14="http://schemas.microsoft.com/office/powerpoint/2010/main" val="2695325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7</a:t>
            </a:fld>
            <a:endParaRPr lang="en-GB" altLang="en-US">
              <a:solidFill>
                <a:srgbClr val="000000"/>
              </a:solidFill>
            </a:endParaRPr>
          </a:p>
        </p:txBody>
      </p:sp>
    </p:spTree>
    <p:extLst>
      <p:ext uri="{BB962C8B-B14F-4D97-AF65-F5344CB8AC3E}">
        <p14:creationId xmlns:p14="http://schemas.microsoft.com/office/powerpoint/2010/main" val="2852653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8</a:t>
            </a:fld>
            <a:endParaRPr lang="en-GB"/>
          </a:p>
        </p:txBody>
      </p:sp>
    </p:spTree>
    <p:extLst>
      <p:ext uri="{BB962C8B-B14F-4D97-AF65-F5344CB8AC3E}">
        <p14:creationId xmlns:p14="http://schemas.microsoft.com/office/powerpoint/2010/main" val="1398488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4195322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10</a:t>
            </a:fld>
            <a:endParaRPr lang="en-GB"/>
          </a:p>
        </p:txBody>
      </p:sp>
    </p:spTree>
    <p:extLst>
      <p:ext uri="{BB962C8B-B14F-4D97-AF65-F5344CB8AC3E}">
        <p14:creationId xmlns:p14="http://schemas.microsoft.com/office/powerpoint/2010/main" val="4277917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11</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12</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13</a:t>
            </a:fld>
            <a:endParaRPr lang="en-GB" altLang="en-US">
              <a:solidFill>
                <a:srgbClr val="000000"/>
              </a:solidFill>
            </a:endParaRPr>
          </a:p>
        </p:txBody>
      </p:sp>
    </p:spTree>
    <p:extLst>
      <p:ext uri="{BB962C8B-B14F-4D97-AF65-F5344CB8AC3E}">
        <p14:creationId xmlns:p14="http://schemas.microsoft.com/office/powerpoint/2010/main" val="8859294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14</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15</a:t>
            </a:fld>
            <a:endParaRPr lang="en-GB"/>
          </a:p>
        </p:txBody>
      </p:sp>
    </p:spTree>
    <p:extLst>
      <p:ext uri="{BB962C8B-B14F-4D97-AF65-F5344CB8AC3E}">
        <p14:creationId xmlns:p14="http://schemas.microsoft.com/office/powerpoint/2010/main" val="1855138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17</a:t>
            </a:fld>
            <a:endParaRPr lang="en-GB" dirty="0"/>
          </a:p>
        </p:txBody>
      </p:sp>
    </p:spTree>
    <p:extLst>
      <p:ext uri="{BB962C8B-B14F-4D97-AF65-F5344CB8AC3E}">
        <p14:creationId xmlns:p14="http://schemas.microsoft.com/office/powerpoint/2010/main" val="11285678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18</a:t>
            </a:fld>
            <a:endParaRPr lang="en-GB" dirty="0"/>
          </a:p>
        </p:txBody>
      </p:sp>
    </p:spTree>
    <p:extLst>
      <p:ext uri="{BB962C8B-B14F-4D97-AF65-F5344CB8AC3E}">
        <p14:creationId xmlns:p14="http://schemas.microsoft.com/office/powerpoint/2010/main" val="2641090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19</a:t>
            </a:fld>
            <a:endParaRPr lang="en-GB" dirty="0"/>
          </a:p>
        </p:txBody>
      </p:sp>
    </p:spTree>
    <p:extLst>
      <p:ext uri="{BB962C8B-B14F-4D97-AF65-F5344CB8AC3E}">
        <p14:creationId xmlns:p14="http://schemas.microsoft.com/office/powerpoint/2010/main" val="21650173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20</a:t>
            </a:fld>
            <a:endParaRPr lang="en-GB" dirty="0"/>
          </a:p>
        </p:txBody>
      </p:sp>
    </p:spTree>
    <p:extLst>
      <p:ext uri="{BB962C8B-B14F-4D97-AF65-F5344CB8AC3E}">
        <p14:creationId xmlns:p14="http://schemas.microsoft.com/office/powerpoint/2010/main" val="2804858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E2162-A761-4154-8462-8972EC3D00E3}" type="slidenum">
              <a:rPr lang="en-GB" smtClean="0"/>
              <a:t>21</a:t>
            </a:fld>
            <a:endParaRPr lang="en-GB"/>
          </a:p>
        </p:txBody>
      </p:sp>
    </p:spTree>
    <p:extLst>
      <p:ext uri="{BB962C8B-B14F-4D97-AF65-F5344CB8AC3E}">
        <p14:creationId xmlns:p14="http://schemas.microsoft.com/office/powerpoint/2010/main" val="620180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E2162-A761-4154-8462-8972EC3D00E3}" type="slidenum">
              <a:rPr lang="en-GB" smtClean="0"/>
              <a:t>22</a:t>
            </a:fld>
            <a:endParaRPr lang="en-GB"/>
          </a:p>
        </p:txBody>
      </p:sp>
    </p:spTree>
    <p:extLst>
      <p:ext uri="{BB962C8B-B14F-4D97-AF65-F5344CB8AC3E}">
        <p14:creationId xmlns:p14="http://schemas.microsoft.com/office/powerpoint/2010/main" val="310311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23</a:t>
            </a:fld>
            <a:endParaRPr lang="en-GB"/>
          </a:p>
        </p:txBody>
      </p:sp>
    </p:spTree>
    <p:extLst>
      <p:ext uri="{BB962C8B-B14F-4D97-AF65-F5344CB8AC3E}">
        <p14:creationId xmlns:p14="http://schemas.microsoft.com/office/powerpoint/2010/main" val="2957389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24</a:t>
            </a:fld>
            <a:endParaRPr lang="en-GB"/>
          </a:p>
        </p:txBody>
      </p:sp>
    </p:spTree>
    <p:extLst>
      <p:ext uri="{BB962C8B-B14F-4D97-AF65-F5344CB8AC3E}">
        <p14:creationId xmlns:p14="http://schemas.microsoft.com/office/powerpoint/2010/main" val="203044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665009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246272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724531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2841501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15/03/2018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3654244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15/03/2018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138215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15/03/2018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2885488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84503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15/03/2018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1835910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89434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15/03/2018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202098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15/03/2018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31301125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emf"/><Relationship Id="rId4" Type="http://schemas.openxmlformats.org/officeDocument/2006/relationships/image" Target="../media/image11.e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26988" y="1063464"/>
            <a:ext cx="4690013" cy="3144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descr="http://africasacountry.com/wp-content/uploads/2015/12/Frantz-Fanon-Creative-Commons.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63302" y="1063464"/>
            <a:ext cx="4474505" cy="3144143"/>
          </a:xfrm>
          <a:prstGeom prst="rect">
            <a:avLst/>
          </a:prstGeom>
          <a:noFill/>
          <a:ln>
            <a:noFill/>
          </a:ln>
        </p:spPr>
      </p:pic>
      <p:sp>
        <p:nvSpPr>
          <p:cNvPr id="12" name="Rectangle 11"/>
          <p:cNvSpPr/>
          <p:nvPr/>
        </p:nvSpPr>
        <p:spPr>
          <a:xfrm>
            <a:off x="-34925" y="-100013"/>
            <a:ext cx="9144000" cy="1644545"/>
          </a:xfrm>
          <a:prstGeom prst="rect">
            <a:avLst/>
          </a:prstGeom>
        </p:spPr>
        <p:txBody>
          <a:bodyPr lIns="540000" tIns="540000" rIns="540000" bIns="540000">
            <a:spAutoFit/>
          </a:bodyPr>
          <a:lstStyle/>
          <a:p>
            <a:pPr fontAlgn="auto">
              <a:spcBef>
                <a:spcPts val="0"/>
              </a:spcBef>
              <a:spcAft>
                <a:spcPts val="0"/>
              </a:spcAft>
              <a:defRPr/>
            </a:pPr>
            <a:r>
              <a:rPr lang="en-GB" b="1" dirty="0" smtClean="0">
                <a:solidFill>
                  <a:srgbClr val="FF0000"/>
                </a:solidFill>
                <a:effectLst>
                  <a:outerShdw blurRad="38100" dist="38100" dir="2700000" algn="tl">
                    <a:srgbClr val="000000">
                      <a:alpha val="43137"/>
                    </a:srgbClr>
                  </a:outerShdw>
                </a:effectLst>
                <a:latin typeface="Calibri"/>
              </a:rPr>
              <a:t>AHHI6012 Imagining the City: </a:t>
            </a:r>
            <a:r>
              <a:rPr lang="en-GB" b="1" dirty="0">
                <a:solidFill>
                  <a:srgbClr val="FF0000"/>
                </a:solidFill>
                <a:effectLst>
                  <a:outerShdw blurRad="38100" dist="38100" dir="2700000" algn="tl">
                    <a:srgbClr val="000000">
                      <a:alpha val="43137"/>
                    </a:srgbClr>
                  </a:outerShdw>
                </a:effectLst>
                <a:latin typeface="Calibri"/>
              </a:rPr>
              <a:t>The Urban Experience, 1851–Present</a:t>
            </a:r>
          </a:p>
          <a:p>
            <a:pPr fontAlgn="auto">
              <a:spcBef>
                <a:spcPts val="0"/>
              </a:spcBef>
              <a:spcAft>
                <a:spcPts val="0"/>
              </a:spcAft>
              <a:defRPr/>
            </a:pPr>
            <a:r>
              <a:rPr lang="en-GB" b="1" dirty="0">
                <a:solidFill>
                  <a:srgbClr val="FF0000"/>
                </a:solidFill>
                <a:effectLst>
                  <a:outerShdw blurRad="38100" dist="38100" dir="2700000" algn="tl">
                    <a:srgbClr val="000000">
                      <a:alpha val="43137"/>
                    </a:srgbClr>
                  </a:outerShdw>
                </a:effectLst>
                <a:latin typeface="Calibri"/>
              </a:rPr>
              <a:t>Week 7 Algiers: Colonial  </a:t>
            </a:r>
            <a:r>
              <a:rPr lang="en-GB" b="1" dirty="0" smtClean="0">
                <a:solidFill>
                  <a:srgbClr val="FF0000"/>
                </a:solidFill>
                <a:effectLst>
                  <a:outerShdw blurRad="38100" dist="38100" dir="2700000" algn="tl">
                    <a:srgbClr val="000000">
                      <a:alpha val="43137"/>
                    </a:srgbClr>
                  </a:outerShdw>
                </a:effectLst>
                <a:latin typeface="Calibri"/>
              </a:rPr>
              <a:t>City</a:t>
            </a:r>
            <a:endParaRPr lang="en-GB" b="1" dirty="0">
              <a:solidFill>
                <a:srgbClr val="FF0000"/>
              </a:solidFill>
              <a:effectLst>
                <a:outerShdw blurRad="38100" dist="38100" dir="2700000" algn="tl">
                  <a:srgbClr val="000000">
                    <a:alpha val="43137"/>
                  </a:srgbClr>
                </a:outerShdw>
              </a:effectLst>
              <a:latin typeface="Calibri"/>
            </a:endParaRPr>
          </a:p>
        </p:txBody>
      </p:sp>
      <p:sp>
        <p:nvSpPr>
          <p:cNvPr id="13" name="Rectangle 12"/>
          <p:cNvSpPr/>
          <p:nvPr/>
        </p:nvSpPr>
        <p:spPr>
          <a:xfrm>
            <a:off x="22569" y="3775769"/>
            <a:ext cx="9132888" cy="2996953"/>
          </a:xfrm>
          <a:prstGeom prst="rect">
            <a:avLst/>
          </a:prstGeom>
        </p:spPr>
        <p:txBody>
          <a:bodyPr wrap="square" lIns="540000" tIns="360000" rIns="540000" bIns="360000" numCol="2" spcCol="360000">
            <a:noAutofit/>
          </a:bodyPr>
          <a:lstStyle/>
          <a:p>
            <a:pPr>
              <a:defRPr/>
            </a:pPr>
            <a:r>
              <a:rPr lang="en-GB" sz="1600" b="1" u="sng" dirty="0" smtClean="0">
                <a:cs typeface="Arial" charset="0"/>
              </a:rPr>
              <a:t>1. Camus’ Algiers</a:t>
            </a:r>
          </a:p>
          <a:p>
            <a:pPr marL="285750" indent="-285750">
              <a:buFontTx/>
              <a:buChar char="-"/>
              <a:defRPr/>
            </a:pPr>
            <a:r>
              <a:rPr lang="en-GB" sz="1600" i="1" dirty="0" err="1" smtClean="0">
                <a:cs typeface="Arial" charset="0"/>
              </a:rPr>
              <a:t>Pieds</a:t>
            </a:r>
            <a:r>
              <a:rPr lang="en-GB" sz="1600" i="1" dirty="0" smtClean="0">
                <a:cs typeface="Arial" charset="0"/>
              </a:rPr>
              <a:t>-noirs</a:t>
            </a:r>
          </a:p>
          <a:p>
            <a:pPr marL="285750" indent="-285750">
              <a:buFontTx/>
              <a:buChar char="-"/>
              <a:defRPr/>
            </a:pPr>
            <a:r>
              <a:rPr lang="en-GB" sz="1600" dirty="0" smtClean="0">
                <a:cs typeface="Arial" charset="0"/>
              </a:rPr>
              <a:t>‘Summer in Algiers’</a:t>
            </a:r>
          </a:p>
          <a:p>
            <a:pPr>
              <a:defRPr/>
            </a:pPr>
            <a:endParaRPr lang="en-GB" sz="1600" dirty="0">
              <a:cs typeface="Arial" charset="0"/>
            </a:endParaRPr>
          </a:p>
          <a:p>
            <a:pPr>
              <a:defRPr/>
            </a:pPr>
            <a:r>
              <a:rPr lang="en-GB" sz="1600" b="1" u="sng" dirty="0" smtClean="0">
                <a:cs typeface="Arial" charset="0"/>
              </a:rPr>
              <a:t>2. Fanon’s Algiers</a:t>
            </a:r>
          </a:p>
          <a:p>
            <a:pPr marL="342900" indent="-342900">
              <a:buFontTx/>
              <a:buChar char="-"/>
              <a:defRPr/>
            </a:pPr>
            <a:r>
              <a:rPr lang="en-GB" sz="1600" dirty="0" smtClean="0">
                <a:cs typeface="Arial" charset="0"/>
              </a:rPr>
              <a:t>War of Independence</a:t>
            </a:r>
          </a:p>
          <a:p>
            <a:pPr marL="342900" indent="-342900">
              <a:buFontTx/>
              <a:buChar char="-"/>
              <a:defRPr/>
            </a:pPr>
            <a:r>
              <a:rPr lang="en-GB" sz="1600" dirty="0" smtClean="0">
                <a:cs typeface="Arial" charset="0"/>
              </a:rPr>
              <a:t>‘</a:t>
            </a:r>
            <a:r>
              <a:rPr lang="en-GB" sz="1600" dirty="0" smtClean="0">
                <a:cs typeface="Arial" charset="0"/>
              </a:rPr>
              <a:t>Algeria unveiled’</a:t>
            </a:r>
          </a:p>
          <a:p>
            <a:pPr marL="342900" indent="-342900">
              <a:buFontTx/>
              <a:buChar char="-"/>
              <a:defRPr/>
            </a:pPr>
            <a:endParaRPr lang="en-GB" sz="1600" dirty="0" smtClean="0">
              <a:cs typeface="Arial" charset="0"/>
            </a:endParaRPr>
          </a:p>
          <a:p>
            <a:pPr>
              <a:defRPr/>
            </a:pPr>
            <a:r>
              <a:rPr lang="en-GB" sz="1600" b="1" u="sng" dirty="0" smtClean="0">
                <a:cs typeface="Arial" charset="0"/>
              </a:rPr>
              <a:t>3. Camus vs. Fanon</a:t>
            </a:r>
          </a:p>
          <a:p>
            <a:pPr marL="285750" indent="-285750">
              <a:buFontTx/>
              <a:buChar char="-"/>
              <a:defRPr/>
            </a:pPr>
            <a:r>
              <a:rPr lang="en-GB" sz="1600" dirty="0" smtClean="0">
                <a:cs typeface="Arial" charset="0"/>
              </a:rPr>
              <a:t>‘Algeria, 1958’</a:t>
            </a:r>
          </a:p>
          <a:p>
            <a:pPr>
              <a:defRPr/>
            </a:pPr>
            <a:r>
              <a:rPr lang="en-GB" sz="1600" b="1" u="sng" dirty="0" smtClean="0">
                <a:cs typeface="Arial" charset="0"/>
              </a:rPr>
              <a:t>4. Postcolonial Algiers</a:t>
            </a:r>
          </a:p>
          <a:p>
            <a:pPr marL="285750" indent="-285750">
              <a:buFontTx/>
              <a:buChar char="-"/>
              <a:defRPr/>
            </a:pPr>
            <a:r>
              <a:rPr lang="en-GB" sz="1600" dirty="0" smtClean="0">
                <a:cs typeface="Arial" charset="0"/>
              </a:rPr>
              <a:t>Urban palimpsests</a:t>
            </a:r>
            <a:endParaRPr lang="en-GB" sz="1600" dirty="0">
              <a:cs typeface="Arial" charset="0"/>
            </a:endParaRPr>
          </a:p>
          <a:p>
            <a:pPr algn="r">
              <a:defRPr/>
            </a:pPr>
            <a:r>
              <a:rPr lang="en-GB" sz="1600" b="1" u="sng" dirty="0" smtClean="0">
                <a:solidFill>
                  <a:srgbClr val="FFFF00"/>
                </a:solidFill>
                <a:cs typeface="Arial" charset="0"/>
              </a:rPr>
              <a:t>AIMS</a:t>
            </a:r>
            <a:endParaRPr lang="en-GB" sz="1600" b="1" u="sng" dirty="0">
              <a:solidFill>
                <a:srgbClr val="FFFF00"/>
              </a:solidFill>
              <a:cs typeface="Arial" charset="0"/>
            </a:endParaRPr>
          </a:p>
          <a:p>
            <a:pPr marL="342900" indent="-342900" algn="r">
              <a:buFont typeface="Arial" panose="020B0604020202020204" pitchFamily="34" charset="0"/>
              <a:buChar char="•"/>
              <a:defRPr/>
            </a:pPr>
            <a:r>
              <a:rPr lang="en-GB" sz="1600" b="1" dirty="0" smtClean="0">
                <a:solidFill>
                  <a:srgbClr val="FFFF00"/>
                </a:solidFill>
                <a:cs typeface="Arial" charset="0"/>
              </a:rPr>
              <a:t>Analyse, compare and contrast Fanon </a:t>
            </a:r>
            <a:r>
              <a:rPr lang="en-GB" sz="1600" b="1" dirty="0">
                <a:solidFill>
                  <a:srgbClr val="FFFF00"/>
                </a:solidFill>
                <a:cs typeface="Arial" charset="0"/>
              </a:rPr>
              <a:t>and Camus’s accounts of </a:t>
            </a:r>
            <a:r>
              <a:rPr lang="en-GB" sz="1600" b="1" dirty="0" smtClean="0">
                <a:solidFill>
                  <a:srgbClr val="FFFF00"/>
                </a:solidFill>
                <a:cs typeface="Arial" charset="0"/>
              </a:rPr>
              <a:t>Algiers</a:t>
            </a:r>
          </a:p>
          <a:p>
            <a:pPr marL="342900" indent="-342900" algn="r">
              <a:buFont typeface="Arial" panose="020B0604020202020204" pitchFamily="34" charset="0"/>
              <a:buChar char="•"/>
              <a:defRPr/>
            </a:pPr>
            <a:r>
              <a:rPr lang="en-GB" sz="1600" b="1" dirty="0" smtClean="0">
                <a:solidFill>
                  <a:srgbClr val="FFFF00"/>
                </a:solidFill>
                <a:cs typeface="Arial" charset="0"/>
              </a:rPr>
              <a:t>Discuss gender politics of Fanon’s analysis</a:t>
            </a:r>
            <a:endParaRPr lang="en-GB" sz="1600" b="1" dirty="0">
              <a:solidFill>
                <a:srgbClr val="FFFF00"/>
              </a:solidFill>
              <a:cs typeface="Arial" charset="0"/>
            </a:endParaRPr>
          </a:p>
          <a:p>
            <a:pPr marL="342900" indent="-342900" algn="r">
              <a:buFont typeface="Arial" panose="020B0604020202020204" pitchFamily="34" charset="0"/>
              <a:buChar char="•"/>
              <a:defRPr/>
            </a:pPr>
            <a:r>
              <a:rPr lang="en-GB" sz="1600" b="1" dirty="0">
                <a:solidFill>
                  <a:srgbClr val="FFFF00"/>
                </a:solidFill>
              </a:rPr>
              <a:t>Explore postcolonial Algiers as exemplar of the ‘city as palimpsest’  </a:t>
            </a:r>
            <a:r>
              <a:rPr lang="en-GB" sz="1600" b="1" dirty="0" smtClean="0">
                <a:solidFill>
                  <a:srgbClr val="FFFF00"/>
                </a:solidFill>
              </a:rPr>
              <a:t>metaphor</a:t>
            </a:r>
            <a:endParaRPr lang="en-US" sz="1600" b="1" dirty="0">
              <a:solidFill>
                <a:srgbClr val="FFFF00"/>
              </a:solidFill>
            </a:endParaRPr>
          </a:p>
        </p:txBody>
      </p:sp>
      <p:sp>
        <p:nvSpPr>
          <p:cNvPr id="2" name="Rectangle 1"/>
          <p:cNvSpPr/>
          <p:nvPr/>
        </p:nvSpPr>
        <p:spPr>
          <a:xfrm>
            <a:off x="155575" y="3515219"/>
            <a:ext cx="4222621" cy="646331"/>
          </a:xfrm>
          <a:prstGeom prst="rect">
            <a:avLst/>
          </a:prstGeom>
        </p:spPr>
        <p:txBody>
          <a:bodyPr wrap="square">
            <a:spAutoFit/>
          </a:bodyPr>
          <a:lstStyle/>
          <a:p>
            <a:r>
              <a:rPr lang="de-DE" dirty="0">
                <a:solidFill>
                  <a:srgbClr val="FFFF00"/>
                </a:solidFill>
                <a:effectLst>
                  <a:outerShdw blurRad="38100" dist="38100" dir="2700000" algn="tl">
                    <a:srgbClr val="000000">
                      <a:alpha val="43137"/>
                    </a:srgbClr>
                  </a:outerShdw>
                </a:effectLst>
              </a:rPr>
              <a:t>Albert Camus, ‘Summer in Algiers’ (1936), ‘Algeria’ (1958).</a:t>
            </a:r>
            <a:endParaRPr lang="en-US" dirty="0">
              <a:solidFill>
                <a:srgbClr val="FFFF00"/>
              </a:solidFill>
              <a:effectLst>
                <a:outerShdw blurRad="38100" dist="38100" dir="2700000" algn="tl">
                  <a:srgbClr val="000000">
                    <a:alpha val="43137"/>
                  </a:srgbClr>
                </a:outerShdw>
              </a:effectLst>
            </a:endParaRPr>
          </a:p>
        </p:txBody>
      </p:sp>
      <p:sp>
        <p:nvSpPr>
          <p:cNvPr id="7" name="Rectangle 6"/>
          <p:cNvSpPr/>
          <p:nvPr/>
        </p:nvSpPr>
        <p:spPr>
          <a:xfrm>
            <a:off x="4888142" y="1219486"/>
            <a:ext cx="2012412" cy="1200329"/>
          </a:xfrm>
          <a:prstGeom prst="rect">
            <a:avLst/>
          </a:prstGeom>
        </p:spPr>
        <p:txBody>
          <a:bodyPr wrap="square">
            <a:spAutoFit/>
          </a:bodyPr>
          <a:lstStyle/>
          <a:p>
            <a:r>
              <a:rPr lang="en-US" dirty="0">
                <a:solidFill>
                  <a:srgbClr val="FFFF00"/>
                </a:solidFill>
                <a:effectLst>
                  <a:outerShdw blurRad="38100" dist="38100" dir="2700000" algn="tl">
                    <a:srgbClr val="000000">
                      <a:alpha val="43137"/>
                    </a:srgbClr>
                  </a:outerShdw>
                </a:effectLst>
              </a:rPr>
              <a:t>Frantz Fanon, ‘Algeria Unveiled</a:t>
            </a:r>
            <a:r>
              <a:rPr lang="en-US" dirty="0" smtClean="0">
                <a:solidFill>
                  <a:srgbClr val="FFFF00"/>
                </a:solidFill>
                <a:effectLst>
                  <a:outerShdw blurRad="38100" dist="38100" dir="2700000" algn="tl">
                    <a:srgbClr val="000000">
                      <a:alpha val="43137"/>
                    </a:srgbClr>
                  </a:outerShdw>
                </a:effectLst>
              </a:rPr>
              <a:t>,’ </a:t>
            </a:r>
            <a:r>
              <a:rPr lang="en-US" i="1" dirty="0" smtClean="0">
                <a:solidFill>
                  <a:srgbClr val="FFFF00"/>
                </a:solidFill>
                <a:effectLst>
                  <a:outerShdw blurRad="38100" dist="38100" dir="2700000" algn="tl">
                    <a:srgbClr val="000000">
                      <a:alpha val="43137"/>
                    </a:srgbClr>
                  </a:outerShdw>
                </a:effectLst>
              </a:rPr>
              <a:t>A</a:t>
            </a:r>
            <a:r>
              <a:rPr lang="en-US" i="1" dirty="0">
                <a:solidFill>
                  <a:srgbClr val="FFFF00"/>
                </a:solidFill>
                <a:effectLst>
                  <a:outerShdw blurRad="38100" dist="38100" dir="2700000" algn="tl">
                    <a:srgbClr val="000000">
                      <a:alpha val="43137"/>
                    </a:srgbClr>
                  </a:outerShdw>
                </a:effectLst>
              </a:rPr>
              <a:t> Dying Colonialism</a:t>
            </a:r>
            <a:r>
              <a:rPr lang="en-US" dirty="0">
                <a:solidFill>
                  <a:srgbClr val="FFFF00"/>
                </a:solidFill>
                <a:effectLst>
                  <a:outerShdw blurRad="38100" dist="38100" dir="2700000" algn="tl">
                    <a:srgbClr val="000000">
                      <a:alpha val="43137"/>
                    </a:srgbClr>
                  </a:outerShdw>
                </a:effectLst>
              </a:rPr>
              <a:t> </a:t>
            </a:r>
            <a:r>
              <a:rPr lang="en-US" dirty="0" smtClean="0">
                <a:solidFill>
                  <a:srgbClr val="FFFF00"/>
                </a:solidFill>
                <a:effectLst>
                  <a:outerShdw blurRad="38100" dist="38100" dir="2700000" algn="tl">
                    <a:srgbClr val="000000">
                      <a:alpha val="43137"/>
                    </a:srgbClr>
                  </a:outerShdw>
                </a:effectLst>
              </a:rPr>
              <a:t>(1959)</a:t>
            </a:r>
            <a:endParaRPr lang="en-US"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803971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9" name="Rectangle 8"/>
          <p:cNvSpPr/>
          <p:nvPr/>
        </p:nvSpPr>
        <p:spPr>
          <a:xfrm>
            <a:off x="-26988" y="6350"/>
            <a:ext cx="6615212" cy="2475541"/>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a:solidFill>
                  <a:srgbClr val="FFFFFF"/>
                </a:solidFill>
                <a:effectLst>
                  <a:outerShdw blurRad="38100" dist="38100" dir="2700000" algn="tl">
                    <a:srgbClr val="000000"/>
                  </a:outerShdw>
                </a:effectLst>
                <a:cs typeface="Arial" charset="0"/>
              </a:rPr>
              <a:t>1. Camus’ </a:t>
            </a:r>
            <a:r>
              <a:rPr lang="en-GB" sz="2400" b="1" u="sng" dirty="0" smtClean="0">
                <a:solidFill>
                  <a:srgbClr val="FFFFFF"/>
                </a:solidFill>
                <a:effectLst>
                  <a:outerShdw blurRad="38100" dist="38100" dir="2700000" algn="tl">
                    <a:srgbClr val="000000"/>
                  </a:outerShdw>
                </a:effectLst>
                <a:cs typeface="Arial" charset="0"/>
              </a:rPr>
              <a:t>Algiers: </a:t>
            </a:r>
            <a:r>
              <a:rPr lang="en-GB" sz="2400" b="1" i="1" u="sng" dirty="0" err="1" smtClean="0">
                <a:solidFill>
                  <a:srgbClr val="FFFFFF"/>
                </a:solidFill>
                <a:effectLst>
                  <a:outerShdw blurRad="38100" dist="38100" dir="2700000" algn="tl">
                    <a:srgbClr val="000000"/>
                  </a:outerShdw>
                </a:effectLst>
                <a:cs typeface="Arial" charset="0"/>
              </a:rPr>
              <a:t>Pieds</a:t>
            </a:r>
            <a:r>
              <a:rPr lang="en-GB" sz="2400" b="1" i="1" u="sng" dirty="0" smtClean="0">
                <a:solidFill>
                  <a:srgbClr val="FFFFFF"/>
                </a:solidFill>
                <a:effectLst>
                  <a:outerShdw blurRad="38100" dist="38100" dir="2700000" algn="tl">
                    <a:srgbClr val="000000"/>
                  </a:outerShdw>
                </a:effectLst>
                <a:cs typeface="Arial" charset="0"/>
              </a:rPr>
              <a:t>-Noirs</a:t>
            </a:r>
          </a:p>
          <a:p>
            <a:pPr marL="342900" indent="-342900" algn="just" fontAlgn="base">
              <a:spcBef>
                <a:spcPct val="0"/>
              </a:spcBef>
              <a:spcAft>
                <a:spcPct val="0"/>
              </a:spcAft>
              <a:buFont typeface="Arial" panose="020B0604020202020204" pitchFamily="34" charset="0"/>
              <a:buChar char="•"/>
              <a:defRPr/>
            </a:pPr>
            <a:endParaRPr lang="en-GB" sz="2200" dirty="0">
              <a:solidFill>
                <a:srgbClr val="FFFFFF"/>
              </a:solidFill>
              <a:cs typeface="Arial" charset="0"/>
            </a:endParaRP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cs typeface="Arial" charset="0"/>
              </a:rPr>
              <a:t>Camus part of working-class </a:t>
            </a:r>
            <a:r>
              <a:rPr lang="en-GB" sz="2200" i="1" dirty="0" err="1" smtClean="0">
                <a:solidFill>
                  <a:srgbClr val="FFFFFF"/>
                </a:solidFill>
                <a:cs typeface="Arial" charset="0"/>
              </a:rPr>
              <a:t>pieds</a:t>
            </a:r>
            <a:r>
              <a:rPr lang="en-GB" sz="2200" i="1" dirty="0" smtClean="0">
                <a:solidFill>
                  <a:srgbClr val="FFFFFF"/>
                </a:solidFill>
                <a:cs typeface="Arial" charset="0"/>
              </a:rPr>
              <a:t>-noirs </a:t>
            </a:r>
            <a:r>
              <a:rPr lang="en-GB" sz="2200" dirty="0" smtClean="0">
                <a:solidFill>
                  <a:srgbClr val="FFFFFF"/>
                </a:solidFill>
                <a:cs typeface="Arial" charset="0"/>
              </a:rPr>
              <a:t>community in </a:t>
            </a:r>
            <a:r>
              <a:rPr lang="en-GB" sz="2200" dirty="0" err="1" smtClean="0">
                <a:solidFill>
                  <a:srgbClr val="FFFFFF"/>
                </a:solidFill>
                <a:cs typeface="Arial" charset="0"/>
              </a:rPr>
              <a:t>Belcourt</a:t>
            </a:r>
            <a:endParaRPr lang="en-GB" sz="2200" dirty="0" smtClean="0">
              <a:solidFill>
                <a:srgbClr val="FFFFFF"/>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i="1" dirty="0" smtClean="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p:txBody>
      </p:sp>
      <p:sp>
        <p:nvSpPr>
          <p:cNvPr id="3" name="Rectangle 2"/>
          <p:cNvSpPr/>
          <p:nvPr/>
        </p:nvSpPr>
        <p:spPr>
          <a:xfrm>
            <a:off x="155575" y="3530916"/>
            <a:ext cx="1853952" cy="1569660"/>
          </a:xfrm>
          <a:prstGeom prst="rect">
            <a:avLst/>
          </a:prstGeom>
        </p:spPr>
        <p:txBody>
          <a:bodyPr wrap="square">
            <a:spAutoFit/>
          </a:bodyPr>
          <a:lstStyle/>
          <a:p>
            <a:pPr fontAlgn="base">
              <a:spcBef>
                <a:spcPct val="0"/>
              </a:spcBef>
              <a:spcAft>
                <a:spcPct val="0"/>
              </a:spcAft>
            </a:pPr>
            <a:r>
              <a:rPr lang="en-US" sz="1600" dirty="0">
                <a:solidFill>
                  <a:prstClr val="white"/>
                </a:solidFill>
                <a:cs typeface="Arial" charset="0"/>
              </a:rPr>
              <a:t>Albert Camus at the age of seven (</a:t>
            </a:r>
            <a:r>
              <a:rPr lang="en-US" sz="1600" dirty="0" err="1">
                <a:solidFill>
                  <a:prstClr val="white"/>
                </a:solidFill>
                <a:cs typeface="Arial" charset="0"/>
              </a:rPr>
              <a:t>centre</a:t>
            </a:r>
            <a:r>
              <a:rPr lang="en-US" sz="1600" dirty="0">
                <a:solidFill>
                  <a:prstClr val="white"/>
                </a:solidFill>
                <a:cs typeface="Arial" charset="0"/>
              </a:rPr>
              <a:t>, wearing black) in his uncle’s workshop, Algiers, 1920</a:t>
            </a:r>
          </a:p>
        </p:txBody>
      </p:sp>
      <p:pic>
        <p:nvPicPr>
          <p:cNvPr id="4" name="Picture 3"/>
          <p:cNvPicPr>
            <a:picLocks noChangeAspect="1"/>
          </p:cNvPicPr>
          <p:nvPr/>
        </p:nvPicPr>
        <p:blipFill rotWithShape="1">
          <a:blip r:embed="rId3"/>
          <a:srcRect r="45391" b="3044"/>
          <a:stretch/>
        </p:blipFill>
        <p:spPr>
          <a:xfrm>
            <a:off x="6588224" y="13925"/>
            <a:ext cx="2560539" cy="3309088"/>
          </a:xfrm>
          <a:prstGeom prst="rect">
            <a:avLst/>
          </a:prstGeom>
        </p:spPr>
      </p:pic>
      <p:pic>
        <p:nvPicPr>
          <p:cNvPr id="10" name="Picture 9"/>
          <p:cNvPicPr>
            <a:picLocks noChangeAspect="1"/>
          </p:cNvPicPr>
          <p:nvPr/>
        </p:nvPicPr>
        <p:blipFill>
          <a:blip r:embed="rId4"/>
          <a:stretch>
            <a:fillRect/>
          </a:stretch>
        </p:blipFill>
        <p:spPr>
          <a:xfrm>
            <a:off x="2051720" y="2769567"/>
            <a:ext cx="5412854" cy="4088433"/>
          </a:xfrm>
          <a:prstGeom prst="rect">
            <a:avLst/>
          </a:prstGeom>
        </p:spPr>
      </p:pic>
    </p:spTree>
    <p:extLst>
      <p:ext uri="{BB962C8B-B14F-4D97-AF65-F5344CB8AC3E}">
        <p14:creationId xmlns:p14="http://schemas.microsoft.com/office/powerpoint/2010/main" val="2947685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i="1" dirty="0" smtClean="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231" y="-3175"/>
            <a:ext cx="4418657" cy="2962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587038" y="2661689"/>
            <a:ext cx="3695746" cy="5159014"/>
          </a:xfrm>
          <a:prstGeom prst="rect">
            <a:avLst/>
          </a:prstGeom>
        </p:spPr>
        <p:txBody>
          <a:bodyPr wrap="square" lIns="540000" tIns="360000" rIns="540000" bIns="360000">
            <a:spAutoFit/>
          </a:bodyPr>
          <a:lstStyle/>
          <a:p>
            <a:pPr algn="r" fontAlgn="base">
              <a:spcBef>
                <a:spcPct val="0"/>
              </a:spcBef>
              <a:spcAft>
                <a:spcPct val="0"/>
              </a:spcAft>
              <a:defRPr/>
            </a:pPr>
            <a:r>
              <a:rPr lang="en-GB" b="1" u="sng" dirty="0" smtClean="0">
                <a:solidFill>
                  <a:srgbClr val="FFFF00"/>
                </a:solidFill>
                <a:cs typeface="Arial" charset="0"/>
              </a:rPr>
              <a:t>Key works</a:t>
            </a:r>
          </a:p>
          <a:p>
            <a:pPr algn="r" fontAlgn="base">
              <a:spcBef>
                <a:spcPct val="0"/>
              </a:spcBef>
              <a:spcAft>
                <a:spcPct val="0"/>
              </a:spcAft>
              <a:defRPr/>
            </a:pPr>
            <a:r>
              <a:rPr lang="en-GB" b="1" i="1" dirty="0">
                <a:solidFill>
                  <a:prstClr val="white"/>
                </a:solidFill>
                <a:cs typeface="Arial" charset="0"/>
              </a:rPr>
              <a:t>The Stranger </a:t>
            </a:r>
            <a:r>
              <a:rPr lang="en-GB" i="1" dirty="0">
                <a:solidFill>
                  <a:prstClr val="white"/>
                </a:solidFill>
                <a:cs typeface="Arial" charset="0"/>
              </a:rPr>
              <a:t>(</a:t>
            </a:r>
            <a:r>
              <a:rPr lang="en-GB" i="1" dirty="0" err="1">
                <a:solidFill>
                  <a:prstClr val="white"/>
                </a:solidFill>
                <a:cs typeface="Arial" charset="0"/>
              </a:rPr>
              <a:t>L'Étranger</a:t>
            </a:r>
            <a:r>
              <a:rPr lang="en-GB" i="1" dirty="0">
                <a:solidFill>
                  <a:prstClr val="white"/>
                </a:solidFill>
                <a:cs typeface="Arial" charset="0"/>
              </a:rPr>
              <a:t>, </a:t>
            </a:r>
            <a:r>
              <a:rPr lang="en-GB" dirty="0">
                <a:solidFill>
                  <a:prstClr val="white"/>
                </a:solidFill>
                <a:cs typeface="Arial" charset="0"/>
              </a:rPr>
              <a:t>often </a:t>
            </a:r>
            <a:r>
              <a:rPr lang="en-GB" dirty="0" smtClean="0">
                <a:solidFill>
                  <a:prstClr val="white"/>
                </a:solidFill>
                <a:cs typeface="Arial" charset="0"/>
              </a:rPr>
              <a:t>translated as </a:t>
            </a:r>
            <a:r>
              <a:rPr lang="en-GB" i="1" dirty="0" smtClean="0">
                <a:solidFill>
                  <a:prstClr val="white"/>
                </a:solidFill>
                <a:cs typeface="Arial" charset="0"/>
              </a:rPr>
              <a:t>The </a:t>
            </a:r>
            <a:r>
              <a:rPr lang="en-GB" i="1" dirty="0">
                <a:solidFill>
                  <a:prstClr val="white"/>
                </a:solidFill>
                <a:cs typeface="Arial" charset="0"/>
              </a:rPr>
              <a:t>Outsider</a:t>
            </a:r>
            <a:r>
              <a:rPr lang="en-GB" i="1" dirty="0" smtClean="0">
                <a:solidFill>
                  <a:prstClr val="white"/>
                </a:solidFill>
                <a:cs typeface="Arial" charset="0"/>
              </a:rPr>
              <a:t>) </a:t>
            </a:r>
            <a:r>
              <a:rPr lang="en-GB" dirty="0" smtClean="0">
                <a:solidFill>
                  <a:prstClr val="white"/>
                </a:solidFill>
                <a:cs typeface="Arial" charset="0"/>
              </a:rPr>
              <a:t>(1942)</a:t>
            </a:r>
          </a:p>
          <a:p>
            <a:pPr algn="r" fontAlgn="base">
              <a:spcBef>
                <a:spcPct val="0"/>
              </a:spcBef>
              <a:spcAft>
                <a:spcPct val="0"/>
              </a:spcAft>
              <a:defRPr/>
            </a:pPr>
            <a:r>
              <a:rPr lang="en-GB" b="1" i="1" dirty="0">
                <a:solidFill>
                  <a:prstClr val="white"/>
                </a:solidFill>
                <a:cs typeface="Arial" charset="0"/>
              </a:rPr>
              <a:t>The Myth of Sisyphus </a:t>
            </a:r>
            <a:r>
              <a:rPr lang="en-GB" i="1" dirty="0">
                <a:solidFill>
                  <a:prstClr val="white"/>
                </a:solidFill>
                <a:cs typeface="Arial" charset="0"/>
              </a:rPr>
              <a:t>(Le </a:t>
            </a:r>
            <a:r>
              <a:rPr lang="en-GB" i="1" dirty="0" err="1">
                <a:solidFill>
                  <a:prstClr val="white"/>
                </a:solidFill>
                <a:cs typeface="Arial" charset="0"/>
              </a:rPr>
              <a:t>Mythe</a:t>
            </a:r>
            <a:r>
              <a:rPr lang="en-GB" i="1" dirty="0">
                <a:solidFill>
                  <a:prstClr val="white"/>
                </a:solidFill>
                <a:cs typeface="Arial" charset="0"/>
              </a:rPr>
              <a:t> de </a:t>
            </a:r>
            <a:r>
              <a:rPr lang="en-GB" i="1" dirty="0" err="1">
                <a:solidFill>
                  <a:prstClr val="white"/>
                </a:solidFill>
                <a:cs typeface="Arial" charset="0"/>
              </a:rPr>
              <a:t>Sisyphe</a:t>
            </a:r>
            <a:r>
              <a:rPr lang="en-GB" dirty="0">
                <a:solidFill>
                  <a:prstClr val="white"/>
                </a:solidFill>
                <a:cs typeface="Arial" charset="0"/>
              </a:rPr>
              <a:t>) (1942)</a:t>
            </a:r>
            <a:endParaRPr lang="en-GB" dirty="0" smtClean="0">
              <a:solidFill>
                <a:prstClr val="white"/>
              </a:solidFill>
              <a:cs typeface="Arial" charset="0"/>
            </a:endParaRPr>
          </a:p>
          <a:p>
            <a:pPr algn="r" fontAlgn="base">
              <a:spcBef>
                <a:spcPct val="0"/>
              </a:spcBef>
              <a:spcAft>
                <a:spcPct val="0"/>
              </a:spcAft>
              <a:defRPr/>
            </a:pPr>
            <a:r>
              <a:rPr lang="en-GB" b="1" i="1" dirty="0" smtClean="0">
                <a:solidFill>
                  <a:prstClr val="white"/>
                </a:solidFill>
                <a:cs typeface="Arial" charset="0"/>
              </a:rPr>
              <a:t>The </a:t>
            </a:r>
            <a:r>
              <a:rPr lang="en-GB" b="1" i="1" dirty="0">
                <a:solidFill>
                  <a:prstClr val="white"/>
                </a:solidFill>
                <a:cs typeface="Arial" charset="0"/>
              </a:rPr>
              <a:t>Plague </a:t>
            </a:r>
            <a:r>
              <a:rPr lang="en-GB" i="1" dirty="0">
                <a:solidFill>
                  <a:prstClr val="white"/>
                </a:solidFill>
                <a:cs typeface="Arial" charset="0"/>
              </a:rPr>
              <a:t>(La </a:t>
            </a:r>
            <a:r>
              <a:rPr lang="en-GB" i="1" dirty="0" err="1">
                <a:solidFill>
                  <a:prstClr val="white"/>
                </a:solidFill>
                <a:cs typeface="Arial" charset="0"/>
              </a:rPr>
              <a:t>Peste</a:t>
            </a:r>
            <a:r>
              <a:rPr lang="en-GB" i="1" dirty="0">
                <a:solidFill>
                  <a:prstClr val="white"/>
                </a:solidFill>
                <a:cs typeface="Arial" charset="0"/>
              </a:rPr>
              <a:t>) </a:t>
            </a:r>
            <a:r>
              <a:rPr lang="en-GB" dirty="0">
                <a:solidFill>
                  <a:prstClr val="white"/>
                </a:solidFill>
                <a:cs typeface="Arial" charset="0"/>
              </a:rPr>
              <a:t>(1947)</a:t>
            </a:r>
          </a:p>
          <a:p>
            <a:pPr algn="r" fontAlgn="base">
              <a:spcBef>
                <a:spcPct val="0"/>
              </a:spcBef>
              <a:spcAft>
                <a:spcPct val="0"/>
              </a:spcAft>
              <a:defRPr/>
            </a:pPr>
            <a:r>
              <a:rPr lang="en-GB" b="1" i="1" dirty="0">
                <a:solidFill>
                  <a:prstClr val="white"/>
                </a:solidFill>
                <a:cs typeface="Arial" charset="0"/>
              </a:rPr>
              <a:t>The Fall </a:t>
            </a:r>
            <a:r>
              <a:rPr lang="en-GB" i="1" dirty="0">
                <a:solidFill>
                  <a:prstClr val="white"/>
                </a:solidFill>
                <a:cs typeface="Arial" charset="0"/>
              </a:rPr>
              <a:t>(La Chute) </a:t>
            </a:r>
            <a:r>
              <a:rPr lang="en-GB" dirty="0">
                <a:solidFill>
                  <a:prstClr val="white"/>
                </a:solidFill>
                <a:cs typeface="Arial" charset="0"/>
              </a:rPr>
              <a:t>(1956</a:t>
            </a:r>
            <a:r>
              <a:rPr lang="en-GB" b="1" dirty="0">
                <a:solidFill>
                  <a:prstClr val="white"/>
                </a:solidFill>
                <a:cs typeface="Arial" charset="0"/>
              </a:rPr>
              <a:t>)</a:t>
            </a:r>
          </a:p>
          <a:p>
            <a:pPr algn="r" fontAlgn="base">
              <a:spcBef>
                <a:spcPct val="0"/>
              </a:spcBef>
              <a:spcAft>
                <a:spcPct val="0"/>
              </a:spcAft>
              <a:defRPr/>
            </a:pPr>
            <a:r>
              <a:rPr lang="en-GB" b="1" i="1" dirty="0" smtClean="0">
                <a:solidFill>
                  <a:prstClr val="white"/>
                </a:solidFill>
                <a:cs typeface="Arial" charset="0"/>
              </a:rPr>
              <a:t>The </a:t>
            </a:r>
            <a:r>
              <a:rPr lang="en-GB" b="1" i="1" dirty="0">
                <a:solidFill>
                  <a:prstClr val="white"/>
                </a:solidFill>
                <a:cs typeface="Arial" charset="0"/>
              </a:rPr>
              <a:t>First Man </a:t>
            </a:r>
            <a:r>
              <a:rPr lang="en-GB" i="1" dirty="0">
                <a:solidFill>
                  <a:prstClr val="white"/>
                </a:solidFill>
                <a:cs typeface="Arial" charset="0"/>
              </a:rPr>
              <a:t>(Le premier </a:t>
            </a:r>
            <a:r>
              <a:rPr lang="en-GB" i="1" dirty="0" err="1">
                <a:solidFill>
                  <a:prstClr val="white"/>
                </a:solidFill>
                <a:cs typeface="Arial" charset="0"/>
              </a:rPr>
              <a:t>homme</a:t>
            </a:r>
            <a:r>
              <a:rPr lang="en-GB" i="1" dirty="0">
                <a:solidFill>
                  <a:prstClr val="white"/>
                </a:solidFill>
                <a:cs typeface="Arial" charset="0"/>
              </a:rPr>
              <a:t>) </a:t>
            </a:r>
            <a:r>
              <a:rPr lang="en-GB" dirty="0">
                <a:solidFill>
                  <a:prstClr val="white"/>
                </a:solidFill>
                <a:cs typeface="Arial" charset="0"/>
              </a:rPr>
              <a:t>(incomplete, published </a:t>
            </a:r>
            <a:r>
              <a:rPr lang="en-GB" dirty="0" smtClean="0">
                <a:solidFill>
                  <a:prstClr val="white"/>
                </a:solidFill>
                <a:cs typeface="Arial" charset="0"/>
              </a:rPr>
              <a:t>1995</a:t>
            </a:r>
            <a:r>
              <a:rPr lang="en-GB" dirty="0" smtClean="0">
                <a:solidFill>
                  <a:prstClr val="white"/>
                </a:solidFill>
                <a:latin typeface="Arial" charset="0"/>
                <a:cs typeface="Arial" charset="0"/>
              </a:rPr>
              <a:t>) </a:t>
            </a:r>
            <a:endParaRPr lang="en-GB" u="sng" dirty="0">
              <a:solidFill>
                <a:prstClr val="white"/>
              </a:solidFill>
              <a:latin typeface="Arial" charset="0"/>
              <a:cs typeface="Arial" charset="0"/>
            </a:endParaRPr>
          </a:p>
          <a:p>
            <a:pPr algn="r" fontAlgn="base">
              <a:spcBef>
                <a:spcPct val="0"/>
              </a:spcBef>
              <a:spcAft>
                <a:spcPct val="0"/>
              </a:spcAft>
              <a:defRPr/>
            </a:pPr>
            <a:endParaRPr lang="en-GB" b="1" u="sng" dirty="0" smtClean="0">
              <a:solidFill>
                <a:srgbClr val="FFFF00"/>
              </a:solidFill>
              <a:latin typeface="Arial" charset="0"/>
              <a:cs typeface="Arial" charset="0"/>
            </a:endParaRPr>
          </a:p>
          <a:p>
            <a:pPr algn="r" fontAlgn="base">
              <a:spcBef>
                <a:spcPct val="0"/>
              </a:spcBef>
              <a:spcAft>
                <a:spcPct val="0"/>
              </a:spcAft>
              <a:defRPr/>
            </a:pPr>
            <a:endParaRPr lang="en-GB" b="1" u="sng" dirty="0">
              <a:solidFill>
                <a:srgbClr val="FFFF00"/>
              </a:solidFill>
              <a:latin typeface="Arial" charset="0"/>
              <a:cs typeface="Arial" charset="0"/>
            </a:endParaRPr>
          </a:p>
          <a:p>
            <a:pPr algn="r" fontAlgn="base">
              <a:spcBef>
                <a:spcPct val="0"/>
              </a:spcBef>
              <a:spcAft>
                <a:spcPct val="0"/>
              </a:spcAft>
              <a:defRPr/>
            </a:pPr>
            <a:endParaRPr lang="en-GB" b="1" u="sng" dirty="0" smtClean="0">
              <a:solidFill>
                <a:srgbClr val="FFFF00"/>
              </a:solidFill>
              <a:latin typeface="Arial" charset="0"/>
              <a:cs typeface="Arial" charset="0"/>
            </a:endParaRPr>
          </a:p>
          <a:p>
            <a:pPr algn="r" fontAlgn="base">
              <a:spcBef>
                <a:spcPct val="0"/>
              </a:spcBef>
              <a:spcAft>
                <a:spcPct val="0"/>
              </a:spcAft>
              <a:defRPr/>
            </a:pPr>
            <a:endParaRPr lang="en-GB" dirty="0" smtClean="0">
              <a:solidFill>
                <a:srgbClr val="FFFF00"/>
              </a:solidFill>
              <a:latin typeface="Arial" charset="0"/>
              <a:cs typeface="Arial" charset="0"/>
            </a:endParaRPr>
          </a:p>
        </p:txBody>
      </p:sp>
      <p:sp>
        <p:nvSpPr>
          <p:cNvPr id="10" name="Rectangle 9"/>
          <p:cNvSpPr/>
          <p:nvPr/>
        </p:nvSpPr>
        <p:spPr>
          <a:xfrm>
            <a:off x="-11113" y="34724"/>
            <a:ext cx="6269159" cy="6938302"/>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smtClean="0">
                <a:effectLst>
                  <a:outerShdw blurRad="38100" dist="38100" dir="2700000" algn="tl">
                    <a:srgbClr val="000000">
                      <a:alpha val="43137"/>
                    </a:srgbClr>
                  </a:outerShdw>
                </a:effectLst>
                <a:cs typeface="Arial" charset="0"/>
              </a:rPr>
              <a:t>1.Camus</a:t>
            </a:r>
            <a:r>
              <a:rPr lang="en-GB" sz="2400" b="1" u="sng" dirty="0">
                <a:effectLst>
                  <a:outerShdw blurRad="38100" dist="38100" dir="2700000" algn="tl">
                    <a:srgbClr val="000000">
                      <a:alpha val="43137"/>
                    </a:srgbClr>
                  </a:outerShdw>
                </a:effectLst>
                <a:cs typeface="Arial" charset="0"/>
              </a:rPr>
              <a:t>’ Algiers: </a:t>
            </a:r>
            <a:endParaRPr lang="en-GB" sz="2400" b="1" u="sng" dirty="0" smtClean="0">
              <a:effectLst>
                <a:outerShdw blurRad="38100" dist="38100" dir="2700000" algn="tl">
                  <a:srgbClr val="000000">
                    <a:alpha val="43137"/>
                  </a:srgbClr>
                </a:outerShdw>
              </a:effectLst>
              <a:cs typeface="Arial" charset="0"/>
            </a:endParaRPr>
          </a:p>
          <a:p>
            <a:pPr fontAlgn="base">
              <a:spcBef>
                <a:spcPct val="0"/>
              </a:spcBef>
              <a:spcAft>
                <a:spcPct val="0"/>
              </a:spcAft>
              <a:defRPr/>
            </a:pPr>
            <a:r>
              <a:rPr lang="en-GB" sz="2400" b="1" u="sng" dirty="0" smtClean="0">
                <a:effectLst>
                  <a:outerShdw blurRad="38100" dist="38100" dir="2700000" algn="tl">
                    <a:srgbClr val="000000">
                      <a:alpha val="43137"/>
                    </a:srgbClr>
                  </a:outerShdw>
                </a:effectLst>
                <a:cs typeface="Arial" charset="0"/>
              </a:rPr>
              <a:t>Albert Camus (1913–1960)</a:t>
            </a: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u="sng" dirty="0">
              <a:solidFill>
                <a:srgbClr val="FFFF00"/>
              </a:solidFill>
              <a:effectLst>
                <a:outerShdw blurRad="38100" dist="38100" dir="2700000" algn="tl">
                  <a:srgbClr val="000000"/>
                </a:outerShdw>
              </a:effectLst>
              <a:cs typeface="Arial" charset="0"/>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b. in coastal town </a:t>
            </a:r>
            <a:r>
              <a:rPr lang="en-GB" sz="2000" dirty="0">
                <a:solidFill>
                  <a:srgbClr val="FFFF00"/>
                </a:solidFill>
                <a:cs typeface="Arial" charset="0"/>
              </a:rPr>
              <a:t>of </a:t>
            </a:r>
            <a:r>
              <a:rPr lang="en-GB" sz="2000" dirty="0" err="1" smtClean="0">
                <a:solidFill>
                  <a:srgbClr val="FFFF00"/>
                </a:solidFill>
                <a:cs typeface="Arial" charset="0"/>
              </a:rPr>
              <a:t>Dréan</a:t>
            </a:r>
            <a:r>
              <a:rPr lang="en-GB" sz="2000" dirty="0" smtClean="0">
                <a:solidFill>
                  <a:srgbClr val="FFFF00"/>
                </a:solidFill>
                <a:cs typeface="Arial" charset="0"/>
              </a:rPr>
              <a:t>, Algeria</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Father died in WWI (1914); grew </a:t>
            </a:r>
            <a:r>
              <a:rPr lang="en-GB" sz="2000" dirty="0">
                <a:solidFill>
                  <a:srgbClr val="FFFF00"/>
                </a:solidFill>
                <a:cs typeface="Arial" charset="0"/>
              </a:rPr>
              <a:t>up </a:t>
            </a:r>
            <a:r>
              <a:rPr lang="en-GB" sz="2000" dirty="0" smtClean="0">
                <a:solidFill>
                  <a:srgbClr val="FFFF00"/>
                </a:solidFill>
                <a:cs typeface="Arial" charset="0"/>
              </a:rPr>
              <a:t>with his (illiterate, Spanish-descended) mother in </a:t>
            </a:r>
            <a:r>
              <a:rPr lang="en-GB" sz="2000" dirty="0" err="1" smtClean="0">
                <a:solidFill>
                  <a:srgbClr val="FFFF00"/>
                </a:solidFill>
                <a:cs typeface="Arial" charset="0"/>
              </a:rPr>
              <a:t>Belcourt</a:t>
            </a:r>
            <a:r>
              <a:rPr lang="en-GB" sz="2000" dirty="0" smtClean="0">
                <a:solidFill>
                  <a:srgbClr val="FFFF00"/>
                </a:solidFill>
                <a:cs typeface="Arial" charset="0"/>
              </a:rPr>
              <a:t>, Algiers</a:t>
            </a:r>
            <a:endParaRPr lang="en-GB" sz="2000" dirty="0">
              <a:solidFill>
                <a:srgbClr val="FFFF00"/>
              </a:solidFill>
              <a:cs typeface="Arial" charset="0"/>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Educated at University of Algiers – played goalkeeper </a:t>
            </a:r>
            <a:r>
              <a:rPr lang="en-GB" sz="2000" dirty="0">
                <a:solidFill>
                  <a:srgbClr val="FFFF00"/>
                </a:solidFill>
                <a:cs typeface="Arial" charset="0"/>
              </a:rPr>
              <a:t>for </a:t>
            </a:r>
            <a:r>
              <a:rPr lang="en-GB" sz="2000" i="1" dirty="0">
                <a:solidFill>
                  <a:srgbClr val="FFFF00"/>
                </a:solidFill>
                <a:cs typeface="Arial" charset="0"/>
              </a:rPr>
              <a:t>Racing </a:t>
            </a:r>
            <a:r>
              <a:rPr lang="en-GB" sz="2000" i="1" dirty="0" err="1">
                <a:solidFill>
                  <a:srgbClr val="FFFF00"/>
                </a:solidFill>
                <a:cs typeface="Arial" charset="0"/>
              </a:rPr>
              <a:t>Universitaire</a:t>
            </a:r>
            <a:r>
              <a:rPr lang="en-GB" sz="2000" i="1" dirty="0">
                <a:solidFill>
                  <a:srgbClr val="FFFF00"/>
                </a:solidFill>
                <a:cs typeface="Arial" charset="0"/>
              </a:rPr>
              <a:t> </a:t>
            </a:r>
            <a:r>
              <a:rPr lang="en-GB" sz="2000" i="1" dirty="0" err="1" smtClean="0">
                <a:solidFill>
                  <a:srgbClr val="FFFF00"/>
                </a:solidFill>
                <a:cs typeface="Arial" charset="0"/>
              </a:rPr>
              <a:t>d'Alger</a:t>
            </a:r>
            <a:endParaRPr lang="en-GB" sz="2000" i="1" dirty="0" smtClean="0">
              <a:solidFill>
                <a:srgbClr val="FFFF00"/>
              </a:solidFill>
              <a:cs typeface="Arial" charset="0"/>
            </a:endParaRPr>
          </a:p>
          <a:p>
            <a:pPr marL="342900" indent="-342900" fontAlgn="base">
              <a:spcBef>
                <a:spcPct val="0"/>
              </a:spcBef>
              <a:spcAft>
                <a:spcPct val="0"/>
              </a:spcAft>
              <a:buFont typeface="Arial" panose="020B0604020202020204" pitchFamily="34" charset="0"/>
              <a:buChar char="•"/>
              <a:defRPr/>
            </a:pPr>
            <a:r>
              <a:rPr lang="en-GB" sz="2000" dirty="0">
                <a:solidFill>
                  <a:srgbClr val="FFFF00"/>
                </a:solidFill>
                <a:cs typeface="Arial" charset="0"/>
              </a:rPr>
              <a:t>Moved to France – served </a:t>
            </a:r>
            <a:r>
              <a:rPr lang="en-GB" sz="2000" dirty="0" smtClean="0">
                <a:solidFill>
                  <a:srgbClr val="FFFF00"/>
                </a:solidFill>
                <a:cs typeface="Arial" charset="0"/>
              </a:rPr>
              <a:t>in WWII </a:t>
            </a:r>
            <a:r>
              <a:rPr lang="en-GB" sz="2000" dirty="0">
                <a:solidFill>
                  <a:srgbClr val="FFFF00"/>
                </a:solidFill>
                <a:cs typeface="Arial" charset="0"/>
              </a:rPr>
              <a:t>resistance </a:t>
            </a:r>
            <a:r>
              <a:rPr lang="en-GB" sz="2000" dirty="0" smtClean="0">
                <a:solidFill>
                  <a:srgbClr val="FFFF00"/>
                </a:solidFill>
                <a:cs typeface="Arial" charset="0"/>
              </a:rPr>
              <a:t>Worked as journalist, playwright and essayist, gaining fame as novelist and philosopher – notable associates </a:t>
            </a:r>
            <a:r>
              <a:rPr lang="en-GB" sz="2000" dirty="0" err="1" smtClean="0">
                <a:solidFill>
                  <a:srgbClr val="FFFF00"/>
                </a:solidFill>
                <a:cs typeface="Arial" charset="0"/>
              </a:rPr>
              <a:t>inc.</a:t>
            </a:r>
            <a:r>
              <a:rPr lang="en-GB" sz="2000" dirty="0" smtClean="0">
                <a:solidFill>
                  <a:srgbClr val="FFFF00"/>
                </a:solidFill>
                <a:cs typeface="Arial" charset="0"/>
              </a:rPr>
              <a:t> Jean-Paul Sartre and Simone de Beauvoir</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Several works commentate on colonialism and Algerian society </a:t>
            </a:r>
            <a:endParaRPr lang="en-GB" dirty="0" smtClean="0">
              <a:solidFill>
                <a:srgbClr val="FFFF00"/>
              </a:solidFill>
              <a:latin typeface="Arial" charset="0"/>
              <a:cs typeface="Arial" charset="0"/>
            </a:endParaRPr>
          </a:p>
        </p:txBody>
      </p:sp>
      <p:pic>
        <p:nvPicPr>
          <p:cNvPr id="2" name="Picture 1"/>
          <p:cNvPicPr>
            <a:picLocks noChangeAspect="1"/>
          </p:cNvPicPr>
          <p:nvPr/>
        </p:nvPicPr>
        <p:blipFill>
          <a:blip r:embed="rId4"/>
          <a:stretch>
            <a:fillRect/>
          </a:stretch>
        </p:blipFill>
        <p:spPr>
          <a:xfrm>
            <a:off x="4097993" y="-3175"/>
            <a:ext cx="1598552" cy="2361498"/>
          </a:xfrm>
          <a:prstGeom prst="rect">
            <a:avLst/>
          </a:prstGeom>
        </p:spPr>
      </p:pic>
    </p:spTree>
    <p:extLst>
      <p:ext uri="{BB962C8B-B14F-4D97-AF65-F5344CB8AC3E}">
        <p14:creationId xmlns:p14="http://schemas.microsoft.com/office/powerpoint/2010/main" val="5329280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sp>
        <p:nvSpPr>
          <p:cNvPr id="10" name="Rectangle 9"/>
          <p:cNvSpPr/>
          <p:nvPr/>
        </p:nvSpPr>
        <p:spPr>
          <a:xfrm>
            <a:off x="0" y="-16199"/>
            <a:ext cx="9195013" cy="6907524"/>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a:solidFill>
                  <a:srgbClr val="FFFF00"/>
                </a:solidFill>
                <a:cs typeface="Arial" charset="0"/>
              </a:rPr>
              <a:t>1</a:t>
            </a:r>
            <a:r>
              <a:rPr lang="en-GB" sz="2400" b="1" u="sng" dirty="0" smtClean="0">
                <a:solidFill>
                  <a:srgbClr val="FFFF00"/>
                </a:solidFill>
                <a:cs typeface="Arial" charset="0"/>
              </a:rPr>
              <a:t>. Camus’ Algiers: </a:t>
            </a:r>
            <a:r>
              <a:rPr lang="en-GB" sz="2400" b="1" u="sng" dirty="0" smtClean="0">
                <a:solidFill>
                  <a:srgbClr val="FFFF00"/>
                </a:solidFill>
              </a:rPr>
              <a:t>‘</a:t>
            </a:r>
            <a:r>
              <a:rPr lang="en-GB" sz="2400" b="1" u="sng" dirty="0">
                <a:solidFill>
                  <a:srgbClr val="FFFF00"/>
                </a:solidFill>
              </a:rPr>
              <a:t>Summer in Algiers</a:t>
            </a:r>
            <a:r>
              <a:rPr lang="en-GB" sz="2400" b="1" u="sng" dirty="0" smtClean="0">
                <a:solidFill>
                  <a:srgbClr val="FFFF00"/>
                </a:solidFill>
              </a:rPr>
              <a:t>’ (1936)</a:t>
            </a:r>
            <a:endParaRPr lang="en-GB" sz="2400" b="1" u="sng" dirty="0">
              <a:solidFill>
                <a:srgbClr val="FFFF00"/>
              </a:solidFill>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marL="342900" lvl="0" indent="-342900">
              <a:buFont typeface="Arial" panose="020B0604020202020204" pitchFamily="34" charset="0"/>
              <a:buChar char="•"/>
            </a:pPr>
            <a:r>
              <a:rPr lang="en-GB" sz="2200" b="1" dirty="0"/>
              <a:t>What impression does ‘Summer in Algiers’ give of life in colonial </a:t>
            </a:r>
            <a:r>
              <a:rPr lang="en-GB" sz="2200" b="1" dirty="0" smtClean="0"/>
              <a:t>Algiers?</a:t>
            </a:r>
          </a:p>
          <a:p>
            <a:pPr lvl="0"/>
            <a:endParaRPr lang="en-GB" sz="2200" dirty="0"/>
          </a:p>
          <a:p>
            <a:pPr marL="342900" lvl="0" indent="-342900">
              <a:buFont typeface="Arial" panose="020B0604020202020204" pitchFamily="34" charset="0"/>
              <a:buChar char="•"/>
            </a:pPr>
            <a:r>
              <a:rPr lang="en-GB" sz="2200" b="1" dirty="0"/>
              <a:t>What details does ‘Summer in Algiers’ provide about the geography and architecture of colonial Algiers? What does he say about the following:</a:t>
            </a:r>
            <a:endParaRPr lang="en-GB" sz="2200" dirty="0"/>
          </a:p>
          <a:p>
            <a:pPr lvl="2"/>
            <a:r>
              <a:rPr lang="en-GB" sz="2200" b="1" dirty="0"/>
              <a:t>The city’s beaches;</a:t>
            </a:r>
            <a:endParaRPr lang="en-GB" sz="2200" dirty="0"/>
          </a:p>
          <a:p>
            <a:pPr lvl="2"/>
            <a:r>
              <a:rPr lang="en-GB" sz="2200" b="1" dirty="0"/>
              <a:t>The harbour;</a:t>
            </a:r>
            <a:endParaRPr lang="en-GB" sz="2200" dirty="0"/>
          </a:p>
          <a:p>
            <a:pPr lvl="2"/>
            <a:r>
              <a:rPr lang="en-GB" sz="2200" b="1" dirty="0"/>
              <a:t>Place du </a:t>
            </a:r>
            <a:r>
              <a:rPr lang="en-GB" sz="2200" b="1" dirty="0" err="1"/>
              <a:t>Gouvernement</a:t>
            </a:r>
            <a:r>
              <a:rPr lang="en-GB" sz="2200" b="1" dirty="0"/>
              <a:t>;</a:t>
            </a:r>
            <a:endParaRPr lang="en-GB" sz="2200" dirty="0"/>
          </a:p>
          <a:p>
            <a:pPr lvl="2"/>
            <a:r>
              <a:rPr lang="en-GB" sz="2200" b="1" dirty="0"/>
              <a:t>The </a:t>
            </a:r>
            <a:r>
              <a:rPr lang="en-GB" sz="2200" b="1" dirty="0" err="1"/>
              <a:t>Casbah</a:t>
            </a:r>
            <a:r>
              <a:rPr lang="en-GB" sz="2200" b="1" dirty="0"/>
              <a:t> (Kasbah)</a:t>
            </a:r>
            <a:endParaRPr lang="en-GB" sz="2200" dirty="0"/>
          </a:p>
          <a:p>
            <a:pPr lvl="2"/>
            <a:r>
              <a:rPr lang="en-GB" sz="2200" b="1" dirty="0" err="1"/>
              <a:t>Belcourt</a:t>
            </a:r>
            <a:endParaRPr lang="en-GB" sz="2200" dirty="0"/>
          </a:p>
          <a:p>
            <a:pPr lvl="2"/>
            <a:r>
              <a:rPr lang="en-GB" sz="2200" b="1" dirty="0"/>
              <a:t>Bab-el-</a:t>
            </a:r>
            <a:r>
              <a:rPr lang="en-GB" sz="2200" b="1" dirty="0" err="1"/>
              <a:t>Oued</a:t>
            </a:r>
            <a:r>
              <a:rPr lang="en-GB" sz="2200" b="1" dirty="0"/>
              <a:t>?</a:t>
            </a:r>
            <a:endParaRPr lang="en-GB" sz="2200" dirty="0"/>
          </a:p>
          <a:p>
            <a:r>
              <a:rPr lang="en-GB" sz="2200" b="1" dirty="0"/>
              <a:t> </a:t>
            </a:r>
            <a:endParaRPr lang="en-GB" sz="2200" dirty="0"/>
          </a:p>
          <a:p>
            <a:pPr marL="342900" lvl="0" indent="-342900">
              <a:buFont typeface="Arial" panose="020B0604020202020204" pitchFamily="34" charset="0"/>
              <a:buChar char="•"/>
            </a:pPr>
            <a:r>
              <a:rPr lang="en-GB" sz="2200" b="1" dirty="0"/>
              <a:t>Why does Camus think Algiers has “no lessons to teach” (p. 87)? Why does “intelligence ha[</a:t>
            </a:r>
            <a:r>
              <a:rPr lang="en-GB" sz="2200" b="1" dirty="0" err="1"/>
              <a:t>ve</a:t>
            </a:r>
            <a:r>
              <a:rPr lang="en-GB" sz="2200" b="1" dirty="0"/>
              <a:t>] no place” in Algiers (p. 93</a:t>
            </a:r>
            <a:r>
              <a:rPr lang="en-GB" sz="2200" b="1" dirty="0" smtClean="0"/>
              <a:t>)?</a:t>
            </a:r>
            <a:endParaRPr lang="en-GB" sz="2200" dirty="0"/>
          </a:p>
        </p:txBody>
      </p:sp>
    </p:spTree>
    <p:extLst>
      <p:ext uri="{BB962C8B-B14F-4D97-AF65-F5344CB8AC3E}">
        <p14:creationId xmlns:p14="http://schemas.microsoft.com/office/powerpoint/2010/main" val="7116482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7687357" cy="6759452"/>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Frantz Fanon (1925–1961)</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dirty="0" smtClean="0"/>
              <a:t>b. Martinique French Caribbean colony (&amp; still an overseas </a:t>
            </a:r>
            <a:r>
              <a:rPr lang="en-GB" i="1" dirty="0" smtClean="0"/>
              <a:t>department </a:t>
            </a:r>
            <a:r>
              <a:rPr lang="en-GB" dirty="0" smtClean="0"/>
              <a:t>of France)</a:t>
            </a:r>
          </a:p>
          <a:p>
            <a:pPr marL="342900" indent="-342900" algn="just">
              <a:buFont typeface="Arial" panose="020B0604020202020204" pitchFamily="34" charset="0"/>
              <a:buChar char="•"/>
            </a:pPr>
            <a:r>
              <a:rPr lang="en-GB" u="sng" dirty="0" smtClean="0"/>
              <a:t>WWII: </a:t>
            </a:r>
            <a:r>
              <a:rPr lang="en-GB" dirty="0" smtClean="0"/>
              <a:t>Martinique ruled by collaborationist government; Fanon joined Free French army; served during Alsace campaign</a:t>
            </a:r>
          </a:p>
          <a:p>
            <a:pPr marL="342900" indent="-342900" algn="just">
              <a:buFont typeface="Arial" panose="020B0604020202020204" pitchFamily="34" charset="0"/>
              <a:buChar char="•"/>
            </a:pPr>
            <a:r>
              <a:rPr lang="en-GB" u="sng" dirty="0" smtClean="0"/>
              <a:t>Post-war:</a:t>
            </a:r>
            <a:r>
              <a:rPr lang="en-GB" dirty="0" smtClean="0"/>
              <a:t> Fanon friends with  </a:t>
            </a:r>
            <a:r>
              <a:rPr lang="en-GB" dirty="0" err="1" smtClean="0"/>
              <a:t>Aimé</a:t>
            </a:r>
            <a:r>
              <a:rPr lang="en-GB" dirty="0" smtClean="0"/>
              <a:t> </a:t>
            </a:r>
            <a:r>
              <a:rPr lang="en-GB" dirty="0" err="1" smtClean="0"/>
              <a:t>Césaire</a:t>
            </a:r>
            <a:r>
              <a:rPr lang="en-GB" dirty="0" smtClean="0"/>
              <a:t>, </a:t>
            </a:r>
            <a:r>
              <a:rPr lang="en-GB" dirty="0" err="1" smtClean="0"/>
              <a:t>Martiniquean</a:t>
            </a:r>
            <a:r>
              <a:rPr lang="en-GB" dirty="0" smtClean="0"/>
              <a:t> Communist politician and author of seminal </a:t>
            </a:r>
            <a:r>
              <a:rPr lang="en-GB" i="1" dirty="0" smtClean="0"/>
              <a:t>Discourse on Colonialism</a:t>
            </a:r>
            <a:r>
              <a:rPr lang="en-GB" dirty="0"/>
              <a:t> </a:t>
            </a:r>
            <a:r>
              <a:rPr lang="en-GB" dirty="0" smtClean="0"/>
              <a:t>(1950); studied medicine and psychiatry at Lyon; disillusioned by racism encountered in France and in military</a:t>
            </a:r>
          </a:p>
          <a:p>
            <a:pPr marL="342900" indent="-342900" algn="just">
              <a:buFont typeface="Arial" panose="020B0604020202020204" pitchFamily="34" charset="0"/>
              <a:buChar char="•"/>
            </a:pPr>
            <a:r>
              <a:rPr lang="en-GB" i="1" dirty="0" smtClean="0"/>
              <a:t>Black Skins White Masks </a:t>
            </a:r>
            <a:r>
              <a:rPr lang="en-GB" dirty="0" smtClean="0"/>
              <a:t>(1952) applied psychoanalytic methods to study racism and imperialism.</a:t>
            </a:r>
          </a:p>
          <a:p>
            <a:pPr marL="342900" indent="-342900" algn="just">
              <a:buFont typeface="Arial" panose="020B0604020202020204" pitchFamily="34" charset="0"/>
              <a:buChar char="•"/>
            </a:pPr>
            <a:r>
              <a:rPr lang="en-GB" dirty="0" smtClean="0"/>
              <a:t>Moved from France to Algiers, 1953; joined Algerian Liberation Front, 1955, and did fieldwork in Algeria; exiled to Tunis, 1956. Published account of Algerian War (</a:t>
            </a:r>
            <a:r>
              <a:rPr lang="en-GB" i="1" dirty="0" smtClean="0"/>
              <a:t>A Dying </a:t>
            </a:r>
            <a:r>
              <a:rPr lang="en-GB" i="1" dirty="0" err="1" smtClean="0"/>
              <a:t>Colonialisim</a:t>
            </a:r>
            <a:r>
              <a:rPr lang="en-GB" dirty="0" smtClean="0"/>
              <a:t>), 1959</a:t>
            </a:r>
          </a:p>
          <a:p>
            <a:pPr marL="342900" indent="-342900" algn="just">
              <a:buFont typeface="Arial" panose="020B0604020202020204" pitchFamily="34" charset="0"/>
              <a:buChar char="•"/>
            </a:pPr>
            <a:r>
              <a:rPr lang="en-GB" dirty="0" smtClean="0"/>
              <a:t>Died of leukaemia 1961; last book </a:t>
            </a:r>
            <a:r>
              <a:rPr lang="en-GB" i="1" dirty="0" smtClean="0"/>
              <a:t>Wretched of the Earth</a:t>
            </a:r>
            <a:r>
              <a:rPr lang="en-GB" dirty="0"/>
              <a:t> </a:t>
            </a:r>
            <a:r>
              <a:rPr lang="en-GB" dirty="0" smtClean="0"/>
              <a:t>elaborated Fanon’s study of imperialism, racism; advocated use of violence in liberation movements</a:t>
            </a:r>
          </a:p>
          <a:p>
            <a:pPr algn="r"/>
            <a:r>
              <a:rPr lang="en-GB" b="1" u="sng" dirty="0" smtClean="0">
                <a:solidFill>
                  <a:srgbClr val="FFFF00"/>
                </a:solidFill>
                <a:effectLst>
                  <a:outerShdw blurRad="38100" dist="38100" dir="2700000" algn="tl">
                    <a:srgbClr val="000000">
                      <a:alpha val="43137"/>
                    </a:srgbClr>
                  </a:outerShdw>
                </a:effectLst>
              </a:rPr>
              <a:t>Key works: </a:t>
            </a:r>
          </a:p>
          <a:p>
            <a:pPr algn="r"/>
            <a:r>
              <a:rPr lang="en-GB" b="1" i="1" dirty="0" smtClean="0">
                <a:solidFill>
                  <a:srgbClr val="FFFF00"/>
                </a:solidFill>
                <a:effectLst>
                  <a:outerShdw blurRad="38100" dist="38100" dir="2700000" algn="tl">
                    <a:srgbClr val="000000">
                      <a:alpha val="43137"/>
                    </a:srgbClr>
                  </a:outerShdw>
                </a:effectLst>
              </a:rPr>
              <a:t>Black Skin, White Masks </a:t>
            </a:r>
            <a:r>
              <a:rPr lang="en-GB" b="1" dirty="0" smtClean="0">
                <a:solidFill>
                  <a:srgbClr val="FFFF00"/>
                </a:solidFill>
                <a:effectLst>
                  <a:outerShdw blurRad="38100" dist="38100" dir="2700000" algn="tl">
                    <a:srgbClr val="000000">
                      <a:alpha val="43137"/>
                    </a:srgbClr>
                  </a:outerShdw>
                </a:effectLst>
              </a:rPr>
              <a:t>(1952 [English translation 1967]) </a:t>
            </a:r>
          </a:p>
          <a:p>
            <a:pPr algn="r"/>
            <a:r>
              <a:rPr lang="en-GB" b="1" i="1" dirty="0" smtClean="0">
                <a:solidFill>
                  <a:srgbClr val="FFFF00"/>
                </a:solidFill>
                <a:effectLst>
                  <a:outerShdw blurRad="38100" dist="38100" dir="2700000" algn="tl">
                    <a:srgbClr val="000000">
                      <a:alpha val="43137"/>
                    </a:srgbClr>
                  </a:outerShdw>
                </a:effectLst>
              </a:rPr>
              <a:t>A Dying Colonialism </a:t>
            </a:r>
            <a:r>
              <a:rPr lang="en-GB" b="1" dirty="0" smtClean="0">
                <a:solidFill>
                  <a:srgbClr val="FFFF00"/>
                </a:solidFill>
                <a:effectLst>
                  <a:outerShdw blurRad="38100" dist="38100" dir="2700000" algn="tl">
                    <a:srgbClr val="000000">
                      <a:alpha val="43137"/>
                    </a:srgbClr>
                  </a:outerShdw>
                </a:effectLst>
              </a:rPr>
              <a:t>(1959 [English translation 1965]) </a:t>
            </a:r>
          </a:p>
          <a:p>
            <a:pPr algn="r"/>
            <a:r>
              <a:rPr lang="en-GB" b="1" i="1" dirty="0" smtClean="0">
                <a:solidFill>
                  <a:srgbClr val="FFFF00"/>
                </a:solidFill>
                <a:effectLst>
                  <a:outerShdw blurRad="38100" dist="38100" dir="2700000" algn="tl">
                    <a:srgbClr val="000000">
                      <a:alpha val="43137"/>
                    </a:srgbClr>
                  </a:outerShdw>
                </a:effectLst>
              </a:rPr>
              <a:t>The Wretched of the Earth </a:t>
            </a:r>
            <a:r>
              <a:rPr lang="en-GB" b="1" dirty="0" smtClean="0">
                <a:solidFill>
                  <a:srgbClr val="FFFF00"/>
                </a:solidFill>
                <a:effectLst>
                  <a:outerShdw blurRad="38100" dist="38100" dir="2700000" algn="tl">
                    <a:srgbClr val="000000">
                      <a:alpha val="43137"/>
                    </a:srgbClr>
                  </a:outerShdw>
                </a:effectLst>
              </a:rPr>
              <a:t>(1961 [English translation 1963])</a:t>
            </a:r>
            <a:endParaRPr lang="en-GB" b="1" i="1" dirty="0" smtClean="0">
              <a:solidFill>
                <a:srgbClr val="FFFF00"/>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87355"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87355"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0876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6261193"/>
          </a:xfrm>
          <a:prstGeom prst="rect">
            <a:avLst/>
          </a:prstGeom>
        </p:spPr>
        <p:txBody>
          <a:bodyPr lIns="540000" tIns="540000" rIns="540000" bIns="540000">
            <a:spAutoFit/>
          </a:bodyPr>
          <a:lstStyle/>
          <a:p>
            <a:pPr>
              <a:defRPr/>
            </a:pPr>
            <a:r>
              <a:rPr lang="en-GB" sz="2400" b="1" u="sng" dirty="0">
                <a:solidFill>
                  <a:prstClr val="white"/>
                </a:solidFill>
                <a:cs typeface="Arial" charset="0"/>
              </a:rPr>
              <a:t>2. Fanon’s Algiers</a:t>
            </a:r>
          </a:p>
          <a:p>
            <a:pPr>
              <a:defRPr/>
            </a:pPr>
            <a:r>
              <a:rPr lang="en-US" sz="2400" b="1" u="sng" dirty="0" smtClean="0">
                <a:solidFill>
                  <a:prstClr val="white"/>
                </a:solidFill>
                <a:latin typeface="+mn-lt"/>
              </a:rPr>
              <a:t>Build-up </a:t>
            </a:r>
            <a:r>
              <a:rPr lang="en-US" sz="2400" b="1" u="sng" dirty="0">
                <a:solidFill>
                  <a:prstClr val="white"/>
                </a:solidFill>
                <a:latin typeface="+mn-lt"/>
              </a:rPr>
              <a:t>to the War of Independence: </a:t>
            </a:r>
            <a:r>
              <a:rPr lang="en-GB" sz="2400" b="1" u="sng" dirty="0" smtClean="0">
                <a:solidFill>
                  <a:prstClr val="white"/>
                </a:solidFill>
                <a:latin typeface="+mn-lt"/>
              </a:rPr>
              <a:t>Nationalism</a:t>
            </a:r>
          </a:p>
          <a:p>
            <a:pPr>
              <a:defRPr/>
            </a:pPr>
            <a:endParaRPr lang="en-GB" sz="2400" b="1" u="sng" dirty="0" smtClean="0">
              <a:solidFill>
                <a:prstClr val="white"/>
              </a:solidFill>
              <a:latin typeface="+mn-lt"/>
            </a:endParaRPr>
          </a:p>
          <a:p>
            <a:pPr>
              <a:defRPr/>
            </a:pPr>
            <a:r>
              <a:rPr lang="en-GB" sz="2400" b="1" u="sng" dirty="0" smtClean="0">
                <a:solidFill>
                  <a:prstClr val="white"/>
                </a:solidFill>
                <a:latin typeface="+mn-lt"/>
              </a:rPr>
              <a:t>Precursors</a:t>
            </a:r>
          </a:p>
          <a:p>
            <a:pPr marL="342900" indent="-342900">
              <a:buFont typeface="Arial" panose="020B0604020202020204" pitchFamily="34" charset="0"/>
              <a:buChar char="•"/>
              <a:defRPr/>
            </a:pPr>
            <a:r>
              <a:rPr lang="en-GB" sz="2400" dirty="0" smtClean="0">
                <a:solidFill>
                  <a:prstClr val="white"/>
                </a:solidFill>
                <a:latin typeface="+mn-lt"/>
              </a:rPr>
              <a:t>‘Young Algerians,’ 1900s–1910s</a:t>
            </a:r>
          </a:p>
          <a:p>
            <a:pPr marL="342900" indent="-342900">
              <a:buFont typeface="Arial" panose="020B0604020202020204" pitchFamily="34" charset="0"/>
              <a:buChar char="•"/>
              <a:defRPr/>
            </a:pPr>
            <a:endParaRPr lang="en-GB" sz="2400" dirty="0" smtClean="0">
              <a:latin typeface="+mn-lt"/>
            </a:endParaRPr>
          </a:p>
          <a:p>
            <a:pPr marL="342900" indent="-342900">
              <a:buFont typeface="Arial" panose="020B0604020202020204" pitchFamily="34" charset="0"/>
              <a:buChar char="•"/>
              <a:defRPr/>
            </a:pPr>
            <a:r>
              <a:rPr lang="en-GB" sz="2400" dirty="0" smtClean="0">
                <a:latin typeface="+mn-lt"/>
              </a:rPr>
              <a:t>Algerian </a:t>
            </a:r>
            <a:r>
              <a:rPr lang="en-GB" sz="2400" dirty="0">
                <a:latin typeface="+mn-lt"/>
              </a:rPr>
              <a:t>Communist </a:t>
            </a:r>
            <a:r>
              <a:rPr lang="en-GB" sz="2400" dirty="0" smtClean="0">
                <a:latin typeface="+mn-lt"/>
              </a:rPr>
              <a:t>Party est. 1936</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Algerian </a:t>
            </a:r>
            <a:r>
              <a:rPr lang="en-GB" sz="2400" dirty="0">
                <a:solidFill>
                  <a:prstClr val="white"/>
                </a:solidFill>
                <a:latin typeface="+mn-lt"/>
              </a:rPr>
              <a:t>People's </a:t>
            </a:r>
            <a:r>
              <a:rPr lang="en-GB" sz="2400" dirty="0" smtClean="0">
                <a:solidFill>
                  <a:prstClr val="white"/>
                </a:solidFill>
                <a:latin typeface="+mn-lt"/>
              </a:rPr>
              <a:t>Party est. 1937 – superseded by </a:t>
            </a:r>
            <a:r>
              <a:rPr lang="en-GB" sz="2400" dirty="0">
                <a:solidFill>
                  <a:prstClr val="white"/>
                </a:solidFill>
                <a:latin typeface="+mn-lt"/>
              </a:rPr>
              <a:t>Movement for the Triumph of Democratic </a:t>
            </a:r>
            <a:r>
              <a:rPr lang="en-GB" sz="2400" dirty="0" smtClean="0">
                <a:solidFill>
                  <a:prstClr val="white"/>
                </a:solidFill>
                <a:latin typeface="+mn-lt"/>
              </a:rPr>
              <a:t>Liberties, 1946</a:t>
            </a: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Splintering </a:t>
            </a:r>
            <a:r>
              <a:rPr lang="en-GB" sz="2400" dirty="0">
                <a:solidFill>
                  <a:prstClr val="white"/>
                </a:solidFill>
                <a:latin typeface="+mn-lt"/>
              </a:rPr>
              <a:t>between Movement for the Triumph of Democratic Liberties and National Liberation </a:t>
            </a:r>
            <a:r>
              <a:rPr lang="en-GB" sz="2400" dirty="0" smtClean="0">
                <a:solidFill>
                  <a:prstClr val="white"/>
                </a:solidFill>
                <a:latin typeface="+mn-lt"/>
              </a:rPr>
              <a:t>Front </a:t>
            </a:r>
            <a:r>
              <a:rPr lang="fr-FR" sz="2400" dirty="0" smtClean="0">
                <a:solidFill>
                  <a:prstClr val="white"/>
                </a:solidFill>
                <a:latin typeface="+mn-lt"/>
              </a:rPr>
              <a:t>(</a:t>
            </a:r>
            <a:r>
              <a:rPr lang="fr-FR" sz="2400" i="1" dirty="0" smtClean="0">
                <a:solidFill>
                  <a:prstClr val="white"/>
                </a:solidFill>
                <a:latin typeface="+mn-lt"/>
              </a:rPr>
              <a:t>Front </a:t>
            </a:r>
            <a:r>
              <a:rPr lang="fr-FR" sz="2400" i="1" dirty="0">
                <a:solidFill>
                  <a:prstClr val="white"/>
                </a:solidFill>
                <a:latin typeface="+mn-lt"/>
              </a:rPr>
              <a:t>de Libération Nationale</a:t>
            </a:r>
            <a:r>
              <a:rPr lang="fr-FR" sz="2400" dirty="0">
                <a:solidFill>
                  <a:prstClr val="white"/>
                </a:solidFill>
                <a:latin typeface="+mn-lt"/>
              </a:rPr>
              <a:t>, </a:t>
            </a:r>
            <a:r>
              <a:rPr lang="fr-FR" sz="2400" dirty="0" smtClean="0">
                <a:solidFill>
                  <a:prstClr val="white"/>
                </a:solidFill>
                <a:latin typeface="+mn-lt"/>
              </a:rPr>
              <a:t>FLN [</a:t>
            </a:r>
            <a:r>
              <a:rPr lang="en-GB" sz="2400" dirty="0" smtClean="0">
                <a:solidFill>
                  <a:prstClr val="white"/>
                </a:solidFill>
                <a:latin typeface="+mn-lt"/>
              </a:rPr>
              <a:t>NLF]), 1954</a:t>
            </a:r>
            <a:endParaRPr lang="en-GB" sz="2400" dirty="0">
              <a:solidFill>
                <a:prstClr val="white"/>
              </a:solidFill>
              <a:latin typeface="+mn-lt"/>
            </a:endParaRPr>
          </a:p>
        </p:txBody>
      </p:sp>
    </p:spTree>
    <p:extLst>
      <p:ext uri="{BB962C8B-B14F-4D97-AF65-F5344CB8AC3E}">
        <p14:creationId xmlns:p14="http://schemas.microsoft.com/office/powerpoint/2010/main" val="238362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12195" y="1124744"/>
            <a:ext cx="9107614" cy="6630525"/>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err="1">
                <a:solidFill>
                  <a:prstClr val="white"/>
                </a:solidFill>
                <a:latin typeface="+mn-lt"/>
                <a:cs typeface="Arial" charset="0"/>
              </a:rPr>
              <a:t>Sétif</a:t>
            </a:r>
            <a:r>
              <a:rPr lang="en-GB" sz="2400" b="1" dirty="0">
                <a:solidFill>
                  <a:prstClr val="white"/>
                </a:solidFill>
                <a:latin typeface="+mn-lt"/>
                <a:cs typeface="Arial" charset="0"/>
              </a:rPr>
              <a:t> M</a:t>
            </a:r>
            <a:r>
              <a:rPr lang="en-GB" sz="2400" b="1" dirty="0" smtClean="0">
                <a:solidFill>
                  <a:prstClr val="white"/>
                </a:solidFill>
                <a:latin typeface="+mn-lt"/>
                <a:cs typeface="Arial" charset="0"/>
              </a:rPr>
              <a:t>assacre: thousands (upper estimate 45,000) Algerians murdered in French retaliation to street demonstrations in market town, May 8 1945</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Protests began as celebration of VE Day and liberation – clashed with French military police who objected to anti-colonial and nationalist flags and banners</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Muslim attacks on local </a:t>
            </a:r>
            <a:r>
              <a:rPr lang="en-GB" sz="2400" b="1" i="1" dirty="0" err="1" smtClean="0">
                <a:solidFill>
                  <a:prstClr val="white"/>
                </a:solidFill>
                <a:latin typeface="+mn-lt"/>
                <a:cs typeface="Arial" charset="0"/>
              </a:rPr>
              <a:t>pieds</a:t>
            </a:r>
            <a:r>
              <a:rPr lang="en-GB" sz="2400" b="1" i="1" dirty="0" smtClean="0">
                <a:solidFill>
                  <a:prstClr val="white"/>
                </a:solidFill>
                <a:latin typeface="+mn-lt"/>
                <a:cs typeface="Arial" charset="0"/>
              </a:rPr>
              <a:t>-noirs </a:t>
            </a:r>
          </a:p>
          <a:p>
            <a:pPr marL="342900" indent="-342900">
              <a:buFont typeface="Arial" panose="020B0604020202020204" pitchFamily="34" charset="0"/>
              <a:buChar char="•"/>
              <a:defRPr/>
            </a:pPr>
            <a:endParaRPr lang="en-GB" sz="2400" b="1" i="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Retaliation by French Foreign Legion sees massacre of members of Muslim population</a:t>
            </a:r>
          </a:p>
          <a:p>
            <a:pPr marL="342900" indent="-342900">
              <a:buFont typeface="Arial" panose="020B0604020202020204" pitchFamily="34" charset="0"/>
              <a:buChar char="•"/>
              <a:defRPr/>
            </a:pPr>
            <a:endParaRPr lang="en-GB" sz="2400" b="1" dirty="0">
              <a:solidFill>
                <a:prstClr val="white"/>
              </a:solidFill>
              <a:cs typeface="Arial" charset="0"/>
            </a:endParaRPr>
          </a:p>
          <a:p>
            <a:pPr marL="342900" indent="-342900">
              <a:buFont typeface="Arial" panose="020B0604020202020204" pitchFamily="34" charset="0"/>
              <a:buChar cha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cs typeface="Arial" charset="0"/>
              </a:rPr>
              <a:t>2. Fanon’s Algiers</a:t>
            </a:r>
          </a:p>
          <a:p>
            <a:pPr>
              <a:defRPr/>
            </a:pPr>
            <a:r>
              <a:rPr lang="en-GB" sz="2400" b="1" u="sng" dirty="0" smtClean="0">
                <a:solidFill>
                  <a:prstClr val="white"/>
                </a:solidFill>
                <a:cs typeface="Arial" charset="0"/>
              </a:rPr>
              <a:t>Build-up </a:t>
            </a:r>
            <a:r>
              <a:rPr lang="en-GB" sz="2400" b="1" u="sng" dirty="0" smtClean="0">
                <a:solidFill>
                  <a:prstClr val="white"/>
                </a:solidFill>
                <a:latin typeface="+mn-lt"/>
                <a:cs typeface="Arial" charset="0"/>
              </a:rPr>
              <a:t>to the War of Independence</a:t>
            </a:r>
            <a:r>
              <a:rPr lang="en-GB" sz="2400" b="1" u="sng" dirty="0">
                <a:solidFill>
                  <a:prstClr val="white"/>
                </a:solidFill>
                <a:latin typeface="+mn-lt"/>
                <a:cs typeface="Arial" charset="0"/>
              </a:rPr>
              <a:t>: Algeria during </a:t>
            </a:r>
            <a:r>
              <a:rPr lang="en-GB" sz="2400" b="1" u="sng" dirty="0" smtClean="0">
                <a:solidFill>
                  <a:prstClr val="white"/>
                </a:solidFill>
                <a:latin typeface="+mn-lt"/>
                <a:cs typeface="Arial" charset="0"/>
              </a:rPr>
              <a:t>WWII </a:t>
            </a:r>
            <a:endParaRPr lang="en-GB" sz="2400" b="1" u="sng" dirty="0">
              <a:solidFill>
                <a:prstClr val="white"/>
              </a:solidFill>
              <a:latin typeface="+mn-lt"/>
              <a:cs typeface="Arial" charset="0"/>
            </a:endParaRPr>
          </a:p>
        </p:txBody>
      </p:sp>
    </p:spTree>
    <p:extLst>
      <p:ext uri="{BB962C8B-B14F-4D97-AF65-F5344CB8AC3E}">
        <p14:creationId xmlns:p14="http://schemas.microsoft.com/office/powerpoint/2010/main" val="23450838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6014972"/>
          </a:xfrm>
          <a:prstGeom prst="rect">
            <a:avLst/>
          </a:prstGeom>
        </p:spPr>
        <p:txBody>
          <a:bodyPr lIns="540000" tIns="540000" rIns="540000" bIns="540000">
            <a:spAutoFit/>
          </a:bodyPr>
          <a:lstStyle/>
          <a:p>
            <a:pPr>
              <a:defRPr/>
            </a:pPr>
            <a:r>
              <a:rPr lang="en-GB" sz="2400" b="1" u="sng" dirty="0">
                <a:solidFill>
                  <a:prstClr val="white"/>
                </a:solidFill>
                <a:cs typeface="Arial" charset="0"/>
              </a:rPr>
              <a:t>2. Fanon’s </a:t>
            </a:r>
            <a:r>
              <a:rPr lang="en-GB" sz="2400" b="1" u="sng" dirty="0" smtClean="0">
                <a:solidFill>
                  <a:prstClr val="white"/>
                </a:solidFill>
                <a:cs typeface="Arial" charset="0"/>
              </a:rPr>
              <a:t>Algiers: </a:t>
            </a:r>
            <a:r>
              <a:rPr lang="en-GB" sz="2400" b="1" u="sng" dirty="0" smtClean="0">
                <a:solidFill>
                  <a:prstClr val="white"/>
                </a:solidFill>
                <a:latin typeface="+mn-lt"/>
              </a:rPr>
              <a:t>War </a:t>
            </a:r>
            <a:r>
              <a:rPr lang="en-GB" sz="2400" b="1" u="sng" dirty="0" smtClean="0">
                <a:solidFill>
                  <a:prstClr val="white"/>
                </a:solidFill>
                <a:latin typeface="+mn-lt"/>
              </a:rPr>
              <a:t>of Independence (1954–1962)</a:t>
            </a:r>
          </a:p>
          <a:p>
            <a:pPr marL="342900" indent="-342900">
              <a:buFont typeface="Arial" panose="020B0604020202020204" pitchFamily="34" charset="0"/>
              <a:buChar char="•"/>
              <a:defRPr/>
            </a:pPr>
            <a:endParaRPr lang="en-GB" sz="8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NLF initiates armed combat November 1954</a:t>
            </a:r>
          </a:p>
          <a:p>
            <a:pPr marL="342900" indent="-342900">
              <a:buFont typeface="Arial" panose="020B0604020202020204" pitchFamily="34" charset="0"/>
              <a:buChar char="•"/>
              <a:defRPr/>
            </a:pPr>
            <a:r>
              <a:rPr lang="en-GB" sz="2400" dirty="0" smtClean="0">
                <a:solidFill>
                  <a:prstClr val="white"/>
                </a:solidFill>
                <a:latin typeface="+mn-lt"/>
              </a:rPr>
              <a:t>Battle </a:t>
            </a:r>
            <a:r>
              <a:rPr lang="en-GB" sz="2400" dirty="0">
                <a:solidFill>
                  <a:prstClr val="white"/>
                </a:solidFill>
                <a:latin typeface="+mn-lt"/>
              </a:rPr>
              <a:t>of Algiers, 1956–1957</a:t>
            </a:r>
          </a:p>
          <a:p>
            <a:pPr marL="342900" indent="-342900">
              <a:buFont typeface="Arial" panose="020B0604020202020204" pitchFamily="34" charset="0"/>
              <a:buChar char="•"/>
              <a:defRPr/>
            </a:pPr>
            <a:r>
              <a:rPr lang="en-GB" sz="2400" dirty="0" smtClean="0">
                <a:solidFill>
                  <a:prstClr val="white"/>
                </a:solidFill>
                <a:latin typeface="+mn-lt"/>
              </a:rPr>
              <a:t>Weak French state, plus international support for decolonisation </a:t>
            </a:r>
          </a:p>
          <a:p>
            <a:pPr marL="342900" indent="-342900">
              <a:buFont typeface="Arial" panose="020B0604020202020204" pitchFamily="34" charset="0"/>
              <a:buChar char="•"/>
              <a:defRPr/>
            </a:pPr>
            <a:r>
              <a:rPr lang="en-GB" sz="2400" dirty="0" smtClean="0">
                <a:latin typeface="+mn-lt"/>
              </a:rPr>
              <a:t>May </a:t>
            </a:r>
            <a:r>
              <a:rPr lang="en-GB" sz="2400" dirty="0">
                <a:latin typeface="+mn-lt"/>
              </a:rPr>
              <a:t>1958 </a:t>
            </a:r>
            <a:r>
              <a:rPr lang="en-GB" sz="2400" dirty="0" smtClean="0">
                <a:latin typeface="+mn-lt"/>
              </a:rPr>
              <a:t>crisis – attempted coup by French military generals contributed to downfall of Fourth French Republic, and the return to power of Charles De Gaulle, who later favoured independence</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b="1" u="sng" dirty="0" smtClean="0">
              <a:solidFill>
                <a:prstClr val="white"/>
              </a:solidFill>
              <a:cs typeface="Arial" charset="0"/>
            </a:endParaRPr>
          </a:p>
          <a:p>
            <a:pPr marL="342900" indent="-342900">
              <a:buFont typeface="Arial" panose="020B0604020202020204" pitchFamily="34" charset="0"/>
              <a:buChar char="•"/>
              <a:defRPr/>
            </a:pPr>
            <a:endParaRPr lang="en-GB" sz="2400" b="1" u="sng" dirty="0">
              <a:solidFill>
                <a:prstClr val="white"/>
              </a:solidFill>
              <a:cs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8958" y="3978498"/>
            <a:ext cx="6605042" cy="2879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9" y="4674384"/>
            <a:ext cx="1512168" cy="1569660"/>
          </a:xfrm>
          <a:prstGeom prst="rect">
            <a:avLst/>
          </a:prstGeom>
        </p:spPr>
        <p:txBody>
          <a:bodyPr wrap="square">
            <a:spAutoFit/>
          </a:bodyPr>
          <a:lstStyle/>
          <a:p>
            <a:r>
              <a:rPr lang="en-GB" sz="1600" dirty="0">
                <a:latin typeface="+mn-lt"/>
              </a:rPr>
              <a:t>French President Charles de Gaulle in </a:t>
            </a:r>
            <a:r>
              <a:rPr lang="en-GB" sz="1600" dirty="0" smtClean="0">
                <a:latin typeface="+mn-lt"/>
              </a:rPr>
              <a:t>Algiers, June 4 1958</a:t>
            </a:r>
            <a:endParaRPr lang="en-GB" sz="1600" dirty="0">
              <a:latin typeface="+mn-lt"/>
            </a:endParaRPr>
          </a:p>
        </p:txBody>
      </p:sp>
    </p:spTree>
    <p:extLst>
      <p:ext uri="{BB962C8B-B14F-4D97-AF65-F5344CB8AC3E}">
        <p14:creationId xmlns:p14="http://schemas.microsoft.com/office/powerpoint/2010/main" val="171685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fontAlgn="auto">
              <a:spcBef>
                <a:spcPts val="0"/>
              </a:spcBef>
              <a:spcAft>
                <a:spcPts val="0"/>
              </a:spcAft>
            </a:pPr>
            <a:r>
              <a:rPr lang="en-GB" sz="2200" b="1" dirty="0" smtClean="0">
                <a:solidFill>
                  <a:prstClr val="white"/>
                </a:solidFill>
                <a:effectLst>
                  <a:outerShdw blurRad="38100" dist="38100" dir="2700000" algn="tl">
                    <a:srgbClr val="000000">
                      <a:alpha val="43137"/>
                    </a:srgbClr>
                  </a:outerShdw>
                </a:effectLst>
                <a:latin typeface="Calibri"/>
                <a:cs typeface="+mn-cs"/>
              </a:rPr>
              <a:t> </a:t>
            </a:r>
          </a:p>
          <a:p>
            <a:pPr algn="r" fontAlgn="auto">
              <a:spcBef>
                <a:spcPts val="0"/>
              </a:spcBef>
              <a:spcAft>
                <a:spcPts val="0"/>
              </a:spcAft>
            </a:pPr>
            <a:endParaRPr lang="en-GB" sz="2200" b="1" dirty="0">
              <a:solidFill>
                <a:srgbClr val="FF0000"/>
              </a:solidFill>
              <a:effectLst>
                <a:outerShdw blurRad="38100" dist="38100" dir="2700000" algn="tl">
                  <a:srgbClr val="000000">
                    <a:alpha val="43137"/>
                  </a:srgbClr>
                </a:outerShdw>
              </a:effectLst>
              <a:latin typeface="Calibri"/>
              <a:cs typeface="+mn-cs"/>
            </a:endParaRPr>
          </a:p>
        </p:txBody>
      </p:sp>
      <p:sp>
        <p:nvSpPr>
          <p:cNvPr id="9" name="Rectangle 8"/>
          <p:cNvSpPr/>
          <p:nvPr/>
        </p:nvSpPr>
        <p:spPr>
          <a:xfrm>
            <a:off x="-40067" y="-34231"/>
            <a:ext cx="9159876" cy="7830854"/>
          </a:xfrm>
          <a:prstGeom prst="rect">
            <a:avLst/>
          </a:prstGeom>
        </p:spPr>
        <p:txBody>
          <a:bodyPr lIns="540000" tIns="540000" rIns="540000" bIns="540000">
            <a:spAutoFit/>
          </a:bodyPr>
          <a:lstStyle/>
          <a:p>
            <a:pPr>
              <a:defRPr/>
            </a:pPr>
            <a:r>
              <a:rPr lang="en-GB" sz="2400" b="1" u="sng" dirty="0">
                <a:solidFill>
                  <a:prstClr val="white"/>
                </a:solidFill>
                <a:cs typeface="Arial" charset="0"/>
              </a:rPr>
              <a:t>2. Fanon’s Algiers</a:t>
            </a:r>
          </a:p>
          <a:p>
            <a:pPr fontAlgn="auto">
              <a:spcBef>
                <a:spcPts val="0"/>
              </a:spcBef>
              <a:spcAft>
                <a:spcPts val="0"/>
              </a:spcAft>
              <a:defRPr/>
            </a:pPr>
            <a:r>
              <a:rPr lang="en-GB" sz="2400" b="1" u="sng" dirty="0" smtClean="0">
                <a:solidFill>
                  <a:prstClr val="white"/>
                </a:solidFill>
                <a:latin typeface="Calibri"/>
              </a:rPr>
              <a:t>War </a:t>
            </a:r>
            <a:r>
              <a:rPr lang="en-GB" sz="2400" b="1" u="sng" dirty="0" smtClean="0">
                <a:solidFill>
                  <a:prstClr val="white"/>
                </a:solidFill>
                <a:latin typeface="Calibri"/>
              </a:rPr>
              <a:t>of Independence:  Battle of Algiers, 1956–1957</a:t>
            </a:r>
          </a:p>
          <a:p>
            <a:pPr fontAlgn="auto">
              <a:spcBef>
                <a:spcPts val="0"/>
              </a:spcBef>
              <a:spcAft>
                <a:spcPts val="0"/>
              </a:spcAft>
              <a:defRPr/>
            </a:pPr>
            <a:endParaRPr lang="en-GB" sz="10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Urban guerrilla movement by NLF: terrorist attacks on selected targets in Algiers</a:t>
            </a: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June 1956 – 49 European civilians killed by NLF in retaliation for guillotining of two nationalist prisoners</a:t>
            </a:r>
            <a:r>
              <a:rPr lang="en-GB" sz="2200" dirty="0">
                <a:solidFill>
                  <a:prstClr val="white"/>
                </a:solidFill>
                <a:latin typeface="Calibri"/>
              </a:rPr>
              <a:t>; </a:t>
            </a:r>
            <a:r>
              <a:rPr lang="en-GB" sz="2200" dirty="0" smtClean="0">
                <a:solidFill>
                  <a:prstClr val="white"/>
                </a:solidFill>
                <a:latin typeface="Calibri"/>
              </a:rPr>
              <a:t> in turn, </a:t>
            </a:r>
            <a:r>
              <a:rPr lang="en-GB" sz="2200" i="1" dirty="0" smtClean="0">
                <a:solidFill>
                  <a:prstClr val="white"/>
                </a:solidFill>
                <a:latin typeface="Calibri"/>
              </a:rPr>
              <a:t>Union </a:t>
            </a:r>
            <a:r>
              <a:rPr lang="en-GB" sz="2200" i="1" dirty="0" err="1">
                <a:solidFill>
                  <a:prstClr val="white"/>
                </a:solidFill>
                <a:latin typeface="Calibri"/>
              </a:rPr>
              <a:t>française</a:t>
            </a:r>
            <a:r>
              <a:rPr lang="en-GB" sz="2200" i="1" dirty="0">
                <a:solidFill>
                  <a:prstClr val="white"/>
                </a:solidFill>
                <a:latin typeface="Calibri"/>
              </a:rPr>
              <a:t> </a:t>
            </a:r>
            <a:r>
              <a:rPr lang="en-GB" sz="2200" i="1" dirty="0" err="1" smtClean="0">
                <a:solidFill>
                  <a:prstClr val="white"/>
                </a:solidFill>
                <a:latin typeface="Calibri"/>
              </a:rPr>
              <a:t>nord-africaine</a:t>
            </a:r>
            <a:r>
              <a:rPr lang="en-GB" sz="2200" i="1" dirty="0" smtClean="0">
                <a:solidFill>
                  <a:prstClr val="white"/>
                </a:solidFill>
                <a:latin typeface="Calibri"/>
              </a:rPr>
              <a:t> </a:t>
            </a:r>
            <a:r>
              <a:rPr lang="en-GB" sz="2200" dirty="0" smtClean="0">
                <a:solidFill>
                  <a:prstClr val="white"/>
                </a:solidFill>
                <a:latin typeface="Calibri"/>
              </a:rPr>
              <a:t>bomb kills 73 residents of the </a:t>
            </a:r>
            <a:r>
              <a:rPr lang="en-GB" sz="2200" dirty="0" err="1" smtClean="0">
                <a:solidFill>
                  <a:prstClr val="white"/>
                </a:solidFill>
                <a:latin typeface="Calibri"/>
              </a:rPr>
              <a:t>Casbah</a:t>
            </a:r>
            <a:endParaRPr lang="en-GB" sz="22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NLF assassinations of local politicians</a:t>
            </a: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Decision to enclose </a:t>
            </a:r>
            <a:r>
              <a:rPr lang="en-GB" sz="2200" dirty="0" err="1" smtClean="0">
                <a:solidFill>
                  <a:prstClr val="white"/>
                </a:solidFill>
                <a:latin typeface="Calibri"/>
              </a:rPr>
              <a:t>Casbah</a:t>
            </a:r>
            <a:r>
              <a:rPr lang="en-GB" sz="2200" dirty="0" smtClean="0">
                <a:solidFill>
                  <a:prstClr val="white"/>
                </a:solidFill>
                <a:latin typeface="Calibri"/>
              </a:rPr>
              <a:t> and to create checkpoints to regulate inhabitants’ movements</a:t>
            </a:r>
          </a:p>
          <a:p>
            <a:pPr marL="342900" indent="-342900" fontAlgn="auto">
              <a:spcBef>
                <a:spcPts val="0"/>
              </a:spcBef>
              <a:spcAft>
                <a:spcPts val="0"/>
              </a:spcAft>
              <a:buFont typeface="Arial" panose="020B0604020202020204" pitchFamily="34" charset="0"/>
              <a:buChar char="•"/>
              <a:defRPr/>
            </a:pPr>
            <a:r>
              <a:rPr lang="en-GB" sz="2200" dirty="0">
                <a:solidFill>
                  <a:prstClr val="white"/>
                </a:solidFill>
                <a:latin typeface="Calibri"/>
              </a:rPr>
              <a:t>10th Parachute </a:t>
            </a:r>
            <a:r>
              <a:rPr lang="en-GB" sz="2200" dirty="0" smtClean="0">
                <a:solidFill>
                  <a:prstClr val="white"/>
                </a:solidFill>
                <a:latin typeface="Calibri"/>
              </a:rPr>
              <a:t>Division of French Army take over control of city from police </a:t>
            </a:r>
            <a:endParaRPr lang="en-GB" sz="2200" dirty="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January 1957 – General Strike called by NLF to coincide with UN debates on ‘Algerian Question’</a:t>
            </a:r>
            <a:endParaRPr lang="en-GB" sz="2200" dirty="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Paratroopers win Battle of </a:t>
            </a:r>
            <a:r>
              <a:rPr lang="en-GB" sz="2200" dirty="0" err="1" smtClean="0">
                <a:solidFill>
                  <a:prstClr val="white"/>
                </a:solidFill>
                <a:latin typeface="Calibri"/>
              </a:rPr>
              <a:t>Casbah</a:t>
            </a:r>
            <a:r>
              <a:rPr lang="en-GB" sz="2200" dirty="0" smtClean="0">
                <a:solidFill>
                  <a:prstClr val="white"/>
                </a:solidFill>
                <a:latin typeface="Calibri"/>
              </a:rPr>
              <a:t>, disarming NLF in Algiers</a:t>
            </a:r>
          </a:p>
          <a:p>
            <a:pPr marL="342900" indent="-342900" fontAlgn="auto">
              <a:spcBef>
                <a:spcPts val="0"/>
              </a:spcBef>
              <a:spcAft>
                <a:spcPts val="0"/>
              </a:spcAft>
              <a:buFont typeface="Arial" panose="020B0604020202020204" pitchFamily="34" charset="0"/>
              <a:buChar char="•"/>
              <a:defRPr/>
            </a:pPr>
            <a:r>
              <a:rPr lang="en-GB" sz="2200" dirty="0" smtClean="0">
                <a:solidFill>
                  <a:prstClr val="white"/>
                </a:solidFill>
                <a:latin typeface="Calibri"/>
              </a:rPr>
              <a:t>NLF leadership in Algiers killed or captured by September 1957</a:t>
            </a:r>
          </a:p>
          <a:p>
            <a:pPr marL="342900" indent="-342900" fontAlgn="auto">
              <a:spcBef>
                <a:spcPts val="0"/>
              </a:spcBef>
              <a:spcAft>
                <a:spcPts val="0"/>
              </a:spcAft>
              <a:buFont typeface="Arial" panose="020B0604020202020204" pitchFamily="34" charset="0"/>
              <a:buChar char="•"/>
              <a:defRPr/>
            </a:pPr>
            <a:endParaRPr lang="en-GB" sz="24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a:solidFill>
                <a:prstClr val="white"/>
              </a:solidFill>
              <a:latin typeface="Calibri"/>
            </a:endParaRPr>
          </a:p>
        </p:txBody>
      </p:sp>
    </p:spTree>
    <p:extLst>
      <p:ext uri="{BB962C8B-B14F-4D97-AF65-F5344CB8AC3E}">
        <p14:creationId xmlns:p14="http://schemas.microsoft.com/office/powerpoint/2010/main" val="4288857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3650909"/>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Unveiled</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300" b="1" dirty="0" smtClean="0"/>
              <a:t>What </a:t>
            </a:r>
            <a:r>
              <a:rPr lang="en-GB" sz="2300" b="1" dirty="0"/>
              <a:t>details does ‘Algeria Unveiled’ provide about the </a:t>
            </a:r>
            <a:r>
              <a:rPr lang="en-GB" sz="2300" b="1" dirty="0">
                <a:solidFill>
                  <a:srgbClr val="FFFF00"/>
                </a:solidFill>
              </a:rPr>
              <a:t>geography</a:t>
            </a:r>
            <a:r>
              <a:rPr lang="en-GB" sz="2300" b="1" dirty="0"/>
              <a:t> and </a:t>
            </a:r>
            <a:r>
              <a:rPr lang="en-GB" sz="2300" b="1" dirty="0">
                <a:solidFill>
                  <a:srgbClr val="FFFF00"/>
                </a:solidFill>
              </a:rPr>
              <a:t>architecture</a:t>
            </a:r>
            <a:r>
              <a:rPr lang="en-GB" sz="2300" b="1" dirty="0"/>
              <a:t> of colonial Algiers? In what ways might Fanon’s account be used as evidence of how </a:t>
            </a:r>
            <a:r>
              <a:rPr lang="en-GB" sz="2300" b="1" dirty="0">
                <a:solidFill>
                  <a:srgbClr val="FFFF00"/>
                </a:solidFill>
              </a:rPr>
              <a:t>urbanism</a:t>
            </a:r>
            <a:r>
              <a:rPr lang="en-GB" sz="2300" b="1" dirty="0"/>
              <a:t> functioned as a means for expressing, enacting and enforcing </a:t>
            </a:r>
            <a:r>
              <a:rPr lang="en-GB" sz="2300" b="1" dirty="0">
                <a:solidFill>
                  <a:srgbClr val="FFFF00"/>
                </a:solidFill>
              </a:rPr>
              <a:t>colonial rule</a:t>
            </a:r>
            <a:r>
              <a:rPr lang="en-GB" sz="2300" b="1" dirty="0"/>
              <a:t>? What does Fanon have to say about </a:t>
            </a:r>
            <a:r>
              <a:rPr lang="en-GB" sz="2300" b="1" dirty="0">
                <a:solidFill>
                  <a:srgbClr val="FFFF00"/>
                </a:solidFill>
              </a:rPr>
              <a:t>the </a:t>
            </a:r>
            <a:r>
              <a:rPr lang="en-GB" sz="2300" b="1" dirty="0" err="1" smtClean="0">
                <a:solidFill>
                  <a:srgbClr val="FFFF00"/>
                </a:solidFill>
              </a:rPr>
              <a:t>Casbah</a:t>
            </a:r>
            <a:r>
              <a:rPr lang="en-GB" sz="2300" b="1" dirty="0" smtClean="0"/>
              <a:t>? </a:t>
            </a:r>
            <a:endParaRPr lang="en-GB" sz="2300" dirty="0"/>
          </a:p>
          <a:p>
            <a:pPr algn="just"/>
            <a:endParaRPr lang="en-GB" sz="1000" dirty="0"/>
          </a:p>
          <a:p>
            <a:pPr lvl="0" algn="just"/>
            <a:endParaRPr lang="en-GB" sz="2300" b="1" dirty="0" smtClean="0"/>
          </a:p>
        </p:txBody>
      </p:sp>
    </p:spTree>
    <p:extLst>
      <p:ext uri="{BB962C8B-B14F-4D97-AF65-F5344CB8AC3E}">
        <p14:creationId xmlns:p14="http://schemas.microsoft.com/office/powerpoint/2010/main" val="104830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6282398"/>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Unveiled</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300" b="1" dirty="0" smtClean="0"/>
              <a:t>What </a:t>
            </a:r>
            <a:r>
              <a:rPr lang="en-GB" sz="2300" b="1" dirty="0"/>
              <a:t>details does ‘Algeria Unveiled’ provide about the </a:t>
            </a:r>
            <a:r>
              <a:rPr lang="en-GB" sz="2300" b="1" dirty="0">
                <a:solidFill>
                  <a:srgbClr val="FFFF00"/>
                </a:solidFill>
              </a:rPr>
              <a:t>geography</a:t>
            </a:r>
            <a:r>
              <a:rPr lang="en-GB" sz="2300" b="1" dirty="0"/>
              <a:t> and </a:t>
            </a:r>
            <a:r>
              <a:rPr lang="en-GB" sz="2300" b="1" dirty="0">
                <a:solidFill>
                  <a:srgbClr val="FFFF00"/>
                </a:solidFill>
              </a:rPr>
              <a:t>architecture</a:t>
            </a:r>
            <a:r>
              <a:rPr lang="en-GB" sz="2300" b="1" dirty="0"/>
              <a:t> of colonial Algiers? In what ways might Fanon’s account be used as evidence of how </a:t>
            </a:r>
            <a:r>
              <a:rPr lang="en-GB" sz="2300" b="1" dirty="0">
                <a:solidFill>
                  <a:srgbClr val="FFFF00"/>
                </a:solidFill>
              </a:rPr>
              <a:t>urbanism</a:t>
            </a:r>
            <a:r>
              <a:rPr lang="en-GB" sz="2300" b="1" dirty="0"/>
              <a:t> functioned as a means for expressing, enacting and enforcing </a:t>
            </a:r>
            <a:r>
              <a:rPr lang="en-GB" sz="2300" b="1" dirty="0">
                <a:solidFill>
                  <a:srgbClr val="FFFF00"/>
                </a:solidFill>
              </a:rPr>
              <a:t>colonial rule</a:t>
            </a:r>
            <a:r>
              <a:rPr lang="en-GB" sz="2300" b="1" dirty="0"/>
              <a:t>? What does Fanon have to say about </a:t>
            </a:r>
            <a:r>
              <a:rPr lang="en-GB" sz="2300" b="1" dirty="0">
                <a:solidFill>
                  <a:srgbClr val="FFFF00"/>
                </a:solidFill>
              </a:rPr>
              <a:t>the </a:t>
            </a:r>
            <a:r>
              <a:rPr lang="en-GB" sz="2300" b="1" dirty="0" err="1" smtClean="0">
                <a:solidFill>
                  <a:srgbClr val="FFFF00"/>
                </a:solidFill>
              </a:rPr>
              <a:t>Casbah</a:t>
            </a:r>
            <a:r>
              <a:rPr lang="en-GB" sz="2300" b="1" dirty="0" smtClean="0"/>
              <a:t>? </a:t>
            </a:r>
            <a:endParaRPr lang="en-GB" sz="2300" dirty="0"/>
          </a:p>
          <a:p>
            <a:pPr algn="just"/>
            <a:endParaRPr lang="en-GB" sz="1000" dirty="0"/>
          </a:p>
          <a:p>
            <a:pPr marL="285750" lvl="0" indent="-285750" algn="just">
              <a:buFont typeface="Arial" panose="020B0604020202020204" pitchFamily="34" charset="0"/>
              <a:buChar char="•"/>
            </a:pPr>
            <a:r>
              <a:rPr lang="en-GB" sz="2300" b="1" dirty="0"/>
              <a:t>What details does Fanon provide about how the geography and architecture of Algiers functioned </a:t>
            </a:r>
            <a:r>
              <a:rPr lang="en-GB" sz="2300" b="1" i="1" dirty="0">
                <a:solidFill>
                  <a:srgbClr val="FFFF00"/>
                </a:solidFill>
              </a:rPr>
              <a:t>during the Algerian War of Independence</a:t>
            </a:r>
            <a:r>
              <a:rPr lang="en-GB" sz="2300" b="1" dirty="0"/>
              <a:t>? What </a:t>
            </a:r>
            <a:r>
              <a:rPr lang="en-GB" sz="2300" b="1" dirty="0">
                <a:solidFill>
                  <a:srgbClr val="FFFF00"/>
                </a:solidFill>
              </a:rPr>
              <a:t>tactical</a:t>
            </a:r>
            <a:r>
              <a:rPr lang="en-GB" sz="2300" b="1" dirty="0"/>
              <a:t> and </a:t>
            </a:r>
            <a:r>
              <a:rPr lang="en-GB" sz="2300" b="1" dirty="0">
                <a:solidFill>
                  <a:srgbClr val="FFFF00"/>
                </a:solidFill>
              </a:rPr>
              <a:t>strategic</a:t>
            </a:r>
            <a:r>
              <a:rPr lang="en-GB" sz="2300" b="1" dirty="0"/>
              <a:t> uses was the cityscape put to by members of the National Liberation Front (NLF)? And, conversely, how was the cityscape used by counterrevolutionary forces in response to NLF activity?</a:t>
            </a:r>
            <a:endParaRPr lang="en-GB" sz="2300" dirty="0"/>
          </a:p>
          <a:p>
            <a:pPr algn="just"/>
            <a:endParaRPr lang="en-GB" sz="1000" dirty="0"/>
          </a:p>
          <a:p>
            <a:pPr marL="285750" indent="-285750" algn="just">
              <a:buFont typeface="Arial" panose="020B0604020202020204" pitchFamily="34" charset="0"/>
              <a:buChar char="•"/>
            </a:pPr>
            <a:r>
              <a:rPr lang="en-GB" sz="2300" b="1" dirty="0" smtClean="0"/>
              <a:t>What </a:t>
            </a:r>
            <a:r>
              <a:rPr lang="en-GB" sz="2300" b="1" dirty="0"/>
              <a:t>distinctions does Fanon draw between urban and rural Algeria? </a:t>
            </a:r>
            <a:endParaRPr lang="en-GB" sz="2300" b="1" dirty="0" smtClean="0"/>
          </a:p>
        </p:txBody>
      </p:sp>
    </p:spTree>
    <p:extLst>
      <p:ext uri="{BB962C8B-B14F-4D97-AF65-F5344CB8AC3E}">
        <p14:creationId xmlns:p14="http://schemas.microsoft.com/office/powerpoint/2010/main" val="13823875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7113395"/>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a:t>
            </a:r>
            <a:r>
              <a:rPr lang="en-GB" sz="2200" b="1" u="sng" dirty="0">
                <a:solidFill>
                  <a:srgbClr val="FFFF00"/>
                </a:solidFill>
                <a:effectLst>
                  <a:outerShdw blurRad="38100" dist="38100" dir="2700000" algn="tl">
                    <a:srgbClr val="000000">
                      <a:alpha val="43137"/>
                    </a:srgbClr>
                  </a:outerShdw>
                </a:effectLst>
              </a:rPr>
              <a:t>Unveiled</a:t>
            </a:r>
            <a:endParaRPr lang="en-GB" sz="1700" b="1" u="sng" dirty="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2300" b="1" dirty="0"/>
              <a:t>How does Fanon characterise the experiences of Muslim </a:t>
            </a:r>
            <a:r>
              <a:rPr lang="en-GB" sz="2300" b="1" dirty="0">
                <a:solidFill>
                  <a:srgbClr val="FFFF00"/>
                </a:solidFill>
              </a:rPr>
              <a:t>women</a:t>
            </a:r>
            <a:r>
              <a:rPr lang="en-GB" sz="2300" b="1" dirty="0"/>
              <a:t> a) in traditional, pre-colonial Algeria and b) during the era of French imperialism? What roles did women perform in Algerian society, and were they impacted by colonisation? </a:t>
            </a:r>
            <a:endParaRPr lang="en-GB" sz="2300" dirty="0"/>
          </a:p>
          <a:p>
            <a:pPr marL="285750" lvl="0" indent="-285750" algn="just">
              <a:buFont typeface="Arial" panose="020B0604020202020204" pitchFamily="34" charset="0"/>
              <a:buChar char="•"/>
            </a:pPr>
            <a:endParaRPr lang="en-GB" sz="1000" b="1" dirty="0" smtClean="0"/>
          </a:p>
          <a:p>
            <a:pPr marL="285750" lvl="0" indent="-285750" algn="just">
              <a:buFont typeface="Arial" panose="020B0604020202020204" pitchFamily="34" charset="0"/>
              <a:buChar char="•"/>
            </a:pPr>
            <a:r>
              <a:rPr lang="en-GB" sz="2300" b="1" dirty="0" smtClean="0"/>
              <a:t>According </a:t>
            </a:r>
            <a:r>
              <a:rPr lang="en-GB" sz="2300" b="1" dirty="0"/>
              <a:t>to Fanon, what significance did the ‘</a:t>
            </a:r>
            <a:r>
              <a:rPr lang="en-GB" sz="2300" b="1" dirty="0">
                <a:solidFill>
                  <a:srgbClr val="FFFF00"/>
                </a:solidFill>
              </a:rPr>
              <a:t>veil</a:t>
            </a:r>
            <a:r>
              <a:rPr lang="en-GB" sz="2300" b="1" dirty="0"/>
              <a:t>’ in colonial Algeria? What connotations does Fanon suggest were associated with veils by European colonialists? And what does he suggest was the utility of veils for women themselves?</a:t>
            </a:r>
            <a:endParaRPr lang="en-GB" sz="2300" dirty="0"/>
          </a:p>
          <a:p>
            <a:pPr algn="just"/>
            <a:endParaRPr lang="en-GB" sz="1000" dirty="0"/>
          </a:p>
          <a:p>
            <a:pPr marL="285750" lvl="0" indent="-285750" algn="just">
              <a:buFont typeface="Arial" panose="020B0604020202020204" pitchFamily="34" charset="0"/>
              <a:buChar char="•"/>
            </a:pPr>
            <a:r>
              <a:rPr lang="en-GB" sz="2300" b="1" dirty="0"/>
              <a:t>According to Fanon, in what ways were women’s lives impacted by the independence movement? </a:t>
            </a:r>
            <a:r>
              <a:rPr lang="en-GB" sz="2300" b="1" dirty="0">
                <a:solidFill>
                  <a:srgbClr val="FFFF00"/>
                </a:solidFill>
              </a:rPr>
              <a:t>What roles did women perform in the NLF? </a:t>
            </a:r>
            <a:r>
              <a:rPr lang="en-GB" sz="2300" b="1" dirty="0"/>
              <a:t>Did attitudes towards the veiling of women remain constant or did they shift over time? </a:t>
            </a:r>
            <a:r>
              <a:rPr lang="en-GB" sz="2300" b="1" dirty="0">
                <a:solidFill>
                  <a:srgbClr val="FFFF00"/>
                </a:solidFill>
              </a:rPr>
              <a:t>Did women’s relationship to the Algiers cityscape change during the revolution?</a:t>
            </a:r>
            <a:endParaRPr lang="en-GB" sz="2300" dirty="0">
              <a:solidFill>
                <a:srgbClr val="FFFF00"/>
              </a:solidFill>
            </a:endParaRPr>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741505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4" name="Rectangle 3"/>
          <p:cNvSpPr/>
          <p:nvPr/>
        </p:nvSpPr>
        <p:spPr>
          <a:xfrm>
            <a:off x="4985038" y="8757592"/>
            <a:ext cx="4572000" cy="707886"/>
          </a:xfrm>
          <a:prstGeom prst="rect">
            <a:avLst/>
          </a:prstGeom>
        </p:spPr>
        <p:txBody>
          <a:bodyPr>
            <a:spAutoFit/>
          </a:bodyPr>
          <a:lstStyle/>
          <a:p>
            <a:pPr fontAlgn="base">
              <a:spcBef>
                <a:spcPct val="0"/>
              </a:spcBef>
              <a:spcAft>
                <a:spcPct val="0"/>
              </a:spcAft>
            </a:pPr>
            <a:r>
              <a:rPr lang="fr-FR" sz="2000" dirty="0" smtClean="0">
                <a:solidFill>
                  <a:srgbClr val="FFFF00"/>
                </a:solidFill>
                <a:cs typeface="Arial" charset="0"/>
              </a:rPr>
              <a:t>Pierre-Auguste </a:t>
            </a:r>
            <a:r>
              <a:rPr lang="fr-FR" sz="2000" dirty="0">
                <a:solidFill>
                  <a:srgbClr val="FFFF00"/>
                </a:solidFill>
                <a:cs typeface="Arial" charset="0"/>
              </a:rPr>
              <a:t>Renoir, </a:t>
            </a:r>
            <a:r>
              <a:rPr lang="en-US" sz="2000" i="1" dirty="0">
                <a:solidFill>
                  <a:srgbClr val="FFFF00"/>
                </a:solidFill>
                <a:cs typeface="Arial" charset="0"/>
              </a:rPr>
              <a:t>Parisian Women in Algerian Costume (The </a:t>
            </a:r>
            <a:r>
              <a:rPr lang="en-US" sz="2000" i="1" dirty="0" smtClean="0">
                <a:solidFill>
                  <a:srgbClr val="FFFF00"/>
                </a:solidFill>
                <a:cs typeface="Arial" charset="0"/>
              </a:rPr>
              <a:t>Harem</a:t>
            </a:r>
            <a:r>
              <a:rPr lang="en-US" sz="2000" dirty="0" smtClean="0">
                <a:solidFill>
                  <a:srgbClr val="FFFF00"/>
                </a:solidFill>
                <a:cs typeface="Arial" charset="0"/>
              </a:rPr>
              <a:t>), 1872</a:t>
            </a:r>
            <a:endParaRPr lang="en-US" sz="2000" dirty="0">
              <a:solidFill>
                <a:srgbClr val="FFFF00"/>
              </a:solidFill>
              <a:cs typeface="Arial" charset="0"/>
            </a:endParaRPr>
          </a:p>
        </p:txBody>
      </p:sp>
      <p:pic>
        <p:nvPicPr>
          <p:cNvPr id="6" name="Picture 5"/>
          <p:cNvPicPr>
            <a:picLocks noChangeAspect="1"/>
          </p:cNvPicPr>
          <p:nvPr/>
        </p:nvPicPr>
        <p:blipFill>
          <a:blip r:embed="rId3"/>
          <a:stretch>
            <a:fillRect/>
          </a:stretch>
        </p:blipFill>
        <p:spPr>
          <a:xfrm>
            <a:off x="2828" y="922807"/>
            <a:ext cx="2726780" cy="3753183"/>
          </a:xfrm>
          <a:prstGeom prst="rect">
            <a:avLst/>
          </a:prstGeom>
        </p:spPr>
      </p:pic>
      <p:pic>
        <p:nvPicPr>
          <p:cNvPr id="7" name="Picture 6"/>
          <p:cNvPicPr>
            <a:picLocks noChangeAspect="1"/>
          </p:cNvPicPr>
          <p:nvPr/>
        </p:nvPicPr>
        <p:blipFill>
          <a:blip r:embed="rId4"/>
          <a:stretch>
            <a:fillRect/>
          </a:stretch>
        </p:blipFill>
        <p:spPr>
          <a:xfrm>
            <a:off x="-26988" y="4337699"/>
            <a:ext cx="3279552" cy="2520301"/>
          </a:xfrm>
          <a:prstGeom prst="rect">
            <a:avLst/>
          </a:prstGeom>
        </p:spPr>
      </p:pic>
      <p:pic>
        <p:nvPicPr>
          <p:cNvPr id="8" name="Picture 7"/>
          <p:cNvPicPr>
            <a:picLocks noChangeAspect="1"/>
          </p:cNvPicPr>
          <p:nvPr/>
        </p:nvPicPr>
        <p:blipFill>
          <a:blip r:embed="rId5"/>
          <a:stretch>
            <a:fillRect/>
          </a:stretch>
        </p:blipFill>
        <p:spPr>
          <a:xfrm>
            <a:off x="4780479" y="476673"/>
            <a:ext cx="4358575" cy="6381327"/>
          </a:xfrm>
          <a:prstGeom prst="rect">
            <a:avLst/>
          </a:prstGeom>
        </p:spPr>
      </p:pic>
      <p:sp>
        <p:nvSpPr>
          <p:cNvPr id="9" name="Rectangle 8"/>
          <p:cNvSpPr/>
          <p:nvPr/>
        </p:nvSpPr>
        <p:spPr>
          <a:xfrm>
            <a:off x="3252564" y="4370910"/>
            <a:ext cx="1218492" cy="2308324"/>
          </a:xfrm>
          <a:prstGeom prst="rect">
            <a:avLst/>
          </a:prstGeom>
        </p:spPr>
        <p:txBody>
          <a:bodyPr wrap="square">
            <a:spAutoFit/>
          </a:bodyPr>
          <a:lstStyle/>
          <a:p>
            <a:pPr fontAlgn="base">
              <a:spcBef>
                <a:spcPct val="0"/>
              </a:spcBef>
              <a:spcAft>
                <a:spcPct val="0"/>
              </a:spcAft>
            </a:pPr>
            <a:r>
              <a:rPr lang="en-US" sz="1600" dirty="0">
                <a:solidFill>
                  <a:prstClr val="white"/>
                </a:solidFill>
                <a:cs typeface="Arial" charset="0"/>
              </a:rPr>
              <a:t>Le Corbusier, </a:t>
            </a:r>
            <a:r>
              <a:rPr lang="en-US" sz="1600" i="1" dirty="0" err="1">
                <a:solidFill>
                  <a:prstClr val="white"/>
                </a:solidFill>
                <a:cs typeface="Arial" charset="0"/>
              </a:rPr>
              <a:t>Fathma</a:t>
            </a:r>
            <a:r>
              <a:rPr lang="en-US" sz="1600" dirty="0">
                <a:solidFill>
                  <a:prstClr val="white"/>
                </a:solidFill>
                <a:cs typeface="Arial" charset="0"/>
              </a:rPr>
              <a:t>, </a:t>
            </a:r>
            <a:r>
              <a:rPr lang="en-US" sz="1600" dirty="0" smtClean="0">
                <a:solidFill>
                  <a:prstClr val="white"/>
                </a:solidFill>
                <a:cs typeface="Arial" charset="0"/>
              </a:rPr>
              <a:t>1939; sketches of Algerian women and plan for Algiers</a:t>
            </a:r>
            <a:endParaRPr lang="en-US" sz="1600" dirty="0">
              <a:solidFill>
                <a:prstClr val="white"/>
              </a:solidFill>
              <a:cs typeface="Arial" charset="0"/>
            </a:endParaRPr>
          </a:p>
        </p:txBody>
      </p:sp>
      <p:sp>
        <p:nvSpPr>
          <p:cNvPr id="11" name="TextBox 10"/>
          <p:cNvSpPr txBox="1"/>
          <p:nvPr/>
        </p:nvSpPr>
        <p:spPr>
          <a:xfrm>
            <a:off x="-2" y="-13894"/>
            <a:ext cx="9144002" cy="1219474"/>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a:t>
            </a:r>
            <a:r>
              <a:rPr lang="en-GB" sz="2200" b="1" u="sng" dirty="0">
                <a:solidFill>
                  <a:srgbClr val="FFFF00"/>
                </a:solidFill>
                <a:effectLst>
                  <a:outerShdw blurRad="38100" dist="38100" dir="2700000" algn="tl">
                    <a:srgbClr val="000000">
                      <a:alpha val="43137"/>
                    </a:srgbClr>
                  </a:outerShdw>
                </a:effectLst>
              </a:rPr>
              <a:t>Unveiled</a:t>
            </a:r>
            <a:endParaRPr lang="en-GB" sz="1700" b="1" u="sng" dirty="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p:txBody>
      </p:sp>
      <p:pic>
        <p:nvPicPr>
          <p:cNvPr id="12"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14817" y="930035"/>
            <a:ext cx="2716171" cy="3407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4649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3543187"/>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a:t>
            </a:r>
            <a:r>
              <a:rPr lang="en-GB" sz="2200" b="1" u="sng" dirty="0">
                <a:solidFill>
                  <a:srgbClr val="FFFF00"/>
                </a:solidFill>
                <a:effectLst>
                  <a:outerShdw blurRad="38100" dist="38100" dir="2700000" algn="tl">
                    <a:srgbClr val="000000">
                      <a:alpha val="43137"/>
                    </a:srgbClr>
                  </a:outerShdw>
                </a:effectLst>
              </a:rPr>
              <a:t>: Algeria </a:t>
            </a:r>
            <a:r>
              <a:rPr lang="en-GB" sz="2200" b="1" u="sng" dirty="0" smtClean="0">
                <a:solidFill>
                  <a:srgbClr val="FFFF00"/>
                </a:solidFill>
                <a:effectLst>
                  <a:outerShdw blurRad="38100" dist="38100" dir="2700000" algn="tl">
                    <a:srgbClr val="000000">
                      <a:alpha val="43137"/>
                    </a:srgbClr>
                  </a:outerShdw>
                </a:effectLst>
              </a:rPr>
              <a:t>Unveiled#</a:t>
            </a:r>
          </a:p>
          <a:p>
            <a:endParaRPr lang="en-GB"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400" b="1" dirty="0" smtClean="0"/>
              <a:t>What </a:t>
            </a:r>
            <a:r>
              <a:rPr lang="en-GB" sz="2400" b="1" dirty="0">
                <a:solidFill>
                  <a:srgbClr val="FFFF00"/>
                </a:solidFill>
              </a:rPr>
              <a:t>criticisms</a:t>
            </a:r>
            <a:r>
              <a:rPr lang="en-GB" sz="2400" b="1" dirty="0"/>
              <a:t> might be directed towards Fanon’s account? How might </a:t>
            </a:r>
            <a:r>
              <a:rPr lang="en-GB" sz="2400" b="1" dirty="0" smtClean="0"/>
              <a:t>feminists, for instance, react </a:t>
            </a:r>
            <a:r>
              <a:rPr lang="en-GB" sz="2400" b="1" dirty="0"/>
              <a:t>to the ideas and attitudes expressed in ‘Algeria </a:t>
            </a:r>
            <a:r>
              <a:rPr lang="en-GB" sz="2400" b="1" dirty="0" smtClean="0"/>
              <a:t>Unveiled’? </a:t>
            </a:r>
            <a:r>
              <a:rPr lang="en-GB" sz="2400" b="1" dirty="0"/>
              <a:t>And what counter-arguments to Fanon might be posed by European, </a:t>
            </a:r>
            <a:r>
              <a:rPr lang="en-GB" sz="2400" b="1" i="1" dirty="0" smtClean="0"/>
              <a:t>pied-noir</a:t>
            </a:r>
            <a:r>
              <a:rPr lang="en-GB" sz="2400" b="1" dirty="0" smtClean="0"/>
              <a:t> </a:t>
            </a:r>
            <a:r>
              <a:rPr lang="en-GB" sz="2400" b="1" dirty="0"/>
              <a:t>residents of Algiers? </a:t>
            </a:r>
            <a:endParaRPr lang="en-GB" sz="2400" b="1" dirty="0" smtClean="0"/>
          </a:p>
          <a:p>
            <a:pPr marL="285750" lvl="0" indent="-285750" algn="just">
              <a:buFont typeface="Arial" panose="020B0604020202020204" pitchFamily="34" charset="0"/>
              <a:buChar char="•"/>
            </a:pPr>
            <a:endParaRPr lang="en-GB" sz="2300" b="1" dirty="0"/>
          </a:p>
        </p:txBody>
      </p:sp>
    </p:spTree>
    <p:extLst>
      <p:ext uri="{BB962C8B-B14F-4D97-AF65-F5344CB8AC3E}">
        <p14:creationId xmlns:p14="http://schemas.microsoft.com/office/powerpoint/2010/main" val="6878899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5235958"/>
          </a:xfrm>
          <a:prstGeom prst="rect">
            <a:avLst/>
          </a:prstGeom>
          <a:noFill/>
        </p:spPr>
        <p:txBody>
          <a:bodyPr wrap="square" lIns="540000" tIns="360000" rIns="540000" bIns="360000" rtlCol="0">
            <a:spAutoFit/>
          </a:bodyPr>
          <a:lstStyle/>
          <a:p>
            <a:pPr>
              <a:defRPr/>
            </a:pPr>
            <a:r>
              <a:rPr lang="en-GB" sz="2400" b="1" u="sng" dirty="0" smtClean="0">
                <a:cs typeface="Arial" charset="0"/>
              </a:rPr>
              <a:t>3. Camus </a:t>
            </a:r>
            <a:r>
              <a:rPr lang="en-GB" sz="2400" b="1" u="sng" dirty="0">
                <a:cs typeface="Arial" charset="0"/>
              </a:rPr>
              <a:t>vs. Fanon</a:t>
            </a:r>
          </a:p>
          <a:p>
            <a:pPr marL="285750" lvl="0" indent="-285750" algn="just">
              <a:buFont typeface="Arial" panose="020B0604020202020204" pitchFamily="34" charset="0"/>
              <a:buChar char="•"/>
            </a:pPr>
            <a:endParaRPr lang="en-GB" sz="2300" b="1" dirty="0" smtClean="0"/>
          </a:p>
          <a:p>
            <a:pPr marL="285750" indent="-285750" algn="just">
              <a:buFont typeface="Arial" panose="020B0604020202020204" pitchFamily="34" charset="0"/>
              <a:buChar char="•"/>
            </a:pPr>
            <a:r>
              <a:rPr lang="en-GB" sz="2400" b="1" dirty="0" smtClean="0">
                <a:solidFill>
                  <a:srgbClr val="FFFF00"/>
                </a:solidFill>
              </a:rPr>
              <a:t>How </a:t>
            </a:r>
            <a:r>
              <a:rPr lang="en-GB" sz="2400" b="1" dirty="0">
                <a:solidFill>
                  <a:srgbClr val="FFFF00"/>
                </a:solidFill>
              </a:rPr>
              <a:t>might Fanon’s </a:t>
            </a:r>
            <a:r>
              <a:rPr lang="en-GB" sz="2400" b="1" dirty="0" smtClean="0">
                <a:solidFill>
                  <a:srgbClr val="FFFF00"/>
                </a:solidFill>
              </a:rPr>
              <a:t>account of Algiers be </a:t>
            </a:r>
            <a:r>
              <a:rPr lang="en-GB" sz="2400" b="1" dirty="0">
                <a:solidFill>
                  <a:srgbClr val="FFFF00"/>
                </a:solidFill>
              </a:rPr>
              <a:t>contrasted with Camus’? </a:t>
            </a:r>
            <a:endParaRPr lang="en-GB" sz="2400" b="1" dirty="0" smtClean="0">
              <a:solidFill>
                <a:srgbClr val="FFFF00"/>
              </a:solidFill>
            </a:endParaRPr>
          </a:p>
          <a:p>
            <a:pPr marL="285750" indent="-285750" algn="just">
              <a:buFont typeface="Arial" panose="020B0604020202020204" pitchFamily="34" charset="0"/>
              <a:buChar char="•"/>
            </a:pPr>
            <a:endParaRPr lang="en-GB" sz="2400" b="1" dirty="0"/>
          </a:p>
          <a:p>
            <a:pPr algn="just"/>
            <a:r>
              <a:rPr lang="en-GB" sz="2400" dirty="0" smtClean="0"/>
              <a:t>Albert </a:t>
            </a:r>
            <a:r>
              <a:rPr lang="en-GB" sz="2400" dirty="0"/>
              <a:t>Camus, </a:t>
            </a:r>
            <a:r>
              <a:rPr lang="en-GB" sz="2400" dirty="0" smtClean="0"/>
              <a:t>‘</a:t>
            </a:r>
            <a:r>
              <a:rPr lang="en-GB" sz="2400" dirty="0"/>
              <a:t>Algeria’ (1958</a:t>
            </a:r>
            <a:r>
              <a:rPr lang="en-GB" sz="2400" dirty="0" smtClean="0"/>
              <a:t>)</a:t>
            </a:r>
          </a:p>
          <a:p>
            <a:pPr algn="just"/>
            <a:endParaRPr lang="en-GB" sz="2400" dirty="0" smtClean="0"/>
          </a:p>
          <a:p>
            <a:pPr marL="285750" lvl="0" indent="-285750" algn="just">
              <a:buFont typeface="Arial" panose="020B0604020202020204" pitchFamily="34" charset="0"/>
              <a:buChar char="•"/>
            </a:pPr>
            <a:r>
              <a:rPr lang="en-GB" sz="2400" b="1" dirty="0"/>
              <a:t>What reasons does Camus provide for his decision not to support the NLF and the independence cause? How does he weigh up, and ultimately reject, nationalists’ arguments?</a:t>
            </a:r>
            <a:endParaRPr lang="en-GB" sz="2400" dirty="0"/>
          </a:p>
          <a:p>
            <a:endParaRPr lang="en-GB" dirty="0"/>
          </a:p>
          <a:p>
            <a:pPr marL="285750" lvl="0" indent="-285750">
              <a:buFont typeface="Arial" panose="020B0604020202020204" pitchFamily="34" charset="0"/>
              <a:buChar char="•"/>
            </a:pPr>
            <a:endParaRPr lang="en-GB" dirty="0"/>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27431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3894"/>
            <a:ext cx="9144002" cy="8667667"/>
          </a:xfrm>
          <a:prstGeom prst="rect">
            <a:avLst/>
          </a:prstGeom>
          <a:noFill/>
        </p:spPr>
        <p:txBody>
          <a:bodyPr wrap="square" lIns="540000" tIns="360000" rIns="540000" bIns="360000" rtlCol="0">
            <a:spAutoFit/>
          </a:bodyPr>
          <a:lstStyle/>
          <a:p>
            <a:pPr>
              <a:defRPr/>
            </a:pPr>
            <a:r>
              <a:rPr lang="en-GB" sz="2400" b="1" u="sng" dirty="0" smtClean="0">
                <a:cs typeface="Arial" charset="0"/>
              </a:rPr>
              <a:t>3. Camus vs. Fanon</a:t>
            </a:r>
          </a:p>
          <a:p>
            <a:pPr lvl="0" algn="just"/>
            <a:endParaRPr lang="en-GB" sz="2000" b="1" dirty="0" smtClean="0"/>
          </a:p>
          <a:p>
            <a:pPr lvl="0" algn="just"/>
            <a:r>
              <a:rPr lang="en-GB" sz="2200" b="1" dirty="0" smtClean="0"/>
              <a:t>“ </a:t>
            </a:r>
            <a:r>
              <a:rPr lang="en-GB" sz="2200" dirty="0" smtClean="0"/>
              <a:t>… </a:t>
            </a:r>
            <a:r>
              <a:rPr lang="en-US" sz="2200" dirty="0" smtClean="0"/>
              <a:t> Then it was Camus's turn </a:t>
            </a:r>
            <a:r>
              <a:rPr lang="en-US" sz="1600" dirty="0" smtClean="0"/>
              <a:t>[to speak</a:t>
            </a:r>
            <a:r>
              <a:rPr lang="en-US" sz="2200" dirty="0" smtClean="0"/>
              <a:t>]. We had gone to his lecture to hear one of our elders and if need be protect him from the fascists. On this point we were not called on to intervene. Camus's audience had been carefully screened and the approaches to the hall were guarded by the helmeted CRS </a:t>
            </a:r>
            <a:r>
              <a:rPr lang="en-US" sz="1600" dirty="0" smtClean="0"/>
              <a:t>[</a:t>
            </a:r>
            <a:r>
              <a:rPr lang="en-US" sz="1600" i="1" dirty="0" err="1" smtClean="0"/>
              <a:t>Compagnie</a:t>
            </a:r>
            <a:r>
              <a:rPr lang="en-US" sz="1600" i="1" dirty="0" smtClean="0"/>
              <a:t> </a:t>
            </a:r>
            <a:r>
              <a:rPr lang="en-US" sz="1600" i="1" dirty="0" err="1"/>
              <a:t>Republicaine</a:t>
            </a:r>
            <a:r>
              <a:rPr lang="en-US" sz="1600" i="1" dirty="0"/>
              <a:t> de </a:t>
            </a:r>
            <a:r>
              <a:rPr lang="en-US" sz="1600" i="1" dirty="0" err="1"/>
              <a:t>Securite</a:t>
            </a:r>
            <a:r>
              <a:rPr lang="en-US" sz="1600" i="1" dirty="0"/>
              <a:t>, </a:t>
            </a:r>
            <a:r>
              <a:rPr lang="en-US" sz="1600" dirty="0"/>
              <a:t>a national constabulary army corps, independent of the regular </a:t>
            </a:r>
            <a:r>
              <a:rPr lang="en-US" sz="1600" dirty="0" smtClean="0"/>
              <a:t>army]. </a:t>
            </a:r>
            <a:r>
              <a:rPr lang="en-US" sz="2200" dirty="0" smtClean="0">
                <a:solidFill>
                  <a:srgbClr val="FFFF00"/>
                </a:solidFill>
              </a:rPr>
              <a:t>We expected that Camus would take a clear position on the Algerian problem. What we were treated to was a sweet-sister speech</a:t>
            </a:r>
            <a:r>
              <a:rPr lang="en-US" sz="2200" dirty="0" smtClean="0"/>
              <a:t>. He explained to us at length that the innocent civilian population must be protected, but he was categorically against fund raising in favor of the innocent families of political prisoners. </a:t>
            </a:r>
            <a:r>
              <a:rPr lang="en-US" sz="2200" b="1" dirty="0" smtClean="0">
                <a:solidFill>
                  <a:schemeClr val="accent5">
                    <a:lumMod val="40000"/>
                    <a:lumOff val="60000"/>
                  </a:schemeClr>
                </a:solidFill>
              </a:rPr>
              <a:t>We in the </a:t>
            </a:r>
            <a:r>
              <a:rPr lang="en-US" sz="2200" b="1" dirty="0">
                <a:solidFill>
                  <a:schemeClr val="accent5">
                    <a:lumMod val="40000"/>
                    <a:lumOff val="60000"/>
                  </a:schemeClr>
                </a:solidFill>
              </a:rPr>
              <a:t>hall were dumbfounded</a:t>
            </a:r>
            <a:r>
              <a:rPr lang="en-US" sz="2200" dirty="0"/>
              <a:t>. </a:t>
            </a:r>
            <a:r>
              <a:rPr lang="en-US" sz="2200" b="1" dirty="0">
                <a:solidFill>
                  <a:srgbClr val="FFC000"/>
                </a:solidFill>
              </a:rPr>
              <a:t>Outside, the mob of fascists was </a:t>
            </a:r>
            <a:r>
              <a:rPr lang="en-US" sz="2200" b="1" dirty="0" smtClean="0">
                <a:solidFill>
                  <a:srgbClr val="FFC000"/>
                </a:solidFill>
              </a:rPr>
              <a:t>rhythmically </a:t>
            </a:r>
            <a:r>
              <a:rPr lang="en-US" sz="2200" b="1" dirty="0">
                <a:solidFill>
                  <a:srgbClr val="FFC000"/>
                </a:solidFill>
              </a:rPr>
              <a:t>yelling: </a:t>
            </a:r>
            <a:r>
              <a:rPr lang="en-US" sz="2200" b="1" dirty="0" smtClean="0">
                <a:solidFill>
                  <a:srgbClr val="FFC000"/>
                </a:solidFill>
              </a:rPr>
              <a:t>‘</a:t>
            </a:r>
            <a:r>
              <a:rPr lang="en-US" sz="2200" b="1" i="1" dirty="0" err="1" smtClean="0">
                <a:solidFill>
                  <a:srgbClr val="FFC000"/>
                </a:solidFill>
              </a:rPr>
              <a:t>Algérie</a:t>
            </a:r>
            <a:r>
              <a:rPr lang="en-US" sz="2200" b="1" i="1" dirty="0" smtClean="0">
                <a:solidFill>
                  <a:srgbClr val="FFC000"/>
                </a:solidFill>
              </a:rPr>
              <a:t> </a:t>
            </a:r>
            <a:r>
              <a:rPr lang="en-US" sz="2200" b="1" i="1" dirty="0" err="1" smtClean="0">
                <a:solidFill>
                  <a:srgbClr val="FFC000"/>
                </a:solidFill>
              </a:rPr>
              <a:t>Française</a:t>
            </a:r>
            <a:r>
              <a:rPr lang="en-US" sz="2200" b="1" dirty="0" smtClean="0">
                <a:solidFill>
                  <a:srgbClr val="FFC000"/>
                </a:solidFill>
              </a:rPr>
              <a:t>!’ </a:t>
            </a:r>
            <a:r>
              <a:rPr lang="en-US" sz="2200" b="1" dirty="0">
                <a:solidFill>
                  <a:srgbClr val="FFC000"/>
                </a:solidFill>
              </a:rPr>
              <a:t>and screaming: </a:t>
            </a:r>
            <a:r>
              <a:rPr lang="en-US" sz="2200" b="1" dirty="0" smtClean="0">
                <a:solidFill>
                  <a:srgbClr val="FFC000"/>
                </a:solidFill>
              </a:rPr>
              <a:t>‘Camus to the </a:t>
            </a:r>
            <a:r>
              <a:rPr lang="en-US" sz="2200" b="1" dirty="0">
                <a:solidFill>
                  <a:srgbClr val="FFC000"/>
                </a:solidFill>
              </a:rPr>
              <a:t>gallows</a:t>
            </a:r>
            <a:r>
              <a:rPr lang="en-US" sz="2200" b="1" dirty="0" smtClean="0">
                <a:solidFill>
                  <a:srgbClr val="FFC000"/>
                </a:solidFill>
              </a:rPr>
              <a:t>!’”</a:t>
            </a:r>
            <a:endParaRPr lang="en-GB" sz="2200" b="1" dirty="0" smtClean="0">
              <a:solidFill>
                <a:srgbClr val="FFC000"/>
              </a:solidFill>
            </a:endParaRPr>
          </a:p>
          <a:p>
            <a:pPr marL="342900" lvl="0" indent="-342900" algn="r">
              <a:buFontTx/>
              <a:buChar char="-"/>
            </a:pPr>
            <a:r>
              <a:rPr lang="en-US" dirty="0" smtClean="0"/>
              <a:t>Account of Camus’s speech in Algiers, January 1956, by Charles </a:t>
            </a:r>
            <a:r>
              <a:rPr lang="en-US" dirty="0" err="1" smtClean="0"/>
              <a:t>Geromini</a:t>
            </a:r>
            <a:r>
              <a:rPr lang="en-US" dirty="0" smtClean="0"/>
              <a:t>, psychiatry intern. Included as appendix in Fanon</a:t>
            </a:r>
            <a:r>
              <a:rPr lang="en-GB" dirty="0" smtClean="0"/>
              <a:t>, </a:t>
            </a:r>
            <a:r>
              <a:rPr lang="en-GB" i="1" dirty="0" smtClean="0"/>
              <a:t>A Dying Colonialism</a:t>
            </a:r>
            <a:r>
              <a:rPr lang="en-GB" dirty="0" smtClean="0"/>
              <a:t>, pp. 172–173.</a:t>
            </a:r>
          </a:p>
          <a:p>
            <a:pPr marL="342900" lvl="0" indent="-342900" algn="just">
              <a:buFontTx/>
              <a:buChar char="-"/>
            </a:pPr>
            <a:endParaRPr lang="en-GB" sz="2400" dirty="0" smtClean="0"/>
          </a:p>
          <a:p>
            <a:pPr lvl="0" algn="just"/>
            <a:endParaRPr lang="en-GB" sz="2400" dirty="0" smtClean="0"/>
          </a:p>
          <a:p>
            <a:pPr lvl="0" algn="just"/>
            <a:endParaRPr lang="en-GB" sz="2400" dirty="0" smtClean="0"/>
          </a:p>
          <a:p>
            <a:endParaRPr lang="en-GB" dirty="0" smtClean="0"/>
          </a:p>
          <a:p>
            <a:pPr marL="285750" lvl="0" indent="-285750">
              <a:buFont typeface="Arial" panose="020B0604020202020204" pitchFamily="34" charset="0"/>
              <a:buChar char="•"/>
            </a:pPr>
            <a:endParaRPr lang="en-GB" dirty="0" smtClean="0"/>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613854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a:t>
            </a:r>
          </a:p>
          <a:p>
            <a:pPr>
              <a:defRPr/>
            </a:pPr>
            <a:endParaRPr lang="en-GB" sz="2400" b="1" u="sng" dirty="0" smtClean="0">
              <a:solidFill>
                <a:prstClr val="white"/>
              </a:solidFill>
              <a:latin typeface="+mn-lt"/>
            </a:endParaRPr>
          </a:p>
        </p:txBody>
      </p:sp>
      <p:pic>
        <p:nvPicPr>
          <p:cNvPr id="3" name="Picture 2"/>
          <p:cNvPicPr>
            <a:picLocks noChangeAspect="1"/>
          </p:cNvPicPr>
          <p:nvPr/>
        </p:nvPicPr>
        <p:blipFill>
          <a:blip r:embed="rId3"/>
          <a:stretch>
            <a:fillRect/>
          </a:stretch>
        </p:blipFill>
        <p:spPr>
          <a:xfrm>
            <a:off x="-14848" y="1035434"/>
            <a:ext cx="3362712" cy="5059089"/>
          </a:xfrm>
          <a:prstGeom prst="rect">
            <a:avLst/>
          </a:prstGeom>
        </p:spPr>
      </p:pic>
      <p:sp>
        <p:nvSpPr>
          <p:cNvPr id="4" name="Rectangle 3"/>
          <p:cNvSpPr/>
          <p:nvPr/>
        </p:nvSpPr>
        <p:spPr>
          <a:xfrm>
            <a:off x="1089323" y="1054868"/>
            <a:ext cx="2736304" cy="1200329"/>
          </a:xfrm>
          <a:prstGeom prst="rect">
            <a:avLst/>
          </a:prstGeom>
        </p:spPr>
        <p:txBody>
          <a:bodyPr wrap="square">
            <a:spAutoFit/>
          </a:bodyPr>
          <a:lstStyle/>
          <a:p>
            <a:pPr algn="r"/>
            <a:r>
              <a:rPr lang="en-US" b="1" dirty="0" smtClean="0">
                <a:solidFill>
                  <a:srgbClr val="FFFF00"/>
                </a:solidFill>
                <a:effectLst>
                  <a:outerShdw blurRad="38100" dist="38100" dir="2700000" algn="tl">
                    <a:srgbClr val="000000">
                      <a:alpha val="43137"/>
                    </a:srgbClr>
                  </a:outerShdw>
                </a:effectLst>
                <a:latin typeface="+mn-lt"/>
              </a:rPr>
              <a:t>Monument to Emir </a:t>
            </a:r>
            <a:r>
              <a:rPr lang="en-US" b="1" dirty="0" err="1" smtClean="0">
                <a:solidFill>
                  <a:srgbClr val="FFFF00"/>
                </a:solidFill>
                <a:effectLst>
                  <a:outerShdw blurRad="38100" dist="38100" dir="2700000" algn="tl">
                    <a:srgbClr val="000000">
                      <a:alpha val="43137"/>
                    </a:srgbClr>
                  </a:outerShdw>
                </a:effectLst>
                <a:latin typeface="+mn-lt"/>
              </a:rPr>
              <a:t>Abdelkader</a:t>
            </a:r>
            <a:r>
              <a:rPr lang="en-US" b="1" dirty="0" smtClean="0">
                <a:solidFill>
                  <a:srgbClr val="FFFF00"/>
                </a:solidFill>
                <a:effectLst>
                  <a:outerShdw blurRad="38100" dist="38100" dir="2700000" algn="tl">
                    <a:srgbClr val="000000">
                      <a:alpha val="43137"/>
                    </a:srgbClr>
                  </a:outerShdw>
                </a:effectLst>
                <a:latin typeface="+mn-lt"/>
              </a:rPr>
              <a:t>, 1830s anti-French resistance leader, dedicated 1987 </a:t>
            </a:r>
            <a:endParaRPr lang="en-US" b="1" dirty="0">
              <a:solidFill>
                <a:srgbClr val="FFFF00"/>
              </a:solidFill>
              <a:effectLst>
                <a:outerShdw blurRad="38100" dist="38100" dir="2700000" algn="tl">
                  <a:srgbClr val="000000">
                    <a:alpha val="43137"/>
                  </a:srgbClr>
                </a:outerShdw>
              </a:effectLst>
              <a:latin typeface="+mn-lt"/>
            </a:endParaRPr>
          </a:p>
        </p:txBody>
      </p:sp>
      <p:sp>
        <p:nvSpPr>
          <p:cNvPr id="5" name="Rectangle 4"/>
          <p:cNvSpPr/>
          <p:nvPr/>
        </p:nvSpPr>
        <p:spPr>
          <a:xfrm>
            <a:off x="3923658" y="977924"/>
            <a:ext cx="4968822" cy="1815882"/>
          </a:xfrm>
          <a:prstGeom prst="rect">
            <a:avLst/>
          </a:prstGeom>
        </p:spPr>
        <p:txBody>
          <a:bodyPr wrap="square">
            <a:spAutoFit/>
          </a:bodyPr>
          <a:lstStyle/>
          <a:p>
            <a:pPr algn="just"/>
            <a:r>
              <a:rPr lang="en-US" sz="2400" dirty="0" smtClean="0">
                <a:latin typeface="+mn-lt"/>
              </a:rPr>
              <a:t>“The </a:t>
            </a:r>
            <a:r>
              <a:rPr lang="en-US" sz="2400" dirty="0">
                <a:latin typeface="+mn-lt"/>
              </a:rPr>
              <a:t>immediate task of the FLN is to liquidate, in all its forms</a:t>
            </a:r>
            <a:r>
              <a:rPr lang="en-US" sz="2400" dirty="0" smtClean="0">
                <a:latin typeface="+mn-lt"/>
              </a:rPr>
              <a:t>, colonialism </a:t>
            </a:r>
            <a:r>
              <a:rPr lang="en-US" sz="2400" dirty="0">
                <a:latin typeface="+mn-lt"/>
              </a:rPr>
              <a:t>as it manifests itself</a:t>
            </a:r>
            <a:r>
              <a:rPr lang="en-US" sz="2400" dirty="0" smtClean="0">
                <a:latin typeface="+mn-lt"/>
              </a:rPr>
              <a:t>.”</a:t>
            </a:r>
          </a:p>
          <a:p>
            <a:pPr marL="342900" indent="-342900">
              <a:buFontTx/>
              <a:buChar char="-"/>
            </a:pPr>
            <a:r>
              <a:rPr lang="en-GB" sz="2000" dirty="0" smtClean="0">
                <a:latin typeface="+mn-lt"/>
              </a:rPr>
              <a:t>FLN Manifesto 1962</a:t>
            </a:r>
          </a:p>
          <a:p>
            <a:pPr marL="342900" indent="-342900">
              <a:buFontTx/>
              <a:buChar char="-"/>
            </a:pPr>
            <a:endParaRPr lang="en-US" sz="2000" dirty="0">
              <a:latin typeface="+mn-lt"/>
            </a:endParaRPr>
          </a:p>
        </p:txBody>
      </p:sp>
      <p:pic>
        <p:nvPicPr>
          <p:cNvPr id="7" name="Picture 6"/>
          <p:cNvPicPr>
            <a:picLocks noChangeAspect="1"/>
          </p:cNvPicPr>
          <p:nvPr/>
        </p:nvPicPr>
        <p:blipFill>
          <a:blip r:embed="rId4"/>
          <a:stretch>
            <a:fillRect/>
          </a:stretch>
        </p:blipFill>
        <p:spPr>
          <a:xfrm>
            <a:off x="7110962" y="3676239"/>
            <a:ext cx="2083649" cy="3173558"/>
          </a:xfrm>
          <a:prstGeom prst="rect">
            <a:avLst/>
          </a:prstGeom>
        </p:spPr>
      </p:pic>
      <p:pic>
        <p:nvPicPr>
          <p:cNvPr id="10" name="Picture 9"/>
          <p:cNvPicPr>
            <a:picLocks noChangeAspect="1"/>
          </p:cNvPicPr>
          <p:nvPr/>
        </p:nvPicPr>
        <p:blipFill>
          <a:blip r:embed="rId5"/>
          <a:stretch>
            <a:fillRect/>
          </a:stretch>
        </p:blipFill>
        <p:spPr>
          <a:xfrm>
            <a:off x="2099590" y="3624088"/>
            <a:ext cx="2440281" cy="3233912"/>
          </a:xfrm>
          <a:prstGeom prst="rect">
            <a:avLst/>
          </a:prstGeom>
        </p:spPr>
      </p:pic>
      <p:pic>
        <p:nvPicPr>
          <p:cNvPr id="8" name="Picture 7"/>
          <p:cNvPicPr>
            <a:picLocks noChangeAspect="1"/>
          </p:cNvPicPr>
          <p:nvPr/>
        </p:nvPicPr>
        <p:blipFill>
          <a:blip r:embed="rId6"/>
          <a:stretch>
            <a:fillRect/>
          </a:stretch>
        </p:blipFill>
        <p:spPr>
          <a:xfrm>
            <a:off x="4647827" y="3664351"/>
            <a:ext cx="2398000" cy="3197333"/>
          </a:xfrm>
          <a:prstGeom prst="rect">
            <a:avLst/>
          </a:prstGeom>
        </p:spPr>
      </p:pic>
      <p:sp>
        <p:nvSpPr>
          <p:cNvPr id="12" name="Rectangle 11"/>
          <p:cNvSpPr/>
          <p:nvPr/>
        </p:nvSpPr>
        <p:spPr>
          <a:xfrm>
            <a:off x="4541855" y="2559756"/>
            <a:ext cx="4464496" cy="923330"/>
          </a:xfrm>
          <a:prstGeom prst="rect">
            <a:avLst/>
          </a:prstGeom>
        </p:spPr>
        <p:txBody>
          <a:bodyPr wrap="square">
            <a:spAutoFit/>
          </a:bodyPr>
          <a:lstStyle/>
          <a:p>
            <a:pPr algn="r"/>
            <a:r>
              <a:rPr lang="en-GB" b="1" dirty="0" smtClean="0">
                <a:solidFill>
                  <a:srgbClr val="FFFF00"/>
                </a:solidFill>
                <a:effectLst>
                  <a:outerShdw blurRad="38100" dist="38100" dir="2700000" algn="tl">
                    <a:srgbClr val="000000">
                      <a:alpha val="43137"/>
                    </a:srgbClr>
                  </a:outerShdw>
                </a:effectLst>
                <a:latin typeface="+mn-lt"/>
              </a:rPr>
              <a:t>Duke of Orleans statue post-</a:t>
            </a:r>
            <a:r>
              <a:rPr lang="en-GB" b="1" dirty="0">
                <a:solidFill>
                  <a:srgbClr val="FFFF00"/>
                </a:solidFill>
                <a:effectLst>
                  <a:outerShdw blurRad="38100" dist="38100" dir="2700000" algn="tl">
                    <a:srgbClr val="000000">
                      <a:alpha val="43137"/>
                    </a:srgbClr>
                  </a:outerShdw>
                </a:effectLst>
                <a:latin typeface="+mn-lt"/>
              </a:rPr>
              <a:t>i</a:t>
            </a:r>
            <a:r>
              <a:rPr lang="en-GB" b="1" dirty="0" smtClean="0">
                <a:solidFill>
                  <a:srgbClr val="FFFF00"/>
                </a:solidFill>
                <a:effectLst>
                  <a:outerShdw blurRad="38100" dist="38100" dir="2700000" algn="tl">
                    <a:srgbClr val="000000">
                      <a:alpha val="43137"/>
                    </a:srgbClr>
                  </a:outerShdw>
                </a:effectLst>
                <a:latin typeface="+mn-lt"/>
              </a:rPr>
              <a:t>ndependence: and relocated in Paris; Joan of Arc statue </a:t>
            </a:r>
            <a:r>
              <a:rPr lang="en-GB" b="1" dirty="0">
                <a:solidFill>
                  <a:srgbClr val="FFFF00"/>
                </a:solidFill>
                <a:effectLst>
                  <a:outerShdw blurRad="38100" dist="38100" dir="2700000" algn="tl">
                    <a:srgbClr val="000000">
                      <a:alpha val="43137"/>
                    </a:srgbClr>
                  </a:outerShdw>
                </a:effectLst>
                <a:latin typeface="+mn-lt"/>
              </a:rPr>
              <a:t>relocated </a:t>
            </a:r>
            <a:r>
              <a:rPr lang="en-GB" b="1" dirty="0" smtClean="0">
                <a:solidFill>
                  <a:srgbClr val="FFFF00"/>
                </a:solidFill>
                <a:effectLst>
                  <a:outerShdw blurRad="38100" dist="38100" dir="2700000" algn="tl">
                    <a:srgbClr val="000000">
                      <a:alpha val="43137"/>
                    </a:srgbClr>
                  </a:outerShdw>
                </a:effectLst>
                <a:latin typeface="+mn-lt"/>
              </a:rPr>
              <a:t>in </a:t>
            </a:r>
            <a:r>
              <a:rPr lang="en-GB" b="1" dirty="0" err="1" smtClean="0">
                <a:solidFill>
                  <a:srgbClr val="FFFF00"/>
                </a:solidFill>
                <a:effectLst>
                  <a:outerShdw blurRad="38100" dist="38100" dir="2700000" algn="tl">
                    <a:srgbClr val="000000">
                      <a:alpha val="43137"/>
                    </a:srgbClr>
                  </a:outerShdw>
                </a:effectLst>
                <a:latin typeface="+mn-lt"/>
              </a:rPr>
              <a:t>Vaucouleurs</a:t>
            </a:r>
            <a:r>
              <a:rPr lang="en-GB" b="1" dirty="0" smtClean="0">
                <a:solidFill>
                  <a:srgbClr val="FFFF00"/>
                </a:solidFill>
                <a:effectLst>
                  <a:outerShdw blurRad="38100" dist="38100" dir="2700000" algn="tl">
                    <a:srgbClr val="000000">
                      <a:alpha val="43137"/>
                    </a:srgbClr>
                  </a:outerShdw>
                </a:effectLst>
                <a:latin typeface="+mn-lt"/>
              </a:rPr>
              <a:t>, France </a:t>
            </a:r>
            <a:endParaRPr lang="en-US" b="1"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6741429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492299"/>
          </a:xfrm>
          <a:prstGeom prst="rect">
            <a:avLst/>
          </a:prstGeom>
        </p:spPr>
        <p:txBody>
          <a:bodyPr lIns="540000" tIns="540000" rIns="540000" bIns="540000">
            <a:spAutoFit/>
          </a:bodyPr>
          <a:lstStyle/>
          <a:p>
            <a:pPr algn="just">
              <a:defRPr/>
            </a:pPr>
            <a:r>
              <a:rPr lang="en-GB" sz="2000" b="1" u="sng" dirty="0" smtClean="0">
                <a:solidFill>
                  <a:prstClr val="white"/>
                </a:solidFill>
                <a:latin typeface="+mn-lt"/>
              </a:rPr>
              <a:t>4. Postcolonial Algiers</a:t>
            </a:r>
          </a:p>
          <a:p>
            <a:pPr algn="just">
              <a:defRPr/>
            </a:pPr>
            <a:endParaRPr lang="en-GB" sz="800" b="1" u="sng" dirty="0" smtClean="0">
              <a:solidFill>
                <a:prstClr val="white"/>
              </a:solidFill>
              <a:latin typeface="+mn-lt"/>
            </a:endParaRPr>
          </a:p>
          <a:p>
            <a:pPr algn="just"/>
            <a:r>
              <a:rPr lang="en-GB" sz="2200" i="1" dirty="0" smtClean="0">
                <a:latin typeface="+mn-lt"/>
              </a:rPr>
              <a:t>“</a:t>
            </a:r>
            <a:r>
              <a:rPr lang="en-US" sz="2200" dirty="0">
                <a:latin typeface="+mn-lt"/>
              </a:rPr>
              <a:t>Among the first legislative acts of the provisional municipal government of Algiers in 1962 </a:t>
            </a:r>
            <a:r>
              <a:rPr lang="en-US" sz="2200" dirty="0" smtClean="0">
                <a:latin typeface="+mn-lt"/>
              </a:rPr>
              <a:t>was the </a:t>
            </a:r>
            <a:r>
              <a:rPr lang="en-US" sz="2200" dirty="0">
                <a:latin typeface="+mn-lt"/>
              </a:rPr>
              <a:t>creation of a series of commemorative plaques for martyrs, an attempt to carve the narrative </a:t>
            </a:r>
            <a:r>
              <a:rPr lang="en-US" sz="2200" dirty="0" smtClean="0">
                <a:latin typeface="+mn-lt"/>
              </a:rPr>
              <a:t>of anti-colonial </a:t>
            </a:r>
            <a:r>
              <a:rPr lang="en-US" sz="2200" dirty="0">
                <a:latin typeface="+mn-lt"/>
              </a:rPr>
              <a:t>struggle into the colonial city. </a:t>
            </a:r>
            <a:r>
              <a:rPr lang="en-US" sz="2200" dirty="0">
                <a:solidFill>
                  <a:srgbClr val="FFFF00"/>
                </a:solidFill>
                <a:latin typeface="+mn-lt"/>
              </a:rPr>
              <a:t>Within five years, the city had renamed more than </a:t>
            </a:r>
            <a:r>
              <a:rPr lang="en-US" sz="2200" dirty="0" smtClean="0">
                <a:solidFill>
                  <a:srgbClr val="FFFF00"/>
                </a:solidFill>
                <a:latin typeface="+mn-lt"/>
              </a:rPr>
              <a:t>300 streets</a:t>
            </a:r>
            <a:r>
              <a:rPr lang="en-US" sz="2200" dirty="0">
                <a:solidFill>
                  <a:srgbClr val="FFFF00"/>
                </a:solidFill>
                <a:latin typeface="+mn-lt"/>
              </a:rPr>
              <a:t>, almost all of them after fallen combatants. This path of commemoration − these were </a:t>
            </a:r>
            <a:r>
              <a:rPr lang="en-US" sz="2200" dirty="0" smtClean="0">
                <a:solidFill>
                  <a:srgbClr val="FFFF00"/>
                </a:solidFill>
                <a:latin typeface="+mn-lt"/>
              </a:rPr>
              <a:t>not famous </a:t>
            </a:r>
            <a:r>
              <a:rPr lang="en-US" sz="2200" dirty="0">
                <a:solidFill>
                  <a:srgbClr val="FFFF00"/>
                </a:solidFill>
                <a:latin typeface="+mn-lt"/>
              </a:rPr>
              <a:t>FLN commandos or </a:t>
            </a:r>
            <a:r>
              <a:rPr lang="en-US" sz="2200" dirty="0" smtClean="0">
                <a:solidFill>
                  <a:srgbClr val="FFFF00"/>
                </a:solidFill>
                <a:latin typeface="+mn-lt"/>
              </a:rPr>
              <a:t>household </a:t>
            </a:r>
            <a:r>
              <a:rPr lang="en-US" sz="2200" dirty="0">
                <a:solidFill>
                  <a:srgbClr val="FFFF00"/>
                </a:solidFill>
                <a:latin typeface="+mn-lt"/>
              </a:rPr>
              <a:t>names − </a:t>
            </a:r>
            <a:r>
              <a:rPr lang="en-US" sz="2200" dirty="0" smtClean="0">
                <a:solidFill>
                  <a:srgbClr val="FFFF00"/>
                </a:solidFill>
                <a:latin typeface="+mn-lt"/>
              </a:rPr>
              <a:t>… came </a:t>
            </a:r>
            <a:r>
              <a:rPr lang="en-US" sz="2200" dirty="0">
                <a:solidFill>
                  <a:srgbClr val="FFFF00"/>
                </a:solidFill>
                <a:latin typeface="+mn-lt"/>
              </a:rPr>
              <a:t>closest to embodying the FLN’s motto ‘Only one hero: the people</a:t>
            </a:r>
            <a:r>
              <a:rPr lang="en-US" sz="2200" dirty="0" smtClean="0">
                <a:solidFill>
                  <a:srgbClr val="FFFF00"/>
                </a:solidFill>
                <a:latin typeface="+mn-lt"/>
              </a:rPr>
              <a:t>.’ Indeed</a:t>
            </a:r>
            <a:r>
              <a:rPr lang="en-US" sz="2200" dirty="0">
                <a:solidFill>
                  <a:srgbClr val="FFFF00"/>
                </a:solidFill>
                <a:latin typeface="+mn-lt"/>
              </a:rPr>
              <a:t>, the commemorated identities have since blurred into </a:t>
            </a:r>
            <a:r>
              <a:rPr lang="en-US" sz="2200" dirty="0" smtClean="0">
                <a:solidFill>
                  <a:srgbClr val="FFFF00"/>
                </a:solidFill>
                <a:latin typeface="+mn-lt"/>
              </a:rPr>
              <a:t>anonymity</a:t>
            </a:r>
            <a:r>
              <a:rPr lang="en-US" sz="2200" dirty="0" smtClean="0">
                <a:latin typeface="+mn-lt"/>
              </a:rPr>
              <a:t>.</a:t>
            </a:r>
          </a:p>
          <a:p>
            <a:pPr algn="just"/>
            <a:r>
              <a:rPr lang="en-GB" sz="2200" dirty="0">
                <a:solidFill>
                  <a:prstClr val="white"/>
                </a:solidFill>
                <a:latin typeface="+mn-lt"/>
              </a:rPr>
              <a:t>	</a:t>
            </a:r>
            <a:r>
              <a:rPr lang="en-GB" sz="2200" dirty="0" smtClean="0">
                <a:solidFill>
                  <a:prstClr val="white"/>
                </a:solidFill>
                <a:latin typeface="+mn-lt"/>
              </a:rPr>
              <a:t>“ … </a:t>
            </a:r>
            <a:r>
              <a:rPr lang="en-US" sz="2200" dirty="0">
                <a:latin typeface="+mn-lt"/>
              </a:rPr>
              <a:t>A handful of street names would later express the political alignment of independent Algeria</a:t>
            </a:r>
            <a:r>
              <a:rPr lang="en-US" sz="2200" dirty="0" smtClean="0">
                <a:latin typeface="+mn-lt"/>
              </a:rPr>
              <a:t>, such </a:t>
            </a:r>
            <a:r>
              <a:rPr lang="en-US" sz="2200" dirty="0">
                <a:latin typeface="+mn-lt"/>
              </a:rPr>
              <a:t>as </a:t>
            </a:r>
            <a:r>
              <a:rPr lang="en-US" sz="2200" dirty="0" err="1">
                <a:latin typeface="+mn-lt"/>
              </a:rPr>
              <a:t>blvd.</a:t>
            </a:r>
            <a:r>
              <a:rPr lang="en-US" sz="2200" dirty="0">
                <a:latin typeface="+mn-lt"/>
              </a:rPr>
              <a:t> </a:t>
            </a:r>
            <a:r>
              <a:rPr lang="en-US" sz="2200" dirty="0" err="1">
                <a:latin typeface="+mn-lt"/>
              </a:rPr>
              <a:t>Che</a:t>
            </a:r>
            <a:r>
              <a:rPr lang="en-US" sz="2200" dirty="0">
                <a:latin typeface="+mn-lt"/>
              </a:rPr>
              <a:t> Guevara, rue Patrice Lumumba, or place Salvador Allende … after the assassination of US President John F. Kennedy, who </a:t>
            </a:r>
            <a:r>
              <a:rPr lang="en-US" sz="2200" dirty="0" smtClean="0">
                <a:latin typeface="+mn-lt"/>
              </a:rPr>
              <a:t>had vocally </a:t>
            </a:r>
            <a:r>
              <a:rPr lang="en-US" sz="2200" dirty="0">
                <a:latin typeface="+mn-lt"/>
              </a:rPr>
              <a:t>supported Algerian self-determination in the Senate, </a:t>
            </a:r>
            <a:r>
              <a:rPr lang="en-US" sz="2200" dirty="0" smtClean="0">
                <a:latin typeface="+mn-lt"/>
              </a:rPr>
              <a:t>a </a:t>
            </a:r>
            <a:r>
              <a:rPr lang="en-US" sz="2200" dirty="0">
                <a:latin typeface="+mn-lt"/>
              </a:rPr>
              <a:t>square in El </a:t>
            </a:r>
            <a:r>
              <a:rPr lang="en-US" sz="2200" dirty="0" err="1" smtClean="0">
                <a:latin typeface="+mn-lt"/>
              </a:rPr>
              <a:t>Biar</a:t>
            </a:r>
            <a:r>
              <a:rPr lang="en-US" sz="2200" dirty="0" smtClean="0">
                <a:latin typeface="+mn-lt"/>
              </a:rPr>
              <a:t> .. [was] rename[d] … ‘Place Kennedy.’”</a:t>
            </a:r>
          </a:p>
          <a:p>
            <a:pPr marL="342900" indent="-342900" algn="r">
              <a:buFontTx/>
              <a:buChar char="-"/>
            </a:pPr>
            <a:r>
              <a:rPr lang="en-GB" dirty="0" smtClean="0">
                <a:latin typeface="+mn-lt"/>
              </a:rPr>
              <a:t>Henry </a:t>
            </a:r>
            <a:r>
              <a:rPr lang="en-GB" dirty="0">
                <a:latin typeface="+mn-lt"/>
              </a:rPr>
              <a:t>S Grabar ‘Reclaiming the City: Changing Urban Meaning in Algiers after 1962,’ </a:t>
            </a:r>
            <a:r>
              <a:rPr lang="en-GB" i="1" dirty="0">
                <a:latin typeface="+mn-lt"/>
              </a:rPr>
              <a:t>Cultural Geographies </a:t>
            </a:r>
            <a:r>
              <a:rPr lang="en-GB" dirty="0">
                <a:latin typeface="+mn-lt"/>
              </a:rPr>
              <a:t>(Vol. 21, No. 3, 2014), pp. </a:t>
            </a:r>
            <a:r>
              <a:rPr lang="en-GB" dirty="0" smtClean="0">
                <a:latin typeface="+mn-lt"/>
              </a:rPr>
              <a:t>389–409</a:t>
            </a:r>
          </a:p>
          <a:p>
            <a:pPr algn="just"/>
            <a:endParaRPr lang="en-US" sz="2200" dirty="0">
              <a:latin typeface="+mn-lt"/>
            </a:endParaRPr>
          </a:p>
        </p:txBody>
      </p:sp>
    </p:spTree>
    <p:extLst>
      <p:ext uri="{BB962C8B-B14F-4D97-AF65-F5344CB8AC3E}">
        <p14:creationId xmlns:p14="http://schemas.microsoft.com/office/powerpoint/2010/main" val="1585690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615410"/>
          </a:xfrm>
          <a:prstGeom prst="rect">
            <a:avLst/>
          </a:prstGeom>
        </p:spPr>
        <p:txBody>
          <a:bodyPr lIns="540000" tIns="540000" rIns="540000" bIns="540000">
            <a:spAutoFit/>
          </a:bodyPr>
          <a:lstStyle/>
          <a:p>
            <a:pPr algn="just">
              <a:defRPr/>
            </a:pPr>
            <a:r>
              <a:rPr lang="en-GB" sz="2000" b="1" u="sng" dirty="0" smtClean="0">
                <a:solidFill>
                  <a:prstClr val="white"/>
                </a:solidFill>
                <a:latin typeface="+mn-lt"/>
              </a:rPr>
              <a:t>4. Postcolonial Algiers</a:t>
            </a:r>
          </a:p>
          <a:p>
            <a:pPr algn="just">
              <a:defRPr/>
            </a:pPr>
            <a:endParaRPr lang="en-GB" sz="800" b="1" u="sng" dirty="0" smtClean="0">
              <a:solidFill>
                <a:prstClr val="white"/>
              </a:solidFill>
              <a:latin typeface="+mn-lt"/>
            </a:endParaRPr>
          </a:p>
          <a:p>
            <a:pPr algn="just"/>
            <a:r>
              <a:rPr lang="en-GB" sz="2200" i="1" dirty="0" smtClean="0">
                <a:latin typeface="+mn-lt"/>
              </a:rPr>
              <a:t>“</a:t>
            </a:r>
            <a:r>
              <a:rPr lang="en-GB" sz="2200" dirty="0" smtClean="0">
                <a:latin typeface="+mn-lt"/>
              </a:rPr>
              <a:t>… </a:t>
            </a:r>
            <a:r>
              <a:rPr lang="en-US" sz="2200" b="1" dirty="0">
                <a:solidFill>
                  <a:srgbClr val="FFFF00"/>
                </a:solidFill>
                <a:effectLst>
                  <a:outerShdw blurRad="38100" dist="38100" dir="2700000" algn="tl">
                    <a:srgbClr val="000000">
                      <a:alpha val="43137"/>
                    </a:srgbClr>
                  </a:outerShdw>
                </a:effectLst>
                <a:latin typeface="+mn-lt"/>
              </a:rPr>
              <a:t>And yet, many of the streets of Alger-Centre, with the exception of a few big </a:t>
            </a:r>
            <a:r>
              <a:rPr lang="en-US" sz="2200" b="1" dirty="0" smtClean="0">
                <a:solidFill>
                  <a:srgbClr val="FFFF00"/>
                </a:solidFill>
                <a:effectLst>
                  <a:outerShdw blurRad="38100" dist="38100" dir="2700000" algn="tl">
                    <a:srgbClr val="000000">
                      <a:alpha val="43137"/>
                    </a:srgbClr>
                  </a:outerShdw>
                </a:effectLst>
                <a:latin typeface="+mn-lt"/>
              </a:rPr>
              <a:t>boulevards and </a:t>
            </a:r>
            <a:r>
              <a:rPr lang="en-US" sz="2200" b="1" dirty="0">
                <a:solidFill>
                  <a:srgbClr val="FFFF00"/>
                </a:solidFill>
                <a:effectLst>
                  <a:outerShdw blurRad="38100" dist="38100" dir="2700000" algn="tl">
                    <a:srgbClr val="000000">
                      <a:alpha val="43137"/>
                    </a:srgbClr>
                  </a:outerShdw>
                </a:effectLst>
                <a:latin typeface="+mn-lt"/>
              </a:rPr>
              <a:t>squares, still go by their colonial-era French names, though the street signs say otherwise</a:t>
            </a:r>
            <a:r>
              <a:rPr lang="en-US" sz="2200" dirty="0" smtClean="0">
                <a:latin typeface="+mn-lt"/>
              </a:rPr>
              <a:t>. Even some </a:t>
            </a:r>
            <a:r>
              <a:rPr lang="en-US" sz="2200" dirty="0" err="1" smtClean="0">
                <a:latin typeface="+mn-lt"/>
              </a:rPr>
              <a:t>Algerois</a:t>
            </a:r>
            <a:r>
              <a:rPr lang="en-US" sz="2200" dirty="0" smtClean="0">
                <a:latin typeface="+mn-lt"/>
              </a:rPr>
              <a:t> of the younger generation, many of whom do not speak French, refer to  the place du Premier Mai as ‘</a:t>
            </a:r>
            <a:r>
              <a:rPr lang="en-US" sz="2200" dirty="0" err="1" smtClean="0">
                <a:latin typeface="+mn-lt"/>
              </a:rPr>
              <a:t>Shamaneuf</a:t>
            </a:r>
            <a:r>
              <a:rPr lang="en-US" sz="2200" dirty="0" smtClean="0">
                <a:latin typeface="+mn-lt"/>
              </a:rPr>
              <a:t>,’ from the French Champ de </a:t>
            </a:r>
            <a:r>
              <a:rPr lang="en-US" sz="2200" dirty="0" err="1" smtClean="0">
                <a:latin typeface="+mn-lt"/>
              </a:rPr>
              <a:t>Manoeuvres</a:t>
            </a:r>
            <a:r>
              <a:rPr lang="en-US" sz="2200" dirty="0" smtClean="0">
                <a:latin typeface="+mn-lt"/>
              </a:rPr>
              <a:t> − the term a historical relic even in the 1950s. The names had changed, but the places remained the same. </a:t>
            </a:r>
            <a:r>
              <a:rPr lang="en-US" sz="2200" dirty="0" smtClean="0">
                <a:solidFill>
                  <a:srgbClr val="FFFF00"/>
                </a:solidFill>
                <a:latin typeface="+mn-lt"/>
              </a:rPr>
              <a:t>Even the most important new name, the place des Martyrs − a square whose christening was </a:t>
            </a:r>
            <a:r>
              <a:rPr lang="en-US" sz="2200" dirty="0">
                <a:solidFill>
                  <a:srgbClr val="FFFF00"/>
                </a:solidFill>
                <a:latin typeface="+mn-lt"/>
              </a:rPr>
              <a:t>the centerpiece of the first celebrated anniversary of the Revolution, the curtain pulled </a:t>
            </a:r>
            <a:r>
              <a:rPr lang="en-US" sz="2200" dirty="0" smtClean="0">
                <a:solidFill>
                  <a:srgbClr val="FFFF00"/>
                </a:solidFill>
                <a:latin typeface="+mn-lt"/>
              </a:rPr>
              <a:t>off by </a:t>
            </a:r>
            <a:r>
              <a:rPr lang="en-US" sz="2200" dirty="0">
                <a:solidFill>
                  <a:srgbClr val="FFFF00"/>
                </a:solidFill>
                <a:latin typeface="+mn-lt"/>
              </a:rPr>
              <a:t>the President himself − </a:t>
            </a:r>
            <a:r>
              <a:rPr lang="en-US" sz="2200" dirty="0">
                <a:solidFill>
                  <a:srgbClr val="FFFF00"/>
                </a:solidFill>
                <a:effectLst>
                  <a:outerShdw blurRad="38100" dist="38100" dir="2700000" algn="tl">
                    <a:srgbClr val="000000">
                      <a:alpha val="43137"/>
                    </a:srgbClr>
                  </a:outerShdw>
                </a:effectLst>
                <a:latin typeface="+mn-lt"/>
              </a:rPr>
              <a:t>is haunted to the present day by the popular </a:t>
            </a:r>
            <a:r>
              <a:rPr lang="en-US" sz="2200" i="1" dirty="0">
                <a:solidFill>
                  <a:srgbClr val="FFFF00"/>
                </a:solidFill>
                <a:effectLst>
                  <a:outerShdw blurRad="38100" dist="38100" dir="2700000" algn="tl">
                    <a:srgbClr val="000000">
                      <a:alpha val="43137"/>
                    </a:srgbClr>
                  </a:outerShdw>
                </a:effectLst>
                <a:latin typeface="+mn-lt"/>
              </a:rPr>
              <a:t>title al </a:t>
            </a:r>
            <a:r>
              <a:rPr lang="en-US" sz="2200" i="1" dirty="0" err="1">
                <a:solidFill>
                  <a:srgbClr val="FFFF00"/>
                </a:solidFill>
                <a:effectLst>
                  <a:outerShdw blurRad="38100" dist="38100" dir="2700000" algn="tl">
                    <a:srgbClr val="000000">
                      <a:alpha val="43137"/>
                    </a:srgbClr>
                  </a:outerShdw>
                </a:effectLst>
                <a:latin typeface="+mn-lt"/>
              </a:rPr>
              <a:t>aoud</a:t>
            </a:r>
            <a:r>
              <a:rPr lang="en-US" sz="2200" i="1" dirty="0">
                <a:solidFill>
                  <a:srgbClr val="FFFF00"/>
                </a:solidFill>
                <a:effectLst>
                  <a:outerShdw blurRad="38100" dist="38100" dir="2700000" algn="tl">
                    <a:srgbClr val="000000">
                      <a:alpha val="43137"/>
                    </a:srgbClr>
                  </a:outerShdw>
                </a:effectLst>
                <a:latin typeface="+mn-lt"/>
              </a:rPr>
              <a:t> </a:t>
            </a:r>
            <a:r>
              <a:rPr lang="en-US" sz="2200" dirty="0">
                <a:solidFill>
                  <a:srgbClr val="FFFF00"/>
                </a:solidFill>
                <a:effectLst>
                  <a:outerShdw blurRad="38100" dist="38100" dir="2700000" algn="tl">
                    <a:srgbClr val="000000">
                      <a:alpha val="43137"/>
                    </a:srgbClr>
                  </a:outerShdw>
                </a:effectLst>
                <a:latin typeface="+mn-lt"/>
              </a:rPr>
              <a:t>or ‘horse</a:t>
            </a:r>
            <a:r>
              <a:rPr lang="en-US" sz="2200" dirty="0" smtClean="0">
                <a:solidFill>
                  <a:srgbClr val="FFFF00"/>
                </a:solidFill>
                <a:effectLst>
                  <a:outerShdw blurRad="38100" dist="38100" dir="2700000" algn="tl">
                    <a:srgbClr val="000000">
                      <a:alpha val="43137"/>
                    </a:srgbClr>
                  </a:outerShdw>
                </a:effectLst>
                <a:latin typeface="+mn-lt"/>
              </a:rPr>
              <a:t>,’ </a:t>
            </a:r>
            <a:r>
              <a:rPr lang="en-US" sz="2200" dirty="0" smtClean="0">
                <a:latin typeface="+mn-lt"/>
              </a:rPr>
              <a:t>though </a:t>
            </a:r>
            <a:r>
              <a:rPr lang="en-US" sz="2200" dirty="0">
                <a:latin typeface="+mn-lt"/>
              </a:rPr>
              <a:t>the equestrian statue of the Duke of Orleans has stood in the suburbs of Paris for </a:t>
            </a:r>
            <a:r>
              <a:rPr lang="en-US" sz="2200" dirty="0" smtClean="0">
                <a:latin typeface="+mn-lt"/>
              </a:rPr>
              <a:t>four decades.”</a:t>
            </a:r>
          </a:p>
          <a:p>
            <a:pPr marL="342900" indent="-342900" algn="r">
              <a:buFontTx/>
              <a:buChar char="-"/>
            </a:pPr>
            <a:r>
              <a:rPr lang="en-GB" dirty="0" smtClean="0">
                <a:latin typeface="+mn-lt"/>
              </a:rPr>
              <a:t>Henry S Grabar ‘</a:t>
            </a:r>
            <a:r>
              <a:rPr lang="en-GB" dirty="0">
                <a:latin typeface="+mn-lt"/>
              </a:rPr>
              <a:t>Reclaiming the City: Changing Urban Meaning in Algiers after 1962,’ </a:t>
            </a:r>
            <a:r>
              <a:rPr lang="en-GB" i="1" dirty="0">
                <a:latin typeface="+mn-lt"/>
              </a:rPr>
              <a:t>Cultural Geographies </a:t>
            </a:r>
            <a:r>
              <a:rPr lang="en-GB" dirty="0">
                <a:latin typeface="+mn-lt"/>
              </a:rPr>
              <a:t>(Vol. 21, No. 3, 2014), pp. </a:t>
            </a:r>
            <a:r>
              <a:rPr lang="en-GB" dirty="0" smtClean="0">
                <a:latin typeface="+mn-lt"/>
              </a:rPr>
              <a:t>389–409</a:t>
            </a:r>
          </a:p>
          <a:p>
            <a:pPr marL="342900" indent="-342900" algn="just">
              <a:buFontTx/>
              <a:buChar char="-"/>
            </a:pPr>
            <a:endParaRPr lang="en-US" sz="2000" dirty="0" smtClean="0">
              <a:latin typeface="+mn-lt"/>
            </a:endParaRPr>
          </a:p>
          <a:p>
            <a:pPr algn="just"/>
            <a:endParaRPr lang="en-GB" sz="2000" dirty="0">
              <a:solidFill>
                <a:prstClr val="white"/>
              </a:solidFill>
              <a:latin typeface="+mn-lt"/>
            </a:endParaRPr>
          </a:p>
          <a:p>
            <a:pPr algn="just"/>
            <a:r>
              <a:rPr lang="en-GB" sz="2000" dirty="0" smtClean="0">
                <a:solidFill>
                  <a:prstClr val="white"/>
                </a:solidFill>
                <a:latin typeface="+mn-lt"/>
              </a:rPr>
              <a:t> </a:t>
            </a:r>
          </a:p>
        </p:txBody>
      </p:sp>
    </p:spTree>
    <p:extLst>
      <p:ext uri="{BB962C8B-B14F-4D97-AF65-F5344CB8AC3E}">
        <p14:creationId xmlns:p14="http://schemas.microsoft.com/office/powerpoint/2010/main" val="24424632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a:t>
            </a:r>
          </a:p>
          <a:p>
            <a:pPr>
              <a:defRPr/>
            </a:pPr>
            <a:endParaRPr lang="en-GB" sz="2400" b="1" u="sng" dirty="0" smtClean="0">
              <a:solidFill>
                <a:prstClr val="white"/>
              </a:solidFill>
              <a:latin typeface="+mn-lt"/>
            </a:endParaRPr>
          </a:p>
        </p:txBody>
      </p:sp>
      <p:pic>
        <p:nvPicPr>
          <p:cNvPr id="2" name="Picture 1"/>
          <p:cNvPicPr>
            <a:picLocks noChangeAspect="1"/>
          </p:cNvPicPr>
          <p:nvPr/>
        </p:nvPicPr>
        <p:blipFill>
          <a:blip r:embed="rId3"/>
          <a:stretch>
            <a:fillRect/>
          </a:stretch>
        </p:blipFill>
        <p:spPr>
          <a:xfrm>
            <a:off x="-176906" y="1190882"/>
            <a:ext cx="6463433" cy="4288253"/>
          </a:xfrm>
          <a:prstGeom prst="rect">
            <a:avLst/>
          </a:prstGeom>
        </p:spPr>
      </p:pic>
      <p:pic>
        <p:nvPicPr>
          <p:cNvPr id="3" name="Picture 2"/>
          <p:cNvPicPr>
            <a:picLocks noChangeAspect="1"/>
          </p:cNvPicPr>
          <p:nvPr/>
        </p:nvPicPr>
        <p:blipFill>
          <a:blip r:embed="rId4"/>
          <a:stretch>
            <a:fillRect/>
          </a:stretch>
        </p:blipFill>
        <p:spPr>
          <a:xfrm>
            <a:off x="6149687" y="1196133"/>
            <a:ext cx="2982218" cy="4887720"/>
          </a:xfrm>
          <a:prstGeom prst="rect">
            <a:avLst/>
          </a:prstGeom>
        </p:spPr>
      </p:pic>
      <p:sp>
        <p:nvSpPr>
          <p:cNvPr id="4" name="Rectangle 3"/>
          <p:cNvSpPr/>
          <p:nvPr/>
        </p:nvSpPr>
        <p:spPr>
          <a:xfrm>
            <a:off x="323528" y="5478763"/>
            <a:ext cx="5256584" cy="646331"/>
          </a:xfrm>
          <a:prstGeom prst="rect">
            <a:avLst/>
          </a:prstGeom>
        </p:spPr>
        <p:txBody>
          <a:bodyPr wrap="square">
            <a:spAutoFit/>
          </a:bodyPr>
          <a:lstStyle/>
          <a:p>
            <a:r>
              <a:rPr lang="en-US" dirty="0">
                <a:latin typeface="+mn-lt"/>
              </a:rPr>
              <a:t>Mohamed </a:t>
            </a:r>
            <a:r>
              <a:rPr lang="en-US" dirty="0" err="1" smtClean="0">
                <a:latin typeface="+mn-lt"/>
              </a:rPr>
              <a:t>Issiakhem</a:t>
            </a:r>
            <a:r>
              <a:rPr lang="en-US" dirty="0" smtClean="0">
                <a:latin typeface="+mn-lt"/>
              </a:rPr>
              <a:t> sculpture, site of WWI  </a:t>
            </a:r>
            <a:r>
              <a:rPr lang="en-US" i="1" dirty="0" smtClean="0">
                <a:latin typeface="+mn-lt"/>
              </a:rPr>
              <a:t>Monument aux </a:t>
            </a:r>
            <a:r>
              <a:rPr lang="en-US" i="1" dirty="0" err="1" smtClean="0">
                <a:latin typeface="+mn-lt"/>
              </a:rPr>
              <a:t>morts</a:t>
            </a:r>
            <a:r>
              <a:rPr lang="en-US" i="1" dirty="0">
                <a:latin typeface="+mn-lt"/>
              </a:rPr>
              <a:t>.</a:t>
            </a:r>
          </a:p>
        </p:txBody>
      </p:sp>
    </p:spTree>
    <p:extLst>
      <p:ext uri="{BB962C8B-B14F-4D97-AF65-F5344CB8AC3E}">
        <p14:creationId xmlns:p14="http://schemas.microsoft.com/office/powerpoint/2010/main" val="24705818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95" y="1935"/>
            <a:ext cx="9225906" cy="7261467"/>
          </a:xfrm>
          <a:prstGeom prst="rect">
            <a:avLst/>
          </a:prstGeom>
          <a:noFill/>
        </p:spPr>
        <p:txBody>
          <a:bodyPr wrap="square" lIns="540000" tIns="540000" rIns="540000" bIns="540000" rtlCol="0">
            <a:spAutoFit/>
          </a:bodyPr>
          <a:lstStyle/>
          <a:p>
            <a:pPr algn="just">
              <a:defRPr/>
            </a:pPr>
            <a:r>
              <a:rPr lang="en-GB" sz="2000" b="1" u="sng" dirty="0" smtClean="0">
                <a:solidFill>
                  <a:prstClr val="white"/>
                </a:solidFill>
                <a:latin typeface="+mn-lt"/>
              </a:rPr>
              <a:t>4. Postcolonial Algiers: </a:t>
            </a:r>
            <a:r>
              <a:rPr lang="en-GB" sz="2000" b="1" u="sng" dirty="0" smtClean="0">
                <a:latin typeface="+mn-lt"/>
              </a:rPr>
              <a:t>Urban Palimpsests</a:t>
            </a:r>
            <a:endParaRPr lang="en-GB" sz="2400" dirty="0">
              <a:latin typeface="+mn-lt"/>
            </a:endParaRPr>
          </a:p>
          <a:p>
            <a:endParaRPr lang="en-GB" sz="1000" b="1" dirty="0" smtClean="0">
              <a:latin typeface="+mn-lt"/>
            </a:endParaRPr>
          </a:p>
          <a:p>
            <a:pPr algn="just"/>
            <a:r>
              <a:rPr lang="en-GB" sz="2800" dirty="0" smtClean="0">
                <a:latin typeface="+mn-lt"/>
              </a:rPr>
              <a:t>“… The </a:t>
            </a:r>
            <a:r>
              <a:rPr lang="en-GB" sz="2800" dirty="0">
                <a:latin typeface="+mn-lt"/>
              </a:rPr>
              <a:t>street </a:t>
            </a:r>
            <a:r>
              <a:rPr lang="en-GB" sz="2800" dirty="0" err="1">
                <a:latin typeface="+mn-lt"/>
              </a:rPr>
              <a:t>Tamina</a:t>
            </a:r>
            <a:r>
              <a:rPr lang="en-GB" sz="2800" dirty="0">
                <a:latin typeface="+mn-lt"/>
              </a:rPr>
              <a:t> was born on was called </a:t>
            </a:r>
            <a:r>
              <a:rPr lang="en-GB" sz="2800" dirty="0" err="1">
                <a:latin typeface="+mn-lt"/>
              </a:rPr>
              <a:t>Schwerinova</a:t>
            </a:r>
            <a:r>
              <a:rPr lang="en-GB" sz="2800" dirty="0">
                <a:latin typeface="+mn-lt"/>
              </a:rPr>
              <a:t> Street. That was during the war, when Prague was occupied by the Germans. Her father was born on </a:t>
            </a:r>
            <a:r>
              <a:rPr lang="en-GB" sz="2800" dirty="0" err="1">
                <a:latin typeface="+mn-lt"/>
              </a:rPr>
              <a:t>Cernokostelecka</a:t>
            </a:r>
            <a:r>
              <a:rPr lang="en-GB" sz="2800" dirty="0">
                <a:latin typeface="+mn-lt"/>
              </a:rPr>
              <a:t> Avenue. That was under Austria-Hungary. When her mother married her father and moved in there it was Marshal Foch Avenue. That was after the 1914–1918 war. </a:t>
            </a:r>
            <a:r>
              <a:rPr lang="en-GB" sz="2800" dirty="0" err="1">
                <a:latin typeface="+mn-lt"/>
              </a:rPr>
              <a:t>Tamina</a:t>
            </a:r>
            <a:r>
              <a:rPr lang="en-GB" sz="2800" dirty="0">
                <a:latin typeface="+mn-lt"/>
              </a:rPr>
              <a:t> spent her childhood on Stalin Avenue, and it was on </a:t>
            </a:r>
            <a:r>
              <a:rPr lang="en-GB" sz="2800" dirty="0" err="1">
                <a:latin typeface="+mn-lt"/>
              </a:rPr>
              <a:t>Vinohrady</a:t>
            </a:r>
            <a:r>
              <a:rPr lang="en-GB" sz="2800" dirty="0">
                <a:latin typeface="+mn-lt"/>
              </a:rPr>
              <a:t> Avenue that her husband picked her up to take her to her new home. </a:t>
            </a:r>
            <a:r>
              <a:rPr lang="en-GB" sz="2800" dirty="0">
                <a:solidFill>
                  <a:srgbClr val="FFFF00"/>
                </a:solidFill>
                <a:latin typeface="+mn-lt"/>
              </a:rPr>
              <a:t>And yet it was always the same street, they just kept changing its name</a:t>
            </a:r>
            <a:r>
              <a:rPr lang="en-GB" sz="2800" dirty="0">
                <a:latin typeface="+mn-lt"/>
              </a:rPr>
              <a:t>, brainwashing it into a halfwit</a:t>
            </a:r>
            <a:r>
              <a:rPr lang="en-GB" sz="2800" dirty="0" smtClean="0">
                <a:latin typeface="+mn-lt"/>
              </a:rPr>
              <a:t>.”</a:t>
            </a:r>
            <a:endParaRPr lang="en-GB" sz="2800" dirty="0">
              <a:latin typeface="+mn-lt"/>
            </a:endParaRPr>
          </a:p>
          <a:p>
            <a:pPr algn="r"/>
            <a:r>
              <a:rPr lang="en-GB" sz="1900" dirty="0" smtClean="0">
                <a:latin typeface="+mn-lt"/>
              </a:rPr>
              <a:t>	- Milan Kundera, </a:t>
            </a:r>
            <a:r>
              <a:rPr lang="en-GB" sz="1900" i="1" dirty="0" smtClean="0">
                <a:latin typeface="+mn-lt"/>
              </a:rPr>
              <a:t>The Book of Laughter and Forgetting, </a:t>
            </a:r>
            <a:r>
              <a:rPr lang="en-GB" sz="1600" dirty="0" smtClean="0">
                <a:latin typeface="+mn-lt"/>
              </a:rPr>
              <a:t>pp. 215–217</a:t>
            </a:r>
            <a:endParaRPr lang="en-GB" sz="1600" dirty="0">
              <a:latin typeface="+mn-lt"/>
            </a:endParaRPr>
          </a:p>
        </p:txBody>
      </p:sp>
    </p:spTree>
    <p:extLst>
      <p:ext uri="{BB962C8B-B14F-4D97-AF65-F5344CB8AC3E}">
        <p14:creationId xmlns:p14="http://schemas.microsoft.com/office/powerpoint/2010/main" val="33098335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95" y="1935"/>
            <a:ext cx="9170095" cy="5722584"/>
          </a:xfrm>
          <a:prstGeom prst="rect">
            <a:avLst/>
          </a:prstGeom>
          <a:noFill/>
        </p:spPr>
        <p:txBody>
          <a:bodyPr wrap="square" lIns="540000" tIns="540000" rIns="540000" bIns="540000" rtlCol="0">
            <a:spAutoFit/>
          </a:bodyPr>
          <a:lstStyle/>
          <a:p>
            <a:pPr algn="just">
              <a:defRPr/>
            </a:pPr>
            <a:r>
              <a:rPr lang="en-GB" sz="2000" b="1" u="sng" dirty="0" smtClean="0">
                <a:solidFill>
                  <a:prstClr val="white"/>
                </a:solidFill>
                <a:latin typeface="+mn-lt"/>
              </a:rPr>
              <a:t>4. Postcolonial Algiers: </a:t>
            </a:r>
            <a:r>
              <a:rPr lang="en-GB" sz="2000" b="1" u="sng" dirty="0">
                <a:latin typeface="+mn-lt"/>
              </a:rPr>
              <a:t>Urban Palimpsests</a:t>
            </a:r>
            <a:endParaRPr lang="en-GB" sz="2400" dirty="0">
              <a:latin typeface="+mn-lt"/>
            </a:endParaRPr>
          </a:p>
          <a:p>
            <a:endParaRPr lang="en-GB" sz="1000" b="1" dirty="0" smtClean="0">
              <a:latin typeface="+mn-lt"/>
            </a:endParaRPr>
          </a:p>
          <a:p>
            <a:pPr algn="just"/>
            <a:r>
              <a:rPr lang="en-GB" sz="2800" dirty="0" smtClean="0">
                <a:latin typeface="+mn-lt"/>
              </a:rPr>
              <a:t>“… Wandering </a:t>
            </a:r>
            <a:r>
              <a:rPr lang="en-GB" sz="2800" dirty="0">
                <a:latin typeface="+mn-lt"/>
              </a:rPr>
              <a:t>the streets that do not know their names are </a:t>
            </a:r>
            <a:r>
              <a:rPr lang="en-GB" sz="2800" dirty="0">
                <a:solidFill>
                  <a:srgbClr val="FFFF00"/>
                </a:solidFill>
                <a:latin typeface="+mn-lt"/>
              </a:rPr>
              <a:t>the ghost of monuments torn down</a:t>
            </a:r>
            <a:r>
              <a:rPr lang="en-GB" sz="2800" dirty="0">
                <a:latin typeface="+mn-lt"/>
              </a:rPr>
              <a:t>. Torn down by the Czech Reformation, torn down by the Austrian Counter-Reformation, torn down by the Czechoslovak Republic, torn down by the Communists; even the statues of Stalin have been torn down. In place of those destroyed monuments, statues of Lenin are nowadays springing up in Bohemia, springing up like weeds among ruins, like melancholy flowers of forgetting.”</a:t>
            </a:r>
          </a:p>
          <a:p>
            <a:pPr algn="r"/>
            <a:r>
              <a:rPr lang="en-GB" sz="1900" dirty="0" smtClean="0">
                <a:latin typeface="+mn-lt"/>
              </a:rPr>
              <a:t>	- </a:t>
            </a:r>
            <a:r>
              <a:rPr lang="en-GB" sz="1600" dirty="0" smtClean="0">
                <a:latin typeface="+mn-lt"/>
              </a:rPr>
              <a:t>Milan </a:t>
            </a:r>
            <a:r>
              <a:rPr lang="en-GB" sz="1600" dirty="0">
                <a:latin typeface="+mn-lt"/>
              </a:rPr>
              <a:t>Kundera, </a:t>
            </a:r>
            <a:r>
              <a:rPr lang="en-GB" sz="1600" i="1" dirty="0">
                <a:latin typeface="+mn-lt"/>
              </a:rPr>
              <a:t>The Book of Laughter and Forgetting, </a:t>
            </a:r>
            <a:r>
              <a:rPr lang="en-GB" sz="1200" dirty="0">
                <a:latin typeface="+mn-lt"/>
              </a:rPr>
              <a:t>pp. 215–217</a:t>
            </a:r>
          </a:p>
        </p:txBody>
      </p:sp>
    </p:spTree>
    <p:extLst>
      <p:ext uri="{BB962C8B-B14F-4D97-AF65-F5344CB8AC3E}">
        <p14:creationId xmlns:p14="http://schemas.microsoft.com/office/powerpoint/2010/main" val="19463788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 </a:t>
            </a:r>
            <a:r>
              <a:rPr lang="en-GB" sz="2400" b="1" u="sng" dirty="0">
                <a:solidFill>
                  <a:prstClr val="white"/>
                </a:solidFill>
                <a:latin typeface="+mn-lt"/>
              </a:rPr>
              <a:t>Urban Palimpsests</a:t>
            </a:r>
          </a:p>
          <a:p>
            <a:pPr>
              <a:defRPr/>
            </a:pPr>
            <a:endParaRPr lang="en-GB" sz="2400" b="1" u="sng" dirty="0" smtClean="0">
              <a:solidFill>
                <a:prstClr val="white"/>
              </a:solidFill>
              <a:latin typeface="+mn-lt"/>
            </a:endParaRPr>
          </a:p>
        </p:txBody>
      </p:sp>
      <p:pic>
        <p:nvPicPr>
          <p:cNvPr id="6" name="Picture 5"/>
          <p:cNvPicPr>
            <a:picLocks noChangeAspect="1"/>
          </p:cNvPicPr>
          <p:nvPr/>
        </p:nvPicPr>
        <p:blipFill>
          <a:blip r:embed="rId3"/>
          <a:stretch>
            <a:fillRect/>
          </a:stretch>
        </p:blipFill>
        <p:spPr>
          <a:xfrm>
            <a:off x="1043608" y="1052736"/>
            <a:ext cx="7161312" cy="3986277"/>
          </a:xfrm>
          <a:prstGeom prst="rect">
            <a:avLst/>
          </a:prstGeom>
        </p:spPr>
      </p:pic>
    </p:spTree>
    <p:extLst>
      <p:ext uri="{BB962C8B-B14F-4D97-AF65-F5344CB8AC3E}">
        <p14:creationId xmlns:p14="http://schemas.microsoft.com/office/powerpoint/2010/main" val="11317024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43608" y="1052736"/>
            <a:ext cx="7161312" cy="3986277"/>
          </a:xfrm>
          <a:prstGeom prst="rect">
            <a:avLst/>
          </a:prstGeom>
        </p:spPr>
      </p:pic>
      <p:sp>
        <p:nvSpPr>
          <p:cNvPr id="3" name="Rectangle 2"/>
          <p:cNvSpPr/>
          <p:nvPr/>
        </p:nvSpPr>
        <p:spPr>
          <a:xfrm>
            <a:off x="64359" y="4863511"/>
            <a:ext cx="9119809" cy="1994489"/>
          </a:xfrm>
          <a:prstGeom prst="rect">
            <a:avLst/>
          </a:prstGeom>
        </p:spPr>
        <p:txBody>
          <a:bodyPr wrap="square" lIns="360000" tIns="360000" rIns="360000" bIns="360000">
            <a:spAutoFit/>
          </a:bodyPr>
          <a:lstStyle/>
          <a:p>
            <a:r>
              <a:rPr lang="en-US" sz="2000" dirty="0" smtClean="0">
                <a:latin typeface="+mn-lt"/>
              </a:rPr>
              <a:t>Palimpsest: </a:t>
            </a:r>
          </a:p>
          <a:p>
            <a:r>
              <a:rPr lang="en-US" sz="2000" dirty="0" smtClean="0">
                <a:latin typeface="+mn-lt"/>
              </a:rPr>
              <a:t>A </a:t>
            </a:r>
            <a:r>
              <a:rPr lang="en-US" sz="2000" dirty="0">
                <a:latin typeface="+mn-lt"/>
              </a:rPr>
              <a:t>manuscript or piece of writing material on which later writing has been superimposed on effaced earlier writing.</a:t>
            </a:r>
          </a:p>
          <a:p>
            <a:r>
              <a:rPr lang="en-US" sz="2000" dirty="0" smtClean="0">
                <a:latin typeface="+mn-lt"/>
              </a:rPr>
              <a:t>- Something </a:t>
            </a:r>
            <a:r>
              <a:rPr lang="en-US" sz="2000" dirty="0">
                <a:latin typeface="+mn-lt"/>
              </a:rPr>
              <a:t>reused or altered but still bearing visible traces of its earlier form.</a:t>
            </a:r>
          </a:p>
        </p:txBody>
      </p:sp>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 </a:t>
            </a:r>
            <a:r>
              <a:rPr lang="en-GB" sz="2400" b="1" u="sng" dirty="0">
                <a:solidFill>
                  <a:prstClr val="white"/>
                </a:solidFill>
                <a:latin typeface="+mn-lt"/>
              </a:rPr>
              <a:t>Urban Palimpsests</a:t>
            </a:r>
          </a:p>
          <a:p>
            <a:pPr>
              <a:defRPr/>
            </a:pPr>
            <a:endParaRPr lang="en-GB" sz="2400" b="1" u="sng" dirty="0" smtClean="0">
              <a:solidFill>
                <a:prstClr val="white"/>
              </a:solidFill>
              <a:latin typeface="+mn-lt"/>
            </a:endParaRPr>
          </a:p>
        </p:txBody>
      </p:sp>
    </p:spTree>
    <p:extLst>
      <p:ext uri="{BB962C8B-B14F-4D97-AF65-F5344CB8AC3E}">
        <p14:creationId xmlns:p14="http://schemas.microsoft.com/office/powerpoint/2010/main" val="204283145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662</TotalTime>
  <Words>2277</Words>
  <Application>Microsoft Office PowerPoint</Application>
  <PresentationFormat>On-screen Show (4:3)</PresentationFormat>
  <Paragraphs>227</Paragraphs>
  <Slides>24</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48</cp:revision>
  <cp:lastPrinted>2018-03-15T12:13:11Z</cp:lastPrinted>
  <dcterms:created xsi:type="dcterms:W3CDTF">2016-03-08T10:34:45Z</dcterms:created>
  <dcterms:modified xsi:type="dcterms:W3CDTF">2018-03-15T12:48:42Z</dcterms:modified>
</cp:coreProperties>
</file>