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43"/>
  </p:notesMasterIdLst>
  <p:sldIdLst>
    <p:sldId id="256" r:id="rId2"/>
    <p:sldId id="297" r:id="rId3"/>
    <p:sldId id="257" r:id="rId4"/>
    <p:sldId id="260" r:id="rId5"/>
    <p:sldId id="258" r:id="rId6"/>
    <p:sldId id="261" r:id="rId7"/>
    <p:sldId id="263" r:id="rId8"/>
    <p:sldId id="262" r:id="rId9"/>
    <p:sldId id="265" r:id="rId10"/>
    <p:sldId id="264"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7" r:id="rId32"/>
    <p:sldId id="286" r:id="rId33"/>
    <p:sldId id="288" r:id="rId34"/>
    <p:sldId id="289" r:id="rId35"/>
    <p:sldId id="290" r:id="rId36"/>
    <p:sldId id="291" r:id="rId37"/>
    <p:sldId id="292" r:id="rId38"/>
    <p:sldId id="293" r:id="rId39"/>
    <p:sldId id="294" r:id="rId40"/>
    <p:sldId id="295" r:id="rId41"/>
    <p:sldId id="296"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170D11-0182-4017-896C-4DABC84BE7DA}" v="23" dt="2022-03-04T11:06:35.5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58639"/>
  </p:normalViewPr>
  <p:slideViewPr>
    <p:cSldViewPr snapToGrid="0">
      <p:cViewPr varScale="1">
        <p:scale>
          <a:sx n="72" d="100"/>
          <a:sy n="72" d="100"/>
        </p:scale>
        <p:origin x="238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81170D11-0182-4017-896C-4DABC84BE7DA}"/>
    <pc:docChg chg="undo custSel addSld modSld">
      <pc:chgData name="Luke Roach" userId="3c173453-1e89-4ab7-a897-c035ad6940d7" providerId="ADAL" clId="{81170D11-0182-4017-896C-4DABC84BE7DA}" dt="2022-03-04T11:18:19.024" v="1319" actId="20577"/>
      <pc:docMkLst>
        <pc:docMk/>
      </pc:docMkLst>
      <pc:sldChg chg="addSp delSp modSp new mod setBg">
        <pc:chgData name="Luke Roach" userId="3c173453-1e89-4ab7-a897-c035ad6940d7" providerId="ADAL" clId="{81170D11-0182-4017-896C-4DABC84BE7DA}" dt="2022-03-03T10:45:41.341" v="145" actId="20577"/>
        <pc:sldMkLst>
          <pc:docMk/>
          <pc:sldMk cId="660764329" sldId="270"/>
        </pc:sldMkLst>
        <pc:spChg chg="mod">
          <ac:chgData name="Luke Roach" userId="3c173453-1e89-4ab7-a897-c035ad6940d7" providerId="ADAL" clId="{81170D11-0182-4017-896C-4DABC84BE7DA}" dt="2022-03-03T10:23:14.973" v="51" actId="27636"/>
          <ac:spMkLst>
            <pc:docMk/>
            <pc:sldMk cId="660764329" sldId="270"/>
            <ac:spMk id="2" creationId="{F76F2A60-38F3-4DAD-B334-484857186AF4}"/>
          </ac:spMkLst>
        </pc:spChg>
        <pc:spChg chg="mod">
          <ac:chgData name="Luke Roach" userId="3c173453-1e89-4ab7-a897-c035ad6940d7" providerId="ADAL" clId="{81170D11-0182-4017-896C-4DABC84BE7DA}" dt="2022-03-03T10:45:41.341" v="145" actId="20577"/>
          <ac:spMkLst>
            <pc:docMk/>
            <pc:sldMk cId="660764329" sldId="270"/>
            <ac:spMk id="3" creationId="{6E49904B-F0F5-4183-B31E-19631FB0CC8A}"/>
          </ac:spMkLst>
        </pc:spChg>
        <pc:spChg chg="add del">
          <ac:chgData name="Luke Roach" userId="3c173453-1e89-4ab7-a897-c035ad6940d7" providerId="ADAL" clId="{81170D11-0182-4017-896C-4DABC84BE7DA}" dt="2022-03-03T10:22:49.244" v="39" actId="26606"/>
          <ac:spMkLst>
            <pc:docMk/>
            <pc:sldMk cId="660764329" sldId="270"/>
            <ac:spMk id="71" creationId="{DA1766D0-745A-4921-A68E-56642A6508CF}"/>
          </ac:spMkLst>
        </pc:spChg>
        <pc:spChg chg="add del">
          <ac:chgData name="Luke Roach" userId="3c173453-1e89-4ab7-a897-c035ad6940d7" providerId="ADAL" clId="{81170D11-0182-4017-896C-4DABC84BE7DA}" dt="2022-03-03T10:22:49.244" v="39" actId="26606"/>
          <ac:spMkLst>
            <pc:docMk/>
            <pc:sldMk cId="660764329" sldId="270"/>
            <ac:spMk id="73" creationId="{583F1E3F-D7BF-4DB5-8016-70B9E385E338}"/>
          </ac:spMkLst>
        </pc:spChg>
        <pc:spChg chg="add del">
          <ac:chgData name="Luke Roach" userId="3c173453-1e89-4ab7-a897-c035ad6940d7" providerId="ADAL" clId="{81170D11-0182-4017-896C-4DABC84BE7DA}" dt="2022-03-03T10:22:49.244" v="39" actId="26606"/>
          <ac:spMkLst>
            <pc:docMk/>
            <pc:sldMk cId="660764329" sldId="270"/>
            <ac:spMk id="75" creationId="{DD0D3E7A-8DF6-4A78-A03C-86AD697468BE}"/>
          </ac:spMkLst>
        </pc:spChg>
        <pc:spChg chg="add">
          <ac:chgData name="Luke Roach" userId="3c173453-1e89-4ab7-a897-c035ad6940d7" providerId="ADAL" clId="{81170D11-0182-4017-896C-4DABC84BE7DA}" dt="2022-03-03T10:22:49.244" v="39" actId="26606"/>
          <ac:spMkLst>
            <pc:docMk/>
            <pc:sldMk cId="660764329" sldId="270"/>
            <ac:spMk id="76" creationId="{B66F557C-E9BA-42E6-941B-BB48D70FB1F1}"/>
          </ac:spMkLst>
        </pc:spChg>
        <pc:spChg chg="add">
          <ac:chgData name="Luke Roach" userId="3c173453-1e89-4ab7-a897-c035ad6940d7" providerId="ADAL" clId="{81170D11-0182-4017-896C-4DABC84BE7DA}" dt="2022-03-03T10:22:49.244" v="39" actId="26606"/>
          <ac:spMkLst>
            <pc:docMk/>
            <pc:sldMk cId="660764329" sldId="270"/>
            <ac:spMk id="78" creationId="{16AC1D56-AFF3-4F35-AD67-F9F590DC180B}"/>
          </ac:spMkLst>
        </pc:spChg>
        <pc:picChg chg="add mod">
          <ac:chgData name="Luke Roach" userId="3c173453-1e89-4ab7-a897-c035ad6940d7" providerId="ADAL" clId="{81170D11-0182-4017-896C-4DABC84BE7DA}" dt="2022-03-03T10:22:49.244" v="39" actId="26606"/>
          <ac:picMkLst>
            <pc:docMk/>
            <pc:sldMk cId="660764329" sldId="270"/>
            <ac:picMk id="7170" creationId="{0A799C29-946D-4F5E-8AF7-8513B0BA5BC3}"/>
          </ac:picMkLst>
        </pc:picChg>
        <pc:picChg chg="add mod">
          <ac:chgData name="Luke Roach" userId="3c173453-1e89-4ab7-a897-c035ad6940d7" providerId="ADAL" clId="{81170D11-0182-4017-896C-4DABC84BE7DA}" dt="2022-03-03T10:22:49.244" v="39" actId="26606"/>
          <ac:picMkLst>
            <pc:docMk/>
            <pc:sldMk cId="660764329" sldId="270"/>
            <ac:picMk id="7172" creationId="{29DA8C00-8A70-4EB3-810D-A1E797036C70}"/>
          </ac:picMkLst>
        </pc:picChg>
      </pc:sldChg>
      <pc:sldChg chg="modSp new mod">
        <pc:chgData name="Luke Roach" userId="3c173453-1e89-4ab7-a897-c035ad6940d7" providerId="ADAL" clId="{81170D11-0182-4017-896C-4DABC84BE7DA}" dt="2022-03-03T10:26:29.155" v="102" actId="27636"/>
        <pc:sldMkLst>
          <pc:docMk/>
          <pc:sldMk cId="1906102527" sldId="271"/>
        </pc:sldMkLst>
        <pc:spChg chg="mod">
          <ac:chgData name="Luke Roach" userId="3c173453-1e89-4ab7-a897-c035ad6940d7" providerId="ADAL" clId="{81170D11-0182-4017-896C-4DABC84BE7DA}" dt="2022-03-03T10:23:36.998" v="61" actId="20577"/>
          <ac:spMkLst>
            <pc:docMk/>
            <pc:sldMk cId="1906102527" sldId="271"/>
            <ac:spMk id="2" creationId="{20CD2AE5-EF48-4394-A4A7-6480B982FE44}"/>
          </ac:spMkLst>
        </pc:spChg>
        <pc:spChg chg="mod">
          <ac:chgData name="Luke Roach" userId="3c173453-1e89-4ab7-a897-c035ad6940d7" providerId="ADAL" clId="{81170D11-0182-4017-896C-4DABC84BE7DA}" dt="2022-03-03T10:26:29.155" v="102" actId="27636"/>
          <ac:spMkLst>
            <pc:docMk/>
            <pc:sldMk cId="1906102527" sldId="271"/>
            <ac:spMk id="3" creationId="{045C2FCE-6D62-4FFB-88F4-009B7206FEEC}"/>
          </ac:spMkLst>
        </pc:spChg>
      </pc:sldChg>
      <pc:sldChg chg="modSp new mod">
        <pc:chgData name="Luke Roach" userId="3c173453-1e89-4ab7-a897-c035ad6940d7" providerId="ADAL" clId="{81170D11-0182-4017-896C-4DABC84BE7DA}" dt="2022-03-03T10:33:47.526" v="121" actId="27636"/>
        <pc:sldMkLst>
          <pc:docMk/>
          <pc:sldMk cId="2721271379" sldId="272"/>
        </pc:sldMkLst>
        <pc:spChg chg="mod">
          <ac:chgData name="Luke Roach" userId="3c173453-1e89-4ab7-a897-c035ad6940d7" providerId="ADAL" clId="{81170D11-0182-4017-896C-4DABC84BE7DA}" dt="2022-03-03T10:33:41.285" v="117" actId="14100"/>
          <ac:spMkLst>
            <pc:docMk/>
            <pc:sldMk cId="2721271379" sldId="272"/>
            <ac:spMk id="2" creationId="{78D255D3-2CB8-4DD0-99EE-E7C912D2B90F}"/>
          </ac:spMkLst>
        </pc:spChg>
        <pc:spChg chg="mod">
          <ac:chgData name="Luke Roach" userId="3c173453-1e89-4ab7-a897-c035ad6940d7" providerId="ADAL" clId="{81170D11-0182-4017-896C-4DABC84BE7DA}" dt="2022-03-03T10:33:47.526" v="121" actId="27636"/>
          <ac:spMkLst>
            <pc:docMk/>
            <pc:sldMk cId="2721271379" sldId="272"/>
            <ac:spMk id="3" creationId="{F8C95C73-BDB1-463D-BDC5-9EE0EB0EB1D3}"/>
          </ac:spMkLst>
        </pc:spChg>
      </pc:sldChg>
      <pc:sldChg chg="modSp new mod">
        <pc:chgData name="Luke Roach" userId="3c173453-1e89-4ab7-a897-c035ad6940d7" providerId="ADAL" clId="{81170D11-0182-4017-896C-4DABC84BE7DA}" dt="2022-03-04T10:10:59.432" v="285" actId="113"/>
        <pc:sldMkLst>
          <pc:docMk/>
          <pc:sldMk cId="1874729515" sldId="273"/>
        </pc:sldMkLst>
        <pc:spChg chg="mod">
          <ac:chgData name="Luke Roach" userId="3c173453-1e89-4ab7-a897-c035ad6940d7" providerId="ADAL" clId="{81170D11-0182-4017-896C-4DABC84BE7DA}" dt="2022-03-03T10:34:13.339" v="127" actId="20577"/>
          <ac:spMkLst>
            <pc:docMk/>
            <pc:sldMk cId="1874729515" sldId="273"/>
            <ac:spMk id="2" creationId="{75CFB433-7BD5-4A6B-A58C-D790B3E0BC8C}"/>
          </ac:spMkLst>
        </pc:spChg>
        <pc:spChg chg="mod">
          <ac:chgData name="Luke Roach" userId="3c173453-1e89-4ab7-a897-c035ad6940d7" providerId="ADAL" clId="{81170D11-0182-4017-896C-4DABC84BE7DA}" dt="2022-03-04T10:10:59.432" v="285" actId="113"/>
          <ac:spMkLst>
            <pc:docMk/>
            <pc:sldMk cId="1874729515" sldId="273"/>
            <ac:spMk id="3" creationId="{0248DE27-7D3F-4945-BB16-226473DFE44B}"/>
          </ac:spMkLst>
        </pc:spChg>
      </pc:sldChg>
      <pc:sldChg chg="addSp modSp new mod setBg">
        <pc:chgData name="Luke Roach" userId="3c173453-1e89-4ab7-a897-c035ad6940d7" providerId="ADAL" clId="{81170D11-0182-4017-896C-4DABC84BE7DA}" dt="2022-03-04T10:10:33.556" v="282" actId="403"/>
        <pc:sldMkLst>
          <pc:docMk/>
          <pc:sldMk cId="316108032" sldId="274"/>
        </pc:sldMkLst>
        <pc:spChg chg="mod">
          <ac:chgData name="Luke Roach" userId="3c173453-1e89-4ab7-a897-c035ad6940d7" providerId="ADAL" clId="{81170D11-0182-4017-896C-4DABC84BE7DA}" dt="2022-03-04T10:10:11.727" v="273" actId="14100"/>
          <ac:spMkLst>
            <pc:docMk/>
            <pc:sldMk cId="316108032" sldId="274"/>
            <ac:spMk id="2" creationId="{CF18ECB1-E09A-405B-BAFC-7C0FD295F26D}"/>
          </ac:spMkLst>
        </pc:spChg>
        <pc:spChg chg="mod">
          <ac:chgData name="Luke Roach" userId="3c173453-1e89-4ab7-a897-c035ad6940d7" providerId="ADAL" clId="{81170D11-0182-4017-896C-4DABC84BE7DA}" dt="2022-03-04T10:10:33.556" v="282" actId="403"/>
          <ac:spMkLst>
            <pc:docMk/>
            <pc:sldMk cId="316108032" sldId="274"/>
            <ac:spMk id="3" creationId="{8F040AA7-D9B0-4A48-A92F-FAF2FF4606B9}"/>
          </ac:spMkLst>
        </pc:spChg>
        <pc:spChg chg="add">
          <ac:chgData name="Luke Roach" userId="3c173453-1e89-4ab7-a897-c035ad6940d7" providerId="ADAL" clId="{81170D11-0182-4017-896C-4DABC84BE7DA}" dt="2022-03-04T10:10:04.021" v="272" actId="26606"/>
          <ac:spMkLst>
            <pc:docMk/>
            <pc:sldMk cId="316108032" sldId="274"/>
            <ac:spMk id="71" creationId="{D2C59203-3788-4E03-B7CF-439D5C388A6A}"/>
          </ac:spMkLst>
        </pc:spChg>
        <pc:spChg chg="add">
          <ac:chgData name="Luke Roach" userId="3c173453-1e89-4ab7-a897-c035ad6940d7" providerId="ADAL" clId="{81170D11-0182-4017-896C-4DABC84BE7DA}" dt="2022-03-04T10:10:04.021" v="272" actId="26606"/>
          <ac:spMkLst>
            <pc:docMk/>
            <pc:sldMk cId="316108032" sldId="274"/>
            <ac:spMk id="73" creationId="{8A058938-758D-450A-9FDB-2F0400AB8BB8}"/>
          </ac:spMkLst>
        </pc:spChg>
        <pc:spChg chg="add">
          <ac:chgData name="Luke Roach" userId="3c173453-1e89-4ab7-a897-c035ad6940d7" providerId="ADAL" clId="{81170D11-0182-4017-896C-4DABC84BE7DA}" dt="2022-03-04T10:10:04.021" v="272" actId="26606"/>
          <ac:spMkLst>
            <pc:docMk/>
            <pc:sldMk cId="316108032" sldId="274"/>
            <ac:spMk id="75" creationId="{9EE816B5-3840-4903-9656-1A721E42817F}"/>
          </ac:spMkLst>
        </pc:spChg>
        <pc:spChg chg="add">
          <ac:chgData name="Luke Roach" userId="3c173453-1e89-4ab7-a897-c035ad6940d7" providerId="ADAL" clId="{81170D11-0182-4017-896C-4DABC84BE7DA}" dt="2022-03-04T10:10:04.021" v="272" actId="26606"/>
          <ac:spMkLst>
            <pc:docMk/>
            <pc:sldMk cId="316108032" sldId="274"/>
            <ac:spMk id="77" creationId="{5F13C2B5-7F4A-48E4-B19A-5A2F9649B359}"/>
          </ac:spMkLst>
        </pc:spChg>
        <pc:spChg chg="add">
          <ac:chgData name="Luke Roach" userId="3c173453-1e89-4ab7-a897-c035ad6940d7" providerId="ADAL" clId="{81170D11-0182-4017-896C-4DABC84BE7DA}" dt="2022-03-04T10:10:04.021" v="272" actId="26606"/>
          <ac:spMkLst>
            <pc:docMk/>
            <pc:sldMk cId="316108032" sldId="274"/>
            <ac:spMk id="79" creationId="{23DE04B1-F136-49DF-BD00-FB3FA754C45E}"/>
          </ac:spMkLst>
        </pc:spChg>
        <pc:picChg chg="add mod">
          <ac:chgData name="Luke Roach" userId="3c173453-1e89-4ab7-a897-c035ad6940d7" providerId="ADAL" clId="{81170D11-0182-4017-896C-4DABC84BE7DA}" dt="2022-03-04T10:10:04.021" v="272" actId="26606"/>
          <ac:picMkLst>
            <pc:docMk/>
            <pc:sldMk cId="316108032" sldId="274"/>
            <ac:picMk id="1026" creationId="{DA7A34E6-457E-4D5A-8938-7B64BA4958C0}"/>
          </ac:picMkLst>
        </pc:picChg>
      </pc:sldChg>
      <pc:sldChg chg="modSp new mod">
        <pc:chgData name="Luke Roach" userId="3c173453-1e89-4ab7-a897-c035ad6940d7" providerId="ADAL" clId="{81170D11-0182-4017-896C-4DABC84BE7DA}" dt="2022-03-04T10:31:15.463" v="332" actId="403"/>
        <pc:sldMkLst>
          <pc:docMk/>
          <pc:sldMk cId="3068797539" sldId="275"/>
        </pc:sldMkLst>
        <pc:spChg chg="mod">
          <ac:chgData name="Luke Roach" userId="3c173453-1e89-4ab7-a897-c035ad6940d7" providerId="ADAL" clId="{81170D11-0182-4017-896C-4DABC84BE7DA}" dt="2022-03-04T10:11:10.274" v="286"/>
          <ac:spMkLst>
            <pc:docMk/>
            <pc:sldMk cId="3068797539" sldId="275"/>
            <ac:spMk id="2" creationId="{2362C911-50AF-42F8-B0D6-6D4B074856B9}"/>
          </ac:spMkLst>
        </pc:spChg>
        <pc:spChg chg="mod">
          <ac:chgData name="Luke Roach" userId="3c173453-1e89-4ab7-a897-c035ad6940d7" providerId="ADAL" clId="{81170D11-0182-4017-896C-4DABC84BE7DA}" dt="2022-03-04T10:31:15.463" v="332" actId="403"/>
          <ac:spMkLst>
            <pc:docMk/>
            <pc:sldMk cId="3068797539" sldId="275"/>
            <ac:spMk id="3" creationId="{EE9CCBC1-ADBD-4A88-8BA3-93CB702600D8}"/>
          </ac:spMkLst>
        </pc:spChg>
      </pc:sldChg>
      <pc:sldChg chg="addSp modSp new mod setBg">
        <pc:chgData name="Luke Roach" userId="3c173453-1e89-4ab7-a897-c035ad6940d7" providerId="ADAL" clId="{81170D11-0182-4017-896C-4DABC84BE7DA}" dt="2022-03-04T10:35:13.661" v="421" actId="403"/>
        <pc:sldMkLst>
          <pc:docMk/>
          <pc:sldMk cId="2047829735" sldId="276"/>
        </pc:sldMkLst>
        <pc:spChg chg="mod">
          <ac:chgData name="Luke Roach" userId="3c173453-1e89-4ab7-a897-c035ad6940d7" providerId="ADAL" clId="{81170D11-0182-4017-896C-4DABC84BE7DA}" dt="2022-03-04T10:35:03.792" v="413" actId="14100"/>
          <ac:spMkLst>
            <pc:docMk/>
            <pc:sldMk cId="2047829735" sldId="276"/>
            <ac:spMk id="2" creationId="{F5D8FFB3-2DE2-4E6F-A504-F6DEE3AF68E6}"/>
          </ac:spMkLst>
        </pc:spChg>
        <pc:spChg chg="mod">
          <ac:chgData name="Luke Roach" userId="3c173453-1e89-4ab7-a897-c035ad6940d7" providerId="ADAL" clId="{81170D11-0182-4017-896C-4DABC84BE7DA}" dt="2022-03-04T10:35:13.661" v="421" actId="403"/>
          <ac:spMkLst>
            <pc:docMk/>
            <pc:sldMk cId="2047829735" sldId="276"/>
            <ac:spMk id="3" creationId="{050555EB-477F-4612-9EE2-DE7CFDC69307}"/>
          </ac:spMkLst>
        </pc:spChg>
        <pc:spChg chg="add">
          <ac:chgData name="Luke Roach" userId="3c173453-1e89-4ab7-a897-c035ad6940d7" providerId="ADAL" clId="{81170D11-0182-4017-896C-4DABC84BE7DA}" dt="2022-03-04T10:34:55.083" v="412" actId="26606"/>
          <ac:spMkLst>
            <pc:docMk/>
            <pc:sldMk cId="2047829735" sldId="276"/>
            <ac:spMk id="71" creationId="{D2C59203-3788-4E03-B7CF-439D5C388A6A}"/>
          </ac:spMkLst>
        </pc:spChg>
        <pc:spChg chg="add">
          <ac:chgData name="Luke Roach" userId="3c173453-1e89-4ab7-a897-c035ad6940d7" providerId="ADAL" clId="{81170D11-0182-4017-896C-4DABC84BE7DA}" dt="2022-03-04T10:34:55.083" v="412" actId="26606"/>
          <ac:spMkLst>
            <pc:docMk/>
            <pc:sldMk cId="2047829735" sldId="276"/>
            <ac:spMk id="73" creationId="{8A058938-758D-450A-9FDB-2F0400AB8BB8}"/>
          </ac:spMkLst>
        </pc:spChg>
        <pc:spChg chg="add">
          <ac:chgData name="Luke Roach" userId="3c173453-1e89-4ab7-a897-c035ad6940d7" providerId="ADAL" clId="{81170D11-0182-4017-896C-4DABC84BE7DA}" dt="2022-03-04T10:34:55.083" v="412" actId="26606"/>
          <ac:spMkLst>
            <pc:docMk/>
            <pc:sldMk cId="2047829735" sldId="276"/>
            <ac:spMk id="75" creationId="{9EE816B5-3840-4903-9656-1A721E42817F}"/>
          </ac:spMkLst>
        </pc:spChg>
        <pc:spChg chg="add">
          <ac:chgData name="Luke Roach" userId="3c173453-1e89-4ab7-a897-c035ad6940d7" providerId="ADAL" clId="{81170D11-0182-4017-896C-4DABC84BE7DA}" dt="2022-03-04T10:34:55.083" v="412" actId="26606"/>
          <ac:spMkLst>
            <pc:docMk/>
            <pc:sldMk cId="2047829735" sldId="276"/>
            <ac:spMk id="77" creationId="{5F13C2B5-7F4A-48E4-B19A-5A2F9649B359}"/>
          </ac:spMkLst>
        </pc:spChg>
        <pc:spChg chg="add">
          <ac:chgData name="Luke Roach" userId="3c173453-1e89-4ab7-a897-c035ad6940d7" providerId="ADAL" clId="{81170D11-0182-4017-896C-4DABC84BE7DA}" dt="2022-03-04T10:34:55.083" v="412" actId="26606"/>
          <ac:spMkLst>
            <pc:docMk/>
            <pc:sldMk cId="2047829735" sldId="276"/>
            <ac:spMk id="79" creationId="{23DE04B1-F136-49DF-BD00-FB3FA754C45E}"/>
          </ac:spMkLst>
        </pc:spChg>
        <pc:picChg chg="add mod">
          <ac:chgData name="Luke Roach" userId="3c173453-1e89-4ab7-a897-c035ad6940d7" providerId="ADAL" clId="{81170D11-0182-4017-896C-4DABC84BE7DA}" dt="2022-03-04T10:34:55.083" v="412" actId="26606"/>
          <ac:picMkLst>
            <pc:docMk/>
            <pc:sldMk cId="2047829735" sldId="276"/>
            <ac:picMk id="2050" creationId="{01838F81-ADBC-4A5A-8E0B-3FE182BB44DE}"/>
          </ac:picMkLst>
        </pc:picChg>
      </pc:sldChg>
      <pc:sldChg chg="modSp new mod">
        <pc:chgData name="Luke Roach" userId="3c173453-1e89-4ab7-a897-c035ad6940d7" providerId="ADAL" clId="{81170D11-0182-4017-896C-4DABC84BE7DA}" dt="2022-03-04T10:33:47.281" v="407" actId="27636"/>
        <pc:sldMkLst>
          <pc:docMk/>
          <pc:sldMk cId="3649949840" sldId="277"/>
        </pc:sldMkLst>
        <pc:spChg chg="mod">
          <ac:chgData name="Luke Roach" userId="3c173453-1e89-4ab7-a897-c035ad6940d7" providerId="ADAL" clId="{81170D11-0182-4017-896C-4DABC84BE7DA}" dt="2022-03-04T10:33:40.490" v="403" actId="14100"/>
          <ac:spMkLst>
            <pc:docMk/>
            <pc:sldMk cId="3649949840" sldId="277"/>
            <ac:spMk id="2" creationId="{F98167DF-702F-4B19-B183-A60995F296F6}"/>
          </ac:spMkLst>
        </pc:spChg>
        <pc:spChg chg="mod">
          <ac:chgData name="Luke Roach" userId="3c173453-1e89-4ab7-a897-c035ad6940d7" providerId="ADAL" clId="{81170D11-0182-4017-896C-4DABC84BE7DA}" dt="2022-03-04T10:33:47.281" v="407" actId="27636"/>
          <ac:spMkLst>
            <pc:docMk/>
            <pc:sldMk cId="3649949840" sldId="277"/>
            <ac:spMk id="3" creationId="{B05A53BF-449C-4265-8A5D-52BD6D6E36D0}"/>
          </ac:spMkLst>
        </pc:spChg>
      </pc:sldChg>
      <pc:sldChg chg="addSp modSp new mod">
        <pc:chgData name="Luke Roach" userId="3c173453-1e89-4ab7-a897-c035ad6940d7" providerId="ADAL" clId="{81170D11-0182-4017-896C-4DABC84BE7DA}" dt="2022-03-04T10:39:29.804" v="456" actId="403"/>
        <pc:sldMkLst>
          <pc:docMk/>
          <pc:sldMk cId="853038516" sldId="278"/>
        </pc:sldMkLst>
        <pc:spChg chg="mod">
          <ac:chgData name="Luke Roach" userId="3c173453-1e89-4ab7-a897-c035ad6940d7" providerId="ADAL" clId="{81170D11-0182-4017-896C-4DABC84BE7DA}" dt="2022-03-04T10:38:51.912" v="449" actId="1076"/>
          <ac:spMkLst>
            <pc:docMk/>
            <pc:sldMk cId="853038516" sldId="278"/>
            <ac:spMk id="2" creationId="{88E1BA32-FCF3-45F9-B477-9282C8ECA129}"/>
          </ac:spMkLst>
        </pc:spChg>
        <pc:spChg chg="mod">
          <ac:chgData name="Luke Roach" userId="3c173453-1e89-4ab7-a897-c035ad6940d7" providerId="ADAL" clId="{81170D11-0182-4017-896C-4DABC84BE7DA}" dt="2022-03-04T10:39:29.804" v="456" actId="403"/>
          <ac:spMkLst>
            <pc:docMk/>
            <pc:sldMk cId="853038516" sldId="278"/>
            <ac:spMk id="3" creationId="{9AD0A8A4-5664-45C8-A09F-DC430254031E}"/>
          </ac:spMkLst>
        </pc:spChg>
        <pc:picChg chg="add mod">
          <ac:chgData name="Luke Roach" userId="3c173453-1e89-4ab7-a897-c035ad6940d7" providerId="ADAL" clId="{81170D11-0182-4017-896C-4DABC84BE7DA}" dt="2022-03-04T10:38:44.216" v="446" actId="1076"/>
          <ac:picMkLst>
            <pc:docMk/>
            <pc:sldMk cId="853038516" sldId="278"/>
            <ac:picMk id="3074" creationId="{0DA9195A-AA87-4C99-83C3-33BB371E712C}"/>
          </ac:picMkLst>
        </pc:picChg>
      </pc:sldChg>
      <pc:sldChg chg="addSp modSp new mod setBg">
        <pc:chgData name="Luke Roach" userId="3c173453-1e89-4ab7-a897-c035ad6940d7" providerId="ADAL" clId="{81170D11-0182-4017-896C-4DABC84BE7DA}" dt="2022-03-04T10:41:28.122" v="479" actId="403"/>
        <pc:sldMkLst>
          <pc:docMk/>
          <pc:sldMk cId="1267976170" sldId="279"/>
        </pc:sldMkLst>
        <pc:spChg chg="mod">
          <ac:chgData name="Luke Roach" userId="3c173453-1e89-4ab7-a897-c035ad6940d7" providerId="ADAL" clId="{81170D11-0182-4017-896C-4DABC84BE7DA}" dt="2022-03-04T10:41:16.327" v="471" actId="14100"/>
          <ac:spMkLst>
            <pc:docMk/>
            <pc:sldMk cId="1267976170" sldId="279"/>
            <ac:spMk id="2" creationId="{CE48F104-145E-46E0-9FA0-1BBBC3F1DA7B}"/>
          </ac:spMkLst>
        </pc:spChg>
        <pc:spChg chg="mod">
          <ac:chgData name="Luke Roach" userId="3c173453-1e89-4ab7-a897-c035ad6940d7" providerId="ADAL" clId="{81170D11-0182-4017-896C-4DABC84BE7DA}" dt="2022-03-04T10:41:28.122" v="479" actId="403"/>
          <ac:spMkLst>
            <pc:docMk/>
            <pc:sldMk cId="1267976170" sldId="279"/>
            <ac:spMk id="3" creationId="{03C389A4-B7B2-4F1E-9EC2-61B37B8AD051}"/>
          </ac:spMkLst>
        </pc:spChg>
        <pc:spChg chg="add">
          <ac:chgData name="Luke Roach" userId="3c173453-1e89-4ab7-a897-c035ad6940d7" providerId="ADAL" clId="{81170D11-0182-4017-896C-4DABC84BE7DA}" dt="2022-03-04T10:41:11.846" v="470" actId="26606"/>
          <ac:spMkLst>
            <pc:docMk/>
            <pc:sldMk cId="1267976170" sldId="279"/>
            <ac:spMk id="8" creationId="{D93C0950-3C3C-4FE9-BE59-DAF5AEF993AE}"/>
          </ac:spMkLst>
        </pc:spChg>
        <pc:spChg chg="add">
          <ac:chgData name="Luke Roach" userId="3c173453-1e89-4ab7-a897-c035ad6940d7" providerId="ADAL" clId="{81170D11-0182-4017-896C-4DABC84BE7DA}" dt="2022-03-04T10:41:11.846" v="470" actId="26606"/>
          <ac:spMkLst>
            <pc:docMk/>
            <pc:sldMk cId="1267976170" sldId="279"/>
            <ac:spMk id="10" creationId="{4C415DDA-2676-413C-8636-3E46EB18FAAC}"/>
          </ac:spMkLst>
        </pc:spChg>
        <pc:spChg chg="add">
          <ac:chgData name="Luke Roach" userId="3c173453-1e89-4ab7-a897-c035ad6940d7" providerId="ADAL" clId="{81170D11-0182-4017-896C-4DABC84BE7DA}" dt="2022-03-04T10:41:11.846" v="470" actId="26606"/>
          <ac:spMkLst>
            <pc:docMk/>
            <pc:sldMk cId="1267976170" sldId="279"/>
            <ac:spMk id="12" creationId="{9CD5FADB-FB52-448C-9702-2000373C298A}"/>
          </ac:spMkLst>
        </pc:spChg>
        <pc:spChg chg="add">
          <ac:chgData name="Luke Roach" userId="3c173453-1e89-4ab7-a897-c035ad6940d7" providerId="ADAL" clId="{81170D11-0182-4017-896C-4DABC84BE7DA}" dt="2022-03-04T10:41:11.846" v="470" actId="26606"/>
          <ac:spMkLst>
            <pc:docMk/>
            <pc:sldMk cId="1267976170" sldId="279"/>
            <ac:spMk id="14" creationId="{30F2F495-5DE2-4DF5-8741-3841A9DE41B3}"/>
          </ac:spMkLst>
        </pc:spChg>
        <pc:spChg chg="add">
          <ac:chgData name="Luke Roach" userId="3c173453-1e89-4ab7-a897-c035ad6940d7" providerId="ADAL" clId="{81170D11-0182-4017-896C-4DABC84BE7DA}" dt="2022-03-04T10:41:11.846" v="470" actId="26606"/>
          <ac:spMkLst>
            <pc:docMk/>
            <pc:sldMk cId="1267976170" sldId="279"/>
            <ac:spMk id="16" creationId="{6A740D2F-CBAA-486B-B578-F35085ECE7DE}"/>
          </ac:spMkLst>
        </pc:spChg>
      </pc:sldChg>
      <pc:sldChg chg="modSp new mod">
        <pc:chgData name="Luke Roach" userId="3c173453-1e89-4ab7-a897-c035ad6940d7" providerId="ADAL" clId="{81170D11-0182-4017-896C-4DABC84BE7DA}" dt="2022-03-04T10:53:02.430" v="515"/>
        <pc:sldMkLst>
          <pc:docMk/>
          <pc:sldMk cId="1867675293" sldId="280"/>
        </pc:sldMkLst>
        <pc:spChg chg="mod">
          <ac:chgData name="Luke Roach" userId="3c173453-1e89-4ab7-a897-c035ad6940d7" providerId="ADAL" clId="{81170D11-0182-4017-896C-4DABC84BE7DA}" dt="2022-03-04T10:47:22.720" v="512" actId="20577"/>
          <ac:spMkLst>
            <pc:docMk/>
            <pc:sldMk cId="1867675293" sldId="280"/>
            <ac:spMk id="2" creationId="{41268EA7-221B-4602-9A34-D57C67C0DBF4}"/>
          </ac:spMkLst>
        </pc:spChg>
        <pc:spChg chg="mod">
          <ac:chgData name="Luke Roach" userId="3c173453-1e89-4ab7-a897-c035ad6940d7" providerId="ADAL" clId="{81170D11-0182-4017-896C-4DABC84BE7DA}" dt="2022-03-04T10:53:02.430" v="515"/>
          <ac:spMkLst>
            <pc:docMk/>
            <pc:sldMk cId="1867675293" sldId="280"/>
            <ac:spMk id="3" creationId="{E0162584-6AC6-47F2-82A2-97CA918F43E3}"/>
          </ac:spMkLst>
        </pc:spChg>
      </pc:sldChg>
      <pc:sldChg chg="modSp new mod">
        <pc:chgData name="Luke Roach" userId="3c173453-1e89-4ab7-a897-c035ad6940d7" providerId="ADAL" clId="{81170D11-0182-4017-896C-4DABC84BE7DA}" dt="2022-03-04T10:56:47.800" v="533" actId="27636"/>
        <pc:sldMkLst>
          <pc:docMk/>
          <pc:sldMk cId="2069494976" sldId="281"/>
        </pc:sldMkLst>
        <pc:spChg chg="mod">
          <ac:chgData name="Luke Roach" userId="3c173453-1e89-4ab7-a897-c035ad6940d7" providerId="ADAL" clId="{81170D11-0182-4017-896C-4DABC84BE7DA}" dt="2022-03-04T10:56:41.666" v="527" actId="20577"/>
          <ac:spMkLst>
            <pc:docMk/>
            <pc:sldMk cId="2069494976" sldId="281"/>
            <ac:spMk id="2" creationId="{EACFA8C9-7FB7-4FCB-8F5F-59C88B77C012}"/>
          </ac:spMkLst>
        </pc:spChg>
        <pc:spChg chg="mod">
          <ac:chgData name="Luke Roach" userId="3c173453-1e89-4ab7-a897-c035ad6940d7" providerId="ADAL" clId="{81170D11-0182-4017-896C-4DABC84BE7DA}" dt="2022-03-04T10:56:47.800" v="533" actId="27636"/>
          <ac:spMkLst>
            <pc:docMk/>
            <pc:sldMk cId="2069494976" sldId="281"/>
            <ac:spMk id="3" creationId="{A9C29CBF-0C0A-422B-9D70-489A41177014}"/>
          </ac:spMkLst>
        </pc:spChg>
      </pc:sldChg>
      <pc:sldChg chg="modSp new mod">
        <pc:chgData name="Luke Roach" userId="3c173453-1e89-4ab7-a897-c035ad6940d7" providerId="ADAL" clId="{81170D11-0182-4017-896C-4DABC84BE7DA}" dt="2022-03-04T10:57:31.084" v="550" actId="403"/>
        <pc:sldMkLst>
          <pc:docMk/>
          <pc:sldMk cId="2429450210" sldId="282"/>
        </pc:sldMkLst>
        <pc:spChg chg="mod">
          <ac:chgData name="Luke Roach" userId="3c173453-1e89-4ab7-a897-c035ad6940d7" providerId="ADAL" clId="{81170D11-0182-4017-896C-4DABC84BE7DA}" dt="2022-03-04T10:57:24.511" v="545" actId="20577"/>
          <ac:spMkLst>
            <pc:docMk/>
            <pc:sldMk cId="2429450210" sldId="282"/>
            <ac:spMk id="2" creationId="{55EE9510-4F99-4E5D-A606-8662BC6A290E}"/>
          </ac:spMkLst>
        </pc:spChg>
        <pc:spChg chg="mod">
          <ac:chgData name="Luke Roach" userId="3c173453-1e89-4ab7-a897-c035ad6940d7" providerId="ADAL" clId="{81170D11-0182-4017-896C-4DABC84BE7DA}" dt="2022-03-04T10:57:31.084" v="550" actId="403"/>
          <ac:spMkLst>
            <pc:docMk/>
            <pc:sldMk cId="2429450210" sldId="282"/>
            <ac:spMk id="3" creationId="{EED97009-C9A0-4E2B-AEBE-CDCE62D2A2EA}"/>
          </ac:spMkLst>
        </pc:spChg>
      </pc:sldChg>
      <pc:sldChg chg="modSp new mod">
        <pc:chgData name="Luke Roach" userId="3c173453-1e89-4ab7-a897-c035ad6940d7" providerId="ADAL" clId="{81170D11-0182-4017-896C-4DABC84BE7DA}" dt="2022-03-04T10:58:06.156" v="572" actId="403"/>
        <pc:sldMkLst>
          <pc:docMk/>
          <pc:sldMk cId="967982279" sldId="283"/>
        </pc:sldMkLst>
        <pc:spChg chg="mod">
          <ac:chgData name="Luke Roach" userId="3c173453-1e89-4ab7-a897-c035ad6940d7" providerId="ADAL" clId="{81170D11-0182-4017-896C-4DABC84BE7DA}" dt="2022-03-04T10:57:59.374" v="565" actId="20577"/>
          <ac:spMkLst>
            <pc:docMk/>
            <pc:sldMk cId="967982279" sldId="283"/>
            <ac:spMk id="2" creationId="{028CC74D-B546-46C0-B3F7-D005DBEC5898}"/>
          </ac:spMkLst>
        </pc:spChg>
        <pc:spChg chg="mod">
          <ac:chgData name="Luke Roach" userId="3c173453-1e89-4ab7-a897-c035ad6940d7" providerId="ADAL" clId="{81170D11-0182-4017-896C-4DABC84BE7DA}" dt="2022-03-04T10:58:06.156" v="572" actId="403"/>
          <ac:spMkLst>
            <pc:docMk/>
            <pc:sldMk cId="967982279" sldId="283"/>
            <ac:spMk id="3" creationId="{69D982A5-E7B2-45B6-A85E-AEA14F3473B6}"/>
          </ac:spMkLst>
        </pc:spChg>
      </pc:sldChg>
      <pc:sldChg chg="modSp new mod">
        <pc:chgData name="Luke Roach" userId="3c173453-1e89-4ab7-a897-c035ad6940d7" providerId="ADAL" clId="{81170D11-0182-4017-896C-4DABC84BE7DA}" dt="2022-03-04T10:59:35.632" v="604" actId="403"/>
        <pc:sldMkLst>
          <pc:docMk/>
          <pc:sldMk cId="4137125868" sldId="284"/>
        </pc:sldMkLst>
        <pc:spChg chg="mod">
          <ac:chgData name="Luke Roach" userId="3c173453-1e89-4ab7-a897-c035ad6940d7" providerId="ADAL" clId="{81170D11-0182-4017-896C-4DABC84BE7DA}" dt="2022-03-04T10:59:22.415" v="595" actId="14100"/>
          <ac:spMkLst>
            <pc:docMk/>
            <pc:sldMk cId="4137125868" sldId="284"/>
            <ac:spMk id="2" creationId="{AF400067-F3C0-4C80-886B-7F95FFB157F6}"/>
          </ac:spMkLst>
        </pc:spChg>
        <pc:spChg chg="mod">
          <ac:chgData name="Luke Roach" userId="3c173453-1e89-4ab7-a897-c035ad6940d7" providerId="ADAL" clId="{81170D11-0182-4017-896C-4DABC84BE7DA}" dt="2022-03-04T10:59:35.632" v="604" actId="403"/>
          <ac:spMkLst>
            <pc:docMk/>
            <pc:sldMk cId="4137125868" sldId="284"/>
            <ac:spMk id="3" creationId="{EFA1F0E5-6055-4F30-807B-B22F2599FF66}"/>
          </ac:spMkLst>
        </pc:spChg>
      </pc:sldChg>
      <pc:sldChg chg="modSp new mod">
        <pc:chgData name="Luke Roach" userId="3c173453-1e89-4ab7-a897-c035ad6940d7" providerId="ADAL" clId="{81170D11-0182-4017-896C-4DABC84BE7DA}" dt="2022-03-04T11:00:23.613" v="631" actId="403"/>
        <pc:sldMkLst>
          <pc:docMk/>
          <pc:sldMk cId="140461700" sldId="285"/>
        </pc:sldMkLst>
        <pc:spChg chg="mod">
          <ac:chgData name="Luke Roach" userId="3c173453-1e89-4ab7-a897-c035ad6940d7" providerId="ADAL" clId="{81170D11-0182-4017-896C-4DABC84BE7DA}" dt="2022-03-04T11:00:10.636" v="618" actId="20577"/>
          <ac:spMkLst>
            <pc:docMk/>
            <pc:sldMk cId="140461700" sldId="285"/>
            <ac:spMk id="2" creationId="{40571832-6A5C-4CA6-9219-F95A8AF0C094}"/>
          </ac:spMkLst>
        </pc:spChg>
        <pc:spChg chg="mod">
          <ac:chgData name="Luke Roach" userId="3c173453-1e89-4ab7-a897-c035ad6940d7" providerId="ADAL" clId="{81170D11-0182-4017-896C-4DABC84BE7DA}" dt="2022-03-04T11:00:23.613" v="631" actId="403"/>
          <ac:spMkLst>
            <pc:docMk/>
            <pc:sldMk cId="140461700" sldId="285"/>
            <ac:spMk id="3" creationId="{02C0C763-DAA9-4C67-8874-A27C935BCDAE}"/>
          </ac:spMkLst>
        </pc:spChg>
      </pc:sldChg>
      <pc:sldChg chg="addSp delSp modSp new mod setBg">
        <pc:chgData name="Luke Roach" userId="3c173453-1e89-4ab7-a897-c035ad6940d7" providerId="ADAL" clId="{81170D11-0182-4017-896C-4DABC84BE7DA}" dt="2022-03-04T11:03:29.207" v="741" actId="1076"/>
        <pc:sldMkLst>
          <pc:docMk/>
          <pc:sldMk cId="3262694444" sldId="286"/>
        </pc:sldMkLst>
        <pc:spChg chg="mod">
          <ac:chgData name="Luke Roach" userId="3c173453-1e89-4ab7-a897-c035ad6940d7" providerId="ADAL" clId="{81170D11-0182-4017-896C-4DABC84BE7DA}" dt="2022-03-04T11:03:16.731" v="739" actId="26606"/>
          <ac:spMkLst>
            <pc:docMk/>
            <pc:sldMk cId="3262694444" sldId="286"/>
            <ac:spMk id="2" creationId="{725C65F6-CF76-42A0-A321-668954DB23B3}"/>
          </ac:spMkLst>
        </pc:spChg>
        <pc:spChg chg="del">
          <ac:chgData name="Luke Roach" userId="3c173453-1e89-4ab7-a897-c035ad6940d7" providerId="ADAL" clId="{81170D11-0182-4017-896C-4DABC84BE7DA}" dt="2022-03-04T11:02:48.767" v="633"/>
          <ac:spMkLst>
            <pc:docMk/>
            <pc:sldMk cId="3262694444" sldId="286"/>
            <ac:spMk id="3" creationId="{3041CACE-689A-407E-9CF2-8E0C0093E944}"/>
          </ac:spMkLst>
        </pc:spChg>
        <pc:spChg chg="add">
          <ac:chgData name="Luke Roach" userId="3c173453-1e89-4ab7-a897-c035ad6940d7" providerId="ADAL" clId="{81170D11-0182-4017-896C-4DABC84BE7DA}" dt="2022-03-04T11:03:16.731" v="739" actId="26606"/>
          <ac:spMkLst>
            <pc:docMk/>
            <pc:sldMk cId="3262694444" sldId="286"/>
            <ac:spMk id="71" creationId="{AE192E3E-68A9-4F36-936C-1C8D0B9EF132}"/>
          </ac:spMkLst>
        </pc:spChg>
        <pc:spChg chg="add">
          <ac:chgData name="Luke Roach" userId="3c173453-1e89-4ab7-a897-c035ad6940d7" providerId="ADAL" clId="{81170D11-0182-4017-896C-4DABC84BE7DA}" dt="2022-03-04T11:03:16.731" v="739" actId="26606"/>
          <ac:spMkLst>
            <pc:docMk/>
            <pc:sldMk cId="3262694444" sldId="286"/>
            <ac:spMk id="73" creationId="{998D6E90-577B-4973-B60A-2700290E68B3}"/>
          </ac:spMkLst>
        </pc:spChg>
        <pc:spChg chg="add">
          <ac:chgData name="Luke Roach" userId="3c173453-1e89-4ab7-a897-c035ad6940d7" providerId="ADAL" clId="{81170D11-0182-4017-896C-4DABC84BE7DA}" dt="2022-03-04T11:03:16.731" v="739" actId="26606"/>
          <ac:spMkLst>
            <pc:docMk/>
            <pc:sldMk cId="3262694444" sldId="286"/>
            <ac:spMk id="75" creationId="{3FA95682-BEE6-4B33-BA34-7E7BE49782DA}"/>
          </ac:spMkLst>
        </pc:spChg>
        <pc:picChg chg="add mod">
          <ac:chgData name="Luke Roach" userId="3c173453-1e89-4ab7-a897-c035ad6940d7" providerId="ADAL" clId="{81170D11-0182-4017-896C-4DABC84BE7DA}" dt="2022-03-04T11:03:29.207" v="741" actId="1076"/>
          <ac:picMkLst>
            <pc:docMk/>
            <pc:sldMk cId="3262694444" sldId="286"/>
            <ac:picMk id="1026" creationId="{4B967B4B-68CB-4625-B6F2-C6D07BB45CE3}"/>
          </ac:picMkLst>
        </pc:picChg>
      </pc:sldChg>
      <pc:sldChg chg="addSp delSp modSp new mod setBg">
        <pc:chgData name="Luke Roach" userId="3c173453-1e89-4ab7-a897-c035ad6940d7" providerId="ADAL" clId="{81170D11-0182-4017-896C-4DABC84BE7DA}" dt="2022-03-04T11:06:35.569" v="753" actId="1076"/>
        <pc:sldMkLst>
          <pc:docMk/>
          <pc:sldMk cId="703575990" sldId="287"/>
        </pc:sldMkLst>
        <pc:spChg chg="mod">
          <ac:chgData name="Luke Roach" userId="3c173453-1e89-4ab7-a897-c035ad6940d7" providerId="ADAL" clId="{81170D11-0182-4017-896C-4DABC84BE7DA}" dt="2022-03-04T11:06:15.580" v="748"/>
          <ac:spMkLst>
            <pc:docMk/>
            <pc:sldMk cId="703575990" sldId="287"/>
            <ac:spMk id="2" creationId="{D36E1DDB-388F-4C2A-956A-C8FEF69AA458}"/>
          </ac:spMkLst>
        </pc:spChg>
        <pc:spChg chg="del">
          <ac:chgData name="Luke Roach" userId="3c173453-1e89-4ab7-a897-c035ad6940d7" providerId="ADAL" clId="{81170D11-0182-4017-896C-4DABC84BE7DA}" dt="2022-03-04T11:05:41.407" v="743" actId="478"/>
          <ac:spMkLst>
            <pc:docMk/>
            <pc:sldMk cId="703575990" sldId="287"/>
            <ac:spMk id="3" creationId="{C6E4DB55-ED5C-498A-ABDE-1C861FA9498B}"/>
          </ac:spMkLst>
        </pc:spChg>
        <pc:spChg chg="add">
          <ac:chgData name="Luke Roach" userId="3c173453-1e89-4ab7-a897-c035ad6940d7" providerId="ADAL" clId="{81170D11-0182-4017-896C-4DABC84BE7DA}" dt="2022-03-04T11:06:03.849" v="747" actId="26606"/>
          <ac:spMkLst>
            <pc:docMk/>
            <pc:sldMk cId="703575990" sldId="287"/>
            <ac:spMk id="73" creationId="{AE192E3E-68A9-4F36-936C-1C8D0B9EF132}"/>
          </ac:spMkLst>
        </pc:spChg>
        <pc:spChg chg="add">
          <ac:chgData name="Luke Roach" userId="3c173453-1e89-4ab7-a897-c035ad6940d7" providerId="ADAL" clId="{81170D11-0182-4017-896C-4DABC84BE7DA}" dt="2022-03-04T11:06:03.849" v="747" actId="26606"/>
          <ac:spMkLst>
            <pc:docMk/>
            <pc:sldMk cId="703575990" sldId="287"/>
            <ac:spMk id="75" creationId="{050FD556-4C97-47C4-8C29-C04095E24974}"/>
          </ac:spMkLst>
        </pc:spChg>
        <pc:spChg chg="add">
          <ac:chgData name="Luke Roach" userId="3c173453-1e89-4ab7-a897-c035ad6940d7" providerId="ADAL" clId="{81170D11-0182-4017-896C-4DABC84BE7DA}" dt="2022-03-04T11:06:03.849" v="747" actId="26606"/>
          <ac:spMkLst>
            <pc:docMk/>
            <pc:sldMk cId="703575990" sldId="287"/>
            <ac:spMk id="77" creationId="{C77ED65D-8324-4C4F-88A2-309BE73898D8}"/>
          </ac:spMkLst>
        </pc:spChg>
        <pc:spChg chg="add">
          <ac:chgData name="Luke Roach" userId="3c173453-1e89-4ab7-a897-c035ad6940d7" providerId="ADAL" clId="{81170D11-0182-4017-896C-4DABC84BE7DA}" dt="2022-03-04T11:06:03.849" v="747" actId="26606"/>
          <ac:spMkLst>
            <pc:docMk/>
            <pc:sldMk cId="703575990" sldId="287"/>
            <ac:spMk id="79" creationId="{1D0450F3-2536-4082-A67D-8ADB8015519B}"/>
          </ac:spMkLst>
        </pc:spChg>
        <pc:picChg chg="add mod ord">
          <ac:chgData name="Luke Roach" userId="3c173453-1e89-4ab7-a897-c035ad6940d7" providerId="ADAL" clId="{81170D11-0182-4017-896C-4DABC84BE7DA}" dt="2022-03-04T11:06:35.569" v="753" actId="1076"/>
          <ac:picMkLst>
            <pc:docMk/>
            <pc:sldMk cId="703575990" sldId="287"/>
            <ac:picMk id="2050" creationId="{9250A783-D3B3-4175-8D30-E72E18942DB2}"/>
          </ac:picMkLst>
        </pc:picChg>
        <pc:picChg chg="add mod">
          <ac:chgData name="Luke Roach" userId="3c173453-1e89-4ab7-a897-c035ad6940d7" providerId="ADAL" clId="{81170D11-0182-4017-896C-4DABC84BE7DA}" dt="2022-03-04T11:06:32.709" v="752" actId="1076"/>
          <ac:picMkLst>
            <pc:docMk/>
            <pc:sldMk cId="703575990" sldId="287"/>
            <ac:picMk id="2052" creationId="{2DD6F4D0-2220-4076-9C3F-45FB830DEC26}"/>
          </ac:picMkLst>
        </pc:picChg>
      </pc:sldChg>
      <pc:sldChg chg="modSp new mod">
        <pc:chgData name="Luke Roach" userId="3c173453-1e89-4ab7-a897-c035ad6940d7" providerId="ADAL" clId="{81170D11-0182-4017-896C-4DABC84BE7DA}" dt="2022-03-04T11:07:28.506" v="815" actId="403"/>
        <pc:sldMkLst>
          <pc:docMk/>
          <pc:sldMk cId="2344753622" sldId="288"/>
        </pc:sldMkLst>
        <pc:spChg chg="mod">
          <ac:chgData name="Luke Roach" userId="3c173453-1e89-4ab7-a897-c035ad6940d7" providerId="ADAL" clId="{81170D11-0182-4017-896C-4DABC84BE7DA}" dt="2022-03-04T11:07:23.053" v="813" actId="20577"/>
          <ac:spMkLst>
            <pc:docMk/>
            <pc:sldMk cId="2344753622" sldId="288"/>
            <ac:spMk id="2" creationId="{DAACEC81-BC6D-401B-9BA0-7769AD276E40}"/>
          </ac:spMkLst>
        </pc:spChg>
        <pc:spChg chg="mod">
          <ac:chgData name="Luke Roach" userId="3c173453-1e89-4ab7-a897-c035ad6940d7" providerId="ADAL" clId="{81170D11-0182-4017-896C-4DABC84BE7DA}" dt="2022-03-04T11:07:28.506" v="815" actId="403"/>
          <ac:spMkLst>
            <pc:docMk/>
            <pc:sldMk cId="2344753622" sldId="288"/>
            <ac:spMk id="3" creationId="{FA5EC54F-BA06-46DF-8B8B-A18E790D10BB}"/>
          </ac:spMkLst>
        </pc:spChg>
      </pc:sldChg>
      <pc:sldChg chg="modSp new mod">
        <pc:chgData name="Luke Roach" userId="3c173453-1e89-4ab7-a897-c035ad6940d7" providerId="ADAL" clId="{81170D11-0182-4017-896C-4DABC84BE7DA}" dt="2022-03-04T11:09:20.998" v="845" actId="403"/>
        <pc:sldMkLst>
          <pc:docMk/>
          <pc:sldMk cId="156425968" sldId="289"/>
        </pc:sldMkLst>
        <pc:spChg chg="mod">
          <ac:chgData name="Luke Roach" userId="3c173453-1e89-4ab7-a897-c035ad6940d7" providerId="ADAL" clId="{81170D11-0182-4017-896C-4DABC84BE7DA}" dt="2022-03-04T11:08:49.153" v="837" actId="20577"/>
          <ac:spMkLst>
            <pc:docMk/>
            <pc:sldMk cId="156425968" sldId="289"/>
            <ac:spMk id="2" creationId="{B1052CDF-3F54-49D9-B874-5DAA476039BC}"/>
          </ac:spMkLst>
        </pc:spChg>
        <pc:spChg chg="mod">
          <ac:chgData name="Luke Roach" userId="3c173453-1e89-4ab7-a897-c035ad6940d7" providerId="ADAL" clId="{81170D11-0182-4017-896C-4DABC84BE7DA}" dt="2022-03-04T11:09:20.998" v="845" actId="403"/>
          <ac:spMkLst>
            <pc:docMk/>
            <pc:sldMk cId="156425968" sldId="289"/>
            <ac:spMk id="3" creationId="{600164AA-7584-405E-A934-DFB017A88D85}"/>
          </ac:spMkLst>
        </pc:spChg>
      </pc:sldChg>
      <pc:sldChg chg="modSp new mod">
        <pc:chgData name="Luke Roach" userId="3c173453-1e89-4ab7-a897-c035ad6940d7" providerId="ADAL" clId="{81170D11-0182-4017-896C-4DABC84BE7DA}" dt="2022-03-04T11:09:45.028" v="885" actId="20577"/>
        <pc:sldMkLst>
          <pc:docMk/>
          <pc:sldMk cId="2259058340" sldId="290"/>
        </pc:sldMkLst>
        <pc:spChg chg="mod">
          <ac:chgData name="Luke Roach" userId="3c173453-1e89-4ab7-a897-c035ad6940d7" providerId="ADAL" clId="{81170D11-0182-4017-896C-4DABC84BE7DA}" dt="2022-03-04T11:09:45.028" v="885" actId="20577"/>
          <ac:spMkLst>
            <pc:docMk/>
            <pc:sldMk cId="2259058340" sldId="290"/>
            <ac:spMk id="2" creationId="{BE7E1156-AA86-451A-A947-B8E078FE0969}"/>
          </ac:spMkLst>
        </pc:spChg>
        <pc:spChg chg="mod">
          <ac:chgData name="Luke Roach" userId="3c173453-1e89-4ab7-a897-c035ad6940d7" providerId="ADAL" clId="{81170D11-0182-4017-896C-4DABC84BE7DA}" dt="2022-03-04T11:09:37.301" v="854" actId="403"/>
          <ac:spMkLst>
            <pc:docMk/>
            <pc:sldMk cId="2259058340" sldId="290"/>
            <ac:spMk id="3" creationId="{8BDD2C8B-39DA-4DBE-BBFC-EC826A8DA79D}"/>
          </ac:spMkLst>
        </pc:spChg>
      </pc:sldChg>
      <pc:sldChg chg="modSp new mod">
        <pc:chgData name="Luke Roach" userId="3c173453-1e89-4ab7-a897-c035ad6940d7" providerId="ADAL" clId="{81170D11-0182-4017-896C-4DABC84BE7DA}" dt="2022-03-04T11:10:28.986" v="918" actId="403"/>
        <pc:sldMkLst>
          <pc:docMk/>
          <pc:sldMk cId="1946297750" sldId="291"/>
        </pc:sldMkLst>
        <pc:spChg chg="mod">
          <ac:chgData name="Luke Roach" userId="3c173453-1e89-4ab7-a897-c035ad6940d7" providerId="ADAL" clId="{81170D11-0182-4017-896C-4DABC84BE7DA}" dt="2022-03-04T11:10:24.856" v="916" actId="313"/>
          <ac:spMkLst>
            <pc:docMk/>
            <pc:sldMk cId="1946297750" sldId="291"/>
            <ac:spMk id="2" creationId="{F39FB71C-3C13-4456-AC54-FD0F0E9286D4}"/>
          </ac:spMkLst>
        </pc:spChg>
        <pc:spChg chg="mod">
          <ac:chgData name="Luke Roach" userId="3c173453-1e89-4ab7-a897-c035ad6940d7" providerId="ADAL" clId="{81170D11-0182-4017-896C-4DABC84BE7DA}" dt="2022-03-04T11:10:28.986" v="918" actId="403"/>
          <ac:spMkLst>
            <pc:docMk/>
            <pc:sldMk cId="1946297750" sldId="291"/>
            <ac:spMk id="3" creationId="{9235296B-C612-48DD-8440-FB65C2BFCFA5}"/>
          </ac:spMkLst>
        </pc:spChg>
      </pc:sldChg>
      <pc:sldChg chg="modSp new mod">
        <pc:chgData name="Luke Roach" userId="3c173453-1e89-4ab7-a897-c035ad6940d7" providerId="ADAL" clId="{81170D11-0182-4017-896C-4DABC84BE7DA}" dt="2022-03-04T11:11:01.848" v="938" actId="27636"/>
        <pc:sldMkLst>
          <pc:docMk/>
          <pc:sldMk cId="47107888" sldId="292"/>
        </pc:sldMkLst>
        <pc:spChg chg="mod">
          <ac:chgData name="Luke Roach" userId="3c173453-1e89-4ab7-a897-c035ad6940d7" providerId="ADAL" clId="{81170D11-0182-4017-896C-4DABC84BE7DA}" dt="2022-03-04T11:10:49.923" v="928" actId="20577"/>
          <ac:spMkLst>
            <pc:docMk/>
            <pc:sldMk cId="47107888" sldId="292"/>
            <ac:spMk id="2" creationId="{4202B278-6FDA-41A2-9170-7403489CC11A}"/>
          </ac:spMkLst>
        </pc:spChg>
        <pc:spChg chg="mod">
          <ac:chgData name="Luke Roach" userId="3c173453-1e89-4ab7-a897-c035ad6940d7" providerId="ADAL" clId="{81170D11-0182-4017-896C-4DABC84BE7DA}" dt="2022-03-04T11:11:01.848" v="938" actId="27636"/>
          <ac:spMkLst>
            <pc:docMk/>
            <pc:sldMk cId="47107888" sldId="292"/>
            <ac:spMk id="3" creationId="{7FFF7A99-401D-4579-B1FE-B678308D3F86}"/>
          </ac:spMkLst>
        </pc:spChg>
      </pc:sldChg>
      <pc:sldChg chg="modSp new mod">
        <pc:chgData name="Luke Roach" userId="3c173453-1e89-4ab7-a897-c035ad6940d7" providerId="ADAL" clId="{81170D11-0182-4017-896C-4DABC84BE7DA}" dt="2022-03-04T11:11:47.675" v="962" actId="403"/>
        <pc:sldMkLst>
          <pc:docMk/>
          <pc:sldMk cId="375764229" sldId="293"/>
        </pc:sldMkLst>
        <pc:spChg chg="mod">
          <ac:chgData name="Luke Roach" userId="3c173453-1e89-4ab7-a897-c035ad6940d7" providerId="ADAL" clId="{81170D11-0182-4017-896C-4DABC84BE7DA}" dt="2022-03-04T11:11:18.640" v="944" actId="20577"/>
          <ac:spMkLst>
            <pc:docMk/>
            <pc:sldMk cId="375764229" sldId="293"/>
            <ac:spMk id="2" creationId="{2A1D4A60-0555-48F9-B5D7-20AA315DE5C8}"/>
          </ac:spMkLst>
        </pc:spChg>
        <pc:spChg chg="mod">
          <ac:chgData name="Luke Roach" userId="3c173453-1e89-4ab7-a897-c035ad6940d7" providerId="ADAL" clId="{81170D11-0182-4017-896C-4DABC84BE7DA}" dt="2022-03-04T11:11:47.675" v="962" actId="403"/>
          <ac:spMkLst>
            <pc:docMk/>
            <pc:sldMk cId="375764229" sldId="293"/>
            <ac:spMk id="3" creationId="{12098063-91FF-4A88-82AA-B6A297253D85}"/>
          </ac:spMkLst>
        </pc:spChg>
      </pc:sldChg>
      <pc:sldChg chg="modSp new mod">
        <pc:chgData name="Luke Roach" userId="3c173453-1e89-4ab7-a897-c035ad6940d7" providerId="ADAL" clId="{81170D11-0182-4017-896C-4DABC84BE7DA}" dt="2022-03-04T11:12:19.718" v="991" actId="313"/>
        <pc:sldMkLst>
          <pc:docMk/>
          <pc:sldMk cId="2037940105" sldId="294"/>
        </pc:sldMkLst>
        <pc:spChg chg="mod">
          <ac:chgData name="Luke Roach" userId="3c173453-1e89-4ab7-a897-c035ad6940d7" providerId="ADAL" clId="{81170D11-0182-4017-896C-4DABC84BE7DA}" dt="2022-03-04T11:12:19.718" v="991" actId="313"/>
          <ac:spMkLst>
            <pc:docMk/>
            <pc:sldMk cId="2037940105" sldId="294"/>
            <ac:spMk id="2" creationId="{65A874CC-0903-45F6-8606-8AAC2B208304}"/>
          </ac:spMkLst>
        </pc:spChg>
        <pc:spChg chg="mod">
          <ac:chgData name="Luke Roach" userId="3c173453-1e89-4ab7-a897-c035ad6940d7" providerId="ADAL" clId="{81170D11-0182-4017-896C-4DABC84BE7DA}" dt="2022-03-04T11:12:11.433" v="964"/>
          <ac:spMkLst>
            <pc:docMk/>
            <pc:sldMk cId="2037940105" sldId="294"/>
            <ac:spMk id="3" creationId="{6D9EF723-0279-496B-89AC-D29FD2E7ECB1}"/>
          </ac:spMkLst>
        </pc:spChg>
      </pc:sldChg>
      <pc:sldChg chg="modSp new mod">
        <pc:chgData name="Luke Roach" userId="3c173453-1e89-4ab7-a897-c035ad6940d7" providerId="ADAL" clId="{81170D11-0182-4017-896C-4DABC84BE7DA}" dt="2022-03-04T11:12:49.705" v="1005" actId="27636"/>
        <pc:sldMkLst>
          <pc:docMk/>
          <pc:sldMk cId="2778677431" sldId="295"/>
        </pc:sldMkLst>
        <pc:spChg chg="mod">
          <ac:chgData name="Luke Roach" userId="3c173453-1e89-4ab7-a897-c035ad6940d7" providerId="ADAL" clId="{81170D11-0182-4017-896C-4DABC84BE7DA}" dt="2022-03-04T11:12:37.930" v="999" actId="313"/>
          <ac:spMkLst>
            <pc:docMk/>
            <pc:sldMk cId="2778677431" sldId="295"/>
            <ac:spMk id="2" creationId="{F48ACF96-D2F1-4F6B-A923-38AFDE21E151}"/>
          </ac:spMkLst>
        </pc:spChg>
        <pc:spChg chg="mod">
          <ac:chgData name="Luke Roach" userId="3c173453-1e89-4ab7-a897-c035ad6940d7" providerId="ADAL" clId="{81170D11-0182-4017-896C-4DABC84BE7DA}" dt="2022-03-04T11:12:49.705" v="1005" actId="27636"/>
          <ac:spMkLst>
            <pc:docMk/>
            <pc:sldMk cId="2778677431" sldId="295"/>
            <ac:spMk id="3" creationId="{7395ECE5-226D-4013-B583-11048A64485E}"/>
          </ac:spMkLst>
        </pc:spChg>
      </pc:sldChg>
      <pc:sldChg chg="addSp delSp modSp new mod setBg">
        <pc:chgData name="Luke Roach" userId="3c173453-1e89-4ab7-a897-c035ad6940d7" providerId="ADAL" clId="{81170D11-0182-4017-896C-4DABC84BE7DA}" dt="2022-03-04T11:15:05.253" v="1125" actId="26606"/>
        <pc:sldMkLst>
          <pc:docMk/>
          <pc:sldMk cId="1249291562" sldId="296"/>
        </pc:sldMkLst>
        <pc:spChg chg="mod">
          <ac:chgData name="Luke Roach" userId="3c173453-1e89-4ab7-a897-c035ad6940d7" providerId="ADAL" clId="{81170D11-0182-4017-896C-4DABC84BE7DA}" dt="2022-03-04T11:15:05.253" v="1125" actId="26606"/>
          <ac:spMkLst>
            <pc:docMk/>
            <pc:sldMk cId="1249291562" sldId="296"/>
            <ac:spMk id="2" creationId="{E6D9EBB5-5A22-4B87-BFBC-D1B2B29A58CC}"/>
          </ac:spMkLst>
        </pc:spChg>
        <pc:spChg chg="del mod">
          <ac:chgData name="Luke Roach" userId="3c173453-1e89-4ab7-a897-c035ad6940d7" providerId="ADAL" clId="{81170D11-0182-4017-896C-4DABC84BE7DA}" dt="2022-03-04T11:15:05.253" v="1125" actId="26606"/>
          <ac:spMkLst>
            <pc:docMk/>
            <pc:sldMk cId="1249291562" sldId="296"/>
            <ac:spMk id="3" creationId="{5B18F2D6-6E50-4ADD-A4B1-5A0B0FB085F6}"/>
          </ac:spMkLst>
        </pc:spChg>
        <pc:spChg chg="add">
          <ac:chgData name="Luke Roach" userId="3c173453-1e89-4ab7-a897-c035ad6940d7" providerId="ADAL" clId="{81170D11-0182-4017-896C-4DABC84BE7DA}" dt="2022-03-04T11:15:05.253" v="1125" actId="26606"/>
          <ac:spMkLst>
            <pc:docMk/>
            <pc:sldMk cId="1249291562" sldId="296"/>
            <ac:spMk id="9" creationId="{06204E07-6F63-4D3E-B413-652FC095AB79}"/>
          </ac:spMkLst>
        </pc:spChg>
        <pc:spChg chg="add">
          <ac:chgData name="Luke Roach" userId="3c173453-1e89-4ab7-a897-c035ad6940d7" providerId="ADAL" clId="{81170D11-0182-4017-896C-4DABC84BE7DA}" dt="2022-03-04T11:15:05.253" v="1125" actId="26606"/>
          <ac:spMkLst>
            <pc:docMk/>
            <pc:sldMk cId="1249291562" sldId="296"/>
            <ac:spMk id="11" creationId="{1A2C2B4C-DD5B-4BFB-A18E-0E2FA0125E1C}"/>
          </ac:spMkLst>
        </pc:spChg>
        <pc:graphicFrameChg chg="add">
          <ac:chgData name="Luke Roach" userId="3c173453-1e89-4ab7-a897-c035ad6940d7" providerId="ADAL" clId="{81170D11-0182-4017-896C-4DABC84BE7DA}" dt="2022-03-04T11:15:05.253" v="1125" actId="26606"/>
          <ac:graphicFrameMkLst>
            <pc:docMk/>
            <pc:sldMk cId="1249291562" sldId="296"/>
            <ac:graphicFrameMk id="5" creationId="{8EBF8556-29ED-46A4-9957-2268FE676418}"/>
          </ac:graphicFrameMkLst>
        </pc:graphicFrameChg>
      </pc:sldChg>
      <pc:sldChg chg="modSp new mod">
        <pc:chgData name="Luke Roach" userId="3c173453-1e89-4ab7-a897-c035ad6940d7" providerId="ADAL" clId="{81170D11-0182-4017-896C-4DABC84BE7DA}" dt="2022-03-04T11:18:19.024" v="1319" actId="20577"/>
        <pc:sldMkLst>
          <pc:docMk/>
          <pc:sldMk cId="892782479" sldId="297"/>
        </pc:sldMkLst>
        <pc:spChg chg="mod">
          <ac:chgData name="Luke Roach" userId="3c173453-1e89-4ab7-a897-c035ad6940d7" providerId="ADAL" clId="{81170D11-0182-4017-896C-4DABC84BE7DA}" dt="2022-03-04T11:15:48.345" v="1137" actId="20577"/>
          <ac:spMkLst>
            <pc:docMk/>
            <pc:sldMk cId="892782479" sldId="297"/>
            <ac:spMk id="2" creationId="{354B6D81-3D11-4264-BB5A-35A27A674BE7}"/>
          </ac:spMkLst>
        </pc:spChg>
        <pc:spChg chg="mod">
          <ac:chgData name="Luke Roach" userId="3c173453-1e89-4ab7-a897-c035ad6940d7" providerId="ADAL" clId="{81170D11-0182-4017-896C-4DABC84BE7DA}" dt="2022-03-04T11:18:19.024" v="1319" actId="20577"/>
          <ac:spMkLst>
            <pc:docMk/>
            <pc:sldMk cId="892782479" sldId="297"/>
            <ac:spMk id="3" creationId="{84376E78-11BF-4778-9594-48FEB801F1F8}"/>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A1749E-E735-4FE1-9FE8-138C6EB8AA3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2F4F0B8-CA16-4FCC-A764-AD9C2662C7DE}">
      <dgm:prSet/>
      <dgm:spPr/>
      <dgm:t>
        <a:bodyPr/>
        <a:lstStyle/>
        <a:p>
          <a:r>
            <a:rPr lang="en-GB" b="0" i="0"/>
            <a:t>"In a public, as we may understand the term,</a:t>
          </a:r>
          <a:endParaRPr lang="en-US"/>
        </a:p>
      </dgm:t>
    </dgm:pt>
    <dgm:pt modelId="{1003C9CD-936C-4DF4-B499-933C28AB9BA4}" type="parTrans" cxnId="{840FB7AF-85E3-4F88-9B40-869AD01DA1C9}">
      <dgm:prSet/>
      <dgm:spPr/>
      <dgm:t>
        <a:bodyPr/>
        <a:lstStyle/>
        <a:p>
          <a:endParaRPr lang="en-US"/>
        </a:p>
      </dgm:t>
    </dgm:pt>
    <dgm:pt modelId="{9F3EE277-F6A9-407D-A443-7B9163F7F94B}" type="sibTrans" cxnId="{840FB7AF-85E3-4F88-9B40-869AD01DA1C9}">
      <dgm:prSet/>
      <dgm:spPr/>
      <dgm:t>
        <a:bodyPr/>
        <a:lstStyle/>
        <a:p>
          <a:endParaRPr lang="en-US"/>
        </a:p>
      </dgm:t>
    </dgm:pt>
    <dgm:pt modelId="{C53D4835-CB71-459E-9715-E267586B9A65}">
      <dgm:prSet/>
      <dgm:spPr/>
      <dgm:t>
        <a:bodyPr/>
        <a:lstStyle/>
        <a:p>
          <a:r>
            <a:rPr lang="en-GB" b="0" i="0"/>
            <a:t>virtually as many people express opinions as receive them,</a:t>
          </a:r>
          <a:endParaRPr lang="en-US"/>
        </a:p>
      </dgm:t>
    </dgm:pt>
    <dgm:pt modelId="{569AD4D1-F15D-4BEE-96CB-BED3D9953140}" type="parTrans" cxnId="{7619D91F-D8FC-4D2C-A17A-DF58BFDD487B}">
      <dgm:prSet/>
      <dgm:spPr/>
      <dgm:t>
        <a:bodyPr/>
        <a:lstStyle/>
        <a:p>
          <a:endParaRPr lang="en-US"/>
        </a:p>
      </dgm:t>
    </dgm:pt>
    <dgm:pt modelId="{9ADAC0AC-64F4-4396-A0B9-2FC44442176A}" type="sibTrans" cxnId="{7619D91F-D8FC-4D2C-A17A-DF58BFDD487B}">
      <dgm:prSet/>
      <dgm:spPr/>
      <dgm:t>
        <a:bodyPr/>
        <a:lstStyle/>
        <a:p>
          <a:endParaRPr lang="en-US"/>
        </a:p>
      </dgm:t>
    </dgm:pt>
    <dgm:pt modelId="{01765CBF-E63B-4107-9574-95557B4E173E}">
      <dgm:prSet/>
      <dgm:spPr/>
      <dgm:t>
        <a:bodyPr/>
        <a:lstStyle/>
        <a:p>
          <a:r>
            <a:rPr lang="en-GB" b="0" i="0"/>
            <a:t>Public communications are so organized that there is a chance immediately and effectively to answer back any opinion expressed in public.</a:t>
          </a:r>
          <a:endParaRPr lang="en-US"/>
        </a:p>
      </dgm:t>
    </dgm:pt>
    <dgm:pt modelId="{BF48C058-D2C8-4D8C-B5AE-25A4B8A5AE86}" type="parTrans" cxnId="{74CBC232-3417-4AB5-A4A7-15D58D67313E}">
      <dgm:prSet/>
      <dgm:spPr/>
      <dgm:t>
        <a:bodyPr/>
        <a:lstStyle/>
        <a:p>
          <a:endParaRPr lang="en-US"/>
        </a:p>
      </dgm:t>
    </dgm:pt>
    <dgm:pt modelId="{FF19AFC4-22CE-4B74-AABD-526EAF87DF7B}" type="sibTrans" cxnId="{74CBC232-3417-4AB5-A4A7-15D58D67313E}">
      <dgm:prSet/>
      <dgm:spPr/>
      <dgm:t>
        <a:bodyPr/>
        <a:lstStyle/>
        <a:p>
          <a:endParaRPr lang="en-US"/>
        </a:p>
      </dgm:t>
    </dgm:pt>
    <dgm:pt modelId="{0EE41CE0-7C06-48C2-B082-C1E5935000A6}">
      <dgm:prSet/>
      <dgm:spPr/>
      <dgm:t>
        <a:bodyPr/>
        <a:lstStyle/>
        <a:p>
          <a:r>
            <a:rPr lang="en-GB" b="0" i="0"/>
            <a:t>Opinion formed by such discussion readily finds an outlet in effective action, even against – if necessary – the prevailing system of authority.</a:t>
          </a:r>
          <a:endParaRPr lang="en-US"/>
        </a:p>
      </dgm:t>
    </dgm:pt>
    <dgm:pt modelId="{F0142761-A756-446D-B5BA-E4417D77B825}" type="parTrans" cxnId="{8847F67B-6128-489F-94C1-0BCF42F9515E}">
      <dgm:prSet/>
      <dgm:spPr/>
      <dgm:t>
        <a:bodyPr/>
        <a:lstStyle/>
        <a:p>
          <a:endParaRPr lang="en-US"/>
        </a:p>
      </dgm:t>
    </dgm:pt>
    <dgm:pt modelId="{E9DA71B3-EEE7-4D7B-A5DF-84FFAC182A5E}" type="sibTrans" cxnId="{8847F67B-6128-489F-94C1-0BCF42F9515E}">
      <dgm:prSet/>
      <dgm:spPr/>
      <dgm:t>
        <a:bodyPr/>
        <a:lstStyle/>
        <a:p>
          <a:endParaRPr lang="en-US"/>
        </a:p>
      </dgm:t>
    </dgm:pt>
    <dgm:pt modelId="{BD1E341C-633A-41D7-99F9-23EB08B723B2}">
      <dgm:prSet/>
      <dgm:spPr/>
      <dgm:t>
        <a:bodyPr/>
        <a:lstStyle/>
        <a:p>
          <a:r>
            <a:rPr lang="en-GB" b="0" i="0"/>
            <a:t>And authoritative institutions do not penetrate the public, which is thus more or less autonomous in its operations.</a:t>
          </a:r>
          <a:endParaRPr lang="en-US"/>
        </a:p>
      </dgm:t>
    </dgm:pt>
    <dgm:pt modelId="{B505A518-6836-48C5-A462-D2D6FE3FB4AA}" type="parTrans" cxnId="{0850970A-60D4-43D2-AD4A-06421FFFEB44}">
      <dgm:prSet/>
      <dgm:spPr/>
      <dgm:t>
        <a:bodyPr/>
        <a:lstStyle/>
        <a:p>
          <a:endParaRPr lang="en-US"/>
        </a:p>
      </dgm:t>
    </dgm:pt>
    <dgm:pt modelId="{47D82198-4719-4D50-98EA-8ADF5E97A26F}" type="sibTrans" cxnId="{0850970A-60D4-43D2-AD4A-06421FFFEB44}">
      <dgm:prSet/>
      <dgm:spPr/>
      <dgm:t>
        <a:bodyPr/>
        <a:lstStyle/>
        <a:p>
          <a:endParaRPr lang="en-US"/>
        </a:p>
      </dgm:t>
    </dgm:pt>
    <dgm:pt modelId="{CF4000E4-BB23-4500-9A1C-FBFC4016BBC5}">
      <dgm:prSet/>
      <dgm:spPr/>
      <dgm:t>
        <a:bodyPr/>
        <a:lstStyle/>
        <a:p>
          <a:r>
            <a:rPr lang="en-GB" b="0" i="0"/>
            <a:t>In a mass,</a:t>
          </a:r>
          <a:endParaRPr lang="en-US"/>
        </a:p>
      </dgm:t>
    </dgm:pt>
    <dgm:pt modelId="{99FA4474-47F7-4286-98FF-E139DE9ABADE}" type="parTrans" cxnId="{4B6DD4BD-C3F6-42BC-A708-B3C557886480}">
      <dgm:prSet/>
      <dgm:spPr/>
      <dgm:t>
        <a:bodyPr/>
        <a:lstStyle/>
        <a:p>
          <a:endParaRPr lang="en-US"/>
        </a:p>
      </dgm:t>
    </dgm:pt>
    <dgm:pt modelId="{E474A311-F8E9-4936-BB3C-46843FBEF762}" type="sibTrans" cxnId="{4B6DD4BD-C3F6-42BC-A708-B3C557886480}">
      <dgm:prSet/>
      <dgm:spPr/>
      <dgm:t>
        <a:bodyPr/>
        <a:lstStyle/>
        <a:p>
          <a:endParaRPr lang="en-US"/>
        </a:p>
      </dgm:t>
    </dgm:pt>
    <dgm:pt modelId="{8D6BF438-37D9-4604-8F88-7F6252A9A90A}">
      <dgm:prSet/>
      <dgm:spPr/>
      <dgm:t>
        <a:bodyPr/>
        <a:lstStyle/>
        <a:p>
          <a:r>
            <a:rPr lang="en-GB" b="0" i="0"/>
            <a:t>far fewer people express opinions than receive them; for the community of public becomes an abstract collection of individuals who receive impressions from the mass media.</a:t>
          </a:r>
          <a:endParaRPr lang="en-US"/>
        </a:p>
      </dgm:t>
    </dgm:pt>
    <dgm:pt modelId="{5D236AE2-3793-4A15-B96F-894EB6536B57}" type="parTrans" cxnId="{87CDE0B9-7C93-4CF1-870D-A825FF854FA2}">
      <dgm:prSet/>
      <dgm:spPr/>
      <dgm:t>
        <a:bodyPr/>
        <a:lstStyle/>
        <a:p>
          <a:endParaRPr lang="en-US"/>
        </a:p>
      </dgm:t>
    </dgm:pt>
    <dgm:pt modelId="{02E81F6F-487C-4D06-9029-A82B29FCE8A8}" type="sibTrans" cxnId="{87CDE0B9-7C93-4CF1-870D-A825FF854FA2}">
      <dgm:prSet/>
      <dgm:spPr/>
      <dgm:t>
        <a:bodyPr/>
        <a:lstStyle/>
        <a:p>
          <a:endParaRPr lang="en-US"/>
        </a:p>
      </dgm:t>
    </dgm:pt>
    <dgm:pt modelId="{DB37CD05-DF58-4874-8059-8D19E3BABD23}">
      <dgm:prSet/>
      <dgm:spPr/>
      <dgm:t>
        <a:bodyPr/>
        <a:lstStyle/>
        <a:p>
          <a:r>
            <a:rPr lang="en-GB" b="0" i="0"/>
            <a:t>The communications that prevail are so organized that it is difficult or impossible for the individual to answer back immediately or with any effect.</a:t>
          </a:r>
          <a:endParaRPr lang="en-US"/>
        </a:p>
      </dgm:t>
    </dgm:pt>
    <dgm:pt modelId="{11ECBB41-9F1C-403F-A1F6-230AF240791B}" type="parTrans" cxnId="{90EF614D-1559-4C4F-BE9C-A8B32A5B956E}">
      <dgm:prSet/>
      <dgm:spPr/>
      <dgm:t>
        <a:bodyPr/>
        <a:lstStyle/>
        <a:p>
          <a:endParaRPr lang="en-US"/>
        </a:p>
      </dgm:t>
    </dgm:pt>
    <dgm:pt modelId="{7A66174F-92BD-41B9-9080-FF5B383F12AF}" type="sibTrans" cxnId="{90EF614D-1559-4C4F-BE9C-A8B32A5B956E}">
      <dgm:prSet/>
      <dgm:spPr/>
      <dgm:t>
        <a:bodyPr/>
        <a:lstStyle/>
        <a:p>
          <a:endParaRPr lang="en-US"/>
        </a:p>
      </dgm:t>
    </dgm:pt>
    <dgm:pt modelId="{B88E9052-0E86-493B-923B-887B50B47227}">
      <dgm:prSet/>
      <dgm:spPr/>
      <dgm:t>
        <a:bodyPr/>
        <a:lstStyle/>
        <a:p>
          <a:r>
            <a:rPr lang="en-GB" b="0" i="0"/>
            <a:t>The realization of opinion in action is controlled by authorities who organize and control the channels of such action.</a:t>
          </a:r>
          <a:endParaRPr lang="en-US"/>
        </a:p>
      </dgm:t>
    </dgm:pt>
    <dgm:pt modelId="{B1A05F69-DEB7-46B0-B5F4-EBBE41769FB5}" type="parTrans" cxnId="{8E75991E-6C7D-49A4-8AE9-85C8F6BCDF3A}">
      <dgm:prSet/>
      <dgm:spPr/>
      <dgm:t>
        <a:bodyPr/>
        <a:lstStyle/>
        <a:p>
          <a:endParaRPr lang="en-US"/>
        </a:p>
      </dgm:t>
    </dgm:pt>
    <dgm:pt modelId="{4DB10C59-5729-494A-97E7-97E71F8FFA26}" type="sibTrans" cxnId="{8E75991E-6C7D-49A4-8AE9-85C8F6BCDF3A}">
      <dgm:prSet/>
      <dgm:spPr/>
      <dgm:t>
        <a:bodyPr/>
        <a:lstStyle/>
        <a:p>
          <a:endParaRPr lang="en-US"/>
        </a:p>
      </dgm:t>
    </dgm:pt>
    <dgm:pt modelId="{A718939F-7989-411A-B198-681386A77667}">
      <dgm:prSet/>
      <dgm:spPr/>
      <dgm:t>
        <a:bodyPr/>
        <a:lstStyle/>
        <a:p>
          <a:r>
            <a:rPr lang="en-GB" b="0" i="0" dirty="0"/>
            <a:t>The mass has no autonomy from institutions; on the contrary, agents of authorized institutions penetrate this mass, reducing any autonomy it may have in the formation of opinion by discussion"</a:t>
          </a:r>
          <a:endParaRPr lang="en-US" dirty="0"/>
        </a:p>
      </dgm:t>
    </dgm:pt>
    <dgm:pt modelId="{34290376-862E-424D-B53D-6C2A5ACF78DC}" type="parTrans" cxnId="{05D24705-BC1E-45C9-8664-6A6389B12E9E}">
      <dgm:prSet/>
      <dgm:spPr/>
      <dgm:t>
        <a:bodyPr/>
        <a:lstStyle/>
        <a:p>
          <a:endParaRPr lang="en-US"/>
        </a:p>
      </dgm:t>
    </dgm:pt>
    <dgm:pt modelId="{543A5150-1672-4CF0-9E8C-466D9F3FD3EF}" type="sibTrans" cxnId="{05D24705-BC1E-45C9-8664-6A6389B12E9E}">
      <dgm:prSet/>
      <dgm:spPr/>
      <dgm:t>
        <a:bodyPr/>
        <a:lstStyle/>
        <a:p>
          <a:endParaRPr lang="en-US"/>
        </a:p>
      </dgm:t>
    </dgm:pt>
    <dgm:pt modelId="{7D750B17-A851-40EA-8DC8-56F3CA204089}" type="pres">
      <dgm:prSet presAssocID="{05A1749E-E735-4FE1-9FE8-138C6EB8AA3C}" presName="vert0" presStyleCnt="0">
        <dgm:presLayoutVars>
          <dgm:dir/>
          <dgm:animOne val="branch"/>
          <dgm:animLvl val="lvl"/>
        </dgm:presLayoutVars>
      </dgm:prSet>
      <dgm:spPr/>
    </dgm:pt>
    <dgm:pt modelId="{78A92033-5698-43A2-9846-53280C8CEBD9}" type="pres">
      <dgm:prSet presAssocID="{92F4F0B8-CA16-4FCC-A764-AD9C2662C7DE}" presName="thickLine" presStyleLbl="alignNode1" presStyleIdx="0" presStyleCnt="2"/>
      <dgm:spPr/>
    </dgm:pt>
    <dgm:pt modelId="{F03D52A3-AA92-4A9D-A88C-087BF1F6B76A}" type="pres">
      <dgm:prSet presAssocID="{92F4F0B8-CA16-4FCC-A764-AD9C2662C7DE}" presName="horz1" presStyleCnt="0"/>
      <dgm:spPr/>
    </dgm:pt>
    <dgm:pt modelId="{8ABC6B8F-8471-4C56-99B7-9FC66660E8AE}" type="pres">
      <dgm:prSet presAssocID="{92F4F0B8-CA16-4FCC-A764-AD9C2662C7DE}" presName="tx1" presStyleLbl="revTx" presStyleIdx="0" presStyleCnt="10"/>
      <dgm:spPr/>
    </dgm:pt>
    <dgm:pt modelId="{DD24A504-EE54-4C4B-9492-A4D208D80DD0}" type="pres">
      <dgm:prSet presAssocID="{92F4F0B8-CA16-4FCC-A764-AD9C2662C7DE}" presName="vert1" presStyleCnt="0"/>
      <dgm:spPr/>
    </dgm:pt>
    <dgm:pt modelId="{630A307D-91B9-484F-A1B3-DE732E894084}" type="pres">
      <dgm:prSet presAssocID="{C53D4835-CB71-459E-9715-E267586B9A65}" presName="vertSpace2a" presStyleCnt="0"/>
      <dgm:spPr/>
    </dgm:pt>
    <dgm:pt modelId="{02DEC887-1B50-413B-9F75-01665FDADCC4}" type="pres">
      <dgm:prSet presAssocID="{C53D4835-CB71-459E-9715-E267586B9A65}" presName="horz2" presStyleCnt="0"/>
      <dgm:spPr/>
    </dgm:pt>
    <dgm:pt modelId="{D169B93B-C6C2-454B-B25B-4D6E1DE97BE8}" type="pres">
      <dgm:prSet presAssocID="{C53D4835-CB71-459E-9715-E267586B9A65}" presName="horzSpace2" presStyleCnt="0"/>
      <dgm:spPr/>
    </dgm:pt>
    <dgm:pt modelId="{024F4FDE-653B-4686-94AF-66294793610D}" type="pres">
      <dgm:prSet presAssocID="{C53D4835-CB71-459E-9715-E267586B9A65}" presName="tx2" presStyleLbl="revTx" presStyleIdx="1" presStyleCnt="10"/>
      <dgm:spPr/>
    </dgm:pt>
    <dgm:pt modelId="{B6BFC711-21EE-43AE-ABC7-12991899A1D9}" type="pres">
      <dgm:prSet presAssocID="{C53D4835-CB71-459E-9715-E267586B9A65}" presName="vert2" presStyleCnt="0"/>
      <dgm:spPr/>
    </dgm:pt>
    <dgm:pt modelId="{C0CB240A-435E-4524-B37D-F7751AD695F1}" type="pres">
      <dgm:prSet presAssocID="{C53D4835-CB71-459E-9715-E267586B9A65}" presName="thinLine2b" presStyleLbl="callout" presStyleIdx="0" presStyleCnt="8"/>
      <dgm:spPr/>
    </dgm:pt>
    <dgm:pt modelId="{89174D62-A4A8-4C1F-9D99-85012FE8C042}" type="pres">
      <dgm:prSet presAssocID="{C53D4835-CB71-459E-9715-E267586B9A65}" presName="vertSpace2b" presStyleCnt="0"/>
      <dgm:spPr/>
    </dgm:pt>
    <dgm:pt modelId="{222093E0-28AB-4C85-9B4B-C85DF2864A80}" type="pres">
      <dgm:prSet presAssocID="{01765CBF-E63B-4107-9574-95557B4E173E}" presName="horz2" presStyleCnt="0"/>
      <dgm:spPr/>
    </dgm:pt>
    <dgm:pt modelId="{720EFFCF-AA7E-402C-AB36-166DD0D5311A}" type="pres">
      <dgm:prSet presAssocID="{01765CBF-E63B-4107-9574-95557B4E173E}" presName="horzSpace2" presStyleCnt="0"/>
      <dgm:spPr/>
    </dgm:pt>
    <dgm:pt modelId="{AF258397-4789-48D3-B4EE-CBF341CBFE09}" type="pres">
      <dgm:prSet presAssocID="{01765CBF-E63B-4107-9574-95557B4E173E}" presName="tx2" presStyleLbl="revTx" presStyleIdx="2" presStyleCnt="10"/>
      <dgm:spPr/>
    </dgm:pt>
    <dgm:pt modelId="{BEF6EF26-C981-4696-8C2C-4A6D4BDC3A59}" type="pres">
      <dgm:prSet presAssocID="{01765CBF-E63B-4107-9574-95557B4E173E}" presName="vert2" presStyleCnt="0"/>
      <dgm:spPr/>
    </dgm:pt>
    <dgm:pt modelId="{3ACABCBB-1A51-4DE6-8FF0-7ABFBAD66E52}" type="pres">
      <dgm:prSet presAssocID="{01765CBF-E63B-4107-9574-95557B4E173E}" presName="thinLine2b" presStyleLbl="callout" presStyleIdx="1" presStyleCnt="8"/>
      <dgm:spPr/>
    </dgm:pt>
    <dgm:pt modelId="{ED640A76-2A49-4DC5-B0C2-9D822433A8A9}" type="pres">
      <dgm:prSet presAssocID="{01765CBF-E63B-4107-9574-95557B4E173E}" presName="vertSpace2b" presStyleCnt="0"/>
      <dgm:spPr/>
    </dgm:pt>
    <dgm:pt modelId="{63273EA4-273C-4BF1-B641-61A4565EA121}" type="pres">
      <dgm:prSet presAssocID="{0EE41CE0-7C06-48C2-B082-C1E5935000A6}" presName="horz2" presStyleCnt="0"/>
      <dgm:spPr/>
    </dgm:pt>
    <dgm:pt modelId="{151D36C9-30A0-4923-917C-23FEB6B6E8DB}" type="pres">
      <dgm:prSet presAssocID="{0EE41CE0-7C06-48C2-B082-C1E5935000A6}" presName="horzSpace2" presStyleCnt="0"/>
      <dgm:spPr/>
    </dgm:pt>
    <dgm:pt modelId="{0DBBBA7A-BF7E-48F6-8F3B-12DF258320AF}" type="pres">
      <dgm:prSet presAssocID="{0EE41CE0-7C06-48C2-B082-C1E5935000A6}" presName="tx2" presStyleLbl="revTx" presStyleIdx="3" presStyleCnt="10"/>
      <dgm:spPr/>
    </dgm:pt>
    <dgm:pt modelId="{BBBFED1C-9C66-4141-88D5-4B7485C204D8}" type="pres">
      <dgm:prSet presAssocID="{0EE41CE0-7C06-48C2-B082-C1E5935000A6}" presName="vert2" presStyleCnt="0"/>
      <dgm:spPr/>
    </dgm:pt>
    <dgm:pt modelId="{C7FE7F2F-DBB7-4A5A-8E92-4FA83E354293}" type="pres">
      <dgm:prSet presAssocID="{0EE41CE0-7C06-48C2-B082-C1E5935000A6}" presName="thinLine2b" presStyleLbl="callout" presStyleIdx="2" presStyleCnt="8"/>
      <dgm:spPr/>
    </dgm:pt>
    <dgm:pt modelId="{D3B14C87-E08F-443E-B31F-3EE5F536664C}" type="pres">
      <dgm:prSet presAssocID="{0EE41CE0-7C06-48C2-B082-C1E5935000A6}" presName="vertSpace2b" presStyleCnt="0"/>
      <dgm:spPr/>
    </dgm:pt>
    <dgm:pt modelId="{42E5DD2B-673F-402C-99B9-D2D09BE00DCB}" type="pres">
      <dgm:prSet presAssocID="{BD1E341C-633A-41D7-99F9-23EB08B723B2}" presName="horz2" presStyleCnt="0"/>
      <dgm:spPr/>
    </dgm:pt>
    <dgm:pt modelId="{0E5B8BC7-A947-4A9A-9CE1-886F8D9FF5BE}" type="pres">
      <dgm:prSet presAssocID="{BD1E341C-633A-41D7-99F9-23EB08B723B2}" presName="horzSpace2" presStyleCnt="0"/>
      <dgm:spPr/>
    </dgm:pt>
    <dgm:pt modelId="{28809C94-A6AE-4F73-8334-0E5998724277}" type="pres">
      <dgm:prSet presAssocID="{BD1E341C-633A-41D7-99F9-23EB08B723B2}" presName="tx2" presStyleLbl="revTx" presStyleIdx="4" presStyleCnt="10"/>
      <dgm:spPr/>
    </dgm:pt>
    <dgm:pt modelId="{650AAD89-8973-47D9-B340-F7316F2AED91}" type="pres">
      <dgm:prSet presAssocID="{BD1E341C-633A-41D7-99F9-23EB08B723B2}" presName="vert2" presStyleCnt="0"/>
      <dgm:spPr/>
    </dgm:pt>
    <dgm:pt modelId="{AD8FF6B2-5EF6-4858-8398-F574AB80BB80}" type="pres">
      <dgm:prSet presAssocID="{BD1E341C-633A-41D7-99F9-23EB08B723B2}" presName="thinLine2b" presStyleLbl="callout" presStyleIdx="3" presStyleCnt="8"/>
      <dgm:spPr/>
    </dgm:pt>
    <dgm:pt modelId="{D20D6980-0091-48B0-B89F-2F9B06E62CEB}" type="pres">
      <dgm:prSet presAssocID="{BD1E341C-633A-41D7-99F9-23EB08B723B2}" presName="vertSpace2b" presStyleCnt="0"/>
      <dgm:spPr/>
    </dgm:pt>
    <dgm:pt modelId="{344E2820-FB53-4D4D-9DE6-6A1DE41B353A}" type="pres">
      <dgm:prSet presAssocID="{CF4000E4-BB23-4500-9A1C-FBFC4016BBC5}" presName="thickLine" presStyleLbl="alignNode1" presStyleIdx="1" presStyleCnt="2"/>
      <dgm:spPr/>
    </dgm:pt>
    <dgm:pt modelId="{2945EB54-CE44-4F32-8C3A-E818D1009515}" type="pres">
      <dgm:prSet presAssocID="{CF4000E4-BB23-4500-9A1C-FBFC4016BBC5}" presName="horz1" presStyleCnt="0"/>
      <dgm:spPr/>
    </dgm:pt>
    <dgm:pt modelId="{99E973DB-7015-449B-801F-C6C24BBC7FDF}" type="pres">
      <dgm:prSet presAssocID="{CF4000E4-BB23-4500-9A1C-FBFC4016BBC5}" presName="tx1" presStyleLbl="revTx" presStyleIdx="5" presStyleCnt="10"/>
      <dgm:spPr/>
    </dgm:pt>
    <dgm:pt modelId="{D74C9384-2073-42CE-8DC0-3BCF51B00584}" type="pres">
      <dgm:prSet presAssocID="{CF4000E4-BB23-4500-9A1C-FBFC4016BBC5}" presName="vert1" presStyleCnt="0"/>
      <dgm:spPr/>
    </dgm:pt>
    <dgm:pt modelId="{32CDB7A3-1724-4C16-A08A-95F16BF855C4}" type="pres">
      <dgm:prSet presAssocID="{8D6BF438-37D9-4604-8F88-7F6252A9A90A}" presName="vertSpace2a" presStyleCnt="0"/>
      <dgm:spPr/>
    </dgm:pt>
    <dgm:pt modelId="{54340073-6FCE-4D7B-8E41-2DF5CFEBBDD3}" type="pres">
      <dgm:prSet presAssocID="{8D6BF438-37D9-4604-8F88-7F6252A9A90A}" presName="horz2" presStyleCnt="0"/>
      <dgm:spPr/>
    </dgm:pt>
    <dgm:pt modelId="{A3B39FC8-D8E6-4188-889D-BB3787E498F3}" type="pres">
      <dgm:prSet presAssocID="{8D6BF438-37D9-4604-8F88-7F6252A9A90A}" presName="horzSpace2" presStyleCnt="0"/>
      <dgm:spPr/>
    </dgm:pt>
    <dgm:pt modelId="{9BC772CA-2FD1-446C-A7B4-3BC4D9E4E3D3}" type="pres">
      <dgm:prSet presAssocID="{8D6BF438-37D9-4604-8F88-7F6252A9A90A}" presName="tx2" presStyleLbl="revTx" presStyleIdx="6" presStyleCnt="10"/>
      <dgm:spPr/>
    </dgm:pt>
    <dgm:pt modelId="{2E560171-AECA-4D61-9FA3-A3458915B096}" type="pres">
      <dgm:prSet presAssocID="{8D6BF438-37D9-4604-8F88-7F6252A9A90A}" presName="vert2" presStyleCnt="0"/>
      <dgm:spPr/>
    </dgm:pt>
    <dgm:pt modelId="{3686366D-8D13-424D-AE67-BA0842A788BE}" type="pres">
      <dgm:prSet presAssocID="{8D6BF438-37D9-4604-8F88-7F6252A9A90A}" presName="thinLine2b" presStyleLbl="callout" presStyleIdx="4" presStyleCnt="8"/>
      <dgm:spPr/>
    </dgm:pt>
    <dgm:pt modelId="{412EB3D5-6E74-446D-AD1B-06AA37B05E0E}" type="pres">
      <dgm:prSet presAssocID="{8D6BF438-37D9-4604-8F88-7F6252A9A90A}" presName="vertSpace2b" presStyleCnt="0"/>
      <dgm:spPr/>
    </dgm:pt>
    <dgm:pt modelId="{56619260-39E1-4330-BDD6-5897E6D60A2A}" type="pres">
      <dgm:prSet presAssocID="{DB37CD05-DF58-4874-8059-8D19E3BABD23}" presName="horz2" presStyleCnt="0"/>
      <dgm:spPr/>
    </dgm:pt>
    <dgm:pt modelId="{AA3AEA4B-CD0A-48F7-B0FC-A80E900CC9E9}" type="pres">
      <dgm:prSet presAssocID="{DB37CD05-DF58-4874-8059-8D19E3BABD23}" presName="horzSpace2" presStyleCnt="0"/>
      <dgm:spPr/>
    </dgm:pt>
    <dgm:pt modelId="{DD505B32-4749-435E-A70C-72B0494F87D1}" type="pres">
      <dgm:prSet presAssocID="{DB37CD05-DF58-4874-8059-8D19E3BABD23}" presName="tx2" presStyleLbl="revTx" presStyleIdx="7" presStyleCnt="10"/>
      <dgm:spPr/>
    </dgm:pt>
    <dgm:pt modelId="{3351AFB5-6BBD-42E4-B8CC-554287DE1A7E}" type="pres">
      <dgm:prSet presAssocID="{DB37CD05-DF58-4874-8059-8D19E3BABD23}" presName="vert2" presStyleCnt="0"/>
      <dgm:spPr/>
    </dgm:pt>
    <dgm:pt modelId="{38349C6A-486A-49C9-9ABF-43B66C9276B9}" type="pres">
      <dgm:prSet presAssocID="{DB37CD05-DF58-4874-8059-8D19E3BABD23}" presName="thinLine2b" presStyleLbl="callout" presStyleIdx="5" presStyleCnt="8"/>
      <dgm:spPr/>
    </dgm:pt>
    <dgm:pt modelId="{39315805-8F6E-442C-AC07-0FF79A66B39E}" type="pres">
      <dgm:prSet presAssocID="{DB37CD05-DF58-4874-8059-8D19E3BABD23}" presName="vertSpace2b" presStyleCnt="0"/>
      <dgm:spPr/>
    </dgm:pt>
    <dgm:pt modelId="{1CD56E84-C8F4-4950-8583-D05BDA74B18C}" type="pres">
      <dgm:prSet presAssocID="{B88E9052-0E86-493B-923B-887B50B47227}" presName="horz2" presStyleCnt="0"/>
      <dgm:spPr/>
    </dgm:pt>
    <dgm:pt modelId="{B1161934-8D18-4A46-9190-D783D10105DE}" type="pres">
      <dgm:prSet presAssocID="{B88E9052-0E86-493B-923B-887B50B47227}" presName="horzSpace2" presStyleCnt="0"/>
      <dgm:spPr/>
    </dgm:pt>
    <dgm:pt modelId="{C9A8BC04-66E2-4BE9-B9CA-CBA5726EDD0F}" type="pres">
      <dgm:prSet presAssocID="{B88E9052-0E86-493B-923B-887B50B47227}" presName="tx2" presStyleLbl="revTx" presStyleIdx="8" presStyleCnt="10"/>
      <dgm:spPr/>
    </dgm:pt>
    <dgm:pt modelId="{76659B4C-AF36-40FC-AF47-003A30F75702}" type="pres">
      <dgm:prSet presAssocID="{B88E9052-0E86-493B-923B-887B50B47227}" presName="vert2" presStyleCnt="0"/>
      <dgm:spPr/>
    </dgm:pt>
    <dgm:pt modelId="{D3C47929-D7B1-4D53-AB8D-B02FE58D226E}" type="pres">
      <dgm:prSet presAssocID="{B88E9052-0E86-493B-923B-887B50B47227}" presName="thinLine2b" presStyleLbl="callout" presStyleIdx="6" presStyleCnt="8"/>
      <dgm:spPr/>
    </dgm:pt>
    <dgm:pt modelId="{D5D1D87D-BC25-4AEB-98E7-4C93137985AB}" type="pres">
      <dgm:prSet presAssocID="{B88E9052-0E86-493B-923B-887B50B47227}" presName="vertSpace2b" presStyleCnt="0"/>
      <dgm:spPr/>
    </dgm:pt>
    <dgm:pt modelId="{DAB4ACDE-B010-48BA-837C-3605CFB10572}" type="pres">
      <dgm:prSet presAssocID="{A718939F-7989-411A-B198-681386A77667}" presName="horz2" presStyleCnt="0"/>
      <dgm:spPr/>
    </dgm:pt>
    <dgm:pt modelId="{F9042FE9-F1C2-4D73-A09F-AC7E88A4AAE2}" type="pres">
      <dgm:prSet presAssocID="{A718939F-7989-411A-B198-681386A77667}" presName="horzSpace2" presStyleCnt="0"/>
      <dgm:spPr/>
    </dgm:pt>
    <dgm:pt modelId="{904E0B76-4124-4DF6-8299-285CDB461481}" type="pres">
      <dgm:prSet presAssocID="{A718939F-7989-411A-B198-681386A77667}" presName="tx2" presStyleLbl="revTx" presStyleIdx="9" presStyleCnt="10"/>
      <dgm:spPr/>
    </dgm:pt>
    <dgm:pt modelId="{AE372E52-97B7-476D-88CC-CDDB419C41BB}" type="pres">
      <dgm:prSet presAssocID="{A718939F-7989-411A-B198-681386A77667}" presName="vert2" presStyleCnt="0"/>
      <dgm:spPr/>
    </dgm:pt>
    <dgm:pt modelId="{37307051-8120-4B21-AD87-A3FA1ABD40D3}" type="pres">
      <dgm:prSet presAssocID="{A718939F-7989-411A-B198-681386A77667}" presName="thinLine2b" presStyleLbl="callout" presStyleIdx="7" presStyleCnt="8"/>
      <dgm:spPr/>
    </dgm:pt>
    <dgm:pt modelId="{73AF428F-5D79-4255-BDA0-64E7A5F63DCA}" type="pres">
      <dgm:prSet presAssocID="{A718939F-7989-411A-B198-681386A77667}" presName="vertSpace2b" presStyleCnt="0"/>
      <dgm:spPr/>
    </dgm:pt>
  </dgm:ptLst>
  <dgm:cxnLst>
    <dgm:cxn modelId="{05D24705-BC1E-45C9-8664-6A6389B12E9E}" srcId="{CF4000E4-BB23-4500-9A1C-FBFC4016BBC5}" destId="{A718939F-7989-411A-B198-681386A77667}" srcOrd="3" destOrd="0" parTransId="{34290376-862E-424D-B53D-6C2A5ACF78DC}" sibTransId="{543A5150-1672-4CF0-9E8C-466D9F3FD3EF}"/>
    <dgm:cxn modelId="{0850970A-60D4-43D2-AD4A-06421FFFEB44}" srcId="{92F4F0B8-CA16-4FCC-A764-AD9C2662C7DE}" destId="{BD1E341C-633A-41D7-99F9-23EB08B723B2}" srcOrd="3" destOrd="0" parTransId="{B505A518-6836-48C5-A462-D2D6FE3FB4AA}" sibTransId="{47D82198-4719-4D50-98EA-8ADF5E97A26F}"/>
    <dgm:cxn modelId="{8E75991E-6C7D-49A4-8AE9-85C8F6BCDF3A}" srcId="{CF4000E4-BB23-4500-9A1C-FBFC4016BBC5}" destId="{B88E9052-0E86-493B-923B-887B50B47227}" srcOrd="2" destOrd="0" parTransId="{B1A05F69-DEB7-46B0-B5F4-EBBE41769FB5}" sibTransId="{4DB10C59-5729-494A-97E7-97E71F8FFA26}"/>
    <dgm:cxn modelId="{7619D91F-D8FC-4D2C-A17A-DF58BFDD487B}" srcId="{92F4F0B8-CA16-4FCC-A764-AD9C2662C7DE}" destId="{C53D4835-CB71-459E-9715-E267586B9A65}" srcOrd="0" destOrd="0" parTransId="{569AD4D1-F15D-4BEE-96CB-BED3D9953140}" sibTransId="{9ADAC0AC-64F4-4396-A0B9-2FC44442176A}"/>
    <dgm:cxn modelId="{8FAB1D26-540A-4D06-A1F4-346CFD448B16}" type="presOf" srcId="{C53D4835-CB71-459E-9715-E267586B9A65}" destId="{024F4FDE-653B-4686-94AF-66294793610D}" srcOrd="0" destOrd="0" presId="urn:microsoft.com/office/officeart/2008/layout/LinedList"/>
    <dgm:cxn modelId="{B2823128-046B-4104-B844-2446C50ECB82}" type="presOf" srcId="{8D6BF438-37D9-4604-8F88-7F6252A9A90A}" destId="{9BC772CA-2FD1-446C-A7B4-3BC4D9E4E3D3}" srcOrd="0" destOrd="0" presId="urn:microsoft.com/office/officeart/2008/layout/LinedList"/>
    <dgm:cxn modelId="{74CBC232-3417-4AB5-A4A7-15D58D67313E}" srcId="{92F4F0B8-CA16-4FCC-A764-AD9C2662C7DE}" destId="{01765CBF-E63B-4107-9574-95557B4E173E}" srcOrd="1" destOrd="0" parTransId="{BF48C058-D2C8-4D8C-B5AE-25A4B8A5AE86}" sibTransId="{FF19AFC4-22CE-4B74-AABD-526EAF87DF7B}"/>
    <dgm:cxn modelId="{90EF614D-1559-4C4F-BE9C-A8B32A5B956E}" srcId="{CF4000E4-BB23-4500-9A1C-FBFC4016BBC5}" destId="{DB37CD05-DF58-4874-8059-8D19E3BABD23}" srcOrd="1" destOrd="0" parTransId="{11ECBB41-9F1C-403F-A1F6-230AF240791B}" sibTransId="{7A66174F-92BD-41B9-9080-FF5B383F12AF}"/>
    <dgm:cxn modelId="{C78E1854-A725-4152-A29D-5FC07F41DEEF}" type="presOf" srcId="{DB37CD05-DF58-4874-8059-8D19E3BABD23}" destId="{DD505B32-4749-435E-A70C-72B0494F87D1}" srcOrd="0" destOrd="0" presId="urn:microsoft.com/office/officeart/2008/layout/LinedList"/>
    <dgm:cxn modelId="{C437D66C-5135-49A2-A58C-A2DC39CB992F}" type="presOf" srcId="{A718939F-7989-411A-B198-681386A77667}" destId="{904E0B76-4124-4DF6-8299-285CDB461481}" srcOrd="0" destOrd="0" presId="urn:microsoft.com/office/officeart/2008/layout/LinedList"/>
    <dgm:cxn modelId="{8847F67B-6128-489F-94C1-0BCF42F9515E}" srcId="{92F4F0B8-CA16-4FCC-A764-AD9C2662C7DE}" destId="{0EE41CE0-7C06-48C2-B082-C1E5935000A6}" srcOrd="2" destOrd="0" parTransId="{F0142761-A756-446D-B5BA-E4417D77B825}" sibTransId="{E9DA71B3-EEE7-4D7B-A5DF-84FFAC182A5E}"/>
    <dgm:cxn modelId="{C4BEE580-C6FA-40D0-8A43-F795E7687520}" type="presOf" srcId="{0EE41CE0-7C06-48C2-B082-C1E5935000A6}" destId="{0DBBBA7A-BF7E-48F6-8F3B-12DF258320AF}" srcOrd="0" destOrd="0" presId="urn:microsoft.com/office/officeart/2008/layout/LinedList"/>
    <dgm:cxn modelId="{7FC4468B-12D2-45B6-90BC-063289C8ACEB}" type="presOf" srcId="{B88E9052-0E86-493B-923B-887B50B47227}" destId="{C9A8BC04-66E2-4BE9-B9CA-CBA5726EDD0F}" srcOrd="0" destOrd="0" presId="urn:microsoft.com/office/officeart/2008/layout/LinedList"/>
    <dgm:cxn modelId="{935AF993-6F55-4AF2-AA1D-D9609E65C5ED}" type="presOf" srcId="{CF4000E4-BB23-4500-9A1C-FBFC4016BBC5}" destId="{99E973DB-7015-449B-801F-C6C24BBC7FDF}" srcOrd="0" destOrd="0" presId="urn:microsoft.com/office/officeart/2008/layout/LinedList"/>
    <dgm:cxn modelId="{840FB7AF-85E3-4F88-9B40-869AD01DA1C9}" srcId="{05A1749E-E735-4FE1-9FE8-138C6EB8AA3C}" destId="{92F4F0B8-CA16-4FCC-A764-AD9C2662C7DE}" srcOrd="0" destOrd="0" parTransId="{1003C9CD-936C-4DF4-B499-933C28AB9BA4}" sibTransId="{9F3EE277-F6A9-407D-A443-7B9163F7F94B}"/>
    <dgm:cxn modelId="{87CDE0B9-7C93-4CF1-870D-A825FF854FA2}" srcId="{CF4000E4-BB23-4500-9A1C-FBFC4016BBC5}" destId="{8D6BF438-37D9-4604-8F88-7F6252A9A90A}" srcOrd="0" destOrd="0" parTransId="{5D236AE2-3793-4A15-B96F-894EB6536B57}" sibTransId="{02E81F6F-487C-4D06-9029-A82B29FCE8A8}"/>
    <dgm:cxn modelId="{4B6DD4BD-C3F6-42BC-A708-B3C557886480}" srcId="{05A1749E-E735-4FE1-9FE8-138C6EB8AA3C}" destId="{CF4000E4-BB23-4500-9A1C-FBFC4016BBC5}" srcOrd="1" destOrd="0" parTransId="{99FA4474-47F7-4286-98FF-E139DE9ABADE}" sibTransId="{E474A311-F8E9-4936-BB3C-46843FBEF762}"/>
    <dgm:cxn modelId="{B1D763BE-B144-4E61-B11F-A1788E7E486E}" type="presOf" srcId="{01765CBF-E63B-4107-9574-95557B4E173E}" destId="{AF258397-4789-48D3-B4EE-CBF341CBFE09}" srcOrd="0" destOrd="0" presId="urn:microsoft.com/office/officeart/2008/layout/LinedList"/>
    <dgm:cxn modelId="{5E6D93C6-826B-49E7-B0FE-F4A29B1B3120}" type="presOf" srcId="{BD1E341C-633A-41D7-99F9-23EB08B723B2}" destId="{28809C94-A6AE-4F73-8334-0E5998724277}" srcOrd="0" destOrd="0" presId="urn:microsoft.com/office/officeart/2008/layout/LinedList"/>
    <dgm:cxn modelId="{99A7D4CA-7EC1-40BD-A471-3947648FE75E}" type="presOf" srcId="{92F4F0B8-CA16-4FCC-A764-AD9C2662C7DE}" destId="{8ABC6B8F-8471-4C56-99B7-9FC66660E8AE}" srcOrd="0" destOrd="0" presId="urn:microsoft.com/office/officeart/2008/layout/LinedList"/>
    <dgm:cxn modelId="{438C88D3-1188-42F5-B7D9-AD3179F5DDF0}" type="presOf" srcId="{05A1749E-E735-4FE1-9FE8-138C6EB8AA3C}" destId="{7D750B17-A851-40EA-8DC8-56F3CA204089}" srcOrd="0" destOrd="0" presId="urn:microsoft.com/office/officeart/2008/layout/LinedList"/>
    <dgm:cxn modelId="{BFEA9FF5-186D-4034-B082-0612CBD54FDE}" type="presParOf" srcId="{7D750B17-A851-40EA-8DC8-56F3CA204089}" destId="{78A92033-5698-43A2-9846-53280C8CEBD9}" srcOrd="0" destOrd="0" presId="urn:microsoft.com/office/officeart/2008/layout/LinedList"/>
    <dgm:cxn modelId="{ECB254F5-B450-40A9-B4C1-1BDAB5DF25E1}" type="presParOf" srcId="{7D750B17-A851-40EA-8DC8-56F3CA204089}" destId="{F03D52A3-AA92-4A9D-A88C-087BF1F6B76A}" srcOrd="1" destOrd="0" presId="urn:microsoft.com/office/officeart/2008/layout/LinedList"/>
    <dgm:cxn modelId="{BB4232E3-5FB6-48D6-9D3E-2846B9A15B5F}" type="presParOf" srcId="{F03D52A3-AA92-4A9D-A88C-087BF1F6B76A}" destId="{8ABC6B8F-8471-4C56-99B7-9FC66660E8AE}" srcOrd="0" destOrd="0" presId="urn:microsoft.com/office/officeart/2008/layout/LinedList"/>
    <dgm:cxn modelId="{F1EDEEE4-7A12-4CF5-B338-2146A8AB94EC}" type="presParOf" srcId="{F03D52A3-AA92-4A9D-A88C-087BF1F6B76A}" destId="{DD24A504-EE54-4C4B-9492-A4D208D80DD0}" srcOrd="1" destOrd="0" presId="urn:microsoft.com/office/officeart/2008/layout/LinedList"/>
    <dgm:cxn modelId="{81337395-9073-4EC9-BA53-1134DFB6D775}" type="presParOf" srcId="{DD24A504-EE54-4C4B-9492-A4D208D80DD0}" destId="{630A307D-91B9-484F-A1B3-DE732E894084}" srcOrd="0" destOrd="0" presId="urn:microsoft.com/office/officeart/2008/layout/LinedList"/>
    <dgm:cxn modelId="{1057A884-35FD-45CD-8A77-70C882505D10}" type="presParOf" srcId="{DD24A504-EE54-4C4B-9492-A4D208D80DD0}" destId="{02DEC887-1B50-413B-9F75-01665FDADCC4}" srcOrd="1" destOrd="0" presId="urn:microsoft.com/office/officeart/2008/layout/LinedList"/>
    <dgm:cxn modelId="{6EDC4188-F544-4673-8DB6-71D800608EA9}" type="presParOf" srcId="{02DEC887-1B50-413B-9F75-01665FDADCC4}" destId="{D169B93B-C6C2-454B-B25B-4D6E1DE97BE8}" srcOrd="0" destOrd="0" presId="urn:microsoft.com/office/officeart/2008/layout/LinedList"/>
    <dgm:cxn modelId="{4E24DBD3-F271-4A0A-9878-69C1414B6CE9}" type="presParOf" srcId="{02DEC887-1B50-413B-9F75-01665FDADCC4}" destId="{024F4FDE-653B-4686-94AF-66294793610D}" srcOrd="1" destOrd="0" presId="urn:microsoft.com/office/officeart/2008/layout/LinedList"/>
    <dgm:cxn modelId="{E3A04D0D-9880-4EE5-8D3A-CF2518A40850}" type="presParOf" srcId="{02DEC887-1B50-413B-9F75-01665FDADCC4}" destId="{B6BFC711-21EE-43AE-ABC7-12991899A1D9}" srcOrd="2" destOrd="0" presId="urn:microsoft.com/office/officeart/2008/layout/LinedList"/>
    <dgm:cxn modelId="{0354C779-EFCD-4F85-98EB-4C1F9E35598B}" type="presParOf" srcId="{DD24A504-EE54-4C4B-9492-A4D208D80DD0}" destId="{C0CB240A-435E-4524-B37D-F7751AD695F1}" srcOrd="2" destOrd="0" presId="urn:microsoft.com/office/officeart/2008/layout/LinedList"/>
    <dgm:cxn modelId="{4993D092-C906-4468-AEAD-3F782B784399}" type="presParOf" srcId="{DD24A504-EE54-4C4B-9492-A4D208D80DD0}" destId="{89174D62-A4A8-4C1F-9D99-85012FE8C042}" srcOrd="3" destOrd="0" presId="urn:microsoft.com/office/officeart/2008/layout/LinedList"/>
    <dgm:cxn modelId="{CBCEFEEE-7217-46FD-84F0-059988FA4775}" type="presParOf" srcId="{DD24A504-EE54-4C4B-9492-A4D208D80DD0}" destId="{222093E0-28AB-4C85-9B4B-C85DF2864A80}" srcOrd="4" destOrd="0" presId="urn:microsoft.com/office/officeart/2008/layout/LinedList"/>
    <dgm:cxn modelId="{FD2F4966-3E53-4053-B456-1D9D95F6EBAD}" type="presParOf" srcId="{222093E0-28AB-4C85-9B4B-C85DF2864A80}" destId="{720EFFCF-AA7E-402C-AB36-166DD0D5311A}" srcOrd="0" destOrd="0" presId="urn:microsoft.com/office/officeart/2008/layout/LinedList"/>
    <dgm:cxn modelId="{60C61C99-AF47-4742-B5E7-B70854F5EE51}" type="presParOf" srcId="{222093E0-28AB-4C85-9B4B-C85DF2864A80}" destId="{AF258397-4789-48D3-B4EE-CBF341CBFE09}" srcOrd="1" destOrd="0" presId="urn:microsoft.com/office/officeart/2008/layout/LinedList"/>
    <dgm:cxn modelId="{0D204760-1ABB-4DA9-88A6-D619C07708D7}" type="presParOf" srcId="{222093E0-28AB-4C85-9B4B-C85DF2864A80}" destId="{BEF6EF26-C981-4696-8C2C-4A6D4BDC3A59}" srcOrd="2" destOrd="0" presId="urn:microsoft.com/office/officeart/2008/layout/LinedList"/>
    <dgm:cxn modelId="{058A2A36-0841-4E22-8D52-634CD626273C}" type="presParOf" srcId="{DD24A504-EE54-4C4B-9492-A4D208D80DD0}" destId="{3ACABCBB-1A51-4DE6-8FF0-7ABFBAD66E52}" srcOrd="5" destOrd="0" presId="urn:microsoft.com/office/officeart/2008/layout/LinedList"/>
    <dgm:cxn modelId="{BDA23244-6D1D-457F-9511-C3DDE19EF805}" type="presParOf" srcId="{DD24A504-EE54-4C4B-9492-A4D208D80DD0}" destId="{ED640A76-2A49-4DC5-B0C2-9D822433A8A9}" srcOrd="6" destOrd="0" presId="urn:microsoft.com/office/officeart/2008/layout/LinedList"/>
    <dgm:cxn modelId="{E8EAD444-2F4F-4193-9D11-AB01C0B5A13F}" type="presParOf" srcId="{DD24A504-EE54-4C4B-9492-A4D208D80DD0}" destId="{63273EA4-273C-4BF1-B641-61A4565EA121}" srcOrd="7" destOrd="0" presId="urn:microsoft.com/office/officeart/2008/layout/LinedList"/>
    <dgm:cxn modelId="{78CF2F1C-38E0-4B6D-816D-C06F66E0D182}" type="presParOf" srcId="{63273EA4-273C-4BF1-B641-61A4565EA121}" destId="{151D36C9-30A0-4923-917C-23FEB6B6E8DB}" srcOrd="0" destOrd="0" presId="urn:microsoft.com/office/officeart/2008/layout/LinedList"/>
    <dgm:cxn modelId="{D0E3579B-FF7B-4B3D-A50D-79EC1C14BF5E}" type="presParOf" srcId="{63273EA4-273C-4BF1-B641-61A4565EA121}" destId="{0DBBBA7A-BF7E-48F6-8F3B-12DF258320AF}" srcOrd="1" destOrd="0" presId="urn:microsoft.com/office/officeart/2008/layout/LinedList"/>
    <dgm:cxn modelId="{3C679528-6A22-4F82-AF16-D79CCC85EF05}" type="presParOf" srcId="{63273EA4-273C-4BF1-B641-61A4565EA121}" destId="{BBBFED1C-9C66-4141-88D5-4B7485C204D8}" srcOrd="2" destOrd="0" presId="urn:microsoft.com/office/officeart/2008/layout/LinedList"/>
    <dgm:cxn modelId="{0CBE357D-E954-4194-B457-C70DBE30E144}" type="presParOf" srcId="{DD24A504-EE54-4C4B-9492-A4D208D80DD0}" destId="{C7FE7F2F-DBB7-4A5A-8E92-4FA83E354293}" srcOrd="8" destOrd="0" presId="urn:microsoft.com/office/officeart/2008/layout/LinedList"/>
    <dgm:cxn modelId="{C9AC44A4-7D72-45DA-8D90-595D99FD1BBA}" type="presParOf" srcId="{DD24A504-EE54-4C4B-9492-A4D208D80DD0}" destId="{D3B14C87-E08F-443E-B31F-3EE5F536664C}" srcOrd="9" destOrd="0" presId="urn:microsoft.com/office/officeart/2008/layout/LinedList"/>
    <dgm:cxn modelId="{239110E8-B29B-40AA-A1A9-865C6E4084AC}" type="presParOf" srcId="{DD24A504-EE54-4C4B-9492-A4D208D80DD0}" destId="{42E5DD2B-673F-402C-99B9-D2D09BE00DCB}" srcOrd="10" destOrd="0" presId="urn:microsoft.com/office/officeart/2008/layout/LinedList"/>
    <dgm:cxn modelId="{AFEF8788-9A93-4FA7-B57E-E9E408384819}" type="presParOf" srcId="{42E5DD2B-673F-402C-99B9-D2D09BE00DCB}" destId="{0E5B8BC7-A947-4A9A-9CE1-886F8D9FF5BE}" srcOrd="0" destOrd="0" presId="urn:microsoft.com/office/officeart/2008/layout/LinedList"/>
    <dgm:cxn modelId="{175EAEFC-D450-4C50-972A-4660D6A3B1DE}" type="presParOf" srcId="{42E5DD2B-673F-402C-99B9-D2D09BE00DCB}" destId="{28809C94-A6AE-4F73-8334-0E5998724277}" srcOrd="1" destOrd="0" presId="urn:microsoft.com/office/officeart/2008/layout/LinedList"/>
    <dgm:cxn modelId="{3128AEC0-9E69-4F62-9179-D02094DCBC1C}" type="presParOf" srcId="{42E5DD2B-673F-402C-99B9-D2D09BE00DCB}" destId="{650AAD89-8973-47D9-B340-F7316F2AED91}" srcOrd="2" destOrd="0" presId="urn:microsoft.com/office/officeart/2008/layout/LinedList"/>
    <dgm:cxn modelId="{9E5DFB3E-2FAC-402B-A48D-DD3CE598D87E}" type="presParOf" srcId="{DD24A504-EE54-4C4B-9492-A4D208D80DD0}" destId="{AD8FF6B2-5EF6-4858-8398-F574AB80BB80}" srcOrd="11" destOrd="0" presId="urn:microsoft.com/office/officeart/2008/layout/LinedList"/>
    <dgm:cxn modelId="{5523E935-18ED-40BF-9F09-AA13B9FB0CF5}" type="presParOf" srcId="{DD24A504-EE54-4C4B-9492-A4D208D80DD0}" destId="{D20D6980-0091-48B0-B89F-2F9B06E62CEB}" srcOrd="12" destOrd="0" presId="urn:microsoft.com/office/officeart/2008/layout/LinedList"/>
    <dgm:cxn modelId="{6EE1C35E-80E5-42DD-A6CE-C1C254E6CD5E}" type="presParOf" srcId="{7D750B17-A851-40EA-8DC8-56F3CA204089}" destId="{344E2820-FB53-4D4D-9DE6-6A1DE41B353A}" srcOrd="2" destOrd="0" presId="urn:microsoft.com/office/officeart/2008/layout/LinedList"/>
    <dgm:cxn modelId="{60FCAB99-35B9-4675-9D0B-F41F7F2A7B77}" type="presParOf" srcId="{7D750B17-A851-40EA-8DC8-56F3CA204089}" destId="{2945EB54-CE44-4F32-8C3A-E818D1009515}" srcOrd="3" destOrd="0" presId="urn:microsoft.com/office/officeart/2008/layout/LinedList"/>
    <dgm:cxn modelId="{A06F28EC-1C63-47A3-9E06-AC520497EF71}" type="presParOf" srcId="{2945EB54-CE44-4F32-8C3A-E818D1009515}" destId="{99E973DB-7015-449B-801F-C6C24BBC7FDF}" srcOrd="0" destOrd="0" presId="urn:microsoft.com/office/officeart/2008/layout/LinedList"/>
    <dgm:cxn modelId="{96592E24-F2D9-446C-A595-32A253B41D81}" type="presParOf" srcId="{2945EB54-CE44-4F32-8C3A-E818D1009515}" destId="{D74C9384-2073-42CE-8DC0-3BCF51B00584}" srcOrd="1" destOrd="0" presId="urn:microsoft.com/office/officeart/2008/layout/LinedList"/>
    <dgm:cxn modelId="{4D09CF26-C595-40E5-A329-32DBA8CB8F49}" type="presParOf" srcId="{D74C9384-2073-42CE-8DC0-3BCF51B00584}" destId="{32CDB7A3-1724-4C16-A08A-95F16BF855C4}" srcOrd="0" destOrd="0" presId="urn:microsoft.com/office/officeart/2008/layout/LinedList"/>
    <dgm:cxn modelId="{03FD7634-755C-4857-BB88-E9D266F14B3A}" type="presParOf" srcId="{D74C9384-2073-42CE-8DC0-3BCF51B00584}" destId="{54340073-6FCE-4D7B-8E41-2DF5CFEBBDD3}" srcOrd="1" destOrd="0" presId="urn:microsoft.com/office/officeart/2008/layout/LinedList"/>
    <dgm:cxn modelId="{AF4C1E5F-7F9A-42D5-B477-5F8150AB39F0}" type="presParOf" srcId="{54340073-6FCE-4D7B-8E41-2DF5CFEBBDD3}" destId="{A3B39FC8-D8E6-4188-889D-BB3787E498F3}" srcOrd="0" destOrd="0" presId="urn:microsoft.com/office/officeart/2008/layout/LinedList"/>
    <dgm:cxn modelId="{A9FDF0FA-E481-4E8D-BD2D-CA3DD35D211C}" type="presParOf" srcId="{54340073-6FCE-4D7B-8E41-2DF5CFEBBDD3}" destId="{9BC772CA-2FD1-446C-A7B4-3BC4D9E4E3D3}" srcOrd="1" destOrd="0" presId="urn:microsoft.com/office/officeart/2008/layout/LinedList"/>
    <dgm:cxn modelId="{706847CB-D222-4BDD-A76A-499A4DD85674}" type="presParOf" srcId="{54340073-6FCE-4D7B-8E41-2DF5CFEBBDD3}" destId="{2E560171-AECA-4D61-9FA3-A3458915B096}" srcOrd="2" destOrd="0" presId="urn:microsoft.com/office/officeart/2008/layout/LinedList"/>
    <dgm:cxn modelId="{194A9731-A23F-4C17-814D-CFD099D3E662}" type="presParOf" srcId="{D74C9384-2073-42CE-8DC0-3BCF51B00584}" destId="{3686366D-8D13-424D-AE67-BA0842A788BE}" srcOrd="2" destOrd="0" presId="urn:microsoft.com/office/officeart/2008/layout/LinedList"/>
    <dgm:cxn modelId="{EEDB4378-B119-4CCC-ACEF-C0D7FBEA4A02}" type="presParOf" srcId="{D74C9384-2073-42CE-8DC0-3BCF51B00584}" destId="{412EB3D5-6E74-446D-AD1B-06AA37B05E0E}" srcOrd="3" destOrd="0" presId="urn:microsoft.com/office/officeart/2008/layout/LinedList"/>
    <dgm:cxn modelId="{40238717-2F86-40AA-A239-88A0BA5D6383}" type="presParOf" srcId="{D74C9384-2073-42CE-8DC0-3BCF51B00584}" destId="{56619260-39E1-4330-BDD6-5897E6D60A2A}" srcOrd="4" destOrd="0" presId="urn:microsoft.com/office/officeart/2008/layout/LinedList"/>
    <dgm:cxn modelId="{C951A349-F037-428A-BC25-3666F7661D56}" type="presParOf" srcId="{56619260-39E1-4330-BDD6-5897E6D60A2A}" destId="{AA3AEA4B-CD0A-48F7-B0FC-A80E900CC9E9}" srcOrd="0" destOrd="0" presId="urn:microsoft.com/office/officeart/2008/layout/LinedList"/>
    <dgm:cxn modelId="{3E6A0A57-EA61-44A6-9D3A-A923EDDD03B9}" type="presParOf" srcId="{56619260-39E1-4330-BDD6-5897E6D60A2A}" destId="{DD505B32-4749-435E-A70C-72B0494F87D1}" srcOrd="1" destOrd="0" presId="urn:microsoft.com/office/officeart/2008/layout/LinedList"/>
    <dgm:cxn modelId="{93FABDE1-184D-421A-A75C-6F8F440FCF3C}" type="presParOf" srcId="{56619260-39E1-4330-BDD6-5897E6D60A2A}" destId="{3351AFB5-6BBD-42E4-B8CC-554287DE1A7E}" srcOrd="2" destOrd="0" presId="urn:microsoft.com/office/officeart/2008/layout/LinedList"/>
    <dgm:cxn modelId="{36A087C9-203E-4515-B7D1-937AF2D4F5FF}" type="presParOf" srcId="{D74C9384-2073-42CE-8DC0-3BCF51B00584}" destId="{38349C6A-486A-49C9-9ABF-43B66C9276B9}" srcOrd="5" destOrd="0" presId="urn:microsoft.com/office/officeart/2008/layout/LinedList"/>
    <dgm:cxn modelId="{F4A8838D-2D87-4A1E-B09F-C3915FE27650}" type="presParOf" srcId="{D74C9384-2073-42CE-8DC0-3BCF51B00584}" destId="{39315805-8F6E-442C-AC07-0FF79A66B39E}" srcOrd="6" destOrd="0" presId="urn:microsoft.com/office/officeart/2008/layout/LinedList"/>
    <dgm:cxn modelId="{79B31F85-1C11-49A1-866F-31432020B4AA}" type="presParOf" srcId="{D74C9384-2073-42CE-8DC0-3BCF51B00584}" destId="{1CD56E84-C8F4-4950-8583-D05BDA74B18C}" srcOrd="7" destOrd="0" presId="urn:microsoft.com/office/officeart/2008/layout/LinedList"/>
    <dgm:cxn modelId="{62A869AE-DEFC-4983-A790-6EF348B336FD}" type="presParOf" srcId="{1CD56E84-C8F4-4950-8583-D05BDA74B18C}" destId="{B1161934-8D18-4A46-9190-D783D10105DE}" srcOrd="0" destOrd="0" presId="urn:microsoft.com/office/officeart/2008/layout/LinedList"/>
    <dgm:cxn modelId="{DF616B96-B2A1-4C54-AA2D-7044C8BFFA5B}" type="presParOf" srcId="{1CD56E84-C8F4-4950-8583-D05BDA74B18C}" destId="{C9A8BC04-66E2-4BE9-B9CA-CBA5726EDD0F}" srcOrd="1" destOrd="0" presId="urn:microsoft.com/office/officeart/2008/layout/LinedList"/>
    <dgm:cxn modelId="{1D3766D6-D9A3-4720-BFCF-5923C8791A48}" type="presParOf" srcId="{1CD56E84-C8F4-4950-8583-D05BDA74B18C}" destId="{76659B4C-AF36-40FC-AF47-003A30F75702}" srcOrd="2" destOrd="0" presId="urn:microsoft.com/office/officeart/2008/layout/LinedList"/>
    <dgm:cxn modelId="{60ED0603-D19E-44CE-9DAE-D57B6C69E576}" type="presParOf" srcId="{D74C9384-2073-42CE-8DC0-3BCF51B00584}" destId="{D3C47929-D7B1-4D53-AB8D-B02FE58D226E}" srcOrd="8" destOrd="0" presId="urn:microsoft.com/office/officeart/2008/layout/LinedList"/>
    <dgm:cxn modelId="{58CA279B-B2DB-4C86-9DEA-3FBB3D2882BC}" type="presParOf" srcId="{D74C9384-2073-42CE-8DC0-3BCF51B00584}" destId="{D5D1D87D-BC25-4AEB-98E7-4C93137985AB}" srcOrd="9" destOrd="0" presId="urn:microsoft.com/office/officeart/2008/layout/LinedList"/>
    <dgm:cxn modelId="{E7093D4A-B89E-4112-AE83-7DEB51C439A0}" type="presParOf" srcId="{D74C9384-2073-42CE-8DC0-3BCF51B00584}" destId="{DAB4ACDE-B010-48BA-837C-3605CFB10572}" srcOrd="10" destOrd="0" presId="urn:microsoft.com/office/officeart/2008/layout/LinedList"/>
    <dgm:cxn modelId="{FEDF5CCA-F7AA-4BC7-832E-C6D0EAE900CC}" type="presParOf" srcId="{DAB4ACDE-B010-48BA-837C-3605CFB10572}" destId="{F9042FE9-F1C2-4D73-A09F-AC7E88A4AAE2}" srcOrd="0" destOrd="0" presId="urn:microsoft.com/office/officeart/2008/layout/LinedList"/>
    <dgm:cxn modelId="{1EA0E931-25DB-4DB4-87DF-DB7C941BD6F1}" type="presParOf" srcId="{DAB4ACDE-B010-48BA-837C-3605CFB10572}" destId="{904E0B76-4124-4DF6-8299-285CDB461481}" srcOrd="1" destOrd="0" presId="urn:microsoft.com/office/officeart/2008/layout/LinedList"/>
    <dgm:cxn modelId="{55C5989E-A77E-4709-83B2-18516EB2C299}" type="presParOf" srcId="{DAB4ACDE-B010-48BA-837C-3605CFB10572}" destId="{AE372E52-97B7-476D-88CC-CDDB419C41BB}" srcOrd="2" destOrd="0" presId="urn:microsoft.com/office/officeart/2008/layout/LinedList"/>
    <dgm:cxn modelId="{1EB37CDE-9D82-4199-9706-6E226770597D}" type="presParOf" srcId="{D74C9384-2073-42CE-8DC0-3BCF51B00584}" destId="{37307051-8120-4B21-AD87-A3FA1ABD40D3}" srcOrd="11" destOrd="0" presId="urn:microsoft.com/office/officeart/2008/layout/LinedList"/>
    <dgm:cxn modelId="{ED9EB42F-F1C7-4486-8C19-FB729BAF734E}" type="presParOf" srcId="{D74C9384-2073-42CE-8DC0-3BCF51B00584}" destId="{73AF428F-5D79-4255-BDA0-64E7A5F63DCA}" srcOrd="12"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E377DD-5F92-453A-8CCA-02D0493C9E5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FEC84D2-ADFD-458B-98C2-0652DF99F4C3}">
      <dgm:prSet/>
      <dgm:spPr/>
      <dgm:t>
        <a:bodyPr/>
        <a:lstStyle/>
        <a:p>
          <a:r>
            <a:rPr lang="en-GB"/>
            <a:t>Any questions?</a:t>
          </a:r>
          <a:endParaRPr lang="en-US"/>
        </a:p>
      </dgm:t>
    </dgm:pt>
    <dgm:pt modelId="{C7C37B32-3245-4A8D-A0D9-A2CE0F2F1F20}" type="parTrans" cxnId="{178A5A08-AD00-48A1-AD21-536C6530BB5E}">
      <dgm:prSet/>
      <dgm:spPr/>
      <dgm:t>
        <a:bodyPr/>
        <a:lstStyle/>
        <a:p>
          <a:endParaRPr lang="en-US"/>
        </a:p>
      </dgm:t>
    </dgm:pt>
    <dgm:pt modelId="{904CEE65-3B8B-49BA-A984-544FDFBA5697}" type="sibTrans" cxnId="{178A5A08-AD00-48A1-AD21-536C6530BB5E}">
      <dgm:prSet/>
      <dgm:spPr/>
      <dgm:t>
        <a:bodyPr/>
        <a:lstStyle/>
        <a:p>
          <a:endParaRPr lang="en-US"/>
        </a:p>
      </dgm:t>
    </dgm:pt>
    <dgm:pt modelId="{BA4A98D4-5664-40B7-8000-9111BE2AE011}">
      <dgm:prSet/>
      <dgm:spPr/>
      <dgm:t>
        <a:bodyPr/>
        <a:lstStyle/>
        <a:p>
          <a:r>
            <a:rPr lang="en-GB" dirty="0"/>
            <a:t>Any last-minute assignment queries?</a:t>
          </a:r>
          <a:endParaRPr lang="en-US" dirty="0"/>
        </a:p>
      </dgm:t>
    </dgm:pt>
    <dgm:pt modelId="{9014E793-9313-4EF7-8CA1-AA42D1360213}" type="parTrans" cxnId="{2DA0160C-8726-466C-B69C-2779E74776A7}">
      <dgm:prSet/>
      <dgm:spPr/>
      <dgm:t>
        <a:bodyPr/>
        <a:lstStyle/>
        <a:p>
          <a:endParaRPr lang="en-US"/>
        </a:p>
      </dgm:t>
    </dgm:pt>
    <dgm:pt modelId="{8C6BE069-8876-46BA-BE3E-1FF331FB67FC}" type="sibTrans" cxnId="{2DA0160C-8726-466C-B69C-2779E74776A7}">
      <dgm:prSet/>
      <dgm:spPr/>
      <dgm:t>
        <a:bodyPr/>
        <a:lstStyle/>
        <a:p>
          <a:endParaRPr lang="en-US"/>
        </a:p>
      </dgm:t>
    </dgm:pt>
    <dgm:pt modelId="{499C30B3-E535-446A-9510-957E812680A7}">
      <dgm:prSet/>
      <dgm:spPr/>
      <dgm:t>
        <a:bodyPr/>
        <a:lstStyle/>
        <a:p>
          <a:r>
            <a:rPr lang="en-GB"/>
            <a:t>Thanks for coming! See you next time!</a:t>
          </a:r>
          <a:endParaRPr lang="en-US"/>
        </a:p>
      </dgm:t>
    </dgm:pt>
    <dgm:pt modelId="{ECCBF617-3243-4708-9684-667FDE771266}" type="parTrans" cxnId="{548D5DA5-58B5-46D8-B130-7C799B3FC747}">
      <dgm:prSet/>
      <dgm:spPr/>
      <dgm:t>
        <a:bodyPr/>
        <a:lstStyle/>
        <a:p>
          <a:endParaRPr lang="en-US"/>
        </a:p>
      </dgm:t>
    </dgm:pt>
    <dgm:pt modelId="{7AF465AF-3BAC-4147-8AFF-62506B6BEDFF}" type="sibTrans" cxnId="{548D5DA5-58B5-46D8-B130-7C799B3FC747}">
      <dgm:prSet/>
      <dgm:spPr/>
      <dgm:t>
        <a:bodyPr/>
        <a:lstStyle/>
        <a:p>
          <a:endParaRPr lang="en-US"/>
        </a:p>
      </dgm:t>
    </dgm:pt>
    <dgm:pt modelId="{3727BCC3-FC78-43A5-9D93-835D53A6723E}" type="pres">
      <dgm:prSet presAssocID="{80E377DD-5F92-453A-8CCA-02D0493C9E54}" presName="root" presStyleCnt="0">
        <dgm:presLayoutVars>
          <dgm:dir/>
          <dgm:resizeHandles val="exact"/>
        </dgm:presLayoutVars>
      </dgm:prSet>
      <dgm:spPr/>
    </dgm:pt>
    <dgm:pt modelId="{22E532BF-C1AD-4E3D-B5FA-8380BB241684}" type="pres">
      <dgm:prSet presAssocID="{AFEC84D2-ADFD-458B-98C2-0652DF99F4C3}" presName="compNode" presStyleCnt="0"/>
      <dgm:spPr/>
    </dgm:pt>
    <dgm:pt modelId="{6223A716-7C45-4E73-A586-842EBDE0522A}" type="pres">
      <dgm:prSet presAssocID="{AFEC84D2-ADFD-458B-98C2-0652DF99F4C3}" presName="bgRect" presStyleLbl="bgShp" presStyleIdx="0" presStyleCnt="3"/>
      <dgm:spPr/>
    </dgm:pt>
    <dgm:pt modelId="{82270F70-A07D-4115-BCBD-B51D93289C84}" type="pres">
      <dgm:prSet presAssocID="{AFEC84D2-ADFD-458B-98C2-0652DF99F4C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61D24C8A-F495-4946-B49C-B9C4E6F0DF5C}" type="pres">
      <dgm:prSet presAssocID="{AFEC84D2-ADFD-458B-98C2-0652DF99F4C3}" presName="spaceRect" presStyleCnt="0"/>
      <dgm:spPr/>
    </dgm:pt>
    <dgm:pt modelId="{96396F4E-36E9-4414-AE7F-A146814B044E}" type="pres">
      <dgm:prSet presAssocID="{AFEC84D2-ADFD-458B-98C2-0652DF99F4C3}" presName="parTx" presStyleLbl="revTx" presStyleIdx="0" presStyleCnt="3">
        <dgm:presLayoutVars>
          <dgm:chMax val="0"/>
          <dgm:chPref val="0"/>
        </dgm:presLayoutVars>
      </dgm:prSet>
      <dgm:spPr/>
    </dgm:pt>
    <dgm:pt modelId="{884EC66E-FFB8-4F31-A1DF-2E25632B2B24}" type="pres">
      <dgm:prSet presAssocID="{904CEE65-3B8B-49BA-A984-544FDFBA5697}" presName="sibTrans" presStyleCnt="0"/>
      <dgm:spPr/>
    </dgm:pt>
    <dgm:pt modelId="{7CB25E4E-4711-4830-95E7-48896A9913F2}" type="pres">
      <dgm:prSet presAssocID="{BA4A98D4-5664-40B7-8000-9111BE2AE011}" presName="compNode" presStyleCnt="0"/>
      <dgm:spPr/>
    </dgm:pt>
    <dgm:pt modelId="{CD169211-2DA9-4CA3-882A-9DE1D6587459}" type="pres">
      <dgm:prSet presAssocID="{BA4A98D4-5664-40B7-8000-9111BE2AE011}" presName="bgRect" presStyleLbl="bgShp" presStyleIdx="1" presStyleCnt="3"/>
      <dgm:spPr/>
    </dgm:pt>
    <dgm:pt modelId="{48DAFFFB-1772-41A3-97EF-480AD0394FEC}" type="pres">
      <dgm:prSet presAssocID="{BA4A98D4-5664-40B7-8000-9111BE2AE01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02DA6BE9-6197-4C7A-A5B7-8740A206A1DD}" type="pres">
      <dgm:prSet presAssocID="{BA4A98D4-5664-40B7-8000-9111BE2AE011}" presName="spaceRect" presStyleCnt="0"/>
      <dgm:spPr/>
    </dgm:pt>
    <dgm:pt modelId="{1DC5B5C3-2565-4DAD-8501-9926DCCD5E14}" type="pres">
      <dgm:prSet presAssocID="{BA4A98D4-5664-40B7-8000-9111BE2AE011}" presName="parTx" presStyleLbl="revTx" presStyleIdx="1" presStyleCnt="3">
        <dgm:presLayoutVars>
          <dgm:chMax val="0"/>
          <dgm:chPref val="0"/>
        </dgm:presLayoutVars>
      </dgm:prSet>
      <dgm:spPr/>
    </dgm:pt>
    <dgm:pt modelId="{98EBF301-876B-48DE-A67E-373863A76161}" type="pres">
      <dgm:prSet presAssocID="{8C6BE069-8876-46BA-BE3E-1FF331FB67FC}" presName="sibTrans" presStyleCnt="0"/>
      <dgm:spPr/>
    </dgm:pt>
    <dgm:pt modelId="{EE6D907A-3812-46E8-8C93-A6EFA60EE4E4}" type="pres">
      <dgm:prSet presAssocID="{499C30B3-E535-446A-9510-957E812680A7}" presName="compNode" presStyleCnt="0"/>
      <dgm:spPr/>
    </dgm:pt>
    <dgm:pt modelId="{45D7BB9D-E12A-4249-B2F4-22D7AB37DE76}" type="pres">
      <dgm:prSet presAssocID="{499C30B3-E535-446A-9510-957E812680A7}" presName="bgRect" presStyleLbl="bgShp" presStyleIdx="2" presStyleCnt="3"/>
      <dgm:spPr/>
    </dgm:pt>
    <dgm:pt modelId="{A8877B5D-7C73-425E-9361-D3DB9749B587}" type="pres">
      <dgm:prSet presAssocID="{499C30B3-E535-446A-9510-957E812680A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iling Face with No Fill"/>
        </a:ext>
      </dgm:extLst>
    </dgm:pt>
    <dgm:pt modelId="{3199D6D4-039A-4CED-9C2D-081DDD39751B}" type="pres">
      <dgm:prSet presAssocID="{499C30B3-E535-446A-9510-957E812680A7}" presName="spaceRect" presStyleCnt="0"/>
      <dgm:spPr/>
    </dgm:pt>
    <dgm:pt modelId="{5F5C2391-7628-49A8-8493-A255D31FAAC2}" type="pres">
      <dgm:prSet presAssocID="{499C30B3-E535-446A-9510-957E812680A7}" presName="parTx" presStyleLbl="revTx" presStyleIdx="2" presStyleCnt="3">
        <dgm:presLayoutVars>
          <dgm:chMax val="0"/>
          <dgm:chPref val="0"/>
        </dgm:presLayoutVars>
      </dgm:prSet>
      <dgm:spPr/>
    </dgm:pt>
  </dgm:ptLst>
  <dgm:cxnLst>
    <dgm:cxn modelId="{178A5A08-AD00-48A1-AD21-536C6530BB5E}" srcId="{80E377DD-5F92-453A-8CCA-02D0493C9E54}" destId="{AFEC84D2-ADFD-458B-98C2-0652DF99F4C3}" srcOrd="0" destOrd="0" parTransId="{C7C37B32-3245-4A8D-A0D9-A2CE0F2F1F20}" sibTransId="{904CEE65-3B8B-49BA-A984-544FDFBA5697}"/>
    <dgm:cxn modelId="{2DA0160C-8726-466C-B69C-2779E74776A7}" srcId="{80E377DD-5F92-453A-8CCA-02D0493C9E54}" destId="{BA4A98D4-5664-40B7-8000-9111BE2AE011}" srcOrd="1" destOrd="0" parTransId="{9014E793-9313-4EF7-8CA1-AA42D1360213}" sibTransId="{8C6BE069-8876-46BA-BE3E-1FF331FB67FC}"/>
    <dgm:cxn modelId="{519F142A-D97C-4590-AE3D-CC9B95F416FA}" type="presOf" srcId="{80E377DD-5F92-453A-8CCA-02D0493C9E54}" destId="{3727BCC3-FC78-43A5-9D93-835D53A6723E}" srcOrd="0" destOrd="0" presId="urn:microsoft.com/office/officeart/2018/2/layout/IconVerticalSolidList"/>
    <dgm:cxn modelId="{4912C341-36D5-4F6A-847D-D653CDFA5495}" type="presOf" srcId="{499C30B3-E535-446A-9510-957E812680A7}" destId="{5F5C2391-7628-49A8-8493-A255D31FAAC2}" srcOrd="0" destOrd="0" presId="urn:microsoft.com/office/officeart/2018/2/layout/IconVerticalSolidList"/>
    <dgm:cxn modelId="{BD759E53-D030-4B79-9012-3D1B9468A470}" type="presOf" srcId="{AFEC84D2-ADFD-458B-98C2-0652DF99F4C3}" destId="{96396F4E-36E9-4414-AE7F-A146814B044E}" srcOrd="0" destOrd="0" presId="urn:microsoft.com/office/officeart/2018/2/layout/IconVerticalSolidList"/>
    <dgm:cxn modelId="{548D5DA5-58B5-46D8-B130-7C799B3FC747}" srcId="{80E377DD-5F92-453A-8CCA-02D0493C9E54}" destId="{499C30B3-E535-446A-9510-957E812680A7}" srcOrd="2" destOrd="0" parTransId="{ECCBF617-3243-4708-9684-667FDE771266}" sibTransId="{7AF465AF-3BAC-4147-8AFF-62506B6BEDFF}"/>
    <dgm:cxn modelId="{C2AD77E3-618A-4E3F-8282-499BC87697A3}" type="presOf" srcId="{BA4A98D4-5664-40B7-8000-9111BE2AE011}" destId="{1DC5B5C3-2565-4DAD-8501-9926DCCD5E14}" srcOrd="0" destOrd="0" presId="urn:microsoft.com/office/officeart/2018/2/layout/IconVerticalSolidList"/>
    <dgm:cxn modelId="{D9A4AEDA-D5B8-400F-9F6B-705B2CBBBD02}" type="presParOf" srcId="{3727BCC3-FC78-43A5-9D93-835D53A6723E}" destId="{22E532BF-C1AD-4E3D-B5FA-8380BB241684}" srcOrd="0" destOrd="0" presId="urn:microsoft.com/office/officeart/2018/2/layout/IconVerticalSolidList"/>
    <dgm:cxn modelId="{C7319922-3A68-4182-9C6A-50DE9332DF69}" type="presParOf" srcId="{22E532BF-C1AD-4E3D-B5FA-8380BB241684}" destId="{6223A716-7C45-4E73-A586-842EBDE0522A}" srcOrd="0" destOrd="0" presId="urn:microsoft.com/office/officeart/2018/2/layout/IconVerticalSolidList"/>
    <dgm:cxn modelId="{34E83A99-9284-4AE9-A8A2-61F3B2754486}" type="presParOf" srcId="{22E532BF-C1AD-4E3D-B5FA-8380BB241684}" destId="{82270F70-A07D-4115-BCBD-B51D93289C84}" srcOrd="1" destOrd="0" presId="urn:microsoft.com/office/officeart/2018/2/layout/IconVerticalSolidList"/>
    <dgm:cxn modelId="{9298DC28-F928-4C70-940F-F84816BB5FB4}" type="presParOf" srcId="{22E532BF-C1AD-4E3D-B5FA-8380BB241684}" destId="{61D24C8A-F495-4946-B49C-B9C4E6F0DF5C}" srcOrd="2" destOrd="0" presId="urn:microsoft.com/office/officeart/2018/2/layout/IconVerticalSolidList"/>
    <dgm:cxn modelId="{D4F58F8D-F6D2-45BF-AABD-6E2A26AA41E4}" type="presParOf" srcId="{22E532BF-C1AD-4E3D-B5FA-8380BB241684}" destId="{96396F4E-36E9-4414-AE7F-A146814B044E}" srcOrd="3" destOrd="0" presId="urn:microsoft.com/office/officeart/2018/2/layout/IconVerticalSolidList"/>
    <dgm:cxn modelId="{9ECF834E-43DE-430C-9774-89078015C72E}" type="presParOf" srcId="{3727BCC3-FC78-43A5-9D93-835D53A6723E}" destId="{884EC66E-FFB8-4F31-A1DF-2E25632B2B24}" srcOrd="1" destOrd="0" presId="urn:microsoft.com/office/officeart/2018/2/layout/IconVerticalSolidList"/>
    <dgm:cxn modelId="{839893C4-12E7-4582-B4D8-E94CBF5167F0}" type="presParOf" srcId="{3727BCC3-FC78-43A5-9D93-835D53A6723E}" destId="{7CB25E4E-4711-4830-95E7-48896A9913F2}" srcOrd="2" destOrd="0" presId="urn:microsoft.com/office/officeart/2018/2/layout/IconVerticalSolidList"/>
    <dgm:cxn modelId="{B79295C8-D81B-4560-A026-3F1E4A4DAF3D}" type="presParOf" srcId="{7CB25E4E-4711-4830-95E7-48896A9913F2}" destId="{CD169211-2DA9-4CA3-882A-9DE1D6587459}" srcOrd="0" destOrd="0" presId="urn:microsoft.com/office/officeart/2018/2/layout/IconVerticalSolidList"/>
    <dgm:cxn modelId="{0D901DED-DE50-46DD-B940-849C56681EFB}" type="presParOf" srcId="{7CB25E4E-4711-4830-95E7-48896A9913F2}" destId="{48DAFFFB-1772-41A3-97EF-480AD0394FEC}" srcOrd="1" destOrd="0" presId="urn:microsoft.com/office/officeart/2018/2/layout/IconVerticalSolidList"/>
    <dgm:cxn modelId="{F1373704-B06A-4A9D-BE0A-F253A77F3359}" type="presParOf" srcId="{7CB25E4E-4711-4830-95E7-48896A9913F2}" destId="{02DA6BE9-6197-4C7A-A5B7-8740A206A1DD}" srcOrd="2" destOrd="0" presId="urn:microsoft.com/office/officeart/2018/2/layout/IconVerticalSolidList"/>
    <dgm:cxn modelId="{10E9B7F1-D2DD-47E8-BEAC-A3D02D35D976}" type="presParOf" srcId="{7CB25E4E-4711-4830-95E7-48896A9913F2}" destId="{1DC5B5C3-2565-4DAD-8501-9926DCCD5E14}" srcOrd="3" destOrd="0" presId="urn:microsoft.com/office/officeart/2018/2/layout/IconVerticalSolidList"/>
    <dgm:cxn modelId="{BB76AA63-844F-49AD-97FA-F15338C0662E}" type="presParOf" srcId="{3727BCC3-FC78-43A5-9D93-835D53A6723E}" destId="{98EBF301-876B-48DE-A67E-373863A76161}" srcOrd="3" destOrd="0" presId="urn:microsoft.com/office/officeart/2018/2/layout/IconVerticalSolidList"/>
    <dgm:cxn modelId="{DAAE458C-E116-4773-8C27-6380658D052A}" type="presParOf" srcId="{3727BCC3-FC78-43A5-9D93-835D53A6723E}" destId="{EE6D907A-3812-46E8-8C93-A6EFA60EE4E4}" srcOrd="4" destOrd="0" presId="urn:microsoft.com/office/officeart/2018/2/layout/IconVerticalSolidList"/>
    <dgm:cxn modelId="{1D6FEB14-9AFD-4AC2-B7DA-19EA05F13FC5}" type="presParOf" srcId="{EE6D907A-3812-46E8-8C93-A6EFA60EE4E4}" destId="{45D7BB9D-E12A-4249-B2F4-22D7AB37DE76}" srcOrd="0" destOrd="0" presId="urn:microsoft.com/office/officeart/2018/2/layout/IconVerticalSolidList"/>
    <dgm:cxn modelId="{6FE9E44A-2511-4636-B96B-2A1EAFAD0A41}" type="presParOf" srcId="{EE6D907A-3812-46E8-8C93-A6EFA60EE4E4}" destId="{A8877B5D-7C73-425E-9361-D3DB9749B587}" srcOrd="1" destOrd="0" presId="urn:microsoft.com/office/officeart/2018/2/layout/IconVerticalSolidList"/>
    <dgm:cxn modelId="{310F93D9-311B-41D2-A8C0-CC79F32D4BC3}" type="presParOf" srcId="{EE6D907A-3812-46E8-8C93-A6EFA60EE4E4}" destId="{3199D6D4-039A-4CED-9C2D-081DDD39751B}" srcOrd="2" destOrd="0" presId="urn:microsoft.com/office/officeart/2018/2/layout/IconVerticalSolidList"/>
    <dgm:cxn modelId="{306CF5E9-9C09-42C8-B862-1BA22D0ED6AF}" type="presParOf" srcId="{EE6D907A-3812-46E8-8C93-A6EFA60EE4E4}" destId="{5F5C2391-7628-49A8-8493-A255D31FAAC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A92033-5698-43A2-9846-53280C8CEBD9}">
      <dsp:nvSpPr>
        <dsp:cNvPr id="0" name=""/>
        <dsp:cNvSpPr/>
      </dsp:nvSpPr>
      <dsp:spPr>
        <a:xfrm>
          <a:off x="0" y="0"/>
          <a:ext cx="770767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C6B8F-8471-4C56-99B7-9FC66660E8AE}">
      <dsp:nvSpPr>
        <dsp:cNvPr id="0" name=""/>
        <dsp:cNvSpPr/>
      </dsp:nvSpPr>
      <dsp:spPr>
        <a:xfrm>
          <a:off x="0" y="0"/>
          <a:ext cx="1541534" cy="3278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"In a public, as we may understand the term,</a:t>
          </a:r>
          <a:endParaRPr lang="en-US" sz="2000" kern="1200"/>
        </a:p>
      </dsp:txBody>
      <dsp:txXfrm>
        <a:off x="0" y="0"/>
        <a:ext cx="1541534" cy="3278604"/>
      </dsp:txXfrm>
    </dsp:sp>
    <dsp:sp modelId="{024F4FDE-653B-4686-94AF-66294793610D}">
      <dsp:nvSpPr>
        <dsp:cNvPr id="0" name=""/>
        <dsp:cNvSpPr/>
      </dsp:nvSpPr>
      <dsp:spPr>
        <a:xfrm>
          <a:off x="1657149" y="38541"/>
          <a:ext cx="6050523" cy="77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virtually as many people express opinions as receive them,</a:t>
          </a:r>
          <a:endParaRPr lang="en-US" sz="1500" kern="1200"/>
        </a:p>
      </dsp:txBody>
      <dsp:txXfrm>
        <a:off x="1657149" y="38541"/>
        <a:ext cx="6050523" cy="770824"/>
      </dsp:txXfrm>
    </dsp:sp>
    <dsp:sp modelId="{C0CB240A-435E-4524-B37D-F7751AD695F1}">
      <dsp:nvSpPr>
        <dsp:cNvPr id="0" name=""/>
        <dsp:cNvSpPr/>
      </dsp:nvSpPr>
      <dsp:spPr>
        <a:xfrm>
          <a:off x="1541534" y="809365"/>
          <a:ext cx="616613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F258397-4789-48D3-B4EE-CBF341CBFE09}">
      <dsp:nvSpPr>
        <dsp:cNvPr id="0" name=""/>
        <dsp:cNvSpPr/>
      </dsp:nvSpPr>
      <dsp:spPr>
        <a:xfrm>
          <a:off x="1657149" y="847906"/>
          <a:ext cx="6050523" cy="77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Public communications are so organized that there is a chance immediately and effectively to answer back any opinion expressed in public.</a:t>
          </a:r>
          <a:endParaRPr lang="en-US" sz="1500" kern="1200"/>
        </a:p>
      </dsp:txBody>
      <dsp:txXfrm>
        <a:off x="1657149" y="847906"/>
        <a:ext cx="6050523" cy="770824"/>
      </dsp:txXfrm>
    </dsp:sp>
    <dsp:sp modelId="{3ACABCBB-1A51-4DE6-8FF0-7ABFBAD66E52}">
      <dsp:nvSpPr>
        <dsp:cNvPr id="0" name=""/>
        <dsp:cNvSpPr/>
      </dsp:nvSpPr>
      <dsp:spPr>
        <a:xfrm>
          <a:off x="1541534" y="1618730"/>
          <a:ext cx="616613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BBBA7A-BF7E-48F6-8F3B-12DF258320AF}">
      <dsp:nvSpPr>
        <dsp:cNvPr id="0" name=""/>
        <dsp:cNvSpPr/>
      </dsp:nvSpPr>
      <dsp:spPr>
        <a:xfrm>
          <a:off x="1657149" y="1657272"/>
          <a:ext cx="6050523" cy="77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Opinion formed by such discussion readily finds an outlet in effective action, even against – if necessary – the prevailing system of authority.</a:t>
          </a:r>
          <a:endParaRPr lang="en-US" sz="1500" kern="1200"/>
        </a:p>
      </dsp:txBody>
      <dsp:txXfrm>
        <a:off x="1657149" y="1657272"/>
        <a:ext cx="6050523" cy="770824"/>
      </dsp:txXfrm>
    </dsp:sp>
    <dsp:sp modelId="{C7FE7F2F-DBB7-4A5A-8E92-4FA83E354293}">
      <dsp:nvSpPr>
        <dsp:cNvPr id="0" name=""/>
        <dsp:cNvSpPr/>
      </dsp:nvSpPr>
      <dsp:spPr>
        <a:xfrm>
          <a:off x="1541534" y="2428096"/>
          <a:ext cx="616613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809C94-A6AE-4F73-8334-0E5998724277}">
      <dsp:nvSpPr>
        <dsp:cNvPr id="0" name=""/>
        <dsp:cNvSpPr/>
      </dsp:nvSpPr>
      <dsp:spPr>
        <a:xfrm>
          <a:off x="1657149" y="2466637"/>
          <a:ext cx="6050523" cy="77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And authoritative institutions do not penetrate the public, which is thus more or less autonomous in its operations.</a:t>
          </a:r>
          <a:endParaRPr lang="en-US" sz="1500" kern="1200"/>
        </a:p>
      </dsp:txBody>
      <dsp:txXfrm>
        <a:off x="1657149" y="2466637"/>
        <a:ext cx="6050523" cy="770824"/>
      </dsp:txXfrm>
    </dsp:sp>
    <dsp:sp modelId="{AD8FF6B2-5EF6-4858-8398-F574AB80BB80}">
      <dsp:nvSpPr>
        <dsp:cNvPr id="0" name=""/>
        <dsp:cNvSpPr/>
      </dsp:nvSpPr>
      <dsp:spPr>
        <a:xfrm>
          <a:off x="1541534" y="3237461"/>
          <a:ext cx="616613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4E2820-FB53-4D4D-9DE6-6A1DE41B353A}">
      <dsp:nvSpPr>
        <dsp:cNvPr id="0" name=""/>
        <dsp:cNvSpPr/>
      </dsp:nvSpPr>
      <dsp:spPr>
        <a:xfrm>
          <a:off x="0" y="3278604"/>
          <a:ext cx="770767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E973DB-7015-449B-801F-C6C24BBC7FDF}">
      <dsp:nvSpPr>
        <dsp:cNvPr id="0" name=""/>
        <dsp:cNvSpPr/>
      </dsp:nvSpPr>
      <dsp:spPr>
        <a:xfrm>
          <a:off x="0" y="3278604"/>
          <a:ext cx="1541534" cy="3278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In a mass,</a:t>
          </a:r>
          <a:endParaRPr lang="en-US" sz="2000" kern="1200"/>
        </a:p>
      </dsp:txBody>
      <dsp:txXfrm>
        <a:off x="0" y="3278604"/>
        <a:ext cx="1541534" cy="3278604"/>
      </dsp:txXfrm>
    </dsp:sp>
    <dsp:sp modelId="{9BC772CA-2FD1-446C-A7B4-3BC4D9E4E3D3}">
      <dsp:nvSpPr>
        <dsp:cNvPr id="0" name=""/>
        <dsp:cNvSpPr/>
      </dsp:nvSpPr>
      <dsp:spPr>
        <a:xfrm>
          <a:off x="1657149" y="3317145"/>
          <a:ext cx="6050523" cy="77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far fewer people express opinions than receive them; for the community of public becomes an abstract collection of individuals who receive impressions from the mass media.</a:t>
          </a:r>
          <a:endParaRPr lang="en-US" sz="1500" kern="1200"/>
        </a:p>
      </dsp:txBody>
      <dsp:txXfrm>
        <a:off x="1657149" y="3317145"/>
        <a:ext cx="6050523" cy="770824"/>
      </dsp:txXfrm>
    </dsp:sp>
    <dsp:sp modelId="{3686366D-8D13-424D-AE67-BA0842A788BE}">
      <dsp:nvSpPr>
        <dsp:cNvPr id="0" name=""/>
        <dsp:cNvSpPr/>
      </dsp:nvSpPr>
      <dsp:spPr>
        <a:xfrm>
          <a:off x="1541534" y="4087969"/>
          <a:ext cx="616613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505B32-4749-435E-A70C-72B0494F87D1}">
      <dsp:nvSpPr>
        <dsp:cNvPr id="0" name=""/>
        <dsp:cNvSpPr/>
      </dsp:nvSpPr>
      <dsp:spPr>
        <a:xfrm>
          <a:off x="1657149" y="4126511"/>
          <a:ext cx="6050523" cy="77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The communications that prevail are so organized that it is difficult or impossible for the individual to answer back immediately or with any effect.</a:t>
          </a:r>
          <a:endParaRPr lang="en-US" sz="1500" kern="1200"/>
        </a:p>
      </dsp:txBody>
      <dsp:txXfrm>
        <a:off x="1657149" y="4126511"/>
        <a:ext cx="6050523" cy="770824"/>
      </dsp:txXfrm>
    </dsp:sp>
    <dsp:sp modelId="{38349C6A-486A-49C9-9ABF-43B66C9276B9}">
      <dsp:nvSpPr>
        <dsp:cNvPr id="0" name=""/>
        <dsp:cNvSpPr/>
      </dsp:nvSpPr>
      <dsp:spPr>
        <a:xfrm>
          <a:off x="1541534" y="4897335"/>
          <a:ext cx="616613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A8BC04-66E2-4BE9-B9CA-CBA5726EDD0F}">
      <dsp:nvSpPr>
        <dsp:cNvPr id="0" name=""/>
        <dsp:cNvSpPr/>
      </dsp:nvSpPr>
      <dsp:spPr>
        <a:xfrm>
          <a:off x="1657149" y="4935876"/>
          <a:ext cx="6050523" cy="77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The realization of opinion in action is controlled by authorities who organize and control the channels of such action.</a:t>
          </a:r>
          <a:endParaRPr lang="en-US" sz="1500" kern="1200"/>
        </a:p>
      </dsp:txBody>
      <dsp:txXfrm>
        <a:off x="1657149" y="4935876"/>
        <a:ext cx="6050523" cy="770824"/>
      </dsp:txXfrm>
    </dsp:sp>
    <dsp:sp modelId="{D3C47929-D7B1-4D53-AB8D-B02FE58D226E}">
      <dsp:nvSpPr>
        <dsp:cNvPr id="0" name=""/>
        <dsp:cNvSpPr/>
      </dsp:nvSpPr>
      <dsp:spPr>
        <a:xfrm>
          <a:off x="1541534" y="5706700"/>
          <a:ext cx="616613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04E0B76-4124-4DF6-8299-285CDB461481}">
      <dsp:nvSpPr>
        <dsp:cNvPr id="0" name=""/>
        <dsp:cNvSpPr/>
      </dsp:nvSpPr>
      <dsp:spPr>
        <a:xfrm>
          <a:off x="1657149" y="5745242"/>
          <a:ext cx="6050523" cy="77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dirty="0"/>
            <a:t>The mass has no autonomy from institutions; on the contrary, agents of authorized institutions penetrate this mass, reducing any autonomy it may have in the formation of opinion by discussion"</a:t>
          </a:r>
          <a:endParaRPr lang="en-US" sz="1500" kern="1200" dirty="0"/>
        </a:p>
      </dsp:txBody>
      <dsp:txXfrm>
        <a:off x="1657149" y="5745242"/>
        <a:ext cx="6050523" cy="770824"/>
      </dsp:txXfrm>
    </dsp:sp>
    <dsp:sp modelId="{37307051-8120-4B21-AD87-A3FA1ABD40D3}">
      <dsp:nvSpPr>
        <dsp:cNvPr id="0" name=""/>
        <dsp:cNvSpPr/>
      </dsp:nvSpPr>
      <dsp:spPr>
        <a:xfrm>
          <a:off x="1541534" y="6516066"/>
          <a:ext cx="616613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3A716-7C45-4E73-A586-842EBDE0522A}">
      <dsp:nvSpPr>
        <dsp:cNvPr id="0" name=""/>
        <dsp:cNvSpPr/>
      </dsp:nvSpPr>
      <dsp:spPr>
        <a:xfrm>
          <a:off x="0" y="623"/>
          <a:ext cx="6308804" cy="1458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270F70-A07D-4115-BCBD-B51D93289C84}">
      <dsp:nvSpPr>
        <dsp:cNvPr id="0" name=""/>
        <dsp:cNvSpPr/>
      </dsp:nvSpPr>
      <dsp:spPr>
        <a:xfrm>
          <a:off x="441302" y="328865"/>
          <a:ext cx="802369" cy="8023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396F4E-36E9-4414-AE7F-A146814B044E}">
      <dsp:nvSpPr>
        <dsp:cNvPr id="0" name=""/>
        <dsp:cNvSpPr/>
      </dsp:nvSpPr>
      <dsp:spPr>
        <a:xfrm>
          <a:off x="1684975" y="623"/>
          <a:ext cx="4623828" cy="1458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95" tIns="154395" rIns="154395" bIns="154395" numCol="1" spcCol="1270" anchor="ctr" anchorCtr="0">
          <a:noAutofit/>
        </a:bodyPr>
        <a:lstStyle/>
        <a:p>
          <a:pPr marL="0" lvl="0" indent="0" algn="l" defTabSz="1111250">
            <a:lnSpc>
              <a:spcPct val="90000"/>
            </a:lnSpc>
            <a:spcBef>
              <a:spcPct val="0"/>
            </a:spcBef>
            <a:spcAft>
              <a:spcPct val="35000"/>
            </a:spcAft>
            <a:buNone/>
          </a:pPr>
          <a:r>
            <a:rPr lang="en-GB" sz="2500" kern="1200"/>
            <a:t>Any questions?</a:t>
          </a:r>
          <a:endParaRPr lang="en-US" sz="2500" kern="1200"/>
        </a:p>
      </dsp:txBody>
      <dsp:txXfrm>
        <a:off x="1684975" y="623"/>
        <a:ext cx="4623828" cy="1458852"/>
      </dsp:txXfrm>
    </dsp:sp>
    <dsp:sp modelId="{CD169211-2DA9-4CA3-882A-9DE1D6587459}">
      <dsp:nvSpPr>
        <dsp:cNvPr id="0" name=""/>
        <dsp:cNvSpPr/>
      </dsp:nvSpPr>
      <dsp:spPr>
        <a:xfrm>
          <a:off x="0" y="1824189"/>
          <a:ext cx="6308804" cy="1458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DAFFFB-1772-41A3-97EF-480AD0394FEC}">
      <dsp:nvSpPr>
        <dsp:cNvPr id="0" name=""/>
        <dsp:cNvSpPr/>
      </dsp:nvSpPr>
      <dsp:spPr>
        <a:xfrm>
          <a:off x="441302" y="2152431"/>
          <a:ext cx="802369" cy="8023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C5B5C3-2565-4DAD-8501-9926DCCD5E14}">
      <dsp:nvSpPr>
        <dsp:cNvPr id="0" name=""/>
        <dsp:cNvSpPr/>
      </dsp:nvSpPr>
      <dsp:spPr>
        <a:xfrm>
          <a:off x="1684975" y="1824189"/>
          <a:ext cx="4623828" cy="1458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95" tIns="154395" rIns="154395" bIns="154395" numCol="1" spcCol="1270" anchor="ctr" anchorCtr="0">
          <a:noAutofit/>
        </a:bodyPr>
        <a:lstStyle/>
        <a:p>
          <a:pPr marL="0" lvl="0" indent="0" algn="l" defTabSz="1111250">
            <a:lnSpc>
              <a:spcPct val="90000"/>
            </a:lnSpc>
            <a:spcBef>
              <a:spcPct val="0"/>
            </a:spcBef>
            <a:spcAft>
              <a:spcPct val="35000"/>
            </a:spcAft>
            <a:buNone/>
          </a:pPr>
          <a:r>
            <a:rPr lang="en-GB" sz="2500" kern="1200" dirty="0"/>
            <a:t>Any last-minute assignment queries?</a:t>
          </a:r>
          <a:endParaRPr lang="en-US" sz="2500" kern="1200" dirty="0"/>
        </a:p>
      </dsp:txBody>
      <dsp:txXfrm>
        <a:off x="1684975" y="1824189"/>
        <a:ext cx="4623828" cy="1458852"/>
      </dsp:txXfrm>
    </dsp:sp>
    <dsp:sp modelId="{45D7BB9D-E12A-4249-B2F4-22D7AB37DE76}">
      <dsp:nvSpPr>
        <dsp:cNvPr id="0" name=""/>
        <dsp:cNvSpPr/>
      </dsp:nvSpPr>
      <dsp:spPr>
        <a:xfrm>
          <a:off x="0" y="3647755"/>
          <a:ext cx="6308804" cy="1458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877B5D-7C73-425E-9361-D3DB9749B587}">
      <dsp:nvSpPr>
        <dsp:cNvPr id="0" name=""/>
        <dsp:cNvSpPr/>
      </dsp:nvSpPr>
      <dsp:spPr>
        <a:xfrm>
          <a:off x="441302" y="3975997"/>
          <a:ext cx="802369" cy="8023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5C2391-7628-49A8-8493-A255D31FAAC2}">
      <dsp:nvSpPr>
        <dsp:cNvPr id="0" name=""/>
        <dsp:cNvSpPr/>
      </dsp:nvSpPr>
      <dsp:spPr>
        <a:xfrm>
          <a:off x="1684975" y="3647755"/>
          <a:ext cx="4623828" cy="1458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95" tIns="154395" rIns="154395" bIns="154395" numCol="1" spcCol="1270" anchor="ctr" anchorCtr="0">
          <a:noAutofit/>
        </a:bodyPr>
        <a:lstStyle/>
        <a:p>
          <a:pPr marL="0" lvl="0" indent="0" algn="l" defTabSz="1111250">
            <a:lnSpc>
              <a:spcPct val="90000"/>
            </a:lnSpc>
            <a:spcBef>
              <a:spcPct val="0"/>
            </a:spcBef>
            <a:spcAft>
              <a:spcPct val="35000"/>
            </a:spcAft>
            <a:buNone/>
          </a:pPr>
          <a:r>
            <a:rPr lang="en-GB" sz="2500" kern="1200"/>
            <a:t>Thanks for coming! See you next time!</a:t>
          </a:r>
          <a:endParaRPr lang="en-US" sz="2500" kern="1200"/>
        </a:p>
      </dsp:txBody>
      <dsp:txXfrm>
        <a:off x="1684975" y="3647755"/>
        <a:ext cx="4623828" cy="145885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E41F03-CD4F-FC43-A2A9-EEC5EF4C0519}" type="datetimeFigureOut">
              <a:rPr lang="en-US" smtClean="0"/>
              <a:t>3/1/24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54DBF2-161B-2F49-997F-0A1A6FA2F2C4}" type="slidenum">
              <a:rPr lang="en-US" smtClean="0"/>
              <a:t>‹#›</a:t>
            </a:fld>
            <a:endParaRPr lang="en-US"/>
          </a:p>
        </p:txBody>
      </p:sp>
    </p:spTree>
    <p:extLst>
      <p:ext uri="{BB962C8B-B14F-4D97-AF65-F5344CB8AC3E}">
        <p14:creationId xmlns:p14="http://schemas.microsoft.com/office/powerpoint/2010/main" val="77148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a:t>
            </a:fld>
            <a:endParaRPr lang="en-US"/>
          </a:p>
        </p:txBody>
      </p:sp>
    </p:spTree>
    <p:extLst>
      <p:ext uri="{BB962C8B-B14F-4D97-AF65-F5344CB8AC3E}">
        <p14:creationId xmlns:p14="http://schemas.microsoft.com/office/powerpoint/2010/main" val="10352170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a:t>
            </a:fld>
            <a:endParaRPr lang="en-US"/>
          </a:p>
        </p:txBody>
      </p:sp>
    </p:spTree>
    <p:extLst>
      <p:ext uri="{BB962C8B-B14F-4D97-AF65-F5344CB8AC3E}">
        <p14:creationId xmlns:p14="http://schemas.microsoft.com/office/powerpoint/2010/main" val="73239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a:t>
            </a:fld>
            <a:endParaRPr lang="en-US"/>
          </a:p>
        </p:txBody>
      </p:sp>
    </p:spTree>
    <p:extLst>
      <p:ext uri="{BB962C8B-B14F-4D97-AF65-F5344CB8AC3E}">
        <p14:creationId xmlns:p14="http://schemas.microsoft.com/office/powerpoint/2010/main" val="1200472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According to Mills, a society is composed of 'publics' when there are enough communication channels for each individual to express their opinions, receive feedback, and have a dialogue. A 'public,' in this sense, implies an active participation in democratic discourse where different voices can be heard and can influence decision-making processes.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A 'mass,' on the other hand, refers to a society where individuals do not act in an organized way for collective goals. Rather than engage in dialogue, individuals receive information from mass media and are not expected to respond or act upon it. Here, communication is top-down, and the average person is a passive recipient of information, not an active participant in its creation or discourse.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This distinction is significant in the context of media and crime because it can shape how people understand and react to crime reporting. In a 'public,' crime news might prompt discussion, civic engagement, and policy action. In a 'mass,' the same news might only result in passive consumption, possibly leading to sensationalism or apathy, without leading to meaningful public dialogue or action.</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4</a:t>
            </a:fld>
            <a:endParaRPr lang="en-US"/>
          </a:p>
        </p:txBody>
      </p:sp>
    </p:spTree>
    <p:extLst>
      <p:ext uri="{BB962C8B-B14F-4D97-AF65-F5344CB8AC3E}">
        <p14:creationId xmlns:p14="http://schemas.microsoft.com/office/powerpoint/2010/main" val="1635613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Salvador </a:t>
            </a:r>
            <a:r>
              <a:rPr lang="en-GB" b="0" i="0" u="none" strike="noStrike" dirty="0" err="1">
                <a:solidFill>
                  <a:srgbClr val="374151"/>
                </a:solidFill>
                <a:effectLst/>
                <a:latin typeface="Arial" panose="020B0604020202020204" pitchFamily="34" charset="0"/>
                <a:cs typeface="Arial" panose="020B0604020202020204" pitchFamily="34" charset="0"/>
              </a:rPr>
              <a:t>Giner</a:t>
            </a:r>
            <a:r>
              <a:rPr lang="en-GB" b="0" i="0" u="none" strike="noStrike" dirty="0">
                <a:solidFill>
                  <a:srgbClr val="374151"/>
                </a:solidFill>
                <a:effectLst/>
                <a:latin typeface="Arial" panose="020B0604020202020204" pitchFamily="34" charset="0"/>
                <a:cs typeface="Arial" panose="020B0604020202020204" pitchFamily="34" charset="0"/>
              </a:rPr>
              <a:t>, a prominent sociologist, discussed the concept of 'mass society' in the context of modern sociological theory. The term 'mass society' refers to a society in which traditional social structures, such as family, religious institutions, local communities, and other forms of primary social interactions, have diminished in importance. In a mass society, individuals often feel disconnected from traditional social bonds and may experience a sense of isolation.</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Mass society is characterized by large-scale, impersonal, and homogenized social arrangements. These arrangements are largely shaped by mass media, mass culture, and centralized institutions that have significant control over social life. </a:t>
            </a:r>
            <a:r>
              <a:rPr lang="en-GB" b="0" i="0" u="none" strike="noStrike" dirty="0" err="1">
                <a:solidFill>
                  <a:srgbClr val="374151"/>
                </a:solidFill>
                <a:effectLst/>
                <a:latin typeface="Arial" panose="020B0604020202020204" pitchFamily="34" charset="0"/>
                <a:cs typeface="Arial" panose="020B0604020202020204" pitchFamily="34" charset="0"/>
              </a:rPr>
              <a:t>Giner's</a:t>
            </a:r>
            <a:r>
              <a:rPr lang="en-GB" b="0" i="0" u="none" strike="noStrike" dirty="0">
                <a:solidFill>
                  <a:srgbClr val="374151"/>
                </a:solidFill>
                <a:effectLst/>
                <a:latin typeface="Arial" panose="020B0604020202020204" pitchFamily="34" charset="0"/>
                <a:cs typeface="Arial" panose="020B0604020202020204" pitchFamily="34" charset="0"/>
              </a:rPr>
              <a:t> analysis likely focused on how these social structures influence individual behaviour, social integration, and collective consciousness.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a mass society, the role of the individual becomes more anonymous, and people may feel less responsible for their actions as they become more dependent on large organizations and the state. This can lead to a decline in the active participation of individuals in political and community life, as they feel their influence is negligible compared to the powerful forces of mass culture and institutions.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the context of media and crime, a mass society perspective might suggest that crime is often represented in a way that appeals to a broad audience, potentially sensationalizing and stereotyping crime to fit media narratives. This can affect public perceptions of crime and justice, and influence policy and public opinion in ways that do not necessarily reflect the more nuanced realities of individual cases or systemic issues within the criminal justice system.</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5</a:t>
            </a:fld>
            <a:endParaRPr lang="en-US"/>
          </a:p>
        </p:txBody>
      </p:sp>
    </p:spTree>
    <p:extLst>
      <p:ext uri="{BB962C8B-B14F-4D97-AF65-F5344CB8AC3E}">
        <p14:creationId xmlns:p14="http://schemas.microsoft.com/office/powerpoint/2010/main" val="22217490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6</a:t>
            </a:fld>
            <a:endParaRPr lang="en-US"/>
          </a:p>
        </p:txBody>
      </p:sp>
    </p:spTree>
    <p:extLst>
      <p:ext uri="{BB962C8B-B14F-4D97-AF65-F5344CB8AC3E}">
        <p14:creationId xmlns:p14="http://schemas.microsoft.com/office/powerpoint/2010/main" val="20768595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Behaviourism is a psychological theory that focuses on observable behaviours and external stimuli as the primary determinants of human behaviour. It was a dominant school of thought in psychology during the early to mid-20th century, and it has also been applied in various ways to the study of human behaviour in fields like criminology.</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points to understand about behaviourism in the context of media and crime: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Emphasis on Observable Behaviour: Behaviourism rejects the study of internal mental processes and instead concentrates on the behaviours that can be directly observed and measured. In the context of media and crime, this means focusing on how exposure to media content influences individuals' observable behaviours related to criminal activities.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Environmental Influence: Behaviourism emphasizes the role of the environment, including external stimuli and reinforcement, in shaping behaviour. In the context of media and crime, it suggests that media content and the social environment can influence individuals' attitudes, beliefs, and behaviours related to criminal activities.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Conditioning: Behaviourism introduces the concept of classical and operant conditioning to explain how behaviours are learned and maintained. Classical conditioning involves associating a neutral stimulus with a response, while operant conditioning involves reinforcing or punishing behaviours to increase or decrease their likelihood. In media and crime, this might relate to how exposure to certain media content can shape individuals' perceptions of crime and influence their potential involvement.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Modelling and Imitation: Behaviourism also recognizes the importance of observational learning, where individuals learn by observing others and imitating their behaviours. In the context of media and crime, this could mean that individuals may model their behaviour after what they see in media portrayals of criminal acts or behaviours.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Application to Media and Crime: When applying behaviourism to the study of media and crime, researchers may examine how exposure to violent or criminal content in various forms of media (e.g., television, movies, video games) can influence individuals' behaviours, attitudes toward crime, and potential involvement in criminal activities. It can help explain how media can serve as a socializing agent that shapes people's understanding of crime and their willingness to engage in criminal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behaviourism is a psychological theory that focuses on observable behaviours, environmental influences, and learning processes. In the context of media and crime, it can help researchers and students analyse how exposure to media content can shape individuals' attitudes and behaviours related to criminal activities.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7</a:t>
            </a:fld>
            <a:endParaRPr lang="en-US"/>
          </a:p>
        </p:txBody>
      </p:sp>
    </p:spTree>
    <p:extLst>
      <p:ext uri="{BB962C8B-B14F-4D97-AF65-F5344CB8AC3E}">
        <p14:creationId xmlns:p14="http://schemas.microsoft.com/office/powerpoint/2010/main" val="34545464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Ivan Pavlov and B.F. Skinner were two influential psychologists known for their work in the field of behaviourism, particularly in the areas of classical conditioning (Pavlov) and operant conditioning (Skinner).</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Ivan Pavlov:</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Ivan </a:t>
            </a:r>
            <a:r>
              <a:rPr lang="en-GB" b="0" i="0" u="none" strike="noStrike" dirty="0" err="1">
                <a:solidFill>
                  <a:srgbClr val="374151"/>
                </a:solidFill>
                <a:effectLst/>
                <a:latin typeface="Arial" panose="020B0604020202020204" pitchFamily="34" charset="0"/>
                <a:cs typeface="Arial" panose="020B0604020202020204" pitchFamily="34" charset="0"/>
              </a:rPr>
              <a:t>Petrovich</a:t>
            </a:r>
            <a:r>
              <a:rPr lang="en-GB" b="0" i="0" u="none" strike="noStrike" dirty="0">
                <a:solidFill>
                  <a:srgbClr val="374151"/>
                </a:solidFill>
                <a:effectLst/>
                <a:latin typeface="Arial" panose="020B0604020202020204" pitchFamily="34" charset="0"/>
                <a:cs typeface="Arial" panose="020B0604020202020204" pitchFamily="34" charset="0"/>
              </a:rPr>
              <a:t> Pavlov was a Russian physiologist, not a psychologist, but his work had a significant impact on the field of psychology, particularly in the study of learning and behaviour.</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He is most famous for his experiments with dogs, which led to the development of classical conditioning, also known as Pavlovian conditioning.</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his classic experiment, Pavlov observed that dogs would salivate when presented with food. He then paired the presentation of food with the ringing of a bell. Over time, the dogs learned to associate the bell with the arrival of food, and they started to salivate when they heard the bell alone, even without the food. This demonstrated how a neutral stimulus (the bell) could become a conditioned stimulus that triggers a response (salivation) through repeated pairing with an unconditioned stimulus (food).</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Pavlov's work laid the foundation for understanding how associations between stimuli and responses could be formed through classical conditioning, which has important implications in psychology, education, and various fields.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B.F. Skinner:</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Burrhus Frederic Skinner was an American psychologist who is considered one of the most influential figures in the development of behaviourism and the study of operant conditioning.</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Skinner is known for his work with the "Skinner Box," also known as an operant conditioning chamber. The Skinner Box was a controlled environment where he conducted experiments with animals, primarily rats and pigeons, to study operant conditioning.</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Operant conditioning is the process of learning through reinforcement and punishment. In Skinner's experiments, he observed how animals would learn to perform certain behaviours based on the consequences that followed those behaviours. For example, a rat might learn to press a lever to receive a food reward or avoid an electric shock.</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Skinner's research contributed to our understanding of how behaviours are shaped and maintained by their consequences. He introduced the concept of reinforcement, which is a key element in operant conditioning. Positive reinforcement involves rewarding a behaviour to increase its likelihood of recurrence, while negative reinforcement involves removing an aversive stimulus to increase the likelihood of a behaviour being repeated.</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Ivan Pavlov is known for his work in classical conditioning, demonstrating how associations between stimuli and responses are formed, while B.F. Skinner is known for his work in operant conditioning, showing how behaviours can be shaped through reinforcement and punishment. Both of their contributions have had a lasting impact on the field of psychology and our understanding of human and animal behaviour.</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8</a:t>
            </a:fld>
            <a:endParaRPr lang="en-US"/>
          </a:p>
        </p:txBody>
      </p:sp>
    </p:spTree>
    <p:extLst>
      <p:ext uri="{BB962C8B-B14F-4D97-AF65-F5344CB8AC3E}">
        <p14:creationId xmlns:p14="http://schemas.microsoft.com/office/powerpoint/2010/main" val="2823486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 Hypodermic Syringe Model, also known as the "Magic Bullet" or "Transmission Model," is a communication theory that was popular in the mid-20th century. It posits that media messages are like "magic bullets" or injections that directly and immediately influence and control the thoughts, attitudes, and behaviours of the audience, without any resistance or critical thinking on their part. In essence, it suggests that media has a powerful and direct impact on individuals, shaping their beliefs and behaviours like a drug injected with a syringe.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elements and assumptions of the Hypodermic Syringe Model:</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Direct Influence: The model assumes that media has a direct and immediate impact on the audience. It implies that individuals passively receive and accept the messages presented by the media without questioning or analysing them.</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Homogeneous Audience: The model treats the audience as a homogeneous mass, assuming that media messages affect all individuals in the same way. It doesn't take into account differences in individuals' backgrounds, values, or cognitive processes.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Powerful Media: It suggests that media outlets have immense power and control over the content they broadcast or publish. These media sources are seen as capable of shaping public opinion and behaviour with little resistance.</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Limited Audience Response: The model downplays the role of individual interpretation and critical thinking. It assumes that the audience does not engage in selective perception, where people filter and interpret media messages based on their existing beliefs and attitudes.</a:t>
            </a:r>
          </a:p>
          <a:p>
            <a:pPr algn="l"/>
            <a:r>
              <a:rPr lang="en-GB" b="0" i="0" u="none" strike="noStrike" dirty="0">
                <a:solidFill>
                  <a:srgbClr val="374151"/>
                </a:solidFill>
                <a:effectLst/>
                <a:latin typeface="Arial" panose="020B0604020202020204" pitchFamily="34" charset="0"/>
                <a:cs typeface="Arial" panose="020B0604020202020204" pitchFamily="34" charset="0"/>
              </a:rPr>
              <a:t>Critiques and limitations of the Hypodermic Syringe Model:</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Overly Simplistic: One of the major criticisms of this model is that it oversimplifies the complex nature of human communication and behaviour. In reality, the audience's response to media messages is influenced by a variety of factors, including personal experiences, social context, and individual differences.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Lack of Evidence: Empirical research has shown that media effects are more nuanced and variable than what the model suggests. People do not passively accept media messages but engage in selective exposure, interpretation, and evaluation.</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Ignoring Media Content: The model tends to focus on the media as the sole agent of influence and ignores the role of the content itself. It doesn't consider the importance of the message's content, credibility, or relevance.</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Historical Context: The Hypodermic Syringe Model was more relevant during a time when mass media had limited competition, and information was less accessible. In today's digital age with diverse media options, the model's assumptions are less applicable.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Hypodermic Syringe Model is a communication theory that suggests media messages have a powerful and direct impact on individuals, shaping their thoughts and </a:t>
            </a:r>
            <a:r>
              <a:rPr lang="en-GB" b="0" i="0" u="none" strike="noStrike" dirty="0" err="1">
                <a:solidFill>
                  <a:srgbClr val="374151"/>
                </a:solidFill>
                <a:effectLst/>
                <a:latin typeface="Arial" panose="020B0604020202020204" pitchFamily="34" charset="0"/>
                <a:cs typeface="Arial" panose="020B0604020202020204" pitchFamily="34" charset="0"/>
              </a:rPr>
              <a:t>behaviors</a:t>
            </a:r>
            <a:r>
              <a:rPr lang="en-GB" b="0" i="0" u="none" strike="noStrike" dirty="0">
                <a:solidFill>
                  <a:srgbClr val="374151"/>
                </a:solidFill>
                <a:effectLst/>
                <a:latin typeface="Arial" panose="020B0604020202020204" pitchFamily="34" charset="0"/>
                <a:cs typeface="Arial" panose="020B0604020202020204" pitchFamily="34" charset="0"/>
              </a:rPr>
              <a:t> without resistance. However, it has been largely criticized for oversimplifying the complex dynamics of media effects and failing to account for individual differences and other factors that influence audience responses to media content.</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9</a:t>
            </a:fld>
            <a:endParaRPr lang="en-US"/>
          </a:p>
        </p:txBody>
      </p:sp>
    </p:spTree>
    <p:extLst>
      <p:ext uri="{BB962C8B-B14F-4D97-AF65-F5344CB8AC3E}">
        <p14:creationId xmlns:p14="http://schemas.microsoft.com/office/powerpoint/2010/main" val="30550038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10</a:t>
            </a:fld>
            <a:endParaRPr lang="en-US"/>
          </a:p>
        </p:txBody>
      </p:sp>
    </p:spTree>
    <p:extLst>
      <p:ext uri="{BB962C8B-B14F-4D97-AF65-F5344CB8AC3E}">
        <p14:creationId xmlns:p14="http://schemas.microsoft.com/office/powerpoint/2010/main" val="2742810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Anomie and Strain Theory are concepts in sociology and criminology that help explain the relationship between societal factors and criminal behaviour. These theories were developed by Emile Durkheim and later expanded upon by Robert K. Merton.</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Anomie: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Anomie, a concept introduced by Emile Durkheim in his work on suicide and later applied to the study of crime, refers to a state of normlessness or social breakdown within a society. It occurs when there is a disconnect between the cultural goals and the legitimate means to achieve those goals in a society.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Durkheim argued that societies have both cultural goals (such as wealth, success, and happiness) and legitimate means (such as education, employment, and hard work) to attain those goals. When there is a balance between these goals and means, there is social integration and cohesion.</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However, when there is an imbalance, and individuals are unable to achieve their cultural goals through legitimate means, they experience a sense of anomie. This state of normlessness can lead to feelings of frustration, alienation, and moral disorientation.</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the context of criminology, anomie theory suggests that high levels of crime and deviance can result from this imbalance. Individuals who cannot attain success through legal means may turn to illegal and deviant methods to achieve their goals.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Strain Theory (Merton's Strain Theory):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Robert K. Merton further developed Durkheim's concept of anomie in his Strain Theory, which is one of the most influential criminological theories.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Merton argued that societies typically promote cultural goals such as wealth, success, and achievement, which are collectively referred to as the "American Dream" in the context of the United States.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Merton identified five possible ways individuals can respond to the strain or imbalance between cultural goals and legitimate means: a. Conformity: Individuals accept both the cultural goals and the legitimate means and follow societal norms. b. Innovation: Individuals accept the cultural goals but reject or modify the legitimate means, resorting to unconventional or deviant methods to achieve success. c. Ritualism: Individuals abandon the pursuit of cultural goals but continue to adhere rigidly to legitimate means and social norms. d. Retreatism: Individuals reject both the cultural goals and the legitimate means, often leading to a life of withdrawal, addiction, or vagrancy. e. Rebellion: Individuals reject both the cultural goals and the legitimate means and seek to replace them with alternative goals and means, often through revolutionary or countercultural movements.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Strain theory helps explain how societal pressures to achieve success, coupled with limited opportunities, can lead individuals to engage in criminal behaviour as a response to the strain they experience.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both Anomie and Strain Theory explore the relationship between societal factors and criminal behaviour. Anomie describes a state of normlessness resulting from an imbalance between cultural goals and legitimate means. Strain Theory, on the other hand, expands on this concept by explaining how individuals respond to this strain, which can lead to various forms of adaptation, including criminal behaviour. These theories provide valuable insights into the social and structural factors that contribute to criminal conduct.</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11</a:t>
            </a:fld>
            <a:endParaRPr lang="en-US"/>
          </a:p>
        </p:txBody>
      </p:sp>
    </p:spTree>
    <p:extLst>
      <p:ext uri="{BB962C8B-B14F-4D97-AF65-F5344CB8AC3E}">
        <p14:creationId xmlns:p14="http://schemas.microsoft.com/office/powerpoint/2010/main" val="38026610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12</a:t>
            </a:fld>
            <a:endParaRPr lang="en-US"/>
          </a:p>
        </p:txBody>
      </p:sp>
    </p:spTree>
    <p:extLst>
      <p:ext uri="{BB962C8B-B14F-4D97-AF65-F5344CB8AC3E}">
        <p14:creationId xmlns:p14="http://schemas.microsoft.com/office/powerpoint/2010/main" val="30427118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Marxism, Critical Criminology, and the concept of Dominant Ideology are all interconnected ideas within the field of criminology and sociology. They primarily focus on how social, economic, and political factors influence crime and the criminal justice system.</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Marxism:</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Marxism is a socio-political and economic theory developed by Karl Marx and Friedrich Engels. It provides a framework for understanding society in terms of class struggle, where the dominant class (the bourgeoisie) exploits and oppresses the working class (the proletariat).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the context of criminology, Marxism suggests that the capitalist economic system plays a crucial role in shaping the criminal justice system and patterns of crime. Key points include:</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Economic Determinism:</a:t>
            </a:r>
            <a:r>
              <a:rPr lang="en-GB" b="0" i="0" u="none" strike="noStrike" dirty="0">
                <a:solidFill>
                  <a:srgbClr val="374151"/>
                </a:solidFill>
                <a:effectLst/>
                <a:latin typeface="Arial" panose="020B0604020202020204" pitchFamily="34" charset="0"/>
                <a:cs typeface="Arial" panose="020B0604020202020204" pitchFamily="34" charset="0"/>
              </a:rPr>
              <a:t> Marxists argue that economic conditions, such as poverty, unemployment, and inequality, are major factors leading to criminal behaviour. Capitalism creates a divide between the wealthy elite and the economically disadvantaged, and this inequality can drive individuals to commit crimes to survive.</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Selective Law Enforcement:</a:t>
            </a:r>
            <a:r>
              <a:rPr lang="en-GB" b="0" i="0" u="none" strike="noStrike" dirty="0">
                <a:solidFill>
                  <a:srgbClr val="374151"/>
                </a:solidFill>
                <a:effectLst/>
                <a:latin typeface="Arial" panose="020B0604020202020204" pitchFamily="34" charset="0"/>
                <a:cs typeface="Arial" panose="020B0604020202020204" pitchFamily="34" charset="0"/>
              </a:rPr>
              <a:t> Marxists believe that the legal system is biased in favour of the ruling class. Laws are often created and enforced to protect the interests of the bourgeoisie, while the proletariat faces harsher punishment for their crimes.</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Criminalization of Protest:</a:t>
            </a:r>
            <a:r>
              <a:rPr lang="en-GB" b="0" i="0" u="none" strike="noStrike" dirty="0">
                <a:solidFill>
                  <a:srgbClr val="374151"/>
                </a:solidFill>
                <a:effectLst/>
                <a:latin typeface="Arial" panose="020B0604020202020204" pitchFamily="34" charset="0"/>
                <a:cs typeface="Arial" panose="020B0604020202020204" pitchFamily="34" charset="0"/>
              </a:rPr>
              <a:t> Marxists argue that the state uses the criminal justice system to suppress political dissent and social movements that challenge the capitalist system. Acts of protest and resistance can be labelled as criminal, leading to the punishment of activists and revolutionaries.</a:t>
            </a:r>
          </a:p>
          <a:p>
            <a:pPr marL="1143000" lvl="2" indent="-22860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Critical Criminology: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Critical Criminology is a perspective within criminology that draws from various critical theories, including Marxism, to analyse and challenge the social, economic, and political structures that contribute to crime and injustice.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Key themes of critical criminology include:</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Inequality:</a:t>
            </a:r>
            <a:r>
              <a:rPr lang="en-GB" b="0" i="0" u="none" strike="noStrike" dirty="0">
                <a:solidFill>
                  <a:srgbClr val="374151"/>
                </a:solidFill>
                <a:effectLst/>
                <a:latin typeface="Arial" panose="020B0604020202020204" pitchFamily="34" charset="0"/>
                <a:cs typeface="Arial" panose="020B0604020202020204" pitchFamily="34" charset="0"/>
              </a:rPr>
              <a:t> Critical criminologists examine how social inequality, including class, race, gender, and other forms of oppression, intersect with crime and the criminal justice system. They argue that marginalized groups are disproportionately affected by both criminalization and victimization.</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Power and Control:</a:t>
            </a:r>
            <a:r>
              <a:rPr lang="en-GB" b="0" i="0" u="none" strike="noStrike" dirty="0">
                <a:solidFill>
                  <a:srgbClr val="374151"/>
                </a:solidFill>
                <a:effectLst/>
                <a:latin typeface="Arial" panose="020B0604020202020204" pitchFamily="34" charset="0"/>
                <a:cs typeface="Arial" panose="020B0604020202020204" pitchFamily="34" charset="0"/>
              </a:rPr>
              <a:t> This perspective highlights the role of power and control in the criminal justice system and how it is used to maintain social order and protect the interests of the elite.</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Change:</a:t>
            </a:r>
            <a:r>
              <a:rPr lang="en-GB" b="0" i="0" u="none" strike="noStrike" dirty="0">
                <a:solidFill>
                  <a:srgbClr val="374151"/>
                </a:solidFill>
                <a:effectLst/>
                <a:latin typeface="Arial" panose="020B0604020202020204" pitchFamily="34" charset="0"/>
                <a:cs typeface="Arial" panose="020B0604020202020204" pitchFamily="34" charset="0"/>
              </a:rPr>
              <a:t> Critical criminology advocates for social change and justice reform. It aims to challenge the status quo and advocate for policies that address the root causes of crime, such as poverty and inequality.</a:t>
            </a:r>
          </a:p>
          <a:p>
            <a:pPr marL="1143000" lvl="2" indent="-22860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Dominant Ideology: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Dominant Ideology refers to the set of beliefs, values, and norms that are widely accepted and promoted by those in power within a society. These ideas often serve to maintain the existing social order and protect the interests of the ruling class.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the context of criminology and Marxism, the dominant ideology is seen as promoting the interests of the bourgeoisie and justifying the criminalization of certain behaviours or groups while protecting the privileged.</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Critical criminologists argue that the dominant ideology influences public perceptions of crime and justice, shaping how society defines and responds to criminal behaviour. This can result in biased policies and practices within the criminal justice system.</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Marxism and Critical Criminology provide perspectives on crime and the criminal justice system that focus on social, economic, and political factors. They critique the role of capitalism, social inequality, and dominant ideologies in shaping crime patterns and the criminal justice system, advocating for social change and justice reform. The concept of Dominant Ideology is intertwined with these ideas, highlighting how prevailing beliefs and values can perpetuate social injustices within the realm of crime and criminal justice.</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13</a:t>
            </a:fld>
            <a:endParaRPr lang="en-US"/>
          </a:p>
        </p:txBody>
      </p:sp>
    </p:spTree>
    <p:extLst>
      <p:ext uri="{BB962C8B-B14F-4D97-AF65-F5344CB8AC3E}">
        <p14:creationId xmlns:p14="http://schemas.microsoft.com/office/powerpoint/2010/main" val="22235526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Antonio Gramsci was an Italian Marxist thinker and philosopher known for his concept of "hegemony." Gramsci's ideas have had a significant influence on fields like sociology, political science, and cultural studies. Here's an explanation of Gramsci's concept of hegemony:</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Antonio Gramsci:</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Antonio Gramsci (1891-1937) was an Italian Marxist intellectual who is best known for his writings on political theory, culture, and ideology.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Gramsci's ideas were developed during a period when he was imprisoned by the fascist regime in Italy. He wrote extensively in prison and his works were later published as the "Prison Notebooks."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His writings explored the relationship between power, politics, and culture in the context of a capitalist society.</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Hegemony: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Hegemony, as conceptualized by Gramsci, refers to the dominance or leadership of one social group or class over others through a combination of political, economic, cultural, and ideological means.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Unlike traditional Marxist thought, which focused primarily on economic factors (such as the ownership of the means of production), Gramsci argued that power and control in society were not solely achieved through coercion or force. Instead, he emphasized the role of consent and ideology in maintaining the status quo.</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Gramsci believed that the ruling class (or bourgeoisie) in a capitalist society maintains its power not only through economic control but also by establishing cultural and ideological dominance. This involves shaping the values, beliefs, and norms of society in ways that align with the interests of the ruling class.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Hegemony is not just about the ruling class forcing their will upon the subordinate classes but also involves the subordinate classes accepting and internalizing the values and worldview of the dominant class. This acceptance makes the exercise of power more stable and sustainable.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Gramsci argued that the ruling class achieves hegemony through institutions such as education, media, religion, and the state. These institutions help shape and disseminate the dominant ideology, which is often presented as "common sense" or the natural order of things.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Antonio Gramsci's concept of hegemony is a key component of his Marxist thought. It emphasizes the idea that power and control in society are not solely maintained through force but also through the consent of the subordinate classes, achieved through the dissemination of dominant ideology. This concept has been influential in the fields of cultural studies, political theory, and sociology, as it highlights the complex ways in which power operates in modern societies.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14</a:t>
            </a:fld>
            <a:endParaRPr lang="en-US"/>
          </a:p>
        </p:txBody>
      </p:sp>
    </p:spTree>
    <p:extLst>
      <p:ext uri="{BB962C8B-B14F-4D97-AF65-F5344CB8AC3E}">
        <p14:creationId xmlns:p14="http://schemas.microsoft.com/office/powerpoint/2010/main" val="11855510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 ideas already mentioned are associated with critical criminology and the examination of how the state and media can contribute to the creation of moral panics and deflect attention from underlying social issues.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Expanding on these concepts and the works of Stuart Hall and the Glasgow University Media Group:</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Stuart Hall - "Policing the Crisis" (1978):</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Stuart Hall was a prominent British cultural theorist and a key figure in the development of cultural studies. In his book "Policing the Crisis," co-authored with others, Hall </a:t>
            </a:r>
            <a:r>
              <a:rPr lang="en-GB" b="0" i="0" u="none" strike="noStrike" dirty="0" err="1">
                <a:solidFill>
                  <a:srgbClr val="374151"/>
                </a:solidFill>
                <a:effectLst/>
                <a:latin typeface="Arial" panose="020B0604020202020204" pitchFamily="34" charset="0"/>
                <a:cs typeface="Arial" panose="020B0604020202020204" pitchFamily="34" charset="0"/>
              </a:rPr>
              <a:t>analyzed</a:t>
            </a:r>
            <a:r>
              <a:rPr lang="en-GB" b="0" i="0" u="none" strike="noStrike" dirty="0">
                <a:solidFill>
                  <a:srgbClr val="374151"/>
                </a:solidFill>
                <a:effectLst/>
                <a:latin typeface="Arial" panose="020B0604020202020204" pitchFamily="34" charset="0"/>
                <a:cs typeface="Arial" panose="020B0604020202020204" pitchFamily="34" charset="0"/>
              </a:rPr>
              <a:t> a specific case study in the UK during the late 1970s.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book examined the "mugging" crisis that occurred in Britain during that time. Media and political discourse depicted mugging as a growing and serious problem, often associated with Black and immigrant communities.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Hall and his co-authors argued that the mugging crisis was not just about crime but was a product of social, economic, and political factors. They contended that the state and media played a role in framing the issue as a moral panic, diverting attention from larger systemic problems.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According to Hall, the state used the moral panic around mugging to justify increased policing, surveillance, and the erosion of civil liberties, particularly in marginalized communities. In this way, the state's response to the crisis served to consolidate its control and authority.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"Policing the Crisis" highlighted how media representations and political rhetoric can create a distorted view of reality, focusing on sensationalized crime stories while ignoring the structural inequalities that contribute to crime.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Glasgow University Media Group - "Bad News" (1976):</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Glasgow University Media Group was a collective of researchers from the University of Glasgow who conducted influential studies on media representation and its impact on public perception.</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their book "Bad News," the group conducted an analysis of television news reporting in the UK. They argued that news media often constructed a distorted view of social reality by emphasizing certain themes and narratives.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One of their key findings was the concept of "media amplification." They observed how news organizations tended to focus on certain types of crime stories, often exaggerating and sensationalizing them. These sensationalized stories could lead to moral panics and contribute to public fear of crime.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Glasgow University Media Group contended that this selective reporting not only distorted public perceptions of crime but also served the interests of powerful groups, including the state, by diverting attention from pressing social issues.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"Bad News" aimed to raise awareness about the role of media in shaping public understanding of crime and social problems. It suggested that media representations can influence public opinion and government policy, potentially perpetuating social inequalities.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both Stuart Hall's "Policing the Crisis" and the Glasgow University Media Group's "Bad News" highlight how the state and media can play a role in creating moral panics around crime to deflect attention from underlying social issues. They emphasize the importance of critical analysis of media representations and the potential consequences of sensationalized crime reporting and political exploitation of crime-related crises. These works have contributed significantly to the field of critical criminology and media studies.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15</a:t>
            </a:fld>
            <a:endParaRPr lang="en-US"/>
          </a:p>
        </p:txBody>
      </p:sp>
    </p:spTree>
    <p:extLst>
      <p:ext uri="{BB962C8B-B14F-4D97-AF65-F5344CB8AC3E}">
        <p14:creationId xmlns:p14="http://schemas.microsoft.com/office/powerpoint/2010/main" val="35736230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Within the framework of Marxism and critical criminology, there is often a focus on the way media representation of crime can perpetuate a narrow and biased understanding of criminality. Here's a further explanation of this concept and how scholars like Steve Tombs contribute to changing this perspective: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Coverage of Crime: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many societies, media outlets have historically focused more on street crime, which typically involves crimes committed by individuals or small groups, often from lower socioeconomic backgrounds. These crimes are more visible, sensationalized, and easier to cover in the news.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Conversely, white-collar crime and corporate crime, which often involve powerful individuals or large corporations, are less frequently covered by the media. These crimes may be complex, involve financial manipulation, environmental harm, or other non-violent offenses, and can be less visible to the public.</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selective media coverage can lead to a skewed perception of crime, where the public is more likely to associate criminality with street-level offenses, even though white-collar and corporate crimes can have significant social and economic impacts.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Perpetuating a Narrow Definition of Crime: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limited coverage of white-collar and corporate crimes in the media can contribute to a narrow definition of crime that focuses primarily on offenses committed by marginalized individuals or groups.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narrow definition can reinforce existing power structures and social hierarchies, as it often ignores the systemic nature of corporate wrongdoing and the role of powerful individuals and institutions in committing such crimes.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 can also contribute to stigmatizing certain communities and perpetuating stereotypes about who is seen as a criminal, potentially leading to discriminatory policies and practices within the criminal justice system.</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Changing Perspective: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Scholars like Steve Tombs have sought to challenge this bias in media coverage and the narrow definition of crime. Their work focuses on exposing and analysing corporate and white-collar crime, shedding light on the often-hidden wrongdoings of governments and powerful corporations.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By bringing attention to these forms of crime, researchers like Tombs aim to raise awareness about the social and economic harm caused by corporate wrongdoing and the need for accountability.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Through academic research, investigative journalism, and advocacy efforts, these scholars and activists contribute to a more balanced understanding of crime that includes both street crime and corporate crime, emphasizing the importance of addressing crimes committed by those in positions of power.</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within the framework of Marxism and critical criminology, there is a recognition that media coverage of crime has often favoured sensationalized accounts of street crime while downplaying or ignoring corporate and white-collar crime. This biased coverage can perpetuate a narrow definition of crime and reinforce societal inequalities. Scholars like Steve Tombs work to expose and address corporate wrongdoing, aiming to create a more comprehensive and just understanding of criminality in society.</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16</a:t>
            </a:fld>
            <a:endParaRPr lang="en-US"/>
          </a:p>
        </p:txBody>
      </p:sp>
    </p:spTree>
    <p:extLst>
      <p:ext uri="{BB962C8B-B14F-4D97-AF65-F5344CB8AC3E}">
        <p14:creationId xmlns:p14="http://schemas.microsoft.com/office/powerpoint/2010/main" val="17055830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This touches upon several important concepts related to media and communication theory, particularly pluralism, competition, ideological struggle, and the emergence of new media technologies like the internet.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Pluralism:</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Pluralism in media refers to the idea that multiple voices, perspectives, and viewpoints are present and accessible in the media landscape. It promotes diversity of content and viewpoints.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Pluralism is often seen as a positive approach because it values freedom of expression and the inclusion of various voices in the public discourse. It encourages a vibrant and open media environment.</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Competition:</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Competition in media refers to the presence of multiple media outlets, such as newspapers, television stations, websites, and social media platforms, vying for audiences and revenue.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Competition can lead to a variety of content and viewpoints, as media outlets strive to attract and retain audiences through diverse offerings.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Ideological Struggle: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Ideological struggle in media relates to the contestation of ideas and perspectives within the media landscape. Different media outlets and interest groups may promote their own ideologies and agendas.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struggle reflects the diversity of opinions and beliefs in society and can be seen as a way to ensure a range of voices are heard.</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Idealist Approach:</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Your statement mentions that this more positive approach is "limited by its idealist approach." This likely means that while pluralism and competition are important ideals, they may not fully reflect the reality of media ownership, power, and control, which can influence the content and diversity of media.</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Complex Analysis of News Events: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Complex analysis refers to the depth and nuance with which news events are covered by media outlets. Complex analysis seeks to provide a thorough understanding of issues and events.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Your statement notes that this aspect can be limited, suggesting that some media coverage may lack depth and sophistication.</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Homogenized Versions of Reality: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phrase highlights a concern that despite the ideal of pluralism, media outlets may present a limited or one-sided version of reality due to various factors, including editorial biases, ownership interests, or commercial pressures.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Labelling of Some Groups: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can sometimes label or stereotype certain groups of people, perpetuating biases or negative perceptions. This can result from a lack of diversity in media representation.</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Internet Technologies: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statement notes that internet technologies facilitate dialogue and exchange, emphasizing the positive aspects of the internet as a platform for diverse voices and discussions.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Limited Participation:</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While the internet has the potential to facilitate participation and dialogue, not everyone can fully participate due to factors like access, digital literacy, and the digital divide.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emergence of pluralism, competition, and ideological struggle in the media landscape during the 1980s and 1990s was seen as a positive development that emphasized freedom and diversity of voices. However, this idealistic perspective may not always align with the complex realities of media ownership, content production, and access to online platforms. Challenges, such as homogenized representations and limited participation, still exist in contemporary media environments.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17</a:t>
            </a:fld>
            <a:endParaRPr lang="en-US"/>
          </a:p>
        </p:txBody>
      </p:sp>
    </p:spTree>
    <p:extLst>
      <p:ext uri="{BB962C8B-B14F-4D97-AF65-F5344CB8AC3E}">
        <p14:creationId xmlns:p14="http://schemas.microsoft.com/office/powerpoint/2010/main" val="18860016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Realism:</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Realism in media and communication theory refers to an approach that emphasizes the portrayal of the world as it is, focusing on the objective and observable aspects of media content.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contrast to idealism, which may emphasize media's potential to shape and influence perceptions, realism looks at media as a reflection of society, its issues, and its complexities.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Realism suggests that media content can be a mirror of real-world events, reflecting social, political, and cultural realities.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Reception Analysis: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Reception analysis is a research approach within media and cultural studies that investigates how audiences interpret and make sense of media content.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 challenges the idea that media effects are uniform or that audiences are passive recipients of media messages.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Reception analysis explores how individuals engage with media content, interpret its meanings, and incorporate it into their own lived experiences.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approach recognizes that people have agency and actively select, interpret, and use media based on their own backgrounds, values, and identities.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Left Realism and "Policing the Crisis" (Hall et al., 1978):</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As you mentioned, Stuart Hall and others, in "Policing the Crisis," offered a left realist perspective that challenged idealistic stances in media and criminology.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"Policing the Crisis" analysed the media's portrayal of the "mugging crisis" in the late 1970s in the UK. Hall and his colleagues argued that media coverage and political discourse contributed to the creation of a moral panic around the issue.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Left realism emphasized the importance of addressing real-world social problems while also acknowledging the media's role in framing and influencing public perceptions of crime and social issues.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Audience Research and David Morley: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David Morley's work, as exemplified in "Television, Audiences and Cultural Studies" (1992), pioneered audience research in cultural studies.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Morley's research explored how viewers actively engage with television content, selecting meanings and interpretations based on their own cultural backgrounds and identities.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approach shifted the focus from "what the media do to people" to "what do people do with media," recognizing the active agency of audiences in making sense of media messages.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1980s witnessed a shift in media and communication theories, with a growing emphasis on realism, reception analysis, and the active role of audiences in interpreting and using media content. Left realism challenged idealistic perspectives, highlighting the media's role in shaping perceptions of social issues. Audience research, pioneered by scholars like David Morley, emphasized that individuals consciously engage with media, selecting meanings that align with their sense of self-identity and lived experiences. This shift led to a more nuanced understanding of media's influence and audience agency.</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18</a:t>
            </a:fld>
            <a:endParaRPr lang="en-US"/>
          </a:p>
        </p:txBody>
      </p:sp>
    </p:spTree>
    <p:extLst>
      <p:ext uri="{BB962C8B-B14F-4D97-AF65-F5344CB8AC3E}">
        <p14:creationId xmlns:p14="http://schemas.microsoft.com/office/powerpoint/2010/main" val="21519037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Reception analysis is a research approach within the field of media and cultural studies that focuses on how audiences engage with media products and create meaning from them based on their individual and contextualized experiences.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Audience Research:</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Reception analysis is a subfield of audience research, which examines how people interact with and interpret media content, such as television programs, films, advertisements, news articles, or any other form of media.</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Contextualized Encounters: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Reception analysis recognizes that individuals do not consume media content in isolation but within specific social, cultural, and personal contexts. These contexts can include factors like the viewer's background, beliefs, values, socioeconomic status, and cultural identity.</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Products as Verbal and Visual Texts: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products, including television shows, movies, advertisements, and news reports, are seen as texts or discourses that convey meaning through verbal and visual elements.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Verbal elements include dialogue, narration, or written text, while visual elements encompass images, cinematography, framing, and visual aesthetics.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Meanings and Experiences: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Reception analysis seeks to understand how audiences produce meanings from media texts. It explores how viewers interpret, decode, and make sense of the content they encounter.</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Additionally, it looks into the emotional and cognitive experiences that individuals have while engaging with media products. These experiences can vary widely and depend on the content and the viewer's personal context.</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Individual and Collective Interpretations: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Reception analysis recognizes that interpretations are both individual and collective. While each person may bring their unique perspective to media content, there can also be shared interpretations within specific social or cultural groups.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Reflexivity: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Scholars conducting reception analysis often engage in reflexive research practices, acknowledging their own positionality and biases in relation to the audience's interpretations.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Reflexivity encourages researchers to critically reflect on their own perspectives and how they may influence the analysis of audience responses.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reception analysis is a methodological approach in media and cultural studies that investigates how audiences engage with and derive meaning from media products. It emphasizes the importance of understanding these interpretations and experiences within the broader social and cultural contexts in which they occur. Reception analysis helps shed light on the dynamic and diverse ways in which audiences actively engage with and make sense of media content.</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19</a:t>
            </a:fld>
            <a:endParaRPr lang="en-US"/>
          </a:p>
        </p:txBody>
      </p:sp>
    </p:spTree>
    <p:extLst>
      <p:ext uri="{BB962C8B-B14F-4D97-AF65-F5344CB8AC3E}">
        <p14:creationId xmlns:p14="http://schemas.microsoft.com/office/powerpoint/2010/main" val="5689966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Left Realism is a perspective within criminology that emerged in the late 20th century, particularly in the 1970s and 1980s. It aimed to provide a more balanced and pragmatic understanding of crime and criminal justice, focusing on the social and economic factors that contribute to criminal behaviour.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points about Left Realism:</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Class-Bound Nature of Crime: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Left Realism acknowledges that crime is not just a result of individual pathology but is often rooted in social and economic inequalities. It emphasizes the class-bound nature of crime, meaning that certain social and economic factors, particularly poverty and inequality, play a significant role in criminal behaviour.</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perspective recognizes that marginalized and economically disadvantaged individuals are more likely to engage in criminal activities due to limited opportunities and structural inequalities.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Proponents of Left Realism:</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Prominent scholars associated with Left Realism include Jock Young, John Lea, and Roger Matthews. These criminologists played a key role in developing and promoting the perspective.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Jock Young's influential work, such as "The New Criminology" (1973), explored the links between crime, social inequality, and social control.</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John Lea's contributions focused on the role of capitalism and the state in shaping crime and criminal justice policies.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Roger Matthews expanded the discussion to issues related to victimology and the impact of crime on vulnerable populations.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"Realism of Crime":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Left Realism emphasizes the "realism of crime," which means recognizing the actual harm and suffering caused by crime, especially to vulnerable and marginalized individuals and communities.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 contends that addressing crime requires an acknowledgment of its real impact on people's lives, rather than solely focusing on abstract or sensationalized notions of criminality.</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Vulnerability and Propensity: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Left Realism pays particular attention to the vulnerability of individuals and communities to crime. It argues that some groups, such as the poor, ethnic minorities, and the socially marginalized, are more susceptible to becoming victims of crime due to their living conditions and lack of resources.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perspective also considers the propensity of vulnerable individuals to engage in criminal behaviour, given their limited opportunities and the social pressures they face.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Left Realism in criminology focuses on the class-bound nature of crime and emphasizes the impact of social and economic inequalities on criminal behaviour. It seeks a balanced and realistic understanding of crime that takes into account both the causes of criminality and the harm it inflicts on vulnerable populations. Prominent scholars like Jock Young, John Lea, and Roger Matthews have contributed significantly to the development and dissemination of Left Realist ideas.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20</a:t>
            </a:fld>
            <a:endParaRPr lang="en-US"/>
          </a:p>
        </p:txBody>
      </p:sp>
    </p:spTree>
    <p:extLst>
      <p:ext uri="{BB962C8B-B14F-4D97-AF65-F5344CB8AC3E}">
        <p14:creationId xmlns:p14="http://schemas.microsoft.com/office/powerpoint/2010/main" val="23572366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21</a:t>
            </a:fld>
            <a:endParaRPr lang="en-US"/>
          </a:p>
        </p:txBody>
      </p:sp>
    </p:spTree>
    <p:extLst>
      <p:ext uri="{BB962C8B-B14F-4D97-AF65-F5344CB8AC3E}">
        <p14:creationId xmlns:p14="http://schemas.microsoft.com/office/powerpoint/2010/main" val="10417013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Relative deprivation is a social theory that has been used to understand why individuals or groups may engage in criminal behaviour, even when overall societal wealth and living standards are improving. Here's a more detailed explanation:</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Relative Deprivation:</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Relative deprivation is a concept that focuses on the perceived gap between what individuals or groups believe they should have or deserve and what they actually have.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It's not solely about absolute poverty or material conditions but rather about how people assess their circumstances in comparison to others or their own expectations.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Paradox of Increasing Crime: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paradox you've mentioned highlights a situation where, despite overall economic growth and increased wealth in a society, crime rates may still rise.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paradox can be explained by the theory of relative deprivation. Even though people's material conditions may be improving, their perception of relative deprivation may increase.</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and Advertising:</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and advertising play a significant role in shaping people's perceptions and expectations regarding material possessions and lifestyle.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Through advertising, people are exposed to images of opulence, consumerism, and material wealth, which can raise their expectations and desires for more.</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Rising Expectations: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As individuals see and desire the lifestyles depicted in the media and in advertising, their expectations for material possessions and social status may increase.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can lead to a heightened sense of relative deprivation, where individuals feel they are falling behind or not achieving the lifestyle they believe they should have, despite improvements in their absolute living conditions.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Pressure to Get More: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pressure to acquire more material possessions or to keep up with others who appear to be more affluent can generate a drive for consumerism and potentially lead to criminal behaviour.</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an effort to close the perceived gap between their expectations and reality, some individuals may resort to criminal activities such as theft, fraud, or property crimes.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Historically High Crime Rates: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When many individuals experience a sense of relative deprivation and aspire to achieve material success and social status, this can result in historically high crime rates, particularly in areas related to property crimes and economic offenses.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relative deprivation theory helps explain the paradox of increasing crime rates in wealthy societies by focusing on the perceived gap between individuals' expectations and their actual circumstances. Media and advertising can exacerbate this perception, leading to a sense of relative deprivation and increased pressure to acquire more material possessions. This, in turn, can contribute to historically high crime rates, even in affluent societies.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22</a:t>
            </a:fld>
            <a:endParaRPr lang="en-US"/>
          </a:p>
        </p:txBody>
      </p:sp>
    </p:spTree>
    <p:extLst>
      <p:ext uri="{BB962C8B-B14F-4D97-AF65-F5344CB8AC3E}">
        <p14:creationId xmlns:p14="http://schemas.microsoft.com/office/powerpoint/2010/main" val="2041651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Late Modernity and Postmodernism are terms used in sociology and cultural theory to describe distinct periods in the development of society and culture.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Late Modernity: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Late Modernity is a concept that describes the period following Modernity, which is characterized by significant social, economic, and cultural changes. While there is no universally agreed-upon timeline for the shift from Modernity to Late Modernity, it is generally considered to have emerged in the latter half of the 20th century and continues into the 21st century.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Key characteristics of Late Modernity include:</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Globalization:</a:t>
            </a:r>
            <a:r>
              <a:rPr lang="en-GB" b="0" i="0" u="none" strike="noStrike" dirty="0">
                <a:solidFill>
                  <a:srgbClr val="374151"/>
                </a:solidFill>
                <a:effectLst/>
                <a:latin typeface="Arial" panose="020B0604020202020204" pitchFamily="34" charset="0"/>
                <a:cs typeface="Arial" panose="020B0604020202020204" pitchFamily="34" charset="0"/>
              </a:rPr>
              <a:t> Late Modernity is marked by increased global interconnectedness and the breaking down of traditional geographic and cultural boundaries. Advances in technology, transportation, and communication have facilitated this process.</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Individualization:</a:t>
            </a:r>
            <a:r>
              <a:rPr lang="en-GB" b="0" i="0" u="none" strike="noStrike" dirty="0">
                <a:solidFill>
                  <a:srgbClr val="374151"/>
                </a:solidFill>
                <a:effectLst/>
                <a:latin typeface="Arial" panose="020B0604020202020204" pitchFamily="34" charset="0"/>
                <a:cs typeface="Arial" panose="020B0604020202020204" pitchFamily="34" charset="0"/>
              </a:rPr>
              <a:t> Late Modernity places a greater emphasis on individual autonomy, choice, and self-expression. People have more options and opportunities to shape their own identities and lifestyles.</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Consumerism:</a:t>
            </a:r>
            <a:r>
              <a:rPr lang="en-GB" b="0" i="0" u="none" strike="noStrike" dirty="0">
                <a:solidFill>
                  <a:srgbClr val="374151"/>
                </a:solidFill>
                <a:effectLst/>
                <a:latin typeface="Arial" panose="020B0604020202020204" pitchFamily="34" charset="0"/>
                <a:cs typeface="Arial" panose="020B0604020202020204" pitchFamily="34" charset="0"/>
              </a:rPr>
              <a:t> There is a heightened consumer culture in Late Modernity, with an emphasis on consumption, materialism, and the pursuit of individual desires and pleasures.</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Fluidity and Change:</a:t>
            </a:r>
            <a:r>
              <a:rPr lang="en-GB" b="0" i="0" u="none" strike="noStrike" dirty="0">
                <a:solidFill>
                  <a:srgbClr val="374151"/>
                </a:solidFill>
                <a:effectLst/>
                <a:latin typeface="Arial" panose="020B0604020202020204" pitchFamily="34" charset="0"/>
                <a:cs typeface="Arial" panose="020B0604020202020204" pitchFamily="34" charset="0"/>
              </a:rPr>
              <a:t> Late Modernity is characterized by rapid social change, uncertainty, and a sense of flux. Traditional institutions and structures are often challenged or transformed.</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Diversity and Pluralism:</a:t>
            </a:r>
            <a:r>
              <a:rPr lang="en-GB" b="0" i="0" u="none" strike="noStrike" dirty="0">
                <a:solidFill>
                  <a:srgbClr val="374151"/>
                </a:solidFill>
                <a:effectLst/>
                <a:latin typeface="Arial" panose="020B0604020202020204" pitchFamily="34" charset="0"/>
                <a:cs typeface="Arial" panose="020B0604020202020204" pitchFamily="34" charset="0"/>
              </a:rPr>
              <a:t> Late Modern societies tend to be more diverse and pluralistic, with a range of cultural, social, and political perspectives coexisting.</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and Technology:</a:t>
            </a:r>
            <a:r>
              <a:rPr lang="en-GB" b="0" i="0" u="none" strike="noStrike" dirty="0">
                <a:solidFill>
                  <a:srgbClr val="374151"/>
                </a:solidFill>
                <a:effectLst/>
                <a:latin typeface="Arial" panose="020B0604020202020204" pitchFamily="34" charset="0"/>
                <a:cs typeface="Arial" panose="020B0604020202020204" pitchFamily="34" charset="0"/>
              </a:rPr>
              <a:t> The proliferation of digital media and technology has a profound impact on Late Modern societies, influencing communication, information dissemination, and cultural production.</a:t>
            </a:r>
          </a:p>
          <a:p>
            <a:pPr marL="1143000" lvl="2" indent="-22860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Postmodernism:</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Postmodernism is a cultural and intellectual movement that emerged in the latter half of the 20th century and is often associated with the transition from Modernity to Late Modernity. It challenges many of the principles and assumptions of Modernity.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Key features of Postmodernism include:</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Rejection of Grand Narratives:</a:t>
            </a:r>
            <a:r>
              <a:rPr lang="en-GB" b="0" i="0" u="none" strike="noStrike" dirty="0">
                <a:solidFill>
                  <a:srgbClr val="374151"/>
                </a:solidFill>
                <a:effectLst/>
                <a:latin typeface="Arial" panose="020B0604020202020204" pitchFamily="34" charset="0"/>
                <a:cs typeface="Arial" panose="020B0604020202020204" pitchFamily="34" charset="0"/>
              </a:rPr>
              <a:t> Postmodernism rejects the idea of grand, all-encompassing narratives or ideologies that claim to explain the world. Instead, it embraces a fragmented and sceptical view of truth and meaning.</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Deconstruction:</a:t>
            </a:r>
            <a:r>
              <a:rPr lang="en-GB" b="0" i="0" u="none" strike="noStrike" dirty="0">
                <a:solidFill>
                  <a:srgbClr val="374151"/>
                </a:solidFill>
                <a:effectLst/>
                <a:latin typeface="Arial" panose="020B0604020202020204" pitchFamily="34" charset="0"/>
                <a:cs typeface="Arial" panose="020B0604020202020204" pitchFamily="34" charset="0"/>
              </a:rPr>
              <a:t> Postmodernism deconstructs established categories, hierarchies, and binary oppositions, such as high/low culture, truth/falsehood, and self/other.</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Playfulness and Irony:</a:t>
            </a:r>
            <a:r>
              <a:rPr lang="en-GB" b="0" i="0" u="none" strike="noStrike" dirty="0">
                <a:solidFill>
                  <a:srgbClr val="374151"/>
                </a:solidFill>
                <a:effectLst/>
                <a:latin typeface="Arial" panose="020B0604020202020204" pitchFamily="34" charset="0"/>
                <a:cs typeface="Arial" panose="020B0604020202020204" pitchFamily="34" charset="0"/>
              </a:rPr>
              <a:t> Postmodernism often incorporates playful and ironic elements into cultural production, challenging traditional notions of seriousness and authenticity.</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Cultural Relativism:</a:t>
            </a:r>
            <a:r>
              <a:rPr lang="en-GB" b="0" i="0" u="none" strike="noStrike" dirty="0">
                <a:solidFill>
                  <a:srgbClr val="374151"/>
                </a:solidFill>
                <a:effectLst/>
                <a:latin typeface="Arial" panose="020B0604020202020204" pitchFamily="34" charset="0"/>
                <a:cs typeface="Arial" panose="020B0604020202020204" pitchFamily="34" charset="0"/>
              </a:rPr>
              <a:t> Postmodernism recognizes the subjectivity of culture and values, emphasizing that different cultures and perspectives are equally valid.</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Hybridity and Pastiche:</a:t>
            </a:r>
            <a:r>
              <a:rPr lang="en-GB" b="0" i="0" u="none" strike="noStrike" dirty="0">
                <a:solidFill>
                  <a:srgbClr val="374151"/>
                </a:solidFill>
                <a:effectLst/>
                <a:latin typeface="Arial" panose="020B0604020202020204" pitchFamily="34" charset="0"/>
                <a:cs typeface="Arial" panose="020B0604020202020204" pitchFamily="34" charset="0"/>
              </a:rPr>
              <a:t> Postmodernism celebrates the mixing and blending of different cultural elements and styles, resulting in hybrid forms and pastiche.</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Scepticism toward Metanarratives:</a:t>
            </a:r>
            <a:r>
              <a:rPr lang="en-GB" b="0" i="0" u="none" strike="noStrike" dirty="0">
                <a:solidFill>
                  <a:srgbClr val="374151"/>
                </a:solidFill>
                <a:effectLst/>
                <a:latin typeface="Arial" panose="020B0604020202020204" pitchFamily="34" charset="0"/>
                <a:cs typeface="Arial" panose="020B0604020202020204" pitchFamily="34" charset="0"/>
              </a:rPr>
              <a:t> Postmodernism questions the validity and authority of metanarratives or overarching explanations of history, society, and culture.</a:t>
            </a:r>
          </a:p>
          <a:p>
            <a:pPr marL="1143000" lvl="2" indent="-22860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It's important to note that Late Modernity and Postmodernism are closely related but distinct concepts. Late Modernity primarily describes a historical period marked by specific social and cultural characteristics, while Postmodernism is a cultural and intellectual movement that emerged within the context of Late Modernity, critiquing and challenging many of its foundational principles. These concepts have had a profound impact on various fields, including sociology, philosophy, art, literature, and architecture.</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23</a:t>
            </a:fld>
            <a:endParaRPr lang="en-US"/>
          </a:p>
        </p:txBody>
      </p:sp>
    </p:spTree>
    <p:extLst>
      <p:ext uri="{BB962C8B-B14F-4D97-AF65-F5344CB8AC3E}">
        <p14:creationId xmlns:p14="http://schemas.microsoft.com/office/powerpoint/2010/main" val="5990363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Cultural Criminology is a subfield within criminology that focuses on the cultural aspects of crime, the public's fascination with criminality, and the idea that crime can be seen as a form of resistance or a participatory performance.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Cultural Criminology: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Cultural Criminology, associated with scholars like Jeff Ferrell, emerged as a theoretical perspective in the 1990s. It seeks to understand the cultural, symbolic, and social dimensions of crime and criminal behaviour.</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approach goes beyond traditional criminological theories that focus solely on the legal and sociological aspects of crime. Instead, Cultural Criminology examines how crime is represented, consumed, and experienced in culture and society.</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Public Fascination with Violence and Crime: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Cultural Criminology acknowledges that there is a widespread fascination with violence and crime in society, as evidenced by the popularity of crime-related media, such as true crime documentaries, crime fiction, and reality TV shows.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 explores why crime narratives and images hold such appeal for the public and how this fascination shapes perceptions of criminality.</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Crime as Pleasure: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Cultural Criminology also delves into the idea that some individuals may derive pleasure or excitement from engaging in or consuming crime-related activities, whether it's through participation in deviant subcultures or the consumption of transgressive media.</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Resistance to Authority: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 key element of Cultural Criminology is its alignment with critical criminology, particularly the perspective that criminal acts can be seen as forms of resistance to authority and social norms.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 suggests that some acts of deviance or crime can be interpreted as acts of defiance or rebellion against oppressive structures or cultural norms.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Crime as a Participatory Performance: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Cultural Criminology views crime as a form of participatory performance or a "carnival." This means that criminal acts can be symbolic, expressive, and a way for individuals or groups to challenge dominant cultural narratives.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streets and urban spaces are seen as settings where these performances take place, challenging conventional views of crime as merely a threat to social order.</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Link to Left Realism:</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There is a connection between Cultural Criminology and the left realist approach, as both perspectives emphasize the importance of understanding crime within its cultural and social context.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Left realism, which we discussed earlier, also highlights the class-bound nature of crime and the impact of social and economic inequalities on criminal behaviour.</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Cultural Criminology, associated with scholars like Jeff Ferrell, offers a unique perspective within criminology that focuses on the cultural dimensions of crime, public fascination with criminality, and the idea that crime can be a form of resistance and performance. It seeks to explore the complex interplay between crime, culture, and society, challenging traditional criminological paradigms.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24</a:t>
            </a:fld>
            <a:endParaRPr lang="en-US"/>
          </a:p>
        </p:txBody>
      </p:sp>
    </p:spTree>
    <p:extLst>
      <p:ext uri="{BB962C8B-B14F-4D97-AF65-F5344CB8AC3E}">
        <p14:creationId xmlns:p14="http://schemas.microsoft.com/office/powerpoint/2010/main" val="4846044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0F0F0F"/>
                </a:solidFill>
                <a:effectLst/>
                <a:latin typeface="Arial" panose="020B0604020202020204" pitchFamily="34" charset="0"/>
                <a:cs typeface="Arial" panose="020B0604020202020204" pitchFamily="34" charset="0"/>
              </a:rPr>
              <a:t>Top 10 Real-Life Crimes Inspired by Movies and TV – 6min 38sec </a:t>
            </a:r>
          </a:p>
          <a:p>
            <a:endParaRPr lang="en-US" dirty="0"/>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25</a:t>
            </a:fld>
            <a:endParaRPr lang="en-US"/>
          </a:p>
        </p:txBody>
      </p:sp>
    </p:spTree>
    <p:extLst>
      <p:ext uri="{BB962C8B-B14F-4D97-AF65-F5344CB8AC3E}">
        <p14:creationId xmlns:p14="http://schemas.microsoft.com/office/powerpoint/2010/main" val="16671257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Manufacturing Crime News Along Ideological Lines: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Crime news can be influenced by ideological biases of news organizations, reporters, and editors. Ideological lines can shape the selection, framing, and presentation of crime stories. For example, conservative or liberal media outlets may emphasize different aspects of a crime story based on their political leanings.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Understanding News Production:</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News production involves a complex process that includes story selection, gathering information, writing, editing, and presentation to the audience. Journalists, editors, and news organizations make editorial decisions that can influence the portrayal of crime in the news.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News Values: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News values are criteria used by journalists to determine which stories are newsworthy and should be covered. Some common news values include:</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Timeliness:</a:t>
            </a:r>
            <a:r>
              <a:rPr lang="en-GB" b="0" i="0" u="none" strike="noStrike" dirty="0">
                <a:solidFill>
                  <a:srgbClr val="374151"/>
                </a:solidFill>
                <a:effectLst/>
                <a:latin typeface="Arial" panose="020B0604020202020204" pitchFamily="34" charset="0"/>
                <a:cs typeface="Arial" panose="020B0604020202020204" pitchFamily="34" charset="0"/>
              </a:rPr>
              <a:t> The story's relevance to current events.</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Proximity:</a:t>
            </a:r>
            <a:r>
              <a:rPr lang="en-GB" b="0" i="0" u="none" strike="noStrike" dirty="0">
                <a:solidFill>
                  <a:srgbClr val="374151"/>
                </a:solidFill>
                <a:effectLst/>
                <a:latin typeface="Arial" panose="020B0604020202020204" pitchFamily="34" charset="0"/>
                <a:cs typeface="Arial" panose="020B0604020202020204" pitchFamily="34" charset="0"/>
              </a:rPr>
              <a:t> The geographical proximity of the event.</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Conflict:</a:t>
            </a:r>
            <a:r>
              <a:rPr lang="en-GB" b="0" i="0" u="none" strike="noStrike" dirty="0">
                <a:solidFill>
                  <a:srgbClr val="374151"/>
                </a:solidFill>
                <a:effectLst/>
                <a:latin typeface="Arial" panose="020B0604020202020204" pitchFamily="34" charset="0"/>
                <a:cs typeface="Arial" panose="020B0604020202020204" pitchFamily="34" charset="0"/>
              </a:rPr>
              <a:t> Stories involving conflict or controversy.</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Human Interest:</a:t>
            </a:r>
            <a:r>
              <a:rPr lang="en-GB" b="0" i="0" u="none" strike="noStrike" dirty="0">
                <a:solidFill>
                  <a:srgbClr val="374151"/>
                </a:solidFill>
                <a:effectLst/>
                <a:latin typeface="Arial" panose="020B0604020202020204" pitchFamily="34" charset="0"/>
                <a:cs typeface="Arial" panose="020B0604020202020204" pitchFamily="34" charset="0"/>
              </a:rPr>
              <a:t> Stories that evoke emotions or empathy.</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Prominence:</a:t>
            </a:r>
            <a:r>
              <a:rPr lang="en-GB" b="0" i="0" u="none" strike="noStrike" dirty="0">
                <a:solidFill>
                  <a:srgbClr val="374151"/>
                </a:solidFill>
                <a:effectLst/>
                <a:latin typeface="Arial" panose="020B0604020202020204" pitchFamily="34" charset="0"/>
                <a:cs typeface="Arial" panose="020B0604020202020204" pitchFamily="34" charset="0"/>
              </a:rPr>
              <a:t> Involving well-known individuals or institutions.</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Impact:</a:t>
            </a:r>
            <a:r>
              <a:rPr lang="en-GB" b="0" i="0" u="none" strike="noStrike" dirty="0">
                <a:solidFill>
                  <a:srgbClr val="374151"/>
                </a:solidFill>
                <a:effectLst/>
                <a:latin typeface="Arial" panose="020B0604020202020204" pitchFamily="34" charset="0"/>
                <a:cs typeface="Arial" panose="020B0604020202020204" pitchFamily="34" charset="0"/>
              </a:rPr>
              <a:t> The potential consequences or significance of the event.</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Unusualness:</a:t>
            </a:r>
            <a:r>
              <a:rPr lang="en-GB" b="0" i="0" u="none" strike="noStrike" dirty="0">
                <a:solidFill>
                  <a:srgbClr val="374151"/>
                </a:solidFill>
                <a:effectLst/>
                <a:latin typeface="Arial" panose="020B0604020202020204" pitchFamily="34" charset="0"/>
                <a:cs typeface="Arial" panose="020B0604020202020204" pitchFamily="34" charset="0"/>
              </a:rPr>
              <a:t> Stories that are out of the ordinary.</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Currency:</a:t>
            </a:r>
            <a:r>
              <a:rPr lang="en-GB" b="0" i="0" u="none" strike="noStrike" dirty="0">
                <a:solidFill>
                  <a:srgbClr val="374151"/>
                </a:solidFill>
                <a:effectLst/>
                <a:latin typeface="Arial" panose="020B0604020202020204" pitchFamily="34" charset="0"/>
                <a:cs typeface="Arial" panose="020B0604020202020204" pitchFamily="34" charset="0"/>
              </a:rPr>
              <a:t> The cultural or societal relevance of the topic.</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Magnitude:</a:t>
            </a:r>
            <a:r>
              <a:rPr lang="en-GB" b="0" i="0" u="none" strike="noStrike" dirty="0">
                <a:solidFill>
                  <a:srgbClr val="374151"/>
                </a:solidFill>
                <a:effectLst/>
                <a:latin typeface="Arial" panose="020B0604020202020204" pitchFamily="34" charset="0"/>
                <a:cs typeface="Arial" panose="020B0604020202020204" pitchFamily="34" charset="0"/>
              </a:rPr>
              <a:t> Stories with large-scale impact.</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Conflict:</a:t>
            </a:r>
            <a:r>
              <a:rPr lang="en-GB" b="0" i="0" u="none" strike="noStrike" dirty="0">
                <a:solidFill>
                  <a:srgbClr val="374151"/>
                </a:solidFill>
                <a:effectLst/>
                <a:latin typeface="Arial" panose="020B0604020202020204" pitchFamily="34" charset="0"/>
                <a:cs typeface="Arial" panose="020B0604020202020204" pitchFamily="34" charset="0"/>
              </a:rPr>
              <a:t> Stories involving disagreements or disputes.</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Novelty:</a:t>
            </a:r>
            <a:r>
              <a:rPr lang="en-GB" b="0" i="0" u="none" strike="noStrike" dirty="0">
                <a:solidFill>
                  <a:srgbClr val="374151"/>
                </a:solidFill>
                <a:effectLst/>
                <a:latin typeface="Arial" panose="020B0604020202020204" pitchFamily="34" charset="0"/>
                <a:cs typeface="Arial" panose="020B0604020202020204" pitchFamily="34" charset="0"/>
              </a:rPr>
              <a:t> The uniqueness or freshness of the story.</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Continuity:</a:t>
            </a:r>
            <a:r>
              <a:rPr lang="en-GB" b="0" i="0" u="none" strike="noStrike" dirty="0">
                <a:solidFill>
                  <a:srgbClr val="374151"/>
                </a:solidFill>
                <a:effectLst/>
                <a:latin typeface="Arial" panose="020B0604020202020204" pitchFamily="34" charset="0"/>
                <a:cs typeface="Arial" panose="020B0604020202020204" pitchFamily="34" charset="0"/>
              </a:rPr>
              <a:t> Stories that follow up on previously reported events.</a:t>
            </a:r>
          </a:p>
          <a:p>
            <a:pPr marL="1143000" lvl="2" indent="-22860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Agenda Setting:</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Agenda setting is a communication theory that suggests media has the power to influence which issues are considered important by the public. News organizations and their coverage can shape the public's perception of crime and its priorities. For example, if the media consistently covers certain types of crimes, the public may perceive those crimes as more prevalent or important.</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Technology's Impact on News Production and Consumption:</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Technology has profoundly changed the way news is produced and consumed. The rise of digital platforms, social media, and online news sources has enabled real-time reporting and citizen journalism.</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24/7 news cycle and the ability for anyone to publish news online have altered traditional news distribution models.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Technology also affects how consumers access and interact with news content, allowing for personalised news feeds and the rapid dissemination of information.</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crime news is influenced by various factors, including ideological biases, news production processes, news values, agenda setting, and technological advancements. An understanding of these elements can shed light on how crime stories are framed, prioritized, and consumed in today's media landscape.</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26</a:t>
            </a:fld>
            <a:endParaRPr lang="en-US"/>
          </a:p>
        </p:txBody>
      </p:sp>
    </p:spTree>
    <p:extLst>
      <p:ext uri="{BB962C8B-B14F-4D97-AF65-F5344CB8AC3E}">
        <p14:creationId xmlns:p14="http://schemas.microsoft.com/office/powerpoint/2010/main" val="22529680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27</a:t>
            </a:fld>
            <a:endParaRPr lang="en-US"/>
          </a:p>
        </p:txBody>
      </p:sp>
    </p:spTree>
    <p:extLst>
      <p:ext uri="{BB962C8B-B14F-4D97-AF65-F5344CB8AC3E}">
        <p14:creationId xmlns:p14="http://schemas.microsoft.com/office/powerpoint/2010/main" val="23066615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Newsworthiness and Ideological Values: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Newsworthiness refers to the criteria or values that journalists use to determine which stories are considered suitable for news coverage. These values influence the selection, framing, and presentation of news stories.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When journalists share the same ideological values as their audience, it can lead to the normalization of certain interests, perspectives, and values in news content.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This alignment can result in stories that resonate with the majority of their audience, but it may also reinforce existing biases or perspectives within the news coverage.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Galtung and </a:t>
            </a:r>
            <a:r>
              <a:rPr lang="en-GB" b="1" i="0" u="none" strike="noStrike" dirty="0" err="1">
                <a:solidFill>
                  <a:srgbClr val="374151"/>
                </a:solidFill>
                <a:effectLst/>
                <a:latin typeface="Arial" panose="020B0604020202020204" pitchFamily="34" charset="0"/>
                <a:cs typeface="Arial" panose="020B0604020202020204" pitchFamily="34" charset="0"/>
              </a:rPr>
              <a:t>Ruge's</a:t>
            </a:r>
            <a:r>
              <a:rPr lang="en-GB" b="1" i="0" u="none" strike="noStrike" dirty="0">
                <a:solidFill>
                  <a:srgbClr val="374151"/>
                </a:solidFill>
                <a:effectLst/>
                <a:latin typeface="Arial" panose="020B0604020202020204" pitchFamily="34" charset="0"/>
                <a:cs typeface="Arial" panose="020B0604020202020204" pitchFamily="34" charset="0"/>
              </a:rPr>
              <a:t> Categorization of News Values (1965/1973):</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Johan Galtung and Mari </a:t>
            </a:r>
            <a:r>
              <a:rPr lang="en-GB" b="0" i="0" u="none" strike="noStrike" dirty="0" err="1">
                <a:solidFill>
                  <a:srgbClr val="374151"/>
                </a:solidFill>
                <a:effectLst/>
                <a:latin typeface="Arial" panose="020B0604020202020204" pitchFamily="34" charset="0"/>
                <a:cs typeface="Arial" panose="020B0604020202020204" pitchFamily="34" charset="0"/>
              </a:rPr>
              <a:t>Holmboe</a:t>
            </a:r>
            <a:r>
              <a:rPr lang="en-GB" b="0" i="0" u="none" strike="noStrike" dirty="0">
                <a:solidFill>
                  <a:srgbClr val="374151"/>
                </a:solidFill>
                <a:effectLst/>
                <a:latin typeface="Arial" panose="020B0604020202020204" pitchFamily="34" charset="0"/>
                <a:cs typeface="Arial" panose="020B0604020202020204" pitchFamily="34" charset="0"/>
              </a:rPr>
              <a:t> </a:t>
            </a:r>
            <a:r>
              <a:rPr lang="en-GB" b="0" i="0" u="none" strike="noStrike" dirty="0" err="1">
                <a:solidFill>
                  <a:srgbClr val="374151"/>
                </a:solidFill>
                <a:effectLst/>
                <a:latin typeface="Arial" panose="020B0604020202020204" pitchFamily="34" charset="0"/>
                <a:cs typeface="Arial" panose="020B0604020202020204" pitchFamily="34" charset="0"/>
              </a:rPr>
              <a:t>Ruge</a:t>
            </a:r>
            <a:r>
              <a:rPr lang="en-GB" b="0" i="0" u="none" strike="noStrike" dirty="0">
                <a:solidFill>
                  <a:srgbClr val="374151"/>
                </a:solidFill>
                <a:effectLst/>
                <a:latin typeface="Arial" panose="020B0604020202020204" pitchFamily="34" charset="0"/>
                <a:cs typeface="Arial" panose="020B0604020202020204" pitchFamily="34" charset="0"/>
              </a:rPr>
              <a:t> were among the first to systematically categorize news values in their influential research. They identified factors that make an event newsworthy, including:</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Frequency:</a:t>
            </a:r>
            <a:r>
              <a:rPr lang="en-GB" b="0" i="0" u="none" strike="noStrike" dirty="0">
                <a:solidFill>
                  <a:srgbClr val="374151"/>
                </a:solidFill>
                <a:effectLst/>
                <a:latin typeface="Arial" panose="020B0604020202020204" pitchFamily="34" charset="0"/>
                <a:cs typeface="Arial" panose="020B0604020202020204" pitchFamily="34" charset="0"/>
              </a:rPr>
              <a:t> Rare events are more likely to be considered newsworthy.</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Threshold:</a:t>
            </a:r>
            <a:r>
              <a:rPr lang="en-GB" b="0" i="0" u="none" strike="noStrike" dirty="0">
                <a:solidFill>
                  <a:srgbClr val="374151"/>
                </a:solidFill>
                <a:effectLst/>
                <a:latin typeface="Arial" panose="020B0604020202020204" pitchFamily="34" charset="0"/>
                <a:cs typeface="Arial" panose="020B0604020202020204" pitchFamily="34" charset="0"/>
              </a:rPr>
              <a:t> The event must exceed a certain threshold of significance to be covered.</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Unambiguity:</a:t>
            </a:r>
            <a:r>
              <a:rPr lang="en-GB" b="0" i="0" u="none" strike="noStrike" dirty="0">
                <a:solidFill>
                  <a:srgbClr val="374151"/>
                </a:solidFill>
                <a:effectLst/>
                <a:latin typeface="Arial" panose="020B0604020202020204" pitchFamily="34" charset="0"/>
                <a:cs typeface="Arial" panose="020B0604020202020204" pitchFamily="34" charset="0"/>
              </a:rPr>
              <a:t> Clear and easily understandable events are preferred.</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Negativity:</a:t>
            </a:r>
            <a:r>
              <a:rPr lang="en-GB" b="0" i="0" u="none" strike="noStrike" dirty="0">
                <a:solidFill>
                  <a:srgbClr val="374151"/>
                </a:solidFill>
                <a:effectLst/>
                <a:latin typeface="Arial" panose="020B0604020202020204" pitchFamily="34" charset="0"/>
                <a:cs typeface="Arial" panose="020B0604020202020204" pitchFamily="34" charset="0"/>
              </a:rPr>
              <a:t> Negative events tend to attract more attention.</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Continuity:</a:t>
            </a:r>
            <a:r>
              <a:rPr lang="en-GB" b="0" i="0" u="none" strike="noStrike" dirty="0">
                <a:solidFill>
                  <a:srgbClr val="374151"/>
                </a:solidFill>
                <a:effectLst/>
                <a:latin typeface="Arial" panose="020B0604020202020204" pitchFamily="34" charset="0"/>
                <a:cs typeface="Arial" panose="020B0604020202020204" pitchFamily="34" charset="0"/>
              </a:rPr>
              <a:t> Ongoing stories or developments are more newsworthy.</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Relevance:</a:t>
            </a:r>
            <a:r>
              <a:rPr lang="en-GB" b="0" i="0" u="none" strike="noStrike" dirty="0">
                <a:solidFill>
                  <a:srgbClr val="374151"/>
                </a:solidFill>
                <a:effectLst/>
                <a:latin typeface="Arial" panose="020B0604020202020204" pitchFamily="34" charset="0"/>
                <a:cs typeface="Arial" panose="020B0604020202020204" pitchFamily="34" charset="0"/>
              </a:rPr>
              <a:t> Events that are relevant to the audience's interests are prioritized.</a:t>
            </a:r>
          </a:p>
          <a:p>
            <a:pPr marL="1143000" lvl="2" indent="-22860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Elite Nations/People:</a:t>
            </a:r>
            <a:r>
              <a:rPr lang="en-GB" b="0" i="0" u="none" strike="noStrike" dirty="0">
                <a:solidFill>
                  <a:srgbClr val="374151"/>
                </a:solidFill>
                <a:effectLst/>
                <a:latin typeface="Arial" panose="020B0604020202020204" pitchFamily="34" charset="0"/>
                <a:cs typeface="Arial" panose="020B0604020202020204" pitchFamily="34" charset="0"/>
              </a:rPr>
              <a:t> News about powerful or prominent individuals and nations receives more coverage.</a:t>
            </a:r>
          </a:p>
          <a:p>
            <a:pPr marL="1143000" lvl="2" indent="-22860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Steve Chibnall's "Law and Order News" (1975):</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Steve Chibnall's work, "Law and Order News," examined the news values and patterns in crime reporting. He argued that crime stories often align with specific news values, such as negativity, conflict, and elite nations/people.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Chibnall's research highlighted how the portrayal of crime in the media can contribute to public perceptions and attitudes towards crime and criminal justice.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Evolution of News Values: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News values are not static and can evolve over time. Societal changes, technological advancements, and shifts in cultural norms can influence what is considered newsworthy.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As society changes, news organizations may adapt their criteria for newsworthiness to better align with the interests and concerns of their audience.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Not Meeting All Values for News: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It's important to note that a story does not have to meet all news values to make it into the news. Instead, news values serve as guidelines for editors and journalists to make editorial decisions about which stories to cover and how to prioritize them.</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newsworthiness is influenced by a set of criteria or values that guide editorial decisions in journalism. Galtung and </a:t>
            </a:r>
            <a:r>
              <a:rPr lang="en-GB" b="0" i="0" u="none" strike="noStrike" dirty="0" err="1">
                <a:solidFill>
                  <a:srgbClr val="374151"/>
                </a:solidFill>
                <a:effectLst/>
                <a:latin typeface="Arial" panose="020B0604020202020204" pitchFamily="34" charset="0"/>
                <a:cs typeface="Arial" panose="020B0604020202020204" pitchFamily="34" charset="0"/>
              </a:rPr>
              <a:t>Ruge's</a:t>
            </a:r>
            <a:r>
              <a:rPr lang="en-GB" b="0" i="0" u="none" strike="noStrike" dirty="0">
                <a:solidFill>
                  <a:srgbClr val="374151"/>
                </a:solidFill>
                <a:effectLst/>
                <a:latin typeface="Arial" panose="020B0604020202020204" pitchFamily="34" charset="0"/>
                <a:cs typeface="Arial" panose="020B0604020202020204" pitchFamily="34" charset="0"/>
              </a:rPr>
              <a:t> categorization of news values and subsequent research, such as Steve Chibnall's work on crime news, have provided valuable insights into the factors that shape news content. These values can evolve over time, and news organizations may prioritize certain values based on their audience's interests and societal changes.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28</a:t>
            </a:fld>
            <a:endParaRPr lang="en-US"/>
          </a:p>
        </p:txBody>
      </p:sp>
    </p:spTree>
    <p:extLst>
      <p:ext uri="{BB962C8B-B14F-4D97-AF65-F5344CB8AC3E}">
        <p14:creationId xmlns:p14="http://schemas.microsoft.com/office/powerpoint/2010/main" val="23089000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29</a:t>
            </a:fld>
            <a:endParaRPr lang="en-US"/>
          </a:p>
        </p:txBody>
      </p:sp>
    </p:spTree>
    <p:extLst>
      <p:ext uri="{BB962C8B-B14F-4D97-AF65-F5344CB8AC3E}">
        <p14:creationId xmlns:p14="http://schemas.microsoft.com/office/powerpoint/2010/main" val="9546419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News Consumption in the Digital Global Marketplace:</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advent of the internet and digital technologies has transformed the way news is produced, distributed, and consumed. Many people now access news online through websites, news apps, and social media platforms.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digital global marketplace allows individuals to access news from around the world, providing a broader range of perspectives and sources.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Role of Twitter, Blogs, and User-Generated Content (UGC):</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 media platforms like Twitter, along with blogs and user-generated content, have become influential sources of news. These platforms enable individuals to share real-time updates, eyewitness accounts, and personal opinions on various topics, including crime and justice.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Twitter, in particular, has played a significant role in breaking news stories and facilitating discussions on important issues.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Technologically Savvy Journalists and Online Fodder:</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Journalists have adapted to the digital age by leveraging online sources, including social media and user-generated content, to gather information, verify facts, and report news.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Technologically savvy journalists use online resources to complement their traditional reporting methods and access a broader range of perspectives and eyewitness accounts.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Dilemmas Over Freedom of Speech:</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digital era has brought about dilemmas related to freedom of speech and content moderation. Online platforms must grapple with issues like misinformation, hate speech, and the spread of extremist content.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Balancing the principles of free expression with the need to curb harmful content is an ongoing challenge for online platforms and policymakers.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Audience and Advertiser Attraction:</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the digital age, news organizations face increased competition for audience attention and advertising revenue. This has led to strategies aimed at attracting and retaining audiences.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Some news organizations may prioritise sensational or crime-related stories that are more likely to generate clicks and engagement, potentially skewing coverage.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Crime Coverage in the Digital Era:</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digital landscape has altered the way crime is covered and reported. Crime stories, particularly those with sensational elements or strong visuals, tend to attract attention online.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need to capture audience interest and generate revenue can sometimes result in a focus on certain types of crime stories at the expense of others, potentially distorting the perception of the crime problem.</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digital global marketplace has revolutionized news production and consumption. Online platforms, including social media and user-generated content, play a significant role in shaping the news ecosystem. While this has expanded access to diverse information sources, it has also raised challenges related to freedom of speech, content moderation, and the need for news organizations to attract audiences and advertisers in a competitive digital landscape. These dynamics can influence the focus and framing of crime news.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30</a:t>
            </a:fld>
            <a:endParaRPr lang="en-US"/>
          </a:p>
        </p:txBody>
      </p:sp>
    </p:spTree>
    <p:extLst>
      <p:ext uri="{BB962C8B-B14F-4D97-AF65-F5344CB8AC3E}">
        <p14:creationId xmlns:p14="http://schemas.microsoft.com/office/powerpoint/2010/main" val="15995368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 statement suggests that judgments about the viability of a news story have always been inherent in journalism, but there is a growing concern, particularly since the 1980s, that British media have been "dumbing down" their news coverage by prioritizing stories that amuse the audience.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Judgments in News Storytelling:</a:t>
            </a:r>
            <a:r>
              <a:rPr lang="en-GB" b="0" i="0" u="none" strike="noStrike" dirty="0">
                <a:solidFill>
                  <a:srgbClr val="374151"/>
                </a:solidFill>
                <a:effectLst/>
                <a:latin typeface="Arial" panose="020B0604020202020204" pitchFamily="34" charset="0"/>
                <a:cs typeface="Arial" panose="020B0604020202020204" pitchFamily="34" charset="0"/>
              </a:rPr>
              <a:t> It is accurate to say that journalism involves editorial judgments about what stories to cover, how to frame them, and their significance. Journalists, editors, and news organizations make choices based on perceived newsworthiness, relevance, and audience interest.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Concerns About Dumbing Down:</a:t>
            </a:r>
            <a:r>
              <a:rPr lang="en-GB" b="0" i="0" u="none" strike="noStrike" dirty="0">
                <a:solidFill>
                  <a:srgbClr val="374151"/>
                </a:solidFill>
                <a:effectLst/>
                <a:latin typeface="Arial" panose="020B0604020202020204" pitchFamily="34" charset="0"/>
                <a:cs typeface="Arial" panose="020B0604020202020204" pitchFamily="34" charset="0"/>
              </a:rPr>
              <a:t> The term "dumbing down" in media refers to the criticism that news outlets are prioritizing stories that are sensational, trivial, or designed primarily for entertainment value, often at the expense of more serious or informative content.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Measuring Newsworthiness by Amusement:</a:t>
            </a:r>
            <a:r>
              <a:rPr lang="en-GB" b="0" i="0" u="none" strike="noStrike" dirty="0">
                <a:solidFill>
                  <a:srgbClr val="374151"/>
                </a:solidFill>
                <a:effectLst/>
                <a:latin typeface="Arial" panose="020B0604020202020204" pitchFamily="34" charset="0"/>
                <a:cs typeface="Arial" panose="020B0604020202020204" pitchFamily="34" charset="0"/>
              </a:rPr>
              <a:t> The statement suggests that in recent decades, there has been a trend in British media where newsworthiness is evaluated based on the degree of amusement a story provokes in the audience. This implies that the media may prioritize "clickbait" or entertainment-focused stories to capture audience attention.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It's important to note that this statement reflects a perspective or criticism regarding media practices, and opinions on this matter may vary. Some arguments in favour of such practices may include the need to attract audiences in an increasingly competitive media landscape or to address changing audience preferences. Critics, on the other hand, may argue that a focus on sensational or trivial stories can diminish the quality of news and its ability to inform the public about important issues.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Ultimately, whether one agrees with the statement depends on their perspective on media practices and the evolving role of journalism in the digital age. Media scholars, journalists, and the public often engage in debates about the balance between entertainment and informative news content in contemporary media.</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33</a:t>
            </a:fld>
            <a:endParaRPr lang="en-US"/>
          </a:p>
        </p:txBody>
      </p:sp>
    </p:spTree>
    <p:extLst>
      <p:ext uri="{BB962C8B-B14F-4D97-AF65-F5344CB8AC3E}">
        <p14:creationId xmlns:p14="http://schemas.microsoft.com/office/powerpoint/2010/main" val="18910451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 concept of "moral panic" was first introduced by sociologist Stanley Cohen in his influential 1972 book titled "Folk Devils and Moral Panics: The Creation of the Mods and Rockers." A moral panic is a social phenomenon characterized by the following elements, as described in Cohen's definition:</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Emergence of a Threat:</a:t>
            </a:r>
            <a:r>
              <a:rPr lang="en-GB" b="0" i="0" u="none" strike="noStrike" dirty="0">
                <a:solidFill>
                  <a:srgbClr val="374151"/>
                </a:solidFill>
                <a:effectLst/>
                <a:latin typeface="Arial" panose="020B0604020202020204" pitchFamily="34" charset="0"/>
                <a:cs typeface="Arial" panose="020B0604020202020204" pitchFamily="34" charset="0"/>
              </a:rPr>
              <a:t> A moral panic begins when a particular condition, episode, person, or group of persons is identified and portrayed as a threat to societal values and interests. This perceived threat is often sensationalized and amplified.</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Stylized and Stereotypical Presentation:</a:t>
            </a:r>
            <a:r>
              <a:rPr lang="en-GB" b="0" i="0" u="none" strike="noStrike" dirty="0">
                <a:solidFill>
                  <a:srgbClr val="374151"/>
                </a:solidFill>
                <a:effectLst/>
                <a:latin typeface="Arial" panose="020B0604020202020204" pitchFamily="34" charset="0"/>
                <a:cs typeface="Arial" panose="020B0604020202020204" pitchFamily="34" charset="0"/>
              </a:rPr>
              <a:t> The media, particularly mass media, plays a central role in shaping and disseminating the narrative of the moral panic. The nature of the threat is presented in a stylized and stereotypical fashion, often relying on exaggerated or simplified depictions.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Amplification:</a:t>
            </a:r>
            <a:r>
              <a:rPr lang="en-GB" b="0" i="0" u="none" strike="noStrike" dirty="0">
                <a:solidFill>
                  <a:srgbClr val="374151"/>
                </a:solidFill>
                <a:effectLst/>
                <a:latin typeface="Arial" panose="020B0604020202020204" pitchFamily="34" charset="0"/>
                <a:cs typeface="Arial" panose="020B0604020202020204" pitchFamily="34" charset="0"/>
              </a:rPr>
              <a:t> As the media coverage intensifies, the perceived threat becomes amplified in the public consciousness. This amplification can lead to increased public concern and anxiety over the issue or group in question.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Response from Authorities:</a:t>
            </a:r>
            <a:r>
              <a:rPr lang="en-GB" b="0" i="0" u="none" strike="noStrike" dirty="0">
                <a:solidFill>
                  <a:srgbClr val="374151"/>
                </a:solidFill>
                <a:effectLst/>
                <a:latin typeface="Arial" panose="020B0604020202020204" pitchFamily="34" charset="0"/>
                <a:cs typeface="Arial" panose="020B0604020202020204" pitchFamily="34" charset="0"/>
              </a:rPr>
              <a:t> In response to the perceived threat, authorities, such as law enforcement or policymakers, may take action to address the issue or group. These responses can range from new legislation to heightened policing.</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Exaggerated Fear and Social Control:</a:t>
            </a:r>
            <a:r>
              <a:rPr lang="en-GB" b="0" i="0" u="none" strike="noStrike" dirty="0">
                <a:solidFill>
                  <a:srgbClr val="374151"/>
                </a:solidFill>
                <a:effectLst/>
                <a:latin typeface="Arial" panose="020B0604020202020204" pitchFamily="34" charset="0"/>
                <a:cs typeface="Arial" panose="020B0604020202020204" pitchFamily="34" charset="0"/>
              </a:rPr>
              <a:t> The moral panic can lead to an exaggerated fear or moral outrage within society. This heightened fear can sometimes result in calls for stricter social controls or punitive measures to combat the perceived threat.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Cycle of Escalation and Decline:</a:t>
            </a:r>
            <a:r>
              <a:rPr lang="en-GB" b="0" i="0" u="none" strike="noStrike" dirty="0">
                <a:solidFill>
                  <a:srgbClr val="374151"/>
                </a:solidFill>
                <a:effectLst/>
                <a:latin typeface="Arial" panose="020B0604020202020204" pitchFamily="34" charset="0"/>
                <a:cs typeface="Arial" panose="020B0604020202020204" pitchFamily="34" charset="0"/>
              </a:rPr>
              <a:t> Moral panics tend to follow a cycle of escalation, peak public concern, and eventual decline. Once the panic subsides, it often becomes apparent that the initial concerns were exaggerated or based on incomplete information.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Moral panics can revolve around various topics, such as youth subcultures, crime waves, drug epidemics, and social or cultural changes. They are not limited to any specific time period or society and can occur in different contexts and cultures.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Cohen's concept of moral panic has been influential in the fields of sociology, media studies, and criminology. It highlights how media and societal reactions can contribute to the construction of social problems and the shaping of public perceptions. Researchers often use this framework to analyse and understand how certain issues or groups become stigmatized or sensationalized in the media and society.</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34</a:t>
            </a:fld>
            <a:endParaRPr lang="en-US"/>
          </a:p>
        </p:txBody>
      </p:sp>
    </p:spTree>
    <p:extLst>
      <p:ext uri="{BB962C8B-B14F-4D97-AF65-F5344CB8AC3E}">
        <p14:creationId xmlns:p14="http://schemas.microsoft.com/office/powerpoint/2010/main" val="20712706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35</a:t>
            </a:fld>
            <a:endParaRPr lang="en-US"/>
          </a:p>
        </p:txBody>
      </p:sp>
    </p:spTree>
    <p:extLst>
      <p:ext uri="{BB962C8B-B14F-4D97-AF65-F5344CB8AC3E}">
        <p14:creationId xmlns:p14="http://schemas.microsoft.com/office/powerpoint/2010/main" val="4250175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Deviance, as a sociological concept, refers to behaviour, beliefs, or actions that deviate from societal norms or expectations. It is a complex and often value-laden term that can have various interpretations and consequences.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Vulnerability and Unfair Stigmatization:</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Not all individuals labelled as "deviant" are inherently vulnerable or unfairly maligned, but many cases of deviance involve marginalized or disadvantaged groups. These groups may face discrimination, social exclusion, or stigmatization based on their deviant status.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label of "deviant" can have profound social and psychological effects on individuals, potentially exacerbating their vulnerability and reinforcing negative stereotypes.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Associations with Mental Instability, Manipulability, and Unconventionality:</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Deviance can sometimes be associated with negative traits, such as mental instability, manipulability, or unconventional behaviour. This association can contribute to stigmatization and reinforce stereotypes about deviant individuals or groups.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It's important to recognize that deviance does not necessarily imply mental instability or manipulation. Deviant behaviour can result from a range of factors, including societal pressures, structural inequalities, or personal choices.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Overshadowing Causes of Deviance:</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One of the challenges in discussing deviance is that the focus often shifts toward condemning or ridiculing the deviant behaviour itself, rather than exploring the underlying causes. This can result in a lack of understanding and empathy for the factors driving deviance.</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Sociological perspectives on deviance emphasize the importance of considering the social, cultural, economic, and structural factors that contribute to deviant behaviour. Examining these root causes can lead to a more nuanced understanding and more effective strategies for addressing deviance.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concept of deviance is complex and can have significant social and psychological implications for individuals and groups labelled as deviant. Stereotypes and negative associations may arise from the label, and the underlying causes of deviance may be overlooked. It is crucial for sociologists and society at large to approach deviance with a critical and empathetic perspective, acknowledging the diversity of factors that contribute to it and working to address the root causes rather than stigmatizing those involved.</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36</a:t>
            </a:fld>
            <a:endParaRPr lang="en-US"/>
          </a:p>
        </p:txBody>
      </p:sp>
    </p:spTree>
    <p:extLst>
      <p:ext uri="{BB962C8B-B14F-4D97-AF65-F5344CB8AC3E}">
        <p14:creationId xmlns:p14="http://schemas.microsoft.com/office/powerpoint/2010/main" val="41141429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Difficulty Defining 'Moral':</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Defining what is considered "moral" can be a complex and subjective matter. Different cultures, societies, and individuals may have varying moral codes, values, and ethical principles.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Morality is often shaped by cultural, religious, and philosophical perspectives, which can lead to differences in how people perceive and judge certain behaviours or actions.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Acceptance and Glossing Over Morality:</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some cases, individuals or societies may accept certain moral standards or values unproblematically, assuming that their moral perspective is universally valid. This can lead to a lack of critical examination or questioning of one's own moral beliefs.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Glossing over moral complexities can result in a failure to consider alternative viewpoints or to engage in meaningful moral discussions.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Moral Exception to Deviance:</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People who consider themselves "moral" may take exception to behaviours they perceive as immoral or deviant. This can lead to moral judgments and condemnations of individuals or groups engaging in such behaviour.</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Moral judgments can sometimes be accompanied by feelings of moral superiority or self-righteousness, which can hinder constructive dialogue and understanding.</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Lack of Moral Element in Some Panics: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Not all societal panics or concerns are inherently tied to morality. Some panics may be related to health scares, public health issues, diet, or other non-moral concerns.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When moral language or judgments are applied to issues that lack a clear moral element, it can contribute to confusion or misrepresentation of the underlying problems.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concept of morality is multifaceted and can vary significantly among individuals and cultures. Difficulties in defining morality and differing moral perspectives can influence how people perceive and react to deviance or societal issues. It's essential to approach discussions of morality with sensitivity, openness to diverse viewpoints, and an awareness of the complexities inherent in moral judgments. Additionally, recognizing that not all societal concerns are rooted in morality can help prevent the misapplication of moral language in non-moral contexts.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37</a:t>
            </a:fld>
            <a:endParaRPr lang="en-US"/>
          </a:p>
        </p:txBody>
      </p:sp>
    </p:spTree>
    <p:extLst>
      <p:ext uri="{BB962C8B-B14F-4D97-AF65-F5344CB8AC3E}">
        <p14:creationId xmlns:p14="http://schemas.microsoft.com/office/powerpoint/2010/main" val="149171893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Assumption of Economic Marginalization and Deviance:</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There is a common assumption that individuals labelled as "deviant" are often economically marginalized or disadvantaged. This assumption stems from the idea that individuals facing economic hardships may be more likely to engage in deviant behaviours as a means of survival or rebellion.</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However, it's important to recognize that not all deviant behaviour is linked to economic factors. Deviance can result from a range of complex social, cultural, and personal factors, and individuals from various socioeconomic backgrounds may engage in deviant actions.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Mods and Rockers as Examples: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Mods and Rockers subcultures, which emerged in the 1960s in the UK, are a classic example of how youth subcultures can be associated with style and deviance. These groups were defined by their distinctive fashion styles, music preferences, and often engaged in clashes and conflicts.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Mods and Rockers illustrate how youth culture and style can become symbolic markers of identity and deviance, challenging societal norms and expectations.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Negative Connotations of "Youth":</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term "youth" can carry negative connotations, particularly when it is used in the context of discussions about crime and deviance. This may result from stereotyping or sensationalized media portrayals of young individuals as troublemakers or delinquents.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It's important to recognize that "youth" is a diverse category that encompasses individuals with a wide range of experiences, behaviours, and backgrounds. Not all young people engage in deviant behaviour, and many contribute positively to society.</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relationship between youth, style, and deviance is complex and multifaceted. While there may be assumptions about economic marginalization and deviance, it's crucial to avoid overly simplistic generalizations. Subcultures like the Mods and Rockers demonstrate how style and group identity can play a role in deviant behaviour. Additionally, it's important to challenge negative stereotypes associated with youth and recognize the diversity within the youth category.</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38</a:t>
            </a:fld>
            <a:endParaRPr lang="en-US"/>
          </a:p>
        </p:txBody>
      </p:sp>
    </p:spTree>
    <p:extLst>
      <p:ext uri="{BB962C8B-B14F-4D97-AF65-F5344CB8AC3E}">
        <p14:creationId xmlns:p14="http://schemas.microsoft.com/office/powerpoint/2010/main" val="349685176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Diffuse Concerns About Deviance:</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It's true that concerns about deviance are often more diffuse and complex than they may initially appear in accounts of moral panics. While media and public attention may focus on specific incidents or groups, the underlying concerns and issues are often deeply rooted in societal, cultural, and historical contexts.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Moral panics can be seen as manifestations of broader societal anxieties and tensions related to social change, cultural shifts, or perceived threats to established norms.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Longer-Term Struggles and Context:</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Moral panics should be understood within a longer-term context rather than as isolated events. They often emerge as part of ongoing societal struggles, debates, or conflicts. These struggles may involve competing moral values, cultural clashes, or power dynamics.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By examining the historical and structural factors that contribute to moral panics, researchers can gain a deeper understanding of their origins and persistence.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Engineering Moral Panics:</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term "moral panic" does imply that public reactions may be unjustified or exaggerated. It suggests that societal concerns are fuelled by sensationalized media coverage or political agendas.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Moral panics are typically not engineered by a single entity but can result from a combination of factors, including media coverage, political discourse, and public reactions. Media plays a significant role in shaping perceptions and amplifying concerns, but it is not the sole driver of moral panics.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some cases, moral panics may be intentionally manipulated by certain groups or interests to achieve specific goals or advance particular agendas. This can involve the selective framing of issues or the use of fear and anxiety to garner support for policies or actions.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concept of "source" in moral panics highlights the need to consider the underlying complexities, long-term struggles, and multiple contributing factors that give rise to societal concerns and anxieties. While media coverage and public reactions play a role, moral panics are often rooted in deeper societal dynamics and should be analysed within a broader context to gain a comprehensive understanding of their origins and implications.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39</a:t>
            </a:fld>
            <a:endParaRPr lang="en-US"/>
          </a:p>
        </p:txBody>
      </p:sp>
    </p:spTree>
    <p:extLst>
      <p:ext uri="{BB962C8B-B14F-4D97-AF65-F5344CB8AC3E}">
        <p14:creationId xmlns:p14="http://schemas.microsoft.com/office/powerpoint/2010/main" val="51903311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Rejection of Audience Manipulation:</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Recent cultural and media theorists have emphasized that the public is not always passive and easily manipulated by media narratives. These theorists argue that audiences are often more discerning and critical than previously assumed.</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literacy and increased access to diverse sources of information have empowered individuals to question, challenge, and interpret media messages for themselves.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Demonization and Public Support:</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demonization of individuals or groups whose lifestyles and beliefs fall outside political, legal, or social norms does not guarantee public or media support as it may have in the past.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Society's attitudes and values are evolving, and there is growing recognition of the importance of diversity, inclusivity, and respect for different lifestyles and perspectives.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and public reactions to individuals or groups deemed deviant can vary widely, and demonization may not lead to widespread condemnation or negative portrayals in all cases.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and Public Engagement:</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relationship between media, the public, and deviance is increasingly complex. While media can influence public perceptions, individuals also actively engage with media content and can critically assess its accuracy, fairness, and bias.</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 media platforms and online communities have provided spaces for diverse voices and alternative narratives, challenging traditional media representations.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Literacy and Critical Thinking:</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Media literacy education has gained prominence as a means to empower individuals to critically evaluate media content and discern between reliable and unreliable sources of information.</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Critical thinking skills enable audiences to question stereotypes, challenge stigmatization, and engage in more informed discussions about deviance and societal norms.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contemporary discussions around the "audience" in the context of deviance and media influence emphasize the agency of individuals in interpreting media messages. There is a growing recognition that audiences are not passive recipients of information and can actively engage with media content, challenge stereotypes, and reject manipulation. Additionally, evolving societal attitudes and values play a significant role in shaping public and media reactions to individuals or groups who exist outside established norms.</a:t>
            </a:r>
          </a:p>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40</a:t>
            </a:fld>
            <a:endParaRPr lang="en-US"/>
          </a:p>
        </p:txBody>
      </p:sp>
    </p:spTree>
    <p:extLst>
      <p:ext uri="{BB962C8B-B14F-4D97-AF65-F5344CB8AC3E}">
        <p14:creationId xmlns:p14="http://schemas.microsoft.com/office/powerpoint/2010/main" val="80563725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54DBF2-161B-2F49-997F-0A1A6FA2F2C4}" type="slidenum">
              <a:rPr lang="en-US" smtClean="0"/>
              <a:t>41</a:t>
            </a:fld>
            <a:endParaRPr lang="en-US"/>
          </a:p>
        </p:txBody>
      </p:sp>
    </p:spTree>
    <p:extLst>
      <p:ext uri="{BB962C8B-B14F-4D97-AF65-F5344CB8AC3E}">
        <p14:creationId xmlns:p14="http://schemas.microsoft.com/office/powerpoint/2010/main" val="2866663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56FB-E05E-443F-88A1-CFC90638997C}"/>
              </a:ext>
            </a:extLst>
          </p:cNvPr>
          <p:cNvSpPr>
            <a:spLocks noGrp="1"/>
          </p:cNvSpPr>
          <p:nvPr>
            <p:ph type="ctrTitle"/>
          </p:nvPr>
        </p:nvSpPr>
        <p:spPr>
          <a:xfrm>
            <a:off x="1084727" y="1597961"/>
            <a:ext cx="9144000" cy="3162300"/>
          </a:xfrm>
        </p:spPr>
        <p:txBody>
          <a:bodyPr anchor="b">
            <a:normAutofit/>
          </a:bodyPr>
          <a:lstStyle>
            <a:lvl1pPr algn="l">
              <a:defRPr sz="3200"/>
            </a:lvl1pPr>
          </a:lstStyle>
          <a:p>
            <a:r>
              <a:rPr lang="en-US" dirty="0"/>
              <a:t>Click to edit Master title style</a:t>
            </a:r>
          </a:p>
        </p:txBody>
      </p:sp>
      <p:sp>
        <p:nvSpPr>
          <p:cNvPr id="3" name="Subtitle 2">
            <a:extLst>
              <a:ext uri="{FF2B5EF4-FFF2-40B4-BE49-F238E27FC236}">
                <a16:creationId xmlns:a16="http://schemas.microsoft.com/office/drawing/2014/main" id="{3C5DA97A-281B-4A77-9D2C-C5E6A860E645}"/>
              </a:ext>
            </a:extLst>
          </p:cNvPr>
          <p:cNvSpPr>
            <a:spLocks noGrp="1"/>
          </p:cNvSpPr>
          <p:nvPr>
            <p:ph type="subTitle" idx="1"/>
          </p:nvPr>
        </p:nvSpPr>
        <p:spPr>
          <a:xfrm>
            <a:off x="1084727" y="4902488"/>
            <a:ext cx="9144000" cy="985075"/>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FD7BAE-E194-4223-BB4E-5E487863F5BE}"/>
              </a:ext>
            </a:extLst>
          </p:cNvPr>
          <p:cNvSpPr>
            <a:spLocks noGrp="1"/>
          </p:cNvSpPr>
          <p:nvPr>
            <p:ph type="dt" sz="half" idx="10"/>
          </p:nvPr>
        </p:nvSpPr>
        <p:spPr/>
        <p:txBody>
          <a:bodyPr/>
          <a:lstStyle/>
          <a:p>
            <a:fld id="{8C28A28C-4C6A-46EA-90C0-4EE0B89CC5C7}" type="datetimeFigureOut">
              <a:rPr lang="en-US" smtClean="0"/>
              <a:t>3/1/24</a:t>
            </a:fld>
            <a:endParaRPr lang="en-US" dirty="0"/>
          </a:p>
        </p:txBody>
      </p:sp>
      <p:sp>
        <p:nvSpPr>
          <p:cNvPr id="5" name="Footer Placeholder 4">
            <a:extLst>
              <a:ext uri="{FF2B5EF4-FFF2-40B4-BE49-F238E27FC236}">
                <a16:creationId xmlns:a16="http://schemas.microsoft.com/office/drawing/2014/main" id="{9721F6C9-7279-4DF8-9462-3EFEFA03F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57072-0A38-49AD-8D0D-0E42DD488E4F}"/>
              </a:ext>
            </a:extLst>
          </p:cNvPr>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2413104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8199-C6CF-4DFF-A750-435F06CC74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F2D5EB-F993-411F-9DBA-971321FC0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A5D216-27F9-4078-8349-ABC9F614A5E7}"/>
              </a:ext>
            </a:extLst>
          </p:cNvPr>
          <p:cNvSpPr>
            <a:spLocks noGrp="1"/>
          </p:cNvSpPr>
          <p:nvPr>
            <p:ph type="dt" sz="half" idx="10"/>
          </p:nvPr>
        </p:nvSpPr>
        <p:spPr/>
        <p:txBody>
          <a:bodyPr/>
          <a:lstStyle/>
          <a:p>
            <a:fld id="{8C28A28C-4C6A-46EA-90C0-4EE0B89CC5C7}" type="datetimeFigureOut">
              <a:rPr lang="en-US" smtClean="0"/>
              <a:t>3/1/24</a:t>
            </a:fld>
            <a:endParaRPr lang="en-US"/>
          </a:p>
        </p:txBody>
      </p:sp>
      <p:sp>
        <p:nvSpPr>
          <p:cNvPr id="5" name="Footer Placeholder 4">
            <a:extLst>
              <a:ext uri="{FF2B5EF4-FFF2-40B4-BE49-F238E27FC236}">
                <a16:creationId xmlns:a16="http://schemas.microsoft.com/office/drawing/2014/main" id="{4384F8A8-FBA7-4F25-ADEA-AF346495D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609F8-5897-4724-8FA6-3EFDE8F2DD7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193478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0F0C-7BA8-490D-B4C9-CCE145DCD19A}"/>
              </a:ext>
            </a:extLst>
          </p:cNvPr>
          <p:cNvSpPr>
            <a:spLocks noGrp="1"/>
          </p:cNvSpPr>
          <p:nvPr>
            <p:ph type="title"/>
          </p:nvPr>
        </p:nvSpPr>
        <p:spPr>
          <a:xfrm>
            <a:off x="1084726" y="1709738"/>
            <a:ext cx="9143999" cy="3050523"/>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84290E61-B837-4BE4-9BC7-6AF706BCCA42}"/>
              </a:ext>
            </a:extLst>
          </p:cNvPr>
          <p:cNvSpPr>
            <a:spLocks noGrp="1"/>
          </p:cNvSpPr>
          <p:nvPr>
            <p:ph type="body" idx="1"/>
          </p:nvPr>
        </p:nvSpPr>
        <p:spPr>
          <a:xfrm>
            <a:off x="1084726" y="4902488"/>
            <a:ext cx="9143999" cy="98507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2E15F-E46D-44C6-9FB9-07B0BC545AEF}"/>
              </a:ext>
            </a:extLst>
          </p:cNvPr>
          <p:cNvSpPr>
            <a:spLocks noGrp="1"/>
          </p:cNvSpPr>
          <p:nvPr>
            <p:ph type="dt" sz="half" idx="10"/>
          </p:nvPr>
        </p:nvSpPr>
        <p:spPr/>
        <p:txBody>
          <a:bodyPr/>
          <a:lstStyle/>
          <a:p>
            <a:fld id="{8C28A28C-4C6A-46EA-90C0-4EE0B89CC5C7}" type="datetimeFigureOut">
              <a:rPr lang="en-US" smtClean="0"/>
              <a:t>3/1/24</a:t>
            </a:fld>
            <a:endParaRPr lang="en-US"/>
          </a:p>
        </p:txBody>
      </p:sp>
      <p:sp>
        <p:nvSpPr>
          <p:cNvPr id="5" name="Footer Placeholder 4">
            <a:extLst>
              <a:ext uri="{FF2B5EF4-FFF2-40B4-BE49-F238E27FC236}">
                <a16:creationId xmlns:a16="http://schemas.microsoft.com/office/drawing/2014/main" id="{2EBF6955-3667-4857-B35A-9E12F7988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4B309-D15E-4FA1-9B8D-8C1F3B56C37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237546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19AB-91F9-4F80-9B5D-2E6FE925F0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19F334-D0CF-4DFD-BAA9-3ECD639B1F1E}"/>
              </a:ext>
            </a:extLst>
          </p:cNvPr>
          <p:cNvSpPr>
            <a:spLocks noGrp="1"/>
          </p:cNvSpPr>
          <p:nvPr>
            <p:ph sz="half" idx="1"/>
          </p:nvPr>
        </p:nvSpPr>
        <p:spPr>
          <a:xfrm>
            <a:off x="1077362" y="2227809"/>
            <a:ext cx="4942438" cy="3949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5E0B5D-4613-4DA7-BA20-58B19BE8A496}"/>
              </a:ext>
            </a:extLst>
          </p:cNvPr>
          <p:cNvSpPr>
            <a:spLocks noGrp="1"/>
          </p:cNvSpPr>
          <p:nvPr>
            <p:ph sz="half" idx="2"/>
          </p:nvPr>
        </p:nvSpPr>
        <p:spPr>
          <a:xfrm>
            <a:off x="6172200" y="2227809"/>
            <a:ext cx="4855265" cy="3949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F311AB-0603-424D-BC42-0CEAB3562BA4}"/>
              </a:ext>
            </a:extLst>
          </p:cNvPr>
          <p:cNvSpPr>
            <a:spLocks noGrp="1"/>
          </p:cNvSpPr>
          <p:nvPr>
            <p:ph type="dt" sz="half" idx="10"/>
          </p:nvPr>
        </p:nvSpPr>
        <p:spPr/>
        <p:txBody>
          <a:bodyPr/>
          <a:lstStyle/>
          <a:p>
            <a:fld id="{8C28A28C-4C6A-46EA-90C0-4EE0B89CC5C7}" type="datetimeFigureOut">
              <a:rPr lang="en-US" smtClean="0"/>
              <a:t>3/1/24</a:t>
            </a:fld>
            <a:endParaRPr lang="en-US"/>
          </a:p>
        </p:txBody>
      </p:sp>
      <p:sp>
        <p:nvSpPr>
          <p:cNvPr id="6" name="Footer Placeholder 5">
            <a:extLst>
              <a:ext uri="{FF2B5EF4-FFF2-40B4-BE49-F238E27FC236}">
                <a16:creationId xmlns:a16="http://schemas.microsoft.com/office/drawing/2014/main" id="{7A3AA2AC-0C5F-4835-BE47-D780C2989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C54C0-DFDA-4778-9EE8-5E5C30E0541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091121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603-5B09-4916-8324-A6BDAB4E060E}"/>
              </a:ext>
            </a:extLst>
          </p:cNvPr>
          <p:cNvSpPr>
            <a:spLocks noGrp="1"/>
          </p:cNvSpPr>
          <p:nvPr>
            <p:ph type="title"/>
          </p:nvPr>
        </p:nvSpPr>
        <p:spPr>
          <a:xfrm>
            <a:off x="1084726" y="365125"/>
            <a:ext cx="994273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4073C-C15B-4218-9B84-6758955176E7}"/>
              </a:ext>
            </a:extLst>
          </p:cNvPr>
          <p:cNvSpPr>
            <a:spLocks noGrp="1"/>
          </p:cNvSpPr>
          <p:nvPr>
            <p:ph type="body" idx="1"/>
          </p:nvPr>
        </p:nvSpPr>
        <p:spPr>
          <a:xfrm>
            <a:off x="1084725" y="1681163"/>
            <a:ext cx="4912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116D27-36F6-440B-A9BE-8B9499047CEF}"/>
              </a:ext>
            </a:extLst>
          </p:cNvPr>
          <p:cNvSpPr>
            <a:spLocks noGrp="1"/>
          </p:cNvSpPr>
          <p:nvPr>
            <p:ph sz="half" idx="2"/>
          </p:nvPr>
        </p:nvSpPr>
        <p:spPr>
          <a:xfrm>
            <a:off x="1084726" y="2505075"/>
            <a:ext cx="4912849"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C12010D-7AC4-4A70-A211-6A29274119DB}"/>
              </a:ext>
            </a:extLst>
          </p:cNvPr>
          <p:cNvSpPr>
            <a:spLocks noGrp="1"/>
          </p:cNvSpPr>
          <p:nvPr>
            <p:ph type="body" sz="quarter" idx="3"/>
          </p:nvPr>
        </p:nvSpPr>
        <p:spPr>
          <a:xfrm>
            <a:off x="6172200" y="1681163"/>
            <a:ext cx="485526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AE85B5-3350-49A4-86A1-E5DAED491624}"/>
              </a:ext>
            </a:extLst>
          </p:cNvPr>
          <p:cNvSpPr>
            <a:spLocks noGrp="1"/>
          </p:cNvSpPr>
          <p:nvPr>
            <p:ph sz="quarter" idx="4"/>
          </p:nvPr>
        </p:nvSpPr>
        <p:spPr>
          <a:xfrm>
            <a:off x="6172200" y="2505075"/>
            <a:ext cx="485526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73E874-D08B-4D81-B82D-5DF242E4A1AA}"/>
              </a:ext>
            </a:extLst>
          </p:cNvPr>
          <p:cNvSpPr>
            <a:spLocks noGrp="1"/>
          </p:cNvSpPr>
          <p:nvPr>
            <p:ph type="dt" sz="half" idx="10"/>
          </p:nvPr>
        </p:nvSpPr>
        <p:spPr/>
        <p:txBody>
          <a:bodyPr/>
          <a:lstStyle/>
          <a:p>
            <a:fld id="{8C28A28C-4C6A-46EA-90C0-4EE0B89CC5C7}" type="datetimeFigureOut">
              <a:rPr lang="en-US" smtClean="0"/>
              <a:t>3/1/24</a:t>
            </a:fld>
            <a:endParaRPr lang="en-US"/>
          </a:p>
        </p:txBody>
      </p:sp>
      <p:sp>
        <p:nvSpPr>
          <p:cNvPr id="8" name="Footer Placeholder 7">
            <a:extLst>
              <a:ext uri="{FF2B5EF4-FFF2-40B4-BE49-F238E27FC236}">
                <a16:creationId xmlns:a16="http://schemas.microsoft.com/office/drawing/2014/main" id="{AE174067-0FFA-41C3-A3A6-E8907CC32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947985-FBC0-4118-8877-2E327F637DF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566308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0282-3DE7-4AB9-83AC-AFEDD22AF3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A7436C-706A-443F-86CD-4444C82818B2}"/>
              </a:ext>
            </a:extLst>
          </p:cNvPr>
          <p:cNvSpPr>
            <a:spLocks noGrp="1"/>
          </p:cNvSpPr>
          <p:nvPr>
            <p:ph type="dt" sz="half" idx="10"/>
          </p:nvPr>
        </p:nvSpPr>
        <p:spPr/>
        <p:txBody>
          <a:bodyPr/>
          <a:lstStyle/>
          <a:p>
            <a:fld id="{8C28A28C-4C6A-46EA-90C0-4EE0B89CC5C7}" type="datetimeFigureOut">
              <a:rPr lang="en-US" smtClean="0"/>
              <a:t>3/1/24</a:t>
            </a:fld>
            <a:endParaRPr lang="en-US"/>
          </a:p>
        </p:txBody>
      </p:sp>
      <p:sp>
        <p:nvSpPr>
          <p:cNvPr id="4" name="Footer Placeholder 3">
            <a:extLst>
              <a:ext uri="{FF2B5EF4-FFF2-40B4-BE49-F238E27FC236}">
                <a16:creationId xmlns:a16="http://schemas.microsoft.com/office/drawing/2014/main" id="{09B53292-7EA5-45D0-957F-636A44FC0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6F59D-34BB-462C-B506-040B9E982FCB}"/>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084320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E55245-AB52-41B4-9B28-55E6527DA2F8}"/>
              </a:ext>
            </a:extLst>
          </p:cNvPr>
          <p:cNvSpPr>
            <a:spLocks noGrp="1"/>
          </p:cNvSpPr>
          <p:nvPr>
            <p:ph type="dt" sz="half" idx="10"/>
          </p:nvPr>
        </p:nvSpPr>
        <p:spPr/>
        <p:txBody>
          <a:bodyPr/>
          <a:lstStyle/>
          <a:p>
            <a:fld id="{8C28A28C-4C6A-46EA-90C0-4EE0B89CC5C7}" type="datetimeFigureOut">
              <a:rPr lang="en-US" smtClean="0"/>
              <a:t>3/1/24</a:t>
            </a:fld>
            <a:endParaRPr lang="en-US"/>
          </a:p>
        </p:txBody>
      </p:sp>
      <p:sp>
        <p:nvSpPr>
          <p:cNvPr id="3" name="Footer Placeholder 2">
            <a:extLst>
              <a:ext uri="{FF2B5EF4-FFF2-40B4-BE49-F238E27FC236}">
                <a16:creationId xmlns:a16="http://schemas.microsoft.com/office/drawing/2014/main" id="{CA73B8AE-58B0-4FDF-8430-9D8D3DD53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E4D91-8619-43C1-841B-B5F47DE0173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315914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A660-DF93-4947-B93F-BF118D3B5F80}"/>
              </a:ext>
            </a:extLst>
          </p:cNvPr>
          <p:cNvSpPr>
            <a:spLocks noGrp="1"/>
          </p:cNvSpPr>
          <p:nvPr>
            <p:ph type="title"/>
          </p:nvPr>
        </p:nvSpPr>
        <p:spPr>
          <a:xfrm>
            <a:off x="1084727" y="457200"/>
            <a:ext cx="3687298"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2F0292E-B3E1-4FD6-A7FA-C165BAC21C28}"/>
              </a:ext>
            </a:extLst>
          </p:cNvPr>
          <p:cNvSpPr>
            <a:spLocks noGrp="1"/>
          </p:cNvSpPr>
          <p:nvPr>
            <p:ph idx="1"/>
          </p:nvPr>
        </p:nvSpPr>
        <p:spPr>
          <a:xfrm>
            <a:off x="5183188" y="987425"/>
            <a:ext cx="5844277"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EFB0ECC-817B-4A71-AFB5-FC60A2BC3ABC}"/>
              </a:ext>
            </a:extLst>
          </p:cNvPr>
          <p:cNvSpPr>
            <a:spLocks noGrp="1"/>
          </p:cNvSpPr>
          <p:nvPr>
            <p:ph type="body" sz="half" idx="2"/>
          </p:nvPr>
        </p:nvSpPr>
        <p:spPr>
          <a:xfrm>
            <a:off x="1084727" y="2253343"/>
            <a:ext cx="3687298" cy="3615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788E0B-6135-4F59-A35A-2CA1A8BA4ED2}"/>
              </a:ext>
            </a:extLst>
          </p:cNvPr>
          <p:cNvSpPr>
            <a:spLocks noGrp="1"/>
          </p:cNvSpPr>
          <p:nvPr>
            <p:ph type="dt" sz="half" idx="10"/>
          </p:nvPr>
        </p:nvSpPr>
        <p:spPr/>
        <p:txBody>
          <a:bodyPr/>
          <a:lstStyle/>
          <a:p>
            <a:fld id="{8C28A28C-4C6A-46EA-90C0-4EE0B89CC5C7}" type="datetimeFigureOut">
              <a:rPr lang="en-US" smtClean="0"/>
              <a:t>3/1/24</a:t>
            </a:fld>
            <a:endParaRPr lang="en-US"/>
          </a:p>
        </p:txBody>
      </p:sp>
      <p:sp>
        <p:nvSpPr>
          <p:cNvPr id="6" name="Footer Placeholder 5">
            <a:extLst>
              <a:ext uri="{FF2B5EF4-FFF2-40B4-BE49-F238E27FC236}">
                <a16:creationId xmlns:a16="http://schemas.microsoft.com/office/drawing/2014/main" id="{FD0DEF36-4037-4E6D-988F-CC8E3F11C6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C0D2D-D878-4723-A002-5A601EFB48A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77342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9D5-B8A1-4C9C-A61F-E082A44330BB}"/>
              </a:ext>
            </a:extLst>
          </p:cNvPr>
          <p:cNvSpPr>
            <a:spLocks noGrp="1"/>
          </p:cNvSpPr>
          <p:nvPr>
            <p:ph type="title"/>
          </p:nvPr>
        </p:nvSpPr>
        <p:spPr>
          <a:xfrm>
            <a:off x="1084727" y="720433"/>
            <a:ext cx="3687298" cy="1587337"/>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4CB4F5F-E6E7-45C3-B35C-80F81FB1A5E8}"/>
              </a:ext>
            </a:extLst>
          </p:cNvPr>
          <p:cNvSpPr>
            <a:spLocks noGrp="1"/>
          </p:cNvSpPr>
          <p:nvPr>
            <p:ph type="pic" idx="1"/>
          </p:nvPr>
        </p:nvSpPr>
        <p:spPr>
          <a:xfrm>
            <a:off x="5183188" y="987425"/>
            <a:ext cx="58277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33AB7-4F8E-4A9F-AC15-89E6A6E00347}"/>
              </a:ext>
            </a:extLst>
          </p:cNvPr>
          <p:cNvSpPr>
            <a:spLocks noGrp="1"/>
          </p:cNvSpPr>
          <p:nvPr>
            <p:ph type="body" sz="half" idx="2"/>
          </p:nvPr>
        </p:nvSpPr>
        <p:spPr>
          <a:xfrm>
            <a:off x="1084727" y="2449286"/>
            <a:ext cx="3687298" cy="3419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074B526-866D-4E11-A7F9-081BD4EDF484}"/>
              </a:ext>
            </a:extLst>
          </p:cNvPr>
          <p:cNvSpPr>
            <a:spLocks noGrp="1"/>
          </p:cNvSpPr>
          <p:nvPr>
            <p:ph type="dt" sz="half" idx="10"/>
          </p:nvPr>
        </p:nvSpPr>
        <p:spPr/>
        <p:txBody>
          <a:bodyPr/>
          <a:lstStyle/>
          <a:p>
            <a:fld id="{8C28A28C-4C6A-46EA-90C0-4EE0B89CC5C7}" type="datetimeFigureOut">
              <a:rPr lang="en-US" smtClean="0"/>
              <a:t>3/1/24</a:t>
            </a:fld>
            <a:endParaRPr lang="en-US"/>
          </a:p>
        </p:txBody>
      </p:sp>
      <p:sp>
        <p:nvSpPr>
          <p:cNvPr id="6" name="Footer Placeholder 5">
            <a:extLst>
              <a:ext uri="{FF2B5EF4-FFF2-40B4-BE49-F238E27FC236}">
                <a16:creationId xmlns:a16="http://schemas.microsoft.com/office/drawing/2014/main" id="{CD758BF8-E962-4367-8495-62438FDD48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C20AE1-C97D-4E6C-9DB2-B2904C2CF24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992057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9E81-5CFF-4A28-B9C8-5D54E51DF202}"/>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58A4CC8-DCB0-4E94-98A7-236E3D186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D1F802-21C2-44B2-A419-55469D826571}"/>
              </a:ext>
            </a:extLst>
          </p:cNvPr>
          <p:cNvSpPr>
            <a:spLocks noGrp="1"/>
          </p:cNvSpPr>
          <p:nvPr>
            <p:ph type="dt" sz="half" idx="10"/>
          </p:nvPr>
        </p:nvSpPr>
        <p:spPr/>
        <p:txBody>
          <a:bodyPr/>
          <a:lstStyle/>
          <a:p>
            <a:fld id="{8C28A28C-4C6A-46EA-90C0-4EE0B89CC5C7}" type="datetimeFigureOut">
              <a:rPr lang="en-US" smtClean="0"/>
              <a:t>3/1/24</a:t>
            </a:fld>
            <a:endParaRPr lang="en-US"/>
          </a:p>
        </p:txBody>
      </p:sp>
      <p:sp>
        <p:nvSpPr>
          <p:cNvPr id="5" name="Footer Placeholder 4">
            <a:extLst>
              <a:ext uri="{FF2B5EF4-FFF2-40B4-BE49-F238E27FC236}">
                <a16:creationId xmlns:a16="http://schemas.microsoft.com/office/drawing/2014/main" id="{84BDB709-08FF-4C4A-8670-4CCA9146F9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395375-1CC8-4950-8439-877451C4266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726572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8BDF0-A155-454D-B3E2-AD15D0905A62}"/>
              </a:ext>
            </a:extLst>
          </p:cNvPr>
          <p:cNvSpPr>
            <a:spLocks noGrp="1"/>
          </p:cNvSpPr>
          <p:nvPr>
            <p:ph type="title" orient="vert"/>
          </p:nvPr>
        </p:nvSpPr>
        <p:spPr>
          <a:xfrm>
            <a:off x="9073242" y="827313"/>
            <a:ext cx="2280557" cy="506185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7244E0D-96EC-4B35-BA5C-5DAFCC7281AE}"/>
              </a:ext>
            </a:extLst>
          </p:cNvPr>
          <p:cNvSpPr>
            <a:spLocks noGrp="1"/>
          </p:cNvSpPr>
          <p:nvPr>
            <p:ph type="body" orient="vert" idx="1"/>
          </p:nvPr>
        </p:nvSpPr>
        <p:spPr>
          <a:xfrm>
            <a:off x="838200" y="827313"/>
            <a:ext cx="8115300" cy="506185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3ADC4E-9FB1-439F-B0FB-47F47B3421A7}"/>
              </a:ext>
            </a:extLst>
          </p:cNvPr>
          <p:cNvSpPr>
            <a:spLocks noGrp="1"/>
          </p:cNvSpPr>
          <p:nvPr>
            <p:ph type="dt" sz="half" idx="10"/>
          </p:nvPr>
        </p:nvSpPr>
        <p:spPr/>
        <p:txBody>
          <a:bodyPr/>
          <a:lstStyle/>
          <a:p>
            <a:fld id="{8C28A28C-4C6A-46EA-90C0-4EE0B89CC5C7}" type="datetimeFigureOut">
              <a:rPr lang="en-US" smtClean="0"/>
              <a:t>3/1/24</a:t>
            </a:fld>
            <a:endParaRPr lang="en-US"/>
          </a:p>
        </p:txBody>
      </p:sp>
      <p:sp>
        <p:nvSpPr>
          <p:cNvPr id="5" name="Footer Placeholder 4">
            <a:extLst>
              <a:ext uri="{FF2B5EF4-FFF2-40B4-BE49-F238E27FC236}">
                <a16:creationId xmlns:a16="http://schemas.microsoft.com/office/drawing/2014/main" id="{637EE406-061A-4440-BA75-3B684FC84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D93CF-F5F3-4897-A51E-47D577FDD34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349479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E192E3E-68A9-4F36-936C-1C8D0B9EF132}"/>
              </a:ext>
            </a:extLst>
          </p:cNvPr>
          <p:cNvSpPr/>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3F214EB0-7E6D-4536-9350-5CB688B56F26}"/>
              </a:ext>
            </a:extLst>
          </p:cNvPr>
          <p:cNvSpPr>
            <a:spLocks noGrp="1"/>
          </p:cNvSpPr>
          <p:nvPr>
            <p:ph type="title"/>
          </p:nvPr>
        </p:nvSpPr>
        <p:spPr>
          <a:xfrm>
            <a:off x="1077362" y="720434"/>
            <a:ext cx="9950103" cy="150737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BF5455E-4725-4924-BF7D-2E1FC9E391F8}"/>
              </a:ext>
            </a:extLst>
          </p:cNvPr>
          <p:cNvSpPr>
            <a:spLocks noGrp="1"/>
          </p:cNvSpPr>
          <p:nvPr>
            <p:ph type="body" idx="1"/>
          </p:nvPr>
        </p:nvSpPr>
        <p:spPr>
          <a:xfrm>
            <a:off x="1077362" y="2427316"/>
            <a:ext cx="9950103" cy="351351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2CAD9D9-1A1D-4438-9F3D-E5E58FD72F1F}"/>
              </a:ext>
            </a:extLst>
          </p:cNvPr>
          <p:cNvSpPr>
            <a:spLocks noGrp="1"/>
          </p:cNvSpPr>
          <p:nvPr>
            <p:ph type="dt" sz="half" idx="2"/>
          </p:nvPr>
        </p:nvSpPr>
        <p:spPr>
          <a:xfrm>
            <a:off x="9243751" y="6356350"/>
            <a:ext cx="2296603" cy="365125"/>
          </a:xfrm>
          <a:prstGeom prst="rect">
            <a:avLst/>
          </a:prstGeom>
        </p:spPr>
        <p:txBody>
          <a:bodyPr vert="horz" lIns="91440" tIns="45720" rIns="91440" bIns="45720" rtlCol="0" anchor="ctr"/>
          <a:lstStyle>
            <a:lvl1pPr algn="r">
              <a:defRPr sz="900">
                <a:solidFill>
                  <a:schemeClr val="bg1"/>
                </a:solidFill>
              </a:defRPr>
            </a:lvl1pPr>
          </a:lstStyle>
          <a:p>
            <a:fld id="{8C28A28C-4C6A-46EA-90C0-4EE0B89CC5C7}" type="datetimeFigureOut">
              <a:rPr lang="en-US" smtClean="0"/>
              <a:pPr/>
              <a:t>3/1/24</a:t>
            </a:fld>
            <a:endParaRPr lang="en-US" dirty="0"/>
          </a:p>
        </p:txBody>
      </p:sp>
      <p:sp>
        <p:nvSpPr>
          <p:cNvPr id="5" name="Footer Placeholder 4">
            <a:extLst>
              <a:ext uri="{FF2B5EF4-FFF2-40B4-BE49-F238E27FC236}">
                <a16:creationId xmlns:a16="http://schemas.microsoft.com/office/drawing/2014/main" id="{AE80A827-D7BF-4CA4-8C29-5AE54ADA4787}"/>
              </a:ext>
            </a:extLst>
          </p:cNvPr>
          <p:cNvSpPr>
            <a:spLocks noGrp="1"/>
          </p:cNvSpPr>
          <p:nvPr>
            <p:ph type="ftr" sz="quarter" idx="3"/>
          </p:nvPr>
        </p:nvSpPr>
        <p:spPr>
          <a:xfrm rot="5400000">
            <a:off x="-1610380" y="1926575"/>
            <a:ext cx="3830351"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06717188-1DE1-4DA5-8161-21179E4ADEAE}"/>
              </a:ext>
            </a:extLst>
          </p:cNvPr>
          <p:cNvSpPr>
            <a:spLocks noGrp="1"/>
          </p:cNvSpPr>
          <p:nvPr>
            <p:ph type="sldNum" sz="quarter" idx="4"/>
          </p:nvPr>
        </p:nvSpPr>
        <p:spPr>
          <a:xfrm>
            <a:off x="11540355" y="6356350"/>
            <a:ext cx="410973" cy="365125"/>
          </a:xfrm>
          <a:prstGeom prst="rect">
            <a:avLst/>
          </a:prstGeom>
        </p:spPr>
        <p:txBody>
          <a:bodyPr vert="horz" lIns="91440" tIns="45720" rIns="91440" bIns="45720" rtlCol="0" anchor="ctr"/>
          <a:lstStyle>
            <a:lvl1pPr algn="r">
              <a:defRPr sz="900">
                <a:solidFill>
                  <a:schemeClr val="bg1"/>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337432248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89" r:id="rId6"/>
    <p:sldLayoutId id="2147483685" r:id="rId7"/>
    <p:sldLayoutId id="2147483686" r:id="rId8"/>
    <p:sldLayoutId id="2147483687" r:id="rId9"/>
    <p:sldLayoutId id="2147483688" r:id="rId10"/>
    <p:sldLayoutId id="2147483690" r:id="rId11"/>
  </p:sldLayoutIdLst>
  <p:txStyles>
    <p:title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94360"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7612F838-9E15-400D-ADAA-BC5595009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7386BF-AF12-4A64-A66D-23375A0F3448}"/>
              </a:ext>
            </a:extLst>
          </p:cNvPr>
          <p:cNvSpPr>
            <a:spLocks noGrp="1"/>
          </p:cNvSpPr>
          <p:nvPr>
            <p:ph type="ctrTitle"/>
          </p:nvPr>
        </p:nvSpPr>
        <p:spPr>
          <a:xfrm>
            <a:off x="537882" y="720435"/>
            <a:ext cx="3888068" cy="1305589"/>
          </a:xfrm>
        </p:spPr>
        <p:txBody>
          <a:bodyPr vert="horz" lIns="91440" tIns="45720" rIns="91440" bIns="45720" rtlCol="0" anchor="b">
            <a:normAutofit/>
          </a:bodyPr>
          <a:lstStyle/>
          <a:p>
            <a:pPr algn="ctr">
              <a:lnSpc>
                <a:spcPct val="100000"/>
              </a:lnSpc>
            </a:pPr>
            <a:r>
              <a:rPr lang="en-US" sz="3000" b="1" kern="1200" dirty="0">
                <a:solidFill>
                  <a:schemeClr val="tx1"/>
                </a:solidFill>
                <a:effectLst/>
                <a:latin typeface="+mj-lt"/>
                <a:ea typeface="+mj-ea"/>
                <a:cs typeface="+mj-cs"/>
              </a:rPr>
              <a:t>Policing Models, Powers and Society</a:t>
            </a:r>
          </a:p>
        </p:txBody>
      </p:sp>
      <p:sp>
        <p:nvSpPr>
          <p:cNvPr id="3" name="Subtitle 2">
            <a:extLst>
              <a:ext uri="{FF2B5EF4-FFF2-40B4-BE49-F238E27FC236}">
                <a16:creationId xmlns:a16="http://schemas.microsoft.com/office/drawing/2014/main" id="{4898DD2F-A0CD-415F-94C7-15F939A1120B}"/>
              </a:ext>
            </a:extLst>
          </p:cNvPr>
          <p:cNvSpPr>
            <a:spLocks noGrp="1"/>
          </p:cNvSpPr>
          <p:nvPr>
            <p:ph type="subTitle" idx="1"/>
          </p:nvPr>
        </p:nvSpPr>
        <p:spPr>
          <a:xfrm>
            <a:off x="877720" y="2785972"/>
            <a:ext cx="3208391" cy="3513514"/>
          </a:xfrm>
        </p:spPr>
        <p:txBody>
          <a:bodyPr vert="horz" lIns="91440" tIns="45720" rIns="91440" bIns="45720" rtlCol="0">
            <a:normAutofit/>
          </a:bodyPr>
          <a:lstStyle/>
          <a:p>
            <a:pPr algn="ctr"/>
            <a:r>
              <a:rPr lang="en-US" sz="3200" dirty="0">
                <a:latin typeface="Calibri" panose="020F0502020204030204" pitchFamily="34" charset="0"/>
                <a:cs typeface="Calibri" panose="020F0502020204030204" pitchFamily="34" charset="0"/>
              </a:rPr>
              <a:t>Week 5</a:t>
            </a:r>
          </a:p>
          <a:p>
            <a:pPr algn="ctr"/>
            <a:endParaRPr lang="en-US" sz="3200" dirty="0">
              <a:latin typeface="Calibri" panose="020F0502020204030204" pitchFamily="34" charset="0"/>
              <a:cs typeface="Calibri" panose="020F0502020204030204" pitchFamily="34" charset="0"/>
            </a:endParaRPr>
          </a:p>
          <a:p>
            <a:pPr algn="ctr"/>
            <a:r>
              <a:rPr lang="en-US" sz="3200" dirty="0">
                <a:latin typeface="Calibri" panose="020F0502020204030204" pitchFamily="34" charset="0"/>
                <a:cs typeface="Calibri" panose="020F0502020204030204" pitchFamily="34" charset="0"/>
              </a:rPr>
              <a:t>Media and Crime </a:t>
            </a:r>
          </a:p>
        </p:txBody>
      </p:sp>
      <p:sp>
        <p:nvSpPr>
          <p:cNvPr id="13" name="Rectangle 12">
            <a:extLst>
              <a:ext uri="{FF2B5EF4-FFF2-40B4-BE49-F238E27FC236}">
                <a16:creationId xmlns:a16="http://schemas.microsoft.com/office/drawing/2014/main" id="{424227C0-1C28-4574-96C0-36D90661A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5965" y="0"/>
            <a:ext cx="3484819" cy="343523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34">
            <a:extLst>
              <a:ext uri="{FF2B5EF4-FFF2-40B4-BE49-F238E27FC236}">
                <a16:creationId xmlns:a16="http://schemas.microsoft.com/office/drawing/2014/main" id="{7B2CA80B-A8CD-4C81-90DC-D43EFD3B3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5965" y="-9993"/>
            <a:ext cx="3479957" cy="3445231"/>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89C4351-E530-4C90-9416-A9B8BD88DC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4697" y="3427736"/>
            <a:ext cx="3484819" cy="3430264"/>
          </a:xfrm>
          <a:custGeom>
            <a:avLst/>
            <a:gdLst>
              <a:gd name="connsiteX0" fmla="*/ 3477175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3429980 h 3430264"/>
              <a:gd name="connsiteX5" fmla="*/ 168101 w 3484819"/>
              <a:gd name="connsiteY5" fmla="*/ 3425798 h 3430264"/>
              <a:gd name="connsiteX6" fmla="*/ 3459291 w 3484819"/>
              <a:gd name="connsiteY6" fmla="*/ 348491 h 3430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84819" h="3430264">
                <a:moveTo>
                  <a:pt x="3477175" y="0"/>
                </a:moveTo>
                <a:lnTo>
                  <a:pt x="3484819" y="0"/>
                </a:lnTo>
                <a:lnTo>
                  <a:pt x="3484819" y="3430264"/>
                </a:lnTo>
                <a:lnTo>
                  <a:pt x="0" y="3430264"/>
                </a:lnTo>
                <a:lnTo>
                  <a:pt x="0" y="3429980"/>
                </a:lnTo>
                <a:lnTo>
                  <a:pt x="168101" y="3425798"/>
                </a:lnTo>
                <a:cubicBezTo>
                  <a:pt x="1892515" y="3339789"/>
                  <a:pt x="3286588" y="2021777"/>
                  <a:pt x="3459291" y="348491"/>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22F70C1E-70A9-4389-843B-5784E2A9E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0784" y="-9991"/>
            <a:ext cx="3483870" cy="34452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box skeletons">
            <a:extLst>
              <a:ext uri="{FF2B5EF4-FFF2-40B4-BE49-F238E27FC236}">
                <a16:creationId xmlns:a16="http://schemas.microsoft.com/office/drawing/2014/main" id="{05F10B38-2754-4F22-9CBE-FB494EE5ED75}"/>
              </a:ext>
            </a:extLst>
          </p:cNvPr>
          <p:cNvPicPr>
            <a:picLocks noChangeAspect="1"/>
          </p:cNvPicPr>
          <p:nvPr/>
        </p:nvPicPr>
        <p:blipFill rotWithShape="1">
          <a:blip r:embed="rId3"/>
          <a:srcRect t="13620" r="-1" b="12605"/>
          <a:stretch/>
        </p:blipFill>
        <p:spPr>
          <a:xfrm>
            <a:off x="5225965" y="3435239"/>
            <a:ext cx="6970895" cy="3432752"/>
          </a:xfrm>
          <a:custGeom>
            <a:avLst/>
            <a:gdLst/>
            <a:ahLst/>
            <a:cxnLst/>
            <a:rect l="l" t="t" r="r" b="b"/>
            <a:pathLst>
              <a:path w="6970895" h="3432752">
                <a:moveTo>
                  <a:pt x="0" y="0"/>
                </a:moveTo>
                <a:lnTo>
                  <a:pt x="3482163" y="0"/>
                </a:lnTo>
                <a:lnTo>
                  <a:pt x="6970895" y="0"/>
                </a:lnTo>
                <a:cubicBezTo>
                  <a:pt x="6970895" y="1895856"/>
                  <a:pt x="5408935" y="3432752"/>
                  <a:pt x="3482163" y="3432752"/>
                </a:cubicBezTo>
                <a:lnTo>
                  <a:pt x="3482163" y="3430264"/>
                </a:lnTo>
                <a:lnTo>
                  <a:pt x="0" y="3430264"/>
                </a:lnTo>
                <a:close/>
              </a:path>
            </a:pathLst>
          </a:custGeom>
        </p:spPr>
      </p:pic>
    </p:spTree>
    <p:extLst>
      <p:ext uri="{BB962C8B-B14F-4D97-AF65-F5344CB8AC3E}">
        <p14:creationId xmlns:p14="http://schemas.microsoft.com/office/powerpoint/2010/main" val="2232108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B6D81-3D11-4264-BB5A-35A27A674BE7}"/>
              </a:ext>
            </a:extLst>
          </p:cNvPr>
          <p:cNvSpPr>
            <a:spLocks noGrp="1"/>
          </p:cNvSpPr>
          <p:nvPr>
            <p:ph type="title"/>
          </p:nvPr>
        </p:nvSpPr>
        <p:spPr>
          <a:xfrm>
            <a:off x="1077362" y="720434"/>
            <a:ext cx="9950103" cy="857354"/>
          </a:xfrm>
        </p:spPr>
        <p:txBody>
          <a:bodyPr/>
          <a:lstStyle/>
          <a:p>
            <a:r>
              <a:rPr lang="en-GB" dirty="0"/>
              <a:t>Key Features </a:t>
            </a:r>
          </a:p>
        </p:txBody>
      </p:sp>
      <p:sp>
        <p:nvSpPr>
          <p:cNvPr id="3" name="Content Placeholder 2">
            <a:extLst>
              <a:ext uri="{FF2B5EF4-FFF2-40B4-BE49-F238E27FC236}">
                <a16:creationId xmlns:a16="http://schemas.microsoft.com/office/drawing/2014/main" id="{84376E78-11BF-4778-9594-48FEB801F1F8}"/>
              </a:ext>
            </a:extLst>
          </p:cNvPr>
          <p:cNvSpPr>
            <a:spLocks noGrp="1"/>
          </p:cNvSpPr>
          <p:nvPr>
            <p:ph idx="1"/>
          </p:nvPr>
        </p:nvSpPr>
        <p:spPr>
          <a:xfrm>
            <a:off x="1120948" y="2068727"/>
            <a:ext cx="9950103" cy="3513514"/>
          </a:xfrm>
        </p:spPr>
        <p:txBody>
          <a:bodyPr>
            <a:normAutofit/>
          </a:bodyPr>
          <a:lstStyle/>
          <a:p>
            <a:r>
              <a:rPr lang="en-GB" sz="2000" dirty="0">
                <a:latin typeface="Calibri" panose="020F0502020204030204" pitchFamily="34" charset="0"/>
                <a:cs typeface="Calibri" panose="020F0502020204030204" pitchFamily="34" charset="0"/>
              </a:rPr>
              <a:t>Media and Crime</a:t>
            </a:r>
          </a:p>
          <a:p>
            <a:r>
              <a:rPr lang="en-GB" sz="2000" dirty="0">
                <a:latin typeface="Calibri" panose="020F0502020204030204" pitchFamily="34" charset="0"/>
                <a:cs typeface="Calibri" panose="020F0502020204030204" pitchFamily="34" charset="0"/>
              </a:rPr>
              <a:t>Mass Society</a:t>
            </a:r>
          </a:p>
          <a:p>
            <a:r>
              <a:rPr lang="en-GB" sz="2000" dirty="0">
                <a:latin typeface="Calibri" panose="020F0502020204030204" pitchFamily="34" charset="0"/>
                <a:cs typeface="Calibri" panose="020F0502020204030204" pitchFamily="34" charset="0"/>
              </a:rPr>
              <a:t>Behaviourism</a:t>
            </a:r>
          </a:p>
          <a:p>
            <a:r>
              <a:rPr lang="en-GB" sz="2000" dirty="0">
                <a:latin typeface="Calibri" panose="020F0502020204030204" pitchFamily="34" charset="0"/>
                <a:cs typeface="Calibri" panose="020F0502020204030204" pitchFamily="34" charset="0"/>
              </a:rPr>
              <a:t>Marxism and Hegemony</a:t>
            </a:r>
          </a:p>
          <a:p>
            <a:r>
              <a:rPr lang="en-GB" sz="2000" dirty="0">
                <a:latin typeface="Calibri" panose="020F0502020204030204" pitchFamily="34" charset="0"/>
                <a:cs typeface="Calibri" panose="020F0502020204030204" pitchFamily="34" charset="0"/>
              </a:rPr>
              <a:t>Realist Criminology</a:t>
            </a:r>
          </a:p>
          <a:p>
            <a:r>
              <a:rPr lang="en-GB" sz="2000" dirty="0">
                <a:latin typeface="Calibri" panose="020F0502020204030204" pitchFamily="34" charset="0"/>
                <a:cs typeface="Calibri" panose="020F0502020204030204" pitchFamily="34" charset="0"/>
              </a:rPr>
              <a:t>Postmodernism and Cultural Criminology</a:t>
            </a:r>
          </a:p>
          <a:p>
            <a:r>
              <a:rPr lang="en-GB" sz="2000" dirty="0">
                <a:latin typeface="Calibri" panose="020F0502020204030204" pitchFamily="34" charset="0"/>
                <a:cs typeface="Calibri" panose="020F0502020204030204" pitchFamily="34" charset="0"/>
              </a:rPr>
              <a:t>Newsworthiness and Moral Panic Recap</a:t>
            </a:r>
          </a:p>
        </p:txBody>
      </p:sp>
    </p:spTree>
    <p:extLst>
      <p:ext uri="{BB962C8B-B14F-4D97-AF65-F5344CB8AC3E}">
        <p14:creationId xmlns:p14="http://schemas.microsoft.com/office/powerpoint/2010/main" val="892782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F51B586-0E83-43F5-9A44-5146348B33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783E6-4B55-4941-9070-71F9A13BB7F2}"/>
              </a:ext>
            </a:extLst>
          </p:cNvPr>
          <p:cNvSpPr>
            <a:spLocks noGrp="1"/>
          </p:cNvSpPr>
          <p:nvPr>
            <p:ph type="title"/>
          </p:nvPr>
        </p:nvSpPr>
        <p:spPr>
          <a:xfrm>
            <a:off x="521550" y="364059"/>
            <a:ext cx="5574450" cy="1507375"/>
          </a:xfrm>
        </p:spPr>
        <p:txBody>
          <a:bodyPr anchor="ctr">
            <a:normAutofit/>
          </a:bodyPr>
          <a:lstStyle/>
          <a:p>
            <a:pPr algn="ctr"/>
            <a:r>
              <a:rPr lang="en-GB" dirty="0">
                <a:latin typeface="Calibri" panose="020F0502020204030204" pitchFamily="34" charset="0"/>
                <a:cs typeface="Calibri" panose="020F0502020204030204" pitchFamily="34" charset="0"/>
              </a:rPr>
              <a:t>Media “Effects” on Crime</a:t>
            </a:r>
          </a:p>
        </p:txBody>
      </p:sp>
      <p:sp>
        <p:nvSpPr>
          <p:cNvPr id="3" name="Content Placeholder 2">
            <a:extLst>
              <a:ext uri="{FF2B5EF4-FFF2-40B4-BE49-F238E27FC236}">
                <a16:creationId xmlns:a16="http://schemas.microsoft.com/office/drawing/2014/main" id="{20DFEE61-4FC2-4F57-A29E-3AA06D905BED}"/>
              </a:ext>
            </a:extLst>
          </p:cNvPr>
          <p:cNvSpPr>
            <a:spLocks noGrp="1"/>
          </p:cNvSpPr>
          <p:nvPr>
            <p:ph idx="1"/>
          </p:nvPr>
        </p:nvSpPr>
        <p:spPr>
          <a:xfrm>
            <a:off x="521550" y="2235493"/>
            <a:ext cx="5224982" cy="4105831"/>
          </a:xfrm>
        </p:spPr>
        <p:txBody>
          <a:bodyPr>
            <a:normAutofit/>
          </a:bodyPr>
          <a:lstStyle/>
          <a:p>
            <a:pPr>
              <a:lnSpc>
                <a:spcPct val="110000"/>
              </a:lnSpc>
            </a:pPr>
            <a:r>
              <a:rPr lang="en-GB" sz="2400" dirty="0">
                <a:latin typeface="Calibri" panose="020F0502020204030204" pitchFamily="34" charset="0"/>
                <a:cs typeface="Calibri" panose="020F0502020204030204" pitchFamily="34" charset="0"/>
              </a:rPr>
              <a:t>Key issue for debate is the extent to which the media may cause anti-social, deviant or criminal behaviour</a:t>
            </a:r>
          </a:p>
          <a:p>
            <a:pPr marL="0" indent="0">
              <a:lnSpc>
                <a:spcPct val="110000"/>
              </a:lnSpc>
              <a:buNone/>
            </a:pPr>
            <a:endParaRPr lang="en-GB" sz="2400" dirty="0">
              <a:latin typeface="Calibri" panose="020F0502020204030204" pitchFamily="34" charset="0"/>
              <a:cs typeface="Calibri" panose="020F0502020204030204" pitchFamily="34" charset="0"/>
            </a:endParaRPr>
          </a:p>
          <a:p>
            <a:pPr>
              <a:lnSpc>
                <a:spcPct val="110000"/>
              </a:lnSpc>
            </a:pPr>
            <a:r>
              <a:rPr lang="en-GB" sz="2400" dirty="0">
                <a:latin typeface="Calibri" panose="020F0502020204030204" pitchFamily="34" charset="0"/>
                <a:cs typeface="Calibri" panose="020F0502020204030204" pitchFamily="34" charset="0"/>
              </a:rPr>
              <a:t>Despite deriving from different disciplines (sociology &amp; psychology) both suggest human nature is unstable and susceptible to external influences</a:t>
            </a:r>
          </a:p>
          <a:p>
            <a:pPr>
              <a:lnSpc>
                <a:spcPct val="110000"/>
              </a:lnSpc>
            </a:pPr>
            <a:endParaRPr lang="en-GB" dirty="0"/>
          </a:p>
        </p:txBody>
      </p:sp>
      <p:sp>
        <p:nvSpPr>
          <p:cNvPr id="75" name="Rectangle 74">
            <a:extLst>
              <a:ext uri="{FF2B5EF4-FFF2-40B4-BE49-F238E27FC236}">
                <a16:creationId xmlns:a16="http://schemas.microsoft.com/office/drawing/2014/main" id="{9F7598AC-1D83-4590-8D80-572268CE4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7018" y="3427736"/>
            <a:ext cx="5224982" cy="34302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Edward Nygma 3D Box | Batman Forever - YouTube">
            <a:extLst>
              <a:ext uri="{FF2B5EF4-FFF2-40B4-BE49-F238E27FC236}">
                <a16:creationId xmlns:a16="http://schemas.microsoft.com/office/drawing/2014/main" id="{8B9B38A8-2F85-49BD-9B6C-DE1045FE143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792" r="4910" b="1"/>
          <a:stretch/>
        </p:blipFill>
        <p:spPr bwMode="auto">
          <a:xfrm>
            <a:off x="6967018" y="-7683"/>
            <a:ext cx="5224982" cy="344563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2BDAD6B4-FC08-45E8-B9CC-898DC672615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366" r="15716" b="2"/>
          <a:stretch/>
        </p:blipFill>
        <p:spPr bwMode="auto">
          <a:xfrm>
            <a:off x="6967018" y="3425249"/>
            <a:ext cx="5224982" cy="3432751"/>
          </a:xfrm>
          <a:custGeom>
            <a:avLst/>
            <a:gdLst/>
            <a:ahLst/>
            <a:cxnLst/>
            <a:rect l="l" t="t" r="r" b="b"/>
            <a:pathLst>
              <a:path w="5224982" h="3414824">
                <a:moveTo>
                  <a:pt x="0" y="2"/>
                </a:moveTo>
                <a:lnTo>
                  <a:pt x="1736249" y="2"/>
                </a:lnTo>
                <a:lnTo>
                  <a:pt x="1736249" y="3414824"/>
                </a:lnTo>
                <a:lnTo>
                  <a:pt x="0" y="3414824"/>
                </a:lnTo>
                <a:close/>
                <a:moveTo>
                  <a:pt x="1736250" y="0"/>
                </a:moveTo>
                <a:lnTo>
                  <a:pt x="5224982" y="0"/>
                </a:lnTo>
                <a:cubicBezTo>
                  <a:pt x="5224982" y="1885955"/>
                  <a:pt x="3663023" y="3414824"/>
                  <a:pt x="1736250" y="341482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9853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842243-8D8F-4D37-8FC3-09A660E7A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4ABD12-D030-446D-9553-78BE159EE9F4}"/>
              </a:ext>
            </a:extLst>
          </p:cNvPr>
          <p:cNvSpPr>
            <a:spLocks noGrp="1"/>
          </p:cNvSpPr>
          <p:nvPr>
            <p:ph type="title"/>
          </p:nvPr>
        </p:nvSpPr>
        <p:spPr>
          <a:xfrm>
            <a:off x="483697" y="420045"/>
            <a:ext cx="2842827" cy="3213846"/>
          </a:xfrm>
        </p:spPr>
        <p:txBody>
          <a:bodyPr anchor="ctr">
            <a:normAutofit/>
          </a:bodyPr>
          <a:lstStyle/>
          <a:p>
            <a:r>
              <a:rPr lang="en-GB" sz="2400" dirty="0"/>
              <a:t>C. Wright Mills (1956) </a:t>
            </a:r>
            <a:br>
              <a:rPr lang="en-GB" sz="2400" dirty="0"/>
            </a:br>
            <a:r>
              <a:rPr lang="en-GB" sz="2400" dirty="0"/>
              <a:t>Distinction between society as a “public” and a “mass”</a:t>
            </a:r>
          </a:p>
        </p:txBody>
      </p:sp>
      <p:sp>
        <p:nvSpPr>
          <p:cNvPr id="11" name="Rectangle 10">
            <a:extLst>
              <a:ext uri="{FF2B5EF4-FFF2-40B4-BE49-F238E27FC236}">
                <a16:creationId xmlns:a16="http://schemas.microsoft.com/office/drawing/2014/main" id="{02FF53E3-0DDC-4270-9698-6F5D68343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4074" y="0"/>
            <a:ext cx="8707926"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F423647-283D-4295-AFB6-095475EB892C}"/>
              </a:ext>
            </a:extLst>
          </p:cNvPr>
          <p:cNvGraphicFramePr>
            <a:graphicFrameLocks noGrp="1"/>
          </p:cNvGraphicFramePr>
          <p:nvPr>
            <p:ph idx="1"/>
            <p:extLst>
              <p:ext uri="{D42A27DB-BD31-4B8C-83A1-F6EECF244321}">
                <p14:modId xmlns:p14="http://schemas.microsoft.com/office/powerpoint/2010/main" val="1798014126"/>
              </p:ext>
            </p:extLst>
          </p:nvPr>
        </p:nvGraphicFramePr>
        <p:xfrm>
          <a:off x="3801979" y="120316"/>
          <a:ext cx="7707673" cy="65572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a:extLst>
              <a:ext uri="{FF2B5EF4-FFF2-40B4-BE49-F238E27FC236}">
                <a16:creationId xmlns:a16="http://schemas.microsoft.com/office/drawing/2014/main" id="{2A5A0DF6-F01E-4C73-BD89-42C34CE613F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3654" y="3954694"/>
            <a:ext cx="1679659" cy="24832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647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4" name="Rectangle 72">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A65FB0-BE51-4FA7-B280-4A5499711AA3}"/>
              </a:ext>
            </a:extLst>
          </p:cNvPr>
          <p:cNvSpPr>
            <a:spLocks noGrp="1"/>
          </p:cNvSpPr>
          <p:nvPr>
            <p:ph type="title"/>
          </p:nvPr>
        </p:nvSpPr>
        <p:spPr>
          <a:xfrm>
            <a:off x="716416" y="347516"/>
            <a:ext cx="4140096" cy="903828"/>
          </a:xfrm>
        </p:spPr>
        <p:txBody>
          <a:bodyPr>
            <a:normAutofit/>
          </a:bodyPr>
          <a:lstStyle/>
          <a:p>
            <a:r>
              <a:rPr lang="en-GB" dirty="0"/>
              <a:t>Mass Society</a:t>
            </a:r>
          </a:p>
        </p:txBody>
      </p:sp>
      <p:sp>
        <p:nvSpPr>
          <p:cNvPr id="3" name="Content Placeholder 2">
            <a:extLst>
              <a:ext uri="{FF2B5EF4-FFF2-40B4-BE49-F238E27FC236}">
                <a16:creationId xmlns:a16="http://schemas.microsoft.com/office/drawing/2014/main" id="{DB39FA84-3F3E-4FF8-89C3-D428EAFEEF81}"/>
              </a:ext>
            </a:extLst>
          </p:cNvPr>
          <p:cNvSpPr>
            <a:spLocks noGrp="1"/>
          </p:cNvSpPr>
          <p:nvPr>
            <p:ph idx="1"/>
          </p:nvPr>
        </p:nvSpPr>
        <p:spPr>
          <a:xfrm>
            <a:off x="716417" y="1598860"/>
            <a:ext cx="6221255" cy="4994385"/>
          </a:xfrm>
        </p:spPr>
        <p:txBody>
          <a:bodyPr>
            <a:normAutofit/>
          </a:bodyPr>
          <a:lstStyle/>
          <a:p>
            <a:r>
              <a:rPr lang="en-GB" sz="2400" dirty="0">
                <a:latin typeface="Arial" panose="020B0604020202020204" pitchFamily="34" charset="0"/>
                <a:cs typeface="Arial" panose="020B0604020202020204" pitchFamily="34" charset="0"/>
              </a:rPr>
              <a:t>Proposed by Salvador </a:t>
            </a:r>
            <a:r>
              <a:rPr lang="en-GB" sz="2400" dirty="0" err="1">
                <a:latin typeface="Arial" panose="020B0604020202020204" pitchFamily="34" charset="0"/>
                <a:cs typeface="Arial" panose="020B0604020202020204" pitchFamily="34" charset="0"/>
              </a:rPr>
              <a:t>Giner</a:t>
            </a:r>
            <a:r>
              <a:rPr lang="en-GB" sz="2400" dirty="0">
                <a:latin typeface="Arial" panose="020B0604020202020204" pitchFamily="34" charset="0"/>
                <a:cs typeface="Arial" panose="020B0604020202020204" pitchFamily="34" charset="0"/>
              </a:rPr>
              <a:t> -1976</a:t>
            </a:r>
          </a:p>
          <a:p>
            <a:r>
              <a:rPr lang="en-GB" sz="2400" dirty="0">
                <a:latin typeface="Arial" panose="020B0604020202020204" pitchFamily="34" charset="0"/>
                <a:cs typeface="Arial" panose="020B0604020202020204" pitchFamily="34" charset="0"/>
              </a:rPr>
              <a:t>Emerged end of 19</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and beginning of 20</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century</a:t>
            </a:r>
          </a:p>
          <a:p>
            <a:r>
              <a:rPr lang="en-GB" sz="2400" dirty="0">
                <a:latin typeface="Arial" panose="020B0604020202020204" pitchFamily="34" charset="0"/>
                <a:cs typeface="Arial" panose="020B0604020202020204" pitchFamily="34" charset="0"/>
              </a:rPr>
              <a:t>Tied to development of rapid industrialisation</a:t>
            </a:r>
          </a:p>
          <a:p>
            <a:r>
              <a:rPr lang="en-GB" sz="2400" dirty="0">
                <a:latin typeface="Arial" panose="020B0604020202020204" pitchFamily="34" charset="0"/>
                <a:cs typeface="Arial" panose="020B0604020202020204" pitchFamily="34" charset="0"/>
              </a:rPr>
              <a:t>This period marked by turbulence and uncertainty</a:t>
            </a:r>
          </a:p>
        </p:txBody>
      </p:sp>
      <p:sp>
        <p:nvSpPr>
          <p:cNvPr id="2055" name="Freeform: Shape 74">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Mass Society: Amazon.co.uk: Giner, Salvador: 9781483239446: Books">
            <a:extLst>
              <a:ext uri="{FF2B5EF4-FFF2-40B4-BE49-F238E27FC236}">
                <a16:creationId xmlns:a16="http://schemas.microsoft.com/office/drawing/2014/main" id="{5184BF60-BD70-4975-ADE5-76A43820C6A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51590" y="347516"/>
            <a:ext cx="1979000" cy="2998487"/>
          </a:xfrm>
          <a:prstGeom prst="rect">
            <a:avLst/>
          </a:prstGeom>
          <a:noFill/>
          <a:extLst>
            <a:ext uri="{909E8E84-426E-40DD-AFC4-6F175D3DCCD1}">
              <a14:hiddenFill xmlns:a14="http://schemas.microsoft.com/office/drawing/2010/main">
                <a:solidFill>
                  <a:srgbClr val="FFFFFF"/>
                </a:solidFill>
              </a14:hiddenFill>
            </a:ext>
          </a:extLst>
        </p:spPr>
      </p:pic>
      <p:sp>
        <p:nvSpPr>
          <p:cNvPr id="77" name="Freeform: Shape 76">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2" name="Picture 4" descr="Salvador Giner - Alchetron, The Free Social Encyclopedia">
            <a:extLst>
              <a:ext uri="{FF2B5EF4-FFF2-40B4-BE49-F238E27FC236}">
                <a16:creationId xmlns:a16="http://schemas.microsoft.com/office/drawing/2014/main" id="{E5BC3814-64DB-4A07-B5EC-B1ABF2B0F5C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230698" y="3346003"/>
            <a:ext cx="2668276" cy="32472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2150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2F39A-8BAC-45D2-ADA2-2FB067AA8CC0}"/>
              </a:ext>
            </a:extLst>
          </p:cNvPr>
          <p:cNvSpPr>
            <a:spLocks noGrp="1"/>
          </p:cNvSpPr>
          <p:nvPr>
            <p:ph type="title"/>
          </p:nvPr>
        </p:nvSpPr>
        <p:spPr>
          <a:xfrm>
            <a:off x="1077361" y="487351"/>
            <a:ext cx="9950103" cy="893214"/>
          </a:xfrm>
        </p:spPr>
        <p:txBody>
          <a:bodyPr anchor="t"/>
          <a:lstStyle/>
          <a:p>
            <a:r>
              <a:rPr lang="en-GB" dirty="0"/>
              <a:t>Mass Society</a:t>
            </a:r>
          </a:p>
        </p:txBody>
      </p:sp>
      <p:sp>
        <p:nvSpPr>
          <p:cNvPr id="3" name="Content Placeholder 2">
            <a:extLst>
              <a:ext uri="{FF2B5EF4-FFF2-40B4-BE49-F238E27FC236}">
                <a16:creationId xmlns:a16="http://schemas.microsoft.com/office/drawing/2014/main" id="{FC845AE6-49ED-499A-BBBA-E6A4448A31BB}"/>
              </a:ext>
            </a:extLst>
          </p:cNvPr>
          <p:cNvSpPr>
            <a:spLocks noGrp="1"/>
          </p:cNvSpPr>
          <p:nvPr>
            <p:ph idx="1"/>
          </p:nvPr>
        </p:nvSpPr>
        <p:spPr>
          <a:xfrm>
            <a:off x="1077361" y="1907363"/>
            <a:ext cx="9950103" cy="3513514"/>
          </a:xfrm>
        </p:spPr>
        <p:txBody>
          <a:bodyPr>
            <a:normAutofit/>
          </a:bodyPr>
          <a:lstStyle/>
          <a:p>
            <a:r>
              <a:rPr lang="en-GB" sz="2000" dirty="0">
                <a:latin typeface="Arial" panose="020B0604020202020204" pitchFamily="34" charset="0"/>
                <a:cs typeface="Arial" panose="020B0604020202020204" pitchFamily="34" charset="0"/>
              </a:rPr>
              <a:t>Communities fragmented, community ties broken and individuals were adrift</a:t>
            </a:r>
          </a:p>
          <a:p>
            <a:r>
              <a:rPr lang="en-GB" sz="2000" dirty="0">
                <a:latin typeface="Arial" panose="020B0604020202020204" pitchFamily="34" charset="0"/>
                <a:cs typeface="Arial" panose="020B0604020202020204" pitchFamily="34" charset="0"/>
              </a:rPr>
              <a:t>Citizens turned away from the authorities and sought solutions at a micro level </a:t>
            </a:r>
          </a:p>
          <a:p>
            <a:r>
              <a:rPr lang="en-GB" sz="2000" dirty="0">
                <a:latin typeface="Arial" panose="020B0604020202020204" pitchFamily="34" charset="0"/>
                <a:cs typeface="Arial" panose="020B0604020202020204" pitchFamily="34" charset="0"/>
              </a:rPr>
              <a:t>Society viewed as both “monolithic” but also “disaggregated”.</a:t>
            </a:r>
          </a:p>
          <a:p>
            <a:r>
              <a:rPr lang="en-GB" sz="2000" dirty="0">
                <a:latin typeface="Arial" panose="020B0604020202020204" pitchFamily="34" charset="0"/>
                <a:cs typeface="Arial" panose="020B0604020202020204" pitchFamily="34" charset="0"/>
              </a:rPr>
              <a:t>Media at this time was seen to aid people’s well being and for controlling their thoughts diverting them from political action</a:t>
            </a:r>
          </a:p>
          <a:p>
            <a:r>
              <a:rPr lang="en-GB" sz="2000" dirty="0">
                <a:latin typeface="Arial" panose="020B0604020202020204" pitchFamily="34" charset="0"/>
                <a:cs typeface="Arial" panose="020B0604020202020204" pitchFamily="34" charset="0"/>
              </a:rPr>
              <a:t>How would media impact a society in these contexts?</a:t>
            </a:r>
          </a:p>
          <a:p>
            <a:r>
              <a:rPr lang="en-GB" sz="2000" dirty="0">
                <a:latin typeface="Arial" panose="020B0604020202020204" pitchFamily="34" charset="0"/>
                <a:cs typeface="Arial" panose="020B0604020202020204" pitchFamily="34" charset="0"/>
              </a:rPr>
              <a:t>Are there any </a:t>
            </a:r>
            <a:r>
              <a:rPr lang="en-GB" sz="2000" u="sng" dirty="0">
                <a:latin typeface="Arial" panose="020B0604020202020204" pitchFamily="34" charset="0"/>
                <a:cs typeface="Arial" panose="020B0604020202020204" pitchFamily="34" charset="0"/>
              </a:rPr>
              <a:t>Key Theories </a:t>
            </a:r>
            <a:r>
              <a:rPr lang="en-GB" sz="2000" dirty="0">
                <a:latin typeface="Arial" panose="020B0604020202020204" pitchFamily="34" charset="0"/>
                <a:cs typeface="Arial" panose="020B0604020202020204" pitchFamily="34" charset="0"/>
              </a:rPr>
              <a:t>you can see connecting to this kind of thinking?</a:t>
            </a:r>
          </a:p>
        </p:txBody>
      </p:sp>
    </p:spTree>
    <p:extLst>
      <p:ext uri="{BB962C8B-B14F-4D97-AF65-F5344CB8AC3E}">
        <p14:creationId xmlns:p14="http://schemas.microsoft.com/office/powerpoint/2010/main" val="1789995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4CE82-B861-4FD2-B6B6-250D16402F90}"/>
              </a:ext>
            </a:extLst>
          </p:cNvPr>
          <p:cNvSpPr>
            <a:spLocks noGrp="1"/>
          </p:cNvSpPr>
          <p:nvPr>
            <p:ph type="title"/>
          </p:nvPr>
        </p:nvSpPr>
        <p:spPr>
          <a:xfrm>
            <a:off x="1077362" y="325987"/>
            <a:ext cx="9950103" cy="911142"/>
          </a:xfrm>
        </p:spPr>
        <p:txBody>
          <a:bodyPr anchor="ctr">
            <a:normAutofit/>
          </a:bodyPr>
          <a:lstStyle/>
          <a:p>
            <a:pPr algn="ctr"/>
            <a:r>
              <a:rPr lang="en-GB" sz="3600" dirty="0">
                <a:latin typeface="Arial" panose="020B0604020202020204" pitchFamily="34" charset="0"/>
                <a:cs typeface="Arial" panose="020B0604020202020204" pitchFamily="34" charset="0"/>
              </a:rPr>
              <a:t>Behaviourism</a:t>
            </a:r>
          </a:p>
        </p:txBody>
      </p:sp>
      <p:sp>
        <p:nvSpPr>
          <p:cNvPr id="3" name="Content Placeholder 2">
            <a:extLst>
              <a:ext uri="{FF2B5EF4-FFF2-40B4-BE49-F238E27FC236}">
                <a16:creationId xmlns:a16="http://schemas.microsoft.com/office/drawing/2014/main" id="{A6C29052-8A39-40F2-BFD6-93F4A8D120EE}"/>
              </a:ext>
            </a:extLst>
          </p:cNvPr>
          <p:cNvSpPr>
            <a:spLocks noGrp="1"/>
          </p:cNvSpPr>
          <p:nvPr>
            <p:ph idx="1"/>
          </p:nvPr>
        </p:nvSpPr>
        <p:spPr>
          <a:xfrm>
            <a:off x="1077361" y="1494987"/>
            <a:ext cx="9950103" cy="4206566"/>
          </a:xfrm>
        </p:spPr>
        <p:txBody>
          <a:bodyPr>
            <a:normAutofit fontScale="85000" lnSpcReduction="20000"/>
          </a:bodyPr>
          <a:lstStyle/>
          <a:p>
            <a:r>
              <a:rPr lang="en-GB" sz="2600" dirty="0">
                <a:latin typeface="Arial" panose="020B0604020202020204" pitchFamily="34" charset="0"/>
                <a:cs typeface="Arial" panose="020B0604020202020204" pitchFamily="34" charset="0"/>
              </a:rPr>
              <a:t>Derives from positivism – an individual’s identity was shaped by their responses to the external environment</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Experiments undertaken under lab conditions to establish direct cause between media images and changes in behaviour i.e. - Skinners Box</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Effects research sometimes referred to as </a:t>
            </a:r>
            <a:r>
              <a:rPr lang="en-GB" sz="2600" i="1" dirty="0">
                <a:latin typeface="Arial" panose="020B0604020202020204" pitchFamily="34" charset="0"/>
                <a:cs typeface="Arial" panose="020B0604020202020204" pitchFamily="34" charset="0"/>
              </a:rPr>
              <a:t>hypodermic syringe model </a:t>
            </a:r>
            <a:r>
              <a:rPr lang="en-GB" sz="2600" dirty="0">
                <a:latin typeface="Arial" panose="020B0604020202020204" pitchFamily="34" charset="0"/>
                <a:cs typeface="Arial" panose="020B0604020202020204" pitchFamily="34" charset="0"/>
              </a:rPr>
              <a:t>– the media ‘inject’ values into the mind of the passive receiver </a:t>
            </a:r>
          </a:p>
          <a:p>
            <a:pPr lvl="1"/>
            <a:endParaRPr lang="en-GB" sz="2600" b="0" dirty="0">
              <a:latin typeface="Arial" panose="020B0604020202020204" pitchFamily="34" charset="0"/>
              <a:cs typeface="Arial" panose="020B0604020202020204" pitchFamily="34" charset="0"/>
            </a:endParaRPr>
          </a:p>
          <a:p>
            <a:pPr lvl="1"/>
            <a:r>
              <a:rPr lang="en-GB" sz="2600" b="0" dirty="0">
                <a:latin typeface="Arial" panose="020B0604020202020204" pitchFamily="34" charset="0"/>
                <a:cs typeface="Arial" panose="020B0604020202020204" pitchFamily="34" charset="0"/>
              </a:rPr>
              <a:t>	Can you think of any hypodermic syringe events?</a:t>
            </a:r>
          </a:p>
          <a:p>
            <a:endParaRPr lang="en-GB" dirty="0">
              <a:latin typeface="Avenir Next LT Pro Light (Body)"/>
            </a:endParaRPr>
          </a:p>
        </p:txBody>
      </p:sp>
    </p:spTree>
    <p:extLst>
      <p:ext uri="{BB962C8B-B14F-4D97-AF65-F5344CB8AC3E}">
        <p14:creationId xmlns:p14="http://schemas.microsoft.com/office/powerpoint/2010/main" val="1925935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B66F557C-E9BA-42E6-941B-BB48D70FB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E8ECE-75B1-423F-8B9B-0EEE397FA5B1}"/>
              </a:ext>
            </a:extLst>
          </p:cNvPr>
          <p:cNvSpPr>
            <a:spLocks noGrp="1"/>
          </p:cNvSpPr>
          <p:nvPr>
            <p:ph type="title"/>
          </p:nvPr>
        </p:nvSpPr>
        <p:spPr>
          <a:xfrm>
            <a:off x="300452" y="254271"/>
            <a:ext cx="7929147" cy="789711"/>
          </a:xfrm>
        </p:spPr>
        <p:txBody>
          <a:bodyPr anchor="ctr">
            <a:normAutofit/>
          </a:bodyPr>
          <a:lstStyle/>
          <a:p>
            <a:pPr algn="ctr"/>
            <a:r>
              <a:rPr lang="en-GB" dirty="0"/>
              <a:t>Behaviourism</a:t>
            </a:r>
          </a:p>
        </p:txBody>
      </p:sp>
      <p:sp>
        <p:nvSpPr>
          <p:cNvPr id="3" name="Content Placeholder 2">
            <a:extLst>
              <a:ext uri="{FF2B5EF4-FFF2-40B4-BE49-F238E27FC236}">
                <a16:creationId xmlns:a16="http://schemas.microsoft.com/office/drawing/2014/main" id="{43FF6440-C2FD-4CDF-9A91-BA7F60C8BCCE}"/>
              </a:ext>
            </a:extLst>
          </p:cNvPr>
          <p:cNvSpPr>
            <a:spLocks noGrp="1"/>
          </p:cNvSpPr>
          <p:nvPr>
            <p:ph idx="1"/>
          </p:nvPr>
        </p:nvSpPr>
        <p:spPr>
          <a:xfrm>
            <a:off x="466165" y="1298253"/>
            <a:ext cx="7763434" cy="1624241"/>
          </a:xfrm>
        </p:spPr>
        <p:txBody>
          <a:bodyPr>
            <a:normAutofit/>
          </a:bodyPr>
          <a:lstStyle/>
          <a:p>
            <a:pPr marL="0" indent="0" algn="ctr">
              <a:buNone/>
            </a:pPr>
            <a:r>
              <a:rPr lang="en-GB" sz="2000" dirty="0">
                <a:latin typeface="Arial" panose="020B0604020202020204" pitchFamily="34" charset="0"/>
                <a:cs typeface="Arial" panose="020B0604020202020204" pitchFamily="34" charset="0"/>
              </a:rPr>
              <a:t>Ivan Pavlov – </a:t>
            </a:r>
            <a:r>
              <a:rPr lang="en-GB" sz="2000" dirty="0" err="1">
                <a:latin typeface="Arial" panose="020B0604020202020204" pitchFamily="34" charset="0"/>
                <a:cs typeface="Arial" panose="020B0604020202020204" pitchFamily="34" charset="0"/>
              </a:rPr>
              <a:t>Pavlovs</a:t>
            </a:r>
            <a:r>
              <a:rPr lang="en-GB" sz="2000" dirty="0">
                <a:latin typeface="Arial" panose="020B0604020202020204" pitchFamily="34" charset="0"/>
                <a:cs typeface="Arial" panose="020B0604020202020204" pitchFamily="34" charset="0"/>
              </a:rPr>
              <a:t> Dogs (Classical Conditioning)</a:t>
            </a: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r>
              <a:rPr lang="en-GB" sz="2000" dirty="0">
                <a:latin typeface="Arial" panose="020B0604020202020204" pitchFamily="34" charset="0"/>
                <a:cs typeface="Arial" panose="020B0604020202020204" pitchFamily="34" charset="0"/>
              </a:rPr>
              <a:t>B.F. Skinner – Skinner Box (Operant Conditioning)</a:t>
            </a:r>
          </a:p>
        </p:txBody>
      </p:sp>
      <p:pic>
        <p:nvPicPr>
          <p:cNvPr id="4098" name="Picture 2" descr="Ivan Pavlov - Behaviorism">
            <a:extLst>
              <a:ext uri="{FF2B5EF4-FFF2-40B4-BE49-F238E27FC236}">
                <a16:creationId xmlns:a16="http://schemas.microsoft.com/office/drawing/2014/main" id="{07E1430B-E6A7-48D7-955D-DC35D343A54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6681"/>
          <a:stretch/>
        </p:blipFill>
        <p:spPr bwMode="auto">
          <a:xfrm>
            <a:off x="8656251" y="-8"/>
            <a:ext cx="3535749" cy="344317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B. F. Skinner: Biography of the Behaviorist Thinker">
            <a:extLst>
              <a:ext uri="{FF2B5EF4-FFF2-40B4-BE49-F238E27FC236}">
                <a16:creationId xmlns:a16="http://schemas.microsoft.com/office/drawing/2014/main" id="{BA3D3E7B-9747-4657-B510-3E480154F40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354" r="9108" b="4"/>
          <a:stretch/>
        </p:blipFill>
        <p:spPr bwMode="auto">
          <a:xfrm>
            <a:off x="8656251" y="3438144"/>
            <a:ext cx="3535749" cy="3419856"/>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16AC1D56-AFF3-4F35-AD67-F9F590DC1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76754" y="3460725"/>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102" name="Picture 6" descr="Prepare a cartoon on Pavlov&amp;amp;#39;s experiment with a suitable caption . -  Brainly.in">
            <a:extLst>
              <a:ext uri="{FF2B5EF4-FFF2-40B4-BE49-F238E27FC236}">
                <a16:creationId xmlns:a16="http://schemas.microsoft.com/office/drawing/2014/main" id="{9103A364-8C0E-43AF-933D-6648F005EA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98682" y="3176765"/>
            <a:ext cx="3265317" cy="324317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1130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30901EA4-6CA0-4A64-939C-F76E88D15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07F50C-5C67-4099-8519-F77A5C7A2758}"/>
              </a:ext>
            </a:extLst>
          </p:cNvPr>
          <p:cNvSpPr>
            <a:spLocks noGrp="1"/>
          </p:cNvSpPr>
          <p:nvPr>
            <p:ph type="title"/>
          </p:nvPr>
        </p:nvSpPr>
        <p:spPr>
          <a:xfrm>
            <a:off x="815626" y="621009"/>
            <a:ext cx="5378824" cy="1185299"/>
          </a:xfrm>
        </p:spPr>
        <p:txBody>
          <a:bodyPr>
            <a:normAutofit/>
          </a:bodyPr>
          <a:lstStyle/>
          <a:p>
            <a:r>
              <a:rPr lang="en-GB" dirty="0"/>
              <a:t>Hypodermic Syringe Model</a:t>
            </a:r>
          </a:p>
        </p:txBody>
      </p:sp>
      <p:sp>
        <p:nvSpPr>
          <p:cNvPr id="3" name="Content Placeholder 2">
            <a:extLst>
              <a:ext uri="{FF2B5EF4-FFF2-40B4-BE49-F238E27FC236}">
                <a16:creationId xmlns:a16="http://schemas.microsoft.com/office/drawing/2014/main" id="{378C5C4B-9DDF-48D9-969E-57B3FDD76034}"/>
              </a:ext>
            </a:extLst>
          </p:cNvPr>
          <p:cNvSpPr>
            <a:spLocks noGrp="1"/>
          </p:cNvSpPr>
          <p:nvPr>
            <p:ph idx="1"/>
          </p:nvPr>
        </p:nvSpPr>
        <p:spPr>
          <a:xfrm>
            <a:off x="1061057" y="2618102"/>
            <a:ext cx="4855352" cy="3513514"/>
          </a:xfrm>
        </p:spPr>
        <p:txBody>
          <a:bodyPr>
            <a:normAutofit/>
          </a:bodyPr>
          <a:lstStyle/>
          <a:p>
            <a:r>
              <a:rPr lang="en-GB" dirty="0">
                <a:latin typeface="Arial" panose="020B0604020202020204" pitchFamily="34" charset="0"/>
                <a:cs typeface="Arial" panose="020B0604020202020204" pitchFamily="34" charset="0"/>
              </a:rPr>
              <a:t>War of the Worlds</a:t>
            </a:r>
          </a:p>
          <a:p>
            <a:r>
              <a:rPr lang="en-GB" dirty="0">
                <a:latin typeface="Arial" panose="020B0604020202020204" pitchFamily="34" charset="0"/>
                <a:cs typeface="Arial" panose="020B0604020202020204" pitchFamily="34" charset="0"/>
              </a:rPr>
              <a:t>Myth of beauty standards, Size zero as normal – </a:t>
            </a:r>
            <a:r>
              <a:rPr lang="en-GB" i="1" dirty="0">
                <a:latin typeface="Arial" panose="020B0604020202020204" pitchFamily="34" charset="0"/>
                <a:cs typeface="Arial" panose="020B0604020202020204" pitchFamily="34" charset="0"/>
              </a:rPr>
              <a:t>Fat is a Feminist Issue, </a:t>
            </a:r>
            <a:r>
              <a:rPr lang="en-GB" dirty="0">
                <a:latin typeface="Arial" panose="020B0604020202020204" pitchFamily="34" charset="0"/>
                <a:cs typeface="Arial" panose="020B0604020202020204" pitchFamily="34" charset="0"/>
              </a:rPr>
              <a:t>Orbach (1978) &amp; </a:t>
            </a:r>
            <a:r>
              <a:rPr lang="en-GB" i="1" dirty="0">
                <a:latin typeface="Arial" panose="020B0604020202020204" pitchFamily="34" charset="0"/>
                <a:cs typeface="Arial" panose="020B0604020202020204" pitchFamily="34" charset="0"/>
              </a:rPr>
              <a:t>The Beauty Myth,</a:t>
            </a:r>
            <a:r>
              <a:rPr lang="en-GB" dirty="0">
                <a:latin typeface="Arial" panose="020B0604020202020204" pitchFamily="34" charset="0"/>
                <a:cs typeface="Arial" panose="020B0604020202020204" pitchFamily="34" charset="0"/>
              </a:rPr>
              <a:t> Wolf (1990)</a:t>
            </a:r>
          </a:p>
          <a:p>
            <a:r>
              <a:rPr lang="en-GB" dirty="0">
                <a:latin typeface="Arial" panose="020B0604020202020204" pitchFamily="34" charset="0"/>
                <a:cs typeface="Arial" panose="020B0604020202020204" pitchFamily="34" charset="0"/>
              </a:rPr>
              <a:t>Trump/Brexit</a:t>
            </a:r>
          </a:p>
          <a:p>
            <a:r>
              <a:rPr lang="en-GB" dirty="0">
                <a:latin typeface="Arial" panose="020B0604020202020204" pitchFamily="34" charset="0"/>
                <a:cs typeface="Arial" panose="020B0604020202020204" pitchFamily="34" charset="0"/>
              </a:rPr>
              <a:t>Copy-cat violence (Movies/Video games)</a:t>
            </a:r>
          </a:p>
        </p:txBody>
      </p:sp>
      <p:sp>
        <p:nvSpPr>
          <p:cNvPr id="1035" name="Freeform: Shape 1034">
            <a:extLst>
              <a:ext uri="{FF2B5EF4-FFF2-40B4-BE49-F238E27FC236}">
                <a16:creationId xmlns:a16="http://schemas.microsoft.com/office/drawing/2014/main" id="{7E3B2BA1-50FC-4574-838F-AB0B5B93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268" y="3431554"/>
            <a:ext cx="3488732" cy="3432751"/>
          </a:xfrm>
          <a:custGeom>
            <a:avLst/>
            <a:gdLst>
              <a:gd name="connsiteX0" fmla="*/ 3488731 w 3488732"/>
              <a:gd name="connsiteY0" fmla="*/ 0 h 3432751"/>
              <a:gd name="connsiteX1" fmla="*/ 3488732 w 3488732"/>
              <a:gd name="connsiteY1" fmla="*/ 0 h 3432751"/>
              <a:gd name="connsiteX2" fmla="*/ 3488732 w 3488732"/>
              <a:gd name="connsiteY2" fmla="*/ 3432751 h 3432751"/>
              <a:gd name="connsiteX3" fmla="*/ 0 w 3488732"/>
              <a:gd name="connsiteY3" fmla="*/ 3432751 h 3432751"/>
              <a:gd name="connsiteX4" fmla="*/ 0 w 3488732"/>
              <a:gd name="connsiteY4" fmla="*/ 3431630 h 3432751"/>
              <a:gd name="connsiteX5" fmla="*/ 80 w 3488732"/>
              <a:gd name="connsiteY5" fmla="*/ 3431628 h 3432751"/>
              <a:gd name="connsiteX6" fmla="*/ 7516 w 3488732"/>
              <a:gd name="connsiteY6" fmla="*/ 3431628 h 3432751"/>
              <a:gd name="connsiteX7" fmla="*/ 7516 w 3488732"/>
              <a:gd name="connsiteY7" fmla="*/ 3431443 h 3432751"/>
              <a:gd name="connsiteX8" fmla="*/ 179530 w 3488732"/>
              <a:gd name="connsiteY8" fmla="*/ 3427154 h 3432751"/>
              <a:gd name="connsiteX9" fmla="*/ 3484471 w 3488732"/>
              <a:gd name="connsiteY9" fmla="*/ 162232 h 3432751"/>
              <a:gd name="connsiteX10" fmla="*/ 3488328 w 3488732"/>
              <a:gd name="connsiteY10" fmla="*/ 6924 h 3432751"/>
              <a:gd name="connsiteX11" fmla="*/ 3488731 w 3488732"/>
              <a:gd name="connsiteY11" fmla="*/ 6924 h 343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88732" h="3432751">
                <a:moveTo>
                  <a:pt x="3488731" y="0"/>
                </a:moveTo>
                <a:lnTo>
                  <a:pt x="3488732" y="0"/>
                </a:lnTo>
                <a:lnTo>
                  <a:pt x="3488732" y="3432751"/>
                </a:lnTo>
                <a:lnTo>
                  <a:pt x="0" y="3432751"/>
                </a:lnTo>
                <a:lnTo>
                  <a:pt x="0" y="3431630"/>
                </a:lnTo>
                <a:lnTo>
                  <a:pt x="80" y="3431628"/>
                </a:lnTo>
                <a:lnTo>
                  <a:pt x="7516" y="3431628"/>
                </a:lnTo>
                <a:lnTo>
                  <a:pt x="7516" y="3431443"/>
                </a:lnTo>
                <a:lnTo>
                  <a:pt x="179530" y="3427154"/>
                </a:lnTo>
                <a:cubicBezTo>
                  <a:pt x="1965266" y="3337873"/>
                  <a:pt x="3396747" y="1924247"/>
                  <a:pt x="3484471" y="162232"/>
                </a:cubicBezTo>
                <a:lnTo>
                  <a:pt x="3488328" y="6924"/>
                </a:lnTo>
                <a:lnTo>
                  <a:pt x="3488731" y="6924"/>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8" name="Picture 4">
            <a:extLst>
              <a:ext uri="{FF2B5EF4-FFF2-40B4-BE49-F238E27FC236}">
                <a16:creationId xmlns:a16="http://schemas.microsoft.com/office/drawing/2014/main" id="{FD1F55E2-7AFB-5C56-F3FF-D16FA6EC3D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73" r="1" b="11118"/>
          <a:stretch/>
        </p:blipFill>
        <p:spPr bwMode="auto">
          <a:xfrm>
            <a:off x="7399587" y="782375"/>
            <a:ext cx="3731356" cy="4901250"/>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384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AEF8A1-4A9C-42D9-8C1F-6A7C55D6DFD5}"/>
              </a:ext>
            </a:extLst>
          </p:cNvPr>
          <p:cNvSpPr>
            <a:spLocks noGrp="1"/>
          </p:cNvSpPr>
          <p:nvPr>
            <p:ph type="title"/>
          </p:nvPr>
        </p:nvSpPr>
        <p:spPr>
          <a:xfrm>
            <a:off x="322603" y="487679"/>
            <a:ext cx="5825460" cy="660130"/>
          </a:xfrm>
        </p:spPr>
        <p:txBody>
          <a:bodyPr>
            <a:normAutofit/>
          </a:bodyPr>
          <a:lstStyle/>
          <a:p>
            <a:r>
              <a:rPr lang="en-GB" dirty="0"/>
              <a:t>Hypodermic Syringe Model</a:t>
            </a:r>
          </a:p>
        </p:txBody>
      </p:sp>
      <p:sp>
        <p:nvSpPr>
          <p:cNvPr id="3" name="Content Placeholder 2">
            <a:extLst>
              <a:ext uri="{FF2B5EF4-FFF2-40B4-BE49-F238E27FC236}">
                <a16:creationId xmlns:a16="http://schemas.microsoft.com/office/drawing/2014/main" id="{C939903D-FFF7-480B-A9E7-5374C3B07A77}"/>
              </a:ext>
            </a:extLst>
          </p:cNvPr>
          <p:cNvSpPr>
            <a:spLocks noGrp="1"/>
          </p:cNvSpPr>
          <p:nvPr>
            <p:ph idx="1"/>
          </p:nvPr>
        </p:nvSpPr>
        <p:spPr>
          <a:xfrm>
            <a:off x="322602" y="1597342"/>
            <a:ext cx="5361021" cy="4301433"/>
          </a:xfrm>
        </p:spPr>
        <p:txBody>
          <a:bodyPr>
            <a:noAutofit/>
          </a:bodyPr>
          <a:lstStyle/>
          <a:p>
            <a:pPr>
              <a:lnSpc>
                <a:spcPct val="110000"/>
              </a:lnSpc>
            </a:pPr>
            <a:r>
              <a:rPr lang="en-GB" dirty="0">
                <a:latin typeface="Arial" panose="020B0604020202020204" pitchFamily="34" charset="0"/>
                <a:cs typeface="Arial" panose="020B0604020202020204" pitchFamily="34" charset="0"/>
              </a:rPr>
              <a:t>This model views society as homogenous and passive</a:t>
            </a:r>
          </a:p>
          <a:p>
            <a:pPr>
              <a:lnSpc>
                <a:spcPct val="110000"/>
              </a:lnSpc>
            </a:pPr>
            <a:r>
              <a:rPr lang="en-GB" dirty="0">
                <a:latin typeface="Arial" panose="020B0604020202020204" pitchFamily="34" charset="0"/>
                <a:cs typeface="Arial" panose="020B0604020202020204" pitchFamily="34" charset="0"/>
              </a:rPr>
              <a:t>Associated with Adorno and Horkheimer in the 1940’s who had escaped Nazi Germany and fled to America, who viewed similarities between the “Propaganda Industry” in Germany and the “Culture Industry” in USA</a:t>
            </a:r>
          </a:p>
          <a:p>
            <a:pPr>
              <a:lnSpc>
                <a:spcPct val="110000"/>
              </a:lnSpc>
            </a:pPr>
            <a:r>
              <a:rPr lang="en-GB" dirty="0">
                <a:latin typeface="Arial" panose="020B0604020202020204" pitchFamily="34" charset="0"/>
                <a:cs typeface="Arial" panose="020B0604020202020204" pitchFamily="34" charset="0"/>
              </a:rPr>
              <a:t>Suggested that “dumbed down” popular culture in the USA was like a factory producing standardized content which was used to manipulate a passive mass audience. </a:t>
            </a:r>
          </a:p>
          <a:p>
            <a:pPr>
              <a:lnSpc>
                <a:spcPct val="110000"/>
              </a:lnSpc>
            </a:pPr>
            <a:r>
              <a:rPr lang="en-GB" dirty="0">
                <a:latin typeface="Arial" panose="020B0604020202020204" pitchFamily="34" charset="0"/>
                <a:cs typeface="Arial" panose="020B0604020202020204" pitchFamily="34" charset="0"/>
              </a:rPr>
              <a:t>Passive audiences were manufactured needs that could only be satisfied by the products of capitalism.</a:t>
            </a:r>
          </a:p>
        </p:txBody>
      </p:sp>
      <p:sp>
        <p:nvSpPr>
          <p:cNvPr id="2066" name="Freeform: Shape 2065">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8" name="Freeform: Shape 2067">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2" name="Picture 4" descr="Media - hypodermic syringe model | Teaching Resources">
            <a:extLst>
              <a:ext uri="{FF2B5EF4-FFF2-40B4-BE49-F238E27FC236}">
                <a16:creationId xmlns:a16="http://schemas.microsoft.com/office/drawing/2014/main" id="{30B56744-C2D9-69A9-59B9-D893DDED3C1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46464" y="1635488"/>
            <a:ext cx="4788861" cy="3587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9206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97BDD-2ED4-4371-A097-F2AE8C289457}"/>
              </a:ext>
            </a:extLst>
          </p:cNvPr>
          <p:cNvSpPr>
            <a:spLocks noGrp="1"/>
          </p:cNvSpPr>
          <p:nvPr>
            <p:ph type="title"/>
          </p:nvPr>
        </p:nvSpPr>
        <p:spPr>
          <a:xfrm>
            <a:off x="431904" y="163482"/>
            <a:ext cx="6273695" cy="1507375"/>
          </a:xfrm>
        </p:spPr>
        <p:txBody>
          <a:bodyPr anchor="ctr">
            <a:normAutofit/>
          </a:bodyPr>
          <a:lstStyle/>
          <a:p>
            <a:r>
              <a:rPr lang="en-GB" dirty="0"/>
              <a:t>Anomie and Strain Theory</a:t>
            </a:r>
          </a:p>
        </p:txBody>
      </p:sp>
      <p:sp>
        <p:nvSpPr>
          <p:cNvPr id="3" name="Content Placeholder 2">
            <a:extLst>
              <a:ext uri="{FF2B5EF4-FFF2-40B4-BE49-F238E27FC236}">
                <a16:creationId xmlns:a16="http://schemas.microsoft.com/office/drawing/2014/main" id="{49D24190-C784-4B98-A2C6-480FD8A369C5}"/>
              </a:ext>
            </a:extLst>
          </p:cNvPr>
          <p:cNvSpPr>
            <a:spLocks noGrp="1"/>
          </p:cNvSpPr>
          <p:nvPr>
            <p:ph idx="1"/>
          </p:nvPr>
        </p:nvSpPr>
        <p:spPr>
          <a:xfrm>
            <a:off x="504072" y="1670857"/>
            <a:ext cx="5116450" cy="4654803"/>
          </a:xfrm>
        </p:spPr>
        <p:txBody>
          <a:bodyPr>
            <a:noAutofit/>
          </a:bodyPr>
          <a:lstStyle/>
          <a:p>
            <a:pPr>
              <a:lnSpc>
                <a:spcPct val="110000"/>
              </a:lnSpc>
            </a:pPr>
            <a:r>
              <a:rPr lang="en-GB" dirty="0">
                <a:latin typeface="Arial" panose="020B0604020202020204" pitchFamily="34" charset="0"/>
                <a:cs typeface="Arial" panose="020B0604020202020204" pitchFamily="34" charset="0"/>
              </a:rPr>
              <a:t>By 1960s scholars believed the positivist approach attributed too much power to the media</a:t>
            </a:r>
          </a:p>
          <a:p>
            <a:pPr>
              <a:lnSpc>
                <a:spcPct val="110000"/>
              </a:lnSpc>
            </a:pPr>
            <a:r>
              <a:rPr lang="en-GB" dirty="0">
                <a:latin typeface="Arial" panose="020B0604020202020204" pitchFamily="34" charset="0"/>
                <a:cs typeface="Arial" panose="020B0604020202020204" pitchFamily="34" charset="0"/>
              </a:rPr>
              <a:t>Anomie - decline of community and social order, replaced with alienation and disorder</a:t>
            </a:r>
          </a:p>
          <a:p>
            <a:pPr>
              <a:lnSpc>
                <a:spcPct val="110000"/>
              </a:lnSpc>
            </a:pPr>
            <a:r>
              <a:rPr lang="en-GB" dirty="0">
                <a:latin typeface="Arial" panose="020B0604020202020204" pitchFamily="34" charset="0"/>
                <a:cs typeface="Arial" panose="020B0604020202020204" pitchFamily="34" charset="0"/>
              </a:rPr>
              <a:t>Through socialisation most accept the ‘American dream’ BUT anomie occurs when society places strong emphasis on a goal but less emphasis on how to achieve it </a:t>
            </a:r>
          </a:p>
          <a:p>
            <a:pPr marL="0" indent="0" algn="ctr">
              <a:lnSpc>
                <a:spcPct val="110000"/>
              </a:lnSpc>
              <a:buNone/>
            </a:pPr>
            <a:r>
              <a:rPr lang="en-GB" dirty="0">
                <a:latin typeface="Arial" panose="020B0604020202020204" pitchFamily="34" charset="0"/>
                <a:cs typeface="Arial" panose="020B0604020202020204" pitchFamily="34" charset="0"/>
              </a:rPr>
              <a:t>Durkheim – </a:t>
            </a:r>
            <a:r>
              <a:rPr lang="en-GB" i="1" dirty="0">
                <a:latin typeface="Arial" panose="020B0604020202020204" pitchFamily="34" charset="0"/>
                <a:cs typeface="Arial" panose="020B0604020202020204" pitchFamily="34" charset="0"/>
              </a:rPr>
              <a:t>The Division of Labour in Society</a:t>
            </a:r>
            <a:r>
              <a:rPr lang="en-GB" dirty="0">
                <a:latin typeface="Arial" panose="020B0604020202020204" pitchFamily="34" charset="0"/>
                <a:cs typeface="Arial" panose="020B0604020202020204" pitchFamily="34" charset="0"/>
              </a:rPr>
              <a:t> (1893)</a:t>
            </a:r>
          </a:p>
          <a:p>
            <a:pPr marL="0" indent="0" algn="ctr">
              <a:lnSpc>
                <a:spcPct val="110000"/>
              </a:lnSpc>
              <a:buNone/>
            </a:pPr>
            <a:r>
              <a:rPr lang="en-GB" dirty="0">
                <a:latin typeface="Arial" panose="020B0604020202020204" pitchFamily="34" charset="0"/>
                <a:cs typeface="Arial" panose="020B0604020202020204" pitchFamily="34" charset="0"/>
              </a:rPr>
              <a:t>Merton – </a:t>
            </a:r>
            <a:r>
              <a:rPr lang="en-GB" i="1" dirty="0">
                <a:latin typeface="Arial" panose="020B0604020202020204" pitchFamily="34" charset="0"/>
                <a:cs typeface="Arial" panose="020B0604020202020204" pitchFamily="34" charset="0"/>
              </a:rPr>
              <a:t>Social Structure and Anomie </a:t>
            </a:r>
            <a:r>
              <a:rPr lang="en-GB" dirty="0">
                <a:latin typeface="Arial" panose="020B0604020202020204" pitchFamily="34" charset="0"/>
                <a:cs typeface="Arial" panose="020B0604020202020204" pitchFamily="34" charset="0"/>
              </a:rPr>
              <a:t>(1938)</a:t>
            </a:r>
          </a:p>
        </p:txBody>
      </p:sp>
      <p:sp>
        <p:nvSpPr>
          <p:cNvPr id="3081" name="Freeform: Shape 3080">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3" name="Freeform: Shape 3082">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4" name="Picture 2" descr="Merton's Strain Theory of Deviance and Anomie in Sociology">
            <a:extLst>
              <a:ext uri="{FF2B5EF4-FFF2-40B4-BE49-F238E27FC236}">
                <a16:creationId xmlns:a16="http://schemas.microsoft.com/office/drawing/2014/main" id="{B73A3CE9-49D2-6D2E-FEBD-F44128B75F9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46464" y="1481009"/>
            <a:ext cx="4788861" cy="3955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8829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3" name="Rectangle 72">
            <a:extLst>
              <a:ext uri="{FF2B5EF4-FFF2-40B4-BE49-F238E27FC236}">
                <a16:creationId xmlns:a16="http://schemas.microsoft.com/office/drawing/2014/main" id="{25F947E4-EC36-4578-B5D9-94F6C7AA9F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Reading Marx in times of COVID-19 | The Indian Express">
            <a:extLst>
              <a:ext uri="{FF2B5EF4-FFF2-40B4-BE49-F238E27FC236}">
                <a16:creationId xmlns:a16="http://schemas.microsoft.com/office/drawing/2014/main" id="{8ABCA528-3F56-4F78-B5DD-C77D8BCFD413}"/>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333"/>
          <a:stretch/>
        </p:blipFill>
        <p:spPr bwMode="auto">
          <a:xfrm>
            <a:off x="-2"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C7846A0D-19A4-4F64-B17F-AB38D3F47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18322" y="-818321"/>
            <a:ext cx="6857999" cy="8494643"/>
          </a:xfrm>
          <a:prstGeom prst="rect">
            <a:avLst/>
          </a:prstGeom>
          <a:gradFill flip="none" rotWithShape="1">
            <a:gsLst>
              <a:gs pos="0">
                <a:srgbClr val="000000">
                  <a:alpha val="34902"/>
                </a:srgbClr>
              </a:gs>
              <a:gs pos="100000">
                <a:srgbClr val="000000">
                  <a:alpha val="0"/>
                </a:srgbClr>
              </a:gs>
              <a:gs pos="60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9AD6195-5E4E-4B46-932F-6F69DEDCAEC7}"/>
              </a:ext>
            </a:extLst>
          </p:cNvPr>
          <p:cNvSpPr>
            <a:spLocks noGrp="1"/>
          </p:cNvSpPr>
          <p:nvPr>
            <p:ph type="title"/>
          </p:nvPr>
        </p:nvSpPr>
        <p:spPr>
          <a:xfrm>
            <a:off x="548835" y="293596"/>
            <a:ext cx="4740341" cy="3162300"/>
          </a:xfrm>
        </p:spPr>
        <p:txBody>
          <a:bodyPr vert="horz" lIns="91440" tIns="45720" rIns="91440" bIns="45720" rtlCol="0" anchor="ctr">
            <a:normAutofit/>
          </a:bodyPr>
          <a:lstStyle/>
          <a:p>
            <a:pPr algn="ctr"/>
            <a:r>
              <a:rPr lang="en-US" b="1" kern="1200" dirty="0">
                <a:solidFill>
                  <a:srgbClr val="FFFFFF"/>
                </a:solidFill>
                <a:effectLst/>
                <a:latin typeface="+mj-lt"/>
                <a:ea typeface="+mj-ea"/>
                <a:cs typeface="+mj-cs"/>
              </a:rPr>
              <a:t>Marxism, Critical Criminology and Dominant Ideology </a:t>
            </a:r>
          </a:p>
        </p:txBody>
      </p:sp>
    </p:spTree>
    <p:extLst>
      <p:ext uri="{BB962C8B-B14F-4D97-AF65-F5344CB8AC3E}">
        <p14:creationId xmlns:p14="http://schemas.microsoft.com/office/powerpoint/2010/main" val="4206268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93889-9046-4A2B-8BC4-5924BB9844E1}"/>
              </a:ext>
            </a:extLst>
          </p:cNvPr>
          <p:cNvSpPr>
            <a:spLocks noGrp="1"/>
          </p:cNvSpPr>
          <p:nvPr>
            <p:ph type="title"/>
          </p:nvPr>
        </p:nvSpPr>
        <p:spPr>
          <a:xfrm>
            <a:off x="1120947" y="613998"/>
            <a:ext cx="9950103" cy="1144225"/>
          </a:xfrm>
        </p:spPr>
        <p:txBody>
          <a:bodyPr/>
          <a:lstStyle/>
          <a:p>
            <a:pPr algn="ctr"/>
            <a:r>
              <a:rPr lang="en-US" b="1" kern="1200" dirty="0">
                <a:effectLst/>
                <a:latin typeface="+mj-lt"/>
                <a:ea typeface="+mj-ea"/>
                <a:cs typeface="+mj-cs"/>
              </a:rPr>
              <a:t>Marxism, Critical Criminology and Dominant Ideology </a:t>
            </a:r>
            <a:endParaRPr lang="en-GB" dirty="0"/>
          </a:p>
        </p:txBody>
      </p:sp>
      <p:sp>
        <p:nvSpPr>
          <p:cNvPr id="3" name="Content Placeholder 2">
            <a:extLst>
              <a:ext uri="{FF2B5EF4-FFF2-40B4-BE49-F238E27FC236}">
                <a16:creationId xmlns:a16="http://schemas.microsoft.com/office/drawing/2014/main" id="{C57A5F3B-F009-4FEF-906D-2251AB8214F8}"/>
              </a:ext>
            </a:extLst>
          </p:cNvPr>
          <p:cNvSpPr>
            <a:spLocks noGrp="1"/>
          </p:cNvSpPr>
          <p:nvPr>
            <p:ph idx="1"/>
          </p:nvPr>
        </p:nvSpPr>
        <p:spPr>
          <a:xfrm>
            <a:off x="1120948" y="2306377"/>
            <a:ext cx="9950103" cy="4206566"/>
          </a:xfrm>
        </p:spPr>
        <p:txBody>
          <a:bodyPr>
            <a:normAutofit/>
          </a:bodyPr>
          <a:lstStyle/>
          <a:p>
            <a:r>
              <a:rPr lang="en-GB" sz="2000" dirty="0">
                <a:latin typeface="Arial" panose="020B0604020202020204" pitchFamily="34" charset="0"/>
                <a:cs typeface="Arial" panose="020B0604020202020204" pitchFamily="34" charset="0"/>
              </a:rPr>
              <a:t>Marxists argue the media are owned by the ruling bourgeois elite and operate in the interests of that class</a:t>
            </a:r>
          </a:p>
          <a:p>
            <a:r>
              <a:rPr lang="en-GB" sz="2000" dirty="0">
                <a:latin typeface="Arial" panose="020B0604020202020204" pitchFamily="34" charset="0"/>
                <a:cs typeface="Arial" panose="020B0604020202020204" pitchFamily="34" charset="0"/>
              </a:rPr>
              <a:t>Ruling class win approval for their actions by consent rather than coercion –</a:t>
            </a:r>
            <a:r>
              <a:rPr lang="en-GB" sz="2000" i="1" dirty="0">
                <a:latin typeface="Arial" panose="020B0604020202020204" pitchFamily="34" charset="0"/>
                <a:cs typeface="Arial" panose="020B0604020202020204" pitchFamily="34" charset="0"/>
              </a:rPr>
              <a:t> hegemony or </a:t>
            </a:r>
            <a:r>
              <a:rPr lang="en-GB" sz="2000" dirty="0">
                <a:latin typeface="Arial" panose="020B0604020202020204" pitchFamily="34" charset="0"/>
                <a:ea typeface="+mn-lt"/>
                <a:cs typeface="Arial" panose="020B0604020202020204" pitchFamily="34" charset="0"/>
              </a:rPr>
              <a:t>leadership or dominance, especially by one state or social group over others</a:t>
            </a:r>
            <a:r>
              <a:rPr lang="en-GB" sz="2000" i="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(Antonio Gramsci, 1971)</a:t>
            </a:r>
          </a:p>
          <a:p>
            <a:r>
              <a:rPr lang="en-GB" sz="2000" dirty="0">
                <a:latin typeface="Arial" panose="020B0604020202020204" pitchFamily="34" charset="0"/>
                <a:cs typeface="Arial" panose="020B0604020202020204" pitchFamily="34" charset="0"/>
              </a:rPr>
              <a:t>Achieved through social and cultural institutions, including the media</a:t>
            </a:r>
          </a:p>
          <a:p>
            <a:r>
              <a:rPr lang="en-GB" sz="2000" dirty="0">
                <a:latin typeface="Arial" panose="020B0604020202020204" pitchFamily="34" charset="0"/>
                <a:cs typeface="Arial" panose="020B0604020202020204" pitchFamily="34" charset="0"/>
              </a:rPr>
              <a:t>Hence media play a crucial role in winning consent (or rejection) of a social system</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05878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D778CC-4E62-4BA6-A9BD-7AFD6C6F3E5C}"/>
              </a:ext>
            </a:extLst>
          </p:cNvPr>
          <p:cNvSpPr>
            <a:spLocks noGrp="1"/>
          </p:cNvSpPr>
          <p:nvPr>
            <p:ph type="title"/>
          </p:nvPr>
        </p:nvSpPr>
        <p:spPr>
          <a:xfrm>
            <a:off x="1082938" y="776993"/>
            <a:ext cx="5261090" cy="509155"/>
          </a:xfrm>
        </p:spPr>
        <p:txBody>
          <a:bodyPr anchor="t">
            <a:normAutofit fontScale="90000"/>
          </a:bodyPr>
          <a:lstStyle/>
          <a:p>
            <a:pPr algn="ctr"/>
            <a:r>
              <a:rPr lang="en-GB" dirty="0"/>
              <a:t>Gramsci and Hegemony </a:t>
            </a:r>
          </a:p>
        </p:txBody>
      </p:sp>
      <p:sp>
        <p:nvSpPr>
          <p:cNvPr id="3" name="Content Placeholder 2">
            <a:extLst>
              <a:ext uri="{FF2B5EF4-FFF2-40B4-BE49-F238E27FC236}">
                <a16:creationId xmlns:a16="http://schemas.microsoft.com/office/drawing/2014/main" id="{61CD388D-FFFF-4201-B3B6-9744053EB828}"/>
              </a:ext>
            </a:extLst>
          </p:cNvPr>
          <p:cNvSpPr>
            <a:spLocks noGrp="1"/>
          </p:cNvSpPr>
          <p:nvPr>
            <p:ph idx="1"/>
          </p:nvPr>
        </p:nvSpPr>
        <p:spPr>
          <a:xfrm>
            <a:off x="360623" y="1850889"/>
            <a:ext cx="6436659" cy="4229100"/>
          </a:xfrm>
        </p:spPr>
        <p:txBody>
          <a:bodyPr>
            <a:normAutofit fontScale="92500" lnSpcReduction="20000"/>
          </a:bodyPr>
          <a:lstStyle/>
          <a:p>
            <a:pPr marL="0" indent="0" algn="ctr">
              <a:lnSpc>
                <a:spcPct val="150000"/>
              </a:lnSpc>
              <a:buNone/>
            </a:pPr>
            <a:r>
              <a:rPr lang="en-GB" dirty="0">
                <a:latin typeface="Arial" panose="020B0604020202020204" pitchFamily="34" charset="0"/>
                <a:cs typeface="Arial" panose="020B0604020202020204" pitchFamily="34" charset="0"/>
              </a:rPr>
              <a:t>Gramsci saw the capitalist state as being made up of two overlapping spheres, a ‘political society’ (which rules through force) and a ‘civil society’ (which rules through consent). This is a different meaning of civil society from the ‘associational’ view common today, which defines civil society as a ‘sector’ of voluntary organisations and NGOs. Gramsci saw civil society as the public sphere where trade unions and political parties gained concessions from the bourgeois state, and the sphere in which ideas and beliefs were shaped, where bourgeois ‘hegemony’ was reproduced in cultural life through the media, universities and religious institutions to ‘manufacture consent’ and legitimacy</a:t>
            </a:r>
          </a:p>
          <a:p>
            <a:pPr marL="0" indent="0" algn="ctr">
              <a:lnSpc>
                <a:spcPct val="150000"/>
              </a:lnSpc>
              <a:buNone/>
            </a:pPr>
            <a:r>
              <a:rPr lang="en-GB" dirty="0">
                <a:latin typeface="Arial" panose="020B0604020202020204" pitchFamily="34" charset="0"/>
                <a:cs typeface="Arial" panose="020B0604020202020204" pitchFamily="34" charset="0"/>
              </a:rPr>
              <a:t> (Heywood, 1994)</a:t>
            </a:r>
          </a:p>
        </p:txBody>
      </p:sp>
      <p:sp>
        <p:nvSpPr>
          <p:cNvPr id="73" name="Freeform: Shape 72">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6" name="Picture 2" descr="Antonio Gramsci - Wikipedia">
            <a:extLst>
              <a:ext uri="{FF2B5EF4-FFF2-40B4-BE49-F238E27FC236}">
                <a16:creationId xmlns:a16="http://schemas.microsoft.com/office/drawing/2014/main" id="{412BF7F0-C777-4F45-9BDD-FC10CABE960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57905" y="859594"/>
            <a:ext cx="3680378" cy="52203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24115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B66F557C-E9BA-42E6-941B-BB48D70FB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6F2A60-38F3-4DAD-B334-484857186AF4}"/>
              </a:ext>
            </a:extLst>
          </p:cNvPr>
          <p:cNvSpPr>
            <a:spLocks noGrp="1"/>
          </p:cNvSpPr>
          <p:nvPr>
            <p:ph type="title"/>
          </p:nvPr>
        </p:nvSpPr>
        <p:spPr>
          <a:xfrm>
            <a:off x="1077362" y="720435"/>
            <a:ext cx="6470594" cy="900547"/>
          </a:xfrm>
        </p:spPr>
        <p:txBody>
          <a:bodyPr>
            <a:normAutofit fontScale="90000"/>
          </a:bodyPr>
          <a:lstStyle/>
          <a:p>
            <a:r>
              <a:rPr lang="en-US" b="1" kern="1200" dirty="0">
                <a:effectLst/>
                <a:latin typeface="+mj-lt"/>
                <a:ea typeface="+mj-ea"/>
                <a:cs typeface="+mj-cs"/>
              </a:rPr>
              <a:t>Marxism, Critical Criminology and Dominant Ideology </a:t>
            </a:r>
            <a:endParaRPr lang="en-GB" dirty="0"/>
          </a:p>
        </p:txBody>
      </p:sp>
      <p:sp>
        <p:nvSpPr>
          <p:cNvPr id="3" name="Content Placeholder 2">
            <a:extLst>
              <a:ext uri="{FF2B5EF4-FFF2-40B4-BE49-F238E27FC236}">
                <a16:creationId xmlns:a16="http://schemas.microsoft.com/office/drawing/2014/main" id="{6E49904B-F0F5-4183-B31E-19631FB0CC8A}"/>
              </a:ext>
            </a:extLst>
          </p:cNvPr>
          <p:cNvSpPr>
            <a:spLocks noGrp="1"/>
          </p:cNvSpPr>
          <p:nvPr>
            <p:ph idx="1"/>
          </p:nvPr>
        </p:nvSpPr>
        <p:spPr>
          <a:xfrm>
            <a:off x="696191" y="1849583"/>
            <a:ext cx="7460672" cy="4696690"/>
          </a:xfrm>
        </p:spPr>
        <p:txBody>
          <a:bodyPr>
            <a:normAutofit/>
          </a:bodyPr>
          <a:lstStyle/>
          <a:p>
            <a:pPr>
              <a:lnSpc>
                <a:spcPct val="110000"/>
              </a:lnSpc>
            </a:pPr>
            <a:r>
              <a:rPr lang="en-GB" sz="1600" dirty="0">
                <a:latin typeface="Arial" panose="020B0604020202020204" pitchFamily="34" charset="0"/>
                <a:cs typeface="Arial" panose="020B0604020202020204" pitchFamily="34" charset="0"/>
              </a:rPr>
              <a:t>Critical criminologists draw attention to the criminogenic function of the state and role of the media in orchestrating panics about crime to deflect concern from social issues</a:t>
            </a:r>
          </a:p>
          <a:p>
            <a:pPr>
              <a:lnSpc>
                <a:spcPct val="110000"/>
              </a:lnSpc>
            </a:pPr>
            <a:endParaRPr lang="en-GB" sz="1600" dirty="0">
              <a:latin typeface="Arial" panose="020B0604020202020204" pitchFamily="34" charset="0"/>
              <a:cs typeface="Arial" panose="020B0604020202020204" pitchFamily="34" charset="0"/>
            </a:endParaRPr>
          </a:p>
          <a:p>
            <a:pPr lvl="1">
              <a:lnSpc>
                <a:spcPct val="110000"/>
              </a:lnSpc>
            </a:pPr>
            <a:r>
              <a:rPr lang="en-GB" dirty="0">
                <a:latin typeface="Arial" panose="020B0604020202020204" pitchFamily="34" charset="0"/>
                <a:cs typeface="Arial" panose="020B0604020202020204" pitchFamily="34" charset="0"/>
              </a:rPr>
              <a:t>Stuart Hall – Policing the Crisis (1978)</a:t>
            </a:r>
          </a:p>
          <a:p>
            <a:pPr lvl="1">
              <a:lnSpc>
                <a:spcPct val="110000"/>
              </a:lnSpc>
            </a:pPr>
            <a:r>
              <a:rPr lang="en-GB" dirty="0">
                <a:latin typeface="Arial" panose="020B0604020202020204" pitchFamily="34" charset="0"/>
                <a:cs typeface="Arial" panose="020B0604020202020204" pitchFamily="34" charset="0"/>
              </a:rPr>
              <a:t>Glasgow University Media Group – Bad News (1976)</a:t>
            </a:r>
          </a:p>
          <a:p>
            <a:pPr>
              <a:lnSpc>
                <a:spcPct val="110000"/>
              </a:lnSpc>
            </a:pPr>
            <a:endParaRPr lang="en-GB" sz="1600" dirty="0">
              <a:latin typeface="Arial" panose="020B0604020202020204" pitchFamily="34" charset="0"/>
              <a:cs typeface="Arial" panose="020B0604020202020204" pitchFamily="34" charset="0"/>
            </a:endParaRPr>
          </a:p>
          <a:p>
            <a:pPr>
              <a:lnSpc>
                <a:spcPct val="110000"/>
              </a:lnSpc>
            </a:pPr>
            <a:r>
              <a:rPr lang="en-GB" sz="1600" dirty="0">
                <a:latin typeface="Arial" panose="020B0604020202020204" pitchFamily="34" charset="0"/>
                <a:cs typeface="Arial" panose="020B0604020202020204" pitchFamily="34" charset="0"/>
              </a:rPr>
              <a:t>They find TV news reproduces dominant ideology and silences contradictory views</a:t>
            </a:r>
          </a:p>
          <a:p>
            <a:pPr>
              <a:lnSpc>
                <a:spcPct val="110000"/>
              </a:lnSpc>
            </a:pPr>
            <a:r>
              <a:rPr lang="en-GB" sz="1600" dirty="0">
                <a:latin typeface="Arial" panose="020B0604020202020204" pitchFamily="34" charset="0"/>
                <a:cs typeface="Arial" panose="020B0604020202020204" pitchFamily="34" charset="0"/>
              </a:rPr>
              <a:t>Chomsky </a:t>
            </a:r>
            <a:r>
              <a:rPr lang="en-GB" sz="1600" i="1" dirty="0">
                <a:latin typeface="Arial" panose="020B0604020202020204" pitchFamily="34" charset="0"/>
                <a:cs typeface="Arial" panose="020B0604020202020204" pitchFamily="34" charset="0"/>
              </a:rPr>
              <a:t>‘propaganda model’ </a:t>
            </a:r>
            <a:r>
              <a:rPr lang="en-GB" sz="1600" dirty="0">
                <a:latin typeface="Arial" panose="020B0604020202020204" pitchFamily="34" charset="0"/>
                <a:cs typeface="Arial" panose="020B0604020202020204" pitchFamily="34" charset="0"/>
              </a:rPr>
              <a:t>stories underrepresented due to powerful military-industrial incidents</a:t>
            </a:r>
          </a:p>
          <a:p>
            <a:pPr>
              <a:lnSpc>
                <a:spcPct val="110000"/>
              </a:lnSpc>
            </a:pPr>
            <a:r>
              <a:rPr lang="en-GB" sz="1600" dirty="0">
                <a:latin typeface="Arial" panose="020B0604020202020204" pitchFamily="34" charset="0"/>
                <a:cs typeface="Arial" panose="020B0604020202020204" pitchFamily="34" charset="0"/>
              </a:rPr>
              <a:t>All Marxist inspired works suggest information flows from the top down within the media</a:t>
            </a:r>
          </a:p>
          <a:p>
            <a:pPr marL="0" indent="0">
              <a:lnSpc>
                <a:spcPct val="110000"/>
              </a:lnSpc>
              <a:buNone/>
            </a:pPr>
            <a:endParaRPr lang="en-GB" sz="1600" dirty="0"/>
          </a:p>
        </p:txBody>
      </p:sp>
      <p:pic>
        <p:nvPicPr>
          <p:cNvPr id="7170" name="Picture 2" descr="Noam Chomsky - Wikipedia">
            <a:extLst>
              <a:ext uri="{FF2B5EF4-FFF2-40B4-BE49-F238E27FC236}">
                <a16:creationId xmlns:a16="http://schemas.microsoft.com/office/drawing/2014/main" id="{0A799C29-946D-4F5E-8AF7-8513B0BA5BC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179" r="4" b="16432"/>
          <a:stretch/>
        </p:blipFill>
        <p:spPr bwMode="auto">
          <a:xfrm>
            <a:off x="8656251" y="-8"/>
            <a:ext cx="3535749" cy="344317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Remembering Stuart Hall - OpenLearn - Open University">
            <a:extLst>
              <a:ext uri="{FF2B5EF4-FFF2-40B4-BE49-F238E27FC236}">
                <a16:creationId xmlns:a16="http://schemas.microsoft.com/office/drawing/2014/main" id="{29DA8C00-8A70-4EB3-810D-A1E797036C7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988" r="14987"/>
          <a:stretch/>
        </p:blipFill>
        <p:spPr bwMode="auto">
          <a:xfrm>
            <a:off x="8656251" y="3438144"/>
            <a:ext cx="3535749" cy="3419856"/>
          </a:xfrm>
          <a:prstGeom prst="rect">
            <a:avLst/>
          </a:prstGeom>
          <a:noFill/>
          <a:extLst>
            <a:ext uri="{909E8E84-426E-40DD-AFC4-6F175D3DCCD1}">
              <a14:hiddenFill xmlns:a14="http://schemas.microsoft.com/office/drawing/2010/main">
                <a:solidFill>
                  <a:srgbClr val="FFFFFF"/>
                </a:solidFill>
              </a14:hiddenFill>
            </a:ext>
          </a:extLst>
        </p:spPr>
      </p:pic>
      <p:sp>
        <p:nvSpPr>
          <p:cNvPr id="78" name="Freeform: Shape 77">
            <a:extLst>
              <a:ext uri="{FF2B5EF4-FFF2-40B4-BE49-F238E27FC236}">
                <a16:creationId xmlns:a16="http://schemas.microsoft.com/office/drawing/2014/main" id="{16AC1D56-AFF3-4F35-AD67-F9F590DC1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76754" y="3460725"/>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607643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D2AE5-EF48-4394-A4A7-6480B982FE44}"/>
              </a:ext>
            </a:extLst>
          </p:cNvPr>
          <p:cNvSpPr>
            <a:spLocks noGrp="1"/>
          </p:cNvSpPr>
          <p:nvPr>
            <p:ph type="title"/>
          </p:nvPr>
        </p:nvSpPr>
        <p:spPr>
          <a:xfrm>
            <a:off x="1077362" y="452634"/>
            <a:ext cx="9950103" cy="929072"/>
          </a:xfrm>
        </p:spPr>
        <p:txBody>
          <a:bodyPr anchor="ctr"/>
          <a:lstStyle/>
          <a:p>
            <a:pPr algn="ctr"/>
            <a:r>
              <a:rPr lang="en-GB" dirty="0"/>
              <a:t>Marxism</a:t>
            </a:r>
          </a:p>
        </p:txBody>
      </p:sp>
      <p:sp>
        <p:nvSpPr>
          <p:cNvPr id="3" name="Content Placeholder 2">
            <a:extLst>
              <a:ext uri="{FF2B5EF4-FFF2-40B4-BE49-F238E27FC236}">
                <a16:creationId xmlns:a16="http://schemas.microsoft.com/office/drawing/2014/main" id="{045C2FCE-6D62-4FFB-88F4-009B7206FEEC}"/>
              </a:ext>
            </a:extLst>
          </p:cNvPr>
          <p:cNvSpPr>
            <a:spLocks noGrp="1"/>
          </p:cNvSpPr>
          <p:nvPr>
            <p:ph idx="1"/>
          </p:nvPr>
        </p:nvSpPr>
        <p:spPr>
          <a:xfrm>
            <a:off x="1077362" y="1889433"/>
            <a:ext cx="9950103" cy="3740402"/>
          </a:xfrm>
        </p:spPr>
        <p:txBody>
          <a:bodyPr>
            <a:normAutofit fontScale="85000" lnSpcReduction="20000"/>
          </a:bodyPr>
          <a:lstStyle/>
          <a:p>
            <a:r>
              <a:rPr lang="en-GB" sz="2400" dirty="0">
                <a:latin typeface="Arial" panose="020B0604020202020204" pitchFamily="34" charset="0"/>
                <a:cs typeface="Arial" panose="020B0604020202020204" pitchFamily="34" charset="0"/>
              </a:rPr>
              <a:t>Media rarely covers white collar or corporate crime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means that ‘street’ crime waves tends to label a certain class of criminals, therefore perpetuating a narrow definition of crime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is changing due to works that have sought to expose wrongdoings of governments and corporations</a:t>
            </a:r>
          </a:p>
          <a:p>
            <a:endParaRPr lang="en-GB" sz="2400" dirty="0">
              <a:latin typeface="Arial" panose="020B0604020202020204" pitchFamily="34" charset="0"/>
              <a:cs typeface="Arial" panose="020B0604020202020204" pitchFamily="34" charset="0"/>
            </a:endParaRPr>
          </a:p>
          <a:p>
            <a:pPr marL="0" indent="0" algn="ctr">
              <a:buNone/>
            </a:pPr>
            <a:r>
              <a:rPr lang="en-GB" sz="2400" dirty="0">
                <a:latin typeface="Arial" panose="020B0604020202020204" pitchFamily="34" charset="0"/>
                <a:cs typeface="Arial" panose="020B0604020202020204" pitchFamily="34" charset="0"/>
              </a:rPr>
              <a:t>See Steve Tombs (The Corporate Criminal, 2015)</a:t>
            </a:r>
          </a:p>
          <a:p>
            <a:endParaRPr lang="en-GB" dirty="0"/>
          </a:p>
        </p:txBody>
      </p:sp>
    </p:spTree>
    <p:extLst>
      <p:ext uri="{BB962C8B-B14F-4D97-AF65-F5344CB8AC3E}">
        <p14:creationId xmlns:p14="http://schemas.microsoft.com/office/powerpoint/2010/main" val="19061025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255D3-2CB8-4DD0-99EE-E7C912D2B90F}"/>
              </a:ext>
            </a:extLst>
          </p:cNvPr>
          <p:cNvSpPr>
            <a:spLocks noGrp="1"/>
          </p:cNvSpPr>
          <p:nvPr>
            <p:ph type="title"/>
          </p:nvPr>
        </p:nvSpPr>
        <p:spPr>
          <a:xfrm>
            <a:off x="1077362" y="720434"/>
            <a:ext cx="9950103" cy="1066802"/>
          </a:xfrm>
        </p:spPr>
        <p:txBody>
          <a:bodyPr/>
          <a:lstStyle/>
          <a:p>
            <a:r>
              <a:rPr lang="en-GB" b="1" dirty="0"/>
              <a:t>Pluralism, Competition and Ideological </a:t>
            </a:r>
            <a:r>
              <a:rPr lang="en-GB" dirty="0"/>
              <a:t>S</a:t>
            </a:r>
            <a:r>
              <a:rPr lang="en-GB" b="1" dirty="0"/>
              <a:t>truggle </a:t>
            </a:r>
            <a:endParaRPr lang="en-GB" dirty="0"/>
          </a:p>
        </p:txBody>
      </p:sp>
      <p:sp>
        <p:nvSpPr>
          <p:cNvPr id="3" name="Content Placeholder 2">
            <a:extLst>
              <a:ext uri="{FF2B5EF4-FFF2-40B4-BE49-F238E27FC236}">
                <a16:creationId xmlns:a16="http://schemas.microsoft.com/office/drawing/2014/main" id="{F8C95C73-BDB1-463D-BDC5-9EE0EB0EB1D3}"/>
              </a:ext>
            </a:extLst>
          </p:cNvPr>
          <p:cNvSpPr>
            <a:spLocks noGrp="1"/>
          </p:cNvSpPr>
          <p:nvPr>
            <p:ph idx="1"/>
          </p:nvPr>
        </p:nvSpPr>
        <p:spPr>
          <a:xfrm>
            <a:off x="1077362" y="2161309"/>
            <a:ext cx="9950103" cy="4166755"/>
          </a:xfrm>
        </p:spPr>
        <p:txBody>
          <a:bodyPr>
            <a:normAutofit fontScale="92500" lnSpcReduction="10000"/>
          </a:bodyPr>
          <a:lstStyle/>
          <a:p>
            <a:r>
              <a:rPr lang="en-GB" dirty="0">
                <a:latin typeface="Arial" panose="020B0604020202020204" pitchFamily="34" charset="0"/>
                <a:cs typeface="Arial" panose="020B0604020202020204" pitchFamily="34" charset="0"/>
              </a:rPr>
              <a:t>Emerged in the 1980s and 1990s – seen as a more positive approach emphasising freedom and diversity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Limited by its idealist approach</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Complex analysis of news events also limited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Homogenised versions of reality presented leading to labelling of some groups still exists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Whilst Internet technologies facilitate dialogue and exchange not everyone can participate</a:t>
            </a:r>
          </a:p>
        </p:txBody>
      </p:sp>
    </p:spTree>
    <p:extLst>
      <p:ext uri="{BB962C8B-B14F-4D97-AF65-F5344CB8AC3E}">
        <p14:creationId xmlns:p14="http://schemas.microsoft.com/office/powerpoint/2010/main" val="2721271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FB433-7BD5-4A6B-A58C-D790B3E0BC8C}"/>
              </a:ext>
            </a:extLst>
          </p:cNvPr>
          <p:cNvSpPr>
            <a:spLocks noGrp="1"/>
          </p:cNvSpPr>
          <p:nvPr>
            <p:ph type="title"/>
          </p:nvPr>
        </p:nvSpPr>
        <p:spPr>
          <a:xfrm>
            <a:off x="1077362" y="362987"/>
            <a:ext cx="9950103" cy="1108366"/>
          </a:xfrm>
        </p:spPr>
        <p:txBody>
          <a:bodyPr anchor="ctr"/>
          <a:lstStyle/>
          <a:p>
            <a:pPr algn="ctr"/>
            <a:r>
              <a:rPr lang="en-GB" b="1" dirty="0"/>
              <a:t>Realism and Reception </a:t>
            </a:r>
            <a:r>
              <a:rPr lang="en-GB" dirty="0"/>
              <a:t>A</a:t>
            </a:r>
            <a:r>
              <a:rPr lang="en-GB" b="1" dirty="0"/>
              <a:t>nalysis</a:t>
            </a:r>
            <a:endParaRPr lang="en-GB" dirty="0"/>
          </a:p>
        </p:txBody>
      </p:sp>
      <p:sp>
        <p:nvSpPr>
          <p:cNvPr id="3" name="Content Placeholder 2">
            <a:extLst>
              <a:ext uri="{FF2B5EF4-FFF2-40B4-BE49-F238E27FC236}">
                <a16:creationId xmlns:a16="http://schemas.microsoft.com/office/drawing/2014/main" id="{0248DE27-7D3F-4945-BB16-226473DFE44B}"/>
              </a:ext>
            </a:extLst>
          </p:cNvPr>
          <p:cNvSpPr>
            <a:spLocks noGrp="1"/>
          </p:cNvSpPr>
          <p:nvPr>
            <p:ph idx="1"/>
          </p:nvPr>
        </p:nvSpPr>
        <p:spPr>
          <a:xfrm>
            <a:off x="1364233" y="1925292"/>
            <a:ext cx="9950103" cy="3513514"/>
          </a:xfrm>
        </p:spPr>
        <p:txBody>
          <a:bodyPr>
            <a:normAutofit fontScale="92500"/>
          </a:bodyPr>
          <a:lstStyle/>
          <a:p>
            <a:r>
              <a:rPr lang="en-GB" sz="2400" dirty="0">
                <a:latin typeface="Arial" panose="020B0604020202020204" pitchFamily="34" charset="0"/>
                <a:cs typeface="Arial" panose="020B0604020202020204" pitchFamily="34" charset="0"/>
              </a:rPr>
              <a:t>In 1980s established theories were being challenged. </a:t>
            </a:r>
            <a:r>
              <a:rPr lang="en-GB" sz="2400" b="1" dirty="0">
                <a:latin typeface="Arial" panose="020B0604020202020204" pitchFamily="34" charset="0"/>
                <a:cs typeface="Arial" panose="020B0604020202020204" pitchFamily="34" charset="0"/>
              </a:rPr>
              <a:t>Left realism </a:t>
            </a:r>
            <a:r>
              <a:rPr lang="en-GB" sz="2400" dirty="0">
                <a:latin typeface="Arial" panose="020B0604020202020204" pitchFamily="34" charset="0"/>
                <a:cs typeface="Arial" panose="020B0604020202020204" pitchFamily="34" charset="0"/>
              </a:rPr>
              <a:t>challenged idealistic stance in </a:t>
            </a:r>
            <a:r>
              <a:rPr lang="en-GB" sz="2400" i="1" dirty="0">
                <a:latin typeface="Arial" panose="020B0604020202020204" pitchFamily="34" charset="0"/>
                <a:cs typeface="Arial" panose="020B0604020202020204" pitchFamily="34" charset="0"/>
              </a:rPr>
              <a:t>Policing the Crisis </a:t>
            </a:r>
            <a:r>
              <a:rPr lang="en-GB" sz="2400" dirty="0">
                <a:latin typeface="Arial" panose="020B0604020202020204" pitchFamily="34" charset="0"/>
                <a:cs typeface="Arial" panose="020B0604020202020204" pitchFamily="34" charset="0"/>
              </a:rPr>
              <a:t>(Hall et al., 1938)</a:t>
            </a:r>
          </a:p>
          <a:p>
            <a:r>
              <a:rPr lang="en-GB" sz="2400" dirty="0">
                <a:latin typeface="Arial" panose="020B0604020202020204" pitchFamily="34" charset="0"/>
                <a:cs typeface="Arial" panose="020B0604020202020204" pitchFamily="34" charset="0"/>
              </a:rPr>
              <a:t>Audience research pioneered by David Morley </a:t>
            </a:r>
            <a:r>
              <a:rPr lang="en-GB" sz="2400" i="1" dirty="0">
                <a:latin typeface="Arial" panose="020B0604020202020204" pitchFamily="34" charset="0"/>
                <a:cs typeface="Arial" panose="020B0604020202020204" pitchFamily="34" charset="0"/>
              </a:rPr>
              <a:t>(Television, Audiences and Cultural Studies</a:t>
            </a:r>
            <a:r>
              <a:rPr lang="en-GB" sz="2400" dirty="0">
                <a:latin typeface="Arial" panose="020B0604020202020204" pitchFamily="34" charset="0"/>
                <a:cs typeface="Arial" panose="020B0604020202020204" pitchFamily="34" charset="0"/>
              </a:rPr>
              <a:t>, 1992); media is a resource consciously </a:t>
            </a:r>
            <a:r>
              <a:rPr lang="en-GB" sz="2400" i="1" dirty="0">
                <a:latin typeface="Arial" panose="020B0604020202020204" pitchFamily="34" charset="0"/>
                <a:cs typeface="Arial" panose="020B0604020202020204" pitchFamily="34" charset="0"/>
              </a:rPr>
              <a:t>used </a:t>
            </a:r>
            <a:r>
              <a:rPr lang="en-GB" sz="2400" dirty="0">
                <a:latin typeface="Arial" panose="020B0604020202020204" pitchFamily="34" charset="0"/>
                <a:cs typeface="Arial" panose="020B0604020202020204" pitchFamily="34" charset="0"/>
              </a:rPr>
              <a:t>by people </a:t>
            </a:r>
          </a:p>
          <a:p>
            <a:r>
              <a:rPr lang="en-GB" sz="2400" dirty="0">
                <a:latin typeface="Arial" panose="020B0604020202020204" pitchFamily="34" charset="0"/>
                <a:cs typeface="Arial" panose="020B0604020202020204" pitchFamily="34" charset="0"/>
              </a:rPr>
              <a:t>People select images/meanings that relate to their sense of self identity</a:t>
            </a:r>
          </a:p>
          <a:p>
            <a:r>
              <a:rPr lang="en-GB" sz="2400" dirty="0">
                <a:latin typeface="Arial" panose="020B0604020202020204" pitchFamily="34" charset="0"/>
                <a:cs typeface="Arial" panose="020B0604020202020204" pitchFamily="34" charset="0"/>
              </a:rPr>
              <a:t>No longer is it ‘what the media </a:t>
            </a:r>
            <a:r>
              <a:rPr lang="en-GB" sz="2400" i="1" dirty="0">
                <a:latin typeface="Arial" panose="020B0604020202020204" pitchFamily="34" charset="0"/>
                <a:cs typeface="Arial" panose="020B0604020202020204" pitchFamily="34" charset="0"/>
              </a:rPr>
              <a:t>do</a:t>
            </a:r>
            <a:r>
              <a:rPr lang="en-GB" sz="2400" dirty="0">
                <a:latin typeface="Arial" panose="020B0604020202020204" pitchFamily="34" charset="0"/>
                <a:cs typeface="Arial" panose="020B0604020202020204" pitchFamily="34" charset="0"/>
              </a:rPr>
              <a:t> to people’ but ‘what do people do </a:t>
            </a:r>
            <a:r>
              <a:rPr lang="en-GB" sz="2400" i="1" dirty="0">
                <a:latin typeface="Arial" panose="020B0604020202020204" pitchFamily="34" charset="0"/>
                <a:cs typeface="Arial" panose="020B0604020202020204" pitchFamily="34" charset="0"/>
              </a:rPr>
              <a:t>with</a:t>
            </a:r>
            <a:r>
              <a:rPr lang="en-GB" sz="2400" dirty="0">
                <a:latin typeface="Arial" panose="020B0604020202020204" pitchFamily="34" charset="0"/>
                <a:cs typeface="Arial" panose="020B0604020202020204" pitchFamily="34" charset="0"/>
              </a:rPr>
              <a:t> media?’</a:t>
            </a:r>
          </a:p>
        </p:txBody>
      </p:sp>
    </p:spTree>
    <p:extLst>
      <p:ext uri="{BB962C8B-B14F-4D97-AF65-F5344CB8AC3E}">
        <p14:creationId xmlns:p14="http://schemas.microsoft.com/office/powerpoint/2010/main" val="18747295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2C59203-3788-4E03-B7CF-439D5C388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18ECB1-E09A-405B-BAFC-7C0FD295F26D}"/>
              </a:ext>
            </a:extLst>
          </p:cNvPr>
          <p:cNvSpPr>
            <a:spLocks noGrp="1"/>
          </p:cNvSpPr>
          <p:nvPr>
            <p:ph type="title"/>
          </p:nvPr>
        </p:nvSpPr>
        <p:spPr>
          <a:xfrm>
            <a:off x="1107654" y="484544"/>
            <a:ext cx="6513197" cy="797368"/>
          </a:xfrm>
        </p:spPr>
        <p:txBody>
          <a:bodyPr>
            <a:normAutofit/>
          </a:bodyPr>
          <a:lstStyle/>
          <a:p>
            <a:pPr algn="ctr"/>
            <a:r>
              <a:rPr lang="en-GB" dirty="0"/>
              <a:t>Reception Analysis</a:t>
            </a:r>
          </a:p>
        </p:txBody>
      </p:sp>
      <p:sp>
        <p:nvSpPr>
          <p:cNvPr id="3" name="Content Placeholder 2">
            <a:extLst>
              <a:ext uri="{FF2B5EF4-FFF2-40B4-BE49-F238E27FC236}">
                <a16:creationId xmlns:a16="http://schemas.microsoft.com/office/drawing/2014/main" id="{8F040AA7-D9B0-4A48-A92F-FAF2FF4606B9}"/>
              </a:ext>
            </a:extLst>
          </p:cNvPr>
          <p:cNvSpPr>
            <a:spLocks noGrp="1"/>
          </p:cNvSpPr>
          <p:nvPr>
            <p:ph idx="1"/>
          </p:nvPr>
        </p:nvSpPr>
        <p:spPr>
          <a:xfrm>
            <a:off x="540327" y="1766456"/>
            <a:ext cx="7815397" cy="4821380"/>
          </a:xfrm>
        </p:spPr>
        <p:txBody>
          <a:bodyPr>
            <a:normAutofit fontScale="92500"/>
          </a:bodyPr>
          <a:lstStyle/>
          <a:p>
            <a:pPr marL="0" indent="0" algn="ctr">
              <a:lnSpc>
                <a:spcPct val="110000"/>
              </a:lnSpc>
              <a:buNone/>
            </a:pPr>
            <a:r>
              <a:rPr lang="en-GB" dirty="0">
                <a:latin typeface="Arial" panose="020B0604020202020204" pitchFamily="34" charset="0"/>
                <a:cs typeface="Arial" panose="020B0604020202020204" pitchFamily="34" charset="0"/>
              </a:rPr>
              <a:t>“Reception analysis is a form of audience research which explores the meanings and experiences people produce as a result of their contextualized encounters with media products conceptualized as verbal and visual texts, or discourses.”</a:t>
            </a:r>
          </a:p>
          <a:p>
            <a:pPr marL="0" indent="0" algn="ctr">
              <a:lnSpc>
                <a:spcPct val="110000"/>
              </a:lnSpc>
              <a:buNone/>
            </a:pPr>
            <a:r>
              <a:rPr lang="en-GB" dirty="0">
                <a:latin typeface="Arial" panose="020B0604020202020204" pitchFamily="34" charset="0"/>
                <a:cs typeface="Arial" panose="020B0604020202020204" pitchFamily="34" charset="0"/>
              </a:rPr>
              <a:t>“In today’s world, the reception of content from the traditional one-to-many communication of large media institutions has been enriched by the multiple opportunities of many-to-many communicative participation and user-generated content. Thus the scope of reception research encompasses all forms of research which, irrespective of methodological approach, try to understand all audience sense-making processes around media, without privileging audiences’ receptive interpretation of concrete media products.”</a:t>
            </a:r>
          </a:p>
          <a:p>
            <a:pPr>
              <a:lnSpc>
                <a:spcPct val="110000"/>
              </a:lnSpc>
            </a:pPr>
            <a:endParaRPr lang="en-GB" dirty="0">
              <a:latin typeface="Arial" panose="020B0604020202020204" pitchFamily="34" charset="0"/>
              <a:cs typeface="Arial" panose="020B0604020202020204" pitchFamily="34" charset="0"/>
            </a:endParaRPr>
          </a:p>
          <a:p>
            <a:pPr marL="0" indent="0" algn="ctr">
              <a:lnSpc>
                <a:spcPct val="110000"/>
              </a:lnSpc>
              <a:buNone/>
            </a:pPr>
            <a:r>
              <a:rPr lang="en-GB" dirty="0" err="1">
                <a:latin typeface="Arial" panose="020B0604020202020204" pitchFamily="34" charset="0"/>
                <a:cs typeface="Arial" panose="020B0604020202020204" pitchFamily="34" charset="0"/>
              </a:rPr>
              <a:t>Shrøder</a:t>
            </a:r>
            <a:r>
              <a:rPr lang="en-GB" dirty="0">
                <a:latin typeface="Arial" panose="020B0604020202020204" pitchFamily="34" charset="0"/>
                <a:cs typeface="Arial" panose="020B0604020202020204" pitchFamily="34" charset="0"/>
              </a:rPr>
              <a:t>, K., 2022. Reception Analysis. In: G. </a:t>
            </a:r>
            <a:r>
              <a:rPr lang="en-GB" dirty="0" err="1">
                <a:latin typeface="Arial" panose="020B0604020202020204" pitchFamily="34" charset="0"/>
                <a:cs typeface="Arial" panose="020B0604020202020204" pitchFamily="34" charset="0"/>
              </a:rPr>
              <a:t>Mazzoleni</a:t>
            </a:r>
            <a:r>
              <a:rPr lang="en-GB" dirty="0">
                <a:latin typeface="Arial" panose="020B0604020202020204" pitchFamily="34" charset="0"/>
                <a:cs typeface="Arial" panose="020B0604020202020204" pitchFamily="34" charset="0"/>
              </a:rPr>
              <a:t>, ed., The International </a:t>
            </a:r>
            <a:r>
              <a:rPr lang="en-GB" dirty="0" err="1">
                <a:latin typeface="Arial" panose="020B0604020202020204" pitchFamily="34" charset="0"/>
                <a:cs typeface="Arial" panose="020B0604020202020204" pitchFamily="34" charset="0"/>
              </a:rPr>
              <a:t>Encyclopedia</a:t>
            </a:r>
            <a:r>
              <a:rPr lang="en-GB" dirty="0">
                <a:latin typeface="Arial" panose="020B0604020202020204" pitchFamily="34" charset="0"/>
                <a:cs typeface="Arial" panose="020B0604020202020204" pitchFamily="34" charset="0"/>
              </a:rPr>
              <a:t> of Political Communication, 1st ed. John Wiley &amp; Sons, Inc</a:t>
            </a:r>
            <a:r>
              <a:rPr lang="en-GB" dirty="0"/>
              <a:t>.</a:t>
            </a:r>
          </a:p>
        </p:txBody>
      </p:sp>
      <p:sp>
        <p:nvSpPr>
          <p:cNvPr id="73" name="Rectangle 72">
            <a:extLst>
              <a:ext uri="{FF2B5EF4-FFF2-40B4-BE49-F238E27FC236}">
                <a16:creationId xmlns:a16="http://schemas.microsoft.com/office/drawing/2014/main" id="{8A058938-758D-450A-9FDB-2F0400AB8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28504" y="3429000"/>
            <a:ext cx="3463496" cy="34289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9EE816B5-3840-4903-9656-1A721E4281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28504" y="1"/>
            <a:ext cx="3463496" cy="3434976"/>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Oval 76">
            <a:extLst>
              <a:ext uri="{FF2B5EF4-FFF2-40B4-BE49-F238E27FC236}">
                <a16:creationId xmlns:a16="http://schemas.microsoft.com/office/drawing/2014/main" id="{5F13C2B5-7F4A-48E4-B19A-5A2F9649B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4500" y="178410"/>
            <a:ext cx="3070455" cy="3070455"/>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cademy of Europe: Schrøder Kim Christian">
            <a:extLst>
              <a:ext uri="{FF2B5EF4-FFF2-40B4-BE49-F238E27FC236}">
                <a16:creationId xmlns:a16="http://schemas.microsoft.com/office/drawing/2014/main" id="{DA7A34E6-457E-4D5A-8938-7B64BA4958C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666028" y="782128"/>
            <a:ext cx="1647386" cy="1943819"/>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34">
            <a:extLst>
              <a:ext uri="{FF2B5EF4-FFF2-40B4-BE49-F238E27FC236}">
                <a16:creationId xmlns:a16="http://schemas.microsoft.com/office/drawing/2014/main" id="{23DE04B1-F136-49DF-BD00-FB3FA754C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756413" y="3407068"/>
            <a:ext cx="3428999" cy="3484818"/>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6108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62C911-50AF-42F8-B0D6-6D4B074856B9}"/>
              </a:ext>
            </a:extLst>
          </p:cNvPr>
          <p:cNvSpPr>
            <a:spLocks noGrp="1"/>
          </p:cNvSpPr>
          <p:nvPr>
            <p:ph type="title"/>
          </p:nvPr>
        </p:nvSpPr>
        <p:spPr>
          <a:xfrm>
            <a:off x="1077364" y="720435"/>
            <a:ext cx="4140096" cy="1507375"/>
          </a:xfrm>
        </p:spPr>
        <p:txBody>
          <a:bodyPr anchor="ctr">
            <a:normAutofit/>
          </a:bodyPr>
          <a:lstStyle/>
          <a:p>
            <a:pPr algn="ctr"/>
            <a:r>
              <a:rPr lang="en-GB" b="1" dirty="0">
                <a:cs typeface="Calibri Light"/>
              </a:rPr>
              <a:t>Left Realism</a:t>
            </a:r>
            <a:endParaRPr lang="en-GB"/>
          </a:p>
        </p:txBody>
      </p:sp>
      <p:sp>
        <p:nvSpPr>
          <p:cNvPr id="3" name="Content Placeholder 2">
            <a:extLst>
              <a:ext uri="{FF2B5EF4-FFF2-40B4-BE49-F238E27FC236}">
                <a16:creationId xmlns:a16="http://schemas.microsoft.com/office/drawing/2014/main" id="{EE9CCBC1-ADBD-4A88-8BA3-93CB702600D8}"/>
              </a:ext>
            </a:extLst>
          </p:cNvPr>
          <p:cNvSpPr>
            <a:spLocks noGrp="1"/>
          </p:cNvSpPr>
          <p:nvPr>
            <p:ph idx="1"/>
          </p:nvPr>
        </p:nvSpPr>
        <p:spPr>
          <a:xfrm>
            <a:off x="1077363" y="2427316"/>
            <a:ext cx="4426965" cy="3901766"/>
          </a:xfrm>
        </p:spPr>
        <p:txBody>
          <a:bodyPr>
            <a:normAutofit/>
          </a:bodyPr>
          <a:lstStyle/>
          <a:p>
            <a:pPr>
              <a:lnSpc>
                <a:spcPct val="110000"/>
              </a:lnSpc>
            </a:pPr>
            <a:r>
              <a:rPr lang="en-GB" dirty="0">
                <a:latin typeface="Arial" panose="020B0604020202020204" pitchFamily="34" charset="0"/>
                <a:ea typeface="+mn-lt"/>
                <a:cs typeface="Arial" panose="020B0604020202020204" pitchFamily="34" charset="0"/>
              </a:rPr>
              <a:t>Left Realism was focussed on the class bound nature of crime</a:t>
            </a:r>
          </a:p>
          <a:p>
            <a:pPr>
              <a:lnSpc>
                <a:spcPct val="110000"/>
              </a:lnSpc>
            </a:pPr>
            <a:endParaRPr lang="en-GB" dirty="0">
              <a:latin typeface="Arial" panose="020B0604020202020204" pitchFamily="34" charset="0"/>
              <a:cs typeface="Arial" panose="020B0604020202020204" pitchFamily="34" charset="0"/>
            </a:endParaRPr>
          </a:p>
          <a:p>
            <a:pPr>
              <a:lnSpc>
                <a:spcPct val="110000"/>
              </a:lnSpc>
            </a:pPr>
            <a:r>
              <a:rPr lang="en-GB" dirty="0">
                <a:latin typeface="Arial" panose="020B0604020202020204" pitchFamily="34" charset="0"/>
                <a:cs typeface="Arial" panose="020B0604020202020204" pitchFamily="34" charset="0"/>
              </a:rPr>
              <a:t>Main proponents were Jock Young, John Lea and Roger Matthews</a:t>
            </a:r>
          </a:p>
          <a:p>
            <a:pPr>
              <a:lnSpc>
                <a:spcPct val="110000"/>
              </a:lnSpc>
            </a:pPr>
            <a:endParaRPr lang="en-GB" dirty="0">
              <a:latin typeface="Arial" panose="020B0604020202020204" pitchFamily="34" charset="0"/>
              <a:cs typeface="Arial" panose="020B0604020202020204" pitchFamily="34" charset="0"/>
            </a:endParaRPr>
          </a:p>
          <a:p>
            <a:pPr>
              <a:lnSpc>
                <a:spcPct val="110000"/>
              </a:lnSpc>
            </a:pPr>
            <a:r>
              <a:rPr lang="en-GB" dirty="0">
                <a:latin typeface="Arial" panose="020B0604020202020204" pitchFamily="34" charset="0"/>
                <a:cs typeface="Arial" panose="020B0604020202020204" pitchFamily="34" charset="0"/>
              </a:rPr>
              <a:t>Also focussed on the 'realism of crime' and its propensity in the vulnerable.</a:t>
            </a:r>
          </a:p>
        </p:txBody>
      </p:sp>
      <p:sp>
        <p:nvSpPr>
          <p:cNvPr id="4105" name="Freeform: Shape 4104">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07" name="Freeform: Shape 4106">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ShortCutstvLeft Realism: Key Ideas and Criticisms">
            <a:extLst>
              <a:ext uri="{FF2B5EF4-FFF2-40B4-BE49-F238E27FC236}">
                <a16:creationId xmlns:a16="http://schemas.microsoft.com/office/drawing/2014/main" id="{64674512-56D7-BAEA-4F64-CB87524060E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0" y="2037350"/>
            <a:ext cx="5098812" cy="2864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87975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2C59203-3788-4E03-B7CF-439D5C388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8FFB3-2DE2-4E6F-A504-F6DEE3AF68E6}"/>
              </a:ext>
            </a:extLst>
          </p:cNvPr>
          <p:cNvSpPr>
            <a:spLocks noGrp="1"/>
          </p:cNvSpPr>
          <p:nvPr>
            <p:ph type="title"/>
          </p:nvPr>
        </p:nvSpPr>
        <p:spPr>
          <a:xfrm>
            <a:off x="973347" y="243362"/>
            <a:ext cx="6513197" cy="797368"/>
          </a:xfrm>
        </p:spPr>
        <p:txBody>
          <a:bodyPr>
            <a:normAutofit/>
          </a:bodyPr>
          <a:lstStyle/>
          <a:p>
            <a:r>
              <a:rPr lang="en-GB" dirty="0"/>
              <a:t>Left Realism</a:t>
            </a:r>
          </a:p>
        </p:txBody>
      </p:sp>
      <p:sp>
        <p:nvSpPr>
          <p:cNvPr id="3" name="Content Placeholder 2">
            <a:extLst>
              <a:ext uri="{FF2B5EF4-FFF2-40B4-BE49-F238E27FC236}">
                <a16:creationId xmlns:a16="http://schemas.microsoft.com/office/drawing/2014/main" id="{050555EB-477F-4612-9EE2-DE7CFDC69307}"/>
              </a:ext>
            </a:extLst>
          </p:cNvPr>
          <p:cNvSpPr>
            <a:spLocks noGrp="1"/>
          </p:cNvSpPr>
          <p:nvPr>
            <p:ph idx="1"/>
          </p:nvPr>
        </p:nvSpPr>
        <p:spPr>
          <a:xfrm>
            <a:off x="781355" y="1713637"/>
            <a:ext cx="7378176" cy="4704346"/>
          </a:xfrm>
        </p:spPr>
        <p:txBody>
          <a:bodyPr>
            <a:normAutofit/>
          </a:bodyPr>
          <a:lstStyle/>
          <a:p>
            <a:pPr>
              <a:lnSpc>
                <a:spcPct val="110000"/>
              </a:lnSpc>
            </a:pPr>
            <a:r>
              <a:rPr lang="en-GB" sz="2000" b="0" i="0" dirty="0">
                <a:effectLst/>
                <a:latin typeface="Arial" panose="020B0604020202020204" pitchFamily="34" charset="0"/>
                <a:cs typeface="Arial" panose="020B0604020202020204" pitchFamily="34" charset="0"/>
              </a:rPr>
              <a:t>Left Realism is related to Marxism</a:t>
            </a:r>
            <a:r>
              <a:rPr lang="en-GB" sz="2000" dirty="0">
                <a:latin typeface="Arial" panose="020B0604020202020204" pitchFamily="34" charset="0"/>
                <a:cs typeface="Arial" panose="020B0604020202020204" pitchFamily="34" charset="0"/>
              </a:rPr>
              <a:t> </a:t>
            </a:r>
            <a:r>
              <a:rPr lang="en-GB" sz="2000" b="0" i="0" dirty="0">
                <a:effectLst/>
                <a:latin typeface="Arial" panose="020B0604020202020204" pitchFamily="34" charset="0"/>
                <a:cs typeface="Arial" panose="020B0604020202020204" pitchFamily="34" charset="0"/>
              </a:rPr>
              <a:t>but tries to focus on finding practical ways of solving crime, as it claims that this theory is too idealistic and has unrealistic ideas about how to solve crime.</a:t>
            </a:r>
          </a:p>
          <a:p>
            <a:pPr>
              <a:lnSpc>
                <a:spcPct val="110000"/>
              </a:lnSpc>
            </a:pPr>
            <a:r>
              <a:rPr lang="en-GB" sz="2000" b="0" i="0" dirty="0">
                <a:effectLst/>
                <a:latin typeface="Arial" panose="020B0604020202020204" pitchFamily="34" charset="0"/>
                <a:cs typeface="Arial" panose="020B0604020202020204" pitchFamily="34" charset="0"/>
              </a:rPr>
              <a:t>The three major causes of (working class street) crime are relative deprivation, marginalisation and subcultures.</a:t>
            </a:r>
          </a:p>
          <a:p>
            <a:pPr>
              <a:lnSpc>
                <a:spcPct val="110000"/>
              </a:lnSpc>
            </a:pPr>
            <a:r>
              <a:rPr lang="en-GB" sz="2000" b="0" i="0" dirty="0">
                <a:effectLst/>
                <a:latin typeface="Arial" panose="020B0604020202020204" pitchFamily="34" charset="0"/>
                <a:cs typeface="Arial" panose="020B0604020202020204" pitchFamily="34" charset="0"/>
              </a:rPr>
              <a:t>Young (1997) argues that you have to be tough on crime, but this does not just mean being tough on criminals, it means being tough on trying to change the social factors which have a long-term impact on crime rates and ensuring that the criminal justice system promotes social justice.</a:t>
            </a:r>
            <a:endParaRPr lang="en-GB" sz="2000" dirty="0">
              <a:latin typeface="Arial" panose="020B0604020202020204" pitchFamily="34" charset="0"/>
              <a:cs typeface="Arial" panose="020B0604020202020204" pitchFamily="34" charset="0"/>
            </a:endParaRPr>
          </a:p>
        </p:txBody>
      </p:sp>
      <p:sp>
        <p:nvSpPr>
          <p:cNvPr id="73" name="Rectangle 72">
            <a:extLst>
              <a:ext uri="{FF2B5EF4-FFF2-40B4-BE49-F238E27FC236}">
                <a16:creationId xmlns:a16="http://schemas.microsoft.com/office/drawing/2014/main" id="{8A058938-758D-450A-9FDB-2F0400AB8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28504" y="3429000"/>
            <a:ext cx="3463496" cy="34289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9EE816B5-3840-4903-9656-1A721E4281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28504" y="1"/>
            <a:ext cx="3463496" cy="3434976"/>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Oval 76">
            <a:extLst>
              <a:ext uri="{FF2B5EF4-FFF2-40B4-BE49-F238E27FC236}">
                <a16:creationId xmlns:a16="http://schemas.microsoft.com/office/drawing/2014/main" id="{5F13C2B5-7F4A-48E4-B19A-5A2F9649B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4500" y="178410"/>
            <a:ext cx="3070455" cy="3070455"/>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OAA Previous Winners">
            <a:extLst>
              <a:ext uri="{FF2B5EF4-FFF2-40B4-BE49-F238E27FC236}">
                <a16:creationId xmlns:a16="http://schemas.microsoft.com/office/drawing/2014/main" id="{01838F81-ADBC-4A5A-8E0B-3FE182BB44D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760789" y="782128"/>
            <a:ext cx="1457864" cy="1943819"/>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34">
            <a:extLst>
              <a:ext uri="{FF2B5EF4-FFF2-40B4-BE49-F238E27FC236}">
                <a16:creationId xmlns:a16="http://schemas.microsoft.com/office/drawing/2014/main" id="{23DE04B1-F136-49DF-BD00-FB3FA754C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756413" y="3407068"/>
            <a:ext cx="3428999" cy="3484818"/>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478297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167DF-702F-4B19-B183-A60995F296F6}"/>
              </a:ext>
            </a:extLst>
          </p:cNvPr>
          <p:cNvSpPr>
            <a:spLocks noGrp="1"/>
          </p:cNvSpPr>
          <p:nvPr>
            <p:ph type="title"/>
          </p:nvPr>
        </p:nvSpPr>
        <p:spPr>
          <a:xfrm>
            <a:off x="969786" y="445168"/>
            <a:ext cx="9950103" cy="759450"/>
          </a:xfrm>
        </p:spPr>
        <p:txBody>
          <a:bodyPr anchor="ctr"/>
          <a:lstStyle/>
          <a:p>
            <a:r>
              <a:rPr lang="en-GB" dirty="0"/>
              <a:t>Relative Deprivation</a:t>
            </a:r>
          </a:p>
        </p:txBody>
      </p:sp>
      <p:sp>
        <p:nvSpPr>
          <p:cNvPr id="3" name="Content Placeholder 2">
            <a:extLst>
              <a:ext uri="{FF2B5EF4-FFF2-40B4-BE49-F238E27FC236}">
                <a16:creationId xmlns:a16="http://schemas.microsoft.com/office/drawing/2014/main" id="{B05A53BF-449C-4265-8A5D-52BD6D6E36D0}"/>
              </a:ext>
            </a:extLst>
          </p:cNvPr>
          <p:cNvSpPr>
            <a:spLocks noGrp="1"/>
          </p:cNvSpPr>
          <p:nvPr>
            <p:ph idx="1"/>
          </p:nvPr>
        </p:nvSpPr>
        <p:spPr>
          <a:xfrm>
            <a:off x="806116" y="1660358"/>
            <a:ext cx="9950103" cy="4752474"/>
          </a:xfrm>
        </p:spPr>
        <p:txBody>
          <a:bodyPr>
            <a:normAutofit/>
          </a:bodyPr>
          <a:lstStyle/>
          <a:p>
            <a:r>
              <a:rPr lang="en-GB" b="0" i="0" dirty="0">
                <a:solidFill>
                  <a:srgbClr val="1A1A1A"/>
                </a:solidFill>
                <a:effectLst/>
                <a:latin typeface="Arial" panose="020B0604020202020204" pitchFamily="34" charset="0"/>
                <a:cs typeface="Arial" panose="020B0604020202020204" pitchFamily="34" charset="0"/>
              </a:rPr>
              <a:t>Lea and Young argue that crime has its roots in deprivation, but deprivation itself is not directly responsible for crime – for example, living standards have risen since the 1950s, so the level of deprivation has fallen, but the crime rate is much higher today than it was in the 1950s.</a:t>
            </a:r>
          </a:p>
          <a:p>
            <a:pPr algn="l"/>
            <a:r>
              <a:rPr lang="en-GB" b="0" i="0" dirty="0">
                <a:solidFill>
                  <a:srgbClr val="1A1A1A"/>
                </a:solidFill>
                <a:effectLst/>
                <a:latin typeface="Arial" panose="020B0604020202020204" pitchFamily="34" charset="0"/>
                <a:cs typeface="Arial" panose="020B0604020202020204" pitchFamily="34" charset="0"/>
              </a:rPr>
              <a:t>Left Realists draw on Runciman’s (1966) concept of relative deprivation to explain crime. This refers to how someone feels in relation to others, or compared with their own expectations.</a:t>
            </a:r>
          </a:p>
          <a:p>
            <a:pPr algn="l"/>
            <a:r>
              <a:rPr lang="en-GB" b="0" i="0" dirty="0">
                <a:solidFill>
                  <a:srgbClr val="1A1A1A"/>
                </a:solidFill>
                <a:effectLst/>
                <a:latin typeface="Arial" panose="020B0604020202020204" pitchFamily="34" charset="0"/>
                <a:cs typeface="Arial" panose="020B0604020202020204" pitchFamily="34" charset="0"/>
              </a:rPr>
              <a:t>The concept of relative deprivation helps to explain the apparent paradox of increasing crime in the context of an increasing wealthy society. Although people are better off today, they have a greater feeling of relative deprivation because of the media and advertising have raised everyone’s expectations for material possessions – we are wealthier, but we feel poorer, and thus there is more pressure to get more stuff to keep up with everyone else, which generates historically high crime rates.</a:t>
            </a:r>
          </a:p>
        </p:txBody>
      </p:sp>
    </p:spTree>
    <p:extLst>
      <p:ext uri="{BB962C8B-B14F-4D97-AF65-F5344CB8AC3E}">
        <p14:creationId xmlns:p14="http://schemas.microsoft.com/office/powerpoint/2010/main" val="36499498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5137" name="Rectangle 5136">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E1BA32-FCF3-45F9-B477-9282C8ECA129}"/>
              </a:ext>
            </a:extLst>
          </p:cNvPr>
          <p:cNvSpPr>
            <a:spLocks noGrp="1"/>
          </p:cNvSpPr>
          <p:nvPr>
            <p:ph type="title"/>
          </p:nvPr>
        </p:nvSpPr>
        <p:spPr>
          <a:xfrm>
            <a:off x="314750" y="521584"/>
            <a:ext cx="8156160" cy="1073647"/>
          </a:xfrm>
        </p:spPr>
        <p:txBody>
          <a:bodyPr anchor="ctr">
            <a:normAutofit/>
          </a:bodyPr>
          <a:lstStyle/>
          <a:p>
            <a:r>
              <a:rPr lang="en-GB" b="1" dirty="0"/>
              <a:t>Late Modernity and Postmodernism </a:t>
            </a:r>
            <a:endParaRPr lang="en-GB" dirty="0"/>
          </a:p>
        </p:txBody>
      </p:sp>
      <p:sp>
        <p:nvSpPr>
          <p:cNvPr id="3" name="Content Placeholder 2">
            <a:extLst>
              <a:ext uri="{FF2B5EF4-FFF2-40B4-BE49-F238E27FC236}">
                <a16:creationId xmlns:a16="http://schemas.microsoft.com/office/drawing/2014/main" id="{9AD0A8A4-5664-45C8-A09F-DC430254031E}"/>
              </a:ext>
            </a:extLst>
          </p:cNvPr>
          <p:cNvSpPr>
            <a:spLocks noGrp="1"/>
          </p:cNvSpPr>
          <p:nvPr>
            <p:ph idx="1"/>
          </p:nvPr>
        </p:nvSpPr>
        <p:spPr>
          <a:xfrm>
            <a:off x="706006" y="1904999"/>
            <a:ext cx="5252076" cy="4392706"/>
          </a:xfrm>
        </p:spPr>
        <p:txBody>
          <a:bodyPr>
            <a:noAutofit/>
          </a:bodyPr>
          <a:lstStyle/>
          <a:p>
            <a:pPr>
              <a:lnSpc>
                <a:spcPct val="110000"/>
              </a:lnSpc>
            </a:pPr>
            <a:r>
              <a:rPr lang="en-GB" dirty="0">
                <a:latin typeface="Arial" panose="020B0604020202020204" pitchFamily="34" charset="0"/>
                <a:cs typeface="Arial" panose="020B0604020202020204" pitchFamily="34" charset="0"/>
              </a:rPr>
              <a:t>Traces of earlier theories found in postmodern accounts</a:t>
            </a:r>
          </a:p>
          <a:p>
            <a:pPr>
              <a:lnSpc>
                <a:spcPct val="110000"/>
              </a:lnSpc>
            </a:pPr>
            <a:r>
              <a:rPr lang="en-GB" dirty="0">
                <a:latin typeface="Arial" panose="020B0604020202020204" pitchFamily="34" charset="0"/>
                <a:cs typeface="Arial" panose="020B0604020202020204" pitchFamily="34" charset="0"/>
              </a:rPr>
              <a:t>It is concerned with excesses of information and entertainment now available</a:t>
            </a:r>
          </a:p>
          <a:p>
            <a:pPr>
              <a:lnSpc>
                <a:spcPct val="110000"/>
              </a:lnSpc>
            </a:pPr>
            <a:r>
              <a:rPr lang="en-GB" dirty="0">
                <a:latin typeface="Arial" panose="020B0604020202020204" pitchFamily="34" charset="0"/>
                <a:cs typeface="Arial" panose="020B0604020202020204" pitchFamily="34" charset="0"/>
              </a:rPr>
              <a:t>It abandons a distinction between information and entertainment which raises problems</a:t>
            </a:r>
          </a:p>
          <a:p>
            <a:pPr>
              <a:lnSpc>
                <a:spcPct val="110000"/>
              </a:lnSpc>
            </a:pPr>
            <a:r>
              <a:rPr lang="en-GB" dirty="0">
                <a:latin typeface="Arial" panose="020B0604020202020204" pitchFamily="34" charset="0"/>
                <a:cs typeface="Arial" panose="020B0604020202020204" pitchFamily="34" charset="0"/>
              </a:rPr>
              <a:t>Problems also with the definition of ‘entertainment’</a:t>
            </a:r>
          </a:p>
          <a:p>
            <a:pPr>
              <a:lnSpc>
                <a:spcPct val="110000"/>
              </a:lnSpc>
            </a:pPr>
            <a:r>
              <a:rPr lang="en-GB" dirty="0">
                <a:latin typeface="Arial" panose="020B0604020202020204" pitchFamily="34" charset="0"/>
                <a:cs typeface="Arial" panose="020B0604020202020204" pitchFamily="34" charset="0"/>
              </a:rPr>
              <a:t>Suggests ‘we’ are all potential victims of crime, danger reinforced by the omnipresent media</a:t>
            </a:r>
          </a:p>
        </p:txBody>
      </p:sp>
      <p:sp>
        <p:nvSpPr>
          <p:cNvPr id="5138" name="Freeform: Shape 5128">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9" name="Freeform: Shape 5130">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1.6 Cultural Periods | Media and Culture">
            <a:extLst>
              <a:ext uri="{FF2B5EF4-FFF2-40B4-BE49-F238E27FC236}">
                <a16:creationId xmlns:a16="http://schemas.microsoft.com/office/drawing/2014/main" id="{FF9B4AF0-46C3-F043-B621-369D81279D7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46464" y="1895201"/>
            <a:ext cx="4788861" cy="3067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30385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3C0950-3C3C-4FE9-BE59-DAF5AEF99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8F104-145E-46E0-9FA0-1BBBC3F1DA7B}"/>
              </a:ext>
            </a:extLst>
          </p:cNvPr>
          <p:cNvSpPr>
            <a:spLocks noGrp="1"/>
          </p:cNvSpPr>
          <p:nvPr>
            <p:ph type="title"/>
          </p:nvPr>
        </p:nvSpPr>
        <p:spPr>
          <a:xfrm>
            <a:off x="1077362" y="720436"/>
            <a:ext cx="6608086" cy="797368"/>
          </a:xfrm>
        </p:spPr>
        <p:txBody>
          <a:bodyPr>
            <a:normAutofit/>
          </a:bodyPr>
          <a:lstStyle/>
          <a:p>
            <a:r>
              <a:rPr lang="en-GB" b="1" dirty="0"/>
              <a:t>Cultural Criminology</a:t>
            </a:r>
            <a:endParaRPr lang="en-GB" dirty="0"/>
          </a:p>
        </p:txBody>
      </p:sp>
      <p:sp>
        <p:nvSpPr>
          <p:cNvPr id="3" name="Content Placeholder 2">
            <a:extLst>
              <a:ext uri="{FF2B5EF4-FFF2-40B4-BE49-F238E27FC236}">
                <a16:creationId xmlns:a16="http://schemas.microsoft.com/office/drawing/2014/main" id="{03C389A4-B7B2-4F1E-9EC2-61B37B8AD051}"/>
              </a:ext>
            </a:extLst>
          </p:cNvPr>
          <p:cNvSpPr>
            <a:spLocks noGrp="1"/>
          </p:cNvSpPr>
          <p:nvPr>
            <p:ph idx="1"/>
          </p:nvPr>
        </p:nvSpPr>
        <p:spPr>
          <a:xfrm>
            <a:off x="609599" y="1828801"/>
            <a:ext cx="7576457" cy="4464424"/>
          </a:xfrm>
        </p:spPr>
        <p:txBody>
          <a:bodyPr>
            <a:normAutofit lnSpcReduction="10000"/>
          </a:bodyPr>
          <a:lstStyle/>
          <a:p>
            <a:pPr>
              <a:lnSpc>
                <a:spcPct val="110000"/>
              </a:lnSpc>
            </a:pPr>
            <a:r>
              <a:rPr lang="en-GB" sz="2200" dirty="0">
                <a:latin typeface="Arial" panose="020B0604020202020204" pitchFamily="34" charset="0"/>
                <a:cs typeface="Arial" panose="020B0604020202020204" pitchFamily="34" charset="0"/>
              </a:rPr>
              <a:t>Associated with works of Jeff Ferrell (1995) – seeks to understand public fascination with violence and crime </a:t>
            </a:r>
            <a:r>
              <a:rPr lang="en-GB" sz="2200" b="1" dirty="0">
                <a:latin typeface="Arial" panose="020B0604020202020204" pitchFamily="34" charset="0"/>
                <a:cs typeface="Arial" panose="020B0604020202020204" pitchFamily="34" charset="0"/>
              </a:rPr>
              <a:t>AND</a:t>
            </a:r>
            <a:r>
              <a:rPr lang="en-GB" sz="2200" dirty="0">
                <a:latin typeface="Arial" panose="020B0604020202020204" pitchFamily="34" charset="0"/>
                <a:cs typeface="Arial" panose="020B0604020202020204" pitchFamily="34" charset="0"/>
              </a:rPr>
              <a:t> crime as pleasure</a:t>
            </a:r>
          </a:p>
          <a:p>
            <a:pPr>
              <a:lnSpc>
                <a:spcPct val="110000"/>
              </a:lnSpc>
            </a:pPr>
            <a:r>
              <a:rPr lang="en-GB" sz="2200" dirty="0">
                <a:latin typeface="Arial" panose="020B0604020202020204" pitchFamily="34" charset="0"/>
                <a:cs typeface="Arial" panose="020B0604020202020204" pitchFamily="34" charset="0"/>
              </a:rPr>
              <a:t>Supports critical criminologists view that criminal acts are a resistance to authority</a:t>
            </a:r>
          </a:p>
          <a:p>
            <a:pPr>
              <a:lnSpc>
                <a:spcPct val="110000"/>
              </a:lnSpc>
            </a:pPr>
            <a:r>
              <a:rPr lang="en-GB" sz="2200" dirty="0">
                <a:latin typeface="Arial" panose="020B0604020202020204" pitchFamily="34" charset="0"/>
                <a:cs typeface="Arial" panose="020B0604020202020204" pitchFamily="34" charset="0"/>
              </a:rPr>
              <a:t>Crime becomes a participatory performance or a ‘carnival’ – the streets become the theatre</a:t>
            </a:r>
          </a:p>
          <a:p>
            <a:pPr>
              <a:lnSpc>
                <a:spcPct val="110000"/>
              </a:lnSpc>
            </a:pPr>
            <a:r>
              <a:rPr lang="en-GB" sz="2200" dirty="0">
                <a:latin typeface="Arial" panose="020B0604020202020204" pitchFamily="34" charset="0"/>
                <a:cs typeface="Arial" panose="020B0604020202020204" pitchFamily="34" charset="0"/>
              </a:rPr>
              <a:t>Again linked to the left realist approach of Young et al</a:t>
            </a:r>
          </a:p>
          <a:p>
            <a:pPr>
              <a:lnSpc>
                <a:spcPct val="110000"/>
              </a:lnSpc>
            </a:pPr>
            <a:endParaRPr lang="en-GB" sz="2200" dirty="0">
              <a:latin typeface="Arial" panose="020B0604020202020204" pitchFamily="34" charset="0"/>
              <a:cs typeface="Arial" panose="020B0604020202020204" pitchFamily="34" charset="0"/>
            </a:endParaRPr>
          </a:p>
          <a:p>
            <a:pPr marL="0" indent="0">
              <a:lnSpc>
                <a:spcPct val="110000"/>
              </a:lnSpc>
              <a:buNone/>
            </a:pPr>
            <a:r>
              <a:rPr lang="en-GB" sz="2200" dirty="0">
                <a:latin typeface="Arial" panose="020B0604020202020204" pitchFamily="34" charset="0"/>
                <a:cs typeface="Arial" panose="020B0604020202020204" pitchFamily="34" charset="0"/>
              </a:rPr>
              <a:t>The overall philosophy being that crime is a resistance to authority</a:t>
            </a:r>
          </a:p>
          <a:p>
            <a:pPr>
              <a:lnSpc>
                <a:spcPct val="110000"/>
              </a:lnSpc>
            </a:pPr>
            <a:endParaRPr lang="en-GB" sz="2400" dirty="0"/>
          </a:p>
        </p:txBody>
      </p:sp>
      <p:sp>
        <p:nvSpPr>
          <p:cNvPr id="10" name="Rectangle 9">
            <a:extLst>
              <a:ext uri="{FF2B5EF4-FFF2-40B4-BE49-F238E27FC236}">
                <a16:creationId xmlns:a16="http://schemas.microsoft.com/office/drawing/2014/main" id="{4C415DDA-2676-413C-8636-3E46EB18F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7925" y="3401303"/>
            <a:ext cx="3485994" cy="345669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D5FADB-FB52-448C-9702-2000373C2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07923" y="-131"/>
            <a:ext cx="3488653" cy="3406192"/>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30F2F495-5DE2-4DF5-8741-3841A9DE4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925" y="3406925"/>
            <a:ext cx="3485990" cy="3451076"/>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6" name="Rectangle 34">
            <a:extLst>
              <a:ext uri="{FF2B5EF4-FFF2-40B4-BE49-F238E27FC236}">
                <a16:creationId xmlns:a16="http://schemas.microsoft.com/office/drawing/2014/main" id="{6A740D2F-CBAA-486B-B578-F35085ECE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49175" y="-41251"/>
            <a:ext cx="3417103" cy="3499599"/>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679761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Freeform: Shape 6150">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153" name="Rectangle 6152">
            <a:extLst>
              <a:ext uri="{FF2B5EF4-FFF2-40B4-BE49-F238E27FC236}">
                <a16:creationId xmlns:a16="http://schemas.microsoft.com/office/drawing/2014/main" id="{998D6E90-577B-4973-B60A-2700290E6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268EA7-221B-4602-9A34-D57C67C0DBF4}"/>
              </a:ext>
            </a:extLst>
          </p:cNvPr>
          <p:cNvSpPr>
            <a:spLocks noGrp="1"/>
          </p:cNvSpPr>
          <p:nvPr>
            <p:ph type="title"/>
          </p:nvPr>
        </p:nvSpPr>
        <p:spPr>
          <a:xfrm>
            <a:off x="1084728" y="1597961"/>
            <a:ext cx="3343837" cy="3162300"/>
          </a:xfrm>
        </p:spPr>
        <p:txBody>
          <a:bodyPr vert="horz" lIns="91440" tIns="45720" rIns="91440" bIns="45720" rtlCol="0" anchor="ctr">
            <a:normAutofit/>
          </a:bodyPr>
          <a:lstStyle/>
          <a:p>
            <a:pPr algn="ctr"/>
            <a:r>
              <a:rPr lang="en-US" dirty="0">
                <a:latin typeface="Arial" panose="020B0604020202020204" pitchFamily="34" charset="0"/>
                <a:cs typeface="Arial" panose="020B0604020202020204" pitchFamily="34" charset="0"/>
              </a:rPr>
              <a:t>The Construction of Crime News</a:t>
            </a:r>
          </a:p>
        </p:txBody>
      </p:sp>
      <p:sp>
        <p:nvSpPr>
          <p:cNvPr id="3" name="Content Placeholder 2">
            <a:extLst>
              <a:ext uri="{FF2B5EF4-FFF2-40B4-BE49-F238E27FC236}">
                <a16:creationId xmlns:a16="http://schemas.microsoft.com/office/drawing/2014/main" id="{E0162584-6AC6-47F2-82A2-97CA918F43E3}"/>
              </a:ext>
            </a:extLst>
          </p:cNvPr>
          <p:cNvSpPr>
            <a:spLocks noGrp="1"/>
          </p:cNvSpPr>
          <p:nvPr>
            <p:ph idx="1"/>
          </p:nvPr>
        </p:nvSpPr>
        <p:spPr>
          <a:xfrm>
            <a:off x="3450964" y="5260039"/>
            <a:ext cx="6302636" cy="847113"/>
          </a:xfrm>
        </p:spPr>
        <p:txBody>
          <a:bodyPr vert="horz" lIns="91440" tIns="45720" rIns="91440" bIns="45720" rtlCol="0" anchor="b">
            <a:normAutofit/>
          </a:bodyPr>
          <a:lstStyle/>
          <a:p>
            <a:pPr marL="0" indent="0">
              <a:buNone/>
            </a:pPr>
            <a:r>
              <a:rPr lang="en-US" sz="2000" dirty="0"/>
              <a:t>https://</a:t>
            </a:r>
            <a:r>
              <a:rPr lang="en-US" sz="2000" dirty="0" err="1"/>
              <a:t>www.youtube.com</a:t>
            </a:r>
            <a:r>
              <a:rPr lang="en-US" sz="2000" dirty="0"/>
              <a:t>/</a:t>
            </a:r>
            <a:r>
              <a:rPr lang="en-US" sz="2000" dirty="0" err="1"/>
              <a:t>watch?v</a:t>
            </a:r>
            <a:r>
              <a:rPr lang="en-US" sz="2000" dirty="0"/>
              <a:t>=D0u5zQNtQE0</a:t>
            </a:r>
          </a:p>
        </p:txBody>
      </p:sp>
      <p:sp>
        <p:nvSpPr>
          <p:cNvPr id="6155" name="Freeform: Shape 6154">
            <a:extLst>
              <a:ext uri="{FF2B5EF4-FFF2-40B4-BE49-F238E27FC236}">
                <a16:creationId xmlns:a16="http://schemas.microsoft.com/office/drawing/2014/main" id="{3FA95682-BEE6-4B33-BA34-7E7BE4978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6" name="Picture 2" descr="50 best true crime documentaries on Netflix, HBO Max, Hulu, more - Los  Angeles Times">
            <a:extLst>
              <a:ext uri="{FF2B5EF4-FFF2-40B4-BE49-F238E27FC236}">
                <a16:creationId xmlns:a16="http://schemas.microsoft.com/office/drawing/2014/main" id="{13C8C32E-F8C1-F568-DB11-B53AFEFE42F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88296" y="1597961"/>
            <a:ext cx="5794212" cy="3244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76752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30901EA4-6CA0-4A64-939C-F76E88D15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CFA8C9-7FB7-4FCB-8F5F-59C88B77C012}"/>
              </a:ext>
            </a:extLst>
          </p:cNvPr>
          <p:cNvSpPr>
            <a:spLocks noGrp="1"/>
          </p:cNvSpPr>
          <p:nvPr>
            <p:ph type="title"/>
          </p:nvPr>
        </p:nvSpPr>
        <p:spPr>
          <a:xfrm>
            <a:off x="1077362" y="423947"/>
            <a:ext cx="4855352" cy="789711"/>
          </a:xfrm>
        </p:spPr>
        <p:txBody>
          <a:bodyPr anchor="ctr">
            <a:normAutofit/>
          </a:bodyPr>
          <a:lstStyle/>
          <a:p>
            <a:pPr algn="ctr"/>
            <a:r>
              <a:rPr lang="en-GB" dirty="0"/>
              <a:t>Crime News</a:t>
            </a:r>
          </a:p>
        </p:txBody>
      </p:sp>
      <p:sp>
        <p:nvSpPr>
          <p:cNvPr id="3" name="Content Placeholder 2">
            <a:extLst>
              <a:ext uri="{FF2B5EF4-FFF2-40B4-BE49-F238E27FC236}">
                <a16:creationId xmlns:a16="http://schemas.microsoft.com/office/drawing/2014/main" id="{A9C29CBF-0C0A-422B-9D70-489A41177014}"/>
              </a:ext>
            </a:extLst>
          </p:cNvPr>
          <p:cNvSpPr>
            <a:spLocks noGrp="1"/>
          </p:cNvSpPr>
          <p:nvPr>
            <p:ph idx="1"/>
          </p:nvPr>
        </p:nvSpPr>
        <p:spPr>
          <a:xfrm>
            <a:off x="1077362" y="1672242"/>
            <a:ext cx="5224982" cy="4531333"/>
          </a:xfrm>
        </p:spPr>
        <p:txBody>
          <a:bodyPr>
            <a:normAutofit/>
          </a:bodyPr>
          <a:lstStyle/>
          <a:p>
            <a:r>
              <a:rPr lang="en-GB" sz="2000" dirty="0">
                <a:latin typeface="Arial" panose="020B0604020202020204" pitchFamily="34" charset="0"/>
                <a:cs typeface="Arial" panose="020B0604020202020204" pitchFamily="34" charset="0"/>
              </a:rPr>
              <a:t>How crime is manufactured along ideological lines</a:t>
            </a:r>
          </a:p>
          <a:p>
            <a:r>
              <a:rPr lang="en-GB" sz="2000" dirty="0">
                <a:latin typeface="Arial" panose="020B0604020202020204" pitchFamily="34" charset="0"/>
                <a:cs typeface="Arial" panose="020B0604020202020204" pitchFamily="34" charset="0"/>
              </a:rPr>
              <a:t>An understanding of news production</a:t>
            </a:r>
          </a:p>
          <a:p>
            <a:r>
              <a:rPr lang="en-GB" sz="2000" dirty="0">
                <a:latin typeface="Arial" panose="020B0604020202020204" pitchFamily="34" charset="0"/>
                <a:cs typeface="Arial" panose="020B0604020202020204" pitchFamily="34" charset="0"/>
              </a:rPr>
              <a:t>A discussion of 12 news values</a:t>
            </a:r>
          </a:p>
          <a:p>
            <a:r>
              <a:rPr lang="en-GB" sz="2000" dirty="0">
                <a:latin typeface="Arial" panose="020B0604020202020204" pitchFamily="34" charset="0"/>
                <a:cs typeface="Arial" panose="020B0604020202020204" pitchFamily="34" charset="0"/>
              </a:rPr>
              <a:t>A discussion of agenda setting </a:t>
            </a:r>
          </a:p>
          <a:p>
            <a:r>
              <a:rPr lang="en-GB" sz="2000" dirty="0">
                <a:latin typeface="Arial" panose="020B0604020202020204" pitchFamily="34" charset="0"/>
                <a:cs typeface="Arial" panose="020B0604020202020204" pitchFamily="34" charset="0"/>
              </a:rPr>
              <a:t>An examination on how technology is altering the ways in which the news is produced and consumed</a:t>
            </a:r>
          </a:p>
          <a:p>
            <a:endParaRPr lang="en-GB" dirty="0"/>
          </a:p>
        </p:txBody>
      </p:sp>
      <p:sp>
        <p:nvSpPr>
          <p:cNvPr id="7177" name="Freeform: Shape 7176">
            <a:extLst>
              <a:ext uri="{FF2B5EF4-FFF2-40B4-BE49-F238E27FC236}">
                <a16:creationId xmlns:a16="http://schemas.microsoft.com/office/drawing/2014/main" id="{7E3B2BA1-50FC-4574-838F-AB0B5B93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268" y="3431554"/>
            <a:ext cx="3488732" cy="3432751"/>
          </a:xfrm>
          <a:custGeom>
            <a:avLst/>
            <a:gdLst>
              <a:gd name="connsiteX0" fmla="*/ 3488731 w 3488732"/>
              <a:gd name="connsiteY0" fmla="*/ 0 h 3432751"/>
              <a:gd name="connsiteX1" fmla="*/ 3488732 w 3488732"/>
              <a:gd name="connsiteY1" fmla="*/ 0 h 3432751"/>
              <a:gd name="connsiteX2" fmla="*/ 3488732 w 3488732"/>
              <a:gd name="connsiteY2" fmla="*/ 3432751 h 3432751"/>
              <a:gd name="connsiteX3" fmla="*/ 0 w 3488732"/>
              <a:gd name="connsiteY3" fmla="*/ 3432751 h 3432751"/>
              <a:gd name="connsiteX4" fmla="*/ 0 w 3488732"/>
              <a:gd name="connsiteY4" fmla="*/ 3431630 h 3432751"/>
              <a:gd name="connsiteX5" fmla="*/ 80 w 3488732"/>
              <a:gd name="connsiteY5" fmla="*/ 3431628 h 3432751"/>
              <a:gd name="connsiteX6" fmla="*/ 7516 w 3488732"/>
              <a:gd name="connsiteY6" fmla="*/ 3431628 h 3432751"/>
              <a:gd name="connsiteX7" fmla="*/ 7516 w 3488732"/>
              <a:gd name="connsiteY7" fmla="*/ 3431443 h 3432751"/>
              <a:gd name="connsiteX8" fmla="*/ 179530 w 3488732"/>
              <a:gd name="connsiteY8" fmla="*/ 3427154 h 3432751"/>
              <a:gd name="connsiteX9" fmla="*/ 3484471 w 3488732"/>
              <a:gd name="connsiteY9" fmla="*/ 162232 h 3432751"/>
              <a:gd name="connsiteX10" fmla="*/ 3488328 w 3488732"/>
              <a:gd name="connsiteY10" fmla="*/ 6924 h 3432751"/>
              <a:gd name="connsiteX11" fmla="*/ 3488731 w 3488732"/>
              <a:gd name="connsiteY11" fmla="*/ 6924 h 343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88732" h="3432751">
                <a:moveTo>
                  <a:pt x="3488731" y="0"/>
                </a:moveTo>
                <a:lnTo>
                  <a:pt x="3488732" y="0"/>
                </a:lnTo>
                <a:lnTo>
                  <a:pt x="3488732" y="3432751"/>
                </a:lnTo>
                <a:lnTo>
                  <a:pt x="0" y="3432751"/>
                </a:lnTo>
                <a:lnTo>
                  <a:pt x="0" y="3431630"/>
                </a:lnTo>
                <a:lnTo>
                  <a:pt x="80" y="3431628"/>
                </a:lnTo>
                <a:lnTo>
                  <a:pt x="7516" y="3431628"/>
                </a:lnTo>
                <a:lnTo>
                  <a:pt x="7516" y="3431443"/>
                </a:lnTo>
                <a:lnTo>
                  <a:pt x="179530" y="3427154"/>
                </a:lnTo>
                <a:cubicBezTo>
                  <a:pt x="1965266" y="3337873"/>
                  <a:pt x="3396747" y="1924247"/>
                  <a:pt x="3484471" y="162232"/>
                </a:cubicBezTo>
                <a:lnTo>
                  <a:pt x="3488328" y="6924"/>
                </a:lnTo>
                <a:lnTo>
                  <a:pt x="3488731" y="6924"/>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170" name="Picture 2" descr="Crime News - YouTube">
            <a:extLst>
              <a:ext uri="{FF2B5EF4-FFF2-40B4-BE49-F238E27FC236}">
                <a16:creationId xmlns:a16="http://schemas.microsoft.com/office/drawing/2014/main" id="{1D9BA924-A701-49B3-EC35-146B8B4AEA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364" r="10505"/>
          <a:stretch/>
        </p:blipFill>
        <p:spPr bwMode="auto">
          <a:xfrm>
            <a:off x="6967018" y="10"/>
            <a:ext cx="5224982" cy="6863174"/>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94949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7DC12D2C-21A1-44CF-BA29-D0EE453AB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EE9510-4F99-4E5D-A606-8662BC6A290E}"/>
              </a:ext>
            </a:extLst>
          </p:cNvPr>
          <p:cNvSpPr>
            <a:spLocks noGrp="1"/>
          </p:cNvSpPr>
          <p:nvPr>
            <p:ph type="title"/>
          </p:nvPr>
        </p:nvSpPr>
        <p:spPr>
          <a:xfrm>
            <a:off x="1077363" y="4084869"/>
            <a:ext cx="3439876" cy="2005151"/>
          </a:xfrm>
        </p:spPr>
        <p:txBody>
          <a:bodyPr anchor="ctr">
            <a:normAutofit/>
          </a:bodyPr>
          <a:lstStyle/>
          <a:p>
            <a:pPr algn="ctr"/>
            <a:r>
              <a:rPr lang="en-GB" sz="3600" dirty="0"/>
              <a:t>Crime News</a:t>
            </a:r>
          </a:p>
        </p:txBody>
      </p:sp>
      <p:sp>
        <p:nvSpPr>
          <p:cNvPr id="8201" name="Rectangle 8200">
            <a:extLst>
              <a:ext uri="{FF2B5EF4-FFF2-40B4-BE49-F238E27FC236}">
                <a16:creationId xmlns:a16="http://schemas.microsoft.com/office/drawing/2014/main" id="{95598DD8-827C-48DB-AD4F-AEBB72483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557"/>
            <a:ext cx="5223349" cy="342023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34">
            <a:extLst>
              <a:ext uri="{FF2B5EF4-FFF2-40B4-BE49-F238E27FC236}">
                <a16:creationId xmlns:a16="http://schemas.microsoft.com/office/drawing/2014/main" id="{EB40E5E0-6677-497A-8E9D-E8575E276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783473" y="3856"/>
            <a:ext cx="3439876" cy="3414827"/>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Freeform: Shape 8204">
            <a:extLst>
              <a:ext uri="{FF2B5EF4-FFF2-40B4-BE49-F238E27FC236}">
                <a16:creationId xmlns:a16="http://schemas.microsoft.com/office/drawing/2014/main" id="{AC46E49D-1D37-455E-BDA2-28DAF37214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55978" y="-1558"/>
            <a:ext cx="3439878" cy="3420239"/>
          </a:xfrm>
          <a:custGeom>
            <a:avLst/>
            <a:gdLst>
              <a:gd name="connsiteX0" fmla="*/ 3439878 w 3439878"/>
              <a:gd name="connsiteY0" fmla="*/ 3420239 h 3420239"/>
              <a:gd name="connsiteX1" fmla="*/ 0 w 3439878"/>
              <a:gd name="connsiteY1" fmla="*/ 3420239 h 3420239"/>
              <a:gd name="connsiteX2" fmla="*/ 0 w 3439878"/>
              <a:gd name="connsiteY2" fmla="*/ 0 h 3420239"/>
              <a:gd name="connsiteX3" fmla="*/ 3856 w 3439878"/>
              <a:gd name="connsiteY3" fmla="*/ 0 h 3420239"/>
              <a:gd name="connsiteX4" fmla="*/ 3856 w 3439878"/>
              <a:gd name="connsiteY4" fmla="*/ 133338 h 3420239"/>
              <a:gd name="connsiteX5" fmla="*/ 5641 w 3439878"/>
              <a:gd name="connsiteY5" fmla="*/ 203263 h 3420239"/>
              <a:gd name="connsiteX6" fmla="*/ 3347718 w 3439878"/>
              <a:gd name="connsiteY6" fmla="*/ 3415186 h 3420239"/>
              <a:gd name="connsiteX7" fmla="*/ 3427612 w 3439878"/>
              <a:gd name="connsiteY7" fmla="*/ 3417124 h 3420239"/>
              <a:gd name="connsiteX8" fmla="*/ 3856 w 3439878"/>
              <a:gd name="connsiteY8" fmla="*/ 3417124 h 3420239"/>
              <a:gd name="connsiteX9" fmla="*/ 3856 w 3439878"/>
              <a:gd name="connsiteY9" fmla="*/ 3418681 h 3420239"/>
              <a:gd name="connsiteX10" fmla="*/ 3439878 w 3439878"/>
              <a:gd name="connsiteY10" fmla="*/ 3418681 h 342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9878" h="3420239">
                <a:moveTo>
                  <a:pt x="3439878" y="3420239"/>
                </a:moveTo>
                <a:lnTo>
                  <a:pt x="0" y="3420239"/>
                </a:lnTo>
                <a:lnTo>
                  <a:pt x="0" y="0"/>
                </a:lnTo>
                <a:lnTo>
                  <a:pt x="3856" y="0"/>
                </a:lnTo>
                <a:lnTo>
                  <a:pt x="3856" y="133338"/>
                </a:lnTo>
                <a:lnTo>
                  <a:pt x="5641" y="203263"/>
                </a:lnTo>
                <a:cubicBezTo>
                  <a:pt x="94351" y="1936677"/>
                  <a:pt x="1541917" y="3327355"/>
                  <a:pt x="3347718" y="3415186"/>
                </a:cubicBezTo>
                <a:lnTo>
                  <a:pt x="3427612" y="3417124"/>
                </a:lnTo>
                <a:lnTo>
                  <a:pt x="3856" y="3417124"/>
                </a:lnTo>
                <a:lnTo>
                  <a:pt x="3856" y="3418681"/>
                </a:lnTo>
                <a:lnTo>
                  <a:pt x="3439878" y="341868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194" name="Picture 2" descr="Newspaper Title Crime News Handcuffs Stock Photo 626281394 | Shutterstock">
            <a:extLst>
              <a:ext uri="{FF2B5EF4-FFF2-40B4-BE49-F238E27FC236}">
                <a16:creationId xmlns:a16="http://schemas.microsoft.com/office/drawing/2014/main" id="{C9C2A24D-9E14-48FD-4A83-48B4BC04D4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459" b="18675"/>
          <a:stretch/>
        </p:blipFill>
        <p:spPr bwMode="auto">
          <a:xfrm>
            <a:off x="5216651" y="-1558"/>
            <a:ext cx="6979975" cy="3420240"/>
          </a:xfrm>
          <a:custGeom>
            <a:avLst/>
            <a:gdLst/>
            <a:ahLst/>
            <a:cxnLst/>
            <a:rect l="l" t="t" r="r" b="b"/>
            <a:pathLst>
              <a:path w="6979975" h="3420240">
                <a:moveTo>
                  <a:pt x="13648" y="0"/>
                </a:moveTo>
                <a:lnTo>
                  <a:pt x="6979975" y="0"/>
                </a:lnTo>
                <a:lnTo>
                  <a:pt x="6979975" y="1557"/>
                </a:lnTo>
                <a:lnTo>
                  <a:pt x="3556219" y="1557"/>
                </a:lnTo>
                <a:lnTo>
                  <a:pt x="3636113" y="3495"/>
                </a:lnTo>
                <a:cubicBezTo>
                  <a:pt x="5441914" y="91326"/>
                  <a:pt x="6889480" y="1482004"/>
                  <a:pt x="6978190" y="3215418"/>
                </a:cubicBezTo>
                <a:lnTo>
                  <a:pt x="6979975" y="3285343"/>
                </a:lnTo>
                <a:lnTo>
                  <a:pt x="6979975" y="3420240"/>
                </a:lnTo>
                <a:lnTo>
                  <a:pt x="13648" y="3420240"/>
                </a:lnTo>
                <a:lnTo>
                  <a:pt x="13648" y="3420238"/>
                </a:lnTo>
                <a:lnTo>
                  <a:pt x="0" y="3420238"/>
                </a:lnTo>
                <a:lnTo>
                  <a:pt x="0" y="1557"/>
                </a:lnTo>
                <a:lnTo>
                  <a:pt x="13648" y="1557"/>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ED97009-C9A0-4E2B-AEBE-CDCE62D2A2EA}"/>
              </a:ext>
            </a:extLst>
          </p:cNvPr>
          <p:cNvSpPr>
            <a:spLocks noGrp="1"/>
          </p:cNvSpPr>
          <p:nvPr>
            <p:ph idx="1"/>
          </p:nvPr>
        </p:nvSpPr>
        <p:spPr>
          <a:xfrm>
            <a:off x="5223348" y="3627617"/>
            <a:ext cx="6586831" cy="2791112"/>
          </a:xfrm>
        </p:spPr>
        <p:txBody>
          <a:bodyPr>
            <a:normAutofit/>
          </a:bodyPr>
          <a:lstStyle/>
          <a:p>
            <a:pPr>
              <a:lnSpc>
                <a:spcPct val="110000"/>
              </a:lnSpc>
            </a:pPr>
            <a:r>
              <a:rPr lang="en-GB" sz="1600" dirty="0">
                <a:latin typeface="Arial" panose="020B0604020202020204" pitchFamily="34" charset="0"/>
                <a:cs typeface="Arial" panose="020B0604020202020204" pitchFamily="34" charset="0"/>
              </a:rPr>
              <a:t>Arguable that the media is prism subtly distorting the view of the world it projects</a:t>
            </a:r>
          </a:p>
          <a:p>
            <a:pPr>
              <a:lnSpc>
                <a:spcPct val="110000"/>
              </a:lnSpc>
            </a:pPr>
            <a:r>
              <a:rPr lang="en-GB" sz="1600" dirty="0">
                <a:latin typeface="Arial" panose="020B0604020202020204" pitchFamily="34" charset="0"/>
                <a:cs typeface="Arial" panose="020B0604020202020204" pitchFamily="34" charset="0"/>
              </a:rPr>
              <a:t>Mediated reality shaped by production processes of news organisations and structural determinants of news-making</a:t>
            </a:r>
          </a:p>
          <a:p>
            <a:pPr>
              <a:lnSpc>
                <a:spcPct val="110000"/>
              </a:lnSpc>
            </a:pPr>
            <a:r>
              <a:rPr lang="en-GB" sz="1600" dirty="0">
                <a:latin typeface="Arial" panose="020B0604020202020204" pitchFamily="34" charset="0"/>
                <a:cs typeface="Arial" panose="020B0604020202020204" pitchFamily="34" charset="0"/>
              </a:rPr>
              <a:t>Assumptions also made about the audience impacts on ‘agenda setting’</a:t>
            </a:r>
          </a:p>
          <a:p>
            <a:pPr>
              <a:lnSpc>
                <a:spcPct val="110000"/>
              </a:lnSpc>
            </a:pPr>
            <a:r>
              <a:rPr lang="en-GB" sz="1600" dirty="0">
                <a:latin typeface="Arial" panose="020B0604020202020204" pitchFamily="34" charset="0"/>
                <a:cs typeface="Arial" panose="020B0604020202020204" pitchFamily="34" charset="0"/>
              </a:rPr>
              <a:t>News is not random, rather stories are selected due to their perceived </a:t>
            </a:r>
            <a:r>
              <a:rPr lang="en-GB" sz="1600" i="1" dirty="0">
                <a:latin typeface="Arial" panose="020B0604020202020204" pitchFamily="34" charset="0"/>
                <a:cs typeface="Arial" panose="020B0604020202020204" pitchFamily="34" charset="0"/>
              </a:rPr>
              <a:t>newsworthiness</a:t>
            </a:r>
          </a:p>
          <a:p>
            <a:pPr>
              <a:lnSpc>
                <a:spcPct val="110000"/>
              </a:lnSpc>
            </a:pPr>
            <a:endParaRPr lang="en-GB" sz="1300" dirty="0"/>
          </a:p>
          <a:p>
            <a:pPr>
              <a:lnSpc>
                <a:spcPct val="110000"/>
              </a:lnSpc>
            </a:pPr>
            <a:endParaRPr lang="en-GB" sz="1300" dirty="0"/>
          </a:p>
        </p:txBody>
      </p:sp>
    </p:spTree>
    <p:extLst>
      <p:ext uri="{BB962C8B-B14F-4D97-AF65-F5344CB8AC3E}">
        <p14:creationId xmlns:p14="http://schemas.microsoft.com/office/powerpoint/2010/main" val="24294502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7612F838-9E15-400D-ADAA-BC5595009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8CC74D-B546-46C0-B3F7-D005DBEC5898}"/>
              </a:ext>
            </a:extLst>
          </p:cNvPr>
          <p:cNvSpPr>
            <a:spLocks noGrp="1"/>
          </p:cNvSpPr>
          <p:nvPr>
            <p:ph type="title"/>
          </p:nvPr>
        </p:nvSpPr>
        <p:spPr>
          <a:xfrm>
            <a:off x="1077362" y="720435"/>
            <a:ext cx="3348588" cy="789711"/>
          </a:xfrm>
        </p:spPr>
        <p:txBody>
          <a:bodyPr anchor="t">
            <a:normAutofit/>
          </a:bodyPr>
          <a:lstStyle/>
          <a:p>
            <a:r>
              <a:rPr lang="en-GB" sz="3000" dirty="0"/>
              <a:t>Newsworthiness</a:t>
            </a:r>
          </a:p>
        </p:txBody>
      </p:sp>
      <p:sp>
        <p:nvSpPr>
          <p:cNvPr id="3" name="Content Placeholder 2">
            <a:extLst>
              <a:ext uri="{FF2B5EF4-FFF2-40B4-BE49-F238E27FC236}">
                <a16:creationId xmlns:a16="http://schemas.microsoft.com/office/drawing/2014/main" id="{69D982A5-E7B2-45B6-A85E-AEA14F3473B6}"/>
              </a:ext>
            </a:extLst>
          </p:cNvPr>
          <p:cNvSpPr>
            <a:spLocks noGrp="1"/>
          </p:cNvSpPr>
          <p:nvPr>
            <p:ph idx="1"/>
          </p:nvPr>
        </p:nvSpPr>
        <p:spPr>
          <a:xfrm>
            <a:off x="488731" y="1705809"/>
            <a:ext cx="4382814" cy="4431755"/>
          </a:xfrm>
        </p:spPr>
        <p:txBody>
          <a:bodyPr>
            <a:noAutofit/>
          </a:bodyPr>
          <a:lstStyle/>
          <a:p>
            <a:pPr>
              <a:lnSpc>
                <a:spcPct val="110000"/>
              </a:lnSpc>
            </a:pPr>
            <a:r>
              <a:rPr lang="en-GB" dirty="0">
                <a:latin typeface="Arial" panose="020B0604020202020204" pitchFamily="34" charset="0"/>
                <a:cs typeface="Arial" panose="020B0604020202020204" pitchFamily="34" charset="0"/>
              </a:rPr>
              <a:t>Journalists sharing the same ideological values as the majority of their audience results in the normalisation of certain interests and values</a:t>
            </a:r>
          </a:p>
          <a:p>
            <a:pPr>
              <a:lnSpc>
                <a:spcPct val="110000"/>
              </a:lnSpc>
            </a:pPr>
            <a:r>
              <a:rPr lang="en-GB" dirty="0">
                <a:latin typeface="Arial" panose="020B0604020202020204" pitchFamily="34" charset="0"/>
                <a:cs typeface="Arial" panose="020B0604020202020204" pitchFamily="34" charset="0"/>
              </a:rPr>
              <a:t>Galtung and </a:t>
            </a:r>
            <a:r>
              <a:rPr lang="en-GB" dirty="0" err="1">
                <a:latin typeface="Arial" panose="020B0604020202020204" pitchFamily="34" charset="0"/>
                <a:cs typeface="Arial" panose="020B0604020202020204" pitchFamily="34" charset="0"/>
              </a:rPr>
              <a:t>Ruge</a:t>
            </a:r>
            <a:r>
              <a:rPr lang="en-GB" dirty="0">
                <a:latin typeface="Arial" panose="020B0604020202020204" pitchFamily="34" charset="0"/>
                <a:cs typeface="Arial" panose="020B0604020202020204" pitchFamily="34" charset="0"/>
              </a:rPr>
              <a:t> (1965/1973) were the first to categorise news values </a:t>
            </a:r>
          </a:p>
          <a:p>
            <a:pPr>
              <a:lnSpc>
                <a:spcPct val="110000"/>
              </a:lnSpc>
            </a:pPr>
            <a:r>
              <a:rPr lang="en-GB" dirty="0">
                <a:latin typeface="Arial" panose="020B0604020202020204" pitchFamily="34" charset="0"/>
                <a:cs typeface="Arial" panose="020B0604020202020204" pitchFamily="34" charset="0"/>
              </a:rPr>
              <a:t>This was followed by Steve Chibnall’s (1975) </a:t>
            </a:r>
            <a:r>
              <a:rPr lang="en-GB" i="1" dirty="0">
                <a:latin typeface="Arial" panose="020B0604020202020204" pitchFamily="34" charset="0"/>
                <a:cs typeface="Arial" panose="020B0604020202020204" pitchFamily="34" charset="0"/>
              </a:rPr>
              <a:t>Law and Order News</a:t>
            </a:r>
          </a:p>
          <a:p>
            <a:pPr>
              <a:lnSpc>
                <a:spcPct val="110000"/>
              </a:lnSpc>
            </a:pPr>
            <a:r>
              <a:rPr lang="en-GB" dirty="0">
                <a:latin typeface="Arial" panose="020B0604020202020204" pitchFamily="34" charset="0"/>
                <a:cs typeface="Arial" panose="020B0604020202020204" pitchFamily="34" charset="0"/>
              </a:rPr>
              <a:t>News values are subject to change over time and a story does not have to meet all values to make the news</a:t>
            </a:r>
            <a:r>
              <a:rPr lang="en-GB" i="1" dirty="0">
                <a:latin typeface="Arial" panose="020B0604020202020204" pitchFamily="34" charset="0"/>
                <a:cs typeface="Arial" panose="020B0604020202020204" pitchFamily="34" charset="0"/>
              </a:rPr>
              <a:t> </a:t>
            </a:r>
          </a:p>
        </p:txBody>
      </p:sp>
      <p:sp>
        <p:nvSpPr>
          <p:cNvPr id="9225" name="Rectangle 9224">
            <a:extLst>
              <a:ext uri="{FF2B5EF4-FFF2-40B4-BE49-F238E27FC236}">
                <a16:creationId xmlns:a16="http://schemas.microsoft.com/office/drawing/2014/main" id="{424227C0-1C28-4574-96C0-36D90661A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5965" y="0"/>
            <a:ext cx="3484819" cy="343523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Rectangle 34">
            <a:extLst>
              <a:ext uri="{FF2B5EF4-FFF2-40B4-BE49-F238E27FC236}">
                <a16:creationId xmlns:a16="http://schemas.microsoft.com/office/drawing/2014/main" id="{7B2CA80B-A8CD-4C81-90DC-D43EFD3B3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5965" y="-9993"/>
            <a:ext cx="3479957" cy="3445231"/>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Freeform: Shape 9228">
            <a:extLst>
              <a:ext uri="{FF2B5EF4-FFF2-40B4-BE49-F238E27FC236}">
                <a16:creationId xmlns:a16="http://schemas.microsoft.com/office/drawing/2014/main" id="{F89C4351-E530-4C90-9416-A9B8BD88DC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4697" y="3427736"/>
            <a:ext cx="3484819" cy="3430264"/>
          </a:xfrm>
          <a:custGeom>
            <a:avLst/>
            <a:gdLst>
              <a:gd name="connsiteX0" fmla="*/ 3477175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3429980 h 3430264"/>
              <a:gd name="connsiteX5" fmla="*/ 168101 w 3484819"/>
              <a:gd name="connsiteY5" fmla="*/ 3425798 h 3430264"/>
              <a:gd name="connsiteX6" fmla="*/ 3459291 w 3484819"/>
              <a:gd name="connsiteY6" fmla="*/ 348491 h 3430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84819" h="3430264">
                <a:moveTo>
                  <a:pt x="3477175" y="0"/>
                </a:moveTo>
                <a:lnTo>
                  <a:pt x="3484819" y="0"/>
                </a:lnTo>
                <a:lnTo>
                  <a:pt x="3484819" y="3430264"/>
                </a:lnTo>
                <a:lnTo>
                  <a:pt x="0" y="3430264"/>
                </a:lnTo>
                <a:lnTo>
                  <a:pt x="0" y="3429980"/>
                </a:lnTo>
                <a:lnTo>
                  <a:pt x="168101" y="3425798"/>
                </a:lnTo>
                <a:cubicBezTo>
                  <a:pt x="1892515" y="3339789"/>
                  <a:pt x="3286588" y="2021777"/>
                  <a:pt x="3459291" y="348491"/>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231" name="Rectangle 9230">
            <a:extLst>
              <a:ext uri="{FF2B5EF4-FFF2-40B4-BE49-F238E27FC236}">
                <a16:creationId xmlns:a16="http://schemas.microsoft.com/office/drawing/2014/main" id="{22F70C1E-70A9-4389-843B-5784E2A9E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0784" y="-9991"/>
            <a:ext cx="3483870" cy="34452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12,760 Newsworthiness Images, Stock Photos, 3D objects, &amp; Vectors |  Shutterstock">
            <a:extLst>
              <a:ext uri="{FF2B5EF4-FFF2-40B4-BE49-F238E27FC236}">
                <a16:creationId xmlns:a16="http://schemas.microsoft.com/office/drawing/2014/main" id="{6C1DDEBA-CA89-0EBF-6A45-FBA6767EF64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766" r="-1" b="21551"/>
          <a:stretch/>
        </p:blipFill>
        <p:spPr bwMode="auto">
          <a:xfrm>
            <a:off x="5225965" y="3435239"/>
            <a:ext cx="6970895" cy="3432752"/>
          </a:xfrm>
          <a:custGeom>
            <a:avLst/>
            <a:gdLst/>
            <a:ahLst/>
            <a:cxnLst/>
            <a:rect l="l" t="t" r="r" b="b"/>
            <a:pathLst>
              <a:path w="6970895" h="3432752">
                <a:moveTo>
                  <a:pt x="0" y="0"/>
                </a:moveTo>
                <a:lnTo>
                  <a:pt x="3482163" y="0"/>
                </a:lnTo>
                <a:lnTo>
                  <a:pt x="6970895" y="0"/>
                </a:lnTo>
                <a:cubicBezTo>
                  <a:pt x="6970895" y="1895856"/>
                  <a:pt x="5408935" y="3432752"/>
                  <a:pt x="3482163" y="3432752"/>
                </a:cubicBezTo>
                <a:lnTo>
                  <a:pt x="3482163" y="3430264"/>
                </a:lnTo>
                <a:lnTo>
                  <a:pt x="0" y="3430264"/>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79822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00067-F3C0-4C80-886B-7F95FFB157F6}"/>
              </a:ext>
            </a:extLst>
          </p:cNvPr>
          <p:cNvSpPr>
            <a:spLocks noGrp="1"/>
          </p:cNvSpPr>
          <p:nvPr>
            <p:ph type="title"/>
          </p:nvPr>
        </p:nvSpPr>
        <p:spPr>
          <a:xfrm>
            <a:off x="1077362" y="720434"/>
            <a:ext cx="9950103" cy="819608"/>
          </a:xfrm>
        </p:spPr>
        <p:txBody>
          <a:bodyPr/>
          <a:lstStyle/>
          <a:p>
            <a:r>
              <a:rPr lang="en-GB" dirty="0"/>
              <a:t>Newsworthiness</a:t>
            </a:r>
          </a:p>
        </p:txBody>
      </p:sp>
      <p:sp>
        <p:nvSpPr>
          <p:cNvPr id="3" name="Content Placeholder 2">
            <a:extLst>
              <a:ext uri="{FF2B5EF4-FFF2-40B4-BE49-F238E27FC236}">
                <a16:creationId xmlns:a16="http://schemas.microsoft.com/office/drawing/2014/main" id="{EFA1F0E5-6055-4F30-807B-B22F2599FF66}"/>
              </a:ext>
            </a:extLst>
          </p:cNvPr>
          <p:cNvSpPr>
            <a:spLocks noGrp="1"/>
          </p:cNvSpPr>
          <p:nvPr>
            <p:ph idx="1"/>
          </p:nvPr>
        </p:nvSpPr>
        <p:spPr>
          <a:xfrm>
            <a:off x="565900" y="1748312"/>
            <a:ext cx="10792326" cy="4636722"/>
          </a:xfrm>
        </p:spPr>
        <p:txBody>
          <a:bodyPr>
            <a:normAutofit fontScale="55000" lnSpcReduction="20000"/>
          </a:bodyPr>
          <a:lstStyle/>
          <a:p>
            <a:pPr marL="514350" indent="-514350">
              <a:buFont typeface="+mj-lt"/>
              <a:buAutoNum type="arabicParenR"/>
            </a:pPr>
            <a:r>
              <a:rPr lang="en-GB" sz="2200" b="1" dirty="0">
                <a:latin typeface="Arial" panose="020B0604020202020204" pitchFamily="34" charset="0"/>
                <a:cs typeface="Arial" panose="020B0604020202020204" pitchFamily="34" charset="0"/>
              </a:rPr>
              <a:t>Threshold</a:t>
            </a:r>
            <a:r>
              <a:rPr lang="en-GB" sz="2200" dirty="0">
                <a:latin typeface="Arial" panose="020B0604020202020204" pitchFamily="34" charset="0"/>
                <a:cs typeface="Arial" panose="020B0604020202020204" pitchFamily="34" charset="0"/>
              </a:rPr>
              <a:t> – events have to meet a certain level of importance to be considered newsworthy</a:t>
            </a:r>
          </a:p>
          <a:p>
            <a:pPr marL="514350" indent="-514350">
              <a:buFont typeface="+mj-lt"/>
              <a:buAutoNum type="arabicParenR"/>
            </a:pPr>
            <a:r>
              <a:rPr lang="en-GB" sz="2200" b="1" dirty="0">
                <a:latin typeface="Arial" panose="020B0604020202020204" pitchFamily="34" charset="0"/>
                <a:cs typeface="Arial" panose="020B0604020202020204" pitchFamily="34" charset="0"/>
              </a:rPr>
              <a:t>Predictability </a:t>
            </a:r>
            <a:r>
              <a:rPr lang="en-GB" sz="2200" dirty="0">
                <a:latin typeface="Arial" panose="020B0604020202020204" pitchFamily="34" charset="0"/>
                <a:cs typeface="Arial" panose="020B0604020202020204" pitchFamily="34" charset="0"/>
              </a:rPr>
              <a:t>–</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an event that is rare or unexpected</a:t>
            </a:r>
            <a:endParaRPr lang="en-GB" sz="2200" b="1" dirty="0">
              <a:latin typeface="Arial" panose="020B0604020202020204" pitchFamily="34" charset="0"/>
              <a:cs typeface="Arial" panose="020B0604020202020204" pitchFamily="34" charset="0"/>
            </a:endParaRPr>
          </a:p>
          <a:p>
            <a:pPr marL="514350" indent="-514350">
              <a:buFont typeface="+mj-lt"/>
              <a:buAutoNum type="arabicParenR"/>
            </a:pPr>
            <a:r>
              <a:rPr lang="en-GB" sz="2200" b="1" dirty="0">
                <a:latin typeface="Arial" panose="020B0604020202020204" pitchFamily="34" charset="0"/>
                <a:cs typeface="Arial" panose="020B0604020202020204" pitchFamily="34" charset="0"/>
              </a:rPr>
              <a:t>Simplification</a:t>
            </a:r>
            <a:r>
              <a:rPr lang="en-GB" sz="2200" dirty="0">
                <a:latin typeface="Arial" panose="020B0604020202020204" pitchFamily="34" charset="0"/>
                <a:cs typeface="Arial" panose="020B0604020202020204" pitchFamily="34" charset="0"/>
              </a:rPr>
              <a:t> – events must be reducible to a minimum number of parts/themes</a:t>
            </a:r>
          </a:p>
          <a:p>
            <a:pPr marL="514350" indent="-514350">
              <a:buFont typeface="+mj-lt"/>
              <a:buAutoNum type="arabicParenR" startAt="4"/>
            </a:pPr>
            <a:r>
              <a:rPr lang="en-GB" sz="2200" b="1" dirty="0">
                <a:latin typeface="Arial" panose="020B0604020202020204" pitchFamily="34" charset="0"/>
                <a:cs typeface="Arial" panose="020B0604020202020204" pitchFamily="34" charset="0"/>
              </a:rPr>
              <a:t>Individualism</a:t>
            </a:r>
            <a:r>
              <a:rPr lang="en-GB" sz="2200" dirty="0">
                <a:latin typeface="Arial" panose="020B0604020202020204" pitchFamily="34" charset="0"/>
                <a:cs typeface="Arial" panose="020B0604020202020204" pitchFamily="34" charset="0"/>
              </a:rPr>
              <a:t> – individual definitions of crime which highlight individual responses are preferred to complex cultural and political explanations  </a:t>
            </a:r>
          </a:p>
          <a:p>
            <a:pPr marL="514350" indent="-514350">
              <a:buFont typeface="+mj-lt"/>
              <a:buAutoNum type="arabicParenR" startAt="4"/>
            </a:pPr>
            <a:r>
              <a:rPr lang="en-GB" sz="2200" b="1" dirty="0">
                <a:latin typeface="Arial" panose="020B0604020202020204" pitchFamily="34" charset="0"/>
                <a:cs typeface="Arial" panose="020B0604020202020204" pitchFamily="34" charset="0"/>
              </a:rPr>
              <a:t>Risk</a:t>
            </a:r>
            <a:r>
              <a:rPr lang="en-GB" sz="2200" dirty="0">
                <a:latin typeface="Arial" panose="020B0604020202020204" pitchFamily="34" charset="0"/>
                <a:cs typeface="Arial" panose="020B0604020202020204" pitchFamily="34" charset="0"/>
              </a:rPr>
              <a:t> – modern life characterised by risk, a story meets the risk threshold if the offender is still at large</a:t>
            </a:r>
          </a:p>
          <a:p>
            <a:pPr marL="514350" indent="-514350">
              <a:buFont typeface="+mj-lt"/>
              <a:buAutoNum type="arabicParenR" startAt="4"/>
            </a:pPr>
            <a:r>
              <a:rPr lang="en-GB" sz="2200" b="1" dirty="0">
                <a:latin typeface="Arial" panose="020B0604020202020204" pitchFamily="34" charset="0"/>
                <a:cs typeface="Arial" panose="020B0604020202020204" pitchFamily="34" charset="0"/>
              </a:rPr>
              <a:t>Sex</a:t>
            </a:r>
            <a:r>
              <a:rPr lang="en-GB" sz="2200" dirty="0">
                <a:latin typeface="Arial" panose="020B0604020202020204" pitchFamily="34" charset="0"/>
                <a:cs typeface="Arial" panose="020B0604020202020204" pitchFamily="34" charset="0"/>
              </a:rPr>
              <a:t> – one of the more salient news values is sex. Crimes of a sexual nature are over-reported distorting the picture the public receive</a:t>
            </a:r>
          </a:p>
          <a:p>
            <a:pPr marL="514350" indent="-514350">
              <a:buFont typeface="+mj-lt"/>
              <a:buAutoNum type="arabicParenR" startAt="4"/>
            </a:pPr>
            <a:r>
              <a:rPr lang="en-GB" sz="2200" b="1" dirty="0">
                <a:latin typeface="Arial" panose="020B0604020202020204" pitchFamily="34" charset="0"/>
                <a:cs typeface="Arial" panose="020B0604020202020204" pitchFamily="34" charset="0"/>
              </a:rPr>
              <a:t>Celebrity or high status persons </a:t>
            </a:r>
            <a:r>
              <a:rPr lang="en-GB" sz="2200" dirty="0">
                <a:latin typeface="Arial" panose="020B0604020202020204" pitchFamily="34" charset="0"/>
                <a:cs typeface="Arial" panose="020B0604020202020204" pitchFamily="34" charset="0"/>
              </a:rPr>
              <a:t>– a story is more likely to reach the news if it has a well known name attached to it</a:t>
            </a:r>
          </a:p>
          <a:p>
            <a:pPr marL="514350" indent="-514350">
              <a:buFont typeface="+mj-lt"/>
              <a:buAutoNum type="arabicPeriod" startAt="8"/>
            </a:pPr>
            <a:r>
              <a:rPr lang="en-GB" sz="2200" b="1" dirty="0">
                <a:latin typeface="Arial" panose="020B0604020202020204" pitchFamily="34" charset="0"/>
                <a:cs typeface="Arial" panose="020B0604020202020204" pitchFamily="34" charset="0"/>
              </a:rPr>
              <a:t>Proximity</a:t>
            </a:r>
            <a:r>
              <a:rPr lang="en-GB" sz="2200" dirty="0">
                <a:latin typeface="Arial" panose="020B0604020202020204" pitchFamily="34" charset="0"/>
                <a:cs typeface="Arial" panose="020B0604020202020204" pitchFamily="34" charset="0"/>
              </a:rPr>
              <a:t> – has both spatial and cultural dynamics. Spatial, refers to the geographical ‘nearness’ of an event, cultural to the ‘relevance’ of an event to an audience</a:t>
            </a:r>
          </a:p>
          <a:p>
            <a:pPr marL="514350" indent="-514350">
              <a:buFont typeface="+mj-lt"/>
              <a:buAutoNum type="arabicPeriod" startAt="8"/>
            </a:pPr>
            <a:r>
              <a:rPr lang="en-GB" sz="2200" b="1" dirty="0">
                <a:latin typeface="Arial" panose="020B0604020202020204" pitchFamily="34" charset="0"/>
                <a:cs typeface="Arial" panose="020B0604020202020204" pitchFamily="34" charset="0"/>
              </a:rPr>
              <a:t>Violence or conflict </a:t>
            </a:r>
            <a:r>
              <a:rPr lang="en-GB" sz="2200" dirty="0">
                <a:latin typeface="Arial" panose="020B0604020202020204" pitchFamily="34" charset="0"/>
                <a:cs typeface="Arial" panose="020B0604020202020204" pitchFamily="34" charset="0"/>
              </a:rPr>
              <a:t>– this value is most common to all media as it fulfils the media’s desire to present dramatic events in a graphic way</a:t>
            </a:r>
          </a:p>
          <a:p>
            <a:pPr marL="514350" indent="-514350">
              <a:buFont typeface="+mj-lt"/>
              <a:buAutoNum type="arabicPeriod" startAt="8"/>
            </a:pPr>
            <a:r>
              <a:rPr lang="en-GB" sz="2200" b="1" dirty="0">
                <a:latin typeface="Arial" panose="020B0604020202020204" pitchFamily="34" charset="0"/>
                <a:cs typeface="Arial" panose="020B0604020202020204" pitchFamily="34" charset="0"/>
              </a:rPr>
              <a:t>Visual spectacle and graphic imagery </a:t>
            </a:r>
            <a:r>
              <a:rPr lang="en-GB" sz="2200" dirty="0">
                <a:latin typeface="Arial" panose="020B0604020202020204" pitchFamily="34" charset="0"/>
                <a:cs typeface="Arial" panose="020B0604020202020204" pitchFamily="34" charset="0"/>
              </a:rPr>
              <a:t>– TV news offers high quality (moving) images. Potential news stories are only likely to make the news if they can be portrayed in images as well as words</a:t>
            </a:r>
          </a:p>
          <a:p>
            <a:pPr marL="514350" indent="-514350">
              <a:buFont typeface="+mj-lt"/>
              <a:buAutoNum type="arabicParenR" startAt="11"/>
            </a:pPr>
            <a:r>
              <a:rPr lang="en-GB" sz="2200" b="1" dirty="0">
                <a:latin typeface="Arial" panose="020B0604020202020204" pitchFamily="34" charset="0"/>
                <a:cs typeface="Arial" panose="020B0604020202020204" pitchFamily="34" charset="0"/>
              </a:rPr>
              <a:t>Children</a:t>
            </a:r>
            <a:r>
              <a:rPr lang="en-GB" sz="2200" dirty="0">
                <a:latin typeface="Arial" panose="020B0604020202020204" pitchFamily="34" charset="0"/>
                <a:cs typeface="Arial" panose="020B0604020202020204" pitchFamily="34" charset="0"/>
              </a:rPr>
              <a:t> – any crime can be lifted into news visibility if children are associated with it – whether as victims or offenders</a:t>
            </a:r>
          </a:p>
          <a:p>
            <a:pPr marL="514350" indent="-514350">
              <a:buFont typeface="+mj-lt"/>
              <a:buAutoNum type="arabicParenR" startAt="11"/>
            </a:pPr>
            <a:r>
              <a:rPr lang="en-GB" sz="2200" b="1" dirty="0">
                <a:latin typeface="Arial" panose="020B0604020202020204" pitchFamily="34" charset="0"/>
                <a:cs typeface="Arial" panose="020B0604020202020204" pitchFamily="34" charset="0"/>
              </a:rPr>
              <a:t>Conservative ideology and political diversion </a:t>
            </a:r>
            <a:r>
              <a:rPr lang="en-GB" sz="2200" dirty="0">
                <a:latin typeface="Arial" panose="020B0604020202020204" pitchFamily="34" charset="0"/>
                <a:cs typeface="Arial" panose="020B0604020202020204" pitchFamily="34" charset="0"/>
              </a:rPr>
              <a:t>- all news values have in common their broadly right wing consensus. This agenda emphasises and voices support for the police, more prisons and a tougher criminal justice system</a:t>
            </a:r>
          </a:p>
          <a:p>
            <a:endParaRPr lang="en-GB" sz="1400" dirty="0"/>
          </a:p>
        </p:txBody>
      </p:sp>
    </p:spTree>
    <p:extLst>
      <p:ext uri="{BB962C8B-B14F-4D97-AF65-F5344CB8AC3E}">
        <p14:creationId xmlns:p14="http://schemas.microsoft.com/office/powerpoint/2010/main" val="41371258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3509C681-8290-4C12-BFC0-F0B59D360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571832-6A5C-4CA6-9219-F95A8AF0C094}"/>
              </a:ext>
            </a:extLst>
          </p:cNvPr>
          <p:cNvSpPr>
            <a:spLocks noGrp="1"/>
          </p:cNvSpPr>
          <p:nvPr>
            <p:ph type="title"/>
          </p:nvPr>
        </p:nvSpPr>
        <p:spPr>
          <a:xfrm>
            <a:off x="441434" y="720435"/>
            <a:ext cx="4445876" cy="1507375"/>
          </a:xfrm>
        </p:spPr>
        <p:txBody>
          <a:bodyPr anchor="ctr">
            <a:normAutofit/>
          </a:bodyPr>
          <a:lstStyle/>
          <a:p>
            <a:pPr algn="ctr">
              <a:lnSpc>
                <a:spcPct val="100000"/>
              </a:lnSpc>
            </a:pPr>
            <a:r>
              <a:rPr lang="en-GB" sz="2200" b="1" dirty="0"/>
              <a:t>News Production and Consumption in a Digital </a:t>
            </a:r>
            <a:r>
              <a:rPr lang="en-GB" sz="2200" dirty="0"/>
              <a:t>G</a:t>
            </a:r>
            <a:r>
              <a:rPr lang="en-GB" sz="2200" b="1" dirty="0"/>
              <a:t>lobal </a:t>
            </a:r>
            <a:r>
              <a:rPr lang="en-GB" sz="2200" dirty="0"/>
              <a:t>Ma</a:t>
            </a:r>
            <a:r>
              <a:rPr lang="en-GB" sz="2200" b="1" dirty="0"/>
              <a:t>rketplace </a:t>
            </a:r>
            <a:endParaRPr lang="en-GB" sz="2200" dirty="0"/>
          </a:p>
        </p:txBody>
      </p:sp>
      <p:sp>
        <p:nvSpPr>
          <p:cNvPr id="3" name="Content Placeholder 2">
            <a:extLst>
              <a:ext uri="{FF2B5EF4-FFF2-40B4-BE49-F238E27FC236}">
                <a16:creationId xmlns:a16="http://schemas.microsoft.com/office/drawing/2014/main" id="{02C0C763-DAA9-4C67-8874-A27C935BCDAE}"/>
              </a:ext>
            </a:extLst>
          </p:cNvPr>
          <p:cNvSpPr>
            <a:spLocks noGrp="1"/>
          </p:cNvSpPr>
          <p:nvPr>
            <p:ph idx="1"/>
          </p:nvPr>
        </p:nvSpPr>
        <p:spPr>
          <a:xfrm>
            <a:off x="441434" y="2434974"/>
            <a:ext cx="4445876" cy="3918529"/>
          </a:xfrm>
        </p:spPr>
        <p:txBody>
          <a:bodyPr>
            <a:noAutofit/>
          </a:bodyPr>
          <a:lstStyle/>
          <a:p>
            <a:pPr>
              <a:lnSpc>
                <a:spcPct val="110000"/>
              </a:lnSpc>
            </a:pPr>
            <a:r>
              <a:rPr lang="en-GB" sz="1600" dirty="0">
                <a:latin typeface="Arial" panose="020B0604020202020204" pitchFamily="34" charset="0"/>
                <a:cs typeface="Arial" panose="020B0604020202020204" pitchFamily="34" charset="0"/>
              </a:rPr>
              <a:t>Much news today is consumed online</a:t>
            </a:r>
          </a:p>
          <a:p>
            <a:pPr>
              <a:lnSpc>
                <a:spcPct val="110000"/>
              </a:lnSpc>
            </a:pPr>
            <a:r>
              <a:rPr lang="en-GB" sz="1600" dirty="0">
                <a:latin typeface="Arial" panose="020B0604020202020204" pitchFamily="34" charset="0"/>
                <a:cs typeface="Arial" panose="020B0604020202020204" pitchFamily="34" charset="0"/>
              </a:rPr>
              <a:t>The role of Twitter and blogs, or user generated content (UGC)</a:t>
            </a:r>
          </a:p>
          <a:p>
            <a:pPr>
              <a:lnSpc>
                <a:spcPct val="110000"/>
              </a:lnSpc>
            </a:pPr>
            <a:r>
              <a:rPr lang="en-GB" sz="1600" dirty="0">
                <a:latin typeface="Arial" panose="020B0604020202020204" pitchFamily="34" charset="0"/>
                <a:cs typeface="Arial" panose="020B0604020202020204" pitchFamily="34" charset="0"/>
              </a:rPr>
              <a:t>Increasing numbers of technologically savvy journalists access this online fodder</a:t>
            </a:r>
          </a:p>
          <a:p>
            <a:pPr>
              <a:lnSpc>
                <a:spcPct val="110000"/>
              </a:lnSpc>
            </a:pPr>
            <a:r>
              <a:rPr lang="en-GB" sz="1600" dirty="0">
                <a:latin typeface="Arial" panose="020B0604020202020204" pitchFamily="34" charset="0"/>
                <a:cs typeface="Arial" panose="020B0604020202020204" pitchFamily="34" charset="0"/>
              </a:rPr>
              <a:t>Dilemmas however emerge over freedom of speech</a:t>
            </a:r>
          </a:p>
          <a:p>
            <a:pPr>
              <a:lnSpc>
                <a:spcPct val="110000"/>
              </a:lnSpc>
            </a:pPr>
            <a:r>
              <a:rPr lang="en-GB" sz="1600" dirty="0">
                <a:latin typeface="Arial" panose="020B0604020202020204" pitchFamily="34" charset="0"/>
                <a:cs typeface="Arial" panose="020B0604020202020204" pitchFamily="34" charset="0"/>
              </a:rPr>
              <a:t>News organisations more than ever before need to attract audiences (and advertisers) which has resulted in the crime problem being more skewed than it ever has before</a:t>
            </a:r>
          </a:p>
        </p:txBody>
      </p:sp>
      <p:sp>
        <p:nvSpPr>
          <p:cNvPr id="10249" name="Freeform: Shape 10248">
            <a:extLst>
              <a:ext uri="{FF2B5EF4-FFF2-40B4-BE49-F238E27FC236}">
                <a16:creationId xmlns:a16="http://schemas.microsoft.com/office/drawing/2014/main" id="{62DB152A-3012-4C06-84C6-9355BD03A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223251" y="224"/>
            <a:ext cx="3482922" cy="3482474"/>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0251" name="Rectangle 10250">
            <a:extLst>
              <a:ext uri="{FF2B5EF4-FFF2-40B4-BE49-F238E27FC236}">
                <a16:creationId xmlns:a16="http://schemas.microsoft.com/office/drawing/2014/main" id="{5C542152-E969-4F41-AFD8-4B5354BE5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705548" y="-2580"/>
            <a:ext cx="3484819" cy="3488083"/>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3" name="Rectangle 34">
            <a:extLst>
              <a:ext uri="{FF2B5EF4-FFF2-40B4-BE49-F238E27FC236}">
                <a16:creationId xmlns:a16="http://schemas.microsoft.com/office/drawing/2014/main" id="{C2EDDE5C-FB26-46E8-9F4C-3548CC15C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916" y="-1896"/>
            <a:ext cx="3475013" cy="3484818"/>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5" name="Rectangle 10254">
            <a:extLst>
              <a:ext uri="{FF2B5EF4-FFF2-40B4-BE49-F238E27FC236}">
                <a16:creationId xmlns:a16="http://schemas.microsoft.com/office/drawing/2014/main" id="{D470A0CA-EE35-4C4E-91DA-C8DB95E27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20672" y="1686675"/>
            <a:ext cx="3374131" cy="6968525"/>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42" name="Picture 2" descr="Measuring News Consumption in a Digital Era | Pew Research Center">
            <a:extLst>
              <a:ext uri="{FF2B5EF4-FFF2-40B4-BE49-F238E27FC236}">
                <a16:creationId xmlns:a16="http://schemas.microsoft.com/office/drawing/2014/main" id="{9B2C2F55-A3CC-B2A6-CAC5-47EA4A284F4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81688" y="4130711"/>
            <a:ext cx="3682523" cy="2069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617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Shape 72">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5" name="Rectangle 74">
            <a:extLst>
              <a:ext uri="{FF2B5EF4-FFF2-40B4-BE49-F238E27FC236}">
                <a16:creationId xmlns:a16="http://schemas.microsoft.com/office/drawing/2014/main" id="{050FD556-4C97-47C4-8C29-C04095E24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E1DDB-388F-4C2A-956A-C8FEF69AA458}"/>
              </a:ext>
            </a:extLst>
          </p:cNvPr>
          <p:cNvSpPr>
            <a:spLocks noGrp="1"/>
          </p:cNvSpPr>
          <p:nvPr>
            <p:ph type="title"/>
          </p:nvPr>
        </p:nvSpPr>
        <p:spPr>
          <a:xfrm>
            <a:off x="505575" y="1577958"/>
            <a:ext cx="3639837" cy="3170775"/>
          </a:xfrm>
        </p:spPr>
        <p:txBody>
          <a:bodyPr vert="horz" lIns="91440" tIns="45720" rIns="91440" bIns="45720" rtlCol="0" anchor="ctr">
            <a:normAutofit/>
          </a:bodyPr>
          <a:lstStyle/>
          <a:p>
            <a:pPr algn="ctr"/>
            <a:r>
              <a:rPr lang="en-US" sz="3200" dirty="0"/>
              <a:t>The Power of Media and Freedom of Speech</a:t>
            </a:r>
            <a:endParaRPr lang="en-US" dirty="0"/>
          </a:p>
        </p:txBody>
      </p:sp>
      <p:sp>
        <p:nvSpPr>
          <p:cNvPr id="77" name="Freeform: Shape 76">
            <a:extLst>
              <a:ext uri="{FF2B5EF4-FFF2-40B4-BE49-F238E27FC236}">
                <a16:creationId xmlns:a16="http://schemas.microsoft.com/office/drawing/2014/main" id="{C77ED65D-8324-4C4F-88A2-309BE73898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2" name="Picture 4" descr="Trump&amp;amp;#39;s &amp;amp;#39;haters and losers&amp;amp;#39; Sept. 11 tweet vanishes- POLITICO">
            <a:extLst>
              <a:ext uri="{FF2B5EF4-FFF2-40B4-BE49-F238E27FC236}">
                <a16:creationId xmlns:a16="http://schemas.microsoft.com/office/drawing/2014/main" id="{2DD6F4D0-2220-4076-9C3F-45FB830DEC2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0986" y="326802"/>
            <a:ext cx="5668759" cy="3075302"/>
          </a:xfrm>
          <a:prstGeom prst="rect">
            <a:avLst/>
          </a:prstGeom>
          <a:noFill/>
          <a:extLst>
            <a:ext uri="{909E8E84-426E-40DD-AFC4-6F175D3DCCD1}">
              <a14:hiddenFill xmlns:a14="http://schemas.microsoft.com/office/drawing/2010/main">
                <a:solidFill>
                  <a:srgbClr val="FFFFFF"/>
                </a:solidFill>
              </a14:hiddenFill>
            </a:ext>
          </a:extLst>
        </p:spPr>
      </p:pic>
      <p:sp>
        <p:nvSpPr>
          <p:cNvPr id="79" name="Freeform: Shape 78">
            <a:extLst>
              <a:ext uri="{FF2B5EF4-FFF2-40B4-BE49-F238E27FC236}">
                <a16:creationId xmlns:a16="http://schemas.microsoft.com/office/drawing/2014/main" id="{1D0450F3-2536-4082-A67D-8ADB80155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Donald Trump&amp;amp;#39;s 11 Best Tweets (and 7,000 Losers) - Crowdbabble">
            <a:extLst>
              <a:ext uri="{FF2B5EF4-FFF2-40B4-BE49-F238E27FC236}">
                <a16:creationId xmlns:a16="http://schemas.microsoft.com/office/drawing/2014/main" id="{9250A783-D3B3-4175-8D30-E72E18942DB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06636" y="3402104"/>
            <a:ext cx="5668759" cy="30469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35759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3" name="Rectangle 72">
            <a:extLst>
              <a:ext uri="{FF2B5EF4-FFF2-40B4-BE49-F238E27FC236}">
                <a16:creationId xmlns:a16="http://schemas.microsoft.com/office/drawing/2014/main" id="{998D6E90-577B-4973-B60A-2700290E6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5C65F6-CF76-42A0-A321-668954DB23B3}"/>
              </a:ext>
            </a:extLst>
          </p:cNvPr>
          <p:cNvSpPr>
            <a:spLocks noGrp="1"/>
          </p:cNvSpPr>
          <p:nvPr>
            <p:ph type="title"/>
          </p:nvPr>
        </p:nvSpPr>
        <p:spPr>
          <a:xfrm>
            <a:off x="1084728" y="1597961"/>
            <a:ext cx="2628969" cy="3162300"/>
          </a:xfrm>
        </p:spPr>
        <p:txBody>
          <a:bodyPr vert="horz" lIns="91440" tIns="45720" rIns="91440" bIns="45720" rtlCol="0" anchor="t">
            <a:normAutofit/>
          </a:bodyPr>
          <a:lstStyle/>
          <a:p>
            <a:r>
              <a:rPr lang="en-US" sz="2400" dirty="0"/>
              <a:t>The Power of Media and Freedom of Speech</a:t>
            </a:r>
          </a:p>
        </p:txBody>
      </p:sp>
      <p:sp>
        <p:nvSpPr>
          <p:cNvPr id="75" name="Freeform: Shape 74">
            <a:extLst>
              <a:ext uri="{FF2B5EF4-FFF2-40B4-BE49-F238E27FC236}">
                <a16:creationId xmlns:a16="http://schemas.microsoft.com/office/drawing/2014/main" id="{3FA95682-BEE6-4B33-BA34-7E7BE4978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a:extLst>
              <a:ext uri="{FF2B5EF4-FFF2-40B4-BE49-F238E27FC236}">
                <a16:creationId xmlns:a16="http://schemas.microsoft.com/office/drawing/2014/main" id="{4B967B4B-68CB-4625-B6F2-C6D07BB45CE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801599" y="763061"/>
            <a:ext cx="8305673" cy="5544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26944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CEC81-BC6D-401B-9BA0-7769AD276E40}"/>
              </a:ext>
            </a:extLst>
          </p:cNvPr>
          <p:cNvSpPr>
            <a:spLocks noGrp="1"/>
          </p:cNvSpPr>
          <p:nvPr>
            <p:ph type="title"/>
          </p:nvPr>
        </p:nvSpPr>
        <p:spPr/>
        <p:txBody>
          <a:bodyPr anchor="ctr"/>
          <a:lstStyle/>
          <a:p>
            <a:pPr algn="ctr"/>
            <a:r>
              <a:rPr lang="en-GB" dirty="0"/>
              <a:t>Do you agree with the following statement?</a:t>
            </a:r>
          </a:p>
        </p:txBody>
      </p:sp>
      <p:sp>
        <p:nvSpPr>
          <p:cNvPr id="3" name="Content Placeholder 2">
            <a:extLst>
              <a:ext uri="{FF2B5EF4-FFF2-40B4-BE49-F238E27FC236}">
                <a16:creationId xmlns:a16="http://schemas.microsoft.com/office/drawing/2014/main" id="{FA5EC54F-BA06-46DF-8B8B-A18E790D10BB}"/>
              </a:ext>
            </a:extLst>
          </p:cNvPr>
          <p:cNvSpPr>
            <a:spLocks noGrp="1"/>
          </p:cNvSpPr>
          <p:nvPr>
            <p:ph idx="1"/>
          </p:nvPr>
        </p:nvSpPr>
        <p:spPr/>
        <p:txBody>
          <a:bodyPr anchor="ctr">
            <a:normAutofit/>
          </a:bodyPr>
          <a:lstStyle/>
          <a:p>
            <a:pPr marL="0" indent="0" algn="ctr">
              <a:buNone/>
            </a:pPr>
            <a:r>
              <a:rPr lang="en-GB" sz="2400" dirty="0">
                <a:latin typeface="Arial" panose="020B0604020202020204" pitchFamily="34" charset="0"/>
                <a:cs typeface="Arial" panose="020B0604020202020204" pitchFamily="34" charset="0"/>
              </a:rPr>
              <a:t>No story can be told without judgments being made about the viability of it. However, since the 1980s  criticism has intensified that the British media are ‘dumbing down’ their news coverage and measuring newsworthiness by the degree of amusement a story provokes in its audience</a:t>
            </a:r>
          </a:p>
          <a:p>
            <a:endParaRPr lang="en-GB" sz="2400" dirty="0"/>
          </a:p>
        </p:txBody>
      </p:sp>
    </p:spTree>
    <p:extLst>
      <p:ext uri="{BB962C8B-B14F-4D97-AF65-F5344CB8AC3E}">
        <p14:creationId xmlns:p14="http://schemas.microsoft.com/office/powerpoint/2010/main" val="23447536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1281" name="Rectangle 11280">
            <a:extLst>
              <a:ext uri="{FF2B5EF4-FFF2-40B4-BE49-F238E27FC236}">
                <a16:creationId xmlns:a16="http://schemas.microsoft.com/office/drawing/2014/main" id="{737C03B3-7F8E-434B-AB3E-2367CAE612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52CDF-3F54-49D9-B874-5DAA476039BC}"/>
              </a:ext>
            </a:extLst>
          </p:cNvPr>
          <p:cNvSpPr>
            <a:spLocks noGrp="1"/>
          </p:cNvSpPr>
          <p:nvPr>
            <p:ph type="title"/>
          </p:nvPr>
        </p:nvSpPr>
        <p:spPr>
          <a:xfrm>
            <a:off x="1077363" y="344219"/>
            <a:ext cx="3762651" cy="2417315"/>
          </a:xfrm>
        </p:spPr>
        <p:txBody>
          <a:bodyPr anchor="ctr">
            <a:normAutofit/>
          </a:bodyPr>
          <a:lstStyle/>
          <a:p>
            <a:pPr algn="ctr"/>
            <a:r>
              <a:rPr lang="en-GB" dirty="0"/>
              <a:t>Moral Panic Recap</a:t>
            </a:r>
          </a:p>
        </p:txBody>
      </p:sp>
      <p:sp>
        <p:nvSpPr>
          <p:cNvPr id="3" name="Content Placeholder 2">
            <a:extLst>
              <a:ext uri="{FF2B5EF4-FFF2-40B4-BE49-F238E27FC236}">
                <a16:creationId xmlns:a16="http://schemas.microsoft.com/office/drawing/2014/main" id="{600164AA-7584-405E-A934-DFB017A88D85}"/>
              </a:ext>
            </a:extLst>
          </p:cNvPr>
          <p:cNvSpPr>
            <a:spLocks noGrp="1"/>
          </p:cNvSpPr>
          <p:nvPr>
            <p:ph idx="1"/>
          </p:nvPr>
        </p:nvSpPr>
        <p:spPr>
          <a:xfrm>
            <a:off x="5271247" y="928688"/>
            <a:ext cx="5843390" cy="1832845"/>
          </a:xfrm>
        </p:spPr>
        <p:txBody>
          <a:bodyPr>
            <a:normAutofit lnSpcReduction="10000"/>
          </a:bodyPr>
          <a:lstStyle/>
          <a:p>
            <a:pPr marL="0" indent="0" algn="ctr">
              <a:lnSpc>
                <a:spcPct val="110000"/>
              </a:lnSpc>
              <a:buNone/>
            </a:pPr>
            <a:r>
              <a:rPr lang="en-GB" sz="1700" dirty="0">
                <a:latin typeface="Arial" panose="020B0604020202020204" pitchFamily="34" charset="0"/>
                <a:cs typeface="Arial" panose="020B0604020202020204" pitchFamily="34" charset="0"/>
              </a:rPr>
              <a:t>“Societies appear to be subject, every now and then, to periods of moral panic. A condition, episode, person or group of persons emerges to become defined as a threat to societal values and interests; it’s nature is presented in a stylised and stereotypical fashion by the mass media...”</a:t>
            </a:r>
          </a:p>
          <a:p>
            <a:pPr marL="0" indent="0" algn="ctr">
              <a:lnSpc>
                <a:spcPct val="110000"/>
              </a:lnSpc>
              <a:buNone/>
            </a:pPr>
            <a:r>
              <a:rPr lang="en-GB" sz="1700" dirty="0">
                <a:latin typeface="Arial" panose="020B0604020202020204" pitchFamily="34" charset="0"/>
                <a:cs typeface="Arial" panose="020B0604020202020204" pitchFamily="34" charset="0"/>
              </a:rPr>
              <a:t> (Cohen, 1972: 9)</a:t>
            </a:r>
          </a:p>
        </p:txBody>
      </p:sp>
      <p:sp>
        <p:nvSpPr>
          <p:cNvPr id="11282" name="Rectangle 11281">
            <a:extLst>
              <a:ext uri="{FF2B5EF4-FFF2-40B4-BE49-F238E27FC236}">
                <a16:creationId xmlns:a16="http://schemas.microsoft.com/office/drawing/2014/main" id="{F24FE85A-D882-4F43-A4F7-8311CA2DB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3439948"/>
            <a:ext cx="12192002" cy="341772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83" name="Rectangle 34">
            <a:extLst>
              <a:ext uri="{FF2B5EF4-FFF2-40B4-BE49-F238E27FC236}">
                <a16:creationId xmlns:a16="http://schemas.microsoft.com/office/drawing/2014/main" id="{F35342D2-E4EF-458A-84FA-4E8B5F366A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00" y="3405873"/>
            <a:ext cx="3417721" cy="3485877"/>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84" name="Freeform: Shape 11276">
            <a:extLst>
              <a:ext uri="{FF2B5EF4-FFF2-40B4-BE49-F238E27FC236}">
                <a16:creationId xmlns:a16="http://schemas.microsoft.com/office/drawing/2014/main" id="{126F3A4B-7C6A-4302-B312-6142412ABF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223903" y="3439950"/>
            <a:ext cx="6963551" cy="3417723"/>
          </a:xfrm>
          <a:custGeom>
            <a:avLst/>
            <a:gdLst>
              <a:gd name="connsiteX0" fmla="*/ 3423466 w 3423466"/>
              <a:gd name="connsiteY0" fmla="*/ 0 h 1718483"/>
              <a:gd name="connsiteX1" fmla="*/ 1710280 w 3423466"/>
              <a:gd name="connsiteY1" fmla="*/ 0 h 1718483"/>
              <a:gd name="connsiteX2" fmla="*/ 1710280 w 3423466"/>
              <a:gd name="connsiteY2" fmla="*/ 1 h 1718483"/>
              <a:gd name="connsiteX3" fmla="*/ 0 w 3423466"/>
              <a:gd name="connsiteY3" fmla="*/ 1 h 1718483"/>
              <a:gd name="connsiteX4" fmla="*/ 1538022 w 3423466"/>
              <a:gd name="connsiteY4" fmla="*/ 1709611 h 1718483"/>
              <a:gd name="connsiteX5" fmla="*/ 1710280 w 3423466"/>
              <a:gd name="connsiteY5" fmla="*/ 1718336 h 1718483"/>
              <a:gd name="connsiteX6" fmla="*/ 1710280 w 3423466"/>
              <a:gd name="connsiteY6" fmla="*/ 1718482 h 1718483"/>
              <a:gd name="connsiteX7" fmla="*/ 1711723 w 3423466"/>
              <a:gd name="connsiteY7" fmla="*/ 1718409 h 1718483"/>
              <a:gd name="connsiteX8" fmla="*/ 1713186 w 3423466"/>
              <a:gd name="connsiteY8" fmla="*/ 1718483 h 1718483"/>
              <a:gd name="connsiteX9" fmla="*/ 1713186 w 3423466"/>
              <a:gd name="connsiteY9" fmla="*/ 1718335 h 1718483"/>
              <a:gd name="connsiteX10" fmla="*/ 1885444 w 3423466"/>
              <a:gd name="connsiteY10" fmla="*/ 1709610 h 1718483"/>
              <a:gd name="connsiteX11" fmla="*/ 3423466 w 3423466"/>
              <a:gd name="connsiteY11" fmla="*/ 0 h 1718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23466" h="1718483">
                <a:moveTo>
                  <a:pt x="3423466" y="0"/>
                </a:moveTo>
                <a:lnTo>
                  <a:pt x="1710280" y="0"/>
                </a:lnTo>
                <a:lnTo>
                  <a:pt x="1710280" y="1"/>
                </a:lnTo>
                <a:lnTo>
                  <a:pt x="0" y="1"/>
                </a:lnTo>
                <a:cubicBezTo>
                  <a:pt x="0" y="889774"/>
                  <a:pt x="674138" y="1621607"/>
                  <a:pt x="1538022" y="1709611"/>
                </a:cubicBezTo>
                <a:lnTo>
                  <a:pt x="1710280" y="1718336"/>
                </a:lnTo>
                <a:lnTo>
                  <a:pt x="1710280" y="1718482"/>
                </a:lnTo>
                <a:lnTo>
                  <a:pt x="1711723" y="1718409"/>
                </a:lnTo>
                <a:lnTo>
                  <a:pt x="1713186" y="1718483"/>
                </a:lnTo>
                <a:lnTo>
                  <a:pt x="1713186" y="1718335"/>
                </a:lnTo>
                <a:lnTo>
                  <a:pt x="1885444" y="1709610"/>
                </a:lnTo>
                <a:cubicBezTo>
                  <a:pt x="2749328" y="1621606"/>
                  <a:pt x="3423466" y="889773"/>
                  <a:pt x="342346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pic>
        <p:nvPicPr>
          <p:cNvPr id="11266" name="Picture 2" descr="Zombie data, racial moral panic and the professional managerial classes in  British Universities">
            <a:extLst>
              <a:ext uri="{FF2B5EF4-FFF2-40B4-BE49-F238E27FC236}">
                <a16:creationId xmlns:a16="http://schemas.microsoft.com/office/drawing/2014/main" id="{D1B40C75-9374-133C-2A6F-112520F44CD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56149" y="3690221"/>
            <a:ext cx="3693906" cy="26385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4259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E1156-AA86-451A-A947-B8E078FE0969}"/>
              </a:ext>
            </a:extLst>
          </p:cNvPr>
          <p:cNvSpPr>
            <a:spLocks noGrp="1"/>
          </p:cNvSpPr>
          <p:nvPr>
            <p:ph type="title"/>
          </p:nvPr>
        </p:nvSpPr>
        <p:spPr/>
        <p:txBody>
          <a:bodyPr anchor="ctr"/>
          <a:lstStyle/>
          <a:p>
            <a:r>
              <a:rPr lang="en-GB" dirty="0"/>
              <a:t>Moral Panic – 5 Key Features</a:t>
            </a:r>
          </a:p>
        </p:txBody>
      </p:sp>
      <p:sp>
        <p:nvSpPr>
          <p:cNvPr id="3" name="Content Placeholder 2">
            <a:extLst>
              <a:ext uri="{FF2B5EF4-FFF2-40B4-BE49-F238E27FC236}">
                <a16:creationId xmlns:a16="http://schemas.microsoft.com/office/drawing/2014/main" id="{8BDD2C8B-39DA-4DBE-BBFC-EC826A8DA79D}"/>
              </a:ext>
            </a:extLst>
          </p:cNvPr>
          <p:cNvSpPr>
            <a:spLocks noGrp="1"/>
          </p:cNvSpPr>
          <p:nvPr>
            <p:ph idx="1"/>
          </p:nvPr>
        </p:nvSpPr>
        <p:spPr/>
        <p:txBody>
          <a:bodyPr>
            <a:normAutofit fontScale="92500"/>
          </a:bodyPr>
          <a:lstStyle/>
          <a:p>
            <a:pPr marL="514350" indent="-514350">
              <a:buFont typeface="+mj-lt"/>
              <a:buAutoNum type="arabicParenR"/>
            </a:pPr>
            <a:r>
              <a:rPr lang="en-GB" sz="2400" dirty="0">
                <a:latin typeface="Arial" panose="020B0604020202020204" pitchFamily="34" charset="0"/>
                <a:cs typeface="Arial" panose="020B0604020202020204" pitchFamily="34" charset="0"/>
              </a:rPr>
              <a:t>Media take an ordinary event and present it as something extraordinary </a:t>
            </a:r>
          </a:p>
          <a:p>
            <a:pPr marL="514350" indent="-514350">
              <a:buFont typeface="+mj-lt"/>
              <a:buAutoNum type="arabicParenR"/>
            </a:pPr>
            <a:r>
              <a:rPr lang="en-GB" sz="2400" dirty="0">
                <a:latin typeface="Arial" panose="020B0604020202020204" pitchFamily="34" charset="0"/>
                <a:cs typeface="Arial" panose="020B0604020202020204" pitchFamily="34" charset="0"/>
              </a:rPr>
              <a:t>Deviance amplification occurs when ‘authorities’ demonise these perceived wrong-doers</a:t>
            </a:r>
          </a:p>
          <a:p>
            <a:pPr marL="514350" indent="-514350">
              <a:buFont typeface="+mj-lt"/>
              <a:buAutoNum type="arabicParenR"/>
            </a:pPr>
            <a:r>
              <a:rPr lang="en-GB" sz="2400" dirty="0">
                <a:latin typeface="Arial" panose="020B0604020202020204" pitchFamily="34" charset="0"/>
                <a:cs typeface="Arial" panose="020B0604020202020204" pitchFamily="34" charset="0"/>
              </a:rPr>
              <a:t>They clarify moral boundaries in society, creating consensus and concern</a:t>
            </a:r>
          </a:p>
          <a:p>
            <a:pPr marL="514350" indent="-514350">
              <a:buFont typeface="+mj-lt"/>
              <a:buAutoNum type="arabicParenR"/>
            </a:pPr>
            <a:r>
              <a:rPr lang="en-GB" sz="2400" dirty="0">
                <a:latin typeface="Arial" panose="020B0604020202020204" pitchFamily="34" charset="0"/>
                <a:cs typeface="Arial" panose="020B0604020202020204" pitchFamily="34" charset="0"/>
              </a:rPr>
              <a:t>They occur during periods of rapid social change</a:t>
            </a:r>
          </a:p>
          <a:p>
            <a:pPr marL="514350" indent="-514350">
              <a:buFont typeface="+mj-lt"/>
              <a:buAutoNum type="arabicParenR"/>
            </a:pPr>
            <a:r>
              <a:rPr lang="en-GB" sz="2400" dirty="0">
                <a:latin typeface="Arial" panose="020B0604020202020204" pitchFamily="34" charset="0"/>
                <a:cs typeface="Arial" panose="020B0604020202020204" pitchFamily="34" charset="0"/>
              </a:rPr>
              <a:t>Usually young people are targeted as they symbolise the future of society</a:t>
            </a:r>
          </a:p>
        </p:txBody>
      </p:sp>
    </p:spTree>
    <p:extLst>
      <p:ext uri="{BB962C8B-B14F-4D97-AF65-F5344CB8AC3E}">
        <p14:creationId xmlns:p14="http://schemas.microsoft.com/office/powerpoint/2010/main" val="22590583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FB71C-3C13-4456-AC54-FD0F0E9286D4}"/>
              </a:ext>
            </a:extLst>
          </p:cNvPr>
          <p:cNvSpPr>
            <a:spLocks noGrp="1"/>
          </p:cNvSpPr>
          <p:nvPr>
            <p:ph type="title"/>
          </p:nvPr>
        </p:nvSpPr>
        <p:spPr>
          <a:xfrm>
            <a:off x="1077361" y="163482"/>
            <a:ext cx="9950103" cy="1507376"/>
          </a:xfrm>
        </p:spPr>
        <p:txBody>
          <a:bodyPr anchor="ctr"/>
          <a:lstStyle/>
          <a:p>
            <a:pPr algn="ctr"/>
            <a:r>
              <a:rPr lang="en-GB" dirty="0"/>
              <a:t>A Problem with “Deviance”</a:t>
            </a:r>
          </a:p>
        </p:txBody>
      </p:sp>
      <p:sp>
        <p:nvSpPr>
          <p:cNvPr id="3" name="Content Placeholder 2">
            <a:extLst>
              <a:ext uri="{FF2B5EF4-FFF2-40B4-BE49-F238E27FC236}">
                <a16:creationId xmlns:a16="http://schemas.microsoft.com/office/drawing/2014/main" id="{9235296B-C612-48DD-8440-FB65C2BFCFA5}"/>
              </a:ext>
            </a:extLst>
          </p:cNvPr>
          <p:cNvSpPr>
            <a:spLocks noGrp="1"/>
          </p:cNvSpPr>
          <p:nvPr>
            <p:ph idx="1"/>
          </p:nvPr>
        </p:nvSpPr>
        <p:spPr>
          <a:xfrm>
            <a:off x="1077361" y="1875523"/>
            <a:ext cx="9950103" cy="3513514"/>
          </a:xfrm>
        </p:spPr>
        <p:txBody>
          <a:bodyPr>
            <a:normAutofit/>
          </a:bodyPr>
          <a:lstStyle/>
          <a:p>
            <a:r>
              <a:rPr lang="en-GB" sz="2400" dirty="0">
                <a:latin typeface="Arial" panose="020B0604020202020204" pitchFamily="34" charset="0"/>
                <a:cs typeface="Arial" panose="020B0604020202020204" pitchFamily="34" charset="0"/>
              </a:rPr>
              <a:t>Are all folk devils vulnerable and unfairly maligned? </a:t>
            </a:r>
          </a:p>
          <a:p>
            <a:r>
              <a:rPr lang="en-GB" sz="2400" dirty="0">
                <a:latin typeface="Arial" panose="020B0604020202020204" pitchFamily="34" charset="0"/>
                <a:cs typeface="Arial" panose="020B0604020202020204" pitchFamily="34" charset="0"/>
              </a:rPr>
              <a:t>Is deviance sometimes used as a byword for ‘irrationality’ (implying mental instability) ‘manipulability’ (implying that those involved are passive dupes) or ‘unconventionality’ (implying that they are weird or alien)</a:t>
            </a:r>
          </a:p>
          <a:p>
            <a:r>
              <a:rPr lang="en-GB" sz="2400" dirty="0">
                <a:latin typeface="Arial" panose="020B0604020202020204" pitchFamily="34" charset="0"/>
                <a:cs typeface="Arial" panose="020B0604020202020204" pitchFamily="34" charset="0"/>
              </a:rPr>
              <a:t>Thus, causes of deviance are seldom considered and frequently overshadowed by scornful commentaries about the groups involved   </a:t>
            </a:r>
          </a:p>
        </p:txBody>
      </p:sp>
    </p:spTree>
    <p:extLst>
      <p:ext uri="{BB962C8B-B14F-4D97-AF65-F5344CB8AC3E}">
        <p14:creationId xmlns:p14="http://schemas.microsoft.com/office/powerpoint/2010/main" val="19462977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2305" name="Rectangle 12304">
            <a:extLst>
              <a:ext uri="{FF2B5EF4-FFF2-40B4-BE49-F238E27FC236}">
                <a16:creationId xmlns:a16="http://schemas.microsoft.com/office/drawing/2014/main" id="{E9FF3597-294D-4BCC-9A3B-F73618BFB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02B278-6FDA-41A2-9170-7403489CC11A}"/>
              </a:ext>
            </a:extLst>
          </p:cNvPr>
          <p:cNvSpPr>
            <a:spLocks noGrp="1"/>
          </p:cNvSpPr>
          <p:nvPr>
            <p:ph type="title"/>
          </p:nvPr>
        </p:nvSpPr>
        <p:spPr>
          <a:xfrm>
            <a:off x="1077361" y="720435"/>
            <a:ext cx="6397165" cy="1507375"/>
          </a:xfrm>
        </p:spPr>
        <p:txBody>
          <a:bodyPr anchor="ctr">
            <a:normAutofit/>
          </a:bodyPr>
          <a:lstStyle/>
          <a:p>
            <a:r>
              <a:rPr lang="en-GB" b="1" dirty="0"/>
              <a:t>A Problem with “Morality”</a:t>
            </a:r>
            <a:endParaRPr lang="en-GB" dirty="0"/>
          </a:p>
        </p:txBody>
      </p:sp>
      <p:sp>
        <p:nvSpPr>
          <p:cNvPr id="3" name="Content Placeholder 2">
            <a:extLst>
              <a:ext uri="{FF2B5EF4-FFF2-40B4-BE49-F238E27FC236}">
                <a16:creationId xmlns:a16="http://schemas.microsoft.com/office/drawing/2014/main" id="{7FFF7A99-401D-4579-B1FE-B678308D3F86}"/>
              </a:ext>
            </a:extLst>
          </p:cNvPr>
          <p:cNvSpPr>
            <a:spLocks noGrp="1"/>
          </p:cNvSpPr>
          <p:nvPr>
            <p:ph idx="1"/>
          </p:nvPr>
        </p:nvSpPr>
        <p:spPr>
          <a:xfrm>
            <a:off x="1077361" y="2427316"/>
            <a:ext cx="6397165" cy="3513514"/>
          </a:xfrm>
        </p:spPr>
        <p:txBody>
          <a:bodyPr>
            <a:normAutofit/>
          </a:bodyPr>
          <a:lstStyle/>
          <a:p>
            <a:r>
              <a:rPr lang="en-GB" dirty="0">
                <a:latin typeface="Arial" panose="020B0604020202020204" pitchFamily="34" charset="0"/>
                <a:cs typeface="Arial" panose="020B0604020202020204" pitchFamily="34" charset="0"/>
              </a:rPr>
              <a:t>Difficulties with the definition of ‘moral’</a:t>
            </a:r>
          </a:p>
          <a:p>
            <a:r>
              <a:rPr lang="en-GB" dirty="0">
                <a:latin typeface="Arial" panose="020B0604020202020204" pitchFamily="34" charset="0"/>
                <a:cs typeface="Arial" panose="020B0604020202020204" pitchFamily="34" charset="0"/>
              </a:rPr>
              <a:t>Accepted unproblematically or glossed over</a:t>
            </a:r>
          </a:p>
          <a:p>
            <a:r>
              <a:rPr lang="en-GB" dirty="0">
                <a:latin typeface="Arial" panose="020B0604020202020204" pitchFamily="34" charset="0"/>
                <a:cs typeface="Arial" panose="020B0604020202020204" pitchFamily="34" charset="0"/>
              </a:rPr>
              <a:t>Those who think of themselves as ‘moral’ take exception to immorality in deviants </a:t>
            </a:r>
          </a:p>
          <a:p>
            <a:r>
              <a:rPr lang="en-GB" dirty="0">
                <a:latin typeface="Arial" panose="020B0604020202020204" pitchFamily="34" charset="0"/>
                <a:cs typeface="Arial" panose="020B0604020202020204" pitchFamily="34" charset="0"/>
              </a:rPr>
              <a:t>In many cases moral panics don’t actually have any ‘moral’ element in them</a:t>
            </a:r>
          </a:p>
          <a:p>
            <a:r>
              <a:rPr lang="en-GB" dirty="0">
                <a:latin typeface="Arial" panose="020B0604020202020204" pitchFamily="34" charset="0"/>
                <a:cs typeface="Arial" panose="020B0604020202020204" pitchFamily="34" charset="0"/>
              </a:rPr>
              <a:t>Health scares, health problems diet</a:t>
            </a:r>
          </a:p>
        </p:txBody>
      </p:sp>
      <p:sp>
        <p:nvSpPr>
          <p:cNvPr id="12306" name="Rectangle 12305">
            <a:extLst>
              <a:ext uri="{FF2B5EF4-FFF2-40B4-BE49-F238E27FC236}">
                <a16:creationId xmlns:a16="http://schemas.microsoft.com/office/drawing/2014/main" id="{FA95A814-33CD-4A6C-8F2B-378289DBB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696640" y="-148"/>
            <a:ext cx="3495360" cy="34014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7" name="Freeform: Shape 12298">
            <a:extLst>
              <a:ext uri="{FF2B5EF4-FFF2-40B4-BE49-F238E27FC236}">
                <a16:creationId xmlns:a16="http://schemas.microsoft.com/office/drawing/2014/main" id="{E579214A-A9B1-4E84-BF32-CA24669E0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695889" y="-5385"/>
            <a:ext cx="3496111" cy="3401447"/>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pic>
        <p:nvPicPr>
          <p:cNvPr id="12290" name="Picture 2" descr="Morality – An Integral Part Of Education – Kashmir Reader">
            <a:extLst>
              <a:ext uri="{FF2B5EF4-FFF2-40B4-BE49-F238E27FC236}">
                <a16:creationId xmlns:a16="http://schemas.microsoft.com/office/drawing/2014/main" id="{53B468DD-3316-D910-57CD-C4075F5E88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227" r="17180" b="-1"/>
          <a:stretch/>
        </p:blipFill>
        <p:spPr bwMode="auto">
          <a:xfrm>
            <a:off x="8696640" y="3396062"/>
            <a:ext cx="3496111" cy="3461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1078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D4A60-0555-48F9-B5D7-20AA315DE5C8}"/>
              </a:ext>
            </a:extLst>
          </p:cNvPr>
          <p:cNvSpPr>
            <a:spLocks noGrp="1"/>
          </p:cNvSpPr>
          <p:nvPr>
            <p:ph type="title"/>
          </p:nvPr>
        </p:nvSpPr>
        <p:spPr/>
        <p:txBody>
          <a:bodyPr anchor="ctr"/>
          <a:lstStyle/>
          <a:p>
            <a:pPr algn="ctr"/>
            <a:r>
              <a:rPr lang="en-GB" b="1" dirty="0"/>
              <a:t>Problems with Youth and Style</a:t>
            </a:r>
            <a:endParaRPr lang="en-GB" dirty="0"/>
          </a:p>
        </p:txBody>
      </p:sp>
      <p:sp>
        <p:nvSpPr>
          <p:cNvPr id="3" name="Content Placeholder 2">
            <a:extLst>
              <a:ext uri="{FF2B5EF4-FFF2-40B4-BE49-F238E27FC236}">
                <a16:creationId xmlns:a16="http://schemas.microsoft.com/office/drawing/2014/main" id="{12098063-91FF-4A88-82AA-B6A297253D85}"/>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Assumption that ‘deviant’s are economically marginalised</a:t>
            </a:r>
          </a:p>
          <a:p>
            <a:pPr lvl="1"/>
            <a:r>
              <a:rPr lang="en-GB" sz="2400" b="0" dirty="0">
                <a:latin typeface="Arial" panose="020B0604020202020204" pitchFamily="34" charset="0"/>
                <a:cs typeface="Arial" panose="020B0604020202020204" pitchFamily="34" charset="0"/>
              </a:rPr>
              <a:t> - However consider the mods and rockers </a:t>
            </a:r>
          </a:p>
          <a:p>
            <a:r>
              <a:rPr lang="en-GB" sz="2400" dirty="0">
                <a:latin typeface="Arial" panose="020B0604020202020204" pitchFamily="34" charset="0"/>
                <a:cs typeface="Arial" panose="020B0604020202020204" pitchFamily="34" charset="0"/>
              </a:rPr>
              <a:t>Group identity emphasises through style</a:t>
            </a:r>
          </a:p>
          <a:p>
            <a:r>
              <a:rPr lang="en-GB" sz="2400" dirty="0">
                <a:latin typeface="Arial" panose="020B0604020202020204" pitchFamily="34" charset="0"/>
                <a:cs typeface="Arial" panose="020B0604020202020204" pitchFamily="34" charset="0"/>
              </a:rPr>
              <a:t>Youth – this term is quite negative, no longer about a generational category, rather it tends to only exist in discourses about crime and deviance</a:t>
            </a:r>
          </a:p>
        </p:txBody>
      </p:sp>
    </p:spTree>
    <p:extLst>
      <p:ext uri="{BB962C8B-B14F-4D97-AF65-F5344CB8AC3E}">
        <p14:creationId xmlns:p14="http://schemas.microsoft.com/office/powerpoint/2010/main" val="3757642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874CC-0903-45F6-8606-8AAC2B208304}"/>
              </a:ext>
            </a:extLst>
          </p:cNvPr>
          <p:cNvSpPr>
            <a:spLocks noGrp="1"/>
          </p:cNvSpPr>
          <p:nvPr>
            <p:ph type="title"/>
          </p:nvPr>
        </p:nvSpPr>
        <p:spPr/>
        <p:txBody>
          <a:bodyPr anchor="ctr"/>
          <a:lstStyle/>
          <a:p>
            <a:r>
              <a:rPr lang="en-GB" dirty="0"/>
              <a:t>A Problem of “Source”</a:t>
            </a:r>
          </a:p>
        </p:txBody>
      </p:sp>
      <p:sp>
        <p:nvSpPr>
          <p:cNvPr id="3" name="Content Placeholder 2">
            <a:extLst>
              <a:ext uri="{FF2B5EF4-FFF2-40B4-BE49-F238E27FC236}">
                <a16:creationId xmlns:a16="http://schemas.microsoft.com/office/drawing/2014/main" id="{6D9EF723-0279-496B-89AC-D29FD2E7ECB1}"/>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Concerns about deviance are much more diffuse than is suggested in many accounts of a panic</a:t>
            </a:r>
          </a:p>
          <a:p>
            <a:r>
              <a:rPr lang="en-GB" dirty="0">
                <a:latin typeface="Arial" panose="020B0604020202020204" pitchFamily="34" charset="0"/>
                <a:cs typeface="Arial" panose="020B0604020202020204" pitchFamily="34" charset="0"/>
              </a:rPr>
              <a:t>As such, many panics don’t happen out of the blue, rather they may be viewed as part of a longer term struggle</a:t>
            </a:r>
          </a:p>
          <a:p>
            <a:r>
              <a:rPr lang="en-GB" dirty="0">
                <a:latin typeface="Arial" panose="020B0604020202020204" pitchFamily="34" charset="0"/>
                <a:cs typeface="Arial" panose="020B0604020202020204" pitchFamily="34" charset="0"/>
              </a:rPr>
              <a:t>The term moral panic also suggests public reaction is unjustified – but who actually engineers them? </a:t>
            </a:r>
          </a:p>
          <a:p>
            <a:endParaRPr lang="en-GB" dirty="0"/>
          </a:p>
        </p:txBody>
      </p:sp>
    </p:spTree>
    <p:extLst>
      <p:ext uri="{BB962C8B-B14F-4D97-AF65-F5344CB8AC3E}">
        <p14:creationId xmlns:p14="http://schemas.microsoft.com/office/powerpoint/2010/main" val="20379401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ACF96-D2F1-4F6B-A923-38AFDE21E151}"/>
              </a:ext>
            </a:extLst>
          </p:cNvPr>
          <p:cNvSpPr>
            <a:spLocks noGrp="1"/>
          </p:cNvSpPr>
          <p:nvPr>
            <p:ph type="title"/>
          </p:nvPr>
        </p:nvSpPr>
        <p:spPr/>
        <p:txBody>
          <a:bodyPr/>
          <a:lstStyle/>
          <a:p>
            <a:r>
              <a:rPr lang="en-GB" b="1" dirty="0"/>
              <a:t>A problem with “Audience”</a:t>
            </a:r>
            <a:endParaRPr lang="en-GB" dirty="0"/>
          </a:p>
        </p:txBody>
      </p:sp>
      <p:sp>
        <p:nvSpPr>
          <p:cNvPr id="3" name="Content Placeholder 2">
            <a:extLst>
              <a:ext uri="{FF2B5EF4-FFF2-40B4-BE49-F238E27FC236}">
                <a16:creationId xmlns:a16="http://schemas.microsoft.com/office/drawing/2014/main" id="{7395ECE5-226D-4013-B583-11048A64485E}"/>
              </a:ext>
            </a:extLst>
          </p:cNvPr>
          <p:cNvSpPr>
            <a:spLocks noGrp="1"/>
          </p:cNvSpPr>
          <p:nvPr>
            <p:ph idx="1"/>
          </p:nvPr>
        </p:nvSpPr>
        <p:spPr>
          <a:xfrm>
            <a:off x="1077362" y="2873434"/>
            <a:ext cx="9950103" cy="3513514"/>
          </a:xfrm>
        </p:spPr>
        <p:txBody>
          <a:bodyPr>
            <a:normAutofit/>
          </a:bodyPr>
          <a:lstStyle/>
          <a:p>
            <a:r>
              <a:rPr lang="en-GB" sz="2400" dirty="0">
                <a:latin typeface="Arial" panose="020B0604020202020204" pitchFamily="34" charset="0"/>
                <a:cs typeface="Arial" panose="020B0604020202020204" pitchFamily="34" charset="0"/>
              </a:rPr>
              <a:t>Recent cultural and media theorists reject reports that the public cannot tell when they are being manipulated</a:t>
            </a:r>
          </a:p>
          <a:p>
            <a:r>
              <a:rPr lang="en-GB" sz="2400" dirty="0">
                <a:latin typeface="Arial" panose="020B0604020202020204" pitchFamily="34" charset="0"/>
                <a:cs typeface="Arial" panose="020B0604020202020204" pitchFamily="34" charset="0"/>
              </a:rPr>
              <a:t>Nowadays the demonization of those whose lifestyle and beliefs exist outside political, legal, or social norms does not guarantee public or media support</a:t>
            </a:r>
          </a:p>
          <a:p>
            <a:endParaRPr lang="en-GB" sz="3200" dirty="0"/>
          </a:p>
        </p:txBody>
      </p:sp>
    </p:spTree>
    <p:extLst>
      <p:ext uri="{BB962C8B-B14F-4D97-AF65-F5344CB8AC3E}">
        <p14:creationId xmlns:p14="http://schemas.microsoft.com/office/powerpoint/2010/main" val="27786774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204E07-6F63-4D3E-B413-652FC095AB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9EBB5-5A22-4B87-BFBC-D1B2B29A58CC}"/>
              </a:ext>
            </a:extLst>
          </p:cNvPr>
          <p:cNvSpPr>
            <a:spLocks noGrp="1"/>
          </p:cNvSpPr>
          <p:nvPr>
            <p:ph type="title"/>
          </p:nvPr>
        </p:nvSpPr>
        <p:spPr>
          <a:xfrm>
            <a:off x="1077363" y="1597960"/>
            <a:ext cx="3001415" cy="3555931"/>
          </a:xfrm>
        </p:spPr>
        <p:txBody>
          <a:bodyPr anchor="ctr">
            <a:normAutofit/>
          </a:bodyPr>
          <a:lstStyle/>
          <a:p>
            <a:r>
              <a:rPr lang="en-GB" dirty="0"/>
              <a:t>Week 5 Complete!</a:t>
            </a:r>
          </a:p>
        </p:txBody>
      </p:sp>
      <p:sp>
        <p:nvSpPr>
          <p:cNvPr id="11" name="Freeform: Shape 10">
            <a:extLst>
              <a:ext uri="{FF2B5EF4-FFF2-40B4-BE49-F238E27FC236}">
                <a16:creationId xmlns:a16="http://schemas.microsoft.com/office/drawing/2014/main" id="{1A2C2B4C-DD5B-4BFB-A18E-0E2FA0125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8EBF8556-29ED-46A4-9957-2268FE676418}"/>
              </a:ext>
            </a:extLst>
          </p:cNvPr>
          <p:cNvGraphicFramePr>
            <a:graphicFrameLocks noGrp="1"/>
          </p:cNvGraphicFramePr>
          <p:nvPr>
            <p:ph idx="1"/>
            <p:extLst>
              <p:ext uri="{D42A27DB-BD31-4B8C-83A1-F6EECF244321}">
                <p14:modId xmlns:p14="http://schemas.microsoft.com/office/powerpoint/2010/main" val="3110614755"/>
              </p:ext>
            </p:extLst>
          </p:nvPr>
        </p:nvGraphicFramePr>
        <p:xfrm>
          <a:off x="4668782" y="775856"/>
          <a:ext cx="6308804" cy="5107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9291562"/>
      </p:ext>
    </p:extLst>
  </p:cSld>
  <p:clrMapOvr>
    <a:masterClrMapping/>
  </p:clrMapOvr>
</p:sld>
</file>

<file path=ppt/theme/theme1.xml><?xml version="1.0" encoding="utf-8"?>
<a:theme xmlns:a="http://schemas.openxmlformats.org/drawingml/2006/main" name="BlocksVTI">
  <a:themeElements>
    <a:clrScheme name="AnalogousFromLightSeed_2SEEDS">
      <a:dk1>
        <a:srgbClr val="000000"/>
      </a:dk1>
      <a:lt1>
        <a:srgbClr val="FFFFFF"/>
      </a:lt1>
      <a:dk2>
        <a:srgbClr val="412524"/>
      </a:dk2>
      <a:lt2>
        <a:srgbClr val="E8E8E2"/>
      </a:lt2>
      <a:accent1>
        <a:srgbClr val="7876C3"/>
      </a:accent1>
      <a:accent2>
        <a:srgbClr val="8CA5CD"/>
      </a:accent2>
      <a:accent3>
        <a:srgbClr val="AB8FCE"/>
      </a:accent3>
      <a:accent4>
        <a:srgbClr val="C39876"/>
      </a:accent4>
      <a:accent5>
        <a:srgbClr val="ACA477"/>
      </a:accent5>
      <a:accent6>
        <a:srgbClr val="99AC68"/>
      </a:accent6>
      <a:hlink>
        <a:srgbClr val="848651"/>
      </a:hlink>
      <a:folHlink>
        <a:srgbClr val="7F7F7F"/>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sVTI" id="{31656FE6-20D8-4105-85EA-706EC9332BE9}" vid="{039DFFC9-9B25-4063-9235-B287A446F5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85</TotalTime>
  <Words>15137</Words>
  <Application>Microsoft Macintosh PowerPoint</Application>
  <PresentationFormat>Widescreen</PresentationFormat>
  <Paragraphs>743</Paragraphs>
  <Slides>41</Slides>
  <Notes>39</Notes>
  <HiddenSlides>11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Aptos</vt:lpstr>
      <vt:lpstr>Arial</vt:lpstr>
      <vt:lpstr>Avenir Next LT Pro</vt:lpstr>
      <vt:lpstr>Avenir Next LT Pro Light</vt:lpstr>
      <vt:lpstr>Avenir Next LT Pro Light (Body)</vt:lpstr>
      <vt:lpstr>Calibri</vt:lpstr>
      <vt:lpstr>Calibri Light</vt:lpstr>
      <vt:lpstr>BlocksVTI</vt:lpstr>
      <vt:lpstr>Policing Models, Powers and Society</vt:lpstr>
      <vt:lpstr>Key Features </vt:lpstr>
      <vt:lpstr>Media “Effects” on Crime</vt:lpstr>
      <vt:lpstr>C. Wright Mills (1956)  Distinction between society as a “public” and a “mass”</vt:lpstr>
      <vt:lpstr>Mass Society</vt:lpstr>
      <vt:lpstr>Mass Society</vt:lpstr>
      <vt:lpstr>Behaviourism</vt:lpstr>
      <vt:lpstr>Behaviourism</vt:lpstr>
      <vt:lpstr>Hypodermic Syringe Model</vt:lpstr>
      <vt:lpstr>Hypodermic Syringe Model</vt:lpstr>
      <vt:lpstr>Anomie and Strain Theory</vt:lpstr>
      <vt:lpstr>Marxism, Critical Criminology and Dominant Ideology </vt:lpstr>
      <vt:lpstr>Marxism, Critical Criminology and Dominant Ideology </vt:lpstr>
      <vt:lpstr>Gramsci and Hegemony </vt:lpstr>
      <vt:lpstr>Marxism, Critical Criminology and Dominant Ideology </vt:lpstr>
      <vt:lpstr>Marxism</vt:lpstr>
      <vt:lpstr>Pluralism, Competition and Ideological Struggle </vt:lpstr>
      <vt:lpstr>Realism and Reception Analysis</vt:lpstr>
      <vt:lpstr>Reception Analysis</vt:lpstr>
      <vt:lpstr>Left Realism</vt:lpstr>
      <vt:lpstr>Left Realism</vt:lpstr>
      <vt:lpstr>Relative Deprivation</vt:lpstr>
      <vt:lpstr>Late Modernity and Postmodernism </vt:lpstr>
      <vt:lpstr>Cultural Criminology</vt:lpstr>
      <vt:lpstr>The Construction of Crime News</vt:lpstr>
      <vt:lpstr>Crime News</vt:lpstr>
      <vt:lpstr>Crime News</vt:lpstr>
      <vt:lpstr>Newsworthiness</vt:lpstr>
      <vt:lpstr>Newsworthiness</vt:lpstr>
      <vt:lpstr>News Production and Consumption in a Digital Global Marketplace </vt:lpstr>
      <vt:lpstr>The Power of Media and Freedom of Speech</vt:lpstr>
      <vt:lpstr>The Power of Media and Freedom of Speech</vt:lpstr>
      <vt:lpstr>Do you agree with the following statement?</vt:lpstr>
      <vt:lpstr>Moral Panic Recap</vt:lpstr>
      <vt:lpstr>Moral Panic – 5 Key Features</vt:lpstr>
      <vt:lpstr>A Problem with “Deviance”</vt:lpstr>
      <vt:lpstr>A Problem with “Morality”</vt:lpstr>
      <vt:lpstr>Problems with Youth and Style</vt:lpstr>
      <vt:lpstr>A Problem of “Source”</vt:lpstr>
      <vt:lpstr>A problem with “Audience”</vt:lpstr>
      <vt:lpstr>Week 5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Models, Powers and Society</dc:title>
  <dc:creator>Luke Roach</dc:creator>
  <cp:lastModifiedBy>Sarah Jones (2015345)</cp:lastModifiedBy>
  <cp:revision>27</cp:revision>
  <dcterms:created xsi:type="dcterms:W3CDTF">2022-03-02T11:49:30Z</dcterms:created>
  <dcterms:modified xsi:type="dcterms:W3CDTF">2024-03-01T08:14:44Z</dcterms:modified>
</cp:coreProperties>
</file>