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7" r:id="rId2"/>
    <p:sldId id="258" r:id="rId3"/>
    <p:sldId id="259" r:id="rId4"/>
    <p:sldId id="260" r:id="rId5"/>
    <p:sldId id="261" r:id="rId6"/>
    <p:sldId id="262" r:id="rId7"/>
    <p:sldId id="263" r:id="rId8"/>
    <p:sldId id="265" r:id="rId9"/>
    <p:sldId id="266"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5165"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A00D07-B7F4-4B27-B1E2-5B1DB809577A}" type="datetimeFigureOut">
              <a:rPr lang="en-US" smtClean="0"/>
              <a:t>12/14/2022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DF2A96-E194-4AF4-8F8D-C5E5FA758D94}" type="slidenum">
              <a:rPr lang="en-US" smtClean="0"/>
              <a:t>‹#›</a:t>
            </a:fld>
            <a:endParaRPr lang="en-US"/>
          </a:p>
        </p:txBody>
      </p:sp>
    </p:spTree>
    <p:extLst>
      <p:ext uri="{BB962C8B-B14F-4D97-AF65-F5344CB8AC3E}">
        <p14:creationId xmlns:p14="http://schemas.microsoft.com/office/powerpoint/2010/main" val="3286649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State of </a:t>
            </a:r>
            <a:r>
              <a:rPr lang="en-GB" sz="1200" noProof="1">
                <a:effectLst/>
                <a:latin typeface="Times New Roman" panose="02020603050405020304" pitchFamily="18" charset="0"/>
                <a:ea typeface="Yu Mincho" panose="02020400000000000000" pitchFamily="18" charset="-128"/>
                <a:cs typeface="Times New Roman" panose="02020603050405020304" pitchFamily="18" charset="0"/>
              </a:rPr>
              <a:t>Washington</a:t>
            </a: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 is home to Amaozn.com, an American e-commerce company with national and international reach.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 The company's meteoric has risen to prominence by launching of nationalized websites in key international markets like Canada, the UK, Germany, France, and Japan.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Its catalogue includes items manufactured by Amazon (in a linear fashion) as well as those manufactured and sold by third parties that put such items for sale on Amazon's website (platform, connecting third-party sellers to customers directly (</a:t>
            </a:r>
            <a:r>
              <a:rPr lang="en-GB" sz="1200" b="0" i="0" noProof="0" dirty="0">
                <a:solidFill>
                  <a:srgbClr val="222222"/>
                </a:solidFill>
                <a:effectLst/>
                <a:latin typeface="Times New Roman" panose="02020603050405020304" pitchFamily="18" charset="0"/>
                <a:cs typeface="Times New Roman" panose="02020603050405020304" pitchFamily="18" charset="0"/>
              </a:rPr>
              <a:t>Herrera, M.E.B., 2015, pp.1468-1474</a:t>
            </a: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dirty="0">
              <a:effectLst/>
              <a:latin typeface="Times New Roman" panose="02020603050405020304" pitchFamily="18" charset="0"/>
              <a:ea typeface="Yu Mincho" panose="02020400000000000000" pitchFamily="18" charset="-128"/>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dirty="0">
              <a:effectLst/>
              <a:latin typeface="Times New Roman" panose="02020603050405020304" pitchFamily="18" charset="0"/>
              <a:ea typeface="Yu Mincho" panose="02020400000000000000" pitchFamily="18" charset="-128"/>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2DF2A96-E194-4AF4-8F8D-C5E5FA758D94}" type="slidenum">
              <a:rPr lang="en-US" smtClean="0"/>
              <a:t>2</a:t>
            </a:fld>
            <a:endParaRPr lang="en-US"/>
          </a:p>
        </p:txBody>
      </p:sp>
    </p:spTree>
    <p:extLst>
      <p:ext uri="{BB962C8B-B14F-4D97-AF65-F5344CB8AC3E}">
        <p14:creationId xmlns:p14="http://schemas.microsoft.com/office/powerpoint/2010/main" val="3497336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342900" marR="0" lvl="0" indent="-342900">
              <a:lnSpc>
                <a:spcPct val="90000"/>
              </a:lnSpc>
              <a:spcBef>
                <a:spcPts val="0"/>
              </a:spcBef>
              <a:spcAft>
                <a:spcPts val="0"/>
              </a:spcAft>
              <a:buFont typeface="Arial" panose="020B0604020202020204" pitchFamily="34" charset="0"/>
              <a:buChar char="•"/>
              <a:tabLst>
                <a:tab pos="457200" algn="l"/>
              </a:tabLst>
            </a:pPr>
            <a:r>
              <a:rPr lang="en-GB" sz="1200" kern="1200" noProof="0" dirty="0">
                <a:solidFill>
                  <a:srgbClr val="000000"/>
                </a:solidFill>
                <a:effectLst/>
                <a:latin typeface="Times New Roman" panose="02020603050405020304" pitchFamily="18" charset="0"/>
                <a:ea typeface="Yu Mincho" panose="02020400000000000000" pitchFamily="18" charset="-128"/>
                <a:cs typeface="Times New Roman" panose="02020603050405020304" pitchFamily="18" charset="0"/>
              </a:rPr>
              <a:t>Inventing new products or ways of doing things is a result of creative thinking that can boost a company's success and profitability.</a:t>
            </a:r>
            <a:endParaRPr lang="en-GB" sz="1200" noProof="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nSpc>
                <a:spcPct val="90000"/>
              </a:lnSpc>
              <a:spcBef>
                <a:spcPts val="0"/>
              </a:spcBef>
              <a:spcAft>
                <a:spcPts val="0"/>
              </a:spcAft>
              <a:buFont typeface="Arial" panose="020B0604020202020204" pitchFamily="34" charset="0"/>
              <a:buChar char="•"/>
              <a:tabLst>
                <a:tab pos="457200" algn="l"/>
              </a:tabLst>
            </a:pPr>
            <a:r>
              <a:rPr lang="en-GB" sz="1200" kern="1200" noProof="0" dirty="0">
                <a:solidFill>
                  <a:srgbClr val="000000"/>
                </a:solidFill>
                <a:effectLst/>
                <a:latin typeface="Times New Roman" panose="02020603050405020304" pitchFamily="18" charset="0"/>
                <a:ea typeface="Yu Mincho" panose="02020400000000000000" pitchFamily="18" charset="-128"/>
                <a:cs typeface="Times New Roman" panose="02020603050405020304" pitchFamily="18" charset="0"/>
              </a:rPr>
              <a:t>It’s through creativity and innovation that a company get ahead of the competition by expanding into new markets, and giving its current customers a reason to keep coming back to its e-commerce site for more (</a:t>
            </a:r>
            <a:r>
              <a:rPr lang="en-GB" sz="1200" b="0" i="0" noProof="0" dirty="0" err="1">
                <a:solidFill>
                  <a:srgbClr val="222222"/>
                </a:solidFill>
                <a:effectLst/>
                <a:latin typeface="Times New Roman" panose="02020603050405020304" pitchFamily="18" charset="0"/>
                <a:cs typeface="Times New Roman" panose="02020603050405020304" pitchFamily="18" charset="0"/>
              </a:rPr>
              <a:t>Vuong</a:t>
            </a:r>
            <a:r>
              <a:rPr lang="en-GB" sz="1200" b="0" i="0" noProof="0" dirty="0">
                <a:solidFill>
                  <a:srgbClr val="222222"/>
                </a:solidFill>
                <a:effectLst/>
                <a:latin typeface="Times New Roman" panose="02020603050405020304" pitchFamily="18" charset="0"/>
                <a:cs typeface="Times New Roman" panose="02020603050405020304" pitchFamily="18" charset="0"/>
              </a:rPr>
              <a:t>, Q.H. and Napier, N.K., 2014, pp.294-327</a:t>
            </a:r>
            <a:r>
              <a:rPr lang="en-GB" sz="1200" kern="1200" noProof="0" dirty="0">
                <a:solidFill>
                  <a:srgbClr val="000000"/>
                </a:solidFill>
                <a:effectLst/>
                <a:latin typeface="Times New Roman" panose="02020603050405020304" pitchFamily="18" charset="0"/>
                <a:ea typeface="Yu Mincho" panose="02020400000000000000" pitchFamily="18" charset="-128"/>
                <a:cs typeface="Times New Roman" panose="02020603050405020304" pitchFamily="18" charset="0"/>
              </a:rPr>
              <a:t>).</a:t>
            </a:r>
            <a:endParaRPr lang="en-GB" sz="1200" noProof="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2DF2A96-E194-4AF4-8F8D-C5E5FA758D94}" type="slidenum">
              <a:rPr lang="en-US" smtClean="0"/>
              <a:t>3</a:t>
            </a:fld>
            <a:endParaRPr lang="en-US"/>
          </a:p>
        </p:txBody>
      </p:sp>
    </p:spTree>
    <p:extLst>
      <p:ext uri="{BB962C8B-B14F-4D97-AF65-F5344CB8AC3E}">
        <p14:creationId xmlns:p14="http://schemas.microsoft.com/office/powerpoint/2010/main" val="2113617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nSpc>
                <a:spcPct val="90000"/>
              </a:lnSpc>
              <a:spcBef>
                <a:spcPts val="0"/>
              </a:spcBef>
              <a:spcAft>
                <a:spcPts val="800"/>
              </a:spcAft>
            </a:pP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The electronic transaction, delivery, convenience, and corporate governance are all elements of the e-commerce business model that contribute to value creation by responding to market demands and satisfying customer preferences.</a:t>
            </a:r>
          </a:p>
          <a:p>
            <a:pPr marL="0" marR="0">
              <a:lnSpc>
                <a:spcPct val="90000"/>
              </a:lnSpc>
              <a:spcBef>
                <a:spcPts val="0"/>
              </a:spcBef>
              <a:spcAft>
                <a:spcPts val="800"/>
              </a:spcAft>
            </a:pP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Amazon employs its expertise to integrate its media products into the digital media ecosystem. Jeff Bezos, who studied electrical engineering and computer science in college, is known for producing cutting-edge technological innovations including the Kindle, Fire tablets, Alexa, and Amazon Web Services.</a:t>
            </a:r>
          </a:p>
          <a:p>
            <a:pPr marL="0" marR="0" lvl="0" indent="0" algn="l" defTabSz="914400" rtl="0" eaLnBrk="1" fontAlgn="auto" latinLnBrk="0" hangingPunct="1">
              <a:lnSpc>
                <a:spcPct val="90000"/>
              </a:lnSpc>
              <a:spcBef>
                <a:spcPts val="0"/>
              </a:spcBef>
              <a:spcAft>
                <a:spcPts val="800"/>
              </a:spcAft>
              <a:buClrTx/>
              <a:buSzTx/>
              <a:buFontTx/>
              <a:buNone/>
              <a:tabLst/>
              <a:defRPr/>
            </a:pP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Bezos created an original business model through the use of big data analytics (</a:t>
            </a:r>
            <a:r>
              <a:rPr lang="en-GB" sz="1200" b="0" i="0" noProof="0" dirty="0">
                <a:solidFill>
                  <a:srgbClr val="222222"/>
                </a:solidFill>
                <a:effectLst/>
                <a:latin typeface="Times New Roman" panose="02020603050405020304" pitchFamily="18" charset="0"/>
                <a:cs typeface="Times New Roman" panose="02020603050405020304" pitchFamily="18" charset="0"/>
              </a:rPr>
              <a:t>Berryman, R.M., 2014, p.2020</a:t>
            </a: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 The term "e-commerce business model" describes this type of organization. In this approach, data drives the prioritization of customer needs and guides action.</a:t>
            </a:r>
          </a:p>
          <a:p>
            <a:pPr marL="0" marR="0">
              <a:lnSpc>
                <a:spcPct val="90000"/>
              </a:lnSpc>
              <a:spcBef>
                <a:spcPts val="0"/>
              </a:spcBef>
              <a:spcAft>
                <a:spcPts val="800"/>
              </a:spcAft>
            </a:pP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Bezos once again introduced a novel and potentially disruptive business concept with the introduction of the Kindle or electronic book business model. Amazon's Kindle was the first electronic reader on the market, and it has since become a serious competitor to the established publishing industry (</a:t>
            </a:r>
            <a:r>
              <a:rPr lang="en-GB" sz="1200" b="0" i="0" noProof="0" dirty="0">
                <a:solidFill>
                  <a:srgbClr val="222222"/>
                </a:solidFill>
                <a:effectLst/>
                <a:latin typeface="Times New Roman" panose="02020603050405020304" pitchFamily="18" charset="0"/>
                <a:cs typeface="Times New Roman" panose="02020603050405020304" pitchFamily="18" charset="0"/>
              </a:rPr>
              <a:t>Berryman, R.M., 2014, p.2020</a:t>
            </a: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a:t>
            </a:r>
            <a:r>
              <a:rPr lang="en-GB" sz="1200" noProof="0" dirty="0">
                <a:latin typeface="Times New Roman" panose="02020603050405020304" pitchFamily="18" charset="0"/>
                <a:ea typeface="Yu Mincho" panose="02020400000000000000" pitchFamily="18" charset="-128"/>
                <a:cs typeface="Times New Roman" panose="02020603050405020304" pitchFamily="18" charset="0"/>
              </a:rPr>
              <a:t> </a:t>
            </a:r>
            <a:endPar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2DF2A96-E194-4AF4-8F8D-C5E5FA758D94}" type="slidenum">
              <a:rPr lang="en-US" smtClean="0"/>
              <a:t>4</a:t>
            </a:fld>
            <a:endParaRPr lang="en-US"/>
          </a:p>
        </p:txBody>
      </p:sp>
    </p:spTree>
    <p:extLst>
      <p:ext uri="{BB962C8B-B14F-4D97-AF65-F5344CB8AC3E}">
        <p14:creationId xmlns:p14="http://schemas.microsoft.com/office/powerpoint/2010/main" val="390003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rPr>
              <a:t>Jeff Bezos elaborates on how Amazon intentionally cultivates a culture that encourages innovation within the company. </a:t>
            </a:r>
          </a:p>
          <a:p>
            <a:pPr marL="342900" marR="0" lvl="0" indent="-342900">
              <a:spcBef>
                <a:spcPts val="0"/>
              </a:spcBef>
              <a:spcAft>
                <a:spcPts val="0"/>
              </a:spcAft>
              <a:buFont typeface="+mj-lt"/>
              <a:buAutoNum type="arabicPeriod"/>
            </a:pPr>
            <a:r>
              <a:rPr lang="en-GB" sz="1800" noProof="0" dirty="0">
                <a:effectLst/>
                <a:latin typeface="Times New Roman" panose="02020603050405020304" pitchFamily="18" charset="0"/>
                <a:ea typeface="Times New Roman" panose="02020603050405020304" pitchFamily="18" charset="0"/>
                <a:cs typeface="Times New Roman" panose="02020603050405020304" pitchFamily="18" charset="0"/>
              </a:rPr>
              <a:t>Step one of this strategy is to avoid imposing a uniform culture on everyone.</a:t>
            </a:r>
          </a:p>
          <a:p>
            <a:pPr marL="0" marR="0">
              <a:lnSpc>
                <a:spcPct val="107000"/>
              </a:lnSpc>
              <a:spcBef>
                <a:spcPts val="0"/>
              </a:spcBef>
              <a:spcAft>
                <a:spcPts val="800"/>
              </a:spcAft>
            </a:pPr>
            <a:r>
              <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rPr>
              <a:t>2. A focus on customer wants rather than rival companies' needs.</a:t>
            </a:r>
          </a:p>
          <a:p>
            <a:pPr marL="0" marR="0">
              <a:lnSpc>
                <a:spcPct val="107000"/>
              </a:lnSpc>
              <a:spcBef>
                <a:spcPts val="0"/>
              </a:spcBef>
              <a:spcAft>
                <a:spcPts val="800"/>
              </a:spcAft>
            </a:pPr>
            <a:r>
              <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rPr>
              <a:t>3. takes the initiative and is willing to explore and establish new trends</a:t>
            </a:r>
          </a:p>
          <a:p>
            <a:pPr marL="0" marR="0">
              <a:lnSpc>
                <a:spcPct val="107000"/>
              </a:lnSpc>
              <a:spcBef>
                <a:spcPts val="0"/>
              </a:spcBef>
              <a:spcAft>
                <a:spcPts val="800"/>
              </a:spcAft>
            </a:pPr>
            <a:r>
              <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rPr>
              <a:t>4. Showing that you're willing to put yourself in a position to fail</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2DF2A96-E194-4AF4-8F8D-C5E5FA758D94}" type="slidenum">
              <a:rPr lang="en-US" smtClean="0"/>
              <a:t>5</a:t>
            </a:fld>
            <a:endParaRPr lang="en-US"/>
          </a:p>
        </p:txBody>
      </p:sp>
    </p:spTree>
    <p:extLst>
      <p:ext uri="{BB962C8B-B14F-4D97-AF65-F5344CB8AC3E}">
        <p14:creationId xmlns:p14="http://schemas.microsoft.com/office/powerpoint/2010/main" val="12207256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85750" marR="0" indent="-285750">
              <a:lnSpc>
                <a:spcPct val="107000"/>
              </a:lnSpc>
              <a:spcBef>
                <a:spcPts val="0"/>
              </a:spcBef>
              <a:spcAft>
                <a:spcPts val="800"/>
              </a:spcAft>
              <a:buFont typeface="Arial" panose="020B0604020202020204" pitchFamily="34" charset="0"/>
              <a:buChar char="•"/>
            </a:pPr>
            <a:r>
              <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rPr>
              <a:t>With an estimated 2.5 million daily price changes, a specific item sold on Amazon is expected to fluctuate once every 10 minutes. Compared to Walmart and Best Buy, that number is fifty times higher.</a:t>
            </a:r>
          </a:p>
          <a:p>
            <a:pPr marL="285750" marR="0" indent="-285750">
              <a:lnSpc>
                <a:spcPct val="107000"/>
              </a:lnSpc>
              <a:spcBef>
                <a:spcPts val="0"/>
              </a:spcBef>
              <a:spcAft>
                <a:spcPts val="800"/>
              </a:spcAft>
              <a:buFont typeface="Arial" panose="020B0604020202020204" pitchFamily="34" charset="0"/>
              <a:buChar char="•"/>
            </a:pPr>
            <a:r>
              <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rPr>
              <a:t>Amazon has found that one winning tactic is to lower prices on best-sellers while charging more for outliers. Amazon employs this tactic by charging more for its limited-availability products (</a:t>
            </a:r>
            <a:r>
              <a:rPr lang="en-GB" sz="1800" b="0" i="0" noProof="0" dirty="0">
                <a:solidFill>
                  <a:srgbClr val="222222"/>
                </a:solidFill>
                <a:effectLst/>
                <a:latin typeface="Times New Roman" panose="02020603050405020304" pitchFamily="18" charset="0"/>
                <a:cs typeface="Times New Roman" panose="02020603050405020304" pitchFamily="18" charset="0"/>
              </a:rPr>
              <a:t>Flood, Z.C., 2016, pp.879-904</a:t>
            </a:r>
            <a:r>
              <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rPr>
              <a:t>). For instance, Amazon will lower prices for its most famous books while raising prices for their least popular ones.</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2DF2A96-E194-4AF4-8F8D-C5E5FA758D94}" type="slidenum">
              <a:rPr lang="en-US" smtClean="0"/>
              <a:t>6</a:t>
            </a:fld>
            <a:endParaRPr lang="en-US"/>
          </a:p>
        </p:txBody>
      </p:sp>
    </p:spTree>
    <p:extLst>
      <p:ext uri="{BB962C8B-B14F-4D97-AF65-F5344CB8AC3E}">
        <p14:creationId xmlns:p14="http://schemas.microsoft.com/office/powerpoint/2010/main" val="3623260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noProof="0" dirty="0">
                <a:effectLst/>
                <a:latin typeface="Times New Roman" panose="02020603050405020304" pitchFamily="18" charset="0"/>
                <a:ea typeface="Yu Mincho" panose="02020400000000000000" pitchFamily="18" charset="-128"/>
                <a:cs typeface="Times New Roman" panose="02020603050405020304" pitchFamily="18" charset="0"/>
              </a:rPr>
              <a:t>Amazon quickly improved the attraction of FBA products to customers and the profitability of these products for the corporation by introducing Prime and Prime Now. Amazon simultaneously raised the bar and established the parameters of the debate.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rPr>
              <a:t>In 2012, the business bought $775 million for Kiva Robotics after acquiring Zappos.com and learning about the latter's use of an automated robotics logistics picking system (</a:t>
            </a:r>
            <a:r>
              <a:rPr lang="en-GB" sz="1800" b="0" i="0" noProof="0" dirty="0" err="1">
                <a:solidFill>
                  <a:srgbClr val="222222"/>
                </a:solidFill>
                <a:effectLst/>
                <a:latin typeface="Times New Roman" panose="02020603050405020304" pitchFamily="18" charset="0"/>
                <a:cs typeface="Times New Roman" panose="02020603050405020304" pitchFamily="18" charset="0"/>
              </a:rPr>
              <a:t>Keisner</a:t>
            </a:r>
            <a:r>
              <a:rPr lang="en-GB" sz="1800" b="0" i="0" noProof="0" dirty="0">
                <a:solidFill>
                  <a:srgbClr val="222222"/>
                </a:solidFill>
                <a:effectLst/>
                <a:latin typeface="Times New Roman" panose="02020603050405020304" pitchFamily="18" charset="0"/>
                <a:cs typeface="Times New Roman" panose="02020603050405020304" pitchFamily="18" charset="0"/>
              </a:rPr>
              <a:t>, A., </a:t>
            </a:r>
            <a:r>
              <a:rPr lang="en-GB" sz="1800" b="0" i="0" noProof="0" dirty="0" err="1">
                <a:solidFill>
                  <a:srgbClr val="222222"/>
                </a:solidFill>
                <a:effectLst/>
                <a:latin typeface="Times New Roman" panose="02020603050405020304" pitchFamily="18" charset="0"/>
                <a:cs typeface="Times New Roman" panose="02020603050405020304" pitchFamily="18" charset="0"/>
              </a:rPr>
              <a:t>Raffo</a:t>
            </a:r>
            <a:r>
              <a:rPr lang="en-GB" sz="1800" b="0" i="0" noProof="0" dirty="0">
                <a:solidFill>
                  <a:srgbClr val="222222"/>
                </a:solidFill>
                <a:effectLst/>
                <a:latin typeface="Times New Roman" panose="02020603050405020304" pitchFamily="18" charset="0"/>
                <a:cs typeface="Times New Roman" panose="02020603050405020304" pitchFamily="18" charset="0"/>
              </a:rPr>
              <a:t>, J. &amp; Wunsch-Vincent, S., 2016, pp.7-27</a:t>
            </a:r>
            <a:r>
              <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rPr>
              <a:t>). Due to eliminating the need for human labour in the warehouses, Amazon can hold fifty per cent more inventory at each Kiva fulfilment centre. As a bonus, Kiva robots can complete tasks far quicker and accurately than humans.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rPr>
              <a:t>. Amazon wanted to address the needs of Prime Now consumers in metropolitan areas, so it established a network of smaller fulfilment centres in such places.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noProof="0" dirty="0">
                <a:solidFill>
                  <a:srgbClr val="252525"/>
                </a:solidFill>
                <a:effectLst/>
                <a:latin typeface="Times New Roman" panose="02020603050405020304" pitchFamily="18" charset="0"/>
                <a:ea typeface="Yu Mincho" panose="02020400000000000000" pitchFamily="18" charset="-128"/>
                <a:cs typeface="Times New Roman" panose="02020603050405020304" pitchFamily="18" charset="0"/>
              </a:rPr>
              <a:t>Initially, Amazon used cycle couriers in cities to deliver Prime Now deliveries that were not exceptionally large. </a:t>
            </a:r>
            <a:endParaRPr lang="en-GB" sz="1800" noProof="0" dirty="0">
              <a:effectLst/>
              <a:latin typeface="Times New Roman" panose="02020603050405020304" pitchFamily="18" charset="0"/>
              <a:ea typeface="Yu Mincho" panose="02020400000000000000" pitchFamily="18" charset="-128"/>
              <a:cs typeface="Times New Roman" panose="02020603050405020304" pitchFamily="18" charset="0"/>
            </a:endParaRPr>
          </a:p>
          <a:p>
            <a:pPr marL="171450" indent="-1714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2DF2A96-E194-4AF4-8F8D-C5E5FA758D94}" type="slidenum">
              <a:rPr lang="en-US" smtClean="0"/>
              <a:t>7</a:t>
            </a:fld>
            <a:endParaRPr lang="en-US"/>
          </a:p>
        </p:txBody>
      </p:sp>
    </p:spTree>
    <p:extLst>
      <p:ext uri="{BB962C8B-B14F-4D97-AF65-F5344CB8AC3E}">
        <p14:creationId xmlns:p14="http://schemas.microsoft.com/office/powerpoint/2010/main" val="3820800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noProof="0" dirty="0">
                <a:latin typeface="Times New Roman" panose="02020603050405020304" pitchFamily="18" charset="0"/>
                <a:cs typeface="Times New Roman" panose="02020603050405020304" pitchFamily="18" charset="0"/>
              </a:rPr>
              <a:t>The Dash allows you to make in-store purchases by saying their names. The Amazon Prime account-linked shopping cart completes these purchases instantly. It lets you restock paper towels, coffee pods, and laundry detergent simply pushing a brand-specific button.</a:t>
            </a:r>
          </a:p>
        </p:txBody>
      </p:sp>
      <p:sp>
        <p:nvSpPr>
          <p:cNvPr id="4" name="Slide Number Placeholder 3"/>
          <p:cNvSpPr>
            <a:spLocks noGrp="1"/>
          </p:cNvSpPr>
          <p:nvPr>
            <p:ph type="sldNum" sz="quarter" idx="5"/>
          </p:nvPr>
        </p:nvSpPr>
        <p:spPr/>
        <p:txBody>
          <a:bodyPr/>
          <a:lstStyle/>
          <a:p>
            <a:fld id="{A2DF2A96-E194-4AF4-8F8D-C5E5FA758D94}" type="slidenum">
              <a:rPr lang="en-US" smtClean="0"/>
              <a:t>8</a:t>
            </a:fld>
            <a:endParaRPr lang="en-US"/>
          </a:p>
        </p:txBody>
      </p:sp>
    </p:spTree>
    <p:extLst>
      <p:ext uri="{BB962C8B-B14F-4D97-AF65-F5344CB8AC3E}">
        <p14:creationId xmlns:p14="http://schemas.microsoft.com/office/powerpoint/2010/main" val="614464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noProof="0" dirty="0">
                <a:latin typeface="Times New Roman" panose="02020603050405020304" pitchFamily="18" charset="0"/>
                <a:cs typeface="Times New Roman" panose="02020603050405020304" pitchFamily="18" charset="0"/>
              </a:rPr>
              <a:t>A Lake House Architecture examines the possibility that universal analytics may require long-term </a:t>
            </a:r>
            <a:r>
              <a:rPr lang="en-GB" noProof="0" dirty="0" err="1">
                <a:latin typeface="Times New Roman" panose="02020603050405020304" pitchFamily="18" charset="0"/>
                <a:cs typeface="Times New Roman" panose="02020603050405020304" pitchFamily="18" charset="0"/>
              </a:rPr>
              <a:t>tradeoffs</a:t>
            </a:r>
            <a:r>
              <a:rPr lang="en-GB" noProof="0" dirty="0">
                <a:latin typeface="Times New Roman" panose="02020603050405020304" pitchFamily="18" charset="0"/>
                <a:cs typeface="Times New Roman" panose="02020603050405020304" pitchFamily="18" charset="0"/>
              </a:rPr>
              <a:t> (</a:t>
            </a:r>
            <a:r>
              <a:rPr lang="en-GB" sz="1200" b="0" i="0" noProof="0" dirty="0" err="1">
                <a:solidFill>
                  <a:srgbClr val="222222"/>
                </a:solidFill>
                <a:effectLst/>
                <a:latin typeface="Times New Roman" panose="02020603050405020304" pitchFamily="18" charset="0"/>
                <a:cs typeface="Times New Roman" panose="02020603050405020304" pitchFamily="18" charset="0"/>
              </a:rPr>
              <a:t>Shehan</a:t>
            </a:r>
            <a:r>
              <a:rPr lang="en-GB" sz="1200" b="0" i="0" noProof="0" dirty="0">
                <a:solidFill>
                  <a:srgbClr val="222222"/>
                </a:solidFill>
                <a:effectLst/>
                <a:latin typeface="Times New Roman" panose="02020603050405020304" pitchFamily="18" charset="0"/>
                <a:cs typeface="Times New Roman" panose="02020603050405020304" pitchFamily="18" charset="0"/>
              </a:rPr>
              <a:t>, A.E., 2018. p.1215</a:t>
            </a:r>
            <a:r>
              <a:rPr lang="en-GB" noProof="0" dirty="0">
                <a:latin typeface="Times New Roman" panose="02020603050405020304" pitchFamily="18" charset="0"/>
                <a:cs typeface="Times New Roman" panose="02020603050405020304" pitchFamily="18" charset="0"/>
              </a:rPr>
              <a:t>). To provide uniform governance and simple data transfer, it is necessary to connect a data lake, data warehouse, and purpose-built storage.</a:t>
            </a:r>
          </a:p>
        </p:txBody>
      </p:sp>
      <p:sp>
        <p:nvSpPr>
          <p:cNvPr id="4" name="Slide Number Placeholder 3"/>
          <p:cNvSpPr>
            <a:spLocks noGrp="1"/>
          </p:cNvSpPr>
          <p:nvPr>
            <p:ph type="sldNum" sz="quarter" idx="5"/>
          </p:nvPr>
        </p:nvSpPr>
        <p:spPr/>
        <p:txBody>
          <a:bodyPr/>
          <a:lstStyle/>
          <a:p>
            <a:fld id="{A2DF2A96-E194-4AF4-8F8D-C5E5FA758D94}" type="slidenum">
              <a:rPr lang="en-US" smtClean="0"/>
              <a:t>9</a:t>
            </a:fld>
            <a:endParaRPr lang="en-US"/>
          </a:p>
        </p:txBody>
      </p:sp>
    </p:spTree>
    <p:extLst>
      <p:ext uri="{BB962C8B-B14F-4D97-AF65-F5344CB8AC3E}">
        <p14:creationId xmlns:p14="http://schemas.microsoft.com/office/powerpoint/2010/main" val="2878708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DF2A96-E194-4AF4-8F8D-C5E5FA758D94}" type="slidenum">
              <a:rPr lang="en-US" smtClean="0"/>
              <a:t>11</a:t>
            </a:fld>
            <a:endParaRPr lang="en-US"/>
          </a:p>
        </p:txBody>
      </p:sp>
    </p:spTree>
    <p:extLst>
      <p:ext uri="{BB962C8B-B14F-4D97-AF65-F5344CB8AC3E}">
        <p14:creationId xmlns:p14="http://schemas.microsoft.com/office/powerpoint/2010/main" val="15953659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5"/>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78908C-6C4D-4F26-93F3-B8E975DB4680}"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807522670"/>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78908C-6C4D-4F26-93F3-B8E975DB4680}"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553995999"/>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9"/>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8908C-6C4D-4F26-93F3-B8E975DB4680}"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851432081"/>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5"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69" y="2160590"/>
            <a:ext cx="4184035"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78908C-6C4D-4F26-93F3-B8E975DB4680}" type="datetimeFigureOut">
              <a:rPr lang="en-US" smtClean="0"/>
              <a:t>12/14/2022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171992033"/>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6"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6" y="2737247"/>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5" y="2737247"/>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78908C-6C4D-4F26-93F3-B8E975DB4680}" type="datetimeFigureOut">
              <a:rPr lang="en-US" smtClean="0"/>
              <a:t>12/14/2022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3514406843"/>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78908C-6C4D-4F26-93F3-B8E975DB4680}" type="datetimeFigureOut">
              <a:rPr lang="en-US" smtClean="0"/>
              <a:t>12/14/2022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227135841"/>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78908C-6C4D-4F26-93F3-B8E975DB4680}" type="datetimeFigureOut">
              <a:rPr lang="en-US" smtClean="0"/>
              <a:t>12/14/2022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2825180390"/>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2" y="514926"/>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5"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78908C-6C4D-4F26-93F3-B8E975DB4680}" type="datetimeFigureOut">
              <a:rPr lang="en-US" smtClean="0"/>
              <a:t>12/14/2022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3092871933"/>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5"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5"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78908C-6C4D-4F26-93F3-B8E975DB4680}" type="datetimeFigureOut">
              <a:rPr lang="en-US" smtClean="0"/>
              <a:t>12/14/2022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2119156349"/>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8908C-6C4D-4F26-93F3-B8E975DB4680}"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2103863235"/>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8908C-6C4D-4F26-93F3-B8E975DB4680}"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A2D34D-35B5-4A64-9B2A-6704D05337B4}" type="slidenum">
              <a:rPr lang="en-US" smtClean="0"/>
              <a:t>‹#›</a:t>
            </a:fld>
            <a:endParaRPr lang="en-US"/>
          </a:p>
        </p:txBody>
      </p:sp>
      <p:sp>
        <p:nvSpPr>
          <p:cNvPr id="20" name="TextBox 19"/>
          <p:cNvSpPr txBox="1"/>
          <p:nvPr/>
        </p:nvSpPr>
        <p:spPr>
          <a:xfrm>
            <a:off x="541871"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sz="1800" dirty="0">
              <a:solidFill>
                <a:schemeClr val="accent1">
                  <a:lumMod val="60000"/>
                  <a:lumOff val="40000"/>
                </a:schemeClr>
              </a:solidFill>
              <a:latin typeface="Arial"/>
            </a:endParaRPr>
          </a:p>
        </p:txBody>
      </p:sp>
    </p:spTree>
    <p:extLst>
      <p:ext uri="{BB962C8B-B14F-4D97-AF65-F5344CB8AC3E}">
        <p14:creationId xmlns:p14="http://schemas.microsoft.com/office/powerpoint/2010/main" val="2111230163"/>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8908C-6C4D-4F26-93F3-B8E975DB4680}"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2424544805"/>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8908C-6C4D-4F26-93F3-B8E975DB4680}"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A2D34D-35B5-4A64-9B2A-6704D05337B4}" type="slidenum">
              <a:rPr lang="en-US" smtClean="0"/>
              <a:t>‹#›</a:t>
            </a:fld>
            <a:endParaRPr lang="en-US"/>
          </a:p>
        </p:txBody>
      </p:sp>
      <p:sp>
        <p:nvSpPr>
          <p:cNvPr id="24" name="TextBox 23"/>
          <p:cNvSpPr txBox="1"/>
          <p:nvPr/>
        </p:nvSpPr>
        <p:spPr>
          <a:xfrm>
            <a:off x="541871"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04130602"/>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8908C-6C4D-4F26-93F3-B8E975DB4680}"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892355404"/>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78908C-6C4D-4F26-93F3-B8E975DB4680}"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2751768577"/>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4" y="609601"/>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1"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78908C-6C4D-4F26-93F3-B8E975DB4680}"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A2D34D-35B5-4A64-9B2A-6704D05337B4}" type="slidenum">
              <a:rPr lang="en-US" smtClean="0"/>
              <a:t>‹#›</a:t>
            </a:fld>
            <a:endParaRPr lang="en-US"/>
          </a:p>
        </p:txBody>
      </p:sp>
    </p:spTree>
    <p:extLst>
      <p:ext uri="{BB962C8B-B14F-4D97-AF65-F5344CB8AC3E}">
        <p14:creationId xmlns:p14="http://schemas.microsoft.com/office/powerpoint/2010/main" val="458198879"/>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alpha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5"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5" y="2160590"/>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4"/>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78908C-6C4D-4F26-93F3-B8E975DB4680}" type="datetimeFigureOut">
              <a:rPr lang="en-US" smtClean="0"/>
              <a:t>12/14/2022</a:t>
            </a:fld>
            <a:endParaRPr lang="en-US"/>
          </a:p>
        </p:txBody>
      </p:sp>
      <p:sp>
        <p:nvSpPr>
          <p:cNvPr id="5" name="Footer Placeholder 4"/>
          <p:cNvSpPr>
            <a:spLocks noGrp="1"/>
          </p:cNvSpPr>
          <p:nvPr>
            <p:ph type="ftr" sz="quarter" idx="3"/>
          </p:nvPr>
        </p:nvSpPr>
        <p:spPr>
          <a:xfrm>
            <a:off x="677335" y="6041364"/>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4" y="6041364"/>
            <a:ext cx="683339" cy="365125"/>
          </a:xfrm>
          <a:prstGeom prst="rect">
            <a:avLst/>
          </a:prstGeom>
        </p:spPr>
        <p:txBody>
          <a:bodyPr vert="horz" lIns="91440" tIns="45720" rIns="91440" bIns="45720" rtlCol="0" anchor="ctr"/>
          <a:lstStyle>
            <a:lvl1pPr algn="r">
              <a:defRPr sz="900">
                <a:solidFill>
                  <a:schemeClr val="accent1"/>
                </a:solidFill>
              </a:defRPr>
            </a:lvl1pPr>
          </a:lstStyle>
          <a:p>
            <a:fld id="{75A2D34D-35B5-4A64-9B2A-6704D05337B4}" type="slidenum">
              <a:rPr lang="en-US" smtClean="0"/>
              <a:t>‹#›</a:t>
            </a:fld>
            <a:endParaRPr lang="en-US"/>
          </a:p>
        </p:txBody>
      </p:sp>
    </p:spTree>
    <p:extLst>
      <p:ext uri="{BB962C8B-B14F-4D97-AF65-F5344CB8AC3E}">
        <p14:creationId xmlns:p14="http://schemas.microsoft.com/office/powerpoint/2010/main" val="9190043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7AFE13-52B3-A829-8ED0-53D78E04D63C}"/>
              </a:ext>
            </a:extLst>
          </p:cNvPr>
          <p:cNvSpPr txBox="1"/>
          <p:nvPr/>
        </p:nvSpPr>
        <p:spPr>
          <a:xfrm>
            <a:off x="848140" y="808383"/>
            <a:ext cx="11211339" cy="3137847"/>
          </a:xfrm>
          <a:prstGeom prst="rect">
            <a:avLst/>
          </a:prstGeom>
          <a:noFill/>
        </p:spPr>
        <p:txBody>
          <a:bodyPr wrap="square">
            <a:spAutoFit/>
          </a:bodyPr>
          <a:lstStyle/>
          <a:p>
            <a:pPr algn="ctr">
              <a:lnSpc>
                <a:spcPct val="200000"/>
              </a:lnSpc>
            </a:pPr>
            <a:r>
              <a:rPr lang="en-US" sz="4400" b="1" dirty="0">
                <a:solidFill>
                  <a:srgbClr val="656565"/>
                </a:solidFill>
                <a:latin typeface="Times New Roman" panose="02020603050405020304" pitchFamily="18" charset="0"/>
                <a:cs typeface="Times New Roman" panose="02020603050405020304" pitchFamily="18" charset="0"/>
              </a:rPr>
              <a:t>INNOVATION AND CREATIVITY</a:t>
            </a:r>
            <a:br>
              <a:rPr lang="en-US" dirty="0">
                <a:solidFill>
                  <a:srgbClr val="656565"/>
                </a:solidFill>
                <a:latin typeface="Arial" panose="020B0604020202020204" pitchFamily="34" charset="0"/>
              </a:rPr>
            </a:br>
            <a:r>
              <a:rPr lang="en-US" dirty="0">
                <a:solidFill>
                  <a:srgbClr val="656565"/>
                </a:solidFill>
                <a:latin typeface="Arial" panose="020B0604020202020204" pitchFamily="34" charset="0"/>
              </a:rPr>
              <a:t>By Cristina Craciunescu</a:t>
            </a:r>
          </a:p>
          <a:p>
            <a:pPr algn="ctr">
              <a:lnSpc>
                <a:spcPct val="200000"/>
              </a:lnSpc>
            </a:pPr>
            <a:br>
              <a:rPr lang="en-US" sz="2000" dirty="0">
                <a:latin typeface="Times New Roman" panose="02020603050405020304" pitchFamily="18" charset="0"/>
                <a:ea typeface="Calibri" panose="020F0502020204030204" pitchFamily="34"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168B08F9-D26B-8EB3-74A6-A46454AD90D5}"/>
              </a:ext>
            </a:extLst>
          </p:cNvPr>
          <p:cNvSpPr/>
          <p:nvPr/>
        </p:nvSpPr>
        <p:spPr>
          <a:xfrm>
            <a:off x="723900" y="6400800"/>
            <a:ext cx="3600450" cy="285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a:solidFill>
                  <a:srgbClr val="656565"/>
                </a:solidFill>
                <a:latin typeface="Arial" panose="020B0604020202020204" pitchFamily="34" charset="0"/>
                <a:ea typeface="Calibri" panose="020F0502020204030204" pitchFamily="34" charset="0"/>
                <a:cs typeface="Times New Roman" panose="02020603050405020304" pitchFamily="18" charset="0"/>
              </a:rPr>
              <a:t>Student number 1918818</a:t>
            </a:r>
            <a:endParaRPr lang="en-GB"/>
          </a:p>
        </p:txBody>
      </p:sp>
    </p:spTree>
    <p:extLst>
      <p:ext uri="{BB962C8B-B14F-4D97-AF65-F5344CB8AC3E}">
        <p14:creationId xmlns:p14="http://schemas.microsoft.com/office/powerpoint/2010/main" val="1652522607"/>
      </p:ext>
    </p:extLst>
  </p:cSld>
  <p:clrMapOvr>
    <a:masterClrMapping/>
  </p:clrMapOvr>
  <mc:AlternateContent xmlns:mc="http://schemas.openxmlformats.org/markup-compatibility/2006" xmlns:p14="http://schemas.microsoft.com/office/powerpoint/2010/main">
    <mc:Choice Requires="p14">
      <p:transition spd="slow" p14:dur="3400" advTm="0">
        <p14:reveal thruBlk="1"/>
      </p:transition>
    </mc:Choice>
    <mc:Fallback xmlns="">
      <p:transition spd="slow" advTm="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A1256-AD18-6744-A1D1-8CFE5BA2EA1A}"/>
              </a:ext>
            </a:extLst>
          </p:cNvPr>
          <p:cNvSpPr>
            <a:spLocks noGrp="1"/>
          </p:cNvSpPr>
          <p:nvPr>
            <p:ph type="title"/>
          </p:nvPr>
        </p:nvSpPr>
        <p:spPr/>
        <p:txBody>
          <a:bodyPr>
            <a:normAutofit/>
          </a:bodyPr>
          <a:lstStyle/>
          <a:p>
            <a:pPr algn="ctr"/>
            <a:r>
              <a:rPr lang="en-US" b="1" dirty="0"/>
              <a:t>INTRODUCTION </a:t>
            </a:r>
          </a:p>
        </p:txBody>
      </p:sp>
      <p:sp>
        <p:nvSpPr>
          <p:cNvPr id="3" name="Content Placeholder 2">
            <a:extLst>
              <a:ext uri="{FF2B5EF4-FFF2-40B4-BE49-F238E27FC236}">
                <a16:creationId xmlns:a16="http://schemas.microsoft.com/office/drawing/2014/main" id="{0E69EE74-2393-47C8-52C4-575FD5E80D2F}"/>
              </a:ext>
            </a:extLst>
          </p:cNvPr>
          <p:cNvSpPr>
            <a:spLocks noGrp="1"/>
          </p:cNvSpPr>
          <p:nvPr>
            <p:ph idx="1"/>
          </p:nvPr>
        </p:nvSpPr>
        <p:spPr>
          <a:xfrm>
            <a:off x="838200" y="1457739"/>
            <a:ext cx="10515600" cy="5035136"/>
          </a:xfrm>
        </p:spPr>
        <p:txBody>
          <a:bodyPr>
            <a:normAutofit/>
          </a:bodyPr>
          <a:lstStyle/>
          <a:p>
            <a:pPr marL="0" indent="228600">
              <a:lnSpc>
                <a:spcPct val="120000"/>
              </a:lnSpc>
              <a:spcBef>
                <a:spcPts val="0"/>
              </a:spcBef>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The degree to which a company is inspired by creativity and innovation can predict how far it will go in terms of product quality, efficiency gains, output, sales, and morale among employees (</a:t>
            </a:r>
            <a:r>
              <a:rPr lang="en-GB" sz="2000" dirty="0">
                <a:solidFill>
                  <a:srgbClr val="222222"/>
                </a:solidFill>
                <a:latin typeface="Times New Roman" panose="02020603050405020304" pitchFamily="18" charset="0"/>
                <a:cs typeface="Times New Roman" panose="02020603050405020304" pitchFamily="18" charset="0"/>
              </a:rPr>
              <a:t>Hana, U., 2013. pp.82-96</a:t>
            </a:r>
            <a:r>
              <a:rPr lang="en-GB" sz="2000" dirty="0">
                <a:latin typeface="Times New Roman" panose="02020603050405020304" pitchFamily="18" charset="0"/>
                <a:ea typeface="Yu Mincho" panose="02020400000000000000" pitchFamily="18" charset="-128"/>
                <a:cs typeface="Times New Roman" panose="02020603050405020304" pitchFamily="18" charset="0"/>
              </a:rPr>
              <a:t>). Invention and novelty are common outcomes of the creative process. </a:t>
            </a:r>
          </a:p>
          <a:p>
            <a:pPr marL="0" indent="228600">
              <a:lnSpc>
                <a:spcPct val="120000"/>
              </a:lnSpc>
              <a:spcBef>
                <a:spcPts val="0"/>
              </a:spcBef>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Amazon.com is one of the earliest pioneering companies in online retailing, and it has grown into a household name across the globe. </a:t>
            </a:r>
          </a:p>
          <a:p>
            <a:pPr marL="0" indent="228600">
              <a:lnSpc>
                <a:spcPct val="120000"/>
              </a:lnSpc>
              <a:spcBef>
                <a:spcPts val="0"/>
              </a:spcBef>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Initially, Jeff Bezos created Amazon.com in 1994 as a website dedicated to selling books online.</a:t>
            </a:r>
          </a:p>
          <a:p>
            <a:pPr marL="0" indent="228600">
              <a:lnSpc>
                <a:spcPct val="120000"/>
              </a:lnSpc>
              <a:spcBef>
                <a:spcPts val="0"/>
              </a:spcBef>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Books, movies, music, and software are just a few examples of the material sold on Amazon.com; the company also sells clothing, toys, books, and accessories for babies, as well as electronics, beauty supplies, and more (</a:t>
            </a:r>
            <a:r>
              <a:rPr lang="en-GB" sz="2000" dirty="0">
                <a:solidFill>
                  <a:srgbClr val="222222"/>
                </a:solidFill>
                <a:latin typeface="Times New Roman" panose="02020603050405020304" pitchFamily="18" charset="0"/>
                <a:cs typeface="Times New Roman" panose="02020603050405020304" pitchFamily="18" charset="0"/>
              </a:rPr>
              <a:t>Herrera, M.E.B., 2015, pp.1468-1474</a:t>
            </a:r>
            <a:r>
              <a:rPr lang="en-GB" sz="2000" dirty="0">
                <a:latin typeface="Times New Roman" panose="02020603050405020304" pitchFamily="18" charset="0"/>
                <a:ea typeface="Yu Mincho" panose="02020400000000000000" pitchFamily="18" charset="-128"/>
                <a:cs typeface="Times New Roman" panose="02020603050405020304" pitchFamily="18" charset="0"/>
              </a:rPr>
              <a:t>).</a:t>
            </a:r>
          </a:p>
          <a:p>
            <a:pPr marL="0" indent="228600">
              <a:lnSpc>
                <a:spcPct val="120000"/>
              </a:lnSpc>
              <a:spcBef>
                <a:spcPts val="0"/>
              </a:spcBef>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The B2C e-commerce platform that Amazon uses to sell directly to customers incorporates elements of both linear and platform models. </a:t>
            </a: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04846590"/>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548C-BA3D-82C6-445D-C3522B93B61F}"/>
              </a:ext>
            </a:extLst>
          </p:cNvPr>
          <p:cNvSpPr>
            <a:spLocks noGrp="1"/>
          </p:cNvSpPr>
          <p:nvPr>
            <p:ph type="title"/>
          </p:nvPr>
        </p:nvSpPr>
        <p:spPr>
          <a:xfrm>
            <a:off x="839787" y="514227"/>
            <a:ext cx="3932237" cy="949569"/>
          </a:xfrm>
        </p:spPr>
        <p:txBody>
          <a:bodyPr>
            <a:noAutofit/>
          </a:bodyPr>
          <a:lstStyle/>
          <a:p>
            <a:r>
              <a:rPr lang="en-US" sz="2400" b="1" dirty="0">
                <a:latin typeface="Times New Roman" panose="02020603050405020304" pitchFamily="18" charset="0"/>
                <a:cs typeface="Times New Roman" panose="02020603050405020304" pitchFamily="18" charset="0"/>
              </a:rPr>
              <a:t>HOW CREATIVITY CONTRIBUTES TO THE INNOVATION PROCESS</a:t>
            </a:r>
          </a:p>
        </p:txBody>
      </p:sp>
      <p:pic>
        <p:nvPicPr>
          <p:cNvPr id="7" name="Content Placeholder 6">
            <a:extLst>
              <a:ext uri="{FF2B5EF4-FFF2-40B4-BE49-F238E27FC236}">
                <a16:creationId xmlns:a16="http://schemas.microsoft.com/office/drawing/2014/main" id="{DD7865B9-A6D8-BA2A-EA71-656EEB70B28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83188" y="844064"/>
            <a:ext cx="6324184" cy="5024925"/>
          </a:xfrm>
          <a:prstGeom prst="rect">
            <a:avLst/>
          </a:prstGeom>
          <a:noFill/>
          <a:ln>
            <a:noFill/>
          </a:ln>
        </p:spPr>
      </p:pic>
      <p:sp>
        <p:nvSpPr>
          <p:cNvPr id="4" name="Text Placeholder 3">
            <a:extLst>
              <a:ext uri="{FF2B5EF4-FFF2-40B4-BE49-F238E27FC236}">
                <a16:creationId xmlns:a16="http://schemas.microsoft.com/office/drawing/2014/main" id="{65E68241-7065-4E31-0361-9FAC04FA13C5}"/>
              </a:ext>
            </a:extLst>
          </p:cNvPr>
          <p:cNvSpPr>
            <a:spLocks noGrp="1"/>
          </p:cNvSpPr>
          <p:nvPr>
            <p:ph type="body" sz="half" idx="2"/>
          </p:nvPr>
        </p:nvSpPr>
        <p:spPr>
          <a:xfrm>
            <a:off x="839788" y="1406769"/>
            <a:ext cx="3932237" cy="4937003"/>
          </a:xfrm>
        </p:spPr>
        <p:txBody>
          <a:bodyPr>
            <a:noAutofit/>
          </a:bodyPr>
          <a:lstStyle/>
          <a:p>
            <a:pPr indent="457200">
              <a:lnSpc>
                <a:spcPct val="110000"/>
              </a:lnSpc>
              <a:spcBef>
                <a:spcPts val="0"/>
              </a:spcBef>
              <a:spcAft>
                <a:spcPts val="800"/>
              </a:spcAft>
            </a:pPr>
            <a:r>
              <a:rPr lang="en-GB" sz="1800" dirty="0">
                <a:latin typeface="Times New Roman" panose="02020603050405020304" pitchFamily="18" charset="0"/>
                <a:ea typeface="Yu Mincho" panose="02020400000000000000" pitchFamily="18" charset="-128"/>
                <a:cs typeface="Times New Roman" panose="02020603050405020304" pitchFamily="18" charset="0"/>
              </a:rPr>
              <a:t>According to </a:t>
            </a:r>
            <a:r>
              <a:rPr lang="en-GB" sz="1800" dirty="0" err="1">
                <a:solidFill>
                  <a:srgbClr val="222222"/>
                </a:solidFill>
                <a:latin typeface="Times New Roman" panose="02020603050405020304" pitchFamily="18" charset="0"/>
                <a:cs typeface="Times New Roman" panose="02020603050405020304" pitchFamily="18" charset="0"/>
              </a:rPr>
              <a:t>Vuong</a:t>
            </a:r>
            <a:r>
              <a:rPr lang="en-GB" sz="1800" dirty="0">
                <a:solidFill>
                  <a:srgbClr val="222222"/>
                </a:solidFill>
                <a:latin typeface="Times New Roman" panose="02020603050405020304" pitchFamily="18" charset="0"/>
                <a:cs typeface="Times New Roman" panose="02020603050405020304" pitchFamily="18" charset="0"/>
              </a:rPr>
              <a:t>, Q.H &amp; Napier, N.K., 2014, </a:t>
            </a:r>
            <a:r>
              <a:rPr lang="en-GB" sz="1800" dirty="0">
                <a:latin typeface="Times New Roman" panose="02020603050405020304" pitchFamily="18" charset="0"/>
                <a:ea typeface="Yu Mincho" panose="02020400000000000000" pitchFamily="18" charset="-128"/>
                <a:cs typeface="Times New Roman" panose="02020603050405020304" pitchFamily="18" charset="0"/>
              </a:rPr>
              <a:t>there are four steps for businesses to take to foster an environment of innovation:</a:t>
            </a:r>
          </a:p>
          <a:p>
            <a:pPr marL="342900" indent="457200">
              <a:lnSpc>
                <a:spcPct val="110000"/>
              </a:lnSpc>
              <a:spcBef>
                <a:spcPts val="0"/>
              </a:spcBef>
              <a:buFont typeface="+mj-lt"/>
              <a:buAutoNum type="arabicPeriod"/>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A person will use what they already know to come up with ideas.</a:t>
            </a:r>
          </a:p>
          <a:p>
            <a:pPr marL="342900" indent="457200">
              <a:lnSpc>
                <a:spcPct val="110000"/>
              </a:lnSpc>
              <a:spcBef>
                <a:spcPts val="0"/>
              </a:spcBef>
              <a:buFont typeface="+mj-lt"/>
              <a:buAutoNum type="arabicPeriod"/>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People talk about these concepts with one another.</a:t>
            </a:r>
          </a:p>
          <a:p>
            <a:pPr marL="342900" indent="457200">
              <a:lnSpc>
                <a:spcPct val="110000"/>
              </a:lnSpc>
              <a:spcBef>
                <a:spcPts val="0"/>
              </a:spcBef>
              <a:buFont typeface="+mj-lt"/>
              <a:buAutoNum type="arabicPeriod"/>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Third parties must evaluate the value and novelty of innovations.</a:t>
            </a:r>
          </a:p>
          <a:p>
            <a:pPr marL="342900" indent="457200">
              <a:lnSpc>
                <a:spcPct val="110000"/>
              </a:lnSpc>
              <a:spcBef>
                <a:spcPts val="0"/>
              </a:spcBef>
              <a:buFont typeface="+mj-lt"/>
              <a:buAutoNum type="arabicPeriod"/>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If the ideas are practical, the team will work together to implement them by creating brand new assets or finding innovative approaches to completing existing tasks.</a:t>
            </a:r>
          </a:p>
          <a:p>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7547099"/>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D079C-FB36-6B2B-A86F-A1613B09C58B}"/>
              </a:ext>
            </a:extLst>
          </p:cNvPr>
          <p:cNvSpPr>
            <a:spLocks noGrp="1"/>
          </p:cNvSpPr>
          <p:nvPr>
            <p:ph type="title"/>
          </p:nvPr>
        </p:nvSpPr>
        <p:spPr/>
        <p:txBody>
          <a:bodyPr>
            <a:normAutofit/>
          </a:bodyPr>
          <a:lstStyle/>
          <a:p>
            <a:pPr algn="ctr"/>
            <a:r>
              <a:rPr lang="en-US" b="1" dirty="0">
                <a:latin typeface="Times New Roman" panose="02020603050405020304" pitchFamily="18" charset="0"/>
                <a:cs typeface="Times New Roman" panose="02020603050405020304" pitchFamily="18" charset="0"/>
              </a:rPr>
              <a:t>GREAT AMAZON INNOVATIONS</a:t>
            </a:r>
          </a:p>
        </p:txBody>
      </p:sp>
      <p:sp>
        <p:nvSpPr>
          <p:cNvPr id="3" name="Content Placeholder 2">
            <a:extLst>
              <a:ext uri="{FF2B5EF4-FFF2-40B4-BE49-F238E27FC236}">
                <a16:creationId xmlns:a16="http://schemas.microsoft.com/office/drawing/2014/main" id="{D8F12551-F8F3-DE20-65CC-304BD814A48E}"/>
              </a:ext>
            </a:extLst>
          </p:cNvPr>
          <p:cNvSpPr>
            <a:spLocks noGrp="1"/>
          </p:cNvSpPr>
          <p:nvPr>
            <p:ph idx="1"/>
          </p:nvPr>
        </p:nvSpPr>
        <p:spPr/>
        <p:txBody>
          <a:bodyPr>
            <a:noAutofit/>
          </a:bodyPr>
          <a:lstStyle/>
          <a:p>
            <a:pPr marL="0" indent="457200">
              <a:spcBef>
                <a:spcPts val="0"/>
              </a:spcBef>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Amazon has risen by coming up with amazing innovation which has helped it to have a great competitive advantage in the retail industry. Below is the list of some great innovations by Amazon so far; </a:t>
            </a:r>
          </a:p>
          <a:p>
            <a:pPr marL="0" indent="457200">
              <a:spcBef>
                <a:spcPts val="0"/>
              </a:spcBef>
              <a:spcAft>
                <a:spcPts val="800"/>
              </a:spcAft>
              <a:buNone/>
            </a:pPr>
            <a:r>
              <a:rPr lang="en-GB" sz="2000" dirty="0">
                <a:latin typeface="Times New Roman" panose="02020603050405020304" pitchFamily="18" charset="0"/>
                <a:ea typeface="Yu Mincho" panose="02020400000000000000" pitchFamily="18" charset="-128"/>
                <a:cs typeface="Times New Roman" panose="02020603050405020304" pitchFamily="18" charset="0"/>
              </a:rPr>
              <a:t>1. prime now</a:t>
            </a:r>
          </a:p>
          <a:p>
            <a:pPr marL="0" indent="457200">
              <a:spcBef>
                <a:spcPts val="0"/>
              </a:spcBef>
              <a:spcAft>
                <a:spcPts val="800"/>
              </a:spcAft>
              <a:buNone/>
            </a:pPr>
            <a:r>
              <a:rPr lang="en-GB" sz="2000" dirty="0">
                <a:latin typeface="Times New Roman" panose="02020603050405020304" pitchFamily="18" charset="0"/>
                <a:ea typeface="Yu Mincho" panose="02020400000000000000" pitchFamily="18" charset="-128"/>
                <a:cs typeface="Times New Roman" panose="02020603050405020304" pitchFamily="18" charset="0"/>
              </a:rPr>
              <a:t>2. Prime air </a:t>
            </a:r>
          </a:p>
          <a:p>
            <a:pPr marL="0" indent="457200">
              <a:spcBef>
                <a:spcPts val="0"/>
              </a:spcBef>
              <a:spcAft>
                <a:spcPts val="800"/>
              </a:spcAft>
              <a:buNone/>
            </a:pPr>
            <a:r>
              <a:rPr lang="en-GB" sz="2000" dirty="0">
                <a:latin typeface="Times New Roman" panose="02020603050405020304" pitchFamily="18" charset="0"/>
                <a:ea typeface="Yu Mincho" panose="02020400000000000000" pitchFamily="18" charset="-128"/>
                <a:cs typeface="Times New Roman" panose="02020603050405020304" pitchFamily="18" charset="0"/>
              </a:rPr>
              <a:t>3. One-click purchase </a:t>
            </a:r>
          </a:p>
          <a:p>
            <a:pPr marL="0" indent="457200">
              <a:spcBef>
                <a:spcPts val="0"/>
              </a:spcBef>
              <a:spcAft>
                <a:spcPts val="800"/>
              </a:spcAft>
              <a:buNone/>
            </a:pPr>
            <a:r>
              <a:rPr lang="en-GB" sz="2000" dirty="0">
                <a:latin typeface="Times New Roman" panose="02020603050405020304" pitchFamily="18" charset="0"/>
                <a:ea typeface="Yu Mincho" panose="02020400000000000000" pitchFamily="18" charset="-128"/>
                <a:cs typeface="Times New Roman" panose="02020603050405020304" pitchFamily="18" charset="0"/>
              </a:rPr>
              <a:t>4. Dash button</a:t>
            </a:r>
          </a:p>
          <a:p>
            <a:pPr marL="0" indent="457200">
              <a:spcBef>
                <a:spcPts val="0"/>
              </a:spcBef>
              <a:spcAft>
                <a:spcPts val="800"/>
              </a:spcAft>
              <a:buNone/>
            </a:pPr>
            <a:r>
              <a:rPr lang="en-GB" sz="2000" dirty="0">
                <a:latin typeface="Times New Roman" panose="02020603050405020304" pitchFamily="18" charset="0"/>
                <a:ea typeface="Yu Mincho" panose="02020400000000000000" pitchFamily="18" charset="-128"/>
                <a:cs typeface="Times New Roman" panose="02020603050405020304" pitchFamily="18" charset="0"/>
              </a:rPr>
              <a:t>5. Alexa </a:t>
            </a:r>
          </a:p>
          <a:p>
            <a:pPr marL="0" indent="457200">
              <a:spcBef>
                <a:spcPts val="0"/>
              </a:spcBef>
              <a:spcAft>
                <a:spcPts val="800"/>
              </a:spcAft>
              <a:buNone/>
            </a:pPr>
            <a:r>
              <a:rPr lang="en-GB" sz="2000" dirty="0">
                <a:latin typeface="Times New Roman" panose="02020603050405020304" pitchFamily="18" charset="0"/>
                <a:ea typeface="Yu Mincho" panose="02020400000000000000" pitchFamily="18" charset="-128"/>
                <a:cs typeface="Times New Roman" panose="02020603050405020304" pitchFamily="18" charset="0"/>
              </a:rPr>
              <a:t>6. Kindle </a:t>
            </a:r>
          </a:p>
          <a:p>
            <a:pPr marL="0" indent="457200">
              <a:spcBef>
                <a:spcPts val="0"/>
              </a:spcBef>
              <a:spcAft>
                <a:spcPts val="800"/>
              </a:spcAft>
              <a:buNone/>
            </a:pPr>
            <a:r>
              <a:rPr lang="en-GB" sz="2000" dirty="0">
                <a:latin typeface="Times New Roman" panose="02020603050405020304" pitchFamily="18" charset="0"/>
                <a:ea typeface="Yu Mincho" panose="02020400000000000000" pitchFamily="18" charset="-128"/>
                <a:cs typeface="Times New Roman" panose="02020603050405020304" pitchFamily="18" charset="0"/>
              </a:rPr>
              <a:t>7. Cloud computing  </a:t>
            </a:r>
          </a:p>
          <a:p>
            <a:pPr marL="0" indent="457200">
              <a:spcBef>
                <a:spcPts val="0"/>
              </a:spcBef>
              <a:spcAft>
                <a:spcPts val="800"/>
              </a:spcAft>
            </a:pPr>
            <a:r>
              <a:rPr lang="en-US" sz="2000" dirty="0">
                <a:latin typeface="Times New Roman" panose="02020603050405020304" pitchFamily="18" charset="0"/>
                <a:ea typeface="Yu Mincho" panose="02020400000000000000" pitchFamily="18" charset="-128"/>
                <a:cs typeface="Times New Roman" panose="02020603050405020304" pitchFamily="18" charset="0"/>
              </a:rPr>
              <a:t>Much about these innovations has been discussed in this presentation. </a:t>
            </a:r>
          </a:p>
        </p:txBody>
      </p:sp>
    </p:spTree>
    <p:extLst>
      <p:ext uri="{BB962C8B-B14F-4D97-AF65-F5344CB8AC3E}">
        <p14:creationId xmlns:p14="http://schemas.microsoft.com/office/powerpoint/2010/main" val="4209644300"/>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3BF77-BDDE-26F4-EE13-EAFD88399FE4}"/>
              </a:ext>
            </a:extLst>
          </p:cNvPr>
          <p:cNvSpPr>
            <a:spLocks noGrp="1"/>
          </p:cNvSpPr>
          <p:nvPr>
            <p:ph type="title"/>
          </p:nvPr>
        </p:nvSpPr>
        <p:spPr>
          <a:xfrm>
            <a:off x="719537" y="1301656"/>
            <a:ext cx="3854528" cy="1103919"/>
          </a:xfrm>
        </p:spPr>
        <p:txBody>
          <a:bodyPr>
            <a:normAutofit fontScale="90000"/>
          </a:bodyPr>
          <a:lstStyle/>
          <a:p>
            <a:pPr algn="ctr"/>
            <a:r>
              <a:rPr lang="en-US" sz="28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AMAZON’S ‘VIRTUOUS CIRCLE’</a:t>
            </a:r>
            <a:br>
              <a:rPr lang="en-US" sz="2800" dirty="0">
                <a:latin typeface="Times New Roman" panose="02020603050405020304" pitchFamily="18" charset="0"/>
                <a:ea typeface="Calibri" panose="020F0502020204030204" pitchFamily="34"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E3205B53-191E-4D3D-FB26-AEC951A8969A}"/>
              </a:ext>
            </a:extLst>
          </p:cNvPr>
          <p:cNvPicPr>
            <a:picLocks noGrp="1" noChangeAspect="1"/>
          </p:cNvPicPr>
          <p:nvPr>
            <p:ph idx="1"/>
          </p:nvPr>
        </p:nvPicPr>
        <p:blipFill>
          <a:blip r:embed="rId3"/>
          <a:stretch>
            <a:fillRect/>
          </a:stretch>
        </p:blipFill>
        <p:spPr>
          <a:xfrm>
            <a:off x="5492433" y="1271888"/>
            <a:ext cx="4513262" cy="4314227"/>
          </a:xfrm>
          <a:prstGeom prst="rect">
            <a:avLst/>
          </a:prstGeom>
        </p:spPr>
      </p:pic>
      <p:sp>
        <p:nvSpPr>
          <p:cNvPr id="4" name="Text Placeholder 3">
            <a:extLst>
              <a:ext uri="{FF2B5EF4-FFF2-40B4-BE49-F238E27FC236}">
                <a16:creationId xmlns:a16="http://schemas.microsoft.com/office/drawing/2014/main" id="{0672AD14-358C-7261-511E-FAE40B4EC61B}"/>
              </a:ext>
            </a:extLst>
          </p:cNvPr>
          <p:cNvSpPr>
            <a:spLocks noGrp="1"/>
          </p:cNvSpPr>
          <p:nvPr>
            <p:ph type="body" sz="half" idx="2"/>
          </p:nvPr>
        </p:nvSpPr>
        <p:spPr>
          <a:xfrm>
            <a:off x="839788" y="2053883"/>
            <a:ext cx="4513262" cy="4206239"/>
          </a:xfrm>
        </p:spPr>
        <p:txBody>
          <a:bodyPr>
            <a:noAutofit/>
          </a:bodyPr>
          <a:lstStyle/>
          <a:p>
            <a:pPr marL="285750" indent="457200">
              <a:lnSpc>
                <a:spcPct val="120000"/>
              </a:lnSpc>
              <a:spcBef>
                <a:spcPts val="0"/>
              </a:spcBef>
              <a:spcAft>
                <a:spcPts val="800"/>
              </a:spcAft>
              <a:buFont typeface="Arial" panose="020B0604020202020204" pitchFamily="34" charset="0"/>
              <a:buChar char="•"/>
            </a:pPr>
            <a:r>
              <a:rPr lang="en-GB" dirty="0">
                <a:latin typeface="Times New Roman" panose="02020603050405020304" pitchFamily="18" charset="0"/>
                <a:ea typeface="Yu Mincho" panose="02020400000000000000" pitchFamily="18" charset="-128"/>
                <a:cs typeface="Times New Roman" panose="02020603050405020304" pitchFamily="18" charset="0"/>
              </a:rPr>
              <a:t>To remain competitive and ahead of its competitors, Amazon has done several innovations. Through creativity, the company has managed to make some innovations that have helped it to;</a:t>
            </a:r>
          </a:p>
          <a:p>
            <a:pPr indent="457200">
              <a:lnSpc>
                <a:spcPct val="120000"/>
              </a:lnSpc>
              <a:spcBef>
                <a:spcPts val="0"/>
              </a:spcBef>
              <a:spcAft>
                <a:spcPts val="800"/>
              </a:spcAft>
            </a:pPr>
            <a:r>
              <a:rPr lang="en-GB" dirty="0">
                <a:effectLst/>
                <a:latin typeface="Times New Roman" panose="02020603050405020304" pitchFamily="18" charset="0"/>
                <a:ea typeface="Yu Mincho" panose="02020400000000000000" pitchFamily="18" charset="-128"/>
                <a:cs typeface="Times New Roman" panose="02020603050405020304" pitchFamily="18" charset="0"/>
              </a:rPr>
              <a:t>1. </a:t>
            </a:r>
            <a:r>
              <a:rPr lang="en-GB" dirty="0">
                <a:latin typeface="Times New Roman" panose="02020603050405020304" pitchFamily="18" charset="0"/>
                <a:ea typeface="Yu Mincho" panose="02020400000000000000" pitchFamily="18" charset="-128"/>
                <a:cs typeface="Times New Roman" panose="02020603050405020304" pitchFamily="18" charset="0"/>
              </a:rPr>
              <a:t>Reduce prices for its products </a:t>
            </a:r>
          </a:p>
          <a:p>
            <a:pPr marL="457200" indent="457200">
              <a:lnSpc>
                <a:spcPct val="120000"/>
              </a:lnSpc>
              <a:spcBef>
                <a:spcPts val="0"/>
              </a:spcBef>
              <a:spcAft>
                <a:spcPts val="800"/>
              </a:spcAft>
              <a:buAutoNum type="arabicPeriod" startAt="2"/>
            </a:pPr>
            <a:r>
              <a:rPr lang="en-GB" dirty="0">
                <a:effectLst/>
                <a:latin typeface="Times New Roman" panose="02020603050405020304" pitchFamily="18" charset="0"/>
                <a:ea typeface="Yu Mincho" panose="02020400000000000000" pitchFamily="18" charset="-128"/>
                <a:cs typeface="Times New Roman" panose="02020603050405020304" pitchFamily="18" charset="0"/>
              </a:rPr>
              <a:t>Reinventing consumer experience. </a:t>
            </a:r>
          </a:p>
          <a:p>
            <a:pPr marL="457200" indent="457200">
              <a:lnSpc>
                <a:spcPct val="120000"/>
              </a:lnSpc>
              <a:spcBef>
                <a:spcPts val="0"/>
              </a:spcBef>
              <a:spcAft>
                <a:spcPts val="800"/>
              </a:spcAft>
              <a:buAutoNum type="arabicPeriod" startAt="2"/>
            </a:pPr>
            <a:r>
              <a:rPr lang="en-GB" dirty="0">
                <a:latin typeface="Times New Roman" panose="02020603050405020304" pitchFamily="18" charset="0"/>
                <a:cs typeface="Times New Roman" panose="02020603050405020304" pitchFamily="18" charset="0"/>
              </a:rPr>
              <a:t>Data processing techniques</a:t>
            </a:r>
          </a:p>
          <a:p>
            <a:pPr marL="342900" indent="457200">
              <a:lnSpc>
                <a:spcPct val="120000"/>
              </a:lnSpc>
              <a:spcBef>
                <a:spcPts val="0"/>
              </a:spcBef>
              <a:spcAft>
                <a:spcPts val="800"/>
              </a:spcAft>
              <a:buFont typeface="Arial" panose="020B0604020202020204" pitchFamily="34" charset="0"/>
              <a:buChar char="•"/>
            </a:pPr>
            <a:r>
              <a:rPr lang="en-GB" dirty="0">
                <a:effectLst/>
                <a:latin typeface="Times New Roman" panose="02020603050405020304" pitchFamily="18" charset="0"/>
                <a:ea typeface="Yu Mincho" panose="02020400000000000000" pitchFamily="18" charset="-128"/>
                <a:cs typeface="Times New Roman" panose="02020603050405020304" pitchFamily="18" charset="0"/>
              </a:rPr>
              <a:t>Amazon is a model of what is meant by an "ambidextrous organization." Companies like this one don't just boost existing businesses, but also pave the way for the development of brand-new ones within their framework (</a:t>
            </a:r>
            <a:r>
              <a:rPr lang="en-GB" b="0" i="0" dirty="0">
                <a:solidFill>
                  <a:srgbClr val="222222"/>
                </a:solidFill>
                <a:effectLst/>
                <a:latin typeface="Times New Roman" panose="02020603050405020304" pitchFamily="18" charset="0"/>
                <a:cs typeface="Times New Roman" panose="02020603050405020304" pitchFamily="18" charset="0"/>
              </a:rPr>
              <a:t>Furr, N &amp; </a:t>
            </a:r>
            <a:r>
              <a:rPr lang="en-GB" b="0" i="0" dirty="0" err="1">
                <a:solidFill>
                  <a:srgbClr val="222222"/>
                </a:solidFill>
                <a:effectLst/>
                <a:latin typeface="Times New Roman" panose="02020603050405020304" pitchFamily="18" charset="0"/>
                <a:cs typeface="Times New Roman" panose="02020603050405020304" pitchFamily="18" charset="0"/>
              </a:rPr>
              <a:t>Shipilov</a:t>
            </a:r>
            <a:r>
              <a:rPr lang="en-GB" b="0" i="0" dirty="0">
                <a:solidFill>
                  <a:srgbClr val="222222"/>
                </a:solidFill>
                <a:effectLst/>
                <a:latin typeface="Times New Roman" panose="02020603050405020304" pitchFamily="18" charset="0"/>
                <a:cs typeface="Times New Roman" panose="02020603050405020304" pitchFamily="18" charset="0"/>
              </a:rPr>
              <a:t>, A., 2018. pp.59-64</a:t>
            </a:r>
            <a:r>
              <a:rPr lang="en-GB" dirty="0">
                <a:effectLst/>
                <a:latin typeface="Times New Roman" panose="02020603050405020304" pitchFamily="18" charset="0"/>
                <a:ea typeface="Yu Mincho" panose="02020400000000000000" pitchFamily="18" charset="-128"/>
                <a:cs typeface="Times New Roman" panose="02020603050405020304" pitchFamily="18" charset="0"/>
              </a:rPr>
              <a:t>).</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8307160"/>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DEE30-7703-F273-8498-B78BD15F94AC}"/>
              </a:ext>
            </a:extLst>
          </p:cNvPr>
          <p:cNvSpPr>
            <a:spLocks noGrp="1"/>
          </p:cNvSpPr>
          <p:nvPr>
            <p:ph type="title"/>
          </p:nvPr>
        </p:nvSpPr>
        <p:spPr/>
        <p:txBody>
          <a:bodyPr>
            <a:normAutofit/>
          </a:bodyPr>
          <a:lstStyle/>
          <a:p>
            <a:pPr algn="ctr"/>
            <a:r>
              <a:rPr lang="en-US" dirty="0">
                <a:latin typeface="Times New Roman" panose="02020603050405020304" pitchFamily="18" charset="0"/>
                <a:cs typeface="Times New Roman" panose="02020603050405020304" pitchFamily="18" charset="0"/>
              </a:rPr>
              <a:t>1. PRODUCT PRICE REDUCTION </a:t>
            </a:r>
          </a:p>
        </p:txBody>
      </p:sp>
      <p:sp>
        <p:nvSpPr>
          <p:cNvPr id="3" name="Content Placeholder 2">
            <a:extLst>
              <a:ext uri="{FF2B5EF4-FFF2-40B4-BE49-F238E27FC236}">
                <a16:creationId xmlns:a16="http://schemas.microsoft.com/office/drawing/2014/main" id="{2EDF20B9-7119-4796-F64F-D2DEE2AFD895}"/>
              </a:ext>
            </a:extLst>
          </p:cNvPr>
          <p:cNvSpPr>
            <a:spLocks noGrp="1"/>
          </p:cNvSpPr>
          <p:nvPr>
            <p:ph idx="1"/>
          </p:nvPr>
        </p:nvSpPr>
        <p:spPr/>
        <p:txBody>
          <a:bodyPr>
            <a:normAutofit fontScale="92500" lnSpcReduction="20000"/>
          </a:bodyPr>
          <a:lstStyle/>
          <a:p>
            <a:pPr indent="457200"/>
            <a:r>
              <a:rPr lang="en-GB" sz="2000" dirty="0">
                <a:latin typeface="Times New Roman" panose="02020603050405020304" pitchFamily="18" charset="0"/>
                <a:cs typeface="Times New Roman" panose="02020603050405020304" pitchFamily="18" charset="0"/>
              </a:rPr>
              <a:t>In the process of thinking about the ways prices can be reduced. Amazon CEO Jeff Bezos came up with a long-term vision of creating the "Everything Store“ (</a:t>
            </a:r>
            <a:r>
              <a:rPr lang="en-GB" sz="2000" dirty="0">
                <a:solidFill>
                  <a:srgbClr val="222222"/>
                </a:solidFill>
                <a:latin typeface="Times New Roman" panose="02020603050405020304" pitchFamily="18" charset="0"/>
                <a:cs typeface="Times New Roman" panose="02020603050405020304" pitchFamily="18" charset="0"/>
              </a:rPr>
              <a:t>Flood, Z.C., 2016, pp.879-904</a:t>
            </a:r>
            <a:r>
              <a:rPr lang="en-GB" sz="2000" dirty="0">
                <a:latin typeface="Times New Roman" panose="02020603050405020304" pitchFamily="18" charset="0"/>
                <a:cs typeface="Times New Roman" panose="02020603050405020304" pitchFamily="18" charset="0"/>
              </a:rPr>
              <a:t>).  This becoming a reality meant that Amazon's competitors — and governments throughout the world — will have to fight against a ruthless monopolistic monster that wants to control every component of the future global value chain.</a:t>
            </a:r>
          </a:p>
          <a:p>
            <a:pPr indent="457200"/>
            <a:r>
              <a:rPr lang="en-GB" sz="2000" dirty="0">
                <a:latin typeface="Times New Roman" panose="02020603050405020304" pitchFamily="18" charset="0"/>
                <a:cs typeface="Times New Roman" panose="02020603050405020304" pitchFamily="18" charset="0"/>
              </a:rPr>
              <a:t>Amazon needed to completely rethink its supply chain strategy to achieve its goal of being the "Everything Store" and being able to deliver things to customers within an hour. And here is how it planned to go about doing that:</a:t>
            </a:r>
          </a:p>
          <a:p>
            <a:pPr marL="0" indent="457200" algn="just">
              <a:buNone/>
            </a:pPr>
            <a:r>
              <a:rPr lang="en-GB" sz="2000" dirty="0">
                <a:latin typeface="Times New Roman" panose="02020603050405020304" pitchFamily="18" charset="0"/>
                <a:cs typeface="Times New Roman" panose="02020603050405020304" pitchFamily="18" charset="0"/>
              </a:rPr>
              <a:t>1. control the situation</a:t>
            </a:r>
          </a:p>
          <a:p>
            <a:pPr marL="0" indent="457200" algn="just">
              <a:buNone/>
            </a:pPr>
            <a:r>
              <a:rPr lang="en-GB" sz="2000" dirty="0">
                <a:latin typeface="Times New Roman" panose="02020603050405020304" pitchFamily="18" charset="0"/>
                <a:cs typeface="Times New Roman" panose="02020603050405020304" pitchFamily="18" charset="0"/>
              </a:rPr>
              <a:t>2. Automate</a:t>
            </a:r>
          </a:p>
          <a:p>
            <a:pPr marL="0" indent="457200" algn="just">
              <a:buNone/>
            </a:pPr>
            <a:r>
              <a:rPr lang="en-GB" sz="2000" dirty="0">
                <a:latin typeface="Times New Roman" panose="02020603050405020304" pitchFamily="18" charset="0"/>
                <a:cs typeface="Times New Roman" panose="02020603050405020304" pitchFamily="18" charset="0"/>
              </a:rPr>
              <a:t>3. Go local</a:t>
            </a:r>
          </a:p>
          <a:p>
            <a:pPr marL="0" indent="457200" algn="just">
              <a:buNone/>
            </a:pPr>
            <a:r>
              <a:rPr lang="en-GB" sz="2000" dirty="0">
                <a:latin typeface="Times New Roman" panose="02020603050405020304" pitchFamily="18" charset="0"/>
                <a:cs typeface="Times New Roman" panose="02020603050405020304" pitchFamily="18" charset="0"/>
              </a:rPr>
              <a:t>4. Creating flexible alternatives  </a:t>
            </a: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3943635"/>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E2D3A0-D451-71DB-7C25-FB8F33ABA98D}"/>
              </a:ext>
            </a:extLst>
          </p:cNvPr>
          <p:cNvSpPr txBox="1"/>
          <p:nvPr/>
        </p:nvSpPr>
        <p:spPr>
          <a:xfrm>
            <a:off x="604910" y="1041008"/>
            <a:ext cx="10902461" cy="4750018"/>
          </a:xfrm>
          <a:prstGeom prst="rect">
            <a:avLst/>
          </a:prstGeom>
          <a:noFill/>
        </p:spPr>
        <p:txBody>
          <a:bodyPr wrap="square">
            <a:spAutoFit/>
          </a:bodyPr>
          <a:lstStyle/>
          <a:p>
            <a:pPr marL="457200">
              <a:spcAft>
                <a:spcPts val="800"/>
              </a:spcAft>
            </a:pPr>
            <a:r>
              <a:rPr lang="en-US" sz="3600" dirty="0">
                <a:latin typeface="Times New Roman" panose="02020603050405020304" pitchFamily="18" charset="0"/>
                <a:ea typeface="Yu Mincho" panose="02020400000000000000" pitchFamily="18" charset="-128"/>
                <a:cs typeface="Times New Roman" panose="02020603050405020304" pitchFamily="18" charset="0"/>
              </a:rPr>
              <a:t>CONTROL THE SITUATION. </a:t>
            </a:r>
          </a:p>
          <a:p>
            <a:pPr indent="457200">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Amazon discreetly launched a service named </a:t>
            </a:r>
            <a:r>
              <a:rPr lang="en-GB" sz="2000" dirty="0" err="1">
                <a:latin typeface="Times New Roman" panose="02020603050405020304" pitchFamily="18" charset="0"/>
                <a:ea typeface="Yu Mincho" panose="02020400000000000000" pitchFamily="18" charset="-128"/>
                <a:cs typeface="Times New Roman" panose="02020603050405020304" pitchFamily="18" charset="0"/>
              </a:rPr>
              <a:t>Fulfillment</a:t>
            </a:r>
            <a:r>
              <a:rPr lang="en-GB" sz="2000" dirty="0">
                <a:latin typeface="Times New Roman" panose="02020603050405020304" pitchFamily="18" charset="0"/>
                <a:ea typeface="Yu Mincho" panose="02020400000000000000" pitchFamily="18" charset="-128"/>
                <a:cs typeface="Times New Roman" panose="02020603050405020304" pitchFamily="18" charset="0"/>
              </a:rPr>
              <a:t> by Amazon (FBA) in 2013. Fulfilment by Amazon (FBA) services such as product selection, packing, storage, and delivery was available to Amazon marketplace sellers (</a:t>
            </a:r>
            <a:r>
              <a:rPr lang="en-GB" sz="2000" dirty="0" err="1">
                <a:solidFill>
                  <a:srgbClr val="222222"/>
                </a:solidFill>
                <a:latin typeface="Times New Roman" panose="02020603050405020304" pitchFamily="18" charset="0"/>
                <a:cs typeface="Times New Roman" panose="02020603050405020304" pitchFamily="18" charset="0"/>
              </a:rPr>
              <a:t>Keisner</a:t>
            </a:r>
            <a:r>
              <a:rPr lang="en-GB" sz="2000" dirty="0">
                <a:solidFill>
                  <a:srgbClr val="222222"/>
                </a:solidFill>
                <a:latin typeface="Times New Roman" panose="02020603050405020304" pitchFamily="18" charset="0"/>
                <a:cs typeface="Times New Roman" panose="02020603050405020304" pitchFamily="18" charset="0"/>
              </a:rPr>
              <a:t>, A., </a:t>
            </a:r>
            <a:r>
              <a:rPr lang="en-GB" sz="2000" dirty="0" err="1">
                <a:solidFill>
                  <a:srgbClr val="222222"/>
                </a:solidFill>
                <a:latin typeface="Times New Roman" panose="02020603050405020304" pitchFamily="18" charset="0"/>
                <a:cs typeface="Times New Roman" panose="02020603050405020304" pitchFamily="18" charset="0"/>
              </a:rPr>
              <a:t>Raffo</a:t>
            </a:r>
            <a:r>
              <a:rPr lang="en-GB" sz="2000" dirty="0">
                <a:solidFill>
                  <a:srgbClr val="222222"/>
                </a:solidFill>
                <a:latin typeface="Times New Roman" panose="02020603050405020304" pitchFamily="18" charset="0"/>
                <a:cs typeface="Times New Roman" panose="02020603050405020304" pitchFamily="18" charset="0"/>
              </a:rPr>
              <a:t>, J. &amp; Wunsch-Vincent, S., 2016, pp.7-27</a:t>
            </a:r>
            <a:r>
              <a:rPr lang="en-GB" sz="2000" dirty="0">
                <a:latin typeface="Times New Roman" panose="02020603050405020304" pitchFamily="18" charset="0"/>
                <a:ea typeface="Yu Mincho" panose="02020400000000000000" pitchFamily="18" charset="-128"/>
                <a:cs typeface="Times New Roman" panose="02020603050405020304" pitchFamily="18" charset="0"/>
              </a:rPr>
              <a:t>).</a:t>
            </a:r>
          </a:p>
          <a:p>
            <a:pPr indent="457200">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2. Automate. </a:t>
            </a:r>
          </a:p>
          <a:p>
            <a:pPr indent="457200">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Amazon had to construct arguably the world's most advanced supply chain to support its Prime, Prime Now, and FBA services.</a:t>
            </a:r>
          </a:p>
          <a:p>
            <a:pPr indent="457200">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3. Keeping it local. </a:t>
            </a:r>
          </a:p>
          <a:p>
            <a:pPr indent="457200">
              <a:spcAft>
                <a:spcPts val="800"/>
              </a:spcAft>
            </a:pPr>
            <a:r>
              <a:rPr lang="en-GB" sz="2000" dirty="0">
                <a:latin typeface="Times New Roman" panose="02020603050405020304" pitchFamily="18" charset="0"/>
                <a:ea typeface="Yu Mincho" panose="02020400000000000000" pitchFamily="18" charset="-128"/>
                <a:cs typeface="Times New Roman" panose="02020603050405020304" pitchFamily="18" charset="0"/>
              </a:rPr>
              <a:t>To achieve its goal of one-hour package delivery,  Amazon had to regionalize its supply chain. </a:t>
            </a:r>
          </a:p>
          <a:p>
            <a:pPr indent="457200">
              <a:spcAft>
                <a:spcPts val="800"/>
              </a:spcAft>
            </a:pPr>
            <a:r>
              <a:rPr lang="en-GB" sz="2000" dirty="0">
                <a:solidFill>
                  <a:srgbClr val="252525"/>
                </a:solidFill>
                <a:latin typeface="Times New Roman" panose="02020603050405020304" pitchFamily="18" charset="0"/>
                <a:ea typeface="Yu Mincho" panose="02020400000000000000" pitchFamily="18" charset="-128"/>
                <a:cs typeface="Times New Roman" panose="02020603050405020304" pitchFamily="18" charset="0"/>
              </a:rPr>
              <a:t>4. Create adaptive alternative solutions. </a:t>
            </a:r>
          </a:p>
          <a:p>
            <a:pPr indent="457200">
              <a:spcAft>
                <a:spcPts val="800"/>
              </a:spcAft>
            </a:pPr>
            <a:r>
              <a:rPr lang="en-GB" sz="2000" dirty="0">
                <a:solidFill>
                  <a:srgbClr val="252525"/>
                </a:solidFill>
                <a:latin typeface="Times New Roman" panose="02020603050405020304" pitchFamily="18" charset="0"/>
                <a:ea typeface="Yu Mincho" panose="02020400000000000000" pitchFamily="18" charset="-128"/>
                <a:cs typeface="Times New Roman" panose="02020603050405020304" pitchFamily="18" charset="0"/>
              </a:rPr>
              <a:t>For instance, Amazon Flex was created as an innovative technique to boost the size of their delivery team. </a:t>
            </a:r>
            <a:endParaRPr lang="en-GB" sz="2000" dirty="0">
              <a:latin typeface="Times New Roman" panose="02020603050405020304" pitchFamily="18" charset="0"/>
              <a:ea typeface="Yu Mincho" panose="02020400000000000000" pitchFamily="18" charset="-128"/>
              <a:cs typeface="Times New Roman" panose="02020603050405020304" pitchFamily="18" charset="0"/>
            </a:endParaRPr>
          </a:p>
        </p:txBody>
      </p:sp>
    </p:spTree>
    <p:extLst>
      <p:ext uri="{BB962C8B-B14F-4D97-AF65-F5344CB8AC3E}">
        <p14:creationId xmlns:p14="http://schemas.microsoft.com/office/powerpoint/2010/main" val="2049193577"/>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5EECF-0390-B820-2CA3-26B758E7461E}"/>
              </a:ext>
            </a:extLst>
          </p:cNvPr>
          <p:cNvSpPr>
            <a:spLocks noGrp="1"/>
          </p:cNvSpPr>
          <p:nvPr>
            <p:ph type="title"/>
          </p:nvPr>
        </p:nvSpPr>
        <p:spPr>
          <a:xfrm>
            <a:off x="509238" y="-23161"/>
            <a:ext cx="3854528" cy="1542473"/>
          </a:xfrm>
        </p:spPr>
        <p:txBody>
          <a:bodyPr>
            <a:noAutofit/>
          </a:bodyPr>
          <a:lstStyle/>
          <a:p>
            <a:pPr algn="ctr"/>
            <a:r>
              <a:rPr lang="en-US" sz="2800" dirty="0">
                <a:latin typeface="Times New Roman" panose="02020603050405020304" pitchFamily="18" charset="0"/>
                <a:ea typeface="Yu Mincho" panose="02020400000000000000" pitchFamily="18" charset="-128"/>
                <a:cs typeface="Times New Roman" panose="02020603050405020304" pitchFamily="18" charset="0"/>
              </a:rPr>
              <a:t>REINVENTING CONSUMER EXPERIENCE</a:t>
            </a:r>
            <a:endParaRPr lang="en-US"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DC90BE6-ED3F-956B-25FF-AEA2FB530F43}"/>
              </a:ext>
            </a:extLst>
          </p:cNvPr>
          <p:cNvSpPr>
            <a:spLocks noGrp="1"/>
          </p:cNvSpPr>
          <p:nvPr>
            <p:ph idx="1"/>
          </p:nvPr>
        </p:nvSpPr>
        <p:spPr/>
        <p:txBody>
          <a:bodyPr/>
          <a:lstStyle/>
          <a:p>
            <a:pPr marL="0" indent="0" algn="ctr">
              <a:buNone/>
            </a:pPr>
            <a:r>
              <a:rPr lang="en-US" dirty="0">
                <a:solidFill>
                  <a:srgbClr val="222222"/>
                </a:solidFill>
                <a:latin typeface="Verdana" panose="020B0604030504040204" pitchFamily="34" charset="0"/>
                <a:ea typeface="Calibri" panose="020F0502020204030204" pitchFamily="34" charset="0"/>
                <a:cs typeface="Times New Roman" panose="02020603050405020304" pitchFamily="18" charset="0"/>
              </a:rPr>
              <a:t>THE DASH AND THE DASH BUTTON</a:t>
            </a:r>
          </a:p>
        </p:txBody>
      </p:sp>
      <p:sp>
        <p:nvSpPr>
          <p:cNvPr id="4" name="Text Placeholder 3">
            <a:extLst>
              <a:ext uri="{FF2B5EF4-FFF2-40B4-BE49-F238E27FC236}">
                <a16:creationId xmlns:a16="http://schemas.microsoft.com/office/drawing/2014/main" id="{DD9F399C-B415-BB3A-4D6E-CF52A92FF19F}"/>
              </a:ext>
            </a:extLst>
          </p:cNvPr>
          <p:cNvSpPr>
            <a:spLocks noGrp="1"/>
          </p:cNvSpPr>
          <p:nvPr>
            <p:ph type="body" sz="half" idx="2"/>
          </p:nvPr>
        </p:nvSpPr>
        <p:spPr>
          <a:xfrm>
            <a:off x="276356" y="1519312"/>
            <a:ext cx="6203852" cy="5103056"/>
          </a:xfrm>
        </p:spPr>
        <p:txBody>
          <a:bodyPr>
            <a:no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After seeing that most retailers were struggling to offer flexible and reliable services to their customers, Amazon came up with a new one-hour delivery called the prime now app (</a:t>
            </a:r>
            <a:r>
              <a:rPr lang="en-GB" sz="2400" dirty="0">
                <a:solidFill>
                  <a:srgbClr val="222222"/>
                </a:solidFill>
                <a:latin typeface="Times New Roman" panose="02020603050405020304" pitchFamily="18" charset="0"/>
                <a:cs typeface="Times New Roman" panose="02020603050405020304" pitchFamily="18" charset="0"/>
              </a:rPr>
              <a:t>Martins, G.O, 2022</a:t>
            </a:r>
            <a:r>
              <a:rPr lang="en-GB" sz="2400" dirty="0">
                <a:latin typeface="Times New Roman" panose="02020603050405020304" pitchFamily="18" charset="0"/>
                <a:cs typeface="Times New Roman" panose="02020603050405020304" pitchFamily="18" charset="0"/>
              </a:rPr>
              <a:t>).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Within an hour for an additional $7.99, or within two hours for free, Prime members may use the Prime Now app to place orders from a catalogue of 25,000 items and have them delivered.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Amazon also came up with another innovative product called the dash and the dash button</a:t>
            </a:r>
            <a:r>
              <a:rPr lang="en-US" sz="2400" dirty="0">
                <a:latin typeface="Times New Roman" panose="02020603050405020304" pitchFamily="18" charset="0"/>
                <a:cs typeface="Times New Roman" panose="02020603050405020304" pitchFamily="18" charset="0"/>
              </a:rPr>
              <a:t>. </a:t>
            </a:r>
          </a:p>
          <a:p>
            <a:endParaRPr lang="en-US" sz="18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B8F65AF3-6705-42BB-135F-87E748FCDC05}"/>
              </a:ext>
            </a:extLst>
          </p:cNvPr>
          <p:cNvPicPr>
            <a:picLocks noChangeAspect="1"/>
          </p:cNvPicPr>
          <p:nvPr/>
        </p:nvPicPr>
        <p:blipFill>
          <a:blip r:embed="rId3"/>
          <a:stretch>
            <a:fillRect/>
          </a:stretch>
        </p:blipFill>
        <p:spPr>
          <a:xfrm>
            <a:off x="6480208" y="1519312"/>
            <a:ext cx="5640418" cy="4724155"/>
          </a:xfrm>
          <a:prstGeom prst="rect">
            <a:avLst/>
          </a:prstGeom>
        </p:spPr>
      </p:pic>
    </p:spTree>
    <p:extLst>
      <p:ext uri="{BB962C8B-B14F-4D97-AF65-F5344CB8AC3E}">
        <p14:creationId xmlns:p14="http://schemas.microsoft.com/office/powerpoint/2010/main" val="3464767088"/>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24B58-450E-8E2D-03E9-9CEEEBE2293F}"/>
              </a:ext>
            </a:extLst>
          </p:cNvPr>
          <p:cNvSpPr>
            <a:spLocks noGrp="1"/>
          </p:cNvSpPr>
          <p:nvPr>
            <p:ph type="title"/>
          </p:nvPr>
        </p:nvSpPr>
        <p:spPr>
          <a:xfrm>
            <a:off x="839788" y="218048"/>
            <a:ext cx="4829492" cy="1329397"/>
          </a:xfrm>
        </p:spPr>
        <p:txBody>
          <a:bodyPr>
            <a:normAutofit fontScale="90000"/>
          </a:bodyPr>
          <a:lstStyle/>
          <a:p>
            <a:br>
              <a:rPr lang="en-US" sz="3600" b="1" dirty="0">
                <a:latin typeface="Times New Roman" panose="02020603050405020304" pitchFamily="18" charset="0"/>
                <a:cs typeface="Times New Roman" panose="02020603050405020304" pitchFamily="18" charset="0"/>
              </a:rPr>
            </a:br>
            <a:br>
              <a:rPr lang="en-US" sz="3600" b="1" dirty="0">
                <a:latin typeface="Times New Roman" panose="02020603050405020304" pitchFamily="18" charset="0"/>
                <a:cs typeface="Times New Roman" panose="02020603050405020304" pitchFamily="18" charset="0"/>
              </a:rPr>
            </a:br>
            <a:br>
              <a:rPr lang="en-US" sz="3600" b="1" dirty="0">
                <a:latin typeface="Times New Roman" panose="02020603050405020304" pitchFamily="18" charset="0"/>
                <a:cs typeface="Times New Roman" panose="02020603050405020304" pitchFamily="18" charset="0"/>
              </a:rPr>
            </a:br>
            <a:br>
              <a:rPr lang="en-US" sz="3600" b="1" dirty="0">
                <a:latin typeface="Times New Roman" panose="02020603050405020304" pitchFamily="18" charset="0"/>
                <a:cs typeface="Times New Roman" panose="02020603050405020304" pitchFamily="18" charset="0"/>
              </a:rPr>
            </a:br>
            <a:br>
              <a:rPr lang="en-US" sz="3600" b="1" dirty="0">
                <a:latin typeface="Times New Roman" panose="02020603050405020304" pitchFamily="18" charset="0"/>
                <a:cs typeface="Times New Roman" panose="02020603050405020304" pitchFamily="18" charset="0"/>
              </a:rPr>
            </a:br>
            <a:br>
              <a:rPr lang="en-US" sz="3600" b="1" dirty="0">
                <a:latin typeface="Times New Roman" panose="02020603050405020304" pitchFamily="18" charset="0"/>
                <a:cs typeface="Times New Roman" panose="02020603050405020304" pitchFamily="18" charset="0"/>
              </a:rPr>
            </a:br>
            <a:r>
              <a:rPr lang="en-US" sz="3100" b="1" dirty="0">
                <a:latin typeface="Times New Roman" panose="02020603050405020304" pitchFamily="18" charset="0"/>
                <a:cs typeface="Times New Roman" panose="02020603050405020304" pitchFamily="18" charset="0"/>
              </a:rPr>
              <a:t>DATA PROCESSING TECHNIQUES </a:t>
            </a:r>
            <a:br>
              <a:rPr lang="en-US" sz="3600"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CE91AC73-EE2F-247B-44A2-22837D7115B8}"/>
              </a:ext>
            </a:extLst>
          </p:cNvPr>
          <p:cNvPicPr>
            <a:picLocks noGrp="1" noChangeAspect="1"/>
          </p:cNvPicPr>
          <p:nvPr>
            <p:ph idx="1"/>
          </p:nvPr>
        </p:nvPicPr>
        <p:blipFill>
          <a:blip r:embed="rId3"/>
          <a:stretch>
            <a:fillRect/>
          </a:stretch>
        </p:blipFill>
        <p:spPr>
          <a:xfrm>
            <a:off x="6283985" y="306387"/>
            <a:ext cx="5729897" cy="5296071"/>
          </a:xfrm>
          <a:prstGeom prst="rect">
            <a:avLst/>
          </a:prstGeom>
        </p:spPr>
      </p:pic>
      <p:sp>
        <p:nvSpPr>
          <p:cNvPr id="4" name="Text Placeholder 3">
            <a:extLst>
              <a:ext uri="{FF2B5EF4-FFF2-40B4-BE49-F238E27FC236}">
                <a16:creationId xmlns:a16="http://schemas.microsoft.com/office/drawing/2014/main" id="{A0D3C233-8CDA-C84B-AC42-96C59BDFE39B}"/>
              </a:ext>
            </a:extLst>
          </p:cNvPr>
          <p:cNvSpPr>
            <a:spLocks noGrp="1"/>
          </p:cNvSpPr>
          <p:nvPr>
            <p:ph type="body" sz="half" idx="2"/>
          </p:nvPr>
        </p:nvSpPr>
        <p:spPr>
          <a:xfrm>
            <a:off x="225083" y="1111348"/>
            <a:ext cx="5870917" cy="5746652"/>
          </a:xfrm>
        </p:spPr>
        <p:txBody>
          <a:bodyPr>
            <a:noAutofit/>
          </a:bodyPr>
          <a:lstStyle/>
          <a:p>
            <a:pPr marL="285750" indent="457200">
              <a:lnSpc>
                <a:spcPct val="120000"/>
              </a:lnSpc>
              <a:buFont typeface="Arial" panose="020B0604020202020204" pitchFamily="34" charset="0"/>
              <a:buChar char="•"/>
            </a:pPr>
            <a:r>
              <a:rPr lang="en-GB" sz="1600" dirty="0">
                <a:latin typeface="Times New Roman" panose="02020603050405020304" pitchFamily="18" charset="0"/>
                <a:ea typeface="Yu Mincho" panose="02020400000000000000" pitchFamily="18" charset="-128"/>
                <a:cs typeface="Times New Roman" panose="02020603050405020304" pitchFamily="18" charset="0"/>
              </a:rPr>
              <a:t>Amazon realized that providing access to a central data lake and a ring of purpose-built data services surrounding that data lake is necessary for its customers to make sound judgments (</a:t>
            </a:r>
            <a:r>
              <a:rPr lang="en-GB" sz="1600" dirty="0" err="1">
                <a:solidFill>
                  <a:srgbClr val="222222"/>
                </a:solidFill>
                <a:latin typeface="Times New Roman" panose="02020603050405020304" pitchFamily="18" charset="0"/>
                <a:cs typeface="Times New Roman" panose="02020603050405020304" pitchFamily="18" charset="0"/>
              </a:rPr>
              <a:t>Shehan</a:t>
            </a:r>
            <a:r>
              <a:rPr lang="en-GB" sz="1600" dirty="0">
                <a:solidFill>
                  <a:srgbClr val="222222"/>
                </a:solidFill>
                <a:latin typeface="Times New Roman" panose="02020603050405020304" pitchFamily="18" charset="0"/>
                <a:cs typeface="Times New Roman" panose="02020603050405020304" pitchFamily="18" charset="0"/>
              </a:rPr>
              <a:t>, A.E., 2018. p.1215</a:t>
            </a:r>
            <a:r>
              <a:rPr lang="en-GB" sz="1600" dirty="0">
                <a:latin typeface="Times New Roman" panose="02020603050405020304" pitchFamily="18" charset="0"/>
                <a:ea typeface="Yu Mincho" panose="02020400000000000000" pitchFamily="18" charset="-128"/>
                <a:cs typeface="Times New Roman" panose="02020603050405020304" pitchFamily="18" charset="0"/>
              </a:rPr>
              <a:t>). In order to fulfil their requirements, customers are looking for a data architecture with the following characteristics:</a:t>
            </a:r>
          </a:p>
          <a:p>
            <a:pPr indent="457200">
              <a:lnSpc>
                <a:spcPct val="120000"/>
              </a:lnSpc>
              <a:spcBef>
                <a:spcPts val="0"/>
              </a:spcBef>
              <a:spcAft>
                <a:spcPts val="800"/>
              </a:spcAft>
            </a:pPr>
            <a:r>
              <a:rPr lang="en-GB" sz="1600" dirty="0">
                <a:latin typeface="Times New Roman" panose="02020603050405020304" pitchFamily="18" charset="0"/>
                <a:ea typeface="Yu Mincho" panose="02020400000000000000" pitchFamily="18" charset="-128"/>
                <a:cs typeface="Times New Roman" panose="02020603050405020304" pitchFamily="18" charset="0"/>
              </a:rPr>
              <a:t>1. Rapidly establishing a scalable data lake.</a:t>
            </a:r>
          </a:p>
          <a:p>
            <a:pPr indent="457200">
              <a:lnSpc>
                <a:spcPct val="120000"/>
              </a:lnSpc>
              <a:spcBef>
                <a:spcPts val="0"/>
              </a:spcBef>
              <a:spcAft>
                <a:spcPts val="800"/>
              </a:spcAft>
            </a:pPr>
            <a:r>
              <a:rPr lang="en-GB" sz="1600" dirty="0">
                <a:latin typeface="Times New Roman" panose="02020603050405020304" pitchFamily="18" charset="0"/>
                <a:ea typeface="Yu Mincho" panose="02020400000000000000" pitchFamily="18" charset="-128"/>
                <a:cs typeface="Times New Roman" panose="02020603050405020304" pitchFamily="18" charset="0"/>
              </a:rPr>
              <a:t>2. Using a comprehensive suite of custom data services that can provide the necessary throughput for applications like interactive dashboards and log analytics</a:t>
            </a:r>
          </a:p>
          <a:p>
            <a:pPr indent="457200">
              <a:lnSpc>
                <a:spcPct val="120000"/>
              </a:lnSpc>
              <a:spcBef>
                <a:spcPts val="0"/>
              </a:spcBef>
              <a:spcAft>
                <a:spcPts val="800"/>
              </a:spcAft>
            </a:pPr>
            <a:r>
              <a:rPr lang="en-GB" sz="1600" dirty="0">
                <a:latin typeface="Times New Roman" panose="02020603050405020304" pitchFamily="18" charset="0"/>
                <a:ea typeface="Yu Mincho" panose="02020400000000000000" pitchFamily="18" charset="-128"/>
                <a:cs typeface="Times New Roman" panose="02020603050405020304" pitchFamily="18" charset="0"/>
              </a:rPr>
              <a:t>3. Without interruption, move information between the data lake, the custom data services, and inside the custom data services themselves.</a:t>
            </a:r>
          </a:p>
          <a:p>
            <a:pPr indent="457200">
              <a:lnSpc>
                <a:spcPct val="120000"/>
              </a:lnSpc>
              <a:spcBef>
                <a:spcPts val="0"/>
              </a:spcBef>
              <a:spcAft>
                <a:spcPts val="800"/>
              </a:spcAft>
            </a:pPr>
            <a:r>
              <a:rPr lang="en-GB" sz="1600" dirty="0">
                <a:latin typeface="Times New Roman" panose="02020603050405020304" pitchFamily="18" charset="0"/>
                <a:ea typeface="Yu Mincho" panose="02020400000000000000" pitchFamily="18" charset="-128"/>
                <a:cs typeface="Times New Roman" panose="02020603050405020304" pitchFamily="18" charset="0"/>
              </a:rPr>
              <a:t>4. With a consolidated approach to data security, monitoring, and management, you can rest assured that your organization complies with all relevant regulations.</a:t>
            </a:r>
          </a:p>
          <a:p>
            <a:pPr indent="457200">
              <a:lnSpc>
                <a:spcPct val="120000"/>
              </a:lnSpc>
              <a:spcBef>
                <a:spcPts val="0"/>
              </a:spcBef>
              <a:spcAft>
                <a:spcPts val="800"/>
              </a:spcAft>
            </a:pPr>
            <a:r>
              <a:rPr lang="en-GB" sz="1600" dirty="0">
                <a:latin typeface="Times New Roman" panose="02020603050405020304" pitchFamily="18" charset="0"/>
                <a:ea typeface="Yu Mincho" panose="02020400000000000000" pitchFamily="18" charset="-128"/>
                <a:cs typeface="Times New Roman" panose="02020603050405020304" pitchFamily="18" charset="0"/>
              </a:rPr>
              <a:t>5. System expansion that maintains or improves performance while minimizing expenditures.</a:t>
            </a:r>
          </a:p>
          <a:p>
            <a:pPr marL="285750" indent="-2857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34507346"/>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2EDD1-8AD4-68E6-5376-07421B88ECB0}"/>
              </a:ext>
            </a:extLst>
          </p:cNvPr>
          <p:cNvSpPr>
            <a:spLocks noGrp="1"/>
          </p:cNvSpPr>
          <p:nvPr>
            <p:ph type="title"/>
          </p:nvPr>
        </p:nvSpPr>
        <p:spPr>
          <a:xfrm>
            <a:off x="677335" y="609600"/>
            <a:ext cx="8596668" cy="811237"/>
          </a:xfrm>
        </p:spPr>
        <p:txBody>
          <a:bodyPr>
            <a:normAutofit/>
          </a:bodyPr>
          <a:lstStyle/>
          <a:p>
            <a:pPr algn="ctr"/>
            <a:r>
              <a:rPr lang="en-US"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137AE38-549C-E44E-4C73-208D9519726B}"/>
              </a:ext>
            </a:extLst>
          </p:cNvPr>
          <p:cNvSpPr>
            <a:spLocks noGrp="1"/>
          </p:cNvSpPr>
          <p:nvPr>
            <p:ph idx="1"/>
          </p:nvPr>
        </p:nvSpPr>
        <p:spPr>
          <a:xfrm>
            <a:off x="196948" y="1266092"/>
            <a:ext cx="11732455" cy="5472333"/>
          </a:xfrm>
        </p:spPr>
        <p:txBody>
          <a:bodyPr>
            <a:normAutofit fontScale="92500" lnSpcReduction="20000"/>
          </a:bodyPr>
          <a:lstStyle/>
          <a:p>
            <a:pPr marL="0" indent="228600">
              <a:spcBef>
                <a:spcPts val="0"/>
              </a:spcBef>
              <a:spcAft>
                <a:spcPts val="800"/>
              </a:spcAft>
            </a:pPr>
            <a:r>
              <a:rPr lang="en-GB" sz="3300" dirty="0">
                <a:solidFill>
                  <a:srgbClr val="252525"/>
                </a:solidFill>
                <a:latin typeface="Times New Roman" panose="02020603050405020304" pitchFamily="18" charset="0"/>
                <a:ea typeface="Yu Mincho" panose="02020400000000000000" pitchFamily="18" charset="-128"/>
                <a:cs typeface="Times New Roman" panose="02020603050405020304" pitchFamily="18" charset="0"/>
              </a:rPr>
              <a:t>Creativity, inventions, innovations, distribution channels, and investment activities are just some of the essential aspects involved in technological innovation. </a:t>
            </a:r>
            <a:endParaRPr lang="en-GB" sz="3300" dirty="0">
              <a:latin typeface="Times New Roman" panose="02020603050405020304" pitchFamily="18" charset="0"/>
              <a:ea typeface="Yu Mincho" panose="02020400000000000000" pitchFamily="18" charset="-128"/>
              <a:cs typeface="Times New Roman" panose="02020603050405020304" pitchFamily="18" charset="0"/>
            </a:endParaRPr>
          </a:p>
          <a:p>
            <a:pPr marL="0" indent="228600">
              <a:spcBef>
                <a:spcPts val="0"/>
              </a:spcBef>
              <a:spcAft>
                <a:spcPts val="800"/>
              </a:spcAft>
            </a:pPr>
            <a:r>
              <a:rPr lang="en-GB" sz="3300" dirty="0">
                <a:solidFill>
                  <a:srgbClr val="252525"/>
                </a:solidFill>
                <a:latin typeface="Times New Roman" panose="02020603050405020304" pitchFamily="18" charset="0"/>
                <a:ea typeface="Yu Mincho" panose="02020400000000000000" pitchFamily="18" charset="-128"/>
                <a:cs typeface="Times New Roman" panose="02020603050405020304" pitchFamily="18" charset="0"/>
              </a:rPr>
              <a:t>This process involves complex interactions between these key variables and is essential to developing new technologies. </a:t>
            </a:r>
            <a:endParaRPr lang="en-GB" sz="3300" dirty="0">
              <a:latin typeface="Times New Roman" panose="02020603050405020304" pitchFamily="18" charset="0"/>
              <a:ea typeface="Yu Mincho" panose="02020400000000000000" pitchFamily="18" charset="-128"/>
              <a:cs typeface="Times New Roman" panose="02020603050405020304" pitchFamily="18" charset="0"/>
            </a:endParaRPr>
          </a:p>
          <a:p>
            <a:pPr marL="0" indent="228600">
              <a:spcBef>
                <a:spcPts val="0"/>
              </a:spcBef>
              <a:spcAft>
                <a:spcPts val="800"/>
              </a:spcAft>
            </a:pPr>
            <a:r>
              <a:rPr lang="en-GB" sz="3300" dirty="0">
                <a:solidFill>
                  <a:srgbClr val="252525"/>
                </a:solidFill>
                <a:latin typeface="Times New Roman" panose="02020603050405020304" pitchFamily="18" charset="0"/>
                <a:ea typeface="Yu Mincho" panose="02020400000000000000" pitchFamily="18" charset="-128"/>
                <a:cs typeface="Times New Roman" panose="02020603050405020304" pitchFamily="18" charset="0"/>
              </a:rPr>
              <a:t>Amazon is currently in control of all of these components because it is both responsible for developing new items and capable of evaluating their viability in the marketplace and connecting with a large enough consumer base to turn them into inventions.</a:t>
            </a:r>
            <a:endParaRPr lang="en-GB" sz="3300" dirty="0">
              <a:latin typeface="Times New Roman" panose="02020603050405020304" pitchFamily="18" charset="0"/>
              <a:ea typeface="Yu Mincho" panose="02020400000000000000" pitchFamily="18" charset="-128"/>
              <a:cs typeface="Times New Roman" panose="02020603050405020304" pitchFamily="18" charset="0"/>
            </a:endParaRPr>
          </a:p>
          <a:p>
            <a:pPr marL="0" indent="228600">
              <a:spcBef>
                <a:spcPts val="0"/>
              </a:spcBef>
              <a:spcAft>
                <a:spcPts val="800"/>
              </a:spcAft>
            </a:pPr>
            <a:r>
              <a:rPr lang="en-GB" sz="3300" dirty="0">
                <a:solidFill>
                  <a:srgbClr val="252525"/>
                </a:solidFill>
                <a:latin typeface="Times New Roman" panose="02020603050405020304" pitchFamily="18" charset="0"/>
                <a:ea typeface="Yu Mincho" panose="02020400000000000000" pitchFamily="18" charset="-128"/>
                <a:cs typeface="Times New Roman" panose="02020603050405020304" pitchFamily="18" charset="0"/>
              </a:rPr>
              <a:t> Amazon uses its platforms to disseminate innovation and spend money on the continued growth of the platforms without being hampered by the short-term pressures other firms encounter.</a:t>
            </a:r>
            <a:endParaRPr lang="en-GB" sz="3300" dirty="0">
              <a:latin typeface="Times New Roman" panose="02020603050405020304" pitchFamily="18" charset="0"/>
              <a:ea typeface="Yu Mincho" panose="02020400000000000000" pitchFamily="18" charset="-128"/>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286982"/>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5CCBD-028C-A311-74E5-DA9941D238BC}"/>
              </a:ext>
            </a:extLst>
          </p:cNvPr>
          <p:cNvSpPr>
            <a:spLocks noGrp="1"/>
          </p:cNvSpPr>
          <p:nvPr>
            <p:ph type="title"/>
          </p:nvPr>
        </p:nvSpPr>
        <p:spPr>
          <a:xfrm>
            <a:off x="838200" y="271975"/>
            <a:ext cx="8596668" cy="515815"/>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AA99ECA2-A2D5-9BFB-544A-1E78CE6EA65C}"/>
              </a:ext>
            </a:extLst>
          </p:cNvPr>
          <p:cNvSpPr>
            <a:spLocks noGrp="1"/>
          </p:cNvSpPr>
          <p:nvPr>
            <p:ph idx="1"/>
          </p:nvPr>
        </p:nvSpPr>
        <p:spPr>
          <a:xfrm>
            <a:off x="140677" y="804204"/>
            <a:ext cx="11915335" cy="6053795"/>
          </a:xfrm>
        </p:spPr>
        <p:txBody>
          <a:bodyPr>
            <a:noAutofit/>
          </a:bodyPr>
          <a:lstStyle/>
          <a:p>
            <a:pPr marL="457200" indent="-457200">
              <a:buAutoNum type="arabicPeriod"/>
            </a:pPr>
            <a:r>
              <a:rPr lang="en-US" sz="1600" dirty="0">
                <a:solidFill>
                  <a:srgbClr val="222222"/>
                </a:solidFill>
                <a:latin typeface="Times New Roman" panose="02020603050405020304" pitchFamily="18" charset="0"/>
                <a:cs typeface="Times New Roman" panose="02020603050405020304" pitchFamily="18" charset="0"/>
              </a:rPr>
              <a:t>Hana, U., 2013. Competitive advantage achievement through innovation and knowledge. </a:t>
            </a:r>
            <a:r>
              <a:rPr lang="en-US" sz="1600" i="1" dirty="0">
                <a:solidFill>
                  <a:srgbClr val="222222"/>
                </a:solidFill>
                <a:latin typeface="Times New Roman" panose="02020603050405020304" pitchFamily="18" charset="0"/>
                <a:cs typeface="Times New Roman" panose="02020603050405020304" pitchFamily="18" charset="0"/>
              </a:rPr>
              <a:t>Journal of competitiveness</a:t>
            </a:r>
            <a:r>
              <a:rPr lang="en-US" sz="1600" dirty="0">
                <a:solidFill>
                  <a:srgbClr val="222222"/>
                </a:solidFill>
                <a:latin typeface="Times New Roman" panose="02020603050405020304" pitchFamily="18" charset="0"/>
                <a:cs typeface="Times New Roman" panose="02020603050405020304" pitchFamily="18" charset="0"/>
              </a:rPr>
              <a:t>, </a:t>
            </a:r>
            <a:r>
              <a:rPr lang="en-US" sz="1600" i="1" dirty="0">
                <a:solidFill>
                  <a:srgbClr val="222222"/>
                </a:solidFill>
                <a:latin typeface="Times New Roman" panose="02020603050405020304" pitchFamily="18" charset="0"/>
                <a:cs typeface="Times New Roman" panose="02020603050405020304" pitchFamily="18" charset="0"/>
              </a:rPr>
              <a:t>5</a:t>
            </a:r>
            <a:r>
              <a:rPr lang="en-US" sz="1600" dirty="0">
                <a:solidFill>
                  <a:srgbClr val="222222"/>
                </a:solidFill>
                <a:latin typeface="Times New Roman" panose="02020603050405020304" pitchFamily="18" charset="0"/>
                <a:cs typeface="Times New Roman" panose="02020603050405020304" pitchFamily="18" charset="0"/>
              </a:rPr>
              <a:t>(1), pp.82-96.</a:t>
            </a:r>
          </a:p>
          <a:p>
            <a:pPr marL="457200" indent="-457200">
              <a:buAutoNum type="arabicPeriod"/>
            </a:pPr>
            <a:r>
              <a:rPr lang="en-US" sz="1600" dirty="0">
                <a:solidFill>
                  <a:srgbClr val="222222"/>
                </a:solidFill>
                <a:latin typeface="Times New Roman" panose="02020603050405020304" pitchFamily="18" charset="0"/>
                <a:cs typeface="Times New Roman" panose="02020603050405020304" pitchFamily="18" charset="0"/>
              </a:rPr>
              <a:t>Herrera, M.E.B., 2015. Creating competitive advantage by institutionalizing corporate social innovation. </a:t>
            </a:r>
            <a:r>
              <a:rPr lang="en-US" sz="1600" i="1" dirty="0">
                <a:solidFill>
                  <a:srgbClr val="222222"/>
                </a:solidFill>
                <a:latin typeface="Times New Roman" panose="02020603050405020304" pitchFamily="18" charset="0"/>
                <a:cs typeface="Times New Roman" panose="02020603050405020304" pitchFamily="18" charset="0"/>
              </a:rPr>
              <a:t>Journal of business research</a:t>
            </a:r>
            <a:r>
              <a:rPr lang="en-US" sz="1600" dirty="0">
                <a:solidFill>
                  <a:srgbClr val="222222"/>
                </a:solidFill>
                <a:latin typeface="Times New Roman" panose="02020603050405020304" pitchFamily="18" charset="0"/>
                <a:cs typeface="Times New Roman" panose="02020603050405020304" pitchFamily="18" charset="0"/>
              </a:rPr>
              <a:t>, </a:t>
            </a:r>
            <a:r>
              <a:rPr lang="en-US" sz="1600" i="1" dirty="0">
                <a:solidFill>
                  <a:srgbClr val="222222"/>
                </a:solidFill>
                <a:latin typeface="Times New Roman" panose="02020603050405020304" pitchFamily="18" charset="0"/>
                <a:cs typeface="Times New Roman" panose="02020603050405020304" pitchFamily="18" charset="0"/>
              </a:rPr>
              <a:t>68</a:t>
            </a:r>
            <a:r>
              <a:rPr lang="en-US" sz="1600" dirty="0">
                <a:solidFill>
                  <a:srgbClr val="222222"/>
                </a:solidFill>
                <a:latin typeface="Times New Roman" panose="02020603050405020304" pitchFamily="18" charset="0"/>
                <a:cs typeface="Times New Roman" panose="02020603050405020304" pitchFamily="18" charset="0"/>
              </a:rPr>
              <a:t>(7), pp.1468-1474.</a:t>
            </a:r>
          </a:p>
          <a:p>
            <a:pPr marL="457200" indent="-457200">
              <a:buAutoNum type="arabicPeriod"/>
            </a:pPr>
            <a:r>
              <a:rPr lang="en-US" sz="1600" dirty="0">
                <a:solidFill>
                  <a:srgbClr val="222222"/>
                </a:solidFill>
                <a:latin typeface="Times New Roman" panose="02020603050405020304" pitchFamily="18" charset="0"/>
                <a:cs typeface="Times New Roman" panose="02020603050405020304" pitchFamily="18" charset="0"/>
              </a:rPr>
              <a:t>Vuong, Q.H. and Napier, N.K., 2014. Making creativity: the value of multiple filters in the innovation process. </a:t>
            </a:r>
            <a:r>
              <a:rPr lang="en-US" sz="1600" i="1" dirty="0">
                <a:solidFill>
                  <a:srgbClr val="222222"/>
                </a:solidFill>
                <a:latin typeface="Times New Roman" panose="02020603050405020304" pitchFamily="18" charset="0"/>
                <a:cs typeface="Times New Roman" panose="02020603050405020304" pitchFamily="18" charset="0"/>
              </a:rPr>
              <a:t>International Journal of Transitions and Innovation Systems</a:t>
            </a:r>
            <a:r>
              <a:rPr lang="en-US" sz="1600" dirty="0">
                <a:solidFill>
                  <a:srgbClr val="222222"/>
                </a:solidFill>
                <a:latin typeface="Times New Roman" panose="02020603050405020304" pitchFamily="18" charset="0"/>
                <a:cs typeface="Times New Roman" panose="02020603050405020304" pitchFamily="18" charset="0"/>
              </a:rPr>
              <a:t>, </a:t>
            </a:r>
            <a:r>
              <a:rPr lang="en-US" sz="1600" i="1" dirty="0">
                <a:solidFill>
                  <a:srgbClr val="222222"/>
                </a:solidFill>
                <a:latin typeface="Times New Roman" panose="02020603050405020304" pitchFamily="18" charset="0"/>
                <a:cs typeface="Times New Roman" panose="02020603050405020304" pitchFamily="18" charset="0"/>
              </a:rPr>
              <a:t>3</a:t>
            </a:r>
            <a:r>
              <a:rPr lang="en-US" sz="1600" dirty="0">
                <a:solidFill>
                  <a:srgbClr val="222222"/>
                </a:solidFill>
                <a:latin typeface="Times New Roman" panose="02020603050405020304" pitchFamily="18" charset="0"/>
                <a:cs typeface="Times New Roman" panose="02020603050405020304" pitchFamily="18" charset="0"/>
              </a:rPr>
              <a:t>(4), pp.294-327.</a:t>
            </a:r>
          </a:p>
          <a:p>
            <a:pPr marL="457200" indent="-457200">
              <a:buAutoNum type="arabicPeriod"/>
            </a:pPr>
            <a:r>
              <a:rPr lang="en-US" sz="1600" dirty="0">
                <a:solidFill>
                  <a:srgbClr val="222222"/>
                </a:solidFill>
                <a:latin typeface="Times New Roman" panose="02020603050405020304" pitchFamily="18" charset="0"/>
                <a:cs typeface="Times New Roman" panose="02020603050405020304" pitchFamily="18" charset="0"/>
              </a:rPr>
              <a:t>Berryman, R.M., 2014. Amazon. com, Inc.: a case study analysis. </a:t>
            </a:r>
            <a:r>
              <a:rPr lang="en-US" sz="1600" i="1" dirty="0">
                <a:solidFill>
                  <a:srgbClr val="222222"/>
                </a:solidFill>
                <a:latin typeface="Times New Roman" panose="02020603050405020304" pitchFamily="18" charset="0"/>
                <a:cs typeface="Times New Roman" panose="02020603050405020304" pitchFamily="18" charset="0"/>
              </a:rPr>
              <a:t>Retrieved November</a:t>
            </a:r>
            <a:r>
              <a:rPr lang="en-US" sz="1600" dirty="0">
                <a:solidFill>
                  <a:srgbClr val="222222"/>
                </a:solidFill>
                <a:latin typeface="Times New Roman" panose="02020603050405020304" pitchFamily="18" charset="0"/>
                <a:cs typeface="Times New Roman" panose="02020603050405020304" pitchFamily="18" charset="0"/>
              </a:rPr>
              <a:t>, </a:t>
            </a:r>
            <a:r>
              <a:rPr lang="en-US" sz="1600" i="1" dirty="0">
                <a:solidFill>
                  <a:srgbClr val="222222"/>
                </a:solidFill>
                <a:latin typeface="Times New Roman" panose="02020603050405020304" pitchFamily="18" charset="0"/>
                <a:cs typeface="Times New Roman" panose="02020603050405020304" pitchFamily="18" charset="0"/>
              </a:rPr>
              <a:t>11</a:t>
            </a:r>
            <a:r>
              <a:rPr lang="en-US" sz="1600" dirty="0">
                <a:solidFill>
                  <a:srgbClr val="222222"/>
                </a:solidFill>
                <a:latin typeface="Times New Roman" panose="02020603050405020304" pitchFamily="18" charset="0"/>
                <a:cs typeface="Times New Roman" panose="02020603050405020304" pitchFamily="18" charset="0"/>
              </a:rPr>
              <a:t>, p.2020.</a:t>
            </a:r>
          </a:p>
          <a:p>
            <a:pPr marL="457200" indent="-457200">
              <a:buAutoNum type="arabicPeriod"/>
            </a:pPr>
            <a:r>
              <a:rPr lang="en-US" sz="1600" dirty="0">
                <a:solidFill>
                  <a:srgbClr val="222222"/>
                </a:solidFill>
                <a:latin typeface="Times New Roman" panose="02020603050405020304" pitchFamily="18" charset="0"/>
                <a:cs typeface="Times New Roman" panose="02020603050405020304" pitchFamily="18" charset="0"/>
              </a:rPr>
              <a:t>Furr, N. and Shipilov, A., 2018. Building the right ecosystem for innovation. </a:t>
            </a:r>
            <a:r>
              <a:rPr lang="en-US" sz="1600" i="1" dirty="0">
                <a:solidFill>
                  <a:srgbClr val="222222"/>
                </a:solidFill>
                <a:latin typeface="Times New Roman" panose="02020603050405020304" pitchFamily="18" charset="0"/>
                <a:cs typeface="Times New Roman" panose="02020603050405020304" pitchFamily="18" charset="0"/>
              </a:rPr>
              <a:t>MIT Sloan Management Review</a:t>
            </a:r>
            <a:r>
              <a:rPr lang="en-US" sz="1600" dirty="0">
                <a:solidFill>
                  <a:srgbClr val="222222"/>
                </a:solidFill>
                <a:latin typeface="Times New Roman" panose="02020603050405020304" pitchFamily="18" charset="0"/>
                <a:cs typeface="Times New Roman" panose="02020603050405020304" pitchFamily="18" charset="0"/>
              </a:rPr>
              <a:t>, </a:t>
            </a:r>
            <a:r>
              <a:rPr lang="en-US" sz="1600" i="1" dirty="0">
                <a:solidFill>
                  <a:srgbClr val="222222"/>
                </a:solidFill>
                <a:latin typeface="Times New Roman" panose="02020603050405020304" pitchFamily="18" charset="0"/>
                <a:cs typeface="Times New Roman" panose="02020603050405020304" pitchFamily="18" charset="0"/>
              </a:rPr>
              <a:t>59</a:t>
            </a:r>
            <a:r>
              <a:rPr lang="en-US" sz="1600" dirty="0">
                <a:solidFill>
                  <a:srgbClr val="222222"/>
                </a:solidFill>
                <a:latin typeface="Times New Roman" panose="02020603050405020304" pitchFamily="18" charset="0"/>
                <a:cs typeface="Times New Roman" panose="02020603050405020304" pitchFamily="18" charset="0"/>
              </a:rPr>
              <a:t>(4), pp.59-64.</a:t>
            </a:r>
          </a:p>
          <a:p>
            <a:pPr marL="457200" indent="-457200">
              <a:buAutoNum type="arabicPeriod"/>
            </a:pPr>
            <a:r>
              <a:rPr lang="en-US" sz="1600" dirty="0">
                <a:solidFill>
                  <a:srgbClr val="222222"/>
                </a:solidFill>
                <a:latin typeface="Times New Roman" panose="02020603050405020304" pitchFamily="18" charset="0"/>
                <a:cs typeface="Times New Roman" panose="02020603050405020304" pitchFamily="18" charset="0"/>
              </a:rPr>
              <a:t>Flood, Z.C., 2016. Antitrust enforcement in the developing e-book market: Apple, Amazon, and the future of the publishing industry. </a:t>
            </a:r>
            <a:r>
              <a:rPr lang="en-US" sz="1600" i="1" dirty="0">
                <a:solidFill>
                  <a:srgbClr val="222222"/>
                </a:solidFill>
                <a:latin typeface="Times New Roman" panose="02020603050405020304" pitchFamily="18" charset="0"/>
                <a:cs typeface="Times New Roman" panose="02020603050405020304" pitchFamily="18" charset="0"/>
              </a:rPr>
              <a:t>Berkeley Technology Law Journal</a:t>
            </a:r>
            <a:r>
              <a:rPr lang="en-US" sz="1600" dirty="0">
                <a:solidFill>
                  <a:srgbClr val="222222"/>
                </a:solidFill>
                <a:latin typeface="Times New Roman" panose="02020603050405020304" pitchFamily="18" charset="0"/>
                <a:cs typeface="Times New Roman" panose="02020603050405020304" pitchFamily="18" charset="0"/>
              </a:rPr>
              <a:t>, </a:t>
            </a:r>
            <a:r>
              <a:rPr lang="en-US" sz="1600" i="1" dirty="0">
                <a:solidFill>
                  <a:srgbClr val="222222"/>
                </a:solidFill>
                <a:latin typeface="Times New Roman" panose="02020603050405020304" pitchFamily="18" charset="0"/>
                <a:cs typeface="Times New Roman" panose="02020603050405020304" pitchFamily="18" charset="0"/>
              </a:rPr>
              <a:t>31</a:t>
            </a:r>
            <a:r>
              <a:rPr lang="en-US" sz="1600" dirty="0">
                <a:solidFill>
                  <a:srgbClr val="222222"/>
                </a:solidFill>
                <a:latin typeface="Times New Roman" panose="02020603050405020304" pitchFamily="18" charset="0"/>
                <a:cs typeface="Times New Roman" panose="02020603050405020304" pitchFamily="18" charset="0"/>
              </a:rPr>
              <a:t>(2), pp.879-904.</a:t>
            </a:r>
          </a:p>
          <a:p>
            <a:pPr marL="457200" indent="-457200">
              <a:buAutoNum type="arabicPeriod"/>
            </a:pPr>
            <a:r>
              <a:rPr lang="en-US" sz="1600" dirty="0">
                <a:solidFill>
                  <a:srgbClr val="222222"/>
                </a:solidFill>
                <a:latin typeface="Times New Roman" panose="02020603050405020304" pitchFamily="18" charset="0"/>
                <a:cs typeface="Times New Roman" panose="02020603050405020304" pitchFamily="18" charset="0"/>
              </a:rPr>
              <a:t>Keisner, A., Raffo, J. and Wunsch-Vincent, S., 2016. Robotics: Breakthrough technologies, innovation, intellectual property. </a:t>
            </a:r>
            <a:r>
              <a:rPr lang="az-Cyrl-AZ" sz="1600" i="1" dirty="0">
                <a:solidFill>
                  <a:srgbClr val="222222"/>
                </a:solidFill>
                <a:latin typeface="Times New Roman" panose="02020603050405020304" pitchFamily="18" charset="0"/>
                <a:cs typeface="Times New Roman" panose="02020603050405020304" pitchFamily="18" charset="0"/>
              </a:rPr>
              <a:t>Форсайт</a:t>
            </a:r>
            <a:r>
              <a:rPr lang="az-Cyrl-AZ" sz="1600" dirty="0">
                <a:solidFill>
                  <a:srgbClr val="222222"/>
                </a:solidFill>
                <a:latin typeface="Times New Roman" panose="02020603050405020304" pitchFamily="18" charset="0"/>
                <a:cs typeface="Times New Roman" panose="02020603050405020304" pitchFamily="18" charset="0"/>
              </a:rPr>
              <a:t>, </a:t>
            </a:r>
            <a:r>
              <a:rPr lang="az-Cyrl-AZ" sz="1600" i="1" dirty="0">
                <a:solidFill>
                  <a:srgbClr val="222222"/>
                </a:solidFill>
                <a:latin typeface="Times New Roman" panose="02020603050405020304" pitchFamily="18" charset="0"/>
                <a:cs typeface="Times New Roman" panose="02020603050405020304" pitchFamily="18" charset="0"/>
              </a:rPr>
              <a:t>10</a:t>
            </a:r>
            <a:r>
              <a:rPr lang="az-Cyrl-AZ" sz="1600" dirty="0">
                <a:solidFill>
                  <a:srgbClr val="222222"/>
                </a:solidFill>
                <a:latin typeface="Times New Roman" panose="02020603050405020304" pitchFamily="18" charset="0"/>
                <a:cs typeface="Times New Roman" panose="02020603050405020304" pitchFamily="18" charset="0"/>
              </a:rPr>
              <a:t>(2 (</a:t>
            </a:r>
            <a:r>
              <a:rPr lang="en-US" sz="1600" dirty="0">
                <a:solidFill>
                  <a:srgbClr val="222222"/>
                </a:solidFill>
                <a:latin typeface="Times New Roman" panose="02020603050405020304" pitchFamily="18" charset="0"/>
                <a:cs typeface="Times New Roman" panose="02020603050405020304" pitchFamily="18" charset="0"/>
              </a:rPr>
              <a:t>eng)), pp.7-27.</a:t>
            </a:r>
          </a:p>
          <a:p>
            <a:pPr marL="457200" indent="-457200">
              <a:buAutoNum type="arabicPeriod"/>
            </a:pPr>
            <a:r>
              <a:rPr lang="en-US" sz="1600" dirty="0">
                <a:solidFill>
                  <a:srgbClr val="222222"/>
                </a:solidFill>
                <a:latin typeface="Times New Roman" panose="02020603050405020304" pitchFamily="18" charset="0"/>
                <a:cs typeface="Times New Roman" panose="02020603050405020304" pitchFamily="18" charset="0"/>
              </a:rPr>
              <a:t>Martins, G.O., 2022. </a:t>
            </a:r>
            <a:r>
              <a:rPr lang="en-US" sz="1600" i="1" dirty="0">
                <a:solidFill>
                  <a:srgbClr val="222222"/>
                </a:solidFill>
                <a:latin typeface="Times New Roman" panose="02020603050405020304" pitchFamily="18" charset="0"/>
                <a:cs typeface="Times New Roman" panose="02020603050405020304" pitchFamily="18" charset="0"/>
              </a:rPr>
              <a:t>Remote or Hybrid Work After Effects of Covid Changing the Future Work Structure-A Case Study of Amazon</a:t>
            </a:r>
            <a:r>
              <a:rPr lang="en-US" sz="1600" dirty="0">
                <a:solidFill>
                  <a:srgbClr val="222222"/>
                </a:solidFill>
                <a:latin typeface="Times New Roman" panose="02020603050405020304" pitchFamily="18" charset="0"/>
                <a:cs typeface="Times New Roman" panose="02020603050405020304" pitchFamily="18" charset="0"/>
              </a:rPr>
              <a:t> (Doctoral dissertation, Dublin, National College of Ireland).</a:t>
            </a:r>
          </a:p>
          <a:p>
            <a:pPr marL="457200" indent="-457200">
              <a:buAutoNum type="arabicPeriod"/>
            </a:pPr>
            <a:r>
              <a:rPr lang="en-US" sz="1600" dirty="0">
                <a:solidFill>
                  <a:srgbClr val="222222"/>
                </a:solidFill>
                <a:latin typeface="Times New Roman" panose="02020603050405020304" pitchFamily="18" charset="0"/>
                <a:cs typeface="Times New Roman" panose="02020603050405020304" pitchFamily="18" charset="0"/>
              </a:rPr>
              <a:t>Shehan, A.E., 2018. Amazon's Invincibility: The Effect of Defective Third-Party Vendors' Products on Amazon. </a:t>
            </a:r>
            <a:r>
              <a:rPr lang="en-US" sz="1600" i="1" dirty="0">
                <a:solidFill>
                  <a:srgbClr val="222222"/>
                </a:solidFill>
                <a:latin typeface="Times New Roman" panose="02020603050405020304" pitchFamily="18" charset="0"/>
                <a:cs typeface="Times New Roman" panose="02020603050405020304" pitchFamily="18" charset="0"/>
              </a:rPr>
              <a:t>Ga. L. Rev.</a:t>
            </a:r>
            <a:r>
              <a:rPr lang="en-US" sz="1600" dirty="0">
                <a:solidFill>
                  <a:srgbClr val="222222"/>
                </a:solidFill>
                <a:latin typeface="Times New Roman" panose="02020603050405020304" pitchFamily="18" charset="0"/>
                <a:cs typeface="Times New Roman" panose="02020603050405020304" pitchFamily="18" charset="0"/>
              </a:rPr>
              <a:t>, </a:t>
            </a:r>
            <a:r>
              <a:rPr lang="en-US" sz="1600" i="1" dirty="0">
                <a:solidFill>
                  <a:srgbClr val="222222"/>
                </a:solidFill>
                <a:latin typeface="Times New Roman" panose="02020603050405020304" pitchFamily="18" charset="0"/>
                <a:cs typeface="Times New Roman" panose="02020603050405020304" pitchFamily="18" charset="0"/>
              </a:rPr>
              <a:t>53</a:t>
            </a:r>
            <a:r>
              <a:rPr lang="en-US" sz="1600" dirty="0">
                <a:solidFill>
                  <a:srgbClr val="222222"/>
                </a:solidFill>
                <a:latin typeface="Times New Roman" panose="02020603050405020304" pitchFamily="18" charset="0"/>
                <a:cs typeface="Times New Roman" panose="02020603050405020304" pitchFamily="18" charset="0"/>
              </a:rPr>
              <a:t>, p.1215.</a:t>
            </a:r>
          </a:p>
          <a:p>
            <a:pPr marL="457200" indent="-457200">
              <a:buAutoNum type="arabicPeriod"/>
            </a:pPr>
            <a:r>
              <a:rPr lang="en-US" sz="1600" dirty="0">
                <a:solidFill>
                  <a:srgbClr val="222222"/>
                </a:solidFill>
                <a:latin typeface="Times New Roman" panose="02020603050405020304" pitchFamily="18" charset="0"/>
                <a:cs typeface="Times New Roman" panose="02020603050405020304" pitchFamily="18" charset="0"/>
              </a:rPr>
              <a:t>Hoelck, K. and Ballon, P., 2015. Competitive dynamics in the ICT sector: Strategic decisions in platform ecosystems. </a:t>
            </a:r>
            <a:r>
              <a:rPr lang="en-US" sz="1600" i="1" dirty="0">
                <a:solidFill>
                  <a:srgbClr val="222222"/>
                </a:solidFill>
                <a:latin typeface="Times New Roman" panose="02020603050405020304" pitchFamily="18" charset="0"/>
                <a:cs typeface="Times New Roman" panose="02020603050405020304" pitchFamily="18" charset="0"/>
              </a:rPr>
              <a:t>Communication &amp; Strategies</a:t>
            </a:r>
            <a:r>
              <a:rPr lang="en-US" sz="1600" dirty="0">
                <a:solidFill>
                  <a:srgbClr val="222222"/>
                </a:solidFill>
                <a:latin typeface="Times New Roman" panose="02020603050405020304" pitchFamily="18" charset="0"/>
                <a:cs typeface="Times New Roman" panose="02020603050405020304" pitchFamily="18" charset="0"/>
              </a:rPr>
              <a:t>, (99), pp.51-71.</a:t>
            </a:r>
          </a:p>
          <a:p>
            <a:pPr marL="0" indent="-457200">
              <a:buNone/>
            </a:pPr>
            <a:endParaRPr lang="en-US" sz="1600" dirty="0">
              <a:solidFill>
                <a:srgbClr val="222222"/>
              </a:solidFill>
              <a:latin typeface="Times New Roman" panose="02020603050405020304" pitchFamily="18" charset="0"/>
              <a:cs typeface="Times New Roman" panose="02020603050405020304" pitchFamily="18" charset="0"/>
            </a:endParaRPr>
          </a:p>
          <a:p>
            <a:pPr indent="-457200"/>
            <a:endParaRPr lang="en-US" sz="1600" dirty="0">
              <a:solidFill>
                <a:srgbClr val="222222"/>
              </a:solidFill>
              <a:latin typeface="Times New Roman" panose="02020603050405020304" pitchFamily="18" charset="0"/>
              <a:cs typeface="Times New Roman" panose="02020603050405020304" pitchFamily="18" charset="0"/>
            </a:endParaRPr>
          </a:p>
          <a:p>
            <a:pPr indent="-457200"/>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473389"/>
      </p:ext>
    </p:extLst>
  </p:cSld>
  <p:clrMapOvr>
    <a:masterClrMapping/>
  </p:clrMapOvr>
  <mc:AlternateContent xmlns:mc="http://schemas.openxmlformats.org/markup-compatibility/2006" xmlns:p14="http://schemas.microsoft.com/office/powerpoint/2010/main">
    <mc:Choice Requires="p14">
      <p:transition p14:dur="250">
        <p14:reveal/>
      </p:transition>
    </mc:Choice>
    <mc:Fallback xmlns="">
      <p:transition>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4233</TotalTime>
  <Words>2325</Words>
  <Application>Microsoft Office PowerPoint</Application>
  <PresentationFormat>Widescreen</PresentationFormat>
  <Paragraphs>107</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Times New Roman</vt:lpstr>
      <vt:lpstr>Trebuchet MS</vt:lpstr>
      <vt:lpstr>Verdana</vt:lpstr>
      <vt:lpstr>Wingdings 3</vt:lpstr>
      <vt:lpstr>Facet</vt:lpstr>
      <vt:lpstr>PowerPoint Presentation</vt:lpstr>
      <vt:lpstr>INTRODUCTION </vt:lpstr>
      <vt:lpstr>HOW CREATIVITY CONTRIBUTES TO THE INNOVATION PROCESS</vt:lpstr>
      <vt:lpstr>GREAT AMAZON INNOVATIONS</vt:lpstr>
      <vt:lpstr>AMAZON’S ‘VIRTUOUS CIRCLE’ </vt:lpstr>
      <vt:lpstr>1. PRODUCT PRICE REDUCTION </vt:lpstr>
      <vt:lpstr>PowerPoint Presentation</vt:lpstr>
      <vt:lpstr>REINVENTING CONSUMER EXPERIENCE</vt:lpstr>
      <vt:lpstr>      DATA PROCESSING TECHNIQUES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Cristina Craciunescu (1918818)</cp:lastModifiedBy>
  <cp:revision>4</cp:revision>
  <dcterms:created xsi:type="dcterms:W3CDTF">2022-11-30T07:56:21Z</dcterms:created>
  <dcterms:modified xsi:type="dcterms:W3CDTF">2022-12-14T10:51:34Z</dcterms:modified>
</cp:coreProperties>
</file>