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8" r:id="rId8"/>
    <p:sldId id="269" r:id="rId9"/>
    <p:sldId id="270" r:id="rId10"/>
    <p:sldId id="271" r:id="rId11"/>
    <p:sldId id="272" r:id="rId12"/>
    <p:sldId id="273" r:id="rId13"/>
    <p:sldId id="274" r:id="rId14"/>
    <p:sldId id="275" r:id="rId15"/>
    <p:sldId id="276" r:id="rId16"/>
    <p:sldId id="278" r:id="rId17"/>
    <p:sldId id="279" r:id="rId18"/>
    <p:sldId id="277" r:id="rId19"/>
    <p:sldId id="280" r:id="rId20"/>
    <p:sldId id="281" r:id="rId21"/>
    <p:sldId id="282" r:id="rId22"/>
    <p:sldId id="266" r:id="rId23"/>
    <p:sldId id="267" r:id="rId24"/>
    <p:sldId id="26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2" d="100"/>
          <a:sy n="102" d="100"/>
        </p:scale>
        <p:origin x="114"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427893-1A68-4862-AB8F-15442C03EAA0}"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07089C96-DD89-46BC-A6C6-EA25D8CC95BC}">
      <dgm:prSet/>
      <dgm:spPr/>
      <dgm:t>
        <a:bodyPr/>
        <a:lstStyle/>
        <a:p>
          <a:r>
            <a:rPr lang="en-GB"/>
            <a:t>Definition (from ICD 10)</a:t>
          </a:r>
          <a:endParaRPr lang="en-US"/>
        </a:p>
      </dgm:t>
    </dgm:pt>
    <dgm:pt modelId="{CB5B1044-FDD8-4094-9798-C4DD0D72C662}" type="parTrans" cxnId="{727DA6F1-6F8B-4A77-AE64-283E556ABF9A}">
      <dgm:prSet/>
      <dgm:spPr/>
      <dgm:t>
        <a:bodyPr/>
        <a:lstStyle/>
        <a:p>
          <a:endParaRPr lang="en-US"/>
        </a:p>
      </dgm:t>
    </dgm:pt>
    <dgm:pt modelId="{A19CCCB5-2761-4985-AF6A-E7B73504D111}" type="sibTrans" cxnId="{727DA6F1-6F8B-4A77-AE64-283E556ABF9A}">
      <dgm:prSet/>
      <dgm:spPr/>
      <dgm:t>
        <a:bodyPr/>
        <a:lstStyle/>
        <a:p>
          <a:endParaRPr lang="en-US"/>
        </a:p>
      </dgm:t>
    </dgm:pt>
    <dgm:pt modelId="{EAAB8DF5-4779-4EF3-AC46-F3147C0917C9}">
      <dgm:prSet/>
      <dgm:spPr/>
      <dgm:t>
        <a:bodyPr/>
        <a:lstStyle/>
        <a:p>
          <a:r>
            <a:rPr lang="en-GB"/>
            <a:t>Symptoms and features</a:t>
          </a:r>
          <a:endParaRPr lang="en-US"/>
        </a:p>
      </dgm:t>
    </dgm:pt>
    <dgm:pt modelId="{61C35607-204A-470B-8AAC-AB71EDAA4C17}" type="parTrans" cxnId="{250731AF-9F13-42E2-ABAA-0305DA29E57E}">
      <dgm:prSet/>
      <dgm:spPr/>
      <dgm:t>
        <a:bodyPr/>
        <a:lstStyle/>
        <a:p>
          <a:endParaRPr lang="en-US"/>
        </a:p>
      </dgm:t>
    </dgm:pt>
    <dgm:pt modelId="{A5030FDB-5689-4551-982B-548A8EAB9285}" type="sibTrans" cxnId="{250731AF-9F13-42E2-ABAA-0305DA29E57E}">
      <dgm:prSet/>
      <dgm:spPr/>
      <dgm:t>
        <a:bodyPr/>
        <a:lstStyle/>
        <a:p>
          <a:endParaRPr lang="en-US"/>
        </a:p>
      </dgm:t>
    </dgm:pt>
    <dgm:pt modelId="{944FF4E3-51BC-4EB8-91A6-01CA930DD7F9}">
      <dgm:prSet/>
      <dgm:spPr/>
      <dgm:t>
        <a:bodyPr/>
        <a:lstStyle/>
        <a:p>
          <a:r>
            <a:rPr lang="en-GB"/>
            <a:t>Diagnosis</a:t>
          </a:r>
          <a:endParaRPr lang="en-US"/>
        </a:p>
      </dgm:t>
    </dgm:pt>
    <dgm:pt modelId="{1EB05683-31D0-45B1-BEDA-073E3C46EDE3}" type="parTrans" cxnId="{8073E1CF-973D-4574-BCDA-430151ACC8F2}">
      <dgm:prSet/>
      <dgm:spPr/>
      <dgm:t>
        <a:bodyPr/>
        <a:lstStyle/>
        <a:p>
          <a:endParaRPr lang="en-US"/>
        </a:p>
      </dgm:t>
    </dgm:pt>
    <dgm:pt modelId="{D3E8E5E1-AA31-41D6-BA27-B7B26D4472EC}" type="sibTrans" cxnId="{8073E1CF-973D-4574-BCDA-430151ACC8F2}">
      <dgm:prSet/>
      <dgm:spPr/>
      <dgm:t>
        <a:bodyPr/>
        <a:lstStyle/>
        <a:p>
          <a:endParaRPr lang="en-US"/>
        </a:p>
      </dgm:t>
    </dgm:pt>
    <dgm:pt modelId="{68AC0CE8-2ED7-4F80-BBC0-89AC18F5C735}">
      <dgm:prSet/>
      <dgm:spPr/>
      <dgm:t>
        <a:bodyPr/>
        <a:lstStyle/>
        <a:p>
          <a:r>
            <a:rPr lang="en-GB"/>
            <a:t>Causes </a:t>
          </a:r>
          <a:endParaRPr lang="en-US"/>
        </a:p>
      </dgm:t>
    </dgm:pt>
    <dgm:pt modelId="{C8BE5152-BB47-466C-A520-D155A4D02DB1}" type="parTrans" cxnId="{711A8D5B-294C-4C66-B852-CEA4710E305D}">
      <dgm:prSet/>
      <dgm:spPr/>
      <dgm:t>
        <a:bodyPr/>
        <a:lstStyle/>
        <a:p>
          <a:endParaRPr lang="en-US"/>
        </a:p>
      </dgm:t>
    </dgm:pt>
    <dgm:pt modelId="{B569F376-D27F-446D-9B19-6ED635529C0A}" type="sibTrans" cxnId="{711A8D5B-294C-4C66-B852-CEA4710E305D}">
      <dgm:prSet/>
      <dgm:spPr/>
      <dgm:t>
        <a:bodyPr/>
        <a:lstStyle/>
        <a:p>
          <a:endParaRPr lang="en-US"/>
        </a:p>
      </dgm:t>
    </dgm:pt>
    <dgm:pt modelId="{0BE6DBCF-7248-49F0-A23B-D4074F0474AA}">
      <dgm:prSet/>
      <dgm:spPr/>
      <dgm:t>
        <a:bodyPr/>
        <a:lstStyle/>
        <a:p>
          <a:r>
            <a:rPr lang="en-GB"/>
            <a:t>Treatment provision</a:t>
          </a:r>
          <a:endParaRPr lang="en-US"/>
        </a:p>
      </dgm:t>
    </dgm:pt>
    <dgm:pt modelId="{9C988483-8813-4FCA-A693-6869ABD51C6A}" type="parTrans" cxnId="{7F5DD4A7-1F2F-4B64-972A-B5CB46861CEF}">
      <dgm:prSet/>
      <dgm:spPr/>
      <dgm:t>
        <a:bodyPr/>
        <a:lstStyle/>
        <a:p>
          <a:endParaRPr lang="en-US"/>
        </a:p>
      </dgm:t>
    </dgm:pt>
    <dgm:pt modelId="{DA1CEC31-0CF8-4D6B-A59D-47DD9932DE6E}" type="sibTrans" cxnId="{7F5DD4A7-1F2F-4B64-972A-B5CB46861CEF}">
      <dgm:prSet/>
      <dgm:spPr/>
      <dgm:t>
        <a:bodyPr/>
        <a:lstStyle/>
        <a:p>
          <a:endParaRPr lang="en-US"/>
        </a:p>
      </dgm:t>
    </dgm:pt>
    <dgm:pt modelId="{B0345B26-59ED-4DA5-A246-526E9BA55C76}">
      <dgm:prSet/>
      <dgm:spPr/>
      <dgm:t>
        <a:bodyPr/>
        <a:lstStyle/>
        <a:p>
          <a:r>
            <a:rPr lang="en-GB"/>
            <a:t>Rehabilitation </a:t>
          </a:r>
          <a:endParaRPr lang="en-US"/>
        </a:p>
      </dgm:t>
    </dgm:pt>
    <dgm:pt modelId="{2831A8BB-0662-42A3-AC01-CD5E02B72E64}" type="parTrans" cxnId="{A56A4713-9E37-4D0C-862E-275D5EA86E94}">
      <dgm:prSet/>
      <dgm:spPr/>
      <dgm:t>
        <a:bodyPr/>
        <a:lstStyle/>
        <a:p>
          <a:endParaRPr lang="en-US"/>
        </a:p>
      </dgm:t>
    </dgm:pt>
    <dgm:pt modelId="{29922767-AC9F-4D6C-B15B-5C83659A8404}" type="sibTrans" cxnId="{A56A4713-9E37-4D0C-862E-275D5EA86E94}">
      <dgm:prSet/>
      <dgm:spPr/>
      <dgm:t>
        <a:bodyPr/>
        <a:lstStyle/>
        <a:p>
          <a:endParaRPr lang="en-US"/>
        </a:p>
      </dgm:t>
    </dgm:pt>
    <dgm:pt modelId="{564B3CB6-D9F5-4DC5-888F-A16AA41EE7CF}" type="pres">
      <dgm:prSet presAssocID="{16427893-1A68-4862-AB8F-15442C03EAA0}" presName="diagram" presStyleCnt="0">
        <dgm:presLayoutVars>
          <dgm:dir/>
          <dgm:resizeHandles val="exact"/>
        </dgm:presLayoutVars>
      </dgm:prSet>
      <dgm:spPr/>
    </dgm:pt>
    <dgm:pt modelId="{A50B8781-0BDA-434A-AFB8-7E443D843247}" type="pres">
      <dgm:prSet presAssocID="{07089C96-DD89-46BC-A6C6-EA25D8CC95BC}" presName="node" presStyleLbl="node1" presStyleIdx="0" presStyleCnt="6">
        <dgm:presLayoutVars>
          <dgm:bulletEnabled val="1"/>
        </dgm:presLayoutVars>
      </dgm:prSet>
      <dgm:spPr/>
    </dgm:pt>
    <dgm:pt modelId="{F1F0F8B7-6CF0-4984-BA9C-E8566680DCAD}" type="pres">
      <dgm:prSet presAssocID="{A19CCCB5-2761-4985-AF6A-E7B73504D111}" presName="sibTrans" presStyleCnt="0"/>
      <dgm:spPr/>
    </dgm:pt>
    <dgm:pt modelId="{43B804EA-8649-42A1-95D7-4582169FD770}" type="pres">
      <dgm:prSet presAssocID="{EAAB8DF5-4779-4EF3-AC46-F3147C0917C9}" presName="node" presStyleLbl="node1" presStyleIdx="1" presStyleCnt="6">
        <dgm:presLayoutVars>
          <dgm:bulletEnabled val="1"/>
        </dgm:presLayoutVars>
      </dgm:prSet>
      <dgm:spPr/>
    </dgm:pt>
    <dgm:pt modelId="{AB4EBB05-AA0C-4F40-BADF-888C561E8919}" type="pres">
      <dgm:prSet presAssocID="{A5030FDB-5689-4551-982B-548A8EAB9285}" presName="sibTrans" presStyleCnt="0"/>
      <dgm:spPr/>
    </dgm:pt>
    <dgm:pt modelId="{8E0C163B-9385-43D3-9CAD-5D89819DD4F6}" type="pres">
      <dgm:prSet presAssocID="{944FF4E3-51BC-4EB8-91A6-01CA930DD7F9}" presName="node" presStyleLbl="node1" presStyleIdx="2" presStyleCnt="6">
        <dgm:presLayoutVars>
          <dgm:bulletEnabled val="1"/>
        </dgm:presLayoutVars>
      </dgm:prSet>
      <dgm:spPr/>
    </dgm:pt>
    <dgm:pt modelId="{9347BA2B-E0BB-426D-8F6C-AB671C3C7A55}" type="pres">
      <dgm:prSet presAssocID="{D3E8E5E1-AA31-41D6-BA27-B7B26D4472EC}" presName="sibTrans" presStyleCnt="0"/>
      <dgm:spPr/>
    </dgm:pt>
    <dgm:pt modelId="{65E5838C-53FB-4ABC-B608-709FEF34CF0C}" type="pres">
      <dgm:prSet presAssocID="{68AC0CE8-2ED7-4F80-BBC0-89AC18F5C735}" presName="node" presStyleLbl="node1" presStyleIdx="3" presStyleCnt="6">
        <dgm:presLayoutVars>
          <dgm:bulletEnabled val="1"/>
        </dgm:presLayoutVars>
      </dgm:prSet>
      <dgm:spPr/>
    </dgm:pt>
    <dgm:pt modelId="{E024F814-335C-49BA-A505-866AC823273E}" type="pres">
      <dgm:prSet presAssocID="{B569F376-D27F-446D-9B19-6ED635529C0A}" presName="sibTrans" presStyleCnt="0"/>
      <dgm:spPr/>
    </dgm:pt>
    <dgm:pt modelId="{CE5999C9-782E-4035-AC49-BD98CF318EA0}" type="pres">
      <dgm:prSet presAssocID="{0BE6DBCF-7248-49F0-A23B-D4074F0474AA}" presName="node" presStyleLbl="node1" presStyleIdx="4" presStyleCnt="6">
        <dgm:presLayoutVars>
          <dgm:bulletEnabled val="1"/>
        </dgm:presLayoutVars>
      </dgm:prSet>
      <dgm:spPr/>
    </dgm:pt>
    <dgm:pt modelId="{321536BB-117D-4550-8DEB-CCBD61E9558F}" type="pres">
      <dgm:prSet presAssocID="{DA1CEC31-0CF8-4D6B-A59D-47DD9932DE6E}" presName="sibTrans" presStyleCnt="0"/>
      <dgm:spPr/>
    </dgm:pt>
    <dgm:pt modelId="{4C5FAD3F-6977-49CE-AB66-CE34F08B6549}" type="pres">
      <dgm:prSet presAssocID="{B0345B26-59ED-4DA5-A246-526E9BA55C76}" presName="node" presStyleLbl="node1" presStyleIdx="5" presStyleCnt="6">
        <dgm:presLayoutVars>
          <dgm:bulletEnabled val="1"/>
        </dgm:presLayoutVars>
      </dgm:prSet>
      <dgm:spPr/>
    </dgm:pt>
  </dgm:ptLst>
  <dgm:cxnLst>
    <dgm:cxn modelId="{A56A4713-9E37-4D0C-862E-275D5EA86E94}" srcId="{16427893-1A68-4862-AB8F-15442C03EAA0}" destId="{B0345B26-59ED-4DA5-A246-526E9BA55C76}" srcOrd="5" destOrd="0" parTransId="{2831A8BB-0662-42A3-AC01-CD5E02B72E64}" sibTransId="{29922767-AC9F-4D6C-B15B-5C83659A8404}"/>
    <dgm:cxn modelId="{E3B42130-E90B-4510-A272-14E3EC5EF4B1}" type="presOf" srcId="{16427893-1A68-4862-AB8F-15442C03EAA0}" destId="{564B3CB6-D9F5-4DC5-888F-A16AA41EE7CF}" srcOrd="0" destOrd="0" presId="urn:microsoft.com/office/officeart/2005/8/layout/default"/>
    <dgm:cxn modelId="{2D7FA03C-0A86-4788-8EF2-E502FBAF3DE4}" type="presOf" srcId="{EAAB8DF5-4779-4EF3-AC46-F3147C0917C9}" destId="{43B804EA-8649-42A1-95D7-4582169FD770}" srcOrd="0" destOrd="0" presId="urn:microsoft.com/office/officeart/2005/8/layout/default"/>
    <dgm:cxn modelId="{711A8D5B-294C-4C66-B852-CEA4710E305D}" srcId="{16427893-1A68-4862-AB8F-15442C03EAA0}" destId="{68AC0CE8-2ED7-4F80-BBC0-89AC18F5C735}" srcOrd="3" destOrd="0" parTransId="{C8BE5152-BB47-466C-A520-D155A4D02DB1}" sibTransId="{B569F376-D27F-446D-9B19-6ED635529C0A}"/>
    <dgm:cxn modelId="{4195D364-96CC-4367-B290-1B42EF5F8F9A}" type="presOf" srcId="{B0345B26-59ED-4DA5-A246-526E9BA55C76}" destId="{4C5FAD3F-6977-49CE-AB66-CE34F08B6549}" srcOrd="0" destOrd="0" presId="urn:microsoft.com/office/officeart/2005/8/layout/default"/>
    <dgm:cxn modelId="{F46E5F99-F29E-41D4-B284-9733212FAC30}" type="presOf" srcId="{07089C96-DD89-46BC-A6C6-EA25D8CC95BC}" destId="{A50B8781-0BDA-434A-AFB8-7E443D843247}" srcOrd="0" destOrd="0" presId="urn:microsoft.com/office/officeart/2005/8/layout/default"/>
    <dgm:cxn modelId="{7F5DD4A7-1F2F-4B64-972A-B5CB46861CEF}" srcId="{16427893-1A68-4862-AB8F-15442C03EAA0}" destId="{0BE6DBCF-7248-49F0-A23B-D4074F0474AA}" srcOrd="4" destOrd="0" parTransId="{9C988483-8813-4FCA-A693-6869ABD51C6A}" sibTransId="{DA1CEC31-0CF8-4D6B-A59D-47DD9932DE6E}"/>
    <dgm:cxn modelId="{250731AF-9F13-42E2-ABAA-0305DA29E57E}" srcId="{16427893-1A68-4862-AB8F-15442C03EAA0}" destId="{EAAB8DF5-4779-4EF3-AC46-F3147C0917C9}" srcOrd="1" destOrd="0" parTransId="{61C35607-204A-470B-8AAC-AB71EDAA4C17}" sibTransId="{A5030FDB-5689-4551-982B-548A8EAB9285}"/>
    <dgm:cxn modelId="{0819EFB6-6958-4546-8279-4BD0F296F427}" type="presOf" srcId="{68AC0CE8-2ED7-4F80-BBC0-89AC18F5C735}" destId="{65E5838C-53FB-4ABC-B608-709FEF34CF0C}" srcOrd="0" destOrd="0" presId="urn:microsoft.com/office/officeart/2005/8/layout/default"/>
    <dgm:cxn modelId="{9F14FDCE-31D1-4712-BD26-A5155D8E4D61}" type="presOf" srcId="{944FF4E3-51BC-4EB8-91A6-01CA930DD7F9}" destId="{8E0C163B-9385-43D3-9CAD-5D89819DD4F6}" srcOrd="0" destOrd="0" presId="urn:microsoft.com/office/officeart/2005/8/layout/default"/>
    <dgm:cxn modelId="{8073E1CF-973D-4574-BCDA-430151ACC8F2}" srcId="{16427893-1A68-4862-AB8F-15442C03EAA0}" destId="{944FF4E3-51BC-4EB8-91A6-01CA930DD7F9}" srcOrd="2" destOrd="0" parTransId="{1EB05683-31D0-45B1-BEDA-073E3C46EDE3}" sibTransId="{D3E8E5E1-AA31-41D6-BA27-B7B26D4472EC}"/>
    <dgm:cxn modelId="{727DA6F1-6F8B-4A77-AE64-283E556ABF9A}" srcId="{16427893-1A68-4862-AB8F-15442C03EAA0}" destId="{07089C96-DD89-46BC-A6C6-EA25D8CC95BC}" srcOrd="0" destOrd="0" parTransId="{CB5B1044-FDD8-4094-9798-C4DD0D72C662}" sibTransId="{A19CCCB5-2761-4985-AF6A-E7B73504D111}"/>
    <dgm:cxn modelId="{39AB06F4-A84A-4E8D-9ED4-98D00CB7BF74}" type="presOf" srcId="{0BE6DBCF-7248-49F0-A23B-D4074F0474AA}" destId="{CE5999C9-782E-4035-AC49-BD98CF318EA0}" srcOrd="0" destOrd="0" presId="urn:microsoft.com/office/officeart/2005/8/layout/default"/>
    <dgm:cxn modelId="{5C45ACE0-1D54-43D0-A825-F6B606C628B9}" type="presParOf" srcId="{564B3CB6-D9F5-4DC5-888F-A16AA41EE7CF}" destId="{A50B8781-0BDA-434A-AFB8-7E443D843247}" srcOrd="0" destOrd="0" presId="urn:microsoft.com/office/officeart/2005/8/layout/default"/>
    <dgm:cxn modelId="{104F0FB6-D591-438A-98AE-6E9CCB6CF8A6}" type="presParOf" srcId="{564B3CB6-D9F5-4DC5-888F-A16AA41EE7CF}" destId="{F1F0F8B7-6CF0-4984-BA9C-E8566680DCAD}" srcOrd="1" destOrd="0" presId="urn:microsoft.com/office/officeart/2005/8/layout/default"/>
    <dgm:cxn modelId="{A059039C-1301-4111-965A-1688FFC0163E}" type="presParOf" srcId="{564B3CB6-D9F5-4DC5-888F-A16AA41EE7CF}" destId="{43B804EA-8649-42A1-95D7-4582169FD770}" srcOrd="2" destOrd="0" presId="urn:microsoft.com/office/officeart/2005/8/layout/default"/>
    <dgm:cxn modelId="{9A54C0C9-FD14-4948-9629-02DA9ED0B5B8}" type="presParOf" srcId="{564B3CB6-D9F5-4DC5-888F-A16AA41EE7CF}" destId="{AB4EBB05-AA0C-4F40-BADF-888C561E8919}" srcOrd="3" destOrd="0" presId="urn:microsoft.com/office/officeart/2005/8/layout/default"/>
    <dgm:cxn modelId="{4C3B93AA-931A-4040-8CAF-CC884D967923}" type="presParOf" srcId="{564B3CB6-D9F5-4DC5-888F-A16AA41EE7CF}" destId="{8E0C163B-9385-43D3-9CAD-5D89819DD4F6}" srcOrd="4" destOrd="0" presId="urn:microsoft.com/office/officeart/2005/8/layout/default"/>
    <dgm:cxn modelId="{7D5A32FF-F2DF-499E-AE4A-93BF30863CA4}" type="presParOf" srcId="{564B3CB6-D9F5-4DC5-888F-A16AA41EE7CF}" destId="{9347BA2B-E0BB-426D-8F6C-AB671C3C7A55}" srcOrd="5" destOrd="0" presId="urn:microsoft.com/office/officeart/2005/8/layout/default"/>
    <dgm:cxn modelId="{DBF3C83C-5609-41CC-B2EE-557662CC7328}" type="presParOf" srcId="{564B3CB6-D9F5-4DC5-888F-A16AA41EE7CF}" destId="{65E5838C-53FB-4ABC-B608-709FEF34CF0C}" srcOrd="6" destOrd="0" presId="urn:microsoft.com/office/officeart/2005/8/layout/default"/>
    <dgm:cxn modelId="{49A77410-935E-478A-A99D-7F0A6555C5C0}" type="presParOf" srcId="{564B3CB6-D9F5-4DC5-888F-A16AA41EE7CF}" destId="{E024F814-335C-49BA-A505-866AC823273E}" srcOrd="7" destOrd="0" presId="urn:microsoft.com/office/officeart/2005/8/layout/default"/>
    <dgm:cxn modelId="{C1AA5211-A1A4-40BB-A807-B7C3D7DE56EF}" type="presParOf" srcId="{564B3CB6-D9F5-4DC5-888F-A16AA41EE7CF}" destId="{CE5999C9-782E-4035-AC49-BD98CF318EA0}" srcOrd="8" destOrd="0" presId="urn:microsoft.com/office/officeart/2005/8/layout/default"/>
    <dgm:cxn modelId="{251C7834-37A1-41B5-8D6E-B979D19D3677}" type="presParOf" srcId="{564B3CB6-D9F5-4DC5-888F-A16AA41EE7CF}" destId="{321536BB-117D-4550-8DEB-CCBD61E9558F}" srcOrd="9" destOrd="0" presId="urn:microsoft.com/office/officeart/2005/8/layout/default"/>
    <dgm:cxn modelId="{A5821D79-6DAE-4BAD-98C2-18489B622B4D}" type="presParOf" srcId="{564B3CB6-D9F5-4DC5-888F-A16AA41EE7CF}" destId="{4C5FAD3F-6977-49CE-AB66-CE34F08B654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B8781-0BDA-434A-AFB8-7E443D843247}">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Definition (from ICD 10)</a:t>
          </a:r>
          <a:endParaRPr lang="en-US" sz="4100" kern="1200"/>
        </a:p>
      </dsp:txBody>
      <dsp:txXfrm>
        <a:off x="0" y="39687"/>
        <a:ext cx="3286125" cy="1971675"/>
      </dsp:txXfrm>
    </dsp:sp>
    <dsp:sp modelId="{43B804EA-8649-42A1-95D7-4582169FD770}">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Symptoms and features</a:t>
          </a:r>
          <a:endParaRPr lang="en-US" sz="4100" kern="1200"/>
        </a:p>
      </dsp:txBody>
      <dsp:txXfrm>
        <a:off x="3614737" y="39687"/>
        <a:ext cx="3286125" cy="1971675"/>
      </dsp:txXfrm>
    </dsp:sp>
    <dsp:sp modelId="{8E0C163B-9385-43D3-9CAD-5D89819DD4F6}">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Diagnosis</a:t>
          </a:r>
          <a:endParaRPr lang="en-US" sz="4100" kern="1200"/>
        </a:p>
      </dsp:txBody>
      <dsp:txXfrm>
        <a:off x="7229475" y="39687"/>
        <a:ext cx="3286125" cy="1971675"/>
      </dsp:txXfrm>
    </dsp:sp>
    <dsp:sp modelId="{65E5838C-53FB-4ABC-B608-709FEF34CF0C}">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Causes </a:t>
          </a:r>
          <a:endParaRPr lang="en-US" sz="4100" kern="1200"/>
        </a:p>
      </dsp:txBody>
      <dsp:txXfrm>
        <a:off x="0" y="2339975"/>
        <a:ext cx="3286125" cy="1971675"/>
      </dsp:txXfrm>
    </dsp:sp>
    <dsp:sp modelId="{CE5999C9-782E-4035-AC49-BD98CF318EA0}">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Treatment provision</a:t>
          </a:r>
          <a:endParaRPr lang="en-US" sz="4100" kern="1200"/>
        </a:p>
      </dsp:txBody>
      <dsp:txXfrm>
        <a:off x="3614737" y="2339975"/>
        <a:ext cx="3286125" cy="1971675"/>
      </dsp:txXfrm>
    </dsp:sp>
    <dsp:sp modelId="{4C5FAD3F-6977-49CE-AB66-CE34F08B6549}">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Rehabilitation </a:t>
          </a:r>
          <a:endParaRPr lang="en-US" sz="4100" kern="120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94BAA-F397-27DB-DC98-0B3AC8C181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51D4DF-DBDA-87C3-B5B3-E4930111C3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3953B1-5065-7E88-F47A-CAF14C5FED69}"/>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5" name="Footer Placeholder 4">
            <a:extLst>
              <a:ext uri="{FF2B5EF4-FFF2-40B4-BE49-F238E27FC236}">
                <a16:creationId xmlns:a16="http://schemas.microsoft.com/office/drawing/2014/main" id="{8EE07074-3699-BCD2-37AB-490BED823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11564-83B8-C023-984F-BF6D2E743033}"/>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1630498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F3344-DC10-1DEA-CA4B-1F7027EB47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7444C7-8B93-7C68-8953-DCEC7F246B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68B69-38A9-5B28-0584-F271A0164095}"/>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5" name="Footer Placeholder 4">
            <a:extLst>
              <a:ext uri="{FF2B5EF4-FFF2-40B4-BE49-F238E27FC236}">
                <a16:creationId xmlns:a16="http://schemas.microsoft.com/office/drawing/2014/main" id="{736CFB20-9F01-38D3-A9A2-B320E52DD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6003F1-F4CA-CF36-1C9B-D51E3720EC57}"/>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1261363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AB357-5588-70B5-93AF-52054EE130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DEA195-3FF0-2016-6788-EE0702309B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214CA8-B8CD-FD98-DEFD-F05CFAE48D1B}"/>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5" name="Footer Placeholder 4">
            <a:extLst>
              <a:ext uri="{FF2B5EF4-FFF2-40B4-BE49-F238E27FC236}">
                <a16:creationId xmlns:a16="http://schemas.microsoft.com/office/drawing/2014/main" id="{0DD30439-BA27-A27C-D4F8-7DA93A4745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508B3-6F0A-812B-1DE5-7E2B9AFBB3F2}"/>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56494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A54D-7248-E497-AC0B-358876B3AC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146F74-C076-4537-CDA1-7C9857F882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10A7B3-E5DD-DD64-02C5-CFC5E8C318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8BD3EB-6679-524D-A3BA-EC9B5B3DB124}"/>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6" name="Footer Placeholder 5">
            <a:extLst>
              <a:ext uri="{FF2B5EF4-FFF2-40B4-BE49-F238E27FC236}">
                <a16:creationId xmlns:a16="http://schemas.microsoft.com/office/drawing/2014/main" id="{6DFE2512-F332-0EBB-2728-C98574A1C8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6ACBC-B0A6-B352-3F97-F9D5D2DF502A}"/>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3167548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133F-1C8C-B9C2-9090-216B536C42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8964DE-FABE-B8A7-C29C-6B9A820D97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37D76A-BD9A-8BA0-7B8D-33E3AB1294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1AE647-DE31-4442-153F-6792171774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5881FE-36D5-2032-BDF1-AB04ECD331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409855-B9D1-5640-BA57-F9687470D60C}"/>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8" name="Footer Placeholder 7">
            <a:extLst>
              <a:ext uri="{FF2B5EF4-FFF2-40B4-BE49-F238E27FC236}">
                <a16:creationId xmlns:a16="http://schemas.microsoft.com/office/drawing/2014/main" id="{878BA98A-D909-8408-9BE4-4B3952A628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75C2C7-BF9A-269F-E315-ED0360EA115C}"/>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826355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35BE8-59BB-0D38-25B9-0C847634F3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947B28-F104-AA40-B23D-4FAB3424EC7B}"/>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4" name="Footer Placeholder 3">
            <a:extLst>
              <a:ext uri="{FF2B5EF4-FFF2-40B4-BE49-F238E27FC236}">
                <a16:creationId xmlns:a16="http://schemas.microsoft.com/office/drawing/2014/main" id="{6DA0A122-B25B-E9D4-33D5-A3F5B0F663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9C9BDA-C07F-6F52-1BB7-7E114BEED358}"/>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586875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D6D24A-917C-7120-4735-93212B98E446}"/>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3" name="Footer Placeholder 2">
            <a:extLst>
              <a:ext uri="{FF2B5EF4-FFF2-40B4-BE49-F238E27FC236}">
                <a16:creationId xmlns:a16="http://schemas.microsoft.com/office/drawing/2014/main" id="{7D158852-5887-8B92-63A7-80C2C1622A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B1ECDE-A712-E4A7-A630-259CA4951627}"/>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3771211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B98FA-162F-E843-AEFE-390B4605B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2CCDCA-300D-03B5-0CC9-D6CAE3DB5B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55C70B-5D09-70A0-5501-2EA1FCD7BD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DD0719-F9EC-4073-8CF9-1F2E260D954C}"/>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6" name="Footer Placeholder 5">
            <a:extLst>
              <a:ext uri="{FF2B5EF4-FFF2-40B4-BE49-F238E27FC236}">
                <a16:creationId xmlns:a16="http://schemas.microsoft.com/office/drawing/2014/main" id="{A52CD98E-BA96-F2E5-A24F-BDADC924B9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867E58-5F0F-80FE-B8D4-29EB089EAC2B}"/>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1521966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35397-324A-0D37-9002-1DC510C105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4707AB-768A-1068-E7B8-C3896E238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81A8E7-CE3A-0EE7-7E67-DABACF8C2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84D3B2-6C9C-9654-C370-636C4AA49524}"/>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6" name="Footer Placeholder 5">
            <a:extLst>
              <a:ext uri="{FF2B5EF4-FFF2-40B4-BE49-F238E27FC236}">
                <a16:creationId xmlns:a16="http://schemas.microsoft.com/office/drawing/2014/main" id="{B7773DEB-308E-8BB4-8C4B-E88C807AA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53600C-F7D8-01D4-5592-FB0C13D45971}"/>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631711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ABA9-6E0C-B034-377A-B5A3963C9E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BA117F-0968-83D0-0FE8-BFFBCFCE0C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B15BFA-AFCB-03D1-E44A-A8D5CFCDDB54}"/>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5" name="Footer Placeholder 4">
            <a:extLst>
              <a:ext uri="{FF2B5EF4-FFF2-40B4-BE49-F238E27FC236}">
                <a16:creationId xmlns:a16="http://schemas.microsoft.com/office/drawing/2014/main" id="{0A9A7EF4-54E7-51EE-9678-D4C8E3356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2A140-7679-3F72-253E-FBBC491F1621}"/>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2623266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E5AE26-C9AF-A2B0-B757-C17471A28A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6D22A4-4C77-E5D3-2042-4BC82A4DDC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D3EFFE-7F58-D1BF-DC1B-998E8EE2F1D1}"/>
              </a:ext>
            </a:extLst>
          </p:cNvPr>
          <p:cNvSpPr>
            <a:spLocks noGrp="1"/>
          </p:cNvSpPr>
          <p:nvPr>
            <p:ph type="dt" sz="half" idx="10"/>
          </p:nvPr>
        </p:nvSpPr>
        <p:spPr/>
        <p:txBody>
          <a:bodyPr/>
          <a:lstStyle/>
          <a:p>
            <a:fld id="{B15A6366-C239-4C57-A165-BDDF8A44BF7A}" type="datetimeFigureOut">
              <a:rPr lang="en-GB" smtClean="0"/>
              <a:t>28/09/2023</a:t>
            </a:fld>
            <a:endParaRPr lang="en-GB"/>
          </a:p>
        </p:txBody>
      </p:sp>
      <p:sp>
        <p:nvSpPr>
          <p:cNvPr id="5" name="Footer Placeholder 4">
            <a:extLst>
              <a:ext uri="{FF2B5EF4-FFF2-40B4-BE49-F238E27FC236}">
                <a16:creationId xmlns:a16="http://schemas.microsoft.com/office/drawing/2014/main" id="{1402F94F-3746-445D-933B-7450091FA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3F5E1A-6E06-54E9-AD75-18F2814C40C4}"/>
              </a:ext>
            </a:extLst>
          </p:cNvPr>
          <p:cNvSpPr>
            <a:spLocks noGrp="1"/>
          </p:cNvSpPr>
          <p:nvPr>
            <p:ph type="sldNum" sz="quarter" idx="12"/>
          </p:nvPr>
        </p:nvSpPr>
        <p:spPr/>
        <p:txBody>
          <a:bodyPr/>
          <a:lstStyle/>
          <a:p>
            <a:fld id="{9D05DBED-BD46-475E-844C-CAE64C95FBE4}" type="slidenum">
              <a:rPr lang="en-GB" smtClean="0"/>
              <a:t>‹#›</a:t>
            </a:fld>
            <a:endParaRPr lang="en-GB"/>
          </a:p>
        </p:txBody>
      </p:sp>
    </p:spTree>
    <p:extLst>
      <p:ext uri="{BB962C8B-B14F-4D97-AF65-F5344CB8AC3E}">
        <p14:creationId xmlns:p14="http://schemas.microsoft.com/office/powerpoint/2010/main" val="2230320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35D0E4-5C34-8F9E-B00E-B982BA68E4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00B74C-52EB-6675-2883-8832EB8059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F5A68F-AAAD-F72B-6A01-F2B38FABC3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5A6366-C239-4C57-A165-BDDF8A44BF7A}" type="datetimeFigureOut">
              <a:rPr lang="en-GB" smtClean="0"/>
              <a:t>28/09/2023</a:t>
            </a:fld>
            <a:endParaRPr lang="en-GB"/>
          </a:p>
        </p:txBody>
      </p:sp>
      <p:sp>
        <p:nvSpPr>
          <p:cNvPr id="5" name="Footer Placeholder 4">
            <a:extLst>
              <a:ext uri="{FF2B5EF4-FFF2-40B4-BE49-F238E27FC236}">
                <a16:creationId xmlns:a16="http://schemas.microsoft.com/office/drawing/2014/main" id="{B75B6E96-CC08-2BFB-0E9D-7020B5EDE2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92B8E0-B978-4A42-9571-0C830EFA06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05DBED-BD46-475E-844C-CAE64C95FBE4}" type="slidenum">
              <a:rPr lang="en-GB" smtClean="0"/>
              <a:t>‹#›</a:t>
            </a:fld>
            <a:endParaRPr lang="en-GB"/>
          </a:p>
        </p:txBody>
      </p:sp>
    </p:spTree>
    <p:extLst>
      <p:ext uri="{BB962C8B-B14F-4D97-AF65-F5344CB8AC3E}">
        <p14:creationId xmlns:p14="http://schemas.microsoft.com/office/powerpoint/2010/main" val="2993857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09A5A-A5C2-F1CE-8194-F3DFC402E79C}"/>
              </a:ext>
            </a:extLst>
          </p:cNvPr>
          <p:cNvSpPr>
            <a:spLocks noGrp="1"/>
          </p:cNvSpPr>
          <p:nvPr>
            <p:ph type="ctrTitle"/>
          </p:nvPr>
        </p:nvSpPr>
        <p:spPr>
          <a:xfrm>
            <a:off x="643468" y="643467"/>
            <a:ext cx="4620584" cy="4567137"/>
          </a:xfrm>
        </p:spPr>
        <p:txBody>
          <a:bodyPr>
            <a:normAutofit/>
          </a:bodyPr>
          <a:lstStyle/>
          <a:p>
            <a:r>
              <a:rPr lang="en-GB" sz="4400" dirty="0">
                <a:latin typeface="+mn-lt"/>
              </a:rPr>
              <a:t>Mental disorders and psychopathology</a:t>
            </a:r>
            <a:br>
              <a:rPr lang="en-GB" sz="4400" dirty="0">
                <a:latin typeface="+mn-lt"/>
              </a:rPr>
            </a:br>
            <a:endParaRPr lang="en-GB" sz="4400" dirty="0">
              <a:latin typeface="+mn-lt"/>
            </a:endParaRPr>
          </a:p>
        </p:txBody>
      </p:sp>
      <p:sp>
        <p:nvSpPr>
          <p:cNvPr id="3" name="Subtitle 2">
            <a:extLst>
              <a:ext uri="{FF2B5EF4-FFF2-40B4-BE49-F238E27FC236}">
                <a16:creationId xmlns:a16="http://schemas.microsoft.com/office/drawing/2014/main" id="{154D9ADC-4579-E40A-F972-3B5F6E58CBC5}"/>
              </a:ext>
            </a:extLst>
          </p:cNvPr>
          <p:cNvSpPr>
            <a:spLocks noGrp="1"/>
          </p:cNvSpPr>
          <p:nvPr>
            <p:ph type="subTitle" idx="1"/>
          </p:nvPr>
        </p:nvSpPr>
        <p:spPr>
          <a:xfrm>
            <a:off x="643467" y="5277684"/>
            <a:ext cx="4620584" cy="775494"/>
          </a:xfrm>
        </p:spPr>
        <p:txBody>
          <a:bodyPr>
            <a:normAutofit/>
          </a:bodyPr>
          <a:lstStyle/>
          <a:p>
            <a:pPr algn="l"/>
            <a:endParaRPr lang="en-GB"/>
          </a:p>
        </p:txBody>
      </p:sp>
      <p:pic>
        <p:nvPicPr>
          <p:cNvPr id="5" name="Picture 4">
            <a:extLst>
              <a:ext uri="{FF2B5EF4-FFF2-40B4-BE49-F238E27FC236}">
                <a16:creationId xmlns:a16="http://schemas.microsoft.com/office/drawing/2014/main" id="{FDBEADE9-D474-2FB5-0386-C134756FA9D7}"/>
              </a:ext>
            </a:extLst>
          </p:cNvPr>
          <p:cNvPicPr>
            <a:picLocks noChangeAspect="1"/>
          </p:cNvPicPr>
          <p:nvPr/>
        </p:nvPicPr>
        <p:blipFill rotWithShape="1">
          <a:blip r:embed="rId2"/>
          <a:srcRect l="2648" r="3931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32580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D53B00-DA95-87DC-7D2A-4F63674B3311}"/>
              </a:ext>
            </a:extLst>
          </p:cNvPr>
          <p:cNvSpPr>
            <a:spLocks noGrp="1"/>
          </p:cNvSpPr>
          <p:nvPr>
            <p:ph type="title"/>
          </p:nvPr>
        </p:nvSpPr>
        <p:spPr>
          <a:xfrm>
            <a:off x="838200" y="365125"/>
            <a:ext cx="10515600" cy="779463"/>
          </a:xfrm>
        </p:spPr>
        <p:txBody>
          <a:bodyPr>
            <a:normAutofit/>
          </a:bodyPr>
          <a:lstStyle/>
          <a:p>
            <a:pPr algn="ctr"/>
            <a:r>
              <a:rPr lang="en-GB" sz="4000" u="sng" dirty="0">
                <a:latin typeface="+mn-lt"/>
              </a:rPr>
              <a:t>Component 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D8795C-D533-9BCB-9DE2-46B431841AED}"/>
              </a:ext>
            </a:extLst>
          </p:cNvPr>
          <p:cNvSpPr>
            <a:spLocks noGrp="1"/>
          </p:cNvSpPr>
          <p:nvPr>
            <p:ph idx="1"/>
          </p:nvPr>
        </p:nvSpPr>
        <p:spPr>
          <a:xfrm>
            <a:off x="1212980" y="1825625"/>
            <a:ext cx="10776856" cy="4351338"/>
          </a:xfrm>
        </p:spPr>
        <p:txBody>
          <a:bodyPr>
            <a:normAutofit lnSpcReduction="10000"/>
          </a:bodyPr>
          <a:lstStyle/>
          <a:p>
            <a:pPr indent="0">
              <a:buNone/>
            </a:pPr>
            <a:r>
              <a:rPr lang="en-GB" sz="2000" dirty="0">
                <a:effectLst/>
                <a:ea typeface="Times New Roman" panose="02020603050405020304" pitchFamily="18" charset="0"/>
              </a:rPr>
              <a:t>“Has the UK supported and included individuals suffering with the mental disorder </a:t>
            </a:r>
            <a:r>
              <a:rPr lang="en-GB" sz="2000" dirty="0">
                <a:effectLst/>
                <a:highlight>
                  <a:srgbClr val="FFFF00"/>
                </a:highlight>
                <a:ea typeface="Times New Roman" panose="02020603050405020304" pitchFamily="18" charset="0"/>
              </a:rPr>
              <a:t>…</a:t>
            </a:r>
            <a:r>
              <a:rPr lang="en-GB" sz="2000" dirty="0">
                <a:effectLst/>
                <a:ea typeface="Times New Roman" panose="02020603050405020304" pitchFamily="18" charset="0"/>
              </a:rPr>
              <a:t>”</a:t>
            </a:r>
            <a:endParaRPr lang="en-GB" sz="2000" dirty="0">
              <a:ea typeface="Times New Roman" panose="02020603050405020304" pitchFamily="18" charset="0"/>
            </a:endParaRPr>
          </a:p>
          <a:p>
            <a:pPr indent="0">
              <a:buNone/>
            </a:pPr>
            <a:endParaRPr lang="en-GB" sz="2000" dirty="0">
              <a:effectLst/>
              <a:ea typeface="Times New Roman" panose="02020603050405020304" pitchFamily="18" charset="0"/>
            </a:endParaRPr>
          </a:p>
          <a:p>
            <a:pPr indent="0">
              <a:buNone/>
            </a:pPr>
            <a:r>
              <a:rPr lang="en-GB" sz="2000" dirty="0">
                <a:effectLst/>
                <a:ea typeface="Times New Roman" panose="02020603050405020304" pitchFamily="18" charset="0"/>
              </a:rPr>
              <a:t>Students will need to consider the following when conducting the debate.</a:t>
            </a:r>
          </a:p>
          <a:p>
            <a:pPr indent="0">
              <a:buNone/>
            </a:pPr>
            <a:endParaRPr lang="en-GB" sz="2000" dirty="0">
              <a:effectLst/>
              <a:ea typeface="Times New Roman" panose="02020603050405020304" pitchFamily="18" charset="0"/>
            </a:endParaRPr>
          </a:p>
          <a:p>
            <a:pPr marL="342900" lvl="0" indent="-342900">
              <a:buFont typeface="+mj-lt"/>
              <a:buAutoNum type="alphaLcParenR"/>
            </a:pPr>
            <a:r>
              <a:rPr lang="en-GB" sz="2000" b="1" dirty="0">
                <a:effectLst/>
                <a:ea typeface="Times New Roman" panose="02020603050405020304" pitchFamily="18" charset="0"/>
              </a:rPr>
              <a:t>Define </a:t>
            </a:r>
            <a:r>
              <a:rPr lang="en-GB" sz="2000" dirty="0">
                <a:effectLst/>
                <a:ea typeface="Times New Roman" panose="02020603050405020304" pitchFamily="18" charset="0"/>
              </a:rPr>
              <a:t>what is meant by the term mental disorder and a </a:t>
            </a:r>
            <a:r>
              <a:rPr lang="en-GB" sz="2000" b="1" dirty="0">
                <a:effectLst/>
                <a:ea typeface="Times New Roman" panose="02020603050405020304" pitchFamily="18" charset="0"/>
              </a:rPr>
              <a:t>definition</a:t>
            </a:r>
            <a:r>
              <a:rPr lang="en-GB" sz="2000" dirty="0">
                <a:effectLst/>
                <a:ea typeface="Times New Roman" panose="02020603050405020304" pitchFamily="18" charset="0"/>
              </a:rPr>
              <a:t> of your chosen disorder. </a:t>
            </a:r>
          </a:p>
          <a:p>
            <a:pPr marL="342900" lvl="0" indent="-342900">
              <a:buFont typeface="+mj-lt"/>
              <a:buAutoNum type="alphaLcParenR"/>
            </a:pPr>
            <a:r>
              <a:rPr lang="en-GB" sz="2000" dirty="0">
                <a:effectLst/>
                <a:ea typeface="Times New Roman" panose="02020603050405020304" pitchFamily="18" charset="0"/>
              </a:rPr>
              <a:t>Consider the </a:t>
            </a:r>
            <a:r>
              <a:rPr lang="en-GB" sz="2000" b="1" dirty="0">
                <a:effectLst/>
                <a:ea typeface="Times New Roman" panose="02020603050405020304" pitchFamily="18" charset="0"/>
              </a:rPr>
              <a:t>historical context </a:t>
            </a:r>
            <a:r>
              <a:rPr lang="en-GB" sz="2000" dirty="0">
                <a:effectLst/>
                <a:ea typeface="Times New Roman" panose="02020603050405020304" pitchFamily="18" charset="0"/>
              </a:rPr>
              <a:t>of mental health provision in the UK. </a:t>
            </a:r>
          </a:p>
          <a:p>
            <a:pPr marL="342900" lvl="0" indent="-342900">
              <a:buFont typeface="+mj-lt"/>
              <a:buAutoNum type="alphaLcParenR"/>
            </a:pPr>
            <a:r>
              <a:rPr lang="en-GB" sz="2000" dirty="0">
                <a:effectLst/>
                <a:ea typeface="Times New Roman" panose="02020603050405020304" pitchFamily="18" charset="0"/>
              </a:rPr>
              <a:t>Describe what changes have occurred in UK </a:t>
            </a:r>
            <a:r>
              <a:rPr lang="en-GB" sz="2000" b="1" dirty="0">
                <a:effectLst/>
                <a:ea typeface="Times New Roman" panose="02020603050405020304" pitchFamily="18" charset="0"/>
              </a:rPr>
              <a:t>mental health legislation </a:t>
            </a:r>
            <a:r>
              <a:rPr lang="en-GB" sz="2000" dirty="0">
                <a:effectLst/>
                <a:ea typeface="Times New Roman" panose="02020603050405020304" pitchFamily="18" charset="0"/>
              </a:rPr>
              <a:t>and how this can improve or impair the person in the case study. </a:t>
            </a:r>
          </a:p>
          <a:p>
            <a:pPr marL="342900" lvl="0" indent="-342900">
              <a:buFont typeface="+mj-lt"/>
              <a:buAutoNum type="alphaLcParenR"/>
            </a:pPr>
            <a:r>
              <a:rPr lang="en-GB" sz="2000" dirty="0">
                <a:effectLst/>
                <a:ea typeface="Times New Roman" panose="02020603050405020304" pitchFamily="18" charset="0"/>
              </a:rPr>
              <a:t>Provide example of how the UK has </a:t>
            </a:r>
            <a:r>
              <a:rPr lang="en-GB" sz="2000" b="1" dirty="0">
                <a:effectLst/>
                <a:ea typeface="Times New Roman" panose="02020603050405020304" pitchFamily="18" charset="0"/>
              </a:rPr>
              <a:t>included and/or excluded </a:t>
            </a:r>
            <a:r>
              <a:rPr lang="en-GB" sz="2000" dirty="0">
                <a:effectLst/>
                <a:ea typeface="Times New Roman" panose="02020603050405020304" pitchFamily="18" charset="0"/>
              </a:rPr>
              <a:t>the person on the case study for the chosen mental disorder. </a:t>
            </a:r>
          </a:p>
          <a:p>
            <a:pPr marL="342900" lvl="0" indent="-342900">
              <a:buFont typeface="+mj-lt"/>
              <a:buAutoNum type="alphaLcParenR"/>
            </a:pPr>
            <a:r>
              <a:rPr lang="en-GB" sz="2000" dirty="0">
                <a:effectLst/>
                <a:ea typeface="Times New Roman" panose="02020603050405020304" pitchFamily="18" charset="0"/>
              </a:rPr>
              <a:t>Make </a:t>
            </a:r>
            <a:r>
              <a:rPr lang="en-GB" sz="2000" b="1" dirty="0">
                <a:effectLst/>
                <a:ea typeface="Times New Roman" panose="02020603050405020304" pitchFamily="18" charset="0"/>
              </a:rPr>
              <a:t>recommendations on future improvements </a:t>
            </a:r>
            <a:r>
              <a:rPr lang="en-GB" sz="2000" dirty="0">
                <a:effectLst/>
                <a:ea typeface="Times New Roman" panose="02020603050405020304" pitchFamily="18" charset="0"/>
              </a:rPr>
              <a:t>to mental health provision and to the service user in the case study. </a:t>
            </a:r>
          </a:p>
          <a:p>
            <a:endParaRPr lang="en-GB" sz="1800" dirty="0"/>
          </a:p>
        </p:txBody>
      </p:sp>
    </p:spTree>
    <p:extLst>
      <p:ext uri="{BB962C8B-B14F-4D97-AF65-F5344CB8AC3E}">
        <p14:creationId xmlns:p14="http://schemas.microsoft.com/office/powerpoint/2010/main" val="324739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E65B50-4E86-8FE6-65A1-A93F8EBD294F}"/>
              </a:ext>
            </a:extLst>
          </p:cNvPr>
          <p:cNvSpPr>
            <a:spLocks noGrp="1"/>
          </p:cNvSpPr>
          <p:nvPr>
            <p:ph type="title"/>
          </p:nvPr>
        </p:nvSpPr>
        <p:spPr>
          <a:xfrm>
            <a:off x="838200" y="365126"/>
            <a:ext cx="10515600" cy="869156"/>
          </a:xfrm>
        </p:spPr>
        <p:txBody>
          <a:bodyPr>
            <a:normAutofit/>
          </a:bodyPr>
          <a:lstStyle/>
          <a:p>
            <a:pPr algn="ctr"/>
            <a:r>
              <a:rPr lang="en-GB" sz="4000" u="sng" dirty="0">
                <a:latin typeface="+mn-lt"/>
              </a:rPr>
              <a:t>Component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571BAF-8A08-DAAA-62F5-6D0665430A8D}"/>
              </a:ext>
            </a:extLst>
          </p:cNvPr>
          <p:cNvSpPr>
            <a:spLocks noGrp="1"/>
          </p:cNvSpPr>
          <p:nvPr>
            <p:ph idx="1"/>
          </p:nvPr>
        </p:nvSpPr>
        <p:spPr>
          <a:xfrm>
            <a:off x="1334276" y="1343608"/>
            <a:ext cx="10515601" cy="4833355"/>
          </a:xfrm>
        </p:spPr>
        <p:txBody>
          <a:bodyPr>
            <a:normAutofit/>
          </a:bodyPr>
          <a:lstStyle/>
          <a:p>
            <a:pPr indent="0">
              <a:buNone/>
            </a:pPr>
            <a:r>
              <a:rPr lang="en-GB" sz="2000" dirty="0">
                <a:effectLst/>
                <a:ea typeface="Times New Roman" panose="02020603050405020304" pitchFamily="18" charset="0"/>
              </a:rPr>
              <a:t>Using information gathered from the International Classification of Diseases version 10 (ICD-10) chapter 5, students will be asked to </a:t>
            </a:r>
            <a:r>
              <a:rPr lang="en-GB" sz="2000" i="1" u="sng" dirty="0">
                <a:effectLst/>
                <a:ea typeface="Times New Roman" panose="02020603050405020304" pitchFamily="18" charset="0"/>
              </a:rPr>
              <a:t>critically examine</a:t>
            </a:r>
            <a:r>
              <a:rPr lang="en-GB" sz="2000" dirty="0">
                <a:effectLst/>
                <a:ea typeface="Times New Roman" panose="02020603050405020304" pitchFamily="18" charset="0"/>
              </a:rPr>
              <a:t> the following outlined below in relation to a disorder which has been discussed and evaluated during in class sessions: </a:t>
            </a:r>
            <a:endParaRPr lang="en-GB" sz="2000" dirty="0">
              <a:ea typeface="Times New Roman" panose="02020603050405020304" pitchFamily="18" charset="0"/>
            </a:endParaRPr>
          </a:p>
          <a:p>
            <a:pPr indent="0">
              <a:buNone/>
            </a:pPr>
            <a:r>
              <a:rPr lang="en-GB" sz="2000" u="sng" dirty="0">
                <a:effectLst/>
                <a:ea typeface="Times New Roman" panose="02020603050405020304" pitchFamily="18" charset="0"/>
              </a:rPr>
              <a:t>Points for consideration are as follows</a:t>
            </a:r>
            <a:r>
              <a:rPr lang="en-GB" sz="2000" dirty="0">
                <a:effectLst/>
                <a:ea typeface="Times New Roman" panose="02020603050405020304" pitchFamily="18" charset="0"/>
              </a:rPr>
              <a:t>:</a:t>
            </a:r>
            <a:br>
              <a:rPr lang="en-GB" sz="2000" dirty="0">
                <a:effectLst/>
                <a:ea typeface="Times New Roman" panose="02020603050405020304" pitchFamily="18" charset="0"/>
              </a:rPr>
            </a:br>
            <a:endParaRPr lang="en-GB" sz="2000" dirty="0">
              <a:effectLst/>
              <a:ea typeface="Times New Roman" panose="02020603050405020304" pitchFamily="18" charset="0"/>
            </a:endParaRPr>
          </a:p>
          <a:p>
            <a:pPr marL="342900" lvl="0" indent="-342900">
              <a:buFont typeface="Symbol" panose="05050102010706020507" pitchFamily="18" charset="2"/>
              <a:buChar char=""/>
            </a:pPr>
            <a:r>
              <a:rPr lang="en-GB" sz="2000" b="1" dirty="0">
                <a:effectLst/>
                <a:ea typeface="Times New Roman" panose="02020603050405020304" pitchFamily="18" charset="0"/>
              </a:rPr>
              <a:t>Classification</a:t>
            </a:r>
            <a:r>
              <a:rPr lang="en-GB" sz="2000" dirty="0">
                <a:effectLst/>
                <a:ea typeface="Times New Roman" panose="02020603050405020304" pitchFamily="18" charset="0"/>
              </a:rPr>
              <a:t> of the chosen mental disorder which has been outlined in the ICD-10, Chapter 5. </a:t>
            </a:r>
          </a:p>
          <a:p>
            <a:pPr marL="342900" lvl="0" indent="-342900">
              <a:buFont typeface="Symbol" panose="05050102010706020507" pitchFamily="18" charset="2"/>
              <a:buChar char=""/>
            </a:pPr>
            <a:r>
              <a:rPr lang="en-GB" sz="2000" dirty="0">
                <a:effectLst/>
                <a:ea typeface="Times New Roman" panose="02020603050405020304" pitchFamily="18" charset="0"/>
              </a:rPr>
              <a:t>The </a:t>
            </a:r>
            <a:r>
              <a:rPr lang="en-GB" sz="2000" b="1" dirty="0">
                <a:effectLst/>
                <a:ea typeface="Times New Roman" panose="02020603050405020304" pitchFamily="18" charset="0"/>
              </a:rPr>
              <a:t>process and procedure of diagnosing </a:t>
            </a:r>
            <a:r>
              <a:rPr lang="en-GB" sz="2000" dirty="0">
                <a:effectLst/>
                <a:ea typeface="Times New Roman" panose="02020603050405020304" pitchFamily="18" charset="0"/>
              </a:rPr>
              <a:t>the mental disorder in question. </a:t>
            </a:r>
          </a:p>
          <a:p>
            <a:pPr marL="342900" lvl="0" indent="-342900">
              <a:buFont typeface="Symbol" panose="05050102010706020507" pitchFamily="18" charset="2"/>
              <a:buChar char=""/>
            </a:pPr>
            <a:r>
              <a:rPr lang="en-GB" sz="2000" dirty="0">
                <a:effectLst/>
                <a:ea typeface="Times New Roman" panose="02020603050405020304" pitchFamily="18" charset="0"/>
              </a:rPr>
              <a:t>The current </a:t>
            </a:r>
            <a:r>
              <a:rPr lang="en-GB" sz="2000" b="1" dirty="0">
                <a:effectLst/>
                <a:ea typeface="Times New Roman" panose="02020603050405020304" pitchFamily="18" charset="0"/>
              </a:rPr>
              <a:t>treatment provision </a:t>
            </a:r>
            <a:r>
              <a:rPr lang="en-GB" sz="2000" dirty="0">
                <a:effectLst/>
                <a:ea typeface="Times New Roman" panose="02020603050405020304" pitchFamily="18" charset="0"/>
              </a:rPr>
              <a:t>(information can additionally be provided in relation to historical treatment). </a:t>
            </a:r>
          </a:p>
          <a:p>
            <a:pPr marL="342900" lvl="0" indent="-342900">
              <a:buFont typeface="Symbol" panose="05050102010706020507" pitchFamily="18" charset="2"/>
              <a:buChar char=""/>
            </a:pPr>
            <a:r>
              <a:rPr lang="en-GB" sz="2000" dirty="0">
                <a:effectLst/>
                <a:ea typeface="Times New Roman" panose="02020603050405020304" pitchFamily="18" charset="0"/>
              </a:rPr>
              <a:t>How the chosen disorder is measured in relation to the means of </a:t>
            </a:r>
            <a:r>
              <a:rPr lang="en-GB" sz="2000" b="1" dirty="0">
                <a:effectLst/>
                <a:ea typeface="Times New Roman" panose="02020603050405020304" pitchFamily="18" charset="0"/>
              </a:rPr>
              <a:t>rehabilitation</a:t>
            </a:r>
            <a:r>
              <a:rPr lang="en-GB" sz="2000" dirty="0">
                <a:effectLst/>
                <a:ea typeface="Times New Roman" panose="02020603050405020304" pitchFamily="18" charset="0"/>
              </a:rPr>
              <a:t>. </a:t>
            </a:r>
          </a:p>
          <a:p>
            <a:pPr indent="0">
              <a:buNone/>
            </a:pPr>
            <a:endParaRPr lang="en-GB" sz="2000" dirty="0">
              <a:effectLst/>
              <a:ea typeface="Times New Roman" panose="02020603050405020304" pitchFamily="18" charset="0"/>
            </a:endParaRPr>
          </a:p>
          <a:p>
            <a:pPr marR="337185" indent="0" fontAlgn="base" hangingPunct="0">
              <a:spcAft>
                <a:spcPts val="0"/>
              </a:spcAft>
              <a:buNone/>
              <a:tabLst>
                <a:tab pos="457200" algn="l"/>
                <a:tab pos="914400" algn="l"/>
                <a:tab pos="1371600" algn="l"/>
                <a:tab pos="1828800" algn="l"/>
              </a:tabLst>
            </a:pPr>
            <a:r>
              <a:rPr lang="en-GB" sz="2000" dirty="0">
                <a:effectLst/>
                <a:ea typeface="Times New Roman" panose="02020603050405020304" pitchFamily="18" charset="0"/>
              </a:rPr>
              <a:t>In your conclusion, you must include </a:t>
            </a:r>
            <a:r>
              <a:rPr lang="en-GB" sz="2000" b="1" dirty="0">
                <a:effectLst/>
                <a:ea typeface="Times New Roman" panose="02020603050405020304" pitchFamily="18" charset="0"/>
              </a:rPr>
              <a:t>recommendations for improvement </a:t>
            </a:r>
            <a:r>
              <a:rPr lang="en-GB" sz="2000" dirty="0">
                <a:effectLst/>
                <a:ea typeface="Times New Roman" panose="02020603050405020304" pitchFamily="18" charset="0"/>
              </a:rPr>
              <a:t>of one or more aspects discussed and give details of how the improvements can be used in practice to aid suffering service users and their care providers. </a:t>
            </a:r>
          </a:p>
          <a:p>
            <a:endParaRPr lang="en-GB" sz="1500" dirty="0"/>
          </a:p>
        </p:txBody>
      </p:sp>
    </p:spTree>
    <p:extLst>
      <p:ext uri="{BB962C8B-B14F-4D97-AF65-F5344CB8AC3E}">
        <p14:creationId xmlns:p14="http://schemas.microsoft.com/office/powerpoint/2010/main" val="4077842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2F650EC-7017-6D6A-853E-64954978ABBB}"/>
              </a:ext>
            </a:extLst>
          </p:cNvPr>
          <p:cNvPicPr>
            <a:picLocks noChangeAspect="1"/>
          </p:cNvPicPr>
          <p:nvPr/>
        </p:nvPicPr>
        <p:blipFill rotWithShape="1">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2B7B9-1066-DF31-9122-D76B178C192F}"/>
              </a:ext>
            </a:extLst>
          </p:cNvPr>
          <p:cNvSpPr>
            <a:spLocks noGrp="1"/>
          </p:cNvSpPr>
          <p:nvPr>
            <p:ph type="title"/>
          </p:nvPr>
        </p:nvSpPr>
        <p:spPr>
          <a:xfrm>
            <a:off x="838200" y="365125"/>
            <a:ext cx="10515600" cy="1325563"/>
          </a:xfrm>
        </p:spPr>
        <p:txBody>
          <a:bodyPr>
            <a:normAutofit/>
          </a:bodyPr>
          <a:lstStyle/>
          <a:p>
            <a:pPr algn="ctr"/>
            <a:r>
              <a:rPr lang="en-GB" u="sng" dirty="0">
                <a:latin typeface="+mn-lt"/>
              </a:rPr>
              <a:t>For each disorder</a:t>
            </a:r>
            <a:r>
              <a:rPr lang="en-GB" dirty="0"/>
              <a:t>:</a:t>
            </a:r>
          </a:p>
        </p:txBody>
      </p:sp>
      <p:graphicFrame>
        <p:nvGraphicFramePr>
          <p:cNvPr id="5" name="Content Placeholder 2">
            <a:extLst>
              <a:ext uri="{FF2B5EF4-FFF2-40B4-BE49-F238E27FC236}">
                <a16:creationId xmlns:a16="http://schemas.microsoft.com/office/drawing/2014/main" id="{B07B33B5-BA2C-E589-C5F1-C170DA38ADBD}"/>
              </a:ext>
            </a:extLst>
          </p:cNvPr>
          <p:cNvGraphicFramePr>
            <a:graphicFrameLocks noGrp="1"/>
          </p:cNvGraphicFramePr>
          <p:nvPr>
            <p:ph idx="1"/>
            <p:extLst>
              <p:ext uri="{D42A27DB-BD31-4B8C-83A1-F6EECF244321}">
                <p14:modId xmlns:p14="http://schemas.microsoft.com/office/powerpoint/2010/main" val="28393453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624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4" descr="A row of samples for medical testing">
            <a:extLst>
              <a:ext uri="{FF2B5EF4-FFF2-40B4-BE49-F238E27FC236}">
                <a16:creationId xmlns:a16="http://schemas.microsoft.com/office/drawing/2014/main" id="{236B88CA-08D6-B047-05F2-7CA0B8513826}"/>
              </a:ext>
            </a:extLst>
          </p:cNvPr>
          <p:cNvPicPr>
            <a:picLocks noChangeAspect="1"/>
          </p:cNvPicPr>
          <p:nvPr/>
        </p:nvPicPr>
        <p:blipFill rotWithShape="1">
          <a:blip r:embed="rId2">
            <a:duotone>
              <a:schemeClr val="bg2">
                <a:shade val="45000"/>
                <a:satMod val="135000"/>
              </a:schemeClr>
              <a:prstClr val="white"/>
            </a:duotone>
          </a:blip>
          <a:srcRect t="3214" b="21786"/>
          <a:stretch/>
        </p:blipFill>
        <p:spPr>
          <a:xfrm>
            <a:off x="20" y="10"/>
            <a:ext cx="12191980" cy="6857990"/>
          </a:xfrm>
          <a:prstGeom prst="rect">
            <a:avLst/>
          </a:prstGeom>
        </p:spPr>
      </p:pic>
      <p:sp>
        <p:nvSpPr>
          <p:cNvPr id="16"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8E1AF-A735-AB19-2F06-A53B91833BF4}"/>
              </a:ext>
            </a:extLst>
          </p:cNvPr>
          <p:cNvSpPr>
            <a:spLocks noGrp="1"/>
          </p:cNvSpPr>
          <p:nvPr>
            <p:ph type="title"/>
          </p:nvPr>
        </p:nvSpPr>
        <p:spPr>
          <a:xfrm>
            <a:off x="838200" y="365125"/>
            <a:ext cx="10515600" cy="1325563"/>
          </a:xfrm>
        </p:spPr>
        <p:txBody>
          <a:bodyPr>
            <a:normAutofit/>
          </a:bodyPr>
          <a:lstStyle/>
          <a:p>
            <a:r>
              <a:rPr lang="en-GB" sz="4000" u="sng" dirty="0">
                <a:latin typeface="+mn-lt"/>
              </a:rPr>
              <a:t>Examples of ICD 10 categories</a:t>
            </a:r>
            <a:r>
              <a:rPr lang="en-GB" dirty="0"/>
              <a:t>:</a:t>
            </a:r>
          </a:p>
        </p:txBody>
      </p:sp>
      <p:sp>
        <p:nvSpPr>
          <p:cNvPr id="3" name="Content Placeholder 2">
            <a:extLst>
              <a:ext uri="{FF2B5EF4-FFF2-40B4-BE49-F238E27FC236}">
                <a16:creationId xmlns:a16="http://schemas.microsoft.com/office/drawing/2014/main" id="{3DB72640-FA02-AA28-F562-503E344AE964}"/>
              </a:ext>
            </a:extLst>
          </p:cNvPr>
          <p:cNvSpPr>
            <a:spLocks noGrp="1"/>
          </p:cNvSpPr>
          <p:nvPr>
            <p:ph idx="1"/>
          </p:nvPr>
        </p:nvSpPr>
        <p:spPr>
          <a:xfrm>
            <a:off x="838200" y="1825625"/>
            <a:ext cx="10515600" cy="4351338"/>
          </a:xfrm>
        </p:spPr>
        <p:txBody>
          <a:bodyPr>
            <a:normAutofit/>
          </a:bodyPr>
          <a:lstStyle/>
          <a:p>
            <a:r>
              <a:rPr lang="en-US" dirty="0">
                <a:cs typeface="Arial" panose="020B0604020202020204" pitchFamily="34" charset="0"/>
              </a:rPr>
              <a:t>F00 – F09 - </a:t>
            </a:r>
            <a:r>
              <a:rPr lang="en-GB" dirty="0">
                <a:cs typeface="Arial" panose="020B0604020202020204" pitchFamily="34" charset="0"/>
              </a:rPr>
              <a:t>Organic, including symptomatic, mental disorders</a:t>
            </a:r>
          </a:p>
          <a:p>
            <a:r>
              <a:rPr lang="en-US" dirty="0">
                <a:cs typeface="Arial" panose="020B0604020202020204" pitchFamily="34" charset="0"/>
              </a:rPr>
              <a:t>F00* - Dementia in </a:t>
            </a:r>
            <a:r>
              <a:rPr lang="en-US" dirty="0" err="1">
                <a:cs typeface="Arial" panose="020B0604020202020204" pitchFamily="34" charset="0"/>
              </a:rPr>
              <a:t>Alzheimers</a:t>
            </a:r>
            <a:r>
              <a:rPr lang="en-US" dirty="0">
                <a:cs typeface="Arial" panose="020B0604020202020204" pitchFamily="34" charset="0"/>
              </a:rPr>
              <a:t> disease (G30.-+)</a:t>
            </a:r>
          </a:p>
          <a:p>
            <a:endParaRPr lang="en-US" dirty="0">
              <a:cs typeface="Arial" panose="020B0604020202020204" pitchFamily="34" charset="0"/>
            </a:endParaRPr>
          </a:p>
          <a:p>
            <a:r>
              <a:rPr lang="en-US" dirty="0">
                <a:cs typeface="Arial" panose="020B0604020202020204" pitchFamily="34" charset="0"/>
              </a:rPr>
              <a:t>F20 - </a:t>
            </a:r>
            <a:r>
              <a:rPr lang="en-GB" dirty="0">
                <a:cs typeface="Arial" panose="020B0604020202020204" pitchFamily="34" charset="0"/>
              </a:rPr>
              <a:t>Schizophrenia, schizotypal and delusional disorders</a:t>
            </a:r>
            <a:br>
              <a:rPr lang="en-US" dirty="0">
                <a:cs typeface="Arial" panose="020B0604020202020204" pitchFamily="34" charset="0"/>
              </a:rPr>
            </a:br>
            <a:endParaRPr lang="en-US" dirty="0">
              <a:cs typeface="Arial" panose="020B0604020202020204" pitchFamily="34" charset="0"/>
            </a:endParaRPr>
          </a:p>
          <a:p>
            <a:r>
              <a:rPr lang="en-US" dirty="0">
                <a:cs typeface="Arial" panose="020B0604020202020204" pitchFamily="34" charset="0"/>
              </a:rPr>
              <a:t>F84 – Pervasive development disorders </a:t>
            </a:r>
          </a:p>
          <a:p>
            <a:r>
              <a:rPr lang="en-US" dirty="0">
                <a:cs typeface="Arial" panose="020B0604020202020204" pitchFamily="34" charset="0"/>
              </a:rPr>
              <a:t>F84.0 – Childhood Autism</a:t>
            </a:r>
            <a:br>
              <a:rPr lang="en-US" dirty="0">
                <a:cs typeface="Arial" panose="020B0604020202020204" pitchFamily="34" charset="0"/>
              </a:rPr>
            </a:br>
            <a:endParaRPr lang="en-US" dirty="0">
              <a:cs typeface="Arial" panose="020B0604020202020204" pitchFamily="34" charset="0"/>
            </a:endParaRPr>
          </a:p>
          <a:p>
            <a:endParaRPr lang="en-GB" dirty="0"/>
          </a:p>
        </p:txBody>
      </p:sp>
    </p:spTree>
    <p:extLst>
      <p:ext uri="{BB962C8B-B14F-4D97-AF65-F5344CB8AC3E}">
        <p14:creationId xmlns:p14="http://schemas.microsoft.com/office/powerpoint/2010/main" val="1358917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13E5E94-E81C-2DD0-3C65-19770C26890B}"/>
              </a:ext>
            </a:extLst>
          </p:cNvPr>
          <p:cNvSpPr>
            <a:spLocks noGrp="1"/>
          </p:cNvSpPr>
          <p:nvPr>
            <p:ph type="title"/>
          </p:nvPr>
        </p:nvSpPr>
        <p:spPr>
          <a:xfrm>
            <a:off x="5354955" y="552182"/>
            <a:ext cx="5998840" cy="4822251"/>
          </a:xfrm>
          <a:noFill/>
        </p:spPr>
        <p:txBody>
          <a:bodyPr vert="horz" lIns="91440" tIns="45720" rIns="91440" bIns="45720" rtlCol="0" anchor="b">
            <a:normAutofit/>
          </a:bodyPr>
          <a:lstStyle/>
          <a:p>
            <a:pPr algn="ctr"/>
            <a:r>
              <a:rPr lang="en-US" sz="5200" dirty="0">
                <a:latin typeface="+mn-lt"/>
              </a:rPr>
              <a:t>Schizophrenia</a:t>
            </a:r>
            <a:br>
              <a:rPr lang="en-US" sz="5200" dirty="0">
                <a:latin typeface="+mn-lt"/>
              </a:rPr>
            </a:br>
            <a:br>
              <a:rPr lang="en-US" sz="5200" dirty="0">
                <a:latin typeface="+mn-lt"/>
              </a:rPr>
            </a:br>
            <a:r>
              <a:rPr lang="en-US" sz="3600" dirty="0">
                <a:latin typeface="+mn-lt"/>
              </a:rPr>
              <a:t>Symptoms and Features</a:t>
            </a:r>
          </a:p>
        </p:txBody>
      </p:sp>
      <p:pic>
        <p:nvPicPr>
          <p:cNvPr id="7" name="Picture 6" descr="3D art of a person">
            <a:extLst>
              <a:ext uri="{FF2B5EF4-FFF2-40B4-BE49-F238E27FC236}">
                <a16:creationId xmlns:a16="http://schemas.microsoft.com/office/drawing/2014/main" id="{BB0E82FD-3867-8437-1DDD-AD991D060769}"/>
              </a:ext>
            </a:extLst>
          </p:cNvPr>
          <p:cNvPicPr>
            <a:picLocks noChangeAspect="1"/>
          </p:cNvPicPr>
          <p:nvPr/>
        </p:nvPicPr>
        <p:blipFill rotWithShape="1">
          <a:blip r:embed="rId2"/>
          <a:srcRect l="705" r="26490"/>
          <a:stretch/>
        </p:blipFill>
        <p:spPr>
          <a:xfrm>
            <a:off x="20" y="10"/>
            <a:ext cx="4992985" cy="6857990"/>
          </a:xfrm>
          <a:prstGeom prst="rect">
            <a:avLst/>
          </a:prstGeom>
        </p:spPr>
      </p:pic>
    </p:spTree>
    <p:extLst>
      <p:ext uri="{BB962C8B-B14F-4D97-AF65-F5344CB8AC3E}">
        <p14:creationId xmlns:p14="http://schemas.microsoft.com/office/powerpoint/2010/main" val="324679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58265-6C33-2F1A-146F-8EBD1220E50C}"/>
              </a:ext>
            </a:extLst>
          </p:cNvPr>
          <p:cNvSpPr>
            <a:spLocks noGrp="1"/>
          </p:cNvSpPr>
          <p:nvPr>
            <p:ph type="title"/>
          </p:nvPr>
        </p:nvSpPr>
        <p:spPr>
          <a:xfrm>
            <a:off x="838200" y="365125"/>
            <a:ext cx="10515600" cy="1325563"/>
          </a:xfrm>
        </p:spPr>
        <p:txBody>
          <a:bodyPr>
            <a:normAutofit/>
          </a:bodyPr>
          <a:lstStyle/>
          <a:p>
            <a:r>
              <a:rPr lang="en-GB" sz="5400"/>
              <a:t>What is schizophrenia?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B29F5-73EF-D46E-8FCF-719A0DC8CDFD}"/>
              </a:ext>
            </a:extLst>
          </p:cNvPr>
          <p:cNvSpPr>
            <a:spLocks noGrp="1"/>
          </p:cNvSpPr>
          <p:nvPr>
            <p:ph idx="1"/>
          </p:nvPr>
        </p:nvSpPr>
        <p:spPr>
          <a:xfrm>
            <a:off x="838200" y="1929384"/>
            <a:ext cx="10515600" cy="4251960"/>
          </a:xfrm>
        </p:spPr>
        <p:txBody>
          <a:bodyPr>
            <a:normAutofit/>
          </a:bodyPr>
          <a:lstStyle/>
          <a:p>
            <a:pPr marL="0" indent="0">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Schizophrenia is a mental illness that can affect the way someone thinks, speaks or feels to such an extent that they lose their grip on reality. </a:t>
            </a:r>
          </a:p>
          <a:p>
            <a:pPr marL="0" indent="0">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Therefore, schizophrenia is an example of a psychotic disorder:</a:t>
            </a:r>
          </a:p>
          <a:p>
            <a:pPr marL="0" indent="0">
              <a:buNone/>
            </a:pPr>
            <a:endParaRPr lang="en-GB" sz="2000" dirty="0"/>
          </a:p>
          <a:p>
            <a:pPr marL="0" indent="0" algn="ctr">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severe mental disorder in which thoughts and emotions are so impaired</a:t>
            </a:r>
          </a:p>
          <a:p>
            <a:pPr marL="0" indent="0" algn="ctr">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that contact is lost with external reality.</a:t>
            </a:r>
          </a:p>
          <a:p>
            <a:pPr marL="0" indent="0">
              <a:spcAft>
                <a:spcPts val="800"/>
              </a:spcAft>
              <a:buNone/>
            </a:pPr>
            <a:endParaRPr lang="en-GB" sz="20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2000" i="1" dirty="0">
                <a:effectLst/>
                <a:latin typeface="Calibri" panose="020F0502020204030204" pitchFamily="34" charset="0"/>
                <a:ea typeface="Calibri" panose="020F0502020204030204" pitchFamily="34" charset="0"/>
                <a:cs typeface="Times New Roman" panose="02020603050405020304" pitchFamily="18" charset="0"/>
              </a:rPr>
              <a:t>A common misconception is that people with schizophrenia have multiple or split personality but this is </a:t>
            </a:r>
            <a:r>
              <a:rPr lang="en-GB" sz="2000" b="1" i="1" dirty="0">
                <a:effectLst/>
                <a:latin typeface="Calibri" panose="020F0502020204030204" pitchFamily="34" charset="0"/>
                <a:ea typeface="Calibri" panose="020F0502020204030204" pitchFamily="34" charset="0"/>
                <a:cs typeface="Times New Roman" panose="02020603050405020304" pitchFamily="18" charset="0"/>
              </a:rPr>
              <a:t>not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correct. Split personality is not the same thing and is known as dissociative identity disorder / multiple personality disorder.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9051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1DEFE-F750-F1B0-CCDC-3DB03D20724F}"/>
              </a:ext>
            </a:extLst>
          </p:cNvPr>
          <p:cNvSpPr>
            <a:spLocks noGrp="1"/>
          </p:cNvSpPr>
          <p:nvPr>
            <p:ph type="title"/>
          </p:nvPr>
        </p:nvSpPr>
        <p:spPr>
          <a:xfrm>
            <a:off x="4553733" y="548464"/>
            <a:ext cx="6798541" cy="1675623"/>
          </a:xfrm>
        </p:spPr>
        <p:txBody>
          <a:bodyPr anchor="b">
            <a:normAutofit/>
          </a:bodyPr>
          <a:lstStyle/>
          <a:p>
            <a:pPr algn="ctr"/>
            <a:r>
              <a:rPr lang="en-GB" sz="4000" dirty="0"/>
              <a:t>What is a symptom?</a:t>
            </a:r>
          </a:p>
        </p:txBody>
      </p:sp>
      <p:pic>
        <p:nvPicPr>
          <p:cNvPr id="5" name="Picture 4" descr="Desk with stethoscope and computer keyboard">
            <a:extLst>
              <a:ext uri="{FF2B5EF4-FFF2-40B4-BE49-F238E27FC236}">
                <a16:creationId xmlns:a16="http://schemas.microsoft.com/office/drawing/2014/main" id="{0ADD3055-A52A-895C-BFE8-7346AE44D7C6}"/>
              </a:ext>
            </a:extLst>
          </p:cNvPr>
          <p:cNvPicPr>
            <a:picLocks noChangeAspect="1"/>
          </p:cNvPicPr>
          <p:nvPr/>
        </p:nvPicPr>
        <p:blipFill rotWithShape="1">
          <a:blip r:embed="rId2"/>
          <a:srcRect l="57053" r="210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2D44207E-7B2C-57D3-2F52-8565E86B5E39}"/>
              </a:ext>
            </a:extLst>
          </p:cNvPr>
          <p:cNvSpPr>
            <a:spLocks noGrp="1"/>
          </p:cNvSpPr>
          <p:nvPr>
            <p:ph idx="1"/>
          </p:nvPr>
        </p:nvSpPr>
        <p:spPr>
          <a:xfrm>
            <a:off x="4553734" y="2409830"/>
            <a:ext cx="6798539" cy="3705217"/>
          </a:xfrm>
        </p:spPr>
        <p:txBody>
          <a:bodyPr>
            <a:normAutofit lnSpcReduction="10000"/>
          </a:bodyPr>
          <a:lstStyle/>
          <a:p>
            <a:pPr mar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Symptoms are what the person presents with to the doctor. They are the things that characterise a disorder with regard to how the person thinks, feels or behaves. </a:t>
            </a:r>
          </a:p>
          <a:p>
            <a:pPr marL="0" indent="0">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We can classify the symptoms of schizophrenia into two types: </a:t>
            </a:r>
          </a:p>
          <a:p>
            <a:endParaRPr lang="en-GB" sz="2000" dirty="0"/>
          </a:p>
        </p:txBody>
      </p:sp>
    </p:spTree>
    <p:extLst>
      <p:ext uri="{BB962C8B-B14F-4D97-AF65-F5344CB8AC3E}">
        <p14:creationId xmlns:p14="http://schemas.microsoft.com/office/powerpoint/2010/main" val="560360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7">
            <a:extLst>
              <a:ext uri="{FF2B5EF4-FFF2-40B4-BE49-F238E27FC236}">
                <a16:creationId xmlns:a16="http://schemas.microsoft.com/office/drawing/2014/main" id="{E666E037-F348-C1BC-9CA5-195225333A66}"/>
              </a:ext>
            </a:extLst>
          </p:cNvPr>
          <p:cNvSpPr>
            <a:spLocks noChangeArrowheads="1"/>
          </p:cNvSpPr>
          <p:nvPr/>
        </p:nvSpPr>
        <p:spPr bwMode="auto">
          <a:xfrm>
            <a:off x="161731" y="1192763"/>
            <a:ext cx="5837853" cy="4637313"/>
          </a:xfrm>
          <a:prstGeom prst="roundRect">
            <a:avLst>
              <a:gd name="adj" fmla="val 16667"/>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sng" strike="noStrike" cap="none" normalizeH="0" baseline="0" dirty="0">
                <a:ln>
                  <a:noFill/>
                </a:ln>
                <a:solidFill>
                  <a:schemeClr val="tx1"/>
                </a:solidFill>
                <a:effectLst/>
                <a:latin typeface="Calibri" panose="020F0502020204030204" pitchFamily="34" charset="0"/>
              </a:rPr>
              <a:t>+ + + + Positive (Type 1) symptoms + + +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sng" strike="noStrike" cap="none" normalizeH="0" baseline="0" dirty="0">
              <a:ln>
                <a:noFill/>
              </a:ln>
              <a:solidFill>
                <a:schemeClr val="tx1"/>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Calibri" panose="020F0502020204030204" pitchFamily="34" charset="0"/>
              </a:rPr>
              <a:t>These </a:t>
            </a:r>
            <a:r>
              <a:rPr kumimoji="0" lang="en-GB" altLang="en-US" sz="2400" b="1" i="0" u="none" strike="noStrike" cap="none" normalizeH="0" baseline="0" dirty="0">
                <a:ln>
                  <a:noFill/>
                </a:ln>
                <a:solidFill>
                  <a:schemeClr val="tx1"/>
                </a:solidFill>
                <a:effectLst/>
                <a:latin typeface="Calibri" panose="020F0502020204030204" pitchFamily="34" charset="0"/>
              </a:rPr>
              <a:t>add</a:t>
            </a:r>
            <a:r>
              <a:rPr kumimoji="0" lang="en-GB" altLang="en-US" sz="2400" b="0" i="0" u="none" strike="noStrike" cap="none" normalizeH="0" baseline="0" dirty="0">
                <a:ln>
                  <a:noFill/>
                </a:ln>
                <a:solidFill>
                  <a:schemeClr val="tx1"/>
                </a:solidFill>
                <a:effectLst/>
                <a:latin typeface="Calibri" panose="020F0502020204030204" pitchFamily="34" charset="0"/>
              </a:rPr>
              <a:t> to the experience of the patient.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rgbClr val="000000"/>
              </a:solidFill>
              <a:effectLst/>
              <a:latin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rPr>
              <a:t>They are additions to normal behaviour and functioning that should not be there. </a:t>
            </a:r>
            <a:endParaRPr kumimoji="0" lang="en-GB" altLang="en-US" sz="2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chemeClr val="tx1"/>
              </a:solidFill>
              <a:effectLst/>
              <a:latin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100" b="1" i="0" u="none" strike="noStrike" cap="none" normalizeH="0" baseline="0" dirty="0">
              <a:ln>
                <a:noFill/>
              </a:ln>
              <a:solidFill>
                <a:schemeClr val="tx1"/>
              </a:solidFill>
              <a:effectLst/>
              <a:latin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1" u="none" strike="noStrike" cap="none" normalizeH="0" baseline="0" dirty="0">
                <a:ln>
                  <a:noFill/>
                </a:ln>
                <a:solidFill>
                  <a:schemeClr val="tx1"/>
                </a:solidFill>
                <a:effectLst/>
                <a:latin typeface="Calibri" panose="020F050202020403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ounded Rectangle 7">
            <a:extLst>
              <a:ext uri="{FF2B5EF4-FFF2-40B4-BE49-F238E27FC236}">
                <a16:creationId xmlns:a16="http://schemas.microsoft.com/office/drawing/2014/main" id="{525D9D21-BD3A-0439-57E1-AD300E4EBAD3}"/>
              </a:ext>
            </a:extLst>
          </p:cNvPr>
          <p:cNvSpPr>
            <a:spLocks noChangeArrowheads="1"/>
          </p:cNvSpPr>
          <p:nvPr/>
        </p:nvSpPr>
        <p:spPr bwMode="auto">
          <a:xfrm>
            <a:off x="6161315" y="1192763"/>
            <a:ext cx="5934269" cy="4637313"/>
          </a:xfrm>
          <a:prstGeom prst="roundRect">
            <a:avLst>
              <a:gd name="adj" fmla="val 16667"/>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400" u="sng" dirty="0">
                <a:latin typeface="Calibri" panose="020F0502020204030204" pitchFamily="34" charset="0"/>
              </a:rPr>
              <a:t>----</a:t>
            </a:r>
            <a:r>
              <a:rPr kumimoji="0" lang="en-GB" altLang="en-US" sz="2400" b="0" i="0" u="sng" strike="noStrike" cap="none" normalizeH="0" baseline="0" dirty="0">
                <a:ln>
                  <a:noFill/>
                </a:ln>
                <a:solidFill>
                  <a:schemeClr val="tx1"/>
                </a:solidFill>
                <a:effectLst/>
                <a:latin typeface="Calibri" panose="020F0502020204030204" pitchFamily="34" charset="0"/>
              </a:rPr>
              <a:t> Negative (Type 2) symptoms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sng" strike="noStrike" cap="none" normalizeH="0" baseline="0" dirty="0">
              <a:ln>
                <a:noFill/>
              </a:ln>
              <a:solidFill>
                <a:schemeClr val="tx1"/>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Calibri" panose="020F0502020204030204" pitchFamily="34" charset="0"/>
              </a:rPr>
              <a:t>These </a:t>
            </a:r>
            <a:r>
              <a:rPr lang="en-GB" altLang="en-US" sz="2400" b="1" dirty="0">
                <a:latin typeface="Calibri" panose="020F0502020204030204" pitchFamily="34" charset="0"/>
              </a:rPr>
              <a:t>subtract </a:t>
            </a:r>
            <a:r>
              <a:rPr lang="en-GB" altLang="en-US" sz="2400" dirty="0">
                <a:latin typeface="Calibri" panose="020F0502020204030204" pitchFamily="34" charset="0"/>
              </a:rPr>
              <a:t>or </a:t>
            </a:r>
            <a:r>
              <a:rPr lang="en-GB" altLang="en-US" sz="2400" b="1" dirty="0">
                <a:latin typeface="Calibri" panose="020F0502020204030204" pitchFamily="34" charset="0"/>
              </a:rPr>
              <a:t>take away </a:t>
            </a:r>
            <a:r>
              <a:rPr lang="en-GB" altLang="en-US" sz="2400" dirty="0">
                <a:latin typeface="Calibri" panose="020F0502020204030204" pitchFamily="34" charset="0"/>
              </a:rPr>
              <a:t>from </a:t>
            </a:r>
            <a:r>
              <a:rPr kumimoji="0" lang="en-GB" altLang="en-US" sz="2400" b="0" i="0" u="none" strike="noStrike" cap="none" normalizeH="0" baseline="0" dirty="0">
                <a:ln>
                  <a:noFill/>
                </a:ln>
                <a:solidFill>
                  <a:schemeClr val="tx1"/>
                </a:solidFill>
                <a:effectLst/>
                <a:latin typeface="Calibri" panose="020F0502020204030204" pitchFamily="34" charset="0"/>
              </a:rPr>
              <a:t>the experience of the patient.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rgbClr val="000000"/>
              </a:solidFill>
              <a:effectLst/>
              <a:latin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lang="en-GB" sz="2400" kern="1200" dirty="0">
                <a:solidFill>
                  <a:srgbClr val="000000"/>
                </a:solidFill>
                <a:effectLst/>
                <a:ea typeface="Times New Roman" panose="02020603050405020304" pitchFamily="18" charset="0"/>
                <a:cs typeface="Times New Roman" panose="02020603050405020304" pitchFamily="18" charset="0"/>
              </a:rPr>
              <a:t>There is the absence of normal behaviour and functioning that should be there</a:t>
            </a:r>
            <a:r>
              <a:rPr kumimoji="0" lang="en-GB" altLang="en-US" sz="2400" b="0" i="0" u="none" strike="noStrike" cap="none" normalizeH="0" baseline="0" dirty="0">
                <a:ln>
                  <a:noFill/>
                </a:ln>
                <a:solidFill>
                  <a:srgbClr val="000000"/>
                </a:solidFill>
                <a:effectLst/>
              </a:rPr>
              <a:t>. </a:t>
            </a:r>
            <a:endParaRPr kumimoji="0" lang="en-GB" altLang="en-US" sz="2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100" b="1" i="0" u="none" strike="noStrike" cap="none" normalizeH="0" baseline="0" dirty="0">
              <a:ln>
                <a:noFill/>
              </a:ln>
              <a:solidFill>
                <a:schemeClr val="tx1"/>
              </a:solidFill>
              <a:effectLst/>
              <a:latin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1" u="none" strike="noStrike" cap="none" normalizeH="0" baseline="0" dirty="0">
                <a:ln>
                  <a:noFill/>
                </a:ln>
                <a:solidFill>
                  <a:schemeClr val="tx1"/>
                </a:solidFill>
                <a:effectLst/>
                <a:latin typeface="Calibri" panose="020F050202020403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96421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FD266DE-6CA7-1A95-516A-86A54E63219C}"/>
              </a:ext>
            </a:extLst>
          </p:cNvPr>
          <p:cNvSpPr>
            <a:spLocks noGrp="1"/>
          </p:cNvSpPr>
          <p:nvPr>
            <p:ph type="title"/>
          </p:nvPr>
        </p:nvSpPr>
        <p:spPr>
          <a:xfrm>
            <a:off x="4553733" y="548464"/>
            <a:ext cx="6798541" cy="1118413"/>
          </a:xfrm>
        </p:spPr>
        <p:txBody>
          <a:bodyPr anchor="b">
            <a:normAutofit/>
          </a:bodyPr>
          <a:lstStyle/>
          <a:p>
            <a:pPr algn="ctr"/>
            <a:r>
              <a:rPr lang="en-GB" sz="3200" dirty="0">
                <a:latin typeface="+mn-lt"/>
              </a:rPr>
              <a:t>Example of positive symptom: </a:t>
            </a:r>
            <a:r>
              <a:rPr lang="en-GB" sz="3200" b="1" dirty="0">
                <a:latin typeface="+mn-lt"/>
              </a:rPr>
              <a:t>Delusions</a:t>
            </a:r>
          </a:p>
        </p:txBody>
      </p:sp>
      <p:pic>
        <p:nvPicPr>
          <p:cNvPr id="7" name="Picture 6" descr="One in a crowd">
            <a:extLst>
              <a:ext uri="{FF2B5EF4-FFF2-40B4-BE49-F238E27FC236}">
                <a16:creationId xmlns:a16="http://schemas.microsoft.com/office/drawing/2014/main" id="{CDAC1682-31BB-6CC1-1B29-ACE5AF419E98}"/>
              </a:ext>
            </a:extLst>
          </p:cNvPr>
          <p:cNvPicPr>
            <a:picLocks noChangeAspect="1"/>
          </p:cNvPicPr>
          <p:nvPr/>
        </p:nvPicPr>
        <p:blipFill rotWithShape="1">
          <a:blip r:embed="rId2"/>
          <a:srcRect l="31148" r="22958"/>
          <a:stretch/>
        </p:blipFill>
        <p:spPr>
          <a:xfrm>
            <a:off x="1" y="10"/>
            <a:ext cx="4196496" cy="6857990"/>
          </a:xfrm>
          <a:prstGeom prst="rect">
            <a:avLst/>
          </a:prstGeom>
          <a:effectLst/>
        </p:spPr>
      </p:pic>
      <p:sp>
        <p:nvSpPr>
          <p:cNvPr id="5" name="Content Placeholder 4">
            <a:extLst>
              <a:ext uri="{FF2B5EF4-FFF2-40B4-BE49-F238E27FC236}">
                <a16:creationId xmlns:a16="http://schemas.microsoft.com/office/drawing/2014/main" id="{28E40D62-6663-3D9C-2531-92E4CDF1864F}"/>
              </a:ext>
            </a:extLst>
          </p:cNvPr>
          <p:cNvSpPr>
            <a:spLocks noGrp="1"/>
          </p:cNvSpPr>
          <p:nvPr>
            <p:ph idx="1"/>
          </p:nvPr>
        </p:nvSpPr>
        <p:spPr>
          <a:xfrm>
            <a:off x="4553734" y="1847462"/>
            <a:ext cx="7417442" cy="4833256"/>
          </a:xfrm>
        </p:spPr>
        <p:txBody>
          <a:bodyPr>
            <a:normAutofit lnSpcReduction="10000"/>
          </a:bodyPr>
          <a:lstStyle/>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are false beliefs held by the individual that are contrary to fact.</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cannot be changed by others even when clear evidence is presented that shows they are incorrect.</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can lead to strange behaviour e.g. covering windows in order to shut out the sound of God.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 number of different types of common delusions held by people with psychotic disorders: </a:t>
            </a:r>
          </a:p>
          <a:p>
            <a:pPr marL="0" indent="0">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Paranoid </a:t>
            </a:r>
            <a:r>
              <a:rPr lang="en-GB" sz="1800" dirty="0">
                <a:effectLst/>
                <a:latin typeface="Calibri" panose="020F0502020204030204" pitchFamily="34" charset="0"/>
                <a:ea typeface="Calibri" panose="020F0502020204030204" pitchFamily="34" charset="0"/>
                <a:cs typeface="Times New Roman" panose="02020603050405020304" pitchFamily="18" charset="0"/>
              </a:rPr>
              <a:t>delusions: </a:t>
            </a:r>
            <a:r>
              <a:rPr lang="en-GB" sz="1800" kern="1200" dirty="0">
                <a:effectLst/>
                <a:latin typeface="Calibri" panose="020F0502020204030204" pitchFamily="34" charset="0"/>
                <a:ea typeface="Times New Roman" panose="02020603050405020304" pitchFamily="18" charset="0"/>
                <a:cs typeface="Times New Roman" panose="02020603050405020304" pitchFamily="18" charset="0"/>
              </a:rPr>
              <a:t>Belief that someone is trying to mislead, manipulate or even kill them.</a:t>
            </a:r>
          </a:p>
          <a:p>
            <a:pPr marL="0" indent="0">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Grandiose</a:t>
            </a:r>
            <a:r>
              <a:rPr lang="en-GB" sz="1800" dirty="0">
                <a:effectLst/>
                <a:latin typeface="Calibri" panose="020F0502020204030204" pitchFamily="34" charset="0"/>
                <a:ea typeface="Calibri" panose="020F0502020204030204" pitchFamily="34" charset="0"/>
                <a:cs typeface="Times New Roman" panose="02020603050405020304" pitchFamily="18" charset="0"/>
              </a:rPr>
              <a:t> delusions: Think they are in a prominent position of power, such as a king, or that they possess special and </a:t>
            </a:r>
            <a:r>
              <a:rPr lang="en-GB" sz="1800" kern="1200" dirty="0">
                <a:effectLst/>
                <a:latin typeface="Calibri" panose="020F0502020204030204" pitchFamily="34" charset="0"/>
                <a:ea typeface="Times New Roman" panose="02020603050405020304" pitchFamily="18" charset="0"/>
                <a:cs typeface="Times New Roman" panose="02020603050405020304" pitchFamily="18" charset="0"/>
              </a:rPr>
              <a:t>remarkable qualities.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100" dirty="0"/>
          </a:p>
        </p:txBody>
      </p:sp>
    </p:spTree>
    <p:extLst>
      <p:ext uri="{BB962C8B-B14F-4D97-AF65-F5344CB8AC3E}">
        <p14:creationId xmlns:p14="http://schemas.microsoft.com/office/powerpoint/2010/main" val="4157171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8F3BA-1464-537F-F30D-4D8B03F42893}"/>
              </a:ext>
            </a:extLst>
          </p:cNvPr>
          <p:cNvSpPr>
            <a:spLocks noGrp="1"/>
          </p:cNvSpPr>
          <p:nvPr>
            <p:ph type="title"/>
          </p:nvPr>
        </p:nvSpPr>
        <p:spPr>
          <a:xfrm>
            <a:off x="838200" y="226581"/>
            <a:ext cx="5251316" cy="1126268"/>
          </a:xfrm>
        </p:spPr>
        <p:txBody>
          <a:bodyPr>
            <a:normAutofit/>
          </a:bodyPr>
          <a:lstStyle/>
          <a:p>
            <a:pPr algn="ctr"/>
            <a:r>
              <a:rPr lang="en-GB" sz="3600" dirty="0">
                <a:latin typeface="+mn-lt"/>
              </a:rPr>
              <a:t>Example of positive symptoms: </a:t>
            </a:r>
            <a:r>
              <a:rPr lang="en-GB" sz="3600" b="1" dirty="0">
                <a:latin typeface="+mn-lt"/>
              </a:rPr>
              <a:t>Hallucinations</a:t>
            </a:r>
          </a:p>
        </p:txBody>
      </p:sp>
      <p:sp>
        <p:nvSpPr>
          <p:cNvPr id="3" name="Content Placeholder 2">
            <a:extLst>
              <a:ext uri="{FF2B5EF4-FFF2-40B4-BE49-F238E27FC236}">
                <a16:creationId xmlns:a16="http://schemas.microsoft.com/office/drawing/2014/main" id="{389014CE-5CE7-9BDB-DB74-81F7D8E04911}"/>
              </a:ext>
            </a:extLst>
          </p:cNvPr>
          <p:cNvSpPr>
            <a:spLocks noGrp="1"/>
          </p:cNvSpPr>
          <p:nvPr>
            <p:ph idx="1"/>
          </p:nvPr>
        </p:nvSpPr>
        <p:spPr>
          <a:xfrm>
            <a:off x="295564" y="1579430"/>
            <a:ext cx="5962784" cy="5126170"/>
          </a:xfrm>
        </p:spPr>
        <p:txBody>
          <a:bodyPr>
            <a:noAutofit/>
          </a:bodyPr>
          <a:lstStyle/>
          <a:p>
            <a:pPr marL="342900" lvl="0" indent="-342900">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These are perceptual experiences which occur in the absence of external stimulation of the corresponding sensory organ but are experienced in the same way as the perception of an external stimulus.</a:t>
            </a:r>
          </a:p>
          <a:p>
            <a:pPr marL="342900" lvl="0" indent="-342900">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These must be experienced when the patient is fully awake and conscious to be classified as an actual symptom of a disorder.</a:t>
            </a:r>
          </a:p>
          <a:p>
            <a:pPr marL="342900" lvl="0" indent="-342900">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They can happen in any sensory modality – smells / feelings of being touched / seeing things / hearing things.</a:t>
            </a:r>
          </a:p>
          <a:p>
            <a:pPr marL="342900" lvl="0" indent="-342900">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most common type with schizophrenia is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auditory hallucinations</a:t>
            </a:r>
            <a:r>
              <a:rPr lang="en-GB" sz="2000" dirty="0">
                <a:effectLst/>
                <a:latin typeface="Calibri" panose="020F0502020204030204" pitchFamily="34" charset="0"/>
                <a:ea typeface="Calibri" panose="020F0502020204030204" pitchFamily="34" charset="0"/>
                <a:cs typeface="Times New Roman" panose="02020603050405020304" pitchFamily="18" charset="0"/>
              </a:rPr>
              <a:t> which is hearing things that are not there e.g. hearing voices talking to them.  </a:t>
            </a:r>
          </a:p>
          <a:p>
            <a:pPr marL="342900" lvl="0" indent="-342900">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These voices can be critical or controlling. </a:t>
            </a:r>
            <a:endParaRPr lang="en-GB" sz="2000" dirty="0"/>
          </a:p>
        </p:txBody>
      </p:sp>
      <p:pic>
        <p:nvPicPr>
          <p:cNvPr id="5" name="Picture 4" descr="Exclamation mark on a yellow background">
            <a:extLst>
              <a:ext uri="{FF2B5EF4-FFF2-40B4-BE49-F238E27FC236}">
                <a16:creationId xmlns:a16="http://schemas.microsoft.com/office/drawing/2014/main" id="{390C9A49-B7EC-285F-B6EA-E48716F89240}"/>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50392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5E6A4-E121-3F8B-6658-39AE40A12130}"/>
              </a:ext>
            </a:extLst>
          </p:cNvPr>
          <p:cNvSpPr>
            <a:spLocks noGrp="1"/>
          </p:cNvSpPr>
          <p:nvPr>
            <p:ph type="title"/>
          </p:nvPr>
        </p:nvSpPr>
        <p:spPr/>
        <p:txBody>
          <a:bodyPr>
            <a:normAutofit/>
          </a:bodyPr>
          <a:lstStyle/>
          <a:p>
            <a:pPr algn="ctr"/>
            <a:r>
              <a:rPr lang="en-GB" sz="4000" dirty="0">
                <a:latin typeface="+mn-lt"/>
              </a:rPr>
              <a:t>Example of positive symptom: </a:t>
            </a:r>
            <a:br>
              <a:rPr lang="en-GB" sz="4000" dirty="0">
                <a:latin typeface="+mn-lt"/>
              </a:rPr>
            </a:br>
            <a:r>
              <a:rPr lang="en-GB" sz="4000" b="1" dirty="0">
                <a:latin typeface="+mn-lt"/>
              </a:rPr>
              <a:t>Disorganised thinking</a:t>
            </a:r>
          </a:p>
        </p:txBody>
      </p:sp>
      <p:sp>
        <p:nvSpPr>
          <p:cNvPr id="3" name="Content Placeholder 2">
            <a:extLst>
              <a:ext uri="{FF2B5EF4-FFF2-40B4-BE49-F238E27FC236}">
                <a16:creationId xmlns:a16="http://schemas.microsoft.com/office/drawing/2014/main" id="{17BD6E66-57DD-ED71-D1C8-AE133FEFE215}"/>
              </a:ext>
            </a:extLst>
          </p:cNvPr>
          <p:cNvSpPr>
            <a:spLocks noGrp="1"/>
          </p:cNvSpPr>
          <p:nvPr>
            <p:ph idx="1"/>
          </p:nvPr>
        </p:nvSpPr>
        <p:spPr/>
        <p:txBody>
          <a:bodyPr>
            <a:normAutofit/>
          </a:bodyPr>
          <a:lstStyle/>
          <a:p>
            <a:pPr marL="342900" lvl="0" indent="-342900">
              <a:lnSpc>
                <a:spcPct val="107000"/>
              </a:lnSpc>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Disorganised thinking is best diagnosed from disorganised speech.</a:t>
            </a:r>
          </a:p>
          <a:p>
            <a:pPr marL="342900" lvl="0" indent="-342900">
              <a:lnSpc>
                <a:spcPct val="107000"/>
              </a:lnSpc>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There is an inability to make connections between thoughts and so this results in incomprehensible language and speech which is very hard to follow.</a:t>
            </a:r>
          </a:p>
          <a:p>
            <a:pPr marL="342900" lvl="0" indent="-342900">
              <a:lnSpc>
                <a:spcPct val="107000"/>
              </a:lnSpc>
              <a:spcAft>
                <a:spcPts val="80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Thoughts are not put in logical sense and ideas are loosely connected so that a person randomly skips from topic to topic during conversation.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They may answer questions with bizarre statements that do not seem to fit. </a:t>
            </a:r>
          </a:p>
          <a:p>
            <a:pPr marL="0" indent="0">
              <a:buNone/>
            </a:pPr>
            <a:r>
              <a:rPr lang="en-GB" sz="2000" dirty="0">
                <a:latin typeface="Calibri" panose="020F0502020204030204" pitchFamily="34" charset="0"/>
                <a:ea typeface="Calibri" panose="020F0502020204030204" pitchFamily="34" charset="0"/>
                <a:cs typeface="Times New Roman" panose="02020603050405020304" pitchFamily="18" charset="0"/>
              </a:rPr>
              <a:t>e.g. </a:t>
            </a: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Word salad </a:t>
            </a:r>
            <a:r>
              <a:rPr lang="en-GB" sz="2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metaphor for words being tossed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together during speech making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language incomprehensible.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Neologisms </a:t>
            </a:r>
            <a:r>
              <a:rPr lang="en-GB" sz="2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They may make up words (called</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2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neologisms) which have no real meaning.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66720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C91B5-0579-4226-B6A7-3DE55113A96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u="sng" kern="1200">
                <a:solidFill>
                  <a:schemeClr val="bg1"/>
                </a:solidFill>
                <a:latin typeface="+mj-lt"/>
                <a:ea typeface="+mj-ea"/>
                <a:cs typeface="+mj-cs"/>
              </a:rPr>
              <a:t>Negative symptoms</a:t>
            </a:r>
          </a:p>
        </p:txBody>
      </p:sp>
      <p:graphicFrame>
        <p:nvGraphicFramePr>
          <p:cNvPr id="4" name="Table 3">
            <a:extLst>
              <a:ext uri="{FF2B5EF4-FFF2-40B4-BE49-F238E27FC236}">
                <a16:creationId xmlns:a16="http://schemas.microsoft.com/office/drawing/2014/main" id="{147183B1-A403-3327-02C0-90959B840A9E}"/>
              </a:ext>
            </a:extLst>
          </p:cNvPr>
          <p:cNvGraphicFramePr>
            <a:graphicFrameLocks noGrp="1"/>
          </p:cNvGraphicFramePr>
          <p:nvPr>
            <p:extLst>
              <p:ext uri="{D42A27DB-BD31-4B8C-83A1-F6EECF244321}">
                <p14:modId xmlns:p14="http://schemas.microsoft.com/office/powerpoint/2010/main" val="2075308941"/>
              </p:ext>
            </p:extLst>
          </p:nvPr>
        </p:nvGraphicFramePr>
        <p:xfrm>
          <a:off x="731491" y="1675227"/>
          <a:ext cx="10729019" cy="4394203"/>
        </p:xfrm>
        <a:graphic>
          <a:graphicData uri="http://schemas.openxmlformats.org/drawingml/2006/table">
            <a:tbl>
              <a:tblPr firstRow="1" firstCol="1" bandRow="1">
                <a:tableStyleId>{5C22544A-7EE6-4342-B048-85BDC9FD1C3A}</a:tableStyleId>
              </a:tblPr>
              <a:tblGrid>
                <a:gridCol w="2424399">
                  <a:extLst>
                    <a:ext uri="{9D8B030D-6E8A-4147-A177-3AD203B41FA5}">
                      <a16:colId xmlns:a16="http://schemas.microsoft.com/office/drawing/2014/main" val="2015849516"/>
                    </a:ext>
                  </a:extLst>
                </a:gridCol>
                <a:gridCol w="8304620">
                  <a:extLst>
                    <a:ext uri="{9D8B030D-6E8A-4147-A177-3AD203B41FA5}">
                      <a16:colId xmlns:a16="http://schemas.microsoft.com/office/drawing/2014/main" val="3340566645"/>
                    </a:ext>
                  </a:extLst>
                </a:gridCol>
              </a:tblGrid>
              <a:tr h="751117">
                <a:tc>
                  <a:txBody>
                    <a:bodyPr/>
                    <a:lstStyle/>
                    <a:p>
                      <a:pPr>
                        <a:lnSpc>
                          <a:spcPct val="107000"/>
                        </a:lnSpc>
                        <a:spcAft>
                          <a:spcPts val="800"/>
                        </a:spcAft>
                      </a:pPr>
                      <a:r>
                        <a:rPr lang="en-GB" sz="1300">
                          <a:effectLst/>
                        </a:rPr>
                        <a:t>Avolition</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b="0">
                          <a:solidFill>
                            <a:schemeClr val="tx1"/>
                          </a:solidFill>
                          <a:effectLst/>
                        </a:rPr>
                        <a:t>Behavioural state characterised by a general lack of motivation to complete usual self-motivated activities such as work. </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solidFill>
                      <a:schemeClr val="bg2"/>
                    </a:solidFill>
                  </a:tcPr>
                </a:tc>
                <a:extLst>
                  <a:ext uri="{0D108BD9-81ED-4DB2-BD59-A6C34878D82A}">
                    <a16:rowId xmlns:a16="http://schemas.microsoft.com/office/drawing/2014/main" val="2927412445"/>
                  </a:ext>
                </a:extLst>
              </a:tr>
              <a:tr h="535213">
                <a:tc>
                  <a:txBody>
                    <a:bodyPr/>
                    <a:lstStyle/>
                    <a:p>
                      <a:pPr>
                        <a:lnSpc>
                          <a:spcPct val="107000"/>
                        </a:lnSpc>
                        <a:spcAft>
                          <a:spcPts val="800"/>
                        </a:spcAft>
                      </a:pPr>
                      <a:r>
                        <a:rPr lang="en-GB" sz="1300">
                          <a:effectLst/>
                        </a:rPr>
                        <a:t>Lack of energy and apathy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a:effectLst/>
                        </a:rPr>
                        <a:t>No motivation to do daily chores and neglect everyday tasks such as personal hygiene and preparing food.</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extLst>
                  <a:ext uri="{0D108BD9-81ED-4DB2-BD59-A6C34878D82A}">
                    <a16:rowId xmlns:a16="http://schemas.microsoft.com/office/drawing/2014/main" val="123655232"/>
                  </a:ext>
                </a:extLst>
              </a:tr>
              <a:tr h="535213">
                <a:tc>
                  <a:txBody>
                    <a:bodyPr/>
                    <a:lstStyle/>
                    <a:p>
                      <a:pPr>
                        <a:lnSpc>
                          <a:spcPct val="107000"/>
                        </a:lnSpc>
                        <a:spcAft>
                          <a:spcPts val="800"/>
                        </a:spcAft>
                      </a:pPr>
                      <a:r>
                        <a:rPr lang="en-GB" sz="1300">
                          <a:effectLst/>
                        </a:rPr>
                        <a:t>Social withdrawal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a:effectLst/>
                        </a:rPr>
                        <a:t>Avoiding family and friends and not going out.</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extLst>
                  <a:ext uri="{0D108BD9-81ED-4DB2-BD59-A6C34878D82A}">
                    <a16:rowId xmlns:a16="http://schemas.microsoft.com/office/drawing/2014/main" val="1421771258"/>
                  </a:ext>
                </a:extLst>
              </a:tr>
              <a:tr h="535213">
                <a:tc>
                  <a:txBody>
                    <a:bodyPr/>
                    <a:lstStyle/>
                    <a:p>
                      <a:pPr>
                        <a:lnSpc>
                          <a:spcPct val="107000"/>
                        </a:lnSpc>
                        <a:spcAft>
                          <a:spcPts val="800"/>
                        </a:spcAft>
                      </a:pPr>
                      <a:r>
                        <a:rPr lang="en-GB" sz="1300">
                          <a:effectLst/>
                        </a:rPr>
                        <a:t>Flatness of emotions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a:effectLst/>
                        </a:rPr>
                        <a:t>Face emotionless, voice dull with no rise and fall of intonation.</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extLst>
                  <a:ext uri="{0D108BD9-81ED-4DB2-BD59-A6C34878D82A}">
                    <a16:rowId xmlns:a16="http://schemas.microsoft.com/office/drawing/2014/main" val="471415284"/>
                  </a:ext>
                </a:extLst>
              </a:tr>
              <a:tr h="751117">
                <a:tc>
                  <a:txBody>
                    <a:bodyPr/>
                    <a:lstStyle/>
                    <a:p>
                      <a:pPr>
                        <a:lnSpc>
                          <a:spcPct val="107000"/>
                        </a:lnSpc>
                        <a:spcAft>
                          <a:spcPts val="800"/>
                        </a:spcAft>
                      </a:pPr>
                      <a:r>
                        <a:rPr lang="en-GB" sz="1300">
                          <a:effectLst/>
                        </a:rPr>
                        <a:t>Not looking after appearance and self</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a:effectLst/>
                        </a:rPr>
                        <a:t>Generally not adhering to expectations with regard preserving a sense of self e.g. washing, cleaning their teeth.</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extLst>
                  <a:ext uri="{0D108BD9-81ED-4DB2-BD59-A6C34878D82A}">
                    <a16:rowId xmlns:a16="http://schemas.microsoft.com/office/drawing/2014/main" val="1443567920"/>
                  </a:ext>
                </a:extLst>
              </a:tr>
              <a:tr h="751117">
                <a:tc>
                  <a:txBody>
                    <a:bodyPr/>
                    <a:lstStyle/>
                    <a:p>
                      <a:pPr>
                        <a:lnSpc>
                          <a:spcPct val="107000"/>
                        </a:lnSpc>
                        <a:spcAft>
                          <a:spcPts val="800"/>
                        </a:spcAft>
                      </a:pPr>
                      <a:r>
                        <a:rPr lang="en-GB" sz="1300">
                          <a:effectLst/>
                        </a:rPr>
                        <a:t>Lack of pleasure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a:effectLst/>
                        </a:rPr>
                        <a:t>Not finding enjoyment in things and everyday life, and things that they enjoyed previously e.g. watching television. </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extLst>
                  <a:ext uri="{0D108BD9-81ED-4DB2-BD59-A6C34878D82A}">
                    <a16:rowId xmlns:a16="http://schemas.microsoft.com/office/drawing/2014/main" val="3365410730"/>
                  </a:ext>
                </a:extLst>
              </a:tr>
              <a:tr h="535213">
                <a:tc>
                  <a:txBody>
                    <a:bodyPr/>
                    <a:lstStyle/>
                    <a:p>
                      <a:pPr>
                        <a:lnSpc>
                          <a:spcPct val="107000"/>
                        </a:lnSpc>
                        <a:spcAft>
                          <a:spcPts val="800"/>
                        </a:spcAft>
                      </a:pPr>
                      <a:r>
                        <a:rPr lang="en-GB" sz="1300">
                          <a:effectLst/>
                        </a:rPr>
                        <a:t>Speaking little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tc>
                  <a:txBody>
                    <a:bodyPr/>
                    <a:lstStyle/>
                    <a:p>
                      <a:pPr>
                        <a:lnSpc>
                          <a:spcPct val="107000"/>
                        </a:lnSpc>
                        <a:spcAft>
                          <a:spcPts val="800"/>
                        </a:spcAft>
                      </a:pPr>
                      <a:r>
                        <a:rPr lang="en-GB" sz="1300">
                          <a:effectLst/>
                        </a:rPr>
                        <a:t>Not communicating much even when required to interact with other people.</a:t>
                      </a:r>
                    </a:p>
                    <a:p>
                      <a:pPr>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6747" marR="56747" marT="0" marB="0"/>
                </a:tc>
                <a:extLst>
                  <a:ext uri="{0D108BD9-81ED-4DB2-BD59-A6C34878D82A}">
                    <a16:rowId xmlns:a16="http://schemas.microsoft.com/office/drawing/2014/main" val="3019402713"/>
                  </a:ext>
                </a:extLst>
              </a:tr>
            </a:tbl>
          </a:graphicData>
        </a:graphic>
      </p:graphicFrame>
    </p:spTree>
    <p:extLst>
      <p:ext uri="{BB962C8B-B14F-4D97-AF65-F5344CB8AC3E}">
        <p14:creationId xmlns:p14="http://schemas.microsoft.com/office/powerpoint/2010/main" val="3484475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9AA0B5A-C7E0-744E-BBF1-8822D2E790FC}"/>
              </a:ext>
            </a:extLst>
          </p:cNvPr>
          <p:cNvSpPr>
            <a:spLocks noGrp="1"/>
          </p:cNvSpPr>
          <p:nvPr>
            <p:ph type="title"/>
          </p:nvPr>
        </p:nvSpPr>
        <p:spPr>
          <a:xfrm>
            <a:off x="838200" y="713312"/>
            <a:ext cx="4038600" cy="5431376"/>
          </a:xfrm>
        </p:spPr>
        <p:txBody>
          <a:bodyPr>
            <a:normAutofit/>
          </a:bodyPr>
          <a:lstStyle/>
          <a:p>
            <a:pPr algn="ctr"/>
            <a:r>
              <a:rPr lang="en-GB" sz="4000" u="sng" dirty="0">
                <a:effectLst/>
                <a:latin typeface="Calibri" panose="020F0502020204030204" pitchFamily="34" charset="0"/>
                <a:ea typeface="Calibri" panose="020F0502020204030204" pitchFamily="34" charset="0"/>
                <a:cs typeface="Times New Roman" panose="02020603050405020304" pitchFamily="18" charset="0"/>
              </a:rPr>
              <a:t>For a diagnosis of schizophrenia to be made using the ICD-10 the clinician must see:</a:t>
            </a:r>
            <a:br>
              <a:rPr lang="en-GB" sz="4000" dirty="0">
                <a:effectLst/>
                <a:latin typeface="Calibri" panose="020F0502020204030204" pitchFamily="34" charset="0"/>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C1F78309-8BC4-E6FF-9306-18E1553B5618}"/>
              </a:ext>
            </a:extLst>
          </p:cNvPr>
          <p:cNvSpPr>
            <a:spLocks noGrp="1"/>
          </p:cNvSpPr>
          <p:nvPr>
            <p:ph idx="1"/>
          </p:nvPr>
        </p:nvSpPr>
        <p:spPr>
          <a:xfrm>
            <a:off x="6095999" y="713313"/>
            <a:ext cx="5257801" cy="5431376"/>
          </a:xfrm>
        </p:spPr>
        <p:txBody>
          <a:bodyPr anchor="ctr">
            <a:normAutofit/>
          </a:bodyPr>
          <a:lstStyle/>
          <a:p>
            <a:pPr marL="0" indent="0">
              <a:spcAft>
                <a:spcPts val="800"/>
              </a:spcAft>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One clear symptom (or two if less clear cut) from</a:t>
            </a:r>
          </a:p>
          <a:p>
            <a:pPr marL="0" indent="0" algn="ctr">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delusions, thought insertion, hallucinations.</a:t>
            </a:r>
          </a:p>
          <a:p>
            <a:pPr marL="0" indent="0" algn="ctr">
              <a:spcAft>
                <a:spcPts val="800"/>
              </a:spcAft>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OR</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Two symptoms from</a:t>
            </a:r>
          </a:p>
          <a:p>
            <a:pPr marL="0" indent="0" algn="ctr">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disordered thinking, disorganised behaviour,</a:t>
            </a:r>
          </a:p>
          <a:p>
            <a:pPr marL="0" indent="0" algn="ctr">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negative symptoms.</a:t>
            </a:r>
          </a:p>
          <a:p>
            <a:pPr>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166529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0813B-5C63-A2FF-FDF3-85BADD114C2D}"/>
              </a:ext>
            </a:extLst>
          </p:cNvPr>
          <p:cNvSpPr>
            <a:spLocks noGrp="1"/>
          </p:cNvSpPr>
          <p:nvPr>
            <p:ph type="title"/>
          </p:nvPr>
        </p:nvSpPr>
        <p:spPr>
          <a:xfrm>
            <a:off x="186229" y="280838"/>
            <a:ext cx="6002110" cy="718403"/>
          </a:xfrm>
        </p:spPr>
        <p:txBody>
          <a:bodyPr>
            <a:normAutofit/>
          </a:bodyPr>
          <a:lstStyle/>
          <a:p>
            <a:r>
              <a:rPr lang="en-GB" sz="4000" u="sng" dirty="0">
                <a:latin typeface="+mn-lt"/>
              </a:rPr>
              <a:t>Also</a:t>
            </a:r>
            <a:r>
              <a:rPr lang="en-GB" sz="4000" dirty="0">
                <a:latin typeface="+mn-lt"/>
              </a:rPr>
              <a:t>:</a:t>
            </a:r>
          </a:p>
        </p:txBody>
      </p:sp>
      <p:sp>
        <p:nvSpPr>
          <p:cNvPr id="3" name="Content Placeholder 2">
            <a:extLst>
              <a:ext uri="{FF2B5EF4-FFF2-40B4-BE49-F238E27FC236}">
                <a16:creationId xmlns:a16="http://schemas.microsoft.com/office/drawing/2014/main" id="{70E40144-5F44-0310-2F5B-84EBE49B4257}"/>
              </a:ext>
            </a:extLst>
          </p:cNvPr>
          <p:cNvSpPr>
            <a:spLocks noGrp="1"/>
          </p:cNvSpPr>
          <p:nvPr>
            <p:ph idx="1"/>
          </p:nvPr>
        </p:nvSpPr>
        <p:spPr>
          <a:xfrm>
            <a:off x="282804" y="1140642"/>
            <a:ext cx="6555986" cy="5307291"/>
          </a:xfrm>
        </p:spPr>
        <p:txBody>
          <a:bodyPr>
            <a:normAutofit lnSpcReduction="10000"/>
          </a:bodyPr>
          <a:lstStyle/>
          <a:p>
            <a:pPr marL="0" indent="0">
              <a:spcAft>
                <a:spcPts val="800"/>
              </a:spcAft>
              <a:buNone/>
            </a:pP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symptom(s) must have been present for a high proportion of the time during a period of one month or more. </a:t>
            </a:r>
          </a:p>
          <a:p>
            <a:pPr marL="342900" lvl="0" indent="-342900">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If they are also displaying signs and symptoms of disturbed mood (such as depression or mania) then the symptoms of schizophrenia must have existed before the disturbed mood for schizophrenia to be diagnosed.</a:t>
            </a:r>
          </a:p>
          <a:p>
            <a:pPr marL="342900" lvl="0" indent="-342900">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clinician must consider other issues in the patients’ life in order to make an accurate diagnosis. They must rule out brain damage (by using a brain scan) and substance misuse issues (by using a blood test) that could account for the altered behaviour. </a:t>
            </a:r>
          </a:p>
          <a:p>
            <a:pPr marL="0" indent="0">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dirty="0"/>
          </a:p>
        </p:txBody>
      </p:sp>
      <p:pic>
        <p:nvPicPr>
          <p:cNvPr id="5" name="Picture 4" descr="Scan of a human brain in a neurology clinic">
            <a:extLst>
              <a:ext uri="{FF2B5EF4-FFF2-40B4-BE49-F238E27FC236}">
                <a16:creationId xmlns:a16="http://schemas.microsoft.com/office/drawing/2014/main" id="{EF58B1DE-51A3-C96F-43A3-ECD948285677}"/>
              </a:ext>
            </a:extLst>
          </p:cNvPr>
          <p:cNvPicPr>
            <a:picLocks noChangeAspect="1"/>
          </p:cNvPicPr>
          <p:nvPr/>
        </p:nvPicPr>
        <p:blipFill rotWithShape="1">
          <a:blip r:embed="rId2"/>
          <a:srcRect l="45401"/>
          <a:stretch/>
        </p:blipFill>
        <p:spPr>
          <a:xfrm>
            <a:off x="7199440" y="10"/>
            <a:ext cx="4992560" cy="6857990"/>
          </a:xfrm>
          <a:prstGeom prst="rect">
            <a:avLst/>
          </a:prstGeom>
          <a:effectLst/>
        </p:spPr>
      </p:pic>
    </p:spTree>
    <p:extLst>
      <p:ext uri="{BB962C8B-B14F-4D97-AF65-F5344CB8AC3E}">
        <p14:creationId xmlns:p14="http://schemas.microsoft.com/office/powerpoint/2010/main" val="536245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BE457-71E7-05D8-6B37-68E2688317F1}"/>
              </a:ext>
            </a:extLst>
          </p:cNvPr>
          <p:cNvSpPr>
            <a:spLocks noGrp="1"/>
          </p:cNvSpPr>
          <p:nvPr>
            <p:ph type="title"/>
          </p:nvPr>
        </p:nvSpPr>
        <p:spPr>
          <a:xfrm>
            <a:off x="4553733" y="548464"/>
            <a:ext cx="6798541" cy="1118413"/>
          </a:xfrm>
        </p:spPr>
        <p:txBody>
          <a:bodyPr anchor="b">
            <a:normAutofit/>
          </a:bodyPr>
          <a:lstStyle/>
          <a:p>
            <a:pPr algn="ctr"/>
            <a:r>
              <a:rPr lang="en-GB" sz="4000" dirty="0">
                <a:latin typeface="+mn-lt"/>
              </a:rPr>
              <a:t>What is a feature?</a:t>
            </a:r>
          </a:p>
        </p:txBody>
      </p:sp>
      <p:pic>
        <p:nvPicPr>
          <p:cNvPr id="5" name="Picture 4" descr="Magnifying glass showing decling performance">
            <a:extLst>
              <a:ext uri="{FF2B5EF4-FFF2-40B4-BE49-F238E27FC236}">
                <a16:creationId xmlns:a16="http://schemas.microsoft.com/office/drawing/2014/main" id="{B97B5FEE-FBDD-723F-3383-EEE2093D25EC}"/>
              </a:ext>
            </a:extLst>
          </p:cNvPr>
          <p:cNvPicPr>
            <a:picLocks noChangeAspect="1"/>
          </p:cNvPicPr>
          <p:nvPr/>
        </p:nvPicPr>
        <p:blipFill rotWithShape="1">
          <a:blip r:embed="rId2"/>
          <a:srcRect l="14295" r="44859"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287F44E1-A0D4-6FC7-9E56-9BBBE79781A8}"/>
              </a:ext>
            </a:extLst>
          </p:cNvPr>
          <p:cNvSpPr>
            <a:spLocks noGrp="1"/>
          </p:cNvSpPr>
          <p:nvPr>
            <p:ph idx="1"/>
          </p:nvPr>
        </p:nvSpPr>
        <p:spPr>
          <a:xfrm>
            <a:off x="4553734" y="2409830"/>
            <a:ext cx="6798539" cy="3705217"/>
          </a:xfrm>
        </p:spPr>
        <p:txBody>
          <a:bodyPr>
            <a:normAutofit/>
          </a:bodyPr>
          <a:lstStyle/>
          <a:p>
            <a:pPr mar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These are facts about the disorder including statistics about prevalence (or frequency), how it links to factors such as gender and age, when it is most likely to starts and how it develops. </a:t>
            </a:r>
          </a:p>
          <a:p>
            <a:endParaRPr lang="en-GB" sz="2000" dirty="0"/>
          </a:p>
        </p:txBody>
      </p:sp>
    </p:spTree>
    <p:extLst>
      <p:ext uri="{BB962C8B-B14F-4D97-AF65-F5344CB8AC3E}">
        <p14:creationId xmlns:p14="http://schemas.microsoft.com/office/powerpoint/2010/main" val="159190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4D55-B524-8262-CDEA-A7E2E1EC44DC}"/>
              </a:ext>
            </a:extLst>
          </p:cNvPr>
          <p:cNvSpPr>
            <a:spLocks noGrp="1"/>
          </p:cNvSpPr>
          <p:nvPr>
            <p:ph type="title"/>
          </p:nvPr>
        </p:nvSpPr>
        <p:spPr/>
        <p:txBody>
          <a:bodyPr>
            <a:noAutofit/>
          </a:bodyPr>
          <a:lstStyle/>
          <a:p>
            <a:pPr algn="ctr"/>
            <a:r>
              <a:rPr lang="en-GB" sz="3200" dirty="0">
                <a:effectLst/>
                <a:latin typeface="Calibri" panose="020F0502020204030204" pitchFamily="34" charset="0"/>
                <a:ea typeface="Calibri" panose="020F0502020204030204" pitchFamily="34" charset="0"/>
                <a:cs typeface="Times New Roman" panose="02020603050405020304" pitchFamily="18" charset="0"/>
              </a:rPr>
              <a:t>A key feature of schizophrenia is that there are different types (subtypes) of schizophrenia, which include: </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graphicFrame>
        <p:nvGraphicFramePr>
          <p:cNvPr id="4" name="Table 3">
            <a:extLst>
              <a:ext uri="{FF2B5EF4-FFF2-40B4-BE49-F238E27FC236}">
                <a16:creationId xmlns:a16="http://schemas.microsoft.com/office/drawing/2014/main" id="{CE153A88-A0D8-C649-303A-25ADFB23718E}"/>
              </a:ext>
            </a:extLst>
          </p:cNvPr>
          <p:cNvGraphicFramePr>
            <a:graphicFrameLocks noGrp="1"/>
          </p:cNvGraphicFramePr>
          <p:nvPr>
            <p:extLst>
              <p:ext uri="{D42A27DB-BD31-4B8C-83A1-F6EECF244321}">
                <p14:modId xmlns:p14="http://schemas.microsoft.com/office/powerpoint/2010/main" val="2312512630"/>
              </p:ext>
            </p:extLst>
          </p:nvPr>
        </p:nvGraphicFramePr>
        <p:xfrm>
          <a:off x="1285875" y="1690688"/>
          <a:ext cx="9620250" cy="4791456"/>
        </p:xfrm>
        <a:graphic>
          <a:graphicData uri="http://schemas.openxmlformats.org/drawingml/2006/table">
            <a:tbl>
              <a:tblPr firstRow="1" firstCol="1" bandRow="1">
                <a:tableStyleId>{5C22544A-7EE6-4342-B048-85BDC9FD1C3A}</a:tableStyleId>
              </a:tblPr>
              <a:tblGrid>
                <a:gridCol w="2650478">
                  <a:extLst>
                    <a:ext uri="{9D8B030D-6E8A-4147-A177-3AD203B41FA5}">
                      <a16:colId xmlns:a16="http://schemas.microsoft.com/office/drawing/2014/main" val="59177309"/>
                    </a:ext>
                  </a:extLst>
                </a:gridCol>
                <a:gridCol w="6969772">
                  <a:extLst>
                    <a:ext uri="{9D8B030D-6E8A-4147-A177-3AD203B41FA5}">
                      <a16:colId xmlns:a16="http://schemas.microsoft.com/office/drawing/2014/main" val="1292793087"/>
                    </a:ext>
                  </a:extLst>
                </a:gridCol>
              </a:tblGrid>
              <a:tr h="713178">
                <a:tc>
                  <a:txBody>
                    <a:bodyPr/>
                    <a:lstStyle/>
                    <a:p>
                      <a:pPr algn="ctr">
                        <a:lnSpc>
                          <a:spcPct val="107000"/>
                        </a:lnSpc>
                        <a:spcAft>
                          <a:spcPts val="800"/>
                        </a:spcAft>
                      </a:pPr>
                      <a:r>
                        <a:rPr lang="en-GB" sz="2000" dirty="0">
                          <a:effectLst/>
                        </a:rPr>
                        <a:t>Subtype of schizophrenia</a:t>
                      </a:r>
                    </a:p>
                    <a:p>
                      <a:pPr algn="ctr">
                        <a:lnSpc>
                          <a:spcPct val="107000"/>
                        </a:lnSpc>
                        <a:spcAft>
                          <a:spcPts val="80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2000" dirty="0">
                          <a:effectLst/>
                        </a:rPr>
                        <a:t>Description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6852928"/>
                  </a:ext>
                </a:extLst>
              </a:tr>
              <a:tr h="1156099">
                <a:tc>
                  <a:txBody>
                    <a:bodyPr/>
                    <a:lstStyle/>
                    <a:p>
                      <a:pPr algn="ctr">
                        <a:lnSpc>
                          <a:spcPct val="107000"/>
                        </a:lnSpc>
                        <a:spcAft>
                          <a:spcPts val="800"/>
                        </a:spcAft>
                      </a:pPr>
                      <a:r>
                        <a:rPr lang="en-GB" sz="2000" dirty="0">
                          <a:effectLst/>
                        </a:rPr>
                        <a:t> </a:t>
                      </a:r>
                    </a:p>
                    <a:p>
                      <a:pPr algn="ctr">
                        <a:lnSpc>
                          <a:spcPct val="107000"/>
                        </a:lnSpc>
                        <a:spcAft>
                          <a:spcPts val="800"/>
                        </a:spcAft>
                      </a:pPr>
                      <a:r>
                        <a:rPr lang="en-GB" sz="2000" dirty="0">
                          <a:effectLst/>
                        </a:rPr>
                        <a:t>Paranoid</a:t>
                      </a:r>
                    </a:p>
                    <a:p>
                      <a:pPr algn="ctr">
                        <a:lnSpc>
                          <a:spcPct val="107000"/>
                        </a:lnSpc>
                        <a:spcAft>
                          <a:spcPts val="80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a:effectLst/>
                        </a:rPr>
                        <a:t>Characterised by someone being suspicious of others, having delusions and often hallucinations as well. </a:t>
                      </a:r>
                    </a:p>
                    <a:p>
                      <a:pPr>
                        <a:lnSpc>
                          <a:spcPct val="107000"/>
                        </a:lnSpc>
                        <a:spcAft>
                          <a:spcPts val="800"/>
                        </a:spcAft>
                      </a:pPr>
                      <a:r>
                        <a:rPr lang="en-GB" sz="20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63970167"/>
                  </a:ext>
                </a:extLst>
              </a:tr>
              <a:tr h="1156099">
                <a:tc>
                  <a:txBody>
                    <a:bodyPr/>
                    <a:lstStyle/>
                    <a:p>
                      <a:pPr algn="ctr">
                        <a:lnSpc>
                          <a:spcPct val="107000"/>
                        </a:lnSpc>
                        <a:spcAft>
                          <a:spcPts val="800"/>
                        </a:spcAft>
                      </a:pPr>
                      <a:r>
                        <a:rPr lang="en-GB" sz="2000">
                          <a:effectLst/>
                        </a:rPr>
                        <a:t> </a:t>
                      </a:r>
                    </a:p>
                    <a:p>
                      <a:pPr algn="ctr">
                        <a:lnSpc>
                          <a:spcPct val="107000"/>
                        </a:lnSpc>
                        <a:spcAft>
                          <a:spcPts val="800"/>
                        </a:spcAft>
                      </a:pPr>
                      <a:r>
                        <a:rPr lang="en-GB" sz="2000">
                          <a:effectLst/>
                        </a:rPr>
                        <a:t>Disorganised</a:t>
                      </a:r>
                    </a:p>
                    <a:p>
                      <a:pPr algn="ctr">
                        <a:lnSpc>
                          <a:spcPct val="107000"/>
                        </a:lnSpc>
                        <a:spcAft>
                          <a:spcPts val="800"/>
                        </a:spcAft>
                      </a:pPr>
                      <a:r>
                        <a:rPr lang="en-GB" sz="20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dirty="0">
                          <a:effectLst/>
                        </a:rPr>
                        <a:t>Characterised by their speech being disorganised and hard to follow. They will have inappropriate moods for the situation they are in.</a:t>
                      </a:r>
                    </a:p>
                    <a:p>
                      <a:pPr>
                        <a:lnSpc>
                          <a:spcPct val="107000"/>
                        </a:lnSpc>
                        <a:spcAft>
                          <a:spcPts val="80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7942047"/>
                  </a:ext>
                </a:extLst>
              </a:tr>
              <a:tr h="1156099">
                <a:tc>
                  <a:txBody>
                    <a:bodyPr/>
                    <a:lstStyle/>
                    <a:p>
                      <a:pPr algn="ctr">
                        <a:lnSpc>
                          <a:spcPct val="107000"/>
                        </a:lnSpc>
                        <a:spcAft>
                          <a:spcPts val="800"/>
                        </a:spcAft>
                      </a:pPr>
                      <a:r>
                        <a:rPr lang="en-GB" sz="2000">
                          <a:effectLst/>
                        </a:rPr>
                        <a:t> </a:t>
                      </a:r>
                    </a:p>
                    <a:p>
                      <a:pPr algn="ctr">
                        <a:lnSpc>
                          <a:spcPct val="107000"/>
                        </a:lnSpc>
                        <a:spcAft>
                          <a:spcPts val="800"/>
                        </a:spcAft>
                      </a:pPr>
                      <a:r>
                        <a:rPr lang="en-GB" sz="2000">
                          <a:effectLst/>
                        </a:rPr>
                        <a:t>Catatonic</a:t>
                      </a:r>
                    </a:p>
                    <a:p>
                      <a:pPr algn="ctr">
                        <a:lnSpc>
                          <a:spcPct val="107000"/>
                        </a:lnSpc>
                        <a:spcAft>
                          <a:spcPts val="800"/>
                        </a:spcAft>
                      </a:pPr>
                      <a:r>
                        <a:rPr lang="en-GB" sz="20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dirty="0">
                          <a:effectLst/>
                        </a:rPr>
                        <a:t>When someone is very withdrawn and isolated, little physical movements, may assume unusual body positions.</a:t>
                      </a:r>
                    </a:p>
                    <a:p>
                      <a:pPr>
                        <a:lnSpc>
                          <a:spcPct val="107000"/>
                        </a:lnSpc>
                        <a:spcAft>
                          <a:spcPts val="80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6964512"/>
                  </a:ext>
                </a:extLst>
              </a:tr>
            </a:tbl>
          </a:graphicData>
        </a:graphic>
      </p:graphicFrame>
    </p:spTree>
    <p:extLst>
      <p:ext uri="{BB962C8B-B14F-4D97-AF65-F5344CB8AC3E}">
        <p14:creationId xmlns:p14="http://schemas.microsoft.com/office/powerpoint/2010/main" val="111707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9B49C80A-C583-E663-D18F-FB11504C81B9}"/>
              </a:ext>
            </a:extLst>
          </p:cNvPr>
          <p:cNvGraphicFramePr>
            <a:graphicFrameLocks noGrp="1"/>
          </p:cNvGraphicFramePr>
          <p:nvPr>
            <p:extLst>
              <p:ext uri="{D42A27DB-BD31-4B8C-83A1-F6EECF244321}">
                <p14:modId xmlns:p14="http://schemas.microsoft.com/office/powerpoint/2010/main" val="2837291455"/>
              </p:ext>
            </p:extLst>
          </p:nvPr>
        </p:nvGraphicFramePr>
        <p:xfrm>
          <a:off x="876759" y="288485"/>
          <a:ext cx="10214549" cy="6404360"/>
        </p:xfrm>
        <a:graphic>
          <a:graphicData uri="http://schemas.openxmlformats.org/drawingml/2006/table">
            <a:tbl>
              <a:tblPr firstRow="1" firstCol="1" bandRow="1"/>
              <a:tblGrid>
                <a:gridCol w="3587402">
                  <a:extLst>
                    <a:ext uri="{9D8B030D-6E8A-4147-A177-3AD203B41FA5}">
                      <a16:colId xmlns:a16="http://schemas.microsoft.com/office/drawing/2014/main" val="597582796"/>
                    </a:ext>
                  </a:extLst>
                </a:gridCol>
                <a:gridCol w="6627147">
                  <a:extLst>
                    <a:ext uri="{9D8B030D-6E8A-4147-A177-3AD203B41FA5}">
                      <a16:colId xmlns:a16="http://schemas.microsoft.com/office/drawing/2014/main" val="3229614843"/>
                    </a:ext>
                  </a:extLst>
                </a:gridCol>
              </a:tblGrid>
              <a:tr h="467804">
                <a:tc>
                  <a:txBody>
                    <a:bodyPr/>
                    <a:lstStyle/>
                    <a:p>
                      <a:pPr algn="ctr" fontAlgn="t">
                        <a:lnSpc>
                          <a:spcPct val="107000"/>
                        </a:lnSpc>
                        <a:spcBef>
                          <a:spcPts val="0"/>
                        </a:spcBef>
                        <a:spcAft>
                          <a:spcPts val="800"/>
                        </a:spcAft>
                      </a:pPr>
                      <a:r>
                        <a:rPr lang="en-GB" sz="1200" b="1" i="0" u="none" strike="noStrike" dirty="0">
                          <a:effectLst/>
                          <a:latin typeface="Calibri" panose="020F0502020204030204" pitchFamily="34" charset="0"/>
                          <a:ea typeface="Calibri" panose="020F0502020204030204" pitchFamily="34" charset="0"/>
                          <a:cs typeface="Times New Roman" panose="02020603050405020304" pitchFamily="18" charset="0"/>
                        </a:rPr>
                        <a:t>Issue</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Feature</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5605714"/>
                  </a:ext>
                </a:extLst>
              </a:tr>
              <a:tr h="727337">
                <a:tc>
                  <a:txBody>
                    <a:bodyPr/>
                    <a:lstStyle/>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Prevalence</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(how common it is)</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About 1% (1 in 100) of the population will experience schizophrenia at some point in their lives.</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69621589"/>
                  </a:ext>
                </a:extLst>
              </a:tr>
              <a:tr h="467804">
                <a:tc rowSpan="2">
                  <a:txBody>
                    <a:bodyPr/>
                    <a:lstStyle/>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Gender differences</a:t>
                      </a:r>
                      <a:endParaRPr lang="en-GB" sz="1200" b="0" i="0" u="none" strike="noStrike">
                        <a:effectLst/>
                        <a:latin typeface="Arial" panose="020B0604020202020204" pitchFamily="34" charset="0"/>
                      </a:endParaRPr>
                    </a:p>
                  </a:txBody>
                  <a:tcPr marL="84458" marR="84458" marT="42229" marB="422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Males are more likely to develop a higher proportion of negative symptoms.</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4921700"/>
                  </a:ext>
                </a:extLst>
              </a:tr>
              <a:tr h="467804">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Females aged 45 and under have a less severe course through the illness.</a:t>
                      </a:r>
                      <a:endParaRPr lang="en-GB" sz="1200" b="0" i="0" u="none" strike="noStrike">
                        <a:effectLst/>
                        <a:latin typeface="Arial" panose="020B0604020202020204" pitchFamily="34" charset="0"/>
                      </a:endParaRPr>
                    </a:p>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93019594"/>
                  </a:ext>
                </a:extLst>
              </a:tr>
              <a:tr h="467804">
                <a:tc>
                  <a:txBody>
                    <a:bodyPr/>
                    <a:lstStyle/>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Onset</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Episodes of psychosis associated with schizophrenia tend to appear between late adolescence and mid-thirties.</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9313212"/>
                  </a:ext>
                </a:extLst>
              </a:tr>
              <a:tr h="467804">
                <a:tc rowSpan="6">
                  <a:txBody>
                    <a:bodyPr/>
                    <a:lstStyle/>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Prognosis</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1"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(the likely course of a medical condition)</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p>
                      <a:pPr algn="ctr"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84458" marR="84458" marT="42229" marB="422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It is very difficult to predict the course of the illness.</a:t>
                      </a:r>
                      <a:endParaRPr lang="en-GB" sz="1200" b="0" i="0" u="none" strike="noStrike">
                        <a:effectLst/>
                        <a:latin typeface="Arial" panose="020B0604020202020204" pitchFamily="34" charset="0"/>
                      </a:endParaRPr>
                    </a:p>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59313250"/>
                  </a:ext>
                </a:extLst>
              </a:tr>
              <a:tr h="633495">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Average life expectancy is ten + years less than average (due to physical health problems and association with higher suicide rate)</a:t>
                      </a:r>
                      <a:endParaRPr lang="en-GB" sz="1200" b="0" i="0" u="none" strike="noStrike">
                        <a:effectLst/>
                        <a:latin typeface="Arial" panose="020B0604020202020204" pitchFamily="34" charset="0"/>
                      </a:endParaRPr>
                    </a:p>
                    <a:p>
                      <a:pPr algn="l" fontAlgn="t">
                        <a:lnSpc>
                          <a:spcPct val="107000"/>
                        </a:lnSpc>
                        <a:spcBef>
                          <a:spcPts val="0"/>
                        </a:spcBef>
                        <a:spcAft>
                          <a:spcPts val="8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449249"/>
                  </a:ext>
                </a:extLst>
              </a:tr>
              <a:tr h="467804">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It has been suggested that adolescents who show psychotic symptoms are nearly 17% more likely to attempt suicide. </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53116"/>
                  </a:ext>
                </a:extLst>
              </a:tr>
              <a:tr h="467804">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25% of people who have a schizophrenic episode recover and do not have another one.</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1472507"/>
                  </a:ext>
                </a:extLst>
              </a:tr>
              <a:tr h="467804">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25% of people have it continuously without breaks.</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1315752"/>
                  </a:ext>
                </a:extLst>
              </a:tr>
              <a:tr h="467804">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50% have periods of recovery and periods of symptoms, often with the negative ones remaining. </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3344" marR="63344" marT="879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80748854"/>
                  </a:ext>
                </a:extLst>
              </a:tr>
            </a:tbl>
          </a:graphicData>
        </a:graphic>
      </p:graphicFrame>
    </p:spTree>
    <p:extLst>
      <p:ext uri="{BB962C8B-B14F-4D97-AF65-F5344CB8AC3E}">
        <p14:creationId xmlns:p14="http://schemas.microsoft.com/office/powerpoint/2010/main" val="862903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3F9A1-4C75-83A4-F77A-589E1321DDDD}"/>
              </a:ext>
            </a:extLst>
          </p:cNvPr>
          <p:cNvSpPr>
            <a:spLocks noGrp="1"/>
          </p:cNvSpPr>
          <p:nvPr>
            <p:ph type="title"/>
          </p:nvPr>
        </p:nvSpPr>
        <p:spPr>
          <a:xfrm>
            <a:off x="4572001" y="601744"/>
            <a:ext cx="6781800" cy="1338696"/>
          </a:xfrm>
        </p:spPr>
        <p:txBody>
          <a:bodyPr>
            <a:normAutofit/>
          </a:bodyPr>
          <a:lstStyle/>
          <a:p>
            <a:pPr algn="ctr"/>
            <a:r>
              <a:rPr lang="en-GB" u="sng" dirty="0">
                <a:latin typeface="+mn-lt"/>
              </a:rPr>
              <a:t>Task</a:t>
            </a:r>
          </a:p>
        </p:txBody>
      </p:sp>
      <p:pic>
        <p:nvPicPr>
          <p:cNvPr id="5" name="Picture 4" descr="Wood human figure">
            <a:extLst>
              <a:ext uri="{FF2B5EF4-FFF2-40B4-BE49-F238E27FC236}">
                <a16:creationId xmlns:a16="http://schemas.microsoft.com/office/drawing/2014/main" id="{2A452476-E6B3-9DA0-F08F-CC370CEEB73D}"/>
              </a:ext>
            </a:extLst>
          </p:cNvPr>
          <p:cNvPicPr>
            <a:picLocks noChangeAspect="1"/>
          </p:cNvPicPr>
          <p:nvPr/>
        </p:nvPicPr>
        <p:blipFill rotWithShape="1">
          <a:blip r:embed="rId2"/>
          <a:srcRect l="6441" r="5701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36DAC9F2-F487-5C13-B07F-1C4C19EC069B}"/>
              </a:ext>
            </a:extLst>
          </p:cNvPr>
          <p:cNvSpPr>
            <a:spLocks noGrp="1"/>
          </p:cNvSpPr>
          <p:nvPr>
            <p:ph idx="1"/>
          </p:nvPr>
        </p:nvSpPr>
        <p:spPr>
          <a:xfrm>
            <a:off x="4572001" y="2201958"/>
            <a:ext cx="6781800" cy="3900730"/>
          </a:xfrm>
        </p:spPr>
        <p:txBody>
          <a:bodyPr anchor="t">
            <a:normAutofit/>
          </a:bodyPr>
          <a:lstStyle/>
          <a:p>
            <a:pPr marL="0" indent="0" algn="ctr">
              <a:buNone/>
            </a:pPr>
            <a:r>
              <a:rPr lang="en-GB" sz="3200" dirty="0"/>
              <a:t>Read the two examples of people with schizophrenia on the ‘Symptoms of schizophrenia sheet’ and answer the four questions. </a:t>
            </a:r>
          </a:p>
        </p:txBody>
      </p:sp>
    </p:spTree>
    <p:extLst>
      <p:ext uri="{BB962C8B-B14F-4D97-AF65-F5344CB8AC3E}">
        <p14:creationId xmlns:p14="http://schemas.microsoft.com/office/powerpoint/2010/main" val="3460912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02725-BBEB-29F5-7F62-FBF2022FDFCB}"/>
              </a:ext>
            </a:extLst>
          </p:cNvPr>
          <p:cNvSpPr>
            <a:spLocks noGrp="1"/>
          </p:cNvSpPr>
          <p:nvPr>
            <p:ph type="title"/>
          </p:nvPr>
        </p:nvSpPr>
        <p:spPr>
          <a:xfrm>
            <a:off x="838200" y="365126"/>
            <a:ext cx="10515600" cy="595928"/>
          </a:xfrm>
        </p:spPr>
        <p:txBody>
          <a:bodyPr>
            <a:normAutofit fontScale="90000"/>
          </a:bodyPr>
          <a:lstStyle/>
          <a:p>
            <a:pPr algn="ctr"/>
            <a:r>
              <a:rPr lang="en-GB" b="1" dirty="0"/>
              <a:t>Andrew</a:t>
            </a:r>
          </a:p>
        </p:txBody>
      </p:sp>
      <p:sp>
        <p:nvSpPr>
          <p:cNvPr id="3" name="Content Placeholder 2">
            <a:extLst>
              <a:ext uri="{FF2B5EF4-FFF2-40B4-BE49-F238E27FC236}">
                <a16:creationId xmlns:a16="http://schemas.microsoft.com/office/drawing/2014/main" id="{359337D9-4682-BDB4-E8CF-5642298ED210}"/>
              </a:ext>
            </a:extLst>
          </p:cNvPr>
          <p:cNvSpPr>
            <a:spLocks noGrp="1"/>
          </p:cNvSpPr>
          <p:nvPr>
            <p:ph idx="1"/>
          </p:nvPr>
        </p:nvSpPr>
        <p:spPr>
          <a:xfrm>
            <a:off x="242595" y="961054"/>
            <a:ext cx="11756571" cy="5531820"/>
          </a:xfrm>
        </p:spPr>
        <p:txBody>
          <a:bodyPr>
            <a:noAutofit/>
          </a:bodyPr>
          <a:lstStyle/>
          <a:p>
            <a:pPr marL="0" indent="0">
              <a:buNone/>
            </a:pPr>
            <a:r>
              <a:rPr lang="en-GB" dirty="0">
                <a:effectLst/>
                <a:latin typeface="Calibri" panose="020F0502020204030204" pitchFamily="34" charset="0"/>
                <a:ea typeface="Calibri" panose="020F0502020204030204" pitchFamily="34" charset="0"/>
                <a:cs typeface="Times New Roman" panose="02020603050405020304" pitchFamily="18" charset="0"/>
              </a:rPr>
              <a:t>Andrew presented to his general practitioner with feelings of 'great sadness and loss of sincerity'', as he put it. His general practitioner found his speech difficult to understand, but his main concerns seemed to be about his ex-wife. He claimed that his ex-wife was plotting with the British Security Forces to remove his 'sincerity and personality'. The GP noted down some of his speech verbatim: "My divorced wife has an </a:t>
            </a:r>
            <a:r>
              <a:rPr lang="en-GB" dirty="0" err="1">
                <a:effectLst/>
                <a:latin typeface="Calibri" panose="020F0502020204030204" pitchFamily="34" charset="0"/>
                <a:ea typeface="Calibri" panose="020F0502020204030204" pitchFamily="34" charset="0"/>
                <a:cs typeface="Times New Roman" panose="02020603050405020304" pitchFamily="18" charset="0"/>
              </a:rPr>
              <a:t>albigisty</a:t>
            </a:r>
            <a:r>
              <a:rPr lang="en-GB" dirty="0">
                <a:effectLst/>
                <a:latin typeface="Calibri" panose="020F0502020204030204" pitchFamily="34" charset="0"/>
                <a:ea typeface="Calibri" panose="020F0502020204030204" pitchFamily="34" charset="0"/>
                <a:cs typeface="Times New Roman" panose="02020603050405020304" pitchFamily="18" charset="0"/>
              </a:rPr>
              <a:t> of conscience which she has </a:t>
            </a:r>
            <a:r>
              <a:rPr lang="en-GB" dirty="0" err="1">
                <a:effectLst/>
                <a:latin typeface="Calibri" panose="020F0502020204030204" pitchFamily="34" charset="0"/>
                <a:ea typeface="Calibri" panose="020F0502020204030204" pitchFamily="34" charset="0"/>
                <a:cs typeface="Times New Roman" panose="02020603050405020304" pitchFamily="18" charset="0"/>
              </a:rPr>
              <a:t>terpolated</a:t>
            </a:r>
            <a:r>
              <a:rPr lang="en-GB" dirty="0">
                <a:effectLst/>
                <a:latin typeface="Calibri" panose="020F0502020204030204" pitchFamily="34" charset="0"/>
                <a:ea typeface="Calibri" panose="020F0502020204030204" pitchFamily="34" charset="0"/>
                <a:cs typeface="Times New Roman" panose="02020603050405020304" pitchFamily="18" charset="0"/>
              </a:rPr>
              <a:t> with the Security Forces. They're debating my existence even now. They're saying we will drain his face of emotions, put our emotions into him and alter what the doctor's writing on the page to alter the circumstance and the circumcision of the truth."  On further questioning the patient seemed wholly convinced that a transmitter had been inserted into his neck - he said he could actually feel it there - and that the transmitter was designed to put his wife's thoughts into his head. He could distinctly hear conversations between his wife and agents of the British security Forces commenting on his thoughts and actions.</a:t>
            </a:r>
            <a:endParaRPr lang="en-GB" dirty="0"/>
          </a:p>
        </p:txBody>
      </p:sp>
    </p:spTree>
    <p:extLst>
      <p:ext uri="{BB962C8B-B14F-4D97-AF65-F5344CB8AC3E}">
        <p14:creationId xmlns:p14="http://schemas.microsoft.com/office/powerpoint/2010/main" val="4086371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FACD-7301-5921-301A-EE01A126B952}"/>
              </a:ext>
            </a:extLst>
          </p:cNvPr>
          <p:cNvSpPr>
            <a:spLocks noGrp="1"/>
          </p:cNvSpPr>
          <p:nvPr>
            <p:ph type="title"/>
          </p:nvPr>
        </p:nvSpPr>
        <p:spPr>
          <a:xfrm>
            <a:off x="838200" y="365125"/>
            <a:ext cx="10515600" cy="577267"/>
          </a:xfrm>
        </p:spPr>
        <p:txBody>
          <a:bodyPr>
            <a:normAutofit fontScale="90000"/>
          </a:bodyPr>
          <a:lstStyle/>
          <a:p>
            <a:pPr algn="ctr"/>
            <a:r>
              <a:rPr lang="en-GB" b="1" dirty="0">
                <a:latin typeface="+mn-lt"/>
              </a:rPr>
              <a:t>Shakil</a:t>
            </a:r>
          </a:p>
        </p:txBody>
      </p:sp>
      <p:sp>
        <p:nvSpPr>
          <p:cNvPr id="3" name="Content Placeholder 2">
            <a:extLst>
              <a:ext uri="{FF2B5EF4-FFF2-40B4-BE49-F238E27FC236}">
                <a16:creationId xmlns:a16="http://schemas.microsoft.com/office/drawing/2014/main" id="{F6B804A7-EE7C-17F9-43FA-E31DB39BBD7C}"/>
              </a:ext>
            </a:extLst>
          </p:cNvPr>
          <p:cNvSpPr>
            <a:spLocks noGrp="1"/>
          </p:cNvSpPr>
          <p:nvPr>
            <p:ph idx="1"/>
          </p:nvPr>
        </p:nvSpPr>
        <p:spPr>
          <a:xfrm>
            <a:off x="269032" y="895739"/>
            <a:ext cx="11653935" cy="5673012"/>
          </a:xfrm>
        </p:spPr>
        <p:txBody>
          <a:bodyPr>
            <a:noAutofit/>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Shakil, 32, was brought to casualty by his brother. His brother had found him in a nearby seaside town, by accident. Shakil had been missing from home for several years. By chance his brother had seen Shakil walking down the road and had followed him home. Home had turned out to be ramshackle flat above an empty sewing machine shop. His brother had been disgusted to find the remains of Shakil's last meal, an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unplucked</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ungutted</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uncooked pigeon. Shakil said he had put the bird in the oven for half-an-hour to cook it, but since the electricity supply had been long since discontinued, the attempt had been pointless. Shakil had been unwilling to draw unemployment benefit, because he said the money should be sent to the third world instead. A god, called Abu-</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living in the bathroom, had told Shakil that he should deny himself for the benefit of the third world. Shakil had little furniture left - he had sold most of it to buy bread and aluminium tin foil. He had used the tin foil to line the walls of the flat, to protect Abu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from the evils of Western civilisation that seeped through the walls. His brother had been most upset when he had told Shakil the bad news that his mother had died whilst Shakil had been away from home. Shakil had started to laugh. On interview in casualty Shakil was unkempt and dressed in a grimy boiler suit, to which adhered blood and feathers. Shakil giggled at times and appeared to be listening to some voice that other people could not hear. He was mildly thought disordered and distractible, pacing about casualty, preaching the gospel of Abu-</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to other patients, using various neologisms. When he was asked how he felt about the death of his mother, Shakil grinned and said that his mother was a 'white cloud in a darkening and prejudiced sky'.  He claimed to be a prophet of Abu-</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that he had been chosen as his first earthly disciple. Abu-</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talked to him throughout the day in a sonorous male voice, 'realer than the realest reality'. The thoughts he had had since knowing Abu-</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were 'the purest of pure'' and were broadcast out of Shakil's head by Abu-</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Lafram</a:t>
            </a:r>
            <a:r>
              <a:rPr lang="en-GB" sz="2000" dirty="0">
                <a:effectLst/>
                <a:latin typeface="Calibri" panose="020F0502020204030204" pitchFamily="34" charset="0"/>
                <a:ea typeface="Calibri" panose="020F0502020204030204" pitchFamily="34" charset="0"/>
                <a:cs typeface="Times New Roman" panose="02020603050405020304" pitchFamily="18" charset="0"/>
              </a:rPr>
              <a:t> for 'the benefit of all mankind'. Shakil did not believe that he was ill, but was adamant that he was a 'chosen one'.</a:t>
            </a:r>
            <a:endParaRPr lang="en-GB" sz="2000" dirty="0"/>
          </a:p>
        </p:txBody>
      </p:sp>
    </p:spTree>
    <p:extLst>
      <p:ext uri="{BB962C8B-B14F-4D97-AF65-F5344CB8AC3E}">
        <p14:creationId xmlns:p14="http://schemas.microsoft.com/office/powerpoint/2010/main" val="2454315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91B1A31-B1A5-DBA0-A047-C6C2B6B8D544}"/>
              </a:ext>
            </a:extLst>
          </p:cNvPr>
          <p:cNvSpPr>
            <a:spLocks noGrp="1"/>
          </p:cNvSpPr>
          <p:nvPr>
            <p:ph type="title"/>
          </p:nvPr>
        </p:nvSpPr>
        <p:spPr>
          <a:xfrm>
            <a:off x="5354955" y="552182"/>
            <a:ext cx="5998840" cy="3343135"/>
          </a:xfrm>
          <a:noFill/>
        </p:spPr>
        <p:txBody>
          <a:bodyPr vert="horz" lIns="91440" tIns="45720" rIns="91440" bIns="45720" rtlCol="0" anchor="b">
            <a:normAutofit/>
          </a:bodyPr>
          <a:lstStyle/>
          <a:p>
            <a:pPr algn="ctr"/>
            <a:r>
              <a:rPr lang="en-US" sz="5200" dirty="0">
                <a:latin typeface="+mn-lt"/>
              </a:rPr>
              <a:t>The case studies</a:t>
            </a:r>
          </a:p>
        </p:txBody>
      </p:sp>
      <p:sp>
        <p:nvSpPr>
          <p:cNvPr id="5" name="Text Placeholder 4">
            <a:extLst>
              <a:ext uri="{FF2B5EF4-FFF2-40B4-BE49-F238E27FC236}">
                <a16:creationId xmlns:a16="http://schemas.microsoft.com/office/drawing/2014/main" id="{6BB69CCD-FF5B-B67D-9C8F-D6585145BFD4}"/>
              </a:ext>
            </a:extLst>
          </p:cNvPr>
          <p:cNvSpPr>
            <a:spLocks noGrp="1"/>
          </p:cNvSpPr>
          <p:nvPr>
            <p:ph type="body" idx="1"/>
          </p:nvPr>
        </p:nvSpPr>
        <p:spPr>
          <a:xfrm>
            <a:off x="5354955" y="4067032"/>
            <a:ext cx="5998840" cy="2067068"/>
          </a:xfrm>
          <a:noFill/>
        </p:spPr>
        <p:txBody>
          <a:bodyPr vert="horz" lIns="91440" tIns="45720" rIns="91440" bIns="45720" rtlCol="0">
            <a:normAutofit/>
          </a:bodyPr>
          <a:lstStyle/>
          <a:p>
            <a:endParaRPr lang="en-US">
              <a:solidFill>
                <a:schemeClr val="tx1"/>
              </a:solidFill>
            </a:endParaRPr>
          </a:p>
        </p:txBody>
      </p:sp>
      <p:pic>
        <p:nvPicPr>
          <p:cNvPr id="7" name="Picture 6" descr="Books on a briefcase">
            <a:extLst>
              <a:ext uri="{FF2B5EF4-FFF2-40B4-BE49-F238E27FC236}">
                <a16:creationId xmlns:a16="http://schemas.microsoft.com/office/drawing/2014/main" id="{700251B8-8F3B-B127-AF8C-824B3917D4B5}"/>
              </a:ext>
            </a:extLst>
          </p:cNvPr>
          <p:cNvPicPr>
            <a:picLocks noChangeAspect="1"/>
          </p:cNvPicPr>
          <p:nvPr/>
        </p:nvPicPr>
        <p:blipFill rotWithShape="1">
          <a:blip r:embed="rId2"/>
          <a:srcRect l="24443" r="24047" b="-1"/>
          <a:stretch/>
        </p:blipFill>
        <p:spPr>
          <a:xfrm>
            <a:off x="20" y="10"/>
            <a:ext cx="4992985" cy="6857990"/>
          </a:xfrm>
          <a:prstGeom prst="rect">
            <a:avLst/>
          </a:prstGeom>
        </p:spPr>
      </p:pic>
    </p:spTree>
    <p:extLst>
      <p:ext uri="{BB962C8B-B14F-4D97-AF65-F5344CB8AC3E}">
        <p14:creationId xmlns:p14="http://schemas.microsoft.com/office/powerpoint/2010/main" val="4160347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5625460-88D7-9DEA-3974-34A4AE8715D2}"/>
              </a:ext>
            </a:extLst>
          </p:cNvPr>
          <p:cNvSpPr>
            <a:spLocks noGrp="1"/>
          </p:cNvSpPr>
          <p:nvPr>
            <p:ph type="title"/>
          </p:nvPr>
        </p:nvSpPr>
        <p:spPr>
          <a:xfrm>
            <a:off x="5354954" y="552182"/>
            <a:ext cx="6718857" cy="6191517"/>
          </a:xfrm>
          <a:noFill/>
        </p:spPr>
        <p:txBody>
          <a:bodyPr vert="horz" lIns="91440" tIns="45720" rIns="91440" bIns="45720" rtlCol="0" anchor="b">
            <a:normAutofit fontScale="90000"/>
          </a:bodyPr>
          <a:lstStyle/>
          <a:p>
            <a:pPr lvl="0">
              <a:lnSpc>
                <a:spcPct val="150000"/>
              </a:lnSpc>
            </a:pPr>
            <a:r>
              <a:rPr lang="en-US" sz="4900" u="sng" dirty="0">
                <a:latin typeface="+mn-lt"/>
              </a:rPr>
              <a:t>For each case study</a:t>
            </a:r>
            <a:r>
              <a:rPr lang="en-US" sz="4900" dirty="0">
                <a:latin typeface="+mn-lt"/>
              </a:rPr>
              <a:t>:</a:t>
            </a:r>
            <a:br>
              <a:rPr lang="en-US" sz="4900" dirty="0">
                <a:latin typeface="+mn-lt"/>
              </a:rPr>
            </a:br>
            <a:br>
              <a:rPr lang="en-US" sz="2200" dirty="0">
                <a:latin typeface="+mn-lt"/>
              </a:rPr>
            </a:br>
            <a:r>
              <a:rPr lang="en-GB" sz="2200" dirty="0">
                <a:effectLst/>
                <a:latin typeface="+mn-lt"/>
                <a:ea typeface="Times New Roman" panose="02020603050405020304" pitchFamily="18" charset="0"/>
              </a:rPr>
              <a:t>Describe what changes have occurred in UK mental health legislation and how this can improve or impair the person in the case study. </a:t>
            </a:r>
            <a:br>
              <a:rPr lang="en-GB" sz="2200" dirty="0">
                <a:effectLst/>
                <a:latin typeface="+mn-lt"/>
                <a:ea typeface="Times New Roman" panose="02020603050405020304" pitchFamily="18" charset="0"/>
              </a:rPr>
            </a:br>
            <a:br>
              <a:rPr lang="en-GB" sz="2200" dirty="0">
                <a:effectLst/>
                <a:latin typeface="+mn-lt"/>
                <a:ea typeface="Times New Roman" panose="02020603050405020304" pitchFamily="18" charset="0"/>
              </a:rPr>
            </a:br>
            <a:r>
              <a:rPr lang="en-GB" sz="2200" dirty="0">
                <a:effectLst/>
                <a:latin typeface="+mn-lt"/>
                <a:ea typeface="Times New Roman" panose="02020603050405020304" pitchFamily="18" charset="0"/>
              </a:rPr>
              <a:t>Provide example of inclusion and exclusion on the case study for the chosen mental disorder. </a:t>
            </a:r>
            <a:br>
              <a:rPr lang="en-GB" sz="2200" dirty="0">
                <a:effectLst/>
                <a:latin typeface="+mn-lt"/>
                <a:ea typeface="Times New Roman" panose="02020603050405020304" pitchFamily="18" charset="0"/>
              </a:rPr>
            </a:br>
            <a:br>
              <a:rPr lang="en-GB" sz="2200" dirty="0">
                <a:effectLst/>
                <a:latin typeface="+mn-lt"/>
                <a:ea typeface="Times New Roman" panose="02020603050405020304" pitchFamily="18" charset="0"/>
              </a:rPr>
            </a:br>
            <a:r>
              <a:rPr lang="en-GB" sz="2200" dirty="0">
                <a:effectLst/>
                <a:latin typeface="+mn-lt"/>
                <a:ea typeface="Times New Roman" panose="02020603050405020304" pitchFamily="18" charset="0"/>
              </a:rPr>
              <a:t>Make recommendations on future improvements to mental health provision and to the service user </a:t>
            </a:r>
            <a:r>
              <a:rPr lang="en-GB" sz="2200" dirty="0">
                <a:latin typeface="+mn-lt"/>
                <a:ea typeface="Times New Roman" panose="02020603050405020304" pitchFamily="18" charset="0"/>
              </a:rPr>
              <a:t>in the case study. </a:t>
            </a:r>
            <a:endParaRPr lang="en-US" sz="5200" dirty="0">
              <a:latin typeface="+mn-lt"/>
            </a:endParaRPr>
          </a:p>
        </p:txBody>
      </p:sp>
      <p:pic>
        <p:nvPicPr>
          <p:cNvPr id="7" name="Picture 6" descr="Glasses on top of a book">
            <a:extLst>
              <a:ext uri="{FF2B5EF4-FFF2-40B4-BE49-F238E27FC236}">
                <a16:creationId xmlns:a16="http://schemas.microsoft.com/office/drawing/2014/main" id="{5315BAFF-EBA4-67D6-E3AA-214124CF51CA}"/>
              </a:ext>
            </a:extLst>
          </p:cNvPr>
          <p:cNvPicPr>
            <a:picLocks noChangeAspect="1"/>
          </p:cNvPicPr>
          <p:nvPr/>
        </p:nvPicPr>
        <p:blipFill rotWithShape="1">
          <a:blip r:embed="rId2"/>
          <a:srcRect l="13217" r="38549" b="-1"/>
          <a:stretch/>
        </p:blipFill>
        <p:spPr>
          <a:xfrm>
            <a:off x="20" y="10"/>
            <a:ext cx="4992985" cy="6857990"/>
          </a:xfrm>
          <a:prstGeom prst="rect">
            <a:avLst/>
          </a:prstGeom>
        </p:spPr>
      </p:pic>
    </p:spTree>
    <p:extLst>
      <p:ext uri="{BB962C8B-B14F-4D97-AF65-F5344CB8AC3E}">
        <p14:creationId xmlns:p14="http://schemas.microsoft.com/office/powerpoint/2010/main" val="3382269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2730B-1C26-D1E2-2465-FAAFFB93A84F}"/>
              </a:ext>
            </a:extLst>
          </p:cNvPr>
          <p:cNvSpPr>
            <a:spLocks noGrp="1"/>
          </p:cNvSpPr>
          <p:nvPr>
            <p:ph type="title"/>
          </p:nvPr>
        </p:nvSpPr>
        <p:spPr/>
        <p:txBody>
          <a:bodyPr/>
          <a:lstStyle/>
          <a:p>
            <a:r>
              <a:rPr lang="en-GB" u="sng" dirty="0">
                <a:latin typeface="+mn-lt"/>
              </a:rPr>
              <a:t>Case study 2: Schizophrenia </a:t>
            </a:r>
          </a:p>
        </p:txBody>
      </p:sp>
      <p:sp>
        <p:nvSpPr>
          <p:cNvPr id="3" name="Content Placeholder 2">
            <a:extLst>
              <a:ext uri="{FF2B5EF4-FFF2-40B4-BE49-F238E27FC236}">
                <a16:creationId xmlns:a16="http://schemas.microsoft.com/office/drawing/2014/main" id="{D74EA328-D359-1C79-CA4B-C45485279492}"/>
              </a:ext>
            </a:extLst>
          </p:cNvPr>
          <p:cNvSpPr>
            <a:spLocks noGrp="1"/>
          </p:cNvSpPr>
          <p:nvPr>
            <p:ph idx="1"/>
          </p:nvPr>
        </p:nvSpPr>
        <p:spPr>
          <a:xfrm>
            <a:off x="838200" y="1825625"/>
            <a:ext cx="10515600" cy="4667250"/>
          </a:xfrm>
        </p:spPr>
        <p:txBody>
          <a:bodyPr>
            <a:noAutofit/>
          </a:bodyPr>
          <a:lstStyle/>
          <a:p>
            <a:pPr marL="0" indent="0" algn="just">
              <a:lnSpc>
                <a:spcPct val="150000"/>
              </a:lnSpc>
              <a:spcAft>
                <a:spcPts val="800"/>
              </a:spcAft>
              <a:buNone/>
            </a:pPr>
            <a:r>
              <a:rPr lang="en-GB" sz="1800" dirty="0">
                <a:effectLst/>
                <a:ea typeface="DengXian" panose="02010600030101010101" pitchFamily="2" charset="-122"/>
                <a:cs typeface="Arial" panose="020B0604020202020204" pitchFamily="34" charset="0"/>
              </a:rPr>
              <a:t>Jake is a 14 year old male and has Schizophrenia. Before Jake was diagnosed he was socially withdrawn from friends and family, sometimes being completely unresponsive to social cues. He also has very irregular sleeping patterns which were interpreted as an adolescent ‘phase’. Jake has also had 2 episodes of psychosis which has also lead to him moving in with his father.</a:t>
            </a:r>
          </a:p>
          <a:p>
            <a:pPr marL="0" indent="0" algn="just">
              <a:lnSpc>
                <a:spcPct val="150000"/>
              </a:lnSpc>
              <a:spcAft>
                <a:spcPts val="800"/>
              </a:spcAft>
              <a:buNone/>
            </a:pPr>
            <a:r>
              <a:rPr lang="en-GB" sz="1800" dirty="0">
                <a:effectLst/>
                <a:ea typeface="DengXian" panose="02010600030101010101" pitchFamily="2" charset="-122"/>
                <a:cs typeface="Arial" panose="020B0604020202020204" pitchFamily="34" charset="0"/>
              </a:rPr>
              <a:t>He was referred for diagnosis through the GP and help from his father who is a single parent. Jake used to live with his mother until she became unable to care for him due to his outbursts of aggression due to the hallucinations and forms of psychosis he was experiencing. </a:t>
            </a:r>
          </a:p>
          <a:p>
            <a:pPr marL="0" indent="0" algn="just">
              <a:lnSpc>
                <a:spcPct val="150000"/>
              </a:lnSpc>
              <a:spcAft>
                <a:spcPts val="800"/>
              </a:spcAft>
              <a:buNone/>
            </a:pPr>
            <a:r>
              <a:rPr lang="en-GB" sz="1800" dirty="0">
                <a:effectLst/>
                <a:ea typeface="DengXian" panose="02010600030101010101" pitchFamily="2" charset="-122"/>
                <a:cs typeface="Arial" panose="020B0604020202020204" pitchFamily="34" charset="0"/>
              </a:rPr>
              <a:t>Jake still continues to attend school and is in the early stages of treatment for his Schizophrenic episodes. Due to this, he is limited to social interaction with other students and is kept in isolation, he is also unable to participate in extracurricular activities such as playing on the football team until his condition has stabilised. </a:t>
            </a:r>
          </a:p>
          <a:p>
            <a:pPr marL="0" indent="0">
              <a:buNone/>
            </a:pPr>
            <a:endParaRPr lang="en-GB" sz="1800" dirty="0"/>
          </a:p>
        </p:txBody>
      </p:sp>
    </p:spTree>
    <p:extLst>
      <p:ext uri="{BB962C8B-B14F-4D97-AF65-F5344CB8AC3E}">
        <p14:creationId xmlns:p14="http://schemas.microsoft.com/office/powerpoint/2010/main" val="3309063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TotalTime>
  <Words>2495</Words>
  <Application>Microsoft Office PowerPoint</Application>
  <PresentationFormat>Widescreen</PresentationFormat>
  <Paragraphs>197</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Symbol</vt:lpstr>
      <vt:lpstr>Times New Roman</vt:lpstr>
      <vt:lpstr>Office Theme</vt:lpstr>
      <vt:lpstr>Mental disorders and psychopathology </vt:lpstr>
      <vt:lpstr>Component 1</vt:lpstr>
      <vt:lpstr>Component 2</vt:lpstr>
      <vt:lpstr>For each disorder:</vt:lpstr>
      <vt:lpstr>Examples of ICD 10 categories:</vt:lpstr>
      <vt:lpstr>Schizophrenia  Symptoms and Features</vt:lpstr>
      <vt:lpstr>What is schizophrenia?</vt:lpstr>
      <vt:lpstr>What is a symptom?</vt:lpstr>
      <vt:lpstr>PowerPoint Presentation</vt:lpstr>
      <vt:lpstr>Example of positive symptom: Delusions</vt:lpstr>
      <vt:lpstr>Example of positive symptoms: Hallucinations</vt:lpstr>
      <vt:lpstr>Example of positive symptom:  Disorganised thinking</vt:lpstr>
      <vt:lpstr>Negative symptoms</vt:lpstr>
      <vt:lpstr>For a diagnosis of schizophrenia to be made using the ICD-10 the clinician must see: </vt:lpstr>
      <vt:lpstr>Also:</vt:lpstr>
      <vt:lpstr>What is a feature?</vt:lpstr>
      <vt:lpstr>A key feature of schizophrenia is that there are different types (subtypes) of schizophrenia, which include:  </vt:lpstr>
      <vt:lpstr>PowerPoint Presentation</vt:lpstr>
      <vt:lpstr>Task</vt:lpstr>
      <vt:lpstr>Andrew</vt:lpstr>
      <vt:lpstr>Shakil</vt:lpstr>
      <vt:lpstr>The case studies</vt:lpstr>
      <vt:lpstr>For each case study:  Describe what changes have occurred in UK mental health legislation and how this can improve or impair the person in the case study.   Provide example of inclusion and exclusion on the case study for the chosen mental disorder.   Make recommendations on future improvements to mental health provision and to the service user in the case study. </vt:lpstr>
      <vt:lpstr>Case study 2: Schizophrenia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Clayton</dc:creator>
  <cp:lastModifiedBy>Alice Clayton</cp:lastModifiedBy>
  <cp:revision>11</cp:revision>
  <dcterms:created xsi:type="dcterms:W3CDTF">2023-05-30T16:35:10Z</dcterms:created>
  <dcterms:modified xsi:type="dcterms:W3CDTF">2023-09-28T08:00:24Z</dcterms:modified>
</cp:coreProperties>
</file>