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745"/>
  </p:normalViewPr>
  <p:slideViewPr>
    <p:cSldViewPr snapToGrid="0">
      <p:cViewPr varScale="1">
        <p:scale>
          <a:sx n="106" d="100"/>
          <a:sy n="106" d="100"/>
        </p:scale>
        <p:origin x="8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6066B9-890F-49E2-8A03-4F3E480B507F}"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CC7E73-6B70-48E8-B702-15758240C8E4}" type="slidenum">
              <a:rPr lang="en-GB" smtClean="0"/>
              <a:t>‹#›</a:t>
            </a:fld>
            <a:endParaRPr lang="en-GB"/>
          </a:p>
        </p:txBody>
      </p:sp>
    </p:spTree>
    <p:extLst>
      <p:ext uri="{BB962C8B-B14F-4D97-AF65-F5344CB8AC3E}">
        <p14:creationId xmlns:p14="http://schemas.microsoft.com/office/powerpoint/2010/main" val="4183668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 presentation is devoted to Amira, a three-year-old child showing the signs of separation anxiety, limited speech, and inability to cooperate with the group in terms of playing. The title points to the goal: to use the Attachment Theory by Bowlby to describe her developmental needs. It is not just to examine theoretical viewpoints but to prescribe practical and mental health interventions that will improve her social, cognitive and emotional development as well. This focus is required to make the audience realise why attachment plays a central role in the case of Amira.</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2</a:t>
            </a:fld>
            <a:endParaRPr lang="en-GB"/>
          </a:p>
        </p:txBody>
      </p:sp>
    </p:spTree>
    <p:extLst>
      <p:ext uri="{BB962C8B-B14F-4D97-AF65-F5344CB8AC3E}">
        <p14:creationId xmlns:p14="http://schemas.microsoft.com/office/powerpoint/2010/main" val="2389962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Attachment Theory by Bowlby, there are five items, including innate drive, secure base, safe haven, proximity maintenance, and inner working model. These are the reasons why children tend to find caregiver proximity instinctively in order to survive and be emotionally well-adjusted. The safe haven and secure base provides an emphasis on how reassurance can be used to explore and control the feelings. Proximity maintenance indicates less anxiety by way of the presence of the caregiver and internal working models determine future expectations of trust. Describing these elements helps to explain why the notion of attachment is applicable to the behaviours of Amira when it comes to the context of her early years.</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3</a:t>
            </a:fld>
            <a:endParaRPr lang="en-GB"/>
          </a:p>
        </p:txBody>
      </p:sp>
    </p:spTree>
    <p:extLst>
      <p:ext uri="{BB962C8B-B14F-4D97-AF65-F5344CB8AC3E}">
        <p14:creationId xmlns:p14="http://schemas.microsoft.com/office/powerpoint/2010/main" val="4117555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Amira shows poor attachment behaviours such as expressing distress during separation with caregivers. This behaviour is indicative of the emphasis in the theory on the need to have stable and secure relationships. Her difficulties in group play demonstrate poor internal working models of trust and she is hesitant to participate in social life. Moreover, she lacks good verbal communication, which can be a sign of stifled exploration since she focuses her efforts to deal with anxiety. The use of the Bowlby framework brings to the fore the role of emotional security and quality of attachment in determining social engagement and language development of young children.</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4</a:t>
            </a:fld>
            <a:endParaRPr lang="en-GB"/>
          </a:p>
        </p:txBody>
      </p:sp>
    </p:spTree>
    <p:extLst>
      <p:ext uri="{BB962C8B-B14F-4D97-AF65-F5344CB8AC3E}">
        <p14:creationId xmlns:p14="http://schemas.microsoft.com/office/powerpoint/2010/main" val="34253892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Amira can have her needs met with the help of practical strategies grounded on attachment principles. Having a standardised key person will take care of continuity, which will help alleviate her anxiety of separation and cause emotional stability. The slow processes of separation assist her to adapt to the time apart, giving her confidence during nursery transitions. Staff emotional regulation, such as the validation of feelings, and modelling of coping behaviours, develops resilience and increases trust. These strategies are a direct response to the identified behavioural issues, and are also consistent with the early years best practice in supporting emotional and cognitive development by being able to remain stable.</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5</a:t>
            </a:fld>
            <a:endParaRPr lang="en-GB"/>
          </a:p>
        </p:txBody>
      </p:sp>
    </p:spTree>
    <p:extLst>
      <p:ext uri="{BB962C8B-B14F-4D97-AF65-F5344CB8AC3E}">
        <p14:creationId xmlns:p14="http://schemas.microsoft.com/office/powerpoint/2010/main" val="1158820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Proposed interventions are mental health interventions that aim at developing confidence and resilience in Amira. Attachment-based play therapy will promote communication and trust and reduce her anxiety. Peer buddying helps her to build relationships slowly, improving her social confidence and her cooperative skills. Picture schedules, routine, and narratives can be used to reduce stress and understand transitions. These are evidence-based interventions to reinforce the internal working models of security of Amira. Collectively, they promote long-term socio-emotional growth, and at the same time make sure that her immediate challenges are tackled in the context of the nursery setting.</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6</a:t>
            </a:fld>
            <a:endParaRPr lang="en-GB"/>
          </a:p>
        </p:txBody>
      </p:sp>
    </p:spTree>
    <p:extLst>
      <p:ext uri="{BB962C8B-B14F-4D97-AF65-F5344CB8AC3E}">
        <p14:creationId xmlns:p14="http://schemas.microsoft.com/office/powerpoint/2010/main" val="1842962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Both nature and nurture affect the growth of Amira. Biologically, she might be temperamentally inclined to be anxious and genetically, she might be slow to talk. On a nurture standpoint, the regularity of care and nursery quality plays an important role in her feeling of security. Peer relationships and staffing ratios are also important. This two-way thinking shows the interaction between the inherent disposition and the environmental factors, which are very important in holistic thinking in dealing with the developmental challenges of children during the early years care.</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7</a:t>
            </a:fld>
            <a:endParaRPr lang="en-GB"/>
          </a:p>
        </p:txBody>
      </p:sp>
    </p:spTree>
    <p:extLst>
      <p:ext uri="{BB962C8B-B14F-4D97-AF65-F5344CB8AC3E}">
        <p14:creationId xmlns:p14="http://schemas.microsoft.com/office/powerpoint/2010/main" val="2348017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Attachment Theory by Bowlby’s is extremely helpful in explaining the developmental problems faced by Amira. It gives a transparent guideline on how to understand distress, separation anxiety and withdrawal of the self. The theory has emphasised pragmatic methods of alleviating anxiety and encouraging exploration by acknowledging the importance of caregiver sensitivity and consistency. The empirical basis of longitudinal research is that approximately 67 percent of children form secure attachments. This finding justifies its applicability in the early years practice where secure attachment has a significant impact on the cognitive, social and emotional development of children.</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8</a:t>
            </a:fld>
            <a:endParaRPr lang="en-GB"/>
          </a:p>
        </p:txBody>
      </p:sp>
    </p:spTree>
    <p:extLst>
      <p:ext uri="{BB962C8B-B14F-4D97-AF65-F5344CB8AC3E}">
        <p14:creationId xmlns:p14="http://schemas.microsoft.com/office/powerpoint/2010/main" val="327602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Attachment Theory has some great limitations in spite of its strengths. It would be deterministic in the sense that it postulates that it is early attachment that determines the result of one's entire lifetime, not the role of subsequent relationship in recovery. The theory is also culturally biased (favouring Western care giving methods) making it less universal to the diverse family systems. Moreover, emotional growth is complex and attachment is not sufficient to describe communication or intellectual delay such as low speech shown by Amira. These restrictions demonstrate the necessity to combine other theories and methods to develop a more comprehensive picture of child development into practice.</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9</a:t>
            </a:fld>
            <a:endParaRPr lang="en-GB"/>
          </a:p>
        </p:txBody>
      </p:sp>
    </p:spTree>
    <p:extLst>
      <p:ext uri="{BB962C8B-B14F-4D97-AF65-F5344CB8AC3E}">
        <p14:creationId xmlns:p14="http://schemas.microsoft.com/office/powerpoint/2010/main" val="591250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Attachment-based approaches are consistent with the national guidelines of early years practice. The UK statutory childcare touches upon the significance of the key person systems and it is a direct way of facilitating the security of children. The studies have verified that the secure attachments are associated with stronger emotional regulation, positive peer relationships and language development. When integrated in nurseries, attachment-informed practices can provide practitioners with child-centred regular care. This connection to evidence helps to make the strategies of Amira, not only theoretically justified but also practically confirmed, to both meet her existing needs and to support her long-term growth.</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10</a:t>
            </a:fld>
            <a:endParaRPr lang="en-GB"/>
          </a:p>
        </p:txBody>
      </p:sp>
    </p:spTree>
    <p:extLst>
      <p:ext uri="{BB962C8B-B14F-4D97-AF65-F5344CB8AC3E}">
        <p14:creationId xmlns:p14="http://schemas.microsoft.com/office/powerpoint/2010/main" val="2473112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Finally, the Attachment Theory developed by Bowlby has some helpful information about the problem of Amira in terms of separation anxiety, withdrawal, and communication issues. Holistic development of her requires consistent caregiving and emotional scaffolding along with mental health intervention through play therapy. Notably, the appreciation of the roles of biological factors and environmental factors enhances planning on support. </a:t>
            </a:r>
            <a:r>
              <a:rPr lang="en-GB" sz="1200" kern="1200">
                <a:solidFill>
                  <a:schemeClr val="tx1"/>
                </a:solidFill>
                <a:effectLst/>
                <a:latin typeface="+mn-lt"/>
                <a:ea typeface="+mn-ea"/>
                <a:cs typeface="+mn-cs"/>
              </a:rPr>
              <a:t>Combining theory, evidence, and context, the practitioner working with Amira in early years will be able to offer the child a personalised care that will help her to become more resilient, more confident, and capable of flourishing socially within the nursery setting.</a:t>
            </a:r>
          </a:p>
          <a:p>
            <a:pPr rtl="0"/>
            <a:endParaRPr lang="en-GB" dirty="0"/>
          </a:p>
        </p:txBody>
      </p:sp>
      <p:sp>
        <p:nvSpPr>
          <p:cNvPr id="4" name="Slide Number Placeholder 3"/>
          <p:cNvSpPr>
            <a:spLocks noGrp="1"/>
          </p:cNvSpPr>
          <p:nvPr>
            <p:ph type="sldNum" sz="quarter" idx="5"/>
          </p:nvPr>
        </p:nvSpPr>
        <p:spPr/>
        <p:txBody>
          <a:bodyPr/>
          <a:lstStyle/>
          <a:p>
            <a:fld id="{ACCC7E73-6B70-48E8-B702-15758240C8E4}" type="slidenum">
              <a:rPr lang="en-GB" smtClean="0"/>
              <a:t>11</a:t>
            </a:fld>
            <a:endParaRPr lang="en-GB"/>
          </a:p>
        </p:txBody>
      </p:sp>
    </p:spTree>
    <p:extLst>
      <p:ext uri="{BB962C8B-B14F-4D97-AF65-F5344CB8AC3E}">
        <p14:creationId xmlns:p14="http://schemas.microsoft.com/office/powerpoint/2010/main" val="500615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0" baseline="0">
                <a:solidFill>
                  <a:schemeClr val="tx1"/>
                </a:solidFill>
              </a:defRPr>
            </a:lvl1pPr>
          </a:lstStyle>
          <a:p>
            <a:r>
              <a:rPr lang="en-GB"/>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4AA1A67B-DDE0-4567-B96F-A7BB83E2BEAB}" type="datetimeFigureOut">
              <a:rPr lang="en-GB" smtClean="0"/>
              <a:t>06/10/2025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75165525-B5C3-4FD2-AF59-3816153AE70B}" type="slidenum">
              <a:rPr lang="en-GB" smtClean="0"/>
              <a:t>‹#›</a:t>
            </a:fld>
            <a:endParaRPr lang="en-GB"/>
          </a:p>
        </p:txBody>
      </p:sp>
      <p:sp>
        <p:nvSpPr>
          <p:cNvPr id="11" name="Rectangle 10"/>
          <p:cNvSpPr/>
          <p:nvPr/>
        </p:nvSpPr>
        <p:spPr>
          <a:xfrm>
            <a:off x="11292840" y="0"/>
            <a:ext cx="91440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7893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1A67B-DDE0-4567-B96F-A7BB83E2BEAB}"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3133750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GB"/>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A1A67B-DDE0-4567-B96F-A7BB83E2BEAB}"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5525-B5C3-4FD2-AF59-3816153AE70B}" type="slidenum">
              <a:rPr lang="en-GB" smtClean="0"/>
              <a:t>‹#›</a:t>
            </a:fld>
            <a:endParaRPr lang="en-GB"/>
          </a:p>
        </p:txBody>
      </p:sp>
      <p:sp>
        <p:nvSpPr>
          <p:cNvPr id="8" name="Rectangle 7"/>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5824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A1A67B-DDE0-4567-B96F-A7BB83E2BEAB}"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3472358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61872" y="1721606"/>
            <a:ext cx="4480560" cy="731520"/>
          </a:xfrm>
        </p:spPr>
        <p:txBody>
          <a:bodyPr anchor="b">
            <a:normAutofit/>
          </a:bodyPr>
          <a:lstStyle>
            <a:lvl1pPr marL="0" indent="0">
              <a:spcBef>
                <a:spcPts val="0"/>
              </a:spcBef>
              <a:buNone/>
              <a:defRPr sz="2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3"/>
          </p:nvPr>
        </p:nvSpPr>
        <p:spPr>
          <a:xfrm>
            <a:off x="6126480" y="1721606"/>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GB"/>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A1A67B-DDE0-4567-B96F-A7BB83E2BEAB}"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4280835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A1A67B-DDE0-4567-B96F-A7BB83E2BEAB}" type="datetimeFigureOut">
              <a:rPr lang="en-GB" smtClean="0"/>
              <a:t>06/10/2025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1876182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A1A67B-DDE0-4567-B96F-A7BB83E2BEAB}" type="datetimeFigureOut">
              <a:rPr lang="en-GB" smtClean="0"/>
              <a:t>06/10/2025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1616072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1" baseline="0"/>
            </a:lvl1pPr>
          </a:lstStyle>
          <a:p>
            <a:r>
              <a:rPr lang="en-GB"/>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A1A67B-DDE0-4567-B96F-A7BB83E2BEAB}"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946592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a:solidFill>
                  <a:schemeClr val="accent1">
                    <a:lumMod val="20000"/>
                    <a:lumOff val="8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AA1A67B-DDE0-4567-B96F-A7BB83E2BEAB}"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896635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1A67B-DDE0-4567-B96F-A7BB83E2BEAB}"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1256046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1A67B-DDE0-4567-B96F-A7BB83E2BEAB}"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65525-B5C3-4FD2-AF59-3816153AE70B}" type="slidenum">
              <a:rPr lang="en-GB" smtClean="0"/>
              <a:t>‹#›</a:t>
            </a:fld>
            <a:endParaRPr lang="en-GB"/>
          </a:p>
        </p:txBody>
      </p:sp>
    </p:spTree>
    <p:extLst>
      <p:ext uri="{BB962C8B-B14F-4D97-AF65-F5344CB8AC3E}">
        <p14:creationId xmlns:p14="http://schemas.microsoft.com/office/powerpoint/2010/main" val="2150577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62393"/>
            <a:ext cx="9692640" cy="1428929"/>
          </a:xfrm>
          <a:prstGeom prst="rect">
            <a:avLst/>
          </a:prstGeom>
        </p:spPr>
        <p:txBody>
          <a:bodyPr vert="horz" lIns="91440" tIns="27432"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100" b="0">
                <a:solidFill>
                  <a:schemeClr val="tx2">
                    <a:lumMod val="40000"/>
                    <a:lumOff val="60000"/>
                  </a:schemeClr>
                </a:solidFill>
              </a:defRPr>
            </a:lvl1pPr>
          </a:lstStyle>
          <a:p>
            <a:fld id="{4AA1A67B-DDE0-4567-B96F-A7BB83E2BEAB}" type="datetimeFigureOut">
              <a:rPr lang="en-GB" smtClean="0"/>
              <a:t>06/10/2025</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100">
                <a:solidFill>
                  <a:schemeClr val="tx2">
                    <a:lumMod val="40000"/>
                    <a:lumOff val="6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latin typeface="+mj-lt"/>
              </a:defRPr>
            </a:lvl1pPr>
          </a:lstStyle>
          <a:p>
            <a:fld id="{75165525-B5C3-4FD2-AF59-3816153AE70B}" type="slidenum">
              <a:rPr lang="en-GB" smtClean="0"/>
              <a:t>‹#›</a:t>
            </a:fld>
            <a:endParaRPr lang="en-GB"/>
          </a:p>
        </p:txBody>
      </p:sp>
    </p:spTree>
    <p:extLst>
      <p:ext uri="{BB962C8B-B14F-4D97-AF65-F5344CB8AC3E}">
        <p14:creationId xmlns:p14="http://schemas.microsoft.com/office/powerpoint/2010/main" val="29060437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21C5D-24E5-5FFB-39C4-31A8CF259DC0}"/>
              </a:ext>
            </a:extLst>
          </p:cNvPr>
          <p:cNvSpPr>
            <a:spLocks noGrp="1"/>
          </p:cNvSpPr>
          <p:nvPr>
            <p:ph type="ctrTitle"/>
          </p:nvPr>
        </p:nvSpPr>
        <p:spPr>
          <a:xfrm>
            <a:off x="1386840" y="1783206"/>
            <a:ext cx="9418320" cy="3291588"/>
          </a:xfrm>
        </p:spPr>
        <p:txBody>
          <a:bodyPr>
            <a:noAutofit/>
          </a:bodyPr>
          <a:lstStyle/>
          <a:p>
            <a:pPr algn="ctr"/>
            <a:r>
              <a:rPr lang="en-US" sz="2800" b="1" dirty="0" err="1">
                <a:latin typeface="Times New Roman" panose="02020603050405020304" pitchFamily="18" charset="0"/>
                <a:cs typeface="Times New Roman" panose="02020603050405020304" pitchFamily="18" charset="0"/>
              </a:rPr>
              <a:t>Programme</a:t>
            </a:r>
            <a:r>
              <a:rPr lang="en-US" sz="2800" b="1" dirty="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Certificate of Higher Education in Health and Social Care</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code: </a:t>
            </a:r>
            <a:r>
              <a:rPr lang="en-US" sz="2800" dirty="0">
                <a:latin typeface="Times New Roman" panose="02020603050405020304" pitchFamily="18" charset="0"/>
                <a:cs typeface="Times New Roman" panose="02020603050405020304" pitchFamily="18" charset="0"/>
              </a:rPr>
              <a:t>LCHS4010</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a:t>
            </a:r>
            <a:r>
              <a:rPr lang="en-US" sz="2800" dirty="0">
                <a:latin typeface="Times New Roman" panose="02020603050405020304" pitchFamily="18" charset="0"/>
                <a:cs typeface="Times New Roman" panose="02020603050405020304" pitchFamily="18" charset="0"/>
              </a:rPr>
              <a:t>Psychology in Health and Social Care</a:t>
            </a: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Assignment Title: </a:t>
            </a:r>
            <a:r>
              <a:rPr lang="en-US" sz="2800" dirty="0">
                <a:latin typeface="Times New Roman" panose="02020603050405020304" pitchFamily="18" charset="0"/>
                <a:cs typeface="Times New Roman" panose="02020603050405020304" pitchFamily="18" charset="0"/>
              </a:rPr>
              <a:t>Assessment 1: Individual Presentation</a:t>
            </a: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r>
              <a:rPr lang="en-US" sz="2000" i="1" dirty="0">
                <a:latin typeface="Times New Roman" panose="02020603050405020304" pitchFamily="18" charset="0"/>
                <a:cs typeface="Times New Roman" panose="02020603050405020304" pitchFamily="18" charset="0"/>
              </a:rPr>
              <a:t>Assessment of the application of Bowlby’s attachment theory in response to the case of Amina, for providing an understanding of theoretical perspectives concerning lifespan development</a:t>
            </a:r>
            <a:endParaRPr lang="en-GB" sz="2800" i="1"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7875E815-B5E5-661E-C0E2-F7FCEAEF17D2}"/>
              </a:ext>
            </a:extLst>
          </p:cNvPr>
          <p:cNvPicPr>
            <a:picLocks noChangeAspect="1"/>
          </p:cNvPicPr>
          <p:nvPr/>
        </p:nvPicPr>
        <p:blipFill>
          <a:blip r:embed="rId2"/>
          <a:stretch>
            <a:fillRect/>
          </a:stretch>
        </p:blipFill>
        <p:spPr>
          <a:xfrm>
            <a:off x="4305050" y="283882"/>
            <a:ext cx="3581900" cy="1276528"/>
          </a:xfrm>
          <a:prstGeom prst="rect">
            <a:avLst/>
          </a:prstGeom>
        </p:spPr>
      </p:pic>
      <p:sp>
        <p:nvSpPr>
          <p:cNvPr id="8" name="TextBox 7">
            <a:extLst>
              <a:ext uri="{FF2B5EF4-FFF2-40B4-BE49-F238E27FC236}">
                <a16:creationId xmlns:a16="http://schemas.microsoft.com/office/drawing/2014/main" id="{C293A53E-0C8D-A8BB-9847-BFF8D503435A}"/>
              </a:ext>
            </a:extLst>
          </p:cNvPr>
          <p:cNvSpPr txBox="1"/>
          <p:nvPr/>
        </p:nvSpPr>
        <p:spPr>
          <a:xfrm>
            <a:off x="3043518" y="5498081"/>
            <a:ext cx="6104964" cy="923330"/>
          </a:xfrm>
          <a:prstGeom prst="rect">
            <a:avLst/>
          </a:prstGeom>
          <a:noFill/>
        </p:spPr>
        <p:txBody>
          <a:bodyPr wrap="square">
            <a:spAutoFit/>
          </a:bodyPr>
          <a:lstStyle/>
          <a:p>
            <a:pPr algn="ctr">
              <a:buNone/>
            </a:pPr>
            <a:r>
              <a:rPr lang="en-US" sz="1800" b="1" dirty="0">
                <a:effectLst/>
                <a:latin typeface="Times New Roman" panose="02020603050405020304" pitchFamily="18" charset="0"/>
                <a:ea typeface="Calibri" panose="020F0502020204030204" pitchFamily="34" charset="0"/>
                <a:cs typeface="Arial" panose="020B0604020202020204" pitchFamily="34" charset="0"/>
              </a:rPr>
              <a:t>Module lead: Neale Haddon</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ctr">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Student Name: </a:t>
            </a:r>
            <a:r>
              <a:rPr lang="en-GB" b="1" dirty="0" err="1"/>
              <a:t>Zubeda</a:t>
            </a:r>
            <a:r>
              <a:rPr lang="en-GB" b="1" dirty="0"/>
              <a:t> </a:t>
            </a:r>
            <a:r>
              <a:rPr lang="en-GB" b="1" dirty="0" err="1"/>
              <a:t>Sembagare</a:t>
            </a:r>
            <a:r>
              <a:rPr lang="en-GB" b="1" dirty="0"/>
              <a:t> </a:t>
            </a:r>
            <a:r>
              <a:rPr lang="en-GB" b="1" dirty="0" err="1"/>
              <a:t>Umurerwa</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algn="ctr">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Student ID:2423193</a:t>
            </a:r>
          </a:p>
        </p:txBody>
      </p:sp>
    </p:spTree>
    <p:extLst>
      <p:ext uri="{BB962C8B-B14F-4D97-AF65-F5344CB8AC3E}">
        <p14:creationId xmlns:p14="http://schemas.microsoft.com/office/powerpoint/2010/main" val="951027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1219E-8748-F5A7-7207-99F6D9E89CE1}"/>
              </a:ext>
            </a:extLst>
          </p:cNvPr>
          <p:cNvSpPr>
            <a:spLocks noGrp="1"/>
          </p:cNvSpPr>
          <p:nvPr>
            <p:ph type="title"/>
          </p:nvPr>
        </p:nvSpPr>
        <p:spPr>
          <a:xfrm>
            <a:off x="441960" y="272553"/>
            <a:ext cx="9692640" cy="652007"/>
          </a:xfrm>
        </p:spPr>
        <p:txBody>
          <a:bodyPr>
            <a:normAutofit fontScale="90000"/>
          </a:bodyPr>
          <a:lstStyle/>
          <a:p>
            <a:r>
              <a:rPr lang="en-GB" dirty="0">
                <a:latin typeface="Times New Roman" panose="02020603050405020304" pitchFamily="18" charset="0"/>
                <a:cs typeface="Times New Roman" panose="02020603050405020304" pitchFamily="18" charset="0"/>
              </a:rPr>
              <a:t>Introduction</a:t>
            </a:r>
          </a:p>
        </p:txBody>
      </p:sp>
      <p:sp>
        <p:nvSpPr>
          <p:cNvPr id="5" name="TextBox 4">
            <a:extLst>
              <a:ext uri="{FF2B5EF4-FFF2-40B4-BE49-F238E27FC236}">
                <a16:creationId xmlns:a16="http://schemas.microsoft.com/office/drawing/2014/main" id="{EB1F71FB-69F8-BE9F-243E-19B070ED2343}"/>
              </a:ext>
            </a:extLst>
          </p:cNvPr>
          <p:cNvSpPr txBox="1"/>
          <p:nvPr/>
        </p:nvSpPr>
        <p:spPr>
          <a:xfrm>
            <a:off x="441960" y="1357185"/>
            <a:ext cx="4770120" cy="4093428"/>
          </a:xfrm>
          <a:prstGeom prst="rect">
            <a:avLst/>
          </a:prstGeom>
          <a:noFill/>
        </p:spPr>
        <p:txBody>
          <a:bodyPr wrap="square">
            <a:spAutoFit/>
          </a:bodyPr>
          <a:lstStyle/>
          <a:p>
            <a:pPr marL="285750" indent="-285750" algn="just" fontAlgn="base">
              <a:buFont typeface="Arial" panose="020B0604020202020204" pitchFamily="34" charset="0"/>
              <a:buChar char="•"/>
            </a:pPr>
            <a:r>
              <a:rPr lang="en-US" sz="2000" b="0" i="0" u="none" strike="noStrike" dirty="0">
                <a:solidFill>
                  <a:srgbClr val="222222"/>
                </a:solidFill>
                <a:effectLst/>
                <a:latin typeface="Times New Roman" panose="02020603050405020304" pitchFamily="18" charset="0"/>
                <a:cs typeface="Times New Roman" panose="02020603050405020304" pitchFamily="18" charset="0"/>
              </a:rPr>
              <a:t>The title of the presentation is “</a:t>
            </a:r>
            <a:r>
              <a:rPr lang="en-US" sz="2000" i="1" dirty="0">
                <a:latin typeface="Times New Roman" panose="02020603050405020304" pitchFamily="18" charset="0"/>
                <a:cs typeface="Times New Roman" panose="02020603050405020304" pitchFamily="18" charset="0"/>
              </a:rPr>
              <a:t>Assessment of the application of Bowlby’s attachment theory in response to the case of Amina, for providing an understanding of theoretical perspectives concerning lifespan development</a:t>
            </a:r>
            <a:r>
              <a:rPr lang="en-US" sz="2000" b="0" i="0" u="none" strike="noStrike" dirty="0">
                <a:solidFill>
                  <a:srgbClr val="222222"/>
                </a:solidFill>
                <a:effectLst/>
                <a:latin typeface="Times New Roman" panose="02020603050405020304" pitchFamily="18" charset="0"/>
                <a:cs typeface="Times New Roman" panose="02020603050405020304" pitchFamily="18" charset="0"/>
              </a:rPr>
              <a:t>”</a:t>
            </a:r>
          </a:p>
          <a:p>
            <a:pPr marL="285750" indent="-285750" algn="just" rtl="0" fontAlgn="base">
              <a:buFont typeface="Arial" panose="020B0604020202020204" pitchFamily="34" charset="0"/>
              <a:buChar char="•"/>
            </a:pPr>
            <a:r>
              <a:rPr lang="en-US" sz="2000" b="0" i="0" u="none" strike="noStrike" dirty="0">
                <a:solidFill>
                  <a:srgbClr val="222222"/>
                </a:solidFill>
                <a:effectLst/>
                <a:latin typeface="Times New Roman" panose="02020603050405020304" pitchFamily="18" charset="0"/>
                <a:cs typeface="Times New Roman" panose="02020603050405020304" pitchFamily="18" charset="0"/>
              </a:rPr>
              <a:t>Contextualising the challenges faced by Amira based on anxiety, speech issues and isolation based on social withdrawal.</a:t>
            </a:r>
          </a:p>
          <a:p>
            <a:pPr marL="285750" indent="-285750" algn="just" rtl="0" fontAlgn="base">
              <a:buFont typeface="Arial" panose="020B0604020202020204" pitchFamily="34" charset="0"/>
              <a:buChar char="•"/>
            </a:pPr>
            <a:r>
              <a:rPr lang="en-US" sz="2000" b="0" i="0" u="none" strike="noStrike" dirty="0">
                <a:solidFill>
                  <a:srgbClr val="222222"/>
                </a:solidFill>
                <a:effectLst/>
                <a:latin typeface="Times New Roman" panose="02020603050405020304" pitchFamily="18" charset="0"/>
                <a:cs typeface="Times New Roman" panose="02020603050405020304" pitchFamily="18" charset="0"/>
              </a:rPr>
              <a:t>This presentation is aimed at analysing the developmental needs of Amira using the Attachment Theory of Bowlby and suggested interventions.</a:t>
            </a:r>
          </a:p>
        </p:txBody>
      </p:sp>
      <p:pic>
        <p:nvPicPr>
          <p:cNvPr id="7" name="Picture 6">
            <a:extLst>
              <a:ext uri="{FF2B5EF4-FFF2-40B4-BE49-F238E27FC236}">
                <a16:creationId xmlns:a16="http://schemas.microsoft.com/office/drawing/2014/main" id="{9B888F2D-EF45-E01D-F1F0-0E3C9026F233}"/>
              </a:ext>
            </a:extLst>
          </p:cNvPr>
          <p:cNvPicPr>
            <a:picLocks noChangeAspect="1"/>
          </p:cNvPicPr>
          <p:nvPr/>
        </p:nvPicPr>
        <p:blipFill>
          <a:blip r:embed="rId3"/>
          <a:stretch>
            <a:fillRect/>
          </a:stretch>
        </p:blipFill>
        <p:spPr>
          <a:xfrm>
            <a:off x="6326292" y="1915160"/>
            <a:ext cx="4036907" cy="3027680"/>
          </a:xfrm>
          <a:prstGeom prst="rect">
            <a:avLst/>
          </a:prstGeom>
        </p:spPr>
      </p:pic>
    </p:spTree>
    <p:extLst>
      <p:ext uri="{BB962C8B-B14F-4D97-AF65-F5344CB8AC3E}">
        <p14:creationId xmlns:p14="http://schemas.microsoft.com/office/powerpoint/2010/main" val="156936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B3532-2BBC-52ED-BD7E-C582DD21C9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936687-83CB-AB0D-9E7F-78037314C3C5}"/>
              </a:ext>
            </a:extLst>
          </p:cNvPr>
          <p:cNvSpPr>
            <a:spLocks noGrp="1"/>
          </p:cNvSpPr>
          <p:nvPr>
            <p:ph type="title"/>
          </p:nvPr>
        </p:nvSpPr>
        <p:spPr>
          <a:xfrm>
            <a:off x="441960" y="410538"/>
            <a:ext cx="9692640" cy="652007"/>
          </a:xfrm>
        </p:spPr>
        <p:txBody>
          <a:bodyPr>
            <a:normAutofit fontScale="90000"/>
          </a:bodyPr>
          <a:lstStyle/>
          <a:p>
            <a:r>
              <a:rPr lang="en-US" dirty="0">
                <a:latin typeface="Times New Roman" panose="02020603050405020304" pitchFamily="18" charset="0"/>
                <a:cs typeface="Times New Roman" panose="02020603050405020304" pitchFamily="18" charset="0"/>
              </a:rPr>
              <a:t>Explanation of Bowlby’s attachment theory </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C46BBFB2-BDC7-198D-9623-27B6FCBD03EA}"/>
              </a:ext>
            </a:extLst>
          </p:cNvPr>
          <p:cNvSpPr txBox="1"/>
          <p:nvPr/>
        </p:nvSpPr>
        <p:spPr>
          <a:xfrm>
            <a:off x="441960" y="1357185"/>
            <a:ext cx="6344920" cy="5016758"/>
          </a:xfrm>
          <a:prstGeom prst="rect">
            <a:avLst/>
          </a:prstGeom>
          <a:no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It is an inherent </a:t>
            </a:r>
            <a:r>
              <a:rPr lang="en-US" sz="2000" b="1" i="1" dirty="0">
                <a:latin typeface="Times New Roman" panose="02020603050405020304" pitchFamily="18" charset="0"/>
                <a:cs typeface="Times New Roman" panose="02020603050405020304" pitchFamily="18" charset="0"/>
              </a:rPr>
              <a:t>survival instinct </a:t>
            </a:r>
            <a:r>
              <a:rPr lang="en-US" sz="2000" dirty="0">
                <a:latin typeface="Times New Roman" panose="02020603050405020304" pitchFamily="18" charset="0"/>
                <a:cs typeface="Times New Roman" panose="02020603050405020304" pitchFamily="18" charset="0"/>
              </a:rPr>
              <a:t>in children that leads to attachment; survival requires an approximation to caring adults.</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 </a:t>
            </a:r>
            <a:r>
              <a:rPr lang="en-US" sz="2000" b="1" i="1" dirty="0">
                <a:latin typeface="Times New Roman" panose="02020603050405020304" pitchFamily="18" charset="0"/>
                <a:cs typeface="Times New Roman" panose="02020603050405020304" pitchFamily="18" charset="0"/>
              </a:rPr>
              <a:t>safe base</a:t>
            </a:r>
            <a:r>
              <a:rPr lang="en-US" sz="2000" dirty="0">
                <a:latin typeface="Times New Roman" panose="02020603050405020304" pitchFamily="18" charset="0"/>
                <a:cs typeface="Times New Roman" panose="02020603050405020304" pitchFamily="18" charset="0"/>
              </a:rPr>
              <a:t> enables children to navigate the world and be emotionally balanced with the assurance of care provider availability (Robledo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2022).</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a:t>
            </a:r>
            <a:r>
              <a:rPr lang="en-US" sz="2000" b="1" i="1" dirty="0">
                <a:latin typeface="Times New Roman" panose="02020603050405020304" pitchFamily="18" charset="0"/>
                <a:cs typeface="Times New Roman" panose="02020603050405020304" pitchFamily="18" charset="0"/>
              </a:rPr>
              <a:t>safe haven</a:t>
            </a:r>
            <a:r>
              <a:rPr lang="en-US" sz="2000" dirty="0">
                <a:latin typeface="Times New Roman" panose="02020603050405020304" pitchFamily="18" charset="0"/>
                <a:cs typeface="Times New Roman" panose="02020603050405020304" pitchFamily="18" charset="0"/>
              </a:rPr>
              <a:t> principle also offers solace and relief in moments of distress, which will allow children to better control their feelings.</a:t>
            </a:r>
          </a:p>
          <a:p>
            <a:pPr marL="285750" indent="-285750" algn="just" fontAlgn="base">
              <a:buFont typeface="Arial" panose="020B0604020202020204" pitchFamily="34" charset="0"/>
              <a:buChar char="•"/>
            </a:pPr>
            <a:r>
              <a:rPr lang="en-US" sz="2000" b="1" i="1" dirty="0">
                <a:latin typeface="Times New Roman" panose="02020603050405020304" pitchFamily="18" charset="0"/>
                <a:cs typeface="Times New Roman" panose="02020603050405020304" pitchFamily="18" charset="0"/>
              </a:rPr>
              <a:t>Proximity maintenance</a:t>
            </a:r>
            <a:r>
              <a:rPr lang="en-US" sz="2000" dirty="0">
                <a:latin typeface="Times New Roman" panose="02020603050405020304" pitchFamily="18" charset="0"/>
                <a:cs typeface="Times New Roman" panose="02020603050405020304" pitchFamily="18" charset="0"/>
              </a:rPr>
              <a:t> focuses on the need of the child to be within the care of people, decreasing the separation anxiety and creating emotional safety (Granqvist, 2020).</a:t>
            </a:r>
          </a:p>
          <a:p>
            <a:pPr marL="285750" indent="-28575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a:t>
            </a:r>
            <a:r>
              <a:rPr lang="en-US" sz="2000" b="1" i="1" dirty="0">
                <a:latin typeface="Times New Roman" panose="02020603050405020304" pitchFamily="18" charset="0"/>
                <a:cs typeface="Times New Roman" panose="02020603050405020304" pitchFamily="18" charset="0"/>
              </a:rPr>
              <a:t>internal working models </a:t>
            </a:r>
            <a:r>
              <a:rPr lang="en-US" sz="2000" dirty="0">
                <a:latin typeface="Times New Roman" panose="02020603050405020304" pitchFamily="18" charset="0"/>
                <a:cs typeface="Times New Roman" panose="02020603050405020304" pitchFamily="18" charset="0"/>
              </a:rPr>
              <a:t>form expectations of relationships, and in this scenario, positive experiences create trust and negative experiences create insecurity and withdrawal.</a:t>
            </a:r>
            <a:endParaRPr lang="en-US" sz="2000" b="0" i="0" u="none" strike="noStrike" dirty="0">
              <a:solidFill>
                <a:srgbClr val="222222"/>
              </a:solidFill>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25DD62D-3345-702B-DCA9-235F6814A591}"/>
              </a:ext>
            </a:extLst>
          </p:cNvPr>
          <p:cNvPicPr>
            <a:picLocks noChangeAspect="1"/>
          </p:cNvPicPr>
          <p:nvPr/>
        </p:nvPicPr>
        <p:blipFill>
          <a:blip r:embed="rId3"/>
          <a:stretch>
            <a:fillRect/>
          </a:stretch>
        </p:blipFill>
        <p:spPr>
          <a:xfrm>
            <a:off x="7482840" y="1879600"/>
            <a:ext cx="3098800" cy="3098800"/>
          </a:xfrm>
          <a:prstGeom prst="rect">
            <a:avLst/>
          </a:prstGeom>
        </p:spPr>
      </p:pic>
    </p:spTree>
    <p:extLst>
      <p:ext uri="{BB962C8B-B14F-4D97-AF65-F5344CB8AC3E}">
        <p14:creationId xmlns:p14="http://schemas.microsoft.com/office/powerpoint/2010/main" val="1072979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A0667-576A-7FE6-80B6-B710A7F560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D6CE02-C57D-DB06-9E4B-359716369E1C}"/>
              </a:ext>
            </a:extLst>
          </p:cNvPr>
          <p:cNvSpPr>
            <a:spLocks noGrp="1"/>
          </p:cNvSpPr>
          <p:nvPr>
            <p:ph type="title"/>
          </p:nvPr>
        </p:nvSpPr>
        <p:spPr>
          <a:xfrm>
            <a:off x="441960" y="465830"/>
            <a:ext cx="9692640" cy="652007"/>
          </a:xfrm>
        </p:spPr>
        <p:txBody>
          <a:bodyPr>
            <a:normAutofit fontScale="90000"/>
          </a:bodyPr>
          <a:lstStyle/>
          <a:p>
            <a:r>
              <a:rPr lang="en-US" dirty="0">
                <a:latin typeface="Times New Roman" panose="02020603050405020304" pitchFamily="18" charset="0"/>
                <a:cs typeface="Times New Roman" panose="02020603050405020304" pitchFamily="18" charset="0"/>
              </a:rPr>
              <a:t>Application of the theory to the scenario</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C50D7AB-384C-18FC-A79A-5178F93CEBA6}"/>
              </a:ext>
            </a:extLst>
          </p:cNvPr>
          <p:cNvSpPr txBox="1"/>
          <p:nvPr/>
        </p:nvSpPr>
        <p:spPr>
          <a:xfrm>
            <a:off x="441960" y="1357185"/>
            <a:ext cx="4770120" cy="4708981"/>
          </a:xfrm>
          <a:prstGeom prst="rect">
            <a:avLst/>
          </a:prstGeom>
          <a:no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insecure attachment behaviours evident in Amira, as she exhibits </a:t>
            </a:r>
            <a:r>
              <a:rPr lang="en-US" sz="2000" b="1" i="1" dirty="0">
                <a:latin typeface="Times New Roman" panose="02020603050405020304" pitchFamily="18" charset="0"/>
                <a:cs typeface="Times New Roman" panose="02020603050405020304" pitchFamily="18" charset="0"/>
              </a:rPr>
              <a:t>visible anxiety </a:t>
            </a:r>
            <a:r>
              <a:rPr lang="en-US" sz="2000" dirty="0">
                <a:latin typeface="Times New Roman" panose="02020603050405020304" pitchFamily="18" charset="0"/>
                <a:cs typeface="Times New Roman" panose="02020603050405020304" pitchFamily="18" charset="0"/>
              </a:rPr>
              <a:t>when she is left in nursery, show the need to have a stable and secure relationship.</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Amira’s socialising with others is a problem, which indicates her </a:t>
            </a:r>
            <a:r>
              <a:rPr lang="en-US" sz="2000" b="1" i="1" dirty="0">
                <a:latin typeface="Times New Roman" panose="02020603050405020304" pitchFamily="18" charset="0"/>
                <a:cs typeface="Times New Roman" panose="02020603050405020304" pitchFamily="18" charset="0"/>
              </a:rPr>
              <a:t>limited internalising models</a:t>
            </a:r>
            <a:r>
              <a:rPr lang="en-US" sz="2000" dirty="0">
                <a:latin typeface="Times New Roman" panose="02020603050405020304" pitchFamily="18" charset="0"/>
                <a:cs typeface="Times New Roman" panose="02020603050405020304" pitchFamily="18" charset="0"/>
              </a:rPr>
              <a:t> of trust and low trust in new social situations (Krishna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2025).</a:t>
            </a:r>
          </a:p>
          <a:p>
            <a:pPr marL="285750" indent="-285750" algn="just">
              <a:buFont typeface="Arial" panose="020B0604020202020204" pitchFamily="34" charset="0"/>
              <a:buChar char="•"/>
            </a:pPr>
            <a:r>
              <a:rPr lang="en-US" sz="2000" b="1" i="1" dirty="0">
                <a:latin typeface="Times New Roman" panose="02020603050405020304" pitchFamily="18" charset="0"/>
                <a:cs typeface="Times New Roman" panose="02020603050405020304" pitchFamily="18" charset="0"/>
              </a:rPr>
              <a:t>Poor verbal communication</a:t>
            </a:r>
            <a:r>
              <a:rPr lang="en-US" sz="2000" dirty="0">
                <a:latin typeface="Times New Roman" panose="02020603050405020304" pitchFamily="18" charset="0"/>
                <a:cs typeface="Times New Roman" panose="02020603050405020304" pitchFamily="18" charset="0"/>
              </a:rPr>
              <a:t> can be a sign of a suppressed exploration process since her effect can be directed towards dealing with separation distress and not development.</a:t>
            </a:r>
            <a:endParaRPr lang="en-US" sz="2000" b="0" i="0" u="none" strike="noStrike" dirty="0">
              <a:solidFill>
                <a:srgbClr val="222222"/>
              </a:solidFill>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8A5C7BD-195B-A3D4-C6C9-0B769B6BE6B7}"/>
              </a:ext>
            </a:extLst>
          </p:cNvPr>
          <p:cNvPicPr>
            <a:picLocks noChangeAspect="1"/>
          </p:cNvPicPr>
          <p:nvPr/>
        </p:nvPicPr>
        <p:blipFill>
          <a:blip r:embed="rId3"/>
          <a:stretch>
            <a:fillRect/>
          </a:stretch>
        </p:blipFill>
        <p:spPr>
          <a:xfrm>
            <a:off x="6096000" y="1353047"/>
            <a:ext cx="4104640" cy="4104640"/>
          </a:xfrm>
          <a:prstGeom prst="rect">
            <a:avLst/>
          </a:prstGeom>
        </p:spPr>
      </p:pic>
    </p:spTree>
    <p:extLst>
      <p:ext uri="{BB962C8B-B14F-4D97-AF65-F5344CB8AC3E}">
        <p14:creationId xmlns:p14="http://schemas.microsoft.com/office/powerpoint/2010/main" val="2352304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6017A3-D948-41D3-62E3-B5B059B0F7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89699F-3F19-B755-D922-F8960DC31AD5}"/>
              </a:ext>
            </a:extLst>
          </p:cNvPr>
          <p:cNvSpPr>
            <a:spLocks noGrp="1"/>
          </p:cNvSpPr>
          <p:nvPr>
            <p:ph type="title"/>
          </p:nvPr>
        </p:nvSpPr>
        <p:spPr>
          <a:xfrm>
            <a:off x="441960" y="272553"/>
            <a:ext cx="9692640" cy="652007"/>
          </a:xfrm>
        </p:spPr>
        <p:txBody>
          <a:bodyPr>
            <a:normAutofit fontScale="90000"/>
          </a:bodyPr>
          <a:lstStyle/>
          <a:p>
            <a:r>
              <a:rPr lang="en-GB" dirty="0">
                <a:latin typeface="Times New Roman" panose="02020603050405020304" pitchFamily="18" charset="0"/>
                <a:cs typeface="Times New Roman" panose="02020603050405020304" pitchFamily="18" charset="0"/>
              </a:rPr>
              <a:t>Proposal on practical strategies </a:t>
            </a:r>
          </a:p>
        </p:txBody>
      </p:sp>
      <p:sp>
        <p:nvSpPr>
          <p:cNvPr id="5" name="TextBox 4">
            <a:extLst>
              <a:ext uri="{FF2B5EF4-FFF2-40B4-BE49-F238E27FC236}">
                <a16:creationId xmlns:a16="http://schemas.microsoft.com/office/drawing/2014/main" id="{8F396C51-0746-D458-C611-CCDC5742499F}"/>
              </a:ext>
            </a:extLst>
          </p:cNvPr>
          <p:cNvSpPr txBox="1"/>
          <p:nvPr/>
        </p:nvSpPr>
        <p:spPr>
          <a:xfrm>
            <a:off x="441960" y="1357185"/>
            <a:ext cx="4770120" cy="4093428"/>
          </a:xfrm>
          <a:prstGeom prst="rect">
            <a:avLst/>
          </a:prstGeom>
          <a:no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Involvement of a </a:t>
            </a:r>
            <a:r>
              <a:rPr lang="en-US" sz="2000" b="1" i="1" dirty="0">
                <a:latin typeface="Times New Roman" panose="02020603050405020304" pitchFamily="18" charset="0"/>
                <a:cs typeface="Times New Roman" panose="02020603050405020304" pitchFamily="18" charset="0"/>
              </a:rPr>
              <a:t>consistent key person</a:t>
            </a:r>
            <a:r>
              <a:rPr lang="en-US" sz="2000" dirty="0">
                <a:latin typeface="Times New Roman" panose="02020603050405020304" pitchFamily="18" charset="0"/>
                <a:cs typeface="Times New Roman" panose="02020603050405020304" pitchFamily="18" charset="0"/>
              </a:rPr>
              <a:t> for Amira will help her to limit the aspects of separation anxiety and help her to have a sense of confidence in day-out activities.</a:t>
            </a:r>
          </a:p>
          <a:p>
            <a:pPr marL="285750" indent="-285750" algn="just" fontAlgn="base">
              <a:buFont typeface="Arial" panose="020B0604020202020204" pitchFamily="34" charset="0"/>
              <a:buChar char="•"/>
            </a:pPr>
            <a:r>
              <a:rPr lang="en-US" sz="2000" b="1" i="1" dirty="0">
                <a:latin typeface="Times New Roman" panose="02020603050405020304" pitchFamily="18" charset="0"/>
                <a:cs typeface="Times New Roman" panose="02020603050405020304" pitchFamily="18" charset="0"/>
              </a:rPr>
              <a:t>Slow processes of separation</a:t>
            </a:r>
            <a:r>
              <a:rPr lang="en-US" sz="2000" dirty="0">
                <a:latin typeface="Times New Roman" panose="02020603050405020304" pitchFamily="18" charset="0"/>
                <a:cs typeface="Times New Roman" panose="02020603050405020304" pitchFamily="18" charset="0"/>
              </a:rPr>
              <a:t>, e.g. long absences spread with time, will enable Amira to become more accustomed to nursery transitions (Kearney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2023).</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Emotion regulation by </a:t>
            </a:r>
            <a:r>
              <a:rPr lang="en-US" sz="2000" b="1" i="1" dirty="0">
                <a:latin typeface="Times New Roman" panose="02020603050405020304" pitchFamily="18" charset="0"/>
                <a:cs typeface="Times New Roman" panose="02020603050405020304" pitchFamily="18" charset="0"/>
              </a:rPr>
              <a:t>staff and constant validation</a:t>
            </a:r>
            <a:r>
              <a:rPr lang="en-US" sz="2000" dirty="0">
                <a:latin typeface="Times New Roman" panose="02020603050405020304" pitchFamily="18" charset="0"/>
                <a:cs typeface="Times New Roman" panose="02020603050405020304" pitchFamily="18" charset="0"/>
              </a:rPr>
              <a:t> of the feelings of Amira will develop resilience and contribute to her social and cognitive growth.</a:t>
            </a:r>
          </a:p>
        </p:txBody>
      </p:sp>
      <p:pic>
        <p:nvPicPr>
          <p:cNvPr id="6146" name="Picture 2" descr="U.S. Physicians' Training and Experience in Providing Trauma-Informed Care  in Clinical Settings">
            <a:extLst>
              <a:ext uri="{FF2B5EF4-FFF2-40B4-BE49-F238E27FC236}">
                <a16:creationId xmlns:a16="http://schemas.microsoft.com/office/drawing/2014/main" id="{5D175D65-07BD-C80F-ED9F-3D22E404E6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4693" y="1451568"/>
            <a:ext cx="4770121" cy="395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1138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17F48-2E37-D6E2-2512-7E0AE274FD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795090-0B86-592F-FA6C-E52A45F9B7F1}"/>
              </a:ext>
            </a:extLst>
          </p:cNvPr>
          <p:cNvSpPr>
            <a:spLocks noGrp="1"/>
          </p:cNvSpPr>
          <p:nvPr>
            <p:ph type="title"/>
          </p:nvPr>
        </p:nvSpPr>
        <p:spPr>
          <a:xfrm>
            <a:off x="441960" y="272553"/>
            <a:ext cx="9692640" cy="652007"/>
          </a:xfrm>
        </p:spPr>
        <p:txBody>
          <a:bodyPr>
            <a:normAutofit fontScale="90000"/>
          </a:bodyPr>
          <a:lstStyle/>
          <a:p>
            <a:r>
              <a:rPr lang="en-GB" dirty="0">
                <a:latin typeface="Times New Roman" panose="02020603050405020304" pitchFamily="18" charset="0"/>
                <a:cs typeface="Times New Roman" panose="02020603050405020304" pitchFamily="18" charset="0"/>
              </a:rPr>
              <a:t>Proposal on notable interventions</a:t>
            </a:r>
          </a:p>
        </p:txBody>
      </p:sp>
      <p:sp>
        <p:nvSpPr>
          <p:cNvPr id="5" name="TextBox 4">
            <a:extLst>
              <a:ext uri="{FF2B5EF4-FFF2-40B4-BE49-F238E27FC236}">
                <a16:creationId xmlns:a16="http://schemas.microsoft.com/office/drawing/2014/main" id="{2C1813BE-7D81-5F64-D397-8B8C8D8F5AD3}"/>
              </a:ext>
            </a:extLst>
          </p:cNvPr>
          <p:cNvSpPr txBox="1"/>
          <p:nvPr/>
        </p:nvSpPr>
        <p:spPr>
          <a:xfrm>
            <a:off x="441960" y="1357185"/>
            <a:ext cx="4770120" cy="4401205"/>
          </a:xfrm>
          <a:prstGeom prst="rect">
            <a:avLst/>
          </a:prstGeom>
          <a:no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enhancement through </a:t>
            </a:r>
            <a:r>
              <a:rPr lang="en-US" sz="2000" b="1" i="1" dirty="0">
                <a:latin typeface="Times New Roman" panose="02020603050405020304" pitchFamily="18" charset="0"/>
                <a:cs typeface="Times New Roman" panose="02020603050405020304" pitchFamily="18" charset="0"/>
              </a:rPr>
              <a:t>mental and medical intervention</a:t>
            </a:r>
            <a:r>
              <a:rPr lang="en-US" sz="2000" dirty="0">
                <a:latin typeface="Times New Roman" panose="02020603050405020304" pitchFamily="18" charset="0"/>
                <a:cs typeface="Times New Roman" panose="02020603050405020304" pitchFamily="18" charset="0"/>
              </a:rPr>
              <a:t>, where attaching play therapy sessions in the nursery can build trust, communication and socialisation among children with anxiety.</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Mini peer-buddying programs would help Amira to develop friendships over time, which would enhance her social self-confidence and ability to work together (Liu and Potmesil, 2025).</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Visual aids, with predictable routines and storytelling, will help minimise stress by fostering emotional safety and increasing her knowledge of transitions.</a:t>
            </a:r>
          </a:p>
        </p:txBody>
      </p:sp>
      <p:pic>
        <p:nvPicPr>
          <p:cNvPr id="7170" name="Picture 2" descr="What are the Applications of Technology-Based Mental Health Interventions?">
            <a:extLst>
              <a:ext uri="{FF2B5EF4-FFF2-40B4-BE49-F238E27FC236}">
                <a16:creationId xmlns:a16="http://schemas.microsoft.com/office/drawing/2014/main" id="{F4D96110-50E3-FB00-C7C5-15F6371194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799" y="1714500"/>
            <a:ext cx="4987925"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463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5191AF-FBB0-6DE0-9CE6-D075C5E6B0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35344-4A16-F058-7D1E-BAA3BD258A68}"/>
              </a:ext>
            </a:extLst>
          </p:cNvPr>
          <p:cNvSpPr>
            <a:spLocks noGrp="1"/>
          </p:cNvSpPr>
          <p:nvPr>
            <p:ph type="title"/>
          </p:nvPr>
        </p:nvSpPr>
        <p:spPr>
          <a:xfrm>
            <a:off x="441960" y="705178"/>
            <a:ext cx="9692640" cy="652007"/>
          </a:xfrm>
        </p:spPr>
        <p:txBody>
          <a:bodyPr>
            <a:normAutofit fontScale="90000"/>
          </a:bodyPr>
          <a:lstStyle/>
          <a:p>
            <a:r>
              <a:rPr lang="en-US" dirty="0">
                <a:latin typeface="Times New Roman" panose="02020603050405020304" pitchFamily="18" charset="0"/>
                <a:cs typeface="Times New Roman" panose="02020603050405020304" pitchFamily="18" charset="0"/>
              </a:rPr>
              <a:t>Consideration of biological and environmental influencers</a:t>
            </a:r>
            <a:endParaRPr lang="en-GB"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D8DE9D1-3E71-70B7-D85B-F552A8E17628}"/>
              </a:ext>
            </a:extLst>
          </p:cNvPr>
          <p:cNvSpPr txBox="1"/>
          <p:nvPr/>
        </p:nvSpPr>
        <p:spPr>
          <a:xfrm>
            <a:off x="441960" y="1357185"/>
            <a:ext cx="6619240" cy="5016758"/>
          </a:xfrm>
          <a:prstGeom prst="rect">
            <a:avLst/>
          </a:prstGeom>
          <a:noFill/>
        </p:spPr>
        <p:txBody>
          <a:bodyPr wrap="square">
            <a:spAutoFit/>
          </a:bodyPr>
          <a:lstStyle/>
          <a:p>
            <a:pPr marL="285750" indent="-285750" algn="just" fontAlgn="base">
              <a:buFont typeface="Arial" panose="020B0604020202020204" pitchFamily="34" charset="0"/>
              <a:buChar char="•"/>
            </a:pPr>
            <a:r>
              <a:rPr lang="en-GB" sz="2000" b="1" i="1" u="sng" dirty="0">
                <a:latin typeface="Times New Roman" panose="02020603050405020304" pitchFamily="18" charset="0"/>
                <a:cs typeface="Times New Roman" panose="02020603050405020304" pitchFamily="18" charset="0"/>
              </a:rPr>
              <a:t>Nature</a:t>
            </a:r>
          </a:p>
          <a:p>
            <a:pPr marL="742950" lvl="1"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temperament of the protagonist, Amira, can predispose her to an increased anxiety level, affecting her response to the separation and social pressure.</a:t>
            </a:r>
          </a:p>
          <a:p>
            <a:pPr marL="742950" lvl="1" indent="-28575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Gene vulnerability to slower language acquisition may be the cause of her reduced verbal communication and lag in communicating with peers (Jaishankar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2025).</a:t>
            </a:r>
            <a:endParaRPr lang="en-GB" sz="2000" dirty="0">
              <a:latin typeface="Times New Roman" panose="02020603050405020304" pitchFamily="18" charset="0"/>
              <a:cs typeface="Times New Roman" panose="02020603050405020304" pitchFamily="18" charset="0"/>
            </a:endParaRPr>
          </a:p>
          <a:p>
            <a:pPr marL="285750" indent="-285750" algn="just" fontAlgn="base">
              <a:buFont typeface="Arial" panose="020B0604020202020204" pitchFamily="34" charset="0"/>
              <a:buChar char="•"/>
            </a:pPr>
            <a:r>
              <a:rPr lang="en-GB" sz="2000" b="1" i="1" u="sng" strike="noStrike" dirty="0">
                <a:solidFill>
                  <a:srgbClr val="222222"/>
                </a:solidFill>
                <a:effectLst/>
                <a:latin typeface="Times New Roman" panose="02020603050405020304" pitchFamily="18" charset="0"/>
                <a:cs typeface="Times New Roman" panose="02020603050405020304" pitchFamily="18" charset="0"/>
              </a:rPr>
              <a:t>Nurture</a:t>
            </a:r>
          </a:p>
          <a:p>
            <a:pPr marL="742950" lvl="1"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Regularity in both home and nursery caregiving also defines how Amira will feel secure or develop more anxiety about attachment (Rayamajhi and Koirala Thapa, 2022).</a:t>
            </a:r>
          </a:p>
          <a:p>
            <a:pPr marL="742950" lvl="1"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Her social development and group integration are heavily influenced by environmental factors, including the ratios of staffing and positive peer groups.</a:t>
            </a:r>
          </a:p>
        </p:txBody>
      </p:sp>
      <p:pic>
        <p:nvPicPr>
          <p:cNvPr id="4" name="Picture 3">
            <a:extLst>
              <a:ext uri="{FF2B5EF4-FFF2-40B4-BE49-F238E27FC236}">
                <a16:creationId xmlns:a16="http://schemas.microsoft.com/office/drawing/2014/main" id="{0376F623-9677-4336-F126-BC7F4D3D9814}"/>
              </a:ext>
            </a:extLst>
          </p:cNvPr>
          <p:cNvPicPr>
            <a:picLocks noChangeAspect="1"/>
          </p:cNvPicPr>
          <p:nvPr/>
        </p:nvPicPr>
        <p:blipFill>
          <a:blip r:embed="rId3"/>
          <a:stretch>
            <a:fillRect/>
          </a:stretch>
        </p:blipFill>
        <p:spPr>
          <a:xfrm>
            <a:off x="7363460" y="2653527"/>
            <a:ext cx="3642360" cy="2428240"/>
          </a:xfrm>
          <a:prstGeom prst="rect">
            <a:avLst/>
          </a:prstGeom>
        </p:spPr>
      </p:pic>
    </p:spTree>
    <p:extLst>
      <p:ext uri="{BB962C8B-B14F-4D97-AF65-F5344CB8AC3E}">
        <p14:creationId xmlns:p14="http://schemas.microsoft.com/office/powerpoint/2010/main" val="1349942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6BA81-0BE9-D950-6F9B-C385CFEA1E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A9768B-6BA9-18F5-C493-FBEF2A8AF56A}"/>
              </a:ext>
            </a:extLst>
          </p:cNvPr>
          <p:cNvSpPr>
            <a:spLocks noGrp="1"/>
          </p:cNvSpPr>
          <p:nvPr>
            <p:ph type="title"/>
          </p:nvPr>
        </p:nvSpPr>
        <p:spPr>
          <a:xfrm>
            <a:off x="441960" y="272553"/>
            <a:ext cx="9692640" cy="652007"/>
          </a:xfrm>
        </p:spPr>
        <p:txBody>
          <a:bodyPr>
            <a:normAutofit fontScale="90000"/>
          </a:bodyPr>
          <a:lstStyle/>
          <a:p>
            <a:r>
              <a:rPr lang="en-GB" dirty="0">
                <a:latin typeface="Times New Roman" panose="02020603050405020304" pitchFamily="18" charset="0"/>
                <a:cs typeface="Times New Roman" panose="02020603050405020304" pitchFamily="18" charset="0"/>
              </a:rPr>
              <a:t>Usefulness of the theory</a:t>
            </a:r>
          </a:p>
        </p:txBody>
      </p:sp>
      <p:sp>
        <p:nvSpPr>
          <p:cNvPr id="5" name="TextBox 4">
            <a:extLst>
              <a:ext uri="{FF2B5EF4-FFF2-40B4-BE49-F238E27FC236}">
                <a16:creationId xmlns:a16="http://schemas.microsoft.com/office/drawing/2014/main" id="{26779AAA-D676-33C5-F490-F379F08A11A0}"/>
              </a:ext>
            </a:extLst>
          </p:cNvPr>
          <p:cNvSpPr txBox="1"/>
          <p:nvPr/>
        </p:nvSpPr>
        <p:spPr>
          <a:xfrm>
            <a:off x="441960" y="1357185"/>
            <a:ext cx="5654040" cy="4093428"/>
          </a:xfrm>
          <a:prstGeom prst="rect">
            <a:avLst/>
          </a:prstGeom>
          <a:no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theory proposed by Bowlby gives an explicit frame of reference for the analysis of the distress Amira is experiencing and the subsequent provision of supportive care within the nursery setting.</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It </a:t>
            </a:r>
            <a:r>
              <a:rPr lang="en-US" sz="2000" dirty="0" err="1">
                <a:latin typeface="Times New Roman" panose="02020603050405020304" pitchFamily="18" charset="0"/>
                <a:cs typeface="Times New Roman" panose="02020603050405020304" pitchFamily="18" charset="0"/>
              </a:rPr>
              <a:t>recognises</a:t>
            </a:r>
            <a:r>
              <a:rPr lang="en-US" sz="2000" dirty="0">
                <a:latin typeface="Times New Roman" panose="02020603050405020304" pitchFamily="18" charset="0"/>
                <a:cs typeface="Times New Roman" panose="02020603050405020304" pitchFamily="18" charset="0"/>
              </a:rPr>
              <a:t> caregiver sensitivity, consistency as the main processes of anxiety reduction and stimulation of social exploration (</a:t>
            </a:r>
            <a:r>
              <a:rPr lang="en-US" sz="2000" dirty="0" err="1">
                <a:latin typeface="Times New Roman" panose="02020603050405020304" pitchFamily="18" charset="0"/>
                <a:cs typeface="Times New Roman" panose="02020603050405020304" pitchFamily="18" charset="0"/>
              </a:rPr>
              <a:t>Saharoy</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2023).</a:t>
            </a:r>
          </a:p>
          <a:p>
            <a:pPr marL="285750" indent="-285750" algn="jus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Longitudinal studies show that a good number of children (around 67%) establish positive attachment, which enhances the evidence-based practice of the theory (Kohlhoff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2022).</a:t>
            </a:r>
            <a:endParaRPr lang="en-US" sz="2000" b="0" i="0" u="none" strike="noStrike" dirty="0">
              <a:solidFill>
                <a:srgbClr val="222222"/>
              </a:solidFill>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2C663A6-64AD-1ECD-A6BE-2305F9F1A06F}"/>
              </a:ext>
            </a:extLst>
          </p:cNvPr>
          <p:cNvPicPr>
            <a:picLocks noChangeAspect="1"/>
          </p:cNvPicPr>
          <p:nvPr/>
        </p:nvPicPr>
        <p:blipFill>
          <a:blip r:embed="rId3"/>
          <a:stretch>
            <a:fillRect/>
          </a:stretch>
        </p:blipFill>
        <p:spPr>
          <a:xfrm>
            <a:off x="6421120" y="2005753"/>
            <a:ext cx="4269740" cy="2846493"/>
          </a:xfrm>
          <a:prstGeom prst="rect">
            <a:avLst/>
          </a:prstGeom>
        </p:spPr>
      </p:pic>
    </p:spTree>
    <p:extLst>
      <p:ext uri="{BB962C8B-B14F-4D97-AF65-F5344CB8AC3E}">
        <p14:creationId xmlns:p14="http://schemas.microsoft.com/office/powerpoint/2010/main" val="4132153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BCEB9-C5DC-D94F-7692-78C8298029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DB35E7-5FE5-C8E3-8CC0-2E3B10133082}"/>
              </a:ext>
            </a:extLst>
          </p:cNvPr>
          <p:cNvSpPr>
            <a:spLocks noGrp="1"/>
          </p:cNvSpPr>
          <p:nvPr>
            <p:ph type="title"/>
          </p:nvPr>
        </p:nvSpPr>
        <p:spPr>
          <a:xfrm>
            <a:off x="441960" y="272553"/>
            <a:ext cx="9692640" cy="652007"/>
          </a:xfrm>
        </p:spPr>
        <p:txBody>
          <a:bodyPr>
            <a:normAutofit fontScale="90000"/>
          </a:bodyPr>
          <a:lstStyle/>
          <a:p>
            <a:r>
              <a:rPr lang="en-GB" dirty="0">
                <a:latin typeface="Times New Roman" panose="02020603050405020304" pitchFamily="18" charset="0"/>
                <a:cs typeface="Times New Roman" panose="02020603050405020304" pitchFamily="18" charset="0"/>
              </a:rPr>
              <a:t>Limitations of the theory</a:t>
            </a:r>
          </a:p>
        </p:txBody>
      </p:sp>
      <p:sp>
        <p:nvSpPr>
          <p:cNvPr id="5" name="TextBox 4">
            <a:extLst>
              <a:ext uri="{FF2B5EF4-FFF2-40B4-BE49-F238E27FC236}">
                <a16:creationId xmlns:a16="http://schemas.microsoft.com/office/drawing/2014/main" id="{7F897774-C958-65BE-E7DE-3C73C10DE056}"/>
              </a:ext>
            </a:extLst>
          </p:cNvPr>
          <p:cNvSpPr txBox="1"/>
          <p:nvPr/>
        </p:nvSpPr>
        <p:spPr>
          <a:xfrm>
            <a:off x="441960" y="1357185"/>
            <a:ext cx="5430520" cy="4093428"/>
          </a:xfrm>
          <a:prstGeom prst="rect">
            <a:avLst/>
          </a:prstGeom>
          <a:noFill/>
        </p:spPr>
        <p:txBody>
          <a:bodyPr wrap="square">
            <a:spAutoFit/>
          </a:bodyPr>
          <a:lstStyle/>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theory is also dangerous in the way it posits that early attachment determines future life, with no possibility of recovering the situation with new experiences.</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It is culturally biased in such a way that it gives precedence to Western standards of attachment, restricting its usability in the face of varied caregiving practices, as evident in the global contexts (</a:t>
            </a:r>
            <a:r>
              <a:rPr lang="en-US" sz="2000" dirty="0" err="1">
                <a:latin typeface="Times New Roman" panose="02020603050405020304" pitchFamily="18" charset="0"/>
                <a:cs typeface="Times New Roman" panose="02020603050405020304" pitchFamily="18" charset="0"/>
              </a:rPr>
              <a:t>Fanarioti</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Karpouzis</a:t>
            </a:r>
            <a:r>
              <a:rPr lang="en-US" sz="2000" dirty="0">
                <a:latin typeface="Times New Roman" panose="02020603050405020304" pitchFamily="18" charset="0"/>
                <a:cs typeface="Times New Roman" panose="02020603050405020304" pitchFamily="18" charset="0"/>
              </a:rPr>
              <a:t>, 2025).</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Emotions are complex, and attachment is not enough to explain cognitive or linguistic impairments like the inability to communicate, as Amira had.</a:t>
            </a:r>
          </a:p>
        </p:txBody>
      </p:sp>
      <p:pic>
        <p:nvPicPr>
          <p:cNvPr id="4" name="Picture 3">
            <a:extLst>
              <a:ext uri="{FF2B5EF4-FFF2-40B4-BE49-F238E27FC236}">
                <a16:creationId xmlns:a16="http://schemas.microsoft.com/office/drawing/2014/main" id="{A7952B6E-B2D2-51B1-F483-4A723EFE6B2C}"/>
              </a:ext>
            </a:extLst>
          </p:cNvPr>
          <p:cNvPicPr>
            <a:picLocks noChangeAspect="1"/>
          </p:cNvPicPr>
          <p:nvPr/>
        </p:nvPicPr>
        <p:blipFill>
          <a:blip r:embed="rId3"/>
          <a:stretch>
            <a:fillRect/>
          </a:stretch>
        </p:blipFill>
        <p:spPr>
          <a:xfrm>
            <a:off x="6096000" y="1965960"/>
            <a:ext cx="4629962" cy="2926080"/>
          </a:xfrm>
          <a:prstGeom prst="rect">
            <a:avLst/>
          </a:prstGeom>
        </p:spPr>
      </p:pic>
    </p:spTree>
    <p:extLst>
      <p:ext uri="{BB962C8B-B14F-4D97-AF65-F5344CB8AC3E}">
        <p14:creationId xmlns:p14="http://schemas.microsoft.com/office/powerpoint/2010/main" val="2158176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D5FF4-6873-189E-37E3-AB87A40A48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72B7C0-8C41-9EFC-1735-0B3F1AE93D75}"/>
              </a:ext>
            </a:extLst>
          </p:cNvPr>
          <p:cNvSpPr>
            <a:spLocks noGrp="1"/>
          </p:cNvSpPr>
          <p:nvPr>
            <p:ph type="title"/>
          </p:nvPr>
        </p:nvSpPr>
        <p:spPr>
          <a:xfrm>
            <a:off x="441960" y="272553"/>
            <a:ext cx="9692640" cy="652007"/>
          </a:xfrm>
        </p:spPr>
        <p:txBody>
          <a:bodyPr>
            <a:normAutofit fontScale="90000"/>
          </a:bodyPr>
          <a:lstStyle/>
          <a:p>
            <a:r>
              <a:rPr lang="en-GB" dirty="0">
                <a:latin typeface="Times New Roman" panose="02020603050405020304" pitchFamily="18" charset="0"/>
                <a:cs typeface="Times New Roman" panose="02020603050405020304" pitchFamily="18" charset="0"/>
              </a:rPr>
              <a:t>Linking with evidence-based practices</a:t>
            </a:r>
          </a:p>
        </p:txBody>
      </p:sp>
      <p:sp>
        <p:nvSpPr>
          <p:cNvPr id="5" name="TextBox 4">
            <a:extLst>
              <a:ext uri="{FF2B5EF4-FFF2-40B4-BE49-F238E27FC236}">
                <a16:creationId xmlns:a16="http://schemas.microsoft.com/office/drawing/2014/main" id="{7287EB4E-23C7-B802-BE30-F35A7E2C9D4B}"/>
              </a:ext>
            </a:extLst>
          </p:cNvPr>
          <p:cNvSpPr txBox="1"/>
          <p:nvPr/>
        </p:nvSpPr>
        <p:spPr>
          <a:xfrm>
            <a:off x="441960" y="1357185"/>
            <a:ext cx="5938520" cy="4093428"/>
          </a:xfrm>
          <a:prstGeom prst="rect">
            <a:avLst/>
          </a:prstGeom>
          <a:noFill/>
        </p:spPr>
        <p:txBody>
          <a:bodyPr wrap="square">
            <a:spAutoFit/>
          </a:bodyPr>
          <a:lstStyle/>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Attachment-informed practices are consistent with the UK early years guidance, which focuses on regular care-giving and child-</a:t>
            </a:r>
            <a:r>
              <a:rPr lang="en-US" sz="2000" dirty="0" err="1">
                <a:latin typeface="Times New Roman" panose="02020603050405020304" pitchFamily="18" charset="0"/>
                <a:cs typeface="Times New Roman" panose="02020603050405020304" pitchFamily="18" charset="0"/>
              </a:rPr>
              <a:t>centred</a:t>
            </a:r>
            <a:r>
              <a:rPr lang="en-US" sz="2000" dirty="0">
                <a:latin typeface="Times New Roman" panose="02020603050405020304" pitchFamily="18" charset="0"/>
                <a:cs typeface="Times New Roman" panose="02020603050405020304" pitchFamily="18" charset="0"/>
              </a:rPr>
              <a:t> care in nurseries.</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empirical research findings indicate that secure attachment is associated with enhanced emotional regulation, social interaction and language acquisition during early childhood (</a:t>
            </a:r>
            <a:r>
              <a:rPr lang="en-US" sz="2000" dirty="0" err="1">
                <a:latin typeface="Times New Roman" panose="02020603050405020304" pitchFamily="18" charset="0"/>
                <a:cs typeface="Times New Roman" panose="02020603050405020304" pitchFamily="18" charset="0"/>
              </a:rPr>
              <a:t>Jethava</a:t>
            </a:r>
            <a:r>
              <a:rPr lang="en-US" sz="2000" dirty="0">
                <a:latin typeface="Times New Roman" panose="02020603050405020304" pitchFamily="18" charset="0"/>
                <a:cs typeface="Times New Roman" panose="02020603050405020304" pitchFamily="18" charset="0"/>
              </a:rPr>
              <a:t>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2022).</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According to national childcare frameworks, the key person systems are best practice, which directly benefits the emotional security of Amira as well as her developmental progress.</a:t>
            </a:r>
          </a:p>
        </p:txBody>
      </p:sp>
      <p:pic>
        <p:nvPicPr>
          <p:cNvPr id="4" name="Picture 3">
            <a:extLst>
              <a:ext uri="{FF2B5EF4-FFF2-40B4-BE49-F238E27FC236}">
                <a16:creationId xmlns:a16="http://schemas.microsoft.com/office/drawing/2014/main" id="{AA9C684A-14F4-9A25-5E9C-5A2C5B3E71DC}"/>
              </a:ext>
            </a:extLst>
          </p:cNvPr>
          <p:cNvPicPr>
            <a:picLocks noChangeAspect="1"/>
          </p:cNvPicPr>
          <p:nvPr/>
        </p:nvPicPr>
        <p:blipFill>
          <a:blip r:embed="rId3"/>
          <a:stretch>
            <a:fillRect/>
          </a:stretch>
        </p:blipFill>
        <p:spPr>
          <a:xfrm>
            <a:off x="6893924" y="1630680"/>
            <a:ext cx="3806807" cy="3596640"/>
          </a:xfrm>
          <a:prstGeom prst="rect">
            <a:avLst/>
          </a:prstGeom>
        </p:spPr>
      </p:pic>
    </p:spTree>
    <p:extLst>
      <p:ext uri="{BB962C8B-B14F-4D97-AF65-F5344CB8AC3E}">
        <p14:creationId xmlns:p14="http://schemas.microsoft.com/office/powerpoint/2010/main" val="2089376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54E02-AF99-ED8E-6893-EF2AD747FC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8A9C8-2A9B-718C-E596-F93BDEB87824}"/>
              </a:ext>
            </a:extLst>
          </p:cNvPr>
          <p:cNvSpPr>
            <a:spLocks noGrp="1"/>
          </p:cNvSpPr>
          <p:nvPr>
            <p:ph type="title"/>
          </p:nvPr>
        </p:nvSpPr>
        <p:spPr>
          <a:xfrm>
            <a:off x="441960" y="272553"/>
            <a:ext cx="9692640" cy="652007"/>
          </a:xfrm>
        </p:spPr>
        <p:txBody>
          <a:bodyPr>
            <a:normAutofit fontScale="90000"/>
          </a:bodyPr>
          <a:lstStyle/>
          <a:p>
            <a:r>
              <a:rPr lang="en-GB" dirty="0">
                <a:latin typeface="Times New Roman" panose="02020603050405020304" pitchFamily="18" charset="0"/>
                <a:cs typeface="Times New Roman" panose="02020603050405020304" pitchFamily="18" charset="0"/>
              </a:rPr>
              <a:t>Conclusion</a:t>
            </a:r>
          </a:p>
        </p:txBody>
      </p:sp>
      <p:sp>
        <p:nvSpPr>
          <p:cNvPr id="5" name="TextBox 4">
            <a:extLst>
              <a:ext uri="{FF2B5EF4-FFF2-40B4-BE49-F238E27FC236}">
                <a16:creationId xmlns:a16="http://schemas.microsoft.com/office/drawing/2014/main" id="{C136C7F1-69E2-8DD8-7D36-17446DB57B02}"/>
              </a:ext>
            </a:extLst>
          </p:cNvPr>
          <p:cNvSpPr txBox="1"/>
          <p:nvPr/>
        </p:nvSpPr>
        <p:spPr>
          <a:xfrm>
            <a:off x="441960" y="1357185"/>
            <a:ext cx="4770120" cy="4708981"/>
          </a:xfrm>
          <a:prstGeom prst="rect">
            <a:avLst/>
          </a:prstGeom>
          <a:noFill/>
        </p:spPr>
        <p:txBody>
          <a:bodyPr wrap="square">
            <a:spAutoFit/>
          </a:bodyPr>
          <a:lstStyle/>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theory put forward by Bowlby provides crucial clues to the developmental problems that Amira faces and answers to how interventions can be applied in order to enhance her emotional security.</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Attachment-based practical and mental health interventions will help her to become more confident and resilient and be able to thrive socially.</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Integration of evidence, theory and context is a sure way of delivering effective practice and comprehensive support to the development and growth of Amira in nursery care.</a:t>
            </a:r>
          </a:p>
        </p:txBody>
      </p:sp>
      <p:pic>
        <p:nvPicPr>
          <p:cNvPr id="4" name="Picture 3">
            <a:extLst>
              <a:ext uri="{FF2B5EF4-FFF2-40B4-BE49-F238E27FC236}">
                <a16:creationId xmlns:a16="http://schemas.microsoft.com/office/drawing/2014/main" id="{57EB6F33-CA48-8EF1-34EA-2E81057A4567}"/>
              </a:ext>
            </a:extLst>
          </p:cNvPr>
          <p:cNvPicPr>
            <a:picLocks noChangeAspect="1"/>
          </p:cNvPicPr>
          <p:nvPr/>
        </p:nvPicPr>
        <p:blipFill>
          <a:blip r:embed="rId3"/>
          <a:stretch>
            <a:fillRect/>
          </a:stretch>
        </p:blipFill>
        <p:spPr>
          <a:xfrm>
            <a:off x="6289040" y="1788895"/>
            <a:ext cx="3845560" cy="3845560"/>
          </a:xfrm>
          <a:prstGeom prst="rect">
            <a:avLst/>
          </a:prstGeom>
        </p:spPr>
      </p:pic>
    </p:spTree>
    <p:extLst>
      <p:ext uri="{BB962C8B-B14F-4D97-AF65-F5344CB8AC3E}">
        <p14:creationId xmlns:p14="http://schemas.microsoft.com/office/powerpoint/2010/main" val="1904122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626A1-61A7-F1E1-1EDF-2EE5BBBAA3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50EBBA-B6D0-4B01-FE8C-F5AB6D5A5874}"/>
              </a:ext>
            </a:extLst>
          </p:cNvPr>
          <p:cNvSpPr>
            <a:spLocks noGrp="1"/>
          </p:cNvSpPr>
          <p:nvPr>
            <p:ph type="title"/>
          </p:nvPr>
        </p:nvSpPr>
        <p:spPr>
          <a:xfrm>
            <a:off x="441960" y="272553"/>
            <a:ext cx="9692640" cy="652007"/>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References</a:t>
            </a:r>
          </a:p>
        </p:txBody>
      </p:sp>
      <p:sp>
        <p:nvSpPr>
          <p:cNvPr id="3" name="Rectangle 1">
            <a:extLst>
              <a:ext uri="{FF2B5EF4-FFF2-40B4-BE49-F238E27FC236}">
                <a16:creationId xmlns:a16="http://schemas.microsoft.com/office/drawing/2014/main" id="{A92BBF36-9DD0-0D3C-EA0E-1B940CB92ABD}"/>
              </a:ext>
            </a:extLst>
          </p:cNvPr>
          <p:cNvSpPr>
            <a:spLocks noChangeArrowheads="1"/>
          </p:cNvSpPr>
          <p:nvPr/>
        </p:nvSpPr>
        <p:spPr bwMode="auto">
          <a:xfrm>
            <a:off x="0" y="983914"/>
            <a:ext cx="11074400"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Fanarioti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A.K.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Karpouzis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 (2025) ‘Artificial Intelligence and the Future of Mental Health in a Digitally Transformed World’,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Computers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14(7), pp. 259–259. Available at: https://doi.org/10.3390/computers14070259.</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Granqvist, P. (2020) ‘Attachment, culture, and gene-culture co-evolution: Expanding the Evolutionary Toolbox of Attachment Theory’,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Attachment &amp; Human Development</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23(1), pp. 1–24. Available at: https://doi.org/10.1080/14616734.2019.1709086.</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Jaishankar, D., Raghuram, T., Raju, B.K., Swarna, D., Parekh, S.,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Chirmule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 and Gujar, V. (2025) ‘A Biopsychosocial Overview of Speech Disorders: Neuroanatomical, Genetic, and Environmental Insights’,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Biomedicines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13(1), pp. 239–239. Available at: https://doi.org/10.3390/biomedicines13010239.</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Jethava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 Kadish, J.,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Kakonge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and Wiseman-Hakes, C. (2022) ‘Early Attachment and the Development of Social Communication: A Neuropsychological Approach’,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Psychiatry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13(13). Available at: https://doi.org/10.3389/fpsyt.2022.838950.</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Kearney, C.A., Dupont, R.,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Fensken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Gonzálvez</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(2023) ‘School attendance problems and absenteeism as early warning signals: review and implications for health-based protocols and school-based practices’,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Education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 Available at: https://doi.org/10.3389/feduc.2023.1253595.</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Kohlhoff, J.,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Lieneman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Cibralic</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Traynor, N. and McNeil, C.B. (2022) ‘Attachment-Based Parenting Interventions and Evidence of Changes in Toddler Attachment patterns: an Overview’,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Clinical Child and Family Psychology Review</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25(4). Available at: https://doi.org/10.1007/s10567-022-00405-4.</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Krishna, Ravindran, N., Yi, H., Tan, X.Y., Soh, J., Yong, E., Wei, D., Low, T.Y., Chan, A.W.-J., Chong, N., Ng, Y.K.,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Thenpandiyan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A.A., Leong, J.R., Yi, A., Li, E., Tse, L.N., Pl, S.,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Rajanala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S.P., Lua, J.K. and Rajalingam, V. (2025) ‘The impact of mentoring relationships on professional identity formation in medical education: a systematic review’,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BMC Medical Education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25(1). Available at: https://doi.org/10.1186/s12909-025-07158-y.</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Liu, X. and Potmesil, M. (2025) ‘A review of research on the development of inclusive education in children with special educational needs over the past 10 years: a visual analysis based on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CiteSpace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Education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 Available at: https://doi.org/10.3389/feduc.2024.1475876.</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Rayamajhi, R. and Koirala Thapa, S. (2022)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Nursing Guidance in Gestational Diabetes Mellitus: A literature Review</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www.theseus.fi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https://www.theseus.fi/handle/10024/783022 (Accessed: 21 February 2023).</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Robledo, J.-P., Cross, I., Boada-Bayona, L.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Demogeot</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 (2022) ‘Back to basics: a re-evaluation of the Relevance of Imprinting in the Genesis of Bowlby’s Attachment Theory’,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Psychology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13(1). Available at: https://doi.org/10.3389/fpsyg.2022.1033746.</a:t>
            </a:r>
            <a:endParaRPr kumimoji="0" lang="en-US" altLang="en-US" sz="9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Saharoy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 Potdukhe, A., Wanjari, M.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Taksande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A.B. (2023) ‘Postpartum Depression and Maternal care: Exploring the Complex Effects on Mothers and Infants’,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Cureus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15(7). Available at: https://doi.org/10.7759/cureus.41381.</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94705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011CF-855E-2A7B-2BC2-B95239EA06D5}"/>
            </a:ext>
          </a:extLst>
        </p:cNvPr>
        <p:cNvGrpSpPr/>
        <p:nvPr/>
      </p:nvGrpSpPr>
      <p:grpSpPr>
        <a:xfrm>
          <a:off x="0" y="0"/>
          <a:ext cx="0" cy="0"/>
          <a:chOff x="0" y="0"/>
          <a:chExt cx="0" cy="0"/>
        </a:xfrm>
      </p:grpSpPr>
      <p:pic>
        <p:nvPicPr>
          <p:cNvPr id="2050" name="Picture 2" descr="Thank you Images - Free Download on Freepik">
            <a:extLst>
              <a:ext uri="{FF2B5EF4-FFF2-40B4-BE49-F238E27FC236}">
                <a16:creationId xmlns:a16="http://schemas.microsoft.com/office/drawing/2014/main" id="{5365084D-552C-13E8-BFEB-8F4C5F859C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6086" y="2119510"/>
            <a:ext cx="3699827" cy="2618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3815614"/>
      </p:ext>
    </p:extLst>
  </p:cSld>
  <p:clrMapOvr>
    <a:masterClrMapping/>
  </p:clrMapOvr>
</p:sld>
</file>

<file path=ppt/theme/theme1.xml><?xml version="1.0" encoding="utf-8"?>
<a:theme xmlns:a="http://schemas.openxmlformats.org/drawingml/2006/main" name="View">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23C5FE65-18CC-4A65-9EBC-B05E331504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View</Template>
  <TotalTime>0</TotalTime>
  <Words>2876</Words>
  <Application>Microsoft Macintosh PowerPoint</Application>
  <PresentationFormat>Widescreen</PresentationFormat>
  <Paragraphs>81</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Schoolbook</vt:lpstr>
      <vt:lpstr>Times New Roman</vt:lpstr>
      <vt:lpstr>Wingdings 2</vt:lpstr>
      <vt:lpstr>View</vt:lpstr>
      <vt:lpstr>Programme: Certificate of Higher Education in Health and Social Care Module code: LCHS4010 Module: Psychology in Health and Social Care  Assignment Title: Assessment 1: Individual Presentation  Assessment of the application of Bowlby’s attachment theory in response to the case of Amina, for providing an understanding of theoretical perspectives concerning lifespan development</vt:lpstr>
      <vt:lpstr>Introduction</vt:lpstr>
      <vt:lpstr>Explanation of Bowlby’s attachment theory </vt:lpstr>
      <vt:lpstr>Application of the theory to the scenario</vt:lpstr>
      <vt:lpstr>Proposal on practical strategies </vt:lpstr>
      <vt:lpstr>Proposal on notable interventions</vt:lpstr>
      <vt:lpstr>Consideration of biological and environmental influencers</vt:lpstr>
      <vt:lpstr>Usefulness of the theory</vt:lpstr>
      <vt:lpstr>Limitations of the theory</vt:lpstr>
      <vt:lpstr>Linking with evidence-based practices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2025-10-03T08:13:06Z</dcterms:created>
  <dcterms:modified xsi:type="dcterms:W3CDTF">2025-10-06T16:52:54Z</dcterms:modified>
</cp:coreProperties>
</file>