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6" r:id="rId3"/>
    <p:sldId id="260" r:id="rId4"/>
    <p:sldId id="259" r:id="rId5"/>
    <p:sldId id="258" r:id="rId6"/>
    <p:sldId id="261" r:id="rId7"/>
    <p:sldId id="262" r:id="rId8"/>
    <p:sldId id="264" r:id="rId9"/>
    <p:sldId id="263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C3C9AA-EF6A-4EF6-8BC9-9CEB364E212C}" type="datetimeFigureOut">
              <a:rPr lang="en-GB" smtClean="0"/>
              <a:pPr/>
              <a:t>26/01/2016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AD62F93-6FD6-43B4-A119-11A20DFAB370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950454" y="752945"/>
            <a:ext cx="7128792" cy="893961"/>
          </a:xfrm>
          <a:ln>
            <a:miter lim="800000"/>
            <a:headEnd/>
            <a:tailEnd/>
          </a:ln>
          <a:extLst/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University of Wales Trinity St David</a:t>
            </a:r>
            <a:br>
              <a:rPr lang="en-GB" sz="28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</a:br>
            <a:r>
              <a:rPr lang="en-GB" sz="28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Cefn Hengoed Community School</a:t>
            </a:r>
            <a:endParaRPr lang="en-GB" sz="2800" dirty="0"/>
          </a:p>
        </p:txBody>
      </p:sp>
      <p:pic>
        <p:nvPicPr>
          <p:cNvPr id="7" name="Picture 1" descr="Architect's 3D view of fro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713" y="1773238"/>
            <a:ext cx="6264275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0" descr="Image result for university of wales trinity st davi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908050"/>
            <a:ext cx="617537" cy="65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450" y="836613"/>
            <a:ext cx="685800" cy="72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107950" y="3716338"/>
            <a:ext cx="8891588" cy="2809006"/>
          </a:xfrm>
        </p:spPr>
        <p:txBody>
          <a:bodyPr/>
          <a:lstStyle/>
          <a:p>
            <a:pPr marR="0" algn="ctr" eaLnBrk="1" hangingPunct="1">
              <a:defRPr/>
            </a:pPr>
            <a:r>
              <a:rPr lang="en-GB" altLang="en-US" sz="2000" b="1" dirty="0" smtClean="0">
                <a:effectLst>
                  <a:outerShdw blurRad="38100" dist="38100" dir="2700000" algn="tl">
                    <a:srgbClr val="04617B"/>
                  </a:outerShdw>
                </a:effectLst>
                <a:latin typeface="Tahoma" pitchFamily="34" charset="0"/>
                <a:cs typeface="Tahoma" pitchFamily="34" charset="0"/>
              </a:rPr>
              <a:t>Graduate Certificate in Professional Learning</a:t>
            </a:r>
          </a:p>
          <a:p>
            <a:pPr marR="0" algn="ctr" eaLnBrk="1" hangingPunct="1">
              <a:defRPr/>
            </a:pPr>
            <a:r>
              <a:rPr lang="en-GB" altLang="en-US" sz="2000" b="1" dirty="0" smtClean="0">
                <a:effectLst>
                  <a:outerShdw blurRad="38100" dist="38100" dir="2700000" algn="tl">
                    <a:srgbClr val="04617B"/>
                  </a:outerShdw>
                </a:effectLst>
                <a:latin typeface="Tahoma" pitchFamily="34" charset="0"/>
                <a:cs typeface="Tahoma" pitchFamily="34" charset="0"/>
              </a:rPr>
              <a:t>Module Code: M6X01440</a:t>
            </a:r>
          </a:p>
          <a:p>
            <a:pPr marR="0" algn="ctr" eaLnBrk="1" hangingPunct="1">
              <a:defRPr/>
            </a:pPr>
            <a:r>
              <a:rPr lang="en-GB" altLang="en-US" sz="2000" b="1" dirty="0" smtClean="0">
                <a:effectLst>
                  <a:outerShdw blurRad="38100" dist="38100" dir="2700000" algn="tl">
                    <a:srgbClr val="04617B"/>
                  </a:outerShdw>
                </a:effectLst>
                <a:latin typeface="Tahoma" pitchFamily="34" charset="0"/>
                <a:cs typeface="Tahoma" pitchFamily="34" charset="0"/>
              </a:rPr>
              <a:t>Module Title: Creating a Strategic Direction for School Improvement</a:t>
            </a:r>
          </a:p>
          <a:p>
            <a:pPr marR="0" algn="ctr" eaLnBrk="1" hangingPunct="1">
              <a:defRPr/>
            </a:pPr>
            <a:endParaRPr lang="en-GB" altLang="en-US" sz="1000" dirty="0" smtClean="0">
              <a:latin typeface="Tahoma" pitchFamily="34" charset="0"/>
              <a:cs typeface="Tahoma" pitchFamily="34" charset="0"/>
            </a:endParaRPr>
          </a:p>
          <a:p>
            <a:pPr marR="0" algn="ctr">
              <a:defRPr/>
            </a:pPr>
            <a:r>
              <a:rPr lang="en-GB" altLang="en-US" sz="2400" b="1" dirty="0" smtClean="0">
                <a:latin typeface="Tahoma" pitchFamily="34" charset="0"/>
                <a:cs typeface="Tahoma" pitchFamily="34" charset="0"/>
              </a:rPr>
              <a:t>Lead Creative School</a:t>
            </a:r>
          </a:p>
          <a:p>
            <a:pPr marR="0" algn="ctr">
              <a:defRPr/>
            </a:pPr>
            <a:endParaRPr lang="en-GB" altLang="en-US" sz="1000" b="1" dirty="0" smtClean="0">
              <a:latin typeface="Tahoma" pitchFamily="34" charset="0"/>
              <a:cs typeface="Tahoma" pitchFamily="34" charset="0"/>
            </a:endParaRPr>
          </a:p>
          <a:p>
            <a:pPr marR="0" algn="ctr">
              <a:defRPr/>
            </a:pPr>
            <a:r>
              <a:rPr lang="en-GB" altLang="en-US" sz="2000" dirty="0" smtClean="0">
                <a:latin typeface="Tahoma" pitchFamily="34" charset="0"/>
                <a:cs typeface="Tahoma" pitchFamily="34" charset="0"/>
              </a:rPr>
              <a:t>Heather Cooper – Deputy Headteacher Pastoral</a:t>
            </a:r>
            <a:endParaRPr lang="en-GB" altLang="en-US" sz="2000" dirty="0" smtClean="0">
              <a:latin typeface="Tahoma" pitchFamily="34" charset="0"/>
              <a:cs typeface="Tahoma" pitchFamily="34" charset="0"/>
            </a:endParaRPr>
          </a:p>
          <a:p>
            <a:pPr marR="0" algn="ctr">
              <a:defRPr/>
            </a:pPr>
            <a:r>
              <a:rPr lang="en-GB" altLang="en-US" sz="2000" dirty="0" smtClean="0">
                <a:latin typeface="Tahoma" pitchFamily="34" charset="0"/>
                <a:cs typeface="Tahoma" pitchFamily="34" charset="0"/>
              </a:rPr>
              <a:t>Jonathan Havard – Key Stage 3 Science Manager</a:t>
            </a:r>
            <a:endParaRPr lang="en-GB" altLang="en-US" dirty="0" smtClean="0">
              <a:latin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95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48" t="14916" r="28767" b="24892"/>
          <a:stretch/>
        </p:blipFill>
        <p:spPr bwMode="auto">
          <a:xfrm>
            <a:off x="1331641" y="836713"/>
            <a:ext cx="6336704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61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importance of creativity and the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status of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arts in the curriculum has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been reaffirmed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Professor Graham Donaldson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his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fundamental Review of Curriculum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Assessment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Arrangements in Wales.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Professor Donaldson’s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Successful Futures report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covers learners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from their earliest Foundation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Phase years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right through to Key Stage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4. Donaldson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offers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vision of what successful young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people leaving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statutory education should look like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the future, key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which is that they should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enterprising creative contributors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ready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play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full part in life and work.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482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19256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Professor Donaldson’s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Successful Futures report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covers learners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from their earliest Foundation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Phase years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right through to Key Stage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4.  In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describing this vision, Professor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Donaldson provides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clear endorsement of the value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putting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creativity at the heart of the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curriculum and the expressive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arts as one of six Areas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Learning and Experience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proposed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entire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age range from 3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16.</a:t>
            </a:r>
            <a:endParaRPr lang="en-GB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93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147248" cy="30243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report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identified the need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use the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arts in support of the three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national education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priorities of literacy, numeracy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reducing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impact of deprivation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educational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attainment; to consider how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curriculum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could be enhanced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include ‘creativity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’ as a core theme; to support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teaching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learning and to establish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regional networks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champion the arts and education</a:t>
            </a:r>
          </a:p>
        </p:txBody>
      </p:sp>
    </p:spTree>
    <p:extLst>
      <p:ext uri="{BB962C8B-B14F-4D97-AF65-F5344CB8AC3E}">
        <p14:creationId xmlns:p14="http://schemas.microsoft.com/office/powerpoint/2010/main" val="28611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821925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Becoming a Lead Creative School will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support your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school to: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 its school development priorities;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bring about improvements in teaching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learning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;</a:t>
            </a:r>
          </a:p>
          <a:p>
            <a:pPr marL="355600" indent="-355600"/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improve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outcomes for learners;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creativity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0" indent="0">
              <a:buNone/>
            </a:pPr>
            <a:endParaRPr lang="en-GB" sz="24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scheme will provide funding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enable schools to explore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creativity is and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 Creative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Practitioners can support them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address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their challenges and priorities.</a:t>
            </a:r>
          </a:p>
          <a:p>
            <a:pPr marL="0" indent="0">
              <a:buNone/>
            </a:pPr>
            <a:endParaRPr lang="en-GB" sz="24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also able to nurture their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creativity and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 their practice.</a:t>
            </a:r>
          </a:p>
        </p:txBody>
      </p:sp>
    </p:spTree>
    <p:extLst>
      <p:ext uri="{BB962C8B-B14F-4D97-AF65-F5344CB8AC3E}">
        <p14:creationId xmlns:p14="http://schemas.microsoft.com/office/powerpoint/2010/main" val="58910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07524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Lead Creative Schools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receive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funding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explore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how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creativity and creative approaches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teaching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learning can improve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learner outcomes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support a change in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learning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culture in schools;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approaches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addressing important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School Development Plan (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SDP) priorities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;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really means for young people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 creative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how you and they know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it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happening;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teachers and other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professionals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can do to encourage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develop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 creativity;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the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qualities of a high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functioning classroom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how it can support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creativity across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whole curriculum</a:t>
            </a:r>
          </a:p>
        </p:txBody>
      </p:sp>
    </p:spTree>
    <p:extLst>
      <p:ext uri="{BB962C8B-B14F-4D97-AF65-F5344CB8AC3E}">
        <p14:creationId xmlns:p14="http://schemas.microsoft.com/office/powerpoint/2010/main" val="171634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25658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Project </a:t>
            </a:r>
            <a:r>
              <a:rPr lang="en-GB" b="1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Delivery</a:t>
            </a:r>
          </a:p>
          <a:p>
            <a:pPr marL="0" indent="0" algn="ctr">
              <a:buNone/>
            </a:pPr>
            <a:endParaRPr lang="en-GB" sz="1100" b="1" u="sng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Lead Creative Schools approach:</a:t>
            </a:r>
          </a:p>
          <a:p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starts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the School Development Plan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linking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project development closely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priorities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identified by the school;</a:t>
            </a:r>
          </a:p>
          <a:p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makes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time for proper in-depth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planning and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evaluation to ensure projects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are relevant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needs based;</a:t>
            </a:r>
          </a:p>
          <a:p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young people, teachers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practitioners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so that they might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 together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 co-producers of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experiences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;</a:t>
            </a:r>
          </a:p>
          <a:p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brokers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supports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long-term relationships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between young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people, teachers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Creative Practitioners;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supports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in-depth evaluation and </a:t>
            </a:r>
            <a:r>
              <a:rPr lang="en-GB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reflection leading </a:t>
            </a:r>
            <a:r>
              <a:rPr lang="en-GB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sustainable practice.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82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147248" cy="2592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Lead Creative Schools Scheme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offers teachers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across Wales the support to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 creative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approaches to teaching and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learning through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intensive programme that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draws on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skills of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Practitioners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will over 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period of time work closely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teachers</a:t>
            </a:r>
            <a:r>
              <a:rPr lang="en-GB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learners and schools.</a:t>
            </a:r>
          </a:p>
        </p:txBody>
      </p:sp>
    </p:spTree>
    <p:extLst>
      <p:ext uri="{BB962C8B-B14F-4D97-AF65-F5344CB8AC3E}">
        <p14:creationId xmlns:p14="http://schemas.microsoft.com/office/powerpoint/2010/main" val="2342130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5063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STEM</a:t>
            </a:r>
            <a:endParaRPr lang="en-GB" sz="3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Our theme at Cefn Hengoed is called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`Build’ - a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cross curricular theme exploring the design and creation of buildings through Science ,Technology, Engineering and Mathematics.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architect of the Waterfront Museum launching the project with Year 8 our basics skills class.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Turner Prize winning team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will </a:t>
            </a:r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then develop the project at school using cement and copper.</a:t>
            </a:r>
          </a:p>
          <a:p>
            <a:r>
              <a:rPr lang="en-GB" sz="2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project aims to improve their self esteem, improve confidence and to increase their learning capacity through inquiry and creativity.</a:t>
            </a:r>
            <a:endParaRPr lang="en-GB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85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88</TotalTime>
  <Words>669</Words>
  <Application>Microsoft Office PowerPoint</Application>
  <PresentationFormat>On-screen Show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Flow</vt:lpstr>
      <vt:lpstr>University of Wales Trinity St David Cefn Hengoed Community School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STEM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Heather</dc:creator>
  <cp:lastModifiedBy>SLTS</cp:lastModifiedBy>
  <cp:revision>10</cp:revision>
  <dcterms:created xsi:type="dcterms:W3CDTF">2016-01-25T19:49:14Z</dcterms:created>
  <dcterms:modified xsi:type="dcterms:W3CDTF">2016-01-26T14:04:44Z</dcterms:modified>
</cp:coreProperties>
</file>