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2"/>
  </p:sldMasterIdLst>
  <p:notesMasterIdLst>
    <p:notesMasterId r:id="rId25"/>
  </p:notesMasterIdLst>
  <p:handoutMasterIdLst>
    <p:handoutMasterId r:id="rId26"/>
  </p:handout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480">
          <p15:clr>
            <a:srgbClr val="A4A3A4"/>
          </p15:clr>
        </p15:guide>
        <p15:guide id="3" pos="7200">
          <p15:clr>
            <a:srgbClr val="A4A3A4"/>
          </p15:clr>
        </p15:guide>
        <p15:guide id="4" pos="436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519D"/>
    <a:srgbClr val="76B144"/>
    <a:srgbClr val="ADD08F"/>
    <a:srgbClr val="C790FE"/>
    <a:srgbClr val="800080"/>
    <a:srgbClr val="E5E170"/>
    <a:srgbClr val="E56925"/>
    <a:srgbClr val="283D62"/>
    <a:srgbClr val="FFFFFF"/>
    <a:srgbClr val="0077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3957" autoAdjust="0"/>
  </p:normalViewPr>
  <p:slideViewPr>
    <p:cSldViewPr snapToGrid="0">
      <p:cViewPr varScale="1">
        <p:scale>
          <a:sx n="64" d="100"/>
          <a:sy n="64" d="100"/>
        </p:scale>
        <p:origin x="948" y="72"/>
      </p:cViewPr>
      <p:guideLst>
        <p:guide orient="horz" pos="2160"/>
        <p:guide pos="480"/>
        <p:guide pos="7200"/>
        <p:guide pos="43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-184"/>
    </p:cViewPr>
  </p:sorterViewPr>
  <p:notesViewPr>
    <p:cSldViewPr snapToGrid="0">
      <p:cViewPr varScale="1">
        <p:scale>
          <a:sx n="48" d="100"/>
          <a:sy n="48" d="100"/>
        </p:scale>
        <p:origin x="1828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 /><Relationship Id="rId13" Type="http://schemas.openxmlformats.org/officeDocument/2006/relationships/slide" Target="slides/slide11.xml" /><Relationship Id="rId18" Type="http://schemas.openxmlformats.org/officeDocument/2006/relationships/slide" Target="slides/slide16.xml" /><Relationship Id="rId26" Type="http://schemas.openxmlformats.org/officeDocument/2006/relationships/handoutMaster" Target="handoutMasters/handoutMaster1.xml" /><Relationship Id="rId3" Type="http://schemas.openxmlformats.org/officeDocument/2006/relationships/slide" Target="slides/slide1.xml" /><Relationship Id="rId21" Type="http://schemas.openxmlformats.org/officeDocument/2006/relationships/slide" Target="slides/slide19.xml" /><Relationship Id="rId7" Type="http://schemas.openxmlformats.org/officeDocument/2006/relationships/slide" Target="slides/slide5.xml" /><Relationship Id="rId12" Type="http://schemas.openxmlformats.org/officeDocument/2006/relationships/slide" Target="slides/slide10.xml" /><Relationship Id="rId17" Type="http://schemas.openxmlformats.org/officeDocument/2006/relationships/slide" Target="slides/slide15.xml" /><Relationship Id="rId25" Type="http://schemas.openxmlformats.org/officeDocument/2006/relationships/notesMaster" Target="notesMasters/notesMaster1.xml" /><Relationship Id="rId2" Type="http://schemas.openxmlformats.org/officeDocument/2006/relationships/slideMaster" Target="slideMasters/slideMaster1.xml" /><Relationship Id="rId16" Type="http://schemas.openxmlformats.org/officeDocument/2006/relationships/slide" Target="slides/slide14.xml" /><Relationship Id="rId20" Type="http://schemas.openxmlformats.org/officeDocument/2006/relationships/slide" Target="slides/slide18.xml" /><Relationship Id="rId29" Type="http://schemas.openxmlformats.org/officeDocument/2006/relationships/theme" Target="theme/theme1.xml" /><Relationship Id="rId1" Type="http://schemas.openxmlformats.org/officeDocument/2006/relationships/customXml" Target="../customXml/item1.xml" /><Relationship Id="rId6" Type="http://schemas.openxmlformats.org/officeDocument/2006/relationships/slide" Target="slides/slide4.xml" /><Relationship Id="rId11" Type="http://schemas.openxmlformats.org/officeDocument/2006/relationships/slide" Target="slides/slide9.xml" /><Relationship Id="rId24" Type="http://schemas.openxmlformats.org/officeDocument/2006/relationships/slide" Target="slides/slide22.xml" /><Relationship Id="rId5" Type="http://schemas.openxmlformats.org/officeDocument/2006/relationships/slide" Target="slides/slide3.xml" /><Relationship Id="rId15" Type="http://schemas.openxmlformats.org/officeDocument/2006/relationships/slide" Target="slides/slide13.xml" /><Relationship Id="rId23" Type="http://schemas.openxmlformats.org/officeDocument/2006/relationships/slide" Target="slides/slide21.xml" /><Relationship Id="rId28" Type="http://schemas.openxmlformats.org/officeDocument/2006/relationships/viewProps" Target="viewProps.xml" /><Relationship Id="rId10" Type="http://schemas.openxmlformats.org/officeDocument/2006/relationships/slide" Target="slides/slide8.xml" /><Relationship Id="rId19" Type="http://schemas.openxmlformats.org/officeDocument/2006/relationships/slide" Target="slides/slide17.xml" /><Relationship Id="rId4" Type="http://schemas.openxmlformats.org/officeDocument/2006/relationships/slide" Target="slides/slide2.xml" /><Relationship Id="rId9" Type="http://schemas.openxmlformats.org/officeDocument/2006/relationships/slide" Target="slides/slide7.xml" /><Relationship Id="rId14" Type="http://schemas.openxmlformats.org/officeDocument/2006/relationships/slide" Target="slides/slide12.xml" /><Relationship Id="rId22" Type="http://schemas.openxmlformats.org/officeDocument/2006/relationships/slide" Target="slides/slide20.xml" /><Relationship Id="rId27" Type="http://schemas.openxmlformats.org/officeDocument/2006/relationships/presProps" Target="presProps.xml" /><Relationship Id="rId30" Type="http://schemas.openxmlformats.org/officeDocument/2006/relationships/tableStyles" Target="tableStyles.xml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05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1048706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8EE06D-E2C5-4DF1-B3C1-8E9169AAB10D}" type="datetimeFigureOut">
              <a:rPr lang="en-US" smtClean="0"/>
              <a:t>10/10/2025</a:t>
            </a:fld>
            <a:endParaRPr lang="en-US" dirty="0"/>
          </a:p>
        </p:txBody>
      </p:sp>
      <p:sp>
        <p:nvSpPr>
          <p:cNvPr id="1048707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1048708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EE2F40-54C0-4227-BA47-31BF544EF9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9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endParaRPr lang="en-US" dirty="0"/>
          </a:p>
        </p:txBody>
      </p:sp>
      <p:sp>
        <p:nvSpPr>
          <p:cNvPr id="1048700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endParaRPr lang="en-US" dirty="0"/>
          </a:p>
        </p:txBody>
      </p:sp>
      <p:sp>
        <p:nvSpPr>
          <p:cNvPr id="1048701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48702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48703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endParaRPr lang="en-US" dirty="0"/>
          </a:p>
        </p:txBody>
      </p:sp>
      <p:sp>
        <p:nvSpPr>
          <p:cNvPr id="104870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DEB7EE2-04A2-4FB2-9625-C9C73AC4D32F}" type="slidenum">
              <a:rPr lang="en-US" altLang="en-US"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47842D7-C728-4EBD-982B-B8BE79E4DBBE}" type="slidenum">
              <a:rPr lang="en-US" altLang="en-US"/>
              <a:pPr eaLnBrk="1" hangingPunct="1"/>
              <a:t>1</a:t>
            </a:fld>
            <a:endParaRPr lang="en-US" altLang="en-US" dirty="0"/>
          </a:p>
        </p:txBody>
      </p:sp>
      <p:sp>
        <p:nvSpPr>
          <p:cNvPr id="1048584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04858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1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48633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t>10</a:t>
            </a:fld>
            <a:endParaRPr lang="en-US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6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7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1048638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t>11</a:t>
            </a:fld>
            <a:endParaRPr lang="en-US" alt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4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4864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t>12</a:t>
            </a:fld>
            <a:endParaRPr lang="en-US" alt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4865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t>14</a:t>
            </a:fld>
            <a:endParaRPr lang="en-US" alt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7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1048659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t>15</a:t>
            </a:fld>
            <a:endParaRPr lang="en-US" alt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3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4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48665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t>16</a:t>
            </a:fld>
            <a:endParaRPr lang="en-US" alt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9.pn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52" name="Graphic 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581" name="Title 381"/>
          <p:cNvSpPr>
            <a:spLocks noGrp="1"/>
          </p:cNvSpPr>
          <p:nvPr>
            <p:ph type="title"/>
          </p:nvPr>
        </p:nvSpPr>
        <p:spPr>
          <a:xfrm>
            <a:off x="2581656" y="2304288"/>
            <a:ext cx="7022592" cy="2258568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4800" b="1">
                <a:solidFill>
                  <a:schemeClr val="accent4">
                    <a:lumMod val="75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 algn="ctr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Phot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7" name="Text Placeholder 15"/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4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4">
                    <a:lumMod val="50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048598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6858000" y="715963"/>
            <a:ext cx="4572000" cy="5113336"/>
          </a:xfrm>
        </p:spPr>
        <p:txBody>
          <a:bodyPr/>
          <a:lstStyle>
            <a:lvl1pPr algn="ctr">
              <a:buNone/>
              <a:defRPr sz="160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2097154" name="Graphic 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5074048"/>
            <a:ext cx="6407956" cy="1783952"/>
          </a:xfrm>
          <a:prstGeom prst="rect">
            <a:avLst/>
          </a:prstGeom>
        </p:spPr>
      </p:pic>
      <p:sp>
        <p:nvSpPr>
          <p:cNvPr id="1048599" name="Title 2"/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hot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0" name="Text Placeholder 15"/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/>
            </a:lvl1pPr>
            <a:lvl2pPr marL="283464" indent="-283464">
              <a:spcBef>
                <a:spcPts val="1000"/>
              </a:spcBef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048691" name="Picture Placeholder 13"/>
          <p:cNvSpPr>
            <a:spLocks noGrp="1"/>
          </p:cNvSpPr>
          <p:nvPr>
            <p:ph type="pic" sz="quarter" idx="13"/>
          </p:nvPr>
        </p:nvSpPr>
        <p:spPr>
          <a:xfrm>
            <a:off x="6858000" y="3444081"/>
            <a:ext cx="4572000" cy="2362200"/>
          </a:xfrm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048692" name="Picture Placeholder 13"/>
          <p:cNvSpPr>
            <a:spLocks noGrp="1"/>
          </p:cNvSpPr>
          <p:nvPr>
            <p:ph type="pic" sz="quarter" idx="14"/>
          </p:nvPr>
        </p:nvSpPr>
        <p:spPr>
          <a:xfrm>
            <a:off x="6858000" y="715963"/>
            <a:ext cx="4572000" cy="2362200"/>
          </a:xfrm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2097173" name="Graphic 1" hidden="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5892800"/>
            <a:ext cx="12192000" cy="965200"/>
          </a:xfrm>
          <a:prstGeom prst="rect">
            <a:avLst/>
          </a:prstGeom>
        </p:spPr>
      </p:pic>
      <p:pic>
        <p:nvPicPr>
          <p:cNvPr id="2097174" name="Graphic 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5327681"/>
            <a:ext cx="5496910" cy="1530320"/>
          </a:xfrm>
          <a:prstGeom prst="rect">
            <a:avLst/>
          </a:prstGeom>
        </p:spPr>
      </p:pic>
      <p:sp>
        <p:nvSpPr>
          <p:cNvPr id="1048693" name="Title 2"/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tx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 Dark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6" name="Text Placeholder 15"/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bg1"/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097153" name="Graphic 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055106" y="0"/>
            <a:ext cx="3136894" cy="6858000"/>
          </a:xfrm>
          <a:prstGeom prst="rect">
            <a:avLst/>
          </a:prstGeom>
        </p:spPr>
      </p:pic>
      <p:sp>
        <p:nvSpPr>
          <p:cNvPr id="1048587" name="Title 2"/>
          <p:cNvSpPr>
            <a:spLocks noGrp="1"/>
          </p:cNvSpPr>
          <p:nvPr>
            <p:ph type="title"/>
          </p:nvPr>
        </p:nvSpPr>
        <p:spPr>
          <a:xfrm>
            <a:off x="761999" y="715961"/>
            <a:ext cx="6476999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 Ligh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4" name="Text Placeholder 15"/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097175" name="Graphic 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055106" y="0"/>
            <a:ext cx="3136894" cy="6858000"/>
          </a:xfrm>
          <a:prstGeom prst="rect">
            <a:avLst/>
          </a:prstGeom>
        </p:spPr>
      </p:pic>
      <p:sp>
        <p:nvSpPr>
          <p:cNvPr id="1048695" name="Title 2"/>
          <p:cNvSpPr>
            <a:spLocks noGrp="1"/>
          </p:cNvSpPr>
          <p:nvPr>
            <p:ph type="title"/>
          </p:nvPr>
        </p:nvSpPr>
        <p:spPr>
          <a:xfrm>
            <a:off x="761999" y="715961"/>
            <a:ext cx="6476999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6" name="Text Placeholder 15"/>
          <p:cNvSpPr>
            <a:spLocks noGrp="1"/>
          </p:cNvSpPr>
          <p:nvPr>
            <p:ph type="body" sz="quarter" idx="11"/>
          </p:nvPr>
        </p:nvSpPr>
        <p:spPr>
          <a:xfrm>
            <a:off x="4457700" y="1905000"/>
            <a:ext cx="7219043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097169" name="Graphic 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03"/>
            <a:ext cx="3720664" cy="6857194"/>
          </a:xfrm>
          <a:prstGeom prst="rect">
            <a:avLst/>
          </a:prstGeom>
        </p:spPr>
      </p:pic>
      <p:sp>
        <p:nvSpPr>
          <p:cNvPr id="1048667" name="Title 2"/>
          <p:cNvSpPr>
            <a:spLocks noGrp="1"/>
          </p:cNvSpPr>
          <p:nvPr>
            <p:ph type="title"/>
          </p:nvPr>
        </p:nvSpPr>
        <p:spPr>
          <a:xfrm>
            <a:off x="4457699" y="715961"/>
            <a:ext cx="7219043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Oran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60" name="Graphic 1"/>
          <p:cNvPicPr>
            <a:picLocks noChangeAspect="1"/>
          </p:cNvPicPr>
          <p:nvPr userDrawn="1"/>
        </p:nvPicPr>
        <p:blipFill rotWithShape="1">
          <a:blip r:embed="rId2"/>
          <a:srcRect l="3994" t="34041" r="11052" b="45480"/>
          <a:stretch>
            <a:fillRect/>
          </a:stretch>
        </p:blipFill>
        <p:spPr>
          <a:xfrm>
            <a:off x="-3048" y="35012"/>
            <a:ext cx="12198096" cy="6787977"/>
          </a:xfrm>
          <a:prstGeom prst="rect">
            <a:avLst/>
          </a:prstGeom>
        </p:spPr>
      </p:pic>
      <p:sp>
        <p:nvSpPr>
          <p:cNvPr id="1048626" name="Title 1"/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1048627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Green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70" name="Graphic 1"/>
          <p:cNvPicPr>
            <a:picLocks noChangeAspect="1"/>
          </p:cNvPicPr>
          <p:nvPr userDrawn="1"/>
        </p:nvPicPr>
        <p:blipFill rotWithShape="1">
          <a:blip r:embed="rId2"/>
          <a:srcRect l="3994" t="34041" r="11052" b="45480"/>
          <a:stretch>
            <a:fillRect/>
          </a:stretch>
        </p:blipFill>
        <p:spPr>
          <a:xfrm>
            <a:off x="-3048" y="35012"/>
            <a:ext cx="12198096" cy="6787977"/>
          </a:xfrm>
          <a:prstGeom prst="rect">
            <a:avLst/>
          </a:prstGeom>
        </p:spPr>
      </p:pic>
      <p:sp>
        <p:nvSpPr>
          <p:cNvPr id="1048674" name="Title 1"/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104867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Black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5" name="Text Placeholder 4"/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sp>
        <p:nvSpPr>
          <p:cNvPr id="1048646" name="Title 1"/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2097165" name="Graphic 2"/>
          <p:cNvPicPr>
            <a:picLocks noChangeAspect="1"/>
          </p:cNvPicPr>
          <p:nvPr userDrawn="1"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5791200"/>
            <a:ext cx="12192000" cy="10668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Whit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7" name="Title 1"/>
          <p:cNvSpPr>
            <a:spLocks noGrp="1"/>
          </p:cNvSpPr>
          <p:nvPr>
            <p:ph type="title" hasCustomPrompt="1"/>
          </p:nvPr>
        </p:nvSpPr>
        <p:spPr>
          <a:xfrm>
            <a:off x="762000" y="716577"/>
            <a:ext cx="10668000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48608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90699"/>
            <a:ext cx="10668000" cy="685800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pic>
        <p:nvPicPr>
          <p:cNvPr id="2097156" name="Graphic 1"/>
          <p:cNvPicPr>
            <a:picLocks noChangeAspect="1"/>
          </p:cNvPicPr>
          <p:nvPr userDrawn="1"/>
        </p:nvPicPr>
        <p:blipFill>
          <a:blip r:embed="rId2">
            <a:alphaModFix amt="40000"/>
          </a:blip>
          <a:stretch>
            <a:fillRect/>
          </a:stretch>
        </p:blipFill>
        <p:spPr>
          <a:xfrm>
            <a:off x="0" y="5791200"/>
            <a:ext cx="12192000" cy="10668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2" name="Text Placeholder 4"/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83952"/>
            <a:ext cx="10668000" cy="1111648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sp>
        <p:nvSpPr>
          <p:cNvPr id="1048683" name="Title 1"/>
          <p:cNvSpPr>
            <a:spLocks noGrp="1"/>
          </p:cNvSpPr>
          <p:nvPr>
            <p:ph type="title" hasCustomPrompt="1"/>
          </p:nvPr>
        </p:nvSpPr>
        <p:spPr>
          <a:xfrm>
            <a:off x="762000" y="716577"/>
            <a:ext cx="10668000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2097171" name="Graphic 2" hidden="1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772650" y="0"/>
            <a:ext cx="2419350" cy="2619375"/>
          </a:xfrm>
          <a:prstGeom prst="rect">
            <a:avLst/>
          </a:prstGeom>
        </p:spPr>
      </p:pic>
      <p:pic>
        <p:nvPicPr>
          <p:cNvPr id="2097172" name="Graphic 1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 flipV="1">
            <a:off x="5418919" y="0"/>
            <a:ext cx="6407956" cy="178395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B9BC-7BE7-4893-90FD-CC95830FD8F2}" type="datetimeFigureOut">
              <a:rPr lang="en-US" smtClean="0"/>
              <a:t>10/10/2025</a:t>
            </a:fld>
            <a:endParaRPr lang="en-US" dirty="0"/>
          </a:p>
        </p:txBody>
      </p:sp>
      <p:sp>
        <p:nvSpPr>
          <p:cNvPr id="104869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4869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5270E-046A-4C23-BC98-E307A7DD6BE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0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48591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48592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288F526-2C2E-4DB7-8655-C1E08D2E237C}" type="datetime1">
              <a:rPr lang="en-GB" noProof="0" smtClean="0"/>
              <a:t>10/10/2025</a:t>
            </a:fld>
            <a:endParaRPr lang="en-GB" noProof="0" dirty="0"/>
          </a:p>
        </p:txBody>
      </p:sp>
      <p:sp>
        <p:nvSpPr>
          <p:cNvPr id="104859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04859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3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rtlCol="0" anchor="b"/>
          <a:lstStyle>
            <a:lvl1pPr algn="l">
              <a:defRPr sz="24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48614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48615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 rtlCol="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48616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583AF05-3F56-48E3-A521-2AA72E075177}" type="datetime1">
              <a:rPr lang="en-GB" noProof="0" smtClean="0"/>
              <a:t>10/10/2025</a:t>
            </a:fld>
            <a:endParaRPr lang="en-GB" noProof="0" dirty="0"/>
          </a:p>
        </p:txBody>
      </p:sp>
      <p:sp>
        <p:nvSpPr>
          <p:cNvPr id="104861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04861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4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48685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48686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48687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CF9A9B-64FA-486B-B1C4-20B3C2842FAF}" type="datetime1">
              <a:rPr lang="en-GB" noProof="0" smtClean="0"/>
              <a:t>10/10/2025</a:t>
            </a:fld>
            <a:endParaRPr lang="en-GB" noProof="0" dirty="0"/>
          </a:p>
        </p:txBody>
      </p:sp>
      <p:sp>
        <p:nvSpPr>
          <p:cNvPr id="104868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04868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6" Type="http://schemas.openxmlformats.org/officeDocument/2006/relationships/theme" Target="../theme/theme1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76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577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578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64696-E1F3-49EF-AEC8-730A16D9A23F}" type="datetimeFigureOut">
              <a:rPr lang="en-US" altLang="en-US" smtClean="0"/>
              <a:t>10/10/2025</a:t>
            </a:fld>
            <a:endParaRPr lang="en-US" altLang="en-US" dirty="0"/>
          </a:p>
        </p:txBody>
      </p:sp>
      <p:sp>
        <p:nvSpPr>
          <p:cNvPr id="104857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altLang="en-US" dirty="0"/>
          </a:p>
        </p:txBody>
      </p:sp>
      <p:sp>
        <p:nvSpPr>
          <p:cNvPr id="104858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2A1B0-4691-41D9-84E0-69D594EAA3FE}" type="slidenum">
              <a:rPr lang="en-US" altLang="en-US" smtClean="0"/>
              <a:t>‹#›</a:t>
            </a:fld>
            <a:endParaRPr lang="en-US" alt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  <p:sldLayoutId id="2147483663" r:id="rId14"/>
    <p:sldLayoutId id="2147483664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4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 /><Relationship Id="rId1" Type="http://schemas.openxmlformats.org/officeDocument/2006/relationships/slideLayout" Target="../slideLayouts/slideLayout10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 /><Relationship Id="rId1" Type="http://schemas.openxmlformats.org/officeDocument/2006/relationships/slideLayout" Target="../slideLayouts/slideLayout4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 /><Relationship Id="rId1" Type="http://schemas.openxmlformats.org/officeDocument/2006/relationships/slideLayout" Target="../slideLayouts/slideLayout14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 /><Relationship Id="rId1" Type="http://schemas.openxmlformats.org/officeDocument/2006/relationships/slideLayout" Target="../slideLayouts/slideLayout4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18.png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10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 /><Relationship Id="rId1" Type="http://schemas.openxmlformats.org/officeDocument/2006/relationships/slideLayout" Target="../slideLayouts/slideLayout9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7.xml" 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4.xm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10.xml" 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 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 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2" name="Title 5"/>
          <p:cNvSpPr>
            <a:spLocks noGrp="1"/>
          </p:cNvSpPr>
          <p:nvPr>
            <p:ph type="title"/>
          </p:nvPr>
        </p:nvSpPr>
        <p:spPr>
          <a:xfrm>
            <a:off x="2943488" y="1235667"/>
            <a:ext cx="6410373" cy="4055861"/>
          </a:xfrm>
        </p:spPr>
        <p:txBody>
          <a:bodyPr anchor="ctr">
            <a:normAutofit fontScale="90000"/>
          </a:bodyPr>
          <a:lstStyle/>
          <a:p>
            <a:r>
              <a:rPr lang="en-US" sz="4400" u="sng" dirty="0">
                <a:latin typeface="Algerian" panose="04020705040A02060702" pitchFamily="82" charset="0"/>
              </a:rPr>
              <a:t>“evaluating the use of digital technology, tools, and techniques to enhance efficiency at Sunrise residential care home”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8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1507136" y="2336988"/>
            <a:ext cx="7231088" cy="763247"/>
          </a:xfrm>
        </p:spPr>
        <p:txBody>
          <a:bodyPr>
            <a:normAutofit/>
          </a:bodyPr>
          <a:lstStyle/>
          <a:p>
            <a:pPr algn="ctr"/>
            <a:r>
              <a:rPr lang="en-US" sz="2800" u="sng" dirty="0">
                <a:solidFill>
                  <a:srgbClr val="7030A0"/>
                </a:solidFill>
                <a:latin typeface="Copperplate Gothic Light" panose="020E0507020206020404" pitchFamily="34" charset="0"/>
              </a:rPr>
              <a:t>Lectures Name</a:t>
            </a:r>
            <a:r>
              <a:rPr lang="en-US" sz="2800" dirty="0">
                <a:solidFill>
                  <a:srgbClr val="7030A0"/>
                </a:solidFill>
                <a:latin typeface="Copperplate Gothic Light" panose="020E0507020206020404" pitchFamily="34" charset="0"/>
              </a:rPr>
              <a:t>: </a:t>
            </a:r>
            <a:r>
              <a:rPr lang="en-US" sz="3200" dirty="0">
                <a:solidFill>
                  <a:srgbClr val="7030A0"/>
                </a:solidFill>
                <a:highlight>
                  <a:srgbClr val="C0C0C0"/>
                </a:highlight>
                <a:latin typeface="Algerian" panose="04020705040A02060702" pitchFamily="82" charset="0"/>
              </a:rPr>
              <a:t>HAJRA, MUSTASIM</a:t>
            </a:r>
          </a:p>
          <a:p>
            <a:pPr algn="ctr"/>
            <a:endParaRPr lang="en-PK" sz="2800" dirty="0"/>
          </a:p>
        </p:txBody>
      </p:sp>
      <p:sp>
        <p:nvSpPr>
          <p:cNvPr id="1048589" name="Title 2"/>
          <p:cNvSpPr>
            <a:spLocks noGrp="1"/>
          </p:cNvSpPr>
          <p:nvPr>
            <p:ph type="title"/>
          </p:nvPr>
        </p:nvSpPr>
        <p:spPr>
          <a:xfrm>
            <a:off x="299803" y="674557"/>
            <a:ext cx="10073390" cy="1545239"/>
          </a:xfrm>
        </p:spPr>
        <p:txBody>
          <a:bodyPr>
            <a:normAutofit fontScale="94444"/>
          </a:bodyPr>
          <a:lstStyle/>
          <a:p>
            <a:pPr algn="ctr"/>
            <a:r>
              <a:rPr lang="en-US" u="sng" dirty="0">
                <a:highlight>
                  <a:srgbClr val="800080"/>
                </a:highlight>
                <a:latin typeface="Algerian" panose="04020705040A02060702" pitchFamily="82" charset="0"/>
              </a:rPr>
              <a:t>Module Title</a:t>
            </a:r>
            <a:r>
              <a:rPr lang="en-US" dirty="0">
                <a:highlight>
                  <a:srgbClr val="800080"/>
                </a:highlight>
                <a:latin typeface="Algerian" panose="04020705040A02060702" pitchFamily="82" charset="0"/>
              </a:rPr>
              <a:t>: </a:t>
            </a:r>
            <a:r>
              <a:rPr lang="en-US" sz="3600" dirty="0">
                <a:highlight>
                  <a:srgbClr val="800080"/>
                </a:highlight>
                <a:latin typeface="Algerian" panose="04020705040A02060702" pitchFamily="82" charset="0"/>
              </a:rPr>
              <a:t>Digital Skills And Research Methods</a:t>
            </a:r>
            <a:br>
              <a:rPr lang="en-US" dirty="0">
                <a:highlight>
                  <a:srgbClr val="800080"/>
                </a:highlight>
                <a:latin typeface="Algerian" panose="04020705040A02060702" pitchFamily="82" charset="0"/>
              </a:rPr>
            </a:br>
            <a:r>
              <a:rPr lang="en-US" u="sng" dirty="0">
                <a:highlight>
                  <a:srgbClr val="800080"/>
                </a:highlight>
                <a:latin typeface="Algerian" panose="04020705040A02060702" pitchFamily="82" charset="0"/>
              </a:rPr>
              <a:t>Module Code</a:t>
            </a:r>
            <a:r>
              <a:rPr lang="en-US" dirty="0">
                <a:highlight>
                  <a:srgbClr val="800080"/>
                </a:highlight>
                <a:latin typeface="Algerian" panose="04020705040A02060702" pitchFamily="82" charset="0"/>
              </a:rPr>
              <a:t>:</a:t>
            </a:r>
            <a:r>
              <a:rPr lang="en-US" sz="3600" dirty="0">
                <a:highlight>
                  <a:srgbClr val="800080"/>
                </a:highlight>
                <a:latin typeface="Algerian" panose="04020705040A02060702" pitchFamily="82" charset="0"/>
              </a:rPr>
              <a:t> LCHS4007_BIRM </a:t>
            </a:r>
            <a:endParaRPr lang="en-PK" sz="3600" dirty="0">
              <a:highlight>
                <a:srgbClr val="800080"/>
              </a:highlight>
              <a:latin typeface="Algerian" panose="04020705040A02060702" pitchFamily="82" charset="0"/>
            </a:endParaRPr>
          </a:p>
        </p:txBody>
      </p:sp>
      <p:graphicFrame>
        <p:nvGraphicFramePr>
          <p:cNvPr id="4194304" name="Table 3"/>
          <p:cNvGraphicFramePr>
            <a:graphicFrameLocks noGrp="1"/>
          </p:cNvGraphicFramePr>
          <p:nvPr/>
        </p:nvGraphicFramePr>
        <p:xfrm>
          <a:off x="1197338" y="2942870"/>
          <a:ext cx="8816091" cy="33720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059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101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54948">
                <a:tc>
                  <a:txBody>
                    <a:bodyPr/>
                    <a:lstStyle/>
                    <a:p>
                      <a:pPr algn="ctr" rtl="0"/>
                      <a:r>
                        <a:rPr lang="en-US" sz="3200" u="sng" dirty="0">
                          <a:solidFill>
                            <a:srgbClr val="7030A0"/>
                          </a:solidFill>
                          <a:latin typeface="Algerian" panose="04020705040A02060702" pitchFamily="82" charset="0"/>
                        </a:rPr>
                        <a:t>Group Members Name</a:t>
                      </a:r>
                      <a:endParaRPr lang="en-PK" sz="3200" u="sng" dirty="0">
                        <a:solidFill>
                          <a:srgbClr val="7030A0"/>
                        </a:solidFill>
                        <a:latin typeface="Algerian" panose="04020705040A02060702" pitchFamily="82" charset="0"/>
                      </a:endParaRPr>
                    </a:p>
                  </a:txBody>
                  <a:tcPr>
                    <a:solidFill>
                      <a:srgbClr val="C790F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3200" u="sng" dirty="0">
                          <a:solidFill>
                            <a:srgbClr val="7030A0"/>
                          </a:solidFill>
                          <a:latin typeface="Algerian" panose="04020705040A02060702" pitchFamily="82" charset="0"/>
                        </a:rPr>
                        <a:t>Student Number</a:t>
                      </a:r>
                      <a:endParaRPr lang="en-PK" sz="3200" u="sng" dirty="0">
                        <a:solidFill>
                          <a:srgbClr val="7030A0"/>
                        </a:solidFill>
                        <a:latin typeface="Algerian" panose="04020705040A02060702" pitchFamily="82" charset="0"/>
                      </a:endParaRPr>
                    </a:p>
                  </a:txBody>
                  <a:tcPr>
                    <a:solidFill>
                      <a:srgbClr val="C790F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4774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Mason Tobias</a:t>
                      </a:r>
                    </a:p>
                  </a:txBody>
                  <a:tcPr>
                    <a:solidFill>
                      <a:srgbClr val="F5D4C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PK" sz="2800" dirty="0">
                          <a:solidFill>
                            <a:srgbClr val="007788"/>
                          </a:solidFill>
                        </a:rPr>
                        <a:t>2506377</a:t>
                      </a:r>
                    </a:p>
                  </a:txBody>
                  <a:tcPr>
                    <a:solidFill>
                      <a:srgbClr val="F5D4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1092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Neelam Shehzadi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2508687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1092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Andleeb Saeed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2506509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51092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Jermaine Gamble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2504604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5" name="Title 1"/>
          <p:cNvSpPr>
            <a:spLocks noGrp="1"/>
          </p:cNvSpPr>
          <p:nvPr>
            <p:ph type="title"/>
          </p:nvPr>
        </p:nvSpPr>
        <p:spPr>
          <a:xfrm>
            <a:off x="646111" y="494922"/>
            <a:ext cx="10622111" cy="13479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900" u="sng" dirty="0">
                <a:solidFill>
                  <a:srgbClr val="7030A0"/>
                </a:solidFill>
                <a:latin typeface="Baguet Script" panose="00000500000000000000" pitchFamily="2" charset="0"/>
              </a:rPr>
              <a:t>P</a:t>
            </a:r>
            <a:r>
              <a:rPr lang="en-US" sz="4000" u="sng" dirty="0">
                <a:solidFill>
                  <a:srgbClr val="7030A0"/>
                </a:solidFill>
                <a:latin typeface="Baguet Script" panose="00000500000000000000" pitchFamily="2" charset="0"/>
              </a:rPr>
              <a:t>resented by</a:t>
            </a:r>
            <a:r>
              <a:rPr lang="en-US" sz="4000" dirty="0">
                <a:solidFill>
                  <a:srgbClr val="7030A0"/>
                </a:solidFill>
                <a:latin typeface="Baguet Script" panose="00000500000000000000" pitchFamily="2" charset="0"/>
              </a:rPr>
              <a:t>:</a:t>
            </a:r>
            <a:r>
              <a:rPr lang="en-US" sz="4000" dirty="0">
                <a:solidFill>
                  <a:srgbClr val="7030A0"/>
                </a:solidFill>
                <a:latin typeface="Stencil" panose="040409050D0802020404" pitchFamily="82" charset="0"/>
              </a:rPr>
              <a:t> Mason Tobias</a:t>
            </a:r>
            <a:br>
              <a:rPr lang="en-US" sz="5300" b="1" dirty="0">
                <a:latin typeface="Verdana" panose="020B0604030504040204" pitchFamily="34" charset="0"/>
                <a:ea typeface="Verdana" panose="020B0604030504040204" pitchFamily="34" charset="0"/>
              </a:rPr>
            </a:br>
            <a:r>
              <a:rPr lang="en-US" sz="4000" b="1" i="1" dirty="0">
                <a:latin typeface="PMingLiU-ExtB" panose="02020500000000000000" pitchFamily="18" charset="-120"/>
                <a:ea typeface="PMingLiU-ExtB" panose="02020500000000000000" pitchFamily="18" charset="-120"/>
              </a:rPr>
              <a:t>PRESENTATION INTRODUCTION</a:t>
            </a:r>
            <a:endParaRPr lang="en-US" i="1" dirty="0">
              <a:latin typeface="PMingLiU-ExtB" panose="02020500000000000000" pitchFamily="18" charset="-120"/>
              <a:ea typeface="PMingLiU-ExtB" panose="02020500000000000000" pitchFamily="18" charset="-120"/>
            </a:endParaRPr>
          </a:p>
        </p:txBody>
      </p:sp>
      <p:sp>
        <p:nvSpPr>
          <p:cNvPr id="1048596" name="TextBox 2"/>
          <p:cNvSpPr txBox="1"/>
          <p:nvPr/>
        </p:nvSpPr>
        <p:spPr>
          <a:xfrm>
            <a:off x="999967" y="1842868"/>
            <a:ext cx="10192065" cy="43180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4400" b="1" u="sng" dirty="0">
                <a:effectLst/>
                <a:latin typeface="Algerian" panose="04020705040A02060702" pitchFamily="82" charset="0"/>
                <a:ea typeface="Verdana" panose="020B0604030504040204" pitchFamily="34" charset="0"/>
                <a:cs typeface="+mj-cs"/>
              </a:rPr>
              <a:t>Digital Technology:</a:t>
            </a:r>
          </a:p>
          <a:p>
            <a:pPr marL="457200" indent="-457200">
              <a:spcBef>
                <a:spcPts val="1000"/>
              </a:spcBef>
              <a:buClr>
                <a:srgbClr val="7030A0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E</a:t>
            </a:r>
            <a:r>
              <a:rPr lang="en-US" sz="32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fficiencies of technology.</a:t>
            </a: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 </a:t>
            </a: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(Bharadwaj, 2000)</a:t>
            </a:r>
            <a:endParaRPr lang="en-US" sz="3200" dirty="0">
              <a:effectLst/>
              <a:latin typeface="Verdana" panose="020B0604030504040204" pitchFamily="34" charset="0"/>
              <a:ea typeface="Verdana" panose="020B0604030504040204" pitchFamily="34" charset="0"/>
              <a:cs typeface="+mj-cs"/>
            </a:endParaRPr>
          </a:p>
          <a:p>
            <a:pPr marL="457200" indent="-457200">
              <a:spcBef>
                <a:spcPts val="1000"/>
              </a:spcBef>
              <a:buClr>
                <a:srgbClr val="7030A0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Advantages of digital technology techniques and tools.</a:t>
            </a:r>
            <a:endParaRPr lang="en-US" sz="3200" dirty="0">
              <a:effectLst/>
              <a:latin typeface="Verdana" panose="020B0604030504040204" pitchFamily="34" charset="0"/>
              <a:ea typeface="Verdana" panose="020B0604030504040204" pitchFamily="34" charset="0"/>
              <a:cs typeface="+mj-cs"/>
            </a:endParaRPr>
          </a:p>
          <a:p>
            <a:pPr marL="457200" indent="-457200">
              <a:spcBef>
                <a:spcPts val="1000"/>
              </a:spcBef>
              <a:buClr>
                <a:srgbClr val="7030A0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32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The effects of </a:t>
            </a: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Microsoft 365 Suite.</a:t>
            </a:r>
          </a:p>
          <a:p>
            <a:pPr marL="457200" indent="-457200">
              <a:spcBef>
                <a:spcPts val="1000"/>
              </a:spcBef>
              <a:buClr>
                <a:srgbClr val="7030A0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Promoting staff’s confidence in the technology usage. 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Venkatesh, V., &amp; Davis, F. D. (2000).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0" name="Title 1"/>
          <p:cNvSpPr>
            <a:spLocks noGrp="1"/>
          </p:cNvSpPr>
          <p:nvPr>
            <p:ph type="title"/>
          </p:nvPr>
        </p:nvSpPr>
        <p:spPr>
          <a:xfrm>
            <a:off x="1001797" y="374500"/>
            <a:ext cx="9774702" cy="1189605"/>
          </a:xfrm>
        </p:spPr>
        <p:txBody>
          <a:bodyPr anchor="b">
            <a:normAutofit/>
          </a:bodyPr>
          <a:lstStyle/>
          <a:p>
            <a:pPr algn="ctr"/>
            <a:r>
              <a:rPr lang="en-US" sz="4400" b="1" u="sng" dirty="0" err="1">
                <a:latin typeface="Algerian" panose="04020705040A02060702" pitchFamily="82" charset="0"/>
                <a:ea typeface="Verdana" panose="020B0604030504040204" pitchFamily="34" charset="0"/>
              </a:rPr>
              <a:t>ORGANIzATION</a:t>
            </a:r>
            <a:r>
              <a:rPr lang="en-US" sz="4400" b="1" u="sng" dirty="0">
                <a:latin typeface="Algerian" panose="04020705040A02060702" pitchFamily="82" charset="0"/>
                <a:ea typeface="Verdana" panose="020B0604030504040204" pitchFamily="34" charset="0"/>
              </a:rPr>
              <a:t> INTRODUCTION</a:t>
            </a:r>
            <a:r>
              <a:rPr lang="en-US" sz="3600" b="1" u="sng" dirty="0">
                <a:latin typeface="Imprint MT Shadow" panose="04020605060303030202" pitchFamily="82" charset="0"/>
                <a:ea typeface="Verdana" panose="020B0604030504040204" pitchFamily="34" charset="0"/>
              </a:rPr>
              <a:t> </a:t>
            </a:r>
            <a:br>
              <a:rPr lang="en-US" sz="3600" b="1" u="sng" dirty="0">
                <a:latin typeface="Imprint MT Shadow" panose="04020605060303030202" pitchFamily="82" charset="0"/>
                <a:ea typeface="Verdana" panose="020B0604030504040204" pitchFamily="34" charset="0"/>
              </a:rPr>
            </a:br>
            <a:r>
              <a:rPr lang="en-US" sz="3200" b="1" dirty="0">
                <a:latin typeface="Verdana" panose="020B0604030504040204" pitchFamily="34" charset="0"/>
                <a:ea typeface="Verdana" panose="020B0604030504040204" pitchFamily="34" charset="0"/>
              </a:rPr>
              <a:t>(</a:t>
            </a:r>
            <a:r>
              <a:rPr lang="en-US" sz="3200" b="1" i="1" dirty="0">
                <a:latin typeface="Imprint MT Shadow" panose="04020605060303030202" pitchFamily="82" charset="0"/>
                <a:ea typeface="Verdana" panose="020B0604030504040204" pitchFamily="34" charset="0"/>
              </a:rPr>
              <a:t>Sunrise Residential Care Home</a:t>
            </a:r>
            <a:r>
              <a:rPr lang="en-US" sz="3200" b="1" dirty="0">
                <a:latin typeface="Verdana" panose="020B0604030504040204" pitchFamily="34" charset="0"/>
                <a:ea typeface="Verdana" panose="020B0604030504040204" pitchFamily="34" charset="0"/>
              </a:rPr>
              <a:t>)</a:t>
            </a:r>
            <a:endParaRPr lang="en-US" b="1" dirty="0"/>
          </a:p>
        </p:txBody>
      </p:sp>
      <p:sp>
        <p:nvSpPr>
          <p:cNvPr id="1048601" name="Text Placeholder 2"/>
          <p:cNvSpPr/>
          <p:nvPr/>
        </p:nvSpPr>
        <p:spPr>
          <a:xfrm>
            <a:off x="1099078" y="1700230"/>
            <a:ext cx="2307367" cy="716409"/>
          </a:xfrm>
          <a:prstGeom prst="rect">
            <a:avLst/>
          </a:prstGeom>
        </p:spPr>
        <p:txBody>
          <a:bodyPr/>
          <a:lstStyle/>
          <a:p>
            <a:pPr algn="ctr" defTabSz="251460">
              <a:spcAft>
                <a:spcPts val="600"/>
              </a:spcAft>
            </a:pPr>
            <a:r>
              <a:rPr lang="en-US" sz="2400" b="1" u="sng" kern="1200" dirty="0">
                <a:solidFill>
                  <a:srgbClr val="7030A0"/>
                </a:solidFill>
                <a:latin typeface="Stencil" panose="040409050D0802020404" pitchFamily="82" charset="0"/>
                <a:ea typeface="Verdana" panose="020B0604030504040204" pitchFamily="34" charset="0"/>
              </a:rPr>
              <a:t>Company Description</a:t>
            </a:r>
            <a:endParaRPr lang="en-US" sz="2400" b="1" u="sng" dirty="0">
              <a:solidFill>
                <a:srgbClr val="7030A0"/>
              </a:solidFill>
              <a:latin typeface="Stencil" panose="040409050D0802020404" pitchFamily="82" charset="0"/>
              <a:ea typeface="Verdana" panose="020B0604030504040204" pitchFamily="34" charset="0"/>
            </a:endParaRPr>
          </a:p>
        </p:txBody>
      </p:sp>
      <p:sp>
        <p:nvSpPr>
          <p:cNvPr id="1048602" name="Text Placeholder 3"/>
          <p:cNvSpPr/>
          <p:nvPr/>
        </p:nvSpPr>
        <p:spPr>
          <a:xfrm>
            <a:off x="844062" y="2639502"/>
            <a:ext cx="2840556" cy="3311132"/>
          </a:xfrm>
          <a:prstGeom prst="rect">
            <a:avLst/>
          </a:prstGeom>
        </p:spPr>
        <p:txBody>
          <a:bodyPr/>
          <a:lstStyle/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</a:rPr>
              <a:t>Medium sized Family</a:t>
            </a:r>
            <a:r>
              <a:rPr lang="en-US" kern="120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business started in 1987.</a:t>
            </a:r>
          </a:p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</a:rPr>
              <a:t>Supporting and caring for older adults with dementia, mobility issues, and long-term health conditions. </a:t>
            </a:r>
            <a:endParaRPr lang="en-US" dirty="0"/>
          </a:p>
        </p:txBody>
      </p:sp>
      <p:sp>
        <p:nvSpPr>
          <p:cNvPr id="1048603" name="Text Placeholder 4"/>
          <p:cNvSpPr/>
          <p:nvPr/>
        </p:nvSpPr>
        <p:spPr>
          <a:xfrm>
            <a:off x="3684618" y="1685850"/>
            <a:ext cx="3207433" cy="874414"/>
          </a:xfrm>
          <a:prstGeom prst="rect">
            <a:avLst/>
          </a:prstGeom>
        </p:spPr>
        <p:txBody>
          <a:bodyPr/>
          <a:lstStyle/>
          <a:p>
            <a:pPr algn="ctr" defTabSz="251460">
              <a:spcAft>
                <a:spcPts val="600"/>
              </a:spcAft>
            </a:pPr>
            <a:r>
              <a:rPr lang="en-US" sz="2400" b="1" u="sng" dirty="0">
                <a:solidFill>
                  <a:srgbClr val="7030A0"/>
                </a:solidFill>
                <a:latin typeface="Stencil" panose="040409050D0802020404" pitchFamily="82" charset="0"/>
              </a:rPr>
              <a:t>Company Technical Details</a:t>
            </a:r>
          </a:p>
        </p:txBody>
      </p:sp>
      <p:sp>
        <p:nvSpPr>
          <p:cNvPr id="1048604" name="Content Placeholder 3"/>
          <p:cNvSpPr/>
          <p:nvPr/>
        </p:nvSpPr>
        <p:spPr>
          <a:xfrm>
            <a:off x="3989617" y="2639502"/>
            <a:ext cx="2597433" cy="2532648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kern="120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1 Director </a:t>
            </a:r>
          </a:p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 25 Employees</a:t>
            </a:r>
          </a:p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35 residents</a:t>
            </a:r>
          </a:p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kern="120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Some visiting health professionals.</a:t>
            </a:r>
          </a:p>
        </p:txBody>
      </p:sp>
      <p:sp>
        <p:nvSpPr>
          <p:cNvPr id="1048605" name="Text Placeholder 6"/>
          <p:cNvSpPr/>
          <p:nvPr/>
        </p:nvSpPr>
        <p:spPr>
          <a:xfrm>
            <a:off x="7170224" y="1683158"/>
            <a:ext cx="1742231" cy="874413"/>
          </a:xfrm>
          <a:prstGeom prst="rect">
            <a:avLst/>
          </a:prstGeom>
        </p:spPr>
        <p:txBody>
          <a:bodyPr/>
          <a:lstStyle/>
          <a:p>
            <a:pPr algn="ctr" defTabSz="251460">
              <a:spcAft>
                <a:spcPts val="600"/>
              </a:spcAft>
            </a:pPr>
            <a:r>
              <a:rPr lang="en-US" sz="2400" b="1" u="sng" dirty="0">
                <a:solidFill>
                  <a:srgbClr val="7030A0"/>
                </a:solidFill>
                <a:latin typeface="Stencil" panose="040409050D0802020404" pitchFamily="82" charset="0"/>
              </a:rPr>
              <a:t>Company Services</a:t>
            </a:r>
          </a:p>
        </p:txBody>
      </p:sp>
      <p:sp>
        <p:nvSpPr>
          <p:cNvPr id="1048606" name="Content Placeholder 2"/>
          <p:cNvSpPr/>
          <p:nvPr/>
        </p:nvSpPr>
        <p:spPr>
          <a:xfrm>
            <a:off x="6892049" y="2676624"/>
            <a:ext cx="1742231" cy="1979038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marL="285750" indent="-285750" defTabSz="25146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Providing long term care for older adults.</a:t>
            </a:r>
            <a:endParaRPr lang="en-US" sz="2000" kern="12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pic>
        <p:nvPicPr>
          <p:cNvPr id="2097155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912455" y="2298790"/>
            <a:ext cx="3020419" cy="3116408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chemeClr val="accent3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reflection blurRad="6350" stA="50000" endA="300" endPos="55500" dist="50800" dir="5400000" sy="-100000" algn="bl" rotWithShape="0"/>
            <a:softEdge rad="635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9" name="Title 1"/>
          <p:cNvSpPr>
            <a:spLocks noGrp="1"/>
          </p:cNvSpPr>
          <p:nvPr>
            <p:ph type="title"/>
          </p:nvPr>
        </p:nvSpPr>
        <p:spPr>
          <a:xfrm>
            <a:off x="941363" y="635390"/>
            <a:ext cx="10172114" cy="1066800"/>
          </a:xfrm>
        </p:spPr>
        <p:txBody>
          <a:bodyPr/>
          <a:lstStyle/>
          <a:p>
            <a:r>
              <a:rPr lang="en-US" sz="3600" b="1" u="sng" dirty="0">
                <a:latin typeface="Algerian" panose="04020705040A02060702" pitchFamily="82" charset="0"/>
                <a:ea typeface="Verdana" panose="020B0604030504040204" pitchFamily="34" charset="0"/>
              </a:rPr>
              <a:t>REASONS FOR ADOPTING TECHNOLOGY USE </a:t>
            </a:r>
            <a:br>
              <a:rPr lang="en-US" sz="3600" b="1" u="sng" dirty="0">
                <a:latin typeface="Algerian" panose="04020705040A02060702" pitchFamily="82" charset="0"/>
                <a:ea typeface="Verdana" panose="020B0604030504040204" pitchFamily="34" charset="0"/>
              </a:rPr>
            </a:br>
            <a:r>
              <a:rPr lang="en-US" sz="3600" b="1" u="sng" dirty="0">
                <a:latin typeface="Algerian" panose="04020705040A02060702" pitchFamily="82" charset="0"/>
                <a:ea typeface="Verdana" panose="020B0604030504040204" pitchFamily="34" charset="0"/>
              </a:rPr>
              <a:t>AT SUNRISE RESIDENTIAL CARE HOME</a:t>
            </a:r>
          </a:p>
        </p:txBody>
      </p:sp>
      <p:sp>
        <p:nvSpPr>
          <p:cNvPr id="1048610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953674" y="1807841"/>
            <a:ext cx="6744285" cy="356601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2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3000" dirty="0">
                <a:latin typeface="Verdana" panose="020B0604030504040204" pitchFamily="34" charset="0"/>
                <a:ea typeface="Verdana" panose="020B0604030504040204" pitchFamily="34" charset="0"/>
              </a:rPr>
              <a:t>Improving quality of care.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3000" dirty="0">
                <a:latin typeface="Verdana" panose="020B0604030504040204" pitchFamily="34" charset="0"/>
                <a:ea typeface="Verdana" panose="020B0604030504040204" pitchFamily="34" charset="0"/>
              </a:rPr>
              <a:t>Improving service efficiency.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3000" dirty="0">
                <a:latin typeface="Verdana" panose="020B0604030504040204" pitchFamily="34" charset="0"/>
                <a:ea typeface="Verdana" panose="020B0604030504040204" pitchFamily="34" charset="0"/>
              </a:rPr>
              <a:t>To suit the new worldwide online service e-delivery methodologies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3000" dirty="0">
                <a:latin typeface="Verdana" panose="020B0604030504040204" pitchFamily="34" charset="0"/>
                <a:ea typeface="Verdana" panose="020B0604030504040204" pitchFamily="34" charset="0"/>
              </a:rPr>
              <a:t>Single point share-source of information for smoother operations.</a:t>
            </a: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</a:rPr>
              <a:t> (</a:t>
            </a: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Alzheimer's &amp; Dementia, 16(3), 391-460).</a:t>
            </a:r>
            <a:endParaRPr lang="en-US" sz="300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0" indent="0">
              <a:buNone/>
            </a:pPr>
            <a:endParaRPr lang="en-GB" sz="19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pic>
        <p:nvPicPr>
          <p:cNvPr id="2097157" name="Picture Placeholder 5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rcRect l="11854" r="11854"/>
          <a:stretch>
            <a:fillRect/>
          </a:stretch>
        </p:blipFill>
        <p:spPr>
          <a:xfrm>
            <a:off x="7809913" y="1807841"/>
            <a:ext cx="3541542" cy="3101784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softEdge rad="635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1" name="Title 1"/>
          <p:cNvSpPr>
            <a:spLocks noGrp="1"/>
          </p:cNvSpPr>
          <p:nvPr>
            <p:ph type="title"/>
          </p:nvPr>
        </p:nvSpPr>
        <p:spPr>
          <a:xfrm>
            <a:off x="973015" y="661182"/>
            <a:ext cx="9296401" cy="1038237"/>
          </a:xfrm>
        </p:spPr>
        <p:txBody>
          <a:bodyPr vert="horz" lIns="91440" tIns="45720" rIns="91440" bIns="45720" rtlCol="0" anchor="t">
            <a:normAutofit fontScale="94444"/>
          </a:bodyPr>
          <a:lstStyle/>
          <a:p>
            <a:pPr algn="ctr"/>
            <a:r>
              <a:rPr lang="en-GB" sz="5400" b="1" u="sng" dirty="0">
                <a:latin typeface="Algerian" panose="04020705040A02060702" pitchFamily="82" charset="0"/>
                <a:ea typeface="Verdana" panose="020B0604030504040204" pitchFamily="34" charset="0"/>
              </a:rPr>
              <a:t>SUNRISE DIGITAL PLATFORMS</a:t>
            </a:r>
          </a:p>
        </p:txBody>
      </p:sp>
      <p:pic>
        <p:nvPicPr>
          <p:cNvPr id="2097158" name="Picture Placeholder 4" descr="A person using a computer and a phone  Description automatically generated"/>
          <p:cNvPicPr>
            <a:picLocks noGrp="1" noChangeAspect="1"/>
          </p:cNvPicPr>
          <p:nvPr>
            <p:ph sz="half" idx="4294967295"/>
          </p:nvPr>
        </p:nvPicPr>
        <p:blipFill rotWithShape="1">
          <a:blip r:embed="rId2"/>
          <a:srcRect l="21498" r="1" b="1"/>
          <a:stretch>
            <a:fillRect/>
          </a:stretch>
        </p:blipFill>
        <p:spPr>
          <a:xfrm>
            <a:off x="7357403" y="1853419"/>
            <a:ext cx="3739293" cy="3573193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rgbClr val="00B0F0">
                <a:alpha val="40000"/>
              </a:srgb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softEdge rad="635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/>
        </p:spPr>
      </p:pic>
      <p:sp>
        <p:nvSpPr>
          <p:cNvPr id="1048612" name="TextBox 3"/>
          <p:cNvSpPr txBox="1"/>
          <p:nvPr/>
        </p:nvSpPr>
        <p:spPr>
          <a:xfrm>
            <a:off x="761999" y="1853419"/>
            <a:ext cx="6595404" cy="3773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3200" b="1" dirty="0">
                <a:highlight>
                  <a:srgbClr val="E56925"/>
                </a:highlight>
                <a:latin typeface="Stencil" panose="040409050D0802020404" pitchFamily="82" charset="0"/>
                <a:ea typeface="Verdana" panose="020B0604030504040204" pitchFamily="34" charset="0"/>
                <a:cs typeface="+mj-cs"/>
              </a:rPr>
              <a:t>What technology platforms does the business use?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800" dirty="0">
              <a:latin typeface="Stencil" panose="040409050D0802020404" pitchFamily="82" charset="0"/>
              <a:ea typeface="+mj-ea"/>
              <a:cs typeface="+mj-cs"/>
            </a:endParaRP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Microsoft 365 Suite (Word, Excel, and PowerPoint)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Microsoft Teams, OneDrive, and Outlook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9" name="Title 1"/>
          <p:cNvSpPr>
            <a:spLocks noGrp="1"/>
          </p:cNvSpPr>
          <p:nvPr>
            <p:ph type="title"/>
          </p:nvPr>
        </p:nvSpPr>
        <p:spPr>
          <a:xfrm>
            <a:off x="689317" y="470526"/>
            <a:ext cx="10513255" cy="1268333"/>
          </a:xfrm>
        </p:spPr>
        <p:txBody>
          <a:bodyPr>
            <a:normAutofit/>
          </a:bodyPr>
          <a:lstStyle/>
          <a:p>
            <a:r>
              <a:rPr lang="en-GB" sz="3600" b="1" u="sng" spc="-50" dirty="0">
                <a:ln w="3175">
                  <a:noFill/>
                </a:ln>
                <a:latin typeface="Algerian" panose="04020705040A02060702" pitchFamily="82" charset="0"/>
                <a:ea typeface="Verdana" panose="020B0604030504040204" pitchFamily="34" charset="0"/>
                <a:cs typeface="Segoe UI" pitchFamily="34" charset="0"/>
              </a:rPr>
              <a:t>BENEFITS OF USING MS POWERPOINT AT SUNRISE RESIDENTIAL CARE HOME:</a:t>
            </a:r>
          </a:p>
        </p:txBody>
      </p:sp>
      <p:pic>
        <p:nvPicPr>
          <p:cNvPr id="2097159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188590" y="1925710"/>
            <a:ext cx="4314093" cy="3335607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softEdge rad="1270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>
            <a:bevelT w="139700" h="139700" prst="divot"/>
          </a:sp3d>
        </p:spPr>
      </p:pic>
      <p:sp>
        <p:nvSpPr>
          <p:cNvPr id="1048620" name="Text Placeholder 3"/>
          <p:cNvSpPr>
            <a:spLocks noGrp="1"/>
          </p:cNvSpPr>
          <p:nvPr>
            <p:ph type="body" sz="half" idx="2"/>
          </p:nvPr>
        </p:nvSpPr>
        <p:spPr>
          <a:xfrm>
            <a:off x="689317" y="1925710"/>
            <a:ext cx="6386732" cy="3940518"/>
          </a:xfrm>
        </p:spPr>
        <p:txBody>
          <a:bodyPr>
            <a:no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Effective delivery of staff training.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Displaying visual aids on monitors/screens e.g. food menu in the dining hall, and other relevant operational information.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 Demonstrating and displaying activity features for service users and staff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Effective interpretation for statistics and performance during meetings and handovers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1" name="Title 1"/>
          <p:cNvSpPr>
            <a:spLocks noGrp="1"/>
          </p:cNvSpPr>
          <p:nvPr>
            <p:ph type="title"/>
          </p:nvPr>
        </p:nvSpPr>
        <p:spPr>
          <a:xfrm>
            <a:off x="1137034" y="352652"/>
            <a:ext cx="9536243" cy="173199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 sz="5400" u="sng" dirty="0">
                <a:latin typeface="Algerian" panose="04020705040A02060702" pitchFamily="82" charset="0"/>
                <a:ea typeface="Verdana" panose="020B0604030504040204" pitchFamily="34" charset="0"/>
              </a:rPr>
              <a:t>LIMITATIONS OF MS POWERPOINT</a:t>
            </a:r>
          </a:p>
        </p:txBody>
      </p:sp>
      <p:sp>
        <p:nvSpPr>
          <p:cNvPr id="1048622" name="TextBox 3"/>
          <p:cNvSpPr txBox="1"/>
          <p:nvPr/>
        </p:nvSpPr>
        <p:spPr>
          <a:xfrm>
            <a:off x="1137033" y="2328680"/>
            <a:ext cx="9536243" cy="321983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3200" b="1" dirty="0">
                <a:latin typeface="Sitka Display" panose="02000505000000020004" pitchFamily="2" charset="0"/>
                <a:ea typeface="Verdana" panose="020B0604030504040204" pitchFamily="34" charset="0"/>
                <a:cs typeface="+mj-cs"/>
              </a:rPr>
              <a:t>MICROSOFT POWERPOINT</a:t>
            </a:r>
            <a:r>
              <a:rPr lang="en-US" sz="2400" dirty="0">
                <a:latin typeface="Sitka Display" panose="02000505000000020004" pitchFamily="2" charset="0"/>
                <a:ea typeface="Verdana" panose="020B0604030504040204" pitchFamily="34" charset="0"/>
                <a:cs typeface="+mj-cs"/>
              </a:rPr>
              <a:t> </a:t>
            </a: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requires people to be digital technology trained.</a:t>
            </a:r>
            <a:endParaRPr lang="en-GB" sz="2400" dirty="0">
              <a:latin typeface="Verdana" panose="020B0604030504040204" pitchFamily="34" charset="0"/>
              <a:ea typeface="Verdana" panose="020B0604030504040204" pitchFamily="34" charset="0"/>
              <a:cs typeface="+mj-cs"/>
            </a:endParaRP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It requires investment in computer hardware.</a:t>
            </a: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The engineer calls out for repairs and IT support.</a:t>
            </a: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It requires comprehensive staff training.</a:t>
            </a: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It requires software updating and maintenance.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It requires the installation of internet/Wi-Fi networks and electricity.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3" name="Rectangle 9"/>
          <p:cNvSpPr/>
          <p:nvPr/>
        </p:nvSpPr>
        <p:spPr>
          <a:xfrm>
            <a:off x="7906758" y="1876983"/>
            <a:ext cx="3719184" cy="3623932"/>
          </a:xfrm>
          <a:prstGeom prst="rect">
            <a:avLst/>
          </a:prstGeom>
          <a:blipFill>
            <a:blip r:embed="rId2"/>
            <a:srcRect/>
            <a:stretch>
              <a:fillRect t="-7373" b="-7373"/>
            </a:stretch>
          </a:blip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3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PK" dirty="0">
              <a:effectLst>
                <a:innerShdw blurRad="114300">
                  <a:prstClr val="black"/>
                </a:innerShdw>
              </a:effectLst>
            </a:endParaRPr>
          </a:p>
        </p:txBody>
      </p:sp>
      <p:sp>
        <p:nvSpPr>
          <p:cNvPr id="1048624" name="Title 4"/>
          <p:cNvSpPr>
            <a:spLocks noGrp="1"/>
          </p:cNvSpPr>
          <p:nvPr>
            <p:ph type="title"/>
          </p:nvPr>
        </p:nvSpPr>
        <p:spPr>
          <a:xfrm>
            <a:off x="1016832" y="372062"/>
            <a:ext cx="9686145" cy="1370332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300" u="sng" dirty="0">
                <a:solidFill>
                  <a:schemeClr val="accent1"/>
                </a:solidFill>
                <a:latin typeface="Baguet Script" panose="00000500000000000000" pitchFamily="2" charset="0"/>
              </a:rPr>
              <a:t>P</a:t>
            </a:r>
            <a:r>
              <a:rPr lang="en-US" u="sng" dirty="0">
                <a:solidFill>
                  <a:schemeClr val="accent1"/>
                </a:solidFill>
                <a:latin typeface="Baguet Script" panose="00000500000000000000" pitchFamily="2" charset="0"/>
              </a:rPr>
              <a:t>resented by</a:t>
            </a:r>
            <a:r>
              <a:rPr lang="en-US" dirty="0">
                <a:solidFill>
                  <a:schemeClr val="accent1"/>
                </a:solidFill>
                <a:latin typeface="Baguet Script" panose="00000500000000000000" pitchFamily="2" charset="0"/>
              </a:rPr>
              <a:t>: </a:t>
            </a:r>
            <a:r>
              <a:rPr lang="en-US" sz="4400" dirty="0">
                <a:solidFill>
                  <a:schemeClr val="accent1"/>
                </a:solidFill>
                <a:latin typeface="Rockwell" panose="02060603020205020403" pitchFamily="18" charset="0"/>
              </a:rPr>
              <a:t>Neelam Shehzadi</a:t>
            </a:r>
            <a:br>
              <a:rPr lang="en-US" sz="6000" u="sng" dirty="0">
                <a:latin typeface="Algerian" panose="04020705040A02060702" pitchFamily="82" charset="0"/>
              </a:rPr>
            </a:br>
            <a:r>
              <a:rPr lang="en-US" sz="6000" u="sng" dirty="0">
                <a:latin typeface="Algerian" panose="04020705040A02060702" pitchFamily="82" charset="0"/>
              </a:rPr>
              <a:t>What is MS Outlook?</a:t>
            </a:r>
          </a:p>
        </p:txBody>
      </p:sp>
      <p:sp>
        <p:nvSpPr>
          <p:cNvPr id="1048625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761999" y="2176840"/>
            <a:ext cx="7737424" cy="362393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ctr"/>
            <a:r>
              <a:rPr lang="en-US" altLang="en-US" sz="3600" dirty="0">
                <a:latin typeface="Andalus" panose="02020603050405020304" pitchFamily="18" charset="-78"/>
                <a:cs typeface="Andalus" panose="02020603050405020304" pitchFamily="18" charset="-78"/>
              </a:rPr>
              <a:t>Microsoft Outlook</a:t>
            </a:r>
            <a:r>
              <a:rPr lang="en-US" altLang="en-US" sz="3200" b="0" dirty="0">
                <a:latin typeface="Andalus" panose="02020603050405020304" pitchFamily="18" charset="-78"/>
                <a:cs typeface="Andalus" panose="02020603050405020304" pitchFamily="18" charset="-78"/>
              </a:rPr>
              <a:t> is a digital communication and organization tool that allows users to efficiently handle emails, meetings, contacts, and schedules. It supports individuals and teams in staying coordinated, managing priorities, and maintaining effective communication. </a:t>
            </a:r>
            <a:r>
              <a:rPr lang="en-US" altLang="en-US" sz="2000" dirty="0">
                <a:latin typeface="Andalus" panose="02020603050405020304" pitchFamily="18" charset="-78"/>
                <a:cs typeface="Andalus" panose="02020603050405020304" pitchFamily="18" charset="-78"/>
              </a:rPr>
              <a:t>Williams, B. </a:t>
            </a:r>
          </a:p>
          <a:p>
            <a:pPr algn="ctr"/>
            <a:r>
              <a:rPr lang="en-US" altLang="en-US" sz="2000" dirty="0">
                <a:latin typeface="Andalus" panose="02020603050405020304" pitchFamily="18" charset="-78"/>
                <a:cs typeface="Andalus" panose="02020603050405020304" pitchFamily="18" charset="-78"/>
              </a:rPr>
              <a:t>K., &amp; Sawyer, S. C. (2018)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8" name="Title 3"/>
          <p:cNvSpPr>
            <a:spLocks noGrp="1"/>
          </p:cNvSpPr>
          <p:nvPr>
            <p:ph type="title"/>
          </p:nvPr>
        </p:nvSpPr>
        <p:spPr>
          <a:xfrm>
            <a:off x="783229" y="1996213"/>
            <a:ext cx="7478851" cy="677108"/>
          </a:xfrm>
          <a:noFill/>
        </p:spPr>
        <p:txBody>
          <a:bodyPr/>
          <a:lstStyle/>
          <a:p>
            <a:r>
              <a:rPr lang="en-US" sz="4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Benefits:</a:t>
            </a:r>
            <a:endParaRPr lang="en-US" sz="4400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pic>
        <p:nvPicPr>
          <p:cNvPr id="2097161" name="Picture 6"/>
          <p:cNvPicPr>
            <a:picLocks noChangeAspect="1"/>
          </p:cNvPicPr>
          <p:nvPr/>
        </p:nvPicPr>
        <p:blipFill>
          <a:blip r:embed="rId3"/>
          <a:srcRect l="8864" t="8367" r="12650" b="16750"/>
          <a:stretch>
            <a:fillRect/>
          </a:stretch>
        </p:blipFill>
        <p:spPr>
          <a:xfrm>
            <a:off x="8710947" y="1538103"/>
            <a:ext cx="2756527" cy="2525898"/>
          </a:xfrm>
          <a:prstGeom prst="rect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innerShdw blurRad="63500" dist="50800" dir="2700000">
              <a:prstClr val="black">
                <a:alpha val="50000"/>
              </a:prstClr>
            </a:innerShdw>
            <a:reflection blurRad="6350" stA="50000" endA="300" endPos="55500" dist="50800" dir="5400000" sy="-100000" algn="bl" rotWithShape="0"/>
          </a:effectLst>
        </p:spPr>
      </p:pic>
      <p:sp>
        <p:nvSpPr>
          <p:cNvPr id="1048629" name="Text Placeholder 5"/>
          <p:cNvSpPr>
            <a:spLocks noGrp="1"/>
          </p:cNvSpPr>
          <p:nvPr>
            <p:ph type="body" sz="quarter" idx="12"/>
          </p:nvPr>
        </p:nvSpPr>
        <p:spPr>
          <a:xfrm>
            <a:off x="1034320" y="2838099"/>
            <a:ext cx="10523095" cy="3112757"/>
          </a:xfrm>
        </p:spPr>
        <p:txBody>
          <a:bodyPr/>
          <a:lstStyle/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US" sz="2400" b="1" u="sng" dirty="0">
                <a:latin typeface="Bahnschrift" panose="020B0502040204020203" pitchFamily="34" charset="0"/>
              </a:rPr>
              <a:t>Manage Emails: </a:t>
            </a:r>
          </a:p>
          <a:p>
            <a:pPr algn="l"/>
            <a:r>
              <a:rPr lang="en-US" sz="2400" dirty="0"/>
              <a:t>	</a:t>
            </a:r>
            <a:r>
              <a:rPr lang="en-US" sz="2800" dirty="0"/>
              <a:t>O</a:t>
            </a:r>
            <a:r>
              <a:rPr lang="en-US" sz="2400" dirty="0"/>
              <a:t>utlook helps staff respond to emails quickly and </a:t>
            </a:r>
          </a:p>
          <a:p>
            <a:pPr algn="l"/>
            <a:r>
              <a:rPr lang="en-US" sz="2400" dirty="0"/>
              <a:t>efficiently</a:t>
            </a:r>
            <a:r>
              <a:rPr lang="en-US" sz="2800" dirty="0"/>
              <a:t>. </a:t>
            </a:r>
            <a:endParaRPr lang="en-US" sz="2400" dirty="0"/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US" sz="2400" b="1" u="sng" dirty="0">
                <a:latin typeface="Bahnschrift" panose="020B0502040204020203" pitchFamily="34" charset="0"/>
              </a:rPr>
              <a:t>Schedule Appointments:</a:t>
            </a:r>
          </a:p>
          <a:p>
            <a:pPr algn="l"/>
            <a:r>
              <a:rPr lang="en-US" sz="2400" dirty="0"/>
              <a:t>	</a:t>
            </a:r>
            <a:r>
              <a:rPr lang="en-US" sz="2800" dirty="0"/>
              <a:t>O</a:t>
            </a:r>
            <a:r>
              <a:rPr lang="en-US" sz="2400" dirty="0"/>
              <a:t>utlook's calendar feature helps staff schedule appointments and care activities</a:t>
            </a:r>
            <a:r>
              <a:rPr lang="en-US" sz="3200" dirty="0"/>
              <a:t>. </a:t>
            </a:r>
            <a:endParaRPr lang="en-US" sz="4800" dirty="0"/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US" sz="2400" b="1" u="sng" dirty="0">
                <a:latin typeface="Bahnschrift" panose="020B0502040204020203" pitchFamily="34" charset="0"/>
              </a:rPr>
              <a:t>Track Tasks: </a:t>
            </a:r>
          </a:p>
          <a:p>
            <a:pPr algn="l"/>
            <a:r>
              <a:rPr lang="en-US" sz="2400" dirty="0"/>
              <a:t>	</a:t>
            </a:r>
            <a:r>
              <a:rPr lang="en-US" sz="2800" dirty="0"/>
              <a:t>O</a:t>
            </a:r>
            <a:r>
              <a:rPr lang="en-US" sz="2400" dirty="0"/>
              <a:t>utlook's task feature helps staff stay on top of care activities.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048630" name="TextBox 1"/>
          <p:cNvSpPr txBox="1"/>
          <p:nvPr/>
        </p:nvSpPr>
        <p:spPr>
          <a:xfrm>
            <a:off x="1034320" y="569550"/>
            <a:ext cx="10523095" cy="1221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>
                <a:latin typeface="Bahnschrift" panose="020B0502040204020203" pitchFamily="34" charset="0"/>
              </a:rPr>
              <a:t>Microsoft Outlook in Care Homes:</a:t>
            </a:r>
          </a:p>
          <a:p>
            <a:r>
              <a:rPr lang="en-US" sz="2400" dirty="0">
                <a:latin typeface="+mn-lt"/>
              </a:rPr>
              <a:t>Outlook helps care homes like Sunrise Residential Care Home stay organized and communicate effectively.</a:t>
            </a:r>
            <a:endParaRPr lang="en-PK" sz="2400" dirty="0">
              <a:latin typeface="+mn-lt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4" name="Title 5"/>
          <p:cNvSpPr>
            <a:spLocks noGrp="1"/>
          </p:cNvSpPr>
          <p:nvPr>
            <p:ph type="title"/>
          </p:nvPr>
        </p:nvSpPr>
        <p:spPr>
          <a:xfrm>
            <a:off x="761998" y="539042"/>
            <a:ext cx="6808033" cy="967000"/>
          </a:xfrm>
          <a:ln>
            <a:noFill/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63500" sx="102000" sy="102000" algn="ctr" rotWithShape="0">
              <a:prstClr val="black">
                <a:alpha val="40000"/>
              </a:prstClr>
            </a:outerShdw>
            <a:reflection blurRad="6350" stA="50000" endA="300" endPos="900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>
            <a:normAutofit/>
          </a:bodyPr>
          <a:lstStyle/>
          <a:p>
            <a:pPr algn="ctr"/>
            <a:r>
              <a:rPr lang="en-US" sz="5400" u="sng" spc="-50" dirty="0">
                <a:ln w="3175"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  <a:cs typeface="Segoe UI" pitchFamily="34" charset="0"/>
              </a:rPr>
              <a:t>Challenges:</a:t>
            </a:r>
          </a:p>
        </p:txBody>
      </p:sp>
      <p:pic>
        <p:nvPicPr>
          <p:cNvPr id="2097162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0031" y="3743038"/>
            <a:ext cx="4303606" cy="2428824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209716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9092" y="1466700"/>
            <a:ext cx="4081725" cy="2573400"/>
          </a:xfrm>
          <a:prstGeom prst="rect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1048635" name="Text Placeholder 2"/>
          <p:cNvSpPr>
            <a:spLocks noGrp="1"/>
          </p:cNvSpPr>
          <p:nvPr>
            <p:ph type="body" sz="quarter" idx="11"/>
          </p:nvPr>
        </p:nvSpPr>
        <p:spPr>
          <a:xfrm>
            <a:off x="761999" y="1803104"/>
            <a:ext cx="6808033" cy="4032354"/>
          </a:xfrm>
          <a:effectLst>
            <a:glow rad="228600">
              <a:schemeClr val="accent2">
                <a:satMod val="175000"/>
                <a:alpha val="40000"/>
              </a:schemeClr>
            </a:glow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lvl="1">
              <a:buFont typeface="Wingdings" panose="05000000000000000000" pitchFamily="2" charset="2"/>
              <a:buChar char="Ø"/>
            </a:pPr>
            <a:r>
              <a:rPr lang="en-US" sz="2400" b="1" u="sng" dirty="0">
                <a:latin typeface="Bahnschrift" panose="020B0502040204020203" pitchFamily="34" charset="0"/>
              </a:rPr>
              <a:t>Too Many Emails:</a:t>
            </a:r>
          </a:p>
          <a:p>
            <a:pPr marL="0" lvl="1" indent="0" algn="l">
              <a:buNone/>
            </a:pPr>
            <a:r>
              <a:rPr lang="en-US" sz="2400" b="1" dirty="0">
                <a:latin typeface="Bahnschrift" panose="020B0502040204020203" pitchFamily="34" charset="0"/>
              </a:rPr>
              <a:t>	</a:t>
            </a:r>
            <a:r>
              <a:rPr lang="en-US" sz="2200" dirty="0"/>
              <a:t>Staff might get overwhelmed with emails and struggle to prioritize.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400" b="1" u="sng" dirty="0">
                <a:latin typeface="Bahnschrift" panose="020B0502040204020203" pitchFamily="34" charset="0"/>
              </a:rPr>
              <a:t>Technology Issues: </a:t>
            </a:r>
          </a:p>
          <a:p>
            <a:pPr marL="0" lvl="1" indent="0">
              <a:buNone/>
            </a:pPr>
            <a:r>
              <a:rPr lang="en-US" dirty="0"/>
              <a:t>	</a:t>
            </a:r>
            <a:r>
              <a:rPr lang="en-US" sz="2200" dirty="0"/>
              <a:t>Staff need access to technology to use Outlook, which can be a problem in areas with poor internet.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400" b="1" u="sng" dirty="0">
                <a:latin typeface="Bahnschrift" panose="020B0502040204020203" pitchFamily="34" charset="0"/>
              </a:rPr>
              <a:t>Security:</a:t>
            </a:r>
          </a:p>
          <a:p>
            <a:pPr marL="0" lvl="1" indent="0">
              <a:buNone/>
            </a:pPr>
            <a:r>
              <a:rPr lang="en-US" dirty="0"/>
              <a:t>	</a:t>
            </a:r>
            <a:r>
              <a:rPr lang="en-US" sz="2200" dirty="0"/>
              <a:t>Care homes must protect sensitive resident information.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9" name="Title 3"/>
          <p:cNvSpPr>
            <a:spLocks noGrp="1"/>
          </p:cNvSpPr>
          <p:nvPr>
            <p:ph type="title"/>
          </p:nvPr>
        </p:nvSpPr>
        <p:spPr>
          <a:xfrm>
            <a:off x="762000" y="550091"/>
            <a:ext cx="10360702" cy="677108"/>
          </a:xfrm>
        </p:spPr>
        <p:txBody>
          <a:bodyPr/>
          <a:lstStyle/>
          <a:p>
            <a:pPr algn="ctr"/>
            <a:r>
              <a:rPr lang="en-US" altLang="en-US" sz="4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Uses in Care Homes:</a:t>
            </a:r>
            <a:endParaRPr lang="en-US" sz="44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104864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762000" y="1904999"/>
            <a:ext cx="7407639" cy="3431499"/>
          </a:xfrm>
        </p:spPr>
        <p:txBody>
          <a:bodyPr>
            <a:noAutofit/>
          </a:bodyPr>
          <a:lstStyle/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US" altLang="en-US" sz="2400" b="1" u="sng" dirty="0">
                <a:latin typeface="Bahnschrift" panose="020B0502040204020203" pitchFamily="34" charset="0"/>
              </a:rPr>
              <a:t>Communicate with Families:</a:t>
            </a:r>
            <a:r>
              <a:rPr lang="en-US" altLang="en-US" sz="2200" dirty="0">
                <a:latin typeface="+mj-lt"/>
              </a:rPr>
              <a:t> </a:t>
            </a:r>
          </a:p>
          <a:p>
            <a:pPr algn="just"/>
            <a:r>
              <a:rPr lang="en-US" altLang="en-US" sz="2200" dirty="0">
                <a:latin typeface="+mj-lt"/>
              </a:rPr>
              <a:t>	Outlook helps staff keep families informed about care plans and updates. </a:t>
            </a:r>
          </a:p>
          <a:p>
            <a:pPr algn="just"/>
            <a:endParaRPr lang="en-US" altLang="en-US" sz="1100" dirty="0">
              <a:latin typeface="+mj-lt"/>
            </a:endParaRP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US" altLang="en-US" sz="2400" b="1" u="sng" dirty="0">
                <a:latin typeface="Bahnschrift" panose="020B0502040204020203" pitchFamily="34" charset="0"/>
              </a:rPr>
              <a:t>Coordinate Care: </a:t>
            </a:r>
          </a:p>
          <a:p>
            <a:pPr algn="just"/>
            <a:r>
              <a:rPr lang="en-US" altLang="en-US" sz="2200" dirty="0">
                <a:latin typeface="+mj-lt"/>
              </a:rPr>
              <a:t>	Outlook helps staff schedule care activities and meetings.</a:t>
            </a:r>
          </a:p>
          <a:p>
            <a:pPr algn="just"/>
            <a:endParaRPr lang="en-US" altLang="en-US" sz="1400" dirty="0">
              <a:latin typeface="+mj-lt"/>
            </a:endParaRP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US" altLang="en-US" sz="2400" b="1" u="sng" dirty="0">
                <a:latin typeface="Bahnschrift" panose="020B0502040204020203" pitchFamily="34" charset="0"/>
              </a:rPr>
              <a:t>Manage Care Plans: </a:t>
            </a:r>
          </a:p>
          <a:p>
            <a:pPr algn="just"/>
            <a:r>
              <a:rPr lang="en-US" altLang="en-US" sz="2200" dirty="0">
                <a:latin typeface="+mj-lt"/>
              </a:rPr>
              <a:t>	Outlook can help staff track medication schedules and care activities. Bond, </a:t>
            </a:r>
            <a:r>
              <a:rPr lang="en-US" altLang="en-US" sz="2000" b="1" dirty="0">
                <a:latin typeface="+mj-lt"/>
              </a:rPr>
              <a:t>M. A., &amp; </a:t>
            </a:r>
            <a:r>
              <a:rPr lang="en-US" altLang="en-US" sz="2000" b="1" dirty="0" err="1">
                <a:latin typeface="+mj-lt"/>
              </a:rPr>
              <a:t>Finkleman</a:t>
            </a:r>
            <a:r>
              <a:rPr lang="en-US" altLang="en-US" sz="2000" b="1" dirty="0">
                <a:latin typeface="+mj-lt"/>
              </a:rPr>
              <a:t>, A. (2016).</a:t>
            </a:r>
            <a:endParaRPr lang="en-US" altLang="en-US" sz="2200" b="1" dirty="0">
              <a:latin typeface="+mj-lt"/>
            </a:endParaRPr>
          </a:p>
        </p:txBody>
      </p:sp>
      <p:sp>
        <p:nvSpPr>
          <p:cNvPr id="1048641" name="Flowchart: Connector 1"/>
          <p:cNvSpPr/>
          <p:nvPr/>
        </p:nvSpPr>
        <p:spPr>
          <a:xfrm>
            <a:off x="8331199" y="1721072"/>
            <a:ext cx="3436079" cy="3431499"/>
          </a:xfrm>
          <a:prstGeom prst="flowChartConnector">
            <a:avLst/>
          </a:prstGeom>
          <a:solidFill>
            <a:srgbClr val="92D050"/>
          </a:solidFill>
          <a:ln w="28575"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 dirty="0"/>
          </a:p>
        </p:txBody>
      </p:sp>
      <p:pic>
        <p:nvPicPr>
          <p:cNvPr id="2097164" name="Picture 8"/>
          <p:cNvPicPr>
            <a:picLocks noChangeAspect="1"/>
          </p:cNvPicPr>
          <p:nvPr/>
        </p:nvPicPr>
        <p:blipFill>
          <a:blip r:embed="rId3" cstate="screen"/>
          <a:stretch>
            <a:fillRect/>
          </a:stretch>
        </p:blipFill>
        <p:spPr>
          <a:xfrm>
            <a:off x="8466857" y="1904999"/>
            <a:ext cx="3165510" cy="3116706"/>
          </a:xfrm>
          <a:prstGeom prst="flowChartConnector">
            <a:avLst/>
          </a:prstGeo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7" name="Text Placeholder 5"/>
          <p:cNvSpPr>
            <a:spLocks noGrp="1"/>
          </p:cNvSpPr>
          <p:nvPr>
            <p:ph type="body" sz="quarter" idx="12"/>
          </p:nvPr>
        </p:nvSpPr>
        <p:spPr>
          <a:xfrm>
            <a:off x="967581" y="1911467"/>
            <a:ext cx="6804819" cy="3589222"/>
          </a:xfrm>
        </p:spPr>
        <p:txBody>
          <a:bodyPr>
            <a:normAutofit fontScale="78571" lnSpcReduction="20000"/>
          </a:bodyPr>
          <a:lstStyle/>
          <a:p>
            <a:pPr>
              <a:lnSpc>
                <a:spcPct val="170000"/>
              </a:lnSpc>
            </a:pPr>
            <a:r>
              <a:rPr lang="en-US" sz="2800" dirty="0">
                <a:solidFill>
                  <a:schemeClr val="bg2"/>
                </a:solidFill>
                <a:latin typeface="Bahnschrift Light SemiCondensed" panose="020B0502040204020203" pitchFamily="34" charset="0"/>
              </a:rPr>
              <a:t>Digital literacy in care homes means using technology to improve care, communication, and well-being. For residents, it's about staying connected with loved ones and accessing fun activities. For staff, it's about efficient record-keeping, safe medication management, and better communication. It helps us deliver better care, saves time, and keeps everyone connected.</a:t>
            </a:r>
            <a:endParaRPr lang="en-PK" sz="2800" dirty="0">
              <a:solidFill>
                <a:schemeClr val="bg2"/>
              </a:solidFill>
              <a:latin typeface="Bahnschrift Light SemiCondensed" panose="020B0502040204020203" pitchFamily="34" charset="0"/>
            </a:endParaRPr>
          </a:p>
        </p:txBody>
      </p:sp>
      <p:sp>
        <p:nvSpPr>
          <p:cNvPr id="1048648" name="Title 4"/>
          <p:cNvSpPr>
            <a:spLocks noGrp="1"/>
          </p:cNvSpPr>
          <p:nvPr>
            <p:ph type="title"/>
          </p:nvPr>
        </p:nvSpPr>
        <p:spPr>
          <a:xfrm>
            <a:off x="1525301" y="1048043"/>
            <a:ext cx="9141397" cy="61555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900" u="sng" dirty="0">
                <a:solidFill>
                  <a:schemeClr val="accent1"/>
                </a:solidFill>
                <a:latin typeface="Baguet Script" panose="00000500000000000000" pitchFamily="2" charset="0"/>
              </a:rPr>
              <a:t>P</a:t>
            </a:r>
            <a:r>
              <a:rPr lang="en-US" u="sng" dirty="0">
                <a:solidFill>
                  <a:schemeClr val="accent1"/>
                </a:solidFill>
                <a:latin typeface="Baguet Script" panose="00000500000000000000" pitchFamily="2" charset="0"/>
              </a:rPr>
              <a:t>resented by</a:t>
            </a:r>
            <a:r>
              <a:rPr lang="en-US" dirty="0">
                <a:solidFill>
                  <a:schemeClr val="accent1"/>
                </a:solidFill>
                <a:latin typeface="Baguet Script" panose="00000500000000000000" pitchFamily="2" charset="0"/>
              </a:rPr>
              <a:t>: </a:t>
            </a:r>
            <a:r>
              <a:rPr lang="en-US" sz="4400" dirty="0">
                <a:latin typeface="Rockwell" panose="02060603020205020403" pitchFamily="18" charset="0"/>
                <a:cs typeface="+mn-cs"/>
              </a:rPr>
              <a:t>Andleeb Saeed</a:t>
            </a:r>
            <a:br>
              <a:rPr lang="en-US" sz="100" u="sng" dirty="0">
                <a:solidFill>
                  <a:srgbClr val="007788"/>
                </a:solidFill>
              </a:rPr>
            </a:br>
            <a:r>
              <a:rPr lang="en-US" u="sng" dirty="0">
                <a:solidFill>
                  <a:schemeClr val="bg2"/>
                </a:solidFill>
                <a:latin typeface="Algerian" panose="04020705040A02060702" pitchFamily="82" charset="0"/>
              </a:rPr>
              <a:t>What Is Digital Literacy In Care Home?</a:t>
            </a:r>
            <a:endParaRPr lang="en-PK" u="sng" dirty="0">
              <a:solidFill>
                <a:schemeClr val="bg2"/>
              </a:solidFill>
              <a:latin typeface="Algerian" panose="04020705040A02060702" pitchFamily="82" charset="0"/>
            </a:endParaRPr>
          </a:p>
        </p:txBody>
      </p:sp>
      <p:pic>
        <p:nvPicPr>
          <p:cNvPr id="2097166" name="Picture Placeholder 3"/>
          <p:cNvPicPr>
            <a:picLocks noChangeAspect="1"/>
          </p:cNvPicPr>
          <p:nvPr/>
        </p:nvPicPr>
        <p:blipFill>
          <a:blip r:embed="rId2"/>
          <a:srcRect l="20214" r="20214"/>
          <a:stretch>
            <a:fillRect/>
          </a:stretch>
        </p:blipFill>
        <p:spPr>
          <a:xfrm>
            <a:off x="8115300" y="1911467"/>
            <a:ext cx="3414713" cy="3374908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rgbClr val="00B0F0">
                <a:alpha val="40000"/>
              </a:srgb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softEdge rad="635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9" name="Title 3"/>
          <p:cNvSpPr>
            <a:spLocks noGrp="1"/>
          </p:cNvSpPr>
          <p:nvPr>
            <p:ph type="title"/>
          </p:nvPr>
        </p:nvSpPr>
        <p:spPr>
          <a:xfrm>
            <a:off x="548640" y="405063"/>
            <a:ext cx="9141397" cy="790104"/>
          </a:xfrm>
        </p:spPr>
        <p:txBody>
          <a:bodyPr/>
          <a:lstStyle/>
          <a:p>
            <a:r>
              <a:rPr lang="en-US" sz="4400" u="sng" dirty="0">
                <a:latin typeface="Algerian" panose="04020705040A02060702" pitchFamily="82" charset="0"/>
              </a:rPr>
              <a:t>Impact on Care Delivery</a:t>
            </a:r>
            <a:endParaRPr lang="en-US" sz="4400" b="1" u="sng" dirty="0">
              <a:solidFill>
                <a:schemeClr val="tx1"/>
              </a:solidFill>
              <a:latin typeface="Algerian" panose="04020705040A02060702" pitchFamily="82" charset="0"/>
            </a:endParaRPr>
          </a:p>
        </p:txBody>
      </p:sp>
      <p:sp>
        <p:nvSpPr>
          <p:cNvPr id="1048650" name="Text Placeholder 5"/>
          <p:cNvSpPr>
            <a:spLocks noGrp="1"/>
          </p:cNvSpPr>
          <p:nvPr>
            <p:ph type="body" sz="quarter" idx="12"/>
          </p:nvPr>
        </p:nvSpPr>
        <p:spPr>
          <a:xfrm>
            <a:off x="548640" y="1471680"/>
            <a:ext cx="7753531" cy="2318843"/>
          </a:xfrm>
        </p:spPr>
        <p:txBody>
          <a:bodyPr/>
          <a:lstStyle/>
          <a:p>
            <a:pPr marL="457200" indent="-457200" algn="justLow">
              <a:buFont typeface="Arial" panose="020B0604020202020204" pitchFamily="34" charset="0"/>
              <a:buChar char="•"/>
            </a:pPr>
            <a:r>
              <a:rPr lang="en-US" sz="2400" b="1" u="sng" dirty="0"/>
              <a:t>Inaccurate Or Delayed Documentation:</a:t>
            </a:r>
          </a:p>
          <a:p>
            <a:pPr algn="justLow"/>
            <a:r>
              <a:rPr lang="en-US" sz="2400" b="1" dirty="0"/>
              <a:t>	</a:t>
            </a:r>
            <a:r>
              <a:rPr lang="en-US" sz="2200" dirty="0"/>
              <a:t>Staff lacking digital skills may struggle with record-keeping, risking care quality.</a:t>
            </a:r>
            <a:endParaRPr lang="en-US" sz="2200" u="sng" dirty="0"/>
          </a:p>
          <a:p>
            <a:pPr algn="justLow"/>
            <a:endParaRPr lang="en-US" sz="2200" dirty="0"/>
          </a:p>
          <a:p>
            <a:pPr marL="457200" indent="-457200" algn="justLow">
              <a:buFont typeface="Arial" panose="020B0604020202020204" pitchFamily="34" charset="0"/>
              <a:buChar char="•"/>
            </a:pPr>
            <a:r>
              <a:rPr lang="en-US" sz="2400" b="1" u="sng" dirty="0"/>
              <a:t>Monitoring Resident’s Health Irregularly: </a:t>
            </a:r>
          </a:p>
          <a:p>
            <a:pPr algn="justLow"/>
            <a:r>
              <a:rPr lang="en-US" sz="2200" dirty="0"/>
              <a:t>	Staff cannot use digital health tools correctly, harder to monitor resident health indicators like Blood Pressure, weight, blood sugar.</a:t>
            </a:r>
          </a:p>
          <a:p>
            <a:pPr algn="justLow"/>
            <a:endParaRPr lang="en-US" sz="2400" dirty="0"/>
          </a:p>
          <a:p>
            <a:pPr lvl="1" indent="0" algn="justLow">
              <a:buNone/>
            </a:pPr>
            <a:endParaRPr lang="en-US" dirty="0"/>
          </a:p>
        </p:txBody>
      </p:sp>
      <p:pic>
        <p:nvPicPr>
          <p:cNvPr id="2097167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50514" y="1082171"/>
            <a:ext cx="3100780" cy="3097862"/>
          </a:xfrm>
          <a:prstGeom prst="rect">
            <a:avLst/>
          </a:prstGeom>
          <a:ln w="38100">
            <a:solidFill>
              <a:schemeClr val="tx1"/>
            </a:solidFill>
            <a:prstDash val="dashDot"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300" endPos="550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  <a:bevelB prst="relaxedInset"/>
          </a:sp3d>
        </p:spPr>
      </p:pic>
      <p:sp>
        <p:nvSpPr>
          <p:cNvPr id="1048651" name="TextBox 4"/>
          <p:cNvSpPr txBox="1"/>
          <p:nvPr/>
        </p:nvSpPr>
        <p:spPr>
          <a:xfrm>
            <a:off x="548640" y="4067036"/>
            <a:ext cx="10719582" cy="21361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Low">
              <a:buFont typeface="Arial" panose="020B0604020202020204" pitchFamily="34" charset="0"/>
              <a:buChar char="•"/>
            </a:pPr>
            <a:r>
              <a:rPr lang="en-US" sz="2400" b="1" u="sng" dirty="0"/>
              <a:t>Error in electronic care planning and records:</a:t>
            </a:r>
          </a:p>
          <a:p>
            <a:pPr algn="justLow"/>
            <a:r>
              <a:rPr lang="en-US" sz="2200" b="1" dirty="0"/>
              <a:t>	</a:t>
            </a:r>
            <a:r>
              <a:rPr lang="en-US" sz="2200" dirty="0"/>
              <a:t>Staff at Sunrise need to use computers well for digital records to avoid mistakes like wrong medicine doses. </a:t>
            </a:r>
          </a:p>
          <a:p>
            <a:pPr marL="342900" indent="-342900" algn="justLow">
              <a:buFont typeface="Arial" panose="020B0604020202020204" pitchFamily="34" charset="0"/>
              <a:buChar char="•"/>
            </a:pPr>
            <a:r>
              <a:rPr lang="en-US" sz="2800" b="1" u="sng" dirty="0"/>
              <a:t>R</a:t>
            </a:r>
            <a:r>
              <a:rPr lang="en-US" sz="2400" b="1" u="sng" dirty="0"/>
              <a:t>educed efficiency in accessing resident information:</a:t>
            </a:r>
          </a:p>
          <a:p>
            <a:r>
              <a:rPr lang="en-US" sz="2200" dirty="0"/>
              <a:t>	Staff trouble with digital platforms, slower access to resident information, affecting response time, specially in emergencies. (Kumar et al., 2018).</a:t>
            </a:r>
            <a:endParaRPr lang="en-PK" sz="2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5" name="Title 4"/>
          <p:cNvSpPr>
            <a:spLocks noGrp="1"/>
          </p:cNvSpPr>
          <p:nvPr>
            <p:ph type="title"/>
          </p:nvPr>
        </p:nvSpPr>
        <p:spPr>
          <a:xfrm>
            <a:off x="761999" y="614361"/>
            <a:ext cx="10065658" cy="924153"/>
          </a:xfrm>
        </p:spPr>
        <p:txBody>
          <a:bodyPr>
            <a:normAutofit/>
          </a:bodyPr>
          <a:lstStyle/>
          <a:p>
            <a:pPr algn="ctr" defTabSz="932742">
              <a:lnSpc>
                <a:spcPct val="100000"/>
              </a:lnSpc>
            </a:pPr>
            <a:r>
              <a:rPr lang="en-US" sz="4800" u="sng" spc="-50" dirty="0">
                <a:ln w="3175">
                  <a:noFill/>
                </a:ln>
                <a:latin typeface="Algerian" panose="04020705040A02060702" pitchFamily="82" charset="0"/>
                <a:cs typeface="Segoe UI" pitchFamily="34" charset="0"/>
              </a:rPr>
              <a:t>Impact on Communication</a:t>
            </a:r>
          </a:p>
        </p:txBody>
      </p:sp>
      <p:sp>
        <p:nvSpPr>
          <p:cNvPr id="1048656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841828" y="1538514"/>
            <a:ext cx="10508343" cy="4705125"/>
          </a:xfrm>
        </p:spPr>
        <p:txBody>
          <a:bodyPr>
            <a:normAutofit/>
          </a:bodyPr>
          <a:lstStyle/>
          <a:p>
            <a:pPr marL="457200" indent="-457200" algn="justLow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800" u="sng" dirty="0"/>
              <a:t>Internal Communication:</a:t>
            </a:r>
          </a:p>
          <a:p>
            <a:pPr algn="justLow">
              <a:spcBef>
                <a:spcPts val="0"/>
              </a:spcBef>
            </a:pPr>
            <a:r>
              <a:rPr lang="en-US" sz="2400" b="0" dirty="0"/>
              <a:t>	Staff not familiar with digital tools may miss updates, causing misunderstandings.</a:t>
            </a:r>
          </a:p>
          <a:p>
            <a:pPr marL="457200" indent="-457200" algn="justLow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800" u="sng" dirty="0"/>
              <a:t>Talking To Doctor: </a:t>
            </a:r>
          </a:p>
          <a:p>
            <a:pPr algn="justLow">
              <a:spcBef>
                <a:spcPts val="0"/>
              </a:spcBef>
            </a:pPr>
            <a:r>
              <a:rPr lang="en-US" sz="2400" b="0" dirty="0"/>
              <a:t>	General Practitioner offices, hospitals, and pharmacies share information electronically. Staff technological issues might affect coordinated care.</a:t>
            </a:r>
          </a:p>
          <a:p>
            <a:pPr marL="457200" indent="-457200" algn="justLow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800" u="sng" dirty="0"/>
              <a:t>Communication With Family:</a:t>
            </a:r>
          </a:p>
          <a:p>
            <a:pPr algn="justLow">
              <a:spcBef>
                <a:spcPts val="0"/>
              </a:spcBef>
            </a:pPr>
            <a:r>
              <a:rPr lang="en-US" sz="2400" b="0" dirty="0"/>
              <a:t>	Families use digital tools to check on residents' health; staff technical struggles can lead to isolation &amp; unhappiness.</a:t>
            </a:r>
            <a:endParaRPr lang="en-US" sz="2800" dirty="0"/>
          </a:p>
          <a:p>
            <a:pPr marL="457200" indent="-457200" algn="justLow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800" u="sng" dirty="0"/>
              <a:t> Barriers To External Professional Collaboration:</a:t>
            </a:r>
            <a:r>
              <a:rPr lang="en-US" sz="2800" dirty="0"/>
              <a:t> </a:t>
            </a:r>
          </a:p>
          <a:p>
            <a:pPr algn="justLow">
              <a:spcBef>
                <a:spcPts val="0"/>
              </a:spcBef>
            </a:pPr>
            <a:r>
              <a:rPr lang="en-US" sz="2400" b="0" dirty="0"/>
              <a:t>	Limited digital literacy among Sunrise staff can hinder collaboration with external professionals like doctors or hospitals.</a:t>
            </a:r>
            <a:endParaRPr lang="en-PK" sz="2400" b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0" name="Title 3"/>
          <p:cNvSpPr>
            <a:spLocks noGrp="1"/>
          </p:cNvSpPr>
          <p:nvPr>
            <p:ph type="title"/>
          </p:nvPr>
        </p:nvSpPr>
        <p:spPr>
          <a:xfrm>
            <a:off x="762000" y="298295"/>
            <a:ext cx="10668000" cy="615553"/>
          </a:xfrm>
        </p:spPr>
        <p:txBody>
          <a:bodyPr/>
          <a:lstStyle/>
          <a:p>
            <a:pPr algn="ctr"/>
            <a:r>
              <a:rPr lang="en-US" u="sng" dirty="0">
                <a:latin typeface="Algerian" panose="04020705040A02060702" pitchFamily="82" charset="0"/>
              </a:rPr>
              <a:t> Impact on Teamworking</a:t>
            </a:r>
          </a:p>
        </p:txBody>
      </p:sp>
      <p:sp>
        <p:nvSpPr>
          <p:cNvPr id="104866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54766" y="1259770"/>
            <a:ext cx="11482467" cy="1753254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b="1" u="sng" dirty="0">
                <a:latin typeface="Arial" panose="020B0604020202020204" pitchFamily="34" charset="0"/>
              </a:rPr>
              <a:t>Unequal workload distribution: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</a:rPr>
              <a:t>	</a:t>
            </a:r>
            <a:r>
              <a:rPr lang="en-US" altLang="en-US" sz="2200" dirty="0">
                <a:latin typeface="Arial" panose="020B0604020202020204" pitchFamily="34" charset="0"/>
              </a:rPr>
              <a:t>Tech-savvy staff end up doing all technological work, leading to dissatisfaction &amp; exhaustion.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 sz="400" dirty="0">
              <a:latin typeface="Arial" panose="020B0604020202020204" pitchFamily="34" charset="0"/>
            </a:endParaRPr>
          </a:p>
          <a:p>
            <a:endParaRPr lang="en-US" altLang="en-US" sz="3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b="1" u="sng" dirty="0">
                <a:latin typeface="Arial" panose="020B0604020202020204" pitchFamily="34" charset="0"/>
              </a:rPr>
              <a:t>Less collaboration:</a:t>
            </a:r>
            <a:endParaRPr lang="en-US" altLang="en-US" sz="2400" dirty="0">
              <a:latin typeface="Arial" panose="020B060402020202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</a:rPr>
              <a:t>	</a:t>
            </a:r>
            <a:r>
              <a:rPr lang="en-US" altLang="en-US" sz="2200" dirty="0">
                <a:latin typeface="Arial" panose="020B0604020202020204" pitchFamily="34" charset="0"/>
              </a:rPr>
              <a:t>Digital tools for shift handovers and documents </a:t>
            </a:r>
            <a:r>
              <a:rPr lang="en-US" altLang="en-US" sz="2200" dirty="0"/>
              <a:t>might limit teamwork due to</a:t>
            </a:r>
            <a:endParaRPr lang="en-US" altLang="en-US" sz="2200" dirty="0">
              <a:latin typeface="Arial" panose="020B0604020202020204" pitchFamily="34" charset="0"/>
            </a:endParaRPr>
          </a:p>
        </p:txBody>
      </p:sp>
      <p:pic>
        <p:nvPicPr>
          <p:cNvPr id="2097168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4227" y="3187121"/>
            <a:ext cx="3866118" cy="2757030"/>
          </a:xfrm>
          <a:prstGeom prst="rect">
            <a:avLst/>
          </a:prstGeom>
          <a:ln w="76200" cap="rnd" cmpd="dbl">
            <a:solidFill>
              <a:schemeClr val="accent5">
                <a:lumMod val="50000"/>
              </a:schemeClr>
            </a:solidFill>
            <a:prstDash val="lgDashDot"/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spPr>
      </p:pic>
      <p:sp>
        <p:nvSpPr>
          <p:cNvPr id="1048662" name="TextBox 5"/>
          <p:cNvSpPr txBox="1"/>
          <p:nvPr/>
        </p:nvSpPr>
        <p:spPr>
          <a:xfrm>
            <a:off x="354766" y="2934420"/>
            <a:ext cx="7239570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200" dirty="0"/>
              <a:t>information sharing issues.</a:t>
            </a:r>
            <a:r>
              <a:rPr lang="en-US" sz="2200" dirty="0"/>
              <a:t> McClean, S., &amp; Fitzpatrick, D. (2019).</a:t>
            </a:r>
            <a:endParaRPr lang="en-US" altLang="en-US" sz="4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b="1" u="sng" dirty="0"/>
              <a:t>Lower staff morale:</a:t>
            </a:r>
          </a:p>
          <a:p>
            <a:r>
              <a:rPr lang="en-US" altLang="en-US" sz="2400" dirty="0"/>
              <a:t>	</a:t>
            </a:r>
            <a:r>
              <a:rPr lang="en-US" altLang="en-US" sz="2200" dirty="0"/>
              <a:t>Low staff morale can happen if employees feel uncomfortable with technology, leading to feelings of humiliation, stress, or being under appreciated.</a:t>
            </a:r>
            <a:endParaRPr lang="en-US" altLang="en-US" sz="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b="1" u="sng" dirty="0"/>
              <a:t>Reduced trust and team cohesion:</a:t>
            </a:r>
          </a:p>
          <a:p>
            <a:r>
              <a:rPr lang="en-US" altLang="en-US" sz="2400" dirty="0"/>
              <a:t>	</a:t>
            </a:r>
            <a:r>
              <a:rPr lang="en-US" altLang="en-US" sz="2200" dirty="0"/>
              <a:t>When technological issues disrupt digital communication, team trust and collaboration suffer.</a:t>
            </a:r>
            <a:endParaRPr lang="en-PK" sz="2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8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2999281" y="2694171"/>
            <a:ext cx="8591239" cy="3560790"/>
          </a:xfrm>
        </p:spPr>
        <p:txBody>
          <a:bodyPr>
            <a:normAutofit fontScale="96429"/>
          </a:bodyPr>
          <a:lstStyle/>
          <a:p>
            <a:r>
              <a:rPr lang="en-US" sz="3600" u="sng" dirty="0">
                <a:solidFill>
                  <a:srgbClr val="00519D"/>
                </a:solidFill>
                <a:highlight>
                  <a:srgbClr val="76B144"/>
                </a:highlight>
              </a:rPr>
              <a:t>Secure Logins:</a:t>
            </a:r>
            <a:endParaRPr lang="en-US" sz="4400" u="sng" dirty="0">
              <a:solidFill>
                <a:srgbClr val="00519D"/>
              </a:solidFill>
              <a:highlight>
                <a:srgbClr val="76B144"/>
              </a:highlight>
            </a:endParaRPr>
          </a:p>
          <a:p>
            <a:pPr marL="457200" indent="-457200">
              <a:buAutoNum type="arabicPeriod"/>
            </a:pPr>
            <a:r>
              <a:rPr lang="en-US" sz="2800" b="0" dirty="0">
                <a:solidFill>
                  <a:schemeClr val="accent5"/>
                </a:solidFill>
              </a:rPr>
              <a:t>Use strong passwords with letters, numbers, and symbols.</a:t>
            </a:r>
          </a:p>
          <a:p>
            <a:pPr marL="457200" indent="-457200">
              <a:buAutoNum type="arabicPeriod"/>
            </a:pPr>
            <a:r>
              <a:rPr lang="en-US" sz="2800" b="0" dirty="0">
                <a:solidFill>
                  <a:schemeClr val="accent5"/>
                </a:solidFill>
              </a:rPr>
              <a:t>Keep passwords different for each account.</a:t>
            </a:r>
          </a:p>
          <a:p>
            <a:pPr marL="457200" indent="-457200">
              <a:buAutoNum type="arabicPeriod"/>
            </a:pPr>
            <a:r>
              <a:rPr lang="en-US" sz="2800" b="0" dirty="0">
                <a:solidFill>
                  <a:schemeClr val="accent5"/>
                </a:solidFill>
              </a:rPr>
              <a:t>Turn on multi-factor authentication to add extra protection.</a:t>
            </a:r>
          </a:p>
          <a:p>
            <a:pPr marL="457200" indent="-457200">
              <a:buAutoNum type="arabicPeriod"/>
            </a:pPr>
            <a:r>
              <a:rPr lang="en-US" sz="2800" b="0" dirty="0">
                <a:solidFill>
                  <a:schemeClr val="accent5"/>
                </a:solidFill>
              </a:rPr>
              <a:t>Change passwords regularly to keep accounts safe.</a:t>
            </a:r>
            <a:endParaRPr lang="en-PK" sz="2800" b="0" dirty="0">
              <a:solidFill>
                <a:schemeClr val="accent5"/>
              </a:solidFill>
            </a:endParaRPr>
          </a:p>
        </p:txBody>
      </p:sp>
      <p:sp>
        <p:nvSpPr>
          <p:cNvPr id="1048669" name="Title 4"/>
          <p:cNvSpPr>
            <a:spLocks noGrp="1"/>
          </p:cNvSpPr>
          <p:nvPr>
            <p:ph type="title"/>
          </p:nvPr>
        </p:nvSpPr>
        <p:spPr>
          <a:xfrm>
            <a:off x="2818150" y="427711"/>
            <a:ext cx="8953500" cy="2105625"/>
          </a:xfrm>
        </p:spPr>
        <p:txBody>
          <a:bodyPr>
            <a:normAutofit/>
          </a:bodyPr>
          <a:lstStyle/>
          <a:p>
            <a:pPr algn="ctr"/>
            <a:r>
              <a:rPr lang="en-US" sz="4900" u="sng" dirty="0">
                <a:latin typeface="Baguet Script" panose="00000500000000000000" pitchFamily="2" charset="0"/>
              </a:rPr>
              <a:t>P</a:t>
            </a:r>
            <a:r>
              <a:rPr lang="en-US" u="sng" dirty="0">
                <a:latin typeface="Baguet Script" panose="00000500000000000000" pitchFamily="2" charset="0"/>
              </a:rPr>
              <a:t>resented by</a:t>
            </a:r>
            <a:r>
              <a:rPr lang="en-US" dirty="0">
                <a:latin typeface="Baguet Script" panose="00000500000000000000" pitchFamily="2" charset="0"/>
              </a:rPr>
              <a:t>: </a:t>
            </a:r>
            <a:r>
              <a:rPr lang="en-US" dirty="0">
                <a:latin typeface="Rockwell" panose="02060603020205020403" pitchFamily="18" charset="0"/>
              </a:rPr>
              <a:t>Jermaine Gamble</a:t>
            </a:r>
            <a:br>
              <a:rPr lang="en-US" dirty="0">
                <a:latin typeface="Baguet Script" panose="00000500000000000000" pitchFamily="2" charset="0"/>
              </a:rPr>
            </a:br>
            <a:r>
              <a:rPr lang="en-US" dirty="0">
                <a:solidFill>
                  <a:schemeClr val="accent5">
                    <a:lumMod val="50000"/>
                  </a:schemeClr>
                </a:solidFill>
                <a:latin typeface="Algerian" panose="04020705040A02060702" pitchFamily="82" charset="0"/>
              </a:rPr>
              <a:t>Checklist For Digital Safety Practices In Sunrise Residential Care Home:</a:t>
            </a:r>
            <a:endParaRPr lang="en-PK" dirty="0">
              <a:solidFill>
                <a:schemeClr val="accent5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0" name="Title 2"/>
          <p:cNvSpPr>
            <a:spLocks noGrp="1"/>
          </p:cNvSpPr>
          <p:nvPr>
            <p:ph type="title"/>
          </p:nvPr>
        </p:nvSpPr>
        <p:spPr>
          <a:xfrm>
            <a:off x="1391951" y="519806"/>
            <a:ext cx="9141397" cy="738664"/>
          </a:xfrm>
        </p:spPr>
        <p:txBody>
          <a:bodyPr/>
          <a:lstStyle/>
          <a:p>
            <a:r>
              <a:rPr lang="en-US" sz="4800" u="sng" dirty="0">
                <a:latin typeface="Algerian" panose="04020705040A02060702" pitchFamily="82" charset="0"/>
              </a:rPr>
              <a:t>Email Safety:</a:t>
            </a:r>
            <a:endParaRPr lang="en-PK" sz="4800" u="sng" dirty="0">
              <a:latin typeface="Algerian" panose="04020705040A02060702" pitchFamily="82" charset="0"/>
            </a:endParaRPr>
          </a:p>
        </p:txBody>
      </p:sp>
      <p:sp>
        <p:nvSpPr>
          <p:cNvPr id="1048671" name="Text Placeholder 1"/>
          <p:cNvSpPr>
            <a:spLocks noGrp="1"/>
          </p:cNvSpPr>
          <p:nvPr>
            <p:ph type="body" sz="quarter" idx="12"/>
          </p:nvPr>
        </p:nvSpPr>
        <p:spPr>
          <a:xfrm>
            <a:off x="1298917" y="1573046"/>
            <a:ext cx="9594166" cy="4616739"/>
          </a:xfrm>
        </p:spPr>
        <p:txBody>
          <a:bodyPr/>
          <a:lstStyle/>
          <a:p>
            <a:pPr algn="l"/>
            <a:r>
              <a:rPr lang="en-US" sz="2700" b="1" u="sng" dirty="0"/>
              <a:t>1. Phishing Awareness:</a:t>
            </a:r>
          </a:p>
          <a:p>
            <a:pPr algn="l"/>
            <a:r>
              <a:rPr lang="en-US" sz="2700" dirty="0"/>
              <a:t>Train staff to recognize phishing emails.</a:t>
            </a:r>
          </a:p>
          <a:p>
            <a:pPr algn="l"/>
            <a:r>
              <a:rPr lang="en-US" sz="2700" b="1" u="sng" dirty="0"/>
              <a:t>2. Verify Senders:</a:t>
            </a:r>
            <a:r>
              <a:rPr lang="en-US" sz="2700" b="1" dirty="0"/>
              <a:t> </a:t>
            </a:r>
          </a:p>
          <a:p>
            <a:pPr algn="l"/>
            <a:r>
              <a:rPr lang="en-US" sz="2700" dirty="0"/>
              <a:t>Check sender authenticity before responding/opening attachments. </a:t>
            </a:r>
          </a:p>
          <a:p>
            <a:pPr algn="l"/>
            <a:r>
              <a:rPr lang="en-US" sz="2700" b="1" u="sng" dirty="0"/>
              <a:t>3. Secure Email Communication:</a:t>
            </a:r>
          </a:p>
          <a:p>
            <a:pPr algn="l"/>
            <a:r>
              <a:rPr lang="en-US" sz="2700" dirty="0"/>
              <a:t> Use encrypted email for sensitive information. Care Quality Commission. (2020). Digital safety in care homes. Retrieved from https://www.cqc.org.uk/.</a:t>
            </a:r>
          </a:p>
          <a:p>
            <a:pPr algn="l"/>
            <a:r>
              <a:rPr lang="en-US" sz="2700" b="1" u="sng" dirty="0"/>
              <a:t>4. Avoid Suspicious Links/Attachments:</a:t>
            </a:r>
          </a:p>
          <a:p>
            <a:pPr algn="l"/>
            <a:r>
              <a:rPr lang="en-US" sz="2700" dirty="0"/>
              <a:t> Don't click on suspicious links or download unknown attachments.</a:t>
            </a:r>
            <a:endParaRPr lang="en-PK" sz="27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E17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3083302" y="1736178"/>
            <a:ext cx="8383874" cy="4405859"/>
          </a:xfrm>
        </p:spPr>
        <p:txBody>
          <a:bodyPr>
            <a:normAutofit/>
          </a:bodyPr>
          <a:lstStyle/>
          <a:p>
            <a:pPr marL="342900" indent="-342900">
              <a:buAutoNum type="arabicPeriod"/>
            </a:pPr>
            <a:r>
              <a:rPr lang="en-US" sz="2400" dirty="0"/>
              <a:t>Encrypted Storage:</a:t>
            </a:r>
          </a:p>
          <a:p>
            <a:r>
              <a:rPr lang="en-US" sz="2400" dirty="0"/>
              <a:t> </a:t>
            </a:r>
            <a:r>
              <a:rPr lang="en-US" sz="2400" b="0" dirty="0"/>
              <a:t>Store sensitive documents in encrypted digital storage.</a:t>
            </a:r>
          </a:p>
          <a:p>
            <a:r>
              <a:rPr lang="en-US" sz="2400" dirty="0"/>
              <a:t>2. Access Controls: </a:t>
            </a:r>
          </a:p>
          <a:p>
            <a:r>
              <a:rPr lang="en-US" sz="2400" b="0" dirty="0"/>
              <a:t>Limit access to authorized personnel only.</a:t>
            </a:r>
          </a:p>
          <a:p>
            <a:r>
              <a:rPr lang="en-US" sz="2400" dirty="0"/>
              <a:t>3. Backup Data: </a:t>
            </a:r>
          </a:p>
          <a:p>
            <a:r>
              <a:rPr lang="en-US" sz="2400" b="0" dirty="0"/>
              <a:t>Regularly backup important documents securely.</a:t>
            </a:r>
          </a:p>
          <a:p>
            <a:r>
              <a:rPr lang="en-US" sz="2400" dirty="0"/>
              <a:t>4. Secure Deletion: </a:t>
            </a:r>
          </a:p>
          <a:p>
            <a:r>
              <a:rPr lang="en-US" sz="2400" b="0" dirty="0"/>
              <a:t>Properly delete/destroy digital documents when no longer needed.</a:t>
            </a:r>
            <a:r>
              <a:rPr lang="en-US" sz="2400" dirty="0"/>
              <a:t> </a:t>
            </a:r>
            <a:r>
              <a:rPr lang="en-US" sz="2000" b="0" dirty="0"/>
              <a:t>Health and Safety Executive (HSE). (n.d.). Managing health and safety in care homes. Retrieved from https://www.hse.gov.uk/.</a:t>
            </a:r>
          </a:p>
          <a:p>
            <a:endParaRPr lang="en-PK" sz="2400" b="0" dirty="0"/>
          </a:p>
        </p:txBody>
      </p:sp>
      <p:sp>
        <p:nvSpPr>
          <p:cNvPr id="1048673" name="Title 2"/>
          <p:cNvSpPr>
            <a:spLocks noGrp="1"/>
          </p:cNvSpPr>
          <p:nvPr>
            <p:ph type="title"/>
          </p:nvPr>
        </p:nvSpPr>
        <p:spPr>
          <a:xfrm>
            <a:off x="3297836" y="715963"/>
            <a:ext cx="7330191" cy="73808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00" u="sng" dirty="0">
                <a:latin typeface="Algerian" panose="04020705040A02060702" pitchFamily="82" charset="0"/>
              </a:rPr>
              <a:t>Safe Document Storage</a:t>
            </a:r>
            <a:r>
              <a:rPr lang="en-US" sz="4800" dirty="0">
                <a:latin typeface="Algerian" panose="04020705040A02060702" pitchFamily="82" charset="0"/>
              </a:rPr>
              <a:t>:</a:t>
            </a:r>
            <a:endParaRPr lang="en-PK" sz="4800" dirty="0">
              <a:latin typeface="Algerian" panose="04020705040A02060702" pitchFamily="82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6" name="Title 2"/>
          <p:cNvSpPr>
            <a:spLocks noGrp="1"/>
          </p:cNvSpPr>
          <p:nvPr>
            <p:ph type="title"/>
          </p:nvPr>
        </p:nvSpPr>
        <p:spPr>
          <a:xfrm>
            <a:off x="1220501" y="800100"/>
            <a:ext cx="9447499" cy="800100"/>
          </a:xfrm>
        </p:spPr>
        <p:txBody>
          <a:bodyPr/>
          <a:lstStyle/>
          <a:p>
            <a:r>
              <a:rPr lang="en-US" sz="5400" u="sng" dirty="0">
                <a:latin typeface="Algerian" panose="04020705040A02060702" pitchFamily="82" charset="0"/>
              </a:rPr>
              <a:t>Conclusion:</a:t>
            </a:r>
            <a:endParaRPr lang="en-PK" sz="5400" u="sng" dirty="0">
              <a:latin typeface="Algerian" panose="04020705040A02060702" pitchFamily="82" charset="0"/>
            </a:endParaRPr>
          </a:p>
        </p:txBody>
      </p:sp>
      <p:sp>
        <p:nvSpPr>
          <p:cNvPr id="1048677" name="Text Placeholder 1"/>
          <p:cNvSpPr>
            <a:spLocks noGrp="1"/>
          </p:cNvSpPr>
          <p:nvPr>
            <p:ph type="body" sz="quarter" idx="12"/>
          </p:nvPr>
        </p:nvSpPr>
        <p:spPr>
          <a:xfrm>
            <a:off x="1004888" y="2022403"/>
            <a:ext cx="10182224" cy="3913702"/>
          </a:xfrm>
        </p:spPr>
        <p:txBody>
          <a:bodyPr/>
          <a:lstStyle/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US" sz="2800" dirty="0"/>
              <a:t>The integration of digital technology at </a:t>
            </a:r>
            <a:r>
              <a:rPr lang="en-US" sz="3200" b="1" dirty="0"/>
              <a:t>Sunrise Residential Care Home </a:t>
            </a:r>
            <a:r>
              <a:rPr lang="en-US" sz="2800" dirty="0"/>
              <a:t>has significantly improved operational efficiency and communication.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US" sz="3200" b="1" dirty="0"/>
              <a:t>Digital tools</a:t>
            </a:r>
            <a:r>
              <a:rPr lang="en-US" sz="2800" b="1" dirty="0"/>
              <a:t> </a:t>
            </a:r>
            <a:r>
              <a:rPr lang="en-US" sz="2800" dirty="0"/>
              <a:t>streamlined record management, reduced errors, and enhanced resident care quality.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US" sz="2800" dirty="0"/>
              <a:t>Staff </a:t>
            </a:r>
            <a:r>
              <a:rPr lang="en-US" sz="3200" b="1" dirty="0"/>
              <a:t>productivity and satisfaction</a:t>
            </a:r>
            <a:r>
              <a:rPr lang="en-US" sz="3200" dirty="0"/>
              <a:t> </a:t>
            </a:r>
            <a:r>
              <a:rPr lang="en-US" sz="2800" dirty="0"/>
              <a:t>increased through accessible training and data systems.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US" sz="2800" dirty="0"/>
              <a:t>Overall, digital transformation has created a more responsive, safe, and efficient </a:t>
            </a:r>
            <a:r>
              <a:rPr lang="en-US" sz="3200" b="1" dirty="0"/>
              <a:t>care environment</a:t>
            </a:r>
            <a:r>
              <a:rPr lang="en-US" sz="2400" dirty="0"/>
              <a:t>.</a:t>
            </a:r>
            <a:endParaRPr lang="en-PK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8" name="Text Placeholder 5"/>
          <p:cNvSpPr>
            <a:spLocks noGrp="1"/>
          </p:cNvSpPr>
          <p:nvPr>
            <p:ph type="body" sz="quarter" idx="12"/>
          </p:nvPr>
        </p:nvSpPr>
        <p:spPr>
          <a:xfrm>
            <a:off x="704538" y="1399707"/>
            <a:ext cx="10358203" cy="4058586"/>
          </a:xfrm>
        </p:spPr>
        <p:txBody>
          <a:bodyPr/>
          <a:lstStyle/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dirty="0"/>
              <a:t>Brett, J, Anthony, M., 2020. Evolving Digital Leadership.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dirty="0"/>
              <a:t>Bhowmik, S. (2017). Cloud Computing. Cambridge: Cambridge University Press.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dirty="0"/>
              <a:t>Chaffey, D and Ellis-Chadwick, F., 2012. Digital Marketing Harlow, United Kingdom: Pearson Education.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dirty="0"/>
              <a:t>Broadbent, E., &amp; Pantic, D. (2016). Digital Health Skills in Care Homes. Journal of Gerontology, 71(5), 633-638. 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dirty="0"/>
              <a:t>Damant, J., &amp; Knapp, M. (2018). Digital Technology in Care Homes: A Rapid Review. International Journal of Care and Caring, 2(1), 7-24. 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dirty="0"/>
              <a:t>Kingsley, P., &amp; Babic-Illman, N. (2020). The Role of Digital Literacy in Supporting Care Home Staff. Journal of Adult Protection, 22(3), 147-158. </a:t>
            </a:r>
          </a:p>
        </p:txBody>
      </p:sp>
      <p:sp>
        <p:nvSpPr>
          <p:cNvPr id="1048679" name="Title 4"/>
          <p:cNvSpPr>
            <a:spLocks noGrp="1"/>
          </p:cNvSpPr>
          <p:nvPr>
            <p:ph type="title"/>
          </p:nvPr>
        </p:nvSpPr>
        <p:spPr>
          <a:xfrm>
            <a:off x="1525301" y="391618"/>
            <a:ext cx="9141397" cy="800100"/>
          </a:xfrm>
        </p:spPr>
        <p:txBody>
          <a:bodyPr/>
          <a:lstStyle/>
          <a:p>
            <a:r>
              <a:rPr lang="en-US" sz="5400" u="sng" dirty="0">
                <a:latin typeface="Algerian" panose="04020705040A02060702" pitchFamily="82" charset="0"/>
              </a:rPr>
              <a:t>Reference list:</a:t>
            </a:r>
            <a:endParaRPr lang="en-PK" sz="5400" u="sng" dirty="0">
              <a:latin typeface="Algerian" panose="04020705040A02060702" pitchFamily="82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0" name="Text Placeholder 1"/>
          <p:cNvSpPr>
            <a:spLocks noGrp="1"/>
          </p:cNvSpPr>
          <p:nvPr>
            <p:ph type="body" sz="quarter" idx="12"/>
          </p:nvPr>
        </p:nvSpPr>
        <p:spPr>
          <a:xfrm>
            <a:off x="764498" y="1551825"/>
            <a:ext cx="10478125" cy="4264359"/>
          </a:xfrm>
        </p:spPr>
        <p:txBody>
          <a:bodyPr/>
          <a:lstStyle/>
          <a:p>
            <a:pPr marL="342900" indent="-342900" algn="l">
              <a:lnSpc>
                <a:spcPct val="150000"/>
              </a:lnSpc>
              <a:buFont typeface="+mj-lt"/>
              <a:buAutoNum type="arabicParenR" startAt="7"/>
            </a:pPr>
            <a:r>
              <a:rPr lang="en-US" dirty="0"/>
              <a:t>McClean, S., &amp; Fitzpatrick, D. (2019). Digital Health Technologies in Care Homes: Benefits and Barriers. Journal of Aging Science, 7(2), 1-9. 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 startAt="7"/>
            </a:pPr>
            <a:r>
              <a:rPr lang="en-US" dirty="0"/>
              <a:t>Waller, S., &amp; Goodman, C. (2017). Embedding Digital Technology in Care Homes: Challenges and Opportunities. Journal of Care Services Management, 10(1), 15-25.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 startAt="7"/>
            </a:pPr>
            <a:r>
              <a:rPr lang="en-US" dirty="0"/>
              <a:t>Care Quality Commission. (2020). Digital safety in care homes. Retrieved from https://www.cqc.org.uk/.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 startAt="7"/>
            </a:pPr>
            <a:r>
              <a:rPr lang="en-US" dirty="0"/>
              <a:t>Health and Safety Executive (HSE). (n.d.). Managing health and safety in care homes. Retrieved from https://www.hse.gov.uk/.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 startAt="7"/>
            </a:pPr>
            <a:r>
              <a:rPr lang="en-US" dirty="0"/>
              <a:t>Kumar, S., Aldersey, H., &amp; Joseph, J. (2018). Challenges in Implementing Electronic Health Records in Long-Term Care. Journal of Gerontology &amp; Geriatrics, 66(4), 731–738.</a:t>
            </a:r>
            <a:endParaRPr lang="en-PK" dirty="0"/>
          </a:p>
        </p:txBody>
      </p:sp>
      <p:sp>
        <p:nvSpPr>
          <p:cNvPr id="1048681" name="Title 2"/>
          <p:cNvSpPr>
            <a:spLocks noGrp="1"/>
          </p:cNvSpPr>
          <p:nvPr>
            <p:ph type="title"/>
          </p:nvPr>
        </p:nvSpPr>
        <p:spPr>
          <a:xfrm>
            <a:off x="1525301" y="386855"/>
            <a:ext cx="9141397" cy="800100"/>
          </a:xfrm>
        </p:spPr>
        <p:txBody>
          <a:bodyPr/>
          <a:lstStyle/>
          <a:p>
            <a:r>
              <a:rPr lang="en-US" sz="5400" u="sng" dirty="0">
                <a:latin typeface="Algerian" panose="04020705040A02060702" pitchFamily="82" charset="0"/>
              </a:rPr>
              <a:t>Reference list:</a:t>
            </a:r>
            <a:endParaRPr lang="en-PK" sz="5400" u="sng" dirty="0">
              <a:latin typeface="Algerian" panose="04020705040A02060702" pitchFamily="82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Islander">
      <a:dk1>
        <a:srgbClr val="000000"/>
      </a:dk1>
      <a:lt1>
        <a:srgbClr val="FFFFFF"/>
      </a:lt1>
      <a:dk2>
        <a:srgbClr val="000000"/>
      </a:dk2>
      <a:lt2>
        <a:srgbClr val="E6E6E6"/>
      </a:lt2>
      <a:accent1>
        <a:srgbClr val="E56925"/>
      </a:accent1>
      <a:accent2>
        <a:srgbClr val="F19936"/>
      </a:accent2>
      <a:accent3>
        <a:srgbClr val="5DA3CC"/>
      </a:accent3>
      <a:accent4>
        <a:srgbClr val="B3DAD6"/>
      </a:accent4>
      <a:accent5>
        <a:srgbClr val="76B144"/>
      </a:accent5>
      <a:accent6>
        <a:srgbClr val="438F63"/>
      </a:accent6>
      <a:hlink>
        <a:srgbClr val="E2DD60"/>
      </a:hlink>
      <a:folHlink>
        <a:srgbClr val="E78576"/>
      </a:folHlink>
    </a:clrScheme>
    <a:fontScheme name="Custom 18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1666AD2-F98A-428F-9340-65439493C230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1625</Words>
  <Application>Microsoft Office PowerPoint</Application>
  <PresentationFormat>Widescreen</PresentationFormat>
  <Paragraphs>164</Paragraphs>
  <Slides>22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1_Office Theme</vt:lpstr>
      <vt:lpstr>“evaluating the use of digital technology, tools, and techniques to enhance efficiency at Sunrise residential care home”</vt:lpstr>
      <vt:lpstr>Module Title: Digital Skills And Research Methods Module Code: LCHS4007_BIRM </vt:lpstr>
      <vt:lpstr>Presented by: Mason Tobias PRESENTATION INTRODUCTION</vt:lpstr>
      <vt:lpstr>ORGANIzATION INTRODUCTION  (Sunrise Residential Care Home)</vt:lpstr>
      <vt:lpstr>REASONS FOR ADOPTING TECHNOLOGY USE  AT SUNRISE RESIDENTIAL CARE HOME</vt:lpstr>
      <vt:lpstr>SUNRISE DIGITAL PLATFORMS</vt:lpstr>
      <vt:lpstr>BENEFITS OF USING MS POWERPOINT AT SUNRISE RESIDENTIAL CARE HOME:</vt:lpstr>
      <vt:lpstr>LIMITATIONS OF MS POWERPOINT</vt:lpstr>
      <vt:lpstr>Presented by: Neelam Shehzadi What is MS Outlook?</vt:lpstr>
      <vt:lpstr>Benefits:</vt:lpstr>
      <vt:lpstr>Challenges:</vt:lpstr>
      <vt:lpstr>Uses in Care Homes:</vt:lpstr>
      <vt:lpstr>Presented by: Andleeb Saeed What Is Digital Literacy In Care Home?</vt:lpstr>
      <vt:lpstr>Impact on Care Delivery</vt:lpstr>
      <vt:lpstr>Impact on Communication</vt:lpstr>
      <vt:lpstr> Impact on Teamworking</vt:lpstr>
      <vt:lpstr>Presented by: Jermaine Gamble Checklist For Digital Safety Practices In Sunrise Residential Care Home:</vt:lpstr>
      <vt:lpstr>Email Safety:</vt:lpstr>
      <vt:lpstr>Safe Document Storage:</vt:lpstr>
      <vt:lpstr>Conclusion:</vt:lpstr>
      <vt:lpstr>Reference list: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“evaluating the use of digital technology, tools, and techniques to enhance efficiency at Sunrise residential care home”</dc:title>
  <dc:creator>Samdana Salahudin</dc:creator>
  <cp:lastModifiedBy>Andleeb Saeed</cp:lastModifiedBy>
  <cp:revision>5</cp:revision>
  <dcterms:created xsi:type="dcterms:W3CDTF">2025-09-22T08:32:24Z</dcterms:created>
  <dcterms:modified xsi:type="dcterms:W3CDTF">2025-10-10T17:09:15Z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ICV">
    <vt:lpwstr>4728e61a507047c3851dfea8178e19da</vt:lpwstr>
  </property>
</Properties>
</file>