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626" autoAdjust="0"/>
  </p:normalViewPr>
  <p:slideViewPr>
    <p:cSldViewPr snapToGrid="0">
      <p:cViewPr varScale="1">
        <p:scale>
          <a:sx n="53" d="100"/>
          <a:sy n="53" d="100"/>
        </p:scale>
        <p:origin x="14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98B44-AEE9-4E26-B1DD-957955436698}" type="datetimeFigureOut">
              <a:rPr lang="en-GB" smtClean="0"/>
              <a:t>09/05/2019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B123D-6480-401B-AEA4-E11F448ADCF9}" type="slidenum">
              <a:rPr lang="en-GB" smtClean="0"/>
              <a:t>‹#›</a:t>
            </a:fld>
            <a:endParaRPr lang="en-GB"/>
          </a:p>
        </p:txBody>
      </p:sp>
    </p:spTree>
    <p:extLst>
      <p:ext uri="{BB962C8B-B14F-4D97-AF65-F5344CB8AC3E}">
        <p14:creationId xmlns:p14="http://schemas.microsoft.com/office/powerpoint/2010/main" val="232736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potential social marketing plans for the Royal Commission to hopefully attract new concepts to the corporation whilst also attracting a wider audience. Before the trip to visit the site I was unaware of what the corporation was therefore I completed research and was still unsure of what the corporation did and what their objectives were. Having gone on the trip I realised the many aspects that the royal commission are responsible for and I enjoyed the trip thoroughly therefore thank you for inviting us and allowing me to learn more about what the corporation does.</a:t>
            </a:r>
          </a:p>
        </p:txBody>
      </p:sp>
      <p:sp>
        <p:nvSpPr>
          <p:cNvPr id="4" name="Slide Number Placeholder 3"/>
          <p:cNvSpPr>
            <a:spLocks noGrp="1"/>
          </p:cNvSpPr>
          <p:nvPr>
            <p:ph type="sldNum" sz="quarter" idx="5"/>
          </p:nvPr>
        </p:nvSpPr>
        <p:spPr/>
        <p:txBody>
          <a:bodyPr/>
          <a:lstStyle/>
          <a:p>
            <a:fld id="{34CB123D-6480-401B-AEA4-E11F448ADCF9}" type="slidenum">
              <a:rPr lang="en-GB" smtClean="0"/>
              <a:t>2</a:t>
            </a:fld>
            <a:endParaRPr lang="en-GB"/>
          </a:p>
        </p:txBody>
      </p:sp>
    </p:spTree>
    <p:extLst>
      <p:ext uri="{BB962C8B-B14F-4D97-AF65-F5344CB8AC3E}">
        <p14:creationId xmlns:p14="http://schemas.microsoft.com/office/powerpoint/2010/main" val="3170711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created a SWOT analysis. SWOT stands for Strengths, Weaknesses, Objectives and Threats. Through creating a SWOT analysis I was able to understand the business better. Having a SWOT analysis allows individuals to understand what the corporation is about, address weaknesses, view threats, capitalise potential opportunities, take advantage of the strengths that already exist, develop business goals and strategies to achieve them(Business Queensland, 2016).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discovered that the corporations already consist of many opportunities which makes planning a business strategy easier as they have so many advanced equipment's and links with a wide variety of other corporations and people. As you can see on the slide the opportunities outweigh any of the other factors which shows that the business have many options to implement to create benefits. The SWOT analysis did identify that there are a few weaknesses that do exist such as the lack of internet presence. According to many professionals technology is becoming the main driving force to change therefore I believe this is the first thing that needs to be improved. VUCA is short for </a:t>
            </a:r>
            <a:r>
              <a:rPr lang="en-GB" sz="1200" b="0" i="0" u="none" strike="noStrike" kern="1200" dirty="0">
                <a:solidFill>
                  <a:schemeClr val="tx1"/>
                </a:solidFill>
                <a:effectLst/>
                <a:latin typeface="+mn-lt"/>
                <a:ea typeface="+mn-ea"/>
                <a:cs typeface="+mn-cs"/>
              </a:rPr>
              <a:t>Volatility, Uncertainty, Complexity, and Ambiguity. The business environment today is changing very fast due to either changes in the regulatory framework or due to impact of political or economic changes in both domestic and global environment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FMlink</a:t>
            </a:r>
            <a:r>
              <a:rPr lang="en-GB" sz="1200" kern="1200" dirty="0">
                <a:solidFill>
                  <a:schemeClr val="tx1"/>
                </a:solidFill>
                <a:effectLst/>
                <a:latin typeface="+mn-lt"/>
                <a:ea typeface="+mn-ea"/>
                <a:cs typeface="+mn-cs"/>
              </a:rPr>
              <a:t>, 2019).</a:t>
            </a:r>
          </a:p>
          <a:p>
            <a:r>
              <a:rPr lang="en-GB" sz="1200" b="0" i="0" u="none" strike="noStrike" kern="1200" dirty="0">
                <a:solidFill>
                  <a:schemeClr val="tx1"/>
                </a:solidFill>
                <a:effectLst/>
                <a:latin typeface="+mn-lt"/>
                <a:ea typeface="+mn-ea"/>
                <a:cs typeface="+mn-cs"/>
              </a:rPr>
              <a:t>Following the uncertainty of VUCA times it is important to use SWOT analysis to view potential threats and to eliminate them and be prepared to make changes. Corporations must be open to change such as adapting to new technology in order to stay current with potential consumers. </a:t>
            </a:r>
            <a:endParaRPr lang="en-GB" dirty="0"/>
          </a:p>
        </p:txBody>
      </p:sp>
      <p:sp>
        <p:nvSpPr>
          <p:cNvPr id="4" name="Slide Number Placeholder 3"/>
          <p:cNvSpPr>
            <a:spLocks noGrp="1"/>
          </p:cNvSpPr>
          <p:nvPr>
            <p:ph type="sldNum" sz="quarter" idx="5"/>
          </p:nvPr>
        </p:nvSpPr>
        <p:spPr/>
        <p:txBody>
          <a:bodyPr/>
          <a:lstStyle/>
          <a:p>
            <a:fld id="{34CB123D-6480-401B-AEA4-E11F448ADCF9}" type="slidenum">
              <a:rPr lang="en-GB" smtClean="0"/>
              <a:t>3</a:t>
            </a:fld>
            <a:endParaRPr lang="en-GB"/>
          </a:p>
        </p:txBody>
      </p:sp>
    </p:spTree>
    <p:extLst>
      <p:ext uri="{BB962C8B-B14F-4D97-AF65-F5344CB8AC3E}">
        <p14:creationId xmlns:p14="http://schemas.microsoft.com/office/powerpoint/2010/main" val="2400588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Philip Kotler defined marketing as “the science and art of exploring, creating, and delivering value to satisfy the needs of a target market at a profit. Marketing identifies unfulfilled needs and desires. It defines, measures and quantifies the size of the identified market and the profit potential. It pinpoints which segments the company is capable of serving best and it designs and promotes the appropriate products and services” (Cohen, 2011).</a:t>
            </a:r>
          </a:p>
          <a:p>
            <a:r>
              <a:rPr lang="en-GB" dirty="0"/>
              <a:t>Professionals suggest that the pace-of-technological change is changing rapidly therefore technological skills that people learnt in the past are becoming less useful and instead people skills are becoming more important.  In my opinion technology is one of the main changes to marketing today. I believe that if the royal commission does not keep up to data with current media tools, they may potentially become out-of-date in comparison to those businesses maximising interest of consumers through these tools.</a:t>
            </a:r>
          </a:p>
          <a:p>
            <a:r>
              <a:rPr lang="en-GB" dirty="0"/>
              <a:t>Technology is continuously developing, business industries have been forced to change throughout the movement of the different marketing eras.</a:t>
            </a:r>
          </a:p>
          <a:p>
            <a:r>
              <a:rPr lang="en-GB" dirty="0"/>
              <a:t>Prior to marketing becoming social, businesses created products and focussed on how to make them appealing to customers although today customers are in control. Businesses now deliver to consumer demands (Rabinowitz, 2011).</a:t>
            </a:r>
          </a:p>
          <a:p>
            <a:r>
              <a:rPr lang="en-GB" sz="1200" kern="1200" dirty="0">
                <a:solidFill>
                  <a:schemeClr val="tx1"/>
                </a:solidFill>
                <a:effectLst/>
                <a:latin typeface="+mn-lt"/>
                <a:ea typeface="+mn-ea"/>
                <a:cs typeface="+mn-cs"/>
              </a:rPr>
              <a:t>The marketing concept identifies customers’ needs and satisfies them through producing products which sell instead of the past ethos of creating something then figuring out how to sell it. This concept realises that the consumer is paramount, and is classed as the importance over the product and created freedom to allow consumers to buy products of place, quality, kind and quantity which in turn satisfies the esteem of consumers (relating on Maslow’s hierarchy of needs) (Cherry, 2017). I believe that this is useful to consider when discussing this corporation as this business is a non-profit driven business and should focus on providing experiences to attract individuals. This concept draws upon the marketing approach to gain confidence of buyers and to achieve businesses targets.</a:t>
            </a:r>
            <a:endParaRPr lang="en-GB" dirty="0"/>
          </a:p>
          <a:p>
            <a:r>
              <a:rPr lang="en-GB" dirty="0"/>
              <a:t>Marketing has existed in different forms since businesses began. Social media is new in comparison to the world of marketing although there is no doubt that social media has been the most influential tool on marketing. Living in a world where social media is so influential gives smaller businesses such as the royal commission a plat form to be noticed in an industry full of huge overpowering corporations. The cost of marketing is massive but social media has allowed smaller businesses with lower cost budgets to be acknowledged which is extremely beneficial as it was made clear on our visit that there is a tight budget due to it being a non-profit organisation.</a:t>
            </a:r>
          </a:p>
          <a:p>
            <a:r>
              <a:rPr lang="en-GB" dirty="0"/>
              <a:t>I believe the royal commission should be using media networks to market their company which saves thousands of pounds on expensive ads.</a:t>
            </a:r>
          </a:p>
          <a:p>
            <a:r>
              <a:rPr lang="en-GB" dirty="0"/>
              <a:t>Social media concentrates on the business target audience, businesses are able to learn for free what consumers like and want through browsing the web giving them an insight on consumers need (supporting the marketing concept) (</a:t>
            </a:r>
            <a:r>
              <a:rPr lang="en-GB" dirty="0" err="1"/>
              <a:t>Dzhingarov</a:t>
            </a:r>
            <a:r>
              <a:rPr lang="en-GB" dirty="0"/>
              <a:t>, 2015).</a:t>
            </a:r>
          </a:p>
          <a:p>
            <a:r>
              <a:rPr lang="en-GB" dirty="0"/>
              <a:t>A recent study shows that, “social media usage by small business owners increased from 12% to 24% in just the last year, and almost 1 out of 5 actively uses social media as part of his or her marketing strategy” (Porterfield, 2010).  </a:t>
            </a:r>
          </a:p>
          <a:p>
            <a:r>
              <a:rPr lang="en-GB" dirty="0"/>
              <a:t>Through completing assignment 1 I believe that the majority of businesses today have progressed from using Traditional forms of marketing and now focus on contemporary method of marketing- a form of contemporary methodology is social marketing. </a:t>
            </a:r>
          </a:p>
          <a:p>
            <a:r>
              <a:rPr lang="en-GB" dirty="0"/>
              <a:t>Traditional marketing is a term which describes a variety of marketing methods. Examples of traditional marketing include TV adverts or flyers and posters. After the visit to the royal commission I realised the amount of paper and printed leaflets they gave me which is extremely useful to those who may enjoy printed tools (potentially the older generation). Although, I believe that this marketing approach is outdated with the rise of social marketing and they would benefit through concentrating on media tools and experiences more as this would potentially attract younger generations to learn. Research suggests that those businesses that stopped using methods associated with the traditional approach and instead used contemporary methods are more successful with sales. </a:t>
            </a:r>
          </a:p>
          <a:p>
            <a:r>
              <a:rPr lang="en-GB" dirty="0"/>
              <a:t>The Marketing Mix involves the Traditional concept. This theory is created using 7p’s which are Product, promotion, price, packaging and positioning (</a:t>
            </a:r>
            <a:r>
              <a:rPr lang="en-GB" dirty="0" err="1"/>
              <a:t>kenton</a:t>
            </a:r>
            <a:r>
              <a:rPr lang="en-GB" dirty="0"/>
              <a:t>, 2019). Traditional concepts aim to attract buyers to the item created despite its price, the approach doesn’t regard the buyer which is a reason it is regarded as outdated.</a:t>
            </a:r>
          </a:p>
          <a:p>
            <a:r>
              <a:rPr lang="en-GB" dirty="0"/>
              <a:t>Whereas, the Contemporary methodology involves theories such as ‘The shared value marketing theory’ (Williamson, 2019). The approach provides a marketing strategy which creates support to buyers with items that change according to the needs of customers instead of what the company wants the buyer to have. </a:t>
            </a:r>
          </a:p>
          <a:p>
            <a:r>
              <a:rPr lang="en-GB" dirty="0"/>
              <a:t>Although the royal commission doesn’t value price in form of profitable revenue I believe they follow a traditional approach of trying to attract individuals to the items that they have therefore I believe they need to reassess this approach to a more socially involved approach by creating more interest for customers and creating experiences for customers. I believe the traditional approach is currently partly successful for the royal commission as they are attracting individuals of the older generation but through encouraging an experience and marketing correctly through the use of technology tools such as websites, YouTube, Instagram, twitter and Facebook the corporation will attract a wider audience. I am aware that the royal commission are using some of these tools although I believe to make an impact these tools need to include imagery, attractive topics, current topics and information which is easy to access and posts need to be made regularly. The royal commission also consist of 6 websites which I believe is to many, I believe it will be easier to access and understand if all the information was on one site. This would also be easier for the royal commission as social media platforms must continuously be used and updated and having 6 accounts to post of daily is challenging for a small corporation. </a:t>
            </a:r>
          </a:p>
        </p:txBody>
      </p:sp>
      <p:sp>
        <p:nvSpPr>
          <p:cNvPr id="4" name="Slide Number Placeholder 3"/>
          <p:cNvSpPr>
            <a:spLocks noGrp="1"/>
          </p:cNvSpPr>
          <p:nvPr>
            <p:ph type="sldNum" sz="quarter" idx="5"/>
          </p:nvPr>
        </p:nvSpPr>
        <p:spPr/>
        <p:txBody>
          <a:bodyPr/>
          <a:lstStyle/>
          <a:p>
            <a:fld id="{34CB123D-6480-401B-AEA4-E11F448ADCF9}" type="slidenum">
              <a:rPr lang="en-GB" smtClean="0"/>
              <a:t>4</a:t>
            </a:fld>
            <a:endParaRPr lang="en-GB"/>
          </a:p>
        </p:txBody>
      </p:sp>
    </p:spTree>
    <p:extLst>
      <p:ext uri="{BB962C8B-B14F-4D97-AF65-F5344CB8AC3E}">
        <p14:creationId xmlns:p14="http://schemas.microsoft.com/office/powerpoint/2010/main" val="624402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further develop who the target audience should involve, I used the market segmentation process which involves finding out what kinds of consumers with different needs exist</a:t>
            </a:r>
            <a:r>
              <a:rPr lang="en-GB" sz="1200" kern="1200" dirty="0">
                <a:solidFill>
                  <a:schemeClr val="tx1"/>
                </a:solidFill>
                <a:effectLst/>
                <a:latin typeface="+mn-lt"/>
                <a:ea typeface="+mn-ea"/>
                <a:cs typeface="+mn-cs"/>
              </a:rPr>
              <a:t>(Lars </a:t>
            </a:r>
            <a:r>
              <a:rPr lang="en-GB" sz="1200" kern="1200" dirty="0" err="1">
                <a:solidFill>
                  <a:schemeClr val="tx1"/>
                </a:solidFill>
                <a:effectLst/>
                <a:latin typeface="+mn-lt"/>
                <a:ea typeface="+mn-ea"/>
                <a:cs typeface="+mn-cs"/>
              </a:rPr>
              <a:t>Perner</a:t>
            </a:r>
            <a:r>
              <a:rPr lang="en-GB" sz="1200" kern="1200" dirty="0">
                <a:solidFill>
                  <a:schemeClr val="tx1"/>
                </a:solidFill>
                <a:effectLst/>
                <a:latin typeface="+mn-lt"/>
                <a:ea typeface="+mn-ea"/>
                <a:cs typeface="+mn-cs"/>
              </a:rPr>
              <a:t>, 2018)</a:t>
            </a:r>
            <a:r>
              <a:rPr lang="en-GB" dirty="0"/>
              <a:t>. Variables that I used whilst creating this segmentation involved geographical, demographic, behavioural and psychographic.</a:t>
            </a:r>
          </a:p>
        </p:txBody>
      </p:sp>
      <p:sp>
        <p:nvSpPr>
          <p:cNvPr id="4" name="Slide Number Placeholder 3"/>
          <p:cNvSpPr>
            <a:spLocks noGrp="1"/>
          </p:cNvSpPr>
          <p:nvPr>
            <p:ph type="sldNum" sz="quarter" idx="5"/>
          </p:nvPr>
        </p:nvSpPr>
        <p:spPr/>
        <p:txBody>
          <a:bodyPr/>
          <a:lstStyle/>
          <a:p>
            <a:fld id="{34CB123D-6480-401B-AEA4-E11F448ADCF9}" type="slidenum">
              <a:rPr lang="en-GB" smtClean="0"/>
              <a:t>5</a:t>
            </a:fld>
            <a:endParaRPr lang="en-GB"/>
          </a:p>
        </p:txBody>
      </p:sp>
    </p:spTree>
    <p:extLst>
      <p:ext uri="{BB962C8B-B14F-4D97-AF65-F5344CB8AC3E}">
        <p14:creationId xmlns:p14="http://schemas.microsoft.com/office/powerpoint/2010/main" val="4100179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end of our trip to the royal commission we went to the conference room and discussed potential opportunities for the team. The team discussed the ‘ship wreck data’ and the concept of this data collection interested me. I recall one of the members discussing a piece of data on an app which used the data and images that they already have through technological data to allow individuals to see what was once present out at sea. This concept links with my first plan. My first plan is similar to Pokémon go. According to our Global Appstore Intelligence, Pokémon go has accrued more than 550 million installs and $470 million in revenues in its first 80 days since launch, catapulting both itself and creator Niantic Labs into the mobile gaming big leagues(</a:t>
            </a:r>
            <a:r>
              <a:rPr lang="en-GB" dirty="0" err="1"/>
              <a:t>Newzoo</a:t>
            </a:r>
            <a:r>
              <a:rPr lang="en-GB" dirty="0"/>
              <a:t>, 2018).  After the success of devices such as Pokémon go I have developed a plan that operated in a similar way. I believe this game has potential to attract children and adults who may not consider visiting the royal commission but through this game can use some of the resources that the company have. My plan involves an app on a phone that uses the individuals current surroundings through the use of the phones camera. Through the camera lens individuals will be able to view their surroundings how they used to be at certain eras using resources that the corporations have. This app would allow individuals to  walk around and discover new exciting adventures making the digital tool a discovery game potentially earning rewards and levels like Pokémon go. The surroundings could change to different eras at different levels of the game allowing participants to discover more about their surroundings and how it looked at different stages of the eras. It would be a game that creates a virtual world based on past eras. For funding's the royal commission could focus on government funding due to the game being focussed on historic and educational basis with the interest of maintaining historical images and areas.  The access of grants could also aid in this project. This app will allow the corporation to meet the businesses objective which is to spread knowledge and interest people to the resources that they have. </a:t>
            </a:r>
          </a:p>
        </p:txBody>
      </p:sp>
      <p:sp>
        <p:nvSpPr>
          <p:cNvPr id="4" name="Slide Number Placeholder 3"/>
          <p:cNvSpPr>
            <a:spLocks noGrp="1"/>
          </p:cNvSpPr>
          <p:nvPr>
            <p:ph type="sldNum" sz="quarter" idx="5"/>
          </p:nvPr>
        </p:nvSpPr>
        <p:spPr/>
        <p:txBody>
          <a:bodyPr/>
          <a:lstStyle/>
          <a:p>
            <a:fld id="{34CB123D-6480-401B-AEA4-E11F448ADCF9}" type="slidenum">
              <a:rPr lang="en-GB" smtClean="0"/>
              <a:t>6</a:t>
            </a:fld>
            <a:endParaRPr lang="en-GB"/>
          </a:p>
        </p:txBody>
      </p:sp>
    </p:spTree>
    <p:extLst>
      <p:ext uri="{BB962C8B-B14F-4D97-AF65-F5344CB8AC3E}">
        <p14:creationId xmlns:p14="http://schemas.microsoft.com/office/powerpoint/2010/main" val="4008365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second plan is to work with other businesses that share the same interests. Using other corporations to create bigger impact, publicity and more resources for consumers to experience (linking to the contemporary marketing theory). This plan is inspired by ‘the mass observation project 1987’ which focussed on collecting information relevant to that time in order to benefit future society. Through linking with other businesses the Royal commission will have more opportunities. One of my suggestions is to link with council run museums, schools and care homes. The objective of the plan is to create engagement with individuals from specific areas in Wales. The royal commission could focus on different areas within wales, either areas where they may decide to gather more information to aid with information they already have or this corporation could decide to gather new information on an area which they have less information on. Visits to these areas could be advertised using social media platforms and through linking with places which already have individuals that may want to contribute. The royal commission have focussed hugely on past history and I believe they should begin to focus on today and the memories individuals may have today as I believe that in the future society may lack historical information about todays age due to significant factors such as technology. The aim of this plan is to support the wellbeing of future generations act through creating historical sources which will be of use to the future generations. This plan will create engagement and encourage individuals to take part in writing stories that people may have about specific areas, creating image diaries, drawing diaries and any other source of documentation. The style of documentation can be up to the individuals taking part as wider styles of documentation will create greater resources. Having such a wide variety of ways that individuals are able to document information also allows more individuals to take part. I believe this plan has the potential to benefit individuals of all ages. Schools would use this strategy to aid in their History modules, English literature modules could benefit through diary writing, photography modules and art may also benefit. Through holding events in museums and local youth clubs or care homes could involve the older generation allowing them to feel valued which links to Maslow's hierarchy of needs</a:t>
            </a:r>
            <a:r>
              <a:rPr lang="en-GB" sz="1200" kern="1200" dirty="0">
                <a:solidFill>
                  <a:schemeClr val="tx1"/>
                </a:solidFill>
                <a:effectLst/>
                <a:latin typeface="+mn-lt"/>
                <a:ea typeface="+mn-ea"/>
                <a:cs typeface="+mn-cs"/>
              </a:rPr>
              <a:t>(Cherry, 2018)</a:t>
            </a:r>
            <a:r>
              <a:rPr lang="en-GB" dirty="0"/>
              <a:t>. </a:t>
            </a:r>
          </a:p>
        </p:txBody>
      </p:sp>
      <p:sp>
        <p:nvSpPr>
          <p:cNvPr id="4" name="Slide Number Placeholder 3"/>
          <p:cNvSpPr>
            <a:spLocks noGrp="1"/>
          </p:cNvSpPr>
          <p:nvPr>
            <p:ph type="sldNum" sz="quarter" idx="5"/>
          </p:nvPr>
        </p:nvSpPr>
        <p:spPr/>
        <p:txBody>
          <a:bodyPr/>
          <a:lstStyle/>
          <a:p>
            <a:fld id="{34CB123D-6480-401B-AEA4-E11F448ADCF9}" type="slidenum">
              <a:rPr lang="en-GB" smtClean="0"/>
              <a:t>7</a:t>
            </a:fld>
            <a:endParaRPr lang="en-GB"/>
          </a:p>
        </p:txBody>
      </p:sp>
    </p:spTree>
    <p:extLst>
      <p:ext uri="{BB962C8B-B14F-4D97-AF65-F5344CB8AC3E}">
        <p14:creationId xmlns:p14="http://schemas.microsoft.com/office/powerpoint/2010/main" val="2221331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 believe that there are many potential opportunities for the Royal Commission due to the wide variety of information that they have. I believe this corporation should focus more on social media and should consider having one website with many different tabs instead of different sites as this can be confusing to those who are unaware of the numerous sites. Also in order to stay current with social media, information must be continuously uploaded to the platforms and this may be challenging when considering six websites. I believe that the Royal Commission has already created huge success to reach its position today and I believe that it is important to continue to involve the individuals who already support the work they do. Hopefully my plans will support those individuals already involved but also attract individuals who wouldn’t necessarily have considered visiting the royal commission.  Thank you for your time.  </a:t>
            </a:r>
          </a:p>
        </p:txBody>
      </p:sp>
      <p:sp>
        <p:nvSpPr>
          <p:cNvPr id="4" name="Slide Number Placeholder 3"/>
          <p:cNvSpPr>
            <a:spLocks noGrp="1"/>
          </p:cNvSpPr>
          <p:nvPr>
            <p:ph type="sldNum" sz="quarter" idx="5"/>
          </p:nvPr>
        </p:nvSpPr>
        <p:spPr/>
        <p:txBody>
          <a:bodyPr/>
          <a:lstStyle/>
          <a:p>
            <a:fld id="{34CB123D-6480-401B-AEA4-E11F448ADCF9}" type="slidenum">
              <a:rPr lang="en-GB" smtClean="0"/>
              <a:t>8</a:t>
            </a:fld>
            <a:endParaRPr lang="en-GB"/>
          </a:p>
        </p:txBody>
      </p:sp>
    </p:spTree>
    <p:extLst>
      <p:ext uri="{BB962C8B-B14F-4D97-AF65-F5344CB8AC3E}">
        <p14:creationId xmlns:p14="http://schemas.microsoft.com/office/powerpoint/2010/main" val="1227459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5/9/2019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5/9/2019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5/9/2019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E82C6-4962-42D7-8F93-07AB2AB36651}"/>
              </a:ext>
            </a:extLst>
          </p:cNvPr>
          <p:cNvSpPr>
            <a:spLocks noGrp="1"/>
          </p:cNvSpPr>
          <p:nvPr>
            <p:ph type="ctrTitle"/>
          </p:nvPr>
        </p:nvSpPr>
        <p:spPr/>
        <p:txBody>
          <a:bodyPr/>
          <a:lstStyle/>
          <a:p>
            <a:r>
              <a:rPr lang="en-GB" dirty="0"/>
              <a:t>Social and ethical marketing</a:t>
            </a:r>
          </a:p>
        </p:txBody>
      </p:sp>
      <p:sp>
        <p:nvSpPr>
          <p:cNvPr id="3" name="Subtitle 2">
            <a:extLst>
              <a:ext uri="{FF2B5EF4-FFF2-40B4-BE49-F238E27FC236}">
                <a16:creationId xmlns:a16="http://schemas.microsoft.com/office/drawing/2014/main" id="{E7EDB26F-B186-4D7A-96E8-015329233830}"/>
              </a:ext>
            </a:extLst>
          </p:cNvPr>
          <p:cNvSpPr>
            <a:spLocks noGrp="1"/>
          </p:cNvSpPr>
          <p:nvPr>
            <p:ph type="subTitle" idx="1"/>
          </p:nvPr>
        </p:nvSpPr>
        <p:spPr/>
        <p:txBody>
          <a:bodyPr/>
          <a:lstStyle/>
          <a:p>
            <a:r>
              <a:rPr lang="en-GB" dirty="0"/>
              <a:t>Alexandra </a:t>
            </a:r>
            <a:r>
              <a:rPr lang="en-GB" dirty="0" err="1"/>
              <a:t>olivia</a:t>
            </a:r>
            <a:r>
              <a:rPr lang="en-GB" dirty="0"/>
              <a:t> </a:t>
            </a:r>
            <a:r>
              <a:rPr lang="en-GB" dirty="0" err="1"/>
              <a:t>safadi</a:t>
            </a:r>
            <a:endParaRPr lang="en-GB" dirty="0"/>
          </a:p>
        </p:txBody>
      </p:sp>
    </p:spTree>
    <p:extLst>
      <p:ext uri="{BB962C8B-B14F-4D97-AF65-F5344CB8AC3E}">
        <p14:creationId xmlns:p14="http://schemas.microsoft.com/office/powerpoint/2010/main" val="2881580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3ACB9-6FF9-4ED2-A9C3-6297054D7A2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5F0638A-36B0-4B89-A1E9-6A726DAFA1CD}"/>
              </a:ext>
            </a:extLst>
          </p:cNvPr>
          <p:cNvSpPr>
            <a:spLocks noGrp="1"/>
          </p:cNvSpPr>
          <p:nvPr>
            <p:ph idx="1"/>
          </p:nvPr>
        </p:nvSpPr>
        <p:spPr/>
        <p:txBody>
          <a:bodyPr/>
          <a:lstStyle/>
          <a:p>
            <a:r>
              <a:rPr lang="en-GB" dirty="0"/>
              <a:t>I will be discussing my Social marketing plan for the royal commission on the ancient monuments in Wales</a:t>
            </a:r>
          </a:p>
        </p:txBody>
      </p:sp>
      <p:pic>
        <p:nvPicPr>
          <p:cNvPr id="4" name="Picture 3">
            <a:extLst>
              <a:ext uri="{FF2B5EF4-FFF2-40B4-BE49-F238E27FC236}">
                <a16:creationId xmlns:a16="http://schemas.microsoft.com/office/drawing/2014/main" id="{51BE0024-A101-4134-9AF6-EE237555DD2D}"/>
              </a:ext>
            </a:extLst>
          </p:cNvPr>
          <p:cNvPicPr>
            <a:picLocks noChangeAspect="1"/>
          </p:cNvPicPr>
          <p:nvPr/>
        </p:nvPicPr>
        <p:blipFill rotWithShape="1">
          <a:blip r:embed="rId3"/>
          <a:srcRect l="4350" t="27322" r="54550" b="31725"/>
          <a:stretch/>
        </p:blipFill>
        <p:spPr>
          <a:xfrm>
            <a:off x="3401568" y="3246117"/>
            <a:ext cx="5010912" cy="2807211"/>
          </a:xfrm>
          <a:prstGeom prst="rect">
            <a:avLst/>
          </a:prstGeom>
        </p:spPr>
      </p:pic>
    </p:spTree>
    <p:extLst>
      <p:ext uri="{BB962C8B-B14F-4D97-AF65-F5344CB8AC3E}">
        <p14:creationId xmlns:p14="http://schemas.microsoft.com/office/powerpoint/2010/main" val="3755945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20B1-5794-4B70-A7AD-E589DBC8F439}"/>
              </a:ext>
            </a:extLst>
          </p:cNvPr>
          <p:cNvSpPr>
            <a:spLocks noGrp="1"/>
          </p:cNvSpPr>
          <p:nvPr>
            <p:ph type="title"/>
          </p:nvPr>
        </p:nvSpPr>
        <p:spPr>
          <a:xfrm>
            <a:off x="761024" y="95742"/>
            <a:ext cx="10178322" cy="473972"/>
          </a:xfrm>
        </p:spPr>
        <p:txBody>
          <a:bodyPr>
            <a:normAutofit fontScale="90000"/>
          </a:bodyPr>
          <a:lstStyle/>
          <a:p>
            <a:r>
              <a:rPr lang="en-GB" dirty="0"/>
              <a:t>Swot analysis</a:t>
            </a:r>
          </a:p>
        </p:txBody>
      </p:sp>
      <p:cxnSp>
        <p:nvCxnSpPr>
          <p:cNvPr id="5" name="Straight Connector 4">
            <a:extLst>
              <a:ext uri="{FF2B5EF4-FFF2-40B4-BE49-F238E27FC236}">
                <a16:creationId xmlns:a16="http://schemas.microsoft.com/office/drawing/2014/main" id="{C2D52847-7199-47A3-98C6-E1369462044A}"/>
              </a:ext>
            </a:extLst>
          </p:cNvPr>
          <p:cNvCxnSpPr>
            <a:cxnSpLocks/>
          </p:cNvCxnSpPr>
          <p:nvPr/>
        </p:nvCxnSpPr>
        <p:spPr>
          <a:xfrm>
            <a:off x="4482790" y="23415"/>
            <a:ext cx="0"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928FAC8-0678-4463-A93F-D4579A4F842B}"/>
              </a:ext>
            </a:extLst>
          </p:cNvPr>
          <p:cNvCxnSpPr>
            <a:cxnSpLocks/>
          </p:cNvCxnSpPr>
          <p:nvPr/>
        </p:nvCxnSpPr>
        <p:spPr>
          <a:xfrm flipV="1">
            <a:off x="0" y="2436996"/>
            <a:ext cx="12177132" cy="44605"/>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422F111-5317-42D9-AEB5-7960A65B7B38}"/>
              </a:ext>
            </a:extLst>
          </p:cNvPr>
          <p:cNvSpPr txBox="1"/>
          <p:nvPr/>
        </p:nvSpPr>
        <p:spPr>
          <a:xfrm>
            <a:off x="178420" y="665873"/>
            <a:ext cx="4460486" cy="1754326"/>
          </a:xfrm>
          <a:prstGeom prst="rect">
            <a:avLst/>
          </a:prstGeom>
          <a:noFill/>
        </p:spPr>
        <p:txBody>
          <a:bodyPr wrap="square" rtlCol="0">
            <a:spAutoFit/>
          </a:bodyPr>
          <a:lstStyle/>
          <a:p>
            <a:r>
              <a:rPr lang="en-GB" dirty="0">
                <a:solidFill>
                  <a:srgbClr val="FFC000"/>
                </a:solidFill>
              </a:rPr>
              <a:t>STRENGTHS</a:t>
            </a:r>
          </a:p>
          <a:p>
            <a:pPr marL="285750" indent="-285750">
              <a:buFont typeface="Arial" panose="020B0604020202020204" pitchFamily="34" charset="0"/>
              <a:buChar char="•"/>
            </a:pPr>
            <a:r>
              <a:rPr lang="en-GB" dirty="0">
                <a:solidFill>
                  <a:srgbClr val="FFC000"/>
                </a:solidFill>
              </a:rPr>
              <a:t>Many stories, lots of history and knowledge</a:t>
            </a:r>
          </a:p>
          <a:p>
            <a:pPr marL="285750" indent="-285750">
              <a:buFont typeface="Arial" panose="020B0604020202020204" pitchFamily="34" charset="0"/>
              <a:buChar char="•"/>
            </a:pPr>
            <a:r>
              <a:rPr lang="en-GB" dirty="0">
                <a:solidFill>
                  <a:srgbClr val="FFC000"/>
                </a:solidFill>
              </a:rPr>
              <a:t>Innovation</a:t>
            </a:r>
          </a:p>
          <a:p>
            <a:pPr marL="285750" indent="-285750">
              <a:buFont typeface="Arial" panose="020B0604020202020204" pitchFamily="34" charset="0"/>
              <a:buChar char="•"/>
            </a:pPr>
            <a:r>
              <a:rPr lang="en-GB" dirty="0">
                <a:solidFill>
                  <a:srgbClr val="FFC000"/>
                </a:solidFill>
              </a:rPr>
              <a:t>Staff and volunteers with the same objective</a:t>
            </a:r>
          </a:p>
        </p:txBody>
      </p:sp>
      <p:sp>
        <p:nvSpPr>
          <p:cNvPr id="12" name="TextBox 11">
            <a:extLst>
              <a:ext uri="{FF2B5EF4-FFF2-40B4-BE49-F238E27FC236}">
                <a16:creationId xmlns:a16="http://schemas.microsoft.com/office/drawing/2014/main" id="{12678D4A-DF32-4C2C-A289-A5B2BDA5CBBB}"/>
              </a:ext>
            </a:extLst>
          </p:cNvPr>
          <p:cNvSpPr txBox="1"/>
          <p:nvPr/>
        </p:nvSpPr>
        <p:spPr>
          <a:xfrm>
            <a:off x="6527210" y="198390"/>
            <a:ext cx="5118377" cy="2031325"/>
          </a:xfrm>
          <a:prstGeom prst="rect">
            <a:avLst/>
          </a:prstGeom>
          <a:noFill/>
        </p:spPr>
        <p:txBody>
          <a:bodyPr wrap="square" rtlCol="0">
            <a:spAutoFit/>
          </a:bodyPr>
          <a:lstStyle/>
          <a:p>
            <a:r>
              <a:rPr lang="en-GB" dirty="0">
                <a:solidFill>
                  <a:srgbClr val="FFC000"/>
                </a:solidFill>
              </a:rPr>
              <a:t>WEAKNESSES</a:t>
            </a:r>
          </a:p>
          <a:p>
            <a:pPr marL="285750" indent="-285750">
              <a:buFont typeface="Arial" panose="020B0604020202020204" pitchFamily="34" charset="0"/>
              <a:buChar char="•"/>
            </a:pPr>
            <a:r>
              <a:rPr lang="en-GB" dirty="0"/>
              <a:t>Lack of knowledge of what things are there</a:t>
            </a:r>
          </a:p>
          <a:p>
            <a:pPr marL="285750" indent="-285750">
              <a:buFont typeface="Arial" panose="020B0604020202020204" pitchFamily="34" charset="0"/>
              <a:buChar char="•"/>
            </a:pPr>
            <a:r>
              <a:rPr lang="en-GB" dirty="0"/>
              <a:t>Not much information on </a:t>
            </a:r>
            <a:r>
              <a:rPr lang="en-GB" dirty="0" err="1"/>
              <a:t>youtube</a:t>
            </a:r>
            <a:r>
              <a:rPr lang="en-GB" dirty="0"/>
              <a:t>- only pictures</a:t>
            </a:r>
          </a:p>
          <a:p>
            <a:pPr marL="285750" indent="-285750">
              <a:buFont typeface="Arial" panose="020B0604020202020204" pitchFamily="34" charset="0"/>
              <a:buChar char="•"/>
            </a:pPr>
            <a:r>
              <a:rPr lang="en-GB" dirty="0"/>
              <a:t>Lack of welsh speakers</a:t>
            </a:r>
          </a:p>
          <a:p>
            <a:pPr marL="285750" indent="-285750">
              <a:buFont typeface="Arial" panose="020B0604020202020204" pitchFamily="34" charset="0"/>
              <a:buChar char="•"/>
            </a:pPr>
            <a:r>
              <a:rPr lang="en-GB" dirty="0"/>
              <a:t>Budget</a:t>
            </a:r>
          </a:p>
          <a:p>
            <a:pPr marL="285750" indent="-285750">
              <a:buFont typeface="Arial" panose="020B0604020202020204" pitchFamily="34" charset="0"/>
              <a:buChar char="•"/>
            </a:pPr>
            <a:r>
              <a:rPr lang="en-GB" dirty="0"/>
              <a:t>Many different sites</a:t>
            </a:r>
          </a:p>
          <a:p>
            <a:pPr marL="285750" indent="-285750">
              <a:buFont typeface="Arial" panose="020B0604020202020204" pitchFamily="34" charset="0"/>
              <a:buChar char="•"/>
            </a:pPr>
            <a:r>
              <a:rPr lang="en-GB" dirty="0"/>
              <a:t>Not profit driven therefore limited money</a:t>
            </a:r>
          </a:p>
        </p:txBody>
      </p:sp>
      <p:sp>
        <p:nvSpPr>
          <p:cNvPr id="13" name="TextBox 12">
            <a:extLst>
              <a:ext uri="{FF2B5EF4-FFF2-40B4-BE49-F238E27FC236}">
                <a16:creationId xmlns:a16="http://schemas.microsoft.com/office/drawing/2014/main" id="{E2A30B25-9125-4519-9A24-CCE8F1898F2D}"/>
              </a:ext>
            </a:extLst>
          </p:cNvPr>
          <p:cNvSpPr txBox="1"/>
          <p:nvPr/>
        </p:nvSpPr>
        <p:spPr>
          <a:xfrm>
            <a:off x="178420" y="3841595"/>
            <a:ext cx="5917551" cy="1200329"/>
          </a:xfrm>
          <a:prstGeom prst="rect">
            <a:avLst/>
          </a:prstGeom>
          <a:noFill/>
        </p:spPr>
        <p:txBody>
          <a:bodyPr wrap="square" rtlCol="0">
            <a:spAutoFit/>
          </a:bodyPr>
          <a:lstStyle/>
          <a:p>
            <a:r>
              <a:rPr lang="en-GB" dirty="0">
                <a:solidFill>
                  <a:srgbClr val="FFC000"/>
                </a:solidFill>
              </a:rPr>
              <a:t>THREATS</a:t>
            </a:r>
          </a:p>
          <a:p>
            <a:pPr marL="285750" indent="-285750">
              <a:buFont typeface="Arial" panose="020B0604020202020204" pitchFamily="34" charset="0"/>
              <a:buChar char="•"/>
            </a:pPr>
            <a:r>
              <a:rPr lang="en-GB" dirty="0">
                <a:solidFill>
                  <a:srgbClr val="FFC000"/>
                </a:solidFill>
              </a:rPr>
              <a:t>Legislation</a:t>
            </a:r>
          </a:p>
          <a:p>
            <a:pPr marL="285750" indent="-285750">
              <a:buFont typeface="Arial" panose="020B0604020202020204" pitchFamily="34" charset="0"/>
              <a:buChar char="•"/>
            </a:pPr>
            <a:r>
              <a:rPr lang="en-GB" dirty="0">
                <a:solidFill>
                  <a:srgbClr val="FFC000"/>
                </a:solidFill>
              </a:rPr>
              <a:t>Restricted to making private places public</a:t>
            </a:r>
          </a:p>
          <a:p>
            <a:pPr marL="285750" indent="-285750">
              <a:buFont typeface="Arial" panose="020B0604020202020204" pitchFamily="34" charset="0"/>
              <a:buChar char="•"/>
            </a:pPr>
            <a:r>
              <a:rPr lang="en-GB" dirty="0">
                <a:solidFill>
                  <a:srgbClr val="FFC000"/>
                </a:solidFill>
              </a:rPr>
              <a:t>Copy write restrictions</a:t>
            </a:r>
          </a:p>
        </p:txBody>
      </p:sp>
      <p:sp>
        <p:nvSpPr>
          <p:cNvPr id="14" name="TextBox 13">
            <a:extLst>
              <a:ext uri="{FF2B5EF4-FFF2-40B4-BE49-F238E27FC236}">
                <a16:creationId xmlns:a16="http://schemas.microsoft.com/office/drawing/2014/main" id="{AAFEC0AA-9EB2-4756-98AC-AAE00A488386}"/>
              </a:ext>
            </a:extLst>
          </p:cNvPr>
          <p:cNvSpPr txBox="1"/>
          <p:nvPr/>
        </p:nvSpPr>
        <p:spPr>
          <a:xfrm>
            <a:off x="4439163" y="2420199"/>
            <a:ext cx="7530787" cy="4524315"/>
          </a:xfrm>
          <a:prstGeom prst="rect">
            <a:avLst/>
          </a:prstGeom>
          <a:noFill/>
        </p:spPr>
        <p:txBody>
          <a:bodyPr wrap="square" rtlCol="0">
            <a:spAutoFit/>
          </a:bodyPr>
          <a:lstStyle/>
          <a:p>
            <a:r>
              <a:rPr lang="en-GB" dirty="0">
                <a:solidFill>
                  <a:srgbClr val="FFC000"/>
                </a:solidFill>
              </a:rPr>
              <a:t>OPPORTUNITIES</a:t>
            </a:r>
          </a:p>
          <a:p>
            <a:pPr marL="285750" indent="-285750">
              <a:buFont typeface="Arial" panose="020B0604020202020204" pitchFamily="34" charset="0"/>
              <a:buChar char="•"/>
            </a:pPr>
            <a:r>
              <a:rPr lang="en-GB" dirty="0"/>
              <a:t>Link with journals</a:t>
            </a:r>
          </a:p>
          <a:p>
            <a:pPr marL="285750" indent="-285750">
              <a:buFont typeface="Arial" panose="020B0604020202020204" pitchFamily="34" charset="0"/>
              <a:buChar char="•"/>
            </a:pPr>
            <a:r>
              <a:rPr lang="en-GB" dirty="0"/>
              <a:t>Link with educational modules</a:t>
            </a:r>
          </a:p>
          <a:p>
            <a:pPr marL="285750" indent="-285750">
              <a:buFont typeface="Arial" panose="020B0604020202020204" pitchFamily="34" charset="0"/>
              <a:buChar char="•"/>
            </a:pPr>
            <a:r>
              <a:rPr lang="en-GB" dirty="0"/>
              <a:t>Gamification</a:t>
            </a:r>
          </a:p>
          <a:p>
            <a:pPr marL="285750" indent="-285750">
              <a:buFont typeface="Arial" panose="020B0604020202020204" pitchFamily="34" charset="0"/>
              <a:buChar char="•"/>
            </a:pPr>
            <a:r>
              <a:rPr lang="en-GB" dirty="0"/>
              <a:t>Photo of the day- on social media</a:t>
            </a:r>
          </a:p>
          <a:p>
            <a:pPr marL="285750" indent="-285750">
              <a:buFont typeface="Arial" panose="020B0604020202020204" pitchFamily="34" charset="0"/>
              <a:buChar char="•"/>
            </a:pPr>
            <a:r>
              <a:rPr lang="en-GB" dirty="0"/>
              <a:t>Target people who don’t necessarily think they have an interest through social media</a:t>
            </a:r>
          </a:p>
          <a:p>
            <a:pPr marL="285750" indent="-285750">
              <a:buFont typeface="Arial" panose="020B0604020202020204" pitchFamily="34" charset="0"/>
              <a:buChar char="•"/>
            </a:pPr>
            <a:r>
              <a:rPr lang="en-GB" dirty="0"/>
              <a:t>Printing</a:t>
            </a:r>
          </a:p>
          <a:p>
            <a:pPr marL="285750" indent="-285750">
              <a:buFont typeface="Arial" panose="020B0604020202020204" pitchFamily="34" charset="0"/>
              <a:buChar char="•"/>
            </a:pPr>
            <a:r>
              <a:rPr lang="en-GB" dirty="0"/>
              <a:t>Looking at what people are interested in. i.e. Halloween ghosts- write about it on social media and create an event.</a:t>
            </a:r>
          </a:p>
          <a:p>
            <a:pPr marL="285750" indent="-285750">
              <a:buFont typeface="Arial" panose="020B0604020202020204" pitchFamily="34" charset="0"/>
              <a:buChar char="•"/>
            </a:pPr>
            <a:r>
              <a:rPr lang="en-GB" dirty="0"/>
              <a:t>School visits</a:t>
            </a:r>
          </a:p>
          <a:p>
            <a:pPr marL="285750" indent="-285750">
              <a:buFont typeface="Arial" panose="020B0604020202020204" pitchFamily="34" charset="0"/>
              <a:buChar char="•"/>
            </a:pPr>
            <a:r>
              <a:rPr lang="en-GB" dirty="0"/>
              <a:t>Engage with competitors</a:t>
            </a:r>
          </a:p>
          <a:p>
            <a:pPr marL="285750" indent="-285750">
              <a:buFont typeface="Arial" panose="020B0604020202020204" pitchFamily="34" charset="0"/>
              <a:buChar char="•"/>
            </a:pPr>
            <a:r>
              <a:rPr lang="en-GB" dirty="0"/>
              <a:t>Pokémon run-apply for funding and use Cadws grounds</a:t>
            </a:r>
          </a:p>
          <a:p>
            <a:pPr marL="285750" indent="-285750">
              <a:buFont typeface="Arial" panose="020B0604020202020204" pitchFamily="34" charset="0"/>
              <a:buChar char="•"/>
            </a:pPr>
            <a:r>
              <a:rPr lang="en-GB" dirty="0"/>
              <a:t>New ship wreck data</a:t>
            </a:r>
          </a:p>
          <a:p>
            <a:pPr marL="285750" indent="-285750">
              <a:buFont typeface="Arial" panose="020B0604020202020204" pitchFamily="34" charset="0"/>
              <a:buChar char="•"/>
            </a:pPr>
            <a:r>
              <a:rPr lang="en-GB" dirty="0"/>
              <a:t>History back in time through the phone</a:t>
            </a:r>
          </a:p>
          <a:p>
            <a:pPr marL="285750" indent="-285750">
              <a:buFont typeface="Arial" panose="020B0604020202020204" pitchFamily="34" charset="0"/>
              <a:buChar char="•"/>
            </a:pPr>
            <a:r>
              <a:rPr lang="en-GB" dirty="0"/>
              <a:t>History days in public areas.</a:t>
            </a:r>
          </a:p>
        </p:txBody>
      </p:sp>
    </p:spTree>
    <p:extLst>
      <p:ext uri="{BB962C8B-B14F-4D97-AF65-F5344CB8AC3E}">
        <p14:creationId xmlns:p14="http://schemas.microsoft.com/office/powerpoint/2010/main" val="3786319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9C8C4-6DC3-46D4-834A-B20F259D9F10}"/>
              </a:ext>
            </a:extLst>
          </p:cNvPr>
          <p:cNvSpPr>
            <a:spLocks noGrp="1"/>
          </p:cNvSpPr>
          <p:nvPr>
            <p:ph type="title"/>
          </p:nvPr>
        </p:nvSpPr>
        <p:spPr/>
        <p:txBody>
          <a:bodyPr/>
          <a:lstStyle/>
          <a:p>
            <a:r>
              <a:rPr lang="en-GB" dirty="0"/>
              <a:t>Marketing and Target audience </a:t>
            </a:r>
          </a:p>
        </p:txBody>
      </p:sp>
      <p:pic>
        <p:nvPicPr>
          <p:cNvPr id="5" name="Picture 4">
            <a:extLst>
              <a:ext uri="{FF2B5EF4-FFF2-40B4-BE49-F238E27FC236}">
                <a16:creationId xmlns:a16="http://schemas.microsoft.com/office/drawing/2014/main" id="{0BFF713E-50DD-48B1-BEF8-AE7957257C45}"/>
              </a:ext>
            </a:extLst>
          </p:cNvPr>
          <p:cNvPicPr>
            <a:picLocks noChangeAspect="1"/>
          </p:cNvPicPr>
          <p:nvPr/>
        </p:nvPicPr>
        <p:blipFill rotWithShape="1">
          <a:blip r:embed="rId3"/>
          <a:srcRect t="16894" r="31951" b="27322"/>
          <a:stretch/>
        </p:blipFill>
        <p:spPr>
          <a:xfrm>
            <a:off x="3895493" y="3000896"/>
            <a:ext cx="8296507" cy="3823757"/>
          </a:xfrm>
          <a:prstGeom prst="rect">
            <a:avLst/>
          </a:prstGeom>
        </p:spPr>
      </p:pic>
      <p:pic>
        <p:nvPicPr>
          <p:cNvPr id="4" name="Content Placeholder 3">
            <a:extLst>
              <a:ext uri="{FF2B5EF4-FFF2-40B4-BE49-F238E27FC236}">
                <a16:creationId xmlns:a16="http://schemas.microsoft.com/office/drawing/2014/main" id="{776EAE2E-332A-423E-934C-D90A422592C2}"/>
              </a:ext>
            </a:extLst>
          </p:cNvPr>
          <p:cNvPicPr>
            <a:picLocks noGrp="1" noChangeAspect="1"/>
          </p:cNvPicPr>
          <p:nvPr>
            <p:ph idx="1"/>
          </p:nvPr>
        </p:nvPicPr>
        <p:blipFill rotWithShape="1">
          <a:blip r:embed="rId4"/>
          <a:srcRect t="18306" r="29170" b="7851"/>
          <a:stretch/>
        </p:blipFill>
        <p:spPr>
          <a:xfrm>
            <a:off x="0" y="1255624"/>
            <a:ext cx="4527879" cy="2653990"/>
          </a:xfrm>
          <a:prstGeom prst="rect">
            <a:avLst/>
          </a:prstGeom>
        </p:spPr>
      </p:pic>
      <p:pic>
        <p:nvPicPr>
          <p:cNvPr id="6" name="Picture 5">
            <a:extLst>
              <a:ext uri="{FF2B5EF4-FFF2-40B4-BE49-F238E27FC236}">
                <a16:creationId xmlns:a16="http://schemas.microsoft.com/office/drawing/2014/main" id="{63B4CA3A-4EB6-4D23-9302-C2159FE73722}"/>
              </a:ext>
            </a:extLst>
          </p:cNvPr>
          <p:cNvPicPr>
            <a:picLocks noChangeAspect="1"/>
          </p:cNvPicPr>
          <p:nvPr/>
        </p:nvPicPr>
        <p:blipFill rotWithShape="1">
          <a:blip r:embed="rId5"/>
          <a:srcRect l="3659" t="5554" r="10266" b="11201"/>
          <a:stretch/>
        </p:blipFill>
        <p:spPr>
          <a:xfrm>
            <a:off x="946644" y="2944568"/>
            <a:ext cx="7032295" cy="3823757"/>
          </a:xfrm>
          <a:prstGeom prst="rect">
            <a:avLst/>
          </a:prstGeom>
        </p:spPr>
      </p:pic>
      <p:sp>
        <p:nvSpPr>
          <p:cNvPr id="7" name="TextBox 6">
            <a:extLst>
              <a:ext uri="{FF2B5EF4-FFF2-40B4-BE49-F238E27FC236}">
                <a16:creationId xmlns:a16="http://schemas.microsoft.com/office/drawing/2014/main" id="{29C01402-5357-4011-BE5D-0190D4851CDC}"/>
              </a:ext>
            </a:extLst>
          </p:cNvPr>
          <p:cNvSpPr txBox="1"/>
          <p:nvPr/>
        </p:nvSpPr>
        <p:spPr>
          <a:xfrm>
            <a:off x="64807" y="4856446"/>
            <a:ext cx="12647583" cy="2123658"/>
          </a:xfrm>
          <a:prstGeom prst="rect">
            <a:avLst/>
          </a:prstGeom>
          <a:noFill/>
        </p:spPr>
        <p:txBody>
          <a:bodyPr wrap="square" rtlCol="0">
            <a:spAutoFit/>
          </a:bodyPr>
          <a:lstStyle/>
          <a:p>
            <a:r>
              <a:rPr lang="en-GB" sz="6600" dirty="0">
                <a:solidFill>
                  <a:srgbClr val="FFFF00"/>
                </a:solidFill>
                <a:latin typeface="Arial Black" panose="020B0A04020102020204" pitchFamily="34" charset="0"/>
              </a:rPr>
              <a:t>Already have an audience. Just add to it</a:t>
            </a:r>
          </a:p>
        </p:txBody>
      </p:sp>
      <p:sp>
        <p:nvSpPr>
          <p:cNvPr id="3" name="Rectangle 2">
            <a:extLst>
              <a:ext uri="{FF2B5EF4-FFF2-40B4-BE49-F238E27FC236}">
                <a16:creationId xmlns:a16="http://schemas.microsoft.com/office/drawing/2014/main" id="{B2E94A94-86FE-4B06-AC88-609B633B6F68}"/>
              </a:ext>
            </a:extLst>
          </p:cNvPr>
          <p:cNvSpPr/>
          <p:nvPr/>
        </p:nvSpPr>
        <p:spPr>
          <a:xfrm>
            <a:off x="10184317" y="2640096"/>
            <a:ext cx="1739459" cy="369332"/>
          </a:xfrm>
          <a:prstGeom prst="rect">
            <a:avLst/>
          </a:prstGeom>
        </p:spPr>
        <p:txBody>
          <a:bodyPr wrap="square">
            <a:spAutoFit/>
          </a:bodyPr>
          <a:lstStyle/>
          <a:p>
            <a:r>
              <a:rPr lang="en-GB" b="1" dirty="0"/>
              <a:t>(Cohen, 2011).</a:t>
            </a:r>
          </a:p>
        </p:txBody>
      </p:sp>
      <p:pic>
        <p:nvPicPr>
          <p:cNvPr id="8" name="Picture 7">
            <a:extLst>
              <a:ext uri="{FF2B5EF4-FFF2-40B4-BE49-F238E27FC236}">
                <a16:creationId xmlns:a16="http://schemas.microsoft.com/office/drawing/2014/main" id="{4F5BF4DF-DF14-4693-BFF6-AD134D50679B}"/>
              </a:ext>
            </a:extLst>
          </p:cNvPr>
          <p:cNvPicPr>
            <a:picLocks noChangeAspect="1"/>
          </p:cNvPicPr>
          <p:nvPr/>
        </p:nvPicPr>
        <p:blipFill rotWithShape="1">
          <a:blip r:embed="rId6"/>
          <a:srcRect l="20400" t="40795" r="48850" b="34659"/>
          <a:stretch/>
        </p:blipFill>
        <p:spPr>
          <a:xfrm>
            <a:off x="6167053" y="1227347"/>
            <a:ext cx="3749040" cy="1682496"/>
          </a:xfrm>
          <a:prstGeom prst="rect">
            <a:avLst/>
          </a:prstGeom>
        </p:spPr>
      </p:pic>
    </p:spTree>
    <p:extLst>
      <p:ext uri="{BB962C8B-B14F-4D97-AF65-F5344CB8AC3E}">
        <p14:creationId xmlns:p14="http://schemas.microsoft.com/office/powerpoint/2010/main" val="3953106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B17C3-907B-466E-9284-F2D2942E0C40}"/>
              </a:ext>
            </a:extLst>
          </p:cNvPr>
          <p:cNvSpPr>
            <a:spLocks noGrp="1"/>
          </p:cNvSpPr>
          <p:nvPr>
            <p:ph type="title"/>
          </p:nvPr>
        </p:nvSpPr>
        <p:spPr/>
        <p:txBody>
          <a:bodyPr/>
          <a:lstStyle/>
          <a:p>
            <a:r>
              <a:rPr lang="en-GB" dirty="0"/>
              <a:t>Market Segmentation process</a:t>
            </a:r>
          </a:p>
        </p:txBody>
      </p:sp>
      <p:pic>
        <p:nvPicPr>
          <p:cNvPr id="5" name="Picture 4">
            <a:extLst>
              <a:ext uri="{FF2B5EF4-FFF2-40B4-BE49-F238E27FC236}">
                <a16:creationId xmlns:a16="http://schemas.microsoft.com/office/drawing/2014/main" id="{3D1F3E25-BC5E-44BE-96DD-1C09D3D33DA5}"/>
              </a:ext>
            </a:extLst>
          </p:cNvPr>
          <p:cNvPicPr>
            <a:picLocks noChangeAspect="1"/>
          </p:cNvPicPr>
          <p:nvPr/>
        </p:nvPicPr>
        <p:blipFill rotWithShape="1">
          <a:blip r:embed="rId3"/>
          <a:srcRect b="39705"/>
          <a:stretch/>
        </p:blipFill>
        <p:spPr>
          <a:xfrm>
            <a:off x="2133600" y="4302937"/>
            <a:ext cx="2528887" cy="2545742"/>
          </a:xfrm>
          <a:prstGeom prst="rect">
            <a:avLst/>
          </a:prstGeom>
        </p:spPr>
      </p:pic>
      <p:sp>
        <p:nvSpPr>
          <p:cNvPr id="4" name="Thought Bubble: Cloud 3">
            <a:extLst>
              <a:ext uri="{FF2B5EF4-FFF2-40B4-BE49-F238E27FC236}">
                <a16:creationId xmlns:a16="http://schemas.microsoft.com/office/drawing/2014/main" id="{E6619969-765B-48FF-A9D3-30683275FD8B}"/>
              </a:ext>
            </a:extLst>
          </p:cNvPr>
          <p:cNvSpPr/>
          <p:nvPr/>
        </p:nvSpPr>
        <p:spPr>
          <a:xfrm>
            <a:off x="2177322" y="1128451"/>
            <a:ext cx="8763000" cy="37012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1129B81-7429-4B7A-89A5-80CC1B439D55}"/>
              </a:ext>
            </a:extLst>
          </p:cNvPr>
          <p:cNvSpPr txBox="1"/>
          <p:nvPr/>
        </p:nvSpPr>
        <p:spPr>
          <a:xfrm>
            <a:off x="4343400" y="1397000"/>
            <a:ext cx="5181600" cy="3785652"/>
          </a:xfrm>
          <a:prstGeom prst="rect">
            <a:avLst/>
          </a:prstGeom>
          <a:noFill/>
        </p:spPr>
        <p:txBody>
          <a:bodyPr wrap="square" rtlCol="0">
            <a:spAutoFit/>
          </a:bodyPr>
          <a:lstStyle/>
          <a:p>
            <a:r>
              <a:rPr lang="en-GB" sz="2400" b="1" dirty="0"/>
              <a:t>Geographic</a:t>
            </a:r>
            <a:r>
              <a:rPr lang="en-GB" sz="2400" dirty="0"/>
              <a:t>- welsh, wales, rural</a:t>
            </a:r>
          </a:p>
          <a:p>
            <a:r>
              <a:rPr lang="en-GB" sz="2400" b="1" dirty="0"/>
              <a:t>Demographic</a:t>
            </a:r>
            <a:r>
              <a:rPr lang="en-GB" sz="2400" dirty="0"/>
              <a:t>- both genders, all ages, historic students, general students and those with an interest in wales and history</a:t>
            </a:r>
          </a:p>
          <a:p>
            <a:r>
              <a:rPr lang="en-GB" sz="2400" b="1" dirty="0"/>
              <a:t>Behavioural</a:t>
            </a:r>
            <a:r>
              <a:rPr lang="en-GB" sz="2400" dirty="0"/>
              <a:t>- incentives, fun opportunities and experiences</a:t>
            </a:r>
          </a:p>
          <a:p>
            <a:r>
              <a:rPr lang="en-GB" sz="2400" b="1" dirty="0"/>
              <a:t>Psychographic</a:t>
            </a:r>
            <a:r>
              <a:rPr lang="en-GB" sz="2400" dirty="0"/>
              <a:t>- mixed classes, mix of different types of people with different lifestyles and personalities</a:t>
            </a:r>
          </a:p>
        </p:txBody>
      </p:sp>
    </p:spTree>
    <p:extLst>
      <p:ext uri="{BB962C8B-B14F-4D97-AF65-F5344CB8AC3E}">
        <p14:creationId xmlns:p14="http://schemas.microsoft.com/office/powerpoint/2010/main" val="52430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21C7E-5A1F-4007-AFF4-2590FB5FE16F}"/>
              </a:ext>
            </a:extLst>
          </p:cNvPr>
          <p:cNvSpPr>
            <a:spLocks noGrp="1"/>
          </p:cNvSpPr>
          <p:nvPr>
            <p:ph type="title"/>
          </p:nvPr>
        </p:nvSpPr>
        <p:spPr/>
        <p:txBody>
          <a:bodyPr/>
          <a:lstStyle/>
          <a:p>
            <a:r>
              <a:rPr lang="en-GB" dirty="0"/>
              <a:t>Plan 1</a:t>
            </a:r>
          </a:p>
        </p:txBody>
      </p:sp>
      <p:pic>
        <p:nvPicPr>
          <p:cNvPr id="4" name="Content Placeholder 3">
            <a:extLst>
              <a:ext uri="{FF2B5EF4-FFF2-40B4-BE49-F238E27FC236}">
                <a16:creationId xmlns:a16="http://schemas.microsoft.com/office/drawing/2014/main" id="{46260C92-42F6-4C97-9ACB-782EFA2BD842}"/>
              </a:ext>
            </a:extLst>
          </p:cNvPr>
          <p:cNvPicPr>
            <a:picLocks noGrp="1" noChangeAspect="1"/>
          </p:cNvPicPr>
          <p:nvPr>
            <p:ph idx="1"/>
          </p:nvPr>
        </p:nvPicPr>
        <p:blipFill rotWithShape="1">
          <a:blip r:embed="rId3"/>
          <a:srcRect l="2866" t="19370" r="63270" b="27627"/>
          <a:stretch/>
        </p:blipFill>
        <p:spPr>
          <a:xfrm>
            <a:off x="0" y="1111135"/>
            <a:ext cx="6096000" cy="5364480"/>
          </a:xfrm>
          <a:prstGeom prst="rect">
            <a:avLst/>
          </a:prstGeom>
        </p:spPr>
      </p:pic>
      <p:pic>
        <p:nvPicPr>
          <p:cNvPr id="5" name="Picture 4">
            <a:extLst>
              <a:ext uri="{FF2B5EF4-FFF2-40B4-BE49-F238E27FC236}">
                <a16:creationId xmlns:a16="http://schemas.microsoft.com/office/drawing/2014/main" id="{C7BEF68D-367B-420E-9623-64EAEC5B1290}"/>
              </a:ext>
            </a:extLst>
          </p:cNvPr>
          <p:cNvPicPr>
            <a:picLocks noChangeAspect="1"/>
          </p:cNvPicPr>
          <p:nvPr/>
        </p:nvPicPr>
        <p:blipFill rotWithShape="1">
          <a:blip r:embed="rId4"/>
          <a:srcRect l="3958" t="19244" r="63333" b="33696"/>
          <a:stretch/>
        </p:blipFill>
        <p:spPr>
          <a:xfrm>
            <a:off x="6096000" y="1421709"/>
            <a:ext cx="5863803" cy="4743331"/>
          </a:xfrm>
          <a:prstGeom prst="rect">
            <a:avLst/>
          </a:prstGeom>
        </p:spPr>
      </p:pic>
    </p:spTree>
    <p:extLst>
      <p:ext uri="{BB962C8B-B14F-4D97-AF65-F5344CB8AC3E}">
        <p14:creationId xmlns:p14="http://schemas.microsoft.com/office/powerpoint/2010/main" val="385884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0BED-2912-4A98-8A3E-C656CA7A7614}"/>
              </a:ext>
            </a:extLst>
          </p:cNvPr>
          <p:cNvSpPr>
            <a:spLocks noGrp="1"/>
          </p:cNvSpPr>
          <p:nvPr>
            <p:ph type="title"/>
          </p:nvPr>
        </p:nvSpPr>
        <p:spPr>
          <a:xfrm>
            <a:off x="82772" y="162683"/>
            <a:ext cx="10178322" cy="1492132"/>
          </a:xfrm>
        </p:spPr>
        <p:txBody>
          <a:bodyPr/>
          <a:lstStyle/>
          <a:p>
            <a:r>
              <a:rPr lang="en-GB" dirty="0">
                <a:solidFill>
                  <a:schemeClr val="tx2">
                    <a:lumMod val="50000"/>
                    <a:lumOff val="50000"/>
                  </a:schemeClr>
                </a:solidFill>
              </a:rPr>
              <a:t>Plan</a:t>
            </a:r>
            <a:r>
              <a:rPr lang="en-GB" dirty="0"/>
              <a:t> </a:t>
            </a:r>
            <a:r>
              <a:rPr lang="en-GB" dirty="0">
                <a:solidFill>
                  <a:schemeClr val="tx2">
                    <a:lumMod val="50000"/>
                    <a:lumOff val="50000"/>
                  </a:schemeClr>
                </a:solidFill>
              </a:rPr>
              <a:t>2</a:t>
            </a:r>
          </a:p>
        </p:txBody>
      </p:sp>
      <p:sp>
        <p:nvSpPr>
          <p:cNvPr id="3" name="Content Placeholder 2">
            <a:extLst>
              <a:ext uri="{FF2B5EF4-FFF2-40B4-BE49-F238E27FC236}">
                <a16:creationId xmlns:a16="http://schemas.microsoft.com/office/drawing/2014/main" id="{13913F3D-3A87-4665-81A8-0604E71D280B}"/>
              </a:ext>
            </a:extLst>
          </p:cNvPr>
          <p:cNvSpPr>
            <a:spLocks noGrp="1"/>
          </p:cNvSpPr>
          <p:nvPr>
            <p:ph idx="1"/>
          </p:nvPr>
        </p:nvSpPr>
        <p:spPr>
          <a:xfrm>
            <a:off x="2013678" y="4312212"/>
            <a:ext cx="10178322" cy="3593591"/>
          </a:xfrm>
        </p:spPr>
        <p:txBody>
          <a:bodyPr/>
          <a:lstStyle/>
          <a:p>
            <a:r>
              <a:rPr lang="en-GB" dirty="0"/>
              <a:t>Creating links with council or private run venues-schools- museums- care homes </a:t>
            </a:r>
          </a:p>
          <a:p>
            <a:r>
              <a:rPr lang="en-GB" dirty="0"/>
              <a:t>Linking with social media- to advertise</a:t>
            </a:r>
          </a:p>
          <a:p>
            <a:r>
              <a:rPr lang="en-GB" dirty="0"/>
              <a:t>Creating awareness</a:t>
            </a:r>
          </a:p>
          <a:p>
            <a:r>
              <a:rPr lang="en-GB" dirty="0"/>
              <a:t>Could create online challenges for those who couldn’t make the event- create tabs on your current sites to allow the documentation to continue being submitted in the future </a:t>
            </a:r>
          </a:p>
          <a:p>
            <a:r>
              <a:rPr lang="en-GB" dirty="0"/>
              <a:t>Challenges could be made to create excitement and persistent information collected</a:t>
            </a:r>
          </a:p>
        </p:txBody>
      </p:sp>
      <p:pic>
        <p:nvPicPr>
          <p:cNvPr id="8" name="Picture 7">
            <a:extLst>
              <a:ext uri="{FF2B5EF4-FFF2-40B4-BE49-F238E27FC236}">
                <a16:creationId xmlns:a16="http://schemas.microsoft.com/office/drawing/2014/main" id="{684D1BDC-8DA9-4573-9E33-C14EBC9095F0}"/>
              </a:ext>
            </a:extLst>
          </p:cNvPr>
          <p:cNvPicPr>
            <a:picLocks noChangeAspect="1"/>
          </p:cNvPicPr>
          <p:nvPr/>
        </p:nvPicPr>
        <p:blipFill>
          <a:blip r:embed="rId3"/>
          <a:stretch>
            <a:fillRect/>
          </a:stretch>
        </p:blipFill>
        <p:spPr>
          <a:xfrm>
            <a:off x="6801613" y="0"/>
            <a:ext cx="5390387" cy="3593591"/>
          </a:xfrm>
          <a:prstGeom prst="rect">
            <a:avLst/>
          </a:prstGeom>
        </p:spPr>
      </p:pic>
      <p:pic>
        <p:nvPicPr>
          <p:cNvPr id="9" name="Picture 8">
            <a:extLst>
              <a:ext uri="{FF2B5EF4-FFF2-40B4-BE49-F238E27FC236}">
                <a16:creationId xmlns:a16="http://schemas.microsoft.com/office/drawing/2014/main" id="{AAA7C31A-0FC5-4134-9E4F-A41CE2FA2C29}"/>
              </a:ext>
            </a:extLst>
          </p:cNvPr>
          <p:cNvPicPr>
            <a:picLocks noChangeAspect="1"/>
          </p:cNvPicPr>
          <p:nvPr/>
        </p:nvPicPr>
        <p:blipFill>
          <a:blip r:embed="rId4"/>
          <a:stretch>
            <a:fillRect/>
          </a:stretch>
        </p:blipFill>
        <p:spPr>
          <a:xfrm>
            <a:off x="1128380" y="770385"/>
            <a:ext cx="3363849" cy="2094225"/>
          </a:xfrm>
          <a:prstGeom prst="rect">
            <a:avLst/>
          </a:prstGeom>
        </p:spPr>
      </p:pic>
      <p:pic>
        <p:nvPicPr>
          <p:cNvPr id="10" name="Picture 9">
            <a:extLst>
              <a:ext uri="{FF2B5EF4-FFF2-40B4-BE49-F238E27FC236}">
                <a16:creationId xmlns:a16="http://schemas.microsoft.com/office/drawing/2014/main" id="{25EC8AF2-4ADF-4835-B0E7-6F92F3F4E362}"/>
              </a:ext>
            </a:extLst>
          </p:cNvPr>
          <p:cNvPicPr>
            <a:picLocks noChangeAspect="1"/>
          </p:cNvPicPr>
          <p:nvPr/>
        </p:nvPicPr>
        <p:blipFill>
          <a:blip r:embed="rId5"/>
          <a:stretch>
            <a:fillRect/>
          </a:stretch>
        </p:blipFill>
        <p:spPr>
          <a:xfrm>
            <a:off x="4492229" y="31308"/>
            <a:ext cx="2309384" cy="2309384"/>
          </a:xfrm>
          <a:prstGeom prst="rect">
            <a:avLst/>
          </a:prstGeom>
        </p:spPr>
      </p:pic>
      <p:pic>
        <p:nvPicPr>
          <p:cNvPr id="13" name="Picture 12">
            <a:extLst>
              <a:ext uri="{FF2B5EF4-FFF2-40B4-BE49-F238E27FC236}">
                <a16:creationId xmlns:a16="http://schemas.microsoft.com/office/drawing/2014/main" id="{70460C98-526D-4B03-A1AE-0AF82F261AC4}"/>
              </a:ext>
            </a:extLst>
          </p:cNvPr>
          <p:cNvPicPr>
            <a:picLocks noChangeAspect="1"/>
          </p:cNvPicPr>
          <p:nvPr/>
        </p:nvPicPr>
        <p:blipFill>
          <a:blip r:embed="rId6"/>
          <a:stretch>
            <a:fillRect/>
          </a:stretch>
        </p:blipFill>
        <p:spPr>
          <a:xfrm>
            <a:off x="4937047" y="2085505"/>
            <a:ext cx="2569844" cy="2112983"/>
          </a:xfrm>
          <a:prstGeom prst="rect">
            <a:avLst/>
          </a:prstGeom>
        </p:spPr>
      </p:pic>
      <p:pic>
        <p:nvPicPr>
          <p:cNvPr id="14" name="Picture 13">
            <a:extLst>
              <a:ext uri="{FF2B5EF4-FFF2-40B4-BE49-F238E27FC236}">
                <a16:creationId xmlns:a16="http://schemas.microsoft.com/office/drawing/2014/main" id="{6C2E5272-DE2D-4F95-9976-DE9730741160}"/>
              </a:ext>
            </a:extLst>
          </p:cNvPr>
          <p:cNvPicPr>
            <a:picLocks noChangeAspect="1"/>
          </p:cNvPicPr>
          <p:nvPr/>
        </p:nvPicPr>
        <p:blipFill rotWithShape="1">
          <a:blip r:embed="rId7"/>
          <a:srcRect l="6152" t="2746" r="39888" b="90064"/>
          <a:stretch/>
        </p:blipFill>
        <p:spPr>
          <a:xfrm>
            <a:off x="721996" y="3183431"/>
            <a:ext cx="5670702" cy="809960"/>
          </a:xfrm>
          <a:prstGeom prst="rect">
            <a:avLst/>
          </a:prstGeom>
        </p:spPr>
      </p:pic>
    </p:spTree>
    <p:extLst>
      <p:ext uri="{BB962C8B-B14F-4D97-AF65-F5344CB8AC3E}">
        <p14:creationId xmlns:p14="http://schemas.microsoft.com/office/powerpoint/2010/main" val="118442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D93B2-4304-4B69-9921-3C8015CB3CF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8433A61-C2C9-424F-8530-079FAF205C1D}"/>
              </a:ext>
            </a:extLst>
          </p:cNvPr>
          <p:cNvSpPr>
            <a:spLocks noGrp="1"/>
          </p:cNvSpPr>
          <p:nvPr>
            <p:ph idx="1"/>
          </p:nvPr>
        </p:nvSpPr>
        <p:spPr/>
        <p:txBody>
          <a:bodyPr/>
          <a:lstStyle/>
          <a:p>
            <a:r>
              <a:rPr lang="en-GB" dirty="0"/>
              <a:t>Focus on social media</a:t>
            </a:r>
          </a:p>
          <a:p>
            <a:r>
              <a:rPr lang="en-GB" dirty="0"/>
              <a:t>Stay current</a:t>
            </a:r>
          </a:p>
          <a:p>
            <a:r>
              <a:rPr lang="en-GB" dirty="0"/>
              <a:t>Constant updates</a:t>
            </a:r>
          </a:p>
          <a:p>
            <a:r>
              <a:rPr lang="en-GB" dirty="0"/>
              <a:t>More imagery</a:t>
            </a:r>
          </a:p>
          <a:p>
            <a:r>
              <a:rPr lang="en-GB" dirty="0"/>
              <a:t>Follow trending events</a:t>
            </a:r>
          </a:p>
          <a:p>
            <a:r>
              <a:rPr lang="en-GB" dirty="0"/>
              <a:t>Show engagement with followers- create a open network involving everyone not just those interested in history</a:t>
            </a:r>
          </a:p>
        </p:txBody>
      </p:sp>
    </p:spTree>
    <p:extLst>
      <p:ext uri="{BB962C8B-B14F-4D97-AF65-F5344CB8AC3E}">
        <p14:creationId xmlns:p14="http://schemas.microsoft.com/office/powerpoint/2010/main" val="2321192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5ECB-CAFC-4725-B894-3E99D6E72784}"/>
              </a:ext>
            </a:extLst>
          </p:cNvPr>
          <p:cNvSpPr>
            <a:spLocks noGrp="1"/>
          </p:cNvSpPr>
          <p:nvPr>
            <p:ph type="title"/>
          </p:nvPr>
        </p:nvSpPr>
        <p:spPr>
          <a:xfrm>
            <a:off x="190974" y="0"/>
            <a:ext cx="10178322" cy="1492132"/>
          </a:xfrm>
        </p:spPr>
        <p:txBody>
          <a:bodyPr>
            <a:normAutofit/>
          </a:bodyPr>
          <a:lstStyle/>
          <a:p>
            <a:r>
              <a:rPr lang="en-GB" sz="2800" dirty="0">
                <a:solidFill>
                  <a:schemeClr val="tx2">
                    <a:lumMod val="50000"/>
                    <a:lumOff val="50000"/>
                  </a:schemeClr>
                </a:solidFill>
              </a:rPr>
              <a:t>references</a:t>
            </a:r>
          </a:p>
        </p:txBody>
      </p:sp>
      <p:sp>
        <p:nvSpPr>
          <p:cNvPr id="4" name="Rectangle 1">
            <a:extLst>
              <a:ext uri="{FF2B5EF4-FFF2-40B4-BE49-F238E27FC236}">
                <a16:creationId xmlns:a16="http://schemas.microsoft.com/office/drawing/2014/main" id="{02CF0052-6F72-49D6-9032-04DC66AC6430}"/>
              </a:ext>
            </a:extLst>
          </p:cNvPr>
          <p:cNvSpPr>
            <a:spLocks noGrp="1" noChangeArrowheads="1"/>
          </p:cNvSpPr>
          <p:nvPr>
            <p:ph idx="1"/>
          </p:nvPr>
        </p:nvSpPr>
        <p:spPr bwMode="auto">
          <a:xfrm>
            <a:off x="932689" y="68467"/>
            <a:ext cx="11163824" cy="7140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Business Queensland. (2016, June 22).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Benefits and limitations of SWOT analysis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Business Queensland: https://www.business.qld.gov.au/starting-business/planning/market-customer-research/swot-analysis/benefits-limitations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Cherry, K. (2018, November 11).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Five Levels of Maslow's Hierarchy of Needs </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Verywellmind</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https://www.verywellmind.com/what-is-maslows-hierarchy-of-needs-4136760</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Cohen, H. (2011, March 29).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72 Marketing Definitions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Heidi Cohen: https://heidicohen.com/marketing-definition/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Cherry, K. (2017, May 24).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 Hierarchy of Needs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Explore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Psychcology</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https://www.explorepsychology.com/maslows-hierarchy-of-needs/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Dzhingarov</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(2015, April 3).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How Does Social Media Influence Marketing Communication?</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Socialnomics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https://socialnomics.net/2015/04/03/how-does-social-media-influence-marketing-communication/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FMlink</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Adapting to Change in a Rapidly Changing Business Environment</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FMlink</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https://fmlink.com/articles/adapting-to-change-in-a-rapidly-changing-business-environment/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kenton</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 A. (2019, March 15).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Mix</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Investopedia: https://www.investopedia.com/terms/m/marketing-mix.asp</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Lars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Perner</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(2018).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Segmentation, Targeting, and Positioning</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USC Marshall: https://www.consumerpsychologist.com/cb_Segmentation.html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Maslow's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Hierachy</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of Needs. (2017, February 2).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Maslow's </a:t>
            </a:r>
            <a:r>
              <a:rPr kumimoji="0" lang="en-US" altLang="en-US" sz="11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Hierachy</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of Needs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Worship Musician: http://www.worshipmusician.com/17-10-worship-team-nicol/graphics-for-worship-team-hierarchy-of-needs-01/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Newzoo</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 May 9).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Analysis of Pok</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é</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mon GO: A Success Two Decades in the Making</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New Zoo: https://newzoo.com/insights/articles/analysis-pokemon-go/</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Williamson, W. (2019, January 25).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Traditional Vs Contemporary marketing strategies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jdr</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group digital prosperity: https://blog.jdrgroup.co.uk/digital-prosperity-blog/traditional-vs-contemporary-marketing-strategies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Porterfield, A. (2010, March 29).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New Studies Prove Social Media Marketing Growth</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Social media examiner: https://www.socialmediaexaminer.com/3-new-studies-prove-social-media-marketing-growth/</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Rabinowitz, I. (2011, December 22).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 media explorer</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7 Ways Marketing HAS Changed (And It</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 Not Just The Tools): https://socialmediaexplorer.com/content-sections/news-and-noise/how-marketing-has-changed/</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649185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7836</TotalTime>
  <Words>3296</Words>
  <Application>Microsoft Office PowerPoint</Application>
  <PresentationFormat>Widescreen</PresentationFormat>
  <Paragraphs>99</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Black</vt:lpstr>
      <vt:lpstr>Calibri</vt:lpstr>
      <vt:lpstr>Gill Sans MT</vt:lpstr>
      <vt:lpstr>Impact</vt:lpstr>
      <vt:lpstr>Times New Roman</vt:lpstr>
      <vt:lpstr>Badge</vt:lpstr>
      <vt:lpstr>Social and ethical marketing</vt:lpstr>
      <vt:lpstr>introduction</vt:lpstr>
      <vt:lpstr>Swot analysis</vt:lpstr>
      <vt:lpstr>Marketing and Target audience </vt:lpstr>
      <vt:lpstr>Market Segmentation process</vt:lpstr>
      <vt:lpstr>Plan 1</vt:lpstr>
      <vt:lpstr>Plan 2</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Windows</dc:creator>
  <cp:lastModifiedBy>Windows</cp:lastModifiedBy>
  <cp:revision>58</cp:revision>
  <dcterms:created xsi:type="dcterms:W3CDTF">2019-05-02T09:09:56Z</dcterms:created>
  <dcterms:modified xsi:type="dcterms:W3CDTF">2019-05-13T21:37:33Z</dcterms:modified>
</cp:coreProperties>
</file>