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EEE1374-0996-4322-94DF-6377A67C7001}">
          <p14:sldIdLst>
            <p14:sldId id="256"/>
            <p14:sldId id="257"/>
            <p14:sldId id="258"/>
          </p14:sldIdLst>
        </p14:section>
        <p14:section name="Untitled Section" id="{FCE3C072-D553-4724-BF59-A72FE5D7F01B}">
          <p14:sldIdLst>
            <p14:sldId id="259"/>
            <p14:sldId id="260"/>
            <p14:sldId id="261"/>
            <p14:sldId id="262"/>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EC68A1-8EAB-49F0-ABA9-6A9D867B95A6}" v="45" dt="2024-11-09T19:40:10.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256" autoAdjust="0"/>
  </p:normalViewPr>
  <p:slideViewPr>
    <p:cSldViewPr snapToGrid="0">
      <p:cViewPr varScale="1">
        <p:scale>
          <a:sx n="75" d="100"/>
          <a:sy n="75" d="100"/>
        </p:scale>
        <p:origin x="97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51C06-2F34-CBC2-D7D9-F37B0E9FCB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C5D8C3F-71F0-9DB2-0980-8FA8DE08C5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406D75-5E9C-ECD2-02CF-7BA83608FB29}"/>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5" name="Footer Placeholder 4">
            <a:extLst>
              <a:ext uri="{FF2B5EF4-FFF2-40B4-BE49-F238E27FC236}">
                <a16:creationId xmlns:a16="http://schemas.microsoft.com/office/drawing/2014/main" id="{E3DB1D7F-EB6B-BCA2-2140-CA20F8847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9ADCB-97A1-A81F-7390-F756FC211220}"/>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3008399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CAD01-8F75-1E27-1AF5-62FFB6AF8B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9002B6-8A8A-6651-CA87-701DA2291D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10DB2F-2EDB-5701-BFC2-71A85CA18E34}"/>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5" name="Footer Placeholder 4">
            <a:extLst>
              <a:ext uri="{FF2B5EF4-FFF2-40B4-BE49-F238E27FC236}">
                <a16:creationId xmlns:a16="http://schemas.microsoft.com/office/drawing/2014/main" id="{F5B93EC4-91EB-D9B6-890C-75A51B3CF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B66A6C-6A42-CB43-2DAE-1328B86E6848}"/>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264991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25A7D-5E57-2D54-2DF2-1308A6376B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D986FA-8C00-8D6A-2F41-CEDB61A3E1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77F7F8-037B-E6B0-32B8-A3E8FDAF0D1D}"/>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5" name="Footer Placeholder 4">
            <a:extLst>
              <a:ext uri="{FF2B5EF4-FFF2-40B4-BE49-F238E27FC236}">
                <a16:creationId xmlns:a16="http://schemas.microsoft.com/office/drawing/2014/main" id="{5A3E2F1D-4712-A648-4E16-797D5880E5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AEA283-F008-E459-CABA-0659C95E9928}"/>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403793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0FB9A-028B-4956-AE19-11F4C1829F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891680-DA0A-CC95-2613-0BC21618F9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BB049F-7EF3-5029-4617-89F595BEA1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841F64-123E-11E3-19BA-A876D87C7ECA}"/>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6" name="Footer Placeholder 5">
            <a:extLst>
              <a:ext uri="{FF2B5EF4-FFF2-40B4-BE49-F238E27FC236}">
                <a16:creationId xmlns:a16="http://schemas.microsoft.com/office/drawing/2014/main" id="{16F16602-7849-C965-FCD2-2A1111F17A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4B2761-6533-DFBE-B014-F9E9B9564174}"/>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292030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C11DF-5808-E9CD-0DFD-B4B8E58927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22156E-A397-735A-ADC5-5F8D5A7F34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46430D-4B04-76BA-762B-7071411978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DB3C84-4873-83FA-DAA1-E7911B8989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AE1B5-0DD5-61F6-5DF3-4F6898337E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297939-8EC5-7C7B-4E98-0887BE97DBD5}"/>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8" name="Footer Placeholder 7">
            <a:extLst>
              <a:ext uri="{FF2B5EF4-FFF2-40B4-BE49-F238E27FC236}">
                <a16:creationId xmlns:a16="http://schemas.microsoft.com/office/drawing/2014/main" id="{A1C8E201-377F-6553-2001-6EADFD81AA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4FD039-85F8-9B3A-7BC3-B67489B20101}"/>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2107643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B13E-48AE-EBFE-8765-83E382A595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918B04-C1A0-43EE-F15E-889B4683BF5E}"/>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4" name="Footer Placeholder 3">
            <a:extLst>
              <a:ext uri="{FF2B5EF4-FFF2-40B4-BE49-F238E27FC236}">
                <a16:creationId xmlns:a16="http://schemas.microsoft.com/office/drawing/2014/main" id="{415376E4-B563-1130-5B49-9C4693F11C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3407A7-726F-E752-D0C5-2E3508B085CC}"/>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4146096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5134B4-EDA3-35CD-7A60-01A258EA639A}"/>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3" name="Footer Placeholder 2">
            <a:extLst>
              <a:ext uri="{FF2B5EF4-FFF2-40B4-BE49-F238E27FC236}">
                <a16:creationId xmlns:a16="http://schemas.microsoft.com/office/drawing/2014/main" id="{84C6DB40-6C08-48D9-4C0C-664FFA4107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071000-8AA2-1C03-1D9E-74D5D1B769F8}"/>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1012037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5C77-B948-6516-BF8C-07F6C1E1E3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F5AC8D-8570-F707-CA76-E9B858B7E2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290876-5199-898B-54B0-F72CA3EDE2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D74A3-A580-33F7-B82B-D5400AD5B1C3}"/>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6" name="Footer Placeholder 5">
            <a:extLst>
              <a:ext uri="{FF2B5EF4-FFF2-40B4-BE49-F238E27FC236}">
                <a16:creationId xmlns:a16="http://schemas.microsoft.com/office/drawing/2014/main" id="{F90F0547-9B0A-351D-763A-8314430397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6DFF93-734D-5340-BC51-A17CAD334A6D}"/>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3281286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3A23-299D-33A1-4DE1-53B7EE32AE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1B1929-E80D-A968-3E88-55825AEE1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14C581-50E3-BD66-D4E6-93C10D4E19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DE8C49-920F-7862-AE4E-2DC42576CC3F}"/>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6" name="Footer Placeholder 5">
            <a:extLst>
              <a:ext uri="{FF2B5EF4-FFF2-40B4-BE49-F238E27FC236}">
                <a16:creationId xmlns:a16="http://schemas.microsoft.com/office/drawing/2014/main" id="{636B6546-58F2-38CB-CFD5-4F048F25E7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D7FE44-923B-4039-16E2-E89BE47DB5B7}"/>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3953274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4AF3E-AD31-0938-35D0-D1883A23BE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6FDDD-E97D-E17B-78FF-B6B9F9A1C6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84E048-1C65-266D-A150-B2224669DBAB}"/>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5" name="Footer Placeholder 4">
            <a:extLst>
              <a:ext uri="{FF2B5EF4-FFF2-40B4-BE49-F238E27FC236}">
                <a16:creationId xmlns:a16="http://schemas.microsoft.com/office/drawing/2014/main" id="{ABEF6FAE-B4C4-2655-C0BA-80394CB0BD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BBB6D7-C1D9-9A57-F986-1CE71FDFE211}"/>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2052351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6ECA41-BF87-3D7A-09EB-65FFB4BA7D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0F642F-D1F7-5140-8DEA-D0B1167BF5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99F4D-92C0-9583-B35F-25662E25CA71}"/>
              </a:ext>
            </a:extLst>
          </p:cNvPr>
          <p:cNvSpPr>
            <a:spLocks noGrp="1"/>
          </p:cNvSpPr>
          <p:nvPr>
            <p:ph type="dt" sz="half" idx="10"/>
          </p:nvPr>
        </p:nvSpPr>
        <p:spPr/>
        <p:txBody>
          <a:bodyPr/>
          <a:lstStyle/>
          <a:p>
            <a:fld id="{50E9462D-744B-42C9-9800-85256AD52BB7}" type="datetimeFigureOut">
              <a:rPr lang="en-GB" smtClean="0"/>
              <a:t>09/11/2024</a:t>
            </a:fld>
            <a:endParaRPr lang="en-GB"/>
          </a:p>
        </p:txBody>
      </p:sp>
      <p:sp>
        <p:nvSpPr>
          <p:cNvPr id="5" name="Footer Placeholder 4">
            <a:extLst>
              <a:ext uri="{FF2B5EF4-FFF2-40B4-BE49-F238E27FC236}">
                <a16:creationId xmlns:a16="http://schemas.microsoft.com/office/drawing/2014/main" id="{0E5CCAE4-9084-6196-FDCA-AD60C72474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8A52DD-DF53-902B-891F-6742FBFA21E7}"/>
              </a:ext>
            </a:extLst>
          </p:cNvPr>
          <p:cNvSpPr>
            <a:spLocks noGrp="1"/>
          </p:cNvSpPr>
          <p:nvPr>
            <p:ph type="sldNum" sz="quarter" idx="12"/>
          </p:nvPr>
        </p:nvSpPr>
        <p:spPr/>
        <p:txBody>
          <a:bodyPr/>
          <a:lstStyle/>
          <a:p>
            <a:fld id="{ADD8D5AF-8247-4085-A570-2DC16792847F}" type="slidenum">
              <a:rPr lang="en-GB" smtClean="0"/>
              <a:t>‹#›</a:t>
            </a:fld>
            <a:endParaRPr lang="en-GB"/>
          </a:p>
        </p:txBody>
      </p:sp>
    </p:spTree>
    <p:extLst>
      <p:ext uri="{BB962C8B-B14F-4D97-AF65-F5344CB8AC3E}">
        <p14:creationId xmlns:p14="http://schemas.microsoft.com/office/powerpoint/2010/main" val="155725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F3D731-5ED8-3791-30B3-94468BC1D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90E868-E57F-C5A4-E56B-E811DAB4E2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077E20-7B86-4386-F5C0-8C83EC9F91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E9462D-744B-42C9-9800-85256AD52BB7}" type="datetimeFigureOut">
              <a:rPr lang="en-GB" smtClean="0"/>
              <a:t>09/11/2024</a:t>
            </a:fld>
            <a:endParaRPr lang="en-GB"/>
          </a:p>
        </p:txBody>
      </p:sp>
      <p:sp>
        <p:nvSpPr>
          <p:cNvPr id="5" name="Footer Placeholder 4">
            <a:extLst>
              <a:ext uri="{FF2B5EF4-FFF2-40B4-BE49-F238E27FC236}">
                <a16:creationId xmlns:a16="http://schemas.microsoft.com/office/drawing/2014/main" id="{C5A8D34B-D548-AF39-516B-13F143A698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D9F2AC-01E4-6168-F99B-3C16A21D40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8D5AF-8247-4085-A570-2DC16792847F}" type="slidenum">
              <a:rPr lang="en-GB" smtClean="0"/>
              <a:t>‹#›</a:t>
            </a:fld>
            <a:endParaRPr lang="en-GB"/>
          </a:p>
        </p:txBody>
      </p:sp>
    </p:spTree>
    <p:extLst>
      <p:ext uri="{BB962C8B-B14F-4D97-AF65-F5344CB8AC3E}">
        <p14:creationId xmlns:p14="http://schemas.microsoft.com/office/powerpoint/2010/main" val="1203555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9C1A3-583B-F694-F660-A1859D2A1104}"/>
              </a:ext>
            </a:extLst>
          </p:cNvPr>
          <p:cNvSpPr>
            <a:spLocks noGrp="1"/>
          </p:cNvSpPr>
          <p:nvPr>
            <p:ph type="ctrTitle"/>
          </p:nvPr>
        </p:nvSpPr>
        <p:spPr>
          <a:xfrm>
            <a:off x="2579499" y="376542"/>
            <a:ext cx="7560906" cy="3937517"/>
          </a:xfrm>
        </p:spPr>
        <p:txBody>
          <a:bodyPr>
            <a:noAutofit/>
          </a:bodyPr>
          <a:lstStyle/>
          <a:p>
            <a:pPr>
              <a:lnSpc>
                <a:spcPct val="150000"/>
              </a:lnSpc>
            </a:pPr>
            <a:br>
              <a:rPr lang="en-GB" sz="2400" dirty="0">
                <a:effectLst/>
                <a:latin typeface="Arial" panose="020B0604020202020204" pitchFamily="34" charset="0"/>
                <a:ea typeface="Arial" panose="020B0604020202020204" pitchFamily="34" charset="0"/>
              </a:rPr>
            </a:br>
            <a:r>
              <a:rPr lang="en-GB" sz="2400" b="1" dirty="0">
                <a:effectLst/>
                <a:latin typeface="Arial" panose="020B0604020202020204" pitchFamily="34" charset="0"/>
                <a:ea typeface="Arial" panose="020B0604020202020204" pitchFamily="34" charset="0"/>
              </a:rPr>
              <a:t> Component 2: PowerPoint Presentation</a:t>
            </a:r>
            <a:br>
              <a:rPr lang="en-GB" sz="2400" dirty="0">
                <a:effectLst/>
                <a:latin typeface="Arial" panose="020B0604020202020204" pitchFamily="34" charset="0"/>
                <a:ea typeface="Arial" panose="020B0604020202020204" pitchFamily="34" charset="0"/>
              </a:rPr>
            </a:br>
            <a:r>
              <a:rPr lang="en-GB" sz="2400" b="1" dirty="0">
                <a:effectLst/>
                <a:latin typeface="Arial" panose="020B0604020202020204" pitchFamily="34" charset="0"/>
                <a:ea typeface="Arial" panose="020B0604020202020204" pitchFamily="34" charset="0"/>
              </a:rPr>
              <a:t>Lecturer: </a:t>
            </a:r>
            <a:r>
              <a:rPr lang="en-GB" sz="2400" b="1" dirty="0" err="1">
                <a:effectLst/>
                <a:latin typeface="Arial" panose="020B0604020202020204" pitchFamily="34" charset="0"/>
                <a:ea typeface="Arial" panose="020B0604020202020204" pitchFamily="34" charset="0"/>
              </a:rPr>
              <a:t>Masud</a:t>
            </a:r>
            <a:r>
              <a:rPr lang="en-GB" sz="2400" b="1" dirty="0">
                <a:effectLst/>
                <a:latin typeface="Arial" panose="020B0604020202020204" pitchFamily="34" charset="0"/>
                <a:ea typeface="Arial" panose="020B0604020202020204" pitchFamily="34" charset="0"/>
              </a:rPr>
              <a:t> Ibrahim</a:t>
            </a:r>
            <a:br>
              <a:rPr lang="en-GB" sz="2400" b="1" dirty="0">
                <a:effectLst/>
                <a:latin typeface="Arial" panose="020B0604020202020204" pitchFamily="34" charset="0"/>
                <a:ea typeface="Arial" panose="020B0604020202020204" pitchFamily="34" charset="0"/>
              </a:rPr>
            </a:br>
            <a:r>
              <a:rPr lang="en-GB" sz="2400" b="1" dirty="0">
                <a:effectLst/>
                <a:latin typeface="Arial" panose="020B0604020202020204" pitchFamily="34" charset="0"/>
                <a:ea typeface="Arial" panose="020B0604020202020204" pitchFamily="34" charset="0"/>
              </a:rPr>
              <a:t>Student name: Mirela Oprea</a:t>
            </a:r>
            <a:br>
              <a:rPr lang="en-GB" sz="2400" b="1" dirty="0">
                <a:effectLst/>
                <a:latin typeface="Arial" panose="020B0604020202020204" pitchFamily="34" charset="0"/>
                <a:ea typeface="Arial" panose="020B0604020202020204" pitchFamily="34" charset="0"/>
              </a:rPr>
            </a:br>
            <a:r>
              <a:rPr lang="en-GB" sz="2400" b="1" dirty="0">
                <a:effectLst/>
                <a:latin typeface="Arial" panose="020B0604020202020204" pitchFamily="34" charset="0"/>
                <a:ea typeface="Arial" panose="020B0604020202020204" pitchFamily="34" charset="0"/>
              </a:rPr>
              <a:t>Student ID: 2107120</a:t>
            </a:r>
            <a:endParaRPr lang="en-GB" sz="2400" dirty="0"/>
          </a:p>
        </p:txBody>
      </p:sp>
    </p:spTree>
    <p:extLst>
      <p:ext uri="{BB962C8B-B14F-4D97-AF65-F5344CB8AC3E}">
        <p14:creationId xmlns:p14="http://schemas.microsoft.com/office/powerpoint/2010/main" val="1838343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FB513B-9778-8D5F-6CE9-80A606D82A77}"/>
              </a:ext>
            </a:extLst>
          </p:cNvPr>
          <p:cNvSpPr txBox="1"/>
          <p:nvPr/>
        </p:nvSpPr>
        <p:spPr>
          <a:xfrm>
            <a:off x="849086" y="288096"/>
            <a:ext cx="8297246" cy="1143326"/>
          </a:xfrm>
          <a:prstGeom prst="rect">
            <a:avLst/>
          </a:prstGeom>
          <a:noFill/>
        </p:spPr>
        <p:txBody>
          <a:bodyPr wrap="square">
            <a:spAutoFit/>
          </a:bodyPr>
          <a:lstStyle/>
          <a:p>
            <a:pPr algn="just">
              <a:lnSpc>
                <a:spcPct val="150000"/>
              </a:lnSpc>
            </a:pPr>
            <a:r>
              <a:rPr lang="en-GB" sz="2800" dirty="0">
                <a:highlight>
                  <a:srgbClr val="FFFFFF"/>
                </a:highlight>
                <a:latin typeface="Arial" panose="020B0604020202020204" pitchFamily="34" charset="0"/>
                <a:ea typeface="Arial" panose="020B0604020202020204" pitchFamily="34" charset="0"/>
              </a:rPr>
              <a:t>Agenda</a:t>
            </a:r>
            <a:r>
              <a:rPr lang="en-GB" sz="2000" b="1" kern="0" dirty="0">
                <a:effectLst/>
                <a:latin typeface="Arial" panose="020B0604020202020204" pitchFamily="34" charset="0"/>
              </a:rPr>
              <a:t> </a:t>
            </a:r>
          </a:p>
          <a:p>
            <a:pPr algn="just">
              <a:lnSpc>
                <a:spcPct val="150000"/>
              </a:lnSpc>
            </a:pPr>
            <a:endParaRPr lang="en-GB" sz="2000" b="1" kern="0" dirty="0">
              <a:effectLst/>
              <a:latin typeface="Arial" panose="020B0604020202020204" pitchFamily="34" charset="0"/>
            </a:endParaRPr>
          </a:p>
        </p:txBody>
      </p:sp>
      <p:sp>
        <p:nvSpPr>
          <p:cNvPr id="5" name="TextBox 4">
            <a:extLst>
              <a:ext uri="{FF2B5EF4-FFF2-40B4-BE49-F238E27FC236}">
                <a16:creationId xmlns:a16="http://schemas.microsoft.com/office/drawing/2014/main" id="{0C405494-DCCD-2237-2523-D07F1D8D6B87}"/>
              </a:ext>
            </a:extLst>
          </p:cNvPr>
          <p:cNvSpPr txBox="1"/>
          <p:nvPr/>
        </p:nvSpPr>
        <p:spPr>
          <a:xfrm>
            <a:off x="452846" y="1246756"/>
            <a:ext cx="4398840" cy="280532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effectLst/>
                <a:highlight>
                  <a:srgbClr val="FFFFFF"/>
                </a:highlight>
                <a:latin typeface="Arial" panose="020B0604020202020204" pitchFamily="34" charset="0"/>
                <a:ea typeface="Arial" panose="020B0604020202020204" pitchFamily="34" charset="0"/>
              </a:rPr>
              <a:t>Overview</a:t>
            </a:r>
          </a:p>
          <a:p>
            <a:pPr marL="342900" indent="-342900" algn="just">
              <a:lnSpc>
                <a:spcPct val="150000"/>
              </a:lnSpc>
              <a:buFont typeface="Arial" panose="020B0604020202020204" pitchFamily="34" charset="0"/>
              <a:buChar char="•"/>
            </a:pPr>
            <a:r>
              <a:rPr lang="en-GB" sz="2000" dirty="0">
                <a:highlight>
                  <a:srgbClr val="FFFFFF"/>
                </a:highlight>
                <a:latin typeface="Arial" panose="020B0604020202020204" pitchFamily="34" charset="0"/>
                <a:ea typeface="Arial" panose="020B0604020202020204" pitchFamily="34" charset="0"/>
              </a:rPr>
              <a:t>Legal format</a:t>
            </a:r>
          </a:p>
          <a:p>
            <a:pPr marL="342900" indent="-342900" algn="just">
              <a:lnSpc>
                <a:spcPct val="150000"/>
              </a:lnSpc>
              <a:buFont typeface="Arial" panose="020B0604020202020204" pitchFamily="34" charset="0"/>
              <a:buChar char="•"/>
            </a:pPr>
            <a:r>
              <a:rPr lang="en-GB" sz="2000" dirty="0">
                <a:highlight>
                  <a:srgbClr val="FFFFFF"/>
                </a:highlight>
                <a:latin typeface="Arial" panose="020B0604020202020204" pitchFamily="34" charset="0"/>
                <a:ea typeface="Arial" panose="020B0604020202020204" pitchFamily="34" charset="0"/>
              </a:rPr>
              <a:t>Management of the company</a:t>
            </a:r>
          </a:p>
          <a:p>
            <a:pPr marL="342900" indent="-342900" algn="just">
              <a:lnSpc>
                <a:spcPct val="150000"/>
              </a:lnSpc>
              <a:buFont typeface="Arial" panose="020B0604020202020204" pitchFamily="34" charset="0"/>
              <a:buChar char="•"/>
            </a:pPr>
            <a:r>
              <a:rPr lang="en-GB" sz="2000" dirty="0">
                <a:effectLst/>
                <a:highlight>
                  <a:srgbClr val="FFFFFF"/>
                </a:highlight>
                <a:latin typeface="Arial" panose="020B0604020202020204" pitchFamily="34" charset="0"/>
                <a:ea typeface="Arial" panose="020B0604020202020204" pitchFamily="34" charset="0"/>
              </a:rPr>
              <a:t>Swot analysis</a:t>
            </a:r>
          </a:p>
          <a:p>
            <a:pPr marL="342900" indent="-342900" algn="just">
              <a:lnSpc>
                <a:spcPct val="150000"/>
              </a:lnSpc>
              <a:buFont typeface="Arial" panose="020B0604020202020204" pitchFamily="34" charset="0"/>
              <a:buChar char="•"/>
            </a:pPr>
            <a:r>
              <a:rPr lang="en-GB" sz="2000" dirty="0">
                <a:highlight>
                  <a:srgbClr val="FFFFFF"/>
                </a:highlight>
                <a:latin typeface="Arial" panose="020B0604020202020204" pitchFamily="34" charset="0"/>
                <a:ea typeface="Arial" panose="020B0604020202020204" pitchFamily="34" charset="0"/>
              </a:rPr>
              <a:t>Cash flow forecast</a:t>
            </a:r>
          </a:p>
          <a:p>
            <a:pPr marL="342900" indent="-342900" algn="just">
              <a:lnSpc>
                <a:spcPct val="150000"/>
              </a:lnSpc>
              <a:buFont typeface="Arial" panose="020B0604020202020204" pitchFamily="34" charset="0"/>
              <a:buChar char="•"/>
            </a:pPr>
            <a:r>
              <a:rPr lang="en-GB" sz="2000" dirty="0">
                <a:effectLst/>
                <a:highlight>
                  <a:srgbClr val="FFFFFF"/>
                </a:highlight>
                <a:latin typeface="Arial" panose="020B0604020202020204" pitchFamily="34" charset="0"/>
                <a:ea typeface="Arial" panose="020B0604020202020204" pitchFamily="34" charset="0"/>
              </a:rPr>
              <a:t>References list</a:t>
            </a:r>
          </a:p>
        </p:txBody>
      </p:sp>
      <p:pic>
        <p:nvPicPr>
          <p:cNvPr id="2" name="image2.png">
            <a:extLst>
              <a:ext uri="{FF2B5EF4-FFF2-40B4-BE49-F238E27FC236}">
                <a16:creationId xmlns:a16="http://schemas.microsoft.com/office/drawing/2014/main" id="{045AD628-3FA2-CBCD-D28D-2A0A86E4768D}"/>
              </a:ext>
            </a:extLst>
          </p:cNvPr>
          <p:cNvPicPr/>
          <p:nvPr/>
        </p:nvPicPr>
        <p:blipFill>
          <a:blip r:embed="rId2"/>
          <a:srcRect/>
          <a:stretch>
            <a:fillRect/>
          </a:stretch>
        </p:blipFill>
        <p:spPr>
          <a:xfrm>
            <a:off x="5247926" y="772160"/>
            <a:ext cx="6491228" cy="3911600"/>
          </a:xfrm>
          <a:prstGeom prst="rect">
            <a:avLst/>
          </a:prstGeom>
          <a:ln w="12700">
            <a:solidFill>
              <a:srgbClr val="000000"/>
            </a:solidFill>
            <a:prstDash val="solid"/>
          </a:ln>
        </p:spPr>
      </p:pic>
      <p:sp>
        <p:nvSpPr>
          <p:cNvPr id="6" name="TextBox 5">
            <a:extLst>
              <a:ext uri="{FF2B5EF4-FFF2-40B4-BE49-F238E27FC236}">
                <a16:creationId xmlns:a16="http://schemas.microsoft.com/office/drawing/2014/main" id="{1758DD4F-2F83-06A6-205B-134E8508B045}"/>
              </a:ext>
            </a:extLst>
          </p:cNvPr>
          <p:cNvSpPr txBox="1"/>
          <p:nvPr/>
        </p:nvSpPr>
        <p:spPr>
          <a:xfrm>
            <a:off x="6624320" y="5010686"/>
            <a:ext cx="3383280" cy="1703030"/>
          </a:xfrm>
          <a:prstGeom prst="rect">
            <a:avLst/>
          </a:prstGeom>
          <a:noFill/>
        </p:spPr>
        <p:txBody>
          <a:bodyPr wrap="square">
            <a:spAutoFit/>
          </a:bodyPr>
          <a:lstStyle/>
          <a:p>
            <a:pPr algn="ctr">
              <a:lnSpc>
                <a:spcPct val="150000"/>
              </a:lnSpc>
            </a:pPr>
            <a:r>
              <a:rPr lang="en-GB" sz="1800" b="1" dirty="0">
                <a:effectLst/>
                <a:highlight>
                  <a:srgbClr val="FFFFFF"/>
                </a:highlight>
                <a:latin typeface="Arial" panose="020B0604020202020204" pitchFamily="34" charset="0"/>
                <a:ea typeface="Arial" panose="020B0604020202020204" pitchFamily="34" charset="0"/>
              </a:rPr>
              <a:t>Figure: Reusable and sustainable drinkware options</a:t>
            </a:r>
            <a:endParaRPr lang="en-GB" sz="1600" dirty="0">
              <a:effectLst/>
              <a:latin typeface="Arial" panose="020B0604020202020204" pitchFamily="34" charset="0"/>
              <a:ea typeface="Arial" panose="020B0604020202020204" pitchFamily="34" charset="0"/>
            </a:endParaRPr>
          </a:p>
          <a:p>
            <a:pPr algn="ctr">
              <a:lnSpc>
                <a:spcPct val="150000"/>
              </a:lnSpc>
            </a:pPr>
            <a:r>
              <a:rPr lang="en-GB" sz="1800" b="1" dirty="0">
                <a:effectLst/>
                <a:highlight>
                  <a:srgbClr val="FFFFFF"/>
                </a:highlight>
                <a:latin typeface="Arial" panose="020B0604020202020204" pitchFamily="34" charset="0"/>
                <a:ea typeface="Arial" panose="020B0604020202020204" pitchFamily="34" charset="0"/>
              </a:rPr>
              <a:t>(Source: LinkedIn, 2024)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50559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FC3D9E-AF5E-8F86-6392-50BA7FA133ED}"/>
              </a:ext>
            </a:extLst>
          </p:cNvPr>
          <p:cNvSpPr txBox="1"/>
          <p:nvPr/>
        </p:nvSpPr>
        <p:spPr>
          <a:xfrm>
            <a:off x="466531" y="271418"/>
            <a:ext cx="6279709" cy="3046988"/>
          </a:xfrm>
          <a:prstGeom prst="rect">
            <a:avLst/>
          </a:prstGeom>
          <a:noFill/>
        </p:spPr>
        <p:txBody>
          <a:bodyPr wrap="square">
            <a:spAutoFit/>
          </a:bodyPr>
          <a:lstStyle/>
          <a:p>
            <a:pPr algn="just">
              <a:lnSpc>
                <a:spcPct val="150000"/>
              </a:lnSpc>
            </a:pPr>
            <a:r>
              <a:rPr lang="en-GB" sz="2000" b="1" kern="0" dirty="0">
                <a:effectLst/>
                <a:latin typeface="Arial" panose="020B0604020202020204" pitchFamily="34" charset="0"/>
              </a:rPr>
              <a:t>Overview of the business idea and product</a:t>
            </a:r>
          </a:p>
          <a:p>
            <a:pPr algn="just">
              <a:lnSpc>
                <a:spcPct val="150000"/>
              </a:lnSpc>
            </a:pPr>
            <a:r>
              <a:rPr lang="en-GB" sz="1600" dirty="0">
                <a:effectLst/>
                <a:highlight>
                  <a:srgbClr val="FFFFFF"/>
                </a:highlight>
                <a:latin typeface="Aptos Display" panose="020B0004020202020204" pitchFamily="34" charset="0"/>
                <a:ea typeface="Arial" panose="020B0604020202020204" pitchFamily="34" charset="0"/>
              </a:rPr>
              <a:t>Growing environmental concerns advocate for reducing plastic waste by offering durable, stylish and biodegradable produ</a:t>
            </a:r>
            <a:r>
              <a:rPr lang="en-GB" sz="1600" dirty="0">
                <a:effectLst/>
                <a:highlight>
                  <a:srgbClr val="FFFFFF"/>
                </a:highlight>
                <a:latin typeface="Arial" panose="020B0604020202020204" pitchFamily="34" charset="0"/>
                <a:ea typeface="Arial" panose="020B0604020202020204" pitchFamily="34" charset="0"/>
              </a:rPr>
              <a:t>cts (</a:t>
            </a:r>
            <a:r>
              <a:rPr lang="en-GB" sz="1600" dirty="0" err="1">
                <a:solidFill>
                  <a:srgbClr val="222222"/>
                </a:solidFill>
                <a:effectLst/>
                <a:highlight>
                  <a:srgbClr val="FFFFFF"/>
                </a:highlight>
                <a:latin typeface="Arial" panose="020B0604020202020204" pitchFamily="34" charset="0"/>
                <a:ea typeface="Arial" panose="020B0604020202020204" pitchFamily="34" charset="0"/>
              </a:rPr>
              <a:t>Vadakkepatt</a:t>
            </a:r>
            <a:r>
              <a:rPr lang="en-GB" sz="1600" dirty="0">
                <a:solidFill>
                  <a:srgbClr val="222222"/>
                </a:solidFill>
                <a:effectLst/>
                <a:highlight>
                  <a:srgbClr val="FFFFFF"/>
                </a:highlight>
                <a:latin typeface="Arial" panose="020B0604020202020204" pitchFamily="34" charset="0"/>
                <a:ea typeface="Arial" panose="020B0604020202020204" pitchFamily="34" charset="0"/>
              </a:rPr>
              <a:t> </a:t>
            </a:r>
            <a:r>
              <a:rPr lang="en-GB" sz="1600" dirty="0">
                <a:highlight>
                  <a:srgbClr val="FFFFFF"/>
                </a:highlight>
                <a:latin typeface="Aptos Display" panose="020B0004020202020204" pitchFamily="34" charset="0"/>
                <a:ea typeface="Arial" panose="020B0604020202020204" pitchFamily="34" charset="0"/>
              </a:rPr>
              <a:t>Eco Sip Hydration is a sustainable drinkware that leverages forward-thinking and is dedicated to reducing single-plastic consumption by offering reusable and eco-friendly alternatives.</a:t>
            </a:r>
          </a:p>
          <a:p>
            <a:pPr algn="just">
              <a:lnSpc>
                <a:spcPct val="150000"/>
              </a:lnSpc>
            </a:pPr>
            <a:r>
              <a:rPr lang="en-GB" sz="1600" i="1" dirty="0">
                <a:solidFill>
                  <a:srgbClr val="222222"/>
                </a:solidFill>
                <a:effectLst/>
                <a:highlight>
                  <a:srgbClr val="FFFFFF"/>
                </a:highlight>
                <a:latin typeface="Arial" panose="020B0604020202020204" pitchFamily="34" charset="0"/>
                <a:ea typeface="Arial" panose="020B0604020202020204" pitchFamily="34" charset="0"/>
              </a:rPr>
              <a:t>et al.,</a:t>
            </a:r>
            <a:r>
              <a:rPr lang="en-GB" sz="1600" dirty="0">
                <a:solidFill>
                  <a:srgbClr val="222222"/>
                </a:solidFill>
                <a:effectLst/>
                <a:highlight>
                  <a:srgbClr val="FFFFFF"/>
                </a:highlight>
                <a:latin typeface="Arial" panose="020B0604020202020204" pitchFamily="34" charset="0"/>
                <a:ea typeface="Arial" panose="020B0604020202020204" pitchFamily="34" charset="0"/>
              </a:rPr>
              <a:t> 2021</a:t>
            </a:r>
            <a:r>
              <a:rPr lang="en-GB" sz="1600" dirty="0">
                <a:effectLst/>
                <a:highlight>
                  <a:srgbClr val="FFFFFF"/>
                </a:highlight>
                <a:latin typeface="Arial" panose="020B0604020202020204" pitchFamily="34" charset="0"/>
                <a:ea typeface="Arial" panose="020B0604020202020204" pitchFamily="34" charset="0"/>
              </a:rPr>
              <a:t>).</a:t>
            </a:r>
            <a:endParaRPr lang="en-GB" sz="1600" dirty="0">
              <a:effectLst/>
              <a:latin typeface="Arial" panose="020B0604020202020204" pitchFamily="34" charset="0"/>
              <a:ea typeface="Arial" panose="020B0604020202020204" pitchFamily="34" charset="0"/>
            </a:endParaRPr>
          </a:p>
          <a:p>
            <a:r>
              <a:rPr lang="en-GB" sz="1800" dirty="0">
                <a:effectLst/>
                <a:highlight>
                  <a:srgbClr val="FFFFFF"/>
                </a:highlight>
                <a:latin typeface="Arial" panose="020B0604020202020204" pitchFamily="34" charset="0"/>
                <a:ea typeface="Arial" panose="020B0604020202020204" pitchFamily="34" charset="0"/>
              </a:rPr>
              <a:t> </a:t>
            </a:r>
            <a:endParaRPr lang="en-GB" dirty="0"/>
          </a:p>
        </p:txBody>
      </p:sp>
      <p:sp>
        <p:nvSpPr>
          <p:cNvPr id="8" name="TextBox 7">
            <a:extLst>
              <a:ext uri="{FF2B5EF4-FFF2-40B4-BE49-F238E27FC236}">
                <a16:creationId xmlns:a16="http://schemas.microsoft.com/office/drawing/2014/main" id="{0FAC730E-F9AB-B5FA-6DBF-C0EF7B77A1CD}"/>
              </a:ext>
            </a:extLst>
          </p:cNvPr>
          <p:cNvSpPr txBox="1"/>
          <p:nvPr/>
        </p:nvSpPr>
        <p:spPr>
          <a:xfrm>
            <a:off x="466530" y="3065320"/>
            <a:ext cx="6279709" cy="3416320"/>
          </a:xfrm>
          <a:prstGeom prst="rect">
            <a:avLst/>
          </a:prstGeom>
          <a:noFill/>
        </p:spPr>
        <p:txBody>
          <a:bodyPr wrap="square">
            <a:spAutoFit/>
          </a:bodyPr>
          <a:lstStyle/>
          <a:p>
            <a:r>
              <a:rPr lang="en-GB" sz="1600" b="1" dirty="0">
                <a:highlight>
                  <a:srgbClr val="FFFFFF"/>
                </a:highlight>
                <a:latin typeface="Arial" panose="020B0604020202020204" pitchFamily="34" charset="0"/>
                <a:ea typeface="Arial" panose="020B0604020202020204" pitchFamily="34" charset="0"/>
              </a:rPr>
              <a:t>R</a:t>
            </a:r>
            <a:r>
              <a:rPr lang="en-GB" sz="1600" b="1" dirty="0">
                <a:effectLst/>
                <a:highlight>
                  <a:srgbClr val="FFFFFF"/>
                </a:highlight>
                <a:latin typeface="Arial" panose="020B0604020202020204" pitchFamily="34" charset="0"/>
                <a:ea typeface="Arial" panose="020B0604020202020204" pitchFamily="34" charset="0"/>
              </a:rPr>
              <a:t>eusable and Bio-degradable straws and bottles-</a:t>
            </a:r>
          </a:p>
          <a:p>
            <a:endParaRPr lang="en-GB" sz="1600" b="1" dirty="0">
              <a:highlight>
                <a:srgbClr val="FFFFFF"/>
              </a:highlight>
              <a:latin typeface="Arial" panose="020B0604020202020204" pitchFamily="34" charset="0"/>
              <a:ea typeface="Arial" panose="020B0604020202020204" pitchFamily="34" charset="0"/>
            </a:endParaRPr>
          </a:p>
          <a:p>
            <a:pPr>
              <a:lnSpc>
                <a:spcPct val="150000"/>
              </a:lnSpc>
            </a:pPr>
            <a:r>
              <a:rPr lang="en-GB" sz="1600" dirty="0">
                <a:effectLst/>
                <a:highlight>
                  <a:srgbClr val="FFFFFF"/>
                </a:highlight>
                <a:latin typeface="Aptos Display" panose="020B0004020202020204" pitchFamily="34" charset="0"/>
                <a:ea typeface="Arial" panose="020B0604020202020204" pitchFamily="34" charset="0"/>
              </a:rPr>
              <a:t>The core products of the company offer reusable water bottles and biodegradable straws. </a:t>
            </a:r>
          </a:p>
          <a:p>
            <a:pPr>
              <a:lnSpc>
                <a:spcPct val="150000"/>
              </a:lnSpc>
            </a:pPr>
            <a:r>
              <a:rPr lang="en-GB" sz="1600" dirty="0">
                <a:effectLst/>
                <a:highlight>
                  <a:srgbClr val="FFFFFF"/>
                </a:highlight>
                <a:latin typeface="Aptos Display" panose="020B0004020202020204" pitchFamily="34" charset="0"/>
                <a:ea typeface="Arial" panose="020B0604020202020204" pitchFamily="34" charset="0"/>
              </a:rPr>
              <a:t>The bottles are made from stainless steel and sustainable bamboo which makes them lightweight and durable. </a:t>
            </a:r>
          </a:p>
          <a:p>
            <a:pPr>
              <a:lnSpc>
                <a:spcPct val="150000"/>
              </a:lnSpc>
            </a:pPr>
            <a:r>
              <a:rPr lang="en-GB" sz="1600" dirty="0">
                <a:effectLst/>
                <a:latin typeface="Aptos Display" panose="020B0004020202020204" pitchFamily="34" charset="0"/>
                <a:ea typeface="Arial" panose="020B0604020202020204" pitchFamily="34" charset="0"/>
              </a:rPr>
              <a:t>These are mainly focused on plastic waste reduction and ocean cleanups where a portion of the profit will be donated to reinforce the mission of the company to enhance positive impacts on the environment.</a:t>
            </a:r>
          </a:p>
          <a:p>
            <a:endParaRPr lang="en-GB" sz="1600" dirty="0">
              <a:latin typeface="Aptos Display" panose="020B0004020202020204" pitchFamily="34" charset="0"/>
            </a:endParaRPr>
          </a:p>
        </p:txBody>
      </p:sp>
      <p:pic>
        <p:nvPicPr>
          <p:cNvPr id="11" name="image3.png">
            <a:extLst>
              <a:ext uri="{FF2B5EF4-FFF2-40B4-BE49-F238E27FC236}">
                <a16:creationId xmlns:a16="http://schemas.microsoft.com/office/drawing/2014/main" id="{454DAD4A-AAC0-B1B0-0F89-07FAB9654416}"/>
              </a:ext>
            </a:extLst>
          </p:cNvPr>
          <p:cNvPicPr/>
          <p:nvPr/>
        </p:nvPicPr>
        <p:blipFill>
          <a:blip r:embed="rId2"/>
          <a:srcRect/>
          <a:stretch>
            <a:fillRect/>
          </a:stretch>
        </p:blipFill>
        <p:spPr>
          <a:xfrm>
            <a:off x="7162800" y="583660"/>
            <a:ext cx="4709367" cy="3873104"/>
          </a:xfrm>
          <a:prstGeom prst="rect">
            <a:avLst/>
          </a:prstGeom>
          <a:ln w="12700">
            <a:solidFill>
              <a:srgbClr val="000000"/>
            </a:solidFill>
            <a:prstDash val="solid"/>
          </a:ln>
        </p:spPr>
      </p:pic>
      <p:sp>
        <p:nvSpPr>
          <p:cNvPr id="13" name="TextBox 12">
            <a:extLst>
              <a:ext uri="{FF2B5EF4-FFF2-40B4-BE49-F238E27FC236}">
                <a16:creationId xmlns:a16="http://schemas.microsoft.com/office/drawing/2014/main" id="{896CD5E8-DB70-4506-CEF1-40E73A92C28A}"/>
              </a:ext>
            </a:extLst>
          </p:cNvPr>
          <p:cNvSpPr txBox="1"/>
          <p:nvPr/>
        </p:nvSpPr>
        <p:spPr>
          <a:xfrm>
            <a:off x="7802880" y="4588814"/>
            <a:ext cx="3600372" cy="1703030"/>
          </a:xfrm>
          <a:prstGeom prst="rect">
            <a:avLst/>
          </a:prstGeom>
          <a:noFill/>
        </p:spPr>
        <p:txBody>
          <a:bodyPr wrap="square">
            <a:spAutoFit/>
          </a:bodyPr>
          <a:lstStyle/>
          <a:p>
            <a:pPr algn="ctr">
              <a:lnSpc>
                <a:spcPct val="150000"/>
              </a:lnSpc>
            </a:pPr>
            <a:r>
              <a:rPr lang="en-GB" sz="1800" b="1" dirty="0">
                <a:effectLst/>
                <a:highlight>
                  <a:srgbClr val="FFFFFF"/>
                </a:highlight>
                <a:latin typeface="Arial" panose="020B0604020202020204" pitchFamily="34" charset="0"/>
                <a:ea typeface="Arial" panose="020B0604020202020204" pitchFamily="34" charset="0"/>
              </a:rPr>
              <a:t>Figure: Reasons for sustainable food or drink product purchase in the UK</a:t>
            </a:r>
            <a:endParaRPr lang="en-GB" sz="1600" dirty="0">
              <a:effectLst/>
              <a:latin typeface="Arial" panose="020B0604020202020204" pitchFamily="34" charset="0"/>
              <a:ea typeface="Arial" panose="020B0604020202020204" pitchFamily="34" charset="0"/>
            </a:endParaRPr>
          </a:p>
          <a:p>
            <a:pPr algn="ctr">
              <a:lnSpc>
                <a:spcPct val="150000"/>
              </a:lnSpc>
            </a:pPr>
            <a:r>
              <a:rPr lang="en-GB" sz="1800" b="1" dirty="0">
                <a:effectLst/>
                <a:highlight>
                  <a:srgbClr val="FFFFFF"/>
                </a:highlight>
                <a:latin typeface="Arial" panose="020B0604020202020204" pitchFamily="34" charset="0"/>
                <a:ea typeface="Arial" panose="020B0604020202020204" pitchFamily="34" charset="0"/>
              </a:rPr>
              <a:t>(Source: Statista, 2023)</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95456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5103B1-3762-22BD-DB35-0BB3257E094B}"/>
              </a:ext>
            </a:extLst>
          </p:cNvPr>
          <p:cNvSpPr txBox="1"/>
          <p:nvPr/>
        </p:nvSpPr>
        <p:spPr>
          <a:xfrm>
            <a:off x="884076" y="298913"/>
            <a:ext cx="6097554" cy="496996"/>
          </a:xfrm>
          <a:prstGeom prst="rect">
            <a:avLst/>
          </a:prstGeom>
          <a:noFill/>
        </p:spPr>
        <p:txBody>
          <a:bodyPr wrap="square">
            <a:spAutoFit/>
          </a:bodyPr>
          <a:lstStyle/>
          <a:p>
            <a:pPr algn="just">
              <a:lnSpc>
                <a:spcPct val="150000"/>
              </a:lnSpc>
            </a:pPr>
            <a:r>
              <a:rPr lang="en-GB" sz="2000" b="1" kern="0" dirty="0">
                <a:effectLst/>
                <a:latin typeface="Arial" panose="020B0604020202020204" pitchFamily="34" charset="0"/>
              </a:rPr>
              <a:t>Legal format of the startup company</a:t>
            </a:r>
          </a:p>
        </p:txBody>
      </p:sp>
      <p:sp>
        <p:nvSpPr>
          <p:cNvPr id="5" name="TextBox 4">
            <a:extLst>
              <a:ext uri="{FF2B5EF4-FFF2-40B4-BE49-F238E27FC236}">
                <a16:creationId xmlns:a16="http://schemas.microsoft.com/office/drawing/2014/main" id="{77A00645-8A39-236C-4003-B8088C5B6E29}"/>
              </a:ext>
            </a:extLst>
          </p:cNvPr>
          <p:cNvSpPr txBox="1"/>
          <p:nvPr/>
        </p:nvSpPr>
        <p:spPr>
          <a:xfrm>
            <a:off x="884076" y="1329262"/>
            <a:ext cx="6410805" cy="1529842"/>
          </a:xfrm>
          <a:prstGeom prst="rect">
            <a:avLst/>
          </a:prstGeom>
          <a:noFill/>
        </p:spPr>
        <p:txBody>
          <a:bodyPr wrap="square">
            <a:spAutoFit/>
          </a:bodyPr>
          <a:lstStyle/>
          <a:p>
            <a:pPr>
              <a:lnSpc>
                <a:spcPct val="150000"/>
              </a:lnSpc>
            </a:pPr>
            <a:r>
              <a:rPr lang="en-GB" sz="1600" dirty="0" err="1">
                <a:effectLst/>
                <a:highlight>
                  <a:srgbClr val="FFFFFF"/>
                </a:highlight>
                <a:latin typeface="Arial" panose="020B0604020202020204" pitchFamily="34" charset="0"/>
                <a:ea typeface="Arial" panose="020B0604020202020204" pitchFamily="34" charset="0"/>
              </a:rPr>
              <a:t>EcoSip</a:t>
            </a:r>
            <a:r>
              <a:rPr lang="en-GB" sz="1600" dirty="0">
                <a:effectLst/>
                <a:highlight>
                  <a:srgbClr val="FFFFFF"/>
                </a:highlight>
                <a:latin typeface="Arial" panose="020B0604020202020204" pitchFamily="34" charset="0"/>
                <a:ea typeface="Arial" panose="020B0604020202020204" pitchFamily="34" charset="0"/>
              </a:rPr>
              <a:t> Hydration would be a private Limited Company (Ltd.) that will offer limited liability, flexibility and growth potential for an ideal sustainable business. The company will use the personal assets of the shareholders which are protected. </a:t>
            </a:r>
            <a:endParaRPr lang="en-GB" sz="1600" dirty="0"/>
          </a:p>
        </p:txBody>
      </p:sp>
      <p:sp>
        <p:nvSpPr>
          <p:cNvPr id="7" name="TextBox 6">
            <a:extLst>
              <a:ext uri="{FF2B5EF4-FFF2-40B4-BE49-F238E27FC236}">
                <a16:creationId xmlns:a16="http://schemas.microsoft.com/office/drawing/2014/main" id="{47E02FAE-230E-38A4-C8EB-4A5E4B05D43F}"/>
              </a:ext>
            </a:extLst>
          </p:cNvPr>
          <p:cNvSpPr txBox="1"/>
          <p:nvPr/>
        </p:nvSpPr>
        <p:spPr>
          <a:xfrm>
            <a:off x="884076" y="3429000"/>
            <a:ext cx="6288884" cy="785343"/>
          </a:xfrm>
          <a:prstGeom prst="rect">
            <a:avLst/>
          </a:prstGeom>
          <a:noFill/>
        </p:spPr>
        <p:txBody>
          <a:bodyPr wrap="square">
            <a:spAutoFit/>
          </a:bodyPr>
          <a:lstStyle/>
          <a:p>
            <a:pPr>
              <a:lnSpc>
                <a:spcPct val="150000"/>
              </a:lnSpc>
            </a:pPr>
            <a:r>
              <a:rPr lang="en-GB" sz="1600" dirty="0">
                <a:effectLst/>
                <a:highlight>
                  <a:srgbClr val="FFFFFF"/>
                </a:highlight>
                <a:latin typeface="Arial" panose="020B0604020202020204" pitchFamily="34" charset="0"/>
                <a:ea typeface="Arial" panose="020B0604020202020204" pitchFamily="34" charset="0"/>
              </a:rPr>
              <a:t>The company will be owned by the shareholders and manage</a:t>
            </a:r>
            <a:r>
              <a:rPr lang="en-GB" sz="1600" dirty="0">
                <a:highlight>
                  <a:srgbClr val="FFFFFF"/>
                </a:highlight>
                <a:latin typeface="Arial" panose="020B0604020202020204" pitchFamily="34" charset="0"/>
                <a:ea typeface="Arial" panose="020B0604020202020204" pitchFamily="34" charset="0"/>
              </a:rPr>
              <a:t>d</a:t>
            </a:r>
            <a:r>
              <a:rPr lang="en-GB" sz="1600" dirty="0">
                <a:effectLst/>
                <a:highlight>
                  <a:srgbClr val="FFFFFF"/>
                </a:highlight>
                <a:latin typeface="Arial" panose="020B0604020202020204" pitchFamily="34" charset="0"/>
                <a:ea typeface="Arial" panose="020B0604020202020204" pitchFamily="34" charset="0"/>
              </a:rPr>
              <a:t> by the CEO and other directors as well. </a:t>
            </a:r>
          </a:p>
        </p:txBody>
      </p:sp>
      <p:sp>
        <p:nvSpPr>
          <p:cNvPr id="9" name="TextBox 8">
            <a:extLst>
              <a:ext uri="{FF2B5EF4-FFF2-40B4-BE49-F238E27FC236}">
                <a16:creationId xmlns:a16="http://schemas.microsoft.com/office/drawing/2014/main" id="{C8AFA6E5-F3B9-6046-7B7B-26208605D24D}"/>
              </a:ext>
            </a:extLst>
          </p:cNvPr>
          <p:cNvSpPr txBox="1"/>
          <p:nvPr/>
        </p:nvSpPr>
        <p:spPr>
          <a:xfrm>
            <a:off x="884077" y="4973484"/>
            <a:ext cx="7530350" cy="791179"/>
          </a:xfrm>
          <a:prstGeom prst="rect">
            <a:avLst/>
          </a:prstGeom>
          <a:noFill/>
        </p:spPr>
        <p:txBody>
          <a:bodyPr wrap="square">
            <a:spAutoFit/>
          </a:bodyPr>
          <a:lstStyle/>
          <a:p>
            <a:pPr>
              <a:lnSpc>
                <a:spcPct val="150000"/>
              </a:lnSpc>
            </a:pPr>
            <a:r>
              <a:rPr lang="en-GB" sz="1600" dirty="0">
                <a:effectLst/>
                <a:highlight>
                  <a:srgbClr val="FFFFFF"/>
                </a:highlight>
                <a:latin typeface="Arial" panose="020B0604020202020204" pitchFamily="34" charset="0"/>
                <a:ea typeface="Arial" panose="020B0604020202020204" pitchFamily="34" charset="0"/>
              </a:rPr>
              <a:t>The business profits of an entrepreneurial business can retain future expansion by benefiting from lower tax rates compared to the sole traders (</a:t>
            </a:r>
            <a:r>
              <a:rPr lang="en-GB" sz="1600" dirty="0">
                <a:solidFill>
                  <a:srgbClr val="222222"/>
                </a:solidFill>
                <a:effectLst/>
                <a:highlight>
                  <a:srgbClr val="FFFFFF"/>
                </a:highlight>
                <a:latin typeface="Arial" panose="020B0604020202020204" pitchFamily="34" charset="0"/>
                <a:ea typeface="Arial" panose="020B0604020202020204" pitchFamily="34" charset="0"/>
              </a:rPr>
              <a:t>Gordon, 2018</a:t>
            </a:r>
            <a:r>
              <a:rPr lang="en-GB" sz="1600" dirty="0">
                <a:effectLst/>
                <a:highlight>
                  <a:srgbClr val="FFFFFF"/>
                </a:highlight>
                <a:latin typeface="Arial" panose="020B0604020202020204" pitchFamily="34" charset="0"/>
                <a:ea typeface="Arial" panose="020B0604020202020204" pitchFamily="34" charset="0"/>
              </a:rPr>
              <a:t>). </a:t>
            </a:r>
            <a:endParaRPr lang="en-GB" sz="1600" dirty="0"/>
          </a:p>
        </p:txBody>
      </p:sp>
      <p:pic>
        <p:nvPicPr>
          <p:cNvPr id="1030" name="Picture 6" descr="Legal policy animated word cloud, text d... | Stock Video | Pond5">
            <a:extLst>
              <a:ext uri="{FF2B5EF4-FFF2-40B4-BE49-F238E27FC236}">
                <a16:creationId xmlns:a16="http://schemas.microsoft.com/office/drawing/2014/main" id="{DF7A5A12-A295-3A51-AEB2-731E94B014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2960" y="1145539"/>
            <a:ext cx="5019040" cy="306880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222274C-A937-4BB8-D896-63A4F99ED96D}"/>
              </a:ext>
            </a:extLst>
          </p:cNvPr>
          <p:cNvSpPr txBox="1"/>
          <p:nvPr/>
        </p:nvSpPr>
        <p:spPr>
          <a:xfrm>
            <a:off x="9448800" y="4561840"/>
            <a:ext cx="2113280" cy="2431435"/>
          </a:xfrm>
          <a:prstGeom prst="rect">
            <a:avLst/>
          </a:prstGeom>
          <a:noFill/>
        </p:spPr>
        <p:txBody>
          <a:bodyPr wrap="square" rtlCol="0">
            <a:spAutoFit/>
          </a:bodyPr>
          <a:lstStyle/>
          <a:p>
            <a:r>
              <a:rPr lang="en-US" sz="2000" b="1" dirty="0"/>
              <a:t>Figure: Legal policy</a:t>
            </a:r>
          </a:p>
          <a:p>
            <a:r>
              <a:rPr lang="en-GB" sz="2000" b="1" dirty="0"/>
              <a:t>Source: Pond5,2024</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29074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1B88BA-1F88-23D3-FA1F-1AEADAF8AAC8}"/>
              </a:ext>
            </a:extLst>
          </p:cNvPr>
          <p:cNvSpPr txBox="1"/>
          <p:nvPr/>
        </p:nvSpPr>
        <p:spPr>
          <a:xfrm>
            <a:off x="1024035" y="205606"/>
            <a:ext cx="6097554" cy="496996"/>
          </a:xfrm>
          <a:prstGeom prst="rect">
            <a:avLst/>
          </a:prstGeom>
          <a:noFill/>
        </p:spPr>
        <p:txBody>
          <a:bodyPr wrap="square">
            <a:spAutoFit/>
          </a:bodyPr>
          <a:lstStyle/>
          <a:p>
            <a:pPr algn="just">
              <a:lnSpc>
                <a:spcPct val="150000"/>
              </a:lnSpc>
            </a:pPr>
            <a:r>
              <a:rPr lang="en-GB" sz="2000" b="1" kern="0" dirty="0">
                <a:effectLst/>
                <a:latin typeface="Arial" panose="020B0604020202020204" pitchFamily="34" charset="0"/>
              </a:rPr>
              <a:t>Management of the company </a:t>
            </a:r>
          </a:p>
        </p:txBody>
      </p:sp>
      <p:sp>
        <p:nvSpPr>
          <p:cNvPr id="5" name="TextBox 4">
            <a:extLst>
              <a:ext uri="{FF2B5EF4-FFF2-40B4-BE49-F238E27FC236}">
                <a16:creationId xmlns:a16="http://schemas.microsoft.com/office/drawing/2014/main" id="{70ED0399-6F08-F869-589A-3922C398F55D}"/>
              </a:ext>
            </a:extLst>
          </p:cNvPr>
          <p:cNvSpPr txBox="1"/>
          <p:nvPr/>
        </p:nvSpPr>
        <p:spPr>
          <a:xfrm>
            <a:off x="553981" y="933584"/>
            <a:ext cx="8082020" cy="1242969"/>
          </a:xfrm>
          <a:prstGeom prst="rect">
            <a:avLst/>
          </a:prstGeom>
          <a:noFill/>
        </p:spPr>
        <p:txBody>
          <a:bodyPr wrap="square">
            <a:spAutoFit/>
          </a:bodyPr>
          <a:lstStyle/>
          <a:p>
            <a:pPr>
              <a:lnSpc>
                <a:spcPct val="150000"/>
              </a:lnSpc>
            </a:pPr>
            <a:r>
              <a:rPr lang="en-GB" sz="1600" dirty="0">
                <a:effectLst/>
                <a:highlight>
                  <a:srgbClr val="FFFFFF"/>
                </a:highlight>
                <a:latin typeface="Arial" panose="020B0604020202020204" pitchFamily="34" charset="0"/>
                <a:ea typeface="Arial" panose="020B0604020202020204" pitchFamily="34" charset="0"/>
              </a:rPr>
              <a:t>The company will be led by the founder initially as the primary owner and he as a CEO</a:t>
            </a:r>
          </a:p>
          <a:p>
            <a:pPr>
              <a:lnSpc>
                <a:spcPct val="150000"/>
              </a:lnSpc>
            </a:pPr>
            <a:r>
              <a:rPr lang="en-GB" sz="1600" dirty="0">
                <a:effectLst/>
                <a:highlight>
                  <a:srgbClr val="FFFFFF"/>
                </a:highlight>
                <a:latin typeface="Arial" panose="020B0604020202020204" pitchFamily="34" charset="0"/>
                <a:ea typeface="Arial" panose="020B0604020202020204" pitchFamily="34" charset="0"/>
              </a:rPr>
              <a:t> will include other directors to consider sound decision-making, market expansion, product development and marketing initiatives as well</a:t>
            </a:r>
            <a:r>
              <a:rPr lang="en-GB" sz="2000" dirty="0">
                <a:effectLst/>
                <a:highlight>
                  <a:srgbClr val="FFFFFF"/>
                </a:highlight>
                <a:latin typeface="Arial" panose="020B0604020202020204" pitchFamily="34" charset="0"/>
                <a:ea typeface="Arial" panose="020B0604020202020204" pitchFamily="34" charset="0"/>
              </a:rPr>
              <a:t>. </a:t>
            </a:r>
            <a:endParaRPr lang="en-GB" sz="2000" dirty="0"/>
          </a:p>
        </p:txBody>
      </p:sp>
      <p:sp>
        <p:nvSpPr>
          <p:cNvPr id="7" name="TextBox 6">
            <a:extLst>
              <a:ext uri="{FF2B5EF4-FFF2-40B4-BE49-F238E27FC236}">
                <a16:creationId xmlns:a16="http://schemas.microsoft.com/office/drawing/2014/main" id="{B9A1D1F0-17D2-860C-6D09-88E75C2FF10D}"/>
              </a:ext>
            </a:extLst>
          </p:cNvPr>
          <p:cNvSpPr txBox="1"/>
          <p:nvPr/>
        </p:nvSpPr>
        <p:spPr>
          <a:xfrm>
            <a:off x="553981" y="2344819"/>
            <a:ext cx="8082020" cy="1154675"/>
          </a:xfrm>
          <a:prstGeom prst="rect">
            <a:avLst/>
          </a:prstGeom>
          <a:noFill/>
        </p:spPr>
        <p:txBody>
          <a:bodyPr wrap="square">
            <a:spAutoFit/>
          </a:bodyPr>
          <a:lstStyle/>
          <a:p>
            <a:pPr algn="just">
              <a:lnSpc>
                <a:spcPct val="150000"/>
              </a:lnSpc>
            </a:pPr>
            <a:r>
              <a:rPr lang="en-GB" sz="1600" dirty="0">
                <a:effectLst/>
                <a:highlight>
                  <a:srgbClr val="FFFFFF"/>
                </a:highlight>
                <a:latin typeface="Arial" panose="020B0604020202020204" pitchFamily="34" charset="0"/>
                <a:ea typeface="Arial" panose="020B0604020202020204" pitchFamily="34" charset="0"/>
              </a:rPr>
              <a:t>The key roles include chief Executive Officer (CEO) or managing director, Chief Operating Officer (COO), Chief Marketing Officer (CMO) and Chief Financial Officer (CFO) who will showcase their leadership traits. </a:t>
            </a:r>
            <a:endParaRPr lang="en-GB" sz="1600" dirty="0">
              <a:effectLst/>
              <a:latin typeface="Arial" panose="020B0604020202020204" pitchFamily="34" charset="0"/>
              <a:ea typeface="Arial" panose="020B0604020202020204" pitchFamily="34" charset="0"/>
            </a:endParaRPr>
          </a:p>
        </p:txBody>
      </p:sp>
      <p:pic>
        <p:nvPicPr>
          <p:cNvPr id="2050" name="Picture 2" descr="Define Management: Core Principles Unveiled | IIENSTITU">
            <a:extLst>
              <a:ext uri="{FF2B5EF4-FFF2-40B4-BE49-F238E27FC236}">
                <a16:creationId xmlns:a16="http://schemas.microsoft.com/office/drawing/2014/main" id="{E3568AAE-7363-BB41-5899-6ACCED694C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8079" y="3667760"/>
            <a:ext cx="7233921" cy="29846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870A00-850F-0AED-3F34-5C728CC4E96A}"/>
              </a:ext>
            </a:extLst>
          </p:cNvPr>
          <p:cNvSpPr txBox="1"/>
          <p:nvPr/>
        </p:nvSpPr>
        <p:spPr>
          <a:xfrm>
            <a:off x="629921" y="5462751"/>
            <a:ext cx="3881120" cy="1295868"/>
          </a:xfrm>
          <a:prstGeom prst="rect">
            <a:avLst/>
          </a:prstGeom>
          <a:noFill/>
        </p:spPr>
        <p:txBody>
          <a:bodyPr wrap="square">
            <a:spAutoFit/>
          </a:bodyPr>
          <a:lstStyle/>
          <a:p>
            <a:pPr algn="ctr">
              <a:lnSpc>
                <a:spcPct val="150000"/>
              </a:lnSpc>
            </a:pPr>
            <a:r>
              <a:rPr lang="en-US" b="1" i="0" dirty="0">
                <a:solidFill>
                  <a:srgbClr val="333333"/>
                </a:solidFill>
                <a:effectLst/>
                <a:latin typeface="__Open_Sans_af7b73"/>
              </a:rPr>
              <a:t>Figure: Define Management: Core Principles Unveiled</a:t>
            </a:r>
          </a:p>
          <a:p>
            <a:pPr algn="ctr">
              <a:lnSpc>
                <a:spcPct val="150000"/>
              </a:lnSpc>
            </a:pPr>
            <a:r>
              <a:rPr lang="en-US" b="1" dirty="0">
                <a:solidFill>
                  <a:srgbClr val="333333"/>
                </a:solidFill>
                <a:latin typeface="__Open_Sans_af7b73"/>
              </a:rPr>
              <a:t>(Source: </a:t>
            </a:r>
            <a:r>
              <a:rPr lang="en-US" b="1" dirty="0" err="1">
                <a:solidFill>
                  <a:srgbClr val="333333"/>
                </a:solidFill>
                <a:latin typeface="__Open_Sans_af7b73"/>
              </a:rPr>
              <a:t>Iienstitu</a:t>
            </a:r>
            <a:r>
              <a:rPr lang="en-US" b="1" dirty="0">
                <a:solidFill>
                  <a:srgbClr val="333333"/>
                </a:solidFill>
                <a:latin typeface="__Open_Sans_af7b73"/>
              </a:rPr>
              <a:t>,</a:t>
            </a:r>
            <a:r>
              <a:rPr lang="en-US" b="1" i="0" dirty="0">
                <a:solidFill>
                  <a:srgbClr val="333333"/>
                </a:solidFill>
                <a:effectLst/>
                <a:latin typeface="__Open_Sans_af7b73"/>
              </a:rPr>
              <a:t> 2024)</a:t>
            </a:r>
          </a:p>
        </p:txBody>
      </p:sp>
    </p:spTree>
    <p:extLst>
      <p:ext uri="{BB962C8B-B14F-4D97-AF65-F5344CB8AC3E}">
        <p14:creationId xmlns:p14="http://schemas.microsoft.com/office/powerpoint/2010/main" val="1666802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514AFD-022D-0ADB-250B-EAE012E0A5AF}"/>
              </a:ext>
            </a:extLst>
          </p:cNvPr>
          <p:cNvSpPr txBox="1"/>
          <p:nvPr/>
        </p:nvSpPr>
        <p:spPr>
          <a:xfrm>
            <a:off x="641481" y="107373"/>
            <a:ext cx="8875744" cy="496996"/>
          </a:xfrm>
          <a:prstGeom prst="rect">
            <a:avLst/>
          </a:prstGeom>
          <a:noFill/>
        </p:spPr>
        <p:txBody>
          <a:bodyPr wrap="square">
            <a:spAutoFit/>
          </a:bodyPr>
          <a:lstStyle/>
          <a:p>
            <a:pPr algn="just">
              <a:lnSpc>
                <a:spcPct val="150000"/>
              </a:lnSpc>
            </a:pPr>
            <a:r>
              <a:rPr lang="en-GB" sz="2000" b="1" kern="0" dirty="0">
                <a:effectLst/>
                <a:latin typeface="Arial" panose="020B0604020202020204" pitchFamily="34" charset="0"/>
              </a:rPr>
              <a:t>Evaluation of the business idea by using the SWOT analysis model</a:t>
            </a:r>
          </a:p>
        </p:txBody>
      </p:sp>
      <p:graphicFrame>
        <p:nvGraphicFramePr>
          <p:cNvPr id="4" name="Table 3">
            <a:extLst>
              <a:ext uri="{FF2B5EF4-FFF2-40B4-BE49-F238E27FC236}">
                <a16:creationId xmlns:a16="http://schemas.microsoft.com/office/drawing/2014/main" id="{D8DF69C7-6A64-5ED6-2024-1D9135B96AD4}"/>
              </a:ext>
            </a:extLst>
          </p:cNvPr>
          <p:cNvGraphicFramePr>
            <a:graphicFrameLocks noGrp="1"/>
          </p:cNvGraphicFramePr>
          <p:nvPr>
            <p:extLst>
              <p:ext uri="{D42A27DB-BD31-4B8C-83A1-F6EECF244321}">
                <p14:modId xmlns:p14="http://schemas.microsoft.com/office/powerpoint/2010/main" val="3792031001"/>
              </p:ext>
            </p:extLst>
          </p:nvPr>
        </p:nvGraphicFramePr>
        <p:xfrm>
          <a:off x="1981200" y="1643726"/>
          <a:ext cx="7108495" cy="4533664"/>
        </p:xfrm>
        <a:graphic>
          <a:graphicData uri="http://schemas.openxmlformats.org/drawingml/2006/table">
            <a:tbl>
              <a:tblPr>
                <a:tableStyleId>{5C22544A-7EE6-4342-B048-85BDC9FD1C3A}</a:tableStyleId>
              </a:tblPr>
              <a:tblGrid>
                <a:gridCol w="2889690">
                  <a:extLst>
                    <a:ext uri="{9D8B030D-6E8A-4147-A177-3AD203B41FA5}">
                      <a16:colId xmlns:a16="http://schemas.microsoft.com/office/drawing/2014/main" val="195375361"/>
                    </a:ext>
                  </a:extLst>
                </a:gridCol>
                <a:gridCol w="4218805">
                  <a:extLst>
                    <a:ext uri="{9D8B030D-6E8A-4147-A177-3AD203B41FA5}">
                      <a16:colId xmlns:a16="http://schemas.microsoft.com/office/drawing/2014/main" val="3229540689"/>
                    </a:ext>
                  </a:extLst>
                </a:gridCol>
              </a:tblGrid>
              <a:tr h="2251537">
                <a:tc>
                  <a:txBody>
                    <a:bodyPr/>
                    <a:lstStyle/>
                    <a:p>
                      <a:pPr algn="just">
                        <a:lnSpc>
                          <a:spcPct val="150000"/>
                        </a:lnSpc>
                      </a:pPr>
                      <a:r>
                        <a:rPr lang="en-GB" sz="1200" baseline="0" dirty="0">
                          <a:effectLst/>
                          <a:highlight>
                            <a:srgbClr val="FFFFFF"/>
                          </a:highlight>
                          <a:uFill>
                            <a:solidFill>
                              <a:schemeClr val="accent1"/>
                            </a:solidFill>
                          </a:uFill>
                        </a:rPr>
                        <a:t>Strengths</a:t>
                      </a:r>
                      <a:endParaRPr lang="en-GB" sz="1100"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200" u="none" strike="noStrike" baseline="0" dirty="0">
                          <a:effectLst/>
                          <a:highlight>
                            <a:srgbClr val="FFFFFF"/>
                          </a:highlight>
                          <a:uFill>
                            <a:solidFill>
                              <a:schemeClr val="accent1"/>
                            </a:solidFill>
                          </a:uFill>
                        </a:rPr>
                        <a:t>Focus on sustainability</a:t>
                      </a:r>
                      <a:endParaRPr lang="en-GB" sz="11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200" u="none" strike="noStrike" baseline="0" dirty="0">
                          <a:effectLst/>
                          <a:highlight>
                            <a:srgbClr val="FFFFFF"/>
                          </a:highlight>
                          <a:uFill>
                            <a:solidFill>
                              <a:schemeClr val="accent1"/>
                            </a:solidFill>
                          </a:uFill>
                        </a:rPr>
                        <a:t>Growing market trends</a:t>
                      </a:r>
                      <a:endParaRPr lang="en-GB" sz="11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200" u="none" strike="noStrike" baseline="0" dirty="0">
                          <a:effectLst/>
                          <a:highlight>
                            <a:srgbClr val="FFFFFF"/>
                          </a:highlight>
                          <a:uFill>
                            <a:solidFill>
                              <a:schemeClr val="accent1"/>
                            </a:solidFill>
                          </a:uFill>
                        </a:rPr>
                        <a:t>Customization options</a:t>
                      </a:r>
                      <a:endParaRPr lang="en-GB" sz="11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200" u="none" strike="noStrike" baseline="0" dirty="0">
                          <a:effectLst/>
                          <a:highlight>
                            <a:srgbClr val="FFFFFF"/>
                          </a:highlight>
                          <a:uFill>
                            <a:solidFill>
                              <a:schemeClr val="accent1"/>
                            </a:solidFill>
                          </a:uFill>
                        </a:rPr>
                        <a:t>Positive brand image</a:t>
                      </a:r>
                      <a:endParaRPr lang="en-GB" sz="1100" u="none" strike="noStrike" baseline="0" dirty="0">
                        <a:effectLst/>
                        <a:uFill>
                          <a:solidFill>
                            <a:schemeClr val="accent1"/>
                          </a:solidFill>
                        </a:uFill>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pPr>
                      <a:r>
                        <a:rPr lang="en-GB" sz="1600" baseline="0" dirty="0">
                          <a:effectLst/>
                          <a:highlight>
                            <a:srgbClr val="FFFFFF"/>
                          </a:highlight>
                          <a:uFill>
                            <a:solidFill>
                              <a:schemeClr val="accent1"/>
                            </a:solidFill>
                          </a:uFill>
                        </a:rPr>
                        <a:t>Weaknesses</a:t>
                      </a:r>
                      <a:endParaRPr lang="en-GB" sz="1600"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Higher initial costs</a:t>
                      </a:r>
                      <a:endParaRPr lang="en-GB" sz="16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Limited market penetration</a:t>
                      </a:r>
                      <a:endParaRPr lang="en-GB" sz="16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Challenges to maintain green supply chain</a:t>
                      </a:r>
                      <a:endParaRPr lang="en-GB" sz="1600" u="none" strike="noStrike" baseline="0" dirty="0">
                        <a:effectLst/>
                        <a:uFill>
                          <a:solidFill>
                            <a:schemeClr val="accent1"/>
                          </a:solidFill>
                        </a:uFill>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927737347"/>
                  </a:ext>
                </a:extLst>
              </a:tr>
              <a:tr h="2251537">
                <a:tc>
                  <a:txBody>
                    <a:bodyPr/>
                    <a:lstStyle/>
                    <a:p>
                      <a:pPr algn="just">
                        <a:lnSpc>
                          <a:spcPct val="150000"/>
                        </a:lnSpc>
                      </a:pPr>
                      <a:r>
                        <a:rPr lang="en-GB" sz="1600" baseline="0" dirty="0">
                          <a:effectLst/>
                          <a:highlight>
                            <a:srgbClr val="FFFFFF"/>
                          </a:highlight>
                          <a:uFill>
                            <a:solidFill>
                              <a:schemeClr val="accent1"/>
                            </a:solidFill>
                          </a:uFill>
                        </a:rPr>
                        <a:t>Opportunities</a:t>
                      </a:r>
                      <a:endParaRPr lang="en-GB" sz="1600"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Expansion of the existing product lines</a:t>
                      </a:r>
                      <a:endParaRPr lang="en-GB" sz="16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Profitable corporate partnerships</a:t>
                      </a:r>
                      <a:endParaRPr lang="en-GB" sz="16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E-commerce growth </a:t>
                      </a:r>
                      <a:endParaRPr lang="en-GB" sz="1600" u="none" strike="noStrike" baseline="0" dirty="0">
                        <a:effectLst/>
                        <a:uFill>
                          <a:solidFill>
                            <a:schemeClr val="accent1"/>
                          </a:solidFill>
                        </a:uFill>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pPr>
                      <a:r>
                        <a:rPr lang="en-GB" sz="1600" baseline="0" dirty="0">
                          <a:effectLst/>
                          <a:highlight>
                            <a:srgbClr val="FFFFFF"/>
                          </a:highlight>
                          <a:uFill>
                            <a:solidFill>
                              <a:schemeClr val="accent1"/>
                            </a:solidFill>
                          </a:uFill>
                        </a:rPr>
                        <a:t>Threats</a:t>
                      </a:r>
                      <a:endParaRPr lang="en-GB" sz="1600"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Higher market competition</a:t>
                      </a:r>
                      <a:endParaRPr lang="en-GB" sz="16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Changing regulations in the UK</a:t>
                      </a:r>
                      <a:endParaRPr lang="en-GB" sz="1600" u="none" strike="noStrike" baseline="0" dirty="0">
                        <a:effectLst/>
                        <a:uFill>
                          <a:solidFill>
                            <a:schemeClr val="accent1"/>
                          </a:solidFill>
                        </a:uFill>
                      </a:endParaRPr>
                    </a:p>
                    <a:p>
                      <a:pPr marL="342900" lvl="0" indent="-342900" algn="just">
                        <a:lnSpc>
                          <a:spcPct val="150000"/>
                        </a:lnSpc>
                        <a:buFont typeface="Arial" panose="020B0604020202020204" pitchFamily="34" charset="0"/>
                        <a:buChar char="●"/>
                      </a:pPr>
                      <a:r>
                        <a:rPr lang="en-GB" sz="1600" u="none" strike="noStrike" baseline="0" dirty="0">
                          <a:effectLst/>
                          <a:highlight>
                            <a:srgbClr val="FFFFFF"/>
                          </a:highlight>
                          <a:uFill>
                            <a:solidFill>
                              <a:schemeClr val="accent1"/>
                            </a:solidFill>
                          </a:uFill>
                        </a:rPr>
                        <a:t>Economic downturns and market volatility</a:t>
                      </a:r>
                      <a:endParaRPr lang="en-GB" sz="1600" u="none" strike="noStrike" baseline="0" dirty="0">
                        <a:effectLst/>
                        <a:uFill>
                          <a:solidFill>
                            <a:schemeClr val="accent1"/>
                          </a:solidFill>
                        </a:uFill>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736873992"/>
                  </a:ext>
                </a:extLst>
              </a:tr>
            </a:tbl>
          </a:graphicData>
        </a:graphic>
      </p:graphicFrame>
      <p:sp>
        <p:nvSpPr>
          <p:cNvPr id="10" name="TextBox 9">
            <a:extLst>
              <a:ext uri="{FF2B5EF4-FFF2-40B4-BE49-F238E27FC236}">
                <a16:creationId xmlns:a16="http://schemas.microsoft.com/office/drawing/2014/main" id="{36BE3B0E-C064-CDC3-496F-7188CFD0A754}"/>
              </a:ext>
            </a:extLst>
          </p:cNvPr>
          <p:cNvSpPr txBox="1"/>
          <p:nvPr/>
        </p:nvSpPr>
        <p:spPr>
          <a:xfrm>
            <a:off x="706795" y="4475975"/>
            <a:ext cx="6097554"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3204148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F008FC-0F2B-5B35-8699-61B8A864B089}"/>
              </a:ext>
            </a:extLst>
          </p:cNvPr>
          <p:cNvSpPr txBox="1"/>
          <p:nvPr/>
        </p:nvSpPr>
        <p:spPr>
          <a:xfrm>
            <a:off x="673493" y="186516"/>
            <a:ext cx="6733147" cy="60596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dirty="0">
                <a:effectLst/>
              </a:rPr>
              <a:t>A cash flow forecast for the first 12 months</a:t>
            </a:r>
          </a:p>
          <a:p>
            <a:pPr indent="-228600">
              <a:lnSpc>
                <a:spcPct val="90000"/>
              </a:lnSpc>
              <a:spcAft>
                <a:spcPts val="600"/>
              </a:spcAft>
              <a:buFont typeface="Arial" panose="020B0604020202020204" pitchFamily="34" charset="0"/>
              <a:buChar char="•"/>
            </a:pPr>
            <a:endParaRPr lang="en-US" sz="2000" b="1" dirty="0">
              <a:effectLst/>
            </a:endParaRPr>
          </a:p>
          <a:p>
            <a:pPr>
              <a:lnSpc>
                <a:spcPct val="90000"/>
              </a:lnSpc>
              <a:spcAft>
                <a:spcPts val="600"/>
              </a:spcAft>
            </a:pPr>
            <a:endParaRPr lang="en-US" sz="1300" dirty="0"/>
          </a:p>
        </p:txBody>
      </p:sp>
      <p:pic>
        <p:nvPicPr>
          <p:cNvPr id="2" name="Picture 1">
            <a:extLst>
              <a:ext uri="{FF2B5EF4-FFF2-40B4-BE49-F238E27FC236}">
                <a16:creationId xmlns:a16="http://schemas.microsoft.com/office/drawing/2014/main" id="{E68F652E-EC0D-BADB-11DD-4EEF42B436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47034" y="819324"/>
            <a:ext cx="9824725" cy="5852160"/>
          </a:xfrm>
          <a:prstGeom prst="rect">
            <a:avLst/>
          </a:prstGeom>
          <a:noFill/>
        </p:spPr>
      </p:pic>
      <p:grpSp>
        <p:nvGrpSpPr>
          <p:cNvPr id="8" name="Group 7">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9" name="Rectangle 8">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76120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652C42-5215-5C5D-4732-797000411A78}"/>
              </a:ext>
            </a:extLst>
          </p:cNvPr>
          <p:cNvSpPr txBox="1"/>
          <p:nvPr/>
        </p:nvSpPr>
        <p:spPr>
          <a:xfrm>
            <a:off x="576165" y="0"/>
            <a:ext cx="11544299" cy="6829242"/>
          </a:xfrm>
          <a:prstGeom prst="rect">
            <a:avLst/>
          </a:prstGeom>
          <a:noFill/>
        </p:spPr>
        <p:txBody>
          <a:bodyPr wrap="square">
            <a:spAutoFit/>
          </a:bodyPr>
          <a:lstStyle/>
          <a:p>
            <a:pPr algn="just">
              <a:lnSpc>
                <a:spcPct val="150000"/>
              </a:lnSpc>
            </a:pPr>
            <a:r>
              <a:rPr lang="en-GB" sz="1200" b="1" kern="0" dirty="0">
                <a:effectLst/>
                <a:latin typeface="Arial" panose="020B0604020202020204" pitchFamily="34" charset="0"/>
              </a:rPr>
              <a:t>References</a:t>
            </a: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Alam, S.S. and Islam, K.Z., 2021. Examining the role of environmental corporate social responsibility in building green corporate image and green competitive advantage. </a:t>
            </a:r>
            <a:r>
              <a:rPr lang="en-GB" sz="1200" i="1" dirty="0">
                <a:effectLst/>
                <a:highlight>
                  <a:srgbClr val="FFFFFF"/>
                </a:highlight>
                <a:latin typeface="Arial" panose="020B0604020202020204" pitchFamily="34" charset="0"/>
                <a:ea typeface="Arial" panose="020B0604020202020204" pitchFamily="34" charset="0"/>
              </a:rPr>
              <a:t>International Journal of Corporate Social Responsibility</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6</a:t>
            </a:r>
            <a:r>
              <a:rPr lang="en-GB" sz="1200" dirty="0">
                <a:effectLst/>
                <a:highlight>
                  <a:srgbClr val="FFFFFF"/>
                </a:highlight>
                <a:latin typeface="Arial" panose="020B0604020202020204" pitchFamily="34" charset="0"/>
                <a:ea typeface="Arial" panose="020B0604020202020204" pitchFamily="34" charset="0"/>
              </a:rPr>
              <a:t>(1), p.8.</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Alayón</a:t>
            </a:r>
            <a:r>
              <a:rPr lang="en-GB" sz="1200" dirty="0">
                <a:solidFill>
                  <a:srgbClr val="222222"/>
                </a:solidFill>
                <a:effectLst/>
                <a:highlight>
                  <a:srgbClr val="FFFFFF"/>
                </a:highlight>
                <a:latin typeface="Arial" panose="020B0604020202020204" pitchFamily="34" charset="0"/>
                <a:ea typeface="Arial" panose="020B0604020202020204" pitchFamily="34" charset="0"/>
              </a:rPr>
              <a:t>, C.,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Säfsten</a:t>
            </a:r>
            <a:r>
              <a:rPr lang="en-GB" sz="1200" dirty="0">
                <a:solidFill>
                  <a:srgbClr val="222222"/>
                </a:solidFill>
                <a:effectLst/>
                <a:highlight>
                  <a:srgbClr val="FFFFFF"/>
                </a:highlight>
                <a:latin typeface="Arial" panose="020B0604020202020204" pitchFamily="34" charset="0"/>
                <a:ea typeface="Arial" panose="020B0604020202020204" pitchFamily="34" charset="0"/>
              </a:rPr>
              <a:t>, K. and Johansson, G., 2017. Conceptual sustainable production principles in practice: do they reflect what companies do?. </a:t>
            </a:r>
            <a:r>
              <a:rPr lang="en-GB" sz="1200" i="1" dirty="0">
                <a:effectLst/>
                <a:highlight>
                  <a:srgbClr val="FFFFFF"/>
                </a:highlight>
                <a:latin typeface="Arial" panose="020B0604020202020204" pitchFamily="34" charset="0"/>
                <a:ea typeface="Arial" panose="020B0604020202020204" pitchFamily="34" charset="0"/>
              </a:rPr>
              <a:t>Journal of cleaner production</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141</a:t>
            </a:r>
            <a:r>
              <a:rPr lang="en-GB" sz="1200" dirty="0">
                <a:effectLst/>
                <a:highlight>
                  <a:srgbClr val="FFFFFF"/>
                </a:highlight>
                <a:latin typeface="Arial" panose="020B0604020202020204" pitchFamily="34" charset="0"/>
                <a:ea typeface="Arial" panose="020B0604020202020204" pitchFamily="34" charset="0"/>
              </a:rPr>
              <a:t>, pp.693-701.\</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Amit, R.,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Glosten</a:t>
            </a:r>
            <a:r>
              <a:rPr lang="en-GB" sz="1200" dirty="0">
                <a:solidFill>
                  <a:srgbClr val="222222"/>
                </a:solidFill>
                <a:effectLst/>
                <a:highlight>
                  <a:srgbClr val="FFFFFF"/>
                </a:highlight>
                <a:latin typeface="Arial" panose="020B0604020202020204" pitchFamily="34" charset="0"/>
                <a:ea typeface="Arial" panose="020B0604020202020204" pitchFamily="34" charset="0"/>
              </a:rPr>
              <a:t>, L. and Muller, E., 2022. Entrepreneurial ability, venture investments, and risk sharing. In </a:t>
            </a:r>
            <a:r>
              <a:rPr lang="en-GB" sz="1200" i="1" dirty="0">
                <a:effectLst/>
                <a:highlight>
                  <a:srgbClr val="FFFFFF"/>
                </a:highlight>
                <a:latin typeface="Arial" panose="020B0604020202020204" pitchFamily="34" charset="0"/>
                <a:ea typeface="Arial" panose="020B0604020202020204" pitchFamily="34" charset="0"/>
              </a:rPr>
              <a:t>Venture Capital</a:t>
            </a:r>
            <a:r>
              <a:rPr lang="en-GB" sz="1200" dirty="0">
                <a:effectLst/>
                <a:highlight>
                  <a:srgbClr val="FFFFFF"/>
                </a:highlight>
                <a:latin typeface="Arial" panose="020B0604020202020204" pitchFamily="34" charset="0"/>
                <a:ea typeface="Arial" panose="020B0604020202020204" pitchFamily="34" charset="0"/>
              </a:rPr>
              <a:t> (pp. 135-148). Routledge.</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Bocken</a:t>
            </a:r>
            <a:r>
              <a:rPr lang="en-GB" sz="1200" dirty="0">
                <a:solidFill>
                  <a:srgbClr val="222222"/>
                </a:solidFill>
                <a:effectLst/>
                <a:highlight>
                  <a:srgbClr val="FFFFFF"/>
                </a:highlight>
                <a:latin typeface="Arial" panose="020B0604020202020204" pitchFamily="34" charset="0"/>
                <a:ea typeface="Arial" panose="020B0604020202020204" pitchFamily="34" charset="0"/>
              </a:rPr>
              <a:t>, N.M. and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Geradts</a:t>
            </a:r>
            <a:r>
              <a:rPr lang="en-GB" sz="1200" dirty="0">
                <a:solidFill>
                  <a:srgbClr val="222222"/>
                </a:solidFill>
                <a:effectLst/>
                <a:highlight>
                  <a:srgbClr val="FFFFFF"/>
                </a:highlight>
                <a:latin typeface="Arial" panose="020B0604020202020204" pitchFamily="34" charset="0"/>
                <a:ea typeface="Arial" panose="020B0604020202020204" pitchFamily="34" charset="0"/>
              </a:rPr>
              <a:t>, T.H., 2020. Barriers and drivers to sustainable business model innovation: Organization design and dynamic capabilities. </a:t>
            </a:r>
            <a:r>
              <a:rPr lang="en-GB" sz="1200" i="1" dirty="0">
                <a:effectLst/>
                <a:highlight>
                  <a:srgbClr val="FFFFFF"/>
                </a:highlight>
                <a:latin typeface="Arial" panose="020B0604020202020204" pitchFamily="34" charset="0"/>
                <a:ea typeface="Arial" panose="020B0604020202020204" pitchFamily="34" charset="0"/>
              </a:rPr>
              <a:t>Long range planning</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53</a:t>
            </a:r>
            <a:r>
              <a:rPr lang="en-GB" sz="1200" dirty="0">
                <a:effectLst/>
                <a:highlight>
                  <a:srgbClr val="FFFFFF"/>
                </a:highlight>
                <a:latin typeface="Arial" panose="020B0604020202020204" pitchFamily="34" charset="0"/>
                <a:ea typeface="Arial" panose="020B0604020202020204" pitchFamily="34" charset="0"/>
              </a:rPr>
              <a:t>(4), p.101950.</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Doherty, B., Haugh, H.,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Sahan</a:t>
            </a:r>
            <a:r>
              <a:rPr lang="en-GB" sz="1200" dirty="0">
                <a:solidFill>
                  <a:srgbClr val="222222"/>
                </a:solidFill>
                <a:effectLst/>
                <a:highlight>
                  <a:srgbClr val="FFFFFF"/>
                </a:highlight>
                <a:latin typeface="Arial" panose="020B0604020202020204" pitchFamily="34" charset="0"/>
                <a:ea typeface="Arial" panose="020B0604020202020204" pitchFamily="34" charset="0"/>
              </a:rPr>
              <a:t>, E., Wills, T. and Croft, S., 2020. Creating the New Economy: Business models that put people and planet first.</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Gordon, R., 2018. How should taxes be designed to encourage entrepreneurship?. </a:t>
            </a:r>
            <a:r>
              <a:rPr lang="en-GB" sz="1200" i="1" dirty="0">
                <a:effectLst/>
                <a:highlight>
                  <a:srgbClr val="FFFFFF"/>
                </a:highlight>
                <a:latin typeface="Arial" panose="020B0604020202020204" pitchFamily="34" charset="0"/>
                <a:ea typeface="Arial" panose="020B0604020202020204" pitchFamily="34" charset="0"/>
              </a:rPr>
              <a:t>Journal of Public Economics</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166</a:t>
            </a:r>
            <a:r>
              <a:rPr lang="en-GB" sz="1200" dirty="0">
                <a:effectLst/>
                <a:highlight>
                  <a:srgbClr val="FFFFFF"/>
                </a:highlight>
                <a:latin typeface="Arial" panose="020B0604020202020204" pitchFamily="34" charset="0"/>
                <a:ea typeface="Arial" panose="020B0604020202020204" pitchFamily="34" charset="0"/>
              </a:rPr>
              <a:t>, pp.1-11.</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Hsu, C.C., Tan, K.C. and Mohamad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Zailani</a:t>
            </a:r>
            <a:r>
              <a:rPr lang="en-GB" sz="1200" dirty="0">
                <a:solidFill>
                  <a:srgbClr val="222222"/>
                </a:solidFill>
                <a:effectLst/>
                <a:highlight>
                  <a:srgbClr val="FFFFFF"/>
                </a:highlight>
                <a:latin typeface="Arial" panose="020B0604020202020204" pitchFamily="34" charset="0"/>
                <a:ea typeface="Arial" panose="020B0604020202020204" pitchFamily="34" charset="0"/>
              </a:rPr>
              <a:t>, S.H., 2016. Strategic orientations, sustainable supply chain initiatives, and reverse logistics: Empirical evidence from an emerging market. </a:t>
            </a:r>
            <a:r>
              <a:rPr lang="en-GB" sz="1200" i="1" dirty="0">
                <a:effectLst/>
                <a:highlight>
                  <a:srgbClr val="FFFFFF"/>
                </a:highlight>
                <a:latin typeface="Arial" panose="020B0604020202020204" pitchFamily="34" charset="0"/>
                <a:ea typeface="Arial" panose="020B0604020202020204" pitchFamily="34" charset="0"/>
              </a:rPr>
              <a:t>International journal of operations &amp; production management</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36</a:t>
            </a:r>
            <a:r>
              <a:rPr lang="en-GB" sz="1200" dirty="0">
                <a:effectLst/>
                <a:highlight>
                  <a:srgbClr val="FFFFFF"/>
                </a:highlight>
                <a:latin typeface="Arial" panose="020B0604020202020204" pitchFamily="34" charset="0"/>
                <a:ea typeface="Arial" panose="020B0604020202020204" pitchFamily="34" charset="0"/>
              </a:rPr>
              <a:t>(1), pp.86-110.</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Lapoule</a:t>
            </a:r>
            <a:r>
              <a:rPr lang="en-GB" sz="1200" dirty="0">
                <a:solidFill>
                  <a:srgbClr val="222222"/>
                </a:solidFill>
                <a:effectLst/>
                <a:highlight>
                  <a:srgbClr val="FFFFFF"/>
                </a:highlight>
                <a:latin typeface="Arial" panose="020B0604020202020204" pitchFamily="34" charset="0"/>
                <a:ea typeface="Arial" panose="020B0604020202020204" pitchFamily="34" charset="0"/>
              </a:rPr>
              <a:t>, P. and Colla, E.B., 2016. The multi-channel impact on the sales forces management. </a:t>
            </a:r>
            <a:r>
              <a:rPr lang="en-GB" sz="1200" i="1" dirty="0">
                <a:effectLst/>
                <a:highlight>
                  <a:srgbClr val="FFFFFF"/>
                </a:highlight>
                <a:latin typeface="Arial" panose="020B0604020202020204" pitchFamily="34" charset="0"/>
                <a:ea typeface="Arial" panose="020B0604020202020204" pitchFamily="34" charset="0"/>
              </a:rPr>
              <a:t>International Journal of Retail &amp; Distribution Management</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44</a:t>
            </a:r>
            <a:r>
              <a:rPr lang="en-GB" sz="1200" dirty="0">
                <a:effectLst/>
                <a:highlight>
                  <a:srgbClr val="FFFFFF"/>
                </a:highlight>
                <a:latin typeface="Arial" panose="020B0604020202020204" pitchFamily="34" charset="0"/>
                <a:ea typeface="Arial" panose="020B0604020202020204" pitchFamily="34" charset="0"/>
              </a:rPr>
              <a:t>(3).</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effectLst/>
                <a:highlight>
                  <a:srgbClr val="FFFFFF"/>
                </a:highlight>
                <a:latin typeface="Arial" panose="020B0604020202020204" pitchFamily="34" charset="0"/>
                <a:ea typeface="Arial" panose="020B0604020202020204" pitchFamily="34" charset="0"/>
              </a:rPr>
              <a:t>LinkedIn (2023) </a:t>
            </a:r>
            <a:r>
              <a:rPr lang="en-GB" sz="1200" i="1" dirty="0">
                <a:effectLst/>
                <a:highlight>
                  <a:srgbClr val="FFFFFF"/>
                </a:highlight>
                <a:latin typeface="Arial" panose="020B0604020202020204" pitchFamily="34" charset="0"/>
                <a:ea typeface="Arial" panose="020B0604020202020204" pitchFamily="34" charset="0"/>
              </a:rPr>
              <a:t>Ocean Bottle on LinkedIn: The World’s Most Needed Reusable Water Bottle</a:t>
            </a:r>
            <a:r>
              <a:rPr lang="en-GB" sz="1200" dirty="0">
                <a:effectLst/>
                <a:highlight>
                  <a:srgbClr val="FFFFFF"/>
                </a:highlight>
                <a:latin typeface="Arial" panose="020B0604020202020204" pitchFamily="34" charset="0"/>
                <a:ea typeface="Arial" panose="020B0604020202020204" pitchFamily="34" charset="0"/>
              </a:rPr>
              <a:t>. Available at: https://www.linkedin.com/posts/the-ocean-bottle_the-worlds-most-needed-reusable-water-bottle-activity-7135960896165548032-5SNn (Accessed: 15 October 2024).</a:t>
            </a:r>
            <a:endParaRPr lang="en-GB"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270435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319035-CF8D-34A9-E5D2-68CC2F0654FB}"/>
              </a:ext>
            </a:extLst>
          </p:cNvPr>
          <p:cNvSpPr txBox="1"/>
          <p:nvPr/>
        </p:nvSpPr>
        <p:spPr>
          <a:xfrm>
            <a:off x="478972" y="364950"/>
            <a:ext cx="11234056" cy="6813917"/>
          </a:xfrm>
          <a:prstGeom prst="rect">
            <a:avLst/>
          </a:prstGeom>
          <a:noFill/>
        </p:spPr>
        <p:txBody>
          <a:bodyPr wrap="square">
            <a:spAutoFit/>
          </a:bodyPr>
          <a:lstStyle/>
          <a:p>
            <a:pPr algn="just">
              <a:lnSpc>
                <a:spcPct val="150000"/>
              </a:lnSpc>
              <a:spcBef>
                <a:spcPts val="1200"/>
              </a:spcBef>
              <a:spcAft>
                <a:spcPts val="1200"/>
              </a:spcAft>
            </a:pPr>
            <a:r>
              <a:rPr lang="en-GB" sz="1200" dirty="0">
                <a:effectLst/>
                <a:highlight>
                  <a:srgbClr val="FFFFFF"/>
                </a:highlight>
                <a:latin typeface="Arial" panose="020B0604020202020204" pitchFamily="34" charset="0"/>
                <a:ea typeface="Arial" panose="020B0604020202020204" pitchFamily="34" charset="0"/>
              </a:rPr>
              <a:t>LinkedIn (2024) </a:t>
            </a:r>
            <a:r>
              <a:rPr lang="en-GB" sz="1200" i="1" dirty="0">
                <a:effectLst/>
                <a:highlight>
                  <a:srgbClr val="FFFFFF"/>
                </a:highlight>
                <a:latin typeface="Arial" panose="020B0604020202020204" pitchFamily="34" charset="0"/>
                <a:ea typeface="Arial" panose="020B0604020202020204" pitchFamily="34" charset="0"/>
              </a:rPr>
              <a:t>Ellen Gracia on LinkedIn: Too much of a good thing? The environmental downside of the ‘Stanley cup’...</a:t>
            </a:r>
            <a:r>
              <a:rPr lang="en-GB" sz="1200" dirty="0">
                <a:effectLst/>
                <a:highlight>
                  <a:srgbClr val="FFFFFF"/>
                </a:highlight>
                <a:latin typeface="Arial" panose="020B0604020202020204" pitchFamily="34" charset="0"/>
                <a:ea typeface="Arial" panose="020B0604020202020204" pitchFamily="34" charset="0"/>
              </a:rPr>
              <a:t> Available at: https://www.linkedin.com/posts/egracia_too-much-of-a-good-thing-the-environmental-activity-7208534672320905216-ilkf (Accessed: 15 October 2024).</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Moshood</a:t>
            </a:r>
            <a:r>
              <a:rPr lang="en-GB" sz="1200" dirty="0">
                <a:solidFill>
                  <a:srgbClr val="222222"/>
                </a:solidFill>
                <a:effectLst/>
                <a:highlight>
                  <a:srgbClr val="FFFFFF"/>
                </a:highlight>
                <a:latin typeface="Arial" panose="020B0604020202020204" pitchFamily="34" charset="0"/>
                <a:ea typeface="Arial" panose="020B0604020202020204" pitchFamily="34" charset="0"/>
              </a:rPr>
              <a:t>, T.D.,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Nawanir</a:t>
            </a:r>
            <a:r>
              <a:rPr lang="en-GB" sz="1200" dirty="0">
                <a:solidFill>
                  <a:srgbClr val="222222"/>
                </a:solidFill>
                <a:effectLst/>
                <a:highlight>
                  <a:srgbClr val="FFFFFF"/>
                </a:highlight>
                <a:latin typeface="Arial" panose="020B0604020202020204" pitchFamily="34" charset="0"/>
                <a:ea typeface="Arial" panose="020B0604020202020204" pitchFamily="34" charset="0"/>
              </a:rPr>
              <a:t>, G., Mahmud, F., Mohamad, F., Ahmad, M.H. and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AbdulGhani</a:t>
            </a:r>
            <a:r>
              <a:rPr lang="en-GB" sz="1200" dirty="0">
                <a:solidFill>
                  <a:srgbClr val="222222"/>
                </a:solidFill>
                <a:effectLst/>
                <a:highlight>
                  <a:srgbClr val="FFFFFF"/>
                </a:highlight>
                <a:latin typeface="Arial" panose="020B0604020202020204" pitchFamily="34" charset="0"/>
                <a:ea typeface="Arial" panose="020B0604020202020204" pitchFamily="34" charset="0"/>
              </a:rPr>
              <a:t>, A., 2022. Biodegradable plastic applications towards sustainability: A recent innovations in the green product. </a:t>
            </a:r>
            <a:r>
              <a:rPr lang="en-GB" sz="1200" i="1" dirty="0">
                <a:effectLst/>
                <a:highlight>
                  <a:srgbClr val="FFFFFF"/>
                </a:highlight>
                <a:latin typeface="Arial" panose="020B0604020202020204" pitchFamily="34" charset="0"/>
                <a:ea typeface="Arial" panose="020B0604020202020204" pitchFamily="34" charset="0"/>
              </a:rPr>
              <a:t>Cleaner Engineering and Technology</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6</a:t>
            </a:r>
            <a:r>
              <a:rPr lang="en-GB" sz="1200" dirty="0">
                <a:effectLst/>
                <a:highlight>
                  <a:srgbClr val="FFFFFF"/>
                </a:highlight>
                <a:latin typeface="Arial" panose="020B0604020202020204" pitchFamily="34" charset="0"/>
                <a:ea typeface="Arial" panose="020B0604020202020204" pitchFamily="34" charset="0"/>
              </a:rPr>
              <a:t>, p.100404.</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Ottman</a:t>
            </a:r>
            <a:r>
              <a:rPr lang="en-GB" sz="1200" dirty="0">
                <a:solidFill>
                  <a:srgbClr val="222222"/>
                </a:solidFill>
                <a:effectLst/>
                <a:highlight>
                  <a:srgbClr val="FFFFFF"/>
                </a:highlight>
                <a:latin typeface="Arial" panose="020B0604020202020204" pitchFamily="34" charset="0"/>
                <a:ea typeface="Arial" panose="020B0604020202020204" pitchFamily="34" charset="0"/>
              </a:rPr>
              <a:t>, J., 2017. </a:t>
            </a:r>
            <a:r>
              <a:rPr lang="en-GB" sz="1200" i="1" dirty="0">
                <a:effectLst/>
                <a:highlight>
                  <a:srgbClr val="FFFFFF"/>
                </a:highlight>
                <a:latin typeface="Arial" panose="020B0604020202020204" pitchFamily="34" charset="0"/>
                <a:ea typeface="Arial" panose="020B0604020202020204" pitchFamily="34" charset="0"/>
              </a:rPr>
              <a:t>The new rules of green marketing: Strategies, tools, and inspiration for sustainable branding</a:t>
            </a:r>
            <a:r>
              <a:rPr lang="en-GB" sz="1200" dirty="0">
                <a:effectLst/>
                <a:highlight>
                  <a:srgbClr val="FFFFFF"/>
                </a:highlight>
                <a:latin typeface="Arial" panose="020B0604020202020204" pitchFamily="34" charset="0"/>
                <a:ea typeface="Arial" panose="020B0604020202020204" pitchFamily="34" charset="0"/>
              </a:rPr>
              <a:t>. Routledge.</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Raghunathan, R.,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Nelluri</a:t>
            </a:r>
            <a:r>
              <a:rPr lang="en-GB" sz="1200" dirty="0">
                <a:solidFill>
                  <a:srgbClr val="222222"/>
                </a:solidFill>
                <a:effectLst/>
                <a:highlight>
                  <a:srgbClr val="FFFFFF"/>
                </a:highlight>
                <a:latin typeface="Arial" panose="020B0604020202020204" pitchFamily="34" charset="0"/>
                <a:ea typeface="Arial" panose="020B0604020202020204" pitchFamily="34" charset="0"/>
              </a:rPr>
              <a:t>, P., Rajendran, 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Pandiselvam</a:t>
            </a:r>
            <a:r>
              <a:rPr lang="en-GB" sz="1200" dirty="0">
                <a:solidFill>
                  <a:srgbClr val="222222"/>
                </a:solidFill>
                <a:effectLst/>
                <a:highlight>
                  <a:srgbClr val="FFFFFF"/>
                </a:highlight>
                <a:latin typeface="Arial" panose="020B0604020202020204" pitchFamily="34" charset="0"/>
                <a:ea typeface="Arial" panose="020B0604020202020204" pitchFamily="34" charset="0"/>
              </a:rPr>
              <a:t>, R.,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Thulasiraman</a:t>
            </a:r>
            <a:r>
              <a:rPr lang="en-GB" sz="1200" dirty="0">
                <a:solidFill>
                  <a:srgbClr val="222222"/>
                </a:solidFill>
                <a:effectLst/>
                <a:highlight>
                  <a:srgbClr val="FFFFFF"/>
                </a:highlight>
                <a:latin typeface="Arial" panose="020B0604020202020204" pitchFamily="34" charset="0"/>
                <a:ea typeface="Arial" panose="020B0604020202020204" pitchFamily="34" charset="0"/>
              </a:rPr>
              <a:t>, V., Sahoo, S.K., Pillai, S. and Jerome, R.E., 2022. Biodegradable Products from renewable sources: Impact on Replacing Single Use Plastic for Protecting the Environment.</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a:solidFill>
                  <a:srgbClr val="222222"/>
                </a:solidFill>
                <a:effectLst/>
                <a:highlight>
                  <a:srgbClr val="FFFFFF"/>
                </a:highlight>
                <a:latin typeface="Arial" panose="020B0604020202020204" pitchFamily="34" charset="0"/>
                <a:ea typeface="Arial" panose="020B0604020202020204" pitchFamily="34" charset="0"/>
              </a:rPr>
              <a:t>Ramirez, J.G.C., 2024. The power of planning: how business plans drive effective management strategies. </a:t>
            </a:r>
            <a:r>
              <a:rPr lang="en-GB" sz="1200" i="1" dirty="0">
                <a:effectLst/>
                <a:highlight>
                  <a:srgbClr val="FFFFFF"/>
                </a:highlight>
                <a:latin typeface="Arial" panose="020B0604020202020204" pitchFamily="34" charset="0"/>
                <a:ea typeface="Arial" panose="020B0604020202020204" pitchFamily="34" charset="0"/>
              </a:rPr>
              <a:t>Integrated Journal of Science and Technology</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1</a:t>
            </a:r>
            <a:r>
              <a:rPr lang="en-GB" sz="1200" dirty="0">
                <a:effectLst/>
                <a:highlight>
                  <a:srgbClr val="FFFFFF"/>
                </a:highlight>
                <a:latin typeface="Arial" panose="020B0604020202020204" pitchFamily="34" charset="0"/>
                <a:ea typeface="Arial" panose="020B0604020202020204" pitchFamily="34" charset="0"/>
              </a:rPr>
              <a:t>(3).</a:t>
            </a:r>
            <a:endParaRPr lang="en-GB" sz="1200" dirty="0">
              <a:effectLst/>
              <a:latin typeface="Arial" panose="020B0604020202020204" pitchFamily="34" charset="0"/>
              <a:ea typeface="Arial" panose="020B0604020202020204" pitchFamily="34" charset="0"/>
            </a:endParaRPr>
          </a:p>
          <a:p>
            <a:pPr algn="just">
              <a:lnSpc>
                <a:spcPct val="163000"/>
              </a:lnSpc>
              <a:spcBef>
                <a:spcPts val="1200"/>
              </a:spcBef>
            </a:pPr>
            <a:r>
              <a:rPr lang="en-GB" sz="1200" dirty="0">
                <a:effectLst/>
                <a:highlight>
                  <a:srgbClr val="FFFFFF"/>
                </a:highlight>
                <a:latin typeface="Arial" panose="020B0604020202020204" pitchFamily="34" charset="0"/>
                <a:ea typeface="Arial" panose="020B0604020202020204" pitchFamily="34" charset="0"/>
              </a:rPr>
              <a:t>Statista (2023) </a:t>
            </a:r>
            <a:r>
              <a:rPr lang="en-GB" sz="1200" i="1" dirty="0">
                <a:effectLst/>
                <a:highlight>
                  <a:srgbClr val="FFFFFF"/>
                </a:highlight>
                <a:latin typeface="Arial" panose="020B0604020202020204" pitchFamily="34" charset="0"/>
                <a:ea typeface="Arial" panose="020B0604020202020204" pitchFamily="34" charset="0"/>
              </a:rPr>
              <a:t>Drivers of sustainable food/beverage purchases in the UK 2021</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Statista</a:t>
            </a:r>
            <a:r>
              <a:rPr lang="en-GB" sz="1200" dirty="0">
                <a:effectLst/>
                <a:highlight>
                  <a:srgbClr val="FFFFFF"/>
                </a:highlight>
                <a:latin typeface="Arial" panose="020B0604020202020204" pitchFamily="34" charset="0"/>
                <a:ea typeface="Arial" panose="020B0604020202020204" pitchFamily="34" charset="0"/>
              </a:rPr>
              <a:t>. Available at: https://www.statista.com/forecasts/1241126/drivers-of-sustainable-food-beverage-purchases-in-the-uk (Accessed: 15 October 2024).</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Surtawijaya</a:t>
            </a:r>
            <a:r>
              <a:rPr lang="en-GB" sz="1200" dirty="0">
                <a:solidFill>
                  <a:srgbClr val="222222"/>
                </a:solidFill>
                <a:effectLst/>
                <a:highlight>
                  <a:srgbClr val="FFFFFF"/>
                </a:highlight>
                <a:latin typeface="Arial" panose="020B0604020202020204" pitchFamily="34" charset="0"/>
                <a:ea typeface="Arial" panose="020B0604020202020204" pitchFamily="34" charset="0"/>
              </a:rPr>
              <a:t>, A.A.A. and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Soegoto</a:t>
            </a:r>
            <a:r>
              <a:rPr lang="en-GB" sz="1200" dirty="0">
                <a:solidFill>
                  <a:srgbClr val="222222"/>
                </a:solidFill>
                <a:effectLst/>
                <a:highlight>
                  <a:srgbClr val="FFFFFF"/>
                </a:highlight>
                <a:latin typeface="Arial" panose="020B0604020202020204" pitchFamily="34" charset="0"/>
                <a:ea typeface="Arial" panose="020B0604020202020204" pitchFamily="34" charset="0"/>
              </a:rPr>
              <a:t>, D.S., 2020, January. Developing Strategic Marketing Plan for Artificial Flower Bouquet Business in Bandung. In </a:t>
            </a:r>
            <a:r>
              <a:rPr lang="en-GB" sz="1200" i="1" dirty="0">
                <a:effectLst/>
                <a:highlight>
                  <a:srgbClr val="FFFFFF"/>
                </a:highlight>
                <a:latin typeface="Arial" panose="020B0604020202020204" pitchFamily="34" charset="0"/>
                <a:ea typeface="Arial" panose="020B0604020202020204" pitchFamily="34" charset="0"/>
              </a:rPr>
              <a:t>International Conference on Business, Economic, Social Science, and Humanities–Economics, Business and Management Track (ICOBEST-EBM 2019)</a:t>
            </a:r>
            <a:r>
              <a:rPr lang="en-GB" sz="1200" dirty="0">
                <a:effectLst/>
                <a:highlight>
                  <a:srgbClr val="FFFFFF"/>
                </a:highlight>
                <a:latin typeface="Arial" panose="020B0604020202020204" pitchFamily="34" charset="0"/>
                <a:ea typeface="Arial" panose="020B0604020202020204" pitchFamily="34" charset="0"/>
              </a:rPr>
              <a:t> (pp. 29-31). Atlantis Press.</a:t>
            </a:r>
            <a:endParaRPr lang="en-GB" sz="12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200" dirty="0" err="1">
                <a:solidFill>
                  <a:srgbClr val="222222"/>
                </a:solidFill>
                <a:effectLst/>
                <a:highlight>
                  <a:srgbClr val="FFFFFF"/>
                </a:highlight>
                <a:latin typeface="Arial" panose="020B0604020202020204" pitchFamily="34" charset="0"/>
                <a:ea typeface="Arial" panose="020B0604020202020204" pitchFamily="34" charset="0"/>
              </a:rPr>
              <a:t>Vadakkepatt</a:t>
            </a:r>
            <a:r>
              <a:rPr lang="en-GB" sz="1200" dirty="0">
                <a:solidFill>
                  <a:srgbClr val="222222"/>
                </a:solidFill>
                <a:effectLst/>
                <a:highlight>
                  <a:srgbClr val="FFFFFF"/>
                </a:highlight>
                <a:latin typeface="Arial" panose="020B0604020202020204" pitchFamily="34" charset="0"/>
                <a:ea typeface="Arial" panose="020B0604020202020204" pitchFamily="34" charset="0"/>
              </a:rPr>
              <a:t>, G.G., Winterich, K.P., Mittal, V., Zinn, W.,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Beitelspacher</a:t>
            </a:r>
            <a:r>
              <a:rPr lang="en-GB" sz="1200" dirty="0">
                <a:solidFill>
                  <a:srgbClr val="222222"/>
                </a:solidFill>
                <a:effectLst/>
                <a:highlight>
                  <a:srgbClr val="FFFFFF"/>
                </a:highlight>
                <a:latin typeface="Arial" panose="020B0604020202020204" pitchFamily="34" charset="0"/>
                <a:ea typeface="Arial" panose="020B0604020202020204" pitchFamily="34" charset="0"/>
              </a:rPr>
              <a:t>, L., Aloysius, J., Ginger, J. and </a:t>
            </a:r>
            <a:r>
              <a:rPr lang="en-GB" sz="1200" dirty="0" err="1">
                <a:solidFill>
                  <a:srgbClr val="222222"/>
                </a:solidFill>
                <a:effectLst/>
                <a:highlight>
                  <a:srgbClr val="FFFFFF"/>
                </a:highlight>
                <a:latin typeface="Arial" panose="020B0604020202020204" pitchFamily="34" charset="0"/>
                <a:ea typeface="Arial" panose="020B0604020202020204" pitchFamily="34" charset="0"/>
              </a:rPr>
              <a:t>Reilman</a:t>
            </a:r>
            <a:r>
              <a:rPr lang="en-GB" sz="1200" dirty="0">
                <a:solidFill>
                  <a:srgbClr val="222222"/>
                </a:solidFill>
                <a:effectLst/>
                <a:highlight>
                  <a:srgbClr val="FFFFFF"/>
                </a:highlight>
                <a:latin typeface="Arial" panose="020B0604020202020204" pitchFamily="34" charset="0"/>
                <a:ea typeface="Arial" panose="020B0604020202020204" pitchFamily="34" charset="0"/>
              </a:rPr>
              <a:t>, J., 2021. Sustainable retailing. </a:t>
            </a:r>
            <a:r>
              <a:rPr lang="en-GB" sz="1200" i="1" dirty="0">
                <a:effectLst/>
                <a:highlight>
                  <a:srgbClr val="FFFFFF"/>
                </a:highlight>
                <a:latin typeface="Arial" panose="020B0604020202020204" pitchFamily="34" charset="0"/>
                <a:ea typeface="Arial" panose="020B0604020202020204" pitchFamily="34" charset="0"/>
              </a:rPr>
              <a:t>Journal of Retailing</a:t>
            </a:r>
            <a:r>
              <a:rPr lang="en-GB" sz="1200" dirty="0">
                <a:effectLst/>
                <a:highlight>
                  <a:srgbClr val="FFFFFF"/>
                </a:highlight>
                <a:latin typeface="Arial" panose="020B0604020202020204" pitchFamily="34" charset="0"/>
                <a:ea typeface="Arial" panose="020B0604020202020204" pitchFamily="34" charset="0"/>
              </a:rPr>
              <a:t>, </a:t>
            </a:r>
            <a:r>
              <a:rPr lang="en-GB" sz="1200" i="1" dirty="0">
                <a:effectLst/>
                <a:highlight>
                  <a:srgbClr val="FFFFFF"/>
                </a:highlight>
                <a:latin typeface="Arial" panose="020B0604020202020204" pitchFamily="34" charset="0"/>
                <a:ea typeface="Arial" panose="020B0604020202020204" pitchFamily="34" charset="0"/>
              </a:rPr>
              <a:t>97</a:t>
            </a:r>
            <a:r>
              <a:rPr lang="en-GB" sz="1200" dirty="0">
                <a:effectLst/>
                <a:highlight>
                  <a:srgbClr val="FFFFFF"/>
                </a:highlight>
                <a:latin typeface="Arial" panose="020B0604020202020204" pitchFamily="34" charset="0"/>
                <a:ea typeface="Arial" panose="020B0604020202020204" pitchFamily="34" charset="0"/>
              </a:rPr>
              <a:t>(1), pp.62-80.</a:t>
            </a:r>
            <a:endParaRPr lang="en-GB" sz="1200" dirty="0">
              <a:effectLst/>
              <a:latin typeface="Arial" panose="020B0604020202020204" pitchFamily="34" charset="0"/>
              <a:ea typeface="Arial" panose="020B0604020202020204" pitchFamily="34" charset="0"/>
            </a:endParaRPr>
          </a:p>
          <a:p>
            <a:pPr algn="just">
              <a:lnSpc>
                <a:spcPct val="150000"/>
              </a:lnSpc>
            </a:pPr>
            <a:r>
              <a:rPr lang="en-GB" sz="1800" dirty="0">
                <a:effectLst/>
                <a:highlight>
                  <a:srgbClr val="FFFFFF"/>
                </a:highligh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9393471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1194</Words>
  <Application>Microsoft Office PowerPoint</Application>
  <PresentationFormat>Widescreen</PresentationFormat>
  <Paragraphs>73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__Open_Sans_af7b73</vt:lpstr>
      <vt:lpstr>Aptos Display</vt:lpstr>
      <vt:lpstr>Arial</vt:lpstr>
      <vt:lpstr>Calibri</vt:lpstr>
      <vt:lpstr>Calibri Light</vt:lpstr>
      <vt:lpstr>Office Theme</vt:lpstr>
      <vt:lpstr>  Component 2: PowerPoint Presentation Lecturer: Masud Ibrahim Student name: Mirela Oprea Student ID: 2107120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Mirela Oprea (2107120)</dc:creator>
  <cp:lastModifiedBy>Mirela Oprea (2107120)</cp:lastModifiedBy>
  <cp:revision>2</cp:revision>
  <dcterms:created xsi:type="dcterms:W3CDTF">2024-10-29T19:34:42Z</dcterms:created>
  <dcterms:modified xsi:type="dcterms:W3CDTF">2024-11-09T19:44:58Z</dcterms:modified>
</cp:coreProperties>
</file>