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6"/>
  </p:notesMasterIdLst>
  <p:sldIdLst>
    <p:sldId id="266" r:id="rId2"/>
    <p:sldId id="267" r:id="rId3"/>
    <p:sldId id="268" r:id="rId4"/>
    <p:sldId id="256" r:id="rId5"/>
    <p:sldId id="257" r:id="rId6"/>
    <p:sldId id="260" r:id="rId7"/>
    <p:sldId id="258" r:id="rId8"/>
    <p:sldId id="269" r:id="rId9"/>
    <p:sldId id="259" r:id="rId10"/>
    <p:sldId id="261" r:id="rId11"/>
    <p:sldId id="262" r:id="rId12"/>
    <p:sldId id="263" r:id="rId13"/>
    <p:sldId id="264"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99397F-8416-91DD-941E-C94CE05A6D19}" v="565" dt="2025-11-21T01:32:36.931"/>
    <p1510:client id="{5F957109-1F6B-C189-FFA0-B7DB054D647B}" v="1263" dt="2025-11-21T02:55:15.1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7652" autoAdjust="0"/>
  </p:normalViewPr>
  <p:slideViewPr>
    <p:cSldViewPr snapToGrid="0">
      <p:cViewPr varScale="1">
        <p:scale>
          <a:sx n="66" d="100"/>
          <a:sy n="66" d="100"/>
        </p:scale>
        <p:origin x="1099" y="278"/>
      </p:cViewPr>
      <p:guideLst/>
    </p:cSldViewPr>
  </p:slideViewPr>
  <p:notesTextViewPr>
    <p:cViewPr>
      <p:scale>
        <a:sx n="1" d="1"/>
        <a:sy n="1" d="1"/>
      </p:scale>
      <p:origin x="0" y="-82"/>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C53BAB-8F99-416E-AFEA-CCC9E5816AF7}" type="datetimeFigureOut">
              <a:t>11/20/2025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BF7F6E-C235-4979-9A68-F8B69FEB72CF}" type="slidenum">
              <a:t>‹#›</a:t>
            </a:fld>
            <a:endParaRPr lang="en-US"/>
          </a:p>
        </p:txBody>
      </p:sp>
    </p:spTree>
    <p:extLst>
      <p:ext uri="{BB962C8B-B14F-4D97-AF65-F5344CB8AC3E}">
        <p14:creationId xmlns:p14="http://schemas.microsoft.com/office/powerpoint/2010/main" val="3251702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BYD Company Limited is a Chinese-based company, which was founded in 1995, and became a leading international electric vehicle (EVs) and renewable energy technologies enterprise (Glenn, 2025). In the company is vertically integrated producing batteries and EVs and has to date become one of the largest EV manufacturers in the world. In 2025, BYD has aggressive intentions to increase its market share in the international market, including to the UK, which is one of the important markets concerning eco-vehicles in the UK environmental policy to end petrol and diesel vehicles. The UK has a huge potential of growing EV, triggered by the government subsidies and the tendency of changing customer perceptions towards sustainability.</a:t>
            </a:r>
          </a:p>
          <a:p>
            <a:r>
              <a:rPr lang="en-GB" noProof="0" dirty="0"/>
              <a:t>This presentation is aimed at discussing the international communication strategies deployed by BYD as it goes beyond its domestic base in China to the UK market. We are going to examine how the intercultural communication theories like the Cultural Dimensions by Hofstede can be implemented to comprehend and address communication barriers and give some real life suggestions on how to enhance the global business approach of BYD. The presentation will include the communication theory, its application in BYD in China and the UK, main challenges and opportunities, and give the recommendation on the actions that should be undertaken to achieve effective communication.</a:t>
            </a:r>
          </a:p>
        </p:txBody>
      </p:sp>
      <p:sp>
        <p:nvSpPr>
          <p:cNvPr id="4" name="Slide Number Placeholder 3"/>
          <p:cNvSpPr>
            <a:spLocks noGrp="1"/>
          </p:cNvSpPr>
          <p:nvPr>
            <p:ph type="sldNum" sz="quarter" idx="5"/>
          </p:nvPr>
        </p:nvSpPr>
        <p:spPr/>
        <p:txBody>
          <a:bodyPr/>
          <a:lstStyle/>
          <a:p>
            <a:fld id="{00BF7F6E-C235-4979-9A68-F8B69FEB72CF}" type="slidenum">
              <a:t>5</a:t>
            </a:fld>
            <a:endParaRPr lang="en-US"/>
          </a:p>
        </p:txBody>
      </p:sp>
    </p:spTree>
    <p:extLst>
      <p:ext uri="{BB962C8B-B14F-4D97-AF65-F5344CB8AC3E}">
        <p14:creationId xmlns:p14="http://schemas.microsoft.com/office/powerpoint/2010/main" val="3915509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Unlike China, the UK culture is that of lower power distance, implying that power hierarchy is not strictly ranked and there is increased ease in information exchange between various levels of an organization. The UK culture is individualistic in nature, which emphasizes the importance of personal success, independence, and communicating straight with people. Consequently, the operations of BYD in the UK have to adapt to the more cooperative atmosphere in which the individual employees are prompted to express their viewpoint, and the manufacturing decisions are decentralized.</a:t>
            </a:r>
          </a:p>
          <a:p>
            <a:r>
              <a:rPr lang="en-GB" noProof="0" dirty="0"/>
              <a:t>The UK should also be more direct and open when it comes to marketing and communication (Saha and Global, 2018). The UK consumer is direct in contrast to direct communication in China where the indirect one might be the established norm. In particular, BYD marketing of its electric vehicles (EVs) in the UK will require the utilization of personal advantages which include saving money, technological innovations, and the overall environmental consequences of driving an electric vehicle. Transparency must also be seen as a key characteristic of such a communication since UK customers tend to be more skeptical of any environmental-related statements that do not have supporting evidence. Therefore, the marketing communications in the UK require BYD to rest on the evidence-based messages that would appeal to the UK perceptions of sustainability and innovations.</a:t>
            </a:r>
          </a:p>
        </p:txBody>
      </p:sp>
      <p:sp>
        <p:nvSpPr>
          <p:cNvPr id="4" name="Slide Number Placeholder 3"/>
          <p:cNvSpPr>
            <a:spLocks noGrp="1"/>
          </p:cNvSpPr>
          <p:nvPr>
            <p:ph type="sldNum" sz="quarter" idx="5"/>
          </p:nvPr>
        </p:nvSpPr>
        <p:spPr/>
        <p:txBody>
          <a:bodyPr/>
          <a:lstStyle/>
          <a:p>
            <a:fld id="{00BF7F6E-C235-4979-9A68-F8B69FEB72CF}" type="slidenum">
              <a:t>6</a:t>
            </a:fld>
            <a:endParaRPr lang="en-US"/>
          </a:p>
        </p:txBody>
      </p:sp>
    </p:spTree>
    <p:extLst>
      <p:ext uri="{BB962C8B-B14F-4D97-AF65-F5344CB8AC3E}">
        <p14:creationId xmlns:p14="http://schemas.microsoft.com/office/powerpoint/2010/main" val="6648472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The Cultural Dimensions Theory developed by Geert Hofstede is one of the most efficient theories on intercultural communication that defines how behavioral and communication variations are impacted by cultural differences (Sent and Kroese, 2022). The model of Hofstede practices cultures using six dimensions:</a:t>
            </a:r>
          </a:p>
          <a:p>
            <a:pPr marL="285750" indent="-285750">
              <a:buFont typeface="Arial"/>
              <a:buChar char="•"/>
            </a:pPr>
            <a:r>
              <a:rPr lang="en-GB" noProof="0" dirty="0"/>
              <a:t>Power Distance: This is the extent to which inequality in the distribution of power is embraced by less powerful individuals in a society.</a:t>
            </a:r>
          </a:p>
          <a:p>
            <a:pPr marL="285750" indent="-285750">
              <a:buFont typeface="Arial"/>
              <a:buChar char="•"/>
            </a:pPr>
            <a:r>
              <a:rPr lang="en-GB" noProof="0" dirty="0"/>
              <a:t>Individualism vs. Collectivism: This is the extent to which people are incorporated into groups (Gutierrez, 2007).</a:t>
            </a:r>
          </a:p>
          <a:p>
            <a:pPr marL="285750" indent="-285750">
              <a:buFont typeface="Arial"/>
              <a:buChar char="•"/>
            </a:pPr>
            <a:r>
              <a:rPr lang="en-GB" noProof="0" dirty="0"/>
              <a:t>Uncertainty Avoidance: The degree of female comfort with uncertainty and ambiguity.</a:t>
            </a:r>
          </a:p>
          <a:p>
            <a:pPr marL="285750" indent="-285750">
              <a:buFont typeface="Arial"/>
              <a:buChar char="•"/>
            </a:pPr>
            <a:r>
              <a:rPr lang="en-GB" noProof="0" dirty="0"/>
              <a:t>Masculinity vs. Femininity: The extent to which a culture is competitive, as opposed to care giving and standard of living.</a:t>
            </a:r>
          </a:p>
          <a:p>
            <a:pPr marL="285750" indent="-285750">
              <a:buFont typeface="Arial"/>
              <a:buChar char="•"/>
            </a:pPr>
            <a:r>
              <a:rPr lang="en-GB" noProof="0" dirty="0"/>
              <a:t>Long/short term orientation: Future rewards respect of tradition.</a:t>
            </a:r>
          </a:p>
          <a:p>
            <a:pPr marL="285750" indent="-285750">
              <a:buFont typeface="Arial"/>
              <a:buChar char="•"/>
            </a:pPr>
            <a:r>
              <a:rPr lang="en-GB" noProof="0" dirty="0"/>
              <a:t>Indulgence vs. Restraint: The level to which individuals strive to restrain their urges and impulses.</a:t>
            </a:r>
          </a:p>
          <a:p>
            <a:r>
              <a:rPr lang="en-GB" noProof="0" dirty="0"/>
              <a:t>In the case of BYD, the dimensions will give us an understanding of the difference in terms of cultures relevant to its performance in China, a collective based culture with a high power distance and the individualistic culture of the UK with a low power distance. It is possible that knowing these differences can enable BYD to bypass the cultural barriers to communication and business operations when building its presence in the UK.</a:t>
            </a:r>
          </a:p>
        </p:txBody>
      </p:sp>
      <p:sp>
        <p:nvSpPr>
          <p:cNvPr id="4" name="Slide Number Placeholder 3"/>
          <p:cNvSpPr>
            <a:spLocks noGrp="1"/>
          </p:cNvSpPr>
          <p:nvPr>
            <p:ph type="sldNum" sz="quarter" idx="5"/>
          </p:nvPr>
        </p:nvSpPr>
        <p:spPr/>
        <p:txBody>
          <a:bodyPr/>
          <a:lstStyle/>
          <a:p>
            <a:fld id="{00BF7F6E-C235-4979-9A68-F8B69FEB72CF}" type="slidenum">
              <a:t>7</a:t>
            </a:fld>
            <a:endParaRPr lang="en-US"/>
          </a:p>
        </p:txBody>
      </p:sp>
    </p:spTree>
    <p:extLst>
      <p:ext uri="{BB962C8B-B14F-4D97-AF65-F5344CB8AC3E}">
        <p14:creationId xmlns:p14="http://schemas.microsoft.com/office/powerpoint/2010/main" val="4704518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The operations of the company in China are influenced by high PD culture as respect towards authority and hierarchy is important. Decision making processes are usually centralized and communication approach is mostly indirect and is more oriented towards maintaining harmony and saving face particularly in the business affairs. This owes to the Chinese culture that embraces collectivism whereby the group is more important than a personal achievement. Indicatively, the management at BYD frequently does so by promoting group rather than personal agendas.</a:t>
            </a:r>
          </a:p>
          <a:p>
            <a:r>
              <a:rPr lang="en-GB" noProof="0" dirty="0"/>
              <a:t>The BYD internal communication in China would most probably be formal with well defined lines of authority (Koh, Maguire and Igi Global, 2009). The hierarchical structure of the company is conducive to efficiency, yet delays the process of decision-making because lower hierarchical levels of the company tend to wait to receive the confirmation of senior management. In relation to external communication, like marketing, the Chinese are very relationship-oriented, and strive to establish long-term partnerships with the local government bodies and state-owned enterprises, as well as, with consumers. A case in point is the strategic partnerships of BYD with the state-run businesses in China, in which long-term relationships are an important factor in product development and distribution.</a:t>
            </a:r>
          </a:p>
          <a:p>
            <a:r>
              <a:rPr lang="en-GB" noProof="0" dirty="0"/>
              <a:t>Nevertheless, the directness of the communication style of BYD in its internal and external transactions can be a problem when translated into Western markets, as such as the UK culture value a culture of open communication and individual decision making.</a:t>
            </a:r>
            <a:endParaRPr lang="en-GB" noProof="0" dirty="0">
              <a:ea typeface="Calibri"/>
              <a:cs typeface="Calibri"/>
            </a:endParaRPr>
          </a:p>
        </p:txBody>
      </p:sp>
      <p:sp>
        <p:nvSpPr>
          <p:cNvPr id="4" name="Slide Number Placeholder 3"/>
          <p:cNvSpPr>
            <a:spLocks noGrp="1"/>
          </p:cNvSpPr>
          <p:nvPr>
            <p:ph type="sldNum" sz="quarter" idx="5"/>
          </p:nvPr>
        </p:nvSpPr>
        <p:spPr/>
        <p:txBody>
          <a:bodyPr/>
          <a:lstStyle/>
          <a:p>
            <a:fld id="{00BF7F6E-C235-4979-9A68-F8B69FEB72CF}" type="slidenum">
              <a:t>8</a:t>
            </a:fld>
            <a:endParaRPr lang="en-US"/>
          </a:p>
        </p:txBody>
      </p:sp>
    </p:spTree>
    <p:extLst>
      <p:ext uri="{BB962C8B-B14F-4D97-AF65-F5344CB8AC3E}">
        <p14:creationId xmlns:p14="http://schemas.microsoft.com/office/powerpoint/2010/main" val="1727412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The main communication trends that BYD has to contend with in transacting business in these two cultures include:</a:t>
            </a:r>
          </a:p>
          <a:p>
            <a:pPr marL="285750" indent="-285750">
              <a:buFont typeface="Arial"/>
              <a:buChar char="•"/>
            </a:pPr>
            <a:r>
              <a:rPr lang="en-GB" b="1" noProof="0" dirty="0"/>
              <a:t>Cultural Misalignment</a:t>
            </a:r>
            <a:r>
              <a:rPr lang="en-GB" noProof="0" dirty="0"/>
              <a:t>:</a:t>
            </a:r>
          </a:p>
          <a:p>
            <a:pPr marL="285750" indent="-285750">
              <a:buFont typeface="Arial"/>
              <a:buChar char="•"/>
            </a:pPr>
            <a:r>
              <a:rPr lang="en-GB" b="1" noProof="0" dirty="0"/>
              <a:t>China</a:t>
            </a:r>
            <a:r>
              <a:rPr lang="en-GB" noProof="0" dirty="0"/>
              <a:t>: A hierarchical and collectivist society might not suit the UK business world that is more egalitarian and individualistic. This can cause breakdown in the communication between the employees and the managers in relation to the expectations and the managerial styles (Deresky and Miller, 2017).</a:t>
            </a:r>
          </a:p>
          <a:p>
            <a:pPr marL="285750" lvl="1" indent="-285750">
              <a:buFont typeface="Arial"/>
              <a:buChar char="•"/>
            </a:pPr>
            <a:r>
              <a:rPr lang="en-GB" b="1" noProof="0" dirty="0"/>
              <a:t>UK</a:t>
            </a:r>
            <a:r>
              <a:rPr lang="en-GB" noProof="0" dirty="0"/>
              <a:t>: UK direct communication styles may lead to the discomfort with indirect communication styles used in China, which will create a potentially misunderstood situation between the headquarters and UK subsidiaries.</a:t>
            </a:r>
          </a:p>
          <a:p>
            <a:pPr marL="285750" indent="-285750">
              <a:buFont typeface="Arial"/>
              <a:buChar char="•"/>
            </a:pPr>
            <a:r>
              <a:rPr lang="en-GB" b="1" noProof="0" dirty="0"/>
              <a:t>Brand Perception</a:t>
            </a:r>
            <a:r>
              <a:rPr lang="en-GB" noProof="0" dirty="0"/>
              <a:t>:</a:t>
            </a:r>
          </a:p>
          <a:p>
            <a:pPr marL="285750" lvl="1" indent="-285750">
              <a:buFont typeface="Arial"/>
              <a:buChar char="•"/>
            </a:pPr>
            <a:r>
              <a:rPr lang="en-GB" noProof="0" dirty="0"/>
              <a:t>UK BYD is likely to have problems with its Chinese origins, whereby consumers might continue linking Chinese products to inferior quality, despite the technological improvement and success of BYD in China.</a:t>
            </a:r>
          </a:p>
          <a:p>
            <a:pPr marL="285750" indent="-285750">
              <a:buFont typeface="Arial"/>
              <a:buChar char="•"/>
            </a:pPr>
            <a:r>
              <a:rPr lang="en-GB" b="1" noProof="0" dirty="0"/>
              <a:t>Regulatory Compliance</a:t>
            </a:r>
            <a:r>
              <a:rPr lang="en-GB" noProof="0" dirty="0"/>
              <a:t>:</a:t>
            </a:r>
          </a:p>
          <a:p>
            <a:pPr marL="285750" lvl="1" indent="-285750">
              <a:buFont typeface="Arial"/>
              <a:buChar char="•"/>
            </a:pPr>
            <a:r>
              <a:rPr lang="en-GB" noProof="0" dirty="0"/>
              <a:t>Meeting the local regulations, regarding EV charging infrastructure, emissions standards, and safety requirements, in the UK, will require clear information about them to ensure that there is no perceived barrier to entering the market.</a:t>
            </a:r>
          </a:p>
          <a:p>
            <a:pPr marL="285750" indent="-285750">
              <a:buFont typeface="Arial"/>
              <a:buChar char="•"/>
            </a:pPr>
            <a:r>
              <a:rPr lang="en-GB" b="1" noProof="0" dirty="0"/>
              <a:t>Stakeholder Expectations</a:t>
            </a:r>
            <a:r>
              <a:rPr lang="en-GB" noProof="0" dirty="0"/>
              <a:t>:</a:t>
            </a:r>
          </a:p>
          <a:p>
            <a:pPr marL="285750" lvl="1" indent="-285750">
              <a:buFont typeface="Arial"/>
              <a:buChar char="•"/>
            </a:pPr>
            <a:r>
              <a:rPr lang="en-GB" noProof="0" dirty="0"/>
              <a:t>The stakeholders in UK demand business high levels of transparency, sustainability, and ethical conduct. BYD needs to explicitly convey these values in order to dispel doubts about its Chinese origins.</a:t>
            </a:r>
            <a:endParaRPr lang="en-GB" noProof="0" dirty="0">
              <a:ea typeface="Calibri"/>
              <a:cs typeface="Calibri"/>
            </a:endParaRPr>
          </a:p>
        </p:txBody>
      </p:sp>
      <p:sp>
        <p:nvSpPr>
          <p:cNvPr id="4" name="Slide Number Placeholder 3"/>
          <p:cNvSpPr>
            <a:spLocks noGrp="1"/>
          </p:cNvSpPr>
          <p:nvPr>
            <p:ph type="sldNum" sz="quarter" idx="5"/>
          </p:nvPr>
        </p:nvSpPr>
        <p:spPr/>
        <p:txBody>
          <a:bodyPr/>
          <a:lstStyle/>
          <a:p>
            <a:fld id="{00BF7F6E-C235-4979-9A68-F8B69FEB72CF}" type="slidenum">
              <a:t>9</a:t>
            </a:fld>
            <a:endParaRPr lang="en-US"/>
          </a:p>
        </p:txBody>
      </p:sp>
    </p:spTree>
    <p:extLst>
      <p:ext uri="{BB962C8B-B14F-4D97-AF65-F5344CB8AC3E}">
        <p14:creationId xmlns:p14="http://schemas.microsoft.com/office/powerpoint/2010/main" val="38712125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These issues notwithstanding, BYD has an enormous potential in the UK market in the following way:</a:t>
            </a:r>
          </a:p>
          <a:p>
            <a:pPr marL="285750" indent="-285750">
              <a:buFont typeface="Arial"/>
              <a:buChar char="•"/>
            </a:pPr>
            <a:r>
              <a:rPr lang="en-GB" noProof="0" dirty="0"/>
              <a:t>Potential Market in the EV market: The movement of the UK government to zero-emission vehicles and its intention to prohibit sales of petrol and diesel cars by 2030 presents the opportunity of BYD with an open mouth to increase its presence (Zayed, 2025). The rising demand of sustainable transportation and clean energy in the UK presents BYD with an opportunity to sell its electric vehicles (EVs).</a:t>
            </a:r>
          </a:p>
          <a:p>
            <a:pPr marL="285750" indent="-285750">
              <a:buFont typeface="Arial"/>
              <a:buChar char="•"/>
            </a:pPr>
            <a:r>
              <a:rPr lang="en-GB" noProof="0" dirty="0"/>
              <a:t>Cultural Adaptation: The flexibility of BYD can become one of its assets. Being aware of the individualism and transparency tendencies of the UK culture, BYD can develop the mode of communication, which would directly address consumer principles of innovative product and environmentalism.</a:t>
            </a:r>
            <a:endParaRPr lang="en-GB" noProof="0" dirty="0">
              <a:ea typeface="Calibri"/>
              <a:cs typeface="Calibri"/>
            </a:endParaRPr>
          </a:p>
          <a:p>
            <a:pPr marL="285750" indent="-285750">
              <a:buFont typeface="Arial"/>
              <a:buChar char="•"/>
            </a:pPr>
            <a:r>
              <a:rPr lang="en-GB" noProof="0" dirty="0"/>
              <a:t>Competitive Edge: The high-performance and battery power supply of the EV means that BYD has a competitive advantage in the UK where people are at an emerging demand of high-performance and long-range battery feature EVs. With the help of its image as a pioneer in the affordable, reliable EVs, BYD will be able to draw into the market a significant portion of the market share.</a:t>
            </a:r>
            <a:endParaRPr lang="en-GB" noProof="0" dirty="0">
              <a:ea typeface="Calibri"/>
              <a:cs typeface="Calibri"/>
            </a:endParaRPr>
          </a:p>
          <a:p>
            <a:pPr marL="285750" indent="-285750">
              <a:buFont typeface="Arial"/>
              <a:buChar char="•"/>
            </a:pPr>
            <a:r>
              <a:rPr lang="en-GB" noProof="0" dirty="0"/>
              <a:t>Building Trust: The concern about sustainability and the aspect on the harm of driving an EV are consistent with the interests of UK consumers. Because of such values that pledge in a transparent manner, BYD can gain a trustworthy brand.</a:t>
            </a:r>
            <a:endParaRPr lang="en-GB" noProof="0" dirty="0">
              <a:ea typeface="Calibri"/>
              <a:cs typeface="Calibri"/>
            </a:endParaRPr>
          </a:p>
        </p:txBody>
      </p:sp>
      <p:sp>
        <p:nvSpPr>
          <p:cNvPr id="4" name="Slide Number Placeholder 3"/>
          <p:cNvSpPr>
            <a:spLocks noGrp="1"/>
          </p:cNvSpPr>
          <p:nvPr>
            <p:ph type="sldNum" sz="quarter" idx="5"/>
          </p:nvPr>
        </p:nvSpPr>
        <p:spPr/>
        <p:txBody>
          <a:bodyPr/>
          <a:lstStyle/>
          <a:p>
            <a:fld id="{00BF7F6E-C235-4979-9A68-F8B69FEB72CF}" type="slidenum">
              <a:t>10</a:t>
            </a:fld>
            <a:endParaRPr lang="en-US"/>
          </a:p>
        </p:txBody>
      </p:sp>
    </p:spTree>
    <p:extLst>
      <p:ext uri="{BB962C8B-B14F-4D97-AF65-F5344CB8AC3E}">
        <p14:creationId xmlns:p14="http://schemas.microsoft.com/office/powerpoint/2010/main" val="25459355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To sum up, the UK market is up and down to the further expansion of BYD. The cultural diversity that exists between China and the UK necessitates BYD to adjust its strategies in communication in order to achieve success. Using intercultural theories of communication such as the cultural dimensions of Hofstede, BYD can overcome the obstacles of both markets.</a:t>
            </a:r>
          </a:p>
          <a:p>
            <a:r>
              <a:rPr lang="en-GB" b="1" noProof="0" dirty="0"/>
              <a:t>Recommendations for BYD</a:t>
            </a:r>
            <a:r>
              <a:rPr lang="en-GB" noProof="0" dirty="0"/>
              <a:t>:</a:t>
            </a:r>
          </a:p>
          <a:p>
            <a:pPr marL="285750" indent="-285750">
              <a:buFont typeface="Arial"/>
              <a:buChar char="•"/>
            </a:pPr>
            <a:r>
              <a:rPr lang="en-GB" noProof="0" dirty="0"/>
              <a:t>Localised Communication: Use location-specific marketing and internal communication to mirror the UK values of individualism, conciseness and sustainability.</a:t>
            </a:r>
          </a:p>
          <a:p>
            <a:pPr marL="285750" indent="-285750">
              <a:buFont typeface="Arial"/>
              <a:buChar char="•"/>
            </a:pPr>
            <a:r>
              <a:rPr lang="en-GB" noProof="0" dirty="0"/>
              <a:t>Cross-Cultural Training: Conduct training of both the Chinese and the UK team in order to eliminate the differences in cultures and communicate better.</a:t>
            </a:r>
          </a:p>
          <a:p>
            <a:pPr marL="285750" indent="-285750">
              <a:buFont typeface="Arial"/>
              <a:buChar char="•"/>
            </a:pPr>
            <a:r>
              <a:rPr lang="en-GB" noProof="0" dirty="0"/>
              <a:t>Brand-Building: Firm brand trust through promoting transparency, innovation, and environmental commitment in all communications.</a:t>
            </a:r>
          </a:p>
          <a:p>
            <a:pPr marL="285750" indent="-285750">
              <a:buFont typeface="Arial"/>
              <a:buChar char="•"/>
            </a:pPr>
            <a:r>
              <a:rPr lang="en-GB" noProof="0" dirty="0"/>
              <a:t>Feedback Mechanisms: Have an efficient system of feedback about the UK customers and partners in order to adjust strategies to fit the feedback.</a:t>
            </a:r>
          </a:p>
          <a:p>
            <a:r>
              <a:rPr lang="en-GB" noProof="0" dirty="0"/>
              <a:t>Through these recommendations, BYD could enhance its communication policies and be able to scale its business in the UK and place a solid presence in the UK EV market.</a:t>
            </a:r>
          </a:p>
        </p:txBody>
      </p:sp>
      <p:sp>
        <p:nvSpPr>
          <p:cNvPr id="4" name="Slide Number Placeholder 3"/>
          <p:cNvSpPr>
            <a:spLocks noGrp="1"/>
          </p:cNvSpPr>
          <p:nvPr>
            <p:ph type="sldNum" sz="quarter" idx="5"/>
          </p:nvPr>
        </p:nvSpPr>
        <p:spPr/>
        <p:txBody>
          <a:bodyPr/>
          <a:lstStyle/>
          <a:p>
            <a:fld id="{00BF7F6E-C235-4979-9A68-F8B69FEB72CF}" type="slidenum">
              <a:t>11</a:t>
            </a:fld>
            <a:endParaRPr lang="en-US"/>
          </a:p>
        </p:txBody>
      </p:sp>
    </p:spTree>
    <p:extLst>
      <p:ext uri="{BB962C8B-B14F-4D97-AF65-F5344CB8AC3E}">
        <p14:creationId xmlns:p14="http://schemas.microsoft.com/office/powerpoint/2010/main" val="22286279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66673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87432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2624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41957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39221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88664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756772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13898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05703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00517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97535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11/20/2025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76957692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fount.aucegypt.edu/etds/2622/"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C7A01-4B6B-68BE-D29B-0A494D8E96FC}"/>
              </a:ext>
            </a:extLst>
          </p:cNvPr>
          <p:cNvSpPr>
            <a:spLocks noGrp="1"/>
          </p:cNvSpPr>
          <p:nvPr>
            <p:ph type="title"/>
          </p:nvPr>
        </p:nvSpPr>
        <p:spPr>
          <a:xfrm>
            <a:off x="804672" y="802955"/>
            <a:ext cx="4977976" cy="1454051"/>
          </a:xfrm>
        </p:spPr>
        <p:txBody>
          <a:bodyPr>
            <a:normAutofit/>
          </a:bodyPr>
          <a:lstStyle/>
          <a:p>
            <a:r>
              <a:rPr lang="en-US" sz="3600">
                <a:solidFill>
                  <a:schemeClr val="tx2"/>
                </a:solidFill>
              </a:rPr>
              <a:t>BA(Hons) Business Management</a:t>
            </a:r>
          </a:p>
        </p:txBody>
      </p:sp>
      <p:sp>
        <p:nvSpPr>
          <p:cNvPr id="3" name="Content Placeholder 2">
            <a:extLst>
              <a:ext uri="{FF2B5EF4-FFF2-40B4-BE49-F238E27FC236}">
                <a16:creationId xmlns:a16="http://schemas.microsoft.com/office/drawing/2014/main" id="{8B2A8EC8-813D-609E-7311-1386BC1427E0}"/>
              </a:ext>
            </a:extLst>
          </p:cNvPr>
          <p:cNvSpPr>
            <a:spLocks noGrp="1"/>
          </p:cNvSpPr>
          <p:nvPr>
            <p:ph idx="1"/>
          </p:nvPr>
        </p:nvSpPr>
        <p:spPr>
          <a:xfrm>
            <a:off x="804672" y="2421682"/>
            <a:ext cx="4977578" cy="3639289"/>
          </a:xfrm>
        </p:spPr>
        <p:txBody>
          <a:bodyPr vert="horz" lIns="91440" tIns="45720" rIns="91440" bIns="45720" rtlCol="0" anchor="ctr">
            <a:normAutofit/>
          </a:bodyPr>
          <a:lstStyle/>
          <a:p>
            <a:pPr marL="0" indent="0">
              <a:buNone/>
            </a:pPr>
            <a:r>
              <a:rPr lang="en-US" sz="1800">
                <a:solidFill>
                  <a:schemeClr val="tx2"/>
                </a:solidFill>
              </a:rPr>
              <a:t>Module: International Business Communication </a:t>
            </a:r>
          </a:p>
          <a:p>
            <a:pPr marL="0" indent="0">
              <a:buNone/>
            </a:pPr>
            <a:r>
              <a:rPr lang="en-US" sz="1800">
                <a:solidFill>
                  <a:schemeClr val="tx2"/>
                </a:solidFill>
              </a:rPr>
              <a:t>Module code: LCBB6023</a:t>
            </a:r>
          </a:p>
          <a:p>
            <a:pPr marL="0" indent="0">
              <a:buNone/>
            </a:pPr>
            <a:r>
              <a:rPr lang="en-US" sz="1800">
                <a:solidFill>
                  <a:schemeClr val="tx2"/>
                </a:solidFill>
              </a:rPr>
              <a:t>Lecturer/Module Leader: Mr. Afzal Munna</a:t>
            </a:r>
          </a:p>
          <a:p>
            <a:pPr marL="0" indent="0">
              <a:buNone/>
            </a:pPr>
            <a:r>
              <a:rPr lang="en-US" sz="1800">
                <a:solidFill>
                  <a:schemeClr val="tx2"/>
                </a:solidFill>
              </a:rPr>
              <a:t>Assignment Title: Individual Presentation </a:t>
            </a:r>
          </a:p>
          <a:p>
            <a:pPr marL="0" indent="0">
              <a:buNone/>
            </a:pPr>
            <a:r>
              <a:rPr lang="en-US" sz="1800">
                <a:solidFill>
                  <a:schemeClr val="tx2"/>
                </a:solidFill>
              </a:rPr>
              <a:t>Student name: Maria Dorina Matei</a:t>
            </a:r>
          </a:p>
          <a:p>
            <a:pPr marL="0" indent="0">
              <a:buNone/>
            </a:pPr>
            <a:r>
              <a:rPr lang="en-US" sz="1800">
                <a:solidFill>
                  <a:schemeClr val="tx2"/>
                </a:solidFill>
              </a:rPr>
              <a:t>Student number: 2315746</a:t>
            </a:r>
          </a:p>
        </p:txBody>
      </p:sp>
      <p:pic>
        <p:nvPicPr>
          <p:cNvPr id="30" name="Graphic 29" descr="Lecturer">
            <a:extLst>
              <a:ext uri="{FF2B5EF4-FFF2-40B4-BE49-F238E27FC236}">
                <a16:creationId xmlns:a16="http://schemas.microsoft.com/office/drawing/2014/main" id="{EE704DED-3EFF-4DD8-53BA-F7168DC9152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36580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95772B-3BA7-B79A-A80B-7BD2846193F7}"/>
              </a:ext>
            </a:extLst>
          </p:cNvPr>
          <p:cNvSpPr txBox="1"/>
          <p:nvPr/>
        </p:nvSpPr>
        <p:spPr>
          <a:xfrm>
            <a:off x="441740" y="392044"/>
            <a:ext cx="8702260" cy="59477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rtl="0">
              <a:lnSpc>
                <a:spcPts val="1484"/>
              </a:lnSpc>
            </a:pPr>
            <a:r>
              <a:rPr lang="en-GB" sz="2100" b="1" dirty="0">
                <a:latin typeface="Times New Roman MT"/>
                <a:ea typeface="Segoe UI"/>
                <a:cs typeface="Segoe UI"/>
              </a:rPr>
              <a:t>Introduction</a:t>
            </a:r>
            <a:r>
              <a:rPr lang="en-US" sz="2100" b="1" dirty="0">
                <a:latin typeface="Times New Roman MT"/>
                <a:ea typeface="Segoe UI"/>
                <a:cs typeface="Segoe UI"/>
              </a:rPr>
              <a:t>​</a:t>
            </a:r>
          </a:p>
          <a:p>
            <a:pPr algn="just">
              <a:lnSpc>
                <a:spcPts val="1484"/>
              </a:lnSpc>
            </a:pPr>
            <a:endParaRPr lang="en-US" sz="2100" b="1" dirty="0">
              <a:latin typeface="Times New Roman MT"/>
              <a:ea typeface="Segoe UI"/>
              <a:cs typeface="Segoe UI"/>
            </a:endParaRPr>
          </a:p>
          <a:p>
            <a:pPr algn="just" rtl="0">
              <a:lnSpc>
                <a:spcPts val="1484"/>
              </a:lnSpc>
            </a:pPr>
            <a:r>
              <a:rPr lang="en-GB" sz="2100" dirty="0">
                <a:latin typeface="Times New Roman MT"/>
                <a:ea typeface="Segoe UI"/>
                <a:cs typeface="Segoe UI"/>
              </a:rPr>
              <a:t>Culture definition​</a:t>
            </a:r>
          </a:p>
          <a:p>
            <a:pPr algn="just">
              <a:lnSpc>
                <a:spcPts val="1484"/>
              </a:lnSpc>
            </a:pPr>
            <a:endParaRPr lang="en-GB" sz="2100" dirty="0">
              <a:latin typeface="Times New Roman MT"/>
              <a:ea typeface="Segoe UI"/>
              <a:cs typeface="Segoe UI"/>
            </a:endParaRPr>
          </a:p>
          <a:p>
            <a:pPr algn="just">
              <a:lnSpc>
                <a:spcPts val="1484"/>
              </a:lnSpc>
            </a:pPr>
            <a:r>
              <a:rPr lang="en-GB" sz="2100" dirty="0">
                <a:latin typeface="Times New Roman MT"/>
                <a:ea typeface="Segoe UI"/>
                <a:cs typeface="Segoe UI"/>
              </a:rPr>
              <a:t>Communication Theories Overview​</a:t>
            </a:r>
            <a:endParaRPr lang="en-GB" dirty="0"/>
          </a:p>
          <a:p>
            <a:pPr algn="just">
              <a:lnSpc>
                <a:spcPts val="1484"/>
              </a:lnSpc>
            </a:pPr>
            <a:endParaRPr lang="en-GB" sz="2100" dirty="0">
              <a:latin typeface="Times New Roman MT"/>
              <a:ea typeface="Segoe UI"/>
              <a:cs typeface="Segoe UI"/>
            </a:endParaRPr>
          </a:p>
          <a:p>
            <a:pPr algn="just" rtl="0">
              <a:lnSpc>
                <a:spcPts val="1484"/>
              </a:lnSpc>
            </a:pPr>
            <a:r>
              <a:rPr lang="en-GB" sz="2100" dirty="0">
                <a:latin typeface="Times New Roman MT"/>
                <a:ea typeface="Segoe UI"/>
                <a:cs typeface="Segoe UI"/>
              </a:rPr>
              <a:t>Hofstede’s Cultural Dimensions​</a:t>
            </a:r>
          </a:p>
          <a:p>
            <a:pPr algn="just">
              <a:lnSpc>
                <a:spcPts val="1484"/>
              </a:lnSpc>
            </a:pPr>
            <a:endParaRPr lang="en-GB" sz="2100" dirty="0">
              <a:latin typeface="Times New Roman MT"/>
              <a:ea typeface="Segoe UI"/>
              <a:cs typeface="Segoe UI"/>
            </a:endParaRPr>
          </a:p>
          <a:p>
            <a:pPr algn="just" rtl="0">
              <a:lnSpc>
                <a:spcPts val="1484"/>
              </a:lnSpc>
            </a:pPr>
            <a:r>
              <a:rPr lang="en-GB" sz="2100" dirty="0">
                <a:latin typeface="Times New Roman MT"/>
                <a:ea typeface="Segoe UI"/>
                <a:cs typeface="Segoe UI"/>
              </a:rPr>
              <a:t>Hofstede’s Application to China​</a:t>
            </a:r>
          </a:p>
          <a:p>
            <a:pPr algn="just">
              <a:lnSpc>
                <a:spcPts val="1484"/>
              </a:lnSpc>
            </a:pPr>
            <a:endParaRPr lang="en-GB" sz="2100" dirty="0">
              <a:latin typeface="Times New Roman MT"/>
              <a:ea typeface="Segoe UI"/>
              <a:cs typeface="Segoe UI"/>
            </a:endParaRPr>
          </a:p>
          <a:p>
            <a:pPr algn="just" rtl="0">
              <a:lnSpc>
                <a:spcPts val="1484"/>
              </a:lnSpc>
            </a:pPr>
            <a:r>
              <a:rPr lang="en-GB" sz="2100" dirty="0">
                <a:latin typeface="Times New Roman MT"/>
                <a:ea typeface="Segoe UI"/>
                <a:cs typeface="Segoe UI"/>
              </a:rPr>
              <a:t>BYD Overview​</a:t>
            </a:r>
          </a:p>
          <a:p>
            <a:pPr algn="just">
              <a:lnSpc>
                <a:spcPts val="1484"/>
              </a:lnSpc>
            </a:pPr>
            <a:endParaRPr lang="en-GB" sz="2100" dirty="0">
              <a:latin typeface="Times New Roman MT"/>
              <a:ea typeface="Segoe UI"/>
              <a:cs typeface="Segoe UI"/>
            </a:endParaRPr>
          </a:p>
          <a:p>
            <a:pPr algn="just" rtl="0">
              <a:lnSpc>
                <a:spcPts val="1484"/>
              </a:lnSpc>
            </a:pPr>
            <a:r>
              <a:rPr lang="en-GB" sz="2100" dirty="0">
                <a:latin typeface="Times New Roman MT"/>
                <a:ea typeface="Segoe UI"/>
                <a:cs typeface="Segoe UI"/>
              </a:rPr>
              <a:t>Application of Hofstede’s Theory to BYD​</a:t>
            </a:r>
          </a:p>
          <a:p>
            <a:pPr algn="just">
              <a:lnSpc>
                <a:spcPts val="1484"/>
              </a:lnSpc>
            </a:pPr>
            <a:endParaRPr lang="en-GB" sz="2100" dirty="0">
              <a:latin typeface="Times New Roman MT"/>
              <a:ea typeface="Segoe UI"/>
              <a:cs typeface="Segoe UI"/>
            </a:endParaRPr>
          </a:p>
          <a:p>
            <a:pPr algn="just" rtl="0">
              <a:lnSpc>
                <a:spcPts val="1484"/>
              </a:lnSpc>
            </a:pPr>
            <a:r>
              <a:rPr lang="en-GB" sz="2100" dirty="0">
                <a:latin typeface="Times New Roman MT"/>
                <a:ea typeface="Segoe UI"/>
                <a:cs typeface="Segoe UI"/>
              </a:rPr>
              <a:t>Real-World Case Study: BYD’s Global Expansion​</a:t>
            </a:r>
          </a:p>
          <a:p>
            <a:pPr algn="just">
              <a:lnSpc>
                <a:spcPts val="1484"/>
              </a:lnSpc>
            </a:pPr>
            <a:endParaRPr lang="en-GB" sz="2100" dirty="0">
              <a:latin typeface="Times New Roman MT"/>
              <a:ea typeface="Segoe UI"/>
              <a:cs typeface="Segoe UI"/>
            </a:endParaRPr>
          </a:p>
          <a:p>
            <a:pPr algn="just" rtl="0">
              <a:lnSpc>
                <a:spcPts val="1484"/>
              </a:lnSpc>
            </a:pPr>
            <a:r>
              <a:rPr lang="en-GB" sz="2100" dirty="0">
                <a:latin typeface="Times New Roman MT"/>
                <a:ea typeface="Segoe UI"/>
                <a:cs typeface="Segoe UI"/>
              </a:rPr>
              <a:t>Internal Communication at BYD​</a:t>
            </a:r>
          </a:p>
          <a:p>
            <a:pPr algn="just">
              <a:lnSpc>
                <a:spcPts val="1484"/>
              </a:lnSpc>
            </a:pPr>
            <a:endParaRPr lang="en-GB" sz="2100" dirty="0">
              <a:latin typeface="Times New Roman MT"/>
              <a:ea typeface="Segoe UI"/>
              <a:cs typeface="Segoe UI"/>
            </a:endParaRPr>
          </a:p>
          <a:p>
            <a:pPr algn="just">
              <a:lnSpc>
                <a:spcPts val="1484"/>
              </a:lnSpc>
            </a:pPr>
            <a:r>
              <a:rPr lang="en-GB" sz="2100" dirty="0">
                <a:latin typeface="Times New Roman MT"/>
                <a:ea typeface="Segoe UI"/>
                <a:cs typeface="Segoe UI"/>
              </a:rPr>
              <a:t>Key Challenges in Intercultural Communication</a:t>
            </a:r>
            <a:endParaRPr lang="en-GB" dirty="0">
              <a:latin typeface="Aptos" panose="020B0004020202020204"/>
              <a:ea typeface="Segoe UI"/>
              <a:cs typeface="Segoe UI"/>
            </a:endParaRPr>
          </a:p>
          <a:p>
            <a:pPr algn="just">
              <a:lnSpc>
                <a:spcPts val="1484"/>
              </a:lnSpc>
            </a:pPr>
            <a:endParaRPr lang="en-GB" sz="2100" dirty="0">
              <a:latin typeface="Times New Roman MT"/>
              <a:ea typeface="Segoe UI"/>
              <a:cs typeface="Segoe UI"/>
            </a:endParaRPr>
          </a:p>
          <a:p>
            <a:pPr algn="just">
              <a:lnSpc>
                <a:spcPts val="1484"/>
              </a:lnSpc>
            </a:pPr>
            <a:r>
              <a:rPr lang="en-GB" sz="2100" dirty="0">
                <a:latin typeface="Times New Roman MT"/>
                <a:ea typeface="Segoe UI"/>
                <a:cs typeface="Segoe UI"/>
              </a:rPr>
              <a:t>Key Opportunities in Intercultural Communication​</a:t>
            </a:r>
            <a:endParaRPr lang="en-GB" dirty="0">
              <a:latin typeface="Aptos" panose="020B0004020202020204"/>
              <a:ea typeface="Segoe UI"/>
              <a:cs typeface="Segoe UI"/>
            </a:endParaRPr>
          </a:p>
          <a:p>
            <a:pPr algn="just">
              <a:lnSpc>
                <a:spcPts val="1484"/>
              </a:lnSpc>
            </a:pPr>
            <a:endParaRPr lang="en-GB" sz="2100" dirty="0">
              <a:latin typeface="Times New Roman MT"/>
              <a:ea typeface="Segoe UI"/>
              <a:cs typeface="Segoe UI"/>
            </a:endParaRPr>
          </a:p>
          <a:p>
            <a:pPr algn="just" rtl="0">
              <a:lnSpc>
                <a:spcPts val="1484"/>
              </a:lnSpc>
            </a:pPr>
            <a:r>
              <a:rPr lang="en-GB" sz="2100" dirty="0">
                <a:latin typeface="Times New Roman MT"/>
                <a:ea typeface="Segoe UI"/>
                <a:cs typeface="Segoe UI"/>
              </a:rPr>
              <a:t>Practical Recommendations for International Managers​</a:t>
            </a:r>
          </a:p>
          <a:p>
            <a:pPr algn="just">
              <a:lnSpc>
                <a:spcPts val="1484"/>
              </a:lnSpc>
            </a:pPr>
            <a:endParaRPr lang="en-GB" sz="2100" dirty="0">
              <a:latin typeface="Times New Roman MT"/>
              <a:ea typeface="Segoe UI"/>
              <a:cs typeface="Segoe UI"/>
            </a:endParaRPr>
          </a:p>
          <a:p>
            <a:pPr algn="just" rtl="0">
              <a:lnSpc>
                <a:spcPts val="1484"/>
              </a:lnSpc>
            </a:pPr>
            <a:r>
              <a:rPr lang="en-GB" sz="2100" dirty="0">
                <a:latin typeface="Times New Roman MT"/>
                <a:ea typeface="Segoe UI"/>
                <a:cs typeface="Segoe UI"/>
              </a:rPr>
              <a:t>Conclusion​</a:t>
            </a:r>
          </a:p>
          <a:p>
            <a:pPr algn="just">
              <a:lnSpc>
                <a:spcPts val="1484"/>
              </a:lnSpc>
            </a:pPr>
            <a:endParaRPr lang="en-GB" sz="2100" dirty="0">
              <a:latin typeface="Times New Roman MT"/>
              <a:ea typeface="Segoe UI"/>
              <a:cs typeface="Segoe UI"/>
            </a:endParaRPr>
          </a:p>
          <a:p>
            <a:pPr algn="just">
              <a:lnSpc>
                <a:spcPts val="1484"/>
              </a:lnSpc>
            </a:pPr>
            <a:r>
              <a:rPr lang="en-GB" sz="2100" dirty="0">
                <a:latin typeface="Times New Roman MT"/>
                <a:ea typeface="Segoe UI"/>
                <a:cs typeface="Segoe UI"/>
              </a:rPr>
              <a:t>Future Implications for International Business​</a:t>
            </a:r>
            <a:endParaRPr lang="en-GB" dirty="0"/>
          </a:p>
          <a:p>
            <a:pPr algn="just">
              <a:lnSpc>
                <a:spcPts val="1484"/>
              </a:lnSpc>
            </a:pPr>
            <a:endParaRPr lang="en-GB" sz="2100" dirty="0">
              <a:latin typeface="Times New Roman MT"/>
              <a:ea typeface="Segoe UI"/>
              <a:cs typeface="Segoe UI"/>
            </a:endParaRPr>
          </a:p>
          <a:p>
            <a:pPr algn="just" rtl="0">
              <a:lnSpc>
                <a:spcPts val="1484"/>
              </a:lnSpc>
            </a:pPr>
            <a:r>
              <a:rPr lang="en-GB" sz="2100" dirty="0">
                <a:latin typeface="Times New Roman MT"/>
                <a:ea typeface="Segoe UI"/>
                <a:cs typeface="Segoe UI"/>
              </a:rPr>
              <a:t>References </a:t>
            </a:r>
          </a:p>
          <a:p>
            <a:pPr algn="ctr"/>
            <a:endParaRPr lang="en-US"/>
          </a:p>
        </p:txBody>
      </p:sp>
      <p:pic>
        <p:nvPicPr>
          <p:cNvPr id="3" name="Picture 2" descr="A group of white paper people holding hands&#10;&#10;AI-generated content may be incorrect.">
            <a:extLst>
              <a:ext uri="{FF2B5EF4-FFF2-40B4-BE49-F238E27FC236}">
                <a16:creationId xmlns:a16="http://schemas.microsoft.com/office/drawing/2014/main" id="{FFD3D4BF-7239-C122-409F-E17CE567275D}"/>
              </a:ext>
            </a:extLst>
          </p:cNvPr>
          <p:cNvPicPr>
            <a:picLocks noChangeAspect="1"/>
          </p:cNvPicPr>
          <p:nvPr/>
        </p:nvPicPr>
        <p:blipFill>
          <a:blip r:embed="rId2"/>
          <a:stretch>
            <a:fillRect/>
          </a:stretch>
        </p:blipFill>
        <p:spPr>
          <a:xfrm>
            <a:off x="7026413" y="0"/>
            <a:ext cx="4213087" cy="6858000"/>
          </a:xfrm>
          <a:prstGeom prst="rect">
            <a:avLst/>
          </a:prstGeom>
        </p:spPr>
      </p:pic>
    </p:spTree>
    <p:extLst>
      <p:ext uri="{BB962C8B-B14F-4D97-AF65-F5344CB8AC3E}">
        <p14:creationId xmlns:p14="http://schemas.microsoft.com/office/powerpoint/2010/main" val="33034214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8ED28-884A-34BD-EE63-84613DC0926A}"/>
              </a:ext>
            </a:extLst>
          </p:cNvPr>
          <p:cNvSpPr>
            <a:spLocks noGrp="1"/>
          </p:cNvSpPr>
          <p:nvPr>
            <p:ph type="title"/>
          </p:nvPr>
        </p:nvSpPr>
        <p:spPr>
          <a:xfrm>
            <a:off x="640080" y="325369"/>
            <a:ext cx="4368602" cy="1956841"/>
          </a:xfrm>
        </p:spPr>
        <p:txBody>
          <a:bodyPr anchor="b">
            <a:normAutofit/>
          </a:bodyPr>
          <a:lstStyle/>
          <a:p>
            <a:r>
              <a:rPr lang="en-US" sz="4600"/>
              <a:t>What is Culture ?</a:t>
            </a:r>
            <a:br>
              <a:rPr lang="en-US" sz="4600"/>
            </a:br>
            <a:endParaRPr lang="en-US" sz="4600"/>
          </a:p>
        </p:txBody>
      </p:sp>
      <p:sp>
        <p:nvSpPr>
          <p:cNvPr id="3" name="Content Placeholder 2">
            <a:extLst>
              <a:ext uri="{FF2B5EF4-FFF2-40B4-BE49-F238E27FC236}">
                <a16:creationId xmlns:a16="http://schemas.microsoft.com/office/drawing/2014/main" id="{FDFD1D4D-2891-2266-A78A-D1FA1E7208D6}"/>
              </a:ext>
            </a:extLst>
          </p:cNvPr>
          <p:cNvSpPr>
            <a:spLocks noGrp="1"/>
          </p:cNvSpPr>
          <p:nvPr>
            <p:ph idx="1"/>
          </p:nvPr>
        </p:nvSpPr>
        <p:spPr>
          <a:xfrm>
            <a:off x="640080" y="2872899"/>
            <a:ext cx="4243589" cy="3320668"/>
          </a:xfrm>
        </p:spPr>
        <p:txBody>
          <a:bodyPr vert="horz" lIns="91440" tIns="45720" rIns="91440" bIns="45720" rtlCol="0" anchor="t">
            <a:normAutofit fontScale="77500" lnSpcReduction="20000"/>
          </a:bodyPr>
          <a:lstStyle/>
          <a:p>
            <a:pPr marL="0" indent="0">
              <a:lnSpc>
                <a:spcPct val="100000"/>
              </a:lnSpc>
              <a:spcBef>
                <a:spcPts val="0"/>
              </a:spcBef>
              <a:buNone/>
            </a:pPr>
            <a:endParaRPr lang="en-US" sz="2200" b="1" dirty="0">
              <a:latin typeface="Aptos"/>
              <a:ea typeface="Calibri"/>
              <a:cs typeface="Calibri"/>
            </a:endParaRPr>
          </a:p>
          <a:p>
            <a:pPr marL="0" indent="0">
              <a:lnSpc>
                <a:spcPct val="100000"/>
              </a:lnSpc>
              <a:spcBef>
                <a:spcPts val="0"/>
              </a:spcBef>
              <a:buNone/>
            </a:pPr>
            <a:r>
              <a:rPr lang="en-US" dirty="0">
                <a:latin typeface="Calibri"/>
                <a:ea typeface="Calibri"/>
                <a:cs typeface="Calibri"/>
              </a:rPr>
              <a:t>According to </a:t>
            </a:r>
            <a:r>
              <a:rPr lang="en-US" err="1">
                <a:latin typeface="Calibri"/>
                <a:ea typeface="Calibri"/>
                <a:cs typeface="Calibri"/>
              </a:rPr>
              <a:t>Tylor,E.B</a:t>
            </a:r>
            <a:r>
              <a:rPr lang="en-US" dirty="0">
                <a:latin typeface="Calibri"/>
                <a:ea typeface="Calibri"/>
                <a:cs typeface="Calibri"/>
              </a:rPr>
              <a:t>(1871) </a:t>
            </a:r>
            <a:r>
              <a:rPr lang="en-US" b="1" dirty="0">
                <a:latin typeface="Calibri"/>
                <a:ea typeface="Calibri"/>
                <a:cs typeface="Calibri"/>
              </a:rPr>
              <a:t>Culture</a:t>
            </a:r>
            <a:r>
              <a:rPr lang="en-US" dirty="0">
                <a:latin typeface="Calibri"/>
                <a:ea typeface="Calibri"/>
                <a:cs typeface="Calibri"/>
              </a:rPr>
              <a:t> is a system of shared beliefs, values, customs, behaviors, and artifacts that characterizes a group or society. It encompasses language, religion, cuisine, social habits, music, and arts that are transmitted from generation to generation, shaping how individuals think, interact, and perceive the world.</a:t>
            </a:r>
          </a:p>
          <a:p>
            <a:pPr marL="0" indent="0">
              <a:lnSpc>
                <a:spcPct val="100000"/>
              </a:lnSpc>
              <a:spcBef>
                <a:spcPts val="0"/>
              </a:spcBef>
              <a:buNone/>
            </a:pPr>
            <a:endParaRPr lang="en-US" i="1" dirty="0">
              <a:latin typeface="Calibri"/>
              <a:ea typeface="Calibri"/>
              <a:cs typeface="Calibri"/>
            </a:endParaRPr>
          </a:p>
        </p:txBody>
      </p:sp>
      <p:pic>
        <p:nvPicPr>
          <p:cNvPr id="4" name="Picture 3" descr="A person and a child sitting on the floor&#10;&#10;AI-generated content may be incorrect.">
            <a:extLst>
              <a:ext uri="{FF2B5EF4-FFF2-40B4-BE49-F238E27FC236}">
                <a16:creationId xmlns:a16="http://schemas.microsoft.com/office/drawing/2014/main" id="{0A804693-8941-9DF5-9652-A6E4C376BD7D}"/>
              </a:ext>
            </a:extLst>
          </p:cNvPr>
          <p:cNvPicPr>
            <a:picLocks noChangeAspect="1"/>
          </p:cNvPicPr>
          <p:nvPr/>
        </p:nvPicPr>
        <p:blipFill>
          <a:blip r:embed="rId2"/>
          <a:srcRect l="23509" r="5526"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79482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598246"/>
            <a:ext cx="4412419" cy="3626217"/>
          </a:xfrm>
        </p:spPr>
        <p:txBody>
          <a:bodyPr anchor="t">
            <a:normAutofit/>
          </a:bodyPr>
          <a:lstStyle/>
          <a:p>
            <a:pPr algn="just"/>
            <a:r>
              <a:rPr lang="en-GB" sz="4400" noProof="0" dirty="0">
                <a:solidFill>
                  <a:srgbClr val="FFFFFF"/>
                </a:solidFill>
                <a:latin typeface="Times New Roman" panose="02020603050405020304" pitchFamily="18" charset="0"/>
                <a:ea typeface="+mj-lt"/>
                <a:cs typeface="Times New Roman" panose="02020603050405020304" pitchFamily="18" charset="0"/>
              </a:rPr>
              <a:t>International Business Communication: BYD in the UK vs. China</a:t>
            </a:r>
            <a:endParaRPr lang="en-GB" sz="4400" noProof="0" dirty="0">
              <a:solidFill>
                <a:srgbClr val="FFFFFF"/>
              </a:solidFill>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457200" y="5350213"/>
            <a:ext cx="4412417" cy="1031537"/>
          </a:xfrm>
        </p:spPr>
        <p:txBody>
          <a:bodyPr vert="horz" lIns="91440" tIns="45720" rIns="91440" bIns="45720" rtlCol="0">
            <a:normAutofit/>
          </a:bodyPr>
          <a:lstStyle/>
          <a:p>
            <a:pPr algn="just"/>
            <a:r>
              <a:rPr lang="en-GB" sz="2200" noProof="0" dirty="0">
                <a:solidFill>
                  <a:srgbClr val="FFFFFF"/>
                </a:solidFill>
                <a:latin typeface="Times New Roman" panose="02020603050405020304" pitchFamily="18" charset="0"/>
                <a:ea typeface="+mn-lt"/>
                <a:cs typeface="Times New Roman" panose="02020603050405020304" pitchFamily="18" charset="0"/>
              </a:rPr>
              <a:t>Understanding intercultural communication and business practices</a:t>
            </a:r>
            <a:endParaRPr lang="en-GB" sz="2200" noProof="0" dirty="0">
              <a:solidFill>
                <a:srgbClr val="FFFFFF"/>
              </a:solidFill>
              <a:latin typeface="Times New Roman" panose="02020603050405020304" pitchFamily="18" charset="0"/>
              <a:cs typeface="Times New Roman" panose="02020603050405020304" pitchFamily="18" charset="0"/>
            </a:endParaRPr>
          </a:p>
        </p:txBody>
      </p:sp>
      <p:pic>
        <p:nvPicPr>
          <p:cNvPr id="4" name="Graphic 3" descr="BYD Company - Wikipedia">
            <a:extLst>
              <a:ext uri="{FF2B5EF4-FFF2-40B4-BE49-F238E27FC236}">
                <a16:creationId xmlns:a16="http://schemas.microsoft.com/office/drawing/2014/main" id="{D081250A-5BB2-26DA-730D-EA78F1652E5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86925" y="2244773"/>
            <a:ext cx="5664133" cy="342669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5A597-9AB6-03F5-C519-64DEC2D1867D}"/>
              </a:ext>
            </a:extLst>
          </p:cNvPr>
          <p:cNvSpPr>
            <a:spLocks noGrp="1"/>
          </p:cNvSpPr>
          <p:nvPr>
            <p:ph type="title"/>
          </p:nvPr>
        </p:nvSpPr>
        <p:spPr>
          <a:xfrm>
            <a:off x="481013" y="3752849"/>
            <a:ext cx="3290887" cy="2452687"/>
          </a:xfrm>
        </p:spPr>
        <p:txBody>
          <a:bodyPr anchor="ctr">
            <a:normAutofit/>
          </a:bodyPr>
          <a:lstStyle/>
          <a:p>
            <a:pPr algn="just"/>
            <a:r>
              <a:rPr lang="en-GB" sz="3600" noProof="0" dirty="0">
                <a:latin typeface="Times New Roman" panose="02020603050405020304" pitchFamily="18" charset="0"/>
                <a:ea typeface="+mj-lt"/>
                <a:cs typeface="Times New Roman" panose="02020603050405020304" pitchFamily="18" charset="0"/>
              </a:rPr>
              <a:t>Introduction to BYD and Market Context</a:t>
            </a:r>
            <a:endParaRPr lang="en-GB" sz="3600" noProof="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572A4AC-B596-5E25-2870-CD79B9B2C436}"/>
              </a:ext>
            </a:extLst>
          </p:cNvPr>
          <p:cNvSpPr>
            <a:spLocks noGrp="1"/>
          </p:cNvSpPr>
          <p:nvPr>
            <p:ph idx="1"/>
          </p:nvPr>
        </p:nvSpPr>
        <p:spPr>
          <a:xfrm>
            <a:off x="4223982" y="3752850"/>
            <a:ext cx="7485413" cy="2452687"/>
          </a:xfrm>
        </p:spPr>
        <p:txBody>
          <a:bodyPr vert="horz" lIns="91440" tIns="45720" rIns="91440" bIns="45720" rtlCol="0" anchor="ctr">
            <a:normAutofit/>
          </a:bodyPr>
          <a:lstStyle/>
          <a:p>
            <a:pPr algn="just"/>
            <a:r>
              <a:rPr lang="en-GB" sz="1800" b="1" noProof="0" dirty="0">
                <a:latin typeface="Times New Roman"/>
                <a:ea typeface="+mn-lt"/>
                <a:cs typeface="Times New Roman"/>
              </a:rPr>
              <a:t>BYD Overview</a:t>
            </a:r>
            <a:r>
              <a:rPr lang="en-GB" sz="1800" noProof="0" dirty="0">
                <a:latin typeface="Times New Roman"/>
                <a:ea typeface="+mn-lt"/>
                <a:cs typeface="Times New Roman"/>
              </a:rPr>
              <a:t>: Founded in 1995, </a:t>
            </a:r>
            <a:r>
              <a:rPr lang="en-GB" sz="1800" dirty="0">
                <a:latin typeface="Times New Roman"/>
                <a:ea typeface="+mn-lt"/>
                <a:cs typeface="Times New Roman"/>
              </a:rPr>
              <a:t>BYD has emerged  as a global</a:t>
            </a:r>
            <a:r>
              <a:rPr lang="en-GB" sz="1800" noProof="0" dirty="0">
                <a:latin typeface="Times New Roman"/>
                <a:ea typeface="+mn-lt"/>
                <a:cs typeface="Times New Roman"/>
              </a:rPr>
              <a:t> leader in EVs &amp; renewable energy </a:t>
            </a:r>
            <a:r>
              <a:rPr lang="en-GB" sz="1800" dirty="0">
                <a:latin typeface="Times New Roman"/>
                <a:ea typeface="+mn-lt"/>
                <a:cs typeface="Times New Roman"/>
              </a:rPr>
              <a:t>solution </a:t>
            </a:r>
            <a:r>
              <a:rPr lang="en-GB" sz="1800" noProof="0" dirty="0">
                <a:latin typeface="Times New Roman"/>
                <a:ea typeface="+mn-lt"/>
                <a:cs typeface="Times New Roman"/>
              </a:rPr>
              <a:t>(Glenn, 2025)</a:t>
            </a:r>
          </a:p>
          <a:p>
            <a:pPr algn="just"/>
            <a:r>
              <a:rPr lang="en-GB" sz="1800" b="1" noProof="0" dirty="0">
                <a:latin typeface="Times New Roman" panose="02020603050405020304" pitchFamily="18" charset="0"/>
                <a:ea typeface="+mn-lt"/>
                <a:cs typeface="Times New Roman" panose="02020603050405020304" pitchFamily="18" charset="0"/>
              </a:rPr>
              <a:t>Focus</a:t>
            </a:r>
            <a:r>
              <a:rPr lang="en-GB" sz="1800" noProof="0" dirty="0">
                <a:latin typeface="Times New Roman" panose="02020603050405020304" pitchFamily="18" charset="0"/>
                <a:ea typeface="+mn-lt"/>
                <a:cs typeface="Times New Roman" panose="02020603050405020304" pitchFamily="18" charset="0"/>
              </a:rPr>
              <a:t>: Expansion from China to the UK</a:t>
            </a:r>
          </a:p>
          <a:p>
            <a:pPr algn="just"/>
            <a:r>
              <a:rPr lang="en-GB" sz="1800" b="1" noProof="0" dirty="0">
                <a:latin typeface="Times New Roman" panose="02020603050405020304" pitchFamily="18" charset="0"/>
                <a:ea typeface="+mn-lt"/>
                <a:cs typeface="Times New Roman" panose="02020603050405020304" pitchFamily="18" charset="0"/>
              </a:rPr>
              <a:t>Purpose</a:t>
            </a:r>
            <a:r>
              <a:rPr lang="en-GB" sz="1800" noProof="0" dirty="0">
                <a:latin typeface="Times New Roman" panose="02020603050405020304" pitchFamily="18" charset="0"/>
                <a:ea typeface="+mn-lt"/>
                <a:cs typeface="Times New Roman" panose="02020603050405020304" pitchFamily="18" charset="0"/>
              </a:rPr>
              <a:t>: Analyze intercultural communication strategies for UK &amp; China</a:t>
            </a:r>
          </a:p>
          <a:p>
            <a:pPr algn="just"/>
            <a:r>
              <a:rPr lang="en-GB" sz="1800" b="1" noProof="0" dirty="0">
                <a:latin typeface="Times New Roman"/>
                <a:ea typeface="+mn-lt"/>
                <a:cs typeface="Times New Roman"/>
              </a:rPr>
              <a:t>Structure</a:t>
            </a:r>
            <a:r>
              <a:rPr lang="en-GB" sz="1800" noProof="0" dirty="0">
                <a:latin typeface="Times New Roman"/>
                <a:ea typeface="+mn-lt"/>
                <a:cs typeface="Times New Roman"/>
              </a:rPr>
              <a:t>:</a:t>
            </a:r>
            <a:r>
              <a:rPr lang="en-GB" sz="1800" dirty="0">
                <a:latin typeface="Times New Roman"/>
                <a:ea typeface="+mn-lt"/>
                <a:cs typeface="Times New Roman"/>
              </a:rPr>
              <a:t> </a:t>
            </a:r>
            <a:r>
              <a:rPr lang="en-GB" sz="1800" noProof="0" dirty="0">
                <a:latin typeface="Times New Roman"/>
                <a:ea typeface="+mn-lt"/>
                <a:cs typeface="Times New Roman"/>
              </a:rPr>
              <a:t> </a:t>
            </a:r>
            <a:r>
              <a:rPr lang="en-GB" sz="1800" dirty="0">
                <a:latin typeface="Times New Roman"/>
                <a:ea typeface="+mn-lt"/>
                <a:cs typeface="Times New Roman"/>
              </a:rPr>
              <a:t>the presentation will cover communication Theory</a:t>
            </a:r>
            <a:r>
              <a:rPr lang="en-GB" sz="1800" noProof="0" dirty="0">
                <a:latin typeface="Times New Roman"/>
                <a:ea typeface="+mn-lt"/>
                <a:cs typeface="Times New Roman"/>
              </a:rPr>
              <a:t>, application to BYD,</a:t>
            </a:r>
            <a:r>
              <a:rPr lang="en-GB" sz="1800" dirty="0">
                <a:latin typeface="Times New Roman"/>
                <a:ea typeface="+mn-lt"/>
                <a:cs typeface="Times New Roman"/>
              </a:rPr>
              <a:t> key </a:t>
            </a:r>
            <a:r>
              <a:rPr lang="en-GB" sz="1800" noProof="0" dirty="0">
                <a:latin typeface="Times New Roman"/>
                <a:ea typeface="+mn-lt"/>
                <a:cs typeface="Times New Roman"/>
              </a:rPr>
              <a:t> challenges,</a:t>
            </a:r>
            <a:r>
              <a:rPr lang="en-GB" sz="1800" dirty="0">
                <a:latin typeface="Times New Roman"/>
                <a:ea typeface="+mn-lt"/>
                <a:cs typeface="Times New Roman"/>
              </a:rPr>
              <a:t> emerging </a:t>
            </a:r>
            <a:r>
              <a:rPr lang="en-GB" sz="1800" noProof="0" dirty="0">
                <a:latin typeface="Times New Roman"/>
                <a:ea typeface="+mn-lt"/>
                <a:cs typeface="Times New Roman"/>
              </a:rPr>
              <a:t> opportunities</a:t>
            </a:r>
            <a:r>
              <a:rPr lang="en-GB" sz="1800" dirty="0">
                <a:latin typeface="Times New Roman"/>
                <a:ea typeface="+mn-lt"/>
                <a:cs typeface="Times New Roman"/>
              </a:rPr>
              <a:t> and actionable recommendations.</a:t>
            </a:r>
            <a:endParaRPr lang="en-GB" sz="1800" noProof="0" dirty="0">
              <a:latin typeface="Times New Roman"/>
              <a:ea typeface="+mn-lt"/>
              <a:cs typeface="Times New Roman"/>
            </a:endParaRPr>
          </a:p>
          <a:p>
            <a:pPr algn="just"/>
            <a:endParaRPr lang="en-GB" sz="1800" noProof="0" dirty="0">
              <a:latin typeface="Times New Roman" panose="02020603050405020304" pitchFamily="18" charset="0"/>
              <a:cs typeface="Times New Roman" panose="02020603050405020304" pitchFamily="18" charset="0"/>
            </a:endParaRPr>
          </a:p>
        </p:txBody>
      </p:sp>
      <p:pic>
        <p:nvPicPr>
          <p:cNvPr id="4" name="Picture 3" descr="Hello! We are BYD!">
            <a:extLst>
              <a:ext uri="{FF2B5EF4-FFF2-40B4-BE49-F238E27FC236}">
                <a16:creationId xmlns:a16="http://schemas.microsoft.com/office/drawing/2014/main" id="{F2297E85-D789-6845-C709-DEFB5FF7FE41}"/>
              </a:ext>
            </a:extLst>
          </p:cNvPr>
          <p:cNvPicPr>
            <a:picLocks noChangeAspect="1"/>
          </p:cNvPicPr>
          <p:nvPr/>
        </p:nvPicPr>
        <p:blipFill>
          <a:blip r:embed="rId3"/>
          <a:srcRect t="44273" b="1621"/>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Tree>
    <p:extLst>
      <p:ext uri="{BB962C8B-B14F-4D97-AF65-F5344CB8AC3E}">
        <p14:creationId xmlns:p14="http://schemas.microsoft.com/office/powerpoint/2010/main" val="1299442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0E6C1-D85A-282E-2D12-E9E38E172E85}"/>
              </a:ext>
            </a:extLst>
          </p:cNvPr>
          <p:cNvSpPr>
            <a:spLocks noGrp="1"/>
          </p:cNvSpPr>
          <p:nvPr>
            <p:ph type="title"/>
          </p:nvPr>
        </p:nvSpPr>
        <p:spPr>
          <a:xfrm>
            <a:off x="761803" y="350196"/>
            <a:ext cx="4646904" cy="1624520"/>
          </a:xfrm>
        </p:spPr>
        <p:txBody>
          <a:bodyPr anchor="ctr">
            <a:normAutofit/>
          </a:bodyPr>
          <a:lstStyle/>
          <a:p>
            <a:pPr algn="just"/>
            <a:r>
              <a:rPr lang="en-GB" sz="4000" noProof="0" dirty="0">
                <a:latin typeface="Times New Roman" panose="02020603050405020304" pitchFamily="18" charset="0"/>
                <a:ea typeface="+mj-lt"/>
                <a:cs typeface="Times New Roman" panose="02020603050405020304" pitchFamily="18" charset="0"/>
              </a:rPr>
              <a:t>Application to BYD in the UK</a:t>
            </a:r>
            <a:endParaRPr lang="en-GB" sz="4000" noProof="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A59B784-AD4F-4155-C851-C386EDDC766E}"/>
              </a:ext>
            </a:extLst>
          </p:cNvPr>
          <p:cNvSpPr>
            <a:spLocks noGrp="1"/>
          </p:cNvSpPr>
          <p:nvPr>
            <p:ph idx="1"/>
          </p:nvPr>
        </p:nvSpPr>
        <p:spPr>
          <a:xfrm>
            <a:off x="761802" y="2743200"/>
            <a:ext cx="4646905" cy="3613149"/>
          </a:xfrm>
        </p:spPr>
        <p:txBody>
          <a:bodyPr vert="horz" lIns="91440" tIns="45720" rIns="91440" bIns="45720" rtlCol="0" anchor="ctr">
            <a:normAutofit/>
          </a:bodyPr>
          <a:lstStyle/>
          <a:p>
            <a:pPr algn="just"/>
            <a:r>
              <a:rPr lang="en-GB" sz="2000" b="1" noProof="0" dirty="0">
                <a:latin typeface="Times New Roman" panose="02020603050405020304" pitchFamily="18" charset="0"/>
                <a:ea typeface="+mn-lt"/>
                <a:cs typeface="Times New Roman" panose="02020603050405020304" pitchFamily="18" charset="0"/>
              </a:rPr>
              <a:t>Low Power Distance</a:t>
            </a:r>
            <a:r>
              <a:rPr lang="en-GB" sz="2000" noProof="0" dirty="0">
                <a:latin typeface="Times New Roman" panose="02020603050405020304" pitchFamily="18" charset="0"/>
                <a:ea typeface="+mn-lt"/>
                <a:cs typeface="Times New Roman" panose="02020603050405020304" pitchFamily="18" charset="0"/>
              </a:rPr>
              <a:t>: Open, collaborative communication </a:t>
            </a:r>
            <a:endParaRPr lang="en-GB" sz="2000" noProof="0" dirty="0">
              <a:latin typeface="Times New Roman" panose="02020603050405020304" pitchFamily="18" charset="0"/>
              <a:cs typeface="Times New Roman" panose="02020603050405020304" pitchFamily="18" charset="0"/>
            </a:endParaRPr>
          </a:p>
          <a:p>
            <a:pPr algn="just"/>
            <a:r>
              <a:rPr lang="en-GB" sz="2000" b="1" noProof="0" dirty="0">
                <a:latin typeface="Times New Roman" panose="02020603050405020304" pitchFamily="18" charset="0"/>
                <a:ea typeface="+mn-lt"/>
                <a:cs typeface="Times New Roman" panose="02020603050405020304" pitchFamily="18" charset="0"/>
              </a:rPr>
              <a:t>Individualism</a:t>
            </a:r>
            <a:r>
              <a:rPr lang="en-GB" sz="2000" noProof="0" dirty="0">
                <a:latin typeface="Times New Roman" panose="02020603050405020304" pitchFamily="18" charset="0"/>
                <a:ea typeface="+mn-lt"/>
                <a:cs typeface="Times New Roman" panose="02020603050405020304" pitchFamily="18" charset="0"/>
              </a:rPr>
              <a:t>: Emphasis on personal achievement, autonomy</a:t>
            </a:r>
            <a:endParaRPr lang="en-GB" sz="2000" noProof="0" dirty="0">
              <a:latin typeface="Times New Roman" panose="02020603050405020304" pitchFamily="18" charset="0"/>
              <a:cs typeface="Times New Roman" panose="02020603050405020304" pitchFamily="18" charset="0"/>
            </a:endParaRPr>
          </a:p>
          <a:p>
            <a:pPr algn="just"/>
            <a:r>
              <a:rPr lang="en-GB" sz="2000" b="1" noProof="0" dirty="0">
                <a:latin typeface="Times New Roman" panose="02020603050405020304" pitchFamily="18" charset="0"/>
                <a:ea typeface="+mn-lt"/>
                <a:cs typeface="Times New Roman" panose="02020603050405020304" pitchFamily="18" charset="0"/>
              </a:rPr>
              <a:t>Direct Communication</a:t>
            </a:r>
            <a:r>
              <a:rPr lang="en-GB" sz="2000" noProof="0" dirty="0">
                <a:latin typeface="Times New Roman" panose="02020603050405020304" pitchFamily="18" charset="0"/>
                <a:ea typeface="+mn-lt"/>
                <a:cs typeface="Times New Roman" panose="02020603050405020304" pitchFamily="18" charset="0"/>
              </a:rPr>
              <a:t>: Clear, transparent messages</a:t>
            </a:r>
            <a:endParaRPr lang="en-GB" sz="2000" noProof="0" dirty="0">
              <a:latin typeface="Times New Roman" panose="02020603050405020304" pitchFamily="18" charset="0"/>
              <a:cs typeface="Times New Roman" panose="02020603050405020304" pitchFamily="18" charset="0"/>
            </a:endParaRPr>
          </a:p>
          <a:p>
            <a:pPr algn="just"/>
            <a:r>
              <a:rPr lang="en-GB" sz="2000" b="1" noProof="0" dirty="0">
                <a:latin typeface="Times New Roman" panose="02020603050405020304" pitchFamily="18" charset="0"/>
                <a:ea typeface="+mn-lt"/>
                <a:cs typeface="Times New Roman" panose="02020603050405020304" pitchFamily="18" charset="0"/>
              </a:rPr>
              <a:t>BYD’s Adaptation</a:t>
            </a:r>
            <a:r>
              <a:rPr lang="en-GB" sz="2000" noProof="0" dirty="0">
                <a:latin typeface="Times New Roman" panose="02020603050405020304" pitchFamily="18" charset="0"/>
                <a:ea typeface="+mn-lt"/>
                <a:cs typeface="Times New Roman" panose="02020603050405020304" pitchFamily="18" charset="0"/>
              </a:rPr>
              <a:t>: UK marketing emphasizes sustainability, consumer benefits (Saha and Global, 2018)</a:t>
            </a:r>
            <a:endParaRPr lang="en-GB" sz="2000" noProof="0" dirty="0">
              <a:latin typeface="Times New Roman" panose="02020603050405020304" pitchFamily="18" charset="0"/>
              <a:cs typeface="Times New Roman" panose="02020603050405020304" pitchFamily="18" charset="0"/>
            </a:endParaRPr>
          </a:p>
          <a:p>
            <a:pPr algn="just"/>
            <a:endParaRPr lang="en-GB" sz="2000" noProof="0" dirty="0">
              <a:latin typeface="Times New Roman" panose="02020603050405020304" pitchFamily="18" charset="0"/>
              <a:cs typeface="Times New Roman" panose="02020603050405020304" pitchFamily="18" charset="0"/>
            </a:endParaRPr>
          </a:p>
        </p:txBody>
      </p:sp>
      <p:pic>
        <p:nvPicPr>
          <p:cNvPr id="5" name="Picture 4" descr="Network Technology Background">
            <a:extLst>
              <a:ext uri="{FF2B5EF4-FFF2-40B4-BE49-F238E27FC236}">
                <a16:creationId xmlns:a16="http://schemas.microsoft.com/office/drawing/2014/main" id="{32AE2932-C649-ED06-A10E-BE3D0AE9EBFC}"/>
              </a:ext>
            </a:extLst>
          </p:cNvPr>
          <p:cNvPicPr>
            <a:picLocks noChangeAspect="1"/>
          </p:cNvPicPr>
          <p:nvPr/>
        </p:nvPicPr>
        <p:blipFill>
          <a:blip r:embed="rId3"/>
          <a:srcRect l="42591" r="5612" b="-6"/>
          <a:stretch>
            <a:fillRect/>
          </a:stretch>
        </p:blipFill>
        <p:spPr>
          <a:xfrm>
            <a:off x="6096000" y="1"/>
            <a:ext cx="6102825" cy="6858000"/>
          </a:xfrm>
          <a:prstGeom prst="rect">
            <a:avLst/>
          </a:prstGeom>
        </p:spPr>
      </p:pic>
    </p:spTree>
    <p:extLst>
      <p:ext uri="{BB962C8B-B14F-4D97-AF65-F5344CB8AC3E}">
        <p14:creationId xmlns:p14="http://schemas.microsoft.com/office/powerpoint/2010/main" val="878171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0FF98-D7C1-5CE6-F690-1CB9618736F4}"/>
              </a:ext>
            </a:extLst>
          </p:cNvPr>
          <p:cNvSpPr>
            <a:spLocks noGrp="1"/>
          </p:cNvSpPr>
          <p:nvPr>
            <p:ph type="title"/>
          </p:nvPr>
        </p:nvSpPr>
        <p:spPr>
          <a:xfrm>
            <a:off x="1137034" y="609597"/>
            <a:ext cx="9392421" cy="1330841"/>
          </a:xfrm>
        </p:spPr>
        <p:txBody>
          <a:bodyPr>
            <a:normAutofit/>
          </a:bodyPr>
          <a:lstStyle/>
          <a:p>
            <a:pPr algn="just"/>
            <a:r>
              <a:rPr lang="en-GB" noProof="0" dirty="0">
                <a:latin typeface="Times New Roman" panose="02020603050405020304" pitchFamily="18" charset="0"/>
                <a:ea typeface="+mj-lt"/>
                <a:cs typeface="Times New Roman" panose="02020603050405020304" pitchFamily="18" charset="0"/>
              </a:rPr>
              <a:t>Communication Theory – Hofstede’s Cultural Dimensions</a:t>
            </a:r>
            <a:endParaRPr lang="en-GB" noProof="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31D745F-6051-0D85-4319-072058A20947}"/>
              </a:ext>
            </a:extLst>
          </p:cNvPr>
          <p:cNvSpPr>
            <a:spLocks noGrp="1"/>
          </p:cNvSpPr>
          <p:nvPr>
            <p:ph idx="1"/>
          </p:nvPr>
        </p:nvSpPr>
        <p:spPr>
          <a:xfrm>
            <a:off x="1137034" y="2198362"/>
            <a:ext cx="4958966" cy="3917773"/>
          </a:xfrm>
        </p:spPr>
        <p:txBody>
          <a:bodyPr vert="horz" lIns="91440" tIns="45720" rIns="91440" bIns="45720" rtlCol="0">
            <a:normAutofit/>
          </a:bodyPr>
          <a:lstStyle/>
          <a:p>
            <a:pPr algn="just"/>
            <a:r>
              <a:rPr lang="en-GB" sz="1900" b="1" noProof="0" dirty="0">
                <a:latin typeface="Times New Roman" panose="02020603050405020304" pitchFamily="18" charset="0"/>
                <a:ea typeface="+mn-lt"/>
                <a:cs typeface="Times New Roman" panose="02020603050405020304" pitchFamily="18" charset="0"/>
              </a:rPr>
              <a:t>Hofstede’s Framework</a:t>
            </a:r>
            <a:r>
              <a:rPr lang="en-GB" sz="1900" noProof="0" dirty="0">
                <a:latin typeface="Times New Roman" panose="02020603050405020304" pitchFamily="18" charset="0"/>
                <a:ea typeface="+mn-lt"/>
                <a:cs typeface="Times New Roman" panose="02020603050405020304" pitchFamily="18" charset="0"/>
              </a:rPr>
              <a:t>: (Sent and Kroese, 2022)</a:t>
            </a:r>
            <a:endParaRPr lang="en-GB" sz="1900" noProof="0" dirty="0">
              <a:latin typeface="Times New Roman" panose="02020603050405020304" pitchFamily="18" charset="0"/>
              <a:cs typeface="Times New Roman" panose="02020603050405020304" pitchFamily="18" charset="0"/>
            </a:endParaRPr>
          </a:p>
          <a:p>
            <a:pPr lvl="1" algn="just"/>
            <a:r>
              <a:rPr lang="en-GB" sz="1900" b="1" noProof="0" dirty="0">
                <a:latin typeface="Times New Roman" panose="02020603050405020304" pitchFamily="18" charset="0"/>
                <a:ea typeface="+mn-lt"/>
                <a:cs typeface="Times New Roman" panose="02020603050405020304" pitchFamily="18" charset="0"/>
              </a:rPr>
              <a:t>Power Distance</a:t>
            </a:r>
            <a:r>
              <a:rPr lang="en-GB" sz="1900" noProof="0" dirty="0">
                <a:latin typeface="Times New Roman" panose="02020603050405020304" pitchFamily="18" charset="0"/>
                <a:ea typeface="+mn-lt"/>
                <a:cs typeface="Times New Roman" panose="02020603050405020304" pitchFamily="18" charset="0"/>
              </a:rPr>
              <a:t>: Hierarchical (China) vs Egalitarian (UK)</a:t>
            </a:r>
            <a:endParaRPr lang="en-GB" sz="1900" noProof="0" dirty="0">
              <a:latin typeface="Times New Roman" panose="02020603050405020304" pitchFamily="18" charset="0"/>
              <a:cs typeface="Times New Roman" panose="02020603050405020304" pitchFamily="18" charset="0"/>
            </a:endParaRPr>
          </a:p>
          <a:p>
            <a:pPr lvl="1" algn="just"/>
            <a:r>
              <a:rPr lang="en-GB" sz="1900" b="1" noProof="0" dirty="0">
                <a:latin typeface="Times New Roman" panose="02020603050405020304" pitchFamily="18" charset="0"/>
                <a:ea typeface="+mn-lt"/>
                <a:cs typeface="Times New Roman" panose="02020603050405020304" pitchFamily="18" charset="0"/>
              </a:rPr>
              <a:t>Individualism vs Collectivism</a:t>
            </a:r>
            <a:r>
              <a:rPr lang="en-GB" sz="1900" noProof="0" dirty="0">
                <a:latin typeface="Times New Roman" panose="02020603050405020304" pitchFamily="18" charset="0"/>
                <a:ea typeface="+mn-lt"/>
                <a:cs typeface="Times New Roman" panose="02020603050405020304" pitchFamily="18" charset="0"/>
              </a:rPr>
              <a:t>: Focus on individual (UK) vs group (China) (Gutierrez, 2007)</a:t>
            </a:r>
            <a:endParaRPr lang="en-GB" sz="1900" noProof="0" dirty="0">
              <a:latin typeface="Times New Roman" panose="02020603050405020304" pitchFamily="18" charset="0"/>
              <a:cs typeface="Times New Roman" panose="02020603050405020304" pitchFamily="18" charset="0"/>
            </a:endParaRPr>
          </a:p>
          <a:p>
            <a:pPr lvl="1" algn="just"/>
            <a:r>
              <a:rPr lang="en-GB" sz="1900" b="1" noProof="0" dirty="0">
                <a:latin typeface="Times New Roman" panose="02020603050405020304" pitchFamily="18" charset="0"/>
                <a:ea typeface="+mn-lt"/>
                <a:cs typeface="Times New Roman" panose="02020603050405020304" pitchFamily="18" charset="0"/>
              </a:rPr>
              <a:t>Uncertainty Avoidance</a:t>
            </a:r>
            <a:r>
              <a:rPr lang="en-GB" sz="1900" noProof="0" dirty="0">
                <a:latin typeface="Times New Roman" panose="02020603050405020304" pitchFamily="18" charset="0"/>
                <a:ea typeface="+mn-lt"/>
                <a:cs typeface="Times New Roman" panose="02020603050405020304" pitchFamily="18" charset="0"/>
              </a:rPr>
              <a:t>: UK prefers clarity, China more adaptable</a:t>
            </a:r>
            <a:endParaRPr lang="en-GB" sz="1900" noProof="0" dirty="0">
              <a:latin typeface="Times New Roman" panose="02020603050405020304" pitchFamily="18" charset="0"/>
              <a:cs typeface="Times New Roman" panose="02020603050405020304" pitchFamily="18" charset="0"/>
            </a:endParaRPr>
          </a:p>
          <a:p>
            <a:pPr lvl="1" algn="just"/>
            <a:r>
              <a:rPr lang="en-GB" sz="1900" b="1" noProof="0" dirty="0">
                <a:latin typeface="Times New Roman" panose="02020603050405020304" pitchFamily="18" charset="0"/>
                <a:ea typeface="+mn-lt"/>
                <a:cs typeface="Times New Roman" panose="02020603050405020304" pitchFamily="18" charset="0"/>
              </a:rPr>
              <a:t>Masculinity vs Femininity</a:t>
            </a:r>
            <a:r>
              <a:rPr lang="en-GB" sz="1900" noProof="0" dirty="0">
                <a:latin typeface="Times New Roman" panose="02020603050405020304" pitchFamily="18" charset="0"/>
                <a:ea typeface="+mn-lt"/>
                <a:cs typeface="Times New Roman" panose="02020603050405020304" pitchFamily="18" charset="0"/>
              </a:rPr>
              <a:t>: UK values success, China values harmony</a:t>
            </a:r>
            <a:endParaRPr lang="en-GB" sz="1900" noProof="0" dirty="0">
              <a:latin typeface="Times New Roman" panose="02020603050405020304" pitchFamily="18" charset="0"/>
              <a:cs typeface="Times New Roman" panose="02020603050405020304" pitchFamily="18" charset="0"/>
            </a:endParaRPr>
          </a:p>
          <a:p>
            <a:pPr algn="just"/>
            <a:r>
              <a:rPr lang="en-GB" sz="1900" b="1" noProof="0" dirty="0">
                <a:latin typeface="Times New Roman" panose="02020603050405020304" pitchFamily="18" charset="0"/>
                <a:ea typeface="+mn-lt"/>
                <a:cs typeface="Times New Roman" panose="02020603050405020304" pitchFamily="18" charset="0"/>
              </a:rPr>
              <a:t>Relevance to BYD</a:t>
            </a:r>
            <a:r>
              <a:rPr lang="en-GB" sz="1900" noProof="0" dirty="0">
                <a:latin typeface="Times New Roman" panose="02020603050405020304" pitchFamily="18" charset="0"/>
                <a:ea typeface="+mn-lt"/>
                <a:cs typeface="Times New Roman" panose="02020603050405020304" pitchFamily="18" charset="0"/>
              </a:rPr>
              <a:t>: Understanding how culture influences communication</a:t>
            </a:r>
            <a:endParaRPr lang="en-GB" sz="1900" noProof="0" dirty="0">
              <a:latin typeface="Times New Roman" panose="02020603050405020304" pitchFamily="18" charset="0"/>
              <a:cs typeface="Times New Roman" panose="02020603050405020304" pitchFamily="18" charset="0"/>
            </a:endParaRPr>
          </a:p>
          <a:p>
            <a:pPr algn="just"/>
            <a:endParaRPr lang="en-GB" sz="1900" noProof="0" dirty="0">
              <a:latin typeface="Times New Roman" panose="02020603050405020304" pitchFamily="18" charset="0"/>
              <a:cs typeface="Times New Roman" panose="02020603050405020304" pitchFamily="18" charset="0"/>
            </a:endParaRPr>
          </a:p>
        </p:txBody>
      </p:sp>
      <p:pic>
        <p:nvPicPr>
          <p:cNvPr id="4" name="Picture 3" descr="Hofstede's Cultural Dimensions EXPLAINED with EXAMPLES | B2U">
            <a:extLst>
              <a:ext uri="{FF2B5EF4-FFF2-40B4-BE49-F238E27FC236}">
                <a16:creationId xmlns:a16="http://schemas.microsoft.com/office/drawing/2014/main" id="{5805887A-FBFE-4EFE-049C-1E62E339F81D}"/>
              </a:ext>
            </a:extLst>
          </p:cNvPr>
          <p:cNvPicPr>
            <a:picLocks noChangeAspect="1"/>
          </p:cNvPicPr>
          <p:nvPr/>
        </p:nvPicPr>
        <p:blipFill>
          <a:blip r:embed="rId3"/>
          <a:stretch>
            <a:fillRect/>
          </a:stretch>
        </p:blipFill>
        <p:spPr>
          <a:xfrm>
            <a:off x="6719367" y="2716105"/>
            <a:ext cx="4788505" cy="2693533"/>
          </a:xfrm>
          <a:prstGeom prst="rect">
            <a:avLst/>
          </a:prstGeom>
        </p:spPr>
      </p:pic>
    </p:spTree>
    <p:extLst>
      <p:ext uri="{BB962C8B-B14F-4D97-AF65-F5344CB8AC3E}">
        <p14:creationId xmlns:p14="http://schemas.microsoft.com/office/powerpoint/2010/main" val="9926385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B09FC-0211-95FA-7654-50D571956EF1}"/>
              </a:ext>
            </a:extLst>
          </p:cNvPr>
          <p:cNvSpPr>
            <a:spLocks noGrp="1"/>
          </p:cNvSpPr>
          <p:nvPr>
            <p:ph type="title"/>
          </p:nvPr>
        </p:nvSpPr>
        <p:spPr>
          <a:xfrm>
            <a:off x="560173" y="334233"/>
            <a:ext cx="10515600" cy="1325563"/>
          </a:xfrm>
        </p:spPr>
        <p:txBody>
          <a:bodyPr>
            <a:normAutofit/>
          </a:bodyPr>
          <a:lstStyle/>
          <a:p>
            <a:r>
              <a:rPr lang="en-US" sz="4000" dirty="0"/>
              <a:t>High-Context Culture versus Low-Context Culture</a:t>
            </a:r>
          </a:p>
        </p:txBody>
      </p:sp>
      <p:sp>
        <p:nvSpPr>
          <p:cNvPr id="3" name="Content Placeholder 2">
            <a:extLst>
              <a:ext uri="{FF2B5EF4-FFF2-40B4-BE49-F238E27FC236}">
                <a16:creationId xmlns:a16="http://schemas.microsoft.com/office/drawing/2014/main" id="{AA2D35E9-AD7D-4692-5FF5-150CB6D2FCE5}"/>
              </a:ext>
            </a:extLst>
          </p:cNvPr>
          <p:cNvSpPr>
            <a:spLocks noGrp="1"/>
          </p:cNvSpPr>
          <p:nvPr>
            <p:ph idx="1"/>
          </p:nvPr>
        </p:nvSpPr>
        <p:spPr>
          <a:xfrm>
            <a:off x="0" y="1825625"/>
            <a:ext cx="6159844" cy="4351338"/>
          </a:xfrm>
        </p:spPr>
        <p:txBody>
          <a:bodyPr vert="horz" lIns="91440" tIns="45720" rIns="91440" bIns="45720" rtlCol="0" anchor="t">
            <a:normAutofit/>
          </a:bodyPr>
          <a:lstStyle/>
          <a:p>
            <a:r>
              <a:rPr lang="en-US" sz="2400" dirty="0"/>
              <a:t>High-context culture </a:t>
            </a:r>
            <a:endParaRPr lang="en-US" dirty="0"/>
          </a:p>
          <a:p>
            <a:r>
              <a:rPr lang="en-US" sz="2400" dirty="0"/>
              <a:t> People  communicate through tone, body language, and shared experiences rather than relying on words. They live on communities with deep traditions, maintaining harmony and respecting social roles.</a:t>
            </a:r>
          </a:p>
          <a:p>
            <a:r>
              <a:rPr lang="en-US" sz="2400" dirty="0"/>
              <a:t>Low-Context Culture </a:t>
            </a:r>
          </a:p>
          <a:p>
            <a:r>
              <a:rPr lang="en-US" sz="2400" dirty="0"/>
              <a:t>People use  explicit, direct ,verbal communication, with individual achievement and independence.</a:t>
            </a:r>
          </a:p>
          <a:p>
            <a:endParaRPr lang="en-US" sz="2400" dirty="0"/>
          </a:p>
          <a:p>
            <a:endParaRPr lang="en-US" sz="2400" dirty="0"/>
          </a:p>
        </p:txBody>
      </p:sp>
      <p:graphicFrame>
        <p:nvGraphicFramePr>
          <p:cNvPr id="6" name="Table 5">
            <a:extLst>
              <a:ext uri="{FF2B5EF4-FFF2-40B4-BE49-F238E27FC236}">
                <a16:creationId xmlns:a16="http://schemas.microsoft.com/office/drawing/2014/main" id="{036F1371-26E2-0F2C-50F0-BF890F805C04}"/>
              </a:ext>
            </a:extLst>
          </p:cNvPr>
          <p:cNvGraphicFramePr>
            <a:graphicFrameLocks noGrp="1"/>
          </p:cNvGraphicFramePr>
          <p:nvPr>
            <p:extLst>
              <p:ext uri="{D42A27DB-BD31-4B8C-83A1-F6EECF244321}">
                <p14:modId xmlns:p14="http://schemas.microsoft.com/office/powerpoint/2010/main" val="1635117569"/>
              </p:ext>
            </p:extLst>
          </p:nvPr>
        </p:nvGraphicFramePr>
        <p:xfrm>
          <a:off x="6652054" y="1657864"/>
          <a:ext cx="5545353" cy="5204815"/>
        </p:xfrm>
        <a:graphic>
          <a:graphicData uri="http://schemas.openxmlformats.org/drawingml/2006/table">
            <a:tbl>
              <a:tblPr firstRow="1" bandRow="1">
                <a:tableStyleId>{5C22544A-7EE6-4342-B048-85BDC9FD1C3A}</a:tableStyleId>
              </a:tblPr>
              <a:tblGrid>
                <a:gridCol w="1848451">
                  <a:extLst>
                    <a:ext uri="{9D8B030D-6E8A-4147-A177-3AD203B41FA5}">
                      <a16:colId xmlns:a16="http://schemas.microsoft.com/office/drawing/2014/main" val="871958588"/>
                    </a:ext>
                  </a:extLst>
                </a:gridCol>
                <a:gridCol w="1848451">
                  <a:extLst>
                    <a:ext uri="{9D8B030D-6E8A-4147-A177-3AD203B41FA5}">
                      <a16:colId xmlns:a16="http://schemas.microsoft.com/office/drawing/2014/main" val="1309870998"/>
                    </a:ext>
                  </a:extLst>
                </a:gridCol>
                <a:gridCol w="1848451">
                  <a:extLst>
                    <a:ext uri="{9D8B030D-6E8A-4147-A177-3AD203B41FA5}">
                      <a16:colId xmlns:a16="http://schemas.microsoft.com/office/drawing/2014/main" val="3146287388"/>
                    </a:ext>
                  </a:extLst>
                </a:gridCol>
              </a:tblGrid>
              <a:tr h="750244">
                <a:tc>
                  <a:txBody>
                    <a:bodyPr/>
                    <a:lstStyle/>
                    <a:p>
                      <a:r>
                        <a:rPr lang="en-US" dirty="0"/>
                        <a:t>Feature</a:t>
                      </a:r>
                    </a:p>
                  </a:txBody>
                  <a:tcPr/>
                </a:tc>
                <a:tc>
                  <a:txBody>
                    <a:bodyPr/>
                    <a:lstStyle/>
                    <a:p>
                      <a:r>
                        <a:rPr lang="en-US" dirty="0"/>
                        <a:t>High-Context Culture</a:t>
                      </a:r>
                    </a:p>
                  </a:txBody>
                  <a:tcPr/>
                </a:tc>
                <a:tc>
                  <a:txBody>
                    <a:bodyPr/>
                    <a:lstStyle/>
                    <a:p>
                      <a:r>
                        <a:rPr lang="en-US" dirty="0"/>
                        <a:t>Low-Context Culture</a:t>
                      </a:r>
                    </a:p>
                  </a:txBody>
                  <a:tcPr/>
                </a:tc>
                <a:extLst>
                  <a:ext uri="{0D108BD9-81ED-4DB2-BD59-A6C34878D82A}">
                    <a16:rowId xmlns:a16="http://schemas.microsoft.com/office/drawing/2014/main" val="1970639107"/>
                  </a:ext>
                </a:extLst>
              </a:tr>
              <a:tr h="1062845">
                <a:tc>
                  <a:txBody>
                    <a:bodyPr/>
                    <a:lstStyle/>
                    <a:p>
                      <a:r>
                        <a:rPr lang="en-US" dirty="0"/>
                        <a:t>Communication Style</a:t>
                      </a:r>
                    </a:p>
                  </a:txBody>
                  <a:tcPr/>
                </a:tc>
                <a:tc>
                  <a:txBody>
                    <a:bodyPr/>
                    <a:lstStyle/>
                    <a:p>
                      <a:r>
                        <a:rPr lang="en-US" dirty="0"/>
                        <a:t>Indirect, Implicit, Non-Verbal</a:t>
                      </a:r>
                    </a:p>
                  </a:txBody>
                  <a:tcPr/>
                </a:tc>
                <a:tc>
                  <a:txBody>
                    <a:bodyPr/>
                    <a:lstStyle/>
                    <a:p>
                      <a:r>
                        <a:rPr lang="en-US" dirty="0"/>
                        <a:t>Direct, explicit, verbal</a:t>
                      </a:r>
                    </a:p>
                  </a:txBody>
                  <a:tcPr/>
                </a:tc>
                <a:extLst>
                  <a:ext uri="{0D108BD9-81ED-4DB2-BD59-A6C34878D82A}">
                    <a16:rowId xmlns:a16="http://schemas.microsoft.com/office/drawing/2014/main" val="3701953373"/>
                  </a:ext>
                </a:extLst>
              </a:tr>
              <a:tr h="1062845">
                <a:tc>
                  <a:txBody>
                    <a:bodyPr/>
                    <a:lstStyle/>
                    <a:p>
                      <a:r>
                        <a:rPr lang="en-US" dirty="0"/>
                        <a:t>Relationship Importance </a:t>
                      </a:r>
                    </a:p>
                  </a:txBody>
                  <a:tcPr/>
                </a:tc>
                <a:tc>
                  <a:txBody>
                    <a:bodyPr/>
                    <a:lstStyle/>
                    <a:p>
                      <a:r>
                        <a:rPr lang="en-US" dirty="0"/>
                        <a:t>Group harmony, collective focus</a:t>
                      </a:r>
                    </a:p>
                  </a:txBody>
                  <a:tcPr/>
                </a:tc>
                <a:tc>
                  <a:txBody>
                    <a:bodyPr/>
                    <a:lstStyle/>
                    <a:p>
                      <a:r>
                        <a:rPr lang="en-US" dirty="0"/>
                        <a:t>Individual achievement, Independence</a:t>
                      </a:r>
                    </a:p>
                  </a:txBody>
                  <a:tcPr/>
                </a:tc>
                <a:extLst>
                  <a:ext uri="{0D108BD9-81ED-4DB2-BD59-A6C34878D82A}">
                    <a16:rowId xmlns:a16="http://schemas.microsoft.com/office/drawing/2014/main" val="3078117829"/>
                  </a:ext>
                </a:extLst>
              </a:tr>
              <a:tr h="1062845">
                <a:tc>
                  <a:txBody>
                    <a:bodyPr/>
                    <a:lstStyle/>
                    <a:p>
                      <a:r>
                        <a:rPr lang="en-US" dirty="0"/>
                        <a:t>Rule Transmission</a:t>
                      </a:r>
                    </a:p>
                  </a:txBody>
                  <a:tcPr/>
                </a:tc>
                <a:tc>
                  <a:txBody>
                    <a:bodyPr/>
                    <a:lstStyle/>
                    <a:p>
                      <a:r>
                        <a:rPr lang="en-US" dirty="0"/>
                        <a:t>Unspoken, based on tradition</a:t>
                      </a:r>
                    </a:p>
                  </a:txBody>
                  <a:tcPr/>
                </a:tc>
                <a:tc>
                  <a:txBody>
                    <a:bodyPr/>
                    <a:lstStyle/>
                    <a:p>
                      <a:r>
                        <a:rPr lang="en-US" dirty="0"/>
                        <a:t>Written, Spelled out</a:t>
                      </a:r>
                    </a:p>
                  </a:txBody>
                  <a:tcPr/>
                </a:tc>
                <a:extLst>
                  <a:ext uri="{0D108BD9-81ED-4DB2-BD59-A6C34878D82A}">
                    <a16:rowId xmlns:a16="http://schemas.microsoft.com/office/drawing/2014/main" val="329960160"/>
                  </a:ext>
                </a:extLst>
              </a:tr>
              <a:tr h="1266036">
                <a:tc>
                  <a:txBody>
                    <a:bodyPr/>
                    <a:lstStyle/>
                    <a:p>
                      <a:r>
                        <a:rPr lang="en-US" dirty="0"/>
                        <a:t>Example Countries</a:t>
                      </a:r>
                    </a:p>
                  </a:txBody>
                  <a:tcPr/>
                </a:tc>
                <a:tc>
                  <a:txBody>
                    <a:bodyPr/>
                    <a:lstStyle/>
                    <a:p>
                      <a:r>
                        <a:rPr lang="en-US" dirty="0"/>
                        <a:t>Japan, China, Saudi Arabia</a:t>
                      </a:r>
                    </a:p>
                  </a:txBody>
                  <a:tcPr/>
                </a:tc>
                <a:tc>
                  <a:txBody>
                    <a:bodyPr/>
                    <a:lstStyle/>
                    <a:p>
                      <a:r>
                        <a:rPr lang="en-US" dirty="0"/>
                        <a:t>US, UK, Germany</a:t>
                      </a:r>
                    </a:p>
                  </a:txBody>
                  <a:tcPr/>
                </a:tc>
                <a:extLst>
                  <a:ext uri="{0D108BD9-81ED-4DB2-BD59-A6C34878D82A}">
                    <a16:rowId xmlns:a16="http://schemas.microsoft.com/office/drawing/2014/main" val="1583644231"/>
                  </a:ext>
                </a:extLst>
              </a:tr>
            </a:tbl>
          </a:graphicData>
        </a:graphic>
      </p:graphicFrame>
    </p:spTree>
    <p:extLst>
      <p:ext uri="{BB962C8B-B14F-4D97-AF65-F5344CB8AC3E}">
        <p14:creationId xmlns:p14="http://schemas.microsoft.com/office/powerpoint/2010/main" val="15656325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F7C37-4E11-E824-339C-10C6DF3E5B7A}"/>
              </a:ext>
            </a:extLst>
          </p:cNvPr>
          <p:cNvSpPr>
            <a:spLocks noGrp="1"/>
          </p:cNvSpPr>
          <p:nvPr>
            <p:ph type="title"/>
          </p:nvPr>
        </p:nvSpPr>
        <p:spPr>
          <a:xfrm>
            <a:off x="761803" y="350196"/>
            <a:ext cx="4646904" cy="1624520"/>
          </a:xfrm>
        </p:spPr>
        <p:txBody>
          <a:bodyPr anchor="ctr">
            <a:normAutofit/>
          </a:bodyPr>
          <a:lstStyle/>
          <a:p>
            <a:pPr algn="just"/>
            <a:r>
              <a:rPr lang="en-GB" sz="4000" noProof="0" dirty="0">
                <a:latin typeface="Times New Roman" panose="02020603050405020304" pitchFamily="18" charset="0"/>
                <a:ea typeface="+mj-lt"/>
                <a:cs typeface="Times New Roman" panose="02020603050405020304" pitchFamily="18" charset="0"/>
              </a:rPr>
              <a:t>Application to BYD in China</a:t>
            </a:r>
            <a:endParaRPr lang="en-GB" sz="4000" noProof="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B0494C5-C455-34A2-16D1-9DF643173FEE}"/>
              </a:ext>
            </a:extLst>
          </p:cNvPr>
          <p:cNvSpPr>
            <a:spLocks noGrp="1"/>
          </p:cNvSpPr>
          <p:nvPr>
            <p:ph idx="1"/>
          </p:nvPr>
        </p:nvSpPr>
        <p:spPr>
          <a:xfrm>
            <a:off x="761802" y="2743200"/>
            <a:ext cx="4646905" cy="3613149"/>
          </a:xfrm>
        </p:spPr>
        <p:txBody>
          <a:bodyPr vert="horz" lIns="91440" tIns="45720" rIns="91440" bIns="45720" rtlCol="0" anchor="ctr">
            <a:normAutofit/>
          </a:bodyPr>
          <a:lstStyle/>
          <a:p>
            <a:pPr algn="just"/>
            <a:r>
              <a:rPr lang="en-GB" sz="2000" b="1" noProof="0" dirty="0">
                <a:latin typeface="Times New Roman" panose="02020603050405020304" pitchFamily="18" charset="0"/>
                <a:ea typeface="+mn-lt"/>
                <a:cs typeface="Times New Roman" panose="02020603050405020304" pitchFamily="18" charset="0"/>
              </a:rPr>
              <a:t>High Power Distance</a:t>
            </a:r>
            <a:r>
              <a:rPr lang="en-GB" sz="2000" noProof="0" dirty="0">
                <a:latin typeface="Times New Roman" panose="02020603050405020304" pitchFamily="18" charset="0"/>
                <a:ea typeface="+mn-lt"/>
                <a:cs typeface="Times New Roman" panose="02020603050405020304" pitchFamily="18" charset="0"/>
              </a:rPr>
              <a:t>: Top-down communication, centralized decision-making</a:t>
            </a:r>
            <a:endParaRPr lang="en-GB" sz="2000" noProof="0" dirty="0">
              <a:latin typeface="Times New Roman" panose="02020603050405020304" pitchFamily="18" charset="0"/>
              <a:cs typeface="Times New Roman" panose="02020603050405020304" pitchFamily="18" charset="0"/>
            </a:endParaRPr>
          </a:p>
          <a:p>
            <a:pPr algn="just"/>
            <a:r>
              <a:rPr lang="en-GB" sz="2000" b="1" noProof="0" dirty="0">
                <a:latin typeface="Times New Roman" panose="02020603050405020304" pitchFamily="18" charset="0"/>
                <a:ea typeface="+mn-lt"/>
                <a:cs typeface="Times New Roman" panose="02020603050405020304" pitchFamily="18" charset="0"/>
              </a:rPr>
              <a:t>Collectivism</a:t>
            </a:r>
            <a:r>
              <a:rPr lang="en-GB" sz="2000" noProof="0" dirty="0">
                <a:latin typeface="Times New Roman" panose="02020603050405020304" pitchFamily="18" charset="0"/>
                <a:ea typeface="+mn-lt"/>
                <a:cs typeface="Times New Roman" panose="02020603050405020304" pitchFamily="18" charset="0"/>
              </a:rPr>
              <a:t>: Focus on group success, relationships in business</a:t>
            </a:r>
            <a:endParaRPr lang="en-GB" sz="2000" noProof="0" dirty="0">
              <a:latin typeface="Times New Roman" panose="02020603050405020304" pitchFamily="18" charset="0"/>
              <a:cs typeface="Times New Roman" panose="02020603050405020304" pitchFamily="18" charset="0"/>
            </a:endParaRPr>
          </a:p>
          <a:p>
            <a:pPr algn="just"/>
            <a:r>
              <a:rPr lang="en-GB" sz="2000" b="1" noProof="0" dirty="0">
                <a:latin typeface="Times New Roman" panose="02020603050405020304" pitchFamily="18" charset="0"/>
                <a:ea typeface="+mn-lt"/>
                <a:cs typeface="Times New Roman" panose="02020603050405020304" pitchFamily="18" charset="0"/>
              </a:rPr>
              <a:t>Indirect Communication</a:t>
            </a:r>
            <a:r>
              <a:rPr lang="en-GB" sz="2000" noProof="0" dirty="0">
                <a:latin typeface="Times New Roman" panose="02020603050405020304" pitchFamily="18" charset="0"/>
                <a:ea typeface="+mn-lt"/>
                <a:cs typeface="Times New Roman" panose="02020603050405020304" pitchFamily="18" charset="0"/>
              </a:rPr>
              <a:t>: Saving face, maintaining harmony (Koh, Maguire and Igi Global, 2009)</a:t>
            </a:r>
            <a:endParaRPr lang="en-GB" sz="2000" noProof="0" dirty="0">
              <a:latin typeface="Times New Roman" panose="02020603050405020304" pitchFamily="18" charset="0"/>
              <a:cs typeface="Times New Roman" panose="02020603050405020304" pitchFamily="18" charset="0"/>
            </a:endParaRPr>
          </a:p>
          <a:p>
            <a:pPr algn="just"/>
            <a:r>
              <a:rPr lang="en-GB" sz="2000" b="1" noProof="0" dirty="0">
                <a:latin typeface="Times New Roman" panose="02020603050405020304" pitchFamily="18" charset="0"/>
                <a:ea typeface="+mn-lt"/>
                <a:cs typeface="Times New Roman" panose="02020603050405020304" pitchFamily="18" charset="0"/>
              </a:rPr>
              <a:t>BYD’s Operations</a:t>
            </a:r>
            <a:r>
              <a:rPr lang="en-GB" sz="2000" noProof="0" dirty="0">
                <a:latin typeface="Times New Roman" panose="02020603050405020304" pitchFamily="18" charset="0"/>
                <a:ea typeface="+mn-lt"/>
                <a:cs typeface="Times New Roman" panose="02020603050405020304" pitchFamily="18" charset="0"/>
              </a:rPr>
              <a:t>: Formal internal structure, strong government partnerships</a:t>
            </a:r>
            <a:endParaRPr lang="en-GB" sz="2000" noProof="0" dirty="0">
              <a:latin typeface="Times New Roman" panose="02020603050405020304" pitchFamily="18" charset="0"/>
              <a:cs typeface="Times New Roman" panose="02020603050405020304" pitchFamily="18" charset="0"/>
            </a:endParaRPr>
          </a:p>
          <a:p>
            <a:pPr algn="just"/>
            <a:endParaRPr lang="en-GB" sz="2000" noProof="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2EC7A34E-0A3D-EDC9-CFA9-9EA46DAD8E28}"/>
              </a:ext>
            </a:extLst>
          </p:cNvPr>
          <p:cNvPicPr>
            <a:picLocks noChangeAspect="1"/>
          </p:cNvPicPr>
          <p:nvPr/>
        </p:nvPicPr>
        <p:blipFill>
          <a:blip r:embed="rId3"/>
          <a:srcRect l="12589" r="40483" b="6250"/>
          <a:stretch>
            <a:fillRect/>
          </a:stretch>
        </p:blipFill>
        <p:spPr>
          <a:xfrm>
            <a:off x="6096000" y="1"/>
            <a:ext cx="6102825" cy="6858000"/>
          </a:xfrm>
          <a:prstGeom prst="rect">
            <a:avLst/>
          </a:prstGeom>
        </p:spPr>
      </p:pic>
      <p:sp>
        <p:nvSpPr>
          <p:cNvPr id="4" name="Text 4">
            <a:extLst>
              <a:ext uri="{FF2B5EF4-FFF2-40B4-BE49-F238E27FC236}">
                <a16:creationId xmlns:a16="http://schemas.microsoft.com/office/drawing/2014/main" id="{646AE59C-236B-3225-53B2-1D4DE590BEBA}"/>
              </a:ext>
            </a:extLst>
          </p:cNvPr>
          <p:cNvSpPr/>
          <p:nvPr/>
        </p:nvSpPr>
        <p:spPr>
          <a:xfrm>
            <a:off x="6423541" y="2276118"/>
            <a:ext cx="7239000" cy="508159"/>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ts val="2000"/>
              </a:lnSpc>
              <a:buNone/>
            </a:pPr>
            <a:endParaRPr lang="en-US" sz="1250" dirty="0">
              <a:solidFill>
                <a:srgbClr val="272525"/>
              </a:solidFill>
              <a:latin typeface="Inter"/>
              <a:ea typeface="Inter"/>
            </a:endParaRPr>
          </a:p>
        </p:txBody>
      </p:sp>
    </p:spTree>
    <p:extLst>
      <p:ext uri="{BB962C8B-B14F-4D97-AF65-F5344CB8AC3E}">
        <p14:creationId xmlns:p14="http://schemas.microsoft.com/office/powerpoint/2010/main" val="25531622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FAACE-32CC-65A9-AEDF-F717659CE3C7}"/>
              </a:ext>
            </a:extLst>
          </p:cNvPr>
          <p:cNvSpPr>
            <a:spLocks noGrp="1"/>
          </p:cNvSpPr>
          <p:nvPr>
            <p:ph type="title"/>
          </p:nvPr>
        </p:nvSpPr>
        <p:spPr>
          <a:xfrm>
            <a:off x="1137034" y="609597"/>
            <a:ext cx="9392421" cy="1330841"/>
          </a:xfrm>
        </p:spPr>
        <p:txBody>
          <a:bodyPr>
            <a:normAutofit/>
          </a:bodyPr>
          <a:lstStyle/>
          <a:p>
            <a:pPr algn="just"/>
            <a:r>
              <a:rPr lang="en-GB" noProof="0" dirty="0">
                <a:latin typeface="Times New Roman" panose="02020603050405020304" pitchFamily="18" charset="0"/>
                <a:ea typeface="+mj-lt"/>
                <a:cs typeface="Times New Roman" panose="02020603050405020304" pitchFamily="18" charset="0"/>
              </a:rPr>
              <a:t>Key Challenges in Cross-Cultural Communication</a:t>
            </a:r>
            <a:endParaRPr lang="en-GB" noProof="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F720607-5A97-9A57-178D-81A5AFF3E7B6}"/>
              </a:ext>
            </a:extLst>
          </p:cNvPr>
          <p:cNvSpPr>
            <a:spLocks noGrp="1"/>
          </p:cNvSpPr>
          <p:nvPr>
            <p:ph idx="1"/>
          </p:nvPr>
        </p:nvSpPr>
        <p:spPr>
          <a:xfrm>
            <a:off x="1137034" y="2198362"/>
            <a:ext cx="4958966" cy="3917773"/>
          </a:xfrm>
        </p:spPr>
        <p:txBody>
          <a:bodyPr vert="horz" lIns="91440" tIns="45720" rIns="91440" bIns="45720" rtlCol="0">
            <a:normAutofit/>
          </a:bodyPr>
          <a:lstStyle/>
          <a:p>
            <a:pPr algn="just"/>
            <a:r>
              <a:rPr lang="en-GB" sz="2000" b="1" noProof="0" dirty="0">
                <a:latin typeface="Times New Roman" panose="02020603050405020304" pitchFamily="18" charset="0"/>
                <a:ea typeface="+mn-lt"/>
                <a:cs typeface="Times New Roman" panose="02020603050405020304" pitchFamily="18" charset="0"/>
              </a:rPr>
              <a:t>Cultural Misalignment</a:t>
            </a:r>
            <a:r>
              <a:rPr lang="en-GB" sz="2000" noProof="0" dirty="0">
                <a:latin typeface="Times New Roman" panose="02020603050405020304" pitchFamily="18" charset="0"/>
                <a:ea typeface="+mn-lt"/>
                <a:cs typeface="Times New Roman" panose="02020603050405020304" pitchFamily="18" charset="0"/>
              </a:rPr>
              <a:t>: Hierarchical vs egalitarian; indirect vs direct communication (Deresky and Miller, 2017).</a:t>
            </a:r>
            <a:endParaRPr lang="en-GB" sz="2000" noProof="0" dirty="0">
              <a:latin typeface="Times New Roman" panose="02020603050405020304" pitchFamily="18" charset="0"/>
              <a:cs typeface="Times New Roman" panose="02020603050405020304" pitchFamily="18" charset="0"/>
            </a:endParaRPr>
          </a:p>
          <a:p>
            <a:pPr algn="just"/>
            <a:r>
              <a:rPr lang="en-GB" sz="2000" b="1" noProof="0" dirty="0">
                <a:latin typeface="Times New Roman" panose="02020603050405020304" pitchFamily="18" charset="0"/>
                <a:ea typeface="+mn-lt"/>
                <a:cs typeface="Times New Roman" panose="02020603050405020304" pitchFamily="18" charset="0"/>
              </a:rPr>
              <a:t>Brand Perception</a:t>
            </a:r>
            <a:r>
              <a:rPr lang="en-GB" sz="2000" noProof="0" dirty="0">
                <a:latin typeface="Times New Roman" panose="02020603050405020304" pitchFamily="18" charset="0"/>
                <a:ea typeface="+mn-lt"/>
                <a:cs typeface="Times New Roman" panose="02020603050405020304" pitchFamily="18" charset="0"/>
              </a:rPr>
              <a:t>: Overcoming skepticism about Chinese products</a:t>
            </a:r>
            <a:endParaRPr lang="en-GB" sz="2000" noProof="0" dirty="0">
              <a:latin typeface="Times New Roman" panose="02020603050405020304" pitchFamily="18" charset="0"/>
              <a:cs typeface="Times New Roman" panose="02020603050405020304" pitchFamily="18" charset="0"/>
            </a:endParaRPr>
          </a:p>
          <a:p>
            <a:pPr algn="just"/>
            <a:r>
              <a:rPr lang="en-GB" sz="2000" b="1" noProof="0" dirty="0">
                <a:latin typeface="Times New Roman" panose="02020603050405020304" pitchFamily="18" charset="0"/>
                <a:ea typeface="+mn-lt"/>
                <a:cs typeface="Times New Roman" panose="02020603050405020304" pitchFamily="18" charset="0"/>
              </a:rPr>
              <a:t>Regulatory Compliance</a:t>
            </a:r>
            <a:r>
              <a:rPr lang="en-GB" sz="2000" noProof="0" dirty="0">
                <a:latin typeface="Times New Roman" panose="02020603050405020304" pitchFamily="18" charset="0"/>
                <a:ea typeface="+mn-lt"/>
                <a:cs typeface="Times New Roman" panose="02020603050405020304" pitchFamily="18" charset="0"/>
              </a:rPr>
              <a:t>: Meeting UK standards for EVs, safety, and emissions</a:t>
            </a:r>
            <a:endParaRPr lang="en-GB" sz="2000" noProof="0" dirty="0">
              <a:latin typeface="Times New Roman" panose="02020603050405020304" pitchFamily="18" charset="0"/>
              <a:cs typeface="Times New Roman" panose="02020603050405020304" pitchFamily="18" charset="0"/>
            </a:endParaRPr>
          </a:p>
          <a:p>
            <a:pPr algn="just"/>
            <a:r>
              <a:rPr lang="en-GB" sz="2000" b="1" noProof="0" dirty="0">
                <a:latin typeface="Times New Roman" panose="02020603050405020304" pitchFamily="18" charset="0"/>
                <a:ea typeface="+mn-lt"/>
                <a:cs typeface="Times New Roman" panose="02020603050405020304" pitchFamily="18" charset="0"/>
              </a:rPr>
              <a:t>Stakeholder Expectations</a:t>
            </a:r>
            <a:r>
              <a:rPr lang="en-GB" sz="2000" noProof="0" dirty="0">
                <a:latin typeface="Times New Roman" panose="02020603050405020304" pitchFamily="18" charset="0"/>
                <a:ea typeface="+mn-lt"/>
                <a:cs typeface="Times New Roman" panose="02020603050405020304" pitchFamily="18" charset="0"/>
              </a:rPr>
              <a:t>: Transparency, sustainability in UK</a:t>
            </a:r>
            <a:endParaRPr lang="en-GB" sz="2000" noProof="0" dirty="0">
              <a:latin typeface="Times New Roman" panose="02020603050405020304" pitchFamily="18" charset="0"/>
              <a:cs typeface="Times New Roman" panose="02020603050405020304" pitchFamily="18" charset="0"/>
            </a:endParaRPr>
          </a:p>
          <a:p>
            <a:pPr algn="just"/>
            <a:endParaRPr lang="en-GB" sz="2000" noProof="0" dirty="0">
              <a:latin typeface="Times New Roman" panose="02020603050405020304" pitchFamily="18" charset="0"/>
              <a:cs typeface="Times New Roman" panose="02020603050405020304" pitchFamily="18" charset="0"/>
            </a:endParaRPr>
          </a:p>
        </p:txBody>
      </p:sp>
      <p:pic>
        <p:nvPicPr>
          <p:cNvPr id="4" name="Picture 3" descr="What Is Cross-cultural Communication? Here's Why It Matters">
            <a:extLst>
              <a:ext uri="{FF2B5EF4-FFF2-40B4-BE49-F238E27FC236}">
                <a16:creationId xmlns:a16="http://schemas.microsoft.com/office/drawing/2014/main" id="{4AC307BE-652B-709B-D6BB-FE2E7D4DAD95}"/>
              </a:ext>
            </a:extLst>
          </p:cNvPr>
          <p:cNvPicPr>
            <a:picLocks noChangeAspect="1"/>
          </p:cNvPicPr>
          <p:nvPr/>
        </p:nvPicPr>
        <p:blipFill>
          <a:blip r:embed="rId3"/>
          <a:stretch>
            <a:fillRect/>
          </a:stretch>
        </p:blipFill>
        <p:spPr>
          <a:xfrm>
            <a:off x="6719367" y="2674899"/>
            <a:ext cx="4788505" cy="2775944"/>
          </a:xfrm>
          <a:prstGeom prst="rect">
            <a:avLst/>
          </a:prstGeom>
        </p:spPr>
      </p:pic>
    </p:spTree>
    <p:extLst>
      <p:ext uri="{BB962C8B-B14F-4D97-AF65-F5344CB8AC3E}">
        <p14:creationId xmlns:p14="http://schemas.microsoft.com/office/powerpoint/2010/main" val="2183156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AB1A5-2F39-8FD9-AE0B-C86B3B3A35FF}"/>
              </a:ext>
            </a:extLst>
          </p:cNvPr>
          <p:cNvSpPr>
            <a:spLocks noGrp="1"/>
          </p:cNvSpPr>
          <p:nvPr>
            <p:ph type="title"/>
          </p:nvPr>
        </p:nvSpPr>
        <p:spPr>
          <a:xfrm>
            <a:off x="1137034" y="609597"/>
            <a:ext cx="9392421" cy="1330841"/>
          </a:xfrm>
        </p:spPr>
        <p:txBody>
          <a:bodyPr>
            <a:normAutofit/>
          </a:bodyPr>
          <a:lstStyle/>
          <a:p>
            <a:pPr algn="just"/>
            <a:r>
              <a:rPr lang="en-GB" noProof="0" dirty="0">
                <a:latin typeface="Times New Roman" panose="02020603050405020304" pitchFamily="18" charset="0"/>
                <a:ea typeface="+mj-lt"/>
                <a:cs typeface="Times New Roman" panose="02020603050405020304" pitchFamily="18" charset="0"/>
              </a:rPr>
              <a:t>Opportunities for BYD in the UK</a:t>
            </a:r>
            <a:endParaRPr lang="en-GB" noProof="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4CDDE14-6FC9-B120-63E2-3275174CA9B4}"/>
              </a:ext>
            </a:extLst>
          </p:cNvPr>
          <p:cNvSpPr>
            <a:spLocks noGrp="1"/>
          </p:cNvSpPr>
          <p:nvPr>
            <p:ph idx="1"/>
          </p:nvPr>
        </p:nvSpPr>
        <p:spPr>
          <a:xfrm>
            <a:off x="1137034" y="2198362"/>
            <a:ext cx="4958966" cy="3917773"/>
          </a:xfrm>
        </p:spPr>
        <p:txBody>
          <a:bodyPr vert="horz" lIns="91440" tIns="45720" rIns="91440" bIns="45720" rtlCol="0">
            <a:normAutofit/>
          </a:bodyPr>
          <a:lstStyle/>
          <a:p>
            <a:pPr algn="just"/>
            <a:r>
              <a:rPr lang="en-GB" sz="2000" b="1" noProof="0" dirty="0">
                <a:latin typeface="Times New Roman" panose="02020603050405020304" pitchFamily="18" charset="0"/>
                <a:ea typeface="+mn-lt"/>
                <a:cs typeface="Times New Roman" panose="02020603050405020304" pitchFamily="18" charset="0"/>
              </a:rPr>
              <a:t>EV Market Growth</a:t>
            </a:r>
            <a:r>
              <a:rPr lang="en-GB" sz="2000" noProof="0" dirty="0">
                <a:latin typeface="Times New Roman" panose="02020603050405020304" pitchFamily="18" charset="0"/>
                <a:ea typeface="+mn-lt"/>
                <a:cs typeface="Times New Roman" panose="02020603050405020304" pitchFamily="18" charset="0"/>
              </a:rPr>
              <a:t>: UK’s push for zero-emission vehicles (Zayed, 2025)</a:t>
            </a:r>
            <a:endParaRPr lang="en-GB" sz="2000" noProof="0" dirty="0">
              <a:latin typeface="Times New Roman" panose="02020603050405020304" pitchFamily="18" charset="0"/>
              <a:cs typeface="Times New Roman" panose="02020603050405020304" pitchFamily="18" charset="0"/>
            </a:endParaRPr>
          </a:p>
          <a:p>
            <a:pPr algn="just"/>
            <a:r>
              <a:rPr lang="en-GB" sz="2000" b="1" noProof="0" dirty="0">
                <a:latin typeface="Times New Roman" panose="02020603050405020304" pitchFamily="18" charset="0"/>
                <a:ea typeface="+mn-lt"/>
                <a:cs typeface="Times New Roman" panose="02020603050405020304" pitchFamily="18" charset="0"/>
              </a:rPr>
              <a:t>Cultural Adaptation</a:t>
            </a:r>
            <a:r>
              <a:rPr lang="en-GB" sz="2000" noProof="0" dirty="0">
                <a:latin typeface="Times New Roman" panose="02020603050405020304" pitchFamily="18" charset="0"/>
                <a:ea typeface="+mn-lt"/>
                <a:cs typeface="Times New Roman" panose="02020603050405020304" pitchFamily="18" charset="0"/>
              </a:rPr>
              <a:t>: Aligning with UK values of transparency, sustainability</a:t>
            </a:r>
            <a:endParaRPr lang="en-GB" sz="2000" noProof="0" dirty="0">
              <a:latin typeface="Times New Roman" panose="02020603050405020304" pitchFamily="18" charset="0"/>
              <a:cs typeface="Times New Roman" panose="02020603050405020304" pitchFamily="18" charset="0"/>
            </a:endParaRPr>
          </a:p>
          <a:p>
            <a:pPr algn="just"/>
            <a:r>
              <a:rPr lang="en-GB" sz="2000" b="1" noProof="0" dirty="0">
                <a:latin typeface="Times New Roman" panose="02020603050405020304" pitchFamily="18" charset="0"/>
                <a:ea typeface="+mn-lt"/>
                <a:cs typeface="Times New Roman" panose="02020603050405020304" pitchFamily="18" charset="0"/>
              </a:rPr>
              <a:t>Competitive Edge</a:t>
            </a:r>
            <a:r>
              <a:rPr lang="en-GB" sz="2000" noProof="0" dirty="0">
                <a:latin typeface="Times New Roman" panose="02020603050405020304" pitchFamily="18" charset="0"/>
                <a:ea typeface="+mn-lt"/>
                <a:cs typeface="Times New Roman" panose="02020603050405020304" pitchFamily="18" charset="0"/>
              </a:rPr>
              <a:t>: Advanced technology and affordable EVs</a:t>
            </a:r>
            <a:endParaRPr lang="en-GB" sz="2000" noProof="0" dirty="0">
              <a:latin typeface="Times New Roman" panose="02020603050405020304" pitchFamily="18" charset="0"/>
              <a:cs typeface="Times New Roman" panose="02020603050405020304" pitchFamily="18" charset="0"/>
            </a:endParaRPr>
          </a:p>
          <a:p>
            <a:pPr algn="just"/>
            <a:r>
              <a:rPr lang="en-GB" sz="2000" b="1" noProof="0" dirty="0">
                <a:latin typeface="Times New Roman" panose="02020603050405020304" pitchFamily="18" charset="0"/>
                <a:ea typeface="+mn-lt"/>
                <a:cs typeface="Times New Roman" panose="02020603050405020304" pitchFamily="18" charset="0"/>
              </a:rPr>
              <a:t>Trust-Building</a:t>
            </a:r>
            <a:r>
              <a:rPr lang="en-GB" sz="2000" noProof="0" dirty="0">
                <a:latin typeface="Times New Roman" panose="02020603050405020304" pitchFamily="18" charset="0"/>
                <a:ea typeface="+mn-lt"/>
                <a:cs typeface="Times New Roman" panose="02020603050405020304" pitchFamily="18" charset="0"/>
              </a:rPr>
              <a:t>: Focus on environmental impact, innovation</a:t>
            </a:r>
            <a:endParaRPr lang="en-GB" sz="2000" noProof="0" dirty="0">
              <a:latin typeface="Times New Roman" panose="02020603050405020304" pitchFamily="18" charset="0"/>
              <a:cs typeface="Times New Roman" panose="02020603050405020304" pitchFamily="18" charset="0"/>
            </a:endParaRPr>
          </a:p>
          <a:p>
            <a:pPr algn="just"/>
            <a:endParaRPr lang="en-GB" sz="2000" noProof="0" dirty="0">
              <a:latin typeface="Times New Roman" panose="02020603050405020304" pitchFamily="18" charset="0"/>
              <a:cs typeface="Times New Roman" panose="02020603050405020304" pitchFamily="18" charset="0"/>
            </a:endParaRPr>
          </a:p>
        </p:txBody>
      </p:sp>
      <p:pic>
        <p:nvPicPr>
          <p:cNvPr id="4" name="Picture 3" descr="UK becomes BYD's largest international market after sales surge">
            <a:extLst>
              <a:ext uri="{FF2B5EF4-FFF2-40B4-BE49-F238E27FC236}">
                <a16:creationId xmlns:a16="http://schemas.microsoft.com/office/drawing/2014/main" id="{7BA22FC7-6524-0BA6-556B-BC96C0A1A2A8}"/>
              </a:ext>
            </a:extLst>
          </p:cNvPr>
          <p:cNvPicPr>
            <a:picLocks noChangeAspect="1"/>
          </p:cNvPicPr>
          <p:nvPr/>
        </p:nvPicPr>
        <p:blipFill>
          <a:blip r:embed="rId3"/>
          <a:stretch>
            <a:fillRect/>
          </a:stretch>
        </p:blipFill>
        <p:spPr>
          <a:xfrm>
            <a:off x="6719367" y="2716104"/>
            <a:ext cx="4788505" cy="2693534"/>
          </a:xfrm>
          <a:prstGeom prst="rect">
            <a:avLst/>
          </a:prstGeom>
        </p:spPr>
      </p:pic>
    </p:spTree>
    <p:extLst>
      <p:ext uri="{BB962C8B-B14F-4D97-AF65-F5344CB8AC3E}">
        <p14:creationId xmlns:p14="http://schemas.microsoft.com/office/powerpoint/2010/main" val="27779582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24C55-57C6-44A6-6AD8-AB98B2BEEB43}"/>
              </a:ext>
            </a:extLst>
          </p:cNvPr>
          <p:cNvSpPr>
            <a:spLocks noGrp="1"/>
          </p:cNvSpPr>
          <p:nvPr>
            <p:ph type="title"/>
          </p:nvPr>
        </p:nvSpPr>
        <p:spPr>
          <a:xfrm>
            <a:off x="761800" y="762001"/>
            <a:ext cx="5334197" cy="1708242"/>
          </a:xfrm>
        </p:spPr>
        <p:txBody>
          <a:bodyPr anchor="ctr">
            <a:normAutofit/>
          </a:bodyPr>
          <a:lstStyle/>
          <a:p>
            <a:pPr algn="just"/>
            <a:r>
              <a:rPr lang="en-GB" sz="4000" noProof="0" dirty="0">
                <a:latin typeface="Times New Roman" panose="02020603050405020304" pitchFamily="18" charset="0"/>
                <a:ea typeface="+mj-lt"/>
                <a:cs typeface="Times New Roman" panose="02020603050405020304" pitchFamily="18" charset="0"/>
              </a:rPr>
              <a:t>Conclusion &amp; Recommendations</a:t>
            </a:r>
            <a:endParaRPr lang="en-GB" sz="4000" noProof="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EDB9791-039E-3737-76F8-A4E21724A453}"/>
              </a:ext>
            </a:extLst>
          </p:cNvPr>
          <p:cNvSpPr>
            <a:spLocks noGrp="1"/>
          </p:cNvSpPr>
          <p:nvPr>
            <p:ph idx="1"/>
          </p:nvPr>
        </p:nvSpPr>
        <p:spPr>
          <a:xfrm>
            <a:off x="761800" y="2470244"/>
            <a:ext cx="5334197" cy="3769835"/>
          </a:xfrm>
        </p:spPr>
        <p:txBody>
          <a:bodyPr vert="horz" lIns="91440" tIns="45720" rIns="91440" bIns="45720" rtlCol="0" anchor="ctr">
            <a:normAutofit/>
          </a:bodyPr>
          <a:lstStyle/>
          <a:p>
            <a:pPr algn="just"/>
            <a:r>
              <a:rPr lang="en-GB" sz="1900" b="1" noProof="0" dirty="0">
                <a:latin typeface="Times New Roman" panose="02020603050405020304" pitchFamily="18" charset="0"/>
                <a:ea typeface="+mn-lt"/>
                <a:cs typeface="Times New Roman" panose="02020603050405020304" pitchFamily="18" charset="0"/>
              </a:rPr>
              <a:t>Summary</a:t>
            </a:r>
            <a:r>
              <a:rPr lang="en-GB" sz="1900" noProof="0" dirty="0">
                <a:latin typeface="Times New Roman" panose="02020603050405020304" pitchFamily="18" charset="0"/>
                <a:ea typeface="+mn-lt"/>
                <a:cs typeface="Times New Roman" panose="02020603050405020304" pitchFamily="18" charset="0"/>
              </a:rPr>
              <a:t>: Cultural differences shape BYD’s communication strategies</a:t>
            </a:r>
            <a:endParaRPr lang="en-GB" sz="1900" noProof="0" dirty="0">
              <a:latin typeface="Times New Roman" panose="02020603050405020304" pitchFamily="18" charset="0"/>
              <a:cs typeface="Times New Roman" panose="02020603050405020304" pitchFamily="18" charset="0"/>
            </a:endParaRPr>
          </a:p>
          <a:p>
            <a:pPr algn="just"/>
            <a:r>
              <a:rPr lang="en-GB" sz="1900" b="1" noProof="0" dirty="0">
                <a:latin typeface="Times New Roman" panose="02020603050405020304" pitchFamily="18" charset="0"/>
                <a:ea typeface="+mn-lt"/>
                <a:cs typeface="Times New Roman" panose="02020603050405020304" pitchFamily="18" charset="0"/>
              </a:rPr>
              <a:t>Recommendations</a:t>
            </a:r>
            <a:r>
              <a:rPr lang="en-GB" sz="1900" noProof="0" dirty="0">
                <a:latin typeface="Times New Roman" panose="02020603050405020304" pitchFamily="18" charset="0"/>
                <a:ea typeface="+mn-lt"/>
                <a:cs typeface="Times New Roman" panose="02020603050405020304" pitchFamily="18" charset="0"/>
              </a:rPr>
              <a:t>:</a:t>
            </a:r>
            <a:endParaRPr lang="en-GB" sz="1900" noProof="0" dirty="0">
              <a:latin typeface="Times New Roman" panose="02020603050405020304" pitchFamily="18" charset="0"/>
              <a:cs typeface="Times New Roman" panose="02020603050405020304" pitchFamily="18" charset="0"/>
            </a:endParaRPr>
          </a:p>
          <a:p>
            <a:pPr lvl="1" algn="just"/>
            <a:r>
              <a:rPr lang="en-GB" sz="1900" noProof="0" dirty="0">
                <a:latin typeface="Times New Roman" panose="02020603050405020304" pitchFamily="18" charset="0"/>
                <a:ea typeface="+mn-lt"/>
                <a:cs typeface="Times New Roman" panose="02020603050405020304" pitchFamily="18" charset="0"/>
              </a:rPr>
              <a:t>Localize communication for UK market values</a:t>
            </a:r>
            <a:endParaRPr lang="en-GB" sz="1900" noProof="0" dirty="0">
              <a:latin typeface="Times New Roman" panose="02020603050405020304" pitchFamily="18" charset="0"/>
              <a:cs typeface="Times New Roman" panose="02020603050405020304" pitchFamily="18" charset="0"/>
            </a:endParaRPr>
          </a:p>
          <a:p>
            <a:pPr lvl="1" algn="just"/>
            <a:r>
              <a:rPr lang="en-GB" sz="1900" noProof="0" dirty="0">
                <a:latin typeface="Times New Roman" panose="02020603050405020304" pitchFamily="18" charset="0"/>
                <a:ea typeface="+mn-lt"/>
                <a:cs typeface="Times New Roman" panose="02020603050405020304" pitchFamily="18" charset="0"/>
              </a:rPr>
              <a:t>Cross-cultural training for teams in China &amp; UK</a:t>
            </a:r>
            <a:endParaRPr lang="en-GB" sz="1900" noProof="0" dirty="0">
              <a:latin typeface="Times New Roman" panose="02020603050405020304" pitchFamily="18" charset="0"/>
              <a:cs typeface="Times New Roman" panose="02020603050405020304" pitchFamily="18" charset="0"/>
            </a:endParaRPr>
          </a:p>
          <a:p>
            <a:pPr lvl="1" algn="just"/>
            <a:r>
              <a:rPr lang="en-GB" sz="1900" noProof="0" dirty="0">
                <a:latin typeface="Times New Roman" panose="02020603050405020304" pitchFamily="18" charset="0"/>
                <a:ea typeface="+mn-lt"/>
                <a:cs typeface="Times New Roman" panose="02020603050405020304" pitchFamily="18" charset="0"/>
              </a:rPr>
              <a:t>Strengthen brand trust with transparency &amp; sustainability</a:t>
            </a:r>
            <a:endParaRPr lang="en-GB" sz="1900" noProof="0" dirty="0">
              <a:latin typeface="Times New Roman" panose="02020603050405020304" pitchFamily="18" charset="0"/>
              <a:cs typeface="Times New Roman" panose="02020603050405020304" pitchFamily="18" charset="0"/>
            </a:endParaRPr>
          </a:p>
          <a:p>
            <a:pPr lvl="1" algn="just"/>
            <a:r>
              <a:rPr lang="en-GB" sz="1900" noProof="0" dirty="0">
                <a:latin typeface="Times New Roman" panose="02020603050405020304" pitchFamily="18" charset="0"/>
                <a:ea typeface="+mn-lt"/>
                <a:cs typeface="Times New Roman" panose="02020603050405020304" pitchFamily="18" charset="0"/>
              </a:rPr>
              <a:t>Establish feedback mechanisms to adapt strategies</a:t>
            </a:r>
            <a:endParaRPr lang="en-GB" sz="1900" noProof="0" dirty="0">
              <a:latin typeface="Times New Roman" panose="02020603050405020304" pitchFamily="18" charset="0"/>
              <a:cs typeface="Times New Roman" panose="02020603050405020304" pitchFamily="18" charset="0"/>
            </a:endParaRPr>
          </a:p>
          <a:p>
            <a:pPr algn="just"/>
            <a:r>
              <a:rPr lang="en-GB" sz="1900" b="1" noProof="0" dirty="0">
                <a:latin typeface="Times New Roman" panose="02020603050405020304" pitchFamily="18" charset="0"/>
                <a:ea typeface="+mn-lt"/>
                <a:cs typeface="Times New Roman" panose="02020603050405020304" pitchFamily="18" charset="0"/>
              </a:rPr>
              <a:t>Goal</a:t>
            </a:r>
            <a:r>
              <a:rPr lang="en-GB" sz="1900" noProof="0" dirty="0">
                <a:latin typeface="Times New Roman" panose="02020603050405020304" pitchFamily="18" charset="0"/>
                <a:ea typeface="+mn-lt"/>
                <a:cs typeface="Times New Roman" panose="02020603050405020304" pitchFamily="18" charset="0"/>
              </a:rPr>
              <a:t>: Successful expansion in the UK market</a:t>
            </a:r>
            <a:endParaRPr lang="en-GB" sz="1900" noProof="0" dirty="0">
              <a:latin typeface="Times New Roman" panose="02020603050405020304" pitchFamily="18" charset="0"/>
              <a:cs typeface="Times New Roman" panose="02020603050405020304" pitchFamily="18" charset="0"/>
            </a:endParaRPr>
          </a:p>
          <a:p>
            <a:pPr algn="just"/>
            <a:endParaRPr lang="en-GB" sz="1900" noProof="0" dirty="0">
              <a:latin typeface="Times New Roman" panose="02020603050405020304" pitchFamily="18" charset="0"/>
              <a:cs typeface="Times New Roman" panose="02020603050405020304" pitchFamily="18" charset="0"/>
            </a:endParaRPr>
          </a:p>
        </p:txBody>
      </p:sp>
      <p:pic>
        <p:nvPicPr>
          <p:cNvPr id="5" name="Picture 4" descr="Digital numbers art">
            <a:extLst>
              <a:ext uri="{FF2B5EF4-FFF2-40B4-BE49-F238E27FC236}">
                <a16:creationId xmlns:a16="http://schemas.microsoft.com/office/drawing/2014/main" id="{7794DD6C-FA73-EA8B-773A-EF3B846D1016}"/>
              </a:ext>
            </a:extLst>
          </p:cNvPr>
          <p:cNvPicPr>
            <a:picLocks noChangeAspect="1"/>
          </p:cNvPicPr>
          <p:nvPr/>
        </p:nvPicPr>
        <p:blipFill>
          <a:blip r:embed="rId3"/>
          <a:srcRect l="21223" r="26976" b="-8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5364234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61EC0-F22B-EC35-BA02-05B130DB4C2F}"/>
              </a:ext>
            </a:extLst>
          </p:cNvPr>
          <p:cNvSpPr>
            <a:spLocks noGrp="1"/>
          </p:cNvSpPr>
          <p:nvPr>
            <p:ph type="title"/>
          </p:nvPr>
        </p:nvSpPr>
        <p:spPr>
          <a:xfrm>
            <a:off x="1371599" y="294538"/>
            <a:ext cx="9895951" cy="1033669"/>
          </a:xfrm>
        </p:spPr>
        <p:txBody>
          <a:bodyPr>
            <a:normAutofit/>
          </a:bodyPr>
          <a:lstStyle/>
          <a:p>
            <a:pPr algn="just"/>
            <a:r>
              <a:rPr lang="en-GB" sz="4000" noProof="0" dirty="0">
                <a:solidFill>
                  <a:srgbClr val="FFFFFF"/>
                </a:solidFill>
                <a:latin typeface="Times New Roman" panose="02020603050405020304" pitchFamily="18" charset="0"/>
                <a:ea typeface="+mj-lt"/>
                <a:cs typeface="Times New Roman" panose="02020603050405020304" pitchFamily="18" charset="0"/>
              </a:rPr>
              <a:t>References</a:t>
            </a:r>
            <a:endParaRPr lang="en-GB" sz="4000" noProof="0"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DBD2276-FD65-01AB-F7ED-9946ED7F1D2D}"/>
              </a:ext>
            </a:extLst>
          </p:cNvPr>
          <p:cNvSpPr>
            <a:spLocks noGrp="1"/>
          </p:cNvSpPr>
          <p:nvPr>
            <p:ph idx="1"/>
          </p:nvPr>
        </p:nvSpPr>
        <p:spPr>
          <a:xfrm>
            <a:off x="1371599" y="2318197"/>
            <a:ext cx="9724031" cy="3683358"/>
          </a:xfrm>
        </p:spPr>
        <p:txBody>
          <a:bodyPr vert="horz" lIns="91440" tIns="45720" rIns="91440" bIns="45720" rtlCol="0" anchor="ctr">
            <a:normAutofit/>
          </a:bodyPr>
          <a:lstStyle/>
          <a:p>
            <a:pPr algn="just"/>
            <a:r>
              <a:rPr lang="en-GB" sz="1400" noProof="0" dirty="0">
                <a:latin typeface="Times New Roman" panose="02020603050405020304" pitchFamily="18" charset="0"/>
                <a:ea typeface="+mn-lt"/>
                <a:cs typeface="Times New Roman" panose="02020603050405020304" pitchFamily="18" charset="0"/>
              </a:rPr>
              <a:t>Deresky, H. and Miller, S.R. (2017). International management : managing across borders and cultures. Boston: Prentice Hall.</a:t>
            </a:r>
            <a:endParaRPr lang="en-GB" sz="1400" noProof="0" dirty="0">
              <a:latin typeface="Times New Roman" panose="02020603050405020304" pitchFamily="18" charset="0"/>
              <a:cs typeface="Times New Roman" panose="02020603050405020304" pitchFamily="18" charset="0"/>
            </a:endParaRPr>
          </a:p>
          <a:p>
            <a:pPr algn="just"/>
            <a:r>
              <a:rPr lang="en-GB" sz="1400" noProof="0" dirty="0">
                <a:latin typeface="Times New Roman" panose="02020603050405020304" pitchFamily="18" charset="0"/>
                <a:ea typeface="+mn-lt"/>
                <a:cs typeface="Times New Roman" panose="02020603050405020304" pitchFamily="18" charset="0"/>
              </a:rPr>
              <a:t>Glenn, J. (2025). The New Cold War. Cambridge Scholars Publishing.</a:t>
            </a:r>
            <a:endParaRPr lang="en-GB" sz="1400" noProof="0" dirty="0">
              <a:latin typeface="Times New Roman" panose="02020603050405020304" pitchFamily="18" charset="0"/>
              <a:cs typeface="Times New Roman" panose="02020603050405020304" pitchFamily="18" charset="0"/>
            </a:endParaRPr>
          </a:p>
          <a:p>
            <a:pPr algn="just"/>
            <a:r>
              <a:rPr lang="en-GB" sz="1400" noProof="0" dirty="0">
                <a:latin typeface="Times New Roman" panose="02020603050405020304" pitchFamily="18" charset="0"/>
                <a:ea typeface="+mn-lt"/>
                <a:cs typeface="Times New Roman" panose="02020603050405020304" pitchFamily="18" charset="0"/>
              </a:rPr>
              <a:t>Gutierrez, J. (2007). Business Data Communications and Networking: A Research Perspective. doi:https://doi.org/10.4018/978-1-59904-274-9.</a:t>
            </a:r>
            <a:endParaRPr lang="en-GB" sz="1400" noProof="0" dirty="0">
              <a:latin typeface="Times New Roman" panose="02020603050405020304" pitchFamily="18" charset="0"/>
              <a:cs typeface="Times New Roman" panose="02020603050405020304" pitchFamily="18" charset="0"/>
            </a:endParaRPr>
          </a:p>
          <a:p>
            <a:pPr algn="just"/>
            <a:r>
              <a:rPr lang="en-GB" sz="1400" noProof="0" dirty="0">
                <a:latin typeface="Times New Roman" panose="02020603050405020304" pitchFamily="18" charset="0"/>
                <a:ea typeface="+mn-lt"/>
                <a:cs typeface="Times New Roman" panose="02020603050405020304" pitchFamily="18" charset="0"/>
              </a:rPr>
              <a:t>Koh, S.C.L., Maguire, S. and Igi Global (2009). Information and communication technologies management in turbulent business environments. Hershey, Pa.: Igi Global (701 E. Chocolate Avenue, Hershey, Pennsylvania, 3, Usa.</a:t>
            </a:r>
            <a:endParaRPr lang="en-GB" sz="1400" noProof="0" dirty="0">
              <a:latin typeface="Times New Roman" panose="02020603050405020304" pitchFamily="18" charset="0"/>
              <a:cs typeface="Times New Roman" panose="02020603050405020304" pitchFamily="18" charset="0"/>
            </a:endParaRPr>
          </a:p>
          <a:p>
            <a:pPr algn="just"/>
            <a:r>
              <a:rPr lang="en-GB" sz="1400" noProof="0" dirty="0">
                <a:latin typeface="Times New Roman" panose="02020603050405020304" pitchFamily="18" charset="0"/>
                <a:ea typeface="+mn-lt"/>
                <a:cs typeface="Times New Roman" panose="02020603050405020304" pitchFamily="18" charset="0"/>
              </a:rPr>
              <a:t>Saha, D. and Global, I. (2018). Advances in data communications and networking for digital business transformation. Hershey, Pennsylvania (701 E. Chocolate Avenue, Hershey, Pennsylvania, 17033, Usa): Igi Global.</a:t>
            </a:r>
            <a:endParaRPr lang="en-GB" sz="1400" noProof="0" dirty="0">
              <a:latin typeface="Times New Roman" panose="02020603050405020304" pitchFamily="18" charset="0"/>
              <a:cs typeface="Times New Roman" panose="02020603050405020304" pitchFamily="18" charset="0"/>
            </a:endParaRPr>
          </a:p>
          <a:p>
            <a:pPr algn="just"/>
            <a:r>
              <a:rPr lang="en-GB" sz="1400" noProof="0" dirty="0">
                <a:latin typeface="Times New Roman" panose="02020603050405020304" pitchFamily="18" charset="0"/>
                <a:ea typeface="+mn-lt"/>
                <a:cs typeface="Times New Roman" panose="02020603050405020304" pitchFamily="18" charset="0"/>
              </a:rPr>
              <a:t>Sent, E.-M. and Kroese, A.L.J. (2022). Commemorating Geert Hofstede, a Pioneer in the Study of Culture and Institutions. Journal of Institutional Economics, [online] 18(1), pp.1–13. doi:https://doi.org/10.1017/S174413742000051X.</a:t>
            </a:r>
            <a:endParaRPr lang="en-GB" sz="1400" noProof="0" dirty="0">
              <a:latin typeface="Times New Roman" panose="02020603050405020304" pitchFamily="18" charset="0"/>
              <a:cs typeface="Times New Roman" panose="02020603050405020304" pitchFamily="18" charset="0"/>
            </a:endParaRPr>
          </a:p>
          <a:p>
            <a:pPr algn="just"/>
            <a:r>
              <a:rPr lang="en-GB" sz="1400" noProof="0" dirty="0">
                <a:latin typeface="Times New Roman" panose="02020603050405020304" pitchFamily="18" charset="0"/>
                <a:ea typeface="+mn-lt"/>
                <a:cs typeface="Times New Roman" panose="02020603050405020304" pitchFamily="18" charset="0"/>
              </a:rPr>
              <a:t>Zayed, F.A. (2025). Advancing Climate Transition through Fiscal Tools: The Role of Carbon Taxation and Fuel Subsidy Reform. [online] AUC Knowledge Fountain. Available at: </a:t>
            </a:r>
            <a:r>
              <a:rPr lang="en-GB" sz="1400" noProof="0" dirty="0">
                <a:latin typeface="Times New Roman" panose="02020603050405020304" pitchFamily="18" charset="0"/>
                <a:ea typeface="+mn-lt"/>
                <a:cs typeface="Times New Roman" panose="02020603050405020304" pitchFamily="18" charset="0"/>
                <a:hlinkClick r:id="rId2"/>
              </a:rPr>
              <a:t>https://fount.aucegypt.edu/etds/2622/</a:t>
            </a:r>
            <a:r>
              <a:rPr lang="en-GB" sz="1400" noProof="0" dirty="0">
                <a:latin typeface="Times New Roman" panose="02020603050405020304" pitchFamily="18" charset="0"/>
                <a:ea typeface="+mn-lt"/>
                <a:cs typeface="Times New Roman" panose="02020603050405020304" pitchFamily="18" charset="0"/>
              </a:rPr>
              <a:t> [Accessed 12 Nov. 2025].</a:t>
            </a:r>
            <a:endParaRPr lang="en-GB" sz="1400" noProof="0" dirty="0">
              <a:latin typeface="Times New Roman" panose="02020603050405020304" pitchFamily="18" charset="0"/>
              <a:cs typeface="Times New Roman" panose="02020603050405020304" pitchFamily="18" charset="0"/>
            </a:endParaRPr>
          </a:p>
          <a:p>
            <a:pPr algn="just"/>
            <a:endParaRPr lang="en-GB" sz="1400" noProof="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00463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CB4C41B-F74C-EFA6-10B2-6206EFB9709F}"/>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sz="4000" kern="1200">
                <a:solidFill>
                  <a:schemeClr val="tx2"/>
                </a:solidFill>
                <a:latin typeface="+mj-lt"/>
                <a:ea typeface="+mj-ea"/>
                <a:cs typeface="+mj-cs"/>
              </a:rPr>
              <a:t>ANY QUESTION </a:t>
            </a:r>
          </a:p>
        </p:txBody>
      </p:sp>
      <p:pic>
        <p:nvPicPr>
          <p:cNvPr id="23" name="Graphic 22" descr="Help">
            <a:extLst>
              <a:ext uri="{FF2B5EF4-FFF2-40B4-BE49-F238E27FC236}">
                <a16:creationId xmlns:a16="http://schemas.microsoft.com/office/drawing/2014/main" id="{01474B9A-0338-C808-06F9-1F9D499AE9C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24" name="Group 2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7" name="Freeform: Shape 16">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32396911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2316</Words>
  <Application>Microsoft Office PowerPoint</Application>
  <PresentationFormat>Widescreen</PresentationFormat>
  <Paragraphs>94</Paragraphs>
  <Slides>14</Slides>
  <Notes>7</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BA(Hons) Business Management</vt:lpstr>
      <vt:lpstr>PowerPoint Presentation</vt:lpstr>
      <vt:lpstr>What is Culture ? </vt:lpstr>
      <vt:lpstr>International Business Communication: BYD in the UK vs. China</vt:lpstr>
      <vt:lpstr>Introduction to BYD and Market Context</vt:lpstr>
      <vt:lpstr>Application to BYD in the UK</vt:lpstr>
      <vt:lpstr>Communication Theory – Hofstede’s Cultural Dimensions</vt:lpstr>
      <vt:lpstr>High-Context Culture versus Low-Context Culture</vt:lpstr>
      <vt:lpstr>Application to BYD in China</vt:lpstr>
      <vt:lpstr>Key Challenges in Cross-Cultural Communication</vt:lpstr>
      <vt:lpstr>Opportunities for BYD in the UK</vt:lpstr>
      <vt:lpstr>Conclusion &amp; Recommendations</vt:lpstr>
      <vt:lpstr>References</vt:lpstr>
      <vt:lpstr>ANY QUESTION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 BYD in the UK vs. China</dc:title>
  <dc:creator>Guest User</dc:creator>
  <cp:lastModifiedBy>Guest User</cp:lastModifiedBy>
  <cp:revision>489</cp:revision>
  <dcterms:created xsi:type="dcterms:W3CDTF">2025-11-12T12:48:47Z</dcterms:created>
  <dcterms:modified xsi:type="dcterms:W3CDTF">2025-11-21T02:57:39Z</dcterms:modified>
</cp:coreProperties>
</file>