
<file path=[Content_Types].xml><?xml version="1.0" encoding="utf-8"?>
<Types xmlns="http://schemas.openxmlformats.org/package/2006/content-types">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11" Type="http://schemas.openxmlformats.org/officeDocument/2006/relationships/slide" Target="slides/slide6.xml"/><Relationship Id="rId10" Type="http://schemas.openxmlformats.org/officeDocument/2006/relationships/slide" Target="slides/slide5.xml"/><Relationship Id="rId12" Type="http://schemas.openxmlformats.org/officeDocument/2006/relationships/slide" Target="slides/slide7.xml"/><Relationship Id="rId9" Type="http://schemas.openxmlformats.org/officeDocument/2006/relationships/slide" Target="slides/slide4.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2c16069d84a_0_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2c16069d84a_0_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 name="Shape 62"/>
        <p:cNvGrpSpPr/>
        <p:nvPr/>
      </p:nvGrpSpPr>
      <p:grpSpPr>
        <a:xfrm>
          <a:off x="0" y="0"/>
          <a:ext cx="0" cy="0"/>
          <a:chOff x="0" y="0"/>
          <a:chExt cx="0" cy="0"/>
        </a:xfrm>
      </p:grpSpPr>
      <p:sp>
        <p:nvSpPr>
          <p:cNvPr id="63" name="Google Shape;63;g2c16069d84a_0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4" name="Google Shape;64;g2c16069d84a_0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2c16069d84a_0_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2c16069d84a_0_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 name="Shape 74"/>
        <p:cNvGrpSpPr/>
        <p:nvPr/>
      </p:nvGrpSpPr>
      <p:grpSpPr>
        <a:xfrm>
          <a:off x="0" y="0"/>
          <a:ext cx="0" cy="0"/>
          <a:chOff x="0" y="0"/>
          <a:chExt cx="0" cy="0"/>
        </a:xfrm>
      </p:grpSpPr>
      <p:sp>
        <p:nvSpPr>
          <p:cNvPr id="75" name="Google Shape;75;g2c19706d502_0_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 name="Google Shape;76;g2c19706d502_0_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g2c16069d84a_0_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 name="Google Shape;82;g2c16069d84a_0_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g2c16069d84a_0_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 name="Google Shape;88;g2c16069d84a_0_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25"/>
            <a:ext cx="4572000" cy="51435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dk1"/>
              </a:buClr>
              <a:buSzPts val="1800"/>
              <a:buChar char="●"/>
              <a:defRPr>
                <a:solidFill>
                  <a:schemeClr val="dk1"/>
                </a:solidFill>
              </a:defRPr>
            </a:lvl1pPr>
            <a:lvl2pPr indent="-317500" lvl="1" marL="914400">
              <a:spcBef>
                <a:spcPts val="0"/>
              </a:spcBef>
              <a:spcAft>
                <a:spcPts val="0"/>
              </a:spcAft>
              <a:buClr>
                <a:schemeClr val="dk1"/>
              </a:buClr>
              <a:buSzPts val="1400"/>
              <a:buChar char="○"/>
              <a:defRPr>
                <a:solidFill>
                  <a:schemeClr val="dk1"/>
                </a:solidFill>
              </a:defRPr>
            </a:lvl2pPr>
            <a:lvl3pPr indent="-317500" lvl="2" marL="1371600">
              <a:spcBef>
                <a:spcPts val="0"/>
              </a:spcBef>
              <a:spcAft>
                <a:spcPts val="0"/>
              </a:spcAft>
              <a:buClr>
                <a:schemeClr val="dk1"/>
              </a:buClr>
              <a:buSzPts val="1400"/>
              <a:buChar char="■"/>
              <a:defRPr>
                <a:solidFill>
                  <a:schemeClr val="dk1"/>
                </a:solidFill>
              </a:defRPr>
            </a:lvl3pPr>
            <a:lvl4pPr indent="-317500" lvl="3" marL="1828800">
              <a:spcBef>
                <a:spcPts val="0"/>
              </a:spcBef>
              <a:spcAft>
                <a:spcPts val="0"/>
              </a:spcAft>
              <a:buClr>
                <a:schemeClr val="dk1"/>
              </a:buClr>
              <a:buSzPts val="1400"/>
              <a:buChar char="●"/>
              <a:defRPr>
                <a:solidFill>
                  <a:schemeClr val="dk1"/>
                </a:solidFill>
              </a:defRPr>
            </a:lvl4pPr>
            <a:lvl5pPr indent="-317500" lvl="4" marL="2286000">
              <a:spcBef>
                <a:spcPts val="0"/>
              </a:spcBef>
              <a:spcAft>
                <a:spcPts val="0"/>
              </a:spcAft>
              <a:buClr>
                <a:schemeClr val="dk1"/>
              </a:buClr>
              <a:buSzPts val="1400"/>
              <a:buChar char="○"/>
              <a:defRPr>
                <a:solidFill>
                  <a:schemeClr val="dk1"/>
                </a:solidFill>
              </a:defRPr>
            </a:lvl5pPr>
            <a:lvl6pPr indent="-317500" lvl="5" marL="2743200">
              <a:spcBef>
                <a:spcPts val="0"/>
              </a:spcBef>
              <a:spcAft>
                <a:spcPts val="0"/>
              </a:spcAft>
              <a:buClr>
                <a:schemeClr val="dk1"/>
              </a:buClr>
              <a:buSzPts val="1400"/>
              <a:buChar char="■"/>
              <a:defRPr>
                <a:solidFill>
                  <a:schemeClr val="dk1"/>
                </a:solidFill>
              </a:defRPr>
            </a:lvl6pPr>
            <a:lvl7pPr indent="-317500" lvl="6" marL="3200400">
              <a:spcBef>
                <a:spcPts val="0"/>
              </a:spcBef>
              <a:spcAft>
                <a:spcPts val="0"/>
              </a:spcAft>
              <a:buClr>
                <a:schemeClr val="dk1"/>
              </a:buClr>
              <a:buSzPts val="1400"/>
              <a:buChar char="●"/>
              <a:defRPr>
                <a:solidFill>
                  <a:schemeClr val="dk1"/>
                </a:solidFill>
              </a:defRPr>
            </a:lvl7pPr>
            <a:lvl8pPr indent="-317500" lvl="7" marL="3657600">
              <a:spcBef>
                <a:spcPts val="0"/>
              </a:spcBef>
              <a:spcAft>
                <a:spcPts val="0"/>
              </a:spcAft>
              <a:buClr>
                <a:schemeClr val="dk1"/>
              </a:buClr>
              <a:buSzPts val="1400"/>
              <a:buChar char="○"/>
              <a:defRPr>
                <a:solidFill>
                  <a:schemeClr val="dk1"/>
                </a:solidFill>
              </a:defRPr>
            </a:lvl8pPr>
            <a:lvl9pPr indent="-317500" lvl="8" marL="4114800">
              <a:spcBef>
                <a:spcPts val="0"/>
              </a:spcBef>
              <a:spcAft>
                <a:spcPts val="0"/>
              </a:spcAft>
              <a:buClr>
                <a:schemeClr val="dk1"/>
              </a:buClr>
              <a:buSzPts val="1400"/>
              <a:buChar char="■"/>
              <a:defRPr>
                <a:solidFill>
                  <a:schemeClr val="dk1"/>
                </a:solidFill>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dark-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lt2"/>
              </a:buClr>
              <a:buSzPts val="1800"/>
              <a:buChar char="●"/>
              <a:defRPr sz="1800">
                <a:solidFill>
                  <a:schemeClr val="lt2"/>
                </a:solidFill>
              </a:defRPr>
            </a:lvl1pPr>
            <a:lvl2pPr indent="-317500" lvl="1" marL="914400">
              <a:lnSpc>
                <a:spcPct val="115000"/>
              </a:lnSpc>
              <a:spcBef>
                <a:spcPts val="0"/>
              </a:spcBef>
              <a:spcAft>
                <a:spcPts val="0"/>
              </a:spcAft>
              <a:buClr>
                <a:schemeClr val="lt2"/>
              </a:buClr>
              <a:buSzPts val="1400"/>
              <a:buChar char="○"/>
              <a:defRPr>
                <a:solidFill>
                  <a:schemeClr val="lt2"/>
                </a:solidFill>
              </a:defRPr>
            </a:lvl2pPr>
            <a:lvl3pPr indent="-317500" lvl="2" marL="1371600">
              <a:lnSpc>
                <a:spcPct val="115000"/>
              </a:lnSpc>
              <a:spcBef>
                <a:spcPts val="0"/>
              </a:spcBef>
              <a:spcAft>
                <a:spcPts val="0"/>
              </a:spcAft>
              <a:buClr>
                <a:schemeClr val="lt2"/>
              </a:buClr>
              <a:buSzPts val="1400"/>
              <a:buChar char="■"/>
              <a:defRPr>
                <a:solidFill>
                  <a:schemeClr val="lt2"/>
                </a:solidFill>
              </a:defRPr>
            </a:lvl3pPr>
            <a:lvl4pPr indent="-317500" lvl="3" marL="1828800">
              <a:lnSpc>
                <a:spcPct val="115000"/>
              </a:lnSpc>
              <a:spcBef>
                <a:spcPts val="0"/>
              </a:spcBef>
              <a:spcAft>
                <a:spcPts val="0"/>
              </a:spcAft>
              <a:buClr>
                <a:schemeClr val="lt2"/>
              </a:buClr>
              <a:buSzPts val="1400"/>
              <a:buChar char="●"/>
              <a:defRPr>
                <a:solidFill>
                  <a:schemeClr val="lt2"/>
                </a:solidFill>
              </a:defRPr>
            </a:lvl4pPr>
            <a:lvl5pPr indent="-317500" lvl="4" marL="2286000">
              <a:lnSpc>
                <a:spcPct val="115000"/>
              </a:lnSpc>
              <a:spcBef>
                <a:spcPts val="0"/>
              </a:spcBef>
              <a:spcAft>
                <a:spcPts val="0"/>
              </a:spcAft>
              <a:buClr>
                <a:schemeClr val="lt2"/>
              </a:buClr>
              <a:buSzPts val="1400"/>
              <a:buChar char="○"/>
              <a:defRPr>
                <a:solidFill>
                  <a:schemeClr val="lt2"/>
                </a:solidFill>
              </a:defRPr>
            </a:lvl5pPr>
            <a:lvl6pPr indent="-317500" lvl="5" marL="2743200">
              <a:lnSpc>
                <a:spcPct val="115000"/>
              </a:lnSpc>
              <a:spcBef>
                <a:spcPts val="0"/>
              </a:spcBef>
              <a:spcAft>
                <a:spcPts val="0"/>
              </a:spcAft>
              <a:buClr>
                <a:schemeClr val="lt2"/>
              </a:buClr>
              <a:buSzPts val="1400"/>
              <a:buChar char="■"/>
              <a:defRPr>
                <a:solidFill>
                  <a:schemeClr val="lt2"/>
                </a:solidFill>
              </a:defRPr>
            </a:lvl6pPr>
            <a:lvl7pPr indent="-317500" lvl="6" marL="3200400">
              <a:lnSpc>
                <a:spcPct val="115000"/>
              </a:lnSpc>
              <a:spcBef>
                <a:spcPts val="0"/>
              </a:spcBef>
              <a:spcAft>
                <a:spcPts val="0"/>
              </a:spcAft>
              <a:buClr>
                <a:schemeClr val="lt2"/>
              </a:buClr>
              <a:buSzPts val="1400"/>
              <a:buChar char="●"/>
              <a:defRPr>
                <a:solidFill>
                  <a:schemeClr val="lt2"/>
                </a:solidFill>
              </a:defRPr>
            </a:lvl7pPr>
            <a:lvl8pPr indent="-317500" lvl="7" marL="3657600">
              <a:lnSpc>
                <a:spcPct val="115000"/>
              </a:lnSpc>
              <a:spcBef>
                <a:spcPts val="0"/>
              </a:spcBef>
              <a:spcAft>
                <a:spcPts val="0"/>
              </a:spcAft>
              <a:buClr>
                <a:schemeClr val="lt2"/>
              </a:buClr>
              <a:buSzPts val="1400"/>
              <a:buChar char="○"/>
              <a:defRPr>
                <a:solidFill>
                  <a:schemeClr val="lt2"/>
                </a:solidFill>
              </a:defRPr>
            </a:lvl8pPr>
            <a:lvl9pPr indent="-317500" lvl="8" marL="4114800">
              <a:lnSpc>
                <a:spcPct val="115000"/>
              </a:lnSpc>
              <a:spcBef>
                <a:spcPts val="0"/>
              </a:spcBef>
              <a:spcAft>
                <a:spcPts val="0"/>
              </a:spcAft>
              <a:buClr>
                <a:schemeClr val="lt2"/>
              </a:buClr>
              <a:buSzPts val="1400"/>
              <a:buChar char="■"/>
              <a:defRPr>
                <a:solidFill>
                  <a:schemeClr val="lt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2"/>
                </a:solidFill>
              </a:defRPr>
            </a:lvl1pPr>
            <a:lvl2pPr lvl="1" algn="r">
              <a:buNone/>
              <a:defRPr sz="1000">
                <a:solidFill>
                  <a:schemeClr val="lt2"/>
                </a:solidFill>
              </a:defRPr>
            </a:lvl2pPr>
            <a:lvl3pPr lvl="2" algn="r">
              <a:buNone/>
              <a:defRPr sz="1000">
                <a:solidFill>
                  <a:schemeClr val="lt2"/>
                </a:solidFill>
              </a:defRPr>
            </a:lvl3pPr>
            <a:lvl4pPr lvl="3" algn="r">
              <a:buNone/>
              <a:defRPr sz="1000">
                <a:solidFill>
                  <a:schemeClr val="lt2"/>
                </a:solidFill>
              </a:defRPr>
            </a:lvl4pPr>
            <a:lvl5pPr lvl="4" algn="r">
              <a:buNone/>
              <a:defRPr sz="1000">
                <a:solidFill>
                  <a:schemeClr val="lt2"/>
                </a:solidFill>
              </a:defRPr>
            </a:lvl5pPr>
            <a:lvl6pPr lvl="5" algn="r">
              <a:buNone/>
              <a:defRPr sz="1000">
                <a:solidFill>
                  <a:schemeClr val="lt2"/>
                </a:solidFill>
              </a:defRPr>
            </a:lvl6pPr>
            <a:lvl7pPr lvl="6" algn="r">
              <a:buNone/>
              <a:defRPr sz="1000">
                <a:solidFill>
                  <a:schemeClr val="lt2"/>
                </a:solidFill>
              </a:defRPr>
            </a:lvl7pPr>
            <a:lvl8pPr lvl="7" algn="r">
              <a:buNone/>
              <a:defRPr sz="1000">
                <a:solidFill>
                  <a:schemeClr val="lt2"/>
                </a:solidFill>
              </a:defRPr>
            </a:lvl8pPr>
            <a:lvl9pPr lvl="8" algn="r">
              <a:buNone/>
              <a:defRPr sz="1000">
                <a:solidFill>
                  <a:schemeClr val="lt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t>Manchester area attack </a:t>
            </a:r>
            <a:endParaRPr/>
          </a:p>
        </p:txBody>
      </p:sp>
      <p:sp>
        <p:nvSpPr>
          <p:cNvPr id="55" name="Google Shape;55;p13"/>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fontScale="85000" lnSpcReduction="20000"/>
          </a:bodyPr>
          <a:lstStyle/>
          <a:p>
            <a:pPr indent="0" lvl="0" marL="0" rtl="0" algn="ctr">
              <a:spcBef>
                <a:spcPts val="0"/>
              </a:spcBef>
              <a:spcAft>
                <a:spcPts val="0"/>
              </a:spcAft>
              <a:buNone/>
            </a:pPr>
            <a:r>
              <a:rPr lang="en-GB"/>
              <a:t>2101500</a:t>
            </a:r>
            <a:endParaRPr/>
          </a:p>
          <a:p>
            <a:pPr indent="0" lvl="0" marL="0" rtl="0" algn="ctr">
              <a:spcBef>
                <a:spcPts val="0"/>
              </a:spcBef>
              <a:spcAft>
                <a:spcPts val="0"/>
              </a:spcAft>
              <a:buNone/>
            </a:pPr>
            <a:r>
              <a:rPr lang="en-GB"/>
              <a:t>Zak J</a:t>
            </a:r>
            <a:r>
              <a:rPr lang="en-GB"/>
              <a:t>enkins</a:t>
            </a:r>
            <a:r>
              <a:rPr lang="en-GB"/>
              <a:t>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Findings</a:t>
            </a:r>
            <a:r>
              <a:rPr lang="en-GB"/>
              <a:t> </a:t>
            </a:r>
            <a:endParaRPr/>
          </a:p>
          <a:p>
            <a:pPr indent="0" lvl="0" marL="0" rtl="0" algn="l">
              <a:spcBef>
                <a:spcPts val="0"/>
              </a:spcBef>
              <a:spcAft>
                <a:spcPts val="0"/>
              </a:spcAft>
              <a:buNone/>
            </a:pPr>
            <a:r>
              <a:t/>
            </a:r>
            <a:endParaRPr/>
          </a:p>
        </p:txBody>
      </p:sp>
      <p:sp>
        <p:nvSpPr>
          <p:cNvPr id="61" name="Google Shape;61;p1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sz="1400">
                <a:solidFill>
                  <a:schemeClr val="dk1"/>
                </a:solidFill>
              </a:rPr>
              <a:t>T</a:t>
            </a:r>
            <a:r>
              <a:rPr lang="en-GB" sz="1400">
                <a:solidFill>
                  <a:schemeClr val="dk1"/>
                </a:solidFill>
              </a:rPr>
              <a:t>ransformational leadership- “ Poor communications, poor planning, inadequate training, and shortcomings in strategic leadership all played a part in our failure.” (GMP,2023)</a:t>
            </a:r>
            <a:endParaRPr sz="1400">
              <a:solidFill>
                <a:schemeClr val="dk1"/>
              </a:solidFill>
            </a:endParaRPr>
          </a:p>
          <a:p>
            <a:pPr indent="0" lvl="0" marL="0" rtl="0" algn="l">
              <a:spcBef>
                <a:spcPts val="1200"/>
              </a:spcBef>
              <a:spcAft>
                <a:spcPts val="0"/>
              </a:spcAft>
              <a:buNone/>
            </a:pPr>
            <a:r>
              <a:rPr lang="en-GB" sz="1400">
                <a:solidFill>
                  <a:schemeClr val="dk1"/>
                </a:solidFill>
              </a:rPr>
              <a:t>Sir John the police inspector quickly became overwhelmed by the amount of tasks he had to undertake and this then led to an impact of the effectiveness of the whole operation-Situational leadership </a:t>
            </a:r>
            <a:endParaRPr sz="1400">
              <a:solidFill>
                <a:schemeClr val="dk1"/>
              </a:solidFill>
            </a:endParaRPr>
          </a:p>
          <a:p>
            <a:pPr indent="0" lvl="0" marL="0" rtl="0" algn="l">
              <a:spcBef>
                <a:spcPts val="1200"/>
              </a:spcBef>
              <a:spcAft>
                <a:spcPts val="0"/>
              </a:spcAft>
              <a:buNone/>
            </a:pPr>
            <a:r>
              <a:rPr lang="en-GB" sz="1400">
                <a:solidFill>
                  <a:schemeClr val="dk1"/>
                </a:solidFill>
              </a:rPr>
              <a:t>An autocratic style of leadership was also present in the attacks as in a major incident situation the emergency services deploy a gold, silver and bronze command structure and the Greater Manchester Police inspector become a bronze commander. </a:t>
            </a:r>
            <a:endParaRPr sz="1400">
              <a:solidFill>
                <a:schemeClr val="dk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 name="Shape 65"/>
        <p:cNvGrpSpPr/>
        <p:nvPr/>
      </p:nvGrpSpPr>
      <p:grpSpPr>
        <a:xfrm>
          <a:off x="0" y="0"/>
          <a:ext cx="0" cy="0"/>
          <a:chOff x="0" y="0"/>
          <a:chExt cx="0" cy="0"/>
        </a:xfrm>
      </p:grpSpPr>
      <p:sp>
        <p:nvSpPr>
          <p:cNvPr id="66" name="Google Shape;66;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Autocratic leadership </a:t>
            </a:r>
            <a:endParaRPr/>
          </a:p>
          <a:p>
            <a:pPr indent="0" lvl="0" marL="0" rtl="0" algn="l">
              <a:spcBef>
                <a:spcPts val="0"/>
              </a:spcBef>
              <a:spcAft>
                <a:spcPts val="0"/>
              </a:spcAft>
              <a:buNone/>
            </a:pPr>
            <a:r>
              <a:t/>
            </a:r>
            <a:endParaRPr/>
          </a:p>
        </p:txBody>
      </p:sp>
      <p:sp>
        <p:nvSpPr>
          <p:cNvPr id="67" name="Google Shape;67;p1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lang="en-GB">
                <a:solidFill>
                  <a:schemeClr val="dk1"/>
                </a:solidFill>
              </a:rPr>
              <a:t>Advantages- </a:t>
            </a:r>
            <a:endParaRPr>
              <a:solidFill>
                <a:schemeClr val="dk1"/>
              </a:solidFill>
            </a:endParaRPr>
          </a:p>
          <a:p>
            <a:pPr indent="0" lvl="0" marL="0" rtl="0" algn="l">
              <a:spcBef>
                <a:spcPts val="1200"/>
              </a:spcBef>
              <a:spcAft>
                <a:spcPts val="0"/>
              </a:spcAft>
              <a:buNone/>
            </a:pPr>
            <a:r>
              <a:rPr lang="en-GB">
                <a:solidFill>
                  <a:schemeClr val="dk1"/>
                </a:solidFill>
              </a:rPr>
              <a:t>Effective in getting work done</a:t>
            </a:r>
            <a:endParaRPr>
              <a:solidFill>
                <a:schemeClr val="dk1"/>
              </a:solidFill>
            </a:endParaRPr>
          </a:p>
          <a:p>
            <a:pPr indent="0" lvl="0" marL="0" rtl="0" algn="l">
              <a:spcBef>
                <a:spcPts val="1200"/>
              </a:spcBef>
              <a:spcAft>
                <a:spcPts val="0"/>
              </a:spcAft>
              <a:buNone/>
            </a:pPr>
            <a:r>
              <a:rPr lang="en-GB">
                <a:solidFill>
                  <a:schemeClr val="dk1"/>
                </a:solidFill>
              </a:rPr>
              <a:t>Less stress on the team</a:t>
            </a:r>
            <a:endParaRPr>
              <a:solidFill>
                <a:schemeClr val="dk1"/>
              </a:solidFill>
            </a:endParaRPr>
          </a:p>
          <a:p>
            <a:pPr indent="0" lvl="0" marL="0" rtl="0" algn="l">
              <a:spcBef>
                <a:spcPts val="1200"/>
              </a:spcBef>
              <a:spcAft>
                <a:spcPts val="0"/>
              </a:spcAft>
              <a:buNone/>
            </a:pPr>
            <a:r>
              <a:rPr lang="en-GB">
                <a:solidFill>
                  <a:schemeClr val="dk1"/>
                </a:solidFill>
              </a:rPr>
              <a:t>Effective in a pressured situation </a:t>
            </a:r>
            <a:endParaRPr>
              <a:solidFill>
                <a:schemeClr val="dk1"/>
              </a:solidFill>
            </a:endParaRPr>
          </a:p>
          <a:p>
            <a:pPr indent="0" lvl="0" marL="0" rtl="0" algn="l">
              <a:spcBef>
                <a:spcPts val="1200"/>
              </a:spcBef>
              <a:spcAft>
                <a:spcPts val="0"/>
              </a:spcAft>
              <a:buNone/>
            </a:pPr>
            <a:r>
              <a:rPr lang="en-GB">
                <a:solidFill>
                  <a:schemeClr val="dk1"/>
                </a:solidFill>
              </a:rPr>
              <a:t>Disadvantages-</a:t>
            </a:r>
            <a:endParaRPr>
              <a:solidFill>
                <a:schemeClr val="dk1"/>
              </a:solidFill>
            </a:endParaRPr>
          </a:p>
          <a:p>
            <a:pPr indent="0" lvl="0" marL="0" rtl="0" algn="l">
              <a:spcBef>
                <a:spcPts val="1200"/>
              </a:spcBef>
              <a:spcAft>
                <a:spcPts val="0"/>
              </a:spcAft>
              <a:buNone/>
            </a:pPr>
            <a:r>
              <a:rPr lang="en-GB">
                <a:solidFill>
                  <a:schemeClr val="dk1"/>
                </a:solidFill>
              </a:rPr>
              <a:t>Less creativity from employees</a:t>
            </a:r>
            <a:endParaRPr>
              <a:solidFill>
                <a:schemeClr val="dk1"/>
              </a:solidFill>
            </a:endParaRPr>
          </a:p>
          <a:p>
            <a:pPr indent="0" lvl="0" marL="0" rtl="0" algn="l">
              <a:spcBef>
                <a:spcPts val="1200"/>
              </a:spcBef>
              <a:spcAft>
                <a:spcPts val="0"/>
              </a:spcAft>
              <a:buNone/>
            </a:pPr>
            <a:r>
              <a:rPr lang="en-GB">
                <a:solidFill>
                  <a:schemeClr val="dk1"/>
                </a:solidFill>
              </a:rPr>
              <a:t>No team cohesion</a:t>
            </a:r>
            <a:endParaRPr>
              <a:solidFill>
                <a:schemeClr val="dk1"/>
              </a:solidFill>
            </a:endParaRPr>
          </a:p>
          <a:p>
            <a:pPr indent="0" lvl="0" marL="0" rtl="0" algn="l">
              <a:spcBef>
                <a:spcPts val="1200"/>
              </a:spcBef>
              <a:spcAft>
                <a:spcPts val="1200"/>
              </a:spcAft>
              <a:buNone/>
            </a:pPr>
            <a:r>
              <a:rPr lang="en-GB">
                <a:solidFill>
                  <a:schemeClr val="dk1"/>
                </a:solidFill>
              </a:rPr>
              <a:t>Low drive to push for a higher position</a:t>
            </a:r>
            <a:endParaRPr>
              <a:solidFill>
                <a:schemeClr val="dk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What would i do differently?</a:t>
            </a:r>
            <a:endParaRPr/>
          </a:p>
        </p:txBody>
      </p:sp>
      <p:sp>
        <p:nvSpPr>
          <p:cNvPr id="73" name="Google Shape;73;p1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Better communication </a:t>
            </a:r>
            <a:endParaRPr/>
          </a:p>
          <a:p>
            <a:pPr indent="0" lvl="0" marL="0" rtl="0" algn="l">
              <a:spcBef>
                <a:spcPts val="1200"/>
              </a:spcBef>
              <a:spcAft>
                <a:spcPts val="0"/>
              </a:spcAft>
              <a:buNone/>
            </a:pPr>
            <a:r>
              <a:rPr lang="en-GB"/>
              <a:t>Clear </a:t>
            </a:r>
            <a:r>
              <a:rPr lang="en-GB"/>
              <a:t>language</a:t>
            </a:r>
            <a:r>
              <a:rPr lang="en-GB"/>
              <a:t> </a:t>
            </a:r>
            <a:endParaRPr/>
          </a:p>
          <a:p>
            <a:pPr indent="0" lvl="0" marL="0" rtl="0" algn="l">
              <a:spcBef>
                <a:spcPts val="1200"/>
              </a:spcBef>
              <a:spcAft>
                <a:spcPts val="0"/>
              </a:spcAft>
              <a:buNone/>
            </a:pPr>
            <a:r>
              <a:rPr lang="en-GB"/>
              <a:t>Calm approach</a:t>
            </a:r>
            <a:endParaRPr/>
          </a:p>
          <a:p>
            <a:pPr indent="0" lvl="0" marL="0" rtl="0" algn="l">
              <a:spcBef>
                <a:spcPts val="1200"/>
              </a:spcBef>
              <a:spcAft>
                <a:spcPts val="0"/>
              </a:spcAft>
              <a:buNone/>
            </a:pPr>
            <a:r>
              <a:rPr lang="en-GB"/>
              <a:t>Verification of information </a:t>
            </a:r>
            <a:endParaRPr/>
          </a:p>
          <a:p>
            <a:pPr indent="0" lvl="0" marL="0" rtl="0" algn="l">
              <a:spcBef>
                <a:spcPts val="1200"/>
              </a:spcBef>
              <a:spcAft>
                <a:spcPts val="1200"/>
              </a:spcAft>
              <a:buNone/>
            </a:pPr>
            <a:r>
              <a:rPr lang="en-GB"/>
              <a:t>Prioritize </a:t>
            </a:r>
            <a:r>
              <a:rPr lang="en-GB"/>
              <a:t>messages</a:t>
            </a:r>
            <a:r>
              <a:rPr lang="en-GB"/>
              <a:t> on a timeline.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 name="Shape 77"/>
        <p:cNvGrpSpPr/>
        <p:nvPr/>
      </p:nvGrpSpPr>
      <p:grpSpPr>
        <a:xfrm>
          <a:off x="0" y="0"/>
          <a:ext cx="0" cy="0"/>
          <a:chOff x="0" y="0"/>
          <a:chExt cx="0" cy="0"/>
        </a:xfrm>
      </p:grpSpPr>
      <p:sp>
        <p:nvSpPr>
          <p:cNvPr id="78" name="Google Shape;78;p17"/>
          <p:cNvSpPr txBox="1"/>
          <p:nvPr>
            <p:ph type="title"/>
          </p:nvPr>
        </p:nvSpPr>
        <p:spPr>
          <a:xfrm>
            <a:off x="311700" y="445025"/>
            <a:ext cx="8520600" cy="977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Why is it important to have good communication in leadership</a:t>
            </a:r>
            <a:endParaRPr/>
          </a:p>
        </p:txBody>
      </p:sp>
      <p:sp>
        <p:nvSpPr>
          <p:cNvPr id="79" name="Google Shape;79;p17"/>
          <p:cNvSpPr txBox="1"/>
          <p:nvPr>
            <p:ph idx="1" type="body"/>
          </p:nvPr>
        </p:nvSpPr>
        <p:spPr>
          <a:xfrm>
            <a:off x="311700" y="1422725"/>
            <a:ext cx="8520600" cy="3146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For an Autocratic leader the use of communication is very important due to the better the information is relayed the more effective the workers become in doing the task, due to a better understanding. </a:t>
            </a:r>
            <a:endParaRPr/>
          </a:p>
          <a:p>
            <a:pPr indent="0" lvl="0" marL="0" rtl="0" algn="l">
              <a:spcBef>
                <a:spcPts val="1200"/>
              </a:spcBef>
              <a:spcAft>
                <a:spcPts val="1200"/>
              </a:spcAft>
              <a:buNone/>
            </a:pPr>
            <a:r>
              <a:rPr lang="en-GB"/>
              <a:t>In all leadership styles the art of communication is very important due to the clearer the information given the </a:t>
            </a:r>
            <a:r>
              <a:rPr lang="en-GB"/>
              <a:t>likely</a:t>
            </a:r>
            <a:r>
              <a:rPr lang="en-GB"/>
              <a:t> of getting the task done at a better and higher standard.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References </a:t>
            </a:r>
            <a:endParaRPr/>
          </a:p>
        </p:txBody>
      </p:sp>
      <p:sp>
        <p:nvSpPr>
          <p:cNvPr id="85" name="Google Shape;85;p18"/>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20000"/>
          </a:bodyPr>
          <a:lstStyle/>
          <a:p>
            <a:pPr indent="0" lvl="0" marL="0" rtl="0" algn="l">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Kerslake, B. (2018). </a:t>
            </a:r>
            <a:r>
              <a:rPr i="1" lang="en-GB" sz="1200">
                <a:solidFill>
                  <a:schemeClr val="dk1"/>
                </a:solidFill>
                <a:latin typeface="Times New Roman"/>
                <a:ea typeface="Times New Roman"/>
                <a:cs typeface="Times New Roman"/>
                <a:sym typeface="Times New Roman"/>
              </a:rPr>
              <a:t>The Kerslake Report: An independent review into the preparedness for, and emergency response to, the Manchester Arena attack on 22nd May 2017</a:t>
            </a:r>
            <a:r>
              <a:rPr lang="en-GB"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indent="0" lvl="0" marL="0" rtl="0" algn="l">
              <a:lnSpc>
                <a:spcPct val="150000"/>
              </a:lnSpc>
              <a:spcBef>
                <a:spcPts val="1200"/>
              </a:spcBef>
              <a:spcAft>
                <a:spcPts val="0"/>
              </a:spcAft>
              <a:buNone/>
            </a:pPr>
            <a:r>
              <a:rPr lang="en-GB" sz="1200">
                <a:solidFill>
                  <a:schemeClr val="dk1"/>
                </a:solidFill>
                <a:latin typeface="Times New Roman"/>
                <a:ea typeface="Times New Roman"/>
                <a:cs typeface="Times New Roman"/>
                <a:sym typeface="Times New Roman"/>
              </a:rPr>
              <a:t>Cherry, K. (2023). </a:t>
            </a:r>
            <a:r>
              <a:rPr i="1" lang="en-GB" sz="1200">
                <a:solidFill>
                  <a:schemeClr val="dk1"/>
                </a:solidFill>
                <a:latin typeface="Times New Roman"/>
                <a:ea typeface="Times New Roman"/>
                <a:cs typeface="Times New Roman"/>
                <a:sym typeface="Times New Roman"/>
              </a:rPr>
              <a:t>Transformational Leadership</a:t>
            </a:r>
            <a:r>
              <a:rPr lang="en-GB" sz="1200">
                <a:solidFill>
                  <a:schemeClr val="dk1"/>
                </a:solidFill>
                <a:latin typeface="Times New Roman"/>
                <a:ea typeface="Times New Roman"/>
                <a:cs typeface="Times New Roman"/>
                <a:sym typeface="Times New Roman"/>
              </a:rPr>
              <a:t>. [online] Verywell Mind. Available at: https://www.verywellmind.com/what-is-transformational-leadership-2795313.</a:t>
            </a:r>
            <a:endParaRPr sz="1200">
              <a:solidFill>
                <a:schemeClr val="dk1"/>
              </a:solidFill>
              <a:latin typeface="Times New Roman"/>
              <a:ea typeface="Times New Roman"/>
              <a:cs typeface="Times New Roman"/>
              <a:sym typeface="Times New Roman"/>
            </a:endParaRPr>
          </a:p>
          <a:p>
            <a:pPr indent="0" lvl="0" marL="0" rtl="0" algn="l">
              <a:lnSpc>
                <a:spcPct val="150000"/>
              </a:lnSpc>
              <a:spcBef>
                <a:spcPts val="1200"/>
              </a:spcBef>
              <a:spcAft>
                <a:spcPts val="0"/>
              </a:spcAft>
              <a:buNone/>
            </a:pPr>
            <a:r>
              <a:rPr lang="en-GB" sz="1200">
                <a:solidFill>
                  <a:schemeClr val="dk1"/>
                </a:solidFill>
                <a:latin typeface="Times New Roman"/>
                <a:ea typeface="Times New Roman"/>
                <a:cs typeface="Times New Roman"/>
                <a:sym typeface="Times New Roman"/>
              </a:rPr>
              <a:t>Hati, S. (2023). </a:t>
            </a:r>
            <a:r>
              <a:rPr i="1" lang="en-GB" sz="1200">
                <a:solidFill>
                  <a:schemeClr val="dk1"/>
                </a:solidFill>
                <a:latin typeface="Times New Roman"/>
                <a:ea typeface="Times New Roman"/>
                <a:cs typeface="Times New Roman"/>
                <a:sym typeface="Times New Roman"/>
              </a:rPr>
              <a:t>Autocratic Leadership: Characteristics, Benefits, Examples</a:t>
            </a:r>
            <a:r>
              <a:rPr lang="en-GB" sz="1200">
                <a:solidFill>
                  <a:schemeClr val="dk1"/>
                </a:solidFill>
                <a:latin typeface="Times New Roman"/>
                <a:ea typeface="Times New Roman"/>
                <a:cs typeface="Times New Roman"/>
                <a:sym typeface="Times New Roman"/>
              </a:rPr>
              <a:t>. [online] www.knowledgehut.com. Available at: https://www.knowledgehut.com/blog/others/autocratic-leadership.</a:t>
            </a:r>
            <a:endParaRPr sz="1200">
              <a:solidFill>
                <a:schemeClr val="dk1"/>
              </a:solidFill>
              <a:latin typeface="Times New Roman"/>
              <a:ea typeface="Times New Roman"/>
              <a:cs typeface="Times New Roman"/>
              <a:sym typeface="Times New Roman"/>
            </a:endParaRPr>
          </a:p>
          <a:p>
            <a:pPr indent="0" lvl="0" marL="0" rtl="0" algn="l">
              <a:lnSpc>
                <a:spcPct val="150000"/>
              </a:lnSpc>
              <a:spcBef>
                <a:spcPts val="1200"/>
              </a:spcBef>
              <a:spcAft>
                <a:spcPts val="0"/>
              </a:spcAft>
              <a:buNone/>
            </a:pPr>
            <a:r>
              <a:rPr lang="en-GB" sz="1200">
                <a:solidFill>
                  <a:schemeClr val="dk1"/>
                </a:solidFill>
                <a:latin typeface="Times New Roman"/>
                <a:ea typeface="Times New Roman"/>
                <a:cs typeface="Times New Roman"/>
                <a:sym typeface="Times New Roman"/>
              </a:rPr>
              <a:t>  Penn LPS (2023). </a:t>
            </a:r>
            <a:r>
              <a:rPr i="1" lang="en-GB" sz="1200">
                <a:solidFill>
                  <a:schemeClr val="dk1"/>
                </a:solidFill>
                <a:latin typeface="Times New Roman"/>
                <a:ea typeface="Times New Roman"/>
                <a:cs typeface="Times New Roman"/>
                <a:sym typeface="Times New Roman"/>
              </a:rPr>
              <a:t>Why communication is essential to effective leadership | Penn LPS Online</a:t>
            </a:r>
            <a:r>
              <a:rPr lang="en-GB" sz="1200">
                <a:solidFill>
                  <a:schemeClr val="dk1"/>
                </a:solidFill>
                <a:latin typeface="Times New Roman"/>
                <a:ea typeface="Times New Roman"/>
                <a:cs typeface="Times New Roman"/>
                <a:sym typeface="Times New Roman"/>
              </a:rPr>
              <a:t>. [online] lpsonline.sas.upenn.edu. Available at: https://lpsonline.sas.upenn.edu/features/why-communication-essential-effective-leadership.</a:t>
            </a:r>
            <a:endParaRPr sz="1200">
              <a:solidFill>
                <a:schemeClr val="dk1"/>
              </a:solidFill>
              <a:latin typeface="Times New Roman"/>
              <a:ea typeface="Times New Roman"/>
              <a:cs typeface="Times New Roman"/>
              <a:sym typeface="Times New Roman"/>
            </a:endParaRPr>
          </a:p>
          <a:p>
            <a:pPr indent="0" lvl="0" marL="0" rtl="0" algn="l">
              <a:spcBef>
                <a:spcPts val="1200"/>
              </a:spcBef>
              <a:spcAft>
                <a:spcPts val="0"/>
              </a:spcAft>
              <a:buNone/>
            </a:pPr>
            <a:r>
              <a:rPr lang="en-GB" sz="1100">
                <a:solidFill>
                  <a:schemeClr val="dk1"/>
                </a:solidFill>
              </a:rPr>
              <a:t>Lin, S. H., Scott, B. A., &amp; Matta, F. K. (2019). The Dark Side of Transformational Leader Behaviors for Leaders Themselves: A Conservation of Resources Perspective. Academy of Management Journal, 62(5), 1556-1582</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1200"/>
              </a:spcAft>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 name="Shape 89"/>
        <p:cNvGrpSpPr/>
        <p:nvPr/>
      </p:nvGrpSpPr>
      <p:grpSpPr>
        <a:xfrm>
          <a:off x="0" y="0"/>
          <a:ext cx="0" cy="0"/>
          <a:chOff x="0" y="0"/>
          <a:chExt cx="0" cy="0"/>
        </a:xfrm>
      </p:grpSpPr>
      <p:sp>
        <p:nvSpPr>
          <p:cNvPr id="90" name="Google Shape;90;p19"/>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91" name="Google Shape;91;p19"/>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Dark">
  <a:themeElements>
    <a:clrScheme name="Simple Dark">
      <a:dk1>
        <a:srgbClr val="FFFFFF"/>
      </a:dk1>
      <a:lt1>
        <a:srgbClr val="212121"/>
      </a:lt1>
      <a:dk2>
        <a:srgbClr val="303030"/>
      </a:dk2>
      <a:lt2>
        <a:srgbClr val="ADADAD"/>
      </a:lt2>
      <a:accent1>
        <a:srgbClr val="009688"/>
      </a:accent1>
      <a:accent2>
        <a:srgbClr val="EEEEEE"/>
      </a:accent2>
      <a:accent3>
        <a:srgbClr val="78909C"/>
      </a:accent3>
      <a:accent4>
        <a:srgbClr val="FFAB40"/>
      </a:accent4>
      <a:accent5>
        <a:srgbClr val="4DD0E1"/>
      </a:accent5>
      <a:accent6>
        <a:srgbClr val="EEFF41"/>
      </a:accent6>
      <a:hlink>
        <a:srgbClr val="4DD0E1"/>
      </a:hlink>
      <a:folHlink>
        <a:srgbClr val="4DD0E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