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Lesson 7-10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81400"/>
            <a:ext cx="6400800" cy="2514600"/>
          </a:xfrm>
        </p:spPr>
        <p:txBody>
          <a:bodyPr>
            <a:noAutofit/>
          </a:bodyPr>
          <a:lstStyle/>
          <a:p>
            <a:r>
              <a:rPr lang="en-GB" sz="4000" b="1" dirty="0" err="1" smtClean="0"/>
              <a:t>Daoist</a:t>
            </a:r>
            <a:r>
              <a:rPr lang="en-GB" sz="4000" b="1" dirty="0" smtClean="0"/>
              <a:t> Contribution </a:t>
            </a:r>
          </a:p>
          <a:p>
            <a:r>
              <a:rPr lang="en-GB" sz="4000" b="1" dirty="0" smtClean="0"/>
              <a:t>to </a:t>
            </a:r>
          </a:p>
          <a:p>
            <a:r>
              <a:rPr lang="en-GB" sz="4000" b="1" dirty="0" err="1" smtClean="0"/>
              <a:t>Yangsheng</a:t>
            </a:r>
            <a:r>
              <a:rPr lang="en-GB" sz="4000" b="1" dirty="0" smtClean="0"/>
              <a:t> Practices</a:t>
            </a:r>
            <a:endParaRPr lang="en-GB" sz="40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Daoist</a:t>
            </a:r>
            <a:r>
              <a:rPr lang="en-GB" dirty="0" smtClean="0"/>
              <a:t> Contribution to Chinese </a:t>
            </a:r>
            <a:r>
              <a:rPr lang="en-GB" dirty="0" err="1" smtClean="0"/>
              <a:t>Yangsheng</a:t>
            </a:r>
            <a:r>
              <a:rPr lang="en-GB" dirty="0" smtClean="0"/>
              <a:t>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267200"/>
          </a:xfrm>
        </p:spPr>
        <p:txBody>
          <a:bodyPr/>
          <a:lstStyle/>
          <a:p>
            <a:r>
              <a:rPr lang="en-GB" dirty="0" smtClean="0"/>
              <a:t>Three levels of </a:t>
            </a:r>
            <a:r>
              <a:rPr lang="en-GB" dirty="0" err="1" smtClean="0"/>
              <a:t>Daoist</a:t>
            </a:r>
            <a:r>
              <a:rPr lang="en-GB" dirty="0" smtClean="0"/>
              <a:t> </a:t>
            </a:r>
            <a:r>
              <a:rPr lang="en-GB" dirty="0" err="1" smtClean="0"/>
              <a:t>Yangsheng</a:t>
            </a:r>
            <a:r>
              <a:rPr lang="en-GB" dirty="0" smtClean="0"/>
              <a:t> Practices:</a:t>
            </a:r>
          </a:p>
          <a:p>
            <a:endParaRPr lang="en-GB" dirty="0" smtClean="0"/>
          </a:p>
          <a:p>
            <a:r>
              <a:rPr lang="en-GB" dirty="0" smtClean="0"/>
              <a:t>Health </a:t>
            </a:r>
            <a:r>
              <a:rPr lang="en-GB" dirty="0" err="1" smtClean="0"/>
              <a:t>yangsheng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Longevity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r>
              <a:rPr lang="en-GB" dirty="0" smtClean="0"/>
              <a:t>Immortality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Life, Death, and Primordial </a:t>
            </a:r>
            <a:r>
              <a:rPr lang="en-GB" dirty="0" err="1" smtClean="0"/>
              <a:t>Qi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people interact with the world on the basis of passions and desires, sensory or sexual exchanges, and intellectual distinctions, they activate their essence and begin to lose their primordial </a:t>
            </a:r>
            <a:r>
              <a:rPr lang="en-GB" dirty="0" err="1" smtClean="0"/>
              <a:t>qi</a:t>
            </a:r>
            <a:r>
              <a:rPr lang="en-GB" dirty="0" smtClean="0"/>
              <a:t>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Once </a:t>
            </a:r>
            <a:r>
              <a:rPr lang="en-GB" dirty="0" smtClean="0"/>
              <a:t>they have lost a certain </a:t>
            </a:r>
            <a:r>
              <a:rPr lang="en-GB" dirty="0" smtClean="0"/>
              <a:t>amount of their primordial </a:t>
            </a:r>
            <a:r>
              <a:rPr lang="en-GB" dirty="0" err="1" smtClean="0"/>
              <a:t>Qi</a:t>
            </a:r>
            <a:r>
              <a:rPr lang="en-GB" dirty="0" smtClean="0"/>
              <a:t>, </a:t>
            </a:r>
            <a:r>
              <a:rPr lang="en-GB" dirty="0" smtClean="0"/>
              <a:t>they decline, experience sickness, and eventually die.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Healing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Healing </a:t>
            </a:r>
            <a:r>
              <a:rPr lang="en-GB" dirty="0" err="1" smtClean="0"/>
              <a:t>yangsheng</a:t>
            </a:r>
            <a:r>
              <a:rPr lang="en-GB" dirty="0" smtClean="0"/>
              <a:t>, is </a:t>
            </a:r>
            <a:r>
              <a:rPr lang="en-GB" dirty="0" smtClean="0"/>
              <a:t>the recovery of essence and replenishing of </a:t>
            </a:r>
            <a:r>
              <a:rPr lang="en-GB" dirty="0" err="1" smtClean="0"/>
              <a:t>qi</a:t>
            </a:r>
            <a:r>
              <a:rPr lang="en-GB" dirty="0" smtClean="0"/>
              <a:t> with medical means such as </a:t>
            </a:r>
            <a:endParaRPr lang="en-GB" dirty="0" smtClean="0"/>
          </a:p>
          <a:p>
            <a:r>
              <a:rPr lang="en-GB" dirty="0" smtClean="0"/>
              <a:t>drugs</a:t>
            </a:r>
            <a:r>
              <a:rPr lang="en-GB" dirty="0" smtClean="0"/>
              <a:t>, </a:t>
            </a:r>
            <a:endParaRPr lang="en-GB" dirty="0" smtClean="0"/>
          </a:p>
          <a:p>
            <a:r>
              <a:rPr lang="en-GB" dirty="0" smtClean="0"/>
              <a:t>herbs</a:t>
            </a:r>
            <a:r>
              <a:rPr lang="en-GB" dirty="0" smtClean="0"/>
              <a:t>, </a:t>
            </a:r>
            <a:endParaRPr lang="en-GB" dirty="0" smtClean="0"/>
          </a:p>
          <a:p>
            <a:r>
              <a:rPr lang="en-GB" dirty="0" smtClean="0"/>
              <a:t>acupuncture</a:t>
            </a:r>
            <a:r>
              <a:rPr lang="en-GB" dirty="0" smtClean="0"/>
              <a:t>, </a:t>
            </a:r>
            <a:endParaRPr lang="en-GB" dirty="0" smtClean="0"/>
          </a:p>
          <a:p>
            <a:r>
              <a:rPr lang="en-GB" dirty="0" smtClean="0"/>
              <a:t>massage</a:t>
            </a:r>
            <a:r>
              <a:rPr lang="en-GB" dirty="0" smtClean="0"/>
              <a:t>, </a:t>
            </a:r>
            <a:endParaRPr lang="en-GB" dirty="0" smtClean="0"/>
          </a:p>
          <a:p>
            <a:r>
              <a:rPr lang="en-GB" dirty="0" smtClean="0"/>
              <a:t>cupping and </a:t>
            </a:r>
          </a:p>
          <a:p>
            <a:r>
              <a:rPr lang="en-GB" dirty="0" err="1" smtClean="0"/>
              <a:t>Moxibustion</a:t>
            </a:r>
            <a:r>
              <a:rPr lang="en-GB" dirty="0" smtClean="0"/>
              <a:t> , </a:t>
            </a:r>
          </a:p>
          <a:p>
            <a:r>
              <a:rPr lang="en-GB" dirty="0" smtClean="0"/>
              <a:t>from </a:t>
            </a:r>
            <a:r>
              <a:rPr lang="en-GB" dirty="0" smtClean="0"/>
              <a:t>a level of deficiency to a more harmonious state.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913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Longevity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9530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Longevity </a:t>
            </a:r>
            <a:r>
              <a:rPr lang="en-GB" dirty="0" smtClean="0"/>
              <a:t>comes in as and when people have become aware of their situation and decide to heal themselves.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Attaining </a:t>
            </a:r>
            <a:r>
              <a:rPr lang="en-GB" dirty="0" smtClean="0"/>
              <a:t>a basic state of good health, </a:t>
            </a:r>
            <a:r>
              <a:rPr lang="en-GB" dirty="0" smtClean="0"/>
              <a:t>people proceed </a:t>
            </a:r>
            <a:r>
              <a:rPr lang="en-GB" dirty="0" smtClean="0"/>
              <a:t>to increase their primordial </a:t>
            </a:r>
            <a:r>
              <a:rPr lang="en-GB" dirty="0" err="1" smtClean="0"/>
              <a:t>qi</a:t>
            </a:r>
            <a:r>
              <a:rPr lang="en-GB" dirty="0" smtClean="0"/>
              <a:t> to and even above the level they had at birth.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 smtClean="0"/>
              <a:t>do so, they follow specific diets, supplement their food with herbs and minerals, and undertake breath control, healing exercises, self-massages, sexual hygiene, and meditation. 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 smtClean="0"/>
              <a:t>practices not only ensure that people attain their natural life expectancy but also lead to increased old age and vigour.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913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Immortality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To </a:t>
            </a:r>
            <a:r>
              <a:rPr lang="en-GB" dirty="0" smtClean="0"/>
              <a:t>attain </a:t>
            </a:r>
            <a:r>
              <a:rPr lang="en-GB" dirty="0" smtClean="0"/>
              <a:t>immortality, </a:t>
            </a:r>
            <a:r>
              <a:rPr lang="en-GB" dirty="0" smtClean="0"/>
              <a:t>people have to transform all their </a:t>
            </a:r>
            <a:r>
              <a:rPr lang="en-GB" dirty="0" err="1" smtClean="0"/>
              <a:t>qi</a:t>
            </a:r>
            <a:r>
              <a:rPr lang="en-GB" dirty="0" smtClean="0"/>
              <a:t> into primordial </a:t>
            </a:r>
            <a:r>
              <a:rPr lang="en-GB" dirty="0" err="1" smtClean="0"/>
              <a:t>qi</a:t>
            </a:r>
            <a:r>
              <a:rPr lang="en-GB" dirty="0" smtClean="0"/>
              <a:t> and proceed to increasingly refine it to ever subtler levels.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finer </a:t>
            </a:r>
            <a:r>
              <a:rPr lang="en-GB" dirty="0" err="1" smtClean="0"/>
              <a:t>qi</a:t>
            </a:r>
            <a:r>
              <a:rPr lang="en-GB" dirty="0" smtClean="0"/>
              <a:t> will eventually turn into pure spirit, with which practitioners increasingly identify to become transcendent spirit-people or immortals.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practice that lead there involves intensive meditation and trance training as well as more radical forms of diet, healing exercise, and the mental guiding of </a:t>
            </a:r>
            <a:r>
              <a:rPr lang="en-GB" dirty="0" err="1" smtClean="0"/>
              <a:t>qi</a:t>
            </a:r>
            <a:r>
              <a:rPr lang="en-GB" dirty="0" smtClean="0"/>
              <a:t>. </a:t>
            </a:r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43712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Special Characteristic of Immortality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On contrast to healthy and long life, where the body’s system remains fundamentally unchanged and its perfected in its original nature,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immortality </a:t>
            </a:r>
            <a:r>
              <a:rPr lang="en-GB" dirty="0" smtClean="0"/>
              <a:t>means the overcoming of the natural tendencies of the body and its transformation into different kind of energetic constellation.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result </a:t>
            </a:r>
            <a:r>
              <a:rPr lang="en-GB" dirty="0" smtClean="0"/>
              <a:t> of immortality is </a:t>
            </a:r>
            <a:r>
              <a:rPr lang="en-GB" dirty="0" smtClean="0"/>
              <a:t>a bypassing of death.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43712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Daoist</a:t>
            </a:r>
            <a:r>
              <a:rPr lang="en-GB" dirty="0" smtClean="0"/>
              <a:t> </a:t>
            </a:r>
            <a:r>
              <a:rPr lang="en-GB" b="1" dirty="0" smtClean="0"/>
              <a:t>Practices</a:t>
            </a:r>
            <a:r>
              <a:rPr lang="en-GB" dirty="0" smtClean="0"/>
              <a:t> of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fontScale="62500" lnSpcReduction="20000"/>
          </a:bodyPr>
          <a:lstStyle/>
          <a:p>
            <a:r>
              <a:rPr lang="zh-CN" altLang="en-US" b="1" dirty="0" smtClean="0"/>
              <a:t>服</a:t>
            </a:r>
            <a:r>
              <a:rPr lang="zh-CN" altLang="en-US" b="1" dirty="0" smtClean="0"/>
              <a:t>食</a:t>
            </a:r>
            <a:r>
              <a:rPr lang="en-GB" altLang="zh-CN" b="1" dirty="0" smtClean="0"/>
              <a:t>Eating and Drinking</a:t>
            </a:r>
            <a:r>
              <a:rPr lang="zh-CN" altLang="en-US" b="1" dirty="0" smtClean="0"/>
              <a:t>：</a:t>
            </a:r>
            <a:r>
              <a:rPr lang="zh-CN" altLang="en-US" sz="2500" dirty="0" smtClean="0"/>
              <a:t>饮食</a:t>
            </a:r>
            <a:r>
              <a:rPr lang="en-GB" altLang="zh-CN" sz="2500" dirty="0" smtClean="0"/>
              <a:t>Diet</a:t>
            </a:r>
            <a:r>
              <a:rPr lang="en-US" altLang="zh-CN" sz="2500" dirty="0" smtClean="0"/>
              <a:t>,</a:t>
            </a:r>
            <a:r>
              <a:rPr lang="zh-CN" altLang="en-US" sz="2500" dirty="0" smtClean="0"/>
              <a:t>　外丹</a:t>
            </a:r>
            <a:r>
              <a:rPr lang="en-GB" altLang="zh-CN" sz="2500" dirty="0" smtClean="0"/>
              <a:t>external alchemy , </a:t>
            </a:r>
            <a:r>
              <a:rPr lang="zh-CN" altLang="en-US" sz="2500" dirty="0" smtClean="0"/>
              <a:t>辟谷</a:t>
            </a:r>
            <a:r>
              <a:rPr lang="en-GB" altLang="zh-CN" sz="2500" dirty="0" smtClean="0"/>
              <a:t>The Abstinence from Grains</a:t>
            </a:r>
            <a:endParaRPr lang="en-US" altLang="zh-CN" sz="2500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调摄</a:t>
            </a:r>
            <a:r>
              <a:rPr lang="en-GB" altLang="zh-CN" b="1" dirty="0" smtClean="0"/>
              <a:t>Daily Regulation/Cultivation/</a:t>
            </a:r>
            <a:r>
              <a:rPr lang="zh-CN" altLang="en-US" b="1" dirty="0" smtClean="0"/>
              <a:t>生活道</a:t>
            </a:r>
            <a:r>
              <a:rPr lang="en-GB" altLang="zh-CN" b="1" dirty="0" smtClean="0"/>
              <a:t>Dao of Daily Life </a:t>
            </a:r>
            <a:r>
              <a:rPr lang="zh-CN" altLang="en-US" b="1" dirty="0" smtClean="0"/>
              <a:t>：</a:t>
            </a:r>
            <a:endParaRPr lang="en-US" altLang="zh-CN" b="1" dirty="0" smtClean="0"/>
          </a:p>
          <a:p>
            <a:r>
              <a:rPr lang="zh-CN" altLang="en-US" sz="2500" dirty="0" smtClean="0"/>
              <a:t>四季调摄</a:t>
            </a:r>
            <a:r>
              <a:rPr lang="en-US" altLang="zh-CN" sz="2500" dirty="0" smtClean="0"/>
              <a:t>Seasonal Cultivation </a:t>
            </a:r>
            <a:r>
              <a:rPr lang="zh-CN" altLang="en-US" sz="2500" dirty="0" smtClean="0"/>
              <a:t>；起居调摄</a:t>
            </a:r>
            <a:r>
              <a:rPr lang="en-US" altLang="zh-CN" sz="2500" dirty="0" smtClean="0"/>
              <a:t>Daily Cultivation</a:t>
            </a:r>
            <a:r>
              <a:rPr lang="zh-CN" altLang="en-US" sz="2500" dirty="0" smtClean="0"/>
              <a:t>；睡眠调摄</a:t>
            </a:r>
            <a:r>
              <a:rPr lang="en-US" altLang="zh-CN" sz="2500" dirty="0" smtClean="0"/>
              <a:t>Sleep Exercise</a:t>
            </a:r>
            <a:r>
              <a:rPr lang="zh-CN" altLang="en-US" sz="2500" dirty="0" smtClean="0"/>
              <a:t>，自我按摩</a:t>
            </a:r>
            <a:r>
              <a:rPr lang="en-GB" altLang="zh-CN" sz="2500" dirty="0" smtClean="0"/>
              <a:t>self massage </a:t>
            </a:r>
            <a:r>
              <a:rPr lang="en-US" altLang="zh-CN" sz="2500" dirty="0" smtClean="0"/>
              <a:t> </a:t>
            </a:r>
            <a:endParaRPr lang="en-US" altLang="zh-CN" sz="2500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房中 </a:t>
            </a:r>
            <a:r>
              <a:rPr lang="en-GB" altLang="zh-CN" b="1" dirty="0" smtClean="0"/>
              <a:t>Sexuality</a:t>
            </a:r>
            <a:r>
              <a:rPr lang="zh-CN" altLang="en-US" b="1" dirty="0" smtClean="0"/>
              <a:t>／</a:t>
            </a:r>
            <a:r>
              <a:rPr lang="en-GB" altLang="zh-CN" b="1" dirty="0" smtClean="0"/>
              <a:t>Arts of Chamber  </a:t>
            </a:r>
            <a:endParaRPr lang="en-US" altLang="zh-CN" b="1" dirty="0" smtClean="0"/>
          </a:p>
          <a:p>
            <a:endParaRPr lang="en-US" altLang="zh-CN" dirty="0" smtClean="0"/>
          </a:p>
          <a:p>
            <a:r>
              <a:rPr lang="zh-CN" altLang="en-US" b="1" dirty="0" smtClean="0"/>
              <a:t>调神 </a:t>
            </a:r>
            <a:r>
              <a:rPr lang="en-GB" altLang="zh-CN" b="1" dirty="0" smtClean="0"/>
              <a:t>Spirit Nurturing / Fast of the heart/Settling the Heart /Cultivating Mind</a:t>
            </a:r>
          </a:p>
          <a:p>
            <a:endParaRPr lang="en-US" altLang="zh-CN" b="1" dirty="0" smtClean="0"/>
          </a:p>
          <a:p>
            <a:r>
              <a:rPr lang="zh-CN" altLang="en-US" b="1" dirty="0" smtClean="0"/>
              <a:t>行气 </a:t>
            </a:r>
            <a:r>
              <a:rPr lang="en-GB" altLang="zh-CN" b="1" dirty="0" err="1" smtClean="0"/>
              <a:t>Qi</a:t>
            </a:r>
            <a:r>
              <a:rPr lang="en-GB" altLang="zh-CN" b="1" dirty="0" smtClean="0"/>
              <a:t> Circulation/Guiding </a:t>
            </a:r>
            <a:r>
              <a:rPr lang="en-GB" altLang="zh-CN" b="1" dirty="0" err="1" smtClean="0"/>
              <a:t>Qi</a:t>
            </a:r>
            <a:r>
              <a:rPr lang="en-GB" altLang="zh-CN" b="1" dirty="0" smtClean="0"/>
              <a:t>: </a:t>
            </a:r>
            <a:r>
              <a:rPr lang="zh-CN" altLang="en-US" sz="2500" dirty="0" smtClean="0"/>
              <a:t>吐纳 </a:t>
            </a:r>
            <a:r>
              <a:rPr lang="en-GB" altLang="zh-CN" sz="2500" b="1" dirty="0" smtClean="0"/>
              <a:t>Skills </a:t>
            </a:r>
            <a:r>
              <a:rPr lang="en-GB" altLang="zh-CN" sz="2500" b="1" dirty="0" smtClean="0"/>
              <a:t>Of Breathings </a:t>
            </a:r>
            <a:r>
              <a:rPr lang="zh-CN" altLang="en-US" sz="2500" dirty="0" smtClean="0"/>
              <a:t>；服气</a:t>
            </a:r>
            <a:r>
              <a:rPr lang="en-US" altLang="zh-CN" sz="2500" dirty="0" smtClean="0"/>
              <a:t>/</a:t>
            </a:r>
            <a:r>
              <a:rPr lang="zh-CN" altLang="en-US" sz="2500" dirty="0" smtClean="0"/>
              <a:t>气功 </a:t>
            </a:r>
            <a:r>
              <a:rPr lang="en-GB" altLang="zh-CN" sz="2500" dirty="0" err="1" smtClean="0"/>
              <a:t>Qi</a:t>
            </a:r>
            <a:r>
              <a:rPr lang="en-GB" altLang="zh-CN" sz="2500" dirty="0" smtClean="0"/>
              <a:t> Eating/ </a:t>
            </a:r>
            <a:r>
              <a:rPr lang="en-GB" altLang="zh-CN" sz="2500" dirty="0" err="1" smtClean="0"/>
              <a:t>Qi</a:t>
            </a:r>
            <a:r>
              <a:rPr lang="en-GB" altLang="zh-CN" sz="2500" dirty="0" smtClean="0"/>
              <a:t> Kung (Energy Exercise )</a:t>
            </a:r>
            <a:r>
              <a:rPr lang="zh-CN" altLang="en-US" sz="2500" dirty="0" smtClean="0"/>
              <a:t>；胎息</a:t>
            </a:r>
            <a:r>
              <a:rPr lang="en-GB" altLang="zh-CN" sz="2500" dirty="0" smtClean="0"/>
              <a:t>Embryo Respiration  </a:t>
            </a:r>
          </a:p>
          <a:p>
            <a:endParaRPr lang="en-US" altLang="zh-CN" b="1" dirty="0" smtClean="0"/>
          </a:p>
          <a:p>
            <a:r>
              <a:rPr lang="zh-CN" altLang="en-US" b="1" dirty="0" smtClean="0"/>
              <a:t>导</a:t>
            </a:r>
            <a:r>
              <a:rPr lang="zh-CN" altLang="en-US" b="1" dirty="0" smtClean="0"/>
              <a:t>引 </a:t>
            </a:r>
            <a:r>
              <a:rPr lang="en-GB" altLang="zh-CN" b="1" dirty="0" err="1" smtClean="0"/>
              <a:t>Daoyin</a:t>
            </a:r>
            <a:r>
              <a:rPr lang="en-GB" altLang="zh-CN" b="1" dirty="0" smtClean="0"/>
              <a:t> (Healing Exercise/Leading and Opening Exercise)</a:t>
            </a:r>
            <a:r>
              <a:rPr lang="zh-CN" altLang="en-US" b="1" dirty="0" smtClean="0"/>
              <a:t>：</a:t>
            </a:r>
            <a:r>
              <a:rPr lang="zh-CN" altLang="en-US" sz="3000" dirty="0" smtClean="0"/>
              <a:t>五</a:t>
            </a:r>
            <a:r>
              <a:rPr lang="zh-CN" altLang="en-US" sz="3000" dirty="0" smtClean="0"/>
              <a:t>禽</a:t>
            </a:r>
            <a:r>
              <a:rPr lang="zh-CN" altLang="en-US" sz="3000" dirty="0" smtClean="0"/>
              <a:t>戏</a:t>
            </a:r>
            <a:r>
              <a:rPr lang="en-GB" altLang="zh-CN" sz="3000" dirty="0" smtClean="0"/>
              <a:t>Five Animal’s Play/ the Five Animals’ Frolic </a:t>
            </a:r>
            <a:r>
              <a:rPr lang="zh-CN" altLang="en-US" sz="3000" dirty="0" smtClean="0"/>
              <a:t>；八</a:t>
            </a:r>
            <a:r>
              <a:rPr lang="zh-CN" altLang="en-US" sz="3000" dirty="0" smtClean="0"/>
              <a:t>段</a:t>
            </a:r>
            <a:r>
              <a:rPr lang="zh-CN" altLang="en-US" sz="3000" dirty="0" smtClean="0"/>
              <a:t>锦 </a:t>
            </a:r>
            <a:r>
              <a:rPr lang="en-GB" altLang="zh-CN" sz="3000" dirty="0" smtClean="0"/>
              <a:t>The Eight  Brocades</a:t>
            </a:r>
            <a:r>
              <a:rPr lang="zh-CN" altLang="en-US" sz="3000" dirty="0" smtClean="0"/>
              <a:t>；易</a:t>
            </a:r>
            <a:r>
              <a:rPr lang="zh-CN" altLang="en-US" sz="3000" dirty="0" smtClean="0"/>
              <a:t>筋</a:t>
            </a:r>
            <a:r>
              <a:rPr lang="zh-CN" altLang="en-US" sz="3000" dirty="0" smtClean="0"/>
              <a:t>经</a:t>
            </a:r>
            <a:r>
              <a:rPr lang="en-GB" altLang="zh-CN" sz="3000" dirty="0" smtClean="0"/>
              <a:t>Sinews Transformation Classic</a:t>
            </a:r>
            <a:r>
              <a:rPr lang="zh-CN" altLang="en-US" sz="3000" dirty="0" smtClean="0"/>
              <a:t>；太</a:t>
            </a:r>
            <a:r>
              <a:rPr lang="zh-CN" altLang="en-US" sz="3000" dirty="0" smtClean="0"/>
              <a:t>极</a:t>
            </a:r>
            <a:r>
              <a:rPr lang="zh-CN" altLang="en-US" sz="3000" dirty="0" smtClean="0"/>
              <a:t>拳 </a:t>
            </a:r>
            <a:r>
              <a:rPr lang="en-GB" altLang="zh-CN" sz="3000" dirty="0" smtClean="0"/>
              <a:t>Tai Chi  Quan </a:t>
            </a:r>
          </a:p>
          <a:p>
            <a:endParaRPr lang="en-US" altLang="zh-CN" b="1" dirty="0" smtClean="0"/>
          </a:p>
          <a:p>
            <a:r>
              <a:rPr lang="zh-CN" altLang="en-US" b="1" dirty="0" smtClean="0"/>
              <a:t>内丹</a:t>
            </a:r>
            <a:r>
              <a:rPr lang="en-GB" altLang="zh-CN" b="1" dirty="0" smtClean="0"/>
              <a:t>Internal Alchemy / Internal Elixir </a:t>
            </a:r>
            <a:endParaRPr lang="en-US" altLang="zh-CN" b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Diets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5400"/>
                <a:gridCol w="2438400"/>
                <a:gridCol w="2438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Medical  Healing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Longevity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Immortality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Diets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Abstention from heavy foods, from strong substances such as alcohol,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garlic and onions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eat small portions of  Light foods. When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people’s </a:t>
                      </a:r>
                      <a:r>
                        <a:rPr kumimoji="0" lang="en-GB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qi</a:t>
                      </a:r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increases,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 will need less and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less food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All main staples can be cut out and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food is  replaced by the conscious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intake of </a:t>
                      </a:r>
                      <a:r>
                        <a:rPr kumimoji="0" lang="en-GB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qi</a:t>
                      </a:r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through breath, which is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called ‘avoiding grain’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Exercise and Dao Yin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6056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77223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Medical Healing and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 Longevity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Immortality </a:t>
                      </a:r>
                      <a:endParaRPr lang="en-GB" dirty="0"/>
                    </a:p>
                  </a:txBody>
                  <a:tcPr/>
                </a:tc>
              </a:tr>
              <a:tr h="2096054">
                <a:tc>
                  <a:txBody>
                    <a:bodyPr/>
                    <a:lstStyle/>
                    <a:p>
                      <a:r>
                        <a:rPr lang="en-GB" dirty="0" smtClean="0"/>
                        <a:t>Physical  Exercise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To stretch and loosen muscles, Stimulate the circulation, And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Aid the smooth flow of  </a:t>
                      </a:r>
                      <a:r>
                        <a:rPr kumimoji="0" lang="en-GB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Qi</a:t>
                      </a:r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the body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These exercises becoming more  cosmic in pattern, more  counterintuitive, and more internally 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focused.</a:t>
                      </a:r>
                      <a:endParaRPr lang="en-GB" dirty="0"/>
                    </a:p>
                  </a:txBody>
                  <a:tcPr/>
                </a:tc>
              </a:tr>
              <a:tr h="606752"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Dao yin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800" dirty="0">
                          <a:latin typeface="Times New Roman"/>
                          <a:ea typeface="SimSun"/>
                        </a:rPr>
                        <a:t>Breathing for health and long life involves inhaling all the way to the diaphragm, which expands upon inhalation.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Reversed breathing in immortality</a:t>
                      </a:r>
                    </a:p>
                    <a:p>
                      <a:r>
                        <a:rPr kumimoji="0" lang="en-GB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is to use the diaphragm the opposite way, contracting it on inhalation.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Sexual Techniques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on all </a:t>
            </a:r>
            <a:r>
              <a:rPr lang="en-GB" dirty="0" smtClean="0"/>
              <a:t>levels (Medical Healing, Longevity and Immortality), </a:t>
            </a:r>
          </a:p>
          <a:p>
            <a:r>
              <a:rPr lang="en-GB" dirty="0" smtClean="0"/>
              <a:t>first </a:t>
            </a:r>
            <a:r>
              <a:rPr lang="en-GB" dirty="0" smtClean="0"/>
              <a:t>with a partner, later celibately and within the </a:t>
            </a:r>
            <a:r>
              <a:rPr lang="en-GB" dirty="0" smtClean="0"/>
              <a:t>practitioner self.</a:t>
            </a:r>
            <a:endParaRPr lang="en-GB" dirty="0" smtClean="0"/>
          </a:p>
          <a:p>
            <a:r>
              <a:rPr lang="en-GB" dirty="0" smtClean="0"/>
              <a:t>In all levels sexual stimulation is experienced but then the rising of arousal (essence) is </a:t>
            </a:r>
            <a:r>
              <a:rPr lang="en-GB" dirty="0" smtClean="0"/>
              <a:t> reversed </a:t>
            </a:r>
            <a:r>
              <a:rPr lang="en-GB" dirty="0" smtClean="0"/>
              <a:t>upward along the spine with the help of meditation and massage instead of being lost through ejaculation or menstruation. </a:t>
            </a:r>
            <a:endParaRPr lang="en-GB" dirty="0" smtClean="0"/>
          </a:p>
          <a:p>
            <a:r>
              <a:rPr lang="en-GB" dirty="0" smtClean="0"/>
              <a:t>--- Reverting </a:t>
            </a:r>
            <a:r>
              <a:rPr lang="en-GB" dirty="0" smtClean="0"/>
              <a:t>essence to nourish the brain</a:t>
            </a:r>
            <a:r>
              <a:rPr lang="en-GB" dirty="0" smtClean="0"/>
              <a:t>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158</TotalTime>
  <Words>616</Words>
  <Application>Microsoft Office PowerPoint</Application>
  <PresentationFormat>On-screen Show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Flow</vt:lpstr>
      <vt:lpstr>Lesson 7-10</vt:lpstr>
      <vt:lpstr>Daoist Contribution to Chinese Yangsheng Practices</vt:lpstr>
      <vt:lpstr>Life, Death, and Primordial Qi</vt:lpstr>
      <vt:lpstr>Healing Yangsheng </vt:lpstr>
      <vt:lpstr>Longevity Yangsheng </vt:lpstr>
      <vt:lpstr>Immortality Yangsheng </vt:lpstr>
      <vt:lpstr>Special Characteristic of Immortality</vt:lpstr>
      <vt:lpstr>Daoist Practices of Yangsheng </vt:lpstr>
      <vt:lpstr>Diets </vt:lpstr>
      <vt:lpstr>Physical Exercise and Dao Yin </vt:lpstr>
      <vt:lpstr>Sexual Techniques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7-10</dc:title>
  <dc:creator/>
  <cp:lastModifiedBy>sh018</cp:lastModifiedBy>
  <cp:revision>20</cp:revision>
  <dcterms:created xsi:type="dcterms:W3CDTF">2006-08-16T00:00:00Z</dcterms:created>
  <dcterms:modified xsi:type="dcterms:W3CDTF">2011-12-09T12:00:54Z</dcterms:modified>
</cp:coreProperties>
</file>