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handoutMasterIdLst>
    <p:handoutMasterId r:id="rId16"/>
  </p:handoutMasterIdLst>
  <p:sldIdLst>
    <p:sldId id="256" r:id="rId2"/>
    <p:sldId id="257" r:id="rId3"/>
    <p:sldId id="259" r:id="rId4"/>
    <p:sldId id="260" r:id="rId5"/>
    <p:sldId id="268" r:id="rId6"/>
    <p:sldId id="269" r:id="rId7"/>
    <p:sldId id="261" r:id="rId8"/>
    <p:sldId id="262" r:id="rId9"/>
    <p:sldId id="263" r:id="rId10"/>
    <p:sldId id="264" r:id="rId11"/>
    <p:sldId id="266" r:id="rId12"/>
    <p:sldId id="267" r:id="rId13"/>
    <p:sldId id="270" r:id="rId14"/>
    <p:sldId id="271" r:id="rId15"/>
  </p:sldIdLst>
  <p:sldSz cx="12192000" cy="6858000"/>
  <p:notesSz cx="6858000" cy="99456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A7B15AA-E647-4B34-AB68-7FE948D8FFDA}"/>
              </a:ext>
            </a:extLst>
          </p:cNvPr>
          <p:cNvSpPr>
            <a:spLocks noGrp="1"/>
          </p:cNvSpPr>
          <p:nvPr>
            <p:ph type="hdr" sz="quarter"/>
          </p:nvPr>
        </p:nvSpPr>
        <p:spPr>
          <a:xfrm>
            <a:off x="0" y="0"/>
            <a:ext cx="2971800" cy="49847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42EBC5C5-539C-4424-969F-3672593CF190}"/>
              </a:ext>
            </a:extLst>
          </p:cNvPr>
          <p:cNvSpPr>
            <a:spLocks noGrp="1"/>
          </p:cNvSpPr>
          <p:nvPr>
            <p:ph type="dt" sz="quarter" idx="1"/>
          </p:nvPr>
        </p:nvSpPr>
        <p:spPr>
          <a:xfrm>
            <a:off x="3884613" y="0"/>
            <a:ext cx="2971800" cy="498475"/>
          </a:xfrm>
          <a:prstGeom prst="rect">
            <a:avLst/>
          </a:prstGeom>
        </p:spPr>
        <p:txBody>
          <a:bodyPr vert="horz" lIns="91440" tIns="45720" rIns="91440" bIns="45720" rtlCol="0"/>
          <a:lstStyle>
            <a:lvl1pPr algn="r">
              <a:defRPr sz="1200"/>
            </a:lvl1pPr>
          </a:lstStyle>
          <a:p>
            <a:fld id="{72C4F5B3-355F-41ED-8FB8-D475BB23151C}" type="datetimeFigureOut">
              <a:rPr lang="en-GB" smtClean="0"/>
              <a:t>24/01/2018</a:t>
            </a:fld>
            <a:endParaRPr lang="en-GB"/>
          </a:p>
        </p:txBody>
      </p:sp>
      <p:sp>
        <p:nvSpPr>
          <p:cNvPr id="4" name="Footer Placeholder 3">
            <a:extLst>
              <a:ext uri="{FF2B5EF4-FFF2-40B4-BE49-F238E27FC236}">
                <a16:creationId xmlns:a16="http://schemas.microsoft.com/office/drawing/2014/main" id="{08A62A3B-D01B-4318-8E39-FE6B3F23E368}"/>
              </a:ext>
            </a:extLst>
          </p:cNvPr>
          <p:cNvSpPr>
            <a:spLocks noGrp="1"/>
          </p:cNvSpPr>
          <p:nvPr>
            <p:ph type="ftr" sz="quarter" idx="2"/>
          </p:nvPr>
        </p:nvSpPr>
        <p:spPr>
          <a:xfrm>
            <a:off x="0" y="9447213"/>
            <a:ext cx="2971800" cy="49847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311B3ED9-0E4B-45BE-875D-CE3570205E3B}"/>
              </a:ext>
            </a:extLst>
          </p:cNvPr>
          <p:cNvSpPr>
            <a:spLocks noGrp="1"/>
          </p:cNvSpPr>
          <p:nvPr>
            <p:ph type="sldNum" sz="quarter" idx="3"/>
          </p:nvPr>
        </p:nvSpPr>
        <p:spPr>
          <a:xfrm>
            <a:off x="3884613" y="9447213"/>
            <a:ext cx="2971800" cy="498475"/>
          </a:xfrm>
          <a:prstGeom prst="rect">
            <a:avLst/>
          </a:prstGeom>
        </p:spPr>
        <p:txBody>
          <a:bodyPr vert="horz" lIns="91440" tIns="45720" rIns="91440" bIns="45720" rtlCol="0" anchor="b"/>
          <a:lstStyle>
            <a:lvl1pPr algn="r">
              <a:defRPr sz="1200"/>
            </a:lvl1pPr>
          </a:lstStyle>
          <a:p>
            <a:fld id="{E63501BE-49E6-470D-BA88-21C333A09B5F}" type="slidenum">
              <a:rPr lang="en-GB" smtClean="0"/>
              <a:t>‹#›</a:t>
            </a:fld>
            <a:endParaRPr lang="en-GB"/>
          </a:p>
        </p:txBody>
      </p:sp>
    </p:spTree>
    <p:extLst>
      <p:ext uri="{BB962C8B-B14F-4D97-AF65-F5344CB8AC3E}">
        <p14:creationId xmlns:p14="http://schemas.microsoft.com/office/powerpoint/2010/main" val="416542592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dirty="0"/>
              <a:t>1/24/2018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dirty="0"/>
              <a:t>1/24/2018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dirty="0"/>
              <a:t>1/24/2018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dirty="0"/>
              <a:t>1/24/2018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dirty="0"/>
              <a:t>1/24/2018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dirty="0"/>
              <a:t>1/24/2018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dirty="0"/>
              <a:t>1/24/2018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dirty="0"/>
              <a:t>1/24/2018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dirty="0"/>
              <a:t>1/24/2018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dirty="0"/>
              <a:t>1/24/2018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dirty="0"/>
              <a:t>1/24/2018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dirty="0"/>
              <a:t>1/24/2018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dirty="0"/>
              <a:t>1/24/2018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dirty="0"/>
              <a:t>1/24/2018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dirty="0"/>
              <a:t>1/24/2018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dirty="0"/>
              <a:t>1/24/2018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dirty="0"/>
              <a:t>1/24/2018</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dirty="0"/>
              <a:t>1/24/2018</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F152B-3C78-499D-B838-DD3AA9E55B63}"/>
              </a:ext>
            </a:extLst>
          </p:cNvPr>
          <p:cNvSpPr>
            <a:spLocks noGrp="1"/>
          </p:cNvSpPr>
          <p:nvPr>
            <p:ph type="ctrTitle"/>
          </p:nvPr>
        </p:nvSpPr>
        <p:spPr/>
        <p:txBody>
          <a:bodyPr>
            <a:normAutofit fontScale="90000"/>
          </a:bodyPr>
          <a:lstStyle/>
          <a:p>
            <a:br>
              <a:rPr lang="en-GB" dirty="0"/>
            </a:br>
            <a:br>
              <a:rPr lang="en-GB" dirty="0"/>
            </a:br>
            <a:br>
              <a:rPr lang="en-GB" dirty="0"/>
            </a:br>
            <a:r>
              <a:rPr lang="en-GB" sz="5300" dirty="0"/>
              <a:t>MERITOCRACY: ASPIRATIONS AND EDUCATION IN RWANDA. </a:t>
            </a:r>
          </a:p>
        </p:txBody>
      </p:sp>
      <p:sp>
        <p:nvSpPr>
          <p:cNvPr id="3" name="Subtitle 2">
            <a:extLst>
              <a:ext uri="{FF2B5EF4-FFF2-40B4-BE49-F238E27FC236}">
                <a16:creationId xmlns:a16="http://schemas.microsoft.com/office/drawing/2014/main" id="{936CB77A-A567-4BB4-B668-300CBCFE94E0}"/>
              </a:ext>
            </a:extLst>
          </p:cNvPr>
          <p:cNvSpPr>
            <a:spLocks noGrp="1"/>
          </p:cNvSpPr>
          <p:nvPr>
            <p:ph type="subTitle" idx="1"/>
          </p:nvPr>
        </p:nvSpPr>
        <p:spPr/>
        <p:txBody>
          <a:bodyPr>
            <a:noAutofit/>
          </a:bodyPr>
          <a:lstStyle/>
          <a:p>
            <a:r>
              <a:rPr lang="en-GB" sz="2400" dirty="0"/>
              <a:t>SARA NORRIS 1501215</a:t>
            </a:r>
          </a:p>
        </p:txBody>
      </p:sp>
    </p:spTree>
    <p:extLst>
      <p:ext uri="{BB962C8B-B14F-4D97-AF65-F5344CB8AC3E}">
        <p14:creationId xmlns:p14="http://schemas.microsoft.com/office/powerpoint/2010/main" val="15526185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389E8-EFA9-4D7E-961A-7DDE9EBE1C77}"/>
              </a:ext>
            </a:extLst>
          </p:cNvPr>
          <p:cNvSpPr>
            <a:spLocks noGrp="1"/>
          </p:cNvSpPr>
          <p:nvPr>
            <p:ph type="title"/>
          </p:nvPr>
        </p:nvSpPr>
        <p:spPr/>
        <p:txBody>
          <a:bodyPr/>
          <a:lstStyle/>
          <a:p>
            <a:r>
              <a:rPr lang="en-GB"/>
              <a:t>RESEARCH SITE.</a:t>
            </a:r>
            <a:endParaRPr lang="en-GB" dirty="0"/>
          </a:p>
        </p:txBody>
      </p:sp>
      <p:pic>
        <p:nvPicPr>
          <p:cNvPr id="6" name="Picture Placeholder 5">
            <a:extLst>
              <a:ext uri="{FF2B5EF4-FFF2-40B4-BE49-F238E27FC236}">
                <a16:creationId xmlns:a16="http://schemas.microsoft.com/office/drawing/2014/main" id="{34AB2F96-2B19-480A-B102-63217EAA658D}"/>
              </a:ext>
            </a:extLst>
          </p:cNvPr>
          <p:cNvPicPr>
            <a:picLocks noGrp="1" noChangeAspect="1"/>
          </p:cNvPicPr>
          <p:nvPr>
            <p:ph type="pic" idx="1"/>
          </p:nvPr>
        </p:nvPicPr>
        <p:blipFill rotWithShape="1">
          <a:blip r:embed="rId2"/>
          <a:srcRect l="17956" t="-2649" r="42248" b="2649"/>
          <a:stretch/>
        </p:blipFill>
        <p:spPr>
          <a:xfrm rot="5400000">
            <a:off x="5794078" y="930797"/>
            <a:ext cx="4212000" cy="6350516"/>
          </a:xfrm>
        </p:spPr>
      </p:pic>
      <p:sp>
        <p:nvSpPr>
          <p:cNvPr id="5" name="Text Placeholder 4">
            <a:extLst>
              <a:ext uri="{FF2B5EF4-FFF2-40B4-BE49-F238E27FC236}">
                <a16:creationId xmlns:a16="http://schemas.microsoft.com/office/drawing/2014/main" id="{F37C3CB6-FA1A-4ADB-BDA0-8B51FE498596}"/>
              </a:ext>
            </a:extLst>
          </p:cNvPr>
          <p:cNvSpPr>
            <a:spLocks noGrp="1"/>
          </p:cNvSpPr>
          <p:nvPr>
            <p:ph type="body" sz="half" idx="2"/>
          </p:nvPr>
        </p:nvSpPr>
        <p:spPr/>
        <p:txBody>
          <a:bodyPr>
            <a:normAutofit/>
          </a:bodyPr>
          <a:lstStyle/>
          <a:p>
            <a:r>
              <a:rPr lang="en-GB" sz="2400"/>
              <a:t>Kayonza, in the Eastern Province of Rwanda. </a:t>
            </a:r>
          </a:p>
          <a:p>
            <a:r>
              <a:rPr lang="en-GB" sz="2400"/>
              <a:t>Research was conducted over two periods.</a:t>
            </a:r>
          </a:p>
          <a:p>
            <a:r>
              <a:rPr lang="en-GB" sz="2400"/>
              <a:t>First of which was in the spring for a month.</a:t>
            </a:r>
          </a:p>
          <a:p>
            <a:r>
              <a:rPr lang="en-GB" sz="2400"/>
              <a:t>Second was for a fortnight in the summer.</a:t>
            </a:r>
          </a:p>
          <a:p>
            <a:endParaRPr lang="en-GB" sz="2400" dirty="0"/>
          </a:p>
        </p:txBody>
      </p:sp>
    </p:spTree>
    <p:extLst>
      <p:ext uri="{BB962C8B-B14F-4D97-AF65-F5344CB8AC3E}">
        <p14:creationId xmlns:p14="http://schemas.microsoft.com/office/powerpoint/2010/main" val="21846217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0EB18-1AF4-4F44-8BAB-12B70473DA3F}"/>
              </a:ext>
            </a:extLst>
          </p:cNvPr>
          <p:cNvSpPr>
            <a:spLocks noGrp="1"/>
          </p:cNvSpPr>
          <p:nvPr>
            <p:ph type="title"/>
          </p:nvPr>
        </p:nvSpPr>
        <p:spPr/>
        <p:txBody>
          <a:bodyPr/>
          <a:lstStyle/>
          <a:p>
            <a:r>
              <a:rPr lang="en-GB" dirty="0"/>
              <a:t>Dissertation.</a:t>
            </a:r>
          </a:p>
        </p:txBody>
      </p:sp>
      <p:sp>
        <p:nvSpPr>
          <p:cNvPr id="3" name="Content Placeholder 2">
            <a:extLst>
              <a:ext uri="{FF2B5EF4-FFF2-40B4-BE49-F238E27FC236}">
                <a16:creationId xmlns:a16="http://schemas.microsoft.com/office/drawing/2014/main" id="{C359533B-9CBD-4F45-8A25-82304BB88F22}"/>
              </a:ext>
            </a:extLst>
          </p:cNvPr>
          <p:cNvSpPr>
            <a:spLocks noGrp="1"/>
          </p:cNvSpPr>
          <p:nvPr>
            <p:ph idx="1"/>
          </p:nvPr>
        </p:nvSpPr>
        <p:spPr/>
        <p:txBody>
          <a:bodyPr>
            <a:normAutofit fontScale="92500"/>
          </a:bodyPr>
          <a:lstStyle/>
          <a:p>
            <a:r>
              <a:rPr lang="en-GB" dirty="0"/>
              <a:t>I have approached my dissertation from a Neo-Marxist perspective, utilising the ethnographic data collected in conjunction with the neo-liberalist compelled concept of meritocracy, this dominant Global North ideology has been instated as the corner stone of Rwanda’s new economic policy, successfully disseminated through the schooling system and is now reflected in the aspirations and discourse adopted by the children I encountered during my research period. However, utilising the  original theory on meritocracy, and the uneven playing field I am able to demonstrate that despite aspirations to achieve many children will in fact never be presented with the opportunities to gain success in the first place.</a:t>
            </a:r>
          </a:p>
        </p:txBody>
      </p:sp>
    </p:spTree>
    <p:extLst>
      <p:ext uri="{BB962C8B-B14F-4D97-AF65-F5344CB8AC3E}">
        <p14:creationId xmlns:p14="http://schemas.microsoft.com/office/powerpoint/2010/main" val="3937546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A071E-DF37-4701-AC57-E52E74691673}"/>
              </a:ext>
            </a:extLst>
          </p:cNvPr>
          <p:cNvSpPr>
            <a:spLocks noGrp="1"/>
          </p:cNvSpPr>
          <p:nvPr>
            <p:ph type="title"/>
          </p:nvPr>
        </p:nvSpPr>
        <p:spPr/>
        <p:txBody>
          <a:bodyPr/>
          <a:lstStyle/>
          <a:p>
            <a:r>
              <a:rPr lang="en-GB" dirty="0"/>
              <a:t>LITERATURE REVIEW: KEY THEORISTS.</a:t>
            </a:r>
          </a:p>
        </p:txBody>
      </p:sp>
      <p:sp>
        <p:nvSpPr>
          <p:cNvPr id="3" name="Content Placeholder 2">
            <a:extLst>
              <a:ext uri="{FF2B5EF4-FFF2-40B4-BE49-F238E27FC236}">
                <a16:creationId xmlns:a16="http://schemas.microsoft.com/office/drawing/2014/main" id="{10C6D6DB-63E9-4874-B7D0-77F806ACF375}"/>
              </a:ext>
            </a:extLst>
          </p:cNvPr>
          <p:cNvSpPr>
            <a:spLocks noGrp="1"/>
          </p:cNvSpPr>
          <p:nvPr>
            <p:ph idx="1"/>
          </p:nvPr>
        </p:nvSpPr>
        <p:spPr/>
        <p:txBody>
          <a:bodyPr>
            <a:normAutofit fontScale="92500"/>
          </a:bodyPr>
          <a:lstStyle/>
          <a:p>
            <a:r>
              <a:rPr lang="en-GB" dirty="0"/>
              <a:t>The basis of my dissertation came from the concept of Meritocracy a theory based upon socialist origins which was contorted to herald a neo-liberal principle based upon a hierarchy of merit, demonstrated in Jo </a:t>
            </a:r>
            <a:r>
              <a:rPr lang="en-GB" dirty="0" err="1"/>
              <a:t>Littler’s</a:t>
            </a:r>
            <a:r>
              <a:rPr lang="en-GB" dirty="0"/>
              <a:t> (2018) radical left wing expose </a:t>
            </a:r>
            <a:r>
              <a:rPr lang="en-GB" i="1" dirty="0"/>
              <a:t>Against Meritocracy: Culture, power and myths of mobility. </a:t>
            </a:r>
            <a:r>
              <a:rPr lang="en-GB" dirty="0"/>
              <a:t>Utilising this theory I was able to combine it with other Neo-Marxist studies most notably Willis’ (1978) </a:t>
            </a:r>
            <a:r>
              <a:rPr lang="en-GB" i="1" dirty="0"/>
              <a:t>Learning to labour </a:t>
            </a:r>
            <a:r>
              <a:rPr lang="en-GB" dirty="0"/>
              <a:t>and </a:t>
            </a:r>
            <a:r>
              <a:rPr lang="en-GB" dirty="0" err="1"/>
              <a:t>Mallona’s</a:t>
            </a:r>
            <a:r>
              <a:rPr lang="en-GB" dirty="0"/>
              <a:t> (2005) article: </a:t>
            </a:r>
            <a:r>
              <a:rPr lang="en-GB" i="1" dirty="0"/>
              <a:t>Factory, Family and Neighbourhood: The political Economy of Informal Labour in Sheffield.</a:t>
            </a:r>
            <a:r>
              <a:rPr lang="en-GB" dirty="0"/>
              <a:t> This highlighted  how the principle of equality is dependent on the active role of the welfare state, </a:t>
            </a:r>
            <a:r>
              <a:rPr lang="en-GB" dirty="0" err="1"/>
              <a:t>Esping</a:t>
            </a:r>
            <a:r>
              <a:rPr lang="en-GB" dirty="0"/>
              <a:t>-Andersen’s (1990) </a:t>
            </a:r>
            <a:r>
              <a:rPr lang="en-GB" i="1" dirty="0"/>
              <a:t>The Three Worlds of Welfare Capitalism </a:t>
            </a:r>
            <a:r>
              <a:rPr lang="en-GB" dirty="0"/>
              <a:t>provided vital information on this perspective.    </a:t>
            </a:r>
            <a:endParaRPr lang="en-GB" i="1" dirty="0"/>
          </a:p>
        </p:txBody>
      </p:sp>
    </p:spTree>
    <p:extLst>
      <p:ext uri="{BB962C8B-B14F-4D97-AF65-F5344CB8AC3E}">
        <p14:creationId xmlns:p14="http://schemas.microsoft.com/office/powerpoint/2010/main" val="42160098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96221-4DF1-46E9-BCE6-AAA0E5C55391}"/>
              </a:ext>
            </a:extLst>
          </p:cNvPr>
          <p:cNvSpPr>
            <a:spLocks noGrp="1"/>
          </p:cNvSpPr>
          <p:nvPr>
            <p:ph type="title"/>
          </p:nvPr>
        </p:nvSpPr>
        <p:spPr/>
        <p:txBody>
          <a:bodyPr/>
          <a:lstStyle/>
          <a:p>
            <a:r>
              <a:rPr lang="en-GB" dirty="0"/>
              <a:t> RWANDA. </a:t>
            </a:r>
            <a:r>
              <a:rPr lang="en-GB" sz="2400" dirty="0"/>
              <a:t>(Storey 1999.)</a:t>
            </a:r>
          </a:p>
        </p:txBody>
      </p:sp>
      <p:sp>
        <p:nvSpPr>
          <p:cNvPr id="3" name="Content Placeholder 2">
            <a:extLst>
              <a:ext uri="{FF2B5EF4-FFF2-40B4-BE49-F238E27FC236}">
                <a16:creationId xmlns:a16="http://schemas.microsoft.com/office/drawing/2014/main" id="{6A8CE66E-4C02-43D2-8EDE-19B052D19FDA}"/>
              </a:ext>
            </a:extLst>
          </p:cNvPr>
          <p:cNvSpPr>
            <a:spLocks noGrp="1"/>
          </p:cNvSpPr>
          <p:nvPr>
            <p:ph idx="1"/>
          </p:nvPr>
        </p:nvSpPr>
        <p:spPr>
          <a:xfrm>
            <a:off x="680321" y="2336872"/>
            <a:ext cx="9613861" cy="4077179"/>
          </a:xfrm>
        </p:spPr>
        <p:txBody>
          <a:bodyPr>
            <a:normAutofit/>
          </a:bodyPr>
          <a:lstStyle/>
          <a:p>
            <a:pPr marL="0" indent="0">
              <a:buNone/>
            </a:pPr>
            <a:endParaRPr lang="en-GB" dirty="0"/>
          </a:p>
          <a:p>
            <a:pPr marL="0" indent="0">
              <a:buNone/>
            </a:pPr>
            <a:r>
              <a:rPr lang="en-GB" sz="3000" dirty="0"/>
              <a:t>SUBSISTENCE FARMING: LIVING ON LESS THAN AN ACRE.</a:t>
            </a:r>
          </a:p>
          <a:p>
            <a:pPr marL="0" indent="0">
              <a:buNone/>
            </a:pPr>
            <a:r>
              <a:rPr lang="en-GB" sz="3000" dirty="0"/>
              <a:t>POPULATION DENSITY.</a:t>
            </a:r>
          </a:p>
          <a:p>
            <a:pPr marL="0" indent="0">
              <a:buNone/>
            </a:pPr>
            <a:r>
              <a:rPr lang="en-GB" sz="3000" dirty="0"/>
              <a:t>SOIL DEPLETION.</a:t>
            </a:r>
          </a:p>
          <a:p>
            <a:pPr marL="0" indent="0">
              <a:buNone/>
            </a:pPr>
            <a:r>
              <a:rPr lang="en-GB" sz="3000" dirty="0"/>
              <a:t>CASH CROPPING.</a:t>
            </a:r>
          </a:p>
          <a:p>
            <a:pPr marL="0" indent="0">
              <a:buNone/>
            </a:pPr>
            <a:r>
              <a:rPr lang="en-GB" sz="3000" dirty="0"/>
              <a:t>STRUCTURAL ADJUSTMENT POLICY.</a:t>
            </a:r>
          </a:p>
          <a:p>
            <a:pPr marL="0" indent="0">
              <a:buNone/>
            </a:pPr>
            <a:r>
              <a:rPr lang="en-GB" sz="3000" dirty="0"/>
              <a:t>COLLAPSE IN INFRASTRUCTURE.</a:t>
            </a:r>
          </a:p>
          <a:p>
            <a:endParaRPr lang="en-GB" sz="3000" dirty="0"/>
          </a:p>
          <a:p>
            <a:endParaRPr lang="en-GB" sz="3000" dirty="0"/>
          </a:p>
          <a:p>
            <a:pPr marL="0" indent="0">
              <a:buNone/>
            </a:pPr>
            <a:endParaRPr lang="en-GB" dirty="0"/>
          </a:p>
        </p:txBody>
      </p:sp>
    </p:spTree>
    <p:extLst>
      <p:ext uri="{BB962C8B-B14F-4D97-AF65-F5344CB8AC3E}">
        <p14:creationId xmlns:p14="http://schemas.microsoft.com/office/powerpoint/2010/main" val="39191829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9F6A3-7BF1-4D2B-B799-D251DBED64BB}"/>
              </a:ext>
            </a:extLst>
          </p:cNvPr>
          <p:cNvSpPr>
            <a:spLocks noGrp="1"/>
          </p:cNvSpPr>
          <p:nvPr>
            <p:ph type="title"/>
          </p:nvPr>
        </p:nvSpPr>
        <p:spPr/>
        <p:txBody>
          <a:bodyPr/>
          <a:lstStyle/>
          <a:p>
            <a:r>
              <a:rPr lang="en-GB" dirty="0"/>
              <a:t>Moving towards a neo-liberal state: The creation of a class structure.</a:t>
            </a:r>
          </a:p>
        </p:txBody>
      </p:sp>
      <p:sp>
        <p:nvSpPr>
          <p:cNvPr id="3" name="Content Placeholder 2">
            <a:extLst>
              <a:ext uri="{FF2B5EF4-FFF2-40B4-BE49-F238E27FC236}">
                <a16:creationId xmlns:a16="http://schemas.microsoft.com/office/drawing/2014/main" id="{B9DC4F68-4E68-4C87-BB01-546801FCAD02}"/>
              </a:ext>
            </a:extLst>
          </p:cNvPr>
          <p:cNvSpPr>
            <a:spLocks noGrp="1"/>
          </p:cNvSpPr>
          <p:nvPr>
            <p:ph idx="1"/>
          </p:nvPr>
        </p:nvSpPr>
        <p:spPr/>
        <p:txBody>
          <a:bodyPr>
            <a:normAutofit/>
          </a:bodyPr>
          <a:lstStyle/>
          <a:p>
            <a:r>
              <a:rPr lang="en-GB" sz="2800" dirty="0"/>
              <a:t>With the removal of the terminology and concept of ethnicity from Rwandan society, a new system of stratification was implemented. </a:t>
            </a:r>
          </a:p>
          <a:p>
            <a:r>
              <a:rPr lang="en-GB" sz="2800" dirty="0"/>
              <a:t>Elite class.</a:t>
            </a:r>
          </a:p>
          <a:p>
            <a:r>
              <a:rPr lang="en-GB" sz="2800" dirty="0"/>
              <a:t>Middle class. </a:t>
            </a:r>
          </a:p>
          <a:p>
            <a:r>
              <a:rPr lang="en-GB" sz="2800" dirty="0"/>
              <a:t>Poor. </a:t>
            </a:r>
          </a:p>
          <a:p>
            <a:r>
              <a:rPr lang="en-GB" sz="2800" dirty="0"/>
              <a:t>Vulnerable.</a:t>
            </a:r>
          </a:p>
        </p:txBody>
      </p:sp>
    </p:spTree>
    <p:extLst>
      <p:ext uri="{BB962C8B-B14F-4D97-AF65-F5344CB8AC3E}">
        <p14:creationId xmlns:p14="http://schemas.microsoft.com/office/powerpoint/2010/main" val="31447747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B62F8-2C34-41AF-A4A5-1304BC657E42}"/>
              </a:ext>
            </a:extLst>
          </p:cNvPr>
          <p:cNvSpPr>
            <a:spLocks noGrp="1"/>
          </p:cNvSpPr>
          <p:nvPr>
            <p:ph type="title"/>
          </p:nvPr>
        </p:nvSpPr>
        <p:spPr/>
        <p:txBody>
          <a:bodyPr>
            <a:normAutofit/>
          </a:bodyPr>
          <a:lstStyle/>
          <a:p>
            <a:r>
              <a:rPr lang="en-GB" dirty="0"/>
              <a:t>NEO-LIBERAL IDEOLOGIES. </a:t>
            </a:r>
            <a:r>
              <a:rPr lang="en-GB" sz="2400" dirty="0"/>
              <a:t>(RWANDA VISION 2020)</a:t>
            </a:r>
            <a:endParaRPr lang="en-GB" dirty="0"/>
          </a:p>
        </p:txBody>
      </p:sp>
      <p:sp>
        <p:nvSpPr>
          <p:cNvPr id="3" name="Content Placeholder 2">
            <a:extLst>
              <a:ext uri="{FF2B5EF4-FFF2-40B4-BE49-F238E27FC236}">
                <a16:creationId xmlns:a16="http://schemas.microsoft.com/office/drawing/2014/main" id="{2ECC50C8-AF58-455E-8BF8-3AB4FA0CA877}"/>
              </a:ext>
            </a:extLst>
          </p:cNvPr>
          <p:cNvSpPr>
            <a:spLocks noGrp="1"/>
          </p:cNvSpPr>
          <p:nvPr>
            <p:ph idx="1"/>
          </p:nvPr>
        </p:nvSpPr>
        <p:spPr/>
        <p:txBody>
          <a:bodyPr>
            <a:normAutofit/>
          </a:bodyPr>
          <a:lstStyle/>
          <a:p>
            <a:pPr marL="0" indent="0">
              <a:buNone/>
            </a:pPr>
            <a:endParaRPr lang="en-GB" dirty="0"/>
          </a:p>
          <a:p>
            <a:pPr marL="0" indent="0">
              <a:buNone/>
            </a:pPr>
            <a:r>
              <a:rPr lang="en-GB" dirty="0"/>
              <a:t>   </a:t>
            </a:r>
          </a:p>
          <a:p>
            <a:pPr marL="0" indent="0">
              <a:buNone/>
            </a:pPr>
            <a:r>
              <a:rPr lang="en-GB" dirty="0"/>
              <a:t>RWANDA HAS DECIDED TO IMPLEMENT MEASURES   WHEREBY IT MOVES AWAY FROM BEING A SUBSISTENCE ECONOMY AND DEVELOPS ITS SECONDARY AND TERTIARY SECTORS.</a:t>
            </a:r>
          </a:p>
          <a:p>
            <a:pPr marL="0" indent="0">
              <a:buNone/>
            </a:pPr>
            <a:r>
              <a:rPr lang="en-GB" dirty="0"/>
              <a:t>  </a:t>
            </a:r>
          </a:p>
          <a:p>
            <a:pPr marL="0" indent="0">
              <a:buNone/>
            </a:pPr>
            <a:r>
              <a:rPr lang="en-GB" sz="1400" dirty="0"/>
              <a:t> Image 2,  courtesy of National geographic.com</a:t>
            </a:r>
          </a:p>
        </p:txBody>
      </p:sp>
      <p:sp>
        <p:nvSpPr>
          <p:cNvPr id="4" name="Text Placeholder 3">
            <a:extLst>
              <a:ext uri="{FF2B5EF4-FFF2-40B4-BE49-F238E27FC236}">
                <a16:creationId xmlns:a16="http://schemas.microsoft.com/office/drawing/2014/main" id="{4006DB1B-FF38-404B-A60F-341BEB296E4C}"/>
              </a:ext>
            </a:extLst>
          </p:cNvPr>
          <p:cNvSpPr>
            <a:spLocks noGrp="1"/>
          </p:cNvSpPr>
          <p:nvPr>
            <p:ph type="body" sz="half" idx="2"/>
          </p:nvPr>
        </p:nvSpPr>
        <p:spPr>
          <a:xfrm>
            <a:off x="438332" y="2743199"/>
            <a:ext cx="4212000" cy="2835965"/>
          </a:xfrm>
        </p:spPr>
        <p:txBody>
          <a:bodyPr/>
          <a:lstStyle/>
          <a:p>
            <a:endParaRPr lang="en-GB" dirty="0"/>
          </a:p>
        </p:txBody>
      </p:sp>
      <p:pic>
        <p:nvPicPr>
          <p:cNvPr id="6" name="Picture 5">
            <a:extLst>
              <a:ext uri="{FF2B5EF4-FFF2-40B4-BE49-F238E27FC236}">
                <a16:creationId xmlns:a16="http://schemas.microsoft.com/office/drawing/2014/main" id="{7B46ADBA-D7D0-46C8-A669-1B22CFDB2A78}"/>
              </a:ext>
            </a:extLst>
          </p:cNvPr>
          <p:cNvPicPr>
            <a:picLocks noChangeAspect="1"/>
          </p:cNvPicPr>
          <p:nvPr/>
        </p:nvPicPr>
        <p:blipFill>
          <a:blip r:embed="rId2"/>
          <a:stretch>
            <a:fillRect/>
          </a:stretch>
        </p:blipFill>
        <p:spPr>
          <a:xfrm>
            <a:off x="438333" y="2743199"/>
            <a:ext cx="4212000" cy="2835965"/>
          </a:xfrm>
          <a:prstGeom prst="rect">
            <a:avLst/>
          </a:prstGeom>
        </p:spPr>
      </p:pic>
    </p:spTree>
    <p:extLst>
      <p:ext uri="{BB962C8B-B14F-4D97-AF65-F5344CB8AC3E}">
        <p14:creationId xmlns:p14="http://schemas.microsoft.com/office/powerpoint/2010/main" val="27673936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F99EC-C95D-4697-BB28-C73D3417CCE8}"/>
              </a:ext>
            </a:extLst>
          </p:cNvPr>
          <p:cNvSpPr>
            <a:spLocks noGrp="1"/>
          </p:cNvSpPr>
          <p:nvPr>
            <p:ph type="title"/>
          </p:nvPr>
        </p:nvSpPr>
        <p:spPr/>
        <p:txBody>
          <a:bodyPr/>
          <a:lstStyle/>
          <a:p>
            <a:r>
              <a:rPr lang="en-GB" dirty="0"/>
              <a:t>THE CONCEPT OF MERITOCRACY.                   </a:t>
            </a:r>
            <a:r>
              <a:rPr lang="en-GB" sz="1600" dirty="0"/>
              <a:t>Alan Fox, McNamee &amp; Miller 2009, Littler 2018.</a:t>
            </a:r>
            <a:endParaRPr lang="en-GB" dirty="0"/>
          </a:p>
        </p:txBody>
      </p:sp>
      <p:sp>
        <p:nvSpPr>
          <p:cNvPr id="3" name="Content Placeholder 2">
            <a:extLst>
              <a:ext uri="{FF2B5EF4-FFF2-40B4-BE49-F238E27FC236}">
                <a16:creationId xmlns:a16="http://schemas.microsoft.com/office/drawing/2014/main" id="{F218D3FE-4CE4-412E-AEA8-839AEFA0101C}"/>
              </a:ext>
            </a:extLst>
          </p:cNvPr>
          <p:cNvSpPr>
            <a:spLocks noGrp="1"/>
          </p:cNvSpPr>
          <p:nvPr>
            <p:ph idx="1"/>
          </p:nvPr>
        </p:nvSpPr>
        <p:spPr/>
        <p:txBody>
          <a:bodyPr/>
          <a:lstStyle/>
          <a:p>
            <a:pPr marL="0" indent="0">
              <a:buNone/>
            </a:pPr>
            <a:endParaRPr lang="en-GB" dirty="0"/>
          </a:p>
          <a:p>
            <a:r>
              <a:rPr lang="en-GB" dirty="0"/>
              <a:t>HARD WORK EQUALS SUCCESS AND SECURITY.</a:t>
            </a:r>
          </a:p>
          <a:p>
            <a:r>
              <a:rPr lang="en-GB" dirty="0"/>
              <a:t>ASPIRATIONS.</a:t>
            </a:r>
          </a:p>
          <a:p>
            <a:r>
              <a:rPr lang="en-GB" dirty="0"/>
              <a:t>DISSEMINATION OF POLITICAL IDEOLOGY.</a:t>
            </a:r>
          </a:p>
          <a:p>
            <a:endParaRPr lang="en-GB" dirty="0"/>
          </a:p>
          <a:p>
            <a:r>
              <a:rPr lang="en-GB" sz="1400" dirty="0"/>
              <a:t>Image 3, courtesy of tigrayblogspot.com</a:t>
            </a:r>
          </a:p>
        </p:txBody>
      </p:sp>
      <p:sp>
        <p:nvSpPr>
          <p:cNvPr id="4" name="Text Placeholder 3">
            <a:extLst>
              <a:ext uri="{FF2B5EF4-FFF2-40B4-BE49-F238E27FC236}">
                <a16:creationId xmlns:a16="http://schemas.microsoft.com/office/drawing/2014/main" id="{76361015-E3A2-44DD-8223-9E1CCB717833}"/>
              </a:ext>
            </a:extLst>
          </p:cNvPr>
          <p:cNvSpPr>
            <a:spLocks noGrp="1"/>
          </p:cNvSpPr>
          <p:nvPr>
            <p:ph type="body" sz="half" idx="2"/>
          </p:nvPr>
        </p:nvSpPr>
        <p:spPr/>
        <p:txBody>
          <a:bodyPr/>
          <a:lstStyle/>
          <a:p>
            <a:endParaRPr lang="en-GB" dirty="0"/>
          </a:p>
        </p:txBody>
      </p:sp>
      <p:pic>
        <p:nvPicPr>
          <p:cNvPr id="6" name="Picture 5">
            <a:extLst>
              <a:ext uri="{FF2B5EF4-FFF2-40B4-BE49-F238E27FC236}">
                <a16:creationId xmlns:a16="http://schemas.microsoft.com/office/drawing/2014/main" id="{EA8FC8C1-E159-4AC2-91F1-432FC560E94E}"/>
              </a:ext>
            </a:extLst>
          </p:cNvPr>
          <p:cNvPicPr>
            <a:picLocks noChangeAspect="1"/>
          </p:cNvPicPr>
          <p:nvPr/>
        </p:nvPicPr>
        <p:blipFill>
          <a:blip r:embed="rId2"/>
          <a:stretch>
            <a:fillRect/>
          </a:stretch>
        </p:blipFill>
        <p:spPr>
          <a:xfrm>
            <a:off x="620140" y="2336872"/>
            <a:ext cx="3957983" cy="3810000"/>
          </a:xfrm>
          <a:prstGeom prst="rect">
            <a:avLst/>
          </a:prstGeom>
        </p:spPr>
      </p:pic>
    </p:spTree>
    <p:extLst>
      <p:ext uri="{BB962C8B-B14F-4D97-AF65-F5344CB8AC3E}">
        <p14:creationId xmlns:p14="http://schemas.microsoft.com/office/powerpoint/2010/main" val="21357587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8ACA6-4968-4693-8E23-C8719FA7703B}"/>
              </a:ext>
            </a:extLst>
          </p:cNvPr>
          <p:cNvSpPr>
            <a:spLocks noGrp="1"/>
          </p:cNvSpPr>
          <p:nvPr>
            <p:ph type="title"/>
          </p:nvPr>
        </p:nvSpPr>
        <p:spPr/>
        <p:txBody>
          <a:bodyPr/>
          <a:lstStyle/>
          <a:p>
            <a:r>
              <a:rPr lang="en-GB" dirty="0"/>
              <a:t>EDUCATION IN RWANDA.     </a:t>
            </a:r>
            <a:r>
              <a:rPr lang="en-GB" sz="2400" dirty="0"/>
              <a:t>(Williams et al 2014)</a:t>
            </a:r>
            <a:endParaRPr lang="en-GB" dirty="0"/>
          </a:p>
        </p:txBody>
      </p:sp>
      <p:sp>
        <p:nvSpPr>
          <p:cNvPr id="3" name="Content Placeholder 2">
            <a:extLst>
              <a:ext uri="{FF2B5EF4-FFF2-40B4-BE49-F238E27FC236}">
                <a16:creationId xmlns:a16="http://schemas.microsoft.com/office/drawing/2014/main" id="{B84A3297-D418-4288-9715-C0ABAEE2991A}"/>
              </a:ext>
            </a:extLst>
          </p:cNvPr>
          <p:cNvSpPr>
            <a:spLocks noGrp="1"/>
          </p:cNvSpPr>
          <p:nvPr>
            <p:ph idx="1"/>
          </p:nvPr>
        </p:nvSpPr>
        <p:spPr/>
        <p:txBody>
          <a:bodyPr/>
          <a:lstStyle/>
          <a:p>
            <a:r>
              <a:rPr lang="en-GB" dirty="0"/>
              <a:t>COMPULSORY EDUCATION, THE TWELVE YEARS OF EDUCATION.</a:t>
            </a:r>
          </a:p>
          <a:p>
            <a:r>
              <a:rPr lang="en-GB" dirty="0"/>
              <a:t>FREE EDUCATION?</a:t>
            </a:r>
          </a:p>
          <a:p>
            <a:r>
              <a:rPr lang="en-GB" dirty="0"/>
              <a:t>PAYING FOR PTA: THE VOLUNTARY CONTRIBUTION YOU MUST PAY FOR YOUR CHILDS EDUCATION.</a:t>
            </a:r>
          </a:p>
          <a:p>
            <a:r>
              <a:rPr lang="en-GB" dirty="0"/>
              <a:t>POORER DISTRICTS PAY LESS PTA, TEACHERS MUST EAT TOO.</a:t>
            </a:r>
          </a:p>
          <a:p>
            <a:r>
              <a:rPr lang="en-GB" dirty="0"/>
              <a:t>NO SCHOOL UNIFORM, NO ADMITTANCE.</a:t>
            </a:r>
          </a:p>
          <a:p>
            <a:r>
              <a:rPr lang="en-GB" dirty="0"/>
              <a:t>BUYING BOOKS AND PAYING FOR EXAMS.</a:t>
            </a:r>
          </a:p>
          <a:p>
            <a:r>
              <a:rPr lang="en-GB" dirty="0"/>
              <a:t>18 AND STILL IN PRIMARY ONE.</a:t>
            </a:r>
          </a:p>
          <a:p>
            <a:pPr marL="0" indent="0">
              <a:buNone/>
            </a:pPr>
            <a:endParaRPr lang="en-GB" dirty="0"/>
          </a:p>
        </p:txBody>
      </p:sp>
    </p:spTree>
    <p:extLst>
      <p:ext uri="{BB962C8B-B14F-4D97-AF65-F5344CB8AC3E}">
        <p14:creationId xmlns:p14="http://schemas.microsoft.com/office/powerpoint/2010/main" val="22140537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96164-DC00-4496-9DF6-75FFD1AD047A}"/>
              </a:ext>
            </a:extLst>
          </p:cNvPr>
          <p:cNvSpPr>
            <a:spLocks noGrp="1"/>
          </p:cNvSpPr>
          <p:nvPr>
            <p:ph type="title"/>
          </p:nvPr>
        </p:nvSpPr>
        <p:spPr/>
        <p:txBody>
          <a:bodyPr>
            <a:normAutofit/>
          </a:bodyPr>
          <a:lstStyle/>
          <a:p>
            <a:r>
              <a:rPr lang="en-GB" dirty="0"/>
              <a:t>LEVEL PLAYING FIELD? PLUTOCRATIZATION. </a:t>
            </a:r>
            <a:r>
              <a:rPr lang="en-GB" sz="2200" dirty="0"/>
              <a:t>        (WILLIAMS ET AL 2014,  PAUL WILLIS 1978 AND THE CCCS.)</a:t>
            </a:r>
          </a:p>
        </p:txBody>
      </p:sp>
      <p:sp>
        <p:nvSpPr>
          <p:cNvPr id="3" name="Content Placeholder 2">
            <a:extLst>
              <a:ext uri="{FF2B5EF4-FFF2-40B4-BE49-F238E27FC236}">
                <a16:creationId xmlns:a16="http://schemas.microsoft.com/office/drawing/2014/main" id="{2CB4D51D-E222-4FDD-B5A5-647A071F66D7}"/>
              </a:ext>
            </a:extLst>
          </p:cNvPr>
          <p:cNvSpPr>
            <a:spLocks noGrp="1"/>
          </p:cNvSpPr>
          <p:nvPr>
            <p:ph idx="1"/>
          </p:nvPr>
        </p:nvSpPr>
        <p:spPr/>
        <p:txBody>
          <a:bodyPr/>
          <a:lstStyle/>
          <a:p>
            <a:r>
              <a:rPr lang="en-GB" dirty="0"/>
              <a:t>MIDDLE CLASS KIDS AND PRIVATE SCHOOLING.</a:t>
            </a:r>
          </a:p>
          <a:p>
            <a:r>
              <a:rPr lang="en-GB" dirty="0"/>
              <a:t>COMPLETING SECONDARY EDUCATION.</a:t>
            </a:r>
          </a:p>
          <a:p>
            <a:r>
              <a:rPr lang="en-GB" dirty="0"/>
              <a:t>UNIVERSITIES: FEES AND DREAMS.</a:t>
            </a:r>
          </a:p>
          <a:p>
            <a:r>
              <a:rPr lang="en-GB" dirty="0"/>
              <a:t>STRUCTURAL VIOLENCE OF POVERTY. </a:t>
            </a:r>
          </a:p>
          <a:p>
            <a:r>
              <a:rPr lang="en-GB" dirty="0"/>
              <a:t>PAUL WILLIS, LEARNING TO LABOUR.</a:t>
            </a:r>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7725157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939F6-7E3A-4776-9FA0-656AD3F31284}"/>
              </a:ext>
            </a:extLst>
          </p:cNvPr>
          <p:cNvSpPr>
            <a:spLocks noGrp="1"/>
          </p:cNvSpPr>
          <p:nvPr>
            <p:ph type="title"/>
          </p:nvPr>
        </p:nvSpPr>
        <p:spPr/>
        <p:txBody>
          <a:bodyPr>
            <a:normAutofit fontScale="90000"/>
          </a:bodyPr>
          <a:lstStyle/>
          <a:p>
            <a:r>
              <a:rPr lang="en-GB" dirty="0"/>
              <a:t>INVESTMENT IN YOUTH. </a:t>
            </a:r>
            <a:r>
              <a:rPr lang="en-GB" sz="2700" dirty="0"/>
              <a:t>BOURDIEU &amp; </a:t>
            </a:r>
            <a:r>
              <a:rPr lang="en-GB" sz="2800" dirty="0"/>
              <a:t>PASSERON</a:t>
            </a:r>
            <a:r>
              <a:rPr lang="en-GB" sz="2700" dirty="0"/>
              <a:t> (1977).</a:t>
            </a:r>
            <a:br>
              <a:rPr lang="en-GB" dirty="0"/>
            </a:br>
            <a:endParaRPr lang="en-GB" dirty="0"/>
          </a:p>
        </p:txBody>
      </p:sp>
      <p:sp>
        <p:nvSpPr>
          <p:cNvPr id="3" name="Content Placeholder 2">
            <a:extLst>
              <a:ext uri="{FF2B5EF4-FFF2-40B4-BE49-F238E27FC236}">
                <a16:creationId xmlns:a16="http://schemas.microsoft.com/office/drawing/2014/main" id="{4FE93841-48D7-4038-BA86-338662513911}"/>
              </a:ext>
            </a:extLst>
          </p:cNvPr>
          <p:cNvSpPr>
            <a:spLocks noGrp="1"/>
          </p:cNvSpPr>
          <p:nvPr>
            <p:ph idx="1"/>
          </p:nvPr>
        </p:nvSpPr>
        <p:spPr/>
        <p:txBody>
          <a:bodyPr/>
          <a:lstStyle/>
          <a:p>
            <a:pPr marL="0" indent="0">
              <a:buNone/>
            </a:pPr>
            <a:r>
              <a:rPr lang="en-GB" dirty="0"/>
              <a:t>  THE CONCEPT OF CULTURAL CAPITAL.</a:t>
            </a:r>
          </a:p>
          <a:p>
            <a:pPr marL="0" indent="0">
              <a:buNone/>
            </a:pPr>
            <a:r>
              <a:rPr lang="en-GB" dirty="0"/>
              <a:t>   BEYOND ECONOMIC INVESTMENT.</a:t>
            </a:r>
          </a:p>
          <a:p>
            <a:pPr marL="0" indent="0">
              <a:buNone/>
            </a:pPr>
            <a:r>
              <a:rPr lang="en-GB" dirty="0"/>
              <a:t>   CAN YOU READ WITH ME?</a:t>
            </a:r>
          </a:p>
          <a:p>
            <a:pPr marL="0" indent="0">
              <a:buNone/>
            </a:pPr>
            <a:r>
              <a:rPr lang="en-GB" dirty="0"/>
              <a:t>   SOCIAL CONNECTIONS.</a:t>
            </a:r>
          </a:p>
          <a:p>
            <a:endParaRPr lang="en-GB" dirty="0"/>
          </a:p>
          <a:p>
            <a:endParaRPr lang="en-GB" dirty="0"/>
          </a:p>
        </p:txBody>
      </p:sp>
    </p:spTree>
    <p:extLst>
      <p:ext uri="{BB962C8B-B14F-4D97-AF65-F5344CB8AC3E}">
        <p14:creationId xmlns:p14="http://schemas.microsoft.com/office/powerpoint/2010/main" val="31581757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F3FD6-48FD-4E9F-A871-043FD682AE19}"/>
              </a:ext>
            </a:extLst>
          </p:cNvPr>
          <p:cNvSpPr>
            <a:spLocks noGrp="1"/>
          </p:cNvSpPr>
          <p:nvPr>
            <p:ph type="title"/>
          </p:nvPr>
        </p:nvSpPr>
        <p:spPr/>
        <p:txBody>
          <a:bodyPr/>
          <a:lstStyle/>
          <a:p>
            <a:r>
              <a:rPr lang="en-GB" dirty="0"/>
              <a:t>FINAL ARGUMENT.</a:t>
            </a:r>
          </a:p>
        </p:txBody>
      </p:sp>
      <p:sp>
        <p:nvSpPr>
          <p:cNvPr id="3" name="Content Placeholder 2">
            <a:extLst>
              <a:ext uri="{FF2B5EF4-FFF2-40B4-BE49-F238E27FC236}">
                <a16:creationId xmlns:a16="http://schemas.microsoft.com/office/drawing/2014/main" id="{27FBDE1F-A411-4F95-876F-B373A3B18CFC}"/>
              </a:ext>
            </a:extLst>
          </p:cNvPr>
          <p:cNvSpPr>
            <a:spLocks noGrp="1"/>
          </p:cNvSpPr>
          <p:nvPr>
            <p:ph idx="1"/>
          </p:nvPr>
        </p:nvSpPr>
        <p:spPr/>
        <p:txBody>
          <a:bodyPr>
            <a:normAutofit lnSpcReduction="10000"/>
          </a:bodyPr>
          <a:lstStyle/>
          <a:p>
            <a:endParaRPr lang="en-GB" dirty="0"/>
          </a:p>
          <a:p>
            <a:r>
              <a:rPr lang="en-GB" dirty="0"/>
              <a:t>MALLONA (2005)</a:t>
            </a:r>
          </a:p>
          <a:p>
            <a:r>
              <a:rPr lang="en-GB" dirty="0"/>
              <a:t>MEILLASSOUX (1975)</a:t>
            </a:r>
          </a:p>
          <a:p>
            <a:pPr marL="0" indent="0">
              <a:buNone/>
            </a:pPr>
            <a:r>
              <a:rPr lang="en-GB" dirty="0"/>
              <a:t>DEMONSTRATING HOW RWANDA’</a:t>
            </a:r>
            <a:r>
              <a:rPr lang="en-GB" sz="3200" dirty="0"/>
              <a:t>s</a:t>
            </a:r>
            <a:r>
              <a:rPr lang="en-GB" dirty="0"/>
              <a:t> RELUCTANCE TO FINACIALLY COMMIT TO STATE</a:t>
            </a:r>
            <a:r>
              <a:rPr lang="en-GB" sz="3200" dirty="0"/>
              <a:t> </a:t>
            </a:r>
            <a:r>
              <a:rPr lang="en-GB" dirty="0"/>
              <a:t>WELFARE THAT IS NOT BOUND PURELY TO SOCIAL INSURANCE OR POVERTY PREVENTION STRATEGIES BASED UPON A COMMUNITY MODEL AKIN TO THE TRADITIONAL POOR LAWS IN FACT IS HINDERING RWANDA DEVELOPING INTO A MORE EQUAL AND LESS HIERARCHAL SOCIETY.</a:t>
            </a:r>
          </a:p>
        </p:txBody>
      </p:sp>
    </p:spTree>
    <p:extLst>
      <p:ext uri="{BB962C8B-B14F-4D97-AF65-F5344CB8AC3E}">
        <p14:creationId xmlns:p14="http://schemas.microsoft.com/office/powerpoint/2010/main" val="7097969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34C02-C1A7-4A50-82EA-1C0A981AC548}"/>
              </a:ext>
            </a:extLst>
          </p:cNvPr>
          <p:cNvSpPr>
            <a:spLocks noGrp="1"/>
          </p:cNvSpPr>
          <p:nvPr>
            <p:ph type="title"/>
          </p:nvPr>
        </p:nvSpPr>
        <p:spPr/>
        <p:txBody>
          <a:bodyPr/>
          <a:lstStyle/>
          <a:p>
            <a:r>
              <a:rPr lang="en-GB" dirty="0"/>
              <a:t>REFERENCES.</a:t>
            </a:r>
            <a:br>
              <a:rPr lang="en-GB" dirty="0"/>
            </a:br>
            <a:endParaRPr lang="en-GB" dirty="0"/>
          </a:p>
        </p:txBody>
      </p:sp>
      <p:sp>
        <p:nvSpPr>
          <p:cNvPr id="3" name="Content Placeholder 2">
            <a:extLst>
              <a:ext uri="{FF2B5EF4-FFF2-40B4-BE49-F238E27FC236}">
                <a16:creationId xmlns:a16="http://schemas.microsoft.com/office/drawing/2014/main" id="{C32526DA-235B-4DCC-AE65-5118AB905036}"/>
              </a:ext>
            </a:extLst>
          </p:cNvPr>
          <p:cNvSpPr>
            <a:spLocks noGrp="1"/>
          </p:cNvSpPr>
          <p:nvPr>
            <p:ph idx="1"/>
          </p:nvPr>
        </p:nvSpPr>
        <p:spPr>
          <a:xfrm>
            <a:off x="680321" y="1974574"/>
            <a:ext cx="9613861" cy="4883425"/>
          </a:xfrm>
        </p:spPr>
        <p:txBody>
          <a:bodyPr>
            <a:normAutofit fontScale="70000" lnSpcReduction="20000"/>
          </a:bodyPr>
          <a:lstStyle/>
          <a:p>
            <a:r>
              <a:rPr lang="en-GB" dirty="0"/>
              <a:t>Bourdieu, P. &amp; J. </a:t>
            </a:r>
            <a:r>
              <a:rPr lang="en-GB" dirty="0" err="1"/>
              <a:t>Passeron</a:t>
            </a:r>
            <a:r>
              <a:rPr lang="en-GB" dirty="0"/>
              <a:t> (1977) </a:t>
            </a:r>
            <a:r>
              <a:rPr lang="en-GB" i="1" dirty="0"/>
              <a:t>Reproduction in Education</a:t>
            </a:r>
            <a:r>
              <a:rPr lang="en-GB" dirty="0"/>
              <a:t>, </a:t>
            </a:r>
            <a:r>
              <a:rPr lang="en-GB" i="1" dirty="0"/>
              <a:t>society and culture</a:t>
            </a:r>
            <a:r>
              <a:rPr lang="en-GB" dirty="0"/>
              <a:t>. London: Sage.</a:t>
            </a:r>
          </a:p>
          <a:p>
            <a:r>
              <a:rPr lang="en-GB" dirty="0"/>
              <a:t>countrymeters.info/</a:t>
            </a:r>
            <a:r>
              <a:rPr lang="en-GB" dirty="0" err="1"/>
              <a:t>en</a:t>
            </a:r>
            <a:r>
              <a:rPr lang="en-GB" dirty="0"/>
              <a:t>/</a:t>
            </a:r>
            <a:r>
              <a:rPr lang="en-GB" dirty="0" err="1"/>
              <a:t>rwanda</a:t>
            </a:r>
            <a:r>
              <a:rPr lang="en-GB" dirty="0"/>
              <a:t>/ Accessed 23/01/2018.</a:t>
            </a:r>
          </a:p>
          <a:p>
            <a:r>
              <a:rPr lang="en-GB" dirty="0" err="1"/>
              <a:t>Esping</a:t>
            </a:r>
            <a:r>
              <a:rPr lang="en-GB" dirty="0"/>
              <a:t>-Anderson, G.(1990) </a:t>
            </a:r>
            <a:r>
              <a:rPr lang="en-GB" i="1" dirty="0"/>
              <a:t>The Three Worlds of Welfare Capitalism</a:t>
            </a:r>
            <a:r>
              <a:rPr lang="en-GB" dirty="0"/>
              <a:t>. Cambridge: Polity Press.</a:t>
            </a:r>
          </a:p>
          <a:p>
            <a:r>
              <a:rPr lang="en-GB" dirty="0"/>
              <a:t>Littler, J. (2018) </a:t>
            </a:r>
            <a:r>
              <a:rPr lang="en-GB" i="1" dirty="0"/>
              <a:t>Against Meritocracy: Culture, Power and Myths of Mobility. </a:t>
            </a:r>
            <a:r>
              <a:rPr lang="en-GB" dirty="0"/>
              <a:t>London: Routledge.</a:t>
            </a:r>
          </a:p>
          <a:p>
            <a:r>
              <a:rPr lang="en-GB" dirty="0" err="1"/>
              <a:t>Mallona</a:t>
            </a:r>
            <a:r>
              <a:rPr lang="en-GB" dirty="0"/>
              <a:t>, M. (2005) Factory, Family and Neighbourhood: The Political Economy of Informal Labour in Sheffield. </a:t>
            </a:r>
            <a:r>
              <a:rPr lang="en-GB" i="1" dirty="0"/>
              <a:t>Journal of the Royal Anthropological Institute</a:t>
            </a:r>
            <a:r>
              <a:rPr lang="en-GB" dirty="0"/>
              <a:t>. Vol.11, no 3 527-548.</a:t>
            </a:r>
          </a:p>
          <a:p>
            <a:r>
              <a:rPr lang="en-GB" dirty="0"/>
              <a:t>McNamee, S. &amp; R, Miller (2009) </a:t>
            </a:r>
            <a:r>
              <a:rPr lang="en-GB" i="1" dirty="0"/>
              <a:t>The Meritocracy myth</a:t>
            </a:r>
            <a:r>
              <a:rPr lang="en-GB" dirty="0"/>
              <a:t>. Lanham: </a:t>
            </a:r>
            <a:r>
              <a:rPr lang="en-GB" dirty="0" err="1"/>
              <a:t>Rowham</a:t>
            </a:r>
            <a:r>
              <a:rPr lang="en-GB" dirty="0"/>
              <a:t> and Littlefield.</a:t>
            </a:r>
          </a:p>
          <a:p>
            <a:r>
              <a:rPr lang="en-GB" dirty="0" err="1"/>
              <a:t>Meillassoux</a:t>
            </a:r>
            <a:r>
              <a:rPr lang="en-GB" dirty="0"/>
              <a:t>, C. (1975) </a:t>
            </a:r>
            <a:r>
              <a:rPr lang="en-GB" i="1" dirty="0"/>
              <a:t>Maidens, Meal and Money. </a:t>
            </a:r>
            <a:r>
              <a:rPr lang="en-GB" dirty="0"/>
              <a:t>Cambridge: Cambridge University Press.</a:t>
            </a:r>
          </a:p>
          <a:p>
            <a:r>
              <a:rPr lang="en-GB" dirty="0"/>
              <a:t>Rwanda vision 2020 https://collaboration.worldbank.orgs/docs/DOC.21237</a:t>
            </a:r>
          </a:p>
          <a:p>
            <a:r>
              <a:rPr lang="en-GB" dirty="0"/>
              <a:t>Storey, A. (1999) Economics and Ethnic Conflict in Rwanda: Structural Adjustment. </a:t>
            </a:r>
            <a:r>
              <a:rPr lang="en-GB" i="1" dirty="0"/>
              <a:t>Development Policy Review. </a:t>
            </a:r>
            <a:r>
              <a:rPr lang="en-GB" dirty="0"/>
              <a:t>17, 43-63</a:t>
            </a:r>
            <a:r>
              <a:rPr lang="en-GB" i="1" dirty="0"/>
              <a:t>.</a:t>
            </a:r>
          </a:p>
          <a:p>
            <a:r>
              <a:rPr lang="en-GB" dirty="0"/>
              <a:t>Williams, T., P. Abbott &amp; A, </a:t>
            </a:r>
            <a:r>
              <a:rPr lang="en-GB" dirty="0" err="1"/>
              <a:t>Mupenzi</a:t>
            </a:r>
            <a:r>
              <a:rPr lang="en-GB" dirty="0"/>
              <a:t> (2014) Education at our Schools is not free. </a:t>
            </a:r>
            <a:r>
              <a:rPr lang="en-GB" i="1" dirty="0"/>
              <a:t>Compare: A  Journal of Comparative and International Education</a:t>
            </a:r>
            <a:r>
              <a:rPr lang="en-GB" dirty="0"/>
              <a:t>, DOI 10.1080/03057925.2014.938611</a:t>
            </a:r>
          </a:p>
          <a:p>
            <a:r>
              <a:rPr lang="en-GB" dirty="0"/>
              <a:t>Willis, P. (1977) </a:t>
            </a:r>
            <a:r>
              <a:rPr lang="en-GB" i="1" dirty="0"/>
              <a:t>Learning to Labour: How Working Class kids get Working  Class Jobs. </a:t>
            </a:r>
            <a:r>
              <a:rPr lang="en-GB" dirty="0"/>
              <a:t>London: Routledge.</a:t>
            </a:r>
          </a:p>
          <a:p>
            <a:endParaRPr lang="en-GB" dirty="0"/>
          </a:p>
        </p:txBody>
      </p:sp>
    </p:spTree>
    <p:extLst>
      <p:ext uri="{BB962C8B-B14F-4D97-AF65-F5344CB8AC3E}">
        <p14:creationId xmlns:p14="http://schemas.microsoft.com/office/powerpoint/2010/main" val="35868304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E5ED5-3EA2-4D67-BDAF-C25CABDA1DA9}"/>
              </a:ext>
            </a:extLst>
          </p:cNvPr>
          <p:cNvSpPr>
            <a:spLocks noGrp="1"/>
          </p:cNvSpPr>
          <p:nvPr>
            <p:ph type="title"/>
          </p:nvPr>
        </p:nvSpPr>
        <p:spPr/>
        <p:txBody>
          <a:bodyPr/>
          <a:lstStyle/>
          <a:p>
            <a:r>
              <a:rPr lang="en-GB" dirty="0"/>
              <a:t>Images</a:t>
            </a:r>
            <a:br>
              <a:rPr lang="en-GB" dirty="0"/>
            </a:br>
            <a:endParaRPr lang="en-GB" dirty="0"/>
          </a:p>
        </p:txBody>
      </p:sp>
      <p:sp>
        <p:nvSpPr>
          <p:cNvPr id="3" name="Content Placeholder 2">
            <a:extLst>
              <a:ext uri="{FF2B5EF4-FFF2-40B4-BE49-F238E27FC236}">
                <a16:creationId xmlns:a16="http://schemas.microsoft.com/office/drawing/2014/main" id="{1327D3C7-A7D1-42BC-ADF2-324742E79A4E}"/>
              </a:ext>
            </a:extLst>
          </p:cNvPr>
          <p:cNvSpPr>
            <a:spLocks noGrp="1"/>
          </p:cNvSpPr>
          <p:nvPr>
            <p:ph idx="1"/>
          </p:nvPr>
        </p:nvSpPr>
        <p:spPr/>
        <p:txBody>
          <a:bodyPr/>
          <a:lstStyle/>
          <a:p>
            <a:r>
              <a:rPr lang="en-GB" dirty="0"/>
              <a:t>1. Image Rwanda, Authors own 2017.</a:t>
            </a:r>
          </a:p>
          <a:p>
            <a:r>
              <a:rPr lang="en-GB" dirty="0"/>
              <a:t>2. Image Climbing to success. Tigray.blogspot.com.</a:t>
            </a:r>
          </a:p>
          <a:p>
            <a:r>
              <a:rPr lang="en-GB" dirty="0"/>
              <a:t>3. Image National Geographic Farms. Midtownblogger.blogspot.com </a:t>
            </a:r>
          </a:p>
        </p:txBody>
      </p:sp>
    </p:spTree>
    <p:extLst>
      <p:ext uri="{BB962C8B-B14F-4D97-AF65-F5344CB8AC3E}">
        <p14:creationId xmlns:p14="http://schemas.microsoft.com/office/powerpoint/2010/main" val="3029318494"/>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TM04033917[[fn=Berlin]]</Template>
  <TotalTime>966</TotalTime>
  <Words>952</Words>
  <Application>Microsoft Office PowerPoint</Application>
  <PresentationFormat>Widescreen</PresentationFormat>
  <Paragraphs>82</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Trebuchet MS</vt:lpstr>
      <vt:lpstr>Berlin</vt:lpstr>
      <vt:lpstr>   MERITOCRACY: ASPIRATIONS AND EDUCATION IN RWANDA. </vt:lpstr>
      <vt:lpstr>RESEARCH SITE.</vt:lpstr>
      <vt:lpstr>Dissertation.</vt:lpstr>
      <vt:lpstr>LITERATURE REVIEW: KEY THEORISTS.</vt:lpstr>
      <vt:lpstr> RWANDA. (Storey 1999.)</vt:lpstr>
      <vt:lpstr>Moving towards a neo-liberal state: The creation of a class structure.</vt:lpstr>
      <vt:lpstr>NEO-LIBERAL IDEOLOGIES. (RWANDA VISION 2020)</vt:lpstr>
      <vt:lpstr>THE CONCEPT OF MERITOCRACY.                   Alan Fox, McNamee &amp; Miller 2009, Littler 2018.</vt:lpstr>
      <vt:lpstr>EDUCATION IN RWANDA.     (Williams et al 2014)</vt:lpstr>
      <vt:lpstr>LEVEL PLAYING FIELD? PLUTOCRATIZATION.         (WILLIAMS ET AL 2014,  PAUL WILLIS 1978 AND THE CCCS.)</vt:lpstr>
      <vt:lpstr>INVESTMENT IN YOUTH. BOURDIEU &amp; PASSERON (1977). </vt:lpstr>
      <vt:lpstr>FINAL ARGUMENT.</vt:lpstr>
      <vt:lpstr>REFERENCES. </vt:lpstr>
      <vt:lpstr>Images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sara norris</dc:creator>
  <cp:lastModifiedBy>sara norris</cp:lastModifiedBy>
  <cp:revision>52</cp:revision>
  <cp:lastPrinted>2018-01-23T19:15:59Z</cp:lastPrinted>
  <dcterms:created xsi:type="dcterms:W3CDTF">2018-01-22T20:21:14Z</dcterms:created>
  <dcterms:modified xsi:type="dcterms:W3CDTF">2018-01-24T21:51:30Z</dcterms:modified>
</cp:coreProperties>
</file>