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8288000" cy="10287000"/>
  <p:notesSz cx="6858000" cy="9144000"/>
  <p:embeddedFontLst>
    <p:embeddedFont>
      <p:font typeface="Poppins Bold" charset="1" panose="00000800000000000000"/>
      <p:regular r:id="rId22"/>
    </p:embeddedFont>
    <p:embeddedFont>
      <p:font typeface="Roboto Bold" charset="1" panose="02000000000000000000"/>
      <p:regular r:id="rId23"/>
    </p:embeddedFont>
    <p:embeddedFont>
      <p:font typeface="Poppins" charset="1" panose="00000500000000000000"/>
      <p:regular r:id="rId24"/>
    </p:embeddedFont>
    <p:embeddedFont>
      <p:font typeface="Roboto" charset="1" panose="02000000000000000000"/>
      <p:regular r:id="rId25"/>
    </p:embeddedFont>
    <p:embeddedFont>
      <p:font typeface="Glacial Indifference" charset="1" panose="00000000000000000000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Relationship Id="rId3" Target="../media/image16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acas.org.uk" TargetMode="External" Type="http://schemas.openxmlformats.org/officeDocument/2006/relationships/hyperlink"/><Relationship Id="rId3" Target="https://www.cipd.co.uk" TargetMode="External" Type="http://schemas.openxmlformats.org/officeDocument/2006/relationships/hyperlink"/><Relationship Id="rId4" Target="https://www.food.gov.uk" TargetMode="External" Type="http://schemas.openxmlformats.org/officeDocument/2006/relationships/hyperlink"/><Relationship Id="rId5" Target="https://www.hse.gov.uk/noise" TargetMode="External" Type="http://schemas.openxmlformats.org/officeDocument/2006/relationships/hyperlink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jpeg" Type="http://schemas.openxmlformats.org/officeDocument/2006/relationships/image"/><Relationship Id="rId3" Target="../media/image19.png" Type="http://schemas.openxmlformats.org/officeDocument/2006/relationships/image"/><Relationship Id="rId4" Target="../media/image20.png" Type="http://schemas.openxmlformats.org/officeDocument/2006/relationships/image"/><Relationship Id="rId5" Target="../media/image21.jpe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H="true" flipV="true">
            <a:off x="2014384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0894760" y="5143500"/>
            <a:ext cx="5878286" cy="4114800"/>
          </a:xfrm>
          <a:custGeom>
            <a:avLst/>
            <a:gdLst/>
            <a:ahLst/>
            <a:cxnLst/>
            <a:rect r="r" b="b" t="t" l="l"/>
            <a:pathLst>
              <a:path h="4114800" w="5878286">
                <a:moveTo>
                  <a:pt x="0" y="0"/>
                </a:moveTo>
                <a:lnTo>
                  <a:pt x="5878285" y="0"/>
                </a:lnTo>
                <a:lnTo>
                  <a:pt x="587828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5400000">
            <a:off x="850035" y="4990147"/>
            <a:ext cx="66403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9"/>
              </a:lnSpc>
            </a:pPr>
            <a:r>
              <a:rPr lang="en-US" b="true" sz="2400" spc="-4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0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597013" y="1524000"/>
            <a:ext cx="9160081" cy="3343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573"/>
              </a:lnSpc>
            </a:pPr>
            <a:r>
              <a:rPr lang="en-US" sz="14792" b="true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GROUP PROJECT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370516" y="3998423"/>
            <a:ext cx="5222292" cy="6593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35"/>
              </a:lnSpc>
              <a:spcBef>
                <a:spcPct val="0"/>
              </a:spcBef>
            </a:pPr>
            <a:r>
              <a:rPr lang="en-US" b="true" sz="366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GROUP MEMBERS: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961298" y="5048250"/>
            <a:ext cx="8295022" cy="5848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31"/>
              </a:lnSpc>
              <a:spcBef>
                <a:spcPct val="0"/>
              </a:spcBef>
            </a:pPr>
            <a:r>
              <a:rPr lang="en-US" sz="323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ANDRIANA CHEMODUROVA  – 2441784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961298" y="6019327"/>
            <a:ext cx="5867112" cy="5848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31"/>
              </a:lnSpc>
              <a:spcBef>
                <a:spcPct val="0"/>
              </a:spcBef>
            </a:pPr>
            <a:r>
              <a:rPr lang="en-US" sz="323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OLHA YATSYNA  – 2441936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961298" y="6956553"/>
            <a:ext cx="6993737" cy="5848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31"/>
              </a:lnSpc>
              <a:spcBef>
                <a:spcPct val="0"/>
              </a:spcBef>
            </a:pPr>
            <a:r>
              <a:rPr lang="en-US" sz="323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BLAGA NAYDENOVA – 2424541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961298" y="7889289"/>
            <a:ext cx="6469725" cy="5848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31"/>
              </a:lnSpc>
              <a:spcBef>
                <a:spcPct val="0"/>
              </a:spcBef>
            </a:pPr>
            <a:r>
              <a:rPr lang="en-US" sz="323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IHOR VYNNYCHUK – 2440578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655444" y="400837"/>
            <a:ext cx="11874727" cy="15633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28"/>
              </a:lnSpc>
              <a:spcBef>
                <a:spcPct val="0"/>
              </a:spcBef>
            </a:pPr>
            <a:r>
              <a:rPr lang="en-US" b="true" sz="4448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COMMUNICATION FAILURES AT FLIGHT FOODS LTD: ANALYSIS &amp; SOLUTIONS</a:t>
            </a:r>
          </a:p>
        </p:txBody>
      </p:sp>
      <p:sp>
        <p:nvSpPr>
          <p:cNvPr name="TextBox 8" id="8"/>
          <p:cNvSpPr txBox="true"/>
          <p:nvPr/>
        </p:nvSpPr>
        <p:spPr>
          <a:xfrm rot="5400000">
            <a:off x="850035" y="4990147"/>
            <a:ext cx="66403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9"/>
              </a:lnSpc>
            </a:pPr>
            <a:r>
              <a:rPr lang="en-US" b="true" sz="2400" spc="-4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01</a:t>
            </a:r>
          </a:p>
        </p:txBody>
      </p:sp>
      <p:sp>
        <p:nvSpPr>
          <p:cNvPr name="AutoShape 9" id="9"/>
          <p:cNvSpPr/>
          <p:nvPr/>
        </p:nvSpPr>
        <p:spPr>
          <a:xfrm flipH="true" flipV="true">
            <a:off x="2014384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0" id="10"/>
          <p:cNvGrpSpPr/>
          <p:nvPr/>
        </p:nvGrpSpPr>
        <p:grpSpPr>
          <a:xfrm rot="0">
            <a:off x="12482257" y="3624876"/>
            <a:ext cx="4095828" cy="4114888"/>
            <a:chOff x="0" y="0"/>
            <a:chExt cx="710157" cy="71346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710157" cy="713462"/>
            </a:xfrm>
            <a:custGeom>
              <a:avLst/>
              <a:gdLst/>
              <a:ahLst/>
              <a:cxnLst/>
              <a:rect r="r" b="b" t="t" l="l"/>
              <a:pathLst>
                <a:path h="713462" w="710157">
                  <a:moveTo>
                    <a:pt x="43475" y="0"/>
                  </a:moveTo>
                  <a:lnTo>
                    <a:pt x="666683" y="0"/>
                  </a:lnTo>
                  <a:cubicBezTo>
                    <a:pt x="678213" y="0"/>
                    <a:pt x="689271" y="4580"/>
                    <a:pt x="697424" y="12733"/>
                  </a:cubicBezTo>
                  <a:cubicBezTo>
                    <a:pt x="705577" y="20886"/>
                    <a:pt x="710157" y="31944"/>
                    <a:pt x="710157" y="43475"/>
                  </a:cubicBezTo>
                  <a:lnTo>
                    <a:pt x="710157" y="669987"/>
                  </a:lnTo>
                  <a:cubicBezTo>
                    <a:pt x="710157" y="693998"/>
                    <a:pt x="690693" y="713462"/>
                    <a:pt x="666683" y="713462"/>
                  </a:cubicBezTo>
                  <a:lnTo>
                    <a:pt x="43475" y="713462"/>
                  </a:lnTo>
                  <a:cubicBezTo>
                    <a:pt x="19464" y="713462"/>
                    <a:pt x="0" y="693998"/>
                    <a:pt x="0" y="669987"/>
                  </a:cubicBezTo>
                  <a:lnTo>
                    <a:pt x="0" y="43475"/>
                  </a:lnTo>
                  <a:cubicBezTo>
                    <a:pt x="0" y="19464"/>
                    <a:pt x="19464" y="0"/>
                    <a:pt x="43475" y="0"/>
                  </a:cubicBezTo>
                  <a:close/>
                </a:path>
              </a:pathLst>
            </a:custGeom>
            <a:blipFill>
              <a:blip r:embed="rId2"/>
              <a:stretch>
                <a:fillRect l="-25349" t="0" r="-25349" b="0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2961298" y="2712878"/>
            <a:ext cx="6469725" cy="5654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31"/>
              </a:lnSpc>
              <a:spcBef>
                <a:spcPct val="0"/>
              </a:spcBef>
            </a:pPr>
            <a:r>
              <a:rPr lang="en-US" b="true" sz="3237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TUTOR</a:t>
            </a:r>
            <a:r>
              <a:rPr lang="en-US" sz="3237">
                <a:solidFill>
                  <a:srgbClr val="736D5B"/>
                </a:solidFill>
                <a:latin typeface="Roboto"/>
                <a:ea typeface="Roboto"/>
                <a:cs typeface="Roboto"/>
                <a:sym typeface="Roboto"/>
              </a:rPr>
              <a:t> - LLOYD BEHARRY</a:t>
            </a:r>
          </a:p>
        </p:txBody>
      </p:sp>
    </p:spTree>
  </p:cSld>
  <p:clrMapOvr>
    <a:masterClrMapping/>
  </p:clrMapOvr>
  <p:transition spd="slow">
    <p:push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H="true" flipV="true">
            <a:off x="2014384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5001655" y="101446"/>
            <a:ext cx="2927502" cy="2939751"/>
          </a:xfrm>
          <a:custGeom>
            <a:avLst/>
            <a:gdLst/>
            <a:ahLst/>
            <a:cxnLst/>
            <a:rect r="r" b="b" t="t" l="l"/>
            <a:pathLst>
              <a:path h="2939751" w="2927502">
                <a:moveTo>
                  <a:pt x="0" y="0"/>
                </a:moveTo>
                <a:lnTo>
                  <a:pt x="2927502" y="0"/>
                </a:lnTo>
                <a:lnTo>
                  <a:pt x="2927502" y="2939751"/>
                </a:lnTo>
                <a:lnTo>
                  <a:pt x="0" y="29397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788336" y="102530"/>
            <a:ext cx="8543462" cy="14687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968"/>
              </a:lnSpc>
              <a:spcBef>
                <a:spcPct val="0"/>
              </a:spcBef>
            </a:pPr>
            <a:r>
              <a:rPr lang="en-US" b="true" sz="8548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OVERVIEW</a:t>
            </a:r>
          </a:p>
        </p:txBody>
      </p:sp>
      <p:sp>
        <p:nvSpPr>
          <p:cNvPr name="TextBox 5" id="5"/>
          <p:cNvSpPr txBox="true"/>
          <p:nvPr/>
        </p:nvSpPr>
        <p:spPr>
          <a:xfrm rot="5400000">
            <a:off x="850035" y="4990147"/>
            <a:ext cx="66403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9"/>
              </a:lnSpc>
            </a:pPr>
            <a:r>
              <a:rPr lang="en-US" b="true" sz="2400" spc="-4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02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244982" y="1959609"/>
            <a:ext cx="15630170" cy="72986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spc="-67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Today we will cover:</a:t>
            </a:r>
            <a:r>
              <a:rPr lang="en-US" sz="3399" spc="-67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 </a:t>
            </a:r>
          </a:p>
          <a:p>
            <a:pPr algn="l" marL="734055" indent="-367027" lvl="1">
              <a:lnSpc>
                <a:spcPts val="4759"/>
              </a:lnSpc>
              <a:buAutoNum type="arabicPeriod" startAt="1"/>
            </a:pPr>
            <a:r>
              <a:rPr lang="en-US" sz="3399" spc="-6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Introduction –</a:t>
            </a:r>
            <a:r>
              <a:rPr lang="en-US" b="true" sz="3399" spc="-67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 Andriana </a:t>
            </a:r>
            <a:r>
              <a:rPr lang="en-US" sz="3399" spc="-6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(Slide 4)</a:t>
            </a:r>
          </a:p>
          <a:p>
            <a:pPr algn="l" marL="734055" indent="-367027" lvl="1">
              <a:lnSpc>
                <a:spcPts val="4759"/>
              </a:lnSpc>
              <a:buAutoNum type="arabicPeriod" startAt="1"/>
            </a:pPr>
            <a:r>
              <a:rPr lang="en-US" sz="3399" spc="-6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Barrier and Solution 1 (Language &amp; Cultural Misunderstanding) – </a:t>
            </a:r>
            <a:r>
              <a:rPr lang="en-US" b="true" sz="3399" spc="-67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Olha</a:t>
            </a:r>
            <a:r>
              <a:rPr lang="en-US" sz="3399" spc="-6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(Slides 5–6)</a:t>
            </a:r>
          </a:p>
          <a:p>
            <a:pPr algn="l" marL="734055" indent="-367027" lvl="1">
              <a:lnSpc>
                <a:spcPts val="4759"/>
              </a:lnSpc>
              <a:buAutoNum type="arabicPeriod" startAt="1"/>
            </a:pPr>
            <a:r>
              <a:rPr lang="en-US" sz="3399" spc="-6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Barrier and Solution 2 (Weak Leadership &amp; Role Modelling) – </a:t>
            </a:r>
            <a:r>
              <a:rPr lang="en-US" b="true" sz="3399" spc="-67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Blaga</a:t>
            </a:r>
            <a:r>
              <a:rPr lang="en-US" sz="3399" spc="-6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(Slides 7–8)</a:t>
            </a:r>
          </a:p>
          <a:p>
            <a:pPr algn="l" marL="734055" indent="-367027" lvl="1">
              <a:lnSpc>
                <a:spcPts val="4759"/>
              </a:lnSpc>
              <a:buAutoNum type="arabicPeriod" startAt="1"/>
            </a:pPr>
            <a:r>
              <a:rPr lang="en-US" sz="3399" spc="-6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Barrier and Solution 3 (Information Flow Breakdown) – </a:t>
            </a:r>
            <a:r>
              <a:rPr lang="en-US" b="true" sz="3399" spc="-67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Andriana</a:t>
            </a:r>
            <a:r>
              <a:rPr lang="en-US" sz="3399" spc="-6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(Slides 9–10)</a:t>
            </a:r>
          </a:p>
          <a:p>
            <a:pPr algn="l" marL="734055" indent="-367027" lvl="1">
              <a:lnSpc>
                <a:spcPts val="4759"/>
              </a:lnSpc>
              <a:buAutoNum type="arabicPeriod" startAt="1"/>
            </a:pPr>
            <a:r>
              <a:rPr lang="en-US" sz="3399" spc="-6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Barrier and Solution 4 (Noise &amp; Physical Environment) – </a:t>
            </a:r>
            <a:r>
              <a:rPr lang="en-US" b="true" sz="3399" spc="-67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Ihor</a:t>
            </a:r>
            <a:r>
              <a:rPr lang="en-US" sz="3399" spc="-6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(Slides 11–12)</a:t>
            </a:r>
          </a:p>
          <a:p>
            <a:pPr algn="l" marL="734055" indent="-367027" lvl="1">
              <a:lnSpc>
                <a:spcPts val="4759"/>
              </a:lnSpc>
              <a:buAutoNum type="arabicPeriod" startAt="1"/>
            </a:pPr>
            <a:r>
              <a:rPr lang="en-US" sz="3399" spc="-6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Conclusion &amp; References – </a:t>
            </a:r>
            <a:r>
              <a:rPr lang="en-US" b="true" sz="3399" spc="-67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Ihor</a:t>
            </a:r>
            <a:r>
              <a:rPr lang="en-US" sz="3399" spc="-67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(Slides 13–14)</a:t>
            </a:r>
          </a:p>
          <a:p>
            <a:pPr algn="l">
              <a:lnSpc>
                <a:spcPts val="5459"/>
              </a:lnSpc>
              <a:spcBef>
                <a:spcPct val="0"/>
              </a:spcBef>
            </a:pPr>
          </a:p>
        </p:txBody>
      </p:sp>
    </p:spTree>
  </p:cSld>
  <p:clrMapOvr>
    <a:masterClrMapping/>
  </p:clrMapOvr>
  <p:transition spd="slow">
    <p:push dir="l"/>
  </p:transition>
</p:sld>
</file>

<file path=ppt/slides/slide4.xml><?xml version="1.0" encoding="utf-8"?>
<p:sld xmlns:p="http://schemas.openxmlformats.org/presentationml/2006/main" xmlns:a="http://schemas.openxmlformats.org/drawingml/2006/main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838797" y="2704368"/>
            <a:ext cx="13272339" cy="45564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34"/>
              </a:lnSpc>
            </a:pPr>
            <a:r>
              <a:rPr lang="en-US" sz="3239">
                <a:solidFill>
                  <a:srgbClr val="736D5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Flight Foods Ltd is a medium-sized company that produces ready-made meals for airlines.</a:t>
            </a:r>
          </a:p>
          <a:p>
            <a:pPr algn="l">
              <a:lnSpc>
                <a:spcPts val="4534"/>
              </a:lnSpc>
            </a:pPr>
            <a:r>
              <a:rPr lang="en-US" sz="3239">
                <a:solidFill>
                  <a:srgbClr val="736D5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Recently, the company has been losing clients because of complaints about food quality, safety issues, and poor communication inside the factory.</a:t>
            </a:r>
          </a:p>
          <a:p>
            <a:pPr algn="l">
              <a:lnSpc>
                <a:spcPts val="4534"/>
              </a:lnSpc>
            </a:pPr>
            <a:r>
              <a:rPr lang="en-US" sz="3239">
                <a:solidFill>
                  <a:srgbClr val="736D5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workforce consists of people from five different cultural groups with limited English skills, which creates major communication barriers.</a:t>
            </a:r>
          </a:p>
          <a:p>
            <a:pPr algn="l">
              <a:lnSpc>
                <a:spcPts val="4534"/>
              </a:lnSpc>
              <a:spcBef>
                <a:spcPct val="0"/>
              </a:spcBef>
            </a:pPr>
            <a:r>
              <a:rPr lang="en-US" sz="3239">
                <a:solidFill>
                  <a:srgbClr val="736D5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This presentation identifies these barriers and suggests practical solutions.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525294" y="524390"/>
            <a:ext cx="9899345" cy="1468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975"/>
              </a:lnSpc>
              <a:spcBef>
                <a:spcPct val="0"/>
              </a:spcBef>
            </a:pPr>
            <a:r>
              <a:rPr lang="en-US" b="true" sz="8554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INTRODUCTION</a:t>
            </a:r>
          </a:p>
        </p:txBody>
      </p:sp>
      <p:sp>
        <p:nvSpPr>
          <p:cNvPr name="TextBox 4" id="4"/>
          <p:cNvSpPr txBox="true"/>
          <p:nvPr/>
        </p:nvSpPr>
        <p:spPr>
          <a:xfrm rot="5400000">
            <a:off x="850035" y="4990147"/>
            <a:ext cx="66403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9"/>
              </a:lnSpc>
            </a:pPr>
            <a:r>
              <a:rPr lang="en-US" b="true" sz="2400" spc="-4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03</a:t>
            </a:r>
          </a:p>
        </p:txBody>
      </p:sp>
      <p:sp>
        <p:nvSpPr>
          <p:cNvPr name="AutoShape 5" id="5"/>
          <p:cNvSpPr/>
          <p:nvPr/>
        </p:nvSpPr>
        <p:spPr>
          <a:xfrm flipH="true" flipV="true">
            <a:off x="2014384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  <p:transition spd="slow">
    <p:push dir="l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5400000">
            <a:off x="850035" y="4990147"/>
            <a:ext cx="66403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9"/>
              </a:lnSpc>
            </a:pPr>
            <a:r>
              <a:rPr lang="en-US" b="true" sz="2400" spc="-4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04</a:t>
            </a:r>
          </a:p>
        </p:txBody>
      </p:sp>
      <p:sp>
        <p:nvSpPr>
          <p:cNvPr name="AutoShape 3" id="3"/>
          <p:cNvSpPr/>
          <p:nvPr/>
        </p:nvSpPr>
        <p:spPr>
          <a:xfrm flipH="true" flipV="true">
            <a:off x="2014384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4" id="4"/>
          <p:cNvSpPr txBox="true"/>
          <p:nvPr/>
        </p:nvSpPr>
        <p:spPr>
          <a:xfrm rot="0">
            <a:off x="2189538" y="204107"/>
            <a:ext cx="15854109" cy="24058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667"/>
              </a:lnSpc>
              <a:spcBef>
                <a:spcPct val="0"/>
              </a:spcBef>
            </a:pPr>
            <a:r>
              <a:rPr lang="en-US" b="true" sz="6905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BARRIER 1 OLHA: LANGUAGE &amp; CULTURAL MISUNDERSTANDING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778639" y="3531972"/>
            <a:ext cx="9639397" cy="2454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1"/>
              </a:lnSpc>
            </a:pPr>
            <a:r>
              <a:rPr lang="en-US" sz="3401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PROBLEMS: </a:t>
            </a:r>
          </a:p>
          <a:p>
            <a:pPr algn="l">
              <a:lnSpc>
                <a:spcPts val="4761"/>
              </a:lnSpc>
            </a:pPr>
            <a:r>
              <a:rPr lang="en-US" sz="3401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Limited English proficiency </a:t>
            </a:r>
          </a:p>
          <a:p>
            <a:pPr algn="l">
              <a:lnSpc>
                <a:spcPts val="4761"/>
              </a:lnSpc>
            </a:pPr>
            <a:r>
              <a:rPr lang="en-US" sz="3401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Misinterpreted hygiene instructions </a:t>
            </a:r>
          </a:p>
          <a:p>
            <a:pPr algn="l">
              <a:lnSpc>
                <a:spcPts val="5041"/>
              </a:lnSpc>
              <a:spcBef>
                <a:spcPct val="0"/>
              </a:spcBef>
            </a:pPr>
            <a:r>
              <a:rPr lang="en-US" sz="3601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Repeated mistakes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3415106" y="3660517"/>
            <a:ext cx="4422799" cy="3630002"/>
            <a:chOff x="0" y="0"/>
            <a:chExt cx="766849" cy="62939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66849" cy="629390"/>
            </a:xfrm>
            <a:custGeom>
              <a:avLst/>
              <a:gdLst/>
              <a:ahLst/>
              <a:cxnLst/>
              <a:rect r="r" b="b" t="t" l="l"/>
              <a:pathLst>
                <a:path h="629390" w="766849">
                  <a:moveTo>
                    <a:pt x="40261" y="0"/>
                  </a:moveTo>
                  <a:lnTo>
                    <a:pt x="726589" y="0"/>
                  </a:lnTo>
                  <a:cubicBezTo>
                    <a:pt x="748824" y="0"/>
                    <a:pt x="766849" y="18025"/>
                    <a:pt x="766849" y="40261"/>
                  </a:cubicBezTo>
                  <a:lnTo>
                    <a:pt x="766849" y="589129"/>
                  </a:lnTo>
                  <a:cubicBezTo>
                    <a:pt x="766849" y="599807"/>
                    <a:pt x="762607" y="610047"/>
                    <a:pt x="755057" y="617598"/>
                  </a:cubicBezTo>
                  <a:cubicBezTo>
                    <a:pt x="747507" y="625148"/>
                    <a:pt x="737266" y="629390"/>
                    <a:pt x="726589" y="629390"/>
                  </a:cubicBezTo>
                  <a:lnTo>
                    <a:pt x="40261" y="629390"/>
                  </a:lnTo>
                  <a:cubicBezTo>
                    <a:pt x="18025" y="629390"/>
                    <a:pt x="0" y="611364"/>
                    <a:pt x="0" y="589129"/>
                  </a:cubicBezTo>
                  <a:lnTo>
                    <a:pt x="0" y="40261"/>
                  </a:lnTo>
                  <a:cubicBezTo>
                    <a:pt x="0" y="29583"/>
                    <a:pt x="4242" y="19342"/>
                    <a:pt x="11792" y="11792"/>
                  </a:cubicBezTo>
                  <a:cubicBezTo>
                    <a:pt x="19342" y="4242"/>
                    <a:pt x="29583" y="0"/>
                    <a:pt x="40261" y="0"/>
                  </a:cubicBezTo>
                  <a:close/>
                </a:path>
              </a:pathLst>
            </a:custGeom>
            <a:blipFill>
              <a:blip r:embed="rId2"/>
              <a:stretch>
                <a:fillRect l="-11556" t="0" r="-11556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2395281" y="8663527"/>
            <a:ext cx="15442625" cy="1436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87"/>
              </a:lnSpc>
            </a:pPr>
            <a:r>
              <a:rPr lang="en-US" sz="2705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THEORY LINK: </a:t>
            </a:r>
            <a:r>
              <a:rPr lang="en-US" sz="2705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SEMANTIC NOISE DISRUPTS MESSAGE DECODING </a:t>
            </a:r>
            <a:r>
              <a:rPr lang="en-US" sz="2705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(SHANNON &amp; WEAVER, 1949) </a:t>
            </a:r>
          </a:p>
          <a:p>
            <a:pPr algn="l">
              <a:lnSpc>
                <a:spcPts val="3787"/>
              </a:lnSpc>
            </a:pPr>
            <a:r>
              <a:rPr lang="en-US" sz="2705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Evidence: </a:t>
            </a:r>
            <a:r>
              <a:rPr lang="en-US" sz="2705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Clear language is essential for safe food production </a:t>
            </a:r>
            <a:r>
              <a:rPr lang="en-US" sz="2705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(FSA, 2022)</a:t>
            </a:r>
          </a:p>
          <a:p>
            <a:pPr algn="l">
              <a:lnSpc>
                <a:spcPts val="3787"/>
              </a:lnSpc>
              <a:spcBef>
                <a:spcPct val="0"/>
              </a:spcBef>
            </a:pPr>
          </a:p>
        </p:txBody>
      </p:sp>
    </p:spTree>
  </p:cSld>
  <p:clrMapOvr>
    <a:masterClrMapping/>
  </p:clrMapOvr>
  <p:transition spd="fast">
    <p:push dir="l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H="true" flipV="true">
            <a:off x="2014384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1478132" y="5961400"/>
            <a:ext cx="6809868" cy="3617742"/>
          </a:xfrm>
          <a:custGeom>
            <a:avLst/>
            <a:gdLst/>
            <a:ahLst/>
            <a:cxnLst/>
            <a:rect r="r" b="b" t="t" l="l"/>
            <a:pathLst>
              <a:path h="3617742" w="6809868">
                <a:moveTo>
                  <a:pt x="0" y="0"/>
                </a:moveTo>
                <a:lnTo>
                  <a:pt x="6809868" y="0"/>
                </a:lnTo>
                <a:lnTo>
                  <a:pt x="6809868" y="3617742"/>
                </a:lnTo>
                <a:lnTo>
                  <a:pt x="0" y="36177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5400000">
            <a:off x="850035" y="4990147"/>
            <a:ext cx="66403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9"/>
              </a:lnSpc>
            </a:pPr>
            <a:r>
              <a:rPr lang="en-US" b="true" sz="2400" spc="-4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05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297752" y="274881"/>
            <a:ext cx="15721364" cy="24058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667"/>
              </a:lnSpc>
              <a:spcBef>
                <a:spcPct val="0"/>
              </a:spcBef>
            </a:pPr>
            <a:r>
              <a:rPr lang="en-US" b="true" sz="6905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SOLUTION 1 OLHA: IMPROVE COMMUNICATION PRACTICES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497903" y="3420813"/>
            <a:ext cx="11380321" cy="43494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16"/>
              </a:lnSpc>
            </a:pPr>
            <a:r>
              <a:rPr lang="en-US" sz="3511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ACTIONS: </a:t>
            </a:r>
          </a:p>
          <a:p>
            <a:pPr algn="l">
              <a:lnSpc>
                <a:spcPts val="4916"/>
              </a:lnSpc>
            </a:pPr>
            <a:r>
              <a:rPr lang="en-US" sz="3511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Conduct briefings in a quiet area</a:t>
            </a:r>
          </a:p>
          <a:p>
            <a:pPr algn="l">
              <a:lnSpc>
                <a:spcPts val="4916"/>
              </a:lnSpc>
            </a:pPr>
            <a:r>
              <a:rPr lang="en-US" sz="3511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Use repeat-back method </a:t>
            </a:r>
          </a:p>
          <a:p>
            <a:pPr algn="l">
              <a:lnSpc>
                <a:spcPts val="4916"/>
              </a:lnSpc>
            </a:pPr>
            <a:r>
              <a:rPr lang="en-US" sz="3511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Implement daily structured briefings </a:t>
            </a:r>
          </a:p>
          <a:p>
            <a:pPr algn="l">
              <a:lnSpc>
                <a:spcPts val="4916"/>
              </a:lnSpc>
            </a:pPr>
            <a:r>
              <a:rPr lang="en-US" sz="3511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Encourage questions without fear</a:t>
            </a:r>
          </a:p>
          <a:p>
            <a:pPr algn="l">
              <a:lnSpc>
                <a:spcPts val="4916"/>
              </a:lnSpc>
            </a:pPr>
          </a:p>
          <a:p>
            <a:pPr algn="l">
              <a:lnSpc>
                <a:spcPts val="4916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2497903" y="8730943"/>
            <a:ext cx="10054873" cy="9689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16"/>
              </a:lnSpc>
              <a:spcBef>
                <a:spcPct val="0"/>
              </a:spcBef>
            </a:pPr>
            <a:r>
              <a:rPr lang="en-US" b="true" sz="2725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SUPPORTED BY:</a:t>
            </a:r>
            <a:r>
              <a:rPr lang="en-US" sz="2725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STRUCTURED COMMUNICATION REDUCES ERRORS </a:t>
            </a:r>
            <a:r>
              <a:rPr lang="en-US" b="true" sz="2725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(ACAS, 2023)</a:t>
            </a:r>
          </a:p>
        </p:txBody>
      </p:sp>
    </p:spTree>
  </p:cSld>
  <p:clrMapOvr>
    <a:masterClrMapping/>
  </p:clrMapOvr>
  <p:transition spd="fast">
    <p:push dir="l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H="true" flipV="true">
            <a:off x="1874530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2356505" y="3821181"/>
            <a:ext cx="15211388" cy="32038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57"/>
              </a:lnSpc>
            </a:pPr>
            <a:r>
              <a:rPr lang="en-US" sz="3612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PROBLEMS: </a:t>
            </a:r>
          </a:p>
          <a:p>
            <a:pPr algn="l">
              <a:lnSpc>
                <a:spcPts val="5057"/>
              </a:lnSpc>
            </a:pPr>
            <a:r>
              <a:rPr lang="en-US" sz="3612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Manager ignores hygiene rules </a:t>
            </a:r>
          </a:p>
          <a:p>
            <a:pPr algn="l">
              <a:lnSpc>
                <a:spcPts val="5057"/>
              </a:lnSpc>
            </a:pPr>
            <a:r>
              <a:rPr lang="en-US" sz="3612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Workers copy incorrect behaviour </a:t>
            </a:r>
          </a:p>
          <a:p>
            <a:pPr algn="l">
              <a:lnSpc>
                <a:spcPts val="5057"/>
              </a:lnSpc>
            </a:pPr>
            <a:r>
              <a:rPr lang="en-US" sz="3612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Low clarity and trust</a:t>
            </a:r>
          </a:p>
          <a:p>
            <a:pPr algn="l">
              <a:lnSpc>
                <a:spcPts val="5057"/>
              </a:lnSpc>
              <a:spcBef>
                <a:spcPct val="0"/>
              </a:spcBef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13123024" y="3086100"/>
            <a:ext cx="3775329" cy="4114800"/>
          </a:xfrm>
          <a:custGeom>
            <a:avLst/>
            <a:gdLst/>
            <a:ahLst/>
            <a:cxnLst/>
            <a:rect r="r" b="b" t="t" l="l"/>
            <a:pathLst>
              <a:path h="4114800" w="3775329">
                <a:moveTo>
                  <a:pt x="0" y="0"/>
                </a:moveTo>
                <a:lnTo>
                  <a:pt x="3775329" y="0"/>
                </a:lnTo>
                <a:lnTo>
                  <a:pt x="377532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5400000">
            <a:off x="850035" y="4990147"/>
            <a:ext cx="66403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9"/>
              </a:lnSpc>
            </a:pPr>
            <a:r>
              <a:rPr lang="en-US" b="true" sz="2400" spc="-4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06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146850" y="253569"/>
            <a:ext cx="15630697" cy="24058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667"/>
              </a:lnSpc>
              <a:spcBef>
                <a:spcPct val="0"/>
              </a:spcBef>
            </a:pPr>
            <a:r>
              <a:rPr lang="en-US" b="true" sz="6905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BARRIER 2 BLAGA: WEAK LEADERSHIP &amp; ROLE MODELLING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722712" y="8589992"/>
            <a:ext cx="14478973" cy="9598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97"/>
              </a:lnSpc>
            </a:pPr>
            <a:r>
              <a:rPr lang="en-US" sz="2712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THEORY LINK: </a:t>
            </a:r>
            <a:r>
              <a:rPr lang="en-US" sz="2712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MESSAGE CREDIBILITY DEPENDS ON THE “SOURCE” </a:t>
            </a:r>
            <a:r>
              <a:rPr lang="en-US" sz="2712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(BERLO, 1960)</a:t>
            </a:r>
          </a:p>
          <a:p>
            <a:pPr algn="l">
              <a:lnSpc>
                <a:spcPts val="3797"/>
              </a:lnSpc>
              <a:spcBef>
                <a:spcPct val="0"/>
              </a:spcBef>
            </a:pPr>
            <a:r>
              <a:rPr lang="en-US" b="true" sz="2712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EVIDENCE: </a:t>
            </a:r>
            <a:r>
              <a:rPr lang="en-US" sz="2712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LEADERSHIP BEHAVIOUR SHAPES COMMUNICATION CULTURE </a:t>
            </a:r>
            <a:r>
              <a:rPr lang="en-US" b="true" sz="2712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(KEYTON, 2011)</a:t>
            </a:r>
          </a:p>
        </p:txBody>
      </p:sp>
    </p:spTree>
  </p:cSld>
  <p:clrMapOvr>
    <a:masterClrMapping/>
  </p:clrMapOvr>
  <p:transition spd="fast">
    <p:push dir="l"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H="true" flipV="true">
            <a:off x="2014384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2638271" y="2977899"/>
            <a:ext cx="9912288" cy="3562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22"/>
              </a:lnSpc>
            </a:pPr>
            <a:r>
              <a:rPr lang="en-US" sz="3373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ACTIONS: </a:t>
            </a:r>
          </a:p>
          <a:p>
            <a:pPr algn="l">
              <a:lnSpc>
                <a:spcPts val="4722"/>
              </a:lnSpc>
            </a:pPr>
            <a:r>
              <a:rPr lang="en-US" sz="3373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Manager must model correct behaviour </a:t>
            </a:r>
          </a:p>
          <a:p>
            <a:pPr algn="l">
              <a:lnSpc>
                <a:spcPts val="4722"/>
              </a:lnSpc>
            </a:pPr>
            <a:r>
              <a:rPr lang="en-US" sz="3373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Leadership and hygiene training </a:t>
            </a:r>
          </a:p>
          <a:p>
            <a:pPr algn="l">
              <a:lnSpc>
                <a:spcPts val="4722"/>
              </a:lnSpc>
            </a:pPr>
            <a:r>
              <a:rPr lang="en-US" sz="3373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Consistent enforcement of standards </a:t>
            </a:r>
          </a:p>
          <a:p>
            <a:pPr algn="l">
              <a:lnSpc>
                <a:spcPts val="4722"/>
              </a:lnSpc>
            </a:pPr>
            <a:r>
              <a:rPr lang="en-US" sz="3373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Supervisors demonstrate best practice</a:t>
            </a:r>
          </a:p>
          <a:p>
            <a:pPr algn="l">
              <a:lnSpc>
                <a:spcPts val="4722"/>
              </a:lnSpc>
              <a:spcBef>
                <a:spcPct val="0"/>
              </a:spcBef>
            </a:pPr>
          </a:p>
        </p:txBody>
      </p:sp>
      <p:sp>
        <p:nvSpPr>
          <p:cNvPr name="Freeform 4" id="4"/>
          <p:cNvSpPr/>
          <p:nvPr/>
        </p:nvSpPr>
        <p:spPr>
          <a:xfrm flipH="true" flipV="false" rot="0">
            <a:off x="11133252" y="4362134"/>
            <a:ext cx="7003915" cy="4114800"/>
          </a:xfrm>
          <a:custGeom>
            <a:avLst/>
            <a:gdLst/>
            <a:ahLst/>
            <a:cxnLst/>
            <a:rect r="r" b="b" t="t" l="l"/>
            <a:pathLst>
              <a:path h="4114800" w="7003915">
                <a:moveTo>
                  <a:pt x="7003915" y="0"/>
                </a:moveTo>
                <a:lnTo>
                  <a:pt x="0" y="0"/>
                </a:lnTo>
                <a:lnTo>
                  <a:pt x="0" y="4114800"/>
                </a:lnTo>
                <a:lnTo>
                  <a:pt x="7003915" y="4114800"/>
                </a:lnTo>
                <a:lnTo>
                  <a:pt x="7003915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276389" y="83405"/>
            <a:ext cx="16011611" cy="243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36"/>
              </a:lnSpc>
              <a:spcBef>
                <a:spcPct val="0"/>
              </a:spcBef>
            </a:pPr>
            <a:r>
              <a:rPr lang="en-US" b="true" sz="6954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SOLUTION 2 BLAGA: STRENGTHEN LEADERSHIP &amp; CONSISTENCY</a:t>
            </a:r>
          </a:p>
        </p:txBody>
      </p:sp>
      <p:sp>
        <p:nvSpPr>
          <p:cNvPr name="TextBox 6" id="6"/>
          <p:cNvSpPr txBox="true"/>
          <p:nvPr/>
        </p:nvSpPr>
        <p:spPr>
          <a:xfrm rot="5400000">
            <a:off x="850035" y="4990147"/>
            <a:ext cx="66403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9"/>
              </a:lnSpc>
            </a:pPr>
            <a:r>
              <a:rPr lang="en-US" b="true" sz="2400" spc="-4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07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276389" y="8591178"/>
            <a:ext cx="14584551" cy="9773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82"/>
              </a:lnSpc>
              <a:spcBef>
                <a:spcPct val="0"/>
              </a:spcBef>
            </a:pPr>
            <a:r>
              <a:rPr lang="en-US" b="true" sz="2773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SUPPORTED BY:</a:t>
            </a:r>
            <a:r>
              <a:rPr lang="en-US" sz="2773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LEADERSHIP CONSISTENCY IMPROVES COMMUNICATION </a:t>
            </a:r>
            <a:r>
              <a:rPr lang="en-US" b="true" sz="2773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(CIPD, 2023; KEYTON, 2011)</a:t>
            </a:r>
          </a:p>
        </p:txBody>
      </p:sp>
    </p:spTree>
  </p:cSld>
  <p:clrMapOvr>
    <a:masterClrMapping/>
  </p:clrMapOvr>
  <p:transition spd="fast">
    <p:push dir="l"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H="true" flipV="true">
            <a:off x="2014384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3904354" y="2868122"/>
            <a:ext cx="3354946" cy="3354946"/>
          </a:xfrm>
          <a:custGeom>
            <a:avLst/>
            <a:gdLst/>
            <a:ahLst/>
            <a:cxnLst/>
            <a:rect r="r" b="b" t="t" l="l"/>
            <a:pathLst>
              <a:path h="3354946" w="3354946">
                <a:moveTo>
                  <a:pt x="0" y="0"/>
                </a:moveTo>
                <a:lnTo>
                  <a:pt x="3354946" y="0"/>
                </a:lnTo>
                <a:lnTo>
                  <a:pt x="3354946" y="3354945"/>
                </a:lnTo>
                <a:lnTo>
                  <a:pt x="0" y="33549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919008" y="3498793"/>
            <a:ext cx="10701437" cy="31941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68"/>
              </a:lnSpc>
            </a:pPr>
            <a:r>
              <a:rPr lang="en-US" sz="3620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PROBLEMS: </a:t>
            </a:r>
          </a:p>
          <a:p>
            <a:pPr algn="l">
              <a:lnSpc>
                <a:spcPts val="5068"/>
              </a:lnSpc>
            </a:pPr>
            <a:r>
              <a:rPr lang="en-US" sz="3620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No structured communication system </a:t>
            </a:r>
          </a:p>
          <a:p>
            <a:pPr algn="l">
              <a:lnSpc>
                <a:spcPts val="5068"/>
              </a:lnSpc>
            </a:pPr>
            <a:r>
              <a:rPr lang="en-US" sz="3620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Inconsistent instructions</a:t>
            </a:r>
          </a:p>
          <a:p>
            <a:pPr algn="l">
              <a:lnSpc>
                <a:spcPts val="5068"/>
              </a:lnSpc>
            </a:pPr>
            <a:r>
              <a:rPr lang="en-US" sz="3620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• Workers rely on guessing</a:t>
            </a:r>
          </a:p>
          <a:p>
            <a:pPr algn="l">
              <a:lnSpc>
                <a:spcPts val="5068"/>
              </a:lnSpc>
              <a:spcBef>
                <a:spcPct val="0"/>
              </a:spcBef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2686586" y="125672"/>
            <a:ext cx="15349064" cy="243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36"/>
              </a:lnSpc>
              <a:spcBef>
                <a:spcPct val="0"/>
              </a:spcBef>
            </a:pPr>
            <a:r>
              <a:rPr lang="en-US" b="true" sz="6954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BARRIER 3 ANDRIANA: INFORMATION FLOW BREAKDOWN</a:t>
            </a:r>
          </a:p>
        </p:txBody>
      </p:sp>
      <p:sp>
        <p:nvSpPr>
          <p:cNvPr name="TextBox 6" id="6"/>
          <p:cNvSpPr txBox="true"/>
          <p:nvPr/>
        </p:nvSpPr>
        <p:spPr>
          <a:xfrm rot="5400000">
            <a:off x="850035" y="4990147"/>
            <a:ext cx="66403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9"/>
              </a:lnSpc>
            </a:pPr>
            <a:r>
              <a:rPr lang="en-US" b="true" sz="2400" spc="-4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08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355698" y="8074677"/>
            <a:ext cx="15441499" cy="19123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97"/>
              </a:lnSpc>
            </a:pPr>
            <a:r>
              <a:rPr lang="en-US" sz="2712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THEORY LINK: </a:t>
            </a:r>
            <a:r>
              <a:rPr lang="en-US" sz="2712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MISSING COMMUNICATION CHANNELS CREATE TECHNICAL NOISE</a:t>
            </a:r>
            <a:r>
              <a:rPr lang="en-US" sz="2712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 (SHANNON &amp; WEAVER, 1949) </a:t>
            </a:r>
          </a:p>
          <a:p>
            <a:pPr algn="l">
              <a:lnSpc>
                <a:spcPts val="3797"/>
              </a:lnSpc>
              <a:spcBef>
                <a:spcPct val="0"/>
              </a:spcBef>
            </a:pPr>
            <a:r>
              <a:rPr lang="en-US" b="true" sz="2712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EVIDENCE: </a:t>
            </a:r>
            <a:r>
              <a:rPr lang="en-US" sz="2712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UNCLEAR INSTRUCTIONS REDUCE JOB PERFORMANCE</a:t>
            </a:r>
            <a:r>
              <a:rPr lang="en-US" b="true" sz="2712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 (GAMBLE &amp; GAMBLE, 2013)</a:t>
            </a:r>
          </a:p>
          <a:p>
            <a:pPr algn="l">
              <a:lnSpc>
                <a:spcPts val="3797"/>
              </a:lnSpc>
              <a:spcBef>
                <a:spcPct val="0"/>
              </a:spcBef>
            </a:pPr>
          </a:p>
        </p:txBody>
      </p:sp>
    </p:spTree>
  </p:cSld>
  <p:clrMapOvr>
    <a:masterClrMapping/>
  </p:clrMapOvr>
  <p:transition spd="fast">
    <p:push dir="l"/>
  </p:transition>
</p:sld>
</file>

<file path=ppt/slides/slide10.xml><?xml version="1.0" encoding="utf-8"?>
<p:sld xmlns:p="http://schemas.openxmlformats.org/presentationml/2006/main" xmlns:a="http://schemas.openxmlformats.org/drawingml/2006/main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514078" y="590521"/>
            <a:ext cx="15124021" cy="16647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50"/>
              </a:lnSpc>
            </a:pPr>
            <a:r>
              <a:rPr lang="en-US" sz="6944" b="true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SOLUTION 3 ANDRIANA: IMPROVE INFORMATION FLOW</a:t>
            </a:r>
          </a:p>
        </p:txBody>
      </p:sp>
      <p:sp>
        <p:nvSpPr>
          <p:cNvPr name="TextBox 3" id="3"/>
          <p:cNvSpPr txBox="true"/>
          <p:nvPr/>
        </p:nvSpPr>
        <p:spPr>
          <a:xfrm rot="5400000">
            <a:off x="850035" y="4990147"/>
            <a:ext cx="66403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9"/>
              </a:lnSpc>
            </a:pPr>
            <a:r>
              <a:rPr lang="en-US" b="true" sz="2400" spc="-4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09</a:t>
            </a:r>
          </a:p>
        </p:txBody>
      </p:sp>
      <p:sp>
        <p:nvSpPr>
          <p:cNvPr name="AutoShape 4" id="4"/>
          <p:cNvSpPr/>
          <p:nvPr/>
        </p:nvSpPr>
        <p:spPr>
          <a:xfrm flipH="true" flipV="true">
            <a:off x="2014384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5" id="5"/>
          <p:cNvSpPr txBox="true"/>
          <p:nvPr/>
        </p:nvSpPr>
        <p:spPr>
          <a:xfrm rot="0">
            <a:off x="2514078" y="3235706"/>
            <a:ext cx="11348354" cy="37203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41"/>
              </a:lnSpc>
            </a:pPr>
            <a:r>
              <a:rPr lang="en-US" sz="3529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ACTIONS: </a:t>
            </a:r>
          </a:p>
          <a:p>
            <a:pPr algn="l">
              <a:lnSpc>
                <a:spcPts val="4941"/>
              </a:lnSpc>
            </a:pPr>
            <a:r>
              <a:rPr lang="en-US" sz="3529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Standardise communication channels</a:t>
            </a:r>
          </a:p>
          <a:p>
            <a:pPr algn="l">
              <a:lnSpc>
                <a:spcPts val="4941"/>
              </a:lnSpc>
            </a:pPr>
            <a:r>
              <a:rPr lang="en-US" sz="3529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Provide written guidelines and diagrams </a:t>
            </a:r>
          </a:p>
          <a:p>
            <a:pPr algn="l">
              <a:lnSpc>
                <a:spcPts val="4941"/>
              </a:lnSpc>
            </a:pPr>
            <a:r>
              <a:rPr lang="en-US" sz="3529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Supervisors check understanding regularly </a:t>
            </a:r>
          </a:p>
          <a:p>
            <a:pPr algn="l">
              <a:lnSpc>
                <a:spcPts val="4941"/>
              </a:lnSpc>
            </a:pPr>
            <a:r>
              <a:rPr lang="en-US" sz="3529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Introduce a staff feedback logbook</a:t>
            </a:r>
          </a:p>
          <a:p>
            <a:pPr algn="l">
              <a:lnSpc>
                <a:spcPts val="4941"/>
              </a:lnSpc>
              <a:spcBef>
                <a:spcPct val="0"/>
              </a:spcBef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2278055" y="8730996"/>
            <a:ext cx="14291152" cy="9688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21"/>
              </a:lnSpc>
              <a:spcBef>
                <a:spcPct val="0"/>
              </a:spcBef>
            </a:pPr>
            <a:r>
              <a:rPr lang="en-US" b="true" sz="2729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SUPPORTED BY:</a:t>
            </a:r>
            <a:r>
              <a:rPr lang="en-US" sz="2729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CLEAR COMMUNICATION SYSTEMS IMPROVE TEAM COORDINATION </a:t>
            </a:r>
            <a:r>
              <a:rPr lang="en-US" b="true" sz="2729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(ADLER ET AL., 2018; CIPD, 2023)</a:t>
            </a:r>
          </a:p>
        </p:txBody>
      </p:sp>
    </p:spTree>
  </p:cSld>
  <p:clrMapOvr>
    <a:masterClrMapping/>
  </p:clrMapOvr>
  <p:transition spd="fast">
    <p:push dir="l"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H="true" flipV="true">
            <a:off x="2014384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4160661" y="4811483"/>
            <a:ext cx="3797068" cy="3151566"/>
          </a:xfrm>
          <a:custGeom>
            <a:avLst/>
            <a:gdLst/>
            <a:ahLst/>
            <a:cxnLst/>
            <a:rect r="r" b="b" t="t" l="l"/>
            <a:pathLst>
              <a:path h="3151566" w="3797068">
                <a:moveTo>
                  <a:pt x="0" y="0"/>
                </a:moveTo>
                <a:lnTo>
                  <a:pt x="3797068" y="0"/>
                </a:lnTo>
                <a:lnTo>
                  <a:pt x="3797068" y="3151566"/>
                </a:lnTo>
                <a:lnTo>
                  <a:pt x="0" y="31515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731020" y="2815298"/>
            <a:ext cx="15082239" cy="30830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90"/>
              </a:lnSpc>
            </a:pPr>
          </a:p>
          <a:p>
            <a:pPr algn="l">
              <a:lnSpc>
                <a:spcPts val="4890"/>
              </a:lnSpc>
            </a:pPr>
            <a:r>
              <a:rPr lang="en-US" sz="3493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PROBLEMS: </a:t>
            </a:r>
          </a:p>
          <a:p>
            <a:pPr algn="l">
              <a:lnSpc>
                <a:spcPts val="4750"/>
              </a:lnSpc>
            </a:pPr>
            <a:r>
              <a:rPr lang="en-US" sz="3393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Old machinery causes Noise which can affect  communication </a:t>
            </a:r>
          </a:p>
          <a:p>
            <a:pPr algn="l">
              <a:lnSpc>
                <a:spcPts val="4890"/>
              </a:lnSpc>
            </a:pPr>
            <a:r>
              <a:rPr lang="en-US" sz="3493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Gary Talks to his workers wherever they are</a:t>
            </a:r>
          </a:p>
          <a:p>
            <a:pPr algn="l">
              <a:lnSpc>
                <a:spcPts val="4890"/>
              </a:lnSpc>
              <a:spcBef>
                <a:spcPct val="0"/>
              </a:spcBef>
            </a:pPr>
            <a:r>
              <a:rPr lang="en-US" sz="3493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No effective feedback loop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586550" y="342365"/>
            <a:ext cx="14889915" cy="243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36"/>
              </a:lnSpc>
              <a:spcBef>
                <a:spcPct val="0"/>
              </a:spcBef>
            </a:pPr>
            <a:r>
              <a:rPr lang="en-US" b="true" sz="6954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BARRIER 4 IHOR: NOISE &amp; PHYSICAL ENVIRONMENT</a:t>
            </a:r>
          </a:p>
        </p:txBody>
      </p:sp>
      <p:sp>
        <p:nvSpPr>
          <p:cNvPr name="TextBox 6" id="6"/>
          <p:cNvSpPr txBox="true"/>
          <p:nvPr/>
        </p:nvSpPr>
        <p:spPr>
          <a:xfrm rot="5400000">
            <a:off x="850035" y="4990147"/>
            <a:ext cx="66403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9"/>
              </a:lnSpc>
            </a:pPr>
            <a:r>
              <a:rPr lang="en-US" b="true" sz="2400" spc="-4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10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586550" y="8297573"/>
            <a:ext cx="15371178" cy="14731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3"/>
              </a:lnSpc>
            </a:pPr>
            <a:r>
              <a:rPr lang="en-US" sz="2752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THEORY LINK: </a:t>
            </a:r>
            <a:r>
              <a:rPr lang="en-US" sz="2752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UNDERSTANDING REQUIRES TWO-WAY FEEDBACK </a:t>
            </a:r>
            <a:r>
              <a:rPr lang="en-US" sz="2752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(SCHRAMM, 1954)</a:t>
            </a:r>
            <a:r>
              <a:rPr lang="en-US" sz="2752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</a:p>
          <a:p>
            <a:pPr algn="l">
              <a:lnSpc>
                <a:spcPts val="3853"/>
              </a:lnSpc>
            </a:pPr>
            <a:r>
              <a:rPr lang="en-US" sz="2752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Evidence: </a:t>
            </a:r>
            <a:r>
              <a:rPr lang="en-US" sz="2752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Workplace noise increases communication errors </a:t>
            </a:r>
            <a:r>
              <a:rPr lang="en-US" sz="2752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(HSE, 2023)</a:t>
            </a:r>
          </a:p>
          <a:p>
            <a:pPr algn="l">
              <a:lnSpc>
                <a:spcPts val="3853"/>
              </a:lnSpc>
              <a:spcBef>
                <a:spcPct val="0"/>
              </a:spcBef>
            </a:pPr>
          </a:p>
        </p:txBody>
      </p:sp>
    </p:spTree>
  </p:cSld>
  <p:clrMapOvr>
    <a:masterClrMapping/>
  </p:clrMapOvr>
  <p:transition spd="slow">
    <p:push dir="l"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H="true" flipV="true">
            <a:off x="2014384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1931369" y="4330219"/>
            <a:ext cx="5579640" cy="3131573"/>
          </a:xfrm>
          <a:custGeom>
            <a:avLst/>
            <a:gdLst/>
            <a:ahLst/>
            <a:cxnLst/>
            <a:rect r="r" b="b" t="t" l="l"/>
            <a:pathLst>
              <a:path h="3131573" w="5579640">
                <a:moveTo>
                  <a:pt x="0" y="0"/>
                </a:moveTo>
                <a:lnTo>
                  <a:pt x="5579640" y="0"/>
                </a:lnTo>
                <a:lnTo>
                  <a:pt x="5579640" y="3131573"/>
                </a:lnTo>
                <a:lnTo>
                  <a:pt x="0" y="31315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638271" y="765803"/>
            <a:ext cx="14609474" cy="16563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75"/>
              </a:lnSpc>
            </a:pPr>
            <a:r>
              <a:rPr lang="en-US" sz="6973" b="true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SOLUTION 4 IHOR: SUPPORT LANGUAGE &amp; CULTURE NEEDS</a:t>
            </a:r>
          </a:p>
        </p:txBody>
      </p:sp>
      <p:sp>
        <p:nvSpPr>
          <p:cNvPr name="TextBox 5" id="5"/>
          <p:cNvSpPr txBox="true"/>
          <p:nvPr/>
        </p:nvSpPr>
        <p:spPr>
          <a:xfrm rot="5400000">
            <a:off x="850035" y="4990147"/>
            <a:ext cx="66403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9"/>
              </a:lnSpc>
            </a:pPr>
            <a:r>
              <a:rPr lang="en-US" b="true" sz="2400" spc="-4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11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638271" y="3530184"/>
            <a:ext cx="11355606" cy="37858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03"/>
              </a:lnSpc>
            </a:pPr>
            <a:r>
              <a:rPr lang="en-US" sz="3574" b="true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ACTIONS: </a:t>
            </a:r>
          </a:p>
          <a:p>
            <a:pPr algn="l">
              <a:lnSpc>
                <a:spcPts val="5003"/>
              </a:lnSpc>
            </a:pPr>
            <a:r>
              <a:rPr lang="en-US" sz="3574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Provide translated hygiene instructions </a:t>
            </a:r>
          </a:p>
          <a:p>
            <a:pPr algn="l">
              <a:lnSpc>
                <a:spcPts val="5003"/>
              </a:lnSpc>
            </a:pPr>
            <a:r>
              <a:rPr lang="en-US" sz="3574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Use visual and colour-coded posters </a:t>
            </a:r>
          </a:p>
          <a:p>
            <a:pPr algn="l">
              <a:lnSpc>
                <a:spcPts val="5003"/>
              </a:lnSpc>
            </a:pPr>
            <a:r>
              <a:rPr lang="en-US" sz="3574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Use illustrated step-by-step guides </a:t>
            </a:r>
          </a:p>
          <a:p>
            <a:pPr algn="l">
              <a:lnSpc>
                <a:spcPts val="5003"/>
              </a:lnSpc>
            </a:pPr>
            <a:r>
              <a:rPr lang="en-US" sz="3574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Provide short video-based training</a:t>
            </a:r>
          </a:p>
          <a:p>
            <a:pPr algn="l">
              <a:lnSpc>
                <a:spcPts val="5003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2335812" y="9182100"/>
            <a:ext cx="15827343" cy="4750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43"/>
              </a:lnSpc>
              <a:spcBef>
                <a:spcPct val="0"/>
              </a:spcBef>
            </a:pPr>
            <a:r>
              <a:rPr lang="en-US" b="true" sz="2674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SUPPORTED BY: </a:t>
            </a:r>
            <a:r>
              <a:rPr lang="en-US" sz="2674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VISUAL MATERIALS IMPROVE COMPREHENSION </a:t>
            </a:r>
            <a:r>
              <a:rPr lang="en-US" b="true" sz="2674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(FSA, 2022; ADLER ET AL., 2018)</a:t>
            </a:r>
          </a:p>
        </p:txBody>
      </p:sp>
    </p:spTree>
  </p:cSld>
  <p:clrMapOvr>
    <a:masterClrMapping/>
  </p:clrMapOvr>
  <p:transition spd="fast">
    <p:push dir="l"/>
  </p:transition>
</p:sld>
</file>

<file path=ppt/slides/slide13.xml><?xml version="1.0" encoding="utf-8"?>
<p:sld xmlns:p="http://schemas.openxmlformats.org/presentationml/2006/main" xmlns:a="http://schemas.openxmlformats.org/drawingml/2006/main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014384" y="2840205"/>
            <a:ext cx="15691921" cy="4199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00"/>
              </a:lnSpc>
            </a:pPr>
            <a:r>
              <a:rPr lang="en-US" sz="3500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Flight Foods faces four key communication barriers </a:t>
            </a:r>
          </a:p>
          <a:p>
            <a:pPr algn="ctr">
              <a:lnSpc>
                <a:spcPts val="4900"/>
              </a:lnSpc>
            </a:pPr>
            <a:r>
              <a:rPr lang="en-US" sz="3500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Theories explain the causes of message failure </a:t>
            </a:r>
          </a:p>
          <a:p>
            <a:pPr algn="ctr">
              <a:lnSpc>
                <a:spcPts val="4900"/>
              </a:lnSpc>
            </a:pPr>
            <a:r>
              <a:rPr lang="en-US" sz="3500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Evidence-based solutions can improve leadership, clarity, and hygiene </a:t>
            </a:r>
          </a:p>
          <a:p>
            <a:pPr algn="ctr">
              <a:lnSpc>
                <a:spcPts val="4900"/>
              </a:lnSpc>
            </a:pPr>
            <a:r>
              <a:rPr lang="en-US" sz="3500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• Implementing these changes will support safer and more consistent operations</a:t>
            </a:r>
          </a:p>
          <a:p>
            <a:pPr algn="ctr">
              <a:lnSpc>
                <a:spcPts val="3636"/>
              </a:lnSpc>
              <a:spcBef>
                <a:spcPct val="0"/>
              </a:spcBef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5389283" y="969082"/>
            <a:ext cx="10397525" cy="11218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50"/>
              </a:lnSpc>
            </a:pPr>
            <a:r>
              <a:rPr lang="en-US" sz="8944" b="true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CONCLUSION</a:t>
            </a:r>
          </a:p>
        </p:txBody>
      </p:sp>
      <p:sp>
        <p:nvSpPr>
          <p:cNvPr name="TextBox 4" id="4"/>
          <p:cNvSpPr txBox="true"/>
          <p:nvPr/>
        </p:nvSpPr>
        <p:spPr>
          <a:xfrm rot="5400000">
            <a:off x="850035" y="4990147"/>
            <a:ext cx="66403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9"/>
              </a:lnSpc>
            </a:pPr>
            <a:r>
              <a:rPr lang="en-US" b="true" sz="2400" spc="-4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12</a:t>
            </a:r>
          </a:p>
        </p:txBody>
      </p:sp>
      <p:sp>
        <p:nvSpPr>
          <p:cNvPr name="AutoShape 5" id="5"/>
          <p:cNvSpPr/>
          <p:nvPr/>
        </p:nvSpPr>
        <p:spPr>
          <a:xfrm flipH="true" flipV="true">
            <a:off x="2014384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  <p:transition spd="fast">
    <p:push dir="l"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349827" y="473214"/>
            <a:ext cx="15700652" cy="8315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83"/>
              </a:lnSpc>
            </a:pPr>
            <a:r>
              <a:rPr lang="en-US" sz="6921" b="true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REFERENCES (HARVARD STYLE)</a:t>
            </a:r>
          </a:p>
        </p:txBody>
      </p:sp>
      <p:sp>
        <p:nvSpPr>
          <p:cNvPr name="TextBox 3" id="3"/>
          <p:cNvSpPr txBox="true"/>
          <p:nvPr/>
        </p:nvSpPr>
        <p:spPr>
          <a:xfrm rot="5400000">
            <a:off x="850035" y="4990147"/>
            <a:ext cx="66403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39"/>
              </a:lnSpc>
            </a:pPr>
            <a:r>
              <a:rPr lang="en-US" b="true" sz="2400" spc="-48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13</a:t>
            </a:r>
          </a:p>
        </p:txBody>
      </p:sp>
      <p:sp>
        <p:nvSpPr>
          <p:cNvPr name="AutoShape 4" id="4"/>
          <p:cNvSpPr/>
          <p:nvPr/>
        </p:nvSpPr>
        <p:spPr>
          <a:xfrm flipH="true" flipV="true">
            <a:off x="2014384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5" id="5"/>
          <p:cNvSpPr txBox="true"/>
          <p:nvPr/>
        </p:nvSpPr>
        <p:spPr>
          <a:xfrm rot="0">
            <a:off x="2215991" y="1893871"/>
            <a:ext cx="15834489" cy="83931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61"/>
              </a:lnSpc>
            </a:pP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ACAS (2023) Improving Workplace Communication. Available at: </a:t>
            </a:r>
            <a:r>
              <a:rPr lang="en-US" sz="2186" u="sng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  <a:hlinkClick r:id="rId2" tooltip="https://www.acas.org.uk"/>
              </a:rPr>
              <a:t>https://www.acas.org.uk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(Accessed: 24 November 2025).</a:t>
            </a:r>
          </a:p>
          <a:p>
            <a:pPr algn="l">
              <a:lnSpc>
                <a:spcPts val="3061"/>
              </a:lnSpc>
            </a:pP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Adler, R.B., Rosenfeld, L.B. and Proctor, R.F. (2018) Interplay: The Process of Interpersonal Communication. 14th edn. Oxford: Oxford University Press.</a:t>
            </a:r>
          </a:p>
          <a:p>
            <a:pPr algn="l">
              <a:lnSpc>
                <a:spcPts val="3061"/>
              </a:lnSpc>
            </a:pP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Berlo, D.K. (1960) The Process of Communication: An Introduction to Theory and Practice. New York: Holt, Rinehart and Winston.</a:t>
            </a:r>
          </a:p>
          <a:p>
            <a:pPr algn="l">
              <a:lnSpc>
                <a:spcPts val="3061"/>
              </a:lnSpc>
            </a:pP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CIPD (2023) Effective Employee Communication. Available at: </a:t>
            </a:r>
            <a:r>
              <a:rPr lang="en-US" sz="2186" u="sng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  <a:hlinkClick r:id="rId3" tooltip="https://www.cipd.co.uk"/>
              </a:rPr>
              <a:t>https://www.cipd.co.uk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(Accessed: 24 November 2025).</a:t>
            </a:r>
          </a:p>
          <a:p>
            <a:pPr algn="l">
              <a:lnSpc>
                <a:spcPts val="3061"/>
              </a:lnSpc>
            </a:pP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Food Standards Agency (FSA) (2022) Food Hygiene Regulations and Staff Training Requirements. Available at: </a:t>
            </a:r>
            <a:r>
              <a:rPr lang="en-US" sz="2186" u="sng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  <a:hlinkClick r:id="rId4" tooltip="https://www.food.gov.uk"/>
              </a:rPr>
              <a:t>https://www.food.gov.uk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(Accessed: 24 November 2025).</a:t>
            </a:r>
          </a:p>
          <a:p>
            <a:pPr algn="l">
              <a:lnSpc>
                <a:spcPts val="3061"/>
              </a:lnSpc>
            </a:pP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Gamble, T. and Gamble, M. (2013) Interpersonal Communication: Building Connections Together. 2nd edn. London: SAGE.</a:t>
            </a:r>
          </a:p>
          <a:p>
            <a:pPr algn="l">
              <a:lnSpc>
                <a:spcPts val="3061"/>
              </a:lnSpc>
            </a:pP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Health and Safety Executive (HSE) (2023) Noise at Work: Guidance for Employers. Available at: </a:t>
            </a:r>
            <a:r>
              <a:rPr lang="en-US" sz="2186" u="sng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  <a:hlinkClick r:id="rId5" tooltip="https://www.hse.gov.uk/noise"/>
              </a:rPr>
              <a:t>https://www.hse.gov.uk/noise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(Accessed: 24 November 2025).</a:t>
            </a:r>
          </a:p>
          <a:p>
            <a:pPr algn="l">
              <a:lnSpc>
                <a:spcPts val="3061"/>
              </a:lnSpc>
            </a:pP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Keyton, J. (2011) Communication and Organizational Culture. Thousand Oaks: SAGE.</a:t>
            </a:r>
          </a:p>
          <a:p>
            <a:pPr algn="l">
              <a:lnSpc>
                <a:spcPts val="3061"/>
              </a:lnSpc>
            </a:pP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Schramm, W. (1954) ‘How Communication Works’, in Schramm, W. (ed.) The Process and Effects of Communication. Urbana: University of Illinois Press, pp. 3–26.</a:t>
            </a:r>
          </a:p>
          <a:p>
            <a:pPr algn="l">
              <a:lnSpc>
                <a:spcPts val="3061"/>
              </a:lnSpc>
            </a:pP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Shannon, C.E. and Weaver, W. (1949) The Mathematical Theory of Communication. Urbana: University of Illinois Press.</a:t>
            </a:r>
          </a:p>
          <a:p>
            <a:pPr algn="l">
              <a:lnSpc>
                <a:spcPts val="3061"/>
              </a:lnSpc>
            </a:pP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Tubbs, S.L. and Moss, S. (2008) Human Communication: Principles and Contexts. 12th edn. Boston: McGraw-Hill.</a:t>
            </a:r>
          </a:p>
          <a:p>
            <a:pPr algn="l">
              <a:lnSpc>
                <a:spcPts val="3061"/>
              </a:lnSpc>
              <a:spcBef>
                <a:spcPct val="0"/>
              </a:spcBef>
            </a:pP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2186">
                <a:solidFill>
                  <a:srgbClr val="736D5B"/>
                </a:solidFill>
                <a:latin typeface="Poppins"/>
                <a:ea typeface="Poppins"/>
                <a:cs typeface="Poppins"/>
                <a:sym typeface="Poppins"/>
              </a:rPr>
              <a:t>University of Wales Trinity Saint David (2025) Flight Foods Ltd Case Study. LCLM4003 Component 2 Assessment Brief.</a:t>
            </a:r>
          </a:p>
        </p:txBody>
      </p:sp>
    </p:spTree>
  </p:cSld>
  <p:clrMapOvr>
    <a:masterClrMapping/>
  </p:clrMapOvr>
  <p:transition spd="fast">
    <p:push dir="l"/>
  </p:transition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20722" y="3609574"/>
            <a:ext cx="2901341" cy="3868455"/>
          </a:xfrm>
          <a:custGeom>
            <a:avLst/>
            <a:gdLst/>
            <a:ahLst/>
            <a:cxnLst/>
            <a:rect r="r" b="b" t="t" l="l"/>
            <a:pathLst>
              <a:path h="3868455" w="2901341">
                <a:moveTo>
                  <a:pt x="0" y="0"/>
                </a:moveTo>
                <a:lnTo>
                  <a:pt x="2901341" y="0"/>
                </a:lnTo>
                <a:lnTo>
                  <a:pt x="2901341" y="3868455"/>
                </a:lnTo>
                <a:lnTo>
                  <a:pt x="0" y="386845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666719" y="3609574"/>
            <a:ext cx="3269302" cy="3868455"/>
          </a:xfrm>
          <a:custGeom>
            <a:avLst/>
            <a:gdLst/>
            <a:ahLst/>
            <a:cxnLst/>
            <a:rect r="r" b="b" t="t" l="l"/>
            <a:pathLst>
              <a:path h="3868455" w="3269302">
                <a:moveTo>
                  <a:pt x="0" y="0"/>
                </a:moveTo>
                <a:lnTo>
                  <a:pt x="3269301" y="0"/>
                </a:lnTo>
                <a:lnTo>
                  <a:pt x="3269301" y="3868455"/>
                </a:lnTo>
                <a:lnTo>
                  <a:pt x="0" y="386845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4390" t="0" r="-4617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988450" y="3609574"/>
            <a:ext cx="2912839" cy="3926325"/>
          </a:xfrm>
          <a:custGeom>
            <a:avLst/>
            <a:gdLst/>
            <a:ahLst/>
            <a:cxnLst/>
            <a:rect r="r" b="b" t="t" l="l"/>
            <a:pathLst>
              <a:path h="3926325" w="2912839">
                <a:moveTo>
                  <a:pt x="0" y="0"/>
                </a:moveTo>
                <a:lnTo>
                  <a:pt x="2912838" y="0"/>
                </a:lnTo>
                <a:lnTo>
                  <a:pt x="2912838" y="3926325"/>
                </a:lnTo>
                <a:lnTo>
                  <a:pt x="0" y="39263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6548" r="0" b="-34291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953717" y="3609574"/>
            <a:ext cx="3305583" cy="3926325"/>
          </a:xfrm>
          <a:custGeom>
            <a:avLst/>
            <a:gdLst/>
            <a:ahLst/>
            <a:cxnLst/>
            <a:rect r="r" b="b" t="t" l="l"/>
            <a:pathLst>
              <a:path h="3926325" w="3305583">
                <a:moveTo>
                  <a:pt x="0" y="0"/>
                </a:moveTo>
                <a:lnTo>
                  <a:pt x="3305583" y="0"/>
                </a:lnTo>
                <a:lnTo>
                  <a:pt x="3305583" y="3926325"/>
                </a:lnTo>
                <a:lnTo>
                  <a:pt x="0" y="392632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0052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787902" y="7640111"/>
            <a:ext cx="2366980" cy="7571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14"/>
              </a:lnSpc>
              <a:spcBef>
                <a:spcPct val="0"/>
              </a:spcBef>
            </a:pPr>
            <a:r>
              <a:rPr lang="en-US" b="true" sz="2153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Andriana Chemodurova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902974" y="7640111"/>
            <a:ext cx="2366980" cy="384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14"/>
              </a:lnSpc>
              <a:spcBef>
                <a:spcPct val="0"/>
              </a:spcBef>
            </a:pPr>
            <a:r>
              <a:rPr lang="en-US" b="true" sz="2153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Olha Yatsyna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61379" y="7640111"/>
            <a:ext cx="2366980" cy="7571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14"/>
              </a:lnSpc>
              <a:spcBef>
                <a:spcPct val="0"/>
              </a:spcBef>
            </a:pPr>
            <a:r>
              <a:rPr lang="en-US" b="true" sz="2153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Blaga Naydenova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4380959" y="7667458"/>
            <a:ext cx="2366980" cy="384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14"/>
              </a:lnSpc>
              <a:spcBef>
                <a:spcPct val="0"/>
              </a:spcBef>
            </a:pPr>
            <a:r>
              <a:rPr lang="en-US" b="true" sz="2153">
                <a:solidFill>
                  <a:srgbClr val="736D5B"/>
                </a:solidFill>
                <a:latin typeface="Poppins Bold"/>
                <a:ea typeface="Poppins Bold"/>
                <a:cs typeface="Poppins Bold"/>
                <a:sym typeface="Poppins Bold"/>
              </a:rPr>
              <a:t>Ihor Vynnychuk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193749" y="1343025"/>
            <a:ext cx="7484542" cy="1369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71"/>
              </a:lnSpc>
            </a:pPr>
            <a:r>
              <a:rPr lang="en-US" b="true" sz="11079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OUR TEAM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2F2F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746684" y="1657350"/>
            <a:ext cx="9416788" cy="43347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227"/>
              </a:lnSpc>
            </a:pPr>
            <a:r>
              <a:rPr lang="en-US" sz="19091" b="true">
                <a:solidFill>
                  <a:srgbClr val="736D5B"/>
                </a:solidFill>
                <a:latin typeface="Roboto Bold"/>
                <a:ea typeface="Roboto Bold"/>
                <a:cs typeface="Roboto Bold"/>
                <a:sym typeface="Roboto Bold"/>
              </a:rPr>
              <a:t>THANK YOU</a:t>
            </a:r>
          </a:p>
        </p:txBody>
      </p:sp>
      <p:sp>
        <p:nvSpPr>
          <p:cNvPr name="AutoShape 3" id="3"/>
          <p:cNvSpPr/>
          <p:nvPr/>
        </p:nvSpPr>
        <p:spPr>
          <a:xfrm flipH="true" flipV="true">
            <a:off x="2014384" y="-373084"/>
            <a:ext cx="0" cy="11033169"/>
          </a:xfrm>
          <a:prstGeom prst="line">
            <a:avLst/>
          </a:prstGeom>
          <a:ln cap="flat" w="28575">
            <a:solidFill>
              <a:srgbClr val="736D5B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4" id="4"/>
          <p:cNvGrpSpPr/>
          <p:nvPr/>
        </p:nvGrpSpPr>
        <p:grpSpPr>
          <a:xfrm rot="0">
            <a:off x="13163472" y="5475517"/>
            <a:ext cx="4095828" cy="3782871"/>
            <a:chOff x="0" y="0"/>
            <a:chExt cx="710157" cy="65589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10157" cy="655895"/>
            </a:xfrm>
            <a:custGeom>
              <a:avLst/>
              <a:gdLst/>
              <a:ahLst/>
              <a:cxnLst/>
              <a:rect r="r" b="b" t="t" l="l"/>
              <a:pathLst>
                <a:path h="655895" w="710157">
                  <a:moveTo>
                    <a:pt x="43475" y="0"/>
                  </a:moveTo>
                  <a:lnTo>
                    <a:pt x="666683" y="0"/>
                  </a:lnTo>
                  <a:cubicBezTo>
                    <a:pt x="678213" y="0"/>
                    <a:pt x="689271" y="4580"/>
                    <a:pt x="697424" y="12733"/>
                  </a:cubicBezTo>
                  <a:cubicBezTo>
                    <a:pt x="705577" y="20886"/>
                    <a:pt x="710157" y="31944"/>
                    <a:pt x="710157" y="43475"/>
                  </a:cubicBezTo>
                  <a:lnTo>
                    <a:pt x="710157" y="612420"/>
                  </a:lnTo>
                  <a:cubicBezTo>
                    <a:pt x="710157" y="636431"/>
                    <a:pt x="690693" y="655895"/>
                    <a:pt x="666683" y="655895"/>
                  </a:cubicBezTo>
                  <a:lnTo>
                    <a:pt x="43475" y="655895"/>
                  </a:lnTo>
                  <a:cubicBezTo>
                    <a:pt x="31944" y="655895"/>
                    <a:pt x="20886" y="651315"/>
                    <a:pt x="12733" y="643162"/>
                  </a:cubicBezTo>
                  <a:cubicBezTo>
                    <a:pt x="4580" y="635008"/>
                    <a:pt x="0" y="623951"/>
                    <a:pt x="0" y="612420"/>
                  </a:cubicBezTo>
                  <a:lnTo>
                    <a:pt x="0" y="43475"/>
                  </a:lnTo>
                  <a:cubicBezTo>
                    <a:pt x="0" y="19464"/>
                    <a:pt x="19464" y="0"/>
                    <a:pt x="43475" y="0"/>
                  </a:cubicBezTo>
                  <a:close/>
                </a:path>
              </a:pathLst>
            </a:custGeom>
            <a:blipFill>
              <a:blip r:embed="rId2"/>
              <a:stretch>
                <a:fillRect l="-19269" t="0" r="-19269" b="0"/>
              </a:stretch>
            </a:blipFill>
          </p:spPr>
        </p:sp>
      </p:grpSp>
    </p:spTree>
  </p:cSld>
  <p:clrMapOvr>
    <a:masterClrMapping/>
  </p:clrMapOvr>
  <p:transition spd="fast">
    <p:push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DAG6ETOZG20</dc:identifier>
  <dcterms:modified xsi:type="dcterms:W3CDTF">2011-08-01T06:04:30Z</dcterms:modified>
  <cp:revision>1</cp:revision>
  <dc:title>02</dc:title>
</cp:coreProperties>
</file>