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a:srgbClr val="DF9E9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0" d="100"/>
          <a:sy n="70" d="100"/>
        </p:scale>
        <p:origin x="1138" y="2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09/11/2025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09/11/2025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09/11/2025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09/11/2025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09/11/2025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5.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7748/ns.32.1.32.s36" TargetMode="External" /><Relationship Id="rId2" Type="http://schemas.openxmlformats.org/officeDocument/2006/relationships/hyperlink" Target="https://asana.com/resources/swot-analysis" TargetMode="External" /><Relationship Id="rId1" Type="http://schemas.openxmlformats.org/officeDocument/2006/relationships/slideLayout" Target="../slideLayouts/slideLayout2.xml" /><Relationship Id="rId4" Type="http://schemas.openxmlformats.org/officeDocument/2006/relationships/hyperlink" Target="https://www.gov.uk/government/publications/care-workforce-pathway-for-adult-social-care/care-workforce-pathway-for-adult-social-care-overview.Raeburn"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F9E9F"/>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a:t>
            </a:r>
            <a:r>
              <a:rPr lang="en-GB" altLang="en-US" u="sng" dirty="0" err="1"/>
              <a:t>Name</a:t>
            </a:r>
            <a:r>
              <a:rPr lang="en-GB" altLang="en-US" b="1" i="1" dirty="0" err="1"/>
              <a:t>:Zumira</a:t>
            </a:r>
            <a:r>
              <a:rPr lang="en-GB" altLang="en-US" b="1" i="1" dirty="0"/>
              <a:t> Fernando Franco </a:t>
            </a:r>
          </a:p>
          <a:p>
            <a:r>
              <a:rPr lang="en-GB" altLang="en-US" u="sng" dirty="0"/>
              <a:t>Student ID: </a:t>
            </a:r>
            <a:r>
              <a:rPr lang="en-GB" altLang="en-US" b="1" dirty="0"/>
              <a:t>2424773</a:t>
            </a:r>
            <a:endParaRPr lang="en-GB" altLang="en-US" b="1" i="1" dirty="0"/>
          </a:p>
          <a:p>
            <a:r>
              <a:rPr lang="en-GB" altLang="en-US" u="sng" dirty="0"/>
              <a:t>Lecturer’s Name</a:t>
            </a:r>
            <a:r>
              <a:rPr lang="en-GB" altLang="en-US" b="1" i="1" dirty="0"/>
              <a:t>: </a:t>
            </a:r>
            <a:r>
              <a:rPr lang="en-GB" altLang="en-US" b="1" i="1" dirty="0" err="1"/>
              <a:t>Amitave</a:t>
            </a:r>
            <a:r>
              <a:rPr lang="en-GB" altLang="en-US" b="1" i="1" dirty="0"/>
              <a:t> B.</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F9E9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have not used AI.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F9E9F"/>
        </a:solidFill>
        <a:effectLst/>
      </p:bgPr>
    </p:bg>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981200" y="1600201"/>
            <a:ext cx="8229600" cy="4781550"/>
          </a:xfrm>
        </p:spPr>
        <p:txBody>
          <a:bodyPr/>
          <a:lstStyle/>
          <a:p>
            <a:pPr>
              <a:defRPr/>
            </a:pPr>
            <a:r>
              <a:rPr lang="en-GB" altLang="en-US" sz="2400" dirty="0">
                <a:latin typeface="Arial" panose="020B0604020202020204" pitchFamily="34" charset="0"/>
                <a:cs typeface="Arial" panose="020B0604020202020204" pitchFamily="34" charset="0"/>
              </a:rPr>
              <a:t>Introduction </a:t>
            </a:r>
          </a:p>
          <a:p>
            <a:pPr>
              <a:defRPr/>
            </a:pPr>
            <a:r>
              <a:rPr lang="en-GB" altLang="en-US" sz="2400" dirty="0">
                <a:latin typeface="Arial" panose="020B0604020202020204" pitchFamily="34" charset="0"/>
                <a:cs typeface="Arial" panose="020B0604020202020204" pitchFamily="34" charset="0"/>
              </a:rPr>
              <a:t>What is a SWOT Analysis and why is it important </a:t>
            </a:r>
          </a:p>
          <a:p>
            <a:pPr>
              <a:defRPr/>
            </a:pPr>
            <a:r>
              <a:rPr lang="en-GB" altLang="en-US" sz="2400" i="1" dirty="0">
                <a:latin typeface="Arial" panose="020B0604020202020204" pitchFamily="34" charset="0"/>
                <a:cs typeface="Arial" panose="020B0604020202020204" pitchFamily="34" charset="0"/>
              </a:rPr>
              <a:t>Describe Strengths, Weaknesses, Opportunities and Threats. </a:t>
            </a:r>
          </a:p>
          <a:p>
            <a:pPr>
              <a:defRPr/>
            </a:pPr>
            <a:r>
              <a:rPr lang="en-GB" altLang="en-US" sz="2400" i="1" dirty="0">
                <a:latin typeface="Arial" panose="020B0604020202020204" pitchFamily="34" charset="0"/>
                <a:cs typeface="Arial" panose="020B0604020202020204" pitchFamily="34" charset="0"/>
              </a:rPr>
              <a:t>Using examples: explain how you could leverage your strengths to overcome Weaknesses and minimise Threats. </a:t>
            </a:r>
          </a:p>
          <a:p>
            <a:pPr>
              <a:defRPr/>
            </a:pPr>
            <a:r>
              <a:rPr lang="en-GB" altLang="en-US" sz="2400" i="1" dirty="0">
                <a:latin typeface="Arial" panose="020B0604020202020204" pitchFamily="34" charset="0"/>
                <a:cs typeface="Arial" panose="020B0604020202020204" pitchFamily="34" charset="0"/>
              </a:rPr>
              <a:t>What Opportunities are available and how to utilise them with your Strengths. </a:t>
            </a:r>
          </a:p>
          <a:p>
            <a:pPr>
              <a:defRPr/>
            </a:pPr>
            <a:r>
              <a:rPr lang="en-GB" altLang="en-US" sz="2400" dirty="0">
                <a:latin typeface="Arial" panose="020B0604020202020204" pitchFamily="34" charset="0"/>
                <a:cs typeface="Arial" panose="020B0604020202020204" pitchFamily="34" charset="0"/>
              </a:rPr>
              <a:t>Conclusion </a:t>
            </a:r>
          </a:p>
          <a:p>
            <a:pPr>
              <a:defRPr/>
            </a:pPr>
            <a:r>
              <a:rPr lang="en-GB" altLang="en-US" sz="2400" dirty="0">
                <a:latin typeface="Arial" panose="020B0604020202020204" pitchFamily="34" charset="0"/>
                <a:cs typeface="Arial" panose="020B0604020202020204" pitchFamily="34" charset="0"/>
              </a:rPr>
              <a:t>References </a:t>
            </a:r>
          </a:p>
          <a:p>
            <a:pPr marL="0" indent="0">
              <a:buNone/>
              <a:defRPr/>
            </a:pP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09/11/2025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F9E9F"/>
        </a:solidFill>
        <a:effectLst/>
      </p:bgPr>
    </p:bg>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981200" y="1412875"/>
            <a:ext cx="8229600" cy="4103688"/>
          </a:xfrm>
        </p:spPr>
        <p:txBody>
          <a:bodyPr/>
          <a:lstStyle/>
          <a:p>
            <a:pPr marL="0" indent="0" algn="just">
              <a:buNone/>
              <a:defRPr/>
            </a:pPr>
            <a:r>
              <a:rPr lang="en-GB" sz="2000" dirty="0">
                <a:latin typeface="Arial" panose="020B0604020202020204" pitchFamily="34" charset="0"/>
                <a:cs typeface="Arial" panose="020B0604020202020204" pitchFamily="34" charset="0"/>
              </a:rPr>
              <a:t>Good morning, my name is </a:t>
            </a:r>
            <a:r>
              <a:rPr lang="en-GB" sz="2000" dirty="0" err="1">
                <a:latin typeface="Arial" panose="020B0604020202020204" pitchFamily="34" charset="0"/>
                <a:cs typeface="Arial" panose="020B0604020202020204" pitchFamily="34" charset="0"/>
              </a:rPr>
              <a:t>Zumira</a:t>
            </a:r>
            <a:r>
              <a:rPr lang="en-GB" sz="2000" dirty="0">
                <a:latin typeface="Arial" panose="020B0604020202020204" pitchFamily="34" charset="0"/>
                <a:cs typeface="Arial" panose="020B0604020202020204" pitchFamily="34" charset="0"/>
              </a:rPr>
              <a:t> Fernando Franco , and I work as a Senior Carer in the UK Health and Social Care field for about 8years. My responsibilities include delivering empathetic, individualized care, assisting residents with their everyday needs, and setting a positive example to promote dignity, respect, and safety in our practices</a:t>
            </a:r>
            <a:r>
              <a:rPr lang="en-GB" sz="2000">
                <a:latin typeface="Arial" panose="020B0604020202020204" pitchFamily="34" charset="0"/>
                <a:cs typeface="Arial" panose="020B0604020202020204" pitchFamily="34" charset="0"/>
              </a:rPr>
              <a:t>. </a:t>
            </a:r>
          </a:p>
          <a:p>
            <a:pPr marL="0" indent="0" algn="just">
              <a:buNone/>
              <a:defRPr/>
            </a:pPr>
            <a:endParaRPr lang="en-GB" sz="2000" dirty="0">
              <a:latin typeface="Arial" panose="020B0604020202020204" pitchFamily="34" charset="0"/>
              <a:cs typeface="Arial" panose="020B0604020202020204" pitchFamily="34" charset="0"/>
            </a:endParaRPr>
          </a:p>
          <a:p>
            <a:pPr marL="0" indent="0" algn="just">
              <a:buNone/>
              <a:defRPr/>
            </a:pPr>
            <a:r>
              <a:rPr lang="en-GB" sz="2000" dirty="0">
                <a:latin typeface="Arial" panose="020B0604020202020204" pitchFamily="34" charset="0"/>
                <a:cs typeface="Arial" panose="020B0604020202020204" pitchFamily="34" charset="0"/>
              </a:rPr>
              <a:t>As a part of my professional development, I’m currently concentrating on enhancing the leadership and management skills necessary for advancing to a Care Home Manager position. Furthermore, to assist with this progress, I have performed a personal and professional SWOT analysis to identifying my strengths, weaknesses, opportunities, and threats.</a:t>
            </a:r>
          </a:p>
        </p:txBody>
      </p:sp>
      <p:pic>
        <p:nvPicPr>
          <p:cNvPr id="3" name="Picture 2">
            <a:extLst>
              <a:ext uri="{FF2B5EF4-FFF2-40B4-BE49-F238E27FC236}">
                <a16:creationId xmlns:a16="http://schemas.microsoft.com/office/drawing/2014/main" id="{F74872DE-42D1-C348-0B48-838A5D91B572}"/>
              </a:ext>
            </a:extLst>
          </p:cNvPr>
          <p:cNvPicPr>
            <a:picLocks noChangeAspect="1"/>
          </p:cNvPicPr>
          <p:nvPr/>
        </p:nvPicPr>
        <p:blipFill>
          <a:blip r:embed="rId2"/>
          <a:stretch>
            <a:fillRect/>
          </a:stretch>
        </p:blipFill>
        <p:spPr>
          <a:xfrm>
            <a:off x="10266438" y="136525"/>
            <a:ext cx="1837176" cy="143785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F9E9F"/>
        </a:solidFill>
        <a:effectLst/>
      </p:bgPr>
    </p:bg>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3200" b="1" dirty="0"/>
              <a:t>What is a SWOT Analysis and why is it important to your personal and professional development?</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7" y="1273629"/>
            <a:ext cx="9047571" cy="4855929"/>
          </a:xfrm>
        </p:spPr>
        <p:txBody>
          <a:bodyPr/>
          <a:lstStyle/>
          <a:p>
            <a:pPr marL="0" indent="0" algn="ctr">
              <a:buNone/>
              <a:defRPr/>
            </a:pPr>
            <a:endParaRPr lang="en-GB" altLang="en-US" b="1" dirty="0">
              <a:solidFill>
                <a:srgbClr val="000000"/>
              </a:solidFill>
            </a:endParaRPr>
          </a:p>
          <a:p>
            <a:pPr marL="0" indent="0" algn="just">
              <a:buNone/>
              <a:defRPr/>
            </a:pPr>
            <a:r>
              <a:rPr lang="en-GB" altLang="en-US" sz="1800" dirty="0"/>
              <a:t>A </a:t>
            </a:r>
            <a:r>
              <a:rPr lang="en-GB" altLang="en-US" sz="1800" b="1" dirty="0"/>
              <a:t>SWOT</a:t>
            </a:r>
            <a:r>
              <a:rPr lang="en-GB" altLang="en-US" sz="1800" dirty="0"/>
              <a:t> analysis is a reflective tool for identifying my Strengths, Weaknesses, Opportunities, and Threats. </a:t>
            </a:r>
          </a:p>
          <a:p>
            <a:pPr algn="just">
              <a:defRPr/>
            </a:pPr>
            <a:r>
              <a:rPr lang="en-GB" altLang="en-US" sz="1800" dirty="0"/>
              <a:t>It allows me to assess my personal and professional skills,</a:t>
            </a:r>
          </a:p>
          <a:p>
            <a:pPr algn="just">
              <a:defRPr/>
            </a:pPr>
            <a:r>
              <a:rPr lang="en-GB" altLang="en-US" sz="1800" dirty="0"/>
              <a:t>Plan on how to enhance my performance in my caregiving role.
</a:t>
            </a:r>
            <a:r>
              <a:rPr lang="en-GB" sz="1800" dirty="0"/>
              <a:t>It is important because it encourages self-awareness and reflective practice (Johns, 2017).</a:t>
            </a:r>
          </a:p>
          <a:p>
            <a:pPr algn="just"/>
            <a:r>
              <a:rPr lang="en-GB" sz="1800" dirty="0"/>
              <a:t>Supports Continuing Professional Development (CPD) and helps set clear, achievable career goals (Skills for Care, 2024).</a:t>
            </a:r>
          </a:p>
          <a:p>
            <a:pPr algn="just"/>
            <a:r>
              <a:rPr lang="en-GB" sz="1800" dirty="0"/>
              <a:t> SWOT analysis helps me become  more confident, capable, and professional Senior Carer, preparing me for future leadership roles.</a:t>
            </a:r>
          </a:p>
          <a:p>
            <a:pPr marL="0" indent="0">
              <a:buNone/>
              <a:defRPr/>
            </a:pPr>
            <a:endParaRPr lang="en-GB" altLang="en-US" sz="1400"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609599" y="1412875"/>
            <a:ext cx="10787743" cy="41036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endParaRPr lang="en-GB" sz="2000" dirty="0"/>
          </a:p>
        </p:txBody>
      </p:sp>
      <p:pic>
        <p:nvPicPr>
          <p:cNvPr id="3" name="Picture 2">
            <a:extLst>
              <a:ext uri="{FF2B5EF4-FFF2-40B4-BE49-F238E27FC236}">
                <a16:creationId xmlns:a16="http://schemas.microsoft.com/office/drawing/2014/main" id="{4B767A50-E9F4-E2E9-77E5-AAAB4CC0E9D1}"/>
              </a:ext>
            </a:extLst>
          </p:cNvPr>
          <p:cNvPicPr>
            <a:picLocks noChangeAspect="1"/>
          </p:cNvPicPr>
          <p:nvPr/>
        </p:nvPicPr>
        <p:blipFill>
          <a:blip r:embed="rId2"/>
          <a:stretch>
            <a:fillRect/>
          </a:stretch>
        </p:blipFill>
        <p:spPr>
          <a:xfrm>
            <a:off x="11182287" y="805081"/>
            <a:ext cx="919998" cy="140804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F9E9F"/>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dirty="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chor="b">
            <a:noAutofit/>
          </a:bodyPr>
          <a:lstStyle/>
          <a:p>
            <a:r>
              <a:rPr lang="en-GB" b="1" dirty="0"/>
              <a:t>STRENGTHS</a:t>
            </a:r>
          </a:p>
          <a:p>
            <a:pPr marL="285750" indent="-285750">
              <a:buFont typeface="Arial" panose="020B0604020202020204" pitchFamily="34" charset="0"/>
              <a:buChar char="•"/>
            </a:pPr>
            <a:r>
              <a:rPr lang="en-GB" sz="1400" dirty="0"/>
              <a:t>Excellent communication and active listening.</a:t>
            </a:r>
          </a:p>
          <a:p>
            <a:pPr marL="285750" indent="-285750">
              <a:buFont typeface="Arial" panose="020B0604020202020204" pitchFamily="34" charset="0"/>
              <a:buChar char="•"/>
            </a:pPr>
            <a:r>
              <a:rPr lang="en-GB" sz="1400" dirty="0"/>
              <a:t>Empathy and compassion in person-centred care.</a:t>
            </a:r>
          </a:p>
          <a:p>
            <a:pPr marL="285750" indent="-285750">
              <a:buFont typeface="Arial" panose="020B0604020202020204" pitchFamily="34" charset="0"/>
              <a:buChar char="•"/>
            </a:pPr>
            <a:r>
              <a:rPr lang="en-GB" sz="1400" dirty="0"/>
              <a:t>Strong teamwork and reliability.</a:t>
            </a:r>
          </a:p>
          <a:p>
            <a:pPr marL="285750" indent="-285750">
              <a:buFont typeface="Arial" panose="020B0604020202020204" pitchFamily="34" charset="0"/>
              <a:buChar char="•"/>
            </a:pPr>
            <a:r>
              <a:rPr lang="en-GB" sz="1400" dirty="0"/>
              <a:t>Commitment to professional standards and safeguarding</a:t>
            </a:r>
          </a:p>
          <a:p>
            <a:pPr marL="285750" indent="-285750" algn="just">
              <a:buFont typeface="Arial" panose="020B0604020202020204" pitchFamily="34" charset="0"/>
              <a:buChar char="•"/>
            </a:pPr>
            <a:endParaRPr lang="en-GB" sz="1400" b="1" dirty="0"/>
          </a:p>
          <a:p>
            <a:pPr algn="just"/>
            <a:r>
              <a:rPr lang="en-GB" sz="1400" b="1" dirty="0"/>
              <a:t>(Asana,2025)</a:t>
            </a:r>
            <a:r>
              <a:rPr lang="en-GB" sz="1400" dirty="0"/>
              <a:t>.</a:t>
            </a:r>
          </a:p>
          <a:p>
            <a:pPr algn="ctr"/>
            <a:endParaRPr lang="en-GB" sz="1400"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698135" y="1466078"/>
            <a:ext cx="4884265" cy="1811899"/>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Limited leadership and supervisory experience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Need for improved digital record-keeping and IT confidence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Time management during busy shifts</a:t>
            </a:r>
          </a:p>
          <a:p>
            <a:endParaRPr lang="en-GB" sz="1400"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Continuing Professional Development (CPD) and leadership courses
Mentorship and supervision from senior staff
Career progression pathways (e.g., Senior Carer or Deputy Manager)
Growing demand for skilled care workers (Skills for Care, 2024)</a:t>
            </a:r>
          </a:p>
        </p:txBody>
      </p:sp>
      <p:sp>
        <p:nvSpPr>
          <p:cNvPr id="8" name="TextBox 7">
            <a:extLst>
              <a:ext uri="{FF2B5EF4-FFF2-40B4-BE49-F238E27FC236}">
                <a16:creationId xmlns:a16="http://schemas.microsoft.com/office/drawing/2014/main" id="{0AE4A104-A4EE-B803-A9E6-7110FFC0A54D}"/>
              </a:ext>
            </a:extLst>
          </p:cNvPr>
          <p:cNvSpPr txBox="1"/>
          <p:nvPr/>
        </p:nvSpPr>
        <p:spPr>
          <a:xfrm>
            <a:off x="6610650" y="3460340"/>
            <a:ext cx="5246909" cy="1970791"/>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pPr marL="285750" indent="-285750">
              <a:buFont typeface="Arial" panose="020B0604020202020204" pitchFamily="34" charset="0"/>
              <a:buChar char="•"/>
            </a:pPr>
            <a:r>
              <a:rPr lang="en-GB" sz="1400" dirty="0"/>
              <a:t>Workforce shortages and high workloads.
Emotional stress and risk of burnout.
Policy changes and funding pressures (DHSC, 2023).
Competition for promotion or specialist roles.</a:t>
            </a: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pic>
        <p:nvPicPr>
          <p:cNvPr id="7" name="Picture 6">
            <a:extLst>
              <a:ext uri="{FF2B5EF4-FFF2-40B4-BE49-F238E27FC236}">
                <a16:creationId xmlns:a16="http://schemas.microsoft.com/office/drawing/2014/main" id="{EE8A7AEB-71F0-A5A2-3870-CDB8674F45C0}"/>
              </a:ext>
            </a:extLst>
          </p:cNvPr>
          <p:cNvPicPr>
            <a:picLocks noChangeAspect="1"/>
          </p:cNvPicPr>
          <p:nvPr/>
        </p:nvPicPr>
        <p:blipFill>
          <a:blip r:embed="rId2"/>
          <a:stretch>
            <a:fillRect/>
          </a:stretch>
        </p:blipFill>
        <p:spPr>
          <a:xfrm>
            <a:off x="11272564" y="136524"/>
            <a:ext cx="911970" cy="134012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F9E9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609600" y="2195135"/>
            <a:ext cx="10972800" cy="3913460"/>
          </a:xfrm>
        </p:spPr>
        <p:txBody>
          <a:bodyPr/>
          <a:lstStyle/>
          <a:p>
            <a:r>
              <a:rPr lang="en-GB" sz="1600" dirty="0">
                <a:latin typeface="Arial" panose="020B0604020202020204" pitchFamily="34" charset="0"/>
                <a:cs typeface="Arial" panose="020B0604020202020204" pitchFamily="34" charset="0"/>
              </a:rPr>
              <a:t>Utilize effective communication to request feedback and mentorship, which enhances confidence and develops leadership abilities.
Emphasize collaboration and dependability to delegate tasks efficiently and assist colleagues during  busy periods.
Using  empathy and patience to handle workplace stress and lower the chances of burnout.
Apply organizational skills to improve time management and prioritize care responsibilities.
Participate in reflective practice and continuing professional development (CPD) to adjust to policy shifts and uphold professional standards (Johns, 2017).</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6" name="Picture 5">
            <a:extLst>
              <a:ext uri="{FF2B5EF4-FFF2-40B4-BE49-F238E27FC236}">
                <a16:creationId xmlns:a16="http://schemas.microsoft.com/office/drawing/2014/main" id="{8A9FAF9C-7657-A2BF-E570-3562AE86F649}"/>
              </a:ext>
            </a:extLst>
          </p:cNvPr>
          <p:cNvPicPr>
            <a:picLocks noChangeAspect="1"/>
          </p:cNvPicPr>
          <p:nvPr/>
        </p:nvPicPr>
        <p:blipFill>
          <a:blip r:embed="rId2"/>
          <a:stretch>
            <a:fillRect/>
          </a:stretch>
        </p:blipFill>
        <p:spPr>
          <a:xfrm>
            <a:off x="10257996" y="1052135"/>
            <a:ext cx="1675139" cy="1143000"/>
          </a:xfrm>
          <a:prstGeom prst="rect">
            <a:avLst/>
          </a:prstGeom>
        </p:spPr>
      </p:pic>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F9E9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6" name="Text Placeholder 5">
            <a:extLst>
              <a:ext uri="{FF2B5EF4-FFF2-40B4-BE49-F238E27FC236}">
                <a16:creationId xmlns:a16="http://schemas.microsoft.com/office/drawing/2014/main" id="{E7E6116C-C2A6-93FE-9BBE-9C18F3533845}"/>
              </a:ext>
            </a:extLst>
          </p:cNvPr>
          <p:cNvSpPr>
            <a:spLocks noGrp="1"/>
          </p:cNvSpPr>
          <p:nvPr>
            <p:ph type="body" idx="1"/>
          </p:nvPr>
        </p:nvSpPr>
        <p:spPr>
          <a:xfrm>
            <a:off x="609600" y="1535113"/>
            <a:ext cx="5386917" cy="639762"/>
          </a:xfrm>
        </p:spPr>
        <p:txBody>
          <a:bodyPr/>
          <a:lstStyle/>
          <a:p>
            <a:r>
              <a:rPr lang="en-GB" sz="1800" dirty="0"/>
              <a:t>Opportunities and How I Use My Strengths</a:t>
            </a:r>
            <a:endParaRPr lang="en-US" sz="1800"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sz="half" idx="2"/>
          </p:nvPr>
        </p:nvSpPr>
        <p:spPr/>
        <p:txBody>
          <a:bodyPr/>
          <a:lstStyle/>
          <a:p>
            <a:r>
              <a:rPr lang="en-GB" sz="1600" dirty="0">
                <a:latin typeface="Arial" panose="020B0604020202020204" pitchFamily="34" charset="0"/>
                <a:cs typeface="Arial" panose="020B0604020202020204" pitchFamily="34" charset="0"/>
              </a:rPr>
              <a:t>Ongoing professional development (CPD) courses focused on improving leadership, communication, and clinical abilities (Skills for Care, 2024).
Mentorship and guidance from seasoned senior staff to support learning and build confidence.
Opportunities for career advancement into positions like Deputy Manager or Care Home Manager.
Specialized training in areas such as dementia care, end-of-life care, or safeguarding.</a:t>
            </a:r>
          </a:p>
        </p:txBody>
      </p:sp>
      <p:sp>
        <p:nvSpPr>
          <p:cNvPr id="7" name="Text Placeholder 6">
            <a:extLst>
              <a:ext uri="{FF2B5EF4-FFF2-40B4-BE49-F238E27FC236}">
                <a16:creationId xmlns:a16="http://schemas.microsoft.com/office/drawing/2014/main" id="{D0858176-472A-77E9-9CFD-1BD8BB491F46}"/>
              </a:ext>
            </a:extLst>
          </p:cNvPr>
          <p:cNvSpPr>
            <a:spLocks noGrp="1"/>
          </p:cNvSpPr>
          <p:nvPr>
            <p:ph type="body" sz="quarter" idx="3"/>
          </p:nvPr>
        </p:nvSpPr>
        <p:spPr>
          <a:xfrm>
            <a:off x="6193368" y="1535113"/>
            <a:ext cx="5389033" cy="639762"/>
          </a:xfrm>
        </p:spPr>
        <p:txBody>
          <a:bodyPr/>
          <a:lstStyle/>
          <a:p>
            <a:r>
              <a:rPr lang="en-GB" dirty="0"/>
              <a:t>How I Use My Strengths</a:t>
            </a:r>
            <a:endParaRPr lang="en-US" dirty="0"/>
          </a:p>
        </p:txBody>
      </p:sp>
      <p:sp>
        <p:nvSpPr>
          <p:cNvPr id="8" name="Content Placeholder 7">
            <a:extLst>
              <a:ext uri="{FF2B5EF4-FFF2-40B4-BE49-F238E27FC236}">
                <a16:creationId xmlns:a16="http://schemas.microsoft.com/office/drawing/2014/main" id="{AEAA4C6E-C82C-8702-6D22-F984D8BAB399}"/>
              </a:ext>
            </a:extLst>
          </p:cNvPr>
          <p:cNvSpPr>
            <a:spLocks noGrp="1"/>
          </p:cNvSpPr>
          <p:nvPr>
            <p:ph sz="quarter" idx="4"/>
          </p:nvPr>
        </p:nvSpPr>
        <p:spPr/>
        <p:txBody>
          <a:bodyPr/>
          <a:lstStyle/>
          <a:p>
            <a:r>
              <a:rPr lang="en-GB" sz="1400" dirty="0">
                <a:latin typeface="Arial" panose="020B0604020202020204" pitchFamily="34" charset="0"/>
                <a:cs typeface="Arial" panose="020B0604020202020204" pitchFamily="34" charset="0"/>
              </a:rPr>
              <a:t>I use my strong communication and teamwork skills to build positive relationships with mentors and colleagues.
My empathy and reliability help me connect with residents and inspire trust, making me a good candidate for leadership development.
I use my organisational strengths to engage fully in CPD, keeping accurate records of learning to meet CQC and professional standards.
By combining these strengths with training opportunities, I can progress in my career and continue delivering compassionate, person-centred care.</a:t>
            </a:r>
            <a:endParaRPr lang="en-US"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1"/>
          </p:nvPr>
        </p:nvSpPr>
        <p:spPr/>
        <p:txBody>
          <a:bodyPr/>
          <a:lstStyle/>
          <a:p>
            <a:pPr>
              <a:defRPr/>
            </a:pPr>
            <a:fld id="{9AFB928A-D6AD-4F2A-B2DD-923741E90643}" type="slidenum">
              <a:rPr lang="en-GB" altLang="en-US" smtClean="0"/>
              <a:pPr>
                <a:defRPr/>
              </a:pPr>
              <a:t>8</a:t>
            </a:fld>
            <a:endParaRPr lang="en-GB" altLang="en-US"/>
          </a:p>
        </p:txBody>
      </p:sp>
      <p:pic>
        <p:nvPicPr>
          <p:cNvPr id="9" name="Picture 8">
            <a:extLst>
              <a:ext uri="{FF2B5EF4-FFF2-40B4-BE49-F238E27FC236}">
                <a16:creationId xmlns:a16="http://schemas.microsoft.com/office/drawing/2014/main" id="{9C8406C7-F27F-5F3D-662C-3C4DDB634F5D}"/>
              </a:ext>
            </a:extLst>
          </p:cNvPr>
          <p:cNvPicPr>
            <a:picLocks noChangeAspect="1"/>
          </p:cNvPicPr>
          <p:nvPr/>
        </p:nvPicPr>
        <p:blipFill>
          <a:blip r:embed="rId2"/>
          <a:stretch>
            <a:fillRect/>
          </a:stretch>
        </p:blipFill>
        <p:spPr>
          <a:xfrm>
            <a:off x="11268683" y="218393"/>
            <a:ext cx="923317" cy="1553910"/>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F9E9F"/>
        </a:solidFill>
        <a:effectLst/>
      </p:bgPr>
    </p:bg>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981200" y="1600201"/>
            <a:ext cx="8229600" cy="3916363"/>
          </a:xfrm>
        </p:spPr>
        <p:txBody>
          <a:bodyPr/>
          <a:lstStyle/>
          <a:p>
            <a:pPr marL="0" indent="0" algn="just">
              <a:buNone/>
            </a:pPr>
            <a:r>
              <a:rPr lang="en-GB" altLang="en-US" sz="1800" dirty="0">
                <a:latin typeface="Arial" panose="020B0604020202020204" pitchFamily="34" charset="0"/>
                <a:cs typeface="Arial" panose="020B0604020202020204" pitchFamily="34" charset="0"/>
              </a:rPr>
              <a:t>In summary, conducting my SWOT analysis has provided me with a better insight into my skills and competencies as a Senior Care Practitioner. Moreover, Acknowledging my strengths, including empathy, communication, and teamwork, allows me to maintain the delivery of quality, person-focused care. As well as, recognizing my weaknesses, such as a lack of leadership experience, encourages me to pursue additional training and professional growth. Additionally, engaging in CPD courses and mentorship, I can enhance my skills and prepare for future positions, including advancing to a Care Home Manager role. Overall, the SWOT analysis is a crucial tool that aids in my development, self-reflection, and long-term achievements in the health and social care field.</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F9E9F"/>
        </a:solidFill>
        <a:effectLst/>
      </p:bgPr>
    </p:bg>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981200" y="1600201"/>
            <a:ext cx="8229600" cy="1889233"/>
          </a:xfrm>
        </p:spPr>
        <p:txBody>
          <a:bodyPr/>
          <a:lstStyle/>
          <a:p>
            <a:pPr marL="0" indent="0" algn="ctr">
              <a:buNone/>
            </a:pPr>
            <a:r>
              <a:rPr lang="en-GB" altLang="en-US" sz="1100" dirty="0"/>
              <a:t>Raeburn, A. (2025). SWOT Analysis: What Is it and How Do You Use It. Available at: </a:t>
            </a:r>
            <a:r>
              <a:rPr lang="en-GB" altLang="en-US" sz="1100" dirty="0">
                <a:hlinkClick r:id="rId2"/>
              </a:rPr>
              <a:t>https://asana.com/resources/swot-analysis</a:t>
            </a:r>
            <a:r>
              <a:rPr lang="en-GB" altLang="en-US" sz="1100" dirty="0"/>
              <a:t>. (Accessed: 25.10.25).</a:t>
            </a:r>
          </a:p>
          <a:p>
            <a:pPr marL="0" indent="0" algn="ctr">
              <a:buNone/>
            </a:pPr>
            <a:r>
              <a:rPr lang="en-GB" altLang="en-US" sz="1100" dirty="0" err="1"/>
              <a:t>Booles</a:t>
            </a:r>
            <a:r>
              <a:rPr lang="en-GB" altLang="en-US" sz="1100" dirty="0"/>
              <a:t>, K. (2017). Becoming a Reflective Practitioner (Fifth edition) Johns Christopher Becoming a Reflective Practitioner (Fifth edition). Available: </a:t>
            </a:r>
            <a:r>
              <a:rPr lang="en-GB" altLang="en-US" sz="1100" dirty="0">
                <a:hlinkClick r:id="rId3"/>
              </a:rPr>
              <a:t>https://doi.org/10.7748/ns.32.1.32.s36</a:t>
            </a:r>
            <a:r>
              <a:rPr lang="en-GB" altLang="en-US" sz="1100" dirty="0"/>
              <a:t>.. (Accessed: 30.10.2025).</a:t>
            </a:r>
          </a:p>
          <a:p>
            <a:pPr marL="0" indent="0">
              <a:buNone/>
            </a:pPr>
            <a:r>
              <a:rPr lang="en-GB" altLang="en-US" sz="1100" dirty="0"/>
              <a:t>Skills for care,2024. The state of the adult social care sector and workforce in England .</a:t>
            </a:r>
            <a:r>
              <a:rPr lang="en-GB" altLang="en-US" sz="1100" dirty="0" err="1"/>
              <a:t>Available:https</a:t>
            </a:r>
            <a:r>
              <a:rPr lang="en-GB" altLang="en-US" sz="1100" dirty="0"/>
              <a:t>://</a:t>
            </a:r>
            <a:r>
              <a:rPr lang="en-GB" altLang="en-US" sz="1100" dirty="0" err="1"/>
              <a:t>www.skillsforcare.org.uk</a:t>
            </a:r>
            <a:r>
              <a:rPr lang="en-GB" altLang="en-US" sz="1100" dirty="0"/>
              <a:t>/. (Accessed: 5.11.2025).</a:t>
            </a:r>
          </a:p>
          <a:p>
            <a:pPr marL="0" indent="0">
              <a:buNone/>
            </a:pPr>
            <a:r>
              <a:rPr lang="en-GB" altLang="en-US" sz="1100" dirty="0"/>
              <a:t>GOV.UK. (</a:t>
            </a:r>
            <a:r>
              <a:rPr lang="en-GB" altLang="en-US" sz="1100" dirty="0" err="1"/>
              <a:t>n.d.</a:t>
            </a:r>
            <a:r>
              <a:rPr lang="en-GB" altLang="en-US" sz="1100" dirty="0"/>
              <a:t>). Care workforce pathway for adult social care: overview. Available at: </a:t>
            </a:r>
            <a:r>
              <a:rPr lang="en-GB" altLang="en-US" sz="1100" dirty="0">
                <a:hlinkClick r:id="rId4"/>
              </a:rPr>
              <a:t>https://www.gov.uk/government/publications/care-workforce-pathway-for-adult-social-care/care-workforce-pathway-for-adult-social-care-overview.Raeburn</a:t>
            </a:r>
            <a:r>
              <a:rPr lang="en-GB" altLang="en-US" sz="1100" dirty="0"/>
              <a:t>. (Accessed: 8.11.2025).</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TotalTime>
  <Words>209</Words>
  <Application>Microsoft Office PowerPoint</Application>
  <PresentationFormat>Widescreen</PresentationFormat>
  <Paragraphs>52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20140311PresentationUWTSDTemplate</vt:lpstr>
      <vt:lpstr>PowerPoint Presentation</vt:lpstr>
      <vt:lpstr>Acknowledge use of AI</vt:lpstr>
      <vt:lpstr>Overview</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zumira franco</cp:lastModifiedBy>
  <cp:revision>28</cp:revision>
  <dcterms:created xsi:type="dcterms:W3CDTF">2025-02-21T18:28:54Z</dcterms:created>
  <dcterms:modified xsi:type="dcterms:W3CDTF">2025-11-09T22:58:09Z</dcterms:modified>
</cp:coreProperties>
</file>