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6"/>
  </p:notesMasterIdLst>
  <p:sldIdLst>
    <p:sldId id="256" r:id="rId5"/>
    <p:sldId id="257" r:id="rId6"/>
    <p:sldId id="258" r:id="rId7"/>
    <p:sldId id="259" r:id="rId8"/>
    <p:sldId id="260" r:id="rId9"/>
    <p:sldId id="262" r:id="rId10"/>
    <p:sldId id="267" r:id="rId11"/>
    <p:sldId id="268" r:id="rId12"/>
    <p:sldId id="264"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45A66B-629E-4F4C-80A1-77CC96944544}" v="15" dt="2025-11-10T15:07:08.5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70" d="100"/>
          <a:sy n="70" d="100"/>
        </p:scale>
        <p:origin x="45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ik omaru bah bah" userId="76e04ca885c33e2f" providerId="LiveId" clId="{B8EAA685-D68E-4886-A475-284B20AA29CA}"/>
    <pc:docChg chg="modSld">
      <pc:chgData name="sheik omaru bah bah" userId="76e04ca885c33e2f" providerId="LiveId" clId="{B8EAA685-D68E-4886-A475-284B20AA29CA}" dt="2025-11-10T15:07:24.968" v="124" actId="1076"/>
      <pc:docMkLst>
        <pc:docMk/>
      </pc:docMkLst>
      <pc:sldChg chg="modSp mod">
        <pc:chgData name="sheik omaru bah bah" userId="76e04ca885c33e2f" providerId="LiveId" clId="{B8EAA685-D68E-4886-A475-284B20AA29CA}" dt="2025-11-10T15:06:27.403" v="112" actId="20577"/>
        <pc:sldMkLst>
          <pc:docMk/>
          <pc:sldMk cId="2563627717" sldId="256"/>
        </pc:sldMkLst>
        <pc:spChg chg="mod">
          <ac:chgData name="sheik omaru bah bah" userId="76e04ca885c33e2f" providerId="LiveId" clId="{B8EAA685-D68E-4886-A475-284B20AA29CA}" dt="2025-11-10T15:06:27.403" v="112" actId="20577"/>
          <ac:spMkLst>
            <pc:docMk/>
            <pc:sldMk cId="2563627717" sldId="256"/>
            <ac:spMk id="2" creationId="{13877589-7B87-1810-7D1A-B5A2048E3490}"/>
          </ac:spMkLst>
        </pc:spChg>
      </pc:sldChg>
      <pc:sldChg chg="addSp delSp modSp mod">
        <pc:chgData name="sheik omaru bah bah" userId="76e04ca885c33e2f" providerId="LiveId" clId="{B8EAA685-D68E-4886-A475-284B20AA29CA}" dt="2025-11-10T15:07:24.968" v="124" actId="1076"/>
        <pc:sldMkLst>
          <pc:docMk/>
          <pc:sldMk cId="3645478630" sldId="268"/>
        </pc:sldMkLst>
        <pc:graphicFrameChg chg="add mod">
          <ac:chgData name="sheik omaru bah bah" userId="76e04ca885c33e2f" providerId="LiveId" clId="{B8EAA685-D68E-4886-A475-284B20AA29CA}" dt="2025-11-10T15:07:24.968" v="124" actId="1076"/>
          <ac:graphicFrameMkLst>
            <pc:docMk/>
            <pc:sldMk cId="3645478630" sldId="268"/>
            <ac:graphicFrameMk id="6" creationId="{8DCB40CB-3D03-6815-1E5A-137C490E25B4}"/>
          </ac:graphicFrameMkLst>
        </pc:graphicFrameChg>
        <pc:picChg chg="add del mod">
          <ac:chgData name="sheik omaru bah bah" userId="76e04ca885c33e2f" providerId="LiveId" clId="{B8EAA685-D68E-4886-A475-284B20AA29CA}" dt="2025-11-10T15:03:47.706" v="7" actId="12084"/>
          <ac:picMkLst>
            <pc:docMk/>
            <pc:sldMk cId="3645478630" sldId="268"/>
            <ac:picMk id="5" creationId="{365EA36F-A04E-02D8-A41B-1056F7D8BE5A}"/>
          </ac:picMkLst>
        </pc:pic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A425AA-6553-4D04-9B5A-4CD39CF68D50}" type="doc">
      <dgm:prSet loTypeId="urn:microsoft.com/office/officeart/2009/3/layout/SnapshotPictureList" loCatId="picture" qsTypeId="urn:microsoft.com/office/officeart/2005/8/quickstyle/simple1" qsCatId="simple" csTypeId="urn:microsoft.com/office/officeart/2005/8/colors/accent1_2" csCatId="accent1" phldr="1"/>
      <dgm:spPr/>
    </dgm:pt>
    <dgm:pt modelId="{E7CAAD83-8880-43D7-A94D-31E7254E657D}">
      <dgm:prSet phldrT="[Text]" phldr="1"/>
      <dgm:spPr/>
      <dgm:t>
        <a:bodyPr/>
        <a:lstStyle/>
        <a:p>
          <a:endParaRPr lang="en-GB"/>
        </a:p>
      </dgm:t>
    </dgm:pt>
    <dgm:pt modelId="{FBBE36FB-9810-407C-9F66-DF7B7A5D4AFA}" type="parTrans" cxnId="{5544F3E9-E612-4408-9614-9BA0886D9363}">
      <dgm:prSet/>
      <dgm:spPr/>
      <dgm:t>
        <a:bodyPr/>
        <a:lstStyle/>
        <a:p>
          <a:endParaRPr lang="en-GB"/>
        </a:p>
      </dgm:t>
    </dgm:pt>
    <dgm:pt modelId="{BA23E234-578E-4875-A8D0-497F880520E7}" type="sibTrans" cxnId="{5544F3E9-E612-4408-9614-9BA0886D9363}">
      <dgm:prSet/>
      <dgm:spPr/>
      <dgm:t>
        <a:bodyPr/>
        <a:lstStyle/>
        <a:p>
          <a:endParaRPr lang="en-GB"/>
        </a:p>
      </dgm:t>
    </dgm:pt>
    <dgm:pt modelId="{0633EC2C-1A7A-4BAE-A528-43193F440F62}" type="pres">
      <dgm:prSet presAssocID="{72A425AA-6553-4D04-9B5A-4CD39CF68D50}" presName="Name0" presStyleCnt="0">
        <dgm:presLayoutVars>
          <dgm:chMax/>
          <dgm:chPref/>
          <dgm:dir/>
          <dgm:animLvl val="lvl"/>
        </dgm:presLayoutVars>
      </dgm:prSet>
      <dgm:spPr/>
    </dgm:pt>
    <dgm:pt modelId="{453635A8-61BE-421F-B850-536B51329D48}" type="pres">
      <dgm:prSet presAssocID="{E7CAAD83-8880-43D7-A94D-31E7254E657D}" presName="composite" presStyleCnt="0"/>
      <dgm:spPr/>
    </dgm:pt>
    <dgm:pt modelId="{B6D71C0F-63B2-43AC-A320-06F7B8320D82}" type="pres">
      <dgm:prSet presAssocID="{E7CAAD83-8880-43D7-A94D-31E7254E657D}" presName="ParentAccentShape" presStyleLbl="trBgShp" presStyleIdx="0" presStyleCnt="1"/>
      <dgm:spPr/>
    </dgm:pt>
    <dgm:pt modelId="{7B4129E3-1179-44E3-B669-FB84E1571462}" type="pres">
      <dgm:prSet presAssocID="{E7CAAD83-8880-43D7-A94D-31E7254E657D}" presName="ParentText" presStyleLbl="revTx" presStyleIdx="0" presStyleCnt="2">
        <dgm:presLayoutVars>
          <dgm:chMax val="1"/>
          <dgm:chPref val="1"/>
          <dgm:bulletEnabled val="1"/>
        </dgm:presLayoutVars>
      </dgm:prSet>
      <dgm:spPr/>
    </dgm:pt>
    <dgm:pt modelId="{E8AC3E87-902A-4645-9086-58E4A2E0DDE1}" type="pres">
      <dgm:prSet presAssocID="{E7CAAD83-8880-43D7-A94D-31E7254E657D}" presName="ChildText" presStyleLbl="revTx" presStyleIdx="1" presStyleCnt="2">
        <dgm:presLayoutVars>
          <dgm:chMax val="0"/>
          <dgm:chPref val="0"/>
        </dgm:presLayoutVars>
      </dgm:prSet>
      <dgm:spPr/>
    </dgm:pt>
    <dgm:pt modelId="{750904C0-7E06-421A-B429-38CF427C6E13}" type="pres">
      <dgm:prSet presAssocID="{E7CAAD83-8880-43D7-A94D-31E7254E657D}" presName="ChildAccentShape" presStyleLbl="trBgShp" presStyleIdx="0" presStyleCnt="1"/>
      <dgm:spPr/>
    </dgm:pt>
    <dgm:pt modelId="{00F11090-AC21-49E7-99DF-214476FB19D3}" type="pres">
      <dgm:prSet presAssocID="{E7CAAD83-8880-43D7-A94D-31E7254E657D}" presName="Image" presStyleLbl="alignImgPlace1" presStyleIdx="0" presStyleCnt="1" custScaleX="162093" custScaleY="165603" custLinFactNeighborX="14412" custLinFactNeighborY="-1158"/>
      <dgm:spPr>
        <a:blipFill>
          <a:blip xmlns:r="http://schemas.openxmlformats.org/officeDocument/2006/relationships" r:embed="rId1">
            <a:extLst>
              <a:ext uri="{28A0092B-C50C-407E-A947-70E740481C1C}">
                <a14:useLocalDpi xmlns:a14="http://schemas.microsoft.com/office/drawing/2010/main" val="0"/>
              </a:ext>
            </a:extLst>
          </a:blip>
          <a:srcRect/>
          <a:stretch>
            <a:fillRect l="-12000" r="-12000"/>
          </a:stretch>
        </a:blipFill>
      </dgm:spPr>
      <dgm:extLst>
        <a:ext uri="{E40237B7-FDA0-4F09-8148-C483321AD2D9}">
          <dgm14:cNvPr xmlns:dgm14="http://schemas.microsoft.com/office/drawing/2010/diagram" id="0" name="" descr="A diagram on a screen&#10;&#10;AI-generated content may be incorrect.">
            <a:extLst>
              <a:ext uri="{FF2B5EF4-FFF2-40B4-BE49-F238E27FC236}">
                <a16:creationId xmlns:a16="http://schemas.microsoft.com/office/drawing/2014/main" id="{365EA36F-A04E-02D8-A41B-1056F7D8BE5A}"/>
              </a:ext>
            </a:extLst>
          </dgm14:cNvPr>
        </a:ext>
      </dgm:extLst>
    </dgm:pt>
  </dgm:ptLst>
  <dgm:cxnLst>
    <dgm:cxn modelId="{15AD7E63-8F0D-45A3-8178-6629A5B32F20}" type="presOf" srcId="{E7CAAD83-8880-43D7-A94D-31E7254E657D}" destId="{7B4129E3-1179-44E3-B669-FB84E1571462}" srcOrd="0" destOrd="0" presId="urn:microsoft.com/office/officeart/2009/3/layout/SnapshotPictureList"/>
    <dgm:cxn modelId="{C1098DBB-9E13-4427-9B7B-3CD1F50F01CC}" type="presOf" srcId="{72A425AA-6553-4D04-9B5A-4CD39CF68D50}" destId="{0633EC2C-1A7A-4BAE-A528-43193F440F62}" srcOrd="0" destOrd="0" presId="urn:microsoft.com/office/officeart/2009/3/layout/SnapshotPictureList"/>
    <dgm:cxn modelId="{5544F3E9-E612-4408-9614-9BA0886D9363}" srcId="{72A425AA-6553-4D04-9B5A-4CD39CF68D50}" destId="{E7CAAD83-8880-43D7-A94D-31E7254E657D}" srcOrd="0" destOrd="0" parTransId="{FBBE36FB-9810-407C-9F66-DF7B7A5D4AFA}" sibTransId="{BA23E234-578E-4875-A8D0-497F880520E7}"/>
    <dgm:cxn modelId="{FCE1725C-02C0-4B77-A8CE-B0F75387D0E0}" type="presParOf" srcId="{0633EC2C-1A7A-4BAE-A528-43193F440F62}" destId="{453635A8-61BE-421F-B850-536B51329D48}" srcOrd="0" destOrd="0" presId="urn:microsoft.com/office/officeart/2009/3/layout/SnapshotPictureList"/>
    <dgm:cxn modelId="{FE17D5B8-8978-4120-B45B-4F0BD41C5EB2}" type="presParOf" srcId="{453635A8-61BE-421F-B850-536B51329D48}" destId="{B6D71C0F-63B2-43AC-A320-06F7B8320D82}" srcOrd="0" destOrd="0" presId="urn:microsoft.com/office/officeart/2009/3/layout/SnapshotPictureList"/>
    <dgm:cxn modelId="{BA014D45-0505-4365-815F-604DA4103094}" type="presParOf" srcId="{453635A8-61BE-421F-B850-536B51329D48}" destId="{7B4129E3-1179-44E3-B669-FB84E1571462}" srcOrd="1" destOrd="0" presId="urn:microsoft.com/office/officeart/2009/3/layout/SnapshotPictureList"/>
    <dgm:cxn modelId="{B39D9B4C-D0B4-489F-A475-3AA5E9378323}" type="presParOf" srcId="{453635A8-61BE-421F-B850-536B51329D48}" destId="{E8AC3E87-902A-4645-9086-58E4A2E0DDE1}" srcOrd="2" destOrd="0" presId="urn:microsoft.com/office/officeart/2009/3/layout/SnapshotPictureList"/>
    <dgm:cxn modelId="{652CBACE-4A74-4835-AE13-AFF827D26874}" type="presParOf" srcId="{453635A8-61BE-421F-B850-536B51329D48}" destId="{750904C0-7E06-421A-B429-38CF427C6E13}" srcOrd="3" destOrd="0" presId="urn:microsoft.com/office/officeart/2009/3/layout/SnapshotPictureList"/>
    <dgm:cxn modelId="{6332B4E4-2CB8-4AB9-AE96-A89A6615F796}" type="presParOf" srcId="{453635A8-61BE-421F-B850-536B51329D48}" destId="{00F11090-AC21-49E7-99DF-214476FB19D3}" srcOrd="4" destOrd="0" presId="urn:microsoft.com/office/officeart/2009/3/layout/SnapshotPictur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71C0F-63B2-43AC-A320-06F7B8320D82}">
      <dsp:nvSpPr>
        <dsp:cNvPr id="0" name=""/>
        <dsp:cNvSpPr/>
      </dsp:nvSpPr>
      <dsp:spPr>
        <a:xfrm>
          <a:off x="2727615" y="2512559"/>
          <a:ext cx="8086682" cy="5754573"/>
        </a:xfrm>
        <a:prstGeom prst="frame">
          <a:avLst>
            <a:gd name="adj1" fmla="val 5450"/>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F11090-AC21-49E7-99DF-214476FB19D3}">
      <dsp:nvSpPr>
        <dsp:cNvPr id="0" name=""/>
        <dsp:cNvSpPr/>
      </dsp:nvSpPr>
      <dsp:spPr>
        <a:xfrm>
          <a:off x="1123231" y="0"/>
          <a:ext cx="12603956" cy="9014308"/>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2000" r="-12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B4129E3-1179-44E3-B669-FB84E1571462}">
      <dsp:nvSpPr>
        <dsp:cNvPr id="0" name=""/>
        <dsp:cNvSpPr/>
      </dsp:nvSpPr>
      <dsp:spPr>
        <a:xfrm>
          <a:off x="3043766" y="7268299"/>
          <a:ext cx="7459605" cy="6830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4960" tIns="118110" rIns="314960" bIns="118110" numCol="1" spcCol="1270" anchor="ctr" anchorCtr="0">
          <a:noAutofit/>
        </a:bodyPr>
        <a:lstStyle/>
        <a:p>
          <a:pPr marL="0" lvl="0" indent="0" algn="l" defTabSz="1377950">
            <a:lnSpc>
              <a:spcPct val="90000"/>
            </a:lnSpc>
            <a:spcBef>
              <a:spcPct val="0"/>
            </a:spcBef>
            <a:spcAft>
              <a:spcPct val="35000"/>
            </a:spcAft>
            <a:buNone/>
          </a:pPr>
          <a:endParaRPr lang="en-GB" sz="3100" kern="1200"/>
        </a:p>
      </dsp:txBody>
      <dsp:txXfrm>
        <a:off x="3043766" y="7268299"/>
        <a:ext cx="7459605" cy="683073"/>
      </dsp:txXfrm>
    </dsp:sp>
    <dsp:sp modelId="{E8AC3E87-902A-4645-9086-58E4A2E0DDE1}">
      <dsp:nvSpPr>
        <dsp:cNvPr id="0" name=""/>
        <dsp:cNvSpPr/>
      </dsp:nvSpPr>
      <dsp:spPr>
        <a:xfrm>
          <a:off x="11143513" y="2512559"/>
          <a:ext cx="3697142" cy="5754573"/>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10/11/2025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10/11/2025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10/11/2025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10/11/2025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euronews.com/my-Europe/2024/04/30/post-Brexit" TargetMode="External"/><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 Id="rId5" Type="http://schemas.openxmlformats.org/officeDocument/2006/relationships/hyperlink" Target="https://www.gov.uk/gov.uk/government/publications/understanding-technology-adoption-among-among-uk-smes" TargetMode="External"/><Relationship Id="rId4" Type="http://schemas.openxmlformats.org/officeDocument/2006/relationships/hyperlink" Target="https://www.wsj.com/business/retail/subdued.uk-retail-footfall-over-Christmas-period-caps-disappointing-2024-report-says-c7f2d1fe"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NAME:PROBLEM SOLVING AND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SHEIK OMARU BAH</a:t>
            </a:r>
            <a:br>
              <a:rPr lang="en-GB" sz="3200" dirty="0">
                <a:latin typeface="A"/>
              </a:rPr>
            </a:br>
            <a:r>
              <a:rPr lang="en-GB" sz="3200" dirty="0">
                <a:latin typeface="A"/>
              </a:rPr>
              <a:t>STUDENT ID:2440622</a:t>
            </a:r>
            <a:br>
              <a:rPr lang="en-GB" sz="3200" dirty="0">
                <a:latin typeface="A"/>
              </a:rPr>
            </a:br>
            <a:r>
              <a:rPr lang="en-GB" sz="3200" dirty="0">
                <a:latin typeface="A"/>
              </a:rPr>
              <a:t>LECTURER: DR FAIZU EDU</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r>
              <a:rPr lang="en-GB" sz="1500" b="1" dirty="0">
                <a:solidFill>
                  <a:srgbClr val="111111"/>
                </a:solidFill>
                <a:latin typeface="Roboto"/>
                <a:ea typeface="Roboto"/>
                <a:cs typeface="Roboto"/>
              </a:rPr>
              <a:t>Green Haven Florist is a </a:t>
            </a:r>
            <a:r>
              <a:rPr lang="en-GB" sz="1500" b="1" dirty="0" err="1">
                <a:solidFill>
                  <a:srgbClr val="111111"/>
                </a:solidFill>
                <a:latin typeface="Roboto"/>
                <a:ea typeface="Roboto"/>
                <a:cs typeface="Roboto"/>
              </a:rPr>
              <a:t>small,independent</a:t>
            </a:r>
            <a:r>
              <a:rPr lang="en-GB" sz="1500" b="1" dirty="0">
                <a:solidFill>
                  <a:srgbClr val="111111"/>
                </a:solidFill>
                <a:latin typeface="Roboto"/>
                <a:ea typeface="Roboto"/>
                <a:cs typeface="Roboto"/>
              </a:rPr>
              <a:t> flower shop based in </a:t>
            </a:r>
            <a:r>
              <a:rPr lang="en-GB" sz="1500" b="1" dirty="0" err="1">
                <a:solidFill>
                  <a:srgbClr val="111111"/>
                </a:solidFill>
                <a:latin typeface="Roboto"/>
                <a:ea typeface="Roboto"/>
                <a:cs typeface="Roboto"/>
              </a:rPr>
              <a:t>Norwich,uk</a:t>
            </a:r>
            <a:r>
              <a:rPr lang="en-GB" sz="1500" b="1" dirty="0">
                <a:solidFill>
                  <a:srgbClr val="111111"/>
                </a:solidFill>
                <a:latin typeface="Roboto"/>
                <a:ea typeface="Roboto"/>
                <a:cs typeface="Roboto"/>
              </a:rPr>
              <a:t>. It was grounded in 2016by by Liam and Priya Patel Partners. The business achieved recognition within a short period of time for its custom floral designs, eco-friendly packaging, and good community connections. The shop cater for diverse customer </a:t>
            </a:r>
            <a:r>
              <a:rPr lang="en-GB" sz="1500" b="1" dirty="0" err="1">
                <a:solidFill>
                  <a:srgbClr val="111111"/>
                </a:solidFill>
                <a:latin typeface="Roboto"/>
                <a:ea typeface="Roboto"/>
                <a:cs typeface="Roboto"/>
              </a:rPr>
              <a:t>base,from</a:t>
            </a:r>
            <a:r>
              <a:rPr lang="en-GB" sz="1500" b="1" dirty="0">
                <a:solidFill>
                  <a:srgbClr val="111111"/>
                </a:solidFill>
                <a:latin typeface="Roboto"/>
                <a:ea typeface="Roboto"/>
                <a:cs typeface="Roboto"/>
              </a:rPr>
              <a:t> in store visitors bouquets to corporate clients and wedding events. Its achievement was built on customer approach and long term commitment approach for sustainability that appealed to environmental conscious customers.</a:t>
            </a:r>
          </a:p>
          <a:p>
            <a:endParaRPr lang="en-GB" sz="1500" b="1" dirty="0">
              <a:solidFill>
                <a:srgbClr val="111111"/>
              </a:solidFill>
              <a:latin typeface="Roboto"/>
              <a:ea typeface="Roboto"/>
              <a:cs typeface="Roboto"/>
            </a:endParaRPr>
          </a:p>
          <a:p>
            <a:r>
              <a:rPr lang="en-GB" sz="1500" b="1" dirty="0">
                <a:solidFill>
                  <a:srgbClr val="111111"/>
                </a:solidFill>
                <a:latin typeface="Roboto"/>
                <a:ea typeface="Roboto"/>
                <a:cs typeface="Roboto"/>
              </a:rPr>
              <a:t>In the past year </a:t>
            </a:r>
            <a:r>
              <a:rPr lang="en-GB" sz="1500" b="1" dirty="0" err="1">
                <a:solidFill>
                  <a:srgbClr val="111111"/>
                </a:solidFill>
                <a:latin typeface="Roboto"/>
                <a:ea typeface="Roboto"/>
                <a:cs typeface="Roboto"/>
              </a:rPr>
              <a:t>however,Green</a:t>
            </a:r>
            <a:r>
              <a:rPr lang="en-GB" sz="1500" b="1" dirty="0">
                <a:solidFill>
                  <a:srgbClr val="111111"/>
                </a:solidFill>
                <a:latin typeface="Roboto"/>
                <a:ea typeface="Roboto"/>
                <a:cs typeface="Roboto"/>
              </a:rPr>
              <a:t> Haven Florists has faced a sharp decline in both sales and foot work customers. Rising cost expenses in maintaining the business and growing competition from online flower delivery companies have put immense pressure on the </a:t>
            </a:r>
            <a:r>
              <a:rPr lang="en-GB" sz="1500" b="1" dirty="0" err="1">
                <a:solidFill>
                  <a:srgbClr val="111111"/>
                </a:solidFill>
                <a:latin typeface="Roboto"/>
                <a:ea typeface="Roboto"/>
                <a:cs typeface="Roboto"/>
              </a:rPr>
              <a:t>business,has</a:t>
            </a:r>
            <a:r>
              <a:rPr lang="en-GB" sz="1500" b="1" dirty="0">
                <a:solidFill>
                  <a:srgbClr val="111111"/>
                </a:solidFill>
                <a:latin typeface="Roboto"/>
                <a:ea typeface="Roboto"/>
                <a:cs typeface="Roboto"/>
              </a:rPr>
              <a:t> drastically reduced sales making it difficult for the shop to sustain profit as the previous year. Liam and Priya need to come up with new strategy </a:t>
            </a:r>
            <a:r>
              <a:rPr lang="en-GB" sz="1500" b="1" dirty="0" err="1">
                <a:solidFill>
                  <a:srgbClr val="111111"/>
                </a:solidFill>
                <a:latin typeface="Roboto"/>
                <a:ea typeface="Roboto"/>
                <a:cs typeface="Roboto"/>
              </a:rPr>
              <a:t>inother</a:t>
            </a:r>
            <a:r>
              <a:rPr lang="en-GB" sz="1500" b="1" dirty="0">
                <a:solidFill>
                  <a:srgbClr val="111111"/>
                </a:solidFill>
                <a:latin typeface="Roboto"/>
                <a:ea typeface="Roboto"/>
                <a:cs typeface="Roboto"/>
              </a:rPr>
              <a:t> for the business to survive in this new environmental condition and rapid technological development.</a:t>
            </a:r>
          </a:p>
          <a:p>
            <a:r>
              <a:rPr lang="en-GB" sz="1500" b="1" dirty="0">
                <a:solidFill>
                  <a:srgbClr val="111111"/>
                </a:solidFill>
                <a:latin typeface="Roboto"/>
                <a:ea typeface="Roboto"/>
                <a:cs typeface="Roboto"/>
              </a:rPr>
              <a:t> </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 2016</a:t>
            </a:r>
          </a:p>
          <a:p>
            <a:pPr marL="342900" indent="-342900">
              <a:buFont typeface="Arial" charset="2"/>
              <a:buChar char="•"/>
            </a:pPr>
            <a:r>
              <a:rPr lang="en-GB" b="1" dirty="0"/>
              <a:t>Owners: Liam and Priya Patel </a:t>
            </a:r>
          </a:p>
          <a:p>
            <a:pPr marL="342900" indent="-342900">
              <a:buFont typeface="Arial" charset="2"/>
              <a:buChar char="•"/>
            </a:pPr>
            <a:r>
              <a:rPr lang="en-GB" b="1" dirty="0"/>
              <a:t>Sells Flowers</a:t>
            </a:r>
          </a:p>
          <a:p>
            <a:pPr marL="342900" indent="-342900">
              <a:buFont typeface="Arial" charset="2"/>
              <a:buChar char="•"/>
            </a:pPr>
            <a:r>
              <a:rPr lang="en-GB" b="1" dirty="0">
                <a:ea typeface="+mn-lt"/>
                <a:cs typeface="+mn-lt"/>
              </a:rPr>
              <a:t>strong community ties</a:t>
            </a:r>
          </a:p>
          <a:p>
            <a:pPr marL="342900" indent="-342900">
              <a:buFont typeface="Arial" charset="2"/>
              <a:buChar char="•"/>
            </a:pPr>
            <a:r>
              <a:rPr lang="en-GB" b="1" dirty="0">
                <a:solidFill>
                  <a:schemeClr val="tx1"/>
                </a:solidFill>
                <a:ea typeface="+mn-lt"/>
                <a:cs typeface="+mn-lt"/>
              </a:rPr>
              <a:t>Floral designs and eco-friendly packaging</a:t>
            </a:r>
          </a:p>
          <a:p>
            <a:pPr marL="342900" indent="-342900">
              <a:buFont typeface="Arial" charset="2"/>
              <a:buChar char="•"/>
            </a:pPr>
            <a:r>
              <a:rPr lang="en-GB" b="1" dirty="0">
                <a:solidFill>
                  <a:schemeClr val="tx1"/>
                </a:solidFill>
                <a:ea typeface="+mn-lt"/>
                <a:cs typeface="+mn-lt"/>
              </a:rPr>
              <a:t>Significant reduction in sales</a:t>
            </a:r>
          </a:p>
          <a:p>
            <a:pPr marL="342900" indent="-342900">
              <a:buFont typeface="Arial" charset="2"/>
              <a:buChar char="•"/>
            </a:pPr>
            <a:r>
              <a:rPr lang="en-GB" b="1" dirty="0">
                <a:solidFill>
                  <a:schemeClr val="tx1"/>
                </a:solidFill>
                <a:ea typeface="+mn-lt"/>
                <a:cs typeface="+mn-lt"/>
              </a:rPr>
              <a:t>Customers feedback revealed  mixed sentiments</a:t>
            </a:r>
            <a:endParaRPr lang="en-GB" b="1" dirty="0">
              <a:solidFill>
                <a:schemeClr val="tx1"/>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fontScale="55000" lnSpcReduction="20000"/>
          </a:bodyPr>
          <a:lstStyle/>
          <a:p>
            <a:r>
              <a:rPr lang="en-GB" sz="2800" b="1" dirty="0">
                <a:solidFill>
                  <a:srgbClr val="FF0000"/>
                </a:solidFill>
              </a:rPr>
              <a:t>5W2H</a:t>
            </a:r>
          </a:p>
          <a:p>
            <a:r>
              <a:rPr lang="en-GB" sz="2800" dirty="0">
                <a:solidFill>
                  <a:schemeClr val="tx1"/>
                </a:solidFill>
              </a:rPr>
              <a:t>Who: </a:t>
            </a:r>
            <a:r>
              <a:rPr lang="en-GB" sz="2800" dirty="0">
                <a:solidFill>
                  <a:schemeClr val="tx1"/>
                </a:solidFill>
                <a:ea typeface="+mn-lt"/>
                <a:cs typeface="+mn-lt"/>
              </a:rPr>
              <a:t>Liam and Priya Patel</a:t>
            </a:r>
          </a:p>
          <a:p>
            <a:r>
              <a:rPr lang="en-GB" sz="2800" dirty="0">
                <a:solidFill>
                  <a:schemeClr val="tx1"/>
                </a:solidFill>
              </a:rPr>
              <a:t>What: 30% decline in in-</a:t>
            </a:r>
            <a:r>
              <a:rPr lang="en-GB" sz="2800" dirty="0" err="1">
                <a:solidFill>
                  <a:schemeClr val="tx1"/>
                </a:solidFill>
              </a:rPr>
              <a:t>storesales,due</a:t>
            </a:r>
            <a:r>
              <a:rPr lang="en-GB" sz="2800" dirty="0">
                <a:solidFill>
                  <a:schemeClr val="tx1"/>
                </a:solidFill>
              </a:rPr>
              <a:t> to decrease in foot traffic because of massive construction in the </a:t>
            </a:r>
            <a:r>
              <a:rPr lang="en-GB" sz="2800" dirty="0" err="1">
                <a:solidFill>
                  <a:schemeClr val="tx1"/>
                </a:solidFill>
              </a:rPr>
              <a:t>vicinity,closure</a:t>
            </a:r>
            <a:r>
              <a:rPr lang="en-GB" sz="2800" dirty="0">
                <a:solidFill>
                  <a:schemeClr val="tx1"/>
                </a:solidFill>
              </a:rPr>
              <a:t> of other businesses around and the increase in on-line sales</a:t>
            </a:r>
          </a:p>
          <a:p>
            <a:r>
              <a:rPr lang="en-GB" sz="2800" dirty="0">
                <a:solidFill>
                  <a:schemeClr val="tx1"/>
                </a:solidFill>
              </a:rPr>
              <a:t>Where: The problem is rooted in Green Haven Florist, Norwich High Street Location, which has </a:t>
            </a:r>
            <a:r>
              <a:rPr lang="en-GB" sz="2800" dirty="0" err="1">
                <a:solidFill>
                  <a:schemeClr val="tx1"/>
                </a:solidFill>
              </a:rPr>
              <a:t>losttraffic</a:t>
            </a:r>
            <a:r>
              <a:rPr lang="en-GB" sz="2800" dirty="0">
                <a:solidFill>
                  <a:schemeClr val="tx1"/>
                </a:solidFill>
              </a:rPr>
              <a:t> and in a highly competitive environment and online technology that Is drawing customers away. That is why there is a massive decrease in sales.</a:t>
            </a:r>
          </a:p>
          <a:p>
            <a:r>
              <a:rPr lang="en-GB" sz="2800" dirty="0">
                <a:solidFill>
                  <a:schemeClr val="tx1"/>
                </a:solidFill>
              </a:rPr>
              <a:t>When: the downturn sales began reducing drastically within the last 12 months and as sales decline the cost increased and the customer </a:t>
            </a:r>
            <a:r>
              <a:rPr lang="en-GB" sz="2800" dirty="0" err="1">
                <a:solidFill>
                  <a:schemeClr val="tx1"/>
                </a:solidFill>
              </a:rPr>
              <a:t>preffered</a:t>
            </a:r>
            <a:r>
              <a:rPr lang="en-GB" sz="2800" dirty="0">
                <a:solidFill>
                  <a:schemeClr val="tx1"/>
                </a:solidFill>
              </a:rPr>
              <a:t> online orders.</a:t>
            </a:r>
          </a:p>
          <a:p>
            <a:r>
              <a:rPr lang="en-GB" sz="2800" dirty="0">
                <a:solidFill>
                  <a:schemeClr val="tx1"/>
                </a:solidFill>
              </a:rPr>
              <a:t>Why: because of construction issues, shops closing, reduction of foot traffic, customers preferred replacing online orders</a:t>
            </a:r>
          </a:p>
          <a:p>
            <a:r>
              <a:rPr lang="en-GB" sz="2800" dirty="0">
                <a:solidFill>
                  <a:schemeClr val="tx1"/>
                </a:solidFill>
              </a:rPr>
              <a:t>How: </a:t>
            </a:r>
            <a:r>
              <a:rPr lang="en-GB" sz="2800" dirty="0" err="1">
                <a:solidFill>
                  <a:schemeClr val="tx1"/>
                </a:solidFill>
              </a:rPr>
              <a:t>liam</a:t>
            </a:r>
            <a:r>
              <a:rPr lang="en-GB" sz="2800" dirty="0">
                <a:solidFill>
                  <a:schemeClr val="tx1"/>
                </a:solidFill>
              </a:rPr>
              <a:t> and </a:t>
            </a:r>
            <a:r>
              <a:rPr lang="en-GB" sz="2800" dirty="0" err="1">
                <a:solidFill>
                  <a:schemeClr val="tx1"/>
                </a:solidFill>
              </a:rPr>
              <a:t>priyah</a:t>
            </a:r>
            <a:r>
              <a:rPr lang="en-GB" sz="2800" dirty="0">
                <a:solidFill>
                  <a:schemeClr val="tx1"/>
                </a:solidFill>
              </a:rPr>
              <a:t> need to come up with new strategy </a:t>
            </a:r>
            <a:r>
              <a:rPr lang="en-GB" sz="2800" dirty="0" err="1">
                <a:solidFill>
                  <a:schemeClr val="tx1"/>
                </a:solidFill>
              </a:rPr>
              <a:t>oreder</a:t>
            </a:r>
            <a:r>
              <a:rPr lang="en-GB" sz="2800" dirty="0">
                <a:solidFill>
                  <a:schemeClr val="tx1"/>
                </a:solidFill>
              </a:rPr>
              <a:t> to rescue their business from closure. Or decline in sales. Changes in the market customers habits, online sales and create a website for customers t find the company.</a:t>
            </a:r>
          </a:p>
          <a:p>
            <a:r>
              <a:rPr lang="en-GB" sz="2800" dirty="0">
                <a:solidFill>
                  <a:schemeClr val="tx1"/>
                </a:solidFill>
              </a:rPr>
              <a:t>How much: </a:t>
            </a:r>
            <a:r>
              <a:rPr lang="en-GB" sz="2800" dirty="0" err="1">
                <a:solidFill>
                  <a:schemeClr val="tx1"/>
                </a:solidFill>
              </a:rPr>
              <a:t>greem</a:t>
            </a:r>
            <a:r>
              <a:rPr lang="en-GB" sz="2800" dirty="0">
                <a:solidFill>
                  <a:schemeClr val="tx1"/>
                </a:solidFill>
              </a:rPr>
              <a:t> haven florist have experienced 30% decline, rising cost, and increasing competition while small online growth has not balanced the losses. Demonstrating the financial challenges the business facing. </a:t>
            </a:r>
          </a:p>
          <a:p>
            <a:endParaRPr lang="en-GB" sz="2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normAutofit fontScale="92500"/>
          </a:bodyPr>
          <a:lstStyle/>
          <a:p>
            <a:r>
              <a:rPr lang="en-GB" b="1" dirty="0"/>
              <a:t>POLITICAL</a:t>
            </a:r>
          </a:p>
          <a:p>
            <a:r>
              <a:rPr lang="en-GB" b="1" dirty="0"/>
              <a:t>Uk government support schemes for small/local businesses could offer grants and or tax relief (Brotox.gov.uk)</a:t>
            </a:r>
          </a:p>
          <a:p>
            <a:r>
              <a:rPr lang="en-GB" b="1" dirty="0"/>
              <a:t>Post Brexit import regulations may hinder flower supplier chains and rising cost. </a:t>
            </a:r>
          </a:p>
          <a:p>
            <a:endParaRPr lang="en-GB" b="1" dirty="0">
              <a:solidFill>
                <a:srgbClr val="FF0000"/>
              </a:solidFill>
            </a:endParaRPr>
          </a:p>
          <a:p>
            <a:endParaRPr lang="en-GB" b="1" dirty="0"/>
          </a:p>
          <a:p>
            <a:r>
              <a:rPr lang="en-GB" b="1" dirty="0"/>
              <a:t>ECONOMIC</a:t>
            </a:r>
          </a:p>
          <a:p>
            <a:r>
              <a:rPr lang="en-GB" b="1" dirty="0"/>
              <a:t>Inflation and rising import prices may maximise cost and minimize profit.</a:t>
            </a:r>
          </a:p>
          <a:p>
            <a:r>
              <a:rPr lang="en-GB" b="1" dirty="0"/>
              <a:t>SOCIAL</a:t>
            </a:r>
          </a:p>
          <a:p>
            <a:r>
              <a:rPr lang="en-GB" b="1" dirty="0"/>
              <a:t>Due to the technologically age and time constraint people prefer online shopping these days cause its more convenient and time saving and minimize stress</a:t>
            </a:r>
          </a:p>
          <a:p>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lnSpcReduction="10000"/>
          </a:bodyPr>
          <a:lstStyle/>
          <a:p>
            <a:r>
              <a:rPr lang="en-GB" b="1" dirty="0"/>
              <a:t>TECHNOLOGICAL</a:t>
            </a:r>
          </a:p>
          <a:p>
            <a:r>
              <a:rPr lang="en-GB" b="1" dirty="0"/>
              <a:t>Websites need to be upgraded and efficient and easy to access by customers</a:t>
            </a:r>
          </a:p>
          <a:p>
            <a:r>
              <a:rPr lang="en-GB" b="1" dirty="0"/>
              <a:t>Social media is the new trend </a:t>
            </a:r>
            <a:r>
              <a:rPr lang="en-GB" b="1" dirty="0" err="1"/>
              <a:t>now,so</a:t>
            </a:r>
            <a:r>
              <a:rPr lang="en-GB" b="1" dirty="0"/>
              <a:t> every business depends on technology these days if they want to grow  </a:t>
            </a:r>
          </a:p>
          <a:p>
            <a:r>
              <a:rPr lang="en-GB" b="1" dirty="0"/>
              <a:t>LEGAL</a:t>
            </a:r>
          </a:p>
          <a:p>
            <a:r>
              <a:rPr lang="en-GB" b="1" dirty="0"/>
              <a:t>There are lots of Government regulations which are external factors that can affect a business</a:t>
            </a:r>
          </a:p>
          <a:p>
            <a:r>
              <a:rPr lang="en-GB" b="1" dirty="0"/>
              <a:t>Employment and Data protection and employers rights can also affect staffing.</a:t>
            </a:r>
          </a:p>
          <a:p>
            <a:r>
              <a:rPr lang="en-GB" b="1" dirty="0"/>
              <a:t>ENVIRONMENTAL</a:t>
            </a:r>
          </a:p>
          <a:p>
            <a:pPr marL="0" indent="0">
              <a:buNone/>
            </a:pPr>
            <a:r>
              <a:rPr lang="en-GB" b="1" dirty="0"/>
              <a:t>     Keeping the environment </a:t>
            </a:r>
            <a:r>
              <a:rPr lang="en-GB" b="1" dirty="0" err="1"/>
              <a:t>safe,climate</a:t>
            </a:r>
            <a:r>
              <a:rPr lang="en-GB" b="1" dirty="0"/>
              <a:t> change and eco-</a:t>
            </a:r>
            <a:r>
              <a:rPr lang="en-GB" b="1" dirty="0" err="1"/>
              <a:t>friendly,construction,packaging,brand</a:t>
            </a:r>
            <a:r>
              <a:rPr lang="en-GB" b="1" dirty="0"/>
              <a:t> values can also take its toll on the business. </a:t>
            </a:r>
          </a:p>
          <a:p>
            <a:endParaRPr lang="en-GB" b="1" dirty="0"/>
          </a:p>
          <a:p>
            <a:endParaRPr lang="en-GB" b="1" dirty="0"/>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1173792"/>
            <a:ext cx="11003868" cy="4717290"/>
          </a:xfrm>
        </p:spPr>
        <p:txBody>
          <a:bodyPr/>
          <a:lstStyle/>
          <a:p>
            <a:endParaRPr lang="en-US" dirty="0"/>
          </a:p>
        </p:txBody>
      </p:sp>
      <p:graphicFrame>
        <p:nvGraphicFramePr>
          <p:cNvPr id="6" name="Diagram 5">
            <a:extLst>
              <a:ext uri="{FF2B5EF4-FFF2-40B4-BE49-F238E27FC236}">
                <a16:creationId xmlns:a16="http://schemas.microsoft.com/office/drawing/2014/main" id="{8DCB40CB-3D03-6815-1E5A-137C490E25B4}"/>
              </a:ext>
            </a:extLst>
          </p:cNvPr>
          <p:cNvGraphicFramePr/>
          <p:nvPr>
            <p:extLst>
              <p:ext uri="{D42A27DB-BD31-4B8C-83A1-F6EECF244321}">
                <p14:modId xmlns:p14="http://schemas.microsoft.com/office/powerpoint/2010/main" val="2712623855"/>
              </p:ext>
            </p:extLst>
          </p:nvPr>
        </p:nvGraphicFramePr>
        <p:xfrm>
          <a:off x="-1180532" y="0"/>
          <a:ext cx="15483386" cy="9089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t>Green Haven Florists are facing significant challenges due to declining in the high street activity, raising operational costs and growing online competition. However, its strong reputation for quality and creativity and sustainability provides a social foundation for recovery by upgrading and modernising its digital presence, flexible introduction of online and subscription services, and strong local supply partnerships.</a:t>
            </a:r>
          </a:p>
          <a:p>
            <a:r>
              <a:rPr lang="en-GB" dirty="0"/>
              <a:t>Green Haven Florists can also adopt changes in customer preferences while staying true to its eco-friendly principles with a clear focus on innovation, customer engagement, and efficiency. Liam and Priya can reposition their business for sustainable and renew growth in a more digital and competitive retail environment.</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67544" y="1600199"/>
            <a:ext cx="9937068" cy="5090255"/>
          </a:xfrm>
        </p:spPr>
        <p:txBody>
          <a:bodyPr>
            <a:normAutofit fontScale="85000" lnSpcReduction="10000"/>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r>
              <a:rPr lang="en-GB" b="1" dirty="0">
                <a:solidFill>
                  <a:srgbClr val="FF0000"/>
                </a:solidFill>
                <a:latin typeface="Arial"/>
                <a:ea typeface="Roboto"/>
                <a:cs typeface="Roboto"/>
              </a:rPr>
              <a:t>5 sources</a:t>
            </a:r>
            <a:br>
              <a:rPr lang="en-GB" b="1" dirty="0">
                <a:latin typeface="Arial"/>
                <a:ea typeface="Roboto"/>
                <a:cs typeface="Roboto"/>
              </a:rPr>
            </a:br>
            <a:r>
              <a:rPr lang="en-GB" b="1" dirty="0">
                <a:latin typeface="Arial"/>
                <a:ea typeface="Roboto"/>
                <a:cs typeface="Roboto"/>
              </a:rPr>
              <a:t> Broxtowe Borough Council.  ( 2023) - UKSPF High Street Grant 2023- B</a:t>
            </a:r>
          </a:p>
          <a:p>
            <a:r>
              <a:rPr lang="en-GB" b="1" dirty="0">
                <a:latin typeface="Arial"/>
                <a:ea typeface="Roboto"/>
                <a:cs typeface="Roboto"/>
              </a:rPr>
              <a:t>eeston,Chilwell-eastwood-guidance-and-faq.pdf available at https://www.Broxtowe.gov.uk/media/jc0pr4xw/ukspf-high street grants -2023-beeston-Chilwell-eastwood guidance and faq.pdf grants (Accessed: 5 November,2025)</a:t>
            </a:r>
          </a:p>
          <a:p>
            <a:r>
              <a:rPr lang="en-GB" sz="1800" b="1" dirty="0">
                <a:solidFill>
                  <a:srgbClr val="1D4ED8"/>
                </a:solidFill>
                <a:latin typeface="Arial"/>
                <a:ea typeface="Roboto"/>
                <a:cs typeface="Roboto"/>
              </a:rPr>
              <a:t>Euronews. (2024) Post- Brexit trade laws will drive imported flower prices up 5%, sellers warn. 30 April. Available at: </a:t>
            </a:r>
            <a:r>
              <a:rPr lang="en-GB" sz="1800" b="1" dirty="0">
                <a:solidFill>
                  <a:srgbClr val="1D4ED8"/>
                </a:solidFill>
                <a:latin typeface="Arial"/>
                <a:ea typeface="Roboto"/>
                <a:cs typeface="Roboto"/>
                <a:hlinkClick r:id="rId3"/>
              </a:rPr>
              <a:t>https://www.euronews.com/my-Europe/2024/04//30/post-Brexit</a:t>
            </a:r>
            <a:r>
              <a:rPr lang="en-GB" sz="1800" b="1" dirty="0">
                <a:solidFill>
                  <a:srgbClr val="1D4ED8"/>
                </a:solidFill>
                <a:latin typeface="Arial"/>
                <a:ea typeface="Roboto"/>
                <a:cs typeface="Roboto"/>
              </a:rPr>
              <a:t> trade laws will drive imported flower prices up to 5% warned (accessed 10</a:t>
            </a:r>
            <a:r>
              <a:rPr lang="en-GB" sz="1800" b="1" baseline="30000" dirty="0">
                <a:solidFill>
                  <a:srgbClr val="1D4ED8"/>
                </a:solidFill>
                <a:latin typeface="Arial"/>
                <a:ea typeface="Roboto"/>
                <a:cs typeface="Roboto"/>
              </a:rPr>
              <a:t>th</a:t>
            </a:r>
            <a:r>
              <a:rPr lang="en-GB" sz="1800" b="1" dirty="0">
                <a:solidFill>
                  <a:srgbClr val="1D4ED8"/>
                </a:solidFill>
                <a:latin typeface="Arial"/>
                <a:ea typeface="Roboto"/>
                <a:cs typeface="Roboto"/>
              </a:rPr>
              <a:t> November,2025</a:t>
            </a:r>
          </a:p>
          <a:p>
            <a:r>
              <a:rPr lang="en-GB" sz="1800" b="1" dirty="0">
                <a:solidFill>
                  <a:srgbClr val="1D4ED8"/>
                </a:solidFill>
                <a:latin typeface="Arial"/>
                <a:ea typeface="Roboto"/>
                <a:cs typeface="Roboto"/>
              </a:rPr>
              <a:t>Wall Street Journal (WSJ) .(2024) subdued </a:t>
            </a:r>
            <a:r>
              <a:rPr lang="en-GB" sz="1800" b="1" dirty="0" err="1">
                <a:solidFill>
                  <a:srgbClr val="1D4ED8"/>
                </a:solidFill>
                <a:latin typeface="Arial"/>
                <a:ea typeface="Roboto"/>
                <a:cs typeface="Roboto"/>
              </a:rPr>
              <a:t>uk</a:t>
            </a:r>
            <a:r>
              <a:rPr lang="en-GB" sz="1800" b="1" dirty="0">
                <a:solidFill>
                  <a:srgbClr val="1D4ED8"/>
                </a:solidFill>
                <a:latin typeface="Arial"/>
                <a:ea typeface="Roboto"/>
                <a:cs typeface="Roboto"/>
              </a:rPr>
              <a:t>..retail footfall over Christmas period caps disappointing2024,report </a:t>
            </a:r>
            <a:r>
              <a:rPr lang="en-GB" sz="1800" b="1" dirty="0" err="1">
                <a:solidFill>
                  <a:srgbClr val="1D4ED8"/>
                </a:solidFill>
                <a:latin typeface="Arial"/>
                <a:ea typeface="Roboto"/>
                <a:cs typeface="Roboto"/>
              </a:rPr>
              <a:t>says.Available</a:t>
            </a:r>
            <a:r>
              <a:rPr lang="en-GB" sz="1800" b="1" dirty="0">
                <a:solidFill>
                  <a:srgbClr val="1D4ED8"/>
                </a:solidFill>
                <a:latin typeface="Arial"/>
                <a:ea typeface="Roboto"/>
                <a:cs typeface="Roboto"/>
              </a:rPr>
              <a:t> at: </a:t>
            </a:r>
            <a:r>
              <a:rPr lang="en-GB" sz="1800" b="1" dirty="0">
                <a:solidFill>
                  <a:srgbClr val="1D4ED8"/>
                </a:solidFill>
                <a:latin typeface="Arial"/>
                <a:ea typeface="Roboto"/>
                <a:cs typeface="Roboto"/>
                <a:hlinkClick r:id="rId4"/>
              </a:rPr>
              <a:t>https://www.wsj.com/business/retail/subdued.uk-retail-footfall-over-Christmas-period-caps-disappointing-2024-report-says-c7f2d1fe</a:t>
            </a:r>
            <a:r>
              <a:rPr lang="en-GB" sz="1800" b="1" dirty="0">
                <a:solidFill>
                  <a:srgbClr val="1D4ED8"/>
                </a:solidFill>
                <a:latin typeface="Arial"/>
                <a:ea typeface="Roboto"/>
                <a:cs typeface="Roboto"/>
              </a:rPr>
              <a:t> (Accessed 10th November,2025).</a:t>
            </a:r>
          </a:p>
          <a:p>
            <a:r>
              <a:rPr lang="en-GB" sz="1800" b="1" dirty="0">
                <a:solidFill>
                  <a:srgbClr val="1D4ED8"/>
                </a:solidFill>
                <a:latin typeface="Arial"/>
                <a:ea typeface="Roboto"/>
                <a:cs typeface="Roboto"/>
              </a:rPr>
              <a:t>Uk Government. (2022) Understanding technology adoption among </a:t>
            </a:r>
            <a:r>
              <a:rPr lang="en-GB" sz="1800" b="1" dirty="0" err="1">
                <a:solidFill>
                  <a:srgbClr val="1D4ED8"/>
                </a:solidFill>
                <a:latin typeface="Arial"/>
                <a:ea typeface="Roboto"/>
                <a:cs typeface="Roboto"/>
              </a:rPr>
              <a:t>uk</a:t>
            </a:r>
            <a:r>
              <a:rPr lang="en-GB" sz="1800" b="1" dirty="0">
                <a:solidFill>
                  <a:srgbClr val="1D4ED8"/>
                </a:solidFill>
                <a:latin typeface="Arial"/>
                <a:ea typeface="Roboto"/>
                <a:cs typeface="Roboto"/>
              </a:rPr>
              <a:t> </a:t>
            </a:r>
            <a:r>
              <a:rPr lang="en-GB" sz="1800" b="1" dirty="0" err="1">
                <a:solidFill>
                  <a:srgbClr val="1D4ED8"/>
                </a:solidFill>
                <a:latin typeface="Arial"/>
                <a:ea typeface="Roboto"/>
                <a:cs typeface="Roboto"/>
              </a:rPr>
              <a:t>SMEs.available</a:t>
            </a:r>
            <a:r>
              <a:rPr lang="en-GB" sz="1800" b="1" dirty="0">
                <a:solidFill>
                  <a:srgbClr val="1D4ED8"/>
                </a:solidFill>
                <a:latin typeface="Arial"/>
                <a:ea typeface="Roboto"/>
                <a:cs typeface="Roboto"/>
              </a:rPr>
              <a:t> at </a:t>
            </a:r>
            <a:r>
              <a:rPr lang="en-GB" sz="1800" b="1" dirty="0">
                <a:solidFill>
                  <a:srgbClr val="1D4ED8"/>
                </a:solidFill>
                <a:latin typeface="Arial"/>
                <a:ea typeface="Roboto"/>
                <a:cs typeface="Roboto"/>
                <a:hlinkClick r:id="rId5"/>
              </a:rPr>
              <a:t>https://www.gov.uk/gov.uk/government/publications/understanding-technology-adoption-among-among-uk-smes</a:t>
            </a:r>
            <a:r>
              <a:rPr lang="en-GB" sz="1800" b="1" dirty="0">
                <a:solidFill>
                  <a:srgbClr val="1D4ED8"/>
                </a:solidFill>
                <a:latin typeface="Arial"/>
                <a:ea typeface="Roboto"/>
                <a:cs typeface="Roboto"/>
              </a:rPr>
              <a:t> (Accessed 10th November,2025).</a:t>
            </a:r>
          </a:p>
          <a:p>
            <a:r>
              <a:rPr lang="en-GB" sz="1800" b="1" dirty="0">
                <a:solidFill>
                  <a:srgbClr val="1D4ED8"/>
                </a:solidFill>
                <a:latin typeface="Arial"/>
                <a:ea typeface="Roboto"/>
                <a:cs typeface="Roboto"/>
              </a:rPr>
              <a:t>BGMC 2024) exploring the fishbone </a:t>
            </a:r>
            <a:r>
              <a:rPr lang="en-GB" sz="1800" b="1" dirty="0" err="1">
                <a:solidFill>
                  <a:srgbClr val="1D4ED8"/>
                </a:solidFill>
                <a:latin typeface="Arial"/>
                <a:ea typeface="Roboto"/>
                <a:cs typeface="Roboto"/>
              </a:rPr>
              <a:t>Diagram:Types,advantages,drawbacks</a:t>
            </a:r>
            <a:r>
              <a:rPr lang="en-GB" sz="1800" b="1" dirty="0">
                <a:solidFill>
                  <a:srgbClr val="1D4ED8"/>
                </a:solidFill>
                <a:latin typeface="Arial"/>
                <a:ea typeface="Roboto"/>
                <a:cs typeface="Roboto"/>
              </a:rPr>
              <a:t> and </a:t>
            </a:r>
            <a:r>
              <a:rPr lang="en-GB" sz="1800" b="1" dirty="0" err="1">
                <a:solidFill>
                  <a:srgbClr val="1D4ED8"/>
                </a:solidFill>
                <a:latin typeface="Arial"/>
                <a:ea typeface="Roboto"/>
                <a:cs typeface="Roboto"/>
              </a:rPr>
              <a:t>revealingthe</a:t>
            </a:r>
            <a:r>
              <a:rPr lang="en-GB" sz="1800" b="1" dirty="0">
                <a:solidFill>
                  <a:srgbClr val="1D4ED8"/>
                </a:solidFill>
                <a:latin typeface="Arial"/>
                <a:ea typeface="Roboto"/>
                <a:cs typeface="Roboto"/>
              </a:rPr>
              <a:t> six Ms of change. Available </a:t>
            </a:r>
            <a:r>
              <a:rPr lang="en-GB" sz="1800" b="1" dirty="0" err="1">
                <a:solidFill>
                  <a:srgbClr val="1D4ED8"/>
                </a:solidFill>
                <a:latin typeface="Arial"/>
                <a:ea typeface="Roboto"/>
                <a:cs typeface="Roboto"/>
              </a:rPr>
              <a:t>at:https</a:t>
            </a:r>
            <a:r>
              <a:rPr lang="en-GB" sz="1800" b="1" dirty="0">
                <a:solidFill>
                  <a:srgbClr val="1D4ED8"/>
                </a:solidFill>
                <a:latin typeface="Arial"/>
                <a:ea typeface="Roboto"/>
                <a:cs typeface="Roboto"/>
              </a:rPr>
              <a:t>://bamcgroup.com/exploring-the-fishbone-diagram-types-advantages-drawbacks-and-revealing-the-six-ms-of-change. (accessed 10</a:t>
            </a:r>
            <a:r>
              <a:rPr lang="en-GB" sz="1800" b="1" baseline="30000" dirty="0">
                <a:solidFill>
                  <a:srgbClr val="1D4ED8"/>
                </a:solidFill>
                <a:latin typeface="Arial"/>
                <a:ea typeface="Roboto"/>
                <a:cs typeface="Roboto"/>
              </a:rPr>
              <a:t>th</a:t>
            </a:r>
            <a:r>
              <a:rPr lang="en-GB" sz="1800" b="1" dirty="0">
                <a:solidFill>
                  <a:srgbClr val="1D4ED8"/>
                </a:solidFill>
                <a:latin typeface="Arial"/>
                <a:ea typeface="Roboto"/>
                <a:cs typeface="Roboto"/>
              </a:rPr>
              <a:t> November,2025.)</a:t>
            </a:r>
          </a:p>
          <a:p>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4" ma:contentTypeDescription="Create a new document." ma:contentTypeScope="" ma:versionID="773d42e67c0ddab315eff03de36e9dd2">
  <xsd:schema xmlns:xsd="http://www.w3.org/2001/XMLSchema" xmlns:xs="http://www.w3.org/2001/XMLSchema" xmlns:p="http://schemas.microsoft.com/office/2006/metadata/properties" xmlns:ns3="04d956d8-1ffd-4dba-87ce-03f615e16f58" targetNamespace="http://schemas.microsoft.com/office/2006/metadata/properties" ma:root="true" ma:fieldsID="b75bbac8179bc479fb49b93aba37f1ae"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F0D9785-5FCD-4612-B676-9AE1A76444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2684D4B-C6A4-4E8C-B394-69F5B6178BB7}">
  <ds:schemaRefs>
    <ds:schemaRef ds:uri="http://schemas.microsoft.com/sharepoint/v3/contenttype/forms"/>
  </ds:schemaRefs>
</ds:datastoreItem>
</file>

<file path=customXml/itemProps3.xml><?xml version="1.0" encoding="utf-8"?>
<ds:datastoreItem xmlns:ds="http://schemas.openxmlformats.org/officeDocument/2006/customXml" ds:itemID="{5DDDF598-45D3-4F08-9D36-9E3F616FBABA}">
  <ds:schemaRefs>
    <ds:schemaRef ds:uri="04d956d8-1ffd-4dba-87ce-03f615e16f58"/>
    <ds:schemaRef ds:uri="http://purl.org/dc/dcmitype/"/>
    <ds:schemaRef ds:uri="http://purl.org/dc/elements/1.1/"/>
    <ds:schemaRef ds:uri="http://schemas.microsoft.com/office/2006/metadata/properties"/>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Wisp</Template>
  <TotalTime>398</TotalTime>
  <Words>1071</Words>
  <Application>Microsoft Office PowerPoint</Application>
  <PresentationFormat>Widescreen</PresentationFormat>
  <Paragraphs>65</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NAME:PROBLEM SOLVING AND DECISION MAKING MODULE CODE LCLM4004 STUDENT NAME: SHEIK OMARU BAH STUDENT ID:2440622 LECTURER: DR FAIZU EDU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Sheik Omaru Bah (2440622)</cp:lastModifiedBy>
  <cp:revision>91</cp:revision>
  <dcterms:created xsi:type="dcterms:W3CDTF">2024-10-08T15:58:04Z</dcterms:created>
  <dcterms:modified xsi:type="dcterms:W3CDTF">2025-11-10T15:07:35Z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