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70" r:id="rId12"/>
    <p:sldId id="266" r:id="rId13"/>
    <p:sldId id="267" r:id="rId14"/>
    <p:sldId id="268" r:id="rId15"/>
    <p:sldId id="271" r:id="rId16"/>
    <p:sldId id="273" r:id="rId17"/>
    <p:sldId id="272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57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2/27/2018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gqaam48XZAhXhB8AKHedFC88QjRx6BAgAEAY&amp;url=http%3A%2F%2Fwww.oswinply.com%2Fproduct-doors.html&amp;psig=AOvVaw01HuNr3MuC85D3aUtfbRwE&amp;ust=1519809807830358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s://www.google.co.uk/url?sa=i&amp;rct=j&amp;q=&amp;esrc=s&amp;source=images&amp;cd=&amp;cad=rja&amp;uact=8&amp;ved=2ahUKEwjHjuvL48XZAhVHIcAKHTpPACMQjRx6BAgAEAY&amp;url=https%3A%2F%2Fwww.periodhousestore.co.uk%2Foak-doors-4-panel-fire-door.html&amp;psig=AOvVaw0X30P03swdazYy5hrWAg3O&amp;ust=1519809977101672" TargetMode="Externa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w9v2H5MXZAhVMB8AKHe_mDCQQjRx6BAgAEAY&amp;url=https%3A%2F%2Fwww.roguevalleydoor.com%2Fproducts&amp;psig=AOvVaw0X30P03swdazYy5hrWAg3O&amp;ust=151980997710167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s://www.google.co.uk/url?sa=i&amp;rct=j&amp;q=&amp;esrc=s&amp;source=images&amp;cd=&amp;cad=rja&amp;uact=8&amp;ved=2ahUKEwiFzK2r5MXZAhWSN8AKHevVCJgQjRx6BAgAEAY&amp;url=https%3A%2F%2Fwww.doorsofdistinction.co.uk%2Findex.internal-4panel_doors.html&amp;psig=AOvVaw0X30P03swdazYy5hrWAg3O&amp;ust=1519809977101672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D67__5MXZAhVMLcAKHUwvCAsQjRx6BAgAEAY&amp;url=https%3A%2F%2Fwww.britishhardwoods.co.uk%2Fsolid-oak-door-ledged-braced-kit.html&amp;psig=AOvVaw0ZB81lhlkBV0nOKS_1o12V&amp;ust=151981036052582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google.co.uk/url?sa=i&amp;rct=j&amp;q=&amp;esrc=s&amp;source=images&amp;cd=&amp;cad=rja&amp;uact=8&amp;ved=2ahUKEwjbqeeh58XZAhWKa8AKHWfCCqQQjRx6BAgAEAY&amp;url=https%3A%2F%2Fwww.ukoakdoors.co.uk%2Farticles%2Fledged-and-braced-doors-a-contemporary-classic&amp;psig=AOvVaw0ZB81lhlkBV0nOKS_1o12V&amp;ust=1519810360525821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Ox7Sp6cXZAhWJN8AKHQfOBrUQjRx6BAgAEAY&amp;url=https%3A%2F%2Fwww.roundwood.com%2Fproduct%2F64.aspx&amp;psig=AOvVaw10kEvDPabRJtdPi74fvo7r&amp;ust=1519811524390216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d2LiI7cXZAhULI8AKHeFECbcQjRx6BAgAEAY&amp;url=https%3A%2F%2Fwww.lpddoors.co.uk%2Fframes-and-mouldings%2Finternal-frames-and-mouldings%2F&amp;psig=AOvVaw3UmZ0Pjgle-hHnAe3Sd25X&amp;ust=151981228659802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https://www.google.co.uk/url?sa=i&amp;rct=j&amp;q=&amp;esrc=s&amp;source=images&amp;cd=&amp;cad=rja&amp;uact=8&amp;ved=2ahUKEwjkvOb57sXZAhXGWsAKHbM3D4AQjRx6BAgAEAY&amp;url=https%3A%2F%2Fwww.distinctivedoors.co.uk%2Fproducts%2F496-pre-assembled-frame&amp;psig=AOvVaw1CabDsAFZGf_GFD2njmJEx&amp;ust=1519812958172506" TargetMode="Externa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hyperlink" Target="https://www.google.co.uk/url?sa=i&amp;rct=j&amp;q=&amp;esrc=s&amp;source=images&amp;cd=&amp;cad=rja&amp;uact=8&amp;ved=2ahUKEwiS5Pny8cXZAhWqDsAKHSe0A3EQjRx6BAgAEAY&amp;url=http%3A%2F%2Fwww.camequestrian.com%2Fpages%2Fwindows.html&amp;psig=AOvVaw1n7Ln1wD6rC2trRXGS26Ep&amp;ust=151981382331961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ProbD9MXZAhUKJMAKHcd1BmcQjRx6BAgAEAY&amp;url=http%3A%2F%2Fwww.stairplan.co.uk%2Fstaircases.htm&amp;psig=AOvVaw0uq2Fsf9SVo4Z0kFEycVYr&amp;ust=151981436115246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8jNOW9sXZAhUTOsAKHW56BQ8QjRx6BAgAEAY&amp;url=http%3A%2F%2Fwww.stairplan.com%2Fopen-riser-stairs-staircases.html&amp;psig=AOvVaw0uq2Fsf9SVo4Z0kFEycVYr&amp;ust=151981436115246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90erC98XZAhVSFMAKHVIyAEAQjRx6BAgAEAY&amp;url=http%3A%2F%2Fwww.ebizbydesign.com%2F22546%2Fideas%2Fincredible-straight-stairs-design-lyndale-stairs-straight-oak-open-cut%2F&amp;psig=AOvVaw0KuKx2eELlwLBd9Qndhx2v&amp;ust=151981534322464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P28OA9cXZAhUiJ8AKHSzVCQ4QjRx6BAgAEAY&amp;url=http%3A%2F%2Fwww.ggmoving.com%2Fservices%2Fpiano-movers%2Fpiano-estimate.aspx&amp;psig=AOvVaw0uq2Fsf9SVo4Z0kFEycVYr&amp;ust=1519814361152468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k-_C59cXZAhWUWsAKHSHLDYUQjRx6BAgAEAY&amp;url=http%3A%2F%2Fkeywordsuggest.org%2Fgallery%2F1342508.html&amp;psig=AOvVaw0uq2Fsf9SVo4Z0kFEycVYr&amp;ust=1519814361152468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euK7U9cXZAhUKJsAKHQQZBpUQjRx6BAgAEAY&amp;url=https%3A%2F%2Fwww.pinterest.com%2Fpin%2F99782947964113778%2F&amp;psig=AOvVaw0uq2Fsf9SVo4Z0kFEycVYr&amp;ust=151981436115246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6p6nz98XZAhWGL8AKHeYzBkYQjRx6BAgAEAY&amp;url=http%3A%2F%2Fwww.renshawjoinery.co.uk%2Fuk-stair-regulations%2F&amp;psig=AOvVaw0c_IpbX6Y6ZDQChv2U3Fkf&amp;ust=1519815433230397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YnePN-MXZAhWBCcAKHSXEDYUQjRx6BAgAEAY&amp;url=https%3A%2F%2Fwww.wonkeedonkeerichardburbidge.co.uk%2Fbuilding-regulations-explained%2F&amp;psig=AOvVaw0c_IpbX6Y6ZDQChv2U3Fkf&amp;ust=1519815433230397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hyperlink" Target="https://www.google.co.uk/url?sa=i&amp;rct=j&amp;q=&amp;esrc=s&amp;source=images&amp;cd=&amp;cad=rja&amp;uact=8&amp;ved=2ahUKEwjBh5zv-MXZAhWBD8AKHUFkDEMQjRx6BAgAEAY&amp;url=http%3A%2F%2Fjob-prices.co.uk%2Fuk-staircase-regulations%2F&amp;psig=AOvVaw1zda9TP7KRbpcyUq4fKoNz&amp;ust=1519815689471492" TargetMode="Externa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ap_Wo-MXZAhWEJ8AKHX2iDXMQjRx6BAgAEAY&amp;url=https%3A%2F%2Faddurl.me%2Fhandrail-for-staircase&amp;psig=AOvVaw0c_IpbX6Y6ZDQChv2U3Fkf&amp;ust=1519815433230397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F39zi-cXZAhVqIsAKHe7PDmgQjRx6BAgAEAY&amp;url=https%3A%2F%2Fwww.pearstairs.co.uk%2Fstaircase-buillding-regulations%2F&amp;psig=AOvVaw0TbhQZFi90WJYldVhGyYtX&amp;ust=1519815876692787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www.google.co.uk/url?sa=i&amp;rct=j&amp;q=&amp;esrc=s&amp;source=images&amp;cd=&amp;cad=rja&amp;uact=8&amp;ved=2ahUKEwit_rX4-cXZAhUkJMAKHcWcBm4QjRx6BAgAEAY&amp;url=https%3A%2F%2Fwww.pearstairs.co.uk%2Fstaircase-buillding-regulations%2F&amp;psig=AOvVaw0TbhQZFi90WJYldVhGyYtX&amp;ust=1519815876692787" TargetMode="Externa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G0auX_8XZAhWGCMAKHXI8C74QjRx6BAgAEAY&amp;url=https%3A%2F%2Fbeitalian.co%2Fhouse-interior-design-pictures-kerala-stairs%2F&amp;psig=AOvVaw3rrsvUiisuTbK8JfVhnjyQ&amp;ust=1519817344923513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42976" y="2428868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Doors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Doors</a:t>
            </a:r>
            <a:endParaRPr lang="en-GB" sz="4000" dirty="0" smtClean="0"/>
          </a:p>
        </p:txBody>
      </p:sp>
      <p:pic>
        <p:nvPicPr>
          <p:cNvPr id="2" name="Picture 2" descr="Image result for flush doo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6005" t="1794" r="13974"/>
          <a:stretch>
            <a:fillRect/>
          </a:stretch>
        </p:blipFill>
        <p:spPr bwMode="auto">
          <a:xfrm>
            <a:off x="928662" y="1571612"/>
            <a:ext cx="2500330" cy="3910025"/>
          </a:xfrm>
          <a:prstGeom prst="rect">
            <a:avLst/>
          </a:prstGeom>
          <a:noFill/>
        </p:spPr>
      </p:pic>
      <p:pic>
        <p:nvPicPr>
          <p:cNvPr id="2052" name="Picture 4" descr="Image result for panel doors imag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1214422"/>
            <a:ext cx="3143272" cy="4975674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14348" y="6000768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Flush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429256" y="6215082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Four-panel solid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Doors</a:t>
            </a:r>
            <a:endParaRPr lang="en-GB" sz="4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714348" y="6000768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Six panel solid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429256" y="6215082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Four-panel pressed</a:t>
            </a:r>
            <a:endParaRPr lang="en-GB" sz="2400" dirty="0"/>
          </a:p>
        </p:txBody>
      </p:sp>
      <p:pic>
        <p:nvPicPr>
          <p:cNvPr id="46082" name="Picture 2" descr="Image result for panel doors imag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965058"/>
            <a:ext cx="2000264" cy="4468946"/>
          </a:xfrm>
          <a:prstGeom prst="rect">
            <a:avLst/>
          </a:prstGeom>
          <a:noFill/>
        </p:spPr>
      </p:pic>
      <p:pic>
        <p:nvPicPr>
          <p:cNvPr id="46084" name="Picture 4" descr="Image result for panel doors imag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500042"/>
            <a:ext cx="2000264" cy="53089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Doors</a:t>
            </a:r>
            <a:endParaRPr lang="en-GB" sz="4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714348" y="600076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Ledged &amp; Braced</a:t>
            </a:r>
            <a:endParaRPr lang="en-GB" sz="2400" dirty="0"/>
          </a:p>
        </p:txBody>
      </p:sp>
      <p:pic>
        <p:nvPicPr>
          <p:cNvPr id="48130" name="Picture 2" descr="Image result for ledged and braced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890850"/>
            <a:ext cx="2571768" cy="4828906"/>
          </a:xfrm>
          <a:prstGeom prst="rect">
            <a:avLst/>
          </a:prstGeom>
          <a:noFill/>
        </p:spPr>
      </p:pic>
      <p:pic>
        <p:nvPicPr>
          <p:cNvPr id="48132" name="Picture 4" descr="Image result for ledged and braced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1285860"/>
            <a:ext cx="2928958" cy="4393437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3857588" y="5786454"/>
            <a:ext cx="5286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Ledged &amp; Braced with braces in the wrong direction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Doors</a:t>
            </a:r>
            <a:endParaRPr lang="en-GB" sz="4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714348" y="600076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Ledged &amp; Boarded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3857588" y="5786454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Framed Ledged &amp; Braced</a:t>
            </a:r>
            <a:endParaRPr lang="en-GB" sz="2400" dirty="0"/>
          </a:p>
        </p:txBody>
      </p:sp>
      <p:pic>
        <p:nvPicPr>
          <p:cNvPr id="50178" name="Picture 2" descr="Image result for ledged and braced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bright="-20000" contrast="10000"/>
          </a:blip>
          <a:srcRect/>
          <a:stretch>
            <a:fillRect/>
          </a:stretch>
        </p:blipFill>
        <p:spPr bwMode="auto">
          <a:xfrm>
            <a:off x="4214810" y="1219161"/>
            <a:ext cx="3929090" cy="3929091"/>
          </a:xfrm>
          <a:prstGeom prst="rect">
            <a:avLst/>
          </a:prstGeom>
          <a:noFill/>
        </p:spPr>
      </p:pic>
      <p:pic>
        <p:nvPicPr>
          <p:cNvPr id="50181" name="Picture 5"/>
          <p:cNvPicPr>
            <a:picLocks noChangeAspect="1" noChangeArrowheads="1"/>
          </p:cNvPicPr>
          <p:nvPr/>
        </p:nvPicPr>
        <p:blipFill>
          <a:blip r:embed="rId5">
            <a:lum/>
          </a:blip>
          <a:srcRect l="29687" t="8984" r="18750" b="16015"/>
          <a:stretch>
            <a:fillRect/>
          </a:stretch>
        </p:blipFill>
        <p:spPr bwMode="auto">
          <a:xfrm>
            <a:off x="785786" y="857232"/>
            <a:ext cx="2643206" cy="5126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Door frames/linings</a:t>
            </a:r>
            <a:endParaRPr lang="en-GB" sz="4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714348" y="600076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Door lining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4500562" y="5786454"/>
            <a:ext cx="3643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Door frame</a:t>
            </a:r>
            <a:endParaRPr lang="en-GB" sz="2400" dirty="0"/>
          </a:p>
        </p:txBody>
      </p:sp>
      <p:pic>
        <p:nvPicPr>
          <p:cNvPr id="50180" name="Picture 4" descr="Image result for door lin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443" y="1662086"/>
            <a:ext cx="3695739" cy="3695740"/>
          </a:xfrm>
          <a:prstGeom prst="rect">
            <a:avLst/>
          </a:prstGeom>
          <a:noFill/>
        </p:spPr>
      </p:pic>
      <p:pic>
        <p:nvPicPr>
          <p:cNvPr id="51204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57620" y="1571612"/>
            <a:ext cx="3362325" cy="33623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Windows</a:t>
            </a:r>
            <a:endParaRPr lang="en-GB" sz="4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714348" y="5643578"/>
            <a:ext cx="22145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Sliding sash window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4929190" y="1428736"/>
            <a:ext cx="3429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Boxframe &amp; counterbalance weights</a:t>
            </a:r>
            <a:endParaRPr lang="en-GB" sz="2400" dirty="0"/>
          </a:p>
        </p:txBody>
      </p:sp>
      <p:pic>
        <p:nvPicPr>
          <p:cNvPr id="8" name="Content Placeholder 6" descr="various windows 04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28409"/>
          <a:stretch>
            <a:fillRect/>
          </a:stretch>
        </p:blipFill>
        <p:spPr>
          <a:xfrm>
            <a:off x="571472" y="1214422"/>
            <a:ext cx="3700066" cy="4000528"/>
          </a:xfrm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lum bright="-10000" contrast="20000"/>
          </a:blip>
          <a:srcRect/>
          <a:stretch>
            <a:fillRect/>
          </a:stretch>
        </p:blipFill>
        <p:spPr>
          <a:xfrm>
            <a:off x="4643438" y="2500306"/>
            <a:ext cx="4316733" cy="35956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Windows</a:t>
            </a:r>
            <a:endParaRPr lang="en-GB" sz="4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57158" y="492919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Casement frame 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2428860" y="6000768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Hopper (Brecon) window</a:t>
            </a:r>
            <a:endParaRPr lang="en-GB" sz="2400" dirty="0"/>
          </a:p>
        </p:txBody>
      </p:sp>
      <p:pic>
        <p:nvPicPr>
          <p:cNvPr id="13" name="Content Placeholder 8" descr="windows 049.jpg"/>
          <p:cNvPicPr>
            <a:picLocks noGrp="1" noChangeAspect="1"/>
          </p:cNvPicPr>
          <p:nvPr>
            <p:ph sz="half" idx="1"/>
          </p:nvPr>
        </p:nvPicPr>
        <p:blipFill>
          <a:blip r:embed="rId3">
            <a:lum contrast="20000"/>
          </a:blip>
          <a:srcRect l="19606" t="4248" r="16228" b="8662"/>
          <a:stretch>
            <a:fillRect/>
          </a:stretch>
        </p:blipFill>
        <p:spPr>
          <a:xfrm>
            <a:off x="214283" y="1285860"/>
            <a:ext cx="3214274" cy="3357586"/>
          </a:xfrm>
        </p:spPr>
      </p:pic>
      <p:pic>
        <p:nvPicPr>
          <p:cNvPr id="54274" name="Picture 2" descr="Image result for traditional hopper window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4624555"/>
            <a:ext cx="2643176" cy="2038182"/>
          </a:xfrm>
          <a:prstGeom prst="rect">
            <a:avLst/>
          </a:prstGeom>
          <a:noFill/>
        </p:spPr>
      </p:pic>
      <p:pic>
        <p:nvPicPr>
          <p:cNvPr id="14" name="Content Placeholder 15" descr="windows 063.jpg"/>
          <p:cNvPicPr>
            <a:picLocks noChangeAspect="1"/>
          </p:cNvPicPr>
          <p:nvPr/>
        </p:nvPicPr>
        <p:blipFill>
          <a:blip r:embed="rId6" cstate="print">
            <a:lum contrast="10000"/>
          </a:blip>
          <a:srcRect/>
          <a:stretch>
            <a:fillRect/>
          </a:stretch>
        </p:blipFill>
        <p:spPr>
          <a:xfrm>
            <a:off x="5115258" y="1214422"/>
            <a:ext cx="3598506" cy="3000396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643438" y="4143380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Side hung casement sashes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286380" y="1714488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Straight flight</a:t>
            </a:r>
          </a:p>
          <a:p>
            <a:r>
              <a:rPr lang="en-GB" sz="2400" dirty="0" smtClean="0"/>
              <a:t>Closed string</a:t>
            </a:r>
          </a:p>
          <a:p>
            <a:endParaRPr lang="en-GB" sz="2400" dirty="0"/>
          </a:p>
        </p:txBody>
      </p:sp>
      <p:pic>
        <p:nvPicPr>
          <p:cNvPr id="58370" name="Picture 2" descr="Image result for straight staircases closed string draw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1239495"/>
            <a:ext cx="3929090" cy="51946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286380" y="1714488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Straight flight</a:t>
            </a:r>
          </a:p>
          <a:p>
            <a:r>
              <a:rPr lang="en-GB" sz="2400" dirty="0" smtClean="0"/>
              <a:t>Closed string</a:t>
            </a:r>
          </a:p>
          <a:p>
            <a:r>
              <a:rPr lang="en-GB" sz="2400" dirty="0" smtClean="0"/>
              <a:t>Open riser</a:t>
            </a:r>
          </a:p>
          <a:p>
            <a:endParaRPr lang="en-GB" sz="2400" dirty="0"/>
          </a:p>
        </p:txBody>
      </p:sp>
      <p:pic>
        <p:nvPicPr>
          <p:cNvPr id="66562" name="Picture 2" descr="Image result for straight staircases closed string draw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1421779"/>
            <a:ext cx="3071834" cy="4798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6286512" y="2928934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Straight flight</a:t>
            </a:r>
          </a:p>
          <a:p>
            <a:r>
              <a:rPr lang="en-GB" sz="2400" dirty="0" smtClean="0"/>
              <a:t>Cut string</a:t>
            </a:r>
          </a:p>
          <a:p>
            <a:endParaRPr lang="en-GB" sz="2400" dirty="0"/>
          </a:p>
        </p:txBody>
      </p:sp>
      <p:pic>
        <p:nvPicPr>
          <p:cNvPr id="68610" name="Picture 2" descr="Image result for straight staircases cut stri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928802"/>
            <a:ext cx="6028442" cy="4076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6072198" y="3429000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90 degree – quarter turn with winders</a:t>
            </a:r>
          </a:p>
          <a:p>
            <a:endParaRPr lang="en-GB" sz="2400" dirty="0"/>
          </a:p>
        </p:txBody>
      </p:sp>
      <p:pic>
        <p:nvPicPr>
          <p:cNvPr id="6041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bright="-10000"/>
          </a:blip>
          <a:srcRect/>
          <a:stretch>
            <a:fillRect/>
          </a:stretch>
        </p:blipFill>
        <p:spPr bwMode="auto">
          <a:xfrm>
            <a:off x="681454" y="2143116"/>
            <a:ext cx="5025948" cy="378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6072198" y="3429000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90 degree – quarter turn, quarter landing</a:t>
            </a:r>
          </a:p>
          <a:p>
            <a:endParaRPr lang="en-GB" sz="2400" dirty="0"/>
          </a:p>
        </p:txBody>
      </p:sp>
      <p:pic>
        <p:nvPicPr>
          <p:cNvPr id="6246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bright="-10000"/>
          </a:blip>
          <a:srcRect/>
          <a:stretch>
            <a:fillRect/>
          </a:stretch>
        </p:blipFill>
        <p:spPr bwMode="auto">
          <a:xfrm>
            <a:off x="1000099" y="2071678"/>
            <a:ext cx="4411685" cy="38528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6072198" y="3429000"/>
            <a:ext cx="2214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180 degree - half-turn,</a:t>
            </a:r>
          </a:p>
          <a:p>
            <a:r>
              <a:rPr lang="en-GB" sz="2400" dirty="0" smtClean="0"/>
              <a:t> half landing</a:t>
            </a:r>
          </a:p>
          <a:p>
            <a:endParaRPr lang="en-GB" sz="2400" dirty="0"/>
          </a:p>
        </p:txBody>
      </p:sp>
      <p:pic>
        <p:nvPicPr>
          <p:cNvPr id="6451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contrast="-20000"/>
          </a:blip>
          <a:srcRect/>
          <a:stretch>
            <a:fillRect/>
          </a:stretch>
        </p:blipFill>
        <p:spPr bwMode="auto">
          <a:xfrm>
            <a:off x="642910" y="1671605"/>
            <a:ext cx="4572032" cy="44958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pic>
        <p:nvPicPr>
          <p:cNvPr id="70658" name="Picture 2" descr="Image result for staircases regulation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contrast="-10000"/>
          </a:blip>
          <a:srcRect/>
          <a:stretch>
            <a:fillRect/>
          </a:stretch>
        </p:blipFill>
        <p:spPr bwMode="auto">
          <a:xfrm>
            <a:off x="857224" y="1380184"/>
            <a:ext cx="7000924" cy="49825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pic>
        <p:nvPicPr>
          <p:cNvPr id="74754" name="Picture 2" descr="Image result for staircases regul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1500174"/>
            <a:ext cx="5048250" cy="3362326"/>
          </a:xfrm>
          <a:prstGeom prst="rect">
            <a:avLst/>
          </a:prstGeom>
          <a:noFill/>
        </p:spPr>
      </p:pic>
      <p:pic>
        <p:nvPicPr>
          <p:cNvPr id="74756" name="Picture 4" descr="Image result for staircases regulation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t="78612" r="943"/>
          <a:stretch>
            <a:fillRect/>
          </a:stretch>
        </p:blipFill>
        <p:spPr bwMode="auto">
          <a:xfrm>
            <a:off x="2000232" y="5072074"/>
            <a:ext cx="5000660" cy="71912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214414" y="5934670"/>
            <a:ext cx="714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pitch must not exceed 42 degrees; Ideal between 38 and 42 degrees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pic>
        <p:nvPicPr>
          <p:cNvPr id="7270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contrast="-10000"/>
          </a:blip>
          <a:srcRect/>
          <a:stretch>
            <a:fillRect/>
          </a:stretch>
        </p:blipFill>
        <p:spPr bwMode="auto">
          <a:xfrm>
            <a:off x="571472" y="1643050"/>
            <a:ext cx="8234638" cy="4424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pic>
        <p:nvPicPr>
          <p:cNvPr id="4" name="Picture 6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000108"/>
            <a:ext cx="4589840" cy="3000396"/>
          </a:xfrm>
          <a:prstGeom prst="rect">
            <a:avLst/>
          </a:prstGeom>
          <a:noFill/>
        </p:spPr>
      </p:pic>
      <p:pic>
        <p:nvPicPr>
          <p:cNvPr id="76802" name="Picture 2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3357562"/>
            <a:ext cx="4906696" cy="321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71538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Staircases</a:t>
            </a:r>
            <a:endParaRPr lang="en-GB" sz="4000" dirty="0" smtClean="0"/>
          </a:p>
        </p:txBody>
      </p:sp>
      <p:pic>
        <p:nvPicPr>
          <p:cNvPr id="78850" name="Picture 2" descr="Image result for bifurcated staircas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0904" t="3028" r="6405" b="7669"/>
          <a:stretch>
            <a:fillRect/>
          </a:stretch>
        </p:blipFill>
        <p:spPr bwMode="auto">
          <a:xfrm>
            <a:off x="1500166" y="1571612"/>
            <a:ext cx="6500858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1675</TotalTime>
  <Words>143</Words>
  <Application>Microsoft Office PowerPoint</Application>
  <PresentationFormat>On-screen Show (4:3)</PresentationFormat>
  <Paragraphs>67</Paragraphs>
  <Slides>19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56</cp:revision>
  <dcterms:created xsi:type="dcterms:W3CDTF">2017-10-09T19:23:18Z</dcterms:created>
  <dcterms:modified xsi:type="dcterms:W3CDTF">2018-02-27T11:31:03Z</dcterms:modified>
</cp:coreProperties>
</file>