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0"/>
  </p:notesMasterIdLst>
  <p:sldIdLst>
    <p:sldId id="256" r:id="rId2"/>
    <p:sldId id="259" r:id="rId3"/>
    <p:sldId id="260" r:id="rId4"/>
    <p:sldId id="261" r:id="rId5"/>
    <p:sldId id="334" r:id="rId6"/>
    <p:sldId id="263" r:id="rId7"/>
    <p:sldId id="265" r:id="rId8"/>
    <p:sldId id="267" r:id="rId9"/>
    <p:sldId id="304" r:id="rId10"/>
    <p:sldId id="305" r:id="rId11"/>
    <p:sldId id="306" r:id="rId12"/>
    <p:sldId id="307" r:id="rId13"/>
    <p:sldId id="308" r:id="rId14"/>
    <p:sldId id="309" r:id="rId15"/>
    <p:sldId id="310" r:id="rId16"/>
    <p:sldId id="311" r:id="rId17"/>
    <p:sldId id="312" r:id="rId18"/>
    <p:sldId id="313" r:id="rId19"/>
    <p:sldId id="314" r:id="rId20"/>
    <p:sldId id="315" r:id="rId21"/>
    <p:sldId id="316" r:id="rId22"/>
    <p:sldId id="279" r:id="rId23"/>
    <p:sldId id="280" r:id="rId24"/>
    <p:sldId id="293" r:id="rId25"/>
    <p:sldId id="292" r:id="rId26"/>
    <p:sldId id="291" r:id="rId27"/>
    <p:sldId id="321" r:id="rId28"/>
    <p:sldId id="290" r:id="rId29"/>
    <p:sldId id="322" r:id="rId30"/>
    <p:sldId id="289" r:id="rId31"/>
    <p:sldId id="323" r:id="rId32"/>
    <p:sldId id="288" r:id="rId33"/>
    <p:sldId id="324" r:id="rId34"/>
    <p:sldId id="325" r:id="rId35"/>
    <p:sldId id="287" r:id="rId36"/>
    <p:sldId id="286" r:id="rId37"/>
    <p:sldId id="326" r:id="rId38"/>
    <p:sldId id="327" r:id="rId39"/>
    <p:sldId id="285" r:id="rId40"/>
    <p:sldId id="284" r:id="rId41"/>
    <p:sldId id="283" r:id="rId42"/>
    <p:sldId id="281" r:id="rId43"/>
    <p:sldId id="282" r:id="rId44"/>
    <p:sldId id="339" r:id="rId45"/>
    <p:sldId id="301" r:id="rId46"/>
    <p:sldId id="328" r:id="rId47"/>
    <p:sldId id="300" r:id="rId48"/>
    <p:sldId id="299" r:id="rId49"/>
    <p:sldId id="329" r:id="rId50"/>
    <p:sldId id="330" r:id="rId51"/>
    <p:sldId id="331" r:id="rId52"/>
    <p:sldId id="297" r:id="rId53"/>
    <p:sldId id="338" r:id="rId54"/>
    <p:sldId id="296" r:id="rId55"/>
    <p:sldId id="341" r:id="rId56"/>
    <p:sldId id="295" r:id="rId57"/>
    <p:sldId id="335" r:id="rId58"/>
    <p:sldId id="294" r:id="rId59"/>
    <p:sldId id="336" r:id="rId60"/>
    <p:sldId id="332" r:id="rId61"/>
    <p:sldId id="302" r:id="rId62"/>
    <p:sldId id="303" r:id="rId63"/>
    <p:sldId id="320" r:id="rId64"/>
    <p:sldId id="317" r:id="rId65"/>
    <p:sldId id="318" r:id="rId66"/>
    <p:sldId id="319" r:id="rId67"/>
    <p:sldId id="342" r:id="rId68"/>
    <p:sldId id="343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14E173-E630-A80B-6951-7FA2D629179D}" v="97" dt="2025-11-27T13:14:18.619"/>
    <p1510:client id="{59217B04-6A2F-2E51-6C6B-2A70DFA8A841}" v="974" dt="2025-11-27T19:02:33.111"/>
    <p1510:client id="{9AB899A9-CA59-31BE-3742-B1AF0D266373}" v="969" dt="2025-11-26T19:09:24.849"/>
    <p1510:client id="{F4C99983-72C9-2793-5B0D-B51F3E5E6222}" v="4702" dt="2025-11-26T15:45:51.4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75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6" Type="http://schemas.openxmlformats.org/officeDocument/2006/relationships/image" Target="../media/image19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6" Type="http://schemas.openxmlformats.org/officeDocument/2006/relationships/image" Target="../media/image19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96F25-6B07-43EF-9885-84A53394A0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96ABD1FA-5747-4EF7-AD33-853E9EB3DD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Introduction</a:t>
          </a:r>
        </a:p>
      </dgm:t>
    </dgm:pt>
    <dgm:pt modelId="{72D99114-ECE2-428F-ADF3-078B332C29F2}" type="parTrans" cxnId="{9AA47A9A-5CF8-41E0-804E-323C1ABA3289}">
      <dgm:prSet/>
      <dgm:spPr/>
      <dgm:t>
        <a:bodyPr/>
        <a:lstStyle/>
        <a:p>
          <a:endParaRPr lang="en-US"/>
        </a:p>
      </dgm:t>
    </dgm:pt>
    <dgm:pt modelId="{DAF5A236-E6C7-48FC-8FCB-97AD2FD8E881}" type="sibTrans" cxnId="{9AA47A9A-5CF8-41E0-804E-323C1ABA3289}">
      <dgm:prSet/>
      <dgm:spPr/>
      <dgm:t>
        <a:bodyPr/>
        <a:lstStyle/>
        <a:p>
          <a:endParaRPr lang="en-US"/>
        </a:p>
      </dgm:t>
    </dgm:pt>
    <dgm:pt modelId="{B57B64E4-45A4-42B4-A2D2-C406103126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Ratios</a:t>
          </a:r>
        </a:p>
      </dgm:t>
    </dgm:pt>
    <dgm:pt modelId="{B86CEA77-C5AA-47E7-8631-DB29E44C64A5}" type="parTrans" cxnId="{B3E638C5-3D36-46E9-BF76-ED3F52545835}">
      <dgm:prSet/>
      <dgm:spPr/>
      <dgm:t>
        <a:bodyPr/>
        <a:lstStyle/>
        <a:p>
          <a:endParaRPr lang="en-US"/>
        </a:p>
      </dgm:t>
    </dgm:pt>
    <dgm:pt modelId="{E6EC589E-E7E0-4552-AF4F-CBA3D9F0A618}" type="sibTrans" cxnId="{B3E638C5-3D36-46E9-BF76-ED3F52545835}">
      <dgm:prSet/>
      <dgm:spPr/>
      <dgm:t>
        <a:bodyPr/>
        <a:lstStyle/>
        <a:p>
          <a:endParaRPr lang="en-US"/>
        </a:p>
      </dgm:t>
    </dgm:pt>
    <dgm:pt modelId="{86012249-3F31-47F1-A052-45006D7ABD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ZF Automotive Financial Ratios</a:t>
          </a:r>
        </a:p>
      </dgm:t>
    </dgm:pt>
    <dgm:pt modelId="{D96E0F48-1819-4FA4-87F1-08561C750399}" type="parTrans" cxnId="{94F519A5-CD01-460A-ACB1-972E3DF0ED67}">
      <dgm:prSet/>
      <dgm:spPr/>
      <dgm:t>
        <a:bodyPr/>
        <a:lstStyle/>
        <a:p>
          <a:endParaRPr lang="en-US"/>
        </a:p>
      </dgm:t>
    </dgm:pt>
    <dgm:pt modelId="{0A0EBAFF-C908-4314-9273-EB093B486337}" type="sibTrans" cxnId="{94F519A5-CD01-460A-ACB1-972E3DF0ED67}">
      <dgm:prSet/>
      <dgm:spPr/>
      <dgm:t>
        <a:bodyPr/>
        <a:lstStyle/>
        <a:p>
          <a:endParaRPr lang="en-US"/>
        </a:p>
      </dgm:t>
    </dgm:pt>
    <dgm:pt modelId="{A002D509-128C-4E50-A51D-C366424092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Case Study</a:t>
          </a:r>
          <a:r>
            <a:rPr lang="en-US">
              <a:latin typeface="Aptos Display" panose="020F0302020204030204"/>
            </a:rPr>
            <a:t> Questions</a:t>
          </a:r>
          <a:endParaRPr lang="en-US"/>
        </a:p>
      </dgm:t>
    </dgm:pt>
    <dgm:pt modelId="{DB62F66F-2971-488A-B10C-BAFCA32BF9CE}" type="parTrans" cxnId="{C5115084-6603-4A90-989B-A5668A3882DF}">
      <dgm:prSet/>
      <dgm:spPr/>
      <dgm:t>
        <a:bodyPr/>
        <a:lstStyle/>
        <a:p>
          <a:endParaRPr lang="en-US"/>
        </a:p>
      </dgm:t>
    </dgm:pt>
    <dgm:pt modelId="{D4DE521A-8790-421D-82F0-FEFEA1A51BAD}" type="sibTrans" cxnId="{C5115084-6603-4A90-989B-A5668A3882DF}">
      <dgm:prSet/>
      <dgm:spPr/>
      <dgm:t>
        <a:bodyPr/>
        <a:lstStyle/>
        <a:p>
          <a:endParaRPr lang="en-US"/>
        </a:p>
      </dgm:t>
    </dgm:pt>
    <dgm:pt modelId="{AD39B795-92D5-469C-B7ED-93CA11CF3D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Conclusion</a:t>
          </a:r>
        </a:p>
      </dgm:t>
    </dgm:pt>
    <dgm:pt modelId="{6FEDCB1B-A67E-4C0A-B321-19FE57A995A0}" type="parTrans" cxnId="{809CD46F-7256-454F-A1C4-B3293EF1595A}">
      <dgm:prSet/>
      <dgm:spPr/>
      <dgm:t>
        <a:bodyPr/>
        <a:lstStyle/>
        <a:p>
          <a:endParaRPr lang="en-US"/>
        </a:p>
      </dgm:t>
    </dgm:pt>
    <dgm:pt modelId="{A3048254-F9DB-49D7-8FA9-081F6BB05B04}" type="sibTrans" cxnId="{809CD46F-7256-454F-A1C4-B3293EF1595A}">
      <dgm:prSet/>
      <dgm:spPr/>
      <dgm:t>
        <a:bodyPr/>
        <a:lstStyle/>
        <a:p>
          <a:endParaRPr lang="en-US"/>
        </a:p>
      </dgm:t>
    </dgm:pt>
    <dgm:pt modelId="{4C6EDEB0-DEFB-47AC-8331-633E3718EF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Questions</a:t>
          </a:r>
        </a:p>
      </dgm:t>
    </dgm:pt>
    <dgm:pt modelId="{8CB6C1C5-06E4-4BF8-BECB-FAD702F95560}" type="parTrans" cxnId="{32F3A284-AAEA-4B2D-B764-B9F79CC66388}">
      <dgm:prSet/>
      <dgm:spPr/>
      <dgm:t>
        <a:bodyPr/>
        <a:lstStyle/>
        <a:p>
          <a:endParaRPr lang="en-US"/>
        </a:p>
      </dgm:t>
    </dgm:pt>
    <dgm:pt modelId="{3318BC25-5FD6-4FD9-9B6F-6DD2F1A31547}" type="sibTrans" cxnId="{32F3A284-AAEA-4B2D-B764-B9F79CC66388}">
      <dgm:prSet/>
      <dgm:spPr/>
      <dgm:t>
        <a:bodyPr/>
        <a:lstStyle/>
        <a:p>
          <a:endParaRPr lang="en-US"/>
        </a:p>
      </dgm:t>
    </dgm:pt>
    <dgm:pt modelId="{25CE6FC0-F539-4210-8FCF-25CD6541B2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References </a:t>
          </a:r>
        </a:p>
      </dgm:t>
    </dgm:pt>
    <dgm:pt modelId="{BC5676F3-BC8D-4D6D-81CE-B858B6B5E262}" type="parTrans" cxnId="{5657BD2D-B549-4AD2-B44D-6A47B10E7DCA}">
      <dgm:prSet/>
      <dgm:spPr/>
      <dgm:t>
        <a:bodyPr/>
        <a:lstStyle/>
        <a:p>
          <a:endParaRPr lang="en-US"/>
        </a:p>
      </dgm:t>
    </dgm:pt>
    <dgm:pt modelId="{83840F54-8AF5-4949-8D4F-643585EFBFB5}" type="sibTrans" cxnId="{5657BD2D-B549-4AD2-B44D-6A47B10E7DCA}">
      <dgm:prSet/>
      <dgm:spPr/>
      <dgm:t>
        <a:bodyPr/>
        <a:lstStyle/>
        <a:p>
          <a:endParaRPr lang="en-US"/>
        </a:p>
      </dgm:t>
    </dgm:pt>
    <dgm:pt modelId="{3A277F63-2C41-4017-B45F-EA201C6988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Appendix</a:t>
          </a:r>
        </a:p>
      </dgm:t>
    </dgm:pt>
    <dgm:pt modelId="{CA0025F1-399B-443C-BC81-4FCDB5BA98AE}" type="parTrans" cxnId="{5036BCD8-A41E-4A3A-A8CB-1CBE9589AEF5}">
      <dgm:prSet/>
      <dgm:spPr/>
      <dgm:t>
        <a:bodyPr/>
        <a:lstStyle/>
        <a:p>
          <a:endParaRPr lang="en-US"/>
        </a:p>
      </dgm:t>
    </dgm:pt>
    <dgm:pt modelId="{8D61F038-32FB-439D-97AA-FA74F9E57525}" type="sibTrans" cxnId="{5036BCD8-A41E-4A3A-A8CB-1CBE9589AEF5}">
      <dgm:prSet/>
      <dgm:spPr/>
      <dgm:t>
        <a:bodyPr/>
        <a:lstStyle/>
        <a:p>
          <a:endParaRPr lang="en-US"/>
        </a:p>
      </dgm:t>
    </dgm:pt>
    <dgm:pt modelId="{85F6199E-7F0D-46DB-BD5D-985E0775552C}" type="pres">
      <dgm:prSet presAssocID="{58F96F25-6B07-43EF-9885-84A53394A03B}" presName="root" presStyleCnt="0">
        <dgm:presLayoutVars>
          <dgm:dir/>
          <dgm:resizeHandles val="exact"/>
        </dgm:presLayoutVars>
      </dgm:prSet>
      <dgm:spPr/>
    </dgm:pt>
    <dgm:pt modelId="{4B1C20D4-C2C1-4673-8CA9-934F0E53C244}" type="pres">
      <dgm:prSet presAssocID="{96ABD1FA-5747-4EF7-AD33-853E9EB3DD7B}" presName="compNode" presStyleCnt="0"/>
      <dgm:spPr/>
    </dgm:pt>
    <dgm:pt modelId="{605D480B-E93B-4B8F-8F63-57E9ADE9144B}" type="pres">
      <dgm:prSet presAssocID="{96ABD1FA-5747-4EF7-AD33-853E9EB3DD7B}" presName="bgRect" presStyleLbl="bgShp" presStyleIdx="0" presStyleCnt="8"/>
      <dgm:spPr/>
    </dgm:pt>
    <dgm:pt modelId="{75C00FDD-B89A-43DC-8195-A0800A799281}" type="pres">
      <dgm:prSet presAssocID="{96ABD1FA-5747-4EF7-AD33-853E9EB3DD7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EA56D27C-513E-4CB0-98BF-9A5A4DB61DC0}" type="pres">
      <dgm:prSet presAssocID="{96ABD1FA-5747-4EF7-AD33-853E9EB3DD7B}" presName="spaceRect" presStyleCnt="0"/>
      <dgm:spPr/>
    </dgm:pt>
    <dgm:pt modelId="{7FA89F02-1C00-47F1-BFBD-13E9EA21E9A0}" type="pres">
      <dgm:prSet presAssocID="{96ABD1FA-5747-4EF7-AD33-853E9EB3DD7B}" presName="parTx" presStyleLbl="revTx" presStyleIdx="0" presStyleCnt="8">
        <dgm:presLayoutVars>
          <dgm:chMax val="0"/>
          <dgm:chPref val="0"/>
        </dgm:presLayoutVars>
      </dgm:prSet>
      <dgm:spPr/>
    </dgm:pt>
    <dgm:pt modelId="{553FCA66-23F4-4720-9CDF-4504BCF4ACEB}" type="pres">
      <dgm:prSet presAssocID="{DAF5A236-E6C7-48FC-8FCB-97AD2FD8E881}" presName="sibTrans" presStyleCnt="0"/>
      <dgm:spPr/>
    </dgm:pt>
    <dgm:pt modelId="{44CD51C8-3C51-4AEE-9957-AB01EDC0FFC8}" type="pres">
      <dgm:prSet presAssocID="{B57B64E4-45A4-42B4-A2D2-C406103126F7}" presName="compNode" presStyleCnt="0"/>
      <dgm:spPr/>
    </dgm:pt>
    <dgm:pt modelId="{FCEF32B9-F861-4B1F-A221-9619CAC23C8F}" type="pres">
      <dgm:prSet presAssocID="{B57B64E4-45A4-42B4-A2D2-C406103126F7}" presName="bgRect" presStyleLbl="bgShp" presStyleIdx="1" presStyleCnt="8"/>
      <dgm:spPr/>
    </dgm:pt>
    <dgm:pt modelId="{B0362FEE-CF17-414B-943D-4BC30889C085}" type="pres">
      <dgm:prSet presAssocID="{B57B64E4-45A4-42B4-A2D2-C406103126F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pect Ratio"/>
        </a:ext>
      </dgm:extLst>
    </dgm:pt>
    <dgm:pt modelId="{7E23FC37-833F-4D89-A591-9951B2D86DC3}" type="pres">
      <dgm:prSet presAssocID="{B57B64E4-45A4-42B4-A2D2-C406103126F7}" presName="spaceRect" presStyleCnt="0"/>
      <dgm:spPr/>
    </dgm:pt>
    <dgm:pt modelId="{E01C0C6B-72BC-4CBB-93A1-3DA1FECAE09E}" type="pres">
      <dgm:prSet presAssocID="{B57B64E4-45A4-42B4-A2D2-C406103126F7}" presName="parTx" presStyleLbl="revTx" presStyleIdx="1" presStyleCnt="8">
        <dgm:presLayoutVars>
          <dgm:chMax val="0"/>
          <dgm:chPref val="0"/>
        </dgm:presLayoutVars>
      </dgm:prSet>
      <dgm:spPr/>
    </dgm:pt>
    <dgm:pt modelId="{9D767E30-E771-4849-ACBC-7E7CFCA0C092}" type="pres">
      <dgm:prSet presAssocID="{E6EC589E-E7E0-4552-AF4F-CBA3D9F0A618}" presName="sibTrans" presStyleCnt="0"/>
      <dgm:spPr/>
    </dgm:pt>
    <dgm:pt modelId="{16140A87-E890-41E0-A891-FE575745DF76}" type="pres">
      <dgm:prSet presAssocID="{86012249-3F31-47F1-A052-45006D7ABD3C}" presName="compNode" presStyleCnt="0"/>
      <dgm:spPr/>
    </dgm:pt>
    <dgm:pt modelId="{3EB10DA8-5374-47FF-8614-F8BD3CCDC751}" type="pres">
      <dgm:prSet presAssocID="{86012249-3F31-47F1-A052-45006D7ABD3C}" presName="bgRect" presStyleLbl="bgShp" presStyleIdx="2" presStyleCnt="8"/>
      <dgm:spPr/>
    </dgm:pt>
    <dgm:pt modelId="{C50C4626-CB3B-4294-8762-1E9E4113BDDE}" type="pres">
      <dgm:prSet presAssocID="{86012249-3F31-47F1-A052-45006D7ABD3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ancial"/>
        </a:ext>
      </dgm:extLst>
    </dgm:pt>
    <dgm:pt modelId="{5A32A09D-EFED-4D0A-82CF-6AB280E0EF44}" type="pres">
      <dgm:prSet presAssocID="{86012249-3F31-47F1-A052-45006D7ABD3C}" presName="spaceRect" presStyleCnt="0"/>
      <dgm:spPr/>
    </dgm:pt>
    <dgm:pt modelId="{3BD458FE-BDDF-484A-8843-A4D632F30E83}" type="pres">
      <dgm:prSet presAssocID="{86012249-3F31-47F1-A052-45006D7ABD3C}" presName="parTx" presStyleLbl="revTx" presStyleIdx="2" presStyleCnt="8">
        <dgm:presLayoutVars>
          <dgm:chMax val="0"/>
          <dgm:chPref val="0"/>
        </dgm:presLayoutVars>
      </dgm:prSet>
      <dgm:spPr/>
    </dgm:pt>
    <dgm:pt modelId="{E9958B00-A573-4EEC-BEBA-44C04625D604}" type="pres">
      <dgm:prSet presAssocID="{0A0EBAFF-C908-4314-9273-EB093B486337}" presName="sibTrans" presStyleCnt="0"/>
      <dgm:spPr/>
    </dgm:pt>
    <dgm:pt modelId="{DB811413-E53E-45D4-9757-AE2FDE6982EE}" type="pres">
      <dgm:prSet presAssocID="{A002D509-128C-4E50-A51D-C36642409249}" presName="compNode" presStyleCnt="0"/>
      <dgm:spPr/>
    </dgm:pt>
    <dgm:pt modelId="{A020A114-0FAE-4BC6-815B-B15FF09AAD52}" type="pres">
      <dgm:prSet presAssocID="{A002D509-128C-4E50-A51D-C36642409249}" presName="bgRect" presStyleLbl="bgShp" presStyleIdx="3" presStyleCnt="8"/>
      <dgm:spPr/>
    </dgm:pt>
    <dgm:pt modelId="{A31F2AE0-6389-4643-BC60-27F34E807216}" type="pres">
      <dgm:prSet presAssocID="{A002D509-128C-4E50-A51D-C3664240924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gnostic"/>
        </a:ext>
      </dgm:extLst>
    </dgm:pt>
    <dgm:pt modelId="{571DD78A-8C45-4013-9B10-69C34018A59B}" type="pres">
      <dgm:prSet presAssocID="{A002D509-128C-4E50-A51D-C36642409249}" presName="spaceRect" presStyleCnt="0"/>
      <dgm:spPr/>
    </dgm:pt>
    <dgm:pt modelId="{1B25B5AD-DAC1-44D5-B0C9-2DDC7E541E10}" type="pres">
      <dgm:prSet presAssocID="{A002D509-128C-4E50-A51D-C36642409249}" presName="parTx" presStyleLbl="revTx" presStyleIdx="3" presStyleCnt="8">
        <dgm:presLayoutVars>
          <dgm:chMax val="0"/>
          <dgm:chPref val="0"/>
        </dgm:presLayoutVars>
      </dgm:prSet>
      <dgm:spPr/>
    </dgm:pt>
    <dgm:pt modelId="{1D43C738-1B2C-4F61-BE99-E2A48A6FA44B}" type="pres">
      <dgm:prSet presAssocID="{D4DE521A-8790-421D-82F0-FEFEA1A51BAD}" presName="sibTrans" presStyleCnt="0"/>
      <dgm:spPr/>
    </dgm:pt>
    <dgm:pt modelId="{D08BFCFD-01BE-48C8-AC68-AE71C5234ADE}" type="pres">
      <dgm:prSet presAssocID="{AD39B795-92D5-469C-B7ED-93CA11CF3D87}" presName="compNode" presStyleCnt="0"/>
      <dgm:spPr/>
    </dgm:pt>
    <dgm:pt modelId="{89997719-CDBC-4A46-AAAC-CB12FDF838DD}" type="pres">
      <dgm:prSet presAssocID="{AD39B795-92D5-469C-B7ED-93CA11CF3D87}" presName="bgRect" presStyleLbl="bgShp" presStyleIdx="4" presStyleCnt="8"/>
      <dgm:spPr/>
    </dgm:pt>
    <dgm:pt modelId="{D2CCA157-78E2-4CB1-BA1A-9F4E4CD39A9B}" type="pres">
      <dgm:prSet presAssocID="{AD39B795-92D5-469C-B7ED-93CA11CF3D8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"/>
        </a:ext>
      </dgm:extLst>
    </dgm:pt>
    <dgm:pt modelId="{567C3F22-E0F6-4A1B-9982-31D834C95932}" type="pres">
      <dgm:prSet presAssocID="{AD39B795-92D5-469C-B7ED-93CA11CF3D87}" presName="spaceRect" presStyleCnt="0"/>
      <dgm:spPr/>
    </dgm:pt>
    <dgm:pt modelId="{A7797886-4025-4F7E-80A7-45EA082F4854}" type="pres">
      <dgm:prSet presAssocID="{AD39B795-92D5-469C-B7ED-93CA11CF3D87}" presName="parTx" presStyleLbl="revTx" presStyleIdx="4" presStyleCnt="8">
        <dgm:presLayoutVars>
          <dgm:chMax val="0"/>
          <dgm:chPref val="0"/>
        </dgm:presLayoutVars>
      </dgm:prSet>
      <dgm:spPr/>
    </dgm:pt>
    <dgm:pt modelId="{14904C52-C800-453F-ADE0-A4305A02F377}" type="pres">
      <dgm:prSet presAssocID="{A3048254-F9DB-49D7-8FA9-081F6BB05B04}" presName="sibTrans" presStyleCnt="0"/>
      <dgm:spPr/>
    </dgm:pt>
    <dgm:pt modelId="{FC2AF278-F13E-47BA-8801-945D38D7E6F6}" type="pres">
      <dgm:prSet presAssocID="{4C6EDEB0-DEFB-47AC-8331-633E3718EF92}" presName="compNode" presStyleCnt="0"/>
      <dgm:spPr/>
    </dgm:pt>
    <dgm:pt modelId="{635D009F-E36F-4130-994A-37A4E09A2C7D}" type="pres">
      <dgm:prSet presAssocID="{4C6EDEB0-DEFB-47AC-8331-633E3718EF92}" presName="bgRect" presStyleLbl="bgShp" presStyleIdx="5" presStyleCnt="8"/>
      <dgm:spPr/>
    </dgm:pt>
    <dgm:pt modelId="{72B0B386-A5D9-4312-8621-6CEE0360713C}" type="pres">
      <dgm:prSet presAssocID="{4C6EDEB0-DEFB-47AC-8331-633E3718EF92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F323A44-5C1C-415E-853B-30B385DE4ACD}" type="pres">
      <dgm:prSet presAssocID="{4C6EDEB0-DEFB-47AC-8331-633E3718EF92}" presName="spaceRect" presStyleCnt="0"/>
      <dgm:spPr/>
    </dgm:pt>
    <dgm:pt modelId="{C75F2435-1B8B-4806-A788-459156C582A6}" type="pres">
      <dgm:prSet presAssocID="{4C6EDEB0-DEFB-47AC-8331-633E3718EF92}" presName="parTx" presStyleLbl="revTx" presStyleIdx="5" presStyleCnt="8">
        <dgm:presLayoutVars>
          <dgm:chMax val="0"/>
          <dgm:chPref val="0"/>
        </dgm:presLayoutVars>
      </dgm:prSet>
      <dgm:spPr/>
    </dgm:pt>
    <dgm:pt modelId="{30F175BD-95C0-4F28-8A65-4BA4CB14D766}" type="pres">
      <dgm:prSet presAssocID="{3318BC25-5FD6-4FD9-9B6F-6DD2F1A31547}" presName="sibTrans" presStyleCnt="0"/>
      <dgm:spPr/>
    </dgm:pt>
    <dgm:pt modelId="{0BE61B78-3697-4AC6-BEC3-D3F8E23E77DF}" type="pres">
      <dgm:prSet presAssocID="{25CE6FC0-F539-4210-8FCF-25CD6541B202}" presName="compNode" presStyleCnt="0"/>
      <dgm:spPr/>
    </dgm:pt>
    <dgm:pt modelId="{7D7F106C-2C74-4792-8A9C-A7771C105E02}" type="pres">
      <dgm:prSet presAssocID="{25CE6FC0-F539-4210-8FCF-25CD6541B202}" presName="bgRect" presStyleLbl="bgShp" presStyleIdx="6" presStyleCnt="8"/>
      <dgm:spPr/>
    </dgm:pt>
    <dgm:pt modelId="{5BBC8FAE-5E4F-47B6-944C-00D6F095A569}" type="pres">
      <dgm:prSet presAssocID="{25CE6FC0-F539-4210-8FCF-25CD6541B20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9920693C-204D-4EFD-A2FC-F1A62AB77F0A}" type="pres">
      <dgm:prSet presAssocID="{25CE6FC0-F539-4210-8FCF-25CD6541B202}" presName="spaceRect" presStyleCnt="0"/>
      <dgm:spPr/>
    </dgm:pt>
    <dgm:pt modelId="{F6D6D004-71F9-46F2-8E70-9B53C8581E11}" type="pres">
      <dgm:prSet presAssocID="{25CE6FC0-F539-4210-8FCF-25CD6541B202}" presName="parTx" presStyleLbl="revTx" presStyleIdx="6" presStyleCnt="8">
        <dgm:presLayoutVars>
          <dgm:chMax val="0"/>
          <dgm:chPref val="0"/>
        </dgm:presLayoutVars>
      </dgm:prSet>
      <dgm:spPr/>
    </dgm:pt>
    <dgm:pt modelId="{1AE7EB8C-AB0A-41D4-A1B9-99305CA71535}" type="pres">
      <dgm:prSet presAssocID="{83840F54-8AF5-4949-8D4F-643585EFBFB5}" presName="sibTrans" presStyleCnt="0"/>
      <dgm:spPr/>
    </dgm:pt>
    <dgm:pt modelId="{0EB60E17-5581-41A2-8960-B12A31840756}" type="pres">
      <dgm:prSet presAssocID="{3A277F63-2C41-4017-B45F-EA201C698884}" presName="compNode" presStyleCnt="0"/>
      <dgm:spPr/>
    </dgm:pt>
    <dgm:pt modelId="{3DA53DFB-A770-4358-9423-80CD2BFC10F3}" type="pres">
      <dgm:prSet presAssocID="{3A277F63-2C41-4017-B45F-EA201C698884}" presName="bgRect" presStyleLbl="bgShp" presStyleIdx="7" presStyleCnt="8"/>
      <dgm:spPr/>
    </dgm:pt>
    <dgm:pt modelId="{78D938D1-E20D-4DF7-A4D5-4AC1104EE2F5}" type="pres">
      <dgm:prSet presAssocID="{3A277F63-2C41-4017-B45F-EA201C698884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eted List"/>
        </a:ext>
      </dgm:extLst>
    </dgm:pt>
    <dgm:pt modelId="{2E1E9C43-1656-431D-9FD1-628DBB020394}" type="pres">
      <dgm:prSet presAssocID="{3A277F63-2C41-4017-B45F-EA201C698884}" presName="spaceRect" presStyleCnt="0"/>
      <dgm:spPr/>
    </dgm:pt>
    <dgm:pt modelId="{E929EA24-5BB2-4D4B-B12E-C718681E9949}" type="pres">
      <dgm:prSet presAssocID="{3A277F63-2C41-4017-B45F-EA201C698884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6A03A14-BDE2-4C3B-A30E-495EB88C9FFB}" type="presOf" srcId="{25CE6FC0-F539-4210-8FCF-25CD6541B202}" destId="{F6D6D004-71F9-46F2-8E70-9B53C8581E11}" srcOrd="0" destOrd="0" presId="urn:microsoft.com/office/officeart/2018/2/layout/IconVerticalSolidList"/>
    <dgm:cxn modelId="{5657BD2D-B549-4AD2-B44D-6A47B10E7DCA}" srcId="{58F96F25-6B07-43EF-9885-84A53394A03B}" destId="{25CE6FC0-F539-4210-8FCF-25CD6541B202}" srcOrd="6" destOrd="0" parTransId="{BC5676F3-BC8D-4D6D-81CE-B858B6B5E262}" sibTransId="{83840F54-8AF5-4949-8D4F-643585EFBFB5}"/>
    <dgm:cxn modelId="{89853D3F-F07C-4411-840B-AB695D513308}" type="presOf" srcId="{58F96F25-6B07-43EF-9885-84A53394A03B}" destId="{85F6199E-7F0D-46DB-BD5D-985E0775552C}" srcOrd="0" destOrd="0" presId="urn:microsoft.com/office/officeart/2018/2/layout/IconVerticalSolidList"/>
    <dgm:cxn modelId="{EA6D4048-6FDF-45C0-969F-3B73A0CEAC1D}" type="presOf" srcId="{3A277F63-2C41-4017-B45F-EA201C698884}" destId="{E929EA24-5BB2-4D4B-B12E-C718681E9949}" srcOrd="0" destOrd="0" presId="urn:microsoft.com/office/officeart/2018/2/layout/IconVerticalSolidList"/>
    <dgm:cxn modelId="{0417E14D-868C-4943-85D3-CEC79185EF60}" type="presOf" srcId="{AD39B795-92D5-469C-B7ED-93CA11CF3D87}" destId="{A7797886-4025-4F7E-80A7-45EA082F4854}" srcOrd="0" destOrd="0" presId="urn:microsoft.com/office/officeart/2018/2/layout/IconVerticalSolidList"/>
    <dgm:cxn modelId="{809CD46F-7256-454F-A1C4-B3293EF1595A}" srcId="{58F96F25-6B07-43EF-9885-84A53394A03B}" destId="{AD39B795-92D5-469C-B7ED-93CA11CF3D87}" srcOrd="4" destOrd="0" parTransId="{6FEDCB1B-A67E-4C0A-B321-19FE57A995A0}" sibTransId="{A3048254-F9DB-49D7-8FA9-081F6BB05B04}"/>
    <dgm:cxn modelId="{EEFAA280-EAF6-4E91-AD9F-14E6F3FB1387}" type="presOf" srcId="{A002D509-128C-4E50-A51D-C36642409249}" destId="{1B25B5AD-DAC1-44D5-B0C9-2DDC7E541E10}" srcOrd="0" destOrd="0" presId="urn:microsoft.com/office/officeart/2018/2/layout/IconVerticalSolidList"/>
    <dgm:cxn modelId="{EF1E9282-D5EF-43C8-BAAE-6857AB92B46E}" type="presOf" srcId="{B57B64E4-45A4-42B4-A2D2-C406103126F7}" destId="{E01C0C6B-72BC-4CBB-93A1-3DA1FECAE09E}" srcOrd="0" destOrd="0" presId="urn:microsoft.com/office/officeart/2018/2/layout/IconVerticalSolidList"/>
    <dgm:cxn modelId="{C5115084-6603-4A90-989B-A5668A3882DF}" srcId="{58F96F25-6B07-43EF-9885-84A53394A03B}" destId="{A002D509-128C-4E50-A51D-C36642409249}" srcOrd="3" destOrd="0" parTransId="{DB62F66F-2971-488A-B10C-BAFCA32BF9CE}" sibTransId="{D4DE521A-8790-421D-82F0-FEFEA1A51BAD}"/>
    <dgm:cxn modelId="{32F3A284-AAEA-4B2D-B764-B9F79CC66388}" srcId="{58F96F25-6B07-43EF-9885-84A53394A03B}" destId="{4C6EDEB0-DEFB-47AC-8331-633E3718EF92}" srcOrd="5" destOrd="0" parTransId="{8CB6C1C5-06E4-4BF8-BECB-FAD702F95560}" sibTransId="{3318BC25-5FD6-4FD9-9B6F-6DD2F1A31547}"/>
    <dgm:cxn modelId="{9AA47A9A-5CF8-41E0-804E-323C1ABA3289}" srcId="{58F96F25-6B07-43EF-9885-84A53394A03B}" destId="{96ABD1FA-5747-4EF7-AD33-853E9EB3DD7B}" srcOrd="0" destOrd="0" parTransId="{72D99114-ECE2-428F-ADF3-078B332C29F2}" sibTransId="{DAF5A236-E6C7-48FC-8FCB-97AD2FD8E881}"/>
    <dgm:cxn modelId="{94F519A5-CD01-460A-ACB1-972E3DF0ED67}" srcId="{58F96F25-6B07-43EF-9885-84A53394A03B}" destId="{86012249-3F31-47F1-A052-45006D7ABD3C}" srcOrd="2" destOrd="0" parTransId="{D96E0F48-1819-4FA4-87F1-08561C750399}" sibTransId="{0A0EBAFF-C908-4314-9273-EB093B486337}"/>
    <dgm:cxn modelId="{7415F8A7-49D8-41B4-B016-52E134279819}" type="presOf" srcId="{4C6EDEB0-DEFB-47AC-8331-633E3718EF92}" destId="{C75F2435-1B8B-4806-A788-459156C582A6}" srcOrd="0" destOrd="0" presId="urn:microsoft.com/office/officeart/2018/2/layout/IconVerticalSolidList"/>
    <dgm:cxn modelId="{B3E638C5-3D36-46E9-BF76-ED3F52545835}" srcId="{58F96F25-6B07-43EF-9885-84A53394A03B}" destId="{B57B64E4-45A4-42B4-A2D2-C406103126F7}" srcOrd="1" destOrd="0" parTransId="{B86CEA77-C5AA-47E7-8631-DB29E44C64A5}" sibTransId="{E6EC589E-E7E0-4552-AF4F-CBA3D9F0A618}"/>
    <dgm:cxn modelId="{5036BCD8-A41E-4A3A-A8CB-1CBE9589AEF5}" srcId="{58F96F25-6B07-43EF-9885-84A53394A03B}" destId="{3A277F63-2C41-4017-B45F-EA201C698884}" srcOrd="7" destOrd="0" parTransId="{CA0025F1-399B-443C-BC81-4FCDB5BA98AE}" sibTransId="{8D61F038-32FB-439D-97AA-FA74F9E57525}"/>
    <dgm:cxn modelId="{F816AADD-4821-4741-9B86-84C65F6E2EBD}" type="presOf" srcId="{96ABD1FA-5747-4EF7-AD33-853E9EB3DD7B}" destId="{7FA89F02-1C00-47F1-BFBD-13E9EA21E9A0}" srcOrd="0" destOrd="0" presId="urn:microsoft.com/office/officeart/2018/2/layout/IconVerticalSolidList"/>
    <dgm:cxn modelId="{B4F080E6-9241-4F9B-A698-659665FE4DAB}" type="presOf" srcId="{86012249-3F31-47F1-A052-45006D7ABD3C}" destId="{3BD458FE-BDDF-484A-8843-A4D632F30E83}" srcOrd="0" destOrd="0" presId="urn:microsoft.com/office/officeart/2018/2/layout/IconVerticalSolidList"/>
    <dgm:cxn modelId="{4017B323-1358-48E2-A12F-EE303CEA7784}" type="presParOf" srcId="{85F6199E-7F0D-46DB-BD5D-985E0775552C}" destId="{4B1C20D4-C2C1-4673-8CA9-934F0E53C244}" srcOrd="0" destOrd="0" presId="urn:microsoft.com/office/officeart/2018/2/layout/IconVerticalSolidList"/>
    <dgm:cxn modelId="{33C6AF6F-6068-4B44-BD5B-C2115307CBE8}" type="presParOf" srcId="{4B1C20D4-C2C1-4673-8CA9-934F0E53C244}" destId="{605D480B-E93B-4B8F-8F63-57E9ADE9144B}" srcOrd="0" destOrd="0" presId="urn:microsoft.com/office/officeart/2018/2/layout/IconVerticalSolidList"/>
    <dgm:cxn modelId="{81E0DE07-27A0-4B04-8814-15780ADB351F}" type="presParOf" srcId="{4B1C20D4-C2C1-4673-8CA9-934F0E53C244}" destId="{75C00FDD-B89A-43DC-8195-A0800A799281}" srcOrd="1" destOrd="0" presId="urn:microsoft.com/office/officeart/2018/2/layout/IconVerticalSolidList"/>
    <dgm:cxn modelId="{72C7E155-BDAC-4484-B899-78DF4F205709}" type="presParOf" srcId="{4B1C20D4-C2C1-4673-8CA9-934F0E53C244}" destId="{EA56D27C-513E-4CB0-98BF-9A5A4DB61DC0}" srcOrd="2" destOrd="0" presId="urn:microsoft.com/office/officeart/2018/2/layout/IconVerticalSolidList"/>
    <dgm:cxn modelId="{2428E59E-D634-481E-A6F2-56DB715B0791}" type="presParOf" srcId="{4B1C20D4-C2C1-4673-8CA9-934F0E53C244}" destId="{7FA89F02-1C00-47F1-BFBD-13E9EA21E9A0}" srcOrd="3" destOrd="0" presId="urn:microsoft.com/office/officeart/2018/2/layout/IconVerticalSolidList"/>
    <dgm:cxn modelId="{B3CE36ED-F58D-4A13-AEAE-2E1B237492CA}" type="presParOf" srcId="{85F6199E-7F0D-46DB-BD5D-985E0775552C}" destId="{553FCA66-23F4-4720-9CDF-4504BCF4ACEB}" srcOrd="1" destOrd="0" presId="urn:microsoft.com/office/officeart/2018/2/layout/IconVerticalSolidList"/>
    <dgm:cxn modelId="{5ADBFD9D-4119-40EF-BDCF-A037AA52DCB1}" type="presParOf" srcId="{85F6199E-7F0D-46DB-BD5D-985E0775552C}" destId="{44CD51C8-3C51-4AEE-9957-AB01EDC0FFC8}" srcOrd="2" destOrd="0" presId="urn:microsoft.com/office/officeart/2018/2/layout/IconVerticalSolidList"/>
    <dgm:cxn modelId="{5CD35144-5D26-4206-ADE7-E75C672F9E89}" type="presParOf" srcId="{44CD51C8-3C51-4AEE-9957-AB01EDC0FFC8}" destId="{FCEF32B9-F861-4B1F-A221-9619CAC23C8F}" srcOrd="0" destOrd="0" presId="urn:microsoft.com/office/officeart/2018/2/layout/IconVerticalSolidList"/>
    <dgm:cxn modelId="{37646FD3-B601-4329-AF60-183E6F051B28}" type="presParOf" srcId="{44CD51C8-3C51-4AEE-9957-AB01EDC0FFC8}" destId="{B0362FEE-CF17-414B-943D-4BC30889C085}" srcOrd="1" destOrd="0" presId="urn:microsoft.com/office/officeart/2018/2/layout/IconVerticalSolidList"/>
    <dgm:cxn modelId="{342EA149-54BE-4360-A762-276759D5931B}" type="presParOf" srcId="{44CD51C8-3C51-4AEE-9957-AB01EDC0FFC8}" destId="{7E23FC37-833F-4D89-A591-9951B2D86DC3}" srcOrd="2" destOrd="0" presId="urn:microsoft.com/office/officeart/2018/2/layout/IconVerticalSolidList"/>
    <dgm:cxn modelId="{9AE81525-740E-4B49-BD3A-68AB5E548C30}" type="presParOf" srcId="{44CD51C8-3C51-4AEE-9957-AB01EDC0FFC8}" destId="{E01C0C6B-72BC-4CBB-93A1-3DA1FECAE09E}" srcOrd="3" destOrd="0" presId="urn:microsoft.com/office/officeart/2018/2/layout/IconVerticalSolidList"/>
    <dgm:cxn modelId="{BB5ACD54-2016-4B2F-A36F-21673E399F4E}" type="presParOf" srcId="{85F6199E-7F0D-46DB-BD5D-985E0775552C}" destId="{9D767E30-E771-4849-ACBC-7E7CFCA0C092}" srcOrd="3" destOrd="0" presId="urn:microsoft.com/office/officeart/2018/2/layout/IconVerticalSolidList"/>
    <dgm:cxn modelId="{83718E1A-029B-4541-84CC-3D52525F5C27}" type="presParOf" srcId="{85F6199E-7F0D-46DB-BD5D-985E0775552C}" destId="{16140A87-E890-41E0-A891-FE575745DF76}" srcOrd="4" destOrd="0" presId="urn:microsoft.com/office/officeart/2018/2/layout/IconVerticalSolidList"/>
    <dgm:cxn modelId="{73565DAA-C9F3-43CA-A279-A0D4768C07C6}" type="presParOf" srcId="{16140A87-E890-41E0-A891-FE575745DF76}" destId="{3EB10DA8-5374-47FF-8614-F8BD3CCDC751}" srcOrd="0" destOrd="0" presId="urn:microsoft.com/office/officeart/2018/2/layout/IconVerticalSolidList"/>
    <dgm:cxn modelId="{9F0A6B19-9795-468C-838C-C67FBEE81D8A}" type="presParOf" srcId="{16140A87-E890-41E0-A891-FE575745DF76}" destId="{C50C4626-CB3B-4294-8762-1E9E4113BDDE}" srcOrd="1" destOrd="0" presId="urn:microsoft.com/office/officeart/2018/2/layout/IconVerticalSolidList"/>
    <dgm:cxn modelId="{857B385C-62DE-47CE-81AC-24D334191A95}" type="presParOf" srcId="{16140A87-E890-41E0-A891-FE575745DF76}" destId="{5A32A09D-EFED-4D0A-82CF-6AB280E0EF44}" srcOrd="2" destOrd="0" presId="urn:microsoft.com/office/officeart/2018/2/layout/IconVerticalSolidList"/>
    <dgm:cxn modelId="{6DBF1B04-8840-444E-A83F-BE5907E66748}" type="presParOf" srcId="{16140A87-E890-41E0-A891-FE575745DF76}" destId="{3BD458FE-BDDF-484A-8843-A4D632F30E83}" srcOrd="3" destOrd="0" presId="urn:microsoft.com/office/officeart/2018/2/layout/IconVerticalSolidList"/>
    <dgm:cxn modelId="{2A177830-800B-473D-95A4-3F31A56647B9}" type="presParOf" srcId="{85F6199E-7F0D-46DB-BD5D-985E0775552C}" destId="{E9958B00-A573-4EEC-BEBA-44C04625D604}" srcOrd="5" destOrd="0" presId="urn:microsoft.com/office/officeart/2018/2/layout/IconVerticalSolidList"/>
    <dgm:cxn modelId="{3A3AF271-9447-4F88-9A38-02BBEE21A9E3}" type="presParOf" srcId="{85F6199E-7F0D-46DB-BD5D-985E0775552C}" destId="{DB811413-E53E-45D4-9757-AE2FDE6982EE}" srcOrd="6" destOrd="0" presId="urn:microsoft.com/office/officeart/2018/2/layout/IconVerticalSolidList"/>
    <dgm:cxn modelId="{383105FC-2D90-497F-A127-A18A8840162E}" type="presParOf" srcId="{DB811413-E53E-45D4-9757-AE2FDE6982EE}" destId="{A020A114-0FAE-4BC6-815B-B15FF09AAD52}" srcOrd="0" destOrd="0" presId="urn:microsoft.com/office/officeart/2018/2/layout/IconVerticalSolidList"/>
    <dgm:cxn modelId="{FA7EFED6-65E7-4D84-9EE3-62993D729683}" type="presParOf" srcId="{DB811413-E53E-45D4-9757-AE2FDE6982EE}" destId="{A31F2AE0-6389-4643-BC60-27F34E807216}" srcOrd="1" destOrd="0" presId="urn:microsoft.com/office/officeart/2018/2/layout/IconVerticalSolidList"/>
    <dgm:cxn modelId="{2506EA1B-BD7E-42C2-A1F8-22C2E25AA7A2}" type="presParOf" srcId="{DB811413-E53E-45D4-9757-AE2FDE6982EE}" destId="{571DD78A-8C45-4013-9B10-69C34018A59B}" srcOrd="2" destOrd="0" presId="urn:microsoft.com/office/officeart/2018/2/layout/IconVerticalSolidList"/>
    <dgm:cxn modelId="{7A92C328-A6F1-4A4D-87D4-BD12525E2405}" type="presParOf" srcId="{DB811413-E53E-45D4-9757-AE2FDE6982EE}" destId="{1B25B5AD-DAC1-44D5-B0C9-2DDC7E541E10}" srcOrd="3" destOrd="0" presId="urn:microsoft.com/office/officeart/2018/2/layout/IconVerticalSolidList"/>
    <dgm:cxn modelId="{40B86682-803E-4F5A-9BE8-F438066BF457}" type="presParOf" srcId="{85F6199E-7F0D-46DB-BD5D-985E0775552C}" destId="{1D43C738-1B2C-4F61-BE99-E2A48A6FA44B}" srcOrd="7" destOrd="0" presId="urn:microsoft.com/office/officeart/2018/2/layout/IconVerticalSolidList"/>
    <dgm:cxn modelId="{2107CDE1-FEA6-4038-904C-EE13F2FEBF3F}" type="presParOf" srcId="{85F6199E-7F0D-46DB-BD5D-985E0775552C}" destId="{D08BFCFD-01BE-48C8-AC68-AE71C5234ADE}" srcOrd="8" destOrd="0" presId="urn:microsoft.com/office/officeart/2018/2/layout/IconVerticalSolidList"/>
    <dgm:cxn modelId="{5AA63F6F-4B1C-483F-8036-1D0F4E204D1C}" type="presParOf" srcId="{D08BFCFD-01BE-48C8-AC68-AE71C5234ADE}" destId="{89997719-CDBC-4A46-AAAC-CB12FDF838DD}" srcOrd="0" destOrd="0" presId="urn:microsoft.com/office/officeart/2018/2/layout/IconVerticalSolidList"/>
    <dgm:cxn modelId="{8755F6BB-D8A0-4FC2-8BA6-7958432F5304}" type="presParOf" srcId="{D08BFCFD-01BE-48C8-AC68-AE71C5234ADE}" destId="{D2CCA157-78E2-4CB1-BA1A-9F4E4CD39A9B}" srcOrd="1" destOrd="0" presId="urn:microsoft.com/office/officeart/2018/2/layout/IconVerticalSolidList"/>
    <dgm:cxn modelId="{BA0DE79E-DA32-45DB-AB30-EE8BA015A401}" type="presParOf" srcId="{D08BFCFD-01BE-48C8-AC68-AE71C5234ADE}" destId="{567C3F22-E0F6-4A1B-9982-31D834C95932}" srcOrd="2" destOrd="0" presId="urn:microsoft.com/office/officeart/2018/2/layout/IconVerticalSolidList"/>
    <dgm:cxn modelId="{B827D3A5-FA2D-4A6F-BC49-1EBFED55A6C0}" type="presParOf" srcId="{D08BFCFD-01BE-48C8-AC68-AE71C5234ADE}" destId="{A7797886-4025-4F7E-80A7-45EA082F4854}" srcOrd="3" destOrd="0" presId="urn:microsoft.com/office/officeart/2018/2/layout/IconVerticalSolidList"/>
    <dgm:cxn modelId="{2168390A-5A55-4858-A443-1BD70FF39E76}" type="presParOf" srcId="{85F6199E-7F0D-46DB-BD5D-985E0775552C}" destId="{14904C52-C800-453F-ADE0-A4305A02F377}" srcOrd="9" destOrd="0" presId="urn:microsoft.com/office/officeart/2018/2/layout/IconVerticalSolidList"/>
    <dgm:cxn modelId="{28223B9D-0F7B-4E0D-8E56-3D5F6029A22D}" type="presParOf" srcId="{85F6199E-7F0D-46DB-BD5D-985E0775552C}" destId="{FC2AF278-F13E-47BA-8801-945D38D7E6F6}" srcOrd="10" destOrd="0" presId="urn:microsoft.com/office/officeart/2018/2/layout/IconVerticalSolidList"/>
    <dgm:cxn modelId="{71F421CE-974A-4E61-A031-33F716FE7B92}" type="presParOf" srcId="{FC2AF278-F13E-47BA-8801-945D38D7E6F6}" destId="{635D009F-E36F-4130-994A-37A4E09A2C7D}" srcOrd="0" destOrd="0" presId="urn:microsoft.com/office/officeart/2018/2/layout/IconVerticalSolidList"/>
    <dgm:cxn modelId="{41776521-CE8C-4BD6-A214-6ACD184FC0A0}" type="presParOf" srcId="{FC2AF278-F13E-47BA-8801-945D38D7E6F6}" destId="{72B0B386-A5D9-4312-8621-6CEE0360713C}" srcOrd="1" destOrd="0" presId="urn:microsoft.com/office/officeart/2018/2/layout/IconVerticalSolidList"/>
    <dgm:cxn modelId="{E03E2481-974E-4221-9521-3282E3BBC6AD}" type="presParOf" srcId="{FC2AF278-F13E-47BA-8801-945D38D7E6F6}" destId="{7F323A44-5C1C-415E-853B-30B385DE4ACD}" srcOrd="2" destOrd="0" presId="urn:microsoft.com/office/officeart/2018/2/layout/IconVerticalSolidList"/>
    <dgm:cxn modelId="{93F532B0-34C3-4879-8B2A-26646B754CBA}" type="presParOf" srcId="{FC2AF278-F13E-47BA-8801-945D38D7E6F6}" destId="{C75F2435-1B8B-4806-A788-459156C582A6}" srcOrd="3" destOrd="0" presId="urn:microsoft.com/office/officeart/2018/2/layout/IconVerticalSolidList"/>
    <dgm:cxn modelId="{B0A9AC70-CADD-4593-B6A3-2A3E43C38958}" type="presParOf" srcId="{85F6199E-7F0D-46DB-BD5D-985E0775552C}" destId="{30F175BD-95C0-4F28-8A65-4BA4CB14D766}" srcOrd="11" destOrd="0" presId="urn:microsoft.com/office/officeart/2018/2/layout/IconVerticalSolidList"/>
    <dgm:cxn modelId="{19776037-F6FF-4780-9B79-3990ABA5E55F}" type="presParOf" srcId="{85F6199E-7F0D-46DB-BD5D-985E0775552C}" destId="{0BE61B78-3697-4AC6-BEC3-D3F8E23E77DF}" srcOrd="12" destOrd="0" presId="urn:microsoft.com/office/officeart/2018/2/layout/IconVerticalSolidList"/>
    <dgm:cxn modelId="{486BBC47-925F-4DD7-8702-8BA6CF7E96F1}" type="presParOf" srcId="{0BE61B78-3697-4AC6-BEC3-D3F8E23E77DF}" destId="{7D7F106C-2C74-4792-8A9C-A7771C105E02}" srcOrd="0" destOrd="0" presId="urn:microsoft.com/office/officeart/2018/2/layout/IconVerticalSolidList"/>
    <dgm:cxn modelId="{1C73C94B-AA30-45E0-8198-E0DFE5A169B1}" type="presParOf" srcId="{0BE61B78-3697-4AC6-BEC3-D3F8E23E77DF}" destId="{5BBC8FAE-5E4F-47B6-944C-00D6F095A569}" srcOrd="1" destOrd="0" presId="urn:microsoft.com/office/officeart/2018/2/layout/IconVerticalSolidList"/>
    <dgm:cxn modelId="{B4BCF136-63A3-4191-896B-E93F0541A46E}" type="presParOf" srcId="{0BE61B78-3697-4AC6-BEC3-D3F8E23E77DF}" destId="{9920693C-204D-4EFD-A2FC-F1A62AB77F0A}" srcOrd="2" destOrd="0" presId="urn:microsoft.com/office/officeart/2018/2/layout/IconVerticalSolidList"/>
    <dgm:cxn modelId="{40D48530-CAFA-4AD8-9304-BA53069CE20C}" type="presParOf" srcId="{0BE61B78-3697-4AC6-BEC3-D3F8E23E77DF}" destId="{F6D6D004-71F9-46F2-8E70-9B53C8581E11}" srcOrd="3" destOrd="0" presId="urn:microsoft.com/office/officeart/2018/2/layout/IconVerticalSolidList"/>
    <dgm:cxn modelId="{90C9F267-F355-42DE-9063-598B38F89FAC}" type="presParOf" srcId="{85F6199E-7F0D-46DB-BD5D-985E0775552C}" destId="{1AE7EB8C-AB0A-41D4-A1B9-99305CA71535}" srcOrd="13" destOrd="0" presId="urn:microsoft.com/office/officeart/2018/2/layout/IconVerticalSolidList"/>
    <dgm:cxn modelId="{D4B2B5D4-6B92-4FFA-90E1-F1D4AFC0894B}" type="presParOf" srcId="{85F6199E-7F0D-46DB-BD5D-985E0775552C}" destId="{0EB60E17-5581-41A2-8960-B12A31840756}" srcOrd="14" destOrd="0" presId="urn:microsoft.com/office/officeart/2018/2/layout/IconVerticalSolidList"/>
    <dgm:cxn modelId="{90424342-AF15-420B-A837-65CC7E90F373}" type="presParOf" srcId="{0EB60E17-5581-41A2-8960-B12A31840756}" destId="{3DA53DFB-A770-4358-9423-80CD2BFC10F3}" srcOrd="0" destOrd="0" presId="urn:microsoft.com/office/officeart/2018/2/layout/IconVerticalSolidList"/>
    <dgm:cxn modelId="{88AA7C44-1F31-4914-8A5A-FDF358543B64}" type="presParOf" srcId="{0EB60E17-5581-41A2-8960-B12A31840756}" destId="{78D938D1-E20D-4DF7-A4D5-4AC1104EE2F5}" srcOrd="1" destOrd="0" presId="urn:microsoft.com/office/officeart/2018/2/layout/IconVerticalSolidList"/>
    <dgm:cxn modelId="{EAF856A3-2DC2-4FF2-B87B-D56A65C9523F}" type="presParOf" srcId="{0EB60E17-5581-41A2-8960-B12A31840756}" destId="{2E1E9C43-1656-431D-9FD1-628DBB020394}" srcOrd="2" destOrd="0" presId="urn:microsoft.com/office/officeart/2018/2/layout/IconVerticalSolidList"/>
    <dgm:cxn modelId="{031C674D-F137-41FA-8F07-52A549E3D64B}" type="presParOf" srcId="{0EB60E17-5581-41A2-8960-B12A31840756}" destId="{E929EA24-5BB2-4D4B-B12E-C718681E99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89855D-14EC-4C05-B972-9864C14527D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E6CD971E-CC75-4FA9-B41F-B9E9A60051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Positives</a:t>
          </a:r>
          <a:endParaRPr lang="en-US" dirty="0"/>
        </a:p>
      </dgm:t>
    </dgm:pt>
    <dgm:pt modelId="{B2EEAD9D-B625-478F-97D5-4C15E0387443}" type="parTrans" cxnId="{26E05F7F-89BA-4EE4-9C1C-B3EFFA466909}">
      <dgm:prSet/>
      <dgm:spPr/>
      <dgm:t>
        <a:bodyPr/>
        <a:lstStyle/>
        <a:p>
          <a:endParaRPr lang="en-US"/>
        </a:p>
      </dgm:t>
    </dgm:pt>
    <dgm:pt modelId="{54A10C2B-6D35-482A-A8AB-E493A1A0E763}" type="sibTrans" cxnId="{26E05F7F-89BA-4EE4-9C1C-B3EFFA466909}">
      <dgm:prSet/>
      <dgm:spPr/>
      <dgm:t>
        <a:bodyPr/>
        <a:lstStyle/>
        <a:p>
          <a:endParaRPr lang="en-US"/>
        </a:p>
      </dgm:t>
    </dgm:pt>
    <dgm:pt modelId="{90328AB6-FB47-453B-9D06-00AA8A0020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Stronger short-term solvency</a:t>
          </a:r>
        </a:p>
      </dgm:t>
    </dgm:pt>
    <dgm:pt modelId="{D6B43C0D-C8CD-47A8-985E-41E4A3BAFB24}" type="parTrans" cxnId="{8DC7A01C-31FE-4FD0-BC77-FCA926A11A58}">
      <dgm:prSet/>
      <dgm:spPr/>
      <dgm:t>
        <a:bodyPr/>
        <a:lstStyle/>
        <a:p>
          <a:endParaRPr lang="en-US"/>
        </a:p>
      </dgm:t>
    </dgm:pt>
    <dgm:pt modelId="{885B17E5-A320-4A6B-9313-4418FD14F5FB}" type="sibTrans" cxnId="{8DC7A01C-31FE-4FD0-BC77-FCA926A11A58}">
      <dgm:prSet/>
      <dgm:spPr/>
      <dgm:t>
        <a:bodyPr/>
        <a:lstStyle/>
        <a:p>
          <a:endParaRPr lang="en-US"/>
        </a:p>
      </dgm:t>
    </dgm:pt>
    <dgm:pt modelId="{BCA7FCDC-A630-44E1-B623-0969B3081D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Faster stock movement</a:t>
          </a:r>
        </a:p>
      </dgm:t>
    </dgm:pt>
    <dgm:pt modelId="{F8A06603-A1A3-44FE-BCD3-DD59B56CA852}" type="parTrans" cxnId="{505B5634-93AF-42FA-B4A2-46C2CD3DBE78}">
      <dgm:prSet/>
      <dgm:spPr/>
      <dgm:t>
        <a:bodyPr/>
        <a:lstStyle/>
        <a:p>
          <a:endParaRPr lang="en-US"/>
        </a:p>
      </dgm:t>
    </dgm:pt>
    <dgm:pt modelId="{4CE48DC0-363B-4E45-9ACC-074C926F54BD}" type="sibTrans" cxnId="{505B5634-93AF-42FA-B4A2-46C2CD3DBE78}">
      <dgm:prSet/>
      <dgm:spPr/>
      <dgm:t>
        <a:bodyPr/>
        <a:lstStyle/>
        <a:p>
          <a:endParaRPr lang="en-US"/>
        </a:p>
      </dgm:t>
    </dgm:pt>
    <dgm:pt modelId="{7B137C97-FD8B-409F-A01A-5BD409123B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Better cash inflow</a:t>
          </a:r>
        </a:p>
      </dgm:t>
    </dgm:pt>
    <dgm:pt modelId="{B04A551F-4EC0-4872-B906-09C320615222}" type="parTrans" cxnId="{84E04FE2-B2B0-4DB3-9C33-EBDF897997D6}">
      <dgm:prSet/>
      <dgm:spPr/>
      <dgm:t>
        <a:bodyPr/>
        <a:lstStyle/>
        <a:p>
          <a:endParaRPr lang="en-US"/>
        </a:p>
      </dgm:t>
    </dgm:pt>
    <dgm:pt modelId="{4C05D856-4911-4437-B327-7E407148A038}" type="sibTrans" cxnId="{84E04FE2-B2B0-4DB3-9C33-EBDF897997D6}">
      <dgm:prSet/>
      <dgm:spPr/>
      <dgm:t>
        <a:bodyPr/>
        <a:lstStyle/>
        <a:p>
          <a:endParaRPr lang="en-US"/>
        </a:p>
      </dgm:t>
    </dgm:pt>
    <dgm:pt modelId="{FE4FB5A0-8062-414C-8898-3751E7726E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Paying suppliers quicker</a:t>
          </a:r>
        </a:p>
      </dgm:t>
    </dgm:pt>
    <dgm:pt modelId="{A19EAF37-DDF6-4ED8-A158-C7DDCF347C90}" type="parTrans" cxnId="{0149F816-E776-4E64-BB8E-02F5BE664C22}">
      <dgm:prSet/>
      <dgm:spPr/>
      <dgm:t>
        <a:bodyPr/>
        <a:lstStyle/>
        <a:p>
          <a:endParaRPr lang="en-US"/>
        </a:p>
      </dgm:t>
    </dgm:pt>
    <dgm:pt modelId="{45F41D3A-94C5-4B56-BA24-B2C55A71267E}" type="sibTrans" cxnId="{0149F816-E776-4E64-BB8E-02F5BE664C22}">
      <dgm:prSet/>
      <dgm:spPr/>
      <dgm:t>
        <a:bodyPr/>
        <a:lstStyle/>
        <a:p>
          <a:endParaRPr lang="en-US"/>
        </a:p>
      </dgm:t>
    </dgm:pt>
    <dgm:pt modelId="{02011ACF-EDB8-4101-8809-479CD3588B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Low gearing ratio</a:t>
          </a:r>
        </a:p>
      </dgm:t>
    </dgm:pt>
    <dgm:pt modelId="{8D684A07-7C43-4A77-947D-D7E4FA891391}" type="parTrans" cxnId="{48DFE1DE-4003-46A2-9F8E-8AF66342198B}">
      <dgm:prSet/>
      <dgm:spPr/>
      <dgm:t>
        <a:bodyPr/>
        <a:lstStyle/>
        <a:p>
          <a:endParaRPr lang="en-US"/>
        </a:p>
      </dgm:t>
    </dgm:pt>
    <dgm:pt modelId="{CED8A8DE-6405-4EE4-A930-606143220395}" type="sibTrans" cxnId="{48DFE1DE-4003-46A2-9F8E-8AF66342198B}">
      <dgm:prSet/>
      <dgm:spPr/>
      <dgm:t>
        <a:bodyPr/>
        <a:lstStyle/>
        <a:p>
          <a:endParaRPr lang="en-US"/>
        </a:p>
      </dgm:t>
    </dgm:pt>
    <dgm:pt modelId="{3F167542-E7F5-435D-A642-A1E4F3AF1FB4}" type="pres">
      <dgm:prSet presAssocID="{1889855D-14EC-4C05-B972-9864C14527D7}" presName="root" presStyleCnt="0">
        <dgm:presLayoutVars>
          <dgm:dir/>
          <dgm:resizeHandles val="exact"/>
        </dgm:presLayoutVars>
      </dgm:prSet>
      <dgm:spPr/>
    </dgm:pt>
    <dgm:pt modelId="{BC668310-EC83-4B42-A716-474585479D51}" type="pres">
      <dgm:prSet presAssocID="{E6CD971E-CC75-4FA9-B41F-B9E9A600516C}" presName="compNode" presStyleCnt="0"/>
      <dgm:spPr/>
    </dgm:pt>
    <dgm:pt modelId="{F70FB01A-EDE0-4FD7-96FF-7B7094B39B61}" type="pres">
      <dgm:prSet presAssocID="{E6CD971E-CC75-4FA9-B41F-B9E9A600516C}" presName="bgRect" presStyleLbl="bgShp" presStyleIdx="0" presStyleCnt="6"/>
      <dgm:spPr/>
    </dgm:pt>
    <dgm:pt modelId="{385C10DA-903D-4123-9E67-FA62B64A2C99}" type="pres">
      <dgm:prSet presAssocID="{E6CD971E-CC75-4FA9-B41F-B9E9A600516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6ADC1E3-5AA0-4E5A-8104-EEED423313E0}" type="pres">
      <dgm:prSet presAssocID="{E6CD971E-CC75-4FA9-B41F-B9E9A600516C}" presName="spaceRect" presStyleCnt="0"/>
      <dgm:spPr/>
    </dgm:pt>
    <dgm:pt modelId="{FD666344-5E46-4A6C-B0A8-C3EBDA147150}" type="pres">
      <dgm:prSet presAssocID="{E6CD971E-CC75-4FA9-B41F-B9E9A600516C}" presName="parTx" presStyleLbl="revTx" presStyleIdx="0" presStyleCnt="6">
        <dgm:presLayoutVars>
          <dgm:chMax val="0"/>
          <dgm:chPref val="0"/>
        </dgm:presLayoutVars>
      </dgm:prSet>
      <dgm:spPr/>
    </dgm:pt>
    <dgm:pt modelId="{E7B114C6-CA4A-43E3-9DC5-19B1D306FCF5}" type="pres">
      <dgm:prSet presAssocID="{54A10C2B-6D35-482A-A8AB-E493A1A0E763}" presName="sibTrans" presStyleCnt="0"/>
      <dgm:spPr/>
    </dgm:pt>
    <dgm:pt modelId="{C00F4904-7DA2-4E8D-8220-83F033AB6127}" type="pres">
      <dgm:prSet presAssocID="{90328AB6-FB47-453B-9D06-00AA8A0020FB}" presName="compNode" presStyleCnt="0"/>
      <dgm:spPr/>
    </dgm:pt>
    <dgm:pt modelId="{A7BDA66A-349B-4816-80F2-D6A023A59FA4}" type="pres">
      <dgm:prSet presAssocID="{90328AB6-FB47-453B-9D06-00AA8A0020FB}" presName="bgRect" presStyleLbl="bgShp" presStyleIdx="1" presStyleCnt="6"/>
      <dgm:spPr/>
    </dgm:pt>
    <dgm:pt modelId="{1A4E3225-8FBF-4A5A-B01B-9336ABDCABFB}" type="pres">
      <dgm:prSet presAssocID="{90328AB6-FB47-453B-9D06-00AA8A0020F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F2BC3CB-1282-4E08-BE8A-CCC55C8149AC}" type="pres">
      <dgm:prSet presAssocID="{90328AB6-FB47-453B-9D06-00AA8A0020FB}" presName="spaceRect" presStyleCnt="0"/>
      <dgm:spPr/>
    </dgm:pt>
    <dgm:pt modelId="{98FFBF4B-839F-4C0A-BCE9-F79AECA65013}" type="pres">
      <dgm:prSet presAssocID="{90328AB6-FB47-453B-9D06-00AA8A0020FB}" presName="parTx" presStyleLbl="revTx" presStyleIdx="1" presStyleCnt="6">
        <dgm:presLayoutVars>
          <dgm:chMax val="0"/>
          <dgm:chPref val="0"/>
        </dgm:presLayoutVars>
      </dgm:prSet>
      <dgm:spPr/>
    </dgm:pt>
    <dgm:pt modelId="{487A2BE6-F0AF-414C-827E-A13291C8014C}" type="pres">
      <dgm:prSet presAssocID="{885B17E5-A320-4A6B-9313-4418FD14F5FB}" presName="sibTrans" presStyleCnt="0"/>
      <dgm:spPr/>
    </dgm:pt>
    <dgm:pt modelId="{BCD782BF-8058-44F9-AB5C-B735F05C9587}" type="pres">
      <dgm:prSet presAssocID="{BCA7FCDC-A630-44E1-B623-0969B3081D27}" presName="compNode" presStyleCnt="0"/>
      <dgm:spPr/>
    </dgm:pt>
    <dgm:pt modelId="{603F8CF0-8683-4B1F-B7F3-8E3774751242}" type="pres">
      <dgm:prSet presAssocID="{BCA7FCDC-A630-44E1-B623-0969B3081D27}" presName="bgRect" presStyleLbl="bgShp" presStyleIdx="2" presStyleCnt="6"/>
      <dgm:spPr/>
    </dgm:pt>
    <dgm:pt modelId="{685B9182-7BDF-4ECF-A7A8-191BBEFFBBA2}" type="pres">
      <dgm:prSet presAssocID="{BCA7FCDC-A630-44E1-B623-0969B3081D2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823A374A-FC94-457F-B96A-3270A75DB82D}" type="pres">
      <dgm:prSet presAssocID="{BCA7FCDC-A630-44E1-B623-0969B3081D27}" presName="spaceRect" presStyleCnt="0"/>
      <dgm:spPr/>
    </dgm:pt>
    <dgm:pt modelId="{6E23BF56-1DB7-45C2-B28F-B9CB51A64D9C}" type="pres">
      <dgm:prSet presAssocID="{BCA7FCDC-A630-44E1-B623-0969B3081D27}" presName="parTx" presStyleLbl="revTx" presStyleIdx="2" presStyleCnt="6">
        <dgm:presLayoutVars>
          <dgm:chMax val="0"/>
          <dgm:chPref val="0"/>
        </dgm:presLayoutVars>
      </dgm:prSet>
      <dgm:spPr/>
    </dgm:pt>
    <dgm:pt modelId="{0A7E01D4-9927-4230-A52C-1C9EBD1B2FD8}" type="pres">
      <dgm:prSet presAssocID="{4CE48DC0-363B-4E45-9ACC-074C926F54BD}" presName="sibTrans" presStyleCnt="0"/>
      <dgm:spPr/>
    </dgm:pt>
    <dgm:pt modelId="{6FFEA393-FFCA-4864-B057-40CB7FFA6DF9}" type="pres">
      <dgm:prSet presAssocID="{7B137C97-FD8B-409F-A01A-5BD409123B10}" presName="compNode" presStyleCnt="0"/>
      <dgm:spPr/>
    </dgm:pt>
    <dgm:pt modelId="{057BE813-62D8-4DEF-AB9E-B8D8D3B223F9}" type="pres">
      <dgm:prSet presAssocID="{7B137C97-FD8B-409F-A01A-5BD409123B10}" presName="bgRect" presStyleLbl="bgShp" presStyleIdx="3" presStyleCnt="6"/>
      <dgm:spPr/>
    </dgm:pt>
    <dgm:pt modelId="{4B01EE34-F80A-4477-AEF9-61F88E7F9305}" type="pres">
      <dgm:prSet presAssocID="{7B137C97-FD8B-409F-A01A-5BD409123B1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763ADD5-744E-4F9F-856B-1B428ACFCB14}" type="pres">
      <dgm:prSet presAssocID="{7B137C97-FD8B-409F-A01A-5BD409123B10}" presName="spaceRect" presStyleCnt="0"/>
      <dgm:spPr/>
    </dgm:pt>
    <dgm:pt modelId="{8845E60F-6E50-43BA-A80F-148B461B226C}" type="pres">
      <dgm:prSet presAssocID="{7B137C97-FD8B-409F-A01A-5BD409123B10}" presName="parTx" presStyleLbl="revTx" presStyleIdx="3" presStyleCnt="6">
        <dgm:presLayoutVars>
          <dgm:chMax val="0"/>
          <dgm:chPref val="0"/>
        </dgm:presLayoutVars>
      </dgm:prSet>
      <dgm:spPr/>
    </dgm:pt>
    <dgm:pt modelId="{3621F257-7AB0-4CCB-ABE5-8FD5E38EFD42}" type="pres">
      <dgm:prSet presAssocID="{4C05D856-4911-4437-B327-7E407148A038}" presName="sibTrans" presStyleCnt="0"/>
      <dgm:spPr/>
    </dgm:pt>
    <dgm:pt modelId="{E630DEBE-5752-4BEC-81A0-DED94C0903AB}" type="pres">
      <dgm:prSet presAssocID="{FE4FB5A0-8062-414C-8898-3751E7726E31}" presName="compNode" presStyleCnt="0"/>
      <dgm:spPr/>
    </dgm:pt>
    <dgm:pt modelId="{C3F5E1F0-33A7-4B13-AF05-3A231BCCFFAE}" type="pres">
      <dgm:prSet presAssocID="{FE4FB5A0-8062-414C-8898-3751E7726E31}" presName="bgRect" presStyleLbl="bgShp" presStyleIdx="4" presStyleCnt="6"/>
      <dgm:spPr/>
    </dgm:pt>
    <dgm:pt modelId="{626752D4-901C-43C8-8FC4-D4EAE3AA3E64}" type="pres">
      <dgm:prSet presAssocID="{FE4FB5A0-8062-414C-8898-3751E7726E3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C4456A2-370D-4E77-875A-32A8A703672B}" type="pres">
      <dgm:prSet presAssocID="{FE4FB5A0-8062-414C-8898-3751E7726E31}" presName="spaceRect" presStyleCnt="0"/>
      <dgm:spPr/>
    </dgm:pt>
    <dgm:pt modelId="{49B630A6-D0E9-4DF9-9E50-A8759C11868F}" type="pres">
      <dgm:prSet presAssocID="{FE4FB5A0-8062-414C-8898-3751E7726E31}" presName="parTx" presStyleLbl="revTx" presStyleIdx="4" presStyleCnt="6">
        <dgm:presLayoutVars>
          <dgm:chMax val="0"/>
          <dgm:chPref val="0"/>
        </dgm:presLayoutVars>
      </dgm:prSet>
      <dgm:spPr/>
    </dgm:pt>
    <dgm:pt modelId="{F68C6344-438B-4ACC-ABDE-6DFB5577593C}" type="pres">
      <dgm:prSet presAssocID="{45F41D3A-94C5-4B56-BA24-B2C55A71267E}" presName="sibTrans" presStyleCnt="0"/>
      <dgm:spPr/>
    </dgm:pt>
    <dgm:pt modelId="{91F1A581-5141-4155-8189-A1D5F6BCBE26}" type="pres">
      <dgm:prSet presAssocID="{02011ACF-EDB8-4101-8809-479CD3588B89}" presName="compNode" presStyleCnt="0"/>
      <dgm:spPr/>
    </dgm:pt>
    <dgm:pt modelId="{337D98B8-AE8F-4387-ABAF-EEB1FA598DF3}" type="pres">
      <dgm:prSet presAssocID="{02011ACF-EDB8-4101-8809-479CD3588B89}" presName="bgRect" presStyleLbl="bgShp" presStyleIdx="5" presStyleCnt="6"/>
      <dgm:spPr/>
    </dgm:pt>
    <dgm:pt modelId="{2842FF74-DDE6-4483-A964-66A336C7A574}" type="pres">
      <dgm:prSet presAssocID="{02011ACF-EDB8-4101-8809-479CD3588B8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662AB31-3A17-472B-835A-318ECBAE9AC2}" type="pres">
      <dgm:prSet presAssocID="{02011ACF-EDB8-4101-8809-479CD3588B89}" presName="spaceRect" presStyleCnt="0"/>
      <dgm:spPr/>
    </dgm:pt>
    <dgm:pt modelId="{11F49093-ED89-422A-AA97-A9622C1E54E5}" type="pres">
      <dgm:prSet presAssocID="{02011ACF-EDB8-4101-8809-479CD3588B8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BAA870B-D6CD-4782-A006-7F84CB649A9A}" type="presOf" srcId="{90328AB6-FB47-453B-9D06-00AA8A0020FB}" destId="{98FFBF4B-839F-4C0A-BCE9-F79AECA65013}" srcOrd="0" destOrd="0" presId="urn:microsoft.com/office/officeart/2018/2/layout/IconVerticalSolidList"/>
    <dgm:cxn modelId="{0149F816-E776-4E64-BB8E-02F5BE664C22}" srcId="{1889855D-14EC-4C05-B972-9864C14527D7}" destId="{FE4FB5A0-8062-414C-8898-3751E7726E31}" srcOrd="4" destOrd="0" parTransId="{A19EAF37-DDF6-4ED8-A158-C7DDCF347C90}" sibTransId="{45F41D3A-94C5-4B56-BA24-B2C55A71267E}"/>
    <dgm:cxn modelId="{8DC7A01C-31FE-4FD0-BC77-FCA926A11A58}" srcId="{1889855D-14EC-4C05-B972-9864C14527D7}" destId="{90328AB6-FB47-453B-9D06-00AA8A0020FB}" srcOrd="1" destOrd="0" parTransId="{D6B43C0D-C8CD-47A8-985E-41E4A3BAFB24}" sibTransId="{885B17E5-A320-4A6B-9313-4418FD14F5FB}"/>
    <dgm:cxn modelId="{505B5634-93AF-42FA-B4A2-46C2CD3DBE78}" srcId="{1889855D-14EC-4C05-B972-9864C14527D7}" destId="{BCA7FCDC-A630-44E1-B623-0969B3081D27}" srcOrd="2" destOrd="0" parTransId="{F8A06603-A1A3-44FE-BCD3-DD59B56CA852}" sibTransId="{4CE48DC0-363B-4E45-9ACC-074C926F54BD}"/>
    <dgm:cxn modelId="{A6B8B636-B0A9-469F-823E-E081529F70A3}" type="presOf" srcId="{BCA7FCDC-A630-44E1-B623-0969B3081D27}" destId="{6E23BF56-1DB7-45C2-B28F-B9CB51A64D9C}" srcOrd="0" destOrd="0" presId="urn:microsoft.com/office/officeart/2018/2/layout/IconVerticalSolidList"/>
    <dgm:cxn modelId="{EF95A23A-A4B3-4F4C-AD23-8B67226A2F93}" type="presOf" srcId="{02011ACF-EDB8-4101-8809-479CD3588B89}" destId="{11F49093-ED89-422A-AA97-A9622C1E54E5}" srcOrd="0" destOrd="0" presId="urn:microsoft.com/office/officeart/2018/2/layout/IconVerticalSolidList"/>
    <dgm:cxn modelId="{FD635E4E-4C18-4EF1-8221-7A67C8C6AAAB}" type="presOf" srcId="{E6CD971E-CC75-4FA9-B41F-B9E9A600516C}" destId="{FD666344-5E46-4A6C-B0A8-C3EBDA147150}" srcOrd="0" destOrd="0" presId="urn:microsoft.com/office/officeart/2018/2/layout/IconVerticalSolidList"/>
    <dgm:cxn modelId="{11962675-4446-40E1-91BF-62F577DCB73C}" type="presOf" srcId="{1889855D-14EC-4C05-B972-9864C14527D7}" destId="{3F167542-E7F5-435D-A642-A1E4F3AF1FB4}" srcOrd="0" destOrd="0" presId="urn:microsoft.com/office/officeart/2018/2/layout/IconVerticalSolidList"/>
    <dgm:cxn modelId="{26E05F7F-89BA-4EE4-9C1C-B3EFFA466909}" srcId="{1889855D-14EC-4C05-B972-9864C14527D7}" destId="{E6CD971E-CC75-4FA9-B41F-B9E9A600516C}" srcOrd="0" destOrd="0" parTransId="{B2EEAD9D-B625-478F-97D5-4C15E0387443}" sibTransId="{54A10C2B-6D35-482A-A8AB-E493A1A0E763}"/>
    <dgm:cxn modelId="{D620C0DB-925A-4339-BDFD-1AD1F26239DA}" type="presOf" srcId="{7B137C97-FD8B-409F-A01A-5BD409123B10}" destId="{8845E60F-6E50-43BA-A80F-148B461B226C}" srcOrd="0" destOrd="0" presId="urn:microsoft.com/office/officeart/2018/2/layout/IconVerticalSolidList"/>
    <dgm:cxn modelId="{48DFE1DE-4003-46A2-9F8E-8AF66342198B}" srcId="{1889855D-14EC-4C05-B972-9864C14527D7}" destId="{02011ACF-EDB8-4101-8809-479CD3588B89}" srcOrd="5" destOrd="0" parTransId="{8D684A07-7C43-4A77-947D-D7E4FA891391}" sibTransId="{CED8A8DE-6405-4EE4-A930-606143220395}"/>
    <dgm:cxn modelId="{84E04FE2-B2B0-4DB3-9C33-EBDF897997D6}" srcId="{1889855D-14EC-4C05-B972-9864C14527D7}" destId="{7B137C97-FD8B-409F-A01A-5BD409123B10}" srcOrd="3" destOrd="0" parTransId="{B04A551F-4EC0-4872-B906-09C320615222}" sibTransId="{4C05D856-4911-4437-B327-7E407148A038}"/>
    <dgm:cxn modelId="{B737F6E6-6E54-4C0E-B5DD-F2282F8BCC02}" type="presOf" srcId="{FE4FB5A0-8062-414C-8898-3751E7726E31}" destId="{49B630A6-D0E9-4DF9-9E50-A8759C11868F}" srcOrd="0" destOrd="0" presId="urn:microsoft.com/office/officeart/2018/2/layout/IconVerticalSolidList"/>
    <dgm:cxn modelId="{355D1DF7-BA4F-40DB-B1F4-AF1996506B04}" type="presParOf" srcId="{3F167542-E7F5-435D-A642-A1E4F3AF1FB4}" destId="{BC668310-EC83-4B42-A716-474585479D51}" srcOrd="0" destOrd="0" presId="urn:microsoft.com/office/officeart/2018/2/layout/IconVerticalSolidList"/>
    <dgm:cxn modelId="{44C1DD6C-0820-401B-BC31-20DF4E7E33BB}" type="presParOf" srcId="{BC668310-EC83-4B42-A716-474585479D51}" destId="{F70FB01A-EDE0-4FD7-96FF-7B7094B39B61}" srcOrd="0" destOrd="0" presId="urn:microsoft.com/office/officeart/2018/2/layout/IconVerticalSolidList"/>
    <dgm:cxn modelId="{78255B17-CE5F-4919-8CDB-F4401C059EC4}" type="presParOf" srcId="{BC668310-EC83-4B42-A716-474585479D51}" destId="{385C10DA-903D-4123-9E67-FA62B64A2C99}" srcOrd="1" destOrd="0" presId="urn:microsoft.com/office/officeart/2018/2/layout/IconVerticalSolidList"/>
    <dgm:cxn modelId="{2519E1B4-448B-4C43-B2E1-8BC2968CF370}" type="presParOf" srcId="{BC668310-EC83-4B42-A716-474585479D51}" destId="{66ADC1E3-5AA0-4E5A-8104-EEED423313E0}" srcOrd="2" destOrd="0" presId="urn:microsoft.com/office/officeart/2018/2/layout/IconVerticalSolidList"/>
    <dgm:cxn modelId="{E2143515-9901-4DC6-8836-BE7DB69BF4D1}" type="presParOf" srcId="{BC668310-EC83-4B42-A716-474585479D51}" destId="{FD666344-5E46-4A6C-B0A8-C3EBDA147150}" srcOrd="3" destOrd="0" presId="urn:microsoft.com/office/officeart/2018/2/layout/IconVerticalSolidList"/>
    <dgm:cxn modelId="{F5AC6EB5-2088-4EB5-80F4-91E57B9F9756}" type="presParOf" srcId="{3F167542-E7F5-435D-A642-A1E4F3AF1FB4}" destId="{E7B114C6-CA4A-43E3-9DC5-19B1D306FCF5}" srcOrd="1" destOrd="0" presId="urn:microsoft.com/office/officeart/2018/2/layout/IconVerticalSolidList"/>
    <dgm:cxn modelId="{894BA401-C9DC-4646-8A44-D52CCA31B01A}" type="presParOf" srcId="{3F167542-E7F5-435D-A642-A1E4F3AF1FB4}" destId="{C00F4904-7DA2-4E8D-8220-83F033AB6127}" srcOrd="2" destOrd="0" presId="urn:microsoft.com/office/officeart/2018/2/layout/IconVerticalSolidList"/>
    <dgm:cxn modelId="{C9566CFF-91E1-47E5-ABD1-C9D997A31807}" type="presParOf" srcId="{C00F4904-7DA2-4E8D-8220-83F033AB6127}" destId="{A7BDA66A-349B-4816-80F2-D6A023A59FA4}" srcOrd="0" destOrd="0" presId="urn:microsoft.com/office/officeart/2018/2/layout/IconVerticalSolidList"/>
    <dgm:cxn modelId="{E8D02561-56EE-44CA-B8B4-CB5F559D6358}" type="presParOf" srcId="{C00F4904-7DA2-4E8D-8220-83F033AB6127}" destId="{1A4E3225-8FBF-4A5A-B01B-9336ABDCABFB}" srcOrd="1" destOrd="0" presId="urn:microsoft.com/office/officeart/2018/2/layout/IconVerticalSolidList"/>
    <dgm:cxn modelId="{F9C8E76B-5D5B-477E-9039-06B7F469843E}" type="presParOf" srcId="{C00F4904-7DA2-4E8D-8220-83F033AB6127}" destId="{2F2BC3CB-1282-4E08-BE8A-CCC55C8149AC}" srcOrd="2" destOrd="0" presId="urn:microsoft.com/office/officeart/2018/2/layout/IconVerticalSolidList"/>
    <dgm:cxn modelId="{90B21786-3741-4463-A09E-2DA12A983556}" type="presParOf" srcId="{C00F4904-7DA2-4E8D-8220-83F033AB6127}" destId="{98FFBF4B-839F-4C0A-BCE9-F79AECA65013}" srcOrd="3" destOrd="0" presId="urn:microsoft.com/office/officeart/2018/2/layout/IconVerticalSolidList"/>
    <dgm:cxn modelId="{98F4CED6-C95C-4E97-BF73-C75463FB38FB}" type="presParOf" srcId="{3F167542-E7F5-435D-A642-A1E4F3AF1FB4}" destId="{487A2BE6-F0AF-414C-827E-A13291C8014C}" srcOrd="3" destOrd="0" presId="urn:microsoft.com/office/officeart/2018/2/layout/IconVerticalSolidList"/>
    <dgm:cxn modelId="{E4804582-D32B-4AF0-BDC6-20CB2A8B8E5C}" type="presParOf" srcId="{3F167542-E7F5-435D-A642-A1E4F3AF1FB4}" destId="{BCD782BF-8058-44F9-AB5C-B735F05C9587}" srcOrd="4" destOrd="0" presId="urn:microsoft.com/office/officeart/2018/2/layout/IconVerticalSolidList"/>
    <dgm:cxn modelId="{289A8398-F788-41D7-8E0E-4177E54672FA}" type="presParOf" srcId="{BCD782BF-8058-44F9-AB5C-B735F05C9587}" destId="{603F8CF0-8683-4B1F-B7F3-8E3774751242}" srcOrd="0" destOrd="0" presId="urn:microsoft.com/office/officeart/2018/2/layout/IconVerticalSolidList"/>
    <dgm:cxn modelId="{0572BB01-BC67-429A-9257-70B080AAE2A1}" type="presParOf" srcId="{BCD782BF-8058-44F9-AB5C-B735F05C9587}" destId="{685B9182-7BDF-4ECF-A7A8-191BBEFFBBA2}" srcOrd="1" destOrd="0" presId="urn:microsoft.com/office/officeart/2018/2/layout/IconVerticalSolidList"/>
    <dgm:cxn modelId="{3C9A067D-3896-4B73-AC6C-76807B3B62AD}" type="presParOf" srcId="{BCD782BF-8058-44F9-AB5C-B735F05C9587}" destId="{823A374A-FC94-457F-B96A-3270A75DB82D}" srcOrd="2" destOrd="0" presId="urn:microsoft.com/office/officeart/2018/2/layout/IconVerticalSolidList"/>
    <dgm:cxn modelId="{A5A4FA46-5D27-4B18-82B2-12DEF8B93D82}" type="presParOf" srcId="{BCD782BF-8058-44F9-AB5C-B735F05C9587}" destId="{6E23BF56-1DB7-45C2-B28F-B9CB51A64D9C}" srcOrd="3" destOrd="0" presId="urn:microsoft.com/office/officeart/2018/2/layout/IconVerticalSolidList"/>
    <dgm:cxn modelId="{F64FD3AA-258D-4329-B40D-8953C0DBC80E}" type="presParOf" srcId="{3F167542-E7F5-435D-A642-A1E4F3AF1FB4}" destId="{0A7E01D4-9927-4230-A52C-1C9EBD1B2FD8}" srcOrd="5" destOrd="0" presId="urn:microsoft.com/office/officeart/2018/2/layout/IconVerticalSolidList"/>
    <dgm:cxn modelId="{C50C7BAD-9682-4B22-BB00-AF7787B7C0AF}" type="presParOf" srcId="{3F167542-E7F5-435D-A642-A1E4F3AF1FB4}" destId="{6FFEA393-FFCA-4864-B057-40CB7FFA6DF9}" srcOrd="6" destOrd="0" presId="urn:microsoft.com/office/officeart/2018/2/layout/IconVerticalSolidList"/>
    <dgm:cxn modelId="{0C1A9394-425D-4B70-8C32-6E73959F6D7E}" type="presParOf" srcId="{6FFEA393-FFCA-4864-B057-40CB7FFA6DF9}" destId="{057BE813-62D8-4DEF-AB9E-B8D8D3B223F9}" srcOrd="0" destOrd="0" presId="urn:microsoft.com/office/officeart/2018/2/layout/IconVerticalSolidList"/>
    <dgm:cxn modelId="{F67F1AD6-5A5B-4DCB-83AB-33CC7D1A8B50}" type="presParOf" srcId="{6FFEA393-FFCA-4864-B057-40CB7FFA6DF9}" destId="{4B01EE34-F80A-4477-AEF9-61F88E7F9305}" srcOrd="1" destOrd="0" presId="urn:microsoft.com/office/officeart/2018/2/layout/IconVerticalSolidList"/>
    <dgm:cxn modelId="{E4A64283-6233-4F56-A68A-23A82E96D989}" type="presParOf" srcId="{6FFEA393-FFCA-4864-B057-40CB7FFA6DF9}" destId="{8763ADD5-744E-4F9F-856B-1B428ACFCB14}" srcOrd="2" destOrd="0" presId="urn:microsoft.com/office/officeart/2018/2/layout/IconVerticalSolidList"/>
    <dgm:cxn modelId="{434CBC17-BCB1-41AD-865A-ED74416D4DCF}" type="presParOf" srcId="{6FFEA393-FFCA-4864-B057-40CB7FFA6DF9}" destId="{8845E60F-6E50-43BA-A80F-148B461B226C}" srcOrd="3" destOrd="0" presId="urn:microsoft.com/office/officeart/2018/2/layout/IconVerticalSolidList"/>
    <dgm:cxn modelId="{3AF2FCE3-D281-43BC-BB58-ECBFA293A441}" type="presParOf" srcId="{3F167542-E7F5-435D-A642-A1E4F3AF1FB4}" destId="{3621F257-7AB0-4CCB-ABE5-8FD5E38EFD42}" srcOrd="7" destOrd="0" presId="urn:microsoft.com/office/officeart/2018/2/layout/IconVerticalSolidList"/>
    <dgm:cxn modelId="{C8878432-444C-427D-82B3-0CFFB114CCE5}" type="presParOf" srcId="{3F167542-E7F5-435D-A642-A1E4F3AF1FB4}" destId="{E630DEBE-5752-4BEC-81A0-DED94C0903AB}" srcOrd="8" destOrd="0" presId="urn:microsoft.com/office/officeart/2018/2/layout/IconVerticalSolidList"/>
    <dgm:cxn modelId="{3906D56C-673F-4019-ADEB-79BDE2C1F60B}" type="presParOf" srcId="{E630DEBE-5752-4BEC-81A0-DED94C0903AB}" destId="{C3F5E1F0-33A7-4B13-AF05-3A231BCCFFAE}" srcOrd="0" destOrd="0" presId="urn:microsoft.com/office/officeart/2018/2/layout/IconVerticalSolidList"/>
    <dgm:cxn modelId="{601A620D-0172-4913-B855-2D8FD066387C}" type="presParOf" srcId="{E630DEBE-5752-4BEC-81A0-DED94C0903AB}" destId="{626752D4-901C-43C8-8FC4-D4EAE3AA3E64}" srcOrd="1" destOrd="0" presId="urn:microsoft.com/office/officeart/2018/2/layout/IconVerticalSolidList"/>
    <dgm:cxn modelId="{623A8DCD-FA30-4155-98D3-E587162C30D9}" type="presParOf" srcId="{E630DEBE-5752-4BEC-81A0-DED94C0903AB}" destId="{7C4456A2-370D-4E77-875A-32A8A703672B}" srcOrd="2" destOrd="0" presId="urn:microsoft.com/office/officeart/2018/2/layout/IconVerticalSolidList"/>
    <dgm:cxn modelId="{239A2C51-305A-4E07-BDB8-29BBE3BEBCAA}" type="presParOf" srcId="{E630DEBE-5752-4BEC-81A0-DED94C0903AB}" destId="{49B630A6-D0E9-4DF9-9E50-A8759C11868F}" srcOrd="3" destOrd="0" presId="urn:microsoft.com/office/officeart/2018/2/layout/IconVerticalSolidList"/>
    <dgm:cxn modelId="{9ED0050C-7555-4827-B57F-BC1BCE54787F}" type="presParOf" srcId="{3F167542-E7F5-435D-A642-A1E4F3AF1FB4}" destId="{F68C6344-438B-4ACC-ABDE-6DFB5577593C}" srcOrd="9" destOrd="0" presId="urn:microsoft.com/office/officeart/2018/2/layout/IconVerticalSolidList"/>
    <dgm:cxn modelId="{AF059BEF-3664-4078-AD48-B82FE172483D}" type="presParOf" srcId="{3F167542-E7F5-435D-A642-A1E4F3AF1FB4}" destId="{91F1A581-5141-4155-8189-A1D5F6BCBE26}" srcOrd="10" destOrd="0" presId="urn:microsoft.com/office/officeart/2018/2/layout/IconVerticalSolidList"/>
    <dgm:cxn modelId="{EF9E7953-609C-4893-B0F9-367DA2A24E3B}" type="presParOf" srcId="{91F1A581-5141-4155-8189-A1D5F6BCBE26}" destId="{337D98B8-AE8F-4387-ABAF-EEB1FA598DF3}" srcOrd="0" destOrd="0" presId="urn:microsoft.com/office/officeart/2018/2/layout/IconVerticalSolidList"/>
    <dgm:cxn modelId="{6E072968-97DD-404E-9541-7DF4A342F6A9}" type="presParOf" srcId="{91F1A581-5141-4155-8189-A1D5F6BCBE26}" destId="{2842FF74-DDE6-4483-A964-66A336C7A574}" srcOrd="1" destOrd="0" presId="urn:microsoft.com/office/officeart/2018/2/layout/IconVerticalSolidList"/>
    <dgm:cxn modelId="{031867CC-C355-4151-BF95-71DB699870DA}" type="presParOf" srcId="{91F1A581-5141-4155-8189-A1D5F6BCBE26}" destId="{5662AB31-3A17-472B-835A-318ECBAE9AC2}" srcOrd="2" destOrd="0" presId="urn:microsoft.com/office/officeart/2018/2/layout/IconVerticalSolidList"/>
    <dgm:cxn modelId="{3C63BBB5-172A-4955-9C77-20CB13B2874E}" type="presParOf" srcId="{91F1A581-5141-4155-8189-A1D5F6BCBE26}" destId="{11F49093-ED89-422A-AA97-A9622C1E54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6C0439-9C0A-4126-8374-E45F09C690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4073EB-6532-4BE1-A271-29FFCEB1CED5}">
      <dgm:prSet/>
      <dgm:spPr/>
      <dgm:t>
        <a:bodyPr/>
        <a:lstStyle/>
        <a:p>
          <a:r>
            <a:rPr lang="en-US"/>
            <a:t>Negatives</a:t>
          </a:r>
        </a:p>
      </dgm:t>
    </dgm:pt>
    <dgm:pt modelId="{C218C62C-872C-4182-94A8-70E55BEBA3C5}" type="parTrans" cxnId="{679C396D-8EB5-4C59-B0B6-A7389DE372A3}">
      <dgm:prSet/>
      <dgm:spPr/>
      <dgm:t>
        <a:bodyPr/>
        <a:lstStyle/>
        <a:p>
          <a:endParaRPr lang="en-US"/>
        </a:p>
      </dgm:t>
    </dgm:pt>
    <dgm:pt modelId="{57112D12-15E2-4322-8F3D-104F0B840BE9}" type="sibTrans" cxnId="{679C396D-8EB5-4C59-B0B6-A7389DE372A3}">
      <dgm:prSet/>
      <dgm:spPr/>
      <dgm:t>
        <a:bodyPr/>
        <a:lstStyle/>
        <a:p>
          <a:endParaRPr lang="en-US"/>
        </a:p>
      </dgm:t>
    </dgm:pt>
    <dgm:pt modelId="{A99C3BE7-6F89-4D7F-A789-23ACF547BFC0}">
      <dgm:prSet/>
      <dgm:spPr/>
      <dgm:t>
        <a:bodyPr/>
        <a:lstStyle/>
        <a:p>
          <a:r>
            <a:rPr lang="en-US"/>
            <a:t>Higher cost pressure</a:t>
          </a:r>
        </a:p>
      </dgm:t>
    </dgm:pt>
    <dgm:pt modelId="{FE09068F-F6CC-4F2F-9B06-7250ECCF5033}" type="parTrans" cxnId="{6B86855E-ADEB-409A-8A6A-79D43CDDA048}">
      <dgm:prSet/>
      <dgm:spPr/>
      <dgm:t>
        <a:bodyPr/>
        <a:lstStyle/>
        <a:p>
          <a:endParaRPr lang="en-US"/>
        </a:p>
      </dgm:t>
    </dgm:pt>
    <dgm:pt modelId="{C6414A4F-4679-4939-AD43-F2306714CFEA}" type="sibTrans" cxnId="{6B86855E-ADEB-409A-8A6A-79D43CDDA048}">
      <dgm:prSet/>
      <dgm:spPr/>
      <dgm:t>
        <a:bodyPr/>
        <a:lstStyle/>
        <a:p>
          <a:endParaRPr lang="en-US"/>
        </a:p>
      </dgm:t>
    </dgm:pt>
    <dgm:pt modelId="{02BB43BF-F8D8-4252-B2E1-6D3FFE121741}">
      <dgm:prSet/>
      <dgm:spPr/>
      <dgm:t>
        <a:bodyPr/>
        <a:lstStyle/>
        <a:p>
          <a:r>
            <a:rPr lang="en-US"/>
            <a:t>Overall profitability reduced</a:t>
          </a:r>
        </a:p>
      </dgm:t>
    </dgm:pt>
    <dgm:pt modelId="{2E02731D-92EC-43F7-BBC3-70885B502110}" type="parTrans" cxnId="{8B336497-C71E-4D2D-A52C-5CEF8E4ED668}">
      <dgm:prSet/>
      <dgm:spPr/>
      <dgm:t>
        <a:bodyPr/>
        <a:lstStyle/>
        <a:p>
          <a:endParaRPr lang="en-US"/>
        </a:p>
      </dgm:t>
    </dgm:pt>
    <dgm:pt modelId="{9C9D4E35-6944-46EC-8ACE-AC33E15299A1}" type="sibTrans" cxnId="{8B336497-C71E-4D2D-A52C-5CEF8E4ED668}">
      <dgm:prSet/>
      <dgm:spPr/>
      <dgm:t>
        <a:bodyPr/>
        <a:lstStyle/>
        <a:p>
          <a:endParaRPr lang="en-US"/>
        </a:p>
      </dgm:t>
    </dgm:pt>
    <dgm:pt modelId="{578584AE-9339-42B0-8C57-7D45C2228991}">
      <dgm:prSet/>
      <dgm:spPr/>
      <dgm:t>
        <a:bodyPr/>
        <a:lstStyle/>
        <a:p>
          <a:r>
            <a:rPr lang="en-US"/>
            <a:t>Capital employed less productive</a:t>
          </a:r>
        </a:p>
      </dgm:t>
    </dgm:pt>
    <dgm:pt modelId="{E31732FF-D615-428D-87A9-78412B78DFB5}" type="parTrans" cxnId="{45BC73BC-7CD5-4051-ABCE-AA61318AF5DF}">
      <dgm:prSet/>
      <dgm:spPr/>
      <dgm:t>
        <a:bodyPr/>
        <a:lstStyle/>
        <a:p>
          <a:endParaRPr lang="en-US"/>
        </a:p>
      </dgm:t>
    </dgm:pt>
    <dgm:pt modelId="{92700AFB-292B-4274-9ECF-3F4D5567E52E}" type="sibTrans" cxnId="{45BC73BC-7CD5-4051-ABCE-AA61318AF5DF}">
      <dgm:prSet/>
      <dgm:spPr/>
      <dgm:t>
        <a:bodyPr/>
        <a:lstStyle/>
        <a:p>
          <a:endParaRPr lang="en-US"/>
        </a:p>
      </dgm:t>
    </dgm:pt>
    <dgm:pt modelId="{064F6B19-AFA0-4F94-8E58-00D33DE50884}">
      <dgm:prSet/>
      <dgm:spPr/>
      <dgm:t>
        <a:bodyPr/>
        <a:lstStyle/>
        <a:p>
          <a:r>
            <a:rPr lang="en-US"/>
            <a:t>Lower return for shareholders </a:t>
          </a:r>
        </a:p>
      </dgm:t>
    </dgm:pt>
    <dgm:pt modelId="{C050CFAC-2C0E-4722-BA9C-57C350B64808}" type="parTrans" cxnId="{47D2A38C-634E-4C20-87D8-DCE04EBDDFAF}">
      <dgm:prSet/>
      <dgm:spPr/>
      <dgm:t>
        <a:bodyPr/>
        <a:lstStyle/>
        <a:p>
          <a:endParaRPr lang="en-US"/>
        </a:p>
      </dgm:t>
    </dgm:pt>
    <dgm:pt modelId="{ADAC723C-DEE0-496E-A366-AF7A1CDCAE4F}" type="sibTrans" cxnId="{47D2A38C-634E-4C20-87D8-DCE04EBDDFAF}">
      <dgm:prSet/>
      <dgm:spPr/>
      <dgm:t>
        <a:bodyPr/>
        <a:lstStyle/>
        <a:p>
          <a:endParaRPr lang="en-US"/>
        </a:p>
      </dgm:t>
    </dgm:pt>
    <dgm:pt modelId="{FD9994E2-F362-4499-B271-AB9F84D0D0F5}">
      <dgm:prSet/>
      <dgm:spPr/>
      <dgm:t>
        <a:bodyPr/>
        <a:lstStyle/>
        <a:p>
          <a:r>
            <a:rPr lang="en-US"/>
            <a:t>Earning per share decreased</a:t>
          </a:r>
        </a:p>
      </dgm:t>
    </dgm:pt>
    <dgm:pt modelId="{08B55B61-07D0-440A-835B-6B461F51BDBA}" type="parTrans" cxnId="{DFA6F503-540D-4BCF-ACF0-3E32C6815BBC}">
      <dgm:prSet/>
      <dgm:spPr/>
      <dgm:t>
        <a:bodyPr/>
        <a:lstStyle/>
        <a:p>
          <a:endParaRPr lang="en-US"/>
        </a:p>
      </dgm:t>
    </dgm:pt>
    <dgm:pt modelId="{FF9937A6-0307-43C2-BC6D-C24270A731D7}" type="sibTrans" cxnId="{DFA6F503-540D-4BCF-ACF0-3E32C6815BBC}">
      <dgm:prSet/>
      <dgm:spPr/>
      <dgm:t>
        <a:bodyPr/>
        <a:lstStyle/>
        <a:p>
          <a:endParaRPr lang="en-US"/>
        </a:p>
      </dgm:t>
    </dgm:pt>
    <dgm:pt modelId="{466CADE3-F5FA-4737-A02A-BC3622B3C0D0}">
      <dgm:prSet/>
      <dgm:spPr/>
      <dgm:t>
        <a:bodyPr/>
        <a:lstStyle/>
        <a:p>
          <a:r>
            <a:rPr lang="en-US"/>
            <a:t>Lower revenue generated</a:t>
          </a:r>
        </a:p>
      </dgm:t>
    </dgm:pt>
    <dgm:pt modelId="{03AF98D5-EBCA-447A-8158-42E98A017138}" type="parTrans" cxnId="{8CEC558D-48E4-4C30-9B1D-708D20055068}">
      <dgm:prSet/>
      <dgm:spPr/>
      <dgm:t>
        <a:bodyPr/>
        <a:lstStyle/>
        <a:p>
          <a:endParaRPr lang="en-US"/>
        </a:p>
      </dgm:t>
    </dgm:pt>
    <dgm:pt modelId="{24A699C0-8CAD-4E70-812E-273AF98C3C06}" type="sibTrans" cxnId="{8CEC558D-48E4-4C30-9B1D-708D20055068}">
      <dgm:prSet/>
      <dgm:spPr/>
      <dgm:t>
        <a:bodyPr/>
        <a:lstStyle/>
        <a:p>
          <a:endParaRPr lang="en-US"/>
        </a:p>
      </dgm:t>
    </dgm:pt>
    <dgm:pt modelId="{7C014C4D-528B-45B2-AF89-7BDE5349363B}" type="pres">
      <dgm:prSet presAssocID="{C86C0439-9C0A-4126-8374-E45F09C690BF}" presName="linear" presStyleCnt="0">
        <dgm:presLayoutVars>
          <dgm:animLvl val="lvl"/>
          <dgm:resizeHandles val="exact"/>
        </dgm:presLayoutVars>
      </dgm:prSet>
      <dgm:spPr/>
    </dgm:pt>
    <dgm:pt modelId="{0E8017EC-F034-4769-A49F-1016801E0FC4}" type="pres">
      <dgm:prSet presAssocID="{624073EB-6532-4BE1-A271-29FFCEB1CED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DDC3728-356F-45A6-9549-1A72262D00A3}" type="pres">
      <dgm:prSet presAssocID="{57112D12-15E2-4322-8F3D-104F0B840BE9}" presName="spacer" presStyleCnt="0"/>
      <dgm:spPr/>
    </dgm:pt>
    <dgm:pt modelId="{95DF5D10-1E1C-4C43-A8A5-19202CBF2FFD}" type="pres">
      <dgm:prSet presAssocID="{A99C3BE7-6F89-4D7F-A789-23ACF547BFC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45C019A-28F4-4A55-977F-2E223F8BE26F}" type="pres">
      <dgm:prSet presAssocID="{C6414A4F-4679-4939-AD43-F2306714CFEA}" presName="spacer" presStyleCnt="0"/>
      <dgm:spPr/>
    </dgm:pt>
    <dgm:pt modelId="{0CDFF7BA-020D-4969-B7B5-27B552961F3A}" type="pres">
      <dgm:prSet presAssocID="{02BB43BF-F8D8-4252-B2E1-6D3FFE12174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BBAA07E-D791-4048-8A10-A74E20F87476}" type="pres">
      <dgm:prSet presAssocID="{9C9D4E35-6944-46EC-8ACE-AC33E15299A1}" presName="spacer" presStyleCnt="0"/>
      <dgm:spPr/>
    </dgm:pt>
    <dgm:pt modelId="{64A01CD9-6877-4DAB-A459-EE422F7BCF24}" type="pres">
      <dgm:prSet presAssocID="{578584AE-9339-42B0-8C57-7D45C222899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7DE638C-C19D-4E3A-BA0C-62E7160FAC75}" type="pres">
      <dgm:prSet presAssocID="{92700AFB-292B-4274-9ECF-3F4D5567E52E}" presName="spacer" presStyleCnt="0"/>
      <dgm:spPr/>
    </dgm:pt>
    <dgm:pt modelId="{4DDF444A-76A1-4D66-85CE-8F5589F3FA11}" type="pres">
      <dgm:prSet presAssocID="{064F6B19-AFA0-4F94-8E58-00D33DE5088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77F656A-F95D-42A7-9B37-36D15CD07495}" type="pres">
      <dgm:prSet presAssocID="{ADAC723C-DEE0-496E-A366-AF7A1CDCAE4F}" presName="spacer" presStyleCnt="0"/>
      <dgm:spPr/>
    </dgm:pt>
    <dgm:pt modelId="{A227DF06-13BD-4237-A30E-D27A2EAC12A5}" type="pres">
      <dgm:prSet presAssocID="{FD9994E2-F362-4499-B271-AB9F84D0D0F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326DE3E-D943-4B12-8AE4-8101D9EC5060}" type="pres">
      <dgm:prSet presAssocID="{FF9937A6-0307-43C2-BC6D-C24270A731D7}" presName="spacer" presStyleCnt="0"/>
      <dgm:spPr/>
    </dgm:pt>
    <dgm:pt modelId="{F18A8CD5-6F4E-4A1D-B7ED-CC31BF0BBC9B}" type="pres">
      <dgm:prSet presAssocID="{466CADE3-F5FA-4737-A02A-BC3622B3C0D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FA6F503-540D-4BCF-ACF0-3E32C6815BBC}" srcId="{C86C0439-9C0A-4126-8374-E45F09C690BF}" destId="{FD9994E2-F362-4499-B271-AB9F84D0D0F5}" srcOrd="5" destOrd="0" parTransId="{08B55B61-07D0-440A-835B-6B461F51BDBA}" sibTransId="{FF9937A6-0307-43C2-BC6D-C24270A731D7}"/>
    <dgm:cxn modelId="{9BED3110-ABE3-482B-B2F5-7FBC0A52D1A6}" type="presOf" srcId="{578584AE-9339-42B0-8C57-7D45C2228991}" destId="{64A01CD9-6877-4DAB-A459-EE422F7BCF24}" srcOrd="0" destOrd="0" presId="urn:microsoft.com/office/officeart/2005/8/layout/vList2"/>
    <dgm:cxn modelId="{80859C39-D56C-49E4-BEA8-4C0064A42BFB}" type="presOf" srcId="{466CADE3-F5FA-4737-A02A-BC3622B3C0D0}" destId="{F18A8CD5-6F4E-4A1D-B7ED-CC31BF0BBC9B}" srcOrd="0" destOrd="0" presId="urn:microsoft.com/office/officeart/2005/8/layout/vList2"/>
    <dgm:cxn modelId="{6B86855E-ADEB-409A-8A6A-79D43CDDA048}" srcId="{C86C0439-9C0A-4126-8374-E45F09C690BF}" destId="{A99C3BE7-6F89-4D7F-A789-23ACF547BFC0}" srcOrd="1" destOrd="0" parTransId="{FE09068F-F6CC-4F2F-9B06-7250ECCF5033}" sibTransId="{C6414A4F-4679-4939-AD43-F2306714CFEA}"/>
    <dgm:cxn modelId="{679C396D-8EB5-4C59-B0B6-A7389DE372A3}" srcId="{C86C0439-9C0A-4126-8374-E45F09C690BF}" destId="{624073EB-6532-4BE1-A271-29FFCEB1CED5}" srcOrd="0" destOrd="0" parTransId="{C218C62C-872C-4182-94A8-70E55BEBA3C5}" sibTransId="{57112D12-15E2-4322-8F3D-104F0B840BE9}"/>
    <dgm:cxn modelId="{38D22753-A56A-49D4-81C0-44B4941DA5C6}" type="presOf" srcId="{A99C3BE7-6F89-4D7F-A789-23ACF547BFC0}" destId="{95DF5D10-1E1C-4C43-A8A5-19202CBF2FFD}" srcOrd="0" destOrd="0" presId="urn:microsoft.com/office/officeart/2005/8/layout/vList2"/>
    <dgm:cxn modelId="{D0F0DA88-986C-44E3-A12F-B3AB797CED66}" type="presOf" srcId="{624073EB-6532-4BE1-A271-29FFCEB1CED5}" destId="{0E8017EC-F034-4769-A49F-1016801E0FC4}" srcOrd="0" destOrd="0" presId="urn:microsoft.com/office/officeart/2005/8/layout/vList2"/>
    <dgm:cxn modelId="{47D2A38C-634E-4C20-87D8-DCE04EBDDFAF}" srcId="{C86C0439-9C0A-4126-8374-E45F09C690BF}" destId="{064F6B19-AFA0-4F94-8E58-00D33DE50884}" srcOrd="4" destOrd="0" parTransId="{C050CFAC-2C0E-4722-BA9C-57C350B64808}" sibTransId="{ADAC723C-DEE0-496E-A366-AF7A1CDCAE4F}"/>
    <dgm:cxn modelId="{8CEC558D-48E4-4C30-9B1D-708D20055068}" srcId="{C86C0439-9C0A-4126-8374-E45F09C690BF}" destId="{466CADE3-F5FA-4737-A02A-BC3622B3C0D0}" srcOrd="6" destOrd="0" parTransId="{03AF98D5-EBCA-447A-8158-42E98A017138}" sibTransId="{24A699C0-8CAD-4E70-812E-273AF98C3C06}"/>
    <dgm:cxn modelId="{8B336497-C71E-4D2D-A52C-5CEF8E4ED668}" srcId="{C86C0439-9C0A-4126-8374-E45F09C690BF}" destId="{02BB43BF-F8D8-4252-B2E1-6D3FFE121741}" srcOrd="2" destOrd="0" parTransId="{2E02731D-92EC-43F7-BBC3-70885B502110}" sibTransId="{9C9D4E35-6944-46EC-8ACE-AC33E15299A1}"/>
    <dgm:cxn modelId="{45BC73BC-7CD5-4051-ABCE-AA61318AF5DF}" srcId="{C86C0439-9C0A-4126-8374-E45F09C690BF}" destId="{578584AE-9339-42B0-8C57-7D45C2228991}" srcOrd="3" destOrd="0" parTransId="{E31732FF-D615-428D-87A9-78412B78DFB5}" sibTransId="{92700AFB-292B-4274-9ECF-3F4D5567E52E}"/>
    <dgm:cxn modelId="{61850DD1-B210-4B8D-8CF3-4E74AA8CD7C6}" type="presOf" srcId="{02BB43BF-F8D8-4252-B2E1-6D3FFE121741}" destId="{0CDFF7BA-020D-4969-B7B5-27B552961F3A}" srcOrd="0" destOrd="0" presId="urn:microsoft.com/office/officeart/2005/8/layout/vList2"/>
    <dgm:cxn modelId="{232215D5-3D9A-4479-89BD-19A78EA82F05}" type="presOf" srcId="{FD9994E2-F362-4499-B271-AB9F84D0D0F5}" destId="{A227DF06-13BD-4237-A30E-D27A2EAC12A5}" srcOrd="0" destOrd="0" presId="urn:microsoft.com/office/officeart/2005/8/layout/vList2"/>
    <dgm:cxn modelId="{9DD5D8DB-4F3F-4956-92FB-FC4DA91286C8}" type="presOf" srcId="{C86C0439-9C0A-4126-8374-E45F09C690BF}" destId="{7C014C4D-528B-45B2-AF89-7BDE5349363B}" srcOrd="0" destOrd="0" presId="urn:microsoft.com/office/officeart/2005/8/layout/vList2"/>
    <dgm:cxn modelId="{F1E07DFE-C793-4C96-80C5-C98B45D2CB48}" type="presOf" srcId="{064F6B19-AFA0-4F94-8E58-00D33DE50884}" destId="{4DDF444A-76A1-4D66-85CE-8F5589F3FA11}" srcOrd="0" destOrd="0" presId="urn:microsoft.com/office/officeart/2005/8/layout/vList2"/>
    <dgm:cxn modelId="{75EC9471-7CBD-4C6E-8A15-2EC2E4EDFD9E}" type="presParOf" srcId="{7C014C4D-528B-45B2-AF89-7BDE5349363B}" destId="{0E8017EC-F034-4769-A49F-1016801E0FC4}" srcOrd="0" destOrd="0" presId="urn:microsoft.com/office/officeart/2005/8/layout/vList2"/>
    <dgm:cxn modelId="{EBA300DC-03D6-4A66-BF12-A37F5B36FC7B}" type="presParOf" srcId="{7C014C4D-528B-45B2-AF89-7BDE5349363B}" destId="{BDDC3728-356F-45A6-9549-1A72262D00A3}" srcOrd="1" destOrd="0" presId="urn:microsoft.com/office/officeart/2005/8/layout/vList2"/>
    <dgm:cxn modelId="{701CACFA-7E31-4800-BA3F-972FF3AAEAD8}" type="presParOf" srcId="{7C014C4D-528B-45B2-AF89-7BDE5349363B}" destId="{95DF5D10-1E1C-4C43-A8A5-19202CBF2FFD}" srcOrd="2" destOrd="0" presId="urn:microsoft.com/office/officeart/2005/8/layout/vList2"/>
    <dgm:cxn modelId="{2C32B3F6-AD6B-48B3-BD24-AD30CA7E609C}" type="presParOf" srcId="{7C014C4D-528B-45B2-AF89-7BDE5349363B}" destId="{045C019A-28F4-4A55-977F-2E223F8BE26F}" srcOrd="3" destOrd="0" presId="urn:microsoft.com/office/officeart/2005/8/layout/vList2"/>
    <dgm:cxn modelId="{80D35FCA-5BBA-4D53-9F56-ABD9D6E1BDC7}" type="presParOf" srcId="{7C014C4D-528B-45B2-AF89-7BDE5349363B}" destId="{0CDFF7BA-020D-4969-B7B5-27B552961F3A}" srcOrd="4" destOrd="0" presId="urn:microsoft.com/office/officeart/2005/8/layout/vList2"/>
    <dgm:cxn modelId="{A21D2B6B-688E-4916-BF18-1B35F03D395A}" type="presParOf" srcId="{7C014C4D-528B-45B2-AF89-7BDE5349363B}" destId="{EBBAA07E-D791-4048-8A10-A74E20F87476}" srcOrd="5" destOrd="0" presId="urn:microsoft.com/office/officeart/2005/8/layout/vList2"/>
    <dgm:cxn modelId="{7583F0F6-90B9-48C6-B274-85BD325655D1}" type="presParOf" srcId="{7C014C4D-528B-45B2-AF89-7BDE5349363B}" destId="{64A01CD9-6877-4DAB-A459-EE422F7BCF24}" srcOrd="6" destOrd="0" presId="urn:microsoft.com/office/officeart/2005/8/layout/vList2"/>
    <dgm:cxn modelId="{B2478850-597A-4A75-8EC1-740F04DE13DF}" type="presParOf" srcId="{7C014C4D-528B-45B2-AF89-7BDE5349363B}" destId="{D7DE638C-C19D-4E3A-BA0C-62E7160FAC75}" srcOrd="7" destOrd="0" presId="urn:microsoft.com/office/officeart/2005/8/layout/vList2"/>
    <dgm:cxn modelId="{729A32F2-EF0C-4A56-B95B-C9A01FF5245E}" type="presParOf" srcId="{7C014C4D-528B-45B2-AF89-7BDE5349363B}" destId="{4DDF444A-76A1-4D66-85CE-8F5589F3FA11}" srcOrd="8" destOrd="0" presId="urn:microsoft.com/office/officeart/2005/8/layout/vList2"/>
    <dgm:cxn modelId="{472CFF93-4F11-4AFE-B825-630A943E080A}" type="presParOf" srcId="{7C014C4D-528B-45B2-AF89-7BDE5349363B}" destId="{777F656A-F95D-42A7-9B37-36D15CD07495}" srcOrd="9" destOrd="0" presId="urn:microsoft.com/office/officeart/2005/8/layout/vList2"/>
    <dgm:cxn modelId="{FE62690D-2CD7-4B30-A361-4FA0B607BDDA}" type="presParOf" srcId="{7C014C4D-528B-45B2-AF89-7BDE5349363B}" destId="{A227DF06-13BD-4237-A30E-D27A2EAC12A5}" srcOrd="10" destOrd="0" presId="urn:microsoft.com/office/officeart/2005/8/layout/vList2"/>
    <dgm:cxn modelId="{B7E91DA4-0BDF-4BEB-BFB3-DF6632F77A55}" type="presParOf" srcId="{7C014C4D-528B-45B2-AF89-7BDE5349363B}" destId="{B326DE3E-D943-4B12-8AE4-8101D9EC5060}" srcOrd="11" destOrd="0" presId="urn:microsoft.com/office/officeart/2005/8/layout/vList2"/>
    <dgm:cxn modelId="{E3E4E090-DBE3-41BF-8DA8-CFE3D985BB25}" type="presParOf" srcId="{7C014C4D-528B-45B2-AF89-7BDE5349363B}" destId="{F18A8CD5-6F4E-4A1D-B7ED-CC31BF0BBC9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D480B-E93B-4B8F-8F63-57E9ADE9144B}">
      <dsp:nvSpPr>
        <dsp:cNvPr id="0" name=""/>
        <dsp:cNvSpPr/>
      </dsp:nvSpPr>
      <dsp:spPr>
        <a:xfrm>
          <a:off x="0" y="531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00FDD-B89A-43DC-8195-A0800A799281}">
      <dsp:nvSpPr>
        <dsp:cNvPr id="0" name=""/>
        <dsp:cNvSpPr/>
      </dsp:nvSpPr>
      <dsp:spPr>
        <a:xfrm>
          <a:off x="135007" y="100950"/>
          <a:ext cx="245468" cy="2454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89F02-1C00-47F1-BFBD-13E9EA21E9A0}">
      <dsp:nvSpPr>
        <dsp:cNvPr id="0" name=""/>
        <dsp:cNvSpPr/>
      </dsp:nvSpPr>
      <dsp:spPr>
        <a:xfrm>
          <a:off x="515483" y="531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Introduction</a:t>
          </a:r>
        </a:p>
      </dsp:txBody>
      <dsp:txXfrm>
        <a:off x="515483" y="531"/>
        <a:ext cx="10000116" cy="446305"/>
      </dsp:txXfrm>
    </dsp:sp>
    <dsp:sp modelId="{FCEF32B9-F861-4B1F-A221-9619CAC23C8F}">
      <dsp:nvSpPr>
        <dsp:cNvPr id="0" name=""/>
        <dsp:cNvSpPr/>
      </dsp:nvSpPr>
      <dsp:spPr>
        <a:xfrm>
          <a:off x="0" y="558413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362FEE-CF17-414B-943D-4BC30889C085}">
      <dsp:nvSpPr>
        <dsp:cNvPr id="0" name=""/>
        <dsp:cNvSpPr/>
      </dsp:nvSpPr>
      <dsp:spPr>
        <a:xfrm>
          <a:off x="135007" y="658832"/>
          <a:ext cx="245468" cy="2454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C0C6B-72BC-4CBB-93A1-3DA1FECAE09E}">
      <dsp:nvSpPr>
        <dsp:cNvPr id="0" name=""/>
        <dsp:cNvSpPr/>
      </dsp:nvSpPr>
      <dsp:spPr>
        <a:xfrm>
          <a:off x="515483" y="558413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Ratios</a:t>
          </a:r>
        </a:p>
      </dsp:txBody>
      <dsp:txXfrm>
        <a:off x="515483" y="558413"/>
        <a:ext cx="10000116" cy="446305"/>
      </dsp:txXfrm>
    </dsp:sp>
    <dsp:sp modelId="{3EB10DA8-5374-47FF-8614-F8BD3CCDC751}">
      <dsp:nvSpPr>
        <dsp:cNvPr id="0" name=""/>
        <dsp:cNvSpPr/>
      </dsp:nvSpPr>
      <dsp:spPr>
        <a:xfrm>
          <a:off x="0" y="1116295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C4626-CB3B-4294-8762-1E9E4113BDDE}">
      <dsp:nvSpPr>
        <dsp:cNvPr id="0" name=""/>
        <dsp:cNvSpPr/>
      </dsp:nvSpPr>
      <dsp:spPr>
        <a:xfrm>
          <a:off x="135007" y="1216714"/>
          <a:ext cx="245468" cy="2454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458FE-BDDF-484A-8843-A4D632F30E83}">
      <dsp:nvSpPr>
        <dsp:cNvPr id="0" name=""/>
        <dsp:cNvSpPr/>
      </dsp:nvSpPr>
      <dsp:spPr>
        <a:xfrm>
          <a:off x="515483" y="1116295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ZF Automotive Financial Ratios</a:t>
          </a:r>
        </a:p>
      </dsp:txBody>
      <dsp:txXfrm>
        <a:off x="515483" y="1116295"/>
        <a:ext cx="10000116" cy="446305"/>
      </dsp:txXfrm>
    </dsp:sp>
    <dsp:sp modelId="{A020A114-0FAE-4BC6-815B-B15FF09AAD52}">
      <dsp:nvSpPr>
        <dsp:cNvPr id="0" name=""/>
        <dsp:cNvSpPr/>
      </dsp:nvSpPr>
      <dsp:spPr>
        <a:xfrm>
          <a:off x="0" y="1674177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F2AE0-6389-4643-BC60-27F34E807216}">
      <dsp:nvSpPr>
        <dsp:cNvPr id="0" name=""/>
        <dsp:cNvSpPr/>
      </dsp:nvSpPr>
      <dsp:spPr>
        <a:xfrm>
          <a:off x="135007" y="1774596"/>
          <a:ext cx="245468" cy="2454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25B5AD-DAC1-44D5-B0C9-2DDC7E541E10}">
      <dsp:nvSpPr>
        <dsp:cNvPr id="0" name=""/>
        <dsp:cNvSpPr/>
      </dsp:nvSpPr>
      <dsp:spPr>
        <a:xfrm>
          <a:off x="515483" y="1674177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Case Study</a:t>
          </a:r>
          <a:r>
            <a:rPr lang="en-US" sz="1600" kern="1200">
              <a:latin typeface="Aptos Display" panose="020F0302020204030204"/>
            </a:rPr>
            <a:t> Questions</a:t>
          </a:r>
          <a:endParaRPr lang="en-US" sz="1600" kern="1200"/>
        </a:p>
      </dsp:txBody>
      <dsp:txXfrm>
        <a:off x="515483" y="1674177"/>
        <a:ext cx="10000116" cy="446305"/>
      </dsp:txXfrm>
    </dsp:sp>
    <dsp:sp modelId="{89997719-CDBC-4A46-AAAC-CB12FDF838DD}">
      <dsp:nvSpPr>
        <dsp:cNvPr id="0" name=""/>
        <dsp:cNvSpPr/>
      </dsp:nvSpPr>
      <dsp:spPr>
        <a:xfrm>
          <a:off x="0" y="2232060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CA157-78E2-4CB1-BA1A-9F4E4CD39A9B}">
      <dsp:nvSpPr>
        <dsp:cNvPr id="0" name=""/>
        <dsp:cNvSpPr/>
      </dsp:nvSpPr>
      <dsp:spPr>
        <a:xfrm>
          <a:off x="135007" y="2332479"/>
          <a:ext cx="245468" cy="2454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97886-4025-4F7E-80A7-45EA082F4854}">
      <dsp:nvSpPr>
        <dsp:cNvPr id="0" name=""/>
        <dsp:cNvSpPr/>
      </dsp:nvSpPr>
      <dsp:spPr>
        <a:xfrm>
          <a:off x="515483" y="2232060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Conclusion</a:t>
          </a:r>
        </a:p>
      </dsp:txBody>
      <dsp:txXfrm>
        <a:off x="515483" y="2232060"/>
        <a:ext cx="10000116" cy="446305"/>
      </dsp:txXfrm>
    </dsp:sp>
    <dsp:sp modelId="{635D009F-E36F-4130-994A-37A4E09A2C7D}">
      <dsp:nvSpPr>
        <dsp:cNvPr id="0" name=""/>
        <dsp:cNvSpPr/>
      </dsp:nvSpPr>
      <dsp:spPr>
        <a:xfrm>
          <a:off x="0" y="2789942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B0B386-A5D9-4312-8621-6CEE0360713C}">
      <dsp:nvSpPr>
        <dsp:cNvPr id="0" name=""/>
        <dsp:cNvSpPr/>
      </dsp:nvSpPr>
      <dsp:spPr>
        <a:xfrm>
          <a:off x="135007" y="2890361"/>
          <a:ext cx="245468" cy="2454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F2435-1B8B-4806-A788-459156C582A6}">
      <dsp:nvSpPr>
        <dsp:cNvPr id="0" name=""/>
        <dsp:cNvSpPr/>
      </dsp:nvSpPr>
      <dsp:spPr>
        <a:xfrm>
          <a:off x="515483" y="2789942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Questions</a:t>
          </a:r>
        </a:p>
      </dsp:txBody>
      <dsp:txXfrm>
        <a:off x="515483" y="2789942"/>
        <a:ext cx="10000116" cy="446305"/>
      </dsp:txXfrm>
    </dsp:sp>
    <dsp:sp modelId="{7D7F106C-2C74-4792-8A9C-A7771C105E02}">
      <dsp:nvSpPr>
        <dsp:cNvPr id="0" name=""/>
        <dsp:cNvSpPr/>
      </dsp:nvSpPr>
      <dsp:spPr>
        <a:xfrm>
          <a:off x="0" y="3347824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C8FAE-5E4F-47B6-944C-00D6F095A569}">
      <dsp:nvSpPr>
        <dsp:cNvPr id="0" name=""/>
        <dsp:cNvSpPr/>
      </dsp:nvSpPr>
      <dsp:spPr>
        <a:xfrm>
          <a:off x="135007" y="3448243"/>
          <a:ext cx="245468" cy="24546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6D004-71F9-46F2-8E70-9B53C8581E11}">
      <dsp:nvSpPr>
        <dsp:cNvPr id="0" name=""/>
        <dsp:cNvSpPr/>
      </dsp:nvSpPr>
      <dsp:spPr>
        <a:xfrm>
          <a:off x="515483" y="3347824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References </a:t>
          </a:r>
        </a:p>
      </dsp:txBody>
      <dsp:txXfrm>
        <a:off x="515483" y="3347824"/>
        <a:ext cx="10000116" cy="446305"/>
      </dsp:txXfrm>
    </dsp:sp>
    <dsp:sp modelId="{3DA53DFB-A770-4358-9423-80CD2BFC10F3}">
      <dsp:nvSpPr>
        <dsp:cNvPr id="0" name=""/>
        <dsp:cNvSpPr/>
      </dsp:nvSpPr>
      <dsp:spPr>
        <a:xfrm>
          <a:off x="0" y="3905706"/>
          <a:ext cx="10515600" cy="4463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938D1-E20D-4DF7-A4D5-4AC1104EE2F5}">
      <dsp:nvSpPr>
        <dsp:cNvPr id="0" name=""/>
        <dsp:cNvSpPr/>
      </dsp:nvSpPr>
      <dsp:spPr>
        <a:xfrm>
          <a:off x="135007" y="4006125"/>
          <a:ext cx="245468" cy="24546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9EA24-5BB2-4D4B-B12E-C718681E9949}">
      <dsp:nvSpPr>
        <dsp:cNvPr id="0" name=""/>
        <dsp:cNvSpPr/>
      </dsp:nvSpPr>
      <dsp:spPr>
        <a:xfrm>
          <a:off x="515483" y="3905706"/>
          <a:ext cx="100001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Appendix</a:t>
          </a:r>
        </a:p>
      </dsp:txBody>
      <dsp:txXfrm>
        <a:off x="515483" y="3905706"/>
        <a:ext cx="10000116" cy="446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FB01A-EDE0-4FD7-96FF-7B7094B39B61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C10DA-903D-4123-9E67-FA62B64A2C99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66344-5E46-4A6C-B0A8-C3EBDA147150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Positives</a:t>
          </a:r>
          <a:endParaRPr lang="en-US" sz="1900" kern="1200" dirty="0"/>
        </a:p>
      </dsp:txBody>
      <dsp:txXfrm>
        <a:off x="692764" y="1407"/>
        <a:ext cx="9822835" cy="599796"/>
      </dsp:txXfrm>
    </dsp:sp>
    <dsp:sp modelId="{A7BDA66A-349B-4816-80F2-D6A023A59FA4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E3225-8FBF-4A5A-B01B-9336ABDCABFB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FBF4B-839F-4C0A-BCE9-F79AECA65013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Stronger short-term solvency</a:t>
          </a:r>
        </a:p>
      </dsp:txBody>
      <dsp:txXfrm>
        <a:off x="692764" y="751152"/>
        <a:ext cx="9822835" cy="599796"/>
      </dsp:txXfrm>
    </dsp:sp>
    <dsp:sp modelId="{603F8CF0-8683-4B1F-B7F3-8E3774751242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B9182-7BDF-4ECF-A7A8-191BBEFFBBA2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3BF56-1DB7-45C2-B28F-B9CB51A64D9C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Faster stock movement</a:t>
          </a:r>
        </a:p>
      </dsp:txBody>
      <dsp:txXfrm>
        <a:off x="692764" y="1500898"/>
        <a:ext cx="9822835" cy="599796"/>
      </dsp:txXfrm>
    </dsp:sp>
    <dsp:sp modelId="{057BE813-62D8-4DEF-AB9E-B8D8D3B223F9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1EE34-F80A-4477-AEF9-61F88E7F9305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45E60F-6E50-43BA-A80F-148B461B226C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Better cash inflow</a:t>
          </a:r>
        </a:p>
      </dsp:txBody>
      <dsp:txXfrm>
        <a:off x="692764" y="2250643"/>
        <a:ext cx="9822835" cy="599796"/>
      </dsp:txXfrm>
    </dsp:sp>
    <dsp:sp modelId="{C3F5E1F0-33A7-4B13-AF05-3A231BCCFFAE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752D4-901C-43C8-8FC4-D4EAE3AA3E64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630A6-D0E9-4DF9-9E50-A8759C11868F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Paying suppliers quicker</a:t>
          </a:r>
        </a:p>
      </dsp:txBody>
      <dsp:txXfrm>
        <a:off x="692764" y="3000388"/>
        <a:ext cx="9822835" cy="599796"/>
      </dsp:txXfrm>
    </dsp:sp>
    <dsp:sp modelId="{337D98B8-AE8F-4387-ABAF-EEB1FA598DF3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2FF74-DDE6-4483-A964-66A336C7A574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49093-ED89-422A-AA97-A9622C1E54E5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Low gearing ratio</a:t>
          </a:r>
        </a:p>
      </dsp:txBody>
      <dsp:txXfrm>
        <a:off x="692764" y="3750134"/>
        <a:ext cx="9822835" cy="5997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8017EC-F034-4769-A49F-1016801E0FC4}">
      <dsp:nvSpPr>
        <dsp:cNvPr id="0" name=""/>
        <dsp:cNvSpPr/>
      </dsp:nvSpPr>
      <dsp:spPr>
        <a:xfrm>
          <a:off x="0" y="93698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Negatives</a:t>
          </a:r>
        </a:p>
      </dsp:txBody>
      <dsp:txXfrm>
        <a:off x="26387" y="120085"/>
        <a:ext cx="10462826" cy="487766"/>
      </dsp:txXfrm>
    </dsp:sp>
    <dsp:sp modelId="{95DF5D10-1E1C-4C43-A8A5-19202CBF2FFD}">
      <dsp:nvSpPr>
        <dsp:cNvPr id="0" name=""/>
        <dsp:cNvSpPr/>
      </dsp:nvSpPr>
      <dsp:spPr>
        <a:xfrm>
          <a:off x="0" y="697598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Higher cost pressure</a:t>
          </a:r>
        </a:p>
      </dsp:txBody>
      <dsp:txXfrm>
        <a:off x="26387" y="723985"/>
        <a:ext cx="10462826" cy="487766"/>
      </dsp:txXfrm>
    </dsp:sp>
    <dsp:sp modelId="{0CDFF7BA-020D-4969-B7B5-27B552961F3A}">
      <dsp:nvSpPr>
        <dsp:cNvPr id="0" name=""/>
        <dsp:cNvSpPr/>
      </dsp:nvSpPr>
      <dsp:spPr>
        <a:xfrm>
          <a:off x="0" y="13014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Overall profitability reduced</a:t>
          </a:r>
        </a:p>
      </dsp:txBody>
      <dsp:txXfrm>
        <a:off x="26387" y="1327886"/>
        <a:ext cx="10462826" cy="487766"/>
      </dsp:txXfrm>
    </dsp:sp>
    <dsp:sp modelId="{64A01CD9-6877-4DAB-A459-EE422F7BCF24}">
      <dsp:nvSpPr>
        <dsp:cNvPr id="0" name=""/>
        <dsp:cNvSpPr/>
      </dsp:nvSpPr>
      <dsp:spPr>
        <a:xfrm>
          <a:off x="0" y="19053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Capital employed less productive</a:t>
          </a:r>
        </a:p>
      </dsp:txBody>
      <dsp:txXfrm>
        <a:off x="26387" y="1931786"/>
        <a:ext cx="10462826" cy="487766"/>
      </dsp:txXfrm>
    </dsp:sp>
    <dsp:sp modelId="{4DDF444A-76A1-4D66-85CE-8F5589F3FA11}">
      <dsp:nvSpPr>
        <dsp:cNvPr id="0" name=""/>
        <dsp:cNvSpPr/>
      </dsp:nvSpPr>
      <dsp:spPr>
        <a:xfrm>
          <a:off x="0" y="25092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Lower return for shareholders </a:t>
          </a:r>
        </a:p>
      </dsp:txBody>
      <dsp:txXfrm>
        <a:off x="26387" y="2535686"/>
        <a:ext cx="10462826" cy="487766"/>
      </dsp:txXfrm>
    </dsp:sp>
    <dsp:sp modelId="{A227DF06-13BD-4237-A30E-D27A2EAC12A5}">
      <dsp:nvSpPr>
        <dsp:cNvPr id="0" name=""/>
        <dsp:cNvSpPr/>
      </dsp:nvSpPr>
      <dsp:spPr>
        <a:xfrm>
          <a:off x="0" y="31131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Earning per share decreased</a:t>
          </a:r>
        </a:p>
      </dsp:txBody>
      <dsp:txXfrm>
        <a:off x="26387" y="3139586"/>
        <a:ext cx="10462826" cy="487766"/>
      </dsp:txXfrm>
    </dsp:sp>
    <dsp:sp modelId="{F18A8CD5-6F4E-4A1D-B7ED-CC31BF0BBC9B}">
      <dsp:nvSpPr>
        <dsp:cNvPr id="0" name=""/>
        <dsp:cNvSpPr/>
      </dsp:nvSpPr>
      <dsp:spPr>
        <a:xfrm>
          <a:off x="0" y="37170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Lower revenue generated</a:t>
          </a:r>
        </a:p>
      </dsp:txBody>
      <dsp:txXfrm>
        <a:off x="26387" y="3743486"/>
        <a:ext cx="10462826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C9EEDE-0822-43C8-A2ED-824516095F75}" type="datetimeFigureOut">
              <a:t>11/27/2025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C5ACF-CC7D-491A-9824-193B698ADC5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100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"/>
              <a:buChar char="-"/>
            </a:pPr>
            <a:r>
              <a:rPr lang="en-US" dirty="0">
                <a:ea typeface="Calibri"/>
                <a:cs typeface="Calibri"/>
              </a:rPr>
              <a:t>I declare the use of Ai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C5ACF-CC7D-491A-9824-193B698ADC5B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594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C5ACF-CC7D-491A-9824-193B698ADC5B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77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"/>
              <a:buChar char="-"/>
            </a:pPr>
            <a:r>
              <a:rPr lang="en-US" dirty="0">
                <a:ea typeface="Calibri"/>
                <a:cs typeface="Calibri"/>
              </a:rPr>
              <a:t>See if the company is improving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C5ACF-CC7D-491A-9824-193B698ADC5B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1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Net Present Value of Inflow </a:t>
            </a:r>
            <a:r>
              <a:rPr lang="en-US" dirty="0"/>
              <a:t>= Present value of Year 1 inflow + Present value of Year 2 inflow</a:t>
            </a:r>
          </a:p>
          <a:p>
            <a:r>
              <a:rPr lang="en-US" b="1">
                <a:ea typeface="Calibri"/>
                <a:cs typeface="Calibri"/>
              </a:rPr>
              <a:t>Joint Probability </a:t>
            </a:r>
            <a:r>
              <a:rPr lang="en-US">
                <a:ea typeface="Calibri"/>
                <a:cs typeface="Calibri"/>
              </a:rPr>
              <a:t>= Year 1 probability * Year 2 probability</a:t>
            </a:r>
          </a:p>
          <a:p>
            <a:r>
              <a:rPr lang="en-US" b="1" dirty="0">
                <a:ea typeface="Calibri"/>
                <a:cs typeface="Calibri"/>
              </a:rPr>
              <a:t>Expected Net Present Value</a:t>
            </a:r>
            <a:r>
              <a:rPr lang="en-US" dirty="0">
                <a:ea typeface="Calibri"/>
                <a:cs typeface="Calibri"/>
              </a:rPr>
              <a:t> = Net present value of inflow * Joint probability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C5ACF-CC7D-491A-9824-193B698ADC5B}" type="slidenum"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268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Gross profit = Estimated Sales – Cost price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C5ACF-CC7D-491A-9824-193B698ADC5B}" type="slidenum"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0567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 April ) Sales at 20% = £90,000 * 0.8 = £18,000</a:t>
            </a:r>
          </a:p>
          <a:p>
            <a:r>
              <a:rPr lang="en-US" dirty="0"/>
              <a:t>( April ) Credit Sales = £84,000 * 0.8 = £67,200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( April ) Total = £37,500 + £18,000 + £67,200 = £122,700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Calibri" panose="020F0502020204030204"/>
                <a:cs typeface="Calibri" panose="020F0502020204030204"/>
              </a:rPr>
              <a:t>Purchase – 2 Month delay for credit allowed to suppliers</a:t>
            </a:r>
          </a:p>
          <a:p>
            <a:r>
              <a:rPr lang="en-US" dirty="0">
                <a:ea typeface="Calibri" panose="020F0502020204030204"/>
                <a:cs typeface="Calibri" panose="020F0502020204030204"/>
              </a:rPr>
              <a:t>Wages – No delay</a:t>
            </a:r>
          </a:p>
          <a:p>
            <a:r>
              <a:rPr lang="en-US" dirty="0">
                <a:ea typeface="Calibri" panose="020F0502020204030204"/>
                <a:cs typeface="Calibri" panose="020F0502020204030204"/>
              </a:rPr>
              <a:t>Factory + Office – 1 month delay for expenses</a:t>
            </a:r>
          </a:p>
          <a:p>
            <a:r>
              <a:rPr lang="en-US" dirty="0">
                <a:ea typeface="Calibri" panose="020F0502020204030204"/>
                <a:cs typeface="Calibri" panose="020F0502020204030204"/>
              </a:rPr>
              <a:t>Selling Expenses – 2 month delay 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Calibri" panose="020F0502020204030204"/>
                <a:cs typeface="Calibri" panose="020F0502020204030204"/>
              </a:rPr>
              <a:t>Balance = Total Receipts – Total Payments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C5ACF-CC7D-491A-9824-193B698ADC5B}" type="slidenum"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790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Finance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r/ratioanalysis.asp" TargetMode="External"/><Relationship Id="rId2" Type="http://schemas.openxmlformats.org/officeDocument/2006/relationships/hyperlink" Target="https://www.investopedia.com/terms/f/financial-statements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countinguide.com/investor-ratios/" TargetMode="External"/><Relationship Id="rId5" Type="http://schemas.openxmlformats.org/officeDocument/2006/relationships/hyperlink" Target="https://www.investopedia.com/terms/p/profitabilityratios.asp" TargetMode="External"/><Relationship Id="rId4" Type="http://schemas.openxmlformats.org/officeDocument/2006/relationships/hyperlink" Target="https://www.wallstreetmojo.com/capital-gearing-ratio/" TargetMode="Externa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White calculator">
            <a:extLst>
              <a:ext uri="{FF2B5EF4-FFF2-40B4-BE49-F238E27FC236}">
                <a16:creationId xmlns:a16="http://schemas.microsoft.com/office/drawing/2014/main" id="{275F2078-D1FA-B768-44A5-A6C8EEDD31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09" b="-1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1916" y="2852381"/>
            <a:ext cx="3161940" cy="2640247"/>
          </a:xfrm>
        </p:spPr>
        <p:txBody>
          <a:bodyPr>
            <a:normAutofit/>
          </a:bodyPr>
          <a:lstStyle/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Finance Management</a:t>
            </a:r>
            <a:b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ACMA 4017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1915" y="5676901"/>
            <a:ext cx="3306089" cy="66580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Callum Smith </a:t>
            </a:r>
          </a:p>
          <a:p>
            <a:pPr algn="l"/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Learner ID 2515673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02063-990B-5E95-D161-9EF0F404D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z="10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 sz="1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8BA5F19-D5E1-4ECC-BEC2-DF7AEDFD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0CC88A9-A661-4C48-866E-8734E511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1269336" cy="2008639"/>
          </a:xfrm>
          <a:custGeom>
            <a:avLst/>
            <a:gdLst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174645 w 11269336"/>
              <a:gd name="connsiteY140" fmla="*/ 2088358 h 2323145"/>
              <a:gd name="connsiteX141" fmla="*/ 5092476 w 11269336"/>
              <a:gd name="connsiteY141" fmla="*/ 2100737 h 2323145"/>
              <a:gd name="connsiteX142" fmla="*/ 5060738 w 11269336"/>
              <a:gd name="connsiteY142" fmla="*/ 2083274 h 2323145"/>
              <a:gd name="connsiteX143" fmla="*/ 4860988 w 11269336"/>
              <a:gd name="connsiteY143" fmla="*/ 2135698 h 2323145"/>
              <a:gd name="connsiteX144" fmla="*/ 4807902 w 11269336"/>
              <a:gd name="connsiteY144" fmla="*/ 2138894 h 2323145"/>
              <a:gd name="connsiteX145" fmla="*/ 4765388 w 11269336"/>
              <a:gd name="connsiteY145" fmla="*/ 2162525 h 2323145"/>
              <a:gd name="connsiteX146" fmla="*/ 4745033 w 11269336"/>
              <a:gd name="connsiteY146" fmla="*/ 2158859 h 2323145"/>
              <a:gd name="connsiteX147" fmla="*/ 4741475 w 11269336"/>
              <a:gd name="connsiteY147" fmla="*/ 2157998 h 2323145"/>
              <a:gd name="connsiteX148" fmla="*/ 4728247 w 11269336"/>
              <a:gd name="connsiteY148" fmla="*/ 2159526 h 2323145"/>
              <a:gd name="connsiteX149" fmla="*/ 4723263 w 11269336"/>
              <a:gd name="connsiteY149" fmla="*/ 2153742 h 2323145"/>
              <a:gd name="connsiteX150" fmla="*/ 4702453 w 11269336"/>
              <a:gd name="connsiteY150" fmla="*/ 2151586 h 2323145"/>
              <a:gd name="connsiteX151" fmla="*/ 4678455 w 11269336"/>
              <a:gd name="connsiteY151" fmla="*/ 2156131 h 2323145"/>
              <a:gd name="connsiteX152" fmla="*/ 4593061 w 11269336"/>
              <a:gd name="connsiteY152" fmla="*/ 2171597 h 2323145"/>
              <a:gd name="connsiteX153" fmla="*/ 4579902 w 11269336"/>
              <a:gd name="connsiteY153" fmla="*/ 2177927 h 2323145"/>
              <a:gd name="connsiteX154" fmla="*/ 4533444 w 11269336"/>
              <a:gd name="connsiteY154" fmla="*/ 2181200 h 2323145"/>
              <a:gd name="connsiteX155" fmla="*/ 4492832 w 11269336"/>
              <a:gd name="connsiteY155" fmla="*/ 2188033 h 2323145"/>
              <a:gd name="connsiteX156" fmla="*/ 4467257 w 11269336"/>
              <a:gd name="connsiteY156" fmla="*/ 2196121 h 2323145"/>
              <a:gd name="connsiteX157" fmla="*/ 4459937 w 11269336"/>
              <a:gd name="connsiteY157" fmla="*/ 2195182 h 2323145"/>
              <a:gd name="connsiteX158" fmla="*/ 4433312 w 11269336"/>
              <a:gd name="connsiteY158" fmla="*/ 2199004 h 2323145"/>
              <a:gd name="connsiteX159" fmla="*/ 4420601 w 11269336"/>
              <a:gd name="connsiteY159" fmla="*/ 2205158 h 2323145"/>
              <a:gd name="connsiteX160" fmla="*/ 4405765 w 11269336"/>
              <a:gd name="connsiteY160" fmla="*/ 2199902 h 2323145"/>
              <a:gd name="connsiteX161" fmla="*/ 4401354 w 11269336"/>
              <a:gd name="connsiteY161" fmla="*/ 2194745 h 2323145"/>
              <a:gd name="connsiteX162" fmla="*/ 4383151 w 11269336"/>
              <a:gd name="connsiteY162" fmla="*/ 2201140 h 2323145"/>
              <a:gd name="connsiteX163" fmla="*/ 4366646 w 11269336"/>
              <a:gd name="connsiteY163" fmla="*/ 2198564 h 2323145"/>
              <a:gd name="connsiteX164" fmla="*/ 4354009 w 11269336"/>
              <a:gd name="connsiteY164" fmla="*/ 2204984 h 2323145"/>
              <a:gd name="connsiteX165" fmla="*/ 4348284 w 11269336"/>
              <a:gd name="connsiteY165" fmla="*/ 2205270 h 2323145"/>
              <a:gd name="connsiteX166" fmla="*/ 4333906 w 11269336"/>
              <a:gd name="connsiteY166" fmla="*/ 2205251 h 2323145"/>
              <a:gd name="connsiteX167" fmla="*/ 4308819 w 11269336"/>
              <a:gd name="connsiteY167" fmla="*/ 2203822 h 2323145"/>
              <a:gd name="connsiteX168" fmla="*/ 4301210 w 11269336"/>
              <a:gd name="connsiteY168" fmla="*/ 2204456 h 2323145"/>
              <a:gd name="connsiteX169" fmla="*/ 4283095 w 11269336"/>
              <a:gd name="connsiteY169" fmla="*/ 2198177 h 2323145"/>
              <a:gd name="connsiteX170" fmla="*/ 4250119 w 11269336"/>
              <a:gd name="connsiteY170" fmla="*/ 2196342 h 2323145"/>
              <a:gd name="connsiteX171" fmla="*/ 4189203 w 11269336"/>
              <a:gd name="connsiteY171" fmla="*/ 2178994 h 2323145"/>
              <a:gd name="connsiteX172" fmla="*/ 4154035 w 11269336"/>
              <a:gd name="connsiteY172" fmla="*/ 2171950 h 2323145"/>
              <a:gd name="connsiteX173" fmla="*/ 4129569 w 11269336"/>
              <a:gd name="connsiteY173" fmla="*/ 2163850 h 2323145"/>
              <a:gd name="connsiteX174" fmla="*/ 4061250 w 11269336"/>
              <a:gd name="connsiteY174" fmla="*/ 2159236 h 2323145"/>
              <a:gd name="connsiteX175" fmla="*/ 3945480 w 11269336"/>
              <a:gd name="connsiteY175" fmla="*/ 2158279 h 2323145"/>
              <a:gd name="connsiteX176" fmla="*/ 3921468 w 11269336"/>
              <a:gd name="connsiteY176" fmla="*/ 2156588 h 2323145"/>
              <a:gd name="connsiteX177" fmla="*/ 3903348 w 11269336"/>
              <a:gd name="connsiteY177" fmla="*/ 2149220 h 2323145"/>
              <a:gd name="connsiteX178" fmla="*/ 3901342 w 11269336"/>
              <a:gd name="connsiteY178" fmla="*/ 2142355 h 2323145"/>
              <a:gd name="connsiteX179" fmla="*/ 3888539 w 11269336"/>
              <a:gd name="connsiteY179" fmla="*/ 2140476 h 2323145"/>
              <a:gd name="connsiteX180" fmla="*/ 3885662 w 11269336"/>
              <a:gd name="connsiteY180" fmla="*/ 2138740 h 2323145"/>
              <a:gd name="connsiteX181" fmla="*/ 3868627 w 11269336"/>
              <a:gd name="connsiteY181" fmla="*/ 2130023 h 2323145"/>
              <a:gd name="connsiteX182" fmla="*/ 3819177 w 11269336"/>
              <a:gd name="connsiteY182" fmla="*/ 2142111 h 2323145"/>
              <a:gd name="connsiteX183" fmla="*/ 3769100 w 11269336"/>
              <a:gd name="connsiteY183" fmla="*/ 2131731 h 2323145"/>
              <a:gd name="connsiteX184" fmla="*/ 3562752 w 11269336"/>
              <a:gd name="connsiteY184" fmla="*/ 2131785 h 2323145"/>
              <a:gd name="connsiteX185" fmla="*/ 3541402 w 11269336"/>
              <a:gd name="connsiteY185" fmla="*/ 2106821 h 2323145"/>
              <a:gd name="connsiteX186" fmla="*/ 3460591 w 11269336"/>
              <a:gd name="connsiteY186" fmla="*/ 2097951 h 2323145"/>
              <a:gd name="connsiteX187" fmla="*/ 3320348 w 11269336"/>
              <a:gd name="connsiteY187" fmla="*/ 2130191 h 2323145"/>
              <a:gd name="connsiteX188" fmla="*/ 3170922 w 11269336"/>
              <a:gd name="connsiteY188" fmla="*/ 2115957 h 2323145"/>
              <a:gd name="connsiteX189" fmla="*/ 3156256 w 11269336"/>
              <a:gd name="connsiteY189" fmla="*/ 2124773 h 2323145"/>
              <a:gd name="connsiteX190" fmla="*/ 3140298 w 11269336"/>
              <a:gd name="connsiteY190" fmla="*/ 2129182 h 2323145"/>
              <a:gd name="connsiteX191" fmla="*/ 3138514 w 11269336"/>
              <a:gd name="connsiteY191" fmla="*/ 2128069 h 2323145"/>
              <a:gd name="connsiteX192" fmla="*/ 3120467 w 11269336"/>
              <a:gd name="connsiteY192" fmla="*/ 2128281 h 2323145"/>
              <a:gd name="connsiteX193" fmla="*/ 3116175 w 11269336"/>
              <a:gd name="connsiteY193" fmla="*/ 2131633 h 2323145"/>
              <a:gd name="connsiteX194" fmla="*/ 3103685 w 11269336"/>
              <a:gd name="connsiteY194" fmla="*/ 2132814 h 2323145"/>
              <a:gd name="connsiteX195" fmla="*/ 3078794 w 11269336"/>
              <a:gd name="connsiteY195" fmla="*/ 2137935 h 2323145"/>
              <a:gd name="connsiteX196" fmla="*/ 3074407 w 11269336"/>
              <a:gd name="connsiteY196" fmla="*/ 2136274 h 2323145"/>
              <a:gd name="connsiteX197" fmla="*/ 3037285 w 11269336"/>
              <a:gd name="connsiteY197" fmla="*/ 2139919 h 2323145"/>
              <a:gd name="connsiteX198" fmla="*/ 3036901 w 11269336"/>
              <a:gd name="connsiteY198" fmla="*/ 2138726 h 2323145"/>
              <a:gd name="connsiteX199" fmla="*/ 3026996 w 11269336"/>
              <a:gd name="connsiteY199" fmla="*/ 2134322 h 2323145"/>
              <a:gd name="connsiteX200" fmla="*/ 3007772 w 11269336"/>
              <a:gd name="connsiteY200" fmla="*/ 2128742 h 2323145"/>
              <a:gd name="connsiteX201" fmla="*/ 2965030 w 11269336"/>
              <a:gd name="connsiteY201" fmla="*/ 2100494 h 2323145"/>
              <a:gd name="connsiteX202" fmla="*/ 2926342 w 11269336"/>
              <a:gd name="connsiteY202" fmla="*/ 2104155 h 2323145"/>
              <a:gd name="connsiteX203" fmla="*/ 2918608 w 11269336"/>
              <a:gd name="connsiteY203" fmla="*/ 2104215 h 2323145"/>
              <a:gd name="connsiteX204" fmla="*/ 2918475 w 11269336"/>
              <a:gd name="connsiteY204" fmla="*/ 2103937 h 2323145"/>
              <a:gd name="connsiteX205" fmla="*/ 2910360 w 11269336"/>
              <a:gd name="connsiteY205" fmla="*/ 2103444 h 2323145"/>
              <a:gd name="connsiteX206" fmla="*/ 2904507 w 11269336"/>
              <a:gd name="connsiteY206" fmla="*/ 2104326 h 2323145"/>
              <a:gd name="connsiteX207" fmla="*/ 2889503 w 11269336"/>
              <a:gd name="connsiteY207" fmla="*/ 2104443 h 2323145"/>
              <a:gd name="connsiteX208" fmla="*/ 2884480 w 11269336"/>
              <a:gd name="connsiteY208" fmla="*/ 2102626 h 2323145"/>
              <a:gd name="connsiteX209" fmla="*/ 2882689 w 11269336"/>
              <a:gd name="connsiteY209" fmla="*/ 2099228 h 2323145"/>
              <a:gd name="connsiteX210" fmla="*/ 2881291 w 11269336"/>
              <a:gd name="connsiteY210" fmla="*/ 2099618 h 2323145"/>
              <a:gd name="connsiteX211" fmla="*/ 2853979 w 11269336"/>
              <a:gd name="connsiteY211" fmla="*/ 2090388 h 2323145"/>
              <a:gd name="connsiteX212" fmla="*/ 2791790 w 11269336"/>
              <a:gd name="connsiteY212" fmla="*/ 2080332 h 2323145"/>
              <a:gd name="connsiteX213" fmla="*/ 2755844 w 11269336"/>
              <a:gd name="connsiteY213" fmla="*/ 2078874 h 2323145"/>
              <a:gd name="connsiteX214" fmla="*/ 2657742 w 11269336"/>
              <a:gd name="connsiteY214" fmla="*/ 2070179 h 2323145"/>
              <a:gd name="connsiteX215" fmla="*/ 2559549 w 11269336"/>
              <a:gd name="connsiteY215" fmla="*/ 2057873 h 2323145"/>
              <a:gd name="connsiteX216" fmla="*/ 2512054 w 11269336"/>
              <a:gd name="connsiteY216" fmla="*/ 2031671 h 2323145"/>
              <a:gd name="connsiteX217" fmla="*/ 2506437 w 11269336"/>
              <a:gd name="connsiteY217" fmla="*/ 2030918 h 2323145"/>
              <a:gd name="connsiteX218" fmla="*/ 2491752 w 11269336"/>
              <a:gd name="connsiteY218" fmla="*/ 2033906 h 2323145"/>
              <a:gd name="connsiteX219" fmla="*/ 2486338 w 11269336"/>
              <a:gd name="connsiteY219" fmla="*/ 2035862 h 2323145"/>
              <a:gd name="connsiteX220" fmla="*/ 2478186 w 11269336"/>
              <a:gd name="connsiteY220" fmla="*/ 2036953 h 2323145"/>
              <a:gd name="connsiteX221" fmla="*/ 2477950 w 11269336"/>
              <a:gd name="connsiteY221" fmla="*/ 2036715 h 2323145"/>
              <a:gd name="connsiteX222" fmla="*/ 2470381 w 11269336"/>
              <a:gd name="connsiteY222" fmla="*/ 2038256 h 2323145"/>
              <a:gd name="connsiteX223" fmla="*/ 2433781 w 11269336"/>
              <a:gd name="connsiteY223" fmla="*/ 2049140 h 2323145"/>
              <a:gd name="connsiteX224" fmla="*/ 2381172 w 11269336"/>
              <a:gd name="connsiteY224" fmla="*/ 2030645 h 2323145"/>
              <a:gd name="connsiteX225" fmla="*/ 2360198 w 11269336"/>
              <a:gd name="connsiteY225" fmla="*/ 2029059 h 2323145"/>
              <a:gd name="connsiteX226" fmla="*/ 2348815 w 11269336"/>
              <a:gd name="connsiteY226" fmla="*/ 2026798 h 2323145"/>
              <a:gd name="connsiteX227" fmla="*/ 2347988 w 11269336"/>
              <a:gd name="connsiteY227" fmla="*/ 2025745 h 2323145"/>
              <a:gd name="connsiteX228" fmla="*/ 2312920 w 11269336"/>
              <a:gd name="connsiteY228" fmla="*/ 2036311 h 2323145"/>
              <a:gd name="connsiteX229" fmla="*/ 2307986 w 11269336"/>
              <a:gd name="connsiteY229" fmla="*/ 2035583 h 2323145"/>
              <a:gd name="connsiteX230" fmla="*/ 2285481 w 11269336"/>
              <a:gd name="connsiteY230" fmla="*/ 2045197 h 2323145"/>
              <a:gd name="connsiteX231" fmla="*/ 2273666 w 11269336"/>
              <a:gd name="connsiteY231" fmla="*/ 2048710 h 2323145"/>
              <a:gd name="connsiteX232" fmla="*/ 2270719 w 11269336"/>
              <a:gd name="connsiteY232" fmla="*/ 2052702 h 2323145"/>
              <a:gd name="connsiteX233" fmla="*/ 2253080 w 11269336"/>
              <a:gd name="connsiteY233" fmla="*/ 2056363 h 2323145"/>
              <a:gd name="connsiteX234" fmla="*/ 2250906 w 11269336"/>
              <a:gd name="connsiteY234" fmla="*/ 2055654 h 2323145"/>
              <a:gd name="connsiteX235" fmla="*/ 2236905 w 11269336"/>
              <a:gd name="connsiteY235" fmla="*/ 2062882 h 2323145"/>
              <a:gd name="connsiteX236" fmla="*/ 2225830 w 11269336"/>
              <a:gd name="connsiteY236" fmla="*/ 2074027 h 2323145"/>
              <a:gd name="connsiteX237" fmla="*/ 2073776 w 11269336"/>
              <a:gd name="connsiteY237" fmla="*/ 2089244 h 2323145"/>
              <a:gd name="connsiteX238" fmla="*/ 1948256 w 11269336"/>
              <a:gd name="connsiteY238" fmla="*/ 2146616 h 2323145"/>
              <a:gd name="connsiteX239" fmla="*/ 1865582 w 11269336"/>
              <a:gd name="connsiteY239" fmla="*/ 2153738 h 2323145"/>
              <a:gd name="connsiteX240" fmla="*/ 1835210 w 11269336"/>
              <a:gd name="connsiteY240" fmla="*/ 2134244 h 2323145"/>
              <a:gd name="connsiteX241" fmla="*/ 1632661 w 11269336"/>
              <a:gd name="connsiteY241" fmla="*/ 2173882 h 2323145"/>
              <a:gd name="connsiteX242" fmla="*/ 1579590 w 11269336"/>
              <a:gd name="connsiteY242" fmla="*/ 2173680 h 2323145"/>
              <a:gd name="connsiteX243" fmla="*/ 1535601 w 11269336"/>
              <a:gd name="connsiteY243" fmla="*/ 2194590 h 2323145"/>
              <a:gd name="connsiteX244" fmla="*/ 1515594 w 11269336"/>
              <a:gd name="connsiteY244" fmla="*/ 2189622 h 2323145"/>
              <a:gd name="connsiteX245" fmla="*/ 1512113 w 11269336"/>
              <a:gd name="connsiteY245" fmla="*/ 2188534 h 2323145"/>
              <a:gd name="connsiteX246" fmla="*/ 1498838 w 11269336"/>
              <a:gd name="connsiteY246" fmla="*/ 2189213 h 2323145"/>
              <a:gd name="connsiteX247" fmla="*/ 1494279 w 11269336"/>
              <a:gd name="connsiteY247" fmla="*/ 2183112 h 2323145"/>
              <a:gd name="connsiteX248" fmla="*/ 1473714 w 11269336"/>
              <a:gd name="connsiteY248" fmla="*/ 2179625 h 2323145"/>
              <a:gd name="connsiteX249" fmla="*/ 1449503 w 11269336"/>
              <a:gd name="connsiteY249" fmla="*/ 2182633 h 2323145"/>
              <a:gd name="connsiteX250" fmla="*/ 1335495 w 11269336"/>
              <a:gd name="connsiteY250" fmla="*/ 2203940 h 2323145"/>
              <a:gd name="connsiteX251" fmla="*/ 1266687 w 11269336"/>
              <a:gd name="connsiteY251" fmla="*/ 2212688 h 2323145"/>
              <a:gd name="connsiteX252" fmla="*/ 1239614 w 11269336"/>
              <a:gd name="connsiteY252" fmla="*/ 2209727 h 2323145"/>
              <a:gd name="connsiteX253" fmla="*/ 1202436 w 11269336"/>
              <a:gd name="connsiteY253" fmla="*/ 2209817 h 2323145"/>
              <a:gd name="connsiteX254" fmla="*/ 1136097 w 11269336"/>
              <a:gd name="connsiteY254" fmla="*/ 2205112 h 2323145"/>
              <a:gd name="connsiteX255" fmla="*/ 1048229 w 11269336"/>
              <a:gd name="connsiteY255" fmla="*/ 2207249 h 2323145"/>
              <a:gd name="connsiteX256" fmla="*/ 988232 w 11269336"/>
              <a:gd name="connsiteY256" fmla="*/ 2235635 h 2323145"/>
              <a:gd name="connsiteX257" fmla="*/ 981959 w 11269336"/>
              <a:gd name="connsiteY257" fmla="*/ 2231607 h 2323145"/>
              <a:gd name="connsiteX258" fmla="*/ 938600 w 11269336"/>
              <a:gd name="connsiteY258" fmla="*/ 2238113 h 2323145"/>
              <a:gd name="connsiteX259" fmla="*/ 791788 w 11269336"/>
              <a:gd name="connsiteY259" fmla="*/ 2293224 h 2323145"/>
              <a:gd name="connsiteX260" fmla="*/ 706914 w 11269336"/>
              <a:gd name="connsiteY260" fmla="*/ 2305046 h 2323145"/>
              <a:gd name="connsiteX261" fmla="*/ 675971 w 11269336"/>
              <a:gd name="connsiteY261" fmla="*/ 2304030 h 2323145"/>
              <a:gd name="connsiteX262" fmla="*/ 624180 w 11269336"/>
              <a:gd name="connsiteY262" fmla="*/ 2302650 h 2323145"/>
              <a:gd name="connsiteX263" fmla="*/ 583453 w 11269336"/>
              <a:gd name="connsiteY263" fmla="*/ 2288788 h 2323145"/>
              <a:gd name="connsiteX264" fmla="*/ 540946 w 11269336"/>
              <a:gd name="connsiteY264" fmla="*/ 2292721 h 2323145"/>
              <a:gd name="connsiteX265" fmla="*/ 533680 w 11269336"/>
              <a:gd name="connsiteY265" fmla="*/ 2310233 h 2323145"/>
              <a:gd name="connsiteX266" fmla="*/ 487366 w 11269336"/>
              <a:gd name="connsiteY266" fmla="*/ 2309053 h 2323145"/>
              <a:gd name="connsiteX267" fmla="*/ 416820 w 11269336"/>
              <a:gd name="connsiteY267" fmla="*/ 2305443 h 2323145"/>
              <a:gd name="connsiteX268" fmla="*/ 376805 w 11269336"/>
              <a:gd name="connsiteY268" fmla="*/ 2307647 h 2323145"/>
              <a:gd name="connsiteX269" fmla="*/ 266777 w 11269336"/>
              <a:gd name="connsiteY269" fmla="*/ 2309012 h 2323145"/>
              <a:gd name="connsiteX270" fmla="*/ 156013 w 11269336"/>
              <a:gd name="connsiteY270" fmla="*/ 2306832 h 2323145"/>
              <a:gd name="connsiteX271" fmla="*/ 87258 w 11269336"/>
              <a:gd name="connsiteY271" fmla="*/ 2285511 h 2323145"/>
              <a:gd name="connsiteX272" fmla="*/ 23798 w 11269336"/>
              <a:gd name="connsiteY272" fmla="*/ 2281822 h 2323145"/>
              <a:gd name="connsiteX273" fmla="*/ 0 w 11269336"/>
              <a:gd name="connsiteY273" fmla="*/ 2285369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092476 w 11269336"/>
              <a:gd name="connsiteY140" fmla="*/ 2100737 h 2323145"/>
              <a:gd name="connsiteX141" fmla="*/ 5060738 w 11269336"/>
              <a:gd name="connsiteY141" fmla="*/ 2083274 h 2323145"/>
              <a:gd name="connsiteX142" fmla="*/ 4860988 w 11269336"/>
              <a:gd name="connsiteY142" fmla="*/ 2135698 h 2323145"/>
              <a:gd name="connsiteX143" fmla="*/ 4807902 w 11269336"/>
              <a:gd name="connsiteY143" fmla="*/ 2138894 h 2323145"/>
              <a:gd name="connsiteX144" fmla="*/ 4765388 w 11269336"/>
              <a:gd name="connsiteY144" fmla="*/ 2162525 h 2323145"/>
              <a:gd name="connsiteX145" fmla="*/ 4745033 w 11269336"/>
              <a:gd name="connsiteY145" fmla="*/ 2158859 h 2323145"/>
              <a:gd name="connsiteX146" fmla="*/ 4741475 w 11269336"/>
              <a:gd name="connsiteY146" fmla="*/ 2157998 h 2323145"/>
              <a:gd name="connsiteX147" fmla="*/ 4728247 w 11269336"/>
              <a:gd name="connsiteY147" fmla="*/ 2159526 h 2323145"/>
              <a:gd name="connsiteX148" fmla="*/ 4723263 w 11269336"/>
              <a:gd name="connsiteY148" fmla="*/ 2153742 h 2323145"/>
              <a:gd name="connsiteX149" fmla="*/ 4702453 w 11269336"/>
              <a:gd name="connsiteY149" fmla="*/ 2151586 h 2323145"/>
              <a:gd name="connsiteX150" fmla="*/ 4678455 w 11269336"/>
              <a:gd name="connsiteY150" fmla="*/ 2156131 h 2323145"/>
              <a:gd name="connsiteX151" fmla="*/ 4593061 w 11269336"/>
              <a:gd name="connsiteY151" fmla="*/ 2171597 h 2323145"/>
              <a:gd name="connsiteX152" fmla="*/ 4579902 w 11269336"/>
              <a:gd name="connsiteY152" fmla="*/ 2177927 h 2323145"/>
              <a:gd name="connsiteX153" fmla="*/ 4533444 w 11269336"/>
              <a:gd name="connsiteY153" fmla="*/ 2181200 h 2323145"/>
              <a:gd name="connsiteX154" fmla="*/ 4492832 w 11269336"/>
              <a:gd name="connsiteY154" fmla="*/ 2188033 h 2323145"/>
              <a:gd name="connsiteX155" fmla="*/ 4467257 w 11269336"/>
              <a:gd name="connsiteY155" fmla="*/ 2196121 h 2323145"/>
              <a:gd name="connsiteX156" fmla="*/ 4459937 w 11269336"/>
              <a:gd name="connsiteY156" fmla="*/ 2195182 h 2323145"/>
              <a:gd name="connsiteX157" fmla="*/ 4433312 w 11269336"/>
              <a:gd name="connsiteY157" fmla="*/ 2199004 h 2323145"/>
              <a:gd name="connsiteX158" fmla="*/ 4420601 w 11269336"/>
              <a:gd name="connsiteY158" fmla="*/ 2205158 h 2323145"/>
              <a:gd name="connsiteX159" fmla="*/ 4405765 w 11269336"/>
              <a:gd name="connsiteY159" fmla="*/ 2199902 h 2323145"/>
              <a:gd name="connsiteX160" fmla="*/ 4401354 w 11269336"/>
              <a:gd name="connsiteY160" fmla="*/ 2194745 h 2323145"/>
              <a:gd name="connsiteX161" fmla="*/ 4383151 w 11269336"/>
              <a:gd name="connsiteY161" fmla="*/ 2201140 h 2323145"/>
              <a:gd name="connsiteX162" fmla="*/ 4366646 w 11269336"/>
              <a:gd name="connsiteY162" fmla="*/ 2198564 h 2323145"/>
              <a:gd name="connsiteX163" fmla="*/ 4354009 w 11269336"/>
              <a:gd name="connsiteY163" fmla="*/ 2204984 h 2323145"/>
              <a:gd name="connsiteX164" fmla="*/ 4348284 w 11269336"/>
              <a:gd name="connsiteY164" fmla="*/ 2205270 h 2323145"/>
              <a:gd name="connsiteX165" fmla="*/ 4333906 w 11269336"/>
              <a:gd name="connsiteY165" fmla="*/ 2205251 h 2323145"/>
              <a:gd name="connsiteX166" fmla="*/ 4308819 w 11269336"/>
              <a:gd name="connsiteY166" fmla="*/ 2203822 h 2323145"/>
              <a:gd name="connsiteX167" fmla="*/ 4301210 w 11269336"/>
              <a:gd name="connsiteY167" fmla="*/ 2204456 h 2323145"/>
              <a:gd name="connsiteX168" fmla="*/ 4283095 w 11269336"/>
              <a:gd name="connsiteY168" fmla="*/ 2198177 h 2323145"/>
              <a:gd name="connsiteX169" fmla="*/ 4250119 w 11269336"/>
              <a:gd name="connsiteY169" fmla="*/ 2196342 h 2323145"/>
              <a:gd name="connsiteX170" fmla="*/ 4189203 w 11269336"/>
              <a:gd name="connsiteY170" fmla="*/ 2178994 h 2323145"/>
              <a:gd name="connsiteX171" fmla="*/ 4154035 w 11269336"/>
              <a:gd name="connsiteY171" fmla="*/ 2171950 h 2323145"/>
              <a:gd name="connsiteX172" fmla="*/ 4129569 w 11269336"/>
              <a:gd name="connsiteY172" fmla="*/ 2163850 h 2323145"/>
              <a:gd name="connsiteX173" fmla="*/ 4061250 w 11269336"/>
              <a:gd name="connsiteY173" fmla="*/ 2159236 h 2323145"/>
              <a:gd name="connsiteX174" fmla="*/ 3945480 w 11269336"/>
              <a:gd name="connsiteY174" fmla="*/ 2158279 h 2323145"/>
              <a:gd name="connsiteX175" fmla="*/ 3921468 w 11269336"/>
              <a:gd name="connsiteY175" fmla="*/ 2156588 h 2323145"/>
              <a:gd name="connsiteX176" fmla="*/ 3903348 w 11269336"/>
              <a:gd name="connsiteY176" fmla="*/ 2149220 h 2323145"/>
              <a:gd name="connsiteX177" fmla="*/ 3901342 w 11269336"/>
              <a:gd name="connsiteY177" fmla="*/ 2142355 h 2323145"/>
              <a:gd name="connsiteX178" fmla="*/ 3888539 w 11269336"/>
              <a:gd name="connsiteY178" fmla="*/ 2140476 h 2323145"/>
              <a:gd name="connsiteX179" fmla="*/ 3885662 w 11269336"/>
              <a:gd name="connsiteY179" fmla="*/ 2138740 h 2323145"/>
              <a:gd name="connsiteX180" fmla="*/ 3868627 w 11269336"/>
              <a:gd name="connsiteY180" fmla="*/ 2130023 h 2323145"/>
              <a:gd name="connsiteX181" fmla="*/ 3819177 w 11269336"/>
              <a:gd name="connsiteY181" fmla="*/ 2142111 h 2323145"/>
              <a:gd name="connsiteX182" fmla="*/ 3769100 w 11269336"/>
              <a:gd name="connsiteY182" fmla="*/ 2131731 h 2323145"/>
              <a:gd name="connsiteX183" fmla="*/ 3562752 w 11269336"/>
              <a:gd name="connsiteY183" fmla="*/ 2131785 h 2323145"/>
              <a:gd name="connsiteX184" fmla="*/ 3541402 w 11269336"/>
              <a:gd name="connsiteY184" fmla="*/ 2106821 h 2323145"/>
              <a:gd name="connsiteX185" fmla="*/ 3460591 w 11269336"/>
              <a:gd name="connsiteY185" fmla="*/ 2097951 h 2323145"/>
              <a:gd name="connsiteX186" fmla="*/ 3320348 w 11269336"/>
              <a:gd name="connsiteY186" fmla="*/ 2130191 h 2323145"/>
              <a:gd name="connsiteX187" fmla="*/ 3170922 w 11269336"/>
              <a:gd name="connsiteY187" fmla="*/ 2115957 h 2323145"/>
              <a:gd name="connsiteX188" fmla="*/ 3156256 w 11269336"/>
              <a:gd name="connsiteY188" fmla="*/ 2124773 h 2323145"/>
              <a:gd name="connsiteX189" fmla="*/ 3140298 w 11269336"/>
              <a:gd name="connsiteY189" fmla="*/ 2129182 h 2323145"/>
              <a:gd name="connsiteX190" fmla="*/ 3138514 w 11269336"/>
              <a:gd name="connsiteY190" fmla="*/ 2128069 h 2323145"/>
              <a:gd name="connsiteX191" fmla="*/ 3120467 w 11269336"/>
              <a:gd name="connsiteY191" fmla="*/ 2128281 h 2323145"/>
              <a:gd name="connsiteX192" fmla="*/ 3116175 w 11269336"/>
              <a:gd name="connsiteY192" fmla="*/ 2131633 h 2323145"/>
              <a:gd name="connsiteX193" fmla="*/ 3103685 w 11269336"/>
              <a:gd name="connsiteY193" fmla="*/ 2132814 h 2323145"/>
              <a:gd name="connsiteX194" fmla="*/ 3078794 w 11269336"/>
              <a:gd name="connsiteY194" fmla="*/ 2137935 h 2323145"/>
              <a:gd name="connsiteX195" fmla="*/ 3074407 w 11269336"/>
              <a:gd name="connsiteY195" fmla="*/ 2136274 h 2323145"/>
              <a:gd name="connsiteX196" fmla="*/ 3037285 w 11269336"/>
              <a:gd name="connsiteY196" fmla="*/ 2139919 h 2323145"/>
              <a:gd name="connsiteX197" fmla="*/ 3036901 w 11269336"/>
              <a:gd name="connsiteY197" fmla="*/ 2138726 h 2323145"/>
              <a:gd name="connsiteX198" fmla="*/ 3026996 w 11269336"/>
              <a:gd name="connsiteY198" fmla="*/ 2134322 h 2323145"/>
              <a:gd name="connsiteX199" fmla="*/ 3007772 w 11269336"/>
              <a:gd name="connsiteY199" fmla="*/ 2128742 h 2323145"/>
              <a:gd name="connsiteX200" fmla="*/ 2965030 w 11269336"/>
              <a:gd name="connsiteY200" fmla="*/ 2100494 h 2323145"/>
              <a:gd name="connsiteX201" fmla="*/ 2926342 w 11269336"/>
              <a:gd name="connsiteY201" fmla="*/ 2104155 h 2323145"/>
              <a:gd name="connsiteX202" fmla="*/ 2918608 w 11269336"/>
              <a:gd name="connsiteY202" fmla="*/ 2104215 h 2323145"/>
              <a:gd name="connsiteX203" fmla="*/ 2918475 w 11269336"/>
              <a:gd name="connsiteY203" fmla="*/ 2103937 h 2323145"/>
              <a:gd name="connsiteX204" fmla="*/ 2910360 w 11269336"/>
              <a:gd name="connsiteY204" fmla="*/ 2103444 h 2323145"/>
              <a:gd name="connsiteX205" fmla="*/ 2904507 w 11269336"/>
              <a:gd name="connsiteY205" fmla="*/ 2104326 h 2323145"/>
              <a:gd name="connsiteX206" fmla="*/ 2889503 w 11269336"/>
              <a:gd name="connsiteY206" fmla="*/ 2104443 h 2323145"/>
              <a:gd name="connsiteX207" fmla="*/ 2884480 w 11269336"/>
              <a:gd name="connsiteY207" fmla="*/ 2102626 h 2323145"/>
              <a:gd name="connsiteX208" fmla="*/ 2882689 w 11269336"/>
              <a:gd name="connsiteY208" fmla="*/ 2099228 h 2323145"/>
              <a:gd name="connsiteX209" fmla="*/ 2881291 w 11269336"/>
              <a:gd name="connsiteY209" fmla="*/ 2099618 h 2323145"/>
              <a:gd name="connsiteX210" fmla="*/ 2853979 w 11269336"/>
              <a:gd name="connsiteY210" fmla="*/ 2090388 h 2323145"/>
              <a:gd name="connsiteX211" fmla="*/ 2791790 w 11269336"/>
              <a:gd name="connsiteY211" fmla="*/ 2080332 h 2323145"/>
              <a:gd name="connsiteX212" fmla="*/ 2755844 w 11269336"/>
              <a:gd name="connsiteY212" fmla="*/ 2078874 h 2323145"/>
              <a:gd name="connsiteX213" fmla="*/ 2657742 w 11269336"/>
              <a:gd name="connsiteY213" fmla="*/ 2070179 h 2323145"/>
              <a:gd name="connsiteX214" fmla="*/ 2559549 w 11269336"/>
              <a:gd name="connsiteY214" fmla="*/ 2057873 h 2323145"/>
              <a:gd name="connsiteX215" fmla="*/ 2512054 w 11269336"/>
              <a:gd name="connsiteY215" fmla="*/ 2031671 h 2323145"/>
              <a:gd name="connsiteX216" fmla="*/ 2506437 w 11269336"/>
              <a:gd name="connsiteY216" fmla="*/ 2030918 h 2323145"/>
              <a:gd name="connsiteX217" fmla="*/ 2491752 w 11269336"/>
              <a:gd name="connsiteY217" fmla="*/ 2033906 h 2323145"/>
              <a:gd name="connsiteX218" fmla="*/ 2486338 w 11269336"/>
              <a:gd name="connsiteY218" fmla="*/ 2035862 h 2323145"/>
              <a:gd name="connsiteX219" fmla="*/ 2478186 w 11269336"/>
              <a:gd name="connsiteY219" fmla="*/ 2036953 h 2323145"/>
              <a:gd name="connsiteX220" fmla="*/ 2477950 w 11269336"/>
              <a:gd name="connsiteY220" fmla="*/ 2036715 h 2323145"/>
              <a:gd name="connsiteX221" fmla="*/ 2470381 w 11269336"/>
              <a:gd name="connsiteY221" fmla="*/ 2038256 h 2323145"/>
              <a:gd name="connsiteX222" fmla="*/ 2433781 w 11269336"/>
              <a:gd name="connsiteY222" fmla="*/ 2049140 h 2323145"/>
              <a:gd name="connsiteX223" fmla="*/ 2381172 w 11269336"/>
              <a:gd name="connsiteY223" fmla="*/ 2030645 h 2323145"/>
              <a:gd name="connsiteX224" fmla="*/ 2360198 w 11269336"/>
              <a:gd name="connsiteY224" fmla="*/ 2029059 h 2323145"/>
              <a:gd name="connsiteX225" fmla="*/ 2348815 w 11269336"/>
              <a:gd name="connsiteY225" fmla="*/ 2026798 h 2323145"/>
              <a:gd name="connsiteX226" fmla="*/ 2347988 w 11269336"/>
              <a:gd name="connsiteY226" fmla="*/ 2025745 h 2323145"/>
              <a:gd name="connsiteX227" fmla="*/ 2312920 w 11269336"/>
              <a:gd name="connsiteY227" fmla="*/ 2036311 h 2323145"/>
              <a:gd name="connsiteX228" fmla="*/ 2307986 w 11269336"/>
              <a:gd name="connsiteY228" fmla="*/ 2035583 h 2323145"/>
              <a:gd name="connsiteX229" fmla="*/ 2285481 w 11269336"/>
              <a:gd name="connsiteY229" fmla="*/ 2045197 h 2323145"/>
              <a:gd name="connsiteX230" fmla="*/ 2273666 w 11269336"/>
              <a:gd name="connsiteY230" fmla="*/ 2048710 h 2323145"/>
              <a:gd name="connsiteX231" fmla="*/ 2270719 w 11269336"/>
              <a:gd name="connsiteY231" fmla="*/ 2052702 h 2323145"/>
              <a:gd name="connsiteX232" fmla="*/ 2253080 w 11269336"/>
              <a:gd name="connsiteY232" fmla="*/ 2056363 h 2323145"/>
              <a:gd name="connsiteX233" fmla="*/ 2250906 w 11269336"/>
              <a:gd name="connsiteY233" fmla="*/ 2055654 h 2323145"/>
              <a:gd name="connsiteX234" fmla="*/ 2236905 w 11269336"/>
              <a:gd name="connsiteY234" fmla="*/ 2062882 h 2323145"/>
              <a:gd name="connsiteX235" fmla="*/ 2225830 w 11269336"/>
              <a:gd name="connsiteY235" fmla="*/ 2074027 h 2323145"/>
              <a:gd name="connsiteX236" fmla="*/ 2073776 w 11269336"/>
              <a:gd name="connsiteY236" fmla="*/ 2089244 h 2323145"/>
              <a:gd name="connsiteX237" fmla="*/ 1948256 w 11269336"/>
              <a:gd name="connsiteY237" fmla="*/ 2146616 h 2323145"/>
              <a:gd name="connsiteX238" fmla="*/ 1865582 w 11269336"/>
              <a:gd name="connsiteY238" fmla="*/ 2153738 h 2323145"/>
              <a:gd name="connsiteX239" fmla="*/ 1835210 w 11269336"/>
              <a:gd name="connsiteY239" fmla="*/ 2134244 h 2323145"/>
              <a:gd name="connsiteX240" fmla="*/ 1632661 w 11269336"/>
              <a:gd name="connsiteY240" fmla="*/ 2173882 h 2323145"/>
              <a:gd name="connsiteX241" fmla="*/ 1579590 w 11269336"/>
              <a:gd name="connsiteY241" fmla="*/ 2173680 h 2323145"/>
              <a:gd name="connsiteX242" fmla="*/ 1535601 w 11269336"/>
              <a:gd name="connsiteY242" fmla="*/ 2194590 h 2323145"/>
              <a:gd name="connsiteX243" fmla="*/ 1515594 w 11269336"/>
              <a:gd name="connsiteY243" fmla="*/ 2189622 h 2323145"/>
              <a:gd name="connsiteX244" fmla="*/ 1512113 w 11269336"/>
              <a:gd name="connsiteY244" fmla="*/ 2188534 h 2323145"/>
              <a:gd name="connsiteX245" fmla="*/ 1498838 w 11269336"/>
              <a:gd name="connsiteY245" fmla="*/ 2189213 h 2323145"/>
              <a:gd name="connsiteX246" fmla="*/ 1494279 w 11269336"/>
              <a:gd name="connsiteY246" fmla="*/ 2183112 h 2323145"/>
              <a:gd name="connsiteX247" fmla="*/ 1473714 w 11269336"/>
              <a:gd name="connsiteY247" fmla="*/ 2179625 h 2323145"/>
              <a:gd name="connsiteX248" fmla="*/ 1449503 w 11269336"/>
              <a:gd name="connsiteY248" fmla="*/ 2182633 h 2323145"/>
              <a:gd name="connsiteX249" fmla="*/ 1335495 w 11269336"/>
              <a:gd name="connsiteY249" fmla="*/ 2203940 h 2323145"/>
              <a:gd name="connsiteX250" fmla="*/ 1266687 w 11269336"/>
              <a:gd name="connsiteY250" fmla="*/ 2212688 h 2323145"/>
              <a:gd name="connsiteX251" fmla="*/ 1239614 w 11269336"/>
              <a:gd name="connsiteY251" fmla="*/ 2209727 h 2323145"/>
              <a:gd name="connsiteX252" fmla="*/ 1202436 w 11269336"/>
              <a:gd name="connsiteY252" fmla="*/ 2209817 h 2323145"/>
              <a:gd name="connsiteX253" fmla="*/ 1136097 w 11269336"/>
              <a:gd name="connsiteY253" fmla="*/ 2205112 h 2323145"/>
              <a:gd name="connsiteX254" fmla="*/ 1048229 w 11269336"/>
              <a:gd name="connsiteY254" fmla="*/ 2207249 h 2323145"/>
              <a:gd name="connsiteX255" fmla="*/ 988232 w 11269336"/>
              <a:gd name="connsiteY255" fmla="*/ 2235635 h 2323145"/>
              <a:gd name="connsiteX256" fmla="*/ 981959 w 11269336"/>
              <a:gd name="connsiteY256" fmla="*/ 2231607 h 2323145"/>
              <a:gd name="connsiteX257" fmla="*/ 938600 w 11269336"/>
              <a:gd name="connsiteY257" fmla="*/ 2238113 h 2323145"/>
              <a:gd name="connsiteX258" fmla="*/ 791788 w 11269336"/>
              <a:gd name="connsiteY258" fmla="*/ 2293224 h 2323145"/>
              <a:gd name="connsiteX259" fmla="*/ 706914 w 11269336"/>
              <a:gd name="connsiteY259" fmla="*/ 2305046 h 2323145"/>
              <a:gd name="connsiteX260" fmla="*/ 675971 w 11269336"/>
              <a:gd name="connsiteY260" fmla="*/ 2304030 h 2323145"/>
              <a:gd name="connsiteX261" fmla="*/ 624180 w 11269336"/>
              <a:gd name="connsiteY261" fmla="*/ 2302650 h 2323145"/>
              <a:gd name="connsiteX262" fmla="*/ 583453 w 11269336"/>
              <a:gd name="connsiteY262" fmla="*/ 2288788 h 2323145"/>
              <a:gd name="connsiteX263" fmla="*/ 540946 w 11269336"/>
              <a:gd name="connsiteY263" fmla="*/ 2292721 h 2323145"/>
              <a:gd name="connsiteX264" fmla="*/ 533680 w 11269336"/>
              <a:gd name="connsiteY264" fmla="*/ 2310233 h 2323145"/>
              <a:gd name="connsiteX265" fmla="*/ 487366 w 11269336"/>
              <a:gd name="connsiteY265" fmla="*/ 2309053 h 2323145"/>
              <a:gd name="connsiteX266" fmla="*/ 416820 w 11269336"/>
              <a:gd name="connsiteY266" fmla="*/ 2305443 h 2323145"/>
              <a:gd name="connsiteX267" fmla="*/ 376805 w 11269336"/>
              <a:gd name="connsiteY267" fmla="*/ 2307647 h 2323145"/>
              <a:gd name="connsiteX268" fmla="*/ 266777 w 11269336"/>
              <a:gd name="connsiteY268" fmla="*/ 2309012 h 2323145"/>
              <a:gd name="connsiteX269" fmla="*/ 156013 w 11269336"/>
              <a:gd name="connsiteY269" fmla="*/ 2306832 h 2323145"/>
              <a:gd name="connsiteX270" fmla="*/ 87258 w 11269336"/>
              <a:gd name="connsiteY270" fmla="*/ 2285511 h 2323145"/>
              <a:gd name="connsiteX271" fmla="*/ 23798 w 11269336"/>
              <a:gd name="connsiteY271" fmla="*/ 2281822 h 2323145"/>
              <a:gd name="connsiteX272" fmla="*/ 0 w 11269336"/>
              <a:gd name="connsiteY272" fmla="*/ 2285369 h 2323145"/>
              <a:gd name="connsiteX273" fmla="*/ 0 w 11269336"/>
              <a:gd name="connsiteY27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092476 w 11269336"/>
              <a:gd name="connsiteY139" fmla="*/ 2100737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988232 w 11269336"/>
              <a:gd name="connsiteY252" fmla="*/ 2235635 h 2323145"/>
              <a:gd name="connsiteX253" fmla="*/ 981959 w 11269336"/>
              <a:gd name="connsiteY253" fmla="*/ 2231607 h 2323145"/>
              <a:gd name="connsiteX254" fmla="*/ 938600 w 11269336"/>
              <a:gd name="connsiteY254" fmla="*/ 2238113 h 2323145"/>
              <a:gd name="connsiteX255" fmla="*/ 791788 w 11269336"/>
              <a:gd name="connsiteY255" fmla="*/ 2293224 h 2323145"/>
              <a:gd name="connsiteX256" fmla="*/ 706914 w 11269336"/>
              <a:gd name="connsiteY256" fmla="*/ 2305046 h 2323145"/>
              <a:gd name="connsiteX257" fmla="*/ 675971 w 11269336"/>
              <a:gd name="connsiteY257" fmla="*/ 2304030 h 2323145"/>
              <a:gd name="connsiteX258" fmla="*/ 624180 w 11269336"/>
              <a:gd name="connsiteY258" fmla="*/ 2302650 h 2323145"/>
              <a:gd name="connsiteX259" fmla="*/ 583453 w 11269336"/>
              <a:gd name="connsiteY259" fmla="*/ 2288788 h 2323145"/>
              <a:gd name="connsiteX260" fmla="*/ 540946 w 11269336"/>
              <a:gd name="connsiteY260" fmla="*/ 2292721 h 2323145"/>
              <a:gd name="connsiteX261" fmla="*/ 533680 w 11269336"/>
              <a:gd name="connsiteY261" fmla="*/ 2310233 h 2323145"/>
              <a:gd name="connsiteX262" fmla="*/ 487366 w 11269336"/>
              <a:gd name="connsiteY262" fmla="*/ 2309053 h 2323145"/>
              <a:gd name="connsiteX263" fmla="*/ 416820 w 11269336"/>
              <a:gd name="connsiteY263" fmla="*/ 2305443 h 2323145"/>
              <a:gd name="connsiteX264" fmla="*/ 376805 w 11269336"/>
              <a:gd name="connsiteY264" fmla="*/ 2307647 h 2323145"/>
              <a:gd name="connsiteX265" fmla="*/ 266777 w 11269336"/>
              <a:gd name="connsiteY265" fmla="*/ 2309012 h 2323145"/>
              <a:gd name="connsiteX266" fmla="*/ 156013 w 11269336"/>
              <a:gd name="connsiteY266" fmla="*/ 2306832 h 2323145"/>
              <a:gd name="connsiteX267" fmla="*/ 87258 w 11269336"/>
              <a:gd name="connsiteY267" fmla="*/ 2285511 h 2323145"/>
              <a:gd name="connsiteX268" fmla="*/ 23798 w 11269336"/>
              <a:gd name="connsiteY268" fmla="*/ 2281822 h 2323145"/>
              <a:gd name="connsiteX269" fmla="*/ 0 w 11269336"/>
              <a:gd name="connsiteY269" fmla="*/ 2285369 h 2323145"/>
              <a:gd name="connsiteX270" fmla="*/ 0 w 11269336"/>
              <a:gd name="connsiteY27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266687 w 11269336"/>
              <a:gd name="connsiteY247" fmla="*/ 2212688 h 2323145"/>
              <a:gd name="connsiteX248" fmla="*/ 1239614 w 11269336"/>
              <a:gd name="connsiteY248" fmla="*/ 2209727 h 2323145"/>
              <a:gd name="connsiteX249" fmla="*/ 1202436 w 11269336"/>
              <a:gd name="connsiteY249" fmla="*/ 2209817 h 2323145"/>
              <a:gd name="connsiteX250" fmla="*/ 1136097 w 11269336"/>
              <a:gd name="connsiteY250" fmla="*/ 2205112 h 2323145"/>
              <a:gd name="connsiteX251" fmla="*/ 988232 w 11269336"/>
              <a:gd name="connsiteY251" fmla="*/ 2235635 h 2323145"/>
              <a:gd name="connsiteX252" fmla="*/ 981959 w 11269336"/>
              <a:gd name="connsiteY252" fmla="*/ 2231607 h 2323145"/>
              <a:gd name="connsiteX253" fmla="*/ 938600 w 11269336"/>
              <a:gd name="connsiteY253" fmla="*/ 2238113 h 2323145"/>
              <a:gd name="connsiteX254" fmla="*/ 791788 w 11269336"/>
              <a:gd name="connsiteY254" fmla="*/ 2293224 h 2323145"/>
              <a:gd name="connsiteX255" fmla="*/ 706914 w 11269336"/>
              <a:gd name="connsiteY255" fmla="*/ 2305046 h 2323145"/>
              <a:gd name="connsiteX256" fmla="*/ 675971 w 11269336"/>
              <a:gd name="connsiteY256" fmla="*/ 2304030 h 2323145"/>
              <a:gd name="connsiteX257" fmla="*/ 624180 w 11269336"/>
              <a:gd name="connsiteY257" fmla="*/ 2302650 h 2323145"/>
              <a:gd name="connsiteX258" fmla="*/ 583453 w 11269336"/>
              <a:gd name="connsiteY258" fmla="*/ 2288788 h 2323145"/>
              <a:gd name="connsiteX259" fmla="*/ 540946 w 11269336"/>
              <a:gd name="connsiteY259" fmla="*/ 2292721 h 2323145"/>
              <a:gd name="connsiteX260" fmla="*/ 533680 w 11269336"/>
              <a:gd name="connsiteY260" fmla="*/ 2310233 h 2323145"/>
              <a:gd name="connsiteX261" fmla="*/ 487366 w 11269336"/>
              <a:gd name="connsiteY261" fmla="*/ 2309053 h 2323145"/>
              <a:gd name="connsiteX262" fmla="*/ 416820 w 11269336"/>
              <a:gd name="connsiteY262" fmla="*/ 2305443 h 2323145"/>
              <a:gd name="connsiteX263" fmla="*/ 376805 w 11269336"/>
              <a:gd name="connsiteY263" fmla="*/ 2307647 h 2323145"/>
              <a:gd name="connsiteX264" fmla="*/ 266777 w 11269336"/>
              <a:gd name="connsiteY264" fmla="*/ 2309012 h 2323145"/>
              <a:gd name="connsiteX265" fmla="*/ 156013 w 11269336"/>
              <a:gd name="connsiteY265" fmla="*/ 2306832 h 2323145"/>
              <a:gd name="connsiteX266" fmla="*/ 87258 w 11269336"/>
              <a:gd name="connsiteY266" fmla="*/ 2285511 h 2323145"/>
              <a:gd name="connsiteX267" fmla="*/ 23798 w 11269336"/>
              <a:gd name="connsiteY267" fmla="*/ 2281822 h 2323145"/>
              <a:gd name="connsiteX268" fmla="*/ 0 w 11269336"/>
              <a:gd name="connsiteY268" fmla="*/ 2285369 h 2323145"/>
              <a:gd name="connsiteX269" fmla="*/ 0 w 11269336"/>
              <a:gd name="connsiteY26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197391 w 11269336"/>
              <a:gd name="connsiteY54" fmla="*/ 1107746 h 2323145"/>
              <a:gd name="connsiteX55" fmla="*/ 8081474 w 11269336"/>
              <a:gd name="connsiteY55" fmla="*/ 1130125 h 2323145"/>
              <a:gd name="connsiteX56" fmla="*/ 8053585 w 11269336"/>
              <a:gd name="connsiteY56" fmla="*/ 1129169 h 2323145"/>
              <a:gd name="connsiteX57" fmla="*/ 8038422 w 11269336"/>
              <a:gd name="connsiteY57" fmla="*/ 1119092 h 2323145"/>
              <a:gd name="connsiteX58" fmla="*/ 8029450 w 11269336"/>
              <a:gd name="connsiteY58" fmla="*/ 1125592 h 2323145"/>
              <a:gd name="connsiteX59" fmla="*/ 7959552 w 11269336"/>
              <a:gd name="connsiteY59" fmla="*/ 1140188 h 2323145"/>
              <a:gd name="connsiteX60" fmla="*/ 7914188 w 11269336"/>
              <a:gd name="connsiteY60" fmla="*/ 1150862 h 2323145"/>
              <a:gd name="connsiteX61" fmla="*/ 7914918 w 11269336"/>
              <a:gd name="connsiteY61" fmla="*/ 1168758 h 2323145"/>
              <a:gd name="connsiteX62" fmla="*/ 7875510 w 11269336"/>
              <a:gd name="connsiteY62" fmla="*/ 1183153 h 2323145"/>
              <a:gd name="connsiteX63" fmla="*/ 7829932 w 11269336"/>
              <a:gd name="connsiteY63" fmla="*/ 1180782 h 2323145"/>
              <a:gd name="connsiteX64" fmla="*/ 7779182 w 11269336"/>
              <a:gd name="connsiteY64" fmla="*/ 1192665 h 2323145"/>
              <a:gd name="connsiteX65" fmla="*/ 7748774 w 11269336"/>
              <a:gd name="connsiteY65" fmla="*/ 1199586 h 2323145"/>
              <a:gd name="connsiteX66" fmla="*/ 7671846 w 11269336"/>
              <a:gd name="connsiteY66" fmla="*/ 1231966 h 2323145"/>
              <a:gd name="connsiteX67" fmla="*/ 7554146 w 11269336"/>
              <a:gd name="connsiteY67" fmla="*/ 1319748 h 2323145"/>
              <a:gd name="connsiteX68" fmla="*/ 7515052 w 11269336"/>
              <a:gd name="connsiteY68" fmla="*/ 1336718 h 2323145"/>
              <a:gd name="connsiteX69" fmla="*/ 7507193 w 11269336"/>
              <a:gd name="connsiteY69" fmla="*/ 1334617 h 2323145"/>
              <a:gd name="connsiteX70" fmla="*/ 7461694 w 11269336"/>
              <a:gd name="connsiteY70" fmla="*/ 1375866 h 2323145"/>
              <a:gd name="connsiteX71" fmla="*/ 7377571 w 11269336"/>
              <a:gd name="connsiteY71" fmla="*/ 1400128 h 2323145"/>
              <a:gd name="connsiteX72" fmla="*/ 7311261 w 11269336"/>
              <a:gd name="connsiteY72" fmla="*/ 1412652 h 2323145"/>
              <a:gd name="connsiteX73" fmla="*/ 7275307 w 11269336"/>
              <a:gd name="connsiteY73" fmla="*/ 1422171 h 2323145"/>
              <a:gd name="connsiteX74" fmla="*/ 7247783 w 11269336"/>
              <a:gd name="connsiteY74" fmla="*/ 1426330 h 2323145"/>
              <a:gd name="connsiteX75" fmla="*/ 7185047 w 11269336"/>
              <a:gd name="connsiteY75" fmla="*/ 1451812 h 2323145"/>
              <a:gd name="connsiteX76" fmla="*/ 7084117 w 11269336"/>
              <a:gd name="connsiteY76" fmla="*/ 1500281 h 2323145"/>
              <a:gd name="connsiteX77" fmla="*/ 7062011 w 11269336"/>
              <a:gd name="connsiteY77" fmla="*/ 1509183 h 2323145"/>
              <a:gd name="connsiteX78" fmla="*/ 7040555 w 11269336"/>
              <a:gd name="connsiteY78" fmla="*/ 1511207 h 2323145"/>
              <a:gd name="connsiteX79" fmla="*/ 7033438 w 11269336"/>
              <a:gd name="connsiteY79" fmla="*/ 1506772 h 2323145"/>
              <a:gd name="connsiteX80" fmla="*/ 7020886 w 11269336"/>
              <a:gd name="connsiteY80" fmla="*/ 1510764 h 2323145"/>
              <a:gd name="connsiteX81" fmla="*/ 7017033 w 11269336"/>
              <a:gd name="connsiteY81" fmla="*/ 1510650 h 2323145"/>
              <a:gd name="connsiteX82" fmla="*/ 6995460 w 11269336"/>
              <a:gd name="connsiteY82" fmla="*/ 1511173 h 2323145"/>
              <a:gd name="connsiteX83" fmla="*/ 6962144 w 11269336"/>
              <a:gd name="connsiteY83" fmla="*/ 1541508 h 2323145"/>
              <a:gd name="connsiteX84" fmla="*/ 6910674 w 11269336"/>
              <a:gd name="connsiteY84" fmla="*/ 1554793 h 2323145"/>
              <a:gd name="connsiteX85" fmla="*/ 6732152 w 11269336"/>
              <a:gd name="connsiteY85" fmla="*/ 1642538 h 2323145"/>
              <a:gd name="connsiteX86" fmla="*/ 6694106 w 11269336"/>
              <a:gd name="connsiteY86" fmla="*/ 1632377 h 2323145"/>
              <a:gd name="connsiteX87" fmla="*/ 6617223 w 11269336"/>
              <a:gd name="connsiteY87" fmla="*/ 1659889 h 2323145"/>
              <a:gd name="connsiteX88" fmla="*/ 6521138 w 11269336"/>
              <a:gd name="connsiteY88" fmla="*/ 1744340 h 2323145"/>
              <a:gd name="connsiteX89" fmla="*/ 6380677 w 11269336"/>
              <a:gd name="connsiteY89" fmla="*/ 1796883 h 2323145"/>
              <a:gd name="connsiteX90" fmla="*/ 6374897 w 11269336"/>
              <a:gd name="connsiteY90" fmla="*/ 1809910 h 2323145"/>
              <a:gd name="connsiteX91" fmla="*/ 6364545 w 11269336"/>
              <a:gd name="connsiteY91" fmla="*/ 1820090 h 2323145"/>
              <a:gd name="connsiteX92" fmla="*/ 6362126 w 11269336"/>
              <a:gd name="connsiteY92" fmla="*/ 1819991 h 2323145"/>
              <a:gd name="connsiteX93" fmla="*/ 6346673 w 11269336"/>
              <a:gd name="connsiteY93" fmla="*/ 1827824 h 2323145"/>
              <a:gd name="connsiteX94" fmla="*/ 6345588 w 11269336"/>
              <a:gd name="connsiteY94" fmla="*/ 1832232 h 2323145"/>
              <a:gd name="connsiteX95" fmla="*/ 6335708 w 11269336"/>
              <a:gd name="connsiteY95" fmla="*/ 1838451 h 2323145"/>
              <a:gd name="connsiteX96" fmla="*/ 6318182 w 11269336"/>
              <a:gd name="connsiteY96" fmla="*/ 1852975 h 2323145"/>
              <a:gd name="connsiteX97" fmla="*/ 6313084 w 11269336"/>
              <a:gd name="connsiteY97" fmla="*/ 1853561 h 2323145"/>
              <a:gd name="connsiteX98" fmla="*/ 6283816 w 11269336"/>
              <a:gd name="connsiteY98" fmla="*/ 1872148 h 2323145"/>
              <a:gd name="connsiteX99" fmla="*/ 6282550 w 11269336"/>
              <a:gd name="connsiteY99" fmla="*/ 1871392 h 2323145"/>
              <a:gd name="connsiteX100" fmla="*/ 6270527 w 11269336"/>
              <a:gd name="connsiteY100" fmla="*/ 1872208 h 2323145"/>
              <a:gd name="connsiteX101" fmla="*/ 6249518 w 11269336"/>
              <a:gd name="connsiteY101" fmla="*/ 1876079 h 2323145"/>
              <a:gd name="connsiteX102" fmla="*/ 6190386 w 11269336"/>
              <a:gd name="connsiteY102" fmla="*/ 1872478 h 2323145"/>
              <a:gd name="connsiteX103" fmla="*/ 6159777 w 11269336"/>
              <a:gd name="connsiteY103" fmla="*/ 1891745 h 2323145"/>
              <a:gd name="connsiteX104" fmla="*/ 6153131 w 11269336"/>
              <a:gd name="connsiteY104" fmla="*/ 1895079 h 2323145"/>
              <a:gd name="connsiteX105" fmla="*/ 6152798 w 11269336"/>
              <a:gd name="connsiteY105" fmla="*/ 1894920 h 2323145"/>
              <a:gd name="connsiteX106" fmla="*/ 6145388 w 11269336"/>
              <a:gd name="connsiteY106" fmla="*/ 1897990 h 2323145"/>
              <a:gd name="connsiteX107" fmla="*/ 6141014 w 11269336"/>
              <a:gd name="connsiteY107" fmla="*/ 1901155 h 2323145"/>
              <a:gd name="connsiteX108" fmla="*/ 6128122 w 11269336"/>
              <a:gd name="connsiteY108" fmla="*/ 1907623 h 2323145"/>
              <a:gd name="connsiteX109" fmla="*/ 6122351 w 11269336"/>
              <a:gd name="connsiteY109" fmla="*/ 1908359 h 2323145"/>
              <a:gd name="connsiteX110" fmla="*/ 6064750 w 11269336"/>
              <a:gd name="connsiteY110" fmla="*/ 1896394 h 2323145"/>
              <a:gd name="connsiteX111" fmla="*/ 5964230 w 11269336"/>
              <a:gd name="connsiteY111" fmla="*/ 1910038 h 2323145"/>
              <a:gd name="connsiteX112" fmla="*/ 5865399 w 11269336"/>
              <a:gd name="connsiteY112" fmla="*/ 1926966 h 2323145"/>
              <a:gd name="connsiteX113" fmla="*/ 5829951 w 11269336"/>
              <a:gd name="connsiteY113" fmla="*/ 1934755 h 2323145"/>
              <a:gd name="connsiteX114" fmla="*/ 5765285 w 11269336"/>
              <a:gd name="connsiteY114" fmla="*/ 1941322 h 2323145"/>
              <a:gd name="connsiteX115" fmla="*/ 5734750 w 11269336"/>
              <a:gd name="connsiteY115" fmla="*/ 1939793 h 2323145"/>
              <a:gd name="connsiteX116" fmla="*/ 5733569 w 11269336"/>
              <a:gd name="connsiteY116" fmla="*/ 1940505 h 2323145"/>
              <a:gd name="connsiteX117" fmla="*/ 5730329 w 11269336"/>
              <a:gd name="connsiteY117" fmla="*/ 1937845 h 2323145"/>
              <a:gd name="connsiteX118" fmla="*/ 5724661 w 11269336"/>
              <a:gd name="connsiteY118" fmla="*/ 1937455 h 2323145"/>
              <a:gd name="connsiteX119" fmla="*/ 5710186 w 11269336"/>
              <a:gd name="connsiteY119" fmla="*/ 1941370 h 2323145"/>
              <a:gd name="connsiteX120" fmla="*/ 5704910 w 11269336"/>
              <a:gd name="connsiteY120" fmla="*/ 1943663 h 2323145"/>
              <a:gd name="connsiteX121" fmla="*/ 5696836 w 11269336"/>
              <a:gd name="connsiteY121" fmla="*/ 1945271 h 2323145"/>
              <a:gd name="connsiteX122" fmla="*/ 5696583 w 11269336"/>
              <a:gd name="connsiteY122" fmla="*/ 1945050 h 2323145"/>
              <a:gd name="connsiteX123" fmla="*/ 5689123 w 11269336"/>
              <a:gd name="connsiteY123" fmla="*/ 1947067 h 2323145"/>
              <a:gd name="connsiteX124" fmla="*/ 5653291 w 11269336"/>
              <a:gd name="connsiteY124" fmla="*/ 1960245 h 2323145"/>
              <a:gd name="connsiteX125" fmla="*/ 5599385 w 11269336"/>
              <a:gd name="connsiteY125" fmla="*/ 1945198 h 2323145"/>
              <a:gd name="connsiteX126" fmla="*/ 5578300 w 11269336"/>
              <a:gd name="connsiteY126" fmla="*/ 1944963 h 2323145"/>
              <a:gd name="connsiteX127" fmla="*/ 5566758 w 11269336"/>
              <a:gd name="connsiteY127" fmla="*/ 1943441 h 2323145"/>
              <a:gd name="connsiteX128" fmla="*/ 5565857 w 11269336"/>
              <a:gd name="connsiteY128" fmla="*/ 1942445 h 2323145"/>
              <a:gd name="connsiteX129" fmla="*/ 5531534 w 11269336"/>
              <a:gd name="connsiteY129" fmla="*/ 1955208 h 2323145"/>
              <a:gd name="connsiteX130" fmla="*/ 5526552 w 11269336"/>
              <a:gd name="connsiteY130" fmla="*/ 1954799 h 2323145"/>
              <a:gd name="connsiteX131" fmla="*/ 5504723 w 11269336"/>
              <a:gd name="connsiteY131" fmla="*/ 1965811 h 2323145"/>
              <a:gd name="connsiteX132" fmla="*/ 5493156 w 11269336"/>
              <a:gd name="connsiteY132" fmla="*/ 1970063 h 2323145"/>
              <a:gd name="connsiteX133" fmla="*/ 5490486 w 11269336"/>
              <a:gd name="connsiteY133" fmla="*/ 1974227 h 2323145"/>
              <a:gd name="connsiteX134" fmla="*/ 5473107 w 11269336"/>
              <a:gd name="connsiteY134" fmla="*/ 1979001 h 2323145"/>
              <a:gd name="connsiteX135" fmla="*/ 5470885 w 11269336"/>
              <a:gd name="connsiteY135" fmla="*/ 1978432 h 2323145"/>
              <a:gd name="connsiteX136" fmla="*/ 5457393 w 11269336"/>
              <a:gd name="connsiteY136" fmla="*/ 1986525 h 2323145"/>
              <a:gd name="connsiteX137" fmla="*/ 5447102 w 11269336"/>
              <a:gd name="connsiteY137" fmla="*/ 1998329 h 2323145"/>
              <a:gd name="connsiteX138" fmla="*/ 5159151 w 11269336"/>
              <a:gd name="connsiteY138" fmla="*/ 2029640 h 2323145"/>
              <a:gd name="connsiteX139" fmla="*/ 5041688 w 11269336"/>
              <a:gd name="connsiteY139" fmla="*/ 2022334 h 2323145"/>
              <a:gd name="connsiteX140" fmla="*/ 4860988 w 11269336"/>
              <a:gd name="connsiteY140" fmla="*/ 2135698 h 2323145"/>
              <a:gd name="connsiteX141" fmla="*/ 4807902 w 11269336"/>
              <a:gd name="connsiteY141" fmla="*/ 2138894 h 2323145"/>
              <a:gd name="connsiteX142" fmla="*/ 4765388 w 11269336"/>
              <a:gd name="connsiteY142" fmla="*/ 2162525 h 2323145"/>
              <a:gd name="connsiteX143" fmla="*/ 4745033 w 11269336"/>
              <a:gd name="connsiteY143" fmla="*/ 2158859 h 2323145"/>
              <a:gd name="connsiteX144" fmla="*/ 4741475 w 11269336"/>
              <a:gd name="connsiteY144" fmla="*/ 2157998 h 2323145"/>
              <a:gd name="connsiteX145" fmla="*/ 4728247 w 11269336"/>
              <a:gd name="connsiteY145" fmla="*/ 2159526 h 2323145"/>
              <a:gd name="connsiteX146" fmla="*/ 4723263 w 11269336"/>
              <a:gd name="connsiteY146" fmla="*/ 2153742 h 2323145"/>
              <a:gd name="connsiteX147" fmla="*/ 4702453 w 11269336"/>
              <a:gd name="connsiteY147" fmla="*/ 2151586 h 2323145"/>
              <a:gd name="connsiteX148" fmla="*/ 4678455 w 11269336"/>
              <a:gd name="connsiteY148" fmla="*/ 2156131 h 2323145"/>
              <a:gd name="connsiteX149" fmla="*/ 4593061 w 11269336"/>
              <a:gd name="connsiteY149" fmla="*/ 2171597 h 2323145"/>
              <a:gd name="connsiteX150" fmla="*/ 4579902 w 11269336"/>
              <a:gd name="connsiteY150" fmla="*/ 2177927 h 2323145"/>
              <a:gd name="connsiteX151" fmla="*/ 4533444 w 11269336"/>
              <a:gd name="connsiteY151" fmla="*/ 2181200 h 2323145"/>
              <a:gd name="connsiteX152" fmla="*/ 4492832 w 11269336"/>
              <a:gd name="connsiteY152" fmla="*/ 2188033 h 2323145"/>
              <a:gd name="connsiteX153" fmla="*/ 4467257 w 11269336"/>
              <a:gd name="connsiteY153" fmla="*/ 2196121 h 2323145"/>
              <a:gd name="connsiteX154" fmla="*/ 4459937 w 11269336"/>
              <a:gd name="connsiteY154" fmla="*/ 2195182 h 2323145"/>
              <a:gd name="connsiteX155" fmla="*/ 4433312 w 11269336"/>
              <a:gd name="connsiteY155" fmla="*/ 2199004 h 2323145"/>
              <a:gd name="connsiteX156" fmla="*/ 4420601 w 11269336"/>
              <a:gd name="connsiteY156" fmla="*/ 2205158 h 2323145"/>
              <a:gd name="connsiteX157" fmla="*/ 4405765 w 11269336"/>
              <a:gd name="connsiteY157" fmla="*/ 2199902 h 2323145"/>
              <a:gd name="connsiteX158" fmla="*/ 4401354 w 11269336"/>
              <a:gd name="connsiteY158" fmla="*/ 2194745 h 2323145"/>
              <a:gd name="connsiteX159" fmla="*/ 4383151 w 11269336"/>
              <a:gd name="connsiteY159" fmla="*/ 2201140 h 2323145"/>
              <a:gd name="connsiteX160" fmla="*/ 4366646 w 11269336"/>
              <a:gd name="connsiteY160" fmla="*/ 2198564 h 2323145"/>
              <a:gd name="connsiteX161" fmla="*/ 4354009 w 11269336"/>
              <a:gd name="connsiteY161" fmla="*/ 2204984 h 2323145"/>
              <a:gd name="connsiteX162" fmla="*/ 4348284 w 11269336"/>
              <a:gd name="connsiteY162" fmla="*/ 2205270 h 2323145"/>
              <a:gd name="connsiteX163" fmla="*/ 4333906 w 11269336"/>
              <a:gd name="connsiteY163" fmla="*/ 2205251 h 2323145"/>
              <a:gd name="connsiteX164" fmla="*/ 4308819 w 11269336"/>
              <a:gd name="connsiteY164" fmla="*/ 2203822 h 2323145"/>
              <a:gd name="connsiteX165" fmla="*/ 4301210 w 11269336"/>
              <a:gd name="connsiteY165" fmla="*/ 2204456 h 2323145"/>
              <a:gd name="connsiteX166" fmla="*/ 4283095 w 11269336"/>
              <a:gd name="connsiteY166" fmla="*/ 2198177 h 2323145"/>
              <a:gd name="connsiteX167" fmla="*/ 4250119 w 11269336"/>
              <a:gd name="connsiteY167" fmla="*/ 2196342 h 2323145"/>
              <a:gd name="connsiteX168" fmla="*/ 4189203 w 11269336"/>
              <a:gd name="connsiteY168" fmla="*/ 2178994 h 2323145"/>
              <a:gd name="connsiteX169" fmla="*/ 4154035 w 11269336"/>
              <a:gd name="connsiteY169" fmla="*/ 2171950 h 2323145"/>
              <a:gd name="connsiteX170" fmla="*/ 4129569 w 11269336"/>
              <a:gd name="connsiteY170" fmla="*/ 2163850 h 2323145"/>
              <a:gd name="connsiteX171" fmla="*/ 4061250 w 11269336"/>
              <a:gd name="connsiteY171" fmla="*/ 2159236 h 2323145"/>
              <a:gd name="connsiteX172" fmla="*/ 3945480 w 11269336"/>
              <a:gd name="connsiteY172" fmla="*/ 2158279 h 2323145"/>
              <a:gd name="connsiteX173" fmla="*/ 3921468 w 11269336"/>
              <a:gd name="connsiteY173" fmla="*/ 2156588 h 2323145"/>
              <a:gd name="connsiteX174" fmla="*/ 3903348 w 11269336"/>
              <a:gd name="connsiteY174" fmla="*/ 2149220 h 2323145"/>
              <a:gd name="connsiteX175" fmla="*/ 3901342 w 11269336"/>
              <a:gd name="connsiteY175" fmla="*/ 2142355 h 2323145"/>
              <a:gd name="connsiteX176" fmla="*/ 3888539 w 11269336"/>
              <a:gd name="connsiteY176" fmla="*/ 2140476 h 2323145"/>
              <a:gd name="connsiteX177" fmla="*/ 3885662 w 11269336"/>
              <a:gd name="connsiteY177" fmla="*/ 2138740 h 2323145"/>
              <a:gd name="connsiteX178" fmla="*/ 3868627 w 11269336"/>
              <a:gd name="connsiteY178" fmla="*/ 2130023 h 2323145"/>
              <a:gd name="connsiteX179" fmla="*/ 3819177 w 11269336"/>
              <a:gd name="connsiteY179" fmla="*/ 2142111 h 2323145"/>
              <a:gd name="connsiteX180" fmla="*/ 3769100 w 11269336"/>
              <a:gd name="connsiteY180" fmla="*/ 2131731 h 2323145"/>
              <a:gd name="connsiteX181" fmla="*/ 3562752 w 11269336"/>
              <a:gd name="connsiteY181" fmla="*/ 2131785 h 2323145"/>
              <a:gd name="connsiteX182" fmla="*/ 3541402 w 11269336"/>
              <a:gd name="connsiteY182" fmla="*/ 2106821 h 2323145"/>
              <a:gd name="connsiteX183" fmla="*/ 3365341 w 11269336"/>
              <a:gd name="connsiteY183" fmla="*/ 2077638 h 2323145"/>
              <a:gd name="connsiteX184" fmla="*/ 3170922 w 11269336"/>
              <a:gd name="connsiteY184" fmla="*/ 2115957 h 2323145"/>
              <a:gd name="connsiteX185" fmla="*/ 3156256 w 11269336"/>
              <a:gd name="connsiteY185" fmla="*/ 2124773 h 2323145"/>
              <a:gd name="connsiteX186" fmla="*/ 3140298 w 11269336"/>
              <a:gd name="connsiteY186" fmla="*/ 2129182 h 2323145"/>
              <a:gd name="connsiteX187" fmla="*/ 3138514 w 11269336"/>
              <a:gd name="connsiteY187" fmla="*/ 2128069 h 2323145"/>
              <a:gd name="connsiteX188" fmla="*/ 3120467 w 11269336"/>
              <a:gd name="connsiteY188" fmla="*/ 2128281 h 2323145"/>
              <a:gd name="connsiteX189" fmla="*/ 3116175 w 11269336"/>
              <a:gd name="connsiteY189" fmla="*/ 2131633 h 2323145"/>
              <a:gd name="connsiteX190" fmla="*/ 3103685 w 11269336"/>
              <a:gd name="connsiteY190" fmla="*/ 2132814 h 2323145"/>
              <a:gd name="connsiteX191" fmla="*/ 3078794 w 11269336"/>
              <a:gd name="connsiteY191" fmla="*/ 2137935 h 2323145"/>
              <a:gd name="connsiteX192" fmla="*/ 3074407 w 11269336"/>
              <a:gd name="connsiteY192" fmla="*/ 2136274 h 2323145"/>
              <a:gd name="connsiteX193" fmla="*/ 3037285 w 11269336"/>
              <a:gd name="connsiteY193" fmla="*/ 2139919 h 2323145"/>
              <a:gd name="connsiteX194" fmla="*/ 3036901 w 11269336"/>
              <a:gd name="connsiteY194" fmla="*/ 2138726 h 2323145"/>
              <a:gd name="connsiteX195" fmla="*/ 3026996 w 11269336"/>
              <a:gd name="connsiteY195" fmla="*/ 2134322 h 2323145"/>
              <a:gd name="connsiteX196" fmla="*/ 3007772 w 11269336"/>
              <a:gd name="connsiteY196" fmla="*/ 2128742 h 2323145"/>
              <a:gd name="connsiteX197" fmla="*/ 2965030 w 11269336"/>
              <a:gd name="connsiteY197" fmla="*/ 2100494 h 2323145"/>
              <a:gd name="connsiteX198" fmla="*/ 2926342 w 11269336"/>
              <a:gd name="connsiteY198" fmla="*/ 2104155 h 2323145"/>
              <a:gd name="connsiteX199" fmla="*/ 2918608 w 11269336"/>
              <a:gd name="connsiteY199" fmla="*/ 2104215 h 2323145"/>
              <a:gd name="connsiteX200" fmla="*/ 2918475 w 11269336"/>
              <a:gd name="connsiteY200" fmla="*/ 2103937 h 2323145"/>
              <a:gd name="connsiteX201" fmla="*/ 2910360 w 11269336"/>
              <a:gd name="connsiteY201" fmla="*/ 2103444 h 2323145"/>
              <a:gd name="connsiteX202" fmla="*/ 2904507 w 11269336"/>
              <a:gd name="connsiteY202" fmla="*/ 2104326 h 2323145"/>
              <a:gd name="connsiteX203" fmla="*/ 2889503 w 11269336"/>
              <a:gd name="connsiteY203" fmla="*/ 2104443 h 2323145"/>
              <a:gd name="connsiteX204" fmla="*/ 2884480 w 11269336"/>
              <a:gd name="connsiteY204" fmla="*/ 2102626 h 2323145"/>
              <a:gd name="connsiteX205" fmla="*/ 2882689 w 11269336"/>
              <a:gd name="connsiteY205" fmla="*/ 2099228 h 2323145"/>
              <a:gd name="connsiteX206" fmla="*/ 2881291 w 11269336"/>
              <a:gd name="connsiteY206" fmla="*/ 2099618 h 2323145"/>
              <a:gd name="connsiteX207" fmla="*/ 2853979 w 11269336"/>
              <a:gd name="connsiteY207" fmla="*/ 2090388 h 2323145"/>
              <a:gd name="connsiteX208" fmla="*/ 2791790 w 11269336"/>
              <a:gd name="connsiteY208" fmla="*/ 2080332 h 2323145"/>
              <a:gd name="connsiteX209" fmla="*/ 2755844 w 11269336"/>
              <a:gd name="connsiteY209" fmla="*/ 2078874 h 2323145"/>
              <a:gd name="connsiteX210" fmla="*/ 2657742 w 11269336"/>
              <a:gd name="connsiteY210" fmla="*/ 2070179 h 2323145"/>
              <a:gd name="connsiteX211" fmla="*/ 2559549 w 11269336"/>
              <a:gd name="connsiteY211" fmla="*/ 2057873 h 2323145"/>
              <a:gd name="connsiteX212" fmla="*/ 2512054 w 11269336"/>
              <a:gd name="connsiteY212" fmla="*/ 2031671 h 2323145"/>
              <a:gd name="connsiteX213" fmla="*/ 2506437 w 11269336"/>
              <a:gd name="connsiteY213" fmla="*/ 2030918 h 2323145"/>
              <a:gd name="connsiteX214" fmla="*/ 2491752 w 11269336"/>
              <a:gd name="connsiteY214" fmla="*/ 2033906 h 2323145"/>
              <a:gd name="connsiteX215" fmla="*/ 2486338 w 11269336"/>
              <a:gd name="connsiteY215" fmla="*/ 2035862 h 2323145"/>
              <a:gd name="connsiteX216" fmla="*/ 2478186 w 11269336"/>
              <a:gd name="connsiteY216" fmla="*/ 2036953 h 2323145"/>
              <a:gd name="connsiteX217" fmla="*/ 2477950 w 11269336"/>
              <a:gd name="connsiteY217" fmla="*/ 2036715 h 2323145"/>
              <a:gd name="connsiteX218" fmla="*/ 2470381 w 11269336"/>
              <a:gd name="connsiteY218" fmla="*/ 2038256 h 2323145"/>
              <a:gd name="connsiteX219" fmla="*/ 2433781 w 11269336"/>
              <a:gd name="connsiteY219" fmla="*/ 2049140 h 2323145"/>
              <a:gd name="connsiteX220" fmla="*/ 2381172 w 11269336"/>
              <a:gd name="connsiteY220" fmla="*/ 2030645 h 2323145"/>
              <a:gd name="connsiteX221" fmla="*/ 2360198 w 11269336"/>
              <a:gd name="connsiteY221" fmla="*/ 2029059 h 2323145"/>
              <a:gd name="connsiteX222" fmla="*/ 2348815 w 11269336"/>
              <a:gd name="connsiteY222" fmla="*/ 2026798 h 2323145"/>
              <a:gd name="connsiteX223" fmla="*/ 2347988 w 11269336"/>
              <a:gd name="connsiteY223" fmla="*/ 2025745 h 2323145"/>
              <a:gd name="connsiteX224" fmla="*/ 2312920 w 11269336"/>
              <a:gd name="connsiteY224" fmla="*/ 2036311 h 2323145"/>
              <a:gd name="connsiteX225" fmla="*/ 2307986 w 11269336"/>
              <a:gd name="connsiteY225" fmla="*/ 2035583 h 2323145"/>
              <a:gd name="connsiteX226" fmla="*/ 2285481 w 11269336"/>
              <a:gd name="connsiteY226" fmla="*/ 2045197 h 2323145"/>
              <a:gd name="connsiteX227" fmla="*/ 2273666 w 11269336"/>
              <a:gd name="connsiteY227" fmla="*/ 2048710 h 2323145"/>
              <a:gd name="connsiteX228" fmla="*/ 2270719 w 11269336"/>
              <a:gd name="connsiteY228" fmla="*/ 2052702 h 2323145"/>
              <a:gd name="connsiteX229" fmla="*/ 2253080 w 11269336"/>
              <a:gd name="connsiteY229" fmla="*/ 2056363 h 2323145"/>
              <a:gd name="connsiteX230" fmla="*/ 2250906 w 11269336"/>
              <a:gd name="connsiteY230" fmla="*/ 2055654 h 2323145"/>
              <a:gd name="connsiteX231" fmla="*/ 2236905 w 11269336"/>
              <a:gd name="connsiteY231" fmla="*/ 2062882 h 2323145"/>
              <a:gd name="connsiteX232" fmla="*/ 2225830 w 11269336"/>
              <a:gd name="connsiteY232" fmla="*/ 2074027 h 2323145"/>
              <a:gd name="connsiteX233" fmla="*/ 2073776 w 11269336"/>
              <a:gd name="connsiteY233" fmla="*/ 2089244 h 2323145"/>
              <a:gd name="connsiteX234" fmla="*/ 1948256 w 11269336"/>
              <a:gd name="connsiteY234" fmla="*/ 2146616 h 2323145"/>
              <a:gd name="connsiteX235" fmla="*/ 1865582 w 11269336"/>
              <a:gd name="connsiteY235" fmla="*/ 2153738 h 2323145"/>
              <a:gd name="connsiteX236" fmla="*/ 1835210 w 11269336"/>
              <a:gd name="connsiteY236" fmla="*/ 2134244 h 2323145"/>
              <a:gd name="connsiteX237" fmla="*/ 1632661 w 11269336"/>
              <a:gd name="connsiteY237" fmla="*/ 2173882 h 2323145"/>
              <a:gd name="connsiteX238" fmla="*/ 1579590 w 11269336"/>
              <a:gd name="connsiteY238" fmla="*/ 2173680 h 2323145"/>
              <a:gd name="connsiteX239" fmla="*/ 1535601 w 11269336"/>
              <a:gd name="connsiteY239" fmla="*/ 2194590 h 2323145"/>
              <a:gd name="connsiteX240" fmla="*/ 1515594 w 11269336"/>
              <a:gd name="connsiteY240" fmla="*/ 2189622 h 2323145"/>
              <a:gd name="connsiteX241" fmla="*/ 1512113 w 11269336"/>
              <a:gd name="connsiteY241" fmla="*/ 2188534 h 2323145"/>
              <a:gd name="connsiteX242" fmla="*/ 1498838 w 11269336"/>
              <a:gd name="connsiteY242" fmla="*/ 2189213 h 2323145"/>
              <a:gd name="connsiteX243" fmla="*/ 1494279 w 11269336"/>
              <a:gd name="connsiteY243" fmla="*/ 2183112 h 2323145"/>
              <a:gd name="connsiteX244" fmla="*/ 1473714 w 11269336"/>
              <a:gd name="connsiteY244" fmla="*/ 2179625 h 2323145"/>
              <a:gd name="connsiteX245" fmla="*/ 1449503 w 11269336"/>
              <a:gd name="connsiteY245" fmla="*/ 2182633 h 2323145"/>
              <a:gd name="connsiteX246" fmla="*/ 1266687 w 11269336"/>
              <a:gd name="connsiteY246" fmla="*/ 2212688 h 2323145"/>
              <a:gd name="connsiteX247" fmla="*/ 1239614 w 11269336"/>
              <a:gd name="connsiteY247" fmla="*/ 2209727 h 2323145"/>
              <a:gd name="connsiteX248" fmla="*/ 1202436 w 11269336"/>
              <a:gd name="connsiteY248" fmla="*/ 2209817 h 2323145"/>
              <a:gd name="connsiteX249" fmla="*/ 1136097 w 11269336"/>
              <a:gd name="connsiteY249" fmla="*/ 2205112 h 2323145"/>
              <a:gd name="connsiteX250" fmla="*/ 988232 w 11269336"/>
              <a:gd name="connsiteY250" fmla="*/ 2235635 h 2323145"/>
              <a:gd name="connsiteX251" fmla="*/ 981959 w 11269336"/>
              <a:gd name="connsiteY251" fmla="*/ 2231607 h 2323145"/>
              <a:gd name="connsiteX252" fmla="*/ 938600 w 11269336"/>
              <a:gd name="connsiteY252" fmla="*/ 2238113 h 2323145"/>
              <a:gd name="connsiteX253" fmla="*/ 791788 w 11269336"/>
              <a:gd name="connsiteY253" fmla="*/ 2293224 h 2323145"/>
              <a:gd name="connsiteX254" fmla="*/ 706914 w 11269336"/>
              <a:gd name="connsiteY254" fmla="*/ 2305046 h 2323145"/>
              <a:gd name="connsiteX255" fmla="*/ 675971 w 11269336"/>
              <a:gd name="connsiteY255" fmla="*/ 2304030 h 2323145"/>
              <a:gd name="connsiteX256" fmla="*/ 624180 w 11269336"/>
              <a:gd name="connsiteY256" fmla="*/ 2302650 h 2323145"/>
              <a:gd name="connsiteX257" fmla="*/ 583453 w 11269336"/>
              <a:gd name="connsiteY257" fmla="*/ 2288788 h 2323145"/>
              <a:gd name="connsiteX258" fmla="*/ 540946 w 11269336"/>
              <a:gd name="connsiteY258" fmla="*/ 2292721 h 2323145"/>
              <a:gd name="connsiteX259" fmla="*/ 533680 w 11269336"/>
              <a:gd name="connsiteY259" fmla="*/ 2310233 h 2323145"/>
              <a:gd name="connsiteX260" fmla="*/ 487366 w 11269336"/>
              <a:gd name="connsiteY260" fmla="*/ 2309053 h 2323145"/>
              <a:gd name="connsiteX261" fmla="*/ 416820 w 11269336"/>
              <a:gd name="connsiteY261" fmla="*/ 2305443 h 2323145"/>
              <a:gd name="connsiteX262" fmla="*/ 376805 w 11269336"/>
              <a:gd name="connsiteY262" fmla="*/ 2307647 h 2323145"/>
              <a:gd name="connsiteX263" fmla="*/ 266777 w 11269336"/>
              <a:gd name="connsiteY263" fmla="*/ 2309012 h 2323145"/>
              <a:gd name="connsiteX264" fmla="*/ 156013 w 11269336"/>
              <a:gd name="connsiteY264" fmla="*/ 2306832 h 2323145"/>
              <a:gd name="connsiteX265" fmla="*/ 87258 w 11269336"/>
              <a:gd name="connsiteY265" fmla="*/ 2285511 h 2323145"/>
              <a:gd name="connsiteX266" fmla="*/ 23798 w 11269336"/>
              <a:gd name="connsiteY266" fmla="*/ 2281822 h 2323145"/>
              <a:gd name="connsiteX267" fmla="*/ 0 w 11269336"/>
              <a:gd name="connsiteY267" fmla="*/ 2285369 h 2323145"/>
              <a:gd name="connsiteX268" fmla="*/ 0 w 11269336"/>
              <a:gd name="connsiteY26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795998 w 11269336"/>
              <a:gd name="connsiteY32" fmla="*/ 863337 h 2323145"/>
              <a:gd name="connsiteX33" fmla="*/ 8776970 w 11269336"/>
              <a:gd name="connsiteY33" fmla="*/ 885177 h 2323145"/>
              <a:gd name="connsiteX34" fmla="*/ 8755719 w 11269336"/>
              <a:gd name="connsiteY34" fmla="*/ 889754 h 2323145"/>
              <a:gd name="connsiteX35" fmla="*/ 8743257 w 11269336"/>
              <a:gd name="connsiteY35" fmla="*/ 904723 h 2323145"/>
              <a:gd name="connsiteX36" fmla="*/ 8721366 w 11269336"/>
              <a:gd name="connsiteY36" fmla="*/ 904711 h 2323145"/>
              <a:gd name="connsiteX37" fmla="*/ 8678353 w 11269336"/>
              <a:gd name="connsiteY37" fmla="*/ 926318 h 2323145"/>
              <a:gd name="connsiteX38" fmla="*/ 8636849 w 11269336"/>
              <a:gd name="connsiteY38" fmla="*/ 937900 h 2323145"/>
              <a:gd name="connsiteX39" fmla="*/ 8620213 w 11269336"/>
              <a:gd name="connsiteY39" fmla="*/ 943068 h 2323145"/>
              <a:gd name="connsiteX40" fmla="*/ 8612581 w 11269336"/>
              <a:gd name="connsiteY40" fmla="*/ 952695 h 2323145"/>
              <a:gd name="connsiteX41" fmla="*/ 8589038 w 11269336"/>
              <a:gd name="connsiteY41" fmla="*/ 963892 h 2323145"/>
              <a:gd name="connsiteX42" fmla="*/ 8579950 w 11269336"/>
              <a:gd name="connsiteY42" fmla="*/ 960899 h 2323145"/>
              <a:gd name="connsiteX43" fmla="*/ 8579319 w 11269336"/>
              <a:gd name="connsiteY43" fmla="*/ 965630 h 2323145"/>
              <a:gd name="connsiteX44" fmla="*/ 8547429 w 11269336"/>
              <a:gd name="connsiteY44" fmla="*/ 984506 h 2323145"/>
              <a:gd name="connsiteX45" fmla="*/ 8478704 w 11269336"/>
              <a:gd name="connsiteY45" fmla="*/ 1025490 h 2323145"/>
              <a:gd name="connsiteX46" fmla="*/ 8461421 w 11269336"/>
              <a:gd name="connsiteY46" fmla="*/ 1035512 h 2323145"/>
              <a:gd name="connsiteX47" fmla="*/ 8445003 w 11269336"/>
              <a:gd name="connsiteY47" fmla="*/ 1036851 h 2323145"/>
              <a:gd name="connsiteX48" fmla="*/ 8357350 w 11269336"/>
              <a:gd name="connsiteY48" fmla="*/ 1060213 h 2323145"/>
              <a:gd name="connsiteX49" fmla="*/ 8335565 w 11269336"/>
              <a:gd name="connsiteY49" fmla="*/ 1061151 h 2323145"/>
              <a:gd name="connsiteX50" fmla="*/ 8325267 w 11269336"/>
              <a:gd name="connsiteY50" fmla="*/ 1055919 h 2323145"/>
              <a:gd name="connsiteX51" fmla="*/ 8293586 w 11269336"/>
              <a:gd name="connsiteY51" fmla="*/ 1076144 h 2323145"/>
              <a:gd name="connsiteX52" fmla="*/ 8242405 w 11269336"/>
              <a:gd name="connsiteY52" fmla="*/ 1095960 h 2323145"/>
              <a:gd name="connsiteX53" fmla="*/ 8197391 w 11269336"/>
              <a:gd name="connsiteY53" fmla="*/ 1107746 h 2323145"/>
              <a:gd name="connsiteX54" fmla="*/ 8081474 w 11269336"/>
              <a:gd name="connsiteY54" fmla="*/ 1130125 h 2323145"/>
              <a:gd name="connsiteX55" fmla="*/ 8053585 w 11269336"/>
              <a:gd name="connsiteY55" fmla="*/ 1129169 h 2323145"/>
              <a:gd name="connsiteX56" fmla="*/ 8038422 w 11269336"/>
              <a:gd name="connsiteY56" fmla="*/ 1119092 h 2323145"/>
              <a:gd name="connsiteX57" fmla="*/ 8029450 w 11269336"/>
              <a:gd name="connsiteY57" fmla="*/ 1125592 h 2323145"/>
              <a:gd name="connsiteX58" fmla="*/ 7959552 w 11269336"/>
              <a:gd name="connsiteY58" fmla="*/ 1140188 h 2323145"/>
              <a:gd name="connsiteX59" fmla="*/ 7914188 w 11269336"/>
              <a:gd name="connsiteY59" fmla="*/ 1150862 h 2323145"/>
              <a:gd name="connsiteX60" fmla="*/ 7914918 w 11269336"/>
              <a:gd name="connsiteY60" fmla="*/ 1168758 h 2323145"/>
              <a:gd name="connsiteX61" fmla="*/ 7875510 w 11269336"/>
              <a:gd name="connsiteY61" fmla="*/ 1183153 h 2323145"/>
              <a:gd name="connsiteX62" fmla="*/ 7829932 w 11269336"/>
              <a:gd name="connsiteY62" fmla="*/ 1180782 h 2323145"/>
              <a:gd name="connsiteX63" fmla="*/ 7779182 w 11269336"/>
              <a:gd name="connsiteY63" fmla="*/ 1192665 h 2323145"/>
              <a:gd name="connsiteX64" fmla="*/ 7748774 w 11269336"/>
              <a:gd name="connsiteY64" fmla="*/ 1199586 h 2323145"/>
              <a:gd name="connsiteX65" fmla="*/ 7671846 w 11269336"/>
              <a:gd name="connsiteY65" fmla="*/ 1231966 h 2323145"/>
              <a:gd name="connsiteX66" fmla="*/ 7554146 w 11269336"/>
              <a:gd name="connsiteY66" fmla="*/ 1319748 h 2323145"/>
              <a:gd name="connsiteX67" fmla="*/ 7515052 w 11269336"/>
              <a:gd name="connsiteY67" fmla="*/ 1336718 h 2323145"/>
              <a:gd name="connsiteX68" fmla="*/ 7507193 w 11269336"/>
              <a:gd name="connsiteY68" fmla="*/ 1334617 h 2323145"/>
              <a:gd name="connsiteX69" fmla="*/ 7461694 w 11269336"/>
              <a:gd name="connsiteY69" fmla="*/ 1375866 h 2323145"/>
              <a:gd name="connsiteX70" fmla="*/ 7377571 w 11269336"/>
              <a:gd name="connsiteY70" fmla="*/ 1400128 h 2323145"/>
              <a:gd name="connsiteX71" fmla="*/ 7311261 w 11269336"/>
              <a:gd name="connsiteY71" fmla="*/ 1412652 h 2323145"/>
              <a:gd name="connsiteX72" fmla="*/ 7275307 w 11269336"/>
              <a:gd name="connsiteY72" fmla="*/ 1422171 h 2323145"/>
              <a:gd name="connsiteX73" fmla="*/ 7247783 w 11269336"/>
              <a:gd name="connsiteY73" fmla="*/ 1426330 h 2323145"/>
              <a:gd name="connsiteX74" fmla="*/ 7185047 w 11269336"/>
              <a:gd name="connsiteY74" fmla="*/ 1451812 h 2323145"/>
              <a:gd name="connsiteX75" fmla="*/ 7084117 w 11269336"/>
              <a:gd name="connsiteY75" fmla="*/ 1500281 h 2323145"/>
              <a:gd name="connsiteX76" fmla="*/ 7062011 w 11269336"/>
              <a:gd name="connsiteY76" fmla="*/ 1509183 h 2323145"/>
              <a:gd name="connsiteX77" fmla="*/ 7040555 w 11269336"/>
              <a:gd name="connsiteY77" fmla="*/ 1511207 h 2323145"/>
              <a:gd name="connsiteX78" fmla="*/ 7033438 w 11269336"/>
              <a:gd name="connsiteY78" fmla="*/ 1506772 h 2323145"/>
              <a:gd name="connsiteX79" fmla="*/ 7020886 w 11269336"/>
              <a:gd name="connsiteY79" fmla="*/ 1510764 h 2323145"/>
              <a:gd name="connsiteX80" fmla="*/ 7017033 w 11269336"/>
              <a:gd name="connsiteY80" fmla="*/ 1510650 h 2323145"/>
              <a:gd name="connsiteX81" fmla="*/ 6995460 w 11269336"/>
              <a:gd name="connsiteY81" fmla="*/ 1511173 h 2323145"/>
              <a:gd name="connsiteX82" fmla="*/ 6962144 w 11269336"/>
              <a:gd name="connsiteY82" fmla="*/ 1541508 h 2323145"/>
              <a:gd name="connsiteX83" fmla="*/ 6910674 w 11269336"/>
              <a:gd name="connsiteY83" fmla="*/ 1554793 h 2323145"/>
              <a:gd name="connsiteX84" fmla="*/ 6732152 w 11269336"/>
              <a:gd name="connsiteY84" fmla="*/ 1642538 h 2323145"/>
              <a:gd name="connsiteX85" fmla="*/ 6694106 w 11269336"/>
              <a:gd name="connsiteY85" fmla="*/ 1632377 h 2323145"/>
              <a:gd name="connsiteX86" fmla="*/ 6617223 w 11269336"/>
              <a:gd name="connsiteY86" fmla="*/ 1659889 h 2323145"/>
              <a:gd name="connsiteX87" fmla="*/ 6521138 w 11269336"/>
              <a:gd name="connsiteY87" fmla="*/ 1744340 h 2323145"/>
              <a:gd name="connsiteX88" fmla="*/ 6380677 w 11269336"/>
              <a:gd name="connsiteY88" fmla="*/ 1796883 h 2323145"/>
              <a:gd name="connsiteX89" fmla="*/ 6374897 w 11269336"/>
              <a:gd name="connsiteY89" fmla="*/ 1809910 h 2323145"/>
              <a:gd name="connsiteX90" fmla="*/ 6364545 w 11269336"/>
              <a:gd name="connsiteY90" fmla="*/ 1820090 h 2323145"/>
              <a:gd name="connsiteX91" fmla="*/ 6362126 w 11269336"/>
              <a:gd name="connsiteY91" fmla="*/ 1819991 h 2323145"/>
              <a:gd name="connsiteX92" fmla="*/ 6346673 w 11269336"/>
              <a:gd name="connsiteY92" fmla="*/ 1827824 h 2323145"/>
              <a:gd name="connsiteX93" fmla="*/ 6345588 w 11269336"/>
              <a:gd name="connsiteY93" fmla="*/ 1832232 h 2323145"/>
              <a:gd name="connsiteX94" fmla="*/ 6335708 w 11269336"/>
              <a:gd name="connsiteY94" fmla="*/ 1838451 h 2323145"/>
              <a:gd name="connsiteX95" fmla="*/ 6318182 w 11269336"/>
              <a:gd name="connsiteY95" fmla="*/ 1852975 h 2323145"/>
              <a:gd name="connsiteX96" fmla="*/ 6313084 w 11269336"/>
              <a:gd name="connsiteY96" fmla="*/ 1853561 h 2323145"/>
              <a:gd name="connsiteX97" fmla="*/ 6283816 w 11269336"/>
              <a:gd name="connsiteY97" fmla="*/ 1872148 h 2323145"/>
              <a:gd name="connsiteX98" fmla="*/ 6282550 w 11269336"/>
              <a:gd name="connsiteY98" fmla="*/ 1871392 h 2323145"/>
              <a:gd name="connsiteX99" fmla="*/ 6270527 w 11269336"/>
              <a:gd name="connsiteY99" fmla="*/ 1872208 h 2323145"/>
              <a:gd name="connsiteX100" fmla="*/ 6249518 w 11269336"/>
              <a:gd name="connsiteY100" fmla="*/ 1876079 h 2323145"/>
              <a:gd name="connsiteX101" fmla="*/ 6190386 w 11269336"/>
              <a:gd name="connsiteY101" fmla="*/ 1872478 h 2323145"/>
              <a:gd name="connsiteX102" fmla="*/ 6159777 w 11269336"/>
              <a:gd name="connsiteY102" fmla="*/ 1891745 h 2323145"/>
              <a:gd name="connsiteX103" fmla="*/ 6153131 w 11269336"/>
              <a:gd name="connsiteY103" fmla="*/ 1895079 h 2323145"/>
              <a:gd name="connsiteX104" fmla="*/ 6152798 w 11269336"/>
              <a:gd name="connsiteY104" fmla="*/ 1894920 h 2323145"/>
              <a:gd name="connsiteX105" fmla="*/ 6145388 w 11269336"/>
              <a:gd name="connsiteY105" fmla="*/ 1897990 h 2323145"/>
              <a:gd name="connsiteX106" fmla="*/ 6141014 w 11269336"/>
              <a:gd name="connsiteY106" fmla="*/ 1901155 h 2323145"/>
              <a:gd name="connsiteX107" fmla="*/ 6128122 w 11269336"/>
              <a:gd name="connsiteY107" fmla="*/ 1907623 h 2323145"/>
              <a:gd name="connsiteX108" fmla="*/ 6122351 w 11269336"/>
              <a:gd name="connsiteY108" fmla="*/ 1908359 h 2323145"/>
              <a:gd name="connsiteX109" fmla="*/ 6064750 w 11269336"/>
              <a:gd name="connsiteY109" fmla="*/ 1896394 h 2323145"/>
              <a:gd name="connsiteX110" fmla="*/ 5964230 w 11269336"/>
              <a:gd name="connsiteY110" fmla="*/ 1910038 h 2323145"/>
              <a:gd name="connsiteX111" fmla="*/ 5865399 w 11269336"/>
              <a:gd name="connsiteY111" fmla="*/ 1926966 h 2323145"/>
              <a:gd name="connsiteX112" fmla="*/ 5829951 w 11269336"/>
              <a:gd name="connsiteY112" fmla="*/ 1934755 h 2323145"/>
              <a:gd name="connsiteX113" fmla="*/ 5765285 w 11269336"/>
              <a:gd name="connsiteY113" fmla="*/ 1941322 h 2323145"/>
              <a:gd name="connsiteX114" fmla="*/ 5734750 w 11269336"/>
              <a:gd name="connsiteY114" fmla="*/ 1939793 h 2323145"/>
              <a:gd name="connsiteX115" fmla="*/ 5733569 w 11269336"/>
              <a:gd name="connsiteY115" fmla="*/ 1940505 h 2323145"/>
              <a:gd name="connsiteX116" fmla="*/ 5730329 w 11269336"/>
              <a:gd name="connsiteY116" fmla="*/ 1937845 h 2323145"/>
              <a:gd name="connsiteX117" fmla="*/ 5724661 w 11269336"/>
              <a:gd name="connsiteY117" fmla="*/ 1937455 h 2323145"/>
              <a:gd name="connsiteX118" fmla="*/ 5710186 w 11269336"/>
              <a:gd name="connsiteY118" fmla="*/ 1941370 h 2323145"/>
              <a:gd name="connsiteX119" fmla="*/ 5704910 w 11269336"/>
              <a:gd name="connsiteY119" fmla="*/ 1943663 h 2323145"/>
              <a:gd name="connsiteX120" fmla="*/ 5696836 w 11269336"/>
              <a:gd name="connsiteY120" fmla="*/ 1945271 h 2323145"/>
              <a:gd name="connsiteX121" fmla="*/ 5696583 w 11269336"/>
              <a:gd name="connsiteY121" fmla="*/ 1945050 h 2323145"/>
              <a:gd name="connsiteX122" fmla="*/ 5689123 w 11269336"/>
              <a:gd name="connsiteY122" fmla="*/ 1947067 h 2323145"/>
              <a:gd name="connsiteX123" fmla="*/ 5653291 w 11269336"/>
              <a:gd name="connsiteY123" fmla="*/ 1960245 h 2323145"/>
              <a:gd name="connsiteX124" fmla="*/ 5599385 w 11269336"/>
              <a:gd name="connsiteY124" fmla="*/ 1945198 h 2323145"/>
              <a:gd name="connsiteX125" fmla="*/ 5578300 w 11269336"/>
              <a:gd name="connsiteY125" fmla="*/ 1944963 h 2323145"/>
              <a:gd name="connsiteX126" fmla="*/ 5566758 w 11269336"/>
              <a:gd name="connsiteY126" fmla="*/ 1943441 h 2323145"/>
              <a:gd name="connsiteX127" fmla="*/ 5565857 w 11269336"/>
              <a:gd name="connsiteY127" fmla="*/ 1942445 h 2323145"/>
              <a:gd name="connsiteX128" fmla="*/ 5531534 w 11269336"/>
              <a:gd name="connsiteY128" fmla="*/ 1955208 h 2323145"/>
              <a:gd name="connsiteX129" fmla="*/ 5526552 w 11269336"/>
              <a:gd name="connsiteY129" fmla="*/ 1954799 h 2323145"/>
              <a:gd name="connsiteX130" fmla="*/ 5504723 w 11269336"/>
              <a:gd name="connsiteY130" fmla="*/ 1965811 h 2323145"/>
              <a:gd name="connsiteX131" fmla="*/ 5493156 w 11269336"/>
              <a:gd name="connsiteY131" fmla="*/ 1970063 h 2323145"/>
              <a:gd name="connsiteX132" fmla="*/ 5490486 w 11269336"/>
              <a:gd name="connsiteY132" fmla="*/ 1974227 h 2323145"/>
              <a:gd name="connsiteX133" fmla="*/ 5473107 w 11269336"/>
              <a:gd name="connsiteY133" fmla="*/ 1979001 h 2323145"/>
              <a:gd name="connsiteX134" fmla="*/ 5470885 w 11269336"/>
              <a:gd name="connsiteY134" fmla="*/ 1978432 h 2323145"/>
              <a:gd name="connsiteX135" fmla="*/ 5457393 w 11269336"/>
              <a:gd name="connsiteY135" fmla="*/ 1986525 h 2323145"/>
              <a:gd name="connsiteX136" fmla="*/ 5447102 w 11269336"/>
              <a:gd name="connsiteY136" fmla="*/ 1998329 h 2323145"/>
              <a:gd name="connsiteX137" fmla="*/ 5159151 w 11269336"/>
              <a:gd name="connsiteY137" fmla="*/ 2029640 h 2323145"/>
              <a:gd name="connsiteX138" fmla="*/ 5041688 w 11269336"/>
              <a:gd name="connsiteY138" fmla="*/ 2022334 h 2323145"/>
              <a:gd name="connsiteX139" fmla="*/ 4860988 w 11269336"/>
              <a:gd name="connsiteY139" fmla="*/ 2135698 h 2323145"/>
              <a:gd name="connsiteX140" fmla="*/ 4807902 w 11269336"/>
              <a:gd name="connsiteY140" fmla="*/ 2138894 h 2323145"/>
              <a:gd name="connsiteX141" fmla="*/ 4765388 w 11269336"/>
              <a:gd name="connsiteY141" fmla="*/ 2162525 h 2323145"/>
              <a:gd name="connsiteX142" fmla="*/ 4745033 w 11269336"/>
              <a:gd name="connsiteY142" fmla="*/ 2158859 h 2323145"/>
              <a:gd name="connsiteX143" fmla="*/ 4741475 w 11269336"/>
              <a:gd name="connsiteY143" fmla="*/ 2157998 h 2323145"/>
              <a:gd name="connsiteX144" fmla="*/ 4728247 w 11269336"/>
              <a:gd name="connsiteY144" fmla="*/ 2159526 h 2323145"/>
              <a:gd name="connsiteX145" fmla="*/ 4723263 w 11269336"/>
              <a:gd name="connsiteY145" fmla="*/ 2153742 h 2323145"/>
              <a:gd name="connsiteX146" fmla="*/ 4702453 w 11269336"/>
              <a:gd name="connsiteY146" fmla="*/ 2151586 h 2323145"/>
              <a:gd name="connsiteX147" fmla="*/ 4678455 w 11269336"/>
              <a:gd name="connsiteY147" fmla="*/ 2156131 h 2323145"/>
              <a:gd name="connsiteX148" fmla="*/ 4593061 w 11269336"/>
              <a:gd name="connsiteY148" fmla="*/ 2171597 h 2323145"/>
              <a:gd name="connsiteX149" fmla="*/ 4579902 w 11269336"/>
              <a:gd name="connsiteY149" fmla="*/ 2177927 h 2323145"/>
              <a:gd name="connsiteX150" fmla="*/ 4533444 w 11269336"/>
              <a:gd name="connsiteY150" fmla="*/ 2181200 h 2323145"/>
              <a:gd name="connsiteX151" fmla="*/ 4492832 w 11269336"/>
              <a:gd name="connsiteY151" fmla="*/ 2188033 h 2323145"/>
              <a:gd name="connsiteX152" fmla="*/ 4467257 w 11269336"/>
              <a:gd name="connsiteY152" fmla="*/ 2196121 h 2323145"/>
              <a:gd name="connsiteX153" fmla="*/ 4459937 w 11269336"/>
              <a:gd name="connsiteY153" fmla="*/ 2195182 h 2323145"/>
              <a:gd name="connsiteX154" fmla="*/ 4433312 w 11269336"/>
              <a:gd name="connsiteY154" fmla="*/ 2199004 h 2323145"/>
              <a:gd name="connsiteX155" fmla="*/ 4420601 w 11269336"/>
              <a:gd name="connsiteY155" fmla="*/ 2205158 h 2323145"/>
              <a:gd name="connsiteX156" fmla="*/ 4405765 w 11269336"/>
              <a:gd name="connsiteY156" fmla="*/ 2199902 h 2323145"/>
              <a:gd name="connsiteX157" fmla="*/ 4401354 w 11269336"/>
              <a:gd name="connsiteY157" fmla="*/ 2194745 h 2323145"/>
              <a:gd name="connsiteX158" fmla="*/ 4383151 w 11269336"/>
              <a:gd name="connsiteY158" fmla="*/ 2201140 h 2323145"/>
              <a:gd name="connsiteX159" fmla="*/ 4366646 w 11269336"/>
              <a:gd name="connsiteY159" fmla="*/ 2198564 h 2323145"/>
              <a:gd name="connsiteX160" fmla="*/ 4354009 w 11269336"/>
              <a:gd name="connsiteY160" fmla="*/ 2204984 h 2323145"/>
              <a:gd name="connsiteX161" fmla="*/ 4348284 w 11269336"/>
              <a:gd name="connsiteY161" fmla="*/ 2205270 h 2323145"/>
              <a:gd name="connsiteX162" fmla="*/ 4333906 w 11269336"/>
              <a:gd name="connsiteY162" fmla="*/ 2205251 h 2323145"/>
              <a:gd name="connsiteX163" fmla="*/ 4308819 w 11269336"/>
              <a:gd name="connsiteY163" fmla="*/ 2203822 h 2323145"/>
              <a:gd name="connsiteX164" fmla="*/ 4301210 w 11269336"/>
              <a:gd name="connsiteY164" fmla="*/ 2204456 h 2323145"/>
              <a:gd name="connsiteX165" fmla="*/ 4283095 w 11269336"/>
              <a:gd name="connsiteY165" fmla="*/ 2198177 h 2323145"/>
              <a:gd name="connsiteX166" fmla="*/ 4250119 w 11269336"/>
              <a:gd name="connsiteY166" fmla="*/ 2196342 h 2323145"/>
              <a:gd name="connsiteX167" fmla="*/ 4189203 w 11269336"/>
              <a:gd name="connsiteY167" fmla="*/ 2178994 h 2323145"/>
              <a:gd name="connsiteX168" fmla="*/ 4154035 w 11269336"/>
              <a:gd name="connsiteY168" fmla="*/ 2171950 h 2323145"/>
              <a:gd name="connsiteX169" fmla="*/ 4129569 w 11269336"/>
              <a:gd name="connsiteY169" fmla="*/ 2163850 h 2323145"/>
              <a:gd name="connsiteX170" fmla="*/ 4061250 w 11269336"/>
              <a:gd name="connsiteY170" fmla="*/ 2159236 h 2323145"/>
              <a:gd name="connsiteX171" fmla="*/ 3945480 w 11269336"/>
              <a:gd name="connsiteY171" fmla="*/ 2158279 h 2323145"/>
              <a:gd name="connsiteX172" fmla="*/ 3921468 w 11269336"/>
              <a:gd name="connsiteY172" fmla="*/ 2156588 h 2323145"/>
              <a:gd name="connsiteX173" fmla="*/ 3903348 w 11269336"/>
              <a:gd name="connsiteY173" fmla="*/ 2149220 h 2323145"/>
              <a:gd name="connsiteX174" fmla="*/ 3901342 w 11269336"/>
              <a:gd name="connsiteY174" fmla="*/ 2142355 h 2323145"/>
              <a:gd name="connsiteX175" fmla="*/ 3888539 w 11269336"/>
              <a:gd name="connsiteY175" fmla="*/ 2140476 h 2323145"/>
              <a:gd name="connsiteX176" fmla="*/ 3885662 w 11269336"/>
              <a:gd name="connsiteY176" fmla="*/ 2138740 h 2323145"/>
              <a:gd name="connsiteX177" fmla="*/ 3868627 w 11269336"/>
              <a:gd name="connsiteY177" fmla="*/ 2130023 h 2323145"/>
              <a:gd name="connsiteX178" fmla="*/ 3819177 w 11269336"/>
              <a:gd name="connsiteY178" fmla="*/ 2142111 h 2323145"/>
              <a:gd name="connsiteX179" fmla="*/ 3769100 w 11269336"/>
              <a:gd name="connsiteY179" fmla="*/ 2131731 h 2323145"/>
              <a:gd name="connsiteX180" fmla="*/ 3562752 w 11269336"/>
              <a:gd name="connsiteY180" fmla="*/ 2131785 h 2323145"/>
              <a:gd name="connsiteX181" fmla="*/ 3541402 w 11269336"/>
              <a:gd name="connsiteY181" fmla="*/ 2106821 h 2323145"/>
              <a:gd name="connsiteX182" fmla="*/ 3365341 w 11269336"/>
              <a:gd name="connsiteY182" fmla="*/ 2077638 h 2323145"/>
              <a:gd name="connsiteX183" fmla="*/ 3170922 w 11269336"/>
              <a:gd name="connsiteY183" fmla="*/ 2115957 h 2323145"/>
              <a:gd name="connsiteX184" fmla="*/ 3156256 w 11269336"/>
              <a:gd name="connsiteY184" fmla="*/ 2124773 h 2323145"/>
              <a:gd name="connsiteX185" fmla="*/ 3140298 w 11269336"/>
              <a:gd name="connsiteY185" fmla="*/ 2129182 h 2323145"/>
              <a:gd name="connsiteX186" fmla="*/ 3138514 w 11269336"/>
              <a:gd name="connsiteY186" fmla="*/ 2128069 h 2323145"/>
              <a:gd name="connsiteX187" fmla="*/ 3120467 w 11269336"/>
              <a:gd name="connsiteY187" fmla="*/ 2128281 h 2323145"/>
              <a:gd name="connsiteX188" fmla="*/ 3116175 w 11269336"/>
              <a:gd name="connsiteY188" fmla="*/ 2131633 h 2323145"/>
              <a:gd name="connsiteX189" fmla="*/ 3103685 w 11269336"/>
              <a:gd name="connsiteY189" fmla="*/ 2132814 h 2323145"/>
              <a:gd name="connsiteX190" fmla="*/ 3078794 w 11269336"/>
              <a:gd name="connsiteY190" fmla="*/ 2137935 h 2323145"/>
              <a:gd name="connsiteX191" fmla="*/ 3074407 w 11269336"/>
              <a:gd name="connsiteY191" fmla="*/ 2136274 h 2323145"/>
              <a:gd name="connsiteX192" fmla="*/ 3037285 w 11269336"/>
              <a:gd name="connsiteY192" fmla="*/ 2139919 h 2323145"/>
              <a:gd name="connsiteX193" fmla="*/ 3036901 w 11269336"/>
              <a:gd name="connsiteY193" fmla="*/ 2138726 h 2323145"/>
              <a:gd name="connsiteX194" fmla="*/ 3026996 w 11269336"/>
              <a:gd name="connsiteY194" fmla="*/ 2134322 h 2323145"/>
              <a:gd name="connsiteX195" fmla="*/ 3007772 w 11269336"/>
              <a:gd name="connsiteY195" fmla="*/ 2128742 h 2323145"/>
              <a:gd name="connsiteX196" fmla="*/ 2965030 w 11269336"/>
              <a:gd name="connsiteY196" fmla="*/ 2100494 h 2323145"/>
              <a:gd name="connsiteX197" fmla="*/ 2926342 w 11269336"/>
              <a:gd name="connsiteY197" fmla="*/ 2104155 h 2323145"/>
              <a:gd name="connsiteX198" fmla="*/ 2918608 w 11269336"/>
              <a:gd name="connsiteY198" fmla="*/ 2104215 h 2323145"/>
              <a:gd name="connsiteX199" fmla="*/ 2918475 w 11269336"/>
              <a:gd name="connsiteY199" fmla="*/ 2103937 h 2323145"/>
              <a:gd name="connsiteX200" fmla="*/ 2910360 w 11269336"/>
              <a:gd name="connsiteY200" fmla="*/ 2103444 h 2323145"/>
              <a:gd name="connsiteX201" fmla="*/ 2904507 w 11269336"/>
              <a:gd name="connsiteY201" fmla="*/ 2104326 h 2323145"/>
              <a:gd name="connsiteX202" fmla="*/ 2889503 w 11269336"/>
              <a:gd name="connsiteY202" fmla="*/ 2104443 h 2323145"/>
              <a:gd name="connsiteX203" fmla="*/ 2884480 w 11269336"/>
              <a:gd name="connsiteY203" fmla="*/ 2102626 h 2323145"/>
              <a:gd name="connsiteX204" fmla="*/ 2882689 w 11269336"/>
              <a:gd name="connsiteY204" fmla="*/ 2099228 h 2323145"/>
              <a:gd name="connsiteX205" fmla="*/ 2881291 w 11269336"/>
              <a:gd name="connsiteY205" fmla="*/ 2099618 h 2323145"/>
              <a:gd name="connsiteX206" fmla="*/ 2853979 w 11269336"/>
              <a:gd name="connsiteY206" fmla="*/ 2090388 h 2323145"/>
              <a:gd name="connsiteX207" fmla="*/ 2791790 w 11269336"/>
              <a:gd name="connsiteY207" fmla="*/ 2080332 h 2323145"/>
              <a:gd name="connsiteX208" fmla="*/ 2755844 w 11269336"/>
              <a:gd name="connsiteY208" fmla="*/ 2078874 h 2323145"/>
              <a:gd name="connsiteX209" fmla="*/ 2657742 w 11269336"/>
              <a:gd name="connsiteY209" fmla="*/ 2070179 h 2323145"/>
              <a:gd name="connsiteX210" fmla="*/ 2559549 w 11269336"/>
              <a:gd name="connsiteY210" fmla="*/ 2057873 h 2323145"/>
              <a:gd name="connsiteX211" fmla="*/ 2512054 w 11269336"/>
              <a:gd name="connsiteY211" fmla="*/ 2031671 h 2323145"/>
              <a:gd name="connsiteX212" fmla="*/ 2506437 w 11269336"/>
              <a:gd name="connsiteY212" fmla="*/ 2030918 h 2323145"/>
              <a:gd name="connsiteX213" fmla="*/ 2491752 w 11269336"/>
              <a:gd name="connsiteY213" fmla="*/ 2033906 h 2323145"/>
              <a:gd name="connsiteX214" fmla="*/ 2486338 w 11269336"/>
              <a:gd name="connsiteY214" fmla="*/ 2035862 h 2323145"/>
              <a:gd name="connsiteX215" fmla="*/ 2478186 w 11269336"/>
              <a:gd name="connsiteY215" fmla="*/ 2036953 h 2323145"/>
              <a:gd name="connsiteX216" fmla="*/ 2477950 w 11269336"/>
              <a:gd name="connsiteY216" fmla="*/ 2036715 h 2323145"/>
              <a:gd name="connsiteX217" fmla="*/ 2470381 w 11269336"/>
              <a:gd name="connsiteY217" fmla="*/ 2038256 h 2323145"/>
              <a:gd name="connsiteX218" fmla="*/ 2433781 w 11269336"/>
              <a:gd name="connsiteY218" fmla="*/ 2049140 h 2323145"/>
              <a:gd name="connsiteX219" fmla="*/ 2381172 w 11269336"/>
              <a:gd name="connsiteY219" fmla="*/ 2030645 h 2323145"/>
              <a:gd name="connsiteX220" fmla="*/ 2360198 w 11269336"/>
              <a:gd name="connsiteY220" fmla="*/ 2029059 h 2323145"/>
              <a:gd name="connsiteX221" fmla="*/ 2348815 w 11269336"/>
              <a:gd name="connsiteY221" fmla="*/ 2026798 h 2323145"/>
              <a:gd name="connsiteX222" fmla="*/ 2347988 w 11269336"/>
              <a:gd name="connsiteY222" fmla="*/ 2025745 h 2323145"/>
              <a:gd name="connsiteX223" fmla="*/ 2312920 w 11269336"/>
              <a:gd name="connsiteY223" fmla="*/ 2036311 h 2323145"/>
              <a:gd name="connsiteX224" fmla="*/ 2307986 w 11269336"/>
              <a:gd name="connsiteY224" fmla="*/ 2035583 h 2323145"/>
              <a:gd name="connsiteX225" fmla="*/ 2285481 w 11269336"/>
              <a:gd name="connsiteY225" fmla="*/ 2045197 h 2323145"/>
              <a:gd name="connsiteX226" fmla="*/ 2273666 w 11269336"/>
              <a:gd name="connsiteY226" fmla="*/ 2048710 h 2323145"/>
              <a:gd name="connsiteX227" fmla="*/ 2270719 w 11269336"/>
              <a:gd name="connsiteY227" fmla="*/ 2052702 h 2323145"/>
              <a:gd name="connsiteX228" fmla="*/ 2253080 w 11269336"/>
              <a:gd name="connsiteY228" fmla="*/ 2056363 h 2323145"/>
              <a:gd name="connsiteX229" fmla="*/ 2250906 w 11269336"/>
              <a:gd name="connsiteY229" fmla="*/ 2055654 h 2323145"/>
              <a:gd name="connsiteX230" fmla="*/ 2236905 w 11269336"/>
              <a:gd name="connsiteY230" fmla="*/ 2062882 h 2323145"/>
              <a:gd name="connsiteX231" fmla="*/ 2225830 w 11269336"/>
              <a:gd name="connsiteY231" fmla="*/ 2074027 h 2323145"/>
              <a:gd name="connsiteX232" fmla="*/ 2073776 w 11269336"/>
              <a:gd name="connsiteY232" fmla="*/ 2089244 h 2323145"/>
              <a:gd name="connsiteX233" fmla="*/ 1948256 w 11269336"/>
              <a:gd name="connsiteY233" fmla="*/ 2146616 h 2323145"/>
              <a:gd name="connsiteX234" fmla="*/ 1865582 w 11269336"/>
              <a:gd name="connsiteY234" fmla="*/ 2153738 h 2323145"/>
              <a:gd name="connsiteX235" fmla="*/ 1835210 w 11269336"/>
              <a:gd name="connsiteY235" fmla="*/ 2134244 h 2323145"/>
              <a:gd name="connsiteX236" fmla="*/ 1632661 w 11269336"/>
              <a:gd name="connsiteY236" fmla="*/ 2173882 h 2323145"/>
              <a:gd name="connsiteX237" fmla="*/ 1579590 w 11269336"/>
              <a:gd name="connsiteY237" fmla="*/ 2173680 h 2323145"/>
              <a:gd name="connsiteX238" fmla="*/ 1535601 w 11269336"/>
              <a:gd name="connsiteY238" fmla="*/ 2194590 h 2323145"/>
              <a:gd name="connsiteX239" fmla="*/ 1515594 w 11269336"/>
              <a:gd name="connsiteY239" fmla="*/ 2189622 h 2323145"/>
              <a:gd name="connsiteX240" fmla="*/ 1512113 w 11269336"/>
              <a:gd name="connsiteY240" fmla="*/ 2188534 h 2323145"/>
              <a:gd name="connsiteX241" fmla="*/ 1498838 w 11269336"/>
              <a:gd name="connsiteY241" fmla="*/ 2189213 h 2323145"/>
              <a:gd name="connsiteX242" fmla="*/ 1494279 w 11269336"/>
              <a:gd name="connsiteY242" fmla="*/ 2183112 h 2323145"/>
              <a:gd name="connsiteX243" fmla="*/ 1473714 w 11269336"/>
              <a:gd name="connsiteY243" fmla="*/ 2179625 h 2323145"/>
              <a:gd name="connsiteX244" fmla="*/ 1449503 w 11269336"/>
              <a:gd name="connsiteY244" fmla="*/ 2182633 h 2323145"/>
              <a:gd name="connsiteX245" fmla="*/ 1266687 w 11269336"/>
              <a:gd name="connsiteY245" fmla="*/ 2212688 h 2323145"/>
              <a:gd name="connsiteX246" fmla="*/ 1239614 w 11269336"/>
              <a:gd name="connsiteY246" fmla="*/ 2209727 h 2323145"/>
              <a:gd name="connsiteX247" fmla="*/ 1202436 w 11269336"/>
              <a:gd name="connsiteY247" fmla="*/ 2209817 h 2323145"/>
              <a:gd name="connsiteX248" fmla="*/ 1136097 w 11269336"/>
              <a:gd name="connsiteY248" fmla="*/ 2205112 h 2323145"/>
              <a:gd name="connsiteX249" fmla="*/ 988232 w 11269336"/>
              <a:gd name="connsiteY249" fmla="*/ 2235635 h 2323145"/>
              <a:gd name="connsiteX250" fmla="*/ 981959 w 11269336"/>
              <a:gd name="connsiteY250" fmla="*/ 2231607 h 2323145"/>
              <a:gd name="connsiteX251" fmla="*/ 938600 w 11269336"/>
              <a:gd name="connsiteY251" fmla="*/ 2238113 h 2323145"/>
              <a:gd name="connsiteX252" fmla="*/ 791788 w 11269336"/>
              <a:gd name="connsiteY252" fmla="*/ 2293224 h 2323145"/>
              <a:gd name="connsiteX253" fmla="*/ 706914 w 11269336"/>
              <a:gd name="connsiteY253" fmla="*/ 2305046 h 2323145"/>
              <a:gd name="connsiteX254" fmla="*/ 675971 w 11269336"/>
              <a:gd name="connsiteY254" fmla="*/ 2304030 h 2323145"/>
              <a:gd name="connsiteX255" fmla="*/ 624180 w 11269336"/>
              <a:gd name="connsiteY255" fmla="*/ 2302650 h 2323145"/>
              <a:gd name="connsiteX256" fmla="*/ 583453 w 11269336"/>
              <a:gd name="connsiteY256" fmla="*/ 2288788 h 2323145"/>
              <a:gd name="connsiteX257" fmla="*/ 540946 w 11269336"/>
              <a:gd name="connsiteY257" fmla="*/ 2292721 h 2323145"/>
              <a:gd name="connsiteX258" fmla="*/ 533680 w 11269336"/>
              <a:gd name="connsiteY258" fmla="*/ 2310233 h 2323145"/>
              <a:gd name="connsiteX259" fmla="*/ 487366 w 11269336"/>
              <a:gd name="connsiteY259" fmla="*/ 2309053 h 2323145"/>
              <a:gd name="connsiteX260" fmla="*/ 416820 w 11269336"/>
              <a:gd name="connsiteY260" fmla="*/ 2305443 h 2323145"/>
              <a:gd name="connsiteX261" fmla="*/ 376805 w 11269336"/>
              <a:gd name="connsiteY261" fmla="*/ 2307647 h 2323145"/>
              <a:gd name="connsiteX262" fmla="*/ 266777 w 11269336"/>
              <a:gd name="connsiteY262" fmla="*/ 2309012 h 2323145"/>
              <a:gd name="connsiteX263" fmla="*/ 156013 w 11269336"/>
              <a:gd name="connsiteY263" fmla="*/ 2306832 h 2323145"/>
              <a:gd name="connsiteX264" fmla="*/ 87258 w 11269336"/>
              <a:gd name="connsiteY264" fmla="*/ 2285511 h 2323145"/>
              <a:gd name="connsiteX265" fmla="*/ 23798 w 11269336"/>
              <a:gd name="connsiteY265" fmla="*/ 2281822 h 2323145"/>
              <a:gd name="connsiteX266" fmla="*/ 0 w 11269336"/>
              <a:gd name="connsiteY266" fmla="*/ 2285369 h 2323145"/>
              <a:gd name="connsiteX267" fmla="*/ 0 w 11269336"/>
              <a:gd name="connsiteY26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795998 w 11269336"/>
              <a:gd name="connsiteY29" fmla="*/ 863337 h 2323145"/>
              <a:gd name="connsiteX30" fmla="*/ 8776970 w 11269336"/>
              <a:gd name="connsiteY30" fmla="*/ 885177 h 2323145"/>
              <a:gd name="connsiteX31" fmla="*/ 8755719 w 11269336"/>
              <a:gd name="connsiteY31" fmla="*/ 889754 h 2323145"/>
              <a:gd name="connsiteX32" fmla="*/ 8743257 w 11269336"/>
              <a:gd name="connsiteY32" fmla="*/ 904723 h 2323145"/>
              <a:gd name="connsiteX33" fmla="*/ 8721366 w 11269336"/>
              <a:gd name="connsiteY33" fmla="*/ 904711 h 2323145"/>
              <a:gd name="connsiteX34" fmla="*/ 8678353 w 11269336"/>
              <a:gd name="connsiteY34" fmla="*/ 926318 h 2323145"/>
              <a:gd name="connsiteX35" fmla="*/ 8636849 w 11269336"/>
              <a:gd name="connsiteY35" fmla="*/ 937900 h 2323145"/>
              <a:gd name="connsiteX36" fmla="*/ 8620213 w 11269336"/>
              <a:gd name="connsiteY36" fmla="*/ 943068 h 2323145"/>
              <a:gd name="connsiteX37" fmla="*/ 8612581 w 11269336"/>
              <a:gd name="connsiteY37" fmla="*/ 952695 h 2323145"/>
              <a:gd name="connsiteX38" fmla="*/ 8589038 w 11269336"/>
              <a:gd name="connsiteY38" fmla="*/ 963892 h 2323145"/>
              <a:gd name="connsiteX39" fmla="*/ 8579950 w 11269336"/>
              <a:gd name="connsiteY39" fmla="*/ 960899 h 2323145"/>
              <a:gd name="connsiteX40" fmla="*/ 8579319 w 11269336"/>
              <a:gd name="connsiteY40" fmla="*/ 965630 h 2323145"/>
              <a:gd name="connsiteX41" fmla="*/ 8547429 w 11269336"/>
              <a:gd name="connsiteY41" fmla="*/ 984506 h 2323145"/>
              <a:gd name="connsiteX42" fmla="*/ 8478704 w 11269336"/>
              <a:gd name="connsiteY42" fmla="*/ 1025490 h 2323145"/>
              <a:gd name="connsiteX43" fmla="*/ 8461421 w 11269336"/>
              <a:gd name="connsiteY43" fmla="*/ 1035512 h 2323145"/>
              <a:gd name="connsiteX44" fmla="*/ 8445003 w 11269336"/>
              <a:gd name="connsiteY44" fmla="*/ 1036851 h 2323145"/>
              <a:gd name="connsiteX45" fmla="*/ 8357350 w 11269336"/>
              <a:gd name="connsiteY45" fmla="*/ 1060213 h 2323145"/>
              <a:gd name="connsiteX46" fmla="*/ 8335565 w 11269336"/>
              <a:gd name="connsiteY46" fmla="*/ 1061151 h 2323145"/>
              <a:gd name="connsiteX47" fmla="*/ 8325267 w 11269336"/>
              <a:gd name="connsiteY47" fmla="*/ 1055919 h 2323145"/>
              <a:gd name="connsiteX48" fmla="*/ 8293586 w 11269336"/>
              <a:gd name="connsiteY48" fmla="*/ 1076144 h 2323145"/>
              <a:gd name="connsiteX49" fmla="*/ 8242405 w 11269336"/>
              <a:gd name="connsiteY49" fmla="*/ 1095960 h 2323145"/>
              <a:gd name="connsiteX50" fmla="*/ 8197391 w 11269336"/>
              <a:gd name="connsiteY50" fmla="*/ 1107746 h 2323145"/>
              <a:gd name="connsiteX51" fmla="*/ 8081474 w 11269336"/>
              <a:gd name="connsiteY51" fmla="*/ 1130125 h 2323145"/>
              <a:gd name="connsiteX52" fmla="*/ 8053585 w 11269336"/>
              <a:gd name="connsiteY52" fmla="*/ 1129169 h 2323145"/>
              <a:gd name="connsiteX53" fmla="*/ 8038422 w 11269336"/>
              <a:gd name="connsiteY53" fmla="*/ 1119092 h 2323145"/>
              <a:gd name="connsiteX54" fmla="*/ 8029450 w 11269336"/>
              <a:gd name="connsiteY54" fmla="*/ 1125592 h 2323145"/>
              <a:gd name="connsiteX55" fmla="*/ 7959552 w 11269336"/>
              <a:gd name="connsiteY55" fmla="*/ 1140188 h 2323145"/>
              <a:gd name="connsiteX56" fmla="*/ 7914188 w 11269336"/>
              <a:gd name="connsiteY56" fmla="*/ 1150862 h 2323145"/>
              <a:gd name="connsiteX57" fmla="*/ 7914918 w 11269336"/>
              <a:gd name="connsiteY57" fmla="*/ 1168758 h 2323145"/>
              <a:gd name="connsiteX58" fmla="*/ 7875510 w 11269336"/>
              <a:gd name="connsiteY58" fmla="*/ 1183153 h 2323145"/>
              <a:gd name="connsiteX59" fmla="*/ 7829932 w 11269336"/>
              <a:gd name="connsiteY59" fmla="*/ 1180782 h 2323145"/>
              <a:gd name="connsiteX60" fmla="*/ 7779182 w 11269336"/>
              <a:gd name="connsiteY60" fmla="*/ 1192665 h 2323145"/>
              <a:gd name="connsiteX61" fmla="*/ 7748774 w 11269336"/>
              <a:gd name="connsiteY61" fmla="*/ 1199586 h 2323145"/>
              <a:gd name="connsiteX62" fmla="*/ 7671846 w 11269336"/>
              <a:gd name="connsiteY62" fmla="*/ 1231966 h 2323145"/>
              <a:gd name="connsiteX63" fmla="*/ 7554146 w 11269336"/>
              <a:gd name="connsiteY63" fmla="*/ 1319748 h 2323145"/>
              <a:gd name="connsiteX64" fmla="*/ 7515052 w 11269336"/>
              <a:gd name="connsiteY64" fmla="*/ 1336718 h 2323145"/>
              <a:gd name="connsiteX65" fmla="*/ 7507193 w 11269336"/>
              <a:gd name="connsiteY65" fmla="*/ 1334617 h 2323145"/>
              <a:gd name="connsiteX66" fmla="*/ 7461694 w 11269336"/>
              <a:gd name="connsiteY66" fmla="*/ 1375866 h 2323145"/>
              <a:gd name="connsiteX67" fmla="*/ 7377571 w 11269336"/>
              <a:gd name="connsiteY67" fmla="*/ 1400128 h 2323145"/>
              <a:gd name="connsiteX68" fmla="*/ 7311261 w 11269336"/>
              <a:gd name="connsiteY68" fmla="*/ 1412652 h 2323145"/>
              <a:gd name="connsiteX69" fmla="*/ 7275307 w 11269336"/>
              <a:gd name="connsiteY69" fmla="*/ 1422171 h 2323145"/>
              <a:gd name="connsiteX70" fmla="*/ 7247783 w 11269336"/>
              <a:gd name="connsiteY70" fmla="*/ 1426330 h 2323145"/>
              <a:gd name="connsiteX71" fmla="*/ 7185047 w 11269336"/>
              <a:gd name="connsiteY71" fmla="*/ 1451812 h 2323145"/>
              <a:gd name="connsiteX72" fmla="*/ 7084117 w 11269336"/>
              <a:gd name="connsiteY72" fmla="*/ 1500281 h 2323145"/>
              <a:gd name="connsiteX73" fmla="*/ 7062011 w 11269336"/>
              <a:gd name="connsiteY73" fmla="*/ 1509183 h 2323145"/>
              <a:gd name="connsiteX74" fmla="*/ 7040555 w 11269336"/>
              <a:gd name="connsiteY74" fmla="*/ 1511207 h 2323145"/>
              <a:gd name="connsiteX75" fmla="*/ 7033438 w 11269336"/>
              <a:gd name="connsiteY75" fmla="*/ 1506772 h 2323145"/>
              <a:gd name="connsiteX76" fmla="*/ 7020886 w 11269336"/>
              <a:gd name="connsiteY76" fmla="*/ 1510764 h 2323145"/>
              <a:gd name="connsiteX77" fmla="*/ 7017033 w 11269336"/>
              <a:gd name="connsiteY77" fmla="*/ 1510650 h 2323145"/>
              <a:gd name="connsiteX78" fmla="*/ 6995460 w 11269336"/>
              <a:gd name="connsiteY78" fmla="*/ 1511173 h 2323145"/>
              <a:gd name="connsiteX79" fmla="*/ 6962144 w 11269336"/>
              <a:gd name="connsiteY79" fmla="*/ 1541508 h 2323145"/>
              <a:gd name="connsiteX80" fmla="*/ 6910674 w 11269336"/>
              <a:gd name="connsiteY80" fmla="*/ 1554793 h 2323145"/>
              <a:gd name="connsiteX81" fmla="*/ 6732152 w 11269336"/>
              <a:gd name="connsiteY81" fmla="*/ 1642538 h 2323145"/>
              <a:gd name="connsiteX82" fmla="*/ 6694106 w 11269336"/>
              <a:gd name="connsiteY82" fmla="*/ 1632377 h 2323145"/>
              <a:gd name="connsiteX83" fmla="*/ 6617223 w 11269336"/>
              <a:gd name="connsiteY83" fmla="*/ 1659889 h 2323145"/>
              <a:gd name="connsiteX84" fmla="*/ 6521138 w 11269336"/>
              <a:gd name="connsiteY84" fmla="*/ 1744340 h 2323145"/>
              <a:gd name="connsiteX85" fmla="*/ 6380677 w 11269336"/>
              <a:gd name="connsiteY85" fmla="*/ 1796883 h 2323145"/>
              <a:gd name="connsiteX86" fmla="*/ 6374897 w 11269336"/>
              <a:gd name="connsiteY86" fmla="*/ 1809910 h 2323145"/>
              <a:gd name="connsiteX87" fmla="*/ 6364545 w 11269336"/>
              <a:gd name="connsiteY87" fmla="*/ 1820090 h 2323145"/>
              <a:gd name="connsiteX88" fmla="*/ 6362126 w 11269336"/>
              <a:gd name="connsiteY88" fmla="*/ 1819991 h 2323145"/>
              <a:gd name="connsiteX89" fmla="*/ 6346673 w 11269336"/>
              <a:gd name="connsiteY89" fmla="*/ 1827824 h 2323145"/>
              <a:gd name="connsiteX90" fmla="*/ 6345588 w 11269336"/>
              <a:gd name="connsiteY90" fmla="*/ 1832232 h 2323145"/>
              <a:gd name="connsiteX91" fmla="*/ 6335708 w 11269336"/>
              <a:gd name="connsiteY91" fmla="*/ 1838451 h 2323145"/>
              <a:gd name="connsiteX92" fmla="*/ 6318182 w 11269336"/>
              <a:gd name="connsiteY92" fmla="*/ 1852975 h 2323145"/>
              <a:gd name="connsiteX93" fmla="*/ 6313084 w 11269336"/>
              <a:gd name="connsiteY93" fmla="*/ 1853561 h 2323145"/>
              <a:gd name="connsiteX94" fmla="*/ 6283816 w 11269336"/>
              <a:gd name="connsiteY94" fmla="*/ 1872148 h 2323145"/>
              <a:gd name="connsiteX95" fmla="*/ 6282550 w 11269336"/>
              <a:gd name="connsiteY95" fmla="*/ 1871392 h 2323145"/>
              <a:gd name="connsiteX96" fmla="*/ 6270527 w 11269336"/>
              <a:gd name="connsiteY96" fmla="*/ 1872208 h 2323145"/>
              <a:gd name="connsiteX97" fmla="*/ 6249518 w 11269336"/>
              <a:gd name="connsiteY97" fmla="*/ 1876079 h 2323145"/>
              <a:gd name="connsiteX98" fmla="*/ 6190386 w 11269336"/>
              <a:gd name="connsiteY98" fmla="*/ 1872478 h 2323145"/>
              <a:gd name="connsiteX99" fmla="*/ 6159777 w 11269336"/>
              <a:gd name="connsiteY99" fmla="*/ 1891745 h 2323145"/>
              <a:gd name="connsiteX100" fmla="*/ 6153131 w 11269336"/>
              <a:gd name="connsiteY100" fmla="*/ 1895079 h 2323145"/>
              <a:gd name="connsiteX101" fmla="*/ 6152798 w 11269336"/>
              <a:gd name="connsiteY101" fmla="*/ 1894920 h 2323145"/>
              <a:gd name="connsiteX102" fmla="*/ 6145388 w 11269336"/>
              <a:gd name="connsiteY102" fmla="*/ 1897990 h 2323145"/>
              <a:gd name="connsiteX103" fmla="*/ 6141014 w 11269336"/>
              <a:gd name="connsiteY103" fmla="*/ 1901155 h 2323145"/>
              <a:gd name="connsiteX104" fmla="*/ 6128122 w 11269336"/>
              <a:gd name="connsiteY104" fmla="*/ 1907623 h 2323145"/>
              <a:gd name="connsiteX105" fmla="*/ 6122351 w 11269336"/>
              <a:gd name="connsiteY105" fmla="*/ 1908359 h 2323145"/>
              <a:gd name="connsiteX106" fmla="*/ 6064750 w 11269336"/>
              <a:gd name="connsiteY106" fmla="*/ 1896394 h 2323145"/>
              <a:gd name="connsiteX107" fmla="*/ 5964230 w 11269336"/>
              <a:gd name="connsiteY107" fmla="*/ 1910038 h 2323145"/>
              <a:gd name="connsiteX108" fmla="*/ 5865399 w 11269336"/>
              <a:gd name="connsiteY108" fmla="*/ 1926966 h 2323145"/>
              <a:gd name="connsiteX109" fmla="*/ 5829951 w 11269336"/>
              <a:gd name="connsiteY109" fmla="*/ 1934755 h 2323145"/>
              <a:gd name="connsiteX110" fmla="*/ 5765285 w 11269336"/>
              <a:gd name="connsiteY110" fmla="*/ 1941322 h 2323145"/>
              <a:gd name="connsiteX111" fmla="*/ 5734750 w 11269336"/>
              <a:gd name="connsiteY111" fmla="*/ 1939793 h 2323145"/>
              <a:gd name="connsiteX112" fmla="*/ 5733569 w 11269336"/>
              <a:gd name="connsiteY112" fmla="*/ 1940505 h 2323145"/>
              <a:gd name="connsiteX113" fmla="*/ 5730329 w 11269336"/>
              <a:gd name="connsiteY113" fmla="*/ 1937845 h 2323145"/>
              <a:gd name="connsiteX114" fmla="*/ 5724661 w 11269336"/>
              <a:gd name="connsiteY114" fmla="*/ 1937455 h 2323145"/>
              <a:gd name="connsiteX115" fmla="*/ 5710186 w 11269336"/>
              <a:gd name="connsiteY115" fmla="*/ 1941370 h 2323145"/>
              <a:gd name="connsiteX116" fmla="*/ 5704910 w 11269336"/>
              <a:gd name="connsiteY116" fmla="*/ 1943663 h 2323145"/>
              <a:gd name="connsiteX117" fmla="*/ 5696836 w 11269336"/>
              <a:gd name="connsiteY117" fmla="*/ 1945271 h 2323145"/>
              <a:gd name="connsiteX118" fmla="*/ 5696583 w 11269336"/>
              <a:gd name="connsiteY118" fmla="*/ 1945050 h 2323145"/>
              <a:gd name="connsiteX119" fmla="*/ 5689123 w 11269336"/>
              <a:gd name="connsiteY119" fmla="*/ 1947067 h 2323145"/>
              <a:gd name="connsiteX120" fmla="*/ 5653291 w 11269336"/>
              <a:gd name="connsiteY120" fmla="*/ 1960245 h 2323145"/>
              <a:gd name="connsiteX121" fmla="*/ 5599385 w 11269336"/>
              <a:gd name="connsiteY121" fmla="*/ 1945198 h 2323145"/>
              <a:gd name="connsiteX122" fmla="*/ 5578300 w 11269336"/>
              <a:gd name="connsiteY122" fmla="*/ 1944963 h 2323145"/>
              <a:gd name="connsiteX123" fmla="*/ 5566758 w 11269336"/>
              <a:gd name="connsiteY123" fmla="*/ 1943441 h 2323145"/>
              <a:gd name="connsiteX124" fmla="*/ 5565857 w 11269336"/>
              <a:gd name="connsiteY124" fmla="*/ 1942445 h 2323145"/>
              <a:gd name="connsiteX125" fmla="*/ 5531534 w 11269336"/>
              <a:gd name="connsiteY125" fmla="*/ 1955208 h 2323145"/>
              <a:gd name="connsiteX126" fmla="*/ 5526552 w 11269336"/>
              <a:gd name="connsiteY126" fmla="*/ 1954799 h 2323145"/>
              <a:gd name="connsiteX127" fmla="*/ 5504723 w 11269336"/>
              <a:gd name="connsiteY127" fmla="*/ 1965811 h 2323145"/>
              <a:gd name="connsiteX128" fmla="*/ 5493156 w 11269336"/>
              <a:gd name="connsiteY128" fmla="*/ 1970063 h 2323145"/>
              <a:gd name="connsiteX129" fmla="*/ 5490486 w 11269336"/>
              <a:gd name="connsiteY129" fmla="*/ 1974227 h 2323145"/>
              <a:gd name="connsiteX130" fmla="*/ 5473107 w 11269336"/>
              <a:gd name="connsiteY130" fmla="*/ 1979001 h 2323145"/>
              <a:gd name="connsiteX131" fmla="*/ 5470885 w 11269336"/>
              <a:gd name="connsiteY131" fmla="*/ 1978432 h 2323145"/>
              <a:gd name="connsiteX132" fmla="*/ 5457393 w 11269336"/>
              <a:gd name="connsiteY132" fmla="*/ 1986525 h 2323145"/>
              <a:gd name="connsiteX133" fmla="*/ 5447102 w 11269336"/>
              <a:gd name="connsiteY133" fmla="*/ 1998329 h 2323145"/>
              <a:gd name="connsiteX134" fmla="*/ 5159151 w 11269336"/>
              <a:gd name="connsiteY134" fmla="*/ 2029640 h 2323145"/>
              <a:gd name="connsiteX135" fmla="*/ 5041688 w 11269336"/>
              <a:gd name="connsiteY135" fmla="*/ 2022334 h 2323145"/>
              <a:gd name="connsiteX136" fmla="*/ 4860988 w 11269336"/>
              <a:gd name="connsiteY136" fmla="*/ 2135698 h 2323145"/>
              <a:gd name="connsiteX137" fmla="*/ 4807902 w 11269336"/>
              <a:gd name="connsiteY137" fmla="*/ 2138894 h 2323145"/>
              <a:gd name="connsiteX138" fmla="*/ 4765388 w 11269336"/>
              <a:gd name="connsiteY138" fmla="*/ 2162525 h 2323145"/>
              <a:gd name="connsiteX139" fmla="*/ 4745033 w 11269336"/>
              <a:gd name="connsiteY139" fmla="*/ 2158859 h 2323145"/>
              <a:gd name="connsiteX140" fmla="*/ 4741475 w 11269336"/>
              <a:gd name="connsiteY140" fmla="*/ 2157998 h 2323145"/>
              <a:gd name="connsiteX141" fmla="*/ 4728247 w 11269336"/>
              <a:gd name="connsiteY141" fmla="*/ 2159526 h 2323145"/>
              <a:gd name="connsiteX142" fmla="*/ 4723263 w 11269336"/>
              <a:gd name="connsiteY142" fmla="*/ 2153742 h 2323145"/>
              <a:gd name="connsiteX143" fmla="*/ 4702453 w 11269336"/>
              <a:gd name="connsiteY143" fmla="*/ 2151586 h 2323145"/>
              <a:gd name="connsiteX144" fmla="*/ 4678455 w 11269336"/>
              <a:gd name="connsiteY144" fmla="*/ 2156131 h 2323145"/>
              <a:gd name="connsiteX145" fmla="*/ 4593061 w 11269336"/>
              <a:gd name="connsiteY145" fmla="*/ 2171597 h 2323145"/>
              <a:gd name="connsiteX146" fmla="*/ 4579902 w 11269336"/>
              <a:gd name="connsiteY146" fmla="*/ 2177927 h 2323145"/>
              <a:gd name="connsiteX147" fmla="*/ 4533444 w 11269336"/>
              <a:gd name="connsiteY147" fmla="*/ 2181200 h 2323145"/>
              <a:gd name="connsiteX148" fmla="*/ 4492832 w 11269336"/>
              <a:gd name="connsiteY148" fmla="*/ 2188033 h 2323145"/>
              <a:gd name="connsiteX149" fmla="*/ 4467257 w 11269336"/>
              <a:gd name="connsiteY149" fmla="*/ 2196121 h 2323145"/>
              <a:gd name="connsiteX150" fmla="*/ 4459937 w 11269336"/>
              <a:gd name="connsiteY150" fmla="*/ 2195182 h 2323145"/>
              <a:gd name="connsiteX151" fmla="*/ 4433312 w 11269336"/>
              <a:gd name="connsiteY151" fmla="*/ 2199004 h 2323145"/>
              <a:gd name="connsiteX152" fmla="*/ 4420601 w 11269336"/>
              <a:gd name="connsiteY152" fmla="*/ 2205158 h 2323145"/>
              <a:gd name="connsiteX153" fmla="*/ 4405765 w 11269336"/>
              <a:gd name="connsiteY153" fmla="*/ 2199902 h 2323145"/>
              <a:gd name="connsiteX154" fmla="*/ 4401354 w 11269336"/>
              <a:gd name="connsiteY154" fmla="*/ 2194745 h 2323145"/>
              <a:gd name="connsiteX155" fmla="*/ 4383151 w 11269336"/>
              <a:gd name="connsiteY155" fmla="*/ 2201140 h 2323145"/>
              <a:gd name="connsiteX156" fmla="*/ 4366646 w 11269336"/>
              <a:gd name="connsiteY156" fmla="*/ 2198564 h 2323145"/>
              <a:gd name="connsiteX157" fmla="*/ 4354009 w 11269336"/>
              <a:gd name="connsiteY157" fmla="*/ 2204984 h 2323145"/>
              <a:gd name="connsiteX158" fmla="*/ 4348284 w 11269336"/>
              <a:gd name="connsiteY158" fmla="*/ 2205270 h 2323145"/>
              <a:gd name="connsiteX159" fmla="*/ 4333906 w 11269336"/>
              <a:gd name="connsiteY159" fmla="*/ 2205251 h 2323145"/>
              <a:gd name="connsiteX160" fmla="*/ 4308819 w 11269336"/>
              <a:gd name="connsiteY160" fmla="*/ 2203822 h 2323145"/>
              <a:gd name="connsiteX161" fmla="*/ 4301210 w 11269336"/>
              <a:gd name="connsiteY161" fmla="*/ 2204456 h 2323145"/>
              <a:gd name="connsiteX162" fmla="*/ 4283095 w 11269336"/>
              <a:gd name="connsiteY162" fmla="*/ 2198177 h 2323145"/>
              <a:gd name="connsiteX163" fmla="*/ 4250119 w 11269336"/>
              <a:gd name="connsiteY163" fmla="*/ 2196342 h 2323145"/>
              <a:gd name="connsiteX164" fmla="*/ 4189203 w 11269336"/>
              <a:gd name="connsiteY164" fmla="*/ 2178994 h 2323145"/>
              <a:gd name="connsiteX165" fmla="*/ 4154035 w 11269336"/>
              <a:gd name="connsiteY165" fmla="*/ 2171950 h 2323145"/>
              <a:gd name="connsiteX166" fmla="*/ 4129569 w 11269336"/>
              <a:gd name="connsiteY166" fmla="*/ 2163850 h 2323145"/>
              <a:gd name="connsiteX167" fmla="*/ 4061250 w 11269336"/>
              <a:gd name="connsiteY167" fmla="*/ 2159236 h 2323145"/>
              <a:gd name="connsiteX168" fmla="*/ 3945480 w 11269336"/>
              <a:gd name="connsiteY168" fmla="*/ 2158279 h 2323145"/>
              <a:gd name="connsiteX169" fmla="*/ 3921468 w 11269336"/>
              <a:gd name="connsiteY169" fmla="*/ 2156588 h 2323145"/>
              <a:gd name="connsiteX170" fmla="*/ 3903348 w 11269336"/>
              <a:gd name="connsiteY170" fmla="*/ 2149220 h 2323145"/>
              <a:gd name="connsiteX171" fmla="*/ 3901342 w 11269336"/>
              <a:gd name="connsiteY171" fmla="*/ 2142355 h 2323145"/>
              <a:gd name="connsiteX172" fmla="*/ 3888539 w 11269336"/>
              <a:gd name="connsiteY172" fmla="*/ 2140476 h 2323145"/>
              <a:gd name="connsiteX173" fmla="*/ 3885662 w 11269336"/>
              <a:gd name="connsiteY173" fmla="*/ 2138740 h 2323145"/>
              <a:gd name="connsiteX174" fmla="*/ 3868627 w 11269336"/>
              <a:gd name="connsiteY174" fmla="*/ 2130023 h 2323145"/>
              <a:gd name="connsiteX175" fmla="*/ 3819177 w 11269336"/>
              <a:gd name="connsiteY175" fmla="*/ 2142111 h 2323145"/>
              <a:gd name="connsiteX176" fmla="*/ 3769100 w 11269336"/>
              <a:gd name="connsiteY176" fmla="*/ 2131731 h 2323145"/>
              <a:gd name="connsiteX177" fmla="*/ 3562752 w 11269336"/>
              <a:gd name="connsiteY177" fmla="*/ 2131785 h 2323145"/>
              <a:gd name="connsiteX178" fmla="*/ 3541402 w 11269336"/>
              <a:gd name="connsiteY178" fmla="*/ 2106821 h 2323145"/>
              <a:gd name="connsiteX179" fmla="*/ 3365341 w 11269336"/>
              <a:gd name="connsiteY179" fmla="*/ 2077638 h 2323145"/>
              <a:gd name="connsiteX180" fmla="*/ 3170922 w 11269336"/>
              <a:gd name="connsiteY180" fmla="*/ 2115957 h 2323145"/>
              <a:gd name="connsiteX181" fmla="*/ 3156256 w 11269336"/>
              <a:gd name="connsiteY181" fmla="*/ 2124773 h 2323145"/>
              <a:gd name="connsiteX182" fmla="*/ 3140298 w 11269336"/>
              <a:gd name="connsiteY182" fmla="*/ 2129182 h 2323145"/>
              <a:gd name="connsiteX183" fmla="*/ 3138514 w 11269336"/>
              <a:gd name="connsiteY183" fmla="*/ 2128069 h 2323145"/>
              <a:gd name="connsiteX184" fmla="*/ 3120467 w 11269336"/>
              <a:gd name="connsiteY184" fmla="*/ 2128281 h 2323145"/>
              <a:gd name="connsiteX185" fmla="*/ 3116175 w 11269336"/>
              <a:gd name="connsiteY185" fmla="*/ 2131633 h 2323145"/>
              <a:gd name="connsiteX186" fmla="*/ 3103685 w 11269336"/>
              <a:gd name="connsiteY186" fmla="*/ 2132814 h 2323145"/>
              <a:gd name="connsiteX187" fmla="*/ 3078794 w 11269336"/>
              <a:gd name="connsiteY187" fmla="*/ 2137935 h 2323145"/>
              <a:gd name="connsiteX188" fmla="*/ 3074407 w 11269336"/>
              <a:gd name="connsiteY188" fmla="*/ 2136274 h 2323145"/>
              <a:gd name="connsiteX189" fmla="*/ 3037285 w 11269336"/>
              <a:gd name="connsiteY189" fmla="*/ 2139919 h 2323145"/>
              <a:gd name="connsiteX190" fmla="*/ 3036901 w 11269336"/>
              <a:gd name="connsiteY190" fmla="*/ 2138726 h 2323145"/>
              <a:gd name="connsiteX191" fmla="*/ 3026996 w 11269336"/>
              <a:gd name="connsiteY191" fmla="*/ 2134322 h 2323145"/>
              <a:gd name="connsiteX192" fmla="*/ 3007772 w 11269336"/>
              <a:gd name="connsiteY192" fmla="*/ 2128742 h 2323145"/>
              <a:gd name="connsiteX193" fmla="*/ 2965030 w 11269336"/>
              <a:gd name="connsiteY193" fmla="*/ 2100494 h 2323145"/>
              <a:gd name="connsiteX194" fmla="*/ 2926342 w 11269336"/>
              <a:gd name="connsiteY194" fmla="*/ 2104155 h 2323145"/>
              <a:gd name="connsiteX195" fmla="*/ 2918608 w 11269336"/>
              <a:gd name="connsiteY195" fmla="*/ 2104215 h 2323145"/>
              <a:gd name="connsiteX196" fmla="*/ 2918475 w 11269336"/>
              <a:gd name="connsiteY196" fmla="*/ 2103937 h 2323145"/>
              <a:gd name="connsiteX197" fmla="*/ 2910360 w 11269336"/>
              <a:gd name="connsiteY197" fmla="*/ 2103444 h 2323145"/>
              <a:gd name="connsiteX198" fmla="*/ 2904507 w 11269336"/>
              <a:gd name="connsiteY198" fmla="*/ 2104326 h 2323145"/>
              <a:gd name="connsiteX199" fmla="*/ 2889503 w 11269336"/>
              <a:gd name="connsiteY199" fmla="*/ 2104443 h 2323145"/>
              <a:gd name="connsiteX200" fmla="*/ 2884480 w 11269336"/>
              <a:gd name="connsiteY200" fmla="*/ 2102626 h 2323145"/>
              <a:gd name="connsiteX201" fmla="*/ 2882689 w 11269336"/>
              <a:gd name="connsiteY201" fmla="*/ 2099228 h 2323145"/>
              <a:gd name="connsiteX202" fmla="*/ 2881291 w 11269336"/>
              <a:gd name="connsiteY202" fmla="*/ 2099618 h 2323145"/>
              <a:gd name="connsiteX203" fmla="*/ 2853979 w 11269336"/>
              <a:gd name="connsiteY203" fmla="*/ 2090388 h 2323145"/>
              <a:gd name="connsiteX204" fmla="*/ 2791790 w 11269336"/>
              <a:gd name="connsiteY204" fmla="*/ 2080332 h 2323145"/>
              <a:gd name="connsiteX205" fmla="*/ 2755844 w 11269336"/>
              <a:gd name="connsiteY205" fmla="*/ 2078874 h 2323145"/>
              <a:gd name="connsiteX206" fmla="*/ 2657742 w 11269336"/>
              <a:gd name="connsiteY206" fmla="*/ 2070179 h 2323145"/>
              <a:gd name="connsiteX207" fmla="*/ 2559549 w 11269336"/>
              <a:gd name="connsiteY207" fmla="*/ 2057873 h 2323145"/>
              <a:gd name="connsiteX208" fmla="*/ 2512054 w 11269336"/>
              <a:gd name="connsiteY208" fmla="*/ 2031671 h 2323145"/>
              <a:gd name="connsiteX209" fmla="*/ 2506437 w 11269336"/>
              <a:gd name="connsiteY209" fmla="*/ 2030918 h 2323145"/>
              <a:gd name="connsiteX210" fmla="*/ 2491752 w 11269336"/>
              <a:gd name="connsiteY210" fmla="*/ 2033906 h 2323145"/>
              <a:gd name="connsiteX211" fmla="*/ 2486338 w 11269336"/>
              <a:gd name="connsiteY211" fmla="*/ 2035862 h 2323145"/>
              <a:gd name="connsiteX212" fmla="*/ 2478186 w 11269336"/>
              <a:gd name="connsiteY212" fmla="*/ 2036953 h 2323145"/>
              <a:gd name="connsiteX213" fmla="*/ 2477950 w 11269336"/>
              <a:gd name="connsiteY213" fmla="*/ 2036715 h 2323145"/>
              <a:gd name="connsiteX214" fmla="*/ 2470381 w 11269336"/>
              <a:gd name="connsiteY214" fmla="*/ 2038256 h 2323145"/>
              <a:gd name="connsiteX215" fmla="*/ 2433781 w 11269336"/>
              <a:gd name="connsiteY215" fmla="*/ 2049140 h 2323145"/>
              <a:gd name="connsiteX216" fmla="*/ 2381172 w 11269336"/>
              <a:gd name="connsiteY216" fmla="*/ 2030645 h 2323145"/>
              <a:gd name="connsiteX217" fmla="*/ 2360198 w 11269336"/>
              <a:gd name="connsiteY217" fmla="*/ 2029059 h 2323145"/>
              <a:gd name="connsiteX218" fmla="*/ 2348815 w 11269336"/>
              <a:gd name="connsiteY218" fmla="*/ 2026798 h 2323145"/>
              <a:gd name="connsiteX219" fmla="*/ 2347988 w 11269336"/>
              <a:gd name="connsiteY219" fmla="*/ 2025745 h 2323145"/>
              <a:gd name="connsiteX220" fmla="*/ 2312920 w 11269336"/>
              <a:gd name="connsiteY220" fmla="*/ 2036311 h 2323145"/>
              <a:gd name="connsiteX221" fmla="*/ 2307986 w 11269336"/>
              <a:gd name="connsiteY221" fmla="*/ 2035583 h 2323145"/>
              <a:gd name="connsiteX222" fmla="*/ 2285481 w 11269336"/>
              <a:gd name="connsiteY222" fmla="*/ 2045197 h 2323145"/>
              <a:gd name="connsiteX223" fmla="*/ 2273666 w 11269336"/>
              <a:gd name="connsiteY223" fmla="*/ 2048710 h 2323145"/>
              <a:gd name="connsiteX224" fmla="*/ 2270719 w 11269336"/>
              <a:gd name="connsiteY224" fmla="*/ 2052702 h 2323145"/>
              <a:gd name="connsiteX225" fmla="*/ 2253080 w 11269336"/>
              <a:gd name="connsiteY225" fmla="*/ 2056363 h 2323145"/>
              <a:gd name="connsiteX226" fmla="*/ 2250906 w 11269336"/>
              <a:gd name="connsiteY226" fmla="*/ 2055654 h 2323145"/>
              <a:gd name="connsiteX227" fmla="*/ 2236905 w 11269336"/>
              <a:gd name="connsiteY227" fmla="*/ 2062882 h 2323145"/>
              <a:gd name="connsiteX228" fmla="*/ 2225830 w 11269336"/>
              <a:gd name="connsiteY228" fmla="*/ 2074027 h 2323145"/>
              <a:gd name="connsiteX229" fmla="*/ 2073776 w 11269336"/>
              <a:gd name="connsiteY229" fmla="*/ 2089244 h 2323145"/>
              <a:gd name="connsiteX230" fmla="*/ 1948256 w 11269336"/>
              <a:gd name="connsiteY230" fmla="*/ 2146616 h 2323145"/>
              <a:gd name="connsiteX231" fmla="*/ 1865582 w 11269336"/>
              <a:gd name="connsiteY231" fmla="*/ 2153738 h 2323145"/>
              <a:gd name="connsiteX232" fmla="*/ 1835210 w 11269336"/>
              <a:gd name="connsiteY232" fmla="*/ 2134244 h 2323145"/>
              <a:gd name="connsiteX233" fmla="*/ 1632661 w 11269336"/>
              <a:gd name="connsiteY233" fmla="*/ 2173882 h 2323145"/>
              <a:gd name="connsiteX234" fmla="*/ 1579590 w 11269336"/>
              <a:gd name="connsiteY234" fmla="*/ 2173680 h 2323145"/>
              <a:gd name="connsiteX235" fmla="*/ 1535601 w 11269336"/>
              <a:gd name="connsiteY235" fmla="*/ 2194590 h 2323145"/>
              <a:gd name="connsiteX236" fmla="*/ 1515594 w 11269336"/>
              <a:gd name="connsiteY236" fmla="*/ 2189622 h 2323145"/>
              <a:gd name="connsiteX237" fmla="*/ 1512113 w 11269336"/>
              <a:gd name="connsiteY237" fmla="*/ 2188534 h 2323145"/>
              <a:gd name="connsiteX238" fmla="*/ 1498838 w 11269336"/>
              <a:gd name="connsiteY238" fmla="*/ 2189213 h 2323145"/>
              <a:gd name="connsiteX239" fmla="*/ 1494279 w 11269336"/>
              <a:gd name="connsiteY239" fmla="*/ 2183112 h 2323145"/>
              <a:gd name="connsiteX240" fmla="*/ 1473714 w 11269336"/>
              <a:gd name="connsiteY240" fmla="*/ 2179625 h 2323145"/>
              <a:gd name="connsiteX241" fmla="*/ 1449503 w 11269336"/>
              <a:gd name="connsiteY241" fmla="*/ 2182633 h 2323145"/>
              <a:gd name="connsiteX242" fmla="*/ 1266687 w 11269336"/>
              <a:gd name="connsiteY242" fmla="*/ 2212688 h 2323145"/>
              <a:gd name="connsiteX243" fmla="*/ 1239614 w 11269336"/>
              <a:gd name="connsiteY243" fmla="*/ 2209727 h 2323145"/>
              <a:gd name="connsiteX244" fmla="*/ 1202436 w 11269336"/>
              <a:gd name="connsiteY244" fmla="*/ 2209817 h 2323145"/>
              <a:gd name="connsiteX245" fmla="*/ 1136097 w 11269336"/>
              <a:gd name="connsiteY245" fmla="*/ 2205112 h 2323145"/>
              <a:gd name="connsiteX246" fmla="*/ 988232 w 11269336"/>
              <a:gd name="connsiteY246" fmla="*/ 2235635 h 2323145"/>
              <a:gd name="connsiteX247" fmla="*/ 981959 w 11269336"/>
              <a:gd name="connsiteY247" fmla="*/ 2231607 h 2323145"/>
              <a:gd name="connsiteX248" fmla="*/ 938600 w 11269336"/>
              <a:gd name="connsiteY248" fmla="*/ 2238113 h 2323145"/>
              <a:gd name="connsiteX249" fmla="*/ 791788 w 11269336"/>
              <a:gd name="connsiteY249" fmla="*/ 2293224 h 2323145"/>
              <a:gd name="connsiteX250" fmla="*/ 706914 w 11269336"/>
              <a:gd name="connsiteY250" fmla="*/ 2305046 h 2323145"/>
              <a:gd name="connsiteX251" fmla="*/ 675971 w 11269336"/>
              <a:gd name="connsiteY251" fmla="*/ 2304030 h 2323145"/>
              <a:gd name="connsiteX252" fmla="*/ 624180 w 11269336"/>
              <a:gd name="connsiteY252" fmla="*/ 2302650 h 2323145"/>
              <a:gd name="connsiteX253" fmla="*/ 583453 w 11269336"/>
              <a:gd name="connsiteY253" fmla="*/ 2288788 h 2323145"/>
              <a:gd name="connsiteX254" fmla="*/ 540946 w 11269336"/>
              <a:gd name="connsiteY254" fmla="*/ 2292721 h 2323145"/>
              <a:gd name="connsiteX255" fmla="*/ 533680 w 11269336"/>
              <a:gd name="connsiteY255" fmla="*/ 2310233 h 2323145"/>
              <a:gd name="connsiteX256" fmla="*/ 487366 w 11269336"/>
              <a:gd name="connsiteY256" fmla="*/ 2309053 h 2323145"/>
              <a:gd name="connsiteX257" fmla="*/ 416820 w 11269336"/>
              <a:gd name="connsiteY257" fmla="*/ 2305443 h 2323145"/>
              <a:gd name="connsiteX258" fmla="*/ 376805 w 11269336"/>
              <a:gd name="connsiteY258" fmla="*/ 2307647 h 2323145"/>
              <a:gd name="connsiteX259" fmla="*/ 266777 w 11269336"/>
              <a:gd name="connsiteY259" fmla="*/ 2309012 h 2323145"/>
              <a:gd name="connsiteX260" fmla="*/ 156013 w 11269336"/>
              <a:gd name="connsiteY260" fmla="*/ 2306832 h 2323145"/>
              <a:gd name="connsiteX261" fmla="*/ 87258 w 11269336"/>
              <a:gd name="connsiteY261" fmla="*/ 2285511 h 2323145"/>
              <a:gd name="connsiteX262" fmla="*/ 23798 w 11269336"/>
              <a:gd name="connsiteY262" fmla="*/ 2281822 h 2323145"/>
              <a:gd name="connsiteX263" fmla="*/ 0 w 11269336"/>
              <a:gd name="connsiteY263" fmla="*/ 2285369 h 2323145"/>
              <a:gd name="connsiteX264" fmla="*/ 0 w 11269336"/>
              <a:gd name="connsiteY26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9062863 w 11269336"/>
              <a:gd name="connsiteY22" fmla="*/ 754656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33444 w 11269336"/>
              <a:gd name="connsiteY144" fmla="*/ 2181200 h 2323145"/>
              <a:gd name="connsiteX145" fmla="*/ 4492832 w 11269336"/>
              <a:gd name="connsiteY145" fmla="*/ 2188033 h 2323145"/>
              <a:gd name="connsiteX146" fmla="*/ 4467257 w 11269336"/>
              <a:gd name="connsiteY146" fmla="*/ 2196121 h 2323145"/>
              <a:gd name="connsiteX147" fmla="*/ 4459937 w 11269336"/>
              <a:gd name="connsiteY147" fmla="*/ 2195182 h 2323145"/>
              <a:gd name="connsiteX148" fmla="*/ 4433312 w 11269336"/>
              <a:gd name="connsiteY148" fmla="*/ 2199004 h 2323145"/>
              <a:gd name="connsiteX149" fmla="*/ 4420601 w 11269336"/>
              <a:gd name="connsiteY149" fmla="*/ 2205158 h 2323145"/>
              <a:gd name="connsiteX150" fmla="*/ 4405765 w 11269336"/>
              <a:gd name="connsiteY150" fmla="*/ 2199902 h 2323145"/>
              <a:gd name="connsiteX151" fmla="*/ 4401354 w 11269336"/>
              <a:gd name="connsiteY151" fmla="*/ 2194745 h 2323145"/>
              <a:gd name="connsiteX152" fmla="*/ 4383151 w 11269336"/>
              <a:gd name="connsiteY152" fmla="*/ 2201140 h 2323145"/>
              <a:gd name="connsiteX153" fmla="*/ 4366646 w 11269336"/>
              <a:gd name="connsiteY153" fmla="*/ 2198564 h 2323145"/>
              <a:gd name="connsiteX154" fmla="*/ 4354009 w 11269336"/>
              <a:gd name="connsiteY154" fmla="*/ 2204984 h 2323145"/>
              <a:gd name="connsiteX155" fmla="*/ 4348284 w 11269336"/>
              <a:gd name="connsiteY155" fmla="*/ 2205270 h 2323145"/>
              <a:gd name="connsiteX156" fmla="*/ 4333906 w 11269336"/>
              <a:gd name="connsiteY156" fmla="*/ 2205251 h 2323145"/>
              <a:gd name="connsiteX157" fmla="*/ 4308819 w 11269336"/>
              <a:gd name="connsiteY157" fmla="*/ 2203822 h 2323145"/>
              <a:gd name="connsiteX158" fmla="*/ 4301210 w 11269336"/>
              <a:gd name="connsiteY158" fmla="*/ 2204456 h 2323145"/>
              <a:gd name="connsiteX159" fmla="*/ 4283095 w 11269336"/>
              <a:gd name="connsiteY159" fmla="*/ 2198177 h 2323145"/>
              <a:gd name="connsiteX160" fmla="*/ 4250119 w 11269336"/>
              <a:gd name="connsiteY160" fmla="*/ 2196342 h 2323145"/>
              <a:gd name="connsiteX161" fmla="*/ 4189203 w 11269336"/>
              <a:gd name="connsiteY161" fmla="*/ 2178994 h 2323145"/>
              <a:gd name="connsiteX162" fmla="*/ 4154035 w 11269336"/>
              <a:gd name="connsiteY162" fmla="*/ 2171950 h 2323145"/>
              <a:gd name="connsiteX163" fmla="*/ 4129569 w 11269336"/>
              <a:gd name="connsiteY163" fmla="*/ 2163850 h 2323145"/>
              <a:gd name="connsiteX164" fmla="*/ 4061250 w 11269336"/>
              <a:gd name="connsiteY164" fmla="*/ 2159236 h 2323145"/>
              <a:gd name="connsiteX165" fmla="*/ 3945480 w 11269336"/>
              <a:gd name="connsiteY165" fmla="*/ 2158279 h 2323145"/>
              <a:gd name="connsiteX166" fmla="*/ 3921468 w 11269336"/>
              <a:gd name="connsiteY166" fmla="*/ 2156588 h 2323145"/>
              <a:gd name="connsiteX167" fmla="*/ 3903348 w 11269336"/>
              <a:gd name="connsiteY167" fmla="*/ 2149220 h 2323145"/>
              <a:gd name="connsiteX168" fmla="*/ 3901342 w 11269336"/>
              <a:gd name="connsiteY168" fmla="*/ 2142355 h 2323145"/>
              <a:gd name="connsiteX169" fmla="*/ 3888539 w 11269336"/>
              <a:gd name="connsiteY169" fmla="*/ 2140476 h 2323145"/>
              <a:gd name="connsiteX170" fmla="*/ 3885662 w 11269336"/>
              <a:gd name="connsiteY170" fmla="*/ 2138740 h 2323145"/>
              <a:gd name="connsiteX171" fmla="*/ 3868627 w 11269336"/>
              <a:gd name="connsiteY171" fmla="*/ 2130023 h 2323145"/>
              <a:gd name="connsiteX172" fmla="*/ 3819177 w 11269336"/>
              <a:gd name="connsiteY172" fmla="*/ 2142111 h 2323145"/>
              <a:gd name="connsiteX173" fmla="*/ 3769100 w 11269336"/>
              <a:gd name="connsiteY173" fmla="*/ 2131731 h 2323145"/>
              <a:gd name="connsiteX174" fmla="*/ 3562752 w 11269336"/>
              <a:gd name="connsiteY174" fmla="*/ 2131785 h 2323145"/>
              <a:gd name="connsiteX175" fmla="*/ 3541402 w 11269336"/>
              <a:gd name="connsiteY175" fmla="*/ 2106821 h 2323145"/>
              <a:gd name="connsiteX176" fmla="*/ 3365341 w 11269336"/>
              <a:gd name="connsiteY176" fmla="*/ 2077638 h 2323145"/>
              <a:gd name="connsiteX177" fmla="*/ 3170922 w 11269336"/>
              <a:gd name="connsiteY177" fmla="*/ 2115957 h 2323145"/>
              <a:gd name="connsiteX178" fmla="*/ 3156256 w 11269336"/>
              <a:gd name="connsiteY178" fmla="*/ 2124773 h 2323145"/>
              <a:gd name="connsiteX179" fmla="*/ 3140298 w 11269336"/>
              <a:gd name="connsiteY179" fmla="*/ 2129182 h 2323145"/>
              <a:gd name="connsiteX180" fmla="*/ 3138514 w 11269336"/>
              <a:gd name="connsiteY180" fmla="*/ 2128069 h 2323145"/>
              <a:gd name="connsiteX181" fmla="*/ 3120467 w 11269336"/>
              <a:gd name="connsiteY181" fmla="*/ 2128281 h 2323145"/>
              <a:gd name="connsiteX182" fmla="*/ 3116175 w 11269336"/>
              <a:gd name="connsiteY182" fmla="*/ 2131633 h 2323145"/>
              <a:gd name="connsiteX183" fmla="*/ 3103685 w 11269336"/>
              <a:gd name="connsiteY183" fmla="*/ 2132814 h 2323145"/>
              <a:gd name="connsiteX184" fmla="*/ 3078794 w 11269336"/>
              <a:gd name="connsiteY184" fmla="*/ 2137935 h 2323145"/>
              <a:gd name="connsiteX185" fmla="*/ 3074407 w 11269336"/>
              <a:gd name="connsiteY185" fmla="*/ 2136274 h 2323145"/>
              <a:gd name="connsiteX186" fmla="*/ 3037285 w 11269336"/>
              <a:gd name="connsiteY186" fmla="*/ 2139919 h 2323145"/>
              <a:gd name="connsiteX187" fmla="*/ 3036901 w 11269336"/>
              <a:gd name="connsiteY187" fmla="*/ 2138726 h 2323145"/>
              <a:gd name="connsiteX188" fmla="*/ 3026996 w 11269336"/>
              <a:gd name="connsiteY188" fmla="*/ 2134322 h 2323145"/>
              <a:gd name="connsiteX189" fmla="*/ 3007772 w 11269336"/>
              <a:gd name="connsiteY189" fmla="*/ 2128742 h 2323145"/>
              <a:gd name="connsiteX190" fmla="*/ 2965030 w 11269336"/>
              <a:gd name="connsiteY190" fmla="*/ 2100494 h 2323145"/>
              <a:gd name="connsiteX191" fmla="*/ 2926342 w 11269336"/>
              <a:gd name="connsiteY191" fmla="*/ 2104155 h 2323145"/>
              <a:gd name="connsiteX192" fmla="*/ 2918608 w 11269336"/>
              <a:gd name="connsiteY192" fmla="*/ 2104215 h 2323145"/>
              <a:gd name="connsiteX193" fmla="*/ 2918475 w 11269336"/>
              <a:gd name="connsiteY193" fmla="*/ 2103937 h 2323145"/>
              <a:gd name="connsiteX194" fmla="*/ 2910360 w 11269336"/>
              <a:gd name="connsiteY194" fmla="*/ 2103444 h 2323145"/>
              <a:gd name="connsiteX195" fmla="*/ 2904507 w 11269336"/>
              <a:gd name="connsiteY195" fmla="*/ 2104326 h 2323145"/>
              <a:gd name="connsiteX196" fmla="*/ 2889503 w 11269336"/>
              <a:gd name="connsiteY196" fmla="*/ 2104443 h 2323145"/>
              <a:gd name="connsiteX197" fmla="*/ 2884480 w 11269336"/>
              <a:gd name="connsiteY197" fmla="*/ 2102626 h 2323145"/>
              <a:gd name="connsiteX198" fmla="*/ 2882689 w 11269336"/>
              <a:gd name="connsiteY198" fmla="*/ 2099228 h 2323145"/>
              <a:gd name="connsiteX199" fmla="*/ 2881291 w 11269336"/>
              <a:gd name="connsiteY199" fmla="*/ 2099618 h 2323145"/>
              <a:gd name="connsiteX200" fmla="*/ 2853979 w 11269336"/>
              <a:gd name="connsiteY200" fmla="*/ 2090388 h 2323145"/>
              <a:gd name="connsiteX201" fmla="*/ 2791790 w 11269336"/>
              <a:gd name="connsiteY201" fmla="*/ 2080332 h 2323145"/>
              <a:gd name="connsiteX202" fmla="*/ 2755844 w 11269336"/>
              <a:gd name="connsiteY202" fmla="*/ 2078874 h 2323145"/>
              <a:gd name="connsiteX203" fmla="*/ 2657742 w 11269336"/>
              <a:gd name="connsiteY203" fmla="*/ 2070179 h 2323145"/>
              <a:gd name="connsiteX204" fmla="*/ 2559549 w 11269336"/>
              <a:gd name="connsiteY204" fmla="*/ 2057873 h 2323145"/>
              <a:gd name="connsiteX205" fmla="*/ 2512054 w 11269336"/>
              <a:gd name="connsiteY205" fmla="*/ 2031671 h 2323145"/>
              <a:gd name="connsiteX206" fmla="*/ 2506437 w 11269336"/>
              <a:gd name="connsiteY206" fmla="*/ 2030918 h 2323145"/>
              <a:gd name="connsiteX207" fmla="*/ 2491752 w 11269336"/>
              <a:gd name="connsiteY207" fmla="*/ 2033906 h 2323145"/>
              <a:gd name="connsiteX208" fmla="*/ 2486338 w 11269336"/>
              <a:gd name="connsiteY208" fmla="*/ 2035862 h 2323145"/>
              <a:gd name="connsiteX209" fmla="*/ 2478186 w 11269336"/>
              <a:gd name="connsiteY209" fmla="*/ 2036953 h 2323145"/>
              <a:gd name="connsiteX210" fmla="*/ 2477950 w 11269336"/>
              <a:gd name="connsiteY210" fmla="*/ 2036715 h 2323145"/>
              <a:gd name="connsiteX211" fmla="*/ 2470381 w 11269336"/>
              <a:gd name="connsiteY211" fmla="*/ 2038256 h 2323145"/>
              <a:gd name="connsiteX212" fmla="*/ 2433781 w 11269336"/>
              <a:gd name="connsiteY212" fmla="*/ 2049140 h 2323145"/>
              <a:gd name="connsiteX213" fmla="*/ 2381172 w 11269336"/>
              <a:gd name="connsiteY213" fmla="*/ 2030645 h 2323145"/>
              <a:gd name="connsiteX214" fmla="*/ 2360198 w 11269336"/>
              <a:gd name="connsiteY214" fmla="*/ 2029059 h 2323145"/>
              <a:gd name="connsiteX215" fmla="*/ 2348815 w 11269336"/>
              <a:gd name="connsiteY215" fmla="*/ 2026798 h 2323145"/>
              <a:gd name="connsiteX216" fmla="*/ 2347988 w 11269336"/>
              <a:gd name="connsiteY216" fmla="*/ 2025745 h 2323145"/>
              <a:gd name="connsiteX217" fmla="*/ 2312920 w 11269336"/>
              <a:gd name="connsiteY217" fmla="*/ 2036311 h 2323145"/>
              <a:gd name="connsiteX218" fmla="*/ 2307986 w 11269336"/>
              <a:gd name="connsiteY218" fmla="*/ 2035583 h 2323145"/>
              <a:gd name="connsiteX219" fmla="*/ 2285481 w 11269336"/>
              <a:gd name="connsiteY219" fmla="*/ 2045197 h 2323145"/>
              <a:gd name="connsiteX220" fmla="*/ 2273666 w 11269336"/>
              <a:gd name="connsiteY220" fmla="*/ 2048710 h 2323145"/>
              <a:gd name="connsiteX221" fmla="*/ 2270719 w 11269336"/>
              <a:gd name="connsiteY221" fmla="*/ 2052702 h 2323145"/>
              <a:gd name="connsiteX222" fmla="*/ 2253080 w 11269336"/>
              <a:gd name="connsiteY222" fmla="*/ 2056363 h 2323145"/>
              <a:gd name="connsiteX223" fmla="*/ 2250906 w 11269336"/>
              <a:gd name="connsiteY223" fmla="*/ 2055654 h 2323145"/>
              <a:gd name="connsiteX224" fmla="*/ 2236905 w 11269336"/>
              <a:gd name="connsiteY224" fmla="*/ 2062882 h 2323145"/>
              <a:gd name="connsiteX225" fmla="*/ 2225830 w 11269336"/>
              <a:gd name="connsiteY225" fmla="*/ 2074027 h 2323145"/>
              <a:gd name="connsiteX226" fmla="*/ 2073776 w 11269336"/>
              <a:gd name="connsiteY226" fmla="*/ 2089244 h 2323145"/>
              <a:gd name="connsiteX227" fmla="*/ 1948256 w 11269336"/>
              <a:gd name="connsiteY227" fmla="*/ 2146616 h 2323145"/>
              <a:gd name="connsiteX228" fmla="*/ 1865582 w 11269336"/>
              <a:gd name="connsiteY228" fmla="*/ 2153738 h 2323145"/>
              <a:gd name="connsiteX229" fmla="*/ 1835210 w 11269336"/>
              <a:gd name="connsiteY229" fmla="*/ 2134244 h 2323145"/>
              <a:gd name="connsiteX230" fmla="*/ 1632661 w 11269336"/>
              <a:gd name="connsiteY230" fmla="*/ 2173882 h 2323145"/>
              <a:gd name="connsiteX231" fmla="*/ 1579590 w 11269336"/>
              <a:gd name="connsiteY231" fmla="*/ 2173680 h 2323145"/>
              <a:gd name="connsiteX232" fmla="*/ 1535601 w 11269336"/>
              <a:gd name="connsiteY232" fmla="*/ 2194590 h 2323145"/>
              <a:gd name="connsiteX233" fmla="*/ 1515594 w 11269336"/>
              <a:gd name="connsiteY233" fmla="*/ 2189622 h 2323145"/>
              <a:gd name="connsiteX234" fmla="*/ 1512113 w 11269336"/>
              <a:gd name="connsiteY234" fmla="*/ 2188534 h 2323145"/>
              <a:gd name="connsiteX235" fmla="*/ 1498838 w 11269336"/>
              <a:gd name="connsiteY235" fmla="*/ 2189213 h 2323145"/>
              <a:gd name="connsiteX236" fmla="*/ 1494279 w 11269336"/>
              <a:gd name="connsiteY236" fmla="*/ 2183112 h 2323145"/>
              <a:gd name="connsiteX237" fmla="*/ 1473714 w 11269336"/>
              <a:gd name="connsiteY237" fmla="*/ 2179625 h 2323145"/>
              <a:gd name="connsiteX238" fmla="*/ 1449503 w 11269336"/>
              <a:gd name="connsiteY238" fmla="*/ 2182633 h 2323145"/>
              <a:gd name="connsiteX239" fmla="*/ 1266687 w 11269336"/>
              <a:gd name="connsiteY239" fmla="*/ 2212688 h 2323145"/>
              <a:gd name="connsiteX240" fmla="*/ 1239614 w 11269336"/>
              <a:gd name="connsiteY240" fmla="*/ 2209727 h 2323145"/>
              <a:gd name="connsiteX241" fmla="*/ 1202436 w 11269336"/>
              <a:gd name="connsiteY241" fmla="*/ 2209817 h 2323145"/>
              <a:gd name="connsiteX242" fmla="*/ 1136097 w 11269336"/>
              <a:gd name="connsiteY242" fmla="*/ 2205112 h 2323145"/>
              <a:gd name="connsiteX243" fmla="*/ 988232 w 11269336"/>
              <a:gd name="connsiteY243" fmla="*/ 2235635 h 2323145"/>
              <a:gd name="connsiteX244" fmla="*/ 981959 w 11269336"/>
              <a:gd name="connsiteY244" fmla="*/ 2231607 h 2323145"/>
              <a:gd name="connsiteX245" fmla="*/ 938600 w 11269336"/>
              <a:gd name="connsiteY245" fmla="*/ 2238113 h 2323145"/>
              <a:gd name="connsiteX246" fmla="*/ 791788 w 11269336"/>
              <a:gd name="connsiteY246" fmla="*/ 2293224 h 2323145"/>
              <a:gd name="connsiteX247" fmla="*/ 706914 w 11269336"/>
              <a:gd name="connsiteY247" fmla="*/ 2305046 h 2323145"/>
              <a:gd name="connsiteX248" fmla="*/ 675971 w 11269336"/>
              <a:gd name="connsiteY248" fmla="*/ 2304030 h 2323145"/>
              <a:gd name="connsiteX249" fmla="*/ 624180 w 11269336"/>
              <a:gd name="connsiteY249" fmla="*/ 2302650 h 2323145"/>
              <a:gd name="connsiteX250" fmla="*/ 583453 w 11269336"/>
              <a:gd name="connsiteY250" fmla="*/ 2288788 h 2323145"/>
              <a:gd name="connsiteX251" fmla="*/ 540946 w 11269336"/>
              <a:gd name="connsiteY251" fmla="*/ 2292721 h 2323145"/>
              <a:gd name="connsiteX252" fmla="*/ 533680 w 11269336"/>
              <a:gd name="connsiteY252" fmla="*/ 2310233 h 2323145"/>
              <a:gd name="connsiteX253" fmla="*/ 487366 w 11269336"/>
              <a:gd name="connsiteY253" fmla="*/ 2309053 h 2323145"/>
              <a:gd name="connsiteX254" fmla="*/ 416820 w 11269336"/>
              <a:gd name="connsiteY254" fmla="*/ 2305443 h 2323145"/>
              <a:gd name="connsiteX255" fmla="*/ 376805 w 11269336"/>
              <a:gd name="connsiteY255" fmla="*/ 2307647 h 2323145"/>
              <a:gd name="connsiteX256" fmla="*/ 266777 w 11269336"/>
              <a:gd name="connsiteY256" fmla="*/ 2309012 h 2323145"/>
              <a:gd name="connsiteX257" fmla="*/ 156013 w 11269336"/>
              <a:gd name="connsiteY257" fmla="*/ 2306832 h 2323145"/>
              <a:gd name="connsiteX258" fmla="*/ 87258 w 11269336"/>
              <a:gd name="connsiteY258" fmla="*/ 2285511 h 2323145"/>
              <a:gd name="connsiteX259" fmla="*/ 23798 w 11269336"/>
              <a:gd name="connsiteY259" fmla="*/ 2281822 h 2323145"/>
              <a:gd name="connsiteX260" fmla="*/ 0 w 11269336"/>
              <a:gd name="connsiteY260" fmla="*/ 2285369 h 2323145"/>
              <a:gd name="connsiteX261" fmla="*/ 0 w 11269336"/>
              <a:gd name="connsiteY26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593061 w 11269336"/>
              <a:gd name="connsiteY142" fmla="*/ 2171597 h 2323145"/>
              <a:gd name="connsiteX143" fmla="*/ 4533444 w 11269336"/>
              <a:gd name="connsiteY143" fmla="*/ 2181200 h 2323145"/>
              <a:gd name="connsiteX144" fmla="*/ 4492832 w 11269336"/>
              <a:gd name="connsiteY144" fmla="*/ 2188033 h 2323145"/>
              <a:gd name="connsiteX145" fmla="*/ 4467257 w 11269336"/>
              <a:gd name="connsiteY145" fmla="*/ 2196121 h 2323145"/>
              <a:gd name="connsiteX146" fmla="*/ 4459937 w 11269336"/>
              <a:gd name="connsiteY146" fmla="*/ 2195182 h 2323145"/>
              <a:gd name="connsiteX147" fmla="*/ 4433312 w 11269336"/>
              <a:gd name="connsiteY147" fmla="*/ 2199004 h 2323145"/>
              <a:gd name="connsiteX148" fmla="*/ 4420601 w 11269336"/>
              <a:gd name="connsiteY148" fmla="*/ 2205158 h 2323145"/>
              <a:gd name="connsiteX149" fmla="*/ 4405765 w 11269336"/>
              <a:gd name="connsiteY149" fmla="*/ 2199902 h 2323145"/>
              <a:gd name="connsiteX150" fmla="*/ 4401354 w 11269336"/>
              <a:gd name="connsiteY150" fmla="*/ 2194745 h 2323145"/>
              <a:gd name="connsiteX151" fmla="*/ 4383151 w 11269336"/>
              <a:gd name="connsiteY151" fmla="*/ 2201140 h 2323145"/>
              <a:gd name="connsiteX152" fmla="*/ 4366646 w 11269336"/>
              <a:gd name="connsiteY152" fmla="*/ 2198564 h 2323145"/>
              <a:gd name="connsiteX153" fmla="*/ 4354009 w 11269336"/>
              <a:gd name="connsiteY153" fmla="*/ 2204984 h 2323145"/>
              <a:gd name="connsiteX154" fmla="*/ 4348284 w 11269336"/>
              <a:gd name="connsiteY154" fmla="*/ 2205270 h 2323145"/>
              <a:gd name="connsiteX155" fmla="*/ 4333906 w 11269336"/>
              <a:gd name="connsiteY155" fmla="*/ 2205251 h 2323145"/>
              <a:gd name="connsiteX156" fmla="*/ 4308819 w 11269336"/>
              <a:gd name="connsiteY156" fmla="*/ 2203822 h 2323145"/>
              <a:gd name="connsiteX157" fmla="*/ 4301210 w 11269336"/>
              <a:gd name="connsiteY157" fmla="*/ 2204456 h 2323145"/>
              <a:gd name="connsiteX158" fmla="*/ 4283095 w 11269336"/>
              <a:gd name="connsiteY158" fmla="*/ 2198177 h 2323145"/>
              <a:gd name="connsiteX159" fmla="*/ 4250119 w 11269336"/>
              <a:gd name="connsiteY159" fmla="*/ 2196342 h 2323145"/>
              <a:gd name="connsiteX160" fmla="*/ 4189203 w 11269336"/>
              <a:gd name="connsiteY160" fmla="*/ 2178994 h 2323145"/>
              <a:gd name="connsiteX161" fmla="*/ 4154035 w 11269336"/>
              <a:gd name="connsiteY161" fmla="*/ 2171950 h 2323145"/>
              <a:gd name="connsiteX162" fmla="*/ 4129569 w 11269336"/>
              <a:gd name="connsiteY162" fmla="*/ 2163850 h 2323145"/>
              <a:gd name="connsiteX163" fmla="*/ 4061250 w 11269336"/>
              <a:gd name="connsiteY163" fmla="*/ 2159236 h 2323145"/>
              <a:gd name="connsiteX164" fmla="*/ 3945480 w 11269336"/>
              <a:gd name="connsiteY164" fmla="*/ 2158279 h 2323145"/>
              <a:gd name="connsiteX165" fmla="*/ 3921468 w 11269336"/>
              <a:gd name="connsiteY165" fmla="*/ 2156588 h 2323145"/>
              <a:gd name="connsiteX166" fmla="*/ 3903348 w 11269336"/>
              <a:gd name="connsiteY166" fmla="*/ 2149220 h 2323145"/>
              <a:gd name="connsiteX167" fmla="*/ 3901342 w 11269336"/>
              <a:gd name="connsiteY167" fmla="*/ 2142355 h 2323145"/>
              <a:gd name="connsiteX168" fmla="*/ 3888539 w 11269336"/>
              <a:gd name="connsiteY168" fmla="*/ 2140476 h 2323145"/>
              <a:gd name="connsiteX169" fmla="*/ 3885662 w 11269336"/>
              <a:gd name="connsiteY169" fmla="*/ 2138740 h 2323145"/>
              <a:gd name="connsiteX170" fmla="*/ 3868627 w 11269336"/>
              <a:gd name="connsiteY170" fmla="*/ 2130023 h 2323145"/>
              <a:gd name="connsiteX171" fmla="*/ 3819177 w 11269336"/>
              <a:gd name="connsiteY171" fmla="*/ 2142111 h 2323145"/>
              <a:gd name="connsiteX172" fmla="*/ 3769100 w 11269336"/>
              <a:gd name="connsiteY172" fmla="*/ 2131731 h 2323145"/>
              <a:gd name="connsiteX173" fmla="*/ 3562752 w 11269336"/>
              <a:gd name="connsiteY173" fmla="*/ 2131785 h 2323145"/>
              <a:gd name="connsiteX174" fmla="*/ 3541402 w 11269336"/>
              <a:gd name="connsiteY174" fmla="*/ 2106821 h 2323145"/>
              <a:gd name="connsiteX175" fmla="*/ 3365341 w 11269336"/>
              <a:gd name="connsiteY175" fmla="*/ 2077638 h 2323145"/>
              <a:gd name="connsiteX176" fmla="*/ 3170922 w 11269336"/>
              <a:gd name="connsiteY176" fmla="*/ 2115957 h 2323145"/>
              <a:gd name="connsiteX177" fmla="*/ 3156256 w 11269336"/>
              <a:gd name="connsiteY177" fmla="*/ 2124773 h 2323145"/>
              <a:gd name="connsiteX178" fmla="*/ 3140298 w 11269336"/>
              <a:gd name="connsiteY178" fmla="*/ 2129182 h 2323145"/>
              <a:gd name="connsiteX179" fmla="*/ 3138514 w 11269336"/>
              <a:gd name="connsiteY179" fmla="*/ 2128069 h 2323145"/>
              <a:gd name="connsiteX180" fmla="*/ 3120467 w 11269336"/>
              <a:gd name="connsiteY180" fmla="*/ 2128281 h 2323145"/>
              <a:gd name="connsiteX181" fmla="*/ 3116175 w 11269336"/>
              <a:gd name="connsiteY181" fmla="*/ 2131633 h 2323145"/>
              <a:gd name="connsiteX182" fmla="*/ 3103685 w 11269336"/>
              <a:gd name="connsiteY182" fmla="*/ 2132814 h 2323145"/>
              <a:gd name="connsiteX183" fmla="*/ 3078794 w 11269336"/>
              <a:gd name="connsiteY183" fmla="*/ 2137935 h 2323145"/>
              <a:gd name="connsiteX184" fmla="*/ 3074407 w 11269336"/>
              <a:gd name="connsiteY184" fmla="*/ 2136274 h 2323145"/>
              <a:gd name="connsiteX185" fmla="*/ 3037285 w 11269336"/>
              <a:gd name="connsiteY185" fmla="*/ 2139919 h 2323145"/>
              <a:gd name="connsiteX186" fmla="*/ 3036901 w 11269336"/>
              <a:gd name="connsiteY186" fmla="*/ 2138726 h 2323145"/>
              <a:gd name="connsiteX187" fmla="*/ 3026996 w 11269336"/>
              <a:gd name="connsiteY187" fmla="*/ 2134322 h 2323145"/>
              <a:gd name="connsiteX188" fmla="*/ 3007772 w 11269336"/>
              <a:gd name="connsiteY188" fmla="*/ 2128742 h 2323145"/>
              <a:gd name="connsiteX189" fmla="*/ 2965030 w 11269336"/>
              <a:gd name="connsiteY189" fmla="*/ 2100494 h 2323145"/>
              <a:gd name="connsiteX190" fmla="*/ 2926342 w 11269336"/>
              <a:gd name="connsiteY190" fmla="*/ 2104155 h 2323145"/>
              <a:gd name="connsiteX191" fmla="*/ 2918608 w 11269336"/>
              <a:gd name="connsiteY191" fmla="*/ 2104215 h 2323145"/>
              <a:gd name="connsiteX192" fmla="*/ 2918475 w 11269336"/>
              <a:gd name="connsiteY192" fmla="*/ 2103937 h 2323145"/>
              <a:gd name="connsiteX193" fmla="*/ 2910360 w 11269336"/>
              <a:gd name="connsiteY193" fmla="*/ 2103444 h 2323145"/>
              <a:gd name="connsiteX194" fmla="*/ 2904507 w 11269336"/>
              <a:gd name="connsiteY194" fmla="*/ 2104326 h 2323145"/>
              <a:gd name="connsiteX195" fmla="*/ 2889503 w 11269336"/>
              <a:gd name="connsiteY195" fmla="*/ 2104443 h 2323145"/>
              <a:gd name="connsiteX196" fmla="*/ 2884480 w 11269336"/>
              <a:gd name="connsiteY196" fmla="*/ 2102626 h 2323145"/>
              <a:gd name="connsiteX197" fmla="*/ 2882689 w 11269336"/>
              <a:gd name="connsiteY197" fmla="*/ 2099228 h 2323145"/>
              <a:gd name="connsiteX198" fmla="*/ 2881291 w 11269336"/>
              <a:gd name="connsiteY198" fmla="*/ 2099618 h 2323145"/>
              <a:gd name="connsiteX199" fmla="*/ 2853979 w 11269336"/>
              <a:gd name="connsiteY199" fmla="*/ 2090388 h 2323145"/>
              <a:gd name="connsiteX200" fmla="*/ 2791790 w 11269336"/>
              <a:gd name="connsiteY200" fmla="*/ 2080332 h 2323145"/>
              <a:gd name="connsiteX201" fmla="*/ 2755844 w 11269336"/>
              <a:gd name="connsiteY201" fmla="*/ 2078874 h 2323145"/>
              <a:gd name="connsiteX202" fmla="*/ 2657742 w 11269336"/>
              <a:gd name="connsiteY202" fmla="*/ 2070179 h 2323145"/>
              <a:gd name="connsiteX203" fmla="*/ 2559549 w 11269336"/>
              <a:gd name="connsiteY203" fmla="*/ 2057873 h 2323145"/>
              <a:gd name="connsiteX204" fmla="*/ 2512054 w 11269336"/>
              <a:gd name="connsiteY204" fmla="*/ 2031671 h 2323145"/>
              <a:gd name="connsiteX205" fmla="*/ 2506437 w 11269336"/>
              <a:gd name="connsiteY205" fmla="*/ 2030918 h 2323145"/>
              <a:gd name="connsiteX206" fmla="*/ 2491752 w 11269336"/>
              <a:gd name="connsiteY206" fmla="*/ 2033906 h 2323145"/>
              <a:gd name="connsiteX207" fmla="*/ 2486338 w 11269336"/>
              <a:gd name="connsiteY207" fmla="*/ 2035862 h 2323145"/>
              <a:gd name="connsiteX208" fmla="*/ 2478186 w 11269336"/>
              <a:gd name="connsiteY208" fmla="*/ 2036953 h 2323145"/>
              <a:gd name="connsiteX209" fmla="*/ 2477950 w 11269336"/>
              <a:gd name="connsiteY209" fmla="*/ 2036715 h 2323145"/>
              <a:gd name="connsiteX210" fmla="*/ 2470381 w 11269336"/>
              <a:gd name="connsiteY210" fmla="*/ 2038256 h 2323145"/>
              <a:gd name="connsiteX211" fmla="*/ 2433781 w 11269336"/>
              <a:gd name="connsiteY211" fmla="*/ 2049140 h 2323145"/>
              <a:gd name="connsiteX212" fmla="*/ 2381172 w 11269336"/>
              <a:gd name="connsiteY212" fmla="*/ 2030645 h 2323145"/>
              <a:gd name="connsiteX213" fmla="*/ 2360198 w 11269336"/>
              <a:gd name="connsiteY213" fmla="*/ 2029059 h 2323145"/>
              <a:gd name="connsiteX214" fmla="*/ 2348815 w 11269336"/>
              <a:gd name="connsiteY214" fmla="*/ 2026798 h 2323145"/>
              <a:gd name="connsiteX215" fmla="*/ 2347988 w 11269336"/>
              <a:gd name="connsiteY215" fmla="*/ 2025745 h 2323145"/>
              <a:gd name="connsiteX216" fmla="*/ 2312920 w 11269336"/>
              <a:gd name="connsiteY216" fmla="*/ 2036311 h 2323145"/>
              <a:gd name="connsiteX217" fmla="*/ 2307986 w 11269336"/>
              <a:gd name="connsiteY217" fmla="*/ 2035583 h 2323145"/>
              <a:gd name="connsiteX218" fmla="*/ 2285481 w 11269336"/>
              <a:gd name="connsiteY218" fmla="*/ 2045197 h 2323145"/>
              <a:gd name="connsiteX219" fmla="*/ 2273666 w 11269336"/>
              <a:gd name="connsiteY219" fmla="*/ 2048710 h 2323145"/>
              <a:gd name="connsiteX220" fmla="*/ 2270719 w 11269336"/>
              <a:gd name="connsiteY220" fmla="*/ 2052702 h 2323145"/>
              <a:gd name="connsiteX221" fmla="*/ 2253080 w 11269336"/>
              <a:gd name="connsiteY221" fmla="*/ 2056363 h 2323145"/>
              <a:gd name="connsiteX222" fmla="*/ 2250906 w 11269336"/>
              <a:gd name="connsiteY222" fmla="*/ 2055654 h 2323145"/>
              <a:gd name="connsiteX223" fmla="*/ 2236905 w 11269336"/>
              <a:gd name="connsiteY223" fmla="*/ 2062882 h 2323145"/>
              <a:gd name="connsiteX224" fmla="*/ 2225830 w 11269336"/>
              <a:gd name="connsiteY224" fmla="*/ 2074027 h 2323145"/>
              <a:gd name="connsiteX225" fmla="*/ 2073776 w 11269336"/>
              <a:gd name="connsiteY225" fmla="*/ 2089244 h 2323145"/>
              <a:gd name="connsiteX226" fmla="*/ 1948256 w 11269336"/>
              <a:gd name="connsiteY226" fmla="*/ 2146616 h 2323145"/>
              <a:gd name="connsiteX227" fmla="*/ 1865582 w 11269336"/>
              <a:gd name="connsiteY227" fmla="*/ 2153738 h 2323145"/>
              <a:gd name="connsiteX228" fmla="*/ 1835210 w 11269336"/>
              <a:gd name="connsiteY228" fmla="*/ 2134244 h 2323145"/>
              <a:gd name="connsiteX229" fmla="*/ 1632661 w 11269336"/>
              <a:gd name="connsiteY229" fmla="*/ 2173882 h 2323145"/>
              <a:gd name="connsiteX230" fmla="*/ 1579590 w 11269336"/>
              <a:gd name="connsiteY230" fmla="*/ 2173680 h 2323145"/>
              <a:gd name="connsiteX231" fmla="*/ 1535601 w 11269336"/>
              <a:gd name="connsiteY231" fmla="*/ 2194590 h 2323145"/>
              <a:gd name="connsiteX232" fmla="*/ 1515594 w 11269336"/>
              <a:gd name="connsiteY232" fmla="*/ 2189622 h 2323145"/>
              <a:gd name="connsiteX233" fmla="*/ 1512113 w 11269336"/>
              <a:gd name="connsiteY233" fmla="*/ 2188534 h 2323145"/>
              <a:gd name="connsiteX234" fmla="*/ 1498838 w 11269336"/>
              <a:gd name="connsiteY234" fmla="*/ 2189213 h 2323145"/>
              <a:gd name="connsiteX235" fmla="*/ 1494279 w 11269336"/>
              <a:gd name="connsiteY235" fmla="*/ 2183112 h 2323145"/>
              <a:gd name="connsiteX236" fmla="*/ 1473714 w 11269336"/>
              <a:gd name="connsiteY236" fmla="*/ 2179625 h 2323145"/>
              <a:gd name="connsiteX237" fmla="*/ 1449503 w 11269336"/>
              <a:gd name="connsiteY237" fmla="*/ 2182633 h 2323145"/>
              <a:gd name="connsiteX238" fmla="*/ 1266687 w 11269336"/>
              <a:gd name="connsiteY238" fmla="*/ 2212688 h 2323145"/>
              <a:gd name="connsiteX239" fmla="*/ 1239614 w 11269336"/>
              <a:gd name="connsiteY239" fmla="*/ 2209727 h 2323145"/>
              <a:gd name="connsiteX240" fmla="*/ 1202436 w 11269336"/>
              <a:gd name="connsiteY240" fmla="*/ 2209817 h 2323145"/>
              <a:gd name="connsiteX241" fmla="*/ 1136097 w 11269336"/>
              <a:gd name="connsiteY241" fmla="*/ 2205112 h 2323145"/>
              <a:gd name="connsiteX242" fmla="*/ 988232 w 11269336"/>
              <a:gd name="connsiteY242" fmla="*/ 2235635 h 2323145"/>
              <a:gd name="connsiteX243" fmla="*/ 981959 w 11269336"/>
              <a:gd name="connsiteY243" fmla="*/ 2231607 h 2323145"/>
              <a:gd name="connsiteX244" fmla="*/ 938600 w 11269336"/>
              <a:gd name="connsiteY244" fmla="*/ 2238113 h 2323145"/>
              <a:gd name="connsiteX245" fmla="*/ 791788 w 11269336"/>
              <a:gd name="connsiteY245" fmla="*/ 2293224 h 2323145"/>
              <a:gd name="connsiteX246" fmla="*/ 706914 w 11269336"/>
              <a:gd name="connsiteY246" fmla="*/ 2305046 h 2323145"/>
              <a:gd name="connsiteX247" fmla="*/ 675971 w 11269336"/>
              <a:gd name="connsiteY247" fmla="*/ 2304030 h 2323145"/>
              <a:gd name="connsiteX248" fmla="*/ 624180 w 11269336"/>
              <a:gd name="connsiteY248" fmla="*/ 2302650 h 2323145"/>
              <a:gd name="connsiteX249" fmla="*/ 583453 w 11269336"/>
              <a:gd name="connsiteY249" fmla="*/ 2288788 h 2323145"/>
              <a:gd name="connsiteX250" fmla="*/ 540946 w 11269336"/>
              <a:gd name="connsiteY250" fmla="*/ 2292721 h 2323145"/>
              <a:gd name="connsiteX251" fmla="*/ 533680 w 11269336"/>
              <a:gd name="connsiteY251" fmla="*/ 2310233 h 2323145"/>
              <a:gd name="connsiteX252" fmla="*/ 487366 w 11269336"/>
              <a:gd name="connsiteY252" fmla="*/ 2309053 h 2323145"/>
              <a:gd name="connsiteX253" fmla="*/ 416820 w 11269336"/>
              <a:gd name="connsiteY253" fmla="*/ 2305443 h 2323145"/>
              <a:gd name="connsiteX254" fmla="*/ 376805 w 11269336"/>
              <a:gd name="connsiteY254" fmla="*/ 2307647 h 2323145"/>
              <a:gd name="connsiteX255" fmla="*/ 266777 w 11269336"/>
              <a:gd name="connsiteY255" fmla="*/ 2309012 h 2323145"/>
              <a:gd name="connsiteX256" fmla="*/ 156013 w 11269336"/>
              <a:gd name="connsiteY256" fmla="*/ 2306832 h 2323145"/>
              <a:gd name="connsiteX257" fmla="*/ 87258 w 11269336"/>
              <a:gd name="connsiteY257" fmla="*/ 2285511 h 2323145"/>
              <a:gd name="connsiteX258" fmla="*/ 23798 w 11269336"/>
              <a:gd name="connsiteY258" fmla="*/ 2281822 h 2323145"/>
              <a:gd name="connsiteX259" fmla="*/ 0 w 11269336"/>
              <a:gd name="connsiteY259" fmla="*/ 2285369 h 2323145"/>
              <a:gd name="connsiteX260" fmla="*/ 0 w 11269336"/>
              <a:gd name="connsiteY26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593061 w 11269336"/>
              <a:gd name="connsiteY141" fmla="*/ 2171597 h 2323145"/>
              <a:gd name="connsiteX142" fmla="*/ 4533444 w 11269336"/>
              <a:gd name="connsiteY142" fmla="*/ 2181200 h 2323145"/>
              <a:gd name="connsiteX143" fmla="*/ 4492832 w 11269336"/>
              <a:gd name="connsiteY143" fmla="*/ 2188033 h 2323145"/>
              <a:gd name="connsiteX144" fmla="*/ 4467257 w 11269336"/>
              <a:gd name="connsiteY144" fmla="*/ 2196121 h 2323145"/>
              <a:gd name="connsiteX145" fmla="*/ 4459937 w 11269336"/>
              <a:gd name="connsiteY145" fmla="*/ 2195182 h 2323145"/>
              <a:gd name="connsiteX146" fmla="*/ 4433312 w 11269336"/>
              <a:gd name="connsiteY146" fmla="*/ 2199004 h 2323145"/>
              <a:gd name="connsiteX147" fmla="*/ 4420601 w 11269336"/>
              <a:gd name="connsiteY147" fmla="*/ 2205158 h 2323145"/>
              <a:gd name="connsiteX148" fmla="*/ 4405765 w 11269336"/>
              <a:gd name="connsiteY148" fmla="*/ 2199902 h 2323145"/>
              <a:gd name="connsiteX149" fmla="*/ 4401354 w 11269336"/>
              <a:gd name="connsiteY149" fmla="*/ 2194745 h 2323145"/>
              <a:gd name="connsiteX150" fmla="*/ 4383151 w 11269336"/>
              <a:gd name="connsiteY150" fmla="*/ 2201140 h 2323145"/>
              <a:gd name="connsiteX151" fmla="*/ 4366646 w 11269336"/>
              <a:gd name="connsiteY151" fmla="*/ 2198564 h 2323145"/>
              <a:gd name="connsiteX152" fmla="*/ 4354009 w 11269336"/>
              <a:gd name="connsiteY152" fmla="*/ 2204984 h 2323145"/>
              <a:gd name="connsiteX153" fmla="*/ 4348284 w 11269336"/>
              <a:gd name="connsiteY153" fmla="*/ 2205270 h 2323145"/>
              <a:gd name="connsiteX154" fmla="*/ 4333906 w 11269336"/>
              <a:gd name="connsiteY154" fmla="*/ 2205251 h 2323145"/>
              <a:gd name="connsiteX155" fmla="*/ 4308819 w 11269336"/>
              <a:gd name="connsiteY155" fmla="*/ 2203822 h 2323145"/>
              <a:gd name="connsiteX156" fmla="*/ 4301210 w 11269336"/>
              <a:gd name="connsiteY156" fmla="*/ 2204456 h 2323145"/>
              <a:gd name="connsiteX157" fmla="*/ 4283095 w 11269336"/>
              <a:gd name="connsiteY157" fmla="*/ 2198177 h 2323145"/>
              <a:gd name="connsiteX158" fmla="*/ 4250119 w 11269336"/>
              <a:gd name="connsiteY158" fmla="*/ 2196342 h 2323145"/>
              <a:gd name="connsiteX159" fmla="*/ 4189203 w 11269336"/>
              <a:gd name="connsiteY159" fmla="*/ 2178994 h 2323145"/>
              <a:gd name="connsiteX160" fmla="*/ 4154035 w 11269336"/>
              <a:gd name="connsiteY160" fmla="*/ 2171950 h 2323145"/>
              <a:gd name="connsiteX161" fmla="*/ 4129569 w 11269336"/>
              <a:gd name="connsiteY161" fmla="*/ 2163850 h 2323145"/>
              <a:gd name="connsiteX162" fmla="*/ 4061250 w 11269336"/>
              <a:gd name="connsiteY162" fmla="*/ 2159236 h 2323145"/>
              <a:gd name="connsiteX163" fmla="*/ 3945480 w 11269336"/>
              <a:gd name="connsiteY163" fmla="*/ 2158279 h 2323145"/>
              <a:gd name="connsiteX164" fmla="*/ 3921468 w 11269336"/>
              <a:gd name="connsiteY164" fmla="*/ 2156588 h 2323145"/>
              <a:gd name="connsiteX165" fmla="*/ 3903348 w 11269336"/>
              <a:gd name="connsiteY165" fmla="*/ 2149220 h 2323145"/>
              <a:gd name="connsiteX166" fmla="*/ 3901342 w 11269336"/>
              <a:gd name="connsiteY166" fmla="*/ 2142355 h 2323145"/>
              <a:gd name="connsiteX167" fmla="*/ 3888539 w 11269336"/>
              <a:gd name="connsiteY167" fmla="*/ 2140476 h 2323145"/>
              <a:gd name="connsiteX168" fmla="*/ 3885662 w 11269336"/>
              <a:gd name="connsiteY168" fmla="*/ 2138740 h 2323145"/>
              <a:gd name="connsiteX169" fmla="*/ 3868627 w 11269336"/>
              <a:gd name="connsiteY169" fmla="*/ 2130023 h 2323145"/>
              <a:gd name="connsiteX170" fmla="*/ 3819177 w 11269336"/>
              <a:gd name="connsiteY170" fmla="*/ 2142111 h 2323145"/>
              <a:gd name="connsiteX171" fmla="*/ 3769100 w 11269336"/>
              <a:gd name="connsiteY171" fmla="*/ 2131731 h 2323145"/>
              <a:gd name="connsiteX172" fmla="*/ 3562752 w 11269336"/>
              <a:gd name="connsiteY172" fmla="*/ 2131785 h 2323145"/>
              <a:gd name="connsiteX173" fmla="*/ 3541402 w 11269336"/>
              <a:gd name="connsiteY173" fmla="*/ 2106821 h 2323145"/>
              <a:gd name="connsiteX174" fmla="*/ 3365341 w 11269336"/>
              <a:gd name="connsiteY174" fmla="*/ 2077638 h 2323145"/>
              <a:gd name="connsiteX175" fmla="*/ 3170922 w 11269336"/>
              <a:gd name="connsiteY175" fmla="*/ 2115957 h 2323145"/>
              <a:gd name="connsiteX176" fmla="*/ 3156256 w 11269336"/>
              <a:gd name="connsiteY176" fmla="*/ 2124773 h 2323145"/>
              <a:gd name="connsiteX177" fmla="*/ 3140298 w 11269336"/>
              <a:gd name="connsiteY177" fmla="*/ 2129182 h 2323145"/>
              <a:gd name="connsiteX178" fmla="*/ 3138514 w 11269336"/>
              <a:gd name="connsiteY178" fmla="*/ 2128069 h 2323145"/>
              <a:gd name="connsiteX179" fmla="*/ 3120467 w 11269336"/>
              <a:gd name="connsiteY179" fmla="*/ 2128281 h 2323145"/>
              <a:gd name="connsiteX180" fmla="*/ 3116175 w 11269336"/>
              <a:gd name="connsiteY180" fmla="*/ 2131633 h 2323145"/>
              <a:gd name="connsiteX181" fmla="*/ 3103685 w 11269336"/>
              <a:gd name="connsiteY181" fmla="*/ 2132814 h 2323145"/>
              <a:gd name="connsiteX182" fmla="*/ 3078794 w 11269336"/>
              <a:gd name="connsiteY182" fmla="*/ 2137935 h 2323145"/>
              <a:gd name="connsiteX183" fmla="*/ 3074407 w 11269336"/>
              <a:gd name="connsiteY183" fmla="*/ 2136274 h 2323145"/>
              <a:gd name="connsiteX184" fmla="*/ 3037285 w 11269336"/>
              <a:gd name="connsiteY184" fmla="*/ 2139919 h 2323145"/>
              <a:gd name="connsiteX185" fmla="*/ 3036901 w 11269336"/>
              <a:gd name="connsiteY185" fmla="*/ 2138726 h 2323145"/>
              <a:gd name="connsiteX186" fmla="*/ 3026996 w 11269336"/>
              <a:gd name="connsiteY186" fmla="*/ 2134322 h 2323145"/>
              <a:gd name="connsiteX187" fmla="*/ 3007772 w 11269336"/>
              <a:gd name="connsiteY187" fmla="*/ 2128742 h 2323145"/>
              <a:gd name="connsiteX188" fmla="*/ 2965030 w 11269336"/>
              <a:gd name="connsiteY188" fmla="*/ 2100494 h 2323145"/>
              <a:gd name="connsiteX189" fmla="*/ 2926342 w 11269336"/>
              <a:gd name="connsiteY189" fmla="*/ 2104155 h 2323145"/>
              <a:gd name="connsiteX190" fmla="*/ 2918608 w 11269336"/>
              <a:gd name="connsiteY190" fmla="*/ 2104215 h 2323145"/>
              <a:gd name="connsiteX191" fmla="*/ 2918475 w 11269336"/>
              <a:gd name="connsiteY191" fmla="*/ 2103937 h 2323145"/>
              <a:gd name="connsiteX192" fmla="*/ 2910360 w 11269336"/>
              <a:gd name="connsiteY192" fmla="*/ 2103444 h 2323145"/>
              <a:gd name="connsiteX193" fmla="*/ 2904507 w 11269336"/>
              <a:gd name="connsiteY193" fmla="*/ 2104326 h 2323145"/>
              <a:gd name="connsiteX194" fmla="*/ 2889503 w 11269336"/>
              <a:gd name="connsiteY194" fmla="*/ 2104443 h 2323145"/>
              <a:gd name="connsiteX195" fmla="*/ 2884480 w 11269336"/>
              <a:gd name="connsiteY195" fmla="*/ 2102626 h 2323145"/>
              <a:gd name="connsiteX196" fmla="*/ 2882689 w 11269336"/>
              <a:gd name="connsiteY196" fmla="*/ 2099228 h 2323145"/>
              <a:gd name="connsiteX197" fmla="*/ 2881291 w 11269336"/>
              <a:gd name="connsiteY197" fmla="*/ 2099618 h 2323145"/>
              <a:gd name="connsiteX198" fmla="*/ 2853979 w 11269336"/>
              <a:gd name="connsiteY198" fmla="*/ 2090388 h 2323145"/>
              <a:gd name="connsiteX199" fmla="*/ 2791790 w 11269336"/>
              <a:gd name="connsiteY199" fmla="*/ 2080332 h 2323145"/>
              <a:gd name="connsiteX200" fmla="*/ 2755844 w 11269336"/>
              <a:gd name="connsiteY200" fmla="*/ 2078874 h 2323145"/>
              <a:gd name="connsiteX201" fmla="*/ 2657742 w 11269336"/>
              <a:gd name="connsiteY201" fmla="*/ 2070179 h 2323145"/>
              <a:gd name="connsiteX202" fmla="*/ 2559549 w 11269336"/>
              <a:gd name="connsiteY202" fmla="*/ 2057873 h 2323145"/>
              <a:gd name="connsiteX203" fmla="*/ 2512054 w 11269336"/>
              <a:gd name="connsiteY203" fmla="*/ 2031671 h 2323145"/>
              <a:gd name="connsiteX204" fmla="*/ 2506437 w 11269336"/>
              <a:gd name="connsiteY204" fmla="*/ 2030918 h 2323145"/>
              <a:gd name="connsiteX205" fmla="*/ 2491752 w 11269336"/>
              <a:gd name="connsiteY205" fmla="*/ 2033906 h 2323145"/>
              <a:gd name="connsiteX206" fmla="*/ 2486338 w 11269336"/>
              <a:gd name="connsiteY206" fmla="*/ 2035862 h 2323145"/>
              <a:gd name="connsiteX207" fmla="*/ 2478186 w 11269336"/>
              <a:gd name="connsiteY207" fmla="*/ 2036953 h 2323145"/>
              <a:gd name="connsiteX208" fmla="*/ 2477950 w 11269336"/>
              <a:gd name="connsiteY208" fmla="*/ 2036715 h 2323145"/>
              <a:gd name="connsiteX209" fmla="*/ 2470381 w 11269336"/>
              <a:gd name="connsiteY209" fmla="*/ 2038256 h 2323145"/>
              <a:gd name="connsiteX210" fmla="*/ 2433781 w 11269336"/>
              <a:gd name="connsiteY210" fmla="*/ 2049140 h 2323145"/>
              <a:gd name="connsiteX211" fmla="*/ 2381172 w 11269336"/>
              <a:gd name="connsiteY211" fmla="*/ 2030645 h 2323145"/>
              <a:gd name="connsiteX212" fmla="*/ 2360198 w 11269336"/>
              <a:gd name="connsiteY212" fmla="*/ 2029059 h 2323145"/>
              <a:gd name="connsiteX213" fmla="*/ 2348815 w 11269336"/>
              <a:gd name="connsiteY213" fmla="*/ 2026798 h 2323145"/>
              <a:gd name="connsiteX214" fmla="*/ 2347988 w 11269336"/>
              <a:gd name="connsiteY214" fmla="*/ 2025745 h 2323145"/>
              <a:gd name="connsiteX215" fmla="*/ 2312920 w 11269336"/>
              <a:gd name="connsiteY215" fmla="*/ 2036311 h 2323145"/>
              <a:gd name="connsiteX216" fmla="*/ 2307986 w 11269336"/>
              <a:gd name="connsiteY216" fmla="*/ 2035583 h 2323145"/>
              <a:gd name="connsiteX217" fmla="*/ 2285481 w 11269336"/>
              <a:gd name="connsiteY217" fmla="*/ 2045197 h 2323145"/>
              <a:gd name="connsiteX218" fmla="*/ 2273666 w 11269336"/>
              <a:gd name="connsiteY218" fmla="*/ 2048710 h 2323145"/>
              <a:gd name="connsiteX219" fmla="*/ 2270719 w 11269336"/>
              <a:gd name="connsiteY219" fmla="*/ 2052702 h 2323145"/>
              <a:gd name="connsiteX220" fmla="*/ 2253080 w 11269336"/>
              <a:gd name="connsiteY220" fmla="*/ 2056363 h 2323145"/>
              <a:gd name="connsiteX221" fmla="*/ 2250906 w 11269336"/>
              <a:gd name="connsiteY221" fmla="*/ 2055654 h 2323145"/>
              <a:gd name="connsiteX222" fmla="*/ 2236905 w 11269336"/>
              <a:gd name="connsiteY222" fmla="*/ 2062882 h 2323145"/>
              <a:gd name="connsiteX223" fmla="*/ 2225830 w 11269336"/>
              <a:gd name="connsiteY223" fmla="*/ 2074027 h 2323145"/>
              <a:gd name="connsiteX224" fmla="*/ 2073776 w 11269336"/>
              <a:gd name="connsiteY224" fmla="*/ 2089244 h 2323145"/>
              <a:gd name="connsiteX225" fmla="*/ 1948256 w 11269336"/>
              <a:gd name="connsiteY225" fmla="*/ 2146616 h 2323145"/>
              <a:gd name="connsiteX226" fmla="*/ 1865582 w 11269336"/>
              <a:gd name="connsiteY226" fmla="*/ 2153738 h 2323145"/>
              <a:gd name="connsiteX227" fmla="*/ 1835210 w 11269336"/>
              <a:gd name="connsiteY227" fmla="*/ 2134244 h 2323145"/>
              <a:gd name="connsiteX228" fmla="*/ 1632661 w 11269336"/>
              <a:gd name="connsiteY228" fmla="*/ 2173882 h 2323145"/>
              <a:gd name="connsiteX229" fmla="*/ 1579590 w 11269336"/>
              <a:gd name="connsiteY229" fmla="*/ 2173680 h 2323145"/>
              <a:gd name="connsiteX230" fmla="*/ 1535601 w 11269336"/>
              <a:gd name="connsiteY230" fmla="*/ 2194590 h 2323145"/>
              <a:gd name="connsiteX231" fmla="*/ 1515594 w 11269336"/>
              <a:gd name="connsiteY231" fmla="*/ 2189622 h 2323145"/>
              <a:gd name="connsiteX232" fmla="*/ 1512113 w 11269336"/>
              <a:gd name="connsiteY232" fmla="*/ 2188534 h 2323145"/>
              <a:gd name="connsiteX233" fmla="*/ 1498838 w 11269336"/>
              <a:gd name="connsiteY233" fmla="*/ 2189213 h 2323145"/>
              <a:gd name="connsiteX234" fmla="*/ 1494279 w 11269336"/>
              <a:gd name="connsiteY234" fmla="*/ 2183112 h 2323145"/>
              <a:gd name="connsiteX235" fmla="*/ 1473714 w 11269336"/>
              <a:gd name="connsiteY235" fmla="*/ 2179625 h 2323145"/>
              <a:gd name="connsiteX236" fmla="*/ 1449503 w 11269336"/>
              <a:gd name="connsiteY236" fmla="*/ 2182633 h 2323145"/>
              <a:gd name="connsiteX237" fmla="*/ 1266687 w 11269336"/>
              <a:gd name="connsiteY237" fmla="*/ 2212688 h 2323145"/>
              <a:gd name="connsiteX238" fmla="*/ 1239614 w 11269336"/>
              <a:gd name="connsiteY238" fmla="*/ 2209727 h 2323145"/>
              <a:gd name="connsiteX239" fmla="*/ 1202436 w 11269336"/>
              <a:gd name="connsiteY239" fmla="*/ 2209817 h 2323145"/>
              <a:gd name="connsiteX240" fmla="*/ 1136097 w 11269336"/>
              <a:gd name="connsiteY240" fmla="*/ 2205112 h 2323145"/>
              <a:gd name="connsiteX241" fmla="*/ 988232 w 11269336"/>
              <a:gd name="connsiteY241" fmla="*/ 2235635 h 2323145"/>
              <a:gd name="connsiteX242" fmla="*/ 981959 w 11269336"/>
              <a:gd name="connsiteY242" fmla="*/ 2231607 h 2323145"/>
              <a:gd name="connsiteX243" fmla="*/ 938600 w 11269336"/>
              <a:gd name="connsiteY243" fmla="*/ 2238113 h 2323145"/>
              <a:gd name="connsiteX244" fmla="*/ 791788 w 11269336"/>
              <a:gd name="connsiteY244" fmla="*/ 2293224 h 2323145"/>
              <a:gd name="connsiteX245" fmla="*/ 706914 w 11269336"/>
              <a:gd name="connsiteY245" fmla="*/ 2305046 h 2323145"/>
              <a:gd name="connsiteX246" fmla="*/ 675971 w 11269336"/>
              <a:gd name="connsiteY246" fmla="*/ 2304030 h 2323145"/>
              <a:gd name="connsiteX247" fmla="*/ 624180 w 11269336"/>
              <a:gd name="connsiteY247" fmla="*/ 2302650 h 2323145"/>
              <a:gd name="connsiteX248" fmla="*/ 583453 w 11269336"/>
              <a:gd name="connsiteY248" fmla="*/ 2288788 h 2323145"/>
              <a:gd name="connsiteX249" fmla="*/ 540946 w 11269336"/>
              <a:gd name="connsiteY249" fmla="*/ 2292721 h 2323145"/>
              <a:gd name="connsiteX250" fmla="*/ 533680 w 11269336"/>
              <a:gd name="connsiteY250" fmla="*/ 2310233 h 2323145"/>
              <a:gd name="connsiteX251" fmla="*/ 487366 w 11269336"/>
              <a:gd name="connsiteY251" fmla="*/ 2309053 h 2323145"/>
              <a:gd name="connsiteX252" fmla="*/ 416820 w 11269336"/>
              <a:gd name="connsiteY252" fmla="*/ 2305443 h 2323145"/>
              <a:gd name="connsiteX253" fmla="*/ 376805 w 11269336"/>
              <a:gd name="connsiteY253" fmla="*/ 2307647 h 2323145"/>
              <a:gd name="connsiteX254" fmla="*/ 266777 w 11269336"/>
              <a:gd name="connsiteY254" fmla="*/ 2309012 h 2323145"/>
              <a:gd name="connsiteX255" fmla="*/ 156013 w 11269336"/>
              <a:gd name="connsiteY255" fmla="*/ 2306832 h 2323145"/>
              <a:gd name="connsiteX256" fmla="*/ 87258 w 11269336"/>
              <a:gd name="connsiteY256" fmla="*/ 2285511 h 2323145"/>
              <a:gd name="connsiteX257" fmla="*/ 23798 w 11269336"/>
              <a:gd name="connsiteY257" fmla="*/ 2281822 h 2323145"/>
              <a:gd name="connsiteX258" fmla="*/ 0 w 11269336"/>
              <a:gd name="connsiteY258" fmla="*/ 2285369 h 2323145"/>
              <a:gd name="connsiteX259" fmla="*/ 0 w 11269336"/>
              <a:gd name="connsiteY25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83151 w 11269336"/>
              <a:gd name="connsiteY149" fmla="*/ 2201140 h 2323145"/>
              <a:gd name="connsiteX150" fmla="*/ 4366646 w 11269336"/>
              <a:gd name="connsiteY150" fmla="*/ 2198564 h 2323145"/>
              <a:gd name="connsiteX151" fmla="*/ 4354009 w 11269336"/>
              <a:gd name="connsiteY151" fmla="*/ 2204984 h 2323145"/>
              <a:gd name="connsiteX152" fmla="*/ 4348284 w 11269336"/>
              <a:gd name="connsiteY152" fmla="*/ 2205270 h 2323145"/>
              <a:gd name="connsiteX153" fmla="*/ 4333906 w 11269336"/>
              <a:gd name="connsiteY153" fmla="*/ 2205251 h 2323145"/>
              <a:gd name="connsiteX154" fmla="*/ 4308819 w 11269336"/>
              <a:gd name="connsiteY154" fmla="*/ 2203822 h 2323145"/>
              <a:gd name="connsiteX155" fmla="*/ 4301210 w 11269336"/>
              <a:gd name="connsiteY155" fmla="*/ 2204456 h 2323145"/>
              <a:gd name="connsiteX156" fmla="*/ 4283095 w 11269336"/>
              <a:gd name="connsiteY156" fmla="*/ 2198177 h 2323145"/>
              <a:gd name="connsiteX157" fmla="*/ 4250119 w 11269336"/>
              <a:gd name="connsiteY157" fmla="*/ 2196342 h 2323145"/>
              <a:gd name="connsiteX158" fmla="*/ 4189203 w 11269336"/>
              <a:gd name="connsiteY158" fmla="*/ 2178994 h 2323145"/>
              <a:gd name="connsiteX159" fmla="*/ 4154035 w 11269336"/>
              <a:gd name="connsiteY159" fmla="*/ 2171950 h 2323145"/>
              <a:gd name="connsiteX160" fmla="*/ 4129569 w 11269336"/>
              <a:gd name="connsiteY160" fmla="*/ 2163850 h 2323145"/>
              <a:gd name="connsiteX161" fmla="*/ 4061250 w 11269336"/>
              <a:gd name="connsiteY161" fmla="*/ 2159236 h 2323145"/>
              <a:gd name="connsiteX162" fmla="*/ 3945480 w 11269336"/>
              <a:gd name="connsiteY162" fmla="*/ 2158279 h 2323145"/>
              <a:gd name="connsiteX163" fmla="*/ 3921468 w 11269336"/>
              <a:gd name="connsiteY163" fmla="*/ 2156588 h 2323145"/>
              <a:gd name="connsiteX164" fmla="*/ 3903348 w 11269336"/>
              <a:gd name="connsiteY164" fmla="*/ 2149220 h 2323145"/>
              <a:gd name="connsiteX165" fmla="*/ 3901342 w 11269336"/>
              <a:gd name="connsiteY165" fmla="*/ 2142355 h 2323145"/>
              <a:gd name="connsiteX166" fmla="*/ 3888539 w 11269336"/>
              <a:gd name="connsiteY166" fmla="*/ 2140476 h 2323145"/>
              <a:gd name="connsiteX167" fmla="*/ 3885662 w 11269336"/>
              <a:gd name="connsiteY167" fmla="*/ 2138740 h 2323145"/>
              <a:gd name="connsiteX168" fmla="*/ 3868627 w 11269336"/>
              <a:gd name="connsiteY168" fmla="*/ 2130023 h 2323145"/>
              <a:gd name="connsiteX169" fmla="*/ 3819177 w 11269336"/>
              <a:gd name="connsiteY169" fmla="*/ 2142111 h 2323145"/>
              <a:gd name="connsiteX170" fmla="*/ 3769100 w 11269336"/>
              <a:gd name="connsiteY170" fmla="*/ 2131731 h 2323145"/>
              <a:gd name="connsiteX171" fmla="*/ 3562752 w 11269336"/>
              <a:gd name="connsiteY171" fmla="*/ 2131785 h 2323145"/>
              <a:gd name="connsiteX172" fmla="*/ 3541402 w 11269336"/>
              <a:gd name="connsiteY172" fmla="*/ 2106821 h 2323145"/>
              <a:gd name="connsiteX173" fmla="*/ 3365341 w 11269336"/>
              <a:gd name="connsiteY173" fmla="*/ 2077638 h 2323145"/>
              <a:gd name="connsiteX174" fmla="*/ 3170922 w 11269336"/>
              <a:gd name="connsiteY174" fmla="*/ 2115957 h 2323145"/>
              <a:gd name="connsiteX175" fmla="*/ 3156256 w 11269336"/>
              <a:gd name="connsiteY175" fmla="*/ 2124773 h 2323145"/>
              <a:gd name="connsiteX176" fmla="*/ 3140298 w 11269336"/>
              <a:gd name="connsiteY176" fmla="*/ 2129182 h 2323145"/>
              <a:gd name="connsiteX177" fmla="*/ 3138514 w 11269336"/>
              <a:gd name="connsiteY177" fmla="*/ 2128069 h 2323145"/>
              <a:gd name="connsiteX178" fmla="*/ 3120467 w 11269336"/>
              <a:gd name="connsiteY178" fmla="*/ 2128281 h 2323145"/>
              <a:gd name="connsiteX179" fmla="*/ 3116175 w 11269336"/>
              <a:gd name="connsiteY179" fmla="*/ 2131633 h 2323145"/>
              <a:gd name="connsiteX180" fmla="*/ 3103685 w 11269336"/>
              <a:gd name="connsiteY180" fmla="*/ 2132814 h 2323145"/>
              <a:gd name="connsiteX181" fmla="*/ 3078794 w 11269336"/>
              <a:gd name="connsiteY181" fmla="*/ 2137935 h 2323145"/>
              <a:gd name="connsiteX182" fmla="*/ 3074407 w 11269336"/>
              <a:gd name="connsiteY182" fmla="*/ 2136274 h 2323145"/>
              <a:gd name="connsiteX183" fmla="*/ 3037285 w 11269336"/>
              <a:gd name="connsiteY183" fmla="*/ 2139919 h 2323145"/>
              <a:gd name="connsiteX184" fmla="*/ 3036901 w 11269336"/>
              <a:gd name="connsiteY184" fmla="*/ 2138726 h 2323145"/>
              <a:gd name="connsiteX185" fmla="*/ 3026996 w 11269336"/>
              <a:gd name="connsiteY185" fmla="*/ 2134322 h 2323145"/>
              <a:gd name="connsiteX186" fmla="*/ 3007772 w 11269336"/>
              <a:gd name="connsiteY186" fmla="*/ 2128742 h 2323145"/>
              <a:gd name="connsiteX187" fmla="*/ 2965030 w 11269336"/>
              <a:gd name="connsiteY187" fmla="*/ 2100494 h 2323145"/>
              <a:gd name="connsiteX188" fmla="*/ 2926342 w 11269336"/>
              <a:gd name="connsiteY188" fmla="*/ 2104155 h 2323145"/>
              <a:gd name="connsiteX189" fmla="*/ 2918608 w 11269336"/>
              <a:gd name="connsiteY189" fmla="*/ 2104215 h 2323145"/>
              <a:gd name="connsiteX190" fmla="*/ 2918475 w 11269336"/>
              <a:gd name="connsiteY190" fmla="*/ 2103937 h 2323145"/>
              <a:gd name="connsiteX191" fmla="*/ 2910360 w 11269336"/>
              <a:gd name="connsiteY191" fmla="*/ 2103444 h 2323145"/>
              <a:gd name="connsiteX192" fmla="*/ 2904507 w 11269336"/>
              <a:gd name="connsiteY192" fmla="*/ 2104326 h 2323145"/>
              <a:gd name="connsiteX193" fmla="*/ 2889503 w 11269336"/>
              <a:gd name="connsiteY193" fmla="*/ 2104443 h 2323145"/>
              <a:gd name="connsiteX194" fmla="*/ 2884480 w 11269336"/>
              <a:gd name="connsiteY194" fmla="*/ 2102626 h 2323145"/>
              <a:gd name="connsiteX195" fmla="*/ 2882689 w 11269336"/>
              <a:gd name="connsiteY195" fmla="*/ 2099228 h 2323145"/>
              <a:gd name="connsiteX196" fmla="*/ 2881291 w 11269336"/>
              <a:gd name="connsiteY196" fmla="*/ 2099618 h 2323145"/>
              <a:gd name="connsiteX197" fmla="*/ 2853979 w 11269336"/>
              <a:gd name="connsiteY197" fmla="*/ 2090388 h 2323145"/>
              <a:gd name="connsiteX198" fmla="*/ 2791790 w 11269336"/>
              <a:gd name="connsiteY198" fmla="*/ 2080332 h 2323145"/>
              <a:gd name="connsiteX199" fmla="*/ 2755844 w 11269336"/>
              <a:gd name="connsiteY199" fmla="*/ 2078874 h 2323145"/>
              <a:gd name="connsiteX200" fmla="*/ 2657742 w 11269336"/>
              <a:gd name="connsiteY200" fmla="*/ 2070179 h 2323145"/>
              <a:gd name="connsiteX201" fmla="*/ 2559549 w 11269336"/>
              <a:gd name="connsiteY201" fmla="*/ 2057873 h 2323145"/>
              <a:gd name="connsiteX202" fmla="*/ 2512054 w 11269336"/>
              <a:gd name="connsiteY202" fmla="*/ 2031671 h 2323145"/>
              <a:gd name="connsiteX203" fmla="*/ 2506437 w 11269336"/>
              <a:gd name="connsiteY203" fmla="*/ 2030918 h 2323145"/>
              <a:gd name="connsiteX204" fmla="*/ 2491752 w 11269336"/>
              <a:gd name="connsiteY204" fmla="*/ 2033906 h 2323145"/>
              <a:gd name="connsiteX205" fmla="*/ 2486338 w 11269336"/>
              <a:gd name="connsiteY205" fmla="*/ 2035862 h 2323145"/>
              <a:gd name="connsiteX206" fmla="*/ 2478186 w 11269336"/>
              <a:gd name="connsiteY206" fmla="*/ 2036953 h 2323145"/>
              <a:gd name="connsiteX207" fmla="*/ 2477950 w 11269336"/>
              <a:gd name="connsiteY207" fmla="*/ 2036715 h 2323145"/>
              <a:gd name="connsiteX208" fmla="*/ 2470381 w 11269336"/>
              <a:gd name="connsiteY208" fmla="*/ 2038256 h 2323145"/>
              <a:gd name="connsiteX209" fmla="*/ 2433781 w 11269336"/>
              <a:gd name="connsiteY209" fmla="*/ 2049140 h 2323145"/>
              <a:gd name="connsiteX210" fmla="*/ 2381172 w 11269336"/>
              <a:gd name="connsiteY210" fmla="*/ 2030645 h 2323145"/>
              <a:gd name="connsiteX211" fmla="*/ 2360198 w 11269336"/>
              <a:gd name="connsiteY211" fmla="*/ 2029059 h 2323145"/>
              <a:gd name="connsiteX212" fmla="*/ 2348815 w 11269336"/>
              <a:gd name="connsiteY212" fmla="*/ 2026798 h 2323145"/>
              <a:gd name="connsiteX213" fmla="*/ 2347988 w 11269336"/>
              <a:gd name="connsiteY213" fmla="*/ 2025745 h 2323145"/>
              <a:gd name="connsiteX214" fmla="*/ 2312920 w 11269336"/>
              <a:gd name="connsiteY214" fmla="*/ 2036311 h 2323145"/>
              <a:gd name="connsiteX215" fmla="*/ 2307986 w 11269336"/>
              <a:gd name="connsiteY215" fmla="*/ 2035583 h 2323145"/>
              <a:gd name="connsiteX216" fmla="*/ 2285481 w 11269336"/>
              <a:gd name="connsiteY216" fmla="*/ 2045197 h 2323145"/>
              <a:gd name="connsiteX217" fmla="*/ 2273666 w 11269336"/>
              <a:gd name="connsiteY217" fmla="*/ 2048710 h 2323145"/>
              <a:gd name="connsiteX218" fmla="*/ 2270719 w 11269336"/>
              <a:gd name="connsiteY218" fmla="*/ 2052702 h 2323145"/>
              <a:gd name="connsiteX219" fmla="*/ 2253080 w 11269336"/>
              <a:gd name="connsiteY219" fmla="*/ 2056363 h 2323145"/>
              <a:gd name="connsiteX220" fmla="*/ 2250906 w 11269336"/>
              <a:gd name="connsiteY220" fmla="*/ 2055654 h 2323145"/>
              <a:gd name="connsiteX221" fmla="*/ 2236905 w 11269336"/>
              <a:gd name="connsiteY221" fmla="*/ 2062882 h 2323145"/>
              <a:gd name="connsiteX222" fmla="*/ 2225830 w 11269336"/>
              <a:gd name="connsiteY222" fmla="*/ 2074027 h 2323145"/>
              <a:gd name="connsiteX223" fmla="*/ 2073776 w 11269336"/>
              <a:gd name="connsiteY223" fmla="*/ 2089244 h 2323145"/>
              <a:gd name="connsiteX224" fmla="*/ 1948256 w 11269336"/>
              <a:gd name="connsiteY224" fmla="*/ 2146616 h 2323145"/>
              <a:gd name="connsiteX225" fmla="*/ 1865582 w 11269336"/>
              <a:gd name="connsiteY225" fmla="*/ 2153738 h 2323145"/>
              <a:gd name="connsiteX226" fmla="*/ 1835210 w 11269336"/>
              <a:gd name="connsiteY226" fmla="*/ 2134244 h 2323145"/>
              <a:gd name="connsiteX227" fmla="*/ 1632661 w 11269336"/>
              <a:gd name="connsiteY227" fmla="*/ 2173882 h 2323145"/>
              <a:gd name="connsiteX228" fmla="*/ 1579590 w 11269336"/>
              <a:gd name="connsiteY228" fmla="*/ 2173680 h 2323145"/>
              <a:gd name="connsiteX229" fmla="*/ 1535601 w 11269336"/>
              <a:gd name="connsiteY229" fmla="*/ 2194590 h 2323145"/>
              <a:gd name="connsiteX230" fmla="*/ 1515594 w 11269336"/>
              <a:gd name="connsiteY230" fmla="*/ 2189622 h 2323145"/>
              <a:gd name="connsiteX231" fmla="*/ 1512113 w 11269336"/>
              <a:gd name="connsiteY231" fmla="*/ 2188534 h 2323145"/>
              <a:gd name="connsiteX232" fmla="*/ 1498838 w 11269336"/>
              <a:gd name="connsiteY232" fmla="*/ 2189213 h 2323145"/>
              <a:gd name="connsiteX233" fmla="*/ 1494279 w 11269336"/>
              <a:gd name="connsiteY233" fmla="*/ 2183112 h 2323145"/>
              <a:gd name="connsiteX234" fmla="*/ 1473714 w 11269336"/>
              <a:gd name="connsiteY234" fmla="*/ 2179625 h 2323145"/>
              <a:gd name="connsiteX235" fmla="*/ 1449503 w 11269336"/>
              <a:gd name="connsiteY235" fmla="*/ 2182633 h 2323145"/>
              <a:gd name="connsiteX236" fmla="*/ 1266687 w 11269336"/>
              <a:gd name="connsiteY236" fmla="*/ 2212688 h 2323145"/>
              <a:gd name="connsiteX237" fmla="*/ 1239614 w 11269336"/>
              <a:gd name="connsiteY237" fmla="*/ 2209727 h 2323145"/>
              <a:gd name="connsiteX238" fmla="*/ 1202436 w 11269336"/>
              <a:gd name="connsiteY238" fmla="*/ 2209817 h 2323145"/>
              <a:gd name="connsiteX239" fmla="*/ 1136097 w 11269336"/>
              <a:gd name="connsiteY239" fmla="*/ 2205112 h 2323145"/>
              <a:gd name="connsiteX240" fmla="*/ 988232 w 11269336"/>
              <a:gd name="connsiteY240" fmla="*/ 2235635 h 2323145"/>
              <a:gd name="connsiteX241" fmla="*/ 981959 w 11269336"/>
              <a:gd name="connsiteY241" fmla="*/ 2231607 h 2323145"/>
              <a:gd name="connsiteX242" fmla="*/ 938600 w 11269336"/>
              <a:gd name="connsiteY242" fmla="*/ 2238113 h 2323145"/>
              <a:gd name="connsiteX243" fmla="*/ 791788 w 11269336"/>
              <a:gd name="connsiteY243" fmla="*/ 2293224 h 2323145"/>
              <a:gd name="connsiteX244" fmla="*/ 706914 w 11269336"/>
              <a:gd name="connsiteY244" fmla="*/ 2305046 h 2323145"/>
              <a:gd name="connsiteX245" fmla="*/ 675971 w 11269336"/>
              <a:gd name="connsiteY245" fmla="*/ 2304030 h 2323145"/>
              <a:gd name="connsiteX246" fmla="*/ 624180 w 11269336"/>
              <a:gd name="connsiteY246" fmla="*/ 2302650 h 2323145"/>
              <a:gd name="connsiteX247" fmla="*/ 583453 w 11269336"/>
              <a:gd name="connsiteY247" fmla="*/ 2288788 h 2323145"/>
              <a:gd name="connsiteX248" fmla="*/ 540946 w 11269336"/>
              <a:gd name="connsiteY248" fmla="*/ 2292721 h 2323145"/>
              <a:gd name="connsiteX249" fmla="*/ 533680 w 11269336"/>
              <a:gd name="connsiteY249" fmla="*/ 2310233 h 2323145"/>
              <a:gd name="connsiteX250" fmla="*/ 487366 w 11269336"/>
              <a:gd name="connsiteY250" fmla="*/ 2309053 h 2323145"/>
              <a:gd name="connsiteX251" fmla="*/ 416820 w 11269336"/>
              <a:gd name="connsiteY251" fmla="*/ 2305443 h 2323145"/>
              <a:gd name="connsiteX252" fmla="*/ 376805 w 11269336"/>
              <a:gd name="connsiteY252" fmla="*/ 2307647 h 2323145"/>
              <a:gd name="connsiteX253" fmla="*/ 266777 w 11269336"/>
              <a:gd name="connsiteY253" fmla="*/ 2309012 h 2323145"/>
              <a:gd name="connsiteX254" fmla="*/ 156013 w 11269336"/>
              <a:gd name="connsiteY254" fmla="*/ 2306832 h 2323145"/>
              <a:gd name="connsiteX255" fmla="*/ 87258 w 11269336"/>
              <a:gd name="connsiteY255" fmla="*/ 2285511 h 2323145"/>
              <a:gd name="connsiteX256" fmla="*/ 23798 w 11269336"/>
              <a:gd name="connsiteY256" fmla="*/ 2281822 h 2323145"/>
              <a:gd name="connsiteX257" fmla="*/ 0 w 11269336"/>
              <a:gd name="connsiteY257" fmla="*/ 2285369 h 2323145"/>
              <a:gd name="connsiteX258" fmla="*/ 0 w 11269336"/>
              <a:gd name="connsiteY25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66646 w 11269336"/>
              <a:gd name="connsiteY149" fmla="*/ 2198564 h 2323145"/>
              <a:gd name="connsiteX150" fmla="*/ 4354009 w 11269336"/>
              <a:gd name="connsiteY150" fmla="*/ 2204984 h 2323145"/>
              <a:gd name="connsiteX151" fmla="*/ 4348284 w 11269336"/>
              <a:gd name="connsiteY151" fmla="*/ 2205270 h 2323145"/>
              <a:gd name="connsiteX152" fmla="*/ 4333906 w 11269336"/>
              <a:gd name="connsiteY152" fmla="*/ 2205251 h 2323145"/>
              <a:gd name="connsiteX153" fmla="*/ 4308819 w 11269336"/>
              <a:gd name="connsiteY153" fmla="*/ 2203822 h 2323145"/>
              <a:gd name="connsiteX154" fmla="*/ 4301210 w 11269336"/>
              <a:gd name="connsiteY154" fmla="*/ 2204456 h 2323145"/>
              <a:gd name="connsiteX155" fmla="*/ 4283095 w 11269336"/>
              <a:gd name="connsiteY155" fmla="*/ 2198177 h 2323145"/>
              <a:gd name="connsiteX156" fmla="*/ 4250119 w 11269336"/>
              <a:gd name="connsiteY156" fmla="*/ 2196342 h 2323145"/>
              <a:gd name="connsiteX157" fmla="*/ 4189203 w 11269336"/>
              <a:gd name="connsiteY157" fmla="*/ 2178994 h 2323145"/>
              <a:gd name="connsiteX158" fmla="*/ 4154035 w 11269336"/>
              <a:gd name="connsiteY158" fmla="*/ 2171950 h 2323145"/>
              <a:gd name="connsiteX159" fmla="*/ 4129569 w 11269336"/>
              <a:gd name="connsiteY159" fmla="*/ 2163850 h 2323145"/>
              <a:gd name="connsiteX160" fmla="*/ 4061250 w 11269336"/>
              <a:gd name="connsiteY160" fmla="*/ 2159236 h 2323145"/>
              <a:gd name="connsiteX161" fmla="*/ 3945480 w 11269336"/>
              <a:gd name="connsiteY161" fmla="*/ 2158279 h 2323145"/>
              <a:gd name="connsiteX162" fmla="*/ 3921468 w 11269336"/>
              <a:gd name="connsiteY162" fmla="*/ 2156588 h 2323145"/>
              <a:gd name="connsiteX163" fmla="*/ 3903348 w 11269336"/>
              <a:gd name="connsiteY163" fmla="*/ 2149220 h 2323145"/>
              <a:gd name="connsiteX164" fmla="*/ 3901342 w 11269336"/>
              <a:gd name="connsiteY164" fmla="*/ 2142355 h 2323145"/>
              <a:gd name="connsiteX165" fmla="*/ 3888539 w 11269336"/>
              <a:gd name="connsiteY165" fmla="*/ 2140476 h 2323145"/>
              <a:gd name="connsiteX166" fmla="*/ 3885662 w 11269336"/>
              <a:gd name="connsiteY166" fmla="*/ 2138740 h 2323145"/>
              <a:gd name="connsiteX167" fmla="*/ 3868627 w 11269336"/>
              <a:gd name="connsiteY167" fmla="*/ 2130023 h 2323145"/>
              <a:gd name="connsiteX168" fmla="*/ 3819177 w 11269336"/>
              <a:gd name="connsiteY168" fmla="*/ 2142111 h 2323145"/>
              <a:gd name="connsiteX169" fmla="*/ 3769100 w 11269336"/>
              <a:gd name="connsiteY169" fmla="*/ 2131731 h 2323145"/>
              <a:gd name="connsiteX170" fmla="*/ 3562752 w 11269336"/>
              <a:gd name="connsiteY170" fmla="*/ 2131785 h 2323145"/>
              <a:gd name="connsiteX171" fmla="*/ 3541402 w 11269336"/>
              <a:gd name="connsiteY171" fmla="*/ 2106821 h 2323145"/>
              <a:gd name="connsiteX172" fmla="*/ 3365341 w 11269336"/>
              <a:gd name="connsiteY172" fmla="*/ 2077638 h 2323145"/>
              <a:gd name="connsiteX173" fmla="*/ 3170922 w 11269336"/>
              <a:gd name="connsiteY173" fmla="*/ 2115957 h 2323145"/>
              <a:gd name="connsiteX174" fmla="*/ 3156256 w 11269336"/>
              <a:gd name="connsiteY174" fmla="*/ 2124773 h 2323145"/>
              <a:gd name="connsiteX175" fmla="*/ 3140298 w 11269336"/>
              <a:gd name="connsiteY175" fmla="*/ 2129182 h 2323145"/>
              <a:gd name="connsiteX176" fmla="*/ 3138514 w 11269336"/>
              <a:gd name="connsiteY176" fmla="*/ 2128069 h 2323145"/>
              <a:gd name="connsiteX177" fmla="*/ 3120467 w 11269336"/>
              <a:gd name="connsiteY177" fmla="*/ 2128281 h 2323145"/>
              <a:gd name="connsiteX178" fmla="*/ 3116175 w 11269336"/>
              <a:gd name="connsiteY178" fmla="*/ 2131633 h 2323145"/>
              <a:gd name="connsiteX179" fmla="*/ 3103685 w 11269336"/>
              <a:gd name="connsiteY179" fmla="*/ 2132814 h 2323145"/>
              <a:gd name="connsiteX180" fmla="*/ 3078794 w 11269336"/>
              <a:gd name="connsiteY180" fmla="*/ 2137935 h 2323145"/>
              <a:gd name="connsiteX181" fmla="*/ 3074407 w 11269336"/>
              <a:gd name="connsiteY181" fmla="*/ 2136274 h 2323145"/>
              <a:gd name="connsiteX182" fmla="*/ 3037285 w 11269336"/>
              <a:gd name="connsiteY182" fmla="*/ 2139919 h 2323145"/>
              <a:gd name="connsiteX183" fmla="*/ 3036901 w 11269336"/>
              <a:gd name="connsiteY183" fmla="*/ 2138726 h 2323145"/>
              <a:gd name="connsiteX184" fmla="*/ 3026996 w 11269336"/>
              <a:gd name="connsiteY184" fmla="*/ 2134322 h 2323145"/>
              <a:gd name="connsiteX185" fmla="*/ 3007772 w 11269336"/>
              <a:gd name="connsiteY185" fmla="*/ 2128742 h 2323145"/>
              <a:gd name="connsiteX186" fmla="*/ 2965030 w 11269336"/>
              <a:gd name="connsiteY186" fmla="*/ 2100494 h 2323145"/>
              <a:gd name="connsiteX187" fmla="*/ 2926342 w 11269336"/>
              <a:gd name="connsiteY187" fmla="*/ 2104155 h 2323145"/>
              <a:gd name="connsiteX188" fmla="*/ 2918608 w 11269336"/>
              <a:gd name="connsiteY188" fmla="*/ 2104215 h 2323145"/>
              <a:gd name="connsiteX189" fmla="*/ 2918475 w 11269336"/>
              <a:gd name="connsiteY189" fmla="*/ 2103937 h 2323145"/>
              <a:gd name="connsiteX190" fmla="*/ 2910360 w 11269336"/>
              <a:gd name="connsiteY190" fmla="*/ 2103444 h 2323145"/>
              <a:gd name="connsiteX191" fmla="*/ 2904507 w 11269336"/>
              <a:gd name="connsiteY191" fmla="*/ 2104326 h 2323145"/>
              <a:gd name="connsiteX192" fmla="*/ 2889503 w 11269336"/>
              <a:gd name="connsiteY192" fmla="*/ 2104443 h 2323145"/>
              <a:gd name="connsiteX193" fmla="*/ 2884480 w 11269336"/>
              <a:gd name="connsiteY193" fmla="*/ 2102626 h 2323145"/>
              <a:gd name="connsiteX194" fmla="*/ 2882689 w 11269336"/>
              <a:gd name="connsiteY194" fmla="*/ 2099228 h 2323145"/>
              <a:gd name="connsiteX195" fmla="*/ 2881291 w 11269336"/>
              <a:gd name="connsiteY195" fmla="*/ 2099618 h 2323145"/>
              <a:gd name="connsiteX196" fmla="*/ 2853979 w 11269336"/>
              <a:gd name="connsiteY196" fmla="*/ 2090388 h 2323145"/>
              <a:gd name="connsiteX197" fmla="*/ 2791790 w 11269336"/>
              <a:gd name="connsiteY197" fmla="*/ 2080332 h 2323145"/>
              <a:gd name="connsiteX198" fmla="*/ 2755844 w 11269336"/>
              <a:gd name="connsiteY198" fmla="*/ 2078874 h 2323145"/>
              <a:gd name="connsiteX199" fmla="*/ 2657742 w 11269336"/>
              <a:gd name="connsiteY199" fmla="*/ 2070179 h 2323145"/>
              <a:gd name="connsiteX200" fmla="*/ 2559549 w 11269336"/>
              <a:gd name="connsiteY200" fmla="*/ 2057873 h 2323145"/>
              <a:gd name="connsiteX201" fmla="*/ 2512054 w 11269336"/>
              <a:gd name="connsiteY201" fmla="*/ 2031671 h 2323145"/>
              <a:gd name="connsiteX202" fmla="*/ 2506437 w 11269336"/>
              <a:gd name="connsiteY202" fmla="*/ 2030918 h 2323145"/>
              <a:gd name="connsiteX203" fmla="*/ 2491752 w 11269336"/>
              <a:gd name="connsiteY203" fmla="*/ 2033906 h 2323145"/>
              <a:gd name="connsiteX204" fmla="*/ 2486338 w 11269336"/>
              <a:gd name="connsiteY204" fmla="*/ 2035862 h 2323145"/>
              <a:gd name="connsiteX205" fmla="*/ 2478186 w 11269336"/>
              <a:gd name="connsiteY205" fmla="*/ 2036953 h 2323145"/>
              <a:gd name="connsiteX206" fmla="*/ 2477950 w 11269336"/>
              <a:gd name="connsiteY206" fmla="*/ 2036715 h 2323145"/>
              <a:gd name="connsiteX207" fmla="*/ 2470381 w 11269336"/>
              <a:gd name="connsiteY207" fmla="*/ 2038256 h 2323145"/>
              <a:gd name="connsiteX208" fmla="*/ 2433781 w 11269336"/>
              <a:gd name="connsiteY208" fmla="*/ 2049140 h 2323145"/>
              <a:gd name="connsiteX209" fmla="*/ 2381172 w 11269336"/>
              <a:gd name="connsiteY209" fmla="*/ 2030645 h 2323145"/>
              <a:gd name="connsiteX210" fmla="*/ 2360198 w 11269336"/>
              <a:gd name="connsiteY210" fmla="*/ 2029059 h 2323145"/>
              <a:gd name="connsiteX211" fmla="*/ 2348815 w 11269336"/>
              <a:gd name="connsiteY211" fmla="*/ 2026798 h 2323145"/>
              <a:gd name="connsiteX212" fmla="*/ 2347988 w 11269336"/>
              <a:gd name="connsiteY212" fmla="*/ 2025745 h 2323145"/>
              <a:gd name="connsiteX213" fmla="*/ 2312920 w 11269336"/>
              <a:gd name="connsiteY213" fmla="*/ 2036311 h 2323145"/>
              <a:gd name="connsiteX214" fmla="*/ 2307986 w 11269336"/>
              <a:gd name="connsiteY214" fmla="*/ 2035583 h 2323145"/>
              <a:gd name="connsiteX215" fmla="*/ 2285481 w 11269336"/>
              <a:gd name="connsiteY215" fmla="*/ 2045197 h 2323145"/>
              <a:gd name="connsiteX216" fmla="*/ 2273666 w 11269336"/>
              <a:gd name="connsiteY216" fmla="*/ 2048710 h 2323145"/>
              <a:gd name="connsiteX217" fmla="*/ 2270719 w 11269336"/>
              <a:gd name="connsiteY217" fmla="*/ 2052702 h 2323145"/>
              <a:gd name="connsiteX218" fmla="*/ 2253080 w 11269336"/>
              <a:gd name="connsiteY218" fmla="*/ 2056363 h 2323145"/>
              <a:gd name="connsiteX219" fmla="*/ 2250906 w 11269336"/>
              <a:gd name="connsiteY219" fmla="*/ 2055654 h 2323145"/>
              <a:gd name="connsiteX220" fmla="*/ 2236905 w 11269336"/>
              <a:gd name="connsiteY220" fmla="*/ 2062882 h 2323145"/>
              <a:gd name="connsiteX221" fmla="*/ 2225830 w 11269336"/>
              <a:gd name="connsiteY221" fmla="*/ 2074027 h 2323145"/>
              <a:gd name="connsiteX222" fmla="*/ 2073776 w 11269336"/>
              <a:gd name="connsiteY222" fmla="*/ 2089244 h 2323145"/>
              <a:gd name="connsiteX223" fmla="*/ 1948256 w 11269336"/>
              <a:gd name="connsiteY223" fmla="*/ 2146616 h 2323145"/>
              <a:gd name="connsiteX224" fmla="*/ 1865582 w 11269336"/>
              <a:gd name="connsiteY224" fmla="*/ 2153738 h 2323145"/>
              <a:gd name="connsiteX225" fmla="*/ 1835210 w 11269336"/>
              <a:gd name="connsiteY225" fmla="*/ 2134244 h 2323145"/>
              <a:gd name="connsiteX226" fmla="*/ 1632661 w 11269336"/>
              <a:gd name="connsiteY226" fmla="*/ 2173882 h 2323145"/>
              <a:gd name="connsiteX227" fmla="*/ 1579590 w 11269336"/>
              <a:gd name="connsiteY227" fmla="*/ 2173680 h 2323145"/>
              <a:gd name="connsiteX228" fmla="*/ 1535601 w 11269336"/>
              <a:gd name="connsiteY228" fmla="*/ 2194590 h 2323145"/>
              <a:gd name="connsiteX229" fmla="*/ 1515594 w 11269336"/>
              <a:gd name="connsiteY229" fmla="*/ 2189622 h 2323145"/>
              <a:gd name="connsiteX230" fmla="*/ 1512113 w 11269336"/>
              <a:gd name="connsiteY230" fmla="*/ 2188534 h 2323145"/>
              <a:gd name="connsiteX231" fmla="*/ 1498838 w 11269336"/>
              <a:gd name="connsiteY231" fmla="*/ 2189213 h 2323145"/>
              <a:gd name="connsiteX232" fmla="*/ 1494279 w 11269336"/>
              <a:gd name="connsiteY232" fmla="*/ 2183112 h 2323145"/>
              <a:gd name="connsiteX233" fmla="*/ 1473714 w 11269336"/>
              <a:gd name="connsiteY233" fmla="*/ 2179625 h 2323145"/>
              <a:gd name="connsiteX234" fmla="*/ 1449503 w 11269336"/>
              <a:gd name="connsiteY234" fmla="*/ 2182633 h 2323145"/>
              <a:gd name="connsiteX235" fmla="*/ 1266687 w 11269336"/>
              <a:gd name="connsiteY235" fmla="*/ 2212688 h 2323145"/>
              <a:gd name="connsiteX236" fmla="*/ 1239614 w 11269336"/>
              <a:gd name="connsiteY236" fmla="*/ 2209727 h 2323145"/>
              <a:gd name="connsiteX237" fmla="*/ 1202436 w 11269336"/>
              <a:gd name="connsiteY237" fmla="*/ 2209817 h 2323145"/>
              <a:gd name="connsiteX238" fmla="*/ 1136097 w 11269336"/>
              <a:gd name="connsiteY238" fmla="*/ 2205112 h 2323145"/>
              <a:gd name="connsiteX239" fmla="*/ 988232 w 11269336"/>
              <a:gd name="connsiteY239" fmla="*/ 2235635 h 2323145"/>
              <a:gd name="connsiteX240" fmla="*/ 981959 w 11269336"/>
              <a:gd name="connsiteY240" fmla="*/ 2231607 h 2323145"/>
              <a:gd name="connsiteX241" fmla="*/ 938600 w 11269336"/>
              <a:gd name="connsiteY241" fmla="*/ 2238113 h 2323145"/>
              <a:gd name="connsiteX242" fmla="*/ 791788 w 11269336"/>
              <a:gd name="connsiteY242" fmla="*/ 2293224 h 2323145"/>
              <a:gd name="connsiteX243" fmla="*/ 706914 w 11269336"/>
              <a:gd name="connsiteY243" fmla="*/ 2305046 h 2323145"/>
              <a:gd name="connsiteX244" fmla="*/ 675971 w 11269336"/>
              <a:gd name="connsiteY244" fmla="*/ 2304030 h 2323145"/>
              <a:gd name="connsiteX245" fmla="*/ 624180 w 11269336"/>
              <a:gd name="connsiteY245" fmla="*/ 2302650 h 2323145"/>
              <a:gd name="connsiteX246" fmla="*/ 583453 w 11269336"/>
              <a:gd name="connsiteY246" fmla="*/ 2288788 h 2323145"/>
              <a:gd name="connsiteX247" fmla="*/ 540946 w 11269336"/>
              <a:gd name="connsiteY247" fmla="*/ 2292721 h 2323145"/>
              <a:gd name="connsiteX248" fmla="*/ 533680 w 11269336"/>
              <a:gd name="connsiteY248" fmla="*/ 2310233 h 2323145"/>
              <a:gd name="connsiteX249" fmla="*/ 487366 w 11269336"/>
              <a:gd name="connsiteY249" fmla="*/ 2309053 h 2323145"/>
              <a:gd name="connsiteX250" fmla="*/ 416820 w 11269336"/>
              <a:gd name="connsiteY250" fmla="*/ 2305443 h 2323145"/>
              <a:gd name="connsiteX251" fmla="*/ 376805 w 11269336"/>
              <a:gd name="connsiteY251" fmla="*/ 2307647 h 2323145"/>
              <a:gd name="connsiteX252" fmla="*/ 266777 w 11269336"/>
              <a:gd name="connsiteY252" fmla="*/ 2309012 h 2323145"/>
              <a:gd name="connsiteX253" fmla="*/ 156013 w 11269336"/>
              <a:gd name="connsiteY253" fmla="*/ 2306832 h 2323145"/>
              <a:gd name="connsiteX254" fmla="*/ 87258 w 11269336"/>
              <a:gd name="connsiteY254" fmla="*/ 2285511 h 2323145"/>
              <a:gd name="connsiteX255" fmla="*/ 23798 w 11269336"/>
              <a:gd name="connsiteY255" fmla="*/ 2281822 h 2323145"/>
              <a:gd name="connsiteX256" fmla="*/ 0 w 11269336"/>
              <a:gd name="connsiteY256" fmla="*/ 2285369 h 2323145"/>
              <a:gd name="connsiteX257" fmla="*/ 0 w 11269336"/>
              <a:gd name="connsiteY25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05765 w 11269336"/>
              <a:gd name="connsiteY146" fmla="*/ 2199902 h 2323145"/>
              <a:gd name="connsiteX147" fmla="*/ 4401354 w 11269336"/>
              <a:gd name="connsiteY147" fmla="*/ 2194745 h 2323145"/>
              <a:gd name="connsiteX148" fmla="*/ 4366646 w 11269336"/>
              <a:gd name="connsiteY148" fmla="*/ 2198564 h 2323145"/>
              <a:gd name="connsiteX149" fmla="*/ 4354009 w 11269336"/>
              <a:gd name="connsiteY149" fmla="*/ 2204984 h 2323145"/>
              <a:gd name="connsiteX150" fmla="*/ 4348284 w 11269336"/>
              <a:gd name="connsiteY150" fmla="*/ 2205270 h 2323145"/>
              <a:gd name="connsiteX151" fmla="*/ 4333906 w 11269336"/>
              <a:gd name="connsiteY151" fmla="*/ 2205251 h 2323145"/>
              <a:gd name="connsiteX152" fmla="*/ 4308819 w 11269336"/>
              <a:gd name="connsiteY152" fmla="*/ 2203822 h 2323145"/>
              <a:gd name="connsiteX153" fmla="*/ 4301210 w 11269336"/>
              <a:gd name="connsiteY153" fmla="*/ 2204456 h 2323145"/>
              <a:gd name="connsiteX154" fmla="*/ 4283095 w 11269336"/>
              <a:gd name="connsiteY154" fmla="*/ 2198177 h 2323145"/>
              <a:gd name="connsiteX155" fmla="*/ 4250119 w 11269336"/>
              <a:gd name="connsiteY155" fmla="*/ 2196342 h 2323145"/>
              <a:gd name="connsiteX156" fmla="*/ 4189203 w 11269336"/>
              <a:gd name="connsiteY156" fmla="*/ 2178994 h 2323145"/>
              <a:gd name="connsiteX157" fmla="*/ 4154035 w 11269336"/>
              <a:gd name="connsiteY157" fmla="*/ 2171950 h 2323145"/>
              <a:gd name="connsiteX158" fmla="*/ 4129569 w 11269336"/>
              <a:gd name="connsiteY158" fmla="*/ 2163850 h 2323145"/>
              <a:gd name="connsiteX159" fmla="*/ 4061250 w 11269336"/>
              <a:gd name="connsiteY159" fmla="*/ 2159236 h 2323145"/>
              <a:gd name="connsiteX160" fmla="*/ 3945480 w 11269336"/>
              <a:gd name="connsiteY160" fmla="*/ 2158279 h 2323145"/>
              <a:gd name="connsiteX161" fmla="*/ 3921468 w 11269336"/>
              <a:gd name="connsiteY161" fmla="*/ 2156588 h 2323145"/>
              <a:gd name="connsiteX162" fmla="*/ 3903348 w 11269336"/>
              <a:gd name="connsiteY162" fmla="*/ 2149220 h 2323145"/>
              <a:gd name="connsiteX163" fmla="*/ 3901342 w 11269336"/>
              <a:gd name="connsiteY163" fmla="*/ 2142355 h 2323145"/>
              <a:gd name="connsiteX164" fmla="*/ 3888539 w 11269336"/>
              <a:gd name="connsiteY164" fmla="*/ 2140476 h 2323145"/>
              <a:gd name="connsiteX165" fmla="*/ 3885662 w 11269336"/>
              <a:gd name="connsiteY165" fmla="*/ 2138740 h 2323145"/>
              <a:gd name="connsiteX166" fmla="*/ 3868627 w 11269336"/>
              <a:gd name="connsiteY166" fmla="*/ 2130023 h 2323145"/>
              <a:gd name="connsiteX167" fmla="*/ 3819177 w 11269336"/>
              <a:gd name="connsiteY167" fmla="*/ 2142111 h 2323145"/>
              <a:gd name="connsiteX168" fmla="*/ 3769100 w 11269336"/>
              <a:gd name="connsiteY168" fmla="*/ 2131731 h 2323145"/>
              <a:gd name="connsiteX169" fmla="*/ 3562752 w 11269336"/>
              <a:gd name="connsiteY169" fmla="*/ 2131785 h 2323145"/>
              <a:gd name="connsiteX170" fmla="*/ 3541402 w 11269336"/>
              <a:gd name="connsiteY170" fmla="*/ 2106821 h 2323145"/>
              <a:gd name="connsiteX171" fmla="*/ 3365341 w 11269336"/>
              <a:gd name="connsiteY171" fmla="*/ 2077638 h 2323145"/>
              <a:gd name="connsiteX172" fmla="*/ 3170922 w 11269336"/>
              <a:gd name="connsiteY172" fmla="*/ 2115957 h 2323145"/>
              <a:gd name="connsiteX173" fmla="*/ 3156256 w 11269336"/>
              <a:gd name="connsiteY173" fmla="*/ 2124773 h 2323145"/>
              <a:gd name="connsiteX174" fmla="*/ 3140298 w 11269336"/>
              <a:gd name="connsiteY174" fmla="*/ 2129182 h 2323145"/>
              <a:gd name="connsiteX175" fmla="*/ 3138514 w 11269336"/>
              <a:gd name="connsiteY175" fmla="*/ 2128069 h 2323145"/>
              <a:gd name="connsiteX176" fmla="*/ 3120467 w 11269336"/>
              <a:gd name="connsiteY176" fmla="*/ 2128281 h 2323145"/>
              <a:gd name="connsiteX177" fmla="*/ 3116175 w 11269336"/>
              <a:gd name="connsiteY177" fmla="*/ 2131633 h 2323145"/>
              <a:gd name="connsiteX178" fmla="*/ 3103685 w 11269336"/>
              <a:gd name="connsiteY178" fmla="*/ 2132814 h 2323145"/>
              <a:gd name="connsiteX179" fmla="*/ 3078794 w 11269336"/>
              <a:gd name="connsiteY179" fmla="*/ 2137935 h 2323145"/>
              <a:gd name="connsiteX180" fmla="*/ 3074407 w 11269336"/>
              <a:gd name="connsiteY180" fmla="*/ 2136274 h 2323145"/>
              <a:gd name="connsiteX181" fmla="*/ 3037285 w 11269336"/>
              <a:gd name="connsiteY181" fmla="*/ 2139919 h 2323145"/>
              <a:gd name="connsiteX182" fmla="*/ 3036901 w 11269336"/>
              <a:gd name="connsiteY182" fmla="*/ 2138726 h 2323145"/>
              <a:gd name="connsiteX183" fmla="*/ 3026996 w 11269336"/>
              <a:gd name="connsiteY183" fmla="*/ 2134322 h 2323145"/>
              <a:gd name="connsiteX184" fmla="*/ 3007772 w 11269336"/>
              <a:gd name="connsiteY184" fmla="*/ 2128742 h 2323145"/>
              <a:gd name="connsiteX185" fmla="*/ 2965030 w 11269336"/>
              <a:gd name="connsiteY185" fmla="*/ 2100494 h 2323145"/>
              <a:gd name="connsiteX186" fmla="*/ 2926342 w 11269336"/>
              <a:gd name="connsiteY186" fmla="*/ 2104155 h 2323145"/>
              <a:gd name="connsiteX187" fmla="*/ 2918608 w 11269336"/>
              <a:gd name="connsiteY187" fmla="*/ 2104215 h 2323145"/>
              <a:gd name="connsiteX188" fmla="*/ 2918475 w 11269336"/>
              <a:gd name="connsiteY188" fmla="*/ 2103937 h 2323145"/>
              <a:gd name="connsiteX189" fmla="*/ 2910360 w 11269336"/>
              <a:gd name="connsiteY189" fmla="*/ 2103444 h 2323145"/>
              <a:gd name="connsiteX190" fmla="*/ 2904507 w 11269336"/>
              <a:gd name="connsiteY190" fmla="*/ 2104326 h 2323145"/>
              <a:gd name="connsiteX191" fmla="*/ 2889503 w 11269336"/>
              <a:gd name="connsiteY191" fmla="*/ 2104443 h 2323145"/>
              <a:gd name="connsiteX192" fmla="*/ 2884480 w 11269336"/>
              <a:gd name="connsiteY192" fmla="*/ 2102626 h 2323145"/>
              <a:gd name="connsiteX193" fmla="*/ 2882689 w 11269336"/>
              <a:gd name="connsiteY193" fmla="*/ 2099228 h 2323145"/>
              <a:gd name="connsiteX194" fmla="*/ 2881291 w 11269336"/>
              <a:gd name="connsiteY194" fmla="*/ 2099618 h 2323145"/>
              <a:gd name="connsiteX195" fmla="*/ 2853979 w 11269336"/>
              <a:gd name="connsiteY195" fmla="*/ 2090388 h 2323145"/>
              <a:gd name="connsiteX196" fmla="*/ 2791790 w 11269336"/>
              <a:gd name="connsiteY196" fmla="*/ 2080332 h 2323145"/>
              <a:gd name="connsiteX197" fmla="*/ 2755844 w 11269336"/>
              <a:gd name="connsiteY197" fmla="*/ 2078874 h 2323145"/>
              <a:gd name="connsiteX198" fmla="*/ 2657742 w 11269336"/>
              <a:gd name="connsiteY198" fmla="*/ 2070179 h 2323145"/>
              <a:gd name="connsiteX199" fmla="*/ 2559549 w 11269336"/>
              <a:gd name="connsiteY199" fmla="*/ 2057873 h 2323145"/>
              <a:gd name="connsiteX200" fmla="*/ 2512054 w 11269336"/>
              <a:gd name="connsiteY200" fmla="*/ 2031671 h 2323145"/>
              <a:gd name="connsiteX201" fmla="*/ 2506437 w 11269336"/>
              <a:gd name="connsiteY201" fmla="*/ 2030918 h 2323145"/>
              <a:gd name="connsiteX202" fmla="*/ 2491752 w 11269336"/>
              <a:gd name="connsiteY202" fmla="*/ 2033906 h 2323145"/>
              <a:gd name="connsiteX203" fmla="*/ 2486338 w 11269336"/>
              <a:gd name="connsiteY203" fmla="*/ 2035862 h 2323145"/>
              <a:gd name="connsiteX204" fmla="*/ 2478186 w 11269336"/>
              <a:gd name="connsiteY204" fmla="*/ 2036953 h 2323145"/>
              <a:gd name="connsiteX205" fmla="*/ 2477950 w 11269336"/>
              <a:gd name="connsiteY205" fmla="*/ 2036715 h 2323145"/>
              <a:gd name="connsiteX206" fmla="*/ 2470381 w 11269336"/>
              <a:gd name="connsiteY206" fmla="*/ 2038256 h 2323145"/>
              <a:gd name="connsiteX207" fmla="*/ 2433781 w 11269336"/>
              <a:gd name="connsiteY207" fmla="*/ 2049140 h 2323145"/>
              <a:gd name="connsiteX208" fmla="*/ 2381172 w 11269336"/>
              <a:gd name="connsiteY208" fmla="*/ 2030645 h 2323145"/>
              <a:gd name="connsiteX209" fmla="*/ 2360198 w 11269336"/>
              <a:gd name="connsiteY209" fmla="*/ 2029059 h 2323145"/>
              <a:gd name="connsiteX210" fmla="*/ 2348815 w 11269336"/>
              <a:gd name="connsiteY210" fmla="*/ 2026798 h 2323145"/>
              <a:gd name="connsiteX211" fmla="*/ 2347988 w 11269336"/>
              <a:gd name="connsiteY211" fmla="*/ 2025745 h 2323145"/>
              <a:gd name="connsiteX212" fmla="*/ 2312920 w 11269336"/>
              <a:gd name="connsiteY212" fmla="*/ 2036311 h 2323145"/>
              <a:gd name="connsiteX213" fmla="*/ 2307986 w 11269336"/>
              <a:gd name="connsiteY213" fmla="*/ 2035583 h 2323145"/>
              <a:gd name="connsiteX214" fmla="*/ 2285481 w 11269336"/>
              <a:gd name="connsiteY214" fmla="*/ 2045197 h 2323145"/>
              <a:gd name="connsiteX215" fmla="*/ 2273666 w 11269336"/>
              <a:gd name="connsiteY215" fmla="*/ 2048710 h 2323145"/>
              <a:gd name="connsiteX216" fmla="*/ 2270719 w 11269336"/>
              <a:gd name="connsiteY216" fmla="*/ 2052702 h 2323145"/>
              <a:gd name="connsiteX217" fmla="*/ 2253080 w 11269336"/>
              <a:gd name="connsiteY217" fmla="*/ 2056363 h 2323145"/>
              <a:gd name="connsiteX218" fmla="*/ 2250906 w 11269336"/>
              <a:gd name="connsiteY218" fmla="*/ 2055654 h 2323145"/>
              <a:gd name="connsiteX219" fmla="*/ 2236905 w 11269336"/>
              <a:gd name="connsiteY219" fmla="*/ 2062882 h 2323145"/>
              <a:gd name="connsiteX220" fmla="*/ 2225830 w 11269336"/>
              <a:gd name="connsiteY220" fmla="*/ 2074027 h 2323145"/>
              <a:gd name="connsiteX221" fmla="*/ 2073776 w 11269336"/>
              <a:gd name="connsiteY221" fmla="*/ 2089244 h 2323145"/>
              <a:gd name="connsiteX222" fmla="*/ 1948256 w 11269336"/>
              <a:gd name="connsiteY222" fmla="*/ 2146616 h 2323145"/>
              <a:gd name="connsiteX223" fmla="*/ 1865582 w 11269336"/>
              <a:gd name="connsiteY223" fmla="*/ 2153738 h 2323145"/>
              <a:gd name="connsiteX224" fmla="*/ 1835210 w 11269336"/>
              <a:gd name="connsiteY224" fmla="*/ 2134244 h 2323145"/>
              <a:gd name="connsiteX225" fmla="*/ 1632661 w 11269336"/>
              <a:gd name="connsiteY225" fmla="*/ 2173882 h 2323145"/>
              <a:gd name="connsiteX226" fmla="*/ 1579590 w 11269336"/>
              <a:gd name="connsiteY226" fmla="*/ 2173680 h 2323145"/>
              <a:gd name="connsiteX227" fmla="*/ 1535601 w 11269336"/>
              <a:gd name="connsiteY227" fmla="*/ 2194590 h 2323145"/>
              <a:gd name="connsiteX228" fmla="*/ 1515594 w 11269336"/>
              <a:gd name="connsiteY228" fmla="*/ 2189622 h 2323145"/>
              <a:gd name="connsiteX229" fmla="*/ 1512113 w 11269336"/>
              <a:gd name="connsiteY229" fmla="*/ 2188534 h 2323145"/>
              <a:gd name="connsiteX230" fmla="*/ 1498838 w 11269336"/>
              <a:gd name="connsiteY230" fmla="*/ 2189213 h 2323145"/>
              <a:gd name="connsiteX231" fmla="*/ 1494279 w 11269336"/>
              <a:gd name="connsiteY231" fmla="*/ 2183112 h 2323145"/>
              <a:gd name="connsiteX232" fmla="*/ 1473714 w 11269336"/>
              <a:gd name="connsiteY232" fmla="*/ 2179625 h 2323145"/>
              <a:gd name="connsiteX233" fmla="*/ 1449503 w 11269336"/>
              <a:gd name="connsiteY233" fmla="*/ 2182633 h 2323145"/>
              <a:gd name="connsiteX234" fmla="*/ 1266687 w 11269336"/>
              <a:gd name="connsiteY234" fmla="*/ 2212688 h 2323145"/>
              <a:gd name="connsiteX235" fmla="*/ 1239614 w 11269336"/>
              <a:gd name="connsiteY235" fmla="*/ 2209727 h 2323145"/>
              <a:gd name="connsiteX236" fmla="*/ 1202436 w 11269336"/>
              <a:gd name="connsiteY236" fmla="*/ 2209817 h 2323145"/>
              <a:gd name="connsiteX237" fmla="*/ 1136097 w 11269336"/>
              <a:gd name="connsiteY237" fmla="*/ 2205112 h 2323145"/>
              <a:gd name="connsiteX238" fmla="*/ 988232 w 11269336"/>
              <a:gd name="connsiteY238" fmla="*/ 2235635 h 2323145"/>
              <a:gd name="connsiteX239" fmla="*/ 981959 w 11269336"/>
              <a:gd name="connsiteY239" fmla="*/ 2231607 h 2323145"/>
              <a:gd name="connsiteX240" fmla="*/ 938600 w 11269336"/>
              <a:gd name="connsiteY240" fmla="*/ 2238113 h 2323145"/>
              <a:gd name="connsiteX241" fmla="*/ 791788 w 11269336"/>
              <a:gd name="connsiteY241" fmla="*/ 2293224 h 2323145"/>
              <a:gd name="connsiteX242" fmla="*/ 706914 w 11269336"/>
              <a:gd name="connsiteY242" fmla="*/ 2305046 h 2323145"/>
              <a:gd name="connsiteX243" fmla="*/ 675971 w 11269336"/>
              <a:gd name="connsiteY243" fmla="*/ 2304030 h 2323145"/>
              <a:gd name="connsiteX244" fmla="*/ 624180 w 11269336"/>
              <a:gd name="connsiteY244" fmla="*/ 2302650 h 2323145"/>
              <a:gd name="connsiteX245" fmla="*/ 583453 w 11269336"/>
              <a:gd name="connsiteY245" fmla="*/ 2288788 h 2323145"/>
              <a:gd name="connsiteX246" fmla="*/ 540946 w 11269336"/>
              <a:gd name="connsiteY246" fmla="*/ 2292721 h 2323145"/>
              <a:gd name="connsiteX247" fmla="*/ 533680 w 11269336"/>
              <a:gd name="connsiteY247" fmla="*/ 2310233 h 2323145"/>
              <a:gd name="connsiteX248" fmla="*/ 487366 w 11269336"/>
              <a:gd name="connsiteY248" fmla="*/ 2309053 h 2323145"/>
              <a:gd name="connsiteX249" fmla="*/ 416820 w 11269336"/>
              <a:gd name="connsiteY249" fmla="*/ 2305443 h 2323145"/>
              <a:gd name="connsiteX250" fmla="*/ 376805 w 11269336"/>
              <a:gd name="connsiteY250" fmla="*/ 2307647 h 2323145"/>
              <a:gd name="connsiteX251" fmla="*/ 266777 w 11269336"/>
              <a:gd name="connsiteY251" fmla="*/ 2309012 h 2323145"/>
              <a:gd name="connsiteX252" fmla="*/ 156013 w 11269336"/>
              <a:gd name="connsiteY252" fmla="*/ 2306832 h 2323145"/>
              <a:gd name="connsiteX253" fmla="*/ 87258 w 11269336"/>
              <a:gd name="connsiteY253" fmla="*/ 2285511 h 2323145"/>
              <a:gd name="connsiteX254" fmla="*/ 23798 w 11269336"/>
              <a:gd name="connsiteY254" fmla="*/ 2281822 h 2323145"/>
              <a:gd name="connsiteX255" fmla="*/ 0 w 11269336"/>
              <a:gd name="connsiteY255" fmla="*/ 2285369 h 2323145"/>
              <a:gd name="connsiteX256" fmla="*/ 0 w 11269336"/>
              <a:gd name="connsiteY25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05765 w 11269336"/>
              <a:gd name="connsiteY145" fmla="*/ 2199902 h 2323145"/>
              <a:gd name="connsiteX146" fmla="*/ 4401354 w 11269336"/>
              <a:gd name="connsiteY146" fmla="*/ 2194745 h 2323145"/>
              <a:gd name="connsiteX147" fmla="*/ 4366646 w 11269336"/>
              <a:gd name="connsiteY147" fmla="*/ 2198564 h 2323145"/>
              <a:gd name="connsiteX148" fmla="*/ 4354009 w 11269336"/>
              <a:gd name="connsiteY148" fmla="*/ 2204984 h 2323145"/>
              <a:gd name="connsiteX149" fmla="*/ 4348284 w 11269336"/>
              <a:gd name="connsiteY149" fmla="*/ 2205270 h 2323145"/>
              <a:gd name="connsiteX150" fmla="*/ 4333906 w 11269336"/>
              <a:gd name="connsiteY150" fmla="*/ 2205251 h 2323145"/>
              <a:gd name="connsiteX151" fmla="*/ 4308819 w 11269336"/>
              <a:gd name="connsiteY151" fmla="*/ 2203822 h 2323145"/>
              <a:gd name="connsiteX152" fmla="*/ 4301210 w 11269336"/>
              <a:gd name="connsiteY152" fmla="*/ 2204456 h 2323145"/>
              <a:gd name="connsiteX153" fmla="*/ 4283095 w 11269336"/>
              <a:gd name="connsiteY153" fmla="*/ 2198177 h 2323145"/>
              <a:gd name="connsiteX154" fmla="*/ 4250119 w 11269336"/>
              <a:gd name="connsiteY154" fmla="*/ 2196342 h 2323145"/>
              <a:gd name="connsiteX155" fmla="*/ 4189203 w 11269336"/>
              <a:gd name="connsiteY155" fmla="*/ 2178994 h 2323145"/>
              <a:gd name="connsiteX156" fmla="*/ 4154035 w 11269336"/>
              <a:gd name="connsiteY156" fmla="*/ 2171950 h 2323145"/>
              <a:gd name="connsiteX157" fmla="*/ 4129569 w 11269336"/>
              <a:gd name="connsiteY157" fmla="*/ 2163850 h 2323145"/>
              <a:gd name="connsiteX158" fmla="*/ 4061250 w 11269336"/>
              <a:gd name="connsiteY158" fmla="*/ 2159236 h 2323145"/>
              <a:gd name="connsiteX159" fmla="*/ 3945480 w 11269336"/>
              <a:gd name="connsiteY159" fmla="*/ 2158279 h 2323145"/>
              <a:gd name="connsiteX160" fmla="*/ 3921468 w 11269336"/>
              <a:gd name="connsiteY160" fmla="*/ 2156588 h 2323145"/>
              <a:gd name="connsiteX161" fmla="*/ 3903348 w 11269336"/>
              <a:gd name="connsiteY161" fmla="*/ 2149220 h 2323145"/>
              <a:gd name="connsiteX162" fmla="*/ 3901342 w 11269336"/>
              <a:gd name="connsiteY162" fmla="*/ 2142355 h 2323145"/>
              <a:gd name="connsiteX163" fmla="*/ 3888539 w 11269336"/>
              <a:gd name="connsiteY163" fmla="*/ 2140476 h 2323145"/>
              <a:gd name="connsiteX164" fmla="*/ 3885662 w 11269336"/>
              <a:gd name="connsiteY164" fmla="*/ 2138740 h 2323145"/>
              <a:gd name="connsiteX165" fmla="*/ 3868627 w 11269336"/>
              <a:gd name="connsiteY165" fmla="*/ 2130023 h 2323145"/>
              <a:gd name="connsiteX166" fmla="*/ 3819177 w 11269336"/>
              <a:gd name="connsiteY166" fmla="*/ 2142111 h 2323145"/>
              <a:gd name="connsiteX167" fmla="*/ 3769100 w 11269336"/>
              <a:gd name="connsiteY167" fmla="*/ 2131731 h 2323145"/>
              <a:gd name="connsiteX168" fmla="*/ 3562752 w 11269336"/>
              <a:gd name="connsiteY168" fmla="*/ 2131785 h 2323145"/>
              <a:gd name="connsiteX169" fmla="*/ 3541402 w 11269336"/>
              <a:gd name="connsiteY169" fmla="*/ 2106821 h 2323145"/>
              <a:gd name="connsiteX170" fmla="*/ 3365341 w 11269336"/>
              <a:gd name="connsiteY170" fmla="*/ 2077638 h 2323145"/>
              <a:gd name="connsiteX171" fmla="*/ 3170922 w 11269336"/>
              <a:gd name="connsiteY171" fmla="*/ 2115957 h 2323145"/>
              <a:gd name="connsiteX172" fmla="*/ 3156256 w 11269336"/>
              <a:gd name="connsiteY172" fmla="*/ 2124773 h 2323145"/>
              <a:gd name="connsiteX173" fmla="*/ 3140298 w 11269336"/>
              <a:gd name="connsiteY173" fmla="*/ 2129182 h 2323145"/>
              <a:gd name="connsiteX174" fmla="*/ 3138514 w 11269336"/>
              <a:gd name="connsiteY174" fmla="*/ 2128069 h 2323145"/>
              <a:gd name="connsiteX175" fmla="*/ 3120467 w 11269336"/>
              <a:gd name="connsiteY175" fmla="*/ 2128281 h 2323145"/>
              <a:gd name="connsiteX176" fmla="*/ 3116175 w 11269336"/>
              <a:gd name="connsiteY176" fmla="*/ 2131633 h 2323145"/>
              <a:gd name="connsiteX177" fmla="*/ 3103685 w 11269336"/>
              <a:gd name="connsiteY177" fmla="*/ 2132814 h 2323145"/>
              <a:gd name="connsiteX178" fmla="*/ 3078794 w 11269336"/>
              <a:gd name="connsiteY178" fmla="*/ 2137935 h 2323145"/>
              <a:gd name="connsiteX179" fmla="*/ 3074407 w 11269336"/>
              <a:gd name="connsiteY179" fmla="*/ 2136274 h 2323145"/>
              <a:gd name="connsiteX180" fmla="*/ 3037285 w 11269336"/>
              <a:gd name="connsiteY180" fmla="*/ 2139919 h 2323145"/>
              <a:gd name="connsiteX181" fmla="*/ 3036901 w 11269336"/>
              <a:gd name="connsiteY181" fmla="*/ 2138726 h 2323145"/>
              <a:gd name="connsiteX182" fmla="*/ 3026996 w 11269336"/>
              <a:gd name="connsiteY182" fmla="*/ 2134322 h 2323145"/>
              <a:gd name="connsiteX183" fmla="*/ 3007772 w 11269336"/>
              <a:gd name="connsiteY183" fmla="*/ 2128742 h 2323145"/>
              <a:gd name="connsiteX184" fmla="*/ 2965030 w 11269336"/>
              <a:gd name="connsiteY184" fmla="*/ 2100494 h 2323145"/>
              <a:gd name="connsiteX185" fmla="*/ 2926342 w 11269336"/>
              <a:gd name="connsiteY185" fmla="*/ 2104155 h 2323145"/>
              <a:gd name="connsiteX186" fmla="*/ 2918608 w 11269336"/>
              <a:gd name="connsiteY186" fmla="*/ 2104215 h 2323145"/>
              <a:gd name="connsiteX187" fmla="*/ 2918475 w 11269336"/>
              <a:gd name="connsiteY187" fmla="*/ 2103937 h 2323145"/>
              <a:gd name="connsiteX188" fmla="*/ 2910360 w 11269336"/>
              <a:gd name="connsiteY188" fmla="*/ 2103444 h 2323145"/>
              <a:gd name="connsiteX189" fmla="*/ 2904507 w 11269336"/>
              <a:gd name="connsiteY189" fmla="*/ 2104326 h 2323145"/>
              <a:gd name="connsiteX190" fmla="*/ 2889503 w 11269336"/>
              <a:gd name="connsiteY190" fmla="*/ 2104443 h 2323145"/>
              <a:gd name="connsiteX191" fmla="*/ 2884480 w 11269336"/>
              <a:gd name="connsiteY191" fmla="*/ 2102626 h 2323145"/>
              <a:gd name="connsiteX192" fmla="*/ 2882689 w 11269336"/>
              <a:gd name="connsiteY192" fmla="*/ 2099228 h 2323145"/>
              <a:gd name="connsiteX193" fmla="*/ 2881291 w 11269336"/>
              <a:gd name="connsiteY193" fmla="*/ 2099618 h 2323145"/>
              <a:gd name="connsiteX194" fmla="*/ 2853979 w 11269336"/>
              <a:gd name="connsiteY194" fmla="*/ 2090388 h 2323145"/>
              <a:gd name="connsiteX195" fmla="*/ 2791790 w 11269336"/>
              <a:gd name="connsiteY195" fmla="*/ 2080332 h 2323145"/>
              <a:gd name="connsiteX196" fmla="*/ 2755844 w 11269336"/>
              <a:gd name="connsiteY196" fmla="*/ 2078874 h 2323145"/>
              <a:gd name="connsiteX197" fmla="*/ 2657742 w 11269336"/>
              <a:gd name="connsiteY197" fmla="*/ 2070179 h 2323145"/>
              <a:gd name="connsiteX198" fmla="*/ 2559549 w 11269336"/>
              <a:gd name="connsiteY198" fmla="*/ 2057873 h 2323145"/>
              <a:gd name="connsiteX199" fmla="*/ 2512054 w 11269336"/>
              <a:gd name="connsiteY199" fmla="*/ 2031671 h 2323145"/>
              <a:gd name="connsiteX200" fmla="*/ 2506437 w 11269336"/>
              <a:gd name="connsiteY200" fmla="*/ 2030918 h 2323145"/>
              <a:gd name="connsiteX201" fmla="*/ 2491752 w 11269336"/>
              <a:gd name="connsiteY201" fmla="*/ 2033906 h 2323145"/>
              <a:gd name="connsiteX202" fmla="*/ 2486338 w 11269336"/>
              <a:gd name="connsiteY202" fmla="*/ 2035862 h 2323145"/>
              <a:gd name="connsiteX203" fmla="*/ 2478186 w 11269336"/>
              <a:gd name="connsiteY203" fmla="*/ 2036953 h 2323145"/>
              <a:gd name="connsiteX204" fmla="*/ 2477950 w 11269336"/>
              <a:gd name="connsiteY204" fmla="*/ 2036715 h 2323145"/>
              <a:gd name="connsiteX205" fmla="*/ 2470381 w 11269336"/>
              <a:gd name="connsiteY205" fmla="*/ 2038256 h 2323145"/>
              <a:gd name="connsiteX206" fmla="*/ 2433781 w 11269336"/>
              <a:gd name="connsiteY206" fmla="*/ 2049140 h 2323145"/>
              <a:gd name="connsiteX207" fmla="*/ 2381172 w 11269336"/>
              <a:gd name="connsiteY207" fmla="*/ 2030645 h 2323145"/>
              <a:gd name="connsiteX208" fmla="*/ 2360198 w 11269336"/>
              <a:gd name="connsiteY208" fmla="*/ 2029059 h 2323145"/>
              <a:gd name="connsiteX209" fmla="*/ 2348815 w 11269336"/>
              <a:gd name="connsiteY209" fmla="*/ 2026798 h 2323145"/>
              <a:gd name="connsiteX210" fmla="*/ 2347988 w 11269336"/>
              <a:gd name="connsiteY210" fmla="*/ 2025745 h 2323145"/>
              <a:gd name="connsiteX211" fmla="*/ 2312920 w 11269336"/>
              <a:gd name="connsiteY211" fmla="*/ 2036311 h 2323145"/>
              <a:gd name="connsiteX212" fmla="*/ 2307986 w 11269336"/>
              <a:gd name="connsiteY212" fmla="*/ 2035583 h 2323145"/>
              <a:gd name="connsiteX213" fmla="*/ 2285481 w 11269336"/>
              <a:gd name="connsiteY213" fmla="*/ 2045197 h 2323145"/>
              <a:gd name="connsiteX214" fmla="*/ 2273666 w 11269336"/>
              <a:gd name="connsiteY214" fmla="*/ 2048710 h 2323145"/>
              <a:gd name="connsiteX215" fmla="*/ 2270719 w 11269336"/>
              <a:gd name="connsiteY215" fmla="*/ 2052702 h 2323145"/>
              <a:gd name="connsiteX216" fmla="*/ 2253080 w 11269336"/>
              <a:gd name="connsiteY216" fmla="*/ 2056363 h 2323145"/>
              <a:gd name="connsiteX217" fmla="*/ 2250906 w 11269336"/>
              <a:gd name="connsiteY217" fmla="*/ 2055654 h 2323145"/>
              <a:gd name="connsiteX218" fmla="*/ 2236905 w 11269336"/>
              <a:gd name="connsiteY218" fmla="*/ 2062882 h 2323145"/>
              <a:gd name="connsiteX219" fmla="*/ 2225830 w 11269336"/>
              <a:gd name="connsiteY219" fmla="*/ 2074027 h 2323145"/>
              <a:gd name="connsiteX220" fmla="*/ 2073776 w 11269336"/>
              <a:gd name="connsiteY220" fmla="*/ 2089244 h 2323145"/>
              <a:gd name="connsiteX221" fmla="*/ 1948256 w 11269336"/>
              <a:gd name="connsiteY221" fmla="*/ 2146616 h 2323145"/>
              <a:gd name="connsiteX222" fmla="*/ 1865582 w 11269336"/>
              <a:gd name="connsiteY222" fmla="*/ 2153738 h 2323145"/>
              <a:gd name="connsiteX223" fmla="*/ 1835210 w 11269336"/>
              <a:gd name="connsiteY223" fmla="*/ 2134244 h 2323145"/>
              <a:gd name="connsiteX224" fmla="*/ 1632661 w 11269336"/>
              <a:gd name="connsiteY224" fmla="*/ 2173882 h 2323145"/>
              <a:gd name="connsiteX225" fmla="*/ 1579590 w 11269336"/>
              <a:gd name="connsiteY225" fmla="*/ 2173680 h 2323145"/>
              <a:gd name="connsiteX226" fmla="*/ 1535601 w 11269336"/>
              <a:gd name="connsiteY226" fmla="*/ 2194590 h 2323145"/>
              <a:gd name="connsiteX227" fmla="*/ 1515594 w 11269336"/>
              <a:gd name="connsiteY227" fmla="*/ 2189622 h 2323145"/>
              <a:gd name="connsiteX228" fmla="*/ 1512113 w 11269336"/>
              <a:gd name="connsiteY228" fmla="*/ 2188534 h 2323145"/>
              <a:gd name="connsiteX229" fmla="*/ 1498838 w 11269336"/>
              <a:gd name="connsiteY229" fmla="*/ 2189213 h 2323145"/>
              <a:gd name="connsiteX230" fmla="*/ 1494279 w 11269336"/>
              <a:gd name="connsiteY230" fmla="*/ 2183112 h 2323145"/>
              <a:gd name="connsiteX231" fmla="*/ 1473714 w 11269336"/>
              <a:gd name="connsiteY231" fmla="*/ 2179625 h 2323145"/>
              <a:gd name="connsiteX232" fmla="*/ 1449503 w 11269336"/>
              <a:gd name="connsiteY232" fmla="*/ 2182633 h 2323145"/>
              <a:gd name="connsiteX233" fmla="*/ 1266687 w 11269336"/>
              <a:gd name="connsiteY233" fmla="*/ 2212688 h 2323145"/>
              <a:gd name="connsiteX234" fmla="*/ 1239614 w 11269336"/>
              <a:gd name="connsiteY234" fmla="*/ 2209727 h 2323145"/>
              <a:gd name="connsiteX235" fmla="*/ 1202436 w 11269336"/>
              <a:gd name="connsiteY235" fmla="*/ 2209817 h 2323145"/>
              <a:gd name="connsiteX236" fmla="*/ 1136097 w 11269336"/>
              <a:gd name="connsiteY236" fmla="*/ 2205112 h 2323145"/>
              <a:gd name="connsiteX237" fmla="*/ 988232 w 11269336"/>
              <a:gd name="connsiteY237" fmla="*/ 2235635 h 2323145"/>
              <a:gd name="connsiteX238" fmla="*/ 981959 w 11269336"/>
              <a:gd name="connsiteY238" fmla="*/ 2231607 h 2323145"/>
              <a:gd name="connsiteX239" fmla="*/ 938600 w 11269336"/>
              <a:gd name="connsiteY239" fmla="*/ 2238113 h 2323145"/>
              <a:gd name="connsiteX240" fmla="*/ 791788 w 11269336"/>
              <a:gd name="connsiteY240" fmla="*/ 2293224 h 2323145"/>
              <a:gd name="connsiteX241" fmla="*/ 706914 w 11269336"/>
              <a:gd name="connsiteY241" fmla="*/ 2305046 h 2323145"/>
              <a:gd name="connsiteX242" fmla="*/ 675971 w 11269336"/>
              <a:gd name="connsiteY242" fmla="*/ 2304030 h 2323145"/>
              <a:gd name="connsiteX243" fmla="*/ 624180 w 11269336"/>
              <a:gd name="connsiteY243" fmla="*/ 2302650 h 2323145"/>
              <a:gd name="connsiteX244" fmla="*/ 583453 w 11269336"/>
              <a:gd name="connsiteY244" fmla="*/ 2288788 h 2323145"/>
              <a:gd name="connsiteX245" fmla="*/ 540946 w 11269336"/>
              <a:gd name="connsiteY245" fmla="*/ 2292721 h 2323145"/>
              <a:gd name="connsiteX246" fmla="*/ 533680 w 11269336"/>
              <a:gd name="connsiteY246" fmla="*/ 2310233 h 2323145"/>
              <a:gd name="connsiteX247" fmla="*/ 487366 w 11269336"/>
              <a:gd name="connsiteY247" fmla="*/ 2309053 h 2323145"/>
              <a:gd name="connsiteX248" fmla="*/ 416820 w 11269336"/>
              <a:gd name="connsiteY248" fmla="*/ 2305443 h 2323145"/>
              <a:gd name="connsiteX249" fmla="*/ 376805 w 11269336"/>
              <a:gd name="connsiteY249" fmla="*/ 2307647 h 2323145"/>
              <a:gd name="connsiteX250" fmla="*/ 266777 w 11269336"/>
              <a:gd name="connsiteY250" fmla="*/ 2309012 h 2323145"/>
              <a:gd name="connsiteX251" fmla="*/ 156013 w 11269336"/>
              <a:gd name="connsiteY251" fmla="*/ 2306832 h 2323145"/>
              <a:gd name="connsiteX252" fmla="*/ 87258 w 11269336"/>
              <a:gd name="connsiteY252" fmla="*/ 2285511 h 2323145"/>
              <a:gd name="connsiteX253" fmla="*/ 23798 w 11269336"/>
              <a:gd name="connsiteY253" fmla="*/ 2281822 h 2323145"/>
              <a:gd name="connsiteX254" fmla="*/ 0 w 11269336"/>
              <a:gd name="connsiteY254" fmla="*/ 2285369 h 2323145"/>
              <a:gd name="connsiteX255" fmla="*/ 0 w 11269336"/>
              <a:gd name="connsiteY25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05765 w 11269336"/>
              <a:gd name="connsiteY144" fmla="*/ 2199902 h 2323145"/>
              <a:gd name="connsiteX145" fmla="*/ 4401354 w 11269336"/>
              <a:gd name="connsiteY145" fmla="*/ 2194745 h 2323145"/>
              <a:gd name="connsiteX146" fmla="*/ 4366646 w 11269336"/>
              <a:gd name="connsiteY146" fmla="*/ 2198564 h 2323145"/>
              <a:gd name="connsiteX147" fmla="*/ 4354009 w 11269336"/>
              <a:gd name="connsiteY147" fmla="*/ 2204984 h 2323145"/>
              <a:gd name="connsiteX148" fmla="*/ 4348284 w 11269336"/>
              <a:gd name="connsiteY148" fmla="*/ 2205270 h 2323145"/>
              <a:gd name="connsiteX149" fmla="*/ 4333906 w 11269336"/>
              <a:gd name="connsiteY149" fmla="*/ 2205251 h 2323145"/>
              <a:gd name="connsiteX150" fmla="*/ 4308819 w 11269336"/>
              <a:gd name="connsiteY150" fmla="*/ 2203822 h 2323145"/>
              <a:gd name="connsiteX151" fmla="*/ 4301210 w 11269336"/>
              <a:gd name="connsiteY151" fmla="*/ 2204456 h 2323145"/>
              <a:gd name="connsiteX152" fmla="*/ 4283095 w 11269336"/>
              <a:gd name="connsiteY152" fmla="*/ 2198177 h 2323145"/>
              <a:gd name="connsiteX153" fmla="*/ 4250119 w 11269336"/>
              <a:gd name="connsiteY153" fmla="*/ 2196342 h 2323145"/>
              <a:gd name="connsiteX154" fmla="*/ 4189203 w 11269336"/>
              <a:gd name="connsiteY154" fmla="*/ 2178994 h 2323145"/>
              <a:gd name="connsiteX155" fmla="*/ 4154035 w 11269336"/>
              <a:gd name="connsiteY155" fmla="*/ 2171950 h 2323145"/>
              <a:gd name="connsiteX156" fmla="*/ 4129569 w 11269336"/>
              <a:gd name="connsiteY156" fmla="*/ 2163850 h 2323145"/>
              <a:gd name="connsiteX157" fmla="*/ 4061250 w 11269336"/>
              <a:gd name="connsiteY157" fmla="*/ 2159236 h 2323145"/>
              <a:gd name="connsiteX158" fmla="*/ 3945480 w 11269336"/>
              <a:gd name="connsiteY158" fmla="*/ 2158279 h 2323145"/>
              <a:gd name="connsiteX159" fmla="*/ 3921468 w 11269336"/>
              <a:gd name="connsiteY159" fmla="*/ 2156588 h 2323145"/>
              <a:gd name="connsiteX160" fmla="*/ 3903348 w 11269336"/>
              <a:gd name="connsiteY160" fmla="*/ 2149220 h 2323145"/>
              <a:gd name="connsiteX161" fmla="*/ 3901342 w 11269336"/>
              <a:gd name="connsiteY161" fmla="*/ 2142355 h 2323145"/>
              <a:gd name="connsiteX162" fmla="*/ 3888539 w 11269336"/>
              <a:gd name="connsiteY162" fmla="*/ 2140476 h 2323145"/>
              <a:gd name="connsiteX163" fmla="*/ 3885662 w 11269336"/>
              <a:gd name="connsiteY163" fmla="*/ 2138740 h 2323145"/>
              <a:gd name="connsiteX164" fmla="*/ 3868627 w 11269336"/>
              <a:gd name="connsiteY164" fmla="*/ 2130023 h 2323145"/>
              <a:gd name="connsiteX165" fmla="*/ 3819177 w 11269336"/>
              <a:gd name="connsiteY165" fmla="*/ 2142111 h 2323145"/>
              <a:gd name="connsiteX166" fmla="*/ 3769100 w 11269336"/>
              <a:gd name="connsiteY166" fmla="*/ 2131731 h 2323145"/>
              <a:gd name="connsiteX167" fmla="*/ 3562752 w 11269336"/>
              <a:gd name="connsiteY167" fmla="*/ 2131785 h 2323145"/>
              <a:gd name="connsiteX168" fmla="*/ 3541402 w 11269336"/>
              <a:gd name="connsiteY168" fmla="*/ 2106821 h 2323145"/>
              <a:gd name="connsiteX169" fmla="*/ 3365341 w 11269336"/>
              <a:gd name="connsiteY169" fmla="*/ 2077638 h 2323145"/>
              <a:gd name="connsiteX170" fmla="*/ 3170922 w 11269336"/>
              <a:gd name="connsiteY170" fmla="*/ 2115957 h 2323145"/>
              <a:gd name="connsiteX171" fmla="*/ 3156256 w 11269336"/>
              <a:gd name="connsiteY171" fmla="*/ 2124773 h 2323145"/>
              <a:gd name="connsiteX172" fmla="*/ 3140298 w 11269336"/>
              <a:gd name="connsiteY172" fmla="*/ 2129182 h 2323145"/>
              <a:gd name="connsiteX173" fmla="*/ 3138514 w 11269336"/>
              <a:gd name="connsiteY173" fmla="*/ 2128069 h 2323145"/>
              <a:gd name="connsiteX174" fmla="*/ 3120467 w 11269336"/>
              <a:gd name="connsiteY174" fmla="*/ 2128281 h 2323145"/>
              <a:gd name="connsiteX175" fmla="*/ 3116175 w 11269336"/>
              <a:gd name="connsiteY175" fmla="*/ 2131633 h 2323145"/>
              <a:gd name="connsiteX176" fmla="*/ 3103685 w 11269336"/>
              <a:gd name="connsiteY176" fmla="*/ 2132814 h 2323145"/>
              <a:gd name="connsiteX177" fmla="*/ 3078794 w 11269336"/>
              <a:gd name="connsiteY177" fmla="*/ 2137935 h 2323145"/>
              <a:gd name="connsiteX178" fmla="*/ 3074407 w 11269336"/>
              <a:gd name="connsiteY178" fmla="*/ 2136274 h 2323145"/>
              <a:gd name="connsiteX179" fmla="*/ 3037285 w 11269336"/>
              <a:gd name="connsiteY179" fmla="*/ 2139919 h 2323145"/>
              <a:gd name="connsiteX180" fmla="*/ 3036901 w 11269336"/>
              <a:gd name="connsiteY180" fmla="*/ 2138726 h 2323145"/>
              <a:gd name="connsiteX181" fmla="*/ 3026996 w 11269336"/>
              <a:gd name="connsiteY181" fmla="*/ 2134322 h 2323145"/>
              <a:gd name="connsiteX182" fmla="*/ 3007772 w 11269336"/>
              <a:gd name="connsiteY182" fmla="*/ 2128742 h 2323145"/>
              <a:gd name="connsiteX183" fmla="*/ 2965030 w 11269336"/>
              <a:gd name="connsiteY183" fmla="*/ 2100494 h 2323145"/>
              <a:gd name="connsiteX184" fmla="*/ 2926342 w 11269336"/>
              <a:gd name="connsiteY184" fmla="*/ 2104155 h 2323145"/>
              <a:gd name="connsiteX185" fmla="*/ 2918608 w 11269336"/>
              <a:gd name="connsiteY185" fmla="*/ 2104215 h 2323145"/>
              <a:gd name="connsiteX186" fmla="*/ 2918475 w 11269336"/>
              <a:gd name="connsiteY186" fmla="*/ 2103937 h 2323145"/>
              <a:gd name="connsiteX187" fmla="*/ 2910360 w 11269336"/>
              <a:gd name="connsiteY187" fmla="*/ 2103444 h 2323145"/>
              <a:gd name="connsiteX188" fmla="*/ 2904507 w 11269336"/>
              <a:gd name="connsiteY188" fmla="*/ 2104326 h 2323145"/>
              <a:gd name="connsiteX189" fmla="*/ 2889503 w 11269336"/>
              <a:gd name="connsiteY189" fmla="*/ 2104443 h 2323145"/>
              <a:gd name="connsiteX190" fmla="*/ 2884480 w 11269336"/>
              <a:gd name="connsiteY190" fmla="*/ 2102626 h 2323145"/>
              <a:gd name="connsiteX191" fmla="*/ 2882689 w 11269336"/>
              <a:gd name="connsiteY191" fmla="*/ 2099228 h 2323145"/>
              <a:gd name="connsiteX192" fmla="*/ 2881291 w 11269336"/>
              <a:gd name="connsiteY192" fmla="*/ 2099618 h 2323145"/>
              <a:gd name="connsiteX193" fmla="*/ 2853979 w 11269336"/>
              <a:gd name="connsiteY193" fmla="*/ 2090388 h 2323145"/>
              <a:gd name="connsiteX194" fmla="*/ 2791790 w 11269336"/>
              <a:gd name="connsiteY194" fmla="*/ 2080332 h 2323145"/>
              <a:gd name="connsiteX195" fmla="*/ 2755844 w 11269336"/>
              <a:gd name="connsiteY195" fmla="*/ 2078874 h 2323145"/>
              <a:gd name="connsiteX196" fmla="*/ 2657742 w 11269336"/>
              <a:gd name="connsiteY196" fmla="*/ 2070179 h 2323145"/>
              <a:gd name="connsiteX197" fmla="*/ 2559549 w 11269336"/>
              <a:gd name="connsiteY197" fmla="*/ 2057873 h 2323145"/>
              <a:gd name="connsiteX198" fmla="*/ 2512054 w 11269336"/>
              <a:gd name="connsiteY198" fmla="*/ 2031671 h 2323145"/>
              <a:gd name="connsiteX199" fmla="*/ 2506437 w 11269336"/>
              <a:gd name="connsiteY199" fmla="*/ 2030918 h 2323145"/>
              <a:gd name="connsiteX200" fmla="*/ 2491752 w 11269336"/>
              <a:gd name="connsiteY200" fmla="*/ 2033906 h 2323145"/>
              <a:gd name="connsiteX201" fmla="*/ 2486338 w 11269336"/>
              <a:gd name="connsiteY201" fmla="*/ 2035862 h 2323145"/>
              <a:gd name="connsiteX202" fmla="*/ 2478186 w 11269336"/>
              <a:gd name="connsiteY202" fmla="*/ 2036953 h 2323145"/>
              <a:gd name="connsiteX203" fmla="*/ 2477950 w 11269336"/>
              <a:gd name="connsiteY203" fmla="*/ 2036715 h 2323145"/>
              <a:gd name="connsiteX204" fmla="*/ 2470381 w 11269336"/>
              <a:gd name="connsiteY204" fmla="*/ 2038256 h 2323145"/>
              <a:gd name="connsiteX205" fmla="*/ 2433781 w 11269336"/>
              <a:gd name="connsiteY205" fmla="*/ 2049140 h 2323145"/>
              <a:gd name="connsiteX206" fmla="*/ 2381172 w 11269336"/>
              <a:gd name="connsiteY206" fmla="*/ 2030645 h 2323145"/>
              <a:gd name="connsiteX207" fmla="*/ 2360198 w 11269336"/>
              <a:gd name="connsiteY207" fmla="*/ 2029059 h 2323145"/>
              <a:gd name="connsiteX208" fmla="*/ 2348815 w 11269336"/>
              <a:gd name="connsiteY208" fmla="*/ 2026798 h 2323145"/>
              <a:gd name="connsiteX209" fmla="*/ 2347988 w 11269336"/>
              <a:gd name="connsiteY209" fmla="*/ 2025745 h 2323145"/>
              <a:gd name="connsiteX210" fmla="*/ 2312920 w 11269336"/>
              <a:gd name="connsiteY210" fmla="*/ 2036311 h 2323145"/>
              <a:gd name="connsiteX211" fmla="*/ 2307986 w 11269336"/>
              <a:gd name="connsiteY211" fmla="*/ 2035583 h 2323145"/>
              <a:gd name="connsiteX212" fmla="*/ 2285481 w 11269336"/>
              <a:gd name="connsiteY212" fmla="*/ 2045197 h 2323145"/>
              <a:gd name="connsiteX213" fmla="*/ 2273666 w 11269336"/>
              <a:gd name="connsiteY213" fmla="*/ 2048710 h 2323145"/>
              <a:gd name="connsiteX214" fmla="*/ 2270719 w 11269336"/>
              <a:gd name="connsiteY214" fmla="*/ 2052702 h 2323145"/>
              <a:gd name="connsiteX215" fmla="*/ 2253080 w 11269336"/>
              <a:gd name="connsiteY215" fmla="*/ 2056363 h 2323145"/>
              <a:gd name="connsiteX216" fmla="*/ 2250906 w 11269336"/>
              <a:gd name="connsiteY216" fmla="*/ 2055654 h 2323145"/>
              <a:gd name="connsiteX217" fmla="*/ 2236905 w 11269336"/>
              <a:gd name="connsiteY217" fmla="*/ 2062882 h 2323145"/>
              <a:gd name="connsiteX218" fmla="*/ 2225830 w 11269336"/>
              <a:gd name="connsiteY218" fmla="*/ 2074027 h 2323145"/>
              <a:gd name="connsiteX219" fmla="*/ 2073776 w 11269336"/>
              <a:gd name="connsiteY219" fmla="*/ 2089244 h 2323145"/>
              <a:gd name="connsiteX220" fmla="*/ 1948256 w 11269336"/>
              <a:gd name="connsiteY220" fmla="*/ 2146616 h 2323145"/>
              <a:gd name="connsiteX221" fmla="*/ 1865582 w 11269336"/>
              <a:gd name="connsiteY221" fmla="*/ 2153738 h 2323145"/>
              <a:gd name="connsiteX222" fmla="*/ 1835210 w 11269336"/>
              <a:gd name="connsiteY222" fmla="*/ 2134244 h 2323145"/>
              <a:gd name="connsiteX223" fmla="*/ 1632661 w 11269336"/>
              <a:gd name="connsiteY223" fmla="*/ 2173882 h 2323145"/>
              <a:gd name="connsiteX224" fmla="*/ 1579590 w 11269336"/>
              <a:gd name="connsiteY224" fmla="*/ 2173680 h 2323145"/>
              <a:gd name="connsiteX225" fmla="*/ 1535601 w 11269336"/>
              <a:gd name="connsiteY225" fmla="*/ 2194590 h 2323145"/>
              <a:gd name="connsiteX226" fmla="*/ 1515594 w 11269336"/>
              <a:gd name="connsiteY226" fmla="*/ 2189622 h 2323145"/>
              <a:gd name="connsiteX227" fmla="*/ 1512113 w 11269336"/>
              <a:gd name="connsiteY227" fmla="*/ 2188534 h 2323145"/>
              <a:gd name="connsiteX228" fmla="*/ 1498838 w 11269336"/>
              <a:gd name="connsiteY228" fmla="*/ 2189213 h 2323145"/>
              <a:gd name="connsiteX229" fmla="*/ 1494279 w 11269336"/>
              <a:gd name="connsiteY229" fmla="*/ 2183112 h 2323145"/>
              <a:gd name="connsiteX230" fmla="*/ 1473714 w 11269336"/>
              <a:gd name="connsiteY230" fmla="*/ 2179625 h 2323145"/>
              <a:gd name="connsiteX231" fmla="*/ 1449503 w 11269336"/>
              <a:gd name="connsiteY231" fmla="*/ 2182633 h 2323145"/>
              <a:gd name="connsiteX232" fmla="*/ 1266687 w 11269336"/>
              <a:gd name="connsiteY232" fmla="*/ 2212688 h 2323145"/>
              <a:gd name="connsiteX233" fmla="*/ 1239614 w 11269336"/>
              <a:gd name="connsiteY233" fmla="*/ 2209727 h 2323145"/>
              <a:gd name="connsiteX234" fmla="*/ 1202436 w 11269336"/>
              <a:gd name="connsiteY234" fmla="*/ 2209817 h 2323145"/>
              <a:gd name="connsiteX235" fmla="*/ 1136097 w 11269336"/>
              <a:gd name="connsiteY235" fmla="*/ 2205112 h 2323145"/>
              <a:gd name="connsiteX236" fmla="*/ 988232 w 11269336"/>
              <a:gd name="connsiteY236" fmla="*/ 2235635 h 2323145"/>
              <a:gd name="connsiteX237" fmla="*/ 981959 w 11269336"/>
              <a:gd name="connsiteY237" fmla="*/ 2231607 h 2323145"/>
              <a:gd name="connsiteX238" fmla="*/ 938600 w 11269336"/>
              <a:gd name="connsiteY238" fmla="*/ 2238113 h 2323145"/>
              <a:gd name="connsiteX239" fmla="*/ 791788 w 11269336"/>
              <a:gd name="connsiteY239" fmla="*/ 2293224 h 2323145"/>
              <a:gd name="connsiteX240" fmla="*/ 706914 w 11269336"/>
              <a:gd name="connsiteY240" fmla="*/ 2305046 h 2323145"/>
              <a:gd name="connsiteX241" fmla="*/ 675971 w 11269336"/>
              <a:gd name="connsiteY241" fmla="*/ 2304030 h 2323145"/>
              <a:gd name="connsiteX242" fmla="*/ 624180 w 11269336"/>
              <a:gd name="connsiteY242" fmla="*/ 2302650 h 2323145"/>
              <a:gd name="connsiteX243" fmla="*/ 583453 w 11269336"/>
              <a:gd name="connsiteY243" fmla="*/ 2288788 h 2323145"/>
              <a:gd name="connsiteX244" fmla="*/ 540946 w 11269336"/>
              <a:gd name="connsiteY244" fmla="*/ 2292721 h 2323145"/>
              <a:gd name="connsiteX245" fmla="*/ 533680 w 11269336"/>
              <a:gd name="connsiteY245" fmla="*/ 2310233 h 2323145"/>
              <a:gd name="connsiteX246" fmla="*/ 487366 w 11269336"/>
              <a:gd name="connsiteY246" fmla="*/ 2309053 h 2323145"/>
              <a:gd name="connsiteX247" fmla="*/ 416820 w 11269336"/>
              <a:gd name="connsiteY247" fmla="*/ 2305443 h 2323145"/>
              <a:gd name="connsiteX248" fmla="*/ 376805 w 11269336"/>
              <a:gd name="connsiteY248" fmla="*/ 2307647 h 2323145"/>
              <a:gd name="connsiteX249" fmla="*/ 266777 w 11269336"/>
              <a:gd name="connsiteY249" fmla="*/ 2309012 h 2323145"/>
              <a:gd name="connsiteX250" fmla="*/ 156013 w 11269336"/>
              <a:gd name="connsiteY250" fmla="*/ 2306832 h 2323145"/>
              <a:gd name="connsiteX251" fmla="*/ 87258 w 11269336"/>
              <a:gd name="connsiteY251" fmla="*/ 2285511 h 2323145"/>
              <a:gd name="connsiteX252" fmla="*/ 23798 w 11269336"/>
              <a:gd name="connsiteY252" fmla="*/ 2281822 h 2323145"/>
              <a:gd name="connsiteX253" fmla="*/ 0 w 11269336"/>
              <a:gd name="connsiteY253" fmla="*/ 2285369 h 2323145"/>
              <a:gd name="connsiteX254" fmla="*/ 0 w 11269336"/>
              <a:gd name="connsiteY25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67257 w 11269336"/>
              <a:gd name="connsiteY142" fmla="*/ 2196121 h 2323145"/>
              <a:gd name="connsiteX143" fmla="*/ 4405765 w 11269336"/>
              <a:gd name="connsiteY143" fmla="*/ 2199902 h 2323145"/>
              <a:gd name="connsiteX144" fmla="*/ 4401354 w 11269336"/>
              <a:gd name="connsiteY144" fmla="*/ 2194745 h 2323145"/>
              <a:gd name="connsiteX145" fmla="*/ 4366646 w 11269336"/>
              <a:gd name="connsiteY145" fmla="*/ 2198564 h 2323145"/>
              <a:gd name="connsiteX146" fmla="*/ 4354009 w 11269336"/>
              <a:gd name="connsiteY146" fmla="*/ 2204984 h 2323145"/>
              <a:gd name="connsiteX147" fmla="*/ 4348284 w 11269336"/>
              <a:gd name="connsiteY147" fmla="*/ 2205270 h 2323145"/>
              <a:gd name="connsiteX148" fmla="*/ 4333906 w 11269336"/>
              <a:gd name="connsiteY148" fmla="*/ 2205251 h 2323145"/>
              <a:gd name="connsiteX149" fmla="*/ 4308819 w 11269336"/>
              <a:gd name="connsiteY149" fmla="*/ 2203822 h 2323145"/>
              <a:gd name="connsiteX150" fmla="*/ 4301210 w 11269336"/>
              <a:gd name="connsiteY150" fmla="*/ 2204456 h 2323145"/>
              <a:gd name="connsiteX151" fmla="*/ 4283095 w 11269336"/>
              <a:gd name="connsiteY151" fmla="*/ 2198177 h 2323145"/>
              <a:gd name="connsiteX152" fmla="*/ 4250119 w 11269336"/>
              <a:gd name="connsiteY152" fmla="*/ 2196342 h 2323145"/>
              <a:gd name="connsiteX153" fmla="*/ 4189203 w 11269336"/>
              <a:gd name="connsiteY153" fmla="*/ 2178994 h 2323145"/>
              <a:gd name="connsiteX154" fmla="*/ 4154035 w 11269336"/>
              <a:gd name="connsiteY154" fmla="*/ 2171950 h 2323145"/>
              <a:gd name="connsiteX155" fmla="*/ 4129569 w 11269336"/>
              <a:gd name="connsiteY155" fmla="*/ 2163850 h 2323145"/>
              <a:gd name="connsiteX156" fmla="*/ 4061250 w 11269336"/>
              <a:gd name="connsiteY156" fmla="*/ 2159236 h 2323145"/>
              <a:gd name="connsiteX157" fmla="*/ 3945480 w 11269336"/>
              <a:gd name="connsiteY157" fmla="*/ 2158279 h 2323145"/>
              <a:gd name="connsiteX158" fmla="*/ 3921468 w 11269336"/>
              <a:gd name="connsiteY158" fmla="*/ 2156588 h 2323145"/>
              <a:gd name="connsiteX159" fmla="*/ 3903348 w 11269336"/>
              <a:gd name="connsiteY159" fmla="*/ 2149220 h 2323145"/>
              <a:gd name="connsiteX160" fmla="*/ 3901342 w 11269336"/>
              <a:gd name="connsiteY160" fmla="*/ 2142355 h 2323145"/>
              <a:gd name="connsiteX161" fmla="*/ 3888539 w 11269336"/>
              <a:gd name="connsiteY161" fmla="*/ 2140476 h 2323145"/>
              <a:gd name="connsiteX162" fmla="*/ 3885662 w 11269336"/>
              <a:gd name="connsiteY162" fmla="*/ 2138740 h 2323145"/>
              <a:gd name="connsiteX163" fmla="*/ 3868627 w 11269336"/>
              <a:gd name="connsiteY163" fmla="*/ 2130023 h 2323145"/>
              <a:gd name="connsiteX164" fmla="*/ 3819177 w 11269336"/>
              <a:gd name="connsiteY164" fmla="*/ 2142111 h 2323145"/>
              <a:gd name="connsiteX165" fmla="*/ 3769100 w 11269336"/>
              <a:gd name="connsiteY165" fmla="*/ 2131731 h 2323145"/>
              <a:gd name="connsiteX166" fmla="*/ 3562752 w 11269336"/>
              <a:gd name="connsiteY166" fmla="*/ 2131785 h 2323145"/>
              <a:gd name="connsiteX167" fmla="*/ 3541402 w 11269336"/>
              <a:gd name="connsiteY167" fmla="*/ 2106821 h 2323145"/>
              <a:gd name="connsiteX168" fmla="*/ 3365341 w 11269336"/>
              <a:gd name="connsiteY168" fmla="*/ 2077638 h 2323145"/>
              <a:gd name="connsiteX169" fmla="*/ 3170922 w 11269336"/>
              <a:gd name="connsiteY169" fmla="*/ 2115957 h 2323145"/>
              <a:gd name="connsiteX170" fmla="*/ 3156256 w 11269336"/>
              <a:gd name="connsiteY170" fmla="*/ 2124773 h 2323145"/>
              <a:gd name="connsiteX171" fmla="*/ 3140298 w 11269336"/>
              <a:gd name="connsiteY171" fmla="*/ 2129182 h 2323145"/>
              <a:gd name="connsiteX172" fmla="*/ 3138514 w 11269336"/>
              <a:gd name="connsiteY172" fmla="*/ 2128069 h 2323145"/>
              <a:gd name="connsiteX173" fmla="*/ 3120467 w 11269336"/>
              <a:gd name="connsiteY173" fmla="*/ 2128281 h 2323145"/>
              <a:gd name="connsiteX174" fmla="*/ 3116175 w 11269336"/>
              <a:gd name="connsiteY174" fmla="*/ 2131633 h 2323145"/>
              <a:gd name="connsiteX175" fmla="*/ 3103685 w 11269336"/>
              <a:gd name="connsiteY175" fmla="*/ 2132814 h 2323145"/>
              <a:gd name="connsiteX176" fmla="*/ 3078794 w 11269336"/>
              <a:gd name="connsiteY176" fmla="*/ 2137935 h 2323145"/>
              <a:gd name="connsiteX177" fmla="*/ 3074407 w 11269336"/>
              <a:gd name="connsiteY177" fmla="*/ 2136274 h 2323145"/>
              <a:gd name="connsiteX178" fmla="*/ 3037285 w 11269336"/>
              <a:gd name="connsiteY178" fmla="*/ 2139919 h 2323145"/>
              <a:gd name="connsiteX179" fmla="*/ 3036901 w 11269336"/>
              <a:gd name="connsiteY179" fmla="*/ 2138726 h 2323145"/>
              <a:gd name="connsiteX180" fmla="*/ 3026996 w 11269336"/>
              <a:gd name="connsiteY180" fmla="*/ 2134322 h 2323145"/>
              <a:gd name="connsiteX181" fmla="*/ 3007772 w 11269336"/>
              <a:gd name="connsiteY181" fmla="*/ 2128742 h 2323145"/>
              <a:gd name="connsiteX182" fmla="*/ 2965030 w 11269336"/>
              <a:gd name="connsiteY182" fmla="*/ 2100494 h 2323145"/>
              <a:gd name="connsiteX183" fmla="*/ 2926342 w 11269336"/>
              <a:gd name="connsiteY183" fmla="*/ 2104155 h 2323145"/>
              <a:gd name="connsiteX184" fmla="*/ 2918608 w 11269336"/>
              <a:gd name="connsiteY184" fmla="*/ 2104215 h 2323145"/>
              <a:gd name="connsiteX185" fmla="*/ 2918475 w 11269336"/>
              <a:gd name="connsiteY185" fmla="*/ 2103937 h 2323145"/>
              <a:gd name="connsiteX186" fmla="*/ 2910360 w 11269336"/>
              <a:gd name="connsiteY186" fmla="*/ 2103444 h 2323145"/>
              <a:gd name="connsiteX187" fmla="*/ 2904507 w 11269336"/>
              <a:gd name="connsiteY187" fmla="*/ 2104326 h 2323145"/>
              <a:gd name="connsiteX188" fmla="*/ 2889503 w 11269336"/>
              <a:gd name="connsiteY188" fmla="*/ 2104443 h 2323145"/>
              <a:gd name="connsiteX189" fmla="*/ 2884480 w 11269336"/>
              <a:gd name="connsiteY189" fmla="*/ 2102626 h 2323145"/>
              <a:gd name="connsiteX190" fmla="*/ 2882689 w 11269336"/>
              <a:gd name="connsiteY190" fmla="*/ 2099228 h 2323145"/>
              <a:gd name="connsiteX191" fmla="*/ 2881291 w 11269336"/>
              <a:gd name="connsiteY191" fmla="*/ 2099618 h 2323145"/>
              <a:gd name="connsiteX192" fmla="*/ 2853979 w 11269336"/>
              <a:gd name="connsiteY192" fmla="*/ 2090388 h 2323145"/>
              <a:gd name="connsiteX193" fmla="*/ 2791790 w 11269336"/>
              <a:gd name="connsiteY193" fmla="*/ 2080332 h 2323145"/>
              <a:gd name="connsiteX194" fmla="*/ 2755844 w 11269336"/>
              <a:gd name="connsiteY194" fmla="*/ 2078874 h 2323145"/>
              <a:gd name="connsiteX195" fmla="*/ 2657742 w 11269336"/>
              <a:gd name="connsiteY195" fmla="*/ 2070179 h 2323145"/>
              <a:gd name="connsiteX196" fmla="*/ 2559549 w 11269336"/>
              <a:gd name="connsiteY196" fmla="*/ 2057873 h 2323145"/>
              <a:gd name="connsiteX197" fmla="*/ 2512054 w 11269336"/>
              <a:gd name="connsiteY197" fmla="*/ 2031671 h 2323145"/>
              <a:gd name="connsiteX198" fmla="*/ 2506437 w 11269336"/>
              <a:gd name="connsiteY198" fmla="*/ 2030918 h 2323145"/>
              <a:gd name="connsiteX199" fmla="*/ 2491752 w 11269336"/>
              <a:gd name="connsiteY199" fmla="*/ 2033906 h 2323145"/>
              <a:gd name="connsiteX200" fmla="*/ 2486338 w 11269336"/>
              <a:gd name="connsiteY200" fmla="*/ 2035862 h 2323145"/>
              <a:gd name="connsiteX201" fmla="*/ 2478186 w 11269336"/>
              <a:gd name="connsiteY201" fmla="*/ 2036953 h 2323145"/>
              <a:gd name="connsiteX202" fmla="*/ 2477950 w 11269336"/>
              <a:gd name="connsiteY202" fmla="*/ 2036715 h 2323145"/>
              <a:gd name="connsiteX203" fmla="*/ 2470381 w 11269336"/>
              <a:gd name="connsiteY203" fmla="*/ 2038256 h 2323145"/>
              <a:gd name="connsiteX204" fmla="*/ 2433781 w 11269336"/>
              <a:gd name="connsiteY204" fmla="*/ 2049140 h 2323145"/>
              <a:gd name="connsiteX205" fmla="*/ 2381172 w 11269336"/>
              <a:gd name="connsiteY205" fmla="*/ 2030645 h 2323145"/>
              <a:gd name="connsiteX206" fmla="*/ 2360198 w 11269336"/>
              <a:gd name="connsiteY206" fmla="*/ 2029059 h 2323145"/>
              <a:gd name="connsiteX207" fmla="*/ 2348815 w 11269336"/>
              <a:gd name="connsiteY207" fmla="*/ 2026798 h 2323145"/>
              <a:gd name="connsiteX208" fmla="*/ 2347988 w 11269336"/>
              <a:gd name="connsiteY208" fmla="*/ 2025745 h 2323145"/>
              <a:gd name="connsiteX209" fmla="*/ 2312920 w 11269336"/>
              <a:gd name="connsiteY209" fmla="*/ 2036311 h 2323145"/>
              <a:gd name="connsiteX210" fmla="*/ 2307986 w 11269336"/>
              <a:gd name="connsiteY210" fmla="*/ 2035583 h 2323145"/>
              <a:gd name="connsiteX211" fmla="*/ 2285481 w 11269336"/>
              <a:gd name="connsiteY211" fmla="*/ 2045197 h 2323145"/>
              <a:gd name="connsiteX212" fmla="*/ 2273666 w 11269336"/>
              <a:gd name="connsiteY212" fmla="*/ 2048710 h 2323145"/>
              <a:gd name="connsiteX213" fmla="*/ 2270719 w 11269336"/>
              <a:gd name="connsiteY213" fmla="*/ 2052702 h 2323145"/>
              <a:gd name="connsiteX214" fmla="*/ 2253080 w 11269336"/>
              <a:gd name="connsiteY214" fmla="*/ 2056363 h 2323145"/>
              <a:gd name="connsiteX215" fmla="*/ 2250906 w 11269336"/>
              <a:gd name="connsiteY215" fmla="*/ 2055654 h 2323145"/>
              <a:gd name="connsiteX216" fmla="*/ 2236905 w 11269336"/>
              <a:gd name="connsiteY216" fmla="*/ 2062882 h 2323145"/>
              <a:gd name="connsiteX217" fmla="*/ 2225830 w 11269336"/>
              <a:gd name="connsiteY217" fmla="*/ 2074027 h 2323145"/>
              <a:gd name="connsiteX218" fmla="*/ 2073776 w 11269336"/>
              <a:gd name="connsiteY218" fmla="*/ 2089244 h 2323145"/>
              <a:gd name="connsiteX219" fmla="*/ 1948256 w 11269336"/>
              <a:gd name="connsiteY219" fmla="*/ 2146616 h 2323145"/>
              <a:gd name="connsiteX220" fmla="*/ 1865582 w 11269336"/>
              <a:gd name="connsiteY220" fmla="*/ 2153738 h 2323145"/>
              <a:gd name="connsiteX221" fmla="*/ 1835210 w 11269336"/>
              <a:gd name="connsiteY221" fmla="*/ 2134244 h 2323145"/>
              <a:gd name="connsiteX222" fmla="*/ 1632661 w 11269336"/>
              <a:gd name="connsiteY222" fmla="*/ 2173882 h 2323145"/>
              <a:gd name="connsiteX223" fmla="*/ 1579590 w 11269336"/>
              <a:gd name="connsiteY223" fmla="*/ 2173680 h 2323145"/>
              <a:gd name="connsiteX224" fmla="*/ 1535601 w 11269336"/>
              <a:gd name="connsiteY224" fmla="*/ 2194590 h 2323145"/>
              <a:gd name="connsiteX225" fmla="*/ 1515594 w 11269336"/>
              <a:gd name="connsiteY225" fmla="*/ 2189622 h 2323145"/>
              <a:gd name="connsiteX226" fmla="*/ 1512113 w 11269336"/>
              <a:gd name="connsiteY226" fmla="*/ 2188534 h 2323145"/>
              <a:gd name="connsiteX227" fmla="*/ 1498838 w 11269336"/>
              <a:gd name="connsiteY227" fmla="*/ 2189213 h 2323145"/>
              <a:gd name="connsiteX228" fmla="*/ 1494279 w 11269336"/>
              <a:gd name="connsiteY228" fmla="*/ 2183112 h 2323145"/>
              <a:gd name="connsiteX229" fmla="*/ 1473714 w 11269336"/>
              <a:gd name="connsiteY229" fmla="*/ 2179625 h 2323145"/>
              <a:gd name="connsiteX230" fmla="*/ 1449503 w 11269336"/>
              <a:gd name="connsiteY230" fmla="*/ 2182633 h 2323145"/>
              <a:gd name="connsiteX231" fmla="*/ 1266687 w 11269336"/>
              <a:gd name="connsiteY231" fmla="*/ 2212688 h 2323145"/>
              <a:gd name="connsiteX232" fmla="*/ 1239614 w 11269336"/>
              <a:gd name="connsiteY232" fmla="*/ 2209727 h 2323145"/>
              <a:gd name="connsiteX233" fmla="*/ 1202436 w 11269336"/>
              <a:gd name="connsiteY233" fmla="*/ 2209817 h 2323145"/>
              <a:gd name="connsiteX234" fmla="*/ 1136097 w 11269336"/>
              <a:gd name="connsiteY234" fmla="*/ 2205112 h 2323145"/>
              <a:gd name="connsiteX235" fmla="*/ 988232 w 11269336"/>
              <a:gd name="connsiteY235" fmla="*/ 2235635 h 2323145"/>
              <a:gd name="connsiteX236" fmla="*/ 981959 w 11269336"/>
              <a:gd name="connsiteY236" fmla="*/ 2231607 h 2323145"/>
              <a:gd name="connsiteX237" fmla="*/ 938600 w 11269336"/>
              <a:gd name="connsiteY237" fmla="*/ 2238113 h 2323145"/>
              <a:gd name="connsiteX238" fmla="*/ 791788 w 11269336"/>
              <a:gd name="connsiteY238" fmla="*/ 2293224 h 2323145"/>
              <a:gd name="connsiteX239" fmla="*/ 706914 w 11269336"/>
              <a:gd name="connsiteY239" fmla="*/ 2305046 h 2323145"/>
              <a:gd name="connsiteX240" fmla="*/ 675971 w 11269336"/>
              <a:gd name="connsiteY240" fmla="*/ 2304030 h 2323145"/>
              <a:gd name="connsiteX241" fmla="*/ 624180 w 11269336"/>
              <a:gd name="connsiteY241" fmla="*/ 2302650 h 2323145"/>
              <a:gd name="connsiteX242" fmla="*/ 583453 w 11269336"/>
              <a:gd name="connsiteY242" fmla="*/ 2288788 h 2323145"/>
              <a:gd name="connsiteX243" fmla="*/ 540946 w 11269336"/>
              <a:gd name="connsiteY243" fmla="*/ 2292721 h 2323145"/>
              <a:gd name="connsiteX244" fmla="*/ 533680 w 11269336"/>
              <a:gd name="connsiteY244" fmla="*/ 2310233 h 2323145"/>
              <a:gd name="connsiteX245" fmla="*/ 487366 w 11269336"/>
              <a:gd name="connsiteY245" fmla="*/ 2309053 h 2323145"/>
              <a:gd name="connsiteX246" fmla="*/ 416820 w 11269336"/>
              <a:gd name="connsiteY246" fmla="*/ 2305443 h 2323145"/>
              <a:gd name="connsiteX247" fmla="*/ 376805 w 11269336"/>
              <a:gd name="connsiteY247" fmla="*/ 2307647 h 2323145"/>
              <a:gd name="connsiteX248" fmla="*/ 266777 w 11269336"/>
              <a:gd name="connsiteY248" fmla="*/ 2309012 h 2323145"/>
              <a:gd name="connsiteX249" fmla="*/ 156013 w 11269336"/>
              <a:gd name="connsiteY249" fmla="*/ 2306832 h 2323145"/>
              <a:gd name="connsiteX250" fmla="*/ 87258 w 11269336"/>
              <a:gd name="connsiteY250" fmla="*/ 2285511 h 2323145"/>
              <a:gd name="connsiteX251" fmla="*/ 23798 w 11269336"/>
              <a:gd name="connsiteY251" fmla="*/ 2281822 h 2323145"/>
              <a:gd name="connsiteX252" fmla="*/ 0 w 11269336"/>
              <a:gd name="connsiteY252" fmla="*/ 2285369 h 2323145"/>
              <a:gd name="connsiteX253" fmla="*/ 0 w 11269336"/>
              <a:gd name="connsiteY25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67257 w 11269336"/>
              <a:gd name="connsiteY141" fmla="*/ 2196121 h 2323145"/>
              <a:gd name="connsiteX142" fmla="*/ 4405765 w 11269336"/>
              <a:gd name="connsiteY142" fmla="*/ 2199902 h 2323145"/>
              <a:gd name="connsiteX143" fmla="*/ 4401354 w 11269336"/>
              <a:gd name="connsiteY143" fmla="*/ 2194745 h 2323145"/>
              <a:gd name="connsiteX144" fmla="*/ 4366646 w 11269336"/>
              <a:gd name="connsiteY144" fmla="*/ 2198564 h 2323145"/>
              <a:gd name="connsiteX145" fmla="*/ 4354009 w 11269336"/>
              <a:gd name="connsiteY145" fmla="*/ 2204984 h 2323145"/>
              <a:gd name="connsiteX146" fmla="*/ 4348284 w 11269336"/>
              <a:gd name="connsiteY146" fmla="*/ 2205270 h 2323145"/>
              <a:gd name="connsiteX147" fmla="*/ 4333906 w 11269336"/>
              <a:gd name="connsiteY147" fmla="*/ 2205251 h 2323145"/>
              <a:gd name="connsiteX148" fmla="*/ 4308819 w 11269336"/>
              <a:gd name="connsiteY148" fmla="*/ 2203822 h 2323145"/>
              <a:gd name="connsiteX149" fmla="*/ 4301210 w 11269336"/>
              <a:gd name="connsiteY149" fmla="*/ 2204456 h 2323145"/>
              <a:gd name="connsiteX150" fmla="*/ 4283095 w 11269336"/>
              <a:gd name="connsiteY150" fmla="*/ 2198177 h 2323145"/>
              <a:gd name="connsiteX151" fmla="*/ 4250119 w 11269336"/>
              <a:gd name="connsiteY151" fmla="*/ 2196342 h 2323145"/>
              <a:gd name="connsiteX152" fmla="*/ 4189203 w 11269336"/>
              <a:gd name="connsiteY152" fmla="*/ 2178994 h 2323145"/>
              <a:gd name="connsiteX153" fmla="*/ 4154035 w 11269336"/>
              <a:gd name="connsiteY153" fmla="*/ 2171950 h 2323145"/>
              <a:gd name="connsiteX154" fmla="*/ 4129569 w 11269336"/>
              <a:gd name="connsiteY154" fmla="*/ 2163850 h 2323145"/>
              <a:gd name="connsiteX155" fmla="*/ 4061250 w 11269336"/>
              <a:gd name="connsiteY155" fmla="*/ 2159236 h 2323145"/>
              <a:gd name="connsiteX156" fmla="*/ 3945480 w 11269336"/>
              <a:gd name="connsiteY156" fmla="*/ 2158279 h 2323145"/>
              <a:gd name="connsiteX157" fmla="*/ 3921468 w 11269336"/>
              <a:gd name="connsiteY157" fmla="*/ 2156588 h 2323145"/>
              <a:gd name="connsiteX158" fmla="*/ 3903348 w 11269336"/>
              <a:gd name="connsiteY158" fmla="*/ 2149220 h 2323145"/>
              <a:gd name="connsiteX159" fmla="*/ 3901342 w 11269336"/>
              <a:gd name="connsiteY159" fmla="*/ 2142355 h 2323145"/>
              <a:gd name="connsiteX160" fmla="*/ 3888539 w 11269336"/>
              <a:gd name="connsiteY160" fmla="*/ 2140476 h 2323145"/>
              <a:gd name="connsiteX161" fmla="*/ 3885662 w 11269336"/>
              <a:gd name="connsiteY161" fmla="*/ 2138740 h 2323145"/>
              <a:gd name="connsiteX162" fmla="*/ 3868627 w 11269336"/>
              <a:gd name="connsiteY162" fmla="*/ 2130023 h 2323145"/>
              <a:gd name="connsiteX163" fmla="*/ 3819177 w 11269336"/>
              <a:gd name="connsiteY163" fmla="*/ 2142111 h 2323145"/>
              <a:gd name="connsiteX164" fmla="*/ 3769100 w 11269336"/>
              <a:gd name="connsiteY164" fmla="*/ 2131731 h 2323145"/>
              <a:gd name="connsiteX165" fmla="*/ 3562752 w 11269336"/>
              <a:gd name="connsiteY165" fmla="*/ 2131785 h 2323145"/>
              <a:gd name="connsiteX166" fmla="*/ 3541402 w 11269336"/>
              <a:gd name="connsiteY166" fmla="*/ 2106821 h 2323145"/>
              <a:gd name="connsiteX167" fmla="*/ 3365341 w 11269336"/>
              <a:gd name="connsiteY167" fmla="*/ 2077638 h 2323145"/>
              <a:gd name="connsiteX168" fmla="*/ 3170922 w 11269336"/>
              <a:gd name="connsiteY168" fmla="*/ 2115957 h 2323145"/>
              <a:gd name="connsiteX169" fmla="*/ 3156256 w 11269336"/>
              <a:gd name="connsiteY169" fmla="*/ 2124773 h 2323145"/>
              <a:gd name="connsiteX170" fmla="*/ 3140298 w 11269336"/>
              <a:gd name="connsiteY170" fmla="*/ 2129182 h 2323145"/>
              <a:gd name="connsiteX171" fmla="*/ 3138514 w 11269336"/>
              <a:gd name="connsiteY171" fmla="*/ 2128069 h 2323145"/>
              <a:gd name="connsiteX172" fmla="*/ 3120467 w 11269336"/>
              <a:gd name="connsiteY172" fmla="*/ 2128281 h 2323145"/>
              <a:gd name="connsiteX173" fmla="*/ 3116175 w 11269336"/>
              <a:gd name="connsiteY173" fmla="*/ 2131633 h 2323145"/>
              <a:gd name="connsiteX174" fmla="*/ 3103685 w 11269336"/>
              <a:gd name="connsiteY174" fmla="*/ 2132814 h 2323145"/>
              <a:gd name="connsiteX175" fmla="*/ 3078794 w 11269336"/>
              <a:gd name="connsiteY175" fmla="*/ 2137935 h 2323145"/>
              <a:gd name="connsiteX176" fmla="*/ 3074407 w 11269336"/>
              <a:gd name="connsiteY176" fmla="*/ 2136274 h 2323145"/>
              <a:gd name="connsiteX177" fmla="*/ 3037285 w 11269336"/>
              <a:gd name="connsiteY177" fmla="*/ 2139919 h 2323145"/>
              <a:gd name="connsiteX178" fmla="*/ 3036901 w 11269336"/>
              <a:gd name="connsiteY178" fmla="*/ 2138726 h 2323145"/>
              <a:gd name="connsiteX179" fmla="*/ 3026996 w 11269336"/>
              <a:gd name="connsiteY179" fmla="*/ 2134322 h 2323145"/>
              <a:gd name="connsiteX180" fmla="*/ 3007772 w 11269336"/>
              <a:gd name="connsiteY180" fmla="*/ 2128742 h 2323145"/>
              <a:gd name="connsiteX181" fmla="*/ 2965030 w 11269336"/>
              <a:gd name="connsiteY181" fmla="*/ 2100494 h 2323145"/>
              <a:gd name="connsiteX182" fmla="*/ 2926342 w 11269336"/>
              <a:gd name="connsiteY182" fmla="*/ 2104155 h 2323145"/>
              <a:gd name="connsiteX183" fmla="*/ 2918608 w 11269336"/>
              <a:gd name="connsiteY183" fmla="*/ 2104215 h 2323145"/>
              <a:gd name="connsiteX184" fmla="*/ 2918475 w 11269336"/>
              <a:gd name="connsiteY184" fmla="*/ 2103937 h 2323145"/>
              <a:gd name="connsiteX185" fmla="*/ 2910360 w 11269336"/>
              <a:gd name="connsiteY185" fmla="*/ 2103444 h 2323145"/>
              <a:gd name="connsiteX186" fmla="*/ 2904507 w 11269336"/>
              <a:gd name="connsiteY186" fmla="*/ 2104326 h 2323145"/>
              <a:gd name="connsiteX187" fmla="*/ 2889503 w 11269336"/>
              <a:gd name="connsiteY187" fmla="*/ 2104443 h 2323145"/>
              <a:gd name="connsiteX188" fmla="*/ 2884480 w 11269336"/>
              <a:gd name="connsiteY188" fmla="*/ 2102626 h 2323145"/>
              <a:gd name="connsiteX189" fmla="*/ 2882689 w 11269336"/>
              <a:gd name="connsiteY189" fmla="*/ 2099228 h 2323145"/>
              <a:gd name="connsiteX190" fmla="*/ 2881291 w 11269336"/>
              <a:gd name="connsiteY190" fmla="*/ 2099618 h 2323145"/>
              <a:gd name="connsiteX191" fmla="*/ 2853979 w 11269336"/>
              <a:gd name="connsiteY191" fmla="*/ 2090388 h 2323145"/>
              <a:gd name="connsiteX192" fmla="*/ 2791790 w 11269336"/>
              <a:gd name="connsiteY192" fmla="*/ 2080332 h 2323145"/>
              <a:gd name="connsiteX193" fmla="*/ 2755844 w 11269336"/>
              <a:gd name="connsiteY193" fmla="*/ 2078874 h 2323145"/>
              <a:gd name="connsiteX194" fmla="*/ 2657742 w 11269336"/>
              <a:gd name="connsiteY194" fmla="*/ 2070179 h 2323145"/>
              <a:gd name="connsiteX195" fmla="*/ 2559549 w 11269336"/>
              <a:gd name="connsiteY195" fmla="*/ 2057873 h 2323145"/>
              <a:gd name="connsiteX196" fmla="*/ 2512054 w 11269336"/>
              <a:gd name="connsiteY196" fmla="*/ 2031671 h 2323145"/>
              <a:gd name="connsiteX197" fmla="*/ 2506437 w 11269336"/>
              <a:gd name="connsiteY197" fmla="*/ 2030918 h 2323145"/>
              <a:gd name="connsiteX198" fmla="*/ 2491752 w 11269336"/>
              <a:gd name="connsiteY198" fmla="*/ 2033906 h 2323145"/>
              <a:gd name="connsiteX199" fmla="*/ 2486338 w 11269336"/>
              <a:gd name="connsiteY199" fmla="*/ 2035862 h 2323145"/>
              <a:gd name="connsiteX200" fmla="*/ 2478186 w 11269336"/>
              <a:gd name="connsiteY200" fmla="*/ 2036953 h 2323145"/>
              <a:gd name="connsiteX201" fmla="*/ 2477950 w 11269336"/>
              <a:gd name="connsiteY201" fmla="*/ 2036715 h 2323145"/>
              <a:gd name="connsiteX202" fmla="*/ 2470381 w 11269336"/>
              <a:gd name="connsiteY202" fmla="*/ 2038256 h 2323145"/>
              <a:gd name="connsiteX203" fmla="*/ 2433781 w 11269336"/>
              <a:gd name="connsiteY203" fmla="*/ 2049140 h 2323145"/>
              <a:gd name="connsiteX204" fmla="*/ 2381172 w 11269336"/>
              <a:gd name="connsiteY204" fmla="*/ 2030645 h 2323145"/>
              <a:gd name="connsiteX205" fmla="*/ 2360198 w 11269336"/>
              <a:gd name="connsiteY205" fmla="*/ 2029059 h 2323145"/>
              <a:gd name="connsiteX206" fmla="*/ 2348815 w 11269336"/>
              <a:gd name="connsiteY206" fmla="*/ 2026798 h 2323145"/>
              <a:gd name="connsiteX207" fmla="*/ 2347988 w 11269336"/>
              <a:gd name="connsiteY207" fmla="*/ 2025745 h 2323145"/>
              <a:gd name="connsiteX208" fmla="*/ 2312920 w 11269336"/>
              <a:gd name="connsiteY208" fmla="*/ 2036311 h 2323145"/>
              <a:gd name="connsiteX209" fmla="*/ 2307986 w 11269336"/>
              <a:gd name="connsiteY209" fmla="*/ 2035583 h 2323145"/>
              <a:gd name="connsiteX210" fmla="*/ 2285481 w 11269336"/>
              <a:gd name="connsiteY210" fmla="*/ 2045197 h 2323145"/>
              <a:gd name="connsiteX211" fmla="*/ 2273666 w 11269336"/>
              <a:gd name="connsiteY211" fmla="*/ 2048710 h 2323145"/>
              <a:gd name="connsiteX212" fmla="*/ 2270719 w 11269336"/>
              <a:gd name="connsiteY212" fmla="*/ 2052702 h 2323145"/>
              <a:gd name="connsiteX213" fmla="*/ 2253080 w 11269336"/>
              <a:gd name="connsiteY213" fmla="*/ 2056363 h 2323145"/>
              <a:gd name="connsiteX214" fmla="*/ 2250906 w 11269336"/>
              <a:gd name="connsiteY214" fmla="*/ 2055654 h 2323145"/>
              <a:gd name="connsiteX215" fmla="*/ 2236905 w 11269336"/>
              <a:gd name="connsiteY215" fmla="*/ 2062882 h 2323145"/>
              <a:gd name="connsiteX216" fmla="*/ 2225830 w 11269336"/>
              <a:gd name="connsiteY216" fmla="*/ 2074027 h 2323145"/>
              <a:gd name="connsiteX217" fmla="*/ 2073776 w 11269336"/>
              <a:gd name="connsiteY217" fmla="*/ 2089244 h 2323145"/>
              <a:gd name="connsiteX218" fmla="*/ 1948256 w 11269336"/>
              <a:gd name="connsiteY218" fmla="*/ 2146616 h 2323145"/>
              <a:gd name="connsiteX219" fmla="*/ 1865582 w 11269336"/>
              <a:gd name="connsiteY219" fmla="*/ 2153738 h 2323145"/>
              <a:gd name="connsiteX220" fmla="*/ 1835210 w 11269336"/>
              <a:gd name="connsiteY220" fmla="*/ 2134244 h 2323145"/>
              <a:gd name="connsiteX221" fmla="*/ 1632661 w 11269336"/>
              <a:gd name="connsiteY221" fmla="*/ 2173882 h 2323145"/>
              <a:gd name="connsiteX222" fmla="*/ 1579590 w 11269336"/>
              <a:gd name="connsiteY222" fmla="*/ 2173680 h 2323145"/>
              <a:gd name="connsiteX223" fmla="*/ 1535601 w 11269336"/>
              <a:gd name="connsiteY223" fmla="*/ 2194590 h 2323145"/>
              <a:gd name="connsiteX224" fmla="*/ 1515594 w 11269336"/>
              <a:gd name="connsiteY224" fmla="*/ 2189622 h 2323145"/>
              <a:gd name="connsiteX225" fmla="*/ 1512113 w 11269336"/>
              <a:gd name="connsiteY225" fmla="*/ 2188534 h 2323145"/>
              <a:gd name="connsiteX226" fmla="*/ 1498838 w 11269336"/>
              <a:gd name="connsiteY226" fmla="*/ 2189213 h 2323145"/>
              <a:gd name="connsiteX227" fmla="*/ 1494279 w 11269336"/>
              <a:gd name="connsiteY227" fmla="*/ 2183112 h 2323145"/>
              <a:gd name="connsiteX228" fmla="*/ 1473714 w 11269336"/>
              <a:gd name="connsiteY228" fmla="*/ 2179625 h 2323145"/>
              <a:gd name="connsiteX229" fmla="*/ 1449503 w 11269336"/>
              <a:gd name="connsiteY229" fmla="*/ 2182633 h 2323145"/>
              <a:gd name="connsiteX230" fmla="*/ 1266687 w 11269336"/>
              <a:gd name="connsiteY230" fmla="*/ 2212688 h 2323145"/>
              <a:gd name="connsiteX231" fmla="*/ 1239614 w 11269336"/>
              <a:gd name="connsiteY231" fmla="*/ 2209727 h 2323145"/>
              <a:gd name="connsiteX232" fmla="*/ 1202436 w 11269336"/>
              <a:gd name="connsiteY232" fmla="*/ 2209817 h 2323145"/>
              <a:gd name="connsiteX233" fmla="*/ 1136097 w 11269336"/>
              <a:gd name="connsiteY233" fmla="*/ 2205112 h 2323145"/>
              <a:gd name="connsiteX234" fmla="*/ 988232 w 11269336"/>
              <a:gd name="connsiteY234" fmla="*/ 2235635 h 2323145"/>
              <a:gd name="connsiteX235" fmla="*/ 981959 w 11269336"/>
              <a:gd name="connsiteY235" fmla="*/ 2231607 h 2323145"/>
              <a:gd name="connsiteX236" fmla="*/ 938600 w 11269336"/>
              <a:gd name="connsiteY236" fmla="*/ 2238113 h 2323145"/>
              <a:gd name="connsiteX237" fmla="*/ 791788 w 11269336"/>
              <a:gd name="connsiteY237" fmla="*/ 2293224 h 2323145"/>
              <a:gd name="connsiteX238" fmla="*/ 706914 w 11269336"/>
              <a:gd name="connsiteY238" fmla="*/ 2305046 h 2323145"/>
              <a:gd name="connsiteX239" fmla="*/ 675971 w 11269336"/>
              <a:gd name="connsiteY239" fmla="*/ 2304030 h 2323145"/>
              <a:gd name="connsiteX240" fmla="*/ 624180 w 11269336"/>
              <a:gd name="connsiteY240" fmla="*/ 2302650 h 2323145"/>
              <a:gd name="connsiteX241" fmla="*/ 583453 w 11269336"/>
              <a:gd name="connsiteY241" fmla="*/ 2288788 h 2323145"/>
              <a:gd name="connsiteX242" fmla="*/ 540946 w 11269336"/>
              <a:gd name="connsiteY242" fmla="*/ 2292721 h 2323145"/>
              <a:gd name="connsiteX243" fmla="*/ 533680 w 11269336"/>
              <a:gd name="connsiteY243" fmla="*/ 2310233 h 2323145"/>
              <a:gd name="connsiteX244" fmla="*/ 487366 w 11269336"/>
              <a:gd name="connsiteY244" fmla="*/ 2309053 h 2323145"/>
              <a:gd name="connsiteX245" fmla="*/ 416820 w 11269336"/>
              <a:gd name="connsiteY245" fmla="*/ 2305443 h 2323145"/>
              <a:gd name="connsiteX246" fmla="*/ 376805 w 11269336"/>
              <a:gd name="connsiteY246" fmla="*/ 2307647 h 2323145"/>
              <a:gd name="connsiteX247" fmla="*/ 266777 w 11269336"/>
              <a:gd name="connsiteY247" fmla="*/ 2309012 h 2323145"/>
              <a:gd name="connsiteX248" fmla="*/ 156013 w 11269336"/>
              <a:gd name="connsiteY248" fmla="*/ 2306832 h 2323145"/>
              <a:gd name="connsiteX249" fmla="*/ 87258 w 11269336"/>
              <a:gd name="connsiteY249" fmla="*/ 2285511 h 2323145"/>
              <a:gd name="connsiteX250" fmla="*/ 23798 w 11269336"/>
              <a:gd name="connsiteY250" fmla="*/ 2281822 h 2323145"/>
              <a:gd name="connsiteX251" fmla="*/ 0 w 11269336"/>
              <a:gd name="connsiteY251" fmla="*/ 2285369 h 2323145"/>
              <a:gd name="connsiteX252" fmla="*/ 0 w 11269336"/>
              <a:gd name="connsiteY25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05765 w 11269336"/>
              <a:gd name="connsiteY141" fmla="*/ 2199902 h 2323145"/>
              <a:gd name="connsiteX142" fmla="*/ 4401354 w 11269336"/>
              <a:gd name="connsiteY142" fmla="*/ 2194745 h 2323145"/>
              <a:gd name="connsiteX143" fmla="*/ 4366646 w 11269336"/>
              <a:gd name="connsiteY143" fmla="*/ 2198564 h 2323145"/>
              <a:gd name="connsiteX144" fmla="*/ 4354009 w 11269336"/>
              <a:gd name="connsiteY144" fmla="*/ 2204984 h 2323145"/>
              <a:gd name="connsiteX145" fmla="*/ 4348284 w 11269336"/>
              <a:gd name="connsiteY145" fmla="*/ 2205270 h 2323145"/>
              <a:gd name="connsiteX146" fmla="*/ 4333906 w 11269336"/>
              <a:gd name="connsiteY146" fmla="*/ 2205251 h 2323145"/>
              <a:gd name="connsiteX147" fmla="*/ 4308819 w 11269336"/>
              <a:gd name="connsiteY147" fmla="*/ 2203822 h 2323145"/>
              <a:gd name="connsiteX148" fmla="*/ 4301210 w 11269336"/>
              <a:gd name="connsiteY148" fmla="*/ 2204456 h 2323145"/>
              <a:gd name="connsiteX149" fmla="*/ 4283095 w 11269336"/>
              <a:gd name="connsiteY149" fmla="*/ 2198177 h 2323145"/>
              <a:gd name="connsiteX150" fmla="*/ 4250119 w 11269336"/>
              <a:gd name="connsiteY150" fmla="*/ 2196342 h 2323145"/>
              <a:gd name="connsiteX151" fmla="*/ 4189203 w 11269336"/>
              <a:gd name="connsiteY151" fmla="*/ 2178994 h 2323145"/>
              <a:gd name="connsiteX152" fmla="*/ 4154035 w 11269336"/>
              <a:gd name="connsiteY152" fmla="*/ 2171950 h 2323145"/>
              <a:gd name="connsiteX153" fmla="*/ 4129569 w 11269336"/>
              <a:gd name="connsiteY153" fmla="*/ 2163850 h 2323145"/>
              <a:gd name="connsiteX154" fmla="*/ 4061250 w 11269336"/>
              <a:gd name="connsiteY154" fmla="*/ 2159236 h 2323145"/>
              <a:gd name="connsiteX155" fmla="*/ 3945480 w 11269336"/>
              <a:gd name="connsiteY155" fmla="*/ 2158279 h 2323145"/>
              <a:gd name="connsiteX156" fmla="*/ 3921468 w 11269336"/>
              <a:gd name="connsiteY156" fmla="*/ 2156588 h 2323145"/>
              <a:gd name="connsiteX157" fmla="*/ 3903348 w 11269336"/>
              <a:gd name="connsiteY157" fmla="*/ 2149220 h 2323145"/>
              <a:gd name="connsiteX158" fmla="*/ 3901342 w 11269336"/>
              <a:gd name="connsiteY158" fmla="*/ 2142355 h 2323145"/>
              <a:gd name="connsiteX159" fmla="*/ 3888539 w 11269336"/>
              <a:gd name="connsiteY159" fmla="*/ 2140476 h 2323145"/>
              <a:gd name="connsiteX160" fmla="*/ 3885662 w 11269336"/>
              <a:gd name="connsiteY160" fmla="*/ 2138740 h 2323145"/>
              <a:gd name="connsiteX161" fmla="*/ 3868627 w 11269336"/>
              <a:gd name="connsiteY161" fmla="*/ 2130023 h 2323145"/>
              <a:gd name="connsiteX162" fmla="*/ 3819177 w 11269336"/>
              <a:gd name="connsiteY162" fmla="*/ 2142111 h 2323145"/>
              <a:gd name="connsiteX163" fmla="*/ 3769100 w 11269336"/>
              <a:gd name="connsiteY163" fmla="*/ 2131731 h 2323145"/>
              <a:gd name="connsiteX164" fmla="*/ 3562752 w 11269336"/>
              <a:gd name="connsiteY164" fmla="*/ 2131785 h 2323145"/>
              <a:gd name="connsiteX165" fmla="*/ 3541402 w 11269336"/>
              <a:gd name="connsiteY165" fmla="*/ 2106821 h 2323145"/>
              <a:gd name="connsiteX166" fmla="*/ 3365341 w 11269336"/>
              <a:gd name="connsiteY166" fmla="*/ 2077638 h 2323145"/>
              <a:gd name="connsiteX167" fmla="*/ 3170922 w 11269336"/>
              <a:gd name="connsiteY167" fmla="*/ 2115957 h 2323145"/>
              <a:gd name="connsiteX168" fmla="*/ 3156256 w 11269336"/>
              <a:gd name="connsiteY168" fmla="*/ 2124773 h 2323145"/>
              <a:gd name="connsiteX169" fmla="*/ 3140298 w 11269336"/>
              <a:gd name="connsiteY169" fmla="*/ 2129182 h 2323145"/>
              <a:gd name="connsiteX170" fmla="*/ 3138514 w 11269336"/>
              <a:gd name="connsiteY170" fmla="*/ 2128069 h 2323145"/>
              <a:gd name="connsiteX171" fmla="*/ 3120467 w 11269336"/>
              <a:gd name="connsiteY171" fmla="*/ 2128281 h 2323145"/>
              <a:gd name="connsiteX172" fmla="*/ 3116175 w 11269336"/>
              <a:gd name="connsiteY172" fmla="*/ 2131633 h 2323145"/>
              <a:gd name="connsiteX173" fmla="*/ 3103685 w 11269336"/>
              <a:gd name="connsiteY173" fmla="*/ 2132814 h 2323145"/>
              <a:gd name="connsiteX174" fmla="*/ 3078794 w 11269336"/>
              <a:gd name="connsiteY174" fmla="*/ 2137935 h 2323145"/>
              <a:gd name="connsiteX175" fmla="*/ 3074407 w 11269336"/>
              <a:gd name="connsiteY175" fmla="*/ 2136274 h 2323145"/>
              <a:gd name="connsiteX176" fmla="*/ 3037285 w 11269336"/>
              <a:gd name="connsiteY176" fmla="*/ 2139919 h 2323145"/>
              <a:gd name="connsiteX177" fmla="*/ 3036901 w 11269336"/>
              <a:gd name="connsiteY177" fmla="*/ 2138726 h 2323145"/>
              <a:gd name="connsiteX178" fmla="*/ 3026996 w 11269336"/>
              <a:gd name="connsiteY178" fmla="*/ 2134322 h 2323145"/>
              <a:gd name="connsiteX179" fmla="*/ 3007772 w 11269336"/>
              <a:gd name="connsiteY179" fmla="*/ 2128742 h 2323145"/>
              <a:gd name="connsiteX180" fmla="*/ 2965030 w 11269336"/>
              <a:gd name="connsiteY180" fmla="*/ 2100494 h 2323145"/>
              <a:gd name="connsiteX181" fmla="*/ 2926342 w 11269336"/>
              <a:gd name="connsiteY181" fmla="*/ 2104155 h 2323145"/>
              <a:gd name="connsiteX182" fmla="*/ 2918608 w 11269336"/>
              <a:gd name="connsiteY182" fmla="*/ 2104215 h 2323145"/>
              <a:gd name="connsiteX183" fmla="*/ 2918475 w 11269336"/>
              <a:gd name="connsiteY183" fmla="*/ 2103937 h 2323145"/>
              <a:gd name="connsiteX184" fmla="*/ 2910360 w 11269336"/>
              <a:gd name="connsiteY184" fmla="*/ 2103444 h 2323145"/>
              <a:gd name="connsiteX185" fmla="*/ 2904507 w 11269336"/>
              <a:gd name="connsiteY185" fmla="*/ 2104326 h 2323145"/>
              <a:gd name="connsiteX186" fmla="*/ 2889503 w 11269336"/>
              <a:gd name="connsiteY186" fmla="*/ 2104443 h 2323145"/>
              <a:gd name="connsiteX187" fmla="*/ 2884480 w 11269336"/>
              <a:gd name="connsiteY187" fmla="*/ 2102626 h 2323145"/>
              <a:gd name="connsiteX188" fmla="*/ 2882689 w 11269336"/>
              <a:gd name="connsiteY188" fmla="*/ 2099228 h 2323145"/>
              <a:gd name="connsiteX189" fmla="*/ 2881291 w 11269336"/>
              <a:gd name="connsiteY189" fmla="*/ 2099618 h 2323145"/>
              <a:gd name="connsiteX190" fmla="*/ 2853979 w 11269336"/>
              <a:gd name="connsiteY190" fmla="*/ 2090388 h 2323145"/>
              <a:gd name="connsiteX191" fmla="*/ 2791790 w 11269336"/>
              <a:gd name="connsiteY191" fmla="*/ 2080332 h 2323145"/>
              <a:gd name="connsiteX192" fmla="*/ 2755844 w 11269336"/>
              <a:gd name="connsiteY192" fmla="*/ 2078874 h 2323145"/>
              <a:gd name="connsiteX193" fmla="*/ 2657742 w 11269336"/>
              <a:gd name="connsiteY193" fmla="*/ 2070179 h 2323145"/>
              <a:gd name="connsiteX194" fmla="*/ 2559549 w 11269336"/>
              <a:gd name="connsiteY194" fmla="*/ 2057873 h 2323145"/>
              <a:gd name="connsiteX195" fmla="*/ 2512054 w 11269336"/>
              <a:gd name="connsiteY195" fmla="*/ 2031671 h 2323145"/>
              <a:gd name="connsiteX196" fmla="*/ 2506437 w 11269336"/>
              <a:gd name="connsiteY196" fmla="*/ 2030918 h 2323145"/>
              <a:gd name="connsiteX197" fmla="*/ 2491752 w 11269336"/>
              <a:gd name="connsiteY197" fmla="*/ 2033906 h 2323145"/>
              <a:gd name="connsiteX198" fmla="*/ 2486338 w 11269336"/>
              <a:gd name="connsiteY198" fmla="*/ 2035862 h 2323145"/>
              <a:gd name="connsiteX199" fmla="*/ 2478186 w 11269336"/>
              <a:gd name="connsiteY199" fmla="*/ 2036953 h 2323145"/>
              <a:gd name="connsiteX200" fmla="*/ 2477950 w 11269336"/>
              <a:gd name="connsiteY200" fmla="*/ 2036715 h 2323145"/>
              <a:gd name="connsiteX201" fmla="*/ 2470381 w 11269336"/>
              <a:gd name="connsiteY201" fmla="*/ 2038256 h 2323145"/>
              <a:gd name="connsiteX202" fmla="*/ 2433781 w 11269336"/>
              <a:gd name="connsiteY202" fmla="*/ 2049140 h 2323145"/>
              <a:gd name="connsiteX203" fmla="*/ 2381172 w 11269336"/>
              <a:gd name="connsiteY203" fmla="*/ 2030645 h 2323145"/>
              <a:gd name="connsiteX204" fmla="*/ 2360198 w 11269336"/>
              <a:gd name="connsiteY204" fmla="*/ 2029059 h 2323145"/>
              <a:gd name="connsiteX205" fmla="*/ 2348815 w 11269336"/>
              <a:gd name="connsiteY205" fmla="*/ 2026798 h 2323145"/>
              <a:gd name="connsiteX206" fmla="*/ 2347988 w 11269336"/>
              <a:gd name="connsiteY206" fmla="*/ 2025745 h 2323145"/>
              <a:gd name="connsiteX207" fmla="*/ 2312920 w 11269336"/>
              <a:gd name="connsiteY207" fmla="*/ 2036311 h 2323145"/>
              <a:gd name="connsiteX208" fmla="*/ 2307986 w 11269336"/>
              <a:gd name="connsiteY208" fmla="*/ 2035583 h 2323145"/>
              <a:gd name="connsiteX209" fmla="*/ 2285481 w 11269336"/>
              <a:gd name="connsiteY209" fmla="*/ 2045197 h 2323145"/>
              <a:gd name="connsiteX210" fmla="*/ 2273666 w 11269336"/>
              <a:gd name="connsiteY210" fmla="*/ 2048710 h 2323145"/>
              <a:gd name="connsiteX211" fmla="*/ 2270719 w 11269336"/>
              <a:gd name="connsiteY211" fmla="*/ 2052702 h 2323145"/>
              <a:gd name="connsiteX212" fmla="*/ 2253080 w 11269336"/>
              <a:gd name="connsiteY212" fmla="*/ 2056363 h 2323145"/>
              <a:gd name="connsiteX213" fmla="*/ 2250906 w 11269336"/>
              <a:gd name="connsiteY213" fmla="*/ 2055654 h 2323145"/>
              <a:gd name="connsiteX214" fmla="*/ 2236905 w 11269336"/>
              <a:gd name="connsiteY214" fmla="*/ 2062882 h 2323145"/>
              <a:gd name="connsiteX215" fmla="*/ 2225830 w 11269336"/>
              <a:gd name="connsiteY215" fmla="*/ 2074027 h 2323145"/>
              <a:gd name="connsiteX216" fmla="*/ 2073776 w 11269336"/>
              <a:gd name="connsiteY216" fmla="*/ 2089244 h 2323145"/>
              <a:gd name="connsiteX217" fmla="*/ 1948256 w 11269336"/>
              <a:gd name="connsiteY217" fmla="*/ 2146616 h 2323145"/>
              <a:gd name="connsiteX218" fmla="*/ 1865582 w 11269336"/>
              <a:gd name="connsiteY218" fmla="*/ 2153738 h 2323145"/>
              <a:gd name="connsiteX219" fmla="*/ 1835210 w 11269336"/>
              <a:gd name="connsiteY219" fmla="*/ 2134244 h 2323145"/>
              <a:gd name="connsiteX220" fmla="*/ 1632661 w 11269336"/>
              <a:gd name="connsiteY220" fmla="*/ 2173882 h 2323145"/>
              <a:gd name="connsiteX221" fmla="*/ 1579590 w 11269336"/>
              <a:gd name="connsiteY221" fmla="*/ 2173680 h 2323145"/>
              <a:gd name="connsiteX222" fmla="*/ 1535601 w 11269336"/>
              <a:gd name="connsiteY222" fmla="*/ 2194590 h 2323145"/>
              <a:gd name="connsiteX223" fmla="*/ 1515594 w 11269336"/>
              <a:gd name="connsiteY223" fmla="*/ 2189622 h 2323145"/>
              <a:gd name="connsiteX224" fmla="*/ 1512113 w 11269336"/>
              <a:gd name="connsiteY224" fmla="*/ 2188534 h 2323145"/>
              <a:gd name="connsiteX225" fmla="*/ 1498838 w 11269336"/>
              <a:gd name="connsiteY225" fmla="*/ 2189213 h 2323145"/>
              <a:gd name="connsiteX226" fmla="*/ 1494279 w 11269336"/>
              <a:gd name="connsiteY226" fmla="*/ 2183112 h 2323145"/>
              <a:gd name="connsiteX227" fmla="*/ 1473714 w 11269336"/>
              <a:gd name="connsiteY227" fmla="*/ 2179625 h 2323145"/>
              <a:gd name="connsiteX228" fmla="*/ 1449503 w 11269336"/>
              <a:gd name="connsiteY228" fmla="*/ 2182633 h 2323145"/>
              <a:gd name="connsiteX229" fmla="*/ 1266687 w 11269336"/>
              <a:gd name="connsiteY229" fmla="*/ 2212688 h 2323145"/>
              <a:gd name="connsiteX230" fmla="*/ 1239614 w 11269336"/>
              <a:gd name="connsiteY230" fmla="*/ 2209727 h 2323145"/>
              <a:gd name="connsiteX231" fmla="*/ 1202436 w 11269336"/>
              <a:gd name="connsiteY231" fmla="*/ 2209817 h 2323145"/>
              <a:gd name="connsiteX232" fmla="*/ 1136097 w 11269336"/>
              <a:gd name="connsiteY232" fmla="*/ 2205112 h 2323145"/>
              <a:gd name="connsiteX233" fmla="*/ 988232 w 11269336"/>
              <a:gd name="connsiteY233" fmla="*/ 2235635 h 2323145"/>
              <a:gd name="connsiteX234" fmla="*/ 981959 w 11269336"/>
              <a:gd name="connsiteY234" fmla="*/ 2231607 h 2323145"/>
              <a:gd name="connsiteX235" fmla="*/ 938600 w 11269336"/>
              <a:gd name="connsiteY235" fmla="*/ 2238113 h 2323145"/>
              <a:gd name="connsiteX236" fmla="*/ 791788 w 11269336"/>
              <a:gd name="connsiteY236" fmla="*/ 2293224 h 2323145"/>
              <a:gd name="connsiteX237" fmla="*/ 706914 w 11269336"/>
              <a:gd name="connsiteY237" fmla="*/ 2305046 h 2323145"/>
              <a:gd name="connsiteX238" fmla="*/ 675971 w 11269336"/>
              <a:gd name="connsiteY238" fmla="*/ 2304030 h 2323145"/>
              <a:gd name="connsiteX239" fmla="*/ 624180 w 11269336"/>
              <a:gd name="connsiteY239" fmla="*/ 2302650 h 2323145"/>
              <a:gd name="connsiteX240" fmla="*/ 583453 w 11269336"/>
              <a:gd name="connsiteY240" fmla="*/ 2288788 h 2323145"/>
              <a:gd name="connsiteX241" fmla="*/ 540946 w 11269336"/>
              <a:gd name="connsiteY241" fmla="*/ 2292721 h 2323145"/>
              <a:gd name="connsiteX242" fmla="*/ 533680 w 11269336"/>
              <a:gd name="connsiteY242" fmla="*/ 2310233 h 2323145"/>
              <a:gd name="connsiteX243" fmla="*/ 487366 w 11269336"/>
              <a:gd name="connsiteY243" fmla="*/ 2309053 h 2323145"/>
              <a:gd name="connsiteX244" fmla="*/ 416820 w 11269336"/>
              <a:gd name="connsiteY244" fmla="*/ 2305443 h 2323145"/>
              <a:gd name="connsiteX245" fmla="*/ 376805 w 11269336"/>
              <a:gd name="connsiteY245" fmla="*/ 2307647 h 2323145"/>
              <a:gd name="connsiteX246" fmla="*/ 266777 w 11269336"/>
              <a:gd name="connsiteY246" fmla="*/ 2309012 h 2323145"/>
              <a:gd name="connsiteX247" fmla="*/ 156013 w 11269336"/>
              <a:gd name="connsiteY247" fmla="*/ 2306832 h 2323145"/>
              <a:gd name="connsiteX248" fmla="*/ 87258 w 11269336"/>
              <a:gd name="connsiteY248" fmla="*/ 2285511 h 2323145"/>
              <a:gd name="connsiteX249" fmla="*/ 23798 w 11269336"/>
              <a:gd name="connsiteY249" fmla="*/ 2281822 h 2323145"/>
              <a:gd name="connsiteX250" fmla="*/ 0 w 11269336"/>
              <a:gd name="connsiteY250" fmla="*/ 2285369 h 2323145"/>
              <a:gd name="connsiteX251" fmla="*/ 0 w 11269336"/>
              <a:gd name="connsiteY251" fmla="*/ 0 h 2323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</a:cxnLst>
            <a:rect l="l" t="t" r="r" b="b"/>
            <a:pathLst>
              <a:path w="11269336" h="2323145">
                <a:moveTo>
                  <a:pt x="0" y="0"/>
                </a:moveTo>
                <a:lnTo>
                  <a:pt x="11269336" y="0"/>
                </a:lnTo>
                <a:lnTo>
                  <a:pt x="11268645" y="511"/>
                </a:lnTo>
                <a:cubicBezTo>
                  <a:pt x="11257520" y="14091"/>
                  <a:pt x="11248967" y="32073"/>
                  <a:pt x="11230739" y="37096"/>
                </a:cubicBezTo>
                <a:cubicBezTo>
                  <a:pt x="11194283" y="47141"/>
                  <a:pt x="11124351" y="55013"/>
                  <a:pt x="11082485" y="78590"/>
                </a:cubicBezTo>
                <a:cubicBezTo>
                  <a:pt x="11064655" y="69818"/>
                  <a:pt x="11049588" y="97621"/>
                  <a:pt x="11031776" y="79197"/>
                </a:cubicBezTo>
                <a:cubicBezTo>
                  <a:pt x="11016683" y="85023"/>
                  <a:pt x="11009945" y="92832"/>
                  <a:pt x="10995894" y="83459"/>
                </a:cubicBezTo>
                <a:cubicBezTo>
                  <a:pt x="10971843" y="134740"/>
                  <a:pt x="10888992" y="106042"/>
                  <a:pt x="10861177" y="147419"/>
                </a:cubicBezTo>
                <a:cubicBezTo>
                  <a:pt x="10850370" y="129415"/>
                  <a:pt x="10807086" y="138624"/>
                  <a:pt x="10782732" y="135645"/>
                </a:cubicBezTo>
                <a:cubicBezTo>
                  <a:pt x="10869014" y="196205"/>
                  <a:pt x="10693356" y="147304"/>
                  <a:pt x="10660773" y="179312"/>
                </a:cubicBezTo>
                <a:cubicBezTo>
                  <a:pt x="10667385" y="121467"/>
                  <a:pt x="10595265" y="182241"/>
                  <a:pt x="10564442" y="160738"/>
                </a:cubicBezTo>
                <a:cubicBezTo>
                  <a:pt x="10544419" y="190949"/>
                  <a:pt x="10518436" y="167191"/>
                  <a:pt x="10490200" y="183533"/>
                </a:cubicBezTo>
                <a:cubicBezTo>
                  <a:pt x="10423905" y="202688"/>
                  <a:pt x="10362764" y="244779"/>
                  <a:pt x="10271351" y="243104"/>
                </a:cubicBezTo>
                <a:cubicBezTo>
                  <a:pt x="10247818" y="329775"/>
                  <a:pt x="10135674" y="303068"/>
                  <a:pt x="10061033" y="364937"/>
                </a:cubicBezTo>
                <a:cubicBezTo>
                  <a:pt x="10014289" y="383940"/>
                  <a:pt x="9930032" y="360289"/>
                  <a:pt x="9921770" y="406154"/>
                </a:cubicBezTo>
                <a:cubicBezTo>
                  <a:pt x="9894276" y="384665"/>
                  <a:pt x="9881945" y="430851"/>
                  <a:pt x="9858388" y="439489"/>
                </a:cubicBezTo>
                <a:cubicBezTo>
                  <a:pt x="9835642" y="426888"/>
                  <a:pt x="9828901" y="443125"/>
                  <a:pt x="9811914" y="449865"/>
                </a:cubicBezTo>
                <a:cubicBezTo>
                  <a:pt x="9801869" y="441287"/>
                  <a:pt x="9787055" y="444835"/>
                  <a:pt x="9784394" y="457816"/>
                </a:cubicBezTo>
                <a:cubicBezTo>
                  <a:pt x="9797169" y="483924"/>
                  <a:pt x="9656844" y="450179"/>
                  <a:pt x="9656836" y="469967"/>
                </a:cubicBezTo>
                <a:cubicBezTo>
                  <a:pt x="9589537" y="485301"/>
                  <a:pt x="9662097" y="527310"/>
                  <a:pt x="9561575" y="559978"/>
                </a:cubicBezTo>
                <a:cubicBezTo>
                  <a:pt x="9479149" y="599104"/>
                  <a:pt x="9215234" y="670585"/>
                  <a:pt x="9162278" y="704724"/>
                </a:cubicBezTo>
                <a:cubicBezTo>
                  <a:pt x="9173017" y="730567"/>
                  <a:pt x="9063215" y="727685"/>
                  <a:pt x="9062863" y="754656"/>
                </a:cubicBezTo>
                <a:cubicBezTo>
                  <a:pt x="9021608" y="774940"/>
                  <a:pt x="8924639" y="816390"/>
                  <a:pt x="8914746" y="826428"/>
                </a:cubicBezTo>
                <a:lnTo>
                  <a:pt x="8917778" y="835198"/>
                </a:lnTo>
                <a:lnTo>
                  <a:pt x="8905560" y="838358"/>
                </a:lnTo>
                <a:lnTo>
                  <a:pt x="8897564" y="834287"/>
                </a:lnTo>
                <a:lnTo>
                  <a:pt x="8878040" y="844150"/>
                </a:lnTo>
                <a:cubicBezTo>
                  <a:pt x="8861112" y="848992"/>
                  <a:pt x="8812843" y="856499"/>
                  <a:pt x="8795998" y="863337"/>
                </a:cubicBezTo>
                <a:cubicBezTo>
                  <a:pt x="8792888" y="873975"/>
                  <a:pt x="8786153" y="880792"/>
                  <a:pt x="8776970" y="885177"/>
                </a:cubicBezTo>
                <a:lnTo>
                  <a:pt x="8755719" y="889754"/>
                </a:lnTo>
                <a:lnTo>
                  <a:pt x="8743257" y="904723"/>
                </a:lnTo>
                <a:cubicBezTo>
                  <a:pt x="8737642" y="908108"/>
                  <a:pt x="8730651" y="908759"/>
                  <a:pt x="8721366" y="904711"/>
                </a:cubicBezTo>
                <a:cubicBezTo>
                  <a:pt x="8711895" y="915873"/>
                  <a:pt x="8676250" y="900745"/>
                  <a:pt x="8678353" y="926318"/>
                </a:cubicBezTo>
                <a:cubicBezTo>
                  <a:pt x="8658506" y="928813"/>
                  <a:pt x="8647569" y="933735"/>
                  <a:pt x="8636849" y="937900"/>
                </a:cubicBezTo>
                <a:lnTo>
                  <a:pt x="8620213" y="943068"/>
                </a:lnTo>
                <a:lnTo>
                  <a:pt x="8612581" y="952695"/>
                </a:lnTo>
                <a:cubicBezTo>
                  <a:pt x="8605836" y="959769"/>
                  <a:pt x="8598255" y="964412"/>
                  <a:pt x="8589038" y="963892"/>
                </a:cubicBezTo>
                <a:lnTo>
                  <a:pt x="8579950" y="960899"/>
                </a:lnTo>
                <a:cubicBezTo>
                  <a:pt x="8579740" y="962476"/>
                  <a:pt x="8579529" y="964053"/>
                  <a:pt x="8579319" y="965630"/>
                </a:cubicBezTo>
                <a:cubicBezTo>
                  <a:pt x="8579138" y="972972"/>
                  <a:pt x="8576531" y="980010"/>
                  <a:pt x="8547429" y="984506"/>
                </a:cubicBezTo>
                <a:cubicBezTo>
                  <a:pt x="8529238" y="1001725"/>
                  <a:pt x="8505565" y="1015840"/>
                  <a:pt x="8478704" y="1025490"/>
                </a:cubicBezTo>
                <a:cubicBezTo>
                  <a:pt x="8473109" y="1019545"/>
                  <a:pt x="8465819" y="1032194"/>
                  <a:pt x="8461421" y="1035512"/>
                </a:cubicBezTo>
                <a:cubicBezTo>
                  <a:pt x="8459739" y="1031087"/>
                  <a:pt x="8447663" y="1032074"/>
                  <a:pt x="8445003" y="1036851"/>
                </a:cubicBezTo>
                <a:cubicBezTo>
                  <a:pt x="8366593" y="1075951"/>
                  <a:pt x="8398773" y="1021402"/>
                  <a:pt x="8357350" y="1060213"/>
                </a:cubicBezTo>
                <a:cubicBezTo>
                  <a:pt x="8349366" y="1063843"/>
                  <a:pt x="8342208" y="1063367"/>
                  <a:pt x="8335565" y="1061151"/>
                </a:cubicBezTo>
                <a:lnTo>
                  <a:pt x="8325267" y="1055919"/>
                </a:lnTo>
                <a:lnTo>
                  <a:pt x="8293586" y="1076144"/>
                </a:lnTo>
                <a:cubicBezTo>
                  <a:pt x="8277595" y="1084193"/>
                  <a:pt x="8260401" y="1090863"/>
                  <a:pt x="8242405" y="1095960"/>
                </a:cubicBezTo>
                <a:cubicBezTo>
                  <a:pt x="8226373" y="1101227"/>
                  <a:pt x="8224213" y="1102052"/>
                  <a:pt x="8197391" y="1107746"/>
                </a:cubicBezTo>
                <a:cubicBezTo>
                  <a:pt x="8090266" y="1152133"/>
                  <a:pt x="8141491" y="1082372"/>
                  <a:pt x="8081474" y="1130125"/>
                </a:cubicBezTo>
                <a:cubicBezTo>
                  <a:pt x="8070634" y="1134173"/>
                  <a:pt x="8061619" y="1132810"/>
                  <a:pt x="8053585" y="1129169"/>
                </a:cubicBezTo>
                <a:lnTo>
                  <a:pt x="8038422" y="1119092"/>
                </a:lnTo>
                <a:lnTo>
                  <a:pt x="8029450" y="1125592"/>
                </a:lnTo>
                <a:cubicBezTo>
                  <a:pt x="7992226" y="1133484"/>
                  <a:pt x="7978616" y="1122765"/>
                  <a:pt x="7959552" y="1140188"/>
                </a:cubicBezTo>
                <a:cubicBezTo>
                  <a:pt x="7922008" y="1119572"/>
                  <a:pt x="7937737" y="1141786"/>
                  <a:pt x="7914188" y="1150862"/>
                </a:cubicBezTo>
                <a:cubicBezTo>
                  <a:pt x="7896037" y="1160155"/>
                  <a:pt x="7933463" y="1163411"/>
                  <a:pt x="7914918" y="1168758"/>
                </a:cubicBezTo>
                <a:cubicBezTo>
                  <a:pt x="7893102" y="1165887"/>
                  <a:pt x="7898453" y="1187420"/>
                  <a:pt x="7875510" y="1183153"/>
                </a:cubicBezTo>
                <a:cubicBezTo>
                  <a:pt x="7877354" y="1165743"/>
                  <a:pt x="7834286" y="1194789"/>
                  <a:pt x="7829932" y="1180782"/>
                </a:cubicBezTo>
                <a:cubicBezTo>
                  <a:pt x="7816047" y="1204874"/>
                  <a:pt x="7801901" y="1181513"/>
                  <a:pt x="7779182" y="1192665"/>
                </a:cubicBezTo>
                <a:cubicBezTo>
                  <a:pt x="7769446" y="1202686"/>
                  <a:pt x="7761564" y="1205661"/>
                  <a:pt x="7748774" y="1199586"/>
                </a:cubicBezTo>
                <a:cubicBezTo>
                  <a:pt x="7704339" y="1247771"/>
                  <a:pt x="7717626" y="1207638"/>
                  <a:pt x="7671846" y="1231966"/>
                </a:cubicBezTo>
                <a:cubicBezTo>
                  <a:pt x="7632956" y="1255682"/>
                  <a:pt x="7587383" y="1275180"/>
                  <a:pt x="7554146" y="1319748"/>
                </a:cubicBezTo>
                <a:cubicBezTo>
                  <a:pt x="7548775" y="1331557"/>
                  <a:pt x="7531272" y="1339155"/>
                  <a:pt x="7515052" y="1336718"/>
                </a:cubicBezTo>
                <a:cubicBezTo>
                  <a:pt x="7512260" y="1336298"/>
                  <a:pt x="7509613" y="1335590"/>
                  <a:pt x="7507193" y="1334617"/>
                </a:cubicBezTo>
                <a:cubicBezTo>
                  <a:pt x="7488273" y="1365207"/>
                  <a:pt x="7468925" y="1356298"/>
                  <a:pt x="7461694" y="1375866"/>
                </a:cubicBezTo>
                <a:cubicBezTo>
                  <a:pt x="7422434" y="1391917"/>
                  <a:pt x="7384603" y="1382819"/>
                  <a:pt x="7377571" y="1400128"/>
                </a:cubicBezTo>
                <a:cubicBezTo>
                  <a:pt x="7356236" y="1403926"/>
                  <a:pt x="7322509" y="1393138"/>
                  <a:pt x="7311261" y="1412652"/>
                </a:cubicBezTo>
                <a:cubicBezTo>
                  <a:pt x="7305349" y="1400071"/>
                  <a:pt x="7289966" y="1428039"/>
                  <a:pt x="7275307" y="1422171"/>
                </a:cubicBezTo>
                <a:cubicBezTo>
                  <a:pt x="7264529" y="1416601"/>
                  <a:pt x="7257348" y="1423786"/>
                  <a:pt x="7247783" y="1426330"/>
                </a:cubicBezTo>
                <a:cubicBezTo>
                  <a:pt x="7233839" y="1423056"/>
                  <a:pt x="7194363" y="1442037"/>
                  <a:pt x="7185047" y="1451812"/>
                </a:cubicBezTo>
                <a:cubicBezTo>
                  <a:pt x="7164447" y="1483396"/>
                  <a:pt x="7101577" y="1475742"/>
                  <a:pt x="7084117" y="1500281"/>
                </a:cubicBezTo>
                <a:cubicBezTo>
                  <a:pt x="7076899" y="1504821"/>
                  <a:pt x="7069494" y="1507565"/>
                  <a:pt x="7062011" y="1509183"/>
                </a:cubicBezTo>
                <a:lnTo>
                  <a:pt x="7040555" y="1511207"/>
                </a:lnTo>
                <a:lnTo>
                  <a:pt x="7033438" y="1506772"/>
                </a:lnTo>
                <a:lnTo>
                  <a:pt x="7020886" y="1510764"/>
                </a:lnTo>
                <a:lnTo>
                  <a:pt x="7017033" y="1510650"/>
                </a:lnTo>
                <a:lnTo>
                  <a:pt x="6995460" y="1511173"/>
                </a:lnTo>
                <a:cubicBezTo>
                  <a:pt x="7010208" y="1537643"/>
                  <a:pt x="6938512" y="1522467"/>
                  <a:pt x="6962144" y="1541508"/>
                </a:cubicBezTo>
                <a:cubicBezTo>
                  <a:pt x="6926351" y="1550586"/>
                  <a:pt x="6958236" y="1566326"/>
                  <a:pt x="6910674" y="1554793"/>
                </a:cubicBezTo>
                <a:cubicBezTo>
                  <a:pt x="6859225" y="1589274"/>
                  <a:pt x="6769015" y="1598548"/>
                  <a:pt x="6732152" y="1642538"/>
                </a:cubicBezTo>
                <a:cubicBezTo>
                  <a:pt x="6734901" y="1628031"/>
                  <a:pt x="6709146" y="1622413"/>
                  <a:pt x="6694106" y="1632377"/>
                </a:cubicBezTo>
                <a:cubicBezTo>
                  <a:pt x="6702628" y="1575914"/>
                  <a:pt x="6638899" y="1692862"/>
                  <a:pt x="6617223" y="1659889"/>
                </a:cubicBezTo>
                <a:cubicBezTo>
                  <a:pt x="6623246" y="1693349"/>
                  <a:pt x="6561228" y="1764690"/>
                  <a:pt x="6521138" y="1744340"/>
                </a:cubicBezTo>
                <a:cubicBezTo>
                  <a:pt x="6469831" y="1761656"/>
                  <a:pt x="6438109" y="1796731"/>
                  <a:pt x="6380677" y="1796883"/>
                </a:cubicBezTo>
                <a:cubicBezTo>
                  <a:pt x="6379865" y="1801686"/>
                  <a:pt x="6377810" y="1805986"/>
                  <a:pt x="6374897" y="1809910"/>
                </a:cubicBezTo>
                <a:lnTo>
                  <a:pt x="6364545" y="1820090"/>
                </a:lnTo>
                <a:lnTo>
                  <a:pt x="6362126" y="1819991"/>
                </a:lnTo>
                <a:cubicBezTo>
                  <a:pt x="6353055" y="1821720"/>
                  <a:pt x="6348796" y="1824537"/>
                  <a:pt x="6346673" y="1827824"/>
                </a:cubicBezTo>
                <a:lnTo>
                  <a:pt x="6345588" y="1832232"/>
                </a:lnTo>
                <a:lnTo>
                  <a:pt x="6335708" y="1838451"/>
                </a:lnTo>
                <a:lnTo>
                  <a:pt x="6318182" y="1852975"/>
                </a:lnTo>
                <a:lnTo>
                  <a:pt x="6313084" y="1853561"/>
                </a:lnTo>
                <a:lnTo>
                  <a:pt x="6283816" y="1872148"/>
                </a:lnTo>
                <a:lnTo>
                  <a:pt x="6282550" y="1871392"/>
                </a:lnTo>
                <a:cubicBezTo>
                  <a:pt x="6279041" y="1870121"/>
                  <a:pt x="6275192" y="1869982"/>
                  <a:pt x="6270527" y="1872208"/>
                </a:cubicBezTo>
                <a:cubicBezTo>
                  <a:pt x="6265029" y="1853962"/>
                  <a:pt x="6262790" y="1867903"/>
                  <a:pt x="6249518" y="1876079"/>
                </a:cubicBezTo>
                <a:cubicBezTo>
                  <a:pt x="6238019" y="1849564"/>
                  <a:pt x="6207959" y="1881750"/>
                  <a:pt x="6190386" y="1872478"/>
                </a:cubicBezTo>
                <a:cubicBezTo>
                  <a:pt x="6180893" y="1879083"/>
                  <a:pt x="6170646" y="1885584"/>
                  <a:pt x="6159777" y="1891745"/>
                </a:cubicBezTo>
                <a:lnTo>
                  <a:pt x="6153131" y="1895079"/>
                </a:lnTo>
                <a:lnTo>
                  <a:pt x="6152798" y="1894920"/>
                </a:lnTo>
                <a:cubicBezTo>
                  <a:pt x="6150925" y="1895166"/>
                  <a:pt x="6148578" y="1896082"/>
                  <a:pt x="6145388" y="1897990"/>
                </a:cubicBezTo>
                <a:lnTo>
                  <a:pt x="6141014" y="1901155"/>
                </a:lnTo>
                <a:lnTo>
                  <a:pt x="6128122" y="1907623"/>
                </a:lnTo>
                <a:lnTo>
                  <a:pt x="6122351" y="1908359"/>
                </a:lnTo>
                <a:cubicBezTo>
                  <a:pt x="6099508" y="1905910"/>
                  <a:pt x="6088334" y="1869006"/>
                  <a:pt x="6064750" y="1896394"/>
                </a:cubicBezTo>
                <a:cubicBezTo>
                  <a:pt x="6025977" y="1903785"/>
                  <a:pt x="5997095" y="1889190"/>
                  <a:pt x="5964230" y="1910038"/>
                </a:cubicBezTo>
                <a:cubicBezTo>
                  <a:pt x="5927910" y="1916874"/>
                  <a:pt x="5894873" y="1914928"/>
                  <a:pt x="5865399" y="1926966"/>
                </a:cubicBezTo>
                <a:cubicBezTo>
                  <a:pt x="5851644" y="1923038"/>
                  <a:pt x="5839380" y="1922808"/>
                  <a:pt x="5829951" y="1934755"/>
                </a:cubicBezTo>
                <a:cubicBezTo>
                  <a:pt x="5795498" y="1938369"/>
                  <a:pt x="5784532" y="1926246"/>
                  <a:pt x="5765285" y="1941322"/>
                </a:cubicBezTo>
                <a:cubicBezTo>
                  <a:pt x="5741789" y="1922874"/>
                  <a:pt x="5742385" y="1931607"/>
                  <a:pt x="5734750" y="1939793"/>
                </a:cubicBezTo>
                <a:lnTo>
                  <a:pt x="5733569" y="1940505"/>
                </a:lnTo>
                <a:lnTo>
                  <a:pt x="5730329" y="1937845"/>
                </a:lnTo>
                <a:lnTo>
                  <a:pt x="5724661" y="1937455"/>
                </a:lnTo>
                <a:lnTo>
                  <a:pt x="5710186" y="1941370"/>
                </a:lnTo>
                <a:lnTo>
                  <a:pt x="5704910" y="1943663"/>
                </a:lnTo>
                <a:cubicBezTo>
                  <a:pt x="5701213" y="1944937"/>
                  <a:pt x="5698678" y="1945391"/>
                  <a:pt x="5696836" y="1945271"/>
                </a:cubicBezTo>
                <a:lnTo>
                  <a:pt x="5696583" y="1945050"/>
                </a:lnTo>
                <a:lnTo>
                  <a:pt x="5689123" y="1947067"/>
                </a:lnTo>
                <a:cubicBezTo>
                  <a:pt x="5676655" y="1951072"/>
                  <a:pt x="5664639" y="1955533"/>
                  <a:pt x="5653291" y="1960245"/>
                </a:cubicBezTo>
                <a:cubicBezTo>
                  <a:pt x="5640346" y="1947636"/>
                  <a:pt x="5600180" y="1973739"/>
                  <a:pt x="5599385" y="1945198"/>
                </a:cubicBezTo>
                <a:cubicBezTo>
                  <a:pt x="5583913" y="1950736"/>
                  <a:pt x="5576590" y="1964134"/>
                  <a:pt x="5578300" y="1944963"/>
                </a:cubicBezTo>
                <a:cubicBezTo>
                  <a:pt x="5573104" y="1946266"/>
                  <a:pt x="5569560" y="1945382"/>
                  <a:pt x="5566758" y="1943441"/>
                </a:cubicBezTo>
                <a:lnTo>
                  <a:pt x="5565857" y="1942445"/>
                </a:lnTo>
                <a:lnTo>
                  <a:pt x="5531534" y="1955208"/>
                </a:lnTo>
                <a:lnTo>
                  <a:pt x="5526552" y="1954799"/>
                </a:lnTo>
                <a:lnTo>
                  <a:pt x="5504723" y="1965811"/>
                </a:lnTo>
                <a:lnTo>
                  <a:pt x="5493156" y="1970063"/>
                </a:lnTo>
                <a:lnTo>
                  <a:pt x="5490486" y="1974227"/>
                </a:lnTo>
                <a:cubicBezTo>
                  <a:pt x="5487271" y="1977077"/>
                  <a:pt x="5482233" y="1979045"/>
                  <a:pt x="5473107" y="1979001"/>
                </a:cubicBezTo>
                <a:lnTo>
                  <a:pt x="5470885" y="1978432"/>
                </a:lnTo>
                <a:lnTo>
                  <a:pt x="5457393" y="1986525"/>
                </a:lnTo>
                <a:cubicBezTo>
                  <a:pt x="5453194" y="1989853"/>
                  <a:pt x="5449663" y="1993721"/>
                  <a:pt x="5447102" y="1998329"/>
                </a:cubicBezTo>
                <a:cubicBezTo>
                  <a:pt x="5386283" y="2017364"/>
                  <a:pt x="5223545" y="2015483"/>
                  <a:pt x="5159151" y="2029640"/>
                </a:cubicBezTo>
                <a:cubicBezTo>
                  <a:pt x="5141359" y="2036610"/>
                  <a:pt x="5090827" y="2076822"/>
                  <a:pt x="5098838" y="2062961"/>
                </a:cubicBezTo>
                <a:cubicBezTo>
                  <a:pt x="5047883" y="2099457"/>
                  <a:pt x="4922007" y="2111466"/>
                  <a:pt x="4860988" y="2135698"/>
                </a:cubicBezTo>
                <a:cubicBezTo>
                  <a:pt x="4805413" y="2152292"/>
                  <a:pt x="4784714" y="2158665"/>
                  <a:pt x="4765388" y="2162525"/>
                </a:cubicBezTo>
                <a:cubicBezTo>
                  <a:pt x="4758560" y="2161978"/>
                  <a:pt x="4751823" y="2160531"/>
                  <a:pt x="4745033" y="2158859"/>
                </a:cubicBezTo>
                <a:lnTo>
                  <a:pt x="4741475" y="2157998"/>
                </a:lnTo>
                <a:lnTo>
                  <a:pt x="4728247" y="2159526"/>
                </a:lnTo>
                <a:lnTo>
                  <a:pt x="4723263" y="2153742"/>
                </a:lnTo>
                <a:lnTo>
                  <a:pt x="4593061" y="2171597"/>
                </a:lnTo>
                <a:lnTo>
                  <a:pt x="4405765" y="2199902"/>
                </a:lnTo>
                <a:cubicBezTo>
                  <a:pt x="4403942" y="2198353"/>
                  <a:pt x="4402457" y="2196614"/>
                  <a:pt x="4401354" y="2194745"/>
                </a:cubicBezTo>
                <a:lnTo>
                  <a:pt x="4366646" y="2198564"/>
                </a:lnTo>
                <a:lnTo>
                  <a:pt x="4354009" y="2204984"/>
                </a:lnTo>
                <a:lnTo>
                  <a:pt x="4348284" y="2205270"/>
                </a:lnTo>
                <a:lnTo>
                  <a:pt x="4333906" y="2205251"/>
                </a:lnTo>
                <a:cubicBezTo>
                  <a:pt x="4326429" y="2204713"/>
                  <a:pt x="4318024" y="2203940"/>
                  <a:pt x="4308819" y="2203822"/>
                </a:cubicBezTo>
                <a:lnTo>
                  <a:pt x="4301210" y="2204456"/>
                </a:lnTo>
                <a:lnTo>
                  <a:pt x="4283095" y="2198177"/>
                </a:lnTo>
                <a:cubicBezTo>
                  <a:pt x="4269863" y="2193337"/>
                  <a:pt x="4259612" y="2190345"/>
                  <a:pt x="4250119" y="2196342"/>
                </a:cubicBezTo>
                <a:cubicBezTo>
                  <a:pt x="4230702" y="2190559"/>
                  <a:pt x="4213171" y="2166890"/>
                  <a:pt x="4189203" y="2178994"/>
                </a:cubicBezTo>
                <a:cubicBezTo>
                  <a:pt x="4194512" y="2165594"/>
                  <a:pt x="4160734" y="2183257"/>
                  <a:pt x="4154035" y="2171950"/>
                </a:cubicBezTo>
                <a:cubicBezTo>
                  <a:pt x="4150098" y="2162547"/>
                  <a:pt x="4138934" y="2165714"/>
                  <a:pt x="4129569" y="2163850"/>
                </a:cubicBezTo>
                <a:cubicBezTo>
                  <a:pt x="4121391" y="2155090"/>
                  <a:pt x="4076089" y="2154737"/>
                  <a:pt x="4061250" y="2159236"/>
                </a:cubicBezTo>
                <a:cubicBezTo>
                  <a:pt x="4020618" y="2177811"/>
                  <a:pt x="3978175" y="2144465"/>
                  <a:pt x="3945480" y="2158279"/>
                </a:cubicBezTo>
                <a:cubicBezTo>
                  <a:pt x="3936362" y="2159139"/>
                  <a:pt x="3928502" y="2158369"/>
                  <a:pt x="3921468" y="2156588"/>
                </a:cubicBezTo>
                <a:lnTo>
                  <a:pt x="3903348" y="2149220"/>
                </a:lnTo>
                <a:lnTo>
                  <a:pt x="3901342" y="2142355"/>
                </a:lnTo>
                <a:lnTo>
                  <a:pt x="3888539" y="2140476"/>
                </a:lnTo>
                <a:lnTo>
                  <a:pt x="3885662" y="2138740"/>
                </a:lnTo>
                <a:cubicBezTo>
                  <a:pt x="3880178" y="2135398"/>
                  <a:pt x="3874645" y="2132286"/>
                  <a:pt x="3868627" y="2130023"/>
                </a:cubicBezTo>
                <a:cubicBezTo>
                  <a:pt x="3859240" y="2159198"/>
                  <a:pt x="3815892" y="2115590"/>
                  <a:pt x="3819177" y="2142111"/>
                </a:cubicBezTo>
                <a:cubicBezTo>
                  <a:pt x="3784478" y="2134756"/>
                  <a:pt x="3796708" y="2161930"/>
                  <a:pt x="3769100" y="2131731"/>
                </a:cubicBezTo>
                <a:cubicBezTo>
                  <a:pt x="3702423" y="2139704"/>
                  <a:pt x="3625642" y="2109386"/>
                  <a:pt x="3562752" y="2131785"/>
                </a:cubicBezTo>
                <a:cubicBezTo>
                  <a:pt x="3576244" y="2120400"/>
                  <a:pt x="3560801" y="2104591"/>
                  <a:pt x="3541402" y="2106821"/>
                </a:cubicBezTo>
                <a:cubicBezTo>
                  <a:pt x="3592232" y="2061584"/>
                  <a:pt x="3356194" y="2115384"/>
                  <a:pt x="3365341" y="2077638"/>
                </a:cubicBezTo>
                <a:cubicBezTo>
                  <a:pt x="3303594" y="2079161"/>
                  <a:pt x="3221644" y="2111487"/>
                  <a:pt x="3170922" y="2115957"/>
                </a:cubicBezTo>
                <a:cubicBezTo>
                  <a:pt x="3166532" y="2119769"/>
                  <a:pt x="3161579" y="2122617"/>
                  <a:pt x="3156256" y="2124773"/>
                </a:cubicBezTo>
                <a:lnTo>
                  <a:pt x="3140298" y="2129182"/>
                </a:lnTo>
                <a:lnTo>
                  <a:pt x="3138514" y="2128069"/>
                </a:lnTo>
                <a:cubicBezTo>
                  <a:pt x="3130169" y="2125710"/>
                  <a:pt x="3124679" y="2126336"/>
                  <a:pt x="3120467" y="2128281"/>
                </a:cubicBezTo>
                <a:lnTo>
                  <a:pt x="3116175" y="2131633"/>
                </a:lnTo>
                <a:lnTo>
                  <a:pt x="3103685" y="2132814"/>
                </a:lnTo>
                <a:lnTo>
                  <a:pt x="3078794" y="2137935"/>
                </a:lnTo>
                <a:lnTo>
                  <a:pt x="3074407" y="2136274"/>
                </a:lnTo>
                <a:lnTo>
                  <a:pt x="3037285" y="2139919"/>
                </a:lnTo>
                <a:lnTo>
                  <a:pt x="3036901" y="2138726"/>
                </a:lnTo>
                <a:cubicBezTo>
                  <a:pt x="3035193" y="2136135"/>
                  <a:pt x="3032337" y="2134379"/>
                  <a:pt x="3026996" y="2134322"/>
                </a:cubicBezTo>
                <a:cubicBezTo>
                  <a:pt x="3037063" y="2116196"/>
                  <a:pt x="3024412" y="2127308"/>
                  <a:pt x="3007772" y="2128742"/>
                </a:cubicBezTo>
                <a:cubicBezTo>
                  <a:pt x="3019697" y="2100910"/>
                  <a:pt x="2971305" y="2115987"/>
                  <a:pt x="2965030" y="2100494"/>
                </a:cubicBezTo>
                <a:cubicBezTo>
                  <a:pt x="2952539" y="2102174"/>
                  <a:pt x="2939545" y="2103445"/>
                  <a:pt x="2926342" y="2104155"/>
                </a:cubicBezTo>
                <a:lnTo>
                  <a:pt x="2918608" y="2104215"/>
                </a:lnTo>
                <a:cubicBezTo>
                  <a:pt x="2918564" y="2104122"/>
                  <a:pt x="2918519" y="2104030"/>
                  <a:pt x="2918475" y="2103937"/>
                </a:cubicBezTo>
                <a:cubicBezTo>
                  <a:pt x="2916840" y="2103354"/>
                  <a:pt x="2914314" y="2103149"/>
                  <a:pt x="2910360" y="2103444"/>
                </a:cubicBezTo>
                <a:lnTo>
                  <a:pt x="2904507" y="2104326"/>
                </a:lnTo>
                <a:lnTo>
                  <a:pt x="2889503" y="2104443"/>
                </a:lnTo>
                <a:lnTo>
                  <a:pt x="2884480" y="2102626"/>
                </a:lnTo>
                <a:lnTo>
                  <a:pt x="2882689" y="2099228"/>
                </a:lnTo>
                <a:lnTo>
                  <a:pt x="2881291" y="2099618"/>
                </a:lnTo>
                <a:cubicBezTo>
                  <a:pt x="2870663" y="2105606"/>
                  <a:pt x="2867338" y="2114210"/>
                  <a:pt x="2853979" y="2090388"/>
                </a:cubicBezTo>
                <a:cubicBezTo>
                  <a:pt x="2829652" y="2100099"/>
                  <a:pt x="2824975" y="2085577"/>
                  <a:pt x="2791790" y="2080332"/>
                </a:cubicBezTo>
                <a:cubicBezTo>
                  <a:pt x="2777850" y="2089504"/>
                  <a:pt x="2766709" y="2086170"/>
                  <a:pt x="2755844" y="2078874"/>
                </a:cubicBezTo>
                <a:cubicBezTo>
                  <a:pt x="2723488" y="2083049"/>
                  <a:pt x="2694065" y="2072780"/>
                  <a:pt x="2657742" y="2070179"/>
                </a:cubicBezTo>
                <a:cubicBezTo>
                  <a:pt x="2618372" y="2082020"/>
                  <a:pt x="2598368" y="2060559"/>
                  <a:pt x="2559549" y="2057873"/>
                </a:cubicBezTo>
                <a:cubicBezTo>
                  <a:pt x="2525789" y="2078403"/>
                  <a:pt x="2531908" y="2039838"/>
                  <a:pt x="2512054" y="2031671"/>
                </a:cubicBezTo>
                <a:lnTo>
                  <a:pt x="2506437" y="2030918"/>
                </a:lnTo>
                <a:lnTo>
                  <a:pt x="2491752" y="2033906"/>
                </a:lnTo>
                <a:lnTo>
                  <a:pt x="2486338" y="2035862"/>
                </a:lnTo>
                <a:cubicBezTo>
                  <a:pt x="2482568" y="2036899"/>
                  <a:pt x="2480011" y="2037191"/>
                  <a:pt x="2478186" y="2036953"/>
                </a:cubicBezTo>
                <a:lnTo>
                  <a:pt x="2477950" y="2036715"/>
                </a:lnTo>
                <a:lnTo>
                  <a:pt x="2470381" y="2038256"/>
                </a:lnTo>
                <a:cubicBezTo>
                  <a:pt x="2457686" y="2041461"/>
                  <a:pt x="2445410" y="2045155"/>
                  <a:pt x="2433781" y="2049140"/>
                </a:cubicBezTo>
                <a:cubicBezTo>
                  <a:pt x="2421781" y="2035703"/>
                  <a:pt x="2379959" y="2059234"/>
                  <a:pt x="2381172" y="2030645"/>
                </a:cubicBezTo>
                <a:cubicBezTo>
                  <a:pt x="2365380" y="2035192"/>
                  <a:pt x="2357148" y="2048120"/>
                  <a:pt x="2360198" y="2029059"/>
                </a:cubicBezTo>
                <a:cubicBezTo>
                  <a:pt x="2354933" y="2030031"/>
                  <a:pt x="2351467" y="2028919"/>
                  <a:pt x="2348815" y="2026798"/>
                </a:cubicBezTo>
                <a:lnTo>
                  <a:pt x="2347988" y="2025745"/>
                </a:lnTo>
                <a:lnTo>
                  <a:pt x="2312920" y="2036311"/>
                </a:lnTo>
                <a:lnTo>
                  <a:pt x="2307986" y="2035583"/>
                </a:lnTo>
                <a:lnTo>
                  <a:pt x="2285481" y="2045197"/>
                </a:lnTo>
                <a:lnTo>
                  <a:pt x="2273666" y="2048710"/>
                </a:lnTo>
                <a:lnTo>
                  <a:pt x="2270719" y="2052702"/>
                </a:lnTo>
                <a:cubicBezTo>
                  <a:pt x="2267315" y="2055347"/>
                  <a:pt x="2262161" y="2056992"/>
                  <a:pt x="2253080" y="2056363"/>
                </a:cubicBezTo>
                <a:lnTo>
                  <a:pt x="2250906" y="2055654"/>
                </a:lnTo>
                <a:lnTo>
                  <a:pt x="2236905" y="2062882"/>
                </a:lnTo>
                <a:cubicBezTo>
                  <a:pt x="2232493" y="2065942"/>
                  <a:pt x="2228705" y="2069583"/>
                  <a:pt x="2225830" y="2074027"/>
                </a:cubicBezTo>
                <a:cubicBezTo>
                  <a:pt x="2173117" y="2059597"/>
                  <a:pt x="2128486" y="2085502"/>
                  <a:pt x="2073776" y="2089244"/>
                </a:cubicBezTo>
                <a:cubicBezTo>
                  <a:pt x="2046050" y="2059365"/>
                  <a:pt x="1957570" y="2112693"/>
                  <a:pt x="1948256" y="2146616"/>
                </a:cubicBezTo>
                <a:cubicBezTo>
                  <a:pt x="1943005" y="2109192"/>
                  <a:pt x="1832736" y="2206239"/>
                  <a:pt x="1865582" y="2153738"/>
                </a:cubicBezTo>
                <a:cubicBezTo>
                  <a:pt x="1847376" y="2159567"/>
                  <a:pt x="1826258" y="2147592"/>
                  <a:pt x="1835210" y="2134244"/>
                </a:cubicBezTo>
                <a:cubicBezTo>
                  <a:pt x="1781916" y="2167476"/>
                  <a:pt x="1695112" y="2153556"/>
                  <a:pt x="1632661" y="2173882"/>
                </a:cubicBezTo>
                <a:cubicBezTo>
                  <a:pt x="1594177" y="2150642"/>
                  <a:pt x="1616426" y="2173975"/>
                  <a:pt x="1579590" y="2173680"/>
                </a:cubicBezTo>
                <a:cubicBezTo>
                  <a:pt x="1592812" y="2198112"/>
                  <a:pt x="1533818" y="2165220"/>
                  <a:pt x="1535601" y="2194590"/>
                </a:cubicBezTo>
                <a:cubicBezTo>
                  <a:pt x="1528840" y="2193608"/>
                  <a:pt x="1522236" y="2191728"/>
                  <a:pt x="1515594" y="2189622"/>
                </a:cubicBezTo>
                <a:lnTo>
                  <a:pt x="1512113" y="2188534"/>
                </a:lnTo>
                <a:lnTo>
                  <a:pt x="1498838" y="2189213"/>
                </a:lnTo>
                <a:lnTo>
                  <a:pt x="1494279" y="2183112"/>
                </a:lnTo>
                <a:lnTo>
                  <a:pt x="1473714" y="2179625"/>
                </a:lnTo>
                <a:cubicBezTo>
                  <a:pt x="1466138" y="2179292"/>
                  <a:pt x="1458132" y="2180071"/>
                  <a:pt x="1449503" y="2182633"/>
                </a:cubicBezTo>
                <a:lnTo>
                  <a:pt x="1266687" y="2212688"/>
                </a:lnTo>
                <a:cubicBezTo>
                  <a:pt x="1256792" y="2212722"/>
                  <a:pt x="1247024" y="2217857"/>
                  <a:pt x="1239614" y="2209727"/>
                </a:cubicBezTo>
                <a:cubicBezTo>
                  <a:pt x="1228778" y="2200326"/>
                  <a:pt x="1202276" y="2223497"/>
                  <a:pt x="1202436" y="2209817"/>
                </a:cubicBezTo>
                <a:cubicBezTo>
                  <a:pt x="1183471" y="2225854"/>
                  <a:pt x="1157340" y="2206849"/>
                  <a:pt x="1136097" y="2205112"/>
                </a:cubicBezTo>
                <a:cubicBezTo>
                  <a:pt x="1100396" y="2209415"/>
                  <a:pt x="1013922" y="2231219"/>
                  <a:pt x="988232" y="2235635"/>
                </a:cubicBezTo>
                <a:cubicBezTo>
                  <a:pt x="986445" y="2234079"/>
                  <a:pt x="984332" y="2232722"/>
                  <a:pt x="981959" y="2231607"/>
                </a:cubicBezTo>
                <a:cubicBezTo>
                  <a:pt x="968170" y="2225130"/>
                  <a:pt x="948759" y="2228043"/>
                  <a:pt x="938600" y="2238113"/>
                </a:cubicBezTo>
                <a:cubicBezTo>
                  <a:pt x="888371" y="2272824"/>
                  <a:pt x="837950" y="2280135"/>
                  <a:pt x="791788" y="2293224"/>
                </a:cubicBezTo>
                <a:cubicBezTo>
                  <a:pt x="739035" y="2305159"/>
                  <a:pt x="769009" y="2269676"/>
                  <a:pt x="706914" y="2305046"/>
                </a:cubicBezTo>
                <a:cubicBezTo>
                  <a:pt x="697882" y="2295919"/>
                  <a:pt x="689339" y="2296797"/>
                  <a:pt x="675971" y="2304030"/>
                </a:cubicBezTo>
                <a:cubicBezTo>
                  <a:pt x="650201" y="2309060"/>
                  <a:pt x="647591" y="2282853"/>
                  <a:pt x="624180" y="2302650"/>
                </a:cubicBezTo>
                <a:cubicBezTo>
                  <a:pt x="626400" y="2287987"/>
                  <a:pt x="574045" y="2305175"/>
                  <a:pt x="583453" y="2288788"/>
                </a:cubicBezTo>
                <a:cubicBezTo>
                  <a:pt x="564313" y="2278832"/>
                  <a:pt x="559671" y="2301039"/>
                  <a:pt x="540946" y="2292721"/>
                </a:cubicBezTo>
                <a:cubicBezTo>
                  <a:pt x="521576" y="2293191"/>
                  <a:pt x="554439" y="2305843"/>
                  <a:pt x="533680" y="2310233"/>
                </a:cubicBezTo>
                <a:cubicBezTo>
                  <a:pt x="508069" y="2313043"/>
                  <a:pt x="512638" y="2338541"/>
                  <a:pt x="487366" y="2309053"/>
                </a:cubicBezTo>
                <a:cubicBezTo>
                  <a:pt x="462164" y="2321083"/>
                  <a:pt x="454441" y="2307251"/>
                  <a:pt x="416820" y="2305443"/>
                </a:cubicBezTo>
                <a:cubicBezTo>
                  <a:pt x="403012" y="2315890"/>
                  <a:pt x="390105" y="2313733"/>
                  <a:pt x="376805" y="2307647"/>
                </a:cubicBezTo>
                <a:cubicBezTo>
                  <a:pt x="341751" y="2315035"/>
                  <a:pt x="307408" y="2307897"/>
                  <a:pt x="266777" y="2309012"/>
                </a:cubicBezTo>
                <a:cubicBezTo>
                  <a:pt x="225310" y="2324664"/>
                  <a:pt x="199419" y="2305548"/>
                  <a:pt x="156013" y="2306832"/>
                </a:cubicBezTo>
                <a:cubicBezTo>
                  <a:pt x="117457" y="2333851"/>
                  <a:pt x="122965" y="2279562"/>
                  <a:pt x="87258" y="2285511"/>
                </a:cubicBezTo>
                <a:cubicBezTo>
                  <a:pt x="38977" y="2309189"/>
                  <a:pt x="74043" y="2277969"/>
                  <a:pt x="23798" y="2281822"/>
                </a:cubicBezTo>
                <a:lnTo>
                  <a:pt x="0" y="228536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4F1BA-72F1-B563-902F-872B5ACBB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973" y="393380"/>
            <a:ext cx="5391514" cy="7398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/>
              <a:t>AI Declaration</a:t>
            </a:r>
            <a:endParaRPr lang="en-US" dirty="0"/>
          </a:p>
        </p:txBody>
      </p:sp>
      <p:pic>
        <p:nvPicPr>
          <p:cNvPr id="4" name="Content Placeholder 3" descr="A white form with black text&#10;&#10;AI-generated content may be incorrect.">
            <a:extLst>
              <a:ext uri="{FF2B5EF4-FFF2-40B4-BE49-F238E27FC236}">
                <a16:creationId xmlns:a16="http://schemas.microsoft.com/office/drawing/2014/main" id="{808C84E6-0CC6-01D8-C7A6-5A48EF1E11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b="-4061"/>
          <a:stretch>
            <a:fillRect/>
          </a:stretch>
        </p:blipFill>
        <p:spPr>
          <a:xfrm>
            <a:off x="6386895" y="-5346"/>
            <a:ext cx="5801032" cy="6868115"/>
          </a:xfrm>
          <a:prstGeom prst="rect">
            <a:avLst/>
          </a:prstGeom>
        </p:spPr>
      </p:pic>
      <p:pic>
        <p:nvPicPr>
          <p:cNvPr id="5" name="Picture 4" descr="University of Wales Hub: description, news and contact info">
            <a:extLst>
              <a:ext uri="{FF2B5EF4-FFF2-40B4-BE49-F238E27FC236}">
                <a16:creationId xmlns:a16="http://schemas.microsoft.com/office/drawing/2014/main" id="{EB87EBBC-DE8B-9241-E692-0AF4847FA2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014" y="2968186"/>
            <a:ext cx="4483510" cy="224175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DF195F-784B-4D00-8C92-6FC1B0499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277971"/>
            <a:ext cx="6884912" cy="580030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436CA9-E85B-79F7-F1A7-7B0A29291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z="10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00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625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7EAD8F-B171-ABCD-4699-0667DBAF4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73ED2-68B7-8F3F-8AE8-24559A40F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Finance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0C60B-6E8F-A02B-C61A-9919A448D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54B1E85-CB0C-8861-3439-FE16D7D3D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85767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9939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48B73-9F88-64C5-61CF-B0620F6C1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7200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B5DB6-2702-9240-04E3-515B9A099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2374833" y="3246436"/>
            <a:ext cx="5607882" cy="365125"/>
          </a:xfrm>
        </p:spPr>
        <p:txBody>
          <a:bodyPr anchor="t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50">
                <a:solidFill>
                  <a:schemeClr val="tx1">
                    <a:lumMod val="85000"/>
                    <a:lumOff val="15000"/>
                  </a:schemeClr>
                </a:solidFill>
              </a:rPr>
              <a:t>Finance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884C1-ADAF-FB99-4F60-DD06C25D9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spcBef>
                <a:spcPts val="1400"/>
              </a:spcBef>
              <a:spcAft>
                <a:spcPts val="200"/>
              </a:spcAft>
              <a:buFont typeface="Calibri" panose="020B0604020202020204" pitchFamily="34" charset="0"/>
              <a:buChar char="-"/>
            </a:pPr>
            <a:r>
              <a:rPr lang="en-US" sz="1100">
                <a:latin typeface="Aptos"/>
              </a:rPr>
              <a:t>Calculate key financial ratios of ZF Automotive UK and analyze the financial ratios to compare present and previous values.</a:t>
            </a:r>
            <a:endParaRPr lang="en-US" sz="1100"/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endParaRPr lang="en-US" sz="1100">
              <a:latin typeface="Aptos"/>
            </a:endParaRPr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100" b="1">
                <a:latin typeface="Aptos"/>
              </a:rPr>
              <a:t>What is a Financial Statement?</a:t>
            </a:r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100">
                <a:latin typeface="Aptos"/>
              </a:rPr>
              <a:t>Financial statements are formal records that summarize a company's financial performance and position, providing a clear picture of its financial health. </a:t>
            </a:r>
            <a:r>
              <a:rPr lang="en-US" sz="1100">
                <a:latin typeface="Aptos"/>
                <a:ea typeface="Roboto"/>
                <a:cs typeface="Roboto"/>
              </a:rPr>
              <a:t>(Drew, 2025)</a:t>
            </a:r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endParaRPr lang="en-US" sz="1100">
              <a:latin typeface="Aptos"/>
              <a:ea typeface="Roboto"/>
              <a:cs typeface="Roboto"/>
            </a:endParaRPr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100" b="1">
                <a:latin typeface="Aptos"/>
              </a:rPr>
              <a:t>What is a Financial Ratio Analysis?</a:t>
            </a:r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100">
                <a:latin typeface="Aptos"/>
              </a:rPr>
              <a:t>Financial ratio analysis utilizes a company's financial statements to evaluate its profitability, efficiency, and liquidity by examining the relationships between accounts and line items. </a:t>
            </a:r>
            <a:r>
              <a:rPr lang="en-US" sz="1100">
                <a:latin typeface="Aptos"/>
                <a:ea typeface="Roboto"/>
                <a:cs typeface="Roboto"/>
              </a:rPr>
              <a:t>(Bloomenthal,2025)</a:t>
            </a:r>
            <a:endParaRPr lang="en-US" sz="1100">
              <a:latin typeface="Apto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0E403B-D582-1B02-5C59-D464BC9AD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83496" y="4892040"/>
            <a:ext cx="1673352" cy="10058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330EA680-D336-4FF7-8B7A-9848BB0A1C32}" type="slidenum">
              <a:rPr lang="en-US" sz="66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66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281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42844-B7D9-10B5-3CCD-FB3A0F25D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433"/>
            <a:ext cx="10515600" cy="1325563"/>
          </a:xfrm>
        </p:spPr>
        <p:txBody>
          <a:bodyPr/>
          <a:lstStyle/>
          <a:p>
            <a:r>
              <a:rPr lang="en-US" dirty="0"/>
              <a:t>Financial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99675-FD4C-DD72-BDCF-1607E0E1A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795"/>
            <a:ext cx="10515600" cy="51834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Profitability Ratios</a:t>
            </a:r>
          </a:p>
          <a:p>
            <a:pPr>
              <a:buFont typeface="Calibri"/>
              <a:buChar char="-"/>
            </a:pPr>
            <a:r>
              <a:rPr lang="en-US" sz="1400" dirty="0">
                <a:latin typeface="Aptos"/>
                <a:ea typeface="Roboto"/>
                <a:cs typeface="Roboto"/>
              </a:rPr>
              <a:t>Assess a business's ability to generate earnings overtime relative to its revenue, operating costs or balance sheet etc. </a:t>
            </a:r>
            <a:endParaRPr lang="en-US" sz="1100">
              <a:solidFill>
                <a:srgbClr val="2C3E50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 sz="1100">
              <a:solidFill>
                <a:srgbClr val="2C3E50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800" dirty="0">
                <a:latin typeface="Aptos"/>
                <a:ea typeface="Roboto"/>
                <a:cs typeface="Roboto"/>
              </a:rPr>
              <a:t>Activity Ratios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400">
                <a:ea typeface="Roboto"/>
                <a:cs typeface="Roboto"/>
              </a:rPr>
              <a:t>Show how effective a company can turn assets into revenue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400"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800" dirty="0">
                <a:ea typeface="Roboto"/>
                <a:cs typeface="Roboto"/>
              </a:rPr>
              <a:t>Liquidity Ratios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400" dirty="0">
                <a:ea typeface="Roboto"/>
                <a:cs typeface="Roboto"/>
              </a:rPr>
              <a:t>Measure a company's ability to pay its short-term debt obligations </a:t>
            </a:r>
            <a:r>
              <a:rPr lang="en-US" sz="11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(Hayes, 2025)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400"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800" dirty="0">
                <a:ea typeface="Roboto"/>
                <a:cs typeface="Roboto"/>
              </a:rPr>
              <a:t>Capital Gearing Ratios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400" dirty="0">
                <a:ea typeface="Roboto"/>
                <a:cs typeface="Roboto"/>
              </a:rPr>
              <a:t>Ratios between total equity and total debt. See if a company can hold their right capital structure </a:t>
            </a:r>
            <a:r>
              <a:rPr lang="en-US" sz="11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(Dheeraj Vaidya, 2017)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400"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800" dirty="0">
                <a:ea typeface="Roboto"/>
                <a:cs typeface="Roboto"/>
              </a:rPr>
              <a:t>Investors Ratios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400" dirty="0">
                <a:ea typeface="Roboto"/>
                <a:cs typeface="Roboto"/>
              </a:rPr>
              <a:t>Evaluate a company's ability to generate return from investments </a:t>
            </a:r>
            <a:r>
              <a:rPr lang="en-US" sz="11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(Accounting guide, 2019)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800">
              <a:ea typeface="Roboto"/>
              <a:cs typeface="Roboto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D92E31-42E8-465F-DB8A-34DA1E62A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740C3-7B1D-8A69-50B3-F46428C0A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Finance Management</a:t>
            </a:r>
          </a:p>
        </p:txBody>
      </p:sp>
      <p:pic>
        <p:nvPicPr>
          <p:cNvPr id="6" name="Graphic 5" descr="Calculator with solid fill">
            <a:extLst>
              <a:ext uri="{FF2B5EF4-FFF2-40B4-BE49-F238E27FC236}">
                <a16:creationId xmlns:a16="http://schemas.microsoft.com/office/drawing/2014/main" id="{00B97A97-B2F4-4742-B261-008C28ACB6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96600" y="4191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057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1797-9E8E-3BD6-4124-A3195BF98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ZF Automotive Financial Ratios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5780D-9BA3-CD23-6676-6CA3B9B5E6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Analysis of Financial Statements from 2023 to 2024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EEC4D-022B-C5FC-2F1A-C9145D69C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2CFFE-348C-5BAB-9810-D0352C9E8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8" name="Picture 7" descr="new-ZF-logo - Public Relations Global Network">
            <a:extLst>
              <a:ext uri="{FF2B5EF4-FFF2-40B4-BE49-F238E27FC236}">
                <a16:creationId xmlns:a16="http://schemas.microsoft.com/office/drawing/2014/main" id="{522DA3B2-CE7E-4980-AE99-BD5AA856A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9573" y="-89941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14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7DDE5-E771-D116-6B70-05BCD840A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Return on Capital Employed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DE3276-D7E5-EBEC-CC1D-93AB7D9F63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50494"/>
              </p:ext>
            </p:extLst>
          </p:nvPr>
        </p:nvGraphicFramePr>
        <p:xfrm>
          <a:off x="838200" y="1825625"/>
          <a:ext cx="10515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72248376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55627152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6595068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2221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Return on Capital Employed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7.34%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3.11%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501507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90C5D16-123A-2633-3E4C-244C9FFC3B8E}"/>
              </a:ext>
            </a:extLst>
          </p:cNvPr>
          <p:cNvSpPr txBox="1"/>
          <p:nvPr/>
        </p:nvSpPr>
        <p:spPr>
          <a:xfrm>
            <a:off x="837378" y="2898171"/>
            <a:ext cx="1041697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ROCE = Operating Profit / Share Capital + Reserves + Non-</a:t>
            </a:r>
            <a:r>
              <a:rPr lang="en-GB"/>
              <a:t>current</a:t>
            </a:r>
            <a:r>
              <a:rPr lang="en-US"/>
              <a:t> Liabilities * 100</a:t>
            </a:r>
          </a:p>
          <a:p>
            <a:endParaRPr lang="en-US"/>
          </a:p>
          <a:p>
            <a:r>
              <a:rPr lang="en-US">
                <a:latin typeface="Aptos"/>
              </a:rPr>
              <a:t>2023 = £27,498,000 / £374,816,000 * 100 = 7.34%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£14,064,000 / £451,221,000 * 100 = 3.11%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B1350E-99F5-B1EC-81B5-A4F6BB14231A}"/>
              </a:ext>
            </a:extLst>
          </p:cNvPr>
          <p:cNvSpPr txBox="1"/>
          <p:nvPr/>
        </p:nvSpPr>
        <p:spPr>
          <a:xfrm>
            <a:off x="842386" y="4700801"/>
            <a:ext cx="1036683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This Indicates ineffective conversion of capital to profits. Causes could be;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Higher Costs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Market Conditions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Investments not yet making returns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DB2E45-3179-2F6C-97B8-5F20FF31E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7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C7FDEC-3CD2-ED00-F2BB-14EA35B8F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7" name="Picture 6" descr="new-ZF-logo - Public Relations Global Network">
            <a:extLst>
              <a:ext uri="{FF2B5EF4-FFF2-40B4-BE49-F238E27FC236}">
                <a16:creationId xmlns:a16="http://schemas.microsoft.com/office/drawing/2014/main" id="{CDC47F87-BB3B-C14D-FBB4-A79A5B430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990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99E82-CFAA-ED41-2FB7-E0847CB6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Return on Shareholders Funds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ED81DC-301C-DDE8-061E-4325672D97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392989"/>
              </p:ext>
            </p:extLst>
          </p:nvPr>
        </p:nvGraphicFramePr>
        <p:xfrm>
          <a:off x="838200" y="1825625"/>
          <a:ext cx="10515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Return on Shareholders Funds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6.79%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3.66%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F2E051E-B10E-B17D-0CB4-748FA7631E08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ROSF = Profit after Tax / Shareholders Funds * 100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£24,814,000 / £365,139,000 * 100 = 6.79%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£16,257,000 / £443,828,000 * 100 = 3.66%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FC1888-8606-3524-ABC6-10976D4E8C57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This Indicates less </a:t>
            </a:r>
            <a:r>
              <a:rPr lang="en-US" dirty="0" err="1"/>
              <a:t>eaRNED</a:t>
            </a:r>
            <a:r>
              <a:rPr lang="en-US" dirty="0"/>
              <a:t> equity in 2024 in comparison to 2023 despite higher shareholder funds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6E8EB4-87D6-C7A9-EAFB-F10061EE5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F0C1E-C20F-9164-FC4C-9E700BFFE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DAE95D71-A900-AD6A-BB20-984CAA683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58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559A4E-E073-07E9-1435-225076FB4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45572-BD13-9C7D-C1E4-37702FDC7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Gross Profit Margin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3F0A950-6398-5853-1B41-81BC9C2C7B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844844"/>
              </p:ext>
            </p:extLst>
          </p:nvPr>
        </p:nvGraphicFramePr>
        <p:xfrm>
          <a:off x="838200" y="1825625"/>
          <a:ext cx="10515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Gross Profit Margin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17.4%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15.5%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7B873E7-71FA-D8A9-9B07-A2DA34285768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GPM = Gross Profit / Turnover * 100</a:t>
            </a:r>
            <a:endParaRPr lang="en-US" sz="1200">
              <a:latin typeface="Century Schoolbook"/>
            </a:endParaRP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£125,507,000 / £720,644,000 * 100 = 17.4%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£88,670,000 / £573,457,000 * 100 = 15.5%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E12D50-68D3-DD30-A158-CF977F15D465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 reduced efficiency in controlling production costs relative to sales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31D9FA-63C0-E8F2-3A14-075E08D56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E5CD1E-4598-7312-A448-55C3DD507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E7A83AB3-80DE-F68C-0A8F-C3B510186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378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692AE-60C9-4F7D-BBF8-88251C6EC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33BDF-165F-07B2-0548-27F086999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Operating Profit Margin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B53BC0B-790C-894C-3AC8-817D2FC996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210973"/>
              </p:ext>
            </p:extLst>
          </p:nvPr>
        </p:nvGraphicFramePr>
        <p:xfrm>
          <a:off x="838200" y="1825625"/>
          <a:ext cx="10515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Operating  Profit Margin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3.81%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2.45%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F3F5449-BB48-2622-B0AF-9BC31615D4D1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OPM = Operating Profit / Turnover * 100</a:t>
            </a:r>
            <a:endParaRPr lang="en-US" sz="1200">
              <a:latin typeface="Century Schoolbook"/>
            </a:endParaRP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£27,498,000 / £720,644,000 * 100 = 3.81%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£14,064,000 / £573,457,000 * 100 = 2.45%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4683A-2475-2A85-23B7-E4C067937F8B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there is a lower profit after deducting operating costs 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90E3A8-956D-3D9F-DFDB-16AA254EC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65E978-58FB-7D04-BC99-04082F839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F4774F2D-DD0A-8F5E-BFC0-400607E1C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857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3E7FA-33D7-C345-E301-BF7AC41DB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67CA2-D3D0-7C41-9A6E-5D7A67BB1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Sales Revenue to Capital Employed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5522C2-5ED8-0241-D92A-2C461125C0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6137288"/>
              </p:ext>
            </p:extLst>
          </p:nvPr>
        </p:nvGraphicFramePr>
        <p:xfrm>
          <a:off x="838200" y="1825625"/>
          <a:ext cx="10515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Sales to Capital Employed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1.92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1.27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02DBE4E-C419-C373-1E34-0C3EE6B9F3A3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Sales Revenue to Capital Employed Ratio = Sales Revenue / Capital Employed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£720,644,000 / £374,816,000 = 1.92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£573,457,000 / £451,221,000 = 1.27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9E984E-7AF9-383B-54C1-61901ECB9ACD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 drop in sales with an increase in capital employed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BFC1AE8-CFED-3573-535C-573139353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179EE-2E91-CB99-8130-91D2AB427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582B7940-D2F2-BB3C-B80F-89616A3FEA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993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250FE-0DC6-A0A6-FEF5-6903E5D3A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8917C-7CB5-A8D7-662C-E59606143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Inventories Turnover Period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DA0BD8-266A-B13E-4049-9C1A8834E6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4554982"/>
              </p:ext>
            </p:extLst>
          </p:nvPr>
        </p:nvGraphicFramePr>
        <p:xfrm>
          <a:off x="838200" y="1825625"/>
          <a:ext cx="10515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Inventories Turnover Period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46.7 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32.4 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94C659E-7933-E379-6709-5AC9173E18A4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Inventories Turnover Period Ratio</a:t>
            </a:r>
            <a:r>
              <a:rPr lang="en-US" b="1">
                <a:latin typeface="Aptos"/>
              </a:rPr>
              <a:t> </a:t>
            </a:r>
            <a:r>
              <a:rPr lang="en-US">
                <a:latin typeface="Aptos"/>
              </a:rPr>
              <a:t>= Inventories / Inventories Used * 365 days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£76,089,000 / £595,537,000 * 365 = 46.7 days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£42,965,000 / £484,787,000 * 365 = 32.4 days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D1FAD-8824-894E-9274-88079F3BD89D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 quicker turnover period which would help improve cash flow and lower storage costs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37E38D-B132-DFB1-CB46-DE589FA0A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ADE8C-82AA-A319-5DCC-747234BEE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824A8858-FC2E-18A7-4A66-A92F687F3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9252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B36AA-50A4-C0CB-CC9A-7E1AC020D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3342C-DFA2-B736-0786-3767A3101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Settlement Period for Trade Receivables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26E1B3-F317-7455-0BC5-1DADB2737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161765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Settlement for Trade Receivables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27.4 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18.9 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B9D18DB-E0BC-D872-8391-AAFD228EF4CA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Settlement Period for Trade Receivables Ratio = Trade Receivables / Sales Revenue * 365 days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£54,108,000 / £720,644,000 * 365 = 27.4 days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£29,787,000 / £573,457,000 *365 = 18.9 days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999F90-54FF-8055-A9B0-15993A81552D}"/>
              </a:ext>
            </a:extLst>
          </p:cNvPr>
          <p:cNvSpPr txBox="1"/>
          <p:nvPr/>
        </p:nvSpPr>
        <p:spPr>
          <a:xfrm>
            <a:off x="834889" y="4698251"/>
            <a:ext cx="1022894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an improvement in collection period which shows faster cash flow from customers and better credit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C4C840-5811-551F-0E8A-ED21379B3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596FF-DC67-76FD-4828-A212D3058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13" name="Picture 12" descr="new-ZF-logo - Public Relations Global Network">
            <a:extLst>
              <a:ext uri="{FF2B5EF4-FFF2-40B4-BE49-F238E27FC236}">
                <a16:creationId xmlns:a16="http://schemas.microsoft.com/office/drawing/2014/main" id="{E325C68E-9ADF-D30E-56C4-EE1F76EB1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494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BD54F7-7DC1-DBE1-0BD1-7122DC76E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F0E8-C691-C7F7-19CE-7CB57B499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Settlement Period for Trade Payables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F73B08-77BF-B71E-BFBA-FCBF50E130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0922754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Settlement for Trade Payables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50.7 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45.1 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0757E72-DFF3-AE02-9F05-3B11E404CC42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Settlement Period for Trade Payables Ratio = Trade Payables / Credit Purchases * 365 days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£82,537,000 / £595,137,000 * 365 = 50.7 days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£59,846,000 / £484,787,000 * 365 = 45.1 days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183CE-0DBE-DE58-19BB-8BFDFC4A749F}"/>
              </a:ext>
            </a:extLst>
          </p:cNvPr>
          <p:cNvSpPr txBox="1"/>
          <p:nvPr/>
        </p:nvSpPr>
        <p:spPr>
          <a:xfrm>
            <a:off x="834889" y="4698251"/>
            <a:ext cx="1022894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an improvement in paying suppliers faster which can improve relationships with other companies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A00927-A2BA-F2E5-ADF2-37DDE9215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C04BA-E282-2857-8AC1-D34F8E5AB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EB30C040-3943-D579-C7B8-E61715152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629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85DAEB-2DD0-F5C8-F445-5C30191D5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6084-CE09-7CF2-06A8-69C4A3E4B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Current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6BBCF3-35C6-5D49-A35C-534E83ADFF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820905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2.24 :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2.98 :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2F75446-89EA-146A-A387-2E6E2F8B7EC4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Current Ratio = Current Assets / Current Liabilities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£372,998,000 / £166,567,000 = 2.24 : 1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£302,943,000 / £101,624,000 = 2.98 :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342421-F891-B178-C33F-83909FE1EE1C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an improvement in liquidity from the current liabilities decreasing as well as assets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54293C-7F17-164F-3DD2-1CAA9E51C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2FF91-BE63-BEE0-8E48-58DAB0A9A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10" name="Picture 9" descr="new-ZF-logo - Public Relations Global Network">
            <a:extLst>
              <a:ext uri="{FF2B5EF4-FFF2-40B4-BE49-F238E27FC236}">
                <a16:creationId xmlns:a16="http://schemas.microsoft.com/office/drawing/2014/main" id="{252C5757-0F2B-BF07-971D-914B54A563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203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E63AC-7CC9-5DC8-DED4-B9287B59EE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49E3-BFA7-BC84-6C37-D8F4C9C70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Acid Test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4716E4-03E4-BDBD-AAA9-A4116FEE4F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609232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Acid Test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1.78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2.56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FC02744-E064-0D6F-A9F2-9AA89B91101D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Acid Test Ratio = Current Assets less Inventories / Current Liabilities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£296,909,000 / £166,567,000 = 1.78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£259,978,000 / £101,624,000 = 2.56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381E3C-A8AC-A7B4-298E-3C155162EA38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the company has a stronger ability to meet short term obligations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0B79CE-E5B8-4FD7-840E-282EBD534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53D99A-469B-078B-683F-9D75B6FB8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396722B4-BC39-ADE7-D724-D2257BDEB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961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94081-8E71-CB9E-B083-C97D906A0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AC9D0-91BE-8ADE-DE4B-A88937495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Gearing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1DB5C21-C6BE-F1F9-DC5C-5E6887FB26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7450017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Gearing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2.65%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1.67%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E43A273-8AC2-8F92-8F80-094E0B29C95A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Gearing Ratio = Non-current Liabilities / Share Capital + Reserves + Non-current Liabilities * 100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£9,677,000 / £365,139,000 * 100 = 2.65%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£7,393,000 / £443,828,000 * 100 = 1.67%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679237-9867-7D22-618E-27AB7E4BC843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the company has a strong solvency but limited leverage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C23993-64A4-6476-C271-388075E97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17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0482A5-3A53-A505-5B84-857A0CD3B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C74F981D-52D9-A8A4-CDD6-BC51E92E39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0212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0130B-5401-12E0-DAEA-A51DB5A80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DC060-51F0-78A0-91BC-E8FACA0CF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Interest Cover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2B9876-5749-9847-349D-B1086C29D1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0660413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Interest Cover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55.3 times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18.1 times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95BA8EA-DCA3-812F-979D-82817AF2A746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Interest Cover Ratio = Operating Profit / Interest Charges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£27,498,000 / £516,000 = 55.3 times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£14,064,000 / £779,000 = 18.1 times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904DB3-97DF-10AF-0E59-8DED31ABDB87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the company is strong and can cover interest costs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D2E75E-C52C-C08B-FF65-3554A00E7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0ACC3-C359-D83A-4F75-FEA2D0BD3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E77AC4A8-DBE3-F564-6C06-4FC164859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19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A1B7D-48CC-FF41-0535-83E4FCBCD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729D6-1516-07D5-47CA-A638EB3C7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Earnings Per Share Ratio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DD974DC-BE3C-B86E-0839-00E8F04ED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120061"/>
              </p:ext>
            </p:extLst>
          </p:nvPr>
        </p:nvGraphicFramePr>
        <p:xfrm>
          <a:off x="838200" y="1825625"/>
          <a:ext cx="10515600" cy="741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4222102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71736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630102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31/12/2024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06188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Earning Per Share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£0.20 per share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£0.13 per share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5896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CBE8ECD-1021-0A09-27EE-E005C9B8AD97}"/>
              </a:ext>
            </a:extLst>
          </p:cNvPr>
          <p:cNvSpPr txBox="1"/>
          <p:nvPr/>
        </p:nvSpPr>
        <p:spPr>
          <a:xfrm>
            <a:off x="837378" y="2895703"/>
            <a:ext cx="104671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Earnings Per Share Ratio = Profit For The Year / Number Of Ordinary Shares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2023 = £24,814,000 / £125,000,652 = £0.20 per share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2024 = £16,257,000 / £125,000,652 = £0.13 per share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2B3A31-0150-D988-D335-E2826AD46529}"/>
              </a:ext>
            </a:extLst>
          </p:cNvPr>
          <p:cNvSpPr txBox="1"/>
          <p:nvPr/>
        </p:nvSpPr>
        <p:spPr>
          <a:xfrm>
            <a:off x="834889" y="4698251"/>
            <a:ext cx="10228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This Indicates a reductions in profitability share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16F297-72F6-D7DF-508F-A2CE706A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E7DD23-DBBF-5A45-C583-943578506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pic>
        <p:nvPicPr>
          <p:cNvPr id="9" name="Picture 8" descr="new-ZF-logo - Public Relations Global Network">
            <a:extLst>
              <a:ext uri="{FF2B5EF4-FFF2-40B4-BE49-F238E27FC236}">
                <a16:creationId xmlns:a16="http://schemas.microsoft.com/office/drawing/2014/main" id="{57038A24-D0FC-3E1A-C3DE-E3422996A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2200" y="-100013"/>
            <a:ext cx="27432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672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65FB9-8E20-0B7E-1BF1-C7802EF86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Finance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B82F1-DF22-F89B-3831-CF220BB3F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5D7AB-4628-CA44-F327-3DCF0D286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ZF Automotive Financial Statement 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B9742E9-FCBB-7536-44B1-25CEBE5FC8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284197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7912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1C5486-4BCB-6B7C-76E3-E1B03077A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03754-9C55-6889-270A-A0D8D788A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Finance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03CE8E-63F7-E7D2-E8FD-A88AC5032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20D187-AA06-F44B-03DD-C81145858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ZF Automotive Financial Statement 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EBCCBD1-ED97-2098-4EDD-D385D388A6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77173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9844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erson writing on a notepad">
            <a:extLst>
              <a:ext uri="{FF2B5EF4-FFF2-40B4-BE49-F238E27FC236}">
                <a16:creationId xmlns:a16="http://schemas.microsoft.com/office/drawing/2014/main" id="{25F8E0D1-8F41-20B6-BBB0-2E3CF38889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" b="6837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1C1B10-05E0-4E0C-43D0-3CAB8A421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6" y="2852381"/>
            <a:ext cx="3161940" cy="26402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Study Case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61736-1206-B67F-746E-AB54874C8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915" y="5676901"/>
            <a:ext cx="3306089" cy="66580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Assignment Brief Questions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C720F-104F-6913-4D44-951B56852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0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Finance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647D80-E4DD-7B4B-CE7E-4C1AA4BB9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30EA680-D336-4FF7-8B7A-9848BB0A1C32}" type="slidenum">
              <a:rPr lang="en-US" sz="10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22</a:t>
            </a:fld>
            <a:endParaRPr lang="en-US" sz="10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335024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5958-4B31-D03A-2CD3-2258774C9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564A0-0B8C-1C67-879A-05AD99692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GB" sz="1800" dirty="0">
                <a:latin typeface="Aptos"/>
              </a:rPr>
              <a:t>Project cost is GBP 30,000 and the cash inflows are 10,000 GBP; the life of the product is 5 years. Calculate the pay-back period.</a:t>
            </a:r>
            <a:endParaRPr lang="en-US" sz="1800" dirty="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GB" sz="20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GB" sz="1800" b="1" dirty="0">
                <a:latin typeface="Aptos"/>
              </a:rPr>
              <a:t>Answer</a:t>
            </a: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GB" sz="1800" dirty="0">
                <a:latin typeface="Aptos"/>
              </a:rPr>
              <a:t>£30,000 / £10,000 = 3 Years</a:t>
            </a:r>
            <a:endParaRPr lang="en-US" sz="1800">
              <a:latin typeface="Apto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6295B9-A966-B754-3332-AB6428472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4F3DA-872F-46C6-2E29-DAD2318B7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857248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C0B0C-42D6-C0DC-F19A-EC1EA0D0F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AA5F3-DA47-0F13-43E5-2A760C38C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9D23A-5DEC-2299-59E3-C0C6A0D3F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  <a:cs typeface="Times New Roman"/>
              </a:rPr>
              <a:t>A project costs £2,000,000 and yields annually a profit of GBP 3,00,000 after depreciation @12.5% but before tax at 50%. Calculate the pay-back period.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800">
              <a:latin typeface="Aptos"/>
              <a:cs typeface="Times New Roman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  <a:cs typeface="Times New Roman"/>
              </a:rPr>
              <a:t>Answer</a:t>
            </a:r>
            <a:endParaRPr lang="en-US" sz="1800">
              <a:latin typeface="Aptos"/>
              <a:cs typeface="Times New Roman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  <a:cs typeface="Times New Roman"/>
              </a:rPr>
              <a:t>After Depreciation = £300,000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  <a:cs typeface="Times New Roman"/>
              </a:rPr>
              <a:t>Tax at 50% = £150,000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  <a:cs typeface="Times New Roman"/>
              </a:rPr>
              <a:t>Adding Depreciation at £2,000,000 12½% = £250,000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  <a:cs typeface="Times New Roman"/>
              </a:rPr>
              <a:t>Cash Inflow = £150,000 + £250,000 = £400,000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  <a:cs typeface="Times New Roman"/>
              </a:rPr>
              <a:t>Pay Back Period = Investment / Cash Flow = £2,000,000 / £400,000 = 5 years</a:t>
            </a:r>
            <a:endParaRPr lang="en-US" sz="1800">
              <a:latin typeface="Apto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1AD125-C0D4-412B-5885-C3132E0E8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0DB44-608D-00B7-B125-27C745EE4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49734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2C8E6-3B93-A3A5-8EE2-91614C313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461E4-83B4-5B5F-7E9C-F4E7B1455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3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9EB97D7-3816-9513-F8CE-465B84E59B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134900"/>
              </p:ext>
            </p:extLst>
          </p:nvPr>
        </p:nvGraphicFramePr>
        <p:xfrm>
          <a:off x="838200" y="2482850"/>
          <a:ext cx="10515599" cy="2550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8905">
                  <a:extLst>
                    <a:ext uri="{9D8B030D-6E8A-4147-A177-3AD203B41FA5}">
                      <a16:colId xmlns:a16="http://schemas.microsoft.com/office/drawing/2014/main" val="4152097621"/>
                    </a:ext>
                  </a:extLst>
                </a:gridCol>
                <a:gridCol w="4394292">
                  <a:extLst>
                    <a:ext uri="{9D8B030D-6E8A-4147-A177-3AD203B41FA5}">
                      <a16:colId xmlns:a16="http://schemas.microsoft.com/office/drawing/2014/main" val="4123830197"/>
                    </a:ext>
                  </a:extLst>
                </a:gridCol>
                <a:gridCol w="4202402">
                  <a:extLst>
                    <a:ext uri="{9D8B030D-6E8A-4147-A177-3AD203B41FA5}">
                      <a16:colId xmlns:a16="http://schemas.microsoft.com/office/drawing/2014/main" val="1122628959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Accumulative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80634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31434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8,000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13,000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01544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23,000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159997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35,000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533710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7,000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42,000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0981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6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3,000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45,000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957728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D1E28F5-2E0E-5CAF-24DE-340E60B4A580}"/>
              </a:ext>
            </a:extLst>
          </p:cNvPr>
          <p:cNvSpPr txBox="1"/>
          <p:nvPr/>
        </p:nvSpPr>
        <p:spPr>
          <a:xfrm>
            <a:off x="842962" y="1554956"/>
            <a:ext cx="105108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cs typeface="Times New Roman"/>
              </a:rPr>
              <a:t>Certain projects require an initial cash outflow of GBP 25,000. The cash inflows for 6 years are GBP 5000,8000, 10,000, 12,000, 7000 and 3,000. Calculate the payback period.</a:t>
            </a:r>
            <a:endParaRPr lang="en-US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03A1E9-1FD9-39CC-2638-AD12F88AB3ED}"/>
              </a:ext>
            </a:extLst>
          </p:cNvPr>
          <p:cNvSpPr txBox="1"/>
          <p:nvPr/>
        </p:nvSpPr>
        <p:spPr>
          <a:xfrm>
            <a:off x="854869" y="5314949"/>
            <a:ext cx="105132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Payback Period = 3 years &amp; 2 Months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5621F06-67CE-9B3C-5B03-D28594982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0997D8-D7ED-DE9F-7902-520BE0642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3330791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63E7F-9D8F-7D8E-7AB7-FC127F2A3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64072-C015-648F-959D-066CBEC75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E2C87-1E8F-C3DE-C8E5-E6E8C8B15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6270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  <a:cs typeface="Times New Roman"/>
              </a:rPr>
              <a:t>From the following particulars, compute: Payback period, Post pay-back profitability and Post pay-back profitability index.</a:t>
            </a:r>
            <a:endParaRPr lang="en-US" sz="1800">
              <a:latin typeface="Aptos"/>
            </a:endParaRPr>
          </a:p>
          <a:p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7D28510-D3C5-1187-5C8F-34041CFE82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476481"/>
              </p:ext>
            </p:extLst>
          </p:nvPr>
        </p:nvGraphicFramePr>
        <p:xfrm>
          <a:off x="421005" y="2798826"/>
          <a:ext cx="5680211" cy="25958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9437">
                  <a:extLst>
                    <a:ext uri="{9D8B030D-6E8A-4147-A177-3AD203B41FA5}">
                      <a16:colId xmlns:a16="http://schemas.microsoft.com/office/drawing/2014/main" val="645211440"/>
                    </a:ext>
                  </a:extLst>
                </a:gridCol>
                <a:gridCol w="2560774">
                  <a:extLst>
                    <a:ext uri="{9D8B030D-6E8A-4147-A177-3AD203B41FA5}">
                      <a16:colId xmlns:a16="http://schemas.microsoft.com/office/drawing/2014/main" val="4908137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( A ) Cash Outflow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81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Annual 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260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After Tax Before 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150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Estimated Life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6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460492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0395920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8044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992527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31AA95-8A5A-9C3E-2895-D0EDE3B740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7988852"/>
              </p:ext>
            </p:extLst>
          </p:nvPr>
        </p:nvGraphicFramePr>
        <p:xfrm>
          <a:off x="6097905" y="2798826"/>
          <a:ext cx="5680211" cy="2595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9437">
                  <a:extLst>
                    <a:ext uri="{9D8B030D-6E8A-4147-A177-3AD203B41FA5}">
                      <a16:colId xmlns:a16="http://schemas.microsoft.com/office/drawing/2014/main" val="645211440"/>
                    </a:ext>
                  </a:extLst>
                </a:gridCol>
                <a:gridCol w="2560774">
                  <a:extLst>
                    <a:ext uri="{9D8B030D-6E8A-4147-A177-3AD203B41FA5}">
                      <a16:colId xmlns:a16="http://schemas.microsoft.com/office/drawing/2014/main" val="4908137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( B ) Cash Outflow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81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Annual 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260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After Tax After 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150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First 5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460492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Next 5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13238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Estimated Life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10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5499767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Salvage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£16,000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0305693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EDEE31-B7AC-3AFB-9382-F3A33BA14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839FD4-3D75-1DB8-3564-C47D36252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42738454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C35A7-207F-646B-C620-AEBBB59EE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4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88A30-9377-A97E-52B3-145F0839DA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(I) Post Pay-back Period</a:t>
            </a:r>
            <a:r>
              <a:rPr lang="en-US" sz="1800">
                <a:latin typeface="Aptos"/>
              </a:rPr>
              <a:t> </a:t>
            </a:r>
            <a:r>
              <a:rPr lang="en-US" sz="1800" b="1">
                <a:latin typeface="Aptos"/>
              </a:rPr>
              <a:t>( A )</a:t>
            </a:r>
            <a:endParaRPr lang="en-US" sz="1600">
              <a:latin typeface="Times New Roman"/>
              <a:cs typeface="Times New Roman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Initial Investment / Annual Cash Inflows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£100,000 / £25,000 = 4 years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(II) Post Pay-back Profitability ( A )</a:t>
            </a: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Cash Inflow * ( Estimated Life – Pay Back Period )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£25,000 * ( 6 – 4 ) = £50,000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(III) Post Pay Back Profitability Index ( A )</a:t>
            </a: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£50,000 / £100,000 * 100 = 50%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C305C4-D260-03AA-F399-3FDBC8CCBE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(I) Pay back period ( B )</a:t>
            </a: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£100,000 / £20,000 = 5 years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(II) Post Pay-back Profitability ( B )</a:t>
            </a: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Cash Inflow * ( Estimated Life – Pay Back Period )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8000 * ( 10 – 5 ) = £40,000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(III) Post Pay-back Profitability Index ( B )</a:t>
            </a: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£40,000 / £100,000 * 100 = 40%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689388-EFE1-C510-CD25-7EF12E217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27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25BE10-9F7E-CDFA-3B44-AE00B17C4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9014616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A7521-4AA7-0DDA-4CBC-07BD01981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CF829-0CD4-27CB-FB81-AE9696A23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5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57CFBAA-E868-747E-92BA-1DC0D7786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56653"/>
              </p:ext>
            </p:extLst>
          </p:nvPr>
        </p:nvGraphicFramePr>
        <p:xfrm>
          <a:off x="838200" y="2092325"/>
          <a:ext cx="10515600" cy="381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32306725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42183746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040328052"/>
                    </a:ext>
                  </a:extLst>
                </a:gridCol>
              </a:tblGrid>
              <a:tr h="47625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Proposal 1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Proposal 2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1720611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Automatic Machine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Ordinary Machine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385607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Cost of the machine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£220,000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£60,000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5363404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Estimated life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5.5 Years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8 Years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1467604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Estimated sales p.a.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£150,000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£150,000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5629560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Costs: Material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£50,000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£50,000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0273097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Labor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£12,000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£60,000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089617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Variable Overheads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£24,000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GBP £20,000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627099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C13AD3C-A15B-5C68-DB0D-282A94B87D8C}"/>
              </a:ext>
            </a:extLst>
          </p:cNvPr>
          <p:cNvSpPr txBox="1"/>
          <p:nvPr/>
        </p:nvSpPr>
        <p:spPr>
          <a:xfrm>
            <a:off x="840581" y="1512094"/>
            <a:ext cx="97512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A company has two alternative proposals. The details are as follows: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F419EC-B24E-CF53-7949-370618173C93}"/>
              </a:ext>
            </a:extLst>
          </p:cNvPr>
          <p:cNvSpPr txBox="1"/>
          <p:nvPr/>
        </p:nvSpPr>
        <p:spPr>
          <a:xfrm>
            <a:off x="838200" y="6086475"/>
            <a:ext cx="104203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>
                <a:latin typeface="Aptos"/>
              </a:rPr>
              <a:t>Compute the profitability of the proposals under the return-on-investment method</a:t>
            </a:r>
            <a:r>
              <a:rPr sz="1800">
                <a:latin typeface="Aptos"/>
                <a:ea typeface="Century Schoolbook"/>
                <a:cs typeface="Century Schoolbook"/>
              </a:rPr>
              <a:t>​</a:t>
            </a:r>
            <a:endParaRPr lang="en-US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3F4454-558E-3AA3-AA27-D2640627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0F4DF8-23DD-4D8B-DDE3-D70371912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7253794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523F9-C4BE-1735-7B4E-3E9C1B2E8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5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C3B6E-66F3-2398-4487-DD38DC7B76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01800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>
                <a:latin typeface="Aptos"/>
              </a:rPr>
              <a:t>Automatic Machine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Depreciation = Cost / Life 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Depreciation = £220,000 / 5½ = £40,000</a:t>
            </a:r>
          </a:p>
          <a:p>
            <a:pPr marL="0" indent="0">
              <a:buNone/>
            </a:pPr>
            <a:endParaRPr lang="en-US" sz="1600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Total Cost = Costs + Depreciation  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Total Cost = £86,000 + £40,000 = £126,000</a:t>
            </a:r>
            <a:endParaRPr lang="en-US">
              <a:latin typeface="Aptos"/>
            </a:endParaRPr>
          </a:p>
          <a:p>
            <a:pPr marL="0" indent="0">
              <a:buNone/>
            </a:pPr>
            <a:endParaRPr lang="en-US" sz="1600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Profit = Estimated Sales – Total Cost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Profit = £150,000 - £126,000 = </a:t>
            </a:r>
            <a:r>
              <a:rPr lang="en-US" sz="1600" b="1">
                <a:latin typeface="Aptos"/>
              </a:rPr>
              <a:t>£24,000</a:t>
            </a:r>
          </a:p>
          <a:p>
            <a:pPr marL="0" indent="0">
              <a:buNone/>
            </a:pPr>
            <a:endParaRPr lang="en-US" sz="1600" b="1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Return on Investment 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Profit / Investment * 100  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£24,000 / £220,000 * 100 = </a:t>
            </a:r>
            <a:r>
              <a:rPr lang="en-US" sz="1600" b="1">
                <a:latin typeface="Aptos"/>
              </a:rPr>
              <a:t>10.9% </a:t>
            </a:r>
            <a:endParaRPr lang="en-US">
              <a:latin typeface="Apto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6F6CD7-3026-4C58-C2EC-1D8C2CCEC8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01800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>
                <a:latin typeface="Aptos"/>
              </a:rPr>
              <a:t>Ordinary Machine</a:t>
            </a:r>
            <a:endParaRPr lang="en-US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Depreciation = Cost / Life</a:t>
            </a:r>
            <a:endParaRPr lang="en-US"/>
          </a:p>
          <a:p>
            <a:pPr marL="0" indent="0">
              <a:buNone/>
            </a:pPr>
            <a:r>
              <a:rPr lang="en-US" sz="1600">
                <a:latin typeface="Aptos"/>
              </a:rPr>
              <a:t>Depreciation = £60,000 / 8 = £7,500</a:t>
            </a:r>
            <a:endParaRPr lang="en-US">
              <a:latin typeface="Aptos"/>
            </a:endParaRPr>
          </a:p>
          <a:p>
            <a:pPr marL="0" indent="0">
              <a:buNone/>
            </a:pPr>
            <a:endParaRPr lang="en-US" sz="1600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Total Cost = Costs + Depreciation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Total Cost = £130,000 + £7,000 = £137,000</a:t>
            </a:r>
            <a:endParaRPr lang="en-US">
              <a:latin typeface="Aptos"/>
            </a:endParaRPr>
          </a:p>
          <a:p>
            <a:pPr marL="0" indent="0">
              <a:buNone/>
            </a:pPr>
            <a:endParaRPr lang="en-US" sz="1600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Profit = Estimated Sales – Total Cost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Profit = £150,000 - £137,000 = </a:t>
            </a:r>
            <a:r>
              <a:rPr lang="en-US" sz="1600" b="1">
                <a:latin typeface="Aptos"/>
              </a:rPr>
              <a:t>£12,500</a:t>
            </a:r>
            <a:endParaRPr lang="en-US">
              <a:latin typeface="Aptos"/>
            </a:endParaRPr>
          </a:p>
          <a:p>
            <a:pPr marL="0" indent="0">
              <a:buNone/>
            </a:pPr>
            <a:endParaRPr lang="en-US" sz="1600" b="1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</a:rPr>
              <a:t>Return on Investment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Profit / Investment * 100</a:t>
            </a:r>
          </a:p>
          <a:p>
            <a:pPr marL="0" indent="0">
              <a:buNone/>
            </a:pPr>
            <a:r>
              <a:rPr lang="en-US" sz="1600">
                <a:latin typeface="Aptos"/>
              </a:rPr>
              <a:t>£12,500 / £60,000 * 100 = </a:t>
            </a:r>
            <a:r>
              <a:rPr lang="en-US" sz="1600" b="1">
                <a:latin typeface="Aptos"/>
              </a:rPr>
              <a:t>20.8%</a:t>
            </a:r>
            <a:endParaRPr lang="en-US"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698F73-08A2-8EF5-345F-70F6127A9E23}"/>
              </a:ext>
            </a:extLst>
          </p:cNvPr>
          <p:cNvSpPr txBox="1"/>
          <p:nvPr/>
        </p:nvSpPr>
        <p:spPr>
          <a:xfrm>
            <a:off x="842962" y="6057899"/>
            <a:ext cx="100965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ptos"/>
              </a:rPr>
              <a:t>The Automatic Machine is more profitable than the Ordinary Machine</a:t>
            </a:r>
            <a:endParaRPr lang="en-US">
              <a:latin typeface="Aptos"/>
            </a:endParaRPr>
          </a:p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93D790-C325-418C-4B47-943D34126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29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C2D66B5-0634-6CF2-07CC-C1030D925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7042194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EDE3C-839C-A251-218D-463A516A5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01BFD-5FEB-4BB8-6C34-3BC960E20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F4267-BBD1-7FEC-B7F4-9A5CDCBB8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6270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</a:rPr>
              <a:t>From the following information, calculate the net present value of the two project and suggest which of the two projects should be accepted a discount rate of the two</a:t>
            </a:r>
            <a:endParaRPr lang="en-US">
              <a:latin typeface="Apto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5AEF8F-B783-8A51-B42E-5256E5C16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3288059"/>
              </p:ext>
            </p:extLst>
          </p:nvPr>
        </p:nvGraphicFramePr>
        <p:xfrm>
          <a:off x="952500" y="2781300"/>
          <a:ext cx="10288011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9337">
                  <a:extLst>
                    <a:ext uri="{9D8B030D-6E8A-4147-A177-3AD203B41FA5}">
                      <a16:colId xmlns:a16="http://schemas.microsoft.com/office/drawing/2014/main" val="54991348"/>
                    </a:ext>
                  </a:extLst>
                </a:gridCol>
                <a:gridCol w="3429337">
                  <a:extLst>
                    <a:ext uri="{9D8B030D-6E8A-4147-A177-3AD203B41FA5}">
                      <a16:colId xmlns:a16="http://schemas.microsoft.com/office/drawing/2014/main" val="106700494"/>
                    </a:ext>
                  </a:extLst>
                </a:gridCol>
                <a:gridCol w="3429337">
                  <a:extLst>
                    <a:ext uri="{9D8B030D-6E8A-4147-A177-3AD203B41FA5}">
                      <a16:colId xmlns:a16="http://schemas.microsoft.com/office/drawing/2014/main" val="766403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Project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Project 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184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Initial 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065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Estimated Life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030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Scrap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65579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F9B4C7-C8E9-09C1-AE43-8E75856AA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0A061F-C523-F5CD-43D8-3AEA9C2C6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2231219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C870A-38D6-901D-77AA-9B82CBB60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75"/>
            <a:ext cx="10515600" cy="1325563"/>
          </a:xfrm>
        </p:spPr>
        <p:txBody>
          <a:bodyPr/>
          <a:lstStyle/>
          <a:p>
            <a:r>
              <a:rPr lang="en-US"/>
              <a:t>Exercise 6 Continued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13DDC7F-D1E3-B386-956A-F57916E8BA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806351"/>
              </p:ext>
            </p:extLst>
          </p:nvPr>
        </p:nvGraphicFramePr>
        <p:xfrm>
          <a:off x="838200" y="1187450"/>
          <a:ext cx="10515600" cy="40719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3277783856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7235780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210961085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62196550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69720343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336199307"/>
                    </a:ext>
                  </a:extLst>
                </a:gridCol>
              </a:tblGrid>
              <a:tr h="64293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X Cash 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Y Cash 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 Factors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X 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Y 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2678676904"/>
                  </a:ext>
                </a:extLst>
              </a:tr>
              <a:tr h="4286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0.909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£4,545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£18,180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1515476388"/>
                  </a:ext>
                </a:extLst>
              </a:tr>
              <a:tr h="4286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0.826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£8,260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£8,260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2526743884"/>
                  </a:ext>
                </a:extLst>
              </a:tr>
              <a:tr h="4286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0.751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£7,510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£3,755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3000260661"/>
                  </a:ext>
                </a:extLst>
              </a:tr>
              <a:tr h="4286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0.683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£2,049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£2,049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1509412346"/>
                  </a:ext>
                </a:extLst>
              </a:tr>
              <a:tr h="4286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0.621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£1,242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£1,242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1385422120"/>
                  </a:ext>
                </a:extLst>
              </a:tr>
              <a:tr h="4286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Scrap Value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0.621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£621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£1,242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3377032857"/>
                  </a:ext>
                </a:extLst>
              </a:tr>
              <a:tr h="428625">
                <a:tc gridSpan="4"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Total Present Value Initial 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£24,227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£34,728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1701847022"/>
                  </a:ext>
                </a:extLst>
              </a:tr>
              <a:tr h="428625">
                <a:tc gridSpan="4"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Investment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72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73152" marR="73152" marT="36576" marB="36576"/>
                </a:tc>
                <a:extLst>
                  <a:ext uri="{0D108BD9-81ED-4DB2-BD59-A6C34878D82A}">
                    <a16:rowId xmlns:a16="http://schemas.microsoft.com/office/drawing/2014/main" val="264070115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D57E4F6-4B56-4909-777C-5F347938DBF7}"/>
              </a:ext>
            </a:extLst>
          </p:cNvPr>
          <p:cNvSpPr txBox="1"/>
          <p:nvPr/>
        </p:nvSpPr>
        <p:spPr>
          <a:xfrm>
            <a:off x="859631" y="5412581"/>
            <a:ext cx="1046559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Net Present Value = Total Present Value – Investments</a:t>
            </a:r>
          </a:p>
          <a:p>
            <a:r>
              <a:rPr lang="en-US" b="1">
                <a:latin typeface="Aptos"/>
              </a:rPr>
              <a:t>Project X = £24,227 - £20,000 = £4,227 </a:t>
            </a:r>
            <a:r>
              <a:rPr lang="en-US">
                <a:latin typeface="Aptos"/>
              </a:rPr>
              <a:t>       </a:t>
            </a:r>
            <a:r>
              <a:rPr lang="en-US" b="1">
                <a:latin typeface="Aptos"/>
              </a:rPr>
              <a:t>Project Y = £34,728 - £30,000 = £4,728</a:t>
            </a:r>
            <a:endParaRPr lang="en-US">
              <a:latin typeface="Aptos"/>
            </a:endParaRP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Project Y should be chosen as it has a higher net present value over Project X</a:t>
            </a:r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53BCC4-71A1-A827-1D0F-E0473A2C0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A37052-67E2-D42A-59AC-6E1BA5864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426624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C1FA3-0469-3AEE-F9DB-2D8B8EB52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94C11-76CD-5F3A-8F3F-45B3DE501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F94A0-E2BD-ED76-B1C7-416C79173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1325"/>
            <a:ext cx="10515600" cy="6842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</a:rPr>
              <a:t>The following are the cash inflows and outflows of a certain project. The salvage value at the end of 5 years is £50,000. Taking the cutoff rate as 10%, calculate net present value.</a:t>
            </a:r>
            <a:endParaRPr lang="en-US">
              <a:latin typeface="Apto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C8C4C4-7AC7-18F2-0DBB-D74C09B132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947669"/>
              </p:ext>
            </p:extLst>
          </p:nvPr>
        </p:nvGraphicFramePr>
        <p:xfrm>
          <a:off x="876300" y="2857500"/>
          <a:ext cx="10439400" cy="255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4525">
                  <a:extLst>
                    <a:ext uri="{9D8B030D-6E8A-4147-A177-3AD203B41FA5}">
                      <a16:colId xmlns:a16="http://schemas.microsoft.com/office/drawing/2014/main" val="549521768"/>
                    </a:ext>
                  </a:extLst>
                </a:gridCol>
                <a:gridCol w="2752725">
                  <a:extLst>
                    <a:ext uri="{9D8B030D-6E8A-4147-A177-3AD203B41FA5}">
                      <a16:colId xmlns:a16="http://schemas.microsoft.com/office/drawing/2014/main" val="961740626"/>
                    </a:ext>
                  </a:extLst>
                </a:gridCol>
                <a:gridCol w="2886075">
                  <a:extLst>
                    <a:ext uri="{9D8B030D-6E8A-4147-A177-3AD203B41FA5}">
                      <a16:colId xmlns:a16="http://schemas.microsoft.com/office/drawing/2014/main" val="1148800126"/>
                    </a:ext>
                  </a:extLst>
                </a:gridCol>
                <a:gridCol w="2886075">
                  <a:extLst>
                    <a:ext uri="{9D8B030D-6E8A-4147-A177-3AD203B41FA5}">
                      <a16:colId xmlns:a16="http://schemas.microsoft.com/office/drawing/2014/main" val="2793412390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Outflows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89153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£175,000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656255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£550,000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96291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53346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7518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£85,000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0.683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0082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5 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0.621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39422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6B25E5-27DF-BF97-CF0F-B9E38396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678B14-AB7F-27F1-57F1-9F37EA09C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7901415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98B7F-BBCA-FE18-2DE7-4C1963956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7 Continued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F169ED3-144C-D0DF-040C-BD3855F674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9476292"/>
              </p:ext>
            </p:extLst>
          </p:nvPr>
        </p:nvGraphicFramePr>
        <p:xfrm>
          <a:off x="838200" y="1825625"/>
          <a:ext cx="10515598" cy="2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499">
                  <a:extLst>
                    <a:ext uri="{9D8B030D-6E8A-4147-A177-3AD203B41FA5}">
                      <a16:colId xmlns:a16="http://schemas.microsoft.com/office/drawing/2014/main" val="1477971438"/>
                    </a:ext>
                  </a:extLst>
                </a:gridCol>
                <a:gridCol w="2772817">
                  <a:extLst>
                    <a:ext uri="{9D8B030D-6E8A-4147-A177-3AD203B41FA5}">
                      <a16:colId xmlns:a16="http://schemas.microsoft.com/office/drawing/2014/main" val="2343706944"/>
                    </a:ext>
                  </a:extLst>
                </a:gridCol>
                <a:gridCol w="2907141">
                  <a:extLst>
                    <a:ext uri="{9D8B030D-6E8A-4147-A177-3AD203B41FA5}">
                      <a16:colId xmlns:a16="http://schemas.microsoft.com/office/drawing/2014/main" val="2837628246"/>
                    </a:ext>
                  </a:extLst>
                </a:gridCol>
                <a:gridCol w="2907141">
                  <a:extLst>
                    <a:ext uri="{9D8B030D-6E8A-4147-A177-3AD203B41FA5}">
                      <a16:colId xmlns:a16="http://schemas.microsoft.com/office/drawing/2014/main" val="2493589912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9775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0.909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£31,815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2443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£45,000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0.826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£37,170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30421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£65,000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0.751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£48,815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397886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£85,000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0.683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£58,055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73689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£50,000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0.621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£31,050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537440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5 ( Salvage )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£50,000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0.621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£31,050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945761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Total Present Value of Cash Inflows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£237,955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88711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F0F145E-CECD-11C1-F464-434C698F014C}"/>
              </a:ext>
            </a:extLst>
          </p:cNvPr>
          <p:cNvSpPr txBox="1"/>
          <p:nvPr/>
        </p:nvSpPr>
        <p:spPr>
          <a:xfrm>
            <a:off x="838200" y="5203031"/>
            <a:ext cx="1029890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Year = £50,000 * 0.909 = $45,450</a:t>
            </a:r>
          </a:p>
          <a:p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Net Present Value = £237,955 - ( £175,000 + £45,450 ) = £17,505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6FE849-F75D-3656-94E6-976BE45E3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8FD7A9-E59F-FA16-B01A-C5D969E77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6677778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3A760-76BB-D2E1-1AB7-DBB3C0AFB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8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13148-FC26-6FDA-08DF-D08398A79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1775"/>
            <a:ext cx="10515600" cy="398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/>
              <a:t>From the following information you can learn after tax and depreciation concept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9DE404F-2304-00EA-4FFD-341D06AFB7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340512"/>
              </p:ext>
            </p:extLst>
          </p:nvPr>
        </p:nvGraphicFramePr>
        <p:xfrm>
          <a:off x="1333500" y="2200275"/>
          <a:ext cx="9525962" cy="33375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2981">
                  <a:extLst>
                    <a:ext uri="{9D8B030D-6E8A-4147-A177-3AD203B41FA5}">
                      <a16:colId xmlns:a16="http://schemas.microsoft.com/office/drawing/2014/main" val="444354897"/>
                    </a:ext>
                  </a:extLst>
                </a:gridCol>
                <a:gridCol w="4762981">
                  <a:extLst>
                    <a:ext uri="{9D8B030D-6E8A-4147-A177-3AD203B41FA5}">
                      <a16:colId xmlns:a16="http://schemas.microsoft.com/office/drawing/2014/main" val="2466096148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Initial Outlay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£100,000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010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Estimated Life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0217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Scrap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40227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Profit After Tax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12660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End of Year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3601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End of Year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515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End of Year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4357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End of 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0698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End of Year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7577261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2D08A1-FF62-4E73-4B61-F8CEDAC19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89F93E-3ED4-1A0C-9621-57140FB4A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4520019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B7E80-EBCB-0B79-9FCE-999854B06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67861-2535-7402-E3D0-21C9A97C2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8 Continued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D1F42DF-273A-939D-0FB7-41EE4007A1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696435"/>
              </p:ext>
            </p:extLst>
          </p:nvPr>
        </p:nvGraphicFramePr>
        <p:xfrm>
          <a:off x="6253162" y="1493201"/>
          <a:ext cx="5591175" cy="218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34552334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182100822"/>
                    </a:ext>
                  </a:extLst>
                </a:gridCol>
                <a:gridCol w="1771650">
                  <a:extLst>
                    <a:ext uri="{9D8B030D-6E8A-4147-A177-3AD203B41FA5}">
                      <a16:colId xmlns:a16="http://schemas.microsoft.com/office/drawing/2014/main" val="3251673569"/>
                    </a:ext>
                  </a:extLst>
                </a:gridCol>
                <a:gridCol w="1685925">
                  <a:extLst>
                    <a:ext uri="{9D8B030D-6E8A-4147-A177-3AD203B41FA5}">
                      <a16:colId xmlns:a16="http://schemas.microsoft.com/office/drawing/2014/main" val="3979198886"/>
                    </a:ext>
                  </a:extLst>
                </a:gridCol>
              </a:tblGrid>
              <a:tr h="2952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Profit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Depreciation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0294970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852414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0711756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4116684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£16,000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948425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7805399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94F2F7D-6C0E-3C26-57F7-89A2FB1788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2619166"/>
              </p:ext>
            </p:extLst>
          </p:nvPr>
        </p:nvGraphicFramePr>
        <p:xfrm>
          <a:off x="6253162" y="3905250"/>
          <a:ext cx="5591175" cy="218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3247542921"/>
                    </a:ext>
                  </a:extLst>
                </a:gridCol>
                <a:gridCol w="1695450">
                  <a:extLst>
                    <a:ext uri="{9D8B030D-6E8A-4147-A177-3AD203B41FA5}">
                      <a16:colId xmlns:a16="http://schemas.microsoft.com/office/drawing/2014/main" val="252872766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384680725"/>
                    </a:ext>
                  </a:extLst>
                </a:gridCol>
                <a:gridCol w="1152525">
                  <a:extLst>
                    <a:ext uri="{9D8B030D-6E8A-4147-A177-3AD203B41FA5}">
                      <a16:colId xmlns:a16="http://schemas.microsoft.com/office/drawing/2014/main" val="3817512242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Depreciation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P.V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479263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£21,816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246255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£26,432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264257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£31,542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61236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0.683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£23,222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41220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0.621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£11,178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572130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9223EA31-BA58-73DF-5FFA-E5CA99243CFF}"/>
              </a:ext>
            </a:extLst>
          </p:cNvPr>
          <p:cNvSpPr txBox="1"/>
          <p:nvPr/>
        </p:nvSpPr>
        <p:spPr>
          <a:xfrm>
            <a:off x="838200" y="2055019"/>
            <a:ext cx="486965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ptos"/>
              </a:rPr>
              <a:t>Depreciation</a:t>
            </a:r>
          </a:p>
          <a:p>
            <a:r>
              <a:rPr lang="en-US">
                <a:latin typeface="Aptos"/>
              </a:rPr>
              <a:t>Cash Outflow – Scrap Value / Estimated Life</a:t>
            </a:r>
          </a:p>
          <a:p>
            <a:r>
              <a:rPr lang="en-US">
                <a:latin typeface="Aptos"/>
              </a:rPr>
              <a:t>( £100,000 - £10,000 ) / 5 = </a:t>
            </a:r>
            <a:r>
              <a:rPr lang="en-US" b="1">
                <a:latin typeface="Aptos"/>
              </a:rPr>
              <a:t>£18,000</a:t>
            </a:r>
            <a:endParaRPr lang="en-US">
              <a:latin typeface="Aptos"/>
            </a:endParaRPr>
          </a:p>
          <a:p>
            <a:endParaRPr lang="en-US">
              <a:latin typeface="Aptos"/>
            </a:endParaRPr>
          </a:p>
          <a:p>
            <a:endParaRPr lang="en-US">
              <a:latin typeface="Aptos"/>
            </a:endParaRPr>
          </a:p>
          <a:p>
            <a:r>
              <a:rPr lang="en-US" b="1">
                <a:latin typeface="Aptos"/>
              </a:rPr>
              <a:t>Total Cash Inflow</a:t>
            </a:r>
          </a:p>
          <a:p>
            <a:r>
              <a:rPr lang="en-US">
                <a:latin typeface="Aptos"/>
              </a:rPr>
              <a:t>£21,816 + £26,432 + £31,542 + £23,222 +£11,178 = </a:t>
            </a:r>
            <a:r>
              <a:rPr lang="en-US" b="1">
                <a:latin typeface="Aptos"/>
              </a:rPr>
              <a:t>£114,190</a:t>
            </a:r>
            <a:endParaRPr lang="en-US">
              <a:latin typeface="Aptos"/>
            </a:endParaRPr>
          </a:p>
          <a:p>
            <a:endParaRPr lang="en-US">
              <a:latin typeface="Aptos"/>
            </a:endParaRPr>
          </a:p>
          <a:p>
            <a:endParaRPr lang="en-US">
              <a:latin typeface="Aptos"/>
            </a:endParaRPr>
          </a:p>
          <a:p>
            <a:r>
              <a:rPr lang="en-US" b="1">
                <a:latin typeface="Aptos"/>
              </a:rPr>
              <a:t>Net Present Value</a:t>
            </a:r>
          </a:p>
          <a:p>
            <a:r>
              <a:rPr lang="en-US">
                <a:latin typeface="Aptos"/>
              </a:rPr>
              <a:t>Total Cash Inflow – Initial Cash Investment</a:t>
            </a:r>
          </a:p>
          <a:p>
            <a:r>
              <a:rPr lang="en-US">
                <a:latin typeface="Aptos"/>
              </a:rPr>
              <a:t>£114,190 - £100,000 = </a:t>
            </a:r>
            <a:r>
              <a:rPr lang="en-US" b="1">
                <a:latin typeface="Aptos"/>
              </a:rPr>
              <a:t>£14,190</a:t>
            </a:r>
            <a:endParaRPr lang="en-US">
              <a:latin typeface="Apto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434D04-3BBE-9A62-CE74-19C550A98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6439E-6122-38FD-BD9B-FFC9B6842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0613088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FBC60-F9F1-B6E7-87FA-35F492D54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10817-5747-E5EC-9DF1-580390A26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52C2A-316B-A270-6A31-1083075F6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6175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</a:rPr>
              <a:t>A company must select one of the following projects. Using the internal rate of return ( IRR ) method suggest which is preferable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B8EDF4-9C58-1110-2CF7-1A0B2A0572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120456"/>
              </p:ext>
            </p:extLst>
          </p:nvPr>
        </p:nvGraphicFramePr>
        <p:xfrm>
          <a:off x="1400175" y="2619375"/>
          <a:ext cx="9383106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702">
                  <a:extLst>
                    <a:ext uri="{9D8B030D-6E8A-4147-A177-3AD203B41FA5}">
                      <a16:colId xmlns:a16="http://schemas.microsoft.com/office/drawing/2014/main" val="1399273086"/>
                    </a:ext>
                  </a:extLst>
                </a:gridCol>
                <a:gridCol w="3127702">
                  <a:extLst>
                    <a:ext uri="{9D8B030D-6E8A-4147-A177-3AD203B41FA5}">
                      <a16:colId xmlns:a16="http://schemas.microsoft.com/office/drawing/2014/main" val="661815462"/>
                    </a:ext>
                  </a:extLst>
                </a:gridCol>
                <a:gridCol w="3127702">
                  <a:extLst>
                    <a:ext uri="{9D8B030D-6E8A-4147-A177-3AD203B41FA5}">
                      <a16:colId xmlns:a16="http://schemas.microsoft.com/office/drawing/2014/main" val="41485879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Project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Project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2382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2238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177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Year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31649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Year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8008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Year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766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7823886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0D6E6-10F1-A9F0-03DF-C1ED51577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EB7F8B-CC0C-F602-FF0D-B922BAE4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6213669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DB13C-DF86-2479-E33B-30683ED80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" y="3175"/>
            <a:ext cx="10515600" cy="1325563"/>
          </a:xfrm>
        </p:spPr>
        <p:txBody>
          <a:bodyPr/>
          <a:lstStyle/>
          <a:p>
            <a:r>
              <a:rPr lang="en-US"/>
              <a:t>Exercise 9 Continued ( Project A ) 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2417254-23D2-EA4F-778F-C4C1401A42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9230996"/>
              </p:ext>
            </p:extLst>
          </p:nvPr>
        </p:nvGraphicFramePr>
        <p:xfrm>
          <a:off x="6177584" y="1220857"/>
          <a:ext cx="5917380" cy="218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9765">
                  <a:extLst>
                    <a:ext uri="{9D8B030D-6E8A-4147-A177-3AD203B41FA5}">
                      <a16:colId xmlns:a16="http://schemas.microsoft.com/office/drawing/2014/main" val="896604641"/>
                    </a:ext>
                  </a:extLst>
                </a:gridCol>
                <a:gridCol w="1591808">
                  <a:extLst>
                    <a:ext uri="{9D8B030D-6E8A-4147-A177-3AD203B41FA5}">
                      <a16:colId xmlns:a16="http://schemas.microsoft.com/office/drawing/2014/main" val="3737086481"/>
                    </a:ext>
                  </a:extLst>
                </a:gridCol>
                <a:gridCol w="1810974">
                  <a:extLst>
                    <a:ext uri="{9D8B030D-6E8A-4147-A177-3AD203B41FA5}">
                      <a16:colId xmlns:a16="http://schemas.microsoft.com/office/drawing/2014/main" val="2732827262"/>
                    </a:ext>
                  </a:extLst>
                </a:gridCol>
                <a:gridCol w="1764833">
                  <a:extLst>
                    <a:ext uri="{9D8B030D-6E8A-4147-A177-3AD203B41FA5}">
                      <a16:colId xmlns:a16="http://schemas.microsoft.com/office/drawing/2014/main" val="198683992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01732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0.893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£10,716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749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0.794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£3,176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72934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0.712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£1,424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68730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0.636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£6,360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6639722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£21,676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51747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ECEC7AD-1FE0-346F-6F6A-8D9B1CE0BB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626617"/>
              </p:ext>
            </p:extLst>
          </p:nvPr>
        </p:nvGraphicFramePr>
        <p:xfrm>
          <a:off x="104775" y="1219200"/>
          <a:ext cx="5881673" cy="218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694">
                  <a:extLst>
                    <a:ext uri="{9D8B030D-6E8A-4147-A177-3AD203B41FA5}">
                      <a16:colId xmlns:a16="http://schemas.microsoft.com/office/drawing/2014/main" val="2974212070"/>
                    </a:ext>
                  </a:extLst>
                </a:gridCol>
                <a:gridCol w="1583976">
                  <a:extLst>
                    <a:ext uri="{9D8B030D-6E8A-4147-A177-3AD203B41FA5}">
                      <a16:colId xmlns:a16="http://schemas.microsoft.com/office/drawing/2014/main" val="570387025"/>
                    </a:ext>
                  </a:extLst>
                </a:gridCol>
                <a:gridCol w="1840207">
                  <a:extLst>
                    <a:ext uri="{9D8B030D-6E8A-4147-A177-3AD203B41FA5}">
                      <a16:colId xmlns:a16="http://schemas.microsoft.com/office/drawing/2014/main" val="3174915915"/>
                    </a:ext>
                  </a:extLst>
                </a:gridCol>
                <a:gridCol w="1688796">
                  <a:extLst>
                    <a:ext uri="{9D8B030D-6E8A-4147-A177-3AD203B41FA5}">
                      <a16:colId xmlns:a16="http://schemas.microsoft.com/office/drawing/2014/main" val="4273074863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411337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£10,908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61828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£3,304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033399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£1,502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61455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0.683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£6,830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2787057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£22,544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6501279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461C0AC3-4E59-EBA1-6E79-32309233CCE6}"/>
              </a:ext>
            </a:extLst>
          </p:cNvPr>
          <p:cNvSpPr txBox="1"/>
          <p:nvPr/>
        </p:nvSpPr>
        <p:spPr>
          <a:xfrm>
            <a:off x="104775" y="3595687"/>
            <a:ext cx="582215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@ 10% Present Discount Factor</a:t>
            </a:r>
          </a:p>
          <a:p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Net Present Value</a:t>
            </a:r>
            <a:endParaRPr lang="en-US" dirty="0"/>
          </a:p>
          <a:p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Present Value / Cost</a:t>
            </a:r>
          </a:p>
          <a:p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£22,544 - £22,000 = £544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5E6120-6CB5-89B7-9BC2-AC33D9FB7E7A}"/>
              </a:ext>
            </a:extLst>
          </p:cNvPr>
          <p:cNvSpPr txBox="1"/>
          <p:nvPr/>
        </p:nvSpPr>
        <p:spPr>
          <a:xfrm>
            <a:off x="6096000" y="3600450"/>
            <a:ext cx="60960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@ 12.6% Discount Factor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£21,676 - £22,000 = £-324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IRR = 10% + 544 / (544 - -324) * 2%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IRR = 11.2%</a:t>
            </a:r>
          </a:p>
          <a:p>
            <a:pPr algn="ctr"/>
            <a:endParaRPr lang="en-US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BAEDCCD-6C94-08B3-5754-7D7F669A8E48}"/>
              </a:ext>
            </a:extLst>
          </p:cNvPr>
          <p:cNvCxnSpPr/>
          <p:nvPr/>
        </p:nvCxnSpPr>
        <p:spPr>
          <a:xfrm>
            <a:off x="6031706" y="1216818"/>
            <a:ext cx="35718" cy="561975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6F8E51-B594-E482-50E1-A11299E5B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37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AF327B-81FF-EF2B-D96B-AB238EA20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8940590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9BA1A-A545-E088-55A1-3A34F22D9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5575"/>
            <a:ext cx="10515600" cy="1325563"/>
          </a:xfrm>
        </p:spPr>
        <p:txBody>
          <a:bodyPr/>
          <a:lstStyle/>
          <a:p>
            <a:r>
              <a:rPr lang="en-US"/>
              <a:t>Exercise 9 Continued ( Project B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A9EBB-2F0D-DF7D-C328-871F2B92B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2250"/>
            <a:ext cx="10515600" cy="14609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Cash Inflow = Total Cash Flow / Years = £28,000 / 4 = £7,000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F = Cash outlay / Cash inflow = £20,000 / £7,000 = 2.86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£20,134 - £20,000 = £134</a:t>
            </a:r>
          </a:p>
          <a:p>
            <a:pPr marL="0" indent="0">
              <a:buNone/>
            </a:pPr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836BBF2-CCBD-67BB-C3A5-953EC35064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4053139"/>
              </p:ext>
            </p:extLst>
          </p:nvPr>
        </p:nvGraphicFramePr>
        <p:xfrm>
          <a:off x="838200" y="2952750"/>
          <a:ext cx="8153400" cy="218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val="2597666258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130112892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766232716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3377759418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 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06389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£1,818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5807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£1,652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71118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£3,004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576609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0.683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£13,660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362597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£20,134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6042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6255193-9ABF-E225-7F05-ED53D61AB01C}"/>
              </a:ext>
            </a:extLst>
          </p:cNvPr>
          <p:cNvSpPr txBox="1"/>
          <p:nvPr/>
        </p:nvSpPr>
        <p:spPr>
          <a:xfrm>
            <a:off x="838200" y="5250656"/>
            <a:ext cx="987742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IRR = 10% + 134 / (134 - </a:t>
            </a:r>
            <a:r>
              <a:rPr lang="en-US">
                <a:latin typeface="Aptos"/>
                <a:ea typeface="Segoe UI"/>
                <a:cs typeface="Segoe UI"/>
              </a:rPr>
              <a:t>(-</a:t>
            </a:r>
            <a:r>
              <a:rPr lang="en-US" sz="1800" baseline="0">
                <a:latin typeface="Aptos"/>
                <a:ea typeface="Segoe UI"/>
                <a:cs typeface="Segoe UI"/>
              </a:rPr>
              <a:t>2676</a:t>
            </a:r>
            <a:r>
              <a:rPr lang="en-US">
                <a:latin typeface="Aptos"/>
                <a:ea typeface="Segoe UI"/>
                <a:cs typeface="Segoe UI"/>
              </a:rPr>
              <a:t>))</a:t>
            </a:r>
            <a:r>
              <a:rPr lang="en-US" sz="1800" baseline="0">
                <a:latin typeface="Aptos"/>
                <a:ea typeface="Segoe UI"/>
                <a:cs typeface="Segoe UI"/>
              </a:rPr>
              <a:t> * 5%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IRR = 10.2%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Internal Rate of Return is higher on Project A by 1% therefore </a:t>
            </a:r>
            <a:r>
              <a:rPr lang="en-US" sz="1800" b="1" baseline="0">
                <a:latin typeface="Aptos"/>
                <a:ea typeface="Segoe UI"/>
                <a:cs typeface="Segoe UI"/>
              </a:rPr>
              <a:t>Project A should be chosen</a:t>
            </a:r>
          </a:p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8B5276-AF39-7F4D-7BC3-3FA661650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38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597BE0-56ED-9990-D340-16E206D47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733332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73D8C-679C-E5BA-5705-C565F4F12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3B586-36C6-FB50-0283-647B862D4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9C171-EF1A-0922-8DF3-D63F6F3B0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8450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A project costs £16,000 and is expected to generate cash inflows of £4,000 each 5 years. Calculate the Interest Rate of Return.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F = £16,000 / £4,000 = 4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Factor between 6% and 8% ( 6% = 4.22 ) ( 8% = 3.99 )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900">
              <a:latin typeface="Aptos"/>
              <a:cs typeface="Times New Roman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£4000 * 4.22 = £16,880     £4000 * 3.99 = £15,960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£16,880 - £16,000 = £880    £15,960 - £16,000 = -40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900">
              <a:latin typeface="Aptos"/>
              <a:cs typeface="Times New Roman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IRR = 6% + 840 / (840 - -40) * 2%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IRR = 6% + 1.91%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900">
                <a:latin typeface="Aptos"/>
                <a:cs typeface="Times New Roman"/>
              </a:rPr>
              <a:t>IRR = 8.1%</a:t>
            </a:r>
            <a:endParaRPr lang="en-US">
              <a:latin typeface="Apto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071D17-BC29-09FA-9B78-9B5E20BDF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05E44-88F8-9D23-85A7-5B413F799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9775751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2DC54-5494-E1AB-A1D6-35EC8FD8F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BB659-736B-C722-765D-8A60117E2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02B53-0958-D1AC-72DE-DD97BDED8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The initial of an equipment is £10,000. Cash inflow for 5 years are estimated to be £3,500 per year. The management is desired minimum rate of excess present value index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 b="1">
                <a:latin typeface="Aptos"/>
              </a:rPr>
              <a:t>Answer</a:t>
            </a:r>
            <a:r>
              <a:rPr lang="en-US" sz="1800">
                <a:latin typeface="Aptos"/>
              </a:rPr>
              <a:t> 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£11,732 / £10,000 = 1.17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800">
                <a:latin typeface="Aptos"/>
              </a:rPr>
              <a:t>1.17 * 100 = 117%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D6C0E-5C98-5B78-B4CF-ED2485B38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732C8-69F9-2A2C-DACE-1687DC163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0561313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2D031-FFC1-EA1A-080A-3DD287202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9D121-AA21-0550-2812-96B0496A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704EE-F5C0-FB0D-4862-D002FC816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1625"/>
            <a:ext cx="10515600" cy="1233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Times New Roman"/>
              </a:rPr>
              <a:t>A firm has only £2,000,000 to invest and funds cannot be provided. The various proposals along with the cost and profitability index are as follows.</a:t>
            </a:r>
            <a:endParaRPr lang="en-US" sz="1800" dirty="0">
              <a:latin typeface="Calibri"/>
              <a:ea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8CD962B-E87E-7C88-76AF-58B972BEFD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2739655"/>
              </p:ext>
            </p:extLst>
          </p:nvPr>
        </p:nvGraphicFramePr>
        <p:xfrm>
          <a:off x="954689" y="2399861"/>
          <a:ext cx="1027609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5366">
                  <a:extLst>
                    <a:ext uri="{9D8B030D-6E8A-4147-A177-3AD203B41FA5}">
                      <a16:colId xmlns:a16="http://schemas.microsoft.com/office/drawing/2014/main" val="2362049652"/>
                    </a:ext>
                  </a:extLst>
                </a:gridCol>
                <a:gridCol w="3425366">
                  <a:extLst>
                    <a:ext uri="{9D8B030D-6E8A-4147-A177-3AD203B41FA5}">
                      <a16:colId xmlns:a16="http://schemas.microsoft.com/office/drawing/2014/main" val="3817307709"/>
                    </a:ext>
                  </a:extLst>
                </a:gridCol>
                <a:gridCol w="3425366">
                  <a:extLst>
                    <a:ext uri="{9D8B030D-6E8A-4147-A177-3AD203B41FA5}">
                      <a16:colId xmlns:a16="http://schemas.microsoft.com/office/drawing/2014/main" val="41361012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Proposal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Pool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Profitability Index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622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1666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1156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£1,000,000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2.31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07038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89968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00356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16BE6AC-44D7-9750-9BA6-971B88A5EAC5}"/>
              </a:ext>
            </a:extLst>
          </p:cNvPr>
          <p:cNvSpPr txBox="1"/>
          <p:nvPr/>
        </p:nvSpPr>
        <p:spPr>
          <a:xfrm>
            <a:off x="836174" y="4992961"/>
            <a:ext cx="941784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Proposal 2 is not profitable given the index is lower than 1.0</a:t>
            </a:r>
          </a:p>
          <a:p>
            <a:endParaRPr lang="en-US" dirty="0"/>
          </a:p>
          <a:p>
            <a:r>
              <a:rPr lang="en-US" dirty="0"/>
              <a:t>Firm will not have enough to undertake all projects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9670C-391F-09C3-8B9F-8E041D164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41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27D4916-055C-9A30-6D12-46C5EB08C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633984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D8E86-958D-B262-02B1-785D4D1CC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C9517-957D-1DF1-8585-021B9AA0F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175"/>
            <a:ext cx="10506075" cy="963613"/>
          </a:xfrm>
        </p:spPr>
        <p:txBody>
          <a:bodyPr/>
          <a:lstStyle/>
          <a:p>
            <a:r>
              <a:rPr lang="en-US"/>
              <a:t>Exercise 13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463B1E3-01CC-BC3F-6263-63ADADF0FA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835819"/>
              </p:ext>
            </p:extLst>
          </p:nvPr>
        </p:nvGraphicFramePr>
        <p:xfrm>
          <a:off x="581025" y="1565560"/>
          <a:ext cx="5219700" cy="246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4925">
                  <a:extLst>
                    <a:ext uri="{9D8B030D-6E8A-4147-A177-3AD203B41FA5}">
                      <a16:colId xmlns:a16="http://schemas.microsoft.com/office/drawing/2014/main" val="901084346"/>
                    </a:ext>
                  </a:extLst>
                </a:gridCol>
                <a:gridCol w="1304925">
                  <a:extLst>
                    <a:ext uri="{9D8B030D-6E8A-4147-A177-3AD203B41FA5}">
                      <a16:colId xmlns:a16="http://schemas.microsoft.com/office/drawing/2014/main" val="2922079162"/>
                    </a:ext>
                  </a:extLst>
                </a:gridCol>
                <a:gridCol w="1304925">
                  <a:extLst>
                    <a:ext uri="{9D8B030D-6E8A-4147-A177-3AD203B41FA5}">
                      <a16:colId xmlns:a16="http://schemas.microsoft.com/office/drawing/2014/main" val="3505024228"/>
                    </a:ext>
                  </a:extLst>
                </a:gridCol>
                <a:gridCol w="1304925">
                  <a:extLst>
                    <a:ext uri="{9D8B030D-6E8A-4147-A177-3AD203B41FA5}">
                      <a16:colId xmlns:a16="http://schemas.microsoft.com/office/drawing/2014/main" val="895645732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(X)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488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0.893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£53,580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898808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0.797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£35,865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682088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0.712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£24,920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520047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0.635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£19,050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8475542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£133,415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593022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C702B19-32B1-1C5C-F3EB-D3D3B0462E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688930"/>
              </p:ext>
            </p:extLst>
          </p:nvPr>
        </p:nvGraphicFramePr>
        <p:xfrm>
          <a:off x="6391275" y="1565560"/>
          <a:ext cx="5219700" cy="246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4925">
                  <a:extLst>
                    <a:ext uri="{9D8B030D-6E8A-4147-A177-3AD203B41FA5}">
                      <a16:colId xmlns:a16="http://schemas.microsoft.com/office/drawing/2014/main" val="1638524070"/>
                    </a:ext>
                  </a:extLst>
                </a:gridCol>
                <a:gridCol w="1304925">
                  <a:extLst>
                    <a:ext uri="{9D8B030D-6E8A-4147-A177-3AD203B41FA5}">
                      <a16:colId xmlns:a16="http://schemas.microsoft.com/office/drawing/2014/main" val="134260976"/>
                    </a:ext>
                  </a:extLst>
                </a:gridCol>
                <a:gridCol w="1304925">
                  <a:extLst>
                    <a:ext uri="{9D8B030D-6E8A-4147-A177-3AD203B41FA5}">
                      <a16:colId xmlns:a16="http://schemas.microsoft.com/office/drawing/2014/main" val="2730756453"/>
                    </a:ext>
                  </a:extLst>
                </a:gridCol>
                <a:gridCol w="1304925">
                  <a:extLst>
                    <a:ext uri="{9D8B030D-6E8A-4147-A177-3AD203B41FA5}">
                      <a16:colId xmlns:a16="http://schemas.microsoft.com/office/drawing/2014/main" val="970429499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(Y)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3562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0.893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£53,580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092806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0.797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£45,000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£35,865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209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0.712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£24,920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641187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0.635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£19,050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955609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£133,415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803583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F9E37AA-A3CA-319A-8AC8-3DFF9714E4CB}"/>
              </a:ext>
            </a:extLst>
          </p:cNvPr>
          <p:cNvSpPr txBox="1"/>
          <p:nvPr/>
        </p:nvSpPr>
        <p:spPr>
          <a:xfrm>
            <a:off x="552450" y="4276725"/>
            <a:ext cx="49911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Net Present Value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Total Present Value – Initial Investment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£133,415 - £150,000 = £-16,585</a:t>
            </a:r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E13C6C-2660-BBAA-3B34-E2EC3E14852D}"/>
              </a:ext>
            </a:extLst>
          </p:cNvPr>
          <p:cNvSpPr txBox="1"/>
          <p:nvPr/>
        </p:nvSpPr>
        <p:spPr>
          <a:xfrm>
            <a:off x="6391275" y="4276725"/>
            <a:ext cx="523875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>
                <a:latin typeface="Aptos"/>
                <a:ea typeface="Segoe UI"/>
                <a:cs typeface="Segoe UI"/>
              </a:rPr>
              <a:t>Net Present Value</a:t>
            </a:r>
            <a:endParaRPr lang="en-US"/>
          </a:p>
          <a:p>
            <a:r>
              <a:rPr lang="en-US" sz="1800">
                <a:latin typeface="Aptos"/>
                <a:ea typeface="Segoe UI"/>
                <a:cs typeface="Segoe UI"/>
              </a:rPr>
              <a:t>​</a:t>
            </a:r>
            <a:endParaRPr lang="en-US"/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Total Present Value – Initial Investment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£156,485 - £150,000 = £16,485</a:t>
            </a: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EB6293-CAE3-D0BA-7D27-D3D23A3C0E66}"/>
              </a:ext>
            </a:extLst>
          </p:cNvPr>
          <p:cNvSpPr txBox="1"/>
          <p:nvPr/>
        </p:nvSpPr>
        <p:spPr>
          <a:xfrm>
            <a:off x="557212" y="838199"/>
            <a:ext cx="11049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cs typeface="Times New Roman"/>
              </a:rPr>
              <a:t>From the following information, calculate the net present value of the two projects and suggest which of the two projects should be accepted a discount rate of the two.</a:t>
            </a:r>
            <a:endParaRPr lang="en-US">
              <a:latin typeface="Apto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A07FA4-B203-873F-C67D-C6EE536786BC}"/>
              </a:ext>
            </a:extLst>
          </p:cNvPr>
          <p:cNvSpPr txBox="1"/>
          <p:nvPr/>
        </p:nvSpPr>
        <p:spPr>
          <a:xfrm>
            <a:off x="552450" y="6029325"/>
            <a:ext cx="76485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baseline="0">
                <a:latin typeface="Aptos"/>
              </a:rPr>
              <a:t>Project Y should be chosen as it has a higher Net Present Value</a:t>
            </a:r>
            <a:endParaRPr lang="en-US" b="1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176630-8C4E-059E-F75C-A95D181E4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5A9E47-25C4-5F7B-A802-84E6CAD15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87295210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FE3D82-4869-E155-DC18-DDE7EE957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692D4-50C9-1FB5-F6EB-E62665EC4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0B0F15-2F93-47F3-C7C0-3FCF40394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430731"/>
              </p:ext>
            </p:extLst>
          </p:nvPr>
        </p:nvGraphicFramePr>
        <p:xfrm>
          <a:off x="829441" y="2500039"/>
          <a:ext cx="10515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1225685755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92169469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88797393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055007155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4122383866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Project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Project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05824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Certainly, co-efficient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Certainly, Co-efficient</a:t>
                      </a:r>
                      <a:endParaRPr lang="en-US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6105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1936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898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456183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00BA623-C0C1-F308-9925-D3C66036D32F}"/>
              </a:ext>
            </a:extLst>
          </p:cNvPr>
          <p:cNvSpPr txBox="1"/>
          <p:nvPr/>
        </p:nvSpPr>
        <p:spPr>
          <a:xfrm>
            <a:off x="837269" y="4986940"/>
            <a:ext cx="99298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Risk-free cutoff rate is 10%. Suggest which of the two projects should be preferred.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6B01AB-E508-DECD-1832-2E5DE642914F}"/>
              </a:ext>
            </a:extLst>
          </p:cNvPr>
          <p:cNvSpPr txBox="1"/>
          <p:nvPr/>
        </p:nvSpPr>
        <p:spPr>
          <a:xfrm>
            <a:off x="836174" y="1596122"/>
            <a:ext cx="97869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There are two projects A and B. Each involves an investment of £50,000. The expected cash inflows and the certainty co-efficient are as under: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305BE2-618C-2700-7CBB-63E6053B2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43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5297D5F-7AEC-1725-DEF3-83F95569E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5510735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F90C2-26E4-CACC-49F1-15C7277F2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975" y="-2737"/>
            <a:ext cx="10515600" cy="1325563"/>
          </a:xfrm>
        </p:spPr>
        <p:txBody>
          <a:bodyPr/>
          <a:lstStyle/>
          <a:p>
            <a:r>
              <a:rPr lang="en-US" dirty="0"/>
              <a:t>Exercise 14 Continued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CC964D8-5DEF-4E32-33B7-090DCB2C7E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033731"/>
              </p:ext>
            </p:extLst>
          </p:nvPr>
        </p:nvGraphicFramePr>
        <p:xfrm>
          <a:off x="561975" y="1127410"/>
          <a:ext cx="5372100" cy="21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3025">
                  <a:extLst>
                    <a:ext uri="{9D8B030D-6E8A-4147-A177-3AD203B41FA5}">
                      <a16:colId xmlns:a16="http://schemas.microsoft.com/office/drawing/2014/main" val="3686553213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673902266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187685600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1591756702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Co - Efficient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Certain Cash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63830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7922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0,7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£21,000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110167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892047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Certain Cash Inflow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£67,000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26676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21D87C1-8895-DC81-7B25-5895F0AB2F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543397"/>
              </p:ext>
            </p:extLst>
          </p:nvPr>
        </p:nvGraphicFramePr>
        <p:xfrm>
          <a:off x="561975" y="3432460"/>
          <a:ext cx="5372100" cy="21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3025">
                  <a:extLst>
                    <a:ext uri="{9D8B030D-6E8A-4147-A177-3AD203B41FA5}">
                      <a16:colId xmlns:a16="http://schemas.microsoft.com/office/drawing/2014/main" val="3547966047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417852190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587191622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626420949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 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Cash 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 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97509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£25,425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082995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£21,000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£17,346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9229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£13,518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9119928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£56,316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238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E3632EB-CB62-C610-2DBA-4A27B49A2D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800188"/>
              </p:ext>
            </p:extLst>
          </p:nvPr>
        </p:nvGraphicFramePr>
        <p:xfrm>
          <a:off x="6238875" y="1127410"/>
          <a:ext cx="5372100" cy="21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3025">
                  <a:extLst>
                    <a:ext uri="{9D8B030D-6E8A-4147-A177-3AD203B41FA5}">
                      <a16:colId xmlns:a16="http://schemas.microsoft.com/office/drawing/2014/main" val="3063597176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1663841222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1264274408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608192286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Inflow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Co - Efficient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Certain Cash 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612072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1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£25,000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0.9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£22,500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19112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2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£35,000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0.8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£28,000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679989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3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£20,000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0.7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£14,000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7828947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Total Certain Cash Inflow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£64,500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945145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10D526C-C27F-EFD7-94B4-CEA4160323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7119"/>
              </p:ext>
            </p:extLst>
          </p:nvPr>
        </p:nvGraphicFramePr>
        <p:xfrm>
          <a:off x="6238875" y="3432460"/>
          <a:ext cx="5372100" cy="21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3025">
                  <a:extLst>
                    <a:ext uri="{9D8B030D-6E8A-4147-A177-3AD203B41FA5}">
                      <a16:colId xmlns:a16="http://schemas.microsoft.com/office/drawing/2014/main" val="1232038583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612423348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036885232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860825647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Year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Discount Factor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Cash Inflow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solidFill>
                            <a:srgbClr val="FFFFFF"/>
                          </a:solidFill>
                          <a:effectLst/>
                        </a:rPr>
                        <a:t>Present Value</a:t>
                      </a:r>
                      <a:endParaRPr lang="en-US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58454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1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0.909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£22,500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£20,452.50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7581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2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0.826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£28,000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£23,128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825396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3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0.751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£14,000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£10,514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974334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Total Present Value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</a:rPr>
                        <a:t>£54,094.50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662689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D81A130F-BA54-B5AE-E4E9-0C93AD65ACEC}"/>
              </a:ext>
            </a:extLst>
          </p:cNvPr>
          <p:cNvSpPr txBox="1"/>
          <p:nvPr/>
        </p:nvSpPr>
        <p:spPr>
          <a:xfrm>
            <a:off x="561975" y="5667375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 dirty="0">
                <a:latin typeface="Aptos"/>
                <a:ea typeface="Segoe UI"/>
                <a:cs typeface="Segoe UI"/>
              </a:rPr>
              <a:t>Net Present Value </a:t>
            </a:r>
            <a:r>
              <a:rPr lang="en-US" sz="1800" dirty="0">
                <a:latin typeface="Aptos"/>
                <a:ea typeface="Segoe UI"/>
                <a:cs typeface="Segoe UI"/>
              </a:rPr>
              <a:t>​</a:t>
            </a:r>
            <a:r>
              <a:rPr lang="en-US" dirty="0">
                <a:latin typeface="Aptos"/>
                <a:ea typeface="Segoe UI"/>
                <a:cs typeface="Segoe UI"/>
              </a:rPr>
              <a:t>=£</a:t>
            </a:r>
            <a:r>
              <a:rPr lang="en-US" sz="1800" baseline="0" dirty="0">
                <a:latin typeface="Aptos"/>
                <a:ea typeface="Segoe UI"/>
                <a:cs typeface="Segoe UI"/>
              </a:rPr>
              <a:t>56,316 - £50,000 = £6,316</a:t>
            </a:r>
            <a:endParaRPr lang="en-US" dirty="0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8079B18-A9A0-4E29-6DCB-322D71F08ED6}"/>
              </a:ext>
            </a:extLst>
          </p:cNvPr>
          <p:cNvSpPr txBox="1"/>
          <p:nvPr/>
        </p:nvSpPr>
        <p:spPr>
          <a:xfrm>
            <a:off x="6238875" y="5667375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 dirty="0">
                <a:latin typeface="Aptos Display"/>
                <a:ea typeface="Segoe UI"/>
                <a:cs typeface="Segoe UI"/>
              </a:rPr>
              <a:t>Net Present Value </a:t>
            </a:r>
            <a:r>
              <a:rPr lang="en-US" sz="1800" dirty="0">
                <a:latin typeface="Aptos Display"/>
                <a:ea typeface="Segoe UI"/>
                <a:cs typeface="Segoe UI"/>
              </a:rPr>
              <a:t>​</a:t>
            </a:r>
            <a:r>
              <a:rPr lang="en-US" dirty="0">
                <a:latin typeface="Aptos Display"/>
                <a:ea typeface="Segoe UI"/>
                <a:cs typeface="Segoe UI"/>
              </a:rPr>
              <a:t> </a:t>
            </a:r>
            <a:r>
              <a:rPr lang="en-US" sz="1800" baseline="0" dirty="0">
                <a:latin typeface="Aptos Display"/>
                <a:ea typeface="Segoe UI"/>
                <a:cs typeface="Segoe UI"/>
              </a:rPr>
              <a:t>£54,094.50 - £50,000 = £4,094,50</a:t>
            </a:r>
            <a:endParaRPr lang="en-US" dirty="0">
              <a:latin typeface="Aptos Display"/>
            </a:endParaRPr>
          </a:p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C8BE98-3F7B-66F5-B1E4-BFE78C8AE082}"/>
              </a:ext>
            </a:extLst>
          </p:cNvPr>
          <p:cNvSpPr txBox="1"/>
          <p:nvPr/>
        </p:nvSpPr>
        <p:spPr>
          <a:xfrm>
            <a:off x="561975" y="6086475"/>
            <a:ext cx="85534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 dirty="0">
                <a:latin typeface="Aptos"/>
              </a:rPr>
              <a:t>Project A should be chosen as it has a higher Net Present Value</a:t>
            </a:r>
            <a:endParaRPr lang="en-US" dirty="0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8E4A5F-633E-F4D5-A0B9-2FFE58D9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01E048-D824-F407-CD71-9BEAF4AC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6271617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B6FB2-0621-80EE-C7C3-C38778C4A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C84F3-271B-AD9D-50D7-8364BFB21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CE047-27D8-7C71-40EE-F32FBD9BB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636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</a:rPr>
              <a:t>Mr. M is considering two mutually exclusive project X and Y. You are required to advise him about the acceptability of the two projects from the following information:</a:t>
            </a:r>
            <a:endParaRPr lang="en-US">
              <a:latin typeface="Apto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7BD7827-2B2D-1FFB-D18B-BD96911362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58643"/>
              </p:ext>
            </p:extLst>
          </p:nvPr>
        </p:nvGraphicFramePr>
        <p:xfrm>
          <a:off x="1314450" y="2771775"/>
          <a:ext cx="9572622" cy="2187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0874">
                  <a:extLst>
                    <a:ext uri="{9D8B030D-6E8A-4147-A177-3AD203B41FA5}">
                      <a16:colId xmlns:a16="http://schemas.microsoft.com/office/drawing/2014/main" val="4199831936"/>
                    </a:ext>
                  </a:extLst>
                </a:gridCol>
                <a:gridCol w="3190874">
                  <a:extLst>
                    <a:ext uri="{9D8B030D-6E8A-4147-A177-3AD203B41FA5}">
                      <a16:colId xmlns:a16="http://schemas.microsoft.com/office/drawing/2014/main" val="2780749747"/>
                    </a:ext>
                  </a:extLst>
                </a:gridCol>
                <a:gridCol w="3190874">
                  <a:extLst>
                    <a:ext uri="{9D8B030D-6E8A-4147-A177-3AD203B41FA5}">
                      <a16:colId xmlns:a16="http://schemas.microsoft.com/office/drawing/2014/main" val="883234839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X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Y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850052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Cost of the Investment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861693"/>
                  </a:ext>
                </a:extLst>
              </a:tr>
              <a:tr h="361950">
                <a:tc gridSpan="3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Forecast Cash Flow per annum for 5 years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212755417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Optimistic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576605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Most Likely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16887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Pessimistic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430011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2C71E-3ED4-32FA-1EF3-2411FB148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110B4-E097-7429-9F2C-86BE274FF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31576142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59EA2-DB03-DAE5-A54A-06CBC82A4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15 Continued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C7404F3-DCCE-4A49-B5AF-B0A9027CA6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1719933"/>
              </p:ext>
            </p:extLst>
          </p:nvPr>
        </p:nvGraphicFramePr>
        <p:xfrm>
          <a:off x="838200" y="1581150"/>
          <a:ext cx="10001250" cy="1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175">
                  <a:extLst>
                    <a:ext uri="{9D8B030D-6E8A-4147-A177-3AD203B41FA5}">
                      <a16:colId xmlns:a16="http://schemas.microsoft.com/office/drawing/2014/main" val="180855201"/>
                    </a:ext>
                  </a:extLst>
                </a:gridCol>
                <a:gridCol w="1200150">
                  <a:extLst>
                    <a:ext uri="{9D8B030D-6E8A-4147-A177-3AD203B41FA5}">
                      <a16:colId xmlns:a16="http://schemas.microsoft.com/office/drawing/2014/main" val="2646495315"/>
                    </a:ext>
                  </a:extLst>
                </a:gridCol>
                <a:gridCol w="2200275">
                  <a:extLst>
                    <a:ext uri="{9D8B030D-6E8A-4147-A177-3AD203B41FA5}">
                      <a16:colId xmlns:a16="http://schemas.microsoft.com/office/drawing/2014/main" val="3290998290"/>
                    </a:ext>
                  </a:extLst>
                </a:gridCol>
                <a:gridCol w="1914525">
                  <a:extLst>
                    <a:ext uri="{9D8B030D-6E8A-4147-A177-3AD203B41FA5}">
                      <a16:colId xmlns:a16="http://schemas.microsoft.com/office/drawing/2014/main" val="1104301005"/>
                    </a:ext>
                  </a:extLst>
                </a:gridCol>
                <a:gridCol w="3286125">
                  <a:extLst>
                    <a:ext uri="{9D8B030D-6E8A-4147-A177-3AD203B41FA5}">
                      <a16:colId xmlns:a16="http://schemas.microsoft.com/office/drawing/2014/main" val="3730581503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X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Minus Initial Investment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98037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3.3522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£201,132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£101,132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7553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3.3522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£117,327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£17,327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43404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3.3522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£67,044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£-32,956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092204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7D1F744-5C44-19A0-5212-DA7AFF1E68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145876"/>
              </p:ext>
            </p:extLst>
          </p:nvPr>
        </p:nvGraphicFramePr>
        <p:xfrm>
          <a:off x="838200" y="3343275"/>
          <a:ext cx="10001250" cy="1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175">
                  <a:extLst>
                    <a:ext uri="{9D8B030D-6E8A-4147-A177-3AD203B41FA5}">
                      <a16:colId xmlns:a16="http://schemas.microsoft.com/office/drawing/2014/main" val="4187870356"/>
                    </a:ext>
                  </a:extLst>
                </a:gridCol>
                <a:gridCol w="1200150">
                  <a:extLst>
                    <a:ext uri="{9D8B030D-6E8A-4147-A177-3AD203B41FA5}">
                      <a16:colId xmlns:a16="http://schemas.microsoft.com/office/drawing/2014/main" val="316631952"/>
                    </a:ext>
                  </a:extLst>
                </a:gridCol>
                <a:gridCol w="2200275">
                  <a:extLst>
                    <a:ext uri="{9D8B030D-6E8A-4147-A177-3AD203B41FA5}">
                      <a16:colId xmlns:a16="http://schemas.microsoft.com/office/drawing/2014/main" val="984890272"/>
                    </a:ext>
                  </a:extLst>
                </a:gridCol>
                <a:gridCol w="1914525">
                  <a:extLst>
                    <a:ext uri="{9D8B030D-6E8A-4147-A177-3AD203B41FA5}">
                      <a16:colId xmlns:a16="http://schemas.microsoft.com/office/drawing/2014/main" val="4275231200"/>
                    </a:ext>
                  </a:extLst>
                </a:gridCol>
                <a:gridCol w="3286125">
                  <a:extLst>
                    <a:ext uri="{9D8B030D-6E8A-4147-A177-3AD203B41FA5}">
                      <a16:colId xmlns:a16="http://schemas.microsoft.com/office/drawing/2014/main" val="2065215899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Y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Inflows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Discount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 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Minus Initial Investment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24794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3.3522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£184,371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£84,371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79836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£35,000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3.3522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£100,566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£566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85704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3.3522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£67,044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£-32,956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922662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BBE62C1-C871-A8AD-01CA-BB9858559972}"/>
              </a:ext>
            </a:extLst>
          </p:cNvPr>
          <p:cNvSpPr txBox="1"/>
          <p:nvPr/>
        </p:nvSpPr>
        <p:spPr>
          <a:xfrm>
            <a:off x="838200" y="5010150"/>
            <a:ext cx="100012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>
                <a:latin typeface="Aptos"/>
                <a:ea typeface="Segoe UI"/>
                <a:cs typeface="Segoe UI"/>
              </a:rPr>
              <a:t>The Net Present Values tell us Project X should be selected due to higher Cash Inflows </a:t>
            </a:r>
            <a:r>
              <a:rPr lang="en-US">
                <a:latin typeface="Aptos"/>
                <a:ea typeface="Segoe UI"/>
                <a:cs typeface="Segoe UI"/>
              </a:rPr>
              <a:t>and better</a:t>
            </a:r>
            <a:r>
              <a:rPr lang="en-US" sz="1800" baseline="0">
                <a:latin typeface="Aptos"/>
                <a:ea typeface="Segoe UI"/>
                <a:cs typeface="Segoe UI"/>
              </a:rPr>
              <a:t> results on options 1 and 2.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The Pessimistic conditions are equal so it would depend on the risk attitude.</a:t>
            </a:r>
          </a:p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7248B4-DD80-3717-0175-C5FDADC75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CF3F3-DBD0-BC25-0685-392F656B1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6366971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DFC14-7C12-2653-D357-A327494F2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D0287-E855-80E7-F2A0-66BFFBFCB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16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B33AC85-7404-5E68-C67E-86301895CE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032655"/>
              </p:ext>
            </p:extLst>
          </p:nvPr>
        </p:nvGraphicFramePr>
        <p:xfrm>
          <a:off x="838200" y="1825625"/>
          <a:ext cx="10515600" cy="2190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4046938882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769866371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82738904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560399884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828352265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A £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B £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9337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Cost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293868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Inflow Year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Probability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Probability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008678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£10,000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.2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£12,000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.2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107584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£18,000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.6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£16,000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.6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390010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£8,000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.2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£14,000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effectLst/>
                        </a:rPr>
                        <a:t>.2</a:t>
                      </a:r>
                      <a:endParaRPr lang="en-US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555804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36D2978-C1EF-5DA4-736E-2C679BBBDCA7}"/>
              </a:ext>
            </a:extLst>
          </p:cNvPr>
          <p:cNvSpPr txBox="1"/>
          <p:nvPr/>
        </p:nvSpPr>
        <p:spPr>
          <a:xfrm>
            <a:off x="838200" y="4410075"/>
            <a:ext cx="72866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>
                <a:latin typeface="Aptos"/>
              </a:rPr>
              <a:t>Which project should be accepted </a:t>
            </a:r>
            <a:r>
              <a:rPr lang="en-US">
                <a:latin typeface="Aptos"/>
              </a:rPr>
              <a:t>based </a:t>
            </a:r>
            <a:r>
              <a:rPr lang="en-US" sz="1800" baseline="0">
                <a:latin typeface="Aptos"/>
              </a:rPr>
              <a:t>on probability technique?</a:t>
            </a:r>
            <a:endParaRPr lang="en-US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1D40B5-8E85-DE39-1B82-89AC0D9C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47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557FDE-6423-7534-D395-4B7C53084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05232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7618F-4825-CFEE-A8FE-A95A3FD4A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3072627-621C-577F-1F6C-2619C54CE7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040288"/>
              </p:ext>
            </p:extLst>
          </p:nvPr>
        </p:nvGraphicFramePr>
        <p:xfrm>
          <a:off x="269323" y="277100"/>
          <a:ext cx="7685980" cy="21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4450">
                  <a:extLst>
                    <a:ext uri="{9D8B030D-6E8A-4147-A177-3AD203B41FA5}">
                      <a16:colId xmlns:a16="http://schemas.microsoft.com/office/drawing/2014/main" val="3343847071"/>
                    </a:ext>
                  </a:extLst>
                </a:gridCol>
                <a:gridCol w="1390650">
                  <a:extLst>
                    <a:ext uri="{9D8B030D-6E8A-4147-A177-3AD203B41FA5}">
                      <a16:colId xmlns:a16="http://schemas.microsoft.com/office/drawing/2014/main" val="1367333341"/>
                    </a:ext>
                  </a:extLst>
                </a:gridCol>
                <a:gridCol w="1049130">
                  <a:extLst>
                    <a:ext uri="{9D8B030D-6E8A-4147-A177-3AD203B41FA5}">
                      <a16:colId xmlns:a16="http://schemas.microsoft.com/office/drawing/2014/main" val="3191743815"/>
                    </a:ext>
                  </a:extLst>
                </a:gridCol>
                <a:gridCol w="1541669">
                  <a:extLst>
                    <a:ext uri="{9D8B030D-6E8A-4147-A177-3AD203B41FA5}">
                      <a16:colId xmlns:a16="http://schemas.microsoft.com/office/drawing/2014/main" val="1322356289"/>
                    </a:ext>
                  </a:extLst>
                </a:gridCol>
                <a:gridCol w="1009648">
                  <a:extLst>
                    <a:ext uri="{9D8B030D-6E8A-4147-A177-3AD203B41FA5}">
                      <a16:colId xmlns:a16="http://schemas.microsoft.com/office/drawing/2014/main" val="248569259"/>
                    </a:ext>
                  </a:extLst>
                </a:gridCol>
                <a:gridCol w="1380433">
                  <a:extLst>
                    <a:ext uri="{9D8B030D-6E8A-4147-A177-3AD203B41FA5}">
                      <a16:colId xmlns:a16="http://schemas.microsoft.com/office/drawing/2014/main" val="2279351341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A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PV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Probability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Value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218478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£1,818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98344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£10,800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£8,920.80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989854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£8,000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£1,600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£1,201.60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8346483"/>
                  </a:ext>
                </a:extLst>
              </a:tr>
              <a:tr h="361950">
                <a:tc gridSpan="5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£11,940.40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792489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C947213-C594-EFB9-7C6E-8492B1B3F8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5718856"/>
              </p:ext>
            </p:extLst>
          </p:nvPr>
        </p:nvGraphicFramePr>
        <p:xfrm>
          <a:off x="266700" y="2619375"/>
          <a:ext cx="7700961" cy="2100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187">
                  <a:extLst>
                    <a:ext uri="{9D8B030D-6E8A-4147-A177-3AD203B41FA5}">
                      <a16:colId xmlns:a16="http://schemas.microsoft.com/office/drawing/2014/main" val="3454520023"/>
                    </a:ext>
                  </a:extLst>
                </a:gridCol>
                <a:gridCol w="1400175">
                  <a:extLst>
                    <a:ext uri="{9D8B030D-6E8A-4147-A177-3AD203B41FA5}">
                      <a16:colId xmlns:a16="http://schemas.microsoft.com/office/drawing/2014/main" val="658566161"/>
                    </a:ext>
                  </a:extLst>
                </a:gridCol>
                <a:gridCol w="1049130">
                  <a:extLst>
                    <a:ext uri="{9D8B030D-6E8A-4147-A177-3AD203B41FA5}">
                      <a16:colId xmlns:a16="http://schemas.microsoft.com/office/drawing/2014/main" val="2211881641"/>
                    </a:ext>
                  </a:extLst>
                </a:gridCol>
                <a:gridCol w="1503569">
                  <a:extLst>
                    <a:ext uri="{9D8B030D-6E8A-4147-A177-3AD203B41FA5}">
                      <a16:colId xmlns:a16="http://schemas.microsoft.com/office/drawing/2014/main" val="504110427"/>
                    </a:ext>
                  </a:extLst>
                </a:gridCol>
                <a:gridCol w="962025">
                  <a:extLst>
                    <a:ext uri="{9D8B030D-6E8A-4147-A177-3AD203B41FA5}">
                      <a16:colId xmlns:a16="http://schemas.microsoft.com/office/drawing/2014/main" val="1182545978"/>
                    </a:ext>
                  </a:extLst>
                </a:gridCol>
                <a:gridCol w="1285875">
                  <a:extLst>
                    <a:ext uri="{9D8B030D-6E8A-4147-A177-3AD203B41FA5}">
                      <a16:colId xmlns:a16="http://schemas.microsoft.com/office/drawing/2014/main" val="104998725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Project B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PV Factor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Inflow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Probability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Value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Present 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solidFill>
                            <a:srgbClr val="FFFFFF"/>
                          </a:solidFill>
                          <a:effectLst/>
                        </a:rPr>
                        <a:t>Value</a:t>
                      </a:r>
                      <a:endParaRPr lang="en-US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734383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0.909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£12,000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£2,400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£2,181.60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169129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0.826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£16,000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0.6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£9,600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£7,929.60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4957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0.751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£14,000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0.2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£2,800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£2,102.80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6252036"/>
                  </a:ext>
                </a:extLst>
              </a:tr>
              <a:tr h="361950">
                <a:tc gridSpan="5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Total Present Value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>
                          <a:effectLst/>
                        </a:rPr>
                        <a:t>£12,214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8121935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6CB792A-F533-0C41-9557-01ED8B9203F3}"/>
              </a:ext>
            </a:extLst>
          </p:cNvPr>
          <p:cNvSpPr txBox="1"/>
          <p:nvPr/>
        </p:nvSpPr>
        <p:spPr>
          <a:xfrm>
            <a:off x="8286750" y="276225"/>
            <a:ext cx="245745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Net Present Value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Total Value – Cost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£11,940.40 - £10,000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NPV = £1940.40</a:t>
            </a:r>
          </a:p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CFDBCEF-365E-FDDE-5A5D-267EE0D02EE9}"/>
              </a:ext>
            </a:extLst>
          </p:cNvPr>
          <p:cNvSpPr txBox="1"/>
          <p:nvPr/>
        </p:nvSpPr>
        <p:spPr>
          <a:xfrm>
            <a:off x="8286750" y="2619375"/>
            <a:ext cx="244792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Net Present Value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Total Value – Cost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£12,214 - £10,000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NPV = £2,214</a:t>
            </a:r>
          </a:p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C48361-4B7C-061B-0292-5626AD0651FD}"/>
              </a:ext>
            </a:extLst>
          </p:cNvPr>
          <p:cNvSpPr txBox="1"/>
          <p:nvPr/>
        </p:nvSpPr>
        <p:spPr>
          <a:xfrm>
            <a:off x="142875" y="5153025"/>
            <a:ext cx="79438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baseline="0">
                <a:latin typeface="Aptos"/>
                <a:ea typeface="Segoe UI"/>
                <a:cs typeface="Segoe UI"/>
              </a:rPr>
              <a:t>Project B is more profitable</a:t>
            </a:r>
            <a:r>
              <a:rPr lang="en-US" sz="1800" baseline="0">
                <a:latin typeface="Aptos"/>
                <a:ea typeface="Segoe UI"/>
                <a:cs typeface="Segoe UI"/>
              </a:rPr>
              <a:t> that Project A as it has a higher Net Present Value </a:t>
            </a:r>
            <a:r>
              <a:rPr lang="en-US">
                <a:latin typeface="Aptos"/>
                <a:ea typeface="Segoe UI"/>
                <a:cs typeface="Segoe UI"/>
              </a:rPr>
              <a:t>after considering</a:t>
            </a:r>
            <a:r>
              <a:rPr lang="en-US" sz="1800" baseline="0">
                <a:latin typeface="Aptos"/>
                <a:ea typeface="Segoe UI"/>
                <a:cs typeface="Segoe UI"/>
              </a:rPr>
              <a:t> all probabilities</a:t>
            </a:r>
            <a:r>
              <a:rPr sz="1800">
                <a:latin typeface="Aptos"/>
                <a:ea typeface="Century Schoolbook"/>
                <a:cs typeface="Century Schoolbook"/>
              </a:rPr>
              <a:t>​</a:t>
            </a:r>
            <a:endParaRPr lang="en-US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D86942-BBD9-43AE-6807-65B3E240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3C8F5B-68F3-58E7-0D68-81A84E797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7889659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270DE-0D8D-0C1F-1573-78C78B962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B0146-ABD3-E046-3E07-9C2BAEC18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  <a:cs typeface="Times New Roman"/>
              </a:rPr>
              <a:t>From the following information, ascertain which project should be selected based on standard deviation</a:t>
            </a:r>
            <a:endParaRPr lang="en-US">
              <a:latin typeface="Apto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FD8D80C-CC17-9652-5F1D-98C91E7BE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281112"/>
              </p:ext>
            </p:extLst>
          </p:nvPr>
        </p:nvGraphicFramePr>
        <p:xfrm>
          <a:off x="1192530" y="2884551"/>
          <a:ext cx="981177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2943">
                  <a:extLst>
                    <a:ext uri="{9D8B030D-6E8A-4147-A177-3AD203B41FA5}">
                      <a16:colId xmlns:a16="http://schemas.microsoft.com/office/drawing/2014/main" val="7245379"/>
                    </a:ext>
                  </a:extLst>
                </a:gridCol>
                <a:gridCol w="2452943">
                  <a:extLst>
                    <a:ext uri="{9D8B030D-6E8A-4147-A177-3AD203B41FA5}">
                      <a16:colId xmlns:a16="http://schemas.microsoft.com/office/drawing/2014/main" val="1072171396"/>
                    </a:ext>
                  </a:extLst>
                </a:gridCol>
                <a:gridCol w="2452943">
                  <a:extLst>
                    <a:ext uri="{9D8B030D-6E8A-4147-A177-3AD203B41FA5}">
                      <a16:colId xmlns:a16="http://schemas.microsoft.com/office/drawing/2014/main" val="2413406757"/>
                    </a:ext>
                  </a:extLst>
                </a:gridCol>
                <a:gridCol w="2452943">
                  <a:extLst>
                    <a:ext uri="{9D8B030D-6E8A-4147-A177-3AD203B41FA5}">
                      <a16:colId xmlns:a16="http://schemas.microsoft.com/office/drawing/2014/main" val="9329683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Project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Project 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7377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Probability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44084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£32,000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4942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£5,500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908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£7,400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04312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£8,900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£8,900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73941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C4E27-0E0C-D87E-ED97-418EC95C4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A80404-190D-1AA5-7898-BAA32E011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05730760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C5FCD-EED8-0D7E-404E-D44C1A9E6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75" y="3175"/>
            <a:ext cx="10515600" cy="1325563"/>
          </a:xfrm>
        </p:spPr>
        <p:txBody>
          <a:bodyPr/>
          <a:lstStyle/>
          <a:p>
            <a:r>
              <a:rPr lang="en-US"/>
              <a:t>Exercise 17 Continued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A40B1D0-B32B-A80D-DD4B-1B9596418D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4096850"/>
              </p:ext>
            </p:extLst>
          </p:nvPr>
        </p:nvGraphicFramePr>
        <p:xfrm>
          <a:off x="47625" y="1144651"/>
          <a:ext cx="6000749" cy="2801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0125">
                  <a:extLst>
                    <a:ext uri="{9D8B030D-6E8A-4147-A177-3AD203B41FA5}">
                      <a16:colId xmlns:a16="http://schemas.microsoft.com/office/drawing/2014/main" val="3799608637"/>
                    </a:ext>
                  </a:extLst>
                </a:gridCol>
                <a:gridCol w="1047750">
                  <a:extLst>
                    <a:ext uri="{9D8B030D-6E8A-4147-A177-3AD203B41FA5}">
                      <a16:colId xmlns:a16="http://schemas.microsoft.com/office/drawing/2014/main" val="1902123447"/>
                    </a:ext>
                  </a:extLst>
                </a:gridCol>
                <a:gridCol w="1393031">
                  <a:extLst>
                    <a:ext uri="{9D8B030D-6E8A-4147-A177-3AD203B41FA5}">
                      <a16:colId xmlns:a16="http://schemas.microsoft.com/office/drawing/2014/main" val="746495602"/>
                    </a:ext>
                  </a:extLst>
                </a:gridCol>
                <a:gridCol w="1166812">
                  <a:extLst>
                    <a:ext uri="{9D8B030D-6E8A-4147-A177-3AD203B41FA5}">
                      <a16:colId xmlns:a16="http://schemas.microsoft.com/office/drawing/2014/main" val="4267922273"/>
                    </a:ext>
                  </a:extLst>
                </a:gridCol>
                <a:gridCol w="1393031">
                  <a:extLst>
                    <a:ext uri="{9D8B030D-6E8A-4147-A177-3AD203B41FA5}">
                      <a16:colId xmlns:a16="http://schemas.microsoft.com/office/drawing/2014/main" val="1577104913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solidFill>
                            <a:srgbClr val="FFFFFF"/>
                          </a:solidFill>
                          <a:effectLst/>
                        </a:rPr>
                        <a:t>Project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1724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Deviation from 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Square 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Deviations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Weighted 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Deviation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289113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£18,550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£344,102,500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£68,820,500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829002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£-7950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£63,202,500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£18,960,750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11309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£-6050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£36,602,500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£10,980,750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00217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£8,900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£-4,550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£20,702,500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£4,140,500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761181"/>
                  </a:ext>
                </a:extLst>
              </a:tr>
              <a:tr h="361950">
                <a:tc grid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Mean Inflow = £13,450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grid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Total Weighted Deviation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£102,902,500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4173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525AAE1-1806-F0D8-FC74-4423F57FF9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050107"/>
              </p:ext>
            </p:extLst>
          </p:nvPr>
        </p:nvGraphicFramePr>
        <p:xfrm>
          <a:off x="6100762" y="1144651"/>
          <a:ext cx="5988842" cy="2801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0125">
                  <a:extLst>
                    <a:ext uri="{9D8B030D-6E8A-4147-A177-3AD203B41FA5}">
                      <a16:colId xmlns:a16="http://schemas.microsoft.com/office/drawing/2014/main" val="2729672905"/>
                    </a:ext>
                  </a:extLst>
                </a:gridCol>
                <a:gridCol w="1023937">
                  <a:extLst>
                    <a:ext uri="{9D8B030D-6E8A-4147-A177-3AD203B41FA5}">
                      <a16:colId xmlns:a16="http://schemas.microsoft.com/office/drawing/2014/main" val="3300165461"/>
                    </a:ext>
                  </a:extLst>
                </a:gridCol>
                <a:gridCol w="1393031">
                  <a:extLst>
                    <a:ext uri="{9D8B030D-6E8A-4147-A177-3AD203B41FA5}">
                      <a16:colId xmlns:a16="http://schemas.microsoft.com/office/drawing/2014/main" val="2616897930"/>
                    </a:ext>
                  </a:extLst>
                </a:gridCol>
                <a:gridCol w="1166812">
                  <a:extLst>
                    <a:ext uri="{9D8B030D-6E8A-4147-A177-3AD203B41FA5}">
                      <a16:colId xmlns:a16="http://schemas.microsoft.com/office/drawing/2014/main" val="3738339569"/>
                    </a:ext>
                  </a:extLst>
                </a:gridCol>
                <a:gridCol w="1404937">
                  <a:extLst>
                    <a:ext uri="{9D8B030D-6E8A-4147-A177-3AD203B41FA5}">
                      <a16:colId xmlns:a16="http://schemas.microsoft.com/office/drawing/2014/main" val="2374256457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solidFill>
                            <a:srgbClr val="FFFFFF"/>
                          </a:solidFill>
                          <a:effectLst/>
                        </a:rPr>
                        <a:t>Project 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40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068841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Deviation from 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Square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Deviations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Weighted 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Deviation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72410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£18,550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£344,102,500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£34,410,250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10009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£-7950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£63,202,500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£21,281,000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4907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£7,400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£-6050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£36,602,500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£14,641,000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08913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£8,900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£-4,550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£20,702,500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£2,070,250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8208512"/>
                  </a:ext>
                </a:extLst>
              </a:tr>
              <a:tr h="361950">
                <a:tc grid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Mean Inflow = £13,450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 grid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Total Weighted Deviation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400">
                          <a:effectLst/>
                        </a:rPr>
                        <a:t>£76,402,500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690698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EF83D50-A5D9-AFD7-B29C-93DC0DE2F0A0}"/>
              </a:ext>
            </a:extLst>
          </p:cNvPr>
          <p:cNvSpPr txBox="1"/>
          <p:nvPr/>
        </p:nvSpPr>
        <p:spPr>
          <a:xfrm>
            <a:off x="47625" y="4095750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Standard Deviation for X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= √£102,902,500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= £10,144</a:t>
            </a:r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1D3210-01C2-9647-A1D5-DCFC3E24F803}"/>
              </a:ext>
            </a:extLst>
          </p:cNvPr>
          <p:cNvSpPr txBox="1"/>
          <p:nvPr/>
        </p:nvSpPr>
        <p:spPr>
          <a:xfrm>
            <a:off x="6143625" y="4095750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Standard Deviation for Y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= √£76,402,500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 baseline="0">
                <a:latin typeface="Aptos"/>
                <a:ea typeface="Segoe UI"/>
                <a:cs typeface="Segoe UI"/>
              </a:rPr>
              <a:t>= £8741</a:t>
            </a: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900900-6730-F6EE-AC01-38B850D3152F}"/>
              </a:ext>
            </a:extLst>
          </p:cNvPr>
          <p:cNvSpPr txBox="1"/>
          <p:nvPr/>
        </p:nvSpPr>
        <p:spPr>
          <a:xfrm>
            <a:off x="47625" y="5848350"/>
            <a:ext cx="86010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aseline="0">
                <a:latin typeface="Aptos"/>
                <a:ea typeface="Segoe UI"/>
                <a:cs typeface="Segoe UI"/>
              </a:rPr>
              <a:t>Project X has the </a:t>
            </a:r>
            <a:r>
              <a:rPr lang="en-US">
                <a:latin typeface="Aptos"/>
                <a:ea typeface="Segoe UI"/>
                <a:cs typeface="Segoe UI"/>
              </a:rPr>
              <a:t>higher Standard</a:t>
            </a:r>
            <a:r>
              <a:rPr lang="en-US" sz="1800" baseline="0">
                <a:latin typeface="Aptos"/>
                <a:ea typeface="Segoe UI"/>
                <a:cs typeface="Segoe UI"/>
              </a:rPr>
              <a:t> Deviation </a:t>
            </a:r>
            <a:r>
              <a:rPr lang="en-US">
                <a:latin typeface="Aptos"/>
                <a:ea typeface="Segoe UI"/>
                <a:cs typeface="Segoe UI"/>
              </a:rPr>
              <a:t>making it</a:t>
            </a:r>
            <a:r>
              <a:rPr lang="en-US" sz="1800" baseline="0">
                <a:latin typeface="Aptos"/>
                <a:ea typeface="Segoe UI"/>
                <a:cs typeface="Segoe UI"/>
              </a:rPr>
              <a:t> riskier that Project Y</a:t>
            </a:r>
            <a:endParaRPr lang="en-US">
              <a:latin typeface="Aptos"/>
            </a:endParaRPr>
          </a:p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16A269-9538-7EE7-7369-B20ED01E1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C9D4D-1AA8-6EA5-B995-A8103322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7488358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D5F47-516E-A54C-84A3-0A47263B4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6A99B-F29E-5420-1AE7-1730660D2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Using the figures of the previous exercise compute co-efficient of variation and suggest which proposal should be accepted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Co–efficient of Variation = Standard Deviation / Mean * 100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Project X = £10,144 / £13,450 = 0.75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0.75 * 100 = 75%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Project Y = £8,741 / £13,450 = 0.65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0.65 * 100 = 65%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latin typeface="Aptos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latin typeface="Aptos"/>
              </a:rPr>
              <a:t>Project Y is less risky than Project 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30C70-2D47-082E-04F2-1A53F8F9D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13E63-4ABA-2F3C-D651-666198FC0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93345525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254D0-F611-CA39-6BCB-52BDFE20B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2A5D3-15F7-69EB-F526-1A1F013E2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959" y="-2737"/>
            <a:ext cx="10515600" cy="1325563"/>
          </a:xfrm>
        </p:spPr>
        <p:txBody>
          <a:bodyPr/>
          <a:lstStyle/>
          <a:p>
            <a:r>
              <a:rPr lang="en-US"/>
              <a:t>Exercise 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EC33E-CD16-67A8-85FF-9CAC1F962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59" y="1107418"/>
            <a:ext cx="10515600" cy="8654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Times New Roman"/>
                <a:cs typeface="Times New Roman"/>
              </a:rPr>
              <a:t>Mr. K is considering an investment proposal of £40,000. The expected returns during the left of the investment are as under: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2CAF84C-279A-825E-9E30-1D04A94513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746738"/>
              </p:ext>
            </p:extLst>
          </p:nvPr>
        </p:nvGraphicFramePr>
        <p:xfrm>
          <a:off x="2011680" y="2123755"/>
          <a:ext cx="816864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1052610888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104441665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4103148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Cash 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Probability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47155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( I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524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( II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912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( III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16475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0FF58BF-A555-74F7-82AF-D044286529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533412"/>
              </p:ext>
            </p:extLst>
          </p:nvPr>
        </p:nvGraphicFramePr>
        <p:xfrm>
          <a:off x="262759" y="3766206"/>
          <a:ext cx="11657471" cy="18541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5353">
                  <a:extLst>
                    <a:ext uri="{9D8B030D-6E8A-4147-A177-3AD203B41FA5}">
                      <a16:colId xmlns:a16="http://schemas.microsoft.com/office/drawing/2014/main" val="2702482829"/>
                    </a:ext>
                  </a:extLst>
                </a:gridCol>
                <a:gridCol w="1665353">
                  <a:extLst>
                    <a:ext uri="{9D8B030D-6E8A-4147-A177-3AD203B41FA5}">
                      <a16:colId xmlns:a16="http://schemas.microsoft.com/office/drawing/2014/main" val="1800512016"/>
                    </a:ext>
                  </a:extLst>
                </a:gridCol>
                <a:gridCol w="1665353">
                  <a:extLst>
                    <a:ext uri="{9D8B030D-6E8A-4147-A177-3AD203B41FA5}">
                      <a16:colId xmlns:a16="http://schemas.microsoft.com/office/drawing/2014/main" val="2366130040"/>
                    </a:ext>
                  </a:extLst>
                </a:gridCol>
                <a:gridCol w="1665353">
                  <a:extLst>
                    <a:ext uri="{9D8B030D-6E8A-4147-A177-3AD203B41FA5}">
                      <a16:colId xmlns:a16="http://schemas.microsoft.com/office/drawing/2014/main" val="4080900751"/>
                    </a:ext>
                  </a:extLst>
                </a:gridCol>
                <a:gridCol w="1665353">
                  <a:extLst>
                    <a:ext uri="{9D8B030D-6E8A-4147-A177-3AD203B41FA5}">
                      <a16:colId xmlns:a16="http://schemas.microsoft.com/office/drawing/2014/main" val="3703617451"/>
                    </a:ext>
                  </a:extLst>
                </a:gridCol>
                <a:gridCol w="1665353">
                  <a:extLst>
                    <a:ext uri="{9D8B030D-6E8A-4147-A177-3AD203B41FA5}">
                      <a16:colId xmlns:a16="http://schemas.microsoft.com/office/drawing/2014/main" val="2903295181"/>
                    </a:ext>
                  </a:extLst>
                </a:gridCol>
                <a:gridCol w="1665353">
                  <a:extLst>
                    <a:ext uri="{9D8B030D-6E8A-4147-A177-3AD203B41FA5}">
                      <a16:colId xmlns:a16="http://schemas.microsoft.com/office/drawing/2014/main" val="27222875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dirty="0"/>
                        <a:t>£16,000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dirty="0"/>
                        <a:t>£24,000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£20,000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9574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Probability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01329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( I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8990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( II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643472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 III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£80,000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181806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779F7C6-2519-FE2E-1905-85C322825E07}"/>
              </a:ext>
            </a:extLst>
          </p:cNvPr>
          <p:cNvSpPr txBox="1"/>
          <p:nvPr/>
        </p:nvSpPr>
        <p:spPr>
          <a:xfrm>
            <a:off x="2222087" y="5758382"/>
            <a:ext cx="77453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Using 10% as the cost of capital, advise about acceptability of the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76BDF8-0A4F-5457-12A2-70273544F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C602D6-24B9-3D61-2EFE-7E0AE3699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85391341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7646DE-761B-8BC7-4B46-4AE4A175E4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653784"/>
              </p:ext>
            </p:extLst>
          </p:nvPr>
        </p:nvGraphicFramePr>
        <p:xfrm>
          <a:off x="70069" y="43683"/>
          <a:ext cx="12050328" cy="67279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6291">
                  <a:extLst>
                    <a:ext uri="{9D8B030D-6E8A-4147-A177-3AD203B41FA5}">
                      <a16:colId xmlns:a16="http://schemas.microsoft.com/office/drawing/2014/main" val="3718951036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1542354595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317790512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31332784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2069051691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2626780748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831421611"/>
                    </a:ext>
                  </a:extLst>
                </a:gridCol>
                <a:gridCol w="1506291">
                  <a:extLst>
                    <a:ext uri="{9D8B030D-6E8A-4147-A177-3AD203B41FA5}">
                      <a16:colId xmlns:a16="http://schemas.microsoft.com/office/drawing/2014/main" val="255083513"/>
                    </a:ext>
                  </a:extLst>
                </a:gridCol>
              </a:tblGrid>
              <a:tr h="977067">
                <a:tc>
                  <a:txBody>
                    <a:bodyPr/>
                    <a:lstStyle/>
                    <a:p>
                      <a:r>
                        <a:rPr lang="en-US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Year 1 Probability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FFFFFF"/>
                          </a:solidFill>
                          <a:latin typeface="Aptos"/>
                        </a:rPr>
                        <a:t>Year 1  Cash Inflow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Year 2 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FFFFFF"/>
                          </a:solidFill>
                          <a:latin typeface="Aptos"/>
                        </a:rPr>
                        <a:t>Year 2  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Net Present Value of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Joint 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Expected Net Present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9875517"/>
                  </a:ext>
                </a:extLst>
              </a:tr>
              <a:tr h="583702">
                <a:tc rowSpan="10">
                  <a:txBody>
                    <a:bodyPr/>
                    <a:lstStyle/>
                    <a:p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Cash Inflow £40,000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0.3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£16,000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(-) £661.16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(-) £39.67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2310657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£7,603.31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£1,386.60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744211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£15,867.77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£952.07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034527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0.5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£24,000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£14,876,03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£743.80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9119816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£31,404.96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£12,561.98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522412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£47,933.88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£2,396.69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950468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(-)£17,685.95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0.04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(-) £707.44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767880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(-)£15,206.61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(-) £1,520.66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2478592"/>
                  </a:ext>
                </a:extLst>
              </a:tr>
              <a:tr h="5837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(-)£11,900.83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(-) £714.05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8709150"/>
                  </a:ext>
                </a:extLst>
              </a:tr>
              <a:tr h="49757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£15,041.32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33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897538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157063-F46A-2630-9BA7-105BFFE85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F400D-E82A-75B9-F4DD-ABF9503E1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1775"/>
            <a:ext cx="10515600" cy="1325563"/>
          </a:xfrm>
        </p:spPr>
        <p:txBody>
          <a:bodyPr/>
          <a:lstStyle/>
          <a:p>
            <a:r>
              <a:rPr lang="en-US"/>
              <a:t>Exercise 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823F3-A2AC-9D87-404E-CF6D2AEE0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4150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latin typeface="Aptos"/>
                <a:cs typeface="Times New Roman"/>
              </a:rPr>
              <a:t>A proforma cost sheet of a company provides the following particulars</a:t>
            </a:r>
          </a:p>
          <a:p>
            <a:pPr marL="0" indent="0">
              <a:buNone/>
            </a:pPr>
            <a:endParaRPr lang="en-US" sz="1200" dirty="0">
              <a:latin typeface="Aptos"/>
              <a:cs typeface="Times New Roman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Material 35%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Direct Labors 25%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Overhead 20%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Further particulars are: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- It is proposed to maintain a level of activity of £250,000 units</a:t>
            </a:r>
            <a:endParaRPr lang="en-US" sz="1200" dirty="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- Selling price is £10 per unit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- Raw materials are to remain in stores for an average period of one month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- Finished foods are required to be in stock for an average period of one moth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- Credit allowed to debtors is 3 months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- Credit allowed by suppliers is 2 months</a:t>
            </a:r>
            <a:endParaRPr lang="en-US" sz="1200">
              <a:latin typeface="Aptos"/>
            </a:endParaRPr>
          </a:p>
          <a:p>
            <a:pPr>
              <a:buNone/>
            </a:pPr>
            <a:r>
              <a:rPr lang="en-US" sz="1200" b="1" dirty="0">
                <a:latin typeface="Aptos"/>
                <a:cs typeface="Times New Roman"/>
              </a:rPr>
              <a:t>You are required to prepare a statement for working capital requirements, a forecast of profit and loss account and balance sheet of the </a:t>
            </a:r>
            <a:endParaRPr lang="en-US" sz="1200" b="1">
              <a:latin typeface="Aptos"/>
              <a:cs typeface="Times New Roman"/>
            </a:endParaRPr>
          </a:p>
          <a:p>
            <a:pPr>
              <a:buNone/>
            </a:pPr>
            <a:r>
              <a:rPr lang="en-US" sz="1200" b="1" dirty="0">
                <a:latin typeface="Aptos"/>
                <a:cs typeface="Times New Roman"/>
              </a:rPr>
              <a:t>company assuring that </a:t>
            </a:r>
          </a:p>
          <a:p>
            <a:pPr>
              <a:buNone/>
            </a:pPr>
            <a:r>
              <a:rPr lang="en-US" sz="1200" dirty="0">
                <a:latin typeface="Aptos"/>
                <a:cs typeface="Times New Roman"/>
              </a:rPr>
              <a:t>Share capital £1,200,000  10% Debentures £300,000  Fixed Assets £1,100, 000</a:t>
            </a:r>
            <a:endParaRPr lang="en-US" sz="1200" dirty="0">
              <a:latin typeface="Aptos"/>
            </a:endParaRPr>
          </a:p>
          <a:p>
            <a:pPr marL="0" indent="0">
              <a:buNone/>
            </a:pP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3C4DC-517B-BF4B-F6EF-11889F9E3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0E9D5-2B01-AEA0-CC84-5CDB05F83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285164493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31199EF-B3C8-68B4-C941-57562BF79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00369F-D30E-CBBC-074D-5877B27FD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55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86E081-8203-71E4-B58F-663BACBF4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9676349"/>
              </p:ext>
            </p:extLst>
          </p:nvPr>
        </p:nvGraphicFramePr>
        <p:xfrm>
          <a:off x="4461" y="-2453"/>
          <a:ext cx="6126543" cy="22250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2181">
                  <a:extLst>
                    <a:ext uri="{9D8B030D-6E8A-4147-A177-3AD203B41FA5}">
                      <a16:colId xmlns:a16="http://schemas.microsoft.com/office/drawing/2014/main" val="408518200"/>
                    </a:ext>
                  </a:extLst>
                </a:gridCol>
                <a:gridCol w="2042181">
                  <a:extLst>
                    <a:ext uri="{9D8B030D-6E8A-4147-A177-3AD203B41FA5}">
                      <a16:colId xmlns:a16="http://schemas.microsoft.com/office/drawing/2014/main" val="4108868949"/>
                    </a:ext>
                  </a:extLst>
                </a:gridCol>
                <a:gridCol w="2042181">
                  <a:extLst>
                    <a:ext uri="{9D8B030D-6E8A-4147-A177-3AD203B41FA5}">
                      <a16:colId xmlns:a16="http://schemas.microsoft.com/office/drawing/2014/main" val="2896069276"/>
                    </a:ext>
                  </a:extLst>
                </a:gridCol>
              </a:tblGrid>
              <a:tr h="370839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Forecasted Profit and Loss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5779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%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0947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£875,000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701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Labor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3306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Overheads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729074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Total Cost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8450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A3809E1-5214-926E-773A-6D9DC1CBF3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2804608"/>
              </p:ext>
            </p:extLst>
          </p:nvPr>
        </p:nvGraphicFramePr>
        <p:xfrm>
          <a:off x="4028192" y="2404352"/>
          <a:ext cx="8168640" cy="2595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2160">
                  <a:extLst>
                    <a:ext uri="{9D8B030D-6E8A-4147-A177-3AD203B41FA5}">
                      <a16:colId xmlns:a16="http://schemas.microsoft.com/office/drawing/2014/main" val="524240284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2357488766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4234716579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1969193753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Working Capital Required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2145551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Holding Period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Calculation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2671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£875,000 /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£72,917 ( + 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2140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Finished Goods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£625,000 /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£166,667 ( + 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363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Debtors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£500,000 /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£625,000 ( + 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638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Less Creditors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£875,000 /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£145,833 ( - 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346644"/>
                  </a:ext>
                </a:extLst>
              </a:tr>
              <a:tr h="370839">
                <a:tc grid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Total Working Capital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£718,751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39849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C8F96CA-BCEF-6082-ED78-47D184AF78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550013"/>
              </p:ext>
            </p:extLst>
          </p:nvPr>
        </p:nvGraphicFramePr>
        <p:xfrm>
          <a:off x="6540" y="2404351"/>
          <a:ext cx="4094480" cy="44500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7240">
                  <a:extLst>
                    <a:ext uri="{9D8B030D-6E8A-4147-A177-3AD203B41FA5}">
                      <a16:colId xmlns:a16="http://schemas.microsoft.com/office/drawing/2014/main" val="3656609263"/>
                    </a:ext>
                  </a:extLst>
                </a:gridCol>
                <a:gridCol w="2047240">
                  <a:extLst>
                    <a:ext uri="{9D8B030D-6E8A-4147-A177-3AD203B41FA5}">
                      <a16:colId xmlns:a16="http://schemas.microsoft.com/office/drawing/2014/main" val="3349255124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Forecasted Balance Sheet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549820"/>
                  </a:ext>
                </a:extLst>
              </a:tr>
              <a:tr h="370839"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Capital and Liabilities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3968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6490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£1,200,000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6780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10% Debentures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3054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783517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Total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£2,000,000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2110054"/>
                  </a:ext>
                </a:extLst>
              </a:tr>
              <a:tr h="370838"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/>
                        <a:t>Assets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047403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Fixed 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£1,100,000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1725251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Working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£718,751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259047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Balance 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£181,249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354153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Total 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£2,000,000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566272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5A8DBC9-DD11-61FF-D086-22D2835C56B1}"/>
              </a:ext>
            </a:extLst>
          </p:cNvPr>
          <p:cNvSpPr txBox="1"/>
          <p:nvPr/>
        </p:nvSpPr>
        <p:spPr>
          <a:xfrm>
            <a:off x="6293996" y="1302711"/>
            <a:ext cx="57200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Material = £2,500,000 * 0.35</a:t>
            </a:r>
          </a:p>
          <a:p>
            <a:r>
              <a:rPr lang="en-GB" dirty="0"/>
              <a:t>Labor = £2,500,000 * 0.25</a:t>
            </a:r>
          </a:p>
          <a:p>
            <a:r>
              <a:rPr lang="en-GB" dirty="0"/>
              <a:t>Overheads = £2,500,000 * 0.20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1830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E12C6-9375-104C-7F01-CE56F1D560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A91DC-C9D5-9B7B-D00A-144FB6999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4918"/>
            <a:ext cx="10515600" cy="1325563"/>
          </a:xfrm>
        </p:spPr>
        <p:txBody>
          <a:bodyPr/>
          <a:lstStyle/>
          <a:p>
            <a:r>
              <a:rPr lang="en-US"/>
              <a:t>Exercise 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FB087-4227-8C42-90B7-AA4475CD9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528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  <a:cs typeface="Times New Roman"/>
              </a:rPr>
              <a:t>From the information given below, Mr. X wants to commence a new trading business and gives the following information to you</a:t>
            </a:r>
          </a:p>
          <a:p>
            <a:pPr marL="0" indent="0">
              <a:buNone/>
            </a:pPr>
            <a:endParaRPr lang="en-US" sz="1800">
              <a:latin typeface="Aptos"/>
              <a:cs typeface="Times New Roman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The total estimated sales in a year will be </a:t>
            </a:r>
            <a:r>
              <a:rPr lang="en-US" sz="1800" b="1">
                <a:latin typeface="Aptos"/>
                <a:cs typeface="Times New Roman"/>
              </a:rPr>
              <a:t>£2,000,000</a:t>
            </a:r>
            <a:endParaRPr lang="en-US" b="1">
              <a:latin typeface="Aptos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His expenses are estimated fixed expenses of </a:t>
            </a:r>
            <a:r>
              <a:rPr lang="en-US" sz="1800" b="1">
                <a:latin typeface="Aptos"/>
                <a:cs typeface="Times New Roman"/>
              </a:rPr>
              <a:t>£3,000 per month</a:t>
            </a:r>
            <a:r>
              <a:rPr lang="en-US" sz="1800">
                <a:latin typeface="Aptos"/>
                <a:cs typeface="Times New Roman"/>
              </a:rPr>
              <a:t> </a:t>
            </a:r>
            <a:endParaRPr lang="en-US">
              <a:latin typeface="Aptos"/>
              <a:cs typeface="Times New Roman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Plus, variable expenses equal to </a:t>
            </a:r>
            <a:r>
              <a:rPr lang="en-US" sz="1800" b="1">
                <a:latin typeface="Aptos"/>
                <a:cs typeface="Times New Roman"/>
              </a:rPr>
              <a:t>10%</a:t>
            </a:r>
            <a:r>
              <a:rPr lang="en-US" sz="1800">
                <a:latin typeface="Aptos"/>
                <a:cs typeface="Times New Roman"/>
              </a:rPr>
              <a:t> of his turnover.</a:t>
            </a:r>
            <a:endParaRPr lang="en-US">
              <a:latin typeface="Aptos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He expects to fix a sales price for each product which will be</a:t>
            </a:r>
            <a:r>
              <a:rPr lang="en-US" sz="1800" b="1">
                <a:latin typeface="Aptos"/>
                <a:cs typeface="Times New Roman"/>
              </a:rPr>
              <a:t> 33 1/3%</a:t>
            </a:r>
            <a:r>
              <a:rPr lang="en-US" sz="1800">
                <a:latin typeface="Aptos"/>
                <a:cs typeface="Times New Roman"/>
              </a:rPr>
              <a:t> more than his cost of purchase</a:t>
            </a:r>
            <a:endParaRPr lang="en-US">
              <a:latin typeface="Aptos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He expects to turnover his stock </a:t>
            </a:r>
            <a:r>
              <a:rPr lang="en-US" sz="1800" b="1">
                <a:latin typeface="Aptos"/>
                <a:cs typeface="Times New Roman"/>
              </a:rPr>
              <a:t>6 times in a year</a:t>
            </a:r>
            <a:endParaRPr lang="en-US" b="1">
              <a:latin typeface="Aptos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The sales and purchase will be evenly spread throughout the year.</a:t>
            </a:r>
            <a:endParaRPr lang="en-US">
              <a:latin typeface="Aptos"/>
              <a:cs typeface="Times New Roman"/>
            </a:endParaRPr>
          </a:p>
          <a:p>
            <a:pPr>
              <a:buNone/>
            </a:pPr>
            <a:r>
              <a:rPr lang="en-US" sz="1800">
                <a:latin typeface="Aptos"/>
                <a:cs typeface="Times New Roman"/>
              </a:rPr>
              <a:t>All sales will be for cash, but he expects one month’s credit for purchases.</a:t>
            </a:r>
            <a:endParaRPr lang="en-US">
              <a:latin typeface="Aptos"/>
            </a:endParaRPr>
          </a:p>
          <a:p>
            <a:pPr>
              <a:buNone/>
            </a:pPr>
            <a:endParaRPr lang="en-US" sz="1800">
              <a:latin typeface="Aptos"/>
              <a:cs typeface="Times New Roman"/>
            </a:endParaRPr>
          </a:p>
          <a:p>
            <a:pPr>
              <a:buNone/>
            </a:pPr>
            <a:r>
              <a:rPr lang="en-US" sz="1800">
                <a:latin typeface="Times New Roman"/>
                <a:cs typeface="Times New Roman"/>
              </a:rPr>
              <a:t>Calculate his estimated profit for the year And his average working capital requirements.</a:t>
            </a:r>
            <a:endParaRPr lang="en-US"/>
          </a:p>
          <a:p>
            <a:pPr>
              <a:buNone/>
            </a:pPr>
            <a:endParaRPr lang="en-US" sz="1800">
              <a:latin typeface="Aptos"/>
              <a:cs typeface="Times New Roman"/>
            </a:endParaRPr>
          </a:p>
          <a:p>
            <a:pPr marL="0" indent="0">
              <a:buNone/>
            </a:pPr>
            <a:endParaRPr lang="en-US" sz="1800">
              <a:latin typeface="Aptos"/>
              <a:cs typeface="Times New Roman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18CBCF-7472-462C-C476-33F366AC7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0A0F6-27C3-63F2-E1A6-89771CA0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82235284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333E-A785-9771-164F-63940D473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Exercise 21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21A26-C928-3BA8-7EEE-6D636937B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Selling price = Cost price + 1/3 cost price = 4/3 cost price</a:t>
            </a:r>
            <a:endParaRPr lang="en-US" dirty="0"/>
          </a:p>
          <a:p>
            <a:pPr marL="0" indent="0">
              <a:buNone/>
            </a:pPr>
            <a:r>
              <a:rPr lang="en-US" sz="1800" dirty="0"/>
              <a:t>Cost price = Sales * 4/3</a:t>
            </a:r>
          </a:p>
          <a:p>
            <a:pPr marL="0" indent="0">
              <a:buNone/>
            </a:pPr>
            <a:r>
              <a:rPr lang="en-US" sz="1800" dirty="0"/>
              <a:t>= £2,000,000 * ¾ </a:t>
            </a:r>
          </a:p>
          <a:p>
            <a:pPr marL="0" indent="0">
              <a:buNone/>
            </a:pPr>
            <a:r>
              <a:rPr lang="en-US" sz="1800" dirty="0"/>
              <a:t>= £1,500,000</a:t>
            </a:r>
            <a:endParaRPr lang="en-US" dirty="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dirty="0"/>
              <a:t>Gross Profit = £2,000,000 - £1,500,000 = £500,000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dirty="0"/>
              <a:t>Total Expensive = Fixed Expensive + Variable Expensive</a:t>
            </a:r>
          </a:p>
          <a:p>
            <a:pPr marL="0" indent="0">
              <a:buNone/>
            </a:pPr>
            <a:r>
              <a:rPr lang="en-US" sz="1800" dirty="0"/>
              <a:t>Total Expensive = (£3,000 * 12) + (£2,000,000 * 0.10) = £236,000</a:t>
            </a:r>
            <a:endParaRPr lang="en-US" dirty="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dirty="0"/>
              <a:t>Net Profit = £500,000 - £236,000 = £234,000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96F49-0813-A54A-B02D-87C546CB4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8EDCE-9A43-1E19-9388-E3A9A9F0F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361817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92BF6-65AA-32E6-A75F-5AAC9CD24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B8587-F4F6-087C-B4B9-A9FEBC7E5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10" y="-2737"/>
            <a:ext cx="10515600" cy="1132874"/>
          </a:xfrm>
        </p:spPr>
        <p:txBody>
          <a:bodyPr/>
          <a:lstStyle/>
          <a:p>
            <a:r>
              <a:rPr lang="en-US"/>
              <a:t>Exercise 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02E33-F953-62C8-2DDA-6C461B000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510" y="993556"/>
            <a:ext cx="11382703" cy="7165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ptos"/>
                <a:cs typeface="Times New Roman"/>
              </a:rPr>
              <a:t>A company expects to have £37500 cash in hand on 1st of </a:t>
            </a:r>
            <a:r>
              <a:rPr lang="en-US" sz="1800">
                <a:latin typeface="Aptos"/>
                <a:cs typeface="Times New Roman"/>
              </a:rPr>
              <a:t>April and</a:t>
            </a:r>
            <a:r>
              <a:rPr lang="en-US" sz="1800" dirty="0">
                <a:latin typeface="Aptos"/>
                <a:cs typeface="Times New Roman"/>
              </a:rPr>
              <a:t> requires you to prepare an estimate of cash position during the 3 months.</a:t>
            </a:r>
            <a:endParaRPr lang="en-US" sz="1800" dirty="0">
              <a:latin typeface="Apto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DC7A68-9610-9D09-43FD-D478863E41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8551418"/>
              </p:ext>
            </p:extLst>
          </p:nvPr>
        </p:nvGraphicFramePr>
        <p:xfrm>
          <a:off x="140138" y="1716689"/>
          <a:ext cx="9692788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4684">
                  <a:extLst>
                    <a:ext uri="{9D8B030D-6E8A-4147-A177-3AD203B41FA5}">
                      <a16:colId xmlns:a16="http://schemas.microsoft.com/office/drawing/2014/main" val="2546316552"/>
                    </a:ext>
                  </a:extLst>
                </a:gridCol>
                <a:gridCol w="1384684">
                  <a:extLst>
                    <a:ext uri="{9D8B030D-6E8A-4147-A177-3AD203B41FA5}">
                      <a16:colId xmlns:a16="http://schemas.microsoft.com/office/drawing/2014/main" val="1796184004"/>
                    </a:ext>
                  </a:extLst>
                </a:gridCol>
                <a:gridCol w="1384684">
                  <a:extLst>
                    <a:ext uri="{9D8B030D-6E8A-4147-A177-3AD203B41FA5}">
                      <a16:colId xmlns:a16="http://schemas.microsoft.com/office/drawing/2014/main" val="2994369176"/>
                    </a:ext>
                  </a:extLst>
                </a:gridCol>
                <a:gridCol w="1384684">
                  <a:extLst>
                    <a:ext uri="{9D8B030D-6E8A-4147-A177-3AD203B41FA5}">
                      <a16:colId xmlns:a16="http://schemas.microsoft.com/office/drawing/2014/main" val="3441077408"/>
                    </a:ext>
                  </a:extLst>
                </a:gridCol>
                <a:gridCol w="1384684">
                  <a:extLst>
                    <a:ext uri="{9D8B030D-6E8A-4147-A177-3AD203B41FA5}">
                      <a16:colId xmlns:a16="http://schemas.microsoft.com/office/drawing/2014/main" val="1601305276"/>
                    </a:ext>
                  </a:extLst>
                </a:gridCol>
                <a:gridCol w="1384684">
                  <a:extLst>
                    <a:ext uri="{9D8B030D-6E8A-4147-A177-3AD203B41FA5}">
                      <a16:colId xmlns:a16="http://schemas.microsoft.com/office/drawing/2014/main" val="600406212"/>
                    </a:ext>
                  </a:extLst>
                </a:gridCol>
                <a:gridCol w="1384684">
                  <a:extLst>
                    <a:ext uri="{9D8B030D-6E8A-4147-A177-3AD203B41FA5}">
                      <a16:colId xmlns:a16="http://schemas.microsoft.com/office/drawing/2014/main" val="18479725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Purchases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Factory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Office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Selling Expenses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114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February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£75,000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£9,000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452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£84,000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£9,750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£8,250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£6,000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578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£6,000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£5,250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710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£11,250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£6,000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£6,570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328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£14,250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£14,000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£7,000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188625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0581F8A-201B-603C-4301-5D4C93120B84}"/>
              </a:ext>
            </a:extLst>
          </p:cNvPr>
          <p:cNvSpPr txBox="1"/>
          <p:nvPr/>
        </p:nvSpPr>
        <p:spPr>
          <a:xfrm>
            <a:off x="140138" y="4348655"/>
            <a:ext cx="1086068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Period of credit allowed to suppliers</a:t>
            </a:r>
            <a:r>
              <a:rPr lang="en-US" b="1" dirty="0"/>
              <a:t> 2 months</a:t>
            </a:r>
          </a:p>
          <a:p>
            <a:r>
              <a:rPr lang="en-US" b="1" dirty="0"/>
              <a:t>20% of sales for cash</a:t>
            </a:r>
            <a:r>
              <a:rPr lang="en-US" dirty="0"/>
              <a:t> and period of credit allowed to customers for credit is </a:t>
            </a:r>
            <a:r>
              <a:rPr lang="en-US" b="1" dirty="0"/>
              <a:t>one month</a:t>
            </a:r>
          </a:p>
          <a:p>
            <a:r>
              <a:rPr lang="en-US" dirty="0"/>
              <a:t>Delay in payment of all expenses: </a:t>
            </a:r>
            <a:r>
              <a:rPr lang="en-US" b="1" dirty="0"/>
              <a:t>1 month</a:t>
            </a:r>
          </a:p>
          <a:p>
            <a:r>
              <a:rPr lang="en-US" dirty="0"/>
              <a:t>Income tax of </a:t>
            </a:r>
            <a:r>
              <a:rPr lang="en-US" b="1" dirty="0"/>
              <a:t>$57, 500</a:t>
            </a:r>
            <a:r>
              <a:rPr lang="en-US" dirty="0"/>
              <a:t> is due to be paid on June 15th.</a:t>
            </a:r>
          </a:p>
          <a:p>
            <a:r>
              <a:rPr lang="en-US" dirty="0"/>
              <a:t>The company is to pay dividend to shareholders and bonus to workers of </a:t>
            </a:r>
            <a:r>
              <a:rPr lang="en-US" b="1" dirty="0"/>
              <a:t>£15,000 and £22,500</a:t>
            </a:r>
            <a:r>
              <a:rPr lang="en-US" dirty="0"/>
              <a:t> respectively in the month of April.</a:t>
            </a:r>
          </a:p>
          <a:p>
            <a:r>
              <a:rPr lang="en-US" dirty="0"/>
              <a:t>A plant has been ordered to be received and paid in May. It will cost </a:t>
            </a:r>
            <a:r>
              <a:rPr lang="en-US" b="1" dirty="0"/>
              <a:t>£120,000</a:t>
            </a:r>
          </a:p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DE1D61-30AD-8407-BD7A-FCFEE42D6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58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E318D6F-898F-44BA-1BA2-3D94E9C60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88831796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18109D-B412-9DC4-D388-E40E94609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0543635"/>
              </p:ext>
            </p:extLst>
          </p:nvPr>
        </p:nvGraphicFramePr>
        <p:xfrm>
          <a:off x="838200" y="214039"/>
          <a:ext cx="10515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34731982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44159472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758234746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9643533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477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Opening 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2978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Sales at 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605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Credit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£67,200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0126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Receipts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£122,700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£106,950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80894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849E6A7-1258-2333-84BB-5406596B1A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53417"/>
              </p:ext>
            </p:extLst>
          </p:nvPr>
        </p:nvGraphicFramePr>
        <p:xfrm>
          <a:off x="840827" y="2067034"/>
          <a:ext cx="10526168" cy="4450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1542">
                  <a:extLst>
                    <a:ext uri="{9D8B030D-6E8A-4147-A177-3AD203B41FA5}">
                      <a16:colId xmlns:a16="http://schemas.microsoft.com/office/drawing/2014/main" val="2215404304"/>
                    </a:ext>
                  </a:extLst>
                </a:gridCol>
                <a:gridCol w="2631542">
                  <a:extLst>
                    <a:ext uri="{9D8B030D-6E8A-4147-A177-3AD203B41FA5}">
                      <a16:colId xmlns:a16="http://schemas.microsoft.com/office/drawing/2014/main" val="2188162023"/>
                    </a:ext>
                  </a:extLst>
                </a:gridCol>
                <a:gridCol w="2631542">
                  <a:extLst>
                    <a:ext uri="{9D8B030D-6E8A-4147-A177-3AD203B41FA5}">
                      <a16:colId xmlns:a16="http://schemas.microsoft.com/office/drawing/2014/main" val="3932244342"/>
                    </a:ext>
                  </a:extLst>
                </a:gridCol>
                <a:gridCol w="2631542">
                  <a:extLst>
                    <a:ext uri="{9D8B030D-6E8A-4147-A177-3AD203B41FA5}">
                      <a16:colId xmlns:a16="http://schemas.microsoft.com/office/drawing/2014/main" val="2600580253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r>
                        <a:rPr lang="en-US" dirty="0"/>
                        <a:t>Payments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6849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£45,000 (Feb)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£48,000 (Mar)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£52,500 (Apr)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6183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£14,250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168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Factory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£8,250 (Mar)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£9,000 (Apr)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£11,250 (May)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05328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Office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£6,000 (Mar)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£6,000 (Apr)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£6,000 (May)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6741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Selling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£4,500 (Feb)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£5,250 (Mar)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£6,570 (Apr)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1295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Income Tax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£57,500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6648612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Dividends + Workers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£37,500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0368334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Plant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5024748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Total Payments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£117,750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£201,750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£148,070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3259897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£10,950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(-) £94,800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(-) £25,070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2350937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Bank Overdraft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(+) £94,800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(+) £25,070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3228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52742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34858-FFAC-9388-E4EF-4DF06AAFAD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US" sz="5200"/>
              <a:t>Thanks 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0EF9F2-1526-45BB-A504-8CB7DD35EB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Any Questions</a:t>
            </a:r>
          </a:p>
        </p:txBody>
      </p:sp>
      <p:pic>
        <p:nvPicPr>
          <p:cNvPr id="9" name="Graphic 8" descr="Smiling Face with No Fill">
            <a:extLst>
              <a:ext uri="{FF2B5EF4-FFF2-40B4-BE49-F238E27FC236}">
                <a16:creationId xmlns:a16="http://schemas.microsoft.com/office/drawing/2014/main" id="{99B04FA1-E005-DFEF-3B11-9CC85B7A4C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11" name="Graphic 10" descr="Smiling Face with No Fill">
            <a:extLst>
              <a:ext uri="{FF2B5EF4-FFF2-40B4-BE49-F238E27FC236}">
                <a16:creationId xmlns:a16="http://schemas.microsoft.com/office/drawing/2014/main" id="{4B54E1CB-ED5D-4C22-8273-4108C564E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1D06C-947C-469C-1736-71B6BE4F8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Finance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D43D3-FA97-0D8E-85E1-3628439DF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8926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DD8D7-1210-DB5B-E3B8-CC06D29D2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29C71-FC99-8329-FE12-ECCB713AD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Drew, M. (2025).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Financial Statements: List of Types and How to Read Them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Investopedia. Available at: </a:t>
            </a:r>
            <a:r>
              <a:rPr lang="en-US" sz="1400">
                <a:latin typeface="Calibri"/>
                <a:ea typeface="Calibri"/>
                <a:cs typeface="Calibri"/>
                <a:hlinkClick r:id="rId2"/>
              </a:rPr>
              <a:t>https://www.investopedia.com/terms/f/financial-statements.asp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 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4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Bloomenthal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, A. (2025).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Financial Ratio Analysis: Definition, Types, Examples, and How to Use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Investopedia. Available at: </a:t>
            </a:r>
            <a:r>
              <a:rPr lang="en-US" sz="1400">
                <a:latin typeface="Calibri"/>
                <a:ea typeface="Calibri"/>
                <a:cs typeface="Calibri"/>
                <a:hlinkClick r:id="rId3"/>
              </a:rPr>
              <a:t>https://www.investopedia.com/terms/r/ratioanalysis.asp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Dheeraj Vaidya (2017).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Capital Gearing Ratio | Formula | Meaning | Practical Example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Wallstreet Mojo.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4"/>
              </a:rPr>
              <a:t>https://www.wallstreetmojo.com/capital-gearing-ratio/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US">
              <a:solidFill>
                <a:srgbClr val="000000"/>
              </a:solidFill>
              <a:latin typeface="Aptos" panose="020B0004020202020204"/>
              <a:ea typeface="Calibri"/>
              <a:cs typeface="Calibri"/>
            </a:endParaRPr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Hayes, A. (2025).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Profitability Ratios: What They Are, Common Types, and How Businesses Use Them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Investopedia.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5"/>
              </a:rPr>
              <a:t>https://www.investopedia.com/terms/p/profitabilityratios.asp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US"/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Accounting guide (2019).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Investor Ratios | Explain | Formula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</a:t>
            </a:r>
            <a:r>
              <a:rPr lang="en-US" sz="14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Accountinguide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6"/>
              </a:rPr>
              <a:t>https://accountinguide.com/investor-ratios/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endParaRPr lang="en-US"/>
          </a:p>
          <a:p>
            <a:pPr marL="0" inden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None/>
            </a:pP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5C5CC2-5895-21B5-4C28-BC11D30F5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72F8D-9321-2116-99E8-C543A6BF9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67884257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9699E-191F-5664-1549-631A28001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Appendix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7C2FD-6A49-3FF4-B781-149E6E1B2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ROCE = Operating Profit / Share Capital + Reserves + Non-</a:t>
            </a:r>
            <a:r>
              <a:rPr lang="en-GB" sz="1200"/>
              <a:t>current</a:t>
            </a:r>
            <a:r>
              <a:rPr lang="en-US" sz="1200"/>
              <a:t> Liabilities * 100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£27,498,000 / £374,816,000 * 100 = 7.34%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£14,064,000 / £451,221,000 * 100 = 3.11%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ROSF = Profit after Tax / Shareholders Funds * 100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£24,814,000 / £365,139,000 * 100 = 6.79%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£16,257,000 / £443,828,000 * 100 = 3.66%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GPM = Gross Profit / Turnover * 100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£125,507,000 / £720,644,000 * 100 = 17.4%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£88,670,000 / £573,457,000 * 100 = 15.5%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OPM = Operating Profit / Turnover * 100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£27,498,000 / £720,644,000 * 100 = 3.81%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£14,064,000 / £573,457,000 * 100 = 2.45%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Sales Revenue to Capital Employed Ratio = Sales Revenue / Capital Employed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£720,644,000 / £374,816,000 = 1.92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£573,457,000 / £451,221,000 = 1.27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Inventories Turnover Period Ratio</a:t>
            </a:r>
            <a:r>
              <a:rPr lang="en-US" sz="1200" b="1"/>
              <a:t> </a:t>
            </a:r>
            <a:r>
              <a:rPr lang="en-US" sz="1200"/>
              <a:t>= Inventories / Inventories Used * 365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£76,089,000 / £595,537,000 * 365 = 46.7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£42,965,000 / £484,787,000 * 365 = 32.4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A6221-7811-497F-4C74-0ED15EF52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0B6C1-2357-37A6-62BB-FB098507D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62345581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B9CD8-D5CA-7132-7664-4728C37E6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Appendix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FF36B-6BF0-9226-5067-AF07E2702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6"/>
            <a:ext cx="10515600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Settlement Period for Trade Receivables Ratio = Trade Receivables / Sales Revenue * 365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£54,108,000 / £720,644,000 * 365 = 27.4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£29,787,000 / £573,457,000 *365 = 18.9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Settlement Period for Trade Payables Ratio = Trade Payables / Credit Purchases * 365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£82,537,000 / £595,137,000 * 365 = 50.7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£59,846,000 / £484,787,000 * 365 = 45.1 days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Current Ratio = Current Assets / Current Liabilities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£372,998,000 / £166,567,000 = 2.24 : 1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£302,943,000 / £101,624,000 = 2.98 : 1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Acid Test Ratio = Current Assets less Inventories / Current Liabilities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£296,909,000 / £166,567,000 = 1.78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£259,978,000 / £101,624,000 = 2.56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Gearing Ratio = Non-current Liabilities / Share Capital + Reserves + Non-current Liabilities * 100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£9,677,000 / £365,139,000 * 100 = 2.65%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£7,393,000 / £443,828,000 * 100 = 1.67%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Interest Cover Ratio = Operating Profit / Interest Charges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£27,498,000 / £516,000 = 55.3 times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£14,064,000 / £779,000 = 18.1 times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Earnings Per Share Ratio = Profit For The Year / Number Of Ordinary Shares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2023 = £24,814,000 / £125,000,652 = £0.20 per share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/>
              <a:t>2024 = £16,257,000 / £125,000,652 = £0.13 per share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A752D3-5B36-71CC-EE4D-9DDEE045C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F94AB-1648-FB74-705F-5E0BCFF42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428426830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EE1F4-D04F-F1C0-8155-1B2EAB6B7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Appendix</a:t>
            </a:r>
          </a:p>
        </p:txBody>
      </p:sp>
      <p:pic>
        <p:nvPicPr>
          <p:cNvPr id="5" name="Content Placeholder 4" descr="A document with numbers and text&#10;&#10;AI-generated content may be incorrect.">
            <a:extLst>
              <a:ext uri="{FF2B5EF4-FFF2-40B4-BE49-F238E27FC236}">
                <a16:creationId xmlns:a16="http://schemas.microsoft.com/office/drawing/2014/main" id="{D17D17B1-3B54-0EA9-9D70-20F8A36FFF8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76883" y="1825625"/>
            <a:ext cx="4304233" cy="4351338"/>
          </a:xfrm>
          <a:prstGeom prst="rect">
            <a:avLst/>
          </a:prstGeom>
        </p:spPr>
      </p:pic>
      <p:pic>
        <p:nvPicPr>
          <p:cNvPr id="6" name="Content Placeholder 5" descr="A white sheet of paper with numbers and text&#10;&#10;AI-generated content may be incorrect.">
            <a:extLst>
              <a:ext uri="{FF2B5EF4-FFF2-40B4-BE49-F238E27FC236}">
                <a16:creationId xmlns:a16="http://schemas.microsoft.com/office/drawing/2014/main" id="{50802085-D6F5-1045-A45B-8E821BDA903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902330"/>
            <a:ext cx="5181600" cy="4197927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81369A-C167-0211-D345-8131C227D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8F18D7-DE33-721F-7541-D2E50C203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74815135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64C12-3350-D0B1-3537-D485EB8CD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Appendix</a:t>
            </a:r>
          </a:p>
        </p:txBody>
      </p:sp>
      <p:pic>
        <p:nvPicPr>
          <p:cNvPr id="5" name="Content Placeholder 4" descr="A paper with text and numbers&#10;&#10;AI-generated content may be incorrect.">
            <a:extLst>
              <a:ext uri="{FF2B5EF4-FFF2-40B4-BE49-F238E27FC236}">
                <a16:creationId xmlns:a16="http://schemas.microsoft.com/office/drawing/2014/main" id="{F1321AC0-4EDF-194A-F469-0A6123DA3DC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09201" y="1825625"/>
            <a:ext cx="4639597" cy="4351338"/>
          </a:xfrm>
          <a:prstGeom prst="rect">
            <a:avLst/>
          </a:prstGeom>
        </p:spPr>
      </p:pic>
      <p:pic>
        <p:nvPicPr>
          <p:cNvPr id="6" name="Content Placeholder 5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F9904849-E518-3AE0-6073-55223D4C5D2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035114" y="1825625"/>
            <a:ext cx="3455772" cy="435133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99FEA5-4489-1A6D-222B-D8532B7A6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90FE85-B890-84BA-849E-3203DF0A8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198284464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A2A3B-9923-A1FB-4C70-97AE98212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Appendix</a:t>
            </a:r>
          </a:p>
        </p:txBody>
      </p:sp>
      <p:pic>
        <p:nvPicPr>
          <p:cNvPr id="5" name="Content Placeholder 4" descr="A white and black document with numbers and text&#10;&#10;AI-generated content may be incorrect.">
            <a:extLst>
              <a:ext uri="{FF2B5EF4-FFF2-40B4-BE49-F238E27FC236}">
                <a16:creationId xmlns:a16="http://schemas.microsoft.com/office/drawing/2014/main" id="{7220EB1D-863F-21B2-A34C-A400691CD0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0030" y="1825625"/>
            <a:ext cx="4777940" cy="4351338"/>
          </a:xfrm>
          <a:prstGeom prst="rect">
            <a:avLst/>
          </a:prstGeom>
        </p:spPr>
      </p:pic>
      <p:pic>
        <p:nvPicPr>
          <p:cNvPr id="6" name="Content Placeholder 5" descr="A paper with writing on it&#10;&#10;AI-generated content may be incorrect.">
            <a:extLst>
              <a:ext uri="{FF2B5EF4-FFF2-40B4-BE49-F238E27FC236}">
                <a16:creationId xmlns:a16="http://schemas.microsoft.com/office/drawing/2014/main" id="{46EC12F2-E961-A625-CF2E-A8A98D851B8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51091" y="1825625"/>
            <a:ext cx="4023818" cy="435133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1CC7D5-FE47-2CAD-FDEC-9E9DBADD8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AFC29C-66BD-8766-AAAF-EC51BA580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50159896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621D3-A4DA-D7C5-143A-DA3DBBF5E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</a:t>
            </a:r>
          </a:p>
        </p:txBody>
      </p:sp>
      <p:pic>
        <p:nvPicPr>
          <p:cNvPr id="7" name="Content Placeholder 6" descr="A table with numbers and a percentage&#10;&#10;AI-generated content may be incorrect.">
            <a:extLst>
              <a:ext uri="{FF2B5EF4-FFF2-40B4-BE49-F238E27FC236}">
                <a16:creationId xmlns:a16="http://schemas.microsoft.com/office/drawing/2014/main" id="{DFCAA397-81DF-4923-35EF-8A82B4D2B53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565947"/>
            <a:ext cx="5181600" cy="2870693"/>
          </a:xfrm>
          <a:prstGeom prst="rect">
            <a:avLst/>
          </a:prstGeom>
        </p:spPr>
      </p:pic>
      <p:pic>
        <p:nvPicPr>
          <p:cNvPr id="8" name="Content Placeholder 7" descr="A table with numbers and a number of percentages&#10;&#10;AI-generated content may be incorrect.">
            <a:extLst>
              <a:ext uri="{FF2B5EF4-FFF2-40B4-BE49-F238E27FC236}">
                <a16:creationId xmlns:a16="http://schemas.microsoft.com/office/drawing/2014/main" id="{69CA5C7F-A658-7E13-DA0A-0BC1CE5424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2586181"/>
            <a:ext cx="5181600" cy="283022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DB163C-4740-BE5C-99D9-EC601F9B3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165BB-E446-C0EC-B11F-EE02080CA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44795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74A6C-7065-8B78-1B89-24EC5E295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</a:t>
            </a:r>
          </a:p>
        </p:txBody>
      </p:sp>
      <p:pic>
        <p:nvPicPr>
          <p:cNvPr id="6" name="Content Placeholder 5" descr="A table of annuity tables&#10;&#10;AI-generated content may be incorrect.">
            <a:extLst>
              <a:ext uri="{FF2B5EF4-FFF2-40B4-BE49-F238E27FC236}">
                <a16:creationId xmlns:a16="http://schemas.microsoft.com/office/drawing/2014/main" id="{D2D24D79-18B1-BBD8-3E19-3303D4C867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47962" y="2158206"/>
            <a:ext cx="6696075" cy="368617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9CC703-C55B-747C-F043-CA7C2A037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Finance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F698F-7B03-68B3-A35A-6E6836698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773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68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69" baseType="lpstr">
      <vt:lpstr>office theme</vt:lpstr>
      <vt:lpstr>Finance Management ACMA 4017</vt:lpstr>
      <vt:lpstr>AI Declaration</vt:lpstr>
      <vt:lpstr>Agenda</vt:lpstr>
      <vt:lpstr>Introduction</vt:lpstr>
      <vt:lpstr>Financial Ratios</vt:lpstr>
      <vt:lpstr>ZF Automotive Financial Ratios</vt:lpstr>
      <vt:lpstr>Return on Capital Employed Ratio</vt:lpstr>
      <vt:lpstr>Return on Shareholders Funds Ratio</vt:lpstr>
      <vt:lpstr>Gross Profit Margin Ratio</vt:lpstr>
      <vt:lpstr>Operating Profit Margin Ratio</vt:lpstr>
      <vt:lpstr>Sales Revenue to Capital Employed Ratio</vt:lpstr>
      <vt:lpstr>Inventories Turnover Period Ratio</vt:lpstr>
      <vt:lpstr>Settlement Period for Trade Receivables </vt:lpstr>
      <vt:lpstr>Settlement Period for Trade Payables Ratio</vt:lpstr>
      <vt:lpstr>Current Ratio</vt:lpstr>
      <vt:lpstr>Acid Test Ratio</vt:lpstr>
      <vt:lpstr>Gearing Ratio</vt:lpstr>
      <vt:lpstr>Interest Cover Ratio</vt:lpstr>
      <vt:lpstr>Earnings Per Share Ratio</vt:lpstr>
      <vt:lpstr>ZF Automotive Financial Statement Summary</vt:lpstr>
      <vt:lpstr>ZF Automotive Financial Statement Summary</vt:lpstr>
      <vt:lpstr>Study Case Questions</vt:lpstr>
      <vt:lpstr>Exercise 1</vt:lpstr>
      <vt:lpstr>Exercise 2</vt:lpstr>
      <vt:lpstr>Exercise 3</vt:lpstr>
      <vt:lpstr>Exercise 4</vt:lpstr>
      <vt:lpstr>Exercise 4 Continued</vt:lpstr>
      <vt:lpstr>Exercise 5</vt:lpstr>
      <vt:lpstr>Exercise 5 Continued</vt:lpstr>
      <vt:lpstr>Exercise 6</vt:lpstr>
      <vt:lpstr>Exercise 6 Continued</vt:lpstr>
      <vt:lpstr>Exercise 7</vt:lpstr>
      <vt:lpstr>Exercise 7 Continued</vt:lpstr>
      <vt:lpstr>Exercise 8 </vt:lpstr>
      <vt:lpstr>Exercise 8 Continued</vt:lpstr>
      <vt:lpstr>Exercise 9</vt:lpstr>
      <vt:lpstr>Exercise 9 Continued ( Project A ) </vt:lpstr>
      <vt:lpstr>Exercise 9 Continued ( Project B )</vt:lpstr>
      <vt:lpstr>Exercise 10</vt:lpstr>
      <vt:lpstr>Exercise 11</vt:lpstr>
      <vt:lpstr>Exercise 12</vt:lpstr>
      <vt:lpstr>Exercise 13</vt:lpstr>
      <vt:lpstr>Exercise 14</vt:lpstr>
      <vt:lpstr>Exercise 14 Continued</vt:lpstr>
      <vt:lpstr>Exercise 15</vt:lpstr>
      <vt:lpstr>Exercise 15 Continued</vt:lpstr>
      <vt:lpstr>Exercise 16</vt:lpstr>
      <vt:lpstr>PowerPoint Presentation</vt:lpstr>
      <vt:lpstr>Exercise 17</vt:lpstr>
      <vt:lpstr>Exercise 17 Continued</vt:lpstr>
      <vt:lpstr>Exercise 18</vt:lpstr>
      <vt:lpstr>Exercise 19</vt:lpstr>
      <vt:lpstr>PowerPoint Presentation</vt:lpstr>
      <vt:lpstr>Exercise 20</vt:lpstr>
      <vt:lpstr>PowerPoint Presentation</vt:lpstr>
      <vt:lpstr>Exercise 21</vt:lpstr>
      <vt:lpstr>Exercise 21 Continued</vt:lpstr>
      <vt:lpstr>Exercise 22</vt:lpstr>
      <vt:lpstr>PowerPoint Presentation</vt:lpstr>
      <vt:lpstr>Thanks for Listening</vt:lpstr>
      <vt:lpstr>References</vt:lpstr>
      <vt:lpstr>Appendix</vt:lpstr>
      <vt:lpstr>Appendix</vt:lpstr>
      <vt:lpstr>Appendix</vt:lpstr>
      <vt:lpstr>Appendix</vt:lpstr>
      <vt:lpstr>Appendix</vt:lpstr>
      <vt:lpstr>Appendix</vt:lpstr>
      <vt:lpstr>Appendix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1082</cp:revision>
  <dcterms:created xsi:type="dcterms:W3CDTF">2025-11-24T07:48:56Z</dcterms:created>
  <dcterms:modified xsi:type="dcterms:W3CDTF">2025-11-27T19:03:52Z</dcterms:modified>
</cp:coreProperties>
</file>