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2"/>
  </p:notesMasterIdLst>
  <p:handoutMasterIdLst>
    <p:handoutMasterId r:id="rId73"/>
  </p:handoutMasterIdLst>
  <p:sldIdLst>
    <p:sldId id="256" r:id="rId2"/>
    <p:sldId id="257" r:id="rId3"/>
    <p:sldId id="258" r:id="rId4"/>
    <p:sldId id="263" r:id="rId5"/>
    <p:sldId id="269" r:id="rId6"/>
    <p:sldId id="261" r:id="rId7"/>
    <p:sldId id="262" r:id="rId8"/>
    <p:sldId id="259" r:id="rId9"/>
    <p:sldId id="260" r:id="rId10"/>
    <p:sldId id="264" r:id="rId11"/>
    <p:sldId id="276" r:id="rId12"/>
    <p:sldId id="265" r:id="rId13"/>
    <p:sldId id="266" r:id="rId14"/>
    <p:sldId id="267" r:id="rId15"/>
    <p:sldId id="268" r:id="rId16"/>
    <p:sldId id="270" r:id="rId17"/>
    <p:sldId id="271" r:id="rId18"/>
    <p:sldId id="272" r:id="rId19"/>
    <p:sldId id="273" r:id="rId20"/>
    <p:sldId id="274" r:id="rId21"/>
    <p:sldId id="275" r:id="rId22"/>
    <p:sldId id="278" r:id="rId23"/>
    <p:sldId id="279" r:id="rId24"/>
    <p:sldId id="280" r:id="rId25"/>
    <p:sldId id="281" r:id="rId26"/>
    <p:sldId id="282" r:id="rId27"/>
    <p:sldId id="283" r:id="rId28"/>
    <p:sldId id="286" r:id="rId29"/>
    <p:sldId id="285" r:id="rId30"/>
    <p:sldId id="287" r:id="rId31"/>
    <p:sldId id="288" r:id="rId32"/>
    <p:sldId id="289" r:id="rId33"/>
    <p:sldId id="290" r:id="rId34"/>
    <p:sldId id="277" r:id="rId35"/>
    <p:sldId id="291" r:id="rId36"/>
    <p:sldId id="292" r:id="rId37"/>
    <p:sldId id="293" r:id="rId38"/>
    <p:sldId id="294" r:id="rId39"/>
    <p:sldId id="295" r:id="rId40"/>
    <p:sldId id="326"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1212"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6.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7.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332"/>
          </a:xfrm>
          <a:prstGeom prst="rect">
            <a:avLst/>
          </a:prstGeom>
        </p:spPr>
        <p:txBody>
          <a:bodyPr vert="horz" lIns="96661" tIns="48331" rIns="96661" bIns="48331" rtlCol="0"/>
          <a:lstStyle>
            <a:lvl1pPr algn="l">
              <a:defRPr sz="1300"/>
            </a:lvl1pPr>
          </a:lstStyle>
          <a:p>
            <a:endParaRPr lang="en-GB" dirty="0"/>
          </a:p>
        </p:txBody>
      </p:sp>
      <p:sp>
        <p:nvSpPr>
          <p:cNvPr id="3" name="Date Placeholder 2"/>
          <p:cNvSpPr>
            <a:spLocks noGrp="1"/>
          </p:cNvSpPr>
          <p:nvPr>
            <p:ph type="dt" sz="quarter" idx="1"/>
          </p:nvPr>
        </p:nvSpPr>
        <p:spPr>
          <a:xfrm>
            <a:off x="3850837" y="0"/>
            <a:ext cx="2945659" cy="496332"/>
          </a:xfrm>
          <a:prstGeom prst="rect">
            <a:avLst/>
          </a:prstGeom>
        </p:spPr>
        <p:txBody>
          <a:bodyPr vert="horz" lIns="96661" tIns="48331" rIns="96661" bIns="48331" rtlCol="0"/>
          <a:lstStyle>
            <a:lvl1pPr algn="r">
              <a:defRPr sz="1300"/>
            </a:lvl1pPr>
          </a:lstStyle>
          <a:p>
            <a:fld id="{C3D406CF-9276-43DC-8F09-268B2DF53BFC}" type="datetimeFigureOut">
              <a:rPr lang="en-US" smtClean="0"/>
              <a:pPr/>
              <a:t>10/10/2017</a:t>
            </a:fld>
            <a:endParaRPr lang="en-GB" dirty="0"/>
          </a:p>
        </p:txBody>
      </p:sp>
      <p:sp>
        <p:nvSpPr>
          <p:cNvPr id="4" name="Footer Placeholder 3"/>
          <p:cNvSpPr>
            <a:spLocks noGrp="1"/>
          </p:cNvSpPr>
          <p:nvPr>
            <p:ph type="ftr" sz="quarter" idx="2"/>
          </p:nvPr>
        </p:nvSpPr>
        <p:spPr>
          <a:xfrm>
            <a:off x="1" y="9428009"/>
            <a:ext cx="2945659" cy="496332"/>
          </a:xfrm>
          <a:prstGeom prst="rect">
            <a:avLst/>
          </a:prstGeom>
        </p:spPr>
        <p:txBody>
          <a:bodyPr vert="horz" lIns="96661" tIns="48331" rIns="96661" bIns="48331" rtlCol="0" anchor="b"/>
          <a:lstStyle>
            <a:lvl1pPr algn="l">
              <a:defRPr sz="1300"/>
            </a:lvl1pPr>
          </a:lstStyle>
          <a:p>
            <a:endParaRPr lang="en-GB" dirty="0"/>
          </a:p>
        </p:txBody>
      </p:sp>
      <p:sp>
        <p:nvSpPr>
          <p:cNvPr id="5" name="Slide Number Placeholder 4"/>
          <p:cNvSpPr>
            <a:spLocks noGrp="1"/>
          </p:cNvSpPr>
          <p:nvPr>
            <p:ph type="sldNum" sz="quarter" idx="3"/>
          </p:nvPr>
        </p:nvSpPr>
        <p:spPr>
          <a:xfrm>
            <a:off x="3850837" y="9428009"/>
            <a:ext cx="2945659" cy="496332"/>
          </a:xfrm>
          <a:prstGeom prst="rect">
            <a:avLst/>
          </a:prstGeom>
        </p:spPr>
        <p:txBody>
          <a:bodyPr vert="horz" lIns="96661" tIns="48331" rIns="96661" bIns="48331" rtlCol="0" anchor="b"/>
          <a:lstStyle>
            <a:lvl1pPr algn="r">
              <a:defRPr sz="1300"/>
            </a:lvl1pPr>
          </a:lstStyle>
          <a:p>
            <a:fld id="{2EB59D15-3E00-4341-A4AD-5BEC58CA37A4}" type="slidenum">
              <a:rPr lang="en-GB" smtClean="0"/>
              <a:pPr/>
              <a:t>‹#›</a:t>
            </a:fld>
            <a:endParaRPr lang="en-GB" dirty="0"/>
          </a:p>
        </p:txBody>
      </p:sp>
    </p:spTree>
    <p:extLst>
      <p:ext uri="{BB962C8B-B14F-4D97-AF65-F5344CB8AC3E}">
        <p14:creationId xmlns:p14="http://schemas.microsoft.com/office/powerpoint/2010/main" val="274100721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884" cy="49547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667" y="0"/>
            <a:ext cx="2945884" cy="495471"/>
          </a:xfrm>
          <a:prstGeom prst="rect">
            <a:avLst/>
          </a:prstGeom>
        </p:spPr>
        <p:txBody>
          <a:bodyPr vert="horz" lIns="91440" tIns="45720" rIns="91440" bIns="45720" rtlCol="0"/>
          <a:lstStyle>
            <a:lvl1pPr algn="r">
              <a:defRPr sz="1200"/>
            </a:lvl1pPr>
          </a:lstStyle>
          <a:p>
            <a:fld id="{515D94FD-DB56-4794-9949-41C2F7D27F22}" type="datetimeFigureOut">
              <a:rPr lang="en-US" smtClean="0"/>
              <a:pPr/>
              <a:t>10/10/2017</a:t>
            </a:fld>
            <a:endParaRPr lang="en-GB"/>
          </a:p>
        </p:txBody>
      </p:sp>
      <p:sp>
        <p:nvSpPr>
          <p:cNvPr id="4" name="Slide Image Placeholder 3"/>
          <p:cNvSpPr>
            <a:spLocks noGrp="1" noRot="1" noChangeAspect="1"/>
          </p:cNvSpPr>
          <p:nvPr>
            <p:ph type="sldImg" idx="2"/>
          </p:nvPr>
        </p:nvSpPr>
        <p:spPr>
          <a:xfrm>
            <a:off x="919163" y="746125"/>
            <a:ext cx="4959350" cy="3721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994" y="4715586"/>
            <a:ext cx="5437691" cy="446569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9016"/>
            <a:ext cx="2945884" cy="49547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667" y="9429016"/>
            <a:ext cx="2945884" cy="495471"/>
          </a:xfrm>
          <a:prstGeom prst="rect">
            <a:avLst/>
          </a:prstGeom>
        </p:spPr>
        <p:txBody>
          <a:bodyPr vert="horz" lIns="91440" tIns="45720" rIns="91440" bIns="45720" rtlCol="0" anchor="b"/>
          <a:lstStyle>
            <a:lvl1pPr algn="r">
              <a:defRPr sz="1200"/>
            </a:lvl1pPr>
          </a:lstStyle>
          <a:p>
            <a:fld id="{B0388ED8-4A6E-4D04-BB36-BB804E432B26}" type="slidenum">
              <a:rPr lang="en-GB" smtClean="0"/>
              <a:pPr/>
              <a:t>‹#›</a:t>
            </a:fld>
            <a:endParaRPr lang="en-GB"/>
          </a:p>
        </p:txBody>
      </p:sp>
    </p:spTree>
    <p:extLst>
      <p:ext uri="{BB962C8B-B14F-4D97-AF65-F5344CB8AC3E}">
        <p14:creationId xmlns:p14="http://schemas.microsoft.com/office/powerpoint/2010/main" val="1257474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0388ED8-4A6E-4D04-BB36-BB804E432B26}" type="slidenum">
              <a:rPr lang="en-GB" smtClean="0"/>
              <a:pPr/>
              <a:t>44</a:t>
            </a:fld>
            <a:endParaRPr lang="en-GB"/>
          </a:p>
        </p:txBody>
      </p:sp>
    </p:spTree>
    <p:extLst>
      <p:ext uri="{BB962C8B-B14F-4D97-AF65-F5344CB8AC3E}">
        <p14:creationId xmlns:p14="http://schemas.microsoft.com/office/powerpoint/2010/main" val="1981186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F7830FB-B809-45B5-AF79-B43B9929466B}" type="datetimeFigureOut">
              <a:rPr lang="en-US" smtClean="0"/>
              <a:pPr/>
              <a:t>10/10/2017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7830FB-B809-45B5-AF79-B43B9929466B}" type="datetimeFigureOut">
              <a:rPr lang="en-US" smtClean="0"/>
              <a:pPr/>
              <a:t>10/10/2017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7830FB-B809-45B5-AF79-B43B9929466B}" type="datetimeFigureOut">
              <a:rPr lang="en-US" smtClean="0"/>
              <a:pPr/>
              <a:t>10/10/2017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F7830FB-B809-45B5-AF79-B43B9929466B}" type="datetimeFigureOut">
              <a:rPr lang="en-US" smtClean="0"/>
              <a:pPr/>
              <a:t>10/10/2017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F7830FB-B809-45B5-AF79-B43B9929466B}" type="datetimeFigureOut">
              <a:rPr lang="en-US" smtClean="0"/>
              <a:pPr/>
              <a:t>10/10/2017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F7830FB-B809-45B5-AF79-B43B9929466B}" type="datetimeFigureOut">
              <a:rPr lang="en-US" smtClean="0"/>
              <a:pPr/>
              <a:t>10/10/2017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7830FB-B809-45B5-AF79-B43B9929466B}" type="datetimeFigureOut">
              <a:rPr lang="en-US" smtClean="0"/>
              <a:pPr/>
              <a:t>10/10/2017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7830FB-B809-45B5-AF79-B43B9929466B}" type="datetimeFigureOut">
              <a:rPr lang="en-US" smtClean="0"/>
              <a:pPr/>
              <a:t>10/10/2017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F7830FB-B809-45B5-AF79-B43B9929466B}" type="datetimeFigureOut">
              <a:rPr lang="en-US" smtClean="0"/>
              <a:pPr/>
              <a:t>10/10/2017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7830FB-B809-45B5-AF79-B43B9929466B}" type="datetimeFigureOut">
              <a:rPr lang="en-US" smtClean="0"/>
              <a:pPr/>
              <a:t>10/10/2017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F7830FB-B809-45B5-AF79-B43B9929466B}" type="datetimeFigureOut">
              <a:rPr lang="en-US" smtClean="0"/>
              <a:pPr/>
              <a:t>10/10/2017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F1389F-FAC7-42D4-9B2C-1D9FA7B42783}"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7830FB-B809-45B5-AF79-B43B9929466B}" type="datetimeFigureOut">
              <a:rPr lang="en-US" smtClean="0"/>
              <a:pPr/>
              <a:t>10/10/2017</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F1389F-FAC7-42D4-9B2C-1D9FA7B42783}"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gi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3.gi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6.emf"/></Relationships>
</file>

<file path=ppt/slides/_rels/slide5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37.emf"/></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Ultrasonic Principles</a:t>
            </a:r>
            <a:br>
              <a:rPr lang="en-GB" dirty="0" smtClean="0"/>
            </a:br>
            <a:r>
              <a:rPr lang="en-GB" sz="4000" dirty="0" smtClean="0"/>
              <a:t>Basic Physics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Contents</a:t>
            </a:r>
            <a:endParaRPr lang="en-GB" dirty="0"/>
          </a:p>
        </p:txBody>
      </p:sp>
      <p:sp>
        <p:nvSpPr>
          <p:cNvPr id="3" name="Content Placeholder 2"/>
          <p:cNvSpPr>
            <a:spLocks noGrp="1"/>
          </p:cNvSpPr>
          <p:nvPr>
            <p:ph idx="1"/>
          </p:nvPr>
        </p:nvSpPr>
        <p:spPr>
          <a:xfrm>
            <a:off x="428596" y="2000240"/>
            <a:ext cx="8229600" cy="2757494"/>
          </a:xfrm>
        </p:spPr>
        <p:txBody>
          <a:bodyPr>
            <a:normAutofit fontScale="77500" lnSpcReduction="20000"/>
          </a:bodyPr>
          <a:lstStyle/>
          <a:p>
            <a:r>
              <a:rPr lang="en-GB" dirty="0" smtClean="0"/>
              <a:t>Velocity, Wavelength </a:t>
            </a:r>
            <a:r>
              <a:rPr lang="en-GB" smtClean="0"/>
              <a:t>and Frequency</a:t>
            </a:r>
            <a:endParaRPr lang="en-GB" dirty="0" smtClean="0"/>
          </a:p>
          <a:p>
            <a:r>
              <a:rPr lang="en-GB" dirty="0" smtClean="0"/>
              <a:t>Acoustic Impedance</a:t>
            </a:r>
          </a:p>
          <a:p>
            <a:r>
              <a:rPr lang="en-GB" dirty="0" smtClean="0"/>
              <a:t>Refraction and Mode Conversion</a:t>
            </a:r>
          </a:p>
          <a:p>
            <a:r>
              <a:rPr lang="en-GB" dirty="0" smtClean="0"/>
              <a:t>Ultrasonic Beam – Near Field/Far Field</a:t>
            </a:r>
          </a:p>
          <a:p>
            <a:r>
              <a:rPr lang="en-GB" dirty="0" smtClean="0"/>
              <a:t>Attenuation</a:t>
            </a:r>
          </a:p>
          <a:p>
            <a:r>
              <a:rPr lang="en-GB" dirty="0" smtClean="0"/>
              <a:t>Signal to Noise Ratio</a:t>
            </a:r>
          </a:p>
          <a:p>
            <a:r>
              <a:rPr lang="en-GB" dirty="0" smtClean="0"/>
              <a:t>Piezoelectric Effect</a:t>
            </a:r>
          </a:p>
          <a:p>
            <a:endParaRPr lang="en-GB"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Velocity, Wavelength and Frequency</a:t>
            </a:r>
            <a:endParaRPr lang="en-GB" dirty="0"/>
          </a:p>
        </p:txBody>
      </p:sp>
      <p:sp>
        <p:nvSpPr>
          <p:cNvPr id="3" name="Content Placeholder 2"/>
          <p:cNvSpPr>
            <a:spLocks noGrp="1"/>
          </p:cNvSpPr>
          <p:nvPr>
            <p:ph idx="1"/>
          </p:nvPr>
        </p:nvSpPr>
        <p:spPr>
          <a:xfrm>
            <a:off x="457200" y="1600200"/>
            <a:ext cx="8229600" cy="2471741"/>
          </a:xfrm>
        </p:spPr>
        <p:txBody>
          <a:bodyPr>
            <a:normAutofit fontScale="62500" lnSpcReduction="20000"/>
          </a:bodyPr>
          <a:lstStyle/>
          <a:p>
            <a:pPr marL="0" indent="15875">
              <a:buNone/>
            </a:pPr>
            <a:r>
              <a:rPr lang="en-GB" dirty="0" smtClean="0"/>
              <a:t>Among the properties of waves propagating in isotropic solid materials are </a:t>
            </a:r>
            <a:r>
              <a:rPr lang="en-GB" u="sng" dirty="0" smtClean="0"/>
              <a:t>wavelength</a:t>
            </a:r>
            <a:r>
              <a:rPr lang="en-GB" dirty="0" smtClean="0"/>
              <a:t>, </a:t>
            </a:r>
            <a:r>
              <a:rPr lang="en-GB" u="sng" dirty="0" smtClean="0"/>
              <a:t>frequency</a:t>
            </a:r>
            <a:r>
              <a:rPr lang="en-GB" dirty="0" smtClean="0"/>
              <a:t>, and </a:t>
            </a:r>
            <a:r>
              <a:rPr lang="en-GB" u="sng" dirty="0" smtClean="0"/>
              <a:t>velocity</a:t>
            </a:r>
            <a:r>
              <a:rPr lang="en-GB" dirty="0" smtClean="0"/>
              <a:t>.</a:t>
            </a:r>
          </a:p>
          <a:p>
            <a:pPr marL="0" indent="15875">
              <a:buNone/>
            </a:pPr>
            <a:endParaRPr lang="en-GB" dirty="0" smtClean="0"/>
          </a:p>
          <a:p>
            <a:pPr marL="892175" indent="-358775"/>
            <a:r>
              <a:rPr lang="en-GB" dirty="0" smtClean="0"/>
              <a:t>The wavelength is directly proportional to the velocity of the wave, and</a:t>
            </a:r>
          </a:p>
          <a:p>
            <a:pPr marL="892175" indent="-358775"/>
            <a:r>
              <a:rPr lang="en-GB" dirty="0" smtClean="0"/>
              <a:t>inversely proportional to the frequency of the wave.</a:t>
            </a:r>
          </a:p>
          <a:p>
            <a:pPr marL="0" indent="15875">
              <a:buNone/>
            </a:pPr>
            <a:endParaRPr lang="en-GB" dirty="0" smtClean="0"/>
          </a:p>
          <a:p>
            <a:pPr marL="0" indent="15875">
              <a:buNone/>
            </a:pPr>
            <a:r>
              <a:rPr lang="en-GB" dirty="0" smtClean="0"/>
              <a:t>This relationship is shown by the following equation.</a:t>
            </a:r>
            <a:endParaRPr lang="en-GB" dirty="0"/>
          </a:p>
        </p:txBody>
      </p:sp>
      <p:pic>
        <p:nvPicPr>
          <p:cNvPr id="4" name="Picture 3" descr="http://www.ndt-ed.org/EducationResources/CommunityCollege/Ultrasonics/Graphics/wavelength%20formula.jpg"/>
          <p:cNvPicPr/>
          <p:nvPr/>
        </p:nvPicPr>
        <p:blipFill>
          <a:blip r:embed="rId2" cstate="print"/>
          <a:srcRect/>
          <a:stretch>
            <a:fillRect/>
          </a:stretch>
        </p:blipFill>
        <p:spPr bwMode="auto">
          <a:xfrm>
            <a:off x="2643174" y="4357694"/>
            <a:ext cx="3929090" cy="121444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Velocity, Wavelength and Frequency</a:t>
            </a:r>
            <a:endParaRPr lang="en-GB" dirty="0"/>
          </a:p>
        </p:txBody>
      </p:sp>
      <p:sp>
        <p:nvSpPr>
          <p:cNvPr id="3" name="Content Placeholder 2"/>
          <p:cNvSpPr>
            <a:spLocks noGrp="1"/>
          </p:cNvSpPr>
          <p:nvPr>
            <p:ph idx="1"/>
          </p:nvPr>
        </p:nvSpPr>
        <p:spPr>
          <a:xfrm>
            <a:off x="457200" y="1600201"/>
            <a:ext cx="8229600" cy="2328866"/>
          </a:xfrm>
        </p:spPr>
        <p:txBody>
          <a:bodyPr/>
          <a:lstStyle/>
          <a:p>
            <a:pPr>
              <a:buNone/>
            </a:pPr>
            <a:r>
              <a:rPr lang="en-GB" dirty="0" smtClean="0"/>
              <a:t>Example</a:t>
            </a:r>
          </a:p>
          <a:p>
            <a:pPr indent="15875">
              <a:buNone/>
            </a:pPr>
            <a:r>
              <a:rPr lang="en-GB" dirty="0" smtClean="0"/>
              <a:t>Calculate the wavelength of a 5 MHz compression wave in steel (given velocity of sound in steel, </a:t>
            </a:r>
            <a:r>
              <a:rPr lang="en-GB" dirty="0" err="1" smtClean="0"/>
              <a:t>V</a:t>
            </a:r>
            <a:r>
              <a:rPr lang="en-GB" baseline="-25000" dirty="0" err="1" smtClean="0"/>
              <a:t>c</a:t>
            </a:r>
            <a:r>
              <a:rPr lang="en-GB" dirty="0" smtClean="0"/>
              <a:t> = 5960 m/s).</a:t>
            </a:r>
          </a:p>
          <a:p>
            <a:pPr>
              <a:buNone/>
            </a:pPr>
            <a:endParaRPr lang="en-GB" dirty="0"/>
          </a:p>
        </p:txBody>
      </p:sp>
      <p:pic>
        <p:nvPicPr>
          <p:cNvPr id="3074" name="Picture 2"/>
          <p:cNvPicPr>
            <a:picLocks noChangeAspect="1" noChangeArrowheads="1"/>
          </p:cNvPicPr>
          <p:nvPr/>
        </p:nvPicPr>
        <p:blipFill>
          <a:blip r:embed="rId2" cstate="print"/>
          <a:srcRect/>
          <a:stretch>
            <a:fillRect/>
          </a:stretch>
        </p:blipFill>
        <p:spPr bwMode="auto">
          <a:xfrm>
            <a:off x="3286116" y="4000504"/>
            <a:ext cx="2786082" cy="1745129"/>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Velocity, Wavelength and Frequency</a:t>
            </a:r>
            <a:endParaRPr lang="en-GB" dirty="0"/>
          </a:p>
        </p:txBody>
      </p:sp>
      <p:sp>
        <p:nvSpPr>
          <p:cNvPr id="3" name="Content Placeholder 2"/>
          <p:cNvSpPr>
            <a:spLocks noGrp="1"/>
          </p:cNvSpPr>
          <p:nvPr>
            <p:ph idx="1"/>
          </p:nvPr>
        </p:nvSpPr>
        <p:spPr/>
        <p:txBody>
          <a:bodyPr/>
          <a:lstStyle/>
          <a:p>
            <a:pPr>
              <a:buNone/>
            </a:pPr>
            <a:r>
              <a:rPr lang="en-GB" dirty="0" smtClean="0"/>
              <a:t>Using the material properties table calculate:</a:t>
            </a:r>
          </a:p>
          <a:p>
            <a:pPr marL="514350" indent="-514350"/>
            <a:r>
              <a:rPr lang="en-GB" dirty="0" smtClean="0"/>
              <a:t>the wavelength of a 2.5MHz and 10MHz compression waves in,</a:t>
            </a:r>
          </a:p>
          <a:p>
            <a:pPr marL="514350" indent="-514350">
              <a:buNone/>
            </a:pPr>
            <a:r>
              <a:rPr lang="en-GB" dirty="0" smtClean="0"/>
              <a:t>		a) steel	b) air		c) Perspex</a:t>
            </a:r>
          </a:p>
          <a:p>
            <a:pPr marL="514350" indent="-514350">
              <a:buFont typeface="+mj-lt"/>
              <a:buAutoNum type="arabicPeriod"/>
            </a:pPr>
            <a:endParaRPr lang="en-GB" dirty="0" smtClean="0"/>
          </a:p>
          <a:p>
            <a:pPr marL="514350" indent="-514350"/>
            <a:r>
              <a:rPr lang="en-GB" dirty="0" smtClean="0"/>
              <a:t>the wavelength of a 5MHz shear wave in mild steel.</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Velocity, Wavelength and Frequency</a:t>
            </a:r>
            <a:endParaRPr lang="en-GB" dirty="0"/>
          </a:p>
        </p:txBody>
      </p:sp>
      <p:sp>
        <p:nvSpPr>
          <p:cNvPr id="3" name="Content Placeholder 2"/>
          <p:cNvSpPr>
            <a:spLocks noGrp="1"/>
          </p:cNvSpPr>
          <p:nvPr>
            <p:ph idx="1"/>
          </p:nvPr>
        </p:nvSpPr>
        <p:spPr>
          <a:xfrm>
            <a:off x="457200" y="1600201"/>
            <a:ext cx="8229600" cy="3971940"/>
          </a:xfrm>
        </p:spPr>
        <p:txBody>
          <a:bodyPr>
            <a:normAutofit fontScale="77500" lnSpcReduction="20000"/>
          </a:bodyPr>
          <a:lstStyle/>
          <a:p>
            <a:pPr>
              <a:buNone/>
            </a:pPr>
            <a:r>
              <a:rPr lang="en-GB" b="1" dirty="0" smtClean="0"/>
              <a:t>Wavelength and Defect Detection</a:t>
            </a:r>
            <a:endParaRPr lang="en-GB" dirty="0" smtClean="0"/>
          </a:p>
          <a:p>
            <a:endParaRPr lang="en-GB" dirty="0" smtClean="0"/>
          </a:p>
          <a:p>
            <a:r>
              <a:rPr lang="en-GB" dirty="0" smtClean="0"/>
              <a:t>Changing the frequency when the sound velocity is fixed, as in a given material under test, will result in a change in the wavelength of the sound.</a:t>
            </a:r>
          </a:p>
          <a:p>
            <a:r>
              <a:rPr lang="en-GB" dirty="0" smtClean="0"/>
              <a:t>The wavelength of the ultrasound used has a significant effect on the probability of detecting a discontinuity.</a:t>
            </a:r>
          </a:p>
          <a:p>
            <a:r>
              <a:rPr lang="en-GB" dirty="0" smtClean="0"/>
              <a:t>General rule of thumb is that a discontinuity must be larger than one-half the wavelength to stand a reasonable chance of being detected.</a:t>
            </a:r>
          </a:p>
          <a:p>
            <a:pPr>
              <a:buNone/>
            </a:pPr>
            <a:endParaRPr lang="en-GB" dirty="0" smtClean="0"/>
          </a:p>
          <a:p>
            <a:pPr>
              <a:buNone/>
            </a:pP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Velocity, Wavelength and Frequency</a:t>
            </a:r>
            <a:endParaRPr lang="en-GB" dirty="0"/>
          </a:p>
        </p:txBody>
      </p:sp>
      <p:sp>
        <p:nvSpPr>
          <p:cNvPr id="3" name="Content Placeholder 2"/>
          <p:cNvSpPr>
            <a:spLocks noGrp="1"/>
          </p:cNvSpPr>
          <p:nvPr>
            <p:ph idx="1"/>
          </p:nvPr>
        </p:nvSpPr>
        <p:spPr>
          <a:xfrm>
            <a:off x="457200" y="1600201"/>
            <a:ext cx="8229600" cy="3900501"/>
          </a:xfrm>
        </p:spPr>
        <p:txBody>
          <a:bodyPr>
            <a:normAutofit fontScale="77500" lnSpcReduction="20000"/>
          </a:bodyPr>
          <a:lstStyle/>
          <a:p>
            <a:pPr marL="0" indent="15875">
              <a:buNone/>
            </a:pPr>
            <a:r>
              <a:rPr lang="en-GB" b="1" dirty="0" smtClean="0"/>
              <a:t>Sensitivity and resolution </a:t>
            </a:r>
            <a:r>
              <a:rPr lang="en-GB" dirty="0" smtClean="0"/>
              <a:t>are two terms that are often used in ultrasonic inspection to describe a technique's ability to locate flaws.</a:t>
            </a:r>
          </a:p>
          <a:p>
            <a:pPr marL="358775" indent="-358775"/>
            <a:endParaRPr lang="en-GB" dirty="0" smtClean="0"/>
          </a:p>
          <a:p>
            <a:pPr marL="358775" indent="-358775"/>
            <a:r>
              <a:rPr lang="en-GB" dirty="0" smtClean="0"/>
              <a:t>Sensitivity is the ability to locate small discontinuities and generally increases with higher frequency (shorter wavelengths).</a:t>
            </a:r>
          </a:p>
          <a:p>
            <a:pPr marL="358775" indent="-358775"/>
            <a:r>
              <a:rPr lang="en-GB" dirty="0" smtClean="0"/>
              <a:t>Resolution is the ability of the system to locate discontinuities that are close together within the material or located near the part surface and also generally increases as the frequency increases.</a:t>
            </a:r>
          </a:p>
          <a:p>
            <a:pPr>
              <a:buNone/>
            </a:pP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Acoustic Impedance</a:t>
            </a:r>
            <a:endParaRPr lang="en-GB" dirty="0"/>
          </a:p>
        </p:txBody>
      </p:sp>
      <p:sp>
        <p:nvSpPr>
          <p:cNvPr id="3" name="Content Placeholder 2"/>
          <p:cNvSpPr>
            <a:spLocks noGrp="1"/>
          </p:cNvSpPr>
          <p:nvPr>
            <p:ph idx="1"/>
          </p:nvPr>
        </p:nvSpPr>
        <p:spPr>
          <a:xfrm>
            <a:off x="457200" y="1600201"/>
            <a:ext cx="8229600" cy="2543179"/>
          </a:xfrm>
        </p:spPr>
        <p:txBody>
          <a:bodyPr>
            <a:normAutofit fontScale="55000" lnSpcReduction="20000"/>
          </a:bodyPr>
          <a:lstStyle/>
          <a:p>
            <a:pPr marL="0" indent="15875" algn="just">
              <a:buNone/>
            </a:pPr>
            <a:r>
              <a:rPr lang="en-GB" dirty="0" smtClean="0">
                <a:solidFill>
                  <a:srgbClr val="000000"/>
                </a:solidFill>
                <a:latin typeface="Times"/>
              </a:rPr>
              <a:t>Acoustic impedance of a material is the product of the material’s density and its velocity of sound propagation.</a:t>
            </a:r>
          </a:p>
          <a:p>
            <a:pPr marL="0" indent="15875" algn="just">
              <a:buNone/>
            </a:pPr>
            <a:endParaRPr lang="en-GB" dirty="0" smtClean="0">
              <a:solidFill>
                <a:srgbClr val="000000"/>
              </a:solidFill>
              <a:latin typeface="Times"/>
            </a:endParaRPr>
          </a:p>
          <a:p>
            <a:pPr algn="just"/>
            <a:r>
              <a:rPr lang="en-GB" dirty="0" smtClean="0">
                <a:solidFill>
                  <a:srgbClr val="000000"/>
                </a:solidFill>
                <a:latin typeface="Times"/>
              </a:rPr>
              <a:t>At an interface between two materials, the acoustic impedances either side of the interface will determine what proportion of the incident sound wave will reflect, and</a:t>
            </a:r>
          </a:p>
          <a:p>
            <a:pPr algn="just"/>
            <a:r>
              <a:rPr lang="en-GB" dirty="0" smtClean="0">
                <a:solidFill>
                  <a:srgbClr val="000000"/>
                </a:solidFill>
                <a:latin typeface="Times"/>
              </a:rPr>
              <a:t>what proportion will transmit into the second material.</a:t>
            </a:r>
          </a:p>
          <a:p>
            <a:pPr algn="just">
              <a:buNone/>
            </a:pPr>
            <a:endParaRPr lang="en-GB" dirty="0" smtClean="0">
              <a:solidFill>
                <a:srgbClr val="000000"/>
              </a:solidFill>
              <a:latin typeface="Times"/>
            </a:endParaRPr>
          </a:p>
          <a:p>
            <a:pPr algn="just">
              <a:buNone/>
            </a:pPr>
            <a:r>
              <a:rPr lang="en-GB" dirty="0" smtClean="0">
                <a:solidFill>
                  <a:srgbClr val="000000"/>
                </a:solidFill>
                <a:latin typeface="Times"/>
              </a:rPr>
              <a:t>The symbol allocated to acoustic impedance is ‘Z’ and for a given material,</a:t>
            </a:r>
            <a:endParaRPr lang="en-GB" dirty="0"/>
          </a:p>
        </p:txBody>
      </p:sp>
      <p:pic>
        <p:nvPicPr>
          <p:cNvPr id="1026" name="Picture 2"/>
          <p:cNvPicPr>
            <a:picLocks noChangeAspect="1" noChangeArrowheads="1"/>
          </p:cNvPicPr>
          <p:nvPr/>
        </p:nvPicPr>
        <p:blipFill>
          <a:blip r:embed="rId2" cstate="print"/>
          <a:srcRect/>
          <a:stretch>
            <a:fillRect/>
          </a:stretch>
        </p:blipFill>
        <p:spPr bwMode="auto">
          <a:xfrm>
            <a:off x="3214678" y="4357694"/>
            <a:ext cx="2286016" cy="71120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Acoustic Impedance (Cont.)</a:t>
            </a:r>
            <a:endParaRPr lang="en-GB" dirty="0"/>
          </a:p>
        </p:txBody>
      </p:sp>
      <p:sp>
        <p:nvSpPr>
          <p:cNvPr id="3" name="Content Placeholder 2"/>
          <p:cNvSpPr>
            <a:spLocks noGrp="1"/>
          </p:cNvSpPr>
          <p:nvPr>
            <p:ph idx="1"/>
          </p:nvPr>
        </p:nvSpPr>
        <p:spPr>
          <a:xfrm>
            <a:off x="457200" y="1600201"/>
            <a:ext cx="3328982" cy="3328997"/>
          </a:xfrm>
        </p:spPr>
        <p:txBody>
          <a:bodyPr>
            <a:normAutofit fontScale="55000" lnSpcReduction="20000"/>
          </a:bodyPr>
          <a:lstStyle/>
          <a:p>
            <a:pPr>
              <a:buNone/>
            </a:pPr>
            <a:r>
              <a:rPr lang="en-GB" b="1" dirty="0" smtClean="0"/>
              <a:t>Reflection</a:t>
            </a:r>
          </a:p>
          <a:p>
            <a:pPr marL="87313" indent="15875">
              <a:buNone/>
            </a:pPr>
            <a:r>
              <a:rPr lang="en-GB" dirty="0" smtClean="0"/>
              <a:t>Figure shows an interface between two materials whose acoustic impedances are Z1 and Z2 respectively.</a:t>
            </a:r>
          </a:p>
          <a:p>
            <a:pPr marL="87313" indent="15875">
              <a:buNone/>
            </a:pPr>
            <a:endParaRPr lang="en-GB" dirty="0" smtClean="0"/>
          </a:p>
          <a:p>
            <a:pPr marL="87313" indent="15875">
              <a:buNone/>
            </a:pPr>
            <a:r>
              <a:rPr lang="en-GB" dirty="0" smtClean="0"/>
              <a:t>Part of the energy is transmitted into Material 2 and part is reflected back into Material 1.</a:t>
            </a:r>
          </a:p>
          <a:p>
            <a:pPr marL="87313" indent="15875">
              <a:buNone/>
            </a:pPr>
            <a:endParaRPr lang="en-GB" dirty="0" smtClean="0"/>
          </a:p>
          <a:p>
            <a:pPr marL="87313" indent="15875">
              <a:buNone/>
            </a:pPr>
            <a:r>
              <a:rPr lang="en-GB" dirty="0" smtClean="0"/>
              <a:t>The percentage of the incident energy that is reflected can be calculated from the equation:</a:t>
            </a:r>
          </a:p>
        </p:txBody>
      </p:sp>
      <p:pic>
        <p:nvPicPr>
          <p:cNvPr id="2050" name="Picture 2"/>
          <p:cNvPicPr>
            <a:picLocks noChangeAspect="1" noChangeArrowheads="1"/>
          </p:cNvPicPr>
          <p:nvPr/>
        </p:nvPicPr>
        <p:blipFill>
          <a:blip r:embed="rId2" cstate="print"/>
          <a:srcRect/>
          <a:stretch>
            <a:fillRect/>
          </a:stretch>
        </p:blipFill>
        <p:spPr bwMode="auto">
          <a:xfrm>
            <a:off x="4019582" y="1643050"/>
            <a:ext cx="4552946" cy="2758848"/>
          </a:xfrm>
          <a:prstGeom prst="rect">
            <a:avLst/>
          </a:prstGeom>
          <a:noFill/>
          <a:ln w="9525">
            <a:noFill/>
            <a:miter lim="800000"/>
            <a:headEnd/>
            <a:tailEnd/>
          </a:ln>
          <a:effectLst/>
        </p:spPr>
      </p:pic>
      <p:pic>
        <p:nvPicPr>
          <p:cNvPr id="2051" name="Picture 3"/>
          <p:cNvPicPr>
            <a:picLocks noChangeAspect="1" noChangeArrowheads="1"/>
          </p:cNvPicPr>
          <p:nvPr/>
        </p:nvPicPr>
        <p:blipFill>
          <a:blip r:embed="rId3" cstate="print"/>
          <a:srcRect/>
          <a:stretch>
            <a:fillRect/>
          </a:stretch>
        </p:blipFill>
        <p:spPr bwMode="auto">
          <a:xfrm>
            <a:off x="1071538" y="5000636"/>
            <a:ext cx="2495550" cy="790575"/>
          </a:xfrm>
          <a:prstGeom prst="rect">
            <a:avLst/>
          </a:prstGeom>
          <a:noFill/>
          <a:ln w="9525">
            <a:noFill/>
            <a:miter lim="800000"/>
            <a:headEnd/>
            <a:tailEnd/>
          </a:ln>
          <a:effectLst/>
        </p:spPr>
      </p:pic>
      <p:sp>
        <p:nvSpPr>
          <p:cNvPr id="6" name="Rectangle 5"/>
          <p:cNvSpPr/>
          <p:nvPr/>
        </p:nvSpPr>
        <p:spPr>
          <a:xfrm>
            <a:off x="3857620" y="5072074"/>
            <a:ext cx="4572000" cy="646331"/>
          </a:xfrm>
          <a:prstGeom prst="rect">
            <a:avLst/>
          </a:prstGeom>
        </p:spPr>
        <p:txBody>
          <a:bodyPr>
            <a:spAutoFit/>
          </a:bodyPr>
          <a:lstStyle/>
          <a:p>
            <a:r>
              <a:rPr lang="en-GB" dirty="0" smtClean="0"/>
              <a:t>RE is the reflected energy</a:t>
            </a:r>
          </a:p>
          <a:p>
            <a:r>
              <a:rPr lang="en-GB" dirty="0" smtClean="0"/>
              <a:t>Z1 and Z2 are the acoustic impedances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Acoustic Impedance (Cont.)</a:t>
            </a:r>
            <a:endParaRPr lang="en-GB" dirty="0"/>
          </a:p>
        </p:txBody>
      </p:sp>
      <p:sp>
        <p:nvSpPr>
          <p:cNvPr id="3" name="Content Placeholder 2"/>
          <p:cNvSpPr>
            <a:spLocks noGrp="1"/>
          </p:cNvSpPr>
          <p:nvPr>
            <p:ph idx="1"/>
          </p:nvPr>
        </p:nvSpPr>
        <p:spPr>
          <a:xfrm>
            <a:off x="457200" y="1600201"/>
            <a:ext cx="8229600" cy="2185989"/>
          </a:xfrm>
        </p:spPr>
        <p:txBody>
          <a:bodyPr>
            <a:normAutofit fontScale="92500"/>
          </a:bodyPr>
          <a:lstStyle/>
          <a:p>
            <a:pPr>
              <a:buNone/>
            </a:pPr>
            <a:r>
              <a:rPr lang="en-GB" dirty="0" smtClean="0"/>
              <a:t>Example</a:t>
            </a:r>
          </a:p>
          <a:p>
            <a:pPr indent="15875">
              <a:buNone/>
            </a:pPr>
            <a:r>
              <a:rPr lang="en-GB" dirty="0" smtClean="0"/>
              <a:t>Calculate the percentage of the incident energy that would be reflected at a ‘steel to water’ interface given that </a:t>
            </a:r>
            <a:r>
              <a:rPr lang="en-GB" dirty="0" err="1" smtClean="0"/>
              <a:t>Z</a:t>
            </a:r>
            <a:r>
              <a:rPr lang="en-GB" baseline="-25000" dirty="0" err="1" smtClean="0"/>
              <a:t>steel</a:t>
            </a:r>
            <a:r>
              <a:rPr lang="en-GB" dirty="0" smtClean="0"/>
              <a:t> = 46.7 and </a:t>
            </a:r>
            <a:r>
              <a:rPr lang="en-GB" dirty="0" err="1" smtClean="0"/>
              <a:t>Z</a:t>
            </a:r>
            <a:r>
              <a:rPr lang="en-GB" baseline="-25000" dirty="0" err="1" smtClean="0"/>
              <a:t>water</a:t>
            </a:r>
            <a:r>
              <a:rPr lang="en-GB" dirty="0" smtClean="0"/>
              <a:t> = 1.48. </a:t>
            </a:r>
          </a:p>
        </p:txBody>
      </p:sp>
      <p:pic>
        <p:nvPicPr>
          <p:cNvPr id="4098" name="Picture 2"/>
          <p:cNvPicPr>
            <a:picLocks noChangeAspect="1" noChangeArrowheads="1"/>
          </p:cNvPicPr>
          <p:nvPr/>
        </p:nvPicPr>
        <p:blipFill>
          <a:blip r:embed="rId2" cstate="print"/>
          <a:srcRect/>
          <a:stretch>
            <a:fillRect/>
          </a:stretch>
        </p:blipFill>
        <p:spPr bwMode="auto">
          <a:xfrm>
            <a:off x="928662" y="3857628"/>
            <a:ext cx="3071833" cy="2227079"/>
          </a:xfrm>
          <a:prstGeom prst="rect">
            <a:avLst/>
          </a:prstGeom>
          <a:noFill/>
          <a:ln w="9525">
            <a:noFill/>
            <a:miter lim="800000"/>
            <a:headEnd/>
            <a:tailEnd/>
          </a:ln>
          <a:effectLst/>
        </p:spPr>
      </p:pic>
      <p:sp>
        <p:nvSpPr>
          <p:cNvPr id="5" name="Rectangle 4"/>
          <p:cNvSpPr/>
          <p:nvPr/>
        </p:nvSpPr>
        <p:spPr>
          <a:xfrm>
            <a:off x="3428992" y="5631436"/>
            <a:ext cx="4786346" cy="369332"/>
          </a:xfrm>
          <a:prstGeom prst="rect">
            <a:avLst/>
          </a:prstGeom>
        </p:spPr>
        <p:txBody>
          <a:bodyPr wrap="square">
            <a:spAutoFit/>
          </a:bodyPr>
          <a:lstStyle/>
          <a:p>
            <a:r>
              <a:rPr lang="en-GB" dirty="0" smtClean="0"/>
              <a:t>The remaining 12% is transmitted into the water.</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Acoustic Impedance (Cont.)</a:t>
            </a:r>
            <a:endParaRPr lang="en-GB" dirty="0"/>
          </a:p>
        </p:txBody>
      </p:sp>
      <p:sp>
        <p:nvSpPr>
          <p:cNvPr id="3" name="Content Placeholder 2"/>
          <p:cNvSpPr>
            <a:spLocks noGrp="1"/>
          </p:cNvSpPr>
          <p:nvPr>
            <p:ph idx="1"/>
          </p:nvPr>
        </p:nvSpPr>
        <p:spPr/>
        <p:txBody>
          <a:bodyPr/>
          <a:lstStyle/>
          <a:p>
            <a:pPr>
              <a:buNone/>
            </a:pPr>
            <a:r>
              <a:rPr lang="en-GB" dirty="0" smtClean="0"/>
              <a:t>Using the material property table, calculate</a:t>
            </a:r>
          </a:p>
          <a:p>
            <a:pPr marL="354013"/>
            <a:r>
              <a:rPr lang="en-GB" dirty="0" smtClean="0"/>
              <a:t>the percentage of the incident energy that would be transmitted at a ‘Perspex to mild steel’ interface.</a:t>
            </a:r>
          </a:p>
          <a:p>
            <a:r>
              <a:rPr lang="en-GB" dirty="0" smtClean="0"/>
              <a:t>the percentage of the incident energy reflected at an ‘Oil to Aluminium’ interface. </a:t>
            </a:r>
          </a:p>
          <a:p>
            <a:pPr>
              <a:buNone/>
            </a:pP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Acoustic Impedance (Cont.)</a:t>
            </a:r>
            <a:endParaRPr lang="en-GB" dirty="0"/>
          </a:p>
        </p:txBody>
      </p:sp>
      <p:sp>
        <p:nvSpPr>
          <p:cNvPr id="3" name="Content Placeholder 2"/>
          <p:cNvSpPr>
            <a:spLocks noGrp="1"/>
          </p:cNvSpPr>
          <p:nvPr>
            <p:ph idx="1"/>
          </p:nvPr>
        </p:nvSpPr>
        <p:spPr/>
        <p:txBody>
          <a:bodyPr>
            <a:normAutofit fontScale="85000" lnSpcReduction="20000"/>
          </a:bodyPr>
          <a:lstStyle/>
          <a:p>
            <a:pPr>
              <a:buNone/>
            </a:pPr>
            <a:r>
              <a:rPr lang="en-GB" b="1" dirty="0" smtClean="0"/>
              <a:t>The Need for Couplant (Impedance Matching)</a:t>
            </a:r>
          </a:p>
          <a:p>
            <a:pPr marL="441325"/>
            <a:r>
              <a:rPr lang="en-GB" dirty="0" smtClean="0"/>
              <a:t>Acoustic impedances for metals tend to have high values, whereas those for gases are low.</a:t>
            </a:r>
          </a:p>
          <a:p>
            <a:pPr marL="441325"/>
            <a:r>
              <a:rPr lang="en-GB" dirty="0" smtClean="0"/>
              <a:t>At a solid-to-gas interface, the proportion of energy reflected is going to be very high and the proportion transmitted will be very low.</a:t>
            </a:r>
          </a:p>
          <a:p>
            <a:pPr marL="441325"/>
            <a:r>
              <a:rPr lang="en-GB" dirty="0" smtClean="0"/>
              <a:t>This means that a discontinuity such as a crack or a void in a metal object will reflect almost all the sound back to the test surface.</a:t>
            </a:r>
          </a:p>
          <a:p>
            <a:pPr marL="441325"/>
            <a:r>
              <a:rPr lang="en-GB" dirty="0" smtClean="0"/>
              <a:t>However, it is also a nuisance because it means that air between the ultrasonic probe and the test surface will prevent the sound from entering the component. </a:t>
            </a:r>
          </a:p>
          <a:p>
            <a:pPr>
              <a:buNone/>
            </a:pP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Acoustic Impedance (Cont.)</a:t>
            </a:r>
            <a:endParaRPr lang="en-GB" dirty="0"/>
          </a:p>
        </p:txBody>
      </p:sp>
      <p:sp>
        <p:nvSpPr>
          <p:cNvPr id="3" name="Content Placeholder 2"/>
          <p:cNvSpPr>
            <a:spLocks noGrp="1"/>
          </p:cNvSpPr>
          <p:nvPr>
            <p:ph idx="1"/>
          </p:nvPr>
        </p:nvSpPr>
        <p:spPr>
          <a:xfrm>
            <a:off x="457200" y="1600201"/>
            <a:ext cx="8229600" cy="3971940"/>
          </a:xfrm>
        </p:spPr>
        <p:txBody>
          <a:bodyPr>
            <a:normAutofit fontScale="70000" lnSpcReduction="20000"/>
          </a:bodyPr>
          <a:lstStyle/>
          <a:p>
            <a:pPr>
              <a:buNone/>
            </a:pPr>
            <a:r>
              <a:rPr lang="en-GB" b="1" dirty="0" smtClean="0"/>
              <a:t>Couplant (Impedance Matching</a:t>
            </a:r>
            <a:r>
              <a:rPr lang="en-GB" dirty="0" smtClean="0"/>
              <a:t>)</a:t>
            </a:r>
          </a:p>
          <a:p>
            <a:r>
              <a:rPr lang="en-GB" dirty="0" smtClean="0"/>
              <a:t>A liquid or paste is used in an attempt to match the acoustic impedance of a probe to a test piece and therefore maximise energy transfer.</a:t>
            </a:r>
          </a:p>
          <a:p>
            <a:r>
              <a:rPr lang="en-GB" dirty="0" smtClean="0"/>
              <a:t>Still not a very efficient process:</a:t>
            </a:r>
          </a:p>
          <a:p>
            <a:pPr marL="1077913" indent="0">
              <a:buNone/>
            </a:pPr>
            <a:r>
              <a:rPr lang="en-GB" i="1" dirty="0" smtClean="0"/>
              <a:t>for example glycerine, only allows about 15% of the sound to enter the component, and only the same proportion of any energy coming back to the test surface can enter the probe to give an echo.</a:t>
            </a:r>
          </a:p>
          <a:p>
            <a:pPr marL="1077913" indent="0">
              <a:buNone/>
            </a:pPr>
            <a:r>
              <a:rPr lang="en-GB" i="1" dirty="0" smtClean="0"/>
              <a:t>At best, then, only a little over two percent of the energy generated at the probe ever gets back to the display.</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Acoustic Impedance (Cont.)</a:t>
            </a:r>
            <a:endParaRPr lang="en-GB" dirty="0"/>
          </a:p>
        </p:txBody>
      </p:sp>
      <p:sp>
        <p:nvSpPr>
          <p:cNvPr id="3" name="Content Placeholder 2"/>
          <p:cNvSpPr>
            <a:spLocks noGrp="1"/>
          </p:cNvSpPr>
          <p:nvPr>
            <p:ph idx="1"/>
          </p:nvPr>
        </p:nvSpPr>
        <p:spPr>
          <a:xfrm>
            <a:off x="457200" y="1600201"/>
            <a:ext cx="8229600" cy="3543311"/>
          </a:xfrm>
        </p:spPr>
        <p:txBody>
          <a:bodyPr>
            <a:normAutofit fontScale="92500" lnSpcReduction="10000"/>
          </a:bodyPr>
          <a:lstStyle/>
          <a:p>
            <a:pPr marL="0" indent="15875">
              <a:buNone/>
            </a:pPr>
            <a:r>
              <a:rPr lang="en-GB" b="1" dirty="0" smtClean="0"/>
              <a:t>Couplant (Impedance Matching</a:t>
            </a:r>
            <a:r>
              <a:rPr lang="en-GB" dirty="0" smtClean="0"/>
              <a:t>)</a:t>
            </a:r>
          </a:p>
          <a:p>
            <a:pPr marL="0" indent="15875">
              <a:buNone/>
            </a:pPr>
            <a:r>
              <a:rPr lang="en-GB" dirty="0" smtClean="0"/>
              <a:t>Specially formulated couplants for use in flaw detection as well as water, oils, greases, glycerine and pastes such as wallpaper paste. Important considerations when choosing a couplant are:</a:t>
            </a:r>
          </a:p>
          <a:p>
            <a:pPr marL="804863" indent="-358775"/>
            <a:r>
              <a:rPr lang="en-GB" dirty="0" smtClean="0"/>
              <a:t>that it is not hazardous to the individual and,</a:t>
            </a:r>
          </a:p>
          <a:p>
            <a:pPr marL="804863" indent="-358775"/>
            <a:r>
              <a:rPr lang="en-GB" dirty="0" smtClean="0"/>
              <a:t>it will not adversely affect the component.</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Acoustic Impedance (Cont.)</a:t>
            </a:r>
            <a:endParaRPr lang="en-GB" dirty="0"/>
          </a:p>
        </p:txBody>
      </p:sp>
      <p:sp>
        <p:nvSpPr>
          <p:cNvPr id="3" name="Content Placeholder 2"/>
          <p:cNvSpPr>
            <a:spLocks noGrp="1"/>
          </p:cNvSpPr>
          <p:nvPr>
            <p:ph idx="1"/>
          </p:nvPr>
        </p:nvSpPr>
        <p:spPr>
          <a:xfrm>
            <a:off x="457200" y="1600201"/>
            <a:ext cx="5829312" cy="3686188"/>
          </a:xfrm>
        </p:spPr>
        <p:txBody>
          <a:bodyPr>
            <a:normAutofit fontScale="92500" lnSpcReduction="20000"/>
          </a:bodyPr>
          <a:lstStyle/>
          <a:p>
            <a:pPr>
              <a:buNone/>
            </a:pPr>
            <a:r>
              <a:rPr lang="en-GB" dirty="0" smtClean="0"/>
              <a:t>Acoustic impedance is important in</a:t>
            </a:r>
          </a:p>
          <a:p>
            <a:pPr lvl="0"/>
            <a:r>
              <a:rPr lang="en-GB" dirty="0" smtClean="0"/>
              <a:t>the determination of acoustic transmission and reflection at the boundary of two materials having different acoustic impedances. </a:t>
            </a:r>
          </a:p>
          <a:p>
            <a:pPr lvl="0"/>
            <a:r>
              <a:rPr lang="en-GB" dirty="0" smtClean="0"/>
              <a:t>the design of ultrasonic transducers. </a:t>
            </a:r>
          </a:p>
          <a:p>
            <a:r>
              <a:rPr lang="en-GB" dirty="0" smtClean="0"/>
              <a:t>assessing absorption of sound in a medium.</a:t>
            </a:r>
            <a:endParaRPr lang="en-GB" dirty="0"/>
          </a:p>
        </p:txBody>
      </p:sp>
      <p:pic>
        <p:nvPicPr>
          <p:cNvPr id="4" name="Picture 3" descr="http://www.ndt-ed.org/EducationResources/CommunityCollege/Ultrasonics/Graphics/Reflection.gif"/>
          <p:cNvPicPr/>
          <p:nvPr/>
        </p:nvPicPr>
        <p:blipFill>
          <a:blip r:embed="rId2" cstate="print"/>
          <a:srcRect/>
          <a:stretch>
            <a:fillRect/>
          </a:stretch>
        </p:blipFill>
        <p:spPr bwMode="auto">
          <a:xfrm>
            <a:off x="6429388" y="1857364"/>
            <a:ext cx="2095500" cy="328614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a:t>
            </a:r>
            <a:endParaRPr lang="en-GB" dirty="0"/>
          </a:p>
        </p:txBody>
      </p:sp>
      <p:sp>
        <p:nvSpPr>
          <p:cNvPr id="3" name="Content Placeholder 2"/>
          <p:cNvSpPr>
            <a:spLocks noGrp="1"/>
          </p:cNvSpPr>
          <p:nvPr>
            <p:ph idx="1"/>
          </p:nvPr>
        </p:nvSpPr>
        <p:spPr>
          <a:xfrm>
            <a:off x="457200" y="1600201"/>
            <a:ext cx="3900486" cy="4257691"/>
          </a:xfrm>
        </p:spPr>
        <p:txBody>
          <a:bodyPr>
            <a:normAutofit fontScale="62500" lnSpcReduction="20000"/>
          </a:bodyPr>
          <a:lstStyle/>
          <a:p>
            <a:pPr marL="0" indent="15875">
              <a:buNone/>
            </a:pPr>
            <a:r>
              <a:rPr lang="en-GB" dirty="0" smtClean="0"/>
              <a:t>When an incident ultrasonic beam is directed at an interface between water and steel at an angle other than normal, the angle taken up by the transmitted beam in the steel will be greater than the incident angle in water.</a:t>
            </a:r>
          </a:p>
          <a:p>
            <a:pPr marL="0" indent="15875">
              <a:buNone/>
            </a:pPr>
            <a:endParaRPr lang="en-GB" dirty="0" smtClean="0"/>
          </a:p>
          <a:p>
            <a:pPr marL="0" indent="15875">
              <a:buNone/>
            </a:pPr>
            <a:r>
              <a:rPr lang="en-GB" dirty="0" smtClean="0"/>
              <a:t>The advancing wave front in a sound beam can be defined as the plane in which all the oscillating particles are ‘in phase’, or at the same position in their oscillating cycle.</a:t>
            </a:r>
          </a:p>
          <a:p>
            <a:pPr marL="0" indent="15875">
              <a:buNone/>
            </a:pPr>
            <a:r>
              <a:rPr lang="en-GB" dirty="0" smtClean="0"/>
              <a:t> </a:t>
            </a:r>
          </a:p>
        </p:txBody>
      </p:sp>
      <p:pic>
        <p:nvPicPr>
          <p:cNvPr id="5122" name="Picture 2"/>
          <p:cNvPicPr>
            <a:picLocks noChangeAspect="1" noChangeArrowheads="1"/>
          </p:cNvPicPr>
          <p:nvPr/>
        </p:nvPicPr>
        <p:blipFill>
          <a:blip r:embed="rId2" cstate="print"/>
          <a:srcRect/>
          <a:stretch>
            <a:fillRect/>
          </a:stretch>
        </p:blipFill>
        <p:spPr bwMode="auto">
          <a:xfrm>
            <a:off x="4357686" y="1571612"/>
            <a:ext cx="4452931" cy="312099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a:t>
            </a:r>
            <a:endParaRPr lang="en-GB" dirty="0"/>
          </a:p>
        </p:txBody>
      </p:sp>
      <p:sp>
        <p:nvSpPr>
          <p:cNvPr id="3" name="Content Placeholder 2"/>
          <p:cNvSpPr>
            <a:spLocks noGrp="1"/>
          </p:cNvSpPr>
          <p:nvPr>
            <p:ph idx="1"/>
          </p:nvPr>
        </p:nvSpPr>
        <p:spPr>
          <a:xfrm>
            <a:off x="457200" y="1600200"/>
            <a:ext cx="3614734" cy="4525963"/>
          </a:xfrm>
        </p:spPr>
        <p:txBody>
          <a:bodyPr>
            <a:normAutofit fontScale="55000" lnSpcReduction="20000"/>
          </a:bodyPr>
          <a:lstStyle/>
          <a:p>
            <a:pPr marL="271463" indent="-271463">
              <a:buFont typeface="+mj-lt"/>
              <a:buAutoNum type="arabicPeriod"/>
            </a:pPr>
            <a:r>
              <a:rPr lang="en-GB" dirty="0" smtClean="0"/>
              <a:t>The bottom edge of the beam arrives at the interface first and immediately takes up the faster velocity of the steel.</a:t>
            </a:r>
          </a:p>
          <a:p>
            <a:pPr marL="271463" indent="-271463">
              <a:buFont typeface="+mj-lt"/>
              <a:buAutoNum type="arabicPeriod"/>
            </a:pPr>
            <a:r>
              <a:rPr lang="en-GB" dirty="0" smtClean="0"/>
              <a:t>As the rest of the wave front reaches the interface, so the transmitted beam gradually takes up steel velocity.</a:t>
            </a:r>
          </a:p>
          <a:p>
            <a:pPr marL="271463" indent="-271463">
              <a:buFont typeface="+mj-lt"/>
              <a:buAutoNum type="arabicPeriod"/>
            </a:pPr>
            <a:r>
              <a:rPr lang="en-GB" dirty="0" smtClean="0"/>
              <a:t>By the time that the top edge of the beam enters the steel, the sound from the bottom edge has already travelled four times further than it would have in water.</a:t>
            </a:r>
          </a:p>
          <a:p>
            <a:pPr marL="271463" indent="-271463">
              <a:buFont typeface="+mj-lt"/>
              <a:buAutoNum type="arabicPeriod"/>
            </a:pPr>
            <a:r>
              <a:rPr lang="en-GB" dirty="0" smtClean="0"/>
              <a:t>Joining up the ‘in phase’ points on the wave front at the instant the top edge enters the steel shows the wave front advancing at a new angle.</a:t>
            </a:r>
          </a:p>
          <a:p>
            <a:pPr>
              <a:buNone/>
            </a:pPr>
            <a:endParaRPr lang="en-GB" dirty="0"/>
          </a:p>
        </p:txBody>
      </p:sp>
      <p:pic>
        <p:nvPicPr>
          <p:cNvPr id="4" name="Picture 2"/>
          <p:cNvPicPr>
            <a:picLocks noChangeAspect="1" noChangeArrowheads="1"/>
          </p:cNvPicPr>
          <p:nvPr/>
        </p:nvPicPr>
        <p:blipFill>
          <a:blip r:embed="rId2" cstate="print"/>
          <a:srcRect/>
          <a:stretch>
            <a:fillRect/>
          </a:stretch>
        </p:blipFill>
        <p:spPr bwMode="auto">
          <a:xfrm>
            <a:off x="4357686" y="1571612"/>
            <a:ext cx="4452931" cy="3120992"/>
          </a:xfrm>
          <a:prstGeom prst="rect">
            <a:avLst/>
          </a:prstGeom>
          <a:noFill/>
          <a:ln w="9525">
            <a:noFill/>
            <a:miter lim="800000"/>
            <a:headEnd/>
            <a:tailEnd/>
          </a:ln>
          <a:effectLst/>
        </p:spPr>
      </p:pic>
      <p:sp>
        <p:nvSpPr>
          <p:cNvPr id="5" name="Rectangle 4"/>
          <p:cNvSpPr/>
          <p:nvPr/>
        </p:nvSpPr>
        <p:spPr>
          <a:xfrm>
            <a:off x="4143372" y="5072074"/>
            <a:ext cx="4572000" cy="923330"/>
          </a:xfrm>
          <a:prstGeom prst="rect">
            <a:avLst/>
          </a:prstGeom>
        </p:spPr>
        <p:txBody>
          <a:bodyPr>
            <a:spAutoFit/>
          </a:bodyPr>
          <a:lstStyle/>
          <a:p>
            <a:pPr indent="15875"/>
            <a:r>
              <a:rPr lang="en-GB" dirty="0" smtClean="0"/>
              <a:t>The beam of sound is said to have undergone ‘refraction’ as it crossed the interface and the new angle is called ‘the angle of refraction.</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a:t>
            </a:r>
            <a:endParaRPr lang="en-GB" dirty="0"/>
          </a:p>
        </p:txBody>
      </p:sp>
      <p:sp>
        <p:nvSpPr>
          <p:cNvPr id="3" name="Content Placeholder 2"/>
          <p:cNvSpPr>
            <a:spLocks noGrp="1"/>
          </p:cNvSpPr>
          <p:nvPr>
            <p:ph idx="1"/>
          </p:nvPr>
        </p:nvSpPr>
        <p:spPr>
          <a:xfrm>
            <a:off x="457200" y="1600201"/>
            <a:ext cx="8229600" cy="3043246"/>
          </a:xfrm>
        </p:spPr>
        <p:txBody>
          <a:bodyPr>
            <a:normAutofit/>
          </a:bodyPr>
          <a:lstStyle/>
          <a:p>
            <a:r>
              <a:rPr lang="en-GB" dirty="0" smtClean="0"/>
              <a:t>Refraction occurs because of the difference in velocity on either side of a material interface</a:t>
            </a:r>
          </a:p>
          <a:p>
            <a:r>
              <a:rPr lang="en-GB" dirty="0" smtClean="0"/>
              <a:t>the proportions of energy reflected transmitted remain the same as it would be for a normal incidence angle. </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a:t>
            </a:r>
            <a:endParaRPr lang="en-GB" dirty="0"/>
          </a:p>
        </p:txBody>
      </p:sp>
      <p:sp>
        <p:nvSpPr>
          <p:cNvPr id="3" name="Content Placeholder 2"/>
          <p:cNvSpPr>
            <a:spLocks noGrp="1"/>
          </p:cNvSpPr>
          <p:nvPr>
            <p:ph idx="1"/>
          </p:nvPr>
        </p:nvSpPr>
        <p:spPr>
          <a:xfrm>
            <a:off x="457200" y="1600201"/>
            <a:ext cx="4043362" cy="3043245"/>
          </a:xfrm>
        </p:spPr>
        <p:txBody>
          <a:bodyPr>
            <a:normAutofit fontScale="55000" lnSpcReduction="20000"/>
          </a:bodyPr>
          <a:lstStyle/>
          <a:p>
            <a:pPr>
              <a:buNone/>
            </a:pPr>
            <a:r>
              <a:rPr lang="en-GB" b="1" dirty="0" smtClean="0"/>
              <a:t>Snell’s Law</a:t>
            </a:r>
          </a:p>
          <a:p>
            <a:pPr marL="169863" indent="15875">
              <a:buNone/>
            </a:pPr>
            <a:r>
              <a:rPr lang="en-GB" dirty="0" smtClean="0"/>
              <a:t>The figure shows the incident, reflected and refracted angles. These angles are always measured from the normal to the interface. In the diagram, ‘</a:t>
            </a:r>
            <a:r>
              <a:rPr lang="en-GB" dirty="0" err="1" smtClean="0"/>
              <a:t>i</a:t>
            </a:r>
            <a:r>
              <a:rPr lang="en-GB" dirty="0" smtClean="0"/>
              <a:t>’ is the angle of incidence, rº is the angle of reflection and ‘R’ is the angle of refraction.</a:t>
            </a:r>
          </a:p>
          <a:p>
            <a:pPr marL="169863" indent="15875">
              <a:buNone/>
            </a:pPr>
            <a:endParaRPr lang="en-GB" dirty="0" smtClean="0"/>
          </a:p>
          <a:p>
            <a:pPr marL="169863" indent="15875">
              <a:buNone/>
            </a:pPr>
            <a:r>
              <a:rPr lang="en-GB" dirty="0" smtClean="0"/>
              <a:t>The angles and velocities are related and the relationship is expressed in Snell’s Law such that: </a:t>
            </a:r>
          </a:p>
        </p:txBody>
      </p:sp>
      <p:pic>
        <p:nvPicPr>
          <p:cNvPr id="4" name="Picture 2"/>
          <p:cNvPicPr>
            <a:picLocks noChangeAspect="1" noChangeArrowheads="1"/>
          </p:cNvPicPr>
          <p:nvPr/>
        </p:nvPicPr>
        <p:blipFill>
          <a:blip r:embed="rId2" cstate="print"/>
          <a:srcRect/>
          <a:stretch>
            <a:fillRect/>
          </a:stretch>
        </p:blipFill>
        <p:spPr bwMode="auto">
          <a:xfrm>
            <a:off x="4429124" y="1785926"/>
            <a:ext cx="4333868" cy="2995013"/>
          </a:xfrm>
          <a:prstGeom prst="rect">
            <a:avLst/>
          </a:prstGeom>
          <a:noFill/>
          <a:ln w="9525">
            <a:noFill/>
            <a:miter lim="800000"/>
            <a:headEnd/>
            <a:tailEnd/>
          </a:ln>
          <a:effectLst/>
        </p:spPr>
      </p:pic>
      <p:pic>
        <p:nvPicPr>
          <p:cNvPr id="7170" name="Picture 2"/>
          <p:cNvPicPr>
            <a:picLocks noChangeAspect="1" noChangeArrowheads="1"/>
          </p:cNvPicPr>
          <p:nvPr/>
        </p:nvPicPr>
        <p:blipFill>
          <a:blip r:embed="rId3" cstate="print"/>
          <a:srcRect/>
          <a:stretch>
            <a:fillRect/>
          </a:stretch>
        </p:blipFill>
        <p:spPr bwMode="auto">
          <a:xfrm>
            <a:off x="714348" y="4857760"/>
            <a:ext cx="3741807" cy="121444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a:t>
            </a:r>
            <a:endParaRPr lang="en-GB" dirty="0"/>
          </a:p>
        </p:txBody>
      </p:sp>
      <p:sp>
        <p:nvSpPr>
          <p:cNvPr id="3" name="Content Placeholder 2"/>
          <p:cNvSpPr>
            <a:spLocks noGrp="1"/>
          </p:cNvSpPr>
          <p:nvPr>
            <p:ph idx="1"/>
          </p:nvPr>
        </p:nvSpPr>
        <p:spPr>
          <a:xfrm>
            <a:off x="457200" y="1600200"/>
            <a:ext cx="4043362" cy="4614882"/>
          </a:xfrm>
        </p:spPr>
        <p:txBody>
          <a:bodyPr>
            <a:normAutofit fontScale="85000" lnSpcReduction="20000"/>
          </a:bodyPr>
          <a:lstStyle/>
          <a:p>
            <a:pPr>
              <a:buNone/>
            </a:pPr>
            <a:r>
              <a:rPr lang="en-GB" dirty="0" smtClean="0"/>
              <a:t>Example</a:t>
            </a:r>
          </a:p>
          <a:p>
            <a:pPr marL="0" indent="15875">
              <a:buNone/>
            </a:pPr>
            <a:r>
              <a:rPr lang="en-GB" dirty="0" smtClean="0"/>
              <a:t>An incident compression wave in water meets a steel interface at an incident angle of 19 degrees. Calculate the shear wave refracted angle in the steel given that the compression wave velocity in water as 1480 m/s and the shear wave velocity in steel as 3240 m/s.</a:t>
            </a:r>
          </a:p>
          <a:p>
            <a:pPr>
              <a:buNone/>
            </a:pPr>
            <a:endParaRPr lang="en-GB" dirty="0"/>
          </a:p>
        </p:txBody>
      </p:sp>
      <p:pic>
        <p:nvPicPr>
          <p:cNvPr id="8194" name="Picture 2"/>
          <p:cNvPicPr>
            <a:picLocks noChangeAspect="1" noChangeArrowheads="1"/>
          </p:cNvPicPr>
          <p:nvPr/>
        </p:nvPicPr>
        <p:blipFill>
          <a:blip r:embed="rId2" cstate="print"/>
          <a:srcRect/>
          <a:stretch>
            <a:fillRect/>
          </a:stretch>
        </p:blipFill>
        <p:spPr bwMode="auto">
          <a:xfrm>
            <a:off x="4572000" y="2214554"/>
            <a:ext cx="4048125" cy="34290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a:t>
            </a:r>
            <a:endParaRPr lang="en-GB" dirty="0"/>
          </a:p>
        </p:txBody>
      </p:sp>
      <p:sp>
        <p:nvSpPr>
          <p:cNvPr id="6" name="Content Placeholder 5"/>
          <p:cNvSpPr>
            <a:spLocks noGrp="1"/>
          </p:cNvSpPr>
          <p:nvPr>
            <p:ph idx="1"/>
          </p:nvPr>
        </p:nvSpPr>
        <p:spPr/>
        <p:txBody>
          <a:bodyPr/>
          <a:lstStyle/>
          <a:p>
            <a:pPr>
              <a:buNone/>
            </a:pPr>
            <a:r>
              <a:rPr lang="en-GB" dirty="0" smtClean="0"/>
              <a:t>Calculate:</a:t>
            </a:r>
          </a:p>
          <a:p>
            <a:pPr marL="514350" indent="-514350">
              <a:buFont typeface="+mj-lt"/>
              <a:buAutoNum type="arabicPeriod"/>
            </a:pPr>
            <a:r>
              <a:rPr lang="en-GB" dirty="0" smtClean="0"/>
              <a:t>the angle of incidence required in Perspex in order to produce a 45</a:t>
            </a:r>
            <a:r>
              <a:rPr lang="en-GB" baseline="30000" dirty="0" smtClean="0"/>
              <a:t>o</a:t>
            </a:r>
            <a:r>
              <a:rPr lang="en-GB" dirty="0" smtClean="0"/>
              <a:t> Shear wave in steel given that the compression wave velocity in Perspex is 2680 m/s and the shear wave velocity in steel is 3240 m/s.</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600200"/>
            <a:ext cx="5043494" cy="4525963"/>
          </a:xfrm>
        </p:spPr>
        <p:txBody>
          <a:bodyPr>
            <a:normAutofit fontScale="92500" lnSpcReduction="10000"/>
          </a:bodyPr>
          <a:lstStyle/>
          <a:p>
            <a:pPr marL="358775" indent="-358775"/>
            <a:r>
              <a:rPr lang="en-GB" dirty="0" smtClean="0"/>
              <a:t>The ultrasonic beam of sound waves emerging from an ultrasonic probe is similar to the beam of light from a torch.</a:t>
            </a:r>
          </a:p>
          <a:p>
            <a:pPr marL="358775" indent="-358775"/>
            <a:r>
              <a:rPr lang="en-GB" dirty="0" smtClean="0"/>
              <a:t>The beam spreads out into an elongated cone shape, and the further away you go from the source, the weaker will be the beam. </a:t>
            </a:r>
          </a:p>
          <a:p>
            <a:pPr>
              <a:buNone/>
            </a:pPr>
            <a:endParaRPr lang="en-GB" dirty="0"/>
          </a:p>
        </p:txBody>
      </p:sp>
      <p:pic>
        <p:nvPicPr>
          <p:cNvPr id="3074" name="Picture 2"/>
          <p:cNvPicPr>
            <a:picLocks noChangeAspect="1" noChangeArrowheads="1"/>
          </p:cNvPicPr>
          <p:nvPr/>
        </p:nvPicPr>
        <p:blipFill>
          <a:blip r:embed="rId2" cstate="print"/>
          <a:srcRect/>
          <a:stretch>
            <a:fillRect/>
          </a:stretch>
        </p:blipFill>
        <p:spPr bwMode="auto">
          <a:xfrm>
            <a:off x="5715008" y="1428736"/>
            <a:ext cx="2819403" cy="513333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600201"/>
            <a:ext cx="3400420" cy="3829064"/>
          </a:xfrm>
        </p:spPr>
        <p:txBody>
          <a:bodyPr>
            <a:normAutofit fontScale="70000" lnSpcReduction="20000"/>
          </a:bodyPr>
          <a:lstStyle/>
          <a:p>
            <a:pPr>
              <a:buNone/>
            </a:pPr>
            <a:r>
              <a:rPr lang="en-GB" i="1" dirty="0" smtClean="0"/>
              <a:t>Point source </a:t>
            </a:r>
          </a:p>
          <a:p>
            <a:pPr marL="0" indent="15875">
              <a:buNone/>
            </a:pPr>
            <a:r>
              <a:rPr lang="en-GB" dirty="0" smtClean="0"/>
              <a:t>If we consider a point source of sound energy, then the disturbance (sound wave) will radiate outwards from the point in an ever-increasing circle, just like the ripples on a pond spreading out when you drop a stone into it. So sound radiates in all directions from a point source.</a:t>
            </a:r>
          </a:p>
        </p:txBody>
      </p:sp>
      <p:pic>
        <p:nvPicPr>
          <p:cNvPr id="4098" name="Picture 2"/>
          <p:cNvPicPr>
            <a:picLocks noChangeAspect="1" noChangeArrowheads="1"/>
          </p:cNvPicPr>
          <p:nvPr/>
        </p:nvPicPr>
        <p:blipFill>
          <a:blip r:embed="rId2" cstate="print"/>
          <a:srcRect/>
          <a:stretch>
            <a:fillRect/>
          </a:stretch>
        </p:blipFill>
        <p:spPr bwMode="auto">
          <a:xfrm>
            <a:off x="3929058" y="2071678"/>
            <a:ext cx="4651210" cy="321944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600200"/>
            <a:ext cx="8186766" cy="2471742"/>
          </a:xfrm>
        </p:spPr>
        <p:txBody>
          <a:bodyPr>
            <a:normAutofit fontScale="70000" lnSpcReduction="20000"/>
          </a:bodyPr>
          <a:lstStyle/>
          <a:p>
            <a:pPr>
              <a:buNone/>
            </a:pPr>
            <a:r>
              <a:rPr lang="en-GB" i="1" dirty="0" smtClean="0"/>
              <a:t>Finite source</a:t>
            </a:r>
          </a:p>
          <a:p>
            <a:pPr marL="0" indent="15875">
              <a:buNone/>
            </a:pPr>
            <a:r>
              <a:rPr lang="en-GB" dirty="0" smtClean="0"/>
              <a:t>An ultrasonic transducer, however, is not a point source, but a plate of piezoelectric material of finite dimensions. In order to appreciate the way in which sound spreads out from a finite source, and to help us understand interference effects we can use Huygens’ Principle to help visual the real world. </a:t>
            </a:r>
          </a:p>
          <a:p>
            <a:pPr marL="533400" indent="15875">
              <a:buNone/>
            </a:pPr>
            <a:r>
              <a:rPr lang="en-GB" dirty="0" smtClean="0"/>
              <a:t>Huygens states that </a:t>
            </a:r>
            <a:r>
              <a:rPr lang="en-GB" i="1" dirty="0" smtClean="0"/>
              <a:t>you can consider a finite source to be made up of an infinite number of point sources. </a:t>
            </a:r>
          </a:p>
          <a:p>
            <a:endParaRPr lang="en-GB" dirty="0"/>
          </a:p>
        </p:txBody>
      </p:sp>
      <p:pic>
        <p:nvPicPr>
          <p:cNvPr id="5124" name="Picture 4"/>
          <p:cNvPicPr>
            <a:picLocks noChangeAspect="1" noChangeArrowheads="1"/>
          </p:cNvPicPr>
          <p:nvPr/>
        </p:nvPicPr>
        <p:blipFill>
          <a:blip r:embed="rId2" cstate="print"/>
          <a:srcRect/>
          <a:stretch>
            <a:fillRect/>
          </a:stretch>
        </p:blipFill>
        <p:spPr bwMode="auto">
          <a:xfrm>
            <a:off x="3143240" y="4572008"/>
            <a:ext cx="2400300" cy="52387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600200"/>
            <a:ext cx="5114932" cy="4614881"/>
          </a:xfrm>
        </p:spPr>
        <p:txBody>
          <a:bodyPr>
            <a:normAutofit fontScale="62500" lnSpcReduction="20000"/>
          </a:bodyPr>
          <a:lstStyle/>
          <a:p>
            <a:pPr marL="0" indent="15875">
              <a:buNone/>
            </a:pPr>
            <a:r>
              <a:rPr lang="en-GB" dirty="0" smtClean="0"/>
              <a:t>When you energise the transducer, sound will radiate out from each of these point sources, just as it did for the stone dropping into the pond.</a:t>
            </a:r>
          </a:p>
          <a:p>
            <a:pPr marL="358775" indent="-358775"/>
            <a:r>
              <a:rPr lang="en-GB" dirty="0" smtClean="0"/>
              <a:t>The top figure illustrates sound radiating from just one of these point sources.</a:t>
            </a:r>
          </a:p>
          <a:p>
            <a:pPr marL="358775" indent="-358775"/>
            <a:r>
              <a:rPr lang="en-GB" dirty="0" smtClean="0"/>
              <a:t>The bottom figure shows sound radiating from several point sources.</a:t>
            </a:r>
          </a:p>
          <a:p>
            <a:pPr marL="0" indent="0">
              <a:buNone/>
            </a:pPr>
            <a:endParaRPr lang="en-GB" dirty="0" smtClean="0"/>
          </a:p>
          <a:p>
            <a:pPr marL="0" indent="0">
              <a:buNone/>
            </a:pPr>
            <a:r>
              <a:rPr lang="en-GB" dirty="0" smtClean="0"/>
              <a:t>A short time (t1) after the finite source has been energised, the disturbances from each of the point sources will have moved outwards by the same amount. Along a line equal to the radius of the small circles, running parallel to the face of the transducer, these disturbances reinforce each other to produce a wave-front moving out from the transducer. </a:t>
            </a:r>
          </a:p>
          <a:p>
            <a:pPr marL="358775" indent="-358775">
              <a:buNone/>
            </a:pPr>
            <a:endParaRPr lang="en-GB" dirty="0" smtClean="0"/>
          </a:p>
          <a:p>
            <a:pPr marL="358775" indent="-358775">
              <a:buNone/>
            </a:pPr>
            <a:endParaRPr lang="en-GB" dirty="0" smtClean="0"/>
          </a:p>
          <a:p>
            <a:pPr>
              <a:buNone/>
            </a:pPr>
            <a:endParaRPr lang="en-GB" dirty="0"/>
          </a:p>
        </p:txBody>
      </p:sp>
      <p:pic>
        <p:nvPicPr>
          <p:cNvPr id="6146" name="Picture 2"/>
          <p:cNvPicPr>
            <a:picLocks noChangeAspect="1" noChangeArrowheads="1"/>
          </p:cNvPicPr>
          <p:nvPr/>
        </p:nvPicPr>
        <p:blipFill>
          <a:blip r:embed="rId2" cstate="print"/>
          <a:srcRect/>
          <a:stretch>
            <a:fillRect/>
          </a:stretch>
        </p:blipFill>
        <p:spPr bwMode="auto">
          <a:xfrm>
            <a:off x="5857884" y="1571612"/>
            <a:ext cx="2676525" cy="2114550"/>
          </a:xfrm>
          <a:prstGeom prst="rect">
            <a:avLst/>
          </a:prstGeom>
          <a:noFill/>
          <a:ln w="9525">
            <a:noFill/>
            <a:miter lim="800000"/>
            <a:headEnd/>
            <a:tailEnd/>
          </a:ln>
          <a:effectLst/>
        </p:spPr>
      </p:pic>
      <p:pic>
        <p:nvPicPr>
          <p:cNvPr id="6147" name="Picture 3"/>
          <p:cNvPicPr>
            <a:picLocks noChangeAspect="1" noChangeArrowheads="1"/>
          </p:cNvPicPr>
          <p:nvPr/>
        </p:nvPicPr>
        <p:blipFill>
          <a:blip r:embed="rId3" cstate="print"/>
          <a:srcRect/>
          <a:stretch>
            <a:fillRect/>
          </a:stretch>
        </p:blipFill>
        <p:spPr bwMode="auto">
          <a:xfrm>
            <a:off x="5857884" y="3929066"/>
            <a:ext cx="3052081" cy="1938339"/>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600200"/>
            <a:ext cx="4543428" cy="4972071"/>
          </a:xfrm>
        </p:spPr>
        <p:txBody>
          <a:bodyPr>
            <a:normAutofit fontScale="62500" lnSpcReduction="20000"/>
          </a:bodyPr>
          <a:lstStyle/>
          <a:p>
            <a:pPr marL="358775" indent="-358775"/>
            <a:r>
              <a:rPr lang="en-GB" dirty="0" smtClean="0"/>
              <a:t>A little while later (t2), sound from each point source will have travelled a little further and reinforce at a new distance in front of the transducer; thus the sound wave progresses from the source.</a:t>
            </a:r>
          </a:p>
          <a:p>
            <a:pPr marL="358775" indent="-358775"/>
            <a:r>
              <a:rPr lang="en-GB" dirty="0" smtClean="0"/>
              <a:t>This wave-front represents the initial expansion of the transducer as it starts to vibrate (a positive-going half cycle). It will tend to push particles of the material away from the source.</a:t>
            </a:r>
          </a:p>
          <a:p>
            <a:pPr marL="358775" indent="-358775"/>
            <a:r>
              <a:rPr lang="en-GB" dirty="0" smtClean="0"/>
              <a:t>Shortly afterwards, the transducer will contract as part of its vibration, and a wave-front, drawing particles into the source (a negative-going half cycle), will follow on behind the initial wave-front, followed by another push, then another pull and so on.</a:t>
            </a:r>
          </a:p>
          <a:p>
            <a:pPr marL="0" indent="15875">
              <a:buNone/>
            </a:pPr>
            <a:endParaRPr lang="en-GB" dirty="0" smtClean="0"/>
          </a:p>
          <a:p>
            <a:pPr>
              <a:buNone/>
            </a:pPr>
            <a:endParaRPr lang="en-GB" dirty="0"/>
          </a:p>
        </p:txBody>
      </p:sp>
      <p:pic>
        <p:nvPicPr>
          <p:cNvPr id="7170" name="Picture 2"/>
          <p:cNvPicPr>
            <a:picLocks noChangeAspect="1" noChangeArrowheads="1"/>
          </p:cNvPicPr>
          <p:nvPr/>
        </p:nvPicPr>
        <p:blipFill>
          <a:blip r:embed="rId2" cstate="print"/>
          <a:srcRect/>
          <a:stretch>
            <a:fillRect/>
          </a:stretch>
        </p:blipFill>
        <p:spPr bwMode="auto">
          <a:xfrm>
            <a:off x="5143504" y="2857496"/>
            <a:ext cx="3714737" cy="179069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600200"/>
            <a:ext cx="4757742" cy="4525963"/>
          </a:xfrm>
        </p:spPr>
        <p:txBody>
          <a:bodyPr>
            <a:normAutofit fontScale="92500"/>
          </a:bodyPr>
          <a:lstStyle/>
          <a:p>
            <a:pPr>
              <a:buNone/>
            </a:pPr>
            <a:r>
              <a:rPr lang="en-GB" b="1" dirty="0" smtClean="0"/>
              <a:t>Near Field Zone:</a:t>
            </a:r>
          </a:p>
          <a:p>
            <a:pPr indent="15875">
              <a:buNone/>
            </a:pPr>
            <a:r>
              <a:rPr lang="en-GB" dirty="0" smtClean="0"/>
              <a:t>Caused by destructive interference near the crystal</a:t>
            </a:r>
          </a:p>
          <a:p>
            <a:pPr>
              <a:buNone/>
            </a:pPr>
            <a:r>
              <a:rPr lang="en-GB" b="1" dirty="0" smtClean="0"/>
              <a:t>Far Field Zone:</a:t>
            </a:r>
          </a:p>
          <a:p>
            <a:pPr indent="15875">
              <a:buNone/>
            </a:pPr>
            <a:r>
              <a:rPr lang="en-GB" dirty="0" smtClean="0"/>
              <a:t>Point beyond the near field zone where a uniform wave front (constructive interference) exists </a:t>
            </a:r>
            <a:endParaRPr lang="en-GB" dirty="0"/>
          </a:p>
        </p:txBody>
      </p:sp>
      <p:pic>
        <p:nvPicPr>
          <p:cNvPr id="8194" name="Picture 2"/>
          <p:cNvPicPr>
            <a:picLocks noChangeAspect="1" noChangeArrowheads="1"/>
          </p:cNvPicPr>
          <p:nvPr/>
        </p:nvPicPr>
        <p:blipFill>
          <a:blip r:embed="rId2" cstate="print"/>
          <a:srcRect/>
          <a:stretch>
            <a:fillRect/>
          </a:stretch>
        </p:blipFill>
        <p:spPr bwMode="auto">
          <a:xfrm>
            <a:off x="5643570" y="1285860"/>
            <a:ext cx="3000396" cy="523377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pic>
        <p:nvPicPr>
          <p:cNvPr id="9218" name="Picture 2"/>
          <p:cNvPicPr>
            <a:picLocks noChangeAspect="1" noChangeArrowheads="1"/>
          </p:cNvPicPr>
          <p:nvPr/>
        </p:nvPicPr>
        <p:blipFill>
          <a:blip r:embed="rId2" cstate="print"/>
          <a:srcRect/>
          <a:stretch>
            <a:fillRect/>
          </a:stretch>
        </p:blipFill>
        <p:spPr bwMode="auto">
          <a:xfrm>
            <a:off x="928662" y="2143116"/>
            <a:ext cx="3786214" cy="1683985"/>
          </a:xfrm>
          <a:prstGeom prst="rect">
            <a:avLst/>
          </a:prstGeom>
          <a:noFill/>
          <a:ln w="9525">
            <a:noFill/>
            <a:miter lim="800000"/>
            <a:headEnd/>
            <a:tailEnd/>
          </a:ln>
          <a:effectLst/>
        </p:spPr>
      </p:pic>
      <p:sp>
        <p:nvSpPr>
          <p:cNvPr id="3" name="Content Placeholder 2"/>
          <p:cNvSpPr>
            <a:spLocks noGrp="1"/>
          </p:cNvSpPr>
          <p:nvPr>
            <p:ph idx="1"/>
          </p:nvPr>
        </p:nvSpPr>
        <p:spPr>
          <a:xfrm>
            <a:off x="457200" y="1600201"/>
            <a:ext cx="8186766" cy="685791"/>
          </a:xfrm>
        </p:spPr>
        <p:txBody>
          <a:bodyPr>
            <a:normAutofit fontScale="70000" lnSpcReduction="20000"/>
          </a:bodyPr>
          <a:lstStyle/>
          <a:p>
            <a:pPr marL="0" indent="15875">
              <a:buNone/>
            </a:pPr>
            <a:r>
              <a:rPr lang="en-GB" dirty="0" smtClean="0"/>
              <a:t>The extent of the near field, known as the near field distance, can be calculated from:</a:t>
            </a:r>
          </a:p>
        </p:txBody>
      </p:sp>
      <p:sp>
        <p:nvSpPr>
          <p:cNvPr id="5" name="Rectangle 4"/>
          <p:cNvSpPr/>
          <p:nvPr/>
        </p:nvSpPr>
        <p:spPr>
          <a:xfrm>
            <a:off x="571472" y="4071942"/>
            <a:ext cx="3286148" cy="1754326"/>
          </a:xfrm>
          <a:prstGeom prst="rect">
            <a:avLst/>
          </a:prstGeom>
        </p:spPr>
        <p:txBody>
          <a:bodyPr wrap="square">
            <a:spAutoFit/>
          </a:bodyPr>
          <a:lstStyle/>
          <a:p>
            <a:r>
              <a:rPr lang="en-GB" i="1" dirty="0" smtClean="0"/>
              <a:t>Example</a:t>
            </a:r>
          </a:p>
          <a:p>
            <a:r>
              <a:rPr lang="en-GB" dirty="0" smtClean="0"/>
              <a:t>Calculate the Near field distance for a 10 mm-diameter 5 MHz crystal transmitting into steel (Velocity 5960 m/s therefore </a:t>
            </a:r>
            <a:r>
              <a:rPr lang="el-GR" dirty="0" smtClean="0"/>
              <a:t>λ</a:t>
            </a:r>
            <a:r>
              <a:rPr lang="en-GB" dirty="0" smtClean="0"/>
              <a:t> = 1.192 mm). </a:t>
            </a:r>
          </a:p>
        </p:txBody>
      </p:sp>
      <p:pic>
        <p:nvPicPr>
          <p:cNvPr id="9219" name="Picture 3"/>
          <p:cNvPicPr>
            <a:picLocks noChangeAspect="1" noChangeArrowheads="1"/>
          </p:cNvPicPr>
          <p:nvPr/>
        </p:nvPicPr>
        <p:blipFill>
          <a:blip r:embed="rId3" cstate="print"/>
          <a:srcRect/>
          <a:stretch>
            <a:fillRect/>
          </a:stretch>
        </p:blipFill>
        <p:spPr bwMode="auto">
          <a:xfrm>
            <a:off x="4286248" y="4143380"/>
            <a:ext cx="1924050" cy="742950"/>
          </a:xfrm>
          <a:prstGeom prst="rect">
            <a:avLst/>
          </a:prstGeom>
          <a:noFill/>
          <a:ln w="9525">
            <a:noFill/>
            <a:miter lim="800000"/>
            <a:headEnd/>
            <a:tailEnd/>
          </a:ln>
          <a:effectLst/>
        </p:spPr>
      </p:pic>
      <p:pic>
        <p:nvPicPr>
          <p:cNvPr id="9220" name="Picture 4"/>
          <p:cNvPicPr>
            <a:picLocks noChangeAspect="1" noChangeArrowheads="1"/>
          </p:cNvPicPr>
          <p:nvPr/>
        </p:nvPicPr>
        <p:blipFill>
          <a:blip r:embed="rId4" cstate="print"/>
          <a:srcRect/>
          <a:stretch>
            <a:fillRect/>
          </a:stretch>
        </p:blipFill>
        <p:spPr bwMode="auto">
          <a:xfrm>
            <a:off x="6286512" y="4071942"/>
            <a:ext cx="2314575" cy="1133475"/>
          </a:xfrm>
          <a:prstGeom prst="rect">
            <a:avLst/>
          </a:prstGeom>
          <a:noFill/>
          <a:ln w="9525">
            <a:noFill/>
            <a:miter lim="800000"/>
            <a:headEnd/>
            <a:tailEnd/>
          </a:ln>
          <a:effectLst/>
        </p:spPr>
      </p:pic>
      <p:sp>
        <p:nvSpPr>
          <p:cNvPr id="8" name="Rectangle 7"/>
          <p:cNvSpPr/>
          <p:nvPr/>
        </p:nvSpPr>
        <p:spPr>
          <a:xfrm>
            <a:off x="4000496" y="5357826"/>
            <a:ext cx="4572000" cy="1200329"/>
          </a:xfrm>
          <a:prstGeom prst="rect">
            <a:avLst/>
          </a:prstGeom>
        </p:spPr>
        <p:txBody>
          <a:bodyPr>
            <a:spAutoFit/>
          </a:bodyPr>
          <a:lstStyle/>
          <a:p>
            <a:r>
              <a:rPr lang="en-GB" dirty="0" smtClean="0"/>
              <a:t>This means that for this probe, in steel, we can expect fluctuations in intensity of sound for the first 21 mm of steel depth due to interference effects. </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357298"/>
            <a:ext cx="4400552" cy="4768865"/>
          </a:xfrm>
        </p:spPr>
        <p:txBody>
          <a:bodyPr>
            <a:normAutofit fontScale="47500" lnSpcReduction="20000"/>
          </a:bodyPr>
          <a:lstStyle/>
          <a:p>
            <a:pPr>
              <a:buNone/>
            </a:pPr>
            <a:r>
              <a:rPr lang="en-GB" sz="3400" b="1" dirty="0" smtClean="0"/>
              <a:t>Beam Spread</a:t>
            </a:r>
          </a:p>
          <a:p>
            <a:r>
              <a:rPr lang="en-GB" dirty="0" smtClean="0"/>
              <a:t>Occurs because the vibrating particle of the material (through which the wave is travelling) do not always transfer all of their energy in the direction of wave propagation. Recall that waves propagate through the transfer of energy from one particle to another in the medium. If the particles are not directly aligned in the direction of wave propagation, some of the energy will get transferred off at an angle. </a:t>
            </a:r>
          </a:p>
          <a:p>
            <a:r>
              <a:rPr lang="en-GB" dirty="0" smtClean="0"/>
              <a:t>In the near field, constructive and destructive wave interference fill the sound field with fluctuation.</a:t>
            </a:r>
          </a:p>
          <a:p>
            <a:r>
              <a:rPr lang="en-GB" dirty="0" smtClean="0"/>
              <a:t>At the start of the far field, however, the beam strength is always greatest at the centre of the beam and diminishes as it spreads outward.</a:t>
            </a:r>
          </a:p>
          <a:p>
            <a:r>
              <a:rPr lang="en-GB" dirty="0" smtClean="0"/>
              <a:t>Beam spread is greater when using a low frequency transducer than when using a high frequency transducer. As the diameter of the transducer increases, the beam spread will be reduced.</a:t>
            </a:r>
            <a:endParaRPr lang="en-GB" dirty="0"/>
          </a:p>
        </p:txBody>
      </p:sp>
      <p:pic>
        <p:nvPicPr>
          <p:cNvPr id="4" name="Picture 3" descr="http://www.ndt-ed.org/EducationResources/CommunityCollege/Ultrasonics/Graphics/Sound_Beam.jpg"/>
          <p:cNvPicPr/>
          <p:nvPr/>
        </p:nvPicPr>
        <p:blipFill>
          <a:blip r:embed="rId2" cstate="print"/>
          <a:srcRect/>
          <a:stretch>
            <a:fillRect/>
          </a:stretch>
        </p:blipFill>
        <p:spPr bwMode="auto">
          <a:xfrm>
            <a:off x="4929190" y="1928802"/>
            <a:ext cx="3428984" cy="2143140"/>
          </a:xfrm>
          <a:prstGeom prst="rect">
            <a:avLst/>
          </a:prstGeom>
          <a:noFill/>
          <a:ln w="9525">
            <a:noFill/>
            <a:miter lim="800000"/>
            <a:headEnd/>
            <a:tailEnd/>
          </a:ln>
        </p:spPr>
      </p:pic>
      <p:pic>
        <p:nvPicPr>
          <p:cNvPr id="5" name="Picture 4" descr="http://www.ndt-ed.org/EducationResources/CommunityCollege/Ultrasonics/Graphics/nf.jpg"/>
          <p:cNvPicPr/>
          <p:nvPr/>
        </p:nvPicPr>
        <p:blipFill>
          <a:blip r:embed="rId3" cstate="print"/>
          <a:srcRect/>
          <a:stretch>
            <a:fillRect/>
          </a:stretch>
        </p:blipFill>
        <p:spPr bwMode="auto">
          <a:xfrm>
            <a:off x="5286380" y="4071942"/>
            <a:ext cx="3167068" cy="214314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600200"/>
            <a:ext cx="4686304" cy="2686055"/>
          </a:xfrm>
        </p:spPr>
        <p:txBody>
          <a:bodyPr>
            <a:normAutofit fontScale="55000" lnSpcReduction="20000"/>
          </a:bodyPr>
          <a:lstStyle/>
          <a:p>
            <a:pPr marL="0" indent="15875">
              <a:buNone/>
            </a:pPr>
            <a:r>
              <a:rPr lang="en-GB" dirty="0" smtClean="0"/>
              <a:t>Alongside there are three ‘slices’ through the beam showing that the highest sound intensity is in the centre of the beam. The sound gradually fades away towards the edge of the beam until there is no sound left.</a:t>
            </a:r>
          </a:p>
          <a:p>
            <a:pPr marL="0" indent="15875">
              <a:buNone/>
            </a:pPr>
            <a:r>
              <a:rPr lang="en-GB" dirty="0" smtClean="0"/>
              <a:t>We can consider three theoretical edges – one defining the absolute edge of the beam; another defining the 6 dB edge; and the third defining the 20 dB edge. These three edges can be expressed mathematically: </a:t>
            </a:r>
          </a:p>
          <a:p>
            <a:pPr>
              <a:buNone/>
            </a:pPr>
            <a:endParaRPr lang="en-GB" dirty="0"/>
          </a:p>
        </p:txBody>
      </p:sp>
      <p:pic>
        <p:nvPicPr>
          <p:cNvPr id="10242" name="Picture 2"/>
          <p:cNvPicPr>
            <a:picLocks noChangeAspect="1" noChangeArrowheads="1"/>
          </p:cNvPicPr>
          <p:nvPr/>
        </p:nvPicPr>
        <p:blipFill>
          <a:blip r:embed="rId2" cstate="print"/>
          <a:srcRect/>
          <a:stretch>
            <a:fillRect/>
          </a:stretch>
        </p:blipFill>
        <p:spPr bwMode="auto">
          <a:xfrm>
            <a:off x="5429256" y="1571612"/>
            <a:ext cx="2400300" cy="4305300"/>
          </a:xfrm>
          <a:prstGeom prst="rect">
            <a:avLst/>
          </a:prstGeom>
          <a:noFill/>
          <a:ln w="9525">
            <a:noFill/>
            <a:miter lim="800000"/>
            <a:headEnd/>
            <a:tailEnd/>
          </a:ln>
          <a:effectLst/>
        </p:spPr>
      </p:pic>
      <p:pic>
        <p:nvPicPr>
          <p:cNvPr id="10243" name="Picture 3"/>
          <p:cNvPicPr>
            <a:picLocks noChangeAspect="1" noChangeArrowheads="1"/>
          </p:cNvPicPr>
          <p:nvPr/>
        </p:nvPicPr>
        <p:blipFill>
          <a:blip r:embed="rId3" cstate="print"/>
          <a:srcRect/>
          <a:stretch>
            <a:fillRect/>
          </a:stretch>
        </p:blipFill>
        <p:spPr bwMode="auto">
          <a:xfrm>
            <a:off x="642910" y="4071942"/>
            <a:ext cx="3905250" cy="1466850"/>
          </a:xfrm>
          <a:prstGeom prst="rect">
            <a:avLst/>
          </a:prstGeom>
          <a:noFill/>
          <a:ln w="9525">
            <a:noFill/>
            <a:miter lim="800000"/>
            <a:headEnd/>
            <a:tailEnd/>
          </a:ln>
          <a:effectLst/>
        </p:spPr>
      </p:pic>
      <p:pic>
        <p:nvPicPr>
          <p:cNvPr id="10244" name="Picture 4"/>
          <p:cNvPicPr>
            <a:picLocks noChangeAspect="1" noChangeArrowheads="1"/>
          </p:cNvPicPr>
          <p:nvPr/>
        </p:nvPicPr>
        <p:blipFill>
          <a:blip r:embed="rId4" cstate="print"/>
          <a:srcRect/>
          <a:stretch>
            <a:fillRect/>
          </a:stretch>
        </p:blipFill>
        <p:spPr bwMode="auto">
          <a:xfrm>
            <a:off x="642910" y="5643578"/>
            <a:ext cx="3400425" cy="6667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4" name="Rectangle 3"/>
          <p:cNvSpPr/>
          <p:nvPr/>
        </p:nvSpPr>
        <p:spPr>
          <a:xfrm>
            <a:off x="571472" y="1785926"/>
            <a:ext cx="4071966" cy="1200329"/>
          </a:xfrm>
          <a:prstGeom prst="rect">
            <a:avLst/>
          </a:prstGeom>
        </p:spPr>
        <p:txBody>
          <a:bodyPr wrap="square">
            <a:spAutoFit/>
          </a:bodyPr>
          <a:lstStyle/>
          <a:p>
            <a:r>
              <a:rPr lang="en-GB" i="1" dirty="0" smtClean="0"/>
              <a:t>Example</a:t>
            </a:r>
          </a:p>
          <a:p>
            <a:r>
              <a:rPr lang="en-GB" dirty="0" smtClean="0"/>
              <a:t>Calculate the 20 dB beam spread angle for a 5 MHz compression wave in steel from a 10 mm-diameter crystal. </a:t>
            </a:r>
          </a:p>
        </p:txBody>
      </p:sp>
      <p:pic>
        <p:nvPicPr>
          <p:cNvPr id="11266" name="Picture 2"/>
          <p:cNvPicPr>
            <a:picLocks noChangeAspect="1" noChangeArrowheads="1"/>
          </p:cNvPicPr>
          <p:nvPr/>
        </p:nvPicPr>
        <p:blipFill>
          <a:blip r:embed="rId2" cstate="print"/>
          <a:srcRect/>
          <a:stretch>
            <a:fillRect/>
          </a:stretch>
        </p:blipFill>
        <p:spPr bwMode="auto">
          <a:xfrm>
            <a:off x="5214942" y="2000240"/>
            <a:ext cx="2085975" cy="39814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3" name="Content Placeholder 2"/>
          <p:cNvSpPr>
            <a:spLocks noGrp="1"/>
          </p:cNvSpPr>
          <p:nvPr>
            <p:ph idx="1"/>
          </p:nvPr>
        </p:nvSpPr>
        <p:spPr>
          <a:xfrm>
            <a:off x="457200" y="1600200"/>
            <a:ext cx="3543296" cy="4525963"/>
          </a:xfrm>
        </p:spPr>
        <p:txBody>
          <a:bodyPr>
            <a:normAutofit fontScale="47500" lnSpcReduction="20000"/>
          </a:bodyPr>
          <a:lstStyle/>
          <a:p>
            <a:pPr marL="0" indent="15875">
              <a:buNone/>
            </a:pPr>
            <a:r>
              <a:rPr lang="en-GB" dirty="0" smtClean="0"/>
              <a:t>We have used three terms connected with the beam of sound in the test material, namely </a:t>
            </a:r>
          </a:p>
          <a:p>
            <a:pPr marL="627063" indent="15875">
              <a:buNone/>
            </a:pPr>
            <a:r>
              <a:rPr lang="en-GB" dirty="0" smtClean="0"/>
              <a:t>‘Dead Zone’,</a:t>
            </a:r>
          </a:p>
          <a:p>
            <a:pPr marL="627063" indent="15875">
              <a:buNone/>
            </a:pPr>
            <a:r>
              <a:rPr lang="en-GB" dirty="0" smtClean="0"/>
              <a:t>‘Near Field’, and</a:t>
            </a:r>
          </a:p>
          <a:p>
            <a:pPr marL="627063" indent="15875">
              <a:buNone/>
            </a:pPr>
            <a:r>
              <a:rPr lang="en-GB" dirty="0" smtClean="0"/>
              <a:t>‘Far Field’.</a:t>
            </a:r>
          </a:p>
          <a:p>
            <a:pPr marL="514350" indent="-242888">
              <a:buFont typeface="+mj-lt"/>
              <a:buAutoNum type="arabicPeriod"/>
            </a:pPr>
            <a:r>
              <a:rPr lang="en-GB" dirty="0" smtClean="0"/>
              <a:t>The dead zone is that part of the time-base occupied by the initial pulse when using a single-crystal contact probe. </a:t>
            </a:r>
          </a:p>
          <a:p>
            <a:pPr marL="514350" indent="-242888">
              <a:buFont typeface="+mj-lt"/>
              <a:buAutoNum type="arabicPeriod"/>
            </a:pPr>
            <a:r>
              <a:rPr lang="en-GB" dirty="0" smtClean="0"/>
              <a:t>The near field is the distance in the material that suffers from interference effects and,</a:t>
            </a:r>
          </a:p>
          <a:p>
            <a:pPr marL="514350" indent="-242888">
              <a:buFont typeface="+mj-lt"/>
              <a:buAutoNum type="arabicPeriod"/>
            </a:pPr>
            <a:r>
              <a:rPr lang="en-GB" dirty="0" smtClean="0"/>
              <a:t>the far field is the rest of the beam beyond the near field.</a:t>
            </a:r>
          </a:p>
          <a:p>
            <a:pPr marL="0" indent="15875">
              <a:buNone/>
            </a:pPr>
            <a:r>
              <a:rPr lang="en-GB" dirty="0" smtClean="0"/>
              <a:t>The example trace shown is calibrated for 100 mm of steel return path using a single-crystal 5 MHz compression wave probe.</a:t>
            </a:r>
          </a:p>
          <a:p>
            <a:pPr>
              <a:buNone/>
            </a:pPr>
            <a:r>
              <a:rPr lang="en-GB" dirty="0" smtClean="0"/>
              <a:t>The three zones are shown on the trace.</a:t>
            </a:r>
          </a:p>
          <a:p>
            <a:pPr>
              <a:buNone/>
            </a:pPr>
            <a:endParaRPr lang="en-GB" dirty="0"/>
          </a:p>
        </p:txBody>
      </p:sp>
      <p:pic>
        <p:nvPicPr>
          <p:cNvPr id="12290" name="Picture 2"/>
          <p:cNvPicPr>
            <a:picLocks noChangeAspect="1" noChangeArrowheads="1"/>
          </p:cNvPicPr>
          <p:nvPr/>
        </p:nvPicPr>
        <p:blipFill>
          <a:blip r:embed="rId2" cstate="print"/>
          <a:srcRect/>
          <a:stretch>
            <a:fillRect/>
          </a:stretch>
        </p:blipFill>
        <p:spPr bwMode="auto">
          <a:xfrm>
            <a:off x="4000496" y="1571612"/>
            <a:ext cx="4739152" cy="455027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Ultrasonic Beam</a:t>
            </a:r>
            <a:endParaRPr lang="en-GB" dirty="0"/>
          </a:p>
        </p:txBody>
      </p:sp>
      <p:sp>
        <p:nvSpPr>
          <p:cNvPr id="4" name="Rectangle 3"/>
          <p:cNvSpPr/>
          <p:nvPr/>
        </p:nvSpPr>
        <p:spPr>
          <a:xfrm>
            <a:off x="500034" y="1643051"/>
            <a:ext cx="5643602" cy="4524315"/>
          </a:xfrm>
          <a:prstGeom prst="rect">
            <a:avLst/>
          </a:prstGeom>
        </p:spPr>
        <p:txBody>
          <a:bodyPr wrap="square">
            <a:spAutoFit/>
          </a:bodyPr>
          <a:lstStyle/>
          <a:p>
            <a:r>
              <a:rPr lang="en-GB" dirty="0" smtClean="0"/>
              <a:t>Calculate</a:t>
            </a:r>
          </a:p>
          <a:p>
            <a:endParaRPr lang="en-GB" dirty="0" smtClean="0"/>
          </a:p>
          <a:p>
            <a:pPr marL="342900" indent="-342900">
              <a:buFont typeface="+mj-lt"/>
              <a:buAutoNum type="arabicPeriod"/>
            </a:pPr>
            <a:r>
              <a:rPr lang="en-GB" dirty="0" smtClean="0"/>
              <a:t>the Near field distance for a 6mm-diameter 10 MHz crystal transmitting into steel (Velocity 5960 m/s therefore </a:t>
            </a:r>
            <a:r>
              <a:rPr lang="el-GR" dirty="0" smtClean="0"/>
              <a:t>λ</a:t>
            </a:r>
            <a:r>
              <a:rPr lang="en-GB" dirty="0" smtClean="0"/>
              <a:t> = 1.192 mm).</a:t>
            </a:r>
          </a:p>
          <a:p>
            <a:pPr marL="342900" indent="-342900">
              <a:buFont typeface="+mj-lt"/>
              <a:buAutoNum type="arabicPeriod"/>
            </a:pPr>
            <a:r>
              <a:rPr lang="en-GB" dirty="0" smtClean="0"/>
              <a:t>The 6 dB beam spread angle for a 15 MHz compression wave in steel from a 3 mm-diameter crystal.</a:t>
            </a:r>
          </a:p>
          <a:p>
            <a:pPr marL="342900" indent="-342900">
              <a:buFont typeface="+mj-lt"/>
              <a:buAutoNum type="arabicPeriod"/>
            </a:pPr>
            <a:r>
              <a:rPr lang="en-GB" dirty="0" smtClean="0"/>
              <a:t>The wavelength of a 15 MHz compression wave in stainless steel.</a:t>
            </a:r>
          </a:p>
          <a:p>
            <a:pPr marL="342900" indent="-342900">
              <a:buFont typeface="+mj-lt"/>
              <a:buAutoNum type="arabicPeriod"/>
            </a:pPr>
            <a:r>
              <a:rPr lang="en-GB" dirty="0" smtClean="0"/>
              <a:t>For the figure given, show by using the percentage of the incident energy equation that the ultrasound energy distributions are correct.</a:t>
            </a:r>
          </a:p>
          <a:p>
            <a:pPr marL="342900" indent="-342900">
              <a:buFont typeface="+mj-lt"/>
              <a:buAutoNum type="arabicPeriod"/>
            </a:pPr>
            <a:endParaRPr lang="en-GB" dirty="0" smtClean="0"/>
          </a:p>
          <a:p>
            <a:pPr marL="342900" indent="-342900">
              <a:buFont typeface="+mj-lt"/>
              <a:buAutoNum type="arabicPeriod"/>
            </a:pPr>
            <a:endParaRPr lang="en-GB" dirty="0" smtClean="0"/>
          </a:p>
          <a:p>
            <a:pPr marL="342900" indent="-342900"/>
            <a:endParaRPr lang="en-GB" dirty="0" smtClean="0"/>
          </a:p>
          <a:p>
            <a:pPr marL="342900" indent="-342900">
              <a:buFont typeface="+mj-lt"/>
              <a:buAutoNum type="arabicPeriod"/>
            </a:pPr>
            <a:endParaRPr lang="en-GB" dirty="0" smtClean="0"/>
          </a:p>
        </p:txBody>
      </p:sp>
      <p:pic>
        <p:nvPicPr>
          <p:cNvPr id="5" name="Picture 4" descr="http://www.ndt-ed.org/EducationResources/CommunityCollege/Ultrasonics/Graphics/Reflection.gif"/>
          <p:cNvPicPr/>
          <p:nvPr/>
        </p:nvPicPr>
        <p:blipFill>
          <a:blip r:embed="rId2" cstate="print"/>
          <a:srcRect/>
          <a:stretch>
            <a:fillRect/>
          </a:stretch>
        </p:blipFill>
        <p:spPr bwMode="auto">
          <a:xfrm>
            <a:off x="6215074" y="2071678"/>
            <a:ext cx="2428892" cy="35719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rot="16200000">
            <a:off x="2179748" y="-1149238"/>
            <a:ext cx="4784473" cy="900115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Attenuation</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As sound travels through a medium, its intensity diminishes with distance.</a:t>
            </a:r>
          </a:p>
          <a:p>
            <a:r>
              <a:rPr lang="en-GB" dirty="0" smtClean="0"/>
              <a:t>Idealized materials, sound pressure (signal amplitude) is only reduced by the spreading of the wave.</a:t>
            </a:r>
          </a:p>
          <a:p>
            <a:r>
              <a:rPr lang="en-GB" dirty="0" smtClean="0"/>
              <a:t>Natural materials, however, all produce an effect which further weakens the sound.</a:t>
            </a:r>
          </a:p>
          <a:p>
            <a:r>
              <a:rPr lang="en-GB" dirty="0" smtClean="0"/>
              <a:t>This further weakening results from scattering and absorption. </a:t>
            </a:r>
          </a:p>
          <a:p>
            <a:r>
              <a:rPr lang="en-GB" dirty="0" smtClean="0"/>
              <a:t>Scattering is the reflection of the sound in directions other than its original direction of propagation.</a:t>
            </a:r>
          </a:p>
          <a:p>
            <a:r>
              <a:rPr lang="en-GB" dirty="0" smtClean="0"/>
              <a:t>Absorption is the conversion of the sound energy to other forms of energy.</a:t>
            </a:r>
          </a:p>
          <a:p>
            <a:r>
              <a:rPr lang="en-GB" dirty="0" smtClean="0"/>
              <a:t>The combined effect of scattering and absorption is called</a:t>
            </a:r>
            <a:r>
              <a:rPr lang="en-GB" b="1" dirty="0" smtClean="0"/>
              <a:t> attenuation</a:t>
            </a:r>
            <a:r>
              <a:rPr lang="en-GB" dirty="0" smtClean="0"/>
              <a:t>.</a:t>
            </a:r>
          </a:p>
          <a:p>
            <a:pPr>
              <a:buNone/>
            </a:pPr>
            <a:endParaRPr lang="en-GB" dirty="0" smtClean="0"/>
          </a:p>
          <a:p>
            <a:pPr marL="631825" indent="15875">
              <a:buNone/>
            </a:pPr>
            <a:r>
              <a:rPr lang="en-GB" sz="3800" b="1" dirty="0" smtClean="0"/>
              <a:t>Ultrasonic attenuation is the decay rate of the wave as it propagates through material.</a:t>
            </a:r>
            <a:endParaRPr lang="en-GB" sz="3800" b="1"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Attenuation</a:t>
            </a:r>
            <a:endParaRPr lang="en-GB" dirty="0"/>
          </a:p>
        </p:txBody>
      </p:sp>
      <p:sp>
        <p:nvSpPr>
          <p:cNvPr id="3" name="Content Placeholder 2"/>
          <p:cNvSpPr>
            <a:spLocks noGrp="1"/>
          </p:cNvSpPr>
          <p:nvPr>
            <p:ph idx="1"/>
          </p:nvPr>
        </p:nvSpPr>
        <p:spPr/>
        <p:txBody>
          <a:bodyPr/>
          <a:lstStyle/>
          <a:p>
            <a:r>
              <a:rPr lang="en-GB" dirty="0" smtClean="0"/>
              <a:t>Attenuation of sound within a material itself is often not of intrinsic interest. However, natural properties and loading conditions can be related to attenuation.</a:t>
            </a:r>
          </a:p>
          <a:p>
            <a:r>
              <a:rPr lang="en-GB" dirty="0" smtClean="0"/>
              <a:t>Attenuation often serves as a measurement tool that leads to the formation of theories to explain physical or chemical phenomenon that decreases the ultrasonic intensity. </a:t>
            </a:r>
          </a:p>
          <a:p>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Attenuation</a:t>
            </a:r>
            <a:endParaRPr lang="en-GB" dirty="0"/>
          </a:p>
        </p:txBody>
      </p:sp>
      <p:sp>
        <p:nvSpPr>
          <p:cNvPr id="3" name="Content Placeholder 2"/>
          <p:cNvSpPr>
            <a:spLocks noGrp="1"/>
          </p:cNvSpPr>
          <p:nvPr>
            <p:ph idx="1"/>
          </p:nvPr>
        </p:nvSpPr>
        <p:spPr>
          <a:xfrm>
            <a:off x="428596" y="1357298"/>
            <a:ext cx="8229600" cy="4972072"/>
          </a:xfrm>
        </p:spPr>
        <p:txBody>
          <a:bodyPr>
            <a:normAutofit fontScale="70000" lnSpcReduction="20000"/>
          </a:bodyPr>
          <a:lstStyle/>
          <a:p>
            <a:pPr marL="0" indent="15875">
              <a:buNone/>
            </a:pPr>
            <a:r>
              <a:rPr lang="en-GB" dirty="0" smtClean="0"/>
              <a:t>The amplitude change of a decaying plane wave can be expressed as:</a:t>
            </a:r>
          </a:p>
          <a:p>
            <a:pPr marL="0" indent="15875">
              <a:buNone/>
            </a:pPr>
            <a:endParaRPr lang="en-GB" dirty="0" smtClean="0"/>
          </a:p>
          <a:p>
            <a:pPr marL="0" indent="15875">
              <a:buNone/>
            </a:pPr>
            <a:endParaRPr lang="en-GB" dirty="0" smtClean="0"/>
          </a:p>
          <a:p>
            <a:pPr marL="0" indent="15875">
              <a:buNone/>
            </a:pPr>
            <a:r>
              <a:rPr lang="en-GB" dirty="0" smtClean="0"/>
              <a:t>Where:</a:t>
            </a:r>
          </a:p>
          <a:p>
            <a:pPr marL="533400" indent="15875">
              <a:buNone/>
            </a:pPr>
            <a:r>
              <a:rPr lang="en-GB" b="1" dirty="0" smtClean="0"/>
              <a:t>A</a:t>
            </a:r>
            <a:r>
              <a:rPr lang="en-GB" b="1" baseline="-25000" dirty="0" smtClean="0"/>
              <a:t>0</a:t>
            </a:r>
            <a:r>
              <a:rPr lang="en-GB" dirty="0" smtClean="0"/>
              <a:t> is the amplitude of the propagating wave at some location.</a:t>
            </a:r>
          </a:p>
          <a:p>
            <a:pPr marL="533400" indent="15875">
              <a:buNone/>
            </a:pPr>
            <a:r>
              <a:rPr lang="en-GB" b="1" dirty="0" smtClean="0"/>
              <a:t>A</a:t>
            </a:r>
            <a:r>
              <a:rPr lang="en-GB" dirty="0" smtClean="0"/>
              <a:t> is the reduced amplitude after the wave has travelled a distance </a:t>
            </a:r>
            <a:r>
              <a:rPr lang="en-GB" b="1" dirty="0" smtClean="0"/>
              <a:t>z</a:t>
            </a:r>
            <a:r>
              <a:rPr lang="en-GB" dirty="0" smtClean="0"/>
              <a:t> from that initial location.</a:t>
            </a:r>
          </a:p>
          <a:p>
            <a:pPr marL="533400" indent="15875">
              <a:buNone/>
            </a:pPr>
            <a:r>
              <a:rPr lang="el-GR" b="1" dirty="0" smtClean="0"/>
              <a:t>α</a:t>
            </a:r>
            <a:r>
              <a:rPr lang="en-GB" dirty="0" smtClean="0"/>
              <a:t> is the attenuation coefficient of the wave travelling in the z-direction.</a:t>
            </a:r>
          </a:p>
          <a:p>
            <a:pPr marL="533400" indent="15875">
              <a:buNone/>
            </a:pPr>
            <a:r>
              <a:rPr lang="en-GB" dirty="0" smtClean="0"/>
              <a:t>The dimensions of </a:t>
            </a:r>
            <a:r>
              <a:rPr lang="el-GR" dirty="0" smtClean="0"/>
              <a:t>α</a:t>
            </a:r>
            <a:r>
              <a:rPr lang="en-GB" dirty="0" smtClean="0"/>
              <a:t> are nepers/length, where a </a:t>
            </a:r>
            <a:r>
              <a:rPr lang="en-GB" dirty="0" err="1" smtClean="0"/>
              <a:t>neper</a:t>
            </a:r>
            <a:r>
              <a:rPr lang="en-GB" dirty="0" smtClean="0"/>
              <a:t> is a dimensionless quantity. This can be converted to decibels/length by dividing by 0.1151.</a:t>
            </a:r>
          </a:p>
          <a:p>
            <a:pPr marL="533400" indent="15875">
              <a:buNone/>
            </a:pPr>
            <a:r>
              <a:rPr lang="en-GB" dirty="0" smtClean="0"/>
              <a:t>The term </a:t>
            </a:r>
            <a:r>
              <a:rPr lang="en-GB" b="1" i="1" dirty="0" smtClean="0"/>
              <a:t>e</a:t>
            </a:r>
            <a:r>
              <a:rPr lang="en-GB" b="1" dirty="0" smtClean="0"/>
              <a:t> </a:t>
            </a:r>
            <a:r>
              <a:rPr lang="en-GB" dirty="0" smtClean="0"/>
              <a:t>is Napier's constant which is equal to approximately 2.71828.</a:t>
            </a:r>
          </a:p>
        </p:txBody>
      </p:sp>
      <p:pic>
        <p:nvPicPr>
          <p:cNvPr id="50178" name="Picture 2" descr="http://www.ndt-ed.org/EducationResources/CommunityCollege/Ultrasonics/Graphics/Attenuation1.jpg"/>
          <p:cNvPicPr>
            <a:picLocks noChangeAspect="1" noChangeArrowheads="1"/>
          </p:cNvPicPr>
          <p:nvPr/>
        </p:nvPicPr>
        <p:blipFill>
          <a:blip r:embed="rId2" cstate="print"/>
          <a:srcRect/>
          <a:stretch>
            <a:fillRect/>
          </a:stretch>
        </p:blipFill>
        <p:spPr bwMode="auto">
          <a:xfrm>
            <a:off x="3500430" y="1785926"/>
            <a:ext cx="1981200" cy="666751"/>
          </a:xfrm>
          <a:prstGeom prst="rect">
            <a:avLst/>
          </a:prstGeom>
          <a:noFill/>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Attenuation</a:t>
            </a:r>
            <a:endParaRPr lang="en-GB" dirty="0"/>
          </a:p>
        </p:txBody>
      </p:sp>
      <p:sp>
        <p:nvSpPr>
          <p:cNvPr id="3" name="Content Placeholder 2"/>
          <p:cNvSpPr>
            <a:spLocks noGrp="1"/>
          </p:cNvSpPr>
          <p:nvPr>
            <p:ph idx="1"/>
          </p:nvPr>
        </p:nvSpPr>
        <p:spPr>
          <a:xfrm>
            <a:off x="457200" y="1357298"/>
            <a:ext cx="8229600" cy="4768865"/>
          </a:xfrm>
        </p:spPr>
        <p:txBody>
          <a:bodyPr>
            <a:normAutofit fontScale="70000" lnSpcReduction="20000"/>
          </a:bodyPr>
          <a:lstStyle/>
          <a:p>
            <a:r>
              <a:rPr lang="en-GB" dirty="0" smtClean="0"/>
              <a:t>Attenuation is generally proportional to the square of sound frequency.</a:t>
            </a:r>
          </a:p>
          <a:p>
            <a:pPr>
              <a:buNone/>
            </a:pPr>
            <a:endParaRPr lang="en-GB" dirty="0" smtClean="0"/>
          </a:p>
          <a:p>
            <a:r>
              <a:rPr lang="en-GB" dirty="0" smtClean="0"/>
              <a:t>Quoted values of attenuation are often given for a single frequency, or sometimes as a value averaged over many frequencies.</a:t>
            </a:r>
          </a:p>
          <a:p>
            <a:endParaRPr lang="en-GB" dirty="0" smtClean="0"/>
          </a:p>
          <a:p>
            <a:r>
              <a:rPr lang="en-GB" dirty="0" smtClean="0"/>
              <a:t>the actual value of the attenuation coefficient for a given material is highly dependent on the way in which the material was manufactured.</a:t>
            </a:r>
          </a:p>
          <a:p>
            <a:pPr>
              <a:buNone/>
            </a:pPr>
            <a:endParaRPr lang="en-GB" dirty="0" smtClean="0"/>
          </a:p>
          <a:p>
            <a:pPr marL="358775" indent="15875">
              <a:buNone/>
            </a:pPr>
            <a:r>
              <a:rPr lang="en-GB" b="1" dirty="0" smtClean="0"/>
              <a:t>Quoted values of attenuation only give a rough indication of the attenuation and should not be automatically trusted.</a:t>
            </a:r>
          </a:p>
          <a:p>
            <a:pPr marL="358775" indent="15875">
              <a:buNone/>
            </a:pPr>
            <a:r>
              <a:rPr lang="en-GB" b="1" dirty="0" smtClean="0"/>
              <a:t>Generally, a reliable value of attenuation can only be obtained by determining the attenuation experimentally for the particular material being used.</a:t>
            </a:r>
          </a:p>
          <a:p>
            <a:pPr>
              <a:buNone/>
            </a:pPr>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Attenuation</a:t>
            </a:r>
            <a:endParaRPr lang="en-GB" dirty="0"/>
          </a:p>
        </p:txBody>
      </p:sp>
      <p:sp>
        <p:nvSpPr>
          <p:cNvPr id="3" name="Content Placeholder 2"/>
          <p:cNvSpPr>
            <a:spLocks noGrp="1"/>
          </p:cNvSpPr>
          <p:nvPr>
            <p:ph idx="1"/>
          </p:nvPr>
        </p:nvSpPr>
        <p:spPr>
          <a:xfrm>
            <a:off x="428596" y="1428736"/>
            <a:ext cx="8229600" cy="3143272"/>
          </a:xfrm>
        </p:spPr>
        <p:txBody>
          <a:bodyPr>
            <a:normAutofit fontScale="77500" lnSpcReduction="20000"/>
          </a:bodyPr>
          <a:lstStyle/>
          <a:p>
            <a:r>
              <a:rPr lang="en-GB" dirty="0" smtClean="0"/>
              <a:t>Attenuation can be determined by evaluating the multiple back wall reflections seen in a typical A-scan display.</a:t>
            </a:r>
          </a:p>
          <a:p>
            <a:r>
              <a:rPr lang="en-GB" dirty="0" smtClean="0"/>
              <a:t>The number of decibels between two adjacent signals is measured and this value is divided by the time interval between them.</a:t>
            </a:r>
          </a:p>
          <a:p>
            <a:r>
              <a:rPr lang="en-GB" dirty="0" smtClean="0"/>
              <a:t>This calculation produces an attenuation coefficient in decibels per unit time </a:t>
            </a:r>
            <a:r>
              <a:rPr lang="en-GB" dirty="0" err="1" smtClean="0"/>
              <a:t>U</a:t>
            </a:r>
            <a:r>
              <a:rPr lang="en-GB" baseline="-25000" dirty="0" err="1" smtClean="0"/>
              <a:t>t</a:t>
            </a:r>
            <a:r>
              <a:rPr lang="en-GB" dirty="0" smtClean="0"/>
              <a:t>.</a:t>
            </a:r>
          </a:p>
          <a:p>
            <a:r>
              <a:rPr lang="en-GB" dirty="0" smtClean="0"/>
              <a:t>This value can be converted to nepers/length by the following equation:</a:t>
            </a:r>
            <a:endParaRPr lang="en-GB" dirty="0"/>
          </a:p>
        </p:txBody>
      </p:sp>
      <p:pic>
        <p:nvPicPr>
          <p:cNvPr id="4" name="Picture 2" descr="http://www.ndt-ed.org/EducationResources/CommunityCollege/Ultrasonics/Graphics/Attenuation1.gif"/>
          <p:cNvPicPr>
            <a:picLocks noChangeAspect="1" noChangeArrowheads="1"/>
          </p:cNvPicPr>
          <p:nvPr/>
        </p:nvPicPr>
        <p:blipFill>
          <a:blip r:embed="rId2" cstate="print"/>
          <a:srcRect/>
          <a:stretch>
            <a:fillRect/>
          </a:stretch>
        </p:blipFill>
        <p:spPr bwMode="auto">
          <a:xfrm>
            <a:off x="7000892" y="357166"/>
            <a:ext cx="1276350" cy="942976"/>
          </a:xfrm>
          <a:prstGeom prst="rect">
            <a:avLst/>
          </a:prstGeom>
          <a:noFill/>
        </p:spPr>
      </p:pic>
      <p:pic>
        <p:nvPicPr>
          <p:cNvPr id="52226" name="Picture 2" descr="http://www.ndt-ed.org/EducationResources/CommunityCollege/Ultrasonics/Graphics/Attenuation5.jpg"/>
          <p:cNvPicPr>
            <a:picLocks noChangeAspect="1" noChangeArrowheads="1"/>
          </p:cNvPicPr>
          <p:nvPr/>
        </p:nvPicPr>
        <p:blipFill>
          <a:blip r:embed="rId3" cstate="print"/>
          <a:srcRect/>
          <a:stretch>
            <a:fillRect/>
          </a:stretch>
        </p:blipFill>
        <p:spPr bwMode="auto">
          <a:xfrm>
            <a:off x="3428992" y="4500570"/>
            <a:ext cx="1933575" cy="819151"/>
          </a:xfrm>
          <a:prstGeom prst="rect">
            <a:avLst/>
          </a:prstGeom>
          <a:noFill/>
        </p:spPr>
      </p:pic>
      <p:sp>
        <p:nvSpPr>
          <p:cNvPr id="6" name="Rectangle 5"/>
          <p:cNvSpPr/>
          <p:nvPr/>
        </p:nvSpPr>
        <p:spPr>
          <a:xfrm>
            <a:off x="857224" y="5429264"/>
            <a:ext cx="7715304" cy="646331"/>
          </a:xfrm>
          <a:prstGeom prst="rect">
            <a:avLst/>
          </a:prstGeom>
        </p:spPr>
        <p:txBody>
          <a:bodyPr wrap="square">
            <a:spAutoFit/>
          </a:bodyPr>
          <a:lstStyle/>
          <a:p>
            <a:r>
              <a:rPr lang="en-GB" dirty="0" smtClean="0"/>
              <a:t>Where </a:t>
            </a:r>
            <a:r>
              <a:rPr lang="en-GB" b="1" dirty="0" smtClean="0"/>
              <a:t>v</a:t>
            </a:r>
            <a:r>
              <a:rPr lang="en-GB" dirty="0" smtClean="0"/>
              <a:t> is the velocity of sound in meters per second and </a:t>
            </a:r>
            <a:r>
              <a:rPr lang="en-GB" b="1" dirty="0" err="1" smtClean="0"/>
              <a:t>Ut</a:t>
            </a:r>
            <a:r>
              <a:rPr lang="en-GB" dirty="0" smtClean="0"/>
              <a:t> is in decibels per second.</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Attenuation</a:t>
            </a:r>
            <a:endParaRPr lang="en-GB" dirty="0"/>
          </a:p>
        </p:txBody>
      </p:sp>
      <p:sp>
        <p:nvSpPr>
          <p:cNvPr id="3" name="Content Placeholder 2"/>
          <p:cNvSpPr>
            <a:spLocks noGrp="1"/>
          </p:cNvSpPr>
          <p:nvPr>
            <p:ph idx="1"/>
          </p:nvPr>
        </p:nvSpPr>
        <p:spPr>
          <a:xfrm>
            <a:off x="457200" y="1285860"/>
            <a:ext cx="8229600" cy="5043510"/>
          </a:xfrm>
        </p:spPr>
        <p:txBody>
          <a:bodyPr>
            <a:normAutofit fontScale="47500" lnSpcReduction="20000"/>
          </a:bodyPr>
          <a:lstStyle/>
          <a:p>
            <a:pPr>
              <a:buNone/>
            </a:pPr>
            <a:r>
              <a:rPr lang="en-GB" b="1" dirty="0" smtClean="0"/>
              <a:t>Measuring Attenuation – Main Points</a:t>
            </a:r>
          </a:p>
          <a:p>
            <a:endParaRPr lang="en-GB" dirty="0" smtClean="0"/>
          </a:p>
          <a:p>
            <a:r>
              <a:rPr lang="en-GB" dirty="0" smtClean="0"/>
              <a:t>Ultrasonic wave propagation is influenced by the microstructure of the material through which it propagates.</a:t>
            </a:r>
          </a:p>
          <a:p>
            <a:r>
              <a:rPr lang="en-GB" dirty="0" smtClean="0"/>
              <a:t>The velocity of the ultrasonic waves is influenced by the elastic </a:t>
            </a:r>
            <a:r>
              <a:rPr lang="en-GB" dirty="0" err="1" smtClean="0"/>
              <a:t>moduli</a:t>
            </a:r>
            <a:r>
              <a:rPr lang="en-GB" dirty="0" smtClean="0"/>
              <a:t> and the density of the material, which in turn are mainly governed by the amount of various phases present and the damage in the material.</a:t>
            </a:r>
          </a:p>
          <a:p>
            <a:r>
              <a:rPr lang="en-GB" dirty="0" smtClean="0"/>
              <a:t>Ultrasonic attenuation, which is the sum of the absorption and the scattering, is mainly dependent upon the damping capacity and scattering from the grain boundary in the material.</a:t>
            </a:r>
          </a:p>
          <a:p>
            <a:pPr>
              <a:buNone/>
            </a:pPr>
            <a:endParaRPr lang="en-GB" dirty="0" smtClean="0"/>
          </a:p>
          <a:p>
            <a:pPr marL="0" indent="15875">
              <a:buNone/>
            </a:pPr>
            <a:r>
              <a:rPr lang="en-GB" b="1" dirty="0" smtClean="0"/>
              <a:t>However, to fully characterize the attenuation required knowledge of a large number of thermo-physical parameters that in practice are hard to quantify.</a:t>
            </a:r>
          </a:p>
          <a:p>
            <a:pPr marL="0" indent="15875">
              <a:buNone/>
            </a:pPr>
            <a:r>
              <a:rPr lang="en-GB" b="1" dirty="0" smtClean="0"/>
              <a:t> </a:t>
            </a:r>
          </a:p>
          <a:p>
            <a:r>
              <a:rPr lang="en-GB" dirty="0" smtClean="0"/>
              <a:t>Relative measurements such as the change of attenuation and simple qualitative tests are easier to make than absolute measure.</a:t>
            </a:r>
          </a:p>
          <a:p>
            <a:r>
              <a:rPr lang="en-GB" dirty="0" smtClean="0"/>
              <a:t>Relative attenuation measurements can be made by examining the exponential decay of multiple back surface reflections.  However, significant variations in micro structural characteristics and mechanical properties often produce only a relatively small change in wave velocity and attenuation. </a:t>
            </a:r>
          </a:p>
          <a:p>
            <a:r>
              <a:rPr lang="en-GB" dirty="0" smtClean="0"/>
              <a:t>Absolute measurements of attenuation are very difficult to obtain because the echo amplitude depends on factors in addition to amplitude.</a:t>
            </a:r>
          </a:p>
          <a:p>
            <a:r>
              <a:rPr lang="en-GB" dirty="0" smtClean="0"/>
              <a:t>The most common method used to get quantitative results is to use an ultrasonic source and detector transducer separated by a known distance. By varying the separation distance, the attenuation can be measured from the changes in the amplitude.</a:t>
            </a:r>
          </a:p>
          <a:p>
            <a:pPr>
              <a:buNone/>
            </a:pPr>
            <a:endParaRPr lang="en-GB" dirty="0" smtClean="0"/>
          </a:p>
          <a:p>
            <a:pPr>
              <a:buNone/>
            </a:pPr>
            <a:endParaRPr lang="en-GB" dirty="0"/>
          </a:p>
        </p:txBody>
      </p:sp>
      <p:pic>
        <p:nvPicPr>
          <p:cNvPr id="67586" name="Picture 2" descr="http://www.ndt-ed.org/EducationResources/CommunityCollege/Ultrasonics/Graphics/echo-train.gif"/>
          <p:cNvPicPr>
            <a:picLocks noChangeAspect="1" noChangeArrowheads="1"/>
          </p:cNvPicPr>
          <p:nvPr/>
        </p:nvPicPr>
        <p:blipFill>
          <a:blip r:embed="rId2" cstate="print"/>
          <a:srcRect/>
          <a:stretch>
            <a:fillRect/>
          </a:stretch>
        </p:blipFill>
        <p:spPr bwMode="auto">
          <a:xfrm>
            <a:off x="6143636" y="142852"/>
            <a:ext cx="2771775" cy="1628776"/>
          </a:xfrm>
          <a:prstGeom prst="rect">
            <a:avLst/>
          </a:prstGeom>
          <a:noFill/>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Signal to Noise Ratio</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Choice of frequency and wavelength has a direct effect on flaw detectability.</a:t>
            </a:r>
          </a:p>
          <a:p>
            <a:r>
              <a:rPr lang="en-GB" dirty="0" smtClean="0"/>
              <a:t>However, the detection of a defect involves many factors other than the relationship of wavelength and flaw size.</a:t>
            </a:r>
          </a:p>
          <a:p>
            <a:r>
              <a:rPr lang="en-GB" dirty="0" smtClean="0"/>
              <a:t>The amount of sound that reflects from a defect is also dependent on the acoustic impedance mismatch between the flaw and the surrounding material.</a:t>
            </a:r>
          </a:p>
          <a:p>
            <a:pPr marL="174625" indent="15875">
              <a:buNone/>
            </a:pPr>
            <a:endParaRPr lang="en-GB" sz="2800" i="1" dirty="0" smtClean="0"/>
          </a:p>
          <a:p>
            <a:pPr marL="174625" indent="15875">
              <a:buNone/>
            </a:pPr>
            <a:r>
              <a:rPr lang="en-GB" sz="2800" i="1" dirty="0" smtClean="0"/>
              <a:t>For example, in a steel structure, a void is generally a better reflector than a metallic inclusion because the impedance mismatch is greater between air and metal than between two metals.</a:t>
            </a:r>
            <a:endParaRPr lang="en-GB" sz="2800" i="1"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Signal to Noise Ratio</a:t>
            </a:r>
            <a:endParaRPr lang="en-GB" dirty="0"/>
          </a:p>
        </p:txBody>
      </p:sp>
      <p:sp>
        <p:nvSpPr>
          <p:cNvPr id="3" name="Content Placeholder 2"/>
          <p:cNvSpPr>
            <a:spLocks noGrp="1"/>
          </p:cNvSpPr>
          <p:nvPr>
            <p:ph idx="1"/>
          </p:nvPr>
        </p:nvSpPr>
        <p:spPr>
          <a:xfrm>
            <a:off x="457200" y="1600201"/>
            <a:ext cx="8229600" cy="3114683"/>
          </a:xfrm>
        </p:spPr>
        <p:txBody>
          <a:bodyPr>
            <a:normAutofit fontScale="77500" lnSpcReduction="20000"/>
          </a:bodyPr>
          <a:lstStyle/>
          <a:p>
            <a:r>
              <a:rPr lang="en-GB" dirty="0" smtClean="0"/>
              <a:t>the surrounding material (structure under test) has competing reflections.</a:t>
            </a:r>
          </a:p>
          <a:p>
            <a:endParaRPr lang="en-GB" dirty="0" smtClean="0"/>
          </a:p>
          <a:p>
            <a:endParaRPr lang="en-GB" dirty="0" smtClean="0"/>
          </a:p>
          <a:p>
            <a:endParaRPr lang="en-GB" dirty="0" smtClean="0"/>
          </a:p>
          <a:p>
            <a:endParaRPr lang="en-GB" dirty="0" smtClean="0"/>
          </a:p>
          <a:p>
            <a:r>
              <a:rPr lang="en-GB" dirty="0" smtClean="0"/>
              <a:t>A good measure of detectability of a flaw is its signal-to-noise ratio (S/N).</a:t>
            </a:r>
          </a:p>
        </p:txBody>
      </p:sp>
      <p:pic>
        <p:nvPicPr>
          <p:cNvPr id="54274" name="Picture 2"/>
          <p:cNvPicPr>
            <a:picLocks noChangeAspect="1" noChangeArrowheads="1"/>
          </p:cNvPicPr>
          <p:nvPr/>
        </p:nvPicPr>
        <p:blipFill>
          <a:blip r:embed="rId2" cstate="print"/>
          <a:srcRect/>
          <a:stretch>
            <a:fillRect/>
          </a:stretch>
        </p:blipFill>
        <p:spPr bwMode="auto">
          <a:xfrm>
            <a:off x="5572132" y="1928801"/>
            <a:ext cx="2719370" cy="1756673"/>
          </a:xfrm>
          <a:prstGeom prst="rect">
            <a:avLst/>
          </a:prstGeom>
          <a:noFill/>
          <a:ln w="9525">
            <a:noFill/>
            <a:miter lim="800000"/>
            <a:headEnd/>
            <a:tailEnd/>
          </a:ln>
          <a:effectLst/>
        </p:spPr>
      </p:pic>
      <p:sp>
        <p:nvSpPr>
          <p:cNvPr id="5" name="Rectangle 4"/>
          <p:cNvSpPr/>
          <p:nvPr/>
        </p:nvSpPr>
        <p:spPr>
          <a:xfrm>
            <a:off x="928662" y="4714884"/>
            <a:ext cx="7215238" cy="1200329"/>
          </a:xfrm>
          <a:prstGeom prst="rect">
            <a:avLst/>
          </a:prstGeom>
        </p:spPr>
        <p:txBody>
          <a:bodyPr wrap="square">
            <a:spAutoFit/>
          </a:bodyPr>
          <a:lstStyle/>
          <a:p>
            <a:pPr indent="15875" algn="just">
              <a:buNone/>
            </a:pPr>
            <a:r>
              <a:rPr lang="en-GB" sz="2400" b="1" dirty="0" smtClean="0"/>
              <a:t>The signal-to-noise ratio is a measure of how the signal from the defect compares to other background reflections (categorized as "noise").</a:t>
            </a:r>
            <a:endParaRPr lang="en-GB" sz="2400" b="1" dirty="0"/>
          </a:p>
        </p:txBody>
      </p:sp>
      <p:sp>
        <p:nvSpPr>
          <p:cNvPr id="6" name="Rectangle 5"/>
          <p:cNvSpPr/>
          <p:nvPr/>
        </p:nvSpPr>
        <p:spPr>
          <a:xfrm>
            <a:off x="642910" y="2714620"/>
            <a:ext cx="4857784" cy="646331"/>
          </a:xfrm>
          <a:prstGeom prst="rect">
            <a:avLst/>
          </a:prstGeom>
        </p:spPr>
        <p:txBody>
          <a:bodyPr wrap="square">
            <a:spAutoFit/>
          </a:bodyPr>
          <a:lstStyle/>
          <a:p>
            <a:r>
              <a:rPr lang="en-GB" dirty="0" smtClean="0"/>
              <a:t>For example: microstructure grains in metals and the aggregate of concrete.</a:t>
            </a:r>
            <a:endParaRPr lang="en-GB"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Signal to Noise Ratio</a:t>
            </a:r>
            <a:endParaRPr lang="en-GB" dirty="0"/>
          </a:p>
        </p:txBody>
      </p:sp>
      <p:sp>
        <p:nvSpPr>
          <p:cNvPr id="3" name="Content Placeholder 2"/>
          <p:cNvSpPr>
            <a:spLocks noGrp="1"/>
          </p:cNvSpPr>
          <p:nvPr>
            <p:ph idx="1"/>
          </p:nvPr>
        </p:nvSpPr>
        <p:spPr>
          <a:xfrm>
            <a:off x="428596" y="1214422"/>
            <a:ext cx="8229600" cy="5143536"/>
          </a:xfrm>
        </p:spPr>
        <p:txBody>
          <a:bodyPr>
            <a:normAutofit fontScale="70000" lnSpcReduction="20000"/>
          </a:bodyPr>
          <a:lstStyle/>
          <a:p>
            <a:pPr marL="0" indent="15875">
              <a:buNone/>
            </a:pPr>
            <a:r>
              <a:rPr lang="en-GB" dirty="0" smtClean="0"/>
              <a:t>The absolute noise level and the absolute strength of an echo from a "small" defect depends on a number of factors, which include:</a:t>
            </a:r>
          </a:p>
          <a:p>
            <a:endParaRPr lang="en-GB" dirty="0" smtClean="0"/>
          </a:p>
          <a:p>
            <a:r>
              <a:rPr lang="en-GB" dirty="0" smtClean="0"/>
              <a:t>Probe size and focal properties. </a:t>
            </a:r>
          </a:p>
          <a:p>
            <a:r>
              <a:rPr lang="en-GB" dirty="0" smtClean="0"/>
              <a:t>Probe frequency, bandwidth and efficiency. </a:t>
            </a:r>
          </a:p>
          <a:p>
            <a:r>
              <a:rPr lang="en-GB" dirty="0" smtClean="0"/>
              <a:t>Inspection path and distance (water and/or solid). </a:t>
            </a:r>
          </a:p>
          <a:p>
            <a:r>
              <a:rPr lang="en-GB" dirty="0" smtClean="0"/>
              <a:t>Interface features (surface curvature and roughness). </a:t>
            </a:r>
          </a:p>
          <a:p>
            <a:r>
              <a:rPr lang="en-GB" dirty="0" smtClean="0"/>
              <a:t>The flaw location with respect to the incident beam. </a:t>
            </a:r>
          </a:p>
          <a:p>
            <a:r>
              <a:rPr lang="en-GB" dirty="0" smtClean="0"/>
              <a:t>The inherent noisiness of the metal microstructure. </a:t>
            </a:r>
          </a:p>
          <a:p>
            <a:r>
              <a:rPr lang="en-GB" dirty="0" smtClean="0"/>
              <a:t>The inherent reflectivity of the flaw, which is dependent on its acoustic impedance, size, shape, and orientation. </a:t>
            </a:r>
          </a:p>
          <a:p>
            <a:r>
              <a:rPr lang="en-GB" dirty="0" smtClean="0"/>
              <a:t>Cracks and volumetric defects can reflect ultrasonic waves quite differently. Many cracks are "invisible" from one direction and strong reflectors from another.</a:t>
            </a:r>
          </a:p>
          <a:p>
            <a:r>
              <a:rPr lang="en-GB" dirty="0" smtClean="0"/>
              <a:t>Multifaceted flaws will tend to scatter sound away from the transducer. </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Signal to Noise Ratio</a:t>
            </a:r>
            <a:endParaRPr lang="en-GB" dirty="0"/>
          </a:p>
        </p:txBody>
      </p:sp>
      <p:sp>
        <p:nvSpPr>
          <p:cNvPr id="3" name="Content Placeholder 2"/>
          <p:cNvSpPr>
            <a:spLocks noGrp="1"/>
          </p:cNvSpPr>
          <p:nvPr>
            <p:ph idx="1"/>
          </p:nvPr>
        </p:nvSpPr>
        <p:spPr>
          <a:xfrm>
            <a:off x="457200" y="1600201"/>
            <a:ext cx="8229600" cy="1185858"/>
          </a:xfrm>
        </p:spPr>
        <p:txBody>
          <a:bodyPr>
            <a:normAutofit fontScale="92500"/>
          </a:bodyPr>
          <a:lstStyle/>
          <a:p>
            <a:pPr marL="0" indent="15875">
              <a:buNone/>
            </a:pPr>
            <a:r>
              <a:rPr lang="en-GB" dirty="0" smtClean="0"/>
              <a:t>The following formula relates some of the variables affecting the signal-to-noise ratio (S/N) of a defect:</a:t>
            </a:r>
          </a:p>
        </p:txBody>
      </p:sp>
      <p:pic>
        <p:nvPicPr>
          <p:cNvPr id="55298" name="Picture 2" descr="http://www.ndt-ed.org/EducationResources/CommunityCollege/Ultrasonics/Graphics/sn.gif"/>
          <p:cNvPicPr>
            <a:picLocks noChangeAspect="1" noChangeArrowheads="1"/>
          </p:cNvPicPr>
          <p:nvPr/>
        </p:nvPicPr>
        <p:blipFill>
          <a:blip r:embed="rId3" cstate="print"/>
          <a:srcRect/>
          <a:stretch>
            <a:fillRect/>
          </a:stretch>
        </p:blipFill>
        <p:spPr bwMode="auto">
          <a:xfrm>
            <a:off x="1857356" y="2857496"/>
            <a:ext cx="4692397" cy="2500330"/>
          </a:xfrm>
          <a:prstGeom prst="rect">
            <a:avLst/>
          </a:prstGeom>
          <a:noFill/>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Signal to Noise Ratio</a:t>
            </a:r>
            <a:endParaRPr lang="en-GB" dirty="0"/>
          </a:p>
        </p:txBody>
      </p:sp>
      <p:sp>
        <p:nvSpPr>
          <p:cNvPr id="3" name="Content Placeholder 2"/>
          <p:cNvSpPr>
            <a:spLocks noGrp="1"/>
          </p:cNvSpPr>
          <p:nvPr>
            <p:ph idx="1"/>
          </p:nvPr>
        </p:nvSpPr>
        <p:spPr>
          <a:xfrm>
            <a:off x="457200" y="1214422"/>
            <a:ext cx="8229600" cy="5357850"/>
          </a:xfrm>
        </p:spPr>
        <p:txBody>
          <a:bodyPr>
            <a:normAutofit fontScale="55000" lnSpcReduction="20000"/>
          </a:bodyPr>
          <a:lstStyle/>
          <a:p>
            <a:pPr marL="0" indent="15875">
              <a:buNone/>
            </a:pPr>
            <a:r>
              <a:rPr lang="en-GB" dirty="0" smtClean="0"/>
              <a:t>General observations relating to the signal-to-noise ratio (S/N) equation, and therefore, the detectability of a defect:</a:t>
            </a:r>
          </a:p>
          <a:p>
            <a:pPr marL="0" indent="15875">
              <a:buNone/>
            </a:pPr>
            <a:endParaRPr lang="en-GB" dirty="0" smtClean="0"/>
          </a:p>
          <a:p>
            <a:r>
              <a:rPr lang="en-GB" sz="3600" dirty="0" smtClean="0"/>
              <a:t>Increases with increasing flaw size (scattering amplitude).</a:t>
            </a:r>
          </a:p>
          <a:p>
            <a:pPr marL="985838" indent="15875">
              <a:buNone/>
            </a:pPr>
            <a:r>
              <a:rPr lang="en-GB" b="1" i="1" dirty="0" smtClean="0"/>
              <a:t>detectability of a defect is directly proportional to its size. </a:t>
            </a:r>
          </a:p>
          <a:p>
            <a:r>
              <a:rPr lang="en-GB" sz="3600" dirty="0" smtClean="0"/>
              <a:t>Increases with a more focused beam</a:t>
            </a:r>
            <a:r>
              <a:rPr lang="en-GB" dirty="0" smtClean="0"/>
              <a:t>.</a:t>
            </a:r>
          </a:p>
          <a:p>
            <a:pPr marL="985838" indent="15875">
              <a:buNone/>
            </a:pPr>
            <a:r>
              <a:rPr lang="en-GB" b="1" i="1" dirty="0" smtClean="0"/>
              <a:t>flaw detectability is inversely proportional to the transducer beam width. </a:t>
            </a:r>
          </a:p>
          <a:p>
            <a:r>
              <a:rPr lang="en-GB" sz="3600" dirty="0" smtClean="0"/>
              <a:t>Increases with decreasing pulse width (delta-t).</a:t>
            </a:r>
          </a:p>
          <a:p>
            <a:pPr marL="985838" indent="15875">
              <a:buNone/>
            </a:pPr>
            <a:r>
              <a:rPr lang="en-GB" b="1" i="1" dirty="0" smtClean="0"/>
              <a:t>flaw detectability is inversely proportional to the duration of the pulse produced by an ultrasonic transducer. </a:t>
            </a:r>
            <a:r>
              <a:rPr lang="en-GB" i="1" dirty="0" smtClean="0"/>
              <a:t>The shorter the pulse (often higher frequency), the better the detection of the defect. Shorter pulses correspond to broader bandwidth frequency response.</a:t>
            </a:r>
          </a:p>
          <a:p>
            <a:r>
              <a:rPr lang="en-GB" sz="3600" dirty="0" smtClean="0"/>
              <a:t>Decreases in materials with high density and/or a high ultrasonic velocity.</a:t>
            </a:r>
          </a:p>
          <a:p>
            <a:pPr marL="985838" indent="15875">
              <a:buNone/>
            </a:pPr>
            <a:r>
              <a:rPr lang="en-GB" b="1" i="1" dirty="0" smtClean="0"/>
              <a:t>signal-to-noise ratio (S/N) is inversely proportional to material density and acoustic velocity. </a:t>
            </a:r>
          </a:p>
          <a:p>
            <a:r>
              <a:rPr lang="en-GB" sz="3600" dirty="0" smtClean="0"/>
              <a:t>Generally increases with frequency.</a:t>
            </a:r>
          </a:p>
          <a:p>
            <a:pPr marL="985838" indent="15875">
              <a:buNone/>
            </a:pPr>
            <a:r>
              <a:rPr lang="en-GB" i="1" dirty="0" smtClean="0"/>
              <a:t>However, in some materials, such as titanium alloys, both the "</a:t>
            </a:r>
            <a:r>
              <a:rPr lang="en-GB" i="1" dirty="0" err="1" smtClean="0"/>
              <a:t>A</a:t>
            </a:r>
            <a:r>
              <a:rPr lang="en-GB" i="1" baseline="-25000" dirty="0" err="1" smtClean="0"/>
              <a:t>flaw</a:t>
            </a:r>
            <a:r>
              <a:rPr lang="en-GB" i="1" dirty="0" smtClean="0"/>
              <a:t>" and the "Figure of Merit (FOM)" terms in the equation change at about the same rate with changing frequency. So, in some cases, the signal-to-noise ratio (S/N) can be somewhat independent of frequency.</a:t>
            </a:r>
            <a:endParaRPr lang="en-GB" i="1"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Piezoelectric </a:t>
            </a:r>
            <a:br>
              <a:rPr lang="en-GB" b="1" dirty="0"/>
            </a:br>
            <a:r>
              <a:rPr lang="en-GB" b="1" dirty="0" smtClean="0"/>
              <a:t>Effect</a:t>
            </a:r>
            <a:endParaRPr lang="en-GB"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3" name="Content Placeholder 2"/>
          <p:cNvSpPr>
            <a:spLocks noGrp="1"/>
          </p:cNvSpPr>
          <p:nvPr>
            <p:ph idx="1"/>
          </p:nvPr>
        </p:nvSpPr>
        <p:spPr/>
        <p:txBody>
          <a:bodyPr>
            <a:normAutofit fontScale="92500"/>
          </a:bodyPr>
          <a:lstStyle/>
          <a:p>
            <a:pPr>
              <a:buNone/>
            </a:pPr>
            <a:r>
              <a:rPr lang="en-GB" b="1" dirty="0" smtClean="0"/>
              <a:t>Note Before:</a:t>
            </a:r>
          </a:p>
          <a:p>
            <a:r>
              <a:rPr lang="en-GB" dirty="0" smtClean="0"/>
              <a:t>A </a:t>
            </a:r>
            <a:r>
              <a:rPr lang="en-GB" dirty="0"/>
              <a:t>transducer is a device that will change one form of energy into another. Ultrasonic transducers change electrical energy into mechanical energy (sound waves) or vice </a:t>
            </a:r>
            <a:r>
              <a:rPr lang="en-GB" dirty="0" smtClean="0"/>
              <a:t>versa.</a:t>
            </a:r>
          </a:p>
          <a:p>
            <a:r>
              <a:rPr lang="en-GB" dirty="0" smtClean="0"/>
              <a:t>There </a:t>
            </a:r>
            <a:r>
              <a:rPr lang="en-GB" dirty="0"/>
              <a:t>are several methods used to generate and detect ultrasonic pulses in modern flaw detection and the most common of these makes use of the piezoelectric effect found in certain materials. </a:t>
            </a:r>
          </a:p>
          <a:p>
            <a:pPr>
              <a:buNone/>
            </a:pPr>
            <a:endParaRPr lang="en-GB"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3" name="Content Placeholder 2"/>
          <p:cNvSpPr>
            <a:spLocks noGrp="1"/>
          </p:cNvSpPr>
          <p:nvPr>
            <p:ph idx="1"/>
          </p:nvPr>
        </p:nvSpPr>
        <p:spPr/>
        <p:txBody>
          <a:bodyPr>
            <a:normAutofit fontScale="85000" lnSpcReduction="20000"/>
          </a:bodyPr>
          <a:lstStyle/>
          <a:p>
            <a:r>
              <a:rPr lang="en-GB" dirty="0"/>
              <a:t>In 1880 the Curie brothers discovered that slices cut in a particular way from certain crystal materials would generate an electrical potential across the faces of the slice when distorted by a mechanical force. They called this phenomenon piezoelectricity from the Greek words for pressure and </a:t>
            </a:r>
            <a:r>
              <a:rPr lang="en-GB" dirty="0" smtClean="0"/>
              <a:t>electricity.</a:t>
            </a:r>
          </a:p>
          <a:p>
            <a:r>
              <a:rPr lang="en-GB" dirty="0" smtClean="0"/>
              <a:t>A </a:t>
            </a:r>
            <a:r>
              <a:rPr lang="en-GB" dirty="0"/>
              <a:t>year or so later, </a:t>
            </a:r>
            <a:r>
              <a:rPr lang="en-GB" dirty="0" smtClean="0"/>
              <a:t>Lippmann </a:t>
            </a:r>
            <a:r>
              <a:rPr lang="en-GB" dirty="0"/>
              <a:t>reported that the reverse was true: that a voltage applied across the slice would produce a mechanical </a:t>
            </a:r>
            <a:r>
              <a:rPr lang="en-GB" dirty="0" smtClean="0"/>
              <a:t>distortion.</a:t>
            </a:r>
          </a:p>
          <a:p>
            <a:r>
              <a:rPr lang="en-GB" dirty="0" smtClean="0"/>
              <a:t>Quartz </a:t>
            </a:r>
            <a:r>
              <a:rPr lang="en-GB" dirty="0"/>
              <a:t>was the prime example of a piezoelectric material, but Rochelle salts and Tourmaline crystals also displayed the same effect. </a:t>
            </a:r>
          </a:p>
          <a:p>
            <a:pPr>
              <a:buNone/>
            </a:pPr>
            <a:endParaRPr lang="en-GB"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3"/>
          <p:cNvSpPr>
            <a:spLocks noGrp="1" noChangeArrowheads="1"/>
          </p:cNvSpPr>
          <p:nvPr>
            <p:ph idx="1"/>
          </p:nvPr>
        </p:nvSpPr>
        <p:spPr/>
        <p:txBody>
          <a:bodyPr/>
          <a:lstStyle/>
          <a:p>
            <a:pPr>
              <a:lnSpc>
                <a:spcPct val="90000"/>
              </a:lnSpc>
              <a:buNone/>
            </a:pPr>
            <a:r>
              <a:rPr lang="en-US" dirty="0" smtClean="0"/>
              <a:t>Crystal Definition</a:t>
            </a:r>
          </a:p>
          <a:p>
            <a:pPr>
              <a:lnSpc>
                <a:spcPct val="90000"/>
              </a:lnSpc>
            </a:pPr>
            <a:r>
              <a:rPr lang="en-US" dirty="0" smtClean="0"/>
              <a:t>A </a:t>
            </a:r>
            <a:r>
              <a:rPr lang="en-US" dirty="0"/>
              <a:t>class of materials arranged in a definite, geometric pattern in three dimensions (table salt and sugar are common examples)</a:t>
            </a:r>
          </a:p>
          <a:p>
            <a:pPr>
              <a:lnSpc>
                <a:spcPct val="90000"/>
              </a:lnSpc>
            </a:pPr>
            <a:r>
              <a:rPr lang="en-US" dirty="0"/>
              <a:t>Quartz Crystal is silicon and oxygen arranged in a crystalline structure (SiO2). </a:t>
            </a:r>
          </a:p>
          <a:p>
            <a:pPr>
              <a:lnSpc>
                <a:spcPct val="90000"/>
              </a:lnSpc>
            </a:pPr>
            <a:r>
              <a:rPr lang="en-US" dirty="0"/>
              <a:t>SiO2 is also found abundantly in nature in a non-crystal structure (“amorphous”) as sand.    </a:t>
            </a: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1026"/>
          <p:cNvSpPr txBox="1">
            <a:spLocks noChangeArrowheads="1"/>
          </p:cNvSpPr>
          <p:nvPr/>
        </p:nvSpPr>
        <p:spPr>
          <a:xfrm>
            <a:off x="642910" y="1500174"/>
            <a:ext cx="7772400" cy="1143000"/>
          </a:xfrm>
          <a:prstGeom prst="rect">
            <a:avLst/>
          </a:prstGeom>
        </p:spPr>
        <p:txBody>
          <a:bodyPr vert="horz" lIns="91440" tIns="45720" rIns="91440" bIns="45720" rtlCol="0" anchor="ctr">
            <a:normAutofit fontScale="92500" lnSpcReduction="1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600" b="0" i="0" u="none" strike="noStrike" kern="1200" cap="none" spc="0" normalizeH="0" baseline="0" noProof="0" smtClean="0">
                <a:ln>
                  <a:noFill/>
                </a:ln>
                <a:solidFill>
                  <a:schemeClr val="tx1"/>
                </a:solidFill>
                <a:effectLst/>
                <a:uLnTx/>
                <a:uFillTx/>
                <a:latin typeface="+mj-lt"/>
                <a:ea typeface="+mj-ea"/>
                <a:cs typeface="+mj-cs"/>
              </a:rPr>
              <a:t>A method for predicting the behavior of a crystal: The unit cell</a:t>
            </a:r>
            <a:r>
              <a:rPr kumimoji="0" lang="en-US" sz="4400" b="0" i="0" u="none" strike="noStrike" kern="1200" cap="none" spc="0" normalizeH="0" baseline="0" noProof="0" smtClean="0">
                <a:ln>
                  <a:noFill/>
                </a:ln>
                <a:solidFill>
                  <a:schemeClr val="tx1"/>
                </a:solidFill>
                <a:effectLst/>
                <a:uLnTx/>
                <a:uFillTx/>
                <a:latin typeface="+mj-lt"/>
                <a:ea typeface="+mj-ea"/>
                <a:cs typeface="+mj-cs"/>
              </a:rPr>
              <a:t> </a:t>
            </a:r>
            <a:endParaRPr kumimoji="0" lang="en-US" sz="4400" b="0" i="0" u="none" strike="noStrike" kern="1200" cap="none" spc="0" normalizeH="0" baseline="0" noProof="0" dirty="0" smtClean="0">
              <a:ln>
                <a:noFill/>
              </a:ln>
              <a:solidFill>
                <a:schemeClr val="tx1"/>
              </a:solidFill>
              <a:effectLst/>
              <a:uLnTx/>
              <a:uFillTx/>
              <a:latin typeface="+mj-lt"/>
              <a:ea typeface="+mj-ea"/>
              <a:cs typeface="+mj-cs"/>
            </a:endParaRPr>
          </a:p>
        </p:txBody>
      </p:sp>
      <p:sp>
        <p:nvSpPr>
          <p:cNvPr id="5" name="Oval 1028"/>
          <p:cNvSpPr>
            <a:spLocks noChangeArrowheads="1"/>
          </p:cNvSpPr>
          <p:nvPr/>
        </p:nvSpPr>
        <p:spPr bwMode="auto">
          <a:xfrm>
            <a:off x="2235183" y="2816237"/>
            <a:ext cx="762000" cy="762000"/>
          </a:xfrm>
          <a:prstGeom prst="ellipse">
            <a:avLst/>
          </a:prstGeom>
          <a:solidFill>
            <a:schemeClr val="accent3"/>
          </a:solidFill>
          <a:ln w="9525">
            <a:solidFill>
              <a:schemeClr val="tx1"/>
            </a:solidFill>
            <a:round/>
            <a:headEnd/>
            <a:tailEnd/>
          </a:ln>
          <a:effectLst/>
        </p:spPr>
        <p:txBody>
          <a:bodyPr wrap="none" anchor="ctr"/>
          <a:lstStyle/>
          <a:p>
            <a:pPr algn="ctr" eaLnBrk="0" hangingPunct="0"/>
            <a:r>
              <a:rPr lang="en-US" dirty="0"/>
              <a:t>+</a:t>
            </a:r>
          </a:p>
        </p:txBody>
      </p:sp>
      <p:sp>
        <p:nvSpPr>
          <p:cNvPr id="6" name="Text Box 1030"/>
          <p:cNvSpPr txBox="1">
            <a:spLocks noChangeArrowheads="1"/>
          </p:cNvSpPr>
          <p:nvPr/>
        </p:nvSpPr>
        <p:spPr bwMode="auto">
          <a:xfrm>
            <a:off x="3378183" y="2968637"/>
            <a:ext cx="3168650" cy="457200"/>
          </a:xfrm>
          <a:prstGeom prst="rect">
            <a:avLst/>
          </a:prstGeom>
          <a:noFill/>
          <a:ln w="9525">
            <a:noFill/>
            <a:miter lim="800000"/>
            <a:headEnd/>
            <a:tailEnd/>
          </a:ln>
          <a:effectLst/>
        </p:spPr>
        <p:txBody>
          <a:bodyPr wrap="none">
            <a:spAutoFit/>
          </a:bodyPr>
          <a:lstStyle/>
          <a:p>
            <a:pPr eaLnBrk="0" hangingPunct="0"/>
            <a:r>
              <a:rPr lang="en-US"/>
              <a:t>Represents silicon atom </a:t>
            </a:r>
          </a:p>
        </p:txBody>
      </p:sp>
      <p:sp>
        <p:nvSpPr>
          <p:cNvPr id="7" name="Oval 1031"/>
          <p:cNvSpPr>
            <a:spLocks noChangeArrowheads="1"/>
          </p:cNvSpPr>
          <p:nvPr/>
        </p:nvSpPr>
        <p:spPr bwMode="auto">
          <a:xfrm>
            <a:off x="2235183" y="4035437"/>
            <a:ext cx="762000" cy="762000"/>
          </a:xfrm>
          <a:prstGeom prst="ellipse">
            <a:avLst/>
          </a:prstGeom>
          <a:solidFill>
            <a:schemeClr val="accent5">
              <a:lumMod val="60000"/>
              <a:lumOff val="40000"/>
            </a:schemeClr>
          </a:solidFill>
          <a:ln w="9525">
            <a:solidFill>
              <a:schemeClr val="tx1"/>
            </a:solidFill>
            <a:round/>
            <a:headEnd/>
            <a:tailEnd/>
          </a:ln>
          <a:effectLst/>
        </p:spPr>
        <p:txBody>
          <a:bodyPr wrap="none" anchor="ctr"/>
          <a:lstStyle/>
          <a:p>
            <a:pPr algn="ctr" eaLnBrk="0" hangingPunct="0"/>
            <a:r>
              <a:rPr lang="en-US"/>
              <a:t>-</a:t>
            </a:r>
          </a:p>
        </p:txBody>
      </p:sp>
      <p:sp>
        <p:nvSpPr>
          <p:cNvPr id="8" name="Text Box 1032"/>
          <p:cNvSpPr txBox="1">
            <a:spLocks noChangeArrowheads="1"/>
          </p:cNvSpPr>
          <p:nvPr/>
        </p:nvSpPr>
        <p:spPr bwMode="auto">
          <a:xfrm>
            <a:off x="3378183" y="4187837"/>
            <a:ext cx="3254375" cy="457200"/>
          </a:xfrm>
          <a:prstGeom prst="rect">
            <a:avLst/>
          </a:prstGeom>
          <a:noFill/>
          <a:ln w="9525">
            <a:noFill/>
            <a:miter lim="800000"/>
            <a:headEnd/>
            <a:tailEnd/>
          </a:ln>
          <a:effectLst/>
        </p:spPr>
        <p:txBody>
          <a:bodyPr wrap="none">
            <a:spAutoFit/>
          </a:bodyPr>
          <a:lstStyle/>
          <a:p>
            <a:pPr eaLnBrk="0" hangingPunct="0"/>
            <a:r>
              <a:rPr lang="en-US"/>
              <a:t>Represents oxygen atom </a:t>
            </a: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graphicFrame>
        <p:nvGraphicFramePr>
          <p:cNvPr id="1026" name="Object 2"/>
          <p:cNvGraphicFramePr>
            <a:graphicFrameLocks noChangeAspect="1"/>
          </p:cNvGraphicFramePr>
          <p:nvPr/>
        </p:nvGraphicFramePr>
        <p:xfrm>
          <a:off x="571470" y="1357298"/>
          <a:ext cx="6429421" cy="4872296"/>
        </p:xfrm>
        <a:graphic>
          <a:graphicData uri="http://schemas.openxmlformats.org/presentationml/2006/ole">
            <mc:AlternateContent xmlns:mc="http://schemas.openxmlformats.org/markup-compatibility/2006">
              <mc:Choice xmlns:v="urn:schemas-microsoft-com:vml" Requires="v">
                <p:oleObj spid="_x0000_s1028" name="Slide" r:id="rId3" imgW="4533840" imgH="3390840" progId="PowerPoint.Slide.8">
                  <p:embed/>
                </p:oleObj>
              </mc:Choice>
              <mc:Fallback>
                <p:oleObj name="Slide" r:id="rId3" imgW="4533840" imgH="3390840" progId="PowerPoint.Slide.8">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1470" y="1357298"/>
                        <a:ext cx="6429421" cy="4872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6" name="Text Box 4"/>
          <p:cNvSpPr txBox="1">
            <a:spLocks noChangeArrowheads="1"/>
          </p:cNvSpPr>
          <p:nvPr/>
        </p:nvSpPr>
        <p:spPr bwMode="auto">
          <a:xfrm>
            <a:off x="5210180" y="3319466"/>
            <a:ext cx="1811338" cy="457200"/>
          </a:xfrm>
          <a:prstGeom prst="rect">
            <a:avLst/>
          </a:prstGeom>
          <a:noFill/>
          <a:ln w="9525">
            <a:noFill/>
            <a:miter lim="800000"/>
            <a:headEnd/>
            <a:tailEnd/>
          </a:ln>
          <a:effectLst/>
        </p:spPr>
        <p:txBody>
          <a:bodyPr wrap="none">
            <a:spAutoFit/>
          </a:bodyPr>
          <a:lstStyle/>
          <a:p>
            <a:pPr eaLnBrk="0" hangingPunct="0"/>
            <a:r>
              <a:rPr lang="en-US" dirty="0"/>
              <a:t>“+” = Silicon</a:t>
            </a:r>
          </a:p>
        </p:txBody>
      </p:sp>
      <p:sp>
        <p:nvSpPr>
          <p:cNvPr id="7" name="Text Box 5"/>
          <p:cNvSpPr txBox="1">
            <a:spLocks noChangeArrowheads="1"/>
          </p:cNvSpPr>
          <p:nvPr/>
        </p:nvSpPr>
        <p:spPr bwMode="auto">
          <a:xfrm>
            <a:off x="5286380" y="3929066"/>
            <a:ext cx="2209800" cy="457200"/>
          </a:xfrm>
          <a:prstGeom prst="rect">
            <a:avLst/>
          </a:prstGeom>
          <a:noFill/>
          <a:ln w="9525">
            <a:noFill/>
            <a:miter lim="800000"/>
            <a:headEnd/>
            <a:tailEnd/>
          </a:ln>
          <a:effectLst/>
        </p:spPr>
        <p:txBody>
          <a:bodyPr>
            <a:spAutoFit/>
          </a:bodyPr>
          <a:lstStyle/>
          <a:p>
            <a:pPr eaLnBrk="0" hangingPunct="0"/>
            <a:r>
              <a:rPr lang="en-US" dirty="0"/>
              <a:t>“-”  = Oxygen</a:t>
            </a:r>
          </a:p>
        </p:txBody>
      </p:sp>
      <p:sp>
        <p:nvSpPr>
          <p:cNvPr id="8" name="Text Box 6"/>
          <p:cNvSpPr txBox="1">
            <a:spLocks noChangeArrowheads="1"/>
          </p:cNvSpPr>
          <p:nvPr/>
        </p:nvSpPr>
        <p:spPr bwMode="auto">
          <a:xfrm>
            <a:off x="1785918" y="5214950"/>
            <a:ext cx="5784850" cy="701675"/>
          </a:xfrm>
          <a:prstGeom prst="rect">
            <a:avLst/>
          </a:prstGeom>
          <a:noFill/>
          <a:ln w="9525">
            <a:noFill/>
            <a:miter lim="800000"/>
            <a:headEnd/>
            <a:tailEnd/>
          </a:ln>
          <a:effectLst/>
        </p:spPr>
        <p:txBody>
          <a:bodyPr wrap="none">
            <a:spAutoFit/>
          </a:bodyPr>
          <a:lstStyle/>
          <a:p>
            <a:pPr eaLnBrk="0" hangingPunct="0"/>
            <a:r>
              <a:rPr lang="en-US" sz="2000" dirty="0"/>
              <a:t>By definition: A unit cell is the smallest parallelepiped</a:t>
            </a:r>
          </a:p>
          <a:p>
            <a:pPr eaLnBrk="0" hangingPunct="0"/>
            <a:r>
              <a:rPr lang="en-US" sz="2000" dirty="0"/>
              <a:t>(6 sided parallelogram) that will describe the molecule.</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50" name="Object 2"/>
          <p:cNvGraphicFramePr>
            <a:graphicFrameLocks noChangeAspect="1"/>
          </p:cNvGraphicFramePr>
          <p:nvPr/>
        </p:nvGraphicFramePr>
        <p:xfrm>
          <a:off x="285720" y="1714488"/>
          <a:ext cx="4143404" cy="3140075"/>
        </p:xfrm>
        <a:graphic>
          <a:graphicData uri="http://schemas.openxmlformats.org/presentationml/2006/ole">
            <mc:AlternateContent xmlns:mc="http://schemas.openxmlformats.org/markup-compatibility/2006">
              <mc:Choice xmlns:v="urn:schemas-microsoft-com:vml" Requires="v">
                <p:oleObj spid="_x0000_s2052" name="Slide" r:id="rId3" imgW="5334120" imgH="3990960" progId="PowerPoint.Slide.8">
                  <p:embed/>
                </p:oleObj>
              </mc:Choice>
              <mc:Fallback>
                <p:oleObj name="Slide" r:id="rId3" imgW="5334120" imgH="3990960" progId="PowerPoint.Slide.8">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720" y="1714488"/>
                        <a:ext cx="4143404" cy="3140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6"/>
          <p:cNvSpPr>
            <a:spLocks noChangeAspect="1" noChangeArrowheads="1"/>
          </p:cNvSpPr>
          <p:nvPr/>
        </p:nvSpPr>
        <p:spPr bwMode="auto">
          <a:xfrm>
            <a:off x="6086492" y="1562120"/>
            <a:ext cx="2590800" cy="2035175"/>
          </a:xfrm>
          <a:prstGeom prst="rect">
            <a:avLst/>
          </a:prstGeom>
          <a:solidFill>
            <a:srgbClr val="FFFFFF"/>
          </a:solidFill>
          <a:ln w="9525">
            <a:noFill/>
            <a:miter lim="800000"/>
            <a:headEnd/>
            <a:tailEnd/>
          </a:ln>
        </p:spPr>
        <p:txBody>
          <a:bodyPr/>
          <a:lstStyle/>
          <a:p>
            <a:endParaRPr lang="en-GB"/>
          </a:p>
        </p:txBody>
      </p:sp>
      <p:sp>
        <p:nvSpPr>
          <p:cNvPr id="5" name="Text Box 5"/>
          <p:cNvSpPr txBox="1">
            <a:spLocks noChangeArrowheads="1"/>
          </p:cNvSpPr>
          <p:nvPr/>
        </p:nvSpPr>
        <p:spPr bwMode="auto">
          <a:xfrm>
            <a:off x="990576" y="1847856"/>
            <a:ext cx="1881188" cy="396875"/>
          </a:xfrm>
          <a:prstGeom prst="rect">
            <a:avLst/>
          </a:prstGeom>
          <a:noFill/>
          <a:ln w="9525">
            <a:noFill/>
            <a:miter lim="800000"/>
            <a:headEnd/>
            <a:tailEnd/>
          </a:ln>
          <a:effectLst/>
        </p:spPr>
        <p:txBody>
          <a:bodyPr wrap="none">
            <a:spAutoFit/>
          </a:bodyPr>
          <a:lstStyle/>
          <a:p>
            <a:pPr eaLnBrk="0" hangingPunct="0"/>
            <a:r>
              <a:rPr lang="en-US" sz="2000" dirty="0"/>
              <a:t>Unit Cell at Rest</a:t>
            </a:r>
            <a:endParaRPr lang="en-US" dirty="0"/>
          </a:p>
        </p:txBody>
      </p:sp>
      <p:grpSp>
        <p:nvGrpSpPr>
          <p:cNvPr id="3" name="Group 57"/>
          <p:cNvGrpSpPr>
            <a:grpSpLocks/>
          </p:cNvGrpSpPr>
          <p:nvPr/>
        </p:nvGrpSpPr>
        <p:grpSpPr bwMode="auto">
          <a:xfrm>
            <a:off x="5357818" y="1928802"/>
            <a:ext cx="2667000" cy="1828800"/>
            <a:chOff x="3072" y="720"/>
            <a:chExt cx="1680" cy="1152"/>
          </a:xfrm>
        </p:grpSpPr>
        <p:sp>
          <p:nvSpPr>
            <p:cNvPr id="7" name="Oval 7"/>
            <p:cNvSpPr>
              <a:spLocks noChangeArrowheads="1"/>
            </p:cNvSpPr>
            <p:nvPr/>
          </p:nvSpPr>
          <p:spPr bwMode="auto">
            <a:xfrm>
              <a:off x="3897" y="754"/>
              <a:ext cx="133" cy="137"/>
            </a:xfrm>
            <a:prstGeom prst="ellipse">
              <a:avLst/>
            </a:prstGeom>
            <a:solidFill>
              <a:srgbClr val="CCCCFF"/>
            </a:solidFill>
            <a:ln w="7938">
              <a:solidFill>
                <a:srgbClr val="000000"/>
              </a:solidFill>
              <a:round/>
              <a:headEnd/>
              <a:tailEnd/>
            </a:ln>
          </p:spPr>
          <p:txBody>
            <a:bodyPr/>
            <a:lstStyle/>
            <a:p>
              <a:endParaRPr lang="en-GB"/>
            </a:p>
          </p:txBody>
        </p:sp>
        <p:sp>
          <p:nvSpPr>
            <p:cNvPr id="8" name="Rectangle 8"/>
            <p:cNvSpPr>
              <a:spLocks noChangeArrowheads="1"/>
            </p:cNvSpPr>
            <p:nvPr/>
          </p:nvSpPr>
          <p:spPr bwMode="auto">
            <a:xfrm>
              <a:off x="3948" y="765"/>
              <a:ext cx="35" cy="125"/>
            </a:xfrm>
            <a:prstGeom prst="rect">
              <a:avLst/>
            </a:prstGeom>
            <a:noFill/>
            <a:ln w="9525">
              <a:noFill/>
              <a:miter lim="800000"/>
              <a:headEnd/>
              <a:tailEnd/>
            </a:ln>
          </p:spPr>
          <p:txBody>
            <a:bodyPr wrap="none" lIns="0" tIns="0" rIns="0" bIns="0">
              <a:spAutoFit/>
            </a:bodyPr>
            <a:lstStyle/>
            <a:p>
              <a:pPr eaLnBrk="0" hangingPunct="0"/>
              <a:r>
                <a:rPr lang="en-US" sz="1300">
                  <a:solidFill>
                    <a:srgbClr val="000000"/>
                  </a:solidFill>
                </a:rPr>
                <a:t>-</a:t>
              </a:r>
              <a:endParaRPr lang="en-US"/>
            </a:p>
          </p:txBody>
        </p:sp>
        <p:sp>
          <p:nvSpPr>
            <p:cNvPr id="9" name="Oval 9"/>
            <p:cNvSpPr>
              <a:spLocks noChangeArrowheads="1"/>
            </p:cNvSpPr>
            <p:nvPr/>
          </p:nvSpPr>
          <p:spPr bwMode="auto">
            <a:xfrm>
              <a:off x="3897" y="1569"/>
              <a:ext cx="133" cy="131"/>
            </a:xfrm>
            <a:prstGeom prst="ellipse">
              <a:avLst/>
            </a:prstGeom>
            <a:solidFill>
              <a:srgbClr val="00CC99"/>
            </a:solidFill>
            <a:ln w="7938">
              <a:solidFill>
                <a:srgbClr val="000000"/>
              </a:solidFill>
              <a:round/>
              <a:headEnd/>
              <a:tailEnd/>
            </a:ln>
          </p:spPr>
          <p:txBody>
            <a:bodyPr/>
            <a:lstStyle/>
            <a:p>
              <a:endParaRPr lang="en-GB"/>
            </a:p>
          </p:txBody>
        </p:sp>
        <p:sp>
          <p:nvSpPr>
            <p:cNvPr id="10" name="Rectangle 10"/>
            <p:cNvSpPr>
              <a:spLocks noChangeArrowheads="1"/>
            </p:cNvSpPr>
            <p:nvPr/>
          </p:nvSpPr>
          <p:spPr bwMode="auto">
            <a:xfrm>
              <a:off x="3936" y="1574"/>
              <a:ext cx="59" cy="125"/>
            </a:xfrm>
            <a:prstGeom prst="rect">
              <a:avLst/>
            </a:prstGeom>
            <a:noFill/>
            <a:ln w="9525">
              <a:noFill/>
              <a:miter lim="800000"/>
              <a:headEnd/>
              <a:tailEnd/>
            </a:ln>
          </p:spPr>
          <p:txBody>
            <a:bodyPr wrap="none" lIns="0" tIns="0" rIns="0" bIns="0">
              <a:spAutoFit/>
            </a:bodyPr>
            <a:lstStyle/>
            <a:p>
              <a:pPr eaLnBrk="0" hangingPunct="0"/>
              <a:r>
                <a:rPr lang="en-US" sz="1300">
                  <a:solidFill>
                    <a:srgbClr val="000000"/>
                  </a:solidFill>
                </a:rPr>
                <a:t>+</a:t>
              </a:r>
              <a:endParaRPr lang="en-US"/>
            </a:p>
          </p:txBody>
        </p:sp>
        <p:sp>
          <p:nvSpPr>
            <p:cNvPr id="11" name="Oval 11"/>
            <p:cNvSpPr>
              <a:spLocks noChangeArrowheads="1"/>
            </p:cNvSpPr>
            <p:nvPr/>
          </p:nvSpPr>
          <p:spPr bwMode="auto">
            <a:xfrm>
              <a:off x="4080" y="816"/>
              <a:ext cx="132" cy="131"/>
            </a:xfrm>
            <a:prstGeom prst="ellipse">
              <a:avLst/>
            </a:prstGeom>
            <a:solidFill>
              <a:srgbClr val="00CC99"/>
            </a:solidFill>
            <a:ln w="7938">
              <a:solidFill>
                <a:srgbClr val="000000"/>
              </a:solidFill>
              <a:round/>
              <a:headEnd/>
              <a:tailEnd/>
            </a:ln>
          </p:spPr>
          <p:txBody>
            <a:bodyPr/>
            <a:lstStyle/>
            <a:p>
              <a:endParaRPr lang="en-GB"/>
            </a:p>
          </p:txBody>
        </p:sp>
        <p:sp>
          <p:nvSpPr>
            <p:cNvPr id="12" name="Rectangle 12"/>
            <p:cNvSpPr>
              <a:spLocks noChangeArrowheads="1"/>
            </p:cNvSpPr>
            <p:nvPr/>
          </p:nvSpPr>
          <p:spPr bwMode="auto">
            <a:xfrm>
              <a:off x="4128" y="816"/>
              <a:ext cx="59" cy="125"/>
            </a:xfrm>
            <a:prstGeom prst="rect">
              <a:avLst/>
            </a:prstGeom>
            <a:noFill/>
            <a:ln w="9525">
              <a:noFill/>
              <a:miter lim="800000"/>
              <a:headEnd/>
              <a:tailEnd/>
            </a:ln>
          </p:spPr>
          <p:txBody>
            <a:bodyPr wrap="none" lIns="0" tIns="0" rIns="0" bIns="0">
              <a:spAutoFit/>
            </a:bodyPr>
            <a:lstStyle/>
            <a:p>
              <a:pPr eaLnBrk="0" hangingPunct="0"/>
              <a:r>
                <a:rPr lang="en-US" sz="1300">
                  <a:solidFill>
                    <a:srgbClr val="000000"/>
                  </a:solidFill>
                </a:rPr>
                <a:t>+</a:t>
              </a:r>
              <a:endParaRPr lang="en-US"/>
            </a:p>
          </p:txBody>
        </p:sp>
        <p:sp>
          <p:nvSpPr>
            <p:cNvPr id="13" name="Oval 13"/>
            <p:cNvSpPr>
              <a:spLocks noChangeArrowheads="1"/>
            </p:cNvSpPr>
            <p:nvPr/>
          </p:nvSpPr>
          <p:spPr bwMode="auto">
            <a:xfrm>
              <a:off x="4080" y="1536"/>
              <a:ext cx="132" cy="136"/>
            </a:xfrm>
            <a:prstGeom prst="ellipse">
              <a:avLst/>
            </a:prstGeom>
            <a:solidFill>
              <a:srgbClr val="CCCCFF"/>
            </a:solidFill>
            <a:ln w="7938">
              <a:solidFill>
                <a:srgbClr val="000000"/>
              </a:solidFill>
              <a:round/>
              <a:headEnd/>
              <a:tailEnd/>
            </a:ln>
          </p:spPr>
          <p:txBody>
            <a:bodyPr/>
            <a:lstStyle/>
            <a:p>
              <a:endParaRPr lang="en-GB"/>
            </a:p>
          </p:txBody>
        </p:sp>
        <p:sp>
          <p:nvSpPr>
            <p:cNvPr id="14" name="Rectangle 14"/>
            <p:cNvSpPr>
              <a:spLocks noChangeArrowheads="1"/>
            </p:cNvSpPr>
            <p:nvPr/>
          </p:nvSpPr>
          <p:spPr bwMode="auto">
            <a:xfrm flipH="1">
              <a:off x="4128" y="1536"/>
              <a:ext cx="80" cy="125"/>
            </a:xfrm>
            <a:prstGeom prst="rect">
              <a:avLst/>
            </a:prstGeom>
            <a:noFill/>
            <a:ln w="9525">
              <a:noFill/>
              <a:miter lim="800000"/>
              <a:headEnd/>
              <a:tailEnd/>
            </a:ln>
          </p:spPr>
          <p:txBody>
            <a:bodyPr lIns="0" tIns="0" rIns="0" bIns="0">
              <a:spAutoFit/>
            </a:bodyPr>
            <a:lstStyle/>
            <a:p>
              <a:pPr eaLnBrk="0" hangingPunct="0"/>
              <a:r>
                <a:rPr lang="en-US" sz="1300">
                  <a:solidFill>
                    <a:srgbClr val="000000"/>
                  </a:solidFill>
                </a:rPr>
                <a:t>-</a:t>
              </a:r>
              <a:endParaRPr lang="en-US"/>
            </a:p>
          </p:txBody>
        </p:sp>
        <p:sp>
          <p:nvSpPr>
            <p:cNvPr id="15" name="Oval 15"/>
            <p:cNvSpPr>
              <a:spLocks noChangeArrowheads="1"/>
            </p:cNvSpPr>
            <p:nvPr/>
          </p:nvSpPr>
          <p:spPr bwMode="auto">
            <a:xfrm>
              <a:off x="3696" y="816"/>
              <a:ext cx="149" cy="136"/>
            </a:xfrm>
            <a:prstGeom prst="ellipse">
              <a:avLst/>
            </a:prstGeom>
            <a:solidFill>
              <a:srgbClr val="00CC99"/>
            </a:solidFill>
            <a:ln w="7938">
              <a:solidFill>
                <a:srgbClr val="000000"/>
              </a:solidFill>
              <a:round/>
              <a:headEnd/>
              <a:tailEnd/>
            </a:ln>
          </p:spPr>
          <p:txBody>
            <a:bodyPr/>
            <a:lstStyle/>
            <a:p>
              <a:endParaRPr lang="en-GB"/>
            </a:p>
          </p:txBody>
        </p:sp>
        <p:sp>
          <p:nvSpPr>
            <p:cNvPr id="16" name="Rectangle 16"/>
            <p:cNvSpPr>
              <a:spLocks noChangeArrowheads="1"/>
            </p:cNvSpPr>
            <p:nvPr/>
          </p:nvSpPr>
          <p:spPr bwMode="auto">
            <a:xfrm>
              <a:off x="3744" y="816"/>
              <a:ext cx="66" cy="125"/>
            </a:xfrm>
            <a:prstGeom prst="rect">
              <a:avLst/>
            </a:prstGeom>
            <a:noFill/>
            <a:ln w="9525">
              <a:noFill/>
              <a:miter lim="800000"/>
              <a:headEnd/>
              <a:tailEnd/>
            </a:ln>
          </p:spPr>
          <p:txBody>
            <a:bodyPr lIns="0" tIns="0" rIns="0" bIns="0">
              <a:spAutoFit/>
            </a:bodyPr>
            <a:lstStyle/>
            <a:p>
              <a:pPr eaLnBrk="0" hangingPunct="0"/>
              <a:r>
                <a:rPr lang="en-US" sz="1300">
                  <a:solidFill>
                    <a:srgbClr val="000000"/>
                  </a:solidFill>
                </a:rPr>
                <a:t>+</a:t>
              </a:r>
              <a:endParaRPr lang="en-US"/>
            </a:p>
          </p:txBody>
        </p:sp>
        <p:sp>
          <p:nvSpPr>
            <p:cNvPr id="17" name="Oval 17"/>
            <p:cNvSpPr>
              <a:spLocks noChangeArrowheads="1"/>
            </p:cNvSpPr>
            <p:nvPr/>
          </p:nvSpPr>
          <p:spPr bwMode="auto">
            <a:xfrm>
              <a:off x="3696" y="1536"/>
              <a:ext cx="132" cy="136"/>
            </a:xfrm>
            <a:prstGeom prst="ellipse">
              <a:avLst/>
            </a:prstGeom>
            <a:solidFill>
              <a:srgbClr val="CCCCFF"/>
            </a:solidFill>
            <a:ln w="7938">
              <a:solidFill>
                <a:srgbClr val="000000"/>
              </a:solidFill>
              <a:round/>
              <a:headEnd/>
              <a:tailEnd/>
            </a:ln>
          </p:spPr>
          <p:txBody>
            <a:bodyPr/>
            <a:lstStyle/>
            <a:p>
              <a:endParaRPr lang="en-GB"/>
            </a:p>
          </p:txBody>
        </p:sp>
        <p:sp>
          <p:nvSpPr>
            <p:cNvPr id="18" name="Rectangle 18"/>
            <p:cNvSpPr>
              <a:spLocks noChangeArrowheads="1"/>
            </p:cNvSpPr>
            <p:nvPr/>
          </p:nvSpPr>
          <p:spPr bwMode="auto">
            <a:xfrm>
              <a:off x="3744" y="1536"/>
              <a:ext cx="35" cy="125"/>
            </a:xfrm>
            <a:prstGeom prst="rect">
              <a:avLst/>
            </a:prstGeom>
            <a:noFill/>
            <a:ln w="9525">
              <a:noFill/>
              <a:miter lim="800000"/>
              <a:headEnd/>
              <a:tailEnd/>
            </a:ln>
          </p:spPr>
          <p:txBody>
            <a:bodyPr wrap="none" lIns="0" tIns="0" rIns="0" bIns="0">
              <a:spAutoFit/>
            </a:bodyPr>
            <a:lstStyle/>
            <a:p>
              <a:pPr eaLnBrk="0" hangingPunct="0"/>
              <a:r>
                <a:rPr lang="en-US" sz="1300">
                  <a:solidFill>
                    <a:srgbClr val="000000"/>
                  </a:solidFill>
                </a:rPr>
                <a:t>-</a:t>
              </a:r>
              <a:endParaRPr lang="en-US"/>
            </a:p>
          </p:txBody>
        </p:sp>
        <p:sp>
          <p:nvSpPr>
            <p:cNvPr id="19" name="Line 19"/>
            <p:cNvSpPr>
              <a:spLocks noChangeShapeType="1"/>
            </p:cNvSpPr>
            <p:nvPr/>
          </p:nvSpPr>
          <p:spPr bwMode="auto">
            <a:xfrm>
              <a:off x="3976" y="884"/>
              <a:ext cx="1" cy="723"/>
            </a:xfrm>
            <a:prstGeom prst="line">
              <a:avLst/>
            </a:prstGeom>
            <a:noFill/>
            <a:ln w="7938">
              <a:solidFill>
                <a:srgbClr val="000000"/>
              </a:solidFill>
              <a:round/>
              <a:headEnd/>
              <a:tailEnd/>
            </a:ln>
          </p:spPr>
          <p:txBody>
            <a:bodyPr/>
            <a:lstStyle/>
            <a:p>
              <a:endParaRPr lang="en-GB"/>
            </a:p>
          </p:txBody>
        </p:sp>
        <p:sp>
          <p:nvSpPr>
            <p:cNvPr id="20" name="Line 20"/>
            <p:cNvSpPr>
              <a:spLocks noChangeAspect="1" noChangeShapeType="1"/>
            </p:cNvSpPr>
            <p:nvPr/>
          </p:nvSpPr>
          <p:spPr bwMode="auto">
            <a:xfrm flipV="1">
              <a:off x="3792" y="912"/>
              <a:ext cx="336" cy="624"/>
            </a:xfrm>
            <a:prstGeom prst="line">
              <a:avLst/>
            </a:prstGeom>
            <a:noFill/>
            <a:ln w="8001">
              <a:solidFill>
                <a:srgbClr val="000000"/>
              </a:solidFill>
              <a:round/>
              <a:headEnd/>
              <a:tailEnd/>
            </a:ln>
          </p:spPr>
          <p:txBody>
            <a:bodyPr/>
            <a:lstStyle/>
            <a:p>
              <a:endParaRPr lang="en-GB"/>
            </a:p>
          </p:txBody>
        </p:sp>
        <p:sp>
          <p:nvSpPr>
            <p:cNvPr id="21" name="Line 21"/>
            <p:cNvSpPr>
              <a:spLocks noChangeShapeType="1"/>
            </p:cNvSpPr>
            <p:nvPr/>
          </p:nvSpPr>
          <p:spPr bwMode="auto">
            <a:xfrm>
              <a:off x="3840" y="960"/>
              <a:ext cx="288" cy="576"/>
            </a:xfrm>
            <a:prstGeom prst="line">
              <a:avLst/>
            </a:prstGeom>
            <a:noFill/>
            <a:ln w="7938">
              <a:solidFill>
                <a:srgbClr val="000000"/>
              </a:solidFill>
              <a:round/>
              <a:headEnd/>
              <a:tailEnd/>
            </a:ln>
          </p:spPr>
          <p:txBody>
            <a:bodyPr/>
            <a:lstStyle/>
            <a:p>
              <a:endParaRPr lang="en-GB"/>
            </a:p>
          </p:txBody>
        </p:sp>
        <p:sp>
          <p:nvSpPr>
            <p:cNvPr id="22" name="Line 24"/>
            <p:cNvSpPr>
              <a:spLocks noChangeShapeType="1"/>
            </p:cNvSpPr>
            <p:nvPr/>
          </p:nvSpPr>
          <p:spPr bwMode="auto">
            <a:xfrm>
              <a:off x="3696" y="720"/>
              <a:ext cx="0" cy="1152"/>
            </a:xfrm>
            <a:prstGeom prst="line">
              <a:avLst/>
            </a:prstGeom>
            <a:noFill/>
            <a:ln w="9525">
              <a:solidFill>
                <a:schemeClr val="tx1"/>
              </a:solidFill>
              <a:round/>
              <a:headEnd/>
              <a:tailEnd/>
            </a:ln>
            <a:effectLst/>
          </p:spPr>
          <p:txBody>
            <a:bodyPr wrap="none" anchor="ctr"/>
            <a:lstStyle/>
            <a:p>
              <a:endParaRPr lang="en-GB"/>
            </a:p>
          </p:txBody>
        </p:sp>
        <p:sp>
          <p:nvSpPr>
            <p:cNvPr id="23" name="Line 25"/>
            <p:cNvSpPr>
              <a:spLocks noChangeShapeType="1"/>
            </p:cNvSpPr>
            <p:nvPr/>
          </p:nvSpPr>
          <p:spPr bwMode="auto">
            <a:xfrm>
              <a:off x="4224" y="720"/>
              <a:ext cx="0" cy="1152"/>
            </a:xfrm>
            <a:prstGeom prst="line">
              <a:avLst/>
            </a:prstGeom>
            <a:noFill/>
            <a:ln w="9525">
              <a:solidFill>
                <a:schemeClr val="tx1"/>
              </a:solidFill>
              <a:round/>
              <a:headEnd/>
              <a:tailEnd/>
            </a:ln>
            <a:effectLst/>
          </p:spPr>
          <p:txBody>
            <a:bodyPr wrap="none" anchor="ctr"/>
            <a:lstStyle/>
            <a:p>
              <a:endParaRPr lang="en-GB"/>
            </a:p>
          </p:txBody>
        </p:sp>
        <p:sp>
          <p:nvSpPr>
            <p:cNvPr id="24" name="Line 26"/>
            <p:cNvSpPr>
              <a:spLocks noChangeShapeType="1"/>
            </p:cNvSpPr>
            <p:nvPr/>
          </p:nvSpPr>
          <p:spPr bwMode="auto">
            <a:xfrm>
              <a:off x="3072" y="1248"/>
              <a:ext cx="624"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25" name="Line 27"/>
            <p:cNvSpPr>
              <a:spLocks noChangeShapeType="1"/>
            </p:cNvSpPr>
            <p:nvPr/>
          </p:nvSpPr>
          <p:spPr bwMode="auto">
            <a:xfrm flipH="1">
              <a:off x="4224" y="1248"/>
              <a:ext cx="528" cy="0"/>
            </a:xfrm>
            <a:prstGeom prst="line">
              <a:avLst/>
            </a:prstGeom>
            <a:noFill/>
            <a:ln w="9525">
              <a:solidFill>
                <a:schemeClr val="tx1"/>
              </a:solidFill>
              <a:round/>
              <a:headEnd/>
              <a:tailEnd type="triangle" w="med" len="med"/>
            </a:ln>
            <a:effectLst/>
          </p:spPr>
          <p:txBody>
            <a:bodyPr wrap="none" anchor="ctr"/>
            <a:lstStyle/>
            <a:p>
              <a:endParaRPr lang="en-GB"/>
            </a:p>
          </p:txBody>
        </p:sp>
      </p:grpSp>
      <p:sp>
        <p:nvSpPr>
          <p:cNvPr id="27" name="Text Box 29"/>
          <p:cNvSpPr txBox="1">
            <a:spLocks noChangeArrowheads="1"/>
          </p:cNvSpPr>
          <p:nvPr/>
        </p:nvSpPr>
        <p:spPr bwMode="auto">
          <a:xfrm>
            <a:off x="3428992" y="2071678"/>
            <a:ext cx="2143140" cy="1754326"/>
          </a:xfrm>
          <a:prstGeom prst="rect">
            <a:avLst/>
          </a:prstGeom>
          <a:noFill/>
          <a:ln w="9525">
            <a:noFill/>
            <a:miter lim="800000"/>
            <a:headEnd/>
            <a:tailEnd/>
          </a:ln>
          <a:effectLst/>
        </p:spPr>
        <p:txBody>
          <a:bodyPr wrap="square">
            <a:spAutoFit/>
          </a:bodyPr>
          <a:lstStyle/>
          <a:p>
            <a:pPr eaLnBrk="0" hangingPunct="0"/>
            <a:r>
              <a:rPr lang="en-US" sz="1800" dirty="0"/>
              <a:t>Unit Cell Under Mechanical </a:t>
            </a:r>
          </a:p>
          <a:p>
            <a:pPr eaLnBrk="0" hangingPunct="0"/>
            <a:r>
              <a:rPr lang="en-US" sz="1800" dirty="0"/>
              <a:t>Compression (“pushing” force):</a:t>
            </a:r>
          </a:p>
          <a:p>
            <a:pPr eaLnBrk="0" hangingPunct="0"/>
            <a:r>
              <a:rPr lang="en-US" sz="1800" dirty="0"/>
              <a:t>Electrical polarity as shown   </a:t>
            </a:r>
          </a:p>
        </p:txBody>
      </p:sp>
      <p:grpSp>
        <p:nvGrpSpPr>
          <p:cNvPr id="6" name="Group 56"/>
          <p:cNvGrpSpPr>
            <a:grpSpLocks/>
          </p:cNvGrpSpPr>
          <p:nvPr/>
        </p:nvGrpSpPr>
        <p:grpSpPr bwMode="auto">
          <a:xfrm>
            <a:off x="5429256" y="4357694"/>
            <a:ext cx="2895600" cy="1401763"/>
            <a:chOff x="2944" y="2584"/>
            <a:chExt cx="1824" cy="883"/>
          </a:xfrm>
        </p:grpSpPr>
        <p:sp>
          <p:nvSpPr>
            <p:cNvPr id="29" name="Oval 33"/>
            <p:cNvSpPr>
              <a:spLocks noChangeArrowheads="1"/>
            </p:cNvSpPr>
            <p:nvPr/>
          </p:nvSpPr>
          <p:spPr bwMode="auto">
            <a:xfrm>
              <a:off x="3827" y="2584"/>
              <a:ext cx="115" cy="117"/>
            </a:xfrm>
            <a:prstGeom prst="ellipse">
              <a:avLst/>
            </a:prstGeom>
            <a:solidFill>
              <a:srgbClr val="CCCCFF"/>
            </a:solidFill>
            <a:ln w="7938">
              <a:solidFill>
                <a:srgbClr val="000000"/>
              </a:solidFill>
              <a:round/>
              <a:headEnd/>
              <a:tailEnd/>
            </a:ln>
          </p:spPr>
          <p:txBody>
            <a:bodyPr/>
            <a:lstStyle/>
            <a:p>
              <a:endParaRPr lang="en-GB"/>
            </a:p>
          </p:txBody>
        </p:sp>
        <p:sp>
          <p:nvSpPr>
            <p:cNvPr id="30" name="Rectangle 34"/>
            <p:cNvSpPr>
              <a:spLocks noChangeArrowheads="1"/>
            </p:cNvSpPr>
            <p:nvPr/>
          </p:nvSpPr>
          <p:spPr bwMode="auto">
            <a:xfrm>
              <a:off x="3856" y="2594"/>
              <a:ext cx="32" cy="115"/>
            </a:xfrm>
            <a:prstGeom prst="rect">
              <a:avLst/>
            </a:prstGeom>
            <a:noFill/>
            <a:ln w="9525">
              <a:noFill/>
              <a:miter lim="800000"/>
              <a:headEnd/>
              <a:tailEnd/>
            </a:ln>
          </p:spPr>
          <p:txBody>
            <a:bodyPr wrap="none" lIns="0" tIns="0" rIns="0" bIns="0">
              <a:spAutoFit/>
            </a:bodyPr>
            <a:lstStyle/>
            <a:p>
              <a:pPr eaLnBrk="0" hangingPunct="0"/>
              <a:r>
                <a:rPr lang="en-US" sz="1200">
                  <a:solidFill>
                    <a:srgbClr val="000000"/>
                  </a:solidFill>
                </a:rPr>
                <a:t>-</a:t>
              </a:r>
              <a:endParaRPr lang="en-US"/>
            </a:p>
          </p:txBody>
        </p:sp>
        <p:sp>
          <p:nvSpPr>
            <p:cNvPr id="31" name="Oval 35"/>
            <p:cNvSpPr>
              <a:spLocks noChangeArrowheads="1"/>
            </p:cNvSpPr>
            <p:nvPr/>
          </p:nvSpPr>
          <p:spPr bwMode="auto">
            <a:xfrm>
              <a:off x="3827" y="3342"/>
              <a:ext cx="115" cy="122"/>
            </a:xfrm>
            <a:prstGeom prst="ellipse">
              <a:avLst/>
            </a:prstGeom>
            <a:solidFill>
              <a:srgbClr val="00CC99"/>
            </a:solidFill>
            <a:ln w="7938">
              <a:solidFill>
                <a:srgbClr val="000000"/>
              </a:solidFill>
              <a:round/>
              <a:headEnd/>
              <a:tailEnd/>
            </a:ln>
          </p:spPr>
          <p:txBody>
            <a:bodyPr/>
            <a:lstStyle/>
            <a:p>
              <a:endParaRPr lang="en-GB"/>
            </a:p>
          </p:txBody>
        </p:sp>
        <p:sp>
          <p:nvSpPr>
            <p:cNvPr id="32" name="Rectangle 36"/>
            <p:cNvSpPr>
              <a:spLocks noChangeArrowheads="1"/>
            </p:cNvSpPr>
            <p:nvPr/>
          </p:nvSpPr>
          <p:spPr bwMode="auto">
            <a:xfrm>
              <a:off x="3862" y="3352"/>
              <a:ext cx="54" cy="115"/>
            </a:xfrm>
            <a:prstGeom prst="rect">
              <a:avLst/>
            </a:prstGeom>
            <a:noFill/>
            <a:ln w="9525">
              <a:noFill/>
              <a:miter lim="800000"/>
              <a:headEnd/>
              <a:tailEnd/>
            </a:ln>
          </p:spPr>
          <p:txBody>
            <a:bodyPr wrap="none" lIns="0" tIns="0" rIns="0" bIns="0">
              <a:spAutoFit/>
            </a:bodyPr>
            <a:lstStyle/>
            <a:p>
              <a:pPr eaLnBrk="0" hangingPunct="0"/>
              <a:r>
                <a:rPr lang="en-US" sz="1200">
                  <a:solidFill>
                    <a:srgbClr val="000000"/>
                  </a:solidFill>
                </a:rPr>
                <a:t>+</a:t>
              </a:r>
              <a:endParaRPr lang="en-US"/>
            </a:p>
          </p:txBody>
        </p:sp>
        <p:sp>
          <p:nvSpPr>
            <p:cNvPr id="33" name="Oval 37"/>
            <p:cNvSpPr>
              <a:spLocks noChangeArrowheads="1"/>
            </p:cNvSpPr>
            <p:nvPr/>
          </p:nvSpPr>
          <p:spPr bwMode="auto">
            <a:xfrm>
              <a:off x="4176" y="2928"/>
              <a:ext cx="119" cy="121"/>
            </a:xfrm>
            <a:prstGeom prst="ellipse">
              <a:avLst/>
            </a:prstGeom>
            <a:solidFill>
              <a:srgbClr val="00CC99"/>
            </a:solidFill>
            <a:ln w="7938">
              <a:solidFill>
                <a:srgbClr val="000000"/>
              </a:solidFill>
              <a:round/>
              <a:headEnd/>
              <a:tailEnd/>
            </a:ln>
          </p:spPr>
          <p:txBody>
            <a:bodyPr/>
            <a:lstStyle/>
            <a:p>
              <a:endParaRPr lang="en-GB"/>
            </a:p>
          </p:txBody>
        </p:sp>
        <p:sp>
          <p:nvSpPr>
            <p:cNvPr id="34" name="Rectangle 38"/>
            <p:cNvSpPr>
              <a:spLocks noChangeArrowheads="1"/>
            </p:cNvSpPr>
            <p:nvPr/>
          </p:nvSpPr>
          <p:spPr bwMode="auto">
            <a:xfrm>
              <a:off x="4224" y="2928"/>
              <a:ext cx="54" cy="115"/>
            </a:xfrm>
            <a:prstGeom prst="rect">
              <a:avLst/>
            </a:prstGeom>
            <a:noFill/>
            <a:ln w="9525">
              <a:noFill/>
              <a:miter lim="800000"/>
              <a:headEnd/>
              <a:tailEnd/>
            </a:ln>
          </p:spPr>
          <p:txBody>
            <a:bodyPr wrap="none" lIns="0" tIns="0" rIns="0" bIns="0">
              <a:spAutoFit/>
            </a:bodyPr>
            <a:lstStyle/>
            <a:p>
              <a:pPr eaLnBrk="0" hangingPunct="0"/>
              <a:r>
                <a:rPr lang="en-US" sz="1200">
                  <a:solidFill>
                    <a:srgbClr val="000000"/>
                  </a:solidFill>
                </a:rPr>
                <a:t>+</a:t>
              </a:r>
              <a:endParaRPr lang="en-US"/>
            </a:p>
          </p:txBody>
        </p:sp>
        <p:sp>
          <p:nvSpPr>
            <p:cNvPr id="35" name="Oval 39"/>
            <p:cNvSpPr>
              <a:spLocks noChangeArrowheads="1"/>
            </p:cNvSpPr>
            <p:nvPr/>
          </p:nvSpPr>
          <p:spPr bwMode="auto">
            <a:xfrm>
              <a:off x="4176" y="3072"/>
              <a:ext cx="119" cy="116"/>
            </a:xfrm>
            <a:prstGeom prst="ellipse">
              <a:avLst/>
            </a:prstGeom>
            <a:solidFill>
              <a:srgbClr val="CCCCFF"/>
            </a:solidFill>
            <a:ln w="7938">
              <a:solidFill>
                <a:srgbClr val="000000"/>
              </a:solidFill>
              <a:round/>
              <a:headEnd/>
              <a:tailEnd/>
            </a:ln>
          </p:spPr>
          <p:txBody>
            <a:bodyPr/>
            <a:lstStyle/>
            <a:p>
              <a:endParaRPr lang="en-GB"/>
            </a:p>
          </p:txBody>
        </p:sp>
        <p:sp>
          <p:nvSpPr>
            <p:cNvPr id="36" name="Rectangle 40"/>
            <p:cNvSpPr>
              <a:spLocks noChangeArrowheads="1"/>
            </p:cNvSpPr>
            <p:nvPr/>
          </p:nvSpPr>
          <p:spPr bwMode="auto">
            <a:xfrm>
              <a:off x="4224" y="3072"/>
              <a:ext cx="32" cy="115"/>
            </a:xfrm>
            <a:prstGeom prst="rect">
              <a:avLst/>
            </a:prstGeom>
            <a:noFill/>
            <a:ln w="9525">
              <a:noFill/>
              <a:miter lim="800000"/>
              <a:headEnd/>
              <a:tailEnd/>
            </a:ln>
          </p:spPr>
          <p:txBody>
            <a:bodyPr wrap="none" lIns="0" tIns="0" rIns="0" bIns="0">
              <a:spAutoFit/>
            </a:bodyPr>
            <a:lstStyle/>
            <a:p>
              <a:pPr eaLnBrk="0" hangingPunct="0"/>
              <a:r>
                <a:rPr lang="en-US" sz="1200">
                  <a:solidFill>
                    <a:srgbClr val="000000"/>
                  </a:solidFill>
                </a:rPr>
                <a:t>-</a:t>
              </a:r>
              <a:endParaRPr lang="en-US"/>
            </a:p>
          </p:txBody>
        </p:sp>
        <p:sp>
          <p:nvSpPr>
            <p:cNvPr id="37" name="Rectangle 42"/>
            <p:cNvSpPr>
              <a:spLocks noChangeArrowheads="1"/>
            </p:cNvSpPr>
            <p:nvPr/>
          </p:nvSpPr>
          <p:spPr bwMode="auto">
            <a:xfrm>
              <a:off x="3552" y="2928"/>
              <a:ext cx="48" cy="115"/>
            </a:xfrm>
            <a:prstGeom prst="rect">
              <a:avLst/>
            </a:prstGeom>
            <a:noFill/>
            <a:ln w="9525">
              <a:noFill/>
              <a:miter lim="800000"/>
              <a:headEnd/>
              <a:tailEnd/>
            </a:ln>
          </p:spPr>
          <p:txBody>
            <a:bodyPr lIns="0" tIns="0" rIns="0" bIns="0">
              <a:spAutoFit/>
            </a:bodyPr>
            <a:lstStyle/>
            <a:p>
              <a:pPr eaLnBrk="0" hangingPunct="0"/>
              <a:r>
                <a:rPr lang="en-US" sz="1200">
                  <a:solidFill>
                    <a:srgbClr val="000000"/>
                  </a:solidFill>
                </a:rPr>
                <a:t>+</a:t>
              </a:r>
              <a:endParaRPr lang="en-US"/>
            </a:p>
          </p:txBody>
        </p:sp>
        <p:sp>
          <p:nvSpPr>
            <p:cNvPr id="38" name="Oval 43"/>
            <p:cNvSpPr>
              <a:spLocks noChangeArrowheads="1"/>
            </p:cNvSpPr>
            <p:nvPr/>
          </p:nvSpPr>
          <p:spPr bwMode="auto">
            <a:xfrm>
              <a:off x="3504" y="3072"/>
              <a:ext cx="129" cy="126"/>
            </a:xfrm>
            <a:prstGeom prst="ellipse">
              <a:avLst/>
            </a:prstGeom>
            <a:solidFill>
              <a:srgbClr val="CCCCFF"/>
            </a:solidFill>
            <a:ln w="7938">
              <a:solidFill>
                <a:srgbClr val="000000"/>
              </a:solidFill>
              <a:round/>
              <a:headEnd/>
              <a:tailEnd/>
            </a:ln>
          </p:spPr>
          <p:txBody>
            <a:bodyPr/>
            <a:lstStyle/>
            <a:p>
              <a:endParaRPr lang="en-GB"/>
            </a:p>
          </p:txBody>
        </p:sp>
        <p:sp>
          <p:nvSpPr>
            <p:cNvPr id="39" name="Rectangle 44"/>
            <p:cNvSpPr>
              <a:spLocks noChangeArrowheads="1"/>
            </p:cNvSpPr>
            <p:nvPr/>
          </p:nvSpPr>
          <p:spPr bwMode="auto">
            <a:xfrm>
              <a:off x="3552" y="3072"/>
              <a:ext cx="32" cy="115"/>
            </a:xfrm>
            <a:prstGeom prst="rect">
              <a:avLst/>
            </a:prstGeom>
            <a:noFill/>
            <a:ln w="9525">
              <a:noFill/>
              <a:miter lim="800000"/>
              <a:headEnd/>
              <a:tailEnd/>
            </a:ln>
          </p:spPr>
          <p:txBody>
            <a:bodyPr wrap="none" lIns="0" tIns="0" rIns="0" bIns="0">
              <a:spAutoFit/>
            </a:bodyPr>
            <a:lstStyle/>
            <a:p>
              <a:pPr eaLnBrk="0" hangingPunct="0"/>
              <a:r>
                <a:rPr lang="en-US" sz="1200">
                  <a:solidFill>
                    <a:srgbClr val="000000"/>
                  </a:solidFill>
                </a:rPr>
                <a:t>-</a:t>
              </a:r>
              <a:endParaRPr lang="en-US"/>
            </a:p>
          </p:txBody>
        </p:sp>
        <p:sp>
          <p:nvSpPr>
            <p:cNvPr id="40" name="Line 45"/>
            <p:cNvSpPr>
              <a:spLocks noChangeShapeType="1"/>
            </p:cNvSpPr>
            <p:nvPr/>
          </p:nvSpPr>
          <p:spPr bwMode="auto">
            <a:xfrm>
              <a:off x="3896" y="2701"/>
              <a:ext cx="1" cy="641"/>
            </a:xfrm>
            <a:prstGeom prst="line">
              <a:avLst/>
            </a:prstGeom>
            <a:noFill/>
            <a:ln w="7938">
              <a:solidFill>
                <a:srgbClr val="000000"/>
              </a:solidFill>
              <a:round/>
              <a:headEnd/>
              <a:tailEnd/>
            </a:ln>
          </p:spPr>
          <p:txBody>
            <a:bodyPr/>
            <a:lstStyle/>
            <a:p>
              <a:endParaRPr lang="en-GB"/>
            </a:p>
          </p:txBody>
        </p:sp>
        <p:sp>
          <p:nvSpPr>
            <p:cNvPr id="41" name="Line 46"/>
            <p:cNvSpPr>
              <a:spLocks noChangeShapeType="1"/>
            </p:cNvSpPr>
            <p:nvPr/>
          </p:nvSpPr>
          <p:spPr bwMode="auto">
            <a:xfrm flipV="1">
              <a:off x="3648" y="2976"/>
              <a:ext cx="528" cy="144"/>
            </a:xfrm>
            <a:prstGeom prst="line">
              <a:avLst/>
            </a:prstGeom>
            <a:noFill/>
            <a:ln w="7938">
              <a:solidFill>
                <a:srgbClr val="000000"/>
              </a:solidFill>
              <a:round/>
              <a:headEnd/>
              <a:tailEnd/>
            </a:ln>
          </p:spPr>
          <p:txBody>
            <a:bodyPr/>
            <a:lstStyle/>
            <a:p>
              <a:endParaRPr lang="en-GB"/>
            </a:p>
          </p:txBody>
        </p:sp>
        <p:sp>
          <p:nvSpPr>
            <p:cNvPr id="42" name="Line 47"/>
            <p:cNvSpPr>
              <a:spLocks noChangeShapeType="1"/>
            </p:cNvSpPr>
            <p:nvPr/>
          </p:nvSpPr>
          <p:spPr bwMode="auto">
            <a:xfrm>
              <a:off x="3600" y="2976"/>
              <a:ext cx="576" cy="144"/>
            </a:xfrm>
            <a:prstGeom prst="line">
              <a:avLst/>
            </a:prstGeom>
            <a:noFill/>
            <a:ln w="7938">
              <a:solidFill>
                <a:srgbClr val="000000"/>
              </a:solidFill>
              <a:round/>
              <a:headEnd/>
              <a:tailEnd/>
            </a:ln>
          </p:spPr>
          <p:txBody>
            <a:bodyPr/>
            <a:lstStyle/>
            <a:p>
              <a:endParaRPr lang="en-GB"/>
            </a:p>
          </p:txBody>
        </p:sp>
        <p:sp>
          <p:nvSpPr>
            <p:cNvPr id="43" name="Oval 48"/>
            <p:cNvSpPr>
              <a:spLocks noChangeArrowheads="1"/>
            </p:cNvSpPr>
            <p:nvPr/>
          </p:nvSpPr>
          <p:spPr bwMode="auto">
            <a:xfrm>
              <a:off x="3504" y="2928"/>
              <a:ext cx="119" cy="121"/>
            </a:xfrm>
            <a:prstGeom prst="ellipse">
              <a:avLst/>
            </a:prstGeom>
            <a:solidFill>
              <a:srgbClr val="00CC99"/>
            </a:solidFill>
            <a:ln w="8001">
              <a:solidFill>
                <a:srgbClr val="000000"/>
              </a:solidFill>
              <a:round/>
              <a:headEnd/>
              <a:tailEnd/>
            </a:ln>
          </p:spPr>
          <p:txBody>
            <a:bodyPr/>
            <a:lstStyle/>
            <a:p>
              <a:pPr eaLnBrk="0" hangingPunct="0"/>
              <a:endParaRPr lang="en-US"/>
            </a:p>
          </p:txBody>
        </p:sp>
        <p:sp>
          <p:nvSpPr>
            <p:cNvPr id="44" name="Text Box 49"/>
            <p:cNvSpPr txBox="1">
              <a:spLocks noChangeArrowheads="1"/>
            </p:cNvSpPr>
            <p:nvPr/>
          </p:nvSpPr>
          <p:spPr bwMode="auto">
            <a:xfrm>
              <a:off x="3472" y="2834"/>
              <a:ext cx="224" cy="212"/>
            </a:xfrm>
            <a:prstGeom prst="rect">
              <a:avLst/>
            </a:prstGeom>
            <a:noFill/>
            <a:ln w="9525">
              <a:noFill/>
              <a:miter lim="800000"/>
              <a:headEnd/>
              <a:tailEnd/>
            </a:ln>
            <a:effectLst/>
          </p:spPr>
          <p:txBody>
            <a:bodyPr>
              <a:spAutoFit/>
            </a:bodyPr>
            <a:lstStyle/>
            <a:p>
              <a:pPr eaLnBrk="0" hangingPunct="0"/>
              <a:r>
                <a:rPr lang="en-US" sz="1600"/>
                <a:t> </a:t>
              </a:r>
            </a:p>
          </p:txBody>
        </p:sp>
        <p:sp>
          <p:nvSpPr>
            <p:cNvPr id="45" name="Line 51"/>
            <p:cNvSpPr>
              <a:spLocks noChangeShapeType="1"/>
            </p:cNvSpPr>
            <p:nvPr/>
          </p:nvSpPr>
          <p:spPr bwMode="auto">
            <a:xfrm flipH="1">
              <a:off x="3520" y="2738"/>
              <a:ext cx="0" cy="720"/>
            </a:xfrm>
            <a:prstGeom prst="line">
              <a:avLst/>
            </a:prstGeom>
            <a:noFill/>
            <a:ln w="9525">
              <a:solidFill>
                <a:schemeClr val="tx1"/>
              </a:solidFill>
              <a:round/>
              <a:headEnd/>
              <a:tailEnd/>
            </a:ln>
            <a:effectLst/>
          </p:spPr>
          <p:txBody>
            <a:bodyPr wrap="none" anchor="ctr"/>
            <a:lstStyle/>
            <a:p>
              <a:endParaRPr lang="en-GB"/>
            </a:p>
          </p:txBody>
        </p:sp>
        <p:sp>
          <p:nvSpPr>
            <p:cNvPr id="46" name="Line 52"/>
            <p:cNvSpPr>
              <a:spLocks noChangeShapeType="1"/>
            </p:cNvSpPr>
            <p:nvPr/>
          </p:nvSpPr>
          <p:spPr bwMode="auto">
            <a:xfrm flipH="1">
              <a:off x="4288" y="2738"/>
              <a:ext cx="0" cy="720"/>
            </a:xfrm>
            <a:prstGeom prst="line">
              <a:avLst/>
            </a:prstGeom>
            <a:noFill/>
            <a:ln w="9525">
              <a:solidFill>
                <a:schemeClr val="tx1"/>
              </a:solidFill>
              <a:round/>
              <a:headEnd/>
              <a:tailEnd/>
            </a:ln>
            <a:effectLst/>
          </p:spPr>
          <p:txBody>
            <a:bodyPr wrap="none" anchor="ctr"/>
            <a:lstStyle/>
            <a:p>
              <a:endParaRPr lang="en-GB"/>
            </a:p>
          </p:txBody>
        </p:sp>
        <p:sp>
          <p:nvSpPr>
            <p:cNvPr id="47" name="Line 53"/>
            <p:cNvSpPr>
              <a:spLocks noChangeShapeType="1"/>
            </p:cNvSpPr>
            <p:nvPr/>
          </p:nvSpPr>
          <p:spPr bwMode="auto">
            <a:xfrm flipH="1">
              <a:off x="2944" y="3026"/>
              <a:ext cx="576"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48" name="Line 55"/>
            <p:cNvSpPr>
              <a:spLocks noChangeShapeType="1"/>
            </p:cNvSpPr>
            <p:nvPr/>
          </p:nvSpPr>
          <p:spPr bwMode="auto">
            <a:xfrm>
              <a:off x="4288" y="3026"/>
              <a:ext cx="480" cy="0"/>
            </a:xfrm>
            <a:prstGeom prst="line">
              <a:avLst/>
            </a:prstGeom>
            <a:noFill/>
            <a:ln w="9525">
              <a:solidFill>
                <a:schemeClr val="tx1"/>
              </a:solidFill>
              <a:round/>
              <a:headEnd/>
              <a:tailEnd type="triangle" w="med" len="med"/>
            </a:ln>
            <a:effectLst/>
          </p:spPr>
          <p:txBody>
            <a:bodyPr wrap="none" anchor="ctr"/>
            <a:lstStyle/>
            <a:p>
              <a:endParaRPr lang="en-GB"/>
            </a:p>
          </p:txBody>
        </p:sp>
      </p:grpSp>
      <p:sp>
        <p:nvSpPr>
          <p:cNvPr id="49" name="Text Box 58"/>
          <p:cNvSpPr txBox="1">
            <a:spLocks noChangeArrowheads="1"/>
          </p:cNvSpPr>
          <p:nvPr/>
        </p:nvSpPr>
        <p:spPr bwMode="auto">
          <a:xfrm>
            <a:off x="3500430" y="4071942"/>
            <a:ext cx="1862126" cy="1754326"/>
          </a:xfrm>
          <a:prstGeom prst="rect">
            <a:avLst/>
          </a:prstGeom>
          <a:noFill/>
          <a:ln w="9525">
            <a:noFill/>
            <a:miter lim="800000"/>
            <a:headEnd/>
            <a:tailEnd/>
          </a:ln>
          <a:effectLst/>
        </p:spPr>
        <p:txBody>
          <a:bodyPr wrap="square">
            <a:spAutoFit/>
          </a:bodyPr>
          <a:lstStyle/>
          <a:p>
            <a:pPr eaLnBrk="0" hangingPunct="0"/>
            <a:r>
              <a:rPr lang="en-US" sz="1800" dirty="0"/>
              <a:t>Unit Cell Under mechanical </a:t>
            </a:r>
          </a:p>
          <a:p>
            <a:pPr eaLnBrk="0" hangingPunct="0"/>
            <a:r>
              <a:rPr lang="en-US" sz="1800" dirty="0"/>
              <a:t>Tension (“pulling” force):</a:t>
            </a:r>
          </a:p>
          <a:p>
            <a:pPr eaLnBrk="0" hangingPunct="0"/>
            <a:r>
              <a:rPr lang="en-US" sz="1800" dirty="0"/>
              <a:t>Electrical polarity reverses.  </a:t>
            </a:r>
          </a:p>
        </p:txBody>
      </p:sp>
      <p:sp>
        <p:nvSpPr>
          <p:cNvPr id="50" name="Text Box 59"/>
          <p:cNvSpPr txBox="1">
            <a:spLocks noChangeArrowheads="1"/>
          </p:cNvSpPr>
          <p:nvPr/>
        </p:nvSpPr>
        <p:spPr bwMode="auto">
          <a:xfrm>
            <a:off x="6429388" y="1571612"/>
            <a:ext cx="636713" cy="369332"/>
          </a:xfrm>
          <a:prstGeom prst="rect">
            <a:avLst/>
          </a:prstGeom>
          <a:noFill/>
          <a:ln w="9525">
            <a:noFill/>
            <a:miter lim="800000"/>
            <a:headEnd/>
            <a:tailEnd/>
          </a:ln>
          <a:effectLst/>
        </p:spPr>
        <p:txBody>
          <a:bodyPr wrap="none">
            <a:spAutoFit/>
          </a:bodyPr>
          <a:lstStyle/>
          <a:p>
            <a:pPr algn="ctr" eaLnBrk="0" hangingPunct="0"/>
            <a:r>
              <a:rPr lang="en-US" dirty="0"/>
              <a:t>+ + +</a:t>
            </a:r>
          </a:p>
        </p:txBody>
      </p:sp>
      <p:sp>
        <p:nvSpPr>
          <p:cNvPr id="51" name="Text Box 61"/>
          <p:cNvSpPr txBox="1">
            <a:spLocks noChangeArrowheads="1"/>
          </p:cNvSpPr>
          <p:nvPr/>
        </p:nvSpPr>
        <p:spPr bwMode="auto">
          <a:xfrm>
            <a:off x="6572264" y="3500438"/>
            <a:ext cx="502061" cy="369332"/>
          </a:xfrm>
          <a:prstGeom prst="rect">
            <a:avLst/>
          </a:prstGeom>
          <a:noFill/>
          <a:ln w="9525">
            <a:noFill/>
            <a:miter lim="800000"/>
            <a:headEnd/>
            <a:tailEnd/>
          </a:ln>
          <a:effectLst/>
        </p:spPr>
        <p:txBody>
          <a:bodyPr wrap="none">
            <a:spAutoFit/>
          </a:bodyPr>
          <a:lstStyle/>
          <a:p>
            <a:pPr algn="ctr" eaLnBrk="0" hangingPunct="0"/>
            <a:r>
              <a:rPr lang="en-US" dirty="0"/>
              <a:t>- - -</a:t>
            </a:r>
          </a:p>
        </p:txBody>
      </p:sp>
      <p:sp>
        <p:nvSpPr>
          <p:cNvPr id="52" name="Text Box 62"/>
          <p:cNvSpPr txBox="1">
            <a:spLocks noChangeArrowheads="1"/>
          </p:cNvSpPr>
          <p:nvPr/>
        </p:nvSpPr>
        <p:spPr bwMode="auto">
          <a:xfrm>
            <a:off x="6643702" y="5929330"/>
            <a:ext cx="636713" cy="369332"/>
          </a:xfrm>
          <a:prstGeom prst="rect">
            <a:avLst/>
          </a:prstGeom>
          <a:noFill/>
          <a:ln w="9525">
            <a:noFill/>
            <a:miter lim="800000"/>
            <a:headEnd/>
            <a:tailEnd/>
          </a:ln>
          <a:effectLst/>
        </p:spPr>
        <p:txBody>
          <a:bodyPr wrap="none">
            <a:spAutoFit/>
          </a:bodyPr>
          <a:lstStyle/>
          <a:p>
            <a:pPr algn="ctr" eaLnBrk="0" hangingPunct="0"/>
            <a:r>
              <a:rPr lang="en-US" dirty="0"/>
              <a:t>+ + +</a:t>
            </a:r>
          </a:p>
        </p:txBody>
      </p:sp>
      <p:sp>
        <p:nvSpPr>
          <p:cNvPr id="53" name="Text Box 63"/>
          <p:cNvSpPr txBox="1">
            <a:spLocks noChangeArrowheads="1"/>
          </p:cNvSpPr>
          <p:nvPr/>
        </p:nvSpPr>
        <p:spPr bwMode="auto">
          <a:xfrm>
            <a:off x="6643702" y="4000504"/>
            <a:ext cx="502061" cy="369332"/>
          </a:xfrm>
          <a:prstGeom prst="rect">
            <a:avLst/>
          </a:prstGeom>
          <a:noFill/>
          <a:ln w="9525">
            <a:noFill/>
            <a:miter lim="800000"/>
            <a:headEnd/>
            <a:tailEnd/>
          </a:ln>
          <a:effectLst/>
        </p:spPr>
        <p:txBody>
          <a:bodyPr wrap="none">
            <a:spAutoFit/>
          </a:bodyPr>
          <a:lstStyle/>
          <a:p>
            <a:pPr algn="ctr" eaLnBrk="0" hangingPunct="0"/>
            <a:r>
              <a:rPr lang="en-US" dirty="0"/>
              <a:t>- - -</a:t>
            </a:r>
          </a:p>
        </p:txBody>
      </p:sp>
      <p:sp>
        <p:nvSpPr>
          <p:cNvPr id="54" name="Text Box 64"/>
          <p:cNvSpPr txBox="1">
            <a:spLocks noChangeArrowheads="1"/>
          </p:cNvSpPr>
          <p:nvPr/>
        </p:nvSpPr>
        <p:spPr bwMode="auto">
          <a:xfrm>
            <a:off x="6680217" y="5105420"/>
            <a:ext cx="312738" cy="366713"/>
          </a:xfrm>
          <a:prstGeom prst="rect">
            <a:avLst/>
          </a:prstGeom>
          <a:noFill/>
          <a:ln w="9525">
            <a:noFill/>
            <a:miter lim="800000"/>
            <a:headEnd/>
            <a:tailEnd/>
          </a:ln>
          <a:effectLst/>
        </p:spPr>
        <p:txBody>
          <a:bodyPr wrap="none">
            <a:spAutoFit/>
          </a:bodyPr>
          <a:lstStyle/>
          <a:p>
            <a:pPr eaLnBrk="0" hangingPunct="0"/>
            <a:r>
              <a:rPr lang="en-US" sz="1800"/>
              <a:t>+</a:t>
            </a:r>
          </a:p>
        </p:txBody>
      </p:sp>
      <p:sp>
        <p:nvSpPr>
          <p:cNvPr id="56" name="Text Box 28"/>
          <p:cNvSpPr txBox="1">
            <a:spLocks noChangeArrowheads="1"/>
          </p:cNvSpPr>
          <p:nvPr/>
        </p:nvSpPr>
        <p:spPr bwMode="auto">
          <a:xfrm>
            <a:off x="1071538" y="4071942"/>
            <a:ext cx="1804988" cy="396875"/>
          </a:xfrm>
          <a:prstGeom prst="rect">
            <a:avLst/>
          </a:prstGeom>
          <a:noFill/>
          <a:ln w="9525">
            <a:noFill/>
            <a:miter lim="800000"/>
            <a:headEnd/>
            <a:tailEnd/>
          </a:ln>
          <a:effectLst/>
        </p:spPr>
        <p:txBody>
          <a:bodyPr wrap="none">
            <a:spAutoFit/>
          </a:bodyPr>
          <a:lstStyle/>
          <a:p>
            <a:pPr eaLnBrk="0" hangingPunct="0"/>
            <a:r>
              <a:rPr lang="en-US" sz="2000" dirty="0"/>
              <a:t>Neutral Charge </a:t>
            </a:r>
            <a:endParaRPr lang="en-US" dirty="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5" name="Rectangle 3"/>
          <p:cNvSpPr>
            <a:spLocks noChangeArrowheads="1"/>
          </p:cNvSpPr>
          <p:nvPr/>
        </p:nvSpPr>
        <p:spPr bwMode="auto">
          <a:xfrm>
            <a:off x="1507319" y="2921802"/>
            <a:ext cx="6922397" cy="1017999"/>
          </a:xfrm>
          <a:prstGeom prst="rect">
            <a:avLst/>
          </a:prstGeom>
          <a:noFill/>
          <a:ln w="9525">
            <a:noFill/>
            <a:miter lim="800000"/>
            <a:headEnd/>
            <a:tailEnd/>
          </a:ln>
          <a:effectLst/>
        </p:spPr>
        <p:txBody>
          <a:bodyPr anchor="ctr"/>
          <a:lstStyle/>
          <a:p>
            <a:pPr eaLnBrk="0" hangingPunct="0"/>
            <a:endParaRPr lang="en-US"/>
          </a:p>
        </p:txBody>
      </p:sp>
      <p:grpSp>
        <p:nvGrpSpPr>
          <p:cNvPr id="3" name="Group 23"/>
          <p:cNvGrpSpPr/>
          <p:nvPr/>
        </p:nvGrpSpPr>
        <p:grpSpPr>
          <a:xfrm>
            <a:off x="857224" y="1428736"/>
            <a:ext cx="7205174" cy="4222320"/>
            <a:chOff x="285720" y="1928802"/>
            <a:chExt cx="7205174" cy="4222320"/>
          </a:xfrm>
        </p:grpSpPr>
        <p:sp>
          <p:nvSpPr>
            <p:cNvPr id="6" name="Rectangle 4"/>
            <p:cNvSpPr>
              <a:spLocks noChangeArrowheads="1"/>
            </p:cNvSpPr>
            <p:nvPr/>
          </p:nvSpPr>
          <p:spPr bwMode="auto">
            <a:xfrm>
              <a:off x="3014524" y="3767307"/>
              <a:ext cx="1085866" cy="1832399"/>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7" name="Line 5"/>
            <p:cNvSpPr>
              <a:spLocks noChangeShapeType="1"/>
            </p:cNvSpPr>
            <p:nvPr/>
          </p:nvSpPr>
          <p:spPr bwMode="auto">
            <a:xfrm flipV="1">
              <a:off x="3557457" y="3292240"/>
              <a:ext cx="0" cy="475066"/>
            </a:xfrm>
            <a:prstGeom prst="line">
              <a:avLst/>
            </a:prstGeom>
            <a:noFill/>
            <a:ln w="9525">
              <a:solidFill>
                <a:schemeClr val="tx1"/>
              </a:solidFill>
              <a:round/>
              <a:headEnd/>
              <a:tailEnd/>
            </a:ln>
            <a:effectLst/>
          </p:spPr>
          <p:txBody>
            <a:bodyPr wrap="none" anchor="ctr"/>
            <a:lstStyle/>
            <a:p>
              <a:endParaRPr lang="en-GB"/>
            </a:p>
          </p:txBody>
        </p:sp>
        <p:sp>
          <p:nvSpPr>
            <p:cNvPr id="8" name="Line 6"/>
            <p:cNvSpPr>
              <a:spLocks noChangeShapeType="1"/>
            </p:cNvSpPr>
            <p:nvPr/>
          </p:nvSpPr>
          <p:spPr bwMode="auto">
            <a:xfrm>
              <a:off x="3557457" y="3292240"/>
              <a:ext cx="1696666" cy="0"/>
            </a:xfrm>
            <a:prstGeom prst="line">
              <a:avLst/>
            </a:prstGeom>
            <a:noFill/>
            <a:ln w="9525">
              <a:solidFill>
                <a:schemeClr val="tx1"/>
              </a:solidFill>
              <a:round/>
              <a:headEnd/>
              <a:tailEnd/>
            </a:ln>
            <a:effectLst/>
          </p:spPr>
          <p:txBody>
            <a:bodyPr wrap="none" anchor="ctr"/>
            <a:lstStyle/>
            <a:p>
              <a:endParaRPr lang="en-GB"/>
            </a:p>
          </p:txBody>
        </p:sp>
        <p:sp>
          <p:nvSpPr>
            <p:cNvPr id="9" name="Line 7"/>
            <p:cNvSpPr>
              <a:spLocks noChangeShapeType="1"/>
            </p:cNvSpPr>
            <p:nvPr/>
          </p:nvSpPr>
          <p:spPr bwMode="auto">
            <a:xfrm>
              <a:off x="5254123" y="3292240"/>
              <a:ext cx="0" cy="950133"/>
            </a:xfrm>
            <a:prstGeom prst="line">
              <a:avLst/>
            </a:prstGeom>
            <a:noFill/>
            <a:ln w="9525">
              <a:solidFill>
                <a:schemeClr val="tx1"/>
              </a:solidFill>
              <a:round/>
              <a:headEnd/>
              <a:tailEnd/>
            </a:ln>
            <a:effectLst/>
          </p:spPr>
          <p:txBody>
            <a:bodyPr wrap="none" anchor="ctr"/>
            <a:lstStyle/>
            <a:p>
              <a:endParaRPr lang="en-GB"/>
            </a:p>
          </p:txBody>
        </p:sp>
        <p:sp>
          <p:nvSpPr>
            <p:cNvPr id="10" name="Line 8"/>
            <p:cNvSpPr>
              <a:spLocks noChangeShapeType="1"/>
            </p:cNvSpPr>
            <p:nvPr/>
          </p:nvSpPr>
          <p:spPr bwMode="auto">
            <a:xfrm>
              <a:off x="3489591" y="5599706"/>
              <a:ext cx="0" cy="475066"/>
            </a:xfrm>
            <a:prstGeom prst="line">
              <a:avLst/>
            </a:prstGeom>
            <a:noFill/>
            <a:ln w="9525">
              <a:solidFill>
                <a:schemeClr val="tx1"/>
              </a:solidFill>
              <a:round/>
              <a:headEnd/>
              <a:tailEnd/>
            </a:ln>
            <a:effectLst/>
          </p:spPr>
          <p:txBody>
            <a:bodyPr wrap="none" anchor="ctr"/>
            <a:lstStyle/>
            <a:p>
              <a:endParaRPr lang="en-GB"/>
            </a:p>
          </p:txBody>
        </p:sp>
        <p:sp>
          <p:nvSpPr>
            <p:cNvPr id="11" name="Line 9"/>
            <p:cNvSpPr>
              <a:spLocks noChangeShapeType="1"/>
            </p:cNvSpPr>
            <p:nvPr/>
          </p:nvSpPr>
          <p:spPr bwMode="auto">
            <a:xfrm>
              <a:off x="3489591" y="6074772"/>
              <a:ext cx="1764532" cy="0"/>
            </a:xfrm>
            <a:prstGeom prst="line">
              <a:avLst/>
            </a:prstGeom>
            <a:noFill/>
            <a:ln w="9525">
              <a:solidFill>
                <a:schemeClr val="tx1"/>
              </a:solidFill>
              <a:round/>
              <a:headEnd/>
              <a:tailEnd/>
            </a:ln>
            <a:effectLst/>
          </p:spPr>
          <p:txBody>
            <a:bodyPr wrap="none" anchor="ctr"/>
            <a:lstStyle/>
            <a:p>
              <a:endParaRPr lang="en-GB"/>
            </a:p>
          </p:txBody>
        </p:sp>
        <p:sp>
          <p:nvSpPr>
            <p:cNvPr id="12" name="Line 10"/>
            <p:cNvSpPr>
              <a:spLocks noChangeShapeType="1"/>
            </p:cNvSpPr>
            <p:nvPr/>
          </p:nvSpPr>
          <p:spPr bwMode="auto">
            <a:xfrm flipV="1">
              <a:off x="5254123" y="4988906"/>
              <a:ext cx="0" cy="1085866"/>
            </a:xfrm>
            <a:prstGeom prst="line">
              <a:avLst/>
            </a:prstGeom>
            <a:noFill/>
            <a:ln w="9525">
              <a:solidFill>
                <a:schemeClr val="tx1"/>
              </a:solidFill>
              <a:round/>
              <a:headEnd/>
              <a:tailEnd/>
            </a:ln>
            <a:effectLst/>
          </p:spPr>
          <p:txBody>
            <a:bodyPr wrap="none" anchor="ctr"/>
            <a:lstStyle/>
            <a:p>
              <a:endParaRPr lang="en-GB"/>
            </a:p>
          </p:txBody>
        </p:sp>
        <p:sp>
          <p:nvSpPr>
            <p:cNvPr id="13" name="Text Box 11"/>
            <p:cNvSpPr txBox="1">
              <a:spLocks noChangeArrowheads="1"/>
            </p:cNvSpPr>
            <p:nvPr/>
          </p:nvSpPr>
          <p:spPr bwMode="auto">
            <a:xfrm>
              <a:off x="1521458" y="3020774"/>
              <a:ext cx="947305" cy="407200"/>
            </a:xfrm>
            <a:prstGeom prst="rect">
              <a:avLst/>
            </a:prstGeom>
            <a:noFill/>
            <a:ln w="9525">
              <a:noFill/>
              <a:miter lim="800000"/>
              <a:headEnd/>
              <a:tailEnd/>
            </a:ln>
            <a:effectLst/>
          </p:spPr>
          <p:txBody>
            <a:bodyPr wrap="none">
              <a:spAutoFit/>
            </a:bodyPr>
            <a:lstStyle/>
            <a:p>
              <a:pPr eaLnBrk="0" hangingPunct="0"/>
              <a:r>
                <a:rPr lang="en-US"/>
                <a:t>Crystal</a:t>
              </a:r>
            </a:p>
          </p:txBody>
        </p:sp>
        <p:sp>
          <p:nvSpPr>
            <p:cNvPr id="14" name="Oval 12"/>
            <p:cNvSpPr>
              <a:spLocks noChangeArrowheads="1"/>
            </p:cNvSpPr>
            <p:nvPr/>
          </p:nvSpPr>
          <p:spPr bwMode="auto">
            <a:xfrm>
              <a:off x="4914790" y="4242373"/>
              <a:ext cx="678666" cy="746533"/>
            </a:xfrm>
            <a:prstGeom prst="ellipse">
              <a:avLst/>
            </a:prstGeom>
            <a:solidFill>
              <a:schemeClr val="hlink"/>
            </a:solidFill>
            <a:ln w="9525">
              <a:solidFill>
                <a:schemeClr val="tx1"/>
              </a:solidFill>
              <a:round/>
              <a:headEnd/>
              <a:tailEnd/>
            </a:ln>
            <a:effectLst/>
          </p:spPr>
          <p:txBody>
            <a:bodyPr wrap="none" anchor="ctr"/>
            <a:lstStyle/>
            <a:p>
              <a:endParaRPr lang="en-GB"/>
            </a:p>
          </p:txBody>
        </p:sp>
        <p:sp>
          <p:nvSpPr>
            <p:cNvPr id="15" name="Line 13"/>
            <p:cNvSpPr>
              <a:spLocks noChangeShapeType="1"/>
            </p:cNvSpPr>
            <p:nvPr/>
          </p:nvSpPr>
          <p:spPr bwMode="auto">
            <a:xfrm>
              <a:off x="2403725" y="3427974"/>
              <a:ext cx="407200" cy="407200"/>
            </a:xfrm>
            <a:prstGeom prst="line">
              <a:avLst/>
            </a:prstGeom>
            <a:noFill/>
            <a:ln w="9525">
              <a:solidFill>
                <a:schemeClr val="tx1"/>
              </a:solidFill>
              <a:round/>
              <a:headEnd/>
              <a:tailEnd type="triangle" w="med" len="med"/>
            </a:ln>
            <a:effectLst/>
          </p:spPr>
          <p:txBody>
            <a:bodyPr wrap="none" anchor="ctr"/>
            <a:lstStyle/>
            <a:p>
              <a:endParaRPr lang="en-GB"/>
            </a:p>
          </p:txBody>
        </p:sp>
        <p:sp>
          <p:nvSpPr>
            <p:cNvPr id="16" name="Text Box 14"/>
            <p:cNvSpPr txBox="1">
              <a:spLocks noChangeArrowheads="1"/>
            </p:cNvSpPr>
            <p:nvPr/>
          </p:nvSpPr>
          <p:spPr bwMode="auto">
            <a:xfrm>
              <a:off x="5782917" y="4211268"/>
              <a:ext cx="1707977" cy="732394"/>
            </a:xfrm>
            <a:prstGeom prst="rect">
              <a:avLst/>
            </a:prstGeom>
            <a:noFill/>
            <a:ln w="9525">
              <a:noFill/>
              <a:miter lim="800000"/>
              <a:headEnd/>
              <a:tailEnd/>
            </a:ln>
            <a:effectLst/>
          </p:spPr>
          <p:txBody>
            <a:bodyPr wrap="none">
              <a:spAutoFit/>
            </a:bodyPr>
            <a:lstStyle/>
            <a:p>
              <a:pPr eaLnBrk="0" hangingPunct="0"/>
              <a:r>
                <a:rPr lang="en-US"/>
                <a:t>Current Meter</a:t>
              </a:r>
            </a:p>
            <a:p>
              <a:pPr eaLnBrk="0" hangingPunct="0"/>
              <a:r>
                <a:rPr lang="en-US"/>
                <a:t>     = 0</a:t>
              </a:r>
            </a:p>
          </p:txBody>
        </p:sp>
        <p:sp>
          <p:nvSpPr>
            <p:cNvPr id="17" name="Line 15"/>
            <p:cNvSpPr>
              <a:spLocks noChangeShapeType="1"/>
            </p:cNvSpPr>
            <p:nvPr/>
          </p:nvSpPr>
          <p:spPr bwMode="auto">
            <a:xfrm flipV="1">
              <a:off x="5254123" y="4378106"/>
              <a:ext cx="0" cy="407200"/>
            </a:xfrm>
            <a:prstGeom prst="line">
              <a:avLst/>
            </a:prstGeom>
            <a:noFill/>
            <a:ln w="9525">
              <a:solidFill>
                <a:schemeClr val="tx1"/>
              </a:solidFill>
              <a:round/>
              <a:headEnd/>
              <a:tailEnd type="triangle" w="med" len="med"/>
            </a:ln>
            <a:effectLst/>
          </p:spPr>
          <p:txBody>
            <a:bodyPr wrap="none" anchor="ctr"/>
            <a:lstStyle/>
            <a:p>
              <a:endParaRPr lang="en-GB"/>
            </a:p>
          </p:txBody>
        </p:sp>
        <p:sp>
          <p:nvSpPr>
            <p:cNvPr id="18" name="Text Box 16"/>
            <p:cNvSpPr txBox="1">
              <a:spLocks noChangeArrowheads="1"/>
            </p:cNvSpPr>
            <p:nvPr/>
          </p:nvSpPr>
          <p:spPr bwMode="auto">
            <a:xfrm>
              <a:off x="3082391" y="3835173"/>
              <a:ext cx="878025" cy="299744"/>
            </a:xfrm>
            <a:prstGeom prst="rect">
              <a:avLst/>
            </a:prstGeom>
            <a:noFill/>
            <a:ln w="9525">
              <a:noFill/>
              <a:miter lim="800000"/>
              <a:headEnd/>
              <a:tailEnd/>
            </a:ln>
            <a:effectLst/>
          </p:spPr>
          <p:txBody>
            <a:bodyPr wrap="none">
              <a:spAutoFit/>
            </a:bodyPr>
            <a:lstStyle/>
            <a:p>
              <a:pPr eaLnBrk="0" hangingPunct="0"/>
              <a:r>
                <a:rPr lang="en-US" sz="1600"/>
                <a:t>+ - + - + -</a:t>
              </a:r>
              <a:endParaRPr lang="en-US"/>
            </a:p>
          </p:txBody>
        </p:sp>
        <p:sp>
          <p:nvSpPr>
            <p:cNvPr id="19" name="Text Box 17"/>
            <p:cNvSpPr txBox="1">
              <a:spLocks noChangeArrowheads="1"/>
            </p:cNvSpPr>
            <p:nvPr/>
          </p:nvSpPr>
          <p:spPr bwMode="auto">
            <a:xfrm>
              <a:off x="3150257" y="5192506"/>
              <a:ext cx="878025" cy="299744"/>
            </a:xfrm>
            <a:prstGeom prst="rect">
              <a:avLst/>
            </a:prstGeom>
            <a:noFill/>
            <a:ln w="9525">
              <a:noFill/>
              <a:miter lim="800000"/>
              <a:headEnd/>
              <a:tailEnd/>
            </a:ln>
            <a:effectLst/>
          </p:spPr>
          <p:txBody>
            <a:bodyPr wrap="none">
              <a:spAutoFit/>
            </a:bodyPr>
            <a:lstStyle/>
            <a:p>
              <a:pPr eaLnBrk="0" hangingPunct="0"/>
              <a:r>
                <a:rPr lang="en-US" sz="1600"/>
                <a:t>+ - + - + -</a:t>
              </a:r>
              <a:endParaRPr lang="en-US"/>
            </a:p>
          </p:txBody>
        </p:sp>
        <p:sp>
          <p:nvSpPr>
            <p:cNvPr id="20" name="Text Box 18"/>
            <p:cNvSpPr txBox="1">
              <a:spLocks noChangeArrowheads="1"/>
            </p:cNvSpPr>
            <p:nvPr/>
          </p:nvSpPr>
          <p:spPr bwMode="auto">
            <a:xfrm>
              <a:off x="285720" y="5093534"/>
              <a:ext cx="1836641" cy="1057588"/>
            </a:xfrm>
            <a:prstGeom prst="rect">
              <a:avLst/>
            </a:prstGeom>
            <a:noFill/>
            <a:ln w="9525">
              <a:noFill/>
              <a:miter lim="800000"/>
              <a:headEnd/>
              <a:tailEnd/>
            </a:ln>
            <a:effectLst/>
          </p:spPr>
          <p:txBody>
            <a:bodyPr wrap="none">
              <a:spAutoFit/>
            </a:bodyPr>
            <a:lstStyle/>
            <a:p>
              <a:pPr eaLnBrk="0" hangingPunct="0"/>
              <a:r>
                <a:rPr lang="en-US"/>
                <a:t>Charges cancel</a:t>
              </a:r>
            </a:p>
            <a:p>
              <a:pPr eaLnBrk="0" hangingPunct="0"/>
              <a:r>
                <a:rPr lang="en-US"/>
                <a:t>each other, so</a:t>
              </a:r>
            </a:p>
            <a:p>
              <a:pPr eaLnBrk="0" hangingPunct="0"/>
              <a:r>
                <a:rPr lang="en-US"/>
                <a:t>no current flow</a:t>
              </a:r>
            </a:p>
          </p:txBody>
        </p:sp>
        <p:sp>
          <p:nvSpPr>
            <p:cNvPr id="21" name="Line 19"/>
            <p:cNvSpPr>
              <a:spLocks noChangeShapeType="1"/>
            </p:cNvSpPr>
            <p:nvPr/>
          </p:nvSpPr>
          <p:spPr bwMode="auto">
            <a:xfrm flipV="1">
              <a:off x="2335858" y="4174507"/>
              <a:ext cx="882266" cy="1560932"/>
            </a:xfrm>
            <a:prstGeom prst="line">
              <a:avLst/>
            </a:prstGeom>
            <a:noFill/>
            <a:ln w="9525">
              <a:solidFill>
                <a:schemeClr val="tx1"/>
              </a:solidFill>
              <a:round/>
              <a:headEnd/>
              <a:tailEnd type="triangle" w="med" len="med"/>
            </a:ln>
            <a:effectLst/>
          </p:spPr>
          <p:txBody>
            <a:bodyPr wrap="none" anchor="ctr"/>
            <a:lstStyle/>
            <a:p>
              <a:endParaRPr lang="en-GB"/>
            </a:p>
          </p:txBody>
        </p:sp>
        <p:sp>
          <p:nvSpPr>
            <p:cNvPr id="22" name="Line 20"/>
            <p:cNvSpPr>
              <a:spLocks noChangeShapeType="1"/>
            </p:cNvSpPr>
            <p:nvPr/>
          </p:nvSpPr>
          <p:spPr bwMode="auto">
            <a:xfrm flipV="1">
              <a:off x="2335858" y="5463972"/>
              <a:ext cx="814400" cy="271467"/>
            </a:xfrm>
            <a:prstGeom prst="line">
              <a:avLst/>
            </a:prstGeom>
            <a:noFill/>
            <a:ln w="9525">
              <a:solidFill>
                <a:schemeClr val="tx1"/>
              </a:solidFill>
              <a:round/>
              <a:headEnd/>
              <a:tailEnd type="triangle" w="med" len="med"/>
            </a:ln>
            <a:effectLst/>
          </p:spPr>
          <p:txBody>
            <a:bodyPr wrap="none" anchor="ctr"/>
            <a:lstStyle/>
            <a:p>
              <a:endParaRPr lang="en-GB"/>
            </a:p>
          </p:txBody>
        </p:sp>
        <p:sp>
          <p:nvSpPr>
            <p:cNvPr id="23" name="Text Box 21"/>
            <p:cNvSpPr txBox="1">
              <a:spLocks noChangeArrowheads="1"/>
            </p:cNvSpPr>
            <p:nvPr/>
          </p:nvSpPr>
          <p:spPr bwMode="auto">
            <a:xfrm>
              <a:off x="1857356" y="1928802"/>
              <a:ext cx="4763390" cy="732394"/>
            </a:xfrm>
            <a:prstGeom prst="rect">
              <a:avLst/>
            </a:prstGeom>
            <a:noFill/>
            <a:ln w="9525">
              <a:noFill/>
              <a:miter lim="800000"/>
              <a:headEnd/>
              <a:tailEnd/>
            </a:ln>
            <a:effectLst/>
          </p:spPr>
          <p:txBody>
            <a:bodyPr wrap="none">
              <a:spAutoFit/>
            </a:bodyPr>
            <a:lstStyle/>
            <a:p>
              <a:pPr eaLnBrk="0" hangingPunct="0"/>
              <a:r>
                <a:rPr lang="en-US" dirty="0"/>
                <a:t>Crystal material at rest: No forces applied,</a:t>
              </a:r>
            </a:p>
            <a:p>
              <a:pPr eaLnBrk="0" hangingPunct="0"/>
              <a:r>
                <a:rPr lang="en-US" dirty="0"/>
                <a:t>so net current flow is 0</a:t>
              </a:r>
            </a:p>
          </p:txBody>
        </p:sp>
      </p:gr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5" name="Rectangle 3"/>
          <p:cNvSpPr>
            <a:spLocks noChangeArrowheads="1"/>
          </p:cNvSpPr>
          <p:nvPr/>
        </p:nvSpPr>
        <p:spPr bwMode="auto">
          <a:xfrm>
            <a:off x="3684425" y="2709740"/>
            <a:ext cx="748779" cy="1612755"/>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6" name="Line 5"/>
          <p:cNvSpPr>
            <a:spLocks noChangeShapeType="1"/>
          </p:cNvSpPr>
          <p:nvPr/>
        </p:nvSpPr>
        <p:spPr bwMode="auto">
          <a:xfrm flipV="1">
            <a:off x="4087614" y="2364150"/>
            <a:ext cx="0" cy="345590"/>
          </a:xfrm>
          <a:prstGeom prst="line">
            <a:avLst/>
          </a:prstGeom>
          <a:noFill/>
          <a:ln w="9525">
            <a:solidFill>
              <a:schemeClr val="tx1"/>
            </a:solidFill>
            <a:round/>
            <a:headEnd/>
            <a:tailEnd/>
          </a:ln>
          <a:effectLst/>
        </p:spPr>
        <p:txBody>
          <a:bodyPr wrap="none" anchor="ctr"/>
          <a:lstStyle/>
          <a:p>
            <a:endParaRPr lang="en-GB"/>
          </a:p>
        </p:txBody>
      </p:sp>
      <p:sp>
        <p:nvSpPr>
          <p:cNvPr id="7" name="Line 6"/>
          <p:cNvSpPr>
            <a:spLocks noChangeShapeType="1"/>
          </p:cNvSpPr>
          <p:nvPr/>
        </p:nvSpPr>
        <p:spPr bwMode="auto">
          <a:xfrm>
            <a:off x="4087614" y="2364150"/>
            <a:ext cx="1439960" cy="0"/>
          </a:xfrm>
          <a:prstGeom prst="line">
            <a:avLst/>
          </a:prstGeom>
          <a:noFill/>
          <a:ln w="9525">
            <a:solidFill>
              <a:schemeClr val="tx1"/>
            </a:solidFill>
            <a:round/>
            <a:headEnd/>
            <a:tailEnd/>
          </a:ln>
          <a:effectLst/>
        </p:spPr>
        <p:txBody>
          <a:bodyPr wrap="none" anchor="ctr"/>
          <a:lstStyle/>
          <a:p>
            <a:endParaRPr lang="en-GB"/>
          </a:p>
        </p:txBody>
      </p:sp>
      <p:sp>
        <p:nvSpPr>
          <p:cNvPr id="8" name="Line 7"/>
          <p:cNvSpPr>
            <a:spLocks noChangeShapeType="1"/>
          </p:cNvSpPr>
          <p:nvPr/>
        </p:nvSpPr>
        <p:spPr bwMode="auto">
          <a:xfrm>
            <a:off x="5527574" y="2364150"/>
            <a:ext cx="0" cy="806377"/>
          </a:xfrm>
          <a:prstGeom prst="line">
            <a:avLst/>
          </a:prstGeom>
          <a:noFill/>
          <a:ln w="9525">
            <a:solidFill>
              <a:schemeClr val="tx1"/>
            </a:solidFill>
            <a:round/>
            <a:headEnd/>
            <a:tailEnd/>
          </a:ln>
          <a:effectLst/>
        </p:spPr>
        <p:txBody>
          <a:bodyPr wrap="none" anchor="ctr"/>
          <a:lstStyle/>
          <a:p>
            <a:endParaRPr lang="en-GB"/>
          </a:p>
        </p:txBody>
      </p:sp>
      <p:sp>
        <p:nvSpPr>
          <p:cNvPr id="9" name="Line 8"/>
          <p:cNvSpPr>
            <a:spLocks noChangeShapeType="1"/>
          </p:cNvSpPr>
          <p:nvPr/>
        </p:nvSpPr>
        <p:spPr bwMode="auto">
          <a:xfrm>
            <a:off x="4030015" y="4322495"/>
            <a:ext cx="0" cy="403189"/>
          </a:xfrm>
          <a:prstGeom prst="line">
            <a:avLst/>
          </a:prstGeom>
          <a:noFill/>
          <a:ln w="9525">
            <a:solidFill>
              <a:schemeClr val="tx1"/>
            </a:solidFill>
            <a:round/>
            <a:headEnd/>
            <a:tailEnd/>
          </a:ln>
          <a:effectLst/>
        </p:spPr>
        <p:txBody>
          <a:bodyPr wrap="none" anchor="ctr"/>
          <a:lstStyle/>
          <a:p>
            <a:endParaRPr lang="en-GB"/>
          </a:p>
        </p:txBody>
      </p:sp>
      <p:sp>
        <p:nvSpPr>
          <p:cNvPr id="10" name="Line 9"/>
          <p:cNvSpPr>
            <a:spLocks noChangeShapeType="1"/>
          </p:cNvSpPr>
          <p:nvPr/>
        </p:nvSpPr>
        <p:spPr bwMode="auto">
          <a:xfrm>
            <a:off x="4030015" y="4725683"/>
            <a:ext cx="1497558" cy="0"/>
          </a:xfrm>
          <a:prstGeom prst="line">
            <a:avLst/>
          </a:prstGeom>
          <a:noFill/>
          <a:ln w="9525">
            <a:solidFill>
              <a:schemeClr val="tx1"/>
            </a:solidFill>
            <a:round/>
            <a:headEnd/>
            <a:tailEnd/>
          </a:ln>
          <a:effectLst/>
        </p:spPr>
        <p:txBody>
          <a:bodyPr wrap="none" anchor="ctr"/>
          <a:lstStyle/>
          <a:p>
            <a:endParaRPr lang="en-GB"/>
          </a:p>
        </p:txBody>
      </p:sp>
      <p:sp>
        <p:nvSpPr>
          <p:cNvPr id="11" name="Line 10"/>
          <p:cNvSpPr>
            <a:spLocks noChangeShapeType="1"/>
          </p:cNvSpPr>
          <p:nvPr/>
        </p:nvSpPr>
        <p:spPr bwMode="auto">
          <a:xfrm flipV="1">
            <a:off x="5527574" y="3804109"/>
            <a:ext cx="0" cy="921574"/>
          </a:xfrm>
          <a:prstGeom prst="line">
            <a:avLst/>
          </a:prstGeom>
          <a:noFill/>
          <a:ln w="9525">
            <a:solidFill>
              <a:schemeClr val="tx1"/>
            </a:solidFill>
            <a:round/>
            <a:headEnd/>
            <a:tailEnd/>
          </a:ln>
          <a:effectLst/>
        </p:spPr>
        <p:txBody>
          <a:bodyPr wrap="none" anchor="ctr"/>
          <a:lstStyle/>
          <a:p>
            <a:endParaRPr lang="en-GB"/>
          </a:p>
        </p:txBody>
      </p:sp>
      <p:sp>
        <p:nvSpPr>
          <p:cNvPr id="12" name="Text Box 11"/>
          <p:cNvSpPr txBox="1">
            <a:spLocks noChangeArrowheads="1"/>
          </p:cNvSpPr>
          <p:nvPr/>
        </p:nvSpPr>
        <p:spPr bwMode="auto">
          <a:xfrm>
            <a:off x="2359662" y="2133756"/>
            <a:ext cx="803978" cy="345590"/>
          </a:xfrm>
          <a:prstGeom prst="rect">
            <a:avLst/>
          </a:prstGeom>
          <a:noFill/>
          <a:ln w="9525">
            <a:noFill/>
            <a:miter lim="800000"/>
            <a:headEnd/>
            <a:tailEnd/>
          </a:ln>
          <a:effectLst/>
        </p:spPr>
        <p:txBody>
          <a:bodyPr wrap="none">
            <a:spAutoFit/>
          </a:bodyPr>
          <a:lstStyle/>
          <a:p>
            <a:pPr eaLnBrk="0" hangingPunct="0"/>
            <a:r>
              <a:rPr lang="en-US"/>
              <a:t>Crystal</a:t>
            </a:r>
          </a:p>
        </p:txBody>
      </p:sp>
      <p:sp>
        <p:nvSpPr>
          <p:cNvPr id="13" name="Oval 12"/>
          <p:cNvSpPr>
            <a:spLocks noChangeArrowheads="1"/>
          </p:cNvSpPr>
          <p:nvPr/>
        </p:nvSpPr>
        <p:spPr bwMode="auto">
          <a:xfrm>
            <a:off x="5239582" y="3170527"/>
            <a:ext cx="575984" cy="633582"/>
          </a:xfrm>
          <a:prstGeom prst="ellipse">
            <a:avLst/>
          </a:prstGeom>
          <a:solidFill>
            <a:schemeClr val="hlink"/>
          </a:solidFill>
          <a:ln w="9525">
            <a:solidFill>
              <a:schemeClr val="tx1"/>
            </a:solidFill>
            <a:round/>
            <a:headEnd/>
            <a:tailEnd/>
          </a:ln>
          <a:effectLst/>
        </p:spPr>
        <p:txBody>
          <a:bodyPr wrap="none" anchor="ctr"/>
          <a:lstStyle/>
          <a:p>
            <a:endParaRPr lang="en-GB"/>
          </a:p>
        </p:txBody>
      </p:sp>
      <p:sp>
        <p:nvSpPr>
          <p:cNvPr id="14" name="Line 14"/>
          <p:cNvSpPr>
            <a:spLocks noChangeShapeType="1"/>
          </p:cNvSpPr>
          <p:nvPr/>
        </p:nvSpPr>
        <p:spPr bwMode="auto">
          <a:xfrm>
            <a:off x="3108441" y="2479346"/>
            <a:ext cx="345590" cy="345590"/>
          </a:xfrm>
          <a:prstGeom prst="line">
            <a:avLst/>
          </a:prstGeom>
          <a:noFill/>
          <a:ln w="9525">
            <a:solidFill>
              <a:schemeClr val="tx1"/>
            </a:solidFill>
            <a:round/>
            <a:headEnd/>
            <a:tailEnd type="triangle" w="med" len="med"/>
          </a:ln>
          <a:effectLst/>
        </p:spPr>
        <p:txBody>
          <a:bodyPr wrap="none" anchor="ctr"/>
          <a:lstStyle/>
          <a:p>
            <a:endParaRPr lang="en-GB"/>
          </a:p>
        </p:txBody>
      </p:sp>
      <p:sp>
        <p:nvSpPr>
          <p:cNvPr id="15" name="Text Box 15"/>
          <p:cNvSpPr txBox="1">
            <a:spLocks noChangeArrowheads="1"/>
          </p:cNvSpPr>
          <p:nvPr/>
        </p:nvSpPr>
        <p:spPr bwMode="auto">
          <a:xfrm>
            <a:off x="6072198" y="3071810"/>
            <a:ext cx="1449560" cy="897575"/>
          </a:xfrm>
          <a:prstGeom prst="rect">
            <a:avLst/>
          </a:prstGeom>
          <a:noFill/>
          <a:ln w="9525">
            <a:noFill/>
            <a:miter lim="800000"/>
            <a:headEnd/>
            <a:tailEnd/>
          </a:ln>
          <a:effectLst/>
        </p:spPr>
        <p:txBody>
          <a:bodyPr wrap="none">
            <a:spAutoFit/>
          </a:bodyPr>
          <a:lstStyle/>
          <a:p>
            <a:pPr eaLnBrk="0" hangingPunct="0"/>
            <a:r>
              <a:rPr lang="en-US" dirty="0"/>
              <a:t>Current Meter</a:t>
            </a:r>
          </a:p>
          <a:p>
            <a:pPr eaLnBrk="0" hangingPunct="0"/>
            <a:r>
              <a:rPr lang="en-US" dirty="0"/>
              <a:t> deflects in + </a:t>
            </a:r>
          </a:p>
          <a:p>
            <a:pPr eaLnBrk="0" hangingPunct="0"/>
            <a:r>
              <a:rPr lang="en-US" dirty="0"/>
              <a:t>direction  </a:t>
            </a:r>
          </a:p>
        </p:txBody>
      </p:sp>
      <p:sp>
        <p:nvSpPr>
          <p:cNvPr id="16" name="Line 16"/>
          <p:cNvSpPr>
            <a:spLocks noChangeShapeType="1"/>
          </p:cNvSpPr>
          <p:nvPr/>
        </p:nvSpPr>
        <p:spPr bwMode="auto">
          <a:xfrm flipV="1">
            <a:off x="5527574" y="3400920"/>
            <a:ext cx="230394" cy="172795"/>
          </a:xfrm>
          <a:prstGeom prst="line">
            <a:avLst/>
          </a:prstGeom>
          <a:noFill/>
          <a:ln w="9525">
            <a:solidFill>
              <a:schemeClr val="tx1"/>
            </a:solidFill>
            <a:round/>
            <a:headEnd/>
            <a:tailEnd type="triangle" w="med" len="med"/>
          </a:ln>
          <a:effectLst/>
        </p:spPr>
        <p:txBody>
          <a:bodyPr wrap="none" anchor="ctr"/>
          <a:lstStyle/>
          <a:p>
            <a:endParaRPr lang="en-GB"/>
          </a:p>
        </p:txBody>
      </p:sp>
      <p:sp>
        <p:nvSpPr>
          <p:cNvPr id="17" name="Text Box 17"/>
          <p:cNvSpPr txBox="1">
            <a:spLocks noChangeArrowheads="1"/>
          </p:cNvSpPr>
          <p:nvPr/>
        </p:nvSpPr>
        <p:spPr bwMode="auto">
          <a:xfrm>
            <a:off x="3684425" y="2751739"/>
            <a:ext cx="753579" cy="345590"/>
          </a:xfrm>
          <a:prstGeom prst="rect">
            <a:avLst/>
          </a:prstGeom>
          <a:noFill/>
          <a:ln w="9525">
            <a:noFill/>
            <a:miter lim="800000"/>
            <a:headEnd/>
            <a:tailEnd/>
          </a:ln>
          <a:effectLst/>
        </p:spPr>
        <p:txBody>
          <a:bodyPr wrap="none">
            <a:spAutoFit/>
          </a:bodyPr>
          <a:lstStyle/>
          <a:p>
            <a:pPr eaLnBrk="0" hangingPunct="0"/>
            <a:r>
              <a:rPr lang="en-US"/>
              <a:t>- - - - -</a:t>
            </a:r>
          </a:p>
        </p:txBody>
      </p:sp>
      <p:sp>
        <p:nvSpPr>
          <p:cNvPr id="18" name="Text Box 18"/>
          <p:cNvSpPr txBox="1">
            <a:spLocks noChangeArrowheads="1"/>
          </p:cNvSpPr>
          <p:nvPr/>
        </p:nvSpPr>
        <p:spPr bwMode="auto">
          <a:xfrm>
            <a:off x="3643306" y="3976904"/>
            <a:ext cx="724780" cy="254393"/>
          </a:xfrm>
          <a:prstGeom prst="rect">
            <a:avLst/>
          </a:prstGeom>
          <a:noFill/>
          <a:ln w="9525">
            <a:noFill/>
            <a:miter lim="800000"/>
            <a:headEnd/>
            <a:tailEnd/>
          </a:ln>
          <a:effectLst/>
        </p:spPr>
        <p:txBody>
          <a:bodyPr wrap="none">
            <a:spAutoFit/>
          </a:bodyPr>
          <a:lstStyle/>
          <a:p>
            <a:pPr eaLnBrk="0" hangingPunct="0"/>
            <a:r>
              <a:rPr lang="en-US" sz="1600" dirty="0"/>
              <a:t>+ + + + +</a:t>
            </a:r>
            <a:endParaRPr lang="en-US" dirty="0"/>
          </a:p>
        </p:txBody>
      </p:sp>
      <p:sp>
        <p:nvSpPr>
          <p:cNvPr id="19" name="Text Box 19"/>
          <p:cNvSpPr txBox="1">
            <a:spLocks noChangeArrowheads="1"/>
          </p:cNvSpPr>
          <p:nvPr/>
        </p:nvSpPr>
        <p:spPr bwMode="auto">
          <a:xfrm>
            <a:off x="714348" y="4500570"/>
            <a:ext cx="3027516" cy="991172"/>
          </a:xfrm>
          <a:prstGeom prst="rect">
            <a:avLst/>
          </a:prstGeom>
          <a:noFill/>
          <a:ln w="9525">
            <a:noFill/>
            <a:miter lim="800000"/>
            <a:headEnd/>
            <a:tailEnd/>
          </a:ln>
          <a:effectLst/>
        </p:spPr>
        <p:txBody>
          <a:bodyPr wrap="none">
            <a:spAutoFit/>
          </a:bodyPr>
          <a:lstStyle/>
          <a:p>
            <a:pPr eaLnBrk="0" hangingPunct="0"/>
            <a:r>
              <a:rPr lang="en-US" sz="2000" dirty="0"/>
              <a:t>Due to properties of symmetry,</a:t>
            </a:r>
          </a:p>
          <a:p>
            <a:pPr eaLnBrk="0" hangingPunct="0"/>
            <a:r>
              <a:rPr lang="en-US" sz="2000" dirty="0"/>
              <a:t>charges are net + on one side &amp; </a:t>
            </a:r>
          </a:p>
          <a:p>
            <a:pPr eaLnBrk="0" hangingPunct="0"/>
            <a:r>
              <a:rPr lang="en-US" sz="2000" dirty="0"/>
              <a:t>net - on the opposite side: crystal gets</a:t>
            </a:r>
          </a:p>
          <a:p>
            <a:pPr eaLnBrk="0" hangingPunct="0"/>
            <a:r>
              <a:rPr lang="en-US" sz="2000" dirty="0"/>
              <a:t>thinner and longer</a:t>
            </a:r>
          </a:p>
        </p:txBody>
      </p:sp>
      <p:sp>
        <p:nvSpPr>
          <p:cNvPr id="20" name="Text Box 22"/>
          <p:cNvSpPr txBox="1">
            <a:spLocks noChangeArrowheads="1"/>
          </p:cNvSpPr>
          <p:nvPr/>
        </p:nvSpPr>
        <p:spPr bwMode="auto">
          <a:xfrm>
            <a:off x="2565255" y="1357298"/>
            <a:ext cx="3435505" cy="621582"/>
          </a:xfrm>
          <a:prstGeom prst="rect">
            <a:avLst/>
          </a:prstGeom>
          <a:noFill/>
          <a:ln w="9525">
            <a:noFill/>
            <a:miter lim="800000"/>
            <a:headEnd/>
            <a:tailEnd/>
          </a:ln>
          <a:effectLst/>
        </p:spPr>
        <p:txBody>
          <a:bodyPr wrap="none">
            <a:spAutoFit/>
          </a:bodyPr>
          <a:lstStyle/>
          <a:p>
            <a:pPr eaLnBrk="0" hangingPunct="0"/>
            <a:r>
              <a:rPr lang="en-US" dirty="0"/>
              <a:t>Crystal material with forces applied</a:t>
            </a:r>
          </a:p>
          <a:p>
            <a:pPr eaLnBrk="0" hangingPunct="0"/>
            <a:r>
              <a:rPr lang="en-US" dirty="0"/>
              <a:t>in direction of arrows………..</a:t>
            </a:r>
          </a:p>
        </p:txBody>
      </p:sp>
      <p:sp>
        <p:nvSpPr>
          <p:cNvPr id="21" name="Line 23"/>
          <p:cNvSpPr>
            <a:spLocks noChangeShapeType="1"/>
          </p:cNvSpPr>
          <p:nvPr/>
        </p:nvSpPr>
        <p:spPr bwMode="auto">
          <a:xfrm>
            <a:off x="2705252" y="3573716"/>
            <a:ext cx="979173"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22" name="Line 24"/>
          <p:cNvSpPr>
            <a:spLocks noChangeShapeType="1"/>
          </p:cNvSpPr>
          <p:nvPr/>
        </p:nvSpPr>
        <p:spPr bwMode="auto">
          <a:xfrm flipH="1">
            <a:off x="4433204" y="3573716"/>
            <a:ext cx="691181" cy="0"/>
          </a:xfrm>
          <a:prstGeom prst="line">
            <a:avLst/>
          </a:prstGeom>
          <a:noFill/>
          <a:ln w="9525">
            <a:solidFill>
              <a:schemeClr val="tx1"/>
            </a:solidFill>
            <a:round/>
            <a:headEnd/>
            <a:tailEnd type="triangle" w="med" len="med"/>
          </a:ln>
          <a:effectLst/>
        </p:spPr>
        <p:txBody>
          <a:bodyPr wrap="none" anchor="ctr"/>
          <a:lstStyle/>
          <a:p>
            <a:endParaRPr lang="en-GB"/>
          </a:p>
        </p:txBody>
      </p:sp>
      <p:sp>
        <p:nvSpPr>
          <p:cNvPr id="23" name="Text Box 25"/>
          <p:cNvSpPr txBox="1">
            <a:spLocks noChangeArrowheads="1"/>
          </p:cNvSpPr>
          <p:nvPr/>
        </p:nvSpPr>
        <p:spPr bwMode="auto">
          <a:xfrm>
            <a:off x="2244465" y="3420120"/>
            <a:ext cx="514786" cy="254393"/>
          </a:xfrm>
          <a:prstGeom prst="rect">
            <a:avLst/>
          </a:prstGeom>
          <a:noFill/>
          <a:ln w="9525">
            <a:noFill/>
            <a:miter lim="800000"/>
            <a:headEnd/>
            <a:tailEnd/>
          </a:ln>
          <a:effectLst/>
        </p:spPr>
        <p:txBody>
          <a:bodyPr wrap="none">
            <a:spAutoFit/>
          </a:bodyPr>
          <a:lstStyle/>
          <a:p>
            <a:pPr eaLnBrk="0" hangingPunct="0"/>
            <a:r>
              <a:rPr lang="en-US" sz="1600" b="1"/>
              <a:t>Force</a:t>
            </a:r>
          </a:p>
        </p:txBody>
      </p:sp>
      <p:sp>
        <p:nvSpPr>
          <p:cNvPr id="24" name="Line 26"/>
          <p:cNvSpPr>
            <a:spLocks noChangeShapeType="1"/>
          </p:cNvSpPr>
          <p:nvPr/>
        </p:nvSpPr>
        <p:spPr bwMode="auto">
          <a:xfrm flipV="1">
            <a:off x="3338835" y="3055330"/>
            <a:ext cx="691181" cy="1439959"/>
          </a:xfrm>
          <a:prstGeom prst="line">
            <a:avLst/>
          </a:prstGeom>
          <a:noFill/>
          <a:ln w="9525">
            <a:solidFill>
              <a:schemeClr val="tx1"/>
            </a:solidFill>
            <a:round/>
            <a:headEnd/>
            <a:tailEnd type="triangle" w="med" len="med"/>
          </a:ln>
          <a:effectLst/>
        </p:spPr>
        <p:txBody>
          <a:bodyPr wrap="none" anchor="ctr"/>
          <a:lstStyle/>
          <a:p>
            <a:endParaRPr lang="en-GB"/>
          </a:p>
        </p:txBody>
      </p:sp>
      <p:sp>
        <p:nvSpPr>
          <p:cNvPr id="25" name="Line 27"/>
          <p:cNvSpPr>
            <a:spLocks noChangeShapeType="1"/>
          </p:cNvSpPr>
          <p:nvPr/>
        </p:nvSpPr>
        <p:spPr bwMode="auto">
          <a:xfrm flipV="1">
            <a:off x="3338835" y="4207298"/>
            <a:ext cx="575984" cy="287992"/>
          </a:xfrm>
          <a:prstGeom prst="line">
            <a:avLst/>
          </a:prstGeom>
          <a:noFill/>
          <a:ln w="9525">
            <a:solidFill>
              <a:schemeClr val="tx1"/>
            </a:solidFill>
            <a:round/>
            <a:headEnd/>
            <a:tailEnd type="triangle" w="med" len="me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5" name="Rectangle 3"/>
          <p:cNvSpPr>
            <a:spLocks noChangeArrowheads="1"/>
          </p:cNvSpPr>
          <p:nvPr/>
        </p:nvSpPr>
        <p:spPr bwMode="auto">
          <a:xfrm>
            <a:off x="3589139" y="2852628"/>
            <a:ext cx="1153277" cy="1396072"/>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6" name="Line 4"/>
          <p:cNvSpPr>
            <a:spLocks noChangeShapeType="1"/>
          </p:cNvSpPr>
          <p:nvPr/>
        </p:nvSpPr>
        <p:spPr bwMode="auto">
          <a:xfrm flipV="1">
            <a:off x="4196127" y="2306339"/>
            <a:ext cx="0" cy="546289"/>
          </a:xfrm>
          <a:prstGeom prst="line">
            <a:avLst/>
          </a:prstGeom>
          <a:noFill/>
          <a:ln w="9525">
            <a:solidFill>
              <a:schemeClr val="tx1"/>
            </a:solidFill>
            <a:round/>
            <a:headEnd/>
            <a:tailEnd/>
          </a:ln>
          <a:effectLst/>
        </p:spPr>
        <p:txBody>
          <a:bodyPr wrap="none" anchor="ctr"/>
          <a:lstStyle/>
          <a:p>
            <a:endParaRPr lang="en-GB"/>
          </a:p>
        </p:txBody>
      </p:sp>
      <p:sp>
        <p:nvSpPr>
          <p:cNvPr id="7" name="Line 5"/>
          <p:cNvSpPr>
            <a:spLocks noChangeShapeType="1"/>
          </p:cNvSpPr>
          <p:nvPr/>
        </p:nvSpPr>
        <p:spPr bwMode="auto">
          <a:xfrm>
            <a:off x="4196127" y="2306339"/>
            <a:ext cx="1517469" cy="0"/>
          </a:xfrm>
          <a:prstGeom prst="line">
            <a:avLst/>
          </a:prstGeom>
          <a:noFill/>
          <a:ln w="9525">
            <a:solidFill>
              <a:schemeClr val="tx1"/>
            </a:solidFill>
            <a:round/>
            <a:headEnd/>
            <a:tailEnd/>
          </a:ln>
          <a:effectLst/>
        </p:spPr>
        <p:txBody>
          <a:bodyPr wrap="none" anchor="ctr"/>
          <a:lstStyle/>
          <a:p>
            <a:endParaRPr lang="en-GB"/>
          </a:p>
        </p:txBody>
      </p:sp>
      <p:sp>
        <p:nvSpPr>
          <p:cNvPr id="8" name="Line 6"/>
          <p:cNvSpPr>
            <a:spLocks noChangeShapeType="1"/>
          </p:cNvSpPr>
          <p:nvPr/>
        </p:nvSpPr>
        <p:spPr bwMode="auto">
          <a:xfrm>
            <a:off x="5713597" y="2306339"/>
            <a:ext cx="0" cy="849783"/>
          </a:xfrm>
          <a:prstGeom prst="line">
            <a:avLst/>
          </a:prstGeom>
          <a:noFill/>
          <a:ln w="9525">
            <a:solidFill>
              <a:schemeClr val="tx1"/>
            </a:solidFill>
            <a:round/>
            <a:headEnd/>
            <a:tailEnd/>
          </a:ln>
          <a:effectLst/>
        </p:spPr>
        <p:txBody>
          <a:bodyPr wrap="none" anchor="ctr"/>
          <a:lstStyle/>
          <a:p>
            <a:endParaRPr lang="en-GB"/>
          </a:p>
        </p:txBody>
      </p:sp>
      <p:sp>
        <p:nvSpPr>
          <p:cNvPr id="9" name="Line 7"/>
          <p:cNvSpPr>
            <a:spLocks noChangeShapeType="1"/>
          </p:cNvSpPr>
          <p:nvPr/>
        </p:nvSpPr>
        <p:spPr bwMode="auto">
          <a:xfrm>
            <a:off x="4135428" y="4248700"/>
            <a:ext cx="0" cy="546289"/>
          </a:xfrm>
          <a:prstGeom prst="line">
            <a:avLst/>
          </a:prstGeom>
          <a:noFill/>
          <a:ln w="9525">
            <a:solidFill>
              <a:schemeClr val="tx1"/>
            </a:solidFill>
            <a:round/>
            <a:headEnd/>
            <a:tailEnd/>
          </a:ln>
          <a:effectLst/>
        </p:spPr>
        <p:txBody>
          <a:bodyPr wrap="none" anchor="ctr"/>
          <a:lstStyle/>
          <a:p>
            <a:endParaRPr lang="en-GB"/>
          </a:p>
        </p:txBody>
      </p:sp>
      <p:sp>
        <p:nvSpPr>
          <p:cNvPr id="10" name="Line 8"/>
          <p:cNvSpPr>
            <a:spLocks noChangeShapeType="1"/>
          </p:cNvSpPr>
          <p:nvPr/>
        </p:nvSpPr>
        <p:spPr bwMode="auto">
          <a:xfrm>
            <a:off x="4135428" y="4794989"/>
            <a:ext cx="1578168" cy="0"/>
          </a:xfrm>
          <a:prstGeom prst="line">
            <a:avLst/>
          </a:prstGeom>
          <a:noFill/>
          <a:ln w="9525">
            <a:solidFill>
              <a:schemeClr val="tx1"/>
            </a:solidFill>
            <a:round/>
            <a:headEnd/>
            <a:tailEnd/>
          </a:ln>
          <a:effectLst/>
        </p:spPr>
        <p:txBody>
          <a:bodyPr wrap="none" anchor="ctr"/>
          <a:lstStyle/>
          <a:p>
            <a:endParaRPr lang="en-GB"/>
          </a:p>
        </p:txBody>
      </p:sp>
      <p:sp>
        <p:nvSpPr>
          <p:cNvPr id="11" name="Line 9"/>
          <p:cNvSpPr>
            <a:spLocks noChangeShapeType="1"/>
          </p:cNvSpPr>
          <p:nvPr/>
        </p:nvSpPr>
        <p:spPr bwMode="auto">
          <a:xfrm flipV="1">
            <a:off x="5713597" y="3823809"/>
            <a:ext cx="0" cy="971180"/>
          </a:xfrm>
          <a:prstGeom prst="line">
            <a:avLst/>
          </a:prstGeom>
          <a:noFill/>
          <a:ln w="9525">
            <a:solidFill>
              <a:schemeClr val="tx1"/>
            </a:solidFill>
            <a:round/>
            <a:headEnd/>
            <a:tailEnd/>
          </a:ln>
          <a:effectLst/>
        </p:spPr>
        <p:txBody>
          <a:bodyPr wrap="none" anchor="ctr"/>
          <a:lstStyle/>
          <a:p>
            <a:endParaRPr lang="en-GB"/>
          </a:p>
        </p:txBody>
      </p:sp>
      <p:sp>
        <p:nvSpPr>
          <p:cNvPr id="12" name="Text Box 10"/>
          <p:cNvSpPr txBox="1">
            <a:spLocks noChangeArrowheads="1"/>
          </p:cNvSpPr>
          <p:nvPr/>
        </p:nvSpPr>
        <p:spPr bwMode="auto">
          <a:xfrm>
            <a:off x="2375164" y="2063544"/>
            <a:ext cx="847254" cy="364193"/>
          </a:xfrm>
          <a:prstGeom prst="rect">
            <a:avLst/>
          </a:prstGeom>
          <a:noFill/>
          <a:ln w="9525">
            <a:noFill/>
            <a:miter lim="800000"/>
            <a:headEnd/>
            <a:tailEnd/>
          </a:ln>
          <a:effectLst/>
        </p:spPr>
        <p:txBody>
          <a:bodyPr wrap="none">
            <a:spAutoFit/>
          </a:bodyPr>
          <a:lstStyle/>
          <a:p>
            <a:pPr eaLnBrk="0" hangingPunct="0"/>
            <a:r>
              <a:rPr lang="en-US"/>
              <a:t>Crystal</a:t>
            </a:r>
          </a:p>
        </p:txBody>
      </p:sp>
      <p:sp>
        <p:nvSpPr>
          <p:cNvPr id="13" name="Oval 11"/>
          <p:cNvSpPr>
            <a:spLocks noChangeArrowheads="1"/>
          </p:cNvSpPr>
          <p:nvPr/>
        </p:nvSpPr>
        <p:spPr bwMode="auto">
          <a:xfrm>
            <a:off x="5410103" y="3156122"/>
            <a:ext cx="606988" cy="667687"/>
          </a:xfrm>
          <a:prstGeom prst="ellipse">
            <a:avLst/>
          </a:prstGeom>
          <a:solidFill>
            <a:schemeClr val="hlink"/>
          </a:solidFill>
          <a:ln w="9525">
            <a:solidFill>
              <a:schemeClr val="tx1"/>
            </a:solidFill>
            <a:round/>
            <a:headEnd/>
            <a:tailEnd/>
          </a:ln>
          <a:effectLst/>
        </p:spPr>
        <p:txBody>
          <a:bodyPr wrap="none" anchor="ctr"/>
          <a:lstStyle/>
          <a:p>
            <a:endParaRPr lang="en-GB"/>
          </a:p>
        </p:txBody>
      </p:sp>
      <p:sp>
        <p:nvSpPr>
          <p:cNvPr id="14" name="Line 12"/>
          <p:cNvSpPr>
            <a:spLocks noChangeShapeType="1"/>
          </p:cNvSpPr>
          <p:nvPr/>
        </p:nvSpPr>
        <p:spPr bwMode="auto">
          <a:xfrm>
            <a:off x="3164248" y="2427737"/>
            <a:ext cx="364193" cy="364193"/>
          </a:xfrm>
          <a:prstGeom prst="line">
            <a:avLst/>
          </a:prstGeom>
          <a:noFill/>
          <a:ln w="9525">
            <a:solidFill>
              <a:schemeClr val="tx1"/>
            </a:solidFill>
            <a:round/>
            <a:headEnd/>
            <a:tailEnd type="triangle" w="med" len="med"/>
          </a:ln>
          <a:effectLst/>
        </p:spPr>
        <p:txBody>
          <a:bodyPr wrap="none" anchor="ctr"/>
          <a:lstStyle/>
          <a:p>
            <a:endParaRPr lang="en-GB"/>
          </a:p>
        </p:txBody>
      </p:sp>
      <p:sp>
        <p:nvSpPr>
          <p:cNvPr id="15" name="Text Box 13"/>
          <p:cNvSpPr txBox="1">
            <a:spLocks noChangeArrowheads="1"/>
          </p:cNvSpPr>
          <p:nvPr/>
        </p:nvSpPr>
        <p:spPr bwMode="auto">
          <a:xfrm>
            <a:off x="6138488" y="3338218"/>
            <a:ext cx="1527586" cy="945889"/>
          </a:xfrm>
          <a:prstGeom prst="rect">
            <a:avLst/>
          </a:prstGeom>
          <a:noFill/>
          <a:ln w="9525">
            <a:noFill/>
            <a:miter lim="800000"/>
            <a:headEnd/>
            <a:tailEnd/>
          </a:ln>
          <a:effectLst/>
        </p:spPr>
        <p:txBody>
          <a:bodyPr wrap="none">
            <a:spAutoFit/>
          </a:bodyPr>
          <a:lstStyle/>
          <a:p>
            <a:pPr eaLnBrk="0" hangingPunct="0"/>
            <a:r>
              <a:rPr lang="en-US"/>
              <a:t>Current Meter</a:t>
            </a:r>
          </a:p>
          <a:p>
            <a:pPr eaLnBrk="0" hangingPunct="0"/>
            <a:r>
              <a:rPr lang="en-US"/>
              <a:t> deflects in - </a:t>
            </a:r>
          </a:p>
          <a:p>
            <a:pPr eaLnBrk="0" hangingPunct="0"/>
            <a:r>
              <a:rPr lang="en-US"/>
              <a:t>direction  </a:t>
            </a:r>
          </a:p>
        </p:txBody>
      </p:sp>
      <p:sp>
        <p:nvSpPr>
          <p:cNvPr id="16" name="Line 14"/>
          <p:cNvSpPr>
            <a:spLocks noChangeShapeType="1"/>
          </p:cNvSpPr>
          <p:nvPr/>
        </p:nvSpPr>
        <p:spPr bwMode="auto">
          <a:xfrm flipH="1" flipV="1">
            <a:off x="5470802" y="3459616"/>
            <a:ext cx="242795" cy="121398"/>
          </a:xfrm>
          <a:prstGeom prst="line">
            <a:avLst/>
          </a:prstGeom>
          <a:noFill/>
          <a:ln w="9525">
            <a:solidFill>
              <a:schemeClr val="tx1"/>
            </a:solidFill>
            <a:round/>
            <a:headEnd/>
            <a:tailEnd type="triangle" w="med" len="med"/>
          </a:ln>
          <a:effectLst/>
        </p:spPr>
        <p:txBody>
          <a:bodyPr wrap="none" anchor="ctr"/>
          <a:lstStyle/>
          <a:p>
            <a:endParaRPr lang="en-GB"/>
          </a:p>
        </p:txBody>
      </p:sp>
      <p:sp>
        <p:nvSpPr>
          <p:cNvPr id="17" name="Text Box 15"/>
          <p:cNvSpPr txBox="1">
            <a:spLocks noChangeArrowheads="1"/>
          </p:cNvSpPr>
          <p:nvPr/>
        </p:nvSpPr>
        <p:spPr bwMode="auto">
          <a:xfrm>
            <a:off x="3771236" y="2714792"/>
            <a:ext cx="875074" cy="364193"/>
          </a:xfrm>
          <a:prstGeom prst="rect">
            <a:avLst/>
          </a:prstGeom>
          <a:noFill/>
          <a:ln w="9525">
            <a:noFill/>
            <a:miter lim="800000"/>
            <a:headEnd/>
            <a:tailEnd/>
          </a:ln>
          <a:effectLst/>
        </p:spPr>
        <p:txBody>
          <a:bodyPr wrap="none">
            <a:spAutoFit/>
          </a:bodyPr>
          <a:lstStyle/>
          <a:p>
            <a:pPr eaLnBrk="0" hangingPunct="0"/>
            <a:r>
              <a:rPr lang="en-US"/>
              <a:t>+ + + +</a:t>
            </a:r>
          </a:p>
        </p:txBody>
      </p:sp>
      <p:sp>
        <p:nvSpPr>
          <p:cNvPr id="18" name="Text Box 16"/>
          <p:cNvSpPr txBox="1">
            <a:spLocks noChangeArrowheads="1"/>
          </p:cNvSpPr>
          <p:nvPr/>
        </p:nvSpPr>
        <p:spPr bwMode="auto">
          <a:xfrm>
            <a:off x="3831935" y="3928767"/>
            <a:ext cx="794142" cy="364193"/>
          </a:xfrm>
          <a:prstGeom prst="rect">
            <a:avLst/>
          </a:prstGeom>
          <a:noFill/>
          <a:ln w="9525">
            <a:noFill/>
            <a:miter lim="800000"/>
            <a:headEnd/>
            <a:tailEnd/>
          </a:ln>
          <a:effectLst/>
        </p:spPr>
        <p:txBody>
          <a:bodyPr wrap="none">
            <a:spAutoFit/>
          </a:bodyPr>
          <a:lstStyle/>
          <a:p>
            <a:pPr eaLnBrk="0" hangingPunct="0"/>
            <a:r>
              <a:rPr lang="en-US"/>
              <a:t>- - - - -</a:t>
            </a:r>
          </a:p>
        </p:txBody>
      </p:sp>
      <p:sp>
        <p:nvSpPr>
          <p:cNvPr id="19" name="Text Box 17"/>
          <p:cNvSpPr txBox="1">
            <a:spLocks noChangeArrowheads="1"/>
          </p:cNvSpPr>
          <p:nvPr/>
        </p:nvSpPr>
        <p:spPr bwMode="auto">
          <a:xfrm>
            <a:off x="1207087" y="4572008"/>
            <a:ext cx="2793409" cy="801730"/>
          </a:xfrm>
          <a:prstGeom prst="rect">
            <a:avLst/>
          </a:prstGeom>
          <a:noFill/>
          <a:ln w="9525">
            <a:noFill/>
            <a:miter lim="800000"/>
            <a:headEnd/>
            <a:tailEnd/>
          </a:ln>
          <a:effectLst/>
        </p:spPr>
        <p:txBody>
          <a:bodyPr wrap="none">
            <a:spAutoFit/>
          </a:bodyPr>
          <a:lstStyle/>
          <a:p>
            <a:pPr eaLnBrk="0" hangingPunct="0"/>
            <a:r>
              <a:rPr lang="en-US" sz="2000" dirty="0"/>
              <a:t>…. Changes the direction of </a:t>
            </a:r>
          </a:p>
          <a:p>
            <a:pPr eaLnBrk="0" hangingPunct="0"/>
            <a:r>
              <a:rPr lang="en-US" sz="2000" dirty="0"/>
              <a:t>current flow, and the crystal gets</a:t>
            </a:r>
          </a:p>
          <a:p>
            <a:pPr eaLnBrk="0" hangingPunct="0"/>
            <a:r>
              <a:rPr lang="en-US" sz="2000" dirty="0"/>
              <a:t>shorter and fatter.</a:t>
            </a:r>
          </a:p>
        </p:txBody>
      </p:sp>
      <p:sp>
        <p:nvSpPr>
          <p:cNvPr id="20" name="Text Box 18"/>
          <p:cNvSpPr txBox="1">
            <a:spLocks noChangeArrowheads="1"/>
          </p:cNvSpPr>
          <p:nvPr/>
        </p:nvSpPr>
        <p:spPr bwMode="auto">
          <a:xfrm>
            <a:off x="2869733" y="1285860"/>
            <a:ext cx="2988151" cy="655041"/>
          </a:xfrm>
          <a:prstGeom prst="rect">
            <a:avLst/>
          </a:prstGeom>
          <a:noFill/>
          <a:ln w="9525">
            <a:noFill/>
            <a:miter lim="800000"/>
            <a:headEnd/>
            <a:tailEnd/>
          </a:ln>
          <a:effectLst/>
        </p:spPr>
        <p:txBody>
          <a:bodyPr wrap="none">
            <a:spAutoFit/>
          </a:bodyPr>
          <a:lstStyle/>
          <a:p>
            <a:pPr eaLnBrk="0" hangingPunct="0"/>
            <a:r>
              <a:rPr lang="en-US" dirty="0"/>
              <a:t>Changing the direction of the</a:t>
            </a:r>
          </a:p>
          <a:p>
            <a:pPr eaLnBrk="0" hangingPunct="0"/>
            <a:r>
              <a:rPr lang="en-US" dirty="0"/>
              <a:t>applied force………..</a:t>
            </a:r>
          </a:p>
        </p:txBody>
      </p:sp>
      <p:sp>
        <p:nvSpPr>
          <p:cNvPr id="21" name="Line 19"/>
          <p:cNvSpPr>
            <a:spLocks noChangeShapeType="1"/>
          </p:cNvSpPr>
          <p:nvPr/>
        </p:nvSpPr>
        <p:spPr bwMode="auto">
          <a:xfrm>
            <a:off x="2557260" y="3581014"/>
            <a:ext cx="1031879" cy="0"/>
          </a:xfrm>
          <a:prstGeom prst="line">
            <a:avLst/>
          </a:prstGeom>
          <a:noFill/>
          <a:ln w="9525">
            <a:solidFill>
              <a:schemeClr val="tx1"/>
            </a:solidFill>
            <a:round/>
            <a:headEnd type="triangle" w="med" len="med"/>
            <a:tailEnd/>
          </a:ln>
          <a:effectLst/>
        </p:spPr>
        <p:txBody>
          <a:bodyPr wrap="none" anchor="ctr"/>
          <a:lstStyle/>
          <a:p>
            <a:endParaRPr lang="en-GB"/>
          </a:p>
        </p:txBody>
      </p:sp>
      <p:sp>
        <p:nvSpPr>
          <p:cNvPr id="22" name="Line 20"/>
          <p:cNvSpPr>
            <a:spLocks noChangeShapeType="1"/>
          </p:cNvSpPr>
          <p:nvPr/>
        </p:nvSpPr>
        <p:spPr bwMode="auto">
          <a:xfrm flipH="1">
            <a:off x="4560320" y="3581014"/>
            <a:ext cx="789084" cy="0"/>
          </a:xfrm>
          <a:prstGeom prst="line">
            <a:avLst/>
          </a:prstGeom>
          <a:noFill/>
          <a:ln w="9525">
            <a:solidFill>
              <a:schemeClr val="tx1"/>
            </a:solidFill>
            <a:round/>
            <a:headEnd type="triangle" w="med" len="med"/>
            <a:tailEnd/>
          </a:ln>
          <a:effectLst/>
        </p:spPr>
        <p:txBody>
          <a:bodyPr wrap="none" anchor="ctr"/>
          <a:lstStyle/>
          <a:p>
            <a:endParaRPr lang="en-GB"/>
          </a:p>
        </p:txBody>
      </p:sp>
      <p:sp>
        <p:nvSpPr>
          <p:cNvPr id="23" name="Text Box 21"/>
          <p:cNvSpPr txBox="1">
            <a:spLocks noChangeArrowheads="1"/>
          </p:cNvSpPr>
          <p:nvPr/>
        </p:nvSpPr>
        <p:spPr bwMode="auto">
          <a:xfrm>
            <a:off x="2193068" y="3338218"/>
            <a:ext cx="542496" cy="268086"/>
          </a:xfrm>
          <a:prstGeom prst="rect">
            <a:avLst/>
          </a:prstGeom>
          <a:noFill/>
          <a:ln w="9525">
            <a:noFill/>
            <a:miter lim="800000"/>
            <a:headEnd/>
            <a:tailEnd/>
          </a:ln>
          <a:effectLst/>
        </p:spPr>
        <p:txBody>
          <a:bodyPr wrap="none">
            <a:spAutoFit/>
          </a:bodyPr>
          <a:lstStyle/>
          <a:p>
            <a:pPr eaLnBrk="0" hangingPunct="0"/>
            <a:r>
              <a:rPr lang="en-US" sz="1600" b="1"/>
              <a:t>Force</a:t>
            </a:r>
          </a:p>
        </p:txBody>
      </p:sp>
      <p:sp>
        <p:nvSpPr>
          <p:cNvPr id="24" name="Line 22"/>
          <p:cNvSpPr>
            <a:spLocks noChangeShapeType="1"/>
          </p:cNvSpPr>
          <p:nvPr/>
        </p:nvSpPr>
        <p:spPr bwMode="auto">
          <a:xfrm flipV="1">
            <a:off x="3407043" y="3034725"/>
            <a:ext cx="728385" cy="1517469"/>
          </a:xfrm>
          <a:prstGeom prst="line">
            <a:avLst/>
          </a:prstGeom>
          <a:noFill/>
          <a:ln w="9525">
            <a:solidFill>
              <a:schemeClr val="tx1"/>
            </a:solidFill>
            <a:round/>
            <a:headEnd/>
            <a:tailEnd type="triangle" w="med" len="med"/>
          </a:ln>
          <a:effectLst/>
        </p:spPr>
        <p:txBody>
          <a:bodyPr wrap="none" anchor="ctr"/>
          <a:lstStyle/>
          <a:p>
            <a:endParaRPr lang="en-GB"/>
          </a:p>
        </p:txBody>
      </p:sp>
      <p:sp>
        <p:nvSpPr>
          <p:cNvPr id="25" name="Line 23"/>
          <p:cNvSpPr>
            <a:spLocks noChangeShapeType="1"/>
          </p:cNvSpPr>
          <p:nvPr/>
        </p:nvSpPr>
        <p:spPr bwMode="auto">
          <a:xfrm flipV="1">
            <a:off x="3407043" y="4248700"/>
            <a:ext cx="606988" cy="303494"/>
          </a:xfrm>
          <a:prstGeom prst="line">
            <a:avLst/>
          </a:prstGeom>
          <a:noFill/>
          <a:ln w="9525">
            <a:solidFill>
              <a:schemeClr val="tx1"/>
            </a:solidFill>
            <a:round/>
            <a:headEnd/>
            <a:tailEnd type="triangle" w="med" len="me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3"/>
          <p:cNvSpPr txBox="1">
            <a:spLocks noChangeArrowheads="1"/>
          </p:cNvSpPr>
          <p:nvPr/>
        </p:nvSpPr>
        <p:spPr>
          <a:xfrm>
            <a:off x="642910" y="2357430"/>
            <a:ext cx="7772400" cy="3090874"/>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In general, if you deform a </a:t>
            </a:r>
            <a:r>
              <a:rPr kumimoji="0" lang="en-US" sz="2400" b="0" i="0" u="none" strike="noStrike" kern="1200" cap="none" spc="0" normalizeH="0" baseline="0" noProof="0" dirty="0" err="1" smtClean="0">
                <a:ln>
                  <a:noFill/>
                </a:ln>
                <a:solidFill>
                  <a:schemeClr val="tx1"/>
                </a:solidFill>
                <a:effectLst/>
                <a:uLnTx/>
                <a:uFillTx/>
                <a:latin typeface="+mn-lt"/>
                <a:ea typeface="+mn-ea"/>
                <a:cs typeface="+mn-cs"/>
              </a:rPr>
              <a:t>piezo</a:t>
            </a:r>
            <a:r>
              <a:rPr kumimoji="0" lang="en-US" sz="2400" b="0" i="0" u="none" strike="noStrike" kern="1200" cap="none" spc="0" normalizeH="0" baseline="0" noProof="0" dirty="0" smtClean="0">
                <a:ln>
                  <a:noFill/>
                </a:ln>
                <a:solidFill>
                  <a:schemeClr val="tx1"/>
                </a:solidFill>
                <a:effectLst/>
                <a:uLnTx/>
                <a:uFillTx/>
                <a:latin typeface="+mn-lt"/>
                <a:ea typeface="+mn-ea"/>
                <a:cs typeface="+mn-cs"/>
              </a:rPr>
              <a:t> crystal by applying a force, you will get charge separation: Think of a simple battery.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Taking it one step further, what would happen to the crystal if you applied an electrical force that results in the exact same current flow from the proceeding circuit?    </a:t>
            </a: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5" name="Line 4"/>
          <p:cNvSpPr>
            <a:spLocks noChangeShapeType="1"/>
          </p:cNvSpPr>
          <p:nvPr/>
        </p:nvSpPr>
        <p:spPr bwMode="auto">
          <a:xfrm flipV="1">
            <a:off x="3797672" y="2694534"/>
            <a:ext cx="0" cy="332626"/>
          </a:xfrm>
          <a:prstGeom prst="line">
            <a:avLst/>
          </a:prstGeom>
          <a:noFill/>
          <a:ln w="9525">
            <a:solidFill>
              <a:schemeClr val="tx1"/>
            </a:solidFill>
            <a:round/>
            <a:headEnd/>
            <a:tailEnd/>
          </a:ln>
          <a:effectLst/>
        </p:spPr>
        <p:txBody>
          <a:bodyPr wrap="none" anchor="ctr"/>
          <a:lstStyle/>
          <a:p>
            <a:endParaRPr lang="en-GB"/>
          </a:p>
        </p:txBody>
      </p:sp>
      <p:sp>
        <p:nvSpPr>
          <p:cNvPr id="6" name="Line 5"/>
          <p:cNvSpPr>
            <a:spLocks noChangeShapeType="1"/>
          </p:cNvSpPr>
          <p:nvPr/>
        </p:nvSpPr>
        <p:spPr bwMode="auto">
          <a:xfrm>
            <a:off x="3797672" y="2694534"/>
            <a:ext cx="609814" cy="0"/>
          </a:xfrm>
          <a:prstGeom prst="line">
            <a:avLst/>
          </a:prstGeom>
          <a:noFill/>
          <a:ln w="9525">
            <a:solidFill>
              <a:schemeClr val="tx1"/>
            </a:solidFill>
            <a:round/>
            <a:headEnd/>
            <a:tailEnd/>
          </a:ln>
          <a:effectLst/>
        </p:spPr>
        <p:txBody>
          <a:bodyPr wrap="none" anchor="ctr"/>
          <a:lstStyle/>
          <a:p>
            <a:endParaRPr lang="en-GB"/>
          </a:p>
        </p:txBody>
      </p:sp>
      <p:sp>
        <p:nvSpPr>
          <p:cNvPr id="7" name="Line 6"/>
          <p:cNvSpPr>
            <a:spLocks noChangeShapeType="1"/>
          </p:cNvSpPr>
          <p:nvPr/>
        </p:nvSpPr>
        <p:spPr bwMode="auto">
          <a:xfrm>
            <a:off x="5183612" y="2694534"/>
            <a:ext cx="0" cy="887002"/>
          </a:xfrm>
          <a:prstGeom prst="line">
            <a:avLst/>
          </a:prstGeom>
          <a:noFill/>
          <a:ln w="9525">
            <a:solidFill>
              <a:schemeClr val="tx1"/>
            </a:solidFill>
            <a:round/>
            <a:headEnd/>
            <a:tailEnd/>
          </a:ln>
          <a:effectLst/>
        </p:spPr>
        <p:txBody>
          <a:bodyPr wrap="none" anchor="ctr"/>
          <a:lstStyle/>
          <a:p>
            <a:endParaRPr lang="en-GB"/>
          </a:p>
        </p:txBody>
      </p:sp>
      <p:sp>
        <p:nvSpPr>
          <p:cNvPr id="8" name="Line 7"/>
          <p:cNvSpPr>
            <a:spLocks noChangeShapeType="1"/>
          </p:cNvSpPr>
          <p:nvPr/>
        </p:nvSpPr>
        <p:spPr bwMode="auto">
          <a:xfrm>
            <a:off x="3742234" y="4523975"/>
            <a:ext cx="0" cy="443501"/>
          </a:xfrm>
          <a:prstGeom prst="line">
            <a:avLst/>
          </a:prstGeom>
          <a:noFill/>
          <a:ln w="9525">
            <a:solidFill>
              <a:schemeClr val="tx1"/>
            </a:solidFill>
            <a:round/>
            <a:headEnd/>
            <a:tailEnd/>
          </a:ln>
          <a:effectLst/>
        </p:spPr>
        <p:txBody>
          <a:bodyPr wrap="none" anchor="ctr"/>
          <a:lstStyle/>
          <a:p>
            <a:endParaRPr lang="en-GB"/>
          </a:p>
        </p:txBody>
      </p:sp>
      <p:sp>
        <p:nvSpPr>
          <p:cNvPr id="9" name="Line 8"/>
          <p:cNvSpPr>
            <a:spLocks noChangeShapeType="1"/>
          </p:cNvSpPr>
          <p:nvPr/>
        </p:nvSpPr>
        <p:spPr bwMode="auto">
          <a:xfrm>
            <a:off x="3742234" y="4967475"/>
            <a:ext cx="1441378" cy="0"/>
          </a:xfrm>
          <a:prstGeom prst="line">
            <a:avLst/>
          </a:prstGeom>
          <a:noFill/>
          <a:ln w="9525">
            <a:solidFill>
              <a:schemeClr val="tx1"/>
            </a:solidFill>
            <a:round/>
            <a:headEnd/>
            <a:tailEnd/>
          </a:ln>
          <a:effectLst/>
        </p:spPr>
        <p:txBody>
          <a:bodyPr wrap="none" anchor="ctr"/>
          <a:lstStyle/>
          <a:p>
            <a:endParaRPr lang="en-GB"/>
          </a:p>
        </p:txBody>
      </p:sp>
      <p:sp>
        <p:nvSpPr>
          <p:cNvPr id="10" name="Line 9"/>
          <p:cNvSpPr>
            <a:spLocks noChangeShapeType="1"/>
          </p:cNvSpPr>
          <p:nvPr/>
        </p:nvSpPr>
        <p:spPr bwMode="auto">
          <a:xfrm flipV="1">
            <a:off x="5183612" y="3969599"/>
            <a:ext cx="0" cy="997877"/>
          </a:xfrm>
          <a:prstGeom prst="line">
            <a:avLst/>
          </a:prstGeom>
          <a:noFill/>
          <a:ln w="9525">
            <a:solidFill>
              <a:schemeClr val="tx1"/>
            </a:solidFill>
            <a:round/>
            <a:headEnd/>
            <a:tailEnd/>
          </a:ln>
          <a:effectLst/>
        </p:spPr>
        <p:txBody>
          <a:bodyPr wrap="none" anchor="ctr"/>
          <a:lstStyle/>
          <a:p>
            <a:endParaRPr lang="en-GB"/>
          </a:p>
        </p:txBody>
      </p:sp>
      <p:sp>
        <p:nvSpPr>
          <p:cNvPr id="11" name="Text Box 10"/>
          <p:cNvSpPr txBox="1">
            <a:spLocks noChangeArrowheads="1"/>
          </p:cNvSpPr>
          <p:nvPr/>
        </p:nvSpPr>
        <p:spPr bwMode="auto">
          <a:xfrm>
            <a:off x="2134544" y="2472783"/>
            <a:ext cx="773816" cy="332626"/>
          </a:xfrm>
          <a:prstGeom prst="rect">
            <a:avLst/>
          </a:prstGeom>
          <a:noFill/>
          <a:ln w="9525">
            <a:noFill/>
            <a:miter lim="800000"/>
            <a:headEnd/>
            <a:tailEnd/>
          </a:ln>
          <a:effectLst/>
        </p:spPr>
        <p:txBody>
          <a:bodyPr wrap="none">
            <a:spAutoFit/>
          </a:bodyPr>
          <a:lstStyle/>
          <a:p>
            <a:pPr eaLnBrk="0" hangingPunct="0"/>
            <a:r>
              <a:rPr lang="en-US"/>
              <a:t>Crystal</a:t>
            </a:r>
          </a:p>
        </p:txBody>
      </p:sp>
      <p:sp>
        <p:nvSpPr>
          <p:cNvPr id="12" name="Line 12"/>
          <p:cNvSpPr>
            <a:spLocks noChangeShapeType="1"/>
          </p:cNvSpPr>
          <p:nvPr/>
        </p:nvSpPr>
        <p:spPr bwMode="auto">
          <a:xfrm>
            <a:off x="2855233" y="2805409"/>
            <a:ext cx="332626" cy="332626"/>
          </a:xfrm>
          <a:prstGeom prst="line">
            <a:avLst/>
          </a:prstGeom>
          <a:noFill/>
          <a:ln w="9525">
            <a:solidFill>
              <a:schemeClr val="tx1"/>
            </a:solidFill>
            <a:round/>
            <a:headEnd/>
            <a:tailEnd type="triangle" w="med" len="med"/>
          </a:ln>
          <a:effectLst/>
        </p:spPr>
        <p:txBody>
          <a:bodyPr wrap="none" anchor="ctr"/>
          <a:lstStyle/>
          <a:p>
            <a:endParaRPr lang="en-GB"/>
          </a:p>
        </p:txBody>
      </p:sp>
      <p:sp>
        <p:nvSpPr>
          <p:cNvPr id="13" name="Text Box 17"/>
          <p:cNvSpPr txBox="1">
            <a:spLocks noChangeArrowheads="1"/>
          </p:cNvSpPr>
          <p:nvPr/>
        </p:nvSpPr>
        <p:spPr bwMode="auto">
          <a:xfrm>
            <a:off x="1857356" y="5011364"/>
            <a:ext cx="5009018" cy="732238"/>
          </a:xfrm>
          <a:prstGeom prst="rect">
            <a:avLst/>
          </a:prstGeom>
          <a:noFill/>
          <a:ln w="9525">
            <a:noFill/>
            <a:miter lim="800000"/>
            <a:headEnd/>
            <a:tailEnd/>
          </a:ln>
          <a:effectLst/>
        </p:spPr>
        <p:txBody>
          <a:bodyPr wrap="none">
            <a:spAutoFit/>
          </a:bodyPr>
          <a:lstStyle/>
          <a:p>
            <a:pPr eaLnBrk="0" hangingPunct="0"/>
            <a:r>
              <a:rPr lang="en-US" sz="2000"/>
              <a:t>…. With the switch open, the crystal material is now at rest again:</a:t>
            </a:r>
          </a:p>
          <a:p>
            <a:pPr eaLnBrk="0" hangingPunct="0"/>
            <a:r>
              <a:rPr lang="en-US" sz="2000"/>
              <a:t>the positive charges cancel the negative charges.  </a:t>
            </a:r>
          </a:p>
          <a:p>
            <a:pPr eaLnBrk="0" hangingPunct="0"/>
            <a:endParaRPr lang="en-US" sz="2000"/>
          </a:p>
        </p:txBody>
      </p:sp>
      <p:sp>
        <p:nvSpPr>
          <p:cNvPr id="14" name="Text Box 18"/>
          <p:cNvSpPr txBox="1">
            <a:spLocks noChangeArrowheads="1"/>
          </p:cNvSpPr>
          <p:nvPr/>
        </p:nvSpPr>
        <p:spPr bwMode="auto">
          <a:xfrm>
            <a:off x="1071538" y="1571612"/>
            <a:ext cx="6858016" cy="707886"/>
          </a:xfrm>
          <a:prstGeom prst="rect">
            <a:avLst/>
          </a:prstGeom>
          <a:noFill/>
          <a:ln w="9525">
            <a:noFill/>
            <a:miter lim="800000"/>
            <a:headEnd/>
            <a:tailEnd/>
          </a:ln>
          <a:effectLst/>
        </p:spPr>
        <p:txBody>
          <a:bodyPr wrap="square">
            <a:spAutoFit/>
          </a:bodyPr>
          <a:lstStyle/>
          <a:p>
            <a:pPr eaLnBrk="0" hangingPunct="0"/>
            <a:r>
              <a:rPr lang="en-US" sz="2000" dirty="0"/>
              <a:t>Now, replace the current meter with a power source capable</a:t>
            </a:r>
          </a:p>
          <a:p>
            <a:pPr eaLnBrk="0" hangingPunct="0"/>
            <a:r>
              <a:rPr lang="en-US" sz="2000" dirty="0"/>
              <a:t>of supplying the same current indicated by the meter….</a:t>
            </a:r>
          </a:p>
        </p:txBody>
      </p:sp>
      <p:sp>
        <p:nvSpPr>
          <p:cNvPr id="15" name="Rectangle 24"/>
          <p:cNvSpPr>
            <a:spLocks noChangeArrowheads="1"/>
          </p:cNvSpPr>
          <p:nvPr/>
        </p:nvSpPr>
        <p:spPr bwMode="auto">
          <a:xfrm>
            <a:off x="3354171" y="3027159"/>
            <a:ext cx="887002" cy="1496815"/>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16" name="Rectangle 25"/>
          <p:cNvSpPr>
            <a:spLocks noChangeArrowheads="1"/>
          </p:cNvSpPr>
          <p:nvPr/>
        </p:nvSpPr>
        <p:spPr bwMode="auto">
          <a:xfrm>
            <a:off x="4961861" y="3581535"/>
            <a:ext cx="443501" cy="388063"/>
          </a:xfrm>
          <a:prstGeom prst="rect">
            <a:avLst/>
          </a:prstGeom>
          <a:solidFill>
            <a:schemeClr val="accent2"/>
          </a:solidFill>
          <a:ln w="9525">
            <a:solidFill>
              <a:schemeClr val="tx1"/>
            </a:solidFill>
            <a:miter lim="800000"/>
            <a:headEnd/>
            <a:tailEnd/>
          </a:ln>
          <a:effectLst/>
        </p:spPr>
        <p:txBody>
          <a:bodyPr wrap="none" anchor="ctr"/>
          <a:lstStyle/>
          <a:p>
            <a:endParaRPr lang="en-GB"/>
          </a:p>
        </p:txBody>
      </p:sp>
      <p:sp>
        <p:nvSpPr>
          <p:cNvPr id="17" name="Line 26"/>
          <p:cNvSpPr>
            <a:spLocks noChangeShapeType="1"/>
          </p:cNvSpPr>
          <p:nvPr/>
        </p:nvSpPr>
        <p:spPr bwMode="auto">
          <a:xfrm flipH="1">
            <a:off x="4740111" y="2694534"/>
            <a:ext cx="443501" cy="0"/>
          </a:xfrm>
          <a:prstGeom prst="line">
            <a:avLst/>
          </a:prstGeom>
          <a:noFill/>
          <a:ln w="9525">
            <a:solidFill>
              <a:schemeClr val="tx1"/>
            </a:solidFill>
            <a:round/>
            <a:headEnd/>
            <a:tailEnd/>
          </a:ln>
          <a:effectLst/>
        </p:spPr>
        <p:txBody>
          <a:bodyPr wrap="none" anchor="ctr"/>
          <a:lstStyle/>
          <a:p>
            <a:endParaRPr lang="en-GB"/>
          </a:p>
        </p:txBody>
      </p:sp>
      <p:sp>
        <p:nvSpPr>
          <p:cNvPr id="18" name="Line 27"/>
          <p:cNvSpPr>
            <a:spLocks noChangeShapeType="1"/>
          </p:cNvSpPr>
          <p:nvPr/>
        </p:nvSpPr>
        <p:spPr bwMode="auto">
          <a:xfrm flipV="1">
            <a:off x="4407485" y="2472783"/>
            <a:ext cx="277188" cy="221750"/>
          </a:xfrm>
          <a:prstGeom prst="line">
            <a:avLst/>
          </a:prstGeom>
          <a:noFill/>
          <a:ln w="9525">
            <a:solidFill>
              <a:schemeClr val="tx1"/>
            </a:solidFill>
            <a:round/>
            <a:headEnd/>
            <a:tailEnd/>
          </a:ln>
          <a:effectLst/>
        </p:spPr>
        <p:txBody>
          <a:bodyPr wrap="none" anchor="ctr"/>
          <a:lstStyle/>
          <a:p>
            <a:endParaRPr lang="en-GB"/>
          </a:p>
        </p:txBody>
      </p:sp>
      <p:sp>
        <p:nvSpPr>
          <p:cNvPr id="19" name="Text Box 28"/>
          <p:cNvSpPr txBox="1">
            <a:spLocks noChangeArrowheads="1"/>
          </p:cNvSpPr>
          <p:nvPr/>
        </p:nvSpPr>
        <p:spPr bwMode="auto">
          <a:xfrm>
            <a:off x="3465046" y="3138034"/>
            <a:ext cx="717224" cy="244849"/>
          </a:xfrm>
          <a:prstGeom prst="rect">
            <a:avLst/>
          </a:prstGeom>
          <a:noFill/>
          <a:ln w="9525">
            <a:noFill/>
            <a:miter lim="800000"/>
            <a:headEnd/>
            <a:tailEnd/>
          </a:ln>
          <a:effectLst/>
        </p:spPr>
        <p:txBody>
          <a:bodyPr wrap="none">
            <a:spAutoFit/>
          </a:bodyPr>
          <a:lstStyle/>
          <a:p>
            <a:pPr eaLnBrk="0" hangingPunct="0"/>
            <a:r>
              <a:rPr lang="en-US" sz="1600"/>
              <a:t>+ - + - + -</a:t>
            </a:r>
            <a:endParaRPr lang="en-US"/>
          </a:p>
        </p:txBody>
      </p:sp>
      <p:sp>
        <p:nvSpPr>
          <p:cNvPr id="20" name="Text Box 29"/>
          <p:cNvSpPr txBox="1">
            <a:spLocks noChangeArrowheads="1"/>
          </p:cNvSpPr>
          <p:nvPr/>
        </p:nvSpPr>
        <p:spPr bwMode="auto">
          <a:xfrm>
            <a:off x="3465046" y="4246787"/>
            <a:ext cx="717224" cy="244849"/>
          </a:xfrm>
          <a:prstGeom prst="rect">
            <a:avLst/>
          </a:prstGeom>
          <a:noFill/>
          <a:ln w="9525">
            <a:noFill/>
            <a:miter lim="800000"/>
            <a:headEnd/>
            <a:tailEnd/>
          </a:ln>
          <a:effectLst/>
        </p:spPr>
        <p:txBody>
          <a:bodyPr wrap="none">
            <a:spAutoFit/>
          </a:bodyPr>
          <a:lstStyle/>
          <a:p>
            <a:pPr eaLnBrk="0" hangingPunct="0"/>
            <a:r>
              <a:rPr lang="en-US" sz="1600"/>
              <a:t>+ - + - + -</a:t>
            </a:r>
            <a:endParaRPr lang="en-US"/>
          </a:p>
        </p:txBody>
      </p:sp>
      <p:sp>
        <p:nvSpPr>
          <p:cNvPr id="21" name="Rectangle 30"/>
          <p:cNvSpPr>
            <a:spLocks noChangeArrowheads="1"/>
          </p:cNvSpPr>
          <p:nvPr/>
        </p:nvSpPr>
        <p:spPr bwMode="auto">
          <a:xfrm>
            <a:off x="5627113" y="3581535"/>
            <a:ext cx="1123767" cy="288738"/>
          </a:xfrm>
          <a:prstGeom prst="rect">
            <a:avLst/>
          </a:prstGeom>
          <a:noFill/>
          <a:ln w="9525">
            <a:noFill/>
            <a:miter lim="800000"/>
            <a:headEnd/>
            <a:tailEnd/>
          </a:ln>
          <a:effectLst/>
        </p:spPr>
        <p:txBody>
          <a:bodyPr wrap="none">
            <a:spAutoFit/>
          </a:bodyPr>
          <a:lstStyle/>
          <a:p>
            <a:pPr eaLnBrk="0" hangingPunct="0"/>
            <a:r>
              <a:rPr lang="en-US" sz="2000"/>
              <a:t>power source</a:t>
            </a:r>
          </a:p>
        </p:txBody>
      </p:sp>
      <p:sp>
        <p:nvSpPr>
          <p:cNvPr id="22" name="Rectangle 31"/>
          <p:cNvSpPr>
            <a:spLocks noChangeArrowheads="1"/>
          </p:cNvSpPr>
          <p:nvPr/>
        </p:nvSpPr>
        <p:spPr bwMode="auto">
          <a:xfrm>
            <a:off x="4462923" y="2805409"/>
            <a:ext cx="615589" cy="288738"/>
          </a:xfrm>
          <a:prstGeom prst="rect">
            <a:avLst/>
          </a:prstGeom>
          <a:noFill/>
          <a:ln w="9525">
            <a:noFill/>
            <a:miter lim="800000"/>
            <a:headEnd/>
            <a:tailEnd/>
          </a:ln>
          <a:effectLst/>
        </p:spPr>
        <p:txBody>
          <a:bodyPr wrap="none">
            <a:spAutoFit/>
          </a:bodyPr>
          <a:lstStyle/>
          <a:p>
            <a:pPr eaLnBrk="0" hangingPunct="0"/>
            <a:r>
              <a:rPr lang="en-US" sz="2000"/>
              <a:t>switch</a:t>
            </a:r>
          </a:p>
        </p:txBody>
      </p:sp>
      <p:sp>
        <p:nvSpPr>
          <p:cNvPr id="23" name="Line 32"/>
          <p:cNvSpPr>
            <a:spLocks noChangeShapeType="1"/>
          </p:cNvSpPr>
          <p:nvPr/>
        </p:nvSpPr>
        <p:spPr bwMode="auto">
          <a:xfrm flipV="1">
            <a:off x="3076983" y="3359785"/>
            <a:ext cx="498938" cy="388063"/>
          </a:xfrm>
          <a:prstGeom prst="line">
            <a:avLst/>
          </a:prstGeom>
          <a:noFill/>
          <a:ln w="9525">
            <a:solidFill>
              <a:schemeClr val="tx1"/>
            </a:solidFill>
            <a:round/>
            <a:headEnd/>
            <a:tailEnd type="triangle" w="med" len="med"/>
          </a:ln>
          <a:effectLst/>
        </p:spPr>
        <p:txBody>
          <a:bodyPr wrap="none" anchor="ctr"/>
          <a:lstStyle/>
          <a:p>
            <a:endParaRPr lang="en-GB"/>
          </a:p>
        </p:txBody>
      </p:sp>
      <p:sp>
        <p:nvSpPr>
          <p:cNvPr id="24" name="Line 33"/>
          <p:cNvSpPr>
            <a:spLocks noChangeShapeType="1"/>
          </p:cNvSpPr>
          <p:nvPr/>
        </p:nvSpPr>
        <p:spPr bwMode="auto">
          <a:xfrm>
            <a:off x="3076983" y="3747848"/>
            <a:ext cx="443501" cy="443501"/>
          </a:xfrm>
          <a:prstGeom prst="line">
            <a:avLst/>
          </a:prstGeom>
          <a:noFill/>
          <a:ln w="9525">
            <a:solidFill>
              <a:schemeClr val="tx1"/>
            </a:solidFill>
            <a:round/>
            <a:headEnd/>
            <a:tailEnd type="triangle" w="med" len="med"/>
          </a:ln>
          <a:effectLst/>
        </p:spPr>
        <p:txBody>
          <a:bodyPr wrap="none" anchor="ctr"/>
          <a:lstStyle/>
          <a:p>
            <a:endParaRPr lang="en-GB"/>
          </a:p>
        </p:txBody>
      </p:sp>
      <p:sp>
        <p:nvSpPr>
          <p:cNvPr id="25" name="Rectangle 34"/>
          <p:cNvSpPr>
            <a:spLocks noChangeArrowheads="1"/>
          </p:cNvSpPr>
          <p:nvPr/>
        </p:nvSpPr>
        <p:spPr bwMode="auto">
          <a:xfrm>
            <a:off x="1857356" y="3636973"/>
            <a:ext cx="1215007" cy="288738"/>
          </a:xfrm>
          <a:prstGeom prst="rect">
            <a:avLst/>
          </a:prstGeom>
          <a:noFill/>
          <a:ln w="9525">
            <a:noFill/>
            <a:miter lim="800000"/>
            <a:headEnd/>
            <a:tailEnd/>
          </a:ln>
          <a:effectLst/>
        </p:spPr>
        <p:txBody>
          <a:bodyPr wrap="none">
            <a:spAutoFit/>
          </a:bodyPr>
          <a:lstStyle/>
          <a:p>
            <a:pPr eaLnBrk="0" hangingPunct="0"/>
            <a:r>
              <a:rPr lang="en-US" sz="2000"/>
              <a:t>charges cancel</a:t>
            </a:r>
          </a:p>
        </p:txBody>
      </p:sp>
      <p:sp>
        <p:nvSpPr>
          <p:cNvPr id="26" name="Line 36"/>
          <p:cNvSpPr>
            <a:spLocks noChangeShapeType="1"/>
          </p:cNvSpPr>
          <p:nvPr/>
        </p:nvSpPr>
        <p:spPr bwMode="auto">
          <a:xfrm flipH="1" flipV="1">
            <a:off x="4629236" y="2639096"/>
            <a:ext cx="55438" cy="221750"/>
          </a:xfrm>
          <a:prstGeom prst="line">
            <a:avLst/>
          </a:prstGeom>
          <a:noFill/>
          <a:ln w="9525">
            <a:solidFill>
              <a:schemeClr val="tx1"/>
            </a:solidFill>
            <a:round/>
            <a:headEnd/>
            <a:tailEnd type="triangle" w="med" len="me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grpSp>
        <p:nvGrpSpPr>
          <p:cNvPr id="3" name="Group 3"/>
          <p:cNvGrpSpPr/>
          <p:nvPr/>
        </p:nvGrpSpPr>
        <p:grpSpPr>
          <a:xfrm>
            <a:off x="1582734" y="1357298"/>
            <a:ext cx="5846786" cy="4769056"/>
            <a:chOff x="0" y="1066800"/>
            <a:chExt cx="6726238" cy="5486400"/>
          </a:xfrm>
        </p:grpSpPr>
        <p:sp>
          <p:nvSpPr>
            <p:cNvPr id="5" name="Line 3"/>
            <p:cNvSpPr>
              <a:spLocks noChangeShapeType="1"/>
            </p:cNvSpPr>
            <p:nvPr/>
          </p:nvSpPr>
          <p:spPr bwMode="auto">
            <a:xfrm flipV="1">
              <a:off x="2667000" y="2667000"/>
              <a:ext cx="0" cy="685800"/>
            </a:xfrm>
            <a:prstGeom prst="line">
              <a:avLst/>
            </a:prstGeom>
            <a:noFill/>
            <a:ln w="9525">
              <a:solidFill>
                <a:schemeClr val="tx1"/>
              </a:solidFill>
              <a:round/>
              <a:headEnd/>
              <a:tailEnd/>
            </a:ln>
            <a:effectLst/>
          </p:spPr>
          <p:txBody>
            <a:bodyPr wrap="none" anchor="ctr"/>
            <a:lstStyle/>
            <a:p>
              <a:endParaRPr lang="en-GB"/>
            </a:p>
          </p:txBody>
        </p:sp>
        <p:sp>
          <p:nvSpPr>
            <p:cNvPr id="6" name="Line 4"/>
            <p:cNvSpPr>
              <a:spLocks noChangeShapeType="1"/>
            </p:cNvSpPr>
            <p:nvPr/>
          </p:nvSpPr>
          <p:spPr bwMode="auto">
            <a:xfrm>
              <a:off x="2667000" y="2667000"/>
              <a:ext cx="838200" cy="0"/>
            </a:xfrm>
            <a:prstGeom prst="line">
              <a:avLst/>
            </a:prstGeom>
            <a:noFill/>
            <a:ln w="9525">
              <a:solidFill>
                <a:schemeClr val="tx1"/>
              </a:solidFill>
              <a:round/>
              <a:headEnd/>
              <a:tailEnd/>
            </a:ln>
            <a:effectLst/>
          </p:spPr>
          <p:txBody>
            <a:bodyPr wrap="none" anchor="ctr"/>
            <a:lstStyle/>
            <a:p>
              <a:endParaRPr lang="en-GB"/>
            </a:p>
          </p:txBody>
        </p:sp>
        <p:sp>
          <p:nvSpPr>
            <p:cNvPr id="7" name="Line 5"/>
            <p:cNvSpPr>
              <a:spLocks noChangeShapeType="1"/>
            </p:cNvSpPr>
            <p:nvPr/>
          </p:nvSpPr>
          <p:spPr bwMode="auto">
            <a:xfrm>
              <a:off x="4572000" y="2667000"/>
              <a:ext cx="0" cy="1219200"/>
            </a:xfrm>
            <a:prstGeom prst="line">
              <a:avLst/>
            </a:prstGeom>
            <a:noFill/>
            <a:ln w="9525">
              <a:solidFill>
                <a:schemeClr val="tx1"/>
              </a:solidFill>
              <a:round/>
              <a:headEnd/>
              <a:tailEnd/>
            </a:ln>
            <a:effectLst/>
          </p:spPr>
          <p:txBody>
            <a:bodyPr wrap="none" anchor="ctr"/>
            <a:lstStyle/>
            <a:p>
              <a:endParaRPr lang="en-GB"/>
            </a:p>
          </p:txBody>
        </p:sp>
        <p:sp>
          <p:nvSpPr>
            <p:cNvPr id="8" name="Line 6"/>
            <p:cNvSpPr>
              <a:spLocks noChangeShapeType="1"/>
            </p:cNvSpPr>
            <p:nvPr/>
          </p:nvSpPr>
          <p:spPr bwMode="auto">
            <a:xfrm>
              <a:off x="2590800" y="5105400"/>
              <a:ext cx="0" cy="685800"/>
            </a:xfrm>
            <a:prstGeom prst="line">
              <a:avLst/>
            </a:prstGeom>
            <a:noFill/>
            <a:ln w="9525">
              <a:solidFill>
                <a:schemeClr val="tx1"/>
              </a:solidFill>
              <a:round/>
              <a:headEnd/>
              <a:tailEnd/>
            </a:ln>
            <a:effectLst/>
          </p:spPr>
          <p:txBody>
            <a:bodyPr wrap="none" anchor="ctr"/>
            <a:lstStyle/>
            <a:p>
              <a:endParaRPr lang="en-GB"/>
            </a:p>
          </p:txBody>
        </p:sp>
        <p:sp>
          <p:nvSpPr>
            <p:cNvPr id="9" name="Line 7"/>
            <p:cNvSpPr>
              <a:spLocks noChangeShapeType="1"/>
            </p:cNvSpPr>
            <p:nvPr/>
          </p:nvSpPr>
          <p:spPr bwMode="auto">
            <a:xfrm>
              <a:off x="2590800" y="5791200"/>
              <a:ext cx="1981200" cy="0"/>
            </a:xfrm>
            <a:prstGeom prst="line">
              <a:avLst/>
            </a:prstGeom>
            <a:noFill/>
            <a:ln w="9525">
              <a:solidFill>
                <a:schemeClr val="tx1"/>
              </a:solidFill>
              <a:round/>
              <a:headEnd/>
              <a:tailEnd/>
            </a:ln>
            <a:effectLst/>
          </p:spPr>
          <p:txBody>
            <a:bodyPr wrap="none" anchor="ctr"/>
            <a:lstStyle/>
            <a:p>
              <a:endParaRPr lang="en-GB"/>
            </a:p>
          </p:txBody>
        </p:sp>
        <p:sp>
          <p:nvSpPr>
            <p:cNvPr id="10" name="Line 8"/>
            <p:cNvSpPr>
              <a:spLocks noChangeShapeType="1"/>
            </p:cNvSpPr>
            <p:nvPr/>
          </p:nvSpPr>
          <p:spPr bwMode="auto">
            <a:xfrm flipV="1">
              <a:off x="4572000" y="4419600"/>
              <a:ext cx="0" cy="1371600"/>
            </a:xfrm>
            <a:prstGeom prst="line">
              <a:avLst/>
            </a:prstGeom>
            <a:noFill/>
            <a:ln w="9525">
              <a:solidFill>
                <a:schemeClr val="tx1"/>
              </a:solidFill>
              <a:round/>
              <a:headEnd/>
              <a:tailEnd/>
            </a:ln>
            <a:effectLst/>
          </p:spPr>
          <p:txBody>
            <a:bodyPr wrap="none" anchor="ctr"/>
            <a:lstStyle/>
            <a:p>
              <a:endParaRPr lang="en-GB"/>
            </a:p>
          </p:txBody>
        </p:sp>
        <p:sp>
          <p:nvSpPr>
            <p:cNvPr id="11" name="Text Box 9"/>
            <p:cNvSpPr txBox="1">
              <a:spLocks noChangeArrowheads="1"/>
            </p:cNvSpPr>
            <p:nvPr/>
          </p:nvSpPr>
          <p:spPr bwMode="auto">
            <a:xfrm>
              <a:off x="381000" y="2362200"/>
              <a:ext cx="1063625" cy="457200"/>
            </a:xfrm>
            <a:prstGeom prst="rect">
              <a:avLst/>
            </a:prstGeom>
            <a:noFill/>
            <a:ln w="9525">
              <a:noFill/>
              <a:miter lim="800000"/>
              <a:headEnd/>
              <a:tailEnd/>
            </a:ln>
            <a:effectLst/>
          </p:spPr>
          <p:txBody>
            <a:bodyPr wrap="none">
              <a:spAutoFit/>
            </a:bodyPr>
            <a:lstStyle/>
            <a:p>
              <a:pPr eaLnBrk="0" hangingPunct="0"/>
              <a:r>
                <a:rPr lang="en-US"/>
                <a:t>Crystal</a:t>
              </a:r>
            </a:p>
          </p:txBody>
        </p:sp>
        <p:sp>
          <p:nvSpPr>
            <p:cNvPr id="12" name="Line 10"/>
            <p:cNvSpPr>
              <a:spLocks noChangeShapeType="1"/>
            </p:cNvSpPr>
            <p:nvPr/>
          </p:nvSpPr>
          <p:spPr bwMode="auto">
            <a:xfrm>
              <a:off x="1371600" y="2819400"/>
              <a:ext cx="457200" cy="457200"/>
            </a:xfrm>
            <a:prstGeom prst="line">
              <a:avLst/>
            </a:prstGeom>
            <a:noFill/>
            <a:ln w="9525">
              <a:solidFill>
                <a:schemeClr val="tx1"/>
              </a:solidFill>
              <a:round/>
              <a:headEnd/>
              <a:tailEnd type="triangle" w="med" len="med"/>
            </a:ln>
            <a:effectLst/>
          </p:spPr>
          <p:txBody>
            <a:bodyPr wrap="none" anchor="ctr"/>
            <a:lstStyle/>
            <a:p>
              <a:endParaRPr lang="en-GB"/>
            </a:p>
          </p:txBody>
        </p:sp>
        <p:sp>
          <p:nvSpPr>
            <p:cNvPr id="13" name="Text Box 11"/>
            <p:cNvSpPr txBox="1">
              <a:spLocks noChangeArrowheads="1"/>
            </p:cNvSpPr>
            <p:nvPr/>
          </p:nvSpPr>
          <p:spPr bwMode="auto">
            <a:xfrm>
              <a:off x="0" y="5851525"/>
              <a:ext cx="5064125" cy="701675"/>
            </a:xfrm>
            <a:prstGeom prst="rect">
              <a:avLst/>
            </a:prstGeom>
            <a:noFill/>
            <a:ln w="9525">
              <a:noFill/>
              <a:miter lim="800000"/>
              <a:headEnd/>
              <a:tailEnd/>
            </a:ln>
            <a:effectLst/>
          </p:spPr>
          <p:txBody>
            <a:bodyPr wrap="none">
              <a:spAutoFit/>
            </a:bodyPr>
            <a:lstStyle/>
            <a:p>
              <a:pPr eaLnBrk="0" hangingPunct="0"/>
              <a:r>
                <a:rPr lang="en-US" sz="2000" dirty="0"/>
                <a:t>…. the crystal should get longer and skinnier.    </a:t>
              </a:r>
            </a:p>
            <a:p>
              <a:pPr eaLnBrk="0" hangingPunct="0"/>
              <a:endParaRPr lang="en-US" sz="2000" dirty="0"/>
            </a:p>
          </p:txBody>
        </p:sp>
        <p:sp>
          <p:nvSpPr>
            <p:cNvPr id="14" name="Text Box 12"/>
            <p:cNvSpPr txBox="1">
              <a:spLocks noChangeArrowheads="1"/>
            </p:cNvSpPr>
            <p:nvPr/>
          </p:nvSpPr>
          <p:spPr bwMode="auto">
            <a:xfrm>
              <a:off x="533400" y="1066800"/>
              <a:ext cx="5875338" cy="396875"/>
            </a:xfrm>
            <a:prstGeom prst="rect">
              <a:avLst/>
            </a:prstGeom>
            <a:noFill/>
            <a:ln w="9525">
              <a:noFill/>
              <a:miter lim="800000"/>
              <a:headEnd/>
              <a:tailEnd/>
            </a:ln>
            <a:effectLst/>
          </p:spPr>
          <p:txBody>
            <a:bodyPr wrap="none">
              <a:spAutoFit/>
            </a:bodyPr>
            <a:lstStyle/>
            <a:p>
              <a:pPr eaLnBrk="0" hangingPunct="0"/>
              <a:r>
                <a:rPr lang="en-US" sz="2000"/>
                <a:t>What will happen if you switched the battery around??  </a:t>
              </a:r>
            </a:p>
          </p:txBody>
        </p:sp>
        <p:sp>
          <p:nvSpPr>
            <p:cNvPr id="15" name="Rectangle 13"/>
            <p:cNvSpPr>
              <a:spLocks noChangeArrowheads="1"/>
            </p:cNvSpPr>
            <p:nvPr/>
          </p:nvSpPr>
          <p:spPr bwMode="auto">
            <a:xfrm>
              <a:off x="4267200" y="3886200"/>
              <a:ext cx="609600" cy="533400"/>
            </a:xfrm>
            <a:prstGeom prst="rect">
              <a:avLst/>
            </a:prstGeom>
            <a:solidFill>
              <a:schemeClr val="accent2"/>
            </a:solidFill>
            <a:ln w="9525">
              <a:solidFill>
                <a:schemeClr val="tx1"/>
              </a:solidFill>
              <a:miter lim="800000"/>
              <a:headEnd/>
              <a:tailEnd/>
            </a:ln>
            <a:effectLst/>
          </p:spPr>
          <p:txBody>
            <a:bodyPr wrap="none" anchor="ctr"/>
            <a:lstStyle/>
            <a:p>
              <a:endParaRPr lang="en-GB"/>
            </a:p>
          </p:txBody>
        </p:sp>
        <p:sp>
          <p:nvSpPr>
            <p:cNvPr id="16" name="Line 14"/>
            <p:cNvSpPr>
              <a:spLocks noChangeShapeType="1"/>
            </p:cNvSpPr>
            <p:nvPr/>
          </p:nvSpPr>
          <p:spPr bwMode="auto">
            <a:xfrm flipH="1">
              <a:off x="3962400" y="2667000"/>
              <a:ext cx="609600" cy="0"/>
            </a:xfrm>
            <a:prstGeom prst="line">
              <a:avLst/>
            </a:prstGeom>
            <a:noFill/>
            <a:ln w="9525">
              <a:solidFill>
                <a:schemeClr val="tx1"/>
              </a:solidFill>
              <a:round/>
              <a:headEnd/>
              <a:tailEnd/>
            </a:ln>
            <a:effectLst/>
          </p:spPr>
          <p:txBody>
            <a:bodyPr wrap="none" anchor="ctr"/>
            <a:lstStyle/>
            <a:p>
              <a:endParaRPr lang="en-GB"/>
            </a:p>
          </p:txBody>
        </p:sp>
        <p:sp>
          <p:nvSpPr>
            <p:cNvPr id="17" name="Line 15"/>
            <p:cNvSpPr>
              <a:spLocks noChangeShapeType="1"/>
            </p:cNvSpPr>
            <p:nvPr/>
          </p:nvSpPr>
          <p:spPr bwMode="auto">
            <a:xfrm flipV="1">
              <a:off x="3505200" y="2667000"/>
              <a:ext cx="457200" cy="0"/>
            </a:xfrm>
            <a:prstGeom prst="line">
              <a:avLst/>
            </a:prstGeom>
            <a:noFill/>
            <a:ln w="9525">
              <a:solidFill>
                <a:schemeClr val="tx1"/>
              </a:solidFill>
              <a:round/>
              <a:headEnd/>
              <a:tailEnd/>
            </a:ln>
            <a:effectLst/>
          </p:spPr>
          <p:txBody>
            <a:bodyPr wrap="none" anchor="ctr"/>
            <a:lstStyle/>
            <a:p>
              <a:endParaRPr lang="en-GB"/>
            </a:p>
          </p:txBody>
        </p:sp>
        <p:sp>
          <p:nvSpPr>
            <p:cNvPr id="18" name="Rectangle 16"/>
            <p:cNvSpPr>
              <a:spLocks noChangeArrowheads="1"/>
            </p:cNvSpPr>
            <p:nvPr/>
          </p:nvSpPr>
          <p:spPr bwMode="auto">
            <a:xfrm>
              <a:off x="5181600" y="3886200"/>
              <a:ext cx="1544638" cy="701675"/>
            </a:xfrm>
            <a:prstGeom prst="rect">
              <a:avLst/>
            </a:prstGeom>
            <a:noFill/>
            <a:ln w="9525">
              <a:noFill/>
              <a:miter lim="800000"/>
              <a:headEnd/>
              <a:tailEnd/>
            </a:ln>
            <a:effectLst/>
          </p:spPr>
          <p:txBody>
            <a:bodyPr wrap="none">
              <a:spAutoFit/>
            </a:bodyPr>
            <a:lstStyle/>
            <a:p>
              <a:pPr eaLnBrk="0" hangingPunct="0"/>
              <a:r>
                <a:rPr lang="en-US" sz="2000"/>
                <a:t>power source</a:t>
              </a:r>
            </a:p>
            <a:p>
              <a:pPr eaLnBrk="0" hangingPunct="0"/>
              <a:r>
                <a:rPr lang="en-US" sz="2000"/>
                <a:t> (battery)</a:t>
              </a:r>
            </a:p>
          </p:txBody>
        </p:sp>
        <p:sp>
          <p:nvSpPr>
            <p:cNvPr id="19" name="Text Box 17"/>
            <p:cNvSpPr txBox="1">
              <a:spLocks noChangeArrowheads="1"/>
            </p:cNvSpPr>
            <p:nvPr/>
          </p:nvSpPr>
          <p:spPr bwMode="auto">
            <a:xfrm>
              <a:off x="4708525" y="3443288"/>
              <a:ext cx="739775" cy="396875"/>
            </a:xfrm>
            <a:prstGeom prst="rect">
              <a:avLst/>
            </a:prstGeom>
            <a:noFill/>
            <a:ln w="9525">
              <a:noFill/>
              <a:miter lim="800000"/>
              <a:headEnd/>
              <a:tailEnd/>
            </a:ln>
            <a:effectLst/>
          </p:spPr>
          <p:txBody>
            <a:bodyPr wrap="none">
              <a:spAutoFit/>
            </a:bodyPr>
            <a:lstStyle/>
            <a:p>
              <a:pPr eaLnBrk="0" hangingPunct="0"/>
              <a:r>
                <a:rPr lang="en-US" sz="2000"/>
                <a:t>- side</a:t>
              </a:r>
              <a:endParaRPr lang="en-US"/>
            </a:p>
          </p:txBody>
        </p:sp>
        <p:sp>
          <p:nvSpPr>
            <p:cNvPr id="20" name="Text Box 18"/>
            <p:cNvSpPr txBox="1">
              <a:spLocks noChangeArrowheads="1"/>
            </p:cNvSpPr>
            <p:nvPr/>
          </p:nvSpPr>
          <p:spPr bwMode="auto">
            <a:xfrm>
              <a:off x="4724400" y="4572000"/>
              <a:ext cx="798513" cy="396875"/>
            </a:xfrm>
            <a:prstGeom prst="rect">
              <a:avLst/>
            </a:prstGeom>
            <a:noFill/>
            <a:ln w="9525">
              <a:noFill/>
              <a:miter lim="800000"/>
              <a:headEnd/>
              <a:tailEnd/>
            </a:ln>
            <a:effectLst/>
          </p:spPr>
          <p:txBody>
            <a:bodyPr wrap="none">
              <a:spAutoFit/>
            </a:bodyPr>
            <a:lstStyle/>
            <a:p>
              <a:pPr eaLnBrk="0" hangingPunct="0"/>
              <a:r>
                <a:rPr lang="en-US" sz="2000"/>
                <a:t>+ side</a:t>
              </a:r>
              <a:endParaRPr lang="en-US"/>
            </a:p>
          </p:txBody>
        </p:sp>
        <p:sp>
          <p:nvSpPr>
            <p:cNvPr id="21" name="Rectangle 22"/>
            <p:cNvSpPr>
              <a:spLocks noChangeArrowheads="1"/>
            </p:cNvSpPr>
            <p:nvPr/>
          </p:nvSpPr>
          <p:spPr bwMode="auto">
            <a:xfrm>
              <a:off x="2133600" y="3048000"/>
              <a:ext cx="990600" cy="2133600"/>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22" name="Text Box 23"/>
            <p:cNvSpPr txBox="1">
              <a:spLocks noChangeArrowheads="1"/>
            </p:cNvSpPr>
            <p:nvPr/>
          </p:nvSpPr>
          <p:spPr bwMode="auto">
            <a:xfrm>
              <a:off x="2133600" y="3103563"/>
              <a:ext cx="996950" cy="457200"/>
            </a:xfrm>
            <a:prstGeom prst="rect">
              <a:avLst/>
            </a:prstGeom>
            <a:noFill/>
            <a:ln w="9525">
              <a:noFill/>
              <a:miter lim="800000"/>
              <a:headEnd/>
              <a:tailEnd/>
            </a:ln>
            <a:effectLst/>
          </p:spPr>
          <p:txBody>
            <a:bodyPr wrap="none">
              <a:spAutoFit/>
            </a:bodyPr>
            <a:lstStyle/>
            <a:p>
              <a:pPr eaLnBrk="0" hangingPunct="0"/>
              <a:r>
                <a:rPr lang="en-US"/>
                <a:t>- - - - -</a:t>
              </a:r>
            </a:p>
          </p:txBody>
        </p:sp>
        <p:sp>
          <p:nvSpPr>
            <p:cNvPr id="23" name="Text Box 24"/>
            <p:cNvSpPr txBox="1">
              <a:spLocks noChangeArrowheads="1"/>
            </p:cNvSpPr>
            <p:nvPr/>
          </p:nvSpPr>
          <p:spPr bwMode="auto">
            <a:xfrm>
              <a:off x="2209800" y="4724400"/>
              <a:ext cx="958850" cy="336550"/>
            </a:xfrm>
            <a:prstGeom prst="rect">
              <a:avLst/>
            </a:prstGeom>
            <a:noFill/>
            <a:ln w="9525">
              <a:noFill/>
              <a:miter lim="800000"/>
              <a:headEnd/>
              <a:tailEnd/>
            </a:ln>
            <a:effectLst/>
          </p:spPr>
          <p:txBody>
            <a:bodyPr wrap="none">
              <a:spAutoFit/>
            </a:bodyPr>
            <a:lstStyle/>
            <a:p>
              <a:pPr eaLnBrk="0" hangingPunct="0"/>
              <a:r>
                <a:rPr lang="en-US" sz="1600"/>
                <a:t>+ + + + +</a:t>
              </a:r>
              <a:endParaRPr lang="en-US"/>
            </a:p>
          </p:txBody>
        </p:sp>
      </p:gr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2"/>
          <p:cNvSpPr txBox="1">
            <a:spLocks noChangeArrowheads="1"/>
          </p:cNvSpPr>
          <p:nvPr/>
        </p:nvSpPr>
        <p:spPr>
          <a:xfrm>
            <a:off x="214282" y="1428736"/>
            <a:ext cx="7772400" cy="642942"/>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2400" b="0" i="0" u="none" strike="noStrike" kern="1200" cap="none" spc="0" normalizeH="0" baseline="0" noProof="0" dirty="0" smtClean="0">
                <a:ln>
                  <a:noFill/>
                </a:ln>
                <a:solidFill>
                  <a:schemeClr val="tx1"/>
                </a:solidFill>
                <a:effectLst/>
                <a:uLnTx/>
                <a:uFillTx/>
                <a:latin typeface="+mj-lt"/>
                <a:ea typeface="+mj-ea"/>
                <a:cs typeface="+mj-cs"/>
              </a:rPr>
              <a:t>Summary of the Piezoelectric &amp; Electromechanical Effect</a:t>
            </a:r>
            <a:endParaRPr kumimoji="0" lang="en-US" sz="3600" b="0" i="0" u="none" strike="noStrike" kern="1200" cap="none" spc="0" normalizeH="0" baseline="0" noProof="0" dirty="0" smtClean="0">
              <a:ln>
                <a:noFill/>
              </a:ln>
              <a:solidFill>
                <a:schemeClr val="tx1"/>
              </a:solidFill>
              <a:effectLst/>
              <a:uLnTx/>
              <a:uFillTx/>
              <a:latin typeface="+mj-lt"/>
              <a:ea typeface="+mj-ea"/>
              <a:cs typeface="+mj-cs"/>
            </a:endParaRPr>
          </a:p>
        </p:txBody>
      </p:sp>
      <p:sp>
        <p:nvSpPr>
          <p:cNvPr id="5" name="Rectangle 3"/>
          <p:cNvSpPr txBox="1">
            <a:spLocks noChangeArrowheads="1"/>
          </p:cNvSpPr>
          <p:nvPr/>
        </p:nvSpPr>
        <p:spPr>
          <a:xfrm>
            <a:off x="500034" y="2143116"/>
            <a:ext cx="7772400" cy="4114800"/>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smtClean="0">
                <a:ln>
                  <a:noFill/>
                </a:ln>
                <a:solidFill>
                  <a:schemeClr val="tx1"/>
                </a:solidFill>
                <a:effectLst/>
                <a:uLnTx/>
                <a:uFillTx/>
                <a:latin typeface="+mn-lt"/>
                <a:ea typeface="+mn-ea"/>
                <a:cs typeface="+mn-cs"/>
              </a:rPr>
              <a:t>A deformation of the crystal structure (eg: squeezing it)  will result in an electrical current.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smtClean="0">
                <a:ln>
                  <a:noFill/>
                </a:ln>
                <a:solidFill>
                  <a:schemeClr val="tx1"/>
                </a:solidFill>
                <a:effectLst/>
                <a:uLnTx/>
                <a:uFillTx/>
                <a:latin typeface="+mn-lt"/>
                <a:ea typeface="+mn-ea"/>
                <a:cs typeface="+mn-cs"/>
              </a:rPr>
              <a:t>Changing the direction of deformation (eg: pulling it) will reverse the direction of the current.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smtClean="0">
                <a:ln>
                  <a:noFill/>
                </a:ln>
                <a:solidFill>
                  <a:schemeClr val="tx1"/>
                </a:solidFill>
                <a:effectLst/>
                <a:uLnTx/>
                <a:uFillTx/>
                <a:latin typeface="+mn-lt"/>
                <a:ea typeface="+mn-ea"/>
                <a:cs typeface="+mn-cs"/>
              </a:rPr>
              <a:t>If the crystal structure is placed into an electrical field, it will deform by an amount proportional to the strength of the field.</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smtClean="0">
                <a:ln>
                  <a:noFill/>
                </a:ln>
                <a:solidFill>
                  <a:schemeClr val="tx1"/>
                </a:solidFill>
                <a:effectLst/>
                <a:uLnTx/>
                <a:uFillTx/>
                <a:latin typeface="+mn-lt"/>
                <a:ea typeface="+mn-ea"/>
                <a:cs typeface="+mn-cs"/>
              </a:rPr>
              <a:t>If the same structure is placed into an electrical field with the direction of the field reversed, the deformation will be opposite.</a:t>
            </a: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3" name="Content Placeholder 2"/>
          <p:cNvSpPr>
            <a:spLocks noGrp="1"/>
          </p:cNvSpPr>
          <p:nvPr>
            <p:ph idx="1"/>
          </p:nvPr>
        </p:nvSpPr>
        <p:spPr/>
        <p:txBody>
          <a:bodyPr>
            <a:normAutofit fontScale="92500" lnSpcReduction="20000"/>
          </a:bodyPr>
          <a:lstStyle/>
          <a:p>
            <a:r>
              <a:rPr lang="en-GB" dirty="0"/>
              <a:t>For the first thirty years of ultrasonic flaw detection, from </a:t>
            </a:r>
            <a:r>
              <a:rPr lang="en-GB" dirty="0" err="1"/>
              <a:t>Sokolov</a:t>
            </a:r>
            <a:r>
              <a:rPr lang="en-GB" dirty="0"/>
              <a:t> in 1929 until the end of the nineteen-fifties, quartz was the most common transducer material. Appropriate slices were cut from a single </a:t>
            </a:r>
            <a:r>
              <a:rPr lang="en-GB" dirty="0" smtClean="0"/>
              <a:t>crystal.</a:t>
            </a:r>
          </a:p>
          <a:p>
            <a:r>
              <a:rPr lang="en-GB" dirty="0" smtClean="0"/>
              <a:t>Later</a:t>
            </a:r>
            <a:r>
              <a:rPr lang="en-GB" dirty="0"/>
              <a:t>, new polycrystalline materials were developed that had lower electrical impedance (resistance to high frequencies) and gave better ultrasonic performance, as much as 60 to 70% more efficient than </a:t>
            </a:r>
            <a:r>
              <a:rPr lang="en-GB" dirty="0" smtClean="0"/>
              <a:t>quartz.</a:t>
            </a:r>
          </a:p>
          <a:p>
            <a:pPr>
              <a:buNone/>
            </a:pPr>
            <a:r>
              <a:rPr lang="en-GB" sz="3500" b="1" dirty="0" smtClean="0"/>
              <a:t>These </a:t>
            </a:r>
            <a:r>
              <a:rPr lang="en-GB" sz="3500" b="1" dirty="0"/>
              <a:t>materials have to be polarised. </a:t>
            </a:r>
          </a:p>
          <a:p>
            <a:pPr>
              <a:buNone/>
            </a:pPr>
            <a:endParaRPr lang="en-GB" dirty="0"/>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Content Placeholder 3"/>
          <p:cNvSpPr>
            <a:spLocks noGrp="1"/>
          </p:cNvSpPr>
          <p:nvPr>
            <p:ph idx="1"/>
          </p:nvPr>
        </p:nvSpPr>
        <p:spPr>
          <a:xfrm>
            <a:off x="457200" y="1357299"/>
            <a:ext cx="8229600" cy="3000396"/>
          </a:xfrm>
        </p:spPr>
        <p:txBody>
          <a:bodyPr>
            <a:normAutofit fontScale="77500" lnSpcReduction="20000"/>
          </a:bodyPr>
          <a:lstStyle/>
          <a:p>
            <a:pPr>
              <a:buNone/>
            </a:pPr>
            <a:r>
              <a:rPr lang="en-GB" b="1" dirty="0" smtClean="0"/>
              <a:t>Polycrystalline materials</a:t>
            </a:r>
            <a:endParaRPr lang="en-GB" dirty="0" smtClean="0"/>
          </a:p>
          <a:p>
            <a:r>
              <a:rPr lang="en-GB" dirty="0" smtClean="0"/>
              <a:t>Polarisation process causes the </a:t>
            </a:r>
            <a:r>
              <a:rPr lang="en-GB" dirty="0"/>
              <a:t>individual crystals </a:t>
            </a:r>
            <a:r>
              <a:rPr lang="en-GB" dirty="0" smtClean="0"/>
              <a:t>to align </a:t>
            </a:r>
            <a:r>
              <a:rPr lang="en-GB" dirty="0"/>
              <a:t>themselves in the same direction so that their combined effect is </a:t>
            </a:r>
            <a:r>
              <a:rPr lang="en-GB" dirty="0" smtClean="0"/>
              <a:t>coherent.</a:t>
            </a:r>
          </a:p>
          <a:p>
            <a:r>
              <a:rPr lang="en-GB" dirty="0" smtClean="0"/>
              <a:t>The </a:t>
            </a:r>
            <a:r>
              <a:rPr lang="en-GB" dirty="0"/>
              <a:t>polarisation process involves heating the discs in an oil bath to a critical temperature called the Curie temperature, applying a strong electrostatic field across the disc and then allowing the temperature to cool slowly. </a:t>
            </a:r>
          </a:p>
          <a:p>
            <a:pPr>
              <a:buNone/>
            </a:pPr>
            <a:endParaRPr lang="en-GB" b="1" dirty="0"/>
          </a:p>
        </p:txBody>
      </p:sp>
      <p:pic>
        <p:nvPicPr>
          <p:cNvPr id="3074" name="Picture 2"/>
          <p:cNvPicPr>
            <a:picLocks noChangeAspect="1" noChangeArrowheads="1"/>
          </p:cNvPicPr>
          <p:nvPr/>
        </p:nvPicPr>
        <p:blipFill>
          <a:blip r:embed="rId2" cstate="print"/>
          <a:srcRect/>
          <a:stretch>
            <a:fillRect/>
          </a:stretch>
        </p:blipFill>
        <p:spPr bwMode="auto">
          <a:xfrm>
            <a:off x="2143108" y="4429132"/>
            <a:ext cx="5057775" cy="136207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3" name="Content Placeholder 2"/>
          <p:cNvSpPr>
            <a:spLocks noGrp="1"/>
          </p:cNvSpPr>
          <p:nvPr>
            <p:ph idx="1"/>
          </p:nvPr>
        </p:nvSpPr>
        <p:spPr>
          <a:xfrm>
            <a:off x="457200" y="1600200"/>
            <a:ext cx="8229600" cy="4329130"/>
          </a:xfrm>
        </p:spPr>
        <p:txBody>
          <a:bodyPr>
            <a:normAutofit fontScale="70000" lnSpcReduction="20000"/>
          </a:bodyPr>
          <a:lstStyle/>
          <a:p>
            <a:r>
              <a:rPr lang="en-GB" dirty="0"/>
              <a:t>The Curie temperature differs for each of the common materials used in </a:t>
            </a:r>
            <a:r>
              <a:rPr lang="en-GB" dirty="0" err="1" smtClean="0"/>
              <a:t>ultrasonics</a:t>
            </a:r>
            <a:r>
              <a:rPr lang="en-GB" dirty="0" smtClean="0"/>
              <a:t>, </a:t>
            </a:r>
            <a:r>
              <a:rPr lang="en-GB" dirty="0"/>
              <a:t>so that the oil bath will need to be heated to a suitable temperature for the material in </a:t>
            </a:r>
            <a:r>
              <a:rPr lang="en-GB" dirty="0" smtClean="0"/>
              <a:t>use.</a:t>
            </a:r>
          </a:p>
          <a:p>
            <a:r>
              <a:rPr lang="en-GB" dirty="0" smtClean="0"/>
              <a:t>For </a:t>
            </a:r>
            <a:r>
              <a:rPr lang="en-GB" dirty="0"/>
              <a:t>barium </a:t>
            </a:r>
            <a:r>
              <a:rPr lang="en-GB" dirty="0" err="1"/>
              <a:t>titanate</a:t>
            </a:r>
            <a:r>
              <a:rPr lang="en-GB" dirty="0"/>
              <a:t> the Curie temperature is around 120ºC, whereas for various grades of lead </a:t>
            </a:r>
            <a:r>
              <a:rPr lang="en-GB" dirty="0" err="1"/>
              <a:t>zirconate</a:t>
            </a:r>
            <a:r>
              <a:rPr lang="en-GB" dirty="0"/>
              <a:t> </a:t>
            </a:r>
            <a:r>
              <a:rPr lang="en-GB" dirty="0" err="1"/>
              <a:t>titanate</a:t>
            </a:r>
            <a:r>
              <a:rPr lang="en-GB" dirty="0"/>
              <a:t> (PZT) the temperature is from 190º to 350ºC and for lead </a:t>
            </a:r>
            <a:r>
              <a:rPr lang="en-GB" dirty="0" err="1"/>
              <a:t>metaniobate</a:t>
            </a:r>
            <a:r>
              <a:rPr lang="en-GB" dirty="0"/>
              <a:t> (PMN) it is about </a:t>
            </a:r>
            <a:r>
              <a:rPr lang="en-GB" dirty="0" smtClean="0"/>
              <a:t>400ºC.</a:t>
            </a:r>
          </a:p>
          <a:p>
            <a:r>
              <a:rPr lang="en-GB" dirty="0" smtClean="0"/>
              <a:t>If </a:t>
            </a:r>
            <a:r>
              <a:rPr lang="en-GB" dirty="0"/>
              <a:t>the material is subsequently heated to a temperature near to the Curie temperature, the disc will ‘depolarise’ and lose its piezoelectric </a:t>
            </a:r>
            <a:r>
              <a:rPr lang="en-GB" dirty="0" smtClean="0"/>
              <a:t>properties.</a:t>
            </a:r>
          </a:p>
          <a:p>
            <a:pPr>
              <a:buNone/>
            </a:pPr>
            <a:endParaRPr lang="en-GB" dirty="0"/>
          </a:p>
          <a:p>
            <a:pPr indent="15875">
              <a:buNone/>
            </a:pPr>
            <a:r>
              <a:rPr lang="en-GB" b="1" i="1" dirty="0"/>
              <a:t>C</a:t>
            </a:r>
            <a:r>
              <a:rPr lang="en-GB" b="1" i="1" dirty="0" smtClean="0"/>
              <a:t>are </a:t>
            </a:r>
            <a:r>
              <a:rPr lang="en-GB" b="1" i="1" dirty="0"/>
              <a:t>needs to be taken to avoid depolarisation when testing hot materials and this will sometimes influence the choice of transducer material</a:t>
            </a:r>
            <a:r>
              <a:rPr lang="en-GB" b="1" i="1" dirty="0" smtClean="0"/>
              <a:t>.</a:t>
            </a:r>
            <a:endParaRPr lang="en-GB" b="1" i="1" dirty="0"/>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3"/>
          <p:cNvSpPr/>
          <p:nvPr/>
        </p:nvSpPr>
        <p:spPr>
          <a:xfrm>
            <a:off x="500034" y="1714488"/>
            <a:ext cx="8072494" cy="4154984"/>
          </a:xfrm>
          <a:prstGeom prst="rect">
            <a:avLst/>
          </a:prstGeom>
        </p:spPr>
        <p:txBody>
          <a:bodyPr wrap="square">
            <a:spAutoFit/>
          </a:bodyPr>
          <a:lstStyle/>
          <a:p>
            <a:pPr marL="358775" indent="-358775">
              <a:buFont typeface="Arial" pitchFamily="34" charset="0"/>
              <a:buChar char="•"/>
            </a:pPr>
            <a:r>
              <a:rPr lang="en-GB" sz="2400" dirty="0"/>
              <a:t>Whether the transducer disc is made from a naturally occurring piezoelectric crystal, or one of the polarised polycrystalline materials, we usually refer to the disc as ‘the crystal’ when talking about probe </a:t>
            </a:r>
            <a:r>
              <a:rPr lang="en-GB" sz="2400" dirty="0" smtClean="0"/>
              <a:t>construction.</a:t>
            </a:r>
          </a:p>
          <a:p>
            <a:pPr marL="358775" indent="-358775">
              <a:buFont typeface="Arial" pitchFamily="34" charset="0"/>
              <a:buChar char="•"/>
            </a:pPr>
            <a:r>
              <a:rPr lang="en-GB" sz="2400" dirty="0" smtClean="0"/>
              <a:t>The </a:t>
            </a:r>
            <a:r>
              <a:rPr lang="en-GB" sz="2400" dirty="0"/>
              <a:t>crystal ‘disc’ or ‘plate’ may be round or rectangular and for some applications may be curved plates or concave discs to focus the </a:t>
            </a:r>
            <a:r>
              <a:rPr lang="en-GB" sz="2400" dirty="0" smtClean="0"/>
              <a:t>sound.</a:t>
            </a:r>
          </a:p>
          <a:p>
            <a:pPr marL="358775" indent="-358775">
              <a:buFont typeface="Arial" pitchFamily="34" charset="0"/>
              <a:buChar char="•"/>
            </a:pPr>
            <a:r>
              <a:rPr lang="en-GB" sz="2400" dirty="0" smtClean="0"/>
              <a:t>The </a:t>
            </a:r>
            <a:r>
              <a:rPr lang="en-GB" sz="2400" dirty="0"/>
              <a:t>way in which the plate vibrates when stimulated by an electrical pulse depends upon the ‘cut’, in the case of quartz, or the direction of polarisation in the case of polycrystalline </a:t>
            </a:r>
            <a:r>
              <a:rPr lang="en-GB" sz="2400" dirty="0" smtClean="0"/>
              <a:t>materials.</a:t>
            </a:r>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pic>
        <p:nvPicPr>
          <p:cNvPr id="5122" name="Picture 2"/>
          <p:cNvPicPr>
            <a:picLocks noChangeAspect="1" noChangeArrowheads="1"/>
          </p:cNvPicPr>
          <p:nvPr/>
        </p:nvPicPr>
        <p:blipFill>
          <a:blip r:embed="rId2" cstate="print"/>
          <a:srcRect/>
          <a:stretch>
            <a:fillRect/>
          </a:stretch>
        </p:blipFill>
        <p:spPr bwMode="auto">
          <a:xfrm>
            <a:off x="2071670" y="3143248"/>
            <a:ext cx="5267325" cy="3305175"/>
          </a:xfrm>
          <a:prstGeom prst="rect">
            <a:avLst/>
          </a:prstGeom>
          <a:noFill/>
          <a:ln w="9525">
            <a:noFill/>
            <a:miter lim="800000"/>
            <a:headEnd/>
            <a:tailEnd/>
          </a:ln>
          <a:effectLst/>
        </p:spPr>
      </p:pic>
      <p:sp>
        <p:nvSpPr>
          <p:cNvPr id="5" name="Rectangle 4"/>
          <p:cNvSpPr/>
          <p:nvPr/>
        </p:nvSpPr>
        <p:spPr>
          <a:xfrm>
            <a:off x="785786" y="1571612"/>
            <a:ext cx="7858180" cy="1754326"/>
          </a:xfrm>
          <a:prstGeom prst="rect">
            <a:avLst/>
          </a:prstGeom>
        </p:spPr>
        <p:txBody>
          <a:bodyPr wrap="square">
            <a:spAutoFit/>
          </a:bodyPr>
          <a:lstStyle/>
          <a:p>
            <a:pPr marL="358775" indent="-358775">
              <a:buFont typeface="Arial" pitchFamily="34" charset="0"/>
              <a:buChar char="•"/>
            </a:pPr>
            <a:r>
              <a:rPr lang="en-GB" dirty="0" smtClean="0"/>
              <a:t>The figure represents a typical quartz crystal showing the three axes defined by crystallographers, and two plates cut from a crystal, one an X-cut plate and the other a Y-cut plate.</a:t>
            </a:r>
          </a:p>
          <a:p>
            <a:pPr marL="358775" indent="-358775">
              <a:buFont typeface="Arial" pitchFamily="34" charset="0"/>
              <a:buChar char="•"/>
            </a:pPr>
            <a:r>
              <a:rPr lang="en-GB" dirty="0"/>
              <a:t>An X-cut plate is taken from the quartz crystal so that </a:t>
            </a:r>
            <a:r>
              <a:rPr lang="en-GB" dirty="0" smtClean="0"/>
              <a:t>the X-axis </a:t>
            </a:r>
            <a:r>
              <a:rPr lang="en-GB" dirty="0"/>
              <a:t>is perpendicular to the plate and the Y-cut plate has </a:t>
            </a:r>
            <a:r>
              <a:rPr lang="en-GB" dirty="0" smtClean="0"/>
              <a:t>the Y-axis </a:t>
            </a:r>
            <a:r>
              <a:rPr lang="en-GB" dirty="0"/>
              <a:t>perpendicular to the plate. </a:t>
            </a:r>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3"/>
          <p:cNvSpPr/>
          <p:nvPr/>
        </p:nvSpPr>
        <p:spPr>
          <a:xfrm>
            <a:off x="642910" y="1571612"/>
            <a:ext cx="4572000" cy="4247317"/>
          </a:xfrm>
          <a:prstGeom prst="rect">
            <a:avLst/>
          </a:prstGeom>
        </p:spPr>
        <p:txBody>
          <a:bodyPr>
            <a:spAutoFit/>
          </a:bodyPr>
          <a:lstStyle/>
          <a:p>
            <a:r>
              <a:rPr lang="en-GB" dirty="0"/>
              <a:t>If a voltage is applied across the faces of these plates, an X-cut crystal will distort in the thickness mode whereas a Y-cut crystal will distort in shear </a:t>
            </a:r>
            <a:r>
              <a:rPr lang="en-GB" dirty="0" smtClean="0"/>
              <a:t>mode.</a:t>
            </a:r>
          </a:p>
          <a:p>
            <a:endParaRPr lang="en-GB" dirty="0"/>
          </a:p>
          <a:p>
            <a:r>
              <a:rPr lang="en-GB" dirty="0" smtClean="0"/>
              <a:t>The figures </a:t>
            </a:r>
            <a:r>
              <a:rPr lang="en-GB" dirty="0"/>
              <a:t>illustrates the changes in shape when an alternating voltage is applied to an X-cut crystal </a:t>
            </a:r>
            <a:r>
              <a:rPr lang="en-GB" dirty="0" smtClean="0"/>
              <a:t>(top) and the </a:t>
            </a:r>
            <a:r>
              <a:rPr lang="en-GB" dirty="0"/>
              <a:t>shape changes for a Y-cut </a:t>
            </a:r>
            <a:r>
              <a:rPr lang="en-GB" dirty="0" smtClean="0"/>
              <a:t>crystal (bottom).</a:t>
            </a:r>
          </a:p>
          <a:p>
            <a:endParaRPr lang="en-GB" dirty="0"/>
          </a:p>
          <a:p>
            <a:r>
              <a:rPr lang="en-GB" dirty="0"/>
              <a:t>The same two modes of vibration can be 9</a:t>
            </a:r>
          </a:p>
          <a:p>
            <a:r>
              <a:rPr lang="en-GB" dirty="0"/>
              <a:t>obtained using the polycrystalline materials by polarising across the faces of the plate (equivalent to X-cut), or parallel to the faces of the plate (equivalent to Y-cut</a:t>
            </a:r>
            <a:r>
              <a:rPr lang="en-GB" dirty="0" smtClean="0"/>
              <a:t>).</a:t>
            </a:r>
            <a:endParaRPr lang="en-GB" dirty="0"/>
          </a:p>
        </p:txBody>
      </p:sp>
      <p:pic>
        <p:nvPicPr>
          <p:cNvPr id="6146" name="Picture 2"/>
          <p:cNvPicPr>
            <a:picLocks noChangeAspect="1" noChangeArrowheads="1"/>
          </p:cNvPicPr>
          <p:nvPr/>
        </p:nvPicPr>
        <p:blipFill>
          <a:blip r:embed="rId2" cstate="print"/>
          <a:srcRect/>
          <a:stretch>
            <a:fillRect/>
          </a:stretch>
        </p:blipFill>
        <p:spPr bwMode="auto">
          <a:xfrm>
            <a:off x="6000760" y="1857364"/>
            <a:ext cx="1981200" cy="1724025"/>
          </a:xfrm>
          <a:prstGeom prst="rect">
            <a:avLst/>
          </a:prstGeom>
          <a:noFill/>
          <a:ln w="9525">
            <a:noFill/>
            <a:miter lim="800000"/>
            <a:headEnd/>
            <a:tailEnd/>
          </a:ln>
          <a:effectLst/>
        </p:spPr>
      </p:pic>
      <p:pic>
        <p:nvPicPr>
          <p:cNvPr id="6147" name="Picture 3"/>
          <p:cNvPicPr>
            <a:picLocks noChangeAspect="1" noChangeArrowheads="1"/>
          </p:cNvPicPr>
          <p:nvPr/>
        </p:nvPicPr>
        <p:blipFill>
          <a:blip r:embed="rId3" cstate="print"/>
          <a:srcRect/>
          <a:stretch>
            <a:fillRect/>
          </a:stretch>
        </p:blipFill>
        <p:spPr bwMode="auto">
          <a:xfrm>
            <a:off x="5786446" y="4214818"/>
            <a:ext cx="2543175" cy="10287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3"/>
          <p:cNvSpPr/>
          <p:nvPr/>
        </p:nvSpPr>
        <p:spPr>
          <a:xfrm>
            <a:off x="785786" y="1720840"/>
            <a:ext cx="7786742" cy="4154984"/>
          </a:xfrm>
          <a:prstGeom prst="rect">
            <a:avLst/>
          </a:prstGeom>
        </p:spPr>
        <p:txBody>
          <a:bodyPr wrap="square">
            <a:spAutoFit/>
          </a:bodyPr>
          <a:lstStyle/>
          <a:p>
            <a:pPr marL="358775" indent="-358775">
              <a:buFont typeface="Arial" pitchFamily="34" charset="0"/>
              <a:buChar char="•"/>
            </a:pPr>
            <a:r>
              <a:rPr lang="en-GB" sz="2400" dirty="0"/>
              <a:t>The X-cut crystal is the one most commonly used in ultrasonic flaw detection, it can generate and detect compression waves, and can therefore transmit sound through the liquid couplant we </a:t>
            </a:r>
            <a:r>
              <a:rPr lang="en-GB" sz="2400" dirty="0" smtClean="0"/>
              <a:t>use.</a:t>
            </a:r>
          </a:p>
          <a:p>
            <a:pPr marL="358775" indent="-358775"/>
            <a:endParaRPr lang="en-GB" sz="2400" dirty="0" smtClean="0"/>
          </a:p>
          <a:p>
            <a:pPr marL="358775" indent="-358775">
              <a:buFont typeface="Arial" pitchFamily="34" charset="0"/>
              <a:buChar char="•"/>
            </a:pPr>
            <a:r>
              <a:rPr lang="en-GB" sz="2400" dirty="0" smtClean="0"/>
              <a:t>Shear </a:t>
            </a:r>
            <a:r>
              <a:rPr lang="en-GB" sz="2400" dirty="0"/>
              <a:t>waves cannot exist in liquids or </a:t>
            </a:r>
            <a:r>
              <a:rPr lang="en-GB" sz="2400" dirty="0" smtClean="0"/>
              <a:t>gases.  Therefore </a:t>
            </a:r>
            <a:r>
              <a:rPr lang="en-GB" sz="2400" dirty="0"/>
              <a:t>the only way in which a Y-cut crystal could be used to generate shear waves in a metal object would be to use a solid couplant or high viscosity liquid such as honey; in other words we would need to almost glue the crystal in position. This is done in a few very special </a:t>
            </a:r>
            <a:r>
              <a:rPr lang="en-GB" sz="2400" dirty="0" smtClean="0"/>
              <a:t>applications!</a:t>
            </a:r>
            <a:endParaRPr lang="en-GB" sz="2400" dirty="0"/>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3" name="Content Placeholder 2"/>
          <p:cNvSpPr>
            <a:spLocks noGrp="1"/>
          </p:cNvSpPr>
          <p:nvPr>
            <p:ph idx="1"/>
          </p:nvPr>
        </p:nvSpPr>
        <p:spPr>
          <a:xfrm>
            <a:off x="428596" y="1285860"/>
            <a:ext cx="8229600" cy="5072098"/>
          </a:xfrm>
        </p:spPr>
        <p:txBody>
          <a:bodyPr>
            <a:normAutofit fontScale="55000" lnSpcReduction="20000"/>
          </a:bodyPr>
          <a:lstStyle/>
          <a:p>
            <a:pPr marL="0" indent="15875" eaLnBrk="0" hangingPunct="0">
              <a:buNone/>
            </a:pPr>
            <a:r>
              <a:rPr lang="en-GB" sz="3400" dirty="0" smtClean="0"/>
              <a:t>To </a:t>
            </a:r>
            <a:r>
              <a:rPr lang="en-GB" sz="3400" dirty="0"/>
              <a:t>generate a short pulse of sound </a:t>
            </a:r>
            <a:r>
              <a:rPr lang="en-GB" sz="3400" dirty="0" smtClean="0"/>
              <a:t>we </a:t>
            </a:r>
            <a:r>
              <a:rPr lang="en-GB" sz="3400" dirty="0"/>
              <a:t>‘pluck’ the crystal with a short sharp electrical shock and allow the crystal to ‘ring’ at its natural resonant frequency</a:t>
            </a:r>
            <a:r>
              <a:rPr lang="en-GB" sz="3400" dirty="0" smtClean="0"/>
              <a:t>.</a:t>
            </a:r>
          </a:p>
          <a:p>
            <a:endParaRPr lang="en-GB" dirty="0" smtClean="0"/>
          </a:p>
          <a:p>
            <a:r>
              <a:rPr lang="en-GB" dirty="0" smtClean="0"/>
              <a:t>The </a:t>
            </a:r>
            <a:r>
              <a:rPr lang="en-GB" dirty="0"/>
              <a:t>crystal stretches as the voltage is applied and only produces sound when the voltage is rapidly cut </a:t>
            </a:r>
            <a:r>
              <a:rPr lang="en-GB" dirty="0" smtClean="0"/>
              <a:t>off.</a:t>
            </a:r>
          </a:p>
          <a:p>
            <a:r>
              <a:rPr lang="en-GB" dirty="0" smtClean="0"/>
              <a:t>To </a:t>
            </a:r>
            <a:r>
              <a:rPr lang="en-GB" dirty="0"/>
              <a:t>increase the amplitude (loudness) of the ultrasound we increase the peak voltage (pulse energy) applied to the </a:t>
            </a:r>
            <a:r>
              <a:rPr lang="en-GB" dirty="0" smtClean="0"/>
              <a:t>crystal.</a:t>
            </a:r>
          </a:p>
          <a:p>
            <a:r>
              <a:rPr lang="en-GB" dirty="0" smtClean="0"/>
              <a:t>The </a:t>
            </a:r>
            <a:r>
              <a:rPr lang="en-GB" dirty="0"/>
              <a:t>frequency of our ultrasonic transducer is determined by the thickness of the crystal. As the crystal is made thinner, so the resonant frequency </a:t>
            </a:r>
            <a:r>
              <a:rPr lang="en-GB" dirty="0" smtClean="0"/>
              <a:t>increases.</a:t>
            </a:r>
          </a:p>
          <a:p>
            <a:pPr>
              <a:buNone/>
            </a:pPr>
            <a:endParaRPr lang="en-GB" dirty="0"/>
          </a:p>
          <a:p>
            <a:pPr indent="15875">
              <a:buNone/>
            </a:pPr>
            <a:r>
              <a:rPr lang="en-US" i="1" dirty="0" smtClean="0"/>
              <a:t>For the case of an X-cut or Y-cut, the resonance frequency is related to the geometry of the blank by a 1/2 wavelength ratio. </a:t>
            </a:r>
          </a:p>
          <a:p>
            <a:pPr indent="15875">
              <a:buNone/>
            </a:pPr>
            <a:endParaRPr lang="en-GB" dirty="0" smtClean="0"/>
          </a:p>
          <a:p>
            <a:pPr indent="15875">
              <a:buNone/>
            </a:pPr>
            <a:r>
              <a:rPr lang="en-GB" i="1" dirty="0" smtClean="0"/>
              <a:t>Quartz </a:t>
            </a:r>
            <a:r>
              <a:rPr lang="en-GB" i="1" dirty="0"/>
              <a:t>crystals are split in the appropriate plane and then lapped to the correct thickness for the required </a:t>
            </a:r>
            <a:r>
              <a:rPr lang="en-GB" i="1" dirty="0" smtClean="0"/>
              <a:t>frequency.</a:t>
            </a:r>
          </a:p>
          <a:p>
            <a:pPr indent="15875">
              <a:buNone/>
            </a:pPr>
            <a:endParaRPr lang="en-GB" i="1" dirty="0" smtClean="0"/>
          </a:p>
          <a:p>
            <a:pPr indent="15875">
              <a:buNone/>
            </a:pPr>
            <a:r>
              <a:rPr lang="en-GB" i="1" dirty="0"/>
              <a:t>P</a:t>
            </a:r>
            <a:r>
              <a:rPr lang="en-GB" i="1" dirty="0" smtClean="0"/>
              <a:t>olycrystalline </a:t>
            </a:r>
            <a:r>
              <a:rPr lang="en-GB" i="1" dirty="0"/>
              <a:t>materials are made as slurry that is moulded and compacted under pressure and then sliced and lapped to the required thickness before polarising.</a:t>
            </a:r>
          </a:p>
          <a:p>
            <a:pPr>
              <a:buNone/>
            </a:pPr>
            <a:endParaRPr lang="en-GB" dirty="0" smtClean="0"/>
          </a:p>
          <a:p>
            <a:pPr>
              <a:buNone/>
            </a:pPr>
            <a:endParaRPr lang="en-GB" dirty="0"/>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4" name="Rectangle 3"/>
          <p:cNvSpPr/>
          <p:nvPr/>
        </p:nvSpPr>
        <p:spPr>
          <a:xfrm>
            <a:off x="428596" y="1643050"/>
            <a:ext cx="8286808" cy="2585323"/>
          </a:xfrm>
          <a:prstGeom prst="rect">
            <a:avLst/>
          </a:prstGeom>
        </p:spPr>
        <p:txBody>
          <a:bodyPr wrap="square">
            <a:spAutoFit/>
          </a:bodyPr>
          <a:lstStyle/>
          <a:p>
            <a:pPr marL="358775" indent="-358775">
              <a:buFont typeface="Arial" pitchFamily="34" charset="0"/>
              <a:buChar char="•"/>
            </a:pPr>
            <a:r>
              <a:rPr lang="en-GB" dirty="0"/>
              <a:t>The required thickness for a given frequency can be calculated from the </a:t>
            </a:r>
            <a:r>
              <a:rPr lang="en-GB" b="1" i="1" dirty="0"/>
              <a:t>frequency-thickness constant </a:t>
            </a:r>
            <a:r>
              <a:rPr lang="en-GB" dirty="0"/>
              <a:t>for the crystal material to be </a:t>
            </a:r>
            <a:r>
              <a:rPr lang="en-GB" dirty="0" smtClean="0"/>
              <a:t>used.</a:t>
            </a:r>
          </a:p>
          <a:p>
            <a:pPr marL="358775" indent="-358775"/>
            <a:endParaRPr lang="en-GB" dirty="0" smtClean="0"/>
          </a:p>
          <a:p>
            <a:pPr marL="358775" indent="-358775">
              <a:buFont typeface="Arial" pitchFamily="34" charset="0"/>
              <a:buChar char="•"/>
            </a:pPr>
            <a:r>
              <a:rPr lang="en-GB" dirty="0" smtClean="0"/>
              <a:t>Dependant upon </a:t>
            </a:r>
            <a:r>
              <a:rPr lang="en-GB" dirty="0"/>
              <a:t>the velocity of a compression wave in that material it can be seen that the thickness for a given frequency will not be the same for </a:t>
            </a:r>
            <a:r>
              <a:rPr lang="en-GB" dirty="0" smtClean="0"/>
              <a:t>different materials.</a:t>
            </a:r>
          </a:p>
          <a:p>
            <a:pPr marL="358775" indent="-358775"/>
            <a:endParaRPr lang="en-GB" dirty="0"/>
          </a:p>
          <a:p>
            <a:pPr marL="358775" indent="-358775"/>
            <a:endParaRPr lang="en-GB" dirty="0" smtClean="0"/>
          </a:p>
          <a:p>
            <a:pPr marL="358775" indent="-358775"/>
            <a:r>
              <a:rPr lang="en-GB" dirty="0" smtClean="0"/>
              <a:t>The </a:t>
            </a:r>
            <a:r>
              <a:rPr lang="en-GB" dirty="0"/>
              <a:t>frequency-thickness constant is defined mathematically as: </a:t>
            </a:r>
          </a:p>
        </p:txBody>
      </p:sp>
      <p:pic>
        <p:nvPicPr>
          <p:cNvPr id="7170" name="Picture 2"/>
          <p:cNvPicPr>
            <a:picLocks noChangeAspect="1" noChangeArrowheads="1"/>
          </p:cNvPicPr>
          <p:nvPr/>
        </p:nvPicPr>
        <p:blipFill>
          <a:blip r:embed="rId2" cstate="print"/>
          <a:srcRect/>
          <a:stretch>
            <a:fillRect/>
          </a:stretch>
        </p:blipFill>
        <p:spPr bwMode="auto">
          <a:xfrm>
            <a:off x="6500826" y="3571876"/>
            <a:ext cx="1496301" cy="857256"/>
          </a:xfrm>
          <a:prstGeom prst="rect">
            <a:avLst/>
          </a:prstGeom>
          <a:noFill/>
          <a:ln w="9525">
            <a:noFill/>
            <a:miter lim="800000"/>
            <a:headEnd/>
            <a:tailEnd/>
          </a:ln>
          <a:effectLst/>
        </p:spPr>
      </p:pic>
      <p:sp>
        <p:nvSpPr>
          <p:cNvPr id="6" name="Rectangle 5"/>
          <p:cNvSpPr/>
          <p:nvPr/>
        </p:nvSpPr>
        <p:spPr>
          <a:xfrm>
            <a:off x="3786182" y="4714884"/>
            <a:ext cx="4572000" cy="1477328"/>
          </a:xfrm>
          <a:prstGeom prst="rect">
            <a:avLst/>
          </a:prstGeom>
        </p:spPr>
        <p:txBody>
          <a:bodyPr>
            <a:spAutoFit/>
          </a:bodyPr>
          <a:lstStyle/>
          <a:p>
            <a:r>
              <a:rPr lang="en-GB" dirty="0" smtClean="0"/>
              <a:t>where:</a:t>
            </a:r>
          </a:p>
          <a:p>
            <a:r>
              <a:rPr lang="en-GB" dirty="0" smtClean="0"/>
              <a:t>f </a:t>
            </a:r>
            <a:r>
              <a:rPr lang="en-GB" dirty="0"/>
              <a:t>= the desired frequency </a:t>
            </a:r>
          </a:p>
          <a:p>
            <a:r>
              <a:rPr lang="en-GB" dirty="0"/>
              <a:t>t = the crystal </a:t>
            </a:r>
            <a:r>
              <a:rPr lang="en-GB" dirty="0" smtClean="0"/>
              <a:t>thickness, and </a:t>
            </a:r>
            <a:endParaRPr lang="en-GB" dirty="0"/>
          </a:p>
          <a:p>
            <a:r>
              <a:rPr lang="en-GB" dirty="0"/>
              <a:t>V = the compression wave velocity in the crystal </a:t>
            </a:r>
            <a:r>
              <a:rPr lang="en-GB" dirty="0" smtClean="0"/>
              <a:t>material.</a:t>
            </a:r>
            <a:endParaRPr lang="en-GB" dirty="0"/>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3" name="Content Placeholder 2"/>
          <p:cNvSpPr>
            <a:spLocks noGrp="1"/>
          </p:cNvSpPr>
          <p:nvPr>
            <p:ph idx="1"/>
          </p:nvPr>
        </p:nvSpPr>
        <p:spPr>
          <a:xfrm>
            <a:off x="457200" y="1600200"/>
            <a:ext cx="3829048" cy="3543312"/>
          </a:xfrm>
        </p:spPr>
        <p:txBody>
          <a:bodyPr>
            <a:normAutofit/>
          </a:bodyPr>
          <a:lstStyle/>
          <a:p>
            <a:pPr>
              <a:buNone/>
            </a:pPr>
            <a:r>
              <a:rPr lang="en-GB" sz="2400" i="1" dirty="0"/>
              <a:t>Example </a:t>
            </a:r>
          </a:p>
          <a:p>
            <a:pPr indent="15875">
              <a:buNone/>
            </a:pPr>
            <a:r>
              <a:rPr lang="en-GB" sz="2400" dirty="0"/>
              <a:t>Calculate the required thickness of a PZT crystal to produce a resonant frequency of 5 MHz given that the compression wave velocity for PZT is 3000 m/s. </a:t>
            </a:r>
          </a:p>
          <a:p>
            <a:pPr>
              <a:buNone/>
            </a:pPr>
            <a:endParaRPr lang="en-GB" dirty="0"/>
          </a:p>
        </p:txBody>
      </p:sp>
      <p:pic>
        <p:nvPicPr>
          <p:cNvPr id="8194" name="Picture 2"/>
          <p:cNvPicPr>
            <a:picLocks noChangeAspect="1" noChangeArrowheads="1"/>
          </p:cNvPicPr>
          <p:nvPr/>
        </p:nvPicPr>
        <p:blipFill>
          <a:blip r:embed="rId2" cstate="print"/>
          <a:srcRect/>
          <a:stretch>
            <a:fillRect/>
          </a:stretch>
        </p:blipFill>
        <p:spPr bwMode="auto">
          <a:xfrm>
            <a:off x="4429124" y="2071678"/>
            <a:ext cx="4071966" cy="3666169"/>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Piezoelectric Effect</a:t>
            </a:r>
            <a:endParaRPr lang="en-GB" dirty="0"/>
          </a:p>
        </p:txBody>
      </p:sp>
      <p:sp>
        <p:nvSpPr>
          <p:cNvPr id="3" name="Content Placeholder 2"/>
          <p:cNvSpPr>
            <a:spLocks noGrp="1"/>
          </p:cNvSpPr>
          <p:nvPr>
            <p:ph idx="1"/>
          </p:nvPr>
        </p:nvSpPr>
        <p:spPr/>
        <p:txBody>
          <a:bodyPr/>
          <a:lstStyle/>
          <a:p>
            <a:pPr marL="0" indent="15875">
              <a:buNone/>
            </a:pPr>
            <a:r>
              <a:rPr lang="en-GB" dirty="0" smtClean="0"/>
              <a:t>Given the compression wave velocity for PZT is 3000 m/s, calculate:</a:t>
            </a:r>
          </a:p>
          <a:p>
            <a:pPr marL="446088" indent="-446088">
              <a:buFont typeface="+mj-lt"/>
              <a:buAutoNum type="arabicPeriod"/>
            </a:pPr>
            <a:r>
              <a:rPr lang="en-GB" dirty="0"/>
              <a:t> </a:t>
            </a:r>
            <a:r>
              <a:rPr lang="en-GB" dirty="0" smtClean="0"/>
              <a:t>the required thickness of a PZT crystal to produce a resonant frequency of 1.25 MHz, and</a:t>
            </a:r>
          </a:p>
          <a:p>
            <a:pPr marL="446088" indent="-446088">
              <a:buFont typeface="+mj-lt"/>
              <a:buAutoNum type="arabicPeriod"/>
            </a:pPr>
            <a:r>
              <a:rPr lang="en-GB" dirty="0"/>
              <a:t>t</a:t>
            </a:r>
            <a:r>
              <a:rPr lang="en-GB" dirty="0" smtClean="0"/>
              <a:t>he resonant frequency of a PZT crystal cut to 7.5mm thickness. </a:t>
            </a:r>
          </a:p>
          <a:p>
            <a:pPr>
              <a:buNone/>
            </a:pPr>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427</TotalTime>
  <Words>5243</Words>
  <Application>Microsoft Office PowerPoint</Application>
  <PresentationFormat>On-screen Show (4:3)</PresentationFormat>
  <Paragraphs>446</Paragraphs>
  <Slides>70</Slides>
  <Notes>1</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70</vt:i4>
      </vt:variant>
    </vt:vector>
  </HeadingPairs>
  <TitlesOfParts>
    <vt:vector size="75" baseType="lpstr">
      <vt:lpstr>Arial</vt:lpstr>
      <vt:lpstr>Calibri</vt:lpstr>
      <vt:lpstr>Times</vt:lpstr>
      <vt:lpstr>Office Theme</vt:lpstr>
      <vt:lpstr>Slide</vt:lpstr>
      <vt:lpstr>Ultrasonic Principles Basic Physics</vt:lpstr>
      <vt:lpstr>Contents</vt:lpstr>
      <vt:lpstr>Velocity, Wavelength and Frequency</vt:lpstr>
      <vt:lpstr>Velocity, Wavelength and Frequency</vt:lpstr>
      <vt:lpstr>Velocity, Wavelength and Frequency</vt:lpstr>
      <vt:lpstr>Velocity, Wavelength and Frequency</vt:lpstr>
      <vt:lpstr>Velocity, Wavelength and Frequency</vt:lpstr>
      <vt:lpstr>Acoustic Impedance</vt:lpstr>
      <vt:lpstr>Acoustic Impedance (Cont.)</vt:lpstr>
      <vt:lpstr>Acoustic Impedance (Cont.)</vt:lpstr>
      <vt:lpstr>Acoustic Impedance (Cont.)</vt:lpstr>
      <vt:lpstr>Acoustic Impedance (Cont.)</vt:lpstr>
      <vt:lpstr>Acoustic Impedance (Cont.)</vt:lpstr>
      <vt:lpstr>Acoustic Impedance (Cont.)</vt:lpstr>
      <vt:lpstr>Acoustic Impedance (Cont.)</vt:lpstr>
      <vt:lpstr>Refraction</vt:lpstr>
      <vt:lpstr>Refraction</vt:lpstr>
      <vt:lpstr>Refraction</vt:lpstr>
      <vt:lpstr>Refraction</vt:lpstr>
      <vt:lpstr>Refraction</vt:lpstr>
      <vt:lpstr>Refraction</vt:lpstr>
      <vt:lpstr>Ultrasonic Beam</vt:lpstr>
      <vt:lpstr>Ultrasonic Beam</vt:lpstr>
      <vt:lpstr>Ultrasonic Beam</vt:lpstr>
      <vt:lpstr>Ultrasonic Beam</vt:lpstr>
      <vt:lpstr>Ultrasonic Beam</vt:lpstr>
      <vt:lpstr>Ultrasonic Beam</vt:lpstr>
      <vt:lpstr>Ultrasonic Beam</vt:lpstr>
      <vt:lpstr>Ultrasonic Beam</vt:lpstr>
      <vt:lpstr>Ultrasonic Beam</vt:lpstr>
      <vt:lpstr>Ultrasonic Beam</vt:lpstr>
      <vt:lpstr>Ultrasonic Beam</vt:lpstr>
      <vt:lpstr>Ultrasonic Beam</vt:lpstr>
      <vt:lpstr>PowerPoint Presentation</vt:lpstr>
      <vt:lpstr>Attenuation</vt:lpstr>
      <vt:lpstr>Attenuation</vt:lpstr>
      <vt:lpstr>Attenuation</vt:lpstr>
      <vt:lpstr>Attenuation</vt:lpstr>
      <vt:lpstr>Attenuation</vt:lpstr>
      <vt:lpstr>Attenuation</vt:lpstr>
      <vt:lpstr>Signal to Noise Ratio</vt:lpstr>
      <vt:lpstr>Signal to Noise Ratio</vt:lpstr>
      <vt:lpstr>Signal to Noise Ratio</vt:lpstr>
      <vt:lpstr>Signal to Noise Ratio</vt:lpstr>
      <vt:lpstr>Signal to Noise Ratio</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lpstr>Piezoelectric Effect</vt:lpstr>
    </vt:vector>
  </TitlesOfParts>
  <Company>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Sections</dc:title>
  <dc:creator>Peter Charlton</dc:creator>
  <cp:lastModifiedBy>Peter Charlton</cp:lastModifiedBy>
  <cp:revision>65</cp:revision>
  <cp:lastPrinted>2016-02-23T14:21:01Z</cp:lastPrinted>
  <dcterms:created xsi:type="dcterms:W3CDTF">2008-04-23T11:11:58Z</dcterms:created>
  <dcterms:modified xsi:type="dcterms:W3CDTF">2017-10-10T10:58:44Z</dcterms:modified>
</cp:coreProperties>
</file>