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5"/>
  </p:notesMasterIdLst>
  <p:sldIdLst>
    <p:sldId id="256" r:id="rId5"/>
    <p:sldId id="347" r:id="rId6"/>
    <p:sldId id="257" r:id="rId7"/>
    <p:sldId id="259" r:id="rId8"/>
    <p:sldId id="258" r:id="rId9"/>
    <p:sldId id="260" r:id="rId10"/>
    <p:sldId id="262" r:id="rId11"/>
    <p:sldId id="423" r:id="rId12"/>
    <p:sldId id="424" r:id="rId13"/>
    <p:sldId id="425" r:id="rId14"/>
    <p:sldId id="427" r:id="rId15"/>
    <p:sldId id="428" r:id="rId16"/>
    <p:sldId id="421" r:id="rId17"/>
    <p:sldId id="261" r:id="rId18"/>
    <p:sldId id="265" r:id="rId19"/>
    <p:sldId id="264" r:id="rId20"/>
    <p:sldId id="266" r:id="rId21"/>
    <p:sldId id="267" r:id="rId22"/>
    <p:sldId id="268" r:id="rId23"/>
    <p:sldId id="269" r:id="rId24"/>
    <p:sldId id="270" r:id="rId25"/>
    <p:sldId id="271" r:id="rId26"/>
    <p:sldId id="272" r:id="rId27"/>
    <p:sldId id="273" r:id="rId28"/>
    <p:sldId id="274" r:id="rId29"/>
    <p:sldId id="275" r:id="rId30"/>
    <p:sldId id="276" r:id="rId31"/>
    <p:sldId id="277" r:id="rId32"/>
    <p:sldId id="377" r:id="rId33"/>
    <p:sldId id="356"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2"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800080"/>
    <a:srgbClr val="FF3300"/>
    <a:srgbClr val="D60093"/>
    <a:srgbClr val="CC3300"/>
    <a:srgbClr val="22A641"/>
    <a:srgbClr val="D2A000"/>
    <a:srgbClr val="E91135"/>
    <a:srgbClr val="FFFF00"/>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EEF930-39C3-4120-896F-736FB4AA0F50}" v="19" dt="2021-07-28T10:56:06.4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99" autoAdjust="0"/>
    <p:restoredTop sz="86775" autoAdjust="0"/>
  </p:normalViewPr>
  <p:slideViewPr>
    <p:cSldViewPr snapToGrid="0">
      <p:cViewPr varScale="1">
        <p:scale>
          <a:sx n="62" d="100"/>
          <a:sy n="62" d="100"/>
        </p:scale>
        <p:origin x="1620" y="7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F9EEF930-39C3-4120-896F-736FB4AA0F50}"/>
    <pc:docChg chg="undo custSel addSld delSld modSld sldOrd">
      <pc:chgData name="Paul Tinkler" userId="bcebf29c-73c2-433d-80d2-6bad896374bf" providerId="ADAL" clId="{F9EEF930-39C3-4120-896F-736FB4AA0F50}" dt="2021-07-28T11:00:52.623" v="692" actId="47"/>
      <pc:docMkLst>
        <pc:docMk/>
      </pc:docMkLst>
      <pc:sldChg chg="modSp mod">
        <pc:chgData name="Paul Tinkler" userId="bcebf29c-73c2-433d-80d2-6bad896374bf" providerId="ADAL" clId="{F9EEF930-39C3-4120-896F-736FB4AA0F50}" dt="2021-07-27T21:13:00.017" v="25" actId="113"/>
        <pc:sldMkLst>
          <pc:docMk/>
          <pc:sldMk cId="2272133430" sldId="256"/>
        </pc:sldMkLst>
        <pc:spChg chg="mod">
          <ac:chgData name="Paul Tinkler" userId="bcebf29c-73c2-433d-80d2-6bad896374bf" providerId="ADAL" clId="{F9EEF930-39C3-4120-896F-736FB4AA0F50}" dt="2021-07-27T21:13:00.017" v="25" actId="113"/>
          <ac:spMkLst>
            <pc:docMk/>
            <pc:sldMk cId="2272133430" sldId="256"/>
            <ac:spMk id="2" creationId="{A772A3F5-175B-44B7-ACFC-410A5EA2A62C}"/>
          </ac:spMkLst>
        </pc:spChg>
      </pc:sldChg>
      <pc:sldChg chg="addSp modSp mod modNotesTx">
        <pc:chgData name="Paul Tinkler" userId="bcebf29c-73c2-433d-80d2-6bad896374bf" providerId="ADAL" clId="{F9EEF930-39C3-4120-896F-736FB4AA0F50}" dt="2021-07-28T09:53:16.699" v="93" actId="113"/>
        <pc:sldMkLst>
          <pc:docMk/>
          <pc:sldMk cId="0" sldId="259"/>
        </pc:sldMkLst>
        <pc:spChg chg="add mod">
          <ac:chgData name="Paul Tinkler" userId="bcebf29c-73c2-433d-80d2-6bad896374bf" providerId="ADAL" clId="{F9EEF930-39C3-4120-896F-736FB4AA0F50}" dt="2021-07-28T09:53:16.699" v="93" actId="113"/>
          <ac:spMkLst>
            <pc:docMk/>
            <pc:sldMk cId="0" sldId="259"/>
            <ac:spMk id="4" creationId="{C45E4524-0465-4275-A352-CC266A8C4321}"/>
          </ac:spMkLst>
        </pc:spChg>
      </pc:sldChg>
      <pc:sldChg chg="modSp mod">
        <pc:chgData name="Paul Tinkler" userId="bcebf29c-73c2-433d-80d2-6bad896374bf" providerId="ADAL" clId="{F9EEF930-39C3-4120-896F-736FB4AA0F50}" dt="2021-07-27T21:24:18.984" v="69" actId="20577"/>
        <pc:sldMkLst>
          <pc:docMk/>
          <pc:sldMk cId="0" sldId="264"/>
        </pc:sldMkLst>
        <pc:spChg chg="mod">
          <ac:chgData name="Paul Tinkler" userId="bcebf29c-73c2-433d-80d2-6bad896374bf" providerId="ADAL" clId="{F9EEF930-39C3-4120-896F-736FB4AA0F50}" dt="2021-07-27T21:23:55.948" v="67" actId="14100"/>
          <ac:spMkLst>
            <pc:docMk/>
            <pc:sldMk cId="0" sldId="264"/>
            <ac:spMk id="17410" creationId="{2D4B1D6D-2B2B-46E5-B21A-CEB77DD6521A}"/>
          </ac:spMkLst>
        </pc:spChg>
        <pc:spChg chg="mod">
          <ac:chgData name="Paul Tinkler" userId="bcebf29c-73c2-433d-80d2-6bad896374bf" providerId="ADAL" clId="{F9EEF930-39C3-4120-896F-736FB4AA0F50}" dt="2021-07-27T21:24:18.984" v="69" actId="20577"/>
          <ac:spMkLst>
            <pc:docMk/>
            <pc:sldMk cId="0" sldId="264"/>
            <ac:spMk id="21507" creationId="{96205C29-ECF5-4BC1-A547-3704802703E5}"/>
          </ac:spMkLst>
        </pc:spChg>
      </pc:sldChg>
      <pc:sldChg chg="delSp modSp mod modAnim">
        <pc:chgData name="Paul Tinkler" userId="bcebf29c-73c2-433d-80d2-6bad896374bf" providerId="ADAL" clId="{F9EEF930-39C3-4120-896F-736FB4AA0F50}" dt="2021-07-28T10:56:06.411" v="682"/>
        <pc:sldMkLst>
          <pc:docMk/>
          <pc:sldMk cId="0" sldId="265"/>
        </pc:sldMkLst>
        <pc:spChg chg="mod">
          <ac:chgData name="Paul Tinkler" userId="bcebf29c-73c2-433d-80d2-6bad896374bf" providerId="ADAL" clId="{F9EEF930-39C3-4120-896F-736FB4AA0F50}" dt="2021-07-28T10:51:26.857" v="664" actId="113"/>
          <ac:spMkLst>
            <pc:docMk/>
            <pc:sldMk cId="0" sldId="265"/>
            <ac:spMk id="16386" creationId="{FE4F4A9B-D1F4-47D7-8939-DAC7A4798474}"/>
          </ac:spMkLst>
        </pc:spChg>
        <pc:spChg chg="mod">
          <ac:chgData name="Paul Tinkler" userId="bcebf29c-73c2-433d-80d2-6bad896374bf" providerId="ADAL" clId="{F9EEF930-39C3-4120-896F-736FB4AA0F50}" dt="2021-07-28T10:53:41.563" v="674" actId="1076"/>
          <ac:spMkLst>
            <pc:docMk/>
            <pc:sldMk cId="0" sldId="265"/>
            <ac:spMk id="16387" creationId="{4A818B22-790A-45AE-A6E4-8FEF9889E50E}"/>
          </ac:spMkLst>
        </pc:spChg>
        <pc:picChg chg="del mod">
          <ac:chgData name="Paul Tinkler" userId="bcebf29c-73c2-433d-80d2-6bad896374bf" providerId="ADAL" clId="{F9EEF930-39C3-4120-896F-736FB4AA0F50}" dt="2021-07-28T09:56:27.335" v="95" actId="21"/>
          <ac:picMkLst>
            <pc:docMk/>
            <pc:sldMk cId="0" sldId="265"/>
            <ac:picMk id="16388" creationId="{30DF5186-9898-44FC-B3A9-86C00D5222DF}"/>
          </ac:picMkLst>
        </pc:picChg>
      </pc:sldChg>
      <pc:sldChg chg="del">
        <pc:chgData name="Paul Tinkler" userId="bcebf29c-73c2-433d-80d2-6bad896374bf" providerId="ADAL" clId="{F9EEF930-39C3-4120-896F-736FB4AA0F50}" dt="2021-07-28T10:59:25.645" v="691" actId="47"/>
        <pc:sldMkLst>
          <pc:docMk/>
          <pc:sldMk cId="2412609209" sldId="338"/>
        </pc:sldMkLst>
      </pc:sldChg>
      <pc:sldChg chg="modSp del mod">
        <pc:chgData name="Paul Tinkler" userId="bcebf29c-73c2-433d-80d2-6bad896374bf" providerId="ADAL" clId="{F9EEF930-39C3-4120-896F-736FB4AA0F50}" dt="2021-07-28T09:44:55.289" v="73" actId="47"/>
        <pc:sldMkLst>
          <pc:docMk/>
          <pc:sldMk cId="1113769426" sldId="341"/>
        </pc:sldMkLst>
        <pc:spChg chg="mod">
          <ac:chgData name="Paul Tinkler" userId="bcebf29c-73c2-433d-80d2-6bad896374bf" providerId="ADAL" clId="{F9EEF930-39C3-4120-896F-736FB4AA0F50}" dt="2021-07-24T22:32:47.961" v="1" actId="20577"/>
          <ac:spMkLst>
            <pc:docMk/>
            <pc:sldMk cId="1113769426" sldId="341"/>
            <ac:spMk id="3" creationId="{206CA051-F290-46A3-9088-FA33509CB029}"/>
          </ac:spMkLst>
        </pc:spChg>
      </pc:sldChg>
      <pc:sldChg chg="modSp mod addAnim delAnim modAnim">
        <pc:chgData name="Paul Tinkler" userId="bcebf29c-73c2-433d-80d2-6bad896374bf" providerId="ADAL" clId="{F9EEF930-39C3-4120-896F-736FB4AA0F50}" dt="2021-07-28T09:51:52.525" v="77" actId="20577"/>
        <pc:sldMkLst>
          <pc:docMk/>
          <pc:sldMk cId="3145801150" sldId="347"/>
        </pc:sldMkLst>
        <pc:spChg chg="mod">
          <ac:chgData name="Paul Tinkler" userId="bcebf29c-73c2-433d-80d2-6bad896374bf" providerId="ADAL" clId="{F9EEF930-39C3-4120-896F-736FB4AA0F50}" dt="2021-07-28T09:51:52.525" v="77" actId="20577"/>
          <ac:spMkLst>
            <pc:docMk/>
            <pc:sldMk cId="3145801150" sldId="347"/>
            <ac:spMk id="3" creationId="{0761D143-44CA-4AAF-A754-A32BEFFDE9EC}"/>
          </ac:spMkLst>
        </pc:spChg>
      </pc:sldChg>
      <pc:sldChg chg="del">
        <pc:chgData name="Paul Tinkler" userId="bcebf29c-73c2-433d-80d2-6bad896374bf" providerId="ADAL" clId="{F9EEF930-39C3-4120-896F-736FB4AA0F50}" dt="2021-07-27T21:12:00.333" v="3" actId="47"/>
        <pc:sldMkLst>
          <pc:docMk/>
          <pc:sldMk cId="3189192737" sldId="348"/>
        </pc:sldMkLst>
      </pc:sldChg>
      <pc:sldChg chg="add">
        <pc:chgData name="Paul Tinkler" userId="bcebf29c-73c2-433d-80d2-6bad896374bf" providerId="ADAL" clId="{F9EEF930-39C3-4120-896F-736FB4AA0F50}" dt="2021-07-27T21:27:55.547" v="70"/>
        <pc:sldMkLst>
          <pc:docMk/>
          <pc:sldMk cId="169947048" sldId="356"/>
        </pc:sldMkLst>
      </pc:sldChg>
      <pc:sldChg chg="delSp mod">
        <pc:chgData name="Paul Tinkler" userId="bcebf29c-73c2-433d-80d2-6bad896374bf" providerId="ADAL" clId="{F9EEF930-39C3-4120-896F-736FB4AA0F50}" dt="2021-07-24T22:32:55.630" v="2" actId="478"/>
        <pc:sldMkLst>
          <pc:docMk/>
          <pc:sldMk cId="2058534929" sldId="377"/>
        </pc:sldMkLst>
        <pc:spChg chg="del">
          <ac:chgData name="Paul Tinkler" userId="bcebf29c-73c2-433d-80d2-6bad896374bf" providerId="ADAL" clId="{F9EEF930-39C3-4120-896F-736FB4AA0F50}" dt="2021-07-24T22:32:55.630" v="2" actId="478"/>
          <ac:spMkLst>
            <pc:docMk/>
            <pc:sldMk cId="2058534929" sldId="377"/>
            <ac:spMk id="4" creationId="{9B1590A9-85E1-44C4-8875-F82C6BB63C21}"/>
          </ac:spMkLst>
        </pc:spChg>
      </pc:sldChg>
      <pc:sldChg chg="del ord">
        <pc:chgData name="Paul Tinkler" userId="bcebf29c-73c2-433d-80d2-6bad896374bf" providerId="ADAL" clId="{F9EEF930-39C3-4120-896F-736FB4AA0F50}" dt="2021-07-28T09:45:16.197" v="74" actId="47"/>
        <pc:sldMkLst>
          <pc:docMk/>
          <pc:sldMk cId="2916405599" sldId="420"/>
        </pc:sldMkLst>
      </pc:sldChg>
      <pc:sldChg chg="del">
        <pc:chgData name="Paul Tinkler" userId="bcebf29c-73c2-433d-80d2-6bad896374bf" providerId="ADAL" clId="{F9EEF930-39C3-4120-896F-736FB4AA0F50}" dt="2021-07-28T10:59:15.078" v="683" actId="47"/>
        <pc:sldMkLst>
          <pc:docMk/>
          <pc:sldMk cId="4240046864" sldId="422"/>
        </pc:sldMkLst>
      </pc:sldChg>
      <pc:sldChg chg="modNotesTx">
        <pc:chgData name="Paul Tinkler" userId="bcebf29c-73c2-433d-80d2-6bad896374bf" providerId="ADAL" clId="{F9EEF930-39C3-4120-896F-736FB4AA0F50}" dt="2021-07-27T21:19:08.117" v="56" actId="20577"/>
        <pc:sldMkLst>
          <pc:docMk/>
          <pc:sldMk cId="2322159844" sldId="424"/>
        </pc:sldMkLst>
      </pc:sldChg>
      <pc:sldChg chg="modNotesTx">
        <pc:chgData name="Paul Tinkler" userId="bcebf29c-73c2-433d-80d2-6bad896374bf" providerId="ADAL" clId="{F9EEF930-39C3-4120-896F-736FB4AA0F50}" dt="2021-07-27T21:21:54.904" v="63" actId="20577"/>
        <pc:sldMkLst>
          <pc:docMk/>
          <pc:sldMk cId="19283885" sldId="425"/>
        </pc:sldMkLst>
      </pc:sldChg>
      <pc:sldChg chg="del">
        <pc:chgData name="Paul Tinkler" userId="bcebf29c-73c2-433d-80d2-6bad896374bf" providerId="ADAL" clId="{F9EEF930-39C3-4120-896F-736FB4AA0F50}" dt="2021-07-28T10:59:16.618" v="684" actId="47"/>
        <pc:sldMkLst>
          <pc:docMk/>
          <pc:sldMk cId="842930780" sldId="429"/>
        </pc:sldMkLst>
      </pc:sldChg>
      <pc:sldChg chg="del">
        <pc:chgData name="Paul Tinkler" userId="bcebf29c-73c2-433d-80d2-6bad896374bf" providerId="ADAL" clId="{F9EEF930-39C3-4120-896F-736FB4AA0F50}" dt="2021-07-28T10:59:17.552" v="685" actId="47"/>
        <pc:sldMkLst>
          <pc:docMk/>
          <pc:sldMk cId="3514112637" sldId="430"/>
        </pc:sldMkLst>
      </pc:sldChg>
      <pc:sldChg chg="del">
        <pc:chgData name="Paul Tinkler" userId="bcebf29c-73c2-433d-80d2-6bad896374bf" providerId="ADAL" clId="{F9EEF930-39C3-4120-896F-736FB4AA0F50}" dt="2021-07-28T10:59:18.976" v="686" actId="47"/>
        <pc:sldMkLst>
          <pc:docMk/>
          <pc:sldMk cId="2722518397" sldId="431"/>
        </pc:sldMkLst>
      </pc:sldChg>
      <pc:sldChg chg="del">
        <pc:chgData name="Paul Tinkler" userId="bcebf29c-73c2-433d-80d2-6bad896374bf" providerId="ADAL" clId="{F9EEF930-39C3-4120-896F-736FB4AA0F50}" dt="2021-07-28T10:59:21.935" v="688" actId="47"/>
        <pc:sldMkLst>
          <pc:docMk/>
          <pc:sldMk cId="4112505376" sldId="432"/>
        </pc:sldMkLst>
      </pc:sldChg>
      <pc:sldChg chg="del">
        <pc:chgData name="Paul Tinkler" userId="bcebf29c-73c2-433d-80d2-6bad896374bf" providerId="ADAL" clId="{F9EEF930-39C3-4120-896F-736FB4AA0F50}" dt="2021-07-28T10:59:22.739" v="689" actId="47"/>
        <pc:sldMkLst>
          <pc:docMk/>
          <pc:sldMk cId="1173551034" sldId="433"/>
        </pc:sldMkLst>
      </pc:sldChg>
      <pc:sldChg chg="del">
        <pc:chgData name="Paul Tinkler" userId="bcebf29c-73c2-433d-80d2-6bad896374bf" providerId="ADAL" clId="{F9EEF930-39C3-4120-896F-736FB4AA0F50}" dt="2021-07-28T10:59:21.164" v="687" actId="47"/>
        <pc:sldMkLst>
          <pc:docMk/>
          <pc:sldMk cId="3624468398" sldId="434"/>
        </pc:sldMkLst>
      </pc:sldChg>
      <pc:sldChg chg="del">
        <pc:chgData name="Paul Tinkler" userId="bcebf29c-73c2-433d-80d2-6bad896374bf" providerId="ADAL" clId="{F9EEF930-39C3-4120-896F-736FB4AA0F50}" dt="2021-07-28T10:59:23.852" v="690" actId="47"/>
        <pc:sldMkLst>
          <pc:docMk/>
          <pc:sldMk cId="771506115" sldId="435"/>
        </pc:sldMkLst>
      </pc:sldChg>
      <pc:sldChg chg="del">
        <pc:chgData name="Paul Tinkler" userId="bcebf29c-73c2-433d-80d2-6bad896374bf" providerId="ADAL" clId="{F9EEF930-39C3-4120-896F-736FB4AA0F50}" dt="2021-07-28T11:00:52.623" v="692" actId="47"/>
        <pc:sldMkLst>
          <pc:docMk/>
          <pc:sldMk cId="2369591187" sldId="43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D6E2D5-76ED-43D9-99B4-F0815A2CDC08}" type="datetimeFigureOut">
              <a:rPr lang="en-GB" smtClean="0"/>
              <a:t>27/07/2021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51D80-B2C2-482F-8142-881402B33ACC}" type="slidenum">
              <a:rPr lang="en-GB" smtClean="0"/>
              <a:t>‹#›</a:t>
            </a:fld>
            <a:endParaRPr lang="en-GB"/>
          </a:p>
        </p:txBody>
      </p:sp>
    </p:spTree>
    <p:extLst>
      <p:ext uri="{BB962C8B-B14F-4D97-AF65-F5344CB8AC3E}">
        <p14:creationId xmlns:p14="http://schemas.microsoft.com/office/powerpoint/2010/main" val="1697054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orkspacedesign.co.za/2018/05/19/these-7-innovative-offices-were-designed-to-spark-creativity/"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84111533-FFB0-4F42-9AF3-12F3681E608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4BF5A23B-A26C-4C38-A594-0410F200333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Successful firms find ways of creating a culture of innovation and intrapreneurship</a:t>
            </a:r>
          </a:p>
          <a:p>
            <a:pPr eaLnBrk="1" hangingPunct="1">
              <a:spcBef>
                <a:spcPct val="0"/>
              </a:spcBef>
            </a:pPr>
            <a:endParaRPr lang="en-GB" altLang="en-US" dirty="0"/>
          </a:p>
          <a:p>
            <a:pPr eaLnBrk="1" hangingPunct="1">
              <a:spcBef>
                <a:spcPct val="0"/>
              </a:spcBef>
            </a:pPr>
            <a:r>
              <a:rPr lang="en-GB" altLang="en-US" dirty="0"/>
              <a:t>In 1990 small firms 2.4 times more innovations per employee than large firms, but it’s usually the large firms that have the financial strength to take them to market.  3m generate 25% of its annual revenues from products less than 5 years old. They encourage staff to spend 15% of their time working on ideas which they hope one day will become products,</a:t>
            </a:r>
          </a:p>
          <a:p>
            <a:pPr eaLnBrk="1" hangingPunct="1">
              <a:spcBef>
                <a:spcPct val="0"/>
              </a:spcBef>
            </a:pPr>
            <a:endParaRPr lang="en-GB" altLang="en-US" dirty="0"/>
          </a:p>
          <a:p>
            <a:pPr eaLnBrk="1" hangingPunct="1">
              <a:spcBef>
                <a:spcPct val="0"/>
              </a:spcBef>
            </a:pPr>
            <a:r>
              <a:rPr lang="en-GB" altLang="en-US" dirty="0"/>
              <a:t>Art Fry – Invented the </a:t>
            </a:r>
            <a:r>
              <a:rPr lang="en-GB" altLang="en-US" b="1" i="1" dirty="0"/>
              <a:t>post it </a:t>
            </a:r>
            <a:r>
              <a:rPr lang="en-GB" altLang="en-US" dirty="0"/>
              <a:t>note whilst looking for a way to mark place in a hymn book. He got the 3M secretaries to use it then stopped supplying them unless the company directors officially backed the product</a:t>
            </a:r>
          </a:p>
          <a:p>
            <a:pPr eaLnBrk="1" hangingPunct="1">
              <a:spcBef>
                <a:spcPct val="0"/>
              </a:spcBef>
            </a:pPr>
            <a:endParaRPr lang="en-GB" altLang="en-US" dirty="0"/>
          </a:p>
        </p:txBody>
      </p:sp>
      <p:sp>
        <p:nvSpPr>
          <p:cNvPr id="17412" name="Slide Number Placeholder 3">
            <a:extLst>
              <a:ext uri="{FF2B5EF4-FFF2-40B4-BE49-F238E27FC236}">
                <a16:creationId xmlns:a16="http://schemas.microsoft.com/office/drawing/2014/main" id="{FA63C30A-3A61-4F5D-959D-CADDE968C75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F5BE595-8B43-414D-AF6A-9BCEB9E8F98E}" type="slidenum">
              <a:rPr lang="en-GB" altLang="en-US"/>
              <a:pPr>
                <a:spcBef>
                  <a:spcPct val="0"/>
                </a:spcBef>
              </a:pPr>
              <a:t>4</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E84874BB-B3AF-458C-BEB6-7B0F6DA8B71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6928B875-7226-40D8-9045-6F23BEFDFB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To these historical ten today I would add these:</a:t>
            </a:r>
          </a:p>
          <a:p>
            <a:pPr eaLnBrk="1" hangingPunct="1">
              <a:spcBef>
                <a:spcPct val="0"/>
              </a:spcBef>
            </a:pPr>
            <a:endParaRPr lang="en-GB" altLang="en-US" dirty="0"/>
          </a:p>
          <a:p>
            <a:pPr marL="171450" indent="-171450" eaLnBrk="1" hangingPunct="1">
              <a:spcBef>
                <a:spcPct val="0"/>
              </a:spcBef>
              <a:buFont typeface="Arial" panose="020B0604020202020204" pitchFamily="34" charset="0"/>
              <a:buChar char="•"/>
            </a:pPr>
            <a:r>
              <a:rPr lang="en-GB" altLang="en-US" dirty="0"/>
              <a:t>    Ask for advice before asking for resources.</a:t>
            </a:r>
          </a:p>
          <a:p>
            <a:pPr marL="171450" indent="-171450" eaLnBrk="1" hangingPunct="1">
              <a:spcBef>
                <a:spcPct val="0"/>
              </a:spcBef>
              <a:buFont typeface="Arial" panose="020B0604020202020204" pitchFamily="34" charset="0"/>
              <a:buChar char="•"/>
            </a:pPr>
            <a:r>
              <a:rPr lang="en-GB" altLang="en-US" dirty="0"/>
              <a:t>    Express gratitude.</a:t>
            </a:r>
          </a:p>
          <a:p>
            <a:pPr marL="171450" indent="-171450" eaLnBrk="1" hangingPunct="1">
              <a:spcBef>
                <a:spcPct val="0"/>
              </a:spcBef>
              <a:buFont typeface="Arial" panose="020B0604020202020204" pitchFamily="34" charset="0"/>
              <a:buChar char="•"/>
            </a:pPr>
            <a:r>
              <a:rPr lang="en-GB" altLang="en-US" dirty="0"/>
              <a:t>    Build your team; intrapreneuring is not a solo activity.</a:t>
            </a:r>
          </a:p>
          <a:p>
            <a:pPr marL="171450" indent="-171450" eaLnBrk="1" hangingPunct="1">
              <a:spcBef>
                <a:spcPct val="0"/>
              </a:spcBef>
              <a:buFont typeface="Arial" panose="020B0604020202020204" pitchFamily="34" charset="0"/>
              <a:buChar char="•"/>
            </a:pPr>
            <a:r>
              <a:rPr lang="en-GB" altLang="en-US" dirty="0"/>
              <a:t>    Share credit widely.</a:t>
            </a:r>
          </a:p>
          <a:p>
            <a:pPr marL="171450" indent="-171450" eaLnBrk="1" hangingPunct="1">
              <a:spcBef>
                <a:spcPct val="0"/>
              </a:spcBef>
              <a:buFont typeface="Arial" panose="020B0604020202020204" pitchFamily="34" charset="0"/>
              <a:buChar char="•"/>
            </a:pPr>
            <a:r>
              <a:rPr lang="en-GB" altLang="en-US" dirty="0"/>
              <a:t>    Keep the best interests of the company and its customers in mind, especially when you have to bend the rules or circumvent the bureaucracy.</a:t>
            </a:r>
          </a:p>
          <a:p>
            <a:pPr marL="171450" indent="-171450" eaLnBrk="1" hangingPunct="1">
              <a:spcBef>
                <a:spcPct val="0"/>
              </a:spcBef>
              <a:buFont typeface="Arial" panose="020B0604020202020204" pitchFamily="34" charset="0"/>
              <a:buChar char="•"/>
            </a:pPr>
            <a:r>
              <a:rPr lang="en-GB" altLang="en-US" dirty="0"/>
              <a:t>    Don't ask to be fired; even as you bend the rules and act without permission, use all the political skill you and your sponsors can muster to move the project forward without making waves.</a:t>
            </a:r>
          </a:p>
          <a:p>
            <a:pPr eaLnBrk="1" hangingPunct="1">
              <a:spcBef>
                <a:spcPct val="0"/>
              </a:spcBef>
            </a:pPr>
            <a:endParaRPr lang="en-GB" altLang="en-US" dirty="0"/>
          </a:p>
        </p:txBody>
      </p:sp>
      <p:sp>
        <p:nvSpPr>
          <p:cNvPr id="19460" name="Slide Number Placeholder 3">
            <a:extLst>
              <a:ext uri="{FF2B5EF4-FFF2-40B4-BE49-F238E27FC236}">
                <a16:creationId xmlns:a16="http://schemas.microsoft.com/office/drawing/2014/main" id="{4F920090-F5C5-43CF-830E-0FF3D1A8DBE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A32DDCC-A265-4219-A729-ED069ED90BFA}" type="slidenum">
              <a:rPr lang="en-GB" altLang="en-US"/>
              <a:pPr>
                <a:spcBef>
                  <a:spcPct val="0"/>
                </a:spcBef>
              </a:pPr>
              <a:t>5</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a lot to be said for getting a senior manager ‘onside’ with your idea/s.</a:t>
            </a:r>
          </a:p>
        </p:txBody>
      </p:sp>
      <p:sp>
        <p:nvSpPr>
          <p:cNvPr id="4" name="Slide Number Placeholder 3"/>
          <p:cNvSpPr>
            <a:spLocks noGrp="1"/>
          </p:cNvSpPr>
          <p:nvPr>
            <p:ph type="sldNum" sz="quarter" idx="5"/>
          </p:nvPr>
        </p:nvSpPr>
        <p:spPr/>
        <p:txBody>
          <a:bodyPr/>
          <a:lstStyle/>
          <a:p>
            <a:fld id="{5A651D80-B2C2-482F-8142-881402B33ACC}" type="slidenum">
              <a:rPr lang="en-GB" smtClean="0"/>
              <a:t>6</a:t>
            </a:fld>
            <a:endParaRPr lang="en-GB"/>
          </a:p>
        </p:txBody>
      </p:sp>
    </p:spTree>
    <p:extLst>
      <p:ext uri="{BB962C8B-B14F-4D97-AF65-F5344CB8AC3E}">
        <p14:creationId xmlns:p14="http://schemas.microsoft.com/office/powerpoint/2010/main" val="3655328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all innovations involve ‘risk’.  Risk management is therefore an essential part of innovation – of taking ideas through to successful implementation.  The skill is in deciding when the risk outweighs the benefits, and when the risk is just too great to take.  Paraphrasing Bill Gore, we have to be particularly careful when making decisions that may ‘hole the organisation below the waterline’.</a:t>
            </a:r>
          </a:p>
          <a:p>
            <a:r>
              <a:rPr lang="en-GB" dirty="0"/>
              <a:t>At each ‘stage’ of the innovation process, rational risk management should be taking place – as always, it is a balancing act….risk/benefit….quit too soon, and lose the opportunity for a significant market advantage…..quit too late, and lose a lot of money….and, maybe, the organisation.  This is why we often look for ways to mitigate risk – perhaps sharing it with other organisations?  Banks, investors, </a:t>
            </a:r>
            <a:r>
              <a:rPr lang="en-GB"/>
              <a:t>our network, </a:t>
            </a:r>
            <a:r>
              <a:rPr lang="en-GB" dirty="0"/>
              <a:t>collaborators, partners, supply chain allies?</a:t>
            </a:r>
          </a:p>
        </p:txBody>
      </p:sp>
      <p:sp>
        <p:nvSpPr>
          <p:cNvPr id="4" name="Slide Number Placeholder 3"/>
          <p:cNvSpPr>
            <a:spLocks noGrp="1"/>
          </p:cNvSpPr>
          <p:nvPr>
            <p:ph type="sldNum" sz="quarter" idx="5"/>
          </p:nvPr>
        </p:nvSpPr>
        <p:spPr/>
        <p:txBody>
          <a:bodyPr/>
          <a:lstStyle/>
          <a:p>
            <a:fld id="{5A651D80-B2C2-482F-8142-881402B33ACC}" type="slidenum">
              <a:rPr lang="en-GB" smtClean="0"/>
              <a:t>7</a:t>
            </a:fld>
            <a:endParaRPr lang="en-GB"/>
          </a:p>
        </p:txBody>
      </p:sp>
    </p:spTree>
    <p:extLst>
      <p:ext uri="{BB962C8B-B14F-4D97-AF65-F5344CB8AC3E}">
        <p14:creationId xmlns:p14="http://schemas.microsoft.com/office/powerpoint/2010/main" val="515835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US" b="0" i="0" dirty="0">
                <a:solidFill>
                  <a:srgbClr val="000000"/>
                </a:solidFill>
                <a:effectLst/>
                <a:latin typeface="Adobe Garamond W08"/>
              </a:rPr>
              <a:t>Workspace Design (No date) </a:t>
            </a:r>
            <a:r>
              <a:rPr lang="en-GB" dirty="0">
                <a:hlinkClick r:id="rId3"/>
              </a:rPr>
              <a:t>https://workspacedesign.co.za/2018/05/19/these-7-innovative-offices-were-designed-to-spark-creativity/</a:t>
            </a:r>
            <a:r>
              <a:rPr lang="en-GB" dirty="0"/>
              <a:t>  </a:t>
            </a:r>
            <a:r>
              <a:rPr lang="en-US" b="0" i="0" dirty="0">
                <a:solidFill>
                  <a:srgbClr val="000000"/>
                </a:solidFill>
                <a:effectLst/>
                <a:latin typeface="Adobe Garamond W08"/>
              </a:rPr>
              <a:t>[Accessed: 19 August 2020]</a:t>
            </a:r>
          </a:p>
          <a:p>
            <a:pPr algn="l" fontAlgn="base"/>
            <a:endParaRPr lang="en-US" b="0" i="0" dirty="0">
              <a:solidFill>
                <a:srgbClr val="000000"/>
              </a:solidFill>
              <a:effectLst/>
              <a:latin typeface="Adobe Garamond W08"/>
            </a:endParaRPr>
          </a:p>
          <a:p>
            <a:pPr algn="l" fontAlgn="base"/>
            <a:r>
              <a:rPr lang="en-US" b="0" i="0" dirty="0">
                <a:solidFill>
                  <a:srgbClr val="000000"/>
                </a:solidFill>
                <a:effectLst/>
                <a:latin typeface="Adobe Garamond W08"/>
              </a:rPr>
              <a:t>One of the first firms to bring a creative and playful approach to office spaces was Evolution Design.  Around 10 years ago, the company had never worked on such projects, until </a:t>
            </a:r>
            <a:r>
              <a:rPr lang="en-US" b="1" i="1" u="sng" dirty="0">
                <a:solidFill>
                  <a:srgbClr val="000000"/>
                </a:solidFill>
                <a:effectLst/>
                <a:latin typeface="Adobe Garamond W08"/>
              </a:rPr>
              <a:t>Google Zurich approached the firm with an idea for an office that specifically caters to the needs of its employees.</a:t>
            </a:r>
            <a:r>
              <a:rPr lang="en-US" b="0" i="0" dirty="0">
                <a:solidFill>
                  <a:srgbClr val="000000"/>
                </a:solidFill>
                <a:effectLst/>
                <a:latin typeface="Adobe Garamond W08"/>
              </a:rPr>
              <a:t> </a:t>
            </a:r>
          </a:p>
          <a:p>
            <a:pPr algn="l" fontAlgn="base"/>
            <a:r>
              <a:rPr lang="en-US" b="0" i="0" dirty="0">
                <a:solidFill>
                  <a:srgbClr val="000000"/>
                </a:solidFill>
                <a:effectLst/>
                <a:latin typeface="Adobe Garamond W08"/>
              </a:rPr>
              <a:t>“Google was one of the companies who realized that if they wanted to keep up, then they would have to change the way people work,” Evolution Design’s creative director, Tanya Ruegg, told </a:t>
            </a:r>
            <a:r>
              <a:rPr lang="en-US" b="0" i="1" dirty="0">
                <a:solidFill>
                  <a:srgbClr val="000000"/>
                </a:solidFill>
                <a:effectLst/>
                <a:latin typeface="inherit"/>
              </a:rPr>
              <a:t>Artsy</a:t>
            </a:r>
            <a:r>
              <a:rPr lang="en-US" b="0" i="0" dirty="0">
                <a:solidFill>
                  <a:srgbClr val="000000"/>
                </a:solidFill>
                <a:effectLst/>
                <a:latin typeface="Adobe Garamond W08"/>
              </a:rPr>
              <a:t>. “</a:t>
            </a:r>
            <a:r>
              <a:rPr lang="en-US" b="1" i="1" u="sng" dirty="0">
                <a:solidFill>
                  <a:srgbClr val="000000"/>
                </a:solidFill>
                <a:effectLst/>
                <a:latin typeface="Adobe Garamond W08"/>
              </a:rPr>
              <a:t>Because if people are sitting at their desks all day long, there will be no innovation.”</a:t>
            </a:r>
          </a:p>
          <a:p>
            <a:pPr algn="l" fontAlgn="base"/>
            <a:r>
              <a:rPr lang="en-US" b="0" i="0" dirty="0">
                <a:solidFill>
                  <a:srgbClr val="000000"/>
                </a:solidFill>
                <a:effectLst/>
                <a:latin typeface="Adobe Garamond W08"/>
              </a:rPr>
              <a:t>Evolution Design’s solution to Google’s unique request required an equally individual approach. The designers began interviewing Google employees and found that many of them are, as Ruegg suggested, “kids––like big kids.” To better support Googlers’ playful nature, the firm decided to include recreational areas like a room for video games, an aquarium with napping pods, and space for athletics, as well as a range of unconventional workspaces.</a:t>
            </a:r>
          </a:p>
          <a:p>
            <a:pPr algn="l" fontAlgn="base"/>
            <a:r>
              <a:rPr lang="en-US" b="0" i="0" dirty="0">
                <a:solidFill>
                  <a:srgbClr val="000000"/>
                </a:solidFill>
                <a:effectLst/>
                <a:latin typeface="Adobe Garamond W08"/>
              </a:rPr>
              <a:t>Some critics called the building childish, but for Google’s team, it fits the bill. “These types of people really need these extraordinary elements in order to keep them creative and motivated for work,” Ruegg explained.</a:t>
            </a:r>
          </a:p>
          <a:p>
            <a:pPr algn="l" fontAlgn="base"/>
            <a:r>
              <a:rPr lang="en-US" b="0" i="0" dirty="0">
                <a:solidFill>
                  <a:srgbClr val="000000"/>
                </a:solidFill>
                <a:effectLst/>
                <a:latin typeface="Adobe Garamond W08"/>
              </a:rPr>
              <a:t>Google Zurich’s individual style shows that there isn’t one creative approach to office design. Every workplace has particular needs, and a truly creative office employs design that is inspired by its employees, while helping to keep them inspired. Below, we share the stories behind some other creative offices with individualized approaches to the workplace.</a:t>
            </a:r>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9</a:t>
            </a:fld>
            <a:endParaRPr lang="en-GB"/>
          </a:p>
        </p:txBody>
      </p:sp>
    </p:spTree>
    <p:extLst>
      <p:ext uri="{BB962C8B-B14F-4D97-AF65-F5344CB8AC3E}">
        <p14:creationId xmlns:p14="http://schemas.microsoft.com/office/powerpoint/2010/main" val="8100515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US" b="0" i="0" dirty="0">
                <a:solidFill>
                  <a:srgbClr val="000000"/>
                </a:solidFill>
                <a:effectLst/>
                <a:latin typeface="Adobe Garamond W08"/>
              </a:rPr>
              <a:t>While designing Microsoft’s Milan office, Italian architect DEGW incorporated the company’s collaborative nature into its designs by personalizing communal spaces with varying sound equipment and decor. “Floors differ from each other in terms of layout and aesthetics in accordance with functions and requirements,” content manager Valentina Locatelli told </a:t>
            </a:r>
            <a:r>
              <a:rPr lang="en-US" b="0" i="1" dirty="0">
                <a:solidFill>
                  <a:srgbClr val="000000"/>
                </a:solidFill>
                <a:effectLst/>
                <a:latin typeface="inherit"/>
              </a:rPr>
              <a:t>Artsy</a:t>
            </a:r>
            <a:r>
              <a:rPr lang="en-US" b="0" i="0" dirty="0">
                <a:solidFill>
                  <a:srgbClr val="000000"/>
                </a:solidFill>
                <a:effectLst/>
                <a:latin typeface="Adobe Garamond W08"/>
              </a:rPr>
              <a:t>. “Certain areas are more communicative and others more private to create a workspace that is not monotonous and encourages creativity and interaction.”</a:t>
            </a:r>
          </a:p>
          <a:p>
            <a:pPr algn="l" fontAlgn="base"/>
            <a:r>
              <a:rPr lang="en-US" b="0" i="0" dirty="0">
                <a:solidFill>
                  <a:srgbClr val="000000"/>
                </a:solidFill>
                <a:effectLst/>
                <a:latin typeface="Adobe Garamond W08"/>
              </a:rPr>
              <a:t>For example, in order to meet employee needs for collaboration and brainstorming spaces, DEGW envisioned “creative gardens,” which are semi-private wooden structures that include high-performance acoustics. Their exteriors are often embellished with plants, making them recognizable and inviting spaces in the office.</a:t>
            </a:r>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10</a:t>
            </a:fld>
            <a:endParaRPr lang="en-GB"/>
          </a:p>
        </p:txBody>
      </p:sp>
    </p:spTree>
    <p:extLst>
      <p:ext uri="{BB962C8B-B14F-4D97-AF65-F5344CB8AC3E}">
        <p14:creationId xmlns:p14="http://schemas.microsoft.com/office/powerpoint/2010/main" val="4259140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dirty="0">
                <a:effectLst/>
                <a:latin typeface="Adobe Garamond W08"/>
              </a:rPr>
              <a:t>At LEGO’s Denmark office, imaginative design runs rampant through its sunny and playful workspaces. From the silver slide winding through the open-plan space to bursts of bright color, designer </a:t>
            </a:r>
            <a:r>
              <a:rPr lang="en-US" dirty="0" err="1">
                <a:effectLst/>
                <a:latin typeface="Adobe Garamond W08"/>
              </a:rPr>
              <a:t>Rosan</a:t>
            </a:r>
            <a:r>
              <a:rPr lang="en-US" dirty="0">
                <a:effectLst/>
                <a:latin typeface="Adobe Garamond W08"/>
              </a:rPr>
              <a:t> Bosch created a work environment saturated in the possibilities of play.</a:t>
            </a:r>
          </a:p>
          <a:p>
            <a:pPr fontAlgn="base"/>
            <a:r>
              <a:rPr lang="en-US" dirty="0">
                <a:effectLst/>
                <a:latin typeface="Adobe Garamond W08"/>
              </a:rPr>
              <a:t>“In order to create a design that matches the creative development process in the department, the imagination was given free rein,” said the creative art and design studio in a statement. “The purpose of LEGO is not only to make fun designs for others to enjoy––at LEGO, work too is supposed to be fun.”</a:t>
            </a:r>
          </a:p>
          <a:p>
            <a:r>
              <a:rPr lang="en-US" b="0" i="0" dirty="0">
                <a:solidFill>
                  <a:srgbClr val="000000"/>
                </a:solidFill>
                <a:effectLst/>
                <a:latin typeface="Adobe Garamond W08"/>
              </a:rPr>
              <a:t>A major way the design team achieved this goal was through its use of scale. A mural depicts blades of green grass that nearly touch the ceiling with a giant-sized LEGO figure walking through the foliage. Tables with tiny bonsai gardens serve as workstations, and oversized furniture pieces punctuate the office––one standout piece is the powder blue couch that extends into a cloud-like form and functions as a walkway and entrance to the slide. </a:t>
            </a:r>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11</a:t>
            </a:fld>
            <a:endParaRPr lang="en-GB"/>
          </a:p>
        </p:txBody>
      </p:sp>
    </p:spTree>
    <p:extLst>
      <p:ext uri="{BB962C8B-B14F-4D97-AF65-F5344CB8AC3E}">
        <p14:creationId xmlns:p14="http://schemas.microsoft.com/office/powerpoint/2010/main" val="14252841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Whirlpool and Haier occupy the ‘white-goods’ appliance marketplace – not a particularly ‘sexy’ area, but both have attempted to innovate, by focusing upon the creativity and ideas of their workforces.</a:t>
            </a:r>
          </a:p>
          <a:p>
            <a:endParaRPr lang="en-GB" dirty="0"/>
          </a:p>
          <a:p>
            <a:r>
              <a:rPr lang="en-GB" dirty="0"/>
              <a:t>Who do you think is winning?</a:t>
            </a:r>
          </a:p>
        </p:txBody>
      </p:sp>
      <p:sp>
        <p:nvSpPr>
          <p:cNvPr id="4" name="Slide Number Placeholder 3"/>
          <p:cNvSpPr>
            <a:spLocks noGrp="1"/>
          </p:cNvSpPr>
          <p:nvPr>
            <p:ph type="sldNum" sz="quarter" idx="5"/>
          </p:nvPr>
        </p:nvSpPr>
        <p:spPr/>
        <p:txBody>
          <a:bodyPr/>
          <a:lstStyle/>
          <a:p>
            <a:fld id="{5A651D80-B2C2-482F-8142-881402B33ACC}" type="slidenum">
              <a:rPr lang="en-GB" smtClean="0"/>
              <a:t>13</a:t>
            </a:fld>
            <a:endParaRPr lang="en-GB"/>
          </a:p>
        </p:txBody>
      </p:sp>
    </p:spTree>
    <p:extLst>
      <p:ext uri="{BB962C8B-B14F-4D97-AF65-F5344CB8AC3E}">
        <p14:creationId xmlns:p14="http://schemas.microsoft.com/office/powerpoint/2010/main" val="8376529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Slides </a:t>
            </a:r>
            <a:r>
              <a:rPr lang="en-GB" i="1" u="sng" dirty="0"/>
              <a:t>16 to 30 </a:t>
            </a:r>
            <a:r>
              <a:rPr lang="en-GB" dirty="0"/>
              <a:t>feature material and ideas from:  </a:t>
            </a:r>
            <a:r>
              <a:rPr lang="en-GB" altLang="en-US" sz="1200" dirty="0">
                <a:latin typeface="Calibri" panose="020F0502020204030204" pitchFamily="34" charset="0"/>
              </a:rPr>
              <a:t>Snyder, N. T. and Duarte, D. L (2008). Unleashing Innovation: How Whirlpool Transformed An Industry.  San Francisco, CA: Jossey-Bass</a:t>
            </a:r>
            <a:endParaRPr lang="en-GB" sz="1200" dirty="0"/>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14</a:t>
            </a:fld>
            <a:endParaRPr lang="en-GB"/>
          </a:p>
        </p:txBody>
      </p:sp>
    </p:spTree>
    <p:extLst>
      <p:ext uri="{BB962C8B-B14F-4D97-AF65-F5344CB8AC3E}">
        <p14:creationId xmlns:p14="http://schemas.microsoft.com/office/powerpoint/2010/main" val="33238253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Whirlpool didn’t want a temporary innovative ‘lift’, they wanted innovation to become core to their operation….they wanted it to be sustainable, and a function of the way they operated…..they wanted to EMBED it into their DNA.</a:t>
            </a:r>
          </a:p>
        </p:txBody>
      </p:sp>
      <p:sp>
        <p:nvSpPr>
          <p:cNvPr id="4" name="Slide Number Placeholder 3"/>
          <p:cNvSpPr>
            <a:spLocks noGrp="1"/>
          </p:cNvSpPr>
          <p:nvPr>
            <p:ph type="sldNum" sz="quarter" idx="5"/>
          </p:nvPr>
        </p:nvSpPr>
        <p:spPr/>
        <p:txBody>
          <a:bodyPr/>
          <a:lstStyle/>
          <a:p>
            <a:fld id="{5A651D80-B2C2-482F-8142-881402B33ACC}" type="slidenum">
              <a:rPr lang="en-GB" smtClean="0"/>
              <a:t>15</a:t>
            </a:fld>
            <a:endParaRPr lang="en-GB"/>
          </a:p>
        </p:txBody>
      </p:sp>
    </p:spTree>
    <p:extLst>
      <p:ext uri="{BB962C8B-B14F-4D97-AF65-F5344CB8AC3E}">
        <p14:creationId xmlns:p14="http://schemas.microsoft.com/office/powerpoint/2010/main" val="1986081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Whirlpool’s first part of the Innovation Framework</a:t>
            </a:r>
          </a:p>
        </p:txBody>
      </p:sp>
      <p:sp>
        <p:nvSpPr>
          <p:cNvPr id="4" name="Slide Number Placeholder 3"/>
          <p:cNvSpPr>
            <a:spLocks noGrp="1"/>
          </p:cNvSpPr>
          <p:nvPr>
            <p:ph type="sldNum" sz="quarter" idx="5"/>
          </p:nvPr>
        </p:nvSpPr>
        <p:spPr/>
        <p:txBody>
          <a:bodyPr/>
          <a:lstStyle/>
          <a:p>
            <a:fld id="{5A651D80-B2C2-482F-8142-881402B33ACC}" type="slidenum">
              <a:rPr lang="en-GB" smtClean="0"/>
              <a:t>17</a:t>
            </a:fld>
            <a:endParaRPr lang="en-GB"/>
          </a:p>
        </p:txBody>
      </p:sp>
    </p:spTree>
    <p:extLst>
      <p:ext uri="{BB962C8B-B14F-4D97-AF65-F5344CB8AC3E}">
        <p14:creationId xmlns:p14="http://schemas.microsoft.com/office/powerpoint/2010/main" val="26731329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77D132D2-BAC1-4D22-9476-C2B663AD477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563CB734-D61B-44A4-8EDE-466C19D08FB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Kaplan and Norton Balanced Scorecard – Financial results, Customer, Employee, Societal and Business process perspectives.  Gives Whirlpool an holistic view of the results of their efforts.</a:t>
            </a:r>
          </a:p>
        </p:txBody>
      </p:sp>
      <p:sp>
        <p:nvSpPr>
          <p:cNvPr id="24580" name="Slide Number Placeholder 3">
            <a:extLst>
              <a:ext uri="{FF2B5EF4-FFF2-40B4-BE49-F238E27FC236}">
                <a16:creationId xmlns:a16="http://schemas.microsoft.com/office/drawing/2014/main" id="{D6AB9D36-ED35-4F9E-8DAC-907AA04234C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DE3263F4-3128-4203-901F-1759FF0CE7FB}" type="slidenum">
              <a:rPr lang="en-GB" altLang="en-US"/>
              <a:pPr/>
              <a:t>22</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second part of Whirlpool’s Innovative Framework…..</a:t>
            </a:r>
          </a:p>
        </p:txBody>
      </p:sp>
      <p:sp>
        <p:nvSpPr>
          <p:cNvPr id="4" name="Slide Number Placeholder 3"/>
          <p:cNvSpPr>
            <a:spLocks noGrp="1"/>
          </p:cNvSpPr>
          <p:nvPr>
            <p:ph type="sldNum" sz="quarter" idx="5"/>
          </p:nvPr>
        </p:nvSpPr>
        <p:spPr/>
        <p:txBody>
          <a:bodyPr/>
          <a:lstStyle/>
          <a:p>
            <a:fld id="{5A651D80-B2C2-482F-8142-881402B33ACC}" type="slidenum">
              <a:rPr lang="en-GB" smtClean="0"/>
              <a:t>23</a:t>
            </a:fld>
            <a:endParaRPr lang="en-GB"/>
          </a:p>
        </p:txBody>
      </p:sp>
    </p:spTree>
    <p:extLst>
      <p:ext uri="{BB962C8B-B14F-4D97-AF65-F5344CB8AC3E}">
        <p14:creationId xmlns:p14="http://schemas.microsoft.com/office/powerpoint/2010/main" val="34800035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the group’s attention back to the office designs we looked at previously…</a:t>
            </a:r>
          </a:p>
        </p:txBody>
      </p:sp>
      <p:sp>
        <p:nvSpPr>
          <p:cNvPr id="4" name="Slide Number Placeholder 3"/>
          <p:cNvSpPr>
            <a:spLocks noGrp="1"/>
          </p:cNvSpPr>
          <p:nvPr>
            <p:ph type="sldNum" sz="quarter" idx="5"/>
          </p:nvPr>
        </p:nvSpPr>
        <p:spPr/>
        <p:txBody>
          <a:bodyPr/>
          <a:lstStyle/>
          <a:p>
            <a:fld id="{5A651D80-B2C2-482F-8142-881402B33ACC}" type="slidenum">
              <a:rPr lang="en-GB" smtClean="0"/>
              <a:t>26</a:t>
            </a:fld>
            <a:endParaRPr lang="en-GB"/>
          </a:p>
        </p:txBody>
      </p:sp>
    </p:spTree>
    <p:extLst>
      <p:ext uri="{BB962C8B-B14F-4D97-AF65-F5344CB8AC3E}">
        <p14:creationId xmlns:p14="http://schemas.microsoft.com/office/powerpoint/2010/main" val="2835962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56237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769273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930160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62181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170166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876799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53609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242758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200078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496119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652032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00453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cute-pictures.blogspot.com/2010/06/women-eyes-wallpapers-photos.html"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pinchot.com/2011/11/the-intrapreneurs-ten-commandments.htm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hyperlink" Target="https://www.piqsels.com/en/search?q=question+mark"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2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maxpixel.net/Flight-Sky-Paragliding-Air-Parachute-Glide-Fly-3053283"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A3F5-175B-44B7-ACFC-410A5EA2A62C}"/>
              </a:ext>
            </a:extLst>
          </p:cNvPr>
          <p:cNvSpPr>
            <a:spLocks noGrp="1"/>
          </p:cNvSpPr>
          <p:nvPr>
            <p:ph type="ctrTitle"/>
          </p:nvPr>
        </p:nvSpPr>
        <p:spPr>
          <a:xfrm>
            <a:off x="685800" y="3241728"/>
            <a:ext cx="7772400" cy="1470025"/>
          </a:xfrm>
        </p:spPr>
        <p:txBody>
          <a:bodyPr>
            <a:normAutofit fontScale="90000"/>
          </a:bodyPr>
          <a:lstStyle/>
          <a:p>
            <a:r>
              <a:rPr lang="en-GB" b="1" dirty="0">
                <a:solidFill>
                  <a:srgbClr val="0000FF"/>
                </a:solidFill>
              </a:rPr>
              <a:t>BMSK6002  Developing Innovation and Creativity for Business Advantage</a:t>
            </a:r>
            <a:br>
              <a:rPr lang="en-GB" b="1" dirty="0">
                <a:solidFill>
                  <a:srgbClr val="0000FF"/>
                </a:solidFill>
              </a:rPr>
            </a:br>
            <a:br>
              <a:rPr lang="en-GB" b="1" dirty="0">
                <a:solidFill>
                  <a:srgbClr val="0000FF"/>
                </a:solidFill>
              </a:rPr>
            </a:br>
            <a:r>
              <a:rPr lang="en-GB" b="1" i="1" dirty="0">
                <a:solidFill>
                  <a:srgbClr val="0000FF"/>
                </a:solidFill>
              </a:rPr>
              <a:t>Virtual Conference</a:t>
            </a:r>
            <a:br>
              <a:rPr lang="en-GB" b="1" i="1" dirty="0">
                <a:solidFill>
                  <a:srgbClr val="0000FF"/>
                </a:solidFill>
              </a:rPr>
            </a:br>
            <a:r>
              <a:rPr lang="en-GB" b="1" i="1" dirty="0">
                <a:solidFill>
                  <a:srgbClr val="0000FF"/>
                </a:solidFill>
              </a:rPr>
              <a:t> Session Nine</a:t>
            </a:r>
          </a:p>
        </p:txBody>
      </p:sp>
    </p:spTree>
    <p:extLst>
      <p:ext uri="{BB962C8B-B14F-4D97-AF65-F5344CB8AC3E}">
        <p14:creationId xmlns:p14="http://schemas.microsoft.com/office/powerpoint/2010/main" val="2272133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AC694-D15C-4810-AA3A-10A153B9BF31}"/>
              </a:ext>
            </a:extLst>
          </p:cNvPr>
          <p:cNvSpPr>
            <a:spLocks noGrp="1"/>
          </p:cNvSpPr>
          <p:nvPr>
            <p:ph type="title"/>
          </p:nvPr>
        </p:nvSpPr>
        <p:spPr>
          <a:xfrm>
            <a:off x="628650" y="365125"/>
            <a:ext cx="7886700" cy="886159"/>
          </a:xfrm>
        </p:spPr>
        <p:txBody>
          <a:bodyPr/>
          <a:lstStyle/>
          <a:p>
            <a:pPr algn="ctr"/>
            <a:r>
              <a:rPr lang="en-GB" dirty="0"/>
              <a:t>Agenda</a:t>
            </a:r>
          </a:p>
        </p:txBody>
      </p:sp>
      <p:sp>
        <p:nvSpPr>
          <p:cNvPr id="3" name="Content Placeholder 2">
            <a:extLst>
              <a:ext uri="{FF2B5EF4-FFF2-40B4-BE49-F238E27FC236}">
                <a16:creationId xmlns:a16="http://schemas.microsoft.com/office/drawing/2014/main" id="{0761D143-44CA-4AAF-A754-A32BEFFDE9EC}"/>
              </a:ext>
            </a:extLst>
          </p:cNvPr>
          <p:cNvSpPr>
            <a:spLocks noGrp="1"/>
          </p:cNvSpPr>
          <p:nvPr>
            <p:ph idx="1"/>
          </p:nvPr>
        </p:nvSpPr>
        <p:spPr>
          <a:xfrm>
            <a:off x="153904" y="1251284"/>
            <a:ext cx="4950203" cy="2511091"/>
          </a:xfrm>
        </p:spPr>
        <p:txBody>
          <a:bodyPr/>
          <a:lstStyle/>
          <a:p>
            <a:r>
              <a:rPr lang="en-GB" dirty="0">
                <a:solidFill>
                  <a:srgbClr val="0000FF"/>
                </a:solidFill>
              </a:rPr>
              <a:t>Entrepreneur….</a:t>
            </a:r>
            <a:r>
              <a:rPr lang="en-GB" i="1" dirty="0">
                <a:solidFill>
                  <a:srgbClr val="0000FF"/>
                </a:solidFill>
              </a:rPr>
              <a:t>Intrapreneur</a:t>
            </a:r>
          </a:p>
          <a:p>
            <a:r>
              <a:rPr lang="en-GB" dirty="0">
                <a:solidFill>
                  <a:srgbClr val="0000FF"/>
                </a:solidFill>
              </a:rPr>
              <a:t>Innovative &amp; Creative companies…discussion</a:t>
            </a:r>
          </a:p>
          <a:p>
            <a:r>
              <a:rPr lang="en-GB" dirty="0">
                <a:solidFill>
                  <a:srgbClr val="0000FF"/>
                </a:solidFill>
              </a:rPr>
              <a:t>Whirlpool</a:t>
            </a:r>
          </a:p>
        </p:txBody>
      </p:sp>
      <p:pic>
        <p:nvPicPr>
          <p:cNvPr id="6" name="Picture 5" descr="A close up of a person&#10;&#10;Description automatically generated">
            <a:extLst>
              <a:ext uri="{FF2B5EF4-FFF2-40B4-BE49-F238E27FC236}">
                <a16:creationId xmlns:a16="http://schemas.microsoft.com/office/drawing/2014/main" id="{E0EB9AD0-CD43-415A-AE12-7E0023CE946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6896100" y="13795"/>
            <a:ext cx="2247900" cy="1618488"/>
          </a:xfrm>
          <a:prstGeom prst="rect">
            <a:avLst/>
          </a:prstGeom>
        </p:spPr>
      </p:pic>
      <p:pic>
        <p:nvPicPr>
          <p:cNvPr id="5" name="Picture 4">
            <a:extLst>
              <a:ext uri="{FF2B5EF4-FFF2-40B4-BE49-F238E27FC236}">
                <a16:creationId xmlns:a16="http://schemas.microsoft.com/office/drawing/2014/main" id="{039FB572-01E7-478A-A3A1-FF75D0757FD6}"/>
              </a:ext>
            </a:extLst>
          </p:cNvPr>
          <p:cNvPicPr>
            <a:picLocks noChangeAspect="1"/>
          </p:cNvPicPr>
          <p:nvPr/>
        </p:nvPicPr>
        <p:blipFill>
          <a:blip r:embed="rId4"/>
          <a:stretch>
            <a:fillRect/>
          </a:stretch>
        </p:blipFill>
        <p:spPr>
          <a:xfrm>
            <a:off x="5104107" y="2476500"/>
            <a:ext cx="4039893" cy="3257550"/>
          </a:xfrm>
          <a:prstGeom prst="rect">
            <a:avLst/>
          </a:prstGeom>
        </p:spPr>
      </p:pic>
      <p:pic>
        <p:nvPicPr>
          <p:cNvPr id="4" name="Picture 3">
            <a:extLst>
              <a:ext uri="{FF2B5EF4-FFF2-40B4-BE49-F238E27FC236}">
                <a16:creationId xmlns:a16="http://schemas.microsoft.com/office/drawing/2014/main" id="{22B22BFA-8410-4A01-8983-F0DAD014841A}"/>
              </a:ext>
            </a:extLst>
          </p:cNvPr>
          <p:cNvPicPr>
            <a:picLocks noChangeAspect="1"/>
          </p:cNvPicPr>
          <p:nvPr/>
        </p:nvPicPr>
        <p:blipFill>
          <a:blip r:embed="rId5"/>
          <a:stretch>
            <a:fillRect/>
          </a:stretch>
        </p:blipFill>
        <p:spPr>
          <a:xfrm>
            <a:off x="0" y="3903144"/>
            <a:ext cx="3267075" cy="1830906"/>
          </a:xfrm>
          <a:prstGeom prst="rect">
            <a:avLst/>
          </a:prstGeom>
        </p:spPr>
      </p:pic>
    </p:spTree>
    <p:extLst>
      <p:ext uri="{BB962C8B-B14F-4D97-AF65-F5344CB8AC3E}">
        <p14:creationId xmlns:p14="http://schemas.microsoft.com/office/powerpoint/2010/main" val="3145801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8130F-CB9F-46C8-87FC-A977162FF9A6}"/>
              </a:ext>
            </a:extLst>
          </p:cNvPr>
          <p:cNvSpPr>
            <a:spLocks noGrp="1"/>
          </p:cNvSpPr>
          <p:nvPr>
            <p:ph type="title"/>
          </p:nvPr>
        </p:nvSpPr>
        <p:spPr>
          <a:xfrm>
            <a:off x="468313" y="620713"/>
            <a:ext cx="8229600" cy="1250950"/>
          </a:xfrm>
        </p:spPr>
        <p:txBody>
          <a:bodyPr rtlCol="0">
            <a:normAutofit fontScale="90000"/>
          </a:bodyPr>
          <a:lstStyle/>
          <a:p>
            <a:pPr eaLnBrk="1" fontAlgn="auto" hangingPunct="1">
              <a:spcAft>
                <a:spcPts val="0"/>
              </a:spcAft>
              <a:defRPr/>
            </a:pPr>
            <a:r>
              <a:rPr lang="en-GB" dirty="0">
                <a:solidFill>
                  <a:schemeClr val="accent1">
                    <a:satMod val="150000"/>
                  </a:schemeClr>
                </a:solidFill>
              </a:rPr>
              <a:t>“An entrepreneur keeps their eyes and ears open “</a:t>
            </a:r>
            <a:br>
              <a:rPr lang="en-GB" dirty="0">
                <a:solidFill>
                  <a:schemeClr val="accent1">
                    <a:satMod val="150000"/>
                  </a:schemeClr>
                </a:solidFill>
              </a:rPr>
            </a:br>
            <a:r>
              <a:rPr lang="en-GB" dirty="0">
                <a:solidFill>
                  <a:schemeClr val="accent1">
                    <a:satMod val="150000"/>
                  </a:schemeClr>
                </a:solidFill>
              </a:rPr>
              <a:t>		</a:t>
            </a:r>
            <a:br>
              <a:rPr lang="en-GB" dirty="0">
                <a:solidFill>
                  <a:schemeClr val="accent1">
                    <a:satMod val="150000"/>
                  </a:schemeClr>
                </a:solidFill>
              </a:rPr>
            </a:br>
            <a:endParaRPr lang="en-GB" dirty="0">
              <a:solidFill>
                <a:schemeClr val="accent1">
                  <a:satMod val="150000"/>
                </a:schemeClr>
              </a:solidFill>
            </a:endParaRPr>
          </a:p>
        </p:txBody>
      </p:sp>
      <p:pic>
        <p:nvPicPr>
          <p:cNvPr id="15363" name="Picture 2">
            <a:extLst>
              <a:ext uri="{FF2B5EF4-FFF2-40B4-BE49-F238E27FC236}">
                <a16:creationId xmlns:a16="http://schemas.microsoft.com/office/drawing/2014/main" id="{36DDFC1A-C4C3-4735-B51E-29E1A3CEE3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213" y="1771650"/>
            <a:ext cx="4752975" cy="357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93A86-1A55-4F73-8271-9D0B85B18110}"/>
              </a:ext>
            </a:extLst>
          </p:cNvPr>
          <p:cNvSpPr>
            <a:spLocks noGrp="1"/>
          </p:cNvSpPr>
          <p:nvPr>
            <p:ph type="title"/>
          </p:nvPr>
        </p:nvSpPr>
        <p:spPr/>
        <p:txBody>
          <a:bodyPr rtlCol="0">
            <a:normAutofit/>
          </a:bodyPr>
          <a:lstStyle/>
          <a:p>
            <a:pPr eaLnBrk="1" fontAlgn="auto" hangingPunct="1">
              <a:spcAft>
                <a:spcPts val="0"/>
              </a:spcAft>
              <a:defRPr/>
            </a:pPr>
            <a:r>
              <a:rPr lang="en-GB" dirty="0">
                <a:solidFill>
                  <a:schemeClr val="accent1">
                    <a:satMod val="150000"/>
                  </a:schemeClr>
                </a:solidFill>
              </a:rPr>
              <a:t>Innovation roles</a:t>
            </a:r>
          </a:p>
        </p:txBody>
      </p:sp>
      <p:sp>
        <p:nvSpPr>
          <p:cNvPr id="3" name="Content Placeholder 2">
            <a:extLst>
              <a:ext uri="{FF2B5EF4-FFF2-40B4-BE49-F238E27FC236}">
                <a16:creationId xmlns:a16="http://schemas.microsoft.com/office/drawing/2014/main" id="{DB9B6B32-0083-485C-B3FB-EE65BB327A0E}"/>
              </a:ext>
            </a:extLst>
          </p:cNvPr>
          <p:cNvSpPr>
            <a:spLocks noGrp="1"/>
          </p:cNvSpPr>
          <p:nvPr>
            <p:ph idx="1"/>
          </p:nvPr>
        </p:nvSpPr>
        <p:spPr>
          <a:xfrm>
            <a:off x="457200" y="1600200"/>
            <a:ext cx="8229600" cy="3916363"/>
          </a:xfrm>
        </p:spPr>
        <p:txBody>
          <a:bodyPr/>
          <a:lstStyle/>
          <a:p>
            <a:pPr eaLnBrk="1" hangingPunct="1"/>
            <a:r>
              <a:rPr lang="en-GB" altLang="en-US"/>
              <a:t>Inventor </a:t>
            </a:r>
            <a:r>
              <a:rPr lang="en-GB" altLang="en-US" sz="1400"/>
              <a:t>=</a:t>
            </a:r>
            <a:r>
              <a:rPr lang="en-GB" altLang="en-US"/>
              <a:t> </a:t>
            </a:r>
            <a:r>
              <a:rPr lang="en-GB" altLang="en-US" sz="1400"/>
              <a:t>needs to be concerned with new products, tech innovation, generally intrinsically motivated. They desire recognition with peers, financial reward</a:t>
            </a:r>
          </a:p>
          <a:p>
            <a:pPr eaLnBrk="1" hangingPunct="1"/>
            <a:r>
              <a:rPr lang="en-GB" altLang="en-US"/>
              <a:t>Innovator</a:t>
            </a:r>
            <a:r>
              <a:rPr lang="en-GB" altLang="en-US" sz="1400"/>
              <a:t> = requires freedom, flexibility, so people can use their initiative   - Likes to see ideas realised</a:t>
            </a:r>
          </a:p>
          <a:p>
            <a:pPr eaLnBrk="1" hangingPunct="1"/>
            <a:r>
              <a:rPr lang="en-GB" altLang="en-US"/>
              <a:t>Entrepreneur  </a:t>
            </a:r>
            <a:r>
              <a:rPr lang="en-GB" altLang="en-US" sz="1400"/>
              <a:t>= turns innovative products/services into marketable commodity</a:t>
            </a:r>
          </a:p>
          <a:p>
            <a:pPr eaLnBrk="1" hangingPunct="1"/>
            <a:r>
              <a:rPr lang="en-GB" altLang="en-US"/>
              <a:t>Intrapreneur ’s</a:t>
            </a:r>
            <a:r>
              <a:rPr lang="en-GB" altLang="en-US" sz="1400"/>
              <a:t>     = are "Inside Entrepreneurs“ found in larger organisations</a:t>
            </a:r>
          </a:p>
          <a:p>
            <a:pPr eaLnBrk="1" hangingPunct="1"/>
            <a:r>
              <a:rPr lang="en-GB" altLang="en-US"/>
              <a:t>Champion </a:t>
            </a:r>
            <a:r>
              <a:rPr lang="en-GB" altLang="en-US" sz="1400"/>
              <a:t>= Good ideas need champions to defend them against the status quo – found in smaller organisations</a:t>
            </a:r>
          </a:p>
          <a:p>
            <a:pPr eaLnBrk="1" hangingPunct="1"/>
            <a:endParaRPr lang="en-GB" altLang="en-US" sz="1400"/>
          </a:p>
          <a:p>
            <a:pPr eaLnBrk="1" hangingPunct="1"/>
            <a:endParaRPr lang="en-GB" altLang="en-US" sz="1400"/>
          </a:p>
          <a:p>
            <a:pPr eaLnBrk="1" hangingPunct="1"/>
            <a:endParaRPr lang="en-GB" altLang="en-US" sz="1400"/>
          </a:p>
          <a:p>
            <a:pPr eaLnBrk="1" hangingPunct="1"/>
            <a:endParaRPr lang="en-GB" altLang="en-US" sz="1400"/>
          </a:p>
        </p:txBody>
      </p:sp>
      <p:sp>
        <p:nvSpPr>
          <p:cNvPr id="4" name="TextBox 3">
            <a:extLst>
              <a:ext uri="{FF2B5EF4-FFF2-40B4-BE49-F238E27FC236}">
                <a16:creationId xmlns:a16="http://schemas.microsoft.com/office/drawing/2014/main" id="{C45E4524-0465-4275-A352-CC266A8C4321}"/>
              </a:ext>
            </a:extLst>
          </p:cNvPr>
          <p:cNvSpPr txBox="1"/>
          <p:nvPr/>
        </p:nvSpPr>
        <p:spPr>
          <a:xfrm rot="19714553">
            <a:off x="4686415" y="4793490"/>
            <a:ext cx="1742785" cy="523220"/>
          </a:xfrm>
          <a:prstGeom prst="rect">
            <a:avLst/>
          </a:prstGeom>
          <a:noFill/>
        </p:spPr>
        <p:txBody>
          <a:bodyPr wrap="none" rtlCol="0">
            <a:spAutoFit/>
          </a:bodyPr>
          <a:lstStyle/>
          <a:p>
            <a:r>
              <a:rPr lang="en-GB" sz="2800" b="1" dirty="0">
                <a:solidFill>
                  <a:srgbClr val="0000FF"/>
                </a:solidFill>
              </a:rPr>
              <a:t>Discussion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1D9E4-ADBD-406E-B14E-CF6633C653A4}"/>
              </a:ext>
            </a:extLst>
          </p:cNvPr>
          <p:cNvSpPr>
            <a:spLocks noGrp="1"/>
          </p:cNvSpPr>
          <p:nvPr>
            <p:ph type="title"/>
          </p:nvPr>
        </p:nvSpPr>
        <p:spPr>
          <a:xfrm>
            <a:off x="457200" y="155575"/>
            <a:ext cx="8578850" cy="1252538"/>
          </a:xfrm>
        </p:spPr>
        <p:txBody>
          <a:bodyPr rtlCol="0">
            <a:normAutofit/>
          </a:bodyPr>
          <a:lstStyle/>
          <a:p>
            <a:pPr algn="ctr" eaLnBrk="1" fontAlgn="auto" hangingPunct="1">
              <a:spcAft>
                <a:spcPts val="0"/>
              </a:spcAft>
              <a:defRPr/>
            </a:pPr>
            <a:r>
              <a:rPr lang="en-GB" dirty="0">
                <a:solidFill>
                  <a:schemeClr val="accent1">
                    <a:satMod val="150000"/>
                  </a:schemeClr>
                </a:solidFill>
              </a:rPr>
              <a:t>Intrapreneur 's Ten Commandments</a:t>
            </a:r>
            <a:br>
              <a:rPr lang="en-GB" dirty="0">
                <a:solidFill>
                  <a:schemeClr val="accent1">
                    <a:satMod val="150000"/>
                  </a:schemeClr>
                </a:solidFill>
              </a:rPr>
            </a:br>
            <a:endParaRPr lang="en-GB" sz="1600" dirty="0">
              <a:solidFill>
                <a:schemeClr val="accent1">
                  <a:satMod val="150000"/>
                </a:schemeClr>
              </a:solidFill>
            </a:endParaRPr>
          </a:p>
        </p:txBody>
      </p:sp>
      <p:sp>
        <p:nvSpPr>
          <p:cNvPr id="18435" name="Content Placeholder 2">
            <a:extLst>
              <a:ext uri="{FF2B5EF4-FFF2-40B4-BE49-F238E27FC236}">
                <a16:creationId xmlns:a16="http://schemas.microsoft.com/office/drawing/2014/main" id="{CBCE7FD8-2AE5-4A0E-A13E-A7FCAFB10B1D}"/>
              </a:ext>
            </a:extLst>
          </p:cNvPr>
          <p:cNvSpPr>
            <a:spLocks noGrp="1"/>
          </p:cNvSpPr>
          <p:nvPr>
            <p:ph idx="1"/>
          </p:nvPr>
        </p:nvSpPr>
        <p:spPr>
          <a:xfrm>
            <a:off x="214954" y="905470"/>
            <a:ext cx="8578850" cy="3657600"/>
          </a:xfrm>
        </p:spPr>
        <p:txBody>
          <a:bodyPr/>
          <a:lstStyle/>
          <a:p>
            <a:pPr marL="457200" indent="-457200" algn="just" eaLnBrk="1" hangingPunct="1">
              <a:lnSpc>
                <a:spcPct val="90000"/>
              </a:lnSpc>
              <a:spcBef>
                <a:spcPct val="0"/>
              </a:spcBef>
              <a:buFont typeface="+mj-lt"/>
              <a:buAutoNum type="arabicPeriod"/>
              <a:tabLst>
                <a:tab pos="457200" algn="l"/>
              </a:tabLst>
            </a:pPr>
            <a:r>
              <a:rPr lang="en-GB" altLang="en-US" sz="2400" dirty="0">
                <a:latin typeface="Arial" panose="020B0604020202020204" pitchFamily="34" charset="0"/>
                <a:cs typeface="Times New Roman" panose="02020603050405020304" pitchFamily="18" charset="0"/>
              </a:rPr>
              <a:t>Come to work each day willing to be fired</a:t>
            </a:r>
            <a:endParaRPr lang="en-GB" altLang="en-US" sz="2400" dirty="0">
              <a:latin typeface="Tahoma" panose="020B0604030504040204" pitchFamily="34" charset="0"/>
              <a:cs typeface="Times New Roman" panose="02020603050405020304" pitchFamily="18" charset="0"/>
            </a:endParaRPr>
          </a:p>
          <a:p>
            <a:pPr marL="457200" indent="-457200" algn="just" eaLnBrk="1" hangingPunct="1">
              <a:lnSpc>
                <a:spcPct val="90000"/>
              </a:lnSpc>
              <a:spcBef>
                <a:spcPct val="0"/>
              </a:spcBef>
              <a:buFont typeface="+mj-lt"/>
              <a:buAutoNum type="arabicPeriod"/>
              <a:tabLst>
                <a:tab pos="457200" algn="l"/>
              </a:tabLst>
            </a:pPr>
            <a:r>
              <a:rPr lang="en-GB" altLang="en-US" sz="2400" dirty="0">
                <a:latin typeface="Arial" panose="020B0604020202020204" pitchFamily="34" charset="0"/>
                <a:cs typeface="Times New Roman" panose="02020603050405020304" pitchFamily="18" charset="0"/>
              </a:rPr>
              <a:t>Circumvent any orders aimed at stopping your dream</a:t>
            </a:r>
            <a:endParaRPr lang="en-GB" altLang="en-US" sz="2400" dirty="0">
              <a:latin typeface="Tahoma" panose="020B0604030504040204" pitchFamily="34" charset="0"/>
              <a:cs typeface="Times New Roman" panose="02020603050405020304" pitchFamily="18" charset="0"/>
            </a:endParaRPr>
          </a:p>
          <a:p>
            <a:pPr marL="457200" indent="-457200" algn="just" eaLnBrk="1" hangingPunct="1">
              <a:lnSpc>
                <a:spcPct val="90000"/>
              </a:lnSpc>
              <a:spcBef>
                <a:spcPct val="0"/>
              </a:spcBef>
              <a:buFont typeface="+mj-lt"/>
              <a:buAutoNum type="arabicPeriod"/>
              <a:tabLst>
                <a:tab pos="457200" algn="l"/>
              </a:tabLst>
            </a:pPr>
            <a:r>
              <a:rPr lang="en-GB" altLang="en-US" sz="2400" dirty="0">
                <a:latin typeface="Arial" panose="020B0604020202020204" pitchFamily="34" charset="0"/>
                <a:cs typeface="Times New Roman" panose="02020603050405020304" pitchFamily="18" charset="0"/>
              </a:rPr>
              <a:t>Do any job needed to make your project work</a:t>
            </a:r>
            <a:endParaRPr lang="en-GB" altLang="en-US" sz="2400" dirty="0">
              <a:latin typeface="Tahoma" panose="020B0604030504040204" pitchFamily="34" charset="0"/>
              <a:cs typeface="Times New Roman" panose="02020603050405020304" pitchFamily="18" charset="0"/>
            </a:endParaRPr>
          </a:p>
          <a:p>
            <a:pPr marL="457200" indent="-457200" algn="just" eaLnBrk="1" hangingPunct="1">
              <a:lnSpc>
                <a:spcPct val="90000"/>
              </a:lnSpc>
              <a:spcBef>
                <a:spcPct val="0"/>
              </a:spcBef>
              <a:buFont typeface="+mj-lt"/>
              <a:buAutoNum type="arabicPeriod"/>
              <a:tabLst>
                <a:tab pos="457200" algn="l"/>
              </a:tabLst>
            </a:pPr>
            <a:r>
              <a:rPr lang="en-GB" altLang="en-US" sz="2400" dirty="0">
                <a:latin typeface="Arial" panose="020B0604020202020204" pitchFamily="34" charset="0"/>
                <a:cs typeface="Times New Roman" panose="02020603050405020304" pitchFamily="18" charset="0"/>
              </a:rPr>
              <a:t>Find people to help you</a:t>
            </a:r>
            <a:endParaRPr lang="en-GB" altLang="en-US" sz="2400" dirty="0">
              <a:latin typeface="Tahoma" panose="020B0604030504040204" pitchFamily="34" charset="0"/>
              <a:cs typeface="Times New Roman" panose="02020603050405020304" pitchFamily="18" charset="0"/>
            </a:endParaRPr>
          </a:p>
          <a:p>
            <a:pPr marL="457200" indent="-457200" algn="just" eaLnBrk="1" hangingPunct="1">
              <a:lnSpc>
                <a:spcPct val="90000"/>
              </a:lnSpc>
              <a:spcBef>
                <a:spcPct val="0"/>
              </a:spcBef>
              <a:buFont typeface="+mj-lt"/>
              <a:buAutoNum type="arabicPeriod"/>
              <a:tabLst>
                <a:tab pos="457200" algn="l"/>
              </a:tabLst>
            </a:pPr>
            <a:r>
              <a:rPr lang="en-GB" altLang="en-US" sz="2400" dirty="0">
                <a:latin typeface="Arial" panose="020B0604020202020204" pitchFamily="34" charset="0"/>
                <a:cs typeface="Times New Roman" panose="02020603050405020304" pitchFamily="18" charset="0"/>
              </a:rPr>
              <a:t>Follow your intuition on people you choose, go for best</a:t>
            </a:r>
            <a:endParaRPr lang="en-GB" altLang="en-US" sz="2400" dirty="0">
              <a:latin typeface="Tahoma" panose="020B0604030504040204" pitchFamily="34" charset="0"/>
              <a:cs typeface="Times New Roman" panose="02020603050405020304" pitchFamily="18" charset="0"/>
            </a:endParaRPr>
          </a:p>
          <a:p>
            <a:pPr marL="457200" indent="-457200" algn="just" eaLnBrk="1" hangingPunct="1">
              <a:lnSpc>
                <a:spcPct val="90000"/>
              </a:lnSpc>
              <a:spcBef>
                <a:spcPct val="0"/>
              </a:spcBef>
              <a:buFont typeface="+mj-lt"/>
              <a:buAutoNum type="arabicPeriod"/>
              <a:tabLst>
                <a:tab pos="457200" algn="l"/>
              </a:tabLst>
            </a:pPr>
            <a:r>
              <a:rPr lang="en-GB" altLang="en-US" sz="2400" dirty="0">
                <a:latin typeface="Arial" panose="020B0604020202020204" pitchFamily="34" charset="0"/>
                <a:cs typeface="Times New Roman" panose="02020603050405020304" pitchFamily="18" charset="0"/>
              </a:rPr>
              <a:t>Work underground as long as possible</a:t>
            </a:r>
            <a:endParaRPr lang="en-GB" altLang="en-US" sz="2400" dirty="0">
              <a:latin typeface="Tahoma" panose="020B0604030504040204" pitchFamily="34" charset="0"/>
              <a:cs typeface="Times New Roman" panose="02020603050405020304" pitchFamily="18" charset="0"/>
            </a:endParaRPr>
          </a:p>
          <a:p>
            <a:pPr marL="457200" indent="-457200" algn="just" eaLnBrk="1" hangingPunct="1">
              <a:lnSpc>
                <a:spcPct val="90000"/>
              </a:lnSpc>
              <a:spcBef>
                <a:spcPct val="0"/>
              </a:spcBef>
              <a:buFont typeface="+mj-lt"/>
              <a:buAutoNum type="arabicPeriod"/>
              <a:tabLst>
                <a:tab pos="457200" algn="l"/>
              </a:tabLst>
            </a:pPr>
            <a:r>
              <a:rPr lang="en-GB" altLang="en-US" sz="2400" dirty="0">
                <a:latin typeface="Arial" panose="020B0604020202020204" pitchFamily="34" charset="0"/>
                <a:cs typeface="Times New Roman" panose="02020603050405020304" pitchFamily="18" charset="0"/>
              </a:rPr>
              <a:t>Never bet on a race unless you are running in it</a:t>
            </a:r>
            <a:endParaRPr lang="en-GB" altLang="en-US" sz="2400" dirty="0">
              <a:latin typeface="Tahoma" panose="020B0604030504040204" pitchFamily="34" charset="0"/>
              <a:cs typeface="Times New Roman" panose="02020603050405020304" pitchFamily="18" charset="0"/>
            </a:endParaRPr>
          </a:p>
          <a:p>
            <a:pPr marL="457200" indent="-457200" algn="just" eaLnBrk="1" hangingPunct="1">
              <a:lnSpc>
                <a:spcPct val="90000"/>
              </a:lnSpc>
              <a:spcBef>
                <a:spcPct val="0"/>
              </a:spcBef>
              <a:buFont typeface="+mj-lt"/>
              <a:buAutoNum type="arabicPeriod"/>
              <a:tabLst>
                <a:tab pos="457200" algn="l"/>
              </a:tabLst>
            </a:pPr>
            <a:r>
              <a:rPr lang="en-GB" altLang="en-US" sz="2400" dirty="0">
                <a:latin typeface="Arial" panose="020B0604020202020204" pitchFamily="34" charset="0"/>
                <a:cs typeface="Times New Roman" panose="02020603050405020304" pitchFamily="18" charset="0"/>
              </a:rPr>
              <a:t>Remember it’s easier to ask for forgiveness than for permission</a:t>
            </a:r>
            <a:endParaRPr lang="en-GB" altLang="en-US" sz="2400" dirty="0">
              <a:latin typeface="Tahoma" panose="020B0604030504040204" pitchFamily="34" charset="0"/>
              <a:cs typeface="Times New Roman" panose="02020603050405020304" pitchFamily="18" charset="0"/>
            </a:endParaRPr>
          </a:p>
          <a:p>
            <a:pPr marL="457200" indent="-457200" algn="just" eaLnBrk="1" hangingPunct="1">
              <a:lnSpc>
                <a:spcPct val="90000"/>
              </a:lnSpc>
              <a:spcBef>
                <a:spcPct val="0"/>
              </a:spcBef>
              <a:buFont typeface="+mj-lt"/>
              <a:buAutoNum type="arabicPeriod"/>
              <a:tabLst>
                <a:tab pos="457200" algn="l"/>
              </a:tabLst>
            </a:pPr>
            <a:r>
              <a:rPr lang="en-GB" altLang="en-US" sz="2400" dirty="0">
                <a:latin typeface="Arial" panose="020B0604020202020204" pitchFamily="34" charset="0"/>
                <a:cs typeface="Times New Roman" panose="02020603050405020304" pitchFamily="18" charset="0"/>
              </a:rPr>
              <a:t>Be true to goals, be realistic also</a:t>
            </a:r>
            <a:endParaRPr lang="en-GB" altLang="en-US" sz="2400" dirty="0">
              <a:latin typeface="Tahoma" panose="020B0604030504040204" pitchFamily="34" charset="0"/>
              <a:cs typeface="Times New Roman" panose="02020603050405020304" pitchFamily="18" charset="0"/>
            </a:endParaRPr>
          </a:p>
          <a:p>
            <a:pPr marL="457200" indent="-457200" algn="just" eaLnBrk="1" hangingPunct="1">
              <a:lnSpc>
                <a:spcPct val="90000"/>
              </a:lnSpc>
              <a:spcBef>
                <a:spcPct val="0"/>
              </a:spcBef>
              <a:buFont typeface="+mj-lt"/>
              <a:buAutoNum type="arabicPeriod"/>
              <a:tabLst>
                <a:tab pos="457200" algn="l"/>
              </a:tabLst>
            </a:pPr>
            <a:r>
              <a:rPr lang="en-GB" altLang="en-US" sz="2400" dirty="0">
                <a:latin typeface="Arial" panose="020B0604020202020204" pitchFamily="34" charset="0"/>
                <a:cs typeface="Times New Roman" panose="02020603050405020304" pitchFamily="18" charset="0"/>
              </a:rPr>
              <a:t>Honour your sponsors</a:t>
            </a:r>
            <a:endParaRPr lang="en-GB" altLang="en-US" sz="2400" dirty="0">
              <a:latin typeface="Tahoma" panose="020B0604030504040204" pitchFamily="34" charset="0"/>
              <a:cs typeface="Times New Roman" panose="02020603050405020304" pitchFamily="18" charset="0"/>
            </a:endParaRPr>
          </a:p>
          <a:p>
            <a:pPr marL="514350" indent="-514350" eaLnBrk="1" hangingPunct="1">
              <a:lnSpc>
                <a:spcPct val="90000"/>
              </a:lnSpc>
              <a:spcBef>
                <a:spcPct val="0"/>
              </a:spcBef>
              <a:buFont typeface="+mj-lt"/>
              <a:buAutoNum type="arabicPeriod"/>
              <a:tabLst>
                <a:tab pos="457200" algn="l"/>
              </a:tabLst>
            </a:pPr>
            <a:endParaRPr lang="en-GB" altLang="en-US" sz="2700" dirty="0"/>
          </a:p>
        </p:txBody>
      </p:sp>
      <p:sp>
        <p:nvSpPr>
          <p:cNvPr id="3" name="TextBox 2">
            <a:extLst>
              <a:ext uri="{FF2B5EF4-FFF2-40B4-BE49-F238E27FC236}">
                <a16:creationId xmlns:a16="http://schemas.microsoft.com/office/drawing/2014/main" id="{3F8BB1AB-1CF5-427A-872D-9A8A22876AA3}"/>
              </a:ext>
            </a:extLst>
          </p:cNvPr>
          <p:cNvSpPr txBox="1"/>
          <p:nvPr/>
        </p:nvSpPr>
        <p:spPr>
          <a:xfrm>
            <a:off x="107949" y="4667250"/>
            <a:ext cx="8792859" cy="923330"/>
          </a:xfrm>
          <a:prstGeom prst="rect">
            <a:avLst/>
          </a:prstGeom>
          <a:noFill/>
        </p:spPr>
        <p:txBody>
          <a:bodyPr wrap="square" rtlCol="0">
            <a:spAutoFit/>
          </a:bodyPr>
          <a:lstStyle/>
          <a:p>
            <a:r>
              <a:rPr lang="en-GB" sz="1800" dirty="0">
                <a:solidFill>
                  <a:schemeClr val="accent1">
                    <a:satMod val="150000"/>
                  </a:schemeClr>
                </a:solidFill>
              </a:rPr>
              <a:t>Pinchot, G. (2011) ‘The intrapreneur’s ten commandments’, The Pinchot perspective (Blog). 20 November. Available at: </a:t>
            </a:r>
            <a:r>
              <a:rPr lang="en-GB" dirty="0">
                <a:hlinkClick r:id="rId3"/>
              </a:rPr>
              <a:t>https://www.pinchot.com/2011/11/the-intrapreneurs-ten-commandments.html</a:t>
            </a:r>
            <a:r>
              <a:rPr lang="en-GB" sz="1800" dirty="0">
                <a:solidFill>
                  <a:schemeClr val="accent1">
                    <a:satMod val="150000"/>
                  </a:schemeClr>
                </a:solidFill>
              </a:rPr>
              <a:t> [Accessed:17 August 2020]</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FB8A6-1628-4C45-B316-300DC3A04083}"/>
              </a:ext>
            </a:extLst>
          </p:cNvPr>
          <p:cNvSpPr>
            <a:spLocks noGrp="1"/>
          </p:cNvSpPr>
          <p:nvPr>
            <p:ph type="title"/>
          </p:nvPr>
        </p:nvSpPr>
        <p:spPr/>
        <p:txBody>
          <a:bodyPr rtlCol="0">
            <a:normAutofit/>
          </a:bodyPr>
          <a:lstStyle/>
          <a:p>
            <a:pPr eaLnBrk="1" fontAlgn="auto" hangingPunct="1">
              <a:spcAft>
                <a:spcPts val="0"/>
              </a:spcAft>
              <a:defRPr/>
            </a:pPr>
            <a:r>
              <a:rPr lang="en-GB" dirty="0">
                <a:solidFill>
                  <a:schemeClr val="accent1">
                    <a:satMod val="150000"/>
                  </a:schemeClr>
                </a:solidFill>
              </a:rPr>
              <a:t>Typical stages</a:t>
            </a:r>
          </a:p>
        </p:txBody>
      </p:sp>
      <p:sp>
        <p:nvSpPr>
          <p:cNvPr id="20483" name="Content Placeholder 2">
            <a:extLst>
              <a:ext uri="{FF2B5EF4-FFF2-40B4-BE49-F238E27FC236}">
                <a16:creationId xmlns:a16="http://schemas.microsoft.com/office/drawing/2014/main" id="{5D4A37D5-A306-4E86-86EC-73F5298F9401}"/>
              </a:ext>
            </a:extLst>
          </p:cNvPr>
          <p:cNvSpPr>
            <a:spLocks noGrp="1"/>
          </p:cNvSpPr>
          <p:nvPr>
            <p:ph idx="1"/>
          </p:nvPr>
        </p:nvSpPr>
        <p:spPr>
          <a:xfrm>
            <a:off x="457200" y="1314451"/>
            <a:ext cx="8229600" cy="1828800"/>
          </a:xfrm>
        </p:spPr>
        <p:txBody>
          <a:bodyPr/>
          <a:lstStyle/>
          <a:p>
            <a:pPr eaLnBrk="1" hangingPunct="1"/>
            <a:r>
              <a:rPr lang="en-GB" altLang="en-US" dirty="0"/>
              <a:t>The innovation</a:t>
            </a:r>
          </a:p>
          <a:p>
            <a:pPr eaLnBrk="1" hangingPunct="1"/>
            <a:r>
              <a:rPr lang="en-GB" altLang="en-US" dirty="0"/>
              <a:t>Personal backing of a member of the main board</a:t>
            </a:r>
          </a:p>
          <a:p>
            <a:pPr eaLnBrk="1" hangingPunct="1"/>
            <a:r>
              <a:rPr lang="en-GB" altLang="en-US" dirty="0"/>
              <a:t>A multi disciplinary team take the idea further </a:t>
            </a:r>
            <a:r>
              <a:rPr lang="en-GB" altLang="en-US" sz="2000" i="1" dirty="0"/>
              <a:t>(engineers, marketers, accountants etc)</a:t>
            </a:r>
          </a:p>
          <a:p>
            <a:pPr eaLnBrk="1" hangingPunct="1"/>
            <a:endParaRPr lang="en-GB" altLang="en-US" dirty="0"/>
          </a:p>
        </p:txBody>
      </p:sp>
      <p:pic>
        <p:nvPicPr>
          <p:cNvPr id="3" name="Picture 2">
            <a:extLst>
              <a:ext uri="{FF2B5EF4-FFF2-40B4-BE49-F238E27FC236}">
                <a16:creationId xmlns:a16="http://schemas.microsoft.com/office/drawing/2014/main" id="{7F6A8262-24EB-4BB5-BCE5-6028A0599463}"/>
              </a:ext>
            </a:extLst>
          </p:cNvPr>
          <p:cNvPicPr>
            <a:picLocks noChangeAspect="1"/>
          </p:cNvPicPr>
          <p:nvPr/>
        </p:nvPicPr>
        <p:blipFill>
          <a:blip r:embed="rId3"/>
          <a:stretch>
            <a:fillRect/>
          </a:stretch>
        </p:blipFill>
        <p:spPr>
          <a:xfrm>
            <a:off x="628650" y="3495675"/>
            <a:ext cx="1914525" cy="1885950"/>
          </a:xfrm>
          <a:prstGeom prst="rect">
            <a:avLst/>
          </a:prstGeom>
        </p:spPr>
      </p:pic>
      <p:pic>
        <p:nvPicPr>
          <p:cNvPr id="4" name="Picture 3">
            <a:extLst>
              <a:ext uri="{FF2B5EF4-FFF2-40B4-BE49-F238E27FC236}">
                <a16:creationId xmlns:a16="http://schemas.microsoft.com/office/drawing/2014/main" id="{65FB6614-CC12-4577-B8EA-D1B05D219EB9}"/>
              </a:ext>
            </a:extLst>
          </p:cNvPr>
          <p:cNvPicPr>
            <a:picLocks noChangeAspect="1"/>
          </p:cNvPicPr>
          <p:nvPr/>
        </p:nvPicPr>
        <p:blipFill>
          <a:blip r:embed="rId4"/>
          <a:stretch>
            <a:fillRect/>
          </a:stretch>
        </p:blipFill>
        <p:spPr>
          <a:xfrm>
            <a:off x="3495675" y="3495675"/>
            <a:ext cx="1924050" cy="1885950"/>
          </a:xfrm>
          <a:prstGeom prst="rect">
            <a:avLst/>
          </a:prstGeom>
        </p:spPr>
      </p:pic>
      <p:pic>
        <p:nvPicPr>
          <p:cNvPr id="5" name="Picture 4">
            <a:extLst>
              <a:ext uri="{FF2B5EF4-FFF2-40B4-BE49-F238E27FC236}">
                <a16:creationId xmlns:a16="http://schemas.microsoft.com/office/drawing/2014/main" id="{6DB0A29E-15D0-4F19-B796-266B11F13270}"/>
              </a:ext>
            </a:extLst>
          </p:cNvPr>
          <p:cNvPicPr>
            <a:picLocks noChangeAspect="1"/>
          </p:cNvPicPr>
          <p:nvPr/>
        </p:nvPicPr>
        <p:blipFill>
          <a:blip r:embed="rId5"/>
          <a:stretch>
            <a:fillRect/>
          </a:stretch>
        </p:blipFill>
        <p:spPr>
          <a:xfrm>
            <a:off x="6372225" y="3505200"/>
            <a:ext cx="1895475" cy="187642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51BB4-67A0-4F3E-95C8-AF0321CAC6E9}"/>
              </a:ext>
            </a:extLst>
          </p:cNvPr>
          <p:cNvSpPr>
            <a:spLocks noGrp="1"/>
          </p:cNvSpPr>
          <p:nvPr>
            <p:ph type="title"/>
          </p:nvPr>
        </p:nvSpPr>
        <p:spPr>
          <a:xfrm>
            <a:off x="2951312" y="475134"/>
            <a:ext cx="6192688" cy="576064"/>
          </a:xfrm>
        </p:spPr>
        <p:txBody>
          <a:bodyPr rtlCol="0">
            <a:noAutofit/>
          </a:bodyPr>
          <a:lstStyle/>
          <a:p>
            <a:pPr algn="r" eaLnBrk="1" fontAlgn="auto" hangingPunct="1">
              <a:spcAft>
                <a:spcPts val="0"/>
              </a:spcAft>
              <a:defRPr/>
            </a:pPr>
            <a:r>
              <a:rPr lang="en-GB" sz="4400" dirty="0">
                <a:solidFill>
                  <a:schemeClr val="accent1">
                    <a:satMod val="150000"/>
                  </a:schemeClr>
                </a:solidFill>
              </a:rPr>
              <a:t>Risk Management</a:t>
            </a:r>
          </a:p>
        </p:txBody>
      </p:sp>
      <p:pic>
        <p:nvPicPr>
          <p:cNvPr id="3" name="Picture 2">
            <a:extLst>
              <a:ext uri="{FF2B5EF4-FFF2-40B4-BE49-F238E27FC236}">
                <a16:creationId xmlns:a16="http://schemas.microsoft.com/office/drawing/2014/main" id="{E97F7E8A-7B4B-4677-BA95-B240783A549C}"/>
              </a:ext>
            </a:extLst>
          </p:cNvPr>
          <p:cNvPicPr>
            <a:picLocks noChangeAspect="1"/>
          </p:cNvPicPr>
          <p:nvPr/>
        </p:nvPicPr>
        <p:blipFill>
          <a:blip r:embed="rId3"/>
          <a:stretch>
            <a:fillRect/>
          </a:stretch>
        </p:blipFill>
        <p:spPr>
          <a:xfrm>
            <a:off x="4075157" y="1495425"/>
            <a:ext cx="4983118" cy="2947987"/>
          </a:xfrm>
          <a:prstGeom prst="rect">
            <a:avLst/>
          </a:prstGeom>
        </p:spPr>
      </p:pic>
      <p:pic>
        <p:nvPicPr>
          <p:cNvPr id="4" name="Picture 3">
            <a:extLst>
              <a:ext uri="{FF2B5EF4-FFF2-40B4-BE49-F238E27FC236}">
                <a16:creationId xmlns:a16="http://schemas.microsoft.com/office/drawing/2014/main" id="{6BECBB11-7806-49A0-84B7-37C6B4741959}"/>
              </a:ext>
            </a:extLst>
          </p:cNvPr>
          <p:cNvPicPr>
            <a:picLocks noChangeAspect="1"/>
          </p:cNvPicPr>
          <p:nvPr/>
        </p:nvPicPr>
        <p:blipFill>
          <a:blip r:embed="rId4"/>
          <a:stretch>
            <a:fillRect/>
          </a:stretch>
        </p:blipFill>
        <p:spPr>
          <a:xfrm>
            <a:off x="428625" y="475134"/>
            <a:ext cx="2800350" cy="1876425"/>
          </a:xfrm>
          <a:prstGeom prst="rect">
            <a:avLst/>
          </a:prstGeom>
        </p:spPr>
      </p:pic>
      <p:pic>
        <p:nvPicPr>
          <p:cNvPr id="5" name="Picture 4">
            <a:extLst>
              <a:ext uri="{FF2B5EF4-FFF2-40B4-BE49-F238E27FC236}">
                <a16:creationId xmlns:a16="http://schemas.microsoft.com/office/drawing/2014/main" id="{2275A7A1-CD9F-44A9-844B-8C9B6B45AF0D}"/>
              </a:ext>
            </a:extLst>
          </p:cNvPr>
          <p:cNvPicPr>
            <a:picLocks noChangeAspect="1"/>
          </p:cNvPicPr>
          <p:nvPr/>
        </p:nvPicPr>
        <p:blipFill>
          <a:blip r:embed="rId5"/>
          <a:stretch>
            <a:fillRect/>
          </a:stretch>
        </p:blipFill>
        <p:spPr>
          <a:xfrm>
            <a:off x="0" y="3167062"/>
            <a:ext cx="4486275" cy="25527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66DD0-90EE-40E4-8FE6-8338E2514D0B}"/>
              </a:ext>
            </a:extLst>
          </p:cNvPr>
          <p:cNvSpPr>
            <a:spLocks noGrp="1"/>
          </p:cNvSpPr>
          <p:nvPr>
            <p:ph type="title"/>
          </p:nvPr>
        </p:nvSpPr>
        <p:spPr>
          <a:xfrm>
            <a:off x="628650" y="75406"/>
            <a:ext cx="7886700" cy="905670"/>
          </a:xfrm>
        </p:spPr>
        <p:txBody>
          <a:bodyPr/>
          <a:lstStyle/>
          <a:p>
            <a:r>
              <a:rPr lang="en-GB" dirty="0"/>
              <a:t>Discussion…</a:t>
            </a:r>
          </a:p>
        </p:txBody>
      </p:sp>
      <p:sp>
        <p:nvSpPr>
          <p:cNvPr id="3" name="Content Placeholder 2">
            <a:extLst>
              <a:ext uri="{FF2B5EF4-FFF2-40B4-BE49-F238E27FC236}">
                <a16:creationId xmlns:a16="http://schemas.microsoft.com/office/drawing/2014/main" id="{8F6958FE-E262-4061-A417-08279CF2E489}"/>
              </a:ext>
            </a:extLst>
          </p:cNvPr>
          <p:cNvSpPr>
            <a:spLocks noGrp="1"/>
          </p:cNvSpPr>
          <p:nvPr>
            <p:ph idx="1"/>
          </p:nvPr>
        </p:nvSpPr>
        <p:spPr>
          <a:xfrm>
            <a:off x="628650" y="1253331"/>
            <a:ext cx="2905125" cy="4351338"/>
          </a:xfrm>
        </p:spPr>
        <p:txBody>
          <a:bodyPr/>
          <a:lstStyle/>
          <a:p>
            <a:r>
              <a:rPr lang="en-GB" dirty="0"/>
              <a:t>Who do you think of when you are talking about creative and innovative organisations?</a:t>
            </a:r>
          </a:p>
          <a:p>
            <a:endParaRPr lang="en-GB" dirty="0"/>
          </a:p>
          <a:p>
            <a:r>
              <a:rPr lang="en-GB" dirty="0"/>
              <a:t>What makes you think of them?</a:t>
            </a:r>
          </a:p>
        </p:txBody>
      </p:sp>
      <p:pic>
        <p:nvPicPr>
          <p:cNvPr id="4" name="Picture 3">
            <a:extLst>
              <a:ext uri="{FF2B5EF4-FFF2-40B4-BE49-F238E27FC236}">
                <a16:creationId xmlns:a16="http://schemas.microsoft.com/office/drawing/2014/main" id="{40017D20-7F20-4145-B38D-474DF7C080AF}"/>
              </a:ext>
            </a:extLst>
          </p:cNvPr>
          <p:cNvPicPr>
            <a:picLocks noChangeAspect="1"/>
          </p:cNvPicPr>
          <p:nvPr/>
        </p:nvPicPr>
        <p:blipFill>
          <a:blip r:embed="rId2"/>
          <a:stretch>
            <a:fillRect/>
          </a:stretch>
        </p:blipFill>
        <p:spPr>
          <a:xfrm>
            <a:off x="4296851" y="1991021"/>
            <a:ext cx="4599499" cy="3371554"/>
          </a:xfrm>
          <a:prstGeom prst="rect">
            <a:avLst/>
          </a:prstGeom>
        </p:spPr>
      </p:pic>
      <p:sp>
        <p:nvSpPr>
          <p:cNvPr id="5" name="TextBox 4">
            <a:extLst>
              <a:ext uri="{FF2B5EF4-FFF2-40B4-BE49-F238E27FC236}">
                <a16:creationId xmlns:a16="http://schemas.microsoft.com/office/drawing/2014/main" id="{7ABC9C08-4EB0-4773-A721-1A85726FBFF5}"/>
              </a:ext>
            </a:extLst>
          </p:cNvPr>
          <p:cNvSpPr txBox="1"/>
          <p:nvPr/>
        </p:nvSpPr>
        <p:spPr>
          <a:xfrm>
            <a:off x="5027940" y="1422459"/>
            <a:ext cx="1082348" cy="369332"/>
          </a:xfrm>
          <a:prstGeom prst="rect">
            <a:avLst/>
          </a:prstGeom>
          <a:noFill/>
        </p:spPr>
        <p:txBody>
          <a:bodyPr wrap="none" rtlCol="0">
            <a:spAutoFit/>
          </a:bodyPr>
          <a:lstStyle/>
          <a:p>
            <a:r>
              <a:rPr lang="en-GB" dirty="0">
                <a:solidFill>
                  <a:srgbClr val="0000FF"/>
                </a:solidFill>
              </a:rPr>
              <a:t>Apple HQ</a:t>
            </a:r>
          </a:p>
        </p:txBody>
      </p:sp>
    </p:spTree>
    <p:extLst>
      <p:ext uri="{BB962C8B-B14F-4D97-AF65-F5344CB8AC3E}">
        <p14:creationId xmlns:p14="http://schemas.microsoft.com/office/powerpoint/2010/main" val="2208377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083F8-EA08-40E7-8C2D-2394194B8EC0}"/>
              </a:ext>
            </a:extLst>
          </p:cNvPr>
          <p:cNvSpPr>
            <a:spLocks noGrp="1"/>
          </p:cNvSpPr>
          <p:nvPr>
            <p:ph type="title"/>
          </p:nvPr>
        </p:nvSpPr>
        <p:spPr>
          <a:xfrm>
            <a:off x="628650" y="365125"/>
            <a:ext cx="7886700" cy="815975"/>
          </a:xfrm>
        </p:spPr>
        <p:txBody>
          <a:bodyPr/>
          <a:lstStyle/>
          <a:p>
            <a:r>
              <a:rPr lang="en-GB" dirty="0"/>
              <a:t>Google Zurich</a:t>
            </a:r>
          </a:p>
        </p:txBody>
      </p:sp>
      <p:pic>
        <p:nvPicPr>
          <p:cNvPr id="6" name="Picture 5">
            <a:extLst>
              <a:ext uri="{FF2B5EF4-FFF2-40B4-BE49-F238E27FC236}">
                <a16:creationId xmlns:a16="http://schemas.microsoft.com/office/drawing/2014/main" id="{41775655-7C18-4D91-8293-F3B26EDFDA88}"/>
              </a:ext>
            </a:extLst>
          </p:cNvPr>
          <p:cNvPicPr>
            <a:picLocks noChangeAspect="1"/>
          </p:cNvPicPr>
          <p:nvPr/>
        </p:nvPicPr>
        <p:blipFill>
          <a:blip r:embed="rId3"/>
          <a:stretch>
            <a:fillRect/>
          </a:stretch>
        </p:blipFill>
        <p:spPr>
          <a:xfrm>
            <a:off x="76200" y="1076325"/>
            <a:ext cx="5184651" cy="3438525"/>
          </a:xfrm>
          <a:prstGeom prst="rect">
            <a:avLst/>
          </a:prstGeom>
        </p:spPr>
      </p:pic>
      <p:sp>
        <p:nvSpPr>
          <p:cNvPr id="7" name="TextBox 6">
            <a:extLst>
              <a:ext uri="{FF2B5EF4-FFF2-40B4-BE49-F238E27FC236}">
                <a16:creationId xmlns:a16="http://schemas.microsoft.com/office/drawing/2014/main" id="{03DC8607-3036-411B-9006-5CEA78881B59}"/>
              </a:ext>
            </a:extLst>
          </p:cNvPr>
          <p:cNvSpPr txBox="1"/>
          <p:nvPr/>
        </p:nvSpPr>
        <p:spPr>
          <a:xfrm>
            <a:off x="5350060" y="1254680"/>
            <a:ext cx="3165290" cy="369332"/>
          </a:xfrm>
          <a:prstGeom prst="rect">
            <a:avLst/>
          </a:prstGeom>
          <a:noFill/>
        </p:spPr>
        <p:txBody>
          <a:bodyPr wrap="none" rtlCol="0">
            <a:spAutoFit/>
          </a:bodyPr>
          <a:lstStyle/>
          <a:p>
            <a:r>
              <a:rPr lang="en-GB" dirty="0">
                <a:solidFill>
                  <a:srgbClr val="0000FF"/>
                </a:solidFill>
              </a:rPr>
              <a:t>This is designed to aid creativity</a:t>
            </a:r>
          </a:p>
        </p:txBody>
      </p:sp>
      <p:sp>
        <p:nvSpPr>
          <p:cNvPr id="8" name="TextBox 7">
            <a:extLst>
              <a:ext uri="{FF2B5EF4-FFF2-40B4-BE49-F238E27FC236}">
                <a16:creationId xmlns:a16="http://schemas.microsoft.com/office/drawing/2014/main" id="{9C8D1607-3558-463A-A974-8261DACE863E}"/>
              </a:ext>
            </a:extLst>
          </p:cNvPr>
          <p:cNvSpPr txBox="1"/>
          <p:nvPr/>
        </p:nvSpPr>
        <p:spPr>
          <a:xfrm>
            <a:off x="6133448" y="2030968"/>
            <a:ext cx="2529539" cy="369332"/>
          </a:xfrm>
          <a:prstGeom prst="rect">
            <a:avLst/>
          </a:prstGeom>
          <a:noFill/>
        </p:spPr>
        <p:txBody>
          <a:bodyPr wrap="none" rtlCol="0">
            <a:spAutoFit/>
          </a:bodyPr>
          <a:lstStyle/>
          <a:p>
            <a:r>
              <a:rPr lang="en-GB" dirty="0">
                <a:solidFill>
                  <a:srgbClr val="002060"/>
                </a:solidFill>
              </a:rPr>
              <a:t>What are your thoughts?</a:t>
            </a:r>
          </a:p>
        </p:txBody>
      </p:sp>
      <p:pic>
        <p:nvPicPr>
          <p:cNvPr id="9" name="Picture 8">
            <a:extLst>
              <a:ext uri="{FF2B5EF4-FFF2-40B4-BE49-F238E27FC236}">
                <a16:creationId xmlns:a16="http://schemas.microsoft.com/office/drawing/2014/main" id="{D9E1CBB9-E5A4-4786-B91E-EBB8235E82F0}"/>
              </a:ext>
            </a:extLst>
          </p:cNvPr>
          <p:cNvPicPr>
            <a:picLocks noChangeAspect="1"/>
          </p:cNvPicPr>
          <p:nvPr/>
        </p:nvPicPr>
        <p:blipFill>
          <a:blip r:embed="rId4"/>
          <a:stretch>
            <a:fillRect/>
          </a:stretch>
        </p:blipFill>
        <p:spPr>
          <a:xfrm>
            <a:off x="5419725" y="2828925"/>
            <a:ext cx="3648075" cy="2650057"/>
          </a:xfrm>
          <a:prstGeom prst="rect">
            <a:avLst/>
          </a:prstGeom>
        </p:spPr>
      </p:pic>
    </p:spTree>
    <p:extLst>
      <p:ext uri="{BB962C8B-B14F-4D97-AF65-F5344CB8AC3E}">
        <p14:creationId xmlns:p14="http://schemas.microsoft.com/office/powerpoint/2010/main" val="2322159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E7522-DAD1-4261-ACAE-22AD70BEA234}"/>
              </a:ext>
            </a:extLst>
          </p:cNvPr>
          <p:cNvSpPr>
            <a:spLocks noGrp="1"/>
          </p:cNvSpPr>
          <p:nvPr>
            <p:ph type="title"/>
          </p:nvPr>
        </p:nvSpPr>
        <p:spPr>
          <a:xfrm>
            <a:off x="561975" y="18256"/>
            <a:ext cx="7886700" cy="848520"/>
          </a:xfrm>
        </p:spPr>
        <p:txBody>
          <a:bodyPr/>
          <a:lstStyle/>
          <a:p>
            <a:r>
              <a:rPr lang="en-GB" dirty="0"/>
              <a:t>Microsoft Milan</a:t>
            </a:r>
          </a:p>
        </p:txBody>
      </p:sp>
      <p:pic>
        <p:nvPicPr>
          <p:cNvPr id="6" name="Picture 5">
            <a:extLst>
              <a:ext uri="{FF2B5EF4-FFF2-40B4-BE49-F238E27FC236}">
                <a16:creationId xmlns:a16="http://schemas.microsoft.com/office/drawing/2014/main" id="{211F8D82-CBFF-4576-A26B-7A9518FBF4C5}"/>
              </a:ext>
            </a:extLst>
          </p:cNvPr>
          <p:cNvPicPr>
            <a:picLocks noChangeAspect="1"/>
          </p:cNvPicPr>
          <p:nvPr/>
        </p:nvPicPr>
        <p:blipFill>
          <a:blip r:embed="rId3"/>
          <a:stretch>
            <a:fillRect/>
          </a:stretch>
        </p:blipFill>
        <p:spPr>
          <a:xfrm>
            <a:off x="4792563" y="18256"/>
            <a:ext cx="4351437" cy="2867819"/>
          </a:xfrm>
          <a:prstGeom prst="rect">
            <a:avLst/>
          </a:prstGeom>
        </p:spPr>
      </p:pic>
      <p:sp>
        <p:nvSpPr>
          <p:cNvPr id="7" name="TextBox 6">
            <a:extLst>
              <a:ext uri="{FF2B5EF4-FFF2-40B4-BE49-F238E27FC236}">
                <a16:creationId xmlns:a16="http://schemas.microsoft.com/office/drawing/2014/main" id="{D7A36E79-D808-428F-AC2A-422A5D76AD32}"/>
              </a:ext>
            </a:extLst>
          </p:cNvPr>
          <p:cNvSpPr txBox="1"/>
          <p:nvPr/>
        </p:nvSpPr>
        <p:spPr>
          <a:xfrm>
            <a:off x="1915562" y="1231542"/>
            <a:ext cx="1165191" cy="369332"/>
          </a:xfrm>
          <a:prstGeom prst="rect">
            <a:avLst/>
          </a:prstGeom>
          <a:noFill/>
        </p:spPr>
        <p:txBody>
          <a:bodyPr wrap="none" rtlCol="0">
            <a:spAutoFit/>
          </a:bodyPr>
          <a:lstStyle/>
          <a:p>
            <a:r>
              <a:rPr lang="en-GB" dirty="0"/>
              <a:t>Thoughts?</a:t>
            </a:r>
          </a:p>
        </p:txBody>
      </p:sp>
      <p:pic>
        <p:nvPicPr>
          <p:cNvPr id="8" name="Picture 7">
            <a:extLst>
              <a:ext uri="{FF2B5EF4-FFF2-40B4-BE49-F238E27FC236}">
                <a16:creationId xmlns:a16="http://schemas.microsoft.com/office/drawing/2014/main" id="{B95749A1-4CD4-4649-8A9B-A6CB2DE7BE55}"/>
              </a:ext>
            </a:extLst>
          </p:cNvPr>
          <p:cNvPicPr>
            <a:picLocks noChangeAspect="1"/>
          </p:cNvPicPr>
          <p:nvPr/>
        </p:nvPicPr>
        <p:blipFill>
          <a:blip r:embed="rId4"/>
          <a:stretch>
            <a:fillRect/>
          </a:stretch>
        </p:blipFill>
        <p:spPr>
          <a:xfrm>
            <a:off x="115775" y="1928462"/>
            <a:ext cx="3757288" cy="2513749"/>
          </a:xfrm>
          <a:prstGeom prst="rect">
            <a:avLst/>
          </a:prstGeom>
        </p:spPr>
      </p:pic>
      <p:sp>
        <p:nvSpPr>
          <p:cNvPr id="9" name="TextBox 8">
            <a:extLst>
              <a:ext uri="{FF2B5EF4-FFF2-40B4-BE49-F238E27FC236}">
                <a16:creationId xmlns:a16="http://schemas.microsoft.com/office/drawing/2014/main" id="{641F97CD-0279-497F-B115-92016F359ADC}"/>
              </a:ext>
            </a:extLst>
          </p:cNvPr>
          <p:cNvSpPr txBox="1"/>
          <p:nvPr/>
        </p:nvSpPr>
        <p:spPr>
          <a:xfrm>
            <a:off x="1938226" y="4580567"/>
            <a:ext cx="3933825" cy="923330"/>
          </a:xfrm>
          <a:prstGeom prst="rect">
            <a:avLst/>
          </a:prstGeom>
          <a:noFill/>
        </p:spPr>
        <p:txBody>
          <a:bodyPr wrap="square" rtlCol="0">
            <a:spAutoFit/>
          </a:bodyPr>
          <a:lstStyle/>
          <a:p>
            <a:r>
              <a:rPr lang="en-GB" dirty="0"/>
              <a:t>These environments have been designed with Microsoft’s employees input</a:t>
            </a:r>
          </a:p>
        </p:txBody>
      </p:sp>
      <p:pic>
        <p:nvPicPr>
          <p:cNvPr id="10" name="Picture 9">
            <a:extLst>
              <a:ext uri="{FF2B5EF4-FFF2-40B4-BE49-F238E27FC236}">
                <a16:creationId xmlns:a16="http://schemas.microsoft.com/office/drawing/2014/main" id="{61DB3BB7-5789-4F57-A85D-87CCCE2E599E}"/>
              </a:ext>
            </a:extLst>
          </p:cNvPr>
          <p:cNvPicPr>
            <a:picLocks noChangeAspect="1"/>
          </p:cNvPicPr>
          <p:nvPr/>
        </p:nvPicPr>
        <p:blipFill>
          <a:blip r:embed="rId5"/>
          <a:stretch>
            <a:fillRect/>
          </a:stretch>
        </p:blipFill>
        <p:spPr>
          <a:xfrm>
            <a:off x="5657961" y="3345170"/>
            <a:ext cx="3264232" cy="2330699"/>
          </a:xfrm>
          <a:prstGeom prst="rect">
            <a:avLst/>
          </a:prstGeom>
        </p:spPr>
      </p:pic>
    </p:spTree>
    <p:extLst>
      <p:ext uri="{BB962C8B-B14F-4D97-AF65-F5344CB8AC3E}">
        <p14:creationId xmlns:p14="http://schemas.microsoft.com/office/powerpoint/2010/main" val="19283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5D007-9E63-4403-B2E1-1A4CFDBF4554}"/>
              </a:ext>
            </a:extLst>
          </p:cNvPr>
          <p:cNvSpPr>
            <a:spLocks noGrp="1"/>
          </p:cNvSpPr>
          <p:nvPr>
            <p:ph type="title"/>
          </p:nvPr>
        </p:nvSpPr>
        <p:spPr>
          <a:xfrm>
            <a:off x="355489" y="374651"/>
            <a:ext cx="7886700" cy="711200"/>
          </a:xfrm>
        </p:spPr>
        <p:txBody>
          <a:bodyPr/>
          <a:lstStyle/>
          <a:p>
            <a:r>
              <a:rPr lang="en-GB" dirty="0"/>
              <a:t>Lego </a:t>
            </a:r>
            <a:r>
              <a:rPr lang="en-GB" i="1" dirty="0"/>
              <a:t>Denmark</a:t>
            </a:r>
          </a:p>
        </p:txBody>
      </p:sp>
      <p:pic>
        <p:nvPicPr>
          <p:cNvPr id="4" name="Picture 3">
            <a:extLst>
              <a:ext uri="{FF2B5EF4-FFF2-40B4-BE49-F238E27FC236}">
                <a16:creationId xmlns:a16="http://schemas.microsoft.com/office/drawing/2014/main" id="{284253E7-5BE8-41BB-836B-B1529310ABF2}"/>
              </a:ext>
            </a:extLst>
          </p:cNvPr>
          <p:cNvPicPr>
            <a:picLocks noChangeAspect="1"/>
          </p:cNvPicPr>
          <p:nvPr/>
        </p:nvPicPr>
        <p:blipFill>
          <a:blip r:embed="rId3"/>
          <a:stretch>
            <a:fillRect/>
          </a:stretch>
        </p:blipFill>
        <p:spPr>
          <a:xfrm>
            <a:off x="0" y="2144890"/>
            <a:ext cx="4351522" cy="2879573"/>
          </a:xfrm>
          <a:prstGeom prst="rect">
            <a:avLst/>
          </a:prstGeom>
        </p:spPr>
      </p:pic>
      <p:pic>
        <p:nvPicPr>
          <p:cNvPr id="5" name="Picture 4">
            <a:extLst>
              <a:ext uri="{FF2B5EF4-FFF2-40B4-BE49-F238E27FC236}">
                <a16:creationId xmlns:a16="http://schemas.microsoft.com/office/drawing/2014/main" id="{56ECED88-4DEE-4871-8560-720315F18AFA}"/>
              </a:ext>
            </a:extLst>
          </p:cNvPr>
          <p:cNvPicPr>
            <a:picLocks noChangeAspect="1"/>
          </p:cNvPicPr>
          <p:nvPr/>
        </p:nvPicPr>
        <p:blipFill>
          <a:blip r:embed="rId4"/>
          <a:stretch>
            <a:fillRect/>
          </a:stretch>
        </p:blipFill>
        <p:spPr>
          <a:xfrm>
            <a:off x="4351521" y="16128"/>
            <a:ext cx="4792477" cy="3175122"/>
          </a:xfrm>
          <a:prstGeom prst="rect">
            <a:avLst/>
          </a:prstGeom>
        </p:spPr>
      </p:pic>
      <p:pic>
        <p:nvPicPr>
          <p:cNvPr id="6" name="Picture 5">
            <a:extLst>
              <a:ext uri="{FF2B5EF4-FFF2-40B4-BE49-F238E27FC236}">
                <a16:creationId xmlns:a16="http://schemas.microsoft.com/office/drawing/2014/main" id="{12AEDCE1-5B5F-4DE8-B1DC-4DC37D3ECE34}"/>
              </a:ext>
            </a:extLst>
          </p:cNvPr>
          <p:cNvPicPr>
            <a:picLocks noChangeAspect="1"/>
          </p:cNvPicPr>
          <p:nvPr/>
        </p:nvPicPr>
        <p:blipFill>
          <a:blip r:embed="rId5"/>
          <a:stretch>
            <a:fillRect/>
          </a:stretch>
        </p:blipFill>
        <p:spPr>
          <a:xfrm>
            <a:off x="4875639" y="3324225"/>
            <a:ext cx="3691560" cy="2396221"/>
          </a:xfrm>
          <a:prstGeom prst="rect">
            <a:avLst/>
          </a:prstGeom>
        </p:spPr>
      </p:pic>
    </p:spTree>
    <p:extLst>
      <p:ext uri="{BB962C8B-B14F-4D97-AF65-F5344CB8AC3E}">
        <p14:creationId xmlns:p14="http://schemas.microsoft.com/office/powerpoint/2010/main" val="8276288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4034F-B15D-4925-9B91-8A8B1488239F}"/>
              </a:ext>
            </a:extLst>
          </p:cNvPr>
          <p:cNvSpPr>
            <a:spLocks noGrp="1"/>
          </p:cNvSpPr>
          <p:nvPr>
            <p:ph type="title"/>
          </p:nvPr>
        </p:nvSpPr>
        <p:spPr>
          <a:xfrm>
            <a:off x="628650" y="365126"/>
            <a:ext cx="7886700" cy="768350"/>
          </a:xfrm>
        </p:spPr>
        <p:txBody>
          <a:bodyPr/>
          <a:lstStyle/>
          <a:p>
            <a:pPr algn="ctr"/>
            <a:r>
              <a:rPr lang="en-GB" dirty="0"/>
              <a:t>Discussion</a:t>
            </a:r>
          </a:p>
        </p:txBody>
      </p:sp>
      <p:sp>
        <p:nvSpPr>
          <p:cNvPr id="3" name="Content Placeholder 2">
            <a:extLst>
              <a:ext uri="{FF2B5EF4-FFF2-40B4-BE49-F238E27FC236}">
                <a16:creationId xmlns:a16="http://schemas.microsoft.com/office/drawing/2014/main" id="{4AD48809-9AF8-4CFA-AD6A-B5605CE296AA}"/>
              </a:ext>
            </a:extLst>
          </p:cNvPr>
          <p:cNvSpPr>
            <a:spLocks noGrp="1"/>
          </p:cNvSpPr>
          <p:nvPr>
            <p:ph idx="1"/>
          </p:nvPr>
        </p:nvSpPr>
        <p:spPr>
          <a:xfrm>
            <a:off x="628650" y="1253331"/>
            <a:ext cx="7886700" cy="1708944"/>
          </a:xfrm>
        </p:spPr>
        <p:txBody>
          <a:bodyPr/>
          <a:lstStyle/>
          <a:p>
            <a:r>
              <a:rPr lang="en-GB" dirty="0">
                <a:solidFill>
                  <a:srgbClr val="002060"/>
                </a:solidFill>
              </a:rPr>
              <a:t>Who sanctioned such levels of expenditure on the working environments of these companies?</a:t>
            </a:r>
          </a:p>
          <a:p>
            <a:r>
              <a:rPr lang="en-GB" dirty="0">
                <a:solidFill>
                  <a:srgbClr val="002060"/>
                </a:solidFill>
              </a:rPr>
              <a:t>Why did they do it?</a:t>
            </a:r>
          </a:p>
        </p:txBody>
      </p:sp>
      <p:pic>
        <p:nvPicPr>
          <p:cNvPr id="5" name="Picture 4" descr="A person posing for a picture&#10;&#10;Description automatically generated">
            <a:extLst>
              <a:ext uri="{FF2B5EF4-FFF2-40B4-BE49-F238E27FC236}">
                <a16:creationId xmlns:a16="http://schemas.microsoft.com/office/drawing/2014/main" id="{1F7D49D2-837E-410B-91F0-14BF36B7A94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14825" y="2667000"/>
            <a:ext cx="4057650" cy="3048000"/>
          </a:xfrm>
          <a:prstGeom prst="rect">
            <a:avLst/>
          </a:prstGeom>
        </p:spPr>
      </p:pic>
    </p:spTree>
    <p:extLst>
      <p:ext uri="{BB962C8B-B14F-4D97-AF65-F5344CB8AC3E}">
        <p14:creationId xmlns:p14="http://schemas.microsoft.com/office/powerpoint/2010/main" val="35462505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6D189-1FD5-4B8E-9804-C277EB588604}"/>
              </a:ext>
            </a:extLst>
          </p:cNvPr>
          <p:cNvSpPr>
            <a:spLocks noGrp="1"/>
          </p:cNvSpPr>
          <p:nvPr>
            <p:ph type="title"/>
          </p:nvPr>
        </p:nvSpPr>
        <p:spPr>
          <a:xfrm>
            <a:off x="628650" y="365125"/>
            <a:ext cx="7886700" cy="739775"/>
          </a:xfrm>
        </p:spPr>
        <p:txBody>
          <a:bodyPr/>
          <a:lstStyle/>
          <a:p>
            <a:r>
              <a:rPr lang="en-GB" dirty="0"/>
              <a:t>Case Studies</a:t>
            </a:r>
          </a:p>
        </p:txBody>
      </p:sp>
      <p:sp>
        <p:nvSpPr>
          <p:cNvPr id="3" name="Content Placeholder 2">
            <a:extLst>
              <a:ext uri="{FF2B5EF4-FFF2-40B4-BE49-F238E27FC236}">
                <a16:creationId xmlns:a16="http://schemas.microsoft.com/office/drawing/2014/main" id="{3715737D-2179-48C9-A3EE-5F28AAEA661A}"/>
              </a:ext>
            </a:extLst>
          </p:cNvPr>
          <p:cNvSpPr>
            <a:spLocks noGrp="1"/>
          </p:cNvSpPr>
          <p:nvPr>
            <p:ph idx="1"/>
          </p:nvPr>
        </p:nvSpPr>
        <p:spPr>
          <a:xfrm>
            <a:off x="628650" y="1253331"/>
            <a:ext cx="7886700" cy="4351338"/>
          </a:xfrm>
        </p:spPr>
        <p:txBody>
          <a:bodyPr/>
          <a:lstStyle/>
          <a:p>
            <a:r>
              <a:rPr lang="en-GB" sz="4000" dirty="0">
                <a:solidFill>
                  <a:srgbClr val="002060"/>
                </a:solidFill>
              </a:rPr>
              <a:t>Whirlpool</a:t>
            </a:r>
          </a:p>
          <a:p>
            <a:r>
              <a:rPr lang="en-GB" sz="4000" dirty="0">
                <a:solidFill>
                  <a:srgbClr val="0000FF"/>
                </a:solidFill>
              </a:rPr>
              <a:t>Haier</a:t>
            </a:r>
          </a:p>
          <a:p>
            <a:pPr marL="0" indent="0">
              <a:buNone/>
            </a:pPr>
            <a:endParaRPr lang="en-GB" dirty="0"/>
          </a:p>
        </p:txBody>
      </p:sp>
      <p:pic>
        <p:nvPicPr>
          <p:cNvPr id="4" name="Picture 3">
            <a:extLst>
              <a:ext uri="{FF2B5EF4-FFF2-40B4-BE49-F238E27FC236}">
                <a16:creationId xmlns:a16="http://schemas.microsoft.com/office/drawing/2014/main" id="{F2C3BB46-35CE-48AB-8141-67B25B675BE4}"/>
              </a:ext>
            </a:extLst>
          </p:cNvPr>
          <p:cNvPicPr>
            <a:picLocks noChangeAspect="1"/>
          </p:cNvPicPr>
          <p:nvPr/>
        </p:nvPicPr>
        <p:blipFill>
          <a:blip r:embed="rId3"/>
          <a:stretch>
            <a:fillRect/>
          </a:stretch>
        </p:blipFill>
        <p:spPr>
          <a:xfrm>
            <a:off x="4680991" y="735012"/>
            <a:ext cx="4463009" cy="2662237"/>
          </a:xfrm>
          <a:prstGeom prst="rect">
            <a:avLst/>
          </a:prstGeom>
        </p:spPr>
      </p:pic>
      <p:pic>
        <p:nvPicPr>
          <p:cNvPr id="5" name="Picture 4">
            <a:extLst>
              <a:ext uri="{FF2B5EF4-FFF2-40B4-BE49-F238E27FC236}">
                <a16:creationId xmlns:a16="http://schemas.microsoft.com/office/drawing/2014/main" id="{116B7C1A-11C2-4E04-98BC-8AB0790FBC96}"/>
              </a:ext>
            </a:extLst>
          </p:cNvPr>
          <p:cNvPicPr>
            <a:picLocks noChangeAspect="1"/>
          </p:cNvPicPr>
          <p:nvPr/>
        </p:nvPicPr>
        <p:blipFill>
          <a:blip r:embed="rId4"/>
          <a:stretch>
            <a:fillRect/>
          </a:stretch>
        </p:blipFill>
        <p:spPr>
          <a:xfrm>
            <a:off x="0" y="2943225"/>
            <a:ext cx="5541586" cy="2776402"/>
          </a:xfrm>
          <a:prstGeom prst="rect">
            <a:avLst/>
          </a:prstGeom>
        </p:spPr>
      </p:pic>
    </p:spTree>
    <p:extLst>
      <p:ext uri="{BB962C8B-B14F-4D97-AF65-F5344CB8AC3E}">
        <p14:creationId xmlns:p14="http://schemas.microsoft.com/office/powerpoint/2010/main" val="9137002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BF23640-74FD-4351-B4E3-C5F3E145A9CF}"/>
              </a:ext>
            </a:extLst>
          </p:cNvPr>
          <p:cNvSpPr>
            <a:spLocks noGrp="1"/>
          </p:cNvSpPr>
          <p:nvPr>
            <p:ph type="title"/>
          </p:nvPr>
        </p:nvSpPr>
        <p:spPr>
          <a:xfrm>
            <a:off x="457200" y="274638"/>
            <a:ext cx="8229600" cy="706437"/>
          </a:xfrm>
        </p:spPr>
        <p:txBody>
          <a:bodyPr/>
          <a:lstStyle/>
          <a:p>
            <a:pPr eaLnBrk="1" hangingPunct="1"/>
            <a:r>
              <a:rPr lang="en-GB" altLang="en-US" sz="3200" b="1"/>
              <a:t>Key Features of Innovative Organisations</a:t>
            </a:r>
            <a:endParaRPr lang="en-US" altLang="en-US" sz="3200" b="1"/>
          </a:p>
        </p:txBody>
      </p:sp>
      <p:sp>
        <p:nvSpPr>
          <p:cNvPr id="18435" name="Rectangle 3">
            <a:extLst>
              <a:ext uri="{FF2B5EF4-FFF2-40B4-BE49-F238E27FC236}">
                <a16:creationId xmlns:a16="http://schemas.microsoft.com/office/drawing/2014/main" id="{58D425D7-E645-486A-9DB3-4A8193893D2F}"/>
              </a:ext>
            </a:extLst>
          </p:cNvPr>
          <p:cNvSpPr>
            <a:spLocks noGrp="1"/>
          </p:cNvSpPr>
          <p:nvPr>
            <p:ph idx="1"/>
          </p:nvPr>
        </p:nvSpPr>
        <p:spPr>
          <a:xfrm>
            <a:off x="468313" y="1052513"/>
            <a:ext cx="8229600" cy="4895850"/>
          </a:xfrm>
        </p:spPr>
        <p:txBody>
          <a:bodyPr/>
          <a:lstStyle/>
          <a:p>
            <a:pPr marL="609600" indent="-609600" eaLnBrk="1" hangingPunct="1">
              <a:lnSpc>
                <a:spcPct val="80000"/>
              </a:lnSpc>
              <a:spcBef>
                <a:spcPts val="1200"/>
              </a:spcBef>
              <a:buFontTx/>
              <a:buAutoNum type="arabicParenR"/>
            </a:pPr>
            <a:r>
              <a:rPr lang="en-GB" altLang="en-US" sz="2000" dirty="0">
                <a:solidFill>
                  <a:srgbClr val="002060"/>
                </a:solidFill>
              </a:rPr>
              <a:t>Flatter in structure and make use of multi-disciplinary workforce &amp; project teams;</a:t>
            </a:r>
          </a:p>
          <a:p>
            <a:pPr marL="609600" indent="-609600" eaLnBrk="1" hangingPunct="1">
              <a:lnSpc>
                <a:spcPct val="80000"/>
              </a:lnSpc>
              <a:spcBef>
                <a:spcPts val="1200"/>
              </a:spcBef>
              <a:buFontTx/>
              <a:buAutoNum type="arabicParenR"/>
            </a:pPr>
            <a:r>
              <a:rPr lang="en-GB" altLang="en-US" sz="2000" dirty="0">
                <a:solidFill>
                  <a:srgbClr val="800080"/>
                </a:solidFill>
              </a:rPr>
              <a:t>Faster and more flexible in terms of its responsiveness to business and change;</a:t>
            </a:r>
          </a:p>
          <a:p>
            <a:pPr marL="609600" indent="-609600" eaLnBrk="1" hangingPunct="1">
              <a:lnSpc>
                <a:spcPct val="80000"/>
              </a:lnSpc>
              <a:spcBef>
                <a:spcPts val="1200"/>
              </a:spcBef>
              <a:buFontTx/>
              <a:buAutoNum type="arabicParenR"/>
            </a:pPr>
            <a:r>
              <a:rPr lang="en-GB" altLang="en-US" sz="2000" dirty="0">
                <a:solidFill>
                  <a:srgbClr val="0000FF"/>
                </a:solidFill>
              </a:rPr>
              <a:t>Constantly looking for incremental improvement;</a:t>
            </a:r>
          </a:p>
          <a:p>
            <a:pPr marL="609600" indent="-609600" eaLnBrk="1" hangingPunct="1">
              <a:lnSpc>
                <a:spcPct val="80000"/>
              </a:lnSpc>
              <a:spcBef>
                <a:spcPts val="1200"/>
              </a:spcBef>
              <a:buFontTx/>
              <a:buAutoNum type="arabicParenR"/>
            </a:pPr>
            <a:r>
              <a:rPr lang="en-GB" altLang="en-US" sz="2000" dirty="0">
                <a:solidFill>
                  <a:srgbClr val="002060"/>
                </a:solidFill>
              </a:rPr>
              <a:t>Actively developing partnerships with customers, suppliers and competitors;</a:t>
            </a:r>
          </a:p>
          <a:p>
            <a:pPr marL="609600" indent="-609600" eaLnBrk="1" hangingPunct="1">
              <a:lnSpc>
                <a:spcPct val="80000"/>
              </a:lnSpc>
              <a:spcBef>
                <a:spcPts val="1200"/>
              </a:spcBef>
              <a:buFontTx/>
              <a:buAutoNum type="arabicParenR"/>
            </a:pPr>
            <a:r>
              <a:rPr lang="en-GB" altLang="en-US" sz="2000" dirty="0">
                <a:solidFill>
                  <a:srgbClr val="0000FF"/>
                </a:solidFill>
              </a:rPr>
              <a:t>Advocates of </a:t>
            </a:r>
            <a:r>
              <a:rPr lang="en-US" altLang="en-US" sz="2000" dirty="0">
                <a:solidFill>
                  <a:srgbClr val="0000FF"/>
                </a:solidFill>
              </a:rPr>
              <a:t>parallel product development; </a:t>
            </a:r>
          </a:p>
          <a:p>
            <a:pPr marL="609600" indent="-609600" eaLnBrk="1" hangingPunct="1">
              <a:lnSpc>
                <a:spcPct val="80000"/>
              </a:lnSpc>
              <a:spcBef>
                <a:spcPts val="1200"/>
              </a:spcBef>
              <a:buFontTx/>
              <a:buAutoNum type="arabicParenR"/>
            </a:pPr>
            <a:r>
              <a:rPr lang="en-US" altLang="en-US" sz="2000" dirty="0">
                <a:solidFill>
                  <a:srgbClr val="800080"/>
                </a:solidFill>
              </a:rPr>
              <a:t>Patience with failure; </a:t>
            </a:r>
          </a:p>
          <a:p>
            <a:pPr marL="609600" indent="-609600" eaLnBrk="1" hangingPunct="1">
              <a:lnSpc>
                <a:spcPct val="80000"/>
              </a:lnSpc>
              <a:spcBef>
                <a:spcPts val="1200"/>
              </a:spcBef>
              <a:buFontTx/>
              <a:buAutoNum type="arabicParenR"/>
            </a:pPr>
            <a:r>
              <a:rPr lang="en-US" altLang="en-US" sz="2000" dirty="0">
                <a:solidFill>
                  <a:srgbClr val="002060"/>
                </a:solidFill>
              </a:rPr>
              <a:t>Keen to promote systems of incentives;</a:t>
            </a:r>
          </a:p>
          <a:p>
            <a:pPr marL="609600" indent="-609600" eaLnBrk="1" hangingPunct="1">
              <a:lnSpc>
                <a:spcPct val="80000"/>
              </a:lnSpc>
              <a:spcBef>
                <a:spcPts val="1200"/>
              </a:spcBef>
              <a:buFontTx/>
              <a:buAutoNum type="arabicParenR"/>
            </a:pPr>
            <a:r>
              <a:rPr lang="en-US" altLang="en-US" sz="2000" dirty="0">
                <a:solidFill>
                  <a:srgbClr val="0000FF"/>
                </a:solidFill>
              </a:rPr>
              <a:t>Advocates of R&amp;D investment </a:t>
            </a:r>
          </a:p>
        </p:txBody>
      </p:sp>
      <p:sp>
        <p:nvSpPr>
          <p:cNvPr id="15364" name="Slide Number Placeholder 5">
            <a:extLst>
              <a:ext uri="{FF2B5EF4-FFF2-40B4-BE49-F238E27FC236}">
                <a16:creationId xmlns:a16="http://schemas.microsoft.com/office/drawing/2014/main" id="{6789B0A0-47DC-4771-985A-BC2FCCD3B80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CD8D064-5CBC-4ACC-9195-1A9D239C2F80}" type="slidenum">
              <a:rPr lang="en-US" altLang="en-US" sz="1200">
                <a:solidFill>
                  <a:srgbClr val="000000"/>
                </a:solidFill>
                <a:latin typeface="Arial" panose="020B0604020202020204" pitchFamily="34" charset="0"/>
              </a:rPr>
              <a:pPr>
                <a:spcBef>
                  <a:spcPct val="0"/>
                </a:spcBef>
                <a:buFontTx/>
                <a:buNone/>
              </a:pPr>
              <a:t>14</a:t>
            </a:fld>
            <a:endParaRPr lang="en-US" altLang="en-US" sz="1200">
              <a:solidFill>
                <a:srgbClr val="000000"/>
              </a:solidFill>
              <a:latin typeface="Arial" panose="020B0604020202020204" pitchFamily="34" charset="0"/>
            </a:endParaRPr>
          </a:p>
        </p:txBody>
      </p:sp>
      <p:pic>
        <p:nvPicPr>
          <p:cNvPr id="15365" name="Picture 2" descr="A large balloon in the sky&#10;&#10;Description generated with high confidence">
            <a:extLst>
              <a:ext uri="{FF2B5EF4-FFF2-40B4-BE49-F238E27FC236}">
                <a16:creationId xmlns:a16="http://schemas.microsoft.com/office/drawing/2014/main" id="{4D3E02AB-10FB-4D91-8EE9-EC8ABBBCC9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5875" y="3644900"/>
            <a:ext cx="2778125" cy="20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439888FD-B530-4DA2-B409-D544A9ED773C}"/>
              </a:ext>
            </a:extLst>
          </p:cNvPr>
          <p:cNvSpPr txBox="1"/>
          <p:nvPr/>
        </p:nvSpPr>
        <p:spPr>
          <a:xfrm>
            <a:off x="210663" y="5011202"/>
            <a:ext cx="6104254" cy="584775"/>
          </a:xfrm>
          <a:prstGeom prst="rect">
            <a:avLst/>
          </a:prstGeom>
          <a:noFill/>
        </p:spPr>
        <p:txBody>
          <a:bodyPr wrap="square">
            <a:spAutoFit/>
          </a:bodyPr>
          <a:lstStyle/>
          <a:p>
            <a:r>
              <a:rPr lang="en-GB" altLang="en-US" sz="1600" dirty="0">
                <a:latin typeface="Calibri" panose="020F0502020204030204" pitchFamily="34" charset="0"/>
              </a:rPr>
              <a:t>Snyder, N. T. and Duarte, D. L (2008). Unleashing Innovation: How Whirlpool Transformed An Industry.  San Francisco, CA: Jossey-Bass</a:t>
            </a: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500"/>
                                        <p:tgtEl>
                                          <p:spTgt spid="184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fade">
                                      <p:cBhvr>
                                        <p:cTn id="12" dur="500"/>
                                        <p:tgtEl>
                                          <p:spTgt spid="184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fade">
                                      <p:cBhvr>
                                        <p:cTn id="17" dur="500"/>
                                        <p:tgtEl>
                                          <p:spTgt spid="1843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8435">
                                            <p:txEl>
                                              <p:pRg st="3" end="3"/>
                                            </p:txEl>
                                          </p:spTgt>
                                        </p:tgtEl>
                                        <p:attrNameLst>
                                          <p:attrName>style.visibility</p:attrName>
                                        </p:attrNameLst>
                                      </p:cBhvr>
                                      <p:to>
                                        <p:strVal val="visible"/>
                                      </p:to>
                                    </p:set>
                                    <p:animEffect transition="in" filter="fade">
                                      <p:cBhvr>
                                        <p:cTn id="22" dur="500"/>
                                        <p:tgtEl>
                                          <p:spTgt spid="1843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8435">
                                            <p:txEl>
                                              <p:pRg st="4" end="4"/>
                                            </p:txEl>
                                          </p:spTgt>
                                        </p:tgtEl>
                                        <p:attrNameLst>
                                          <p:attrName>style.visibility</p:attrName>
                                        </p:attrNameLst>
                                      </p:cBhvr>
                                      <p:to>
                                        <p:strVal val="visible"/>
                                      </p:to>
                                    </p:set>
                                    <p:animEffect transition="in" filter="fade">
                                      <p:cBhvr>
                                        <p:cTn id="27" dur="500"/>
                                        <p:tgtEl>
                                          <p:spTgt spid="1843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18435">
                                            <p:txEl>
                                              <p:pRg st="5" end="5"/>
                                            </p:txEl>
                                          </p:spTgt>
                                        </p:tgtEl>
                                        <p:attrNameLst>
                                          <p:attrName>style.visibility</p:attrName>
                                        </p:attrNameLst>
                                      </p:cBhvr>
                                      <p:to>
                                        <p:strVal val="visible"/>
                                      </p:to>
                                    </p:set>
                                    <p:animEffect transition="in" filter="fade">
                                      <p:cBhvr>
                                        <p:cTn id="32" dur="500"/>
                                        <p:tgtEl>
                                          <p:spTgt spid="1843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18435">
                                            <p:txEl>
                                              <p:pRg st="6" end="6"/>
                                            </p:txEl>
                                          </p:spTgt>
                                        </p:tgtEl>
                                        <p:attrNameLst>
                                          <p:attrName>style.visibility</p:attrName>
                                        </p:attrNameLst>
                                      </p:cBhvr>
                                      <p:to>
                                        <p:strVal val="visible"/>
                                      </p:to>
                                    </p:set>
                                    <p:animEffect transition="in" filter="fade">
                                      <p:cBhvr>
                                        <p:cTn id="37" dur="500"/>
                                        <p:tgtEl>
                                          <p:spTgt spid="1843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18435">
                                            <p:txEl>
                                              <p:pRg st="7" end="7"/>
                                            </p:txEl>
                                          </p:spTgt>
                                        </p:tgtEl>
                                        <p:attrNameLst>
                                          <p:attrName>style.visibility</p:attrName>
                                        </p:attrNameLst>
                                      </p:cBhvr>
                                      <p:to>
                                        <p:strVal val="visible"/>
                                      </p:to>
                                    </p:set>
                                    <p:animEffect transition="in" filter="fade">
                                      <p:cBhvr>
                                        <p:cTn id="42" dur="500"/>
                                        <p:tgtEl>
                                          <p:spTgt spid="1843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E4F4A9B-D1F4-47D7-8939-DAC7A4798474}"/>
              </a:ext>
            </a:extLst>
          </p:cNvPr>
          <p:cNvSpPr>
            <a:spLocks noGrp="1"/>
          </p:cNvSpPr>
          <p:nvPr>
            <p:ph type="title"/>
          </p:nvPr>
        </p:nvSpPr>
        <p:spPr>
          <a:xfrm>
            <a:off x="3237047" y="0"/>
            <a:ext cx="2669906" cy="666750"/>
          </a:xfrm>
        </p:spPr>
        <p:txBody>
          <a:bodyPr/>
          <a:lstStyle/>
          <a:p>
            <a:r>
              <a:rPr lang="en-GB" altLang="en-US" sz="3600" b="1" dirty="0"/>
              <a:t>Whirlpool</a:t>
            </a:r>
          </a:p>
        </p:txBody>
      </p:sp>
      <p:sp>
        <p:nvSpPr>
          <p:cNvPr id="16387" name="Content Placeholder 2">
            <a:extLst>
              <a:ext uri="{FF2B5EF4-FFF2-40B4-BE49-F238E27FC236}">
                <a16:creationId xmlns:a16="http://schemas.microsoft.com/office/drawing/2014/main" id="{4A818B22-790A-45AE-A6E4-8FEF9889E50E}"/>
              </a:ext>
            </a:extLst>
          </p:cNvPr>
          <p:cNvSpPr>
            <a:spLocks noGrp="1"/>
          </p:cNvSpPr>
          <p:nvPr>
            <p:ph idx="1"/>
          </p:nvPr>
        </p:nvSpPr>
        <p:spPr>
          <a:xfrm>
            <a:off x="0" y="566172"/>
            <a:ext cx="9035511" cy="3917950"/>
          </a:xfrm>
        </p:spPr>
        <p:txBody>
          <a:bodyPr/>
          <a:lstStyle/>
          <a:p>
            <a:pPr marL="0" indent="0">
              <a:buNone/>
            </a:pPr>
            <a:r>
              <a:rPr lang="en-GB" altLang="en-US" sz="2400" dirty="0">
                <a:solidFill>
                  <a:srgbClr val="0000FF"/>
                </a:solidFill>
              </a:rPr>
              <a:t>A model of ‘</a:t>
            </a:r>
            <a:r>
              <a:rPr lang="en-GB" altLang="en-US" sz="2400" i="1" dirty="0">
                <a:solidFill>
                  <a:srgbClr val="0000FF"/>
                </a:solidFill>
              </a:rPr>
              <a:t>embedded innovation</a:t>
            </a:r>
            <a:r>
              <a:rPr lang="en-GB" altLang="en-US" sz="2400" dirty="0">
                <a:solidFill>
                  <a:srgbClr val="0000FF"/>
                </a:solidFill>
              </a:rPr>
              <a:t>’.  They focused upon </a:t>
            </a:r>
            <a:r>
              <a:rPr lang="en-GB" altLang="en-US" sz="2400" i="1" dirty="0">
                <a:solidFill>
                  <a:srgbClr val="0000FF"/>
                </a:solidFill>
              </a:rPr>
              <a:t>taking their own journey.</a:t>
            </a:r>
          </a:p>
          <a:p>
            <a:r>
              <a:rPr lang="en-GB" altLang="en-US" sz="2400" i="1" dirty="0">
                <a:solidFill>
                  <a:srgbClr val="0000FF"/>
                </a:solidFill>
              </a:rPr>
              <a:t>Lack of literature to support the need for innovation embedment</a:t>
            </a:r>
          </a:p>
          <a:p>
            <a:r>
              <a:rPr lang="en-GB" altLang="en-US" sz="2400" i="1" dirty="0">
                <a:solidFill>
                  <a:srgbClr val="0000FF"/>
                </a:solidFill>
              </a:rPr>
              <a:t>Strategos was their consultant</a:t>
            </a:r>
          </a:p>
          <a:p>
            <a:pPr lvl="1">
              <a:buFont typeface="Wingdings" panose="05000000000000000000" pitchFamily="2" charset="2"/>
              <a:buChar char="Ø"/>
            </a:pPr>
            <a:r>
              <a:rPr lang="en-GB" altLang="en-US" i="1" dirty="0">
                <a:solidFill>
                  <a:srgbClr val="0000FF"/>
                </a:solidFill>
              </a:rPr>
              <a:t>Did not want a long-term relationship with Whirlpool and would not create consultant dependency</a:t>
            </a:r>
          </a:p>
          <a:p>
            <a:pPr lvl="1">
              <a:buFont typeface="Wingdings" panose="05000000000000000000" pitchFamily="2" charset="2"/>
              <a:buChar char="Ø"/>
            </a:pPr>
            <a:r>
              <a:rPr lang="en-GB" altLang="en-US" i="1" dirty="0">
                <a:solidFill>
                  <a:srgbClr val="0000FF"/>
                </a:solidFill>
              </a:rPr>
              <a:t>They admitted they did not have all the answers</a:t>
            </a:r>
          </a:p>
          <a:p>
            <a:pPr lvl="1">
              <a:buFont typeface="Wingdings" panose="05000000000000000000" pitchFamily="2" charset="2"/>
              <a:buChar char="Ø"/>
            </a:pPr>
            <a:r>
              <a:rPr lang="en-GB" altLang="en-US" i="1" dirty="0">
                <a:solidFill>
                  <a:srgbClr val="0000FF"/>
                </a:solidFill>
              </a:rPr>
              <a:t>Work with Whirlpool to discover new ways to embed innovation</a:t>
            </a:r>
          </a:p>
          <a:p>
            <a:r>
              <a:rPr lang="en-GB" altLang="en-US" sz="2400" i="1" dirty="0">
                <a:solidFill>
                  <a:srgbClr val="0000FF"/>
                </a:solidFill>
              </a:rPr>
              <a:t>Strategos’ approach</a:t>
            </a:r>
          </a:p>
          <a:p>
            <a:pPr lvl="1">
              <a:buFont typeface="Wingdings" panose="05000000000000000000" pitchFamily="2" charset="2"/>
              <a:buChar char="Ø"/>
            </a:pPr>
            <a:r>
              <a:rPr lang="en-GB" altLang="en-US" i="1" dirty="0">
                <a:solidFill>
                  <a:srgbClr val="0000FF"/>
                </a:solidFill>
              </a:rPr>
              <a:t>It was Refreshing – put the emphasis on learning for ourselves (Whirlpool)</a:t>
            </a:r>
          </a:p>
          <a:p>
            <a:pPr lvl="1">
              <a:buFont typeface="Wingdings" panose="05000000000000000000" pitchFamily="2" charset="2"/>
              <a:buChar char="Ø"/>
            </a:pPr>
            <a:r>
              <a:rPr lang="en-GB" altLang="en-US" i="1" dirty="0">
                <a:solidFill>
                  <a:srgbClr val="0000FF"/>
                </a:solidFill>
              </a:rPr>
              <a:t>Creating a systemic approach to embedment that would become self-sustaining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387">
                                            <p:txEl>
                                              <p:pRg st="1" end="1"/>
                                            </p:txEl>
                                          </p:spTgt>
                                        </p:tgtEl>
                                        <p:attrNameLst>
                                          <p:attrName>style.visibility</p:attrName>
                                        </p:attrNameLst>
                                      </p:cBhvr>
                                      <p:to>
                                        <p:strVal val="visible"/>
                                      </p:to>
                                    </p:set>
                                    <p:animEffect transition="in" filter="fade">
                                      <p:cBhvr>
                                        <p:cTn id="7" dur="500"/>
                                        <p:tgtEl>
                                          <p:spTgt spid="1638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387">
                                            <p:txEl>
                                              <p:pRg st="2" end="2"/>
                                            </p:txEl>
                                          </p:spTgt>
                                        </p:tgtEl>
                                        <p:attrNameLst>
                                          <p:attrName>style.visibility</p:attrName>
                                        </p:attrNameLst>
                                      </p:cBhvr>
                                      <p:to>
                                        <p:strVal val="visible"/>
                                      </p:to>
                                    </p:set>
                                    <p:animEffect transition="in" filter="fade">
                                      <p:cBhvr>
                                        <p:cTn id="12" dur="500"/>
                                        <p:tgtEl>
                                          <p:spTgt spid="1638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387">
                                            <p:txEl>
                                              <p:pRg st="3" end="3"/>
                                            </p:txEl>
                                          </p:spTgt>
                                        </p:tgtEl>
                                        <p:attrNameLst>
                                          <p:attrName>style.visibility</p:attrName>
                                        </p:attrNameLst>
                                      </p:cBhvr>
                                      <p:to>
                                        <p:strVal val="visible"/>
                                      </p:to>
                                    </p:set>
                                    <p:animEffect transition="in" filter="fade">
                                      <p:cBhvr>
                                        <p:cTn id="17" dur="500"/>
                                        <p:tgtEl>
                                          <p:spTgt spid="16387">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387">
                                            <p:txEl>
                                              <p:pRg st="4" end="4"/>
                                            </p:txEl>
                                          </p:spTgt>
                                        </p:tgtEl>
                                        <p:attrNameLst>
                                          <p:attrName>style.visibility</p:attrName>
                                        </p:attrNameLst>
                                      </p:cBhvr>
                                      <p:to>
                                        <p:strVal val="visible"/>
                                      </p:to>
                                    </p:set>
                                    <p:animEffect transition="in" filter="fade">
                                      <p:cBhvr>
                                        <p:cTn id="22" dur="500"/>
                                        <p:tgtEl>
                                          <p:spTgt spid="16387">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6387">
                                            <p:txEl>
                                              <p:pRg st="5" end="5"/>
                                            </p:txEl>
                                          </p:spTgt>
                                        </p:tgtEl>
                                        <p:attrNameLst>
                                          <p:attrName>style.visibility</p:attrName>
                                        </p:attrNameLst>
                                      </p:cBhvr>
                                      <p:to>
                                        <p:strVal val="visible"/>
                                      </p:to>
                                    </p:set>
                                    <p:animEffect transition="in" filter="fade">
                                      <p:cBhvr>
                                        <p:cTn id="27" dur="500"/>
                                        <p:tgtEl>
                                          <p:spTgt spid="16387">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6387">
                                            <p:txEl>
                                              <p:pRg st="6" end="6"/>
                                            </p:txEl>
                                          </p:spTgt>
                                        </p:tgtEl>
                                        <p:attrNameLst>
                                          <p:attrName>style.visibility</p:attrName>
                                        </p:attrNameLst>
                                      </p:cBhvr>
                                      <p:to>
                                        <p:strVal val="visible"/>
                                      </p:to>
                                    </p:set>
                                    <p:animEffect transition="in" filter="fade">
                                      <p:cBhvr>
                                        <p:cTn id="32" dur="500"/>
                                        <p:tgtEl>
                                          <p:spTgt spid="16387">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6387">
                                            <p:txEl>
                                              <p:pRg st="7" end="7"/>
                                            </p:txEl>
                                          </p:spTgt>
                                        </p:tgtEl>
                                        <p:attrNameLst>
                                          <p:attrName>style.visibility</p:attrName>
                                        </p:attrNameLst>
                                      </p:cBhvr>
                                      <p:to>
                                        <p:strVal val="visible"/>
                                      </p:to>
                                    </p:set>
                                    <p:animEffect transition="in" filter="fade">
                                      <p:cBhvr>
                                        <p:cTn id="37" dur="500"/>
                                        <p:tgtEl>
                                          <p:spTgt spid="16387">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6387">
                                            <p:txEl>
                                              <p:pRg st="8" end="8"/>
                                            </p:txEl>
                                          </p:spTgt>
                                        </p:tgtEl>
                                        <p:attrNameLst>
                                          <p:attrName>style.visibility</p:attrName>
                                        </p:attrNameLst>
                                      </p:cBhvr>
                                      <p:to>
                                        <p:strVal val="visible"/>
                                      </p:to>
                                    </p:set>
                                    <p:animEffect transition="in" filter="fade">
                                      <p:cBhvr>
                                        <p:cTn id="42" dur="500"/>
                                        <p:tgtEl>
                                          <p:spTgt spid="1638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2D4B1D6D-2B2B-46E5-B21A-CEB77DD6521A}"/>
              </a:ext>
            </a:extLst>
          </p:cNvPr>
          <p:cNvSpPr>
            <a:spLocks noGrp="1"/>
          </p:cNvSpPr>
          <p:nvPr>
            <p:ph type="title"/>
          </p:nvPr>
        </p:nvSpPr>
        <p:spPr>
          <a:xfrm>
            <a:off x="457200" y="174959"/>
            <a:ext cx="8229600" cy="941571"/>
          </a:xfrm>
        </p:spPr>
        <p:txBody>
          <a:bodyPr/>
          <a:lstStyle/>
          <a:p>
            <a:pPr eaLnBrk="1" hangingPunct="1"/>
            <a:r>
              <a:rPr lang="en-GB" altLang="en-US" dirty="0"/>
              <a:t>Whirlpool – Unleashing Innovation</a:t>
            </a:r>
          </a:p>
        </p:txBody>
      </p:sp>
      <p:sp>
        <p:nvSpPr>
          <p:cNvPr id="21507" name="Content Placeholder 2">
            <a:extLst>
              <a:ext uri="{FF2B5EF4-FFF2-40B4-BE49-F238E27FC236}">
                <a16:creationId xmlns:a16="http://schemas.microsoft.com/office/drawing/2014/main" id="{96205C29-ECF5-4BC1-A547-3704802703E5}"/>
              </a:ext>
            </a:extLst>
          </p:cNvPr>
          <p:cNvSpPr>
            <a:spLocks noGrp="1"/>
          </p:cNvSpPr>
          <p:nvPr>
            <p:ph idx="1"/>
          </p:nvPr>
        </p:nvSpPr>
        <p:spPr>
          <a:xfrm>
            <a:off x="457200" y="1470818"/>
            <a:ext cx="8229600" cy="3916363"/>
          </a:xfrm>
        </p:spPr>
        <p:txBody>
          <a:bodyPr/>
          <a:lstStyle/>
          <a:p>
            <a:pPr eaLnBrk="1" hangingPunct="1"/>
            <a:r>
              <a:rPr lang="en-GB" altLang="en-US" dirty="0">
                <a:solidFill>
                  <a:srgbClr val="002060"/>
                </a:solidFill>
              </a:rPr>
              <a:t>Structuring and sustaining innovation</a:t>
            </a:r>
          </a:p>
          <a:p>
            <a:pPr eaLnBrk="1" hangingPunct="1"/>
            <a:r>
              <a:rPr lang="en-GB" altLang="en-US" dirty="0">
                <a:solidFill>
                  <a:srgbClr val="0000FF"/>
                </a:solidFill>
              </a:rPr>
              <a:t>The ‘</a:t>
            </a:r>
            <a:r>
              <a:rPr lang="en-GB" altLang="en-US" i="1" dirty="0">
                <a:solidFill>
                  <a:srgbClr val="0000FF"/>
                </a:solidFill>
              </a:rPr>
              <a:t>Rational Framework’ </a:t>
            </a:r>
            <a:r>
              <a:rPr lang="en-GB" altLang="en-US" dirty="0">
                <a:solidFill>
                  <a:srgbClr val="0000FF"/>
                </a:solidFill>
              </a:rPr>
              <a:t>and ‘</a:t>
            </a:r>
            <a:r>
              <a:rPr lang="en-GB" altLang="en-US" i="1" dirty="0">
                <a:solidFill>
                  <a:srgbClr val="0000FF"/>
                </a:solidFill>
              </a:rPr>
              <a:t>Emotional Drivers’</a:t>
            </a:r>
          </a:p>
          <a:p>
            <a:pPr eaLnBrk="1" hangingPunct="1"/>
            <a:r>
              <a:rPr lang="en-GB" altLang="en-US" dirty="0">
                <a:solidFill>
                  <a:srgbClr val="800080"/>
                </a:solidFill>
              </a:rPr>
              <a:t>Ideas, and the people who produce them, are at the centre of the business model</a:t>
            </a:r>
          </a:p>
          <a:p>
            <a:pPr eaLnBrk="1" hangingPunct="1"/>
            <a:r>
              <a:rPr lang="en-GB" altLang="en-US" dirty="0"/>
              <a:t>Although </a:t>
            </a:r>
            <a:r>
              <a:rPr lang="en-GB" altLang="en-US" i="1" dirty="0"/>
              <a:t>creativity cannot be mechanised</a:t>
            </a:r>
            <a:r>
              <a:rPr lang="en-GB" altLang="en-US" dirty="0"/>
              <a:t>, companies need an </a:t>
            </a:r>
            <a:r>
              <a:rPr lang="en-GB" altLang="en-US" u="sng" dirty="0"/>
              <a:t>innovation framework </a:t>
            </a:r>
            <a:r>
              <a:rPr lang="en-GB" altLang="en-US" dirty="0"/>
              <a:t>to encourage, nurture, and commercialise ideas into innovations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fade">
                                      <p:cBhvr>
                                        <p:cTn id="7" dur="500"/>
                                        <p:tgtEl>
                                          <p:spTgt spid="215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1507">
                                            <p:txEl>
                                              <p:pRg st="1" end="1"/>
                                            </p:txEl>
                                          </p:spTgt>
                                        </p:tgtEl>
                                        <p:attrNameLst>
                                          <p:attrName>style.visibility</p:attrName>
                                        </p:attrNameLst>
                                      </p:cBhvr>
                                      <p:to>
                                        <p:strVal val="visible"/>
                                      </p:to>
                                    </p:set>
                                    <p:animEffect transition="in" filter="fade">
                                      <p:cBhvr>
                                        <p:cTn id="12" dur="500"/>
                                        <p:tgtEl>
                                          <p:spTgt spid="2150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1507">
                                            <p:txEl>
                                              <p:pRg st="2" end="2"/>
                                            </p:txEl>
                                          </p:spTgt>
                                        </p:tgtEl>
                                        <p:attrNameLst>
                                          <p:attrName>style.visibility</p:attrName>
                                        </p:attrNameLst>
                                      </p:cBhvr>
                                      <p:to>
                                        <p:strVal val="visible"/>
                                      </p:to>
                                    </p:set>
                                    <p:animEffect transition="in" filter="fade">
                                      <p:cBhvr>
                                        <p:cTn id="17" dur="500"/>
                                        <p:tgtEl>
                                          <p:spTgt spid="2150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21507">
                                            <p:txEl>
                                              <p:pRg st="3" end="3"/>
                                            </p:txEl>
                                          </p:spTgt>
                                        </p:tgtEl>
                                        <p:attrNameLst>
                                          <p:attrName>style.visibility</p:attrName>
                                        </p:attrNameLst>
                                      </p:cBhvr>
                                      <p:to>
                                        <p:strVal val="visible"/>
                                      </p:to>
                                    </p:set>
                                    <p:animEffect transition="in" filter="fade">
                                      <p:cBhvr>
                                        <p:cTn id="22" dur="500"/>
                                        <p:tgtEl>
                                          <p:spTgt spid="2150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7764763C-6763-4922-8AB2-39D974D6D7DC}"/>
              </a:ext>
            </a:extLst>
          </p:cNvPr>
          <p:cNvSpPr>
            <a:spLocks noGrp="1"/>
          </p:cNvSpPr>
          <p:nvPr>
            <p:ph type="title"/>
          </p:nvPr>
        </p:nvSpPr>
        <p:spPr/>
        <p:txBody>
          <a:bodyPr/>
          <a:lstStyle/>
          <a:p>
            <a:r>
              <a:rPr lang="en-GB" altLang="en-US" i="1"/>
              <a:t>Rational</a:t>
            </a:r>
            <a:r>
              <a:rPr lang="en-GB" altLang="en-US"/>
              <a:t> Drivers</a:t>
            </a:r>
          </a:p>
        </p:txBody>
      </p:sp>
      <p:sp>
        <p:nvSpPr>
          <p:cNvPr id="4" name="Isosceles Triangle 3">
            <a:extLst>
              <a:ext uri="{FF2B5EF4-FFF2-40B4-BE49-F238E27FC236}">
                <a16:creationId xmlns:a16="http://schemas.microsoft.com/office/drawing/2014/main" id="{2AA311FE-4228-4BC5-B9FC-49D1AC7816EB}"/>
              </a:ext>
            </a:extLst>
          </p:cNvPr>
          <p:cNvSpPr/>
          <p:nvPr/>
        </p:nvSpPr>
        <p:spPr>
          <a:xfrm>
            <a:off x="1871663" y="1550988"/>
            <a:ext cx="5400675" cy="136842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Strategic Architecture</a:t>
            </a:r>
          </a:p>
        </p:txBody>
      </p:sp>
      <p:sp>
        <p:nvSpPr>
          <p:cNvPr id="5" name="Oval 4">
            <a:extLst>
              <a:ext uri="{FF2B5EF4-FFF2-40B4-BE49-F238E27FC236}">
                <a16:creationId xmlns:a16="http://schemas.microsoft.com/office/drawing/2014/main" id="{9BD54A00-BD6D-4068-9F5C-9737946B09B0}"/>
              </a:ext>
            </a:extLst>
          </p:cNvPr>
          <p:cNvSpPr/>
          <p:nvPr/>
        </p:nvSpPr>
        <p:spPr>
          <a:xfrm>
            <a:off x="1839913" y="2919413"/>
            <a:ext cx="180022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I-Pipe</a:t>
            </a:r>
          </a:p>
        </p:txBody>
      </p:sp>
      <p:sp>
        <p:nvSpPr>
          <p:cNvPr id="6" name="Oval 5">
            <a:extLst>
              <a:ext uri="{FF2B5EF4-FFF2-40B4-BE49-F238E27FC236}">
                <a16:creationId xmlns:a16="http://schemas.microsoft.com/office/drawing/2014/main" id="{401C1963-21F7-4AC2-97B3-8789E51D6302}"/>
              </a:ext>
            </a:extLst>
          </p:cNvPr>
          <p:cNvSpPr/>
          <p:nvPr/>
        </p:nvSpPr>
        <p:spPr>
          <a:xfrm>
            <a:off x="5472113" y="2919413"/>
            <a:ext cx="180022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Innovators</a:t>
            </a:r>
          </a:p>
        </p:txBody>
      </p:sp>
      <p:sp>
        <p:nvSpPr>
          <p:cNvPr id="7" name="Oval 6">
            <a:extLst>
              <a:ext uri="{FF2B5EF4-FFF2-40B4-BE49-F238E27FC236}">
                <a16:creationId xmlns:a16="http://schemas.microsoft.com/office/drawing/2014/main" id="{79186F03-B727-411C-B843-B84BF21CDEDE}"/>
              </a:ext>
            </a:extLst>
          </p:cNvPr>
          <p:cNvSpPr/>
          <p:nvPr/>
        </p:nvSpPr>
        <p:spPr>
          <a:xfrm>
            <a:off x="3671888" y="2919413"/>
            <a:ext cx="180022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Execution</a:t>
            </a:r>
          </a:p>
        </p:txBody>
      </p:sp>
      <p:sp>
        <p:nvSpPr>
          <p:cNvPr id="8" name="Rectangle 7">
            <a:extLst>
              <a:ext uri="{FF2B5EF4-FFF2-40B4-BE49-F238E27FC236}">
                <a16:creationId xmlns:a16="http://schemas.microsoft.com/office/drawing/2014/main" id="{FBEA29DE-F150-4659-A9D9-CBDCEB66A091}"/>
              </a:ext>
            </a:extLst>
          </p:cNvPr>
          <p:cNvSpPr/>
          <p:nvPr/>
        </p:nvSpPr>
        <p:spPr>
          <a:xfrm>
            <a:off x="1871663" y="4076700"/>
            <a:ext cx="5400675" cy="5032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Management Systems</a:t>
            </a:r>
          </a:p>
        </p:txBody>
      </p:sp>
      <p:pic>
        <p:nvPicPr>
          <p:cNvPr id="18440" name="Picture 9" descr="A close up of a person&#10;&#10;Description generated with high confidence">
            <a:extLst>
              <a:ext uri="{FF2B5EF4-FFF2-40B4-BE49-F238E27FC236}">
                <a16:creationId xmlns:a16="http://schemas.microsoft.com/office/drawing/2014/main" id="{23265E1D-C286-4B3B-98D6-492D812269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1127125"/>
            <a:ext cx="1828800" cy="1330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4" descr="A close up of a street sign&#10;&#10;Description generated with very high confidence">
            <a:extLst>
              <a:ext uri="{FF2B5EF4-FFF2-40B4-BE49-F238E27FC236}">
                <a16:creationId xmlns:a16="http://schemas.microsoft.com/office/drawing/2014/main" id="{4BD97FE4-D8F4-44FD-9786-1554BBA432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86624" y="4301486"/>
            <a:ext cx="1857375" cy="141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9" name="Title 1">
            <a:extLst>
              <a:ext uri="{FF2B5EF4-FFF2-40B4-BE49-F238E27FC236}">
                <a16:creationId xmlns:a16="http://schemas.microsoft.com/office/drawing/2014/main" id="{DCD8E877-40BF-4E0C-B088-0A0A7333DB45}"/>
              </a:ext>
            </a:extLst>
          </p:cNvPr>
          <p:cNvSpPr>
            <a:spLocks noGrp="1"/>
          </p:cNvSpPr>
          <p:nvPr>
            <p:ph type="title"/>
          </p:nvPr>
        </p:nvSpPr>
        <p:spPr>
          <a:xfrm>
            <a:off x="457200" y="0"/>
            <a:ext cx="8229600" cy="1143000"/>
          </a:xfrm>
        </p:spPr>
        <p:txBody>
          <a:bodyPr/>
          <a:lstStyle/>
          <a:p>
            <a:r>
              <a:rPr lang="en-GB" altLang="en-US"/>
              <a:t>Strategic Architecture</a:t>
            </a:r>
          </a:p>
        </p:txBody>
      </p:sp>
      <p:sp>
        <p:nvSpPr>
          <p:cNvPr id="3" name="Content Placeholder 2">
            <a:extLst>
              <a:ext uri="{FF2B5EF4-FFF2-40B4-BE49-F238E27FC236}">
                <a16:creationId xmlns:a16="http://schemas.microsoft.com/office/drawing/2014/main" id="{D5E4A69D-F7E0-4C54-A2DB-4AF80822E7C8}"/>
              </a:ext>
            </a:extLst>
          </p:cNvPr>
          <p:cNvSpPr>
            <a:spLocks noGrp="1"/>
          </p:cNvSpPr>
          <p:nvPr>
            <p:ph idx="1"/>
          </p:nvPr>
        </p:nvSpPr>
        <p:spPr>
          <a:xfrm>
            <a:off x="6350" y="893763"/>
            <a:ext cx="8229600" cy="3917950"/>
          </a:xfrm>
        </p:spPr>
        <p:txBody>
          <a:bodyPr/>
          <a:lstStyle/>
          <a:p>
            <a:r>
              <a:rPr lang="en-GB" altLang="en-US">
                <a:solidFill>
                  <a:srgbClr val="0000FF"/>
                </a:solidFill>
              </a:rPr>
              <a:t>Vision and Strategy – the overarching business direction that </a:t>
            </a:r>
            <a:r>
              <a:rPr lang="en-GB" altLang="en-US" i="1" u="sng">
                <a:solidFill>
                  <a:srgbClr val="0000FF"/>
                </a:solidFill>
              </a:rPr>
              <a:t>compels</a:t>
            </a:r>
            <a:r>
              <a:rPr lang="en-GB" altLang="en-US">
                <a:solidFill>
                  <a:srgbClr val="0000FF"/>
                </a:solidFill>
              </a:rPr>
              <a:t> innovation</a:t>
            </a:r>
          </a:p>
          <a:p>
            <a:r>
              <a:rPr lang="en-GB" altLang="en-US">
                <a:solidFill>
                  <a:srgbClr val="0000FF"/>
                </a:solidFill>
              </a:rPr>
              <a:t>Definition – the </a:t>
            </a:r>
            <a:r>
              <a:rPr lang="en-GB" altLang="en-US" i="1" u="sng">
                <a:solidFill>
                  <a:srgbClr val="0000FF"/>
                </a:solidFill>
              </a:rPr>
              <a:t>meaning</a:t>
            </a:r>
            <a:r>
              <a:rPr lang="en-GB" altLang="en-US">
                <a:solidFill>
                  <a:srgbClr val="0000FF"/>
                </a:solidFill>
              </a:rPr>
              <a:t> of innovation</a:t>
            </a:r>
          </a:p>
          <a:p>
            <a:r>
              <a:rPr lang="en-GB" altLang="en-US">
                <a:solidFill>
                  <a:srgbClr val="0000FF"/>
                </a:solidFill>
              </a:rPr>
              <a:t>Goals – measurable </a:t>
            </a:r>
            <a:r>
              <a:rPr lang="en-GB" altLang="en-US" i="1" u="sng">
                <a:solidFill>
                  <a:srgbClr val="0000FF"/>
                </a:solidFill>
              </a:rPr>
              <a:t>results</a:t>
            </a:r>
            <a:r>
              <a:rPr lang="en-GB" altLang="en-US">
                <a:solidFill>
                  <a:srgbClr val="0000FF"/>
                </a:solidFill>
              </a:rPr>
              <a:t> of innovation</a:t>
            </a:r>
          </a:p>
          <a:p>
            <a:r>
              <a:rPr lang="en-GB" altLang="en-US">
                <a:solidFill>
                  <a:srgbClr val="0000FF"/>
                </a:solidFill>
              </a:rPr>
              <a:t>Guiding principles – the </a:t>
            </a:r>
            <a:r>
              <a:rPr lang="en-GB" altLang="en-US" i="1" u="sng">
                <a:solidFill>
                  <a:srgbClr val="0000FF"/>
                </a:solidFill>
              </a:rPr>
              <a:t>values</a:t>
            </a:r>
            <a:r>
              <a:rPr lang="en-GB" altLang="en-US">
                <a:solidFill>
                  <a:srgbClr val="0000FF"/>
                </a:solidFill>
              </a:rPr>
              <a:t> that guide the innovation approach</a:t>
            </a:r>
          </a:p>
          <a:p>
            <a:r>
              <a:rPr lang="en-GB" altLang="en-US">
                <a:solidFill>
                  <a:srgbClr val="0000FF"/>
                </a:solidFill>
              </a:rPr>
              <a:t>Process – the series of actions and functions that create innovations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59929B46-529D-4FBF-9762-31AF4103B231}"/>
              </a:ext>
            </a:extLst>
          </p:cNvPr>
          <p:cNvSpPr>
            <a:spLocks noGrp="1"/>
          </p:cNvSpPr>
          <p:nvPr>
            <p:ph type="title"/>
          </p:nvPr>
        </p:nvSpPr>
        <p:spPr/>
        <p:txBody>
          <a:bodyPr/>
          <a:lstStyle/>
          <a:p>
            <a:r>
              <a:rPr lang="en-GB" altLang="en-US"/>
              <a:t>Management Systems</a:t>
            </a:r>
          </a:p>
        </p:txBody>
      </p:sp>
      <p:sp>
        <p:nvSpPr>
          <p:cNvPr id="20483" name="Content Placeholder 2">
            <a:extLst>
              <a:ext uri="{FF2B5EF4-FFF2-40B4-BE49-F238E27FC236}">
                <a16:creationId xmlns:a16="http://schemas.microsoft.com/office/drawing/2014/main" id="{336D4F89-EADB-46CD-A6A4-4AED6DA91606}"/>
              </a:ext>
            </a:extLst>
          </p:cNvPr>
          <p:cNvSpPr>
            <a:spLocks noGrp="1"/>
          </p:cNvSpPr>
          <p:nvPr>
            <p:ph idx="1"/>
          </p:nvPr>
        </p:nvSpPr>
        <p:spPr>
          <a:xfrm>
            <a:off x="457200" y="1600200"/>
            <a:ext cx="8229600" cy="3916363"/>
          </a:xfrm>
        </p:spPr>
        <p:txBody>
          <a:bodyPr/>
          <a:lstStyle/>
          <a:p>
            <a:r>
              <a:rPr lang="en-GB" altLang="en-US" dirty="0">
                <a:solidFill>
                  <a:srgbClr val="0000FF"/>
                </a:solidFill>
              </a:rPr>
              <a:t>New system must be ‘hardwired’ into the legacy business framework</a:t>
            </a:r>
          </a:p>
          <a:p>
            <a:r>
              <a:rPr lang="en-GB" altLang="en-US" dirty="0"/>
              <a:t>Design new systems</a:t>
            </a:r>
          </a:p>
          <a:p>
            <a:r>
              <a:rPr lang="en-GB" altLang="en-US" dirty="0">
                <a:solidFill>
                  <a:srgbClr val="800080"/>
                </a:solidFill>
              </a:rPr>
              <a:t>Reengineer old systems</a:t>
            </a:r>
          </a:p>
          <a:p>
            <a:r>
              <a:rPr lang="en-GB" altLang="en-US" dirty="0">
                <a:solidFill>
                  <a:srgbClr val="002060"/>
                </a:solidFill>
              </a:rPr>
              <a:t>This takes time……!</a:t>
            </a:r>
          </a:p>
        </p:txBody>
      </p:sp>
      <p:pic>
        <p:nvPicPr>
          <p:cNvPr id="20484" name="Picture 7" descr="A boat in the water&#10;&#10;Description generated with high confidence">
            <a:extLst>
              <a:ext uri="{FF2B5EF4-FFF2-40B4-BE49-F238E27FC236}">
                <a16:creationId xmlns:a16="http://schemas.microsoft.com/office/drawing/2014/main" id="{449CE6B0-A799-44F0-ABB0-FF914CBD7D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22888" y="3789363"/>
            <a:ext cx="3821112" cy="1909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4D30C98B-6A84-4F45-A3E2-98ACE403F220}"/>
              </a:ext>
            </a:extLst>
          </p:cNvPr>
          <p:cNvSpPr>
            <a:spLocks noGrp="1"/>
          </p:cNvSpPr>
          <p:nvPr>
            <p:ph type="title"/>
          </p:nvPr>
        </p:nvSpPr>
        <p:spPr/>
        <p:txBody>
          <a:bodyPr/>
          <a:lstStyle/>
          <a:p>
            <a:r>
              <a:rPr lang="en-GB" altLang="en-US"/>
              <a:t>I-Pipe: The Machine</a:t>
            </a:r>
          </a:p>
        </p:txBody>
      </p:sp>
      <p:sp>
        <p:nvSpPr>
          <p:cNvPr id="3" name="Content Placeholder 2">
            <a:extLst>
              <a:ext uri="{FF2B5EF4-FFF2-40B4-BE49-F238E27FC236}">
                <a16:creationId xmlns:a16="http://schemas.microsoft.com/office/drawing/2014/main" id="{26640826-ECF3-4A56-9F74-408F5399B5CC}"/>
              </a:ext>
            </a:extLst>
          </p:cNvPr>
          <p:cNvSpPr>
            <a:spLocks noGrp="1"/>
          </p:cNvSpPr>
          <p:nvPr>
            <p:ph idx="1"/>
          </p:nvPr>
        </p:nvSpPr>
        <p:spPr>
          <a:xfrm>
            <a:off x="144463" y="1417638"/>
            <a:ext cx="6037262" cy="3916362"/>
          </a:xfrm>
        </p:spPr>
        <p:txBody>
          <a:bodyPr/>
          <a:lstStyle/>
          <a:p>
            <a:r>
              <a:rPr lang="en-GB" altLang="en-US" dirty="0">
                <a:solidFill>
                  <a:srgbClr val="002060"/>
                </a:solidFill>
              </a:rPr>
              <a:t>Processes and mechanisms to enable innovators to convert ideas into innovations</a:t>
            </a:r>
          </a:p>
          <a:p>
            <a:r>
              <a:rPr lang="en-GB" altLang="en-US" dirty="0">
                <a:solidFill>
                  <a:srgbClr val="0000FF"/>
                </a:solidFill>
              </a:rPr>
              <a:t>Idea to commercialisation</a:t>
            </a:r>
          </a:p>
          <a:p>
            <a:r>
              <a:rPr lang="en-GB" altLang="en-US" dirty="0"/>
              <a:t>Through ‘Tollgates’</a:t>
            </a:r>
          </a:p>
          <a:p>
            <a:r>
              <a:rPr lang="en-GB" altLang="en-US" dirty="0">
                <a:solidFill>
                  <a:srgbClr val="800080"/>
                </a:solidFill>
              </a:rPr>
              <a:t>Two primary sources of ideas – </a:t>
            </a:r>
            <a:r>
              <a:rPr lang="en-GB" altLang="en-US" i="1" dirty="0">
                <a:solidFill>
                  <a:srgbClr val="800080"/>
                </a:solidFill>
              </a:rPr>
              <a:t>Business need </a:t>
            </a:r>
            <a:r>
              <a:rPr lang="en-GB" altLang="en-US" dirty="0">
                <a:solidFill>
                  <a:srgbClr val="800080"/>
                </a:solidFill>
              </a:rPr>
              <a:t>or from </a:t>
            </a:r>
            <a:r>
              <a:rPr lang="en-GB" altLang="en-US" i="1" dirty="0">
                <a:solidFill>
                  <a:srgbClr val="800080"/>
                </a:solidFill>
              </a:rPr>
              <a:t>innovators</a:t>
            </a:r>
            <a:r>
              <a:rPr lang="en-GB" altLang="en-US" dirty="0">
                <a:solidFill>
                  <a:srgbClr val="800080"/>
                </a:solidFill>
              </a:rPr>
              <a:t> using innovation tools</a:t>
            </a:r>
          </a:p>
        </p:txBody>
      </p:sp>
      <p:pic>
        <p:nvPicPr>
          <p:cNvPr id="21508" name="Picture 4" descr="A picture containing invertebrate&#10;&#10;Description generated with high confidence">
            <a:extLst>
              <a:ext uri="{FF2B5EF4-FFF2-40B4-BE49-F238E27FC236}">
                <a16:creationId xmlns:a16="http://schemas.microsoft.com/office/drawing/2014/main" id="{9F467C18-6F16-45BE-A748-2B4DD3AE44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02388" y="2457450"/>
            <a:ext cx="2717800"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6694B835-0880-4022-A59D-4E196CB254CB}"/>
              </a:ext>
            </a:extLst>
          </p:cNvPr>
          <p:cNvSpPr>
            <a:spLocks noGrp="1"/>
          </p:cNvSpPr>
          <p:nvPr>
            <p:ph type="title"/>
          </p:nvPr>
        </p:nvSpPr>
        <p:spPr/>
        <p:txBody>
          <a:bodyPr/>
          <a:lstStyle/>
          <a:p>
            <a:r>
              <a:rPr lang="en-GB" altLang="en-US"/>
              <a:t>Innovators and I-Mentors</a:t>
            </a:r>
          </a:p>
        </p:txBody>
      </p:sp>
      <p:sp>
        <p:nvSpPr>
          <p:cNvPr id="3" name="Content Placeholder 2">
            <a:extLst>
              <a:ext uri="{FF2B5EF4-FFF2-40B4-BE49-F238E27FC236}">
                <a16:creationId xmlns:a16="http://schemas.microsoft.com/office/drawing/2014/main" id="{FDEC7C08-4775-4454-AAD3-C824314C601F}"/>
              </a:ext>
            </a:extLst>
          </p:cNvPr>
          <p:cNvSpPr>
            <a:spLocks noGrp="1"/>
          </p:cNvSpPr>
          <p:nvPr>
            <p:ph idx="1"/>
          </p:nvPr>
        </p:nvSpPr>
        <p:spPr>
          <a:xfrm>
            <a:off x="230188" y="1403350"/>
            <a:ext cx="7561262" cy="3916363"/>
          </a:xfrm>
        </p:spPr>
        <p:txBody>
          <a:bodyPr/>
          <a:lstStyle/>
          <a:p>
            <a:r>
              <a:rPr lang="en-GB" altLang="en-US" dirty="0">
                <a:solidFill>
                  <a:srgbClr val="FF0066"/>
                </a:solidFill>
              </a:rPr>
              <a:t>Innovators are everywhere</a:t>
            </a:r>
          </a:p>
          <a:p>
            <a:r>
              <a:rPr lang="en-GB" altLang="en-US" dirty="0">
                <a:solidFill>
                  <a:srgbClr val="800080"/>
                </a:solidFill>
              </a:rPr>
              <a:t>Inside </a:t>
            </a:r>
            <a:r>
              <a:rPr lang="en-GB" altLang="en-US" i="1" u="sng" dirty="0">
                <a:solidFill>
                  <a:srgbClr val="800080"/>
                </a:solidFill>
              </a:rPr>
              <a:t>and</a:t>
            </a:r>
            <a:r>
              <a:rPr lang="en-GB" altLang="en-US" dirty="0">
                <a:solidFill>
                  <a:srgbClr val="800080"/>
                </a:solidFill>
              </a:rPr>
              <a:t> outside your company</a:t>
            </a:r>
          </a:p>
          <a:p>
            <a:r>
              <a:rPr lang="en-GB" altLang="en-US" dirty="0">
                <a:solidFill>
                  <a:srgbClr val="0000FF"/>
                </a:solidFill>
              </a:rPr>
              <a:t>Innovators quickly coalesce into Innovation </a:t>
            </a:r>
            <a:r>
              <a:rPr lang="en-GB" altLang="en-US" i="1" dirty="0">
                <a:solidFill>
                  <a:srgbClr val="0000FF"/>
                </a:solidFill>
              </a:rPr>
              <a:t>teams</a:t>
            </a:r>
          </a:p>
          <a:p>
            <a:r>
              <a:rPr lang="en-GB" altLang="en-US" i="1" dirty="0">
                <a:solidFill>
                  <a:srgbClr val="009900"/>
                </a:solidFill>
              </a:rPr>
              <a:t>Diversity </a:t>
            </a:r>
            <a:r>
              <a:rPr lang="en-GB" altLang="en-US" dirty="0">
                <a:solidFill>
                  <a:srgbClr val="009900"/>
                </a:solidFill>
              </a:rPr>
              <a:t>increases chance of success – background, functional area, geographic area, level, gender, thought processes, and more..</a:t>
            </a:r>
            <a:endParaRPr lang="en-GB" altLang="en-US" i="1" dirty="0">
              <a:solidFill>
                <a:srgbClr val="009900"/>
              </a:solidFill>
            </a:endParaRPr>
          </a:p>
          <a:p>
            <a:endParaRPr lang="en-GB" altLang="en-US" dirty="0"/>
          </a:p>
        </p:txBody>
      </p:sp>
      <p:pic>
        <p:nvPicPr>
          <p:cNvPr id="22532" name="Picture 4" descr="A person standing in front of a crowd&#10;&#10;Description generated with very high confidence">
            <a:extLst>
              <a:ext uri="{FF2B5EF4-FFF2-40B4-BE49-F238E27FC236}">
                <a16:creationId xmlns:a16="http://schemas.microsoft.com/office/drawing/2014/main" id="{E2AB98E1-7984-4A9E-99FA-B0F7A5B649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5825" y="3361531"/>
            <a:ext cx="1908175" cy="230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8E628975-D6CE-495D-BCB3-8246AB9CF08C}"/>
              </a:ext>
            </a:extLst>
          </p:cNvPr>
          <p:cNvSpPr>
            <a:spLocks noGrp="1"/>
          </p:cNvSpPr>
          <p:nvPr>
            <p:ph type="title"/>
          </p:nvPr>
        </p:nvSpPr>
        <p:spPr>
          <a:xfrm>
            <a:off x="2754312" y="239712"/>
            <a:ext cx="5429250" cy="885825"/>
          </a:xfrm>
        </p:spPr>
        <p:txBody>
          <a:bodyPr/>
          <a:lstStyle/>
          <a:p>
            <a:r>
              <a:rPr lang="en-GB" altLang="en-US" dirty="0"/>
              <a:t>Execution and Results</a:t>
            </a:r>
          </a:p>
        </p:txBody>
      </p:sp>
      <p:sp>
        <p:nvSpPr>
          <p:cNvPr id="23555" name="Content Placeholder 2">
            <a:extLst>
              <a:ext uri="{FF2B5EF4-FFF2-40B4-BE49-F238E27FC236}">
                <a16:creationId xmlns:a16="http://schemas.microsoft.com/office/drawing/2014/main" id="{F98488FD-27C5-48FF-A8D0-2AB2E9AB59F6}"/>
              </a:ext>
            </a:extLst>
          </p:cNvPr>
          <p:cNvSpPr>
            <a:spLocks noGrp="1"/>
          </p:cNvSpPr>
          <p:nvPr>
            <p:ph idx="1"/>
          </p:nvPr>
        </p:nvSpPr>
        <p:spPr>
          <a:xfrm>
            <a:off x="1744663" y="1470025"/>
            <a:ext cx="5976937" cy="3917950"/>
          </a:xfrm>
        </p:spPr>
        <p:txBody>
          <a:bodyPr/>
          <a:lstStyle/>
          <a:p>
            <a:r>
              <a:rPr lang="en-GB" altLang="en-US" sz="2400" dirty="0">
                <a:solidFill>
                  <a:srgbClr val="0000FF"/>
                </a:solidFill>
              </a:rPr>
              <a:t>Innovation </a:t>
            </a:r>
            <a:r>
              <a:rPr lang="en-GB" altLang="en-US" sz="2400" i="1" dirty="0">
                <a:solidFill>
                  <a:srgbClr val="0000FF"/>
                </a:solidFill>
              </a:rPr>
              <a:t>continues </a:t>
            </a:r>
            <a:r>
              <a:rPr lang="en-GB" altLang="en-US" sz="2400" dirty="0">
                <a:solidFill>
                  <a:srgbClr val="0000FF"/>
                </a:solidFill>
              </a:rPr>
              <a:t>through launch and into the market….for as long as the product or service is deemed </a:t>
            </a:r>
            <a:r>
              <a:rPr lang="en-GB" altLang="en-US" sz="2400" i="1" dirty="0">
                <a:solidFill>
                  <a:srgbClr val="0000FF"/>
                </a:solidFill>
              </a:rPr>
              <a:t>‘innovative’</a:t>
            </a:r>
          </a:p>
          <a:p>
            <a:r>
              <a:rPr lang="en-GB" altLang="en-US" sz="2400" dirty="0"/>
              <a:t>Strategies for ‘value extraction’</a:t>
            </a:r>
          </a:p>
          <a:p>
            <a:r>
              <a:rPr lang="en-GB" altLang="en-US" sz="2400" dirty="0">
                <a:solidFill>
                  <a:srgbClr val="0000FF"/>
                </a:solidFill>
              </a:rPr>
              <a:t>Embedded innovation focuses on </a:t>
            </a:r>
            <a:r>
              <a:rPr lang="en-GB" altLang="en-US" sz="2400" i="1" dirty="0">
                <a:solidFill>
                  <a:srgbClr val="0000FF"/>
                </a:solidFill>
              </a:rPr>
              <a:t>results</a:t>
            </a:r>
          </a:p>
          <a:p>
            <a:r>
              <a:rPr lang="en-GB" altLang="en-US" sz="2400" dirty="0"/>
              <a:t>Favourable results beget favourable results</a:t>
            </a:r>
          </a:p>
          <a:p>
            <a:r>
              <a:rPr lang="en-GB" altLang="en-US" sz="2400" dirty="0">
                <a:solidFill>
                  <a:srgbClr val="0000FF"/>
                </a:solidFill>
              </a:rPr>
              <a:t>Kaplan and Norton’s Balanced Scorecard</a:t>
            </a:r>
          </a:p>
        </p:txBody>
      </p:sp>
      <p:pic>
        <p:nvPicPr>
          <p:cNvPr id="23556" name="Picture 4" descr="A picture containing sky, outdoor, fence, train&#10;&#10;Description generated with very high confidence">
            <a:extLst>
              <a:ext uri="{FF2B5EF4-FFF2-40B4-BE49-F238E27FC236}">
                <a16:creationId xmlns:a16="http://schemas.microsoft.com/office/drawing/2014/main" id="{2DFC4538-8EAF-41EC-B6BB-9C6D26D263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3" y="0"/>
            <a:ext cx="1614487" cy="242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7" name="Picture 7" descr="A satellite in space&#10;&#10;Description generated with very high confidence">
            <a:extLst>
              <a:ext uri="{FF2B5EF4-FFF2-40B4-BE49-F238E27FC236}">
                <a16:creationId xmlns:a16="http://schemas.microsoft.com/office/drawing/2014/main" id="{1B75C248-3B86-408F-AE00-E7856C8446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23125" y="4292600"/>
            <a:ext cx="1920875" cy="1439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E4FD8B1-22EB-4756-A414-FBB9AE0E716F}"/>
              </a:ext>
            </a:extLst>
          </p:cNvPr>
          <p:cNvSpPr>
            <a:spLocks noGrp="1"/>
          </p:cNvSpPr>
          <p:nvPr>
            <p:ph type="title"/>
          </p:nvPr>
        </p:nvSpPr>
        <p:spPr/>
        <p:txBody>
          <a:bodyPr/>
          <a:lstStyle/>
          <a:p>
            <a:r>
              <a:rPr lang="en-GB" altLang="en-US"/>
              <a:t>The Five </a:t>
            </a:r>
            <a:r>
              <a:rPr lang="en-GB" altLang="en-US" i="1"/>
              <a:t>Emotional </a:t>
            </a:r>
            <a:r>
              <a:rPr lang="en-GB" altLang="en-US"/>
              <a:t>Drivers</a:t>
            </a:r>
          </a:p>
        </p:txBody>
      </p:sp>
      <p:sp>
        <p:nvSpPr>
          <p:cNvPr id="3" name="Content Placeholder 2">
            <a:extLst>
              <a:ext uri="{FF2B5EF4-FFF2-40B4-BE49-F238E27FC236}">
                <a16:creationId xmlns:a16="http://schemas.microsoft.com/office/drawing/2014/main" id="{72FDF002-5030-4BA0-9328-A6432B34F088}"/>
              </a:ext>
            </a:extLst>
          </p:cNvPr>
          <p:cNvSpPr>
            <a:spLocks noGrp="1"/>
          </p:cNvSpPr>
          <p:nvPr>
            <p:ph idx="1"/>
          </p:nvPr>
        </p:nvSpPr>
        <p:spPr>
          <a:xfrm>
            <a:off x="457200" y="1600200"/>
            <a:ext cx="8229600" cy="3916363"/>
          </a:xfrm>
        </p:spPr>
        <p:txBody>
          <a:bodyPr/>
          <a:lstStyle/>
          <a:p>
            <a:r>
              <a:rPr lang="en-GB" altLang="en-US" dirty="0">
                <a:solidFill>
                  <a:srgbClr val="0000FF"/>
                </a:solidFill>
              </a:rPr>
              <a:t>Learning</a:t>
            </a:r>
          </a:p>
          <a:p>
            <a:r>
              <a:rPr lang="en-GB" altLang="en-US" dirty="0">
                <a:solidFill>
                  <a:srgbClr val="002060"/>
                </a:solidFill>
              </a:rPr>
              <a:t>Dreaming</a:t>
            </a:r>
          </a:p>
          <a:p>
            <a:r>
              <a:rPr lang="en-GB" altLang="en-US" dirty="0">
                <a:solidFill>
                  <a:srgbClr val="0000FF"/>
                </a:solidFill>
              </a:rPr>
              <a:t>Creating</a:t>
            </a:r>
          </a:p>
          <a:p>
            <a:r>
              <a:rPr lang="en-GB" altLang="en-US" dirty="0">
                <a:solidFill>
                  <a:srgbClr val="002060"/>
                </a:solidFill>
              </a:rPr>
              <a:t>Heroes</a:t>
            </a:r>
          </a:p>
          <a:p>
            <a:r>
              <a:rPr lang="en-GB" altLang="en-US" dirty="0">
                <a:solidFill>
                  <a:srgbClr val="0000FF"/>
                </a:solidFill>
              </a:rPr>
              <a:t>Spirit</a:t>
            </a:r>
          </a:p>
        </p:txBody>
      </p:sp>
      <p:pic>
        <p:nvPicPr>
          <p:cNvPr id="25604" name="Picture 4" descr="A group of people posing for the camera&#10;&#10;Description generated with very high confidence">
            <a:extLst>
              <a:ext uri="{FF2B5EF4-FFF2-40B4-BE49-F238E27FC236}">
                <a16:creationId xmlns:a16="http://schemas.microsoft.com/office/drawing/2014/main" id="{1EC7605F-0331-4E2B-8B25-6D7E46F451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844675"/>
            <a:ext cx="4313238"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E13A14AC-3068-4932-9523-852FB3F001BD}"/>
              </a:ext>
            </a:extLst>
          </p:cNvPr>
          <p:cNvSpPr>
            <a:spLocks noGrp="1"/>
          </p:cNvSpPr>
          <p:nvPr>
            <p:ph type="title"/>
          </p:nvPr>
        </p:nvSpPr>
        <p:spPr/>
        <p:txBody>
          <a:bodyPr/>
          <a:lstStyle/>
          <a:p>
            <a:r>
              <a:rPr lang="en-GB" altLang="en-US"/>
              <a:t>Learn</a:t>
            </a:r>
          </a:p>
        </p:txBody>
      </p:sp>
      <p:sp>
        <p:nvSpPr>
          <p:cNvPr id="26627" name="Content Placeholder 2">
            <a:extLst>
              <a:ext uri="{FF2B5EF4-FFF2-40B4-BE49-F238E27FC236}">
                <a16:creationId xmlns:a16="http://schemas.microsoft.com/office/drawing/2014/main" id="{ABF0815D-EF0A-40B7-AFD2-3C042CFC5C17}"/>
              </a:ext>
            </a:extLst>
          </p:cNvPr>
          <p:cNvSpPr>
            <a:spLocks noGrp="1"/>
          </p:cNvSpPr>
          <p:nvPr>
            <p:ph idx="1"/>
          </p:nvPr>
        </p:nvSpPr>
        <p:spPr>
          <a:xfrm>
            <a:off x="457200" y="1600200"/>
            <a:ext cx="8229600" cy="3916363"/>
          </a:xfrm>
        </p:spPr>
        <p:txBody>
          <a:bodyPr/>
          <a:lstStyle/>
          <a:p>
            <a:r>
              <a:rPr lang="en-GB" altLang="en-US" dirty="0">
                <a:solidFill>
                  <a:srgbClr val="002060"/>
                </a:solidFill>
              </a:rPr>
              <a:t>Input and output of embedded learning</a:t>
            </a:r>
          </a:p>
          <a:p>
            <a:r>
              <a:rPr lang="en-GB" altLang="en-US" dirty="0">
                <a:solidFill>
                  <a:srgbClr val="0000FF"/>
                </a:solidFill>
              </a:rPr>
              <a:t>Learn to think – longer term, beyond day-to-day pressures</a:t>
            </a:r>
          </a:p>
          <a:p>
            <a:r>
              <a:rPr lang="en-GB" altLang="en-US" dirty="0">
                <a:solidFill>
                  <a:srgbClr val="002060"/>
                </a:solidFill>
              </a:rPr>
              <a:t>Learning is vital to innovators</a:t>
            </a:r>
          </a:p>
          <a:p>
            <a:r>
              <a:rPr lang="en-GB" altLang="en-US" dirty="0">
                <a:solidFill>
                  <a:srgbClr val="0000FF"/>
                </a:solidFill>
              </a:rPr>
              <a:t>Innovating liberates learning – brought ‘fresh air’ to the business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A881530E-FB2E-4099-B535-CADDA6DF7A78}"/>
              </a:ext>
            </a:extLst>
          </p:cNvPr>
          <p:cNvSpPr>
            <a:spLocks noGrp="1"/>
          </p:cNvSpPr>
          <p:nvPr>
            <p:ph type="title"/>
          </p:nvPr>
        </p:nvSpPr>
        <p:spPr/>
        <p:txBody>
          <a:bodyPr/>
          <a:lstStyle/>
          <a:p>
            <a:r>
              <a:rPr lang="en-GB" altLang="en-US"/>
              <a:t>Dream</a:t>
            </a:r>
          </a:p>
        </p:txBody>
      </p:sp>
      <p:sp>
        <p:nvSpPr>
          <p:cNvPr id="3" name="Content Placeholder 2">
            <a:extLst>
              <a:ext uri="{FF2B5EF4-FFF2-40B4-BE49-F238E27FC236}">
                <a16:creationId xmlns:a16="http://schemas.microsoft.com/office/drawing/2014/main" id="{C05FADFB-8AC8-40F9-9B22-9DC6EA685575}"/>
              </a:ext>
            </a:extLst>
          </p:cNvPr>
          <p:cNvSpPr>
            <a:spLocks noGrp="1"/>
          </p:cNvSpPr>
          <p:nvPr>
            <p:ph idx="1"/>
          </p:nvPr>
        </p:nvSpPr>
        <p:spPr>
          <a:xfrm>
            <a:off x="179388" y="1417638"/>
            <a:ext cx="5699125" cy="3916362"/>
          </a:xfrm>
        </p:spPr>
        <p:txBody>
          <a:bodyPr/>
          <a:lstStyle/>
          <a:p>
            <a:pPr>
              <a:defRPr/>
            </a:pPr>
            <a:r>
              <a:rPr lang="en-GB" dirty="0">
                <a:solidFill>
                  <a:srgbClr val="002060"/>
                </a:solidFill>
              </a:rPr>
              <a:t>“How often do you look out of the window and dream?”</a:t>
            </a:r>
          </a:p>
          <a:p>
            <a:pPr>
              <a:defRPr/>
            </a:pPr>
            <a:r>
              <a:rPr lang="en-GB" dirty="0">
                <a:solidFill>
                  <a:srgbClr val="0000FF"/>
                </a:solidFill>
              </a:rPr>
              <a:t>Dreams create ideas, ideas become innovations</a:t>
            </a:r>
          </a:p>
          <a:p>
            <a:pPr>
              <a:defRPr/>
            </a:pPr>
            <a:r>
              <a:rPr lang="en-GB" dirty="0">
                <a:solidFill>
                  <a:srgbClr val="002060"/>
                </a:solidFill>
              </a:rPr>
              <a:t>Dreaming attracts people to innovation</a:t>
            </a:r>
          </a:p>
          <a:p>
            <a:pPr marL="0" indent="0">
              <a:buFont typeface="Arial" panose="020B0604020202020204" pitchFamily="34" charset="0"/>
              <a:buNone/>
              <a:defRPr/>
            </a:pPr>
            <a:endParaRPr lang="en-GB" dirty="0"/>
          </a:p>
        </p:txBody>
      </p:sp>
      <p:pic>
        <p:nvPicPr>
          <p:cNvPr id="27652" name="Picture 9" descr="A person sitting at a desk in front of a computer&#10;&#10;Description generated with very high confidence">
            <a:extLst>
              <a:ext uri="{FF2B5EF4-FFF2-40B4-BE49-F238E27FC236}">
                <a16:creationId xmlns:a16="http://schemas.microsoft.com/office/drawing/2014/main" id="{1883F40C-61F5-4FA1-8024-F4ACC29DB5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4300" y="3933825"/>
            <a:ext cx="2668588" cy="176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B1A2D3EF-3DB0-499B-9B87-EB59CE0B83FE}"/>
              </a:ext>
            </a:extLst>
          </p:cNvPr>
          <p:cNvSpPr>
            <a:spLocks noGrp="1"/>
          </p:cNvSpPr>
          <p:nvPr>
            <p:ph type="title"/>
          </p:nvPr>
        </p:nvSpPr>
        <p:spPr/>
        <p:txBody>
          <a:bodyPr/>
          <a:lstStyle/>
          <a:p>
            <a:r>
              <a:rPr lang="en-GB" altLang="en-US"/>
              <a:t>Create</a:t>
            </a:r>
          </a:p>
        </p:txBody>
      </p:sp>
      <p:sp>
        <p:nvSpPr>
          <p:cNvPr id="28675" name="Content Placeholder 2">
            <a:extLst>
              <a:ext uri="{FF2B5EF4-FFF2-40B4-BE49-F238E27FC236}">
                <a16:creationId xmlns:a16="http://schemas.microsoft.com/office/drawing/2014/main" id="{71956CBF-3B87-46DE-BD02-2AC332C09FEA}"/>
              </a:ext>
            </a:extLst>
          </p:cNvPr>
          <p:cNvSpPr>
            <a:spLocks noGrp="1"/>
          </p:cNvSpPr>
          <p:nvPr>
            <p:ph idx="1"/>
          </p:nvPr>
        </p:nvSpPr>
        <p:spPr>
          <a:xfrm>
            <a:off x="119072" y="1400175"/>
            <a:ext cx="4629150" cy="3916363"/>
          </a:xfrm>
        </p:spPr>
        <p:txBody>
          <a:bodyPr/>
          <a:lstStyle/>
          <a:p>
            <a:r>
              <a:rPr lang="en-GB" altLang="en-US" dirty="0">
                <a:solidFill>
                  <a:srgbClr val="0000FF"/>
                </a:solidFill>
              </a:rPr>
              <a:t>Needs space and time – </a:t>
            </a:r>
            <a:r>
              <a:rPr lang="en-GB" altLang="en-US" i="1" dirty="0">
                <a:solidFill>
                  <a:srgbClr val="0000FF"/>
                </a:solidFill>
              </a:rPr>
              <a:t>dedicated</a:t>
            </a:r>
            <a:r>
              <a:rPr lang="en-GB" altLang="en-US" dirty="0">
                <a:solidFill>
                  <a:srgbClr val="0000FF"/>
                </a:solidFill>
              </a:rPr>
              <a:t> space and time</a:t>
            </a:r>
          </a:p>
          <a:p>
            <a:r>
              <a:rPr lang="en-GB" altLang="en-US" dirty="0">
                <a:solidFill>
                  <a:srgbClr val="002060"/>
                </a:solidFill>
              </a:rPr>
              <a:t>Designed to aid creation</a:t>
            </a:r>
          </a:p>
          <a:p>
            <a:r>
              <a:rPr lang="en-GB" altLang="en-US" dirty="0">
                <a:solidFill>
                  <a:srgbClr val="0000FF"/>
                </a:solidFill>
              </a:rPr>
              <a:t>Once embedded, everywhere becomes a creative space….they pop up anytime.</a:t>
            </a:r>
          </a:p>
          <a:p>
            <a:endParaRPr lang="en-GB" altLang="en-US" dirty="0"/>
          </a:p>
        </p:txBody>
      </p:sp>
      <p:pic>
        <p:nvPicPr>
          <p:cNvPr id="3" name="Picture 2">
            <a:extLst>
              <a:ext uri="{FF2B5EF4-FFF2-40B4-BE49-F238E27FC236}">
                <a16:creationId xmlns:a16="http://schemas.microsoft.com/office/drawing/2014/main" id="{30E29B2E-F0F2-4699-BE59-7C6879CAFB2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76872" y="1600200"/>
            <a:ext cx="3767128" cy="3243262"/>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781D6712-4B8F-4974-8C8A-0549432266B5}"/>
              </a:ext>
            </a:extLst>
          </p:cNvPr>
          <p:cNvSpPr>
            <a:spLocks noGrp="1"/>
          </p:cNvSpPr>
          <p:nvPr>
            <p:ph type="title"/>
          </p:nvPr>
        </p:nvSpPr>
        <p:spPr/>
        <p:txBody>
          <a:bodyPr/>
          <a:lstStyle/>
          <a:p>
            <a:r>
              <a:rPr lang="en-GB" altLang="en-US"/>
              <a:t>Heroes</a:t>
            </a:r>
          </a:p>
        </p:txBody>
      </p:sp>
      <p:sp>
        <p:nvSpPr>
          <p:cNvPr id="3" name="Content Placeholder 2">
            <a:extLst>
              <a:ext uri="{FF2B5EF4-FFF2-40B4-BE49-F238E27FC236}">
                <a16:creationId xmlns:a16="http://schemas.microsoft.com/office/drawing/2014/main" id="{13EA6F2F-0A63-4532-B754-9ED232F9DA09}"/>
              </a:ext>
            </a:extLst>
          </p:cNvPr>
          <p:cNvSpPr>
            <a:spLocks noGrp="1"/>
          </p:cNvSpPr>
          <p:nvPr>
            <p:ph idx="1"/>
          </p:nvPr>
        </p:nvSpPr>
        <p:spPr>
          <a:xfrm>
            <a:off x="457200" y="1600200"/>
            <a:ext cx="8229600" cy="3916363"/>
          </a:xfrm>
        </p:spPr>
        <p:txBody>
          <a:bodyPr/>
          <a:lstStyle/>
          <a:p>
            <a:r>
              <a:rPr lang="en-GB" altLang="en-US" dirty="0">
                <a:solidFill>
                  <a:srgbClr val="0000FF"/>
                </a:solidFill>
              </a:rPr>
              <a:t>A mythology develops</a:t>
            </a:r>
          </a:p>
          <a:p>
            <a:pPr lvl="1"/>
            <a:r>
              <a:rPr lang="en-GB" altLang="en-US" dirty="0">
                <a:solidFill>
                  <a:srgbClr val="0000FF"/>
                </a:solidFill>
              </a:rPr>
              <a:t>Heroes</a:t>
            </a:r>
          </a:p>
          <a:p>
            <a:pPr lvl="1"/>
            <a:r>
              <a:rPr lang="en-GB" altLang="en-US" dirty="0">
                <a:solidFill>
                  <a:srgbClr val="0000FF"/>
                </a:solidFill>
              </a:rPr>
              <a:t>Fame</a:t>
            </a:r>
          </a:p>
          <a:p>
            <a:pPr lvl="1"/>
            <a:r>
              <a:rPr lang="en-GB" altLang="en-US" dirty="0">
                <a:solidFill>
                  <a:srgbClr val="0000FF"/>
                </a:solidFill>
              </a:rPr>
              <a:t>Legend</a:t>
            </a:r>
          </a:p>
          <a:p>
            <a:pPr lvl="1"/>
            <a:r>
              <a:rPr lang="en-GB" altLang="en-US" dirty="0">
                <a:solidFill>
                  <a:srgbClr val="0000FF"/>
                </a:solidFill>
              </a:rPr>
              <a:t>Storytelling</a:t>
            </a:r>
          </a:p>
          <a:p>
            <a:r>
              <a:rPr lang="en-GB" altLang="en-US" dirty="0">
                <a:solidFill>
                  <a:srgbClr val="002060"/>
                </a:solidFill>
              </a:rPr>
              <a:t>Think back to </a:t>
            </a:r>
            <a:r>
              <a:rPr lang="en-GB" altLang="en-US" i="1" dirty="0">
                <a:solidFill>
                  <a:srgbClr val="002060"/>
                </a:solidFill>
              </a:rPr>
              <a:t>culture</a:t>
            </a:r>
            <a:r>
              <a:rPr lang="en-GB" altLang="en-US" dirty="0">
                <a:solidFill>
                  <a:srgbClr val="002060"/>
                </a:solidFill>
              </a:rPr>
              <a:t> at Level 5</a:t>
            </a:r>
          </a:p>
          <a:p>
            <a:r>
              <a:rPr lang="en-GB" altLang="en-US" dirty="0">
                <a:solidFill>
                  <a:srgbClr val="0000FF"/>
                </a:solidFill>
              </a:rPr>
              <a:t>Now you </a:t>
            </a:r>
            <a:r>
              <a:rPr lang="en-GB" altLang="en-US" i="1" dirty="0">
                <a:solidFill>
                  <a:srgbClr val="0000FF"/>
                </a:solidFill>
              </a:rPr>
              <a:t>know</a:t>
            </a:r>
            <a:r>
              <a:rPr lang="en-GB" altLang="en-US" dirty="0">
                <a:solidFill>
                  <a:srgbClr val="0000FF"/>
                </a:solidFill>
              </a:rPr>
              <a:t> its starting to embed</a:t>
            </a:r>
          </a:p>
          <a:p>
            <a:endParaRPr lang="en-GB" altLang="en-US" dirty="0"/>
          </a:p>
        </p:txBody>
      </p:sp>
      <p:pic>
        <p:nvPicPr>
          <p:cNvPr id="29700" name="Picture 4" descr="A group of people posing for the camera&#10;&#10;Description generated with high confidence">
            <a:extLst>
              <a:ext uri="{FF2B5EF4-FFF2-40B4-BE49-F238E27FC236}">
                <a16:creationId xmlns:a16="http://schemas.microsoft.com/office/drawing/2014/main" id="{1352ACD1-3CD4-4866-9858-B2A1AA88A7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823912"/>
            <a:ext cx="4527178" cy="2605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0B8480C7-F4D4-4A82-9E89-C2455A95DFB0}"/>
              </a:ext>
            </a:extLst>
          </p:cNvPr>
          <p:cNvSpPr>
            <a:spLocks noGrp="1"/>
          </p:cNvSpPr>
          <p:nvPr>
            <p:ph type="title"/>
          </p:nvPr>
        </p:nvSpPr>
        <p:spPr/>
        <p:txBody>
          <a:bodyPr/>
          <a:lstStyle/>
          <a:p>
            <a:r>
              <a:rPr lang="en-GB" altLang="en-US"/>
              <a:t>Spirit</a:t>
            </a:r>
          </a:p>
        </p:txBody>
      </p:sp>
      <p:sp>
        <p:nvSpPr>
          <p:cNvPr id="30723" name="Content Placeholder 2">
            <a:extLst>
              <a:ext uri="{FF2B5EF4-FFF2-40B4-BE49-F238E27FC236}">
                <a16:creationId xmlns:a16="http://schemas.microsoft.com/office/drawing/2014/main" id="{FEB66474-6855-4917-8426-766893FCC7A9}"/>
              </a:ext>
            </a:extLst>
          </p:cNvPr>
          <p:cNvSpPr>
            <a:spLocks noGrp="1"/>
          </p:cNvSpPr>
          <p:nvPr>
            <p:ph idx="1"/>
          </p:nvPr>
        </p:nvSpPr>
        <p:spPr>
          <a:xfrm>
            <a:off x="457200" y="1600200"/>
            <a:ext cx="8229600" cy="3197225"/>
          </a:xfrm>
        </p:spPr>
        <p:txBody>
          <a:bodyPr/>
          <a:lstStyle/>
          <a:p>
            <a:r>
              <a:rPr lang="en-GB" altLang="en-US">
                <a:solidFill>
                  <a:srgbClr val="FF0000"/>
                </a:solidFill>
              </a:rPr>
              <a:t>Spirit is an ‘output’ of embedded innovation – but it drives a virtuous cycle</a:t>
            </a:r>
          </a:p>
          <a:p>
            <a:r>
              <a:rPr lang="en-GB" altLang="en-US">
                <a:solidFill>
                  <a:srgbClr val="009900"/>
                </a:solidFill>
              </a:rPr>
              <a:t>Success breeds motivation and the desire to take part</a:t>
            </a:r>
          </a:p>
          <a:p>
            <a:r>
              <a:rPr lang="en-GB" altLang="en-US">
                <a:solidFill>
                  <a:srgbClr val="0000FF"/>
                </a:solidFill>
              </a:rPr>
              <a:t>More people join, more spirit generated – contagion!</a:t>
            </a:r>
          </a:p>
        </p:txBody>
      </p:sp>
      <p:sp>
        <p:nvSpPr>
          <p:cNvPr id="30724" name="TextBox 1">
            <a:extLst>
              <a:ext uri="{FF2B5EF4-FFF2-40B4-BE49-F238E27FC236}">
                <a16:creationId xmlns:a16="http://schemas.microsoft.com/office/drawing/2014/main" id="{4C6B7C9F-590E-4534-BD08-A7621C89F027}"/>
              </a:ext>
            </a:extLst>
          </p:cNvPr>
          <p:cNvSpPr txBox="1">
            <a:spLocks noChangeArrowheads="1"/>
          </p:cNvSpPr>
          <p:nvPr/>
        </p:nvSpPr>
        <p:spPr bwMode="auto">
          <a:xfrm>
            <a:off x="179388" y="4910138"/>
            <a:ext cx="871378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dirty="0">
                <a:latin typeface="Calibri" panose="020F0502020204030204" pitchFamily="34" charset="0"/>
              </a:rPr>
              <a:t>Précised from Snyder, N. T. and Duarte, D. L (2008). Unleashing Innovation: How Whirlpool Transformed An Industry.  San Francisco, CA: Jossey-Bass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602538" cy="2900723"/>
          </a:xfrm>
        </p:spPr>
        <p:txBody>
          <a:bodyPr>
            <a:normAutofit/>
          </a:bodyPr>
          <a:lstStyle/>
          <a:p>
            <a:r>
              <a:rPr lang="en-GB" dirty="0">
                <a:solidFill>
                  <a:schemeClr val="bg1"/>
                </a:solidFill>
              </a:rPr>
              <a:t>Take 5 minutes to reflect upon the session – what have you learnt?  </a:t>
            </a:r>
          </a:p>
          <a:p>
            <a:r>
              <a:rPr lang="en-GB" dirty="0">
                <a:solidFill>
                  <a:schemeClr val="bg1"/>
                </a:solidFill>
              </a:rPr>
              <a:t>Which areas will you want to research further? </a:t>
            </a:r>
          </a:p>
          <a:p>
            <a:r>
              <a:rPr lang="en-GB" dirty="0">
                <a:solidFill>
                  <a:schemeClr val="bg1"/>
                </a:solidFill>
              </a:rPr>
              <a:t>What can help you with your assignment?</a:t>
            </a:r>
          </a:p>
          <a:p>
            <a:r>
              <a:rPr lang="en-GB" dirty="0">
                <a:solidFill>
                  <a:schemeClr val="bg1"/>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DB19D-D34A-40DA-BEFD-5171D5BA2C09}"/>
              </a:ext>
            </a:extLst>
          </p:cNvPr>
          <p:cNvSpPr>
            <a:spLocks noGrp="1"/>
          </p:cNvSpPr>
          <p:nvPr>
            <p:ph type="title"/>
          </p:nvPr>
        </p:nvSpPr>
        <p:spPr/>
        <p:txBody>
          <a:bodyPr/>
          <a:lstStyle/>
          <a:p>
            <a:pPr algn="ctr"/>
            <a:r>
              <a:rPr lang="en-GB" dirty="0"/>
              <a:t>Tea/Coffee Break</a:t>
            </a:r>
          </a:p>
        </p:txBody>
      </p:sp>
      <p:pic>
        <p:nvPicPr>
          <p:cNvPr id="7" name="Content Placeholder 6" descr="Powdered doughnuts with stuffing">
            <a:extLst>
              <a:ext uri="{FF2B5EF4-FFF2-40B4-BE49-F238E27FC236}">
                <a16:creationId xmlns:a16="http://schemas.microsoft.com/office/drawing/2014/main" id="{25D38AD1-F42C-44F1-95E6-FD84A55824A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07369" y="1184041"/>
            <a:ext cx="5529262" cy="3686175"/>
          </a:xfrm>
        </p:spPr>
      </p:pic>
      <p:sp>
        <p:nvSpPr>
          <p:cNvPr id="8" name="TextBox 7">
            <a:extLst>
              <a:ext uri="{FF2B5EF4-FFF2-40B4-BE49-F238E27FC236}">
                <a16:creationId xmlns:a16="http://schemas.microsoft.com/office/drawing/2014/main" id="{500B0FAA-97BB-4206-AB11-D70833F923B4}"/>
              </a:ext>
            </a:extLst>
          </p:cNvPr>
          <p:cNvSpPr txBox="1"/>
          <p:nvPr/>
        </p:nvSpPr>
        <p:spPr>
          <a:xfrm>
            <a:off x="2945331" y="4904518"/>
            <a:ext cx="3253338" cy="769441"/>
          </a:xfrm>
          <a:prstGeom prst="rect">
            <a:avLst/>
          </a:prstGeom>
          <a:noFill/>
        </p:spPr>
        <p:txBody>
          <a:bodyPr wrap="square" rtlCol="0">
            <a:spAutoFit/>
          </a:bodyPr>
          <a:lstStyle/>
          <a:p>
            <a:pPr algn="ctr"/>
            <a:r>
              <a:rPr lang="en-GB" sz="4400" dirty="0">
                <a:solidFill>
                  <a:srgbClr val="0000FF"/>
                </a:solidFill>
              </a:rPr>
              <a:t>15 mins</a:t>
            </a:r>
          </a:p>
        </p:txBody>
      </p:sp>
    </p:spTree>
    <p:extLst>
      <p:ext uri="{BB962C8B-B14F-4D97-AF65-F5344CB8AC3E}">
        <p14:creationId xmlns:p14="http://schemas.microsoft.com/office/powerpoint/2010/main" val="169947048"/>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98DDEBE-CA9B-465C-A474-4EAD28F491CD}">
  <ds:schemaRefs>
    <ds:schemaRef ds:uri="http://schemas.microsoft.com/sharepoint/v3/contenttype/forms"/>
  </ds:schemaRefs>
</ds:datastoreItem>
</file>

<file path=customXml/itemProps2.xml><?xml version="1.0" encoding="utf-8"?>
<ds:datastoreItem xmlns:ds="http://schemas.openxmlformats.org/officeDocument/2006/customXml" ds:itemID="{510BAE6D-52EF-4F96-B695-FFCA10DE72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80ECEF8-1186-4C82-8076-F74BC3461719}">
  <ds:schemaRefs>
    <ds:schemaRef ds:uri="http://purl.org/dc/terms/"/>
    <ds:schemaRef ds:uri="bc4c28ad-82b3-4539-a18c-a8c438c69a43"/>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19222</TotalTime>
  <Words>2305</Words>
  <Application>Microsoft Office PowerPoint</Application>
  <PresentationFormat>On-screen Show (4:3)</PresentationFormat>
  <Paragraphs>199</Paragraphs>
  <Slides>30</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Adobe Garamond W08</vt:lpstr>
      <vt:lpstr>Arial</vt:lpstr>
      <vt:lpstr>Calibri</vt:lpstr>
      <vt:lpstr>Calibri Light</vt:lpstr>
      <vt:lpstr>inherit</vt:lpstr>
      <vt:lpstr>Tahoma</vt:lpstr>
      <vt:lpstr>Wingdings</vt:lpstr>
      <vt:lpstr>Default Theme</vt:lpstr>
      <vt:lpstr>BMSK6002  Developing Innovation and Creativity for Business Advantage  Virtual Conference  Session Nine</vt:lpstr>
      <vt:lpstr>Agenda</vt:lpstr>
      <vt:lpstr>“An entrepreneur keeps their eyes and ears open “    </vt:lpstr>
      <vt:lpstr>Innovation roles</vt:lpstr>
      <vt:lpstr>Intrapreneur 's Ten Commandments </vt:lpstr>
      <vt:lpstr>Typical stages</vt:lpstr>
      <vt:lpstr>Risk Management</vt:lpstr>
      <vt:lpstr>Discussion…</vt:lpstr>
      <vt:lpstr>Google Zurich</vt:lpstr>
      <vt:lpstr>Microsoft Milan</vt:lpstr>
      <vt:lpstr>Lego Denmark</vt:lpstr>
      <vt:lpstr>Discussion</vt:lpstr>
      <vt:lpstr>Case Studies</vt:lpstr>
      <vt:lpstr>Key Features of Innovative Organisations</vt:lpstr>
      <vt:lpstr>Whirlpool</vt:lpstr>
      <vt:lpstr>Whirlpool – Unleashing Innovation</vt:lpstr>
      <vt:lpstr>Rational Drivers</vt:lpstr>
      <vt:lpstr>Strategic Architecture</vt:lpstr>
      <vt:lpstr>Management Systems</vt:lpstr>
      <vt:lpstr>I-Pipe: The Machine</vt:lpstr>
      <vt:lpstr>Innovators and I-Mentors</vt:lpstr>
      <vt:lpstr>Execution and Results</vt:lpstr>
      <vt:lpstr>The Five Emotional Drivers</vt:lpstr>
      <vt:lpstr>Learn</vt:lpstr>
      <vt:lpstr>Dream</vt:lpstr>
      <vt:lpstr>Create</vt:lpstr>
      <vt:lpstr>Heroes</vt:lpstr>
      <vt:lpstr>Spirit</vt:lpstr>
      <vt:lpstr>Summary</vt:lpstr>
      <vt:lpstr>Tea/Coffee Break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BMSK6002  Developing Innovation and Creativity for Business Advantage</dc:title>
  <dc:creator>Paul</dc:creator>
  <cp:lastModifiedBy>Paul Tinkler</cp:lastModifiedBy>
  <cp:revision>78</cp:revision>
  <dcterms:created xsi:type="dcterms:W3CDTF">2018-08-01T10:48:06Z</dcterms:created>
  <dcterms:modified xsi:type="dcterms:W3CDTF">2021-07-28T11:01:25Z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