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handoutMasterIdLst>
    <p:handoutMasterId r:id="rId15"/>
  </p:handoutMasterIdLst>
  <p:sldIdLst>
    <p:sldId id="256" r:id="rId3"/>
    <p:sldId id="257" r:id="rId4"/>
    <p:sldId id="258" r:id="rId5"/>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73"/>
  </p:normalViewPr>
  <p:slideViewPr>
    <p:cSldViewPr snapToGrid="0">
      <p:cViewPr varScale="1">
        <p:scale>
          <a:sx n="78" d="100"/>
          <a:sy n="78" d="100"/>
        </p:scale>
        <p:origin x="878" y="77"/>
      </p:cViewPr>
      <p:guideLst/>
    </p:cSldViewPr>
  </p:slideViewPr>
  <p:notesTextViewPr>
    <p:cViewPr>
      <p:scale>
        <a:sx n="1" d="1"/>
        <a:sy n="1" d="1"/>
      </p:scale>
      <p:origin x="0" y="-782"/>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FB11B2-CF95-4F6B-8052-1148E7F78CD2}"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CF6CB-E918-42A9-84AE-2CF068958625}"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overview the background of a hotel brand and the services they are providing to its guests. The presentation will mention the significance of quality guest services in the hospitality industry in a detailed manner.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will be evaluated in this presentation for further discussion. The hotel brand aligned with the premium quality business services to all the guests. This particular hotel brand provides different types of services to guests across the globe. This hotel brand is a one-stop solution for tourists to find proper places for business meetings or vacations. Further, this presentation will outline the scope and nature of the services of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in the competitive market.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brief overview on Conrad Hotel and resort </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is one of the ultimate destinations for the people of this new generation to find premium hospitality services. This hotel brand has many connections with the world's topmost gateway cities. The hotel brand provides customized guest services that are influenced by the local surroundings to different people in the country. Conrad Hotel and resort has a chain of luxury rooms, restaurants or bars according to people's demand. Both business professionals and travellers find this hotel brand suitable to fulfil their requirements (Busser, 2020). The rooms of the hotel are perfectly designed with modern tools and have advanced features that attract guests. The authority of the hotel brand provides new food items or drinks to the guest to enjoy their trip and have enjoyable memories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hilton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special breakfast package is available for the guest that can be booked in advance. Conrad Hotel and resort also comes with their exclusive membership program available with new offers, discounts, Wi-Fi-connection and choosing a room. </a:t>
            </a:r>
            <a:r>
              <a:rPr lang="en-IN" sz="1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People are mostly enjoyed the personalised experiences in the hotel and it offers nature friendly surroundings to the visitors. </a:t>
            </a:r>
            <a:r>
              <a:rPr lang="en-IN" sz="18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This hotel brand maintains a proper style with multiple connections around the world.  </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Main consumers of Conrad Hotel and resort</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Targeting the right market and consumers is important for the business to grow in the market. The management of Conrad Hotel and resort is focusing on retaining more loyal customers by providing them with quality services every single time. The main target consumers of the hotel brand are businessmen, family groups, solo travellers and high-class people who can afford the luxury services of the brand (Lee, 2021). Along with this, Conrad mostly hires suitable staff in their workplace who can deal with the customers properly and resolve all their concerns. This hotel brand is also working on modifying all the services and including new elements to continuously attract consumers.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nature, scope and role of guest services by Conrad Hotel and resort</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authority of the hotel brand is serving different people across global regions. The hotels and resorts under this brand are appropriate for organism business meetings and other events. However, this hotel brand is always looking for their guest's suggestions and implementing them in their services to make the relationship more effective. The authority is taking the responsibility to decorate the hotel rooms with unique themes and always welcome the guests when they enter the hotel destination (Thomas, 2019).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scope of the guest services by Conrad Hotel and resort is bright and they are continuously improving to serve better to their guests. The hotels belonging to the Conrad brand are one place to organise events, conferencing, business meetings and other family functions. In this way, this brand attracts more customers in the market to take their services. The presence of the hotel brand around the airports and the landmarks of the city easily allows professionals to choose this place for spending time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Pizam</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is a reputed hospitality brand in the international market that mainly focuses on high-quality services and customer satisfaction. This hotel brand maintains a competitive price range for their consumers and it can be varied to be available with extra facilities like Wi-Fi connections, food facilities and parking advantages in a suitable location. All these features of this hotel brand allow the customers to make it a priority to take the services from this brand (Ford,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Function and role of guest services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main function of guest service is to find the right accommodations and book hotels or services within their budget. The guest service assistant guides the tourists to choose the right location while checking in at the hotel. With the help of guidance, customers are able to get information about the hotels and choose it according to their convenience. A proper description of guest services improves brand recognition and helps to grow in the business market. </a:t>
            </a:r>
            <a:r>
              <a:rPr lang="en-IN" sz="1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For example, Conrad Hotel and resort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provides the luxury services to the guests with excellent booking services. The premium services by the hotel brand more recognisable to the guests.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Hospitality</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concept of hospitality connects people from different regions in the context of cultures and traditions. The contribution from the hospitality industry also increases job opportunities and expands the global market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Stifanich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Better hospitality services allow the management to fulfil consumers' requirements and understand their needs. Apart from this, an organisation needs to work with skilled staff so they can handle all the customers and solve all the queries. Good customer service allows consumers to improve their experiences and support the entire network. Hospitality develops the understanding of the culture and supports the local community.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way hotels meet guest's expectation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best ways to meet the guest's expectations is to provide quality services. Higher authorities must take the responsibility to listen to their customers and accept all the feedback for betterment. Apart from this, the hotel brand needs to maintain hygiene and safety in its services, especially after the pandemic outbreak.</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section has focused on the premium guest services that are provided by Conrad Hotel and resort. The main objective of Conrad Hotel and resort has been elaborated on in this presentation. The main consumers of Conrad Hotel and resort have been described in this section which helps the business to grow in the market. The main role of guest services has been highlighted in this section which increases the competitiveness of the brand in the market. The service of hospitality helps consumers to find suitable accommodations and make their experiences better. Further, this presentation has illustrated the way that allows the hotel brand to satisfy guests.  </a:t>
            </a:r>
            <a:r>
              <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Cain, L.N., Thomas, J.H. and Alonso Jr, M., (2019). From sci-fi to sci-fact: the state of robotics and AI in the hospitality industry.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pp.624-650.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 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Stifanich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L.P.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Šimunić</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Internet of things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tourism and hospitality: Opportunities and challenges.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in South East Europe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pp.163-175.</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Citak</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Owoc</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M.L.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Weichbroth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(2021). A note on the applications of artificial intelligence in the hospitality industry: preliminary results of a survey.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Procedia Computer Science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192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pp.4552-4559.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Gelbman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(2021). Tourist Experience and Innovative Hospitality Management in Different Cities.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(12), p.6578.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hilton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STUNNING SKYLINE VIEWS IN HONG KONG.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1800" u="sng" dirty="0">
                <a:effectLst/>
                <a:latin typeface="Times New Roman" panose="02020603050405020304" pitchFamily="18" charset="0"/>
                <a:ea typeface="Calibri" panose="020F0502020204030204" pitchFamily="34" charset="0"/>
                <a:cs typeface="Times New Roman" panose="02020603050405020304" pitchFamily="18" charset="0"/>
              </a:rPr>
              <a:t>https://www.hilton.com/en/conrad/</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[Accessed 20 01 2023].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Mercan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Cain, L.,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Akkaya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Cebe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Uluagac, S., Alonso, M. and Cobanoglu, C., (2021). Improving the service industry with hyper-connectivity: IoT in hospitality.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33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(1), pp.243-262.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Park, H., Jiang, S., Lee, O.K.D. and Chang, Y., (2021). Exploring the attractiveness of service robots in the hospitality industry: analysis of online reviews.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Information Systems Frontiers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Pizam</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(2020). Hospitality as an organizational culture.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44</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pp.431-438.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Shulga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L.V. and Busser, J.A., (2020). Hospitality employee and customer role in value co-creation: Personal, organizational and collaborative outcomes.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91</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p.102648.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Solnet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Subramony</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Ford, R.C.,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Golubovskaya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Kang, H.J.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Hancer</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Leveraging human touch in service interactions: lessons from hospitality.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Service Management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30</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pp.392-409.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A7CF6CB-E918-42A9-84AE-2CF068958625}"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CEA0E33-E262-4FB9-860E-D286825877F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CEA0E33-E262-4FB9-860E-D286825877F4}"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EA0E33-E262-4FB9-860E-D286825877F4}"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A0E33-E262-4FB9-860E-D286825877F4}"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EA0E33-E262-4FB9-860E-D286825877F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EA0E33-E262-4FB9-860E-D286825877F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endParaRPr lang="en-US" sz="8000" baseline="0" dirty="0">
              <a:ln w="3175" cmpd="sng">
                <a:noFill/>
              </a:ln>
              <a:solidFill>
                <a:schemeClr val="accent1">
                  <a:lumMod val="60000"/>
                  <a:lumOff val="40000"/>
                </a:schemeClr>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CEA0E33-E262-4FB9-860E-D286825877F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F1A807D-3ECE-40BB-9334-FF3762D0BF17}"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EA0E33-E262-4FB9-860E-D286825877F4}" type="datetimeFigureOut">
              <a:rPr lang="en-IN" smtClean="0"/>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1A807D-3ECE-40BB-9334-FF3762D0BF17}" type="slidenum">
              <a:rPr lang="en-IN" smtClean="0"/>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1.xml"/><Relationship Id="rId2" Type="http://schemas.openxmlformats.org/officeDocument/2006/relationships/image" Target="../media/image3.jpeg"/><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4.jpe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xml"/><Relationship Id="rId2" Type="http://schemas.openxmlformats.org/officeDocument/2006/relationships/image" Target="../media/image6.jpeg"/><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0210" y="535305"/>
            <a:ext cx="9032875" cy="5555615"/>
          </a:xfrm>
        </p:spPr>
        <p:txBody>
          <a:bodyPr/>
          <a:lstStyle/>
          <a:p>
            <a:pPr algn="ctr">
              <a:lnSpc>
                <a:spcPct val="200000"/>
              </a:lnSpc>
              <a:tabLst>
                <a:tab pos="2865755" algn="ctr"/>
                <a:tab pos="5731510" algn="r"/>
              </a:tabLst>
            </a:pP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Presentation</a:t>
            </a:r>
            <a:br>
              <a:rPr lang="ro-RO" alt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Module title – Hospitality &amp; Guest Services</a:t>
            </a: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 for the Hotel Industry</a:t>
            </a:r>
            <a:b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b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Module code -BMIH4003</a:t>
            </a:r>
            <a:b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b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Student name –</a:t>
            </a:r>
            <a:r>
              <a:rPr lang="ro-RO" alt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Daniela Preda</a:t>
            </a:r>
            <a:br>
              <a:rPr lang="ro-RO" alt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br>
            <a:r>
              <a:rPr lang="en-IN" sz="1800" b="1" dirty="0">
                <a:solidFill>
                  <a:schemeClr val="tx1"/>
                </a:solidFill>
                <a:effectLst/>
                <a:latin typeface="Times New Roman" panose="02020603050405020304" pitchFamily="18" charset="0"/>
                <a:ea typeface="Calibri" panose="020F0502020204030204" pitchFamily="34" charset="0"/>
                <a:sym typeface="+mn-ea"/>
              </a:rPr>
              <a:t>Student ID - </a:t>
            </a:r>
            <a:r>
              <a:rPr lang="ro-RO" altLang="en-IN" sz="1800" b="1" dirty="0">
                <a:solidFill>
                  <a:schemeClr val="tx1"/>
                </a:solidFill>
                <a:effectLst/>
                <a:latin typeface="Times New Roman" panose="02020603050405020304" pitchFamily="18" charset="0"/>
                <a:ea typeface="Calibri" panose="020F0502020204030204" pitchFamily="34" charset="0"/>
                <a:sym typeface="+mn-ea"/>
              </a:rPr>
              <a:t>2208674</a:t>
            </a:r>
            <a:br>
              <a:rPr lang="ro-RO" altLang="en-IN" sz="1800" dirty="0">
                <a:solidFill>
                  <a:schemeClr val="tx1"/>
                </a:solidFill>
                <a:effectLst/>
                <a:latin typeface="Times New Roman" panose="02020603050405020304" pitchFamily="18" charset="0"/>
                <a:ea typeface="Calibri" panose="020F0502020204030204" pitchFamily="34" charset="0"/>
                <a:sym typeface="+mn-ea"/>
              </a:rPr>
            </a:br>
            <a:r>
              <a:rPr lang="ro-RO" altLang="en-IN" sz="1800" b="1" dirty="0">
                <a:solidFill>
                  <a:schemeClr val="tx1"/>
                </a:solidFill>
                <a:effectLst/>
                <a:latin typeface="Times New Roman" panose="02020603050405020304" pitchFamily="18" charset="0"/>
                <a:ea typeface="Calibri" panose="020F0502020204030204" pitchFamily="34" charset="0"/>
                <a:sym typeface="+mn-ea"/>
              </a:rPr>
              <a:t>Lecturer’s name-Charlotte Joyner</a:t>
            </a:r>
            <a:br>
              <a:rPr lang="ro-RO" altLang="en-IN" sz="1800" dirty="0">
                <a:solidFill>
                  <a:schemeClr val="tx1"/>
                </a:solidFill>
                <a:effectLst/>
                <a:latin typeface="Times New Roman" panose="02020603050405020304" pitchFamily="18" charset="0"/>
                <a:ea typeface="Calibri" panose="020F0502020204030204" pitchFamily="34" charset="0"/>
                <a:sym typeface="+mn-ea"/>
              </a:rPr>
            </a:br>
            <a:r>
              <a:rPr lang="ro-RO" altLang="en-IN" sz="1800" b="1" dirty="0">
                <a:solidFill>
                  <a:schemeClr val="tx1"/>
                </a:solidFill>
                <a:effectLst/>
                <a:latin typeface="Times New Roman" panose="02020603050405020304" pitchFamily="18" charset="0"/>
                <a:ea typeface="Calibri" panose="020F0502020204030204" pitchFamily="34" charset="0"/>
                <a:sym typeface="+mn-ea"/>
              </a:rPr>
              <a:t>Date-09.02.2023</a:t>
            </a:r>
            <a:br>
              <a:rPr lang="ro-RO" altLang="en-IN" sz="1800" dirty="0">
                <a:solidFill>
                  <a:schemeClr val="tx1"/>
                </a:solidFill>
                <a:effectLst/>
                <a:latin typeface="Times New Roman" panose="02020603050405020304" pitchFamily="18" charset="0"/>
                <a:ea typeface="Calibri" panose="020F0502020204030204" pitchFamily="34" charset="0"/>
                <a:sym typeface="+mn-ea"/>
              </a:rPr>
            </a:br>
            <a:endParaRPr lang="en-IN"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710815"/>
            <a:ext cx="9088755" cy="2731770"/>
          </a:xfrm>
        </p:spPr>
        <p:txBody>
          <a:bodyPr>
            <a:normAutofit fontScale="90000"/>
          </a:bodyPr>
          <a:lstStyle/>
          <a:p>
            <a:pPr algn="ctr"/>
            <a:r>
              <a:rPr lang="en-GB" sz="3600" b="1" dirty="0">
                <a:solidFill>
                  <a:schemeClr val="tx1"/>
                </a:solidFill>
                <a:latin typeface="Times New Roman" panose="02020603050405020304" pitchFamily="18" charset="0"/>
                <a:cs typeface="Times New Roman" panose="02020603050405020304" pitchFamily="18" charset="0"/>
              </a:rPr>
              <a:t>Table of contents</a:t>
            </a:r>
            <a:br>
              <a:rPr lang="en-GB" sz="1400" dirty="0">
                <a:solidFill>
                  <a:schemeClr val="tx1"/>
                </a:solidFill>
              </a:rPr>
            </a:br>
            <a:br>
              <a:rPr lang="en-GB" sz="1400" dirty="0">
                <a:solidFill>
                  <a:schemeClr val="tx1"/>
                </a:solidFill>
              </a:rPr>
            </a:br>
            <a:r>
              <a:rPr lang="en-GB" sz="2000" b="1" dirty="0">
                <a:solidFill>
                  <a:schemeClr val="tx1"/>
                </a:solidFill>
                <a:latin typeface="Times New Roman" panose="02020603050405020304" pitchFamily="18" charset="0"/>
                <a:cs typeface="Times New Roman" panose="02020603050405020304" pitchFamily="18" charset="0"/>
              </a:rPr>
              <a:t>Introduction……………………………………………………………………………..03</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Overview of </a:t>
            </a: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a:t>
            </a:r>
            <a:r>
              <a:rPr lang="en-GB" sz="2000" b="1" dirty="0">
                <a:solidFill>
                  <a:schemeClr val="tx1"/>
                </a:solidFill>
                <a:latin typeface="Times New Roman" panose="02020603050405020304" pitchFamily="18" charset="0"/>
                <a:cs typeface="Times New Roman" panose="02020603050405020304" pitchFamily="18" charset="0"/>
              </a:rPr>
              <a:t>……………………………………………………04</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Main consumers of </a:t>
            </a:r>
            <a:r>
              <a:rPr lang="en-IN" sz="1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Conrad Hotel and resort </a:t>
            </a:r>
            <a:r>
              <a:rPr lang="en-GB" sz="2000" b="1" dirty="0">
                <a:solidFill>
                  <a:schemeClr val="tx1"/>
                </a:solidFill>
                <a:latin typeface="Times New Roman" panose="02020603050405020304" pitchFamily="18" charset="0"/>
                <a:cs typeface="Times New Roman" panose="02020603050405020304" pitchFamily="18" charset="0"/>
              </a:rPr>
              <a:t>……………………………………………05</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Nature, scope and role of guest services …………………………………………</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…06</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The function of guest services……</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……………………………………………………07</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Importance of Hospitality…………</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…………………………………………………..08</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Conclusion………………………………</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………………………………………………09</a:t>
            </a:r>
            <a:br>
              <a:rPr lang="en-GB" sz="2000" b="1" dirty="0">
                <a:solidFill>
                  <a:schemeClr val="tx1"/>
                </a:solidFill>
                <a:latin typeface="Times New Roman" panose="02020603050405020304" pitchFamily="18" charset="0"/>
                <a:cs typeface="Times New Roman" panose="02020603050405020304" pitchFamily="18" charset="0"/>
              </a:rPr>
            </a:br>
            <a:br>
              <a:rPr lang="en-GB" sz="2000" b="1" dirty="0">
                <a:solidFill>
                  <a:schemeClr val="tx1"/>
                </a:solidFill>
                <a:latin typeface="Times New Roman" panose="02020603050405020304" pitchFamily="18" charset="0"/>
                <a:cs typeface="Times New Roman" panose="02020603050405020304" pitchFamily="18" charset="0"/>
              </a:rPr>
            </a:br>
            <a:r>
              <a:rPr lang="en-GB" sz="2000" b="1" dirty="0">
                <a:solidFill>
                  <a:schemeClr val="tx1"/>
                </a:solidFill>
                <a:latin typeface="Times New Roman" panose="02020603050405020304" pitchFamily="18" charset="0"/>
                <a:cs typeface="Times New Roman" panose="02020603050405020304" pitchFamily="18" charset="0"/>
              </a:rPr>
              <a:t>References………………………………</a:t>
            </a:r>
            <a:r>
              <a:rPr lang="ro-RO" altLang="en-GB" sz="2000" b="1" dirty="0">
                <a:solidFill>
                  <a:schemeClr val="tx1"/>
                </a:solidFill>
                <a:latin typeface="Times New Roman" panose="02020603050405020304" pitchFamily="18" charset="0"/>
                <a:cs typeface="Times New Roman" panose="02020603050405020304" pitchFamily="18" charset="0"/>
              </a:rPr>
              <a:t>..</a:t>
            </a:r>
            <a:r>
              <a:rPr lang="en-GB" sz="2000" b="1" dirty="0">
                <a:solidFill>
                  <a:schemeClr val="tx1"/>
                </a:solidFill>
                <a:latin typeface="Times New Roman" panose="02020603050405020304" pitchFamily="18" charset="0"/>
                <a:cs typeface="Times New Roman" panose="02020603050405020304" pitchFamily="18" charset="0"/>
              </a:rPr>
              <a:t>………………………………………………10</a:t>
            </a:r>
            <a:endParaRPr lang="en-GB" sz="20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3148" y="-838506"/>
            <a:ext cx="9144000" cy="2387600"/>
          </a:xfrm>
        </p:spPr>
        <p:txBody>
          <a:bodyPr>
            <a:normAutofit/>
          </a:bodyPr>
          <a:lstStyle/>
          <a:p>
            <a: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b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tx1"/>
              </a:solidFill>
            </a:endParaRPr>
          </a:p>
        </p:txBody>
      </p:sp>
      <p:sp>
        <p:nvSpPr>
          <p:cNvPr id="3" name="Subtitle 2"/>
          <p:cNvSpPr>
            <a:spLocks noGrp="1"/>
          </p:cNvSpPr>
          <p:nvPr>
            <p:ph type="subTitle" idx="1"/>
          </p:nvPr>
        </p:nvSpPr>
        <p:spPr>
          <a:xfrm>
            <a:off x="3505200" y="1468438"/>
            <a:ext cx="9144000" cy="1655762"/>
          </a:xfrm>
        </p:spPr>
        <p:txBody>
          <a:bodyPr/>
          <a:lstStyle/>
          <a:p>
            <a:pPr marL="285750" indent="-285750" algn="l">
              <a:buClr>
                <a:srgbClr val="000000"/>
              </a:buClr>
              <a:buFont typeface="Arial" panose="020B0604020202020204" pitchFamily="34" charset="0"/>
              <a:buChar char="•"/>
            </a:pPr>
            <a:r>
              <a:rPr lang="en-IN" sz="1800" dirty="0">
                <a:solidFill>
                  <a:schemeClr val="tx1"/>
                </a:solidFill>
                <a:effectLst/>
                <a:latin typeface="Times New Roman" panose="02020603050405020304" pitchFamily="18" charset="0"/>
                <a:ea typeface="Calibri" panose="020F0502020204030204" pitchFamily="34" charset="0"/>
              </a:rPr>
              <a:t>This presentation will overview the background of a hotel brand and the services they are providing to its guests. </a:t>
            </a:r>
            <a:endParaRPr lang="en-IN" dirty="0">
              <a:solidFill>
                <a:schemeClr val="tx1"/>
              </a:solidFill>
            </a:endParaRPr>
          </a:p>
        </p:txBody>
      </p:sp>
      <p:sp>
        <p:nvSpPr>
          <p:cNvPr id="5" name="TextBox 4"/>
          <p:cNvSpPr txBox="1"/>
          <p:nvPr/>
        </p:nvSpPr>
        <p:spPr>
          <a:xfrm>
            <a:off x="3590924" y="3410635"/>
            <a:ext cx="9143999" cy="646331"/>
          </a:xfrm>
          <a:prstGeom prst="rect">
            <a:avLst/>
          </a:prstGeom>
          <a:noFill/>
        </p:spPr>
        <p:txBody>
          <a:bodyPr wrap="square">
            <a:spAutoFit/>
          </a:bodyPr>
          <a:lstStyle/>
          <a:p>
            <a:pPr marL="285750" indent="-285750">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presentation will mention the significance of quality guest services in the hospitality industry in a detailed manner. </a:t>
            </a:r>
            <a:endParaRPr lang="en-IN" dirty="0"/>
          </a:p>
        </p:txBody>
      </p:sp>
      <p:sp>
        <p:nvSpPr>
          <p:cNvPr id="7" name="TextBox 6"/>
          <p:cNvSpPr txBox="1"/>
          <p:nvPr/>
        </p:nvSpPr>
        <p:spPr>
          <a:xfrm>
            <a:off x="3709987" y="5520422"/>
            <a:ext cx="8396287" cy="369332"/>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rPr>
              <a:t>Conrad Hotel and resort</a:t>
            </a:r>
            <a:r>
              <a:rPr lang="en-IN" sz="1800" dirty="0">
                <a:effectLst/>
                <a:latin typeface="Times New Roman" panose="02020603050405020304" pitchFamily="18" charset="0"/>
                <a:ea typeface="Calibri" panose="020F0502020204030204" pitchFamily="34" charset="0"/>
              </a:rPr>
              <a:t> will be evaluated in this presentation for further discussion. </a:t>
            </a:r>
            <a:endParaRPr lang="en-IN" dirty="0"/>
          </a:p>
        </p:txBody>
      </p:sp>
      <p:pic>
        <p:nvPicPr>
          <p:cNvPr id="1026" name="Picture 2" descr="Conrad Hotel-Krakow Updated 2023 Room Price-Reviews &amp; Deals | Trip.com"/>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01645" y="2514601"/>
            <a:ext cx="2805113" cy="2185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1095270" y="4802358"/>
            <a:ext cx="783771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(Busser, 2020) </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419" y="-545664"/>
            <a:ext cx="9144000" cy="2387600"/>
          </a:xfrm>
        </p:spPr>
        <p:txBody>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brief overview on Conrad Hotel and resort </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p:cNvSpPr>
            <a:spLocks noGrp="1"/>
          </p:cNvSpPr>
          <p:nvPr>
            <p:ph type="subTitle" idx="1"/>
          </p:nvPr>
        </p:nvSpPr>
        <p:spPr>
          <a:xfrm>
            <a:off x="683287" y="1652658"/>
            <a:ext cx="10584264"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Conrad Hotel and resort is one of the ultimate destinations for the people of this new generation to find premium hospitality services. </a:t>
            </a:r>
            <a:endParaRPr lang="en-IN" dirty="0"/>
          </a:p>
        </p:txBody>
      </p:sp>
      <p:sp>
        <p:nvSpPr>
          <p:cNvPr id="5" name="TextBox 4"/>
          <p:cNvSpPr txBox="1"/>
          <p:nvPr/>
        </p:nvSpPr>
        <p:spPr>
          <a:xfrm>
            <a:off x="806381" y="5406818"/>
            <a:ext cx="10759272"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hotel brand provides customised guest services that are influenced by the local surroundings to different people in the country.</a:t>
            </a:r>
            <a:endParaRPr lang="en-IN" dirty="0"/>
          </a:p>
        </p:txBody>
      </p:sp>
      <p:pic>
        <p:nvPicPr>
          <p:cNvPr id="2050" name="Picture 2" descr="Conrad Hotels &amp; Resorts - Chermayeff &amp; Geismar &amp; Haviv"/>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029767" y="2627610"/>
            <a:ext cx="2642715" cy="214312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2052" name="Picture 4" descr="Conrad Luxury Hotel, Uruguay Editorial Image - Image of south, punta:  168881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577928"/>
            <a:ext cx="2746549" cy="214507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775101" y="4793344"/>
            <a:ext cx="609432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(Busser, 2020)</a:t>
            </a:r>
            <a:endParaRPr lang="en-IN" dirty="0"/>
          </a:p>
        </p:txBody>
      </p:sp>
      <p:sp>
        <p:nvSpPr>
          <p:cNvPr id="9" name="TextBox 8"/>
          <p:cNvSpPr txBox="1"/>
          <p:nvPr/>
        </p:nvSpPr>
        <p:spPr>
          <a:xfrm>
            <a:off x="2408863" y="4847996"/>
            <a:ext cx="6435968"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(Lee, 2021)</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172" y="-845178"/>
            <a:ext cx="9144000" cy="2387600"/>
          </a:xfrm>
        </p:spPr>
        <p:txBody>
          <a:bodyPr>
            <a:normAutofit/>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Main consumers of Conrad Hotel and resort</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p:cNvSpPr>
            <a:spLocks noGrp="1"/>
          </p:cNvSpPr>
          <p:nvPr>
            <p:ph type="subTitle" idx="1"/>
          </p:nvPr>
        </p:nvSpPr>
        <p:spPr>
          <a:xfrm>
            <a:off x="398584" y="1642609"/>
            <a:ext cx="6856325"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Targeting the right market and consumers is important for the business to grow in the market. </a:t>
            </a:r>
            <a:endParaRPr lang="en-IN" dirty="0"/>
          </a:p>
        </p:txBody>
      </p:sp>
      <p:sp>
        <p:nvSpPr>
          <p:cNvPr id="5" name="TextBox 4"/>
          <p:cNvSpPr txBox="1"/>
          <p:nvPr/>
        </p:nvSpPr>
        <p:spPr>
          <a:xfrm>
            <a:off x="398585" y="3429000"/>
            <a:ext cx="6856325" cy="923330"/>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management of Conrad Hotel and resort is focusing on retaining more loyal customers by providing them with quality services every single time.</a:t>
            </a:r>
            <a:endParaRPr lang="en-IN" dirty="0"/>
          </a:p>
        </p:txBody>
      </p:sp>
      <p:sp>
        <p:nvSpPr>
          <p:cNvPr id="7" name="TextBox 6"/>
          <p:cNvSpPr txBox="1"/>
          <p:nvPr/>
        </p:nvSpPr>
        <p:spPr>
          <a:xfrm>
            <a:off x="398585" y="5455144"/>
            <a:ext cx="6856325" cy="646331"/>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hotel brand is also working on modifying all the services and including new elements to continuously attract consumers.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Conrad Miami hotel sold, will rebrand to AKA"/>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760467" y="2009672"/>
            <a:ext cx="3694653" cy="32858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8870809" y="5295482"/>
            <a:ext cx="6179736"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(Thomas, 2019) </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9736" y="-604030"/>
            <a:ext cx="9144000" cy="2387600"/>
          </a:xfrm>
        </p:spPr>
        <p:txBody>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nature, scope and role of guest services</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p:cNvSpPr>
            <a:spLocks noGrp="1"/>
          </p:cNvSpPr>
          <p:nvPr>
            <p:ph type="subTitle" idx="1"/>
          </p:nvPr>
        </p:nvSpPr>
        <p:spPr>
          <a:xfrm>
            <a:off x="668592" y="1242296"/>
            <a:ext cx="10766323"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hotels and resorts under this brand are appropriate for organism business meetings and other events. </a:t>
            </a:r>
            <a:endParaRPr lang="en-IN" dirty="0"/>
          </a:p>
        </p:txBody>
      </p:sp>
      <p:sp>
        <p:nvSpPr>
          <p:cNvPr id="5" name="TextBox 4"/>
          <p:cNvSpPr txBox="1"/>
          <p:nvPr/>
        </p:nvSpPr>
        <p:spPr>
          <a:xfrm>
            <a:off x="668592" y="2194033"/>
            <a:ext cx="10609009"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hotels belonging to the Conrad brand are one place to organise events, conferencing, business meetings and other family functions.</a:t>
            </a:r>
            <a:endParaRPr lang="en-IN" dirty="0"/>
          </a:p>
        </p:txBody>
      </p:sp>
      <p:pic>
        <p:nvPicPr>
          <p:cNvPr id="4098" name="Picture 2" descr="Conrad Pune, Pune – Updated 2023 Price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984119" y="3184679"/>
            <a:ext cx="2619375" cy="18396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00" name="Picture 4" descr="An 'Instagram butler' at this Maldives resort helps you get enviable  holiday pics | Travel - Hindustan Ti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8820" y="3184678"/>
            <a:ext cx="2619375" cy="18396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39096" y="5615704"/>
            <a:ext cx="10913807"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Conrad Hotel and resort is a reputed hospitality brand in the international market that mainly focuses on high-quality services and customer satisfaction. </a:t>
            </a:r>
            <a:endParaRPr lang="en-IN" dirty="0"/>
          </a:p>
        </p:txBody>
      </p:sp>
      <p:sp>
        <p:nvSpPr>
          <p:cNvPr id="9" name="TextBox 8"/>
          <p:cNvSpPr txBox="1"/>
          <p:nvPr/>
        </p:nvSpPr>
        <p:spPr>
          <a:xfrm>
            <a:off x="2389238" y="5126237"/>
            <a:ext cx="6096000"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Pizam</a:t>
            </a:r>
            <a:r>
              <a:rPr lang="en-IN" sz="1800" dirty="0">
                <a:solidFill>
                  <a:srgbClr val="000000"/>
                </a:solidFill>
                <a:effectLst/>
                <a:latin typeface="Times New Roman" panose="02020603050405020304" pitchFamily="18" charset="0"/>
                <a:ea typeface="Calibri" panose="020F0502020204030204" pitchFamily="34" charset="0"/>
              </a:rPr>
              <a:t>, 2020)</a:t>
            </a:r>
            <a:endParaRPr lang="en-IN" dirty="0"/>
          </a:p>
        </p:txBody>
      </p:sp>
      <p:sp>
        <p:nvSpPr>
          <p:cNvPr id="11" name="TextBox 10"/>
          <p:cNvSpPr txBox="1"/>
          <p:nvPr/>
        </p:nvSpPr>
        <p:spPr>
          <a:xfrm>
            <a:off x="6902245" y="4863443"/>
            <a:ext cx="6096000" cy="561949"/>
          </a:xfrm>
          <a:prstGeom prst="rect">
            <a:avLst/>
          </a:prstGeom>
          <a:noFill/>
        </p:spPr>
        <p:txBody>
          <a:bodyPr wrap="square">
            <a:spAutoFit/>
          </a:bodyPr>
          <a:lstStyle/>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(Ford,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9368" y="-912915"/>
            <a:ext cx="9144000" cy="2387600"/>
          </a:xfrm>
        </p:spPr>
        <p:txBody>
          <a:bodyPr>
            <a:normAutofit/>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Function and role of guest services</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p:cNvSpPr>
            <a:spLocks noGrp="1"/>
          </p:cNvSpPr>
          <p:nvPr>
            <p:ph type="subTitle" idx="1"/>
          </p:nvPr>
        </p:nvSpPr>
        <p:spPr>
          <a:xfrm>
            <a:off x="157316" y="1366531"/>
            <a:ext cx="8141110"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main function of guest service is to find the right accommodations and book hotels or services within their budget.</a:t>
            </a:r>
            <a:endParaRPr lang="en-IN" dirty="0"/>
          </a:p>
        </p:txBody>
      </p:sp>
      <p:sp>
        <p:nvSpPr>
          <p:cNvPr id="5" name="TextBox 4"/>
          <p:cNvSpPr txBox="1"/>
          <p:nvPr/>
        </p:nvSpPr>
        <p:spPr>
          <a:xfrm>
            <a:off x="351503" y="3309854"/>
            <a:ext cx="7760110"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guest service assistant guides the tourists to choose the right location while checking in at the hotel. </a:t>
            </a:r>
            <a:endParaRPr lang="en-IN" dirty="0"/>
          </a:p>
        </p:txBody>
      </p:sp>
      <p:sp>
        <p:nvSpPr>
          <p:cNvPr id="7" name="TextBox 6"/>
          <p:cNvSpPr txBox="1"/>
          <p:nvPr/>
        </p:nvSpPr>
        <p:spPr>
          <a:xfrm>
            <a:off x="351502" y="5295697"/>
            <a:ext cx="7760109" cy="646331"/>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description of guest services improves brand recognition and helps to grow in the business market.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Former Conrad Cartagena To Reopen As Hyatt Affiliated Dreams Karibana  Cartagena Beach &amp; Golf Resort - Finance Colombia"/>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569120" y="2153265"/>
            <a:ext cx="3141099" cy="29752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9289026" y="5249530"/>
            <a:ext cx="670068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Stifanich</a:t>
            </a:r>
            <a:r>
              <a:rPr lang="en-IN" sz="1800" dirty="0">
                <a:solidFill>
                  <a:srgbClr val="000000"/>
                </a:solidFill>
                <a:effectLst/>
                <a:latin typeface="Times New Roman" panose="02020603050405020304" pitchFamily="18" charset="0"/>
                <a:ea typeface="Calibri" panose="020F0502020204030204" pitchFamily="34" charset="0"/>
              </a:rPr>
              <a:t>, 2019) </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9767" y="-676788"/>
            <a:ext cx="9144000" cy="2387600"/>
          </a:xfrm>
        </p:spPr>
        <p:txBody>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Hospitality</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p:cNvSpPr>
            <a:spLocks noGrp="1"/>
          </p:cNvSpPr>
          <p:nvPr>
            <p:ph type="subTitle" idx="1"/>
          </p:nvPr>
        </p:nvSpPr>
        <p:spPr>
          <a:xfrm>
            <a:off x="4876800" y="1254586"/>
            <a:ext cx="7403690"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concept of hospitality connects people from different regions in the context of cultures and traditions. </a:t>
            </a:r>
            <a:endParaRPr lang="en-IN" dirty="0"/>
          </a:p>
        </p:txBody>
      </p:sp>
      <p:sp>
        <p:nvSpPr>
          <p:cNvPr id="5" name="TextBox 4"/>
          <p:cNvSpPr txBox="1"/>
          <p:nvPr/>
        </p:nvSpPr>
        <p:spPr>
          <a:xfrm>
            <a:off x="4876800" y="2843958"/>
            <a:ext cx="7315200"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Better hospitality services allow the management to fulfil consumers' requirements and understand their needs. </a:t>
            </a:r>
            <a:endParaRPr lang="en-IN" dirty="0"/>
          </a:p>
        </p:txBody>
      </p:sp>
      <p:sp>
        <p:nvSpPr>
          <p:cNvPr id="7" name="TextBox 6"/>
          <p:cNvSpPr txBox="1"/>
          <p:nvPr/>
        </p:nvSpPr>
        <p:spPr>
          <a:xfrm>
            <a:off x="4953000" y="3639073"/>
            <a:ext cx="6228734" cy="927177"/>
          </a:xfrm>
          <a:prstGeom prst="rect">
            <a:avLst/>
          </a:prstGeom>
          <a:noFill/>
        </p:spPr>
        <p:txBody>
          <a:bodyPr wrap="square">
            <a:spAutoFit/>
          </a:bodyPr>
          <a:lstStyle/>
          <a:p>
            <a:pPr algn="just">
              <a:lnSpc>
                <a:spcPct val="200000"/>
              </a:lnSpc>
              <a:spcBef>
                <a:spcPts val="200"/>
              </a:spcBef>
            </a:pPr>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way hotels meet expectation</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p:cNvSpPr txBox="1"/>
          <p:nvPr/>
        </p:nvSpPr>
        <p:spPr>
          <a:xfrm>
            <a:off x="4805517" y="5038199"/>
            <a:ext cx="7229168"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Higher authorities must take the responsibility to listen to their customers and accept all the feedback </a:t>
            </a:r>
            <a:endParaRPr lang="en-IN" dirty="0"/>
          </a:p>
        </p:txBody>
      </p:sp>
      <p:pic>
        <p:nvPicPr>
          <p:cNvPr id="6146" name="Picture 2" descr="Concept to completion: Journey to design Conrad Punta de Mita • Hotel  Design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06245" y="2182761"/>
            <a:ext cx="3588774" cy="25576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p:cNvSpPr txBox="1"/>
          <p:nvPr/>
        </p:nvSpPr>
        <p:spPr>
          <a:xfrm>
            <a:off x="1654278" y="4769769"/>
            <a:ext cx="614024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Stifanich</a:t>
            </a:r>
            <a:r>
              <a:rPr lang="en-IN" sz="1800" dirty="0">
                <a:solidFill>
                  <a:srgbClr val="000000"/>
                </a:solidFill>
                <a:effectLst/>
                <a:latin typeface="Times New Roman" panose="02020603050405020304" pitchFamily="18" charset="0"/>
                <a:ea typeface="Calibri" panose="020F0502020204030204" pitchFamily="34" charset="0"/>
              </a:rPr>
              <a:t>, 2019) </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0" y="-676940"/>
            <a:ext cx="9144000" cy="2387600"/>
          </a:xfrm>
        </p:spPr>
        <p:txBody>
          <a:bodyPr>
            <a:normAutofit/>
          </a:bodyPr>
          <a:lstStyle/>
          <a:p>
            <a: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p:cNvSpPr>
            <a:spLocks noGrp="1"/>
          </p:cNvSpPr>
          <p:nvPr>
            <p:ph type="subTitle" idx="1"/>
          </p:nvPr>
        </p:nvSpPr>
        <p:spPr>
          <a:xfrm>
            <a:off x="412954" y="1606089"/>
            <a:ext cx="9989573" cy="1655762"/>
          </a:xfrm>
        </p:spPr>
        <p:txBody>
          <a:bodyPr/>
          <a:lstStyle/>
          <a:p>
            <a:pPr marL="285750" indent="-285750" algn="l">
              <a:buClr>
                <a:srgbClr val="000000"/>
              </a:buClr>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above section has focused on the premium guest services that are provided by Conrad Hotel and resort. </a:t>
            </a:r>
            <a:endParaRPr lang="en-IN" dirty="0"/>
          </a:p>
        </p:txBody>
      </p:sp>
      <p:sp>
        <p:nvSpPr>
          <p:cNvPr id="5" name="TextBox 4"/>
          <p:cNvSpPr txBox="1"/>
          <p:nvPr/>
        </p:nvSpPr>
        <p:spPr>
          <a:xfrm>
            <a:off x="412953" y="3282575"/>
            <a:ext cx="7423357"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main consumers of Conrad Hotel and resort have been described in this section which helps the business to grow in the market. </a:t>
            </a:r>
            <a:endParaRPr lang="en-IN" dirty="0"/>
          </a:p>
        </p:txBody>
      </p:sp>
      <p:sp>
        <p:nvSpPr>
          <p:cNvPr id="7" name="TextBox 6"/>
          <p:cNvSpPr txBox="1"/>
          <p:nvPr/>
        </p:nvSpPr>
        <p:spPr>
          <a:xfrm>
            <a:off x="412953" y="5382049"/>
            <a:ext cx="9989574" cy="646331"/>
          </a:xfrm>
          <a:prstGeom prst="rect">
            <a:avLst/>
          </a:prstGeom>
          <a:noFill/>
          <a:ln>
            <a:solidFill>
              <a:schemeClr val="accent1"/>
            </a:solidFill>
          </a:ln>
        </p:spPr>
        <p:txBody>
          <a:bodyPr wrap="square">
            <a:spAutoFit/>
          </a:bodyPr>
          <a:lstStyle/>
          <a:p>
            <a:pPr marL="285750" indent="-285750">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main role of guest services has been highlighted in this section which increases the competitiveness of the brand in the market. </a:t>
            </a:r>
            <a:endParaRPr lang="en-IN" dirty="0"/>
          </a:p>
        </p:txBody>
      </p:sp>
      <p:pic>
        <p:nvPicPr>
          <p:cNvPr id="7170" name="Picture 2" descr="Conrad Las Vegas at Resorts World"/>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347587" y="2299023"/>
            <a:ext cx="3229436" cy="24159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p:cNvSpPr txBox="1"/>
          <p:nvPr/>
        </p:nvSpPr>
        <p:spPr>
          <a:xfrm>
            <a:off x="9306448" y="4564770"/>
            <a:ext cx="7620000" cy="561949"/>
          </a:xfrm>
          <a:prstGeom prst="rect">
            <a:avLst/>
          </a:prstGeom>
          <a:noFill/>
        </p:spPr>
        <p:txBody>
          <a:bodyPr wrap="square">
            <a:spAutoFit/>
          </a:bodyPr>
          <a:lstStyle/>
          <a:p>
            <a:pPr algn="just">
              <a:lnSpc>
                <a:spcPct val="20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(Ford,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2150" y="1443990"/>
            <a:ext cx="10808335" cy="5344160"/>
          </a:xfrm>
          <a:prstGeom prst="rect">
            <a:avLst/>
          </a:prstGeom>
          <a:noFill/>
        </p:spPr>
        <p:txBody>
          <a:bodyPr wrap="square">
            <a:spAutoFit/>
          </a:bodyPr>
          <a:lstStyle/>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Cain, L.N., Thomas, J.H. and Alonso Jr, M. (2019) “From sci-fi to sci-fact: The State of Robotics and AI in the Hospitality Industry,” Journal of Hospitality and Tourism Technology, 10(4), pp. 624–650. Available at: https://doi.org/10.1108/jhtt-07-2018-0066.</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Car, T., Pilepić Stifanich, L. and Šimunić, M. (2019) “Internet of things (IOT) in tourism and hospitality: Opportunities and challenges,” Tourism in Southern and Eastern Europe [Preprint]. Available at: https://doi.org/10.20867/tosee.05.42.</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Citak, J., Owoc, M.L. and Weichbroth, P., (2021). A note on the applications of artificial intelligence in the hospitality industry: preliminary results of a survey. Procedia Computer Science, 192,</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pp.4552-4559.</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Gelbman, A. (2021) Tourist experience and innovative hospitality management in different cities, Sustainability. Available at: https://scholar.archive.org/work/6c2efkgap5hovd2f3uqqbgm3hm (Accessed: February 9, 2023).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 hilton, 2023. STUNNING SKYLINE VIEWS IN HONG KONG. [Online] Available   at:                  https://www.hilton.com/en/conrad/[Accessed 20 01 2023].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Title 1"/>
          <p:cNvSpPr>
            <a:spLocks noGrp="1"/>
          </p:cNvSpPr>
          <p:nvPr>
            <p:ph type="ctrTitle"/>
          </p:nvPr>
        </p:nvSpPr>
        <p:spPr>
          <a:xfrm>
            <a:off x="-2343150" y="-1351915"/>
            <a:ext cx="9215120" cy="2549525"/>
          </a:xfrm>
        </p:spPr>
        <p:txBody>
          <a:bodyPr>
            <a:normAutofit/>
          </a:bodyPr>
          <a:lstStyle/>
          <a:p>
            <a: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2640965" y="-890905"/>
            <a:ext cx="4744720" cy="1737995"/>
          </a:xfrm>
        </p:spPr>
        <p:txBody>
          <a:bodyPr/>
          <a:p>
            <a:r>
              <a:rPr lang="ro-RO" altLang="en-IN"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sym typeface="+mn-ea"/>
              </a:rPr>
              <a:t>                           </a:t>
            </a:r>
            <a:r>
              <a:rPr lang="en-IN"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sym typeface="+mn-ea"/>
              </a:rPr>
              <a:t>References</a:t>
            </a:r>
            <a:endParaRPr lang="ro-RO" altLang="en-US" sz="3200"/>
          </a:p>
        </p:txBody>
      </p:sp>
      <p:sp>
        <p:nvSpPr>
          <p:cNvPr id="3" name="Subtitle 2"/>
          <p:cNvSpPr>
            <a:spLocks noGrp="1"/>
          </p:cNvSpPr>
          <p:nvPr>
            <p:ph type="subTitle" idx="1"/>
          </p:nvPr>
        </p:nvSpPr>
        <p:spPr>
          <a:xfrm>
            <a:off x="556895" y="847090"/>
            <a:ext cx="11635105" cy="5781040"/>
          </a:xfrm>
        </p:spPr>
        <p:txBody>
          <a:bodyPr>
            <a:normAutofit fontScale="30000"/>
          </a:bodyPr>
          <a:p>
            <a:pPr algn="l">
              <a:lnSpc>
                <a:spcPct val="200000"/>
              </a:lnSpc>
              <a:spcAft>
                <a:spcPts val="800"/>
              </a:spcAft>
            </a:pPr>
            <a:endParaRPr lang="en-IN"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Mercan, S. et al. (2020) “Improving the service industry with hyper-connectivity: IOT in hospitality,” International Journal of Contemporary Hospitality Management, 33(1), pp. 243–262. Available at: https://doi.org/10.1108/ijchm-06-2020-0621</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Park, H. et al. (2021) Exploring the attractiveness of Service Robots in the hospitality industry: Analysis of Online Reviews - Information</a:t>
            </a:r>
            <a:r>
              <a:rPr lang="en-IN" sz="45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 </a:t>
            </a: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Systems Frontiers, SpringerLink. Springer US. Available at: https://link.springer.com/article/10.1007/s10796-021-10207-8 (Accessed: February 9, 2023).</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Pizam, A. (2020) “Hospitality as an organizational culture,” Journal of Hospitality &amp; Tourism Research, 44(3), pp. 431–438. Available at: https://doi.org/10.1177/1096348020901806.</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Shulga, L.V. and Busser, J.A. (2020) “Hospitality employee and customer role in value co-creation: Personal, organizational and collaborative outcomes,” International Journal of Hospitality Management, 91, p. 102648. Available at: https://doi.org/10.1016/j.ijhm.2020.102648.</a:t>
            </a:r>
            <a:endPar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45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sym typeface="+mn-ea"/>
              </a:rPr>
              <a:t>Solnet, D. et al. (2019) “Leveraging human touch in service interactions: Lessons from hospitality,” Journal of Service Management, 30(3), pp. 392–409. Available at: https://doi.org/10.1108/josm-12-2018-0380</a:t>
            </a:r>
            <a:endParaRPr lang="en-IN" sz="4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4500"/>
          </a:p>
        </p:txBody>
      </p:sp>
    </p:spTree>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5755</Words>
  <Application>WPS Presentation</Application>
  <PresentationFormat>Widescreen</PresentationFormat>
  <Paragraphs>96</Paragraphs>
  <Slides>11</Slides>
  <Notes>8</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SimSun</vt:lpstr>
      <vt:lpstr>Wingdings</vt:lpstr>
      <vt:lpstr>Wingdings 3</vt:lpstr>
      <vt:lpstr>Arial</vt:lpstr>
      <vt:lpstr>Times New Roman</vt:lpstr>
      <vt:lpstr>Calibri</vt:lpstr>
      <vt:lpstr>Trebuchet MS</vt:lpstr>
      <vt:lpstr>Microsoft YaHei</vt:lpstr>
      <vt:lpstr>Arial Unicode MS</vt:lpstr>
      <vt:lpstr>Facet</vt:lpstr>
      <vt:lpstr>Conrad Hotel and Resort Presentation Module title – Hospitality &amp; Guest Services for the Hotel Industry Module code -BMIH4003 Student name –Daniela Preda Student ID - 2208674 Lecturer’s name-Charlotte Joyner Date-09.02.2023 </vt:lpstr>
      <vt:lpstr>Table of contents  Introduction……………………………………………………………………………..03  Overview of Conrad Hotel and resort……………………………………………………04  Main consumers of Conrad Hotel and resort ……………………………………………05  Nature, scope and role of guest services …………………………………………....…06  The function of guest services……..……………………………………………………07  Importance of Hospitality…………..…………………………………………………..08  Conclusion………………………………..………………………………………………09  References………………………………..………………………………………………10</vt:lpstr>
      <vt:lpstr>Introduction  </vt:lpstr>
      <vt:lpstr>A brief overview on Conrad Hotel and resort  </vt:lpstr>
      <vt:lpstr>Main consumers of Conrad Hotel and resort </vt:lpstr>
      <vt:lpstr>The nature, scope and role of guest services </vt:lpstr>
      <vt:lpstr>Function and role of guest services </vt:lpstr>
      <vt:lpstr>Importance of Hospitality </vt:lpstr>
      <vt:lpstr>Conclusion </vt:lpstr>
      <vt:lpstr>References </vt:lpstr>
      <vt:lpstr>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Hospitality &amp; Guest Services Assignment title – presentation Student name – Student ID - </dc:title>
  <dc:creator>Asus</dc:creator>
  <cp:lastModifiedBy>sorin</cp:lastModifiedBy>
  <cp:revision>59</cp:revision>
  <dcterms:created xsi:type="dcterms:W3CDTF">2023-01-30T09:58:00Z</dcterms:created>
  <dcterms:modified xsi:type="dcterms:W3CDTF">2023-02-09T12:23:12Z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9F28E293E20A468BAFDF1F44C3CF09AA</vt:lpwstr>
  </property>
  <property fmtid="{D5CDD505-2E9C-101B-9397-08002B2CF9AE}" pid="3" name="KSOProductBuildVer">
    <vt:lpwstr>1033-11.2.0.11440</vt:lpwstr>
  </property>
</Properties>
</file>