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8" r:id="rId5"/>
    <p:sldId id="269" r:id="rId6"/>
    <p:sldId id="271" r:id="rId7"/>
    <p:sldId id="272" r:id="rId8"/>
    <p:sldId id="273" r:id="rId9"/>
    <p:sldId id="274" r:id="rId10"/>
    <p:sldId id="275" r:id="rId11"/>
    <p:sldId id="276" r:id="rId1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24" autoAdjust="0"/>
    <p:restoredTop sz="94660"/>
  </p:normalViewPr>
  <p:slideViewPr>
    <p:cSldViewPr>
      <p:cViewPr varScale="1">
        <p:scale>
          <a:sx n="69" d="100"/>
          <a:sy n="69" d="100"/>
        </p:scale>
        <p:origin x="-528" y="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/>
          <a:lstStyle/>
          <a:p>
            <a:r>
              <a:rPr lang="en-US" sz="1800" dirty="0" smtClean="0">
                <a:solidFill>
                  <a:srgbClr val="408000"/>
                </a:solidFill>
              </a:rPr>
              <a:t>Level : Foundation 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Lecturer </a:t>
            </a:r>
            <a:r>
              <a:rPr lang="en-US" sz="1800" dirty="0" smtClean="0">
                <a:solidFill>
                  <a:srgbClr val="408000"/>
                </a:solidFill>
              </a:rPr>
              <a:t>: John Kinsella, David Campion &amp; Andrew Griffith</a:t>
            </a:r>
            <a:endParaRPr lang="en-US" sz="1800" dirty="0" smtClean="0">
              <a:solidFill>
                <a:srgbClr val="408000"/>
              </a:solidFill>
            </a:endParaRPr>
          </a:p>
          <a:p>
            <a:r>
              <a:rPr lang="en-US" sz="1800" dirty="0" smtClean="0">
                <a:solidFill>
                  <a:srgbClr val="408000"/>
                </a:solidFill>
              </a:rPr>
              <a:t>Email : </a:t>
            </a:r>
            <a:r>
              <a:rPr lang="en-US" sz="1800" dirty="0" smtClean="0">
                <a:solidFill>
                  <a:srgbClr val="408000"/>
                </a:solidFill>
              </a:rPr>
              <a:t>@</a:t>
            </a:r>
            <a:r>
              <a:rPr lang="en-US" sz="1800" dirty="0" smtClean="0">
                <a:solidFill>
                  <a:srgbClr val="408000"/>
                </a:solidFill>
              </a:rPr>
              <a:t>smu.ac.uk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Year : </a:t>
            </a:r>
            <a:r>
              <a:rPr lang="en-US" sz="1800" dirty="0" smtClean="0">
                <a:solidFill>
                  <a:srgbClr val="408000"/>
                </a:solidFill>
              </a:rPr>
              <a:t>2011</a:t>
            </a:r>
            <a:endParaRPr lang="en-US" sz="1800" dirty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571472" y="2285992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408000"/>
                </a:solidFill>
              </a:rPr>
              <a:t>Foundation Project</a:t>
            </a:r>
            <a:endParaRPr lang="en-US" sz="4400" dirty="0">
              <a:solidFill>
                <a:srgbClr val="4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Why</a:t>
            </a:r>
            <a:r>
              <a:rPr lang="en-US" b="1" dirty="0" smtClean="0">
                <a:solidFill>
                  <a:srgbClr val="008000"/>
                </a:solidFill>
              </a:rPr>
              <a:t>?</a:t>
            </a:r>
            <a:endParaRPr lang="en-US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pPr lvl="1"/>
            <a:r>
              <a:rPr lang="en-GB" i="1" dirty="0" smtClean="0">
                <a:latin typeface="Times New Roman" pitchFamily="18" charset="0"/>
              </a:rPr>
              <a:t>Application of knowledge gained in other year 0 </a:t>
            </a:r>
            <a:r>
              <a:rPr lang="en-GB" i="1" dirty="0" smtClean="0">
                <a:latin typeface="Times New Roman" pitchFamily="18" charset="0"/>
              </a:rPr>
              <a:t>modules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Apply original thought to a problem of your choice 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Planning and control of own time</a:t>
            </a:r>
            <a:endParaRPr lang="en-GB" i="1" dirty="0" smtClean="0">
              <a:latin typeface="Times New Roman" pitchFamily="18" charset="0"/>
            </a:endParaRPr>
          </a:p>
          <a:p>
            <a:pPr lvl="1"/>
            <a:r>
              <a:rPr lang="en-GB" i="1" dirty="0" smtClean="0">
                <a:latin typeface="Times New Roman" pitchFamily="18" charset="0"/>
              </a:rPr>
              <a:t>Preparation for yrs 1, 2 &amp; 3</a:t>
            </a: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The project will be assessed in </a:t>
            </a:r>
            <a:r>
              <a:rPr lang="en-US" b="1" dirty="0" smtClean="0">
                <a:solidFill>
                  <a:srgbClr val="008000"/>
                </a:solidFill>
              </a:rPr>
              <a:t>4 </a:t>
            </a:r>
            <a:r>
              <a:rPr lang="en-US" b="1" dirty="0" smtClean="0">
                <a:solidFill>
                  <a:srgbClr val="008000"/>
                </a:solidFill>
              </a:rPr>
              <a:t>separate stages</a:t>
            </a: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Project </a:t>
            </a:r>
            <a:r>
              <a:rPr lang="en-GB" i="1" dirty="0" smtClean="0">
                <a:latin typeface="Times New Roman" pitchFamily="18" charset="0"/>
              </a:rPr>
              <a:t>Brief</a:t>
            </a:r>
            <a:endParaRPr lang="en-GB" i="1" dirty="0" smtClean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GB" sz="1800" i="1" dirty="0" smtClean="0">
                <a:latin typeface="Times New Roman" pitchFamily="18" charset="0"/>
              </a:rPr>
              <a:t>Planning and analysis of </a:t>
            </a:r>
          </a:p>
          <a:p>
            <a:pPr lvl="2">
              <a:lnSpc>
                <a:spcPct val="90000"/>
              </a:lnSpc>
              <a:buFontTx/>
              <a:buNone/>
            </a:pPr>
            <a:r>
              <a:rPr lang="en-GB" sz="1800" i="1" dirty="0" smtClean="0">
                <a:latin typeface="Times New Roman" pitchFamily="18" charset="0"/>
              </a:rPr>
              <a:t>	problem				</a:t>
            </a:r>
            <a:endParaRPr lang="en-GB" b="1" i="1" dirty="0" smtClean="0">
              <a:solidFill>
                <a:schemeClr val="tx2"/>
              </a:solidFill>
              <a:latin typeface="Times New Roman" pitchFamily="18" charset="0"/>
            </a:endParaRPr>
          </a:p>
          <a:p>
            <a:pPr lvl="1">
              <a:lnSpc>
                <a:spcPct val="90000"/>
              </a:lnSpc>
              <a:buFontTx/>
              <a:buNone/>
            </a:pPr>
            <a:endParaRPr lang="en-GB" b="1" i="1" dirty="0" smtClean="0">
              <a:solidFill>
                <a:schemeClr val="tx2"/>
              </a:solidFill>
              <a:latin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Interim Project </a:t>
            </a:r>
            <a:r>
              <a:rPr lang="en-GB" i="1" dirty="0" smtClean="0">
                <a:latin typeface="Times New Roman" pitchFamily="18" charset="0"/>
              </a:rPr>
              <a:t>Report</a:t>
            </a:r>
            <a:endParaRPr lang="en-GB" i="1" dirty="0" smtClean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GB" sz="1800" i="1" dirty="0" smtClean="0">
                <a:latin typeface="Times New Roman" pitchFamily="18" charset="0"/>
              </a:rPr>
              <a:t>Proposing Alternative solutions</a:t>
            </a:r>
          </a:p>
          <a:p>
            <a:pPr lvl="2">
              <a:lnSpc>
                <a:spcPct val="90000"/>
              </a:lnSpc>
              <a:buFontTx/>
              <a:buNone/>
            </a:pPr>
            <a:r>
              <a:rPr lang="en-GB" sz="1800" i="1" dirty="0" smtClean="0">
                <a:latin typeface="Times New Roman" pitchFamily="18" charset="0"/>
              </a:rPr>
              <a:t>	and selection of a final solution		</a:t>
            </a:r>
            <a:endParaRPr lang="en-GB" b="1" i="1" dirty="0" smtClean="0">
              <a:latin typeface="Times New Roman" pitchFamily="18" charset="0"/>
            </a:endParaRPr>
          </a:p>
          <a:p>
            <a:pPr lvl="1">
              <a:lnSpc>
                <a:spcPct val="90000"/>
              </a:lnSpc>
              <a:buFontTx/>
              <a:buNone/>
            </a:pPr>
            <a:endParaRPr lang="en-GB" b="1" i="1" dirty="0" smtClean="0">
              <a:latin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Final Project Report </a:t>
            </a:r>
            <a:r>
              <a:rPr lang="en-GB" i="1" dirty="0" smtClean="0">
                <a:latin typeface="Times New Roman" pitchFamily="18" charset="0"/>
              </a:rPr>
              <a:t>&amp; </a:t>
            </a:r>
            <a:r>
              <a:rPr lang="en-GB" i="1" dirty="0" smtClean="0">
                <a:latin typeface="Times New Roman" pitchFamily="18" charset="0"/>
              </a:rPr>
              <a:t>Viva </a:t>
            </a:r>
            <a:endParaRPr lang="en-GB" i="1" dirty="0" smtClean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GB" sz="1800" i="1" dirty="0" smtClean="0">
                <a:latin typeface="Times New Roman" pitchFamily="18" charset="0"/>
              </a:rPr>
              <a:t>Realisation, evaluation &amp; </a:t>
            </a:r>
          </a:p>
          <a:p>
            <a:pPr lvl="2">
              <a:lnSpc>
                <a:spcPct val="90000"/>
              </a:lnSpc>
              <a:buFontTx/>
              <a:buNone/>
            </a:pPr>
            <a:r>
              <a:rPr lang="en-GB" sz="1800" i="1" dirty="0" smtClean="0">
                <a:latin typeface="Times New Roman" pitchFamily="18" charset="0"/>
              </a:rPr>
              <a:t>	presentation of  final design		</a:t>
            </a:r>
            <a:endParaRPr lang="en-GB" b="1" i="1" dirty="0" smtClean="0">
              <a:latin typeface="Times New Roman" pitchFamily="18" charset="0"/>
            </a:endParaRP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Coursework</a:t>
            </a: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100% </a:t>
            </a:r>
            <a:r>
              <a:rPr lang="en-GB" i="1" dirty="0" smtClean="0">
                <a:latin typeface="Times New Roman" pitchFamily="18" charset="0"/>
              </a:rPr>
              <a:t>coursework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For </a:t>
            </a:r>
            <a:r>
              <a:rPr lang="en-GB" i="1" dirty="0" smtClean="0">
                <a:latin typeface="Times New Roman" pitchFamily="18" charset="0"/>
              </a:rPr>
              <a:t>coursework up to 1 week late, the tutor can give no more than the pass mark. For coursework later than this the mark will be zero. 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How to hand your work in.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Plagiarism</a:t>
            </a: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What is plagiarism? 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Trying to pass off someone else’s work as your own.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What are the potential punishments?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Marked zero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Reported to head of department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What if you want to include information from an external source?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Reference!</a:t>
            </a:r>
          </a:p>
          <a:p>
            <a:pPr lvl="1">
              <a:buNone/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Project Subject</a:t>
            </a: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The topic choice is yours!</a:t>
            </a: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But ask yourself the following: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i="1" dirty="0" smtClean="0">
              <a:latin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Will the project subject allow me to apply the knowledge which I expect to gain in year 0?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i="1" dirty="0" smtClean="0">
              <a:latin typeface="Times New Roman" pitchFamily="18" charset="0"/>
            </a:endParaRP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Study Skills &amp; IT</a:t>
            </a: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Manufacturing Technology</a:t>
            </a: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Engineering Science</a:t>
            </a: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Mathematics</a:t>
            </a: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Electronics 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Project Subject</a:t>
            </a: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Is there enough ‘mileage’ in the subject?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1 Year </a:t>
            </a:r>
            <a:r>
              <a:rPr lang="en-GB" sz="2400" i="1" dirty="0" smtClean="0">
                <a:latin typeface="Times New Roman" pitchFamily="18" charset="0"/>
              </a:rPr>
              <a:t>project (30 weeks)</a:t>
            </a:r>
            <a:endParaRPr lang="en-GB" sz="2400" i="1" dirty="0" smtClean="0">
              <a:latin typeface="Times New Roman" pitchFamily="18" charset="0"/>
            </a:endParaRPr>
          </a:p>
          <a:p>
            <a:endParaRPr lang="en-GB" sz="2400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Will the proposed project take me longer than the allocated time period to complete?</a:t>
            </a:r>
          </a:p>
          <a:p>
            <a:pPr>
              <a:buNone/>
            </a:pPr>
            <a:endParaRPr lang="en-GB" sz="2400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Does SMU have the facilities necessary to undertake the project?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Project Subject</a:t>
            </a: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Will the project budget exceed a reasonable amount?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You will be footing the bill</a:t>
            </a:r>
          </a:p>
          <a:p>
            <a:pPr lvl="1"/>
            <a:endParaRPr lang="en-GB" sz="2400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Is the project subject appropriate to the course on which I am enrolled?</a:t>
            </a:r>
          </a:p>
          <a:p>
            <a:endParaRPr lang="en-GB" sz="2400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Is the project likely to require a level of knowledge or skill which I can reasonably obtain in one academic year?</a:t>
            </a:r>
          </a:p>
          <a:p>
            <a:pPr lvl="1">
              <a:buNone/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Assessment </a:t>
            </a:r>
            <a:r>
              <a:rPr lang="en-US" b="1" dirty="0" smtClean="0">
                <a:solidFill>
                  <a:srgbClr val="008000"/>
                </a:solidFill>
              </a:rPr>
              <a:t>Statements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This is what is required from yourself.</a:t>
            </a:r>
            <a:endParaRPr lang="en-GB" i="1" dirty="0" smtClean="0">
              <a:latin typeface="Times New Roman" pitchFamily="18" charset="0"/>
            </a:endParaRP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The </a:t>
            </a:r>
            <a:r>
              <a:rPr lang="en-GB" i="1" dirty="0" smtClean="0">
                <a:latin typeface="Times New Roman" pitchFamily="18" charset="0"/>
              </a:rPr>
              <a:t>ability to assimilate and apply their knowledge of engineering to the successful completion of an engineering project appropriate to the area of study.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Experience in the generation of solutions to identified engineering projects from concept through to completion. 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Experience of planning an engineering project.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A professional attitude to the engineering activity.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Design Projects</a:t>
            </a: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It is strongly recommended that </a:t>
            </a:r>
            <a:r>
              <a:rPr lang="en-GB" i="1" dirty="0" smtClean="0">
                <a:latin typeface="Times New Roman" pitchFamily="18" charset="0"/>
              </a:rPr>
              <a:t>you should partake in a </a:t>
            </a:r>
            <a:r>
              <a:rPr lang="en-GB" i="1" dirty="0" smtClean="0">
                <a:latin typeface="Times New Roman" pitchFamily="18" charset="0"/>
              </a:rPr>
              <a:t>‘design’ based project for two reasons: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Recognised </a:t>
            </a:r>
            <a:r>
              <a:rPr lang="en-GB" i="1" dirty="0" smtClean="0">
                <a:latin typeface="Times New Roman" pitchFamily="18" charset="0"/>
              </a:rPr>
              <a:t>steps / stages can be </a:t>
            </a:r>
            <a:r>
              <a:rPr lang="en-GB" i="1" dirty="0" smtClean="0">
                <a:latin typeface="Times New Roman" pitchFamily="18" charset="0"/>
              </a:rPr>
              <a:t>applied</a:t>
            </a:r>
            <a:r>
              <a:rPr lang="en-GB" i="1" dirty="0" smtClean="0">
                <a:latin typeface="Times New Roman" pitchFamily="18" charset="0"/>
              </a:rPr>
              <a:t>,</a:t>
            </a:r>
            <a:endParaRPr lang="en-GB" i="1" dirty="0" smtClean="0">
              <a:latin typeface="Times New Roman" pitchFamily="18" charset="0"/>
            </a:endParaRPr>
          </a:p>
          <a:p>
            <a:pPr lvl="1"/>
            <a:r>
              <a:rPr lang="en-GB" i="1" dirty="0" smtClean="0">
                <a:latin typeface="Times New Roman" pitchFamily="18" charset="0"/>
              </a:rPr>
              <a:t>Its cheaper for yourself,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Time considerations.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The subject which you choose to base your project on </a:t>
            </a:r>
            <a:r>
              <a:rPr lang="en-GB" b="1" i="1" dirty="0" smtClean="0">
                <a:latin typeface="Times New Roman" pitchFamily="18" charset="0"/>
              </a:rPr>
              <a:t>must</a:t>
            </a:r>
            <a:r>
              <a:rPr lang="en-GB" i="1" dirty="0" smtClean="0">
                <a:latin typeface="Times New Roman" pitchFamily="18" charset="0"/>
              </a:rPr>
              <a:t> be approved by the lecturer before progressing 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Next Week</a:t>
            </a: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Think of possible projects (Preferably </a:t>
            </a:r>
            <a:r>
              <a:rPr lang="en-GB" i="1" dirty="0" smtClean="0">
                <a:latin typeface="Times New Roman" pitchFamily="18" charset="0"/>
              </a:rPr>
              <a:t>3 to 5 </a:t>
            </a:r>
            <a:r>
              <a:rPr lang="en-GB" i="1" dirty="0" smtClean="0">
                <a:latin typeface="Times New Roman" pitchFamily="18" charset="0"/>
              </a:rPr>
              <a:t>ideas)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List project ideas in order of preference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Future Topics</a:t>
            </a:r>
          </a:p>
          <a:p>
            <a:pPr>
              <a:buNone/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We will look at;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Project planning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Technical Report Structure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Referencing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endParaRPr lang="en-GB" i="1" dirty="0" smtClean="0">
              <a:latin typeface="Times New Roman" pitchFamily="18" charset="0"/>
            </a:endParaRPr>
          </a:p>
          <a:p>
            <a:endParaRPr lang="en-GB" i="1" dirty="0" smtClean="0">
              <a:latin typeface="Times New Roman" pitchFamily="18" charset="0"/>
            </a:endParaRP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533</TotalTime>
  <Words>460</Words>
  <Application>Microsoft Office PowerPoint</Application>
  <PresentationFormat>On-screen Show (4:3)</PresentationFormat>
  <Paragraphs>165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SMU POWERPOINT TEMPLATE</vt:lpstr>
      <vt:lpstr>Foundation Project</vt:lpstr>
      <vt:lpstr>Introduction</vt:lpstr>
      <vt:lpstr>Introduction</vt:lpstr>
      <vt:lpstr>Introduction</vt:lpstr>
      <vt:lpstr>Introduction</vt:lpstr>
      <vt:lpstr>Introduction</vt:lpstr>
      <vt:lpstr>Introduction</vt:lpstr>
      <vt:lpstr>Introduction</vt:lpstr>
      <vt:lpstr>Introduction</vt:lpstr>
      <vt:lpstr>Introduction</vt:lpstr>
      <vt:lpstr>Introduction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FADE</cp:lastModifiedBy>
  <cp:revision>53</cp:revision>
  <dcterms:created xsi:type="dcterms:W3CDTF">2010-09-22T08:44:59Z</dcterms:created>
  <dcterms:modified xsi:type="dcterms:W3CDTF">2011-10-04T17:39:24Z</dcterms:modified>
</cp:coreProperties>
</file>