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ebm" ContentType="video/webm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8" r:id="rId5"/>
  </p:sldMasterIdLst>
  <p:sldIdLst>
    <p:sldId id="266" r:id="rId6"/>
    <p:sldId id="264" r:id="rId7"/>
    <p:sldId id="267" r:id="rId8"/>
    <p:sldId id="270" r:id="rId9"/>
    <p:sldId id="271" r:id="rId10"/>
    <p:sldId id="268" r:id="rId11"/>
    <p:sldId id="269" r:id="rId12"/>
    <p:sldId id="273" r:id="rId13"/>
    <p:sldId id="274" r:id="rId14"/>
    <p:sldId id="275" r:id="rId15"/>
    <p:sldId id="276" r:id="rId16"/>
    <p:sldId id="277" r:id="rId17"/>
    <p:sldId id="27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12833C-6DD0-489A-9421-085DFC8432A1}" v="6" dt="2025-01-12T21:36:09.2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ebm"/><Relationship Id="rId1" Type="http://schemas.microsoft.com/office/2007/relationships/media" Target="../media/media1.webm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ebm"/><Relationship Id="rId1" Type="http://schemas.microsoft.com/office/2007/relationships/media" Target="../media/media2.webm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webm"/><Relationship Id="rId1" Type="http://schemas.microsoft.com/office/2007/relationships/media" Target="../media/media3.webm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webm"/><Relationship Id="rId1" Type="http://schemas.microsoft.com/office/2007/relationships/media" Target="../media/media4.webm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4535079" cy="3141010"/>
          </a:xfrm>
        </p:spPr>
        <p:txBody>
          <a:bodyPr/>
          <a:lstStyle/>
          <a:p>
            <a:r>
              <a:rPr lang="en-US" sz="4800" dirty="0"/>
              <a:t>Demonstration of </a:t>
            </a:r>
          </a:p>
          <a:p>
            <a:r>
              <a:rPr lang="en-US" sz="4800" dirty="0"/>
              <a:t>Proposed Mitigation Strategies </a:t>
            </a:r>
          </a:p>
          <a:p>
            <a:r>
              <a:rPr lang="en-US" sz="4800" dirty="0"/>
              <a:t>to Enhance the Given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3" y="4574082"/>
            <a:ext cx="4535079" cy="1119705"/>
          </a:xfrm>
        </p:spPr>
        <p:txBody>
          <a:bodyPr/>
          <a:lstStyle/>
          <a:p>
            <a:r>
              <a:rPr lang="en-US" dirty="0"/>
              <a:t>Daniel James</a:t>
            </a:r>
          </a:p>
          <a:p>
            <a:r>
              <a:rPr lang="en-US" dirty="0"/>
              <a:t>2218766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 – Setting up the Network - Video</a:t>
            </a:r>
          </a:p>
        </p:txBody>
      </p:sp>
      <p:pic>
        <p:nvPicPr>
          <p:cNvPr id="3" name="Recording-20250110_160655">
            <a:hlinkClick r:id="" action="ppaction://media"/>
            <a:extLst>
              <a:ext uri="{FF2B5EF4-FFF2-40B4-BE49-F238E27FC236}">
                <a16:creationId xmlns:a16="http://schemas.microsoft.com/office/drawing/2014/main" id="{6F5B5DD6-69B0-B8FB-D2CE-A4DDC4E0E1D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634" y="1354121"/>
            <a:ext cx="7376731" cy="4149758"/>
          </a:xfrm>
        </p:spPr>
      </p:pic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 – Setting up the Network – Outcomes and Findings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C827E2-C10C-756A-B0DC-871B3A25C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Hostnames</a:t>
            </a:r>
          </a:p>
          <a:p>
            <a:r>
              <a:rPr lang="en-GB" dirty="0"/>
              <a:t>IP Addresses</a:t>
            </a:r>
          </a:p>
          <a:p>
            <a:r>
              <a:rPr lang="en-GB" dirty="0"/>
              <a:t>Network Connectivity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380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 – Information Gathering - Video</a:t>
            </a:r>
          </a:p>
        </p:txBody>
      </p:sp>
      <p:pic>
        <p:nvPicPr>
          <p:cNvPr id="3" name="Recording-20250110_182507">
            <a:hlinkClick r:id="" action="ppaction://media"/>
            <a:extLst>
              <a:ext uri="{FF2B5EF4-FFF2-40B4-BE49-F238E27FC236}">
                <a16:creationId xmlns:a16="http://schemas.microsoft.com/office/drawing/2014/main" id="{F4CBFBD4-CA16-E051-15D1-B464BFCA7A7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25338" y="1307826"/>
            <a:ext cx="7541323" cy="4242348"/>
          </a:xfrm>
        </p:spPr>
      </p:pic>
    </p:spTree>
    <p:extLst>
      <p:ext uri="{BB962C8B-B14F-4D97-AF65-F5344CB8AC3E}">
        <p14:creationId xmlns:p14="http://schemas.microsoft.com/office/powerpoint/2010/main" val="348919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 – Information Gathering – Outcomes and Findings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2107CF-C59D-242E-5ACB-72F054D46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Tools:</a:t>
            </a:r>
          </a:p>
          <a:p>
            <a:pPr lvl="1"/>
            <a:r>
              <a:rPr lang="en-GB" dirty="0" err="1"/>
              <a:t>NetScanTools</a:t>
            </a:r>
            <a:r>
              <a:rPr lang="en-GB" dirty="0"/>
              <a:t> Pro</a:t>
            </a:r>
          </a:p>
          <a:p>
            <a:pPr lvl="1"/>
            <a:r>
              <a:rPr lang="en-GB" dirty="0"/>
              <a:t>SolarWinds Network Topology Mapper</a:t>
            </a:r>
          </a:p>
          <a:p>
            <a:pPr lvl="1"/>
            <a:r>
              <a:rPr lang="en-GB" dirty="0" err="1"/>
              <a:t>MegaPing</a:t>
            </a:r>
            <a:r>
              <a:rPr lang="en-GB" dirty="0"/>
              <a:t> – Security Scanner</a:t>
            </a:r>
          </a:p>
          <a:p>
            <a:pPr lvl="1"/>
            <a:r>
              <a:rPr lang="en-GB" dirty="0"/>
              <a:t>Global Network Inventory</a:t>
            </a:r>
          </a:p>
          <a:p>
            <a:r>
              <a:rPr lang="en-GB" dirty="0"/>
              <a:t>Results:</a:t>
            </a:r>
          </a:p>
          <a:p>
            <a:pPr lvl="1"/>
            <a:r>
              <a:rPr lang="en-GB" dirty="0"/>
              <a:t>IP Addresses</a:t>
            </a:r>
          </a:p>
          <a:p>
            <a:pPr lvl="1"/>
            <a:r>
              <a:rPr lang="en-GB" dirty="0"/>
              <a:t>MAC Addresses</a:t>
            </a:r>
          </a:p>
          <a:p>
            <a:pPr lvl="1"/>
            <a:r>
              <a:rPr lang="en-GB" dirty="0"/>
              <a:t>Hostnames</a:t>
            </a:r>
          </a:p>
          <a:p>
            <a:pPr lvl="1"/>
            <a:r>
              <a:rPr lang="en-GB" dirty="0"/>
              <a:t>Domain Names</a:t>
            </a:r>
          </a:p>
          <a:p>
            <a:pPr lvl="1"/>
            <a:r>
              <a:rPr lang="en-GB" dirty="0"/>
              <a:t>Drive and Port Information</a:t>
            </a:r>
          </a:p>
          <a:p>
            <a:pPr lvl="1"/>
            <a:r>
              <a:rPr lang="en-GB" dirty="0"/>
              <a:t>Running Services, Drivers, and Programs</a:t>
            </a:r>
          </a:p>
        </p:txBody>
      </p:sp>
    </p:spTree>
    <p:extLst>
      <p:ext uri="{BB962C8B-B14F-4D97-AF65-F5344CB8AC3E}">
        <p14:creationId xmlns:p14="http://schemas.microsoft.com/office/powerpoint/2010/main" val="2416538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 – Vulnerability Assessment - Video</a:t>
            </a:r>
          </a:p>
        </p:txBody>
      </p:sp>
      <p:pic>
        <p:nvPicPr>
          <p:cNvPr id="3" name="Recording-20250112_190705">
            <a:hlinkClick r:id="" action="ppaction://media"/>
            <a:extLst>
              <a:ext uri="{FF2B5EF4-FFF2-40B4-BE49-F238E27FC236}">
                <a16:creationId xmlns:a16="http://schemas.microsoft.com/office/drawing/2014/main" id="{21406D94-083C-D125-6F84-5D9E3533F94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7156" y="1415732"/>
            <a:ext cx="7157687" cy="4026535"/>
          </a:xfrm>
        </p:spPr>
      </p:pic>
    </p:spTree>
    <p:extLst>
      <p:ext uri="{BB962C8B-B14F-4D97-AF65-F5344CB8AC3E}">
        <p14:creationId xmlns:p14="http://schemas.microsoft.com/office/powerpoint/2010/main" val="3760265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 – Vulnerability Assessment– Outcomes and Findings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05A1D3-30BE-8322-A10B-94A819B35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Tools:</a:t>
            </a:r>
          </a:p>
          <a:p>
            <a:pPr lvl="1"/>
            <a:r>
              <a:rPr lang="en-GB" dirty="0" err="1"/>
              <a:t>Nikto</a:t>
            </a:r>
            <a:endParaRPr lang="en-GB" dirty="0"/>
          </a:p>
          <a:p>
            <a:pPr lvl="2"/>
            <a:r>
              <a:rPr lang="en-GB" dirty="0"/>
              <a:t>Web Vulnerability Assessment – used on </a:t>
            </a:r>
            <a:r>
              <a:rPr lang="en-GB" dirty="0" err="1"/>
              <a:t>BeeBox</a:t>
            </a:r>
            <a:r>
              <a:rPr lang="en-GB" dirty="0"/>
              <a:t> Server</a:t>
            </a:r>
          </a:p>
          <a:p>
            <a:pPr lvl="1"/>
            <a:r>
              <a:rPr lang="en-GB" dirty="0"/>
              <a:t>Nessus</a:t>
            </a:r>
          </a:p>
          <a:p>
            <a:pPr lvl="2"/>
            <a:r>
              <a:rPr lang="en-GB" dirty="0"/>
              <a:t>Network Vulnerability Assessment – used on 192.168.0.0/24 Network</a:t>
            </a:r>
          </a:p>
          <a:p>
            <a:pPr lvl="2"/>
            <a:r>
              <a:rPr lang="en-GB" dirty="0"/>
              <a:t>Vulnerabilities organised by severity for each Host.</a:t>
            </a:r>
          </a:p>
          <a:p>
            <a:pPr lvl="2"/>
            <a:r>
              <a:rPr lang="en-GB" dirty="0"/>
              <a:t>Report displaying every vulnerability with information.</a:t>
            </a:r>
          </a:p>
          <a:p>
            <a:pPr lvl="2"/>
            <a:r>
              <a:rPr lang="en-GB" dirty="0"/>
              <a:t>Solutions to common/major vulnerabilities in the remediations tab.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525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9AA9C-0A99-4A0E-FEE2-4CA70EB9D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48814-9364-422D-0862-465EAE3C8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4 – Exploiting the Vulnerabilities - Video</a:t>
            </a:r>
          </a:p>
        </p:txBody>
      </p:sp>
      <p:pic>
        <p:nvPicPr>
          <p:cNvPr id="3" name="Recording-20250112_190205">
            <a:hlinkClick r:id="" action="ppaction://media"/>
            <a:extLst>
              <a:ext uri="{FF2B5EF4-FFF2-40B4-BE49-F238E27FC236}">
                <a16:creationId xmlns:a16="http://schemas.microsoft.com/office/drawing/2014/main" id="{A0090919-8886-143E-BD4A-BAC7EA57A59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4224" y="1284697"/>
            <a:ext cx="7623551" cy="4288605"/>
          </a:xfrm>
        </p:spPr>
      </p:pic>
    </p:spTree>
    <p:extLst>
      <p:ext uri="{BB962C8B-B14F-4D97-AF65-F5344CB8AC3E}">
        <p14:creationId xmlns:p14="http://schemas.microsoft.com/office/powerpoint/2010/main" val="153827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B1DF30-B1C5-0599-2EDC-CCF78DBE70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C69B7-5BFC-F1AA-B13B-231DE42E3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4 – Exploiting the Vulnerabilities – Outcomes and Findings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CD0EEF4-5A71-0775-0A6C-BCF10C467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Vulnerability: Default/Poor Password</a:t>
            </a:r>
          </a:p>
          <a:p>
            <a:r>
              <a:rPr lang="en-GB" dirty="0"/>
              <a:t>Weak password policy for VNC Server</a:t>
            </a:r>
          </a:p>
          <a:p>
            <a:r>
              <a:rPr lang="en-GB" dirty="0"/>
              <a:t>Remote access to root user using Kali Linux</a:t>
            </a:r>
          </a:p>
          <a:p>
            <a:pPr lvl="1"/>
            <a:r>
              <a:rPr lang="en-GB" dirty="0" err="1"/>
              <a:t>vncviewer</a:t>
            </a:r>
            <a:r>
              <a:rPr lang="en-GB" dirty="0"/>
              <a:t> 192.168.0.153:5900 </a:t>
            </a:r>
          </a:p>
          <a:p>
            <a:pPr lvl="1"/>
            <a:r>
              <a:rPr lang="en-GB" dirty="0"/>
              <a:t>Password: password</a:t>
            </a:r>
          </a:p>
          <a:p>
            <a:r>
              <a:rPr lang="en-GB" dirty="0"/>
              <a:t>Full control of the system was gained</a:t>
            </a:r>
          </a:p>
          <a:p>
            <a:r>
              <a:rPr lang="en-GB" dirty="0"/>
              <a:t>Ability to install malware, extract data, install backdoor, etc. </a:t>
            </a:r>
          </a:p>
        </p:txBody>
      </p:sp>
    </p:spTree>
    <p:extLst>
      <p:ext uri="{BB962C8B-B14F-4D97-AF65-F5344CB8AC3E}">
        <p14:creationId xmlns:p14="http://schemas.microsoft.com/office/powerpoint/2010/main" val="438915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C9FDF-2B4B-2ABF-AFFD-111B547C78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5EBA5-BC3B-DBA2-FB7F-8769B00F6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Overall Vulnerabilities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58190BF-C0CF-89A0-45CA-82473D92D9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Outdated TLS Versions 1.0 and 1.1 Supported</a:t>
            </a:r>
          </a:p>
          <a:p>
            <a:r>
              <a:rPr lang="en-GB" dirty="0"/>
              <a:t>Weaker Security SSL Cipher Suites Supported</a:t>
            </a:r>
          </a:p>
          <a:p>
            <a:r>
              <a:rPr lang="en-GB" dirty="0"/>
              <a:t>Default Password Used on VNC Server</a:t>
            </a:r>
          </a:p>
          <a:p>
            <a:r>
              <a:rPr lang="en-GB" dirty="0"/>
              <a:t>OpenSSH Version &lt; 9.8 includes “</a:t>
            </a:r>
            <a:r>
              <a:rPr lang="en-GB" dirty="0" err="1"/>
              <a:t>regreSSHion</a:t>
            </a:r>
            <a:r>
              <a:rPr lang="en-GB" dirty="0"/>
              <a:t>” vulnerability (CVE-2024-6387)</a:t>
            </a:r>
          </a:p>
          <a:p>
            <a:r>
              <a:rPr lang="en-GB" dirty="0"/>
              <a:t>Apache Tomcat AJP Connector Request Injection Vulnerability (CVE-2020-1938)</a:t>
            </a:r>
          </a:p>
        </p:txBody>
      </p:sp>
    </p:spTree>
    <p:extLst>
      <p:ext uri="{BB962C8B-B14F-4D97-AF65-F5344CB8AC3E}">
        <p14:creationId xmlns:p14="http://schemas.microsoft.com/office/powerpoint/2010/main" val="113779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7F12-44DE-91F3-67D2-EC0004DAA3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BA0E6-31D0-ABE5-5F5C-30465116A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Overall Vulnerabilities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51D936C-6756-F2DB-3140-CCB24781F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Bind Shell Backdoor Detection</a:t>
            </a:r>
          </a:p>
          <a:p>
            <a:r>
              <a:rPr lang="en-GB" dirty="0"/>
              <a:t>SSL Version 2.0 and SSL Version 3.0 Protocols in use</a:t>
            </a:r>
          </a:p>
          <a:p>
            <a:r>
              <a:rPr lang="en-GB" dirty="0"/>
              <a:t>Samba </a:t>
            </a:r>
            <a:r>
              <a:rPr lang="en-GB" dirty="0" err="1"/>
              <a:t>Badlock</a:t>
            </a:r>
            <a:r>
              <a:rPr lang="en-GB" dirty="0"/>
              <a:t> Vulnerability (CVE-2016-2118)</a:t>
            </a:r>
          </a:p>
          <a:p>
            <a:r>
              <a:rPr lang="en-GB" dirty="0"/>
              <a:t>Network File System (NFS) Shares World Readable</a:t>
            </a:r>
          </a:p>
          <a:p>
            <a:r>
              <a:rPr lang="en-GB" dirty="0"/>
              <a:t>Pandas </a:t>
            </a:r>
            <a:r>
              <a:rPr lang="en-GB" dirty="0" err="1"/>
              <a:t>DataFrame.query</a:t>
            </a:r>
            <a:r>
              <a:rPr lang="en-GB" dirty="0"/>
              <a:t> Code Injection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3D6A0B-5F07-B946-B630-97154E62A7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651" y="4370070"/>
            <a:ext cx="4844605" cy="132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4368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1E24C4-1CA7-7A98-FE31-E34E7CEFB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EDF78-B229-4F50-7722-2C19C88D8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37693"/>
            <a:ext cx="11481847" cy="1325563"/>
          </a:xfrm>
        </p:spPr>
        <p:txBody>
          <a:bodyPr/>
          <a:lstStyle/>
          <a:p>
            <a:r>
              <a:rPr lang="en-GB" dirty="0"/>
              <a:t>Proposed Mitigation - Basic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5690A3-BD8D-F7F0-D8FC-953EBCF15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Update OpenSSH to Version 9.8 or Later</a:t>
            </a:r>
          </a:p>
          <a:p>
            <a:r>
              <a:rPr lang="en-GB" dirty="0"/>
              <a:t>More Complex Password Policy on Windows and Linux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871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76499A-B513-579A-10FD-334C21DEF4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5253E-3EBE-2E00-2522-A88EA6367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Mitigation - Advanced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788C0AF-3B3F-E4C2-E161-A722953898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Disabling </a:t>
            </a:r>
            <a:r>
              <a:rPr lang="en-GB" dirty="0" err="1"/>
              <a:t>TightVNC</a:t>
            </a:r>
            <a:endParaRPr lang="en-GB" dirty="0"/>
          </a:p>
          <a:p>
            <a:r>
              <a:rPr lang="en-GB" dirty="0"/>
              <a:t>Disable TLS Version 1.0 and TLS Version 1.1</a:t>
            </a:r>
          </a:p>
        </p:txBody>
      </p:sp>
    </p:spTree>
    <p:extLst>
      <p:ext uri="{BB962C8B-B14F-4D97-AF65-F5344CB8AC3E}">
        <p14:creationId xmlns:p14="http://schemas.microsoft.com/office/powerpoint/2010/main" val="358282424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5" ma:contentTypeDescription="Create a new document." ma:contentTypeScope="" ma:versionID="d6e3a8ab5d5ee6430d2532bd0e83e479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d6348c0a51112a04e0d6ba7ec85e41b5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0338428b-3fc8-4989-9d03-78e16c931d9f"/>
    <ds:schemaRef ds:uri="4055ddc6-ee7b-4b5b-b8fb-52871646f80e"/>
    <ds:schemaRef ds:uri="http://schemas.microsoft.com/office/2006/metadata/propertie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C7976C5-1BB7-4B89-BBDA-EA0E7EEA735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327</Words>
  <Application>Microsoft Office PowerPoint</Application>
  <PresentationFormat>Widescreen</PresentationFormat>
  <Paragraphs>61</Paragraphs>
  <Slides>13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UWTSD 200_Title Page 2</vt:lpstr>
      <vt:lpstr>UWTSD 200_Text 1</vt:lpstr>
      <vt:lpstr>PowerPoint Presentation</vt:lpstr>
      <vt:lpstr>Activity 1 – Setting up the Network - Video</vt:lpstr>
      <vt:lpstr>Activity 1 – Setting up the Network – Outcomes and Findings</vt:lpstr>
      <vt:lpstr>Activity 2 – Information Gathering - Video</vt:lpstr>
      <vt:lpstr>Activity 2 – Information Gathering – Outcomes and Findings </vt:lpstr>
      <vt:lpstr>Activity 3 – Vulnerability Assessment - Video</vt:lpstr>
      <vt:lpstr>Activity 3 – Vulnerability Assessment– Outcomes and Findings</vt:lpstr>
      <vt:lpstr>Activity 4 – Exploiting the Vulnerabilities - Video</vt:lpstr>
      <vt:lpstr>Activity 4 – Exploiting the Vulnerabilities – Outcomes and Findings</vt:lpstr>
      <vt:lpstr>Overall Vulnerabilities</vt:lpstr>
      <vt:lpstr>Overall Vulnerabilities</vt:lpstr>
      <vt:lpstr>Proposed Mitigation - Basic</vt:lpstr>
      <vt:lpstr>Proposed Mitigation - Advanced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Daniel James (2218766)</cp:lastModifiedBy>
  <cp:revision>14</cp:revision>
  <dcterms:created xsi:type="dcterms:W3CDTF">2021-03-09T15:35:42Z</dcterms:created>
  <dcterms:modified xsi:type="dcterms:W3CDTF">2025-01-12T23:11:07Z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