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handoutMasterIdLst>
    <p:handoutMasterId r:id="rId29"/>
  </p:handoutMasterIdLst>
  <p:sldIdLst>
    <p:sldId id="273" r:id="rId2"/>
    <p:sldId id="268" r:id="rId3"/>
    <p:sldId id="287" r:id="rId4"/>
    <p:sldId id="285" r:id="rId5"/>
    <p:sldId id="286" r:id="rId6"/>
    <p:sldId id="288" r:id="rId7"/>
    <p:sldId id="289" r:id="rId8"/>
    <p:sldId id="290" r:id="rId9"/>
    <p:sldId id="291" r:id="rId10"/>
    <p:sldId id="292" r:id="rId11"/>
    <p:sldId id="293" r:id="rId12"/>
    <p:sldId id="294" r:id="rId13"/>
    <p:sldId id="304" r:id="rId14"/>
    <p:sldId id="296" r:id="rId15"/>
    <p:sldId id="298" r:id="rId16"/>
    <p:sldId id="299" r:id="rId17"/>
    <p:sldId id="297" r:id="rId18"/>
    <p:sldId id="300" r:id="rId19"/>
    <p:sldId id="301" r:id="rId20"/>
    <p:sldId id="302" r:id="rId21"/>
    <p:sldId id="303" r:id="rId22"/>
    <p:sldId id="305" r:id="rId23"/>
    <p:sldId id="306" r:id="rId24"/>
    <p:sldId id="307" r:id="rId25"/>
    <p:sldId id="311" r:id="rId26"/>
    <p:sldId id="310"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JiR1i6aUl71PihXJxlVA==" hashData="GQ8yXfOWbVgZs7pWlpGNRCBuAc4+loeDHJjcdmoZDpiLFouWKyi4ogf30QNb1kmkeTaDsEe7hAA5235aZWlVvQ=="/>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D1141"/>
    <a:srgbClr val="42516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2" autoAdjust="0"/>
    <p:restoredTop sz="58837" autoAdjust="0"/>
  </p:normalViewPr>
  <p:slideViewPr>
    <p:cSldViewPr snapToGrid="0">
      <p:cViewPr varScale="1">
        <p:scale>
          <a:sx n="68" d="100"/>
          <a:sy n="68" d="100"/>
        </p:scale>
        <p:origin x="2232" y="54"/>
      </p:cViewPr>
      <p:guideLst/>
    </p:cSldViewPr>
  </p:slideViewPr>
  <p:notesTextViewPr>
    <p:cViewPr>
      <p:scale>
        <a:sx n="1" d="1"/>
        <a:sy n="1" d="1"/>
      </p:scale>
      <p:origin x="0" y="0"/>
    </p:cViewPr>
  </p:notesTextViewPr>
  <p:sorterViewPr>
    <p:cViewPr>
      <p:scale>
        <a:sx n="66" d="100"/>
        <a:sy n="66" d="100"/>
      </p:scale>
      <p:origin x="0" y="-1974"/>
    </p:cViewPr>
  </p:sorterViewPr>
  <p:notesViewPr>
    <p:cSldViewPr snapToGrid="0">
      <p:cViewPr>
        <p:scale>
          <a:sx n="150" d="100"/>
          <a:sy n="150" d="100"/>
        </p:scale>
        <p:origin x="2472" y="-169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A62DB9A-5B63-4CFE-92A7-7F54C9D82B98}" type="datetimeFigureOut">
              <a:rPr lang="en-GB" smtClean="0"/>
              <a:t>20/02/2019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429E3C3-FC54-409C-BE13-23C7F6CB9CE4}" type="slidenum">
              <a:rPr lang="en-GB" smtClean="0"/>
              <a:t>‹#›</a:t>
            </a:fld>
            <a:endParaRPr lang="en-GB"/>
          </a:p>
        </p:txBody>
      </p:sp>
    </p:spTree>
    <p:extLst>
      <p:ext uri="{BB962C8B-B14F-4D97-AF65-F5344CB8AC3E}">
        <p14:creationId xmlns:p14="http://schemas.microsoft.com/office/powerpoint/2010/main" val="2130070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6C8754-5A55-4C64-8D25-5FBC3AA3A3D0}" type="datetimeFigureOut">
              <a:rPr lang="en-GB" smtClean="0"/>
              <a:t>20/02/2019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99293F-F3C1-4DBE-9ABE-39D87F4D905F}" type="slidenum">
              <a:rPr lang="en-GB" smtClean="0"/>
              <a:t>‹#›</a:t>
            </a:fld>
            <a:endParaRPr lang="en-GB"/>
          </a:p>
        </p:txBody>
      </p:sp>
    </p:spTree>
    <p:extLst>
      <p:ext uri="{BB962C8B-B14F-4D97-AF65-F5344CB8AC3E}">
        <p14:creationId xmlns:p14="http://schemas.microsoft.com/office/powerpoint/2010/main" val="18578563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 Health warning *** Some of the content discussed may be emotive for some of the students. Trainers to give a health warning, which is appropriate for their forces.</a:t>
            </a:r>
          </a:p>
          <a:p>
            <a:endParaRPr lang="en-GB" sz="1100" dirty="0" smtClean="0">
              <a:latin typeface="Arial" panose="020B0604020202020204" pitchFamily="34" charset="0"/>
              <a:cs typeface="Arial" panose="020B0604020202020204" pitchFamily="34" charset="0"/>
            </a:endParaRPr>
          </a:p>
          <a:p>
            <a:r>
              <a:rPr lang="en-GB" sz="1100" dirty="0" smtClean="0">
                <a:latin typeface="Arial" panose="020B0604020202020204" pitchFamily="34" charset="0"/>
                <a:cs typeface="Arial" panose="020B0604020202020204" pitchFamily="34" charset="0"/>
              </a:rPr>
              <a:t>By the end of this lesson,</a:t>
            </a:r>
            <a:r>
              <a:rPr lang="en-GB" sz="1100" baseline="0" dirty="0" smtClean="0">
                <a:latin typeface="Arial" panose="020B0604020202020204" pitchFamily="34" charset="0"/>
                <a:cs typeface="Arial" panose="020B0604020202020204" pitchFamily="34" charset="0"/>
              </a:rPr>
              <a:t> you will be able to:</a:t>
            </a:r>
          </a:p>
          <a:p>
            <a:endParaRPr lang="en-GB" sz="1100" baseline="0" dirty="0" smtClean="0">
              <a:latin typeface="Arial" panose="020B0604020202020204" pitchFamily="34" charset="0"/>
              <a:cs typeface="Arial" panose="020B0604020202020204" pitchFamily="34" charset="0"/>
            </a:endParaRPr>
          </a:p>
          <a:p>
            <a:pPr marL="228600" lvl="0" indent="-228600">
              <a:buFont typeface="+mj-lt"/>
              <a:buAutoNum type="arabicPeriod"/>
            </a:pPr>
            <a:r>
              <a:rPr lang="en-GB" sz="1100" b="1" kern="1200" dirty="0" smtClean="0">
                <a:solidFill>
                  <a:schemeClr val="tx1"/>
                </a:solidFill>
                <a:effectLst/>
                <a:latin typeface="Arial" panose="020B0604020202020204" pitchFamily="34" charset="0"/>
                <a:ea typeface="+mn-ea"/>
                <a:cs typeface="Arial" panose="020B0604020202020204" pitchFamily="34" charset="0"/>
              </a:rPr>
              <a:t>State</a:t>
            </a:r>
            <a:r>
              <a:rPr lang="en-GB" sz="1100" kern="1200" dirty="0" smtClean="0">
                <a:solidFill>
                  <a:schemeClr val="tx1"/>
                </a:solidFill>
                <a:effectLst/>
                <a:latin typeface="Arial" panose="020B0604020202020204" pitchFamily="34" charset="0"/>
                <a:ea typeface="+mn-ea"/>
                <a:cs typeface="Arial" panose="020B0604020202020204" pitchFamily="34" charset="0"/>
              </a:rPr>
              <a:t> the differences between a Hate Crime &amp; Hate incident.     </a:t>
            </a:r>
          </a:p>
          <a:p>
            <a:pPr marL="228600" lvl="0" indent="-228600">
              <a:buFont typeface="+mj-lt"/>
              <a:buAutoNum type="arabicPeriod"/>
            </a:pPr>
            <a:r>
              <a:rPr lang="en-GB" sz="1100" b="1" kern="1200" dirty="0" smtClean="0">
                <a:solidFill>
                  <a:schemeClr val="tx1"/>
                </a:solidFill>
                <a:effectLst/>
                <a:latin typeface="Arial" panose="020B0604020202020204" pitchFamily="34" charset="0"/>
                <a:ea typeface="+mn-ea"/>
                <a:cs typeface="Arial" panose="020B0604020202020204" pitchFamily="34" charset="0"/>
              </a:rPr>
              <a:t>Explain</a:t>
            </a:r>
            <a:r>
              <a:rPr lang="en-GB" sz="1100" kern="1200" dirty="0" smtClean="0">
                <a:solidFill>
                  <a:schemeClr val="tx1"/>
                </a:solidFill>
                <a:effectLst/>
                <a:latin typeface="Arial" panose="020B0604020202020204" pitchFamily="34" charset="0"/>
                <a:ea typeface="+mn-ea"/>
                <a:cs typeface="Arial" panose="020B0604020202020204" pitchFamily="34" charset="0"/>
              </a:rPr>
              <a:t> why particular members of society might be subject to hate/prejudice.</a:t>
            </a:r>
          </a:p>
          <a:p>
            <a:pPr marL="228600" lvl="0" indent="-228600">
              <a:buFont typeface="+mj-lt"/>
              <a:buAutoNum type="arabicPeriod"/>
            </a:pPr>
            <a:r>
              <a:rPr lang="en-GB" sz="1100" b="1" kern="1200" dirty="0" smtClean="0">
                <a:solidFill>
                  <a:schemeClr val="tx1"/>
                </a:solidFill>
                <a:effectLst/>
                <a:latin typeface="Arial" panose="020B0604020202020204" pitchFamily="34" charset="0"/>
                <a:ea typeface="+mn-ea"/>
                <a:cs typeface="Arial" panose="020B0604020202020204" pitchFamily="34" charset="0"/>
              </a:rPr>
              <a:t>Describe</a:t>
            </a:r>
            <a:r>
              <a:rPr lang="en-GB" sz="1100" kern="1200" dirty="0" smtClean="0">
                <a:solidFill>
                  <a:schemeClr val="tx1"/>
                </a:solidFill>
                <a:effectLst/>
                <a:latin typeface="Arial" panose="020B0604020202020204" pitchFamily="34" charset="0"/>
                <a:ea typeface="+mn-ea"/>
                <a:cs typeface="Arial" panose="020B0604020202020204" pitchFamily="34" charset="0"/>
              </a:rPr>
              <a:t> the impact Hate Crime/Hate Incidents might have on victims</a:t>
            </a:r>
            <a:r>
              <a:rPr lang="en-GB" sz="1100" b="1" kern="1200" dirty="0" smtClean="0">
                <a:solidFill>
                  <a:schemeClr val="tx1"/>
                </a:solidFill>
                <a:effectLst/>
                <a:latin typeface="Arial" panose="020B0604020202020204" pitchFamily="34" charset="0"/>
                <a:ea typeface="+mn-ea"/>
                <a:cs typeface="Arial" panose="020B0604020202020204" pitchFamily="34" charset="0"/>
              </a:rPr>
              <a:t> </a:t>
            </a:r>
            <a:endParaRPr lang="en-GB" sz="1100" kern="1200" dirty="0" smtClean="0">
              <a:solidFill>
                <a:schemeClr val="tx1"/>
              </a:solidFill>
              <a:effectLst/>
              <a:latin typeface="Arial" panose="020B0604020202020204" pitchFamily="34" charset="0"/>
              <a:ea typeface="+mn-ea"/>
              <a:cs typeface="Arial" panose="020B0604020202020204" pitchFamily="34" charset="0"/>
            </a:endParaRPr>
          </a:p>
          <a:p>
            <a:pPr marL="228600" lvl="0" indent="-228600">
              <a:buFont typeface="+mj-lt"/>
              <a:buAutoNum type="arabicPeriod"/>
            </a:pPr>
            <a:r>
              <a:rPr lang="en-GB" sz="1100" b="1" kern="1200" dirty="0" smtClean="0">
                <a:solidFill>
                  <a:schemeClr val="tx1"/>
                </a:solidFill>
                <a:effectLst/>
                <a:latin typeface="Arial" panose="020B0604020202020204" pitchFamily="34" charset="0"/>
                <a:ea typeface="+mn-ea"/>
                <a:cs typeface="Arial" panose="020B0604020202020204" pitchFamily="34" charset="0"/>
              </a:rPr>
              <a:t>Outline</a:t>
            </a:r>
            <a:r>
              <a:rPr lang="en-GB" sz="1100" kern="1200" dirty="0" smtClean="0">
                <a:solidFill>
                  <a:schemeClr val="tx1"/>
                </a:solidFill>
                <a:effectLst/>
                <a:latin typeface="Arial" panose="020B0604020202020204" pitchFamily="34" charset="0"/>
                <a:ea typeface="+mn-ea"/>
                <a:cs typeface="Arial" panose="020B0604020202020204" pitchFamily="34" charset="0"/>
              </a:rPr>
              <a:t> the initial police response to Hate Crime/Hate Incidents</a:t>
            </a:r>
          </a:p>
          <a:p>
            <a:pPr marL="228600" lvl="0" indent="-228600">
              <a:buFont typeface="+mj-lt"/>
              <a:buAutoNum type="arabicPeriod"/>
            </a:pPr>
            <a:r>
              <a:rPr lang="en-GB" sz="1100" b="1" kern="1200" dirty="0" smtClean="0">
                <a:solidFill>
                  <a:schemeClr val="tx1"/>
                </a:solidFill>
                <a:effectLst/>
                <a:latin typeface="Arial" panose="020B0604020202020204" pitchFamily="34" charset="0"/>
                <a:ea typeface="+mn-ea"/>
                <a:cs typeface="Arial" panose="020B0604020202020204" pitchFamily="34" charset="0"/>
              </a:rPr>
              <a:t>Discuss</a:t>
            </a:r>
            <a:r>
              <a:rPr lang="en-GB" sz="1100" kern="1200" dirty="0" smtClean="0">
                <a:solidFill>
                  <a:schemeClr val="tx1"/>
                </a:solidFill>
                <a:effectLst/>
                <a:latin typeface="Arial" panose="020B0604020202020204" pitchFamily="34" charset="0"/>
                <a:ea typeface="+mn-ea"/>
                <a:cs typeface="Arial" panose="020B0604020202020204" pitchFamily="34" charset="0"/>
              </a:rPr>
              <a:t> key definitions and legislation associated with Hate Crime, Hate Incidents and Racial/Religious aggravated offences.</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1</a:t>
            </a:fld>
            <a:endParaRPr lang="en-GB"/>
          </a:p>
        </p:txBody>
      </p:sp>
    </p:spTree>
    <p:extLst>
      <p:ext uri="{BB962C8B-B14F-4D97-AF65-F5344CB8AC3E}">
        <p14:creationId xmlns:p14="http://schemas.microsoft.com/office/powerpoint/2010/main" val="7613896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73250" y="1130300"/>
            <a:ext cx="2665413" cy="1498600"/>
          </a:xfrm>
        </p:spPr>
      </p:sp>
      <p:sp>
        <p:nvSpPr>
          <p:cNvPr id="3" name="Notes Placeholder 2"/>
          <p:cNvSpPr>
            <a:spLocks noGrp="1"/>
          </p:cNvSpPr>
          <p:nvPr>
            <p:ph type="body" idx="1"/>
          </p:nvPr>
        </p:nvSpPr>
        <p:spPr>
          <a:xfrm>
            <a:off x="660400" y="2857500"/>
            <a:ext cx="5486400" cy="5645150"/>
          </a:xfrm>
        </p:spPr>
        <p:txBody>
          <a:bodyPr/>
          <a:lstStyle/>
          <a:p>
            <a:pPr>
              <a:lnSpc>
                <a:spcPct val="100000"/>
              </a:lnSpc>
            </a:pPr>
            <a:r>
              <a:rPr lang="en-GB" altLang="en-US" sz="1100" b="1" dirty="0">
                <a:latin typeface="Arial" panose="020B0604020202020204" pitchFamily="34" charset="0"/>
                <a:cs typeface="Arial" panose="020B0604020202020204" pitchFamily="34" charset="0"/>
              </a:rPr>
              <a:t>State:</a:t>
            </a:r>
          </a:p>
          <a:p>
            <a:pPr>
              <a:lnSpc>
                <a:spcPct val="100000"/>
              </a:lnSpc>
            </a:pPr>
            <a:r>
              <a:rPr lang="en-GB" altLang="en-US" sz="1100" dirty="0">
                <a:latin typeface="Arial" panose="020B0604020202020204" pitchFamily="34" charset="0"/>
                <a:cs typeface="Arial" panose="020B0604020202020204" pitchFamily="34" charset="0"/>
              </a:rPr>
              <a:t>The police and Crown Prosecution Service have agreed a common definition of hate incidents. </a:t>
            </a:r>
            <a:r>
              <a:rPr lang="en-GB" altLang="en-US" sz="1100" b="1" dirty="0">
                <a:latin typeface="Arial" panose="020B0604020202020204" pitchFamily="34" charset="0"/>
                <a:cs typeface="Arial" panose="020B0604020202020204" pitchFamily="34" charset="0"/>
              </a:rPr>
              <a:t>(Click)</a:t>
            </a:r>
          </a:p>
          <a:p>
            <a:pPr>
              <a:lnSpc>
                <a:spcPct val="100000"/>
              </a:lnSpc>
            </a:pPr>
            <a:r>
              <a:rPr lang="en-GB" altLang="en-US" sz="1100" dirty="0">
                <a:latin typeface="Arial" panose="020B0604020202020204" pitchFamily="34" charset="0"/>
                <a:cs typeface="Arial" panose="020B0604020202020204" pitchFamily="34" charset="0"/>
              </a:rPr>
              <a:t> </a:t>
            </a:r>
            <a:endParaRPr lang="en-GB" altLang="en-US" sz="1100" dirty="0" smtClean="0">
              <a:latin typeface="Arial" panose="020B0604020202020204" pitchFamily="34" charset="0"/>
              <a:cs typeface="Arial" panose="020B0604020202020204" pitchFamily="34" charset="0"/>
            </a:endParaRPr>
          </a:p>
          <a:p>
            <a:pPr>
              <a:lnSpc>
                <a:spcPct val="100000"/>
              </a:lnSpc>
            </a:pPr>
            <a:r>
              <a:rPr lang="en-GB" altLang="en-US" sz="1100" dirty="0" smtClean="0">
                <a:latin typeface="Arial" panose="020B0604020202020204" pitchFamily="34" charset="0"/>
                <a:cs typeface="Arial" panose="020B0604020202020204" pitchFamily="34" charset="0"/>
              </a:rPr>
              <a:t>This </a:t>
            </a:r>
            <a:r>
              <a:rPr lang="en-GB" altLang="en-US" sz="1100" dirty="0">
                <a:latin typeface="Arial" panose="020B0604020202020204" pitchFamily="34" charset="0"/>
                <a:cs typeface="Arial" panose="020B0604020202020204" pitchFamily="34" charset="0"/>
              </a:rPr>
              <a:t>means that if someone believes something is a hate incident it should be recorded as such.  It is possible that the reporting officer may be the only person that perceives such a motivation.</a:t>
            </a:r>
          </a:p>
          <a:p>
            <a:pPr>
              <a:lnSpc>
                <a:spcPct val="100000"/>
              </a:lnSpc>
            </a:pPr>
            <a:r>
              <a:rPr lang="en-GB" altLang="en-US" sz="1100" dirty="0">
                <a:latin typeface="Arial" panose="020B0604020202020204" pitchFamily="34" charset="0"/>
                <a:cs typeface="Arial" panose="020B0604020202020204" pitchFamily="34" charset="0"/>
              </a:rPr>
              <a:t> </a:t>
            </a:r>
            <a:endParaRPr lang="en-GB" altLang="en-US" sz="1100" dirty="0" smtClean="0">
              <a:latin typeface="Arial" panose="020B0604020202020204" pitchFamily="34" charset="0"/>
              <a:cs typeface="Arial" panose="020B0604020202020204" pitchFamily="34" charset="0"/>
            </a:endParaRPr>
          </a:p>
          <a:p>
            <a:pPr>
              <a:lnSpc>
                <a:spcPct val="100000"/>
              </a:lnSpc>
            </a:pPr>
            <a:r>
              <a:rPr lang="en-GB" altLang="en-US" sz="1100" dirty="0" smtClean="0">
                <a:latin typeface="Arial" panose="020B0604020202020204" pitchFamily="34" charset="0"/>
                <a:cs typeface="Arial" panose="020B0604020202020204" pitchFamily="34" charset="0"/>
              </a:rPr>
              <a:t>All </a:t>
            </a:r>
            <a:r>
              <a:rPr lang="en-GB" altLang="en-US" sz="1100" dirty="0">
                <a:latin typeface="Arial" panose="020B0604020202020204" pitchFamily="34" charset="0"/>
                <a:cs typeface="Arial" panose="020B0604020202020204" pitchFamily="34" charset="0"/>
              </a:rPr>
              <a:t>police forces record hate incidents based on these five personal characteristics.   </a:t>
            </a:r>
            <a:endParaRPr lang="en-GB" altLang="en-US" sz="1100" dirty="0" smtClean="0">
              <a:latin typeface="Arial" panose="020B0604020202020204" pitchFamily="34" charset="0"/>
              <a:cs typeface="Arial" panose="020B0604020202020204" pitchFamily="34" charset="0"/>
            </a:endParaRPr>
          </a:p>
          <a:p>
            <a:pPr marL="171450" indent="-171450">
              <a:lnSpc>
                <a:spcPct val="100000"/>
              </a:lnSpc>
              <a:buFont typeface="Arial" panose="020B0604020202020204" pitchFamily="34" charset="0"/>
              <a:buChar char="•"/>
            </a:pPr>
            <a:r>
              <a:rPr lang="en-GB" altLang="en-US" sz="1100" dirty="0" smtClean="0">
                <a:latin typeface="Arial" panose="020B0604020202020204" pitchFamily="34" charset="0"/>
                <a:cs typeface="Arial" panose="020B0604020202020204" pitchFamily="34" charset="0"/>
              </a:rPr>
              <a:t>Sexual orientation/perceived sexual orientation</a:t>
            </a:r>
          </a:p>
          <a:p>
            <a:pPr marL="171450" indent="-171450">
              <a:lnSpc>
                <a:spcPct val="100000"/>
              </a:lnSpc>
              <a:buFont typeface="Arial" panose="020B0604020202020204" pitchFamily="34" charset="0"/>
              <a:buChar char="•"/>
            </a:pPr>
            <a:r>
              <a:rPr lang="en-GB" altLang="en-US" sz="1100" dirty="0" smtClean="0">
                <a:latin typeface="Arial" panose="020B0604020202020204" pitchFamily="34" charset="0"/>
                <a:cs typeface="Arial" panose="020B0604020202020204" pitchFamily="34" charset="0"/>
              </a:rPr>
              <a:t>Transgender/perceived transgender</a:t>
            </a:r>
          </a:p>
          <a:p>
            <a:pPr marL="171450" indent="-171450">
              <a:lnSpc>
                <a:spcPct val="100000"/>
              </a:lnSpc>
              <a:buFont typeface="Arial" panose="020B0604020202020204" pitchFamily="34" charset="0"/>
              <a:buChar char="•"/>
            </a:pPr>
            <a:r>
              <a:rPr lang="en-GB" altLang="en-US" sz="1100" dirty="0" smtClean="0">
                <a:latin typeface="Arial" panose="020B0604020202020204" pitchFamily="34" charset="0"/>
                <a:cs typeface="Arial" panose="020B0604020202020204" pitchFamily="34" charset="0"/>
              </a:rPr>
              <a:t>Race/perceived race</a:t>
            </a:r>
          </a:p>
          <a:p>
            <a:pPr marL="171450" indent="-171450">
              <a:lnSpc>
                <a:spcPct val="100000"/>
              </a:lnSpc>
              <a:buFont typeface="Arial" panose="020B0604020202020204" pitchFamily="34" charset="0"/>
              <a:buChar char="•"/>
            </a:pPr>
            <a:r>
              <a:rPr lang="en-GB" altLang="en-US" sz="1100" dirty="0" smtClean="0">
                <a:latin typeface="Arial" panose="020B0604020202020204" pitchFamily="34" charset="0"/>
                <a:cs typeface="Arial" panose="020B0604020202020204" pitchFamily="34" charset="0"/>
              </a:rPr>
              <a:t>Religion/perceived religion</a:t>
            </a:r>
          </a:p>
          <a:p>
            <a:pPr marL="171450" indent="-171450">
              <a:lnSpc>
                <a:spcPct val="100000"/>
              </a:lnSpc>
              <a:buFont typeface="Arial" panose="020B0604020202020204" pitchFamily="34" charset="0"/>
              <a:buChar char="•"/>
            </a:pPr>
            <a:r>
              <a:rPr lang="en-GB" altLang="en-US" sz="1100" dirty="0" smtClean="0">
                <a:latin typeface="Arial" panose="020B0604020202020204" pitchFamily="34" charset="0"/>
                <a:cs typeface="Arial" panose="020B0604020202020204" pitchFamily="34" charset="0"/>
              </a:rPr>
              <a:t>Disability/perceived disability</a:t>
            </a:r>
          </a:p>
          <a:p>
            <a:pPr>
              <a:lnSpc>
                <a:spcPct val="100000"/>
              </a:lnSpc>
            </a:pPr>
            <a:endParaRPr lang="en-GB" altLang="en-US" sz="1100" dirty="0">
              <a:latin typeface="Arial" panose="020B0604020202020204" pitchFamily="34" charset="0"/>
              <a:cs typeface="Arial" panose="020B0604020202020204" pitchFamily="34" charset="0"/>
            </a:endParaRPr>
          </a:p>
          <a:p>
            <a:pPr>
              <a:lnSpc>
                <a:spcPct val="100000"/>
              </a:lnSpc>
            </a:pPr>
            <a:r>
              <a:rPr lang="en-GB" altLang="en-US" sz="1100" dirty="0" smtClean="0">
                <a:latin typeface="Arial" panose="020B0604020202020204" pitchFamily="34" charset="0"/>
                <a:cs typeface="Arial" panose="020B0604020202020204" pitchFamily="34" charset="0"/>
              </a:rPr>
              <a:t>Some </a:t>
            </a:r>
            <a:r>
              <a:rPr lang="en-GB" altLang="en-US" sz="1100" dirty="0">
                <a:latin typeface="Arial" panose="020B0604020202020204" pitchFamily="34" charset="0"/>
                <a:cs typeface="Arial" panose="020B0604020202020204" pitchFamily="34" charset="0"/>
              </a:rPr>
              <a:t>police forces also record hate incidents based on other personal characteristics such as age.  </a:t>
            </a:r>
            <a:endParaRPr lang="en-GB" altLang="en-US" sz="1100" dirty="0" smtClean="0">
              <a:latin typeface="Arial" panose="020B0604020202020204" pitchFamily="34" charset="0"/>
              <a:cs typeface="Arial" panose="020B0604020202020204" pitchFamily="34" charset="0"/>
            </a:endParaRPr>
          </a:p>
          <a:p>
            <a:pPr>
              <a:lnSpc>
                <a:spcPct val="100000"/>
              </a:lnSpc>
            </a:pPr>
            <a:endParaRPr lang="en-GB" altLang="en-US" sz="1100" dirty="0" smtClean="0">
              <a:latin typeface="Arial" panose="020B0604020202020204" pitchFamily="34" charset="0"/>
              <a:cs typeface="Arial" panose="020B0604020202020204" pitchFamily="34" charset="0"/>
            </a:endParaRPr>
          </a:p>
          <a:p>
            <a:pPr>
              <a:lnSpc>
                <a:spcPct val="100000"/>
              </a:lnSpc>
            </a:pPr>
            <a:r>
              <a:rPr lang="en-GB" altLang="en-US" sz="1100" dirty="0">
                <a:latin typeface="Arial" panose="020B0604020202020204" pitchFamily="34" charset="0"/>
                <a:ea typeface="ＭＳ Ｐゴシック" panose="020B0600070205080204" pitchFamily="34" charset="-128"/>
                <a:cs typeface="Arial" panose="020B0604020202020204" pitchFamily="34" charset="0"/>
              </a:rPr>
              <a:t>It is important to note that prejudicial behaviour towards a social group can be based on a wide range of identifying factors, not exclusively those mentioned above.</a:t>
            </a:r>
          </a:p>
          <a:p>
            <a:pPr>
              <a:lnSpc>
                <a:spcPct val="100000"/>
              </a:lnSpc>
            </a:pPr>
            <a:endParaRPr lang="en-GB" altLang="en-US" sz="1100" dirty="0" smtClean="0">
              <a:latin typeface="Arial" panose="020B0604020202020204" pitchFamily="34" charset="0"/>
              <a:cs typeface="Arial" panose="020B0604020202020204" pitchFamily="34" charset="0"/>
            </a:endParaRPr>
          </a:p>
          <a:p>
            <a:pPr>
              <a:lnSpc>
                <a:spcPct val="100000"/>
              </a:lnSpc>
            </a:pPr>
            <a:endParaRPr lang="en-GB" altLang="en-US" sz="1100" dirty="0">
              <a:latin typeface="Arial" panose="020B0604020202020204" pitchFamily="34" charset="0"/>
              <a:cs typeface="Arial" panose="020B0604020202020204" pitchFamily="34" charset="0"/>
            </a:endParaRPr>
          </a:p>
          <a:p>
            <a:pPr>
              <a:lnSpc>
                <a:spcPct val="100000"/>
              </a:lnSpc>
            </a:pPr>
            <a:r>
              <a:rPr lang="en-GB" altLang="en-US" sz="1100" dirty="0">
                <a:latin typeface="Arial" panose="020B0604020202020204" pitchFamily="34" charset="0"/>
                <a:ea typeface="ＭＳ Ｐゴシック" panose="020B0600070205080204" pitchFamily="34" charset="-128"/>
                <a:cs typeface="Arial" panose="020B0604020202020204" pitchFamily="34" charset="0"/>
              </a:rPr>
              <a:t>Examples – ASB (throwing fireworks) throwing mud against someone’s house wall, posting litter through letterbox, persistent knock door run etc.</a:t>
            </a:r>
          </a:p>
          <a:p>
            <a:pPr>
              <a:lnSpc>
                <a:spcPct val="100000"/>
              </a:lnSpc>
            </a:pPr>
            <a:endParaRPr lang="en-GB" altLang="en-US" sz="1100" dirty="0">
              <a:latin typeface="Arial" panose="020B0604020202020204" pitchFamily="34" charset="0"/>
              <a:ea typeface="ＭＳ Ｐゴシック" panose="020B0600070205080204" pitchFamily="34" charset="-128"/>
              <a:cs typeface="Arial" panose="020B0604020202020204" pitchFamily="34" charset="0"/>
            </a:endParaRPr>
          </a:p>
          <a:p>
            <a:pPr>
              <a:lnSpc>
                <a:spcPct val="100000"/>
              </a:lnSpc>
            </a:pPr>
            <a:r>
              <a:rPr lang="en-US" altLang="en-US" sz="1100" b="1" dirty="0">
                <a:latin typeface="Arial" panose="020B0604020202020204" pitchFamily="34" charset="0"/>
                <a:ea typeface="ＭＳ Ｐゴシック" panose="020B0600070205080204" pitchFamily="34" charset="-128"/>
                <a:cs typeface="Arial" panose="020B0604020202020204" pitchFamily="34" charset="0"/>
              </a:rPr>
              <a:t>What must be made clear is that evidence of an offence is not required in order for an allegation of a hate incident to be recorded. THE PERCEPTION THAT A HATE INCIDENT HAS OCCURRED ON THE PART OF ANYONE IS ALL THAT IS REQUIRED.</a:t>
            </a:r>
          </a:p>
          <a:p>
            <a:endParaRPr lang="en-US" altLang="en-US" b="1" dirty="0">
              <a:latin typeface="+mj-lt"/>
              <a:ea typeface="ＭＳ Ｐゴシック" panose="020B0600070205080204" pitchFamily="34" charset="-128"/>
            </a:endParaRPr>
          </a:p>
          <a:p>
            <a:pPr marL="750888" lvl="1" indent="-288925">
              <a:lnSpc>
                <a:spcPct val="80000"/>
              </a:lnSpc>
              <a:buFontTx/>
              <a:buChar char="•"/>
            </a:pPr>
            <a:endParaRPr lang="en-GB" altLang="en-US" dirty="0">
              <a:latin typeface="+mj-lt"/>
            </a:endParaRPr>
          </a:p>
          <a:p>
            <a:endParaRPr lang="en-GB" dirty="0">
              <a:latin typeface="+mj-lt"/>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2</a:t>
            </a:fld>
            <a:endParaRPr lang="en-GB"/>
          </a:p>
        </p:txBody>
      </p:sp>
    </p:spTree>
    <p:extLst>
      <p:ext uri="{BB962C8B-B14F-4D97-AF65-F5344CB8AC3E}">
        <p14:creationId xmlns:p14="http://schemas.microsoft.com/office/powerpoint/2010/main" val="34070426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399293F-F3C1-4DBE-9ABE-39D87F4D905F}" type="slidenum">
              <a:rPr lang="en-GB" smtClean="0"/>
              <a:t>3</a:t>
            </a:fld>
            <a:endParaRPr lang="en-GB"/>
          </a:p>
        </p:txBody>
      </p:sp>
    </p:spTree>
    <p:extLst>
      <p:ext uri="{BB962C8B-B14F-4D97-AF65-F5344CB8AC3E}">
        <p14:creationId xmlns:p14="http://schemas.microsoft.com/office/powerpoint/2010/main" val="1870529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dirty="0">
                <a:latin typeface="Arial" panose="020B0604020202020204" pitchFamily="34" charset="0"/>
                <a:cs typeface="Arial" panose="020B0604020202020204" pitchFamily="34" charset="0"/>
              </a:rPr>
              <a:t>This is a broad and inclusive definition. </a:t>
            </a:r>
          </a:p>
          <a:p>
            <a:r>
              <a:rPr lang="en-GB" altLang="en-US" sz="1100" dirty="0">
                <a:latin typeface="Arial" panose="020B0604020202020204" pitchFamily="34" charset="0"/>
                <a:cs typeface="Arial" panose="020B0604020202020204" pitchFamily="34" charset="0"/>
              </a:rPr>
              <a:t>A victim does not </a:t>
            </a:r>
            <a:r>
              <a:rPr lang="en-GB" altLang="en-US" sz="1100" b="1" dirty="0">
                <a:latin typeface="Arial" panose="020B0604020202020204" pitchFamily="34" charset="0"/>
                <a:cs typeface="Arial" panose="020B0604020202020204" pitchFamily="34" charset="0"/>
              </a:rPr>
              <a:t>have </a:t>
            </a:r>
            <a:r>
              <a:rPr lang="en-GB" altLang="en-US" sz="1100" dirty="0">
                <a:latin typeface="Arial" panose="020B0604020202020204" pitchFamily="34" charset="0"/>
                <a:cs typeface="Arial" panose="020B0604020202020204" pitchFamily="34" charset="0"/>
              </a:rPr>
              <a:t>to be a member of the group it is the offender’s perception that will make someone ‘part of a group’.</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4</a:t>
            </a:fld>
            <a:endParaRPr lang="en-GB"/>
          </a:p>
        </p:txBody>
      </p:sp>
    </p:spTree>
    <p:extLst>
      <p:ext uri="{BB962C8B-B14F-4D97-AF65-F5344CB8AC3E}">
        <p14:creationId xmlns:p14="http://schemas.microsoft.com/office/powerpoint/2010/main" val="16503907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6</a:t>
            </a:fld>
            <a:endParaRPr lang="en-GB"/>
          </a:p>
        </p:txBody>
      </p:sp>
    </p:spTree>
    <p:extLst>
      <p:ext uri="{BB962C8B-B14F-4D97-AF65-F5344CB8AC3E}">
        <p14:creationId xmlns:p14="http://schemas.microsoft.com/office/powerpoint/2010/main" val="35396375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7</a:t>
            </a:fld>
            <a:endParaRPr lang="en-GB"/>
          </a:p>
        </p:txBody>
      </p:sp>
    </p:spTree>
    <p:extLst>
      <p:ext uri="{BB962C8B-B14F-4D97-AF65-F5344CB8AC3E}">
        <p14:creationId xmlns:p14="http://schemas.microsoft.com/office/powerpoint/2010/main" val="16512024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smtClean="0">
                <a:latin typeface="Arial" panose="020B0604020202020204" pitchFamily="34" charset="0"/>
                <a:cs typeface="Arial" panose="020B0604020202020204" pitchFamily="34" charset="0"/>
              </a:rPr>
              <a:t>Trainer to pose question to students and record answers on wipe board</a:t>
            </a:r>
            <a:endParaRPr lang="en-GB"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8</a:t>
            </a:fld>
            <a:endParaRPr lang="en-GB"/>
          </a:p>
        </p:txBody>
      </p:sp>
    </p:spTree>
    <p:extLst>
      <p:ext uri="{BB962C8B-B14F-4D97-AF65-F5344CB8AC3E}">
        <p14:creationId xmlns:p14="http://schemas.microsoft.com/office/powerpoint/2010/main" val="31001453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smtClean="0">
                <a:latin typeface="Arial" panose="020B0604020202020204" pitchFamily="34" charset="0"/>
                <a:cs typeface="Arial" panose="020B0604020202020204" pitchFamily="34" charset="0"/>
              </a:rPr>
              <a:t>Trainer to pose question to students and record answers on wipe board</a:t>
            </a:r>
            <a:endParaRPr lang="en-GB"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t>9</a:t>
            </a:fld>
            <a:endParaRPr lang="en-GB"/>
          </a:p>
        </p:txBody>
      </p:sp>
    </p:spTree>
    <p:extLst>
      <p:ext uri="{BB962C8B-B14F-4D97-AF65-F5344CB8AC3E}">
        <p14:creationId xmlns:p14="http://schemas.microsoft.com/office/powerpoint/2010/main" val="3841463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smtClean="0">
                <a:latin typeface="Arial" panose="020B0604020202020204" pitchFamily="34" charset="0"/>
                <a:cs typeface="Arial" panose="020B0604020202020204" pitchFamily="34" charset="0"/>
              </a:rPr>
              <a:t>Trainer to pose question to students and discuss answers provided.</a:t>
            </a:r>
          </a:p>
          <a:p>
            <a:endParaRPr lang="en-GB" sz="1100" dirty="0">
              <a:latin typeface="Arial" panose="020B0604020202020204" pitchFamily="34" charset="0"/>
              <a:cs typeface="Arial" panose="020B0604020202020204" pitchFamily="34" charset="0"/>
            </a:endParaRPr>
          </a:p>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Trainer to discuss the idea of treating everyone the same. </a:t>
            </a:r>
            <a:endParaRPr lang="en-US" altLang="en-US" sz="1100" dirty="0" smtClean="0">
              <a:latin typeface="Arial" panose="020B0604020202020204" pitchFamily="34" charset="0"/>
              <a:ea typeface="ＭＳ Ｐゴシック" panose="020B0600070205080204" pitchFamily="34" charset="-128"/>
              <a:cs typeface="Arial" panose="020B0604020202020204" pitchFamily="34" charset="0"/>
            </a:endParaRPr>
          </a:p>
          <a:p>
            <a:endParaRPr lang="en-US"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100" dirty="0" smtClean="0">
                <a:latin typeface="Arial" panose="020B0604020202020204" pitchFamily="34" charset="0"/>
                <a:ea typeface="ＭＳ Ｐゴシック" panose="020B0600070205080204" pitchFamily="34" charset="-128"/>
                <a:cs typeface="Arial" panose="020B0604020202020204" pitchFamily="34" charset="0"/>
              </a:rPr>
              <a:t>Is </a:t>
            </a:r>
            <a:r>
              <a:rPr lang="en-US" altLang="en-US" sz="1100" dirty="0">
                <a:latin typeface="Arial" panose="020B0604020202020204" pitchFamily="34" charset="0"/>
                <a:ea typeface="ＭＳ Ｐゴシック" panose="020B0600070205080204" pitchFamily="34" charset="-128"/>
                <a:cs typeface="Arial" panose="020B0604020202020204" pitchFamily="34" charset="0"/>
              </a:rPr>
              <a:t>this always appropriate or should we treat people according to their needs?</a:t>
            </a:r>
          </a:p>
          <a:p>
            <a:endParaRPr lang="en-US" altLang="en-US" sz="1100" dirty="0" smtClean="0">
              <a:latin typeface="Arial" panose="020B0604020202020204" pitchFamily="34" charset="0"/>
              <a:ea typeface="ＭＳ Ｐゴシック" panose="020B0600070205080204" pitchFamily="34" charset="-128"/>
              <a:cs typeface="Arial" panose="020B0604020202020204" pitchFamily="34" charset="0"/>
            </a:endParaRPr>
          </a:p>
          <a:p>
            <a:r>
              <a:rPr lang="en-US" altLang="en-US" sz="1100" dirty="0" smtClean="0">
                <a:latin typeface="Arial" panose="020B0604020202020204" pitchFamily="34" charset="0"/>
                <a:ea typeface="ＭＳ Ｐゴシック" panose="020B0600070205080204" pitchFamily="34" charset="-128"/>
                <a:cs typeface="Arial" panose="020B0604020202020204" pitchFamily="34" charset="0"/>
              </a:rPr>
              <a:t>What </a:t>
            </a:r>
            <a:r>
              <a:rPr lang="en-US" altLang="en-US" sz="1100" dirty="0">
                <a:latin typeface="Arial" panose="020B0604020202020204" pitchFamily="34" charset="0"/>
                <a:ea typeface="ＭＳ Ｐゴシック" panose="020B0600070205080204" pitchFamily="34" charset="-128"/>
                <a:cs typeface="Arial" panose="020B0604020202020204" pitchFamily="34" charset="0"/>
              </a:rPr>
              <a:t>about the public perception? </a:t>
            </a:r>
            <a:endParaRPr lang="en-US" altLang="en-US" sz="1100" dirty="0" smtClean="0">
              <a:latin typeface="Arial" panose="020B0604020202020204" pitchFamily="34" charset="0"/>
              <a:ea typeface="ＭＳ Ｐゴシック" panose="020B0600070205080204" pitchFamily="34" charset="-128"/>
              <a:cs typeface="Arial" panose="020B0604020202020204" pitchFamily="34" charset="0"/>
            </a:endParaRPr>
          </a:p>
          <a:p>
            <a:endParaRPr lang="en-US"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100" dirty="0" smtClean="0">
                <a:latin typeface="Arial" panose="020B0604020202020204" pitchFamily="34" charset="0"/>
                <a:ea typeface="ＭＳ Ｐゴシック" panose="020B0600070205080204" pitchFamily="34" charset="-128"/>
                <a:cs typeface="Arial" panose="020B0604020202020204" pitchFamily="34" charset="0"/>
              </a:rPr>
              <a:t>What </a:t>
            </a:r>
            <a:r>
              <a:rPr lang="en-US" altLang="en-US" sz="1100" dirty="0">
                <a:latin typeface="Arial" panose="020B0604020202020204" pitchFamily="34" charset="0"/>
                <a:ea typeface="ＭＳ Ｐゴシック" panose="020B0600070205080204" pitchFamily="34" charset="-128"/>
                <a:cs typeface="Arial" panose="020B0604020202020204" pitchFamily="34" charset="0"/>
              </a:rPr>
              <a:t>would they expect?</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10</a:t>
            </a:fld>
            <a:endParaRPr lang="en-GB">
              <a:solidFill>
                <a:prstClr val="black"/>
              </a:solidFill>
            </a:endParaRPr>
          </a:p>
        </p:txBody>
      </p:sp>
    </p:spTree>
    <p:extLst>
      <p:ext uri="{BB962C8B-B14F-4D97-AF65-F5344CB8AC3E}">
        <p14:creationId xmlns:p14="http://schemas.microsoft.com/office/powerpoint/2010/main" val="239009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dirty="0">
                <a:latin typeface="Arial" panose="020B0604020202020204" pitchFamily="34" charset="0"/>
                <a:ea typeface="ＭＳ Ｐゴシック" panose="020B0600070205080204" pitchFamily="34" charset="-128"/>
              </a:rPr>
              <a:t>The notion of ‘treating everyone the same’ is not </a:t>
            </a:r>
            <a:r>
              <a:rPr lang="en-GB" altLang="en-US" sz="1100" dirty="0" smtClean="0">
                <a:latin typeface="Arial" panose="020B0604020202020204" pitchFamily="34" charset="0"/>
                <a:ea typeface="ＭＳ Ｐゴシック" panose="020B0600070205080204" pitchFamily="34" charset="-128"/>
              </a:rPr>
              <a:t>appropriate:</a:t>
            </a:r>
          </a:p>
          <a:p>
            <a:endParaRPr lang="en-GB" altLang="en-US" sz="1100" dirty="0">
              <a:latin typeface="Arial" panose="020B0604020202020204" pitchFamily="34" charset="0"/>
              <a:ea typeface="ＭＳ Ｐゴシック" panose="020B0600070205080204" pitchFamily="34" charset="-128"/>
            </a:endParaRPr>
          </a:p>
          <a:p>
            <a:r>
              <a:rPr lang="en-GB" altLang="en-US" sz="1100" dirty="0" smtClean="0">
                <a:latin typeface="Arial" panose="020B0604020202020204" pitchFamily="34" charset="0"/>
                <a:ea typeface="ＭＳ Ｐゴシック" panose="020B0600070205080204" pitchFamily="34" charset="-128"/>
              </a:rPr>
              <a:t>As </a:t>
            </a:r>
            <a:r>
              <a:rPr lang="en-GB" altLang="en-US" sz="1100" dirty="0">
                <a:latin typeface="Arial" panose="020B0604020202020204" pitchFamily="34" charset="0"/>
                <a:ea typeface="ＭＳ Ｐゴシック" panose="020B0600070205080204" pitchFamily="34" charset="-128"/>
              </a:rPr>
              <a:t>Police Officers it is our duty to recognise the vulnerable groups within our communities who are likely to be victimised.  </a:t>
            </a:r>
          </a:p>
          <a:p>
            <a:endParaRPr lang="en-GB" altLang="en-US" sz="1100" dirty="0">
              <a:latin typeface="Arial" panose="020B0604020202020204" pitchFamily="34" charset="0"/>
              <a:ea typeface="ＭＳ Ｐゴシック" panose="020B0600070205080204" pitchFamily="34" charset="-128"/>
            </a:endParaRPr>
          </a:p>
          <a:p>
            <a:r>
              <a:rPr lang="en-GB" altLang="en-US" sz="1100" dirty="0">
                <a:latin typeface="Arial" panose="020B0604020202020204" pitchFamily="34" charset="0"/>
                <a:ea typeface="ＭＳ Ｐゴシック" panose="020B0600070205080204" pitchFamily="34" charset="-128"/>
              </a:rPr>
              <a:t>We must ensure they receive the standard of policing that is appropriate to their particular circumstances.  </a:t>
            </a:r>
            <a:endParaRPr lang="en-GB" altLang="en-US" sz="1100" dirty="0" smtClean="0">
              <a:latin typeface="Arial" panose="020B0604020202020204" pitchFamily="34" charset="0"/>
              <a:ea typeface="ＭＳ Ｐゴシック" panose="020B0600070205080204" pitchFamily="34" charset="-128"/>
            </a:endParaRPr>
          </a:p>
          <a:p>
            <a:endParaRPr lang="en-GB" altLang="en-US" sz="1100" dirty="0">
              <a:latin typeface="Arial" panose="020B0604020202020204" pitchFamily="34" charset="0"/>
              <a:ea typeface="ＭＳ Ｐゴシック" panose="020B0600070205080204" pitchFamily="34" charset="-128"/>
            </a:endParaRPr>
          </a:p>
          <a:p>
            <a:r>
              <a:rPr lang="en-GB" altLang="en-US" sz="1100" dirty="0" smtClean="0">
                <a:latin typeface="Arial" panose="020B0604020202020204" pitchFamily="34" charset="0"/>
                <a:ea typeface="ＭＳ Ｐゴシック" panose="020B0600070205080204" pitchFamily="34" charset="-128"/>
              </a:rPr>
              <a:t>This </a:t>
            </a:r>
            <a:r>
              <a:rPr lang="en-GB" altLang="en-US" sz="1100" dirty="0">
                <a:latin typeface="Arial" panose="020B0604020202020204" pitchFamily="34" charset="0"/>
                <a:ea typeface="ＭＳ Ｐゴシック" panose="020B0600070205080204" pitchFamily="34" charset="-128"/>
              </a:rPr>
              <a:t>may involve extra protection, extra preventative measures, additional support for victims or careful liaison to ensure that all sections of the relevant group are consulted.</a:t>
            </a:r>
            <a:endParaRPr lang="en-US" altLang="en-US" sz="1100" dirty="0">
              <a:latin typeface="Arial" panose="020B0604020202020204" pitchFamily="34" charset="0"/>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11</a:t>
            </a:fld>
            <a:endParaRPr lang="en-GB">
              <a:solidFill>
                <a:prstClr val="black"/>
              </a:solidFill>
            </a:endParaRPr>
          </a:p>
        </p:txBody>
      </p:sp>
    </p:spTree>
    <p:extLst>
      <p:ext uri="{BB962C8B-B14F-4D97-AF65-F5344CB8AC3E}">
        <p14:creationId xmlns:p14="http://schemas.microsoft.com/office/powerpoint/2010/main" val="13956854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dirty="0">
                <a:latin typeface="Arial" panose="020B0604020202020204" pitchFamily="34" charset="0"/>
                <a:ea typeface="ＭＳ Ｐゴシック" panose="020B0600070205080204" pitchFamily="34" charset="-128"/>
              </a:rPr>
              <a:t>The notion of ‘treating everyone the same’ is not </a:t>
            </a:r>
            <a:r>
              <a:rPr lang="en-GB" altLang="en-US" sz="1100" dirty="0" smtClean="0">
                <a:latin typeface="Arial" panose="020B0604020202020204" pitchFamily="34" charset="0"/>
                <a:ea typeface="ＭＳ Ｐゴシック" panose="020B0600070205080204" pitchFamily="34" charset="-128"/>
              </a:rPr>
              <a:t>appropriate:</a:t>
            </a:r>
          </a:p>
          <a:p>
            <a:endParaRPr lang="en-GB" altLang="en-US" sz="1100" dirty="0">
              <a:latin typeface="Arial" panose="020B0604020202020204" pitchFamily="34" charset="0"/>
              <a:ea typeface="ＭＳ Ｐゴシック" panose="020B0600070205080204" pitchFamily="34" charset="-128"/>
            </a:endParaRPr>
          </a:p>
          <a:p>
            <a:r>
              <a:rPr lang="en-GB" altLang="en-US" sz="1100" dirty="0" smtClean="0">
                <a:latin typeface="Arial" panose="020B0604020202020204" pitchFamily="34" charset="0"/>
                <a:ea typeface="ＭＳ Ｐゴシック" panose="020B0600070205080204" pitchFamily="34" charset="-128"/>
              </a:rPr>
              <a:t>As </a:t>
            </a:r>
            <a:r>
              <a:rPr lang="en-GB" altLang="en-US" sz="1100" dirty="0">
                <a:latin typeface="Arial" panose="020B0604020202020204" pitchFamily="34" charset="0"/>
                <a:ea typeface="ＭＳ Ｐゴシック" panose="020B0600070205080204" pitchFamily="34" charset="-128"/>
              </a:rPr>
              <a:t>Police Officers it is our duty to recognise the vulnerable groups within our communities who are likely to be victimised.  </a:t>
            </a:r>
          </a:p>
          <a:p>
            <a:endParaRPr lang="en-GB" altLang="en-US" sz="1100" dirty="0">
              <a:latin typeface="Arial" panose="020B0604020202020204" pitchFamily="34" charset="0"/>
              <a:ea typeface="ＭＳ Ｐゴシック" panose="020B0600070205080204" pitchFamily="34" charset="-128"/>
            </a:endParaRPr>
          </a:p>
          <a:p>
            <a:r>
              <a:rPr lang="en-GB" altLang="en-US" sz="1100" dirty="0">
                <a:latin typeface="Arial" panose="020B0604020202020204" pitchFamily="34" charset="0"/>
                <a:ea typeface="ＭＳ Ｐゴシック" panose="020B0600070205080204" pitchFamily="34" charset="-128"/>
              </a:rPr>
              <a:t>We must ensure they receive the standard of policing that is appropriate to their particular circumstances.  </a:t>
            </a:r>
            <a:endParaRPr lang="en-GB" altLang="en-US" sz="1100" dirty="0" smtClean="0">
              <a:latin typeface="Arial" panose="020B0604020202020204" pitchFamily="34" charset="0"/>
              <a:ea typeface="ＭＳ Ｐゴシック" panose="020B0600070205080204" pitchFamily="34" charset="-128"/>
            </a:endParaRPr>
          </a:p>
          <a:p>
            <a:endParaRPr lang="en-GB" altLang="en-US" sz="1100" dirty="0">
              <a:latin typeface="Arial" panose="020B0604020202020204" pitchFamily="34" charset="0"/>
              <a:ea typeface="ＭＳ Ｐゴシック" panose="020B0600070205080204" pitchFamily="34" charset="-128"/>
            </a:endParaRPr>
          </a:p>
          <a:p>
            <a:r>
              <a:rPr lang="en-GB" altLang="en-US" sz="1100" dirty="0" smtClean="0">
                <a:latin typeface="Arial" panose="020B0604020202020204" pitchFamily="34" charset="0"/>
                <a:ea typeface="ＭＳ Ｐゴシック" panose="020B0600070205080204" pitchFamily="34" charset="-128"/>
              </a:rPr>
              <a:t>This </a:t>
            </a:r>
            <a:r>
              <a:rPr lang="en-GB" altLang="en-US" sz="1100" dirty="0">
                <a:latin typeface="Arial" panose="020B0604020202020204" pitchFamily="34" charset="0"/>
                <a:ea typeface="ＭＳ Ｐゴシック" panose="020B0600070205080204" pitchFamily="34" charset="-128"/>
              </a:rPr>
              <a:t>may involve extra protection, extra preventative measures, additional support for victims or careful liaison to ensure that all sections of the relevant group are consulted.</a:t>
            </a:r>
            <a:endParaRPr lang="en-US" altLang="en-US" sz="1100" dirty="0">
              <a:latin typeface="Arial" panose="020B0604020202020204" pitchFamily="34" charset="0"/>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12</a:t>
            </a:fld>
            <a:endParaRPr lang="en-GB">
              <a:solidFill>
                <a:prstClr val="black"/>
              </a:solidFill>
            </a:endParaRPr>
          </a:p>
        </p:txBody>
      </p:sp>
    </p:spTree>
    <p:extLst>
      <p:ext uri="{BB962C8B-B14F-4D97-AF65-F5344CB8AC3E}">
        <p14:creationId xmlns:p14="http://schemas.microsoft.com/office/powerpoint/2010/main" val="34852039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100" dirty="0" smtClean="0">
                <a:latin typeface="Arial" panose="020B0604020202020204" pitchFamily="34" charset="0"/>
                <a:cs typeface="Arial" panose="020B0604020202020204" pitchFamily="34" charset="0"/>
              </a:rPr>
              <a:t>The definition of these aggravated offences was enacted under the Crime and Disorder Act 1998 which created a number of specific offences of racially aggravated crime, based on offences of Wounding, Assault, Criminal Damage, Public Order (harassment and threatening/abusive behaviour). </a:t>
            </a:r>
          </a:p>
          <a:p>
            <a:endParaRPr lang="en-US" altLang="en-US" dirty="0" smtClean="0">
              <a:latin typeface="Arial" panose="020B0604020202020204" pitchFamily="34" charset="0"/>
              <a:ea typeface="ＭＳ Ｐゴシック" panose="020B0600070205080204" pitchFamily="34" charset="-128"/>
            </a:endParaRPr>
          </a:p>
          <a:p>
            <a:endParaRPr lang="en-US" altLang="en-US" dirty="0">
              <a:solidFill>
                <a:srgbClr val="0000FF"/>
              </a:solidFill>
              <a:latin typeface="Arial" panose="020B0604020202020204" pitchFamily="34" charset="0"/>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13</a:t>
            </a:fld>
            <a:endParaRPr lang="en-GB">
              <a:solidFill>
                <a:prstClr val="black"/>
              </a:solidFill>
            </a:endParaRPr>
          </a:p>
        </p:txBody>
      </p:sp>
    </p:spTree>
    <p:extLst>
      <p:ext uri="{BB962C8B-B14F-4D97-AF65-F5344CB8AC3E}">
        <p14:creationId xmlns:p14="http://schemas.microsoft.com/office/powerpoint/2010/main" val="6156608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4216400"/>
          </a:xfrm>
        </p:spPr>
        <p:txBody>
          <a:bodyPr/>
          <a:lstStyle/>
          <a:p>
            <a:r>
              <a:rPr lang="en-GB" altLang="en-US" sz="1100" dirty="0">
                <a:latin typeface="Arial" panose="020B0604020202020204" pitchFamily="34" charset="0"/>
                <a:cs typeface="Arial" panose="020B0604020202020204" pitchFamily="34" charset="0"/>
              </a:rPr>
              <a:t>The definition of these aggravated offences was enacted under the Crime and Disorder Act 1998 which created a number of specific offences of racially aggravated crime, based on offences of Wounding, Assault, Criminal Damage, Public Order (harassment and threatening/abusive behaviour). </a:t>
            </a:r>
          </a:p>
          <a:p>
            <a:endParaRPr lang="en-GB" sz="1100" dirty="0" smtClean="0">
              <a:latin typeface="Arial" panose="020B0604020202020204" pitchFamily="34" charset="0"/>
              <a:cs typeface="Arial" panose="020B0604020202020204" pitchFamily="34" charset="0"/>
            </a:endParaRPr>
          </a:p>
          <a:p>
            <a:pPr>
              <a:spcAft>
                <a:spcPts val="2425"/>
              </a:spcAft>
            </a:pPr>
            <a:r>
              <a:rPr lang="en-GB" altLang="en-US" sz="1100" dirty="0">
                <a:latin typeface="Arial" panose="020B0604020202020204" pitchFamily="34" charset="0"/>
                <a:cs typeface="Arial" panose="020B0604020202020204" pitchFamily="34" charset="0"/>
              </a:rPr>
              <a:t>Monitoring had indicated that these types of crime were those most commonly experienced by victims of racial violence or harassment. </a:t>
            </a:r>
          </a:p>
          <a:p>
            <a:pPr>
              <a:spcAft>
                <a:spcPts val="2425"/>
              </a:spcAft>
            </a:pPr>
            <a:r>
              <a:rPr lang="en-GB" altLang="en-US" sz="1100" dirty="0">
                <a:latin typeface="Arial" panose="020B0604020202020204" pitchFamily="34" charset="0"/>
                <a:cs typeface="Arial" panose="020B0604020202020204" pitchFamily="34" charset="0"/>
              </a:rPr>
              <a:t>The Act was amended by the </a:t>
            </a:r>
            <a:r>
              <a:rPr lang="en-GB" altLang="en-US" sz="1100" dirty="0" smtClean="0">
                <a:latin typeface="Arial" panose="020B0604020202020204" pitchFamily="34" charset="0"/>
                <a:cs typeface="Arial" panose="020B0604020202020204" pitchFamily="34" charset="0"/>
              </a:rPr>
              <a:t>Anti-Terrorism </a:t>
            </a:r>
            <a:r>
              <a:rPr lang="en-GB" altLang="en-US" sz="1100" dirty="0">
                <a:latin typeface="Arial" panose="020B0604020202020204" pitchFamily="34" charset="0"/>
                <a:cs typeface="Arial" panose="020B0604020202020204" pitchFamily="34" charset="0"/>
              </a:rPr>
              <a:t>Crime and Security Act 2001. It extended the scope of the Crime and Disorder Act by creating a new specific religiously aggravated offence – Harassment, and applying the same sentencing duty to all other offences where there is evidence of religious aggravation. </a:t>
            </a:r>
          </a:p>
          <a:p>
            <a:pPr>
              <a:spcAft>
                <a:spcPts val="2425"/>
              </a:spcAft>
            </a:pPr>
            <a:r>
              <a:rPr lang="en-GB" altLang="en-US" sz="1100" dirty="0">
                <a:latin typeface="Arial" panose="020B0604020202020204" pitchFamily="34" charset="0"/>
                <a:cs typeface="Arial" panose="020B0604020202020204" pitchFamily="34" charset="0"/>
              </a:rPr>
              <a:t>The Act was amended further by the Protection of Freedoms Act 2012, which created a new specific offence of stalking and it also created racially and religiously aggravated versions of these offences.</a:t>
            </a:r>
          </a:p>
          <a:p>
            <a:r>
              <a:rPr lang="en-GB" altLang="en-US" sz="1100" b="1" dirty="0">
                <a:latin typeface="Arial" panose="020B0604020202020204" pitchFamily="34" charset="0"/>
                <a:cs typeface="Arial" panose="020B0604020202020204" pitchFamily="34" charset="0"/>
              </a:rPr>
              <a:t>Membership</a:t>
            </a:r>
            <a:r>
              <a:rPr lang="en-GB" altLang="en-US" sz="1100" dirty="0">
                <a:latin typeface="Arial" panose="020B0604020202020204" pitchFamily="34" charset="0"/>
                <a:cs typeface="Arial" panose="020B0604020202020204" pitchFamily="34" charset="0"/>
              </a:rPr>
              <a:t> – in relation to a racial or religious group, includes association with members of that group</a:t>
            </a:r>
          </a:p>
          <a:p>
            <a:r>
              <a:rPr lang="en-GB" altLang="en-US" sz="1100" b="1" dirty="0">
                <a:latin typeface="Arial" panose="020B0604020202020204" pitchFamily="34" charset="0"/>
                <a:cs typeface="Arial" panose="020B0604020202020204" pitchFamily="34" charset="0"/>
              </a:rPr>
              <a:t>Presumed</a:t>
            </a:r>
            <a:r>
              <a:rPr lang="en-GB" altLang="en-US" sz="1100" dirty="0">
                <a:latin typeface="Arial" panose="020B0604020202020204" pitchFamily="34" charset="0"/>
                <a:cs typeface="Arial" panose="020B0604020202020204" pitchFamily="34" charset="0"/>
              </a:rPr>
              <a:t> – means presumed by the offender</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14</a:t>
            </a:fld>
            <a:endParaRPr lang="en-GB">
              <a:solidFill>
                <a:prstClr val="black"/>
              </a:solidFill>
            </a:endParaRPr>
          </a:p>
        </p:txBody>
      </p:sp>
    </p:spTree>
    <p:extLst>
      <p:ext uri="{BB962C8B-B14F-4D97-AF65-F5344CB8AC3E}">
        <p14:creationId xmlns:p14="http://schemas.microsoft.com/office/powerpoint/2010/main" val="2859993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dirty="0">
                <a:latin typeface="Arial" panose="020B0604020202020204" pitchFamily="34" charset="0"/>
                <a:cs typeface="Arial" panose="020B0604020202020204" pitchFamily="34" charset="0"/>
              </a:rPr>
              <a:t>The definition of these aggravated offences was enacted under the Crime and Disorder Act 1998 which created a number of specific offences of racially aggravated crime, based on offences of Wounding, Assault, Criminal Damage, Public Order (harassment and threatening/abusive behaviour). </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15</a:t>
            </a:fld>
            <a:endParaRPr lang="en-GB">
              <a:solidFill>
                <a:prstClr val="black"/>
              </a:solidFill>
            </a:endParaRPr>
          </a:p>
        </p:txBody>
      </p:sp>
    </p:spTree>
    <p:extLst>
      <p:ext uri="{BB962C8B-B14F-4D97-AF65-F5344CB8AC3E}">
        <p14:creationId xmlns:p14="http://schemas.microsoft.com/office/powerpoint/2010/main" val="12498099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16</a:t>
            </a:fld>
            <a:endParaRPr lang="en-GB">
              <a:solidFill>
                <a:prstClr val="black"/>
              </a:solidFill>
            </a:endParaRPr>
          </a:p>
        </p:txBody>
      </p:sp>
    </p:spTree>
    <p:extLst>
      <p:ext uri="{BB962C8B-B14F-4D97-AF65-F5344CB8AC3E}">
        <p14:creationId xmlns:p14="http://schemas.microsoft.com/office/powerpoint/2010/main" val="23871243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52600" y="927100"/>
            <a:ext cx="3003550" cy="1689100"/>
          </a:xfrm>
        </p:spPr>
      </p:sp>
      <p:sp>
        <p:nvSpPr>
          <p:cNvPr id="3" name="Notes Placeholder 2"/>
          <p:cNvSpPr>
            <a:spLocks noGrp="1"/>
          </p:cNvSpPr>
          <p:nvPr>
            <p:ph type="body" idx="1"/>
          </p:nvPr>
        </p:nvSpPr>
        <p:spPr>
          <a:xfrm>
            <a:off x="679450" y="2851150"/>
            <a:ext cx="5486400" cy="5207000"/>
          </a:xfrm>
        </p:spPr>
        <p:txBody>
          <a:bodyPr/>
          <a:lstStyle/>
          <a:p>
            <a:pPr>
              <a:lnSpc>
                <a:spcPct val="100000"/>
              </a:lnSpc>
              <a:spcBef>
                <a:spcPct val="0"/>
              </a:spcBef>
              <a:spcAft>
                <a:spcPts val="2425"/>
              </a:spcAft>
            </a:pPr>
            <a:r>
              <a:rPr lang="en-GB" altLang="en-US" sz="1100" dirty="0" smtClean="0">
                <a:latin typeface="Arial" panose="020B0604020202020204" pitchFamily="34" charset="0"/>
                <a:cs typeface="Arial" panose="020B0604020202020204" pitchFamily="34" charset="0"/>
              </a:rPr>
              <a:t>The </a:t>
            </a:r>
            <a:r>
              <a:rPr lang="en-GB" altLang="en-US" sz="1100" dirty="0">
                <a:latin typeface="Arial" panose="020B0604020202020204" pitchFamily="34" charset="0"/>
                <a:cs typeface="Arial" panose="020B0604020202020204" pitchFamily="34" charset="0"/>
              </a:rPr>
              <a:t>offences you can see are defined as being racially aggravated under </a:t>
            </a:r>
            <a:r>
              <a:rPr lang="en-GB" altLang="en-US" sz="1100" dirty="0" smtClean="0">
                <a:latin typeface="Arial" panose="020B0604020202020204" pitchFamily="34" charset="0"/>
                <a:cs typeface="Arial" panose="020B0604020202020204" pitchFamily="34" charset="0"/>
              </a:rPr>
              <a:t>Sections </a:t>
            </a:r>
            <a:r>
              <a:rPr lang="en-GB" altLang="en-US" sz="1100" dirty="0">
                <a:latin typeface="Arial" panose="020B0604020202020204" pitchFamily="34" charset="0"/>
                <a:cs typeface="Arial" panose="020B0604020202020204" pitchFamily="34" charset="0"/>
              </a:rPr>
              <a:t>28 to 32 of the Crime and Disorder Act 1998 and should be charged as the aggravated offences created by the Crime &amp; Disorder Act,  If found guilty  the offender will automatically receive higher </a:t>
            </a:r>
            <a:r>
              <a:rPr lang="en-GB" altLang="en-US" sz="1100" dirty="0" smtClean="0">
                <a:latin typeface="Arial" panose="020B0604020202020204" pitchFamily="34" charset="0"/>
                <a:cs typeface="Arial" panose="020B0604020202020204" pitchFamily="34" charset="0"/>
              </a:rPr>
              <a:t>sentencing.</a:t>
            </a:r>
          </a:p>
          <a:p>
            <a:pPr>
              <a:lnSpc>
                <a:spcPct val="100000"/>
              </a:lnSpc>
              <a:spcBef>
                <a:spcPct val="0"/>
              </a:spcBef>
              <a:spcAft>
                <a:spcPts val="2425"/>
              </a:spcAft>
            </a:pPr>
            <a:endParaRPr lang="en-GB" altLang="en-US" sz="1100" dirty="0" smtClean="0">
              <a:latin typeface="Arial" panose="020B0604020202020204" pitchFamily="34" charset="0"/>
              <a:cs typeface="Arial" panose="020B0604020202020204" pitchFamily="34" charset="0"/>
            </a:endParaRPr>
          </a:p>
          <a:p>
            <a:pPr>
              <a:lnSpc>
                <a:spcPct val="100000"/>
              </a:lnSpc>
              <a:spcBef>
                <a:spcPct val="0"/>
              </a:spcBef>
              <a:spcAft>
                <a:spcPts val="2425"/>
              </a:spcAft>
            </a:pPr>
            <a:r>
              <a:rPr lang="en-GB" altLang="en-US" sz="1100" dirty="0" smtClean="0">
                <a:latin typeface="Arial" panose="020B0604020202020204" pitchFamily="34" charset="0"/>
                <a:cs typeface="Arial" panose="020B0604020202020204" pitchFamily="34" charset="0"/>
              </a:rPr>
              <a:t>All other offences should be charged as the offence committed for example the Theft Act 1968, and any racially or religious aggravation added to the file so that sentence can be increased if the courts feel this is appropriate, </a:t>
            </a:r>
          </a:p>
          <a:p>
            <a:pPr>
              <a:lnSpc>
                <a:spcPct val="100000"/>
              </a:lnSpc>
              <a:spcBef>
                <a:spcPct val="0"/>
              </a:spcBef>
              <a:spcAft>
                <a:spcPts val="2425"/>
              </a:spcAft>
            </a:pPr>
            <a:r>
              <a:rPr lang="en-GB" altLang="en-US" sz="1100" dirty="0" smtClean="0">
                <a:latin typeface="Arial" panose="020B0604020202020204" pitchFamily="34" charset="0"/>
                <a:cs typeface="Arial" panose="020B0604020202020204" pitchFamily="34" charset="0"/>
              </a:rPr>
              <a:t>The </a:t>
            </a:r>
            <a:r>
              <a:rPr lang="en-GB" altLang="en-US" sz="1100" dirty="0">
                <a:latin typeface="Arial" panose="020B0604020202020204" pitchFamily="34" charset="0"/>
                <a:cs typeface="Arial" panose="020B0604020202020204" pitchFamily="34" charset="0"/>
              </a:rPr>
              <a:t>pictures you can see </a:t>
            </a:r>
            <a:r>
              <a:rPr lang="en-GB" altLang="en-US" sz="1100" dirty="0" smtClean="0">
                <a:latin typeface="Arial" panose="020B0604020202020204" pitchFamily="34" charset="0"/>
                <a:cs typeface="Arial" panose="020B0604020202020204" pitchFamily="34" charset="0"/>
              </a:rPr>
              <a:t>are </a:t>
            </a:r>
            <a:r>
              <a:rPr lang="en-GB" altLang="en-US" sz="1100" dirty="0">
                <a:latin typeface="Arial" panose="020B0604020202020204" pitchFamily="34" charset="0"/>
                <a:cs typeface="Arial" panose="020B0604020202020204" pitchFamily="34" charset="0"/>
              </a:rPr>
              <a:t>from an incident in Birmingham, where a female Lidl store assistant abused a customer because she thought he was </a:t>
            </a:r>
            <a:r>
              <a:rPr lang="en-GB" altLang="en-US" sz="1100" dirty="0" smtClean="0">
                <a:latin typeface="Arial" panose="020B0604020202020204" pitchFamily="34" charset="0"/>
                <a:cs typeface="Arial" panose="020B0604020202020204" pitchFamily="34" charset="0"/>
              </a:rPr>
              <a:t>Muslim.</a:t>
            </a:r>
            <a:endParaRPr lang="en-GB" altLang="en-US" sz="1100" dirty="0">
              <a:latin typeface="Arial" panose="020B0604020202020204" pitchFamily="34" charset="0"/>
              <a:cs typeface="Arial" panose="020B0604020202020204" pitchFamily="34" charset="0"/>
            </a:endParaRPr>
          </a:p>
          <a:p>
            <a:pPr>
              <a:lnSpc>
                <a:spcPct val="100000"/>
              </a:lnSpc>
              <a:spcBef>
                <a:spcPct val="0"/>
              </a:spcBef>
              <a:spcAft>
                <a:spcPts val="2425"/>
              </a:spcAft>
            </a:pPr>
            <a:endParaRPr lang="en-GB" altLang="en-US" sz="1100" dirty="0" smtClean="0">
              <a:latin typeface="Arial" panose="020B0604020202020204" pitchFamily="34" charset="0"/>
              <a:cs typeface="Arial" panose="020B0604020202020204" pitchFamily="34" charset="0"/>
            </a:endParaRPr>
          </a:p>
          <a:p>
            <a:pPr>
              <a:lnSpc>
                <a:spcPct val="100000"/>
              </a:lnSpc>
              <a:spcBef>
                <a:spcPct val="0"/>
              </a:spcBef>
              <a:spcAft>
                <a:spcPts val="2425"/>
              </a:spcAft>
            </a:pPr>
            <a:r>
              <a:rPr lang="en-GB" altLang="en-US" sz="1100" dirty="0" smtClean="0">
                <a:latin typeface="Arial" panose="020B0604020202020204" pitchFamily="34" charset="0"/>
                <a:cs typeface="Arial" panose="020B0604020202020204" pitchFamily="34" charset="0"/>
              </a:rPr>
              <a:t>Witnesses </a:t>
            </a:r>
            <a:r>
              <a:rPr lang="en-GB" altLang="en-US" sz="1100" dirty="0">
                <a:latin typeface="Arial" panose="020B0604020202020204" pitchFamily="34" charset="0"/>
                <a:cs typeface="Arial" panose="020B0604020202020204" pitchFamily="34" charset="0"/>
              </a:rPr>
              <a:t>said the man got into an argument with the cashier in front of other customers because he did not know that carrier bags in the supermarket had to be </a:t>
            </a:r>
            <a:r>
              <a:rPr lang="en-GB" altLang="en-US" sz="1100" dirty="0" err="1">
                <a:latin typeface="Arial" panose="020B0604020202020204" pitchFamily="34" charset="0"/>
                <a:cs typeface="Arial" panose="020B0604020202020204" pitchFamily="34" charset="0"/>
              </a:rPr>
              <a:t>be</a:t>
            </a:r>
            <a:r>
              <a:rPr lang="en-GB" altLang="en-US" sz="1100" dirty="0">
                <a:latin typeface="Arial" panose="020B0604020202020204" pitchFamily="34" charset="0"/>
                <a:cs typeface="Arial" panose="020B0604020202020204" pitchFamily="34" charset="0"/>
              </a:rPr>
              <a:t> paid for.</a:t>
            </a:r>
          </a:p>
          <a:p>
            <a:pPr>
              <a:lnSpc>
                <a:spcPct val="100000"/>
              </a:lnSpc>
              <a:spcBef>
                <a:spcPct val="0"/>
              </a:spcBef>
              <a:spcAft>
                <a:spcPts val="2425"/>
              </a:spcAft>
            </a:pPr>
            <a:r>
              <a:rPr lang="en-GB" altLang="en-US" sz="1100" dirty="0">
                <a:latin typeface="Arial" panose="020B0604020202020204" pitchFamily="34" charset="0"/>
                <a:cs typeface="Arial" panose="020B0604020202020204" pitchFamily="34" charset="0"/>
              </a:rPr>
              <a:t>The cashier repeatedly swore at the man while customers watched, and she described him as an ‘arrogant Muslim’. She even addressed him as ‘Mohammed’.  </a:t>
            </a:r>
          </a:p>
          <a:p>
            <a:pPr>
              <a:lnSpc>
                <a:spcPct val="100000"/>
              </a:lnSpc>
              <a:spcBef>
                <a:spcPct val="0"/>
              </a:spcBef>
              <a:spcAft>
                <a:spcPts val="2425"/>
              </a:spcAft>
            </a:pPr>
            <a:r>
              <a:rPr lang="en-GB" altLang="en-US" sz="1100" dirty="0">
                <a:latin typeface="Arial" panose="020B0604020202020204" pitchFamily="34" charset="0"/>
                <a:cs typeface="Arial" panose="020B0604020202020204" pitchFamily="34" charset="0"/>
              </a:rPr>
              <a:t>He made a comment about the way she was speaking to him and she just exploded  shouting  ‘I was having a good day until I saw your f***</a:t>
            </a:r>
            <a:r>
              <a:rPr lang="en-GB" altLang="en-US" sz="1100" dirty="0" err="1">
                <a:latin typeface="Arial" panose="020B0604020202020204" pitchFamily="34" charset="0"/>
                <a:cs typeface="Arial" panose="020B0604020202020204" pitchFamily="34" charset="0"/>
              </a:rPr>
              <a:t>ing</a:t>
            </a:r>
            <a:r>
              <a:rPr lang="en-GB" altLang="en-US" sz="1100" dirty="0">
                <a:latin typeface="Arial" panose="020B0604020202020204" pitchFamily="34" charset="0"/>
                <a:cs typeface="Arial" panose="020B0604020202020204" pitchFamily="34" charset="0"/>
              </a:rPr>
              <a:t> face.’   Shoppers heard her screeching:  ‘Go on, you Muslim, die.’</a:t>
            </a:r>
            <a:endParaRPr lang="en-GB"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17</a:t>
            </a:fld>
            <a:endParaRPr lang="en-GB">
              <a:solidFill>
                <a:prstClr val="black"/>
              </a:solidFill>
            </a:endParaRPr>
          </a:p>
        </p:txBody>
      </p:sp>
    </p:spTree>
    <p:extLst>
      <p:ext uri="{BB962C8B-B14F-4D97-AF65-F5344CB8AC3E}">
        <p14:creationId xmlns:p14="http://schemas.microsoft.com/office/powerpoint/2010/main" val="41166551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dirty="0">
                <a:latin typeface="Arial" panose="020B0604020202020204" pitchFamily="34" charset="0"/>
                <a:cs typeface="Arial" panose="020B0604020202020204" pitchFamily="34" charset="0"/>
              </a:rPr>
              <a:t>The definition of these aggravated offences was enacted under the Crime and Disorder Act 1998 which created a number of specific offences of racially aggravated crime, based on offences of Wounding, Assault, Criminal Damage, Public Order (harassment and threatening/abusive behaviour). </a:t>
            </a:r>
          </a:p>
          <a:p>
            <a:endParaRPr lang="en-GB" sz="1100" dirty="0" smtClean="0">
              <a:latin typeface="Arial" panose="020B0604020202020204" pitchFamily="34" charset="0"/>
              <a:cs typeface="Arial" panose="020B0604020202020204" pitchFamily="34" charset="0"/>
            </a:endParaRPr>
          </a:p>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Section 29 of the Crime and Disorder Act 1998 provides three racially or religiously aggravated assault offences committed where an assault meets the racial or religious aggravation test in section 28.</a:t>
            </a:r>
          </a:p>
          <a:p>
            <a:endParaRPr lang="en-US"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29(1) A person is guilty of an offence under this section if he commits - </a:t>
            </a:r>
          </a:p>
          <a:p>
            <a:endParaRPr lang="en-US"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(a) an offence under section 20 of the Offences Against the Person Act 1861 (malicious wounding or grievous bodily harm);</a:t>
            </a:r>
          </a:p>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(b) an offence under section 47 of that Act (actual bodily harm); or</a:t>
            </a:r>
          </a:p>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(c) common assault,</a:t>
            </a:r>
          </a:p>
          <a:p>
            <a:endParaRPr lang="en-US"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which is racially or religiously aggravated for the purposes of this section.</a:t>
            </a:r>
          </a:p>
          <a:p>
            <a:endParaRPr lang="en-US" altLang="en-US" sz="1100" dirty="0">
              <a:latin typeface="Arial" panose="020B0604020202020204" pitchFamily="34" charset="0"/>
              <a:ea typeface="ＭＳ Ｐゴシック" panose="020B0600070205080204" pitchFamily="34" charset="-128"/>
              <a:cs typeface="Arial" panose="020B0604020202020204" pitchFamily="34" charset="0"/>
            </a:endParaRPr>
          </a:p>
          <a:p>
            <a:r>
              <a:rPr lang="en-US" altLang="en-US" sz="1100" dirty="0">
                <a:latin typeface="Arial" panose="020B0604020202020204" pitchFamily="34" charset="0"/>
                <a:ea typeface="ＭＳ Ｐゴシック" panose="020B0600070205080204" pitchFamily="34" charset="-128"/>
                <a:cs typeface="Arial" panose="020B0604020202020204" pitchFamily="34" charset="0"/>
              </a:rPr>
              <a:t>- Did this happen </a:t>
            </a:r>
            <a:r>
              <a:rPr lang="en-US" altLang="en-US" sz="1100" dirty="0" err="1">
                <a:latin typeface="Arial" panose="020B0604020202020204" pitchFamily="34" charset="0"/>
                <a:ea typeface="ＭＳ Ｐゴシック" panose="020B0600070205080204" pitchFamily="34" charset="-128"/>
                <a:cs typeface="Arial" panose="020B0604020202020204" pitchFamily="34" charset="0"/>
              </a:rPr>
              <a:t>Kamil</a:t>
            </a:r>
            <a:r>
              <a:rPr lang="en-US" altLang="en-US" sz="1100" dirty="0">
                <a:latin typeface="Arial" panose="020B0604020202020204" pitchFamily="34" charset="0"/>
                <a:ea typeface="ＭＳ Ｐゴシック" panose="020B0600070205080204" pitchFamily="34" charset="-128"/>
                <a:cs typeface="Arial" panose="020B0604020202020204" pitchFamily="34" charset="0"/>
              </a:rPr>
              <a:t>?</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18</a:t>
            </a:fld>
            <a:endParaRPr lang="en-GB">
              <a:solidFill>
                <a:prstClr val="black"/>
              </a:solidFill>
            </a:endParaRPr>
          </a:p>
        </p:txBody>
      </p:sp>
    </p:spTree>
    <p:extLst>
      <p:ext uri="{BB962C8B-B14F-4D97-AF65-F5344CB8AC3E}">
        <p14:creationId xmlns:p14="http://schemas.microsoft.com/office/powerpoint/2010/main" val="9473568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19</a:t>
            </a:fld>
            <a:endParaRPr lang="en-GB">
              <a:solidFill>
                <a:prstClr val="black"/>
              </a:solidFill>
            </a:endParaRPr>
          </a:p>
        </p:txBody>
      </p:sp>
    </p:spTree>
    <p:extLst>
      <p:ext uri="{BB962C8B-B14F-4D97-AF65-F5344CB8AC3E}">
        <p14:creationId xmlns:p14="http://schemas.microsoft.com/office/powerpoint/2010/main" val="38082954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20</a:t>
            </a:fld>
            <a:endParaRPr lang="en-GB">
              <a:solidFill>
                <a:prstClr val="black"/>
              </a:solidFill>
            </a:endParaRPr>
          </a:p>
        </p:txBody>
      </p:sp>
    </p:spTree>
    <p:extLst>
      <p:ext uri="{BB962C8B-B14F-4D97-AF65-F5344CB8AC3E}">
        <p14:creationId xmlns:p14="http://schemas.microsoft.com/office/powerpoint/2010/main" val="35578366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21</a:t>
            </a:fld>
            <a:endParaRPr lang="en-GB">
              <a:solidFill>
                <a:prstClr val="black"/>
              </a:solidFill>
            </a:endParaRPr>
          </a:p>
        </p:txBody>
      </p:sp>
    </p:spTree>
    <p:extLst>
      <p:ext uri="{BB962C8B-B14F-4D97-AF65-F5344CB8AC3E}">
        <p14:creationId xmlns:p14="http://schemas.microsoft.com/office/powerpoint/2010/main" val="38483050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100" dirty="0" smtClean="0">
                <a:latin typeface="Arial" panose="020B0604020202020204" pitchFamily="34" charset="0"/>
                <a:cs typeface="Arial" panose="020B0604020202020204" pitchFamily="34" charset="0"/>
              </a:rPr>
              <a:t>Racial &amp; Religious Hatred Act 2006</a:t>
            </a:r>
          </a:p>
          <a:p>
            <a:r>
              <a:rPr lang="en-GB" sz="1100" dirty="0" smtClean="0">
                <a:latin typeface="Arial" panose="020B0604020202020204" pitchFamily="34" charset="0"/>
                <a:cs typeface="Arial" panose="020B0604020202020204" pitchFamily="34" charset="0"/>
              </a:rPr>
              <a:t>An </a:t>
            </a:r>
            <a:r>
              <a:rPr lang="en-GB" sz="1100" dirty="0">
                <a:latin typeface="Arial" panose="020B0604020202020204" pitchFamily="34" charset="0"/>
                <a:cs typeface="Arial" panose="020B0604020202020204" pitchFamily="34" charset="0"/>
              </a:rPr>
              <a:t>Act to make provision about offences involving stirring up hatred against persons on racial or religious grounds</a:t>
            </a:r>
            <a:r>
              <a:rPr lang="en-GB" sz="1100" dirty="0" smtClean="0">
                <a:latin typeface="Arial" panose="020B0604020202020204" pitchFamily="34" charset="0"/>
                <a:cs typeface="Arial" panose="020B0604020202020204" pitchFamily="34" charset="0"/>
              </a:rPr>
              <a:t>.</a:t>
            </a:r>
          </a:p>
          <a:p>
            <a:endParaRPr lang="en-GB" sz="1100" dirty="0">
              <a:latin typeface="Arial" panose="020B0604020202020204" pitchFamily="34" charset="0"/>
              <a:cs typeface="Arial" panose="020B0604020202020204" pitchFamily="34" charset="0"/>
            </a:endParaRPr>
          </a:p>
          <a:p>
            <a:r>
              <a:rPr lang="en-GB" sz="1100" dirty="0" smtClean="0">
                <a:latin typeface="Arial" panose="020B0604020202020204" pitchFamily="34" charset="0"/>
                <a:cs typeface="Arial" panose="020B0604020202020204" pitchFamily="34" charset="0"/>
              </a:rPr>
              <a:t>The </a:t>
            </a:r>
            <a:r>
              <a:rPr lang="en-GB" sz="1100" dirty="0">
                <a:latin typeface="Arial" panose="020B0604020202020204" pitchFamily="34" charset="0"/>
                <a:cs typeface="Arial" panose="020B0604020202020204" pitchFamily="34" charset="0"/>
              </a:rPr>
              <a:t>Public Order Act 1986 </a:t>
            </a:r>
            <a:r>
              <a:rPr lang="en-GB" sz="1100" dirty="0" smtClean="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is amended in accordance with the Schedule to this Act, which creates offences involving stirring up hatred against persons on </a:t>
            </a:r>
            <a:r>
              <a:rPr lang="en-GB" sz="1100" dirty="0" smtClean="0">
                <a:latin typeface="Arial" panose="020B0604020202020204" pitchFamily="34" charset="0"/>
                <a:cs typeface="Arial" panose="020B0604020202020204" pitchFamily="34" charset="0"/>
              </a:rPr>
              <a:t>racial and religious </a:t>
            </a:r>
            <a:r>
              <a:rPr lang="en-GB" sz="1100" dirty="0">
                <a:latin typeface="Arial" panose="020B0604020202020204" pitchFamily="34" charset="0"/>
                <a:cs typeface="Arial" panose="020B0604020202020204" pitchFamily="34" charset="0"/>
              </a:rPr>
              <a:t>grounds. </a:t>
            </a:r>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22</a:t>
            </a:fld>
            <a:endParaRPr lang="en-GB">
              <a:solidFill>
                <a:prstClr val="black"/>
              </a:solidFill>
            </a:endParaRPr>
          </a:p>
        </p:txBody>
      </p:sp>
    </p:spTree>
    <p:extLst>
      <p:ext uri="{BB962C8B-B14F-4D97-AF65-F5344CB8AC3E}">
        <p14:creationId xmlns:p14="http://schemas.microsoft.com/office/powerpoint/2010/main" val="23126882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89163" y="177800"/>
            <a:ext cx="2155825" cy="1212850"/>
          </a:xfrm>
        </p:spPr>
      </p:sp>
      <p:sp>
        <p:nvSpPr>
          <p:cNvPr id="3" name="Notes Placeholder 2"/>
          <p:cNvSpPr>
            <a:spLocks noGrp="1"/>
          </p:cNvSpPr>
          <p:nvPr>
            <p:ph type="body" idx="1"/>
          </p:nvPr>
        </p:nvSpPr>
        <p:spPr>
          <a:xfrm>
            <a:off x="615950" y="1435100"/>
            <a:ext cx="5486400" cy="7524750"/>
          </a:xfrm>
        </p:spPr>
        <p:txBody>
          <a:bodyPr/>
          <a:lstStyle/>
          <a:p>
            <a:r>
              <a:rPr lang="en-GB" sz="1100" b="1" i="1" dirty="0">
                <a:latin typeface="Arial" panose="020B0604020202020204" pitchFamily="34" charset="0"/>
                <a:cs typeface="Arial" panose="020B0604020202020204" pitchFamily="34" charset="0"/>
              </a:rPr>
              <a:t>Threatening</a:t>
            </a:r>
            <a:r>
              <a:rPr lang="en-GB" sz="1100" i="1" dirty="0">
                <a:latin typeface="Arial" panose="020B0604020202020204" pitchFamily="34" charset="0"/>
                <a:cs typeface="Arial" panose="020B0604020202020204" pitchFamily="34" charset="0"/>
              </a:rPr>
              <a:t>" includes verbal and physical threats, and also violent conduct; "</a:t>
            </a:r>
            <a:r>
              <a:rPr lang="en-GB" sz="1100" b="1" i="1" dirty="0">
                <a:latin typeface="Arial" panose="020B0604020202020204" pitchFamily="34" charset="0"/>
                <a:cs typeface="Arial" panose="020B0604020202020204" pitchFamily="34" charset="0"/>
              </a:rPr>
              <a:t>abusive</a:t>
            </a:r>
            <a:r>
              <a:rPr lang="en-GB" sz="1100" i="1" dirty="0">
                <a:latin typeface="Arial" panose="020B0604020202020204" pitchFamily="34" charset="0"/>
                <a:cs typeface="Arial" panose="020B0604020202020204" pitchFamily="34" charset="0"/>
              </a:rPr>
              <a:t>" means using degrading or reviling language; "</a:t>
            </a:r>
            <a:r>
              <a:rPr lang="en-GB" sz="1100" b="1" i="1" dirty="0">
                <a:latin typeface="Arial" panose="020B0604020202020204" pitchFamily="34" charset="0"/>
                <a:cs typeface="Arial" panose="020B0604020202020204" pitchFamily="34" charset="0"/>
              </a:rPr>
              <a:t>insulting</a:t>
            </a:r>
            <a:r>
              <a:rPr lang="en-GB" sz="1100" i="1" dirty="0">
                <a:latin typeface="Arial" panose="020B0604020202020204" pitchFamily="34" charset="0"/>
                <a:cs typeface="Arial" panose="020B0604020202020204" pitchFamily="34" charset="0"/>
              </a:rPr>
              <a:t>" has been held to mean scorning, especially if insolent or contemptuous. It does not mean behaviour which might give rise to irritation or resentment (e.g. running onto a tennis court at Wimbledon blowing a whistle and stopping the game </a:t>
            </a:r>
            <a:endParaRPr lang="en-GB" sz="1100" i="1" dirty="0" smtClean="0">
              <a:latin typeface="Arial" panose="020B0604020202020204" pitchFamily="34" charset="0"/>
              <a:cs typeface="Arial" panose="020B0604020202020204" pitchFamily="34" charset="0"/>
            </a:endParaRPr>
          </a:p>
          <a:p>
            <a:endParaRPr lang="en-GB" sz="1100" i="1" dirty="0">
              <a:latin typeface="Arial" panose="020B0604020202020204" pitchFamily="34" charset="0"/>
              <a:cs typeface="Arial" panose="020B0604020202020204" pitchFamily="34" charset="0"/>
            </a:endParaRPr>
          </a:p>
          <a:p>
            <a:r>
              <a:rPr lang="en-GB" sz="1100" i="1" dirty="0">
                <a:latin typeface="Arial" panose="020B0604020202020204" pitchFamily="34" charset="0"/>
                <a:cs typeface="Arial" panose="020B0604020202020204" pitchFamily="34" charset="0"/>
              </a:rPr>
              <a:t>The term </a:t>
            </a:r>
            <a:r>
              <a:rPr lang="en-GB" sz="1100" b="1" i="1" dirty="0" smtClean="0">
                <a:latin typeface="Arial" panose="020B0604020202020204" pitchFamily="34" charset="0"/>
                <a:cs typeface="Arial" panose="020B0604020202020204" pitchFamily="34" charset="0"/>
              </a:rPr>
              <a:t>‘displays</a:t>
            </a:r>
            <a:r>
              <a:rPr lang="en-GB" sz="1100" i="1" dirty="0">
                <a:latin typeface="Arial" panose="020B0604020202020204" pitchFamily="34" charset="0"/>
                <a:cs typeface="Arial" panose="020B0604020202020204" pitchFamily="34" charset="0"/>
              </a:rPr>
              <a:t>' is not defined by the Act itself. The </a:t>
            </a:r>
            <a:r>
              <a:rPr lang="en-GB" sz="1100" i="1" dirty="0" smtClean="0">
                <a:latin typeface="Arial" panose="020B0604020202020204" pitchFamily="34" charset="0"/>
                <a:cs typeface="Arial" panose="020B0604020202020204" pitchFamily="34" charset="0"/>
              </a:rPr>
              <a:t>word </a:t>
            </a:r>
            <a:r>
              <a:rPr lang="en-GB" sz="1100" i="1" dirty="0">
                <a:latin typeface="Arial" panose="020B0604020202020204" pitchFamily="34" charset="0"/>
                <a:cs typeface="Arial" panose="020B0604020202020204" pitchFamily="34" charset="0"/>
              </a:rPr>
              <a:t>should therefore be given </a:t>
            </a:r>
            <a:r>
              <a:rPr lang="en-GB" sz="1100" i="1" dirty="0" smtClean="0">
                <a:latin typeface="Arial" panose="020B0604020202020204" pitchFamily="34" charset="0"/>
                <a:cs typeface="Arial" panose="020B0604020202020204" pitchFamily="34" charset="0"/>
              </a:rPr>
              <a:t>its </a:t>
            </a:r>
            <a:r>
              <a:rPr lang="en-GB" sz="1100" i="1" dirty="0">
                <a:latin typeface="Arial" panose="020B0604020202020204" pitchFamily="34" charset="0"/>
                <a:cs typeface="Arial" panose="020B0604020202020204" pitchFamily="34" charset="0"/>
              </a:rPr>
              <a:t>natural meaning as defined by the Oxford dictionary - </a:t>
            </a:r>
            <a:r>
              <a:rPr lang="en-GB" sz="1100" b="1" i="1" dirty="0" smtClean="0">
                <a:latin typeface="Arial" panose="020B0604020202020204" pitchFamily="34" charset="0"/>
                <a:cs typeface="Arial" panose="020B0604020202020204" pitchFamily="34" charset="0"/>
              </a:rPr>
              <a:t>display</a:t>
            </a:r>
            <a:r>
              <a:rPr lang="en-GB" sz="1100" i="1" dirty="0" smtClean="0">
                <a:latin typeface="Arial" panose="020B0604020202020204" pitchFamily="34" charset="0"/>
                <a:cs typeface="Arial" panose="020B0604020202020204" pitchFamily="34" charset="0"/>
              </a:rPr>
              <a:t> </a:t>
            </a:r>
            <a:r>
              <a:rPr lang="en-GB" sz="1100" i="1" dirty="0">
                <a:latin typeface="Arial" panose="020B0604020202020204" pitchFamily="34" charset="0"/>
                <a:cs typeface="Arial" panose="020B0604020202020204" pitchFamily="34" charset="0"/>
              </a:rPr>
              <a:t>means a visual presentation, the </a:t>
            </a:r>
            <a:r>
              <a:rPr lang="en-GB" sz="1100" i="1" dirty="0" err="1">
                <a:latin typeface="Arial" panose="020B0604020202020204" pitchFamily="34" charset="0"/>
                <a:cs typeface="Arial" panose="020B0604020202020204" pitchFamily="34" charset="0"/>
              </a:rPr>
              <a:t>action,or</a:t>
            </a:r>
            <a:r>
              <a:rPr lang="en-GB" sz="1100" i="1" dirty="0">
                <a:latin typeface="Arial" panose="020B0604020202020204" pitchFamily="34" charset="0"/>
                <a:cs typeface="Arial" panose="020B0604020202020204" pitchFamily="34" charset="0"/>
              </a:rPr>
              <a:t> act of displaying or exhibiting to view or the presentation of printed matter in such a way as to make it visually prominent</a:t>
            </a:r>
            <a:r>
              <a:rPr lang="en-GB" sz="1100" i="1" dirty="0" smtClean="0">
                <a:latin typeface="Arial" panose="020B0604020202020204" pitchFamily="34" charset="0"/>
                <a:cs typeface="Arial" panose="020B0604020202020204" pitchFamily="34" charset="0"/>
              </a:rPr>
              <a:t>.</a:t>
            </a:r>
          </a:p>
          <a:p>
            <a:endParaRPr lang="en-GB" sz="1100" i="1" dirty="0">
              <a:latin typeface="Arial" panose="020B0604020202020204" pitchFamily="34" charset="0"/>
              <a:cs typeface="Arial" panose="020B0604020202020204" pitchFamily="34" charset="0"/>
            </a:endParaRPr>
          </a:p>
          <a:p>
            <a:r>
              <a:rPr lang="en-GB" sz="1100" b="1" dirty="0">
                <a:latin typeface="Arial" panose="020B0604020202020204" pitchFamily="34" charset="0"/>
                <a:cs typeface="Arial" panose="020B0604020202020204" pitchFamily="34" charset="0"/>
              </a:rPr>
              <a:t>written material</a:t>
            </a:r>
            <a:r>
              <a:rPr lang="en-GB" sz="1100" dirty="0">
                <a:latin typeface="Arial" panose="020B0604020202020204" pitchFamily="34" charset="0"/>
                <a:cs typeface="Arial" panose="020B0604020202020204" pitchFamily="34" charset="0"/>
              </a:rPr>
              <a:t/>
            </a: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includes any sign or other visible representation. </a:t>
            </a:r>
            <a:r>
              <a:rPr lang="en-GB" sz="1100" i="1" dirty="0">
                <a:latin typeface="Arial" panose="020B0604020202020204" pitchFamily="34" charset="0"/>
                <a:cs typeface="Arial" panose="020B0604020202020204" pitchFamily="34" charset="0"/>
              </a:rPr>
              <a:t>(see note below).</a:t>
            </a:r>
            <a:endParaRPr lang="en-GB" sz="1100" dirty="0">
              <a:latin typeface="Arial" panose="020B0604020202020204" pitchFamily="34" charset="0"/>
              <a:cs typeface="Arial" panose="020B0604020202020204" pitchFamily="34" charset="0"/>
            </a:endParaRPr>
          </a:p>
          <a:p>
            <a:r>
              <a:rPr lang="en-GB" sz="1100" b="1" dirty="0">
                <a:latin typeface="Arial" panose="020B0604020202020204" pitchFamily="34" charset="0"/>
                <a:cs typeface="Arial" panose="020B0604020202020204" pitchFamily="34" charset="0"/>
              </a:rPr>
              <a:t>Note</a:t>
            </a:r>
            <a:br>
              <a:rPr lang="en-GB" sz="1100" b="1" dirty="0">
                <a:latin typeface="Arial" panose="020B0604020202020204" pitchFamily="34" charset="0"/>
                <a:cs typeface="Arial" panose="020B0604020202020204" pitchFamily="34" charset="0"/>
              </a:rPr>
            </a:br>
            <a:r>
              <a:rPr lang="en-GB" sz="1100" i="1" dirty="0">
                <a:latin typeface="Arial" panose="020B0604020202020204" pitchFamily="34" charset="0"/>
                <a:cs typeface="Arial" panose="020B0604020202020204" pitchFamily="34" charset="0"/>
              </a:rPr>
              <a:t>Common sense dictates that the words be given their natural meanings. 'Visible representation' is defined by the Oxford Dictionary as a reproduced image or likeness, visible to the eye. This should include electronic forms of representation such as television displays and computer monitor images, as well as the more permanent forms such as photographs etc. </a:t>
            </a:r>
            <a:r>
              <a:rPr lang="en-GB" sz="1100" dirty="0">
                <a:latin typeface="Arial" panose="020B0604020202020204" pitchFamily="34" charset="0"/>
                <a:cs typeface="Arial" panose="020B0604020202020204" pitchFamily="34" charset="0"/>
              </a:rPr>
              <a:t/>
            </a:r>
            <a:br>
              <a:rPr lang="en-GB" sz="1100" dirty="0">
                <a:latin typeface="Arial" panose="020B0604020202020204" pitchFamily="34" charset="0"/>
                <a:cs typeface="Arial" panose="020B0604020202020204" pitchFamily="34" charset="0"/>
              </a:rPr>
            </a:br>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In criminal law </a:t>
            </a:r>
            <a:r>
              <a:rPr lang="en-GB" sz="1100" b="1" dirty="0">
                <a:latin typeface="Arial" panose="020B0604020202020204" pitchFamily="34" charset="0"/>
                <a:cs typeface="Arial" panose="020B0604020202020204" pitchFamily="34" charset="0"/>
              </a:rPr>
              <a:t>'intent' </a:t>
            </a:r>
            <a:r>
              <a:rPr lang="en-GB" sz="1100" dirty="0">
                <a:latin typeface="Arial" panose="020B0604020202020204" pitchFamily="34" charset="0"/>
                <a:cs typeface="Arial" panose="020B0604020202020204" pitchFamily="34" charset="0"/>
              </a:rPr>
              <a:t>is often an element of the offence. It is known in law as '</a:t>
            </a:r>
            <a:r>
              <a:rPr lang="en-GB" sz="1100" dirty="0" err="1">
                <a:latin typeface="Arial" panose="020B0604020202020204" pitchFamily="34" charset="0"/>
                <a:cs typeface="Arial" panose="020B0604020202020204" pitchFamily="34" charset="0"/>
              </a:rPr>
              <a:t>mens</a:t>
            </a:r>
            <a:r>
              <a:rPr lang="en-GB" sz="1100" dirty="0">
                <a:latin typeface="Arial" panose="020B0604020202020204" pitchFamily="34" charset="0"/>
                <a:cs typeface="Arial" panose="020B0604020202020204" pitchFamily="34" charset="0"/>
              </a:rPr>
              <a:t> rea', which is Latin for 'guilty mind'. Intention is not defined but has to be proved. It can be proved by drawing on two sources of information or by a combination of both: </a:t>
            </a:r>
          </a:p>
          <a:p>
            <a:endParaRPr lang="en-GB" sz="1100" dirty="0" smtClean="0">
              <a:latin typeface="Arial" panose="020B0604020202020204" pitchFamily="34" charset="0"/>
              <a:cs typeface="Arial" panose="020B0604020202020204" pitchFamily="34" charset="0"/>
            </a:endParaRPr>
          </a:p>
          <a:p>
            <a:r>
              <a:rPr lang="en-GB" sz="1100" dirty="0" smtClean="0">
                <a:latin typeface="Arial" panose="020B0604020202020204" pitchFamily="34" charset="0"/>
                <a:cs typeface="Arial" panose="020B0604020202020204" pitchFamily="34" charset="0"/>
              </a:rPr>
              <a:t>1) By </a:t>
            </a:r>
            <a:r>
              <a:rPr lang="en-GB" sz="1100" dirty="0">
                <a:latin typeface="Arial" panose="020B0604020202020204" pitchFamily="34" charset="0"/>
                <a:cs typeface="Arial" panose="020B0604020202020204" pitchFamily="34" charset="0"/>
              </a:rPr>
              <a:t>admissions made by the defendant in interview with reference to his state of mind at the time of commission of the offence and his answers to questions with regard to his actions and intentions at the time of the offence. </a:t>
            </a:r>
          </a:p>
          <a:p>
            <a:r>
              <a:rPr lang="en-GB" sz="1100" dirty="0" smtClean="0">
                <a:latin typeface="Arial" panose="020B0604020202020204" pitchFamily="34" charset="0"/>
                <a:cs typeface="Arial" panose="020B0604020202020204" pitchFamily="34" charset="0"/>
              </a:rPr>
              <a:t>2) By </a:t>
            </a:r>
            <a:r>
              <a:rPr lang="en-GB" sz="1100" dirty="0">
                <a:latin typeface="Arial" panose="020B0604020202020204" pitchFamily="34" charset="0"/>
                <a:cs typeface="Arial" panose="020B0604020202020204" pitchFamily="34" charset="0"/>
              </a:rPr>
              <a:t>inference from the circumstances the offence, any evidence from witnesses, the defendant's actions and property found on him or in his control, such as a motor vehicle for transporting property. </a:t>
            </a:r>
            <a:endParaRPr lang="en-GB" sz="1100" dirty="0" smtClean="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r>
              <a:rPr lang="en-GB" sz="1100" dirty="0" smtClean="0">
                <a:latin typeface="Arial" panose="020B0604020202020204" pitchFamily="34" charset="0"/>
                <a:cs typeface="Arial" panose="020B0604020202020204" pitchFamily="34" charset="0"/>
              </a:rPr>
              <a:t>To </a:t>
            </a:r>
            <a:r>
              <a:rPr lang="en-GB" sz="1100" dirty="0">
                <a:latin typeface="Arial" panose="020B0604020202020204" pitchFamily="34" charset="0"/>
                <a:cs typeface="Arial" panose="020B0604020202020204" pitchFamily="34" charset="0"/>
              </a:rPr>
              <a:t>prove intent, an officer needs to take all this into account, the important thing is that he has to prove the defendant's state of mind at the time. </a:t>
            </a:r>
          </a:p>
          <a:p>
            <a:r>
              <a:rPr lang="en-GB" sz="1100" dirty="0">
                <a:latin typeface="Arial" panose="020B0604020202020204" pitchFamily="34" charset="0"/>
                <a:cs typeface="Arial" panose="020B0604020202020204" pitchFamily="34" charset="0"/>
              </a:rPr>
              <a:t>When looking at these facts, a jury must look at the circumstances and decide whether the defendant would have intended or foreseen the results which occurred, which is </a:t>
            </a:r>
            <a:r>
              <a:rPr lang="en-GB" sz="1100" dirty="0" smtClean="0">
                <a:latin typeface="Arial" panose="020B0604020202020204" pitchFamily="34" charset="0"/>
                <a:cs typeface="Arial" panose="020B0604020202020204" pitchFamily="34" charset="0"/>
              </a:rPr>
              <a:t>a subjective test.</a:t>
            </a:r>
            <a:endParaRPr lang="en-GB" sz="1100" dirty="0">
              <a:latin typeface="Arial" panose="020B0604020202020204" pitchFamily="34" charset="0"/>
              <a:cs typeface="Arial" panose="020B0604020202020204" pitchFamily="34" charset="0"/>
            </a:endParaRPr>
          </a:p>
          <a:p>
            <a:endParaRPr lang="en-GB" sz="1100" dirty="0" smtClean="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Section 17 of the Public Order Act 1986 defines </a:t>
            </a:r>
            <a:r>
              <a:rPr lang="en-GB" sz="1100" b="1" dirty="0">
                <a:latin typeface="Arial" panose="020B0604020202020204" pitchFamily="34" charset="0"/>
                <a:cs typeface="Arial" panose="020B0604020202020204" pitchFamily="34" charset="0"/>
              </a:rPr>
              <a:t>'racial hatred' </a:t>
            </a:r>
            <a:r>
              <a:rPr lang="en-GB" sz="1100" dirty="0">
                <a:latin typeface="Arial" panose="020B0604020202020204" pitchFamily="34" charset="0"/>
                <a:cs typeface="Arial" panose="020B0604020202020204" pitchFamily="34" charset="0"/>
              </a:rPr>
              <a:t>for the purposes of Part III of the Act (sections 17 to 29). 17 In this Part </a:t>
            </a:r>
            <a:r>
              <a:rPr lang="en-GB" sz="1100" b="1" dirty="0">
                <a:latin typeface="Arial" panose="020B0604020202020204" pitchFamily="34" charset="0"/>
                <a:cs typeface="Arial" panose="020B0604020202020204" pitchFamily="34" charset="0"/>
              </a:rPr>
              <a:t>racial hatred </a:t>
            </a:r>
            <a:r>
              <a:rPr lang="en-GB" sz="1100" dirty="0">
                <a:latin typeface="Arial" panose="020B0604020202020204" pitchFamily="34" charset="0"/>
                <a:cs typeface="Arial" panose="020B0604020202020204" pitchFamily="34" charset="0"/>
              </a:rPr>
              <a:t>means hatred against a group of persons defined by reference to colour, race, nationality (including citizenship) or ethnic or national origins.</a:t>
            </a:r>
          </a:p>
          <a:p>
            <a:r>
              <a:rPr lang="en-GB" sz="1100" b="1" dirty="0">
                <a:latin typeface="Arial" panose="020B0604020202020204" pitchFamily="34" charset="0"/>
                <a:cs typeface="Arial" panose="020B0604020202020204" pitchFamily="34" charset="0"/>
              </a:rPr>
              <a:t>Notes</a:t>
            </a:r>
            <a:r>
              <a:rPr lang="en-GB" sz="1100" dirty="0">
                <a:latin typeface="Arial" panose="020B0604020202020204" pitchFamily="34" charset="0"/>
                <a:cs typeface="Arial" panose="020B0604020202020204" pitchFamily="34" charset="0"/>
              </a:rPr>
              <a:t/>
            </a:r>
            <a:br>
              <a:rPr lang="en-GB" sz="1100" dirty="0">
                <a:latin typeface="Arial" panose="020B0604020202020204" pitchFamily="34" charset="0"/>
                <a:cs typeface="Arial" panose="020B0604020202020204" pitchFamily="34" charset="0"/>
              </a:rPr>
            </a:br>
            <a:r>
              <a:rPr lang="en-GB" sz="1100" i="1" dirty="0">
                <a:latin typeface="Arial" panose="020B0604020202020204" pitchFamily="34" charset="0"/>
                <a:cs typeface="Arial" panose="020B0604020202020204" pitchFamily="34" charset="0"/>
              </a:rPr>
              <a:t>(</a:t>
            </a:r>
            <a:r>
              <a:rPr lang="en-GB" sz="1100" i="1" dirty="0" err="1">
                <a:latin typeface="Arial" panose="020B0604020202020204" pitchFamily="34" charset="0"/>
                <a:cs typeface="Arial" panose="020B0604020202020204" pitchFamily="34" charset="0"/>
              </a:rPr>
              <a:t>i</a:t>
            </a:r>
            <a:r>
              <a:rPr lang="en-GB" sz="1100" i="1" dirty="0">
                <a:latin typeface="Arial" panose="020B0604020202020204" pitchFamily="34" charset="0"/>
                <a:cs typeface="Arial" panose="020B0604020202020204" pitchFamily="34" charset="0"/>
              </a:rPr>
              <a:t>) 'Racial hatred' in Part III of the Public Order Act 1986 includes hatred manifested in Great Britain but directed against a racial or religious group outside Great Britain.</a:t>
            </a:r>
            <a:endParaRPr lang="en-GB" sz="1100"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23</a:t>
            </a:fld>
            <a:endParaRPr lang="en-GB">
              <a:solidFill>
                <a:prstClr val="black"/>
              </a:solidFill>
            </a:endParaRPr>
          </a:p>
        </p:txBody>
      </p:sp>
    </p:spTree>
    <p:extLst>
      <p:ext uri="{BB962C8B-B14F-4D97-AF65-F5344CB8AC3E}">
        <p14:creationId xmlns:p14="http://schemas.microsoft.com/office/powerpoint/2010/main" val="22571343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54113" y="177800"/>
            <a:ext cx="3984625" cy="2241550"/>
          </a:xfrm>
        </p:spPr>
      </p:sp>
      <p:sp>
        <p:nvSpPr>
          <p:cNvPr id="3" name="Notes Placeholder 2"/>
          <p:cNvSpPr>
            <a:spLocks noGrp="1"/>
          </p:cNvSpPr>
          <p:nvPr>
            <p:ph type="body" idx="1"/>
          </p:nvPr>
        </p:nvSpPr>
        <p:spPr>
          <a:xfrm>
            <a:off x="698500" y="2616200"/>
            <a:ext cx="5486400" cy="4362450"/>
          </a:xfrm>
        </p:spPr>
        <p:txBody>
          <a:bodyPr/>
          <a:lstStyle/>
          <a:p>
            <a:r>
              <a:rPr lang="en-GB" sz="1100" dirty="0">
                <a:latin typeface="Arial" panose="020B0604020202020204" pitchFamily="34" charset="0"/>
                <a:cs typeface="Arial" panose="020B0604020202020204" pitchFamily="34" charset="0"/>
              </a:rPr>
              <a:t>Either Way</a:t>
            </a: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SUMMARY: Six months imprisonment and / or a fine.</a:t>
            </a:r>
            <a:br>
              <a:rPr lang="en-GB" sz="1100" dirty="0">
                <a:latin typeface="Arial" panose="020B0604020202020204" pitchFamily="34" charset="0"/>
                <a:cs typeface="Arial" panose="020B0604020202020204" pitchFamily="34" charset="0"/>
              </a:rPr>
            </a:br>
            <a:r>
              <a:rPr lang="en-GB" sz="1100" dirty="0">
                <a:latin typeface="Arial" panose="020B0604020202020204" pitchFamily="34" charset="0"/>
                <a:cs typeface="Arial" panose="020B0604020202020204" pitchFamily="34" charset="0"/>
              </a:rPr>
              <a:t>INDICTMENT: Seven years imprisonment and / or a fine.</a:t>
            </a:r>
            <a:br>
              <a:rPr lang="en-GB" sz="1100" dirty="0">
                <a:latin typeface="Arial" panose="020B0604020202020204" pitchFamily="34" charset="0"/>
                <a:cs typeface="Arial" panose="020B0604020202020204" pitchFamily="34" charset="0"/>
              </a:rPr>
            </a:br>
            <a:endParaRPr lang="en-GB" sz="1100" dirty="0" smtClean="0">
              <a:latin typeface="Arial" panose="020B0604020202020204" pitchFamily="34" charset="0"/>
              <a:cs typeface="Arial" panose="020B0604020202020204" pitchFamily="34" charset="0"/>
            </a:endParaRPr>
          </a:p>
          <a:p>
            <a:r>
              <a:rPr lang="en-GB" sz="1100" dirty="0" smtClean="0">
                <a:latin typeface="Arial" panose="020B0604020202020204" pitchFamily="34" charset="0"/>
                <a:cs typeface="Arial" panose="020B0604020202020204" pitchFamily="34" charset="0"/>
              </a:rPr>
              <a:t>Consent </a:t>
            </a:r>
            <a:r>
              <a:rPr lang="en-GB" sz="1100" dirty="0">
                <a:latin typeface="Arial" panose="020B0604020202020204" pitchFamily="34" charset="0"/>
                <a:cs typeface="Arial" panose="020B0604020202020204" pitchFamily="34" charset="0"/>
              </a:rPr>
              <a:t>of Attorney-General required for </a:t>
            </a:r>
            <a:r>
              <a:rPr lang="en-GB" sz="1100" dirty="0" smtClean="0">
                <a:latin typeface="Arial" panose="020B0604020202020204" pitchFamily="34" charset="0"/>
                <a:cs typeface="Arial" panose="020B0604020202020204" pitchFamily="34" charset="0"/>
              </a:rPr>
              <a:t>prosecution</a:t>
            </a:r>
          </a:p>
          <a:p>
            <a:endParaRPr lang="en-GB" sz="1100" dirty="0">
              <a:latin typeface="Arial" panose="020B0604020202020204" pitchFamily="34" charset="0"/>
              <a:cs typeface="Arial" panose="020B0604020202020204" pitchFamily="34" charset="0"/>
            </a:endParaRPr>
          </a:p>
          <a:p>
            <a:r>
              <a:rPr lang="en-GB" sz="1100" dirty="0" smtClean="0">
                <a:latin typeface="Arial" panose="020B0604020202020204" pitchFamily="34" charset="0"/>
                <a:cs typeface="Arial" panose="020B0604020202020204" pitchFamily="34" charset="0"/>
              </a:rPr>
              <a:t>Note that the points to prove are exactly the same as those in the Sec 18 offence covered previously.</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In proceedings for an offence under this section it is a defence for an accused who is not shown to have intended to stir up racial hatred to prove that he was not aware of the content of the material and did not suspect, and had no reason to suspect, that it was threatening, abusive or insulting</a:t>
            </a:r>
            <a:r>
              <a:rPr lang="en-GB" sz="1100" dirty="0" smtClean="0">
                <a:latin typeface="Arial" panose="020B0604020202020204" pitchFamily="34" charset="0"/>
                <a:cs typeface="Arial" panose="020B0604020202020204" pitchFamily="34" charset="0"/>
              </a:rPr>
              <a:t>.</a:t>
            </a:r>
          </a:p>
          <a:p>
            <a:endParaRPr lang="en-GB" sz="1100" dirty="0">
              <a:latin typeface="Arial" panose="020B0604020202020204" pitchFamily="34" charset="0"/>
              <a:cs typeface="Arial" panose="020B0604020202020204" pitchFamily="34" charset="0"/>
            </a:endParaRPr>
          </a:p>
          <a:p>
            <a:r>
              <a:rPr lang="en-GB" sz="1100" dirty="0" smtClean="0">
                <a:latin typeface="Arial" panose="020B0604020202020204" pitchFamily="34" charset="0"/>
                <a:cs typeface="Arial" panose="020B0604020202020204" pitchFamily="34" charset="0"/>
              </a:rPr>
              <a:t>References </a:t>
            </a:r>
            <a:r>
              <a:rPr lang="en-GB" sz="1100" dirty="0">
                <a:latin typeface="Arial" panose="020B0604020202020204" pitchFamily="34" charset="0"/>
                <a:cs typeface="Arial" panose="020B0604020202020204" pitchFamily="34" charset="0"/>
              </a:rPr>
              <a:t>in this part to the </a:t>
            </a:r>
            <a:r>
              <a:rPr lang="en-GB" sz="1100" b="1" dirty="0">
                <a:latin typeface="Arial" panose="020B0604020202020204" pitchFamily="34" charset="0"/>
                <a:cs typeface="Arial" panose="020B0604020202020204" pitchFamily="34" charset="0"/>
              </a:rPr>
              <a:t>publication and distribution </a:t>
            </a:r>
            <a:r>
              <a:rPr lang="en-GB" sz="1100" dirty="0">
                <a:latin typeface="Arial" panose="020B0604020202020204" pitchFamily="34" charset="0"/>
                <a:cs typeface="Arial" panose="020B0604020202020204" pitchFamily="34" charset="0"/>
              </a:rPr>
              <a:t>of written material are to its publication or distribution to the public or a section of the public.</a:t>
            </a:r>
          </a:p>
          <a:p>
            <a:r>
              <a:rPr lang="en-GB" sz="1100" b="1" dirty="0">
                <a:latin typeface="Arial" panose="020B0604020202020204" pitchFamily="34" charset="0"/>
                <a:cs typeface="Arial" panose="020B0604020202020204" pitchFamily="34" charset="0"/>
              </a:rPr>
              <a:t>Note</a:t>
            </a:r>
            <a:endParaRPr lang="en-GB" sz="1100" dirty="0">
              <a:latin typeface="Arial" panose="020B0604020202020204" pitchFamily="34" charset="0"/>
              <a:cs typeface="Arial" panose="020B0604020202020204" pitchFamily="34" charset="0"/>
            </a:endParaRPr>
          </a:p>
          <a:p>
            <a:r>
              <a:rPr lang="en-GB" sz="1100" dirty="0" smtClean="0">
                <a:latin typeface="Arial" panose="020B0604020202020204" pitchFamily="34" charset="0"/>
                <a:cs typeface="Arial" panose="020B0604020202020204" pitchFamily="34" charset="0"/>
              </a:rPr>
              <a:t>It </a:t>
            </a:r>
            <a:r>
              <a:rPr lang="en-GB" sz="1100" b="1" dirty="0" smtClean="0">
                <a:solidFill>
                  <a:srgbClr val="FF0000"/>
                </a:solidFill>
                <a:latin typeface="Arial" panose="020B0604020202020204" pitchFamily="34" charset="0"/>
                <a:cs typeface="Arial" panose="020B0604020202020204" pitchFamily="34" charset="0"/>
              </a:rPr>
              <a:t>must</a:t>
            </a:r>
            <a:r>
              <a:rPr lang="en-GB" sz="1100" dirty="0" smtClean="0">
                <a:latin typeface="Arial" panose="020B0604020202020204" pitchFamily="34" charset="0"/>
                <a:cs typeface="Arial" panose="020B0604020202020204" pitchFamily="34" charset="0"/>
              </a:rPr>
              <a:t> be proved that there was a publication or distribution to the public or to a section of the public.</a:t>
            </a:r>
            <a:endParaRPr lang="en-GB" sz="11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24</a:t>
            </a:fld>
            <a:endParaRPr lang="en-GB">
              <a:solidFill>
                <a:prstClr val="black"/>
              </a:solidFill>
            </a:endParaRPr>
          </a:p>
        </p:txBody>
      </p:sp>
    </p:spTree>
    <p:extLst>
      <p:ext uri="{BB962C8B-B14F-4D97-AF65-F5344CB8AC3E}">
        <p14:creationId xmlns:p14="http://schemas.microsoft.com/office/powerpoint/2010/main" val="37840579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sz="1100" dirty="0" smtClean="0">
                <a:latin typeface="Arial" panose="020B0604020202020204" pitchFamily="34" charset="0"/>
                <a:cs typeface="Arial" panose="020B0604020202020204" pitchFamily="34" charset="0"/>
              </a:rPr>
              <a:t>The definition of these aggravated offences was enacted under the Crime and Disorder Act 1998 which created a number of specific offences of racially aggravated crime, based on offences of Wounding, Assault, Criminal Damage, Public Order (harassment and threatening/abusive behaviour). </a:t>
            </a:r>
          </a:p>
          <a:p>
            <a:pPr>
              <a:lnSpc>
                <a:spcPct val="100000"/>
              </a:lnSpc>
            </a:pPr>
            <a:endParaRPr lang="en-US" altLang="en-US" sz="1100" dirty="0" smtClean="0">
              <a:latin typeface="Arial" panose="020B0604020202020204" pitchFamily="34" charset="0"/>
              <a:ea typeface="ＭＳ Ｐゴシック" panose="020B0600070205080204" pitchFamily="34" charset="-128"/>
              <a:cs typeface="Arial" panose="020B0604020202020204" pitchFamily="34" charset="0"/>
            </a:endParaRPr>
          </a:p>
          <a:p>
            <a:pPr>
              <a:lnSpc>
                <a:spcPct val="100000"/>
              </a:lnSpc>
            </a:pPr>
            <a:r>
              <a:rPr lang="en-US" altLang="en-US" sz="1100" dirty="0" smtClean="0">
                <a:latin typeface="Arial" panose="020B0604020202020204" pitchFamily="34" charset="0"/>
                <a:ea typeface="ＭＳ Ｐゴシック" panose="020B0600070205080204" pitchFamily="34" charset="-128"/>
                <a:cs typeface="Arial" panose="020B0604020202020204" pitchFamily="34" charset="0"/>
              </a:rPr>
              <a:t>The </a:t>
            </a:r>
            <a:r>
              <a:rPr lang="en-US" altLang="en-US" sz="1100" dirty="0">
                <a:latin typeface="Arial" panose="020B0604020202020204" pitchFamily="34" charset="0"/>
                <a:ea typeface="ＭＳ Ｐゴシック" panose="020B0600070205080204" pitchFamily="34" charset="-128"/>
                <a:cs typeface="Arial" panose="020B0604020202020204" pitchFamily="34" charset="0"/>
              </a:rPr>
              <a:t>number of hate crimes in England and Wales has increased by 29%, according to Home Office statistics.</a:t>
            </a:r>
          </a:p>
          <a:p>
            <a:pPr>
              <a:lnSpc>
                <a:spcPct val="100000"/>
              </a:lnSpc>
            </a:pPr>
            <a:r>
              <a:rPr lang="en-US" altLang="en-US" sz="1100" dirty="0">
                <a:latin typeface="Arial" panose="020B0604020202020204" pitchFamily="34" charset="0"/>
                <a:ea typeface="ＭＳ Ｐゴシック" panose="020B0600070205080204" pitchFamily="34" charset="-128"/>
                <a:cs typeface="Arial" panose="020B0604020202020204" pitchFamily="34" charset="0"/>
              </a:rPr>
              <a:t>There were 80,393 offences in 2016-17, compared with 62,518 in </a:t>
            </a:r>
            <a:r>
              <a:rPr lang="en-US" altLang="en-US" sz="1100" dirty="0" smtClean="0">
                <a:latin typeface="Arial" panose="020B0604020202020204" pitchFamily="34" charset="0"/>
                <a:ea typeface="ＭＳ Ｐゴシック" panose="020B0600070205080204" pitchFamily="34" charset="-128"/>
                <a:cs typeface="Arial" panose="020B0604020202020204" pitchFamily="34" charset="0"/>
              </a:rPr>
              <a:t>2015-16,  </a:t>
            </a:r>
            <a:r>
              <a:rPr lang="en-US" altLang="en-US" sz="1100" dirty="0">
                <a:latin typeface="Arial" panose="020B0604020202020204" pitchFamily="34" charset="0"/>
                <a:ea typeface="ＭＳ Ｐゴシック" panose="020B0600070205080204" pitchFamily="34" charset="-128"/>
                <a:cs typeface="Arial" panose="020B0604020202020204" pitchFamily="34" charset="0"/>
              </a:rPr>
              <a:t>the largest increase since the Home Office began recording figures in 2011-12.</a:t>
            </a:r>
          </a:p>
          <a:p>
            <a:pPr>
              <a:lnSpc>
                <a:spcPct val="100000"/>
              </a:lnSpc>
            </a:pPr>
            <a:endParaRPr lang="en-US" altLang="en-US" sz="1100" dirty="0">
              <a:latin typeface="Arial" panose="020B0604020202020204" pitchFamily="34" charset="0"/>
              <a:ea typeface="ＭＳ Ｐゴシック" panose="020B0600070205080204" pitchFamily="34" charset="-128"/>
              <a:cs typeface="Arial" panose="020B0604020202020204" pitchFamily="34" charset="0"/>
            </a:endParaRPr>
          </a:p>
          <a:p>
            <a:pPr>
              <a:lnSpc>
                <a:spcPct val="100000"/>
              </a:lnSpc>
            </a:pPr>
            <a:r>
              <a:rPr lang="en-US" altLang="en-US" sz="1100" dirty="0">
                <a:solidFill>
                  <a:srgbClr val="0000FF"/>
                </a:solidFill>
                <a:latin typeface="Arial" panose="020B0604020202020204" pitchFamily="34" charset="0"/>
                <a:ea typeface="ＭＳ Ｐゴシック" panose="020B0600070205080204" pitchFamily="34" charset="-128"/>
                <a:cs typeface="Arial" panose="020B0604020202020204" pitchFamily="34" charset="0"/>
              </a:rPr>
              <a:t>https://www.youtube.com/watch?v=kYqJ_zuMhEc</a:t>
            </a:r>
          </a:p>
          <a:p>
            <a:endParaRPr lang="en-US" altLang="en-US" dirty="0">
              <a:solidFill>
                <a:srgbClr val="0000FF"/>
              </a:solidFill>
              <a:latin typeface="Arial" panose="020B0604020202020204" pitchFamily="34" charset="0"/>
              <a:ea typeface="ＭＳ Ｐゴシック" panose="020B0600070205080204" pitchFamily="34" charset="-128"/>
            </a:endParaRP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25</a:t>
            </a:fld>
            <a:endParaRPr lang="en-GB">
              <a:solidFill>
                <a:prstClr val="black"/>
              </a:solidFill>
            </a:endParaRPr>
          </a:p>
        </p:txBody>
      </p:sp>
    </p:spTree>
    <p:extLst>
      <p:ext uri="{BB962C8B-B14F-4D97-AF65-F5344CB8AC3E}">
        <p14:creationId xmlns:p14="http://schemas.microsoft.com/office/powerpoint/2010/main" val="31854873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Racial &amp; Religious Hatred Act 2006</a:t>
            </a:r>
          </a:p>
          <a:p>
            <a:r>
              <a:rPr lang="en-GB" dirty="0" smtClean="0"/>
              <a:t>An </a:t>
            </a:r>
            <a:r>
              <a:rPr lang="en-GB" dirty="0"/>
              <a:t>Act to make provision about offences involving stirring up hatred against persons on racial or religious grounds</a:t>
            </a:r>
            <a:r>
              <a:rPr lang="en-GB" dirty="0" smtClean="0"/>
              <a:t>.</a:t>
            </a:r>
          </a:p>
          <a:p>
            <a:endParaRPr lang="en-GB" dirty="0"/>
          </a:p>
          <a:p>
            <a:r>
              <a:rPr lang="en-GB" dirty="0"/>
              <a:t>he Public Order Act 1986 </a:t>
            </a:r>
            <a:r>
              <a:rPr lang="en-GB" dirty="0" smtClean="0"/>
              <a:t> </a:t>
            </a:r>
            <a:r>
              <a:rPr lang="en-GB" dirty="0"/>
              <a:t>is amended in accordance with the Schedule to this Act, which creates offences involving stirring up hatred against persons on </a:t>
            </a:r>
            <a:r>
              <a:rPr lang="en-GB" dirty="0" smtClean="0"/>
              <a:t>racial and religious </a:t>
            </a:r>
            <a:r>
              <a:rPr lang="en-GB" dirty="0"/>
              <a:t>grounds. </a:t>
            </a:r>
          </a:p>
        </p:txBody>
      </p:sp>
      <p:sp>
        <p:nvSpPr>
          <p:cNvPr id="4" name="Slide Number Placeholder 3"/>
          <p:cNvSpPr>
            <a:spLocks noGrp="1"/>
          </p:cNvSpPr>
          <p:nvPr>
            <p:ph type="sldNum" sz="quarter" idx="10"/>
          </p:nvPr>
        </p:nvSpPr>
        <p:spPr/>
        <p:txBody>
          <a:bodyPr/>
          <a:lstStyle/>
          <a:p>
            <a:fld id="{9399293F-F3C1-4DBE-9ABE-39D87F4D905F}" type="slidenum">
              <a:rPr lang="en-GB" smtClean="0">
                <a:solidFill>
                  <a:prstClr val="black"/>
                </a:solidFill>
              </a:rPr>
              <a:pPr/>
              <a:t>26</a:t>
            </a:fld>
            <a:endParaRPr lang="en-GB">
              <a:solidFill>
                <a:prstClr val="black"/>
              </a:solidFill>
            </a:endParaRPr>
          </a:p>
        </p:txBody>
      </p:sp>
    </p:spTree>
    <p:extLst>
      <p:ext uri="{BB962C8B-B14F-4D97-AF65-F5344CB8AC3E}">
        <p14:creationId xmlns:p14="http://schemas.microsoft.com/office/powerpoint/2010/main" val="35312400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7560572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40826582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585084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17146269"/>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20/02/2019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99247700"/>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20/02/2019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850492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20/02/2019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238897555"/>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40069470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20/02/2019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68878159"/>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8439786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20/02/2019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66572532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20/02/2019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smtClean="0">
                <a:solidFill>
                  <a:srgbClr val="000000"/>
                </a:solidFill>
                <a:latin typeface="Microsoft Sans Serif" panose="020B0604020202020204" pitchFamily="34" charset="0"/>
              </a:rPr>
              <a:t> </a:t>
            </a:r>
            <a:endParaRPr lang="en-GB" sz="850" b="0" i="0" u="none" baseline="0">
              <a:solidFill>
                <a:srgbClr val="000000"/>
              </a:solidFill>
              <a:latin typeface="Microsoft Sans Serif" panose="020B0604020202020204" pitchFamily="34" charset="0"/>
            </a:endParaRPr>
          </a:p>
        </p:txBody>
      </p:sp>
    </p:spTree>
    <p:extLst>
      <p:ext uri="{BB962C8B-B14F-4D97-AF65-F5344CB8AC3E}">
        <p14:creationId xmlns:p14="http://schemas.microsoft.com/office/powerpoint/2010/main" val="680808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7.jpeg"/><Relationship Id="rId5" Type="http://schemas.openxmlformats.org/officeDocument/2006/relationships/image" Target="../media/image3.jp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5.xml"/><Relationship Id="rId5" Type="http://schemas.openxmlformats.org/officeDocument/2006/relationships/image" Target="../media/image9.jpeg"/><Relationship Id="rId4" Type="http://schemas.openxmlformats.org/officeDocument/2006/relationships/image" Target="../media/image3.jpg"/></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12.jpeg"/><Relationship Id="rId5" Type="http://schemas.openxmlformats.org/officeDocument/2006/relationships/image" Target="../media/image3.jpg"/><Relationship Id="rId4"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jpg"/><Relationship Id="rId7"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wmf"/><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tags" Target="../tags/tag10.xml"/><Relationship Id="rId7" Type="http://schemas.openxmlformats.org/officeDocument/2006/relationships/image" Target="../media/image19.jpeg"/><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3.jpg"/><Relationship Id="rId5" Type="http://schemas.openxmlformats.org/officeDocument/2006/relationships/notesSlide" Target="../notesSlides/notesSlide16.xml"/><Relationship Id="rId4"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hyperlink" Target="http://fhqweb003/pvh/P40817.htm#likely" TargetMode="External"/><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hyperlink" Target="http://fhqweb003/pvh/P40817.htm#intent" TargetMode="External"/><Relationship Id="rId5" Type="http://schemas.openxmlformats.org/officeDocument/2006/relationships/hyperlink" Target="http://fhqweb003/pvh/P40817.htm#act_b" TargetMode="External"/><Relationship Id="rId4" Type="http://schemas.openxmlformats.org/officeDocument/2006/relationships/hyperlink" Target="http://fhqweb003/pvh/P40817.htm#act_a"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hyperlink" Target="http://fhqweb003/pvh/P40817.htm#likely" TargetMode="External"/><Relationship Id="rId5" Type="http://schemas.openxmlformats.org/officeDocument/2006/relationships/hyperlink" Target="http://fhqweb003/pvh/P40817.htm#intent" TargetMode="External"/><Relationship Id="rId4" Type="http://schemas.openxmlformats.org/officeDocument/2006/relationships/hyperlink" Target="http://fhqweb003/pvh/P40817.htm#act_a"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21.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hyperlink" Target="https://youtu.be/kYqJ_zuMhEc" TargetMode="External"/><Relationship Id="rId5" Type="http://schemas.openxmlformats.org/officeDocument/2006/relationships/image" Target="../media/image11.pn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22.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255772" y="1083217"/>
            <a:ext cx="4362410" cy="2923877"/>
          </a:xfrm>
          <a:prstGeom prst="rect">
            <a:avLst/>
          </a:prstGeom>
          <a:noFill/>
        </p:spPr>
        <p:txBody>
          <a:bodyPr wrap="square" rtlCol="0">
            <a:spAutoFit/>
          </a:bodyPr>
          <a:lstStyle/>
          <a:p>
            <a:pPr algn="ctr"/>
            <a:r>
              <a:rPr lang="en-GB" sz="3200" b="1" dirty="0" smtClean="0">
                <a:solidFill>
                  <a:srgbClr val="CD1141"/>
                </a:solidFill>
                <a:latin typeface="Tahoma" panose="020B0604030504040204" pitchFamily="34" charset="0"/>
                <a:ea typeface="Tahoma" panose="020B0604030504040204" pitchFamily="34" charset="0"/>
                <a:cs typeface="Tahoma" panose="020B0604030504040204" pitchFamily="34" charset="0"/>
              </a:rPr>
              <a:t>Hate Crime &amp; Racially/Religiously Aggravated Offences</a:t>
            </a:r>
            <a:endParaRPr lang="en-GB" sz="3200" dirty="0" smtClean="0">
              <a:solidFill>
                <a:schemeClr val="bg1"/>
              </a:solidFill>
              <a:latin typeface="Tahoma" panose="020B0604030504040204" pitchFamily="34" charset="0"/>
              <a:ea typeface="Tahoma" panose="020B0604030504040204" pitchFamily="34" charset="0"/>
              <a:cs typeface="Tahoma" panose="020B0604030504040204" pitchFamily="34" charset="0"/>
            </a:endParaRPr>
          </a:p>
          <a:p>
            <a:endParaRPr lang="en-GB" sz="2000" dirty="0">
              <a:solidFill>
                <a:schemeClr val="bg1"/>
              </a:solidFill>
              <a:latin typeface="Tahoma" panose="020B0604030504040204" pitchFamily="34" charset="0"/>
              <a:ea typeface="Tahoma" panose="020B0604030504040204" pitchFamily="34" charset="0"/>
              <a:cs typeface="Tahoma" panose="020B0604030504040204" pitchFamily="34" charset="0"/>
            </a:endParaRPr>
          </a:p>
          <a:p>
            <a:r>
              <a:rPr lang="en-GB" sz="1600" dirty="0" smtClean="0">
                <a:solidFill>
                  <a:schemeClr val="bg1"/>
                </a:solidFill>
                <a:latin typeface="Tahoma" panose="020B0604030504040204" pitchFamily="34" charset="0"/>
                <a:ea typeface="Tahoma" panose="020B0604030504040204" pitchFamily="34" charset="0"/>
                <a:cs typeface="Tahoma" panose="020B0604030504040204" pitchFamily="34" charset="0"/>
              </a:rPr>
              <a:t>Speaker</a:t>
            </a:r>
          </a:p>
          <a:p>
            <a:endParaRPr lang="en-GB" sz="2000"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 name="Picture 1"/>
          <p:cNvPicPr>
            <a:picLocks noChangeAspect="1"/>
          </p:cNvPicPr>
          <p:nvPr/>
        </p:nvPicPr>
        <p:blipFill>
          <a:blip r:embed="rId4"/>
          <a:stretch>
            <a:fillRect/>
          </a:stretch>
        </p:blipFill>
        <p:spPr>
          <a:xfrm>
            <a:off x="73679" y="126062"/>
            <a:ext cx="792549" cy="957155"/>
          </a:xfrm>
          <a:prstGeom prst="rect">
            <a:avLst/>
          </a:prstGeom>
        </p:spPr>
      </p:pic>
    </p:spTree>
    <p:extLst>
      <p:ext uri="{BB962C8B-B14F-4D97-AF65-F5344CB8AC3E}">
        <p14:creationId xmlns:p14="http://schemas.microsoft.com/office/powerpoint/2010/main" val="19021672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1107042" y="2245989"/>
            <a:ext cx="9852454" cy="1495794"/>
          </a:xfrm>
          <a:prstGeom prst="rect">
            <a:avLst/>
          </a:prstGeom>
        </p:spPr>
        <p:txBody>
          <a:bodyPr wrap="square">
            <a:spAutoFit/>
          </a:bodyPr>
          <a:lstStyle/>
          <a:p>
            <a:pPr algn="ctr">
              <a:lnSpc>
                <a:spcPct val="80000"/>
              </a:lnSpc>
              <a:defRPr/>
            </a:pPr>
            <a:r>
              <a:rPr lang="en-GB" sz="3200" dirty="0">
                <a:ea typeface="ＭＳ Ｐゴシック" pitchFamily="1" charset="-128"/>
              </a:rPr>
              <a:t>Any </a:t>
            </a:r>
            <a:r>
              <a:rPr lang="en-GB" sz="3200" dirty="0" smtClean="0">
                <a:ea typeface="ＭＳ Ｐゴシック" pitchFamily="1" charset="-128"/>
              </a:rPr>
              <a:t>incident</a:t>
            </a:r>
            <a:r>
              <a:rPr lang="en-GB" sz="3200" dirty="0">
                <a:ea typeface="ＭＳ Ｐゴシック" pitchFamily="1" charset="-128"/>
              </a:rPr>
              <a:t>, which </a:t>
            </a:r>
            <a:r>
              <a:rPr lang="en-GB" sz="3200" dirty="0" smtClean="0">
                <a:ea typeface="ＭＳ Ｐゴシック" pitchFamily="1" charset="-128"/>
              </a:rPr>
              <a:t>may or may not constitute </a:t>
            </a:r>
            <a:r>
              <a:rPr lang="en-GB" sz="3200" dirty="0">
                <a:ea typeface="ＭＳ Ｐゴシック" pitchFamily="1" charset="-128"/>
              </a:rPr>
              <a:t>a criminal offence, perceived by the victim or any other person as being motivated by prejudice or hate.</a:t>
            </a:r>
          </a:p>
          <a:p>
            <a:pPr>
              <a:lnSpc>
                <a:spcPct val="80000"/>
              </a:lnSpc>
              <a:defRPr/>
            </a:pPr>
            <a:endParaRPr lang="en-GB" dirty="0">
              <a:latin typeface="Arial" charset="0"/>
              <a:ea typeface="ＭＳ Ｐゴシック" pitchFamily="1" charset="-128"/>
            </a:endParaRPr>
          </a:p>
        </p:txBody>
      </p:sp>
      <p:sp>
        <p:nvSpPr>
          <p:cNvPr id="4" name="Rectangle 3"/>
          <p:cNvSpPr/>
          <p:nvPr/>
        </p:nvSpPr>
        <p:spPr>
          <a:xfrm>
            <a:off x="1263562" y="4309162"/>
            <a:ext cx="9539414" cy="546625"/>
          </a:xfrm>
          <a:prstGeom prst="rect">
            <a:avLst/>
          </a:prstGeom>
        </p:spPr>
        <p:txBody>
          <a:bodyPr wrap="square">
            <a:spAutoFit/>
          </a:bodyPr>
          <a:lstStyle/>
          <a:p>
            <a:pPr algn="ctr">
              <a:lnSpc>
                <a:spcPct val="80000"/>
              </a:lnSpc>
              <a:defRPr/>
            </a:pPr>
            <a:r>
              <a:rPr lang="en-US" sz="3600" dirty="0">
                <a:solidFill>
                  <a:srgbClr val="FF0000"/>
                </a:solidFill>
                <a:effectLst>
                  <a:outerShdw blurRad="38100" dist="38100" dir="2700000" algn="tl">
                    <a:srgbClr val="C0C0C0"/>
                  </a:outerShdw>
                </a:effectLst>
                <a:ea typeface="ＭＳ Ｐゴシック" pitchFamily="1" charset="-128"/>
              </a:rPr>
              <a:t>ANYONE CAN BE A VICTIM OF A HATE </a:t>
            </a:r>
            <a:r>
              <a:rPr lang="en-US" sz="3600" dirty="0" smtClean="0">
                <a:solidFill>
                  <a:srgbClr val="FF0000"/>
                </a:solidFill>
                <a:effectLst>
                  <a:outerShdw blurRad="38100" dist="38100" dir="2700000" algn="tl">
                    <a:srgbClr val="C0C0C0"/>
                  </a:outerShdw>
                </a:effectLst>
                <a:ea typeface="ＭＳ Ｐゴシック" pitchFamily="1" charset="-128"/>
              </a:rPr>
              <a:t>INCIDENT </a:t>
            </a:r>
            <a:endParaRPr lang="en-US" sz="3600" dirty="0">
              <a:solidFill>
                <a:srgbClr val="FF0000"/>
              </a:solidFill>
              <a:effectLst>
                <a:outerShdw blurRad="38100" dist="38100" dir="2700000" algn="tl">
                  <a:srgbClr val="C0C0C0"/>
                </a:outerShdw>
              </a:effectLst>
              <a:ea typeface="ＭＳ Ｐゴシック" pitchFamily="1" charset="-128"/>
            </a:endParaRPr>
          </a:p>
        </p:txBody>
      </p:sp>
      <p:sp>
        <p:nvSpPr>
          <p:cNvPr id="5" name="TextBox 4"/>
          <p:cNvSpPr txBox="1"/>
          <p:nvPr/>
        </p:nvSpPr>
        <p:spPr>
          <a:xfrm>
            <a:off x="1892809" y="457750"/>
            <a:ext cx="8280920" cy="707886"/>
          </a:xfrm>
          <a:prstGeom prst="rect">
            <a:avLst/>
          </a:prstGeom>
          <a:solidFill>
            <a:srgbClr val="002060"/>
          </a:solidFill>
        </p:spPr>
        <p:txBody>
          <a:bodyPr wrap="square" rtlCol="0">
            <a:spAutoFit/>
          </a:bodyPr>
          <a:lstStyle/>
          <a:p>
            <a:pPr algn="ctr"/>
            <a:r>
              <a:rPr lang="en-GB" sz="4000" b="1" dirty="0" smtClean="0">
                <a:solidFill>
                  <a:schemeClr val="bg1"/>
                </a:solidFill>
              </a:rPr>
              <a:t>Hate Incident</a:t>
            </a:r>
            <a:endParaRPr lang="en-GB" sz="4000" b="1" dirty="0">
              <a:solidFill>
                <a:schemeClr val="bg1"/>
              </a:solidFill>
            </a:endParaRPr>
          </a:p>
        </p:txBody>
      </p:sp>
    </p:spTree>
    <p:extLst>
      <p:ext uri="{BB962C8B-B14F-4D97-AF65-F5344CB8AC3E}">
        <p14:creationId xmlns:p14="http://schemas.microsoft.com/office/powerpoint/2010/main" val="1047483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1131565" y="2142166"/>
            <a:ext cx="9852454" cy="1643527"/>
          </a:xfrm>
          <a:prstGeom prst="rect">
            <a:avLst/>
          </a:prstGeom>
        </p:spPr>
        <p:txBody>
          <a:bodyPr wrap="square">
            <a:spAutoFit/>
          </a:bodyPr>
          <a:lstStyle/>
          <a:p>
            <a:pPr algn="ctr">
              <a:lnSpc>
                <a:spcPct val="80000"/>
              </a:lnSpc>
              <a:defRPr/>
            </a:pPr>
            <a:r>
              <a:rPr lang="en-GB" sz="3600" dirty="0">
                <a:ea typeface="ＭＳ Ｐゴシック" pitchFamily="1" charset="-128"/>
              </a:rPr>
              <a:t>Any </a:t>
            </a:r>
            <a:r>
              <a:rPr lang="en-GB" sz="3600" dirty="0" smtClean="0">
                <a:ea typeface="ＭＳ Ｐゴシック" pitchFamily="1" charset="-128"/>
              </a:rPr>
              <a:t>hate incident</a:t>
            </a:r>
            <a:r>
              <a:rPr lang="en-GB" sz="3600" dirty="0">
                <a:ea typeface="ＭＳ Ｐゴシック" pitchFamily="1" charset="-128"/>
              </a:rPr>
              <a:t>, which </a:t>
            </a:r>
            <a:r>
              <a:rPr lang="en-GB" sz="3600" dirty="0" smtClean="0">
                <a:ea typeface="ＭＳ Ｐゴシック" pitchFamily="1" charset="-128"/>
              </a:rPr>
              <a:t>constitutes </a:t>
            </a:r>
            <a:r>
              <a:rPr lang="en-GB" sz="3600" dirty="0">
                <a:ea typeface="ＭＳ Ｐゴシック" pitchFamily="1" charset="-128"/>
              </a:rPr>
              <a:t>a criminal offence, perceived by the victim or any other person as being motivated by prejudice or hate.</a:t>
            </a:r>
          </a:p>
          <a:p>
            <a:pPr>
              <a:lnSpc>
                <a:spcPct val="80000"/>
              </a:lnSpc>
              <a:defRPr/>
            </a:pPr>
            <a:endParaRPr lang="en-GB" dirty="0">
              <a:latin typeface="Arial" charset="0"/>
              <a:ea typeface="ＭＳ Ｐゴシック" pitchFamily="1" charset="-128"/>
            </a:endParaRPr>
          </a:p>
        </p:txBody>
      </p:sp>
      <p:sp>
        <p:nvSpPr>
          <p:cNvPr id="4" name="Rectangle 3"/>
          <p:cNvSpPr/>
          <p:nvPr/>
        </p:nvSpPr>
        <p:spPr>
          <a:xfrm>
            <a:off x="1592884" y="3818268"/>
            <a:ext cx="8929815" cy="546625"/>
          </a:xfrm>
          <a:prstGeom prst="rect">
            <a:avLst/>
          </a:prstGeom>
        </p:spPr>
        <p:txBody>
          <a:bodyPr wrap="square">
            <a:spAutoFit/>
          </a:bodyPr>
          <a:lstStyle/>
          <a:p>
            <a:pPr algn="ctr">
              <a:lnSpc>
                <a:spcPct val="80000"/>
              </a:lnSpc>
              <a:defRPr/>
            </a:pPr>
            <a:r>
              <a:rPr lang="en-US" sz="3600" dirty="0">
                <a:solidFill>
                  <a:srgbClr val="FF0000"/>
                </a:solidFill>
                <a:effectLst>
                  <a:outerShdw blurRad="38100" dist="38100" dir="2700000" algn="tl">
                    <a:srgbClr val="C0C0C0"/>
                  </a:outerShdw>
                </a:effectLst>
                <a:ea typeface="ＭＳ Ｐゴシック" pitchFamily="1" charset="-128"/>
              </a:rPr>
              <a:t>ANYONE CAN BE A VICTIM OF A HATE CRIME </a:t>
            </a:r>
          </a:p>
        </p:txBody>
      </p:sp>
      <p:pic>
        <p:nvPicPr>
          <p:cNvPr id="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56130" y="4364893"/>
            <a:ext cx="2597150" cy="1585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902119" y="545336"/>
            <a:ext cx="1620580" cy="14186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p:cNvPicPr>
            <a:picLocks noChangeAspect="1"/>
          </p:cNvPicPr>
          <p:nvPr>
            <p:custDataLst>
              <p:tags r:id="rId1"/>
            </p:custDataLst>
          </p:nvPr>
        </p:nvPicPr>
        <p:blipFill>
          <a:blip r:embed="rId7" cstate="print">
            <a:extLst>
              <a:ext uri="{28A0092B-C50C-407E-A947-70E740481C1C}">
                <a14:useLocalDpi xmlns:a14="http://schemas.microsoft.com/office/drawing/2010/main" val="0"/>
              </a:ext>
            </a:extLst>
          </a:blip>
          <a:stretch>
            <a:fillRect/>
          </a:stretch>
        </p:blipFill>
        <p:spPr>
          <a:xfrm>
            <a:off x="224793" y="605424"/>
            <a:ext cx="3336032" cy="1536176"/>
          </a:xfrm>
          <a:prstGeom prst="rect">
            <a:avLst/>
          </a:prstGeom>
          <a:effectLst>
            <a:softEdge rad="317500"/>
          </a:effectLst>
        </p:spPr>
      </p:pic>
      <p:sp>
        <p:nvSpPr>
          <p:cNvPr id="9" name="TextBox 8"/>
          <p:cNvSpPr txBox="1"/>
          <p:nvPr/>
        </p:nvSpPr>
        <p:spPr>
          <a:xfrm>
            <a:off x="3970449" y="664202"/>
            <a:ext cx="4174684" cy="707886"/>
          </a:xfrm>
          <a:prstGeom prst="rect">
            <a:avLst/>
          </a:prstGeom>
          <a:solidFill>
            <a:srgbClr val="002060"/>
          </a:solidFill>
        </p:spPr>
        <p:txBody>
          <a:bodyPr wrap="square" rtlCol="0">
            <a:spAutoFit/>
          </a:bodyPr>
          <a:lstStyle/>
          <a:p>
            <a:pPr algn="ctr"/>
            <a:r>
              <a:rPr lang="en-GB" sz="4000" b="1" dirty="0" smtClean="0">
                <a:solidFill>
                  <a:schemeClr val="bg1"/>
                </a:solidFill>
              </a:rPr>
              <a:t>Hate Crime</a:t>
            </a:r>
            <a:endParaRPr lang="en-GB" sz="4000" b="1" dirty="0">
              <a:solidFill>
                <a:schemeClr val="bg1"/>
              </a:solidFill>
            </a:endParaRPr>
          </a:p>
        </p:txBody>
      </p:sp>
    </p:spTree>
    <p:extLst>
      <p:ext uri="{BB962C8B-B14F-4D97-AF65-F5344CB8AC3E}">
        <p14:creationId xmlns:p14="http://schemas.microsoft.com/office/powerpoint/2010/main" val="2109527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3" name="Rectangle 3"/>
          <p:cNvSpPr txBox="1">
            <a:spLocks noChangeArrowheads="1"/>
          </p:cNvSpPr>
          <p:nvPr>
            <p:custDataLst>
              <p:tags r:id="rId1"/>
            </p:custDataLst>
          </p:nvPr>
        </p:nvSpPr>
        <p:spPr bwMode="auto">
          <a:xfrm>
            <a:off x="1078884" y="1530296"/>
            <a:ext cx="5634150" cy="354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marL="0" marR="0" lvl="0" indent="0" algn="ctr" defTabSz="914400" rtl="0" eaLnBrk="1" fontAlgn="base" latinLnBrk="0" hangingPunct="1">
              <a:lnSpc>
                <a:spcPct val="100000"/>
              </a:lnSpc>
              <a:spcBef>
                <a:spcPct val="20000"/>
              </a:spcBef>
              <a:spcAft>
                <a:spcPct val="0"/>
              </a:spcAft>
              <a:buClrTx/>
              <a:buSzTx/>
              <a:buFontTx/>
              <a:buNone/>
              <a:tabLst/>
              <a:defRPr/>
            </a:pPr>
            <a:endParaRPr kumimoji="0" lang="en-US" altLang="en-US" sz="800" b="1" i="0" u="none" strike="noStrike" kern="1200" cap="none" spc="0" normalizeH="0" baseline="0" noProof="0" dirty="0" smtClean="0">
              <a:ln>
                <a:noFill/>
              </a:ln>
              <a:solidFill>
                <a:srgbClr val="000066"/>
              </a:solidFill>
              <a:effectLst/>
              <a:uLnTx/>
              <a:uFillTx/>
              <a:latin typeface="Calibri"/>
              <a:ea typeface="+mn-ea"/>
              <a:cs typeface="+mn-cs"/>
            </a:endParaRPr>
          </a:p>
          <a:p>
            <a:pPr marL="0" marR="0" lvl="0" indent="0" algn="ctr" defTabSz="914400" rtl="0" eaLnBrk="1" fontAlgn="base" latinLnBrk="0" hangingPunct="1">
              <a:lnSpc>
                <a:spcPct val="100000"/>
              </a:lnSpc>
              <a:spcBef>
                <a:spcPct val="20000"/>
              </a:spcBef>
              <a:spcAft>
                <a:spcPct val="0"/>
              </a:spcAft>
              <a:buClrTx/>
              <a:buSzTx/>
              <a:buFontTx/>
              <a:buNone/>
              <a:tabLst/>
              <a:defRPr/>
            </a:pPr>
            <a:r>
              <a:rPr kumimoji="0" lang="en-GB" altLang="en-US" sz="3200" b="0" i="0" u="none" strike="noStrike" kern="1200" cap="none" spc="0" normalizeH="0" baseline="0" noProof="0" dirty="0" smtClean="0">
                <a:ln>
                  <a:noFill/>
                </a:ln>
                <a:solidFill>
                  <a:schemeClr val="tx1"/>
                </a:solidFill>
                <a:effectLst/>
                <a:uLnTx/>
                <a:uFillTx/>
                <a:latin typeface="Calibri"/>
                <a:ea typeface="+mn-ea"/>
                <a:cs typeface="+mn-cs"/>
              </a:rPr>
              <a:t>Hate crimes and incidents are taken to mean any crime or incident where the perpetrator’s hostility toward or prejudice against an identifiable group of people is a factor in determining who is victimised.</a:t>
            </a:r>
            <a:endParaRPr kumimoji="0" lang="en-US" altLang="en-US" sz="3200" b="0" i="0" u="none" strike="noStrike" kern="1200" cap="none" spc="0" normalizeH="0" baseline="0" noProof="0" dirty="0" smtClean="0">
              <a:ln>
                <a:noFill/>
              </a:ln>
              <a:solidFill>
                <a:schemeClr val="tx1"/>
              </a:solidFill>
              <a:effectLst/>
              <a:uLnTx/>
              <a:uFillTx/>
              <a:latin typeface="Calibri"/>
              <a:ea typeface="+mn-ea"/>
              <a:cs typeface="+mn-cs"/>
            </a:endParaRPr>
          </a:p>
        </p:txBody>
      </p:sp>
      <p:pic>
        <p:nvPicPr>
          <p:cNvPr id="4" name="Picture 3"/>
          <p:cNvPicPr>
            <a:picLocks noChangeAspect="1"/>
          </p:cNvPicPr>
          <p:nvPr>
            <p:custDataLst>
              <p:tags r:id="rId2"/>
            </p:custDataLst>
          </p:nvPr>
        </p:nvPicPr>
        <p:blipFill>
          <a:blip r:embed="rId6" cstate="print">
            <a:extLst>
              <a:ext uri="{28A0092B-C50C-407E-A947-70E740481C1C}">
                <a14:useLocalDpi xmlns:a14="http://schemas.microsoft.com/office/drawing/2010/main" val="0"/>
              </a:ext>
            </a:extLst>
          </a:blip>
          <a:stretch>
            <a:fillRect/>
          </a:stretch>
        </p:blipFill>
        <p:spPr>
          <a:xfrm>
            <a:off x="7120586" y="1530296"/>
            <a:ext cx="3736883" cy="3774835"/>
          </a:xfrm>
          <a:prstGeom prst="rect">
            <a:avLst/>
          </a:prstGeom>
          <a:effectLst>
            <a:softEdge rad="635000"/>
          </a:effectLst>
        </p:spPr>
      </p:pic>
      <p:sp>
        <p:nvSpPr>
          <p:cNvPr id="5" name="TextBox 4"/>
          <p:cNvSpPr txBox="1"/>
          <p:nvPr/>
        </p:nvSpPr>
        <p:spPr>
          <a:xfrm>
            <a:off x="1892809" y="282259"/>
            <a:ext cx="8280920" cy="707886"/>
          </a:xfrm>
          <a:prstGeom prst="rect">
            <a:avLst/>
          </a:prstGeom>
          <a:solidFill>
            <a:srgbClr val="002060"/>
          </a:solidFill>
        </p:spPr>
        <p:txBody>
          <a:bodyPr wrap="square" rtlCol="0">
            <a:spAutoFit/>
          </a:bodyPr>
          <a:lstStyle/>
          <a:p>
            <a:pPr algn="ctr"/>
            <a:r>
              <a:rPr lang="en-GB" sz="4000" b="1" dirty="0" smtClean="0">
                <a:solidFill>
                  <a:schemeClr val="bg1"/>
                </a:solidFill>
              </a:rPr>
              <a:t>Hate Motivation</a:t>
            </a:r>
            <a:endParaRPr lang="en-GB" sz="4000" b="1" dirty="0">
              <a:solidFill>
                <a:schemeClr val="bg1"/>
              </a:solidFill>
            </a:endParaRPr>
          </a:p>
        </p:txBody>
      </p:sp>
    </p:spTree>
    <p:extLst>
      <p:ext uri="{BB962C8B-B14F-4D97-AF65-F5344CB8AC3E}">
        <p14:creationId xmlns:p14="http://schemas.microsoft.com/office/powerpoint/2010/main" val="3736995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Rectangle 2"/>
          <p:cNvSpPr>
            <a:spLocks noChangeArrowheads="1"/>
          </p:cNvSpPr>
          <p:nvPr/>
        </p:nvSpPr>
        <p:spPr bwMode="auto">
          <a:xfrm>
            <a:off x="907822" y="1293580"/>
            <a:ext cx="5397929" cy="390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b="1">
                <a:solidFill>
                  <a:schemeClr val="bg1"/>
                </a:solidFill>
                <a:latin typeface="Verdana" panose="020B0604030504040204" pitchFamily="34" charset="0"/>
                <a:ea typeface="ＭＳ Ｐゴシック" panose="020B0600070205080204" pitchFamily="34" charset="-128"/>
              </a:defRPr>
            </a:lvl1pPr>
            <a:lvl2pPr marL="742950" indent="-285750">
              <a:defRPr sz="3200" b="1">
                <a:solidFill>
                  <a:schemeClr val="bg1"/>
                </a:solidFill>
                <a:latin typeface="Verdana" panose="020B0604030504040204" pitchFamily="34" charset="0"/>
                <a:ea typeface="ＭＳ Ｐゴシック" panose="020B0600070205080204" pitchFamily="34" charset="-128"/>
              </a:defRPr>
            </a:lvl2pPr>
            <a:lvl3pPr marL="1143000" indent="-228600">
              <a:defRPr sz="3200" b="1">
                <a:solidFill>
                  <a:schemeClr val="bg1"/>
                </a:solidFill>
                <a:latin typeface="Verdana" panose="020B0604030504040204" pitchFamily="34" charset="0"/>
                <a:ea typeface="ＭＳ Ｐゴシック" panose="020B0600070205080204" pitchFamily="34" charset="-128"/>
              </a:defRPr>
            </a:lvl3pPr>
            <a:lvl4pPr marL="1600200" indent="-228600">
              <a:defRPr sz="3200" b="1">
                <a:solidFill>
                  <a:schemeClr val="bg1"/>
                </a:solidFill>
                <a:latin typeface="Verdana" panose="020B0604030504040204" pitchFamily="34" charset="0"/>
                <a:ea typeface="ＭＳ Ｐゴシック" panose="020B0600070205080204" pitchFamily="34" charset="-128"/>
              </a:defRPr>
            </a:lvl4pPr>
            <a:lvl5pPr marL="2057400" indent="-228600">
              <a:defRPr sz="3200" b="1">
                <a:solidFill>
                  <a:schemeClr val="bg1"/>
                </a:solidFill>
                <a:latin typeface="Verdana" panose="020B0604030504040204" pitchFamily="34" charset="0"/>
                <a:ea typeface="ＭＳ Ｐゴシック" panose="020B0600070205080204" pitchFamily="34" charset="-128"/>
              </a:defRPr>
            </a:lvl5pPr>
            <a:lvl6pPr marL="2514600" indent="-228600" eaLnBrk="0" fontAlgn="base" hangingPunct="0">
              <a:spcBef>
                <a:spcPct val="0"/>
              </a:spcBef>
              <a:spcAft>
                <a:spcPct val="0"/>
              </a:spcAft>
              <a:defRPr sz="3200" b="1">
                <a:solidFill>
                  <a:schemeClr val="bg1"/>
                </a:solidFill>
                <a:latin typeface="Verdana" panose="020B0604030504040204" pitchFamily="34" charset="0"/>
                <a:ea typeface="ＭＳ Ｐゴシック" panose="020B0600070205080204" pitchFamily="34" charset="-128"/>
              </a:defRPr>
            </a:lvl6pPr>
            <a:lvl7pPr marL="2971800" indent="-228600" eaLnBrk="0" fontAlgn="base" hangingPunct="0">
              <a:spcBef>
                <a:spcPct val="0"/>
              </a:spcBef>
              <a:spcAft>
                <a:spcPct val="0"/>
              </a:spcAft>
              <a:defRPr sz="3200" b="1">
                <a:solidFill>
                  <a:schemeClr val="bg1"/>
                </a:solidFill>
                <a:latin typeface="Verdana" panose="020B0604030504040204" pitchFamily="34" charset="0"/>
                <a:ea typeface="ＭＳ Ｐゴシック" panose="020B0600070205080204" pitchFamily="34" charset="-128"/>
              </a:defRPr>
            </a:lvl7pPr>
            <a:lvl8pPr marL="3429000" indent="-228600" eaLnBrk="0" fontAlgn="base" hangingPunct="0">
              <a:spcBef>
                <a:spcPct val="0"/>
              </a:spcBef>
              <a:spcAft>
                <a:spcPct val="0"/>
              </a:spcAft>
              <a:defRPr sz="3200" b="1">
                <a:solidFill>
                  <a:schemeClr val="bg1"/>
                </a:solidFill>
                <a:latin typeface="Verdana" panose="020B0604030504040204" pitchFamily="34" charset="0"/>
                <a:ea typeface="ＭＳ Ｐゴシック" panose="020B0600070205080204" pitchFamily="34" charset="-128"/>
              </a:defRPr>
            </a:lvl8pPr>
            <a:lvl9pPr marL="3886200" indent="-228600" eaLnBrk="0" fontAlgn="base" hangingPunct="0">
              <a:spcBef>
                <a:spcPct val="0"/>
              </a:spcBef>
              <a:spcAft>
                <a:spcPct val="0"/>
              </a:spcAft>
              <a:defRPr sz="3200" b="1">
                <a:solidFill>
                  <a:schemeClr val="bg1"/>
                </a:solidFill>
                <a:latin typeface="Verdana" panose="020B0604030504040204" pitchFamily="34" charset="0"/>
                <a:ea typeface="ＭＳ Ｐゴシック" panose="020B0600070205080204" pitchFamily="34" charset="-128"/>
              </a:defRPr>
            </a:lvl9pPr>
          </a:lstStyle>
          <a:p>
            <a:pPr algn="ctr" eaLnBrk="1" hangingPunct="1">
              <a:spcAft>
                <a:spcPts val="2400"/>
              </a:spcAft>
              <a:buSzPct val="95000"/>
            </a:pPr>
            <a:r>
              <a:rPr lang="en-GB" altLang="en-US" sz="2400" b="0" dirty="0">
                <a:solidFill>
                  <a:schemeClr val="tx1"/>
                </a:solidFill>
                <a:latin typeface="Arial" panose="020B0604020202020204" pitchFamily="34" charset="0"/>
                <a:cs typeface="Arial" panose="020B0604020202020204" pitchFamily="34" charset="0"/>
              </a:rPr>
              <a:t>Sexual Orientation or perceived Sexual Orientation</a:t>
            </a:r>
          </a:p>
          <a:p>
            <a:pPr algn="ctr" eaLnBrk="1" hangingPunct="1">
              <a:spcAft>
                <a:spcPts val="2400"/>
              </a:spcAft>
              <a:buSzPct val="95000"/>
            </a:pPr>
            <a:r>
              <a:rPr lang="en-GB" altLang="en-US" sz="2400" b="0" dirty="0">
                <a:solidFill>
                  <a:schemeClr val="tx1"/>
                </a:solidFill>
                <a:latin typeface="Arial" panose="020B0604020202020204" pitchFamily="34" charset="0"/>
              </a:rPr>
              <a:t>Transgender or perceived Transgender</a:t>
            </a:r>
          </a:p>
          <a:p>
            <a:pPr algn="ctr" eaLnBrk="1" hangingPunct="1">
              <a:spcAft>
                <a:spcPts val="2400"/>
              </a:spcAft>
              <a:buSzPct val="95000"/>
            </a:pPr>
            <a:r>
              <a:rPr lang="en-GB" altLang="en-US" sz="2400" b="0" dirty="0">
                <a:solidFill>
                  <a:schemeClr val="tx1"/>
                </a:solidFill>
                <a:latin typeface="Arial" panose="020B0604020202020204" pitchFamily="34" charset="0"/>
              </a:rPr>
              <a:t>Race or perceived Race</a:t>
            </a:r>
          </a:p>
          <a:p>
            <a:pPr algn="ctr" eaLnBrk="1" hangingPunct="1">
              <a:spcAft>
                <a:spcPts val="2400"/>
              </a:spcAft>
              <a:buSzPct val="95000"/>
            </a:pPr>
            <a:r>
              <a:rPr lang="en-GB" altLang="en-US" sz="2400" b="0" dirty="0">
                <a:solidFill>
                  <a:schemeClr val="tx1"/>
                </a:solidFill>
                <a:latin typeface="Arial" panose="020B0604020202020204" pitchFamily="34" charset="0"/>
              </a:rPr>
              <a:t>Religion or perceived Religion</a:t>
            </a:r>
          </a:p>
          <a:p>
            <a:pPr algn="ctr" eaLnBrk="1" hangingPunct="1">
              <a:spcAft>
                <a:spcPts val="2400"/>
              </a:spcAft>
              <a:buSzPct val="95000"/>
            </a:pPr>
            <a:r>
              <a:rPr lang="en-GB" altLang="en-US" sz="2400" b="0" dirty="0">
                <a:solidFill>
                  <a:schemeClr val="tx1"/>
                </a:solidFill>
                <a:latin typeface="Arial" panose="020B0604020202020204" pitchFamily="34" charset="0"/>
              </a:rPr>
              <a:t>Disability or perceived Disability</a:t>
            </a:r>
            <a:endParaRPr lang="en-GB" altLang="en-US" sz="2400" b="0" dirty="0">
              <a:solidFill>
                <a:schemeClr val="tx1"/>
              </a:solidFill>
              <a:latin typeface="Arial" panose="020B0604020202020204" pitchFamily="34" charset="0"/>
              <a:cs typeface="Arial" panose="020B0604020202020204" pitchFamily="34" charset="0"/>
            </a:endParaRPr>
          </a:p>
        </p:txBody>
      </p:sp>
      <p:pic>
        <p:nvPicPr>
          <p:cNvPr id="4" name="Picture 3"/>
          <p:cNvPicPr>
            <a:picLocks noChangeAspect="1"/>
          </p:cNvPicPr>
          <p:nvPr>
            <p:custDataLst>
              <p:tags r:id="rId1"/>
            </p:custDataLst>
          </p:nvPr>
        </p:nvPicPr>
        <p:blipFill>
          <a:blip r:embed="rId4" cstate="print">
            <a:extLst>
              <a:ext uri="{28A0092B-C50C-407E-A947-70E740481C1C}">
                <a14:useLocalDpi xmlns:a14="http://schemas.microsoft.com/office/drawing/2010/main" val="0"/>
              </a:ext>
            </a:extLst>
          </a:blip>
          <a:stretch>
            <a:fillRect/>
          </a:stretch>
        </p:blipFill>
        <p:spPr>
          <a:xfrm>
            <a:off x="5964930" y="1987516"/>
            <a:ext cx="5000613" cy="2835399"/>
          </a:xfrm>
          <a:prstGeom prst="rect">
            <a:avLst/>
          </a:prstGeom>
          <a:ln>
            <a:noFill/>
          </a:ln>
          <a:effectLst>
            <a:softEdge rad="112500"/>
          </a:effectLst>
        </p:spPr>
      </p:pic>
      <p:sp>
        <p:nvSpPr>
          <p:cNvPr id="5" name="TextBox 4"/>
          <p:cNvSpPr txBox="1"/>
          <p:nvPr/>
        </p:nvSpPr>
        <p:spPr>
          <a:xfrm>
            <a:off x="1892809" y="282259"/>
            <a:ext cx="8280920" cy="707886"/>
          </a:xfrm>
          <a:prstGeom prst="rect">
            <a:avLst/>
          </a:prstGeom>
          <a:solidFill>
            <a:srgbClr val="002060"/>
          </a:solidFill>
        </p:spPr>
        <p:txBody>
          <a:bodyPr wrap="square" rtlCol="0">
            <a:spAutoFit/>
          </a:bodyPr>
          <a:lstStyle/>
          <a:p>
            <a:pPr algn="ctr"/>
            <a:r>
              <a:rPr lang="en-GB" sz="4000" b="1" dirty="0" smtClean="0">
                <a:solidFill>
                  <a:schemeClr val="bg1"/>
                </a:solidFill>
              </a:rPr>
              <a:t>Identifiable Groups</a:t>
            </a:r>
            <a:endParaRPr lang="en-GB" sz="4000" b="1" dirty="0">
              <a:solidFill>
                <a:schemeClr val="bg1"/>
              </a:solidFill>
            </a:endParaRPr>
          </a:p>
        </p:txBody>
      </p:sp>
    </p:spTree>
    <p:extLst>
      <p:ext uri="{BB962C8B-B14F-4D97-AF65-F5344CB8AC3E}">
        <p14:creationId xmlns:p14="http://schemas.microsoft.com/office/powerpoint/2010/main" val="1166154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pic>
        <p:nvPicPr>
          <p:cNvPr id="5" name="Picture 4"/>
          <p:cNvPicPr>
            <a:picLocks noChangeAspect="1"/>
          </p:cNvPicPr>
          <p:nvPr>
            <p:custDataLst>
              <p:tags r:id="rId1"/>
            </p:custDataLst>
          </p:nvPr>
        </p:nvPicPr>
        <p:blipFill>
          <a:blip r:embed="rId5" cstate="print">
            <a:lum bright="70000" contrast="-70000"/>
            <a:extLst>
              <a:ext uri="{28A0092B-C50C-407E-A947-70E740481C1C}">
                <a14:useLocalDpi xmlns:a14="http://schemas.microsoft.com/office/drawing/2010/main" val="0"/>
              </a:ext>
            </a:extLst>
          </a:blip>
          <a:stretch>
            <a:fillRect/>
          </a:stretch>
        </p:blipFill>
        <p:spPr>
          <a:xfrm>
            <a:off x="2988425" y="1129939"/>
            <a:ext cx="6292735" cy="4719551"/>
          </a:xfrm>
          <a:prstGeom prst="rect">
            <a:avLst/>
          </a:prstGeom>
          <a:ln>
            <a:noFill/>
          </a:ln>
          <a:effectLst>
            <a:softEdge rad="112500"/>
          </a:effectLst>
        </p:spPr>
      </p:pic>
      <p:sp>
        <p:nvSpPr>
          <p:cNvPr id="6" name="Rectangle 5"/>
          <p:cNvSpPr/>
          <p:nvPr/>
        </p:nvSpPr>
        <p:spPr>
          <a:xfrm>
            <a:off x="3350028" y="1904664"/>
            <a:ext cx="5569528" cy="3170099"/>
          </a:xfrm>
          <a:prstGeom prst="rect">
            <a:avLst/>
          </a:prstGeom>
        </p:spPr>
        <p:txBody>
          <a:bodyPr wrap="square">
            <a:spAutoFit/>
          </a:bodyPr>
          <a:lstStyle/>
          <a:p>
            <a:pPr algn="ctr"/>
            <a:r>
              <a:rPr lang="en-US" altLang="en-US" sz="4000" dirty="0"/>
              <a:t>‘ill-will, ill-feeling, spite, contempt, prejudice, unfriendliness, antagonism, resentment and dislike</a:t>
            </a:r>
            <a:r>
              <a:rPr lang="en-US" altLang="en-US" sz="2800" dirty="0">
                <a:solidFill>
                  <a:srgbClr val="000066"/>
                </a:solidFill>
              </a:rPr>
              <a:t>’</a:t>
            </a:r>
          </a:p>
        </p:txBody>
      </p:sp>
      <p:sp>
        <p:nvSpPr>
          <p:cNvPr id="7" name="TextBox 6"/>
          <p:cNvSpPr txBox="1"/>
          <p:nvPr/>
        </p:nvSpPr>
        <p:spPr>
          <a:xfrm>
            <a:off x="2401455" y="282259"/>
            <a:ext cx="7666182" cy="707886"/>
          </a:xfrm>
          <a:prstGeom prst="rect">
            <a:avLst/>
          </a:prstGeom>
          <a:solidFill>
            <a:srgbClr val="002060"/>
          </a:solidFill>
        </p:spPr>
        <p:txBody>
          <a:bodyPr wrap="square" rtlCol="0">
            <a:spAutoFit/>
          </a:bodyPr>
          <a:lstStyle/>
          <a:p>
            <a:pPr algn="ctr"/>
            <a:r>
              <a:rPr lang="en-GB" sz="4000" b="1" dirty="0" smtClean="0">
                <a:solidFill>
                  <a:schemeClr val="bg1"/>
                </a:solidFill>
              </a:rPr>
              <a:t>Hostility</a:t>
            </a:r>
            <a:endParaRPr lang="en-GB" sz="4000" b="1" dirty="0">
              <a:solidFill>
                <a:schemeClr val="bg1"/>
              </a:solidFill>
            </a:endParaRPr>
          </a:p>
        </p:txBody>
      </p:sp>
    </p:spTree>
    <p:extLst>
      <p:ext uri="{BB962C8B-B14F-4D97-AF65-F5344CB8AC3E}">
        <p14:creationId xmlns:p14="http://schemas.microsoft.com/office/powerpoint/2010/main" val="42372918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1"/>
          <p:cNvSpPr txBox="1">
            <a:spLocks noChangeArrowheads="1"/>
          </p:cNvSpPr>
          <p:nvPr/>
        </p:nvSpPr>
        <p:spPr bwMode="auto">
          <a:xfrm>
            <a:off x="1182029" y="2088417"/>
            <a:ext cx="9656956"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b="1">
                <a:solidFill>
                  <a:schemeClr val="folHlink"/>
                </a:solidFill>
                <a:latin typeface="Arial Black" panose="020B0A04020102020204" pitchFamily="34" charset="0"/>
                <a:ea typeface="Osaka" pitchFamily="1" charset="-128"/>
              </a:defRPr>
            </a:lvl1pPr>
            <a:lvl2pPr marL="742950" indent="-285750">
              <a:spcBef>
                <a:spcPct val="20000"/>
              </a:spcBef>
              <a:buChar char="–"/>
              <a:defRPr sz="2000">
                <a:solidFill>
                  <a:schemeClr val="tx1"/>
                </a:solidFill>
                <a:latin typeface="Arial" panose="020B0604020202020204" pitchFamily="34" charset="0"/>
                <a:ea typeface="Osaka" pitchFamily="1" charset="-128"/>
              </a:defRPr>
            </a:lvl2pPr>
            <a:lvl3pPr marL="1143000" indent="-228600">
              <a:spcBef>
                <a:spcPct val="20000"/>
              </a:spcBef>
              <a:buChar char="•"/>
              <a:defRPr sz="2000">
                <a:solidFill>
                  <a:schemeClr val="tx1"/>
                </a:solidFill>
                <a:latin typeface="Arial" panose="020B0604020202020204" pitchFamily="34" charset="0"/>
                <a:ea typeface="Osaka" pitchFamily="1" charset="-128"/>
              </a:defRPr>
            </a:lvl3pPr>
            <a:lvl4pPr marL="1600200" indent="-228600">
              <a:spcBef>
                <a:spcPct val="20000"/>
              </a:spcBef>
              <a:buChar char="–"/>
              <a:defRPr sz="2000">
                <a:solidFill>
                  <a:schemeClr val="tx1"/>
                </a:solidFill>
                <a:latin typeface="Arial" panose="020B0604020202020204" pitchFamily="34" charset="0"/>
                <a:ea typeface="Osaka" pitchFamily="1" charset="-128"/>
              </a:defRPr>
            </a:lvl4pPr>
            <a:lvl5pPr marL="2057400" indent="-228600">
              <a:spcBef>
                <a:spcPct val="20000"/>
              </a:spcBef>
              <a:buChar char="»"/>
              <a:defRPr sz="2000">
                <a:solidFill>
                  <a:schemeClr val="tx1"/>
                </a:solidFill>
                <a:latin typeface="Arial" panose="020B0604020202020204" pitchFamily="34" charset="0"/>
                <a:ea typeface="Osaka" pitchFamily="1"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9pPr>
          </a:lstStyle>
          <a:p>
            <a:pPr algn="ctr" eaLnBrk="1" hangingPunct="1">
              <a:spcBef>
                <a:spcPct val="0"/>
              </a:spcBef>
              <a:buFontTx/>
              <a:buNone/>
            </a:pPr>
            <a:r>
              <a:rPr lang="en-GB" altLang="en-US" sz="2800" b="0" dirty="0">
                <a:solidFill>
                  <a:schemeClr val="tx1"/>
                </a:solidFill>
                <a:latin typeface="Arial" panose="020B0604020202020204" pitchFamily="34" charset="0"/>
                <a:ea typeface="ＭＳ Ｐゴシック" panose="020B0600070205080204" pitchFamily="34" charset="-128"/>
              </a:rPr>
              <a:t>All incidents of hate must be </a:t>
            </a:r>
            <a:r>
              <a:rPr lang="en-GB" altLang="en-US" sz="2800" dirty="0">
                <a:solidFill>
                  <a:schemeClr val="tx1"/>
                </a:solidFill>
                <a:latin typeface="Arial" panose="020B0604020202020204" pitchFamily="34" charset="0"/>
                <a:ea typeface="ＭＳ Ｐゴシック" panose="020B0600070205080204" pitchFamily="34" charset="-128"/>
              </a:rPr>
              <a:t>documented </a:t>
            </a:r>
            <a:r>
              <a:rPr lang="en-GB" altLang="en-US" sz="2800" b="0" dirty="0">
                <a:solidFill>
                  <a:schemeClr val="tx1"/>
                </a:solidFill>
                <a:latin typeface="Arial" panose="020B0604020202020204" pitchFamily="34" charset="0"/>
                <a:ea typeface="ＭＳ Ｐゴシック" panose="020B0600070205080204" pitchFamily="34" charset="-128"/>
              </a:rPr>
              <a:t>as these often lead towards </a:t>
            </a:r>
            <a:r>
              <a:rPr lang="en-GB" altLang="en-US" sz="2800" u="sng" dirty="0">
                <a:solidFill>
                  <a:schemeClr val="tx1"/>
                </a:solidFill>
                <a:latin typeface="Arial" panose="020B0604020202020204" pitchFamily="34" charset="0"/>
                <a:ea typeface="ＭＳ Ｐゴシック" panose="020B0600070205080204" pitchFamily="34" charset="-128"/>
              </a:rPr>
              <a:t>hate crimes</a:t>
            </a:r>
            <a:r>
              <a:rPr lang="en-GB" altLang="en-US" sz="2800" b="0" dirty="0">
                <a:solidFill>
                  <a:schemeClr val="tx1"/>
                </a:solidFill>
                <a:latin typeface="Arial" panose="020B0604020202020204" pitchFamily="34" charset="0"/>
                <a:ea typeface="ＭＳ Ｐゴシック" panose="020B0600070205080204" pitchFamily="34" charset="-128"/>
              </a:rPr>
              <a:t>, and evidence of </a:t>
            </a:r>
            <a:r>
              <a:rPr lang="en-GB" altLang="en-US" sz="2800" u="sng" dirty="0">
                <a:solidFill>
                  <a:schemeClr val="tx1"/>
                </a:solidFill>
                <a:latin typeface="Arial" panose="020B0604020202020204" pitchFamily="34" charset="0"/>
                <a:ea typeface="ＭＳ Ｐゴシック" panose="020B0600070205080204" pitchFamily="34" charset="-128"/>
              </a:rPr>
              <a:t>previous</a:t>
            </a:r>
            <a:r>
              <a:rPr lang="en-GB" altLang="en-US" sz="2800" b="0" u="sng" dirty="0">
                <a:solidFill>
                  <a:schemeClr val="tx1"/>
                </a:solidFill>
                <a:latin typeface="Arial" panose="020B0604020202020204" pitchFamily="34" charset="0"/>
                <a:ea typeface="ＭＳ Ｐゴシック" panose="020B0600070205080204" pitchFamily="34" charset="-128"/>
              </a:rPr>
              <a:t> </a:t>
            </a:r>
            <a:r>
              <a:rPr lang="en-GB" altLang="en-US" sz="2800" b="0" dirty="0">
                <a:solidFill>
                  <a:schemeClr val="tx1"/>
                </a:solidFill>
                <a:latin typeface="Arial" panose="020B0604020202020204" pitchFamily="34" charset="0"/>
                <a:ea typeface="ＭＳ Ｐゴシック" panose="020B0600070205080204" pitchFamily="34" charset="-128"/>
              </a:rPr>
              <a:t>activity by an alleged offender is excellent evidence to put before a court.</a:t>
            </a:r>
          </a:p>
          <a:p>
            <a:pPr algn="ctr" eaLnBrk="1" hangingPunct="1">
              <a:spcBef>
                <a:spcPct val="0"/>
              </a:spcBef>
              <a:buFontTx/>
              <a:buNone/>
            </a:pPr>
            <a:endParaRPr lang="en-GB" altLang="en-US" sz="2800" b="0" dirty="0">
              <a:solidFill>
                <a:schemeClr val="tx1"/>
              </a:solidFill>
              <a:latin typeface="Arial" panose="020B0604020202020204" pitchFamily="34" charset="0"/>
              <a:ea typeface="ＭＳ Ｐゴシック" panose="020B0600070205080204" pitchFamily="34" charset="-128"/>
            </a:endParaRPr>
          </a:p>
          <a:p>
            <a:pPr algn="ctr" eaLnBrk="1" hangingPunct="1">
              <a:spcBef>
                <a:spcPct val="0"/>
              </a:spcBef>
              <a:buFontTx/>
              <a:buNone/>
            </a:pPr>
            <a:r>
              <a:rPr lang="en-GB" altLang="en-US" sz="2800" dirty="0">
                <a:solidFill>
                  <a:schemeClr val="tx1"/>
                </a:solidFill>
                <a:latin typeface="Arial" panose="020B0604020202020204" pitchFamily="34" charset="0"/>
                <a:ea typeface="ＭＳ Ｐゴシック" panose="020B0600070205080204" pitchFamily="34" charset="-128"/>
              </a:rPr>
              <a:t>Requirement</a:t>
            </a:r>
            <a:r>
              <a:rPr lang="en-GB" altLang="en-US" sz="2800" b="0" dirty="0">
                <a:solidFill>
                  <a:schemeClr val="tx1"/>
                </a:solidFill>
                <a:latin typeface="Arial" panose="020B0604020202020204" pitchFamily="34" charset="0"/>
                <a:ea typeface="ＭＳ Ｐゴシック" panose="020B0600070205080204" pitchFamily="34" charset="-128"/>
              </a:rPr>
              <a:t> by the Home Office for the </a:t>
            </a:r>
            <a:r>
              <a:rPr lang="en-GB" altLang="en-US" sz="2800" u="sng" dirty="0">
                <a:solidFill>
                  <a:schemeClr val="tx1"/>
                </a:solidFill>
                <a:latin typeface="Arial" panose="020B0604020202020204" pitchFamily="34" charset="0"/>
                <a:ea typeface="ＭＳ Ｐゴシック" panose="020B0600070205080204" pitchFamily="34" charset="-128"/>
              </a:rPr>
              <a:t>reporting</a:t>
            </a:r>
            <a:r>
              <a:rPr lang="en-GB" altLang="en-US" sz="2800" dirty="0">
                <a:solidFill>
                  <a:schemeClr val="tx1"/>
                </a:solidFill>
                <a:latin typeface="Arial" panose="020B0604020202020204" pitchFamily="34" charset="0"/>
                <a:ea typeface="ＭＳ Ｐゴシック" panose="020B0600070205080204" pitchFamily="34" charset="-128"/>
              </a:rPr>
              <a:t> </a:t>
            </a:r>
            <a:r>
              <a:rPr lang="en-GB" altLang="en-US" sz="2800" b="0" dirty="0">
                <a:solidFill>
                  <a:schemeClr val="tx1"/>
                </a:solidFill>
                <a:latin typeface="Arial" panose="020B0604020202020204" pitchFamily="34" charset="0"/>
                <a:ea typeface="ＭＳ Ｐゴシック" panose="020B0600070205080204" pitchFamily="34" charset="-128"/>
              </a:rPr>
              <a:t>and </a:t>
            </a:r>
            <a:r>
              <a:rPr lang="en-GB" altLang="en-US" sz="2800" u="sng" dirty="0">
                <a:solidFill>
                  <a:schemeClr val="tx1"/>
                </a:solidFill>
                <a:latin typeface="Arial" panose="020B0604020202020204" pitchFamily="34" charset="0"/>
                <a:ea typeface="ＭＳ Ｐゴシック" panose="020B0600070205080204" pitchFamily="34" charset="-128"/>
              </a:rPr>
              <a:t>recording</a:t>
            </a:r>
            <a:r>
              <a:rPr lang="en-GB" altLang="en-US" sz="2800" b="0" dirty="0">
                <a:solidFill>
                  <a:schemeClr val="tx1"/>
                </a:solidFill>
                <a:latin typeface="Arial" panose="020B0604020202020204" pitchFamily="34" charset="0"/>
                <a:ea typeface="ＭＳ Ｐゴシック" panose="020B0600070205080204" pitchFamily="34" charset="-128"/>
              </a:rPr>
              <a:t> of all hate crimes and incidents.</a:t>
            </a:r>
          </a:p>
          <a:p>
            <a:pPr algn="ctr">
              <a:spcBef>
                <a:spcPct val="0"/>
              </a:spcBef>
              <a:buFontTx/>
              <a:buNone/>
            </a:pPr>
            <a:endParaRPr lang="en-GB" altLang="en-US" b="0" dirty="0">
              <a:solidFill>
                <a:schemeClr val="tx1"/>
              </a:solidFill>
              <a:latin typeface="Arial" panose="020B0604020202020204" pitchFamily="34" charset="0"/>
              <a:ea typeface="ＭＳ Ｐゴシック" panose="020B0600070205080204" pitchFamily="34" charset="-128"/>
            </a:endParaRPr>
          </a:p>
        </p:txBody>
      </p:sp>
      <p:sp>
        <p:nvSpPr>
          <p:cNvPr id="4" name="TextBox 3"/>
          <p:cNvSpPr txBox="1"/>
          <p:nvPr/>
        </p:nvSpPr>
        <p:spPr>
          <a:xfrm>
            <a:off x="1892809" y="282259"/>
            <a:ext cx="8280920" cy="1200329"/>
          </a:xfrm>
          <a:prstGeom prst="rect">
            <a:avLst/>
          </a:prstGeom>
          <a:solidFill>
            <a:srgbClr val="002060"/>
          </a:solidFill>
        </p:spPr>
        <p:txBody>
          <a:bodyPr wrap="square" rtlCol="0">
            <a:spAutoFit/>
          </a:bodyPr>
          <a:lstStyle/>
          <a:p>
            <a:pPr algn="ctr"/>
            <a:r>
              <a:rPr lang="en-GB" sz="3600" b="1" dirty="0" smtClean="0">
                <a:solidFill>
                  <a:schemeClr val="bg1"/>
                </a:solidFill>
              </a:rPr>
              <a:t>Police Action when dealing with Hate Motivated Incidents</a:t>
            </a:r>
            <a:endParaRPr lang="en-GB" sz="3600" b="1" dirty="0">
              <a:solidFill>
                <a:schemeClr val="bg1"/>
              </a:solidFill>
            </a:endParaRPr>
          </a:p>
        </p:txBody>
      </p:sp>
    </p:spTree>
    <p:extLst>
      <p:ext uri="{BB962C8B-B14F-4D97-AF65-F5344CB8AC3E}">
        <p14:creationId xmlns:p14="http://schemas.microsoft.com/office/powerpoint/2010/main" val="1450460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2" end="2"/>
                                            </p:txEl>
                                          </p:spTgt>
                                        </p:tgtEl>
                                        <p:attrNameLst>
                                          <p:attrName>style.visibility</p:attrName>
                                        </p:attrNameLst>
                                      </p:cBhvr>
                                      <p:to>
                                        <p:strVal val="visible"/>
                                      </p:to>
                                    </p:set>
                                    <p:animEffect transition="in" filter="fade">
                                      <p:cBhvr>
                                        <p:cTn id="12"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892809" y="2445596"/>
            <a:ext cx="8280920" cy="769441"/>
          </a:xfrm>
          <a:prstGeom prst="rect">
            <a:avLst/>
          </a:prstGeom>
          <a:solidFill>
            <a:srgbClr val="002060"/>
          </a:solidFill>
        </p:spPr>
        <p:txBody>
          <a:bodyPr wrap="square" rtlCol="0">
            <a:spAutoFit/>
          </a:bodyPr>
          <a:lstStyle/>
          <a:p>
            <a:pPr algn="ctr"/>
            <a:r>
              <a:rPr lang="en-GB" sz="4400" b="1" dirty="0" smtClean="0">
                <a:solidFill>
                  <a:schemeClr val="bg1"/>
                </a:solidFill>
              </a:rPr>
              <a:t>Impact on Victims</a:t>
            </a:r>
            <a:endParaRPr lang="en-GB" sz="4400" b="1" dirty="0">
              <a:solidFill>
                <a:schemeClr val="bg1"/>
              </a:solidFill>
            </a:endParaRPr>
          </a:p>
        </p:txBody>
      </p:sp>
    </p:spTree>
    <p:extLst>
      <p:ext uri="{BB962C8B-B14F-4D97-AF65-F5344CB8AC3E}">
        <p14:creationId xmlns:p14="http://schemas.microsoft.com/office/powerpoint/2010/main" val="29731288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199777" y="1590441"/>
            <a:ext cx="2561967" cy="584775"/>
          </a:xfrm>
          <a:prstGeom prst="rect">
            <a:avLst/>
          </a:prstGeom>
          <a:solidFill>
            <a:schemeClr val="accent6">
              <a:lumMod val="20000"/>
              <a:lumOff val="80000"/>
            </a:schemeClr>
          </a:solidFill>
        </p:spPr>
        <p:txBody>
          <a:bodyPr wrap="square" rtlCol="0">
            <a:spAutoFit/>
          </a:bodyPr>
          <a:lstStyle/>
          <a:p>
            <a:pPr algn="ctr"/>
            <a:r>
              <a:rPr lang="en-GB" sz="3200" dirty="0" smtClean="0"/>
              <a:t>Isolation</a:t>
            </a:r>
            <a:endParaRPr lang="en-GB" sz="3200" dirty="0"/>
          </a:p>
        </p:txBody>
      </p:sp>
      <p:sp>
        <p:nvSpPr>
          <p:cNvPr id="5" name="TextBox 4"/>
          <p:cNvSpPr txBox="1"/>
          <p:nvPr/>
        </p:nvSpPr>
        <p:spPr>
          <a:xfrm>
            <a:off x="4352810" y="2642486"/>
            <a:ext cx="3744098" cy="584775"/>
          </a:xfrm>
          <a:prstGeom prst="rect">
            <a:avLst/>
          </a:prstGeom>
          <a:solidFill>
            <a:schemeClr val="accent5">
              <a:lumMod val="20000"/>
              <a:lumOff val="80000"/>
            </a:schemeClr>
          </a:solidFill>
        </p:spPr>
        <p:txBody>
          <a:bodyPr wrap="square" rtlCol="0">
            <a:spAutoFit/>
          </a:bodyPr>
          <a:lstStyle/>
          <a:p>
            <a:r>
              <a:rPr lang="en-GB" sz="3200" dirty="0" smtClean="0"/>
              <a:t>Feeling of difference</a:t>
            </a:r>
            <a:endParaRPr lang="en-GB" sz="3200" dirty="0"/>
          </a:p>
        </p:txBody>
      </p:sp>
      <p:sp>
        <p:nvSpPr>
          <p:cNvPr id="6" name="TextBox 5"/>
          <p:cNvSpPr txBox="1"/>
          <p:nvPr/>
        </p:nvSpPr>
        <p:spPr>
          <a:xfrm>
            <a:off x="8096908" y="1590441"/>
            <a:ext cx="2561967" cy="584775"/>
          </a:xfrm>
          <a:prstGeom prst="rect">
            <a:avLst/>
          </a:prstGeom>
          <a:solidFill>
            <a:schemeClr val="accent4">
              <a:lumMod val="20000"/>
              <a:lumOff val="80000"/>
            </a:schemeClr>
          </a:solidFill>
        </p:spPr>
        <p:txBody>
          <a:bodyPr wrap="square" rtlCol="0">
            <a:spAutoFit/>
          </a:bodyPr>
          <a:lstStyle/>
          <a:p>
            <a:pPr algn="ctr"/>
            <a:r>
              <a:rPr lang="en-GB" sz="3200" dirty="0" smtClean="0"/>
              <a:t>Fear</a:t>
            </a:r>
            <a:endParaRPr lang="en-GB" sz="3200" dirty="0"/>
          </a:p>
        </p:txBody>
      </p:sp>
      <p:sp>
        <p:nvSpPr>
          <p:cNvPr id="7" name="TextBox 6"/>
          <p:cNvSpPr txBox="1"/>
          <p:nvPr/>
        </p:nvSpPr>
        <p:spPr>
          <a:xfrm>
            <a:off x="4943874" y="4528786"/>
            <a:ext cx="2561967" cy="584775"/>
          </a:xfrm>
          <a:prstGeom prst="rect">
            <a:avLst/>
          </a:prstGeom>
          <a:solidFill>
            <a:schemeClr val="accent2">
              <a:lumMod val="20000"/>
              <a:lumOff val="80000"/>
            </a:schemeClr>
          </a:solidFill>
        </p:spPr>
        <p:txBody>
          <a:bodyPr wrap="square" rtlCol="0">
            <a:spAutoFit/>
          </a:bodyPr>
          <a:lstStyle/>
          <a:p>
            <a:r>
              <a:rPr lang="en-GB" sz="3200" dirty="0" smtClean="0"/>
              <a:t>Bewilderment</a:t>
            </a:r>
            <a:endParaRPr lang="en-GB" sz="3200" dirty="0"/>
          </a:p>
        </p:txBody>
      </p:sp>
      <p:sp>
        <p:nvSpPr>
          <p:cNvPr id="8" name="TextBox 7"/>
          <p:cNvSpPr txBox="1"/>
          <p:nvPr/>
        </p:nvSpPr>
        <p:spPr>
          <a:xfrm>
            <a:off x="1199777" y="3944011"/>
            <a:ext cx="2561967" cy="584775"/>
          </a:xfrm>
          <a:prstGeom prst="rect">
            <a:avLst/>
          </a:prstGeom>
          <a:solidFill>
            <a:schemeClr val="bg2">
              <a:lumMod val="90000"/>
            </a:schemeClr>
          </a:solidFill>
        </p:spPr>
        <p:txBody>
          <a:bodyPr wrap="square" rtlCol="0">
            <a:spAutoFit/>
          </a:bodyPr>
          <a:lstStyle/>
          <a:p>
            <a:pPr algn="ctr"/>
            <a:r>
              <a:rPr lang="en-GB" sz="3200" dirty="0" smtClean="0"/>
              <a:t>Mistrust</a:t>
            </a:r>
            <a:endParaRPr lang="en-GB" sz="3200" dirty="0"/>
          </a:p>
        </p:txBody>
      </p:sp>
      <p:sp>
        <p:nvSpPr>
          <p:cNvPr id="9" name="TextBox 8"/>
          <p:cNvSpPr txBox="1"/>
          <p:nvPr/>
        </p:nvSpPr>
        <p:spPr>
          <a:xfrm>
            <a:off x="8096908" y="3956183"/>
            <a:ext cx="2561967" cy="584775"/>
          </a:xfrm>
          <a:prstGeom prst="rect">
            <a:avLst/>
          </a:prstGeom>
          <a:solidFill>
            <a:schemeClr val="accent1">
              <a:lumMod val="20000"/>
              <a:lumOff val="80000"/>
            </a:schemeClr>
          </a:solidFill>
        </p:spPr>
        <p:txBody>
          <a:bodyPr wrap="square" rtlCol="0">
            <a:spAutoFit/>
          </a:bodyPr>
          <a:lstStyle/>
          <a:p>
            <a:pPr algn="ctr"/>
            <a:r>
              <a:rPr lang="en-GB" sz="3200" dirty="0" smtClean="0"/>
              <a:t>Shock</a:t>
            </a:r>
            <a:endParaRPr lang="en-GB" sz="3200" dirty="0"/>
          </a:p>
        </p:txBody>
      </p:sp>
      <p:sp>
        <p:nvSpPr>
          <p:cNvPr id="10" name="TextBox 9"/>
          <p:cNvSpPr txBox="1"/>
          <p:nvPr/>
        </p:nvSpPr>
        <p:spPr>
          <a:xfrm>
            <a:off x="2084398" y="359667"/>
            <a:ext cx="8280920" cy="707886"/>
          </a:xfrm>
          <a:prstGeom prst="rect">
            <a:avLst/>
          </a:prstGeom>
          <a:solidFill>
            <a:srgbClr val="002060"/>
          </a:solidFill>
        </p:spPr>
        <p:txBody>
          <a:bodyPr wrap="square" rtlCol="0">
            <a:spAutoFit/>
          </a:bodyPr>
          <a:lstStyle/>
          <a:p>
            <a:pPr algn="ctr"/>
            <a:r>
              <a:rPr lang="en-GB" sz="4000" b="1" dirty="0" smtClean="0">
                <a:solidFill>
                  <a:schemeClr val="bg1"/>
                </a:solidFill>
              </a:rPr>
              <a:t>Impact on Victims</a:t>
            </a:r>
            <a:endParaRPr lang="en-GB" sz="4000" b="1" dirty="0">
              <a:solidFill>
                <a:schemeClr val="bg1"/>
              </a:solidFill>
            </a:endParaRPr>
          </a:p>
        </p:txBody>
      </p:sp>
    </p:spTree>
    <p:extLst>
      <p:ext uri="{BB962C8B-B14F-4D97-AF65-F5344CB8AC3E}">
        <p14:creationId xmlns:p14="http://schemas.microsoft.com/office/powerpoint/2010/main" val="3157369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892809" y="2445596"/>
            <a:ext cx="8280920" cy="1446550"/>
          </a:xfrm>
          <a:prstGeom prst="rect">
            <a:avLst/>
          </a:prstGeom>
          <a:solidFill>
            <a:srgbClr val="002060"/>
          </a:solidFill>
        </p:spPr>
        <p:txBody>
          <a:bodyPr wrap="square" rtlCol="0">
            <a:spAutoFit/>
          </a:bodyPr>
          <a:lstStyle/>
          <a:p>
            <a:pPr algn="ctr"/>
            <a:r>
              <a:rPr lang="en-GB" sz="4400" b="1" dirty="0" smtClean="0">
                <a:solidFill>
                  <a:schemeClr val="bg1"/>
                </a:solidFill>
              </a:rPr>
              <a:t>Should We Treat Everyone            the Same?</a:t>
            </a:r>
            <a:endParaRPr lang="en-GB" sz="4400" b="1" dirty="0">
              <a:solidFill>
                <a:schemeClr val="bg1"/>
              </a:solidFill>
            </a:endParaRPr>
          </a:p>
        </p:txBody>
      </p:sp>
    </p:spTree>
    <p:extLst>
      <p:ext uri="{BB962C8B-B14F-4D97-AF65-F5344CB8AC3E}">
        <p14:creationId xmlns:p14="http://schemas.microsoft.com/office/powerpoint/2010/main" val="39767514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1631852" y="1838956"/>
            <a:ext cx="8904849" cy="3477875"/>
          </a:xfrm>
          <a:prstGeom prst="rect">
            <a:avLst/>
          </a:prstGeom>
        </p:spPr>
        <p:txBody>
          <a:bodyPr wrap="square">
            <a:spAutoFit/>
          </a:bodyPr>
          <a:lstStyle/>
          <a:p>
            <a:pPr algn="ctr"/>
            <a:r>
              <a:rPr lang="en-GB" altLang="en-US" sz="3200" dirty="0"/>
              <a:t>The notion of ‘treating everyone the same’ is not </a:t>
            </a:r>
            <a:r>
              <a:rPr lang="en-GB" altLang="en-US" sz="3200" dirty="0" smtClean="0"/>
              <a:t>appropriate:</a:t>
            </a:r>
          </a:p>
          <a:p>
            <a:pPr algn="ctr"/>
            <a:endParaRPr lang="en-GB" altLang="en-US" sz="3200" dirty="0"/>
          </a:p>
          <a:p>
            <a:pPr algn="ctr"/>
            <a:r>
              <a:rPr lang="en-GB" altLang="en-US" sz="3200" dirty="0" smtClean="0"/>
              <a:t>As </a:t>
            </a:r>
            <a:r>
              <a:rPr lang="en-GB" altLang="en-US" sz="3200" dirty="0"/>
              <a:t>Police Officers it is our duty to recognise the vulnerable groups within our communities who are likely to be </a:t>
            </a:r>
            <a:r>
              <a:rPr lang="en-GB" altLang="en-US" sz="3200" dirty="0" smtClean="0"/>
              <a:t>victimised.</a:t>
            </a:r>
            <a:r>
              <a:rPr lang="en-US" altLang="en-US" sz="2800" dirty="0"/>
              <a:t/>
            </a:r>
            <a:br>
              <a:rPr lang="en-US" altLang="en-US" sz="2800" dirty="0"/>
            </a:br>
            <a:endParaRPr lang="en-GB" sz="2800" dirty="0"/>
          </a:p>
        </p:txBody>
      </p:sp>
      <p:sp>
        <p:nvSpPr>
          <p:cNvPr id="5" name="TextBox 4"/>
          <p:cNvSpPr txBox="1"/>
          <p:nvPr/>
        </p:nvSpPr>
        <p:spPr>
          <a:xfrm>
            <a:off x="1943817" y="549889"/>
            <a:ext cx="8280920" cy="707886"/>
          </a:xfrm>
          <a:prstGeom prst="rect">
            <a:avLst/>
          </a:prstGeom>
          <a:solidFill>
            <a:srgbClr val="002060"/>
          </a:solidFill>
        </p:spPr>
        <p:txBody>
          <a:bodyPr wrap="square" rtlCol="0">
            <a:spAutoFit/>
          </a:bodyPr>
          <a:lstStyle/>
          <a:p>
            <a:pPr algn="ctr"/>
            <a:r>
              <a:rPr lang="en-GB" sz="4000" b="1" dirty="0" smtClean="0">
                <a:solidFill>
                  <a:schemeClr val="bg1"/>
                </a:solidFill>
              </a:rPr>
              <a:t>Hate Incidents and Hate Crime</a:t>
            </a:r>
            <a:endParaRPr lang="en-GB" sz="4000" b="1" dirty="0">
              <a:solidFill>
                <a:schemeClr val="bg1"/>
              </a:solidFill>
            </a:endParaRPr>
          </a:p>
        </p:txBody>
      </p:sp>
    </p:spTree>
    <p:extLst>
      <p:ext uri="{BB962C8B-B14F-4D97-AF65-F5344CB8AC3E}">
        <p14:creationId xmlns:p14="http://schemas.microsoft.com/office/powerpoint/2010/main" val="4250105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685370" y="1305453"/>
            <a:ext cx="10727473" cy="5293757"/>
          </a:xfrm>
          <a:prstGeom prst="rect">
            <a:avLst/>
          </a:prstGeom>
        </p:spPr>
        <p:txBody>
          <a:bodyPr wrap="square">
            <a:spAutoFit/>
          </a:bodyPr>
          <a:lstStyle/>
          <a:p>
            <a:r>
              <a:rPr lang="en-GB" altLang="en-US" sz="2800" dirty="0"/>
              <a:t>It is important that victims of </a:t>
            </a:r>
            <a:r>
              <a:rPr lang="en-GB" altLang="en-US" sz="2800" dirty="0" smtClean="0"/>
              <a:t>hate crime/incidents </a:t>
            </a:r>
            <a:r>
              <a:rPr lang="en-GB" altLang="en-US" sz="2800" dirty="0"/>
              <a:t>are offered </a:t>
            </a:r>
            <a:r>
              <a:rPr lang="en-GB" altLang="en-US" sz="2800" dirty="0" smtClean="0"/>
              <a:t>support from </a:t>
            </a:r>
            <a:r>
              <a:rPr lang="en-GB" altLang="en-US" sz="2800" dirty="0"/>
              <a:t>very early on.  </a:t>
            </a:r>
            <a:r>
              <a:rPr lang="en-GB" altLang="en-US" sz="2800" dirty="0" smtClean="0"/>
              <a:t>Other </a:t>
            </a:r>
            <a:r>
              <a:rPr lang="en-GB" altLang="en-US" sz="2800" dirty="0"/>
              <a:t>agencies that can assist </a:t>
            </a:r>
            <a:r>
              <a:rPr lang="en-GB" altLang="en-US" sz="2800" dirty="0" smtClean="0"/>
              <a:t>include:</a:t>
            </a:r>
          </a:p>
          <a:p>
            <a:pPr algn="ctr">
              <a:lnSpc>
                <a:spcPct val="90000"/>
              </a:lnSpc>
              <a:spcBef>
                <a:spcPct val="0"/>
              </a:spcBef>
            </a:pPr>
            <a:endParaRPr lang="en-GB" altLang="en-US" sz="2000" dirty="0" smtClean="0">
              <a:solidFill>
                <a:srgbClr val="0000FF"/>
              </a:solidFill>
              <a:ea typeface="ＭＳ Ｐゴシック" panose="020B0600070205080204" pitchFamily="34" charset="-128"/>
            </a:endParaRPr>
          </a:p>
          <a:p>
            <a:pPr lvl="1" algn="ctr">
              <a:lnSpc>
                <a:spcPct val="90000"/>
              </a:lnSpc>
              <a:spcBef>
                <a:spcPct val="0"/>
              </a:spcBef>
            </a:pPr>
            <a:r>
              <a:rPr lang="en-GB" altLang="en-US" sz="2400" dirty="0" smtClean="0">
                <a:solidFill>
                  <a:srgbClr val="0000FF"/>
                </a:solidFill>
                <a:ea typeface="ＭＳ Ｐゴシック" panose="020B0600070205080204" pitchFamily="34" charset="-128"/>
              </a:rPr>
              <a:t>Victim </a:t>
            </a:r>
            <a:r>
              <a:rPr lang="en-GB" altLang="en-US" sz="2400" dirty="0">
                <a:solidFill>
                  <a:srgbClr val="0000FF"/>
                </a:solidFill>
                <a:ea typeface="ＭＳ Ｐゴシック" panose="020B0600070205080204" pitchFamily="34" charset="-128"/>
              </a:rPr>
              <a:t>Support</a:t>
            </a:r>
          </a:p>
          <a:p>
            <a:pPr lvl="1" algn="ctr">
              <a:lnSpc>
                <a:spcPct val="90000"/>
              </a:lnSpc>
              <a:spcBef>
                <a:spcPct val="0"/>
              </a:spcBef>
            </a:pPr>
            <a:r>
              <a:rPr lang="en-GB" altLang="en-US" sz="2400" dirty="0">
                <a:solidFill>
                  <a:srgbClr val="0000FF"/>
                </a:solidFill>
                <a:ea typeface="ＭＳ Ｐゴシック" panose="020B0600070205080204" pitchFamily="34" charset="-128"/>
              </a:rPr>
              <a:t>Local Authority Probation Service</a:t>
            </a:r>
          </a:p>
          <a:p>
            <a:pPr lvl="1" algn="ctr">
              <a:lnSpc>
                <a:spcPct val="90000"/>
              </a:lnSpc>
              <a:spcBef>
                <a:spcPct val="0"/>
              </a:spcBef>
            </a:pPr>
            <a:r>
              <a:rPr lang="en-GB" altLang="en-US" sz="2400" dirty="0">
                <a:solidFill>
                  <a:srgbClr val="0000FF"/>
                </a:solidFill>
                <a:ea typeface="ＭＳ Ｐゴシック" panose="020B0600070205080204" pitchFamily="34" charset="-128"/>
              </a:rPr>
              <a:t>Housing Department</a:t>
            </a:r>
          </a:p>
          <a:p>
            <a:pPr lvl="1" algn="ctr">
              <a:lnSpc>
                <a:spcPct val="90000"/>
              </a:lnSpc>
              <a:spcBef>
                <a:spcPct val="0"/>
              </a:spcBef>
            </a:pPr>
            <a:r>
              <a:rPr lang="en-GB" altLang="en-US" sz="2400" dirty="0">
                <a:solidFill>
                  <a:srgbClr val="0000FF"/>
                </a:solidFill>
                <a:ea typeface="ＭＳ Ｐゴシック" panose="020B0600070205080204" pitchFamily="34" charset="-128"/>
              </a:rPr>
              <a:t>Local Education Authority</a:t>
            </a:r>
          </a:p>
          <a:p>
            <a:pPr lvl="1" algn="ctr">
              <a:lnSpc>
                <a:spcPct val="90000"/>
              </a:lnSpc>
              <a:spcBef>
                <a:spcPct val="0"/>
              </a:spcBef>
            </a:pPr>
            <a:r>
              <a:rPr lang="en-GB" altLang="en-US" sz="2400" dirty="0">
                <a:solidFill>
                  <a:srgbClr val="0000FF"/>
                </a:solidFill>
                <a:ea typeface="ＭＳ Ｐゴシック" panose="020B0600070205080204" pitchFamily="34" charset="-128"/>
              </a:rPr>
              <a:t>Social Services</a:t>
            </a:r>
          </a:p>
          <a:p>
            <a:pPr lvl="1" algn="ctr">
              <a:lnSpc>
                <a:spcPct val="90000"/>
              </a:lnSpc>
              <a:spcBef>
                <a:spcPct val="0"/>
              </a:spcBef>
            </a:pPr>
            <a:r>
              <a:rPr lang="en-GB" altLang="en-US" sz="2400" dirty="0">
                <a:solidFill>
                  <a:srgbClr val="0000FF"/>
                </a:solidFill>
                <a:ea typeface="ＭＳ Ｐゴシック" panose="020B0600070205080204" pitchFamily="34" charset="-128"/>
              </a:rPr>
              <a:t>Safeguarding Children Board</a:t>
            </a:r>
          </a:p>
          <a:p>
            <a:pPr lvl="1" algn="ctr">
              <a:lnSpc>
                <a:spcPct val="90000"/>
              </a:lnSpc>
              <a:spcBef>
                <a:spcPct val="0"/>
              </a:spcBef>
            </a:pPr>
            <a:r>
              <a:rPr lang="en-GB" altLang="en-US" sz="2400" dirty="0">
                <a:solidFill>
                  <a:srgbClr val="0000FF"/>
                </a:solidFill>
                <a:ea typeface="ＭＳ Ｐゴシック" panose="020B0600070205080204" pitchFamily="34" charset="-128"/>
              </a:rPr>
              <a:t>Crown Prosecution Service</a:t>
            </a:r>
          </a:p>
          <a:p>
            <a:pPr lvl="1" algn="ctr">
              <a:lnSpc>
                <a:spcPct val="90000"/>
              </a:lnSpc>
              <a:spcBef>
                <a:spcPct val="0"/>
              </a:spcBef>
            </a:pPr>
            <a:r>
              <a:rPr lang="en-GB" altLang="en-US" sz="2400" dirty="0">
                <a:solidFill>
                  <a:srgbClr val="0000FF"/>
                </a:solidFill>
                <a:ea typeface="ＭＳ Ｐゴシック" panose="020B0600070205080204" pitchFamily="34" charset="-128"/>
              </a:rPr>
              <a:t>Primary Care Trusts</a:t>
            </a:r>
          </a:p>
          <a:p>
            <a:pPr lvl="1" algn="ctr">
              <a:lnSpc>
                <a:spcPct val="90000"/>
              </a:lnSpc>
              <a:spcBef>
                <a:spcPct val="0"/>
              </a:spcBef>
            </a:pPr>
            <a:r>
              <a:rPr lang="en-GB" altLang="en-US" sz="2400" dirty="0">
                <a:solidFill>
                  <a:srgbClr val="0000FF"/>
                </a:solidFill>
                <a:ea typeface="ＭＳ Ｐゴシック" panose="020B0600070205080204" pitchFamily="34" charset="-128"/>
              </a:rPr>
              <a:t>Voluntary Community Groups</a:t>
            </a:r>
          </a:p>
          <a:p>
            <a:pPr lvl="1" algn="ctr">
              <a:lnSpc>
                <a:spcPct val="90000"/>
              </a:lnSpc>
              <a:spcBef>
                <a:spcPct val="0"/>
              </a:spcBef>
            </a:pPr>
            <a:r>
              <a:rPr lang="en-GB" altLang="en-US" sz="2400" dirty="0">
                <a:solidFill>
                  <a:srgbClr val="0000FF"/>
                </a:solidFill>
                <a:ea typeface="ＭＳ Ｐゴシック" panose="020B0600070205080204" pitchFamily="34" charset="-128"/>
              </a:rPr>
              <a:t>Race Equality Councils (R.E,Cs)</a:t>
            </a:r>
            <a:endParaRPr lang="en-US" altLang="en-US" sz="2400" dirty="0">
              <a:solidFill>
                <a:srgbClr val="0000FF"/>
              </a:solidFill>
              <a:ea typeface="ＭＳ Ｐゴシック" panose="020B0600070205080204" pitchFamily="34" charset="-128"/>
            </a:endParaRPr>
          </a:p>
          <a:p>
            <a:pPr>
              <a:spcBef>
                <a:spcPct val="0"/>
              </a:spcBef>
            </a:pPr>
            <a:endParaRPr lang="en-GB" altLang="en-US" sz="2400" dirty="0">
              <a:solidFill>
                <a:srgbClr val="0000FF"/>
              </a:solidFill>
              <a:latin typeface="Arial" panose="020B0604020202020204" pitchFamily="34" charset="0"/>
              <a:ea typeface="ＭＳ Ｐゴシック" panose="020B0600070205080204" pitchFamily="34" charset="-128"/>
            </a:endParaRPr>
          </a:p>
          <a:p>
            <a:endParaRPr lang="en-GB" sz="2400" dirty="0"/>
          </a:p>
        </p:txBody>
      </p:sp>
      <p:sp>
        <p:nvSpPr>
          <p:cNvPr id="4" name="TextBox 3"/>
          <p:cNvSpPr txBox="1"/>
          <p:nvPr/>
        </p:nvSpPr>
        <p:spPr>
          <a:xfrm>
            <a:off x="1908647" y="312988"/>
            <a:ext cx="8280920" cy="707886"/>
          </a:xfrm>
          <a:prstGeom prst="rect">
            <a:avLst/>
          </a:prstGeom>
          <a:solidFill>
            <a:srgbClr val="002060"/>
          </a:solidFill>
        </p:spPr>
        <p:txBody>
          <a:bodyPr wrap="square" rtlCol="0">
            <a:spAutoFit/>
          </a:bodyPr>
          <a:lstStyle/>
          <a:p>
            <a:pPr algn="ctr"/>
            <a:r>
              <a:rPr lang="en-GB" sz="4000" b="1" dirty="0" smtClean="0">
                <a:solidFill>
                  <a:schemeClr val="bg1"/>
                </a:solidFill>
              </a:rPr>
              <a:t>Hate Incidents and Hate Crime</a:t>
            </a:r>
            <a:endParaRPr lang="en-GB" sz="4000" b="1" dirty="0">
              <a:solidFill>
                <a:schemeClr val="bg1"/>
              </a:solidFill>
            </a:endParaRPr>
          </a:p>
        </p:txBody>
      </p:sp>
    </p:spTree>
    <p:extLst>
      <p:ext uri="{BB962C8B-B14F-4D97-AF65-F5344CB8AC3E}">
        <p14:creationId xmlns:p14="http://schemas.microsoft.com/office/powerpoint/2010/main" val="7091638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2861" y="798118"/>
            <a:ext cx="2646448" cy="2090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5" descr="kkk-so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7333" y="798118"/>
            <a:ext cx="2646448" cy="21648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1822861" y="3738168"/>
            <a:ext cx="8280920" cy="1446550"/>
          </a:xfrm>
          <a:prstGeom prst="rect">
            <a:avLst/>
          </a:prstGeom>
          <a:solidFill>
            <a:srgbClr val="002060"/>
          </a:solidFill>
        </p:spPr>
        <p:txBody>
          <a:bodyPr wrap="square" rtlCol="0">
            <a:spAutoFit/>
          </a:bodyPr>
          <a:lstStyle/>
          <a:p>
            <a:pPr algn="ctr"/>
            <a:r>
              <a:rPr lang="en-GB" sz="4400" b="1" dirty="0" smtClean="0">
                <a:solidFill>
                  <a:schemeClr val="bg1"/>
                </a:solidFill>
              </a:rPr>
              <a:t>Racially &amp; Religiously                    Aggravated Offences</a:t>
            </a:r>
            <a:endParaRPr lang="en-GB" sz="4400" b="1" dirty="0">
              <a:solidFill>
                <a:schemeClr val="bg1"/>
              </a:solidFill>
            </a:endParaRPr>
          </a:p>
        </p:txBody>
      </p:sp>
    </p:spTree>
    <p:extLst>
      <p:ext uri="{BB962C8B-B14F-4D97-AF65-F5344CB8AC3E}">
        <p14:creationId xmlns:p14="http://schemas.microsoft.com/office/powerpoint/2010/main" val="13859133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4" name="Rectangle 3"/>
          <p:cNvSpPr txBox="1">
            <a:spLocks noChangeArrowheads="1"/>
          </p:cNvSpPr>
          <p:nvPr>
            <p:custDataLst>
              <p:tags r:id="rId1"/>
            </p:custDataLst>
          </p:nvPr>
        </p:nvSpPr>
        <p:spPr>
          <a:xfrm>
            <a:off x="731520" y="955037"/>
            <a:ext cx="5678516" cy="5375528"/>
          </a:xfrm>
          <a:prstGeom prst="rect">
            <a:avLst/>
          </a:prstGeom>
        </p:spPr>
        <p:txBody>
          <a:bodyPr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Tx/>
              <a:buNone/>
              <a:defRPr/>
            </a:pPr>
            <a:r>
              <a:rPr lang="en-US" altLang="en-US" sz="2400" dirty="0" smtClean="0"/>
              <a:t>An offence is racially or religiously aggravated if,</a:t>
            </a:r>
          </a:p>
          <a:p>
            <a:pPr marL="0" indent="0" algn="ctr">
              <a:buNone/>
              <a:defRPr/>
            </a:pPr>
            <a:r>
              <a:rPr lang="en-US" altLang="en-US" sz="2400" dirty="0" smtClean="0"/>
              <a:t>at the time of committing, or immediately before or after doing so, </a:t>
            </a:r>
          </a:p>
          <a:p>
            <a:pPr marL="0" indent="0" algn="ctr">
              <a:buNone/>
              <a:defRPr/>
            </a:pPr>
            <a:r>
              <a:rPr lang="en-US" altLang="en-US" sz="2400" dirty="0" smtClean="0"/>
              <a:t>the offender demonstrates towards the victim hostility</a:t>
            </a:r>
          </a:p>
          <a:p>
            <a:pPr marL="0" indent="0" algn="ctr">
              <a:buNone/>
              <a:defRPr/>
            </a:pPr>
            <a:r>
              <a:rPr lang="en-US" altLang="en-US" sz="2400" dirty="0" smtClean="0"/>
              <a:t> based on the victim’s membership or presumed membership of a racial or religious group </a:t>
            </a:r>
            <a:r>
              <a:rPr lang="en-US" altLang="en-US" sz="2400" b="1" dirty="0" smtClean="0"/>
              <a:t>or</a:t>
            </a:r>
          </a:p>
          <a:p>
            <a:pPr marL="0" indent="0" algn="ctr">
              <a:buNone/>
              <a:defRPr/>
            </a:pPr>
            <a:r>
              <a:rPr lang="en-US" altLang="en-US" sz="2400" dirty="0" smtClean="0"/>
              <a:t>The offence is motivated (wholly or partly) by hostility towards members of a racial or religious group based on their membership of that group.</a:t>
            </a:r>
          </a:p>
          <a:p>
            <a:pPr marL="0" indent="0" algn="ctr">
              <a:buNone/>
              <a:defRPr/>
            </a:pPr>
            <a:endParaRPr lang="en-US" altLang="en-US" dirty="0">
              <a:solidFill>
                <a:srgbClr val="000066"/>
              </a:solidFill>
            </a:endParaRPr>
          </a:p>
          <a:p>
            <a:pPr algn="ctr">
              <a:defRPr/>
            </a:pPr>
            <a:endParaRPr lang="en-US" altLang="en-US" dirty="0" smtClean="0">
              <a:solidFill>
                <a:srgbClr val="000066"/>
              </a:solidFill>
            </a:endParaRPr>
          </a:p>
        </p:txBody>
      </p:sp>
      <p:pic>
        <p:nvPicPr>
          <p:cNvPr id="5" name="Picture 4"/>
          <p:cNvPicPr>
            <a:picLocks noChangeAspect="1"/>
          </p:cNvPicPr>
          <p:nvPr>
            <p:custDataLst>
              <p:tags r:id="rId2"/>
            </p:custDataLst>
          </p:nvPr>
        </p:nvPicPr>
        <p:blipFill rotWithShape="1">
          <a:blip r:embed="rId6" cstate="print">
            <a:extLst>
              <a:ext uri="{28A0092B-C50C-407E-A947-70E740481C1C}">
                <a14:useLocalDpi xmlns:a14="http://schemas.microsoft.com/office/drawing/2010/main" val="0"/>
              </a:ext>
            </a:extLst>
          </a:blip>
          <a:srcRect l="14491" r="9227"/>
          <a:stretch/>
        </p:blipFill>
        <p:spPr>
          <a:xfrm>
            <a:off x="7148872" y="843734"/>
            <a:ext cx="3949130" cy="3888432"/>
          </a:xfrm>
          <a:prstGeom prst="rect">
            <a:avLst/>
          </a:prstGeom>
          <a:effectLst>
            <a:softEdge rad="635000"/>
          </a:effectLst>
        </p:spPr>
      </p:pic>
      <p:sp>
        <p:nvSpPr>
          <p:cNvPr id="6" name="TextBox 5"/>
          <p:cNvSpPr txBox="1"/>
          <p:nvPr/>
        </p:nvSpPr>
        <p:spPr>
          <a:xfrm>
            <a:off x="731520" y="258959"/>
            <a:ext cx="10598119" cy="584775"/>
          </a:xfrm>
          <a:prstGeom prst="rect">
            <a:avLst/>
          </a:prstGeom>
          <a:solidFill>
            <a:srgbClr val="002060"/>
          </a:solidFill>
        </p:spPr>
        <p:txBody>
          <a:bodyPr wrap="square" rtlCol="0">
            <a:spAutoFit/>
          </a:bodyPr>
          <a:lstStyle/>
          <a:p>
            <a:pPr algn="ctr"/>
            <a:r>
              <a:rPr lang="en-GB" sz="3200" b="1" dirty="0" smtClean="0">
                <a:solidFill>
                  <a:schemeClr val="bg1"/>
                </a:solidFill>
              </a:rPr>
              <a:t>Racially &amp; Religiously Aggravated Offences</a:t>
            </a:r>
            <a:endParaRPr lang="en-GB" sz="3200" b="1" dirty="0">
              <a:solidFill>
                <a:schemeClr val="bg1"/>
              </a:solidFill>
            </a:endParaRPr>
          </a:p>
        </p:txBody>
      </p:sp>
      <p:sp>
        <p:nvSpPr>
          <p:cNvPr id="2" name="Rectangle 1"/>
          <p:cNvSpPr/>
          <p:nvPr/>
        </p:nvSpPr>
        <p:spPr>
          <a:xfrm>
            <a:off x="7392549" y="4952481"/>
            <a:ext cx="3461775" cy="830997"/>
          </a:xfrm>
          <a:prstGeom prst="rect">
            <a:avLst/>
          </a:prstGeom>
          <a:solidFill>
            <a:schemeClr val="accent1">
              <a:lumMod val="20000"/>
              <a:lumOff val="80000"/>
            </a:schemeClr>
          </a:solidFill>
        </p:spPr>
        <p:txBody>
          <a:bodyPr wrap="square">
            <a:spAutoFit/>
          </a:bodyPr>
          <a:lstStyle/>
          <a:p>
            <a:pPr algn="ctr">
              <a:defRPr/>
            </a:pPr>
            <a:r>
              <a:rPr lang="en-US" altLang="en-US" sz="2400" b="1" dirty="0">
                <a:solidFill>
                  <a:srgbClr val="002060"/>
                </a:solidFill>
              </a:rPr>
              <a:t>Section 28 Crime and Disorder Act 1998</a:t>
            </a:r>
          </a:p>
        </p:txBody>
      </p:sp>
    </p:spTree>
    <p:extLst>
      <p:ext uri="{BB962C8B-B14F-4D97-AF65-F5344CB8AC3E}">
        <p14:creationId xmlns:p14="http://schemas.microsoft.com/office/powerpoint/2010/main" val="3239533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1"/>
          <p:cNvSpPr txBox="1">
            <a:spLocks noChangeArrowheads="1"/>
          </p:cNvSpPr>
          <p:nvPr/>
        </p:nvSpPr>
        <p:spPr bwMode="auto">
          <a:xfrm>
            <a:off x="1518677" y="1514932"/>
            <a:ext cx="4497859"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b="1">
                <a:solidFill>
                  <a:schemeClr val="folHlink"/>
                </a:solidFill>
                <a:latin typeface="Arial Black" panose="020B0A04020102020204" pitchFamily="34" charset="0"/>
                <a:ea typeface="Osaka" pitchFamily="1" charset="-128"/>
              </a:defRPr>
            </a:lvl1pPr>
            <a:lvl2pPr marL="742950" indent="-285750">
              <a:spcBef>
                <a:spcPct val="20000"/>
              </a:spcBef>
              <a:buChar char="–"/>
              <a:defRPr sz="2000">
                <a:solidFill>
                  <a:schemeClr val="tx1"/>
                </a:solidFill>
                <a:latin typeface="Arial" panose="020B0604020202020204" pitchFamily="34" charset="0"/>
                <a:ea typeface="Osaka" pitchFamily="1" charset="-128"/>
              </a:defRPr>
            </a:lvl2pPr>
            <a:lvl3pPr marL="1143000" indent="-228600">
              <a:spcBef>
                <a:spcPct val="20000"/>
              </a:spcBef>
              <a:buChar char="•"/>
              <a:defRPr sz="2000">
                <a:solidFill>
                  <a:schemeClr val="tx1"/>
                </a:solidFill>
                <a:latin typeface="Arial" panose="020B0604020202020204" pitchFamily="34" charset="0"/>
                <a:ea typeface="Osaka" pitchFamily="1" charset="-128"/>
              </a:defRPr>
            </a:lvl3pPr>
            <a:lvl4pPr marL="1600200" indent="-228600">
              <a:spcBef>
                <a:spcPct val="20000"/>
              </a:spcBef>
              <a:buChar char="–"/>
              <a:defRPr sz="2000">
                <a:solidFill>
                  <a:schemeClr val="tx1"/>
                </a:solidFill>
                <a:latin typeface="Arial" panose="020B0604020202020204" pitchFamily="34" charset="0"/>
                <a:ea typeface="Osaka" pitchFamily="1" charset="-128"/>
              </a:defRPr>
            </a:lvl4pPr>
            <a:lvl5pPr marL="2057400" indent="-228600">
              <a:spcBef>
                <a:spcPct val="20000"/>
              </a:spcBef>
              <a:buChar char="»"/>
              <a:defRPr sz="2000">
                <a:solidFill>
                  <a:schemeClr val="tx1"/>
                </a:solidFill>
                <a:latin typeface="Arial" panose="020B0604020202020204" pitchFamily="34" charset="0"/>
                <a:ea typeface="Osaka" pitchFamily="1"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9pPr>
          </a:lstStyle>
          <a:p>
            <a:pPr algn="ctr">
              <a:spcBef>
                <a:spcPct val="0"/>
              </a:spcBef>
              <a:buFontTx/>
              <a:buNone/>
            </a:pPr>
            <a:r>
              <a:rPr lang="en-GB" altLang="en-US" sz="3200" b="0" dirty="0">
                <a:solidFill>
                  <a:schemeClr val="tx1"/>
                </a:solidFill>
                <a:latin typeface="Arial" panose="020B0604020202020204" pitchFamily="34" charset="0"/>
                <a:ea typeface="ＭＳ Ｐゴシック" panose="020B0600070205080204" pitchFamily="34" charset="-128"/>
                <a:cs typeface="Arial" panose="020B0604020202020204" pitchFamily="34" charset="0"/>
              </a:rPr>
              <a:t>A group of persons defined by reference to race, colour, nationality (including citizenship) or ethnic or national origins.</a:t>
            </a:r>
          </a:p>
          <a:p>
            <a:pPr>
              <a:spcBef>
                <a:spcPct val="0"/>
              </a:spcBef>
              <a:buFontTx/>
              <a:buNone/>
            </a:pPr>
            <a:endParaRPr lang="en-GB" altLang="en-US" b="0" dirty="0">
              <a:solidFill>
                <a:schemeClr val="tx1"/>
              </a:solidFill>
              <a:latin typeface="Arial" panose="020B0604020202020204" pitchFamily="34" charset="0"/>
              <a:ea typeface="ＭＳ Ｐゴシック" panose="020B0600070205080204" pitchFamily="34" charset="-128"/>
            </a:endParaRPr>
          </a:p>
        </p:txBody>
      </p:sp>
      <p:pic>
        <p:nvPicPr>
          <p:cNvPr id="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35372" y="1640181"/>
            <a:ext cx="3218397" cy="2821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 Box 4"/>
          <p:cNvSpPr txBox="1">
            <a:spLocks noChangeArrowheads="1"/>
          </p:cNvSpPr>
          <p:nvPr/>
        </p:nvSpPr>
        <p:spPr bwMode="auto">
          <a:xfrm>
            <a:off x="2349943" y="5080889"/>
            <a:ext cx="7398327" cy="803297"/>
          </a:xfrm>
          <a:prstGeom prst="rect">
            <a:avLst/>
          </a:prstGeom>
          <a:solidFill>
            <a:schemeClr val="bg1"/>
          </a:solidFill>
          <a:ln>
            <a:noFill/>
          </a:ln>
          <a:effectLst/>
          <a:extLst/>
        </p:spPr>
        <p:txBody>
          <a:bodyPr wrap="square">
            <a:spAutoFit/>
          </a:bodyPr>
          <a:lstStyle>
            <a:lvl1pPr>
              <a:spcBef>
                <a:spcPct val="20000"/>
              </a:spcBef>
              <a:buChar char="•"/>
              <a:defRPr sz="2400" b="1">
                <a:solidFill>
                  <a:schemeClr val="folHlink"/>
                </a:solidFill>
                <a:latin typeface="Arial Black" panose="020B0A04020102020204" pitchFamily="34" charset="0"/>
                <a:ea typeface="Osaka" pitchFamily="1" charset="-128"/>
              </a:defRPr>
            </a:lvl1pPr>
            <a:lvl2pPr marL="742950" indent="-285750">
              <a:spcBef>
                <a:spcPct val="20000"/>
              </a:spcBef>
              <a:buChar char="–"/>
              <a:defRPr sz="2000">
                <a:solidFill>
                  <a:schemeClr val="tx1"/>
                </a:solidFill>
                <a:latin typeface="Arial" panose="020B0604020202020204" pitchFamily="34" charset="0"/>
                <a:ea typeface="Osaka" pitchFamily="1" charset="-128"/>
              </a:defRPr>
            </a:lvl2pPr>
            <a:lvl3pPr marL="1143000" indent="-228600">
              <a:spcBef>
                <a:spcPct val="20000"/>
              </a:spcBef>
              <a:buChar char="•"/>
              <a:defRPr sz="2000">
                <a:solidFill>
                  <a:schemeClr val="tx1"/>
                </a:solidFill>
                <a:latin typeface="Arial" panose="020B0604020202020204" pitchFamily="34" charset="0"/>
                <a:ea typeface="Osaka" pitchFamily="1" charset="-128"/>
              </a:defRPr>
            </a:lvl3pPr>
            <a:lvl4pPr marL="1600200" indent="-228600">
              <a:spcBef>
                <a:spcPct val="20000"/>
              </a:spcBef>
              <a:buChar char="–"/>
              <a:defRPr sz="2000">
                <a:solidFill>
                  <a:schemeClr val="tx1"/>
                </a:solidFill>
                <a:latin typeface="Arial" panose="020B0604020202020204" pitchFamily="34" charset="0"/>
                <a:ea typeface="Osaka" pitchFamily="1" charset="-128"/>
              </a:defRPr>
            </a:lvl4pPr>
            <a:lvl5pPr marL="2057400" indent="-228600">
              <a:spcBef>
                <a:spcPct val="20000"/>
              </a:spcBef>
              <a:buChar char="»"/>
              <a:defRPr sz="2000">
                <a:solidFill>
                  <a:schemeClr val="tx1"/>
                </a:solidFill>
                <a:latin typeface="Arial" panose="020B0604020202020204" pitchFamily="34" charset="0"/>
                <a:ea typeface="Osaka" pitchFamily="1"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9pPr>
          </a:lstStyle>
          <a:p>
            <a:pPr algn="ctr" eaLnBrk="1" hangingPunct="1">
              <a:lnSpc>
                <a:spcPct val="80000"/>
              </a:lnSpc>
              <a:buFontTx/>
              <a:buNone/>
            </a:pPr>
            <a:r>
              <a:rPr lang="en-GB" altLang="en-US" dirty="0">
                <a:solidFill>
                  <a:srgbClr val="002060"/>
                </a:solidFill>
                <a:latin typeface="Arial" panose="020B0604020202020204" pitchFamily="34" charset="0"/>
                <a:ea typeface="ＭＳ Ｐゴシック" panose="020B0600070205080204" pitchFamily="34" charset="-128"/>
              </a:rPr>
              <a:t>Sec. 28(4) Crime and Disorder Act 1998</a:t>
            </a:r>
          </a:p>
          <a:p>
            <a:pPr eaLnBrk="1" hangingPunct="1">
              <a:spcBef>
                <a:spcPct val="50000"/>
              </a:spcBef>
              <a:buFontTx/>
              <a:buNone/>
            </a:pPr>
            <a:endParaRPr lang="en-US" altLang="en-US" sz="1800" b="0" dirty="0">
              <a:solidFill>
                <a:srgbClr val="FF0000"/>
              </a:solidFill>
              <a:latin typeface="Arial" panose="020B0604020202020204" pitchFamily="34" charset="0"/>
              <a:ea typeface="ＭＳ Ｐゴシック" panose="020B0600070205080204" pitchFamily="34" charset="-128"/>
            </a:endParaRPr>
          </a:p>
        </p:txBody>
      </p:sp>
      <p:sp>
        <p:nvSpPr>
          <p:cNvPr id="10" name="TextBox 9"/>
          <p:cNvSpPr txBox="1"/>
          <p:nvPr/>
        </p:nvSpPr>
        <p:spPr>
          <a:xfrm>
            <a:off x="1908647" y="312988"/>
            <a:ext cx="8280920" cy="707886"/>
          </a:xfrm>
          <a:prstGeom prst="rect">
            <a:avLst/>
          </a:prstGeom>
          <a:solidFill>
            <a:srgbClr val="002060"/>
          </a:solidFill>
        </p:spPr>
        <p:txBody>
          <a:bodyPr wrap="square" rtlCol="0">
            <a:spAutoFit/>
          </a:bodyPr>
          <a:lstStyle/>
          <a:p>
            <a:pPr algn="ctr"/>
            <a:r>
              <a:rPr lang="en-GB" sz="4000" b="1" dirty="0" smtClean="0">
                <a:solidFill>
                  <a:schemeClr val="bg1"/>
                </a:solidFill>
              </a:rPr>
              <a:t>Racial Groups</a:t>
            </a:r>
            <a:endParaRPr lang="en-GB" sz="4000" b="1" dirty="0">
              <a:solidFill>
                <a:schemeClr val="bg1"/>
              </a:solidFill>
            </a:endParaRPr>
          </a:p>
        </p:txBody>
      </p:sp>
    </p:spTree>
    <p:extLst>
      <p:ext uri="{BB962C8B-B14F-4D97-AF65-F5344CB8AC3E}">
        <p14:creationId xmlns:p14="http://schemas.microsoft.com/office/powerpoint/2010/main" val="4175038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1"/>
          <p:cNvSpPr>
            <a:spLocks noChangeArrowheads="1"/>
          </p:cNvSpPr>
          <p:nvPr/>
        </p:nvSpPr>
        <p:spPr bwMode="auto">
          <a:xfrm>
            <a:off x="304671" y="2016109"/>
            <a:ext cx="1157770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b="1">
                <a:solidFill>
                  <a:schemeClr val="folHlink"/>
                </a:solidFill>
                <a:latin typeface="Arial Black" panose="020B0A04020102020204" pitchFamily="34" charset="0"/>
                <a:ea typeface="Osaka" pitchFamily="1" charset="-128"/>
              </a:defRPr>
            </a:lvl1pPr>
            <a:lvl2pPr marL="742950" indent="-285750">
              <a:spcBef>
                <a:spcPct val="20000"/>
              </a:spcBef>
              <a:buChar char="–"/>
              <a:defRPr sz="2000">
                <a:solidFill>
                  <a:schemeClr val="tx1"/>
                </a:solidFill>
                <a:latin typeface="Arial" panose="020B0604020202020204" pitchFamily="34" charset="0"/>
                <a:ea typeface="Osaka" pitchFamily="1" charset="-128"/>
              </a:defRPr>
            </a:lvl2pPr>
            <a:lvl3pPr marL="1143000" indent="-228600">
              <a:spcBef>
                <a:spcPct val="20000"/>
              </a:spcBef>
              <a:buChar char="•"/>
              <a:defRPr sz="2000">
                <a:solidFill>
                  <a:schemeClr val="tx1"/>
                </a:solidFill>
                <a:latin typeface="Arial" panose="020B0604020202020204" pitchFamily="34" charset="0"/>
                <a:ea typeface="Osaka" pitchFamily="1" charset="-128"/>
              </a:defRPr>
            </a:lvl3pPr>
            <a:lvl4pPr marL="1600200" indent="-228600">
              <a:spcBef>
                <a:spcPct val="20000"/>
              </a:spcBef>
              <a:buChar char="–"/>
              <a:defRPr sz="2000">
                <a:solidFill>
                  <a:schemeClr val="tx1"/>
                </a:solidFill>
                <a:latin typeface="Arial" panose="020B0604020202020204" pitchFamily="34" charset="0"/>
                <a:ea typeface="Osaka" pitchFamily="1" charset="-128"/>
              </a:defRPr>
            </a:lvl4pPr>
            <a:lvl5pPr marL="2057400" indent="-228600">
              <a:spcBef>
                <a:spcPct val="20000"/>
              </a:spcBef>
              <a:buChar char="»"/>
              <a:defRPr sz="2000">
                <a:solidFill>
                  <a:schemeClr val="tx1"/>
                </a:solidFill>
                <a:latin typeface="Arial" panose="020B0604020202020204" pitchFamily="34" charset="0"/>
                <a:ea typeface="Osaka" pitchFamily="1"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9pPr>
          </a:lstStyle>
          <a:p>
            <a:pPr algn="ctr">
              <a:spcBef>
                <a:spcPct val="0"/>
              </a:spcBef>
              <a:buFontTx/>
              <a:buNone/>
            </a:pPr>
            <a:r>
              <a:rPr lang="en-GB" altLang="en-US" b="0" dirty="0">
                <a:solidFill>
                  <a:schemeClr val="tx1"/>
                </a:solidFill>
                <a:latin typeface="Arial" panose="020B0604020202020204" pitchFamily="34" charset="0"/>
                <a:ea typeface="ＭＳ Ｐゴシック" panose="020B0600070205080204" pitchFamily="34" charset="-128"/>
              </a:rPr>
              <a:t> A group of persons defined by reference to religious belief </a:t>
            </a:r>
            <a:endParaRPr lang="en-GB" altLang="en-US" b="0" dirty="0" smtClean="0">
              <a:solidFill>
                <a:schemeClr val="tx1"/>
              </a:solidFill>
              <a:latin typeface="Arial" panose="020B0604020202020204" pitchFamily="34" charset="0"/>
              <a:ea typeface="ＭＳ Ｐゴシック" panose="020B0600070205080204" pitchFamily="34" charset="-128"/>
            </a:endParaRPr>
          </a:p>
          <a:p>
            <a:pPr algn="ctr">
              <a:spcBef>
                <a:spcPct val="0"/>
              </a:spcBef>
              <a:buFontTx/>
              <a:buNone/>
            </a:pPr>
            <a:r>
              <a:rPr lang="en-GB" altLang="en-US" b="0" dirty="0" smtClean="0">
                <a:solidFill>
                  <a:schemeClr val="tx1"/>
                </a:solidFill>
                <a:latin typeface="Arial" panose="020B0604020202020204" pitchFamily="34" charset="0"/>
                <a:ea typeface="ＭＳ Ｐゴシック" panose="020B0600070205080204" pitchFamily="34" charset="-128"/>
              </a:rPr>
              <a:t>or </a:t>
            </a:r>
            <a:r>
              <a:rPr lang="en-GB" altLang="en-US" b="0" dirty="0">
                <a:solidFill>
                  <a:schemeClr val="tx1"/>
                </a:solidFill>
                <a:latin typeface="Arial" panose="020B0604020202020204" pitchFamily="34" charset="0"/>
                <a:ea typeface="ＭＳ Ｐゴシック" panose="020B0600070205080204" pitchFamily="34" charset="-128"/>
              </a:rPr>
              <a:t>lack of religious belief.</a:t>
            </a:r>
          </a:p>
        </p:txBody>
      </p:sp>
      <p:sp>
        <p:nvSpPr>
          <p:cNvPr id="7" name="Rectangle 2"/>
          <p:cNvSpPr>
            <a:spLocks noChangeArrowheads="1"/>
          </p:cNvSpPr>
          <p:nvPr/>
        </p:nvSpPr>
        <p:spPr bwMode="auto">
          <a:xfrm>
            <a:off x="3057236" y="3328334"/>
            <a:ext cx="5985164" cy="338554"/>
          </a:xfrm>
          <a:prstGeom prst="rect">
            <a:avLst/>
          </a:prstGeom>
          <a:solidFill>
            <a:schemeClr val="bg1"/>
          </a:solidFill>
          <a:ln>
            <a:noFill/>
          </a:ln>
          <a:extLst/>
        </p:spPr>
        <p:txBody>
          <a:bodyPr wrap="square">
            <a:spAutoFit/>
          </a:bodyPr>
          <a:lstStyle>
            <a:lvl1pPr>
              <a:spcBef>
                <a:spcPct val="20000"/>
              </a:spcBef>
              <a:buChar char="•"/>
              <a:defRPr sz="2400" b="1">
                <a:solidFill>
                  <a:schemeClr val="folHlink"/>
                </a:solidFill>
                <a:latin typeface="Arial Black" panose="020B0A04020102020204" pitchFamily="34" charset="0"/>
                <a:ea typeface="Osaka" pitchFamily="1" charset="-128"/>
              </a:defRPr>
            </a:lvl1pPr>
            <a:lvl2pPr marL="742950" indent="-285750">
              <a:spcBef>
                <a:spcPct val="20000"/>
              </a:spcBef>
              <a:buChar char="–"/>
              <a:defRPr sz="2000">
                <a:solidFill>
                  <a:schemeClr val="tx1"/>
                </a:solidFill>
                <a:latin typeface="Arial" panose="020B0604020202020204" pitchFamily="34" charset="0"/>
                <a:ea typeface="Osaka" pitchFamily="1" charset="-128"/>
              </a:defRPr>
            </a:lvl2pPr>
            <a:lvl3pPr marL="1143000" indent="-228600">
              <a:spcBef>
                <a:spcPct val="20000"/>
              </a:spcBef>
              <a:buChar char="•"/>
              <a:defRPr sz="2000">
                <a:solidFill>
                  <a:schemeClr val="tx1"/>
                </a:solidFill>
                <a:latin typeface="Arial" panose="020B0604020202020204" pitchFamily="34" charset="0"/>
                <a:ea typeface="Osaka" pitchFamily="1" charset="-128"/>
              </a:defRPr>
            </a:lvl3pPr>
            <a:lvl4pPr marL="1600200" indent="-228600">
              <a:spcBef>
                <a:spcPct val="20000"/>
              </a:spcBef>
              <a:buChar char="–"/>
              <a:defRPr sz="2000">
                <a:solidFill>
                  <a:schemeClr val="tx1"/>
                </a:solidFill>
                <a:latin typeface="Arial" panose="020B0604020202020204" pitchFamily="34" charset="0"/>
                <a:ea typeface="Osaka" pitchFamily="1" charset="-128"/>
              </a:defRPr>
            </a:lvl4pPr>
            <a:lvl5pPr marL="2057400" indent="-228600">
              <a:spcBef>
                <a:spcPct val="20000"/>
              </a:spcBef>
              <a:buChar char="»"/>
              <a:defRPr sz="2000">
                <a:solidFill>
                  <a:schemeClr val="tx1"/>
                </a:solidFill>
                <a:latin typeface="Arial" panose="020B0604020202020204" pitchFamily="34" charset="0"/>
                <a:ea typeface="Osaka" pitchFamily="1"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9pPr>
          </a:lstStyle>
          <a:p>
            <a:pPr algn="ctr" eaLnBrk="1" hangingPunct="1">
              <a:lnSpc>
                <a:spcPct val="80000"/>
              </a:lnSpc>
              <a:spcBef>
                <a:spcPct val="0"/>
              </a:spcBef>
              <a:buFontTx/>
              <a:buNone/>
            </a:pPr>
            <a:r>
              <a:rPr lang="en-GB" altLang="en-US" sz="2000" dirty="0">
                <a:solidFill>
                  <a:srgbClr val="002060"/>
                </a:solidFill>
                <a:latin typeface="Arial" panose="020B0604020202020204" pitchFamily="34" charset="0"/>
                <a:ea typeface="ＭＳ Ｐゴシック" panose="020B0600070205080204" pitchFamily="34" charset="-128"/>
              </a:rPr>
              <a:t>Sec. 28(4) Crime and Disorder Act 1998</a:t>
            </a:r>
          </a:p>
        </p:txBody>
      </p:sp>
      <p:pic>
        <p:nvPicPr>
          <p:cNvPr id="8"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964" y="404234"/>
            <a:ext cx="1676400" cy="153670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5" descr="SY01462_"/>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66007" y="3834885"/>
            <a:ext cx="1520889" cy="1607228"/>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46542" y="4536881"/>
            <a:ext cx="1219200" cy="129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25388" y="3763235"/>
            <a:ext cx="1508982" cy="1607228"/>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71920" y="404234"/>
            <a:ext cx="1671539" cy="1611875"/>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2586896" y="793781"/>
            <a:ext cx="6938492" cy="707886"/>
          </a:xfrm>
          <a:prstGeom prst="rect">
            <a:avLst/>
          </a:prstGeom>
          <a:solidFill>
            <a:srgbClr val="002060"/>
          </a:solidFill>
        </p:spPr>
        <p:txBody>
          <a:bodyPr wrap="square" rtlCol="0">
            <a:spAutoFit/>
          </a:bodyPr>
          <a:lstStyle/>
          <a:p>
            <a:pPr algn="ctr"/>
            <a:r>
              <a:rPr lang="en-GB" sz="4000" b="1" dirty="0" smtClean="0">
                <a:solidFill>
                  <a:schemeClr val="bg1"/>
                </a:solidFill>
              </a:rPr>
              <a:t>Religious Groups</a:t>
            </a:r>
            <a:endParaRPr lang="en-GB" sz="4000" b="1" dirty="0">
              <a:solidFill>
                <a:schemeClr val="bg1"/>
              </a:solidFill>
            </a:endParaRPr>
          </a:p>
        </p:txBody>
      </p:sp>
    </p:spTree>
    <p:extLst>
      <p:ext uri="{BB962C8B-B14F-4D97-AF65-F5344CB8AC3E}">
        <p14:creationId xmlns:p14="http://schemas.microsoft.com/office/powerpoint/2010/main" val="91716825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6" name="Rectangle 3"/>
          <p:cNvSpPr txBox="1">
            <a:spLocks noChangeArrowheads="1"/>
          </p:cNvSpPr>
          <p:nvPr>
            <p:custDataLst>
              <p:tags r:id="rId1"/>
            </p:custDataLst>
          </p:nvPr>
        </p:nvSpPr>
        <p:spPr>
          <a:xfrm>
            <a:off x="925380" y="1083508"/>
            <a:ext cx="5297000" cy="261869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en-US" sz="2400" b="1" dirty="0" smtClean="0"/>
              <a:t>Assaults</a:t>
            </a:r>
          </a:p>
          <a:p>
            <a:pPr lvl="1"/>
            <a:r>
              <a:rPr lang="en-US" altLang="en-US" dirty="0" smtClean="0"/>
              <a:t>Common Assault</a:t>
            </a:r>
          </a:p>
          <a:p>
            <a:pPr lvl="1"/>
            <a:r>
              <a:rPr lang="en-US" altLang="en-US" dirty="0" smtClean="0"/>
              <a:t>Actual Bodily Harm</a:t>
            </a:r>
          </a:p>
          <a:p>
            <a:pPr lvl="1"/>
            <a:r>
              <a:rPr lang="en-US" altLang="en-US" dirty="0" smtClean="0"/>
              <a:t>Wounding or Grievous Bodily Harm</a:t>
            </a:r>
          </a:p>
          <a:p>
            <a:pPr>
              <a:buFontTx/>
              <a:buNone/>
            </a:pPr>
            <a:endParaRPr lang="en-US" altLang="en-US" sz="2400" b="1" dirty="0" smtClean="0"/>
          </a:p>
          <a:p>
            <a:pPr>
              <a:buFontTx/>
              <a:buNone/>
            </a:pPr>
            <a:r>
              <a:rPr lang="en-US" altLang="en-US" sz="2400" b="1" dirty="0" smtClean="0"/>
              <a:t>Criminal Damage:</a:t>
            </a:r>
          </a:p>
          <a:p>
            <a:pPr lvl="1"/>
            <a:r>
              <a:rPr lang="en-US" altLang="en-US" dirty="0" smtClean="0"/>
              <a:t>‘Simple’ Criminal Damage</a:t>
            </a:r>
          </a:p>
        </p:txBody>
      </p:sp>
      <p:pic>
        <p:nvPicPr>
          <p:cNvPr id="7" name="Picture 6"/>
          <p:cNvPicPr>
            <a:picLocks noChangeAspect="1"/>
          </p:cNvPicPr>
          <p:nvPr>
            <p:custDataLst>
              <p:tags r:id="rId2"/>
            </p:custDataLst>
          </p:nvPr>
        </p:nvPicPr>
        <p:blipFill>
          <a:blip r:embed="rId7" cstate="print">
            <a:extLst>
              <a:ext uri="{28A0092B-C50C-407E-A947-70E740481C1C}">
                <a14:useLocalDpi xmlns:a14="http://schemas.microsoft.com/office/drawing/2010/main" val="0"/>
              </a:ext>
            </a:extLst>
          </a:blip>
          <a:stretch>
            <a:fillRect/>
          </a:stretch>
        </p:blipFill>
        <p:spPr>
          <a:xfrm>
            <a:off x="2208111" y="4170556"/>
            <a:ext cx="2008521" cy="1744322"/>
          </a:xfrm>
          <a:prstGeom prst="rect">
            <a:avLst/>
          </a:prstGeom>
          <a:effectLst>
            <a:softEdge rad="317500"/>
          </a:effectLst>
        </p:spPr>
      </p:pic>
      <p:pic>
        <p:nvPicPr>
          <p:cNvPr id="8" name="Picture 7"/>
          <p:cNvPicPr>
            <a:picLocks noChangeAspect="1"/>
          </p:cNvPicPr>
          <p:nvPr>
            <p:custDataLst>
              <p:tags r:id="rId3"/>
            </p:custDataLst>
          </p:nvPr>
        </p:nvPicPr>
        <p:blipFill>
          <a:blip r:embed="rId8" cstate="print">
            <a:extLst>
              <a:ext uri="{28A0092B-C50C-407E-A947-70E740481C1C}">
                <a14:useLocalDpi xmlns:a14="http://schemas.microsoft.com/office/drawing/2010/main" val="0"/>
              </a:ext>
            </a:extLst>
          </a:blip>
          <a:stretch>
            <a:fillRect/>
          </a:stretch>
        </p:blipFill>
        <p:spPr>
          <a:xfrm>
            <a:off x="5062654" y="2866520"/>
            <a:ext cx="1923757" cy="2847915"/>
          </a:xfrm>
          <a:prstGeom prst="rect">
            <a:avLst/>
          </a:prstGeom>
          <a:effectLst>
            <a:softEdge rad="317500"/>
          </a:effectLst>
        </p:spPr>
      </p:pic>
      <p:sp>
        <p:nvSpPr>
          <p:cNvPr id="9" name="TextBox 8"/>
          <p:cNvSpPr txBox="1"/>
          <p:nvPr/>
        </p:nvSpPr>
        <p:spPr>
          <a:xfrm>
            <a:off x="725472" y="196866"/>
            <a:ext cx="10598119" cy="584775"/>
          </a:xfrm>
          <a:prstGeom prst="rect">
            <a:avLst/>
          </a:prstGeom>
          <a:solidFill>
            <a:srgbClr val="002060"/>
          </a:solidFill>
        </p:spPr>
        <p:txBody>
          <a:bodyPr wrap="square" rtlCol="0">
            <a:spAutoFit/>
          </a:bodyPr>
          <a:lstStyle/>
          <a:p>
            <a:pPr algn="ctr"/>
            <a:r>
              <a:rPr lang="en-GB" sz="3200" b="1" dirty="0" smtClean="0">
                <a:solidFill>
                  <a:schemeClr val="bg1"/>
                </a:solidFill>
              </a:rPr>
              <a:t>Racially &amp; Religiously Aggravated Offences</a:t>
            </a:r>
            <a:endParaRPr lang="en-GB" sz="3200" b="1" dirty="0">
              <a:solidFill>
                <a:schemeClr val="bg1"/>
              </a:solidFill>
            </a:endParaRPr>
          </a:p>
        </p:txBody>
      </p:sp>
      <p:sp>
        <p:nvSpPr>
          <p:cNvPr id="2" name="Rectangle 1"/>
          <p:cNvSpPr/>
          <p:nvPr/>
        </p:nvSpPr>
        <p:spPr>
          <a:xfrm>
            <a:off x="6986411" y="1083508"/>
            <a:ext cx="4537088" cy="4524315"/>
          </a:xfrm>
          <a:prstGeom prst="rect">
            <a:avLst/>
          </a:prstGeom>
        </p:spPr>
        <p:txBody>
          <a:bodyPr wrap="square">
            <a:spAutoFit/>
          </a:bodyPr>
          <a:lstStyle/>
          <a:p>
            <a:pPr>
              <a:buFontTx/>
              <a:buNone/>
            </a:pPr>
            <a:r>
              <a:rPr lang="en-US" altLang="en-US" sz="2400" b="1" dirty="0"/>
              <a:t>Public Order:</a:t>
            </a:r>
          </a:p>
          <a:p>
            <a:pPr marL="800100" lvl="1" indent="-342900">
              <a:buFont typeface="Arial" panose="020B0604020202020204" pitchFamily="34" charset="0"/>
              <a:buChar char="•"/>
            </a:pPr>
            <a:r>
              <a:rPr lang="en-US" altLang="en-US" sz="2400" dirty="0"/>
              <a:t>Causing Harassment, Alarm or Distress</a:t>
            </a:r>
          </a:p>
          <a:p>
            <a:pPr marL="800100" lvl="1" indent="-342900">
              <a:buFont typeface="Arial" panose="020B0604020202020204" pitchFamily="34" charset="0"/>
              <a:buChar char="•"/>
            </a:pPr>
            <a:r>
              <a:rPr lang="en-US" altLang="en-US" sz="2400" dirty="0"/>
              <a:t>Causing Fear or Provocation of Violence</a:t>
            </a:r>
          </a:p>
          <a:p>
            <a:pPr marL="800100" lvl="1" indent="-342900">
              <a:buFont typeface="Arial" panose="020B0604020202020204" pitchFamily="34" charset="0"/>
              <a:buChar char="•"/>
            </a:pPr>
            <a:r>
              <a:rPr lang="en-US" altLang="en-US" sz="2400" dirty="0"/>
              <a:t>Intentional Harassment, Alarm or Distress </a:t>
            </a:r>
          </a:p>
          <a:p>
            <a:pPr>
              <a:buFontTx/>
              <a:buNone/>
            </a:pPr>
            <a:endParaRPr lang="en-US" altLang="en-US" sz="2400" b="1" dirty="0" smtClean="0"/>
          </a:p>
          <a:p>
            <a:pPr>
              <a:buFontTx/>
              <a:buNone/>
            </a:pPr>
            <a:r>
              <a:rPr lang="en-US" altLang="en-US" sz="2400" b="1" dirty="0" smtClean="0"/>
              <a:t>Stalking </a:t>
            </a:r>
            <a:r>
              <a:rPr lang="en-US" altLang="en-US" sz="2400" b="1" dirty="0"/>
              <a:t>&amp; Harassment:</a:t>
            </a:r>
          </a:p>
          <a:p>
            <a:pPr marL="800100" lvl="1" indent="-342900">
              <a:buFont typeface="Arial" panose="020B0604020202020204" pitchFamily="34" charset="0"/>
              <a:buChar char="•"/>
            </a:pPr>
            <a:r>
              <a:rPr lang="en-US" altLang="en-US" sz="2400" dirty="0"/>
              <a:t>Stalking &amp; Harassment</a:t>
            </a:r>
          </a:p>
          <a:p>
            <a:pPr marL="800100" lvl="1" indent="-342900">
              <a:buFont typeface="Arial" panose="020B0604020202020204" pitchFamily="34" charset="0"/>
              <a:buChar char="•"/>
            </a:pPr>
            <a:r>
              <a:rPr lang="en-US" altLang="en-US" sz="2400" dirty="0"/>
              <a:t>Putting People in Fear of Violence</a:t>
            </a:r>
          </a:p>
        </p:txBody>
      </p:sp>
    </p:spTree>
    <p:extLst>
      <p:ext uri="{BB962C8B-B14F-4D97-AF65-F5344CB8AC3E}">
        <p14:creationId xmlns:p14="http://schemas.microsoft.com/office/powerpoint/2010/main" val="2956854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fade">
                                      <p:cBhvr>
                                        <p:cTn id="10" dur="500"/>
                                        <p:tgtEl>
                                          <p:spTgt spid="6">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Effect transition="in" filter="fade">
                                      <p:cBhvr>
                                        <p:cTn id="13" dur="500"/>
                                        <p:tgtEl>
                                          <p:spTgt spid="6">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
                                            <p:txEl>
                                              <p:pRg st="3" end="3"/>
                                            </p:txEl>
                                          </p:spTgt>
                                        </p:tgtEl>
                                        <p:attrNameLst>
                                          <p:attrName>style.visibility</p:attrName>
                                        </p:attrNameLst>
                                      </p:cBhvr>
                                      <p:to>
                                        <p:strVal val="visible"/>
                                      </p:to>
                                    </p:set>
                                    <p:animEffect transition="in" filter="fade">
                                      <p:cBhvr>
                                        <p:cTn id="16" dur="500"/>
                                        <p:tgtEl>
                                          <p:spTgt spid="6">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6">
                                            <p:txEl>
                                              <p:pRg st="5" end="5"/>
                                            </p:txEl>
                                          </p:spTgt>
                                        </p:tgtEl>
                                        <p:attrNameLst>
                                          <p:attrName>style.visibility</p:attrName>
                                        </p:attrNameLst>
                                      </p:cBhvr>
                                      <p:to>
                                        <p:strVal val="visible"/>
                                      </p:to>
                                    </p:set>
                                    <p:animEffect transition="in" filter="fade">
                                      <p:cBhvr>
                                        <p:cTn id="21" dur="500"/>
                                        <p:tgtEl>
                                          <p:spTgt spid="6">
                                            <p:txEl>
                                              <p:pRg st="5" end="5"/>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6">
                                            <p:txEl>
                                              <p:pRg st="6" end="6"/>
                                            </p:txEl>
                                          </p:spTgt>
                                        </p:tgtEl>
                                        <p:attrNameLst>
                                          <p:attrName>style.visibility</p:attrName>
                                        </p:attrNameLst>
                                      </p:cBhvr>
                                      <p:to>
                                        <p:strVal val="visible"/>
                                      </p:to>
                                    </p:set>
                                    <p:animEffect transition="in" filter="fade">
                                      <p:cBhvr>
                                        <p:cTn id="24" dur="500"/>
                                        <p:tgtEl>
                                          <p:spTgt spid="6">
                                            <p:txEl>
                                              <p:pRg st="6" end="6"/>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2">
                                            <p:txEl>
                                              <p:pRg st="0" end="0"/>
                                            </p:txEl>
                                          </p:spTgt>
                                        </p:tgtEl>
                                        <p:attrNameLst>
                                          <p:attrName>style.visibility</p:attrName>
                                        </p:attrNameLst>
                                      </p:cBhvr>
                                      <p:to>
                                        <p:strVal val="visible"/>
                                      </p:to>
                                    </p:set>
                                    <p:animEffect transition="in" filter="fade">
                                      <p:cBhvr>
                                        <p:cTn id="39" dur="500"/>
                                        <p:tgtEl>
                                          <p:spTgt spid="2">
                                            <p:txEl>
                                              <p:pRg st="0" end="0"/>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2">
                                            <p:txEl>
                                              <p:pRg st="1" end="1"/>
                                            </p:txEl>
                                          </p:spTgt>
                                        </p:tgtEl>
                                        <p:attrNameLst>
                                          <p:attrName>style.visibility</p:attrName>
                                        </p:attrNameLst>
                                      </p:cBhvr>
                                      <p:to>
                                        <p:strVal val="visible"/>
                                      </p:to>
                                    </p:set>
                                    <p:animEffect transition="in" filter="fade">
                                      <p:cBhvr>
                                        <p:cTn id="42" dur="500"/>
                                        <p:tgtEl>
                                          <p:spTgt spid="2">
                                            <p:txEl>
                                              <p:pRg st="1" end="1"/>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2">
                                            <p:txEl>
                                              <p:pRg st="2" end="2"/>
                                            </p:txEl>
                                          </p:spTgt>
                                        </p:tgtEl>
                                        <p:attrNameLst>
                                          <p:attrName>style.visibility</p:attrName>
                                        </p:attrNameLst>
                                      </p:cBhvr>
                                      <p:to>
                                        <p:strVal val="visible"/>
                                      </p:to>
                                    </p:set>
                                    <p:animEffect transition="in" filter="fade">
                                      <p:cBhvr>
                                        <p:cTn id="45" dur="500"/>
                                        <p:tgtEl>
                                          <p:spTgt spid="2">
                                            <p:txEl>
                                              <p:pRg st="2" end="2"/>
                                            </p:txEl>
                                          </p:spTgt>
                                        </p:tgtEl>
                                      </p:cBhvr>
                                    </p:animEffect>
                                  </p:childTnLst>
                                </p:cTn>
                              </p:par>
                              <p:par>
                                <p:cTn id="46" presetID="10" presetClass="entr" presetSubtype="0" fill="hold" nodeType="withEffect">
                                  <p:stCondLst>
                                    <p:cond delay="0"/>
                                  </p:stCondLst>
                                  <p:childTnLst>
                                    <p:set>
                                      <p:cBhvr>
                                        <p:cTn id="47" dur="1" fill="hold">
                                          <p:stCondLst>
                                            <p:cond delay="0"/>
                                          </p:stCondLst>
                                        </p:cTn>
                                        <p:tgtEl>
                                          <p:spTgt spid="2">
                                            <p:txEl>
                                              <p:pRg st="3" end="3"/>
                                            </p:txEl>
                                          </p:spTgt>
                                        </p:tgtEl>
                                        <p:attrNameLst>
                                          <p:attrName>style.visibility</p:attrName>
                                        </p:attrNameLst>
                                      </p:cBhvr>
                                      <p:to>
                                        <p:strVal val="visible"/>
                                      </p:to>
                                    </p:set>
                                    <p:animEffect transition="in" filter="fade">
                                      <p:cBhvr>
                                        <p:cTn id="48" dur="500"/>
                                        <p:tgtEl>
                                          <p:spTgt spid="2">
                                            <p:txEl>
                                              <p:pRg st="3" end="3"/>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2">
                                            <p:txEl>
                                              <p:pRg st="5" end="5"/>
                                            </p:txEl>
                                          </p:spTgt>
                                        </p:tgtEl>
                                        <p:attrNameLst>
                                          <p:attrName>style.visibility</p:attrName>
                                        </p:attrNameLst>
                                      </p:cBhvr>
                                      <p:to>
                                        <p:strVal val="visible"/>
                                      </p:to>
                                    </p:set>
                                    <p:animEffect transition="in" filter="fade">
                                      <p:cBhvr>
                                        <p:cTn id="53" dur="500"/>
                                        <p:tgtEl>
                                          <p:spTgt spid="2">
                                            <p:txEl>
                                              <p:pRg st="5" end="5"/>
                                            </p:txEl>
                                          </p:spTgt>
                                        </p:tgtEl>
                                      </p:cBhvr>
                                    </p:animEffect>
                                  </p:childTnLst>
                                </p:cTn>
                              </p:par>
                              <p:par>
                                <p:cTn id="54" presetID="10" presetClass="entr" presetSubtype="0" fill="hold" nodeType="withEffect">
                                  <p:stCondLst>
                                    <p:cond delay="0"/>
                                  </p:stCondLst>
                                  <p:childTnLst>
                                    <p:set>
                                      <p:cBhvr>
                                        <p:cTn id="55" dur="1" fill="hold">
                                          <p:stCondLst>
                                            <p:cond delay="0"/>
                                          </p:stCondLst>
                                        </p:cTn>
                                        <p:tgtEl>
                                          <p:spTgt spid="2">
                                            <p:txEl>
                                              <p:pRg st="6" end="6"/>
                                            </p:txEl>
                                          </p:spTgt>
                                        </p:tgtEl>
                                        <p:attrNameLst>
                                          <p:attrName>style.visibility</p:attrName>
                                        </p:attrNameLst>
                                      </p:cBhvr>
                                      <p:to>
                                        <p:strVal val="visible"/>
                                      </p:to>
                                    </p:set>
                                    <p:animEffect transition="in" filter="fade">
                                      <p:cBhvr>
                                        <p:cTn id="56" dur="500"/>
                                        <p:tgtEl>
                                          <p:spTgt spid="2">
                                            <p:txEl>
                                              <p:pRg st="6" end="6"/>
                                            </p:txEl>
                                          </p:spTgt>
                                        </p:tgtEl>
                                      </p:cBhvr>
                                    </p:animEffect>
                                  </p:childTnLst>
                                </p:cTn>
                              </p:par>
                              <p:par>
                                <p:cTn id="57" presetID="10" presetClass="entr" presetSubtype="0" fill="hold" nodeType="withEffect">
                                  <p:stCondLst>
                                    <p:cond delay="0"/>
                                  </p:stCondLst>
                                  <p:childTnLst>
                                    <p:set>
                                      <p:cBhvr>
                                        <p:cTn id="58" dur="1" fill="hold">
                                          <p:stCondLst>
                                            <p:cond delay="0"/>
                                          </p:stCondLst>
                                        </p:cTn>
                                        <p:tgtEl>
                                          <p:spTgt spid="2">
                                            <p:txEl>
                                              <p:pRg st="7" end="7"/>
                                            </p:txEl>
                                          </p:spTgt>
                                        </p:tgtEl>
                                        <p:attrNameLst>
                                          <p:attrName>style.visibility</p:attrName>
                                        </p:attrNameLst>
                                      </p:cBhvr>
                                      <p:to>
                                        <p:strVal val="visible"/>
                                      </p:to>
                                    </p:set>
                                    <p:animEffect transition="in" filter="fade">
                                      <p:cBhvr>
                                        <p:cTn id="59"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TextBox 1"/>
          <p:cNvSpPr txBox="1">
            <a:spLocks noChangeArrowheads="1"/>
          </p:cNvSpPr>
          <p:nvPr/>
        </p:nvSpPr>
        <p:spPr bwMode="auto">
          <a:xfrm>
            <a:off x="1861900" y="2507622"/>
            <a:ext cx="8725077" cy="328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b="1">
                <a:solidFill>
                  <a:schemeClr val="folHlink"/>
                </a:solidFill>
                <a:latin typeface="Arial Black" panose="020B0A04020102020204" pitchFamily="34" charset="0"/>
                <a:ea typeface="Osaka" pitchFamily="1" charset="-128"/>
              </a:defRPr>
            </a:lvl1pPr>
            <a:lvl2pPr marL="742950" indent="-285750">
              <a:spcBef>
                <a:spcPct val="20000"/>
              </a:spcBef>
              <a:buChar char="–"/>
              <a:defRPr sz="2000">
                <a:solidFill>
                  <a:schemeClr val="tx1"/>
                </a:solidFill>
                <a:latin typeface="Arial" panose="020B0604020202020204" pitchFamily="34" charset="0"/>
                <a:ea typeface="Osaka" pitchFamily="1" charset="-128"/>
              </a:defRPr>
            </a:lvl2pPr>
            <a:lvl3pPr marL="1143000" indent="-228600">
              <a:spcBef>
                <a:spcPct val="20000"/>
              </a:spcBef>
              <a:buChar char="•"/>
              <a:defRPr sz="2000">
                <a:solidFill>
                  <a:schemeClr val="tx1"/>
                </a:solidFill>
                <a:latin typeface="Arial" panose="020B0604020202020204" pitchFamily="34" charset="0"/>
                <a:ea typeface="Osaka" pitchFamily="1" charset="-128"/>
              </a:defRPr>
            </a:lvl3pPr>
            <a:lvl4pPr marL="1600200" indent="-228600">
              <a:spcBef>
                <a:spcPct val="20000"/>
              </a:spcBef>
              <a:buChar char="–"/>
              <a:defRPr sz="2000">
                <a:solidFill>
                  <a:schemeClr val="tx1"/>
                </a:solidFill>
                <a:latin typeface="Arial" panose="020B0604020202020204" pitchFamily="34" charset="0"/>
                <a:ea typeface="Osaka" pitchFamily="1" charset="-128"/>
              </a:defRPr>
            </a:lvl4pPr>
            <a:lvl5pPr marL="2057400" indent="-228600">
              <a:spcBef>
                <a:spcPct val="20000"/>
              </a:spcBef>
              <a:buChar char="»"/>
              <a:defRPr sz="2000">
                <a:solidFill>
                  <a:schemeClr val="tx1"/>
                </a:solidFill>
                <a:latin typeface="Arial" panose="020B0604020202020204" pitchFamily="34" charset="0"/>
                <a:ea typeface="Osaka" pitchFamily="1"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9pPr>
          </a:lstStyle>
          <a:p>
            <a:pPr>
              <a:lnSpc>
                <a:spcPct val="90000"/>
              </a:lnSpc>
              <a:spcBef>
                <a:spcPct val="0"/>
              </a:spcBef>
              <a:buFontTx/>
              <a:buNone/>
            </a:pPr>
            <a:r>
              <a:rPr lang="en-GB" altLang="en-US" sz="2800" b="0" dirty="0">
                <a:solidFill>
                  <a:schemeClr val="tx1"/>
                </a:solidFill>
                <a:latin typeface="Arial" panose="020B0604020202020204" pitchFamily="34" charset="0"/>
                <a:ea typeface="ＭＳ Ｐゴシック" panose="020B0600070205080204" pitchFamily="34" charset="-128"/>
              </a:rPr>
              <a:t>Sec 20 - Malicious wounding or grievous bodily harm</a:t>
            </a:r>
          </a:p>
          <a:p>
            <a:pPr>
              <a:lnSpc>
                <a:spcPct val="90000"/>
              </a:lnSpc>
              <a:spcBef>
                <a:spcPct val="0"/>
              </a:spcBef>
              <a:buFontTx/>
              <a:buNone/>
            </a:pPr>
            <a:r>
              <a:rPr lang="en-GB" altLang="en-US" b="0" i="1" dirty="0">
                <a:solidFill>
                  <a:srgbClr val="0000FF"/>
                </a:solidFill>
                <a:latin typeface="Arial" panose="020B0604020202020204" pitchFamily="34" charset="0"/>
                <a:ea typeface="ＭＳ Ｐゴシック" panose="020B0600070205080204" pitchFamily="34" charset="-128"/>
              </a:rPr>
              <a:t>Summary 6 months imprisonment or fine, Indictment – 7 </a:t>
            </a:r>
            <a:r>
              <a:rPr lang="en-GB" altLang="en-US" b="0" i="1" dirty="0" err="1">
                <a:solidFill>
                  <a:srgbClr val="0000FF"/>
                </a:solidFill>
                <a:latin typeface="Arial" panose="020B0604020202020204" pitchFamily="34" charset="0"/>
                <a:ea typeface="ＭＳ Ｐゴシック" panose="020B0600070205080204" pitchFamily="34" charset="-128"/>
              </a:rPr>
              <a:t>yrs</a:t>
            </a:r>
            <a:endParaRPr lang="en-GB" altLang="en-US" b="0" i="1" dirty="0">
              <a:solidFill>
                <a:srgbClr val="0000FF"/>
              </a:solidFill>
              <a:latin typeface="Arial" panose="020B0604020202020204" pitchFamily="34" charset="0"/>
              <a:ea typeface="ＭＳ Ｐゴシック" panose="020B0600070205080204" pitchFamily="34" charset="-128"/>
            </a:endParaRPr>
          </a:p>
          <a:p>
            <a:pPr>
              <a:lnSpc>
                <a:spcPct val="90000"/>
              </a:lnSpc>
              <a:spcBef>
                <a:spcPct val="0"/>
              </a:spcBef>
              <a:buFontTx/>
              <a:buNone/>
            </a:pPr>
            <a:endParaRPr lang="en-GB" altLang="en-US" b="0" dirty="0">
              <a:solidFill>
                <a:schemeClr val="tx1"/>
              </a:solidFill>
              <a:latin typeface="Arial" panose="020B0604020202020204" pitchFamily="34" charset="0"/>
              <a:ea typeface="ＭＳ Ｐゴシック" panose="020B0600070205080204" pitchFamily="34" charset="-128"/>
            </a:endParaRPr>
          </a:p>
          <a:p>
            <a:pPr>
              <a:lnSpc>
                <a:spcPct val="90000"/>
              </a:lnSpc>
              <a:spcBef>
                <a:spcPct val="0"/>
              </a:spcBef>
              <a:buFontTx/>
              <a:buNone/>
            </a:pPr>
            <a:r>
              <a:rPr lang="en-GB" altLang="en-US" sz="2800" b="0" dirty="0">
                <a:solidFill>
                  <a:schemeClr val="tx1"/>
                </a:solidFill>
                <a:latin typeface="Arial" panose="020B0604020202020204" pitchFamily="34" charset="0"/>
                <a:ea typeface="ＭＳ Ｐゴシック" panose="020B0600070205080204" pitchFamily="34" charset="-128"/>
              </a:rPr>
              <a:t>Sec 47 – Actual bodily harm</a:t>
            </a:r>
          </a:p>
          <a:p>
            <a:pPr>
              <a:lnSpc>
                <a:spcPct val="90000"/>
              </a:lnSpc>
              <a:spcBef>
                <a:spcPct val="0"/>
              </a:spcBef>
              <a:buFontTx/>
              <a:buNone/>
            </a:pPr>
            <a:r>
              <a:rPr lang="en-GB" altLang="en-US" b="0" i="1" dirty="0">
                <a:solidFill>
                  <a:srgbClr val="0000FF"/>
                </a:solidFill>
                <a:latin typeface="Arial" panose="020B0604020202020204" pitchFamily="34" charset="0"/>
                <a:ea typeface="ＭＳ Ｐゴシック" panose="020B0600070205080204" pitchFamily="34" charset="-128"/>
              </a:rPr>
              <a:t>Summary 6 months imprisonment or fine, Indictment – 7 </a:t>
            </a:r>
            <a:r>
              <a:rPr lang="en-GB" altLang="en-US" b="0" i="1" dirty="0" err="1">
                <a:solidFill>
                  <a:srgbClr val="0000FF"/>
                </a:solidFill>
                <a:latin typeface="Arial" panose="020B0604020202020204" pitchFamily="34" charset="0"/>
                <a:ea typeface="ＭＳ Ｐゴシック" panose="020B0600070205080204" pitchFamily="34" charset="-128"/>
              </a:rPr>
              <a:t>yrs</a:t>
            </a:r>
            <a:endParaRPr lang="en-GB" altLang="en-US" b="0" i="1" dirty="0">
              <a:solidFill>
                <a:srgbClr val="0000FF"/>
              </a:solidFill>
              <a:latin typeface="Arial" panose="020B0604020202020204" pitchFamily="34" charset="0"/>
              <a:ea typeface="ＭＳ Ｐゴシック" panose="020B0600070205080204" pitchFamily="34" charset="-128"/>
            </a:endParaRPr>
          </a:p>
          <a:p>
            <a:pPr>
              <a:lnSpc>
                <a:spcPct val="90000"/>
              </a:lnSpc>
              <a:spcBef>
                <a:spcPct val="0"/>
              </a:spcBef>
              <a:buFontTx/>
              <a:buNone/>
            </a:pPr>
            <a:endParaRPr lang="en-GB" altLang="en-US" b="0" dirty="0">
              <a:solidFill>
                <a:schemeClr val="tx1"/>
              </a:solidFill>
              <a:latin typeface="Arial" panose="020B0604020202020204" pitchFamily="34" charset="0"/>
              <a:ea typeface="ＭＳ Ｐゴシック" panose="020B0600070205080204" pitchFamily="34" charset="-128"/>
            </a:endParaRPr>
          </a:p>
          <a:p>
            <a:pPr>
              <a:lnSpc>
                <a:spcPct val="90000"/>
              </a:lnSpc>
              <a:spcBef>
                <a:spcPct val="0"/>
              </a:spcBef>
              <a:buFontTx/>
              <a:buNone/>
            </a:pPr>
            <a:r>
              <a:rPr lang="en-GB" altLang="en-US" sz="2800" b="0" dirty="0">
                <a:solidFill>
                  <a:schemeClr val="tx1"/>
                </a:solidFill>
                <a:latin typeface="Arial" panose="020B0604020202020204" pitchFamily="34" charset="0"/>
                <a:ea typeface="ＭＳ Ｐゴシック" panose="020B0600070205080204" pitchFamily="34" charset="-128"/>
              </a:rPr>
              <a:t>Common assault</a:t>
            </a:r>
          </a:p>
          <a:p>
            <a:pPr>
              <a:lnSpc>
                <a:spcPct val="90000"/>
              </a:lnSpc>
              <a:spcBef>
                <a:spcPct val="0"/>
              </a:spcBef>
              <a:buFontTx/>
              <a:buNone/>
            </a:pPr>
            <a:r>
              <a:rPr lang="en-GB" altLang="en-US" b="0" i="1" dirty="0" smtClean="0">
                <a:solidFill>
                  <a:srgbClr val="0000FF"/>
                </a:solidFill>
                <a:latin typeface="Arial" panose="020B0604020202020204" pitchFamily="34" charset="0"/>
                <a:ea typeface="ＭＳ Ｐゴシック" panose="020B0600070205080204" pitchFamily="34" charset="-128"/>
              </a:rPr>
              <a:t>Summary </a:t>
            </a:r>
            <a:r>
              <a:rPr lang="en-GB" altLang="en-US" b="0" i="1" dirty="0">
                <a:solidFill>
                  <a:srgbClr val="0000FF"/>
                </a:solidFill>
                <a:latin typeface="Arial" panose="020B0604020202020204" pitchFamily="34" charset="0"/>
                <a:ea typeface="ＭＳ Ｐゴシック" panose="020B0600070205080204" pitchFamily="34" charset="-128"/>
              </a:rPr>
              <a:t>6 months imprisonment or fine, Indictment – 2 </a:t>
            </a:r>
            <a:r>
              <a:rPr lang="en-GB" altLang="en-US" b="0" i="1" dirty="0" err="1">
                <a:solidFill>
                  <a:srgbClr val="0000FF"/>
                </a:solidFill>
                <a:latin typeface="Arial" panose="020B0604020202020204" pitchFamily="34" charset="0"/>
                <a:ea typeface="ＭＳ Ｐゴシック" panose="020B0600070205080204" pitchFamily="34" charset="-128"/>
              </a:rPr>
              <a:t>yrs</a:t>
            </a:r>
            <a:endParaRPr lang="en-GB" altLang="en-US" b="0" i="1" dirty="0">
              <a:solidFill>
                <a:srgbClr val="0000FF"/>
              </a:solidFill>
              <a:latin typeface="Arial" panose="020B0604020202020204" pitchFamily="34" charset="0"/>
              <a:ea typeface="ＭＳ Ｐゴシック" panose="020B0600070205080204" pitchFamily="34" charset="-128"/>
            </a:endParaRPr>
          </a:p>
          <a:p>
            <a:pPr>
              <a:spcBef>
                <a:spcPct val="0"/>
              </a:spcBef>
              <a:buFontTx/>
              <a:buNone/>
            </a:pPr>
            <a:endParaRPr lang="en-GB" altLang="en-US" b="0" dirty="0">
              <a:solidFill>
                <a:schemeClr val="tx1"/>
              </a:solidFill>
              <a:latin typeface="Arial" panose="020B0604020202020204" pitchFamily="34" charset="0"/>
              <a:ea typeface="ＭＳ Ｐゴシック" panose="020B0600070205080204" pitchFamily="34" charset="-128"/>
            </a:endParaRPr>
          </a:p>
        </p:txBody>
      </p:sp>
      <p:sp>
        <p:nvSpPr>
          <p:cNvPr id="7" name="Rectangle 2"/>
          <p:cNvSpPr>
            <a:spLocks noChangeArrowheads="1"/>
          </p:cNvSpPr>
          <p:nvPr/>
        </p:nvSpPr>
        <p:spPr bwMode="auto">
          <a:xfrm>
            <a:off x="925380" y="1365103"/>
            <a:ext cx="201546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b="1">
                <a:solidFill>
                  <a:schemeClr val="folHlink"/>
                </a:solidFill>
                <a:latin typeface="Arial Black" panose="020B0A04020102020204" pitchFamily="34" charset="0"/>
                <a:ea typeface="Osaka" pitchFamily="1" charset="-128"/>
              </a:defRPr>
            </a:lvl1pPr>
            <a:lvl2pPr marL="742950" indent="-285750">
              <a:spcBef>
                <a:spcPct val="20000"/>
              </a:spcBef>
              <a:buChar char="–"/>
              <a:defRPr sz="2000">
                <a:solidFill>
                  <a:schemeClr val="tx1"/>
                </a:solidFill>
                <a:latin typeface="Arial" panose="020B0604020202020204" pitchFamily="34" charset="0"/>
                <a:ea typeface="Osaka" pitchFamily="1" charset="-128"/>
              </a:defRPr>
            </a:lvl2pPr>
            <a:lvl3pPr marL="1143000" indent="-228600">
              <a:spcBef>
                <a:spcPct val="20000"/>
              </a:spcBef>
              <a:buChar char="•"/>
              <a:defRPr sz="2000">
                <a:solidFill>
                  <a:schemeClr val="tx1"/>
                </a:solidFill>
                <a:latin typeface="Arial" panose="020B0604020202020204" pitchFamily="34" charset="0"/>
                <a:ea typeface="Osaka" pitchFamily="1" charset="-128"/>
              </a:defRPr>
            </a:lvl3pPr>
            <a:lvl4pPr marL="1600200" indent="-228600">
              <a:spcBef>
                <a:spcPct val="20000"/>
              </a:spcBef>
              <a:buChar char="–"/>
              <a:defRPr sz="2000">
                <a:solidFill>
                  <a:schemeClr val="tx1"/>
                </a:solidFill>
                <a:latin typeface="Arial" panose="020B0604020202020204" pitchFamily="34" charset="0"/>
                <a:ea typeface="Osaka" pitchFamily="1" charset="-128"/>
              </a:defRPr>
            </a:lvl4pPr>
            <a:lvl5pPr marL="2057400" indent="-228600">
              <a:spcBef>
                <a:spcPct val="20000"/>
              </a:spcBef>
              <a:buChar char="»"/>
              <a:defRPr sz="2000">
                <a:solidFill>
                  <a:schemeClr val="tx1"/>
                </a:solidFill>
                <a:latin typeface="Arial" panose="020B0604020202020204" pitchFamily="34" charset="0"/>
                <a:ea typeface="Osaka" pitchFamily="1"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9pPr>
          </a:lstStyle>
          <a:p>
            <a:pPr>
              <a:spcBef>
                <a:spcPct val="0"/>
              </a:spcBef>
              <a:buFontTx/>
              <a:buNone/>
            </a:pPr>
            <a:r>
              <a:rPr lang="en-GB" altLang="en-US" sz="3600" dirty="0" smtClean="0">
                <a:solidFill>
                  <a:schemeClr val="tx1"/>
                </a:solidFill>
                <a:latin typeface="+mn-lt"/>
                <a:ea typeface="ＭＳ Ｐゴシック" panose="020B0600070205080204" pitchFamily="34" charset="-128"/>
              </a:rPr>
              <a:t>Assaults:</a:t>
            </a:r>
            <a:endParaRPr lang="en-GB" altLang="en-US" sz="3600" dirty="0">
              <a:solidFill>
                <a:schemeClr val="tx1"/>
              </a:solidFill>
              <a:latin typeface="+mn-lt"/>
              <a:ea typeface="ＭＳ Ｐゴシック" panose="020B0600070205080204" pitchFamily="34" charset="-128"/>
            </a:endParaRPr>
          </a:p>
        </p:txBody>
      </p:sp>
      <p:sp>
        <p:nvSpPr>
          <p:cNvPr id="5" name="TextBox 4"/>
          <p:cNvSpPr txBox="1"/>
          <p:nvPr/>
        </p:nvSpPr>
        <p:spPr>
          <a:xfrm>
            <a:off x="925380" y="207455"/>
            <a:ext cx="10598119" cy="584775"/>
          </a:xfrm>
          <a:prstGeom prst="rect">
            <a:avLst/>
          </a:prstGeom>
          <a:solidFill>
            <a:srgbClr val="002060"/>
          </a:solidFill>
        </p:spPr>
        <p:txBody>
          <a:bodyPr wrap="square" rtlCol="0">
            <a:spAutoFit/>
          </a:bodyPr>
          <a:lstStyle/>
          <a:p>
            <a:pPr algn="ctr"/>
            <a:r>
              <a:rPr lang="en-GB" sz="3200" b="1" dirty="0" smtClean="0">
                <a:solidFill>
                  <a:schemeClr val="bg1"/>
                </a:solidFill>
              </a:rPr>
              <a:t>Racially &amp; Religiously Aggravated Offences: Penalties</a:t>
            </a:r>
            <a:endParaRPr lang="en-GB" sz="3200" b="1" dirty="0">
              <a:solidFill>
                <a:schemeClr val="bg1"/>
              </a:solidFill>
            </a:endParaRPr>
          </a:p>
        </p:txBody>
      </p:sp>
    </p:spTree>
    <p:extLst>
      <p:ext uri="{BB962C8B-B14F-4D97-AF65-F5344CB8AC3E}">
        <p14:creationId xmlns:p14="http://schemas.microsoft.com/office/powerpoint/2010/main" val="3813873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fade">
                                      <p:cBhvr>
                                        <p:cTn id="10" dur="500"/>
                                        <p:tgtEl>
                                          <p:spTgt spid="6">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xEl>
                                              <p:pRg st="3" end="3"/>
                                            </p:txEl>
                                          </p:spTgt>
                                        </p:tgtEl>
                                        <p:attrNameLst>
                                          <p:attrName>style.visibility</p:attrName>
                                        </p:attrNameLst>
                                      </p:cBhvr>
                                      <p:to>
                                        <p:strVal val="visible"/>
                                      </p:to>
                                    </p:set>
                                    <p:animEffect transition="in" filter="fade">
                                      <p:cBhvr>
                                        <p:cTn id="15" dur="500"/>
                                        <p:tgtEl>
                                          <p:spTgt spid="6">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6">
                                            <p:txEl>
                                              <p:pRg st="4" end="4"/>
                                            </p:txEl>
                                          </p:spTgt>
                                        </p:tgtEl>
                                        <p:attrNameLst>
                                          <p:attrName>style.visibility</p:attrName>
                                        </p:attrNameLst>
                                      </p:cBhvr>
                                      <p:to>
                                        <p:strVal val="visible"/>
                                      </p:to>
                                    </p:set>
                                    <p:animEffect transition="in" filter="fade">
                                      <p:cBhvr>
                                        <p:cTn id="18" dur="500"/>
                                        <p:tgtEl>
                                          <p:spTgt spid="6">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6">
                                            <p:txEl>
                                              <p:pRg st="6" end="6"/>
                                            </p:txEl>
                                          </p:spTgt>
                                        </p:tgtEl>
                                        <p:attrNameLst>
                                          <p:attrName>style.visibility</p:attrName>
                                        </p:attrNameLst>
                                      </p:cBhvr>
                                      <p:to>
                                        <p:strVal val="visible"/>
                                      </p:to>
                                    </p:set>
                                    <p:animEffect transition="in" filter="fade">
                                      <p:cBhvr>
                                        <p:cTn id="23" dur="500"/>
                                        <p:tgtEl>
                                          <p:spTgt spid="6">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6">
                                            <p:txEl>
                                              <p:pRg st="7" end="7"/>
                                            </p:txEl>
                                          </p:spTgt>
                                        </p:tgtEl>
                                        <p:attrNameLst>
                                          <p:attrName>style.visibility</p:attrName>
                                        </p:attrNameLst>
                                      </p:cBhvr>
                                      <p:to>
                                        <p:strVal val="visible"/>
                                      </p:to>
                                    </p:set>
                                    <p:animEffect transition="in" filter="fade">
                                      <p:cBhvr>
                                        <p:cTn id="26" dur="5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3863944195"/>
              </p:ext>
            </p:extLst>
          </p:nvPr>
        </p:nvGraphicFramePr>
        <p:xfrm>
          <a:off x="1903593" y="1304492"/>
          <a:ext cx="8229600" cy="4624279"/>
        </p:xfrm>
        <a:graphic>
          <a:graphicData uri="http://schemas.openxmlformats.org/drawingml/2006/table">
            <a:tbl>
              <a:tblPr/>
              <a:tblGrid>
                <a:gridCol w="2743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1282591">
                <a:tc>
                  <a:txBody>
                    <a:bodyPr/>
                    <a:lstStyle>
                      <a:lvl1pPr marL="0" algn="l" defTabSz="914400" rtl="0" eaLnBrk="1" latinLnBrk="0" hangingPunct="1">
                        <a:spcBef>
                          <a:spcPct val="20000"/>
                        </a:spcBef>
                        <a:defRPr sz="2800" kern="1200">
                          <a:solidFill>
                            <a:schemeClr val="tx1"/>
                          </a:solidFill>
                          <a:latin typeface="Arial" charset="0"/>
                          <a:ea typeface="Osaka"/>
                        </a:defRPr>
                      </a:lvl1pPr>
                      <a:lvl2pPr marL="457200" algn="l" defTabSz="914400" rtl="0" eaLnBrk="1" latinLnBrk="0" hangingPunct="1">
                        <a:spcBef>
                          <a:spcPct val="20000"/>
                        </a:spcBef>
                        <a:defRPr sz="2400" kern="1200">
                          <a:solidFill>
                            <a:schemeClr val="tx1"/>
                          </a:solidFill>
                          <a:latin typeface="Arial" charset="0"/>
                          <a:ea typeface="Osaka"/>
                        </a:defRPr>
                      </a:lvl2pPr>
                      <a:lvl3pPr marL="914400" algn="l" defTabSz="914400" rtl="0" eaLnBrk="1" latinLnBrk="0" hangingPunct="1">
                        <a:spcBef>
                          <a:spcPct val="20000"/>
                        </a:spcBef>
                        <a:defRPr sz="2000" kern="1200">
                          <a:solidFill>
                            <a:schemeClr val="tx1"/>
                          </a:solidFill>
                          <a:latin typeface="Arial" charset="0"/>
                          <a:ea typeface="Osaka"/>
                        </a:defRPr>
                      </a:lvl3pPr>
                      <a:lvl4pPr marL="1371600" algn="l" defTabSz="914400" rtl="0" eaLnBrk="1" latinLnBrk="0" hangingPunct="1">
                        <a:spcBef>
                          <a:spcPct val="20000"/>
                        </a:spcBef>
                        <a:defRPr sz="1800" kern="1200">
                          <a:solidFill>
                            <a:schemeClr val="tx1"/>
                          </a:solidFill>
                          <a:latin typeface="Arial" charset="0"/>
                          <a:ea typeface="Osaka"/>
                        </a:defRPr>
                      </a:lvl4pPr>
                      <a:lvl5pPr marL="1828800" algn="l" defTabSz="914400" rtl="0" eaLnBrk="1" latinLnBrk="0" hangingPunct="1">
                        <a:spcBef>
                          <a:spcPct val="20000"/>
                        </a:spcBef>
                        <a:defRPr sz="1800" kern="1200">
                          <a:solidFill>
                            <a:schemeClr val="tx1"/>
                          </a:solidFill>
                          <a:latin typeface="Arial" charset="0"/>
                          <a:ea typeface="Osaka"/>
                        </a:defRPr>
                      </a:lvl5pPr>
                      <a:lvl6pPr marL="2286000" algn="l" defTabSz="914400" rtl="0" eaLnBrk="1" fontAlgn="base" latinLnBrk="0" hangingPunct="1">
                        <a:spcBef>
                          <a:spcPct val="20000"/>
                        </a:spcBef>
                        <a:spcAft>
                          <a:spcPct val="0"/>
                        </a:spcAft>
                        <a:defRPr sz="1800" kern="1200">
                          <a:solidFill>
                            <a:schemeClr val="tx1"/>
                          </a:solidFill>
                          <a:latin typeface="Arial" charset="0"/>
                          <a:ea typeface="Osaka"/>
                        </a:defRPr>
                      </a:lvl6pPr>
                      <a:lvl7pPr marL="2743200" algn="l" defTabSz="914400" rtl="0" eaLnBrk="1" fontAlgn="base" latinLnBrk="0" hangingPunct="1">
                        <a:spcBef>
                          <a:spcPct val="20000"/>
                        </a:spcBef>
                        <a:spcAft>
                          <a:spcPct val="0"/>
                        </a:spcAft>
                        <a:defRPr sz="1800" kern="1200">
                          <a:solidFill>
                            <a:schemeClr val="tx1"/>
                          </a:solidFill>
                          <a:latin typeface="Arial" charset="0"/>
                          <a:ea typeface="Osaka"/>
                        </a:defRPr>
                      </a:lvl7pPr>
                      <a:lvl8pPr marL="3200400" algn="l" defTabSz="914400" rtl="0" eaLnBrk="1" fontAlgn="base" latinLnBrk="0" hangingPunct="1">
                        <a:spcBef>
                          <a:spcPct val="20000"/>
                        </a:spcBef>
                        <a:spcAft>
                          <a:spcPct val="0"/>
                        </a:spcAft>
                        <a:defRPr sz="1800" kern="1200">
                          <a:solidFill>
                            <a:schemeClr val="tx1"/>
                          </a:solidFill>
                          <a:latin typeface="Arial" charset="0"/>
                          <a:ea typeface="Osaka"/>
                        </a:defRPr>
                      </a:lvl8pPr>
                      <a:lvl9pPr marL="3657600" algn="l" defTabSz="914400" rtl="0" eaLnBrk="1" fontAlgn="base" latinLnBrk="0" hangingPunct="1">
                        <a:spcBef>
                          <a:spcPct val="20000"/>
                        </a:spcBef>
                        <a:spcAft>
                          <a:spcPct val="0"/>
                        </a:spcAft>
                        <a:defRPr sz="1800" kern="1200">
                          <a:solidFill>
                            <a:schemeClr val="tx1"/>
                          </a:solidFill>
                          <a:latin typeface="Arial" charset="0"/>
                          <a:ea typeface="Osaka"/>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2800" b="1" i="0" u="none" strike="noStrike" cap="none" normalizeH="0" baseline="0" dirty="0" smtClean="0">
                          <a:ln>
                            <a:noFill/>
                          </a:ln>
                          <a:solidFill>
                            <a:schemeClr val="tx1"/>
                          </a:solidFill>
                          <a:effectLst/>
                          <a:latin typeface="Tahoma" pitchFamily="34" charset="0"/>
                        </a:rPr>
                        <a:t>Offence:</a:t>
                      </a:r>
                    </a:p>
                  </a:txBody>
                  <a:tcPr anchor="ctr" horzOverflow="overflow">
                    <a:lnL w="762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762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lvl1pPr marL="0" algn="l" defTabSz="914400" rtl="0" eaLnBrk="1" latinLnBrk="0" hangingPunct="1">
                        <a:spcBef>
                          <a:spcPct val="20000"/>
                        </a:spcBef>
                        <a:defRPr sz="2800" kern="1200">
                          <a:solidFill>
                            <a:schemeClr val="tx1"/>
                          </a:solidFill>
                          <a:latin typeface="Arial" charset="0"/>
                          <a:ea typeface="Osaka"/>
                        </a:defRPr>
                      </a:lvl1pPr>
                      <a:lvl2pPr marL="457200" algn="l" defTabSz="914400" rtl="0" eaLnBrk="1" latinLnBrk="0" hangingPunct="1">
                        <a:spcBef>
                          <a:spcPct val="20000"/>
                        </a:spcBef>
                        <a:defRPr sz="2400" kern="1200">
                          <a:solidFill>
                            <a:schemeClr val="tx1"/>
                          </a:solidFill>
                          <a:latin typeface="Arial" charset="0"/>
                          <a:ea typeface="Osaka"/>
                        </a:defRPr>
                      </a:lvl2pPr>
                      <a:lvl3pPr marL="914400" algn="l" defTabSz="914400" rtl="0" eaLnBrk="1" latinLnBrk="0" hangingPunct="1">
                        <a:spcBef>
                          <a:spcPct val="20000"/>
                        </a:spcBef>
                        <a:defRPr sz="2000" kern="1200">
                          <a:solidFill>
                            <a:schemeClr val="tx1"/>
                          </a:solidFill>
                          <a:latin typeface="Arial" charset="0"/>
                          <a:ea typeface="Osaka"/>
                        </a:defRPr>
                      </a:lvl3pPr>
                      <a:lvl4pPr marL="1371600" algn="l" defTabSz="914400" rtl="0" eaLnBrk="1" latinLnBrk="0" hangingPunct="1">
                        <a:spcBef>
                          <a:spcPct val="20000"/>
                        </a:spcBef>
                        <a:defRPr sz="1800" kern="1200">
                          <a:solidFill>
                            <a:schemeClr val="tx1"/>
                          </a:solidFill>
                          <a:latin typeface="Arial" charset="0"/>
                          <a:ea typeface="Osaka"/>
                        </a:defRPr>
                      </a:lvl4pPr>
                      <a:lvl5pPr marL="1828800" algn="l" defTabSz="914400" rtl="0" eaLnBrk="1" latinLnBrk="0" hangingPunct="1">
                        <a:spcBef>
                          <a:spcPct val="20000"/>
                        </a:spcBef>
                        <a:defRPr sz="1800" kern="1200">
                          <a:solidFill>
                            <a:schemeClr val="tx1"/>
                          </a:solidFill>
                          <a:latin typeface="Arial" charset="0"/>
                          <a:ea typeface="Osaka"/>
                        </a:defRPr>
                      </a:lvl5pPr>
                      <a:lvl6pPr marL="2286000" algn="l" defTabSz="914400" rtl="0" eaLnBrk="1" fontAlgn="base" latinLnBrk="0" hangingPunct="1">
                        <a:spcBef>
                          <a:spcPct val="20000"/>
                        </a:spcBef>
                        <a:spcAft>
                          <a:spcPct val="0"/>
                        </a:spcAft>
                        <a:defRPr sz="1800" kern="1200">
                          <a:solidFill>
                            <a:schemeClr val="tx1"/>
                          </a:solidFill>
                          <a:latin typeface="Arial" charset="0"/>
                          <a:ea typeface="Osaka"/>
                        </a:defRPr>
                      </a:lvl6pPr>
                      <a:lvl7pPr marL="2743200" algn="l" defTabSz="914400" rtl="0" eaLnBrk="1" fontAlgn="base" latinLnBrk="0" hangingPunct="1">
                        <a:spcBef>
                          <a:spcPct val="20000"/>
                        </a:spcBef>
                        <a:spcAft>
                          <a:spcPct val="0"/>
                        </a:spcAft>
                        <a:defRPr sz="1800" kern="1200">
                          <a:solidFill>
                            <a:schemeClr val="tx1"/>
                          </a:solidFill>
                          <a:latin typeface="Arial" charset="0"/>
                          <a:ea typeface="Osaka"/>
                        </a:defRPr>
                      </a:lvl7pPr>
                      <a:lvl8pPr marL="3200400" algn="l" defTabSz="914400" rtl="0" eaLnBrk="1" fontAlgn="base" latinLnBrk="0" hangingPunct="1">
                        <a:spcBef>
                          <a:spcPct val="20000"/>
                        </a:spcBef>
                        <a:spcAft>
                          <a:spcPct val="0"/>
                        </a:spcAft>
                        <a:defRPr sz="1800" kern="1200">
                          <a:solidFill>
                            <a:schemeClr val="tx1"/>
                          </a:solidFill>
                          <a:latin typeface="Arial" charset="0"/>
                          <a:ea typeface="Osaka"/>
                        </a:defRPr>
                      </a:lvl8pPr>
                      <a:lvl9pPr marL="3657600" algn="l" defTabSz="914400" rtl="0" eaLnBrk="1" fontAlgn="base" latinLnBrk="0" hangingPunct="1">
                        <a:spcBef>
                          <a:spcPct val="20000"/>
                        </a:spcBef>
                        <a:spcAft>
                          <a:spcPct val="0"/>
                        </a:spcAft>
                        <a:defRPr sz="1800" kern="1200">
                          <a:solidFill>
                            <a:schemeClr val="tx1"/>
                          </a:solidFill>
                          <a:latin typeface="Arial" charset="0"/>
                          <a:ea typeface="Osaka"/>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2800" b="1" i="0" u="none" strike="noStrike" cap="none" normalizeH="0" baseline="0" dirty="0" smtClean="0">
                          <a:ln>
                            <a:noFill/>
                          </a:ln>
                          <a:solidFill>
                            <a:schemeClr val="tx1"/>
                          </a:solidFill>
                          <a:effectLst/>
                          <a:latin typeface="Tahoma" pitchFamily="34" charset="0"/>
                        </a:rPr>
                        <a:t>Non-Racially</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2800" b="1" i="0" u="none" strike="noStrike" cap="none" normalizeH="0" baseline="0" dirty="0" smtClean="0">
                          <a:ln>
                            <a:noFill/>
                          </a:ln>
                          <a:solidFill>
                            <a:schemeClr val="tx1"/>
                          </a:solidFill>
                          <a:effectLst/>
                          <a:latin typeface="Tahoma" pitchFamily="34" charset="0"/>
                        </a:rPr>
                        <a:t>Aggravated:</a:t>
                      </a:r>
                    </a:p>
                  </a:txBody>
                  <a:tcPr anchor="ctr" horzOverflow="overflow">
                    <a:lnL w="381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762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marL="0" algn="l" defTabSz="914400" rtl="0" eaLnBrk="1" latinLnBrk="0" hangingPunct="1">
                        <a:spcBef>
                          <a:spcPct val="20000"/>
                        </a:spcBef>
                        <a:defRPr sz="2800" kern="1200">
                          <a:solidFill>
                            <a:schemeClr val="tx1"/>
                          </a:solidFill>
                          <a:latin typeface="Arial" charset="0"/>
                          <a:ea typeface="Osaka"/>
                        </a:defRPr>
                      </a:lvl1pPr>
                      <a:lvl2pPr marL="457200" algn="l" defTabSz="914400" rtl="0" eaLnBrk="1" latinLnBrk="0" hangingPunct="1">
                        <a:spcBef>
                          <a:spcPct val="20000"/>
                        </a:spcBef>
                        <a:defRPr sz="2400" kern="1200">
                          <a:solidFill>
                            <a:schemeClr val="tx1"/>
                          </a:solidFill>
                          <a:latin typeface="Arial" charset="0"/>
                          <a:ea typeface="Osaka"/>
                        </a:defRPr>
                      </a:lvl2pPr>
                      <a:lvl3pPr marL="914400" algn="l" defTabSz="914400" rtl="0" eaLnBrk="1" latinLnBrk="0" hangingPunct="1">
                        <a:spcBef>
                          <a:spcPct val="20000"/>
                        </a:spcBef>
                        <a:defRPr sz="2000" kern="1200">
                          <a:solidFill>
                            <a:schemeClr val="tx1"/>
                          </a:solidFill>
                          <a:latin typeface="Arial" charset="0"/>
                          <a:ea typeface="Osaka"/>
                        </a:defRPr>
                      </a:lvl3pPr>
                      <a:lvl4pPr marL="1371600" algn="l" defTabSz="914400" rtl="0" eaLnBrk="1" latinLnBrk="0" hangingPunct="1">
                        <a:spcBef>
                          <a:spcPct val="20000"/>
                        </a:spcBef>
                        <a:defRPr sz="1800" kern="1200">
                          <a:solidFill>
                            <a:schemeClr val="tx1"/>
                          </a:solidFill>
                          <a:latin typeface="Arial" charset="0"/>
                          <a:ea typeface="Osaka"/>
                        </a:defRPr>
                      </a:lvl4pPr>
                      <a:lvl5pPr marL="1828800" algn="l" defTabSz="914400" rtl="0" eaLnBrk="1" latinLnBrk="0" hangingPunct="1">
                        <a:spcBef>
                          <a:spcPct val="20000"/>
                        </a:spcBef>
                        <a:defRPr sz="1800" kern="1200">
                          <a:solidFill>
                            <a:schemeClr val="tx1"/>
                          </a:solidFill>
                          <a:latin typeface="Arial" charset="0"/>
                          <a:ea typeface="Osaka"/>
                        </a:defRPr>
                      </a:lvl5pPr>
                      <a:lvl6pPr marL="2286000" algn="l" defTabSz="914400" rtl="0" eaLnBrk="1" fontAlgn="base" latinLnBrk="0" hangingPunct="1">
                        <a:spcBef>
                          <a:spcPct val="20000"/>
                        </a:spcBef>
                        <a:spcAft>
                          <a:spcPct val="0"/>
                        </a:spcAft>
                        <a:defRPr sz="1800" kern="1200">
                          <a:solidFill>
                            <a:schemeClr val="tx1"/>
                          </a:solidFill>
                          <a:latin typeface="Arial" charset="0"/>
                          <a:ea typeface="Osaka"/>
                        </a:defRPr>
                      </a:lvl6pPr>
                      <a:lvl7pPr marL="2743200" algn="l" defTabSz="914400" rtl="0" eaLnBrk="1" fontAlgn="base" latinLnBrk="0" hangingPunct="1">
                        <a:spcBef>
                          <a:spcPct val="20000"/>
                        </a:spcBef>
                        <a:spcAft>
                          <a:spcPct val="0"/>
                        </a:spcAft>
                        <a:defRPr sz="1800" kern="1200">
                          <a:solidFill>
                            <a:schemeClr val="tx1"/>
                          </a:solidFill>
                          <a:latin typeface="Arial" charset="0"/>
                          <a:ea typeface="Osaka"/>
                        </a:defRPr>
                      </a:lvl7pPr>
                      <a:lvl8pPr marL="3200400" algn="l" defTabSz="914400" rtl="0" eaLnBrk="1" fontAlgn="base" latinLnBrk="0" hangingPunct="1">
                        <a:spcBef>
                          <a:spcPct val="20000"/>
                        </a:spcBef>
                        <a:spcAft>
                          <a:spcPct val="0"/>
                        </a:spcAft>
                        <a:defRPr sz="1800" kern="1200">
                          <a:solidFill>
                            <a:schemeClr val="tx1"/>
                          </a:solidFill>
                          <a:latin typeface="Arial" charset="0"/>
                          <a:ea typeface="Osaka"/>
                        </a:defRPr>
                      </a:lvl8pPr>
                      <a:lvl9pPr marL="3657600" algn="l" defTabSz="914400" rtl="0" eaLnBrk="1" fontAlgn="base" latinLnBrk="0" hangingPunct="1">
                        <a:spcBef>
                          <a:spcPct val="20000"/>
                        </a:spcBef>
                        <a:spcAft>
                          <a:spcPct val="0"/>
                        </a:spcAft>
                        <a:defRPr sz="1800" kern="1200">
                          <a:solidFill>
                            <a:schemeClr val="tx1"/>
                          </a:solidFill>
                          <a:latin typeface="Arial" charset="0"/>
                          <a:ea typeface="Osaka"/>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2800" b="1" i="0" u="none" strike="noStrike" cap="none" normalizeH="0" baseline="0" dirty="0" smtClean="0">
                          <a:ln>
                            <a:noFill/>
                          </a:ln>
                          <a:solidFill>
                            <a:schemeClr val="tx1"/>
                          </a:solidFill>
                          <a:effectLst/>
                          <a:latin typeface="Tahoma" pitchFamily="34" charset="0"/>
                        </a:rPr>
                        <a:t>Racially Aggravated:</a:t>
                      </a:r>
                    </a:p>
                  </a:txBody>
                  <a:tcPr anchor="ctr" horzOverflow="overflow">
                    <a:lnL w="38100" cap="flat" cmpd="sng" algn="ctr">
                      <a:solidFill>
                        <a:srgbClr val="FFFFFF"/>
                      </a:solidFill>
                      <a:prstDash val="solid"/>
                      <a:round/>
                      <a:headEnd type="none" w="med" len="med"/>
                      <a:tailEnd type="none" w="med" len="med"/>
                    </a:lnL>
                    <a:lnR w="76200" cap="flat" cmpd="sng" algn="ctr">
                      <a:solidFill>
                        <a:srgbClr val="FFFFFF"/>
                      </a:solidFill>
                      <a:prstDash val="solid"/>
                      <a:round/>
                      <a:headEnd type="none" w="med" len="med"/>
                      <a:tailEnd type="none" w="med" len="med"/>
                    </a:lnR>
                    <a:lnT w="762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CCECFF"/>
                    </a:solidFill>
                  </a:tcPr>
                </a:tc>
                <a:extLst>
                  <a:ext uri="{0D108BD9-81ED-4DB2-BD59-A6C34878D82A}">
                    <a16:rowId xmlns:a16="http://schemas.microsoft.com/office/drawing/2014/main" val="10000"/>
                  </a:ext>
                </a:extLst>
              </a:tr>
              <a:tr h="1114425">
                <a:tc>
                  <a:txBody>
                    <a:bodyPr/>
                    <a:lstStyle>
                      <a:lvl1pPr marL="0" algn="l" defTabSz="914400" rtl="0" eaLnBrk="1" latinLnBrk="0" hangingPunct="1">
                        <a:spcBef>
                          <a:spcPct val="20000"/>
                        </a:spcBef>
                        <a:defRPr sz="2800" kern="1200">
                          <a:solidFill>
                            <a:schemeClr val="tx1"/>
                          </a:solidFill>
                          <a:latin typeface="Arial" charset="0"/>
                          <a:ea typeface="Osaka"/>
                        </a:defRPr>
                      </a:lvl1pPr>
                      <a:lvl2pPr marL="457200" algn="l" defTabSz="914400" rtl="0" eaLnBrk="1" latinLnBrk="0" hangingPunct="1">
                        <a:spcBef>
                          <a:spcPct val="20000"/>
                        </a:spcBef>
                        <a:defRPr sz="2400" kern="1200">
                          <a:solidFill>
                            <a:schemeClr val="tx1"/>
                          </a:solidFill>
                          <a:latin typeface="Arial" charset="0"/>
                          <a:ea typeface="Osaka"/>
                        </a:defRPr>
                      </a:lvl2pPr>
                      <a:lvl3pPr marL="914400" algn="l" defTabSz="914400" rtl="0" eaLnBrk="1" latinLnBrk="0" hangingPunct="1">
                        <a:spcBef>
                          <a:spcPct val="20000"/>
                        </a:spcBef>
                        <a:defRPr sz="2000" kern="1200">
                          <a:solidFill>
                            <a:schemeClr val="tx1"/>
                          </a:solidFill>
                          <a:latin typeface="Arial" charset="0"/>
                          <a:ea typeface="Osaka"/>
                        </a:defRPr>
                      </a:lvl3pPr>
                      <a:lvl4pPr marL="1371600" algn="l" defTabSz="914400" rtl="0" eaLnBrk="1" latinLnBrk="0" hangingPunct="1">
                        <a:spcBef>
                          <a:spcPct val="20000"/>
                        </a:spcBef>
                        <a:defRPr sz="1800" kern="1200">
                          <a:solidFill>
                            <a:schemeClr val="tx1"/>
                          </a:solidFill>
                          <a:latin typeface="Arial" charset="0"/>
                          <a:ea typeface="Osaka"/>
                        </a:defRPr>
                      </a:lvl4pPr>
                      <a:lvl5pPr marL="1828800" algn="l" defTabSz="914400" rtl="0" eaLnBrk="1" latinLnBrk="0" hangingPunct="1">
                        <a:spcBef>
                          <a:spcPct val="20000"/>
                        </a:spcBef>
                        <a:defRPr sz="1800" kern="1200">
                          <a:solidFill>
                            <a:schemeClr val="tx1"/>
                          </a:solidFill>
                          <a:latin typeface="Arial" charset="0"/>
                          <a:ea typeface="Osaka"/>
                        </a:defRPr>
                      </a:lvl5pPr>
                      <a:lvl6pPr marL="2286000" algn="l" defTabSz="914400" rtl="0" eaLnBrk="1" fontAlgn="base" latinLnBrk="0" hangingPunct="1">
                        <a:spcBef>
                          <a:spcPct val="20000"/>
                        </a:spcBef>
                        <a:spcAft>
                          <a:spcPct val="0"/>
                        </a:spcAft>
                        <a:defRPr sz="1800" kern="1200">
                          <a:solidFill>
                            <a:schemeClr val="tx1"/>
                          </a:solidFill>
                          <a:latin typeface="Arial" charset="0"/>
                          <a:ea typeface="Osaka"/>
                        </a:defRPr>
                      </a:lvl6pPr>
                      <a:lvl7pPr marL="2743200" algn="l" defTabSz="914400" rtl="0" eaLnBrk="1" fontAlgn="base" latinLnBrk="0" hangingPunct="1">
                        <a:spcBef>
                          <a:spcPct val="20000"/>
                        </a:spcBef>
                        <a:spcAft>
                          <a:spcPct val="0"/>
                        </a:spcAft>
                        <a:defRPr sz="1800" kern="1200">
                          <a:solidFill>
                            <a:schemeClr val="tx1"/>
                          </a:solidFill>
                          <a:latin typeface="Arial" charset="0"/>
                          <a:ea typeface="Osaka"/>
                        </a:defRPr>
                      </a:lvl7pPr>
                      <a:lvl8pPr marL="3200400" algn="l" defTabSz="914400" rtl="0" eaLnBrk="1" fontAlgn="base" latinLnBrk="0" hangingPunct="1">
                        <a:spcBef>
                          <a:spcPct val="20000"/>
                        </a:spcBef>
                        <a:spcAft>
                          <a:spcPct val="0"/>
                        </a:spcAft>
                        <a:defRPr sz="1800" kern="1200">
                          <a:solidFill>
                            <a:schemeClr val="tx1"/>
                          </a:solidFill>
                          <a:latin typeface="Arial" charset="0"/>
                          <a:ea typeface="Osaka"/>
                        </a:defRPr>
                      </a:lvl8pPr>
                      <a:lvl9pPr marL="3657600" algn="l" defTabSz="914400" rtl="0" eaLnBrk="1" fontAlgn="base" latinLnBrk="0" hangingPunct="1">
                        <a:spcBef>
                          <a:spcPct val="20000"/>
                        </a:spcBef>
                        <a:spcAft>
                          <a:spcPct val="0"/>
                        </a:spcAft>
                        <a:defRPr sz="1800" kern="1200">
                          <a:solidFill>
                            <a:schemeClr val="tx1"/>
                          </a:solidFill>
                          <a:latin typeface="Arial" charset="0"/>
                          <a:ea typeface="Osaka"/>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2800" b="1" i="0" u="none" strike="noStrike" cap="none" normalizeH="0" baseline="0" dirty="0" smtClean="0">
                          <a:ln>
                            <a:noFill/>
                          </a:ln>
                          <a:solidFill>
                            <a:schemeClr val="tx1"/>
                          </a:solidFill>
                          <a:effectLst/>
                          <a:latin typeface="Tahoma" pitchFamily="34" charset="0"/>
                        </a:rPr>
                        <a:t>Common Assault:</a:t>
                      </a:r>
                    </a:p>
                  </a:txBody>
                  <a:tcPr horzOverflow="overflow">
                    <a:lnL w="762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lvl1pPr marL="0" algn="l" defTabSz="914400" rtl="0" eaLnBrk="1" latinLnBrk="0" hangingPunct="1">
                        <a:spcBef>
                          <a:spcPct val="20000"/>
                        </a:spcBef>
                        <a:defRPr sz="2800" kern="1200">
                          <a:solidFill>
                            <a:schemeClr val="tx1"/>
                          </a:solidFill>
                          <a:latin typeface="Arial" charset="0"/>
                          <a:ea typeface="Osaka"/>
                        </a:defRPr>
                      </a:lvl1pPr>
                      <a:lvl2pPr marL="457200" algn="l" defTabSz="914400" rtl="0" eaLnBrk="1" latinLnBrk="0" hangingPunct="1">
                        <a:spcBef>
                          <a:spcPct val="20000"/>
                        </a:spcBef>
                        <a:defRPr sz="2400" kern="1200">
                          <a:solidFill>
                            <a:schemeClr val="tx1"/>
                          </a:solidFill>
                          <a:latin typeface="Arial" charset="0"/>
                          <a:ea typeface="Osaka"/>
                        </a:defRPr>
                      </a:lvl2pPr>
                      <a:lvl3pPr marL="914400" algn="l" defTabSz="914400" rtl="0" eaLnBrk="1" latinLnBrk="0" hangingPunct="1">
                        <a:spcBef>
                          <a:spcPct val="20000"/>
                        </a:spcBef>
                        <a:defRPr sz="2000" kern="1200">
                          <a:solidFill>
                            <a:schemeClr val="tx1"/>
                          </a:solidFill>
                          <a:latin typeface="Arial" charset="0"/>
                          <a:ea typeface="Osaka"/>
                        </a:defRPr>
                      </a:lvl3pPr>
                      <a:lvl4pPr marL="1371600" algn="l" defTabSz="914400" rtl="0" eaLnBrk="1" latinLnBrk="0" hangingPunct="1">
                        <a:spcBef>
                          <a:spcPct val="20000"/>
                        </a:spcBef>
                        <a:defRPr sz="1800" kern="1200">
                          <a:solidFill>
                            <a:schemeClr val="tx1"/>
                          </a:solidFill>
                          <a:latin typeface="Arial" charset="0"/>
                          <a:ea typeface="Osaka"/>
                        </a:defRPr>
                      </a:lvl4pPr>
                      <a:lvl5pPr marL="1828800" algn="l" defTabSz="914400" rtl="0" eaLnBrk="1" latinLnBrk="0" hangingPunct="1">
                        <a:spcBef>
                          <a:spcPct val="20000"/>
                        </a:spcBef>
                        <a:defRPr sz="1800" kern="1200">
                          <a:solidFill>
                            <a:schemeClr val="tx1"/>
                          </a:solidFill>
                          <a:latin typeface="Arial" charset="0"/>
                          <a:ea typeface="Osaka"/>
                        </a:defRPr>
                      </a:lvl5pPr>
                      <a:lvl6pPr marL="2286000" algn="l" defTabSz="914400" rtl="0" eaLnBrk="1" fontAlgn="base" latinLnBrk="0" hangingPunct="1">
                        <a:spcBef>
                          <a:spcPct val="20000"/>
                        </a:spcBef>
                        <a:spcAft>
                          <a:spcPct val="0"/>
                        </a:spcAft>
                        <a:defRPr sz="1800" kern="1200">
                          <a:solidFill>
                            <a:schemeClr val="tx1"/>
                          </a:solidFill>
                          <a:latin typeface="Arial" charset="0"/>
                          <a:ea typeface="Osaka"/>
                        </a:defRPr>
                      </a:lvl6pPr>
                      <a:lvl7pPr marL="2743200" algn="l" defTabSz="914400" rtl="0" eaLnBrk="1" fontAlgn="base" latinLnBrk="0" hangingPunct="1">
                        <a:spcBef>
                          <a:spcPct val="20000"/>
                        </a:spcBef>
                        <a:spcAft>
                          <a:spcPct val="0"/>
                        </a:spcAft>
                        <a:defRPr sz="1800" kern="1200">
                          <a:solidFill>
                            <a:schemeClr val="tx1"/>
                          </a:solidFill>
                          <a:latin typeface="Arial" charset="0"/>
                          <a:ea typeface="Osaka"/>
                        </a:defRPr>
                      </a:lvl7pPr>
                      <a:lvl8pPr marL="3200400" algn="l" defTabSz="914400" rtl="0" eaLnBrk="1" fontAlgn="base" latinLnBrk="0" hangingPunct="1">
                        <a:spcBef>
                          <a:spcPct val="20000"/>
                        </a:spcBef>
                        <a:spcAft>
                          <a:spcPct val="0"/>
                        </a:spcAft>
                        <a:defRPr sz="1800" kern="1200">
                          <a:solidFill>
                            <a:schemeClr val="tx1"/>
                          </a:solidFill>
                          <a:latin typeface="Arial" charset="0"/>
                          <a:ea typeface="Osaka"/>
                        </a:defRPr>
                      </a:lvl8pPr>
                      <a:lvl9pPr marL="3657600" algn="l" defTabSz="914400" rtl="0" eaLnBrk="1" fontAlgn="base" latinLnBrk="0" hangingPunct="1">
                        <a:spcBef>
                          <a:spcPct val="20000"/>
                        </a:spcBef>
                        <a:spcAft>
                          <a:spcPct val="0"/>
                        </a:spcAft>
                        <a:defRPr sz="1800" kern="1200">
                          <a:solidFill>
                            <a:schemeClr val="tx1"/>
                          </a:solidFill>
                          <a:latin typeface="Arial" charset="0"/>
                          <a:ea typeface="Osaka"/>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2800" b="0" i="0" u="none" strike="noStrike" cap="none" normalizeH="0" baseline="0" dirty="0" smtClean="0">
                          <a:ln>
                            <a:noFill/>
                          </a:ln>
                          <a:solidFill>
                            <a:schemeClr val="tx1"/>
                          </a:solidFill>
                          <a:effectLst/>
                          <a:latin typeface="Tahoma" pitchFamily="34" charset="0"/>
                        </a:rPr>
                        <a:t>6 months imprisonment</a:t>
                      </a:r>
                    </a:p>
                  </a:txBody>
                  <a:tcPr horzOverflow="overflow">
                    <a:lnL w="381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marL="0" algn="l" defTabSz="914400" rtl="0" eaLnBrk="1" latinLnBrk="0" hangingPunct="1">
                        <a:spcBef>
                          <a:spcPct val="20000"/>
                        </a:spcBef>
                        <a:defRPr sz="2800" kern="1200">
                          <a:solidFill>
                            <a:schemeClr val="tx1"/>
                          </a:solidFill>
                          <a:latin typeface="Arial" charset="0"/>
                          <a:ea typeface="Osaka"/>
                        </a:defRPr>
                      </a:lvl1pPr>
                      <a:lvl2pPr marL="457200" algn="l" defTabSz="914400" rtl="0" eaLnBrk="1" latinLnBrk="0" hangingPunct="1">
                        <a:spcBef>
                          <a:spcPct val="20000"/>
                        </a:spcBef>
                        <a:defRPr sz="2400" kern="1200">
                          <a:solidFill>
                            <a:schemeClr val="tx1"/>
                          </a:solidFill>
                          <a:latin typeface="Arial" charset="0"/>
                          <a:ea typeface="Osaka"/>
                        </a:defRPr>
                      </a:lvl2pPr>
                      <a:lvl3pPr marL="914400" algn="l" defTabSz="914400" rtl="0" eaLnBrk="1" latinLnBrk="0" hangingPunct="1">
                        <a:spcBef>
                          <a:spcPct val="20000"/>
                        </a:spcBef>
                        <a:defRPr sz="2000" kern="1200">
                          <a:solidFill>
                            <a:schemeClr val="tx1"/>
                          </a:solidFill>
                          <a:latin typeface="Arial" charset="0"/>
                          <a:ea typeface="Osaka"/>
                        </a:defRPr>
                      </a:lvl3pPr>
                      <a:lvl4pPr marL="1371600" algn="l" defTabSz="914400" rtl="0" eaLnBrk="1" latinLnBrk="0" hangingPunct="1">
                        <a:spcBef>
                          <a:spcPct val="20000"/>
                        </a:spcBef>
                        <a:defRPr sz="1800" kern="1200">
                          <a:solidFill>
                            <a:schemeClr val="tx1"/>
                          </a:solidFill>
                          <a:latin typeface="Arial" charset="0"/>
                          <a:ea typeface="Osaka"/>
                        </a:defRPr>
                      </a:lvl4pPr>
                      <a:lvl5pPr marL="1828800" algn="l" defTabSz="914400" rtl="0" eaLnBrk="1" latinLnBrk="0" hangingPunct="1">
                        <a:spcBef>
                          <a:spcPct val="20000"/>
                        </a:spcBef>
                        <a:defRPr sz="1800" kern="1200">
                          <a:solidFill>
                            <a:schemeClr val="tx1"/>
                          </a:solidFill>
                          <a:latin typeface="Arial" charset="0"/>
                          <a:ea typeface="Osaka"/>
                        </a:defRPr>
                      </a:lvl5pPr>
                      <a:lvl6pPr marL="2286000" algn="l" defTabSz="914400" rtl="0" eaLnBrk="1" fontAlgn="base" latinLnBrk="0" hangingPunct="1">
                        <a:spcBef>
                          <a:spcPct val="20000"/>
                        </a:spcBef>
                        <a:spcAft>
                          <a:spcPct val="0"/>
                        </a:spcAft>
                        <a:defRPr sz="1800" kern="1200">
                          <a:solidFill>
                            <a:schemeClr val="tx1"/>
                          </a:solidFill>
                          <a:latin typeface="Arial" charset="0"/>
                          <a:ea typeface="Osaka"/>
                        </a:defRPr>
                      </a:lvl6pPr>
                      <a:lvl7pPr marL="2743200" algn="l" defTabSz="914400" rtl="0" eaLnBrk="1" fontAlgn="base" latinLnBrk="0" hangingPunct="1">
                        <a:spcBef>
                          <a:spcPct val="20000"/>
                        </a:spcBef>
                        <a:spcAft>
                          <a:spcPct val="0"/>
                        </a:spcAft>
                        <a:defRPr sz="1800" kern="1200">
                          <a:solidFill>
                            <a:schemeClr val="tx1"/>
                          </a:solidFill>
                          <a:latin typeface="Arial" charset="0"/>
                          <a:ea typeface="Osaka"/>
                        </a:defRPr>
                      </a:lvl7pPr>
                      <a:lvl8pPr marL="3200400" algn="l" defTabSz="914400" rtl="0" eaLnBrk="1" fontAlgn="base" latinLnBrk="0" hangingPunct="1">
                        <a:spcBef>
                          <a:spcPct val="20000"/>
                        </a:spcBef>
                        <a:spcAft>
                          <a:spcPct val="0"/>
                        </a:spcAft>
                        <a:defRPr sz="1800" kern="1200">
                          <a:solidFill>
                            <a:schemeClr val="tx1"/>
                          </a:solidFill>
                          <a:latin typeface="Arial" charset="0"/>
                          <a:ea typeface="Osaka"/>
                        </a:defRPr>
                      </a:lvl8pPr>
                      <a:lvl9pPr marL="3657600" algn="l" defTabSz="914400" rtl="0" eaLnBrk="1" fontAlgn="base" latinLnBrk="0" hangingPunct="1">
                        <a:spcBef>
                          <a:spcPct val="20000"/>
                        </a:spcBef>
                        <a:spcAft>
                          <a:spcPct val="0"/>
                        </a:spcAft>
                        <a:defRPr sz="1800" kern="1200">
                          <a:solidFill>
                            <a:schemeClr val="tx1"/>
                          </a:solidFill>
                          <a:latin typeface="Arial" charset="0"/>
                          <a:ea typeface="Osaka"/>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2800" b="0" i="0" u="none" strike="noStrike" cap="none" normalizeH="0" baseline="0" dirty="0" smtClean="0">
                          <a:ln>
                            <a:noFill/>
                          </a:ln>
                          <a:solidFill>
                            <a:schemeClr val="tx1"/>
                          </a:solidFill>
                          <a:effectLst/>
                          <a:latin typeface="Tahoma" pitchFamily="34" charset="0"/>
                        </a:rPr>
                        <a:t>2 years imprisonment</a:t>
                      </a:r>
                    </a:p>
                  </a:txBody>
                  <a:tcPr horzOverflow="overflow">
                    <a:lnL w="38100" cap="flat" cmpd="sng" algn="ctr">
                      <a:solidFill>
                        <a:srgbClr val="FFFFFF"/>
                      </a:solidFill>
                      <a:prstDash val="solid"/>
                      <a:round/>
                      <a:headEnd type="none" w="med" len="med"/>
                      <a:tailEnd type="none" w="med" len="med"/>
                    </a:lnL>
                    <a:lnR w="762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CCECFF"/>
                    </a:solidFill>
                  </a:tcPr>
                </a:tc>
                <a:extLst>
                  <a:ext uri="{0D108BD9-81ED-4DB2-BD59-A6C34878D82A}">
                    <a16:rowId xmlns:a16="http://schemas.microsoft.com/office/drawing/2014/main" val="10001"/>
                  </a:ext>
                </a:extLst>
              </a:tr>
              <a:tr h="1112838">
                <a:tc>
                  <a:txBody>
                    <a:bodyPr/>
                    <a:lstStyle>
                      <a:lvl1pPr marL="0" algn="l" defTabSz="914400" rtl="0" eaLnBrk="1" latinLnBrk="0" hangingPunct="1">
                        <a:spcBef>
                          <a:spcPct val="20000"/>
                        </a:spcBef>
                        <a:defRPr sz="2800" kern="1200">
                          <a:solidFill>
                            <a:schemeClr val="tx1"/>
                          </a:solidFill>
                          <a:latin typeface="Arial" charset="0"/>
                          <a:ea typeface="Osaka"/>
                        </a:defRPr>
                      </a:lvl1pPr>
                      <a:lvl2pPr marL="457200" algn="l" defTabSz="914400" rtl="0" eaLnBrk="1" latinLnBrk="0" hangingPunct="1">
                        <a:spcBef>
                          <a:spcPct val="20000"/>
                        </a:spcBef>
                        <a:defRPr sz="2400" kern="1200">
                          <a:solidFill>
                            <a:schemeClr val="tx1"/>
                          </a:solidFill>
                          <a:latin typeface="Arial" charset="0"/>
                          <a:ea typeface="Osaka"/>
                        </a:defRPr>
                      </a:lvl2pPr>
                      <a:lvl3pPr marL="914400" algn="l" defTabSz="914400" rtl="0" eaLnBrk="1" latinLnBrk="0" hangingPunct="1">
                        <a:spcBef>
                          <a:spcPct val="20000"/>
                        </a:spcBef>
                        <a:defRPr sz="2000" kern="1200">
                          <a:solidFill>
                            <a:schemeClr val="tx1"/>
                          </a:solidFill>
                          <a:latin typeface="Arial" charset="0"/>
                          <a:ea typeface="Osaka"/>
                        </a:defRPr>
                      </a:lvl3pPr>
                      <a:lvl4pPr marL="1371600" algn="l" defTabSz="914400" rtl="0" eaLnBrk="1" latinLnBrk="0" hangingPunct="1">
                        <a:spcBef>
                          <a:spcPct val="20000"/>
                        </a:spcBef>
                        <a:defRPr sz="1800" kern="1200">
                          <a:solidFill>
                            <a:schemeClr val="tx1"/>
                          </a:solidFill>
                          <a:latin typeface="Arial" charset="0"/>
                          <a:ea typeface="Osaka"/>
                        </a:defRPr>
                      </a:lvl4pPr>
                      <a:lvl5pPr marL="1828800" algn="l" defTabSz="914400" rtl="0" eaLnBrk="1" latinLnBrk="0" hangingPunct="1">
                        <a:spcBef>
                          <a:spcPct val="20000"/>
                        </a:spcBef>
                        <a:defRPr sz="1800" kern="1200">
                          <a:solidFill>
                            <a:schemeClr val="tx1"/>
                          </a:solidFill>
                          <a:latin typeface="Arial" charset="0"/>
                          <a:ea typeface="Osaka"/>
                        </a:defRPr>
                      </a:lvl5pPr>
                      <a:lvl6pPr marL="2286000" algn="l" defTabSz="914400" rtl="0" eaLnBrk="1" fontAlgn="base" latinLnBrk="0" hangingPunct="1">
                        <a:spcBef>
                          <a:spcPct val="20000"/>
                        </a:spcBef>
                        <a:spcAft>
                          <a:spcPct val="0"/>
                        </a:spcAft>
                        <a:defRPr sz="1800" kern="1200">
                          <a:solidFill>
                            <a:schemeClr val="tx1"/>
                          </a:solidFill>
                          <a:latin typeface="Arial" charset="0"/>
                          <a:ea typeface="Osaka"/>
                        </a:defRPr>
                      </a:lvl6pPr>
                      <a:lvl7pPr marL="2743200" algn="l" defTabSz="914400" rtl="0" eaLnBrk="1" fontAlgn="base" latinLnBrk="0" hangingPunct="1">
                        <a:spcBef>
                          <a:spcPct val="20000"/>
                        </a:spcBef>
                        <a:spcAft>
                          <a:spcPct val="0"/>
                        </a:spcAft>
                        <a:defRPr sz="1800" kern="1200">
                          <a:solidFill>
                            <a:schemeClr val="tx1"/>
                          </a:solidFill>
                          <a:latin typeface="Arial" charset="0"/>
                          <a:ea typeface="Osaka"/>
                        </a:defRPr>
                      </a:lvl7pPr>
                      <a:lvl8pPr marL="3200400" algn="l" defTabSz="914400" rtl="0" eaLnBrk="1" fontAlgn="base" latinLnBrk="0" hangingPunct="1">
                        <a:spcBef>
                          <a:spcPct val="20000"/>
                        </a:spcBef>
                        <a:spcAft>
                          <a:spcPct val="0"/>
                        </a:spcAft>
                        <a:defRPr sz="1800" kern="1200">
                          <a:solidFill>
                            <a:schemeClr val="tx1"/>
                          </a:solidFill>
                          <a:latin typeface="Arial" charset="0"/>
                          <a:ea typeface="Osaka"/>
                        </a:defRPr>
                      </a:lvl8pPr>
                      <a:lvl9pPr marL="3657600" algn="l" defTabSz="914400" rtl="0" eaLnBrk="1" fontAlgn="base" latinLnBrk="0" hangingPunct="1">
                        <a:spcBef>
                          <a:spcPct val="20000"/>
                        </a:spcBef>
                        <a:spcAft>
                          <a:spcPct val="0"/>
                        </a:spcAft>
                        <a:defRPr sz="1800" kern="1200">
                          <a:solidFill>
                            <a:schemeClr val="tx1"/>
                          </a:solidFill>
                          <a:latin typeface="Arial" charset="0"/>
                          <a:ea typeface="Osaka"/>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2800" b="1" i="0" u="none" strike="noStrike" cap="none" normalizeH="0" baseline="0" dirty="0" smtClean="0">
                          <a:ln>
                            <a:noFill/>
                          </a:ln>
                          <a:solidFill>
                            <a:schemeClr val="tx1"/>
                          </a:solidFill>
                          <a:effectLst/>
                          <a:latin typeface="Tahoma" pitchFamily="34" charset="0"/>
                        </a:rPr>
                        <a:t>Actual Bodily Harm:</a:t>
                      </a:r>
                    </a:p>
                  </a:txBody>
                  <a:tcPr horzOverflow="overflow">
                    <a:lnL w="762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lvl1pPr marL="0" algn="l" defTabSz="914400" rtl="0" eaLnBrk="1" latinLnBrk="0" hangingPunct="1">
                        <a:spcBef>
                          <a:spcPct val="20000"/>
                        </a:spcBef>
                        <a:defRPr sz="2800" kern="1200">
                          <a:solidFill>
                            <a:schemeClr val="tx1"/>
                          </a:solidFill>
                          <a:latin typeface="Arial" charset="0"/>
                          <a:ea typeface="Osaka"/>
                        </a:defRPr>
                      </a:lvl1pPr>
                      <a:lvl2pPr marL="457200" algn="l" defTabSz="914400" rtl="0" eaLnBrk="1" latinLnBrk="0" hangingPunct="1">
                        <a:spcBef>
                          <a:spcPct val="20000"/>
                        </a:spcBef>
                        <a:defRPr sz="2400" kern="1200">
                          <a:solidFill>
                            <a:schemeClr val="tx1"/>
                          </a:solidFill>
                          <a:latin typeface="Arial" charset="0"/>
                          <a:ea typeface="Osaka"/>
                        </a:defRPr>
                      </a:lvl2pPr>
                      <a:lvl3pPr marL="914400" algn="l" defTabSz="914400" rtl="0" eaLnBrk="1" latinLnBrk="0" hangingPunct="1">
                        <a:spcBef>
                          <a:spcPct val="20000"/>
                        </a:spcBef>
                        <a:defRPr sz="2000" kern="1200">
                          <a:solidFill>
                            <a:schemeClr val="tx1"/>
                          </a:solidFill>
                          <a:latin typeface="Arial" charset="0"/>
                          <a:ea typeface="Osaka"/>
                        </a:defRPr>
                      </a:lvl3pPr>
                      <a:lvl4pPr marL="1371600" algn="l" defTabSz="914400" rtl="0" eaLnBrk="1" latinLnBrk="0" hangingPunct="1">
                        <a:spcBef>
                          <a:spcPct val="20000"/>
                        </a:spcBef>
                        <a:defRPr sz="1800" kern="1200">
                          <a:solidFill>
                            <a:schemeClr val="tx1"/>
                          </a:solidFill>
                          <a:latin typeface="Arial" charset="0"/>
                          <a:ea typeface="Osaka"/>
                        </a:defRPr>
                      </a:lvl4pPr>
                      <a:lvl5pPr marL="1828800" algn="l" defTabSz="914400" rtl="0" eaLnBrk="1" latinLnBrk="0" hangingPunct="1">
                        <a:spcBef>
                          <a:spcPct val="20000"/>
                        </a:spcBef>
                        <a:defRPr sz="1800" kern="1200">
                          <a:solidFill>
                            <a:schemeClr val="tx1"/>
                          </a:solidFill>
                          <a:latin typeface="Arial" charset="0"/>
                          <a:ea typeface="Osaka"/>
                        </a:defRPr>
                      </a:lvl5pPr>
                      <a:lvl6pPr marL="2286000" algn="l" defTabSz="914400" rtl="0" eaLnBrk="1" fontAlgn="base" latinLnBrk="0" hangingPunct="1">
                        <a:spcBef>
                          <a:spcPct val="20000"/>
                        </a:spcBef>
                        <a:spcAft>
                          <a:spcPct val="0"/>
                        </a:spcAft>
                        <a:defRPr sz="1800" kern="1200">
                          <a:solidFill>
                            <a:schemeClr val="tx1"/>
                          </a:solidFill>
                          <a:latin typeface="Arial" charset="0"/>
                          <a:ea typeface="Osaka"/>
                        </a:defRPr>
                      </a:lvl6pPr>
                      <a:lvl7pPr marL="2743200" algn="l" defTabSz="914400" rtl="0" eaLnBrk="1" fontAlgn="base" latinLnBrk="0" hangingPunct="1">
                        <a:spcBef>
                          <a:spcPct val="20000"/>
                        </a:spcBef>
                        <a:spcAft>
                          <a:spcPct val="0"/>
                        </a:spcAft>
                        <a:defRPr sz="1800" kern="1200">
                          <a:solidFill>
                            <a:schemeClr val="tx1"/>
                          </a:solidFill>
                          <a:latin typeface="Arial" charset="0"/>
                          <a:ea typeface="Osaka"/>
                        </a:defRPr>
                      </a:lvl7pPr>
                      <a:lvl8pPr marL="3200400" algn="l" defTabSz="914400" rtl="0" eaLnBrk="1" fontAlgn="base" latinLnBrk="0" hangingPunct="1">
                        <a:spcBef>
                          <a:spcPct val="20000"/>
                        </a:spcBef>
                        <a:spcAft>
                          <a:spcPct val="0"/>
                        </a:spcAft>
                        <a:defRPr sz="1800" kern="1200">
                          <a:solidFill>
                            <a:schemeClr val="tx1"/>
                          </a:solidFill>
                          <a:latin typeface="Arial" charset="0"/>
                          <a:ea typeface="Osaka"/>
                        </a:defRPr>
                      </a:lvl8pPr>
                      <a:lvl9pPr marL="3657600" algn="l" defTabSz="914400" rtl="0" eaLnBrk="1" fontAlgn="base" latinLnBrk="0" hangingPunct="1">
                        <a:spcBef>
                          <a:spcPct val="20000"/>
                        </a:spcBef>
                        <a:spcAft>
                          <a:spcPct val="0"/>
                        </a:spcAft>
                        <a:defRPr sz="1800" kern="1200">
                          <a:solidFill>
                            <a:schemeClr val="tx1"/>
                          </a:solidFill>
                          <a:latin typeface="Arial" charset="0"/>
                          <a:ea typeface="Osaka"/>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2800" b="0" i="0" u="none" strike="noStrike" cap="none" normalizeH="0" baseline="0" dirty="0" smtClean="0">
                          <a:ln>
                            <a:noFill/>
                          </a:ln>
                          <a:solidFill>
                            <a:schemeClr val="tx1"/>
                          </a:solidFill>
                          <a:effectLst/>
                          <a:latin typeface="Tahoma" pitchFamily="34" charset="0"/>
                        </a:rPr>
                        <a:t>5 years imprisonment</a:t>
                      </a:r>
                    </a:p>
                  </a:txBody>
                  <a:tcPr horzOverflow="overflow">
                    <a:lnL w="381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marL="0" algn="l" defTabSz="914400" rtl="0" eaLnBrk="1" latinLnBrk="0" hangingPunct="1">
                        <a:spcBef>
                          <a:spcPct val="20000"/>
                        </a:spcBef>
                        <a:defRPr sz="2800" kern="1200">
                          <a:solidFill>
                            <a:schemeClr val="tx1"/>
                          </a:solidFill>
                          <a:latin typeface="Arial" charset="0"/>
                          <a:ea typeface="Osaka"/>
                        </a:defRPr>
                      </a:lvl1pPr>
                      <a:lvl2pPr marL="457200" algn="l" defTabSz="914400" rtl="0" eaLnBrk="1" latinLnBrk="0" hangingPunct="1">
                        <a:spcBef>
                          <a:spcPct val="20000"/>
                        </a:spcBef>
                        <a:defRPr sz="2400" kern="1200">
                          <a:solidFill>
                            <a:schemeClr val="tx1"/>
                          </a:solidFill>
                          <a:latin typeface="Arial" charset="0"/>
                          <a:ea typeface="Osaka"/>
                        </a:defRPr>
                      </a:lvl2pPr>
                      <a:lvl3pPr marL="914400" algn="l" defTabSz="914400" rtl="0" eaLnBrk="1" latinLnBrk="0" hangingPunct="1">
                        <a:spcBef>
                          <a:spcPct val="20000"/>
                        </a:spcBef>
                        <a:defRPr sz="2000" kern="1200">
                          <a:solidFill>
                            <a:schemeClr val="tx1"/>
                          </a:solidFill>
                          <a:latin typeface="Arial" charset="0"/>
                          <a:ea typeface="Osaka"/>
                        </a:defRPr>
                      </a:lvl3pPr>
                      <a:lvl4pPr marL="1371600" algn="l" defTabSz="914400" rtl="0" eaLnBrk="1" latinLnBrk="0" hangingPunct="1">
                        <a:spcBef>
                          <a:spcPct val="20000"/>
                        </a:spcBef>
                        <a:defRPr sz="1800" kern="1200">
                          <a:solidFill>
                            <a:schemeClr val="tx1"/>
                          </a:solidFill>
                          <a:latin typeface="Arial" charset="0"/>
                          <a:ea typeface="Osaka"/>
                        </a:defRPr>
                      </a:lvl4pPr>
                      <a:lvl5pPr marL="1828800" algn="l" defTabSz="914400" rtl="0" eaLnBrk="1" latinLnBrk="0" hangingPunct="1">
                        <a:spcBef>
                          <a:spcPct val="20000"/>
                        </a:spcBef>
                        <a:defRPr sz="1800" kern="1200">
                          <a:solidFill>
                            <a:schemeClr val="tx1"/>
                          </a:solidFill>
                          <a:latin typeface="Arial" charset="0"/>
                          <a:ea typeface="Osaka"/>
                        </a:defRPr>
                      </a:lvl5pPr>
                      <a:lvl6pPr marL="2286000" algn="l" defTabSz="914400" rtl="0" eaLnBrk="1" fontAlgn="base" latinLnBrk="0" hangingPunct="1">
                        <a:spcBef>
                          <a:spcPct val="20000"/>
                        </a:spcBef>
                        <a:spcAft>
                          <a:spcPct val="0"/>
                        </a:spcAft>
                        <a:defRPr sz="1800" kern="1200">
                          <a:solidFill>
                            <a:schemeClr val="tx1"/>
                          </a:solidFill>
                          <a:latin typeface="Arial" charset="0"/>
                          <a:ea typeface="Osaka"/>
                        </a:defRPr>
                      </a:lvl6pPr>
                      <a:lvl7pPr marL="2743200" algn="l" defTabSz="914400" rtl="0" eaLnBrk="1" fontAlgn="base" latinLnBrk="0" hangingPunct="1">
                        <a:spcBef>
                          <a:spcPct val="20000"/>
                        </a:spcBef>
                        <a:spcAft>
                          <a:spcPct val="0"/>
                        </a:spcAft>
                        <a:defRPr sz="1800" kern="1200">
                          <a:solidFill>
                            <a:schemeClr val="tx1"/>
                          </a:solidFill>
                          <a:latin typeface="Arial" charset="0"/>
                          <a:ea typeface="Osaka"/>
                        </a:defRPr>
                      </a:lvl7pPr>
                      <a:lvl8pPr marL="3200400" algn="l" defTabSz="914400" rtl="0" eaLnBrk="1" fontAlgn="base" latinLnBrk="0" hangingPunct="1">
                        <a:spcBef>
                          <a:spcPct val="20000"/>
                        </a:spcBef>
                        <a:spcAft>
                          <a:spcPct val="0"/>
                        </a:spcAft>
                        <a:defRPr sz="1800" kern="1200">
                          <a:solidFill>
                            <a:schemeClr val="tx1"/>
                          </a:solidFill>
                          <a:latin typeface="Arial" charset="0"/>
                          <a:ea typeface="Osaka"/>
                        </a:defRPr>
                      </a:lvl8pPr>
                      <a:lvl9pPr marL="3657600" algn="l" defTabSz="914400" rtl="0" eaLnBrk="1" fontAlgn="base" latinLnBrk="0" hangingPunct="1">
                        <a:spcBef>
                          <a:spcPct val="20000"/>
                        </a:spcBef>
                        <a:spcAft>
                          <a:spcPct val="0"/>
                        </a:spcAft>
                        <a:defRPr sz="1800" kern="1200">
                          <a:solidFill>
                            <a:schemeClr val="tx1"/>
                          </a:solidFill>
                          <a:latin typeface="Arial" charset="0"/>
                          <a:ea typeface="Osaka"/>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2800" b="0" i="0" u="none" strike="noStrike" cap="none" normalizeH="0" baseline="0" dirty="0" smtClean="0">
                          <a:ln>
                            <a:noFill/>
                          </a:ln>
                          <a:solidFill>
                            <a:schemeClr val="tx1"/>
                          </a:solidFill>
                          <a:effectLst/>
                          <a:latin typeface="Tahoma" pitchFamily="34" charset="0"/>
                        </a:rPr>
                        <a:t>7 years imprisonment</a:t>
                      </a:r>
                    </a:p>
                  </a:txBody>
                  <a:tcPr horzOverflow="overflow">
                    <a:lnL w="38100" cap="flat" cmpd="sng" algn="ctr">
                      <a:solidFill>
                        <a:srgbClr val="FFFFFF"/>
                      </a:solidFill>
                      <a:prstDash val="solid"/>
                      <a:round/>
                      <a:headEnd type="none" w="med" len="med"/>
                      <a:tailEnd type="none" w="med" len="med"/>
                    </a:lnL>
                    <a:lnR w="762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lnTlToBr>
                      <a:noFill/>
                    </a:lnTlToBr>
                    <a:lnBlToTr>
                      <a:noFill/>
                    </a:lnBlToTr>
                    <a:solidFill>
                      <a:srgbClr val="CCECFF"/>
                    </a:solidFill>
                  </a:tcPr>
                </a:tc>
                <a:extLst>
                  <a:ext uri="{0D108BD9-81ED-4DB2-BD59-A6C34878D82A}">
                    <a16:rowId xmlns:a16="http://schemas.microsoft.com/office/drawing/2014/main" val="10002"/>
                  </a:ext>
                </a:extLst>
              </a:tr>
              <a:tr h="1114425">
                <a:tc>
                  <a:txBody>
                    <a:bodyPr/>
                    <a:lstStyle>
                      <a:lvl1pPr marL="0" algn="l" defTabSz="914400" rtl="0" eaLnBrk="1" latinLnBrk="0" hangingPunct="1">
                        <a:spcBef>
                          <a:spcPct val="20000"/>
                        </a:spcBef>
                        <a:defRPr sz="2800" kern="1200">
                          <a:solidFill>
                            <a:schemeClr val="tx1"/>
                          </a:solidFill>
                          <a:latin typeface="Arial" charset="0"/>
                          <a:ea typeface="Osaka"/>
                        </a:defRPr>
                      </a:lvl1pPr>
                      <a:lvl2pPr marL="457200" algn="l" defTabSz="914400" rtl="0" eaLnBrk="1" latinLnBrk="0" hangingPunct="1">
                        <a:spcBef>
                          <a:spcPct val="20000"/>
                        </a:spcBef>
                        <a:defRPr sz="2400" kern="1200">
                          <a:solidFill>
                            <a:schemeClr val="tx1"/>
                          </a:solidFill>
                          <a:latin typeface="Arial" charset="0"/>
                          <a:ea typeface="Osaka"/>
                        </a:defRPr>
                      </a:lvl2pPr>
                      <a:lvl3pPr marL="914400" algn="l" defTabSz="914400" rtl="0" eaLnBrk="1" latinLnBrk="0" hangingPunct="1">
                        <a:spcBef>
                          <a:spcPct val="20000"/>
                        </a:spcBef>
                        <a:defRPr sz="2000" kern="1200">
                          <a:solidFill>
                            <a:schemeClr val="tx1"/>
                          </a:solidFill>
                          <a:latin typeface="Arial" charset="0"/>
                          <a:ea typeface="Osaka"/>
                        </a:defRPr>
                      </a:lvl3pPr>
                      <a:lvl4pPr marL="1371600" algn="l" defTabSz="914400" rtl="0" eaLnBrk="1" latinLnBrk="0" hangingPunct="1">
                        <a:spcBef>
                          <a:spcPct val="20000"/>
                        </a:spcBef>
                        <a:defRPr sz="1800" kern="1200">
                          <a:solidFill>
                            <a:schemeClr val="tx1"/>
                          </a:solidFill>
                          <a:latin typeface="Arial" charset="0"/>
                          <a:ea typeface="Osaka"/>
                        </a:defRPr>
                      </a:lvl4pPr>
                      <a:lvl5pPr marL="1828800" algn="l" defTabSz="914400" rtl="0" eaLnBrk="1" latinLnBrk="0" hangingPunct="1">
                        <a:spcBef>
                          <a:spcPct val="20000"/>
                        </a:spcBef>
                        <a:defRPr sz="1800" kern="1200">
                          <a:solidFill>
                            <a:schemeClr val="tx1"/>
                          </a:solidFill>
                          <a:latin typeface="Arial" charset="0"/>
                          <a:ea typeface="Osaka"/>
                        </a:defRPr>
                      </a:lvl5pPr>
                      <a:lvl6pPr marL="2286000" algn="l" defTabSz="914400" rtl="0" eaLnBrk="1" fontAlgn="base" latinLnBrk="0" hangingPunct="1">
                        <a:spcBef>
                          <a:spcPct val="20000"/>
                        </a:spcBef>
                        <a:spcAft>
                          <a:spcPct val="0"/>
                        </a:spcAft>
                        <a:defRPr sz="1800" kern="1200">
                          <a:solidFill>
                            <a:schemeClr val="tx1"/>
                          </a:solidFill>
                          <a:latin typeface="Arial" charset="0"/>
                          <a:ea typeface="Osaka"/>
                        </a:defRPr>
                      </a:lvl6pPr>
                      <a:lvl7pPr marL="2743200" algn="l" defTabSz="914400" rtl="0" eaLnBrk="1" fontAlgn="base" latinLnBrk="0" hangingPunct="1">
                        <a:spcBef>
                          <a:spcPct val="20000"/>
                        </a:spcBef>
                        <a:spcAft>
                          <a:spcPct val="0"/>
                        </a:spcAft>
                        <a:defRPr sz="1800" kern="1200">
                          <a:solidFill>
                            <a:schemeClr val="tx1"/>
                          </a:solidFill>
                          <a:latin typeface="Arial" charset="0"/>
                          <a:ea typeface="Osaka"/>
                        </a:defRPr>
                      </a:lvl7pPr>
                      <a:lvl8pPr marL="3200400" algn="l" defTabSz="914400" rtl="0" eaLnBrk="1" fontAlgn="base" latinLnBrk="0" hangingPunct="1">
                        <a:spcBef>
                          <a:spcPct val="20000"/>
                        </a:spcBef>
                        <a:spcAft>
                          <a:spcPct val="0"/>
                        </a:spcAft>
                        <a:defRPr sz="1800" kern="1200">
                          <a:solidFill>
                            <a:schemeClr val="tx1"/>
                          </a:solidFill>
                          <a:latin typeface="Arial" charset="0"/>
                          <a:ea typeface="Osaka"/>
                        </a:defRPr>
                      </a:lvl8pPr>
                      <a:lvl9pPr marL="3657600" algn="l" defTabSz="914400" rtl="0" eaLnBrk="1" fontAlgn="base" latinLnBrk="0" hangingPunct="1">
                        <a:spcBef>
                          <a:spcPct val="20000"/>
                        </a:spcBef>
                        <a:spcAft>
                          <a:spcPct val="0"/>
                        </a:spcAft>
                        <a:defRPr sz="1800" kern="1200">
                          <a:solidFill>
                            <a:schemeClr val="tx1"/>
                          </a:solidFill>
                          <a:latin typeface="Arial" charset="0"/>
                          <a:ea typeface="Osaka"/>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2800" b="1" i="0" u="none" strike="noStrike" cap="none" normalizeH="0" baseline="0" dirty="0" smtClean="0">
                          <a:ln>
                            <a:noFill/>
                          </a:ln>
                          <a:solidFill>
                            <a:schemeClr val="tx1"/>
                          </a:solidFill>
                          <a:effectLst/>
                          <a:latin typeface="Tahoma" pitchFamily="34" charset="0"/>
                        </a:rPr>
                        <a:t>Grievous Bodily Harm:</a:t>
                      </a:r>
                    </a:p>
                  </a:txBody>
                  <a:tcPr horzOverflow="overflow">
                    <a:lnL w="762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76200" cap="flat" cmpd="sng" algn="ctr">
                      <a:solidFill>
                        <a:srgbClr val="FFFFFF"/>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lvl1pPr marL="0" algn="l" defTabSz="914400" rtl="0" eaLnBrk="1" latinLnBrk="0" hangingPunct="1">
                        <a:spcBef>
                          <a:spcPct val="20000"/>
                        </a:spcBef>
                        <a:defRPr sz="2800" kern="1200">
                          <a:solidFill>
                            <a:schemeClr val="tx1"/>
                          </a:solidFill>
                          <a:latin typeface="Arial" charset="0"/>
                          <a:ea typeface="Osaka"/>
                        </a:defRPr>
                      </a:lvl1pPr>
                      <a:lvl2pPr marL="457200" algn="l" defTabSz="914400" rtl="0" eaLnBrk="1" latinLnBrk="0" hangingPunct="1">
                        <a:spcBef>
                          <a:spcPct val="20000"/>
                        </a:spcBef>
                        <a:defRPr sz="2400" kern="1200">
                          <a:solidFill>
                            <a:schemeClr val="tx1"/>
                          </a:solidFill>
                          <a:latin typeface="Arial" charset="0"/>
                          <a:ea typeface="Osaka"/>
                        </a:defRPr>
                      </a:lvl2pPr>
                      <a:lvl3pPr marL="914400" algn="l" defTabSz="914400" rtl="0" eaLnBrk="1" latinLnBrk="0" hangingPunct="1">
                        <a:spcBef>
                          <a:spcPct val="20000"/>
                        </a:spcBef>
                        <a:defRPr sz="2000" kern="1200">
                          <a:solidFill>
                            <a:schemeClr val="tx1"/>
                          </a:solidFill>
                          <a:latin typeface="Arial" charset="0"/>
                          <a:ea typeface="Osaka"/>
                        </a:defRPr>
                      </a:lvl3pPr>
                      <a:lvl4pPr marL="1371600" algn="l" defTabSz="914400" rtl="0" eaLnBrk="1" latinLnBrk="0" hangingPunct="1">
                        <a:spcBef>
                          <a:spcPct val="20000"/>
                        </a:spcBef>
                        <a:defRPr sz="1800" kern="1200">
                          <a:solidFill>
                            <a:schemeClr val="tx1"/>
                          </a:solidFill>
                          <a:latin typeface="Arial" charset="0"/>
                          <a:ea typeface="Osaka"/>
                        </a:defRPr>
                      </a:lvl4pPr>
                      <a:lvl5pPr marL="1828800" algn="l" defTabSz="914400" rtl="0" eaLnBrk="1" latinLnBrk="0" hangingPunct="1">
                        <a:spcBef>
                          <a:spcPct val="20000"/>
                        </a:spcBef>
                        <a:defRPr sz="1800" kern="1200">
                          <a:solidFill>
                            <a:schemeClr val="tx1"/>
                          </a:solidFill>
                          <a:latin typeface="Arial" charset="0"/>
                          <a:ea typeface="Osaka"/>
                        </a:defRPr>
                      </a:lvl5pPr>
                      <a:lvl6pPr marL="2286000" algn="l" defTabSz="914400" rtl="0" eaLnBrk="1" fontAlgn="base" latinLnBrk="0" hangingPunct="1">
                        <a:spcBef>
                          <a:spcPct val="20000"/>
                        </a:spcBef>
                        <a:spcAft>
                          <a:spcPct val="0"/>
                        </a:spcAft>
                        <a:defRPr sz="1800" kern="1200">
                          <a:solidFill>
                            <a:schemeClr val="tx1"/>
                          </a:solidFill>
                          <a:latin typeface="Arial" charset="0"/>
                          <a:ea typeface="Osaka"/>
                        </a:defRPr>
                      </a:lvl6pPr>
                      <a:lvl7pPr marL="2743200" algn="l" defTabSz="914400" rtl="0" eaLnBrk="1" fontAlgn="base" latinLnBrk="0" hangingPunct="1">
                        <a:spcBef>
                          <a:spcPct val="20000"/>
                        </a:spcBef>
                        <a:spcAft>
                          <a:spcPct val="0"/>
                        </a:spcAft>
                        <a:defRPr sz="1800" kern="1200">
                          <a:solidFill>
                            <a:schemeClr val="tx1"/>
                          </a:solidFill>
                          <a:latin typeface="Arial" charset="0"/>
                          <a:ea typeface="Osaka"/>
                        </a:defRPr>
                      </a:lvl7pPr>
                      <a:lvl8pPr marL="3200400" algn="l" defTabSz="914400" rtl="0" eaLnBrk="1" fontAlgn="base" latinLnBrk="0" hangingPunct="1">
                        <a:spcBef>
                          <a:spcPct val="20000"/>
                        </a:spcBef>
                        <a:spcAft>
                          <a:spcPct val="0"/>
                        </a:spcAft>
                        <a:defRPr sz="1800" kern="1200">
                          <a:solidFill>
                            <a:schemeClr val="tx1"/>
                          </a:solidFill>
                          <a:latin typeface="Arial" charset="0"/>
                          <a:ea typeface="Osaka"/>
                        </a:defRPr>
                      </a:lvl8pPr>
                      <a:lvl9pPr marL="3657600" algn="l" defTabSz="914400" rtl="0" eaLnBrk="1" fontAlgn="base" latinLnBrk="0" hangingPunct="1">
                        <a:spcBef>
                          <a:spcPct val="20000"/>
                        </a:spcBef>
                        <a:spcAft>
                          <a:spcPct val="0"/>
                        </a:spcAft>
                        <a:defRPr sz="1800" kern="1200">
                          <a:solidFill>
                            <a:schemeClr val="tx1"/>
                          </a:solidFill>
                          <a:latin typeface="Arial" charset="0"/>
                          <a:ea typeface="Osaka"/>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2800" b="0" i="0" u="none" strike="noStrike" cap="none" normalizeH="0" baseline="0" dirty="0" smtClean="0">
                          <a:ln>
                            <a:noFill/>
                          </a:ln>
                          <a:solidFill>
                            <a:schemeClr val="tx1"/>
                          </a:solidFill>
                          <a:effectLst/>
                          <a:latin typeface="Tahoma" pitchFamily="34" charset="0"/>
                        </a:rPr>
                        <a:t>5 years imprisonment</a:t>
                      </a:r>
                    </a:p>
                  </a:txBody>
                  <a:tcPr horzOverflow="overflow">
                    <a:lnL w="38100" cap="flat" cmpd="sng" algn="ctr">
                      <a:solidFill>
                        <a:srgbClr val="FFFFFF"/>
                      </a:solidFill>
                      <a:prstDash val="solid"/>
                      <a:round/>
                      <a:headEnd type="none" w="med" len="med"/>
                      <a:tailEnd type="none" w="med" len="med"/>
                    </a:lnL>
                    <a:lnR w="381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76200" cap="flat" cmpd="sng" algn="ctr">
                      <a:solidFill>
                        <a:srgbClr val="FFFFFF"/>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lvl1pPr marL="0" algn="l" defTabSz="914400" rtl="0" eaLnBrk="1" latinLnBrk="0" hangingPunct="1">
                        <a:spcBef>
                          <a:spcPct val="20000"/>
                        </a:spcBef>
                        <a:defRPr sz="2800" kern="1200">
                          <a:solidFill>
                            <a:schemeClr val="tx1"/>
                          </a:solidFill>
                          <a:latin typeface="Arial" charset="0"/>
                          <a:ea typeface="Osaka"/>
                        </a:defRPr>
                      </a:lvl1pPr>
                      <a:lvl2pPr marL="457200" algn="l" defTabSz="914400" rtl="0" eaLnBrk="1" latinLnBrk="0" hangingPunct="1">
                        <a:spcBef>
                          <a:spcPct val="20000"/>
                        </a:spcBef>
                        <a:defRPr sz="2400" kern="1200">
                          <a:solidFill>
                            <a:schemeClr val="tx1"/>
                          </a:solidFill>
                          <a:latin typeface="Arial" charset="0"/>
                          <a:ea typeface="Osaka"/>
                        </a:defRPr>
                      </a:lvl2pPr>
                      <a:lvl3pPr marL="914400" algn="l" defTabSz="914400" rtl="0" eaLnBrk="1" latinLnBrk="0" hangingPunct="1">
                        <a:spcBef>
                          <a:spcPct val="20000"/>
                        </a:spcBef>
                        <a:defRPr sz="2000" kern="1200">
                          <a:solidFill>
                            <a:schemeClr val="tx1"/>
                          </a:solidFill>
                          <a:latin typeface="Arial" charset="0"/>
                          <a:ea typeface="Osaka"/>
                        </a:defRPr>
                      </a:lvl3pPr>
                      <a:lvl4pPr marL="1371600" algn="l" defTabSz="914400" rtl="0" eaLnBrk="1" latinLnBrk="0" hangingPunct="1">
                        <a:spcBef>
                          <a:spcPct val="20000"/>
                        </a:spcBef>
                        <a:defRPr sz="1800" kern="1200">
                          <a:solidFill>
                            <a:schemeClr val="tx1"/>
                          </a:solidFill>
                          <a:latin typeface="Arial" charset="0"/>
                          <a:ea typeface="Osaka"/>
                        </a:defRPr>
                      </a:lvl4pPr>
                      <a:lvl5pPr marL="1828800" algn="l" defTabSz="914400" rtl="0" eaLnBrk="1" latinLnBrk="0" hangingPunct="1">
                        <a:spcBef>
                          <a:spcPct val="20000"/>
                        </a:spcBef>
                        <a:defRPr sz="1800" kern="1200">
                          <a:solidFill>
                            <a:schemeClr val="tx1"/>
                          </a:solidFill>
                          <a:latin typeface="Arial" charset="0"/>
                          <a:ea typeface="Osaka"/>
                        </a:defRPr>
                      </a:lvl5pPr>
                      <a:lvl6pPr marL="2286000" algn="l" defTabSz="914400" rtl="0" eaLnBrk="1" fontAlgn="base" latinLnBrk="0" hangingPunct="1">
                        <a:spcBef>
                          <a:spcPct val="20000"/>
                        </a:spcBef>
                        <a:spcAft>
                          <a:spcPct val="0"/>
                        </a:spcAft>
                        <a:defRPr sz="1800" kern="1200">
                          <a:solidFill>
                            <a:schemeClr val="tx1"/>
                          </a:solidFill>
                          <a:latin typeface="Arial" charset="0"/>
                          <a:ea typeface="Osaka"/>
                        </a:defRPr>
                      </a:lvl6pPr>
                      <a:lvl7pPr marL="2743200" algn="l" defTabSz="914400" rtl="0" eaLnBrk="1" fontAlgn="base" latinLnBrk="0" hangingPunct="1">
                        <a:spcBef>
                          <a:spcPct val="20000"/>
                        </a:spcBef>
                        <a:spcAft>
                          <a:spcPct val="0"/>
                        </a:spcAft>
                        <a:defRPr sz="1800" kern="1200">
                          <a:solidFill>
                            <a:schemeClr val="tx1"/>
                          </a:solidFill>
                          <a:latin typeface="Arial" charset="0"/>
                          <a:ea typeface="Osaka"/>
                        </a:defRPr>
                      </a:lvl7pPr>
                      <a:lvl8pPr marL="3200400" algn="l" defTabSz="914400" rtl="0" eaLnBrk="1" fontAlgn="base" latinLnBrk="0" hangingPunct="1">
                        <a:spcBef>
                          <a:spcPct val="20000"/>
                        </a:spcBef>
                        <a:spcAft>
                          <a:spcPct val="0"/>
                        </a:spcAft>
                        <a:defRPr sz="1800" kern="1200">
                          <a:solidFill>
                            <a:schemeClr val="tx1"/>
                          </a:solidFill>
                          <a:latin typeface="Arial" charset="0"/>
                          <a:ea typeface="Osaka"/>
                        </a:defRPr>
                      </a:lvl8pPr>
                      <a:lvl9pPr marL="3657600" algn="l" defTabSz="914400" rtl="0" eaLnBrk="1" fontAlgn="base" latinLnBrk="0" hangingPunct="1">
                        <a:spcBef>
                          <a:spcPct val="20000"/>
                        </a:spcBef>
                        <a:spcAft>
                          <a:spcPct val="0"/>
                        </a:spcAft>
                        <a:defRPr sz="1800" kern="1200">
                          <a:solidFill>
                            <a:schemeClr val="tx1"/>
                          </a:solidFill>
                          <a:latin typeface="Arial" charset="0"/>
                          <a:ea typeface="Osaka"/>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altLang="en-US" sz="2800" b="0" i="0" u="none" strike="noStrike" cap="none" normalizeH="0" baseline="0" dirty="0" smtClean="0">
                          <a:ln>
                            <a:noFill/>
                          </a:ln>
                          <a:solidFill>
                            <a:schemeClr val="tx1"/>
                          </a:solidFill>
                          <a:effectLst/>
                          <a:latin typeface="Tahoma" pitchFamily="34" charset="0"/>
                        </a:rPr>
                        <a:t>7 years imprisonment</a:t>
                      </a:r>
                    </a:p>
                  </a:txBody>
                  <a:tcPr horzOverflow="overflow">
                    <a:lnL w="38100" cap="flat" cmpd="sng" algn="ctr">
                      <a:solidFill>
                        <a:srgbClr val="FFFFFF"/>
                      </a:solidFill>
                      <a:prstDash val="solid"/>
                      <a:round/>
                      <a:headEnd type="none" w="med" len="med"/>
                      <a:tailEnd type="none" w="med" len="med"/>
                    </a:lnL>
                    <a:lnR w="762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76200" cap="flat" cmpd="sng" algn="ctr">
                      <a:solidFill>
                        <a:srgbClr val="FFFFFF"/>
                      </a:solidFill>
                      <a:prstDash val="solid"/>
                      <a:round/>
                      <a:headEnd type="none" w="med" len="med"/>
                      <a:tailEnd type="none" w="med" len="med"/>
                    </a:lnB>
                    <a:lnTlToBr>
                      <a:noFill/>
                    </a:lnTlToBr>
                    <a:lnBlToTr>
                      <a:noFill/>
                    </a:lnBlToTr>
                    <a:solidFill>
                      <a:srgbClr val="CCECFF"/>
                    </a:solidFill>
                  </a:tcPr>
                </a:tc>
                <a:extLst>
                  <a:ext uri="{0D108BD9-81ED-4DB2-BD59-A6C34878D82A}">
                    <a16:rowId xmlns:a16="http://schemas.microsoft.com/office/drawing/2014/main" val="10003"/>
                  </a:ext>
                </a:extLst>
              </a:tr>
            </a:tbl>
          </a:graphicData>
        </a:graphic>
      </p:graphicFrame>
      <p:sp>
        <p:nvSpPr>
          <p:cNvPr id="4" name="TextBox 3"/>
          <p:cNvSpPr txBox="1"/>
          <p:nvPr/>
        </p:nvSpPr>
        <p:spPr>
          <a:xfrm>
            <a:off x="925380" y="207455"/>
            <a:ext cx="10598119" cy="707886"/>
          </a:xfrm>
          <a:prstGeom prst="rect">
            <a:avLst/>
          </a:prstGeom>
          <a:solidFill>
            <a:srgbClr val="002060"/>
          </a:solidFill>
        </p:spPr>
        <p:txBody>
          <a:bodyPr wrap="square" rtlCol="0">
            <a:spAutoFit/>
          </a:bodyPr>
          <a:lstStyle/>
          <a:p>
            <a:pPr algn="ctr"/>
            <a:r>
              <a:rPr lang="en-GB" sz="4000" b="1" dirty="0" smtClean="0">
                <a:solidFill>
                  <a:schemeClr val="bg1"/>
                </a:solidFill>
              </a:rPr>
              <a:t>Comparison</a:t>
            </a:r>
            <a:endParaRPr lang="en-GB" sz="4000" b="1" dirty="0">
              <a:solidFill>
                <a:schemeClr val="bg1"/>
              </a:solidFill>
            </a:endParaRPr>
          </a:p>
        </p:txBody>
      </p:sp>
    </p:spTree>
    <p:extLst>
      <p:ext uri="{BB962C8B-B14F-4D97-AF65-F5344CB8AC3E}">
        <p14:creationId xmlns:p14="http://schemas.microsoft.com/office/powerpoint/2010/main" val="243629318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333782" y="1880571"/>
            <a:ext cx="9762837" cy="424732"/>
          </a:xfrm>
          <a:prstGeom prst="rect">
            <a:avLst/>
          </a:prstGeom>
        </p:spPr>
        <p:txBody>
          <a:bodyPr wrap="square">
            <a:spAutoFit/>
          </a:bodyPr>
          <a:lstStyle/>
          <a:p>
            <a:pPr algn="ctr">
              <a:lnSpc>
                <a:spcPct val="90000"/>
              </a:lnSpc>
              <a:spcBef>
                <a:spcPct val="0"/>
              </a:spcBef>
              <a:buFontTx/>
              <a:buNone/>
            </a:pPr>
            <a:r>
              <a:rPr lang="en-GB" altLang="en-US" sz="2400" i="1" dirty="0">
                <a:solidFill>
                  <a:srgbClr val="0000FF"/>
                </a:solidFill>
                <a:latin typeface="Arial" panose="020B0604020202020204" pitchFamily="34" charset="0"/>
                <a:ea typeface="ＭＳ Ｐゴシック" panose="020B0600070205080204" pitchFamily="34" charset="-128"/>
              </a:rPr>
              <a:t>Summary 6 months imprisonment </a:t>
            </a:r>
            <a:r>
              <a:rPr lang="en-GB" altLang="en-US" sz="2400" i="1" dirty="0" smtClean="0">
                <a:solidFill>
                  <a:srgbClr val="0000FF"/>
                </a:solidFill>
                <a:latin typeface="Arial" panose="020B0604020202020204" pitchFamily="34" charset="0"/>
                <a:ea typeface="ＭＳ Ｐゴシック" panose="020B0600070205080204" pitchFamily="34" charset="-128"/>
              </a:rPr>
              <a:t> and/or </a:t>
            </a:r>
            <a:r>
              <a:rPr lang="en-GB" altLang="en-US" sz="2400" i="1" dirty="0">
                <a:solidFill>
                  <a:srgbClr val="0000FF"/>
                </a:solidFill>
                <a:latin typeface="Arial" panose="020B0604020202020204" pitchFamily="34" charset="0"/>
                <a:ea typeface="ＭＳ Ｐゴシック" panose="020B0600070205080204" pitchFamily="34" charset="-128"/>
              </a:rPr>
              <a:t>fine, Indictment – </a:t>
            </a:r>
            <a:r>
              <a:rPr lang="en-GB" altLang="en-US" sz="2400" i="1" dirty="0" smtClean="0">
                <a:solidFill>
                  <a:srgbClr val="0000FF"/>
                </a:solidFill>
                <a:latin typeface="Arial" panose="020B0604020202020204" pitchFamily="34" charset="0"/>
                <a:ea typeface="ＭＳ Ｐゴシック" panose="020B0600070205080204" pitchFamily="34" charset="-128"/>
              </a:rPr>
              <a:t>14 years</a:t>
            </a:r>
            <a:endParaRPr lang="en-GB" altLang="en-US" sz="2400" i="1" dirty="0">
              <a:solidFill>
                <a:srgbClr val="0000FF"/>
              </a:solidFill>
              <a:latin typeface="Arial" panose="020B0604020202020204" pitchFamily="34" charset="0"/>
              <a:ea typeface="ＭＳ Ｐゴシック" panose="020B0600070205080204" pitchFamily="34" charset="-128"/>
            </a:endParaRPr>
          </a:p>
        </p:txBody>
      </p:sp>
      <p:sp>
        <p:nvSpPr>
          <p:cNvPr id="8" name="Rectangle 2"/>
          <p:cNvSpPr>
            <a:spLocks noChangeArrowheads="1"/>
          </p:cNvSpPr>
          <p:nvPr/>
        </p:nvSpPr>
        <p:spPr bwMode="auto">
          <a:xfrm>
            <a:off x="1333782" y="2643737"/>
            <a:ext cx="9568555"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b="1">
                <a:solidFill>
                  <a:schemeClr val="folHlink"/>
                </a:solidFill>
                <a:latin typeface="Arial Black" panose="020B0A04020102020204" pitchFamily="34" charset="0"/>
                <a:ea typeface="Osaka" pitchFamily="1" charset="-128"/>
              </a:defRPr>
            </a:lvl1pPr>
            <a:lvl2pPr marL="742950" indent="-285750">
              <a:spcBef>
                <a:spcPct val="20000"/>
              </a:spcBef>
              <a:buChar char="–"/>
              <a:defRPr sz="2000">
                <a:solidFill>
                  <a:schemeClr val="tx1"/>
                </a:solidFill>
                <a:latin typeface="Arial" panose="020B0604020202020204" pitchFamily="34" charset="0"/>
                <a:ea typeface="Osaka" pitchFamily="1" charset="-128"/>
              </a:defRPr>
            </a:lvl2pPr>
            <a:lvl3pPr marL="1143000" indent="-228600">
              <a:spcBef>
                <a:spcPct val="20000"/>
              </a:spcBef>
              <a:buChar char="•"/>
              <a:defRPr sz="2000">
                <a:solidFill>
                  <a:schemeClr val="tx1"/>
                </a:solidFill>
                <a:latin typeface="Arial" panose="020B0604020202020204" pitchFamily="34" charset="0"/>
                <a:ea typeface="Osaka" pitchFamily="1" charset="-128"/>
              </a:defRPr>
            </a:lvl3pPr>
            <a:lvl4pPr marL="1600200" indent="-228600">
              <a:spcBef>
                <a:spcPct val="20000"/>
              </a:spcBef>
              <a:buChar char="–"/>
              <a:defRPr sz="2000">
                <a:solidFill>
                  <a:schemeClr val="tx1"/>
                </a:solidFill>
                <a:latin typeface="Arial" panose="020B0604020202020204" pitchFamily="34" charset="0"/>
                <a:ea typeface="Osaka" pitchFamily="1" charset="-128"/>
              </a:defRPr>
            </a:lvl4pPr>
            <a:lvl5pPr marL="2057400" indent="-228600">
              <a:spcBef>
                <a:spcPct val="20000"/>
              </a:spcBef>
              <a:buChar char="»"/>
              <a:defRPr sz="2000">
                <a:solidFill>
                  <a:schemeClr val="tx1"/>
                </a:solidFill>
                <a:latin typeface="Arial" panose="020B0604020202020204" pitchFamily="34" charset="0"/>
                <a:ea typeface="Osaka" pitchFamily="1"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9pPr>
          </a:lstStyle>
          <a:p>
            <a:pPr>
              <a:spcBef>
                <a:spcPct val="0"/>
              </a:spcBef>
              <a:buNone/>
            </a:pPr>
            <a:r>
              <a:rPr lang="en-GB" altLang="en-US" sz="2800" b="0" dirty="0" smtClean="0">
                <a:solidFill>
                  <a:schemeClr val="tx1"/>
                </a:solidFill>
                <a:latin typeface="Calibri" panose="020F0502020204030204"/>
                <a:ea typeface="ＭＳ Ｐゴシック" panose="020B0600070205080204" pitchFamily="34" charset="-128"/>
              </a:rPr>
              <a:t>Public Order – Sec.4  Fear or provocation of violence       </a:t>
            </a:r>
          </a:p>
          <a:p>
            <a:pPr>
              <a:spcBef>
                <a:spcPct val="0"/>
              </a:spcBef>
              <a:buNone/>
            </a:pPr>
            <a:r>
              <a:rPr lang="en-GB" altLang="en-US" b="0" dirty="0" smtClean="0">
                <a:solidFill>
                  <a:srgbClr val="0000FF"/>
                </a:solidFill>
                <a:latin typeface="Arial" panose="020B0604020202020204" pitchFamily="34" charset="0"/>
                <a:ea typeface="ＭＳ Ｐゴシック" panose="020B0600070205080204" pitchFamily="34" charset="-128"/>
              </a:rPr>
              <a:t>Summary </a:t>
            </a:r>
            <a:r>
              <a:rPr lang="en-GB" altLang="en-US" b="0" dirty="0">
                <a:solidFill>
                  <a:srgbClr val="0000FF"/>
                </a:solidFill>
                <a:latin typeface="Arial" panose="020B0604020202020204" pitchFamily="34" charset="0"/>
                <a:ea typeface="ＭＳ Ｐゴシック" panose="020B0600070205080204" pitchFamily="34" charset="-128"/>
              </a:rPr>
              <a:t>6 months imprisonment </a:t>
            </a:r>
            <a:r>
              <a:rPr lang="en-GB" altLang="en-US" b="0" dirty="0" smtClean="0">
                <a:solidFill>
                  <a:srgbClr val="0000FF"/>
                </a:solidFill>
                <a:latin typeface="Arial" panose="020B0604020202020204" pitchFamily="34" charset="0"/>
                <a:ea typeface="ＭＳ Ｐゴシック" panose="020B0600070205080204" pitchFamily="34" charset="-128"/>
              </a:rPr>
              <a:t> and/or </a:t>
            </a:r>
            <a:r>
              <a:rPr lang="en-GB" altLang="en-US" b="0" dirty="0">
                <a:solidFill>
                  <a:srgbClr val="0000FF"/>
                </a:solidFill>
                <a:latin typeface="Arial" panose="020B0604020202020204" pitchFamily="34" charset="0"/>
                <a:ea typeface="ＭＳ Ｐゴシック" panose="020B0600070205080204" pitchFamily="34" charset="-128"/>
              </a:rPr>
              <a:t>fine, Indictment – 2 </a:t>
            </a:r>
            <a:r>
              <a:rPr lang="en-GB" altLang="en-US" b="0" dirty="0" smtClean="0">
                <a:solidFill>
                  <a:srgbClr val="0000FF"/>
                </a:solidFill>
                <a:latin typeface="Arial" panose="020B0604020202020204" pitchFamily="34" charset="0"/>
                <a:ea typeface="ＭＳ Ｐゴシック" panose="020B0600070205080204" pitchFamily="34" charset="-128"/>
              </a:rPr>
              <a:t>years</a:t>
            </a:r>
            <a:endParaRPr lang="en-GB" altLang="en-US" b="0" dirty="0">
              <a:solidFill>
                <a:srgbClr val="0000FF"/>
              </a:solidFill>
              <a:latin typeface="Arial" panose="020B0604020202020204" pitchFamily="34" charset="0"/>
              <a:ea typeface="ＭＳ Ｐゴシック" panose="020B0600070205080204" pitchFamily="34" charset="-128"/>
            </a:endParaRPr>
          </a:p>
          <a:p>
            <a:pPr>
              <a:spcBef>
                <a:spcPct val="0"/>
              </a:spcBef>
              <a:buFontTx/>
              <a:buNone/>
            </a:pPr>
            <a:endParaRPr lang="en-GB" altLang="en-US" sz="2000" b="0" dirty="0" smtClean="0">
              <a:solidFill>
                <a:srgbClr val="00B050"/>
              </a:solidFill>
              <a:latin typeface="Calibri" panose="020F0502020204030204"/>
              <a:ea typeface="ＭＳ Ｐゴシック" panose="020B0600070205080204" pitchFamily="34" charset="-128"/>
            </a:endParaRPr>
          </a:p>
          <a:p>
            <a:pPr>
              <a:spcBef>
                <a:spcPct val="0"/>
              </a:spcBef>
              <a:buNone/>
            </a:pPr>
            <a:r>
              <a:rPr lang="en-GB" altLang="en-US" sz="2800" b="0" dirty="0" smtClean="0">
                <a:solidFill>
                  <a:schemeClr val="tx1"/>
                </a:solidFill>
                <a:latin typeface="Calibri" panose="020F0502020204030204"/>
                <a:ea typeface="ＭＳ Ｐゴシック" panose="020B0600070205080204" pitchFamily="34" charset="-128"/>
              </a:rPr>
              <a:t>Public Order – Sec 4A   Intentional harassment, alarm or distress</a:t>
            </a:r>
          </a:p>
          <a:p>
            <a:pPr>
              <a:spcBef>
                <a:spcPct val="0"/>
              </a:spcBef>
              <a:buNone/>
            </a:pPr>
            <a:r>
              <a:rPr lang="en-GB" altLang="en-US" b="0" dirty="0" smtClean="0">
                <a:solidFill>
                  <a:srgbClr val="0000FF"/>
                </a:solidFill>
                <a:latin typeface="Arial" panose="020B0604020202020204" pitchFamily="34" charset="0"/>
                <a:ea typeface="ＭＳ Ｐゴシック" panose="020B0600070205080204" pitchFamily="34" charset="-128"/>
              </a:rPr>
              <a:t>Summary </a:t>
            </a:r>
            <a:r>
              <a:rPr lang="en-GB" altLang="en-US" b="0" dirty="0">
                <a:solidFill>
                  <a:srgbClr val="0000FF"/>
                </a:solidFill>
                <a:latin typeface="Arial" panose="020B0604020202020204" pitchFamily="34" charset="0"/>
                <a:ea typeface="ＭＳ Ｐゴシック" panose="020B0600070205080204" pitchFamily="34" charset="-128"/>
              </a:rPr>
              <a:t>6 months imprisonment </a:t>
            </a:r>
            <a:r>
              <a:rPr lang="en-GB" altLang="en-US" b="0" dirty="0" smtClean="0">
                <a:solidFill>
                  <a:srgbClr val="0000FF"/>
                </a:solidFill>
                <a:latin typeface="Arial" panose="020B0604020202020204" pitchFamily="34" charset="0"/>
                <a:ea typeface="ＭＳ Ｐゴシック" panose="020B0600070205080204" pitchFamily="34" charset="-128"/>
              </a:rPr>
              <a:t> and/or </a:t>
            </a:r>
            <a:r>
              <a:rPr lang="en-GB" altLang="en-US" b="0" dirty="0">
                <a:solidFill>
                  <a:srgbClr val="0000FF"/>
                </a:solidFill>
                <a:latin typeface="Arial" panose="020B0604020202020204" pitchFamily="34" charset="0"/>
                <a:ea typeface="ＭＳ Ｐゴシック" panose="020B0600070205080204" pitchFamily="34" charset="-128"/>
              </a:rPr>
              <a:t>fine, Indictment – 2 </a:t>
            </a:r>
            <a:r>
              <a:rPr lang="en-GB" altLang="en-US" b="0" dirty="0" smtClean="0">
                <a:solidFill>
                  <a:srgbClr val="0000FF"/>
                </a:solidFill>
                <a:latin typeface="Arial" panose="020B0604020202020204" pitchFamily="34" charset="0"/>
                <a:ea typeface="ＭＳ Ｐゴシック" panose="020B0600070205080204" pitchFamily="34" charset="-128"/>
              </a:rPr>
              <a:t>years</a:t>
            </a:r>
            <a:endParaRPr lang="en-GB" altLang="en-US" b="0" dirty="0">
              <a:solidFill>
                <a:srgbClr val="0000FF"/>
              </a:solidFill>
              <a:latin typeface="Arial" panose="020B0604020202020204" pitchFamily="34" charset="0"/>
              <a:ea typeface="ＭＳ Ｐゴシック" panose="020B0600070205080204" pitchFamily="34" charset="-128"/>
            </a:endParaRPr>
          </a:p>
          <a:p>
            <a:pPr>
              <a:spcBef>
                <a:spcPct val="0"/>
              </a:spcBef>
              <a:buFontTx/>
              <a:buNone/>
            </a:pPr>
            <a:endParaRPr lang="en-GB" altLang="en-US" sz="2000" b="0" dirty="0" smtClean="0">
              <a:solidFill>
                <a:srgbClr val="00B050"/>
              </a:solidFill>
              <a:latin typeface="Calibri" panose="020F0502020204030204"/>
              <a:ea typeface="ＭＳ Ｐゴシック" panose="020B0600070205080204" pitchFamily="34" charset="-128"/>
            </a:endParaRPr>
          </a:p>
          <a:p>
            <a:pPr>
              <a:spcBef>
                <a:spcPct val="0"/>
              </a:spcBef>
              <a:buFontTx/>
              <a:buNone/>
            </a:pPr>
            <a:r>
              <a:rPr lang="en-GB" altLang="en-US" sz="2800" b="0" dirty="0" smtClean="0">
                <a:solidFill>
                  <a:schemeClr val="tx1"/>
                </a:solidFill>
                <a:latin typeface="Calibri" panose="020F0502020204030204"/>
                <a:ea typeface="ＭＳ Ｐゴシック" panose="020B0600070205080204" pitchFamily="34" charset="-128"/>
              </a:rPr>
              <a:t>Public Order – Sec 5  Harassment, alarm or distress      </a:t>
            </a:r>
          </a:p>
          <a:p>
            <a:pPr>
              <a:spcBef>
                <a:spcPct val="0"/>
              </a:spcBef>
              <a:buFontTx/>
              <a:buNone/>
            </a:pPr>
            <a:r>
              <a:rPr lang="en-GB" altLang="en-US" b="0" dirty="0" smtClean="0">
                <a:solidFill>
                  <a:srgbClr val="0000FF"/>
                </a:solidFill>
                <a:latin typeface="Arial" panose="020B0604020202020204" pitchFamily="34" charset="0"/>
                <a:ea typeface="ＭＳ Ｐゴシック" panose="020B0600070205080204" pitchFamily="34" charset="-128"/>
              </a:rPr>
              <a:t>Summary </a:t>
            </a:r>
            <a:r>
              <a:rPr lang="en-GB" altLang="en-US" b="0" dirty="0">
                <a:solidFill>
                  <a:srgbClr val="0000FF"/>
                </a:solidFill>
                <a:latin typeface="Arial" panose="020B0604020202020204" pitchFamily="34" charset="0"/>
                <a:ea typeface="ＭＳ Ｐゴシック" panose="020B0600070205080204" pitchFamily="34" charset="-128"/>
              </a:rPr>
              <a:t>6 months imprisonment </a:t>
            </a:r>
            <a:r>
              <a:rPr lang="en-GB" altLang="en-US" b="0" dirty="0" smtClean="0">
                <a:solidFill>
                  <a:srgbClr val="0000FF"/>
                </a:solidFill>
                <a:latin typeface="Arial" panose="020B0604020202020204" pitchFamily="34" charset="0"/>
                <a:ea typeface="ＭＳ Ｐゴシック" panose="020B0600070205080204" pitchFamily="34" charset="-128"/>
              </a:rPr>
              <a:t>and/or fine </a:t>
            </a:r>
            <a:endParaRPr lang="en-GB" altLang="en-US" b="0" dirty="0">
              <a:solidFill>
                <a:srgbClr val="00B050"/>
              </a:solidFill>
              <a:latin typeface="Calibri" panose="020F0502020204030204"/>
              <a:ea typeface="ＭＳ Ｐゴシック" panose="020B0600070205080204" pitchFamily="34" charset="-128"/>
            </a:endParaRPr>
          </a:p>
        </p:txBody>
      </p:sp>
      <p:sp>
        <p:nvSpPr>
          <p:cNvPr id="6" name="TextBox 5"/>
          <p:cNvSpPr txBox="1"/>
          <p:nvPr/>
        </p:nvSpPr>
        <p:spPr>
          <a:xfrm>
            <a:off x="722194" y="218602"/>
            <a:ext cx="10598119" cy="584775"/>
          </a:xfrm>
          <a:prstGeom prst="rect">
            <a:avLst/>
          </a:prstGeom>
          <a:solidFill>
            <a:srgbClr val="002060"/>
          </a:solidFill>
        </p:spPr>
        <p:txBody>
          <a:bodyPr wrap="square" rtlCol="0">
            <a:spAutoFit/>
          </a:bodyPr>
          <a:lstStyle/>
          <a:p>
            <a:pPr algn="ctr"/>
            <a:r>
              <a:rPr lang="en-GB" sz="3200" b="1" dirty="0" smtClean="0">
                <a:solidFill>
                  <a:schemeClr val="bg1"/>
                </a:solidFill>
              </a:rPr>
              <a:t>Racially &amp; Religiously Aggravated Offences: Penalties</a:t>
            </a:r>
            <a:endParaRPr lang="en-GB" sz="3200" b="1" dirty="0">
              <a:solidFill>
                <a:schemeClr val="bg1"/>
              </a:solidFill>
            </a:endParaRPr>
          </a:p>
        </p:txBody>
      </p:sp>
      <p:sp>
        <p:nvSpPr>
          <p:cNvPr id="9" name="Rectangle 2"/>
          <p:cNvSpPr>
            <a:spLocks noChangeArrowheads="1"/>
          </p:cNvSpPr>
          <p:nvPr/>
        </p:nvSpPr>
        <p:spPr bwMode="auto">
          <a:xfrm>
            <a:off x="4237013" y="1024976"/>
            <a:ext cx="415957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b="1">
                <a:solidFill>
                  <a:schemeClr val="folHlink"/>
                </a:solidFill>
                <a:latin typeface="Arial Black" panose="020B0A04020102020204" pitchFamily="34" charset="0"/>
                <a:ea typeface="Osaka" pitchFamily="1" charset="-128"/>
              </a:defRPr>
            </a:lvl1pPr>
            <a:lvl2pPr marL="742950" indent="-285750">
              <a:spcBef>
                <a:spcPct val="20000"/>
              </a:spcBef>
              <a:buChar char="–"/>
              <a:defRPr sz="2000">
                <a:solidFill>
                  <a:schemeClr val="tx1"/>
                </a:solidFill>
                <a:latin typeface="Arial" panose="020B0604020202020204" pitchFamily="34" charset="0"/>
                <a:ea typeface="Osaka" pitchFamily="1" charset="-128"/>
              </a:defRPr>
            </a:lvl2pPr>
            <a:lvl3pPr marL="1143000" indent="-228600">
              <a:spcBef>
                <a:spcPct val="20000"/>
              </a:spcBef>
              <a:buChar char="•"/>
              <a:defRPr sz="2000">
                <a:solidFill>
                  <a:schemeClr val="tx1"/>
                </a:solidFill>
                <a:latin typeface="Arial" panose="020B0604020202020204" pitchFamily="34" charset="0"/>
                <a:ea typeface="Osaka" pitchFamily="1" charset="-128"/>
              </a:defRPr>
            </a:lvl3pPr>
            <a:lvl4pPr marL="1600200" indent="-228600">
              <a:spcBef>
                <a:spcPct val="20000"/>
              </a:spcBef>
              <a:buChar char="–"/>
              <a:defRPr sz="2000">
                <a:solidFill>
                  <a:schemeClr val="tx1"/>
                </a:solidFill>
                <a:latin typeface="Arial" panose="020B0604020202020204" pitchFamily="34" charset="0"/>
                <a:ea typeface="Osaka" pitchFamily="1" charset="-128"/>
              </a:defRPr>
            </a:lvl4pPr>
            <a:lvl5pPr marL="2057400" indent="-228600">
              <a:spcBef>
                <a:spcPct val="20000"/>
              </a:spcBef>
              <a:buChar char="»"/>
              <a:defRPr sz="2000">
                <a:solidFill>
                  <a:schemeClr val="tx1"/>
                </a:solidFill>
                <a:latin typeface="Arial" panose="020B0604020202020204" pitchFamily="34" charset="0"/>
                <a:ea typeface="Osaka" pitchFamily="1"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9pPr>
          </a:lstStyle>
          <a:p>
            <a:pPr>
              <a:spcBef>
                <a:spcPct val="0"/>
              </a:spcBef>
              <a:buFontTx/>
              <a:buNone/>
            </a:pPr>
            <a:r>
              <a:rPr lang="en-GB" altLang="en-US" sz="3600" dirty="0" smtClean="0">
                <a:solidFill>
                  <a:schemeClr val="tx1"/>
                </a:solidFill>
                <a:latin typeface="+mn-lt"/>
                <a:ea typeface="ＭＳ Ｐゴシック" panose="020B0600070205080204" pitchFamily="34" charset="-128"/>
              </a:rPr>
              <a:t>Criminal Damage:</a:t>
            </a:r>
            <a:endParaRPr lang="en-GB" altLang="en-US" sz="3600" dirty="0">
              <a:solidFill>
                <a:schemeClr val="tx1"/>
              </a:solidFill>
              <a:latin typeface="+mn-lt"/>
              <a:ea typeface="ＭＳ Ｐゴシック" panose="020B0600070205080204" pitchFamily="34" charset="-128"/>
            </a:endParaRPr>
          </a:p>
        </p:txBody>
      </p:sp>
    </p:spTree>
    <p:extLst>
      <p:ext uri="{BB962C8B-B14F-4D97-AF65-F5344CB8AC3E}">
        <p14:creationId xmlns:p14="http://schemas.microsoft.com/office/powerpoint/2010/main" val="3341071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fade">
                                      <p:cBhvr>
                                        <p:cTn id="10" dur="500"/>
                                        <p:tgtEl>
                                          <p:spTgt spid="8">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animEffect transition="in" filter="fade">
                                      <p:cBhvr>
                                        <p:cTn id="15" dur="500"/>
                                        <p:tgtEl>
                                          <p:spTgt spid="8">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8">
                                            <p:txEl>
                                              <p:pRg st="4" end="4"/>
                                            </p:txEl>
                                          </p:spTgt>
                                        </p:tgtEl>
                                        <p:attrNameLst>
                                          <p:attrName>style.visibility</p:attrName>
                                        </p:attrNameLst>
                                      </p:cBhvr>
                                      <p:to>
                                        <p:strVal val="visible"/>
                                      </p:to>
                                    </p:set>
                                    <p:animEffect transition="in" filter="fade">
                                      <p:cBhvr>
                                        <p:cTn id="18" dur="500"/>
                                        <p:tgtEl>
                                          <p:spTgt spid="8">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8">
                                            <p:txEl>
                                              <p:pRg st="6" end="6"/>
                                            </p:txEl>
                                          </p:spTgt>
                                        </p:tgtEl>
                                        <p:attrNameLst>
                                          <p:attrName>style.visibility</p:attrName>
                                        </p:attrNameLst>
                                      </p:cBhvr>
                                      <p:to>
                                        <p:strVal val="visible"/>
                                      </p:to>
                                    </p:set>
                                    <p:animEffect transition="in" filter="fade">
                                      <p:cBhvr>
                                        <p:cTn id="23" dur="500"/>
                                        <p:tgtEl>
                                          <p:spTgt spid="8">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8">
                                            <p:txEl>
                                              <p:pRg st="7" end="7"/>
                                            </p:txEl>
                                          </p:spTgt>
                                        </p:tgtEl>
                                        <p:attrNameLst>
                                          <p:attrName>style.visibility</p:attrName>
                                        </p:attrNameLst>
                                      </p:cBhvr>
                                      <p:to>
                                        <p:strVal val="visible"/>
                                      </p:to>
                                    </p:set>
                                    <p:animEffect transition="in" filter="fade">
                                      <p:cBhvr>
                                        <p:cTn id="26"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8" name="Rectangle 2"/>
          <p:cNvSpPr>
            <a:spLocks noChangeArrowheads="1"/>
          </p:cNvSpPr>
          <p:nvPr/>
        </p:nvSpPr>
        <p:spPr bwMode="auto">
          <a:xfrm>
            <a:off x="254670" y="1845511"/>
            <a:ext cx="11533166" cy="360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b="1">
                <a:solidFill>
                  <a:schemeClr val="folHlink"/>
                </a:solidFill>
                <a:latin typeface="Arial Black" panose="020B0A04020102020204" pitchFamily="34" charset="0"/>
                <a:ea typeface="Osaka" pitchFamily="1" charset="-128"/>
              </a:defRPr>
            </a:lvl1pPr>
            <a:lvl2pPr marL="742950" indent="-285750">
              <a:spcBef>
                <a:spcPct val="20000"/>
              </a:spcBef>
              <a:buChar char="–"/>
              <a:defRPr sz="2000">
                <a:solidFill>
                  <a:schemeClr val="tx1"/>
                </a:solidFill>
                <a:latin typeface="Arial" panose="020B0604020202020204" pitchFamily="34" charset="0"/>
                <a:ea typeface="Osaka" pitchFamily="1" charset="-128"/>
              </a:defRPr>
            </a:lvl2pPr>
            <a:lvl3pPr marL="1143000" indent="-228600">
              <a:spcBef>
                <a:spcPct val="20000"/>
              </a:spcBef>
              <a:buChar char="•"/>
              <a:defRPr sz="2000">
                <a:solidFill>
                  <a:schemeClr val="tx1"/>
                </a:solidFill>
                <a:latin typeface="Arial" panose="020B0604020202020204" pitchFamily="34" charset="0"/>
                <a:ea typeface="Osaka" pitchFamily="1" charset="-128"/>
              </a:defRPr>
            </a:lvl3pPr>
            <a:lvl4pPr marL="1600200" indent="-228600">
              <a:spcBef>
                <a:spcPct val="20000"/>
              </a:spcBef>
              <a:buChar char="–"/>
              <a:defRPr sz="2000">
                <a:solidFill>
                  <a:schemeClr val="tx1"/>
                </a:solidFill>
                <a:latin typeface="Arial" panose="020B0604020202020204" pitchFamily="34" charset="0"/>
                <a:ea typeface="Osaka" pitchFamily="1" charset="-128"/>
              </a:defRPr>
            </a:lvl4pPr>
            <a:lvl5pPr marL="2057400" indent="-228600">
              <a:spcBef>
                <a:spcPct val="20000"/>
              </a:spcBef>
              <a:buChar char="»"/>
              <a:defRPr sz="2000">
                <a:solidFill>
                  <a:schemeClr val="tx1"/>
                </a:solidFill>
                <a:latin typeface="Arial" panose="020B0604020202020204" pitchFamily="34" charset="0"/>
                <a:ea typeface="Osaka" pitchFamily="1"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Osaka" pitchFamily="1" charset="-128"/>
              </a:defRPr>
            </a:lvl9pPr>
          </a:lstStyle>
          <a:p>
            <a:pPr algn="ctr">
              <a:spcBef>
                <a:spcPct val="0"/>
              </a:spcBef>
              <a:buNone/>
            </a:pPr>
            <a:r>
              <a:rPr lang="en-GB" altLang="en-US" sz="2800" b="0" dirty="0" smtClean="0">
                <a:solidFill>
                  <a:schemeClr val="tx1"/>
                </a:solidFill>
                <a:latin typeface="Calibri" panose="020F0502020204030204"/>
                <a:ea typeface="ＭＳ Ｐゴシック" panose="020B0600070205080204" pitchFamily="34" charset="-128"/>
              </a:rPr>
              <a:t>Harassment – Sec.32(1) Crime &amp; Disorder Act 1998       </a:t>
            </a:r>
          </a:p>
          <a:p>
            <a:pPr algn="ctr">
              <a:spcBef>
                <a:spcPct val="0"/>
              </a:spcBef>
              <a:buFontTx/>
              <a:buNone/>
            </a:pPr>
            <a:endParaRPr lang="en-GB" altLang="en-US" sz="2000" b="0" dirty="0" smtClean="0">
              <a:solidFill>
                <a:srgbClr val="00B050"/>
              </a:solidFill>
              <a:latin typeface="Calibri" panose="020F0502020204030204"/>
              <a:ea typeface="ＭＳ Ｐゴシック" panose="020B0600070205080204" pitchFamily="34" charset="-128"/>
            </a:endParaRPr>
          </a:p>
          <a:p>
            <a:pPr algn="ctr">
              <a:spcBef>
                <a:spcPct val="0"/>
              </a:spcBef>
              <a:buNone/>
            </a:pPr>
            <a:endParaRPr lang="en-GB" altLang="en-US" sz="2800" b="0" dirty="0" smtClean="0">
              <a:solidFill>
                <a:srgbClr val="00B050"/>
              </a:solidFill>
              <a:latin typeface="Calibri" panose="020F0502020204030204"/>
              <a:ea typeface="ＭＳ Ｐゴシック" panose="020B0600070205080204" pitchFamily="34" charset="-128"/>
            </a:endParaRPr>
          </a:p>
          <a:p>
            <a:pPr algn="ctr">
              <a:spcBef>
                <a:spcPct val="0"/>
              </a:spcBef>
              <a:buNone/>
            </a:pPr>
            <a:r>
              <a:rPr lang="en-GB" altLang="en-US" sz="2800" b="0" dirty="0" smtClean="0">
                <a:solidFill>
                  <a:schemeClr val="tx1"/>
                </a:solidFill>
                <a:latin typeface="Calibri" panose="020F0502020204030204"/>
                <a:ea typeface="ＭＳ Ｐゴシック" panose="020B0600070205080204" pitchFamily="34" charset="-128"/>
              </a:rPr>
              <a:t>Sec.2 or 2A   - Offences of harassment and stalking</a:t>
            </a:r>
          </a:p>
          <a:p>
            <a:pPr algn="ctr">
              <a:spcBef>
                <a:spcPct val="0"/>
              </a:spcBef>
              <a:buNone/>
            </a:pPr>
            <a:r>
              <a:rPr lang="en-GB" altLang="en-US" b="0" i="1" dirty="0" smtClean="0">
                <a:solidFill>
                  <a:srgbClr val="0000FF"/>
                </a:solidFill>
                <a:latin typeface="Arial" panose="020B0604020202020204" pitchFamily="34" charset="0"/>
                <a:ea typeface="ＭＳ Ｐゴシック" panose="020B0600070205080204" pitchFamily="34" charset="-128"/>
              </a:rPr>
              <a:t>Summary </a:t>
            </a:r>
            <a:r>
              <a:rPr lang="en-GB" altLang="en-US" b="0" i="1" dirty="0">
                <a:solidFill>
                  <a:srgbClr val="0000FF"/>
                </a:solidFill>
                <a:latin typeface="Arial" panose="020B0604020202020204" pitchFamily="34" charset="0"/>
                <a:ea typeface="ＭＳ Ｐゴシック" panose="020B0600070205080204" pitchFamily="34" charset="-128"/>
              </a:rPr>
              <a:t>6 months imprisonment </a:t>
            </a:r>
            <a:r>
              <a:rPr lang="en-GB" altLang="en-US" b="0" i="1" dirty="0" smtClean="0">
                <a:solidFill>
                  <a:srgbClr val="0000FF"/>
                </a:solidFill>
                <a:latin typeface="Arial" panose="020B0604020202020204" pitchFamily="34" charset="0"/>
                <a:ea typeface="ＭＳ Ｐゴシック" panose="020B0600070205080204" pitchFamily="34" charset="-128"/>
              </a:rPr>
              <a:t> and/or </a:t>
            </a:r>
            <a:r>
              <a:rPr lang="en-GB" altLang="en-US" b="0" i="1" dirty="0">
                <a:solidFill>
                  <a:srgbClr val="0000FF"/>
                </a:solidFill>
                <a:latin typeface="Arial" panose="020B0604020202020204" pitchFamily="34" charset="0"/>
                <a:ea typeface="ＭＳ Ｐゴシック" panose="020B0600070205080204" pitchFamily="34" charset="-128"/>
              </a:rPr>
              <a:t>fine, Indictment – 2 </a:t>
            </a:r>
            <a:r>
              <a:rPr lang="en-GB" altLang="en-US" b="0" i="1" dirty="0" smtClean="0">
                <a:solidFill>
                  <a:srgbClr val="0000FF"/>
                </a:solidFill>
                <a:latin typeface="Arial" panose="020B0604020202020204" pitchFamily="34" charset="0"/>
                <a:ea typeface="ＭＳ Ｐゴシック" panose="020B0600070205080204" pitchFamily="34" charset="-128"/>
              </a:rPr>
              <a:t>years</a:t>
            </a:r>
            <a:endParaRPr lang="en-GB" altLang="en-US" b="0" i="1" dirty="0">
              <a:solidFill>
                <a:srgbClr val="0000FF"/>
              </a:solidFill>
              <a:latin typeface="Arial" panose="020B0604020202020204" pitchFamily="34" charset="0"/>
              <a:ea typeface="ＭＳ Ｐゴシック" panose="020B0600070205080204" pitchFamily="34" charset="-128"/>
            </a:endParaRPr>
          </a:p>
          <a:p>
            <a:pPr algn="ctr">
              <a:spcBef>
                <a:spcPct val="0"/>
              </a:spcBef>
              <a:buFontTx/>
              <a:buNone/>
            </a:pPr>
            <a:endParaRPr lang="en-GB" altLang="en-US" sz="2000" b="0" dirty="0" smtClean="0">
              <a:solidFill>
                <a:srgbClr val="00B050"/>
              </a:solidFill>
              <a:latin typeface="Calibri" panose="020F0502020204030204"/>
              <a:ea typeface="ＭＳ Ｐゴシック" panose="020B0600070205080204" pitchFamily="34" charset="-128"/>
            </a:endParaRPr>
          </a:p>
          <a:p>
            <a:pPr algn="ctr">
              <a:spcBef>
                <a:spcPct val="0"/>
              </a:spcBef>
              <a:buFontTx/>
              <a:buNone/>
            </a:pPr>
            <a:r>
              <a:rPr lang="en-GB" altLang="en-US" sz="2800" b="0" dirty="0" smtClean="0">
                <a:solidFill>
                  <a:schemeClr val="tx1"/>
                </a:solidFill>
                <a:latin typeface="Calibri" panose="020F0502020204030204"/>
                <a:ea typeface="ＭＳ Ｐゴシック" panose="020B0600070205080204" pitchFamily="34" charset="-128"/>
              </a:rPr>
              <a:t>Sec.4 or 4A -  Harassment with fear of violence and stalking involving fear of violence or serious alarm or distress      </a:t>
            </a:r>
          </a:p>
          <a:p>
            <a:pPr algn="ctr">
              <a:spcBef>
                <a:spcPct val="0"/>
              </a:spcBef>
              <a:buFontTx/>
              <a:buNone/>
            </a:pPr>
            <a:r>
              <a:rPr lang="en-GB" altLang="en-US" b="0" i="1" dirty="0" smtClean="0">
                <a:solidFill>
                  <a:srgbClr val="0000FF"/>
                </a:solidFill>
                <a:latin typeface="Arial" panose="020B0604020202020204" pitchFamily="34" charset="0"/>
                <a:ea typeface="ＭＳ Ｐゴシック" panose="020B0600070205080204" pitchFamily="34" charset="-128"/>
              </a:rPr>
              <a:t>Summary </a:t>
            </a:r>
            <a:r>
              <a:rPr lang="en-GB" altLang="en-US" b="0" i="1" dirty="0">
                <a:solidFill>
                  <a:srgbClr val="0000FF"/>
                </a:solidFill>
                <a:latin typeface="Arial" panose="020B0604020202020204" pitchFamily="34" charset="0"/>
                <a:ea typeface="ＭＳ Ｐゴシック" panose="020B0600070205080204" pitchFamily="34" charset="-128"/>
              </a:rPr>
              <a:t>6 months imprisonment </a:t>
            </a:r>
            <a:r>
              <a:rPr lang="en-GB" altLang="en-US" b="0" i="1" dirty="0" smtClean="0">
                <a:solidFill>
                  <a:srgbClr val="0000FF"/>
                </a:solidFill>
                <a:latin typeface="Arial" panose="020B0604020202020204" pitchFamily="34" charset="0"/>
                <a:ea typeface="ＭＳ Ｐゴシック" panose="020B0600070205080204" pitchFamily="34" charset="-128"/>
              </a:rPr>
              <a:t> and/or fine, Indictment – 7 years </a:t>
            </a:r>
            <a:endParaRPr lang="en-GB" altLang="en-US" b="0" dirty="0">
              <a:solidFill>
                <a:srgbClr val="00B050"/>
              </a:solidFill>
              <a:latin typeface="Calibri" panose="020F0502020204030204"/>
              <a:ea typeface="ＭＳ Ｐゴシック" panose="020B0600070205080204" pitchFamily="34" charset="-128"/>
            </a:endParaRPr>
          </a:p>
        </p:txBody>
      </p:sp>
      <p:sp>
        <p:nvSpPr>
          <p:cNvPr id="5" name="TextBox 4"/>
          <p:cNvSpPr txBox="1"/>
          <p:nvPr/>
        </p:nvSpPr>
        <p:spPr>
          <a:xfrm>
            <a:off x="722193" y="578820"/>
            <a:ext cx="10598119" cy="584775"/>
          </a:xfrm>
          <a:prstGeom prst="rect">
            <a:avLst/>
          </a:prstGeom>
          <a:solidFill>
            <a:srgbClr val="002060"/>
          </a:solidFill>
        </p:spPr>
        <p:txBody>
          <a:bodyPr wrap="square" rtlCol="0">
            <a:spAutoFit/>
          </a:bodyPr>
          <a:lstStyle/>
          <a:p>
            <a:pPr algn="ctr"/>
            <a:r>
              <a:rPr lang="en-GB" sz="3200" b="1" dirty="0" smtClean="0">
                <a:solidFill>
                  <a:schemeClr val="bg1"/>
                </a:solidFill>
              </a:rPr>
              <a:t>Racially &amp; Religiously Aggravated Offences: Penalties</a:t>
            </a:r>
            <a:endParaRPr lang="en-GB" sz="3200" b="1" dirty="0">
              <a:solidFill>
                <a:schemeClr val="bg1"/>
              </a:solidFill>
            </a:endParaRPr>
          </a:p>
        </p:txBody>
      </p:sp>
    </p:spTree>
    <p:extLst>
      <p:ext uri="{BB962C8B-B14F-4D97-AF65-F5344CB8AC3E}">
        <p14:creationId xmlns:p14="http://schemas.microsoft.com/office/powerpoint/2010/main" val="3974458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3" end="3"/>
                                            </p:txEl>
                                          </p:spTgt>
                                        </p:tgtEl>
                                        <p:attrNameLst>
                                          <p:attrName>style.visibility</p:attrName>
                                        </p:attrNameLst>
                                      </p:cBhvr>
                                      <p:to>
                                        <p:strVal val="visible"/>
                                      </p:to>
                                    </p:set>
                                    <p:animEffect transition="in" filter="fade">
                                      <p:cBhvr>
                                        <p:cTn id="7" dur="500"/>
                                        <p:tgtEl>
                                          <p:spTgt spid="8">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4" end="4"/>
                                            </p:txEl>
                                          </p:spTgt>
                                        </p:tgtEl>
                                        <p:attrNameLst>
                                          <p:attrName>style.visibility</p:attrName>
                                        </p:attrNameLst>
                                      </p:cBhvr>
                                      <p:to>
                                        <p:strVal val="visible"/>
                                      </p:to>
                                    </p:set>
                                    <p:animEffect transition="in" filter="fade">
                                      <p:cBhvr>
                                        <p:cTn id="10" dur="500"/>
                                        <p:tgtEl>
                                          <p:spTgt spid="8">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8">
                                            <p:txEl>
                                              <p:pRg st="6" end="6"/>
                                            </p:txEl>
                                          </p:spTgt>
                                        </p:tgtEl>
                                        <p:attrNameLst>
                                          <p:attrName>style.visibility</p:attrName>
                                        </p:attrNameLst>
                                      </p:cBhvr>
                                      <p:to>
                                        <p:strVal val="visible"/>
                                      </p:to>
                                    </p:set>
                                    <p:animEffect transition="in" filter="fade">
                                      <p:cBhvr>
                                        <p:cTn id="15" dur="500"/>
                                        <p:tgtEl>
                                          <p:spTgt spid="8">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8">
                                            <p:txEl>
                                              <p:pRg st="7" end="7"/>
                                            </p:txEl>
                                          </p:spTgt>
                                        </p:tgtEl>
                                        <p:attrNameLst>
                                          <p:attrName>style.visibility</p:attrName>
                                        </p:attrNameLst>
                                      </p:cBhvr>
                                      <p:to>
                                        <p:strVal val="visible"/>
                                      </p:to>
                                    </p:set>
                                    <p:animEffect transition="in" filter="fade">
                                      <p:cBhvr>
                                        <p:cTn id="18"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480477" y="2381938"/>
            <a:ext cx="9202391" cy="923330"/>
          </a:xfrm>
          <a:prstGeom prst="rect">
            <a:avLst/>
          </a:prstGeom>
          <a:solidFill>
            <a:srgbClr val="002060"/>
          </a:solidFill>
        </p:spPr>
        <p:txBody>
          <a:bodyPr wrap="square" rtlCol="0">
            <a:spAutoFit/>
          </a:bodyPr>
          <a:lstStyle/>
          <a:p>
            <a:pPr algn="ctr"/>
            <a:r>
              <a:rPr lang="en-GB" sz="5400" b="1" dirty="0" smtClean="0">
                <a:solidFill>
                  <a:schemeClr val="bg1"/>
                </a:solidFill>
              </a:rPr>
              <a:t>Racial &amp; Religious Hatred 2006</a:t>
            </a:r>
            <a:endParaRPr lang="en-GB" sz="5400" b="1" dirty="0">
              <a:solidFill>
                <a:schemeClr val="bg1"/>
              </a:solidFill>
            </a:endParaRPr>
          </a:p>
        </p:txBody>
      </p:sp>
    </p:spTree>
    <p:extLst>
      <p:ext uri="{BB962C8B-B14F-4D97-AF65-F5344CB8AC3E}">
        <p14:creationId xmlns:p14="http://schemas.microsoft.com/office/powerpoint/2010/main" val="7186327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636370" y="1159245"/>
            <a:ext cx="10808043" cy="4185761"/>
          </a:xfrm>
          <a:prstGeom prst="rect">
            <a:avLst/>
          </a:prstGeom>
        </p:spPr>
        <p:txBody>
          <a:bodyPr wrap="square">
            <a:spAutoFit/>
          </a:bodyPr>
          <a:lstStyle/>
          <a:p>
            <a:pPr algn="ctr">
              <a:spcBef>
                <a:spcPct val="0"/>
              </a:spcBef>
              <a:buFontTx/>
              <a:buNone/>
            </a:pPr>
            <a:r>
              <a:rPr lang="en-US" altLang="en-US" sz="2200" dirty="0" smtClean="0">
                <a:latin typeface="Arial" panose="020B0604020202020204" pitchFamily="34" charset="0"/>
                <a:ea typeface="ＭＳ Ｐゴシック" panose="020B0600070205080204" pitchFamily="34" charset="-128"/>
              </a:rPr>
              <a:t>A person who</a:t>
            </a:r>
            <a:r>
              <a:rPr lang="en-US" altLang="en-US" sz="2200" dirty="0">
                <a:latin typeface="Arial" panose="020B0604020202020204" pitchFamily="34" charset="0"/>
                <a:ea typeface="ＭＳ Ｐゴシック" panose="020B0600070205080204" pitchFamily="34" charset="-128"/>
              </a:rPr>
              <a:t>: </a:t>
            </a:r>
          </a:p>
          <a:p>
            <a:pPr lvl="1" algn="ctr">
              <a:spcBef>
                <a:spcPct val="0"/>
              </a:spcBef>
              <a:buFontTx/>
              <a:buNone/>
            </a:pPr>
            <a:endParaRPr lang="en-US" altLang="en-US" sz="2200" dirty="0" smtClean="0">
              <a:ea typeface="ＭＳ Ｐゴシック" panose="020B0600070205080204" pitchFamily="34" charset="-128"/>
              <a:hlinkClick r:id="rId4"/>
            </a:endParaRPr>
          </a:p>
          <a:p>
            <a:pPr lvl="1" algn="ctr">
              <a:spcBef>
                <a:spcPct val="0"/>
              </a:spcBef>
              <a:buFontTx/>
              <a:buNone/>
            </a:pPr>
            <a:r>
              <a:rPr lang="en-US" altLang="en-US" sz="2200" dirty="0" smtClean="0">
                <a:latin typeface="Arial" panose="020B0604020202020204" pitchFamily="34" charset="0"/>
                <a:ea typeface="ＭＳ Ｐゴシック" panose="020B0600070205080204" pitchFamily="34" charset="-128"/>
                <a:cs typeface="Arial" panose="020B0604020202020204" pitchFamily="34" charset="0"/>
              </a:rPr>
              <a:t>Uses </a:t>
            </a:r>
            <a:r>
              <a:rPr lang="en-US" altLang="en-US" sz="2200"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threatening, abusive or insulting words or behaviour </a:t>
            </a:r>
            <a:r>
              <a:rPr lang="en-US" altLang="en-US" sz="2200" b="1" dirty="0" smtClean="0">
                <a:latin typeface="Arial" panose="020B0604020202020204" pitchFamily="34" charset="0"/>
                <a:ea typeface="ＭＳ Ｐゴシック" panose="020B0600070205080204" pitchFamily="34" charset="-128"/>
                <a:cs typeface="Arial" panose="020B0604020202020204" pitchFamily="34" charset="0"/>
              </a:rPr>
              <a:t>or</a:t>
            </a:r>
            <a:endParaRPr lang="en-US" altLang="en-US" sz="2200" b="1" dirty="0">
              <a:latin typeface="Arial" panose="020B0604020202020204" pitchFamily="34" charset="0"/>
              <a:ea typeface="ＭＳ Ｐゴシック" panose="020B0600070205080204" pitchFamily="34" charset="-128"/>
              <a:cs typeface="Arial" panose="020B0604020202020204" pitchFamily="34" charset="0"/>
            </a:endParaRPr>
          </a:p>
          <a:p>
            <a:pPr lvl="1" algn="ctr">
              <a:spcBef>
                <a:spcPct val="0"/>
              </a:spcBef>
              <a:buFontTx/>
              <a:buNone/>
            </a:pPr>
            <a:endParaRPr lang="en-US" altLang="en-US" sz="2200" dirty="0" smtClean="0">
              <a:ea typeface="ＭＳ Ｐゴシック" panose="020B0600070205080204" pitchFamily="34" charset="-128"/>
              <a:hlinkClick r:id="rId5"/>
            </a:endParaRPr>
          </a:p>
          <a:p>
            <a:pPr algn="ctr">
              <a:spcBef>
                <a:spcPct val="0"/>
              </a:spcBef>
              <a:buFontTx/>
              <a:buNone/>
            </a:pPr>
            <a:r>
              <a:rPr lang="en-US" altLang="en-US" sz="2200" dirty="0" smtClean="0">
                <a:solidFill>
                  <a:srgbClr val="FF0000"/>
                </a:solidFill>
                <a:latin typeface="Arial" panose="020B0604020202020204" pitchFamily="34" charset="0"/>
                <a:ea typeface="ＭＳ Ｐゴシック" panose="020B0600070205080204" pitchFamily="34" charset="-128"/>
              </a:rPr>
              <a:t>displays</a:t>
            </a:r>
            <a:r>
              <a:rPr lang="en-US" altLang="en-US" sz="2200" dirty="0" smtClean="0">
                <a:latin typeface="Arial" panose="020B0604020202020204" pitchFamily="34" charset="0"/>
                <a:ea typeface="ＭＳ Ｐゴシック" panose="020B0600070205080204" pitchFamily="34" charset="-128"/>
              </a:rPr>
              <a:t> any </a:t>
            </a:r>
            <a:r>
              <a:rPr lang="en-US" altLang="en-US" sz="2200" dirty="0" smtClean="0">
                <a:solidFill>
                  <a:srgbClr val="FF0000"/>
                </a:solidFill>
                <a:latin typeface="Arial" panose="020B0604020202020204" pitchFamily="34" charset="0"/>
                <a:ea typeface="ＭＳ Ｐゴシック" panose="020B0600070205080204" pitchFamily="34" charset="-128"/>
              </a:rPr>
              <a:t>written material </a:t>
            </a:r>
            <a:r>
              <a:rPr lang="en-US" altLang="en-US" sz="2200" dirty="0" smtClean="0">
                <a:latin typeface="Arial" panose="020B0604020202020204" pitchFamily="34" charset="0"/>
                <a:ea typeface="ＭＳ Ｐゴシック" panose="020B0600070205080204" pitchFamily="34" charset="-128"/>
              </a:rPr>
              <a:t>which is threatening, abusive or insulting</a:t>
            </a:r>
            <a:endParaRPr lang="en-US" altLang="en-US" sz="2200" dirty="0">
              <a:latin typeface="Arial" panose="020B0604020202020204" pitchFamily="34" charset="0"/>
              <a:ea typeface="ＭＳ Ｐゴシック" panose="020B0600070205080204" pitchFamily="34" charset="-128"/>
            </a:endParaRPr>
          </a:p>
          <a:p>
            <a:pPr algn="ctr">
              <a:spcBef>
                <a:spcPct val="0"/>
              </a:spcBef>
              <a:buFontTx/>
              <a:buNone/>
            </a:pPr>
            <a:endParaRPr lang="en-US" altLang="en-US" sz="2200" dirty="0" smtClean="0">
              <a:latin typeface="Arial" panose="020B0604020202020204" pitchFamily="34" charset="0"/>
              <a:ea typeface="ＭＳ Ｐゴシック" panose="020B0600070205080204" pitchFamily="34" charset="-128"/>
            </a:endParaRPr>
          </a:p>
          <a:p>
            <a:pPr algn="ctr">
              <a:spcBef>
                <a:spcPct val="0"/>
              </a:spcBef>
              <a:buFontTx/>
              <a:buNone/>
            </a:pPr>
            <a:r>
              <a:rPr lang="en-US" altLang="en-US" sz="2200" dirty="0" smtClean="0">
                <a:latin typeface="Arial" panose="020B0604020202020204" pitchFamily="34" charset="0"/>
                <a:ea typeface="ＭＳ Ｐゴシック" panose="020B0600070205080204" pitchFamily="34" charset="-128"/>
              </a:rPr>
              <a:t>is guilty of an offence if </a:t>
            </a:r>
            <a:endParaRPr lang="en-US" altLang="en-US" sz="2200" dirty="0">
              <a:latin typeface="Arial" panose="020B0604020202020204" pitchFamily="34" charset="0"/>
              <a:ea typeface="ＭＳ Ｐゴシック" panose="020B0600070205080204" pitchFamily="34" charset="-128"/>
            </a:endParaRPr>
          </a:p>
          <a:p>
            <a:pPr lvl="1" algn="ctr">
              <a:spcBef>
                <a:spcPct val="0"/>
              </a:spcBef>
              <a:buFontTx/>
              <a:buNone/>
            </a:pPr>
            <a:endParaRPr lang="en-US" altLang="en-US" sz="2200" dirty="0" smtClean="0">
              <a:ea typeface="ＭＳ Ｐゴシック" panose="020B0600070205080204" pitchFamily="34" charset="-128"/>
              <a:hlinkClick r:id="rId6"/>
            </a:endParaRPr>
          </a:p>
          <a:p>
            <a:pPr lvl="1" algn="ctr">
              <a:spcBef>
                <a:spcPct val="0"/>
              </a:spcBef>
              <a:buFontTx/>
              <a:buNone/>
            </a:pPr>
            <a:r>
              <a:rPr lang="en-US" altLang="en-US" sz="2200" dirty="0" smtClean="0">
                <a:latin typeface="Arial" panose="020B0604020202020204" pitchFamily="34" charset="0"/>
                <a:ea typeface="ＭＳ Ｐゴシック" panose="020B0600070205080204" pitchFamily="34" charset="-128"/>
                <a:cs typeface="Arial" panose="020B0604020202020204" pitchFamily="34" charset="0"/>
              </a:rPr>
              <a:t>he </a:t>
            </a:r>
            <a:r>
              <a:rPr lang="en-US" altLang="en-US" sz="2200"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intends </a:t>
            </a:r>
            <a:r>
              <a:rPr lang="en-US" altLang="en-US" sz="2200" dirty="0" smtClean="0">
                <a:latin typeface="Arial" panose="020B0604020202020204" pitchFamily="34" charset="0"/>
                <a:ea typeface="ＭＳ Ｐゴシック" panose="020B0600070205080204" pitchFamily="34" charset="-128"/>
                <a:cs typeface="Arial" panose="020B0604020202020204" pitchFamily="34" charset="0"/>
              </a:rPr>
              <a:t>thereby to stir up </a:t>
            </a:r>
            <a:r>
              <a:rPr lang="en-US" altLang="en-US" sz="2200"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racial hatred </a:t>
            </a:r>
            <a:r>
              <a:rPr lang="en-US" altLang="en-US" sz="2200" b="1" dirty="0" smtClean="0">
                <a:latin typeface="Arial" panose="020B0604020202020204" pitchFamily="34" charset="0"/>
                <a:ea typeface="ＭＳ Ｐゴシック" panose="020B0600070205080204" pitchFamily="34" charset="-128"/>
                <a:cs typeface="Arial" panose="020B0604020202020204" pitchFamily="34" charset="0"/>
              </a:rPr>
              <a:t>or</a:t>
            </a:r>
            <a:endParaRPr lang="en-US" altLang="en-US" sz="2200" b="1" dirty="0">
              <a:latin typeface="Arial" panose="020B0604020202020204" pitchFamily="34" charset="0"/>
              <a:ea typeface="ＭＳ Ｐゴシック" panose="020B0600070205080204" pitchFamily="34" charset="-128"/>
              <a:cs typeface="Arial" panose="020B0604020202020204" pitchFamily="34" charset="0"/>
            </a:endParaRPr>
          </a:p>
          <a:p>
            <a:pPr lvl="1">
              <a:spcBef>
                <a:spcPct val="0"/>
              </a:spcBef>
              <a:buFontTx/>
              <a:buNone/>
            </a:pPr>
            <a:endParaRPr lang="en-US" altLang="en-US" sz="2200" dirty="0" smtClean="0">
              <a:latin typeface="Arial" panose="020B0604020202020204" pitchFamily="34" charset="0"/>
              <a:ea typeface="ＭＳ Ｐゴシック" panose="020B0600070205080204" pitchFamily="34" charset="-128"/>
              <a:cs typeface="Arial" panose="020B0604020202020204" pitchFamily="34" charset="0"/>
              <a:hlinkClick r:id="rId7"/>
            </a:endParaRPr>
          </a:p>
          <a:p>
            <a:pPr lvl="1" algn="ctr">
              <a:spcBef>
                <a:spcPct val="0"/>
              </a:spcBef>
              <a:buFontTx/>
              <a:buNone/>
            </a:pPr>
            <a:r>
              <a:rPr lang="en-US" altLang="en-US" sz="2200" dirty="0" smtClean="0">
                <a:latin typeface="Arial" panose="020B0604020202020204" pitchFamily="34" charset="0"/>
                <a:ea typeface="ＭＳ Ｐゴシック" panose="020B0600070205080204" pitchFamily="34" charset="-128"/>
                <a:cs typeface="Arial" panose="020B0604020202020204" pitchFamily="34" charset="0"/>
              </a:rPr>
              <a:t>having regard to all the circumstances racial hatred is likely to be stirred up </a:t>
            </a:r>
            <a:r>
              <a:rPr lang="en-US" altLang="en-US" sz="2400" dirty="0" smtClean="0">
                <a:latin typeface="Arial" panose="020B0604020202020204" pitchFamily="34" charset="0"/>
                <a:ea typeface="ＭＳ Ｐゴシック" panose="020B0600070205080204" pitchFamily="34" charset="-128"/>
                <a:cs typeface="Arial" panose="020B0604020202020204" pitchFamily="34" charset="0"/>
              </a:rPr>
              <a:t>thereby</a:t>
            </a:r>
            <a:endParaRPr lang="en-US" altLang="en-US" sz="2400"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4" name="Rectangle 3"/>
          <p:cNvSpPr/>
          <p:nvPr/>
        </p:nvSpPr>
        <p:spPr>
          <a:xfrm>
            <a:off x="2346728" y="5465441"/>
            <a:ext cx="7387329" cy="369332"/>
          </a:xfrm>
          <a:prstGeom prst="rect">
            <a:avLst/>
          </a:prstGeom>
          <a:solidFill>
            <a:schemeClr val="accent1">
              <a:lumMod val="20000"/>
              <a:lumOff val="80000"/>
            </a:schemeClr>
          </a:solidFill>
        </p:spPr>
        <p:txBody>
          <a:bodyPr wrap="square">
            <a:spAutoFit/>
          </a:bodyPr>
          <a:lstStyle/>
          <a:p>
            <a:pPr algn="ctr"/>
            <a:r>
              <a:rPr lang="en-GB" b="1" dirty="0" smtClean="0">
                <a:solidFill>
                  <a:srgbClr val="002060"/>
                </a:solidFill>
              </a:rPr>
              <a:t>Contrary to: Section 18 Public Order Act 1986</a:t>
            </a:r>
            <a:endParaRPr lang="en-GB" b="1" dirty="0">
              <a:solidFill>
                <a:srgbClr val="002060"/>
              </a:solidFill>
            </a:endParaRPr>
          </a:p>
        </p:txBody>
      </p:sp>
      <p:sp>
        <p:nvSpPr>
          <p:cNvPr id="5" name="TextBox 4"/>
          <p:cNvSpPr txBox="1"/>
          <p:nvPr/>
        </p:nvSpPr>
        <p:spPr>
          <a:xfrm>
            <a:off x="1439198" y="330924"/>
            <a:ext cx="9202391" cy="584775"/>
          </a:xfrm>
          <a:prstGeom prst="rect">
            <a:avLst/>
          </a:prstGeom>
          <a:solidFill>
            <a:srgbClr val="002060"/>
          </a:solidFill>
        </p:spPr>
        <p:txBody>
          <a:bodyPr wrap="square" rtlCol="0">
            <a:spAutoFit/>
          </a:bodyPr>
          <a:lstStyle/>
          <a:p>
            <a:pPr algn="ctr"/>
            <a:r>
              <a:rPr lang="en-GB" sz="3200" b="1" dirty="0" smtClean="0">
                <a:solidFill>
                  <a:schemeClr val="bg1"/>
                </a:solidFill>
              </a:rPr>
              <a:t>Racial &amp; Religious Hatred</a:t>
            </a:r>
            <a:endParaRPr lang="en-GB" sz="3200" b="1" dirty="0">
              <a:solidFill>
                <a:schemeClr val="bg1"/>
              </a:solidFill>
            </a:endParaRPr>
          </a:p>
        </p:txBody>
      </p:sp>
    </p:spTree>
    <p:extLst>
      <p:ext uri="{BB962C8B-B14F-4D97-AF65-F5344CB8AC3E}">
        <p14:creationId xmlns:p14="http://schemas.microsoft.com/office/powerpoint/2010/main" val="468954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724865" y="1122777"/>
            <a:ext cx="10631055" cy="4154984"/>
          </a:xfrm>
          <a:prstGeom prst="rect">
            <a:avLst/>
          </a:prstGeom>
        </p:spPr>
        <p:txBody>
          <a:bodyPr wrap="square">
            <a:spAutoFit/>
          </a:bodyPr>
          <a:lstStyle/>
          <a:p>
            <a:pPr algn="ctr">
              <a:spcBef>
                <a:spcPct val="0"/>
              </a:spcBef>
              <a:buFontTx/>
              <a:buNone/>
            </a:pPr>
            <a:r>
              <a:rPr lang="en-US" altLang="en-US" sz="2400" dirty="0" smtClean="0">
                <a:latin typeface="Arial" panose="020B0604020202020204" pitchFamily="34" charset="0"/>
                <a:ea typeface="ＭＳ Ｐゴシック" panose="020B0600070205080204" pitchFamily="34" charset="-128"/>
              </a:rPr>
              <a:t>A person who</a:t>
            </a:r>
            <a:r>
              <a:rPr lang="en-US" altLang="en-US" sz="2400" dirty="0">
                <a:latin typeface="Arial" panose="020B0604020202020204" pitchFamily="34" charset="0"/>
                <a:ea typeface="ＭＳ Ｐゴシック" panose="020B0600070205080204" pitchFamily="34" charset="-128"/>
              </a:rPr>
              <a:t>: </a:t>
            </a:r>
          </a:p>
          <a:p>
            <a:pPr lvl="1" algn="ctr">
              <a:spcBef>
                <a:spcPct val="0"/>
              </a:spcBef>
              <a:buFontTx/>
              <a:buNone/>
            </a:pPr>
            <a:endParaRPr lang="en-US" altLang="en-US" sz="2400" dirty="0" smtClean="0">
              <a:ea typeface="ＭＳ Ｐゴシック" panose="020B0600070205080204" pitchFamily="34" charset="-128"/>
              <a:hlinkClick r:id="rId4"/>
            </a:endParaRPr>
          </a:p>
          <a:p>
            <a:pPr lvl="1" algn="ctr">
              <a:spcBef>
                <a:spcPct val="0"/>
              </a:spcBef>
              <a:buFontTx/>
              <a:buNone/>
            </a:pPr>
            <a:r>
              <a:rPr lang="en-US" altLang="en-US" sz="2400" dirty="0" smtClean="0">
                <a:latin typeface="Arial" panose="020B0604020202020204" pitchFamily="34" charset="0"/>
                <a:ea typeface="ＭＳ Ｐゴシック" panose="020B0600070205080204" pitchFamily="34" charset="-128"/>
                <a:cs typeface="Arial" panose="020B0604020202020204" pitchFamily="34" charset="0"/>
              </a:rPr>
              <a:t>Publishes or distributes</a:t>
            </a:r>
            <a:r>
              <a:rPr lang="en-US" altLang="en-US" sz="2400" dirty="0" smtClean="0">
                <a:latin typeface="Arial" panose="020B0604020202020204" pitchFamily="34" charset="0"/>
                <a:ea typeface="ＭＳ Ｐゴシック" panose="020B0600070205080204" pitchFamily="34" charset="-128"/>
              </a:rPr>
              <a:t> any </a:t>
            </a:r>
            <a:r>
              <a:rPr lang="en-US" altLang="en-US" sz="2400" dirty="0" smtClean="0">
                <a:solidFill>
                  <a:srgbClr val="FF0000"/>
                </a:solidFill>
                <a:latin typeface="Arial" panose="020B0604020202020204" pitchFamily="34" charset="0"/>
                <a:ea typeface="ＭＳ Ｐゴシック" panose="020B0600070205080204" pitchFamily="34" charset="-128"/>
              </a:rPr>
              <a:t>written material </a:t>
            </a:r>
            <a:r>
              <a:rPr lang="en-US" altLang="en-US" sz="2400" dirty="0" smtClean="0">
                <a:latin typeface="Arial" panose="020B0604020202020204" pitchFamily="34" charset="0"/>
                <a:ea typeface="ＭＳ Ｐゴシック" panose="020B0600070205080204" pitchFamily="34" charset="-128"/>
              </a:rPr>
              <a:t>which is threatening, abusive or insulting</a:t>
            </a:r>
          </a:p>
          <a:p>
            <a:pPr algn="ctr">
              <a:spcBef>
                <a:spcPct val="0"/>
              </a:spcBef>
              <a:buFontTx/>
              <a:buNone/>
            </a:pPr>
            <a:endParaRPr lang="en-US" altLang="en-US" sz="2400" dirty="0" smtClean="0">
              <a:latin typeface="Arial" panose="020B0604020202020204" pitchFamily="34" charset="0"/>
              <a:ea typeface="ＭＳ Ｐゴシック" panose="020B0600070205080204" pitchFamily="34" charset="-128"/>
            </a:endParaRPr>
          </a:p>
          <a:p>
            <a:pPr algn="ctr">
              <a:spcBef>
                <a:spcPct val="0"/>
              </a:spcBef>
              <a:buFontTx/>
              <a:buNone/>
            </a:pPr>
            <a:r>
              <a:rPr lang="en-US" altLang="en-US" sz="2400" dirty="0" smtClean="0">
                <a:latin typeface="Arial" panose="020B0604020202020204" pitchFamily="34" charset="0"/>
                <a:ea typeface="ＭＳ Ｐゴシック" panose="020B0600070205080204" pitchFamily="34" charset="-128"/>
              </a:rPr>
              <a:t>is guilty of an offence if </a:t>
            </a:r>
            <a:endParaRPr lang="en-US" altLang="en-US" sz="2400" dirty="0">
              <a:latin typeface="Arial" panose="020B0604020202020204" pitchFamily="34" charset="0"/>
              <a:ea typeface="ＭＳ Ｐゴシック" panose="020B0600070205080204" pitchFamily="34" charset="-128"/>
            </a:endParaRPr>
          </a:p>
          <a:p>
            <a:pPr lvl="1" algn="ctr">
              <a:spcBef>
                <a:spcPct val="0"/>
              </a:spcBef>
              <a:buFontTx/>
              <a:buNone/>
            </a:pPr>
            <a:endParaRPr lang="en-US" altLang="en-US" sz="2400" dirty="0" smtClean="0">
              <a:ea typeface="ＭＳ Ｐゴシック" panose="020B0600070205080204" pitchFamily="34" charset="-128"/>
              <a:hlinkClick r:id="rId5"/>
            </a:endParaRPr>
          </a:p>
          <a:p>
            <a:pPr lvl="1" algn="ctr">
              <a:spcBef>
                <a:spcPct val="0"/>
              </a:spcBef>
              <a:buFontTx/>
              <a:buNone/>
            </a:pPr>
            <a:r>
              <a:rPr lang="en-US" altLang="en-US" sz="2400" dirty="0" smtClean="0">
                <a:latin typeface="Arial" panose="020B0604020202020204" pitchFamily="34" charset="0"/>
                <a:ea typeface="ＭＳ Ｐゴシック" panose="020B0600070205080204" pitchFamily="34" charset="-128"/>
                <a:cs typeface="Arial" panose="020B0604020202020204" pitchFamily="34" charset="0"/>
              </a:rPr>
              <a:t>he </a:t>
            </a:r>
            <a:r>
              <a:rPr lang="en-US" altLang="en-US" sz="2400"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intends</a:t>
            </a:r>
            <a:r>
              <a:rPr lang="en-US" altLang="en-US" sz="2400" dirty="0" smtClean="0">
                <a:latin typeface="Arial" panose="020B0604020202020204" pitchFamily="34" charset="0"/>
                <a:ea typeface="ＭＳ Ｐゴシック" panose="020B0600070205080204" pitchFamily="34" charset="-128"/>
                <a:cs typeface="Arial" panose="020B0604020202020204" pitchFamily="34" charset="0"/>
              </a:rPr>
              <a:t> thereby to stir up </a:t>
            </a:r>
            <a:r>
              <a:rPr lang="en-US" altLang="en-US" sz="2400" dirty="0" smtClean="0">
                <a:solidFill>
                  <a:srgbClr val="FF0000"/>
                </a:solidFill>
                <a:latin typeface="Arial" panose="020B0604020202020204" pitchFamily="34" charset="0"/>
                <a:ea typeface="ＭＳ Ｐゴシック" panose="020B0600070205080204" pitchFamily="34" charset="-128"/>
                <a:cs typeface="Arial" panose="020B0604020202020204" pitchFamily="34" charset="0"/>
              </a:rPr>
              <a:t>racial hatred </a:t>
            </a:r>
            <a:r>
              <a:rPr lang="en-US" altLang="en-US" sz="2400" b="1" dirty="0" smtClean="0">
                <a:latin typeface="Arial" panose="020B0604020202020204" pitchFamily="34" charset="0"/>
                <a:ea typeface="ＭＳ Ｐゴシック" panose="020B0600070205080204" pitchFamily="34" charset="-128"/>
                <a:cs typeface="Arial" panose="020B0604020202020204" pitchFamily="34" charset="0"/>
              </a:rPr>
              <a:t>or</a:t>
            </a:r>
            <a:endParaRPr lang="en-US" altLang="en-US" sz="2400" b="1" dirty="0">
              <a:latin typeface="Arial" panose="020B0604020202020204" pitchFamily="34" charset="0"/>
              <a:ea typeface="ＭＳ Ｐゴシック" panose="020B0600070205080204" pitchFamily="34" charset="-128"/>
              <a:cs typeface="Arial" panose="020B0604020202020204" pitchFamily="34" charset="0"/>
            </a:endParaRPr>
          </a:p>
          <a:p>
            <a:pPr lvl="1">
              <a:spcBef>
                <a:spcPct val="0"/>
              </a:spcBef>
              <a:buFontTx/>
              <a:buNone/>
            </a:pPr>
            <a:endParaRPr lang="en-US" altLang="en-US" sz="2400" dirty="0" smtClean="0">
              <a:latin typeface="Arial" panose="020B0604020202020204" pitchFamily="34" charset="0"/>
              <a:ea typeface="ＭＳ Ｐゴシック" panose="020B0600070205080204" pitchFamily="34" charset="-128"/>
              <a:cs typeface="Arial" panose="020B0604020202020204" pitchFamily="34" charset="0"/>
              <a:hlinkClick r:id="rId6"/>
            </a:endParaRPr>
          </a:p>
          <a:p>
            <a:pPr lvl="1" algn="ctr">
              <a:spcBef>
                <a:spcPct val="0"/>
              </a:spcBef>
              <a:buFontTx/>
              <a:buNone/>
            </a:pPr>
            <a:r>
              <a:rPr lang="en-US" altLang="en-US" sz="2400" dirty="0" smtClean="0">
                <a:latin typeface="Arial" panose="020B0604020202020204" pitchFamily="34" charset="0"/>
                <a:ea typeface="ＭＳ Ｐゴシック" panose="020B0600070205080204" pitchFamily="34" charset="-128"/>
                <a:cs typeface="Arial" panose="020B0604020202020204" pitchFamily="34" charset="0"/>
              </a:rPr>
              <a:t>having regard to all the circumstances racial hatred is likely to be stirred up thereby</a:t>
            </a:r>
            <a:endParaRPr lang="en-US" altLang="en-US" sz="2400" dirty="0">
              <a:latin typeface="Arial" panose="020B0604020202020204" pitchFamily="34" charset="0"/>
              <a:ea typeface="ＭＳ Ｐゴシック" panose="020B0600070205080204" pitchFamily="34" charset="-128"/>
              <a:cs typeface="Arial" panose="020B0604020202020204" pitchFamily="34" charset="0"/>
            </a:endParaRPr>
          </a:p>
        </p:txBody>
      </p:sp>
      <p:sp>
        <p:nvSpPr>
          <p:cNvPr id="4" name="Rectangle 3"/>
          <p:cNvSpPr/>
          <p:nvPr/>
        </p:nvSpPr>
        <p:spPr>
          <a:xfrm>
            <a:off x="2551390" y="5484839"/>
            <a:ext cx="7098454" cy="400110"/>
          </a:xfrm>
          <a:prstGeom prst="rect">
            <a:avLst/>
          </a:prstGeom>
          <a:solidFill>
            <a:schemeClr val="accent1">
              <a:lumMod val="20000"/>
              <a:lumOff val="80000"/>
            </a:schemeClr>
          </a:solidFill>
        </p:spPr>
        <p:txBody>
          <a:bodyPr wrap="square">
            <a:spAutoFit/>
          </a:bodyPr>
          <a:lstStyle/>
          <a:p>
            <a:pPr algn="ctr"/>
            <a:r>
              <a:rPr lang="en-GB" sz="2000" dirty="0" smtClean="0">
                <a:solidFill>
                  <a:srgbClr val="002060"/>
                </a:solidFill>
              </a:rPr>
              <a:t>Contrary to: Section 19 Public Order Act 1986</a:t>
            </a:r>
            <a:endParaRPr lang="en-GB" sz="2000" dirty="0">
              <a:solidFill>
                <a:srgbClr val="002060"/>
              </a:solidFill>
            </a:endParaRPr>
          </a:p>
        </p:txBody>
      </p:sp>
      <p:sp>
        <p:nvSpPr>
          <p:cNvPr id="5" name="TextBox 4"/>
          <p:cNvSpPr txBox="1"/>
          <p:nvPr/>
        </p:nvSpPr>
        <p:spPr>
          <a:xfrm>
            <a:off x="1439198" y="330924"/>
            <a:ext cx="9202391" cy="584775"/>
          </a:xfrm>
          <a:prstGeom prst="rect">
            <a:avLst/>
          </a:prstGeom>
          <a:solidFill>
            <a:srgbClr val="002060"/>
          </a:solidFill>
        </p:spPr>
        <p:txBody>
          <a:bodyPr wrap="square" rtlCol="0">
            <a:spAutoFit/>
          </a:bodyPr>
          <a:lstStyle/>
          <a:p>
            <a:pPr algn="ctr"/>
            <a:r>
              <a:rPr lang="en-GB" sz="3200" b="1" dirty="0" smtClean="0">
                <a:solidFill>
                  <a:schemeClr val="bg1"/>
                </a:solidFill>
              </a:rPr>
              <a:t>Racial &amp; Religious Hatred</a:t>
            </a:r>
            <a:endParaRPr lang="en-GB" sz="3200" b="1" dirty="0">
              <a:solidFill>
                <a:schemeClr val="bg1"/>
              </a:solidFill>
            </a:endParaRPr>
          </a:p>
        </p:txBody>
      </p:sp>
    </p:spTree>
    <p:extLst>
      <p:ext uri="{BB962C8B-B14F-4D97-AF65-F5344CB8AC3E}">
        <p14:creationId xmlns:p14="http://schemas.microsoft.com/office/powerpoint/2010/main" val="38993553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1962" y="339468"/>
            <a:ext cx="2646448" cy="2090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5" descr="kkk-so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58031" y="339468"/>
            <a:ext cx="2646448" cy="21648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4269770" y="3928252"/>
            <a:ext cx="3995351" cy="769441"/>
          </a:xfrm>
          <a:prstGeom prst="rect">
            <a:avLst/>
          </a:prstGeom>
          <a:noFill/>
        </p:spPr>
        <p:txBody>
          <a:bodyPr wrap="square" rtlCol="0">
            <a:spAutoFit/>
          </a:bodyPr>
          <a:lstStyle/>
          <a:p>
            <a:pPr algn="ctr"/>
            <a:r>
              <a:rPr lang="en-GB" sz="4400" b="1" dirty="0" err="1" smtClean="0">
                <a:solidFill>
                  <a:srgbClr val="0000FF"/>
                </a:solidFill>
              </a:rPr>
              <a:t>Kamil’s</a:t>
            </a:r>
            <a:r>
              <a:rPr lang="en-GB" sz="4400" b="1" dirty="0" smtClean="0">
                <a:solidFill>
                  <a:srgbClr val="0000FF"/>
                </a:solidFill>
              </a:rPr>
              <a:t> story</a:t>
            </a:r>
            <a:endParaRPr lang="en-GB" sz="4400" b="1" dirty="0">
              <a:solidFill>
                <a:srgbClr val="0000FF"/>
              </a:solidFill>
            </a:endParaRPr>
          </a:p>
        </p:txBody>
      </p:sp>
      <p:pic>
        <p:nvPicPr>
          <p:cNvPr id="7" name="Picture 6">
            <a:hlinkClick r:id="rId6"/>
          </p:cNvPr>
          <p:cNvPicPr>
            <a:picLocks noChangeAspect="1"/>
          </p:cNvPicPr>
          <p:nvPr/>
        </p:nvPicPr>
        <p:blipFill rotWithShape="1">
          <a:blip r:embed="rId7"/>
          <a:srcRect l="13015" t="7761" r="11927"/>
          <a:stretch/>
        </p:blipFill>
        <p:spPr>
          <a:xfrm>
            <a:off x="5726970" y="5053858"/>
            <a:ext cx="1084247" cy="817113"/>
          </a:xfrm>
          <a:prstGeom prst="rect">
            <a:avLst/>
          </a:prstGeom>
        </p:spPr>
      </p:pic>
      <p:sp>
        <p:nvSpPr>
          <p:cNvPr id="8" name="TextBox 7"/>
          <p:cNvSpPr txBox="1"/>
          <p:nvPr/>
        </p:nvSpPr>
        <p:spPr>
          <a:xfrm>
            <a:off x="1471962" y="2864202"/>
            <a:ext cx="9232518" cy="707886"/>
          </a:xfrm>
          <a:prstGeom prst="rect">
            <a:avLst/>
          </a:prstGeom>
          <a:solidFill>
            <a:srgbClr val="002060"/>
          </a:solidFill>
        </p:spPr>
        <p:txBody>
          <a:bodyPr wrap="square" rtlCol="0">
            <a:spAutoFit/>
          </a:bodyPr>
          <a:lstStyle/>
          <a:p>
            <a:pPr algn="ctr"/>
            <a:r>
              <a:rPr lang="en-GB" sz="4000" b="1" dirty="0" smtClean="0">
                <a:solidFill>
                  <a:schemeClr val="bg1"/>
                </a:solidFill>
              </a:rPr>
              <a:t>Racially &amp; Religiously Aggravated Offences</a:t>
            </a:r>
            <a:endParaRPr lang="en-GB" sz="4000" b="1" dirty="0">
              <a:solidFill>
                <a:schemeClr val="bg1"/>
              </a:solidFill>
            </a:endParaRPr>
          </a:p>
        </p:txBody>
      </p:sp>
    </p:spTree>
    <p:extLst>
      <p:ext uri="{BB962C8B-B14F-4D97-AF65-F5344CB8AC3E}">
        <p14:creationId xmlns:p14="http://schemas.microsoft.com/office/powerpoint/2010/main" val="233002268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43564" y="1151165"/>
            <a:ext cx="5596311" cy="4081809"/>
          </a:xfrm>
          <a:prstGeom prst="rect">
            <a:avLst/>
          </a:prstGeom>
        </p:spPr>
      </p:pic>
    </p:spTree>
    <p:extLst>
      <p:ext uri="{BB962C8B-B14F-4D97-AF65-F5344CB8AC3E}">
        <p14:creationId xmlns:p14="http://schemas.microsoft.com/office/powerpoint/2010/main" val="2332044137"/>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RESENTER_SHAPEINFO" val="&lt;ThreeDShapeInfo&gt;&lt;uuid val=&quot;{6B27D27A-C183-4FFA-82CF-2A2666C5D441}&quot;/&gt;&lt;isInvalidForFieldText val=&quot;0&quot;/&gt;&lt;Image&gt;&lt;filename val=&quot;C:\DOCUME~1\swp54152\LOCALS~1\Temp\PR\data\asimages\{6B27D27A-C183-4FFA-82CF-2A2666C5D441}_9.png&quot;/&gt;&lt;left val=&quot;333&quot;/&gt;&lt;top val=&quot;150&quot;/&gt;&lt;width val=&quot;366&quot;/&gt;&lt;height val=&quot;284&quot;/&gt;&lt;hasText val=&quot;1&quot;/&gt;&lt;/Image&gt;&lt;/ThreeDShapeInfo&gt;"/>
</p:tagLst>
</file>

<file path=ppt/tags/tag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9&quot;/&gt;&lt;lineCharCount val=&quot;1&quot;/&gt;&lt;lineCharCount val=&quot;1&quot;/&gt;&lt;lineCharCount val=&quot;1&quot;/&gt;&lt;lineCharCount val=&quot;39&quot;/&gt;&lt;lineCharCount val=&quot;37&quot;/&gt;&lt;lineCharCount val=&quot;37&quot;/&gt;&lt;lineCharCount val=&quot;33&quot;/&gt;&lt;lineCharCount val=&quot;38&quot;/&gt;&lt;lineCharCount val=&quot;14&quot;/&gt;&lt;/TableIndex&gt;&lt;/ShapeTextInfo&gt;"/>
</p:tagLst>
</file>

<file path=ppt/tags/tag3.xml><?xml version="1.0" encoding="utf-8"?>
<p:tagLst xmlns:a="http://schemas.openxmlformats.org/drawingml/2006/main" xmlns:r="http://schemas.openxmlformats.org/officeDocument/2006/relationships" xmlns:p="http://schemas.openxmlformats.org/presentationml/2006/main">
  <p:tag name="PRESENTER_SHAPEINFO" val="&lt;ThreeDShapeInfo&gt;&lt;uuid val=&quot;{6CD2DF47-2A4A-4CC1-B9C7-7CF8323A6DD5}&quot;/&gt;&lt;isInvalidForFieldText val=&quot;0&quot;/&gt;&lt;Image&gt;&lt;filename val=&quot;C:\DOCUME~1\swp54152\LOCALS~1\Temp\PR\data\asimages\{6CD2DF47-2A4A-4CC1-B9C7-7CF8323A6DD5}_4.png&quot;/&gt;&lt;left val=&quot;438&quot;/&gt;&lt;top val=&quot;133&quot;/&gt;&lt;width val=&quot;199&quot;/&gt;&lt;height val=&quot;298&quot;/&gt;&lt;hasText val=&quot;1&quot;/&gt;&lt;/Image&gt;&lt;/ThreeDShapeInfo&gt;"/>
</p:tagLst>
</file>

<file path=ppt/tags/tag4.xml><?xml version="1.0" encoding="utf-8"?>
<p:tagLst xmlns:a="http://schemas.openxmlformats.org/drawingml/2006/main" xmlns:r="http://schemas.openxmlformats.org/officeDocument/2006/relationships" xmlns:p="http://schemas.openxmlformats.org/presentationml/2006/main">
  <p:tag name="PRESENTER_SHAPEINFO" val="&lt;ThreeDShapeInfo&gt;&lt;uuid val=&quot;{0127E17E-7E34-45EF-996C-03A29576177B}&quot;/&gt;&lt;isInvalidForFieldText val=&quot;0&quot;/&gt;&lt;Image&gt;&lt;filename val=&quot;C:\DOCUME~1\swp54152\LOCALS~1\Temp\PR\data\asimages\{0127E17E-7E34-45EF-996C-03A29576177B}_2.png&quot;/&gt;&lt;left val=&quot;317&quot;/&gt;&lt;top val=&quot;213&quot;/&gt;&lt;width val=&quot;395&quot;/&gt;&lt;height val=&quot;225&quot;/&gt;&lt;hasText val=&quot;1&quot;/&gt;&lt;/Image&gt;&lt;/ThreeDShapeInfo&gt;"/>
</p:tagLst>
</file>

<file path=ppt/tags/tag5.xml><?xml version="1.0" encoding="utf-8"?>
<p:tagLst xmlns:a="http://schemas.openxmlformats.org/drawingml/2006/main" xmlns:r="http://schemas.openxmlformats.org/officeDocument/2006/relationships" xmlns:p="http://schemas.openxmlformats.org/presentationml/2006/main">
  <p:tag name="PRESENTER_SHAPEINFO" val="&lt;ThreeDShapeInfo&gt;&lt;uuid val=&quot;{9A02F1A2-12A2-4E5F-81F2-E3113655CF7B}&quot;/&gt;&lt;isInvalidForFieldText val=&quot;0&quot;/&gt;&lt;Image&gt;&lt;filename val=&quot;C:\DOCUME~1\swp54152\LOCALS~1\Temp\PR\data\asimages\{9A02F1A2-12A2-4E5F-81F2-E3113655CF7B}_6.png&quot;/&gt;&lt;left val=&quot;93&quot;/&gt;&lt;top val=&quot;86&quot;/&gt;&lt;width val=&quot;532&quot;/&gt;&lt;height val=&quot;399&quot;/&gt;&lt;hasText val=&quot;1&quot;/&gt;&lt;/Image&gt;&lt;/ThreeDShapeInfo&gt;"/>
</p:tagLst>
</file>

<file path=ppt/tags/tag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9&quot;/&gt;&lt;lineCharCount val=&quot;30&quot;/&gt;&lt;lineCharCount val=&quot;35&quot;/&gt;&lt;lineCharCount val=&quot;13&quot;/&gt;&lt;lineCharCount val=&quot;36&quot;/&gt;&lt;lineCharCount val=&quot;21&quot;/&gt;&lt;lineCharCount val=&quot;39&quot;/&gt;&lt;lineCharCount val=&quot;23&quot;/&gt;&lt;lineCharCount val=&quot;36&quot;/&gt;&lt;lineCharCount val=&quot;6&quot;/&gt;&lt;/TableIndex&gt;&lt;/ShapeTextInfo&gt;"/>
</p:tagLst>
</file>

<file path=ppt/tags/tag7.xml><?xml version="1.0" encoding="utf-8"?>
<p:tagLst xmlns:a="http://schemas.openxmlformats.org/drawingml/2006/main" xmlns:r="http://schemas.openxmlformats.org/officeDocument/2006/relationships" xmlns:p="http://schemas.openxmlformats.org/presentationml/2006/main">
  <p:tag name="PRESENTER_SHAPEINFO" val="&lt;ThreeDShapeInfo&gt;&lt;uuid val=&quot;{C22A7A7F-D2CF-4A1C-8CBE-FBF3B6656D98}&quot;/&gt;&lt;isInvalidForFieldText val=&quot;0&quot;/&gt;&lt;Image&gt;&lt;filename val=&quot;C:\DOCUME~1\swp54152\LOCALS~1\Temp\PR\data\asimages\{C22A7A7F-D2CF-4A1C-8CBE-FBF3B6656D98}_5.png&quot;/&gt;&lt;left val=&quot;18&quot;/&gt;&lt;top val=&quot;110&quot;/&gt;&lt;width val=&quot;339&quot;/&gt;&lt;height val=&quot;334&quot;/&gt;&lt;hasText val=&quot;1&quot;/&gt;&lt;/Image&gt;&lt;/ThreeDShapeInfo&gt;"/>
</p:tagLst>
</file>

<file path=ppt/tags/tag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3&quot;/&gt;&lt;lineCharCount val=&quot;10&quot;/&gt;&lt;lineCharCount val=&quot;15&quot;/&gt;&lt;lineCharCount val=&quot;19&quot;/&gt;&lt;lineCharCount val=&quot;33&quot;/&gt;&lt;lineCharCount val=&quot;17&quot;/&gt;&lt;lineCharCount val=&quot;25&quot;/&gt;&lt;lineCharCount val=&quot;14&quot;/&gt;&lt;lineCharCount val=&quot;38&quot;/&gt;&lt;lineCharCount val=&quot;40&quot;/&gt;&lt;lineCharCount val=&quot;43&quot;/&gt;&lt;lineCharCount val=&quot;12&quot;/&gt;&lt;lineCharCount val=&quot;11&quot;/&gt;&lt;lineCharCount val=&quot;34&quot;/&gt;&lt;/TableIndex&gt;&lt;/ShapeTextInfo&gt;"/>
</p:tagLst>
</file>

<file path=ppt/tags/tag9.xml><?xml version="1.0" encoding="utf-8"?>
<p:tagLst xmlns:a="http://schemas.openxmlformats.org/drawingml/2006/main" xmlns:r="http://schemas.openxmlformats.org/officeDocument/2006/relationships" xmlns:p="http://schemas.openxmlformats.org/presentationml/2006/main">
  <p:tag name="PRESENTER_SHAPEINFO" val="&lt;ThreeDShapeInfo&gt;&lt;uuid val=&quot;{8F16FF9C-05CF-46B2-BC81-8E5B5E2F946E}&quot;/&gt;&lt;isInvalidForFieldText val=&quot;0&quot;/&gt;&lt;Image&gt;&lt;filename val=&quot;C:\DOCUME~1\swp54152\LOCALS~1\Temp\PR\data\asimages\{8F16FF9C-05CF-46B2-BC81-8E5B5E2F946E}_8.png&quot;/&gt;&lt;left val=&quot;337&quot;/&gt;&lt;top val=&quot;63&quot;/&gt;&lt;width val=&quot;202&quot;/&gt;&lt;height val=&quot;279&quot;/&gt;&lt;hasText val=&quot;1&quot;/&gt;&lt;/Image&gt;&lt;/ThreeDShapeInfo&gt;"/>
</p:tagLst>
</file>

<file path=ppt/tags/tag10.xml><?xml version="1.0" encoding="utf-8"?>
<p:tagLst xmlns:a="http://schemas.openxmlformats.org/drawingml/2006/main" xmlns:r="http://schemas.openxmlformats.org/officeDocument/2006/relationships" xmlns:p="http://schemas.openxmlformats.org/presentationml/2006/main">
  <p:tag name="PRESENTER_SHAPEINFO" val="&lt;ThreeDShapeInfo&gt;&lt;uuid val=&quot;{C98FC775-D825-4E96-821E-D2A4C955F9D5}&quot;/&gt;&lt;isInvalidForFieldText val=&quot;0&quot;/&gt;&lt;Image&gt;&lt;filename val=&quot;C:\DOCUME~1\swp54152\LOCALS~1\Temp\PR\data\asimages\{C98FC775-D825-4E96-821E-D2A4C955F9D5}_8.png&quot;/&gt;&lt;left val=&quot;515&quot;/&gt;&lt;top val=&quot;224&quot;/&gt;&lt;width val=&quot;207&quot;/&gt;&lt;height val=&quot;307&quot;/&gt;&lt;hasText val=&quot;1&quot;/&gt;&lt;/Image&gt;&lt;/ThreeDShapeInfo&gt;"/>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1197</TotalTime>
  <Words>2531</Words>
  <Application>Microsoft Office PowerPoint</Application>
  <PresentationFormat>Widescreen</PresentationFormat>
  <Paragraphs>305</Paragraphs>
  <Slides>26</Slides>
  <Notes>25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ＭＳ Ｐゴシック</vt:lpstr>
      <vt:lpstr>Arial</vt:lpstr>
      <vt:lpstr>Calibri</vt:lpstr>
      <vt:lpstr>Calibri Light</vt:lpstr>
      <vt:lpstr>Microsoft Sans Serif</vt:lpstr>
      <vt:lpstr>Osaka</vt:lpstr>
      <vt:lpstr>Tahoma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South Wales Police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Jones,Sarah swp5354</dc:creator>
  <cp:lastModifiedBy>Jones,Sarah swp5354</cp:lastModifiedBy>
  <cp:revision>90</cp:revision>
  <dcterms:created xsi:type="dcterms:W3CDTF">2018-01-30T11:09:50Z</dcterms:created>
  <dcterms:modified xsi:type="dcterms:W3CDTF">2019-02-20T14:53:34Z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itusGUID">
    <vt:lpwstr>efe0a20b-dfb2-4629-ad35-4c45a337ec36</vt:lpwstr>
  </property>
  <property fmtid="{D5CDD505-2E9C-101B-9397-08002B2CF9AE}" pid="3" name="Classification">
    <vt:lpwstr>OFFICIAL</vt:lpwstr>
  </property>
  <property fmtid="{D5CDD505-2E9C-101B-9397-08002B2CF9AE}" pid="4" name="Visibility">
    <vt:lpwstr>NOT VISIBLE</vt:lpwstr>
  </property>
</Properties>
</file>