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4"/>
  </p:sldMasterIdLst>
  <p:sldIdLst>
    <p:sldId id="256" r:id="rId5"/>
    <p:sldId id="257" r:id="rId6"/>
  </p:sldIdLst>
  <p:sldSz cx="12192000" cy="6858000"/>
  <p:notesSz cx="6889750" cy="100187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7104B6-1376-4412-9485-EF35F9B6BD34}" v="25" dt="2019-12-08T23:24:32.8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59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zabeth King" userId="4e439e5c-5218-42d8-964f-6a4e5daff3d8" providerId="ADAL" clId="{F27104B6-1376-4412-9485-EF35F9B6BD34}"/>
    <pc:docChg chg="modSld">
      <pc:chgData name="Elizabeth King" userId="4e439e5c-5218-42d8-964f-6a4e5daff3d8" providerId="ADAL" clId="{F27104B6-1376-4412-9485-EF35F9B6BD34}" dt="2019-12-08T23:24:32.865" v="23" actId="207"/>
      <pc:docMkLst>
        <pc:docMk/>
      </pc:docMkLst>
      <pc:sldChg chg="modSp">
        <pc:chgData name="Elizabeth King" userId="4e439e5c-5218-42d8-964f-6a4e5daff3d8" providerId="ADAL" clId="{F27104B6-1376-4412-9485-EF35F9B6BD34}" dt="2019-12-08T23:24:32.865" v="23" actId="207"/>
        <pc:sldMkLst>
          <pc:docMk/>
          <pc:sldMk cId="4248648202" sldId="257"/>
        </pc:sldMkLst>
        <pc:graphicFrameChg chg="mod">
          <ac:chgData name="Elizabeth King" userId="4e439e5c-5218-42d8-964f-6a4e5daff3d8" providerId="ADAL" clId="{F27104B6-1376-4412-9485-EF35F9B6BD34}" dt="2019-12-08T23:24:32.865" v="23" actId="207"/>
          <ac:graphicFrameMkLst>
            <pc:docMk/>
            <pc:sldMk cId="4248648202" sldId="257"/>
            <ac:graphicFrameMk id="18" creationId="{C69755EF-608A-41CC-8E26-1DC14733B2E2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A42529-F8DC-4993-A8CD-4BE44B65840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F8479B6-CA1B-4A0C-BFB3-33470522A662}">
      <dgm:prSet custT="1"/>
      <dgm:spPr/>
      <dgm:t>
        <a:bodyPr/>
        <a:lstStyle/>
        <a:p>
          <a:r>
            <a:rPr lang="en-GB" sz="1200" dirty="0">
              <a:solidFill>
                <a:schemeClr val="tx1"/>
              </a:solidFill>
            </a:rPr>
            <a:t>Sustainability consists of three factors</a:t>
          </a:r>
          <a:r>
            <a:rPr lang="es-ES" sz="1200" dirty="0">
              <a:solidFill>
                <a:schemeClr val="tx1"/>
              </a:solidFill>
            </a:rPr>
            <a:t>: </a:t>
          </a:r>
          <a:r>
            <a:rPr lang="es-ES" sz="1200" dirty="0" err="1">
              <a:solidFill>
                <a:schemeClr val="tx1"/>
              </a:solidFill>
            </a:rPr>
            <a:t>Enviromental</a:t>
          </a:r>
          <a:r>
            <a:rPr lang="es-ES" sz="1200" dirty="0">
              <a:solidFill>
                <a:schemeClr val="tx1"/>
              </a:solidFill>
            </a:rPr>
            <a:t>, </a:t>
          </a:r>
          <a:r>
            <a:rPr lang="es-ES" sz="1200" dirty="0" err="1">
              <a:solidFill>
                <a:schemeClr val="tx1"/>
              </a:solidFill>
            </a:rPr>
            <a:t>Economic</a:t>
          </a:r>
          <a:r>
            <a:rPr lang="es-ES" sz="1200" dirty="0">
              <a:solidFill>
                <a:schemeClr val="tx1"/>
              </a:solidFill>
            </a:rPr>
            <a:t> and Social </a:t>
          </a:r>
          <a:r>
            <a:rPr lang="es-ES" sz="1200" dirty="0" err="1">
              <a:solidFill>
                <a:schemeClr val="tx1"/>
              </a:solidFill>
            </a:rPr>
            <a:t>such</a:t>
          </a:r>
          <a:r>
            <a:rPr lang="es-ES" sz="1200" dirty="0">
              <a:solidFill>
                <a:schemeClr val="tx1"/>
              </a:solidFill>
            </a:rPr>
            <a:t> as </a:t>
          </a:r>
          <a:r>
            <a:rPr lang="es-ES" sz="1200" dirty="0" err="1">
              <a:solidFill>
                <a:schemeClr val="tx1"/>
              </a:solidFill>
            </a:rPr>
            <a:t>people</a:t>
          </a:r>
          <a:r>
            <a:rPr lang="es-ES" sz="1200" dirty="0">
              <a:solidFill>
                <a:schemeClr val="tx1"/>
              </a:solidFill>
            </a:rPr>
            <a:t>,  </a:t>
          </a:r>
          <a:r>
            <a:rPr lang="es-ES" sz="1200" dirty="0" err="1">
              <a:solidFill>
                <a:schemeClr val="tx1"/>
              </a:solidFill>
            </a:rPr>
            <a:t>the</a:t>
          </a:r>
          <a:r>
            <a:rPr lang="es-ES" sz="1200" dirty="0">
              <a:solidFill>
                <a:schemeClr val="tx1"/>
              </a:solidFill>
            </a:rPr>
            <a:t>  </a:t>
          </a:r>
          <a:r>
            <a:rPr lang="es-ES" sz="1200" dirty="0" err="1">
              <a:solidFill>
                <a:schemeClr val="tx1"/>
              </a:solidFill>
            </a:rPr>
            <a:t>planet</a:t>
          </a:r>
          <a:r>
            <a:rPr lang="es-ES" sz="1200" dirty="0">
              <a:solidFill>
                <a:schemeClr val="tx1"/>
              </a:solidFill>
            </a:rPr>
            <a:t> and </a:t>
          </a:r>
          <a:r>
            <a:rPr lang="es-ES" sz="1200" dirty="0" err="1">
              <a:solidFill>
                <a:schemeClr val="tx1"/>
              </a:solidFill>
            </a:rPr>
            <a:t>profit</a:t>
          </a:r>
          <a:r>
            <a:rPr lang="es-ES" sz="500" dirty="0"/>
            <a:t>.</a:t>
          </a:r>
          <a:endParaRPr lang="en-US" sz="500" dirty="0"/>
        </a:p>
      </dgm:t>
    </dgm:pt>
    <dgm:pt modelId="{C782B2EB-9ECA-4198-B8EB-55CD747E612A}" type="parTrans" cxnId="{1DE1455C-2E58-4C66-88FD-3CB6955C6E52}">
      <dgm:prSet/>
      <dgm:spPr/>
      <dgm:t>
        <a:bodyPr/>
        <a:lstStyle/>
        <a:p>
          <a:endParaRPr lang="en-US"/>
        </a:p>
      </dgm:t>
    </dgm:pt>
    <dgm:pt modelId="{375F9CC2-FA8E-4C04-96CC-9DF0C4B54103}" type="sibTrans" cxnId="{1DE1455C-2E58-4C66-88FD-3CB6955C6E52}">
      <dgm:prSet/>
      <dgm:spPr/>
      <dgm:t>
        <a:bodyPr/>
        <a:lstStyle/>
        <a:p>
          <a:endParaRPr lang="en-US"/>
        </a:p>
      </dgm:t>
    </dgm:pt>
    <dgm:pt modelId="{50937A60-0C06-4A2A-9749-6AB1B9E85A3D}">
      <dgm:prSet custT="1"/>
      <dgm:spPr/>
      <dgm:t>
        <a:bodyPr/>
        <a:lstStyle/>
        <a:p>
          <a:r>
            <a:rPr lang="es-ES" sz="1200" dirty="0" err="1">
              <a:solidFill>
                <a:schemeClr val="tx1"/>
              </a:solidFill>
            </a:rPr>
            <a:t>They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first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opened</a:t>
          </a:r>
          <a:r>
            <a:rPr lang="es-ES" sz="1200" dirty="0">
              <a:solidFill>
                <a:schemeClr val="tx1"/>
              </a:solidFill>
            </a:rPr>
            <a:t> in 1971 and </a:t>
          </a:r>
          <a:r>
            <a:rPr lang="es-ES" sz="1200" dirty="0" err="1">
              <a:solidFill>
                <a:schemeClr val="tx1"/>
              </a:solidFill>
            </a:rPr>
            <a:t>now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have</a:t>
          </a:r>
          <a:r>
            <a:rPr lang="es-ES" sz="1200" dirty="0">
              <a:solidFill>
                <a:schemeClr val="tx1"/>
              </a:solidFill>
            </a:rPr>
            <a:t> 22,519 </a:t>
          </a:r>
          <a:r>
            <a:rPr lang="es-ES" sz="1200" dirty="0" err="1">
              <a:solidFill>
                <a:schemeClr val="tx1"/>
              </a:solidFill>
            </a:rPr>
            <a:t>stores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worldwide</a:t>
          </a:r>
          <a:r>
            <a:rPr lang="es-ES" sz="500" dirty="0"/>
            <a:t>.</a:t>
          </a:r>
          <a:endParaRPr lang="en-US" sz="500" dirty="0"/>
        </a:p>
      </dgm:t>
    </dgm:pt>
    <dgm:pt modelId="{C59E8441-BF5E-42DB-B66B-6CEED784E111}" type="parTrans" cxnId="{8A44E29A-DBE7-484D-8BF2-A4F0A55471DF}">
      <dgm:prSet/>
      <dgm:spPr/>
      <dgm:t>
        <a:bodyPr/>
        <a:lstStyle/>
        <a:p>
          <a:endParaRPr lang="en-US"/>
        </a:p>
      </dgm:t>
    </dgm:pt>
    <dgm:pt modelId="{AC58A1D7-6D01-42F1-ABCA-FE1330A7FD0A}" type="sibTrans" cxnId="{8A44E29A-DBE7-484D-8BF2-A4F0A55471DF}">
      <dgm:prSet/>
      <dgm:spPr/>
      <dgm:t>
        <a:bodyPr/>
        <a:lstStyle/>
        <a:p>
          <a:endParaRPr lang="en-US"/>
        </a:p>
      </dgm:t>
    </dgm:pt>
    <dgm:pt modelId="{BE999977-CFBA-46EE-82F1-2D52C31830F7}">
      <dgm:prSet custT="1"/>
      <dgm:spPr/>
      <dgm:t>
        <a:bodyPr/>
        <a:lstStyle/>
        <a:p>
          <a:r>
            <a:rPr lang="es-ES" sz="1200" dirty="0">
              <a:solidFill>
                <a:schemeClr val="tx1"/>
              </a:solidFill>
            </a:rPr>
            <a:t>Howard Schultz </a:t>
          </a:r>
          <a:r>
            <a:rPr lang="es-ES" sz="1200" dirty="0" err="1">
              <a:solidFill>
                <a:schemeClr val="tx1"/>
              </a:solidFill>
            </a:rPr>
            <a:t>joined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them</a:t>
          </a:r>
          <a:r>
            <a:rPr lang="es-ES" sz="1200" dirty="0">
              <a:solidFill>
                <a:schemeClr val="tx1"/>
              </a:solidFill>
            </a:rPr>
            <a:t> in 1982 as director </a:t>
          </a:r>
          <a:r>
            <a:rPr lang="es-ES" sz="1200" dirty="0" err="1">
              <a:solidFill>
                <a:schemeClr val="tx1"/>
              </a:solidFill>
            </a:rPr>
            <a:t>of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retail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operations</a:t>
          </a:r>
          <a:r>
            <a:rPr lang="es-ES" sz="1200" dirty="0">
              <a:solidFill>
                <a:schemeClr val="tx1"/>
              </a:solidFill>
            </a:rPr>
            <a:t> and marketing</a:t>
          </a:r>
          <a:r>
            <a:rPr lang="es-ES" sz="500" dirty="0"/>
            <a:t>.</a:t>
          </a:r>
          <a:endParaRPr lang="en-US" sz="500" dirty="0"/>
        </a:p>
      </dgm:t>
    </dgm:pt>
    <dgm:pt modelId="{93B5F73E-D18F-4572-9AF9-3821B43894EF}" type="parTrans" cxnId="{C22836FE-D985-4EC9-988E-D0B6CE580BAC}">
      <dgm:prSet/>
      <dgm:spPr/>
      <dgm:t>
        <a:bodyPr/>
        <a:lstStyle/>
        <a:p>
          <a:endParaRPr lang="en-US"/>
        </a:p>
      </dgm:t>
    </dgm:pt>
    <dgm:pt modelId="{6F0267BE-F72A-4FAC-993E-1047DE66578C}" type="sibTrans" cxnId="{C22836FE-D985-4EC9-988E-D0B6CE580BAC}">
      <dgm:prSet/>
      <dgm:spPr/>
      <dgm:t>
        <a:bodyPr/>
        <a:lstStyle/>
        <a:p>
          <a:endParaRPr lang="en-US"/>
        </a:p>
      </dgm:t>
    </dgm:pt>
    <dgm:pt modelId="{A87082AF-10F5-4B8D-BF30-DD7A6278DE88}">
      <dgm:prSet custT="1"/>
      <dgm:spPr/>
      <dgm:t>
        <a:bodyPr/>
        <a:lstStyle/>
        <a:p>
          <a:r>
            <a:rPr lang="es-ES" sz="1200" dirty="0" err="1">
              <a:solidFill>
                <a:schemeClr val="tx1"/>
              </a:solidFill>
            </a:rPr>
            <a:t>They</a:t>
          </a:r>
          <a:r>
            <a:rPr lang="es-ES" sz="1200" dirty="0">
              <a:solidFill>
                <a:schemeClr val="tx1"/>
              </a:solidFill>
            </a:rPr>
            <a:t> are </a:t>
          </a:r>
          <a:r>
            <a:rPr lang="es-ES" sz="1200" dirty="0" err="1">
              <a:solidFill>
                <a:schemeClr val="tx1"/>
              </a:solidFill>
            </a:rPr>
            <a:t>well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known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for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their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coffee</a:t>
          </a:r>
          <a:r>
            <a:rPr lang="es-ES" sz="1200" dirty="0">
              <a:solidFill>
                <a:schemeClr val="tx1"/>
              </a:solidFill>
            </a:rPr>
            <a:t>, premium teas, fine </a:t>
          </a:r>
          <a:r>
            <a:rPr lang="es-ES" sz="1200" dirty="0" err="1">
              <a:solidFill>
                <a:schemeClr val="tx1"/>
              </a:solidFill>
            </a:rPr>
            <a:t>pastries</a:t>
          </a:r>
          <a:r>
            <a:rPr lang="es-ES" sz="1200" dirty="0">
              <a:solidFill>
                <a:schemeClr val="tx1"/>
              </a:solidFill>
            </a:rPr>
            <a:t> and </a:t>
          </a:r>
          <a:r>
            <a:rPr lang="es-ES" sz="1200" dirty="0" err="1">
              <a:solidFill>
                <a:schemeClr val="tx1"/>
              </a:solidFill>
            </a:rPr>
            <a:t>other</a:t>
          </a:r>
          <a:r>
            <a:rPr lang="es-ES" sz="1200" dirty="0">
              <a:solidFill>
                <a:schemeClr val="tx1"/>
              </a:solidFill>
            </a:rPr>
            <a:t> delectable </a:t>
          </a:r>
          <a:r>
            <a:rPr lang="es-ES" sz="1200" dirty="0" err="1">
              <a:solidFill>
                <a:schemeClr val="tx1"/>
              </a:solidFill>
            </a:rPr>
            <a:t>treats</a:t>
          </a:r>
          <a:r>
            <a:rPr lang="es-ES" sz="500" dirty="0"/>
            <a:t>.</a:t>
          </a:r>
          <a:endParaRPr lang="en-US" sz="500" dirty="0"/>
        </a:p>
      </dgm:t>
    </dgm:pt>
    <dgm:pt modelId="{32A960E2-3748-4342-A6D3-EFD54C208C47}" type="parTrans" cxnId="{2C5FEB27-A31D-445B-988F-2DA9856D4436}">
      <dgm:prSet/>
      <dgm:spPr/>
      <dgm:t>
        <a:bodyPr/>
        <a:lstStyle/>
        <a:p>
          <a:endParaRPr lang="en-US"/>
        </a:p>
      </dgm:t>
    </dgm:pt>
    <dgm:pt modelId="{50DAB07A-A090-44F4-AB5A-505E5F45716F}" type="sibTrans" cxnId="{2C5FEB27-A31D-445B-988F-2DA9856D4436}">
      <dgm:prSet/>
      <dgm:spPr/>
      <dgm:t>
        <a:bodyPr/>
        <a:lstStyle/>
        <a:p>
          <a:endParaRPr lang="en-US"/>
        </a:p>
      </dgm:t>
    </dgm:pt>
    <dgm:pt modelId="{A9D40F1C-A277-4960-98EE-27989888BF12}">
      <dgm:prSet custT="1"/>
      <dgm:spPr/>
      <dgm:t>
        <a:bodyPr/>
        <a:lstStyle/>
        <a:p>
          <a:r>
            <a:rPr lang="es-ES" sz="1200" dirty="0" err="1">
              <a:solidFill>
                <a:schemeClr val="tx1"/>
              </a:solidFill>
            </a:rPr>
            <a:t>They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donated</a:t>
          </a:r>
          <a:r>
            <a:rPr lang="es-ES" sz="1200" dirty="0">
              <a:solidFill>
                <a:schemeClr val="tx1"/>
              </a:solidFill>
            </a:rPr>
            <a:t> more </a:t>
          </a:r>
          <a:r>
            <a:rPr lang="es-ES" sz="1200" dirty="0" err="1">
              <a:solidFill>
                <a:schemeClr val="tx1"/>
              </a:solidFill>
            </a:rPr>
            <a:t>than</a:t>
          </a:r>
          <a:r>
            <a:rPr lang="es-ES" sz="1200" dirty="0">
              <a:solidFill>
                <a:schemeClr val="tx1"/>
              </a:solidFill>
            </a:rPr>
            <a:t> 31 </a:t>
          </a:r>
          <a:r>
            <a:rPr lang="es-ES" sz="1200" dirty="0" err="1">
              <a:solidFill>
                <a:schemeClr val="tx1"/>
              </a:solidFill>
            </a:rPr>
            <a:t>million</a:t>
          </a:r>
          <a:r>
            <a:rPr lang="es-ES" sz="1200" dirty="0">
              <a:solidFill>
                <a:schemeClr val="tx1"/>
              </a:solidFill>
            </a:rPr>
            <a:t>  </a:t>
          </a:r>
          <a:r>
            <a:rPr lang="es-ES" sz="1200" dirty="0" err="1">
              <a:solidFill>
                <a:schemeClr val="tx1"/>
              </a:solidFill>
            </a:rPr>
            <a:t>coffee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trees</a:t>
          </a:r>
          <a:r>
            <a:rPr lang="es-ES" sz="1200" dirty="0">
              <a:solidFill>
                <a:schemeClr val="tx1"/>
              </a:solidFill>
            </a:rPr>
            <a:t>  </a:t>
          </a:r>
          <a:r>
            <a:rPr lang="es-ES" sz="1200" dirty="0" err="1">
              <a:solidFill>
                <a:schemeClr val="tx1"/>
              </a:solidFill>
            </a:rPr>
            <a:t>to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farmers</a:t>
          </a:r>
          <a:r>
            <a:rPr lang="es-ES" sz="1200" dirty="0">
              <a:solidFill>
                <a:schemeClr val="tx1"/>
              </a:solidFill>
            </a:rPr>
            <a:t> in </a:t>
          </a:r>
          <a:r>
            <a:rPr lang="es-ES" sz="1200" dirty="0" err="1">
              <a:solidFill>
                <a:schemeClr val="tx1"/>
              </a:solidFill>
            </a:rPr>
            <a:t>Mexico</a:t>
          </a:r>
          <a:r>
            <a:rPr lang="es-ES" sz="1200" dirty="0">
              <a:solidFill>
                <a:schemeClr val="tx1"/>
              </a:solidFill>
            </a:rPr>
            <a:t>, Guatemala and El Salvador </a:t>
          </a:r>
          <a:r>
            <a:rPr lang="es-ES" sz="1200" dirty="0" err="1">
              <a:solidFill>
                <a:schemeClr val="tx1"/>
              </a:solidFill>
            </a:rPr>
            <a:t>which</a:t>
          </a:r>
          <a:r>
            <a:rPr lang="es-ES" sz="1200" dirty="0">
              <a:solidFill>
                <a:schemeClr val="tx1"/>
              </a:solidFill>
            </a:rPr>
            <a:t> has </a:t>
          </a:r>
          <a:r>
            <a:rPr lang="es-ES" sz="1200" dirty="0" err="1">
              <a:solidFill>
                <a:schemeClr val="tx1"/>
              </a:solidFill>
            </a:rPr>
            <a:t>helped</a:t>
          </a:r>
          <a:r>
            <a:rPr lang="es-ES" sz="1200" dirty="0">
              <a:solidFill>
                <a:schemeClr val="tx1"/>
              </a:solidFill>
            </a:rPr>
            <a:t> more </a:t>
          </a:r>
          <a:r>
            <a:rPr lang="es-ES" sz="1200" dirty="0" err="1">
              <a:solidFill>
                <a:schemeClr val="tx1"/>
              </a:solidFill>
            </a:rPr>
            <a:t>than</a:t>
          </a:r>
          <a:r>
            <a:rPr lang="es-ES" sz="1200" dirty="0">
              <a:solidFill>
                <a:schemeClr val="tx1"/>
              </a:solidFill>
            </a:rPr>
            <a:t> 6,200 </a:t>
          </a:r>
          <a:r>
            <a:rPr lang="es-ES" sz="1200" dirty="0" err="1">
              <a:solidFill>
                <a:schemeClr val="tx1"/>
              </a:solidFill>
            </a:rPr>
            <a:t>farming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families</a:t>
          </a:r>
          <a:r>
            <a:rPr lang="es-ES" sz="1200" dirty="0">
              <a:solidFill>
                <a:schemeClr val="tx1"/>
              </a:solidFill>
            </a:rPr>
            <a:t> and </a:t>
          </a:r>
          <a:r>
            <a:rPr lang="es-ES" sz="1200" dirty="0" err="1">
              <a:solidFill>
                <a:schemeClr val="tx1"/>
              </a:solidFill>
            </a:rPr>
            <a:t>provided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nearly</a:t>
          </a:r>
          <a:r>
            <a:rPr lang="es-ES" sz="1200" dirty="0">
              <a:solidFill>
                <a:schemeClr val="tx1"/>
              </a:solidFill>
            </a:rPr>
            <a:t> 800 Jobs</a:t>
          </a:r>
          <a:r>
            <a:rPr lang="es-ES" sz="1100" dirty="0"/>
            <a:t>.</a:t>
          </a:r>
          <a:endParaRPr lang="en-US" sz="1100" dirty="0"/>
        </a:p>
      </dgm:t>
    </dgm:pt>
    <dgm:pt modelId="{A5398EBC-BE3A-4D58-9651-B9E6D5D5EA81}" type="parTrans" cxnId="{2CF0AE64-6881-49F6-B441-F37690D6D0B8}">
      <dgm:prSet/>
      <dgm:spPr/>
      <dgm:t>
        <a:bodyPr/>
        <a:lstStyle/>
        <a:p>
          <a:endParaRPr lang="en-US"/>
        </a:p>
      </dgm:t>
    </dgm:pt>
    <dgm:pt modelId="{FD59A3D0-6ECC-44A0-ACB8-D179DD6D7C63}" type="sibTrans" cxnId="{2CF0AE64-6881-49F6-B441-F37690D6D0B8}">
      <dgm:prSet/>
      <dgm:spPr/>
      <dgm:t>
        <a:bodyPr/>
        <a:lstStyle/>
        <a:p>
          <a:endParaRPr lang="en-US"/>
        </a:p>
      </dgm:t>
    </dgm:pt>
    <dgm:pt modelId="{C4A29028-062F-4C8B-B69A-4285028B2A05}">
      <dgm:prSet custT="1"/>
      <dgm:spPr/>
      <dgm:t>
        <a:bodyPr/>
        <a:lstStyle/>
        <a:p>
          <a:r>
            <a:rPr lang="es-ES" sz="1200" dirty="0">
              <a:solidFill>
                <a:schemeClr val="tx1"/>
              </a:solidFill>
            </a:rPr>
            <a:t>More tan 99% </a:t>
          </a:r>
          <a:r>
            <a:rPr lang="es-ES" sz="1200" dirty="0" err="1">
              <a:solidFill>
                <a:schemeClr val="tx1"/>
              </a:solidFill>
            </a:rPr>
            <a:t>of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their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coffee</a:t>
          </a:r>
          <a:r>
            <a:rPr lang="es-ES" sz="1200" dirty="0">
              <a:solidFill>
                <a:schemeClr val="tx1"/>
              </a:solidFill>
            </a:rPr>
            <a:t> and 95% </a:t>
          </a:r>
          <a:r>
            <a:rPr lang="es-ES" sz="1200" dirty="0" err="1">
              <a:solidFill>
                <a:schemeClr val="tx1"/>
              </a:solidFill>
            </a:rPr>
            <a:t>of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their</a:t>
          </a:r>
          <a:r>
            <a:rPr lang="es-ES" sz="1200" dirty="0">
              <a:solidFill>
                <a:schemeClr val="tx1"/>
              </a:solidFill>
            </a:rPr>
            <a:t> tea has </a:t>
          </a:r>
          <a:r>
            <a:rPr lang="es-ES" sz="1200" dirty="0" err="1">
              <a:solidFill>
                <a:schemeClr val="tx1"/>
              </a:solidFill>
            </a:rPr>
            <a:t>been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verified</a:t>
          </a:r>
          <a:r>
            <a:rPr lang="es-ES" sz="1200" dirty="0">
              <a:solidFill>
                <a:schemeClr val="tx1"/>
              </a:solidFill>
            </a:rPr>
            <a:t> as </a:t>
          </a:r>
          <a:r>
            <a:rPr lang="es-ES" sz="1200" dirty="0" err="1">
              <a:solidFill>
                <a:schemeClr val="tx1"/>
              </a:solidFill>
            </a:rPr>
            <a:t>ethically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sourced</a:t>
          </a:r>
          <a:r>
            <a:rPr lang="es-ES" sz="1200" dirty="0">
              <a:solidFill>
                <a:schemeClr val="tx1"/>
              </a:solidFill>
            </a:rPr>
            <a:t>.   </a:t>
          </a:r>
          <a:endParaRPr lang="en-US" sz="1200" dirty="0">
            <a:solidFill>
              <a:schemeClr val="tx1"/>
            </a:solidFill>
          </a:endParaRPr>
        </a:p>
      </dgm:t>
    </dgm:pt>
    <dgm:pt modelId="{8EE98937-75B6-4EAB-9C20-1DFEA0C9DD88}" type="parTrans" cxnId="{97646EFC-DC10-4A65-8CD7-F34CE7931EBB}">
      <dgm:prSet/>
      <dgm:spPr/>
      <dgm:t>
        <a:bodyPr/>
        <a:lstStyle/>
        <a:p>
          <a:endParaRPr lang="en-US"/>
        </a:p>
      </dgm:t>
    </dgm:pt>
    <dgm:pt modelId="{C91BD9B3-3D66-4AF8-A095-3EB1199B9D11}" type="sibTrans" cxnId="{97646EFC-DC10-4A65-8CD7-F34CE7931EBB}">
      <dgm:prSet/>
      <dgm:spPr/>
      <dgm:t>
        <a:bodyPr/>
        <a:lstStyle/>
        <a:p>
          <a:endParaRPr lang="en-US"/>
        </a:p>
      </dgm:t>
    </dgm:pt>
    <dgm:pt modelId="{39D94B51-2BCC-49DB-BE15-994E955EBACB}">
      <dgm:prSet custT="1"/>
      <dgm:spPr/>
      <dgm:t>
        <a:bodyPr/>
        <a:lstStyle/>
        <a:p>
          <a:r>
            <a:rPr lang="es-ES" sz="1200" dirty="0" err="1">
              <a:solidFill>
                <a:schemeClr val="tx1"/>
              </a:solidFill>
            </a:rPr>
            <a:t>Their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hot</a:t>
          </a:r>
          <a:r>
            <a:rPr lang="es-ES" sz="1200" dirty="0">
              <a:solidFill>
                <a:schemeClr val="tx1"/>
              </a:solidFill>
            </a:rPr>
            <a:t> cups </a:t>
          </a:r>
          <a:r>
            <a:rPr lang="es-ES" sz="1200" dirty="0" err="1">
              <a:solidFill>
                <a:schemeClr val="tx1"/>
              </a:solidFill>
            </a:rPr>
            <a:t>contain</a:t>
          </a:r>
          <a:r>
            <a:rPr lang="es-ES" sz="1200" dirty="0">
              <a:solidFill>
                <a:schemeClr val="tx1"/>
              </a:solidFill>
            </a:rPr>
            <a:t> 10% </a:t>
          </a:r>
          <a:r>
            <a:rPr lang="es-ES" sz="1200" dirty="0" err="1">
              <a:solidFill>
                <a:schemeClr val="tx1"/>
              </a:solidFill>
            </a:rPr>
            <a:t>post-consumer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fiber</a:t>
          </a:r>
          <a:r>
            <a:rPr lang="es-ES" sz="500" dirty="0"/>
            <a:t>.</a:t>
          </a:r>
          <a:endParaRPr lang="en-US" sz="500" dirty="0"/>
        </a:p>
      </dgm:t>
    </dgm:pt>
    <dgm:pt modelId="{B7B6F340-EEAE-47DE-B2E7-CB8796DA9F5D}" type="parTrans" cxnId="{2740AA48-FEE1-4E41-BDCE-6660C06305E0}">
      <dgm:prSet/>
      <dgm:spPr/>
      <dgm:t>
        <a:bodyPr/>
        <a:lstStyle/>
        <a:p>
          <a:endParaRPr lang="en-US"/>
        </a:p>
      </dgm:t>
    </dgm:pt>
    <dgm:pt modelId="{5DF73F1A-33F3-44DA-A4B4-51565CD731ED}" type="sibTrans" cxnId="{2740AA48-FEE1-4E41-BDCE-6660C06305E0}">
      <dgm:prSet/>
      <dgm:spPr/>
      <dgm:t>
        <a:bodyPr/>
        <a:lstStyle/>
        <a:p>
          <a:endParaRPr lang="en-US"/>
        </a:p>
      </dgm:t>
    </dgm:pt>
    <dgm:pt modelId="{A90A7CBF-CFE7-4A8E-9E34-CC51BD5EA377}">
      <dgm:prSet custT="1"/>
      <dgm:spPr/>
      <dgm:t>
        <a:bodyPr/>
        <a:lstStyle/>
        <a:p>
          <a:r>
            <a:rPr lang="es-ES" sz="1200" dirty="0" err="1">
              <a:solidFill>
                <a:schemeClr val="tx1"/>
              </a:solidFill>
            </a:rPr>
            <a:t>They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have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developed</a:t>
          </a:r>
          <a:r>
            <a:rPr lang="es-ES" sz="1200" dirty="0">
              <a:solidFill>
                <a:schemeClr val="tx1"/>
              </a:solidFill>
            </a:rPr>
            <a:t> a new Straw </a:t>
          </a:r>
          <a:r>
            <a:rPr lang="es-ES" sz="1200" dirty="0" err="1">
              <a:solidFill>
                <a:schemeClr val="tx1"/>
              </a:solidFill>
            </a:rPr>
            <a:t>less</a:t>
          </a:r>
          <a:r>
            <a:rPr lang="es-ES" sz="1200" dirty="0">
              <a:solidFill>
                <a:schemeClr val="tx1"/>
              </a:solidFill>
            </a:rPr>
            <a:t>  lid </a:t>
          </a:r>
          <a:r>
            <a:rPr lang="es-ES" sz="1200" dirty="0" err="1">
              <a:solidFill>
                <a:schemeClr val="tx1"/>
              </a:solidFill>
            </a:rPr>
            <a:t>to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eliminate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plastic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straws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which</a:t>
          </a:r>
          <a:r>
            <a:rPr lang="es-ES" sz="1200" dirty="0">
              <a:solidFill>
                <a:schemeClr val="tx1"/>
              </a:solidFill>
            </a:rPr>
            <a:t> has </a:t>
          </a:r>
          <a:r>
            <a:rPr lang="es-ES" sz="1200" dirty="0" err="1">
              <a:solidFill>
                <a:schemeClr val="tx1"/>
              </a:solidFill>
            </a:rPr>
            <a:t>reduced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plastic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by</a:t>
          </a:r>
          <a:r>
            <a:rPr lang="es-ES" sz="1200" dirty="0">
              <a:solidFill>
                <a:schemeClr val="tx1"/>
              </a:solidFill>
            </a:rPr>
            <a:t> 9%.</a:t>
          </a:r>
          <a:endParaRPr lang="en-US" sz="1200" dirty="0">
            <a:solidFill>
              <a:schemeClr val="tx1"/>
            </a:solidFill>
          </a:endParaRPr>
        </a:p>
      </dgm:t>
    </dgm:pt>
    <dgm:pt modelId="{42985F37-E644-4CDB-9882-CFFE680142E4}" type="parTrans" cxnId="{2CC894DE-7FC4-45D6-97D3-73092E853645}">
      <dgm:prSet/>
      <dgm:spPr/>
      <dgm:t>
        <a:bodyPr/>
        <a:lstStyle/>
        <a:p>
          <a:endParaRPr lang="en-US"/>
        </a:p>
      </dgm:t>
    </dgm:pt>
    <dgm:pt modelId="{D497BC3C-55C7-4308-8557-A5DF5256ABBD}" type="sibTrans" cxnId="{2CC894DE-7FC4-45D6-97D3-73092E853645}">
      <dgm:prSet/>
      <dgm:spPr/>
      <dgm:t>
        <a:bodyPr/>
        <a:lstStyle/>
        <a:p>
          <a:endParaRPr lang="en-US"/>
        </a:p>
      </dgm:t>
    </dgm:pt>
    <dgm:pt modelId="{1AE4C09A-AA19-425F-A8B7-EBC3633EBF24}">
      <dgm:prSet custT="1"/>
      <dgm:spPr/>
      <dgm:t>
        <a:bodyPr/>
        <a:lstStyle/>
        <a:p>
          <a:r>
            <a:rPr lang="es-ES" sz="1200" dirty="0" err="1">
              <a:solidFill>
                <a:schemeClr val="tx1"/>
              </a:solidFill>
            </a:rPr>
            <a:t>They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have</a:t>
          </a:r>
          <a:r>
            <a:rPr lang="es-ES" sz="1200" dirty="0">
              <a:solidFill>
                <a:schemeClr val="tx1"/>
              </a:solidFill>
            </a:rPr>
            <a:t> $140 </a:t>
          </a:r>
          <a:r>
            <a:rPr lang="es-ES" sz="1200" dirty="0" err="1">
              <a:solidFill>
                <a:schemeClr val="tx1"/>
              </a:solidFill>
            </a:rPr>
            <a:t>million</a:t>
          </a:r>
          <a:r>
            <a:rPr lang="es-ES" sz="1200" dirty="0">
              <a:solidFill>
                <a:schemeClr val="tx1"/>
              </a:solidFill>
            </a:rPr>
            <a:t> in </a:t>
          </a:r>
          <a:r>
            <a:rPr lang="es-ES" sz="1200" dirty="0" err="1">
              <a:solidFill>
                <a:schemeClr val="tx1"/>
              </a:solidFill>
            </a:rPr>
            <a:t>renewable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energy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to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power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their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stores</a:t>
          </a:r>
          <a:r>
            <a:rPr lang="es-ES" sz="500" dirty="0"/>
            <a:t>.</a:t>
          </a:r>
          <a:endParaRPr lang="en-US" sz="500" dirty="0"/>
        </a:p>
      </dgm:t>
    </dgm:pt>
    <dgm:pt modelId="{409E914D-782C-43A5-875C-FC4A6FED4854}" type="parTrans" cxnId="{E979281E-021B-44D9-AAE4-0300006EB957}">
      <dgm:prSet/>
      <dgm:spPr/>
      <dgm:t>
        <a:bodyPr/>
        <a:lstStyle/>
        <a:p>
          <a:endParaRPr lang="en-US"/>
        </a:p>
      </dgm:t>
    </dgm:pt>
    <dgm:pt modelId="{447664E4-A6C8-46DC-827C-214E746C79E5}" type="sibTrans" cxnId="{E979281E-021B-44D9-AAE4-0300006EB957}">
      <dgm:prSet/>
      <dgm:spPr/>
      <dgm:t>
        <a:bodyPr/>
        <a:lstStyle/>
        <a:p>
          <a:endParaRPr lang="en-US"/>
        </a:p>
      </dgm:t>
    </dgm:pt>
    <dgm:pt modelId="{99F5D004-3B61-4AEA-9699-C3121BD82DC9}">
      <dgm:prSet custT="1"/>
      <dgm:spPr/>
      <dgm:t>
        <a:bodyPr/>
        <a:lstStyle/>
        <a:p>
          <a:r>
            <a:rPr lang="es-ES" sz="1200" dirty="0" err="1">
              <a:solidFill>
                <a:schemeClr val="tx1"/>
              </a:solidFill>
            </a:rPr>
            <a:t>They</a:t>
          </a:r>
          <a:r>
            <a:rPr lang="es-ES" sz="1200" dirty="0">
              <a:solidFill>
                <a:schemeClr val="tx1"/>
              </a:solidFill>
            </a:rPr>
            <a:t> are </a:t>
          </a:r>
          <a:r>
            <a:rPr lang="es-ES" sz="1200" dirty="0" err="1">
              <a:solidFill>
                <a:schemeClr val="tx1"/>
              </a:solidFill>
            </a:rPr>
            <a:t>the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largest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green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retailer</a:t>
          </a:r>
          <a:r>
            <a:rPr lang="es-ES" sz="1200" dirty="0">
              <a:solidFill>
                <a:schemeClr val="tx1"/>
              </a:solidFill>
            </a:rPr>
            <a:t> as </a:t>
          </a:r>
          <a:r>
            <a:rPr lang="es-ES" sz="1200" dirty="0" err="1">
              <a:solidFill>
                <a:schemeClr val="tx1"/>
              </a:solidFill>
            </a:rPr>
            <a:t>they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operate</a:t>
          </a:r>
          <a:r>
            <a:rPr lang="es-ES" sz="1200" dirty="0">
              <a:solidFill>
                <a:schemeClr val="tx1"/>
              </a:solidFill>
            </a:rPr>
            <a:t> more tan 1,600 leed-</a:t>
          </a:r>
          <a:r>
            <a:rPr lang="es-ES" sz="1200" dirty="0" err="1">
              <a:solidFill>
                <a:schemeClr val="tx1"/>
              </a:solidFill>
            </a:rPr>
            <a:t>certified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stores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around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the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world</a:t>
          </a:r>
          <a:r>
            <a:rPr lang="es-ES" sz="500" dirty="0">
              <a:solidFill>
                <a:schemeClr val="tx1"/>
              </a:solidFill>
            </a:rPr>
            <a:t>.</a:t>
          </a:r>
          <a:endParaRPr lang="en-US" sz="500" dirty="0">
            <a:solidFill>
              <a:schemeClr val="tx1"/>
            </a:solidFill>
          </a:endParaRPr>
        </a:p>
      </dgm:t>
    </dgm:pt>
    <dgm:pt modelId="{5003F516-9D8F-4F84-8356-411727B252A1}" type="parTrans" cxnId="{29521176-45F7-4B9B-BAD0-2C6DF5C44242}">
      <dgm:prSet/>
      <dgm:spPr/>
      <dgm:t>
        <a:bodyPr/>
        <a:lstStyle/>
        <a:p>
          <a:endParaRPr lang="en-US"/>
        </a:p>
      </dgm:t>
    </dgm:pt>
    <dgm:pt modelId="{CEBA50FD-BB66-4878-96BA-6DF0D0BA83F6}" type="sibTrans" cxnId="{29521176-45F7-4B9B-BAD0-2C6DF5C44242}">
      <dgm:prSet/>
      <dgm:spPr/>
      <dgm:t>
        <a:bodyPr/>
        <a:lstStyle/>
        <a:p>
          <a:endParaRPr lang="en-US"/>
        </a:p>
      </dgm:t>
    </dgm:pt>
    <dgm:pt modelId="{134D0FFA-B2AA-479A-B903-50178CFB29A0}" type="pres">
      <dgm:prSet presAssocID="{9CA42529-F8DC-4993-A8CD-4BE44B658403}" presName="linear" presStyleCnt="0">
        <dgm:presLayoutVars>
          <dgm:animLvl val="lvl"/>
          <dgm:resizeHandles val="exact"/>
        </dgm:presLayoutVars>
      </dgm:prSet>
      <dgm:spPr/>
    </dgm:pt>
    <dgm:pt modelId="{DE2B7ED6-17C2-45A8-86A3-207AA7D7243A}" type="pres">
      <dgm:prSet presAssocID="{3F8479B6-CA1B-4A0C-BFB3-33470522A662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1117DB96-C786-4ACD-A3FF-30D9776771C2}" type="pres">
      <dgm:prSet presAssocID="{375F9CC2-FA8E-4C04-96CC-9DF0C4B54103}" presName="spacer" presStyleCnt="0"/>
      <dgm:spPr/>
    </dgm:pt>
    <dgm:pt modelId="{7E3506AF-7762-4CB6-A96A-A5D58AB6A52E}" type="pres">
      <dgm:prSet presAssocID="{50937A60-0C06-4A2A-9749-6AB1B9E85A3D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11004E78-CD30-49E1-A0CE-667A9C84C19A}" type="pres">
      <dgm:prSet presAssocID="{AC58A1D7-6D01-42F1-ABCA-FE1330A7FD0A}" presName="spacer" presStyleCnt="0"/>
      <dgm:spPr/>
    </dgm:pt>
    <dgm:pt modelId="{EB66F9A8-B3D7-421A-BAD2-0EDEFDD11E30}" type="pres">
      <dgm:prSet presAssocID="{BE999977-CFBA-46EE-82F1-2D52C31830F7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F37C4C16-F4B9-4B3A-A8E0-BB9C42B4A3A5}" type="pres">
      <dgm:prSet presAssocID="{6F0267BE-F72A-4FAC-993E-1047DE66578C}" presName="spacer" presStyleCnt="0"/>
      <dgm:spPr/>
    </dgm:pt>
    <dgm:pt modelId="{392BC61F-CAA6-4834-8C04-5C5C01D71CFA}" type="pres">
      <dgm:prSet presAssocID="{A87082AF-10F5-4B8D-BF30-DD7A6278DE88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E413AEE3-2EBF-42AF-998B-4CDA5C4E6918}" type="pres">
      <dgm:prSet presAssocID="{50DAB07A-A090-44F4-AB5A-505E5F45716F}" presName="spacer" presStyleCnt="0"/>
      <dgm:spPr/>
    </dgm:pt>
    <dgm:pt modelId="{51B3517B-72AC-4814-9380-EE8D1D76471B}" type="pres">
      <dgm:prSet presAssocID="{A9D40F1C-A277-4960-98EE-27989888BF12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CC49E461-3930-463D-9D4E-F61681EFF364}" type="pres">
      <dgm:prSet presAssocID="{FD59A3D0-6ECC-44A0-ACB8-D179DD6D7C63}" presName="spacer" presStyleCnt="0"/>
      <dgm:spPr/>
    </dgm:pt>
    <dgm:pt modelId="{AF6FF19F-C846-4AFD-A0E9-37BA67C2B836}" type="pres">
      <dgm:prSet presAssocID="{C4A29028-062F-4C8B-B69A-4285028B2A05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697E3FED-3B01-4534-9D63-BB6991312AC8}" type="pres">
      <dgm:prSet presAssocID="{C91BD9B3-3D66-4AF8-A095-3EB1199B9D11}" presName="spacer" presStyleCnt="0"/>
      <dgm:spPr/>
    </dgm:pt>
    <dgm:pt modelId="{7DF332F9-8DCF-48ED-8A93-81B9AD3F1767}" type="pres">
      <dgm:prSet presAssocID="{39D94B51-2BCC-49DB-BE15-994E955EBACB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64958414-7072-4DDC-9B61-FDA62CC55EE4}" type="pres">
      <dgm:prSet presAssocID="{5DF73F1A-33F3-44DA-A4B4-51565CD731ED}" presName="spacer" presStyleCnt="0"/>
      <dgm:spPr/>
    </dgm:pt>
    <dgm:pt modelId="{0FAFCBDB-BAF0-4EB9-95B3-29BED1E67ADE}" type="pres">
      <dgm:prSet presAssocID="{A90A7CBF-CFE7-4A8E-9E34-CC51BD5EA377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5DFEEB1C-D42E-4E07-AC85-C1D7892F3AB0}" type="pres">
      <dgm:prSet presAssocID="{D497BC3C-55C7-4308-8557-A5DF5256ABBD}" presName="spacer" presStyleCnt="0"/>
      <dgm:spPr/>
    </dgm:pt>
    <dgm:pt modelId="{BA7B5D1B-49DE-4FE2-844E-EA3D358CB283}" type="pres">
      <dgm:prSet presAssocID="{1AE4C09A-AA19-425F-A8B7-EBC3633EBF24}" presName="parentText" presStyleLbl="node1" presStyleIdx="8" presStyleCnt="10" custLinFactNeighborX="-803" custLinFactNeighborY="26676">
        <dgm:presLayoutVars>
          <dgm:chMax val="0"/>
          <dgm:bulletEnabled val="1"/>
        </dgm:presLayoutVars>
      </dgm:prSet>
      <dgm:spPr/>
    </dgm:pt>
    <dgm:pt modelId="{C414E1D8-C3CD-4F2A-92A4-9B119B038E4B}" type="pres">
      <dgm:prSet presAssocID="{447664E4-A6C8-46DC-827C-214E746C79E5}" presName="spacer" presStyleCnt="0"/>
      <dgm:spPr/>
    </dgm:pt>
    <dgm:pt modelId="{F56445C0-0410-4188-B8EA-DB3E656A10F9}" type="pres">
      <dgm:prSet presAssocID="{99F5D004-3B61-4AEA-9699-C3121BD82DC9}" presName="parentText" presStyleLbl="node1" presStyleIdx="9" presStyleCnt="10" custLinFactY="3175" custLinFactNeighborX="105" custLinFactNeighborY="100000">
        <dgm:presLayoutVars>
          <dgm:chMax val="0"/>
          <dgm:bulletEnabled val="1"/>
        </dgm:presLayoutVars>
      </dgm:prSet>
      <dgm:spPr/>
    </dgm:pt>
  </dgm:ptLst>
  <dgm:cxnLst>
    <dgm:cxn modelId="{097DA805-9E83-42F0-BB5B-9D77DE5334BA}" type="presOf" srcId="{A87082AF-10F5-4B8D-BF30-DD7A6278DE88}" destId="{392BC61F-CAA6-4834-8C04-5C5C01D71CFA}" srcOrd="0" destOrd="0" presId="urn:microsoft.com/office/officeart/2005/8/layout/vList2"/>
    <dgm:cxn modelId="{E979281E-021B-44D9-AAE4-0300006EB957}" srcId="{9CA42529-F8DC-4993-A8CD-4BE44B658403}" destId="{1AE4C09A-AA19-425F-A8B7-EBC3633EBF24}" srcOrd="8" destOrd="0" parTransId="{409E914D-782C-43A5-875C-FC4A6FED4854}" sibTransId="{447664E4-A6C8-46DC-827C-214E746C79E5}"/>
    <dgm:cxn modelId="{2C5FEB27-A31D-445B-988F-2DA9856D4436}" srcId="{9CA42529-F8DC-4993-A8CD-4BE44B658403}" destId="{A87082AF-10F5-4B8D-BF30-DD7A6278DE88}" srcOrd="3" destOrd="0" parTransId="{32A960E2-3748-4342-A6D3-EFD54C208C47}" sibTransId="{50DAB07A-A090-44F4-AB5A-505E5F45716F}"/>
    <dgm:cxn modelId="{1615562F-387F-4AED-BAEF-08EEB90EDA83}" type="presOf" srcId="{99F5D004-3B61-4AEA-9699-C3121BD82DC9}" destId="{F56445C0-0410-4188-B8EA-DB3E656A10F9}" srcOrd="0" destOrd="0" presId="urn:microsoft.com/office/officeart/2005/8/layout/vList2"/>
    <dgm:cxn modelId="{1DE1455C-2E58-4C66-88FD-3CB6955C6E52}" srcId="{9CA42529-F8DC-4993-A8CD-4BE44B658403}" destId="{3F8479B6-CA1B-4A0C-BFB3-33470522A662}" srcOrd="0" destOrd="0" parTransId="{C782B2EB-9ECA-4198-B8EB-55CD747E612A}" sibTransId="{375F9CC2-FA8E-4C04-96CC-9DF0C4B54103}"/>
    <dgm:cxn modelId="{5DECA762-1D90-464C-9CC3-0FD00521B094}" type="presOf" srcId="{BE999977-CFBA-46EE-82F1-2D52C31830F7}" destId="{EB66F9A8-B3D7-421A-BAD2-0EDEFDD11E30}" srcOrd="0" destOrd="0" presId="urn:microsoft.com/office/officeart/2005/8/layout/vList2"/>
    <dgm:cxn modelId="{2CF0AE64-6881-49F6-B441-F37690D6D0B8}" srcId="{9CA42529-F8DC-4993-A8CD-4BE44B658403}" destId="{A9D40F1C-A277-4960-98EE-27989888BF12}" srcOrd="4" destOrd="0" parTransId="{A5398EBC-BE3A-4D58-9651-B9E6D5D5EA81}" sibTransId="{FD59A3D0-6ECC-44A0-ACB8-D179DD6D7C63}"/>
    <dgm:cxn modelId="{2740AA48-FEE1-4E41-BDCE-6660C06305E0}" srcId="{9CA42529-F8DC-4993-A8CD-4BE44B658403}" destId="{39D94B51-2BCC-49DB-BE15-994E955EBACB}" srcOrd="6" destOrd="0" parTransId="{B7B6F340-EEAE-47DE-B2E7-CB8796DA9F5D}" sibTransId="{5DF73F1A-33F3-44DA-A4B4-51565CD731ED}"/>
    <dgm:cxn modelId="{29521176-45F7-4B9B-BAD0-2C6DF5C44242}" srcId="{9CA42529-F8DC-4993-A8CD-4BE44B658403}" destId="{99F5D004-3B61-4AEA-9699-C3121BD82DC9}" srcOrd="9" destOrd="0" parTransId="{5003F516-9D8F-4F84-8356-411727B252A1}" sibTransId="{CEBA50FD-BB66-4878-96BA-6DF0D0BA83F6}"/>
    <dgm:cxn modelId="{B0B69476-3DC9-4207-B3D7-AB32649C128D}" type="presOf" srcId="{1AE4C09A-AA19-425F-A8B7-EBC3633EBF24}" destId="{BA7B5D1B-49DE-4FE2-844E-EA3D358CB283}" srcOrd="0" destOrd="0" presId="urn:microsoft.com/office/officeart/2005/8/layout/vList2"/>
    <dgm:cxn modelId="{1DC3A978-8F81-45F2-9D17-097616FE9798}" type="presOf" srcId="{C4A29028-062F-4C8B-B69A-4285028B2A05}" destId="{AF6FF19F-C846-4AFD-A0E9-37BA67C2B836}" srcOrd="0" destOrd="0" presId="urn:microsoft.com/office/officeart/2005/8/layout/vList2"/>
    <dgm:cxn modelId="{8A44E29A-DBE7-484D-8BF2-A4F0A55471DF}" srcId="{9CA42529-F8DC-4993-A8CD-4BE44B658403}" destId="{50937A60-0C06-4A2A-9749-6AB1B9E85A3D}" srcOrd="1" destOrd="0" parTransId="{C59E8441-BF5E-42DB-B66B-6CEED784E111}" sibTransId="{AC58A1D7-6D01-42F1-ABCA-FE1330A7FD0A}"/>
    <dgm:cxn modelId="{999A9CA9-0AE1-4945-BE17-40303D0E743F}" type="presOf" srcId="{50937A60-0C06-4A2A-9749-6AB1B9E85A3D}" destId="{7E3506AF-7762-4CB6-A96A-A5D58AB6A52E}" srcOrd="0" destOrd="0" presId="urn:microsoft.com/office/officeart/2005/8/layout/vList2"/>
    <dgm:cxn modelId="{E8D10DBE-C9FA-4561-A877-21C4DE405C20}" type="presOf" srcId="{A9D40F1C-A277-4960-98EE-27989888BF12}" destId="{51B3517B-72AC-4814-9380-EE8D1D76471B}" srcOrd="0" destOrd="0" presId="urn:microsoft.com/office/officeart/2005/8/layout/vList2"/>
    <dgm:cxn modelId="{E22C09C0-C728-45B4-BB53-CA2CFF5F2730}" type="presOf" srcId="{39D94B51-2BCC-49DB-BE15-994E955EBACB}" destId="{7DF332F9-8DCF-48ED-8A93-81B9AD3F1767}" srcOrd="0" destOrd="0" presId="urn:microsoft.com/office/officeart/2005/8/layout/vList2"/>
    <dgm:cxn modelId="{A8DEDDC4-992F-441B-9119-7784E4C35AAD}" type="presOf" srcId="{A90A7CBF-CFE7-4A8E-9E34-CC51BD5EA377}" destId="{0FAFCBDB-BAF0-4EB9-95B3-29BED1E67ADE}" srcOrd="0" destOrd="0" presId="urn:microsoft.com/office/officeart/2005/8/layout/vList2"/>
    <dgm:cxn modelId="{3AEC91C6-60A8-4B92-A92A-7B552FBF317B}" type="presOf" srcId="{3F8479B6-CA1B-4A0C-BFB3-33470522A662}" destId="{DE2B7ED6-17C2-45A8-86A3-207AA7D7243A}" srcOrd="0" destOrd="0" presId="urn:microsoft.com/office/officeart/2005/8/layout/vList2"/>
    <dgm:cxn modelId="{05A2D0DA-8806-4633-9D3D-C55C7365A0BF}" type="presOf" srcId="{9CA42529-F8DC-4993-A8CD-4BE44B658403}" destId="{134D0FFA-B2AA-479A-B903-50178CFB29A0}" srcOrd="0" destOrd="0" presId="urn:microsoft.com/office/officeart/2005/8/layout/vList2"/>
    <dgm:cxn modelId="{2CC894DE-7FC4-45D6-97D3-73092E853645}" srcId="{9CA42529-F8DC-4993-A8CD-4BE44B658403}" destId="{A90A7CBF-CFE7-4A8E-9E34-CC51BD5EA377}" srcOrd="7" destOrd="0" parTransId="{42985F37-E644-4CDB-9882-CFFE680142E4}" sibTransId="{D497BC3C-55C7-4308-8557-A5DF5256ABBD}"/>
    <dgm:cxn modelId="{97646EFC-DC10-4A65-8CD7-F34CE7931EBB}" srcId="{9CA42529-F8DC-4993-A8CD-4BE44B658403}" destId="{C4A29028-062F-4C8B-B69A-4285028B2A05}" srcOrd="5" destOrd="0" parTransId="{8EE98937-75B6-4EAB-9C20-1DFEA0C9DD88}" sibTransId="{C91BD9B3-3D66-4AF8-A095-3EB1199B9D11}"/>
    <dgm:cxn modelId="{C22836FE-D985-4EC9-988E-D0B6CE580BAC}" srcId="{9CA42529-F8DC-4993-A8CD-4BE44B658403}" destId="{BE999977-CFBA-46EE-82F1-2D52C31830F7}" srcOrd="2" destOrd="0" parTransId="{93B5F73E-D18F-4572-9AF9-3821B43894EF}" sibTransId="{6F0267BE-F72A-4FAC-993E-1047DE66578C}"/>
    <dgm:cxn modelId="{291DE1BF-BC6A-452D-A0C6-C03FC3D46D5A}" type="presParOf" srcId="{134D0FFA-B2AA-479A-B903-50178CFB29A0}" destId="{DE2B7ED6-17C2-45A8-86A3-207AA7D7243A}" srcOrd="0" destOrd="0" presId="urn:microsoft.com/office/officeart/2005/8/layout/vList2"/>
    <dgm:cxn modelId="{2A20710F-91B4-429D-AE85-1F7C478C3106}" type="presParOf" srcId="{134D0FFA-B2AA-479A-B903-50178CFB29A0}" destId="{1117DB96-C786-4ACD-A3FF-30D9776771C2}" srcOrd="1" destOrd="0" presId="urn:microsoft.com/office/officeart/2005/8/layout/vList2"/>
    <dgm:cxn modelId="{0BC12E67-FAC9-43CF-813E-8A1A489A58E9}" type="presParOf" srcId="{134D0FFA-B2AA-479A-B903-50178CFB29A0}" destId="{7E3506AF-7762-4CB6-A96A-A5D58AB6A52E}" srcOrd="2" destOrd="0" presId="urn:microsoft.com/office/officeart/2005/8/layout/vList2"/>
    <dgm:cxn modelId="{838D22AC-7B8D-4499-9B70-A6E3F68C3FC7}" type="presParOf" srcId="{134D0FFA-B2AA-479A-B903-50178CFB29A0}" destId="{11004E78-CD30-49E1-A0CE-667A9C84C19A}" srcOrd="3" destOrd="0" presId="urn:microsoft.com/office/officeart/2005/8/layout/vList2"/>
    <dgm:cxn modelId="{18F50D27-AD7E-4D66-94C5-CA5086A68013}" type="presParOf" srcId="{134D0FFA-B2AA-479A-B903-50178CFB29A0}" destId="{EB66F9A8-B3D7-421A-BAD2-0EDEFDD11E30}" srcOrd="4" destOrd="0" presId="urn:microsoft.com/office/officeart/2005/8/layout/vList2"/>
    <dgm:cxn modelId="{2828321D-265C-4DF0-9C80-B198BF543819}" type="presParOf" srcId="{134D0FFA-B2AA-479A-B903-50178CFB29A0}" destId="{F37C4C16-F4B9-4B3A-A8E0-BB9C42B4A3A5}" srcOrd="5" destOrd="0" presId="urn:microsoft.com/office/officeart/2005/8/layout/vList2"/>
    <dgm:cxn modelId="{2950F882-2DB9-436E-A0E6-E6663B362B1F}" type="presParOf" srcId="{134D0FFA-B2AA-479A-B903-50178CFB29A0}" destId="{392BC61F-CAA6-4834-8C04-5C5C01D71CFA}" srcOrd="6" destOrd="0" presId="urn:microsoft.com/office/officeart/2005/8/layout/vList2"/>
    <dgm:cxn modelId="{3D2CE9C6-2E39-4B5E-B8E7-518B895BB383}" type="presParOf" srcId="{134D0FFA-B2AA-479A-B903-50178CFB29A0}" destId="{E413AEE3-2EBF-42AF-998B-4CDA5C4E6918}" srcOrd="7" destOrd="0" presId="urn:microsoft.com/office/officeart/2005/8/layout/vList2"/>
    <dgm:cxn modelId="{74014659-CCDD-4C25-9AC0-8A7721C8B063}" type="presParOf" srcId="{134D0FFA-B2AA-479A-B903-50178CFB29A0}" destId="{51B3517B-72AC-4814-9380-EE8D1D76471B}" srcOrd="8" destOrd="0" presId="urn:microsoft.com/office/officeart/2005/8/layout/vList2"/>
    <dgm:cxn modelId="{7D8A1CC2-4B22-4CA8-B183-E7938B7DA346}" type="presParOf" srcId="{134D0FFA-B2AA-479A-B903-50178CFB29A0}" destId="{CC49E461-3930-463D-9D4E-F61681EFF364}" srcOrd="9" destOrd="0" presId="urn:microsoft.com/office/officeart/2005/8/layout/vList2"/>
    <dgm:cxn modelId="{5BD66349-105D-48A5-A1EB-5C31070327BC}" type="presParOf" srcId="{134D0FFA-B2AA-479A-B903-50178CFB29A0}" destId="{AF6FF19F-C846-4AFD-A0E9-37BA67C2B836}" srcOrd="10" destOrd="0" presId="urn:microsoft.com/office/officeart/2005/8/layout/vList2"/>
    <dgm:cxn modelId="{46D6C6EC-2883-4E34-8413-5224DC85F570}" type="presParOf" srcId="{134D0FFA-B2AA-479A-B903-50178CFB29A0}" destId="{697E3FED-3B01-4534-9D63-BB6991312AC8}" srcOrd="11" destOrd="0" presId="urn:microsoft.com/office/officeart/2005/8/layout/vList2"/>
    <dgm:cxn modelId="{B2568D61-1826-41EC-9D08-8F07C93F12AD}" type="presParOf" srcId="{134D0FFA-B2AA-479A-B903-50178CFB29A0}" destId="{7DF332F9-8DCF-48ED-8A93-81B9AD3F1767}" srcOrd="12" destOrd="0" presId="urn:microsoft.com/office/officeart/2005/8/layout/vList2"/>
    <dgm:cxn modelId="{B336E1E8-D634-4E50-B957-BEEA38C52F05}" type="presParOf" srcId="{134D0FFA-B2AA-479A-B903-50178CFB29A0}" destId="{64958414-7072-4DDC-9B61-FDA62CC55EE4}" srcOrd="13" destOrd="0" presId="urn:microsoft.com/office/officeart/2005/8/layout/vList2"/>
    <dgm:cxn modelId="{5527D5BB-7768-45FB-BF25-273A8627B145}" type="presParOf" srcId="{134D0FFA-B2AA-479A-B903-50178CFB29A0}" destId="{0FAFCBDB-BAF0-4EB9-95B3-29BED1E67ADE}" srcOrd="14" destOrd="0" presId="urn:microsoft.com/office/officeart/2005/8/layout/vList2"/>
    <dgm:cxn modelId="{44320DEB-78C2-43B2-B723-0B4CD29BFC3D}" type="presParOf" srcId="{134D0FFA-B2AA-479A-B903-50178CFB29A0}" destId="{5DFEEB1C-D42E-4E07-AC85-C1D7892F3AB0}" srcOrd="15" destOrd="0" presId="urn:microsoft.com/office/officeart/2005/8/layout/vList2"/>
    <dgm:cxn modelId="{372FC449-716B-4093-950E-0347D57019C6}" type="presParOf" srcId="{134D0FFA-B2AA-479A-B903-50178CFB29A0}" destId="{BA7B5D1B-49DE-4FE2-844E-EA3D358CB283}" srcOrd="16" destOrd="0" presId="urn:microsoft.com/office/officeart/2005/8/layout/vList2"/>
    <dgm:cxn modelId="{84521547-25C1-462E-92E1-990557702499}" type="presParOf" srcId="{134D0FFA-B2AA-479A-B903-50178CFB29A0}" destId="{C414E1D8-C3CD-4F2A-92A4-9B119B038E4B}" srcOrd="17" destOrd="0" presId="urn:microsoft.com/office/officeart/2005/8/layout/vList2"/>
    <dgm:cxn modelId="{F00F0CD3-C05F-4DA9-9E72-3894C4BB0A3D}" type="presParOf" srcId="{134D0FFA-B2AA-479A-B903-50178CFB29A0}" destId="{F56445C0-0410-4188-B8EA-DB3E656A10F9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2B7ED6-17C2-45A8-86A3-207AA7D7243A}">
      <dsp:nvSpPr>
        <dsp:cNvPr id="0" name=""/>
        <dsp:cNvSpPr/>
      </dsp:nvSpPr>
      <dsp:spPr>
        <a:xfrm>
          <a:off x="0" y="2943"/>
          <a:ext cx="6391275" cy="55402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Sustainability consists of three factors</a:t>
          </a:r>
          <a:r>
            <a:rPr lang="es-ES" sz="1200" kern="1200" dirty="0">
              <a:solidFill>
                <a:schemeClr val="tx1"/>
              </a:solidFill>
            </a:rPr>
            <a:t>: </a:t>
          </a:r>
          <a:r>
            <a:rPr lang="es-ES" sz="1200" kern="1200" dirty="0" err="1">
              <a:solidFill>
                <a:schemeClr val="tx1"/>
              </a:solidFill>
            </a:rPr>
            <a:t>Enviromental</a:t>
          </a:r>
          <a:r>
            <a:rPr lang="es-ES" sz="1200" kern="1200" dirty="0">
              <a:solidFill>
                <a:schemeClr val="tx1"/>
              </a:solidFill>
            </a:rPr>
            <a:t>, </a:t>
          </a:r>
          <a:r>
            <a:rPr lang="es-ES" sz="1200" kern="1200" dirty="0" err="1">
              <a:solidFill>
                <a:schemeClr val="tx1"/>
              </a:solidFill>
            </a:rPr>
            <a:t>Economic</a:t>
          </a:r>
          <a:r>
            <a:rPr lang="es-ES" sz="1200" kern="1200" dirty="0">
              <a:solidFill>
                <a:schemeClr val="tx1"/>
              </a:solidFill>
            </a:rPr>
            <a:t> and Social </a:t>
          </a:r>
          <a:r>
            <a:rPr lang="es-ES" sz="1200" kern="1200" dirty="0" err="1">
              <a:solidFill>
                <a:schemeClr val="tx1"/>
              </a:solidFill>
            </a:rPr>
            <a:t>such</a:t>
          </a:r>
          <a:r>
            <a:rPr lang="es-ES" sz="1200" kern="1200" dirty="0">
              <a:solidFill>
                <a:schemeClr val="tx1"/>
              </a:solidFill>
            </a:rPr>
            <a:t> as </a:t>
          </a:r>
          <a:r>
            <a:rPr lang="es-ES" sz="1200" kern="1200" dirty="0" err="1">
              <a:solidFill>
                <a:schemeClr val="tx1"/>
              </a:solidFill>
            </a:rPr>
            <a:t>people</a:t>
          </a:r>
          <a:r>
            <a:rPr lang="es-ES" sz="1200" kern="1200" dirty="0">
              <a:solidFill>
                <a:schemeClr val="tx1"/>
              </a:solidFill>
            </a:rPr>
            <a:t>,  </a:t>
          </a:r>
          <a:r>
            <a:rPr lang="es-ES" sz="1200" kern="1200" dirty="0" err="1">
              <a:solidFill>
                <a:schemeClr val="tx1"/>
              </a:solidFill>
            </a:rPr>
            <a:t>the</a:t>
          </a:r>
          <a:r>
            <a:rPr lang="es-ES" sz="1200" kern="1200" dirty="0">
              <a:solidFill>
                <a:schemeClr val="tx1"/>
              </a:solidFill>
            </a:rPr>
            <a:t>  </a:t>
          </a:r>
          <a:r>
            <a:rPr lang="es-ES" sz="1200" kern="1200" dirty="0" err="1">
              <a:solidFill>
                <a:schemeClr val="tx1"/>
              </a:solidFill>
            </a:rPr>
            <a:t>planet</a:t>
          </a:r>
          <a:r>
            <a:rPr lang="es-ES" sz="1200" kern="1200" dirty="0">
              <a:solidFill>
                <a:schemeClr val="tx1"/>
              </a:solidFill>
            </a:rPr>
            <a:t> and </a:t>
          </a:r>
          <a:r>
            <a:rPr lang="es-ES" sz="1200" kern="1200" dirty="0" err="1">
              <a:solidFill>
                <a:schemeClr val="tx1"/>
              </a:solidFill>
            </a:rPr>
            <a:t>profit</a:t>
          </a:r>
          <a:r>
            <a:rPr lang="es-ES" sz="500" kern="1200" dirty="0"/>
            <a:t>.</a:t>
          </a:r>
          <a:endParaRPr lang="en-US" sz="500" kern="1200" dirty="0"/>
        </a:p>
      </dsp:txBody>
      <dsp:txXfrm>
        <a:off x="27045" y="29988"/>
        <a:ext cx="6337185" cy="499933"/>
      </dsp:txXfrm>
    </dsp:sp>
    <dsp:sp modelId="{7E3506AF-7762-4CB6-A96A-A5D58AB6A52E}">
      <dsp:nvSpPr>
        <dsp:cNvPr id="0" name=""/>
        <dsp:cNvSpPr/>
      </dsp:nvSpPr>
      <dsp:spPr>
        <a:xfrm>
          <a:off x="0" y="568793"/>
          <a:ext cx="6391275" cy="554023"/>
        </a:xfrm>
        <a:prstGeom prst="roundRect">
          <a:avLst/>
        </a:prstGeom>
        <a:solidFill>
          <a:schemeClr val="accent2">
            <a:hueOff val="-2196191"/>
            <a:satOff val="1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kern="1200" dirty="0" err="1">
              <a:solidFill>
                <a:schemeClr val="tx1"/>
              </a:solidFill>
            </a:rPr>
            <a:t>They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first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opened</a:t>
          </a:r>
          <a:r>
            <a:rPr lang="es-ES" sz="1200" kern="1200" dirty="0">
              <a:solidFill>
                <a:schemeClr val="tx1"/>
              </a:solidFill>
            </a:rPr>
            <a:t> in 1971 and </a:t>
          </a:r>
          <a:r>
            <a:rPr lang="es-ES" sz="1200" kern="1200" dirty="0" err="1">
              <a:solidFill>
                <a:schemeClr val="tx1"/>
              </a:solidFill>
            </a:rPr>
            <a:t>now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have</a:t>
          </a:r>
          <a:r>
            <a:rPr lang="es-ES" sz="1200" kern="1200" dirty="0">
              <a:solidFill>
                <a:schemeClr val="tx1"/>
              </a:solidFill>
            </a:rPr>
            <a:t> 22,519 </a:t>
          </a:r>
          <a:r>
            <a:rPr lang="es-ES" sz="1200" kern="1200" dirty="0" err="1">
              <a:solidFill>
                <a:schemeClr val="tx1"/>
              </a:solidFill>
            </a:rPr>
            <a:t>stores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worldwide</a:t>
          </a:r>
          <a:r>
            <a:rPr lang="es-ES" sz="500" kern="1200" dirty="0"/>
            <a:t>.</a:t>
          </a:r>
          <a:endParaRPr lang="en-US" sz="500" kern="1200" dirty="0"/>
        </a:p>
      </dsp:txBody>
      <dsp:txXfrm>
        <a:off x="27045" y="595838"/>
        <a:ext cx="6337185" cy="499933"/>
      </dsp:txXfrm>
    </dsp:sp>
    <dsp:sp modelId="{EB66F9A8-B3D7-421A-BAD2-0EDEFDD11E30}">
      <dsp:nvSpPr>
        <dsp:cNvPr id="0" name=""/>
        <dsp:cNvSpPr/>
      </dsp:nvSpPr>
      <dsp:spPr>
        <a:xfrm>
          <a:off x="0" y="1134643"/>
          <a:ext cx="6391275" cy="554023"/>
        </a:xfrm>
        <a:prstGeom prst="roundRect">
          <a:avLst/>
        </a:prstGeom>
        <a:solidFill>
          <a:schemeClr val="accent2">
            <a:hueOff val="-4392383"/>
            <a:satOff val="2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kern="1200" dirty="0">
              <a:solidFill>
                <a:schemeClr val="tx1"/>
              </a:solidFill>
            </a:rPr>
            <a:t>Howard Schultz </a:t>
          </a:r>
          <a:r>
            <a:rPr lang="es-ES" sz="1200" kern="1200" dirty="0" err="1">
              <a:solidFill>
                <a:schemeClr val="tx1"/>
              </a:solidFill>
            </a:rPr>
            <a:t>joined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them</a:t>
          </a:r>
          <a:r>
            <a:rPr lang="es-ES" sz="1200" kern="1200" dirty="0">
              <a:solidFill>
                <a:schemeClr val="tx1"/>
              </a:solidFill>
            </a:rPr>
            <a:t> in 1982 as director </a:t>
          </a:r>
          <a:r>
            <a:rPr lang="es-ES" sz="1200" kern="1200" dirty="0" err="1">
              <a:solidFill>
                <a:schemeClr val="tx1"/>
              </a:solidFill>
            </a:rPr>
            <a:t>of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retail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operations</a:t>
          </a:r>
          <a:r>
            <a:rPr lang="es-ES" sz="1200" kern="1200" dirty="0">
              <a:solidFill>
                <a:schemeClr val="tx1"/>
              </a:solidFill>
            </a:rPr>
            <a:t> and marketing</a:t>
          </a:r>
          <a:r>
            <a:rPr lang="es-ES" sz="500" kern="1200" dirty="0"/>
            <a:t>.</a:t>
          </a:r>
          <a:endParaRPr lang="en-US" sz="500" kern="1200" dirty="0"/>
        </a:p>
      </dsp:txBody>
      <dsp:txXfrm>
        <a:off x="27045" y="1161688"/>
        <a:ext cx="6337185" cy="499933"/>
      </dsp:txXfrm>
    </dsp:sp>
    <dsp:sp modelId="{392BC61F-CAA6-4834-8C04-5C5C01D71CFA}">
      <dsp:nvSpPr>
        <dsp:cNvPr id="0" name=""/>
        <dsp:cNvSpPr/>
      </dsp:nvSpPr>
      <dsp:spPr>
        <a:xfrm>
          <a:off x="0" y="1700493"/>
          <a:ext cx="6391275" cy="554023"/>
        </a:xfrm>
        <a:prstGeom prst="roundRect">
          <a:avLst/>
        </a:prstGeom>
        <a:solidFill>
          <a:schemeClr val="accent2">
            <a:hueOff val="-6588574"/>
            <a:satOff val="3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kern="1200" dirty="0" err="1">
              <a:solidFill>
                <a:schemeClr val="tx1"/>
              </a:solidFill>
            </a:rPr>
            <a:t>They</a:t>
          </a:r>
          <a:r>
            <a:rPr lang="es-ES" sz="1200" kern="1200" dirty="0">
              <a:solidFill>
                <a:schemeClr val="tx1"/>
              </a:solidFill>
            </a:rPr>
            <a:t> are </a:t>
          </a:r>
          <a:r>
            <a:rPr lang="es-ES" sz="1200" kern="1200" dirty="0" err="1">
              <a:solidFill>
                <a:schemeClr val="tx1"/>
              </a:solidFill>
            </a:rPr>
            <a:t>well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known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for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their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coffee</a:t>
          </a:r>
          <a:r>
            <a:rPr lang="es-ES" sz="1200" kern="1200" dirty="0">
              <a:solidFill>
                <a:schemeClr val="tx1"/>
              </a:solidFill>
            </a:rPr>
            <a:t>, premium teas, fine </a:t>
          </a:r>
          <a:r>
            <a:rPr lang="es-ES" sz="1200" kern="1200" dirty="0" err="1">
              <a:solidFill>
                <a:schemeClr val="tx1"/>
              </a:solidFill>
            </a:rPr>
            <a:t>pastries</a:t>
          </a:r>
          <a:r>
            <a:rPr lang="es-ES" sz="1200" kern="1200" dirty="0">
              <a:solidFill>
                <a:schemeClr val="tx1"/>
              </a:solidFill>
            </a:rPr>
            <a:t> and </a:t>
          </a:r>
          <a:r>
            <a:rPr lang="es-ES" sz="1200" kern="1200" dirty="0" err="1">
              <a:solidFill>
                <a:schemeClr val="tx1"/>
              </a:solidFill>
            </a:rPr>
            <a:t>other</a:t>
          </a:r>
          <a:r>
            <a:rPr lang="es-ES" sz="1200" kern="1200" dirty="0">
              <a:solidFill>
                <a:schemeClr val="tx1"/>
              </a:solidFill>
            </a:rPr>
            <a:t> delectable </a:t>
          </a:r>
          <a:r>
            <a:rPr lang="es-ES" sz="1200" kern="1200" dirty="0" err="1">
              <a:solidFill>
                <a:schemeClr val="tx1"/>
              </a:solidFill>
            </a:rPr>
            <a:t>treats</a:t>
          </a:r>
          <a:r>
            <a:rPr lang="es-ES" sz="500" kern="1200" dirty="0"/>
            <a:t>.</a:t>
          </a:r>
          <a:endParaRPr lang="en-US" sz="500" kern="1200" dirty="0"/>
        </a:p>
      </dsp:txBody>
      <dsp:txXfrm>
        <a:off x="27045" y="1727538"/>
        <a:ext cx="6337185" cy="499933"/>
      </dsp:txXfrm>
    </dsp:sp>
    <dsp:sp modelId="{51B3517B-72AC-4814-9380-EE8D1D76471B}">
      <dsp:nvSpPr>
        <dsp:cNvPr id="0" name=""/>
        <dsp:cNvSpPr/>
      </dsp:nvSpPr>
      <dsp:spPr>
        <a:xfrm>
          <a:off x="0" y="2266344"/>
          <a:ext cx="6391275" cy="554023"/>
        </a:xfrm>
        <a:prstGeom prst="roundRect">
          <a:avLst/>
        </a:prstGeom>
        <a:solidFill>
          <a:schemeClr val="accent2">
            <a:hueOff val="-8784765"/>
            <a:satOff val="4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kern="1200" dirty="0" err="1">
              <a:solidFill>
                <a:schemeClr val="tx1"/>
              </a:solidFill>
            </a:rPr>
            <a:t>They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donated</a:t>
          </a:r>
          <a:r>
            <a:rPr lang="es-ES" sz="1200" kern="1200" dirty="0">
              <a:solidFill>
                <a:schemeClr val="tx1"/>
              </a:solidFill>
            </a:rPr>
            <a:t> more </a:t>
          </a:r>
          <a:r>
            <a:rPr lang="es-ES" sz="1200" kern="1200" dirty="0" err="1">
              <a:solidFill>
                <a:schemeClr val="tx1"/>
              </a:solidFill>
            </a:rPr>
            <a:t>than</a:t>
          </a:r>
          <a:r>
            <a:rPr lang="es-ES" sz="1200" kern="1200" dirty="0">
              <a:solidFill>
                <a:schemeClr val="tx1"/>
              </a:solidFill>
            </a:rPr>
            <a:t> 31 </a:t>
          </a:r>
          <a:r>
            <a:rPr lang="es-ES" sz="1200" kern="1200" dirty="0" err="1">
              <a:solidFill>
                <a:schemeClr val="tx1"/>
              </a:solidFill>
            </a:rPr>
            <a:t>million</a:t>
          </a:r>
          <a:r>
            <a:rPr lang="es-ES" sz="1200" kern="1200" dirty="0">
              <a:solidFill>
                <a:schemeClr val="tx1"/>
              </a:solidFill>
            </a:rPr>
            <a:t>  </a:t>
          </a:r>
          <a:r>
            <a:rPr lang="es-ES" sz="1200" kern="1200" dirty="0" err="1">
              <a:solidFill>
                <a:schemeClr val="tx1"/>
              </a:solidFill>
            </a:rPr>
            <a:t>coffee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trees</a:t>
          </a:r>
          <a:r>
            <a:rPr lang="es-ES" sz="1200" kern="1200" dirty="0">
              <a:solidFill>
                <a:schemeClr val="tx1"/>
              </a:solidFill>
            </a:rPr>
            <a:t>  </a:t>
          </a:r>
          <a:r>
            <a:rPr lang="es-ES" sz="1200" kern="1200" dirty="0" err="1">
              <a:solidFill>
                <a:schemeClr val="tx1"/>
              </a:solidFill>
            </a:rPr>
            <a:t>to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farmers</a:t>
          </a:r>
          <a:r>
            <a:rPr lang="es-ES" sz="1200" kern="1200" dirty="0">
              <a:solidFill>
                <a:schemeClr val="tx1"/>
              </a:solidFill>
            </a:rPr>
            <a:t> in </a:t>
          </a:r>
          <a:r>
            <a:rPr lang="es-ES" sz="1200" kern="1200" dirty="0" err="1">
              <a:solidFill>
                <a:schemeClr val="tx1"/>
              </a:solidFill>
            </a:rPr>
            <a:t>Mexico</a:t>
          </a:r>
          <a:r>
            <a:rPr lang="es-ES" sz="1200" kern="1200" dirty="0">
              <a:solidFill>
                <a:schemeClr val="tx1"/>
              </a:solidFill>
            </a:rPr>
            <a:t>, Guatemala and El Salvador </a:t>
          </a:r>
          <a:r>
            <a:rPr lang="es-ES" sz="1200" kern="1200" dirty="0" err="1">
              <a:solidFill>
                <a:schemeClr val="tx1"/>
              </a:solidFill>
            </a:rPr>
            <a:t>which</a:t>
          </a:r>
          <a:r>
            <a:rPr lang="es-ES" sz="1200" kern="1200" dirty="0">
              <a:solidFill>
                <a:schemeClr val="tx1"/>
              </a:solidFill>
            </a:rPr>
            <a:t> has </a:t>
          </a:r>
          <a:r>
            <a:rPr lang="es-ES" sz="1200" kern="1200" dirty="0" err="1">
              <a:solidFill>
                <a:schemeClr val="tx1"/>
              </a:solidFill>
            </a:rPr>
            <a:t>helped</a:t>
          </a:r>
          <a:r>
            <a:rPr lang="es-ES" sz="1200" kern="1200" dirty="0">
              <a:solidFill>
                <a:schemeClr val="tx1"/>
              </a:solidFill>
            </a:rPr>
            <a:t> more </a:t>
          </a:r>
          <a:r>
            <a:rPr lang="es-ES" sz="1200" kern="1200" dirty="0" err="1">
              <a:solidFill>
                <a:schemeClr val="tx1"/>
              </a:solidFill>
            </a:rPr>
            <a:t>than</a:t>
          </a:r>
          <a:r>
            <a:rPr lang="es-ES" sz="1200" kern="1200" dirty="0">
              <a:solidFill>
                <a:schemeClr val="tx1"/>
              </a:solidFill>
            </a:rPr>
            <a:t> 6,200 </a:t>
          </a:r>
          <a:r>
            <a:rPr lang="es-ES" sz="1200" kern="1200" dirty="0" err="1">
              <a:solidFill>
                <a:schemeClr val="tx1"/>
              </a:solidFill>
            </a:rPr>
            <a:t>farming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families</a:t>
          </a:r>
          <a:r>
            <a:rPr lang="es-ES" sz="1200" kern="1200" dirty="0">
              <a:solidFill>
                <a:schemeClr val="tx1"/>
              </a:solidFill>
            </a:rPr>
            <a:t> and </a:t>
          </a:r>
          <a:r>
            <a:rPr lang="es-ES" sz="1200" kern="1200" dirty="0" err="1">
              <a:solidFill>
                <a:schemeClr val="tx1"/>
              </a:solidFill>
            </a:rPr>
            <a:t>provided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nearly</a:t>
          </a:r>
          <a:r>
            <a:rPr lang="es-ES" sz="1200" kern="1200" dirty="0">
              <a:solidFill>
                <a:schemeClr val="tx1"/>
              </a:solidFill>
            </a:rPr>
            <a:t> 800 Jobs</a:t>
          </a:r>
          <a:r>
            <a:rPr lang="es-ES" sz="1100" kern="1200" dirty="0"/>
            <a:t>.</a:t>
          </a:r>
          <a:endParaRPr lang="en-US" sz="1100" kern="1200" dirty="0"/>
        </a:p>
      </dsp:txBody>
      <dsp:txXfrm>
        <a:off x="27045" y="2293389"/>
        <a:ext cx="6337185" cy="499933"/>
      </dsp:txXfrm>
    </dsp:sp>
    <dsp:sp modelId="{AF6FF19F-C846-4AFD-A0E9-37BA67C2B836}">
      <dsp:nvSpPr>
        <dsp:cNvPr id="0" name=""/>
        <dsp:cNvSpPr/>
      </dsp:nvSpPr>
      <dsp:spPr>
        <a:xfrm>
          <a:off x="0" y="2832194"/>
          <a:ext cx="6391275" cy="554023"/>
        </a:xfrm>
        <a:prstGeom prst="roundRect">
          <a:avLst/>
        </a:prstGeom>
        <a:solidFill>
          <a:schemeClr val="accent2">
            <a:hueOff val="-10980957"/>
            <a:satOff val="5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kern="1200" dirty="0">
              <a:solidFill>
                <a:schemeClr val="tx1"/>
              </a:solidFill>
            </a:rPr>
            <a:t>More tan 99% </a:t>
          </a:r>
          <a:r>
            <a:rPr lang="es-ES" sz="1200" kern="1200" dirty="0" err="1">
              <a:solidFill>
                <a:schemeClr val="tx1"/>
              </a:solidFill>
            </a:rPr>
            <a:t>of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their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coffee</a:t>
          </a:r>
          <a:r>
            <a:rPr lang="es-ES" sz="1200" kern="1200" dirty="0">
              <a:solidFill>
                <a:schemeClr val="tx1"/>
              </a:solidFill>
            </a:rPr>
            <a:t> and 95% </a:t>
          </a:r>
          <a:r>
            <a:rPr lang="es-ES" sz="1200" kern="1200" dirty="0" err="1">
              <a:solidFill>
                <a:schemeClr val="tx1"/>
              </a:solidFill>
            </a:rPr>
            <a:t>of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their</a:t>
          </a:r>
          <a:r>
            <a:rPr lang="es-ES" sz="1200" kern="1200" dirty="0">
              <a:solidFill>
                <a:schemeClr val="tx1"/>
              </a:solidFill>
            </a:rPr>
            <a:t> tea has </a:t>
          </a:r>
          <a:r>
            <a:rPr lang="es-ES" sz="1200" kern="1200" dirty="0" err="1">
              <a:solidFill>
                <a:schemeClr val="tx1"/>
              </a:solidFill>
            </a:rPr>
            <a:t>been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verified</a:t>
          </a:r>
          <a:r>
            <a:rPr lang="es-ES" sz="1200" kern="1200" dirty="0">
              <a:solidFill>
                <a:schemeClr val="tx1"/>
              </a:solidFill>
            </a:rPr>
            <a:t> as </a:t>
          </a:r>
          <a:r>
            <a:rPr lang="es-ES" sz="1200" kern="1200" dirty="0" err="1">
              <a:solidFill>
                <a:schemeClr val="tx1"/>
              </a:solidFill>
            </a:rPr>
            <a:t>ethically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sourced</a:t>
          </a:r>
          <a:r>
            <a:rPr lang="es-ES" sz="1200" kern="1200" dirty="0">
              <a:solidFill>
                <a:schemeClr val="tx1"/>
              </a:solidFill>
            </a:rPr>
            <a:t>.   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27045" y="2859239"/>
        <a:ext cx="6337185" cy="499933"/>
      </dsp:txXfrm>
    </dsp:sp>
    <dsp:sp modelId="{7DF332F9-8DCF-48ED-8A93-81B9AD3F1767}">
      <dsp:nvSpPr>
        <dsp:cNvPr id="0" name=""/>
        <dsp:cNvSpPr/>
      </dsp:nvSpPr>
      <dsp:spPr>
        <a:xfrm>
          <a:off x="0" y="3398044"/>
          <a:ext cx="6391275" cy="554023"/>
        </a:xfrm>
        <a:prstGeom prst="roundRect">
          <a:avLst/>
        </a:prstGeom>
        <a:solidFill>
          <a:schemeClr val="accent2">
            <a:hueOff val="-13177148"/>
            <a:satOff val="6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kern="1200" dirty="0" err="1">
              <a:solidFill>
                <a:schemeClr val="tx1"/>
              </a:solidFill>
            </a:rPr>
            <a:t>Their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hot</a:t>
          </a:r>
          <a:r>
            <a:rPr lang="es-ES" sz="1200" kern="1200" dirty="0">
              <a:solidFill>
                <a:schemeClr val="tx1"/>
              </a:solidFill>
            </a:rPr>
            <a:t> cups </a:t>
          </a:r>
          <a:r>
            <a:rPr lang="es-ES" sz="1200" kern="1200" dirty="0" err="1">
              <a:solidFill>
                <a:schemeClr val="tx1"/>
              </a:solidFill>
            </a:rPr>
            <a:t>contain</a:t>
          </a:r>
          <a:r>
            <a:rPr lang="es-ES" sz="1200" kern="1200" dirty="0">
              <a:solidFill>
                <a:schemeClr val="tx1"/>
              </a:solidFill>
            </a:rPr>
            <a:t> 10% </a:t>
          </a:r>
          <a:r>
            <a:rPr lang="es-ES" sz="1200" kern="1200" dirty="0" err="1">
              <a:solidFill>
                <a:schemeClr val="tx1"/>
              </a:solidFill>
            </a:rPr>
            <a:t>post-consumer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fiber</a:t>
          </a:r>
          <a:r>
            <a:rPr lang="es-ES" sz="500" kern="1200" dirty="0"/>
            <a:t>.</a:t>
          </a:r>
          <a:endParaRPr lang="en-US" sz="500" kern="1200" dirty="0"/>
        </a:p>
      </dsp:txBody>
      <dsp:txXfrm>
        <a:off x="27045" y="3425089"/>
        <a:ext cx="6337185" cy="499933"/>
      </dsp:txXfrm>
    </dsp:sp>
    <dsp:sp modelId="{0FAFCBDB-BAF0-4EB9-95B3-29BED1E67ADE}">
      <dsp:nvSpPr>
        <dsp:cNvPr id="0" name=""/>
        <dsp:cNvSpPr/>
      </dsp:nvSpPr>
      <dsp:spPr>
        <a:xfrm>
          <a:off x="0" y="3963894"/>
          <a:ext cx="6391275" cy="554023"/>
        </a:xfrm>
        <a:prstGeom prst="roundRect">
          <a:avLst/>
        </a:prstGeom>
        <a:solidFill>
          <a:schemeClr val="accent2">
            <a:hueOff val="-15373339"/>
            <a:satOff val="7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kern="1200" dirty="0" err="1">
              <a:solidFill>
                <a:schemeClr val="tx1"/>
              </a:solidFill>
            </a:rPr>
            <a:t>They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have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developed</a:t>
          </a:r>
          <a:r>
            <a:rPr lang="es-ES" sz="1200" kern="1200" dirty="0">
              <a:solidFill>
                <a:schemeClr val="tx1"/>
              </a:solidFill>
            </a:rPr>
            <a:t> a new Straw </a:t>
          </a:r>
          <a:r>
            <a:rPr lang="es-ES" sz="1200" kern="1200" dirty="0" err="1">
              <a:solidFill>
                <a:schemeClr val="tx1"/>
              </a:solidFill>
            </a:rPr>
            <a:t>less</a:t>
          </a:r>
          <a:r>
            <a:rPr lang="es-ES" sz="1200" kern="1200" dirty="0">
              <a:solidFill>
                <a:schemeClr val="tx1"/>
              </a:solidFill>
            </a:rPr>
            <a:t>  lid </a:t>
          </a:r>
          <a:r>
            <a:rPr lang="es-ES" sz="1200" kern="1200" dirty="0" err="1">
              <a:solidFill>
                <a:schemeClr val="tx1"/>
              </a:solidFill>
            </a:rPr>
            <a:t>to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eliminate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plastic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straws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which</a:t>
          </a:r>
          <a:r>
            <a:rPr lang="es-ES" sz="1200" kern="1200" dirty="0">
              <a:solidFill>
                <a:schemeClr val="tx1"/>
              </a:solidFill>
            </a:rPr>
            <a:t> has </a:t>
          </a:r>
          <a:r>
            <a:rPr lang="es-ES" sz="1200" kern="1200" dirty="0" err="1">
              <a:solidFill>
                <a:schemeClr val="tx1"/>
              </a:solidFill>
            </a:rPr>
            <a:t>reduced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plastic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by</a:t>
          </a:r>
          <a:r>
            <a:rPr lang="es-ES" sz="1200" kern="1200" dirty="0">
              <a:solidFill>
                <a:schemeClr val="tx1"/>
              </a:solidFill>
            </a:rPr>
            <a:t> 9%.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27045" y="3990939"/>
        <a:ext cx="6337185" cy="499933"/>
      </dsp:txXfrm>
    </dsp:sp>
    <dsp:sp modelId="{BA7B5D1B-49DE-4FE2-844E-EA3D358CB283}">
      <dsp:nvSpPr>
        <dsp:cNvPr id="0" name=""/>
        <dsp:cNvSpPr/>
      </dsp:nvSpPr>
      <dsp:spPr>
        <a:xfrm>
          <a:off x="0" y="4532899"/>
          <a:ext cx="6391275" cy="554023"/>
        </a:xfrm>
        <a:prstGeom prst="roundRect">
          <a:avLst/>
        </a:prstGeom>
        <a:solidFill>
          <a:schemeClr val="accent2">
            <a:hueOff val="-17569530"/>
            <a:satOff val="8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kern="1200" dirty="0" err="1">
              <a:solidFill>
                <a:schemeClr val="tx1"/>
              </a:solidFill>
            </a:rPr>
            <a:t>They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have</a:t>
          </a:r>
          <a:r>
            <a:rPr lang="es-ES" sz="1200" kern="1200" dirty="0">
              <a:solidFill>
                <a:schemeClr val="tx1"/>
              </a:solidFill>
            </a:rPr>
            <a:t> $140 </a:t>
          </a:r>
          <a:r>
            <a:rPr lang="es-ES" sz="1200" kern="1200" dirty="0" err="1">
              <a:solidFill>
                <a:schemeClr val="tx1"/>
              </a:solidFill>
            </a:rPr>
            <a:t>million</a:t>
          </a:r>
          <a:r>
            <a:rPr lang="es-ES" sz="1200" kern="1200" dirty="0">
              <a:solidFill>
                <a:schemeClr val="tx1"/>
              </a:solidFill>
            </a:rPr>
            <a:t> in </a:t>
          </a:r>
          <a:r>
            <a:rPr lang="es-ES" sz="1200" kern="1200" dirty="0" err="1">
              <a:solidFill>
                <a:schemeClr val="tx1"/>
              </a:solidFill>
            </a:rPr>
            <a:t>renewable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energy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to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power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their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stores</a:t>
          </a:r>
          <a:r>
            <a:rPr lang="es-ES" sz="500" kern="1200" dirty="0"/>
            <a:t>.</a:t>
          </a:r>
          <a:endParaRPr lang="en-US" sz="500" kern="1200" dirty="0"/>
        </a:p>
      </dsp:txBody>
      <dsp:txXfrm>
        <a:off x="27045" y="4559944"/>
        <a:ext cx="6337185" cy="499933"/>
      </dsp:txXfrm>
    </dsp:sp>
    <dsp:sp modelId="{F56445C0-0410-4188-B8EA-DB3E656A10F9}">
      <dsp:nvSpPr>
        <dsp:cNvPr id="0" name=""/>
        <dsp:cNvSpPr/>
      </dsp:nvSpPr>
      <dsp:spPr>
        <a:xfrm>
          <a:off x="0" y="5098538"/>
          <a:ext cx="6391275" cy="554023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kern="1200" dirty="0" err="1">
              <a:solidFill>
                <a:schemeClr val="tx1"/>
              </a:solidFill>
            </a:rPr>
            <a:t>They</a:t>
          </a:r>
          <a:r>
            <a:rPr lang="es-ES" sz="1200" kern="1200" dirty="0">
              <a:solidFill>
                <a:schemeClr val="tx1"/>
              </a:solidFill>
            </a:rPr>
            <a:t> are </a:t>
          </a:r>
          <a:r>
            <a:rPr lang="es-ES" sz="1200" kern="1200" dirty="0" err="1">
              <a:solidFill>
                <a:schemeClr val="tx1"/>
              </a:solidFill>
            </a:rPr>
            <a:t>the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largest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green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retailer</a:t>
          </a:r>
          <a:r>
            <a:rPr lang="es-ES" sz="1200" kern="1200" dirty="0">
              <a:solidFill>
                <a:schemeClr val="tx1"/>
              </a:solidFill>
            </a:rPr>
            <a:t> as </a:t>
          </a:r>
          <a:r>
            <a:rPr lang="es-ES" sz="1200" kern="1200" dirty="0" err="1">
              <a:solidFill>
                <a:schemeClr val="tx1"/>
              </a:solidFill>
            </a:rPr>
            <a:t>they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operate</a:t>
          </a:r>
          <a:r>
            <a:rPr lang="es-ES" sz="1200" kern="1200" dirty="0">
              <a:solidFill>
                <a:schemeClr val="tx1"/>
              </a:solidFill>
            </a:rPr>
            <a:t> more tan 1,600 leed-</a:t>
          </a:r>
          <a:r>
            <a:rPr lang="es-ES" sz="1200" kern="1200" dirty="0" err="1">
              <a:solidFill>
                <a:schemeClr val="tx1"/>
              </a:solidFill>
            </a:rPr>
            <a:t>certified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stores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around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the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world</a:t>
          </a:r>
          <a:r>
            <a:rPr lang="es-ES" sz="500" kern="1200" dirty="0">
              <a:solidFill>
                <a:schemeClr val="tx1"/>
              </a:solidFill>
            </a:rPr>
            <a:t>.</a:t>
          </a:r>
          <a:endParaRPr lang="en-US" sz="500" kern="1200" dirty="0">
            <a:solidFill>
              <a:schemeClr val="tx1"/>
            </a:solidFill>
          </a:endParaRPr>
        </a:p>
      </dsp:txBody>
      <dsp:txXfrm>
        <a:off x="27045" y="5125583"/>
        <a:ext cx="6337185" cy="4999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184DA70-C731-4C70-880D-CCD4705E623C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07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447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62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057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567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5840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796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614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803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37797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66900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00009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55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6891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66022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B612A279-0833-481D-8C56-F67FD0AC6C50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297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587DA83-5663-4C9C-B9AA-0B40A3DAFF8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689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2D6E202-B606-4609-B914-27C9371A1F6D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175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793" r:id="rId12"/>
    <p:sldLayoutId id="2147483794" r:id="rId13"/>
    <p:sldLayoutId id="2147483795" r:id="rId14"/>
    <p:sldLayoutId id="2147483796" r:id="rId15"/>
    <p:sldLayoutId id="2147483797" r:id="rId16"/>
    <p:sldLayoutId id="214748379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A4C5D-B651-4E8A-8B51-F44AFA0C3C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814" y="640080"/>
            <a:ext cx="3659246" cy="2850319"/>
          </a:xfrm>
        </p:spPr>
        <p:txBody>
          <a:bodyPr>
            <a:normAutofit/>
          </a:bodyPr>
          <a:lstStyle/>
          <a:p>
            <a:r>
              <a:rPr lang="en-GB" sz="3800" b="1">
                <a:solidFill>
                  <a:srgbClr val="FFFFFF"/>
                </a:solidFill>
              </a:rPr>
              <a:t>A Contribution to sustainability use in business</a:t>
            </a:r>
            <a:endParaRPr lang="es-ES" sz="3800" b="1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6275B3-FD3F-4450-AF76-94C80F6453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814" y="3812134"/>
            <a:ext cx="3659246" cy="2349823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Elizabeth King</a:t>
            </a:r>
          </a:p>
          <a:p>
            <a:r>
              <a:rPr lang="en-GB" sz="1800">
                <a:solidFill>
                  <a:srgbClr val="FFFFFF"/>
                </a:solidFill>
              </a:rPr>
              <a:t>1907567</a:t>
            </a:r>
            <a:endParaRPr lang="es-ES" sz="1800">
              <a:solidFill>
                <a:srgbClr val="FFFFFF"/>
              </a:solidFill>
            </a:endParaRP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5299EA78-A041-4C62-9F72-52ADB960E3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4" r="31453" b="-1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6301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1A5EC5-8E90-4E7B-B5F6-431DA4589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Starbucks</a:t>
            </a:r>
            <a:endParaRPr lang="es-ES">
              <a:solidFill>
                <a:srgbClr val="EBEBEB"/>
              </a:solidFill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C69755EF-608A-41CC-8E26-1DC14733B2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6005819"/>
              </p:ext>
            </p:extLst>
          </p:nvPr>
        </p:nvGraphicFramePr>
        <p:xfrm>
          <a:off x="5194300" y="402164"/>
          <a:ext cx="6391275" cy="56525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86482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2" ma:contentTypeDescription="Create a new document." ma:contentTypeScope="" ma:versionID="92f47af48b138310b723343c0b03219d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560c5b320db508cbbd5ce8af8918016d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8D1B8EB-42C0-44A9-992C-59F2F9CACC14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9d0d5cce-d4dc-4043-8325-c992d2f588cd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C89D828-044F-44E4-8590-535D8ECCBA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9BFDB61-7F3C-4403-BB5D-6602A5ABF3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185</Words>
  <Application>Microsoft Office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 Boardroom</vt:lpstr>
      <vt:lpstr>A Contribution to sustainability use in business</vt:lpstr>
      <vt:lpstr>Starbucks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Contribution to sustainability use in business</dc:title>
  <dc:creator>Elizabeth King</dc:creator>
  <cp:lastModifiedBy>Elizabeth King</cp:lastModifiedBy>
  <cp:revision>1</cp:revision>
  <cp:lastPrinted>2019-12-08T23:23:25Z</cp:lastPrinted>
  <dcterms:created xsi:type="dcterms:W3CDTF">2019-12-08T21:17:27Z</dcterms:created>
  <dcterms:modified xsi:type="dcterms:W3CDTF">2019-12-08T23:24:42Z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